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57" r:id="rId5"/>
    <p:sldId id="450" r:id="rId6"/>
    <p:sldId id="303" r:id="rId7"/>
    <p:sldId id="406" r:id="rId8"/>
    <p:sldId id="407" r:id="rId9"/>
    <p:sldId id="449" r:id="rId10"/>
    <p:sldId id="365" r:id="rId11"/>
    <p:sldId id="366" r:id="rId12"/>
    <p:sldId id="527" r:id="rId13"/>
    <p:sldId id="565" r:id="rId14"/>
    <p:sldId id="529" r:id="rId15"/>
    <p:sldId id="567" r:id="rId16"/>
    <p:sldId id="311" r:id="rId17"/>
    <p:sldId id="568" r:id="rId18"/>
    <p:sldId id="334" r:id="rId19"/>
    <p:sldId id="445" r:id="rId20"/>
    <p:sldId id="532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6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226"/>
        <p:guide pos="37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image" Target="../media/image3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image" Target="../media/image3.png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0" Type="http://schemas.openxmlformats.org/officeDocument/2006/relationships/notesSlide" Target="../notesSlides/notesSlide11.xml"/><Relationship Id="rId2" Type="http://schemas.openxmlformats.org/officeDocument/2006/relationships/tags" Target="../tags/tag31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image" Target="../media/image7.jpeg"/><Relationship Id="rId15" Type="http://schemas.openxmlformats.org/officeDocument/2006/relationships/tags" Target="../tags/tag40.xml"/><Relationship Id="rId14" Type="http://schemas.openxmlformats.org/officeDocument/2006/relationships/image" Target="../media/image6.jpeg"/><Relationship Id="rId13" Type="http://schemas.openxmlformats.org/officeDocument/2006/relationships/tags" Target="../tags/tag39.xml"/><Relationship Id="rId12" Type="http://schemas.openxmlformats.org/officeDocument/2006/relationships/image" Target="../media/image5.jpeg"/><Relationship Id="rId11" Type="http://schemas.openxmlformats.org/officeDocument/2006/relationships/tags" Target="../tags/tag38.xml"/><Relationship Id="rId10" Type="http://schemas.openxmlformats.org/officeDocument/2006/relationships/image" Target="../media/image4.jpeg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8" Type="http://schemas.openxmlformats.org/officeDocument/2006/relationships/notesSlide" Target="../notesSlides/notesSlide12.xml"/><Relationship Id="rId47" Type="http://schemas.openxmlformats.org/officeDocument/2006/relationships/slideLayout" Target="../slideLayouts/slideLayout1.xml"/><Relationship Id="rId46" Type="http://schemas.openxmlformats.org/officeDocument/2006/relationships/image" Target="../media/image10.png"/><Relationship Id="rId45" Type="http://schemas.openxmlformats.org/officeDocument/2006/relationships/image" Target="../media/image9.png"/><Relationship Id="rId44" Type="http://schemas.openxmlformats.org/officeDocument/2006/relationships/tags" Target="../tags/tag84.xml"/><Relationship Id="rId43" Type="http://schemas.openxmlformats.org/officeDocument/2006/relationships/tags" Target="../tags/tag83.xml"/><Relationship Id="rId42" Type="http://schemas.openxmlformats.org/officeDocument/2006/relationships/tags" Target="../tags/tag82.xml"/><Relationship Id="rId41" Type="http://schemas.openxmlformats.org/officeDocument/2006/relationships/tags" Target="../tags/tag81.xml"/><Relationship Id="rId40" Type="http://schemas.openxmlformats.org/officeDocument/2006/relationships/tags" Target="../tags/tag80.xml"/><Relationship Id="rId4" Type="http://schemas.openxmlformats.org/officeDocument/2006/relationships/tags" Target="../tags/tag45.xml"/><Relationship Id="rId39" Type="http://schemas.openxmlformats.org/officeDocument/2006/relationships/tags" Target="../tags/tag79.xml"/><Relationship Id="rId38" Type="http://schemas.openxmlformats.org/officeDocument/2006/relationships/tags" Target="../tags/tag78.xml"/><Relationship Id="rId37" Type="http://schemas.openxmlformats.org/officeDocument/2006/relationships/tags" Target="../tags/tag77.xml"/><Relationship Id="rId36" Type="http://schemas.openxmlformats.org/officeDocument/2006/relationships/tags" Target="../tags/tag76.xml"/><Relationship Id="rId35" Type="http://schemas.openxmlformats.org/officeDocument/2006/relationships/tags" Target="../tags/tag75.xml"/><Relationship Id="rId34" Type="http://schemas.openxmlformats.org/officeDocument/2006/relationships/tags" Target="../tags/tag74.xml"/><Relationship Id="rId33" Type="http://schemas.openxmlformats.org/officeDocument/2006/relationships/tags" Target="../tags/tag73.xml"/><Relationship Id="rId32" Type="http://schemas.openxmlformats.org/officeDocument/2006/relationships/tags" Target="../tags/tag72.xml"/><Relationship Id="rId31" Type="http://schemas.openxmlformats.org/officeDocument/2006/relationships/tags" Target="../tags/tag71.xml"/><Relationship Id="rId30" Type="http://schemas.openxmlformats.org/officeDocument/2006/relationships/tags" Target="../tags/tag70.xml"/><Relationship Id="rId3" Type="http://schemas.openxmlformats.org/officeDocument/2006/relationships/tags" Target="../tags/tag44.xml"/><Relationship Id="rId29" Type="http://schemas.openxmlformats.org/officeDocument/2006/relationships/tags" Target="../tags/tag69.xml"/><Relationship Id="rId28" Type="http://schemas.openxmlformats.org/officeDocument/2006/relationships/tags" Target="../tags/tag68.xml"/><Relationship Id="rId27" Type="http://schemas.openxmlformats.org/officeDocument/2006/relationships/tags" Target="../tags/tag67.xml"/><Relationship Id="rId26" Type="http://schemas.openxmlformats.org/officeDocument/2006/relationships/tags" Target="../tags/tag66.xml"/><Relationship Id="rId25" Type="http://schemas.openxmlformats.org/officeDocument/2006/relationships/tags" Target="../tags/tag65.xml"/><Relationship Id="rId24" Type="http://schemas.openxmlformats.org/officeDocument/2006/relationships/image" Target="../media/image8.png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3.pn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2" Type="http://schemas.openxmlformats.org/officeDocument/2006/relationships/notesSlide" Target="../notesSlides/notesSlide13.xml"/><Relationship Id="rId51" Type="http://schemas.openxmlformats.org/officeDocument/2006/relationships/slideLayout" Target="../slideLayouts/slideLayout1.xml"/><Relationship Id="rId50" Type="http://schemas.openxmlformats.org/officeDocument/2006/relationships/tags" Target="../tags/tag130.xml"/><Relationship Id="rId5" Type="http://schemas.openxmlformats.org/officeDocument/2006/relationships/tags" Target="../tags/tag88.xml"/><Relationship Id="rId49" Type="http://schemas.openxmlformats.org/officeDocument/2006/relationships/tags" Target="../tags/tag129.xml"/><Relationship Id="rId48" Type="http://schemas.openxmlformats.org/officeDocument/2006/relationships/image" Target="../media/image10.png"/><Relationship Id="rId47" Type="http://schemas.openxmlformats.org/officeDocument/2006/relationships/image" Target="../media/image9.png"/><Relationship Id="rId46" Type="http://schemas.openxmlformats.org/officeDocument/2006/relationships/tags" Target="../tags/tag128.xml"/><Relationship Id="rId45" Type="http://schemas.openxmlformats.org/officeDocument/2006/relationships/tags" Target="../tags/tag127.xml"/><Relationship Id="rId44" Type="http://schemas.openxmlformats.org/officeDocument/2006/relationships/tags" Target="../tags/tag126.xml"/><Relationship Id="rId43" Type="http://schemas.openxmlformats.org/officeDocument/2006/relationships/tags" Target="../tags/tag125.xml"/><Relationship Id="rId42" Type="http://schemas.openxmlformats.org/officeDocument/2006/relationships/tags" Target="../tags/tag124.xml"/><Relationship Id="rId41" Type="http://schemas.openxmlformats.org/officeDocument/2006/relationships/tags" Target="../tags/tag123.xml"/><Relationship Id="rId40" Type="http://schemas.openxmlformats.org/officeDocument/2006/relationships/tags" Target="../tags/tag122.xml"/><Relationship Id="rId4" Type="http://schemas.openxmlformats.org/officeDocument/2006/relationships/tags" Target="../tags/tag87.xml"/><Relationship Id="rId39" Type="http://schemas.openxmlformats.org/officeDocument/2006/relationships/tags" Target="../tags/tag121.xml"/><Relationship Id="rId38" Type="http://schemas.openxmlformats.org/officeDocument/2006/relationships/tags" Target="../tags/tag120.xml"/><Relationship Id="rId37" Type="http://schemas.openxmlformats.org/officeDocument/2006/relationships/tags" Target="../tags/tag119.xml"/><Relationship Id="rId36" Type="http://schemas.openxmlformats.org/officeDocument/2006/relationships/tags" Target="../tags/tag118.xml"/><Relationship Id="rId35" Type="http://schemas.openxmlformats.org/officeDocument/2006/relationships/tags" Target="../tags/tag117.xml"/><Relationship Id="rId34" Type="http://schemas.openxmlformats.org/officeDocument/2006/relationships/tags" Target="../tags/tag116.xml"/><Relationship Id="rId33" Type="http://schemas.openxmlformats.org/officeDocument/2006/relationships/tags" Target="../tags/tag115.xml"/><Relationship Id="rId32" Type="http://schemas.openxmlformats.org/officeDocument/2006/relationships/tags" Target="../tags/tag114.xml"/><Relationship Id="rId31" Type="http://schemas.openxmlformats.org/officeDocument/2006/relationships/tags" Target="../tags/tag113.xml"/><Relationship Id="rId30" Type="http://schemas.openxmlformats.org/officeDocument/2006/relationships/tags" Target="../tags/tag112.xml"/><Relationship Id="rId3" Type="http://schemas.openxmlformats.org/officeDocument/2006/relationships/tags" Target="../tags/tag86.xml"/><Relationship Id="rId29" Type="http://schemas.openxmlformats.org/officeDocument/2006/relationships/tags" Target="../tags/tag111.xml"/><Relationship Id="rId28" Type="http://schemas.openxmlformats.org/officeDocument/2006/relationships/tags" Target="../tags/tag110.xml"/><Relationship Id="rId27" Type="http://schemas.openxmlformats.org/officeDocument/2006/relationships/tags" Target="../tags/tag109.xml"/><Relationship Id="rId26" Type="http://schemas.openxmlformats.org/officeDocument/2006/relationships/tags" Target="../tags/tag108.xml"/><Relationship Id="rId25" Type="http://schemas.openxmlformats.org/officeDocument/2006/relationships/tags" Target="../tags/tag107.xml"/><Relationship Id="rId24" Type="http://schemas.openxmlformats.org/officeDocument/2006/relationships/image" Target="../media/image8.png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image" Target="../media/image3.png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tags" Target="../tags/tag133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1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12390" y="1487170"/>
            <a:ext cx="6676390" cy="2159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>
              <a:lnSpc>
                <a:spcPct val="140000"/>
              </a:lnSpc>
            </a:pPr>
            <a:r>
              <a:rPr lang="zh-CN" altLang="zh-TW" sz="6000">
                <a:solidFill>
                  <a:srgbClr val="FF0000"/>
                </a:solidFill>
                <a:latin typeface="汉仪菱心体简" panose="02010400000101010101" charset="-122"/>
                <a:ea typeface="汉仪菱心体简" panose="02010400000101010101" charset="-122"/>
              </a:rPr>
              <a:t>活出智慧人生</a:t>
            </a:r>
            <a:endParaRPr lang="zh-CN" altLang="zh-TW" sz="6000">
              <a:latin typeface="汉仪菱心体简" panose="02010400000101010101" charset="-122"/>
              <a:ea typeface="汉仪菱心体简" panose="0201040000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zh-TW" sz="3600">
                <a:solidFill>
                  <a:srgbClr val="00B050"/>
                </a:solidFill>
                <a:latin typeface="汉仪菱心体简" panose="02010400000101010101" charset="-122"/>
                <a:ea typeface="汉仪菱心体简" panose="02010400000101010101" charset="-122"/>
              </a:rPr>
              <a:t>——</a:t>
            </a:r>
            <a:r>
              <a:rPr lang="zh-TW" altLang="zh-CN" sz="3600">
                <a:solidFill>
                  <a:srgbClr val="00B050"/>
                </a:solidFill>
                <a:latin typeface="汉仪菱心体简" panose="02010400000101010101" charset="-122"/>
                <a:ea typeface="汉仪菱心体简" panose="02010400000101010101" charset="-122"/>
              </a:rPr>
              <a:t>诗歌智慧书与</a:t>
            </a:r>
            <a:r>
              <a:rPr lang="zh-CN" altLang="zh-TW" sz="3600">
                <a:solidFill>
                  <a:srgbClr val="00B050"/>
                </a:solidFill>
                <a:latin typeface="汉仪菱心体简" panose="02010400000101010101" charset="-122"/>
                <a:ea typeface="汉仪菱心体简" panose="02010400000101010101" charset="-122"/>
              </a:rPr>
              <a:t>现实生活</a:t>
            </a:r>
            <a:r>
              <a:rPr lang="zh-CN" altLang="zh-TW" sz="3600">
                <a:solidFill>
                  <a:srgbClr val="0070C0"/>
                </a:solidFill>
                <a:latin typeface="汉仪菱心体简" panose="02010400000101010101" charset="-122"/>
                <a:ea typeface="汉仪菱心体简" panose="02010400000101010101" charset="-122"/>
              </a:rPr>
              <a:t>（</a:t>
            </a:r>
            <a:r>
              <a:rPr lang="zh-CN" altLang="en-US" sz="3600">
                <a:solidFill>
                  <a:srgbClr val="0070C0"/>
                </a:solidFill>
                <a:latin typeface="汉仪菱心体简" panose="02010400000101010101" charset="-122"/>
                <a:ea typeface="汉仪菱心体简" panose="02010400000101010101" charset="-122"/>
              </a:rPr>
              <a:t>上）</a:t>
            </a:r>
            <a:endParaRPr lang="zh-CN" altLang="en-US" sz="3600">
              <a:solidFill>
                <a:srgbClr val="0070C0"/>
              </a:solidFill>
              <a:latin typeface="汉仪菱心体简" panose="02010400000101010101" charset="-122"/>
              <a:ea typeface="汉仪菱心体简" panose="020104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1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50415"/>
                <a:gridCol w="9058910"/>
              </a:tblGrid>
              <a:tr h="542925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35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7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830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5730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25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96260" y="104140"/>
            <a:ext cx="90227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《箴言》共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31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章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915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节，</a:t>
            </a:r>
            <a:r>
              <a:rPr sz="2400" b="1">
                <a:solidFill>
                  <a:srgbClr val="00B050"/>
                </a:solidFill>
              </a:rPr>
              <a:t>内容丰富，包罗万象</a:t>
            </a:r>
            <a:endParaRPr sz="2400" b="1">
              <a:solidFill>
                <a:srgbClr val="00B050"/>
              </a:solidFill>
            </a:endParaRPr>
          </a:p>
          <a:p>
            <a:r>
              <a:rPr lang="zh-CN" sz="2200" b="1">
                <a:sym typeface="+mn-ea"/>
              </a:rPr>
              <a:t>论智慧，论善恶，论言语，论纷争，论发怒，论婚姻，论管教，论孝顺，论骄傲，论作保，论施舍，论喜乐，</a:t>
            </a:r>
            <a:endParaRPr lang="zh-CN" sz="2200"/>
          </a:p>
          <a:p>
            <a:r>
              <a:rPr lang="zh-CN" sz="2200"/>
              <a:t>论创造，论敬畏，论正直，论作恶，论义人，论恶人，论富足，论贫穷，论诱惑，论交友，论愚昧，论网罗，论吃喝，论享乐，论贤妻，论淫妇，论懒惰，论勤劳，论仇敌，论争讼，论财富，论嫉妒，论智慧的源头</a:t>
            </a:r>
            <a:r>
              <a:rPr lang="en-US" altLang="zh-CN" sz="2200"/>
              <a:t>...</a:t>
            </a:r>
            <a:endParaRPr lang="en-US" altLang="zh-CN" sz="2200"/>
          </a:p>
          <a:p>
            <a:endParaRPr lang="en-US" altLang="zh-CN" sz="220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067685" y="2268855"/>
            <a:ext cx="4554220" cy="459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00B050"/>
                </a:solidFill>
              </a:rPr>
              <a:t>每个行为</a:t>
            </a:r>
            <a:r>
              <a:rPr lang="zh-CN" sz="2400" b="1">
                <a:solidFill>
                  <a:srgbClr val="00B050"/>
                </a:solidFill>
                <a:sym typeface="+mn-ea"/>
              </a:rPr>
              <a:t>的</a:t>
            </a:r>
            <a:r>
              <a:rPr lang="zh-CN" sz="2400" b="1">
                <a:solidFill>
                  <a:srgbClr val="00B050"/>
                </a:solidFill>
              </a:rPr>
              <a:t>背后都</a:t>
            </a:r>
            <a:r>
              <a:rPr lang="zh-CN" sz="2400" b="1">
                <a:solidFill>
                  <a:srgbClr val="00B050"/>
                </a:solidFill>
              </a:rPr>
              <a:t>存在一次选择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87" name="文本框 86"/>
          <p:cNvSpPr txBox="1"/>
          <p:nvPr>
            <p:custDataLst>
              <p:tags r:id="rId4"/>
            </p:custDataLst>
          </p:nvPr>
        </p:nvSpPr>
        <p:spPr>
          <a:xfrm>
            <a:off x="7650480" y="2252980"/>
            <a:ext cx="4425315" cy="476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sym typeface="+mn-ea"/>
              </a:rPr>
              <a:t>箴言为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人们提供了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选择的标准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36525" y="234950"/>
            <a:ext cx="874395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概率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分析</a:t>
            </a:r>
            <a:endParaRPr lang="zh-CN" altLang="en-US" sz="2400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9385" y="1201420"/>
            <a:ext cx="2879725" cy="3036570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151130" y="4011295"/>
            <a:ext cx="2857500" cy="266954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抛硬币：</a:t>
            </a:r>
            <a:r>
              <a:rPr lang="zh-CN" altLang="en-US" sz="2400" b="1"/>
              <a:t>正反面的概率各为</a:t>
            </a:r>
            <a:r>
              <a:rPr lang="en-US" altLang="zh-CN" sz="2400" b="1"/>
              <a:t>1/2 (50%)</a:t>
            </a:r>
            <a:endParaRPr lang="zh-CN" altLang="en-US" sz="2400" b="1"/>
          </a:p>
          <a:p>
            <a:r>
              <a:rPr lang="zh-CN" altLang="en-US" sz="2400"/>
              <a:t>抛</a:t>
            </a:r>
            <a:r>
              <a:rPr lang="en-US" altLang="zh-CN" sz="2400"/>
              <a:t>10</a:t>
            </a:r>
            <a:r>
              <a:rPr lang="zh-CN" altLang="en-US" sz="2400"/>
              <a:t>次，正反面比例不确定；抛</a:t>
            </a:r>
            <a:r>
              <a:rPr lang="en-US" altLang="zh-CN" sz="2400"/>
              <a:t>1</a:t>
            </a:r>
            <a:r>
              <a:rPr lang="zh-CN" altLang="en-US" sz="2400"/>
              <a:t>千次，正反面</a:t>
            </a:r>
            <a:r>
              <a:rPr lang="zh-CN" altLang="en-US" sz="2400"/>
              <a:t>各接近50%；抛1万次，正反面几乎等于50%。</a:t>
            </a:r>
            <a:endParaRPr lang="zh-CN" altLang="en-US" sz="2400"/>
          </a:p>
        </p:txBody>
      </p:sp>
      <p:pic>
        <p:nvPicPr>
          <p:cNvPr id="29" name="图片 28" descr="纽币硬币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78835" y="2764790"/>
            <a:ext cx="8426450" cy="392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8" grpId="0" bldLvl="0" animBg="1"/>
      <p:bldP spid="87" grpId="0" bldLvl="0" animBg="1"/>
      <p:bldP spid="2" grpId="1"/>
      <p:bldP spid="8" grpId="1" animBg="1"/>
      <p:bldP spid="87" grpId="1" animBg="1"/>
      <p:bldP spid="10" grpId="0"/>
      <p:bldP spid="10" grpId="1"/>
      <p:bldP spid="28" grpId="0" bldLvl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1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50415"/>
                <a:gridCol w="9058910"/>
              </a:tblGrid>
              <a:tr h="542925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35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7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830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5730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25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96260" y="104140"/>
            <a:ext cx="90227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《箴言》共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31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章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915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节，</a:t>
            </a:r>
            <a:r>
              <a:rPr sz="2400" b="1">
                <a:solidFill>
                  <a:srgbClr val="00B050"/>
                </a:solidFill>
              </a:rPr>
              <a:t>内容丰富，包罗万象</a:t>
            </a:r>
            <a:endParaRPr sz="2400" b="1">
              <a:solidFill>
                <a:srgbClr val="00B050"/>
              </a:solidFill>
            </a:endParaRPr>
          </a:p>
          <a:p>
            <a:r>
              <a:rPr lang="zh-CN" sz="2200" b="1">
                <a:sym typeface="+mn-ea"/>
              </a:rPr>
              <a:t>论智慧，论善恶，论言语，论纷争，论发怒，论婚姻，论管教，论孝顺，论骄傲，论作保，论施舍，论喜乐，</a:t>
            </a:r>
            <a:endParaRPr lang="zh-CN" sz="2200"/>
          </a:p>
          <a:p>
            <a:r>
              <a:rPr lang="zh-CN" sz="2200"/>
              <a:t>论创造，论敬畏，论正直，论作恶，论义人，论恶人，论富足，论贫穷，论诱惑，论交友，论愚昧，论网罗，论吃喝，论享乐，论贤妻，论淫妇，论懒惰，论勤劳，论仇敌，论争讼，论财富，论嫉妒，论智慧的源头</a:t>
            </a:r>
            <a:r>
              <a:rPr lang="en-US" altLang="zh-CN" sz="2200"/>
              <a:t>...</a:t>
            </a:r>
            <a:endParaRPr lang="en-US" altLang="zh-CN" sz="2200"/>
          </a:p>
          <a:p>
            <a:endParaRPr lang="en-US" altLang="zh-CN" sz="220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067685" y="2268855"/>
            <a:ext cx="4554220" cy="459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00B050"/>
                </a:solidFill>
              </a:rPr>
              <a:t>每个行为</a:t>
            </a:r>
            <a:r>
              <a:rPr lang="zh-CN" sz="2400" b="1">
                <a:solidFill>
                  <a:srgbClr val="00B050"/>
                </a:solidFill>
                <a:sym typeface="+mn-ea"/>
              </a:rPr>
              <a:t>的</a:t>
            </a:r>
            <a:r>
              <a:rPr lang="zh-CN" sz="2400" b="1">
                <a:solidFill>
                  <a:srgbClr val="00B050"/>
                </a:solidFill>
              </a:rPr>
              <a:t>背后都</a:t>
            </a:r>
            <a:r>
              <a:rPr lang="zh-CN" sz="2400" b="1">
                <a:solidFill>
                  <a:srgbClr val="00B050"/>
                </a:solidFill>
              </a:rPr>
              <a:t>存在一次选择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87" name="文本框 86"/>
          <p:cNvSpPr txBox="1"/>
          <p:nvPr>
            <p:custDataLst>
              <p:tags r:id="rId4"/>
            </p:custDataLst>
          </p:nvPr>
        </p:nvSpPr>
        <p:spPr>
          <a:xfrm>
            <a:off x="7650480" y="2252980"/>
            <a:ext cx="4425315" cy="476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sym typeface="+mn-ea"/>
              </a:rPr>
              <a:t>箴言为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人们提供了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选择的标准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36525" y="234950"/>
            <a:ext cx="874395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概率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分析</a:t>
            </a:r>
            <a:endParaRPr lang="zh-CN" altLang="en-US" sz="2400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59385" y="1201420"/>
            <a:ext cx="2879725" cy="3036570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151130" y="4011295"/>
            <a:ext cx="2857500" cy="266954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抛硬币：</a:t>
            </a:r>
            <a:r>
              <a:rPr lang="zh-CN" altLang="en-US" sz="2400" b="1"/>
              <a:t>正反面的概率各为</a:t>
            </a:r>
            <a:r>
              <a:rPr lang="en-US" altLang="zh-CN" sz="2400" b="1"/>
              <a:t>1/2 (50%)</a:t>
            </a:r>
            <a:endParaRPr lang="zh-CN" altLang="en-US" sz="2400" b="1"/>
          </a:p>
          <a:p>
            <a:r>
              <a:rPr lang="zh-CN" altLang="en-US" sz="2400"/>
              <a:t>抛</a:t>
            </a:r>
            <a:r>
              <a:rPr lang="en-US" altLang="zh-CN" sz="2400"/>
              <a:t>10</a:t>
            </a:r>
            <a:r>
              <a:rPr lang="zh-CN" altLang="en-US" sz="2400"/>
              <a:t>次，正反面比例不确定；抛</a:t>
            </a:r>
            <a:r>
              <a:rPr lang="en-US" altLang="zh-CN" sz="2400"/>
              <a:t>1</a:t>
            </a:r>
            <a:r>
              <a:rPr lang="zh-CN" altLang="en-US" sz="2400"/>
              <a:t>千次，正反面</a:t>
            </a:r>
            <a:r>
              <a:rPr lang="zh-CN" altLang="en-US" sz="2400"/>
              <a:t>各接近50%；抛1万次，正反面几乎等于50%。</a:t>
            </a:r>
            <a:endParaRPr lang="zh-CN" altLang="en-US" sz="2400"/>
          </a:p>
        </p:txBody>
      </p:sp>
      <p:pic>
        <p:nvPicPr>
          <p:cNvPr id="29" name="图片 28" descr="纽币硬币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78835" y="2764790"/>
            <a:ext cx="8426450" cy="3925570"/>
          </a:xfrm>
          <a:prstGeom prst="rect">
            <a:avLst/>
          </a:prstGeom>
        </p:spPr>
      </p:pic>
      <p:pic>
        <p:nvPicPr>
          <p:cNvPr id="31" name="图片 30" descr="趵突泉公园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75505" y="131445"/>
            <a:ext cx="7400290" cy="6549390"/>
          </a:xfrm>
          <a:prstGeom prst="rect">
            <a:avLst/>
          </a:prstGeom>
        </p:spPr>
      </p:pic>
      <p:pic>
        <p:nvPicPr>
          <p:cNvPr id="32" name="图片 31" descr="趵突泉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096260" y="131445"/>
            <a:ext cx="3834130" cy="3132455"/>
          </a:xfrm>
          <a:prstGeom prst="rect">
            <a:avLst/>
          </a:prstGeom>
        </p:spPr>
      </p:pic>
      <p:pic>
        <p:nvPicPr>
          <p:cNvPr id="33" name="图片 32" descr="趵突泉正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5100" y="3263900"/>
            <a:ext cx="4554220" cy="3416935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17"/>
            </p:custDataLst>
          </p:nvPr>
        </p:nvSpPr>
        <p:spPr>
          <a:xfrm>
            <a:off x="165100" y="1201420"/>
            <a:ext cx="2857500" cy="2809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选路口：</a:t>
            </a:r>
            <a:endParaRPr lang="zh-CN" altLang="en-US" sz="2400" b="1"/>
          </a:p>
          <a:p>
            <a:r>
              <a:rPr lang="zh-CN" altLang="en-US" sz="2400"/>
              <a:t>济南趵突泉公园正门</a:t>
            </a:r>
            <a:r>
              <a:rPr lang="en-US" altLang="zh-CN" sz="2400"/>
              <a:t>(</a:t>
            </a:r>
            <a:r>
              <a:rPr lang="zh-CN" altLang="en-US" sz="2400"/>
              <a:t>南门</a:t>
            </a:r>
            <a:r>
              <a:rPr lang="en-US" altLang="zh-CN" sz="2400"/>
              <a:t>)</a:t>
            </a:r>
            <a:r>
              <a:rPr lang="zh-CN" altLang="en-US" sz="2400"/>
              <a:t>，可左进右出，也可右进左出。</a:t>
            </a:r>
            <a:r>
              <a:rPr lang="zh-CN" altLang="en-US" sz="2400" b="1">
                <a:solidFill>
                  <a:srgbClr val="FF0000"/>
                </a:solidFill>
              </a:rPr>
              <a:t>海量统计发现</a:t>
            </a:r>
            <a:r>
              <a:rPr lang="zh-CN" altLang="en-US" sz="2400" b="1"/>
              <a:t>：</a:t>
            </a:r>
            <a:r>
              <a:rPr lang="zh-CN" altLang="en-US" sz="2400"/>
              <a:t>选择</a:t>
            </a:r>
            <a:r>
              <a:rPr lang="zh-CN" altLang="en-US" sz="2400"/>
              <a:t>左右两条路径的几乎各占50%。</a:t>
            </a:r>
            <a:endParaRPr lang="zh-CN" altLang="en-US" sz="2400"/>
          </a:p>
        </p:txBody>
      </p:sp>
      <p:sp>
        <p:nvSpPr>
          <p:cNvPr id="35" name="椭圆 34"/>
          <p:cNvSpPr/>
          <p:nvPr/>
        </p:nvSpPr>
        <p:spPr>
          <a:xfrm>
            <a:off x="7780020" y="5987415"/>
            <a:ext cx="1115060" cy="631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18"/>
            </p:custDataLst>
          </p:nvPr>
        </p:nvSpPr>
        <p:spPr>
          <a:xfrm>
            <a:off x="8756650" y="652145"/>
            <a:ext cx="874395" cy="631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 rot="14520000">
            <a:off x="6822440" y="5441315"/>
            <a:ext cx="709930" cy="317500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17040000">
            <a:off x="6900545" y="4072890"/>
            <a:ext cx="709930" cy="317500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18600000">
            <a:off x="7407910" y="2970530"/>
            <a:ext cx="709930" cy="317500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 rot="18660000">
            <a:off x="8665210" y="5187950"/>
            <a:ext cx="709930" cy="317500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13" name="右箭头 12"/>
          <p:cNvSpPr/>
          <p:nvPr/>
        </p:nvSpPr>
        <p:spPr>
          <a:xfrm rot="18360000">
            <a:off x="9702165" y="4466590"/>
            <a:ext cx="709930" cy="317500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  <p:sp>
        <p:nvSpPr>
          <p:cNvPr id="14" name="右箭头 13"/>
          <p:cNvSpPr/>
          <p:nvPr/>
        </p:nvSpPr>
        <p:spPr>
          <a:xfrm rot="15720000">
            <a:off x="9832340" y="3156585"/>
            <a:ext cx="709930" cy="317500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8" grpId="0" bldLvl="0" animBg="1"/>
      <p:bldP spid="87" grpId="0" bldLvl="0" animBg="1"/>
      <p:bldP spid="2" grpId="1"/>
      <p:bldP spid="8" grpId="1" animBg="1"/>
      <p:bldP spid="87" grpId="1" animBg="1"/>
      <p:bldP spid="10" grpId="0"/>
      <p:bldP spid="10" grpId="1"/>
      <p:bldP spid="28" grpId="0" bldLvl="0" animBg="1"/>
      <p:bldP spid="28" grpId="1" animBg="1"/>
      <p:bldP spid="34" grpId="0" bldLvl="0" animBg="1"/>
      <p:bldP spid="34" grpId="1" animBg="1"/>
      <p:bldP spid="36" grpId="0" bldLvl="0" animBg="1"/>
      <p:bldP spid="36" grpId="1" animBg="1"/>
      <p:bldP spid="35" grpId="0" bldLvl="0" animBg="1"/>
      <p:bldP spid="35" grpId="1" animBg="1"/>
      <p:bldP spid="7" grpId="0" bldLvl="0" animBg="1"/>
      <p:bldP spid="7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1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50415"/>
                <a:gridCol w="9058910"/>
              </a:tblGrid>
              <a:tr h="542925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35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7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830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5730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25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096260" y="104140"/>
            <a:ext cx="90227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《箴言》共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31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章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915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节，</a:t>
            </a:r>
            <a:r>
              <a:rPr sz="2400" b="1">
                <a:solidFill>
                  <a:srgbClr val="00B050"/>
                </a:solidFill>
              </a:rPr>
              <a:t>内容丰富，包罗万象</a:t>
            </a:r>
            <a:endParaRPr sz="2400" b="1">
              <a:solidFill>
                <a:srgbClr val="00B050"/>
              </a:solidFill>
            </a:endParaRPr>
          </a:p>
          <a:p>
            <a:r>
              <a:rPr lang="zh-CN" sz="2200" b="1">
                <a:sym typeface="+mn-ea"/>
              </a:rPr>
              <a:t>论智慧，论善恶，论言语，论纷争，论发怒，论婚姻，论管教，论孝顺，论骄傲，论作保，论施舍，论喜乐，</a:t>
            </a:r>
            <a:endParaRPr lang="zh-CN" sz="2200"/>
          </a:p>
          <a:p>
            <a:r>
              <a:rPr lang="zh-CN" sz="2200"/>
              <a:t>论创造，论敬畏，论正直，论作恶，论义人，论恶人，论富足，论贫穷，论诱惑，论交友，论愚昧，论网罗，论吃喝，论享乐，论贤妻，论淫妇，论懒惰，论勤劳，论仇敌，论争讼，论财富，论嫉妒，论智慧的源头</a:t>
            </a:r>
            <a:r>
              <a:rPr lang="en-US" altLang="zh-CN" sz="2200"/>
              <a:t>...</a:t>
            </a:r>
            <a:endParaRPr lang="en-US" altLang="zh-CN" sz="2200"/>
          </a:p>
          <a:p>
            <a:endParaRPr lang="en-US" altLang="zh-CN" sz="2200"/>
          </a:p>
        </p:txBody>
      </p:sp>
      <p:sp>
        <p:nvSpPr>
          <p:cNvPr id="8" name="文本框 7"/>
          <p:cNvSpPr txBox="1"/>
          <p:nvPr/>
        </p:nvSpPr>
        <p:spPr>
          <a:xfrm>
            <a:off x="3067685" y="2268855"/>
            <a:ext cx="4554220" cy="459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00B050"/>
                </a:solidFill>
              </a:rPr>
              <a:t>每个行为</a:t>
            </a:r>
            <a:r>
              <a:rPr lang="zh-CN" sz="2400" b="1">
                <a:solidFill>
                  <a:srgbClr val="00B050"/>
                </a:solidFill>
                <a:sym typeface="+mn-ea"/>
              </a:rPr>
              <a:t>的</a:t>
            </a:r>
            <a:r>
              <a:rPr lang="zh-CN" sz="2400" b="1">
                <a:solidFill>
                  <a:srgbClr val="00B050"/>
                </a:solidFill>
              </a:rPr>
              <a:t>背后都</a:t>
            </a:r>
            <a:r>
              <a:rPr lang="zh-CN" sz="2400" b="1">
                <a:solidFill>
                  <a:srgbClr val="00B050"/>
                </a:solidFill>
              </a:rPr>
              <a:t>存在一次选择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650480" y="2252980"/>
            <a:ext cx="4425315" cy="476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sym typeface="+mn-ea"/>
              </a:rPr>
              <a:t>箴言为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人们提供了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选择的标准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525" y="234950"/>
            <a:ext cx="874395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概率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分析</a:t>
            </a:r>
            <a:endParaRPr lang="zh-CN" altLang="en-US" sz="24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" y="1201420"/>
            <a:ext cx="2879725" cy="30365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51130" y="4011295"/>
            <a:ext cx="2857500" cy="266954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抛硬币：</a:t>
            </a:r>
            <a:r>
              <a:rPr lang="zh-CN" altLang="en-US" sz="2400" b="1"/>
              <a:t>正反面的概率各为</a:t>
            </a:r>
            <a:r>
              <a:rPr lang="en-US" altLang="zh-CN" sz="2400" b="1"/>
              <a:t>1/2 (50%)</a:t>
            </a:r>
            <a:endParaRPr lang="zh-CN" altLang="en-US" sz="2400" b="1"/>
          </a:p>
          <a:p>
            <a:r>
              <a:rPr lang="zh-CN" altLang="en-US" sz="2400"/>
              <a:t>抛</a:t>
            </a:r>
            <a:r>
              <a:rPr lang="en-US" altLang="zh-CN" sz="2400"/>
              <a:t>10</a:t>
            </a:r>
            <a:r>
              <a:rPr lang="zh-CN" altLang="en-US" sz="2400"/>
              <a:t>次，正反面比例不确定；抛</a:t>
            </a:r>
            <a:r>
              <a:rPr lang="en-US" altLang="zh-CN" sz="2400"/>
              <a:t>1</a:t>
            </a:r>
            <a:r>
              <a:rPr lang="zh-CN" altLang="en-US" sz="2400"/>
              <a:t>千次，正反面</a:t>
            </a:r>
            <a:r>
              <a:rPr lang="zh-CN" altLang="en-US" sz="2400"/>
              <a:t>各接近50%；抛1万次，正反面几乎等于50%。</a:t>
            </a:r>
            <a:endParaRPr lang="zh-CN" altLang="en-US" sz="2400"/>
          </a:p>
        </p:txBody>
      </p:sp>
      <p:sp>
        <p:nvSpPr>
          <p:cNvPr id="34" name="文本框 33"/>
          <p:cNvSpPr txBox="1"/>
          <p:nvPr/>
        </p:nvSpPr>
        <p:spPr>
          <a:xfrm>
            <a:off x="165100" y="1201420"/>
            <a:ext cx="2857500" cy="2809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选路口：</a:t>
            </a:r>
            <a:endParaRPr lang="zh-CN" altLang="en-US" sz="2400" b="1"/>
          </a:p>
          <a:p>
            <a:r>
              <a:rPr lang="zh-CN" altLang="en-US" sz="2400"/>
              <a:t>济南趵突泉公园正门</a:t>
            </a:r>
            <a:r>
              <a:rPr lang="en-US" altLang="zh-CN" sz="2400"/>
              <a:t>(</a:t>
            </a:r>
            <a:r>
              <a:rPr lang="zh-CN" altLang="en-US" sz="2400"/>
              <a:t>南门</a:t>
            </a:r>
            <a:r>
              <a:rPr lang="en-US" altLang="zh-CN" sz="2400"/>
              <a:t>)</a:t>
            </a:r>
            <a:r>
              <a:rPr lang="zh-CN" altLang="en-US" sz="2400"/>
              <a:t>，可左进右出，也可右进左出。海量统计发现：选择</a:t>
            </a:r>
            <a:r>
              <a:rPr lang="zh-CN" altLang="en-US" sz="2400"/>
              <a:t>左右两条路径的几乎</a:t>
            </a:r>
            <a:r>
              <a:rPr lang="zh-CN" altLang="en-US" sz="2400"/>
              <a:t>各占50%。</a:t>
            </a:r>
            <a:endParaRPr lang="zh-CN" altLang="en-US" sz="2400"/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8234680" y="3636010"/>
            <a:ext cx="3805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000" b="1">
                <a:solidFill>
                  <a:srgbClr val="0070C0"/>
                </a:solidFill>
              </a:rPr>
              <a:t>任何一次错误的选择，都会导致</a:t>
            </a:r>
            <a:endParaRPr lang="zh-CN" altLang="en-US" sz="2000" b="1">
              <a:solidFill>
                <a:srgbClr val="0070C0"/>
              </a:solidFill>
            </a:endParaRPr>
          </a:p>
          <a:p>
            <a:pPr algn="r"/>
            <a:r>
              <a:rPr lang="zh-CN" altLang="en-US" sz="2000" b="1">
                <a:solidFill>
                  <a:srgbClr val="0070C0"/>
                </a:solidFill>
              </a:rPr>
              <a:t>前功尽弃，只能从头再来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3157855" y="3374390"/>
            <a:ext cx="514985" cy="915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项目</a:t>
            </a:r>
            <a:endParaRPr lang="zh-CN" altLang="en-US" sz="2400" b="1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 rot="780000">
            <a:off x="3839845" y="3706495"/>
            <a:ext cx="727202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en-US" altLang="zh-CN" sz="2400" b="1">
                <a:solidFill>
                  <a:srgbClr val="7030A0"/>
                </a:solidFill>
              </a:rPr>
              <a:t>1234567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096385" y="374523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1/2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4085590" y="3244215"/>
            <a:ext cx="680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1/2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5118100" y="399796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1/4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5126990" y="3481705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1/4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6171565" y="376047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1/8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6186170" y="425450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1/8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7202805" y="4541520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1/16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8409940" y="4759325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1/32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9613900" y="5014595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1/64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0830560" y="5247640"/>
            <a:ext cx="9296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1/128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3836670" y="4129405"/>
            <a:ext cx="7854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50%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>
            <a:off x="4826000" y="4368165"/>
            <a:ext cx="8743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25%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>
            <a:off x="5729605" y="460311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12.5%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>
            <a:off x="6942455" y="486854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6.25%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>
            <p:custDataLst>
              <p:tags r:id="rId20"/>
            </p:custDataLst>
          </p:nvPr>
        </p:nvSpPr>
        <p:spPr>
          <a:xfrm>
            <a:off x="8138795" y="510476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</a:rPr>
              <a:t>3.125%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>
          <a:xfrm>
            <a:off x="9215120" y="534225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1.56%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>
          <a:xfrm>
            <a:off x="10572750" y="5562600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</a:rPr>
              <a:t>0.78%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584575" y="3155315"/>
            <a:ext cx="697230" cy="10718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645660" y="3385185"/>
            <a:ext cx="697230" cy="107188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669280" y="3665220"/>
            <a:ext cx="697230" cy="107188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728460" y="3943350"/>
            <a:ext cx="697230" cy="107188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914005" y="4190365"/>
            <a:ext cx="697230" cy="107188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128760" y="4416425"/>
            <a:ext cx="697230" cy="10718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343515" y="4661535"/>
            <a:ext cx="697230" cy="1071880"/>
          </a:xfrm>
          <a:prstGeom prst="rect">
            <a:avLst/>
          </a:prstGeom>
        </p:spPr>
      </p:pic>
      <p:sp>
        <p:nvSpPr>
          <p:cNvPr id="61" name="右箭头 60"/>
          <p:cNvSpPr/>
          <p:nvPr>
            <p:custDataLst>
              <p:tags r:id="rId31"/>
            </p:custDataLst>
          </p:nvPr>
        </p:nvSpPr>
        <p:spPr>
          <a:xfrm>
            <a:off x="11734800" y="5109845"/>
            <a:ext cx="234950" cy="720725"/>
          </a:xfrm>
          <a:prstGeom prst="rightArrow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>
            <p:custDataLst>
              <p:tags r:id="rId32"/>
            </p:custDataLst>
          </p:nvPr>
        </p:nvSpPr>
        <p:spPr>
          <a:xfrm>
            <a:off x="3145155" y="5205095"/>
            <a:ext cx="4157345" cy="4298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200" b="1">
                <a:solidFill>
                  <a:srgbClr val="00B050"/>
                </a:solidFill>
              </a:rPr>
              <a:t>连续</a:t>
            </a:r>
            <a:r>
              <a:rPr lang="en-US" altLang="zh-CN" sz="2200" b="1">
                <a:solidFill>
                  <a:srgbClr val="7030A0"/>
                </a:solidFill>
                <a:sym typeface="+mn-ea"/>
              </a:rPr>
              <a:t>5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次</a:t>
            </a:r>
            <a:r>
              <a:rPr lang="zh-CN" altLang="en-US" sz="2200" b="1">
                <a:solidFill>
                  <a:srgbClr val="00B050"/>
                </a:solidFill>
              </a:rPr>
              <a:t>正确选择的概率仅为</a:t>
            </a:r>
            <a:r>
              <a:rPr lang="en-US" altLang="zh-CN" sz="2200" b="1">
                <a:solidFill>
                  <a:srgbClr val="00B050"/>
                </a:solidFill>
              </a:rPr>
              <a:t>3%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65" name="文本框 64"/>
          <p:cNvSpPr txBox="1"/>
          <p:nvPr>
            <p:custDataLst>
              <p:tags r:id="rId33"/>
            </p:custDataLst>
          </p:nvPr>
        </p:nvSpPr>
        <p:spPr>
          <a:xfrm>
            <a:off x="5454650" y="5718810"/>
            <a:ext cx="4156710" cy="4298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2200" b="1">
                <a:solidFill>
                  <a:srgbClr val="00B050"/>
                </a:solidFill>
                <a:sym typeface="+mn-ea"/>
              </a:rPr>
              <a:t>连续</a:t>
            </a:r>
            <a:r>
              <a:rPr lang="en-US" altLang="zh-CN" sz="2200" b="1">
                <a:solidFill>
                  <a:srgbClr val="7030A0"/>
                </a:solidFill>
                <a:sym typeface="+mn-ea"/>
              </a:rPr>
              <a:t>7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次</a:t>
            </a:r>
            <a:r>
              <a:rPr lang="en-US" altLang="zh-CN" sz="2200" b="1">
                <a:solidFill>
                  <a:srgbClr val="00B050"/>
                </a:solidFill>
                <a:sym typeface="+mn-ea"/>
              </a:rPr>
              <a:t>正确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选择的概率不到</a:t>
            </a:r>
            <a:r>
              <a:rPr lang="en-US" altLang="zh-CN" sz="2200" b="1">
                <a:solidFill>
                  <a:srgbClr val="00B050"/>
                </a:solidFill>
                <a:sym typeface="+mn-ea"/>
              </a:rPr>
              <a:t>1%</a:t>
            </a:r>
            <a:endParaRPr lang="en-US" altLang="zh-CN" sz="2200" b="1">
              <a:solidFill>
                <a:srgbClr val="00B050"/>
              </a:solidFill>
              <a:sym typeface="+mn-ea"/>
            </a:endParaRPr>
          </a:p>
        </p:txBody>
      </p:sp>
      <p:cxnSp>
        <p:nvCxnSpPr>
          <p:cNvPr id="67" name="直接箭头连接符 66"/>
          <p:cNvCxnSpPr/>
          <p:nvPr>
            <p:custDataLst>
              <p:tags r:id="rId34"/>
            </p:custDataLst>
          </p:nvPr>
        </p:nvCxnSpPr>
        <p:spPr>
          <a:xfrm flipV="1">
            <a:off x="7302500" y="5320030"/>
            <a:ext cx="836295" cy="10033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65" idx="3"/>
            <a:endCxn id="45" idx="1"/>
          </p:cNvCxnSpPr>
          <p:nvPr>
            <p:custDataLst>
              <p:tags r:id="rId35"/>
            </p:custDataLst>
          </p:nvPr>
        </p:nvCxnSpPr>
        <p:spPr>
          <a:xfrm flipV="1">
            <a:off x="9611360" y="5777865"/>
            <a:ext cx="961390" cy="15621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>
            <p:custDataLst>
              <p:tags r:id="rId36"/>
            </p:custDataLst>
          </p:nvPr>
        </p:nvSpPr>
        <p:spPr>
          <a:xfrm>
            <a:off x="3519170" y="4464685"/>
            <a:ext cx="130683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 b="1">
                <a:solidFill>
                  <a:srgbClr val="FF0000"/>
                </a:solidFill>
              </a:rPr>
              <a:t>成功概率</a:t>
            </a:r>
            <a:endParaRPr lang="zh-CN" altLang="en-US" sz="2200" b="1">
              <a:solidFill>
                <a:srgbClr val="FF0000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37"/>
            </p:custDataLst>
          </p:nvPr>
        </p:nvSpPr>
        <p:spPr>
          <a:xfrm>
            <a:off x="4549140" y="322199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1" name="文本框 90"/>
          <p:cNvSpPr txBox="1"/>
          <p:nvPr>
            <p:custDataLst>
              <p:tags r:id="rId38"/>
            </p:custDataLst>
          </p:nvPr>
        </p:nvSpPr>
        <p:spPr>
          <a:xfrm>
            <a:off x="5581650" y="3461385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6" name="文本框 95"/>
          <p:cNvSpPr txBox="1"/>
          <p:nvPr>
            <p:custDataLst>
              <p:tags r:id="rId39"/>
            </p:custDataLst>
          </p:nvPr>
        </p:nvSpPr>
        <p:spPr>
          <a:xfrm>
            <a:off x="6671945" y="373253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7" name="文本框 96"/>
          <p:cNvSpPr txBox="1"/>
          <p:nvPr>
            <p:custDataLst>
              <p:tags r:id="rId40"/>
            </p:custDataLst>
          </p:nvPr>
        </p:nvSpPr>
        <p:spPr>
          <a:xfrm>
            <a:off x="7299325" y="403733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8" name="文本框 97"/>
          <p:cNvSpPr txBox="1"/>
          <p:nvPr>
            <p:custDataLst>
              <p:tags r:id="rId41"/>
            </p:custDataLst>
          </p:nvPr>
        </p:nvSpPr>
        <p:spPr>
          <a:xfrm>
            <a:off x="8456930" y="4277995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9" name="文本框 98"/>
          <p:cNvSpPr txBox="1"/>
          <p:nvPr>
            <p:custDataLst>
              <p:tags r:id="rId42"/>
            </p:custDataLst>
          </p:nvPr>
        </p:nvSpPr>
        <p:spPr>
          <a:xfrm>
            <a:off x="9657080" y="449326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100" name="文本框 99"/>
          <p:cNvSpPr txBox="1"/>
          <p:nvPr>
            <p:custDataLst>
              <p:tags r:id="rId43"/>
            </p:custDataLst>
          </p:nvPr>
        </p:nvSpPr>
        <p:spPr>
          <a:xfrm>
            <a:off x="10909935" y="474472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44"/>
            </p:custDataLst>
          </p:nvPr>
        </p:nvSpPr>
        <p:spPr>
          <a:xfrm>
            <a:off x="4563745" y="2749550"/>
            <a:ext cx="1452245" cy="4591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海量统计</a:t>
            </a:r>
            <a:endParaRPr lang="zh-CN" altLang="en-US" sz="2400" b="1"/>
          </a:p>
        </p:txBody>
      </p:sp>
      <p:sp>
        <p:nvSpPr>
          <p:cNvPr id="4" name="文本框 3"/>
          <p:cNvSpPr txBox="1"/>
          <p:nvPr/>
        </p:nvSpPr>
        <p:spPr>
          <a:xfrm>
            <a:off x="151130" y="118745"/>
            <a:ext cx="2875915" cy="4492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200" b="1"/>
              <a:t>诺基亚手机</a:t>
            </a:r>
            <a:r>
              <a:rPr lang="zh-CN" altLang="en-US" sz="2200"/>
              <a:t>：</a:t>
            </a:r>
            <a:endParaRPr lang="zh-CN" altLang="en-US" sz="2200"/>
          </a:p>
          <a:p>
            <a:r>
              <a:rPr lang="en-US" altLang="zh-CN" sz="2200"/>
              <a:t>2000</a:t>
            </a:r>
            <a:r>
              <a:rPr lang="zh-CN" altLang="en-US" sz="2200"/>
              <a:t>～</a:t>
            </a:r>
            <a:r>
              <a:rPr lang="en-US" altLang="zh-CN" sz="2200"/>
              <a:t>2009</a:t>
            </a:r>
            <a:r>
              <a:rPr lang="zh-CN" altLang="en-US" sz="2200"/>
              <a:t>全球销量第一，</a:t>
            </a:r>
            <a:r>
              <a:rPr lang="en-US" altLang="zh-CN" sz="2200"/>
              <a:t>31.1</a:t>
            </a:r>
            <a:r>
              <a:rPr lang="zh-CN" altLang="en-US" sz="2200"/>
              <a:t>～</a:t>
            </a:r>
            <a:r>
              <a:rPr lang="en-US" altLang="zh-CN" sz="2200"/>
              <a:t>38.6%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en-US" altLang="zh-CN" sz="2200"/>
              <a:t>2008</a:t>
            </a:r>
            <a:r>
              <a:rPr lang="zh-CN" altLang="en-US" sz="2200"/>
              <a:t>收购塞班手机操作系统</a:t>
            </a:r>
            <a:r>
              <a:rPr lang="zh-CN" altLang="en-US" sz="2200">
                <a:sym typeface="+mn-ea"/>
              </a:rPr>
              <a:t>Symbian，与苹果iPhone和Android抗衡</a:t>
            </a:r>
            <a:r>
              <a:rPr lang="zh-CN" altLang="en-US" sz="2200">
                <a:sym typeface="+mn-ea"/>
              </a:rPr>
              <a:t>而失利。</a:t>
            </a:r>
            <a:endParaRPr lang="zh-CN" altLang="en-US" sz="2200">
              <a:sym typeface="+mn-ea"/>
            </a:endParaRPr>
          </a:p>
          <a:p>
            <a:r>
              <a:rPr lang="en-US" altLang="zh-CN" sz="2200">
                <a:sym typeface="+mn-ea"/>
              </a:rPr>
              <a:t>2011</a:t>
            </a:r>
            <a:r>
              <a:rPr lang="zh-CN" altLang="en-US" sz="2200">
                <a:sym typeface="+mn-ea"/>
              </a:rPr>
              <a:t>年与微软合作研发Windows 手机操作系统再次</a:t>
            </a:r>
            <a:r>
              <a:rPr lang="zh-CN" altLang="en-US" sz="2200">
                <a:sym typeface="+mn-ea"/>
              </a:rPr>
              <a:t>失利。</a:t>
            </a:r>
            <a:endParaRPr lang="zh-CN" altLang="en-US" sz="2200">
              <a:sym typeface="+mn-ea"/>
            </a:endParaRPr>
          </a:p>
          <a:p>
            <a:r>
              <a:rPr lang="en-US" altLang="zh-CN" sz="2200">
                <a:sym typeface="+mn-ea"/>
              </a:rPr>
              <a:t>2012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20%</a:t>
            </a:r>
            <a:r>
              <a:rPr lang="zh-CN" altLang="en-US" sz="2200">
                <a:sym typeface="+mn-ea"/>
              </a:rPr>
              <a:t>，</a:t>
            </a:r>
            <a:r>
              <a:rPr lang="en-US" altLang="zh-CN" sz="2200">
                <a:sym typeface="+mn-ea"/>
              </a:rPr>
              <a:t>2013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16%</a:t>
            </a:r>
            <a:r>
              <a:rPr lang="zh-CN" altLang="en-US" sz="2200">
                <a:sym typeface="+mn-ea"/>
              </a:rPr>
              <a:t>，</a:t>
            </a:r>
            <a:r>
              <a:rPr lang="en-US" altLang="zh-CN" sz="2200">
                <a:sym typeface="+mn-ea"/>
              </a:rPr>
              <a:t>2014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3%</a:t>
            </a:r>
            <a:r>
              <a:rPr lang="zh-CN" altLang="en-US" sz="2200">
                <a:sym typeface="+mn-ea"/>
              </a:rPr>
              <a:t>，</a:t>
            </a:r>
            <a:r>
              <a:rPr lang="zh-CN" altLang="en-US" sz="2200">
                <a:sym typeface="+mn-ea"/>
              </a:rPr>
              <a:t>宣布退出手机</a:t>
            </a:r>
            <a:r>
              <a:rPr lang="zh-CN" altLang="en-US" sz="2200">
                <a:sym typeface="+mn-ea"/>
              </a:rPr>
              <a:t>市场。</a:t>
            </a:r>
            <a:endParaRPr lang="zh-CN" altLang="en-US" sz="2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915" y="104140"/>
            <a:ext cx="13061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9900" y="2088515"/>
            <a:ext cx="13061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  <a:sym typeface="+mn-ea"/>
              </a:rPr>
              <a:t>重大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 No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5160" y="3103245"/>
            <a:ext cx="13074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  <a:sym typeface="+mn-ea"/>
              </a:rPr>
              <a:t>再次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No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5"/>
          <a:srcRect l="14667" t="7878" r="3882" b="3893"/>
          <a:stretch>
            <a:fillRect/>
          </a:stretch>
        </p:blipFill>
        <p:spPr>
          <a:xfrm>
            <a:off x="1471295" y="4579620"/>
            <a:ext cx="1551940" cy="21012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6"/>
          <a:srcRect l="27093" t="338" r="31600" b="2173"/>
          <a:stretch>
            <a:fillRect/>
          </a:stretch>
        </p:blipFill>
        <p:spPr>
          <a:xfrm>
            <a:off x="165100" y="4585335"/>
            <a:ext cx="1306830" cy="20961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3040" y="4537075"/>
            <a:ext cx="2903220" cy="2171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200"/>
              <a:t>iPhone</a:t>
            </a:r>
            <a:r>
              <a:rPr lang="zh-CN" altLang="en-US" sz="2200"/>
              <a:t>手机：</a:t>
            </a:r>
            <a:endParaRPr lang="zh-CN" altLang="en-US" sz="2200"/>
          </a:p>
          <a:p>
            <a:r>
              <a:rPr lang="en-US" altLang="zh-CN" sz="2200"/>
              <a:t>2000</a:t>
            </a:r>
            <a:r>
              <a:rPr lang="zh-CN" altLang="en-US" sz="2200"/>
              <a:t>年</a:t>
            </a:r>
            <a:r>
              <a:rPr lang="zh-CN" altLang="en-US" sz="2200"/>
              <a:t>开始秘密研发，</a:t>
            </a:r>
            <a:endParaRPr lang="zh-CN" altLang="en-US" sz="2200"/>
          </a:p>
          <a:p>
            <a:r>
              <a:rPr lang="en-US" altLang="zh-CN" sz="2200"/>
              <a:t>2007</a:t>
            </a:r>
            <a:r>
              <a:rPr lang="zh-CN" altLang="en-US" sz="2200"/>
              <a:t>年推出第一款智能</a:t>
            </a:r>
            <a:r>
              <a:rPr lang="zh-CN" altLang="en-US" sz="2200"/>
              <a:t>手机，</a:t>
            </a:r>
            <a:endParaRPr lang="zh-CN" altLang="en-US" sz="2200"/>
          </a:p>
          <a:p>
            <a:r>
              <a:rPr lang="en-US" altLang="zh-CN" sz="2200"/>
              <a:t>2007</a:t>
            </a:r>
            <a:r>
              <a:rPr lang="zh-CN" altLang="en-US" sz="2200"/>
              <a:t>年</a:t>
            </a:r>
            <a:r>
              <a:rPr lang="en-US" altLang="zh-CN" sz="2200"/>
              <a:t>3%</a:t>
            </a:r>
            <a:r>
              <a:rPr lang="zh-CN" altLang="en-US" sz="2200"/>
              <a:t>，</a:t>
            </a:r>
            <a:r>
              <a:rPr lang="en-US" altLang="zh-CN" sz="2200"/>
              <a:t>2010</a:t>
            </a:r>
            <a:r>
              <a:rPr lang="zh-CN" altLang="en-US" sz="2200"/>
              <a:t>年</a:t>
            </a:r>
            <a:r>
              <a:rPr lang="en-US" altLang="zh-CN" sz="2200"/>
              <a:t>15%</a:t>
            </a:r>
            <a:r>
              <a:rPr lang="zh-CN" altLang="en-US" sz="2200"/>
              <a:t>，</a:t>
            </a:r>
            <a:r>
              <a:rPr lang="en-US" altLang="zh-CN" sz="2200"/>
              <a:t>2023</a:t>
            </a:r>
            <a:r>
              <a:rPr lang="zh-CN" altLang="en-US" sz="2200"/>
              <a:t>年超</a:t>
            </a:r>
            <a:r>
              <a:rPr lang="en-US" altLang="zh-CN" sz="2200"/>
              <a:t>20%</a:t>
            </a:r>
            <a:endParaRPr lang="en-US" altLang="zh-CN" sz="2200"/>
          </a:p>
        </p:txBody>
      </p:sp>
      <p:sp>
        <p:nvSpPr>
          <p:cNvPr id="12" name="文本框 11"/>
          <p:cNvSpPr txBox="1"/>
          <p:nvPr/>
        </p:nvSpPr>
        <p:spPr>
          <a:xfrm>
            <a:off x="2036445" y="4585335"/>
            <a:ext cx="6985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18565" y="5561965"/>
            <a:ext cx="6985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1"/>
      <p:bldP spid="8" grpId="1" animBg="1"/>
      <p:bldP spid="87" grpId="1" animBg="1"/>
      <p:bldP spid="10" grpId="1"/>
      <p:bldP spid="28" grpId="1" animBg="1"/>
      <p:bldP spid="34" grpId="1" animBg="1"/>
      <p:bldP spid="18" grpId="0"/>
      <p:bldP spid="18" grpId="1"/>
      <p:bldP spid="21" grpId="0"/>
      <p:bldP spid="21" grpId="1"/>
      <p:bldP spid="20" grpId="0"/>
      <p:bldP spid="20" grpId="1"/>
      <p:bldP spid="23" grpId="0"/>
      <p:bldP spid="23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30" grpId="0"/>
      <p:bldP spid="30" grpId="1"/>
      <p:bldP spid="37" grpId="0"/>
      <p:bldP spid="37" grpId="1"/>
      <p:bldP spid="38" grpId="0"/>
      <p:bldP spid="38" grpId="1"/>
      <p:bldP spid="61" grpId="0" bldLvl="0" animBg="1"/>
      <p:bldP spid="61" grpId="1" animBg="1"/>
      <p:bldP spid="19" grpId="0"/>
      <p:bldP spid="19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63" grpId="0" bldLvl="0" animBg="1"/>
      <p:bldP spid="63" grpId="1" animBg="1"/>
      <p:bldP spid="65" grpId="0" bldLvl="0" animBg="1"/>
      <p:bldP spid="65" grpId="1" animBg="1"/>
      <p:bldP spid="17" grpId="0"/>
      <p:bldP spid="17" grpId="1"/>
      <p:bldP spid="77" grpId="0"/>
      <p:bldP spid="77" grpId="1"/>
      <p:bldP spid="90" grpId="0"/>
      <p:bldP spid="90" grpId="1"/>
      <p:bldP spid="91" grpId="0"/>
      <p:bldP spid="91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 bldLvl="0" animBg="1"/>
      <p:bldP spid="101" grpId="1"/>
      <p:bldP spid="4" grpId="0" bldLvl="0" animBg="1"/>
      <p:bldP spid="4" grpId="1" animBg="1"/>
      <p:bldP spid="6" grpId="0"/>
      <p:bldP spid="6" grpId="1"/>
      <p:bldP spid="7" grpId="0"/>
      <p:bldP spid="7" grpId="1"/>
      <p:bldP spid="9" grpId="0"/>
      <p:bldP spid="9" grpId="1"/>
      <p:bldP spid="11" grpId="0" bldLvl="0" animBg="1"/>
      <p:bldP spid="11" grpId="1" animBg="1"/>
      <p:bldP spid="12" grpId="0"/>
      <p:bldP spid="12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1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50415"/>
                <a:gridCol w="9058910"/>
              </a:tblGrid>
              <a:tr h="542925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435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7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8300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57302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2583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096260" y="104140"/>
            <a:ext cx="90227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《箴言》共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31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章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915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节，</a:t>
            </a:r>
            <a:r>
              <a:rPr sz="2400" b="1">
                <a:solidFill>
                  <a:srgbClr val="00B050"/>
                </a:solidFill>
              </a:rPr>
              <a:t>内容丰富，包罗万象</a:t>
            </a:r>
            <a:endParaRPr sz="2400" b="1">
              <a:solidFill>
                <a:srgbClr val="00B050"/>
              </a:solidFill>
            </a:endParaRPr>
          </a:p>
          <a:p>
            <a:r>
              <a:rPr lang="zh-CN" sz="2200" b="1">
                <a:sym typeface="+mn-ea"/>
              </a:rPr>
              <a:t>论智慧，论善恶，论言语，论纷争，论发怒，论婚姻，论管教，论孝顺，论骄傲，论作保，论施舍，论喜乐，</a:t>
            </a:r>
            <a:endParaRPr lang="zh-CN" sz="2200"/>
          </a:p>
          <a:p>
            <a:r>
              <a:rPr lang="zh-CN" sz="2200"/>
              <a:t>论创造，论敬畏，论正直，论作恶，论义人，论恶人，论富足，论贫穷，论诱惑，论交友，论愚昧，论网罗，论吃喝，论享乐，论贤妻，论淫妇，论懒惰，论勤劳，论仇敌，论争讼，论财富，论嫉妒，论智慧的源头</a:t>
            </a:r>
            <a:r>
              <a:rPr lang="en-US" altLang="zh-CN" sz="2200"/>
              <a:t>...</a:t>
            </a:r>
            <a:endParaRPr lang="en-US" altLang="zh-CN" sz="2200"/>
          </a:p>
          <a:p>
            <a:endParaRPr lang="en-US" altLang="zh-CN" sz="2200"/>
          </a:p>
        </p:txBody>
      </p:sp>
      <p:sp>
        <p:nvSpPr>
          <p:cNvPr id="8" name="文本框 7"/>
          <p:cNvSpPr txBox="1"/>
          <p:nvPr/>
        </p:nvSpPr>
        <p:spPr>
          <a:xfrm>
            <a:off x="3067685" y="2268855"/>
            <a:ext cx="4554220" cy="4597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00B050"/>
                </a:solidFill>
              </a:rPr>
              <a:t>每个行为</a:t>
            </a:r>
            <a:r>
              <a:rPr lang="zh-CN" sz="2400" b="1">
                <a:solidFill>
                  <a:srgbClr val="00B050"/>
                </a:solidFill>
                <a:sym typeface="+mn-ea"/>
              </a:rPr>
              <a:t>的</a:t>
            </a:r>
            <a:r>
              <a:rPr lang="zh-CN" sz="2400" b="1">
                <a:solidFill>
                  <a:srgbClr val="00B050"/>
                </a:solidFill>
              </a:rPr>
              <a:t>背后都</a:t>
            </a:r>
            <a:r>
              <a:rPr lang="zh-CN" sz="2400" b="1">
                <a:solidFill>
                  <a:srgbClr val="00B050"/>
                </a:solidFill>
              </a:rPr>
              <a:t>存在一次选择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650480" y="2252980"/>
            <a:ext cx="4425315" cy="476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sym typeface="+mn-ea"/>
              </a:rPr>
              <a:t>箴言为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人们提供了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选择的标准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6525" y="234950"/>
            <a:ext cx="874395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概率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分析</a:t>
            </a:r>
            <a:endParaRPr lang="zh-CN" altLang="en-US" sz="240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" y="1201420"/>
            <a:ext cx="2879725" cy="303657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51130" y="4011295"/>
            <a:ext cx="2857500" cy="266954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抛硬币：</a:t>
            </a:r>
            <a:r>
              <a:rPr lang="zh-CN" altLang="en-US" sz="2400" b="1"/>
              <a:t>正反面的概率各为</a:t>
            </a:r>
            <a:r>
              <a:rPr lang="en-US" altLang="zh-CN" sz="2400" b="1"/>
              <a:t>1/2 (50%)</a:t>
            </a:r>
            <a:endParaRPr lang="zh-CN" altLang="en-US" sz="2400" b="1"/>
          </a:p>
          <a:p>
            <a:r>
              <a:rPr lang="zh-CN" altLang="en-US" sz="2400"/>
              <a:t>抛</a:t>
            </a:r>
            <a:r>
              <a:rPr lang="en-US" altLang="zh-CN" sz="2400"/>
              <a:t>10</a:t>
            </a:r>
            <a:r>
              <a:rPr lang="zh-CN" altLang="en-US" sz="2400"/>
              <a:t>次，正反面比例不确定；抛</a:t>
            </a:r>
            <a:r>
              <a:rPr lang="en-US" altLang="zh-CN" sz="2400"/>
              <a:t>1</a:t>
            </a:r>
            <a:r>
              <a:rPr lang="zh-CN" altLang="en-US" sz="2400"/>
              <a:t>千次，正反面</a:t>
            </a:r>
            <a:r>
              <a:rPr lang="zh-CN" altLang="en-US" sz="2400"/>
              <a:t>各接近50%；抛1万次，正反面几乎等于50%。</a:t>
            </a:r>
            <a:endParaRPr lang="zh-CN" altLang="en-US" sz="2400"/>
          </a:p>
        </p:txBody>
      </p:sp>
      <p:sp>
        <p:nvSpPr>
          <p:cNvPr id="34" name="文本框 33"/>
          <p:cNvSpPr txBox="1"/>
          <p:nvPr/>
        </p:nvSpPr>
        <p:spPr>
          <a:xfrm>
            <a:off x="165100" y="1201420"/>
            <a:ext cx="2857500" cy="2809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选路口：</a:t>
            </a:r>
            <a:endParaRPr lang="zh-CN" altLang="en-US" sz="2400" b="1"/>
          </a:p>
          <a:p>
            <a:r>
              <a:rPr lang="zh-CN" altLang="en-US" sz="2400"/>
              <a:t>济南趵突泉公园正门</a:t>
            </a:r>
            <a:r>
              <a:rPr lang="en-US" altLang="zh-CN" sz="2400"/>
              <a:t>(</a:t>
            </a:r>
            <a:r>
              <a:rPr lang="zh-CN" altLang="en-US" sz="2400"/>
              <a:t>南门</a:t>
            </a:r>
            <a:r>
              <a:rPr lang="en-US" altLang="zh-CN" sz="2400"/>
              <a:t>)</a:t>
            </a:r>
            <a:r>
              <a:rPr lang="zh-CN" altLang="en-US" sz="2400"/>
              <a:t>，可左进右出，也可右进左出。海量统计发现：选择</a:t>
            </a:r>
            <a:r>
              <a:rPr lang="zh-CN" altLang="en-US" sz="2400"/>
              <a:t>左右两条路径的几乎</a:t>
            </a:r>
            <a:r>
              <a:rPr lang="zh-CN" altLang="en-US" sz="2400"/>
              <a:t>各占50%。</a:t>
            </a:r>
            <a:endParaRPr lang="zh-CN" altLang="en-US" sz="2400"/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8234680" y="3636010"/>
            <a:ext cx="38055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000" b="1">
                <a:solidFill>
                  <a:srgbClr val="0070C0"/>
                </a:solidFill>
              </a:rPr>
              <a:t>任何一次错误的选择，都会导致</a:t>
            </a:r>
            <a:endParaRPr lang="zh-CN" altLang="en-US" sz="2000" b="1">
              <a:solidFill>
                <a:srgbClr val="0070C0"/>
              </a:solidFill>
            </a:endParaRPr>
          </a:p>
          <a:p>
            <a:pPr algn="r"/>
            <a:r>
              <a:rPr lang="zh-CN" altLang="en-US" sz="2000" b="1">
                <a:solidFill>
                  <a:srgbClr val="0070C0"/>
                </a:solidFill>
              </a:rPr>
              <a:t>前功尽弃，只能从头再来</a:t>
            </a:r>
            <a:endParaRPr lang="zh-CN" altLang="en-US" sz="2000" b="1">
              <a:solidFill>
                <a:srgbClr val="0070C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3157855" y="3374390"/>
            <a:ext cx="514985" cy="915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/>
              <a:t>项目</a:t>
            </a:r>
            <a:endParaRPr lang="zh-CN" altLang="en-US" sz="2400" b="1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 rot="780000">
            <a:off x="3839845" y="3706495"/>
            <a:ext cx="727202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en-US" altLang="zh-CN" sz="2400" b="1">
                <a:solidFill>
                  <a:srgbClr val="7030A0"/>
                </a:solidFill>
              </a:rPr>
              <a:t>1234567</a:t>
            </a:r>
            <a:endParaRPr lang="en-US" altLang="zh-CN" sz="2400" b="1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096385" y="374523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1/2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4085590" y="3244215"/>
            <a:ext cx="68072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1/2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5118100" y="399796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1/4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5126990" y="3481705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1/4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6171565" y="376047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70C0"/>
                </a:solidFill>
              </a:rPr>
              <a:t>1/8</a:t>
            </a:r>
            <a:endParaRPr lang="en-US" altLang="zh-CN" sz="2200" b="1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6186170" y="4254500"/>
            <a:ext cx="6991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1/8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7202805" y="4541520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1/16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13"/>
            </p:custDataLst>
          </p:nvPr>
        </p:nvSpPr>
        <p:spPr>
          <a:xfrm>
            <a:off x="8409940" y="4759325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1/32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7" name="文本框 36"/>
          <p:cNvSpPr txBox="1"/>
          <p:nvPr>
            <p:custDataLst>
              <p:tags r:id="rId14"/>
            </p:custDataLst>
          </p:nvPr>
        </p:nvSpPr>
        <p:spPr>
          <a:xfrm>
            <a:off x="9613900" y="5014595"/>
            <a:ext cx="7658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1/64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10830560" y="5247640"/>
            <a:ext cx="9296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00B050"/>
                </a:solidFill>
              </a:rPr>
              <a:t>1/128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3836670" y="4129405"/>
            <a:ext cx="7854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50%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>
            <a:off x="4826000" y="4368165"/>
            <a:ext cx="8743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25%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>
            <a:off x="5729605" y="460311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12.5%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>
            <a:off x="6942455" y="486854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6.25%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3" name="文本框 42"/>
          <p:cNvSpPr txBox="1"/>
          <p:nvPr>
            <p:custDataLst>
              <p:tags r:id="rId20"/>
            </p:custDataLst>
          </p:nvPr>
        </p:nvSpPr>
        <p:spPr>
          <a:xfrm>
            <a:off x="8138795" y="510476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</a:rPr>
              <a:t>3.125%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>
          <a:xfrm>
            <a:off x="9215120" y="5342255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solidFill>
                  <a:srgbClr val="FF0000"/>
                </a:solidFill>
              </a:rPr>
              <a:t>1.56%</a:t>
            </a:r>
            <a:endParaRPr lang="en-US" altLang="zh-CN" sz="2200">
              <a:solidFill>
                <a:srgbClr val="FF0000"/>
              </a:solidFill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>
          <a:xfrm>
            <a:off x="10572750" y="5562600"/>
            <a:ext cx="11817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</a:rPr>
              <a:t>0.78%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584575" y="3155315"/>
            <a:ext cx="697230" cy="107188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4645660" y="3385185"/>
            <a:ext cx="697230" cy="107188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669280" y="3665220"/>
            <a:ext cx="697230" cy="107188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728460" y="3943350"/>
            <a:ext cx="697230" cy="107188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914005" y="4190365"/>
            <a:ext cx="697230" cy="107188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128760" y="4416425"/>
            <a:ext cx="697230" cy="10718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343515" y="4661535"/>
            <a:ext cx="697230" cy="1071880"/>
          </a:xfrm>
          <a:prstGeom prst="rect">
            <a:avLst/>
          </a:prstGeom>
        </p:spPr>
      </p:pic>
      <p:sp>
        <p:nvSpPr>
          <p:cNvPr id="61" name="右箭头 60"/>
          <p:cNvSpPr/>
          <p:nvPr>
            <p:custDataLst>
              <p:tags r:id="rId31"/>
            </p:custDataLst>
          </p:nvPr>
        </p:nvSpPr>
        <p:spPr>
          <a:xfrm>
            <a:off x="11734800" y="5109845"/>
            <a:ext cx="234950" cy="720725"/>
          </a:xfrm>
          <a:prstGeom prst="rightArrow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>
            <p:custDataLst>
              <p:tags r:id="rId32"/>
            </p:custDataLst>
          </p:nvPr>
        </p:nvSpPr>
        <p:spPr>
          <a:xfrm>
            <a:off x="3145155" y="5205095"/>
            <a:ext cx="4157345" cy="4298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200" b="1">
                <a:solidFill>
                  <a:srgbClr val="00B050"/>
                </a:solidFill>
              </a:rPr>
              <a:t>连续</a:t>
            </a:r>
            <a:r>
              <a:rPr lang="en-US" altLang="zh-CN" sz="2200" b="1">
                <a:solidFill>
                  <a:srgbClr val="7030A0"/>
                </a:solidFill>
                <a:sym typeface="+mn-ea"/>
              </a:rPr>
              <a:t>5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次</a:t>
            </a:r>
            <a:r>
              <a:rPr lang="zh-CN" altLang="en-US" sz="2200" b="1">
                <a:solidFill>
                  <a:srgbClr val="00B050"/>
                </a:solidFill>
              </a:rPr>
              <a:t>正确选择的概率仅为</a:t>
            </a:r>
            <a:r>
              <a:rPr lang="en-US" altLang="zh-CN" sz="2200" b="1">
                <a:solidFill>
                  <a:srgbClr val="00B050"/>
                </a:solidFill>
              </a:rPr>
              <a:t>3%</a:t>
            </a:r>
            <a:endParaRPr lang="en-US" altLang="zh-CN" sz="2200" b="1">
              <a:solidFill>
                <a:srgbClr val="00B050"/>
              </a:solidFill>
            </a:endParaRPr>
          </a:p>
        </p:txBody>
      </p:sp>
      <p:sp>
        <p:nvSpPr>
          <p:cNvPr id="65" name="文本框 64"/>
          <p:cNvSpPr txBox="1"/>
          <p:nvPr>
            <p:custDataLst>
              <p:tags r:id="rId33"/>
            </p:custDataLst>
          </p:nvPr>
        </p:nvSpPr>
        <p:spPr>
          <a:xfrm>
            <a:off x="5454650" y="5718810"/>
            <a:ext cx="4156710" cy="4298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2200" b="1">
                <a:solidFill>
                  <a:srgbClr val="00B050"/>
                </a:solidFill>
                <a:sym typeface="+mn-ea"/>
              </a:rPr>
              <a:t>连续</a:t>
            </a:r>
            <a:r>
              <a:rPr lang="en-US" altLang="zh-CN" sz="2200" b="1">
                <a:solidFill>
                  <a:srgbClr val="7030A0"/>
                </a:solidFill>
                <a:sym typeface="+mn-ea"/>
              </a:rPr>
              <a:t>7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次</a:t>
            </a:r>
            <a:r>
              <a:rPr lang="en-US" altLang="zh-CN" sz="2200" b="1">
                <a:solidFill>
                  <a:srgbClr val="00B050"/>
                </a:solidFill>
                <a:sym typeface="+mn-ea"/>
              </a:rPr>
              <a:t>正确</a:t>
            </a:r>
            <a:r>
              <a:rPr lang="zh-CN" altLang="en-US" sz="2200" b="1">
                <a:solidFill>
                  <a:srgbClr val="00B050"/>
                </a:solidFill>
                <a:sym typeface="+mn-ea"/>
              </a:rPr>
              <a:t>选择的概率不到</a:t>
            </a:r>
            <a:r>
              <a:rPr lang="en-US" altLang="zh-CN" sz="2200" b="1">
                <a:solidFill>
                  <a:srgbClr val="00B050"/>
                </a:solidFill>
                <a:sym typeface="+mn-ea"/>
              </a:rPr>
              <a:t>1%</a:t>
            </a:r>
            <a:endParaRPr lang="en-US" altLang="zh-CN" sz="2200" b="1">
              <a:solidFill>
                <a:srgbClr val="00B050"/>
              </a:solidFill>
              <a:sym typeface="+mn-ea"/>
            </a:endParaRPr>
          </a:p>
        </p:txBody>
      </p:sp>
      <p:cxnSp>
        <p:nvCxnSpPr>
          <p:cNvPr id="67" name="直接箭头连接符 66"/>
          <p:cNvCxnSpPr/>
          <p:nvPr>
            <p:custDataLst>
              <p:tags r:id="rId34"/>
            </p:custDataLst>
          </p:nvPr>
        </p:nvCxnSpPr>
        <p:spPr>
          <a:xfrm flipV="1">
            <a:off x="7302500" y="5320030"/>
            <a:ext cx="836295" cy="10033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>
            <a:stCxn id="65" idx="3"/>
            <a:endCxn id="45" idx="1"/>
          </p:cNvCxnSpPr>
          <p:nvPr>
            <p:custDataLst>
              <p:tags r:id="rId35"/>
            </p:custDataLst>
          </p:nvPr>
        </p:nvCxnSpPr>
        <p:spPr>
          <a:xfrm flipV="1">
            <a:off x="9611360" y="5777865"/>
            <a:ext cx="961390" cy="15621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>
            <p:custDataLst>
              <p:tags r:id="rId36"/>
            </p:custDataLst>
          </p:nvPr>
        </p:nvSpPr>
        <p:spPr>
          <a:xfrm>
            <a:off x="3519170" y="4464685"/>
            <a:ext cx="1306830" cy="415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 b="1">
                <a:solidFill>
                  <a:srgbClr val="FF0000"/>
                </a:solidFill>
              </a:rPr>
              <a:t>成功概率</a:t>
            </a:r>
            <a:endParaRPr lang="zh-CN" altLang="en-US" sz="2200" b="1">
              <a:solidFill>
                <a:srgbClr val="FF0000"/>
              </a:solidFill>
            </a:endParaRPr>
          </a:p>
        </p:txBody>
      </p:sp>
      <p:sp>
        <p:nvSpPr>
          <p:cNvPr id="85" name="文本框 84"/>
          <p:cNvSpPr txBox="1"/>
          <p:nvPr>
            <p:custDataLst>
              <p:tags r:id="rId37"/>
            </p:custDataLst>
          </p:nvPr>
        </p:nvSpPr>
        <p:spPr>
          <a:xfrm>
            <a:off x="3114675" y="6259195"/>
            <a:ext cx="893000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依靠神，是人生的唯一保障：主的话是路标，圣灵的感动是导航。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9" name="文本框 88"/>
          <p:cNvSpPr txBox="1"/>
          <p:nvPr>
            <p:custDataLst>
              <p:tags r:id="rId38"/>
            </p:custDataLst>
          </p:nvPr>
        </p:nvSpPr>
        <p:spPr>
          <a:xfrm>
            <a:off x="6539865" y="2794000"/>
            <a:ext cx="5504815" cy="7683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200"/>
              <a:t>【亚 4:6】万军之耶和华说：不是倚靠势力</a:t>
            </a:r>
            <a:r>
              <a:rPr lang="en-US" altLang="zh-CN" sz="2200"/>
              <a:t>,</a:t>
            </a:r>
            <a:r>
              <a:rPr lang="zh-CN" altLang="en-US" sz="2200"/>
              <a:t>不是倚靠才能</a:t>
            </a:r>
            <a:r>
              <a:rPr lang="en-US" altLang="zh-CN" sz="2200"/>
              <a:t>, </a:t>
            </a:r>
            <a:r>
              <a:rPr lang="zh-CN" altLang="en-US" sz="2200"/>
              <a:t>乃是倚靠我的灵方能成事。</a:t>
            </a:r>
            <a:endParaRPr lang="zh-CN" altLang="en-US" sz="2200"/>
          </a:p>
        </p:txBody>
      </p:sp>
      <p:sp>
        <p:nvSpPr>
          <p:cNvPr id="90" name="文本框 89"/>
          <p:cNvSpPr txBox="1"/>
          <p:nvPr>
            <p:custDataLst>
              <p:tags r:id="rId39"/>
            </p:custDataLst>
          </p:nvPr>
        </p:nvSpPr>
        <p:spPr>
          <a:xfrm>
            <a:off x="4578350" y="322199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1" name="文本框 90"/>
          <p:cNvSpPr txBox="1"/>
          <p:nvPr>
            <p:custDataLst>
              <p:tags r:id="rId40"/>
            </p:custDataLst>
          </p:nvPr>
        </p:nvSpPr>
        <p:spPr>
          <a:xfrm>
            <a:off x="5610860" y="3461385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6" name="文本框 95"/>
          <p:cNvSpPr txBox="1"/>
          <p:nvPr>
            <p:custDataLst>
              <p:tags r:id="rId41"/>
            </p:custDataLst>
          </p:nvPr>
        </p:nvSpPr>
        <p:spPr>
          <a:xfrm>
            <a:off x="6628130" y="373253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7" name="文本框 96"/>
          <p:cNvSpPr txBox="1"/>
          <p:nvPr>
            <p:custDataLst>
              <p:tags r:id="rId42"/>
            </p:custDataLst>
          </p:nvPr>
        </p:nvSpPr>
        <p:spPr>
          <a:xfrm>
            <a:off x="7270115" y="403733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8" name="文本框 97"/>
          <p:cNvSpPr txBox="1"/>
          <p:nvPr>
            <p:custDataLst>
              <p:tags r:id="rId43"/>
            </p:custDataLst>
          </p:nvPr>
        </p:nvSpPr>
        <p:spPr>
          <a:xfrm>
            <a:off x="8456930" y="4277995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99" name="文本框 98"/>
          <p:cNvSpPr txBox="1"/>
          <p:nvPr>
            <p:custDataLst>
              <p:tags r:id="rId44"/>
            </p:custDataLst>
          </p:nvPr>
        </p:nvSpPr>
        <p:spPr>
          <a:xfrm>
            <a:off x="9671685" y="449326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100" name="文本框 99"/>
          <p:cNvSpPr txBox="1"/>
          <p:nvPr>
            <p:custDataLst>
              <p:tags r:id="rId45"/>
            </p:custDataLst>
          </p:nvPr>
        </p:nvSpPr>
        <p:spPr>
          <a:xfrm>
            <a:off x="10880725" y="4744720"/>
            <a:ext cx="368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sym typeface="+mn-ea"/>
              </a:rPr>
              <a:t>X</a:t>
            </a:r>
            <a:endParaRPr lang="zh-CN" altLang="en-US" sz="2800">
              <a:solidFill>
                <a:srgbClr val="FF0000"/>
              </a:solidFill>
              <a:latin typeface="Wingdings 2" panose="05020102010507070707" charset="0"/>
              <a:cs typeface="Wingdings 2" panose="05020102010507070707" charset="0"/>
            </a:endParaRPr>
          </a:p>
        </p:txBody>
      </p:sp>
      <p:sp>
        <p:nvSpPr>
          <p:cNvPr id="101" name="文本框 100"/>
          <p:cNvSpPr txBox="1"/>
          <p:nvPr>
            <p:custDataLst>
              <p:tags r:id="rId46"/>
            </p:custDataLst>
          </p:nvPr>
        </p:nvSpPr>
        <p:spPr>
          <a:xfrm>
            <a:off x="4563745" y="2749550"/>
            <a:ext cx="1452245" cy="45910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zh-CN" altLang="en-US" sz="2400" b="1"/>
              <a:t>海量统计</a:t>
            </a:r>
            <a:endParaRPr lang="zh-CN" altLang="en-US" sz="2400" b="1"/>
          </a:p>
        </p:txBody>
      </p:sp>
      <p:sp>
        <p:nvSpPr>
          <p:cNvPr id="104" name="文本框 103"/>
          <p:cNvSpPr txBox="1"/>
          <p:nvPr/>
        </p:nvSpPr>
        <p:spPr>
          <a:xfrm>
            <a:off x="7830820" y="796290"/>
            <a:ext cx="32575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  <a:highlight>
                  <a:srgbClr val="FFFF00"/>
                </a:highlight>
              </a:rPr>
              <a:t>选择的原则很重要！！！</a:t>
            </a:r>
            <a:endParaRPr lang="zh-CN" altLang="en-US" sz="2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130" y="118745"/>
            <a:ext cx="2875915" cy="44926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200" b="1"/>
              <a:t>诺基亚手机</a:t>
            </a:r>
            <a:r>
              <a:rPr lang="zh-CN" altLang="en-US" sz="2200"/>
              <a:t>：</a:t>
            </a:r>
            <a:endParaRPr lang="zh-CN" altLang="en-US" sz="2200"/>
          </a:p>
          <a:p>
            <a:r>
              <a:rPr lang="en-US" altLang="zh-CN" sz="2200"/>
              <a:t>2000</a:t>
            </a:r>
            <a:r>
              <a:rPr lang="zh-CN" altLang="en-US" sz="2200"/>
              <a:t>～</a:t>
            </a:r>
            <a:r>
              <a:rPr lang="en-US" altLang="zh-CN" sz="2200"/>
              <a:t>2009</a:t>
            </a:r>
            <a:r>
              <a:rPr lang="zh-CN" altLang="en-US" sz="2200"/>
              <a:t>全球销量第一，</a:t>
            </a:r>
            <a:r>
              <a:rPr lang="en-US" altLang="zh-CN" sz="2200"/>
              <a:t>31.1</a:t>
            </a:r>
            <a:r>
              <a:rPr lang="zh-CN" altLang="en-US" sz="2200"/>
              <a:t>～</a:t>
            </a:r>
            <a:r>
              <a:rPr lang="en-US" altLang="zh-CN" sz="2200"/>
              <a:t>38.6%</a:t>
            </a:r>
            <a:r>
              <a:rPr lang="zh-CN" altLang="en-US" sz="2200"/>
              <a:t>。</a:t>
            </a:r>
            <a:endParaRPr lang="zh-CN" altLang="en-US" sz="2200"/>
          </a:p>
          <a:p>
            <a:r>
              <a:rPr lang="en-US" altLang="zh-CN" sz="2200"/>
              <a:t>2008</a:t>
            </a:r>
            <a:r>
              <a:rPr lang="zh-CN" altLang="en-US" sz="2200"/>
              <a:t>收购塞班手机操作系统</a:t>
            </a:r>
            <a:r>
              <a:rPr lang="zh-CN" altLang="en-US" sz="2200">
                <a:sym typeface="+mn-ea"/>
              </a:rPr>
              <a:t>Symbian，与苹果iPhone和Android抗衡</a:t>
            </a:r>
            <a:r>
              <a:rPr lang="zh-CN" altLang="en-US" sz="2200">
                <a:sym typeface="+mn-ea"/>
              </a:rPr>
              <a:t>而失利。</a:t>
            </a:r>
            <a:endParaRPr lang="zh-CN" altLang="en-US" sz="2200">
              <a:sym typeface="+mn-ea"/>
            </a:endParaRPr>
          </a:p>
          <a:p>
            <a:r>
              <a:rPr lang="en-US" altLang="zh-CN" sz="2200">
                <a:sym typeface="+mn-ea"/>
              </a:rPr>
              <a:t>2011</a:t>
            </a:r>
            <a:r>
              <a:rPr lang="zh-CN" altLang="en-US" sz="2200">
                <a:sym typeface="+mn-ea"/>
              </a:rPr>
              <a:t>年与微软合作研发Windows 手机操作系统再次</a:t>
            </a:r>
            <a:r>
              <a:rPr lang="zh-CN" altLang="en-US" sz="2200">
                <a:sym typeface="+mn-ea"/>
              </a:rPr>
              <a:t>失利。</a:t>
            </a:r>
            <a:endParaRPr lang="zh-CN" altLang="en-US" sz="2200">
              <a:sym typeface="+mn-ea"/>
            </a:endParaRPr>
          </a:p>
          <a:p>
            <a:r>
              <a:rPr lang="en-US" altLang="zh-CN" sz="2200">
                <a:sym typeface="+mn-ea"/>
              </a:rPr>
              <a:t>2012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20%</a:t>
            </a:r>
            <a:r>
              <a:rPr lang="zh-CN" altLang="en-US" sz="2200">
                <a:sym typeface="+mn-ea"/>
              </a:rPr>
              <a:t>，</a:t>
            </a:r>
            <a:r>
              <a:rPr lang="en-US" altLang="zh-CN" sz="2200">
                <a:sym typeface="+mn-ea"/>
              </a:rPr>
              <a:t>2013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16%</a:t>
            </a:r>
            <a:r>
              <a:rPr lang="zh-CN" altLang="en-US" sz="2200">
                <a:sym typeface="+mn-ea"/>
              </a:rPr>
              <a:t>，</a:t>
            </a:r>
            <a:r>
              <a:rPr lang="en-US" altLang="zh-CN" sz="2200">
                <a:sym typeface="+mn-ea"/>
              </a:rPr>
              <a:t>2014</a:t>
            </a:r>
            <a:r>
              <a:rPr lang="zh-CN" altLang="en-US" sz="2200">
                <a:sym typeface="+mn-ea"/>
              </a:rPr>
              <a:t>年</a:t>
            </a:r>
            <a:r>
              <a:rPr lang="en-US" altLang="zh-CN" sz="2200">
                <a:sym typeface="+mn-ea"/>
              </a:rPr>
              <a:t>3%</a:t>
            </a:r>
            <a:r>
              <a:rPr lang="zh-CN" altLang="en-US" sz="2200">
                <a:sym typeface="+mn-ea"/>
              </a:rPr>
              <a:t>，</a:t>
            </a:r>
            <a:r>
              <a:rPr lang="zh-CN" altLang="en-US" sz="2200">
                <a:sym typeface="+mn-ea"/>
              </a:rPr>
              <a:t>宣布退出手机</a:t>
            </a:r>
            <a:r>
              <a:rPr lang="zh-CN" altLang="en-US" sz="2200">
                <a:sym typeface="+mn-ea"/>
              </a:rPr>
              <a:t>市场。</a:t>
            </a:r>
            <a:endParaRPr lang="zh-CN" altLang="en-US" sz="22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32915" y="104140"/>
            <a:ext cx="13061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10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年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39900" y="2088515"/>
            <a:ext cx="13061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  <a:sym typeface="+mn-ea"/>
              </a:rPr>
              <a:t>重大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 No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5160" y="3103245"/>
            <a:ext cx="13074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  <a:sym typeface="+mn-ea"/>
              </a:rPr>
              <a:t>再次</a:t>
            </a:r>
            <a:r>
              <a:rPr lang="en-US" altLang="zh-CN" sz="2200" b="1">
                <a:solidFill>
                  <a:srgbClr val="FF0000"/>
                </a:solidFill>
                <a:sym typeface="+mn-ea"/>
              </a:rPr>
              <a:t>No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7"/>
          <a:srcRect l="14667" t="7878" r="3882" b="3893"/>
          <a:stretch>
            <a:fillRect/>
          </a:stretch>
        </p:blipFill>
        <p:spPr>
          <a:xfrm>
            <a:off x="1471295" y="4579620"/>
            <a:ext cx="1551940" cy="21012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8"/>
          <a:srcRect l="27093" t="338" r="31600" b="2173"/>
          <a:stretch>
            <a:fillRect/>
          </a:stretch>
        </p:blipFill>
        <p:spPr>
          <a:xfrm>
            <a:off x="165100" y="4585335"/>
            <a:ext cx="1306830" cy="20961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3040" y="4585335"/>
            <a:ext cx="2903220" cy="21228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200"/>
              <a:t>iPhone</a:t>
            </a:r>
            <a:r>
              <a:rPr lang="zh-CN" altLang="en-US" sz="2200"/>
              <a:t>手机：</a:t>
            </a:r>
            <a:endParaRPr lang="zh-CN" altLang="en-US" sz="2200"/>
          </a:p>
          <a:p>
            <a:r>
              <a:rPr lang="en-US" altLang="zh-CN" sz="2200"/>
              <a:t>2000</a:t>
            </a:r>
            <a:r>
              <a:rPr lang="zh-CN" altLang="en-US" sz="2200"/>
              <a:t>年</a:t>
            </a:r>
            <a:r>
              <a:rPr lang="zh-CN" altLang="en-US" sz="2200"/>
              <a:t>开始秘密研发，</a:t>
            </a:r>
            <a:endParaRPr lang="zh-CN" altLang="en-US" sz="2200"/>
          </a:p>
          <a:p>
            <a:r>
              <a:rPr lang="en-US" altLang="zh-CN" sz="2200"/>
              <a:t>2007</a:t>
            </a:r>
            <a:r>
              <a:rPr lang="zh-CN" altLang="en-US" sz="2200"/>
              <a:t>年推出第一款智能</a:t>
            </a:r>
            <a:r>
              <a:rPr lang="zh-CN" altLang="en-US" sz="2200"/>
              <a:t>手机，</a:t>
            </a:r>
            <a:endParaRPr lang="zh-CN" altLang="en-US" sz="2200"/>
          </a:p>
          <a:p>
            <a:r>
              <a:rPr lang="en-US" altLang="zh-CN" sz="2200"/>
              <a:t>2007</a:t>
            </a:r>
            <a:r>
              <a:rPr lang="zh-CN" altLang="en-US" sz="2200"/>
              <a:t>年</a:t>
            </a:r>
            <a:r>
              <a:rPr lang="en-US" altLang="zh-CN" sz="2200"/>
              <a:t>3%</a:t>
            </a:r>
            <a:r>
              <a:rPr lang="zh-CN" altLang="en-US" sz="2200"/>
              <a:t>，</a:t>
            </a:r>
            <a:r>
              <a:rPr lang="en-US" altLang="zh-CN" sz="2200"/>
              <a:t>2010</a:t>
            </a:r>
            <a:r>
              <a:rPr lang="zh-CN" altLang="en-US" sz="2200"/>
              <a:t>年</a:t>
            </a:r>
            <a:r>
              <a:rPr lang="en-US" altLang="zh-CN" sz="2200"/>
              <a:t>15%</a:t>
            </a:r>
            <a:r>
              <a:rPr lang="zh-CN" altLang="en-US" sz="2200"/>
              <a:t>，</a:t>
            </a:r>
            <a:r>
              <a:rPr lang="en-US" altLang="zh-CN" sz="2200"/>
              <a:t>2023</a:t>
            </a:r>
            <a:r>
              <a:rPr lang="zh-CN" altLang="en-US" sz="2200"/>
              <a:t>年超</a:t>
            </a:r>
            <a:r>
              <a:rPr lang="en-US" altLang="zh-CN" sz="2200"/>
              <a:t>20%</a:t>
            </a:r>
            <a:endParaRPr lang="en-US" altLang="zh-CN" sz="2200"/>
          </a:p>
        </p:txBody>
      </p:sp>
      <p:sp>
        <p:nvSpPr>
          <p:cNvPr id="12" name="文本框 11"/>
          <p:cNvSpPr txBox="1"/>
          <p:nvPr/>
        </p:nvSpPr>
        <p:spPr>
          <a:xfrm>
            <a:off x="2036445" y="4585335"/>
            <a:ext cx="6985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18565" y="5561965"/>
            <a:ext cx="6985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 b="1">
                <a:solidFill>
                  <a:srgbClr val="FF0000"/>
                </a:solidFill>
                <a:sym typeface="+mn-ea"/>
              </a:rPr>
              <a:t>Yes</a:t>
            </a:r>
            <a:endParaRPr lang="en-US" altLang="zh-CN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9"/>
            </p:custDataLst>
          </p:nvPr>
        </p:nvSpPr>
        <p:spPr>
          <a:xfrm>
            <a:off x="149225" y="1299210"/>
            <a:ext cx="2881630" cy="54178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sz="2200" b="1">
                <a:solidFill>
                  <a:srgbClr val="FF0000"/>
                </a:solidFill>
              </a:rPr>
              <a:t>诺贝尔奖</a:t>
            </a:r>
            <a:r>
              <a:rPr lang="zh-CN" sz="2200" b="1"/>
              <a:t>：</a:t>
            </a:r>
            <a:r>
              <a:rPr lang="zh-CN" sz="2200"/>
              <a:t>犹太人</a:t>
            </a:r>
            <a:r>
              <a:rPr lang="en-US" sz="2200"/>
              <a:t>约</a:t>
            </a:r>
            <a:r>
              <a:rPr lang="zh-CN" altLang="en-US" sz="2200"/>
              <a:t>占</a:t>
            </a:r>
            <a:r>
              <a:rPr lang="en-US" sz="2200"/>
              <a:t>30%</a:t>
            </a:r>
            <a:r>
              <a:rPr lang="zh-CN" altLang="en-US" sz="2200"/>
              <a:t>，</a:t>
            </a:r>
            <a:r>
              <a:rPr sz="2200"/>
              <a:t>是其他民族的100倍</a:t>
            </a:r>
            <a:r>
              <a:rPr lang="zh-CN" sz="2200"/>
              <a:t>。</a:t>
            </a:r>
            <a:endParaRPr sz="2200"/>
          </a:p>
          <a:p>
            <a:r>
              <a:rPr sz="2200" b="1">
                <a:solidFill>
                  <a:srgbClr val="FF0000"/>
                </a:solidFill>
              </a:rPr>
              <a:t>美国</a:t>
            </a:r>
            <a:r>
              <a:rPr lang="zh-CN" sz="2200"/>
              <a:t>：</a:t>
            </a:r>
            <a:r>
              <a:rPr sz="2200"/>
              <a:t>最有影响200位文化名人中</a:t>
            </a:r>
            <a:r>
              <a:rPr lang="zh-CN" sz="2200"/>
              <a:t>，</a:t>
            </a:r>
            <a:r>
              <a:rPr sz="2200"/>
              <a:t>有一半是犹太人</a:t>
            </a:r>
            <a:r>
              <a:rPr lang="zh-CN" sz="2200"/>
              <a:t>。当代一流作家，犹太</a:t>
            </a:r>
            <a:r>
              <a:rPr lang="zh-CN" sz="2200"/>
              <a:t>人占60％</a:t>
            </a:r>
            <a:r>
              <a:rPr lang="zh-CN" altLang="en-US" sz="2200"/>
              <a:t>。华尔街精英一半犹太血统。律师30％犹太人。科技人员一半以上犹太人。</a:t>
            </a:r>
            <a:endParaRPr lang="zh-CN" altLang="en-US" sz="2200"/>
          </a:p>
          <a:p>
            <a:r>
              <a:rPr sz="2200"/>
              <a:t>前400名巨富</a:t>
            </a:r>
            <a:r>
              <a:rPr lang="en-US" sz="2200"/>
              <a:t>, </a:t>
            </a:r>
            <a:r>
              <a:rPr sz="2200"/>
              <a:t>犹太人占了近三成。</a:t>
            </a:r>
            <a:endParaRPr lang="zh-CN" sz="2200"/>
          </a:p>
          <a:p>
            <a:r>
              <a:rPr lang="zh-CN" altLang="en-US" sz="2200" b="1">
                <a:solidFill>
                  <a:srgbClr val="FF0000"/>
                </a:solidFill>
              </a:rPr>
              <a:t>以色列</a:t>
            </a:r>
            <a:r>
              <a:rPr lang="zh-CN" altLang="en-US" sz="2200"/>
              <a:t>：</a:t>
            </a:r>
            <a:r>
              <a:rPr lang="en-US" altLang="zh-CN" sz="2200"/>
              <a:t>2022</a:t>
            </a:r>
            <a:r>
              <a:rPr lang="zh-CN" altLang="en-US" sz="2200"/>
              <a:t>年人均</a:t>
            </a:r>
            <a:r>
              <a:rPr lang="en-US" altLang="zh-CN" sz="2200"/>
              <a:t>GDP$5.5</a:t>
            </a:r>
            <a:r>
              <a:rPr lang="zh-CN" altLang="en-US" sz="2200"/>
              <a:t>万美元，超过德日</a:t>
            </a:r>
            <a:r>
              <a:rPr lang="zh-CN" altLang="en-US" sz="2200">
                <a:sym typeface="+mn-ea"/>
              </a:rPr>
              <a:t>英，紧随</a:t>
            </a:r>
            <a:r>
              <a:rPr lang="zh-CN" altLang="en-US" sz="2200"/>
              <a:t>美国。</a:t>
            </a:r>
            <a:endParaRPr lang="zh-CN" altLang="en-US" sz="2200"/>
          </a:p>
        </p:txBody>
      </p:sp>
      <p:sp>
        <p:nvSpPr>
          <p:cNvPr id="15" name="文本框 14"/>
          <p:cNvSpPr txBox="1"/>
          <p:nvPr>
            <p:custDataLst>
              <p:tags r:id="rId50"/>
            </p:custDataLst>
          </p:nvPr>
        </p:nvSpPr>
        <p:spPr>
          <a:xfrm>
            <a:off x="154305" y="130175"/>
            <a:ext cx="2856865" cy="11982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200" b="1"/>
              <a:t>犹太人</a:t>
            </a:r>
            <a:r>
              <a:rPr lang="zh-CN" altLang="en-US" sz="2200"/>
              <a:t>：</a:t>
            </a:r>
            <a:endParaRPr lang="zh-CN" altLang="en-US" sz="2200"/>
          </a:p>
          <a:p>
            <a:r>
              <a:rPr lang="en-US" altLang="zh-CN" sz="2200"/>
              <a:t>5</a:t>
            </a:r>
            <a:r>
              <a:rPr lang="zh-CN" altLang="en-US" sz="2200"/>
              <a:t>岁</a:t>
            </a:r>
            <a:r>
              <a:rPr lang="zh-CN" altLang="en-US" sz="2200">
                <a:sym typeface="+mn-ea"/>
              </a:rPr>
              <a:t>背诵</a:t>
            </a:r>
            <a:r>
              <a:rPr lang="zh-CN" altLang="en-US" sz="2200"/>
              <a:t>《摩西五经》</a:t>
            </a:r>
            <a:endParaRPr lang="zh-CN" altLang="en-US" sz="2200"/>
          </a:p>
          <a:p>
            <a:r>
              <a:rPr lang="en-US" altLang="zh-CN" sz="2200"/>
              <a:t>13</a:t>
            </a:r>
            <a:r>
              <a:rPr lang="zh-CN" altLang="en-US" sz="2200"/>
              <a:t>岁熟读</a:t>
            </a:r>
            <a:r>
              <a:rPr lang="zh-CN" altLang="en-US" sz="2200"/>
              <a:t>旧约《圣经》</a:t>
            </a:r>
            <a:endParaRPr lang="zh-CN" altLang="en-US" sz="2200"/>
          </a:p>
        </p:txBody>
      </p:sp>
      <p:sp>
        <p:nvSpPr>
          <p:cNvPr id="16" name="文本框 15"/>
          <p:cNvSpPr txBox="1"/>
          <p:nvPr/>
        </p:nvSpPr>
        <p:spPr>
          <a:xfrm>
            <a:off x="9736455" y="118745"/>
            <a:ext cx="214439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成就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VS</a:t>
            </a:r>
            <a:r>
              <a:rPr lang="en-US" altLang="zh-CN" sz="2400" b="1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400">
                <a:highlight>
                  <a:srgbClr val="FFFF00"/>
                </a:highlight>
                <a:sym typeface="+mn-ea"/>
              </a:rPr>
              <a:t>挫败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endParaRPr lang="zh-CN" altLang="en-US" sz="2400">
              <a:highlight>
                <a:srgbClr val="FFFF00"/>
              </a:highligh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1"/>
      <p:bldP spid="8" grpId="1" animBg="1"/>
      <p:bldP spid="87" grpId="1" animBg="1"/>
      <p:bldP spid="10" grpId="1"/>
      <p:bldP spid="28" grpId="1" animBg="1"/>
      <p:bldP spid="34" grpId="1" animBg="1"/>
      <p:bldP spid="18" grpId="0"/>
      <p:bldP spid="18" grpId="1"/>
      <p:bldP spid="21" grpId="0"/>
      <p:bldP spid="21" grpId="1"/>
      <p:bldP spid="20" grpId="0"/>
      <p:bldP spid="20" grpId="1"/>
      <p:bldP spid="23" grpId="0"/>
      <p:bldP spid="23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30" grpId="0"/>
      <p:bldP spid="30" grpId="1"/>
      <p:bldP spid="37" grpId="0"/>
      <p:bldP spid="37" grpId="1"/>
      <p:bldP spid="38" grpId="0"/>
      <p:bldP spid="38" grpId="1"/>
      <p:bldP spid="61" grpId="0" bldLvl="0" animBg="1"/>
      <p:bldP spid="61" grpId="1" animBg="1"/>
      <p:bldP spid="19" grpId="0"/>
      <p:bldP spid="19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63" grpId="0" bldLvl="0" animBg="1"/>
      <p:bldP spid="63" grpId="1" animBg="1"/>
      <p:bldP spid="65" grpId="0" bldLvl="0" animBg="1"/>
      <p:bldP spid="65" grpId="1" animBg="1"/>
      <p:bldP spid="17" grpId="0"/>
      <p:bldP spid="17" grpId="1"/>
      <p:bldP spid="77" grpId="0"/>
      <p:bldP spid="77" grpId="1"/>
      <p:bldP spid="89" grpId="0" bldLvl="0" animBg="1"/>
      <p:bldP spid="89" grpId="1" animBg="1"/>
      <p:bldP spid="85" grpId="0" bldLvl="0" animBg="1"/>
      <p:bldP spid="85" grpId="1" animBg="1"/>
      <p:bldP spid="90" grpId="0"/>
      <p:bldP spid="90" grpId="1"/>
      <p:bldP spid="91" grpId="0"/>
      <p:bldP spid="91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 bldLvl="0" animBg="1"/>
      <p:bldP spid="101" grpId="1"/>
      <p:bldP spid="104" grpId="0"/>
      <p:bldP spid="104" grpId="1"/>
      <p:bldP spid="4" grpId="0" bldLvl="0" animBg="1"/>
      <p:bldP spid="4" grpId="1" animBg="1"/>
      <p:bldP spid="6" grpId="0"/>
      <p:bldP spid="6" grpId="1"/>
      <p:bldP spid="7" grpId="0"/>
      <p:bldP spid="7" grpId="1"/>
      <p:bldP spid="9" grpId="0"/>
      <p:bldP spid="9" grpId="1"/>
      <p:bldP spid="11" grpId="0" bldLvl="0" animBg="1"/>
      <p:bldP spid="11" grpId="1" animBg="1"/>
      <p:bldP spid="12" grpId="0"/>
      <p:bldP spid="12" grpId="1"/>
      <p:bldP spid="13" grpId="0"/>
      <p:bldP spid="13" grpId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3345" y="95885"/>
          <a:ext cx="11997690" cy="6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650"/>
                <a:gridCol w="1894205"/>
                <a:gridCol w="9220835"/>
              </a:tblGrid>
              <a:tr h="5334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雅歌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3213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青年挑战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57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钥词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情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310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歌颂爱情的诗歌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集。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97929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婚姻和性爱是神所赐的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礼物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将男女之爱恢复到伊甸园的美好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080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神爱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以色列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基督爱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教会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837815" y="639445"/>
            <a:ext cx="9253220" cy="5898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00B050"/>
                </a:solidFill>
              </a:rPr>
              <a:t>                 </a:t>
            </a:r>
            <a:r>
              <a:rPr lang="zh-CN" altLang="en-US" sz="2400" b="1">
                <a:solidFill>
                  <a:srgbClr val="00B050"/>
                </a:solidFill>
              </a:rPr>
              <a:t>一段经文节选，作为生日贺词（</a:t>
            </a:r>
            <a:r>
              <a:rPr lang="zh-CN" altLang="en-US" sz="2400" b="1">
                <a:solidFill>
                  <a:srgbClr val="00B050"/>
                </a:solidFill>
              </a:rPr>
              <a:t>情诗）：</a:t>
            </a:r>
            <a:endParaRPr lang="zh-CN" altLang="en-US" sz="2400">
              <a:solidFill>
                <a:srgbClr val="00B050"/>
              </a:solidFill>
            </a:endParaRPr>
          </a:p>
          <a:p>
            <a:r>
              <a:rPr lang="zh-CN" altLang="en-US" sz="2200"/>
              <a:t>【歌 4:1】 我的佳偶，你甚美丽！你甚美丽！你的眼在帕子内好象鸽子眼。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</a:t>
            </a:r>
            <a:r>
              <a:rPr lang="zh-CN" altLang="en-US" sz="2200"/>
              <a:t>你的头发如同山羊群卧在基列山旁。</a:t>
            </a:r>
            <a:endParaRPr lang="zh-CN" altLang="en-US" sz="2200"/>
          </a:p>
          <a:p>
            <a:r>
              <a:rPr lang="zh-CN" altLang="en-US" sz="2200"/>
              <a:t>【歌 4:3】 你的唇好象一条朱红线，你的嘴也秀美。你的两太阳在帕子内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如同一块石榴。</a:t>
            </a:r>
            <a:endParaRPr lang="zh-CN" altLang="en-US" sz="2200"/>
          </a:p>
          <a:p>
            <a:r>
              <a:rPr lang="zh-CN" altLang="en-US" sz="2200"/>
              <a:t>【歌 4:7】 我的佳偶，你全然美丽，毫无瑕疵！</a:t>
            </a:r>
            <a:endParaRPr lang="zh-CN" altLang="en-US" sz="2200"/>
          </a:p>
          <a:p>
            <a:r>
              <a:rPr lang="zh-CN" altLang="en-US" sz="2200"/>
              <a:t>【歌 4:9】 我妹子，我新妇，你夺了我的心！你用眼一看，用你项上的</a:t>
            </a:r>
            <a:endParaRPr lang="zh-CN" altLang="en-US" sz="2200"/>
          </a:p>
          <a:p>
            <a:r>
              <a:rPr lang="en-US" altLang="zh-CN" sz="2200"/>
              <a:t>                  </a:t>
            </a:r>
            <a:r>
              <a:rPr lang="zh-CN" altLang="en-US" sz="2200"/>
              <a:t>一条金链，夺了我的心。</a:t>
            </a:r>
            <a:endParaRPr lang="zh-CN" altLang="en-US" sz="2200"/>
          </a:p>
          <a:p>
            <a:r>
              <a:rPr lang="zh-CN" altLang="en-US" sz="2200"/>
              <a:t>【歌 4:10】 我妹子，我新妇，你的爱情何其美！你的爱情比酒更美，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你膏油的香气胜过一切香品。</a:t>
            </a:r>
            <a:endParaRPr lang="zh-CN" altLang="en-US" sz="2200"/>
          </a:p>
          <a:p>
            <a:r>
              <a:rPr lang="zh-CN" altLang="en-US" sz="2200"/>
              <a:t>【歌 4:11】 我新妇，你的嘴唇滴蜜，好象蜂房滴蜜；你的舌下有蜜有奶。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 </a:t>
            </a:r>
            <a:r>
              <a:rPr lang="zh-CN" altLang="en-US" sz="2200"/>
              <a:t>你衣服的香气如黎巴嫩的香气。</a:t>
            </a:r>
            <a:endParaRPr lang="zh-CN" altLang="en-US" sz="2200"/>
          </a:p>
          <a:p>
            <a:r>
              <a:rPr lang="zh-CN" altLang="en-US" sz="2200"/>
              <a:t>【歌 4:13】 你园内所种的结了石榴，有佳美的果子，并凤仙花与哪哒树。</a:t>
            </a:r>
            <a:endParaRPr lang="zh-CN" altLang="en-US" sz="2200"/>
          </a:p>
          <a:p>
            <a:r>
              <a:rPr lang="zh-CN" altLang="en-US" sz="2200"/>
              <a:t>【歌 4:15】 你是园中的泉，活水的井，从黎巴嫩流下来的溪水。</a:t>
            </a:r>
            <a:endParaRPr lang="zh-CN" altLang="en-US" sz="2200"/>
          </a:p>
          <a:p>
            <a:r>
              <a:rPr lang="zh-CN" altLang="en-US" sz="2200"/>
              <a:t>【歌 5:1】 我妹子，我新妇，我进了我的园中，采了我的没药和香料，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吃了我的蜜房和蜂蜜，喝了我的酒和奶。我的朋友们，请吃！</a:t>
            </a:r>
            <a:r>
              <a:rPr lang="en-US" altLang="zh-CN" sz="2200"/>
              <a:t> </a:t>
            </a:r>
            <a:endParaRPr lang="en-US" altLang="zh-CN" sz="2200"/>
          </a:p>
          <a:p>
            <a:r>
              <a:rPr lang="en-US" altLang="zh-CN" sz="2200"/>
              <a:t>                   </a:t>
            </a:r>
            <a:r>
              <a:rPr lang="zh-CN" altLang="en-US" sz="2200"/>
              <a:t>我所亲爱的，请喝！且多多地喝。</a:t>
            </a:r>
            <a:endParaRPr lang="zh-CN" altLang="en-US" sz="2200"/>
          </a:p>
        </p:txBody>
      </p:sp>
      <p:sp>
        <p:nvSpPr>
          <p:cNvPr id="2" name="文本框 1"/>
          <p:cNvSpPr txBox="1"/>
          <p:nvPr/>
        </p:nvSpPr>
        <p:spPr>
          <a:xfrm>
            <a:off x="5575935" y="264160"/>
            <a:ext cx="394398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《雅歌》该如何应用呢？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 animBg="1"/>
      <p:bldP spid="2" grpId="1" animBg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3345" y="95885"/>
          <a:ext cx="11997690" cy="6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650"/>
                <a:gridCol w="1894205"/>
                <a:gridCol w="9220835"/>
              </a:tblGrid>
              <a:tr h="5334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雅歌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3213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青年挑战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57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钥词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情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310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歌颂爱情的诗歌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集。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97929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婚姻和性爱是神所赐的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礼物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将男女之爱恢复到伊甸园的美好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080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神爱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以色列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基督爱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教会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837815" y="639445"/>
            <a:ext cx="9253220" cy="5898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00B050"/>
                </a:solidFill>
              </a:rPr>
              <a:t>                 </a:t>
            </a:r>
            <a:r>
              <a:rPr lang="zh-CN" altLang="en-US" sz="2400" b="1">
                <a:solidFill>
                  <a:srgbClr val="00B050"/>
                </a:solidFill>
              </a:rPr>
              <a:t>一段经文节选，作为生日贺词（</a:t>
            </a:r>
            <a:r>
              <a:rPr lang="zh-CN" altLang="en-US" sz="2400" b="1">
                <a:solidFill>
                  <a:srgbClr val="00B050"/>
                </a:solidFill>
              </a:rPr>
              <a:t>情诗）：</a:t>
            </a:r>
            <a:endParaRPr lang="zh-CN" altLang="en-US" sz="2400">
              <a:solidFill>
                <a:srgbClr val="00B050"/>
              </a:solidFill>
            </a:endParaRPr>
          </a:p>
          <a:p>
            <a:r>
              <a:rPr lang="zh-CN" altLang="en-US" sz="2200"/>
              <a:t>【歌 4:1】 我的佳偶，你甚美丽！你甚美丽！你的眼在帕子内好象鸽子眼。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</a:t>
            </a:r>
            <a:r>
              <a:rPr lang="zh-CN" altLang="en-US" sz="2200"/>
              <a:t>你的头发如同山羊群卧在基列山旁。</a:t>
            </a:r>
            <a:endParaRPr lang="zh-CN" altLang="en-US" sz="2200"/>
          </a:p>
          <a:p>
            <a:r>
              <a:rPr lang="zh-CN" altLang="en-US" sz="2200"/>
              <a:t>【歌 4:3】 你的唇好象一条朱红线，你的嘴也秀美。你的两太阳在帕子内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如同一块石榴。</a:t>
            </a:r>
            <a:endParaRPr lang="zh-CN" altLang="en-US" sz="2200"/>
          </a:p>
          <a:p>
            <a:r>
              <a:rPr lang="zh-CN" altLang="en-US" sz="2200"/>
              <a:t>【歌 4:7】 我的佳偶，你全然美丽，毫无瑕疵！</a:t>
            </a:r>
            <a:endParaRPr lang="zh-CN" altLang="en-US" sz="2200"/>
          </a:p>
          <a:p>
            <a:r>
              <a:rPr lang="zh-CN" altLang="en-US" sz="2200"/>
              <a:t>【歌 4:9】 我妹子，我新妇，你夺了我的心！你用眼一看，用你项上的</a:t>
            </a:r>
            <a:endParaRPr lang="zh-CN" altLang="en-US" sz="2200"/>
          </a:p>
          <a:p>
            <a:r>
              <a:rPr lang="en-US" altLang="zh-CN" sz="2200"/>
              <a:t>                  </a:t>
            </a:r>
            <a:r>
              <a:rPr lang="zh-CN" altLang="en-US" sz="2200"/>
              <a:t>一条金链，夺了我的心。</a:t>
            </a:r>
            <a:endParaRPr lang="zh-CN" altLang="en-US" sz="2200"/>
          </a:p>
          <a:p>
            <a:r>
              <a:rPr lang="zh-CN" altLang="en-US" sz="2200"/>
              <a:t>【歌 4:10】 我妹子，我新妇，你的爱情何其美！你的爱情比酒更美，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你膏油的香气胜过一切香品。</a:t>
            </a:r>
            <a:endParaRPr lang="zh-CN" altLang="en-US" sz="2200"/>
          </a:p>
          <a:p>
            <a:r>
              <a:rPr lang="zh-CN" altLang="en-US" sz="2200"/>
              <a:t>【歌 4:11】 我新妇，你的嘴唇滴蜜，好象蜂房滴蜜；你的舌下有蜜有奶。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 </a:t>
            </a:r>
            <a:r>
              <a:rPr lang="zh-CN" altLang="en-US" sz="2200"/>
              <a:t>你衣服的香气如黎巴嫩的香气。</a:t>
            </a:r>
            <a:endParaRPr lang="zh-CN" altLang="en-US" sz="2200"/>
          </a:p>
          <a:p>
            <a:r>
              <a:rPr lang="zh-CN" altLang="en-US" sz="2200"/>
              <a:t>【歌 4:13】 你园内所种的结了石榴，有佳美的果子，并凤仙花与哪哒树。</a:t>
            </a:r>
            <a:endParaRPr lang="zh-CN" altLang="en-US" sz="2200"/>
          </a:p>
          <a:p>
            <a:r>
              <a:rPr lang="zh-CN" altLang="en-US" sz="2200"/>
              <a:t>【歌 4:15】 你是园中的泉，活水的井，从黎巴嫩流下来的溪水。</a:t>
            </a:r>
            <a:endParaRPr lang="zh-CN" altLang="en-US" sz="2200"/>
          </a:p>
          <a:p>
            <a:r>
              <a:rPr lang="zh-CN" altLang="en-US" sz="2200"/>
              <a:t>【歌 5:1】 我妹子，我新妇，我进了我的园中，采了我的没药和香料，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吃了我的蜜房和蜂蜜，喝了我的酒和奶。我的朋友们，请吃！</a:t>
            </a:r>
            <a:r>
              <a:rPr lang="en-US" altLang="zh-CN" sz="2200"/>
              <a:t> </a:t>
            </a:r>
            <a:endParaRPr lang="en-US" altLang="zh-CN" sz="2200"/>
          </a:p>
          <a:p>
            <a:r>
              <a:rPr lang="en-US" altLang="zh-CN" sz="2200"/>
              <a:t>                   </a:t>
            </a:r>
            <a:r>
              <a:rPr lang="zh-CN" altLang="en-US" sz="2200"/>
              <a:t>我所亲爱的，请喝！且多多地喝。</a:t>
            </a:r>
            <a:endParaRPr lang="zh-CN" altLang="en-US" sz="2200"/>
          </a:p>
        </p:txBody>
      </p:sp>
      <p:pic>
        <p:nvPicPr>
          <p:cNvPr id="11" name="太太生日情诗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6060" y="0"/>
            <a:ext cx="385445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75935" y="264160"/>
            <a:ext cx="394398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《雅歌》该如何应用呢？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bldLvl="0" animBg="1"/>
      <p:bldP spid="2" grpId="1" animBg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3345" y="95885"/>
          <a:ext cx="11997690" cy="6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650"/>
                <a:gridCol w="1894205"/>
                <a:gridCol w="9220835"/>
              </a:tblGrid>
              <a:tr h="5334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雅歌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3213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青年挑战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572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情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310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歌颂爱情的诗歌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集。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97929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婚姻和性爱是神所赐的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礼物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将男女之爱恢复到伊甸园的美好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080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神爱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以色列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基督爱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教会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837815" y="639445"/>
            <a:ext cx="9253220" cy="5883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00B050"/>
                </a:solidFill>
                <a:sym typeface="+mn-ea"/>
              </a:rPr>
              <a:t>                 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一段经文节选，作为生日贺词（</a:t>
            </a:r>
            <a:r>
              <a:rPr lang="zh-CN" altLang="en-US" sz="2400" b="1">
                <a:solidFill>
                  <a:srgbClr val="00B050"/>
                </a:solidFill>
              </a:rPr>
              <a:t>情诗）：</a:t>
            </a:r>
            <a:endParaRPr lang="zh-CN" altLang="en-US" sz="2400">
              <a:solidFill>
                <a:srgbClr val="00B050"/>
              </a:solidFill>
            </a:endParaRPr>
          </a:p>
          <a:p>
            <a:r>
              <a:rPr lang="zh-CN" altLang="en-US" sz="2200"/>
              <a:t>【歌 4:1】 我的佳偶，你甚美丽！你甚美丽！你的眼在帕子内好象鸽子眼。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</a:t>
            </a:r>
            <a:r>
              <a:rPr lang="zh-CN" altLang="en-US" sz="2200"/>
              <a:t>你的头发如同山羊群卧在基列山旁。</a:t>
            </a:r>
            <a:endParaRPr lang="zh-CN" altLang="en-US" sz="2200"/>
          </a:p>
          <a:p>
            <a:r>
              <a:rPr lang="zh-CN" altLang="en-US" sz="2200"/>
              <a:t>【歌 4:3】 你的唇好象一条朱红线，你的嘴也秀美。你的两太阳在帕子内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如同一块石榴。</a:t>
            </a:r>
            <a:endParaRPr lang="zh-CN" altLang="en-US" sz="2200"/>
          </a:p>
          <a:p>
            <a:r>
              <a:rPr lang="zh-CN" altLang="en-US" sz="2200"/>
              <a:t>【歌 4:7】 我的佳偶，你全然美丽，毫无瑕疵！</a:t>
            </a:r>
            <a:endParaRPr lang="zh-CN" altLang="en-US" sz="2200"/>
          </a:p>
          <a:p>
            <a:r>
              <a:rPr lang="zh-CN" altLang="en-US" sz="2200"/>
              <a:t>【歌 4:9】 我妹子，我新妇，你夺了我的心！你用眼一看，用你项上的</a:t>
            </a:r>
            <a:endParaRPr lang="zh-CN" altLang="en-US" sz="2200"/>
          </a:p>
          <a:p>
            <a:r>
              <a:rPr lang="en-US" altLang="zh-CN" sz="2200"/>
              <a:t>                  </a:t>
            </a:r>
            <a:r>
              <a:rPr lang="zh-CN" altLang="en-US" sz="2200"/>
              <a:t>一条金链，夺了我的心。</a:t>
            </a:r>
            <a:endParaRPr lang="zh-CN" altLang="en-US" sz="2200"/>
          </a:p>
          <a:p>
            <a:r>
              <a:rPr lang="zh-CN" altLang="en-US" sz="2200"/>
              <a:t>【歌 4:10】 我妹子，我新妇，你的爱情何其美！你的爱情比酒更美，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你膏油的香气胜过一切香品。</a:t>
            </a:r>
            <a:endParaRPr lang="zh-CN" altLang="en-US" sz="2200"/>
          </a:p>
          <a:p>
            <a:r>
              <a:rPr lang="zh-CN" altLang="en-US" sz="2200"/>
              <a:t>【歌 4:11】 我新妇，你的嘴唇滴蜜，好象蜂房滴蜜；你的舌下有蜜有奶。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 </a:t>
            </a:r>
            <a:r>
              <a:rPr lang="zh-CN" altLang="en-US" sz="2200"/>
              <a:t>你衣服的香气如黎巴嫩的香气。</a:t>
            </a:r>
            <a:endParaRPr lang="zh-CN" altLang="en-US" sz="2200"/>
          </a:p>
          <a:p>
            <a:r>
              <a:rPr lang="zh-CN" altLang="en-US" sz="2200"/>
              <a:t>【歌 4:13】 你园内所种的结了石榴，有佳美的果子，并凤仙花与哪哒树。</a:t>
            </a:r>
            <a:endParaRPr lang="zh-CN" altLang="en-US" sz="2200"/>
          </a:p>
          <a:p>
            <a:r>
              <a:rPr lang="zh-CN" altLang="en-US" sz="2200"/>
              <a:t>【歌 4:15】 你是园中的泉，活水的井，从黎巴嫩流下来的溪水。</a:t>
            </a:r>
            <a:endParaRPr lang="zh-CN" altLang="en-US" sz="2200"/>
          </a:p>
          <a:p>
            <a:r>
              <a:rPr lang="zh-CN" altLang="en-US" sz="2200"/>
              <a:t>【歌 5:1】 我妹子，我新妇，我进了我的园中，采了我的没药和香料，</a:t>
            </a:r>
            <a:endParaRPr lang="zh-CN" altLang="en-US" sz="2200"/>
          </a:p>
          <a:p>
            <a:r>
              <a:rPr lang="zh-CN" altLang="en-US" sz="2200"/>
              <a:t> </a:t>
            </a:r>
            <a:r>
              <a:rPr lang="en-US" altLang="zh-CN" sz="2200"/>
              <a:t>                  </a:t>
            </a:r>
            <a:r>
              <a:rPr lang="zh-CN" altLang="en-US" sz="2200"/>
              <a:t>吃了我的蜜房和蜂蜜，喝了我的酒和奶。我的朋友们，请吃！</a:t>
            </a:r>
            <a:r>
              <a:rPr lang="en-US" altLang="zh-CN" sz="2200"/>
              <a:t> </a:t>
            </a:r>
            <a:endParaRPr lang="en-US" altLang="zh-CN" sz="2200"/>
          </a:p>
          <a:p>
            <a:r>
              <a:rPr lang="en-US" altLang="zh-CN" sz="2200"/>
              <a:t>                   </a:t>
            </a:r>
            <a:r>
              <a:rPr lang="zh-CN" altLang="en-US" sz="2200"/>
              <a:t>我所亲爱的，请喝！且多多地喝。</a:t>
            </a:r>
            <a:endParaRPr lang="zh-CN" altLang="en-US" sz="2200"/>
          </a:p>
        </p:txBody>
      </p:sp>
      <p:sp>
        <p:nvSpPr>
          <p:cNvPr id="4" name="文本框 3"/>
          <p:cNvSpPr txBox="1"/>
          <p:nvPr/>
        </p:nvSpPr>
        <p:spPr>
          <a:xfrm>
            <a:off x="2974340" y="161290"/>
            <a:ext cx="8990965" cy="50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《雅歌》——是谈情说爱和保持爱情的</a:t>
            </a:r>
            <a:r>
              <a:rPr lang="zh-CN" altLang="en-US" sz="2400" b="1">
                <a:solidFill>
                  <a:srgbClr val="FF0000"/>
                </a:solidFill>
              </a:rPr>
              <a:t>实用教科书，感谢赞美主</a:t>
            </a:r>
            <a:r>
              <a:rPr lang="en-US" altLang="zh-CN" sz="2400" b="1">
                <a:solidFill>
                  <a:srgbClr val="FF0000"/>
                </a:solidFill>
              </a:rPr>
              <a:t> </a:t>
            </a:r>
            <a:r>
              <a:rPr lang="zh-CN" altLang="en-US" sz="2800" b="1">
                <a:solidFill>
                  <a:srgbClr val="FF0000"/>
                </a:solidFill>
              </a:rPr>
              <a:t>！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2815" y="1910080"/>
            <a:ext cx="5929630" cy="279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勇敢滴用上</a:t>
            </a:r>
            <a:r>
              <a:rPr lang="en-US" altLang="zh-CN" sz="3200" b="1">
                <a:solidFill>
                  <a:srgbClr val="FF0000"/>
                </a:solidFill>
              </a:rPr>
              <a:t>5</a:t>
            </a:r>
            <a:r>
              <a:rPr lang="zh-CN" altLang="en-US" sz="3200" b="1">
                <a:solidFill>
                  <a:srgbClr val="FF0000"/>
                </a:solidFill>
              </a:rPr>
              <a:t>节经文：</a:t>
            </a:r>
            <a:endParaRPr lang="zh-CN" altLang="en-US" sz="3200" b="1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3200" b="1">
                <a:solidFill>
                  <a:srgbClr val="00B050"/>
                </a:solidFill>
              </a:rPr>
              <a:t>1.</a:t>
            </a:r>
            <a:r>
              <a:rPr lang="zh-CN" altLang="en-US" sz="3200">
                <a:solidFill>
                  <a:srgbClr val="00B050"/>
                </a:solidFill>
              </a:rPr>
              <a:t>表达爱慕的微信中</a:t>
            </a:r>
            <a:endParaRPr lang="zh-CN" altLang="en-US" sz="320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0070C0"/>
                </a:solidFill>
              </a:rPr>
              <a:t>   2.</a:t>
            </a:r>
            <a:r>
              <a:rPr lang="zh-CN" altLang="en-US" sz="3200">
                <a:solidFill>
                  <a:srgbClr val="0070C0"/>
                </a:solidFill>
              </a:rPr>
              <a:t>爱人的</a:t>
            </a:r>
            <a:r>
              <a:rPr lang="en-US" altLang="zh-CN" sz="3200">
                <a:solidFill>
                  <a:srgbClr val="0070C0"/>
                </a:solidFill>
              </a:rPr>
              <a:t>生日贺卡中</a:t>
            </a:r>
            <a:endParaRPr lang="zh-CN" altLang="en-US" sz="320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</a:rPr>
              <a:t>      3.</a:t>
            </a:r>
            <a:r>
              <a:rPr lang="zh-CN" altLang="en-US" sz="3200">
                <a:solidFill>
                  <a:srgbClr val="7030A0"/>
                </a:solidFill>
              </a:rPr>
              <a:t>情人节</a:t>
            </a:r>
            <a:r>
              <a:rPr lang="zh-CN" altLang="en-US" sz="3200">
                <a:solidFill>
                  <a:srgbClr val="7030A0"/>
                </a:solidFill>
              </a:rPr>
              <a:t>甜言蜜语时</a:t>
            </a:r>
            <a:endParaRPr lang="zh-CN" altLang="en-US" sz="320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FF0000"/>
                </a:solidFill>
              </a:rPr>
              <a:t>          4.</a:t>
            </a:r>
            <a:r>
              <a:rPr lang="zh-CN" altLang="en-US" sz="3200">
                <a:solidFill>
                  <a:srgbClr val="FF0000"/>
                </a:solidFill>
              </a:rPr>
              <a:t>结婚纪念日表达感恩</a:t>
            </a:r>
            <a:r>
              <a:rPr lang="zh-CN" altLang="en-US" sz="3200">
                <a:solidFill>
                  <a:srgbClr val="FF0000"/>
                </a:solidFill>
              </a:rPr>
              <a:t>时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1"/>
      <p:bldP spid="4" grpId="0" animBg="1"/>
      <p:bldP spid="4" grpId="1" animBg="1"/>
      <p:bldP spid="5" grpId="0" bldLvl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9760" y="632460"/>
            <a:ext cx="6942455" cy="291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10000"/>
              </a:lnSpc>
            </a:pPr>
            <a:r>
              <a:rPr lang="zh-CN" altLang="zh-TW" sz="36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分组讨论：</a:t>
            </a:r>
            <a:endParaRPr lang="zh-CN" altLang="zh-TW" sz="36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1. 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你过往做选择的习惯和顺序？</a:t>
            </a:r>
            <a:endParaRPr lang="zh-CN" altLang="en-US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A. 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凭自己的经验，</a:t>
            </a:r>
            <a:endParaRPr lang="zh-CN" altLang="en-US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B. 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思考分析研究，</a:t>
            </a:r>
            <a:endParaRPr lang="zh-CN" altLang="en-US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C. 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祷告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&amp;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回想经文。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</a:t>
            </a:r>
            <a:endParaRPr lang="en-US" altLang="zh-CN" sz="3200">
              <a:solidFill>
                <a:srgbClr val="00B05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1390" y="1775460"/>
            <a:ext cx="3350895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例如：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ABC</a:t>
            </a:r>
            <a:endParaRPr lang="zh-CN" altLang="en-US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   AB</a:t>
            </a:r>
            <a:endParaRPr lang="zh-CN" altLang="en-US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   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C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</a:t>
            </a:r>
            <a:r>
              <a:rPr lang="zh-CN" altLang="en-US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</a:t>
            </a:r>
            <a:r>
              <a:rPr lang="en-US" altLang="zh-CN" sz="3200">
                <a:solidFill>
                  <a:srgbClr val="0070C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...</a:t>
            </a:r>
            <a:endParaRPr lang="en-US" altLang="zh-CN" sz="3200">
              <a:solidFill>
                <a:srgbClr val="0070C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9610" y="4008755"/>
            <a:ext cx="10754995" cy="225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2.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今后的生活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中，你喜欢收到或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引用《雅歌》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中的经文吗？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喜欢收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&amp;也打算引用，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B. 喜欢收&amp;自己不引用，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C.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不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喜欢收&amp;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也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不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想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引用。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5325" y="1216660"/>
            <a:ext cx="3129280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应该的顺序？</a:t>
            </a:r>
            <a:endParaRPr lang="zh-CN" altLang="en-US" sz="3200">
              <a:solidFill>
                <a:srgbClr val="00B05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例子：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ABC</a:t>
            </a:r>
            <a:endParaRPr lang="zh-CN" altLang="en-US" sz="3200">
              <a:solidFill>
                <a:srgbClr val="00B05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   ACB</a:t>
            </a:r>
            <a:endParaRPr lang="zh-CN" altLang="en-US" sz="3200">
              <a:solidFill>
                <a:srgbClr val="00B05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          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CB</a:t>
            </a:r>
            <a:r>
              <a:rPr lang="en-US" altLang="zh-CN" sz="3200">
                <a:solidFill>
                  <a:srgbClr val="00B05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</a:t>
            </a:r>
            <a:endParaRPr lang="zh-CN" altLang="en-US" sz="3200"/>
          </a:p>
        </p:txBody>
      </p:sp>
      <p:sp>
        <p:nvSpPr>
          <p:cNvPr id="10" name="文本框 9"/>
          <p:cNvSpPr txBox="1"/>
          <p:nvPr/>
        </p:nvSpPr>
        <p:spPr>
          <a:xfrm>
            <a:off x="6355080" y="4548505"/>
            <a:ext cx="2461895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A.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也收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也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给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B.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只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收不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给</a:t>
            </a:r>
            <a:endParaRPr lang="en-US" altLang="zh-CN" sz="3200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C. 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不</a:t>
            </a:r>
            <a:r>
              <a:rPr lang="en-US" altLang="zh-CN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收不</a:t>
            </a:r>
            <a:r>
              <a:rPr lang="zh-CN" altLang="en-US" sz="3200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给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3" grpId="1"/>
      <p:bldP spid="5" grpId="0"/>
      <p:bldP spid="5" grpId="1"/>
      <p:bldP spid="8" grpId="0"/>
      <p:bldP spid="8" grpId="1"/>
      <p:bldP spid="6" grpId="0"/>
      <p:bldP spid="6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15335" y="1653540"/>
            <a:ext cx="41884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答案：</a:t>
            </a:r>
            <a:r>
              <a:rPr lang="en-US" altLang="zh-CN" sz="40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C &gt; B &gt; A</a:t>
            </a:r>
            <a:endParaRPr lang="en-US" altLang="zh-CN" sz="4000" b="1">
              <a:solidFill>
                <a:srgbClr val="FF0000"/>
              </a:solidFill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635" y="4902200"/>
            <a:ext cx="8952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 b="1">
                <a:solidFill>
                  <a:srgbClr val="0070C0"/>
                </a:solidFill>
              </a:rPr>
              <a:t>过去</a:t>
            </a:r>
            <a:r>
              <a:rPr lang="en-US" altLang="zh-CN" sz="3600" b="1"/>
              <a:t>              </a:t>
            </a:r>
            <a:r>
              <a:rPr lang="zh-CN" altLang="en-US" sz="3600" b="1">
                <a:solidFill>
                  <a:srgbClr val="FF0000"/>
                </a:solidFill>
              </a:rPr>
              <a:t>现在</a:t>
            </a:r>
            <a:r>
              <a:rPr lang="en-US" altLang="zh-CN" sz="3600" b="1"/>
              <a:t>              </a:t>
            </a:r>
            <a:r>
              <a:rPr lang="zh-CN" altLang="en-US" sz="3600" b="1">
                <a:solidFill>
                  <a:srgbClr val="00B050"/>
                </a:solidFill>
              </a:rPr>
              <a:t>未来</a:t>
            </a:r>
            <a:endParaRPr lang="zh-CN" altLang="en-US" sz="3600" b="1">
              <a:solidFill>
                <a:srgbClr val="00B05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4345" y="5547360"/>
            <a:ext cx="895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</a:rPr>
              <a:t>选择</a:t>
            </a:r>
            <a:endParaRPr lang="zh-CN" altLang="en-US" sz="28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9160" y="5020945"/>
            <a:ext cx="1075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sym typeface="+mn-ea"/>
              </a:rPr>
              <a:t>经验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22265" y="3700780"/>
            <a:ext cx="126619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ym typeface="+mn-ea"/>
              </a:rPr>
              <a:t>决定</a:t>
            </a:r>
            <a:endParaRPr lang="zh-CN" altLang="en-US" sz="3600" b="1">
              <a:sym typeface="+mn-ea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2988945" y="4787265"/>
            <a:ext cx="2266315" cy="993140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上弧形箭头 11"/>
          <p:cNvSpPr/>
          <p:nvPr/>
        </p:nvSpPr>
        <p:spPr>
          <a:xfrm>
            <a:off x="2043430" y="4272915"/>
            <a:ext cx="7848600" cy="645795"/>
          </a:xfrm>
          <a:prstGeom prst="curved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86625" y="5039995"/>
            <a:ext cx="1075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sym typeface="+mn-ea"/>
              </a:rPr>
              <a:t>影响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6836410" y="4787265"/>
            <a:ext cx="2266315" cy="993140"/>
          </a:xfrm>
          <a:prstGeom prst="rightArrow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4" grpId="0"/>
      <p:bldP spid="4" grpId="1"/>
      <p:bldP spid="5" grpId="0"/>
      <p:bldP spid="5" grpId="1"/>
      <p:bldP spid="9" grpId="0" bldLvl="0" animBg="1"/>
      <p:bldP spid="9" grpId="1" animBg="1"/>
      <p:bldP spid="6" grpId="0"/>
      <p:bldP spid="6" grpId="1"/>
      <p:bldP spid="14" grpId="0" bldLvl="0" animBg="1"/>
      <p:bldP spid="14" grpId="1" animBg="1"/>
      <p:bldP spid="13" grpId="0"/>
      <p:bldP spid="13" grpId="1"/>
      <p:bldP spid="12" grpId="0" bldLvl="0" animBg="1"/>
      <p:bldP spid="12" grpId="1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595" y="40640"/>
            <a:ext cx="26555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生命的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4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个季节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441960" y="554355"/>
          <a:ext cx="11361420" cy="96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355"/>
                <a:gridCol w="2840355"/>
                <a:gridCol w="2840355"/>
                <a:gridCol w="2840355"/>
              </a:tblGrid>
              <a:tr h="482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少年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期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青年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期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中年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期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老年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期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8260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41960" y="1029970"/>
            <a:ext cx="28422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400">
                <a:sym typeface="+mn-ea"/>
              </a:rPr>
              <a:t>学习，探索，兴趣</a:t>
            </a:r>
            <a:r>
              <a:rPr lang="en-US" altLang="zh-CN" sz="2400">
                <a:sym typeface="+mn-ea"/>
              </a:rPr>
              <a:t> </a:t>
            </a:r>
            <a:endParaRPr lang="en-US" altLang="zh-CN" sz="2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84220" y="1059180"/>
            <a:ext cx="28416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400">
                <a:sym typeface="+mn-ea"/>
              </a:rPr>
              <a:t>职场</a:t>
            </a:r>
            <a:r>
              <a:rPr lang="zh-CN" altLang="en-US" sz="2400">
                <a:sym typeface="+mn-ea"/>
              </a:rPr>
              <a:t>，</a:t>
            </a:r>
            <a:r>
              <a:rPr lang="zh-CN" altLang="en-US" sz="2400">
                <a:sym typeface="+mn-ea"/>
              </a:rPr>
              <a:t>恋爱，婚姻</a:t>
            </a:r>
            <a:endParaRPr lang="zh-CN" altLang="en-US" sz="2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25845" y="1059180"/>
            <a:ext cx="28416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400">
                <a:sym typeface="+mn-ea"/>
              </a:rPr>
              <a:t>养家，事业，逆境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04605" y="1059180"/>
            <a:ext cx="2988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ym typeface="+mn-ea"/>
              </a:rPr>
              <a:t>走过，看过，</a:t>
            </a:r>
            <a:r>
              <a:rPr lang="zh-CN" altLang="en-US" sz="2400">
                <a:sym typeface="+mn-ea"/>
              </a:rPr>
              <a:t>经历过</a:t>
            </a:r>
            <a:endParaRPr lang="zh-CN" altLang="en-US" sz="24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3290" y="554355"/>
            <a:ext cx="829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b="1">
                <a:sym typeface="+mn-ea"/>
              </a:rPr>
              <a:t>成长</a:t>
            </a:r>
            <a:endParaRPr lang="zh-CN" altLang="en-US" sz="2400" b="1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38090" y="554355"/>
            <a:ext cx="829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None/>
            </a:pPr>
            <a:r>
              <a:rPr lang="zh-CN" altLang="en-US" sz="2400" b="1">
                <a:sym typeface="+mn-ea"/>
              </a:rPr>
              <a:t>挑战</a:t>
            </a:r>
            <a:endParaRPr lang="zh-CN" altLang="en-US" sz="240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82890" y="554355"/>
            <a:ext cx="926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None/>
            </a:pPr>
            <a:r>
              <a:rPr lang="zh-CN" altLang="en-US" sz="2400" b="1">
                <a:sym typeface="+mn-ea"/>
              </a:rPr>
              <a:t>挫折</a:t>
            </a:r>
            <a:endParaRPr lang="zh-CN" altLang="en-US" sz="2400" b="1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45445" y="569595"/>
            <a:ext cx="9271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None/>
            </a:pPr>
            <a:r>
              <a:rPr lang="zh-CN" altLang="en-US" sz="2400" b="1">
                <a:sym typeface="+mn-ea"/>
              </a:rPr>
              <a:t>成熟</a:t>
            </a:r>
            <a:endParaRPr lang="zh-CN" altLang="en-US" sz="2400" b="1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1960" y="1628140"/>
            <a:ext cx="11360785" cy="4298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2200">
                <a:sym typeface="+mn-ea"/>
              </a:rPr>
              <a:t>   </a:t>
            </a:r>
            <a:r>
              <a:rPr lang="zh-CN" altLang="en-US" sz="2200">
                <a:sym typeface="+mn-ea"/>
              </a:rPr>
              <a:t>《箴言》</a:t>
            </a:r>
            <a:endParaRPr lang="en-US" altLang="zh-CN" sz="220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4220" y="2186305"/>
            <a:ext cx="8524875" cy="4298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2200">
                <a:sym typeface="+mn-ea"/>
              </a:rPr>
              <a:t>  </a:t>
            </a:r>
            <a:r>
              <a:rPr lang="zh-CN" altLang="en-US" sz="2200">
                <a:sym typeface="+mn-ea"/>
              </a:rPr>
              <a:t>《雅歌》</a:t>
            </a:r>
            <a:endParaRPr lang="zh-CN" altLang="en-US" sz="220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25845" y="2764790"/>
            <a:ext cx="5683250" cy="429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200">
                <a:sym typeface="+mn-ea"/>
              </a:rPr>
              <a:t>《约伯记》</a:t>
            </a:r>
            <a:endParaRPr lang="zh-CN" altLang="en-US" sz="2200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66200" y="3314065"/>
            <a:ext cx="2842895" cy="7683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>
              <a:buNone/>
            </a:pPr>
            <a:r>
              <a:rPr lang="zh-CN" altLang="en-US" sz="2200">
                <a:sym typeface="+mn-ea"/>
              </a:rPr>
              <a:t>《传道书》</a:t>
            </a:r>
            <a:endParaRPr lang="zh-CN" altLang="en-US" sz="2200">
              <a:sym typeface="+mn-ea"/>
            </a:endParaRPr>
          </a:p>
          <a:p>
            <a:pPr>
              <a:buNone/>
            </a:pPr>
            <a:endParaRPr lang="zh-CN" altLang="en-US" sz="220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8310" y="4639945"/>
            <a:ext cx="11360785" cy="4298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mpd="sng">
            <a:solidFill>
              <a:schemeClr val="tx1"/>
            </a:solidFill>
            <a:prstDash val="solid"/>
          </a:ln>
        </p:spPr>
        <p:txBody>
          <a:bodyPr wrap="square" rtlCol="0" anchor="t">
            <a:spAutoFit/>
          </a:bodyPr>
          <a:p>
            <a:pPr algn="ctr">
              <a:buNone/>
            </a:pPr>
            <a:r>
              <a:rPr lang="en-US" altLang="zh-CN" sz="2200">
                <a:sym typeface="+mn-ea"/>
              </a:rPr>
              <a:t>       </a:t>
            </a:r>
            <a:r>
              <a:rPr lang="zh-CN" altLang="en-US" sz="2200">
                <a:sym typeface="+mn-ea"/>
              </a:rPr>
              <a:t>《诗篇》——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>
                <a:sym typeface="+mn-ea"/>
              </a:rPr>
              <a:t>属灵生命的向导，保持与神的</a:t>
            </a:r>
            <a:r>
              <a:rPr lang="zh-CN" altLang="en-US" sz="2200">
                <a:sym typeface="+mn-ea"/>
              </a:rPr>
              <a:t>亲密关系。</a:t>
            </a:r>
            <a:endParaRPr lang="zh-CN" altLang="en-US" sz="220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93290" y="1611630"/>
            <a:ext cx="782955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2200">
                <a:sym typeface="+mn-ea"/>
              </a:rPr>
              <a:t> IQ</a:t>
            </a:r>
            <a:r>
              <a:rPr lang="zh-CN" altLang="en-US" sz="2200">
                <a:sym typeface="+mn-ea"/>
              </a:rPr>
              <a:t>智商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>
                <a:sym typeface="+mn-ea"/>
              </a:rPr>
              <a:t>：学习、观察、思维、分析、创作、</a:t>
            </a:r>
            <a:r>
              <a:rPr lang="zh-CN" altLang="en-US" sz="2200">
                <a:sym typeface="+mn-ea"/>
              </a:rPr>
              <a:t>解决问题的能力</a:t>
            </a:r>
            <a:endParaRPr lang="zh-CN" altLang="en-US" sz="220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68545" y="2189480"/>
            <a:ext cx="471614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ym typeface="+mn-ea"/>
              </a:rPr>
              <a:t>LQ </a:t>
            </a:r>
            <a:r>
              <a:rPr lang="zh-CN" altLang="en-US" sz="2200">
                <a:sym typeface="+mn-ea"/>
              </a:rPr>
              <a:t>爱商：接受爱</a:t>
            </a:r>
            <a:r>
              <a:rPr lang="en-US" altLang="zh-CN" sz="2200">
                <a:sym typeface="+mn-ea"/>
              </a:rPr>
              <a:t> &amp; </a:t>
            </a:r>
            <a:r>
              <a:rPr lang="zh-CN" altLang="en-US" sz="2200">
                <a:sym typeface="+mn-ea"/>
              </a:rPr>
              <a:t>表达爱的能力</a:t>
            </a:r>
            <a:endParaRPr lang="zh-CN" altLang="en-US" sz="22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13955" y="2733040"/>
            <a:ext cx="424370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None/>
            </a:pPr>
            <a:r>
              <a:rPr lang="en-US" altLang="zh-CN" sz="2200">
                <a:sym typeface="+mn-ea"/>
              </a:rPr>
              <a:t>AQ</a:t>
            </a:r>
            <a:r>
              <a:rPr lang="zh-CN" altLang="en-US" sz="2200">
                <a:sym typeface="+mn-ea"/>
              </a:rPr>
              <a:t>逆商：承受失败和挫折的能力</a:t>
            </a:r>
            <a:endParaRPr lang="zh-CN" altLang="en-US" sz="220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515" y="5676900"/>
            <a:ext cx="12062460" cy="1124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200">
                <a:sym typeface="+mn-ea"/>
              </a:rPr>
              <a:t>【约14:1</a:t>
            </a:r>
            <a:r>
              <a:rPr lang="en-US" altLang="zh-CN" sz="2200">
                <a:sym typeface="+mn-ea"/>
              </a:rPr>
              <a:t>a</a:t>
            </a:r>
            <a:r>
              <a:rPr lang="zh-CN" altLang="en-US" sz="2200">
                <a:sym typeface="+mn-ea"/>
              </a:rPr>
              <a:t>】你们心里不要忧愁，</a:t>
            </a:r>
            <a:r>
              <a:rPr lang="en-US" altLang="zh-CN" sz="2200">
                <a:sym typeface="+mn-ea"/>
              </a:rPr>
              <a:t>...</a:t>
            </a:r>
            <a:endParaRPr lang="zh-CN" altLang="en-US" sz="2200">
              <a:sym typeface="+mn-ea"/>
            </a:endParaRPr>
          </a:p>
          <a:p>
            <a:r>
              <a:rPr lang="zh-CN" altLang="en-US" sz="2200">
                <a:sym typeface="+mn-ea"/>
              </a:rPr>
              <a:t>【约14:2</a:t>
            </a:r>
            <a:r>
              <a:rPr lang="en-US" altLang="zh-CN" sz="2200">
                <a:sym typeface="+mn-ea"/>
              </a:rPr>
              <a:t>b</a:t>
            </a:r>
            <a:r>
              <a:rPr lang="zh-CN" altLang="en-US" sz="2200">
                <a:sym typeface="+mn-ea"/>
              </a:rPr>
              <a:t>】</a:t>
            </a:r>
            <a:r>
              <a:rPr lang="en-US" altLang="zh-CN" sz="2200">
                <a:sym typeface="+mn-ea"/>
              </a:rPr>
              <a:t>...</a:t>
            </a:r>
            <a:r>
              <a:rPr lang="zh-CN" altLang="en-US" sz="2200">
                <a:sym typeface="+mn-ea"/>
              </a:rPr>
              <a:t>我去原是为你们预备地方去</a:t>
            </a:r>
            <a:r>
              <a:rPr lang="en-US" altLang="zh-CN" sz="2200">
                <a:sym typeface="+mn-ea"/>
              </a:rPr>
              <a:t> </a:t>
            </a:r>
            <a:endParaRPr lang="zh-CN" altLang="en-US" sz="2200">
              <a:sym typeface="+mn-ea"/>
            </a:endParaRPr>
          </a:p>
          <a:p>
            <a:r>
              <a:rPr lang="zh-CN" altLang="en-US" sz="2200">
                <a:sym typeface="+mn-ea"/>
              </a:rPr>
              <a:t>【约14:3】我若去为你们预备了地方，就必再来接你们到我那里去；我在那里，叫你们也在那里。</a:t>
            </a:r>
            <a:endParaRPr lang="zh-CN" altLang="en-US" sz="2200"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00455" y="4645025"/>
            <a:ext cx="1979930" cy="473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/>
              <a:t>TQ</a:t>
            </a:r>
            <a:r>
              <a:rPr lang="en-US" altLang="zh-CN" sz="2200"/>
              <a:t> </a:t>
            </a:r>
            <a:r>
              <a:rPr lang="zh-CN" altLang="en-US" sz="2200"/>
              <a:t>综合商数：</a:t>
            </a:r>
            <a:endParaRPr lang="zh-CN" altLang="en-US" sz="2200"/>
          </a:p>
        </p:txBody>
      </p:sp>
      <p:sp>
        <p:nvSpPr>
          <p:cNvPr id="23" name="文本框 22"/>
          <p:cNvSpPr txBox="1"/>
          <p:nvPr/>
        </p:nvSpPr>
        <p:spPr>
          <a:xfrm>
            <a:off x="3284220" y="2630805"/>
            <a:ext cx="197993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浪漫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VS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400">
                <a:highlight>
                  <a:srgbClr val="FFFF00"/>
                </a:highlight>
                <a:sym typeface="+mn-ea"/>
              </a:rPr>
              <a:t>无聊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4495" y="2116455"/>
            <a:ext cx="2144395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成就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VS</a:t>
            </a:r>
            <a:r>
              <a:rPr lang="en-US" altLang="zh-CN" sz="2400" b="1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400">
                <a:highlight>
                  <a:srgbClr val="FFFF00"/>
                </a:highlight>
                <a:sym typeface="+mn-ea"/>
              </a:rPr>
              <a:t>挫败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endParaRPr lang="zh-CN" altLang="en-US" sz="2400">
              <a:highlight>
                <a:srgbClr val="FFFF00"/>
              </a:highlight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067425" y="3220720"/>
            <a:ext cx="1978660" cy="4051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老练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VS</a:t>
            </a:r>
            <a:r>
              <a:rPr lang="en-US" altLang="zh-CN" sz="2400" b="1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400">
                <a:highlight>
                  <a:srgbClr val="FFFF00"/>
                </a:highlight>
              </a:rPr>
              <a:t>妈宝</a:t>
            </a:r>
            <a:r>
              <a:rPr lang="en-US" altLang="zh-CN" sz="2400">
                <a:highlight>
                  <a:srgbClr val="FFFF00"/>
                </a:highlight>
              </a:rPr>
              <a:t> 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04605" y="4142740"/>
            <a:ext cx="2937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荣辱不惊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VS</a:t>
            </a:r>
            <a:r>
              <a:rPr lang="en-US" altLang="zh-CN" sz="2400" b="1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2400">
                <a:highlight>
                  <a:srgbClr val="FFFF00"/>
                </a:highlight>
              </a:rPr>
              <a:t>老愤青</a:t>
            </a:r>
            <a:r>
              <a:rPr lang="en-US" altLang="zh-CN" sz="2400">
                <a:highlight>
                  <a:srgbClr val="FFFF00"/>
                </a:highlight>
              </a:rPr>
              <a:t> 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31470" y="5137150"/>
            <a:ext cx="11714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highlight>
                  <a:srgbClr val="FFFF00"/>
                </a:highlight>
                <a:sym typeface="+mn-ea"/>
              </a:rPr>
              <a:t>只看今生</a:t>
            </a:r>
            <a:r>
              <a:rPr lang="en-US" altLang="zh-CN" sz="2400">
                <a:highlight>
                  <a:srgbClr val="FFFF00"/>
                </a:highlight>
                <a:sym typeface="+mn-ea"/>
              </a:rPr>
              <a:t>, </a:t>
            </a:r>
            <a:r>
              <a:rPr lang="zh-CN" altLang="en-US" sz="2400">
                <a:highlight>
                  <a:srgbClr val="FFFF00"/>
                </a:highlight>
              </a:rPr>
              <a:t>争权夺利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</a:rPr>
              <a:t>VS</a:t>
            </a:r>
            <a:r>
              <a:rPr lang="zh-CN" altLang="en-US" sz="2400">
                <a:highlight>
                  <a:srgbClr val="FFFF00"/>
                </a:highlight>
              </a:rPr>
              <a:t>以天国子民的身份</a:t>
            </a:r>
            <a:r>
              <a:rPr lang="en-US" altLang="zh-CN" sz="2400">
                <a:highlight>
                  <a:srgbClr val="FFFF00"/>
                </a:highlight>
              </a:rPr>
              <a:t>, </a:t>
            </a:r>
            <a:r>
              <a:rPr lang="zh-CN" altLang="en-US" sz="2400">
                <a:highlight>
                  <a:srgbClr val="FFFF00"/>
                </a:highlight>
              </a:rPr>
              <a:t>寄居在地上</a:t>
            </a:r>
            <a:r>
              <a:rPr lang="en-US" altLang="zh-CN" sz="2400">
                <a:highlight>
                  <a:srgbClr val="FFFF00"/>
                </a:highlight>
              </a:rPr>
              <a:t>, </a:t>
            </a:r>
            <a:r>
              <a:rPr lang="zh-CN" altLang="en-US" sz="2400">
                <a:highlight>
                  <a:srgbClr val="FFFF00"/>
                </a:highlight>
              </a:rPr>
              <a:t>等候主耶稣再来</a:t>
            </a:r>
            <a:r>
              <a:rPr lang="en-US" altLang="zh-CN" sz="2400">
                <a:highlight>
                  <a:srgbClr val="FFFF00"/>
                </a:highlight>
              </a:rPr>
              <a:t>, </a:t>
            </a:r>
            <a:r>
              <a:rPr lang="zh-CN" altLang="en-US" sz="2400">
                <a:highlight>
                  <a:srgbClr val="FFFF00"/>
                </a:highlight>
              </a:rPr>
              <a:t>接我们回</a:t>
            </a:r>
            <a:r>
              <a:rPr lang="zh-CN" altLang="en-US" sz="2400">
                <a:highlight>
                  <a:srgbClr val="FFFF00"/>
                </a:highlight>
              </a:rPr>
              <a:t>天家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04495" y="3736975"/>
            <a:ext cx="8302625" cy="768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200"/>
              <a:t>【罗 5:3】就是在患难中也是欢欢喜喜的。因为知道</a:t>
            </a:r>
            <a:r>
              <a:rPr lang="zh-CN" altLang="en-US" sz="2200" b="1"/>
              <a:t>患难生忍耐</a:t>
            </a:r>
            <a:r>
              <a:rPr lang="zh-CN" altLang="en-US" sz="2200"/>
              <a:t>，</a:t>
            </a:r>
            <a:endParaRPr lang="zh-CN" altLang="en-US" sz="2200"/>
          </a:p>
          <a:p>
            <a:r>
              <a:rPr lang="zh-CN" altLang="en-US" sz="2200"/>
              <a:t>【罗 5:4】</a:t>
            </a:r>
            <a:r>
              <a:rPr lang="zh-CN" altLang="en-US" sz="2200" b="1"/>
              <a:t>忍耐生老练</a:t>
            </a:r>
            <a:r>
              <a:rPr lang="zh-CN" altLang="en-US" sz="2200"/>
              <a:t>，</a:t>
            </a:r>
            <a:r>
              <a:rPr lang="zh-CN" altLang="en-US" sz="2200" b="1"/>
              <a:t>老练生盼望；</a:t>
            </a:r>
            <a:r>
              <a:rPr lang="en-US" altLang="zh-CN" sz="2200" b="1"/>
              <a:t>     </a:t>
            </a:r>
            <a:endParaRPr lang="zh-CN" altLang="en-US" sz="2200"/>
          </a:p>
        </p:txBody>
      </p:sp>
      <p:sp>
        <p:nvSpPr>
          <p:cNvPr id="27" name="文本框 26"/>
          <p:cNvSpPr txBox="1"/>
          <p:nvPr/>
        </p:nvSpPr>
        <p:spPr>
          <a:xfrm>
            <a:off x="3373755" y="3256915"/>
            <a:ext cx="2492375" cy="4298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200">
                <a:sym typeface="+mn-ea"/>
              </a:rPr>
              <a:t>有基督的馨香之</a:t>
            </a:r>
            <a:r>
              <a:rPr lang="zh-CN" altLang="en-US" sz="2200">
                <a:sym typeface="+mn-ea"/>
              </a:rPr>
              <a:t>气</a:t>
            </a:r>
            <a:endParaRPr lang="zh-CN" altLang="en-US" sz="2200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5765" y="2575560"/>
            <a:ext cx="2878455" cy="11068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200"/>
              <a:t>【林后2:14</a:t>
            </a:r>
            <a:r>
              <a:rPr lang="en-US" altLang="zh-CN" sz="2200"/>
              <a:t>b</a:t>
            </a:r>
            <a:r>
              <a:rPr lang="zh-CN" altLang="en-US" sz="2200"/>
              <a:t>】并藉着我们在各处显扬那因认识基督而有的香气。</a:t>
            </a:r>
            <a:endParaRPr lang="zh-CN" altLang="en-US" sz="2200"/>
          </a:p>
        </p:txBody>
      </p:sp>
      <p:sp>
        <p:nvSpPr>
          <p:cNvPr id="30" name="文本框 29"/>
          <p:cNvSpPr txBox="1"/>
          <p:nvPr/>
        </p:nvSpPr>
        <p:spPr>
          <a:xfrm>
            <a:off x="9061450" y="3317240"/>
            <a:ext cx="28422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buNone/>
            </a:pPr>
            <a:r>
              <a:rPr lang="en-US" altLang="zh-CN" sz="2200">
                <a:sym typeface="+mn-ea"/>
              </a:rPr>
              <a:t>EQ </a:t>
            </a:r>
            <a:r>
              <a:rPr lang="zh-CN" altLang="en-US" sz="2200">
                <a:sym typeface="+mn-ea"/>
              </a:rPr>
              <a:t>情商：</a:t>
            </a:r>
            <a:endParaRPr lang="zh-CN" altLang="en-US" sz="2200">
              <a:sym typeface="+mn-ea"/>
            </a:endParaRPr>
          </a:p>
          <a:p>
            <a:pPr>
              <a:buNone/>
            </a:pPr>
            <a:r>
              <a:rPr lang="zh-CN" altLang="en-US" sz="2200">
                <a:sym typeface="+mn-ea"/>
              </a:rPr>
              <a:t>情绪管理</a:t>
            </a:r>
            <a:r>
              <a:rPr lang="en-US" altLang="zh-CN" sz="2200">
                <a:sym typeface="+mn-ea"/>
              </a:rPr>
              <a:t> &amp; </a:t>
            </a:r>
            <a:r>
              <a:rPr lang="zh-CN" altLang="en-US" sz="2200">
                <a:sym typeface="+mn-ea"/>
              </a:rPr>
              <a:t>人际关系</a:t>
            </a:r>
            <a:endParaRPr lang="zh-CN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2" grpId="0"/>
      <p:bldP spid="2" grpId="1"/>
      <p:bldP spid="9" grpId="0"/>
      <p:bldP spid="9" grpId="1"/>
      <p:bldP spid="5" grpId="0"/>
      <p:bldP spid="5" grpId="1"/>
      <p:bldP spid="10" grpId="0"/>
      <p:bldP spid="10" grpId="1"/>
      <p:bldP spid="6" grpId="0"/>
      <p:bldP spid="6" grpId="1"/>
      <p:bldP spid="11" grpId="0"/>
      <p:bldP spid="11" grpId="1"/>
      <p:bldP spid="7" grpId="0"/>
      <p:bldP spid="7" grpId="1"/>
      <p:bldP spid="12" grpId="0"/>
      <p:bldP spid="12" grpId="1"/>
      <p:bldP spid="8" grpId="0"/>
      <p:bldP spid="8" grpId="1"/>
      <p:bldP spid="13" grpId="0" bldLvl="0" animBg="1"/>
      <p:bldP spid="13" grpId="1" animBg="1"/>
      <p:bldP spid="18" grpId="0"/>
      <p:bldP spid="18" grpId="1"/>
      <p:bldP spid="14" grpId="0" bldLvl="0" animBg="1"/>
      <p:bldP spid="14" grpId="1" animBg="1"/>
      <p:bldP spid="19" grpId="0"/>
      <p:bldP spid="19" grpId="1"/>
      <p:bldP spid="15" grpId="0" bldLvl="0" animBg="1"/>
      <p:bldP spid="15" grpId="1" animBg="1"/>
      <p:bldP spid="20" grpId="0"/>
      <p:bldP spid="20" grpId="1"/>
      <p:bldP spid="16" grpId="0" bldLvl="0" animBg="1"/>
      <p:bldP spid="16" grpId="1" animBg="1"/>
      <p:bldP spid="17" grpId="0" bldLvl="0" animBg="1"/>
      <p:bldP spid="17" grpId="1" animBg="1"/>
      <p:bldP spid="21" grpId="0"/>
      <p:bldP spid="21" grpId="1"/>
      <p:bldP spid="4" grpId="0" bldLvl="0" animBg="1"/>
      <p:bldP spid="4" grpId="1"/>
      <p:bldP spid="24" grpId="0"/>
      <p:bldP spid="24" grpId="1"/>
      <p:bldP spid="23" grpId="0"/>
      <p:bldP spid="23" grpId="1"/>
      <p:bldP spid="25" grpId="0"/>
      <p:bldP spid="25" grpId="1"/>
      <p:bldP spid="26" grpId="0"/>
      <p:bldP spid="26" grpId="1"/>
      <p:bldP spid="28" grpId="0"/>
      <p:bldP spid="28" grpId="1"/>
      <p:bldP spid="29" grpId="0" animBg="1"/>
      <p:bldP spid="29" grpId="1" animBg="1"/>
      <p:bldP spid="27" grpId="0" bldLvl="0" animBg="1"/>
      <p:bldP spid="27" grpId="1" animBg="1"/>
      <p:bldP spid="22" grpId="0" animBg="1"/>
      <p:bldP spid="22" grpId="1" animBg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93345" y="95885"/>
          <a:ext cx="11997690" cy="6648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020"/>
                <a:gridCol w="2143125"/>
                <a:gridCol w="1929765"/>
                <a:gridCol w="2413635"/>
                <a:gridCol w="2635250"/>
                <a:gridCol w="2080895"/>
              </a:tblGrid>
              <a:tr h="465455">
                <a:tc rowSpan="2"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箴言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雅歌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约伯记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</a:rPr>
                        <a:t>传道书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sym typeface="+mn-ea"/>
                        </a:rPr>
                        <a:t>诗篇</a:t>
                      </a:r>
                      <a:endParaRPr lang="zh-CN" altLang="en-US" sz="2400" b="1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8928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少年成长期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青年挑战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中年挫折期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老年成熟期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sym typeface="+mn-ea"/>
                        </a:rPr>
                        <a:t>属神的人生</a:t>
                      </a:r>
                      <a:endParaRPr lang="zh-CN" altLang="en-US" sz="24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关键词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情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苦难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虚空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颂赞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785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歌颂爱情的诗歌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集。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约伯无辜受苦，在试炼中忠心顺服于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神。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自传式的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反思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揣摩人生意义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赞美诗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哀歌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感恩诗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信心诗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智慧诗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...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52666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讲论；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的智慧。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婚姻和性爱是神所赐的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礼物；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将男女之爱恢复到伊甸园的美好。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人人都会有苦难，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且无人例外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受苦中的表现最重要；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荣耀神，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还是羞辱神。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死亡使一切都失去意义，无论是财富、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名利、知识；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2.没有神的人生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必然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走向死亡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；</a:t>
                      </a:r>
                      <a:endParaRPr lang="en-US" altLang="zh-CN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敬畏神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才有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盼望。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敬拜赞美诗歌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集；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应有尽有祷告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词；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向神倾心吐意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万言书。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5537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神爱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以色列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基督爱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教会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神是一切智慧的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源头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唯有耶稣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才能救我们脱离虚空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世界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以神儿子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的身份，与神灵交。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61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35810"/>
                <a:gridCol w="9073515"/>
              </a:tblGrid>
              <a:tr h="52133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1/4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67385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626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6824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185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201035" y="3766185"/>
            <a:ext cx="88258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sz="2400" b="1">
                <a:solidFill>
                  <a:srgbClr val="FF0000"/>
                </a:solidFill>
                <a:sym typeface="+mn-ea"/>
              </a:rPr>
              <a:t>论</a:t>
            </a:r>
            <a:r>
              <a:rPr sz="2400" b="1">
                <a:solidFill>
                  <a:srgbClr val="FF0000"/>
                </a:solidFill>
                <a:sym typeface="+mn-ea"/>
              </a:rPr>
              <a:t>言语</a:t>
            </a:r>
            <a:endParaRPr sz="2400" b="1">
              <a:solidFill>
                <a:srgbClr val="FF0000"/>
              </a:solidFill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10:19】 多言多语难免有过，禁止嘴唇是有智慧。</a:t>
            </a:r>
            <a:endParaRPr sz="2400"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18:13】 未曾听完先回答的，便是他的愚昧和羞辱。</a:t>
            </a:r>
            <a:endParaRPr sz="2400"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25:11】 一句话说得合宜，就如金苹果在银网子里。</a:t>
            </a:r>
            <a:endParaRPr sz="24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01035" y="2167255"/>
            <a:ext cx="89427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sz="2400" b="1">
                <a:solidFill>
                  <a:srgbClr val="FF0000"/>
                </a:solidFill>
                <a:sym typeface="+mn-ea"/>
              </a:rPr>
              <a:t>论</a:t>
            </a:r>
            <a:r>
              <a:rPr sz="2400" b="1">
                <a:solidFill>
                  <a:srgbClr val="FF0000"/>
                </a:solidFill>
                <a:sym typeface="+mn-ea"/>
              </a:rPr>
              <a:t>善恶</a:t>
            </a:r>
            <a:endParaRPr sz="2400" b="1">
              <a:solidFill>
                <a:srgbClr val="FF0000"/>
              </a:solidFill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12:5】 义人的思念是公平，恶人的计谋是诡诈。</a:t>
            </a:r>
            <a:endParaRPr sz="2400"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27:12】 通达人见祸藏躲；愚蒙人前往受害。</a:t>
            </a:r>
            <a:endParaRPr sz="2400">
              <a:sym typeface="+mn-ea"/>
            </a:endParaRPr>
          </a:p>
          <a:p>
            <a:pPr algn="l">
              <a:buNone/>
            </a:pPr>
            <a:r>
              <a:rPr sz="2400">
                <a:sym typeface="+mn-ea"/>
              </a:rPr>
              <a:t>【箴 28:18】 行动正直的，必蒙拯救；行事弯曲的，立时跌倒。</a:t>
            </a:r>
            <a:endParaRPr sz="2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86430" y="5408295"/>
            <a:ext cx="8326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400" b="1">
                <a:solidFill>
                  <a:srgbClr val="FF0000"/>
                </a:solidFill>
                <a:sym typeface="+mn-ea"/>
              </a:rPr>
              <a:t>论纷争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  <a:p>
            <a:pPr algn="l">
              <a:buNone/>
            </a:pPr>
            <a:r>
              <a:rPr lang="zh-CN" altLang="en-US" sz="2400">
                <a:sym typeface="+mn-ea"/>
              </a:rPr>
              <a:t>【箴 16:28】 乖僻人播散纷争，传舌的离间密友。</a:t>
            </a:r>
            <a:endParaRPr lang="zh-CN" altLang="en-US" sz="2400">
              <a:sym typeface="+mn-ea"/>
            </a:endParaRPr>
          </a:p>
          <a:p>
            <a:pPr algn="l">
              <a:buNone/>
            </a:pPr>
            <a:r>
              <a:rPr lang="zh-CN" altLang="en-US" sz="2400">
                <a:sym typeface="+mn-ea"/>
              </a:rPr>
              <a:t>【箴 20:3】 远离纷争，是人的尊荣，愚妄人都爱争闹。</a:t>
            </a:r>
            <a:endParaRPr lang="zh-CN" altLang="en-US" sz="24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15005" y="212090"/>
            <a:ext cx="88455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2400" b="1">
                <a:solidFill>
                  <a:srgbClr val="FF0000"/>
                </a:solidFill>
              </a:rPr>
              <a:t>论智慧</a:t>
            </a:r>
            <a:endParaRPr lang="zh-CN" altLang="en-US" sz="2400" b="1"/>
          </a:p>
          <a:p>
            <a:pPr algn="l">
              <a:buNone/>
            </a:pPr>
            <a:r>
              <a:rPr lang="zh-CN" altLang="en-US" sz="2400"/>
              <a:t>【</a:t>
            </a:r>
            <a:r>
              <a:rPr sz="2400">
                <a:sym typeface="+mn-ea"/>
              </a:rPr>
              <a:t>箴</a:t>
            </a:r>
            <a:r>
              <a:rPr lang="zh-CN" altLang="en-US" sz="2400"/>
              <a:t>1:7】 敬畏耶和华是知识的开端，愚妄人藐视智慧和训诲。</a:t>
            </a:r>
            <a:endParaRPr lang="zh-CN" altLang="en-US" sz="2400"/>
          </a:p>
          <a:p>
            <a:pPr algn="l">
              <a:buNone/>
            </a:pPr>
            <a:r>
              <a:rPr lang="zh-CN" altLang="en-US" sz="2400"/>
              <a:t>【箴 9:10】敬畏耶和华是智慧的开端，认识至圣者便是聪明。</a:t>
            </a:r>
            <a:endParaRPr lang="zh-CN" altLang="en-US" sz="2400"/>
          </a:p>
          <a:p>
            <a:pPr algn="l">
              <a:buNone/>
            </a:pPr>
            <a:r>
              <a:rPr lang="zh-CN" altLang="en-US" sz="2400"/>
              <a:t>【</a:t>
            </a:r>
            <a:r>
              <a:rPr sz="2400">
                <a:sym typeface="+mn-ea"/>
              </a:rPr>
              <a:t>箴</a:t>
            </a:r>
            <a:r>
              <a:rPr lang="zh-CN" altLang="en-US" sz="2400"/>
              <a:t>15:3】 耶和华的眼目无处不在，恶人善人，他都鉴察。</a:t>
            </a:r>
            <a:endParaRPr lang="zh-CN" altLang="en-US" sz="2400"/>
          </a:p>
          <a:p>
            <a:pPr algn="l">
              <a:buNone/>
            </a:pPr>
            <a:r>
              <a:rPr lang="zh-CN" altLang="en-US" sz="2400"/>
              <a:t>【</a:t>
            </a:r>
            <a:r>
              <a:rPr sz="2400">
                <a:sym typeface="+mn-ea"/>
              </a:rPr>
              <a:t>箴</a:t>
            </a:r>
            <a:r>
              <a:rPr lang="zh-CN" altLang="en-US" sz="2400"/>
              <a:t>15:16】少有财宝，敬畏耶和华，强如多有财宝，烦乱不安。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8" grpId="0"/>
      <p:bldP spid="8" grpId="1"/>
      <p:bldP spid="5" grpId="0"/>
      <p:bldP spid="5" grpId="1"/>
      <p:bldP spid="4" grpId="0"/>
      <p:bldP spid="4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60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35810"/>
                <a:gridCol w="9073515"/>
              </a:tblGrid>
              <a:tr h="52070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2/4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680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6268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67610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185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044190" y="109220"/>
            <a:ext cx="91636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200" b="1">
                <a:solidFill>
                  <a:srgbClr val="FF0000"/>
                </a:solidFill>
              </a:rPr>
              <a:t>论</a:t>
            </a:r>
            <a:r>
              <a:rPr sz="2200" b="1">
                <a:solidFill>
                  <a:srgbClr val="FF0000"/>
                </a:solidFill>
              </a:rPr>
              <a:t>发怒</a:t>
            </a:r>
            <a:endParaRPr sz="2200" b="1">
              <a:solidFill>
                <a:srgbClr val="FF0000"/>
              </a:solidFill>
            </a:endParaRPr>
          </a:p>
          <a:p>
            <a:r>
              <a:rPr sz="2200"/>
              <a:t>【箴 15:18】 暴怒的人挑启争端，忍怒的人止息纷争。</a:t>
            </a:r>
            <a:endParaRPr sz="2200"/>
          </a:p>
          <a:p>
            <a:r>
              <a:rPr sz="2200"/>
              <a:t>【箴 16:32】 不轻易发怒的，胜过勇士；治服己心的，强如取城。</a:t>
            </a:r>
            <a:endParaRPr sz="2200"/>
          </a:p>
          <a:p>
            <a:r>
              <a:rPr sz="2200"/>
              <a:t>【箴 29:11】 愚妄人怒气全发，智慧人忍气含怒。</a:t>
            </a:r>
            <a:endParaRPr sz="2200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058795" y="1574800"/>
            <a:ext cx="9427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</a:rPr>
              <a:t>论财富</a:t>
            </a:r>
            <a:endParaRPr lang="zh-CN" altLang="en-US" sz="2200"/>
          </a:p>
          <a:p>
            <a:r>
              <a:rPr lang="zh-CN" altLang="en-US" sz="2200"/>
              <a:t>【箴 11:28】 倚仗自己财物的，必跌倒，义人必发旺如青叶。</a:t>
            </a:r>
            <a:endParaRPr lang="zh-CN" altLang="en-US" sz="2200"/>
          </a:p>
          <a:p>
            <a:r>
              <a:rPr lang="zh-CN" altLang="en-US" sz="2200"/>
              <a:t>【箴 15:27】 贪恋财利的，扰害己家；恨恶贿赂的，必得存活。</a:t>
            </a:r>
            <a:endParaRPr lang="zh-CN" altLang="en-US" sz="2200"/>
          </a:p>
          <a:p>
            <a:r>
              <a:rPr lang="zh-CN" altLang="en-US" sz="2200"/>
              <a:t>【箴 28:20】 诚实人必多得福，想要急速发财的，不免受罚。</a:t>
            </a:r>
            <a:endParaRPr lang="zh-CN" altLang="en-US" sz="22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058795" y="3027680"/>
            <a:ext cx="942784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</a:rPr>
              <a:t>论婚姻</a:t>
            </a:r>
            <a:endParaRPr lang="zh-CN" altLang="en-US" sz="2200"/>
          </a:p>
          <a:p>
            <a:r>
              <a:rPr lang="zh-CN" altLang="en-US" sz="2200">
                <a:sym typeface="+mn-ea"/>
              </a:rPr>
              <a:t>【箴 5:18】 要使你的泉源蒙福，要喜悦你幼年所娶的妻。</a:t>
            </a:r>
            <a:endParaRPr lang="zh-CN" altLang="en-US" sz="2200"/>
          </a:p>
          <a:p>
            <a:r>
              <a:rPr lang="zh-CN" altLang="en-US" sz="2200"/>
              <a:t>【箴 2:16】 智慧要救你脱离淫妇，就是那油嘴滑舌的外女。</a:t>
            </a:r>
            <a:endParaRPr lang="zh-CN" altLang="en-US" sz="2200"/>
          </a:p>
          <a:p>
            <a:r>
              <a:rPr lang="zh-CN" altLang="en-US" sz="2200"/>
              <a:t>【箴 2:18】 她的家陷入死地，她的路偏向阴间。</a:t>
            </a:r>
            <a:endParaRPr lang="zh-CN" altLang="en-US" sz="2200"/>
          </a:p>
          <a:p>
            <a:r>
              <a:rPr lang="zh-CN" altLang="en-US" sz="2200"/>
              <a:t>【箴 6:29】 亲近邻舍之妻的，也是如此，凡挨近她的，不免受罚。</a:t>
            </a:r>
            <a:endParaRPr lang="zh-CN" altLang="en-US" sz="2200"/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029585" y="4946650"/>
            <a:ext cx="935291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FF0000"/>
                </a:solidFill>
              </a:rPr>
              <a:t>论管教</a:t>
            </a:r>
            <a:endParaRPr lang="zh-CN" altLang="en-US" sz="2200"/>
          </a:p>
          <a:p>
            <a:r>
              <a:rPr lang="zh-CN" altLang="en-US" sz="2200"/>
              <a:t>【箴 1:8】 我儿，要听你父亲的训诲，不可离弃你母亲的法则，</a:t>
            </a:r>
            <a:endParaRPr lang="zh-CN" altLang="en-US" sz="2200"/>
          </a:p>
          <a:p>
            <a:r>
              <a:rPr lang="zh-CN" altLang="en-US" sz="2200"/>
              <a:t>【箴 1:10】 我儿，恶人若引诱你，你不可随从。</a:t>
            </a:r>
            <a:endParaRPr lang="zh-CN" altLang="en-US" sz="2200"/>
          </a:p>
          <a:p>
            <a:r>
              <a:rPr lang="zh-CN" altLang="en-US" sz="2200"/>
              <a:t>【箴 13:18】 弃绝管教的，必致贫受辱；领受责备的，必得尊荣。</a:t>
            </a:r>
            <a:endParaRPr lang="zh-CN" altLang="en-US" sz="2200"/>
          </a:p>
          <a:p>
            <a:r>
              <a:rPr lang="zh-CN" altLang="en-US" sz="2200"/>
              <a:t>【箴 22:6】 教养孩童，使他走当行的道，就是到老他也不偏离。</a:t>
            </a:r>
            <a:endParaRPr lang="zh-CN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11" grpId="0"/>
      <p:bldP spid="11" grpId="1"/>
      <p:bldP spid="7" grpId="0"/>
      <p:bldP spid="7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68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35810"/>
                <a:gridCol w="9073515"/>
              </a:tblGrid>
              <a:tr h="52197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3/4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6675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645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7205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204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052445" y="156845"/>
            <a:ext cx="8840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</a:rPr>
              <a:t>论</a:t>
            </a:r>
            <a:r>
              <a:rPr sz="2400" b="1">
                <a:solidFill>
                  <a:srgbClr val="FF0000"/>
                </a:solidFill>
              </a:rPr>
              <a:t>孝顺</a:t>
            </a:r>
            <a:endParaRPr sz="2400"/>
          </a:p>
          <a:p>
            <a:r>
              <a:rPr sz="2400"/>
              <a:t>【箴 19:26】 虐待父亲、撵出母亲的，是贻羞致辱之子。</a:t>
            </a:r>
            <a:endParaRPr sz="2400"/>
          </a:p>
          <a:p>
            <a:r>
              <a:rPr sz="2400"/>
              <a:t>【箴 23:25】 你要使父母欢喜，使生你的快乐。</a:t>
            </a:r>
            <a:endParaRPr sz="2400"/>
          </a:p>
          <a:p>
            <a:r>
              <a:rPr sz="2400"/>
              <a:t>【箴 28:24】 偷窃父母的说：“这不是罪”，此人就是与强盗同类。</a:t>
            </a:r>
            <a:endParaRPr sz="24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23235" y="1695450"/>
            <a:ext cx="9023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论骄傲</a:t>
            </a:r>
            <a:endParaRPr lang="zh-CN" altLang="en-US" sz="2400"/>
          </a:p>
          <a:p>
            <a:r>
              <a:rPr lang="zh-CN" altLang="en-US" sz="2400"/>
              <a:t>【箴 16:18】骄傲在败坏以先；狂心在跌倒之前。</a:t>
            </a:r>
            <a:endParaRPr lang="zh-CN" altLang="en-US" sz="2400"/>
          </a:p>
          <a:p>
            <a:r>
              <a:rPr lang="zh-CN" altLang="en-US" sz="2400"/>
              <a:t>【箴 18:12】败坏之先，人心骄傲；尊荣以前，必有谦卑。</a:t>
            </a:r>
            <a:endParaRPr lang="zh-CN" altLang="en-US" sz="2400"/>
          </a:p>
          <a:p>
            <a:r>
              <a:rPr lang="zh-CN" altLang="en-US" sz="2400"/>
              <a:t>【箴 21:24】心骄气傲的人，名叫亵慢，他行事狂妄，都出于骄傲。</a:t>
            </a:r>
            <a:endParaRPr lang="zh-CN" altLang="en-US" sz="240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067050" y="3234690"/>
            <a:ext cx="9352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论作保</a:t>
            </a:r>
            <a:endParaRPr lang="zh-CN" altLang="en-US" sz="2400"/>
          </a:p>
          <a:p>
            <a:r>
              <a:rPr lang="zh-CN" altLang="en-US" sz="2400"/>
              <a:t>【箴 11:15】 为外人作保的，必受亏损；恨恶击掌的，却得安稳。</a:t>
            </a:r>
            <a:endParaRPr lang="zh-CN" altLang="en-US" sz="2400"/>
          </a:p>
          <a:p>
            <a:r>
              <a:rPr lang="zh-CN" altLang="en-US" sz="2400"/>
              <a:t>【箴 22:26】 不要与人击掌，不要为欠债的作保。</a:t>
            </a:r>
            <a:endParaRPr lang="zh-CN" altLang="en-US" sz="2400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908935" y="4392930"/>
            <a:ext cx="9295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altLang="en-US" sz="2400" b="1">
                <a:solidFill>
                  <a:srgbClr val="FF0000"/>
                </a:solidFill>
              </a:rPr>
              <a:t>论</a:t>
            </a:r>
            <a:r>
              <a:rPr sz="2400" b="1">
                <a:solidFill>
                  <a:srgbClr val="FF0000"/>
                </a:solidFill>
              </a:rPr>
              <a:t>施舍</a:t>
            </a:r>
            <a:endParaRPr sz="2400"/>
          </a:p>
          <a:p>
            <a:r>
              <a:rPr sz="2400"/>
              <a:t>【箴17:5】戏笑穷人的</a:t>
            </a:r>
            <a:r>
              <a:rPr lang="en-US" sz="2400"/>
              <a:t>, </a:t>
            </a:r>
            <a:r>
              <a:rPr sz="2400"/>
              <a:t>是辱没造他的主</a:t>
            </a:r>
            <a:r>
              <a:rPr lang="en-US" sz="2400"/>
              <a:t>, </a:t>
            </a:r>
            <a:r>
              <a:rPr sz="2400"/>
              <a:t>幸灾乐祸的</a:t>
            </a:r>
            <a:r>
              <a:rPr lang="en-US" sz="2400"/>
              <a:t>, </a:t>
            </a:r>
            <a:r>
              <a:rPr sz="2400"/>
              <a:t>必不免受罚。</a:t>
            </a:r>
            <a:endParaRPr sz="2400"/>
          </a:p>
          <a:p>
            <a:r>
              <a:rPr sz="2400"/>
              <a:t>【箴19:17】怜悯贫穷的</a:t>
            </a:r>
            <a:r>
              <a:rPr lang="en-US" sz="2400"/>
              <a:t>, </a:t>
            </a:r>
            <a:r>
              <a:rPr sz="2400"/>
              <a:t>就是借给耶和华</a:t>
            </a:r>
            <a:r>
              <a:rPr lang="en-US" sz="2400"/>
              <a:t>, </a:t>
            </a:r>
            <a:r>
              <a:rPr sz="2400"/>
              <a:t>他的善行</a:t>
            </a:r>
            <a:r>
              <a:rPr lang="en-US" sz="2400"/>
              <a:t>, </a:t>
            </a:r>
            <a:r>
              <a:rPr sz="2400"/>
              <a:t>耶和华必偿还。</a:t>
            </a:r>
            <a:endParaRPr sz="2400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040380" y="5544185"/>
            <a:ext cx="9163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</a:rPr>
              <a:t>论</a:t>
            </a:r>
            <a:r>
              <a:rPr sz="2400" b="1">
                <a:solidFill>
                  <a:srgbClr val="FF0000"/>
                </a:solidFill>
              </a:rPr>
              <a:t>喜乐</a:t>
            </a:r>
            <a:endParaRPr sz="2400"/>
          </a:p>
          <a:p>
            <a:r>
              <a:rPr sz="2400"/>
              <a:t>【箴 15:13】 心中喜乐，面带笑容；心里忧愁，灵被损伤。</a:t>
            </a:r>
            <a:endParaRPr sz="2400"/>
          </a:p>
          <a:p>
            <a:r>
              <a:rPr sz="2400"/>
              <a:t>【箴 17:22】 喜乐的心，乃是良药；忧伤的灵，使骨枯干。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2" grpId="0"/>
      <p:bldP spid="12" grpId="1"/>
      <p:bldP spid="4" grpId="0"/>
      <p:bldP spid="4" grpId="1"/>
      <p:bldP spid="6" grpId="0"/>
      <p:bldP spid="6" grpId="1"/>
      <p:bldP spid="2" grpId="0"/>
      <p:bldP spid="2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1920" y="104140"/>
          <a:ext cx="11997055" cy="6671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730"/>
                <a:gridCol w="2035810"/>
                <a:gridCol w="9073515"/>
              </a:tblGrid>
              <a:tr h="522605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</a:rPr>
                        <a:t>经文选摘</a:t>
                      </a:r>
                      <a:endParaRPr lang="zh-CN" altLang="en-US" sz="2400" b="1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4/4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6">
                  <a:txBody>
                    <a:bodyPr/>
                    <a:p>
                      <a:pPr algn="ctr"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66115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少年成长期</a:t>
                      </a:r>
                      <a:endParaRPr lang="zh-CN" altLang="en-US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关键词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智慧</a:t>
                      </a:r>
                      <a:endParaRPr lang="zh-CN" alt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658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主题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内容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所罗门的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箴言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智慧人的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言语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47332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指导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1.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智慧讲论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2.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年轻人进入现实世界的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生活指南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solidFill>
                            <a:schemeClr val="tx1"/>
                          </a:solidFill>
                          <a:sym typeface="+mn-ea"/>
                        </a:rPr>
                        <a:t>3.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正确选择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的智慧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210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神学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意义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敬畏神是智慧的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sym typeface="+mn-ea"/>
                        </a:rPr>
                        <a:t>开端</a:t>
                      </a:r>
                      <a:endParaRPr lang="zh-CN" altLang="en-US" sz="240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096260" y="104140"/>
            <a:ext cx="902271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/>
              <a:t>  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《箴言》共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31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章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 915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节，</a:t>
            </a:r>
            <a:r>
              <a:rPr sz="2400" b="1">
                <a:solidFill>
                  <a:srgbClr val="00B050"/>
                </a:solidFill>
              </a:rPr>
              <a:t>内容丰富，包罗万象</a:t>
            </a:r>
            <a:endParaRPr sz="2400" b="1">
              <a:solidFill>
                <a:srgbClr val="00B050"/>
              </a:solidFill>
            </a:endParaRPr>
          </a:p>
          <a:p>
            <a:r>
              <a:rPr lang="zh-CN" sz="2200" b="1">
                <a:solidFill>
                  <a:schemeClr val="tx1"/>
                </a:solidFill>
              </a:rPr>
              <a:t>论智慧，论善恶，论言语，论纷争，论发怒，论婚姻，论管教，论孝顺，论骄傲，论作保，论施舍，论喜乐，（前面仅列出了</a:t>
            </a:r>
            <a:r>
              <a:rPr lang="en-US" altLang="zh-CN" sz="2200" b="1">
                <a:solidFill>
                  <a:schemeClr val="tx1"/>
                </a:solidFill>
              </a:rPr>
              <a:t>12</a:t>
            </a:r>
            <a:r>
              <a:rPr lang="zh-CN" altLang="en-US" sz="2200" b="1">
                <a:solidFill>
                  <a:schemeClr val="tx1"/>
                </a:solidFill>
              </a:rPr>
              <a:t>项</a:t>
            </a:r>
            <a:r>
              <a:rPr lang="en-US" altLang="zh-CN" sz="2200" b="1">
                <a:solidFill>
                  <a:schemeClr val="tx1"/>
                </a:solidFill>
              </a:rPr>
              <a:t>38</a:t>
            </a:r>
            <a:r>
              <a:rPr lang="zh-CN" altLang="en-US" sz="2200" b="1">
                <a:solidFill>
                  <a:schemeClr val="tx1"/>
                </a:solidFill>
              </a:rPr>
              <a:t>节，</a:t>
            </a:r>
            <a:r>
              <a:rPr lang="en-US" altLang="zh-CN" sz="2200" b="1">
                <a:solidFill>
                  <a:schemeClr val="tx1"/>
                </a:solidFill>
              </a:rPr>
              <a:t>4%</a:t>
            </a:r>
            <a:r>
              <a:rPr lang="zh-CN" altLang="en-US" sz="2200" b="1">
                <a:solidFill>
                  <a:schemeClr val="tx1"/>
                </a:solidFill>
              </a:rPr>
              <a:t>）</a:t>
            </a:r>
            <a:endParaRPr lang="zh-CN" altLang="en-US" sz="2200" b="1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024505" y="1183005"/>
            <a:ext cx="90951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200">
                <a:sym typeface="+mn-ea"/>
              </a:rPr>
              <a:t>论创造，论正直，论作恶，论义人，论恶人，论富足，论贫穷，论诱惑，论交友，论愚昧，论网罗，论吃喝，论享乐，论贤妻，论淫妇，论懒惰，论勤劳，论仇敌，论争讼，论财富，论嫉妒，论待人，</a:t>
            </a:r>
            <a:r>
              <a:rPr lang="zh-CN" sz="2200">
                <a:sym typeface="+mn-ea"/>
              </a:rPr>
              <a:t>论官场，论做王</a:t>
            </a:r>
            <a:r>
              <a:rPr lang="en-US" altLang="zh-CN" sz="2200">
                <a:sym typeface="+mn-ea"/>
              </a:rPr>
              <a:t>... </a:t>
            </a:r>
            <a:endParaRPr lang="en-US" altLang="zh-CN" sz="2200"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067685" y="2320925"/>
            <a:ext cx="4554220" cy="500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00B050"/>
                </a:solidFill>
              </a:rPr>
              <a:t>每个行为</a:t>
            </a:r>
            <a:r>
              <a:rPr lang="zh-CN" sz="2400" b="1">
                <a:solidFill>
                  <a:srgbClr val="00B050"/>
                </a:solidFill>
                <a:sym typeface="+mn-ea"/>
              </a:rPr>
              <a:t>的</a:t>
            </a:r>
            <a:r>
              <a:rPr lang="zh-CN" sz="2400" b="1">
                <a:solidFill>
                  <a:srgbClr val="00B050"/>
                </a:solidFill>
              </a:rPr>
              <a:t>背后都</a:t>
            </a:r>
            <a:r>
              <a:rPr lang="zh-CN" sz="2400" b="1">
                <a:solidFill>
                  <a:srgbClr val="00B050"/>
                </a:solidFill>
              </a:rPr>
              <a:t>存在一次选择</a:t>
            </a:r>
            <a:endParaRPr lang="zh-CN" altLang="en-US" sz="2400" b="1">
              <a:solidFill>
                <a:srgbClr val="00B05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096895" y="2872740"/>
            <a:ext cx="9095105" cy="1473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例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：</a:t>
            </a:r>
            <a:r>
              <a:rPr lang="zh-CN" sz="2200">
                <a:sym typeface="+mn-ea"/>
              </a:rPr>
              <a:t>早晨</a:t>
            </a:r>
            <a:r>
              <a:rPr lang="zh-CN" altLang="en-US" sz="2200">
                <a:sym typeface="+mn-ea"/>
              </a:rPr>
              <a:t>起床？</a:t>
            </a:r>
            <a:r>
              <a:rPr lang="en-US" sz="2200">
                <a:sym typeface="+mn-ea"/>
              </a:rPr>
              <a:t>Yes or No</a:t>
            </a:r>
            <a:r>
              <a:rPr lang="zh-CN" altLang="en-US" sz="2200">
                <a:sym typeface="+mn-ea"/>
              </a:rPr>
              <a:t>，洗漱？</a:t>
            </a:r>
            <a:r>
              <a:rPr lang="en-US" altLang="zh-CN" sz="2200">
                <a:sym typeface="+mn-ea"/>
              </a:rPr>
              <a:t>Yes or No</a:t>
            </a:r>
            <a:r>
              <a:rPr lang="zh-CN" altLang="en-US" sz="2200">
                <a:sym typeface="+mn-ea"/>
              </a:rPr>
              <a:t>，吃早餐？</a:t>
            </a:r>
            <a:r>
              <a:rPr sz="2200">
                <a:sym typeface="+mn-ea"/>
              </a:rPr>
              <a:t>Yes or No</a:t>
            </a:r>
            <a:r>
              <a:rPr lang="zh-CN" sz="2200">
                <a:sym typeface="+mn-ea"/>
              </a:rPr>
              <a:t>，</a:t>
            </a:r>
            <a:endParaRPr lang="zh-CN" sz="2200">
              <a:sym typeface="+mn-ea"/>
            </a:endParaRPr>
          </a:p>
          <a:p>
            <a:r>
              <a:rPr lang="en-US" altLang="zh-CN" sz="2200">
                <a:sym typeface="+mn-ea"/>
              </a:rPr>
              <a:t> </a:t>
            </a:r>
            <a:r>
              <a:rPr lang="zh-CN" sz="2200">
                <a:sym typeface="+mn-ea"/>
              </a:rPr>
              <a:t>上班</a:t>
            </a:r>
            <a:r>
              <a:rPr lang="en-US" altLang="zh-CN" sz="2200">
                <a:sym typeface="+mn-ea"/>
              </a:rPr>
              <a:t>/</a:t>
            </a:r>
            <a:r>
              <a:rPr lang="zh-CN" altLang="en-US" sz="2200">
                <a:sym typeface="+mn-ea"/>
              </a:rPr>
              <a:t>上学</a:t>
            </a:r>
            <a:r>
              <a:rPr lang="zh-CN" sz="2200">
                <a:sym typeface="+mn-ea"/>
              </a:rPr>
              <a:t>？Yes or No，</a:t>
            </a:r>
            <a:r>
              <a:rPr lang="zh-CN" sz="2200">
                <a:sym typeface="+mn-ea"/>
              </a:rPr>
              <a:t>吃午餐？Yes or No，今天读经？</a:t>
            </a:r>
            <a:r>
              <a:rPr sz="2200">
                <a:sym typeface="+mn-ea"/>
              </a:rPr>
              <a:t>Yes or No</a:t>
            </a:r>
            <a:r>
              <a:rPr lang="zh-CN" sz="2200">
                <a:sym typeface="+mn-ea"/>
              </a:rPr>
              <a:t>，</a:t>
            </a:r>
            <a:endParaRPr lang="zh-CN" sz="2200">
              <a:sym typeface="+mn-ea"/>
            </a:endParaRPr>
          </a:p>
          <a:p>
            <a:r>
              <a:rPr lang="zh-CN" sz="2200">
                <a:sym typeface="+mn-ea"/>
              </a:rPr>
              <a:t>今天祷告？Yes or No，主日聚会？Yes or No，</a:t>
            </a:r>
            <a:r>
              <a:rPr lang="zh-CN" altLang="en-US" sz="2200">
                <a:sym typeface="+mn-ea"/>
              </a:rPr>
              <a:t>周三祷告会？Yes or No，</a:t>
            </a:r>
            <a:endParaRPr lang="zh-CN" altLang="en-US" sz="2200">
              <a:sym typeface="+mn-ea"/>
            </a:endParaRPr>
          </a:p>
          <a:p>
            <a:r>
              <a:rPr lang="zh-CN" altLang="en-US" sz="2200">
                <a:sym typeface="+mn-ea"/>
              </a:rPr>
              <a:t>周五去</a:t>
            </a:r>
            <a:r>
              <a:rPr lang="zh-CN" sz="2200">
                <a:sym typeface="+mn-ea"/>
              </a:rPr>
              <a:t>小组？Yes or No，今晚上</a:t>
            </a:r>
            <a:r>
              <a:rPr lang="en-US" altLang="zh-CN" sz="2200">
                <a:sym typeface="+mn-ea"/>
              </a:rPr>
              <a:t>ZOOM</a:t>
            </a:r>
            <a:r>
              <a:rPr lang="zh-CN" altLang="en-US" sz="2200">
                <a:sym typeface="+mn-ea"/>
              </a:rPr>
              <a:t>？Yes or No，</a:t>
            </a:r>
            <a:r>
              <a:rPr lang="en-US" altLang="zh-CN" sz="2200">
                <a:sym typeface="+mn-ea"/>
              </a:rPr>
              <a:t>... ...</a:t>
            </a:r>
            <a:endParaRPr lang="en-US" altLang="zh-CN" sz="2200">
              <a:sym typeface="+mn-ea"/>
            </a:endParaRPr>
          </a:p>
        </p:txBody>
      </p:sp>
      <p:sp>
        <p:nvSpPr>
          <p:cNvPr id="87" name="文本框 86"/>
          <p:cNvSpPr txBox="1"/>
          <p:nvPr>
            <p:custDataLst>
              <p:tags r:id="rId6"/>
            </p:custDataLst>
          </p:nvPr>
        </p:nvSpPr>
        <p:spPr>
          <a:xfrm>
            <a:off x="7621905" y="2336800"/>
            <a:ext cx="4425315" cy="476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sz="2400" b="1">
                <a:solidFill>
                  <a:srgbClr val="FF0000"/>
                </a:solidFill>
                <a:sym typeface="+mn-ea"/>
              </a:rPr>
              <a:t>箴言为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人们提供了</a:t>
            </a:r>
            <a:r>
              <a:rPr lang="zh-CN" sz="2400" b="1">
                <a:solidFill>
                  <a:srgbClr val="FF0000"/>
                </a:solidFill>
                <a:sym typeface="+mn-ea"/>
              </a:rPr>
              <a:t>选择的标准</a:t>
            </a:r>
            <a:endParaRPr lang="zh-CN" altLang="en-US" sz="2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96" name="文本框 95"/>
          <p:cNvSpPr txBox="1"/>
          <p:nvPr>
            <p:custDataLst>
              <p:tags r:id="rId7"/>
            </p:custDataLst>
          </p:nvPr>
        </p:nvSpPr>
        <p:spPr>
          <a:xfrm>
            <a:off x="3096895" y="4346575"/>
            <a:ext cx="88626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例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2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：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从北岸开车去东区恩泉灵粮堂参加特会，在高速公路上的每一个出口，都必须要选择“下高速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Yes/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不下高速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No”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；途中的每一个路口，都必须选择“直行Yes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转弯No”，如果转弯，还要选择“左转Yes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/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右转No”。每一次错误的选择，都会付出相应的代价。如果没有导航，没有地图，也没有路标，即使驾车水平再高，也避免不了：绕远道，</a:t>
            </a:r>
            <a:r>
              <a:rPr lang="zh-CN" altLang="en-US" sz="2400">
                <a:sym typeface="+mn-ea"/>
              </a:rPr>
              <a:t>走错路，</a:t>
            </a:r>
            <a:r>
              <a:rPr lang="zh-CN" altLang="en-US" sz="2400">
                <a:sym typeface="+mn-ea"/>
              </a:rPr>
              <a:t>迟到，甚至错过参加</a:t>
            </a:r>
            <a:r>
              <a:rPr lang="zh-CN" altLang="en-US" sz="2400">
                <a:sym typeface="+mn-ea"/>
              </a:rPr>
              <a:t>特会。</a:t>
            </a:r>
            <a:endParaRPr lang="zh-CN" altLang="en-US" sz="2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5" grpId="0"/>
      <p:bldP spid="5" grpId="1"/>
      <p:bldP spid="7" grpId="0"/>
      <p:bldP spid="7" grpId="1"/>
      <p:bldP spid="9" grpId="0" bldLvl="0" animBg="1"/>
      <p:bldP spid="9" grpId="1" animBg="1"/>
      <p:bldP spid="87" grpId="0" bldLvl="0" animBg="1"/>
      <p:bldP spid="87" grpId="1" animBg="1"/>
      <p:bldP spid="10" grpId="0"/>
      <p:bldP spid="10" grpId="1"/>
      <p:bldP spid="96" grpId="0"/>
      <p:bldP spid="9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截屏2024-05-19 下午8.16.50"/>
          <p:cNvPicPr>
            <a:picLocks noChangeAspect="1"/>
          </p:cNvPicPr>
          <p:nvPr/>
        </p:nvPicPr>
        <p:blipFill>
          <a:blip r:embed="rId1"/>
          <a:srcRect l="5660" t="24593"/>
          <a:stretch>
            <a:fillRect/>
          </a:stretch>
        </p:blipFill>
        <p:spPr>
          <a:xfrm>
            <a:off x="0" y="0"/>
            <a:ext cx="12159615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8230" y="562610"/>
            <a:ext cx="779145" cy="706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TW" altLang="zh-CN" sz="2000" b="1">
                <a:solidFill>
                  <a:srgbClr val="FF0000"/>
                </a:solidFill>
              </a:rPr>
              <a:t>桃园机场</a:t>
            </a:r>
            <a:endParaRPr lang="zh-TW" altLang="zh-CN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85500" y="3829050"/>
            <a:ext cx="779145" cy="7067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TW" altLang="zh-CN" sz="2000" b="1">
                <a:solidFill>
                  <a:srgbClr val="FF0000"/>
                </a:solidFill>
                <a:latin typeface="+mn-ea"/>
              </a:rPr>
              <a:t>灵粮山庄</a:t>
            </a:r>
            <a:endParaRPr lang="zh-TW" altLang="zh-CN" sz="20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385" y="88265"/>
            <a:ext cx="90106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例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：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4380865" y="534670"/>
            <a:ext cx="2872105" cy="36214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zh-CN" altLang="en-US" sz="40000" b="1">
                <a:ln w="28575">
                  <a:solidFill>
                    <a:srgbClr val="FF0000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？</a:t>
            </a:r>
            <a:endParaRPr lang="zh-CN" altLang="en-US" sz="40000" b="1">
              <a:ln w="28575">
                <a:solidFill>
                  <a:srgbClr val="FF0000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865" y="5034280"/>
            <a:ext cx="1794510" cy="17532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sym typeface="+mn-ea"/>
              </a:rPr>
              <a:t> 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无导航</a:t>
            </a:r>
            <a:endParaRPr lang="zh-CN" altLang="en-US" sz="3600" b="1">
              <a:solidFill>
                <a:srgbClr val="FF0000"/>
              </a:solidFill>
            </a:endParaRPr>
          </a:p>
          <a:p>
            <a:r>
              <a:rPr lang="en-US" altLang="zh-CN" sz="3600" b="1">
                <a:solidFill>
                  <a:srgbClr val="FF0000"/>
                </a:solidFill>
              </a:rPr>
              <a:t> </a:t>
            </a:r>
            <a:r>
              <a:rPr lang="zh-CN" altLang="en-US" sz="3600" b="1">
                <a:solidFill>
                  <a:srgbClr val="FF0000"/>
                </a:solidFill>
              </a:rPr>
              <a:t>无地图</a:t>
            </a:r>
            <a:endParaRPr lang="zh-CN" altLang="en-US" sz="3600" b="1">
              <a:solidFill>
                <a:srgbClr val="FF0000"/>
              </a:solidFill>
            </a:endParaRPr>
          </a:p>
          <a:p>
            <a:r>
              <a:rPr lang="en-US" altLang="zh-CN" sz="3600" b="1">
                <a:solidFill>
                  <a:srgbClr val="FF0000"/>
                </a:solidFill>
              </a:rPr>
              <a:t> </a:t>
            </a:r>
            <a:r>
              <a:rPr lang="zh-CN" altLang="en-US" sz="3600" b="1">
                <a:solidFill>
                  <a:srgbClr val="FF0000"/>
                </a:solidFill>
              </a:rPr>
              <a:t>无路牌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37735" y="88265"/>
            <a:ext cx="2515235" cy="707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000" b="1">
                <a:solidFill>
                  <a:srgbClr val="FF0000"/>
                </a:solidFill>
                <a:latin typeface="文道潮黑体" panose="02010600040101010101" charset="-122"/>
                <a:ea typeface="文道潮黑体" panose="02010600040101010101" charset="-122"/>
                <a:sym typeface="+mn-ea"/>
              </a:rPr>
              <a:t>三无旅行</a:t>
            </a:r>
            <a:endParaRPr lang="zh-CN" altLang="en-US" sz="4000" b="1">
              <a:solidFill>
                <a:srgbClr val="FF0000"/>
              </a:solidFill>
              <a:latin typeface="文道潮黑体" panose="02010600040101010101" charset="-122"/>
              <a:ea typeface="文道潮黑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7" grpId="0" bldLvl="0" animBg="1"/>
      <p:bldP spid="7" grpId="1" animBg="1"/>
      <p:bldP spid="9" grpId="0" animBg="1"/>
      <p:bldP spid="9" grpId="1" animBg="1"/>
      <p:bldP spid="11" grpId="0"/>
      <p:bldP spid="11" grpId="1"/>
      <p:bldP spid="2" grpId="0" bldLvl="0" animBg="1"/>
      <p:bldP spid="2" grpId="1" animBg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截屏2024-05-19 下午8.16.11_副本"/>
          <p:cNvPicPr>
            <a:picLocks noChangeAspect="1"/>
          </p:cNvPicPr>
          <p:nvPr/>
        </p:nvPicPr>
        <p:blipFill>
          <a:blip r:embed="rId1"/>
          <a:srcRect t="18500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574165" y="1708785"/>
            <a:ext cx="1309370" cy="73533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885170" y="4189730"/>
            <a:ext cx="1309370" cy="735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385" y="88265"/>
            <a:ext cx="90106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例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：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4400550" y="4481195"/>
            <a:ext cx="250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[OK]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26865" y="3028950"/>
            <a:ext cx="419100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0">
                <a:ln>
                  <a:solidFill>
                    <a:srgbClr val="FF000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汉仪雅酷黑简" panose="00020600040101010101" charset="-122"/>
                <a:ea typeface="汉仪雅酷黑简" panose="00020600040101010101" charset="-122"/>
              </a:rPr>
              <a:t>OK</a:t>
            </a:r>
            <a:endParaRPr lang="en-US" altLang="zh-CN" sz="20000">
              <a:ln>
                <a:solidFill>
                  <a:srgbClr val="FF0000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5" y="5419725"/>
            <a:ext cx="1310005" cy="13220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导航</a:t>
            </a:r>
            <a:r>
              <a:rPr lang="zh-CN" altLang="en-US" sz="4000" b="1">
                <a:solidFill>
                  <a:srgbClr val="FF0000"/>
                </a:solidFill>
              </a:rPr>
              <a:t>之旅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0"/>
      <p:bldP spid="10" grpId="1"/>
      <p:bldP spid="4" grpId="0" animBg="1"/>
      <p:bldP spid="4" grpId="1" animBg="1"/>
      <p:bldP spid="5" grpId="0" animBg="1"/>
      <p:bldP spid="5" grpId="1" animBg="1"/>
      <p:bldP spid="9" grpId="0"/>
      <p:bldP spid="9" grpId="1"/>
      <p:bldP spid="2" grpId="0" bldLvl="0" animBg="1"/>
      <p:bldP spid="2" grpId="1" animBg="1"/>
    </p:bldLst>
  </p:timing>
</p:sld>
</file>

<file path=ppt/tags/tag1.xml><?xml version="1.0" encoding="utf-8"?>
<p:tagLst xmlns:p="http://schemas.openxmlformats.org/presentationml/2006/main">
  <p:tag name="TABLE_ENDDRAG_ORIGIN_RECT" val="894*75"/>
  <p:tag name="TABLE_ENDDRAG_RECT" val="34*80*894*75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TABLE_ENDDRAG_ORIGIN_RECT" val="944*524"/>
  <p:tag name="TABLE_ENDDRAG_RECT" val="7*7*944*524"/>
</p:tagLst>
</file>

<file path=ppt/tags/tag132.xml><?xml version="1.0" encoding="utf-8"?>
<p:tagLst xmlns:p="http://schemas.openxmlformats.org/presentationml/2006/main">
  <p:tag name="TABLE_ENDDRAG_ORIGIN_RECT" val="944*524"/>
  <p:tag name="TABLE_ENDDRAG_RECT" val="7*7*944*524"/>
</p:tagLst>
</file>

<file path=ppt/tags/tag13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4.xml><?xml version="1.0" encoding="utf-8"?>
<p:tagLst xmlns:p="http://schemas.openxmlformats.org/presentationml/2006/main">
  <p:tag name="TABLE_ENDDRAG_ORIGIN_RECT" val="944*524"/>
  <p:tag name="TABLE_ENDDRAG_RECT" val="7*7*944*524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TABLE_ENDDRAG_ORIGIN_RECT" val="944*522"/>
  <p:tag name="TABLE_ENDDRAG_RECT" val="9*8*944*522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TABLE_ENDDRAG_ORIGIN_RECT" val="944*532"/>
  <p:tag name="TABLE_ENDDRAG_RECT" val="7*7*944*532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TABLE_ENDDRAG_ORIGIN_RECT" val="944*520"/>
  <p:tag name="TABLE_ENDDRAG_RECT" val="9*8*944*520"/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TABLE_ENDDRAG_ORIGIN_RECT" val="944*521"/>
  <p:tag name="TABLE_ENDDRAG_RECT" val="9*8*944*521"/>
</p:tagLst>
</file>

<file path=ppt/tags/tag30.xml><?xml version="1.0" encoding="utf-8"?>
<p:tagLst xmlns:p="http://schemas.openxmlformats.org/presentationml/2006/main">
  <p:tag name="TABLE_ENDDRAG_ORIGIN_RECT" val="944*520"/>
  <p:tag name="TABLE_ENDDRAG_RECT" val="9*8*944*520"/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TABLE_ENDDRAG_ORIGIN_RECT" val="944*521"/>
  <p:tag name="TABLE_ENDDRAG_RECT" val="9*8*944*52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TABLE_ENDDRAG_ORIGIN_RECT" val="944*520"/>
  <p:tag name="TABLE_ENDDRAG_RECT" val="9*8*944*520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TABLE_ENDDRAG_ORIGIN_RECT" val="944*520"/>
  <p:tag name="TABLE_ENDDRAG_RECT" val="9*8*944*520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TABLE_ENDDRAG_ORIGIN_RECT" val="944*522"/>
  <p:tag name="TABLE_ENDDRAG_RECT" val="9*8*944*522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7989</Words>
  <Application>WPS 文字</Application>
  <PresentationFormat>宽屏</PresentationFormat>
  <Paragraphs>899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汉仪菱心体简</vt:lpstr>
      <vt:lpstr>方正小标宋简体</vt:lpstr>
      <vt:lpstr>文道潮黑体</vt:lpstr>
      <vt:lpstr>汉仪雅酷黑简</vt:lpstr>
      <vt:lpstr>Wingdings 2</vt:lpstr>
      <vt:lpstr>方正公文小标宋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JackCui</cp:lastModifiedBy>
  <cp:revision>41</cp:revision>
  <dcterms:created xsi:type="dcterms:W3CDTF">2024-05-27T10:34:17Z</dcterms:created>
  <dcterms:modified xsi:type="dcterms:W3CDTF">2024-05-27T10:34:17Z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2052-6.5.2.8766</vt:lpwstr>
  </property>
  <property fmtid="{D5CDD505-2E9C-101B-9397-08002B2CF9AE}" pid="3" name="ICV">
    <vt:lpwstr>BD86E1B55B8890EC535C5466539E134C_43</vt:lpwstr>
  </property>
</Properties>
</file>