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305" r:id="rId3"/>
    <p:sldId id="306" r:id="rId4"/>
    <p:sldId id="307" r:id="rId5"/>
    <p:sldId id="304" r:id="rId6"/>
    <p:sldId id="282" r:id="rId7"/>
    <p:sldId id="261" r:id="rId8"/>
    <p:sldId id="266" r:id="rId9"/>
    <p:sldId id="268" r:id="rId10"/>
    <p:sldId id="270" r:id="rId11"/>
    <p:sldId id="293" r:id="rId12"/>
    <p:sldId id="269" r:id="rId13"/>
    <p:sldId id="292" r:id="rId14"/>
    <p:sldId id="295" r:id="rId15"/>
    <p:sldId id="294" r:id="rId16"/>
    <p:sldId id="296" r:id="rId17"/>
    <p:sldId id="291" r:id="rId18"/>
    <p:sldId id="308" r:id="rId19"/>
    <p:sldId id="332" r:id="rId20"/>
    <p:sldId id="310" r:id="rId21"/>
    <p:sldId id="303" r:id="rId22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-106" y="-77"/>
      </p:cViewPr>
      <p:guideLst>
        <p:guide orient="horz" pos="217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2024/8/25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03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tags" Target="../tags/tag90.xml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image" Target="../media/image10.png"/><Relationship Id="rId2" Type="http://schemas.openxmlformats.org/officeDocument/2006/relationships/tags" Target="../tags/tag79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5" Type="http://schemas.openxmlformats.org/officeDocument/2006/relationships/tags" Target="../tags/tag82.xml"/><Relationship Id="rId15" Type="http://schemas.openxmlformats.org/officeDocument/2006/relationships/tags" Target="../tags/tag92.xml"/><Relationship Id="rId10" Type="http://schemas.openxmlformats.org/officeDocument/2006/relationships/tags" Target="../tags/tag87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tags" Target="../tags/tag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2055" y="1664335"/>
            <a:ext cx="989457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6000" b="1">
                <a:solidFill>
                  <a:srgbClr val="FF0000"/>
                </a:solidFill>
              </a:rPr>
              <a:t>神用“说”创造的奥秘</a:t>
            </a:r>
          </a:p>
          <a:p>
            <a:pPr algn="ctr">
              <a:lnSpc>
                <a:spcPct val="140000"/>
              </a:lnSpc>
            </a:pPr>
            <a:r>
              <a:rPr lang="zh-CN" altLang="zh-TW" sz="4000" b="1">
                <a:solidFill>
                  <a:srgbClr val="0070C0"/>
                </a:solidFill>
                <a:sym typeface="+mn-ea"/>
              </a:rPr>
              <a:t>——</a:t>
            </a:r>
            <a:r>
              <a:rPr lang="en-US" altLang="zh-CN" sz="4000" b="1">
                <a:solidFill>
                  <a:srgbClr val="0070C0"/>
                </a:solidFill>
                <a:sym typeface="+mn-ea"/>
              </a:rPr>
              <a:t> </a:t>
            </a:r>
            <a:r>
              <a:rPr lang="zh-CN" altLang="zh-TW" sz="4000" b="1">
                <a:solidFill>
                  <a:srgbClr val="0070C0"/>
                </a:solidFill>
                <a:sym typeface="+mn-ea"/>
              </a:rPr>
              <a:t>从</a:t>
            </a:r>
            <a:r>
              <a:rPr lang="zh-TW" altLang="zh-CN" sz="4000" b="1">
                <a:solidFill>
                  <a:srgbClr val="0070C0"/>
                </a:solidFill>
                <a:sym typeface="+mn-ea"/>
              </a:rPr>
              <a:t>科</a:t>
            </a:r>
            <a:r>
              <a:rPr lang="zh-CN" altLang="en-US" sz="4000" b="1">
                <a:solidFill>
                  <a:srgbClr val="0070C0"/>
                </a:solidFill>
                <a:sym typeface="+mn-ea"/>
              </a:rPr>
              <a:t>学的视角认识神的创造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45"/>
          <p:cNvSpPr txBox="1"/>
          <p:nvPr/>
        </p:nvSpPr>
        <p:spPr>
          <a:xfrm>
            <a:off x="502285" y="283845"/>
            <a:ext cx="1465580" cy="706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en-US" altLang="zh-CN" sz="4000">
                <a:solidFill>
                  <a:srgbClr val="FF0000"/>
                </a:solidFill>
              </a:rPr>
              <a:t>2. </a:t>
            </a:r>
            <a:r>
              <a:rPr lang="zh-CN" altLang="en-US" sz="4000">
                <a:solidFill>
                  <a:srgbClr val="FF0000"/>
                </a:solidFill>
              </a:rPr>
              <a:t>光</a:t>
            </a:r>
          </a:p>
        </p:txBody>
      </p:sp>
      <p:pic>
        <p:nvPicPr>
          <p:cNvPr id="2" name="图片 1" descr="蓝天彩虹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240" y="4588510"/>
            <a:ext cx="3375660" cy="1765300"/>
          </a:xfrm>
          <a:prstGeom prst="rect">
            <a:avLst/>
          </a:prstGeom>
        </p:spPr>
      </p:pic>
      <p:pic>
        <p:nvPicPr>
          <p:cNvPr id="3" name="图片 2" descr="/Users/JackCui/Library/Containers/com.kingsoft.wpsoffice.mac/Data/tmp/photoeditapp/20240621155233/temp.pngtemp"/>
          <p:cNvPicPr>
            <a:picLocks noChangeAspect="1"/>
          </p:cNvPicPr>
          <p:nvPr/>
        </p:nvPicPr>
        <p:blipFill>
          <a:blip r:embed="rId5"/>
          <a:srcRect l="11407" t="12164" r="23655" b="-1065"/>
          <a:stretch>
            <a:fillRect/>
          </a:stretch>
        </p:blipFill>
        <p:spPr>
          <a:xfrm>
            <a:off x="336550" y="4692650"/>
            <a:ext cx="800735" cy="1097280"/>
          </a:xfrm>
          <a:prstGeom prst="rect">
            <a:avLst/>
          </a:prstGeom>
        </p:spPr>
      </p:pic>
      <p:graphicFrame>
        <p:nvGraphicFramePr>
          <p:cNvPr id="12" name="表格 11"/>
          <p:cNvGraphicFramePr/>
          <p:nvPr>
            <p:custDataLst>
              <p:tags r:id="rId2"/>
            </p:custDataLst>
          </p:nvPr>
        </p:nvGraphicFramePr>
        <p:xfrm>
          <a:off x="358140" y="2652395"/>
          <a:ext cx="11515090" cy="1851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2265"/>
                <a:gridCol w="1332230"/>
                <a:gridCol w="1287145"/>
                <a:gridCol w="3374390"/>
                <a:gridCol w="1331595"/>
                <a:gridCol w="1304925"/>
                <a:gridCol w="1272540"/>
              </a:tblGrid>
              <a:tr h="650875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sym typeface="+mn-ea"/>
                        </a:rPr>
                        <a:t>不可见光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</a:rPr>
                        <a:t>可见光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</a:rPr>
                        <a:t>不可见光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2001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 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dist">
                        <a:buNone/>
                      </a:pPr>
                      <a:endParaRPr lang="zh-CN" altLang="en-US" sz="28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800">
                        <a:latin typeface="PingFang SC" panose="020B0400000000000000" charset="-122"/>
                        <a:ea typeface="PingFang SC" panose="020B0400000000000000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rcRect l="17389" t="80744" r="19933" b="10927"/>
          <a:stretch>
            <a:fillRect/>
          </a:stretch>
        </p:blipFill>
        <p:spPr>
          <a:xfrm>
            <a:off x="4584065" y="3337560"/>
            <a:ext cx="3365500" cy="7378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rcRect l="3628" r="86165" b="74859"/>
          <a:stretch>
            <a:fillRect/>
          </a:stretch>
        </p:blipFill>
        <p:spPr>
          <a:xfrm>
            <a:off x="752475" y="5163820"/>
            <a:ext cx="1214755" cy="13049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rcRect l="28311" t="3303" r="64966" b="75556"/>
          <a:stretch>
            <a:fillRect/>
          </a:stretch>
        </p:blipFill>
        <p:spPr>
          <a:xfrm>
            <a:off x="2159000" y="5407660"/>
            <a:ext cx="800100" cy="109728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rcRect l="16130" t="7157" r="72879" b="75140"/>
          <a:stretch>
            <a:fillRect/>
          </a:stretch>
        </p:blipFill>
        <p:spPr>
          <a:xfrm>
            <a:off x="1964690" y="4629785"/>
            <a:ext cx="1308100" cy="91884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rcRect l="39846" t="6998" r="50000" b="74859"/>
          <a:stretch>
            <a:fillRect/>
          </a:stretch>
        </p:blipFill>
        <p:spPr>
          <a:xfrm>
            <a:off x="3408045" y="4465955"/>
            <a:ext cx="1208405" cy="94170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/>
          <a:srcRect l="5641" t="12544" r="3235" b="12899"/>
          <a:stretch>
            <a:fillRect/>
          </a:stretch>
        </p:blipFill>
        <p:spPr>
          <a:xfrm>
            <a:off x="3133725" y="5237480"/>
            <a:ext cx="1466850" cy="1200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/>
          <a:srcRect l="14151" t="12963" r="13164" b="30019"/>
          <a:stretch>
            <a:fillRect/>
          </a:stretch>
        </p:blipFill>
        <p:spPr>
          <a:xfrm>
            <a:off x="7988935" y="4682490"/>
            <a:ext cx="1287780" cy="1685290"/>
          </a:xfrm>
          <a:prstGeom prst="rect">
            <a:avLst/>
          </a:prstGeom>
        </p:spPr>
      </p:pic>
      <p:pic>
        <p:nvPicPr>
          <p:cNvPr id="26" name="图片 25" descr="/Users/JackCui/Library/Containers/com.kingsoft.wpsoffice.mac/Data/tmp/photoeditapp/20240621161906/temp.pngtemp"/>
          <p:cNvPicPr>
            <a:picLocks noChangeAspect="1"/>
          </p:cNvPicPr>
          <p:nvPr/>
        </p:nvPicPr>
        <p:blipFill>
          <a:blip r:embed="rId10"/>
          <a:srcRect l="23418" t="12150" r="18351" b="9444"/>
          <a:stretch>
            <a:fillRect/>
          </a:stretch>
        </p:blipFill>
        <p:spPr>
          <a:xfrm>
            <a:off x="9344660" y="4599305"/>
            <a:ext cx="1240790" cy="176530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0698480" y="5908675"/>
            <a:ext cx="1160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伽玛刀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0614025" y="4657090"/>
            <a:ext cx="1272540" cy="1191260"/>
          </a:xfrm>
          <a:prstGeom prst="rect">
            <a:avLst/>
          </a:prstGeom>
        </p:spPr>
      </p:pic>
      <p:pic>
        <p:nvPicPr>
          <p:cNvPr id="29" name="图片 28" descr="/Users/JackCui/Library/Containers/com.kingsoft.wpsoffice.mac/Data/tmp/photoeditapp/20240621163745/temp.pngtemp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78185" y="3777615"/>
            <a:ext cx="772160" cy="77216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/>
          <a:srcRect b="26106"/>
          <a:stretch>
            <a:fillRect/>
          </a:stretch>
        </p:blipFill>
        <p:spPr>
          <a:xfrm>
            <a:off x="9479915" y="3763645"/>
            <a:ext cx="1017270" cy="79184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4"/>
          <a:srcRect l="5261" t="4102" b="21148"/>
          <a:stretch>
            <a:fillRect/>
          </a:stretch>
        </p:blipFill>
        <p:spPr>
          <a:xfrm>
            <a:off x="8257540" y="3681095"/>
            <a:ext cx="875030" cy="87439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5"/>
          <a:srcRect l="10408" t="7120" r="4949" b="33574"/>
          <a:stretch>
            <a:fillRect/>
          </a:stretch>
        </p:blipFill>
        <p:spPr>
          <a:xfrm>
            <a:off x="3596005" y="3689350"/>
            <a:ext cx="929005" cy="875030"/>
          </a:xfrm>
          <a:prstGeom prst="rect">
            <a:avLst/>
          </a:prstGeom>
        </p:spPr>
      </p:pic>
      <p:sp>
        <p:nvSpPr>
          <p:cNvPr id="44" name="椭圆 43"/>
          <p:cNvSpPr/>
          <p:nvPr/>
        </p:nvSpPr>
        <p:spPr>
          <a:xfrm>
            <a:off x="5295265" y="207010"/>
            <a:ext cx="1733550" cy="918845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5" name="直接连接符 44"/>
          <p:cNvCxnSpPr/>
          <p:nvPr/>
        </p:nvCxnSpPr>
        <p:spPr>
          <a:xfrm>
            <a:off x="6413500" y="1110615"/>
            <a:ext cx="1553210" cy="15697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H="1">
            <a:off x="4619625" y="1125220"/>
            <a:ext cx="1275080" cy="15043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直接连接符 47"/>
          <p:cNvCxnSpPr>
            <a:stCxn id="44" idx="5"/>
          </p:cNvCxnSpPr>
          <p:nvPr/>
        </p:nvCxnSpPr>
        <p:spPr>
          <a:xfrm>
            <a:off x="6774815" y="991235"/>
            <a:ext cx="5059045" cy="16471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9" name="直接连接符 48"/>
          <p:cNvCxnSpPr>
            <a:stCxn id="44" idx="3"/>
          </p:cNvCxnSpPr>
          <p:nvPr/>
        </p:nvCxnSpPr>
        <p:spPr>
          <a:xfrm flipH="1">
            <a:off x="336550" y="991235"/>
            <a:ext cx="5212715" cy="16897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4580255" y="4077335"/>
            <a:ext cx="3382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>
                <a:solidFill>
                  <a:schemeClr val="dk1"/>
                </a:solidFill>
                <a:sym typeface="+mn-ea"/>
              </a:rPr>
              <a:t>红橙黄绿青蓝紫</a:t>
            </a:r>
            <a:endParaRPr lang="zh-CN" altLang="en-US"/>
          </a:p>
        </p:txBody>
      </p:sp>
      <p:sp>
        <p:nvSpPr>
          <p:cNvPr id="51" name="文本框 50"/>
          <p:cNvSpPr txBox="1"/>
          <p:nvPr/>
        </p:nvSpPr>
        <p:spPr>
          <a:xfrm>
            <a:off x="4198620" y="1748155"/>
            <a:ext cx="40589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b="1">
                <a:solidFill>
                  <a:srgbClr val="FF0000"/>
                </a:solidFill>
              </a:rPr>
              <a:t>电磁波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5614035" y="346075"/>
            <a:ext cx="1160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</a:rPr>
              <a:t>太阳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335280" y="3321050"/>
            <a:ext cx="161226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dk1"/>
                </a:solidFill>
                <a:sym typeface="+mn-ea"/>
              </a:rPr>
              <a:t>无线电波</a:t>
            </a:r>
            <a:endParaRPr lang="zh-CN" altLang="en-US" sz="2800"/>
          </a:p>
          <a:p>
            <a:pPr algn="ctr"/>
            <a:r>
              <a:rPr lang="zh-CN" altLang="en-US" sz="2400">
                <a:solidFill>
                  <a:schemeClr val="dk1"/>
                </a:solidFill>
                <a:sym typeface="+mn-ea"/>
              </a:rPr>
              <a:t>电视广播</a:t>
            </a:r>
            <a:endParaRPr lang="zh-CN" altLang="en-US" sz="2400"/>
          </a:p>
          <a:p>
            <a:pPr algn="ctr"/>
            <a:r>
              <a:rPr lang="zh-CN" altLang="en-US" sz="2400">
                <a:solidFill>
                  <a:schemeClr val="dk1"/>
                </a:solidFill>
                <a:sym typeface="+mn-ea"/>
              </a:rPr>
              <a:t>手机通讯</a:t>
            </a:r>
            <a:r>
              <a:rPr lang="en-US" altLang="zh-CN" sz="2400">
                <a:solidFill>
                  <a:schemeClr val="dk1"/>
                </a:solidFill>
                <a:sym typeface="+mn-ea"/>
              </a:rPr>
              <a:t> </a:t>
            </a:r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1971675" y="3305810"/>
            <a:ext cx="133858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dk1"/>
                </a:solidFill>
                <a:sym typeface="+mn-ea"/>
              </a:rPr>
              <a:t>雷达波</a:t>
            </a:r>
            <a:r>
              <a:rPr lang="zh-CN" altLang="en-US" sz="2400">
                <a:solidFill>
                  <a:schemeClr val="dk1"/>
                </a:solidFill>
                <a:sym typeface="+mn-ea"/>
              </a:rPr>
              <a:t>微波</a:t>
            </a:r>
            <a:endParaRPr lang="zh-CN" altLang="en-US" sz="2400"/>
          </a:p>
          <a:p>
            <a:pPr algn="ctr"/>
            <a:r>
              <a:rPr lang="zh-CN" altLang="en-US" sz="2400">
                <a:solidFill>
                  <a:schemeClr val="dk1"/>
                </a:solidFill>
                <a:sym typeface="+mn-ea"/>
              </a:rPr>
              <a:t>WiFi</a:t>
            </a:r>
            <a:endParaRPr lang="zh-CN" altLang="en-US"/>
          </a:p>
        </p:txBody>
      </p:sp>
      <p:sp>
        <p:nvSpPr>
          <p:cNvPr id="57" name="文本框 56"/>
          <p:cNvSpPr txBox="1"/>
          <p:nvPr/>
        </p:nvSpPr>
        <p:spPr>
          <a:xfrm>
            <a:off x="3294380" y="3319780"/>
            <a:ext cx="1292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dk1"/>
                </a:solidFill>
                <a:sym typeface="+mn-ea"/>
              </a:rPr>
              <a:t>红外线</a:t>
            </a:r>
            <a:endParaRPr lang="zh-CN" altLang="en-US"/>
          </a:p>
        </p:txBody>
      </p:sp>
      <p:sp>
        <p:nvSpPr>
          <p:cNvPr id="58" name="文本框 57"/>
          <p:cNvSpPr txBox="1"/>
          <p:nvPr/>
        </p:nvSpPr>
        <p:spPr>
          <a:xfrm>
            <a:off x="7987665" y="3321050"/>
            <a:ext cx="1338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dk1"/>
                </a:solidFill>
                <a:sym typeface="+mn-ea"/>
              </a:rPr>
              <a:t>紫外线</a:t>
            </a:r>
            <a:endParaRPr lang="zh-CN" altLang="en-US"/>
          </a:p>
        </p:txBody>
      </p:sp>
      <p:sp>
        <p:nvSpPr>
          <p:cNvPr id="59" name="文本框 58"/>
          <p:cNvSpPr txBox="1"/>
          <p:nvPr/>
        </p:nvSpPr>
        <p:spPr>
          <a:xfrm>
            <a:off x="9297670" y="3321050"/>
            <a:ext cx="1310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dk1"/>
                </a:solidFill>
                <a:latin typeface="PingFang SC" panose="020B0400000000000000" charset="-122"/>
                <a:ea typeface="PingFang SC" panose="020B0400000000000000" charset="-122"/>
                <a:sym typeface="+mn-ea"/>
              </a:rPr>
              <a:t>Χ</a:t>
            </a:r>
            <a:r>
              <a:rPr lang="en-US" altLang="zh-CN" sz="2800">
                <a:solidFill>
                  <a:schemeClr val="dk1"/>
                </a:solidFill>
                <a:sym typeface="+mn-ea"/>
              </a:rPr>
              <a:t> </a:t>
            </a:r>
            <a:r>
              <a:rPr lang="zh-CN" altLang="en-US" sz="2800">
                <a:solidFill>
                  <a:schemeClr val="dk1"/>
                </a:solidFill>
                <a:sym typeface="+mn-ea"/>
              </a:rPr>
              <a:t>射线</a:t>
            </a:r>
            <a:endParaRPr lang="zh-CN" altLang="en-US"/>
          </a:p>
        </p:txBody>
      </p:sp>
      <p:sp>
        <p:nvSpPr>
          <p:cNvPr id="60" name="文本框 59"/>
          <p:cNvSpPr txBox="1"/>
          <p:nvPr/>
        </p:nvSpPr>
        <p:spPr>
          <a:xfrm>
            <a:off x="10607675" y="3321050"/>
            <a:ext cx="125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dk1"/>
                </a:solidFill>
                <a:latin typeface="PingFang SC" panose="020B0400000000000000" charset="-122"/>
                <a:ea typeface="PingFang SC" panose="020B0400000000000000" charset="-122"/>
                <a:sym typeface="+mn-ea"/>
              </a:rPr>
              <a:t>γ</a:t>
            </a:r>
            <a:r>
              <a:rPr lang="en-US" altLang="zh-CN" sz="2800">
                <a:solidFill>
                  <a:schemeClr val="dk1"/>
                </a:solidFill>
                <a:latin typeface="PingFang SC" panose="020B0400000000000000" charset="-122"/>
                <a:ea typeface="PingFang SC" panose="020B0400000000000000" charset="-122"/>
                <a:sym typeface="+mn-ea"/>
              </a:rPr>
              <a:t> </a:t>
            </a:r>
            <a:r>
              <a:rPr lang="zh-CN" altLang="en-US" sz="2800">
                <a:solidFill>
                  <a:schemeClr val="dk1"/>
                </a:solidFill>
                <a:sym typeface="+mn-ea"/>
              </a:rPr>
              <a:t>射线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46" grpId="0" animBg="1"/>
      <p:bldP spid="46" grpId="1" animBg="1"/>
      <p:bldP spid="27" grpId="0"/>
      <p:bldP spid="27" grpId="1"/>
      <p:bldP spid="44" grpId="0" animBg="1"/>
      <p:bldP spid="44" grpId="1" animBg="1"/>
      <p:bldP spid="50" grpId="0"/>
      <p:bldP spid="50" grpId="1"/>
      <p:bldP spid="51" grpId="0"/>
      <p:bldP spid="51" grpId="1"/>
      <p:bldP spid="52" grpId="0"/>
      <p:bldP spid="52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 descr="蓝天彩虹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240" y="4588510"/>
            <a:ext cx="3375660" cy="1765300"/>
          </a:xfrm>
          <a:prstGeom prst="rect">
            <a:avLst/>
          </a:prstGeom>
        </p:spPr>
      </p:pic>
      <p:pic>
        <p:nvPicPr>
          <p:cNvPr id="9" name="图片 8" descr="/Users/JackCui/Library/Containers/com.kingsoft.wpsoffice.mac/Data/tmp/photoeditapp/20240621155233/temp.pngtemp"/>
          <p:cNvPicPr>
            <a:picLocks noChangeAspect="1"/>
          </p:cNvPicPr>
          <p:nvPr/>
        </p:nvPicPr>
        <p:blipFill>
          <a:blip r:embed="rId5"/>
          <a:srcRect l="11407" t="12164" r="23655" b="-1065"/>
          <a:stretch>
            <a:fillRect/>
          </a:stretch>
        </p:blipFill>
        <p:spPr>
          <a:xfrm>
            <a:off x="378460" y="4552950"/>
            <a:ext cx="800735" cy="1097280"/>
          </a:xfrm>
          <a:prstGeom prst="rect">
            <a:avLst/>
          </a:prstGeom>
        </p:spPr>
      </p:pic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358140" y="2652395"/>
          <a:ext cx="11515090" cy="1900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2265"/>
                <a:gridCol w="1332230"/>
                <a:gridCol w="1287145"/>
                <a:gridCol w="3374390"/>
                <a:gridCol w="1331595"/>
                <a:gridCol w="1304925"/>
                <a:gridCol w="1272540"/>
              </a:tblGrid>
              <a:tr h="650875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sym typeface="+mn-ea"/>
                        </a:rPr>
                        <a:t>不可见光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</a:rPr>
                        <a:t>可见光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</a:rPr>
                        <a:t>不可见光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2001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无线电波</a:t>
                      </a:r>
                      <a:endParaRPr lang="zh-CN" altLang="en-US" sz="2400"/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电视</a:t>
                      </a:r>
                      <a:r>
                        <a:rPr lang="en-US" altLang="zh-CN" sz="2400">
                          <a:sym typeface="+mn-ea"/>
                        </a:rPr>
                        <a:t>, </a:t>
                      </a:r>
                      <a:r>
                        <a:rPr lang="zh-CN" altLang="en-US" sz="2400"/>
                        <a:t>广播</a:t>
                      </a:r>
                      <a:r>
                        <a:rPr lang="en-US" altLang="zh-CN" sz="2400"/>
                        <a:t> </a:t>
                      </a:r>
                      <a:r>
                        <a:rPr lang="zh-CN" altLang="en-US" sz="2400"/>
                        <a:t>手机</a:t>
                      </a:r>
                      <a:r>
                        <a:rPr lang="en-US" altLang="zh-CN" sz="2400"/>
                        <a:t>, WiFi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雷达波微波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ym typeface="+mn-ea"/>
                        </a:rPr>
                        <a:t>红外线</a:t>
                      </a:r>
                      <a:endParaRPr lang="zh-CN" altLang="en-US" sz="28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dist">
                        <a:buNone/>
                      </a:pPr>
                      <a:endParaRPr lang="zh-CN" altLang="en-US" sz="28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紫外线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PingFang SC" panose="020B0400000000000000" charset="-122"/>
                          <a:ea typeface="PingFang SC" panose="020B0400000000000000" charset="-122"/>
                        </a:rPr>
                        <a:t>Χ</a:t>
                      </a:r>
                      <a:r>
                        <a:rPr lang="en-US" altLang="zh-CN" sz="2800"/>
                        <a:t> </a:t>
                      </a:r>
                      <a:r>
                        <a:rPr lang="zh-CN" altLang="en-US" sz="2800"/>
                        <a:t>射线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PingFang SC" panose="020B0400000000000000" charset="-122"/>
                          <a:ea typeface="PingFang SC" panose="020B0400000000000000" charset="-122"/>
                        </a:rPr>
                        <a:t>γ</a:t>
                      </a:r>
                      <a:r>
                        <a:rPr lang="en-US" altLang="zh-CN" sz="2800">
                          <a:latin typeface="PingFang SC" panose="020B0400000000000000" charset="-122"/>
                          <a:ea typeface="PingFang SC" panose="020B0400000000000000" charset="-122"/>
                        </a:rPr>
                        <a:t> </a:t>
                      </a:r>
                      <a:r>
                        <a:rPr lang="zh-CN" altLang="en-US" sz="2800">
                          <a:sym typeface="+mn-ea"/>
                        </a:rPr>
                        <a:t>射线</a:t>
                      </a:r>
                      <a:endParaRPr lang="en-US" altLang="zh-CN" sz="2800">
                        <a:latin typeface="PingFang SC" panose="020B0400000000000000" charset="-122"/>
                        <a:ea typeface="PingFang SC" panose="020B0400000000000000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rcRect l="17389" t="80744" r="19933" b="10927"/>
          <a:stretch>
            <a:fillRect/>
          </a:stretch>
        </p:blipFill>
        <p:spPr>
          <a:xfrm>
            <a:off x="4606290" y="3337560"/>
            <a:ext cx="3343275" cy="7378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rcRect l="3628" r="86165" b="74859"/>
          <a:stretch>
            <a:fillRect/>
          </a:stretch>
        </p:blipFill>
        <p:spPr>
          <a:xfrm>
            <a:off x="752475" y="5107940"/>
            <a:ext cx="1214755" cy="1304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rcRect l="28311" t="3303" r="64966" b="75556"/>
          <a:stretch>
            <a:fillRect/>
          </a:stretch>
        </p:blipFill>
        <p:spPr>
          <a:xfrm>
            <a:off x="2159000" y="5407660"/>
            <a:ext cx="800100" cy="10972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rcRect l="16130" t="7157" r="72879" b="75140"/>
          <a:stretch>
            <a:fillRect/>
          </a:stretch>
        </p:blipFill>
        <p:spPr>
          <a:xfrm>
            <a:off x="1964690" y="4518025"/>
            <a:ext cx="1308100" cy="9188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rcRect l="39846" t="6998" r="50000" b="74859"/>
          <a:stretch>
            <a:fillRect/>
          </a:stretch>
        </p:blipFill>
        <p:spPr>
          <a:xfrm>
            <a:off x="3408045" y="4465955"/>
            <a:ext cx="1208405" cy="9417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rcRect l="5641" t="12544" r="3235" b="12899"/>
          <a:stretch>
            <a:fillRect/>
          </a:stretch>
        </p:blipFill>
        <p:spPr>
          <a:xfrm>
            <a:off x="3133725" y="5237480"/>
            <a:ext cx="1466850" cy="12001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rcRect l="14151" t="12963" r="13164" b="30019"/>
          <a:stretch>
            <a:fillRect/>
          </a:stretch>
        </p:blipFill>
        <p:spPr>
          <a:xfrm>
            <a:off x="7988935" y="4682490"/>
            <a:ext cx="1287780" cy="1685290"/>
          </a:xfrm>
          <a:prstGeom prst="rect">
            <a:avLst/>
          </a:prstGeom>
        </p:spPr>
      </p:pic>
      <p:pic>
        <p:nvPicPr>
          <p:cNvPr id="16" name="图片 15" descr="/Users/JackCui/Library/Containers/com.kingsoft.wpsoffice.mac/Data/tmp/photoeditapp/20240621161906/temp.pngtemp"/>
          <p:cNvPicPr>
            <a:picLocks noChangeAspect="1"/>
          </p:cNvPicPr>
          <p:nvPr/>
        </p:nvPicPr>
        <p:blipFill>
          <a:blip r:embed="rId10"/>
          <a:srcRect l="23418" t="12150" r="18351" b="9444"/>
          <a:stretch>
            <a:fillRect/>
          </a:stretch>
        </p:blipFill>
        <p:spPr>
          <a:xfrm>
            <a:off x="9344660" y="4599305"/>
            <a:ext cx="1240790" cy="17653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0698480" y="5908675"/>
            <a:ext cx="1160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伽玛刀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0614025" y="4657090"/>
            <a:ext cx="1272540" cy="1191260"/>
          </a:xfrm>
          <a:prstGeom prst="rect">
            <a:avLst/>
          </a:prstGeom>
        </p:spPr>
      </p:pic>
      <p:pic>
        <p:nvPicPr>
          <p:cNvPr id="21" name="图片 20" descr="/Users/JackCui/Library/Containers/com.kingsoft.wpsoffice.mac/Data/tmp/photoeditapp/20240621163745/temp.pngtemp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78185" y="3777615"/>
            <a:ext cx="772160" cy="77216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3"/>
          <a:srcRect b="26106"/>
          <a:stretch>
            <a:fillRect/>
          </a:stretch>
        </p:blipFill>
        <p:spPr>
          <a:xfrm>
            <a:off x="9479915" y="3763645"/>
            <a:ext cx="1017270" cy="79184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4"/>
          <a:srcRect l="5261" t="4102" b="21148"/>
          <a:stretch>
            <a:fillRect/>
          </a:stretch>
        </p:blipFill>
        <p:spPr>
          <a:xfrm>
            <a:off x="8257540" y="3681095"/>
            <a:ext cx="875030" cy="87439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/>
          <a:srcRect l="10408" t="7120" r="4949" b="33574"/>
          <a:stretch>
            <a:fillRect/>
          </a:stretch>
        </p:blipFill>
        <p:spPr>
          <a:xfrm>
            <a:off x="3596005" y="3689350"/>
            <a:ext cx="929005" cy="875030"/>
          </a:xfrm>
          <a:prstGeom prst="rect">
            <a:avLst/>
          </a:prstGeom>
        </p:spPr>
      </p:pic>
      <p:sp>
        <p:nvSpPr>
          <p:cNvPr id="32" name="椭圆 31"/>
          <p:cNvSpPr/>
          <p:nvPr/>
        </p:nvSpPr>
        <p:spPr>
          <a:xfrm>
            <a:off x="5295265" y="207010"/>
            <a:ext cx="1733550" cy="918845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直接连接符 33"/>
          <p:cNvCxnSpPr/>
          <p:nvPr/>
        </p:nvCxnSpPr>
        <p:spPr>
          <a:xfrm>
            <a:off x="6413500" y="1110615"/>
            <a:ext cx="1553210" cy="15697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H="1">
            <a:off x="4606925" y="1125220"/>
            <a:ext cx="1287780" cy="1510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连接符 35"/>
          <p:cNvCxnSpPr>
            <a:stCxn id="32" idx="5"/>
          </p:cNvCxnSpPr>
          <p:nvPr/>
        </p:nvCxnSpPr>
        <p:spPr>
          <a:xfrm>
            <a:off x="6774815" y="991235"/>
            <a:ext cx="5059045" cy="16471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stCxn id="32" idx="3"/>
          </p:cNvCxnSpPr>
          <p:nvPr/>
        </p:nvCxnSpPr>
        <p:spPr>
          <a:xfrm flipH="1">
            <a:off x="336550" y="991235"/>
            <a:ext cx="5212715" cy="16897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4587240" y="4077335"/>
            <a:ext cx="3375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>
                <a:solidFill>
                  <a:schemeClr val="dk1"/>
                </a:solidFill>
                <a:sym typeface="+mn-ea"/>
              </a:rPr>
              <a:t>红橙黄绿青蓝紫</a:t>
            </a:r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4198620" y="1580515"/>
            <a:ext cx="40589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b="1">
                <a:solidFill>
                  <a:srgbClr val="FF0000"/>
                </a:solidFill>
              </a:rPr>
              <a:t>电磁波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5614035" y="346075"/>
            <a:ext cx="1160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</a:rPr>
              <a:t>太阳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274955" y="248920"/>
            <a:ext cx="3495675" cy="1198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>
                <a:solidFill>
                  <a:srgbClr val="FF0000"/>
                </a:solidFill>
                <a:highlight>
                  <a:srgbClr val="FFFF00"/>
                </a:highlight>
              </a:rPr>
              <a:t>结论</a:t>
            </a:r>
            <a:r>
              <a:rPr lang="en-US" altLang="zh-CN" sz="360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zh-CN" altLang="en-US" sz="3600">
                <a:solidFill>
                  <a:srgbClr val="FF0000"/>
                </a:solidFill>
                <a:highlight>
                  <a:srgbClr val="FFFF00"/>
                </a:highlight>
              </a:rPr>
              <a:t>：</a:t>
            </a:r>
            <a:r>
              <a:rPr lang="en-US" altLang="zh-CN" sz="3600">
                <a:solidFill>
                  <a:srgbClr val="FF0000"/>
                </a:solidFill>
                <a:highlight>
                  <a:srgbClr val="FFFF00"/>
                </a:highlight>
              </a:rPr>
              <a:t>  </a:t>
            </a:r>
            <a:r>
              <a:rPr lang="zh-CN" altLang="en-US" sz="3600">
                <a:solidFill>
                  <a:srgbClr val="FF0000"/>
                </a:solidFill>
                <a:highlight>
                  <a:srgbClr val="FFFF00"/>
                </a:highlight>
              </a:rPr>
              <a:t>光波是能量的一种状态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726045" y="253365"/>
            <a:ext cx="425069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>
                <a:solidFill>
                  <a:srgbClr val="7030A0"/>
                </a:solidFill>
              </a:rPr>
              <a:t>神，每时每刻向地球输送能量，供应植物、动物和人类生存的需要。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18" grpId="0"/>
      <p:bldP spid="18" grpId="1"/>
      <p:bldP spid="32" grpId="0" animBg="1"/>
      <p:bldP spid="32" grpId="1" animBg="1"/>
      <p:bldP spid="38" grpId="0"/>
      <p:bldP spid="38" grpId="1"/>
      <p:bldP spid="39" grpId="0"/>
      <p:bldP spid="39" grpId="1"/>
      <p:bldP spid="40" grpId="0"/>
      <p:bldP spid="40" grpId="1"/>
      <p:bldP spid="43" grpId="0" animBg="1"/>
      <p:bldP spid="43" grpId="1" animBg="1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276225" y="4928870"/>
          <a:ext cx="11684635" cy="1149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4290"/>
                <a:gridCol w="3829050"/>
                <a:gridCol w="4011295"/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>
                          <a:solidFill>
                            <a:schemeClr val="tx1"/>
                          </a:solidFill>
                          <a:sym typeface="+mn-ea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sym typeface="+mn-ea"/>
                        </a:rPr>
                        <a:t>可听声波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702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8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低音～中音～高音</a:t>
                      </a:r>
                      <a:endParaRPr lang="en-US" altLang="zh-CN" sz="24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8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b="8887"/>
          <a:stretch>
            <a:fillRect/>
          </a:stretch>
        </p:blipFill>
        <p:spPr>
          <a:xfrm flipH="1">
            <a:off x="5980430" y="1157605"/>
            <a:ext cx="5982335" cy="3489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60" y="1157605"/>
            <a:ext cx="5647690" cy="3489325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502285" y="283845"/>
            <a:ext cx="1967865" cy="706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en-US" altLang="zh-CN" sz="4000">
                <a:solidFill>
                  <a:srgbClr val="FF0000"/>
                </a:solidFill>
              </a:rPr>
              <a:t>3. </a:t>
            </a:r>
            <a:r>
              <a:rPr lang="zh-CN" altLang="en-US" sz="4000">
                <a:solidFill>
                  <a:srgbClr val="FF0000"/>
                </a:solidFill>
              </a:rPr>
              <a:t>声音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901430" y="4928870"/>
            <a:ext cx="19672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>
                <a:sym typeface="+mn-ea"/>
              </a:rPr>
              <a:t> </a:t>
            </a:r>
            <a:r>
              <a:rPr lang="zh-CN" altLang="en-US" sz="3200">
                <a:sym typeface="+mn-ea"/>
              </a:rPr>
              <a:t>超声波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396605" y="5554345"/>
            <a:ext cx="26003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zh-CN" altLang="en-US" sz="2800">
                <a:sym typeface="+mn-ea"/>
              </a:rPr>
              <a:t>超过</a:t>
            </a:r>
            <a:r>
              <a:rPr lang="en-US" altLang="zh-CN" sz="2800">
                <a:sym typeface="+mn-ea"/>
              </a:rPr>
              <a:t>20000Hz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30960" y="4928870"/>
            <a:ext cx="171704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sym typeface="+mn-ea"/>
              </a:rPr>
              <a:t>次声波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11225" y="5554345"/>
            <a:ext cx="2263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zh-CN" altLang="en-US" sz="2800">
                <a:sym typeface="+mn-ea"/>
              </a:rPr>
              <a:t>低于</a:t>
            </a:r>
            <a:r>
              <a:rPr lang="en-US" altLang="zh-CN" sz="2800">
                <a:sym typeface="+mn-ea"/>
              </a:rPr>
              <a:t>20Hz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292340" y="6186170"/>
            <a:ext cx="1411605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/>
              <a:t>海豚音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495040" y="6165850"/>
            <a:ext cx="1411605" cy="5219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/>
              <a:t>大象音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46" grpId="0" animBg="1"/>
      <p:bldP spid="46" grpId="1" animBg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245110" y="3949065"/>
          <a:ext cx="11684635" cy="1149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4290"/>
                <a:gridCol w="3829050"/>
                <a:gridCol w="4011295"/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sym typeface="+mn-ea"/>
                        </a:rPr>
                        <a:t>次声波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sym typeface="+mn-ea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sym typeface="+mn-ea"/>
                        </a:rPr>
                        <a:t>可听声波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zh-CN" altLang="en-US" sz="3200">
                          <a:solidFill>
                            <a:schemeClr val="tx1"/>
                          </a:solidFill>
                        </a:rPr>
                        <a:t>超声波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702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sym typeface="+mn-ea"/>
                        </a:rPr>
                        <a:t>低于</a:t>
                      </a:r>
                      <a:r>
                        <a:rPr lang="en-US" altLang="zh-CN" sz="2800">
                          <a:solidFill>
                            <a:schemeClr val="tx1"/>
                          </a:solidFill>
                          <a:sym typeface="+mn-ea"/>
                        </a:rPr>
                        <a:t>20Hz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低音～中音～高音</a:t>
                      </a:r>
                      <a:endParaRPr lang="en-US" altLang="zh-CN" sz="24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sym typeface="+mn-ea"/>
                        </a:rPr>
                        <a:t>超过</a:t>
                      </a:r>
                      <a:r>
                        <a:rPr lang="en-US" altLang="zh-CN" sz="2800">
                          <a:solidFill>
                            <a:schemeClr val="tx1"/>
                          </a:solidFill>
                          <a:sym typeface="+mn-ea"/>
                        </a:rPr>
                        <a:t>20000Hz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6844665" y="5339080"/>
            <a:ext cx="37522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rgbClr val="FF0000"/>
                </a:solidFill>
                <a:highlight>
                  <a:srgbClr val="FFFF00"/>
                </a:highlight>
              </a:rPr>
              <a:t>结论</a:t>
            </a:r>
            <a:r>
              <a:rPr lang="en-US" altLang="zh-CN" sz="3600">
                <a:solidFill>
                  <a:srgbClr val="FF0000"/>
                </a:solidFill>
                <a:highlight>
                  <a:srgbClr val="FFFF00"/>
                </a:highlight>
              </a:rPr>
              <a:t>3</a:t>
            </a:r>
            <a:r>
              <a:rPr lang="zh-CN" altLang="en-US" sz="3600">
                <a:solidFill>
                  <a:srgbClr val="FF0000"/>
                </a:solidFill>
                <a:highlight>
                  <a:srgbClr val="FFFF00"/>
                </a:highlight>
              </a:rPr>
              <a:t>：声波也是</a:t>
            </a:r>
            <a:r>
              <a:rPr lang="zh-CN" altLang="en-US" sz="36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能量的</a:t>
            </a:r>
            <a:r>
              <a:rPr lang="zh-CN" altLang="en-US" sz="3600">
                <a:solidFill>
                  <a:srgbClr val="FF0000"/>
                </a:solidFill>
                <a:highlight>
                  <a:srgbClr val="FFFF00"/>
                </a:highlight>
              </a:rPr>
              <a:t>一种状态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b="8887"/>
          <a:stretch>
            <a:fillRect/>
          </a:stretch>
        </p:blipFill>
        <p:spPr>
          <a:xfrm flipH="1">
            <a:off x="5938520" y="256540"/>
            <a:ext cx="5982335" cy="3489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50" y="256540"/>
            <a:ext cx="5647690" cy="34893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28345" y="5380990"/>
            <a:ext cx="4387850" cy="1149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zh-CN" altLang="en-US" sz="3200"/>
              <a:t>无论是听得见还是听不见的声音，都有能量。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2" grpId="0"/>
      <p:bldP spid="2" grpId="1"/>
      <p:bldP spid="7" grpId="0" bldLvl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1465580" y="2694940"/>
          <a:ext cx="9310370" cy="3117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4365"/>
                <a:gridCol w="3003550"/>
                <a:gridCol w="3132455"/>
              </a:tblGrid>
              <a:tr h="6375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sym typeface="+mn-ea"/>
                        </a:rPr>
                        <a:t>固态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sym typeface="+mn-ea"/>
                        </a:rPr>
                        <a:t>液态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zh-CN" altLang="en-US" sz="3200">
                          <a:solidFill>
                            <a:schemeClr val="tx1"/>
                          </a:solidFill>
                        </a:rPr>
                        <a:t>气态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203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sym typeface="+mn-ea"/>
                        </a:rPr>
                        <a:t>冰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/>
                        <a:t>水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sym typeface="+mn-ea"/>
                        </a:rPr>
                        <a:t>水蒸气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203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sym typeface="+mn-ea"/>
                        </a:rPr>
                        <a:t>(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  <a:sym typeface="+mn-ea"/>
                        </a:rPr>
                        <a:t>固态氧</a:t>
                      </a:r>
                      <a:r>
                        <a:rPr lang="en-US" altLang="zh-CN" sz="2800">
                          <a:solidFill>
                            <a:schemeClr val="tx1"/>
                          </a:solidFill>
                          <a:sym typeface="+mn-ea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液态氧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sym typeface="+mn-ea"/>
                        </a:rPr>
                        <a:t>氧气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19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sym typeface="+mn-ea"/>
                        </a:rPr>
                        <a:t>铁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铁水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sym typeface="+mn-ea"/>
                        </a:rPr>
                        <a:t>(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  <a:sym typeface="+mn-ea"/>
                        </a:rPr>
                        <a:t>气态铁</a:t>
                      </a:r>
                      <a:r>
                        <a:rPr lang="en-US" altLang="zh-CN" sz="2800">
                          <a:solidFill>
                            <a:schemeClr val="tx1"/>
                          </a:solidFill>
                          <a:sym typeface="+mn-ea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19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4248150" y="1684655"/>
            <a:ext cx="487680" cy="941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358380" y="1712595"/>
            <a:ext cx="487680" cy="941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l="1270" t="15946" r="65000" b="14310"/>
          <a:stretch>
            <a:fillRect/>
          </a:stretch>
        </p:blipFill>
        <p:spPr>
          <a:xfrm>
            <a:off x="8217535" y="698500"/>
            <a:ext cx="2327910" cy="19551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40891" t="2208" r="27042" b="11795"/>
          <a:stretch>
            <a:fillRect/>
          </a:stretch>
        </p:blipFill>
        <p:spPr>
          <a:xfrm>
            <a:off x="5075555" y="510540"/>
            <a:ext cx="1929130" cy="2101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75445" t="43577" r="-1550" b="14278"/>
          <a:stretch>
            <a:fillRect/>
          </a:stretch>
        </p:blipFill>
        <p:spPr>
          <a:xfrm>
            <a:off x="1821815" y="1262380"/>
            <a:ext cx="2098040" cy="13500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267200" y="1550035"/>
            <a:ext cx="71247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sym typeface="+mn-ea"/>
              </a:rPr>
              <a:t>熔点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282180" y="1536065"/>
            <a:ext cx="61150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sym typeface="+mn-ea"/>
              </a:rPr>
              <a:t>沸点</a:t>
            </a:r>
          </a:p>
        </p:txBody>
      </p:sp>
      <p:sp>
        <p:nvSpPr>
          <p:cNvPr id="11" name="右箭头 10"/>
          <p:cNvSpPr/>
          <p:nvPr/>
        </p:nvSpPr>
        <p:spPr>
          <a:xfrm>
            <a:off x="4381500" y="5247005"/>
            <a:ext cx="612140" cy="49593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181475" y="5811520"/>
            <a:ext cx="10795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/>
              <a:t>加热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004685" y="5811520"/>
            <a:ext cx="1506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/>
              <a:t>再加热</a:t>
            </a:r>
          </a:p>
        </p:txBody>
      </p:sp>
      <p:sp>
        <p:nvSpPr>
          <p:cNvPr id="19" name="右箭头 18"/>
          <p:cNvSpPr/>
          <p:nvPr/>
        </p:nvSpPr>
        <p:spPr>
          <a:xfrm>
            <a:off x="7461885" y="5247005"/>
            <a:ext cx="612140" cy="49593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502285" y="283845"/>
            <a:ext cx="1967865" cy="706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en-US" altLang="zh-CN" sz="4000">
                <a:solidFill>
                  <a:srgbClr val="FF0000"/>
                </a:solidFill>
              </a:rPr>
              <a:t>4. </a:t>
            </a:r>
            <a:r>
              <a:rPr lang="zh-CN" altLang="en-US" sz="4000">
                <a:solidFill>
                  <a:srgbClr val="FF0000"/>
                </a:solidFill>
              </a:rPr>
              <a:t>温度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084070" y="5250180"/>
            <a:ext cx="19583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ym typeface="+mn-ea"/>
              </a:rPr>
              <a:t>原地震动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285105" y="5228590"/>
            <a:ext cx="2047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dk1"/>
                </a:solidFill>
                <a:sym typeface="+mn-ea"/>
              </a:rPr>
              <a:t>流动</a:t>
            </a:r>
            <a:r>
              <a:rPr lang="en-US" altLang="zh-CN" sz="2800">
                <a:solidFill>
                  <a:schemeClr val="dk1"/>
                </a:solidFill>
                <a:sym typeface="+mn-ea"/>
              </a:rPr>
              <a:t>+</a:t>
            </a:r>
            <a:r>
              <a:rPr lang="zh-CN" altLang="en-US" sz="2800">
                <a:solidFill>
                  <a:schemeClr val="dk1"/>
                </a:solidFill>
                <a:sym typeface="+mn-ea"/>
              </a:rPr>
              <a:t>震动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338820" y="5250180"/>
            <a:ext cx="1967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ym typeface="+mn-ea"/>
              </a:rPr>
              <a:t>飞舞</a:t>
            </a:r>
            <a:r>
              <a:rPr lang="en-US" altLang="zh-CN" sz="2800">
                <a:sym typeface="+mn-ea"/>
              </a:rPr>
              <a:t>+</a:t>
            </a:r>
            <a:r>
              <a:rPr lang="zh-CN" altLang="en-US" sz="2800">
                <a:sym typeface="+mn-ea"/>
              </a:rPr>
              <a:t>震动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0821035" y="1270635"/>
            <a:ext cx="6121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温度高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873125" y="1298575"/>
            <a:ext cx="6121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温度低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2" grpId="0"/>
      <p:bldP spid="2" grpId="1"/>
      <p:bldP spid="3" grpId="0"/>
      <p:bldP spid="3" grpId="1"/>
      <p:bldP spid="9" grpId="0"/>
      <p:bldP spid="9" grpId="1"/>
      <p:bldP spid="10" grpId="0"/>
      <p:bldP spid="10" grpId="1"/>
      <p:bldP spid="11" grpId="0" animBg="1"/>
      <p:bldP spid="11" grpId="1" animBg="1"/>
      <p:bldP spid="12" grpId="0"/>
      <p:bldP spid="12" grpId="1"/>
      <p:bldP spid="18" grpId="0"/>
      <p:bldP spid="18" grpId="1"/>
      <p:bldP spid="19" grpId="0" animBg="1"/>
      <p:bldP spid="19" grpId="1" animBg="1"/>
      <p:bldP spid="46" grpId="0" animBg="1"/>
      <p:bldP spid="46" grpId="1" animBg="1"/>
      <p:bldP spid="5" grpId="0"/>
      <p:bldP spid="5" grpId="1"/>
      <p:bldP spid="13" grpId="0"/>
      <p:bldP spid="13" grpId="1"/>
      <p:bldP spid="14" grpId="0"/>
      <p:bldP spid="14" grpId="1"/>
      <p:bldP spid="22" grpId="0"/>
      <p:bldP spid="22" grpId="1"/>
      <p:bldP spid="23" grpId="0"/>
      <p:bldP spid="2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水三态分子运动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42855" y="662305"/>
            <a:ext cx="16109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sym typeface="+mn-ea"/>
              </a:rPr>
              <a:t>高</a:t>
            </a:r>
            <a:r>
              <a:rPr lang="zh-CN" altLang="en-US" sz="3600" b="1">
                <a:solidFill>
                  <a:srgbClr val="FF0000"/>
                </a:solidFill>
              </a:rPr>
              <a:t>温：</a:t>
            </a:r>
            <a:endParaRPr lang="zh-CN" altLang="en-US" sz="3600"/>
          </a:p>
          <a:p>
            <a:r>
              <a:rPr lang="zh-CN" altLang="en-US" sz="3600"/>
              <a:t>粒子运动剧烈</a:t>
            </a:r>
          </a:p>
        </p:txBody>
      </p:sp>
      <p:graphicFrame>
        <p:nvGraphicFramePr>
          <p:cNvPr id="17" name="表格 16"/>
          <p:cNvGraphicFramePr/>
          <p:nvPr>
            <p:custDataLst>
              <p:tags r:id="rId2"/>
            </p:custDataLst>
          </p:nvPr>
        </p:nvGraphicFramePr>
        <p:xfrm>
          <a:off x="6087745" y="2702560"/>
          <a:ext cx="5834380" cy="119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350"/>
                <a:gridCol w="2225675"/>
                <a:gridCol w="1166495"/>
                <a:gridCol w="1165860"/>
              </a:tblGrid>
              <a:tr h="6235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sym typeface="+mn-ea"/>
                        </a:rPr>
                        <a:t>冻伤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sym typeface="+mn-ea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sym typeface="+mn-ea"/>
                        </a:rPr>
                        <a:t>感知温度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zh-CN" altLang="en-US" sz="3200">
                          <a:solidFill>
                            <a:schemeClr val="tx1"/>
                          </a:solidFill>
                        </a:rPr>
                        <a:t>烫伤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</a:rPr>
                        <a:t>灼伤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753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sym typeface="+mn-ea"/>
                        </a:rPr>
                        <a:t>&lt;-2℃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20℃~4</a:t>
                      </a:r>
                      <a:r>
                        <a:rPr lang="en-US" altLang="zh-CN" sz="2800"/>
                        <a:t>5</a:t>
                      </a:r>
                      <a:r>
                        <a:rPr lang="zh-CN" altLang="en-US" sz="2800"/>
                        <a:t>℃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sym typeface="+mn-ea"/>
                        </a:rPr>
                        <a:t>&gt;50℃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sym typeface="+mn-ea"/>
                        </a:rPr>
                        <a:t>&gt;60℃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6141085" y="662305"/>
            <a:ext cx="16109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7030A0"/>
                </a:solidFill>
                <a:sym typeface="+mn-ea"/>
              </a:rPr>
              <a:t>低</a:t>
            </a:r>
            <a:r>
              <a:rPr lang="zh-CN" altLang="en-US" sz="3600" b="1">
                <a:solidFill>
                  <a:srgbClr val="7030A0"/>
                </a:solidFill>
              </a:rPr>
              <a:t>温：</a:t>
            </a:r>
            <a:endParaRPr lang="zh-CN" altLang="en-US" sz="3600"/>
          </a:p>
          <a:p>
            <a:r>
              <a:rPr lang="zh-CN" altLang="en-US" sz="3600"/>
              <a:t>粒子运动缓和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717030" y="5299075"/>
            <a:ext cx="4576445" cy="1198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zh-CN" altLang="en-US" sz="3600">
                <a:solidFill>
                  <a:srgbClr val="FF0000"/>
                </a:solidFill>
                <a:highlight>
                  <a:srgbClr val="FFFF00"/>
                </a:highlight>
              </a:rPr>
              <a:t>结论</a:t>
            </a:r>
            <a:r>
              <a:rPr lang="en-US" altLang="zh-CN" sz="3600">
                <a:solidFill>
                  <a:srgbClr val="FF0000"/>
                </a:solidFill>
                <a:highlight>
                  <a:srgbClr val="FFFF00"/>
                </a:highlight>
              </a:rPr>
              <a:t>4</a:t>
            </a:r>
            <a:r>
              <a:rPr lang="zh-CN" altLang="en-US" sz="3600">
                <a:solidFill>
                  <a:srgbClr val="FF0000"/>
                </a:solidFill>
                <a:highlight>
                  <a:srgbClr val="FFFF00"/>
                </a:highlight>
              </a:rPr>
              <a:t>：温度表达了能量的一种状态</a:t>
            </a:r>
          </a:p>
        </p:txBody>
      </p:sp>
      <p:sp>
        <p:nvSpPr>
          <p:cNvPr id="7" name="右箭头 6"/>
          <p:cNvSpPr/>
          <p:nvPr/>
        </p:nvSpPr>
        <p:spPr>
          <a:xfrm>
            <a:off x="8470265" y="1818640"/>
            <a:ext cx="868680" cy="51117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右箭头 7"/>
          <p:cNvSpPr/>
          <p:nvPr>
            <p:custDataLst>
              <p:tags r:id="rId3"/>
            </p:custDataLst>
          </p:nvPr>
        </p:nvSpPr>
        <p:spPr>
          <a:xfrm flipH="1">
            <a:off x="8401050" y="731520"/>
            <a:ext cx="868680" cy="51117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053705" y="4029075"/>
            <a:ext cx="1690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缓和敲打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013315" y="4048125"/>
            <a:ext cx="17792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ym typeface="+mn-ea"/>
              </a:rPr>
              <a:t>强力击打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132195" y="4050030"/>
            <a:ext cx="1690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夺走热量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2" grpId="0"/>
      <p:bldP spid="2" grpId="1"/>
      <p:bldP spid="3" grpId="0"/>
      <p:bldP spid="3" grpId="1"/>
      <p:bldP spid="4" grpId="0" bldLvl="0" animBg="1"/>
      <p:bldP spid="4" grpId="1" animBg="1"/>
      <p:bldP spid="7" grpId="0" bldLvl="0" animBg="1"/>
      <p:bldP spid="7" grpId="1" animBg="1"/>
      <p:bldP spid="8" grpId="0" bldLvl="0" animBg="1"/>
      <p:bldP spid="8" grpId="1" animBg="1"/>
      <p:bldP spid="9" grpId="0"/>
      <p:bldP spid="9" grpId="1"/>
      <p:bldP spid="10" grpId="0"/>
      <p:bldP spid="10" grpId="1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043170" y="1020445"/>
            <a:ext cx="3531870" cy="95313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sym typeface="+mn-ea"/>
              </a:rPr>
              <a:t>神用能量</a:t>
            </a:r>
            <a:r>
              <a:rPr lang="en-US" altLang="zh-CN" sz="2800">
                <a:solidFill>
                  <a:schemeClr val="tx1"/>
                </a:solidFill>
                <a:sym typeface="+mn-ea"/>
              </a:rPr>
              <a:t>&amp;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智慧建立了感觉系统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08050" y="2291715"/>
            <a:ext cx="8254365" cy="5340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sym typeface="+mn-ea"/>
              </a:rPr>
              <a:t>神说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 </a:t>
            </a:r>
            <a:r>
              <a:rPr lang="en-US" sz="2400" b="1">
                <a:solidFill>
                  <a:srgbClr val="FF0000"/>
                </a:solidFill>
                <a:sym typeface="+mn-ea"/>
              </a:rPr>
              <a:t>=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神的大能：包含了能量、智慧、聪明、能力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...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672715" y="145415"/>
            <a:ext cx="1742440" cy="21583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chemeClr val="tx1"/>
                </a:solidFill>
                <a:sym typeface="+mn-ea"/>
              </a:rPr>
              <a:t>1.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物质</a:t>
            </a:r>
          </a:p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chemeClr val="tx1"/>
                </a:solidFill>
                <a:sym typeface="+mn-ea"/>
              </a:rPr>
              <a:t>2.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光</a:t>
            </a:r>
          </a:p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chemeClr val="tx1"/>
                </a:solidFill>
                <a:sym typeface="+mn-ea"/>
              </a:rPr>
              <a:t>3.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声音</a:t>
            </a:r>
            <a:endParaRPr lang="en-US" altLang="zh-CN" sz="28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chemeClr val="tx1"/>
                </a:solidFill>
                <a:sym typeface="+mn-ea"/>
              </a:rPr>
              <a:t>4.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温度</a:t>
            </a:r>
          </a:p>
        </p:txBody>
      </p:sp>
      <p:sp>
        <p:nvSpPr>
          <p:cNvPr id="2" name="右大括号 1"/>
          <p:cNvSpPr/>
          <p:nvPr/>
        </p:nvSpPr>
        <p:spPr>
          <a:xfrm flipH="1">
            <a:off x="1867535" y="368300"/>
            <a:ext cx="805815" cy="1707515"/>
          </a:xfrm>
          <a:prstGeom prst="rightBrac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4" name="文本框 3"/>
          <p:cNvSpPr txBox="1"/>
          <p:nvPr/>
        </p:nvSpPr>
        <p:spPr>
          <a:xfrm>
            <a:off x="666750" y="720725"/>
            <a:ext cx="115824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32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能量形态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900295" y="201295"/>
            <a:ext cx="5499100" cy="5219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ym typeface="+mn-ea"/>
              </a:rPr>
              <a:t>神用能量</a:t>
            </a:r>
            <a:r>
              <a:rPr lang="en-US" altLang="zh-CN" sz="2800">
                <a:sym typeface="+mn-ea"/>
              </a:rPr>
              <a:t>&amp;</a:t>
            </a:r>
            <a:r>
              <a:rPr lang="zh-CN" altLang="en-US" sz="2800">
                <a:sym typeface="+mn-ea"/>
              </a:rPr>
              <a:t>智慧创造了物质世界</a:t>
            </a:r>
          </a:p>
        </p:txBody>
      </p:sp>
      <p:sp>
        <p:nvSpPr>
          <p:cNvPr id="13" name="右大括号 12"/>
          <p:cNvSpPr/>
          <p:nvPr/>
        </p:nvSpPr>
        <p:spPr>
          <a:xfrm>
            <a:off x="4195445" y="909320"/>
            <a:ext cx="521970" cy="1166495"/>
          </a:xfrm>
          <a:prstGeom prst="rightBrac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4" name="右箭头 13"/>
          <p:cNvSpPr/>
          <p:nvPr/>
        </p:nvSpPr>
        <p:spPr>
          <a:xfrm>
            <a:off x="4145915" y="340360"/>
            <a:ext cx="675640" cy="3486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5" name="文本框 14"/>
          <p:cNvSpPr txBox="1"/>
          <p:nvPr/>
        </p:nvSpPr>
        <p:spPr>
          <a:xfrm>
            <a:off x="137795" y="4845050"/>
            <a:ext cx="4674235" cy="178371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200"/>
              <a:t>【耶 10:12】 耶和华用</a:t>
            </a:r>
            <a:r>
              <a:rPr lang="zh-CN" altLang="en-US" sz="2200" b="1">
                <a:solidFill>
                  <a:srgbClr val="FF0000"/>
                </a:solidFill>
              </a:rPr>
              <a:t>能力</a:t>
            </a:r>
            <a:r>
              <a:rPr lang="zh-CN" altLang="en-US" sz="2200"/>
              <a:t>创造大地，用</a:t>
            </a:r>
            <a:r>
              <a:rPr lang="zh-CN" altLang="en-US" sz="2200" b="1">
                <a:solidFill>
                  <a:srgbClr val="FF0000"/>
                </a:solidFill>
              </a:rPr>
              <a:t>智慧</a:t>
            </a:r>
            <a:r>
              <a:rPr lang="zh-CN" altLang="en-US" sz="2200"/>
              <a:t>建立世界，用</a:t>
            </a:r>
            <a:r>
              <a:rPr lang="zh-CN" altLang="en-US" sz="2200" b="1">
                <a:solidFill>
                  <a:srgbClr val="FF0000"/>
                </a:solidFill>
              </a:rPr>
              <a:t>聪明</a:t>
            </a:r>
            <a:r>
              <a:rPr lang="zh-CN" altLang="en-US" sz="2200"/>
              <a:t>铺张穹苍。</a:t>
            </a:r>
          </a:p>
          <a:p>
            <a:r>
              <a:rPr lang="zh-CN" altLang="en-US" sz="2200"/>
              <a:t>【耶 10:13】 他一</a:t>
            </a:r>
            <a:r>
              <a:rPr lang="zh-CN" altLang="en-US" sz="2200" b="1">
                <a:solidFill>
                  <a:srgbClr val="FF0000"/>
                </a:solidFill>
              </a:rPr>
              <a:t>发声</a:t>
            </a:r>
            <a:r>
              <a:rPr lang="zh-CN" altLang="en-US" sz="2200"/>
              <a:t>，空中便有多水激动，他使云雾从地极上腾；他造电随雨而闪，从他府库中带出风来。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07010" y="3138170"/>
            <a:ext cx="4605020" cy="14325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noAutofit/>
          </a:bodyPr>
          <a:lstStyle/>
          <a:p>
            <a:r>
              <a:rPr lang="zh-CN" altLang="en-US" sz="2200">
                <a:sym typeface="+mn-ea"/>
              </a:rPr>
              <a:t>【罗 1:20】 自从造天地以来，  神的</a:t>
            </a:r>
            <a:r>
              <a:rPr lang="zh-CN" altLang="en-US" sz="2200" b="1">
                <a:solidFill>
                  <a:srgbClr val="FF0000"/>
                </a:solidFill>
                <a:sym typeface="+mn-ea"/>
              </a:rPr>
              <a:t>永能</a:t>
            </a:r>
            <a:r>
              <a:rPr lang="zh-CN" altLang="en-US" sz="2200">
                <a:sym typeface="+mn-ea"/>
              </a:rPr>
              <a:t>和</a:t>
            </a:r>
            <a:r>
              <a:rPr lang="zh-CN" altLang="en-US" sz="2200" b="1">
                <a:solidFill>
                  <a:srgbClr val="FF0000"/>
                </a:solidFill>
                <a:sym typeface="+mn-ea"/>
              </a:rPr>
              <a:t>神性</a:t>
            </a:r>
            <a:r>
              <a:rPr lang="zh-CN" altLang="en-US" sz="2200">
                <a:sym typeface="+mn-ea"/>
              </a:rPr>
              <a:t>是明明可知的，虽是眼不能见，但</a:t>
            </a:r>
            <a:r>
              <a:rPr lang="zh-CN" altLang="en-US" sz="2200" b="1">
                <a:solidFill>
                  <a:srgbClr val="FF0000"/>
                </a:solidFill>
                <a:sym typeface="+mn-ea"/>
              </a:rPr>
              <a:t>藉着所造之物就可以晓得</a:t>
            </a:r>
            <a:r>
              <a:rPr lang="zh-CN" altLang="en-US" sz="2200">
                <a:sym typeface="+mn-ea"/>
              </a:rPr>
              <a:t>，叫人无可推诿。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025390" y="3006725"/>
            <a:ext cx="6964045" cy="82994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7030A0"/>
                </a:solidFill>
              </a:rPr>
              <a:t>人类科学技术的进步，是人类对神创造奥秘的逐步发现和应用，是人具有神的形象和样式之彰显。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923790" y="3933190"/>
            <a:ext cx="7073265" cy="279971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200">
                <a:cs typeface="+mn-lt"/>
              </a:rPr>
              <a:t>【诗 19:1】诸天述说神的荣耀，穹苍传扬他的手段。</a:t>
            </a:r>
          </a:p>
          <a:p>
            <a:r>
              <a:rPr lang="zh-CN" altLang="en-US" sz="2200">
                <a:cs typeface="+mn-lt"/>
              </a:rPr>
              <a:t>【诗 19:2】这日到那日</a:t>
            </a:r>
            <a:r>
              <a:rPr lang="zh-CN" altLang="en-US" sz="2200" b="1">
                <a:solidFill>
                  <a:srgbClr val="FF0000"/>
                </a:solidFill>
                <a:cs typeface="+mn-lt"/>
              </a:rPr>
              <a:t>发出言语</a:t>
            </a:r>
            <a:r>
              <a:rPr lang="zh-CN" altLang="en-US" sz="2200">
                <a:cs typeface="+mn-lt"/>
              </a:rPr>
              <a:t>；这夜到那夜</a:t>
            </a:r>
            <a:r>
              <a:rPr lang="zh-CN" altLang="en-US" sz="2200" b="1">
                <a:solidFill>
                  <a:srgbClr val="FF0000"/>
                </a:solidFill>
                <a:cs typeface="+mn-lt"/>
              </a:rPr>
              <a:t>传出知识</a:t>
            </a:r>
            <a:r>
              <a:rPr lang="zh-CN" altLang="en-US" sz="2200">
                <a:cs typeface="+mn-lt"/>
              </a:rPr>
              <a:t>。</a:t>
            </a:r>
          </a:p>
          <a:p>
            <a:r>
              <a:rPr lang="zh-CN" altLang="en-US" sz="2200">
                <a:cs typeface="+mn-lt"/>
              </a:rPr>
              <a:t>【诗 19:3】无言无语，也无声音可听。</a:t>
            </a:r>
          </a:p>
          <a:p>
            <a:r>
              <a:rPr lang="zh-CN" altLang="en-US" sz="2200">
                <a:cs typeface="+mn-lt"/>
              </a:rPr>
              <a:t>【诗 19:4】他的</a:t>
            </a:r>
            <a:r>
              <a:rPr lang="zh-CN" altLang="en-US" sz="2200" b="1">
                <a:solidFill>
                  <a:srgbClr val="FF0000"/>
                </a:solidFill>
                <a:cs typeface="+mn-lt"/>
              </a:rPr>
              <a:t>量带</a:t>
            </a:r>
            <a:r>
              <a:rPr lang="zh-CN" altLang="en-US" sz="2200">
                <a:cs typeface="+mn-lt"/>
              </a:rPr>
              <a:t>通遍天下，他的</a:t>
            </a:r>
            <a:r>
              <a:rPr lang="zh-CN" altLang="en-US" sz="2200" b="1">
                <a:solidFill>
                  <a:srgbClr val="FF0000"/>
                </a:solidFill>
                <a:cs typeface="+mn-lt"/>
              </a:rPr>
              <a:t>言语</a:t>
            </a:r>
            <a:r>
              <a:rPr lang="zh-CN" altLang="en-US" sz="2200">
                <a:cs typeface="+mn-lt"/>
              </a:rPr>
              <a:t>传到地极。  神在其间为太阳安设帐幕。</a:t>
            </a:r>
          </a:p>
          <a:p>
            <a:r>
              <a:rPr lang="zh-CN" altLang="en-US" sz="2200">
                <a:cs typeface="+mn-lt"/>
              </a:rPr>
              <a:t>【诗 19:5】</a:t>
            </a:r>
            <a:r>
              <a:rPr lang="zh-CN" altLang="en-US" sz="2200" b="1">
                <a:solidFill>
                  <a:srgbClr val="FF0000"/>
                </a:solidFill>
                <a:cs typeface="+mn-lt"/>
              </a:rPr>
              <a:t>太阳</a:t>
            </a:r>
            <a:r>
              <a:rPr lang="zh-CN" altLang="en-US" sz="2200">
                <a:cs typeface="+mn-lt"/>
              </a:rPr>
              <a:t>如同新郎出洞房，又如勇士欢然奔路。</a:t>
            </a:r>
          </a:p>
          <a:p>
            <a:r>
              <a:rPr lang="zh-CN" altLang="en-US" sz="2200">
                <a:cs typeface="+mn-lt"/>
              </a:rPr>
              <a:t>【诗 19:6】它从天这边出来，绕到天那边，没有一物被隐藏不得它的</a:t>
            </a:r>
            <a:r>
              <a:rPr lang="zh-CN" altLang="en-US" sz="2200" b="1">
                <a:solidFill>
                  <a:srgbClr val="FF0000"/>
                </a:solidFill>
                <a:cs typeface="+mn-lt"/>
              </a:rPr>
              <a:t>热气</a:t>
            </a:r>
            <a:r>
              <a:rPr lang="zh-CN" altLang="en-US" sz="2200">
                <a:cs typeface="+mn-lt"/>
              </a:rPr>
              <a:t>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293225" y="977900"/>
            <a:ext cx="2437130" cy="95313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sym typeface="+mn-ea"/>
              </a:rPr>
              <a:t>科学只是发现，而不是创造。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8" grpId="0" bldLvl="0" animBg="1"/>
      <p:bldP spid="8" grpId="1"/>
      <p:bldP spid="9" grpId="0" bldLvl="0" animBg="1"/>
      <p:bldP spid="9" grpId="1"/>
      <p:bldP spid="5" grpId="0"/>
      <p:bldP spid="5" grpId="1"/>
      <p:bldP spid="2" grpId="0" bldLvl="0" animBg="1"/>
      <p:bldP spid="2" grpId="1" animBg="1"/>
      <p:bldP spid="4" grpId="0"/>
      <p:bldP spid="4" grpId="1"/>
      <p:bldP spid="10" grpId="0" bldLvl="0" animBg="1"/>
      <p:bldP spid="10" grpId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7" grpId="0" bldLvl="0" animBg="1"/>
      <p:bldP spid="17" grpId="1" animBg="1"/>
      <p:bldP spid="3" grpId="0" bldLvl="0" animBg="1"/>
      <p:bldP spid="3" grpId="1" animBg="1"/>
      <p:bldP spid="6" grpId="0" animBg="1"/>
      <p:bldP spid="6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85825" y="1854200"/>
            <a:ext cx="10420985" cy="474154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/>
              <a:t>美国太空研究院创始人杰斯杜鲁，曾写过一段深刻的话：</a:t>
            </a:r>
          </a:p>
          <a:p>
            <a:pPr>
              <a:lnSpc>
                <a:spcPct val="120000"/>
              </a:lnSpc>
            </a:pPr>
            <a:r>
              <a:rPr lang="en-US" altLang="zh-CN" sz="3600"/>
              <a:t>       </a:t>
            </a:r>
            <a:r>
              <a:rPr lang="zh-CN" altLang="en-US" sz="3600">
                <a:solidFill>
                  <a:srgbClr val="0070C0"/>
                </a:solidFill>
              </a:rPr>
              <a:t>“对于凭籍理性力量而活的科学家而言，这故事的结局像是一场恶梦：他一直在攀登未知的山峦，而且即将到达巅峰。</a:t>
            </a:r>
            <a:r>
              <a:rPr lang="zh-CN" altLang="en-US" sz="3600">
                <a:solidFill>
                  <a:srgbClr val="7030A0"/>
                </a:solidFill>
              </a:rPr>
              <a:t>当他攀上最后一块石头终于到达顶峰时，他竟然受到一群神学家的欢迎</a:t>
            </a:r>
            <a:r>
              <a:rPr lang="en-US" altLang="zh-CN" sz="3600">
                <a:solidFill>
                  <a:srgbClr val="0070C0"/>
                </a:solidFill>
              </a:rPr>
              <a:t>... ...</a:t>
            </a:r>
            <a:r>
              <a:rPr lang="zh-CN" altLang="en-US" sz="3600">
                <a:solidFill>
                  <a:srgbClr val="0070C0"/>
                </a:solidFill>
              </a:rPr>
              <a:t>，</a:t>
            </a:r>
          </a:p>
          <a:p>
            <a:pPr>
              <a:lnSpc>
                <a:spcPct val="120000"/>
              </a:lnSpc>
            </a:pPr>
            <a:r>
              <a:rPr lang="zh-CN" altLang="en-US" sz="3600" b="1">
                <a:solidFill>
                  <a:srgbClr val="FF0000"/>
                </a:solidFill>
              </a:rPr>
              <a:t>他们在那里已经恭候数世纪之久了</a:t>
            </a:r>
            <a:r>
              <a:rPr lang="zh-CN" altLang="en-US" sz="3600">
                <a:solidFill>
                  <a:srgbClr val="0070C0"/>
                </a:solidFill>
              </a:rPr>
              <a:t>。”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480820" y="300990"/>
            <a:ext cx="9620885" cy="1198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3600"/>
              <a:t>科学研究，是人类探索发现上帝创造的奥秘。</a:t>
            </a:r>
          </a:p>
          <a:p>
            <a:r>
              <a:rPr lang="zh-TW" altLang="zh-CN" sz="3600"/>
              <a:t>科技</a:t>
            </a:r>
            <a:r>
              <a:rPr lang="zh-CN" altLang="zh-TW" sz="3600"/>
              <a:t>进步，是人类持续发现上帝创造的过程。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2" grpId="0" bldLvl="0" animBg="1"/>
      <p:bldP spid="2" grpId="1"/>
      <p:bldP spid="3" grpId="0" bldLvl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rcRect l="21135" t="11469" r="24037" b="3478"/>
          <a:stretch>
            <a:fillRect/>
          </a:stretch>
        </p:blipFill>
        <p:spPr>
          <a:xfrm>
            <a:off x="8380095" y="196850"/>
            <a:ext cx="3011170" cy="3602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98545" y="1974850"/>
            <a:ext cx="19996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7030A0"/>
                </a:solidFill>
              </a:rPr>
              <a:t>Works</a:t>
            </a:r>
            <a:endParaRPr lang="zh-CN" altLang="en-US" sz="3200" b="1">
              <a:solidFill>
                <a:srgbClr val="7030A0"/>
              </a:solidFill>
            </a:endParaRPr>
          </a:p>
          <a:p>
            <a:pPr algn="ctr"/>
            <a:r>
              <a:rPr lang="zh-CN" altLang="en-US" sz="3200" b="1">
                <a:solidFill>
                  <a:srgbClr val="7030A0"/>
                </a:solidFill>
              </a:rPr>
              <a:t>神的工作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505575" y="1974850"/>
            <a:ext cx="20002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Words</a:t>
            </a:r>
            <a:endParaRPr lang="zh-CN" altLang="en-US" sz="3200" b="1">
              <a:solidFill>
                <a:srgbClr val="FF0000"/>
              </a:solidFill>
            </a:endParaRPr>
          </a:p>
          <a:p>
            <a:pPr algn="ctr"/>
            <a:r>
              <a:rPr lang="zh-CN" altLang="en-US" sz="3200" b="1">
                <a:solidFill>
                  <a:srgbClr val="FF0000"/>
                </a:solidFill>
              </a:rPr>
              <a:t>神的话语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038600" y="617855"/>
            <a:ext cx="1200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7030A0"/>
                </a:solidFill>
              </a:rPr>
              <a:t>科学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073265" y="617855"/>
            <a:ext cx="1010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</a:rPr>
              <a:t>神学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" y="213360"/>
            <a:ext cx="3333750" cy="3333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0280" y="133985"/>
            <a:ext cx="3601720" cy="35286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975485" y="3917315"/>
            <a:ext cx="81070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highlight>
                  <a:srgbClr val="FFFF00"/>
                </a:highlight>
              </a:rPr>
              <a:t>科学</a:t>
            </a:r>
            <a:r>
              <a:rPr lang="en-US" altLang="zh-CN" sz="3200" b="1">
                <a:solidFill>
                  <a:srgbClr val="FF0000"/>
                </a:solidFill>
                <a:highlight>
                  <a:srgbClr val="FFFF00"/>
                </a:highlight>
              </a:rPr>
              <a:t> &amp; </a:t>
            </a:r>
            <a:r>
              <a:rPr lang="zh-CN" altLang="en-US" sz="3200" b="1">
                <a:solidFill>
                  <a:srgbClr val="FF0000"/>
                </a:solidFill>
                <a:highlight>
                  <a:srgbClr val="FFFF00"/>
                </a:highlight>
              </a:rPr>
              <a:t>神学，两本书出自同一位作者</a:t>
            </a:r>
            <a:r>
              <a:rPr lang="en-US" altLang="zh-CN" sz="3200" b="1">
                <a:solidFill>
                  <a:srgbClr val="FF0000"/>
                </a:solidFill>
                <a:highlight>
                  <a:srgbClr val="FFFF00"/>
                </a:highlight>
              </a:rPr>
              <a:t>  </a:t>
            </a:r>
            <a:r>
              <a:rPr lang="zh-CN" altLang="en-US" sz="3200" b="1">
                <a:solidFill>
                  <a:srgbClr val="FF0000"/>
                </a:solidFill>
                <a:highlight>
                  <a:srgbClr val="FFFF00"/>
                </a:highlight>
              </a:rPr>
              <a:t>上帝。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03860" y="4858385"/>
            <a:ext cx="3803650" cy="156845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/>
              <a:t>【弗 2:10】 我们原是</a:t>
            </a:r>
            <a:r>
              <a:rPr lang="zh-CN" altLang="en-US" sz="2400" b="1">
                <a:solidFill>
                  <a:srgbClr val="7030A0"/>
                </a:solidFill>
              </a:rPr>
              <a:t>他的工作</a:t>
            </a:r>
            <a:r>
              <a:rPr lang="zh-CN" altLang="en-US" sz="2400"/>
              <a:t>，在基督耶稣里造成的，为要叫我们行善，就是</a:t>
            </a:r>
            <a:r>
              <a:rPr lang="zh-CN" altLang="en-US" sz="2400" b="1">
                <a:solidFill>
                  <a:srgbClr val="FF0000"/>
                </a:solidFill>
              </a:rPr>
              <a:t>神所预备叫我们行的</a:t>
            </a:r>
            <a:r>
              <a:rPr lang="zh-CN" altLang="en-US" sz="2400"/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587240" y="4858385"/>
            <a:ext cx="3249295" cy="1568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/>
              <a:t>【腓 2:13】 因为你们立志行事，都是</a:t>
            </a:r>
            <a:r>
              <a:rPr lang="zh-CN" altLang="en-US" sz="2400" b="1">
                <a:solidFill>
                  <a:srgbClr val="FF0000"/>
                </a:solidFill>
              </a:rPr>
              <a:t>神在你们心里运行</a:t>
            </a:r>
            <a:r>
              <a:rPr lang="zh-CN" altLang="en-US" sz="2400"/>
              <a:t>，为要</a:t>
            </a:r>
            <a:r>
              <a:rPr lang="zh-CN" altLang="en-US" sz="2400" b="1">
                <a:solidFill>
                  <a:srgbClr val="FF0000"/>
                </a:solidFill>
              </a:rPr>
              <a:t>成就他的美意</a:t>
            </a:r>
            <a:r>
              <a:rPr lang="zh-CN" altLang="en-US" sz="2400"/>
              <a:t>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216265" y="4858385"/>
            <a:ext cx="3601720" cy="15684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/>
              <a:t>【西 1:10】好叫你们行事为人对得起主，</a:t>
            </a:r>
            <a:r>
              <a:rPr lang="zh-CN" altLang="en-US" sz="2400" b="1">
                <a:solidFill>
                  <a:srgbClr val="FF0000"/>
                </a:solidFill>
              </a:rPr>
              <a:t>凡事蒙他喜悦</a:t>
            </a:r>
            <a:r>
              <a:rPr lang="zh-CN" altLang="en-US" sz="2400"/>
              <a:t>，在一切善事上结果子，渐渐地</a:t>
            </a:r>
            <a:r>
              <a:rPr lang="zh-CN" altLang="en-US" sz="2400" b="1">
                <a:solidFill>
                  <a:srgbClr val="FF0000"/>
                </a:solidFill>
              </a:rPr>
              <a:t>多知道神</a:t>
            </a:r>
            <a:r>
              <a:rPr lang="zh-CN" altLang="en-US" sz="2400"/>
              <a:t>，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  <p:bldP spid="17" grpId="0"/>
      <p:bldP spid="17" grpId="1"/>
      <p:bldP spid="2" grpId="0" bldLvl="0" animBg="1"/>
      <p:bldP spid="2" grpId="1" animBg="1"/>
      <p:bldP spid="4" grpId="0" bldLvl="0" animBg="1"/>
      <p:bldP spid="4" grpId="1" animBg="1"/>
      <p:bldP spid="6" grpId="0" bldLvl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6560" y="239395"/>
            <a:ext cx="11226800" cy="63696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/>
              <a:t>【创 1:1】 起初  神创造天地。</a:t>
            </a:r>
          </a:p>
          <a:p>
            <a:r>
              <a:rPr lang="zh-CN" altLang="en-US" sz="2400"/>
              <a:t>【创 1:2】 地是空虚混沌，渊面黑暗；  神的灵运行在水面上。</a:t>
            </a:r>
          </a:p>
          <a:p>
            <a:r>
              <a:rPr lang="zh-CN" altLang="en-US" sz="2400"/>
              <a:t>【创 1:3】</a:t>
            </a:r>
            <a:r>
              <a:rPr lang="zh-CN" altLang="en-US" sz="2400" b="1">
                <a:solidFill>
                  <a:srgbClr val="7030A0"/>
                </a:solidFill>
              </a:rPr>
              <a:t> </a:t>
            </a:r>
            <a:r>
              <a:rPr lang="zh-CN" altLang="en-US" sz="2400" b="1">
                <a:solidFill>
                  <a:srgbClr val="FF0000"/>
                </a:solidFill>
              </a:rPr>
              <a:t>神说</a:t>
            </a:r>
            <a:r>
              <a:rPr lang="zh-CN" altLang="en-US" sz="2400"/>
              <a:t>：“要有光”，就有了光。</a:t>
            </a:r>
          </a:p>
          <a:p>
            <a:r>
              <a:rPr lang="zh-CN" altLang="en-US" sz="2400"/>
              <a:t>【创 1:4】 神看光是好的，就把光暗分开了。</a:t>
            </a:r>
          </a:p>
          <a:p>
            <a:r>
              <a:rPr lang="zh-CN" altLang="en-US" sz="2400"/>
              <a:t>【创 1:5】 神称光为昼，称暗为夜。有晚上，有早晨，这是</a:t>
            </a:r>
            <a:r>
              <a:rPr lang="zh-CN" altLang="en-US" sz="2400" b="1">
                <a:solidFill>
                  <a:srgbClr val="00B050"/>
                </a:solidFill>
              </a:rPr>
              <a:t>头一日</a:t>
            </a:r>
            <a:r>
              <a:rPr lang="zh-CN" altLang="en-US" sz="2400"/>
              <a:t>。</a:t>
            </a:r>
          </a:p>
          <a:p>
            <a:endParaRPr lang="zh-CN" altLang="en-US" sz="2400"/>
          </a:p>
          <a:p>
            <a:r>
              <a:rPr lang="zh-CN" altLang="en-US" sz="2400"/>
              <a:t>【创 1:6】 </a:t>
            </a:r>
            <a:r>
              <a:rPr lang="zh-CN" altLang="en-US" sz="2400" b="1">
                <a:solidFill>
                  <a:srgbClr val="FF0000"/>
                </a:solidFill>
              </a:rPr>
              <a:t>神说</a:t>
            </a:r>
            <a:r>
              <a:rPr lang="zh-CN" altLang="en-US" sz="2400"/>
              <a:t>：“诸水之间要有空气，将水分为上下。”</a:t>
            </a:r>
          </a:p>
          <a:p>
            <a:r>
              <a:rPr lang="zh-CN" altLang="en-US" sz="2400"/>
              <a:t>【创 1:7】 神就造出空气，将空气以下的水、空气以上的水分开了。事就这样成了。</a:t>
            </a:r>
          </a:p>
          <a:p>
            <a:r>
              <a:rPr lang="zh-CN" altLang="en-US" sz="2400"/>
              <a:t>【创 1:8】 神称空气为天。有晚上，有早晨，是</a:t>
            </a:r>
            <a:r>
              <a:rPr lang="zh-CN" altLang="en-US" sz="2400" b="1">
                <a:solidFill>
                  <a:srgbClr val="00B050"/>
                </a:solidFill>
              </a:rPr>
              <a:t>第二日</a:t>
            </a:r>
            <a:r>
              <a:rPr lang="zh-CN" altLang="en-US" sz="2400"/>
              <a:t>。</a:t>
            </a:r>
          </a:p>
          <a:p>
            <a:endParaRPr lang="zh-CN" altLang="en-US" sz="2400"/>
          </a:p>
          <a:p>
            <a:r>
              <a:rPr lang="zh-CN" altLang="en-US" sz="2400"/>
              <a:t>【创 1:9】 </a:t>
            </a:r>
            <a:r>
              <a:rPr lang="zh-CN" altLang="en-US" sz="2400" b="1">
                <a:solidFill>
                  <a:srgbClr val="FF0000"/>
                </a:solidFill>
              </a:rPr>
              <a:t>神说</a:t>
            </a:r>
            <a:r>
              <a:rPr lang="zh-CN" altLang="en-US" sz="2400"/>
              <a:t>：“天下的水要聚在一处，使旱地露出来。”事就这样成了。</a:t>
            </a:r>
          </a:p>
          <a:p>
            <a:r>
              <a:rPr lang="zh-CN" altLang="en-US" sz="2400"/>
              <a:t>【创 1:10】 神称旱地为地，称水的聚处为海。  神看着是好的。</a:t>
            </a:r>
          </a:p>
          <a:p>
            <a:r>
              <a:rPr lang="zh-CN" altLang="en-US" sz="2400"/>
              <a:t>【创 1:11】 </a:t>
            </a:r>
            <a:r>
              <a:rPr lang="zh-CN" altLang="en-US" sz="2400" b="1">
                <a:solidFill>
                  <a:srgbClr val="FF0000"/>
                </a:solidFill>
              </a:rPr>
              <a:t>神说</a:t>
            </a:r>
            <a:r>
              <a:rPr lang="zh-CN" altLang="en-US" sz="2400"/>
              <a:t>：“地要发生青草和结种子的菜蔬，并结果子的树木，各从其类，果子都包着核。”事就这样成了。</a:t>
            </a:r>
          </a:p>
          <a:p>
            <a:r>
              <a:rPr lang="zh-CN" altLang="en-US" sz="2400"/>
              <a:t>【创 1:12】 于是地发生了青草和结种子的菜蔬，各从其类；并结果子的树木，各从其类，果子都包着核。  神看着是好的。</a:t>
            </a:r>
          </a:p>
          <a:p>
            <a:r>
              <a:rPr lang="zh-CN" altLang="en-US" sz="2400"/>
              <a:t>【创 1:13】 有晚上，有早晨，是</a:t>
            </a:r>
            <a:r>
              <a:rPr lang="zh-CN" altLang="en-US" sz="2400" b="1">
                <a:solidFill>
                  <a:srgbClr val="00B050"/>
                </a:solidFill>
              </a:rPr>
              <a:t>第三日</a:t>
            </a:r>
            <a:r>
              <a:rPr lang="zh-CN" altLang="en-US" sz="2400"/>
              <a:t>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16280" y="1027430"/>
            <a:ext cx="11009630" cy="4273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5400" b="1">
                <a:solidFill>
                  <a:srgbClr val="FF0000"/>
                </a:solidFill>
              </a:rPr>
              <a:t>讨论题：</a:t>
            </a:r>
          </a:p>
          <a:p>
            <a:pPr>
              <a:lnSpc>
                <a:spcPct val="170000"/>
              </a:lnSpc>
            </a:pPr>
            <a:r>
              <a:rPr lang="en-US" altLang="zh-CN" sz="4000" b="1">
                <a:solidFill>
                  <a:srgbClr val="0070C0"/>
                </a:solidFill>
              </a:rPr>
              <a:t>1.</a:t>
            </a:r>
            <a:r>
              <a:rPr lang="zh-CN" altLang="en-US" sz="4000" b="1">
                <a:solidFill>
                  <a:srgbClr val="0070C0"/>
                </a:solidFill>
              </a:rPr>
              <a:t>创造论和进化论，哪个是事实</a:t>
            </a:r>
            <a:r>
              <a:rPr lang="en-US" altLang="zh-CN" sz="4000" b="1">
                <a:solidFill>
                  <a:srgbClr val="0070C0"/>
                </a:solidFill>
              </a:rPr>
              <a:t> </a:t>
            </a:r>
            <a:r>
              <a:rPr lang="zh-CN" altLang="en-US" sz="4000" b="1">
                <a:solidFill>
                  <a:srgbClr val="0070C0"/>
                </a:solidFill>
              </a:rPr>
              <a:t>哪个是假设？</a:t>
            </a:r>
            <a:endParaRPr lang="zh-CN" altLang="en-US" sz="4000" b="1"/>
          </a:p>
          <a:p>
            <a:pPr>
              <a:lnSpc>
                <a:spcPct val="170000"/>
              </a:lnSpc>
            </a:pPr>
            <a:r>
              <a:rPr lang="en-US" altLang="zh-CN" sz="4000" b="1">
                <a:solidFill>
                  <a:srgbClr val="00B050"/>
                </a:solidFill>
              </a:rPr>
              <a:t>2.</a:t>
            </a:r>
            <a:r>
              <a:rPr lang="zh-CN" altLang="en-US" sz="4000" b="1">
                <a:solidFill>
                  <a:srgbClr val="00B050"/>
                </a:solidFill>
              </a:rPr>
              <a:t>从神可以使物质和能量互相转换的角度，</a:t>
            </a:r>
          </a:p>
          <a:p>
            <a:pPr>
              <a:lnSpc>
                <a:spcPct val="110000"/>
              </a:lnSpc>
            </a:pPr>
            <a:r>
              <a:rPr lang="zh-CN" altLang="en-US" sz="4000" b="1">
                <a:solidFill>
                  <a:srgbClr val="00B050"/>
                </a:solidFill>
              </a:rPr>
              <a:t> </a:t>
            </a:r>
            <a:r>
              <a:rPr lang="en-US" altLang="zh-CN" sz="4000" b="1">
                <a:solidFill>
                  <a:srgbClr val="00B050"/>
                </a:solidFill>
              </a:rPr>
              <a:t>  </a:t>
            </a:r>
            <a:r>
              <a:rPr lang="zh-CN" altLang="en-US" sz="4000" b="1">
                <a:solidFill>
                  <a:srgbClr val="00B050"/>
                </a:solidFill>
              </a:rPr>
              <a:t>分享你对死而复活的新认识。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206875" y="2475230"/>
            <a:ext cx="3923030" cy="1557655"/>
          </a:xfrm>
        </p:spPr>
        <p:txBody>
          <a:bodyPr>
            <a:noAutofit/>
          </a:bodyPr>
          <a:lstStyle/>
          <a:p>
            <a:r>
              <a:rPr lang="zh-CN" altLang="en-US" sz="8000">
                <a:solidFill>
                  <a:srgbClr val="FF0000"/>
                </a:solidFill>
              </a:rPr>
              <a:t>谢谢</a:t>
            </a:r>
            <a:r>
              <a:rPr lang="en-US" altLang="zh-CN" sz="8000">
                <a:solidFill>
                  <a:srgbClr val="FF0000"/>
                </a:solidFill>
              </a:rPr>
              <a:t> </a:t>
            </a:r>
            <a:r>
              <a:rPr lang="zh-CN" altLang="en-US" sz="8000">
                <a:solidFill>
                  <a:srgbClr val="FF0000"/>
                </a:solidFill>
              </a:rPr>
              <a:t>！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7965" y="889000"/>
            <a:ext cx="11656695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ym typeface="+mn-ea"/>
              </a:rPr>
              <a:t>【创 1:14】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神说</a:t>
            </a:r>
            <a:r>
              <a:rPr lang="zh-CN" altLang="en-US" sz="2400">
                <a:sym typeface="+mn-ea"/>
              </a:rPr>
              <a:t>：“天上要有光体，可以分昼夜，作记号，定节令、日子、年岁，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【创 1:15】 并要发光在天空，普照在地上。”事就这样成了。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【创 1:16】 于是  神造了两个大光，大的管昼，小的管夜，又造众星，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【创 1:17】 就把这些光摆列在天空，普照在地上，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【创 1:18】 管理昼夜，分别明暗。  神看着是好的。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【创 1:19】 有晚上，有早晨，是</a:t>
            </a:r>
            <a:r>
              <a:rPr lang="zh-CN" altLang="en-US" sz="2400" b="1">
                <a:solidFill>
                  <a:srgbClr val="00B050"/>
                </a:solidFill>
                <a:sym typeface="+mn-ea"/>
              </a:rPr>
              <a:t>第四日</a:t>
            </a:r>
            <a:r>
              <a:rPr lang="zh-CN" altLang="en-US" sz="2400">
                <a:sym typeface="+mn-ea"/>
              </a:rPr>
              <a:t>。</a:t>
            </a:r>
            <a:endParaRPr lang="zh-CN" altLang="en-US" sz="2400"/>
          </a:p>
          <a:p>
            <a:endParaRPr lang="zh-CN" altLang="en-US" sz="2400">
              <a:sym typeface="+mn-ea"/>
            </a:endParaRPr>
          </a:p>
          <a:p>
            <a:r>
              <a:rPr lang="zh-CN" altLang="en-US" sz="2400">
                <a:sym typeface="+mn-ea"/>
              </a:rPr>
              <a:t>【创 1:20】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神说</a:t>
            </a:r>
            <a:r>
              <a:rPr lang="zh-CN" altLang="en-US" sz="2400">
                <a:sym typeface="+mn-ea"/>
              </a:rPr>
              <a:t>：“水要多多滋生有生命的物，要有雀鸟飞在地面以上，天空之中。”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【创 1:21】 神就造出大鱼和水中所滋生各样有生命的动物，各从其类；又造出各样飞鸟，各从其类。  神看着是好的。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【创 1:22】 神就赐福给这一切说：“滋生繁多，充满海中的水；雀鸟也要多生在地上。”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【创 1:23】 有晚上，有早晨，是</a:t>
            </a:r>
            <a:r>
              <a:rPr lang="zh-CN" altLang="en-US" sz="2400" b="1">
                <a:solidFill>
                  <a:srgbClr val="00B050"/>
                </a:solidFill>
                <a:sym typeface="+mn-ea"/>
              </a:rPr>
              <a:t>第五日</a:t>
            </a:r>
            <a:r>
              <a:rPr lang="zh-CN" altLang="en-US" sz="2400">
                <a:sym typeface="+mn-ea"/>
              </a:rPr>
              <a:t>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38125" y="208915"/>
            <a:ext cx="11652250" cy="63696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/>
              <a:t>【创 1:24】 </a:t>
            </a:r>
            <a:r>
              <a:rPr lang="zh-CN" altLang="en-US" sz="2400" b="1">
                <a:solidFill>
                  <a:srgbClr val="FF0000"/>
                </a:solidFill>
              </a:rPr>
              <a:t>神说</a:t>
            </a:r>
            <a:r>
              <a:rPr lang="zh-CN" altLang="en-US" sz="2400"/>
              <a:t>：“地要生出活物来，各从其类；牲畜、昆虫、野兽，各从其类。”事就这样成了。</a:t>
            </a:r>
          </a:p>
          <a:p>
            <a:r>
              <a:rPr lang="zh-CN" altLang="en-US" sz="2400"/>
              <a:t>【创 1:25】 于是  神造出野兽，各从其类；牲畜，各从其类；地上一切昆虫，各从其类。  神看着是好的。</a:t>
            </a:r>
          </a:p>
          <a:p>
            <a:r>
              <a:rPr lang="zh-CN" altLang="en-US" sz="2400"/>
              <a:t>【创 1:26】 </a:t>
            </a:r>
            <a:r>
              <a:rPr lang="zh-CN" altLang="en-US" sz="2400" b="1">
                <a:solidFill>
                  <a:srgbClr val="FF0000"/>
                </a:solidFill>
              </a:rPr>
              <a:t>神说</a:t>
            </a:r>
            <a:r>
              <a:rPr lang="zh-CN" altLang="en-US" sz="2400"/>
              <a:t>：“我们要照着我们的形像，按着我们的样式造人，使他们管理海里的鱼、空中的鸟、地上的牲畜和全地，并地上所爬的一切昆虫。”</a:t>
            </a:r>
          </a:p>
          <a:p>
            <a:r>
              <a:rPr lang="zh-CN" altLang="en-US" sz="2400"/>
              <a:t>【创 1:27】 神就照着自己的形像造人，乃是照着他的形像造男造女。</a:t>
            </a:r>
          </a:p>
          <a:p>
            <a:r>
              <a:rPr lang="zh-CN" altLang="en-US" sz="2400"/>
              <a:t>【创 1:28】 神就赐福给他们，又对他们说：“要生养众多，遍满地面，治理这地；也要管理海里的鱼、空中的鸟，和地上各样行动的活物。”</a:t>
            </a:r>
          </a:p>
          <a:p>
            <a:r>
              <a:rPr lang="zh-CN" altLang="en-US" sz="2400"/>
              <a:t>【创 1:29】 </a:t>
            </a:r>
            <a:r>
              <a:rPr lang="zh-CN" altLang="en-US" sz="2400" b="1">
                <a:solidFill>
                  <a:srgbClr val="FF0000"/>
                </a:solidFill>
              </a:rPr>
              <a:t>神说</a:t>
            </a:r>
            <a:r>
              <a:rPr lang="zh-CN" altLang="en-US" sz="2400"/>
              <a:t>：“看哪，我将遍地上一切结种子的菜蔬，和一切树上所结有核的果子，全赐给你们作食物。</a:t>
            </a:r>
          </a:p>
          <a:p>
            <a:r>
              <a:rPr lang="zh-CN" altLang="en-US" sz="2400"/>
              <a:t>【创 1:30】 至于地上的走兽和空中的飞鸟，并各样爬在地上有生命的物，我将青草赐给它们作食物。”事就这样成了。</a:t>
            </a:r>
          </a:p>
          <a:p>
            <a:r>
              <a:rPr lang="zh-CN" altLang="en-US" sz="2400"/>
              <a:t>【创 1:31】 神看着一切所造的都甚好。有晚上，有早晨，是</a:t>
            </a:r>
            <a:r>
              <a:rPr lang="zh-CN" altLang="en-US" sz="2400" b="1">
                <a:solidFill>
                  <a:srgbClr val="00B050"/>
                </a:solidFill>
              </a:rPr>
              <a:t>第六日</a:t>
            </a:r>
            <a:r>
              <a:rPr lang="zh-CN" altLang="en-US" sz="2400"/>
              <a:t>。</a:t>
            </a:r>
          </a:p>
          <a:p>
            <a:endParaRPr lang="zh-CN" altLang="en-US" sz="2400"/>
          </a:p>
          <a:p>
            <a:r>
              <a:rPr lang="zh-CN" altLang="en-US" sz="2400"/>
              <a:t>【创 2:1】 天地万物都造齐了。</a:t>
            </a:r>
          </a:p>
          <a:p>
            <a:r>
              <a:rPr lang="zh-CN" altLang="en-US" sz="2400"/>
              <a:t>【创 2:2】 到</a:t>
            </a:r>
            <a:r>
              <a:rPr lang="zh-CN" altLang="en-US" sz="2400" b="1">
                <a:solidFill>
                  <a:srgbClr val="00B050"/>
                </a:solidFill>
              </a:rPr>
              <a:t>第七日</a:t>
            </a:r>
            <a:r>
              <a:rPr lang="zh-CN" altLang="en-US" sz="2400"/>
              <a:t>，  神造物的工已经完毕，就在第七日歇了他一切的工，安息了。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4" name="图片 24593" descr="D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5" y="147320"/>
            <a:ext cx="2951480" cy="221488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9" name="文本框 18"/>
          <p:cNvSpPr txBox="1"/>
          <p:nvPr/>
        </p:nvSpPr>
        <p:spPr>
          <a:xfrm>
            <a:off x="271145" y="2484120"/>
            <a:ext cx="29730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神说</a:t>
            </a:r>
            <a:r>
              <a:rPr lang="en-US" altLang="zh-CN" sz="2400"/>
              <a:t>:</a:t>
            </a:r>
            <a:r>
              <a:rPr lang="en-US" altLang="zh-CN" sz="2400">
                <a:sym typeface="+mn-ea"/>
              </a:rPr>
              <a:t>“</a:t>
            </a:r>
            <a:r>
              <a:rPr lang="zh-CN" altLang="en-US" sz="2400"/>
              <a:t>要有光</a:t>
            </a:r>
            <a:r>
              <a:rPr lang="en-US" altLang="zh-CN" sz="2400"/>
              <a:t>”,</a:t>
            </a:r>
            <a:r>
              <a:rPr lang="zh-CN" altLang="en-US" sz="2400"/>
              <a:t>就有了光。</a:t>
            </a:r>
          </a:p>
        </p:txBody>
      </p:sp>
      <p:pic>
        <p:nvPicPr>
          <p:cNvPr id="24597" name="图片 24596" descr="D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15" y="3538855"/>
            <a:ext cx="2978150" cy="223647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0" name="文本框 19"/>
          <p:cNvSpPr txBox="1"/>
          <p:nvPr/>
        </p:nvSpPr>
        <p:spPr>
          <a:xfrm>
            <a:off x="234315" y="5882640"/>
            <a:ext cx="28352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神说</a:t>
            </a:r>
            <a:r>
              <a:rPr lang="en-US" altLang="zh-CN" sz="2400"/>
              <a:t>:</a:t>
            </a:r>
            <a:r>
              <a:rPr lang="en-US" altLang="zh-CN" sz="2400">
                <a:sym typeface="+mn-ea"/>
              </a:rPr>
              <a:t>“</a:t>
            </a:r>
            <a:r>
              <a:rPr lang="zh-CN" altLang="en-US" sz="2400"/>
              <a:t>天上要有光体</a:t>
            </a:r>
            <a:r>
              <a:rPr lang="en-US" altLang="zh-CN" sz="2400"/>
              <a:t>,可以分昼夜...</a:t>
            </a:r>
            <a:r>
              <a:rPr lang="en-US" altLang="zh-CN" sz="2400">
                <a:sym typeface="+mn-ea"/>
              </a:rPr>
              <a:t>”</a:t>
            </a:r>
            <a:r>
              <a:rPr lang="zh-CN" altLang="en-US" sz="2400"/>
              <a:t>。</a:t>
            </a:r>
            <a:endParaRPr lang="en-US" altLang="zh-CN" sz="2400">
              <a:sym typeface="+mn-ea"/>
            </a:endParaRPr>
          </a:p>
        </p:txBody>
      </p:sp>
      <p:pic>
        <p:nvPicPr>
          <p:cNvPr id="24595" name="图片 24594" descr="D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630" y="179070"/>
            <a:ext cx="2943225" cy="220916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4596" name="图片 24595" descr="D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3425" y="179070"/>
            <a:ext cx="2943860" cy="2209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4598" name="图片 24597" descr="D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3630" y="3540760"/>
            <a:ext cx="2978150" cy="223583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4599" name="图片 24598" descr="D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3425" y="3559175"/>
            <a:ext cx="2951480" cy="22161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1" name="文本框 20"/>
          <p:cNvSpPr txBox="1"/>
          <p:nvPr/>
        </p:nvSpPr>
        <p:spPr>
          <a:xfrm>
            <a:off x="3763010" y="2484120"/>
            <a:ext cx="28587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神说</a:t>
            </a:r>
            <a:r>
              <a:rPr lang="en-US" altLang="zh-CN" sz="2400"/>
              <a:t>:</a:t>
            </a:r>
            <a:r>
              <a:rPr lang="en-US" altLang="zh-CN" sz="2400">
                <a:sym typeface="+mn-ea"/>
              </a:rPr>
              <a:t>“</a:t>
            </a:r>
            <a:r>
              <a:rPr lang="zh-CN" altLang="en-US" sz="2400"/>
              <a:t>诸水之间要有空气</a:t>
            </a:r>
            <a:r>
              <a:rPr lang="en-US" altLang="zh-CN" sz="2400"/>
              <a:t>,</a:t>
            </a:r>
            <a:r>
              <a:rPr lang="zh-CN" altLang="en-US" sz="2400"/>
              <a:t>将水分为上下</a:t>
            </a:r>
            <a:r>
              <a:rPr lang="en-US" altLang="zh-CN" sz="2400">
                <a:sym typeface="+mn-ea"/>
              </a:rPr>
              <a:t>”</a:t>
            </a:r>
            <a:r>
              <a:rPr lang="zh-CN" altLang="en-US" sz="2400"/>
              <a:t>。</a:t>
            </a:r>
            <a:endParaRPr lang="en-US" altLang="zh-CN" sz="2400"/>
          </a:p>
        </p:txBody>
      </p:sp>
      <p:sp>
        <p:nvSpPr>
          <p:cNvPr id="23" name="文本框 22"/>
          <p:cNvSpPr txBox="1"/>
          <p:nvPr/>
        </p:nvSpPr>
        <p:spPr>
          <a:xfrm>
            <a:off x="7234555" y="2484120"/>
            <a:ext cx="32512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sym typeface="+mn-ea"/>
              </a:rPr>
              <a:t>神说</a:t>
            </a:r>
            <a:r>
              <a:rPr lang="en-US" altLang="zh-CN" sz="2400">
                <a:sym typeface="+mn-ea"/>
              </a:rPr>
              <a:t>:“</a:t>
            </a:r>
            <a:r>
              <a:rPr lang="zh-CN" altLang="en-US" sz="2400">
                <a:sym typeface="+mn-ea"/>
              </a:rPr>
              <a:t>天下的水要聚在一处</a:t>
            </a:r>
            <a:r>
              <a:rPr lang="en-US" altLang="zh-CN" sz="2400">
                <a:sym typeface="+mn-ea"/>
              </a:rPr>
              <a:t>, </a:t>
            </a:r>
            <a:r>
              <a:rPr lang="zh-CN" altLang="en-US" sz="2400">
                <a:sym typeface="+mn-ea"/>
              </a:rPr>
              <a:t>使旱地露出来。</a:t>
            </a:r>
            <a:r>
              <a:rPr lang="en-US" altLang="zh-CN" sz="2400">
                <a:sym typeface="+mn-ea"/>
              </a:rPr>
              <a:t>”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462020" y="5882640"/>
            <a:ext cx="35426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sym typeface="+mn-ea"/>
              </a:rPr>
              <a:t>神说</a:t>
            </a:r>
            <a:r>
              <a:rPr lang="en-US" altLang="zh-CN" sz="2400">
                <a:sym typeface="+mn-ea"/>
              </a:rPr>
              <a:t>:“</a:t>
            </a:r>
            <a:r>
              <a:rPr lang="zh-CN" altLang="en-US" sz="2400">
                <a:sym typeface="+mn-ea"/>
              </a:rPr>
              <a:t>水要多多滋生有生命的物</a:t>
            </a:r>
            <a:r>
              <a:rPr lang="en-US" altLang="zh-CN" sz="2400">
                <a:sym typeface="+mn-ea"/>
              </a:rPr>
              <a:t>,</a:t>
            </a:r>
            <a:r>
              <a:rPr lang="zh-CN" altLang="en-US" sz="2400">
                <a:sym typeface="+mn-ea"/>
              </a:rPr>
              <a:t>要有雀鸟飞在</a:t>
            </a:r>
            <a:r>
              <a:rPr lang="en-US" altLang="zh-CN" sz="2400">
                <a:sym typeface="+mn-ea"/>
              </a:rPr>
              <a:t>...”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7083425" y="5882640"/>
            <a:ext cx="32740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sym typeface="+mn-ea"/>
              </a:rPr>
              <a:t>神说</a:t>
            </a:r>
            <a:r>
              <a:rPr lang="en-US" altLang="zh-CN" sz="2400">
                <a:sym typeface="+mn-ea"/>
              </a:rPr>
              <a:t>:“</a:t>
            </a:r>
            <a:r>
              <a:rPr lang="zh-CN" altLang="en-US" sz="2400">
                <a:sym typeface="+mn-ea"/>
              </a:rPr>
              <a:t>地要生出活物来</a:t>
            </a:r>
            <a:r>
              <a:rPr lang="en-US" altLang="zh-CN" sz="2400">
                <a:sym typeface="+mn-ea"/>
              </a:rPr>
              <a:t>,</a:t>
            </a:r>
            <a:r>
              <a:rPr lang="zh-CN" altLang="en-US" sz="2400">
                <a:sym typeface="+mn-ea"/>
              </a:rPr>
              <a:t>各从其类</a:t>
            </a:r>
            <a:r>
              <a:rPr lang="en-US" altLang="zh-CN" sz="2400">
                <a:sym typeface="+mn-ea"/>
              </a:rPr>
              <a:t>;...”</a:t>
            </a:r>
            <a:endParaRPr lang="zh-CN" altLang="en-US" sz="2400"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194925" y="958215"/>
            <a:ext cx="17837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spc="200">
                <a:solidFill>
                  <a:srgbClr val="0070C0"/>
                </a:solidFill>
                <a:uFillTx/>
                <a:latin typeface="Arial" panose="020B0604020202090204" pitchFamily="34" charset="0"/>
                <a:ea typeface="微软雅黑" panose="020B0503020204020204" charset="-122"/>
                <a:sym typeface="+mn-ea"/>
              </a:rPr>
              <a:t>前三日</a:t>
            </a:r>
          </a:p>
          <a:p>
            <a:pPr algn="ctr"/>
            <a:r>
              <a:rPr lang="zh-CN" altLang="en-US" sz="2800" b="1" spc="200">
                <a:solidFill>
                  <a:srgbClr val="0070C0"/>
                </a:solidFill>
                <a:uFillTx/>
                <a:latin typeface="Arial" panose="020B0604020202090204" pitchFamily="34" charset="0"/>
                <a:ea typeface="微软雅黑" panose="020B0503020204020204" charset="-122"/>
                <a:sym typeface="+mn-ea"/>
              </a:rPr>
              <a:t>布置舞台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10194925" y="4121785"/>
            <a:ext cx="17837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spc="200">
                <a:solidFill>
                  <a:srgbClr val="00B050"/>
                </a:solidFill>
                <a:uFillTx/>
                <a:latin typeface="Arial" panose="020B0604020202090204" pitchFamily="34" charset="0"/>
                <a:ea typeface="微软雅黑" panose="020B0503020204020204" charset="-122"/>
                <a:sym typeface="+mn-ea"/>
              </a:rPr>
              <a:t>后三日</a:t>
            </a:r>
          </a:p>
          <a:p>
            <a:pPr algn="ctr"/>
            <a:r>
              <a:rPr lang="zh-CN" altLang="en-US" sz="2800" b="1" spc="200">
                <a:solidFill>
                  <a:srgbClr val="00B050"/>
                </a:solidFill>
                <a:uFillTx/>
                <a:latin typeface="Arial" panose="020B0604020202090204" pitchFamily="34" charset="0"/>
                <a:ea typeface="微软雅黑" panose="020B0503020204020204" charset="-122"/>
                <a:sym typeface="+mn-ea"/>
              </a:rPr>
              <a:t>创造角色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3" grpId="0"/>
      <p:bldP spid="23" grpId="1"/>
      <p:bldP spid="25" grpId="0"/>
      <p:bldP spid="25" grpId="1"/>
      <p:bldP spid="27" grpId="0"/>
      <p:bldP spid="27" grpId="1"/>
      <p:bldP spid="29" grpId="0"/>
      <p:bldP spid="29" grpId="1"/>
      <p:bldP spid="30" grpId="0"/>
      <p:bldP spid="3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79475" y="1315720"/>
            <a:ext cx="3761105" cy="1971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noAutofit/>
          </a:bodyPr>
          <a:lstStyle/>
          <a:p>
            <a:r>
              <a:rPr lang="zh-CN" altLang="en-US" sz="2400"/>
              <a:t>【诗 33:6】 诸天藉耶和华的</a:t>
            </a:r>
            <a:r>
              <a:rPr lang="zh-CN" altLang="en-US" sz="2400" b="1">
                <a:solidFill>
                  <a:srgbClr val="FF0000"/>
                </a:solidFill>
              </a:rPr>
              <a:t>命</a:t>
            </a:r>
            <a:r>
              <a:rPr lang="zh-CN" altLang="en-US" sz="2400"/>
              <a:t>而造，万象藉他</a:t>
            </a:r>
            <a:r>
              <a:rPr lang="zh-CN" altLang="en-US" sz="2400" b="1">
                <a:solidFill>
                  <a:srgbClr val="FF0000"/>
                </a:solidFill>
              </a:rPr>
              <a:t>口中的气</a:t>
            </a:r>
            <a:r>
              <a:rPr lang="zh-CN" altLang="en-US" sz="2400"/>
              <a:t>而成。</a:t>
            </a:r>
          </a:p>
          <a:p>
            <a:r>
              <a:rPr lang="zh-CN" altLang="en-US" sz="2400"/>
              <a:t>【诗 33:9】因为他</a:t>
            </a:r>
            <a:r>
              <a:rPr lang="zh-CN" altLang="en-US" sz="2400" b="1">
                <a:solidFill>
                  <a:srgbClr val="FF0000"/>
                </a:solidFill>
              </a:rPr>
              <a:t>说</a:t>
            </a:r>
            <a:r>
              <a:rPr lang="zh-CN" altLang="en-US" sz="2400"/>
              <a:t>有，就有；</a:t>
            </a:r>
            <a:r>
              <a:rPr lang="zh-CN" altLang="en-US" sz="2400" b="1">
                <a:solidFill>
                  <a:srgbClr val="FF0000"/>
                </a:solidFill>
              </a:rPr>
              <a:t>命</a:t>
            </a:r>
            <a:r>
              <a:rPr lang="zh-CN" altLang="en-US" sz="2400"/>
              <a:t>立，就立。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139055" y="128778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sym typeface="+mn-ea"/>
              </a:rPr>
              <a:t>说</a:t>
            </a:r>
            <a:r>
              <a:rPr lang="zh-CN" altLang="en-US" sz="2400">
                <a:sym typeface="+mn-ea"/>
              </a:rPr>
              <a:t>：希伯来原文与创世纪第</a:t>
            </a:r>
            <a:r>
              <a:rPr lang="en-US" altLang="zh-CN" sz="2400">
                <a:sym typeface="+mn-ea"/>
              </a:rPr>
              <a:t>1</a:t>
            </a:r>
            <a:r>
              <a:rPr lang="zh-CN" altLang="en-US" sz="2400">
                <a:sym typeface="+mn-ea"/>
              </a:rPr>
              <a:t>章中的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“说”</a:t>
            </a:r>
            <a:r>
              <a:rPr lang="zh-CN" altLang="en-US" sz="2400">
                <a:sym typeface="+mn-ea"/>
              </a:rPr>
              <a:t>是同一个字：说、回答、承诺、吩咐。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321300" y="4418965"/>
            <a:ext cx="294830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ym typeface="+mn-ea"/>
              </a:rPr>
              <a:t>眼睛视觉：光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耳朵听觉：声音</a:t>
            </a:r>
          </a:p>
          <a:p>
            <a:r>
              <a:rPr lang="zh-CN" altLang="en-US" sz="2800">
                <a:sym typeface="+mn-ea"/>
              </a:rPr>
              <a:t>皮肤触觉：温度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44550" y="4229735"/>
            <a:ext cx="3467100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>
                <a:solidFill>
                  <a:srgbClr val="FF0000"/>
                </a:solidFill>
                <a:sym typeface="+mn-ea"/>
              </a:rPr>
              <a:t> </a:t>
            </a:r>
            <a:r>
              <a:rPr lang="zh-CN" altLang="en-US" sz="3600" b="1">
                <a:solidFill>
                  <a:srgbClr val="FF0000"/>
                </a:solidFill>
                <a:sym typeface="+mn-ea"/>
              </a:rPr>
              <a:t>都是</a:t>
            </a:r>
            <a:r>
              <a:rPr lang="en-US" altLang="zh-CN" sz="3600" b="1">
                <a:solidFill>
                  <a:srgbClr val="FF0000"/>
                </a:solidFill>
                <a:sym typeface="+mn-ea"/>
              </a:rPr>
              <a:t>“</a:t>
            </a:r>
            <a:r>
              <a:rPr lang="zh-CN" altLang="en-US" sz="3600" b="1">
                <a:solidFill>
                  <a:srgbClr val="FF0000"/>
                </a:solidFill>
                <a:sym typeface="+mn-ea"/>
              </a:rPr>
              <a:t>说</a:t>
            </a:r>
            <a:r>
              <a:rPr lang="en-US" altLang="zh-CN" sz="3600" b="1">
                <a:solidFill>
                  <a:srgbClr val="FF0000"/>
                </a:solidFill>
                <a:sym typeface="+mn-ea"/>
              </a:rPr>
              <a:t>”  ...... </a:t>
            </a:r>
            <a:endParaRPr lang="zh-CN" altLang="en-US" sz="3600">
              <a:solidFill>
                <a:srgbClr val="00B050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54295" y="2182495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sym typeface="+mn-ea"/>
              </a:rPr>
              <a:t>命</a:t>
            </a:r>
            <a:r>
              <a:rPr lang="zh-CN" altLang="en-US" sz="2400">
                <a:sym typeface="+mn-ea"/>
              </a:rPr>
              <a:t>：名词：话语、言论、命令。</a:t>
            </a:r>
          </a:p>
          <a:p>
            <a:r>
              <a:rPr lang="en-US" altLang="zh-CN" sz="2400">
                <a:sym typeface="+mn-ea"/>
              </a:rPr>
              <a:t>       </a:t>
            </a:r>
            <a:r>
              <a:rPr lang="zh-CN" altLang="en-US" sz="2400">
                <a:sym typeface="+mn-ea"/>
              </a:rPr>
              <a:t>动词：命令、吩咐。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153660" y="3018155"/>
            <a:ext cx="58159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sym typeface="+mn-ea"/>
              </a:rPr>
              <a:t>口中的气</a:t>
            </a:r>
            <a:r>
              <a:rPr lang="zh-CN" altLang="en-US" sz="2400">
                <a:sym typeface="+mn-ea"/>
              </a:rPr>
              <a:t>：名词：开口说的话、命令。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334635" y="3728085"/>
            <a:ext cx="376110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chemeClr val="tx1"/>
                </a:solidFill>
                <a:sym typeface="+mn-ea"/>
              </a:rPr>
              <a:t>物质世界：微观结构</a:t>
            </a:r>
          </a:p>
        </p:txBody>
      </p:sp>
      <p:sp>
        <p:nvSpPr>
          <p:cNvPr id="11" name="左大括号 10"/>
          <p:cNvSpPr/>
          <p:nvPr/>
        </p:nvSpPr>
        <p:spPr>
          <a:xfrm>
            <a:off x="4411345" y="4032250"/>
            <a:ext cx="467995" cy="1448435"/>
          </a:xfrm>
          <a:prstGeom prst="leftBrac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503805" y="506095"/>
            <a:ext cx="6314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/>
              <a:t>如何理解神用</a:t>
            </a:r>
            <a:r>
              <a:rPr lang="zh-CN" altLang="en-US" sz="3200" b="1">
                <a:solidFill>
                  <a:srgbClr val="FF0000"/>
                </a:solidFill>
              </a:rPr>
              <a:t>“说”</a:t>
            </a:r>
            <a:r>
              <a:rPr lang="zh-CN" altLang="en-US" sz="3200"/>
              <a:t>创造一切？</a:t>
            </a:r>
          </a:p>
        </p:txBody>
      </p:sp>
      <p:cxnSp>
        <p:nvCxnSpPr>
          <p:cNvPr id="3" name="直接连接符 2"/>
          <p:cNvCxnSpPr>
            <a:stCxn id="6" idx="1"/>
          </p:cNvCxnSpPr>
          <p:nvPr/>
        </p:nvCxnSpPr>
        <p:spPr>
          <a:xfrm flipH="1">
            <a:off x="2568575" y="1703070"/>
            <a:ext cx="2570480" cy="2567305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>
            <a:stCxn id="14" idx="1"/>
          </p:cNvCxnSpPr>
          <p:nvPr/>
        </p:nvCxnSpPr>
        <p:spPr>
          <a:xfrm flipH="1">
            <a:off x="2653030" y="2597785"/>
            <a:ext cx="2501265" cy="173609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2715895" y="3286760"/>
            <a:ext cx="2256155" cy="1089025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417830" y="5320665"/>
            <a:ext cx="3992880" cy="12395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noAutofit/>
          </a:bodyPr>
          <a:lstStyle/>
          <a:p>
            <a:r>
              <a:rPr lang="zh-CN" altLang="en-US" sz="2400"/>
              <a:t>《创世纪》成书：</a:t>
            </a:r>
            <a:r>
              <a:rPr lang="en-US" altLang="zh-CN" sz="2400"/>
              <a:t>1513BC </a:t>
            </a:r>
          </a:p>
          <a:p>
            <a:r>
              <a:rPr lang="en-US" altLang="zh-CN" sz="2400"/>
              <a:t>     </a:t>
            </a:r>
            <a:r>
              <a:rPr lang="zh-CN" altLang="en-US" sz="2400"/>
              <a:t>作者</a:t>
            </a:r>
            <a:r>
              <a:rPr lang="en-US" altLang="zh-CN" sz="2400"/>
              <a:t>(</a:t>
            </a:r>
            <a:r>
              <a:rPr lang="zh-CN" altLang="en-US" sz="2400"/>
              <a:t>记录者</a:t>
            </a:r>
            <a:r>
              <a:rPr lang="en-US" altLang="zh-CN" sz="2400"/>
              <a:t>)</a:t>
            </a:r>
            <a:r>
              <a:rPr lang="zh-CN" altLang="en-US" sz="2400"/>
              <a:t>：先知摩西</a:t>
            </a:r>
          </a:p>
          <a:p>
            <a:r>
              <a:rPr lang="en-US" altLang="zh-CN" sz="2400"/>
              <a:t>           </a:t>
            </a:r>
            <a:r>
              <a:rPr lang="zh-CN" altLang="en-US" sz="2400"/>
              <a:t>当时读者：以色列民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818245" y="4838700"/>
            <a:ext cx="2744470" cy="82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noAutofit/>
          </a:bodyPr>
          <a:lstStyle/>
          <a:p>
            <a:r>
              <a:rPr lang="zh-CN" altLang="en-US" sz="2400"/>
              <a:t>当代读者：</a:t>
            </a:r>
          </a:p>
          <a:p>
            <a:r>
              <a:rPr lang="zh-CN" altLang="en-US" sz="2400"/>
              <a:t>拥有现代科学知识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9785350" y="3632200"/>
            <a:ext cx="807085" cy="10140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 anchor="t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000" b="1">
                <a:solidFill>
                  <a:srgbClr val="FF0000"/>
                </a:solidFill>
                <a:sym typeface="+mn-ea"/>
              </a:rPr>
              <a:t> </a:t>
            </a:r>
            <a:r>
              <a:rPr lang="zh-CN" altLang="en-US" sz="6000" b="1">
                <a:solidFill>
                  <a:srgbClr val="FF0000"/>
                </a:solidFill>
                <a:sym typeface="+mn-ea"/>
              </a:rPr>
              <a:t>？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137150" y="6017260"/>
            <a:ext cx="65512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</a:rPr>
              <a:t>用唯物论的观点，认识上帝创造的奥秘。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4" grpId="0" animBg="1"/>
      <p:bldP spid="4" grpId="1" animBg="1"/>
      <p:bldP spid="6" grpId="0"/>
      <p:bldP spid="6" grpId="1"/>
      <p:bldP spid="8" grpId="0"/>
      <p:bldP spid="8" grpId="1"/>
      <p:bldP spid="9" grpId="0"/>
      <p:bldP spid="9" grpId="1"/>
      <p:bldP spid="14" grpId="0"/>
      <p:bldP spid="14" grpId="1"/>
      <p:bldP spid="15" grpId="0"/>
      <p:bldP spid="15" grpId="1"/>
      <p:bldP spid="5" grpId="0"/>
      <p:bldP spid="5" grpId="1"/>
      <p:bldP spid="11" grpId="0" bldLvl="0" animBg="1"/>
      <p:bldP spid="11" grpId="1" animBg="1"/>
      <p:bldP spid="2" grpId="0"/>
      <p:bldP spid="2" grpId="1"/>
      <p:bldP spid="12" grpId="0" bldLvl="0" animBg="1"/>
      <p:bldP spid="12" grpId="1" animBg="1"/>
      <p:bldP spid="13" grpId="0" bldLvl="0" animBg="1"/>
      <p:bldP spid="13" grpId="1" animBg="1"/>
      <p:bldP spid="18" grpId="0" animBg="1"/>
      <p:bldP spid="18" grpId="1" animBg="1"/>
      <p:bldP spid="19" grpId="0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55" y="46990"/>
            <a:ext cx="8216900" cy="5975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691880" y="46990"/>
            <a:ext cx="3395345" cy="41541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sym typeface="+mn-ea"/>
              </a:rPr>
              <a:t>物质：无机物</a:t>
            </a:r>
            <a:r>
              <a:rPr lang="en-US" altLang="zh-CN" sz="2400">
                <a:solidFill>
                  <a:schemeClr val="tx1"/>
                </a:solidFill>
                <a:sym typeface="+mn-ea"/>
              </a:rPr>
              <a:t>&amp;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有机物</a:t>
            </a:r>
          </a:p>
          <a:p>
            <a:endParaRPr lang="zh-CN" altLang="en-US" sz="2400">
              <a:solidFill>
                <a:schemeClr val="tx1"/>
              </a:solidFill>
              <a:sym typeface="+mn-ea"/>
            </a:endParaRPr>
          </a:p>
          <a:p>
            <a:r>
              <a:rPr lang="zh-CN" altLang="en-US" sz="2400">
                <a:solidFill>
                  <a:schemeClr val="tx1"/>
                </a:solidFill>
                <a:sym typeface="+mn-ea"/>
              </a:rPr>
              <a:t>无机物，本义是与机体无关的化合物。如金属、酸、碱、盐，包括空气和水等。</a:t>
            </a:r>
          </a:p>
          <a:p>
            <a:endParaRPr lang="zh-CN" altLang="en-US" sz="2400">
              <a:solidFill>
                <a:schemeClr val="tx1"/>
              </a:solidFill>
              <a:sym typeface="+mn-ea"/>
            </a:endParaRPr>
          </a:p>
          <a:p>
            <a:r>
              <a:rPr lang="zh-CN" altLang="en-US" sz="2400">
                <a:solidFill>
                  <a:schemeClr val="tx1"/>
                </a:solidFill>
                <a:sym typeface="+mn-ea"/>
              </a:rPr>
              <a:t>有机物是与机体有关的化合物，所有的生命体都含有机化合物，如脂肪、氨基酸、蛋白质等。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214485" y="4450080"/>
            <a:ext cx="2349500" cy="59309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noAutofit/>
          </a:bodyPr>
          <a:lstStyle/>
          <a:p>
            <a:r>
              <a:rPr lang="zh-CN" altLang="en-US" sz="2400">
                <a:sym typeface="+mn-ea"/>
              </a:rPr>
              <a:t>无机物</a:t>
            </a:r>
            <a:r>
              <a:rPr lang="en-US" altLang="zh-CN" sz="2400">
                <a:sym typeface="+mn-ea"/>
              </a:rPr>
              <a:t>&amp;</a:t>
            </a:r>
            <a:r>
              <a:rPr lang="zh-CN" altLang="en-US" sz="2400">
                <a:sym typeface="+mn-ea"/>
              </a:rPr>
              <a:t>有机物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586595" y="5407660"/>
            <a:ext cx="1604645" cy="4603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ym typeface="+mn-ea"/>
              </a:rPr>
              <a:t>分子组成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586595" y="6203315"/>
            <a:ext cx="160464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ym typeface="+mn-ea"/>
              </a:rPr>
              <a:t>原子组成</a:t>
            </a:r>
          </a:p>
        </p:txBody>
      </p:sp>
      <p:sp>
        <p:nvSpPr>
          <p:cNvPr id="5" name="下箭头 4"/>
          <p:cNvSpPr/>
          <p:nvPr/>
        </p:nvSpPr>
        <p:spPr>
          <a:xfrm>
            <a:off x="10020300" y="5114290"/>
            <a:ext cx="739140" cy="22161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下箭头 5"/>
          <p:cNvSpPr/>
          <p:nvPr/>
        </p:nvSpPr>
        <p:spPr>
          <a:xfrm>
            <a:off x="10030460" y="5927725"/>
            <a:ext cx="739140" cy="22161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267335" y="181610"/>
            <a:ext cx="1952625" cy="6915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en-US" altLang="zh-CN" sz="4000">
                <a:solidFill>
                  <a:srgbClr val="FF0000"/>
                </a:solidFill>
              </a:rPr>
              <a:t>1. </a:t>
            </a:r>
            <a:r>
              <a:rPr lang="zh-CN" altLang="en-US" sz="4000">
                <a:solidFill>
                  <a:srgbClr val="FF0000"/>
                </a:solidFill>
              </a:rPr>
              <a:t>物质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r="29733"/>
          <a:stretch>
            <a:fillRect/>
          </a:stretch>
        </p:blipFill>
        <p:spPr>
          <a:xfrm>
            <a:off x="148590" y="3899535"/>
            <a:ext cx="8216265" cy="2955925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9" grpId="0" animBg="1"/>
      <p:bldP spid="9" grpId="1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 l="5402" t="2990" r="5187" b="9478"/>
          <a:stretch>
            <a:fillRect/>
          </a:stretch>
        </p:blipFill>
        <p:spPr>
          <a:xfrm>
            <a:off x="68580" y="119380"/>
            <a:ext cx="9500870" cy="657923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657985" y="1273175"/>
            <a:ext cx="88760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zh-CN" altLang="en-US" sz="2400"/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9721215" y="788035"/>
            <a:ext cx="2263140" cy="313817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/>
              <a:t>      </a:t>
            </a:r>
            <a:r>
              <a:rPr lang="zh-CN" altLang="en-US"/>
              <a:t>电子</a:t>
            </a:r>
            <a:r>
              <a:rPr lang="en-US" altLang="zh-CN"/>
              <a:t>  </a:t>
            </a:r>
            <a:r>
              <a:rPr lang="zh-CN" altLang="en-US"/>
              <a:t>质子</a:t>
            </a:r>
            <a:r>
              <a:rPr lang="en-US" altLang="zh-CN"/>
              <a:t>  </a:t>
            </a:r>
            <a:r>
              <a:rPr lang="zh-CN" altLang="en-US"/>
              <a:t>中子氢</a:t>
            </a:r>
            <a:r>
              <a:rPr lang="en-US" altLang="zh-CN"/>
              <a:t>     1       1      0/1</a:t>
            </a:r>
          </a:p>
          <a:p>
            <a:r>
              <a:rPr lang="zh-CN" altLang="en-US"/>
              <a:t>碳</a:t>
            </a:r>
            <a:r>
              <a:rPr lang="en-US" altLang="zh-CN"/>
              <a:t>     6       6       6</a:t>
            </a:r>
          </a:p>
          <a:p>
            <a:r>
              <a:rPr lang="zh-CN" altLang="en-US"/>
              <a:t>氧</a:t>
            </a:r>
            <a:r>
              <a:rPr lang="en-US" altLang="zh-CN"/>
              <a:t>     8       8       8</a:t>
            </a:r>
          </a:p>
          <a:p>
            <a:r>
              <a:rPr lang="zh-CN" altLang="en-US"/>
              <a:t>钠</a:t>
            </a:r>
            <a:r>
              <a:rPr lang="en-US" altLang="zh-CN"/>
              <a:t>    11     11     11</a:t>
            </a:r>
          </a:p>
          <a:p>
            <a:r>
              <a:rPr lang="zh-CN" altLang="en-US"/>
              <a:t>氯</a:t>
            </a:r>
            <a:r>
              <a:rPr lang="en-US" altLang="zh-CN"/>
              <a:t>    17     17     17</a:t>
            </a:r>
          </a:p>
          <a:p>
            <a:r>
              <a:rPr lang="zh-CN" altLang="en-US"/>
              <a:t>钙</a:t>
            </a:r>
            <a:r>
              <a:rPr lang="en-US" altLang="zh-CN"/>
              <a:t>    20     20     20</a:t>
            </a:r>
          </a:p>
          <a:p>
            <a:r>
              <a:rPr lang="zh-CN" altLang="en-US"/>
              <a:t>铁</a:t>
            </a:r>
            <a:r>
              <a:rPr lang="en-US" altLang="zh-CN"/>
              <a:t>    26     26     26</a:t>
            </a:r>
          </a:p>
          <a:p>
            <a:r>
              <a:rPr lang="zh-CN" altLang="en-US"/>
              <a:t>铜</a:t>
            </a:r>
            <a:r>
              <a:rPr lang="en-US" altLang="zh-CN"/>
              <a:t>    29     29     29</a:t>
            </a:r>
          </a:p>
          <a:p>
            <a:r>
              <a:rPr lang="en-US" altLang="zh-CN" b="1"/>
              <a:t>...... </a:t>
            </a:r>
            <a:endParaRPr lang="zh-CN" altLang="en-US" b="1"/>
          </a:p>
          <a:p>
            <a:endParaRPr lang="zh-CN" altLang="en-US" b="1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9721215" y="3999230"/>
            <a:ext cx="2262505" cy="18637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三大原料说</a:t>
            </a:r>
            <a:endParaRPr lang="zh-CN" altLang="en-US" sz="240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2400" b="1">
                <a:sym typeface="+mn-ea"/>
              </a:rPr>
              <a:t>电子</a:t>
            </a:r>
            <a:r>
              <a:rPr lang="en-US" altLang="zh-CN" sz="2400" b="1">
                <a:sym typeface="+mn-ea"/>
              </a:rPr>
              <a:t>  electron</a:t>
            </a:r>
          </a:p>
          <a:p>
            <a:pPr>
              <a:lnSpc>
                <a:spcPct val="120000"/>
              </a:lnSpc>
            </a:pPr>
            <a:r>
              <a:rPr lang="zh-CN" altLang="en-US" sz="2400" b="1">
                <a:sym typeface="+mn-ea"/>
              </a:rPr>
              <a:t>质子</a:t>
            </a:r>
            <a:r>
              <a:rPr lang="en-US" altLang="zh-CN" sz="2400" b="1">
                <a:sym typeface="+mn-ea"/>
              </a:rPr>
              <a:t>  </a:t>
            </a:r>
            <a:r>
              <a:rPr lang="zh-CN" altLang="en-US" sz="2400" b="1">
                <a:sym typeface="+mn-ea"/>
              </a:rPr>
              <a:t>proton</a:t>
            </a:r>
          </a:p>
          <a:p>
            <a:pPr>
              <a:lnSpc>
                <a:spcPct val="120000"/>
              </a:lnSpc>
            </a:pPr>
            <a:r>
              <a:rPr lang="zh-CN" altLang="en-US" sz="2400" b="1">
                <a:sym typeface="+mn-ea"/>
              </a:rPr>
              <a:t>中子</a:t>
            </a:r>
            <a:r>
              <a:rPr lang="en-US" altLang="zh-CN" sz="2400" b="1">
                <a:sym typeface="+mn-ea"/>
              </a:rPr>
              <a:t>  n</a:t>
            </a:r>
            <a:r>
              <a:rPr lang="zh-CN" altLang="en-US" sz="2400" b="1">
                <a:sym typeface="+mn-ea"/>
              </a:rPr>
              <a:t>eutron</a:t>
            </a:r>
            <a:endParaRPr lang="zh-CN" altLang="en-US" sz="2400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0276205" y="5977890"/>
            <a:ext cx="1110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70C0"/>
                </a:solidFill>
              </a:rPr>
              <a:t>再细分？</a:t>
            </a:r>
          </a:p>
        </p:txBody>
      </p:sp>
      <p:sp>
        <p:nvSpPr>
          <p:cNvPr id="7" name="下箭头 6"/>
          <p:cNvSpPr/>
          <p:nvPr>
            <p:custDataLst>
              <p:tags r:id="rId7"/>
            </p:custDataLst>
          </p:nvPr>
        </p:nvSpPr>
        <p:spPr>
          <a:xfrm>
            <a:off x="9721215" y="5956300"/>
            <a:ext cx="2329815" cy="748030"/>
          </a:xfrm>
          <a:prstGeom prst="downArrow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067925" y="245110"/>
            <a:ext cx="163639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b="1">
                <a:solidFill>
                  <a:srgbClr val="FF0000"/>
                </a:solidFill>
                <a:sym typeface="+mn-ea"/>
              </a:rPr>
              <a:t>118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种元素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4" grpId="0" bldLvl="0" animBg="1"/>
      <p:bldP spid="4" grpId="1" animBg="1"/>
      <p:bldP spid="5" grpId="0" bldLvl="0" animBg="1"/>
      <p:bldP spid="5" grpId="1" animBg="1"/>
      <p:bldP spid="6" grpId="0"/>
      <p:bldP spid="6" grpId="1"/>
      <p:bldP spid="7" grpId="0" bldLvl="0" animBg="1"/>
      <p:bldP spid="7" grpId="1" animBg="1"/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/>
          <a:srcRect t="5229" b="5328"/>
          <a:stretch>
            <a:fillRect/>
          </a:stretch>
        </p:blipFill>
        <p:spPr>
          <a:xfrm>
            <a:off x="-635" y="3411220"/>
            <a:ext cx="12192635" cy="343217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64160" y="2031365"/>
            <a:ext cx="3750310" cy="10763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200">
                <a:solidFill>
                  <a:srgbClr val="FF0000"/>
                </a:solidFill>
                <a:highlight>
                  <a:srgbClr val="FFFF00"/>
                </a:highlight>
              </a:rPr>
              <a:t>结论</a:t>
            </a:r>
            <a:r>
              <a:rPr lang="en-US" altLang="zh-CN" sz="3200">
                <a:solidFill>
                  <a:srgbClr val="FF0000"/>
                </a:solidFill>
                <a:highlight>
                  <a:srgbClr val="FFFF00"/>
                </a:highlight>
              </a:rPr>
              <a:t>1</a:t>
            </a:r>
            <a:r>
              <a:rPr lang="zh-CN" altLang="en-US" sz="3200">
                <a:solidFill>
                  <a:srgbClr val="FF0000"/>
                </a:solidFill>
                <a:highlight>
                  <a:srgbClr val="FFFF00"/>
                </a:highlight>
              </a:rPr>
              <a:t>：物质是能量</a:t>
            </a:r>
          </a:p>
          <a:p>
            <a:pPr algn="l"/>
            <a:r>
              <a:rPr lang="zh-CN" altLang="en-US" sz="3200">
                <a:solidFill>
                  <a:srgbClr val="FF0000"/>
                </a:solidFill>
                <a:highlight>
                  <a:srgbClr val="FFFF00"/>
                </a:highlight>
              </a:rPr>
              <a:t>的一种状态</a:t>
            </a: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2812415" y="2588895"/>
            <a:ext cx="2335530" cy="8305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400" b="1">
                <a:solidFill>
                  <a:srgbClr val="0070C0"/>
                </a:solidFill>
                <a:sym typeface="+mn-ea"/>
              </a:rPr>
              <a:t>三大原料</a:t>
            </a:r>
            <a:endParaRPr lang="zh-CN" altLang="en-US" sz="2400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zh-CN" altLang="en-US" sz="2400" b="1">
                <a:sym typeface="+mn-ea"/>
              </a:rPr>
              <a:t>电子</a:t>
            </a:r>
            <a:r>
              <a:rPr lang="en-US" altLang="zh-CN" sz="2400" b="1">
                <a:sym typeface="+mn-ea"/>
              </a:rPr>
              <a:t> </a:t>
            </a:r>
            <a:r>
              <a:rPr lang="zh-CN" altLang="en-US" sz="2400" b="1">
                <a:sym typeface="+mn-ea"/>
              </a:rPr>
              <a:t>质子</a:t>
            </a:r>
            <a:r>
              <a:rPr lang="en-US" altLang="zh-CN" sz="2400" b="1">
                <a:sym typeface="+mn-ea"/>
              </a:rPr>
              <a:t> </a:t>
            </a:r>
            <a:r>
              <a:rPr lang="zh-CN" altLang="en-US" sz="2400" b="1">
                <a:sym typeface="+mn-ea"/>
              </a:rPr>
              <a:t>中子</a:t>
            </a:r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5507990" y="2589530"/>
            <a:ext cx="17068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400" b="1">
                <a:solidFill>
                  <a:srgbClr val="00B050"/>
                </a:solidFill>
                <a:sym typeface="+mn-ea"/>
              </a:rPr>
              <a:t>一种原料</a:t>
            </a:r>
          </a:p>
          <a:p>
            <a:pPr algn="ctr"/>
            <a:r>
              <a:rPr lang="zh-CN" altLang="en-US" sz="2400" b="1">
                <a:solidFill>
                  <a:schemeClr val="tx1"/>
                </a:solidFill>
                <a:sym typeface="+mn-ea"/>
              </a:rPr>
              <a:t>夸克quark</a:t>
            </a:r>
            <a:r>
              <a:rPr lang="en-US" altLang="zh-CN" sz="2400" b="1">
                <a:sym typeface="+mn-ea"/>
              </a:rPr>
              <a:t> </a:t>
            </a:r>
            <a:endParaRPr lang="zh-CN" altLang="en-US" sz="2400"/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7779385" y="2589530"/>
            <a:ext cx="43370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7030A0"/>
                </a:solidFill>
                <a:sym typeface="+mn-ea"/>
              </a:rPr>
              <a:t>一种能量</a:t>
            </a:r>
            <a:r>
              <a:rPr lang="en-US" altLang="zh-CN" sz="2400" b="1">
                <a:solidFill>
                  <a:srgbClr val="7030A0"/>
                </a:solidFill>
                <a:sym typeface="+mn-ea"/>
              </a:rPr>
              <a:t>(</a:t>
            </a:r>
            <a:r>
              <a:rPr lang="zh-CN" altLang="en-US" sz="2400" b="1">
                <a:solidFill>
                  <a:srgbClr val="7030A0"/>
                </a:solidFill>
                <a:sym typeface="+mn-ea"/>
              </a:rPr>
              <a:t>探索中</a:t>
            </a:r>
            <a:r>
              <a:rPr lang="en-US" altLang="zh-CN" sz="2400" b="1">
                <a:solidFill>
                  <a:srgbClr val="7030A0"/>
                </a:solidFill>
                <a:sym typeface="+mn-ea"/>
              </a:rPr>
              <a:t>)</a:t>
            </a:r>
            <a:endParaRPr lang="zh-CN" altLang="en-US" sz="2400" b="1">
              <a:solidFill>
                <a:srgbClr val="7030A0"/>
              </a:solidFill>
              <a:sym typeface="+mn-ea"/>
            </a:endParaRPr>
          </a:p>
          <a:p>
            <a:r>
              <a:rPr lang="en-US" altLang="zh-CN" sz="2400" b="1">
                <a:sym typeface="+mn-ea"/>
              </a:rPr>
              <a:t> 弦论String theory(振动的弦)</a:t>
            </a:r>
          </a:p>
        </p:txBody>
      </p:sp>
      <p:sp>
        <p:nvSpPr>
          <p:cNvPr id="21" name="文本框 20"/>
          <p:cNvSpPr txBox="1"/>
          <p:nvPr>
            <p:custDataLst>
              <p:tags r:id="rId7"/>
            </p:custDataLst>
          </p:nvPr>
        </p:nvSpPr>
        <p:spPr>
          <a:xfrm>
            <a:off x="6162040" y="779145"/>
            <a:ext cx="2793365" cy="10147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</a:rPr>
              <a:t>      </a:t>
            </a:r>
            <a:r>
              <a:rPr lang="en-US" altLang="zh-CN" sz="3200" b="1">
                <a:solidFill>
                  <a:srgbClr val="0070C0"/>
                </a:solidFill>
                <a:sym typeface="+mn-ea"/>
              </a:rPr>
              <a:t>M</a:t>
            </a:r>
            <a:r>
              <a:rPr lang="en-US" altLang="zh-CN" sz="3200" b="1">
                <a:solidFill>
                  <a:srgbClr val="7030A0"/>
                </a:solidFill>
                <a:sym typeface="+mn-ea"/>
              </a:rPr>
              <a:t>C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² </a:t>
            </a:r>
            <a:r>
              <a:rPr lang="en-US" altLang="zh-CN" sz="2800" b="1"/>
              <a:t>= </a:t>
            </a:r>
            <a:r>
              <a:rPr lang="en-US" altLang="zh-CN" sz="3200" b="1">
                <a:solidFill>
                  <a:srgbClr val="FF0000"/>
                </a:solidFill>
                <a:sym typeface="+mn-ea"/>
              </a:rPr>
              <a:t>E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质量</a:t>
            </a:r>
            <a:r>
              <a:rPr lang="zh-CN" altLang="en-US" sz="2400" b="1">
                <a:latin typeface="Arial" panose="020B0604020202090204" pitchFamily="34" charset="0"/>
                <a:ea typeface="微软雅黑" panose="020B0503020204020204" charset="-122"/>
              </a:rPr>
              <a:t>×</a:t>
            </a:r>
            <a:r>
              <a:rPr lang="zh-CN" altLang="en-US" sz="24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光速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²=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能量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3" name="直接箭头连接符 22"/>
          <p:cNvCxnSpPr/>
          <p:nvPr>
            <p:custDataLst>
              <p:tags r:id="rId8"/>
            </p:custDataLst>
          </p:nvPr>
        </p:nvCxnSpPr>
        <p:spPr>
          <a:xfrm>
            <a:off x="5957570" y="1868170"/>
            <a:ext cx="3395980" cy="12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>
            <p:custDataLst>
              <p:tags r:id="rId9"/>
            </p:custDataLst>
          </p:nvPr>
        </p:nvSpPr>
        <p:spPr>
          <a:xfrm>
            <a:off x="10478770" y="1269365"/>
            <a:ext cx="1239520" cy="1198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/>
              <a:t>核武器</a:t>
            </a:r>
          </a:p>
          <a:p>
            <a:r>
              <a:rPr lang="zh-CN" altLang="en-US" sz="2400" b="1"/>
              <a:t>核电站</a:t>
            </a:r>
          </a:p>
          <a:p>
            <a:r>
              <a:rPr lang="zh-CN" altLang="en-US" sz="2400" b="1"/>
              <a:t>核动力</a:t>
            </a:r>
          </a:p>
        </p:txBody>
      </p:sp>
      <p:sp>
        <p:nvSpPr>
          <p:cNvPr id="25" name="文本框 24"/>
          <p:cNvSpPr txBox="1"/>
          <p:nvPr>
            <p:custDataLst>
              <p:tags r:id="rId10"/>
            </p:custDataLst>
          </p:nvPr>
        </p:nvSpPr>
        <p:spPr>
          <a:xfrm>
            <a:off x="9401175" y="1647825"/>
            <a:ext cx="923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能量</a:t>
            </a:r>
          </a:p>
        </p:txBody>
      </p:sp>
      <p:cxnSp>
        <p:nvCxnSpPr>
          <p:cNvPr id="26" name="直接箭头连接符 25"/>
          <p:cNvCxnSpPr/>
          <p:nvPr>
            <p:custDataLst>
              <p:tags r:id="rId11"/>
            </p:custDataLst>
          </p:nvPr>
        </p:nvCxnSpPr>
        <p:spPr>
          <a:xfrm flipH="1">
            <a:off x="5798820" y="688340"/>
            <a:ext cx="3331210" cy="10795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>
            <p:custDataLst>
              <p:tags r:id="rId12"/>
            </p:custDataLst>
          </p:nvPr>
        </p:nvSpPr>
        <p:spPr>
          <a:xfrm>
            <a:off x="4972685" y="463550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400" b="1">
                <a:sym typeface="+mn-ea"/>
              </a:rPr>
              <a:t>物质</a:t>
            </a:r>
            <a:endParaRPr lang="zh-CN" altLang="en-US"/>
          </a:p>
        </p:txBody>
      </p:sp>
      <p:sp>
        <p:nvSpPr>
          <p:cNvPr id="28" name="文本框 27"/>
          <p:cNvSpPr txBox="1"/>
          <p:nvPr>
            <p:custDataLst>
              <p:tags r:id="rId13"/>
            </p:custDataLst>
          </p:nvPr>
        </p:nvSpPr>
        <p:spPr>
          <a:xfrm>
            <a:off x="7024370" y="140335"/>
            <a:ext cx="1404620" cy="460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ym typeface="+mn-ea"/>
              </a:rPr>
              <a:t>神的创造</a:t>
            </a:r>
          </a:p>
        </p:txBody>
      </p:sp>
      <p:sp>
        <p:nvSpPr>
          <p:cNvPr id="29" name="文本框 28"/>
          <p:cNvSpPr txBox="1"/>
          <p:nvPr>
            <p:custDataLst>
              <p:tags r:id="rId14"/>
            </p:custDataLst>
          </p:nvPr>
        </p:nvSpPr>
        <p:spPr>
          <a:xfrm>
            <a:off x="7271385" y="1958975"/>
            <a:ext cx="792480" cy="460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ym typeface="+mn-ea"/>
              </a:rPr>
              <a:t>核能</a:t>
            </a:r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15"/>
            </p:custDataLst>
          </p:nvPr>
        </p:nvSpPr>
        <p:spPr>
          <a:xfrm>
            <a:off x="9353550" y="463550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400" b="1">
                <a:sym typeface="+mn-ea"/>
              </a:rPr>
              <a:t>能量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015230" y="1658620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400" b="1">
                <a:sym typeface="+mn-ea"/>
              </a:rPr>
              <a:t>物质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07340" y="551180"/>
            <a:ext cx="4559935" cy="1383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70C0"/>
                </a:solidFill>
                <a:latin typeface="Arial Bold" panose="020B0604020202090204" charset="0"/>
                <a:cs typeface="Arial Bold" panose="020B0604020202090204" charset="0"/>
              </a:rPr>
              <a:t>1g</a:t>
            </a:r>
            <a:r>
              <a:rPr lang="zh-CN" altLang="en-US" sz="2800"/>
              <a:t>物质</a:t>
            </a:r>
            <a:r>
              <a:rPr lang="en-US" altLang="zh-CN" sz="2800"/>
              <a:t> = </a:t>
            </a:r>
            <a:r>
              <a:rPr lang="zh-CN" altLang="en-US" sz="2800"/>
              <a:t>2500万度电</a:t>
            </a:r>
          </a:p>
          <a:p>
            <a:r>
              <a:rPr lang="en-US" altLang="zh-CN" sz="2800"/>
              <a:t>            = </a:t>
            </a:r>
            <a:r>
              <a:rPr lang="zh-CN" altLang="en-US" sz="2800"/>
              <a:t>2.15万吨TNT炸药</a:t>
            </a:r>
          </a:p>
          <a:p>
            <a:r>
              <a:rPr lang="en-US" altLang="zh-CN" sz="2800"/>
              <a:t>            = </a:t>
            </a:r>
            <a:r>
              <a:rPr lang="zh-CN" altLang="en-US" sz="2800"/>
              <a:t>1.5颗广岛原子弹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732770" y="3460115"/>
            <a:ext cx="14046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一种能量存在状态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0338435" y="463550"/>
            <a:ext cx="1474470" cy="460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>
                <a:highlight>
                  <a:srgbClr val="FFFF00"/>
                </a:highlight>
              </a:rPr>
              <a:t>人做不到</a:t>
            </a:r>
          </a:p>
        </p:txBody>
      </p:sp>
      <p:sp>
        <p:nvSpPr>
          <p:cNvPr id="3" name="右箭头 2"/>
          <p:cNvSpPr/>
          <p:nvPr/>
        </p:nvSpPr>
        <p:spPr>
          <a:xfrm>
            <a:off x="4954905" y="2613660"/>
            <a:ext cx="405130" cy="369570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右箭头 9"/>
          <p:cNvSpPr/>
          <p:nvPr/>
        </p:nvSpPr>
        <p:spPr>
          <a:xfrm>
            <a:off x="7229475" y="2628265"/>
            <a:ext cx="405130" cy="369570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809990" y="982345"/>
            <a:ext cx="1238885" cy="3987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ym typeface="+mn-ea"/>
              </a:rPr>
              <a:t>爱因斯坦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4" grpId="0" bldLvl="0" animBg="1"/>
      <p:bldP spid="4" grpId="1" animBg="1"/>
      <p:bldP spid="17" grpId="0"/>
      <p:bldP spid="17" grpId="1"/>
      <p:bldP spid="18" grpId="0"/>
      <p:bldP spid="18" grpId="1"/>
      <p:bldP spid="20" grpId="0"/>
      <p:bldP spid="20" grpId="1"/>
      <p:bldP spid="21" grpId="0" bldLvl="0" animBg="1"/>
      <p:bldP spid="21" grpId="1"/>
      <p:bldP spid="24" grpId="0" bldLvl="0" animBg="1"/>
      <p:bldP spid="24" grpId="1" animBg="1"/>
      <p:bldP spid="25" grpId="0"/>
      <p:bldP spid="25" grpId="1"/>
      <p:bldP spid="27" grpId="0"/>
      <p:bldP spid="27" grpId="1"/>
      <p:bldP spid="28" grpId="0" bldLvl="0" animBg="1"/>
      <p:bldP spid="28" grpId="1" animBg="1"/>
      <p:bldP spid="29" grpId="0" bldLvl="0" animBg="1"/>
      <p:bldP spid="29" grpId="1" animBg="1"/>
      <p:bldP spid="5" grpId="0"/>
      <p:bldP spid="5" grpId="1"/>
      <p:bldP spid="7" grpId="0"/>
      <p:bldP spid="7" grpId="1"/>
      <p:bldP spid="2" grpId="0" animBg="1"/>
      <p:bldP spid="2" grpId="1" animBg="1"/>
      <p:bldP spid="8" grpId="0"/>
      <p:bldP spid="8" grpId="1"/>
      <p:bldP spid="9" grpId="0" animBg="1"/>
      <p:bldP spid="9" grpId="1" animBg="1"/>
      <p:bldP spid="3" grpId="0" animBg="1"/>
      <p:bldP spid="3" grpId="1" animBg="1"/>
      <p:bldP spid="10" grpId="0" animBg="1"/>
      <p:bldP spid="10" grpId="1" animBg="1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c5YjI0MjU3N2U0ODAzZjBhMTJiNjk5Y2M4ZWYwYmYifQ=="/>
  <p:tag name="commondata" val="eyJoZGlkIjoiNGJkOWYyYmY4M2M1YjcxNzMyZmNhY2YzMTQ3MWZjNG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920*90"/>
  <p:tag name="TABLE_ENDDRAG_RECT" val="16*310*920*9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42*84"/>
  <p:tag name="TABLE_ENDDRAG_RECT" val="115*440*742*8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86*94"/>
  <p:tag name="TABLE_ENDDRAG_RECT" val="438*409*486*9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98*145"/>
  <p:tag name="TABLE_ENDDRAG_RECT" val="14*331*898*14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98*145"/>
  <p:tag name="TABLE_ENDDRAG_RECT" val="14*331*898*14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920*90"/>
  <p:tag name="TABLE_ENDDRAG_RECT" val="16*310*920*9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2904</Words>
  <Application>Microsoft Office PowerPoint</Application>
  <PresentationFormat>Custom</PresentationFormat>
  <Paragraphs>246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谢谢 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AUCKLAND BOLCC</cp:lastModifiedBy>
  <cp:revision>182</cp:revision>
  <dcterms:created xsi:type="dcterms:W3CDTF">2024-08-25T10:43:40Z</dcterms:created>
  <dcterms:modified xsi:type="dcterms:W3CDTF">2024-08-25T11:06:24Z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2052-6.10.1.8873</vt:lpwstr>
  </property>
  <property fmtid="{D5CDD505-2E9C-101B-9397-08002B2CF9AE}" pid="3" name="ICV">
    <vt:lpwstr>917FC69F659EB38BDC0ACB666B7902ED_43</vt:lpwstr>
  </property>
</Properties>
</file>