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60" r:id="rId7"/>
    <p:sldId id="261" r:id="rId8"/>
    <p:sldId id="262" r:id="rId9"/>
    <p:sldId id="268" r:id="rId10"/>
    <p:sldId id="269" r:id="rId11"/>
    <p:sldId id="270" r:id="rId12"/>
    <p:sldId id="271" r:id="rId13"/>
    <p:sldId id="263" r:id="rId14"/>
    <p:sldId id="266" r:id="rId15"/>
    <p:sldId id="267" r:id="rId16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2"/>
        <p:guide pos="389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89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5.xml"/><Relationship Id="rId2" Type="http://schemas.openxmlformats.org/officeDocument/2006/relationships/image" Target="../media/image2.png"/><Relationship Id="rId1" Type="http://schemas.openxmlformats.org/officeDocument/2006/relationships/tags" Target="../tags/tag8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6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7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8.xml"/><Relationship Id="rId2" Type="http://schemas.openxmlformats.org/officeDocument/2006/relationships/image" Target="../media/image2.png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3.xml"/><Relationship Id="rId2" Type="http://schemas.openxmlformats.org/officeDocument/2006/relationships/image" Target="../media/image2.png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57200" y="704215"/>
            <a:ext cx="1095819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rgbClr val="04617B"/>
                </a:solidFill>
                <a:effectLst/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endParaRPr lang="zh-TW" altLang="en-US"/>
          </a:p>
        </p:txBody>
      </p:sp>
      <p:sp>
        <p:nvSpPr>
          <p:cNvPr id="5" name="內容版面配置區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57200" y="1935480"/>
            <a:ext cx="10958195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  <a:defRPr kumimoji="0" sz="26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1pPr>
            <a:lvl2pPr marL="640080" indent="-247015" algn="l" rtl="0" eaLnBrk="1" latinLnBrk="0" hangingPunct="1">
              <a:spcBef>
                <a:spcPct val="20000"/>
              </a:spcBef>
              <a:buClr>
                <a:srgbClr val="0F6FC6"/>
              </a:buClr>
              <a:buSzPct val="85000"/>
              <a:buFont typeface="Wingdings 2"/>
              <a:buChar char=""/>
              <a:defRPr kumimoji="0" sz="24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2pPr>
            <a:lvl3pPr marL="914400" indent="-247015" algn="l" rtl="0" eaLnBrk="1" latinLnBrk="0" hangingPunct="1">
              <a:spcBef>
                <a:spcPct val="20000"/>
              </a:spcBef>
              <a:buClr>
                <a:srgbClr val="009DD9"/>
              </a:buClr>
              <a:buSzPct val="70000"/>
              <a:buFont typeface="Wingdings 2"/>
              <a:buChar char=""/>
              <a:defRPr kumimoji="0" sz="21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3pPr>
            <a:lvl4pPr marL="1188720" indent="-210185" algn="l" rtl="0" eaLnBrk="1" latinLnBrk="0" hangingPunct="1">
              <a:spcBef>
                <a:spcPct val="20000"/>
              </a:spcBef>
              <a:buClr>
                <a:srgbClr val="0BD0D9"/>
              </a:buClr>
              <a:buSzPct val="65000"/>
              <a:buFont typeface="Wingdings 2"/>
              <a:buChar char=""/>
              <a:defRPr kumimoji="0" sz="20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4pPr>
            <a:lvl5pPr marL="1463040" indent="-210185" algn="l" rtl="0" eaLnBrk="1" latinLnBrk="0" hangingPunct="1">
              <a:spcBef>
                <a:spcPct val="20000"/>
              </a:spcBef>
              <a:buClr>
                <a:srgbClr val="10CF9B"/>
              </a:buClr>
              <a:buSzPct val="65000"/>
              <a:buFont typeface="Wingdings 2"/>
              <a:buChar char=""/>
              <a:defRPr kumimoji="0" sz="20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5pPr>
            <a:lvl6pPr marL="1737360" indent="-210185" algn="l" rtl="0" eaLnBrk="1" latinLnBrk="0" hangingPunct="1">
              <a:spcBef>
                <a:spcPct val="20000"/>
              </a:spcBef>
              <a:buClr>
                <a:srgbClr val="7CCA62"/>
              </a:buClr>
              <a:buSzPct val="80000"/>
              <a:buFont typeface="Wingdings 2"/>
              <a:buChar char=""/>
              <a:defRPr kumimoji="0" sz="18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rgbClr val="A5C249"/>
              </a:buClr>
              <a:buSzPct val="80000"/>
              <a:buFont typeface="Wingdings 2"/>
              <a:buChar char=""/>
              <a:defRPr kumimoji="0" sz="1600" kern="1200" baseline="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rgbClr val="04617B"/>
              </a:buClr>
              <a:buChar char="•"/>
              <a:defRPr kumimoji="0" sz="16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rgbClr val="04617B"/>
              </a:buClr>
              <a:buFontTx/>
              <a:buChar char="•"/>
              <a:defRPr kumimoji="0" sz="1400" kern="1200" baseline="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9pPr>
          </a:lstStyle>
          <a:p>
            <a:endParaRPr lang="zh-TW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176905" y="2086610"/>
            <a:ext cx="583882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TW" altLang="en-US" sz="5400" b="1" dirty="0" smtClean="0">
                <a:solidFill>
                  <a:srgbClr val="FF0000"/>
                </a:solidFill>
                <a:sym typeface="+mn-ea"/>
              </a:rPr>
              <a:t>路得記</a:t>
            </a:r>
            <a:r>
              <a:rPr lang="zh-CN" altLang="zh-TW" sz="5400" b="1" dirty="0" smtClean="0">
                <a:solidFill>
                  <a:srgbClr val="FF0000"/>
                </a:solidFill>
                <a:sym typeface="+mn-ea"/>
              </a:rPr>
              <a:t>专题分享</a:t>
            </a:r>
            <a:endParaRPr lang="zh-CN" altLang="zh-TW" sz="6000" b="1" dirty="0" smtClean="0">
              <a:solidFill>
                <a:srgbClr val="FF0000"/>
              </a:solidFill>
              <a:sym typeface="+mn-ea"/>
            </a:endParaRPr>
          </a:p>
          <a:p>
            <a:pPr algn="ctr"/>
            <a:endParaRPr lang="en-US" altLang="zh-CN" sz="3600" b="1" dirty="0" smtClean="0">
              <a:solidFill>
                <a:srgbClr val="FF0000"/>
              </a:solidFill>
              <a:sym typeface="+mn-ea"/>
            </a:endParaRPr>
          </a:p>
          <a:p>
            <a:pPr algn="ctr"/>
            <a:r>
              <a:rPr lang="en-US" altLang="zh-CN" sz="3600" b="1" dirty="0" smtClean="0">
                <a:solidFill>
                  <a:srgbClr val="0070C0"/>
                </a:solidFill>
                <a:sym typeface="+mn-ea"/>
              </a:rPr>
              <a:t>——</a:t>
            </a:r>
            <a:r>
              <a:rPr lang="zh-CN" altLang="en-US" sz="3600" b="1" dirty="0" smtClean="0">
                <a:solidFill>
                  <a:srgbClr val="0070C0"/>
                </a:solidFill>
                <a:sym typeface="+mn-ea"/>
              </a:rPr>
              <a:t>弟</a:t>
            </a:r>
            <a:r>
              <a:rPr lang="zh-CN" altLang="zh-TW" sz="3600" b="1" dirty="0" smtClean="0">
                <a:solidFill>
                  <a:srgbClr val="0070C0"/>
                </a:solidFill>
                <a:sym typeface="+mn-ea"/>
              </a:rPr>
              <a:t>娶寡嫂</a:t>
            </a:r>
            <a:r>
              <a:rPr lang="en-US" altLang="zh-CN" sz="3600" b="1" dirty="0" smtClean="0">
                <a:solidFill>
                  <a:srgbClr val="0070C0"/>
                </a:solidFill>
                <a:sym typeface="+mn-ea"/>
              </a:rPr>
              <a:t>&amp;脱鞋之家</a:t>
            </a:r>
            <a:endParaRPr lang="en-US" altLang="zh-CN" sz="3600" b="1" dirty="0" smtClean="0">
              <a:solidFill>
                <a:srgbClr val="0070C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12_Tribes_of_Israel_Map_zh_hans.sv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826125" cy="68414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59385" y="6296660"/>
            <a:ext cx="553783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以色列人</a:t>
            </a:r>
            <a:r>
              <a:rPr lang="zh-CN" altLang="en-US" sz="2800" b="1">
                <a:solidFill>
                  <a:srgbClr val="FF0000"/>
                </a:solidFill>
              </a:rPr>
              <a:t>要各守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耶和华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所赐的产业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69940" y="15875"/>
            <a:ext cx="6163310" cy="53676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FF0000"/>
                </a:solidFill>
                <a:sym typeface="+mn-ea"/>
              </a:rPr>
              <a:t>神为以色列人设计了一个美好的社会制度：</a:t>
            </a:r>
            <a:endParaRPr lang="en-US" altLang="zh-CN" sz="240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sym typeface="+mn-ea"/>
              </a:rPr>
              <a:t>1.</a:t>
            </a:r>
            <a:r>
              <a:rPr lang="en-US" altLang="zh-CN" sz="2400">
                <a:solidFill>
                  <a:srgbClr val="00B050"/>
                </a:solidFill>
                <a:sym typeface="+mn-ea"/>
              </a:rPr>
              <a:t> 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各有产业</a:t>
            </a:r>
            <a:r>
              <a:rPr lang="zh-CN" altLang="en-US" sz="2400">
                <a:sym typeface="+mn-ea"/>
              </a:rPr>
              <a:t>：籍着各支派各宗族所拥有的</a:t>
            </a:r>
            <a:r>
              <a:rPr lang="zh-CN" altLang="en-US" sz="2400">
                <a:sym typeface="+mn-ea"/>
              </a:rPr>
              <a:t>产业，神赐福给谨守遵行神命令的以色列人。</a:t>
            </a:r>
            <a:endParaRPr lang="en-US" altLang="zh-CN" sz="240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sym typeface="+mn-ea"/>
              </a:rPr>
              <a:t>2. </a:t>
            </a:r>
            <a:r>
              <a:rPr lang="zh-CN" altLang="en-US" sz="2400" b="1">
                <a:solidFill>
                  <a:srgbClr val="0070C0"/>
                </a:solidFill>
                <a:sym typeface="+mn-ea"/>
              </a:rPr>
              <a:t>安息年</a:t>
            </a:r>
            <a:r>
              <a:rPr lang="zh-CN" altLang="en-US" sz="2400">
                <a:sym typeface="+mn-ea"/>
              </a:rPr>
              <a:t>：债务清零，人得自由，</a:t>
            </a:r>
            <a:r>
              <a:rPr lang="zh-CN" altLang="en-US" sz="2400">
                <a:sym typeface="+mn-ea"/>
              </a:rPr>
              <a:t>以色列中没有穷人。</a:t>
            </a:r>
            <a:endParaRPr lang="en-US" altLang="zh-CN" sz="240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sym typeface="+mn-ea"/>
              </a:rPr>
              <a:t>3. 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禧年</a:t>
            </a:r>
            <a:r>
              <a:rPr lang="en-US" altLang="zh-CN" sz="2400" b="1">
                <a:sym typeface="+mn-ea"/>
              </a:rPr>
              <a:t>: </a:t>
            </a:r>
            <a:r>
              <a:rPr lang="en-US" altLang="zh-CN" sz="2400">
                <a:sym typeface="+mn-ea"/>
              </a:rPr>
              <a:t>神原本赐给每一个宗族的产业, 无论中间发生什么</a:t>
            </a:r>
            <a:r>
              <a:rPr lang="zh-CN" altLang="en-US" sz="2400">
                <a:sym typeface="+mn-ea"/>
              </a:rPr>
              <a:t>转手</a:t>
            </a:r>
            <a:r>
              <a:rPr lang="en-US" altLang="zh-CN" sz="2400">
                <a:sym typeface="+mn-ea"/>
              </a:rPr>
              <a:t>买卖, </a:t>
            </a:r>
            <a:r>
              <a:rPr lang="zh-CN" altLang="en-US" sz="2400">
                <a:sym typeface="+mn-ea"/>
              </a:rPr>
              <a:t>每到禧</a:t>
            </a:r>
            <a:r>
              <a:rPr lang="en-US" altLang="zh-CN" sz="2400">
                <a:sym typeface="+mn-ea"/>
              </a:rPr>
              <a:t>年</a:t>
            </a:r>
            <a:r>
              <a:rPr lang="en-US" altLang="zh-CN" sz="2400">
                <a:sym typeface="+mn-ea"/>
              </a:rPr>
              <a:t>全部复原。</a:t>
            </a:r>
            <a:endParaRPr lang="en-US" altLang="zh-CN" sz="240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sym typeface="+mn-ea"/>
              </a:rPr>
              <a:t>4. </a:t>
            </a:r>
            <a:r>
              <a:rPr lang="en-US" altLang="zh-CN" sz="2400" b="1">
                <a:solidFill>
                  <a:srgbClr val="7030A0"/>
                </a:solidFill>
                <a:sym typeface="+mn-ea"/>
              </a:rPr>
              <a:t>嫁同宗支派的人</a:t>
            </a:r>
            <a:r>
              <a:rPr lang="zh-CN" altLang="en-US" sz="2400">
                <a:sym typeface="+mn-ea"/>
              </a:rPr>
              <a:t>：</a:t>
            </a:r>
            <a:r>
              <a:rPr lang="en-US" altLang="zh-CN" sz="2400">
                <a:sym typeface="+mn-ea"/>
              </a:rPr>
              <a:t>规避携带产业的跨支派婚姻，避免各支派</a:t>
            </a:r>
            <a:r>
              <a:rPr lang="zh-CN" altLang="en-US" sz="2400">
                <a:sym typeface="+mn-ea"/>
              </a:rPr>
              <a:t>的</a:t>
            </a:r>
            <a:r>
              <a:rPr lang="en-US" altLang="zh-CN" sz="2400">
                <a:sym typeface="+mn-ea"/>
              </a:rPr>
              <a:t>产业发生交叉</a:t>
            </a:r>
            <a:r>
              <a:rPr lang="zh-CN" altLang="en-US" sz="2400">
                <a:sym typeface="+mn-ea"/>
              </a:rPr>
              <a:t>。</a:t>
            </a:r>
            <a:r>
              <a:rPr lang="en-US" altLang="zh-CN" sz="2400">
                <a:sym typeface="+mn-ea"/>
              </a:rPr>
              <a:t>各支派</a:t>
            </a:r>
            <a:r>
              <a:rPr lang="en-US" altLang="zh-CN" sz="2400">
                <a:sym typeface="+mn-ea"/>
              </a:rPr>
              <a:t>守住</a:t>
            </a:r>
            <a:r>
              <a:rPr lang="en-US" altLang="zh-CN" sz="2400">
                <a:sym typeface="+mn-ea"/>
              </a:rPr>
              <a:t>产业</a:t>
            </a:r>
            <a:r>
              <a:rPr lang="zh-CN" altLang="en-US" sz="2400">
                <a:sym typeface="+mn-ea"/>
              </a:rPr>
              <a:t>，就是守住神的恩典</a:t>
            </a:r>
            <a:r>
              <a:rPr lang="en-US" altLang="zh-CN" sz="2400">
                <a:sym typeface="+mn-ea"/>
              </a:rPr>
              <a:t>。</a:t>
            </a:r>
            <a:endParaRPr lang="en-US" altLang="zh-CN" sz="240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sym typeface="+mn-ea"/>
              </a:rPr>
              <a:t>5. 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弟娶寡嫂</a:t>
            </a:r>
            <a:r>
              <a:rPr lang="zh-CN" altLang="en-US" sz="2400"/>
              <a:t>：确保每一个人都后继有人，避免该家族在以色列中</a:t>
            </a:r>
            <a:r>
              <a:rPr lang="zh-CN" altLang="en-US" sz="2400">
                <a:sym typeface="+mn-ea"/>
              </a:rPr>
              <a:t>被除名。守住各祖宗的产业，才能不失去神的</a:t>
            </a:r>
            <a:r>
              <a:rPr lang="zh-CN" altLang="en-US" sz="2400">
                <a:sym typeface="+mn-ea"/>
              </a:rPr>
              <a:t>恩典。</a:t>
            </a:r>
            <a:endParaRPr lang="en-US" altLang="zh-CN" sz="2400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54395" y="5310505"/>
            <a:ext cx="6078855" cy="15684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神的恩典：惠及到祂的每一位子民。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>
                <a:solidFill>
                  <a:srgbClr val="0070C0"/>
                </a:solidFill>
              </a:rPr>
              <a:t>【提前 2:4】 他愿意万人得救，明白真道。</a:t>
            </a:r>
            <a:endParaRPr lang="zh-CN" altLang="en-US" sz="2400">
              <a:solidFill>
                <a:srgbClr val="0070C0"/>
              </a:solidFill>
            </a:endParaRPr>
          </a:p>
          <a:p>
            <a:r>
              <a:rPr lang="zh-CN" altLang="en-US" sz="2400">
                <a:solidFill>
                  <a:srgbClr val="0070C0"/>
                </a:solidFill>
              </a:rPr>
              <a:t>【彼后 3:9</a:t>
            </a:r>
            <a:r>
              <a:rPr lang="en-US" altLang="zh-CN" sz="2400">
                <a:solidFill>
                  <a:srgbClr val="0070C0"/>
                </a:solidFill>
              </a:rPr>
              <a:t>b</a:t>
            </a:r>
            <a:r>
              <a:rPr lang="zh-CN" altLang="en-US" sz="2400">
                <a:solidFill>
                  <a:srgbClr val="0070C0"/>
                </a:solidFill>
              </a:rPr>
              <a:t>】</a:t>
            </a:r>
            <a:r>
              <a:rPr lang="en-US" altLang="zh-CN" sz="2400">
                <a:solidFill>
                  <a:srgbClr val="0070C0"/>
                </a:solidFill>
              </a:rPr>
              <a:t>... ...</a:t>
            </a:r>
            <a:r>
              <a:rPr lang="zh-CN" altLang="en-US" sz="2400">
                <a:solidFill>
                  <a:srgbClr val="0070C0"/>
                </a:solidFill>
              </a:rPr>
              <a:t>不愿有一人沉沦，乃愿人人都悔改。</a:t>
            </a:r>
            <a:endParaRPr lang="en-US" altLang="zh-CN" sz="2400">
              <a:solidFill>
                <a:srgbClr val="0070C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4" grpId="0" bldLvl="0" animBg="1"/>
      <p:bldP spid="4" grpId="1"/>
      <p:bldP spid="2" grpId="0"/>
      <p:bldP spid="2" grpId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3" descr="https://encrypted-tbn3.gstatic.com/images?q=tbn:ANd9GcRzKJrcTgaPjHKn63LD1G2FDPaCe7OK96BPkoSl7eguzf5v4Hx7"/>
          <p:cNvPicPr>
            <a:picLocks noGr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480" y="2103120"/>
            <a:ext cx="5557520" cy="469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66040" y="56515"/>
            <a:ext cx="6515100" cy="673925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【得 4:3】</a:t>
            </a:r>
            <a:r>
              <a:rPr lang="zh-CN" altLang="en-US" sz="2400" b="1">
                <a:solidFill>
                  <a:srgbClr val="FF0000"/>
                </a:solidFill>
              </a:rPr>
              <a:t>波阿斯</a:t>
            </a:r>
            <a:r>
              <a:rPr lang="zh-CN" altLang="en-US" sz="2400"/>
              <a:t>对那</a:t>
            </a:r>
            <a:r>
              <a:rPr lang="zh-CN" altLang="en-US" sz="2400" b="1">
                <a:solidFill>
                  <a:srgbClr val="0070C0"/>
                </a:solidFill>
              </a:rPr>
              <a:t>至近的亲属</a:t>
            </a:r>
            <a:r>
              <a:rPr lang="zh-CN" altLang="en-US" sz="2400"/>
              <a:t>说：“从摩押地回来的</a:t>
            </a:r>
            <a:r>
              <a:rPr lang="zh-CN" altLang="en-US" sz="2400" b="1">
                <a:solidFill>
                  <a:srgbClr val="00B050"/>
                </a:solidFill>
              </a:rPr>
              <a:t>拿俄米</a:t>
            </a:r>
            <a:r>
              <a:rPr lang="zh-CN" altLang="en-US" sz="2400"/>
              <a:t>，现在要</a:t>
            </a:r>
            <a:r>
              <a:rPr lang="zh-CN" altLang="en-US" sz="2400" b="1"/>
              <a:t>卖我们族兄</a:t>
            </a:r>
            <a:r>
              <a:rPr lang="zh-CN" altLang="en-US" sz="2400" b="1">
                <a:solidFill>
                  <a:srgbClr val="7030A0"/>
                </a:solidFill>
              </a:rPr>
              <a:t>以利米勒</a:t>
            </a:r>
            <a:r>
              <a:rPr lang="zh-CN" altLang="en-US" sz="2400" b="1"/>
              <a:t>的那块地</a:t>
            </a:r>
            <a:r>
              <a:rPr lang="zh-CN" altLang="en-US" sz="2400"/>
              <a:t>。</a:t>
            </a:r>
            <a:endParaRPr lang="zh-CN" altLang="en-US" sz="2400"/>
          </a:p>
          <a:p>
            <a:r>
              <a:rPr lang="zh-CN" altLang="en-US" sz="2400"/>
              <a:t>【得 4:4】我想当赎那块地的是你，其次是我，以外再没有别人了。你可以在这里的人面前，和我本国的长老面前说明，你若肯赎就赎，若不肯赎就告诉我。”那人回答说：“我肯赎。”</a:t>
            </a:r>
            <a:endParaRPr lang="zh-CN" altLang="en-US" sz="2400"/>
          </a:p>
          <a:p>
            <a:r>
              <a:rPr lang="zh-CN" altLang="en-US" sz="2400"/>
              <a:t>【得 4:5】波阿斯说：“你从拿俄米手中买这地的时候，也当娶死人的妻摩押女子路得，使死人在产业上存留他的名。”</a:t>
            </a:r>
            <a:endParaRPr lang="zh-CN" altLang="en-US" sz="2400"/>
          </a:p>
          <a:p>
            <a:r>
              <a:rPr lang="zh-CN" altLang="en-US" sz="2400"/>
              <a:t>【得 4:6】那人说：“这样我就不能赎了，恐怕于我的产业有碍。你可以赎我所当赎的，我不能赎了。”</a:t>
            </a:r>
            <a:endParaRPr lang="zh-CN" altLang="en-US" sz="2400"/>
          </a:p>
          <a:p>
            <a:r>
              <a:rPr lang="zh-CN" altLang="en-US" sz="2400"/>
              <a:t>【得 4:7】从前，在以色列中要定夺什么事，或赎回，或交易，这人就脱鞋给那人。以色列人都以此为证据。</a:t>
            </a:r>
            <a:endParaRPr lang="zh-CN" altLang="en-US" sz="2400"/>
          </a:p>
          <a:p>
            <a:r>
              <a:rPr lang="zh-CN" altLang="en-US" sz="2400"/>
              <a:t>【得 4:8】那人对波阿斯说：“你自己买吧！”于是将鞋脱下来了。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6835140" y="154940"/>
            <a:ext cx="52438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单纯买地</a:t>
            </a:r>
            <a:r>
              <a:rPr lang="zh-CN" altLang="en-US" sz="2400"/>
              <a:t>：多得二份地产，拿俄米的丈夫死后二个儿子</a:t>
            </a:r>
            <a:r>
              <a:rPr lang="zh-CN" altLang="en-US" sz="2400"/>
              <a:t>继承的</a:t>
            </a:r>
            <a:r>
              <a:rPr lang="zh-CN" altLang="en-US" sz="2400"/>
              <a:t>产业。</a:t>
            </a:r>
            <a:endParaRPr lang="zh-CN" altLang="en-US" sz="2400"/>
          </a:p>
          <a:p>
            <a:r>
              <a:rPr lang="zh-CN" altLang="en-US" sz="2400" b="1"/>
              <a:t>娶路得为妻</a:t>
            </a:r>
            <a:r>
              <a:rPr lang="zh-CN" altLang="en-US" sz="2400"/>
              <a:t>：路得前夫的那一份产业连同未来的长子，一起分出去归死去的前夫，只能留下一半归</a:t>
            </a:r>
            <a:r>
              <a:rPr lang="zh-CN" altLang="en-US" sz="2400"/>
              <a:t>自己。</a:t>
            </a:r>
            <a:endParaRPr lang="zh-CN" altLang="en-US" sz="24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  <p:bldLst>
      <p:bldP spid="2" grpId="0" animBg="1"/>
      <p:bldP spid="2" grpId="1" animBg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https://encrypted-tbn0.gstatic.com/images?q=tbn:ANd9GcQts_3uDEt3rW78urS8boDC_Lx4_TjvLMzqihVN5ldapCle1Ef9xw"/>
          <p:cNvPicPr>
            <a:picLocks noGr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960360" cy="56788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8380730" y="92075"/>
            <a:ext cx="3440430" cy="396938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800"/>
              <a:t>【得 4:16】 拿俄米就把孩子抱在怀中，</a:t>
            </a:r>
            <a:r>
              <a:rPr lang="zh-CN" altLang="en-US" sz="2800" b="1">
                <a:solidFill>
                  <a:srgbClr val="00B050"/>
                </a:solidFill>
              </a:rPr>
              <a:t>作他的养母</a:t>
            </a:r>
            <a:r>
              <a:rPr lang="zh-CN" altLang="en-US" sz="2800"/>
              <a:t>。</a:t>
            </a:r>
            <a:endParaRPr lang="zh-CN" altLang="en-US" sz="2800"/>
          </a:p>
          <a:p>
            <a:r>
              <a:rPr lang="zh-CN" altLang="en-US" sz="2800"/>
              <a:t>【得 4:17】 邻舍的妇人说：“</a:t>
            </a:r>
            <a:r>
              <a:rPr lang="zh-CN" altLang="en-US" sz="2800" b="1">
                <a:solidFill>
                  <a:srgbClr val="00B050"/>
                </a:solidFill>
              </a:rPr>
              <a:t>拿俄米得孩子了</a:t>
            </a:r>
            <a:r>
              <a:rPr lang="zh-CN" altLang="en-US" sz="2800"/>
              <a:t>。”就给孩子起名叫俄备得。这俄备得是耶西的父，耶西是</a:t>
            </a:r>
            <a:r>
              <a:rPr lang="zh-CN" altLang="en-US" sz="2800" b="1">
                <a:solidFill>
                  <a:srgbClr val="0070C0"/>
                </a:solidFill>
              </a:rPr>
              <a:t>大卫的父</a:t>
            </a:r>
            <a:r>
              <a:rPr lang="zh-CN" altLang="en-US" sz="2800"/>
              <a:t>。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8303260" y="4200525"/>
            <a:ext cx="3517900" cy="15684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>
                <a:sym typeface="+mn-ea"/>
              </a:rPr>
              <a:t>波阿斯</a:t>
            </a:r>
            <a:r>
              <a:rPr lang="zh-CN" altLang="en-US" sz="2400">
                <a:sym typeface="+mn-ea"/>
              </a:rPr>
              <a:t>娶路得，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生长子俄备得，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过继给</a:t>
            </a:r>
            <a:r>
              <a:rPr lang="zh-CN" altLang="en-US" sz="2400">
                <a:sym typeface="+mn-ea"/>
              </a:rPr>
              <a:t>拿俄米做养子，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继承路得亡夫的</a:t>
            </a:r>
            <a:r>
              <a:rPr lang="zh-CN" altLang="en-US" sz="2400">
                <a:sym typeface="+mn-ea"/>
              </a:rPr>
              <a:t>产业。</a:t>
            </a:r>
            <a:endParaRPr lang="zh-CN" altLang="en-US" sz="2400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2575" y="5908040"/>
            <a:ext cx="11538585" cy="8299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【得 4:14】 妇人们对拿俄米说：</a:t>
            </a:r>
            <a:r>
              <a:rPr lang="zh-CN" altLang="en-US" sz="2400" b="1">
                <a:solidFill>
                  <a:srgbClr val="FF0000"/>
                </a:solidFill>
              </a:rPr>
              <a:t>耶和华是应当称颂的</a:t>
            </a:r>
            <a:r>
              <a:rPr lang="zh-CN" altLang="en-US" sz="2400"/>
              <a:t>，因为今日没有撇下你使你无至近的亲属。愿这孩子在以色列中</a:t>
            </a:r>
            <a:r>
              <a:rPr lang="zh-CN" altLang="en-US" sz="2400" b="1">
                <a:solidFill>
                  <a:srgbClr val="0070C0"/>
                </a:solidFill>
              </a:rPr>
              <a:t>得名声</a:t>
            </a:r>
            <a:r>
              <a:rPr lang="zh-CN" altLang="en-US" sz="2400"/>
              <a:t>。</a:t>
            </a:r>
            <a:endParaRPr lang="zh-CN" altLang="en-US" sz="24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  <p:bldLst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8490" y="1164590"/>
            <a:ext cx="11109325" cy="501967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smtClean="0">
                <a:solidFill>
                  <a:srgbClr val="00B050"/>
                </a:solidFill>
                <a:latin typeface="+mn-ea"/>
              </a:rPr>
              <a:t>1. </a:t>
            </a:r>
            <a:r>
              <a:rPr lang="zh-CN" altLang="en-US" sz="3600" dirty="0" smtClean="0">
                <a:solidFill>
                  <a:srgbClr val="00B050"/>
                </a:solidFill>
                <a:latin typeface="+mn-ea"/>
              </a:rPr>
              <a:t>呈现了</a:t>
            </a:r>
            <a:r>
              <a:rPr lang="zh-CN" altLang="zh-TW" sz="3600" dirty="0" smtClean="0">
                <a:solidFill>
                  <a:srgbClr val="00B050"/>
                </a:solidFill>
                <a:latin typeface="+mn-ea"/>
              </a:rPr>
              <a:t>神对人的慈爱。</a:t>
            </a:r>
            <a:endParaRPr lang="zh-CN" altLang="zh-TW" sz="3600" dirty="0" smtClean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US" altLang="zh-TW" sz="3600" dirty="0" smtClean="0">
                <a:solidFill>
                  <a:srgbClr val="00B050"/>
                </a:solidFill>
                <a:latin typeface="+mn-ea"/>
              </a:rPr>
              <a:t>2. </a:t>
            </a:r>
            <a:r>
              <a:rPr lang="zh-TW" altLang="en-US" sz="3600" dirty="0" smtClean="0">
                <a:solidFill>
                  <a:srgbClr val="00B050"/>
                </a:solidFill>
                <a:latin typeface="+mn-ea"/>
              </a:rPr>
              <a:t>人可以透过</a:t>
            </a:r>
            <a:r>
              <a:rPr lang="zh-TW" altLang="en-US" sz="3600" dirty="0" smtClean="0">
                <a:solidFill>
                  <a:srgbClr val="00B050"/>
                </a:solidFill>
                <a:latin typeface="+mn-ea"/>
                <a:sym typeface="+mn-ea"/>
              </a:rPr>
              <a:t>恩待</a:t>
            </a:r>
            <a:r>
              <a:rPr lang="zh-TW" altLang="en-US" sz="3600" dirty="0" smtClean="0">
                <a:solidFill>
                  <a:srgbClr val="00B050"/>
                </a:solidFill>
                <a:latin typeface="+mn-ea"/>
              </a:rPr>
              <a:t>人，以体验神的慈爱。</a:t>
            </a:r>
            <a:endParaRPr lang="zh-TW" altLang="en-US" sz="3600" dirty="0" smtClean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US" altLang="zh-TW" sz="3600" dirty="0" smtClean="0">
                <a:solidFill>
                  <a:srgbClr val="0070C0"/>
                </a:solidFill>
                <a:latin typeface="+mn-ea"/>
              </a:rPr>
              <a:t>3. </a:t>
            </a:r>
            <a:r>
              <a:rPr lang="zh-CN" altLang="en-US" sz="3600" dirty="0" smtClean="0">
                <a:solidFill>
                  <a:srgbClr val="0070C0"/>
                </a:solidFill>
                <a:latin typeface="+mn-ea"/>
              </a:rPr>
              <a:t>其</a:t>
            </a:r>
            <a:r>
              <a:rPr lang="zh-TW" altLang="en-US" sz="3600" dirty="0" smtClean="0">
                <a:solidFill>
                  <a:srgbClr val="0070C0"/>
                </a:solidFill>
                <a:latin typeface="+mn-ea"/>
              </a:rPr>
              <a:t>中大多数的</a:t>
            </a:r>
            <a:r>
              <a:rPr lang="zh-CN" altLang="zh-TW" sz="3600" dirty="0" smtClean="0">
                <a:solidFill>
                  <a:srgbClr val="0070C0"/>
                </a:solidFill>
                <a:latin typeface="+mn-ea"/>
              </a:rPr>
              <a:t>人</a:t>
            </a:r>
            <a:r>
              <a:rPr lang="zh-TW" altLang="en-US" sz="3600" dirty="0" smtClean="0">
                <a:solidFill>
                  <a:srgbClr val="0070C0"/>
                </a:solidFill>
                <a:latin typeface="+mn-ea"/>
              </a:rPr>
              <a:t>物愿意付上自己的责任，</a:t>
            </a:r>
            <a:endParaRPr lang="zh-TW" altLang="en-US" sz="3600" dirty="0" smtClean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zh-TW" altLang="en-US" sz="3600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zh-TW" sz="3600" dirty="0" smtClean="0">
                <a:solidFill>
                  <a:srgbClr val="0070C0"/>
                </a:solidFill>
                <a:latin typeface="+mn-ea"/>
              </a:rPr>
              <a:t>   </a:t>
            </a:r>
            <a:r>
              <a:rPr lang="zh-TW" altLang="en-US" sz="3600" dirty="0" smtClean="0">
                <a:solidFill>
                  <a:srgbClr val="0070C0"/>
                </a:solidFill>
                <a:latin typeface="+mn-ea"/>
              </a:rPr>
              <a:t>配合神在幕后的工作。</a:t>
            </a:r>
            <a:endParaRPr lang="zh-TW" altLang="en-US" sz="3600" dirty="0" smtClean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US" altLang="zh-TW" sz="3600" dirty="0" smtClean="0">
                <a:solidFill>
                  <a:srgbClr val="7030A0"/>
                </a:solidFill>
                <a:latin typeface="+mn-ea"/>
              </a:rPr>
              <a:t>4. </a:t>
            </a:r>
            <a:r>
              <a:rPr lang="zh-TW" altLang="en-US" sz="3600" dirty="0" smtClean="0">
                <a:solidFill>
                  <a:srgbClr val="7030A0"/>
                </a:solidFill>
                <a:latin typeface="+mn-ea"/>
              </a:rPr>
              <a:t>透过一连串的事件，最后揭示神背后的计划。</a:t>
            </a:r>
            <a:endParaRPr lang="zh-TW" altLang="en-US" sz="3600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zh-TW" sz="3600" dirty="0" smtClean="0">
                <a:solidFill>
                  <a:srgbClr val="FF0000"/>
                </a:solidFill>
                <a:latin typeface="+mn-ea"/>
              </a:rPr>
              <a:t>5. </a:t>
            </a: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虽然这些人事先不知道神的计划，</a:t>
            </a:r>
            <a:endParaRPr lang="zh-TW" altLang="en-US" sz="3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zh-TW" sz="3600" dirty="0" smtClean="0">
                <a:solidFill>
                  <a:srgbClr val="FF0000"/>
                </a:solidFill>
                <a:latin typeface="+mn-ea"/>
              </a:rPr>
              <a:t>   </a:t>
            </a: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但当他们尽上本分，遵行神的心意，</a:t>
            </a:r>
            <a:endParaRPr lang="zh-TW" altLang="en-US" sz="3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zh-TW" sz="3600" dirty="0" smtClean="0">
                <a:solidFill>
                  <a:srgbClr val="FF0000"/>
                </a:solidFill>
                <a:latin typeface="+mn-ea"/>
              </a:rPr>
              <a:t>   </a:t>
            </a: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最后却成就了神的计划</a:t>
            </a:r>
            <a:r>
              <a:rPr lang="zh-CN" altLang="zh-TW" sz="3600" dirty="0" smtClean="0">
                <a:solidFill>
                  <a:srgbClr val="FF0000"/>
                </a:solidFill>
                <a:latin typeface="+mn-ea"/>
              </a:rPr>
              <a:t>，</a:t>
            </a: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彰显神奇妙的恩典与作为。</a:t>
            </a:r>
            <a:endParaRPr lang="zh-TW" altLang="en-US" sz="3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77060" y="321945"/>
            <a:ext cx="7757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TW" sz="3600" b="1" dirty="0" smtClean="0">
                <a:solidFill>
                  <a:srgbClr val="FF0000"/>
                </a:solidFill>
                <a:latin typeface="+mn-ea"/>
                <a:sym typeface="+mn-ea"/>
              </a:rPr>
              <a:t>《路得记》，一个充满温馨爱的故事</a:t>
            </a:r>
            <a:endParaRPr lang="zh-CN" altLang="zh-TW" sz="3600" b="1" dirty="0" smtClean="0">
              <a:solidFill>
                <a:srgbClr val="FF0000"/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4" grpId="0"/>
      <p:bldP spid="4" grpId="1"/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86995" y="3192145"/>
            <a:ext cx="6482715" cy="36366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內容版面配置區 2"/>
          <p:cNvSpPr>
            <a:spLocks noGrp="1"/>
          </p:cNvSpPr>
          <p:nvPr/>
        </p:nvSpPr>
        <p:spPr>
          <a:xfrm>
            <a:off x="1148715" y="183515"/>
            <a:ext cx="3990340" cy="62547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  <a:defRPr kumimoji="0" sz="26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1pPr>
            <a:lvl2pPr marL="640080" indent="-247015" algn="l" rtl="0" eaLnBrk="1" latinLnBrk="0" hangingPunct="1">
              <a:spcBef>
                <a:spcPct val="20000"/>
              </a:spcBef>
              <a:buClr>
                <a:srgbClr val="0F6FC6"/>
              </a:buClr>
              <a:buSzPct val="85000"/>
              <a:buFont typeface="Wingdings 2"/>
              <a:buChar char=""/>
              <a:defRPr kumimoji="0" sz="24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2pPr>
            <a:lvl3pPr marL="914400" indent="-247015" algn="l" rtl="0" eaLnBrk="1" latinLnBrk="0" hangingPunct="1">
              <a:spcBef>
                <a:spcPct val="20000"/>
              </a:spcBef>
              <a:buClr>
                <a:srgbClr val="009DD9"/>
              </a:buClr>
              <a:buSzPct val="70000"/>
              <a:buFont typeface="Wingdings 2"/>
              <a:buChar char=""/>
              <a:defRPr kumimoji="0" sz="21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3pPr>
            <a:lvl4pPr marL="1188720" indent="-210185" algn="l" rtl="0" eaLnBrk="1" latinLnBrk="0" hangingPunct="1">
              <a:spcBef>
                <a:spcPct val="20000"/>
              </a:spcBef>
              <a:buClr>
                <a:srgbClr val="0BD0D9"/>
              </a:buClr>
              <a:buSzPct val="65000"/>
              <a:buFont typeface="Wingdings 2"/>
              <a:buChar char=""/>
              <a:defRPr kumimoji="0" sz="20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4pPr>
            <a:lvl5pPr marL="1463040" indent="-210185" algn="l" rtl="0" eaLnBrk="1" latinLnBrk="0" hangingPunct="1">
              <a:spcBef>
                <a:spcPct val="20000"/>
              </a:spcBef>
              <a:buClr>
                <a:srgbClr val="10CF9B"/>
              </a:buClr>
              <a:buSzPct val="65000"/>
              <a:buFont typeface="Wingdings 2"/>
              <a:buChar char=""/>
              <a:defRPr kumimoji="0" sz="20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5pPr>
            <a:lvl6pPr marL="1737360" indent="-210185" algn="l" rtl="0" eaLnBrk="1" latinLnBrk="0" hangingPunct="1">
              <a:spcBef>
                <a:spcPct val="20000"/>
              </a:spcBef>
              <a:buClr>
                <a:srgbClr val="7CCA62"/>
              </a:buClr>
              <a:buSzPct val="80000"/>
              <a:buFont typeface="Wingdings 2"/>
              <a:buChar char=""/>
              <a:defRPr kumimoji="0" sz="18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rgbClr val="A5C249"/>
              </a:buClr>
              <a:buSzPct val="80000"/>
              <a:buFont typeface="Wingdings 2"/>
              <a:buChar char=""/>
              <a:defRPr kumimoji="0" sz="1600" kern="1200" baseline="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rgbClr val="04617B"/>
              </a:buClr>
              <a:buChar char="•"/>
              <a:defRPr kumimoji="0" sz="1600" kern="120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rgbClr val="04617B"/>
              </a:buClr>
              <a:buFontTx/>
              <a:buChar char="•"/>
              <a:defRPr kumimoji="0" sz="1400" kern="1200" baseline="0">
                <a:solidFill>
                  <a:sysClr val="windowText" lastClr="000000"/>
                </a:solidFill>
                <a:latin typeface="Constantia" panose="02030602050306030303" charset="0"/>
                <a:ea typeface="+mn-ea"/>
                <a:cs typeface="+mn-ea"/>
              </a:defRPr>
            </a:lvl9pPr>
          </a:lstStyle>
          <a:p>
            <a:pPr marL="0" indent="0" algn="ctr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路得记的史实性</a:t>
            </a:r>
            <a:endParaRPr lang="en-US" altLang="zh-TW" sz="3200" dirty="0" smtClean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 marL="0" indent="0">
              <a:buNone/>
            </a:pPr>
            <a:endParaRPr lang="zh-TW" altLang="en-US" sz="2800" dirty="0" smtClean="0">
              <a:latin typeface="+mj-ea"/>
              <a:ea typeface="+mj-ea"/>
              <a:cs typeface="+mj-ea"/>
              <a:sym typeface="+mn-ea"/>
            </a:endParaRPr>
          </a:p>
          <a:p>
            <a:pPr marL="0" indent="0">
              <a:buNone/>
            </a:pPr>
            <a:endParaRPr lang="zh-TW" altLang="en-US" sz="3110" dirty="0">
              <a:latin typeface="+mj-ea"/>
              <a:ea typeface="+mj-ea"/>
              <a:cs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69075" y="106680"/>
            <a:ext cx="5291455" cy="11988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zh-CN" altLang="en-US" sz="2400"/>
              <a:t>【得 1:1】 </a:t>
            </a:r>
            <a:r>
              <a:rPr lang="zh-CN" altLang="en-US" sz="2400" b="1"/>
              <a:t>当士师秉政的时候</a:t>
            </a:r>
            <a:r>
              <a:rPr lang="zh-CN" altLang="en-US" sz="2400"/>
              <a:t>，国中遭遇饥荒。在犹大伯利恒，有一个人带着妻子和两个儿子往摩押地去寄居。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6569075" y="1437640"/>
            <a:ext cx="5356860" cy="1198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zh-CN" altLang="en-US" sz="2400"/>
              <a:t>【得 4:17】邻舍的妇人说：“拿俄米得孩子了。”就给孩子起名叫俄备得。这俄备得是耶西的父</a:t>
            </a:r>
            <a:r>
              <a:rPr lang="en-US" altLang="zh-CN" sz="2400"/>
              <a:t>, </a:t>
            </a:r>
            <a:r>
              <a:rPr lang="zh-CN" altLang="en-US" sz="2400"/>
              <a:t>耶西是大卫的父。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6677025" y="2932430"/>
            <a:ext cx="5226685" cy="3784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p>
            <a:r>
              <a:rPr lang="zh-CN" altLang="en-US" sz="2400"/>
              <a:t>【太 1:1】 亚伯拉罕的后裔、大卫的子孙、耶稣基督的家谱：</a:t>
            </a:r>
            <a:endParaRPr lang="zh-CN" altLang="en-US" sz="2400"/>
          </a:p>
          <a:p>
            <a:r>
              <a:rPr lang="en-US" altLang="zh-CN" sz="2400"/>
              <a:t>  ... ...</a:t>
            </a:r>
            <a:endParaRPr lang="zh-CN" altLang="en-US" sz="2400"/>
          </a:p>
          <a:p>
            <a:r>
              <a:rPr lang="zh-CN" altLang="en-US" sz="2400"/>
              <a:t>【太 1:5】 撒门从喇合氏生波阿斯，波阿斯从</a:t>
            </a:r>
            <a:r>
              <a:rPr lang="zh-CN" altLang="en-US" sz="2400" b="1"/>
              <a:t>路得氏</a:t>
            </a:r>
            <a:r>
              <a:rPr lang="zh-CN" altLang="en-US" sz="2400"/>
              <a:t>生俄备得，俄备得生耶西，</a:t>
            </a:r>
            <a:endParaRPr lang="zh-CN" altLang="en-US" sz="2400"/>
          </a:p>
          <a:p>
            <a:r>
              <a:rPr lang="zh-CN" altLang="en-US" sz="2400"/>
              <a:t>... ... ... ...</a:t>
            </a:r>
            <a:endParaRPr lang="zh-CN" altLang="en-US" sz="2400"/>
          </a:p>
          <a:p>
            <a:r>
              <a:rPr lang="zh-CN" altLang="en-US" sz="2400"/>
              <a:t>【太 1:16】 雅各生约瑟，就是马利亚的丈夫。那称为基督的耶稣，是从马利亚生的。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266065" y="835025"/>
            <a:ext cx="6136005" cy="2330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800"/>
              <a:t>1.有历史的时代背景: 士师时期(得1:1)。</a:t>
            </a:r>
            <a:endParaRPr lang="zh-CN" altLang="en-US" sz="2800"/>
          </a:p>
          <a:p>
            <a:pPr>
              <a:lnSpc>
                <a:spcPct val="130000"/>
              </a:lnSpc>
            </a:pPr>
            <a:r>
              <a:rPr lang="zh-CN" altLang="en-US" sz="2800"/>
              <a:t>2.路得是大卫的祖先(得4:17-22) 。</a:t>
            </a:r>
            <a:endParaRPr lang="zh-CN" altLang="en-US" sz="2800"/>
          </a:p>
          <a:p>
            <a:pPr>
              <a:lnSpc>
                <a:spcPct val="130000"/>
              </a:lnSpc>
            </a:pPr>
            <a:r>
              <a:rPr lang="zh-CN" altLang="en-US" sz="2800"/>
              <a:t>3.新约马太福音耶稣基督的家谱中出</a:t>
            </a:r>
            <a:endParaRPr lang="zh-CN" altLang="en-US" sz="2800"/>
          </a:p>
          <a:p>
            <a:pPr>
              <a:lnSpc>
                <a:spcPct val="130000"/>
              </a:lnSpc>
            </a:pPr>
            <a:r>
              <a:rPr lang="zh-CN" altLang="en-US" sz="2800"/>
              <a:t>   现路得(太1:5; 参路3:32) 。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  <p:bldLst>
      <p:bldP spid="3" grpId="0"/>
      <p:bldP spid="3" grpId="1"/>
      <p:bldP spid="9" grpId="0"/>
      <p:bldP spid="9" grpId="1"/>
      <p:bldP spid="4" grpId="0" bldLvl="0" animBg="1"/>
      <p:bldP spid="4" grpId="1" animBg="1"/>
      <p:bldP spid="6" grpId="0" bldLvl="0" animBg="1"/>
      <p:bldP spid="6" grpId="1" animBg="1"/>
      <p:bldP spid="8" grpId="0" bldLvl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616700" y="661035"/>
            <a:ext cx="53282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1.</a:t>
            </a:r>
            <a:r>
              <a:rPr lang="zh-CN" altLang="en-US" sz="2400"/>
              <a:t>犹大</a:t>
            </a:r>
            <a:r>
              <a:rPr lang="zh-CN" altLang="en-US" sz="2400" b="1">
                <a:solidFill>
                  <a:srgbClr val="00B050"/>
                </a:solidFill>
              </a:rPr>
              <a:t>伯利恒</a:t>
            </a:r>
            <a:r>
              <a:rPr lang="zh-CN" altLang="en-US" sz="2400">
                <a:sym typeface="+mn-ea"/>
              </a:rPr>
              <a:t>遭遇饥荒</a:t>
            </a:r>
            <a:r>
              <a:rPr lang="zh-CN" altLang="en-US" sz="2400"/>
              <a:t>，</a:t>
            </a:r>
            <a:r>
              <a:rPr lang="zh-CN" altLang="en-US" sz="2400">
                <a:sym typeface="+mn-ea"/>
              </a:rPr>
              <a:t>以利米勒</a:t>
            </a:r>
            <a:r>
              <a:rPr lang="zh-CN" altLang="en-US" sz="2400"/>
              <a:t>带着妻子</a:t>
            </a:r>
            <a:r>
              <a:rPr lang="zh-CN" altLang="en-US" sz="2400">
                <a:sym typeface="+mn-ea"/>
              </a:rPr>
              <a:t>拿俄米</a:t>
            </a:r>
            <a:r>
              <a:rPr lang="zh-CN" altLang="en-US" sz="2400"/>
              <a:t>和两个儿子，逃荒到</a:t>
            </a:r>
            <a:r>
              <a:rPr lang="zh-CN" altLang="en-US" sz="2400" b="1">
                <a:solidFill>
                  <a:srgbClr val="0070C0"/>
                </a:solidFill>
              </a:rPr>
              <a:t>摩押地</a:t>
            </a:r>
            <a:r>
              <a:rPr lang="zh-CN" altLang="en-US" sz="2400"/>
              <a:t>寄居。</a:t>
            </a:r>
            <a:endParaRPr lang="zh-CN" altLang="en-US" sz="2400"/>
          </a:p>
          <a:p>
            <a:r>
              <a:rPr lang="en-US" altLang="zh-CN" sz="2400"/>
              <a:t>2.</a:t>
            </a:r>
            <a:r>
              <a:rPr lang="zh-CN" altLang="en-US" sz="2400"/>
              <a:t>丈夫先死了，两个儿子娶摩押女子为妻。</a:t>
            </a:r>
            <a:endParaRPr lang="zh-CN" altLang="en-US" sz="2400"/>
          </a:p>
          <a:p>
            <a:r>
              <a:rPr lang="en-US" altLang="zh-CN" sz="2400"/>
              <a:t>3.</a:t>
            </a:r>
            <a:r>
              <a:rPr lang="zh-CN" altLang="en-US" sz="2400"/>
              <a:t>后来二个儿子也死了。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6616065" y="3119120"/>
            <a:ext cx="5328285" cy="1938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>
                <a:sym typeface="+mn-ea"/>
              </a:rPr>
              <a:t>【得 1:6】 她就与两个儿妇起身要从摩押地归回，因为她在摩押地听见耶和华眷顾自己的百姓，赐粮食与他们。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【得 1:7】 于是她和两个儿妇起行离开所住的地方，要回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犹大地</a:t>
            </a:r>
            <a:r>
              <a:rPr lang="zh-CN" altLang="en-US" sz="2400">
                <a:sym typeface="+mn-ea"/>
              </a:rPr>
              <a:t>去。</a:t>
            </a:r>
            <a:endParaRPr lang="zh-CN" altLang="en-US" sz="240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16700" y="5138420"/>
            <a:ext cx="53276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ym typeface="+mn-ea"/>
              </a:rPr>
              <a:t>4.</a:t>
            </a:r>
            <a:r>
              <a:rPr lang="zh-CN" altLang="en-US" sz="2400">
                <a:sym typeface="+mn-ea"/>
              </a:rPr>
              <a:t>打发二个儿媳回娘家，自寻出路，趁年轻好再</a:t>
            </a:r>
            <a:r>
              <a:rPr lang="zh-CN" altLang="en-US" sz="2400">
                <a:sym typeface="+mn-ea"/>
              </a:rPr>
              <a:t>嫁人。</a:t>
            </a:r>
            <a:endParaRPr lang="zh-CN" altLang="en-US" sz="2400">
              <a:sym typeface="+mn-ea"/>
            </a:endParaRPr>
          </a:p>
          <a:p>
            <a:r>
              <a:rPr lang="en-US" altLang="zh-CN" sz="2400">
                <a:sym typeface="+mn-ea"/>
              </a:rPr>
              <a:t>5.</a:t>
            </a:r>
            <a:r>
              <a:rPr lang="zh-CN" altLang="en-US" sz="2400">
                <a:sym typeface="+mn-ea"/>
              </a:rPr>
              <a:t>一个儿媳回了娘家，另一个儿媳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路得</a:t>
            </a:r>
            <a:r>
              <a:rPr lang="zh-CN" altLang="en-US" sz="2400">
                <a:sym typeface="+mn-ea"/>
              </a:rPr>
              <a:t>坚决</a:t>
            </a:r>
            <a:r>
              <a:rPr lang="zh-CN" altLang="en-US" sz="2400">
                <a:sym typeface="+mn-ea"/>
              </a:rPr>
              <a:t>留下。</a:t>
            </a:r>
            <a:endParaRPr lang="zh-CN" altLang="en-US" sz="2400">
              <a:sym typeface="+mn-ea"/>
            </a:endParaRPr>
          </a:p>
        </p:txBody>
      </p:sp>
      <p:pic>
        <p:nvPicPr>
          <p:cNvPr id="12" name="图片 11" descr="12_Tribes_of_Israel_Map_zh_hans.sv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473825" cy="684149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2649220" y="4097655"/>
            <a:ext cx="537845" cy="26352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>
            <a:off x="3230880" y="3943985"/>
            <a:ext cx="874395" cy="1020445"/>
          </a:xfrm>
          <a:custGeom>
            <a:avLst/>
            <a:gdLst>
              <a:gd name="connisteX0" fmla="*/ 0 w 874235"/>
              <a:gd name="connsiteY0" fmla="*/ 263227 h 1020147"/>
              <a:gd name="connisteX1" fmla="*/ 427990 w 874235"/>
              <a:gd name="connsiteY1" fmla="*/ 10497 h 1020147"/>
              <a:gd name="connisteX2" fmla="*/ 833755 w 874235"/>
              <a:gd name="connsiteY2" fmla="*/ 174962 h 1020147"/>
              <a:gd name="connisteX3" fmla="*/ 844550 w 874235"/>
              <a:gd name="connsiteY3" fmla="*/ 1020147 h 1020147"/>
              <a:gd name="connisteX4" fmla="*/ 822960 w 874235"/>
              <a:gd name="connsiteY4" fmla="*/ 1086187 h 1020147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874236" h="1020148">
                <a:moveTo>
                  <a:pt x="0" y="263228"/>
                </a:moveTo>
                <a:cubicBezTo>
                  <a:pt x="77470" y="209253"/>
                  <a:pt x="260985" y="28278"/>
                  <a:pt x="427990" y="10498"/>
                </a:cubicBezTo>
                <a:cubicBezTo>
                  <a:pt x="594995" y="-7282"/>
                  <a:pt x="750570" y="-26967"/>
                  <a:pt x="833755" y="174963"/>
                </a:cubicBezTo>
                <a:cubicBezTo>
                  <a:pt x="916940" y="376893"/>
                  <a:pt x="846455" y="837903"/>
                  <a:pt x="844550" y="1020148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4082415" y="4723765"/>
            <a:ext cx="4445" cy="333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770370" y="135890"/>
            <a:ext cx="195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故事简介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4" grpId="0"/>
      <p:bldP spid="4" grpId="1"/>
      <p:bldP spid="5" grpId="0" bldLvl="0" animBg="1"/>
      <p:bldP spid="5" grpId="1" animBg="1"/>
      <p:bldP spid="6" grpId="0"/>
      <p:bldP spid="6" grpId="1"/>
      <p:bldP spid="2" grpId="0" bldLvl="0" animBg="1"/>
      <p:bldP spid="2" grpId="1" animBg="1"/>
      <p:bldP spid="10" grpId="0" bldLvl="0" animBg="1"/>
      <p:bldP spid="10" grpId="1" animBg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95365" y="218440"/>
            <a:ext cx="580072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【得 1:11】 拿俄米说：“我女儿们哪，回去吧！为何要跟我去呢？</a:t>
            </a:r>
            <a:r>
              <a:rPr lang="zh-CN" altLang="en-US" sz="2800" b="1">
                <a:solidFill>
                  <a:srgbClr val="00B050"/>
                </a:solidFill>
              </a:rPr>
              <a:t>我还能生子作你们的丈夫吗</a:t>
            </a:r>
            <a:r>
              <a:rPr lang="zh-CN" altLang="en-US" sz="2800"/>
              <a:t>？</a:t>
            </a:r>
            <a:endParaRPr lang="zh-CN" altLang="en-US" sz="2800"/>
          </a:p>
          <a:p>
            <a:r>
              <a:rPr lang="zh-CN" altLang="en-US" sz="2800"/>
              <a:t>【得 1:12】 我女儿们哪，回去吧！我年纪老迈，不能再有丈夫；即或说，我还有指望，今夜有丈夫可以生子，</a:t>
            </a:r>
            <a:endParaRPr lang="zh-CN" altLang="en-US" sz="2800"/>
          </a:p>
          <a:p>
            <a:r>
              <a:rPr lang="zh-CN" altLang="en-US" sz="2800"/>
              <a:t>【得 1:13】 </a:t>
            </a:r>
            <a:r>
              <a:rPr lang="zh-CN" altLang="en-US" sz="2800" b="1">
                <a:solidFill>
                  <a:srgbClr val="0070C0"/>
                </a:solidFill>
              </a:rPr>
              <a:t>你们岂能等着他们长大呢</a:t>
            </a:r>
            <a:r>
              <a:rPr lang="zh-CN" altLang="en-US" sz="2800"/>
              <a:t>？你们</a:t>
            </a:r>
            <a:r>
              <a:rPr lang="zh-CN" altLang="en-US" sz="2800" b="1">
                <a:solidFill>
                  <a:srgbClr val="7030A0"/>
                </a:solidFill>
              </a:rPr>
              <a:t>岂能等着他们不嫁别人呢</a:t>
            </a:r>
            <a:r>
              <a:rPr lang="zh-CN" altLang="en-US" sz="2800"/>
              <a:t>？我女儿们哪，不要这样！我为你们的缘故甚是愁苦，因为耶和华伸手攻击我。”</a:t>
            </a:r>
            <a:endParaRPr lang="zh-CN" altLang="en-US" sz="2800"/>
          </a:p>
          <a:p>
            <a:r>
              <a:rPr lang="zh-CN" altLang="en-US" sz="2800"/>
              <a:t>【得 1:14】 两个儿妇又放声而哭，俄珥巴与婆婆亲嘴而别，只是路得舍不得拿俄米。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2413635" y="367030"/>
            <a:ext cx="3336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pic>
        <p:nvPicPr>
          <p:cNvPr id="4" name="內容版面配置區 3" descr="http://behold.oc.org/wp-content/uploads/2010/07/1.jpg"/>
          <p:cNvPicPr>
            <a:picLocks noGr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075" y="2160905"/>
            <a:ext cx="6003925" cy="4612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283335" y="872490"/>
            <a:ext cx="4006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sym typeface="+mn-ea"/>
              </a:rPr>
              <a:t>拿俄米劝慰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两个儿媳</a:t>
            </a:r>
            <a:endParaRPr lang="zh-CN" altLang="en-US" sz="3200" b="1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  <p:bldLst>
      <p:bldP spid="5" grpId="0"/>
      <p:bldP spid="5" grpId="1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935" y="716915"/>
            <a:ext cx="6062345" cy="60007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p>
            <a:r>
              <a:rPr lang="zh-CN" altLang="en-US" sz="2400"/>
              <a:t>【申 25:5】“弟兄同居，若死了一个，</a:t>
            </a:r>
            <a:r>
              <a:rPr lang="zh-CN" altLang="en-US" sz="2400" b="1">
                <a:solidFill>
                  <a:srgbClr val="00B050"/>
                </a:solidFill>
              </a:rPr>
              <a:t>没有儿子</a:t>
            </a:r>
            <a:r>
              <a:rPr lang="zh-CN" altLang="en-US" sz="2400">
                <a:solidFill>
                  <a:srgbClr val="00B050"/>
                </a:solidFill>
              </a:rPr>
              <a:t>，</a:t>
            </a:r>
            <a:r>
              <a:rPr lang="zh-CN" altLang="en-US" sz="2400" b="1">
                <a:solidFill>
                  <a:srgbClr val="00B050"/>
                </a:solidFill>
              </a:rPr>
              <a:t>死人的妻不可出嫁外人</a:t>
            </a:r>
            <a:r>
              <a:rPr lang="zh-CN" altLang="en-US" sz="2400"/>
              <a:t>，她丈夫的兄弟当尽弟兄的本分，娶她为妻，与她同房。</a:t>
            </a:r>
            <a:endParaRPr lang="zh-CN" altLang="en-US" sz="2400"/>
          </a:p>
          <a:p>
            <a:r>
              <a:rPr lang="zh-CN" altLang="en-US" sz="2400"/>
              <a:t>【申 25:6】妇人生的</a:t>
            </a:r>
            <a:r>
              <a:rPr lang="zh-CN" altLang="en-US" sz="2400" b="1">
                <a:solidFill>
                  <a:srgbClr val="0070C0"/>
                </a:solidFill>
              </a:rPr>
              <a:t>长子必归死兄的名下</a:t>
            </a:r>
            <a:r>
              <a:rPr lang="zh-CN" altLang="en-US" sz="2400"/>
              <a:t>，免得他的名在以色列中涂抹了。</a:t>
            </a:r>
            <a:endParaRPr lang="zh-CN" altLang="en-US" sz="2400"/>
          </a:p>
          <a:p>
            <a:r>
              <a:rPr lang="zh-CN" altLang="en-US" sz="2400"/>
              <a:t>【申 25:7】 那人若不愿意娶她哥哥的妻，他哥哥的妻就要到城门长老那里，说：‘我丈夫的兄弟不肯在以色列中兴起他哥哥的名字，不给我尽弟兄的本分。’</a:t>
            </a:r>
            <a:endParaRPr lang="zh-CN" altLang="en-US" sz="2400"/>
          </a:p>
          <a:p>
            <a:r>
              <a:rPr lang="zh-CN" altLang="en-US" sz="2400"/>
              <a:t>【申 25:8】本城的长老就要召那人来问他，他若执意说：‘我不愿意娶她。’</a:t>
            </a:r>
            <a:endParaRPr lang="zh-CN" altLang="en-US" sz="2400"/>
          </a:p>
          <a:p>
            <a:r>
              <a:rPr lang="zh-CN" altLang="en-US" sz="2400"/>
              <a:t>【申 25:9】他哥哥的妻就要当着长老到那人的跟前，脱了他的鞋，吐唾沫在他脸上，说：‘凡不为哥哥建立家室的，都要这样待他。’</a:t>
            </a:r>
            <a:endParaRPr lang="zh-CN" altLang="en-US" sz="2400"/>
          </a:p>
          <a:p>
            <a:r>
              <a:rPr lang="zh-CN" altLang="en-US" sz="2400"/>
              <a:t>【申 25:10】在以色列中，他的名必称为</a:t>
            </a:r>
            <a:r>
              <a:rPr lang="zh-CN" altLang="en-US" sz="2400" b="1">
                <a:solidFill>
                  <a:srgbClr val="7030A0"/>
                </a:solidFill>
              </a:rPr>
              <a:t>脱鞋之家</a:t>
            </a:r>
            <a:r>
              <a:rPr lang="zh-CN" altLang="en-US" sz="2400"/>
              <a:t>。”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6522720" y="347980"/>
            <a:ext cx="5200015" cy="63696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【创 38:6】犹大为</a:t>
            </a:r>
            <a:r>
              <a:rPr lang="zh-CN" altLang="en-US" sz="2400" b="1">
                <a:solidFill>
                  <a:srgbClr val="0070C0"/>
                </a:solidFill>
              </a:rPr>
              <a:t>长子珥</a:t>
            </a:r>
            <a:r>
              <a:rPr lang="zh-CN" altLang="en-US" sz="2400"/>
              <a:t>娶妻，名叫</a:t>
            </a:r>
            <a:r>
              <a:rPr lang="zh-CN" altLang="en-US" sz="2400" b="1">
                <a:solidFill>
                  <a:srgbClr val="00B050"/>
                </a:solidFill>
              </a:rPr>
              <a:t>他玛</a:t>
            </a:r>
            <a:r>
              <a:rPr lang="zh-CN" altLang="en-US" sz="2400"/>
              <a:t>。</a:t>
            </a:r>
            <a:endParaRPr lang="zh-CN" altLang="en-US" sz="2400"/>
          </a:p>
          <a:p>
            <a:r>
              <a:rPr lang="zh-CN" altLang="en-US" sz="2400"/>
              <a:t>【创 38:7】犹大的</a:t>
            </a:r>
            <a:r>
              <a:rPr lang="zh-CN" altLang="en-US" sz="2400"/>
              <a:t>长子珥在耶和华眼中看为恶，耶和华就叫他死了。</a:t>
            </a:r>
            <a:endParaRPr lang="zh-CN" altLang="en-US" sz="2400"/>
          </a:p>
          <a:p>
            <a:r>
              <a:rPr lang="zh-CN" altLang="en-US" sz="2400"/>
              <a:t>【创 38:8】犹大对</a:t>
            </a:r>
            <a:r>
              <a:rPr lang="zh-CN" altLang="en-US" sz="2400" b="1">
                <a:solidFill>
                  <a:srgbClr val="0070C0"/>
                </a:solidFill>
              </a:rPr>
              <a:t>俄南</a:t>
            </a:r>
            <a:r>
              <a:rPr lang="zh-CN" altLang="en-US" sz="2400"/>
              <a:t>说：“你当与你哥哥的妻子同房，向她尽你为弟的本分，为你哥哥生子立后。”</a:t>
            </a:r>
            <a:endParaRPr lang="zh-CN" altLang="en-US" sz="2400"/>
          </a:p>
          <a:p>
            <a:r>
              <a:rPr lang="zh-CN" altLang="en-US" sz="2400"/>
              <a:t>【创 38:9】俄南知道生子不归自己，所以同房的时候，便遗在地，免得给他哥哥留后。</a:t>
            </a:r>
            <a:endParaRPr lang="zh-CN" altLang="en-US" sz="2400"/>
          </a:p>
          <a:p>
            <a:r>
              <a:rPr lang="zh-CN" altLang="en-US" sz="2400"/>
              <a:t>【创 38:10】俄南所作的在耶和华眼中看为恶，耶和华也就叫他死了。</a:t>
            </a:r>
            <a:endParaRPr lang="zh-CN" altLang="en-US" sz="2400"/>
          </a:p>
          <a:p>
            <a:r>
              <a:rPr lang="zh-CN" altLang="en-US" sz="2400"/>
              <a:t>【创 38:11】犹大心里说：“恐怕</a:t>
            </a:r>
            <a:r>
              <a:rPr lang="zh-CN" altLang="en-US" sz="2400" b="1">
                <a:solidFill>
                  <a:srgbClr val="0070C0"/>
                </a:solidFill>
              </a:rPr>
              <a:t>示拉</a:t>
            </a:r>
            <a:r>
              <a:rPr lang="zh-CN" altLang="en-US" sz="2400"/>
              <a:t>也死，像他两个哥哥一样”，就对他儿妇他玛说：“你去，在你父亲家里守寡，</a:t>
            </a:r>
            <a:r>
              <a:rPr lang="zh-CN" altLang="en-US" sz="2400" b="1">
                <a:solidFill>
                  <a:srgbClr val="7030A0"/>
                </a:solidFill>
              </a:rPr>
              <a:t>等我儿子示拉长大</a:t>
            </a:r>
            <a:r>
              <a:rPr lang="zh-CN" altLang="en-US" sz="2400"/>
              <a:t>。”</a:t>
            </a:r>
            <a:r>
              <a:rPr lang="zh-CN" altLang="en-US" sz="2400" b="1">
                <a:solidFill>
                  <a:srgbClr val="00B050"/>
                </a:solidFill>
              </a:rPr>
              <a:t>他玛</a:t>
            </a:r>
            <a:r>
              <a:rPr lang="zh-CN" altLang="en-US" sz="2400"/>
              <a:t>就回去住在她父亲家里。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1419225" y="125095"/>
            <a:ext cx="37198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叔娶寡嫂的律法依据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5" grpId="0"/>
      <p:bldP spid="5" grpId="1"/>
      <p:bldP spid="2" grpId="0" bldLvl="0" animBg="1"/>
      <p:bldP spid="2" grpId="1" animBg="1"/>
      <p:bldP spid="3" grpId="0" bldLvl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39035" y="3281045"/>
            <a:ext cx="206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为什么？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50800" y="2794000"/>
            <a:ext cx="6463665" cy="40138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6711315" y="76835"/>
            <a:ext cx="4942205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增补女子继承权（没有</a:t>
            </a:r>
            <a:r>
              <a:rPr lang="zh-CN" altLang="en-US" sz="2800" b="1">
                <a:solidFill>
                  <a:srgbClr val="FF0000"/>
                </a:solidFill>
              </a:rPr>
              <a:t>儿子）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54470" y="829310"/>
            <a:ext cx="5535930" cy="589407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 anchor="t">
            <a:noAutofit/>
          </a:bodyPr>
          <a:p>
            <a:r>
              <a:rPr lang="zh-CN" altLang="en-US" sz="2400"/>
              <a:t>【民 27:6】</a:t>
            </a:r>
            <a:r>
              <a:rPr lang="zh-CN" altLang="en-US" sz="2400" b="1">
                <a:solidFill>
                  <a:srgbClr val="FF0000"/>
                </a:solidFill>
              </a:rPr>
              <a:t>耶和华晓谕摩西说</a:t>
            </a:r>
            <a:r>
              <a:rPr lang="zh-CN" altLang="en-US" sz="2400"/>
              <a:t>：</a:t>
            </a:r>
            <a:endParaRPr lang="zh-CN" altLang="en-US" sz="2400"/>
          </a:p>
          <a:p>
            <a:r>
              <a:rPr lang="zh-CN" altLang="en-US" sz="2400"/>
              <a:t>【民 27:7】“西罗非哈的女儿说得有理，你定要在她们父亲的弟兄中，把地分给她们为业，要将她们父亲的产业归给她们。</a:t>
            </a:r>
            <a:endParaRPr lang="zh-CN" altLang="en-US" sz="2400"/>
          </a:p>
          <a:p>
            <a:r>
              <a:rPr lang="zh-CN" altLang="en-US" sz="2400"/>
              <a:t>【民 27:8】你也要晓谕以色列人说：‘人若死了</a:t>
            </a:r>
            <a:r>
              <a:rPr lang="zh-CN" altLang="en-US" sz="2400" b="1">
                <a:solidFill>
                  <a:srgbClr val="FF0000"/>
                </a:solidFill>
              </a:rPr>
              <a:t>没有儿子</a:t>
            </a:r>
            <a:r>
              <a:rPr lang="zh-CN" altLang="en-US" sz="2400"/>
              <a:t>，就要把他的</a:t>
            </a:r>
            <a:r>
              <a:rPr lang="zh-CN" altLang="en-US" sz="2400" b="1">
                <a:solidFill>
                  <a:srgbClr val="FF0000"/>
                </a:solidFill>
              </a:rPr>
              <a:t>产业归给他的女儿</a:t>
            </a:r>
            <a:r>
              <a:rPr lang="zh-CN" altLang="en-US" sz="2400"/>
              <a:t>；</a:t>
            </a:r>
            <a:endParaRPr lang="zh-CN" altLang="en-US" sz="2400"/>
          </a:p>
          <a:p>
            <a:r>
              <a:rPr lang="zh-CN" altLang="en-US" sz="2400"/>
              <a:t>【民 27:9】他若没有女儿，就要把他的产业给</a:t>
            </a:r>
            <a:r>
              <a:rPr lang="zh-CN" altLang="en-US" sz="2400" b="1">
                <a:solidFill>
                  <a:srgbClr val="00B050"/>
                </a:solidFill>
              </a:rPr>
              <a:t>他的弟兄</a:t>
            </a:r>
            <a:r>
              <a:rPr lang="zh-CN" altLang="en-US" sz="2400"/>
              <a:t>；</a:t>
            </a:r>
            <a:endParaRPr lang="zh-CN" altLang="en-US" sz="2400"/>
          </a:p>
          <a:p>
            <a:r>
              <a:rPr lang="zh-CN" altLang="en-US" sz="2400"/>
              <a:t>【民 27:10】他若没有弟兄，就要把他的产业给</a:t>
            </a:r>
            <a:r>
              <a:rPr lang="zh-CN" altLang="en-US" sz="2400" b="1">
                <a:solidFill>
                  <a:srgbClr val="7030A0"/>
                </a:solidFill>
              </a:rPr>
              <a:t>他父亲的弟兄</a:t>
            </a:r>
            <a:r>
              <a:rPr lang="zh-CN" altLang="en-US" sz="2400"/>
              <a:t>；</a:t>
            </a:r>
            <a:endParaRPr lang="zh-CN" altLang="en-US" sz="2400"/>
          </a:p>
          <a:p>
            <a:r>
              <a:rPr lang="zh-CN" altLang="en-US" sz="2400"/>
              <a:t>【民 27:11】他父亲若没有弟兄，就要把他的产业给他</a:t>
            </a:r>
            <a:r>
              <a:rPr lang="zh-CN" altLang="en-US" sz="2400" b="1">
                <a:solidFill>
                  <a:srgbClr val="0070C0"/>
                </a:solidFill>
              </a:rPr>
              <a:t>族中最近的亲属</a:t>
            </a:r>
            <a:r>
              <a:rPr lang="zh-CN" altLang="en-US" sz="2400"/>
              <a:t>，他便要得为业。’这要作以色列人的律例、典章，是照耶和华吩咐摩西的。”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264160" y="76835"/>
            <a:ext cx="6014720" cy="26765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【民 27:1】</a:t>
            </a:r>
            <a:r>
              <a:rPr lang="en-US" altLang="zh-CN" sz="2400"/>
              <a:t>...</a:t>
            </a:r>
            <a:r>
              <a:rPr lang="zh-CN" altLang="en-US" sz="2400"/>
              <a:t>西罗非哈的女儿，名叫玛拉、挪阿、曷拉、密迦、得撒。她们前来，</a:t>
            </a:r>
            <a:endParaRPr lang="zh-CN" altLang="en-US" sz="2400"/>
          </a:p>
          <a:p>
            <a:r>
              <a:rPr lang="zh-CN" altLang="en-US" sz="2400"/>
              <a:t>【民 27:2】站在会幕门口</a:t>
            </a:r>
            <a:r>
              <a:rPr lang="en-US" altLang="zh-CN" sz="2400"/>
              <a:t>, </a:t>
            </a:r>
            <a:r>
              <a:rPr lang="zh-CN" altLang="en-US" sz="2400"/>
              <a:t>在摩西和祭司以利亚撒</a:t>
            </a:r>
            <a:r>
              <a:rPr lang="en-US" altLang="zh-CN" sz="2400"/>
              <a:t>, </a:t>
            </a:r>
            <a:r>
              <a:rPr lang="zh-CN" altLang="en-US" sz="2400"/>
              <a:t>并众首领与全会众面前</a:t>
            </a:r>
            <a:r>
              <a:rPr lang="en-US" altLang="zh-CN" sz="2400"/>
              <a:t>, </a:t>
            </a:r>
            <a:r>
              <a:rPr lang="zh-CN" altLang="en-US" sz="2400"/>
              <a:t>说</a:t>
            </a:r>
            <a:r>
              <a:rPr lang="en-US" altLang="zh-CN" sz="2400"/>
              <a:t>:</a:t>
            </a:r>
            <a:endParaRPr lang="zh-CN" altLang="en-US" sz="2400"/>
          </a:p>
          <a:p>
            <a:r>
              <a:rPr lang="zh-CN" altLang="en-US" sz="2400"/>
              <a:t>【民 27:4】为什么因</a:t>
            </a:r>
            <a:r>
              <a:rPr lang="zh-CN" altLang="en-US" sz="2400" b="1">
                <a:solidFill>
                  <a:srgbClr val="0070C0"/>
                </a:solidFill>
              </a:rPr>
              <a:t>我们的父亲没有儿子</a:t>
            </a:r>
            <a:r>
              <a:rPr lang="en-US" altLang="zh-CN" sz="2400"/>
              <a:t>, </a:t>
            </a:r>
            <a:r>
              <a:rPr lang="zh-CN" altLang="en-US" sz="2400"/>
              <a:t>就把他的名从他族中除掉呢</a:t>
            </a:r>
            <a:r>
              <a:rPr lang="en-US" altLang="zh-CN" sz="2400"/>
              <a:t>?</a:t>
            </a:r>
            <a:r>
              <a:rPr lang="zh-CN" altLang="en-US" sz="2400" b="1">
                <a:solidFill>
                  <a:srgbClr val="00B050"/>
                </a:solidFill>
              </a:rPr>
              <a:t>求你们在我们父亲的弟兄中分给我们产业</a:t>
            </a:r>
            <a:r>
              <a:rPr lang="zh-CN" altLang="en-US" sz="2400"/>
              <a:t>。</a:t>
            </a:r>
            <a:endParaRPr lang="zh-CN" altLang="en-US" sz="24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  <p:bldLst>
      <p:bldP spid="7" grpId="0"/>
      <p:bldP spid="7" grpId="1"/>
      <p:bldP spid="6" grpId="0" bldLvl="0" animBg="1"/>
      <p:bldP spid="6" grpId="1" animBg="1"/>
      <p:bldP spid="2" grpId="0" bldLvl="0" animBg="1"/>
      <p:bldP spid="2" grpId="1" animBg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12_Tribes_of_Israel_Map_zh_hans.sv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826125" cy="68414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889625" y="81280"/>
            <a:ext cx="6176645" cy="67373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noAutofit/>
          </a:bodyPr>
          <a:p>
            <a:r>
              <a:rPr lang="zh-CN" altLang="en-US" sz="2400"/>
              <a:t>【民 36:5】摩西照耶和华的话吩咐以色列人说：约瑟支派的人说的有理。</a:t>
            </a:r>
            <a:endParaRPr lang="zh-CN" altLang="en-US" sz="2400"/>
          </a:p>
          <a:p>
            <a:r>
              <a:rPr lang="zh-CN" altLang="en-US" sz="2400"/>
              <a:t>【民 36:6】论到西罗非哈的众女儿</a:t>
            </a:r>
            <a:r>
              <a:rPr lang="en-US" altLang="zh-CN" sz="2400"/>
              <a:t>, </a:t>
            </a:r>
            <a:r>
              <a:rPr lang="zh-CN" altLang="en-US" sz="2400"/>
              <a:t>耶和华这样吩咐说</a:t>
            </a:r>
            <a:r>
              <a:rPr lang="en-US" altLang="zh-CN" sz="2400"/>
              <a:t>: </a:t>
            </a:r>
            <a:r>
              <a:rPr lang="zh-CN" altLang="en-US" sz="2400"/>
              <a:t>她们可以随意嫁人</a:t>
            </a:r>
            <a:r>
              <a:rPr lang="en-US" altLang="zh-CN" sz="2400"/>
              <a:t>, </a:t>
            </a:r>
            <a:r>
              <a:rPr lang="zh-CN" altLang="en-US" sz="2400"/>
              <a:t>只是要</a:t>
            </a:r>
            <a:r>
              <a:rPr lang="zh-CN" altLang="en-US" sz="2400" b="1"/>
              <a:t>嫁同宗支派的人</a:t>
            </a:r>
            <a:r>
              <a:rPr lang="zh-CN" altLang="en-US" sz="2400"/>
              <a:t>。</a:t>
            </a:r>
            <a:endParaRPr lang="zh-CN" altLang="en-US" sz="2400"/>
          </a:p>
          <a:p>
            <a:r>
              <a:rPr lang="zh-CN" altLang="en-US" sz="2400"/>
              <a:t>【民 36:7】这样</a:t>
            </a:r>
            <a:r>
              <a:rPr lang="en-US" altLang="zh-CN" sz="2400"/>
              <a:t>, </a:t>
            </a:r>
            <a:r>
              <a:rPr lang="zh-CN" altLang="en-US" sz="2400"/>
              <a:t>以色列人的产业就不从这支派归到那支派</a:t>
            </a:r>
            <a:r>
              <a:rPr lang="en-US" altLang="zh-CN" sz="2400"/>
              <a:t>, </a:t>
            </a:r>
            <a:r>
              <a:rPr lang="zh-CN" altLang="en-US" sz="2400"/>
              <a:t>因为</a:t>
            </a:r>
            <a:r>
              <a:rPr lang="zh-CN" altLang="en-US" sz="2400" b="1">
                <a:solidFill>
                  <a:srgbClr val="FF0000"/>
                </a:solidFill>
              </a:rPr>
              <a:t>以色列人要各守各祖宗支派的产业</a:t>
            </a:r>
            <a:r>
              <a:rPr lang="zh-CN" altLang="en-US" sz="2400"/>
              <a:t>。</a:t>
            </a:r>
            <a:endParaRPr lang="zh-CN" altLang="en-US" sz="2400"/>
          </a:p>
          <a:p>
            <a:r>
              <a:rPr lang="zh-CN" altLang="en-US" sz="2400"/>
              <a:t>【民 36:8】凡在以色列支派中得了产业的女子</a:t>
            </a:r>
            <a:r>
              <a:rPr lang="en-US" altLang="zh-CN" sz="2400"/>
              <a:t>, </a:t>
            </a:r>
            <a:r>
              <a:rPr lang="zh-CN" altLang="en-US" sz="2400"/>
              <a:t>必作同宗支派人的妻</a:t>
            </a:r>
            <a:r>
              <a:rPr lang="en-US" altLang="zh-CN" sz="2400"/>
              <a:t>, </a:t>
            </a:r>
            <a:r>
              <a:rPr lang="zh-CN" altLang="en-US" sz="2400"/>
              <a:t>好叫以色列人各自承受他祖宗的产业。</a:t>
            </a:r>
            <a:endParaRPr lang="zh-CN" altLang="en-US" sz="2400"/>
          </a:p>
          <a:p>
            <a:r>
              <a:rPr lang="zh-CN" altLang="en-US" sz="2400"/>
              <a:t>【民 36:9】这样</a:t>
            </a:r>
            <a:r>
              <a:rPr lang="en-US" altLang="zh-CN" sz="2400"/>
              <a:t>,</a:t>
            </a:r>
            <a:r>
              <a:rPr lang="zh-CN" altLang="en-US" sz="2400"/>
              <a:t>他们的产业就不从这支派归到那支派</a:t>
            </a:r>
            <a:r>
              <a:rPr lang="en-US" altLang="zh-CN" sz="2400"/>
              <a:t>, </a:t>
            </a:r>
            <a:r>
              <a:rPr lang="zh-CN" altLang="en-US" sz="2400"/>
              <a:t>因为以色列支派的人</a:t>
            </a:r>
            <a:r>
              <a:rPr lang="en-US" altLang="zh-CN" sz="2400"/>
              <a:t>, </a:t>
            </a:r>
            <a:r>
              <a:rPr lang="zh-CN" altLang="en-US" sz="2400"/>
              <a:t>要各守各的产业。</a:t>
            </a:r>
            <a:endParaRPr lang="zh-CN" altLang="en-US" sz="2400"/>
          </a:p>
          <a:p>
            <a:r>
              <a:rPr lang="zh-CN" altLang="en-US" sz="2400"/>
              <a:t>【民 36:10】耶和华怎样吩咐摩西</a:t>
            </a:r>
            <a:r>
              <a:rPr lang="en-US" altLang="zh-CN" sz="2400"/>
              <a:t>, </a:t>
            </a:r>
            <a:r>
              <a:rPr lang="zh-CN" altLang="en-US" sz="2400"/>
              <a:t>西罗非哈的众女儿就怎样行。</a:t>
            </a:r>
            <a:endParaRPr lang="zh-CN" altLang="en-US" sz="2400"/>
          </a:p>
          <a:p>
            <a:r>
              <a:rPr lang="zh-CN" altLang="en-US" sz="2400"/>
              <a:t>【民 36:11】西罗非哈的女儿玛拉、得撒、曷拉、密迦、挪阿，</a:t>
            </a:r>
            <a:r>
              <a:rPr lang="zh-CN" altLang="en-US" sz="2400" b="1">
                <a:solidFill>
                  <a:srgbClr val="00B050"/>
                </a:solidFill>
              </a:rPr>
              <a:t>都嫁了她们伯叔的儿子</a:t>
            </a:r>
            <a:r>
              <a:rPr lang="zh-CN" altLang="en-US" sz="2400"/>
              <a:t>。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59385" y="6296660"/>
            <a:ext cx="553783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以色列人</a:t>
            </a:r>
            <a:r>
              <a:rPr lang="zh-CN" altLang="en-US" sz="2800" b="1">
                <a:solidFill>
                  <a:srgbClr val="FF0000"/>
                </a:solidFill>
              </a:rPr>
              <a:t>要各守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耶和华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所赐的产业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3" grpId="0" bldLvl="0" animBg="1"/>
      <p:bldP spid="3" grpId="1" animBg="1"/>
      <p:bldP spid="4" grpId="0" bldLvl="0" animBg="1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4303395" y="288290"/>
          <a:ext cx="7459980" cy="48196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061720"/>
                <a:gridCol w="1066800"/>
                <a:gridCol w="1066165"/>
                <a:gridCol w="1066165"/>
                <a:gridCol w="1066165"/>
                <a:gridCol w="1066800"/>
                <a:gridCol w="1066165"/>
              </a:tblGrid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2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3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4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5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6</a:t>
                      </a:r>
                      <a:endParaRPr lang="en-US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7</a:t>
                      </a:r>
                      <a:r>
                        <a:rPr lang="zh-CN" altLang="en-US" sz="2400" b="1">
                          <a:solidFill>
                            <a:sysClr val="windowText" lastClr="000000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SimSun" panose="02010600030101010101" pitchFamily="2" charset="-122"/>
                        </a:rPr>
                        <a:t>年</a:t>
                      </a:r>
                      <a:endParaRPr lang="zh-CN" altLang="en-US" sz="2400" b="1">
                        <a:solidFill>
                          <a:sysClr val="windowText" lastClr="000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0" name="文本框 19"/>
          <p:cNvSpPr txBox="1"/>
          <p:nvPr>
            <p:custDataLst>
              <p:tags r:id="rId2"/>
            </p:custDataLst>
          </p:nvPr>
        </p:nvSpPr>
        <p:spPr>
          <a:xfrm>
            <a:off x="748665" y="161925"/>
            <a:ext cx="3108960" cy="8070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神在迦南地上有美意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en-US" altLang="zh-CN" sz="2400" b="1">
                <a:solidFill>
                  <a:srgbClr val="FF0000"/>
                </a:solidFill>
              </a:rPr>
              <a:t>—— </a:t>
            </a:r>
            <a:r>
              <a:rPr lang="zh-CN" altLang="en-US" sz="2400" b="1">
                <a:solidFill>
                  <a:srgbClr val="FF0000"/>
                </a:solidFill>
              </a:rPr>
              <a:t>安息年</a:t>
            </a:r>
            <a:r>
              <a:rPr lang="en-US" altLang="zh-CN" sz="2400" b="1">
                <a:solidFill>
                  <a:srgbClr val="FF0000"/>
                </a:solidFill>
              </a:rPr>
              <a:t>/豁免年 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109220" y="1044575"/>
            <a:ext cx="6741795" cy="230695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【利 25:3】六年要耕种田地，也要修理葡萄园，收藏地的出产。</a:t>
            </a:r>
            <a:endParaRPr lang="zh-CN" altLang="en-US" sz="2400"/>
          </a:p>
          <a:p>
            <a:r>
              <a:rPr lang="zh-CN" altLang="en-US" sz="2400"/>
              <a:t>【利 25:4】</a:t>
            </a:r>
            <a:r>
              <a:rPr lang="zh-CN" altLang="en-US" sz="2400" b="1">
                <a:solidFill>
                  <a:srgbClr val="00B050"/>
                </a:solidFill>
              </a:rPr>
              <a:t>第七年</a:t>
            </a:r>
            <a:r>
              <a:rPr lang="zh-CN" altLang="en-US" sz="2400"/>
              <a:t>地要守圣安息，就是向耶和华守的安息，不可耕种田地，也不可修理葡萄园。</a:t>
            </a:r>
            <a:endParaRPr lang="zh-CN" altLang="en-US" sz="2400"/>
          </a:p>
          <a:p>
            <a:r>
              <a:rPr lang="zh-CN" altLang="en-US" sz="2400"/>
              <a:t>【利 25:5】遗落自长的庄稼</a:t>
            </a:r>
            <a:r>
              <a:rPr lang="en-US" altLang="zh-CN" sz="2400"/>
              <a:t>,</a:t>
            </a:r>
            <a:r>
              <a:rPr lang="zh-CN" altLang="en-US" sz="2400"/>
              <a:t>不可收割</a:t>
            </a:r>
            <a:r>
              <a:rPr lang="en-US" altLang="zh-CN" sz="2400"/>
              <a:t>; </a:t>
            </a:r>
            <a:r>
              <a:rPr lang="zh-CN" altLang="en-US" sz="2400"/>
              <a:t>没有修理的葡萄园</a:t>
            </a:r>
            <a:r>
              <a:rPr lang="en-US" altLang="zh-CN" sz="2400"/>
              <a:t>, </a:t>
            </a:r>
            <a:r>
              <a:rPr lang="zh-CN" altLang="en-US" sz="2400"/>
              <a:t>也不可摘取葡萄。这年</a:t>
            </a:r>
            <a:r>
              <a:rPr lang="en-US" altLang="zh-CN" sz="2400"/>
              <a:t>, </a:t>
            </a:r>
            <a:r>
              <a:rPr lang="zh-CN" altLang="en-US" sz="2400"/>
              <a:t>地要守圣安息。</a:t>
            </a:r>
            <a:endParaRPr lang="zh-CN" altLang="en-US" sz="2400"/>
          </a:p>
        </p:txBody>
      </p:sp>
      <p:sp>
        <p:nvSpPr>
          <p:cNvPr id="22" name="文本框 21"/>
          <p:cNvSpPr txBox="1"/>
          <p:nvPr>
            <p:custDataLst>
              <p:tags r:id="rId4"/>
            </p:custDataLst>
          </p:nvPr>
        </p:nvSpPr>
        <p:spPr>
          <a:xfrm>
            <a:off x="109220" y="4005580"/>
            <a:ext cx="6459220" cy="2676525"/>
          </a:xfrm>
          <a:prstGeom prst="rect">
            <a:avLst/>
          </a:prstGeom>
          <a:noFill/>
          <a:ln>
            <a:solidFill>
              <a:srgbClr val="6096E6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0070C0"/>
                </a:solidFill>
                <a:sym typeface="+mn-ea"/>
              </a:rPr>
              <a:t>债务清零</a:t>
            </a:r>
            <a:endParaRPr lang="zh-CN" altLang="en-US" sz="2400"/>
          </a:p>
          <a:p>
            <a:r>
              <a:rPr lang="zh-CN" altLang="en-US" sz="2400"/>
              <a:t>【申 15:1】</a:t>
            </a:r>
            <a:r>
              <a:rPr lang="zh-CN" altLang="en-US" sz="2400">
                <a:solidFill>
                  <a:schemeClr val="tx1"/>
                </a:solidFill>
              </a:rPr>
              <a:t>每逢七年末一年</a:t>
            </a:r>
            <a:r>
              <a:rPr lang="en-US" altLang="zh-CN" sz="2400">
                <a:solidFill>
                  <a:schemeClr val="tx1"/>
                </a:solidFill>
              </a:rPr>
              <a:t>,</a:t>
            </a:r>
            <a:r>
              <a:rPr lang="zh-CN" altLang="en-US" sz="2400"/>
              <a:t>你要施行豁免。</a:t>
            </a:r>
            <a:endParaRPr lang="zh-CN" altLang="en-US" sz="2400"/>
          </a:p>
          <a:p>
            <a:r>
              <a:rPr lang="zh-CN" altLang="en-US" sz="2400"/>
              <a:t>【申 15:2】豁免的定例乃是这样：凡债主要把所借给邻舍的豁免了</a:t>
            </a:r>
            <a:r>
              <a:rPr lang="en-US" altLang="zh-CN" sz="2400"/>
              <a:t>, </a:t>
            </a:r>
            <a:r>
              <a:rPr lang="zh-CN" altLang="en-US" sz="2400"/>
              <a:t>不可向邻舍和弟兄追讨</a:t>
            </a:r>
            <a:r>
              <a:rPr lang="en-US" altLang="zh-CN" sz="2400"/>
              <a:t>, </a:t>
            </a:r>
            <a:r>
              <a:rPr lang="zh-CN" altLang="en-US" sz="2400"/>
              <a:t>因为耶和华的豁免年已经宣告了。</a:t>
            </a:r>
            <a:endParaRPr lang="zh-CN" altLang="en-US" sz="2400"/>
          </a:p>
          <a:p>
            <a:r>
              <a:rPr lang="zh-CN" altLang="en-US" sz="2400"/>
              <a:t>【申 15:3】若借给外邦人</a:t>
            </a:r>
            <a:r>
              <a:rPr lang="en-US" altLang="zh-CN" sz="2400"/>
              <a:t>, </a:t>
            </a:r>
            <a:r>
              <a:rPr lang="zh-CN" altLang="en-US" sz="2400"/>
              <a:t>你可以向他追讨；但</a:t>
            </a:r>
            <a:r>
              <a:rPr lang="zh-CN" altLang="en-US" sz="2400" b="1">
                <a:solidFill>
                  <a:srgbClr val="0070C0"/>
                </a:solidFill>
              </a:rPr>
              <a:t>借给你弟兄</a:t>
            </a:r>
            <a:r>
              <a:rPr lang="en-US" altLang="zh-CN" sz="2400" b="1">
                <a:solidFill>
                  <a:srgbClr val="0070C0"/>
                </a:solidFill>
              </a:rPr>
              <a:t>, </a:t>
            </a:r>
            <a:r>
              <a:rPr lang="zh-CN" altLang="en-US" sz="2400" b="1">
                <a:solidFill>
                  <a:srgbClr val="0070C0"/>
                </a:solidFill>
              </a:rPr>
              <a:t>无论是什么</a:t>
            </a:r>
            <a:r>
              <a:rPr lang="en-US" altLang="zh-CN" sz="2400" b="1">
                <a:solidFill>
                  <a:srgbClr val="0070C0"/>
                </a:solidFill>
              </a:rPr>
              <a:t>, </a:t>
            </a:r>
            <a:r>
              <a:rPr lang="zh-CN" altLang="en-US" sz="2400" b="1">
                <a:solidFill>
                  <a:srgbClr val="0070C0"/>
                </a:solidFill>
              </a:rPr>
              <a:t>你要松手豁免了</a:t>
            </a:r>
            <a:r>
              <a:rPr lang="zh-CN" altLang="en-US" sz="2400"/>
              <a:t>。</a:t>
            </a:r>
            <a:endParaRPr lang="zh-CN" altLang="en-US" sz="2400"/>
          </a:p>
        </p:txBody>
      </p:sp>
      <p:sp>
        <p:nvSpPr>
          <p:cNvPr id="23" name="文本框 22"/>
          <p:cNvSpPr txBox="1"/>
          <p:nvPr>
            <p:custDataLst>
              <p:tags r:id="rId5"/>
            </p:custDataLst>
          </p:nvPr>
        </p:nvSpPr>
        <p:spPr>
          <a:xfrm>
            <a:off x="6729095" y="5097145"/>
            <a:ext cx="5347970" cy="15684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pPr algn="l"/>
            <a:r>
              <a:rPr lang="zh-CN" altLang="en-US" sz="2400" b="1">
                <a:solidFill>
                  <a:srgbClr val="00B050"/>
                </a:solidFill>
                <a:sym typeface="+mn-ea"/>
              </a:rPr>
              <a:t>自由得释放</a:t>
            </a:r>
            <a:endParaRPr lang="zh-CN" altLang="en-US" sz="2400"/>
          </a:p>
          <a:p>
            <a:r>
              <a:rPr lang="zh-CN" altLang="en-US" sz="2400"/>
              <a:t>【申 15:12】你弟兄中</a:t>
            </a:r>
            <a:r>
              <a:rPr lang="en-US" altLang="zh-CN" sz="2400"/>
              <a:t>, </a:t>
            </a:r>
            <a:r>
              <a:rPr lang="zh-CN" altLang="en-US" sz="2400"/>
              <a:t>若有一个希伯来男人</a:t>
            </a:r>
            <a:r>
              <a:rPr lang="en-US" altLang="zh-CN" sz="2400"/>
              <a:t>, </a:t>
            </a:r>
            <a:r>
              <a:rPr lang="zh-CN" altLang="en-US" sz="2400"/>
              <a:t>或希伯来女人被卖给你</a:t>
            </a:r>
            <a:r>
              <a:rPr lang="en-US" altLang="zh-CN" sz="2400"/>
              <a:t>, </a:t>
            </a:r>
            <a:r>
              <a:rPr lang="zh-CN" altLang="en-US" sz="2400" b="1">
                <a:solidFill>
                  <a:srgbClr val="00B050"/>
                </a:solidFill>
              </a:rPr>
              <a:t>服侍你六年</a:t>
            </a:r>
            <a:r>
              <a:rPr lang="en-US" altLang="zh-CN" sz="2400" b="1">
                <a:solidFill>
                  <a:srgbClr val="00B050"/>
                </a:solidFill>
              </a:rPr>
              <a:t>, </a:t>
            </a:r>
            <a:r>
              <a:rPr lang="zh-CN" altLang="en-US" sz="2400" b="1">
                <a:solidFill>
                  <a:srgbClr val="00B050"/>
                </a:solidFill>
              </a:rPr>
              <a:t>到第七年就要任他自由出去</a:t>
            </a:r>
            <a:r>
              <a:rPr lang="zh-CN" altLang="en-US" sz="2400"/>
              <a:t>。</a:t>
            </a:r>
            <a:endParaRPr lang="en-US" altLang="zh-CN" sz="2400"/>
          </a:p>
        </p:txBody>
      </p:sp>
      <p:sp>
        <p:nvSpPr>
          <p:cNvPr id="24" name="文本框 23"/>
          <p:cNvSpPr txBox="1"/>
          <p:nvPr>
            <p:custDataLst>
              <p:tags r:id="rId6"/>
            </p:custDataLst>
          </p:nvPr>
        </p:nvSpPr>
        <p:spPr>
          <a:xfrm>
            <a:off x="6959600" y="2652395"/>
            <a:ext cx="5103495" cy="23069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7030A0"/>
                </a:solidFill>
                <a:sym typeface="+mn-ea"/>
              </a:rPr>
              <a:t>培养怜悯的心</a:t>
            </a:r>
            <a:endParaRPr lang="zh-CN" altLang="en-US" sz="2400" b="1">
              <a:solidFill>
                <a:srgbClr val="7030A0"/>
              </a:solidFill>
              <a:sym typeface="+mn-ea"/>
            </a:endParaRPr>
          </a:p>
          <a:p>
            <a:r>
              <a:rPr lang="zh-CN" altLang="en-US" sz="2400">
                <a:sym typeface="+mn-ea"/>
              </a:rPr>
              <a:t>【利 25:6】地在安息年所出的</a:t>
            </a:r>
            <a:r>
              <a:rPr lang="en-US" altLang="zh-CN" sz="2400">
                <a:sym typeface="+mn-ea"/>
              </a:rPr>
              <a:t>,</a:t>
            </a:r>
            <a:r>
              <a:rPr lang="zh-CN" altLang="en-US" sz="2400">
                <a:sym typeface="+mn-ea"/>
              </a:rPr>
              <a:t>要给你和你的仆人、婢女、雇工人</a:t>
            </a:r>
            <a:r>
              <a:rPr lang="en-US" altLang="zh-CN" sz="2400">
                <a:sym typeface="+mn-ea"/>
              </a:rPr>
              <a:t>,</a:t>
            </a:r>
            <a:r>
              <a:rPr lang="zh-CN" altLang="en-US" sz="2400">
                <a:sym typeface="+mn-ea"/>
              </a:rPr>
              <a:t>并寄居的外人当食物。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【利 25:7】这年的土产</a:t>
            </a:r>
            <a:r>
              <a:rPr lang="en-US" altLang="zh-CN" sz="2400">
                <a:sym typeface="+mn-ea"/>
              </a:rPr>
              <a:t>, </a:t>
            </a:r>
            <a:r>
              <a:rPr lang="zh-CN" altLang="en-US" sz="2400">
                <a:sym typeface="+mn-ea"/>
              </a:rPr>
              <a:t>也要给你的牲畜和你地上的走兽当食物。</a:t>
            </a:r>
            <a:endParaRPr lang="zh-CN" altLang="en-US" sz="2400"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959600" y="946150"/>
            <a:ext cx="5102860" cy="15684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【利 25:20】你们若说</a:t>
            </a:r>
            <a:r>
              <a:rPr lang="en-US" altLang="zh-CN" sz="2400"/>
              <a:t>: </a:t>
            </a:r>
            <a:r>
              <a:rPr lang="zh-CN" altLang="en-US" sz="2400"/>
              <a:t>这</a:t>
            </a:r>
            <a:r>
              <a:rPr lang="zh-CN" altLang="en-US" sz="2400" b="1">
                <a:solidFill>
                  <a:srgbClr val="00B050"/>
                </a:solidFill>
              </a:rPr>
              <a:t>第七年</a:t>
            </a:r>
            <a:r>
              <a:rPr lang="zh-CN" altLang="en-US" sz="2400"/>
              <a:t>我们</a:t>
            </a:r>
            <a:r>
              <a:rPr lang="zh-CN" altLang="en-US" sz="2400" b="1">
                <a:solidFill>
                  <a:srgbClr val="00B050"/>
                </a:solidFill>
              </a:rPr>
              <a:t>不耕种</a:t>
            </a:r>
            <a:r>
              <a:rPr lang="en-US" altLang="zh-CN" sz="2400" b="1">
                <a:solidFill>
                  <a:srgbClr val="00B050"/>
                </a:solidFill>
              </a:rPr>
              <a:t>, </a:t>
            </a:r>
            <a:r>
              <a:rPr lang="zh-CN" altLang="en-US" sz="2400"/>
              <a:t>也</a:t>
            </a:r>
            <a:r>
              <a:rPr lang="zh-CN" altLang="en-US" sz="2400" b="1">
                <a:solidFill>
                  <a:srgbClr val="00B050"/>
                </a:solidFill>
              </a:rPr>
              <a:t>不收藏</a:t>
            </a:r>
            <a:r>
              <a:rPr lang="zh-CN" altLang="en-US" sz="2400"/>
              <a:t>土产</a:t>
            </a:r>
            <a:r>
              <a:rPr lang="en-US" altLang="zh-CN" sz="2400"/>
              <a:t>, </a:t>
            </a:r>
            <a:r>
              <a:rPr lang="zh-CN" altLang="en-US" sz="2400"/>
              <a:t>吃什么呢？</a:t>
            </a:r>
            <a:endParaRPr lang="zh-CN" altLang="en-US" sz="2400"/>
          </a:p>
          <a:p>
            <a:r>
              <a:rPr lang="zh-CN" altLang="en-US" sz="2400"/>
              <a:t>【利 25:21】我必在</a:t>
            </a:r>
            <a:r>
              <a:rPr lang="zh-CN" altLang="en-US" sz="2400" b="1">
                <a:solidFill>
                  <a:srgbClr val="0070C0"/>
                </a:solidFill>
              </a:rPr>
              <a:t>第六年</a:t>
            </a:r>
            <a:r>
              <a:rPr lang="zh-CN" altLang="en-US" sz="2400"/>
              <a:t>将我所命的福赐给你们</a:t>
            </a:r>
            <a:r>
              <a:rPr lang="en-US" altLang="zh-CN" sz="2400"/>
              <a:t>, </a:t>
            </a:r>
            <a:r>
              <a:rPr lang="zh-CN" altLang="en-US" sz="2400"/>
              <a:t>地便生</a:t>
            </a:r>
            <a:r>
              <a:rPr lang="zh-CN" altLang="en-US" sz="2400" b="1">
                <a:solidFill>
                  <a:srgbClr val="0070C0"/>
                </a:solidFill>
              </a:rPr>
              <a:t>三年的土产</a:t>
            </a:r>
            <a:r>
              <a:rPr lang="zh-CN" altLang="en-US" sz="2400"/>
              <a:t>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09245" y="3351530"/>
            <a:ext cx="64154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在神所赐的产业上，有神的恩典和怜悯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/>
      </p:par>
    </p:tnLst>
    <p:bldLst>
      <p:bldP spid="20" grpId="0"/>
      <p:bldP spid="20" grpId="1"/>
      <p:bldP spid="21" grpId="0" bldLvl="0" animBg="1"/>
      <p:bldP spid="21" grpId="1" animBg="1"/>
      <p:bldP spid="24" grpId="0" bldLvl="0" animBg="1"/>
      <p:bldP spid="24" grpId="1" animBg="1"/>
      <p:bldP spid="23" grpId="0" bldLvl="0" animBg="1"/>
      <p:bldP spid="23" grpId="1" animBg="1"/>
      <p:bldP spid="22" grpId="0" bldLvl="0" animBg="1"/>
      <p:bldP spid="22" grpId="1" animBg="1"/>
      <p:bldP spid="30" grpId="0" bldLvl="0" animBg="1"/>
      <p:bldP spid="30" grpId="1" animBg="1"/>
      <p:bldP spid="31" grpId="0"/>
      <p:bldP spid="3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69215" y="3812540"/>
            <a:ext cx="6525895" cy="29311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9919335" y="1131570"/>
            <a:ext cx="1733550" cy="9531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spAutoFit/>
          </a:bodyPr>
          <a:p>
            <a:pPr algn="r"/>
            <a:r>
              <a:rPr lang="zh-CN" altLang="en-US" sz="2800" b="1">
                <a:solidFill>
                  <a:srgbClr val="FF0000"/>
                </a:solidFill>
                <a:sym typeface="+mn-ea"/>
              </a:rPr>
              <a:t>神的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美意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  <a:p>
            <a:pPr algn="r"/>
            <a:r>
              <a:rPr lang="zh-CN" altLang="en-US" sz="2800" b="1">
                <a:solidFill>
                  <a:srgbClr val="FF0000"/>
                </a:solidFill>
                <a:sym typeface="+mn-ea"/>
              </a:rPr>
              <a:t>禧年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8015" y="2271395"/>
            <a:ext cx="6449695" cy="15684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【利 25:10】第五十年</a:t>
            </a:r>
            <a:r>
              <a:rPr lang="en-US" altLang="zh-CN" sz="2400"/>
              <a:t>,</a:t>
            </a:r>
            <a:r>
              <a:rPr lang="zh-CN" altLang="en-US" sz="2400"/>
              <a:t>你们要当作圣年</a:t>
            </a:r>
            <a:r>
              <a:rPr lang="en-US" altLang="zh-CN" sz="2400"/>
              <a:t>,</a:t>
            </a:r>
            <a:r>
              <a:rPr lang="zh-CN" altLang="en-US" sz="2400" b="1">
                <a:solidFill>
                  <a:srgbClr val="FF0000"/>
                </a:solidFill>
              </a:rPr>
              <a:t>在遍地给一切的居民宣告自由</a:t>
            </a:r>
            <a:r>
              <a:rPr lang="zh-CN" altLang="en-US" sz="2400"/>
              <a:t>。这年必为你们的</a:t>
            </a:r>
            <a:r>
              <a:rPr lang="zh-CN" altLang="en-US" sz="2400" b="1">
                <a:solidFill>
                  <a:srgbClr val="FF0000"/>
                </a:solidFill>
              </a:rPr>
              <a:t>禧年</a:t>
            </a:r>
            <a:r>
              <a:rPr lang="en-US" altLang="zh-CN" sz="2400"/>
              <a:t>,</a:t>
            </a:r>
            <a:r>
              <a:rPr lang="zh-CN" altLang="en-US" sz="2400" b="1">
                <a:solidFill>
                  <a:srgbClr val="0070C0"/>
                </a:solidFill>
              </a:rPr>
              <a:t>各人要归自己的产业</a:t>
            </a:r>
            <a:r>
              <a:rPr lang="en-US" altLang="zh-CN" sz="2400" b="1">
                <a:solidFill>
                  <a:srgbClr val="0070C0"/>
                </a:solidFill>
              </a:rPr>
              <a:t>,</a:t>
            </a:r>
            <a:r>
              <a:rPr lang="zh-CN" altLang="en-US" sz="2400" b="1">
                <a:solidFill>
                  <a:srgbClr val="0070C0"/>
                </a:solidFill>
              </a:rPr>
              <a:t>各归本家</a:t>
            </a:r>
            <a:r>
              <a:rPr lang="zh-CN" altLang="en-US" sz="2400"/>
              <a:t>。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【利 25:13】这禧年</a:t>
            </a:r>
            <a:r>
              <a:rPr lang="en-US" altLang="zh-CN" sz="2400">
                <a:sym typeface="+mn-ea"/>
              </a:rPr>
              <a:t>,</a:t>
            </a:r>
            <a:r>
              <a:rPr lang="zh-CN" altLang="en-US" sz="2400">
                <a:sym typeface="+mn-ea"/>
              </a:rPr>
              <a:t>你们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各人要归自己的地业</a:t>
            </a:r>
            <a:r>
              <a:rPr lang="zh-CN" altLang="en-US" sz="2400">
                <a:sym typeface="+mn-ea"/>
              </a:rPr>
              <a:t>。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6824980" y="4457700"/>
            <a:ext cx="5232400" cy="2286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>
            <a:noAutofit/>
          </a:bodyPr>
          <a:p>
            <a:r>
              <a:rPr lang="zh-CN" altLang="en-US" sz="2400"/>
              <a:t>【利 25:23】地不可永卖</a:t>
            </a:r>
            <a:r>
              <a:rPr lang="en-US" altLang="zh-CN" sz="2400"/>
              <a:t>, </a:t>
            </a:r>
            <a:r>
              <a:rPr lang="zh-CN" altLang="en-US" sz="2400"/>
              <a:t>因为地是我的</a:t>
            </a:r>
            <a:r>
              <a:rPr lang="en-US" altLang="zh-CN" sz="2400"/>
              <a:t>, </a:t>
            </a:r>
            <a:r>
              <a:rPr lang="zh-CN" altLang="en-US" sz="2400"/>
              <a:t>你们在我面前是客旅、是寄居的。</a:t>
            </a:r>
            <a:endParaRPr lang="zh-CN" altLang="en-US" sz="2400"/>
          </a:p>
          <a:p>
            <a:r>
              <a:rPr lang="zh-CN" altLang="en-US" sz="2400"/>
              <a:t>【利 25:24】在你们所得为业的全地</a:t>
            </a:r>
            <a:r>
              <a:rPr lang="en-US" altLang="zh-CN" sz="2400"/>
              <a:t>, </a:t>
            </a:r>
            <a:r>
              <a:rPr lang="zh-CN" altLang="en-US" sz="2400"/>
              <a:t>也要准人将地赎回。</a:t>
            </a:r>
            <a:endParaRPr lang="zh-CN" altLang="en-US" sz="2400"/>
          </a:p>
          <a:p>
            <a:r>
              <a:rPr lang="zh-CN" altLang="en-US" sz="2400"/>
              <a:t>【利 25:28</a:t>
            </a:r>
            <a:r>
              <a:rPr lang="en-US" altLang="zh-CN" sz="2400"/>
              <a:t>b</a:t>
            </a:r>
            <a:r>
              <a:rPr lang="zh-CN" altLang="en-US" sz="2400"/>
              <a:t>】到了</a:t>
            </a:r>
            <a:r>
              <a:rPr lang="zh-CN" altLang="en-US" sz="2400" b="1">
                <a:solidFill>
                  <a:srgbClr val="FF0000"/>
                </a:solidFill>
              </a:rPr>
              <a:t>禧年</a:t>
            </a:r>
            <a:r>
              <a:rPr lang="en-US" altLang="zh-CN" sz="2400"/>
              <a:t>,  </a:t>
            </a:r>
            <a:r>
              <a:rPr lang="zh-CN" altLang="en-US" sz="2400" b="1">
                <a:solidFill>
                  <a:srgbClr val="00B050"/>
                </a:solidFill>
              </a:rPr>
              <a:t>地业要出买主的手</a:t>
            </a:r>
            <a:r>
              <a:rPr lang="en-US" altLang="zh-CN" sz="2400"/>
              <a:t>,  </a:t>
            </a:r>
            <a:r>
              <a:rPr lang="zh-CN" altLang="en-US" sz="2400"/>
              <a:t>自己便归回自己的地业。</a:t>
            </a:r>
            <a:endParaRPr lang="en-US" altLang="zh-CN" sz="2400"/>
          </a:p>
        </p:txBody>
      </p:sp>
      <p:graphicFrame>
        <p:nvGraphicFramePr>
          <p:cNvPr id="15" name="表格 14"/>
          <p:cNvGraphicFramePr/>
          <p:nvPr>
            <p:custDataLst>
              <p:tags r:id="rId2"/>
            </p:custDataLst>
          </p:nvPr>
        </p:nvGraphicFramePr>
        <p:xfrm>
          <a:off x="196215" y="223520"/>
          <a:ext cx="11859895" cy="753745"/>
        </p:xfrm>
        <a:graphic>
          <a:graphicData uri="http://schemas.openxmlformats.org/drawingml/2006/table">
            <a:tbl>
              <a:tblPr/>
              <a:tblGrid>
                <a:gridCol w="237490"/>
                <a:gridCol w="236855"/>
                <a:gridCol w="237490"/>
                <a:gridCol w="237490"/>
                <a:gridCol w="236855"/>
                <a:gridCol w="237490"/>
                <a:gridCol w="236855"/>
                <a:gridCol w="236855"/>
                <a:gridCol w="236855"/>
                <a:gridCol w="237490"/>
                <a:gridCol w="236855"/>
                <a:gridCol w="237490"/>
                <a:gridCol w="236220"/>
                <a:gridCol w="238125"/>
                <a:gridCol w="237490"/>
                <a:gridCol w="237490"/>
                <a:gridCol w="236855"/>
                <a:gridCol w="237490"/>
                <a:gridCol w="236855"/>
                <a:gridCol w="236855"/>
                <a:gridCol w="237490"/>
                <a:gridCol w="237490"/>
                <a:gridCol w="236855"/>
                <a:gridCol w="237490"/>
                <a:gridCol w="237490"/>
                <a:gridCol w="236855"/>
                <a:gridCol w="237490"/>
                <a:gridCol w="236855"/>
                <a:gridCol w="237490"/>
                <a:gridCol w="237490"/>
                <a:gridCol w="236855"/>
                <a:gridCol w="236855"/>
                <a:gridCol w="237490"/>
                <a:gridCol w="236855"/>
                <a:gridCol w="237490"/>
                <a:gridCol w="237490"/>
                <a:gridCol w="236855"/>
                <a:gridCol w="237490"/>
                <a:gridCol w="237490"/>
                <a:gridCol w="236855"/>
                <a:gridCol w="237490"/>
                <a:gridCol w="236855"/>
                <a:gridCol w="236855"/>
                <a:gridCol w="236855"/>
                <a:gridCol w="237490"/>
                <a:gridCol w="236855"/>
                <a:gridCol w="237490"/>
                <a:gridCol w="237490"/>
                <a:gridCol w="236855"/>
                <a:gridCol w="237490"/>
              </a:tblGrid>
              <a:tr h="7537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1</a:t>
                      </a:r>
                      <a:endParaRPr lang="en-US" altLang="en-US" sz="2400" b="1"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6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7</a:t>
                      </a:r>
                      <a:endParaRPr lang="en-US" altLang="en-US" sz="2400" b="1">
                        <a:latin typeface="SimSun" panose="02010600030101010101" pitchFamily="2" charset="-122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6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7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6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400" b="1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7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6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400" b="1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7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7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6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400" b="1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7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2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3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4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5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400" b="1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6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7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288290" y="1149985"/>
            <a:ext cx="9244965" cy="9537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noAutofit/>
          </a:bodyPr>
          <a:p>
            <a:r>
              <a:rPr sz="2400"/>
              <a:t>【利 25:8】你要算计七个安息年</a:t>
            </a:r>
            <a:r>
              <a:rPr lang="en-US" sz="2400"/>
              <a:t>, </a:t>
            </a:r>
            <a:r>
              <a:rPr sz="2400"/>
              <a:t>就是七七年。这便为你成了七个安息年</a:t>
            </a:r>
            <a:r>
              <a:rPr lang="en-US" sz="2400"/>
              <a:t>, </a:t>
            </a:r>
            <a:r>
              <a:rPr sz="2400"/>
              <a:t>共是四十九年。【利 25:11】</a:t>
            </a:r>
            <a:r>
              <a:rPr sz="2400">
                <a:solidFill>
                  <a:srgbClr val="FF0000"/>
                </a:solidFill>
              </a:rPr>
              <a:t> </a:t>
            </a:r>
            <a:r>
              <a:rPr sz="2400" b="1">
                <a:solidFill>
                  <a:srgbClr val="FF0000"/>
                </a:solidFill>
              </a:rPr>
              <a:t>第五十年</a:t>
            </a:r>
            <a:r>
              <a:rPr sz="2400"/>
              <a:t>要作为你们的</a:t>
            </a:r>
            <a:r>
              <a:rPr sz="2400" b="1">
                <a:solidFill>
                  <a:srgbClr val="FF0000"/>
                </a:solidFill>
              </a:rPr>
              <a:t>禧年</a:t>
            </a:r>
            <a:r>
              <a:rPr sz="2400"/>
              <a:t>。</a:t>
            </a:r>
            <a:endParaRPr sz="2400"/>
          </a:p>
        </p:txBody>
      </p: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454660" y="4841875"/>
            <a:ext cx="2482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solidFill>
                  <a:srgbClr val="0070C0"/>
                </a:solidFill>
                <a:sym typeface="+mn-ea"/>
              </a:rPr>
              <a:t>      </a:t>
            </a:r>
            <a:endParaRPr lang="en-US" altLang="zh-CN" sz="2400">
              <a:solidFill>
                <a:srgbClr val="0070C0"/>
              </a:solidFill>
              <a:sym typeface="+mn-ea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11708765" y="1014730"/>
            <a:ext cx="219075" cy="767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7156450" y="2289810"/>
            <a:ext cx="4899660" cy="19380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400"/>
              <a:t>【申 15:5】</a:t>
            </a:r>
            <a:r>
              <a:rPr lang="zh-CN" altLang="en-US" sz="2400">
                <a:solidFill>
                  <a:schemeClr val="tx1"/>
                </a:solidFill>
              </a:rPr>
              <a:t>你若留意听从耶和华你神的话</a:t>
            </a:r>
            <a:r>
              <a:rPr lang="en-US" altLang="zh-CN" sz="2400">
                <a:solidFill>
                  <a:schemeClr val="tx1"/>
                </a:solidFill>
              </a:rPr>
              <a:t>,</a:t>
            </a:r>
            <a:r>
              <a:rPr lang="zh-CN" altLang="en-US" sz="2400">
                <a:solidFill>
                  <a:schemeClr val="tx1"/>
                </a:solidFill>
              </a:rPr>
              <a:t>谨守遵行</a:t>
            </a:r>
            <a:r>
              <a:rPr lang="zh-CN" altLang="en-US" sz="2400"/>
              <a:t>我今日所吩咐你这一切的命令</a:t>
            </a:r>
            <a:r>
              <a:rPr lang="en-US" altLang="zh-CN" sz="2400"/>
              <a:t>,</a:t>
            </a:r>
            <a:r>
              <a:rPr lang="zh-CN" altLang="en-US" sz="2400"/>
              <a:t>就必</a:t>
            </a:r>
            <a:r>
              <a:rPr lang="zh-CN" altLang="en-US" sz="2400" b="1">
                <a:solidFill>
                  <a:srgbClr val="FF0000"/>
                </a:solidFill>
              </a:rPr>
              <a:t>在你们中间没有穷人</a:t>
            </a:r>
            <a:r>
              <a:rPr lang="zh-CN" altLang="en-US" sz="2400"/>
              <a:t>了。</a:t>
            </a:r>
            <a:r>
              <a:rPr lang="en-US" altLang="zh-CN" sz="2400"/>
              <a:t>(</a:t>
            </a:r>
            <a:r>
              <a:rPr lang="zh-CN" altLang="en-US" sz="2400" b="1">
                <a:solidFill>
                  <a:srgbClr val="00B050"/>
                </a:solidFill>
              </a:rPr>
              <a:t>在耶和华你神所赐你为业的地上</a:t>
            </a:r>
            <a:r>
              <a:rPr lang="en-US" altLang="zh-CN" sz="2400" b="1">
                <a:solidFill>
                  <a:srgbClr val="00B050"/>
                </a:solidFill>
              </a:rPr>
              <a:t>, </a:t>
            </a:r>
            <a:r>
              <a:rPr lang="zh-CN" altLang="en-US" sz="2400" b="1">
                <a:solidFill>
                  <a:srgbClr val="00B050"/>
                </a:solidFill>
              </a:rPr>
              <a:t>耶和华必大大赐福与你</a:t>
            </a:r>
            <a:r>
              <a:rPr lang="zh-CN" altLang="en-US" sz="2400"/>
              <a:t>。</a:t>
            </a:r>
            <a:r>
              <a:rPr lang="en-US" altLang="zh-CN" sz="2400"/>
              <a:t>)</a:t>
            </a:r>
            <a:endParaRPr lang="en-US" altLang="zh-CN" sz="2400"/>
          </a:p>
        </p:txBody>
      </p:sp>
      <p:sp>
        <p:nvSpPr>
          <p:cNvPr id="5" name="文本框 4"/>
          <p:cNvSpPr txBox="1"/>
          <p:nvPr/>
        </p:nvSpPr>
        <p:spPr>
          <a:xfrm>
            <a:off x="6139180" y="4436745"/>
            <a:ext cx="532765" cy="230695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00B050"/>
                </a:solidFill>
                <a:sym typeface="+mn-ea"/>
              </a:rPr>
              <a:t>地产认祖归宗</a:t>
            </a:r>
            <a:endParaRPr lang="zh-CN" altLang="en-US" sz="2400" b="1">
              <a:solidFill>
                <a:srgbClr val="00B05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7635" y="2098675"/>
            <a:ext cx="575945" cy="193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全体得自由</a:t>
            </a:r>
            <a:endParaRPr lang="zh-CN" altLang="en-US" sz="2400" b="1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  <p:bldLst>
      <p:bldP spid="18" grpId="0"/>
      <p:bldP spid="18" grpId="1"/>
      <p:bldP spid="17" grpId="0" bldLvl="0" animBg="1"/>
      <p:bldP spid="17" grpId="1" animBg="1"/>
      <p:bldP spid="2" grpId="0" bldLvl="0" animBg="1"/>
      <p:bldP spid="2" grpId="1" animBg="1"/>
      <p:bldP spid="6" grpId="0" bldLvl="0" animBg="1"/>
      <p:bldP spid="6" grpId="1" animBg="1"/>
      <p:bldP spid="7" grpId="0" bldLvl="0" animBg="1"/>
      <p:bldP spid="7" grpId="1" animBg="1"/>
      <p:bldP spid="4" grpId="0" animBg="1"/>
      <p:bldP spid="4" grpId="1" animBg="1"/>
      <p:bldP spid="8" grpId="0"/>
      <p:bldP spid="8" grpId="1"/>
      <p:bldP spid="5" grpId="0" animBg="1"/>
      <p:bldP spid="5" grpId="1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TABLE_ENDDRAG_ORIGIN_RECT" val="587*37"/>
  <p:tag name="TABLE_ENDDRAG_RECT" val="315*18*587*37"/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TABLE_ENDDRAG_ORIGIN_RECT" val="933*59"/>
  <p:tag name="TABLE_ENDDRAG_RECT" val="15*70*933*59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9.xml><?xml version="1.0" encoding="utf-8"?>
<p:tagLst xmlns:p="http://schemas.openxmlformats.org/presentationml/2006/main">
  <p:tag name="commondata" val="eyJoZGlkIjoiNTc5YjI0MjU3N2U0ODAzZjBhMTJiNjk5Y2M4ZWYwYmY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4108</Words>
  <Application>WPS 演示</Application>
  <PresentationFormat>宽屏</PresentationFormat>
  <Paragraphs>285</Paragraphs>
  <Slides>13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Wingdings</vt:lpstr>
      <vt:lpstr>Calibri</vt:lpstr>
      <vt:lpstr>Wingdings 2</vt:lpstr>
      <vt:lpstr>Constantia</vt:lpstr>
      <vt:lpstr>Microsoft YaHei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凡事感恩 Jack崔</cp:lastModifiedBy>
  <cp:revision>159</cp:revision>
  <dcterms:created xsi:type="dcterms:W3CDTF">2019-06-19T02:08:00Z</dcterms:created>
  <dcterms:modified xsi:type="dcterms:W3CDTF">2023-11-20T10:27:32Z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2052-12.1.0.15933</vt:lpwstr>
  </property>
  <property fmtid="{D5CDD505-2E9C-101B-9397-08002B2CF9AE}" pid="3" name="ICV">
    <vt:lpwstr>618D55FAA53E4879BF2C41FD5C239F5A_13</vt:lpwstr>
  </property>
</Properties>
</file>