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78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47040" y="337820"/>
            <a:ext cx="8512810" cy="5963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第五课. 新生命与耶稣基督的生平</a:t>
            </a:r>
            <a:r>
              <a:rPr lang="en-US" altLang="zh-CN" sz="2800" b="1">
                <a:solidFill>
                  <a:srgbClr val="FF0000"/>
                </a:solidFill>
              </a:rPr>
              <a:t>  </a:t>
            </a:r>
            <a:r>
              <a:rPr lang="zh-CN" altLang="en-US" sz="2800" b="1">
                <a:solidFill>
                  <a:srgbClr val="FF0000"/>
                </a:solidFill>
              </a:rPr>
              <a:t>讨论题目</a:t>
            </a:r>
            <a:endParaRPr lang="zh-CN" altLang="en-US" sz="28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800"/>
          </a:p>
          <a:p>
            <a:pPr>
              <a:lnSpc>
                <a:spcPct val="120000"/>
              </a:lnSpc>
            </a:pPr>
            <a:r>
              <a:rPr lang="en-US" altLang="zh-CN" sz="2800"/>
              <a:t>1.</a:t>
            </a:r>
            <a:r>
              <a:rPr lang="zh-CN" altLang="en-US" sz="2800"/>
              <a:t>与耶稣基督的人格相比，我有什么不足之处？</a:t>
            </a:r>
            <a:endParaRPr lang="zh-CN" altLang="en-US" sz="2800"/>
          </a:p>
          <a:p>
            <a:pPr>
              <a:lnSpc>
                <a:spcPct val="120000"/>
              </a:lnSpc>
            </a:pPr>
            <a:endParaRPr lang="en-US" altLang="zh-CN" sz="2800"/>
          </a:p>
          <a:p>
            <a:pPr>
              <a:lnSpc>
                <a:spcPct val="120000"/>
              </a:lnSpc>
            </a:pPr>
            <a:r>
              <a:rPr lang="en-US" altLang="zh-CN" sz="2800"/>
              <a:t>2.</a:t>
            </a:r>
            <a:r>
              <a:rPr lang="zh-CN" altLang="en-US" sz="2800"/>
              <a:t>耶稣基督的工作对我有什么重要性？</a:t>
            </a:r>
            <a:endParaRPr lang="zh-CN" altLang="en-US" sz="2800"/>
          </a:p>
          <a:p>
            <a:pPr>
              <a:lnSpc>
                <a:spcPct val="120000"/>
              </a:lnSpc>
            </a:pPr>
            <a:endParaRPr lang="en-US" altLang="zh-CN" sz="2800"/>
          </a:p>
          <a:p>
            <a:pPr>
              <a:lnSpc>
                <a:spcPct val="120000"/>
              </a:lnSpc>
            </a:pPr>
            <a:r>
              <a:rPr lang="en-US" altLang="zh-CN" sz="2800"/>
              <a:t>3.</a:t>
            </a:r>
            <a:r>
              <a:rPr lang="zh-CN" altLang="en-US" sz="2800"/>
              <a:t>耶稣在地上传天国的福音，遇到的阻力拒绝跟我遇到的阻力排斥有哪些相同和不同？</a:t>
            </a:r>
            <a:endParaRPr lang="zh-CN" altLang="en-US" sz="2800"/>
          </a:p>
          <a:p>
            <a:pPr>
              <a:lnSpc>
                <a:spcPct val="120000"/>
              </a:lnSpc>
            </a:pPr>
            <a:endParaRPr lang="zh-CN" altLang="en-US" sz="2800"/>
          </a:p>
          <a:p>
            <a:pPr>
              <a:lnSpc>
                <a:spcPct val="120000"/>
              </a:lnSpc>
            </a:pPr>
            <a:r>
              <a:rPr lang="en-US" altLang="zh-CN" sz="2800"/>
              <a:t>4.</a:t>
            </a:r>
            <a:r>
              <a:rPr lang="zh-CN" altLang="en-US" sz="2800"/>
              <a:t>耶稣基督在地上行很多医治神迹，今天我们基督徒也可以行吗？为什么？</a:t>
            </a:r>
            <a:endParaRPr lang="zh-CN" altLang="en-US" sz="2800"/>
          </a:p>
          <a:p>
            <a:pPr>
              <a:lnSpc>
                <a:spcPct val="120000"/>
              </a:lnSpc>
            </a:pP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401955" y="3982085"/>
            <a:ext cx="5831840" cy="2657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09245" y="147955"/>
            <a:ext cx="4943475" cy="6659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sym typeface="+mn-ea"/>
              </a:rPr>
              <a:t>三.耶稣与我们</a:t>
            </a:r>
            <a:r>
              <a:rPr lang="en-US" altLang="zh-CN" sz="2800">
                <a:solidFill>
                  <a:srgbClr val="FF0000"/>
                </a:solidFill>
                <a:sym typeface="+mn-ea"/>
              </a:rPr>
              <a:t>: </a:t>
            </a:r>
            <a:endParaRPr lang="en-US" altLang="zh-CN" sz="2800">
              <a:solidFill>
                <a:srgbClr val="FF0000"/>
              </a:solidFill>
            </a:endParaRPr>
          </a:p>
          <a:p>
            <a:pPr algn="l">
              <a:lnSpc>
                <a:spcPct val="110000"/>
              </a:lnSpc>
            </a:pPr>
            <a:r>
              <a:rPr sz="2000" b="1">
                <a:sym typeface="+mn-ea"/>
              </a:rPr>
              <a:t>1.耶稣我们与神之间的中保</a:t>
            </a:r>
            <a:endParaRPr sz="2000"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000">
                <a:sym typeface="+mn-ea"/>
              </a:rPr>
              <a:t>【提前 2:5】 因为只有一位</a:t>
            </a:r>
            <a:r>
              <a:rPr sz="2000" u="sng">
                <a:highlight>
                  <a:srgbClr val="FFFF00"/>
                </a:highlight>
                <a:sym typeface="+mn-ea"/>
              </a:rPr>
              <a:t>神</a:t>
            </a:r>
            <a:r>
              <a:rPr sz="2000">
                <a:sym typeface="+mn-ea"/>
              </a:rPr>
              <a:t>，在神和人中间，只有一位</a:t>
            </a:r>
            <a:r>
              <a:rPr sz="2000" u="sng">
                <a:highlight>
                  <a:srgbClr val="FFFF00"/>
                </a:highlight>
                <a:sym typeface="+mn-ea"/>
              </a:rPr>
              <a:t>中保</a:t>
            </a:r>
            <a:r>
              <a:rPr sz="2000">
                <a:sym typeface="+mn-ea"/>
              </a:rPr>
              <a:t>，乃是降世为人的</a:t>
            </a:r>
            <a:r>
              <a:rPr sz="2000" u="sng">
                <a:highlight>
                  <a:srgbClr val="FFFF00"/>
                </a:highlight>
                <a:sym typeface="+mn-ea"/>
              </a:rPr>
              <a:t>基督耶稣。</a:t>
            </a:r>
            <a:endParaRPr sz="2000" u="sng">
              <a:highlight>
                <a:srgbClr val="FFFF00"/>
              </a:highlight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000" b="1">
                <a:sym typeface="+mn-ea"/>
              </a:rPr>
              <a:t>2.耶稣能赐给我们什么？</a:t>
            </a:r>
            <a:endParaRPr sz="2000"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000">
                <a:sym typeface="+mn-ea"/>
              </a:rPr>
              <a:t>【约 10:10b】我来了，是要叫羊</a:t>
            </a:r>
            <a:r>
              <a:rPr sz="2000" u="sng">
                <a:highlight>
                  <a:srgbClr val="FFFF00"/>
                </a:highlight>
                <a:sym typeface="+mn-ea"/>
              </a:rPr>
              <a:t>得生命</a:t>
            </a:r>
            <a:r>
              <a:rPr sz="2000">
                <a:sym typeface="+mn-ea"/>
              </a:rPr>
              <a:t>，并且得的更</a:t>
            </a:r>
            <a:r>
              <a:rPr sz="2000" u="sng">
                <a:highlight>
                  <a:srgbClr val="FFFF00"/>
                </a:highlight>
                <a:sym typeface="+mn-ea"/>
              </a:rPr>
              <a:t>丰盛</a:t>
            </a:r>
            <a:r>
              <a:rPr sz="2000">
                <a:sym typeface="+mn-ea"/>
              </a:rPr>
              <a:t>。</a:t>
            </a:r>
            <a:endParaRPr sz="2000"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000" b="1">
                <a:sym typeface="+mn-ea"/>
              </a:rPr>
              <a:t>3.基督在世时，世人怎样对待他？其结果如何？</a:t>
            </a:r>
            <a:endParaRPr sz="2000"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000">
                <a:sym typeface="+mn-ea"/>
              </a:rPr>
              <a:t>【太 11:20】 耶稣在诸城中行了许多</a:t>
            </a:r>
            <a:r>
              <a:rPr sz="2000" u="sng">
                <a:highlight>
                  <a:srgbClr val="FFFF00"/>
                </a:highlight>
                <a:sym typeface="+mn-ea"/>
              </a:rPr>
              <a:t>异能</a:t>
            </a:r>
            <a:r>
              <a:rPr sz="2000">
                <a:sym typeface="+mn-ea"/>
              </a:rPr>
              <a:t>，那些城的人</a:t>
            </a:r>
            <a:r>
              <a:rPr sz="2000" u="sng">
                <a:highlight>
                  <a:srgbClr val="FFFF00"/>
                </a:highlight>
                <a:sym typeface="+mn-ea"/>
              </a:rPr>
              <a:t>终不悔改</a:t>
            </a:r>
            <a:r>
              <a:rPr sz="2000">
                <a:sym typeface="+mn-ea"/>
              </a:rPr>
              <a:t>，就在那时候</a:t>
            </a:r>
            <a:r>
              <a:rPr sz="2000" u="sng">
                <a:highlight>
                  <a:srgbClr val="FFFF00"/>
                </a:highlight>
                <a:sym typeface="+mn-ea"/>
              </a:rPr>
              <a:t>责备</a:t>
            </a:r>
            <a:r>
              <a:rPr sz="2000">
                <a:sym typeface="+mn-ea"/>
              </a:rPr>
              <a:t>他们说：</a:t>
            </a:r>
            <a:endParaRPr sz="2000"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000">
                <a:sym typeface="+mn-ea"/>
              </a:rPr>
              <a:t>【太 11:24】当</a:t>
            </a:r>
            <a:r>
              <a:rPr sz="2000" u="sng">
                <a:highlight>
                  <a:srgbClr val="FFFF00"/>
                </a:highlight>
                <a:sym typeface="+mn-ea"/>
              </a:rPr>
              <a:t>审判</a:t>
            </a:r>
            <a:r>
              <a:rPr sz="2000">
                <a:sym typeface="+mn-ea"/>
              </a:rPr>
              <a:t>的日子，所多玛所受的比你还容易受呢！</a:t>
            </a:r>
            <a:endParaRPr sz="2000"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000" b="1">
                <a:sym typeface="+mn-ea"/>
              </a:rPr>
              <a:t>4.耶稣向怎样的人显现自己？</a:t>
            </a:r>
            <a:endParaRPr sz="2000"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000">
                <a:sym typeface="+mn-ea"/>
              </a:rPr>
              <a:t>【太 11:25】父啊，天地的主，我感谢你！因为你将这些事向</a:t>
            </a:r>
            <a:r>
              <a:rPr sz="2000" u="sng">
                <a:highlight>
                  <a:srgbClr val="FFFF00"/>
                </a:highlight>
                <a:sym typeface="+mn-ea"/>
              </a:rPr>
              <a:t>聪明通达人</a:t>
            </a:r>
            <a:r>
              <a:rPr sz="2000">
                <a:sym typeface="+mn-ea"/>
              </a:rPr>
              <a:t>就藏起来，向</a:t>
            </a:r>
            <a:r>
              <a:rPr sz="2000" u="sng">
                <a:highlight>
                  <a:srgbClr val="FFFF00"/>
                </a:highlight>
                <a:sym typeface="+mn-ea"/>
              </a:rPr>
              <a:t>婴孩</a:t>
            </a:r>
            <a:r>
              <a:rPr sz="2000">
                <a:sym typeface="+mn-ea"/>
              </a:rPr>
              <a:t>就显出来。</a:t>
            </a:r>
            <a:endParaRPr sz="20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0060" y="35560"/>
            <a:ext cx="6604635" cy="34080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0" y="3533775"/>
            <a:ext cx="6648450" cy="3324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36575" y="266065"/>
            <a:ext cx="4750435" cy="6326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耶稣基督工作的完整性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400"/>
              <a:t>（</a:t>
            </a:r>
            <a:r>
              <a:rPr lang="en-US" altLang="zh-CN" sz="2400"/>
              <a:t>1</a:t>
            </a:r>
            <a:r>
              <a:rPr lang="zh-CN" altLang="en-US" sz="2400"/>
              <a:t>）拯救活在罪恶中的我们。</a:t>
            </a:r>
            <a:endParaRPr lang="zh-CN" altLang="en-US" sz="2400"/>
          </a:p>
          <a:p>
            <a:pPr>
              <a:lnSpc>
                <a:spcPct val="130000"/>
              </a:lnSpc>
            </a:pPr>
            <a:r>
              <a:rPr lang="zh-CN" altLang="en-US" sz="2400"/>
              <a:t>（</a:t>
            </a:r>
            <a:r>
              <a:rPr lang="en-US" altLang="zh-CN" sz="2400"/>
              <a:t>2</a:t>
            </a:r>
            <a:r>
              <a:rPr lang="zh-CN" altLang="en-US" sz="2400"/>
              <a:t>）医治我们心灵深处的痛苦、创伤和软弱。</a:t>
            </a:r>
            <a:endParaRPr lang="zh-CN" altLang="en-US" sz="2400"/>
          </a:p>
          <a:p>
            <a:pPr>
              <a:lnSpc>
                <a:spcPct val="130000"/>
              </a:lnSpc>
            </a:pPr>
            <a:endParaRPr lang="zh-CN" altLang="en-US" sz="2400"/>
          </a:p>
          <a:p>
            <a:pPr>
              <a:lnSpc>
                <a:spcPct val="130000"/>
              </a:lnSpc>
            </a:pPr>
            <a:r>
              <a:rPr lang="zh-CN" altLang="en-US" sz="2400"/>
              <a:t>【太 11:28】 凡</a:t>
            </a:r>
            <a:r>
              <a:rPr lang="zh-CN" altLang="en-US" sz="2400" u="sng">
                <a:highlight>
                  <a:srgbClr val="FFFF00"/>
                </a:highlight>
              </a:rPr>
              <a:t>劳苦担重担</a:t>
            </a:r>
            <a:r>
              <a:rPr lang="zh-CN" altLang="en-US" sz="2400"/>
              <a:t>的人，可以到我这里来，我就使你们得</a:t>
            </a:r>
            <a:r>
              <a:rPr lang="zh-CN" altLang="en-US" sz="2400" u="sng">
                <a:highlight>
                  <a:srgbClr val="FFFF00"/>
                </a:highlight>
              </a:rPr>
              <a:t>安息</a:t>
            </a:r>
            <a:r>
              <a:rPr lang="zh-CN" altLang="en-US" sz="2400"/>
              <a:t>。</a:t>
            </a:r>
            <a:endParaRPr lang="zh-CN" altLang="en-US" sz="2400"/>
          </a:p>
          <a:p>
            <a:pPr>
              <a:lnSpc>
                <a:spcPct val="130000"/>
              </a:lnSpc>
            </a:pPr>
            <a:r>
              <a:rPr lang="zh-CN" altLang="en-US" sz="2400"/>
              <a:t>【约 7:37】 人若</a:t>
            </a:r>
            <a:r>
              <a:rPr lang="zh-CN" altLang="en-US" sz="2400" u="sng">
                <a:highlight>
                  <a:srgbClr val="FFFF00"/>
                </a:highlight>
              </a:rPr>
              <a:t>渴</a:t>
            </a:r>
            <a:r>
              <a:rPr lang="zh-CN" altLang="en-US" sz="2400"/>
              <a:t>了，可以到我这里来</a:t>
            </a:r>
            <a:r>
              <a:rPr lang="zh-CN" altLang="en-US" sz="2400" u="sng">
                <a:highlight>
                  <a:srgbClr val="FFFF00"/>
                </a:highlight>
              </a:rPr>
              <a:t>喝</a:t>
            </a:r>
            <a:r>
              <a:rPr lang="zh-CN" altLang="en-US" sz="2400"/>
              <a:t>。</a:t>
            </a:r>
            <a:endParaRPr lang="zh-CN" altLang="en-US" sz="2400"/>
          </a:p>
          <a:p>
            <a:pPr>
              <a:lnSpc>
                <a:spcPct val="130000"/>
              </a:lnSpc>
            </a:pPr>
            <a:r>
              <a:rPr lang="zh-CN" altLang="en-US" sz="2400"/>
              <a:t>【约 4:14】 人若喝我所赐的水，就永远不渴。我所赐的水要在他里头成为泉源，直涌到永生。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4070" y="3429000"/>
            <a:ext cx="6096000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070" y="0"/>
            <a:ext cx="6096000" cy="3429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8810" y="107315"/>
            <a:ext cx="548386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天堂和地狱</a:t>
            </a:r>
            <a:r>
              <a:rPr lang="en-US" altLang="zh-CN" sz="2400" b="1">
                <a:solidFill>
                  <a:srgbClr val="FF0000"/>
                </a:solidFill>
              </a:rPr>
              <a:t>-</a:t>
            </a:r>
            <a:r>
              <a:rPr lang="zh-CN" altLang="en-US" sz="2400" b="1">
                <a:solidFill>
                  <a:srgbClr val="FF0000"/>
                </a:solidFill>
              </a:rPr>
              <a:t>天堂好地狱是真实的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/>
              <a:t>把天堂比喻是“一个更美的家乡，就是在天上的”(来11 : 16)</a:t>
            </a:r>
            <a:r>
              <a:rPr lang="en-US" altLang="zh-CN" sz="2400"/>
              <a:t>-</a:t>
            </a:r>
            <a:r>
              <a:rPr lang="zh-CN" altLang="en-US" sz="2400"/>
              <a:t>满有仁爱、平安与喜乐。</a:t>
            </a:r>
            <a:endParaRPr lang="zh-CN" altLang="en-US" sz="2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625" y="1790065"/>
            <a:ext cx="6235700" cy="29533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34141" r="2266"/>
          <a:stretch>
            <a:fillRect/>
          </a:stretch>
        </p:blipFill>
        <p:spPr>
          <a:xfrm>
            <a:off x="6830060" y="0"/>
            <a:ext cx="5174615" cy="30137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770" y="3013710"/>
            <a:ext cx="5523230" cy="3844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81660" y="4846320"/>
            <a:ext cx="5621655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2400" b="1">
                <a:sym typeface="+mn-ea"/>
              </a:rPr>
              <a:t>天堂还是地狱，人必须要选择一个:</a:t>
            </a:r>
            <a:endParaRPr lang="zh-CN" altLang="en-US" sz="2400"/>
          </a:p>
          <a:p>
            <a:pPr algn="l">
              <a:lnSpc>
                <a:spcPct val="120000"/>
              </a:lnSpc>
            </a:pPr>
            <a:r>
              <a:rPr lang="zh-CN" altLang="en-US" sz="2400">
                <a:sym typeface="+mn-ea"/>
              </a:rPr>
              <a:t>或选择永生，与基督在一起的天堂(天国)</a:t>
            </a:r>
            <a:endParaRPr lang="zh-CN" altLang="en-US" sz="2400"/>
          </a:p>
          <a:p>
            <a:pPr algn="l">
              <a:lnSpc>
                <a:spcPct val="120000"/>
              </a:lnSpc>
            </a:pPr>
            <a:r>
              <a:rPr lang="zh-CN" altLang="en-US" sz="2400">
                <a:sym typeface="+mn-ea"/>
              </a:rPr>
              <a:t>或选择灭亡，与撒但在一起的地狱(火湖)</a:t>
            </a:r>
            <a:endParaRPr lang="zh-CN" altLang="en-US" sz="2400"/>
          </a:p>
          <a:p>
            <a:pPr algn="l">
              <a:lnSpc>
                <a:spcPct val="120000"/>
              </a:lnSpc>
            </a:pPr>
            <a:r>
              <a:rPr lang="zh-CN" altLang="en-US" sz="2400">
                <a:sym typeface="+mn-ea"/>
              </a:rPr>
              <a:t>你愿意选择哪一个呢?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7271385" y="5452745"/>
            <a:ext cx="2162175" cy="1271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/>
              <a:t>不信的人将来定会被扔进地狱里</a:t>
            </a:r>
            <a:endParaRPr lang="zh-CN" altLang="en-US" sz="2000"/>
          </a:p>
          <a:p>
            <a:r>
              <a:rPr lang="zh-CN" altLang="en-US" sz="2000"/>
              <a:t>昼夜受痛苦，直到永远（启</a:t>
            </a:r>
            <a:r>
              <a:rPr lang="en-US" altLang="zh-CN" sz="2000"/>
              <a:t>20:10</a:t>
            </a:r>
            <a:endParaRPr lang="zh-CN" altLang="en-US" sz="2000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47040" y="722630"/>
            <a:ext cx="6391910" cy="3296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四. 应用讨论题目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en-US" altLang="zh-CN" sz="2400"/>
              <a:t>1.</a:t>
            </a:r>
            <a:r>
              <a:rPr lang="zh-CN" altLang="en-US" sz="2400"/>
              <a:t>与耶稣基督的人格相比，我有什么不足之处？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en-US" altLang="zh-CN" sz="2400"/>
              <a:t>2.</a:t>
            </a:r>
            <a:r>
              <a:rPr lang="zh-CN" altLang="en-US" sz="2400"/>
              <a:t>耶稣基督的工作对我有什么重要性？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en-US" altLang="zh-CN" sz="2400"/>
              <a:t>3.</a:t>
            </a:r>
            <a:r>
              <a:rPr lang="zh-CN" altLang="en-US" sz="2400"/>
              <a:t>耶稣在地上传天国的福音，遇到的阻力拒绝跟我遇到的阻力排斥有哪些相同和不同？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en-US" altLang="zh-CN" sz="2400"/>
              <a:t>4.</a:t>
            </a:r>
            <a:r>
              <a:rPr lang="zh-CN" altLang="en-US" sz="2400"/>
              <a:t>耶稣基督在地上行很多医治神迹，今天我们基督徒也可以行吗？为什么？</a:t>
            </a:r>
            <a:endParaRPr lang="zh-CN" altLang="en-US" sz="2400"/>
          </a:p>
          <a:p>
            <a:pPr>
              <a:lnSpc>
                <a:spcPct val="120000"/>
              </a:lnSpc>
            </a:pP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447040" y="3937000"/>
            <a:ext cx="5831840" cy="2657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默想</a:t>
            </a:r>
            <a:endParaRPr lang="zh-CN" altLang="en-US" sz="240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/>
              <a:t>【太 10:40】 人</a:t>
            </a:r>
            <a:r>
              <a:rPr lang="zh-CN" altLang="en-US" sz="2400">
                <a:highlight>
                  <a:srgbClr val="FFFF00"/>
                </a:highlight>
              </a:rPr>
              <a:t>接待</a:t>
            </a:r>
            <a:r>
              <a:rPr lang="zh-CN" altLang="en-US" sz="2400"/>
              <a:t>你们，就是</a:t>
            </a:r>
            <a:r>
              <a:rPr lang="zh-CN" altLang="en-US" sz="2400">
                <a:highlight>
                  <a:srgbClr val="FFFF00"/>
                </a:highlight>
              </a:rPr>
              <a:t>接待</a:t>
            </a:r>
            <a:r>
              <a:rPr lang="zh-CN" altLang="en-US" sz="2400"/>
              <a:t>我；</a:t>
            </a:r>
            <a:r>
              <a:rPr lang="zh-CN" altLang="en-US" sz="2400">
                <a:highlight>
                  <a:srgbClr val="FFFF00"/>
                </a:highlight>
              </a:rPr>
              <a:t>接待</a:t>
            </a:r>
            <a:r>
              <a:rPr lang="zh-CN" altLang="en-US" sz="2400"/>
              <a:t>我，就是</a:t>
            </a:r>
            <a:r>
              <a:rPr lang="zh-CN" altLang="en-US" sz="2400">
                <a:highlight>
                  <a:srgbClr val="FFFF00"/>
                </a:highlight>
              </a:rPr>
              <a:t>接待</a:t>
            </a:r>
            <a:r>
              <a:rPr lang="zh-CN" altLang="en-US" sz="2400"/>
              <a:t>那差我来的。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zh-CN" altLang="en-US" sz="2400"/>
              <a:t>【约 13:20】 我实实在在地告诉你们：有人接待我</a:t>
            </a:r>
            <a:r>
              <a:rPr lang="zh-CN" altLang="en-US" sz="2400">
                <a:highlight>
                  <a:srgbClr val="FFFF00"/>
                </a:highlight>
              </a:rPr>
              <a:t>所差遣的</a:t>
            </a:r>
            <a:r>
              <a:rPr lang="zh-CN" altLang="en-US" sz="2400"/>
              <a:t>，就是接待我；接待我，就是接待那差遣我的。</a:t>
            </a:r>
            <a:endParaRPr lang="zh-CN" altLang="en-US" sz="2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1165" y="-5080"/>
            <a:ext cx="4062095" cy="2875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530" y="2894330"/>
            <a:ext cx="5284470" cy="39636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818370" y="3547745"/>
            <a:ext cx="8185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(</a:t>
            </a:r>
            <a:r>
              <a:rPr lang="zh-CN" altLang="en-US" sz="1400"/>
              <a:t>路 9:48</a:t>
            </a:r>
            <a:r>
              <a:rPr lang="en-US" altLang="zh-CN" sz="1400"/>
              <a:t>)</a:t>
            </a:r>
            <a:endParaRPr lang="en-US" altLang="zh-CN" sz="1400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47040" y="337820"/>
            <a:ext cx="8512810" cy="5963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第五课. 新生命与耶稣基督的生平</a:t>
            </a:r>
            <a:r>
              <a:rPr lang="en-US" altLang="zh-CN" sz="2800" b="1">
                <a:solidFill>
                  <a:srgbClr val="FF0000"/>
                </a:solidFill>
              </a:rPr>
              <a:t>  </a:t>
            </a:r>
            <a:r>
              <a:rPr lang="zh-CN" altLang="en-US" sz="2800" b="1">
                <a:solidFill>
                  <a:srgbClr val="FF0000"/>
                </a:solidFill>
              </a:rPr>
              <a:t>讨论题目</a:t>
            </a:r>
            <a:endParaRPr lang="zh-CN" altLang="en-US" sz="28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800"/>
          </a:p>
          <a:p>
            <a:pPr>
              <a:lnSpc>
                <a:spcPct val="120000"/>
              </a:lnSpc>
            </a:pPr>
            <a:r>
              <a:rPr lang="en-US" altLang="zh-CN" sz="2800"/>
              <a:t>1.</a:t>
            </a:r>
            <a:r>
              <a:rPr lang="zh-CN" altLang="en-US" sz="2800"/>
              <a:t>与耶稣基督的人格相比，我有什么不足之处？</a:t>
            </a:r>
            <a:endParaRPr lang="zh-CN" altLang="en-US" sz="2800"/>
          </a:p>
          <a:p>
            <a:pPr>
              <a:lnSpc>
                <a:spcPct val="120000"/>
              </a:lnSpc>
            </a:pPr>
            <a:endParaRPr lang="en-US" altLang="zh-CN" sz="2800"/>
          </a:p>
          <a:p>
            <a:pPr>
              <a:lnSpc>
                <a:spcPct val="120000"/>
              </a:lnSpc>
            </a:pPr>
            <a:r>
              <a:rPr lang="en-US" altLang="zh-CN" sz="2800"/>
              <a:t>2.</a:t>
            </a:r>
            <a:r>
              <a:rPr lang="zh-CN" altLang="en-US" sz="2800"/>
              <a:t>耶稣基督的工作对我有什么重要性？</a:t>
            </a:r>
            <a:endParaRPr lang="zh-CN" altLang="en-US" sz="2800"/>
          </a:p>
          <a:p>
            <a:pPr>
              <a:lnSpc>
                <a:spcPct val="120000"/>
              </a:lnSpc>
            </a:pPr>
            <a:endParaRPr lang="en-US" altLang="zh-CN" sz="2800"/>
          </a:p>
          <a:p>
            <a:pPr>
              <a:lnSpc>
                <a:spcPct val="120000"/>
              </a:lnSpc>
            </a:pPr>
            <a:r>
              <a:rPr lang="en-US" altLang="zh-CN" sz="2800"/>
              <a:t>3.</a:t>
            </a:r>
            <a:r>
              <a:rPr lang="zh-CN" altLang="en-US" sz="2800"/>
              <a:t>耶稣在地上传天国的福音，遇到的阻力拒绝跟我遇到的阻力排斥有哪些相同和不同？</a:t>
            </a:r>
            <a:endParaRPr lang="zh-CN" altLang="en-US" sz="2800"/>
          </a:p>
          <a:p>
            <a:pPr>
              <a:lnSpc>
                <a:spcPct val="120000"/>
              </a:lnSpc>
            </a:pPr>
            <a:endParaRPr lang="zh-CN" altLang="en-US" sz="2800"/>
          </a:p>
          <a:p>
            <a:pPr>
              <a:lnSpc>
                <a:spcPct val="120000"/>
              </a:lnSpc>
            </a:pPr>
            <a:r>
              <a:rPr lang="en-US" altLang="zh-CN" sz="2800"/>
              <a:t>4.</a:t>
            </a:r>
            <a:r>
              <a:rPr lang="zh-CN" altLang="en-US" sz="2800"/>
              <a:t>耶稣基督在地上行很多医治神迹，今天我们基督徒也可以行吗？为什么？</a:t>
            </a:r>
            <a:endParaRPr lang="zh-CN" altLang="en-US" sz="2800"/>
          </a:p>
          <a:p>
            <a:pPr>
              <a:lnSpc>
                <a:spcPct val="120000"/>
              </a:lnSpc>
            </a:pP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401955" y="3982085"/>
            <a:ext cx="5831840" cy="2657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330" y="608330"/>
            <a:ext cx="7864475" cy="705485"/>
          </a:xfrm>
        </p:spPr>
        <p:txBody>
          <a:bodyPr>
            <a:normAutofit fontScale="90000"/>
          </a:bodyPr>
          <a:p>
            <a:r>
              <a:rPr lang="zh-CN" altLang="en-US">
                <a:solidFill>
                  <a:srgbClr val="FF0000"/>
                </a:solidFill>
              </a:rPr>
              <a:t>第五课</a:t>
            </a:r>
            <a:r>
              <a:rPr lang="en-US" altLang="zh-CN">
                <a:solidFill>
                  <a:srgbClr val="FF0000"/>
                </a:solidFill>
              </a:rPr>
              <a:t>  </a:t>
            </a:r>
            <a:r>
              <a:rPr lang="zh-CN" altLang="en-US">
                <a:solidFill>
                  <a:srgbClr val="FF0000"/>
                </a:solidFill>
              </a:rPr>
              <a:t>新生命与耶稣基督的生平</a:t>
            </a:r>
            <a:br>
              <a:rPr lang="zh-CN" altLang="en-US">
                <a:solidFill>
                  <a:srgbClr val="FF0000"/>
                </a:solidFill>
              </a:rPr>
            </a:br>
            <a:br>
              <a:rPr lang="zh-CN" altLang="en-US">
                <a:solidFill>
                  <a:srgbClr val="FF0000"/>
                </a:solidFill>
              </a:rPr>
            </a:br>
            <a:r>
              <a:rPr lang="zh-CN" altLang="en-US">
                <a:solidFill>
                  <a:schemeClr val="tx1"/>
                </a:solidFill>
              </a:rPr>
              <a:t>背诵经文：</a:t>
            </a:r>
            <a:r>
              <a:rPr>
                <a:solidFill>
                  <a:schemeClr val="tx1"/>
                </a:solidFill>
              </a:rPr>
              <a:t>基督降世救人（约10:l0）；基督为人受死（彼前2:24）。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8210" y="2345690"/>
            <a:ext cx="4403725" cy="2840355"/>
          </a:xfrm>
        </p:spPr>
        <p:txBody>
          <a:bodyPr>
            <a:normAutofit lnSpcReduction="10000"/>
          </a:bodyPr>
          <a:p>
            <a:r>
              <a:rPr lang="zh-CN" altLang="en-US" sz="3200" b="1">
                <a:solidFill>
                  <a:srgbClr val="00B050"/>
                </a:solidFill>
              </a:rPr>
              <a:t>一.耶稣基督的人格</a:t>
            </a:r>
            <a:endParaRPr lang="zh-CN" altLang="en-US" sz="3200" b="1">
              <a:solidFill>
                <a:srgbClr val="00B050"/>
              </a:solidFill>
            </a:endParaRPr>
          </a:p>
          <a:p>
            <a:r>
              <a:rPr lang="zh-CN" altLang="en-US" sz="3200" b="1">
                <a:solidFill>
                  <a:srgbClr val="00B050"/>
                </a:solidFill>
              </a:rPr>
              <a:t>二.耶稣基督的工作</a:t>
            </a:r>
            <a:endParaRPr lang="zh-CN" altLang="en-US" sz="3200" b="1">
              <a:solidFill>
                <a:srgbClr val="00B050"/>
              </a:solidFill>
            </a:endParaRPr>
          </a:p>
          <a:p>
            <a:r>
              <a:rPr lang="zh-CN" altLang="en-US" sz="3200" b="1">
                <a:solidFill>
                  <a:srgbClr val="00B050"/>
                </a:solidFill>
              </a:rPr>
              <a:t>三.耶稣与我们</a:t>
            </a:r>
            <a:endParaRPr lang="zh-CN" altLang="en-US" sz="3200" b="1">
              <a:solidFill>
                <a:srgbClr val="00B050"/>
              </a:solidFill>
            </a:endParaRPr>
          </a:p>
          <a:p>
            <a:endParaRPr lang="zh-CN" altLang="en-US" sz="3200" b="1">
              <a:solidFill>
                <a:srgbClr val="00B05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940000" flipH="1">
            <a:off x="8309610" y="4425950"/>
            <a:ext cx="3468370" cy="1814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250805" y="3743960"/>
            <a:ext cx="1478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这个姿势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97610" y="1370965"/>
            <a:ext cx="3715385" cy="310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主耶稣：</a:t>
            </a:r>
            <a:endParaRPr lang="zh-CN" altLang="en-US" sz="2800" b="1">
              <a:solidFill>
                <a:srgbClr val="FF0000"/>
              </a:solidFill>
            </a:endParaRPr>
          </a:p>
          <a:p>
            <a:pPr>
              <a:lnSpc>
                <a:spcPct val="140000"/>
              </a:lnSpc>
            </a:pPr>
            <a:r>
              <a:rPr lang="zh-CN" altLang="en-US" sz="2800" b="1"/>
              <a:t>完美至善的榜样</a:t>
            </a:r>
            <a:r>
              <a:rPr lang="zh-CN" altLang="en-US" sz="2800"/>
              <a:t>。</a:t>
            </a:r>
            <a:endParaRPr lang="zh-CN" altLang="en-US" sz="2800"/>
          </a:p>
          <a:p>
            <a:pPr>
              <a:lnSpc>
                <a:spcPct val="140000"/>
              </a:lnSpc>
            </a:pPr>
            <a:r>
              <a:rPr lang="zh-CN" altLang="en-US" sz="2800" b="1"/>
              <a:t>唯一完全、完美的人</a:t>
            </a:r>
            <a:endParaRPr lang="zh-CN" altLang="en-US" sz="2800"/>
          </a:p>
          <a:p>
            <a:pPr>
              <a:lnSpc>
                <a:spcPct val="140000"/>
              </a:lnSpc>
            </a:pPr>
            <a:r>
              <a:rPr lang="zh-CN" altLang="en-US" sz="2800" b="1"/>
              <a:t>他是真神的“化身”</a:t>
            </a:r>
            <a:endParaRPr lang="zh-CN" altLang="en-US" sz="2800"/>
          </a:p>
          <a:p>
            <a:pPr>
              <a:lnSpc>
                <a:spcPct val="140000"/>
              </a:lnSpc>
            </a:pPr>
            <a:r>
              <a:rPr lang="zh-CN" altLang="en-US" sz="2800" b="1"/>
              <a:t>万民可接受的救主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6045835" y="0"/>
            <a:ext cx="6146165" cy="3439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0" y="3440430"/>
            <a:ext cx="6096000" cy="3403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090" y="17780"/>
            <a:ext cx="4889500" cy="705485"/>
          </a:xfrm>
        </p:spPr>
        <p:txBody>
          <a:bodyPr/>
          <a:p>
            <a:r>
              <a:rPr lang="zh-CN" altLang="en-US" sz="2400">
                <a:solidFill>
                  <a:srgbClr val="FF0000"/>
                </a:solidFill>
              </a:rPr>
              <a:t>一.耶稣基督的人格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6065" y="532130"/>
            <a:ext cx="4017010" cy="6308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1.谦卑的心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【腓 2:</a:t>
            </a:r>
            <a:r>
              <a:rPr lang="en-US" altLang="zh-CN" sz="2000">
                <a:sym typeface="+mn-ea"/>
              </a:rPr>
              <a:t>6</a:t>
            </a:r>
            <a:r>
              <a:rPr lang="zh-CN" altLang="en-US" sz="2000">
                <a:sym typeface="+mn-ea"/>
              </a:rPr>
              <a:t>】</a:t>
            </a:r>
            <a:r>
              <a:rPr lang="zh-CN" altLang="en-US" sz="2000"/>
              <a:t>他本有神的形像，不以自己与神</a:t>
            </a:r>
            <a:r>
              <a:rPr lang="zh-CN" altLang="en-US" sz="2000" u="sng">
                <a:highlight>
                  <a:srgbClr val="FFFF00"/>
                </a:highlight>
              </a:rPr>
              <a:t>同等</a:t>
            </a:r>
            <a:r>
              <a:rPr lang="zh-CN" altLang="en-US" sz="2000"/>
              <a:t>为强夺的。</a:t>
            </a:r>
            <a:endParaRPr lang="zh-CN" altLang="en-US" sz="2000"/>
          </a:p>
          <a:p>
            <a:r>
              <a:rPr lang="zh-CN" altLang="en-US" sz="2000" b="1"/>
              <a:t>2.服事的心</a:t>
            </a:r>
            <a:endParaRPr lang="zh-CN" altLang="en-US" sz="2000"/>
          </a:p>
          <a:p>
            <a:r>
              <a:rPr lang="zh-CN" altLang="en-US" sz="2000"/>
              <a:t>【腓 2:7】 反倒虚己，取了</a:t>
            </a:r>
            <a:r>
              <a:rPr lang="zh-CN" altLang="en-US" sz="2000" u="sng">
                <a:highlight>
                  <a:srgbClr val="FFFF00"/>
                </a:highlight>
              </a:rPr>
              <a:t>奴仆</a:t>
            </a:r>
            <a:r>
              <a:rPr lang="zh-CN" altLang="en-US" sz="2000"/>
              <a:t>的形像，成为</a:t>
            </a:r>
            <a:r>
              <a:rPr lang="zh-CN" altLang="en-US" sz="2000" u="sng">
                <a:highlight>
                  <a:srgbClr val="FFFF00"/>
                </a:highlight>
              </a:rPr>
              <a:t>人</a:t>
            </a:r>
            <a:r>
              <a:rPr lang="zh-CN" altLang="en-US" sz="2000"/>
              <a:t>的样式。</a:t>
            </a:r>
            <a:endParaRPr lang="zh-CN" altLang="en-US" sz="2000"/>
          </a:p>
          <a:p>
            <a:r>
              <a:rPr lang="en-US" altLang="zh-CN" sz="2000" b="1">
                <a:sym typeface="+mn-ea"/>
              </a:rPr>
              <a:t>3</a:t>
            </a:r>
            <a:r>
              <a:rPr lang="zh-CN" altLang="en-US" sz="2000" b="1">
                <a:sym typeface="+mn-ea"/>
              </a:rPr>
              <a:t>.顺服的心</a:t>
            </a:r>
            <a:endParaRPr lang="zh-CN" altLang="en-US" sz="2000"/>
          </a:p>
          <a:p>
            <a:pPr algn="l">
              <a:lnSpc>
                <a:spcPct val="120000"/>
              </a:lnSpc>
            </a:pPr>
            <a:r>
              <a:rPr lang="zh-CN" altLang="en-US" sz="2000">
                <a:sym typeface="+mn-ea"/>
              </a:rPr>
              <a:t>【腓 2:8】 既有人的样子，就自己</a:t>
            </a:r>
            <a:r>
              <a:rPr lang="zh-CN" altLang="en-US" sz="2000" u="sng">
                <a:highlight>
                  <a:srgbClr val="FFFF00"/>
                </a:highlight>
                <a:sym typeface="+mn-ea"/>
              </a:rPr>
              <a:t>卑微</a:t>
            </a:r>
            <a:r>
              <a:rPr lang="zh-CN" altLang="en-US" sz="2000">
                <a:sym typeface="+mn-ea"/>
              </a:rPr>
              <a:t>，存心</a:t>
            </a:r>
            <a:r>
              <a:rPr lang="zh-CN" altLang="en-US" sz="2000" u="sng">
                <a:highlight>
                  <a:srgbClr val="FFFF00"/>
                </a:highlight>
                <a:sym typeface="+mn-ea"/>
              </a:rPr>
              <a:t>顺服</a:t>
            </a:r>
            <a:r>
              <a:rPr lang="zh-CN" altLang="en-US" sz="2000">
                <a:sym typeface="+mn-ea"/>
              </a:rPr>
              <a:t>，以致于</a:t>
            </a:r>
            <a:r>
              <a:rPr lang="zh-CN" altLang="en-US" sz="2000" u="sng">
                <a:highlight>
                  <a:srgbClr val="FFFF00"/>
                </a:highlight>
                <a:sym typeface="+mn-ea"/>
              </a:rPr>
              <a:t>死</a:t>
            </a:r>
            <a:r>
              <a:rPr lang="zh-CN" altLang="en-US" sz="2000">
                <a:sym typeface="+mn-ea"/>
              </a:rPr>
              <a:t>，且死在十字架上。</a:t>
            </a:r>
            <a:endParaRPr lang="zh-CN" altLang="en-US" sz="2000"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sym typeface="+mn-ea"/>
              </a:rPr>
              <a:t>4</a:t>
            </a:r>
            <a:r>
              <a:rPr lang="zh-CN" altLang="en-US" sz="2000" b="1">
                <a:sym typeface="+mn-ea"/>
              </a:rPr>
              <a:t>.慈爱的心</a:t>
            </a:r>
            <a:endParaRPr lang="zh-CN" altLang="en-US" sz="2000"/>
          </a:p>
          <a:p>
            <a:pPr algn="l">
              <a:lnSpc>
                <a:spcPct val="120000"/>
              </a:lnSpc>
            </a:pPr>
            <a:r>
              <a:rPr lang="zh-CN" altLang="en-US" sz="2000">
                <a:sym typeface="+mn-ea"/>
              </a:rPr>
              <a:t>【太 9:13b】 我来本不是召</a:t>
            </a:r>
            <a:r>
              <a:rPr lang="zh-CN" altLang="en-US" sz="2000" u="sng">
                <a:highlight>
                  <a:srgbClr val="FFFF00"/>
                </a:highlight>
                <a:sym typeface="+mn-ea"/>
              </a:rPr>
              <a:t>义人</a:t>
            </a:r>
            <a:r>
              <a:rPr lang="zh-CN" altLang="en-US" sz="2000">
                <a:sym typeface="+mn-ea"/>
              </a:rPr>
              <a:t>，乃是召</a:t>
            </a:r>
            <a:r>
              <a:rPr lang="zh-CN" altLang="en-US" sz="2000" u="sng">
                <a:highlight>
                  <a:srgbClr val="FFFF00"/>
                </a:highlight>
                <a:sym typeface="+mn-ea"/>
              </a:rPr>
              <a:t>罪人</a:t>
            </a:r>
            <a:r>
              <a:rPr lang="zh-CN" altLang="en-US" sz="2000">
                <a:sym typeface="+mn-ea"/>
              </a:rPr>
              <a:t>。</a:t>
            </a:r>
            <a:endParaRPr lang="zh-CN" altLang="en-US" sz="2000"/>
          </a:p>
          <a:p>
            <a:pPr algn="l">
              <a:lnSpc>
                <a:spcPct val="120000"/>
              </a:lnSpc>
            </a:pPr>
            <a:r>
              <a:rPr lang="zh-CN" altLang="en-US" sz="2000">
                <a:sym typeface="+mn-ea"/>
              </a:rPr>
              <a:t>【路 19:10】 人子来，为要寻找、拯救</a:t>
            </a:r>
            <a:r>
              <a:rPr lang="zh-CN" altLang="en-US" sz="2000" u="sng">
                <a:highlight>
                  <a:srgbClr val="FFFF00"/>
                </a:highlight>
                <a:sym typeface="+mn-ea"/>
              </a:rPr>
              <a:t>失丧的人</a:t>
            </a:r>
            <a:r>
              <a:rPr lang="zh-CN" altLang="en-US" sz="2000">
                <a:sym typeface="+mn-ea"/>
              </a:rPr>
              <a:t>。</a:t>
            </a:r>
            <a:endParaRPr lang="zh-CN" altLang="en-US" sz="2000" b="1"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000" b="1">
                <a:sym typeface="+mn-ea"/>
              </a:rPr>
              <a:t>5.宽容的心</a:t>
            </a:r>
            <a:endParaRPr lang="zh-CN" altLang="en-US" sz="2000" b="1"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000">
                <a:sym typeface="+mn-ea"/>
              </a:rPr>
              <a:t>【路 23:34a】 父啊，</a:t>
            </a:r>
            <a:r>
              <a:rPr lang="zh-CN" altLang="en-US" sz="2000" u="sng">
                <a:highlight>
                  <a:srgbClr val="FFFF00"/>
                </a:highlight>
                <a:sym typeface="+mn-ea"/>
              </a:rPr>
              <a:t>赦免</a:t>
            </a:r>
            <a:r>
              <a:rPr lang="zh-CN" altLang="en-US" sz="2000">
                <a:sym typeface="+mn-ea"/>
              </a:rPr>
              <a:t>他们！因为他们所作的，他们不晓得。</a:t>
            </a:r>
            <a:endParaRPr lang="zh-CN" altLang="en-US" sz="2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t="3917" b="16633"/>
          <a:stretch>
            <a:fillRect/>
          </a:stretch>
        </p:blipFill>
        <p:spPr>
          <a:xfrm>
            <a:off x="4479925" y="10160"/>
            <a:ext cx="3789680" cy="22498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955" y="2315210"/>
            <a:ext cx="3813175" cy="22174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6640"/>
          <a:stretch>
            <a:fillRect/>
          </a:stretch>
        </p:blipFill>
        <p:spPr>
          <a:xfrm>
            <a:off x="4474210" y="4627245"/>
            <a:ext cx="3785870" cy="21799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505" y="2302510"/>
            <a:ext cx="3822065" cy="22237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660" y="4629785"/>
            <a:ext cx="3872230" cy="21805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345" y="29210"/>
            <a:ext cx="3876040" cy="21818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730885" y="269875"/>
            <a:ext cx="4418965" cy="2594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二.耶稣基督的工作</a:t>
            </a:r>
            <a:r>
              <a:rPr lang="en-US" altLang="zh-CN" sz="2800">
                <a:solidFill>
                  <a:srgbClr val="FF0000"/>
                </a:solidFill>
              </a:rPr>
              <a:t>: </a:t>
            </a:r>
            <a:endParaRPr lang="en-US" altLang="zh-CN" sz="280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/>
              <a:t>耶稣走遍加利利，在各会堂里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zh-CN" altLang="en-US" sz="2400"/>
              <a:t>(1)</a:t>
            </a:r>
            <a:r>
              <a:rPr lang="zh-CN" altLang="en-US" sz="2400" u="sng">
                <a:highlight>
                  <a:srgbClr val="FFFF00"/>
                </a:highlight>
              </a:rPr>
              <a:t>教训人</a:t>
            </a:r>
            <a:r>
              <a:rPr lang="en-US" altLang="zh-CN" sz="2400"/>
              <a:t>,</a:t>
            </a:r>
            <a:endParaRPr lang="en-US" altLang="zh-CN" sz="2400"/>
          </a:p>
          <a:p>
            <a:pPr>
              <a:lnSpc>
                <a:spcPct val="110000"/>
              </a:lnSpc>
            </a:pPr>
            <a:r>
              <a:rPr lang="zh-CN" altLang="en-US" sz="2400"/>
              <a:t>(2)</a:t>
            </a:r>
            <a:r>
              <a:rPr lang="zh-CN" altLang="en-US" sz="2400" u="sng">
                <a:highlight>
                  <a:srgbClr val="FFFF00"/>
                </a:highlight>
              </a:rPr>
              <a:t>传天国的福音</a:t>
            </a:r>
            <a:r>
              <a:rPr lang="en-US" altLang="zh-CN" sz="2400"/>
              <a:t>,</a:t>
            </a:r>
            <a:endParaRPr lang="en-US" altLang="zh-CN" sz="2400"/>
          </a:p>
          <a:p>
            <a:pPr>
              <a:lnSpc>
                <a:spcPct val="110000"/>
              </a:lnSpc>
            </a:pPr>
            <a:r>
              <a:rPr lang="zh-CN" altLang="en-US" sz="2400"/>
              <a:t>(3)</a:t>
            </a:r>
            <a:r>
              <a:rPr lang="zh-CN" altLang="en-US" sz="2400" u="sng">
                <a:highlight>
                  <a:srgbClr val="FFFF00"/>
                </a:highlight>
              </a:rPr>
              <a:t>医治百姓各样的病症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en-US" altLang="zh-CN" sz="2400"/>
              <a:t>(</a:t>
            </a:r>
            <a:r>
              <a:rPr lang="zh-CN" altLang="en-US" sz="2400"/>
              <a:t>太 4:23</a:t>
            </a:r>
            <a:r>
              <a:rPr lang="en-US" altLang="zh-CN" sz="2400"/>
              <a:t>)</a:t>
            </a:r>
            <a:endParaRPr lang="en-US" altLang="zh-CN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5655" y="0"/>
            <a:ext cx="6316345" cy="35566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35467"/>
          <a:stretch>
            <a:fillRect/>
          </a:stretch>
        </p:blipFill>
        <p:spPr>
          <a:xfrm>
            <a:off x="0" y="3063240"/>
            <a:ext cx="5880100" cy="379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8599"/>
          <a:stretch>
            <a:fillRect/>
          </a:stretch>
        </p:blipFill>
        <p:spPr>
          <a:xfrm>
            <a:off x="5956300" y="3651885"/>
            <a:ext cx="6235700" cy="32061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48285" y="111125"/>
            <a:ext cx="6390640" cy="4078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</a:rPr>
              <a:t>1.耶稣的教训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/>
              <a:t>代表性的是:</a:t>
            </a:r>
            <a:r>
              <a:rPr lang="en-US" altLang="zh-CN" sz="2400"/>
              <a:t> </a:t>
            </a:r>
            <a:r>
              <a:rPr lang="zh-CN" altLang="en-US" sz="2400"/>
              <a:t>登山宝训(太5~7章)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en-US" altLang="zh-CN" sz="2400"/>
              <a:t>                   </a:t>
            </a:r>
            <a:r>
              <a:rPr lang="zh-CN" altLang="en-US" sz="2400"/>
              <a:t>橄榄山之教训(太</a:t>
            </a:r>
            <a:r>
              <a:rPr lang="en-US" altLang="zh-CN" sz="2400"/>
              <a:t>2</a:t>
            </a:r>
            <a:r>
              <a:rPr lang="zh-CN" altLang="en-US" sz="2400"/>
              <a:t>4~25章)等。关于他自己的显出他的权柄：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【太 5:13】 你们是世上的</a:t>
            </a:r>
            <a:r>
              <a:rPr lang="zh-CN" altLang="en-US" sz="2400" u="sng">
                <a:highlight>
                  <a:srgbClr val="FFFF00"/>
                </a:highlight>
              </a:rPr>
              <a:t>盐</a:t>
            </a:r>
            <a:r>
              <a:rPr lang="zh-CN" altLang="en-US" sz="2400"/>
              <a:t>。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【太 5:14】 你们是世上的</a:t>
            </a:r>
            <a:r>
              <a:rPr lang="zh-CN" altLang="en-US" sz="2400" u="sng">
                <a:highlight>
                  <a:srgbClr val="FFFF00"/>
                </a:highlight>
              </a:rPr>
              <a:t>光</a:t>
            </a:r>
            <a:r>
              <a:rPr lang="zh-CN" altLang="en-US" sz="2400"/>
              <a:t>。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【约 15:5】 我是</a:t>
            </a:r>
            <a:r>
              <a:rPr lang="zh-CN" altLang="en-US" sz="2400" u="sng">
                <a:highlight>
                  <a:srgbClr val="FFFF00"/>
                </a:highlight>
              </a:rPr>
              <a:t>葡萄树</a:t>
            </a:r>
            <a:r>
              <a:rPr lang="zh-CN" altLang="en-US" sz="2400"/>
              <a:t>，你们是</a:t>
            </a:r>
            <a:r>
              <a:rPr lang="zh-CN" altLang="en-US" sz="2400" u="sng">
                <a:highlight>
                  <a:srgbClr val="FFFF00"/>
                </a:highlight>
              </a:rPr>
              <a:t>枝子</a:t>
            </a:r>
            <a:r>
              <a:rPr lang="zh-CN" altLang="en-US" sz="2400"/>
              <a:t>；常在</a:t>
            </a:r>
            <a:r>
              <a:rPr lang="zh-CN" altLang="en-US" sz="2400" u="sng">
                <a:highlight>
                  <a:srgbClr val="FFFF00"/>
                </a:highlight>
              </a:rPr>
              <a:t>我</a:t>
            </a:r>
            <a:r>
              <a:rPr lang="zh-CN" altLang="en-US" sz="2400"/>
              <a:t>里面的，我也常在</a:t>
            </a:r>
            <a:r>
              <a:rPr lang="zh-CN" altLang="en-US" sz="2400" u="sng">
                <a:highlight>
                  <a:srgbClr val="FFFF00"/>
                </a:highlight>
              </a:rPr>
              <a:t>他</a:t>
            </a:r>
            <a:r>
              <a:rPr lang="zh-CN" altLang="en-US" sz="2400"/>
              <a:t>里面，这人就多结果子；因为离了我，你们就不能作什么。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19900" y="0"/>
            <a:ext cx="5341620" cy="3802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465" y="3869055"/>
            <a:ext cx="5418455" cy="2988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b="4607"/>
          <a:stretch>
            <a:fillRect/>
          </a:stretch>
        </p:blipFill>
        <p:spPr>
          <a:xfrm>
            <a:off x="208280" y="4189095"/>
            <a:ext cx="6430645" cy="26079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54305" y="262890"/>
            <a:ext cx="4246880" cy="38754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</a:rPr>
              <a:t>耶稣自称为“我是...”的教训：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我是生命的粮。（约6：35）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我是世界的光。（约8：12）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我是羊的门。（约10：7）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我是好牧人。（约10：11）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我是道路</a:t>
            </a:r>
            <a:r>
              <a:rPr lang="en-US" altLang="zh-CN" sz="2400"/>
              <a:t>/</a:t>
            </a:r>
            <a:r>
              <a:rPr lang="zh-CN" altLang="en-US" sz="2400"/>
              <a:t>真理</a:t>
            </a:r>
            <a:r>
              <a:rPr lang="en-US" altLang="zh-CN" sz="2400"/>
              <a:t>/</a:t>
            </a:r>
            <a:r>
              <a:rPr lang="zh-CN" altLang="en-US" sz="2400"/>
              <a:t>生命（约14：6）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我是葡萄树。（约15：5）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我是复活（复活在我生命也在我）</a:t>
            </a:r>
            <a:r>
              <a:rPr lang="en-US" altLang="zh-CN" sz="2400"/>
              <a:t>(</a:t>
            </a:r>
            <a:r>
              <a:rPr lang="zh-CN" altLang="en-US" sz="2400"/>
              <a:t>约</a:t>
            </a:r>
            <a:r>
              <a:rPr lang="en-US" altLang="zh-CN" sz="2400"/>
              <a:t>11:25</a:t>
            </a:r>
            <a:r>
              <a:rPr lang="zh-CN" altLang="en-US" sz="2400"/>
              <a:t>）</a:t>
            </a:r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545" y="4201795"/>
            <a:ext cx="4290695" cy="26320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3906" t="8132" r="5082" b="3314"/>
          <a:stretch>
            <a:fillRect/>
          </a:stretch>
        </p:blipFill>
        <p:spPr>
          <a:xfrm>
            <a:off x="7176770" y="4254500"/>
            <a:ext cx="5015230" cy="25793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l="3995" t="8002" b="8463"/>
          <a:stretch>
            <a:fillRect/>
          </a:stretch>
        </p:blipFill>
        <p:spPr>
          <a:xfrm>
            <a:off x="7903845" y="0"/>
            <a:ext cx="4288155" cy="37312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b="5229"/>
          <a:stretch>
            <a:fillRect/>
          </a:stretch>
        </p:blipFill>
        <p:spPr>
          <a:xfrm>
            <a:off x="4523740" y="3129280"/>
            <a:ext cx="2561590" cy="37058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19920" t="23080" b="5320"/>
          <a:stretch>
            <a:fillRect/>
          </a:stretch>
        </p:blipFill>
        <p:spPr>
          <a:xfrm>
            <a:off x="4427220" y="0"/>
            <a:ext cx="3476625" cy="31089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4810" y="27305"/>
            <a:ext cx="6361430" cy="35439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400" b="1">
                <a:solidFill>
                  <a:schemeClr val="tx1"/>
                </a:solidFill>
              </a:rPr>
              <a:t>2.传天国的福音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000"/>
              <a:t>人生之旅途分为两条路：一条是宽路，通向地狱(灭亡)；另一条是窄路，通向天国的。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【太 4:17b】天国</a:t>
            </a:r>
            <a:r>
              <a:rPr lang="zh-CN" altLang="en-US" sz="2000" u="sng">
                <a:highlight>
                  <a:srgbClr val="FFFF00"/>
                </a:highlight>
              </a:rPr>
              <a:t>近了</a:t>
            </a:r>
            <a:r>
              <a:rPr lang="zh-CN" altLang="en-US" sz="2000"/>
              <a:t>，你们应当</a:t>
            </a:r>
            <a:r>
              <a:rPr lang="zh-CN" altLang="en-US" sz="2000" u="sng">
                <a:highlight>
                  <a:srgbClr val="FFFF00"/>
                </a:highlight>
              </a:rPr>
              <a:t>悔改</a:t>
            </a:r>
            <a:r>
              <a:rPr lang="zh-CN" altLang="en-US" sz="2000"/>
              <a:t>！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【太 7:13】你们要进</a:t>
            </a:r>
            <a:r>
              <a:rPr lang="zh-CN" altLang="en-US" sz="2000" u="sng">
                <a:highlight>
                  <a:srgbClr val="FFFF00"/>
                </a:highlight>
              </a:rPr>
              <a:t>窄门</a:t>
            </a:r>
            <a:r>
              <a:rPr lang="zh-CN" altLang="en-US" sz="2000"/>
              <a:t>。因为引到灭亡，那门是宽的，路是大的，进去的人也多；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【太 7:14】引到</a:t>
            </a:r>
            <a:r>
              <a:rPr lang="zh-CN" altLang="en-US" sz="2000" u="sng">
                <a:highlight>
                  <a:srgbClr val="FFFF00"/>
                </a:highlight>
              </a:rPr>
              <a:t>永生</a:t>
            </a:r>
            <a:r>
              <a:rPr lang="zh-CN" altLang="en-US" sz="2000"/>
              <a:t>，那门是窄的，路是小的，找着的人也</a:t>
            </a:r>
            <a:r>
              <a:rPr lang="zh-CN" altLang="en-US" sz="2000" u="sng">
                <a:highlight>
                  <a:srgbClr val="FFFF00"/>
                </a:highlight>
              </a:rPr>
              <a:t>少</a:t>
            </a:r>
            <a:r>
              <a:rPr lang="zh-CN" altLang="en-US" sz="2000"/>
              <a:t>。(太 7:13,14)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【约 14:2】 在我</a:t>
            </a:r>
            <a:r>
              <a:rPr lang="zh-CN" altLang="en-US" sz="2000" u="sng">
                <a:highlight>
                  <a:srgbClr val="FFFF00"/>
                </a:highlight>
              </a:rPr>
              <a:t>父</a:t>
            </a:r>
            <a:r>
              <a:rPr lang="zh-CN" altLang="en-US" sz="2000"/>
              <a:t>的家里有许多住处；若是没有，我就早已告诉你们了。我去原是为你们</a:t>
            </a:r>
            <a:r>
              <a:rPr lang="zh-CN" altLang="en-US" sz="2000" u="sng">
                <a:highlight>
                  <a:srgbClr val="FFFF00"/>
                </a:highlight>
              </a:rPr>
              <a:t>预备地方去</a:t>
            </a:r>
            <a:r>
              <a:rPr lang="zh-CN" altLang="en-US" sz="2000"/>
              <a:t>。</a:t>
            </a:r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155" y="3642360"/>
            <a:ext cx="6394450" cy="3197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280" y="3346450"/>
            <a:ext cx="5110480" cy="3491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20" y="27305"/>
            <a:ext cx="5110480" cy="34055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91465" y="407670"/>
            <a:ext cx="6580505" cy="3119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</a:rPr>
              <a:t>3.医治病症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 sz="2000"/>
              <a:t>【路 4:40】 凡有病人的，不论害什么病，都带到耶稣那里。耶稣</a:t>
            </a:r>
            <a:r>
              <a:rPr lang="zh-CN" altLang="en-US" sz="2000" u="sng">
                <a:highlight>
                  <a:srgbClr val="FFFF00"/>
                </a:highlight>
              </a:rPr>
              <a:t>按手</a:t>
            </a:r>
            <a:r>
              <a:rPr lang="zh-CN" altLang="en-US" sz="2000"/>
              <a:t>在他们各人身上，</a:t>
            </a:r>
            <a:r>
              <a:rPr lang="zh-CN" altLang="en-US" sz="2000" u="sng">
                <a:highlight>
                  <a:srgbClr val="FFFF00"/>
                </a:highlight>
              </a:rPr>
              <a:t>医好</a:t>
            </a:r>
            <a:r>
              <a:rPr lang="zh-CN" altLang="en-US" sz="2000"/>
              <a:t>他们。</a:t>
            </a:r>
            <a:endParaRPr lang="zh-CN" altLang="en-US" sz="2000"/>
          </a:p>
          <a:p>
            <a:pPr>
              <a:lnSpc>
                <a:spcPct val="120000"/>
              </a:lnSpc>
            </a:pPr>
            <a:r>
              <a:rPr lang="zh-CN" altLang="en-US" sz="2000"/>
              <a:t>【路 6:18】 还有被</a:t>
            </a:r>
            <a:r>
              <a:rPr lang="zh-CN" altLang="en-US" sz="2000" u="sng">
                <a:highlight>
                  <a:srgbClr val="FFFF00"/>
                </a:highlight>
              </a:rPr>
              <a:t>污鬼</a:t>
            </a:r>
            <a:r>
              <a:rPr lang="zh-CN" altLang="en-US" sz="2000"/>
              <a:t>缠磨的，也得了</a:t>
            </a:r>
            <a:r>
              <a:rPr lang="zh-CN" altLang="en-US" sz="2000" u="sng">
                <a:highlight>
                  <a:srgbClr val="FFFF00"/>
                </a:highlight>
              </a:rPr>
              <a:t>医治</a:t>
            </a:r>
            <a:r>
              <a:rPr lang="zh-CN" altLang="en-US" sz="2000"/>
              <a:t>。</a:t>
            </a:r>
            <a:endParaRPr lang="zh-CN" altLang="en-US" sz="2000"/>
          </a:p>
          <a:p>
            <a:pPr>
              <a:lnSpc>
                <a:spcPct val="120000"/>
              </a:lnSpc>
            </a:pPr>
            <a:r>
              <a:rPr lang="zh-CN" altLang="en-US" sz="2000"/>
              <a:t>【太 8:16】 有人带着许多</a:t>
            </a:r>
            <a:r>
              <a:rPr lang="zh-CN" altLang="en-US" sz="2000" u="sng">
                <a:highlight>
                  <a:srgbClr val="FFFF00"/>
                </a:highlight>
              </a:rPr>
              <a:t>被鬼附的</a:t>
            </a:r>
            <a:r>
              <a:rPr lang="zh-CN" altLang="en-US" sz="2000"/>
              <a:t>来到耶稣跟前，他只用</a:t>
            </a:r>
            <a:r>
              <a:rPr lang="zh-CN" altLang="en-US" sz="2000" u="sng">
                <a:highlight>
                  <a:srgbClr val="FFFF00"/>
                </a:highlight>
              </a:rPr>
              <a:t>一句话</a:t>
            </a:r>
            <a:r>
              <a:rPr lang="zh-CN" altLang="en-US" sz="2000"/>
              <a:t>，就把</a:t>
            </a:r>
            <a:r>
              <a:rPr lang="zh-CN" altLang="en-US" sz="2000" u="sng">
                <a:highlight>
                  <a:srgbClr val="FFFF00"/>
                </a:highlight>
              </a:rPr>
              <a:t>鬼</a:t>
            </a:r>
            <a:r>
              <a:rPr lang="zh-CN" altLang="en-US" sz="2000"/>
              <a:t>都赶出去，并且治好了一切</a:t>
            </a:r>
            <a:r>
              <a:rPr lang="zh-CN" altLang="en-US" sz="2000" u="sng">
                <a:highlight>
                  <a:srgbClr val="FFFF00"/>
                </a:highlight>
              </a:rPr>
              <a:t>有病的人</a:t>
            </a:r>
            <a:r>
              <a:rPr lang="zh-CN" altLang="en-US" sz="2000"/>
              <a:t>。</a:t>
            </a:r>
            <a:endParaRPr lang="zh-CN" altLang="en-US" sz="2000"/>
          </a:p>
          <a:p>
            <a:pPr>
              <a:lnSpc>
                <a:spcPct val="120000"/>
              </a:lnSpc>
            </a:pPr>
            <a:r>
              <a:rPr lang="zh-CN" altLang="en-US" sz="2000"/>
              <a:t>【太 8:17】 这是要应验先知以赛亚的话，说：“他代替我们的</a:t>
            </a:r>
            <a:r>
              <a:rPr lang="zh-CN" altLang="en-US" sz="2000" u="sng">
                <a:highlight>
                  <a:srgbClr val="FFFF00"/>
                </a:highlight>
              </a:rPr>
              <a:t>软弱</a:t>
            </a:r>
            <a:r>
              <a:rPr lang="zh-CN" altLang="en-US" sz="2000"/>
              <a:t>，担当我们的</a:t>
            </a:r>
            <a:r>
              <a:rPr lang="zh-CN" altLang="en-US" sz="2000" u="sng">
                <a:highlight>
                  <a:srgbClr val="FFFF00"/>
                </a:highlight>
              </a:rPr>
              <a:t>疾病</a:t>
            </a:r>
            <a:r>
              <a:rPr lang="zh-CN" altLang="en-US" sz="2000"/>
              <a:t>。”</a:t>
            </a:r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443" r="43327" b="5304"/>
          <a:stretch>
            <a:fillRect/>
          </a:stretch>
        </p:blipFill>
        <p:spPr>
          <a:xfrm>
            <a:off x="7031990" y="762000"/>
            <a:ext cx="5160010" cy="6096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r="44759" b="25694"/>
          <a:stretch>
            <a:fillRect/>
          </a:stretch>
        </p:blipFill>
        <p:spPr>
          <a:xfrm>
            <a:off x="3789680" y="3727450"/>
            <a:ext cx="3242310" cy="3130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55" y="3740150"/>
            <a:ext cx="3783330" cy="30886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p="http://schemas.openxmlformats.org/presentationml/2006/main">
  <p:tag name="KSO_WM_UNIT_PLACING_PICTURE_USER_VIEWPORT" val="{&quot;height&quot;:7200,&quot;width&quot;:9600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8.xml><?xml version="1.0" encoding="utf-8"?>
<p:tagLst xmlns:p="http://schemas.openxmlformats.org/presentationml/2006/main">
  <p:tag name="commondata" val="eyJoZGlkIjoiYjcyOGYwM2QwY2ZiNTZjYWIwYTU2NDkwZjIzYTM5ZW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2120</Words>
  <Application>WPS 演示</Application>
  <PresentationFormat>宽屏</PresentationFormat>
  <Paragraphs>130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Arial</vt:lpstr>
      <vt:lpstr>SimSun</vt:lpstr>
      <vt:lpstr>Wingdings</vt:lpstr>
      <vt:lpstr>Wingdings</vt:lpstr>
      <vt:lpstr>Microsoft YaHei</vt:lpstr>
      <vt:lpstr>Arial Unicode MS</vt:lpstr>
      <vt:lpstr>Calibri</vt:lpstr>
      <vt:lpstr>WPS</vt:lpstr>
      <vt:lpstr>PowerPoint 演示文稿</vt:lpstr>
      <vt:lpstr>第五课  新生命与耶稣基督的生平  背诵经文：基督降世救人（约10:l0）；基督为人受死（彼前2:24）。</vt:lpstr>
      <vt:lpstr>PowerPoint 演示文稿</vt:lpstr>
      <vt:lpstr>一.耶稣基督的人格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凡事盼望</cp:lastModifiedBy>
  <cp:revision>160</cp:revision>
  <dcterms:created xsi:type="dcterms:W3CDTF">2019-06-19T02:08:00Z</dcterms:created>
  <dcterms:modified xsi:type="dcterms:W3CDTF">2024-10-07T02:15:38Z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C0F033344B294ED39CCADD13046F2CCA_11</vt:lpwstr>
  </property>
</Properties>
</file>