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444" r:id="rId5"/>
    <p:sldId id="496" r:id="rId6"/>
    <p:sldId id="312" r:id="rId7"/>
    <p:sldId id="454" r:id="rId8"/>
    <p:sldId id="455" r:id="rId9"/>
    <p:sldId id="456" r:id="rId10"/>
    <p:sldId id="565" r:id="rId11"/>
    <p:sldId id="592" r:id="rId12"/>
    <p:sldId id="594" r:id="rId13"/>
    <p:sldId id="599" r:id="rId14"/>
    <p:sldId id="604" r:id="rId15"/>
    <p:sldId id="702" r:id="rId16"/>
    <p:sldId id="568" r:id="rId17"/>
    <p:sldId id="638" r:id="rId18"/>
    <p:sldId id="318" r:id="rId19"/>
    <p:sldId id="457" r:id="rId20"/>
    <p:sldId id="458" r:id="rId21"/>
    <p:sldId id="605" r:id="rId22"/>
    <p:sldId id="333" r:id="rId23"/>
    <p:sldId id="714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268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4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.jpe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2390" y="1487170"/>
            <a:ext cx="6676390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40000"/>
              </a:lnSpc>
            </a:pPr>
            <a:r>
              <a:rPr lang="zh-CN" altLang="zh-TW" sz="6000">
                <a:solidFill>
                  <a:srgbClr val="FF0000"/>
                </a:solidFill>
                <a:latin typeface="汉仪菱心体简" panose="02010400000101010101" charset="-122"/>
                <a:ea typeface="汉仪菱心体简" panose="02010400000101010101" charset="-122"/>
              </a:rPr>
              <a:t>活出智慧人生</a:t>
            </a:r>
            <a:endParaRPr lang="zh-CN" altLang="zh-TW" sz="6000">
              <a:latin typeface="汉仪菱心体简" panose="02010400000101010101" charset="-122"/>
              <a:ea typeface="汉仪菱心体简" panose="0201040000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TW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——</a:t>
            </a:r>
            <a:r>
              <a:rPr lang="zh-TW" altLang="zh-CN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诗歌智慧书与</a:t>
            </a:r>
            <a:r>
              <a:rPr lang="zh-CN" altLang="zh-TW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现实生活</a:t>
            </a:r>
            <a:r>
              <a:rPr lang="zh-CN" altLang="zh-TW" sz="3600">
                <a:solidFill>
                  <a:srgbClr val="0070C0"/>
                </a:solidFill>
                <a:latin typeface="汉仪菱心体简" panose="02010400000101010101" charset="-122"/>
                <a:ea typeface="汉仪菱心体简" panose="02010400000101010101" charset="-122"/>
              </a:rPr>
              <a:t>（中</a:t>
            </a:r>
            <a:r>
              <a:rPr lang="zh-CN" altLang="en-US" sz="3600">
                <a:solidFill>
                  <a:srgbClr val="0070C0"/>
                </a:solidFill>
                <a:latin typeface="汉仪菱心体简" panose="02010400000101010101" charset="-122"/>
                <a:ea typeface="汉仪菱心体简" panose="02010400000101010101" charset="-122"/>
              </a:rPr>
              <a:t>）</a:t>
            </a:r>
            <a:endParaRPr lang="zh-CN" altLang="en-US" sz="3600">
              <a:solidFill>
                <a:srgbClr val="0070C0"/>
              </a:solidFill>
              <a:latin typeface="汉仪菱心体简" panose="02010400000101010101" charset="-122"/>
              <a:ea typeface="汉仪菱心体简" panose="0201040000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JackCui/Library/Containers/com.kingsoft.wpsoffice.mac/Data/tmp/picturecompress_20240617185819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683385"/>
            <a:ext cx="4749165" cy="260540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33045" y="98425"/>
            <a:ext cx="4318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思考：假如约伯被苦难所败？</a:t>
            </a:r>
            <a:endParaRPr lang="zh-CN" altLang="en-US" sz="24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25425" y="603250"/>
            <a:ext cx="443928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 b="1">
                <a:latin typeface="+mn-ea"/>
                <a:sym typeface="+mn-ea"/>
              </a:rPr>
              <a:t>后果严重：撒旦挑战得逞</a:t>
            </a:r>
            <a:r>
              <a:rPr lang="en-US" altLang="zh-CN" sz="2200" b="1">
                <a:latin typeface="+mn-ea"/>
                <a:sym typeface="+mn-ea"/>
              </a:rPr>
              <a:t> </a:t>
            </a:r>
            <a:r>
              <a:rPr lang="en-US" altLang="zh-CN" sz="2200" b="1">
                <a:solidFill>
                  <a:srgbClr val="FF0000"/>
                </a:solidFill>
                <a:latin typeface="+mn-ea"/>
                <a:sym typeface="+mn-ea"/>
              </a:rPr>
              <a:t>=</a:t>
            </a:r>
            <a:r>
              <a:rPr lang="en-US" altLang="zh-CN" sz="2200" b="1">
                <a:latin typeface="+mn-ea"/>
                <a:sym typeface="+mn-ea"/>
              </a:rPr>
              <a:t> </a:t>
            </a:r>
            <a:r>
              <a:rPr lang="zh-CN" altLang="en-US" sz="2200" b="1">
                <a:latin typeface="+mn-ea"/>
                <a:sym typeface="+mn-ea"/>
              </a:rPr>
              <a:t>羞辱神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25425" y="1103630"/>
            <a:ext cx="443928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200" b="1"/>
              <a:t>经历</a:t>
            </a:r>
            <a:r>
              <a:rPr lang="zh-CN" altLang="en-US" sz="2200" b="1"/>
              <a:t>苦难：信靠神顺服神</a:t>
            </a:r>
            <a:r>
              <a:rPr lang="en-US" altLang="zh-CN" sz="2200" b="1">
                <a:solidFill>
                  <a:srgbClr val="FF0000"/>
                </a:solidFill>
              </a:rPr>
              <a:t> = </a:t>
            </a:r>
            <a:r>
              <a:rPr lang="zh-CN" altLang="en-US" sz="2200" b="1"/>
              <a:t>荣耀神</a:t>
            </a:r>
            <a:r>
              <a:rPr lang="en-US" altLang="zh-CN" sz="2200" b="1"/>
              <a:t> </a:t>
            </a:r>
            <a:endParaRPr lang="zh-CN" altLang="en-US" sz="2200" b="1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45415" y="3810000"/>
            <a:ext cx="4749165" cy="461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200" b="1">
                <a:sym typeface="+mn-ea"/>
              </a:rPr>
              <a:t>苦难中的表现</a:t>
            </a:r>
            <a:r>
              <a:rPr lang="en-US" altLang="zh-CN" sz="2200" b="1">
                <a:sym typeface="+mn-ea"/>
              </a:rPr>
              <a:t>: </a:t>
            </a:r>
            <a:r>
              <a:rPr lang="zh-CN" altLang="en-US" sz="2200" b="1">
                <a:sym typeface="+mn-ea"/>
              </a:rPr>
              <a:t>神都知道</a:t>
            </a:r>
            <a:r>
              <a:rPr lang="en-US" altLang="zh-CN" sz="2200" b="1">
                <a:sym typeface="+mn-ea"/>
              </a:rPr>
              <a:t>, </a:t>
            </a:r>
            <a:r>
              <a:rPr lang="zh-CN" altLang="en-US" sz="2200" b="1">
                <a:sym typeface="+mn-ea"/>
              </a:rPr>
              <a:t>撒旦也知道。</a:t>
            </a:r>
            <a:endParaRPr lang="zh-CN" altLang="en-US" sz="2200" b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8565" y="2762250"/>
            <a:ext cx="1892300" cy="14452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2200">
                <a:sym typeface="+mn-ea"/>
              </a:rPr>
              <a:t>【林前 4:9</a:t>
            </a:r>
            <a:r>
              <a:rPr lang="en-US" altLang="zh-CN" sz="2200">
                <a:sym typeface="+mn-ea"/>
              </a:rPr>
              <a:t>b</a:t>
            </a:r>
            <a:r>
              <a:rPr lang="zh-CN" altLang="en-US" sz="2200">
                <a:sym typeface="+mn-ea"/>
              </a:rPr>
              <a:t>】因为我们成了一台戏，给世人和天使观看。</a:t>
            </a:r>
            <a:endParaRPr lang="zh-CN" altLang="en-US" sz="22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515" y="4289425"/>
            <a:ext cx="3183255" cy="2534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4288790"/>
            <a:ext cx="3182620" cy="25152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055485" y="581660"/>
            <a:ext cx="5034280" cy="41541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【哈 3:17】虽然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无花果树不发旺，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葡萄树不结果，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橄榄树也不效力，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田地不出粮食，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圈中绝了羊，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棚内也没有牛；</a:t>
            </a:r>
            <a:endParaRPr lang="zh-CN" altLang="en-US" sz="2200"/>
          </a:p>
          <a:p>
            <a:r>
              <a:rPr lang="zh-CN" altLang="en-US" sz="2200"/>
              <a:t>【哈 3:18】然而，我要因耶和华欢欣，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因救我的神喜乐。</a:t>
            </a:r>
            <a:endParaRPr lang="zh-CN" altLang="en-US" sz="2200"/>
          </a:p>
          <a:p>
            <a:r>
              <a:rPr lang="zh-CN" altLang="en-US" sz="2200"/>
              <a:t>【哈 3:19】主耶和华是我的力量！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他使我的脚快如母鹿的蹄，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又使我稳行在高处。</a:t>
            </a:r>
            <a:endParaRPr lang="zh-CN" altLang="en-US" sz="2200"/>
          </a:p>
        </p:txBody>
      </p:sp>
      <p:sp>
        <p:nvSpPr>
          <p:cNvPr id="22" name="文本框 21"/>
          <p:cNvSpPr txBox="1"/>
          <p:nvPr/>
        </p:nvSpPr>
        <p:spPr>
          <a:xfrm>
            <a:off x="8846820" y="98425"/>
            <a:ext cx="2305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基督徒的心态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953250" y="4927600"/>
            <a:ext cx="5034915" cy="1783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【罗 5:3】不但如此，就是在患难中也是欢欢喜喜的。因为知道患难生忍耐，</a:t>
            </a:r>
            <a:endParaRPr lang="zh-CN" altLang="en-US" sz="2200"/>
          </a:p>
          <a:p>
            <a:r>
              <a:rPr lang="zh-CN" altLang="en-US" sz="2200"/>
              <a:t>【罗 5:4】忍耐生老练，老练生盼望；</a:t>
            </a:r>
            <a:endParaRPr lang="zh-CN" altLang="en-US" sz="2200"/>
          </a:p>
          <a:p>
            <a:r>
              <a:rPr lang="zh-CN" altLang="en-US" sz="2200"/>
              <a:t>【罗 5:5】盼望不至于羞耻；因为所赐给我们的圣灵将神的爱浇灌在我们心里。</a:t>
            </a:r>
            <a:endParaRPr lang="zh-CN" altLang="en-US" sz="2200"/>
          </a:p>
        </p:txBody>
      </p:sp>
      <p:sp>
        <p:nvSpPr>
          <p:cNvPr id="3" name="文本框 2"/>
          <p:cNvSpPr txBox="1"/>
          <p:nvPr/>
        </p:nvSpPr>
        <p:spPr>
          <a:xfrm>
            <a:off x="4995545" y="558800"/>
            <a:ext cx="1925320" cy="2120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altLang="en-US" sz="2200"/>
              <a:t>没有对手的竞技，缺少得胜的喜悦。</a:t>
            </a:r>
            <a:endParaRPr lang="zh-CN" altLang="en-US" sz="2200"/>
          </a:p>
          <a:p>
            <a:r>
              <a:rPr lang="zh-CN" altLang="en-US" sz="2200"/>
              <a:t>没有观众的比赛，更是索然无味。</a:t>
            </a:r>
            <a:endParaRPr lang="zh-CN" altLang="en-US" sz="2200"/>
          </a:p>
        </p:txBody>
      </p:sp>
      <p:sp>
        <p:nvSpPr>
          <p:cNvPr id="11" name="文本框 10"/>
          <p:cNvSpPr txBox="1"/>
          <p:nvPr/>
        </p:nvSpPr>
        <p:spPr>
          <a:xfrm>
            <a:off x="1561465" y="2699385"/>
            <a:ext cx="201676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天国国家队员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4" grpId="0" bldLvl="0" animBg="1"/>
      <p:bldP spid="4" grpId="1" animBg="1"/>
      <p:bldP spid="22" grpId="0"/>
      <p:bldP spid="22" grpId="1"/>
      <p:bldP spid="18" grpId="0" bldLvl="0" animBg="1"/>
      <p:bldP spid="18" grpId="1"/>
      <p:bldP spid="16" grpId="0" bldLvl="0" animBg="1"/>
      <p:bldP spid="16" grpId="1" animBg="1"/>
      <p:bldP spid="3" grpId="0" animBg="1"/>
      <p:bldP spid="3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43125"/>
                <a:gridCol w="1929765"/>
                <a:gridCol w="2413635"/>
                <a:gridCol w="2635250"/>
                <a:gridCol w="2080895"/>
              </a:tblGrid>
              <a:tr h="465455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  <a:endParaRPr lang="zh-CN" altLang="en-US" sz="2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928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少年成长期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青年挑战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关键词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情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所罗门的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箴言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智慧人的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言语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歌颂爱情的诗歌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集。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666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讲论；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年轻人进入现实世界的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生活指南；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做出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正确选择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的智慧。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婚姻和性爱是神所赐的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礼物；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将男女之爱恢复到伊甸园的美好。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且无人例外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荣耀神，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还是羞辱神。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2.没有神的人生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必然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走向死亡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敬畏神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才有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词；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万言书。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553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敬畏神是智慧的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开端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神爱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以色列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基督爱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教会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才能救我们脱离虚空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右箭头 2"/>
          <p:cNvSpPr/>
          <p:nvPr/>
        </p:nvSpPr>
        <p:spPr>
          <a:xfrm>
            <a:off x="6038215" y="1398905"/>
            <a:ext cx="1802130" cy="3502025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940" y="99060"/>
            <a:ext cx="2580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生命</a:t>
            </a:r>
            <a:r>
              <a:rPr lang="zh-CN" altLang="en-US" sz="2800" b="1">
                <a:sym typeface="+mn-ea"/>
              </a:rPr>
              <a:t>的季节</a:t>
            </a:r>
            <a:endParaRPr lang="zh-CN" altLang="en-US" sz="2800" b="1"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671195"/>
          <a:ext cx="1136142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/>
                <a:gridCol w="2840355"/>
                <a:gridCol w="2840355"/>
                <a:gridCol w="2840355"/>
              </a:tblGrid>
              <a:tr h="4826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1960" y="114681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220" y="117602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5845" y="117602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04605" y="1176020"/>
            <a:ext cx="2988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走过，看过，</a:t>
            </a:r>
            <a:r>
              <a:rPr lang="zh-CN" altLang="en-US" sz="2400">
                <a:sym typeface="+mn-ea"/>
              </a:rPr>
              <a:t>经历过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3290" y="67119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ym typeface="+mn-ea"/>
              </a:rPr>
              <a:t>成长</a:t>
            </a:r>
            <a:endParaRPr lang="zh-CN" altLang="en-US" sz="24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090" y="67119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  <a:endParaRPr lang="zh-CN" altLang="en-US" sz="2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2890" y="671195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  <a:endParaRPr lang="zh-CN" altLang="en-US" sz="24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45445" y="686435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  <a:endParaRPr lang="zh-CN" altLang="en-US" sz="2400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960" y="1788795"/>
            <a:ext cx="1136078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4220" y="2376170"/>
            <a:ext cx="852487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  <a:endParaRPr lang="zh-CN" altLang="en-US" sz="2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5845" y="2910840"/>
            <a:ext cx="5683250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  <a:endParaRPr lang="zh-CN" altLang="en-US" sz="2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66200" y="3430905"/>
            <a:ext cx="2842895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  <a:endParaRPr lang="zh-CN" altLang="en-US" sz="2200">
              <a:sym typeface="+mn-ea"/>
            </a:endParaRP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  <a:endParaRPr lang="zh-CN" altLang="en-US" sz="2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3290" y="1772285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</a:t>
            </a:r>
            <a:r>
              <a:rPr lang="zh-CN" altLang="en-US" sz="2200">
                <a:sym typeface="+mn-ea"/>
              </a:rPr>
              <a:t>解决问题的能力</a:t>
            </a:r>
            <a:endParaRPr lang="zh-CN" altLang="en-US" sz="22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8545" y="2379345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  <a:endParaRPr lang="zh-CN" altLang="en-US" sz="2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3955" y="2879090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  <a:endParaRPr lang="zh-CN" altLang="en-US" sz="220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4785" y="2993390"/>
            <a:ext cx="5508625" cy="4298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事实：人都不愿意受苦，更要逃避</a:t>
            </a:r>
            <a:r>
              <a:rPr lang="zh-CN" altLang="en-US" sz="2200">
                <a:sym typeface="+mn-ea"/>
              </a:rPr>
              <a:t>苦难。</a:t>
            </a:r>
            <a:endParaRPr lang="zh-CN" altLang="en-US" sz="22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4785" y="4273550"/>
            <a:ext cx="916432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 b="1">
                <a:highlight>
                  <a:srgbClr val="FFFF00"/>
                </a:highlight>
              </a:rPr>
              <a:t>成熟者心态：</a:t>
            </a:r>
            <a:r>
              <a:rPr lang="zh-CN" altLang="en-US" sz="2200" b="1"/>
              <a:t>宠辱不惊，看庭前花开花落；去留无意，望天上云卷云舒。</a:t>
            </a:r>
            <a:endParaRPr lang="zh-CN" altLang="en-US" sz="2200" b="1"/>
          </a:p>
        </p:txBody>
      </p:sp>
      <p:sp>
        <p:nvSpPr>
          <p:cNvPr id="21" name="文本框 20"/>
          <p:cNvSpPr txBox="1"/>
          <p:nvPr/>
        </p:nvSpPr>
        <p:spPr>
          <a:xfrm>
            <a:off x="205740" y="4824730"/>
            <a:ext cx="6953885" cy="1783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sz="2200"/>
              <a:t>1.历经沧桑</a:t>
            </a:r>
            <a:r>
              <a:rPr sz="2200">
                <a:sym typeface="+mn-ea"/>
              </a:rPr>
              <a:t>者</a:t>
            </a:r>
            <a:r>
              <a:rPr sz="2200"/>
              <a:t>，练就了荣辱不惊的境界。</a:t>
            </a:r>
            <a:endParaRPr sz="2200"/>
          </a:p>
          <a:p>
            <a:r>
              <a:rPr sz="2200"/>
              <a:t>2.面对失败和挫折，不气馁，寻找下一步的机会。</a:t>
            </a:r>
            <a:endParaRPr sz="2200"/>
          </a:p>
          <a:p>
            <a:r>
              <a:rPr sz="2200"/>
              <a:t>3.面对生活的起伏，保持平常心，</a:t>
            </a:r>
            <a:r>
              <a:rPr lang="zh-CN" sz="2200"/>
              <a:t>接纳</a:t>
            </a:r>
            <a:r>
              <a:rPr sz="2200"/>
              <a:t>一切变故。</a:t>
            </a:r>
            <a:endParaRPr sz="2200"/>
          </a:p>
          <a:p>
            <a:r>
              <a:rPr sz="2200"/>
              <a:t>4.在困境中，展现出坚强的意志力，迎接一切挑战。</a:t>
            </a:r>
            <a:endParaRPr sz="2200"/>
          </a:p>
          <a:p>
            <a:r>
              <a:rPr sz="2200"/>
              <a:t>5.面对名利诱惑，选择淡泊名利，</a:t>
            </a:r>
            <a:r>
              <a:rPr lang="zh-CN" sz="2200"/>
              <a:t>洁身自好，持守</a:t>
            </a:r>
            <a:r>
              <a:rPr sz="2200"/>
              <a:t>原则。</a:t>
            </a:r>
            <a:endParaRPr sz="2200"/>
          </a:p>
        </p:txBody>
      </p:sp>
      <p:sp>
        <p:nvSpPr>
          <p:cNvPr id="22" name="文本框 21"/>
          <p:cNvSpPr txBox="1"/>
          <p:nvPr/>
        </p:nvSpPr>
        <p:spPr>
          <a:xfrm>
            <a:off x="7496175" y="4823460"/>
            <a:ext cx="4258945" cy="178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 b="1">
                <a:highlight>
                  <a:srgbClr val="FFFF00"/>
                </a:highlight>
                <a:sym typeface="+mn-ea"/>
              </a:rPr>
              <a:t>成熟者的标志</a:t>
            </a:r>
            <a:r>
              <a:rPr lang="zh-CN" altLang="en-US" sz="2200" b="1">
                <a:sym typeface="+mn-ea"/>
              </a:rPr>
              <a:t>：</a:t>
            </a:r>
            <a:endParaRPr lang="zh-CN" altLang="en-US" sz="2200" b="1"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喜时不诺</a:t>
            </a:r>
            <a:r>
              <a:rPr lang="zh-CN" altLang="en-US" sz="2200">
                <a:sym typeface="+mn-ea"/>
              </a:rPr>
              <a:t>：高兴时，</a:t>
            </a:r>
            <a:r>
              <a:rPr lang="zh-CN" altLang="en-US" sz="2200">
                <a:sym typeface="+mn-ea"/>
              </a:rPr>
              <a:t>不轻易许诺</a:t>
            </a:r>
            <a:endParaRPr lang="zh-CN" altLang="en-US" sz="2200"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怒时不争</a:t>
            </a:r>
            <a:r>
              <a:rPr lang="zh-CN" altLang="en-US" sz="2200">
                <a:sym typeface="+mn-ea"/>
              </a:rPr>
              <a:t>：愤怒时，</a:t>
            </a:r>
            <a:r>
              <a:rPr lang="zh-CN" altLang="en-US" sz="2200">
                <a:sym typeface="+mn-ea"/>
              </a:rPr>
              <a:t>不与人争论</a:t>
            </a:r>
            <a:endParaRPr lang="zh-CN" altLang="en-US" sz="2200"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哀时不语</a:t>
            </a:r>
            <a:r>
              <a:rPr lang="zh-CN" altLang="en-US" sz="2200">
                <a:sym typeface="+mn-ea"/>
              </a:rPr>
              <a:t>：悲伤时，</a:t>
            </a:r>
            <a:r>
              <a:rPr lang="zh-CN" altLang="en-US" sz="2200">
                <a:sym typeface="+mn-ea"/>
              </a:rPr>
              <a:t>不随意抱怨</a:t>
            </a:r>
            <a:endParaRPr lang="zh-CN" altLang="en-US" sz="2200"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倦时有终</a:t>
            </a:r>
            <a:r>
              <a:rPr lang="zh-CN" altLang="en-US" sz="2200">
                <a:sym typeface="+mn-ea"/>
              </a:rPr>
              <a:t>：倦怠时，</a:t>
            </a:r>
            <a:r>
              <a:rPr lang="zh-CN" altLang="en-US" sz="2200">
                <a:sym typeface="+mn-ea"/>
              </a:rPr>
              <a:t>不轻言放弃</a:t>
            </a:r>
            <a:endParaRPr lang="zh-CN" altLang="en-US" sz="2200"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9390" y="3607435"/>
            <a:ext cx="6873875" cy="4298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问题：可否减少逆境、跳过受苦期，直接进入成熟</a:t>
            </a:r>
            <a:r>
              <a:rPr lang="zh-CN" altLang="en-US" sz="2200">
                <a:sym typeface="+mn-ea"/>
              </a:rPr>
              <a:t>期？</a:t>
            </a:r>
            <a:endParaRPr lang="zh-CN" altLang="en-US" sz="220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43445" y="3600450"/>
            <a:ext cx="155194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 b="1"/>
              <a:t>答案：否！</a:t>
            </a:r>
            <a:endParaRPr lang="zh-CN" altLang="en-US" sz="2200" b="1"/>
          </a:p>
        </p:txBody>
      </p:sp>
      <p:sp>
        <p:nvSpPr>
          <p:cNvPr id="36" name="文本框 35"/>
          <p:cNvSpPr txBox="1"/>
          <p:nvPr/>
        </p:nvSpPr>
        <p:spPr>
          <a:xfrm>
            <a:off x="441960" y="2367280"/>
            <a:ext cx="257175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成熟与经历成正比</a:t>
            </a:r>
            <a:endParaRPr lang="zh-CN" altLang="en-US" sz="22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92350" y="121285"/>
            <a:ext cx="964819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 b="1"/>
              <a:t>古人云</a:t>
            </a:r>
            <a:r>
              <a:rPr lang="en-US" altLang="zh-CN" sz="2200" b="1"/>
              <a:t>:  </a:t>
            </a:r>
            <a:r>
              <a:rPr lang="zh-CN" altLang="en-US" sz="2200" b="1"/>
              <a:t>天将降大任于是人也</a:t>
            </a:r>
            <a:r>
              <a:rPr lang="en-US" altLang="zh-CN" sz="2200" b="1"/>
              <a:t>, </a:t>
            </a:r>
            <a:r>
              <a:rPr lang="zh-CN" altLang="en-US" sz="2200" b="1"/>
              <a:t>必先苦其心志</a:t>
            </a:r>
            <a:r>
              <a:rPr lang="en-US" altLang="zh-CN" sz="2200" b="1"/>
              <a:t>, </a:t>
            </a:r>
            <a:r>
              <a:rPr lang="zh-CN" altLang="en-US" sz="2200" b="1"/>
              <a:t>劳其筋骨</a:t>
            </a:r>
            <a:r>
              <a:rPr lang="en-US" altLang="zh-CN" sz="2200" b="1"/>
              <a:t>, </a:t>
            </a:r>
            <a:r>
              <a:rPr lang="zh-CN" altLang="en-US" sz="2200" b="1"/>
              <a:t>饿其体肤</a:t>
            </a:r>
            <a:r>
              <a:rPr lang="en-US" altLang="zh-CN" sz="2200" b="1"/>
              <a:t>, </a:t>
            </a:r>
            <a:r>
              <a:rPr lang="zh-CN" altLang="en-US" sz="2200" b="1"/>
              <a:t>空乏其身。</a:t>
            </a:r>
            <a:endParaRPr lang="zh-CN" altLang="en-US" sz="2200" b="1"/>
          </a:p>
        </p:txBody>
      </p:sp>
      <p:sp>
        <p:nvSpPr>
          <p:cNvPr id="17" name="文本框 16"/>
          <p:cNvSpPr txBox="1"/>
          <p:nvPr/>
        </p:nvSpPr>
        <p:spPr>
          <a:xfrm>
            <a:off x="9432925" y="4283075"/>
            <a:ext cx="2339975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TW" altLang="zh-CN" sz="2200" b="1">
                <a:highlight>
                  <a:srgbClr val="FFFF00"/>
                </a:highlight>
              </a:rPr>
              <a:t>難</a:t>
            </a:r>
            <a:r>
              <a:rPr lang="en-US" altLang="zh-TW" sz="2200" b="1">
                <a:highlight>
                  <a:srgbClr val="FFFF00"/>
                </a:highlight>
              </a:rPr>
              <a:t>/</a:t>
            </a:r>
            <a:r>
              <a:rPr lang="zh-CN" altLang="zh-TW" sz="2200" b="1">
                <a:highlight>
                  <a:srgbClr val="FFFF00"/>
                </a:highlight>
              </a:rPr>
              <a:t>难：再入佳境</a:t>
            </a:r>
            <a:endParaRPr lang="zh-CN" altLang="zh-TW" sz="2200" b="1">
              <a:highlight>
                <a:srgbClr val="FFFF00"/>
              </a:highlight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88780" y="4789170"/>
            <a:ext cx="23939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ym typeface="+mn-ea"/>
              </a:rPr>
              <a:t>高情商</a:t>
            </a:r>
            <a:r>
              <a:rPr lang="en-US" altLang="zh-CN" sz="2200" b="1">
                <a:sym typeface="+mn-ea"/>
              </a:rPr>
              <a:t>/情绪管理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/>
      <p:bldP spid="20" grpId="0"/>
      <p:bldP spid="2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 animBg="1"/>
      <p:bldP spid="14" grpId="1" animBg="1"/>
      <p:bldP spid="15" grpId="1" animBg="1"/>
      <p:bldP spid="16" grpId="1" animBg="1"/>
      <p:bldP spid="18" grpId="1"/>
      <p:bldP spid="19" grpId="1"/>
      <p:bldP spid="20" grpId="1"/>
      <p:bldP spid="24" grpId="0" animBg="1"/>
      <p:bldP spid="24" grpId="1" animBg="1"/>
      <p:bldP spid="26" grpId="0" bldLvl="0" animBg="1"/>
      <p:bldP spid="26" grpId="1" animBg="1"/>
      <p:bldP spid="32" grpId="0" bldLvl="0" animBg="1"/>
      <p:bldP spid="32" grpId="1" animBg="1"/>
      <p:bldP spid="36" grpId="0" animBg="1"/>
      <p:bldP spid="36" grpId="1" animBg="1"/>
      <p:bldP spid="31" grpId="0" animBg="1"/>
      <p:bldP spid="31" grpId="1" animBg="1"/>
      <p:bldP spid="21" grpId="0" animBg="1"/>
      <p:bldP spid="21" grpId="1" animBg="1"/>
      <p:bldP spid="22" grpId="0" bldLvl="0" animBg="1"/>
      <p:bldP spid="22" grpId="1" animBg="1"/>
      <p:bldP spid="17" grpId="0" animBg="1"/>
      <p:bldP spid="17" grpId="1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5" y="99060"/>
            <a:ext cx="2580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生命</a:t>
            </a:r>
            <a:r>
              <a:rPr lang="zh-CN" altLang="en-US" sz="2800" b="1">
                <a:sym typeface="+mn-ea"/>
              </a:rPr>
              <a:t>的季节</a:t>
            </a:r>
            <a:endParaRPr lang="zh-CN" altLang="en-US" sz="2800" b="1"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671195"/>
          <a:ext cx="1136142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/>
                <a:gridCol w="2840355"/>
                <a:gridCol w="2840355"/>
                <a:gridCol w="2840355"/>
              </a:tblGrid>
              <a:tr h="4826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1960" y="114681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220" y="117602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5845" y="117602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04605" y="1176020"/>
            <a:ext cx="2988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走过，看过，</a:t>
            </a:r>
            <a:r>
              <a:rPr lang="zh-CN" altLang="en-US" sz="2400">
                <a:sym typeface="+mn-ea"/>
              </a:rPr>
              <a:t>经历过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3290" y="67119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ym typeface="+mn-ea"/>
              </a:rPr>
              <a:t>成长</a:t>
            </a:r>
            <a:endParaRPr lang="zh-CN" altLang="en-US" sz="24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090" y="67119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  <a:endParaRPr lang="zh-CN" altLang="en-US" sz="2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2890" y="671195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  <a:endParaRPr lang="zh-CN" altLang="en-US" sz="24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45445" y="686435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  <a:endParaRPr lang="zh-CN" altLang="en-US" sz="2400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960" y="1788795"/>
            <a:ext cx="1136078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4220" y="2376170"/>
            <a:ext cx="852487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  <a:endParaRPr lang="zh-CN" altLang="en-US" sz="2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5845" y="2910840"/>
            <a:ext cx="5683250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  <a:endParaRPr lang="zh-CN" altLang="en-US" sz="2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66200" y="3430905"/>
            <a:ext cx="2842895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  <a:endParaRPr lang="zh-CN" altLang="en-US" sz="2200">
              <a:sym typeface="+mn-ea"/>
            </a:endParaRP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  <a:endParaRPr lang="zh-CN" altLang="en-US" sz="2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3290" y="1772285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</a:t>
            </a:r>
            <a:r>
              <a:rPr lang="zh-CN" altLang="en-US" sz="2200">
                <a:sym typeface="+mn-ea"/>
              </a:rPr>
              <a:t>解决问题的能力</a:t>
            </a:r>
            <a:endParaRPr lang="zh-CN" altLang="en-US" sz="22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8545" y="2379345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  <a:endParaRPr lang="zh-CN" altLang="en-US" sz="2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3955" y="2879090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  <a:endParaRPr lang="zh-CN" altLang="en-US" sz="220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72955" y="4585335"/>
            <a:ext cx="2163445" cy="530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200">
                <a:sym typeface="+mn-ea"/>
              </a:rPr>
              <a:t>盼望不至于羞耻</a:t>
            </a:r>
            <a:endParaRPr lang="zh-CN" altLang="en-US" sz="220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180" y="2911475"/>
            <a:ext cx="5683250" cy="14452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【罗 5:3】就是在患难中也是欢欢喜喜的。</a:t>
            </a:r>
            <a:endParaRPr lang="zh-CN" altLang="en-US" sz="2200">
              <a:sym typeface="+mn-ea"/>
            </a:endParaRPr>
          </a:p>
          <a:p>
            <a:r>
              <a:rPr lang="zh-CN" altLang="en-US" sz="2200">
                <a:sym typeface="+mn-ea"/>
              </a:rPr>
              <a:t> </a:t>
            </a:r>
            <a:r>
              <a:rPr lang="en-US" altLang="zh-CN" sz="2200">
                <a:sym typeface="+mn-ea"/>
              </a:rPr>
              <a:t>                </a:t>
            </a:r>
            <a:r>
              <a:rPr lang="zh-CN" altLang="en-US" sz="2200">
                <a:sym typeface="+mn-ea"/>
              </a:rPr>
              <a:t>因为知道患难生忍耐，</a:t>
            </a:r>
            <a:endParaRPr lang="zh-CN" altLang="en-US" sz="2200">
              <a:sym typeface="+mn-ea"/>
            </a:endParaRPr>
          </a:p>
          <a:p>
            <a:r>
              <a:rPr lang="zh-CN" altLang="en-US" sz="2200">
                <a:sym typeface="+mn-ea"/>
              </a:rPr>
              <a:t>【罗 5:4】忍耐生老练，老练生盼望；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【罗 5:5】盼望不至于羞耻；</a:t>
            </a:r>
            <a:endParaRPr lang="zh-CN" altLang="en-US" sz="2200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52820" y="3335020"/>
            <a:ext cx="19894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患难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→</a:t>
            </a:r>
            <a:r>
              <a:rPr lang="en-US" altLang="zh-CN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lang="zh-CN" altLang="en-US" sz="2200">
                <a:sym typeface="+mn-ea"/>
              </a:rPr>
              <a:t>忍耐</a:t>
            </a:r>
            <a:endParaRPr lang="zh-CN" altLang="en-US" sz="2200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90410" y="3771265"/>
            <a:ext cx="199009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忍耐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→</a:t>
            </a:r>
            <a:r>
              <a:rPr lang="en-US" altLang="zh-CN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lang="zh-CN" altLang="en-US" sz="2200">
                <a:sym typeface="+mn-ea"/>
              </a:rPr>
              <a:t>老练</a:t>
            </a:r>
            <a:endParaRPr lang="zh-CN" altLang="en-US" sz="220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79840" y="4086225"/>
            <a:ext cx="1989455" cy="530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200">
                <a:sym typeface="+mn-ea"/>
              </a:rPr>
              <a:t>老练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→</a:t>
            </a:r>
            <a:r>
              <a:rPr lang="en-US" altLang="zh-CN" sz="2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lang="zh-CN" altLang="en-US" sz="2200">
                <a:sym typeface="+mn-ea"/>
              </a:rPr>
              <a:t>盼望</a:t>
            </a:r>
            <a:endParaRPr lang="zh-CN" altLang="en-US" sz="22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9390" y="4442460"/>
            <a:ext cx="7314565" cy="442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p>
            <a:r>
              <a:rPr lang="zh-CN" altLang="en-US" sz="2200" b="1"/>
              <a:t>保罗其人</a:t>
            </a:r>
            <a:r>
              <a:rPr lang="zh-CN" altLang="en-US" sz="2200"/>
              <a:t>：为什么保罗的话被视为《圣经》正典？</a:t>
            </a:r>
            <a:endParaRPr lang="zh-CN" altLang="en-US" sz="2200"/>
          </a:p>
        </p:txBody>
      </p:sp>
      <p:sp>
        <p:nvSpPr>
          <p:cNvPr id="34" name="文本框 33"/>
          <p:cNvSpPr txBox="1"/>
          <p:nvPr/>
        </p:nvSpPr>
        <p:spPr>
          <a:xfrm>
            <a:off x="184785" y="4943475"/>
            <a:ext cx="534797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200"/>
              <a:t>12</a:t>
            </a:r>
            <a:r>
              <a:rPr lang="zh-CN" altLang="en-US" sz="2200"/>
              <a:t>使徒之外最后</a:t>
            </a:r>
            <a:r>
              <a:rPr lang="en-US" altLang="zh-CN" sz="2200"/>
              <a:t>1</a:t>
            </a:r>
            <a:r>
              <a:rPr lang="zh-CN" altLang="en-US" sz="2200"/>
              <a:t>个使徒，外邦人的使徒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191135" y="5431790"/>
            <a:ext cx="5516880" cy="4298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主耶稣升天以后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专门亲自下来拣选的</a:t>
            </a:r>
            <a:r>
              <a:rPr lang="en-US" altLang="zh-CN" sz="2200">
                <a:sym typeface="+mn-ea"/>
              </a:rPr>
              <a:t> (</a:t>
            </a:r>
            <a:r>
              <a:rPr lang="zh-CN" altLang="en-US" sz="2200">
                <a:sym typeface="+mn-ea"/>
              </a:rPr>
              <a:t>徒</a:t>
            </a:r>
            <a:r>
              <a:rPr lang="en-US" altLang="zh-CN" sz="2200">
                <a:sym typeface="+mn-ea"/>
              </a:rPr>
              <a:t>9)</a:t>
            </a:r>
            <a:endParaRPr lang="zh-CN" altLang="en-US" sz="22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6530" y="5924550"/>
            <a:ext cx="551688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唯一去过天上和乐园</a:t>
            </a:r>
            <a:r>
              <a:rPr lang="en-US" altLang="zh-CN" sz="2200"/>
              <a:t> (</a:t>
            </a:r>
            <a:r>
              <a:rPr lang="zh-CN" altLang="en-US" sz="2200"/>
              <a:t>阴间</a:t>
            </a:r>
            <a:r>
              <a:rPr lang="en-US" altLang="zh-CN" sz="2200"/>
              <a:t>) </a:t>
            </a:r>
            <a:r>
              <a:rPr lang="zh-CN" altLang="en-US" sz="2200"/>
              <a:t>的使徒，</a:t>
            </a:r>
            <a:endParaRPr lang="zh-CN" altLang="en-US" sz="2200"/>
          </a:p>
          <a:p>
            <a:r>
              <a:rPr lang="zh-CN" altLang="en-US" sz="2200"/>
              <a:t>也是唯一被提到天上又返回来的人</a:t>
            </a:r>
            <a:r>
              <a:rPr lang="en-US" altLang="zh-CN" sz="2200"/>
              <a:t>(</a:t>
            </a:r>
            <a:r>
              <a:rPr lang="zh-CN" altLang="en-US" sz="2200">
                <a:sym typeface="+mn-ea"/>
              </a:rPr>
              <a:t>林后12</a:t>
            </a:r>
            <a:r>
              <a:rPr lang="en-US" altLang="zh-CN" sz="2200">
                <a:sym typeface="+mn-ea"/>
              </a:rPr>
              <a:t>)</a:t>
            </a:r>
            <a:endParaRPr lang="zh-CN" altLang="en-US" sz="2200"/>
          </a:p>
        </p:txBody>
      </p:sp>
      <p:sp>
        <p:nvSpPr>
          <p:cNvPr id="22" name="文本框 21"/>
          <p:cNvSpPr txBox="1"/>
          <p:nvPr/>
        </p:nvSpPr>
        <p:spPr>
          <a:xfrm>
            <a:off x="7926705" y="5163185"/>
            <a:ext cx="3952875" cy="1106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盼望不至於落空</a:t>
            </a:r>
            <a:r>
              <a:rPr lang="en-US" altLang="zh-CN" sz="2200">
                <a:sym typeface="+mn-ea"/>
              </a:rPr>
              <a:t>/和合2010</a:t>
            </a:r>
            <a:endParaRPr lang="en-US" altLang="zh-CN" sz="2200">
              <a:sym typeface="+mn-ea"/>
            </a:endParaRPr>
          </a:p>
          <a:p>
            <a:r>
              <a:rPr lang="zh-CN" altLang="en-US" sz="2200">
                <a:sym typeface="+mn-ea"/>
              </a:rPr>
              <a:t>盼望是不會令人蒙羞的</a:t>
            </a:r>
            <a:r>
              <a:rPr lang="en-US" altLang="zh-CN" sz="2200">
                <a:sym typeface="+mn-ea"/>
              </a:rPr>
              <a:t>/</a:t>
            </a:r>
            <a:r>
              <a:rPr lang="zh-CN" altLang="en-US" sz="2200">
                <a:sym typeface="+mn-ea"/>
              </a:rPr>
              <a:t>新譯本</a:t>
            </a:r>
            <a:endParaRPr lang="zh-CN" altLang="en-US" sz="2200">
              <a:sym typeface="+mn-ea"/>
            </a:endParaRPr>
          </a:p>
          <a:p>
            <a:r>
              <a:rPr lang="zh-CN" altLang="en-US" sz="2200">
                <a:sym typeface="+mn-ea"/>
              </a:rPr>
              <a:t>而這盼望不使人羞愧</a:t>
            </a:r>
            <a:r>
              <a:rPr lang="en-US" altLang="zh-CN" sz="2200">
                <a:sym typeface="+mn-ea"/>
              </a:rPr>
              <a:t>/</a:t>
            </a:r>
            <a:r>
              <a:rPr lang="zh-CN" altLang="en-US" sz="2200">
                <a:sym typeface="+mn-ea"/>
              </a:rPr>
              <a:t>标准</a:t>
            </a:r>
            <a:endParaRPr lang="zh-CN" altLang="en-US" sz="22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4855" y="5184775"/>
            <a:ext cx="1925955" cy="1445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>
                <a:sym typeface="+mn-ea"/>
              </a:rPr>
              <a:t>隐秘的言语(林后12:</a:t>
            </a:r>
            <a:r>
              <a:rPr lang="en-US" altLang="zh-CN" sz="2200">
                <a:sym typeface="+mn-ea"/>
              </a:rPr>
              <a:t>4</a:t>
            </a:r>
            <a:r>
              <a:rPr lang="zh-CN" altLang="en-US" sz="2200">
                <a:sym typeface="+mn-ea"/>
              </a:rPr>
              <a:t>)，</a:t>
            </a:r>
            <a:endParaRPr lang="zh-CN" altLang="en-US" sz="2200">
              <a:sym typeface="+mn-ea"/>
            </a:endParaRPr>
          </a:p>
          <a:p>
            <a:r>
              <a:rPr lang="zh-CN" altLang="en-US" sz="2200">
                <a:sym typeface="+mn-ea"/>
              </a:rPr>
              <a:t>所得的启示甚大(林后12</a:t>
            </a:r>
            <a:r>
              <a:rPr lang="en-US" altLang="zh-CN" sz="2200">
                <a:sym typeface="+mn-ea"/>
              </a:rPr>
              <a:t>:7</a:t>
            </a:r>
            <a:r>
              <a:rPr lang="zh-CN" altLang="en-US" sz="2200">
                <a:sym typeface="+mn-ea"/>
              </a:rPr>
              <a:t>)</a:t>
            </a:r>
            <a:endParaRPr lang="zh-CN" altLang="en-US" sz="2200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63255" y="6331585"/>
            <a:ext cx="36645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神不会让信靠祂的人失望</a:t>
            </a:r>
            <a:endParaRPr lang="zh-CN" altLang="en-US" sz="220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2750" y="2367280"/>
            <a:ext cx="284226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 b="1">
                <a:highlight>
                  <a:srgbClr val="FFFF00"/>
                </a:highlight>
                <a:sym typeface="+mn-ea"/>
              </a:rPr>
              <a:t>一个有特殊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经历的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人</a:t>
            </a:r>
            <a:endParaRPr lang="zh-CN" altLang="en-US" sz="22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/>
      <p:bldP spid="20" grpId="0"/>
      <p:bldP spid="2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 animBg="1"/>
      <p:bldP spid="14" grpId="1" animBg="1"/>
      <p:bldP spid="15" grpId="1" animBg="1"/>
      <p:bldP spid="16" grpId="1" animBg="1"/>
      <p:bldP spid="18" grpId="1"/>
      <p:bldP spid="19" grpId="1"/>
      <p:bldP spid="20" grpId="1"/>
      <p:bldP spid="30" grpId="0" animBg="1"/>
      <p:bldP spid="30" grpId="1" animBg="1"/>
      <p:bldP spid="31" grpId="0" bldLvl="0" animBg="1"/>
      <p:bldP spid="31" grpId="1" animBg="1"/>
      <p:bldP spid="34" grpId="0" animBg="1"/>
      <p:bldP spid="34" grpId="1" animBg="1"/>
      <p:bldP spid="4" grpId="0" animBg="1"/>
      <p:bldP spid="4" grpId="1" animBg="1"/>
      <p:bldP spid="21" grpId="0" animBg="1"/>
      <p:bldP spid="21" grpId="1" animBg="1"/>
      <p:bldP spid="17" grpId="0" animBg="1"/>
      <p:bldP spid="17" grpId="1" animBg="1"/>
      <p:bldP spid="24" grpId="0" animBg="1"/>
      <p:bldP spid="24" grpId="1" animBg="1"/>
      <p:bldP spid="27" grpId="0"/>
      <p:bldP spid="27" grpId="1"/>
      <p:bldP spid="28" grpId="0"/>
      <p:bldP spid="28" grpId="1"/>
      <p:bldP spid="29" grpId="0"/>
      <p:bldP spid="29" grpId="1"/>
      <p:bldP spid="23" grpId="0" animBg="1"/>
      <p:bldP spid="23" grpId="1" animBg="1"/>
      <p:bldP spid="25" grpId="0"/>
      <p:bldP spid="25" grpId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73025" y="4674870"/>
            <a:ext cx="10104120" cy="2122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【林后12:1】我自夸固然无益，但我是不得已的。如今我要说到主的显现和启示。</a:t>
            </a:r>
            <a:endParaRPr lang="zh-CN" altLang="en-US" sz="2200"/>
          </a:p>
          <a:p>
            <a:r>
              <a:rPr lang="zh-CN" altLang="en-US" sz="2200"/>
              <a:t>【林后12:2】我认得一个在基督里的人，他前十四年被提到</a:t>
            </a:r>
            <a:r>
              <a:rPr lang="zh-CN" altLang="en-US" sz="2200" b="1"/>
              <a:t>第三层天</a:t>
            </a:r>
            <a:r>
              <a:rPr lang="zh-CN" altLang="en-US" sz="2200"/>
              <a:t>上去。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    </a:t>
            </a:r>
            <a:r>
              <a:rPr lang="zh-CN" altLang="en-US" sz="2200" b="1"/>
              <a:t>或在身内</a:t>
            </a:r>
            <a:r>
              <a:rPr lang="zh-CN" altLang="en-US" sz="2200"/>
              <a:t>，我不知道，</a:t>
            </a:r>
            <a:r>
              <a:rPr lang="zh-CN" altLang="en-US" sz="2200" b="1"/>
              <a:t>或在身外</a:t>
            </a:r>
            <a:r>
              <a:rPr lang="zh-CN" altLang="en-US" sz="2200"/>
              <a:t>，我也不知道，只有神知道。</a:t>
            </a:r>
            <a:endParaRPr lang="zh-CN" altLang="en-US" sz="2200"/>
          </a:p>
          <a:p>
            <a:r>
              <a:rPr lang="zh-CN" altLang="en-US" sz="2200"/>
              <a:t>【林后12:3】我认得这人，</a:t>
            </a:r>
            <a:r>
              <a:rPr lang="zh-CN" altLang="en-US" sz="2200" b="1"/>
              <a:t>或在身内</a:t>
            </a:r>
            <a:r>
              <a:rPr lang="zh-CN" altLang="en-US" sz="2200"/>
              <a:t>，</a:t>
            </a:r>
            <a:r>
              <a:rPr lang="zh-CN" altLang="en-US" sz="2200" b="1"/>
              <a:t>或在身外</a:t>
            </a:r>
            <a:r>
              <a:rPr lang="zh-CN" altLang="en-US" sz="2200"/>
              <a:t>，我都不知道，只有神知道。</a:t>
            </a:r>
            <a:endParaRPr lang="zh-CN" altLang="en-US" sz="2200"/>
          </a:p>
          <a:p>
            <a:r>
              <a:rPr lang="zh-CN" altLang="en-US" sz="2200"/>
              <a:t>【林后12:4】他被提到</a:t>
            </a:r>
            <a:r>
              <a:rPr lang="zh-CN" altLang="en-US" sz="2200" b="1"/>
              <a:t>乐园</a:t>
            </a:r>
            <a:r>
              <a:rPr lang="zh-CN" altLang="en-US" sz="2200"/>
              <a:t>里，听见隐秘的言语，是人不可说的。</a:t>
            </a:r>
            <a:endParaRPr lang="zh-CN" altLang="en-US" sz="2200"/>
          </a:p>
          <a:p>
            <a:r>
              <a:rPr lang="zh-CN" altLang="en-US" sz="2200"/>
              <a:t>【林后12:5】为这人</a:t>
            </a:r>
            <a:r>
              <a:rPr lang="en-US" altLang="zh-CN" sz="2200"/>
              <a:t>, </a:t>
            </a:r>
            <a:r>
              <a:rPr lang="zh-CN" altLang="en-US" sz="2200"/>
              <a:t>我要夸口；但是为我自己</a:t>
            </a:r>
            <a:r>
              <a:rPr lang="en-US" altLang="zh-CN" sz="2200"/>
              <a:t>, </a:t>
            </a:r>
            <a:r>
              <a:rPr lang="zh-CN" altLang="en-US" sz="2200"/>
              <a:t>除了我的软弱以外</a:t>
            </a:r>
            <a:r>
              <a:rPr lang="en-US" altLang="zh-CN" sz="2200"/>
              <a:t>, </a:t>
            </a:r>
            <a:r>
              <a:rPr lang="zh-CN" altLang="en-US" sz="2200"/>
              <a:t>我并不夸口。</a:t>
            </a:r>
            <a:endParaRPr lang="zh-CN" altLang="en-US" sz="2200"/>
          </a:p>
        </p:txBody>
      </p:sp>
      <p:pic>
        <p:nvPicPr>
          <p:cNvPr id="4" name="图片 3" descr="三层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0"/>
            <a:ext cx="8503920" cy="4618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05520" y="125095"/>
            <a:ext cx="3305175" cy="2122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第一层</a:t>
            </a:r>
            <a:r>
              <a:rPr lang="zh-CN" altLang="en-US" sz="2200"/>
              <a:t>天，大气层</a:t>
            </a:r>
            <a:endParaRPr lang="zh-CN" altLang="en-US" sz="2200"/>
          </a:p>
          <a:p>
            <a:r>
              <a:rPr lang="en-US" altLang="zh-CN" sz="2200"/>
              <a:t>                  </a:t>
            </a:r>
            <a:r>
              <a:rPr lang="zh-CN" altLang="en-US" sz="2200"/>
              <a:t>蔚蓝色</a:t>
            </a:r>
            <a:r>
              <a:rPr lang="zh-CN" altLang="en-US" sz="2200"/>
              <a:t>天空</a:t>
            </a:r>
            <a:endParaRPr lang="zh-CN" altLang="en-US" sz="2200"/>
          </a:p>
          <a:p>
            <a:r>
              <a:rPr lang="zh-CN" altLang="en-US" sz="2200"/>
              <a:t>第二层天，</a:t>
            </a:r>
            <a:r>
              <a:rPr lang="zh-CN" altLang="en-US" sz="2200">
                <a:sym typeface="+mn-ea"/>
              </a:rPr>
              <a:t>宇宙</a:t>
            </a:r>
            <a:r>
              <a:rPr lang="zh-CN" altLang="en-US" sz="2200"/>
              <a:t>太空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</a:t>
            </a:r>
            <a:r>
              <a:rPr lang="zh-CN" altLang="en-US" sz="2200"/>
              <a:t>璀璨</a:t>
            </a:r>
            <a:r>
              <a:rPr lang="zh-CN" altLang="en-US" sz="2200"/>
              <a:t>的星空</a:t>
            </a:r>
            <a:endParaRPr lang="zh-CN" altLang="en-US" sz="2200"/>
          </a:p>
          <a:p>
            <a:r>
              <a:rPr lang="zh-CN" altLang="en-US" sz="2200"/>
              <a:t>第三层天，神的</a:t>
            </a:r>
            <a:r>
              <a:rPr lang="zh-CN" altLang="en-US" sz="2200"/>
              <a:t>住所</a:t>
            </a:r>
            <a:endParaRPr lang="zh-CN" altLang="en-US" sz="2200"/>
          </a:p>
          <a:p>
            <a:r>
              <a:rPr lang="en-US" altLang="zh-CN" sz="2200"/>
              <a:t>                  </a:t>
            </a:r>
            <a:r>
              <a:rPr lang="zh-CN" altLang="en-US" sz="2200"/>
              <a:t>神所在之地</a:t>
            </a:r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8637905" y="2400300"/>
            <a:ext cx="3304540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主耶稣给其他使徒讲天国的事，都是用比喻</a:t>
            </a:r>
            <a:r>
              <a:rPr lang="zh-CN" altLang="en-US" sz="2200"/>
              <a:t>。</a:t>
            </a:r>
            <a:endParaRPr lang="zh-CN" altLang="en-US" sz="2200"/>
          </a:p>
          <a:p>
            <a:r>
              <a:rPr lang="zh-CN" altLang="en-US" sz="2200"/>
              <a:t>保罗是唯一被主提到天上，让他亲身经历天上</a:t>
            </a:r>
            <a:r>
              <a:rPr lang="zh-CN" altLang="en-US" sz="2200"/>
              <a:t>的事。</a:t>
            </a:r>
            <a:endParaRPr lang="zh-CN" altLang="en-US" sz="2200"/>
          </a:p>
        </p:txBody>
      </p:sp>
      <p:sp>
        <p:nvSpPr>
          <p:cNvPr id="2" name="文本框 1"/>
          <p:cNvSpPr txBox="1"/>
          <p:nvPr/>
        </p:nvSpPr>
        <p:spPr>
          <a:xfrm>
            <a:off x="8745220" y="4133850"/>
            <a:ext cx="315087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或</a:t>
            </a:r>
            <a:r>
              <a:rPr lang="zh-CN" altLang="en-US" sz="2200"/>
              <a:t>在身內？，或在身外？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10314305" y="4867910"/>
            <a:ext cx="1701165" cy="178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保罗确定知道自己的灵被提，但不确定身体是否同时</a:t>
            </a:r>
            <a:r>
              <a:rPr lang="zh-CN" altLang="en-US" sz="2200">
                <a:sym typeface="+mn-ea"/>
              </a:rPr>
              <a:t>被提。</a:t>
            </a:r>
            <a:endParaRPr lang="zh-CN" altLang="en-US" sz="2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535" y="4179570"/>
            <a:ext cx="709930" cy="430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bg1"/>
                </a:solidFill>
              </a:rPr>
              <a:t>地球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2" grpId="0" animBg="1"/>
      <p:bldP spid="32" grpId="1" animBg="1"/>
      <p:bldP spid="5" grpId="0" bldLvl="0" animBg="1"/>
      <p:bldP spid="5" grpId="1" animBg="1"/>
      <p:bldP spid="6" grpId="0" bldLvl="0" animBg="1"/>
      <p:bldP spid="6" grpId="1" animBg="1"/>
      <p:bldP spid="2" grpId="0" bldLvl="0" animBg="1"/>
      <p:bldP spid="2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540" y="2940685"/>
            <a:ext cx="8942070" cy="635635"/>
          </a:xfrm>
          <a:custGeom>
            <a:avLst/>
            <a:gdLst>
              <a:gd name="connisteX0" fmla="*/ 0 w 8942070"/>
              <a:gd name="connsiteY0" fmla="*/ 621173 h 621173"/>
              <a:gd name="connisteX1" fmla="*/ 1256030 w 8942070"/>
              <a:gd name="connsiteY1" fmla="*/ 148098 h 621173"/>
              <a:gd name="connisteX2" fmla="*/ 2660015 w 8942070"/>
              <a:gd name="connsiteY2" fmla="*/ 428768 h 621173"/>
              <a:gd name="connisteX3" fmla="*/ 5069205 w 8942070"/>
              <a:gd name="connsiteY3" fmla="*/ 143 h 621173"/>
              <a:gd name="connisteX4" fmla="*/ 6355080 w 8942070"/>
              <a:gd name="connsiteY4" fmla="*/ 473218 h 621173"/>
              <a:gd name="connisteX5" fmla="*/ 7729855 w 8942070"/>
              <a:gd name="connsiteY5" fmla="*/ 192548 h 621173"/>
              <a:gd name="connisteX6" fmla="*/ 8942070 w 8942070"/>
              <a:gd name="connsiteY6" fmla="*/ 621173 h 621173"/>
              <a:gd name="connisteX7" fmla="*/ 8985885 w 8942070"/>
              <a:gd name="connsiteY7" fmla="*/ 621173 h 62117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8942070" h="621173">
                <a:moveTo>
                  <a:pt x="0" y="621173"/>
                </a:moveTo>
                <a:cubicBezTo>
                  <a:pt x="222885" y="520843"/>
                  <a:pt x="723900" y="186833"/>
                  <a:pt x="1256030" y="148098"/>
                </a:cubicBezTo>
                <a:cubicBezTo>
                  <a:pt x="1788160" y="109363"/>
                  <a:pt x="1897380" y="458613"/>
                  <a:pt x="2660015" y="428768"/>
                </a:cubicBezTo>
                <a:cubicBezTo>
                  <a:pt x="3422650" y="398923"/>
                  <a:pt x="4330065" y="-8747"/>
                  <a:pt x="5069205" y="143"/>
                </a:cubicBezTo>
                <a:cubicBezTo>
                  <a:pt x="5808345" y="9033"/>
                  <a:pt x="5822950" y="434483"/>
                  <a:pt x="6355080" y="473218"/>
                </a:cubicBezTo>
                <a:cubicBezTo>
                  <a:pt x="6887210" y="511953"/>
                  <a:pt x="7212330" y="162703"/>
                  <a:pt x="7729855" y="192548"/>
                </a:cubicBezTo>
                <a:cubicBezTo>
                  <a:pt x="8247380" y="222393"/>
                  <a:pt x="8690610" y="535448"/>
                  <a:pt x="8942070" y="621173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云形标注 5"/>
          <p:cNvSpPr/>
          <p:nvPr/>
        </p:nvSpPr>
        <p:spPr>
          <a:xfrm>
            <a:off x="4746625" y="614045"/>
            <a:ext cx="2237105" cy="878205"/>
          </a:xfrm>
          <a:prstGeom prst="cloud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55" y="3568065"/>
            <a:ext cx="8987155" cy="328168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rcRect b="45277"/>
          <a:stretch>
            <a:fillRect/>
          </a:stretch>
        </p:blipFill>
        <p:spPr>
          <a:xfrm>
            <a:off x="777875" y="4084320"/>
            <a:ext cx="7691755" cy="277368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rcRect b="44663"/>
          <a:stretch>
            <a:fillRect/>
          </a:stretch>
        </p:blipFill>
        <p:spPr>
          <a:xfrm>
            <a:off x="3123565" y="4987925"/>
            <a:ext cx="4835525" cy="18700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b="46419"/>
          <a:stretch>
            <a:fillRect/>
          </a:stretch>
        </p:blipFill>
        <p:spPr>
          <a:xfrm>
            <a:off x="3321050" y="5171440"/>
            <a:ext cx="4424680" cy="16865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84945" y="3898265"/>
            <a:ext cx="293814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阴间里被深渊分</a:t>
            </a:r>
            <a:r>
              <a:rPr lang="zh-CN" altLang="en-US" sz="2200">
                <a:sym typeface="+mn-ea"/>
              </a:rPr>
              <a:t>开为</a:t>
            </a:r>
            <a:r>
              <a:rPr lang="en-US" altLang="zh-CN" sz="2200">
                <a:sym typeface="+mn-ea"/>
              </a:rPr>
              <a:t>2</a:t>
            </a:r>
            <a:r>
              <a:rPr lang="zh-CN" altLang="en-US" sz="2200">
                <a:sym typeface="+mn-ea"/>
              </a:rPr>
              <a:t>个部分：</a:t>
            </a:r>
            <a:endParaRPr lang="zh-CN" altLang="en-US" sz="2200">
              <a:sym typeface="+mn-ea"/>
            </a:endParaRPr>
          </a:p>
          <a:p>
            <a:r>
              <a:rPr lang="en-US" altLang="zh-CN" sz="2200">
                <a:sym typeface="+mn-ea"/>
              </a:rPr>
              <a:t>1.</a:t>
            </a:r>
            <a:r>
              <a:rPr lang="zh-CN" altLang="en-US" sz="2200">
                <a:sym typeface="+mn-ea"/>
              </a:rPr>
              <a:t>乐园：义人的灵都在那里，等候主再来</a:t>
            </a:r>
            <a:r>
              <a:rPr lang="en-US" altLang="zh-CN" sz="2200">
                <a:sym typeface="+mn-ea"/>
              </a:rPr>
              <a:t>:</a:t>
            </a:r>
            <a:r>
              <a:rPr lang="zh-CN" altLang="en-US" sz="2200">
                <a:sym typeface="+mn-ea"/>
              </a:rPr>
              <a:t>复活</a:t>
            </a:r>
            <a:r>
              <a:rPr lang="en-US" altLang="zh-CN" sz="2200">
                <a:sym typeface="+mn-ea"/>
              </a:rPr>
              <a:t>-</a:t>
            </a:r>
            <a:r>
              <a:rPr lang="zh-CN" altLang="en-US" sz="2200">
                <a:sym typeface="+mn-ea"/>
              </a:rPr>
              <a:t>得</a:t>
            </a:r>
            <a:r>
              <a:rPr lang="zh-CN" altLang="en-US" sz="2200">
                <a:sym typeface="+mn-ea"/>
              </a:rPr>
              <a:t>永生。</a:t>
            </a:r>
            <a:endParaRPr lang="zh-CN" altLang="en-US" sz="2200">
              <a:sym typeface="+mn-ea"/>
            </a:endParaRPr>
          </a:p>
          <a:p>
            <a:r>
              <a:rPr lang="en-US" altLang="zh-CN" sz="2200">
                <a:sym typeface="+mn-ea"/>
              </a:rPr>
              <a:t>2.</a:t>
            </a:r>
            <a:r>
              <a:rPr lang="zh-CN" altLang="en-US" sz="2200">
                <a:sym typeface="+mn-ea"/>
              </a:rPr>
              <a:t>受苦之处：所有不信神的罪人。等候主再来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复活</a:t>
            </a:r>
            <a:r>
              <a:rPr lang="en-US" altLang="zh-CN" sz="2200">
                <a:sym typeface="+mn-ea"/>
              </a:rPr>
              <a:t>-</a:t>
            </a:r>
            <a:r>
              <a:rPr lang="zh-CN" altLang="en-US" sz="2200">
                <a:sym typeface="+mn-ea"/>
              </a:rPr>
              <a:t>审判</a:t>
            </a:r>
            <a:r>
              <a:rPr lang="en-US" altLang="zh-CN" sz="2200">
                <a:sym typeface="+mn-ea"/>
              </a:rPr>
              <a:t>-</a:t>
            </a:r>
            <a:r>
              <a:rPr lang="zh-CN" altLang="en-US" sz="2200">
                <a:sym typeface="+mn-ea"/>
              </a:rPr>
              <a:t>得</a:t>
            </a:r>
            <a:r>
              <a:rPr lang="zh-CN" altLang="en-US" sz="2200">
                <a:sym typeface="+mn-ea"/>
              </a:rPr>
              <a:t>永刑。</a:t>
            </a:r>
            <a:endParaRPr lang="zh-CN" altLang="en-US" sz="2200">
              <a:sym typeface="+mn-ea"/>
            </a:endParaRPr>
          </a:p>
        </p:txBody>
      </p:sp>
      <p:sp>
        <p:nvSpPr>
          <p:cNvPr id="24" name="流程图: 摘录 23"/>
          <p:cNvSpPr/>
          <p:nvPr/>
        </p:nvSpPr>
        <p:spPr>
          <a:xfrm>
            <a:off x="5504815" y="1162050"/>
            <a:ext cx="539115" cy="1031240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636260" y="2163445"/>
            <a:ext cx="269875" cy="33832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6" name="流程图: 摘录 25"/>
          <p:cNvSpPr/>
          <p:nvPr/>
        </p:nvSpPr>
        <p:spPr>
          <a:xfrm>
            <a:off x="4755515" y="1289050"/>
            <a:ext cx="539115" cy="1238250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72355" y="2494915"/>
            <a:ext cx="280670" cy="10960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8255" y="3576320"/>
            <a:ext cx="8936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125085" y="741680"/>
            <a:ext cx="1468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基督台前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 rot="19500000">
            <a:off x="3201670" y="5312410"/>
            <a:ext cx="1189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深渊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49930" y="4542790"/>
            <a:ext cx="1341120" cy="635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dist"/>
            <a:r>
              <a:rPr lang="zh-CN" altLang="en-US" sz="3600" b="1">
                <a:solidFill>
                  <a:schemeClr val="tx1"/>
                </a:solidFill>
                <a:sym typeface="+mn-ea"/>
              </a:rPr>
              <a:t>阴间</a:t>
            </a:r>
            <a:endParaRPr lang="zh-CN" altLang="en-US" sz="36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8510" y="5807075"/>
            <a:ext cx="2355215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highlight>
                  <a:srgbClr val="FFFF00"/>
                </a:highlight>
              </a:rPr>
              <a:t>所有不信的人</a:t>
            </a:r>
            <a:endParaRPr lang="zh-CN" altLang="en-US" sz="2400" b="1">
              <a:highlight>
                <a:srgbClr val="FFFF00"/>
              </a:highligh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62985" y="5982335"/>
            <a:ext cx="27882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highlight>
                  <a:srgbClr val="FFFF00"/>
                </a:highlight>
                <a:sym typeface="+mn-ea"/>
              </a:rPr>
              <a:t>所有的义人</a:t>
            </a:r>
            <a:endParaRPr lang="zh-CN" altLang="en-US" sz="2400" b="1"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sz="2400" b="1">
                <a:highlight>
                  <a:srgbClr val="FFFF00"/>
                </a:highlight>
                <a:sym typeface="+mn-ea"/>
              </a:rPr>
              <a:t>包括因信称义的人</a:t>
            </a:r>
            <a:endParaRPr lang="zh-CN" altLang="en-US" sz="2400" b="1">
              <a:highlight>
                <a:srgbClr val="FFFF00"/>
              </a:highligh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7455" y="5564505"/>
            <a:ext cx="182943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VIP </a:t>
            </a:r>
            <a:r>
              <a:rPr lang="zh-CN" altLang="en-US" sz="2200" b="1">
                <a:solidFill>
                  <a:srgbClr val="FF0000"/>
                </a:solidFill>
              </a:rPr>
              <a:t>等候</a:t>
            </a:r>
            <a:r>
              <a:rPr lang="zh-CN" altLang="en-US" sz="2200" b="1">
                <a:solidFill>
                  <a:srgbClr val="FF0000"/>
                </a:solidFill>
              </a:rPr>
              <a:t>区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92165" y="2249805"/>
            <a:ext cx="91376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sym typeface="+mn-ea"/>
              </a:rPr>
              <a:t>复活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得生</a:t>
            </a:r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30345" y="2579370"/>
            <a:ext cx="91376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sym typeface="+mn-ea"/>
              </a:rPr>
              <a:t>被提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800" b="1">
                <a:solidFill>
                  <a:schemeClr val="tx1"/>
                </a:solidFill>
                <a:sym typeface="+mn-ea"/>
              </a:rPr>
              <a:t>得救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01750" y="5293995"/>
            <a:ext cx="1698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受苦之处</a:t>
            </a:r>
            <a:endParaRPr lang="zh-CN" altLang="en-US" sz="2800" b="1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85920" y="5496560"/>
            <a:ext cx="1108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乐园</a:t>
            </a:r>
            <a:endParaRPr lang="zh-CN" altLang="en-US" sz="2800" b="1"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4850" y="6329680"/>
            <a:ext cx="2428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(</a:t>
            </a:r>
            <a:r>
              <a:rPr lang="zh-CN" altLang="en-US" sz="2400">
                <a:solidFill>
                  <a:schemeClr val="bg1"/>
                </a:solidFill>
              </a:rPr>
              <a:t>诗</a:t>
            </a:r>
            <a:r>
              <a:rPr lang="en-US" altLang="zh-CN" sz="2400">
                <a:solidFill>
                  <a:schemeClr val="bg1"/>
                </a:solidFill>
              </a:rPr>
              <a:t>9:17, </a:t>
            </a:r>
            <a:r>
              <a:rPr lang="zh-CN" altLang="en-US" sz="2400">
                <a:solidFill>
                  <a:schemeClr val="bg1"/>
                </a:solidFill>
              </a:rPr>
              <a:t>路</a:t>
            </a:r>
            <a:r>
              <a:rPr lang="en-US" altLang="zh-CN" sz="2400">
                <a:solidFill>
                  <a:schemeClr val="bg1"/>
                </a:solidFill>
              </a:rPr>
              <a:t>16:23)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 rot="20580000">
            <a:off x="4050030" y="4893945"/>
            <a:ext cx="159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(</a:t>
            </a:r>
            <a:r>
              <a:rPr lang="zh-CN" altLang="en-US" sz="2400">
                <a:solidFill>
                  <a:schemeClr val="bg1"/>
                </a:solidFill>
              </a:rPr>
              <a:t>路</a:t>
            </a:r>
            <a:r>
              <a:rPr lang="en-US" altLang="zh-CN" sz="2400">
                <a:solidFill>
                  <a:schemeClr val="bg1"/>
                </a:solidFill>
              </a:rPr>
              <a:t>16:26)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46445" y="5888355"/>
            <a:ext cx="1518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 (</a:t>
            </a:r>
            <a:r>
              <a:rPr lang="zh-CN" altLang="en-US" sz="2400">
                <a:solidFill>
                  <a:schemeClr val="bg1"/>
                </a:solidFill>
              </a:rPr>
              <a:t>路</a:t>
            </a:r>
            <a:r>
              <a:rPr lang="en-US" altLang="zh-CN" sz="2400">
                <a:solidFill>
                  <a:schemeClr val="bg1"/>
                </a:solidFill>
              </a:rPr>
              <a:t>16:23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     23:43)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" y="29845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highlight>
                  <a:srgbClr val="FFFF00"/>
                </a:highlight>
              </a:rPr>
              <a:t>人死后去哪里？</a:t>
            </a:r>
            <a:endParaRPr lang="zh-CN" altLang="en-US" sz="2400" b="1">
              <a:highlight>
                <a:srgbClr val="FFFF00"/>
              </a:highlight>
            </a:endParaRPr>
          </a:p>
        </p:txBody>
      </p:sp>
      <p:sp>
        <p:nvSpPr>
          <p:cNvPr id="7" name="流程图: 摘录 6"/>
          <p:cNvSpPr/>
          <p:nvPr/>
        </p:nvSpPr>
        <p:spPr>
          <a:xfrm>
            <a:off x="2894330" y="981710"/>
            <a:ext cx="539115" cy="1031240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25775" y="1983105"/>
            <a:ext cx="269875" cy="33832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65805" y="3503930"/>
            <a:ext cx="91376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复活定罪</a:t>
            </a:r>
            <a:endParaRPr lang="zh-CN" altLang="en-US" sz="2800" b="1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70" y="500380"/>
            <a:ext cx="2765425" cy="3138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【约5:24】我实实在在地告诉你们：那听我话、又信差我来者的，就有永生，不至于定罪，是已经出死入生了。</a:t>
            </a:r>
            <a:endParaRPr lang="zh-CN" altLang="en-US" sz="2200"/>
          </a:p>
          <a:p>
            <a:r>
              <a:rPr lang="zh-CN" altLang="en-US" sz="2200"/>
              <a:t>【约5:29】行善的复活得生，作恶的复活定罪。</a:t>
            </a:r>
            <a:endParaRPr lang="zh-CN" altLang="en-US" sz="2200"/>
          </a:p>
        </p:txBody>
      </p:sp>
      <p:sp>
        <p:nvSpPr>
          <p:cNvPr id="23" name="文本框 22"/>
          <p:cNvSpPr txBox="1"/>
          <p:nvPr/>
        </p:nvSpPr>
        <p:spPr>
          <a:xfrm>
            <a:off x="7374890" y="1556385"/>
            <a:ext cx="4640580" cy="2122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【林前</a:t>
            </a:r>
            <a:r>
              <a:rPr lang="en-US" altLang="zh-CN" sz="2200"/>
              <a:t> </a:t>
            </a:r>
            <a:r>
              <a:rPr lang="zh-CN" altLang="en-US" sz="2200"/>
              <a:t>15:23】但各人是按着自己的</a:t>
            </a:r>
            <a:r>
              <a:rPr lang="zh-CN" altLang="en-US" sz="2200" b="1"/>
              <a:t>次序复活</a:t>
            </a:r>
            <a:r>
              <a:rPr lang="zh-CN" altLang="en-US" sz="2200"/>
              <a:t>，</a:t>
            </a:r>
            <a:r>
              <a:rPr lang="zh-CN" altLang="en-US" sz="2200" b="1">
                <a:highlight>
                  <a:srgbClr val="FFFF00"/>
                </a:highlight>
              </a:rPr>
              <a:t>初熟</a:t>
            </a:r>
            <a:r>
              <a:rPr lang="zh-CN" altLang="en-US" sz="2200"/>
              <a:t>的果子是基督，</a:t>
            </a:r>
            <a:r>
              <a:rPr lang="zh-CN" altLang="en-US" sz="2200">
                <a:highlight>
                  <a:srgbClr val="FFFF00"/>
                </a:highlight>
              </a:rPr>
              <a:t>以后在他来的时候</a:t>
            </a:r>
            <a:r>
              <a:rPr lang="zh-CN" altLang="en-US" sz="2200"/>
              <a:t>，是那些属基督的。</a:t>
            </a:r>
            <a:endParaRPr lang="zh-CN" altLang="en-US" sz="2200"/>
          </a:p>
          <a:p>
            <a:r>
              <a:rPr lang="zh-CN" altLang="en-US" sz="2200"/>
              <a:t>【林前</a:t>
            </a:r>
            <a:r>
              <a:rPr lang="en-US" altLang="zh-CN" sz="2200"/>
              <a:t> </a:t>
            </a:r>
            <a:r>
              <a:rPr lang="zh-CN" altLang="en-US" sz="2200"/>
              <a:t>15:24】</a:t>
            </a:r>
            <a:r>
              <a:rPr lang="zh-CN" altLang="en-US" sz="2200">
                <a:highlight>
                  <a:srgbClr val="FFFF00"/>
                </a:highlight>
              </a:rPr>
              <a:t>再后，末期到了</a:t>
            </a:r>
            <a:r>
              <a:rPr lang="zh-CN" altLang="en-US" sz="2200"/>
              <a:t>，那时基督既将一切执政的、掌权的、有能的都毁灭了，就把国交与父神。</a:t>
            </a:r>
            <a:endParaRPr lang="zh-CN" altLang="en-US" sz="2200"/>
          </a:p>
        </p:txBody>
      </p:sp>
      <p:sp>
        <p:nvSpPr>
          <p:cNvPr id="28" name="文本框 27"/>
          <p:cNvSpPr txBox="1"/>
          <p:nvPr/>
        </p:nvSpPr>
        <p:spPr>
          <a:xfrm>
            <a:off x="7337425" y="69215"/>
            <a:ext cx="4700270" cy="1445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【林前 15:19】我们若靠基督只在今生有指望，就算比众人更可怜。</a:t>
            </a:r>
            <a:endParaRPr lang="zh-CN" altLang="en-US" sz="2200"/>
          </a:p>
          <a:p>
            <a:r>
              <a:rPr lang="zh-CN" altLang="en-US" sz="2200"/>
              <a:t>【林前 15:20】但基督已经从死里复活，成为睡了之人初熟的果子。</a:t>
            </a:r>
            <a:endParaRPr lang="zh-CN" altLang="en-US" sz="2200"/>
          </a:p>
        </p:txBody>
      </p:sp>
      <p:sp>
        <p:nvSpPr>
          <p:cNvPr id="29" name="文本框 28"/>
          <p:cNvSpPr txBox="1"/>
          <p:nvPr/>
        </p:nvSpPr>
        <p:spPr>
          <a:xfrm>
            <a:off x="0" y="3580765"/>
            <a:ext cx="258762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/>
              <a:t>【撒上 2:6】 耶和华使人死，也使人活；使人下阴间，也使人往上升。</a:t>
            </a:r>
            <a:endParaRPr lang="zh-CN" altLang="en-US" sz="2200" b="1"/>
          </a:p>
        </p:txBody>
      </p:sp>
      <p:sp>
        <p:nvSpPr>
          <p:cNvPr id="30" name="文本框 29"/>
          <p:cNvSpPr txBox="1"/>
          <p:nvPr/>
        </p:nvSpPr>
        <p:spPr>
          <a:xfrm>
            <a:off x="6703695" y="3677285"/>
            <a:ext cx="22364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/>
              <a:t>【来 9:27】按着定命，人人都有一死，死后且有审判。</a:t>
            </a:r>
            <a:endParaRPr lang="zh-CN" altLang="en-US" sz="2200" b="1"/>
          </a:p>
        </p:txBody>
      </p:sp>
      <p:sp>
        <p:nvSpPr>
          <p:cNvPr id="19" name="文本框 18"/>
          <p:cNvSpPr txBox="1"/>
          <p:nvPr/>
        </p:nvSpPr>
        <p:spPr>
          <a:xfrm>
            <a:off x="4334510" y="132715"/>
            <a:ext cx="1337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主再来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22" name="云形标注 21"/>
          <p:cNvSpPr/>
          <p:nvPr/>
        </p:nvSpPr>
        <p:spPr>
          <a:xfrm>
            <a:off x="2733675" y="467360"/>
            <a:ext cx="1910080" cy="878205"/>
          </a:xfrm>
          <a:prstGeom prst="cloud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903855" y="605790"/>
            <a:ext cx="1828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白色大宝座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9" grpId="0" animBg="1"/>
      <p:bldP spid="9" grpId="1" animBg="1"/>
      <p:bldP spid="13" grpId="0" bldLvl="0" animBg="1"/>
      <p:bldP spid="13" grpId="1" animBg="1"/>
      <p:bldP spid="29" grpId="0"/>
      <p:bldP spid="29" grpId="1"/>
      <p:bldP spid="15" grpId="0"/>
      <p:bldP spid="15" grpId="1"/>
      <p:bldP spid="18" grpId="0"/>
      <p:bldP spid="18" grpId="1"/>
      <p:bldP spid="34" grpId="0"/>
      <p:bldP spid="34" grpId="1"/>
      <p:bldP spid="33" grpId="0"/>
      <p:bldP spid="33" grpId="1"/>
      <p:bldP spid="16" grpId="0"/>
      <p:bldP spid="16" grpId="1"/>
      <p:bldP spid="21" grpId="0"/>
      <p:bldP spid="21" grpId="1"/>
      <p:bldP spid="20" grpId="0"/>
      <p:bldP spid="20" grpId="1"/>
      <p:bldP spid="35" grpId="0"/>
      <p:bldP spid="35" grpId="1"/>
      <p:bldP spid="36" grpId="0"/>
      <p:bldP spid="36" grpId="1"/>
      <p:bldP spid="38" grpId="0"/>
      <p:bldP spid="38" grpId="1"/>
      <p:bldP spid="30" grpId="0"/>
      <p:bldP spid="30" grpId="1"/>
      <p:bldP spid="28" grpId="0" animBg="1"/>
      <p:bldP spid="28" grpId="1" animBg="1"/>
      <p:bldP spid="23" grpId="0" animBg="1"/>
      <p:bldP spid="23" grpId="1" animBg="1"/>
      <p:bldP spid="6" grpId="0" bldLvl="0" animBg="1"/>
      <p:bldP spid="6" grpId="1" animBg="1"/>
      <p:bldP spid="12" grpId="0"/>
      <p:bldP spid="12" grpId="1"/>
      <p:bldP spid="24" grpId="0" animBg="1"/>
      <p:bldP spid="25" grpId="0" animBg="1"/>
      <p:bldP spid="24" grpId="1" animBg="1"/>
      <p:bldP spid="25" grpId="1" animBg="1"/>
      <p:bldP spid="31" grpId="0"/>
      <p:bldP spid="31" grpId="1"/>
      <p:bldP spid="26" grpId="0" animBg="1"/>
      <p:bldP spid="27" grpId="0" animBg="1"/>
      <p:bldP spid="26" grpId="1" animBg="1"/>
      <p:bldP spid="27" grpId="1" animBg="1"/>
      <p:bldP spid="7" grpId="0" animBg="1"/>
      <p:bldP spid="8" grpId="0" animBg="1"/>
      <p:bldP spid="7" grpId="1" animBg="1"/>
      <p:bldP spid="8" grpId="1" animBg="1"/>
      <p:bldP spid="11" grpId="0"/>
      <p:bldP spid="11" grpId="1"/>
      <p:bldP spid="32" grpId="0"/>
      <p:bldP spid="32" grpId="1"/>
      <p:bldP spid="17" grpId="0" bldLvl="0" animBg="1"/>
      <p:bldP spid="17" grpId="1" animBg="1"/>
      <p:bldP spid="19" grpId="0"/>
      <p:bldP spid="19" grpId="1"/>
      <p:bldP spid="22" grpId="0" animBg="1"/>
      <p:bldP spid="37" grpId="0"/>
      <p:bldP spid="22" grpId="1" animBg="1"/>
      <p:bldP spid="37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335530"/>
                <a:gridCol w="8867140"/>
              </a:tblGrid>
              <a:tr h="51625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7246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没有神的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人生必走向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名利、知识。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敬畏顺服神是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唯一盼望。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10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唯有耶稣可救我们脱离虚空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264535" y="52070"/>
            <a:ext cx="9212580" cy="788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凡事虚空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1:2】 传道者说：虚空的虚空，虚空的虚空，凡事都是虚空。</a:t>
            </a:r>
            <a:endParaRPr lang="zh-CN" altLang="en-US" sz="2200"/>
          </a:p>
          <a:p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3244215" y="724535"/>
            <a:ext cx="86671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人乃匆匆过客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1:3】人一切的劳碌</a:t>
            </a:r>
            <a:r>
              <a:rPr lang="en-US" altLang="zh-CN" sz="2200"/>
              <a:t>, </a:t>
            </a:r>
            <a:r>
              <a:rPr lang="zh-CN" altLang="en-US" sz="2200"/>
              <a:t>就是他在日光之下的劳碌</a:t>
            </a:r>
            <a:r>
              <a:rPr lang="en-US" altLang="zh-CN" sz="2200"/>
              <a:t>, </a:t>
            </a:r>
            <a:r>
              <a:rPr lang="zh-CN" altLang="en-US" sz="2200"/>
              <a:t>有什么益处呢？</a:t>
            </a:r>
            <a:endParaRPr lang="zh-CN" altLang="en-US" sz="2200"/>
          </a:p>
          <a:p>
            <a:r>
              <a:rPr lang="zh-CN" altLang="en-US" sz="2200"/>
              <a:t>【传 1:4】 一代过去，一代又来，地却永远长存。</a:t>
            </a:r>
            <a:endParaRPr lang="zh-CN" altLang="en-US" sz="2200"/>
          </a:p>
          <a:p>
            <a:r>
              <a:rPr lang="zh-CN" altLang="en-US" sz="2200"/>
              <a:t>【传 1:5】日头出来，日头落下，急归所出之地。</a:t>
            </a:r>
            <a:endParaRPr lang="zh-CN" altLang="en-US" sz="2200"/>
          </a:p>
          <a:p>
            <a:r>
              <a:rPr lang="zh-CN" altLang="en-US" sz="2200"/>
              <a:t>【传 1:6】风往南刮，又向北转，不住地旋转，而且返回转行原道。</a:t>
            </a:r>
            <a:endParaRPr lang="zh-CN" altLang="en-US" sz="2200"/>
          </a:p>
          <a:p>
            <a:r>
              <a:rPr lang="zh-CN" altLang="en-US" sz="2200"/>
              <a:t>【传 1:7】江河都往海里流</a:t>
            </a:r>
            <a:r>
              <a:rPr lang="en-US" altLang="zh-CN" sz="2200"/>
              <a:t>, </a:t>
            </a:r>
            <a:r>
              <a:rPr lang="zh-CN" altLang="en-US" sz="2200"/>
              <a:t>海却不满；江河从何处流</a:t>
            </a:r>
            <a:r>
              <a:rPr lang="en-US" altLang="zh-CN" sz="2200"/>
              <a:t>, </a:t>
            </a:r>
            <a:r>
              <a:rPr lang="zh-CN" altLang="en-US" sz="2200"/>
              <a:t>仍归还何处。</a:t>
            </a:r>
            <a:endParaRPr lang="zh-CN" altLang="en-US" sz="2200"/>
          </a:p>
        </p:txBody>
      </p:sp>
      <p:sp>
        <p:nvSpPr>
          <p:cNvPr id="10" name="文本框 9"/>
          <p:cNvSpPr txBox="1"/>
          <p:nvPr/>
        </p:nvSpPr>
        <p:spPr>
          <a:xfrm>
            <a:off x="3273425" y="3968750"/>
            <a:ext cx="87407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sz="2200" b="1">
                <a:solidFill>
                  <a:srgbClr val="FF0000"/>
                </a:solidFill>
              </a:rPr>
              <a:t>谋算经营全是</a:t>
            </a:r>
            <a:r>
              <a:rPr sz="2200" b="1">
                <a:solidFill>
                  <a:srgbClr val="FF0000"/>
                </a:solidFill>
              </a:rPr>
              <a:t>空</a:t>
            </a:r>
            <a:endParaRPr sz="2200"/>
          </a:p>
          <a:p>
            <a:r>
              <a:rPr sz="2200"/>
              <a:t>【传 2:4】 我为自己动大工程，建造房屋，栽种葡萄园；</a:t>
            </a:r>
            <a:endParaRPr sz="2200"/>
          </a:p>
          <a:p>
            <a:r>
              <a:rPr sz="2200"/>
              <a:t>【传 2:11】我察看我手所经营的一切事和我劳碌所成的功，谁知都</a:t>
            </a:r>
            <a:endParaRPr sz="2200"/>
          </a:p>
          <a:p>
            <a:r>
              <a:rPr sz="2200"/>
              <a:t> </a:t>
            </a:r>
            <a:r>
              <a:rPr lang="en-US" sz="2200"/>
              <a:t>  </a:t>
            </a:r>
            <a:r>
              <a:rPr sz="2200"/>
              <a:t>是虚空，都是捕风，在日光之下毫无益处。</a:t>
            </a:r>
            <a:endParaRPr sz="2200"/>
          </a:p>
          <a:p>
            <a:r>
              <a:rPr sz="2200"/>
              <a:t>【传 2:21】 因为有人用智慧、知识、灵巧所劳碌得来的，却要留给</a:t>
            </a:r>
            <a:endParaRPr sz="2200"/>
          </a:p>
          <a:p>
            <a:r>
              <a:rPr sz="2200"/>
              <a:t> </a:t>
            </a:r>
            <a:r>
              <a:rPr lang="en-US" sz="2200"/>
              <a:t>  </a:t>
            </a:r>
            <a:r>
              <a:rPr sz="2200"/>
              <a:t>未曾劳碌的人为份。这也是虚空，也是大患。</a:t>
            </a:r>
            <a:endParaRPr sz="2200"/>
          </a:p>
          <a:p>
            <a:r>
              <a:rPr sz="2200"/>
              <a:t>【传 2:23】 因为他日日忧虑，他的劳苦成为愁烦，连夜间心也不安。</a:t>
            </a:r>
            <a:endParaRPr sz="2200"/>
          </a:p>
          <a:p>
            <a:r>
              <a:rPr sz="2200"/>
              <a:t> </a:t>
            </a:r>
            <a:r>
              <a:rPr lang="en-US" sz="2200"/>
              <a:t>  </a:t>
            </a:r>
            <a:r>
              <a:rPr sz="2200"/>
              <a:t>这也是虚空。</a:t>
            </a:r>
            <a:endParaRPr sz="2200"/>
          </a:p>
        </p:txBody>
      </p:sp>
      <p:sp>
        <p:nvSpPr>
          <p:cNvPr id="11" name="文本框 10"/>
          <p:cNvSpPr txBox="1"/>
          <p:nvPr/>
        </p:nvSpPr>
        <p:spPr>
          <a:xfrm>
            <a:off x="3169920" y="2812415"/>
            <a:ext cx="87407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日光之下无新事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【传1:9】已有的事</a:t>
            </a:r>
            <a:r>
              <a:rPr lang="en-US" altLang="zh-CN" sz="2200"/>
              <a:t>,</a:t>
            </a:r>
            <a:r>
              <a:rPr lang="zh-CN" altLang="en-US" sz="2200"/>
              <a:t>后必再有</a:t>
            </a:r>
            <a:r>
              <a:rPr lang="en-US" altLang="zh-CN" sz="2200"/>
              <a:t>;</a:t>
            </a:r>
            <a:r>
              <a:rPr lang="zh-CN" altLang="en-US" sz="2200"/>
              <a:t>已行的事</a:t>
            </a:r>
            <a:r>
              <a:rPr lang="en-US" altLang="zh-CN" sz="2200"/>
              <a:t>,</a:t>
            </a:r>
            <a:r>
              <a:rPr lang="zh-CN" altLang="en-US" sz="2200"/>
              <a:t>后必再行</a:t>
            </a:r>
            <a:r>
              <a:rPr lang="en-US" altLang="zh-CN" sz="2200"/>
              <a:t>.</a:t>
            </a:r>
            <a:r>
              <a:rPr lang="zh-CN" altLang="en-US" sz="2200"/>
              <a:t>日光之下</a:t>
            </a:r>
            <a:r>
              <a:rPr lang="en-US" altLang="zh-CN" sz="2200"/>
              <a:t>,</a:t>
            </a:r>
            <a:r>
              <a:rPr lang="zh-CN" altLang="en-US" sz="2200"/>
              <a:t>并无新事</a:t>
            </a:r>
            <a:endParaRPr lang="zh-CN" altLang="en-US" sz="2200"/>
          </a:p>
          <a:p>
            <a:r>
              <a:rPr lang="zh-CN" altLang="en-US" sz="2200"/>
              <a:t>【传 1:14】我见日光之下所作的一切事，都是虚空，都是捕风。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/>
      <p:bldP spid="6" grpId="1"/>
      <p:bldP spid="11" grpId="0"/>
      <p:bldP spid="11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335530"/>
                <a:gridCol w="8867140"/>
              </a:tblGrid>
              <a:tr h="51625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2/3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7246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没有神的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人生必走向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名利、知识。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敬畏顺服神是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唯一盼望。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10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唯有耶稣可救我们脱离虚空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185160" y="41275"/>
            <a:ext cx="87998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用极重劳碌，换虚渺</a:t>
            </a:r>
            <a:r>
              <a:rPr lang="zh-CN" altLang="en-US" sz="2200" b="1">
                <a:solidFill>
                  <a:srgbClr val="FF0000"/>
                </a:solidFill>
              </a:rPr>
              <a:t>的钱财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4:8】 有人孤单无二，无子无兄，竟劳碌不息，眼目也不以钱财为足。他说：我劳劳碌碌，刻苦自己，不享福乐，到底是为谁呢？这也是虚空，是极重的劳苦。</a:t>
            </a:r>
            <a:endParaRPr lang="zh-CN" altLang="en-US" sz="2200"/>
          </a:p>
          <a:p>
            <a:r>
              <a:rPr lang="zh-CN" altLang="en-US" sz="2200"/>
              <a:t>【传 5:10】 贪爱银子的，不因得银子知足；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 </a:t>
            </a:r>
            <a:r>
              <a:rPr lang="zh-CN" altLang="en-US" sz="2200"/>
              <a:t>贪爱丰富的，也不因得利益知足。这也是虚空。</a:t>
            </a:r>
            <a:endParaRPr lang="zh-CN" altLang="en-US" sz="2200"/>
          </a:p>
          <a:p>
            <a:r>
              <a:rPr lang="zh-CN" altLang="en-US" sz="2200"/>
              <a:t>【传 5:15】 他怎样从母胎赤身而来，也必照样赤身而去；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 </a:t>
            </a:r>
            <a:r>
              <a:rPr lang="zh-CN" altLang="en-US" sz="2200"/>
              <a:t>他所劳碌得来的，手中分毫不能带去。</a:t>
            </a:r>
            <a:endParaRPr lang="zh-CN" altLang="en-US" sz="2200"/>
          </a:p>
          <a:p>
            <a:r>
              <a:rPr lang="zh-CN" altLang="en-US" sz="2200"/>
              <a:t>【传 5:16】 他来的情形怎样，他去的情形也怎样。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 </a:t>
            </a:r>
            <a:r>
              <a:rPr lang="zh-CN" altLang="en-US" sz="2200"/>
              <a:t>这也是一宗大祸患。他为风劳碌有什么益处呢？</a:t>
            </a:r>
            <a:endParaRPr lang="zh-CN" altLang="en-US" sz="2200"/>
          </a:p>
        </p:txBody>
      </p:sp>
      <p:sp>
        <p:nvSpPr>
          <p:cNvPr id="9" name="文本框 8"/>
          <p:cNvSpPr txBox="1"/>
          <p:nvPr/>
        </p:nvSpPr>
        <p:spPr>
          <a:xfrm>
            <a:off x="3230245" y="3444875"/>
            <a:ext cx="875411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神的奥秘，显出人的有限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3:11】神造万物，各按其时成为美好，又</a:t>
            </a:r>
            <a:r>
              <a:rPr lang="zh-CN" altLang="en-US" sz="2200" b="1"/>
              <a:t>将永生安置在世人心里</a:t>
            </a:r>
            <a:r>
              <a:rPr lang="zh-CN" altLang="en-US" sz="2200"/>
              <a:t>。然而神从始至终的作为，人不能参透。</a:t>
            </a:r>
            <a:endParaRPr lang="zh-CN" altLang="en-US" sz="2200"/>
          </a:p>
          <a:p>
            <a:r>
              <a:rPr lang="zh-CN" altLang="en-US" sz="2200"/>
              <a:t>【传 3:15】现今的事早先就有了，将来的事早已也有了，并且神使已过的事重新再来。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3229610" y="5228590"/>
            <a:ext cx="88004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/>
              <a:t>【传 3:22】 故此，我见人莫强如在他经营的事上喜乐，因为这是他的份；他身后的事，谁能使他回来得见呢？</a:t>
            </a:r>
            <a:endParaRPr lang="zh-CN" altLang="en-US" sz="2200"/>
          </a:p>
          <a:p>
            <a:r>
              <a:rPr lang="zh-CN" altLang="en-US" sz="2200"/>
              <a:t>【传 7:14】 遇亨通的日子，你当喜乐；遭患难的日子，你当思想。因为神使这两样并列，为的是叫人查不出身后有什么事。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/>
      <p:bldP spid="8" grpId="1"/>
      <p:bldP spid="9" grpId="0"/>
      <p:bldP spid="9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335530"/>
                <a:gridCol w="8867140"/>
              </a:tblGrid>
              <a:tr h="51625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3/3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7246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没有神的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人生必走向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名利、知识。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敬畏顺服神是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唯一盼望。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10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唯有耶稣可救我们脱离虚空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039110" y="52070"/>
            <a:ext cx="92278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  </a:t>
            </a:r>
            <a:r>
              <a:rPr lang="en-US" altLang="zh-CN" sz="2200" b="1">
                <a:solidFill>
                  <a:srgbClr val="FF0000"/>
                </a:solidFill>
              </a:rPr>
              <a:t> </a:t>
            </a:r>
            <a:r>
              <a:rPr lang="zh-CN" altLang="en-US" sz="2200" b="1">
                <a:solidFill>
                  <a:srgbClr val="FF0000"/>
                </a:solidFill>
              </a:rPr>
              <a:t>惩恶扬善，</a:t>
            </a:r>
            <a:r>
              <a:rPr lang="zh-CN" altLang="en-US" sz="2200" b="1">
                <a:solidFill>
                  <a:srgbClr val="FF0000"/>
                </a:solidFill>
              </a:rPr>
              <a:t>并不现世现报</a:t>
            </a:r>
            <a:endParaRPr lang="zh-CN" altLang="en-US" sz="2200"/>
          </a:p>
          <a:p>
            <a:r>
              <a:rPr lang="zh-CN" altLang="en-US" sz="2200"/>
              <a:t>【7:29】我所找到的只有一件</a:t>
            </a:r>
            <a:r>
              <a:rPr lang="en-US" altLang="zh-CN" sz="2200"/>
              <a:t>,</a:t>
            </a:r>
            <a:r>
              <a:rPr lang="zh-CN" altLang="en-US" sz="2200"/>
              <a:t>就是神造人原是正直</a:t>
            </a:r>
            <a:r>
              <a:rPr lang="en-US" altLang="zh-CN" sz="2200"/>
              <a:t>,</a:t>
            </a:r>
            <a:r>
              <a:rPr lang="zh-CN" altLang="en-US" sz="2200"/>
              <a:t>但他们寻出许多巧计。</a:t>
            </a:r>
            <a:endParaRPr lang="zh-CN" altLang="en-US" sz="2200"/>
          </a:p>
          <a:p>
            <a:r>
              <a:rPr lang="zh-CN" altLang="en-US" sz="2200"/>
              <a:t>【传 8:11】因为断定罪名，不立刻施刑，所以世人满心作恶。</a:t>
            </a:r>
            <a:endParaRPr lang="zh-CN" altLang="en-US" sz="2200"/>
          </a:p>
          <a:p>
            <a:r>
              <a:rPr lang="zh-CN" altLang="en-US" sz="2200"/>
              <a:t>【传 8:12】罪人虽然作恶百次，倒享长久的年日。然而我准知道，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敬畏神的，就是在他面前敬畏的人，终久必得福乐。</a:t>
            </a:r>
            <a:endParaRPr lang="zh-CN" altLang="en-US" sz="2200"/>
          </a:p>
          <a:p>
            <a:r>
              <a:rPr lang="zh-CN" altLang="en-US" sz="2200"/>
              <a:t>【传 8:14】世上有一件虚空的事，就是义人所遭遇的，反照恶人所行的；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又有恶人所遭遇的，反照义人所行的。我说，这也是虚空。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3136265" y="2469515"/>
            <a:ext cx="89547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争名</a:t>
            </a:r>
            <a:r>
              <a:rPr lang="zh-CN" altLang="en-US" sz="2200" b="1">
                <a:solidFill>
                  <a:srgbClr val="FF0000"/>
                </a:solidFill>
              </a:rPr>
              <a:t>夺利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是网罗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9:11】我又转念：见日光之下，快跑的未必能赢，力战的未必得胜，智慧的未必得粮食，明哲的未必得资财，灵巧的未必得喜悦；所临到众人的，是在乎当时的机会。</a:t>
            </a:r>
            <a:endParaRPr lang="zh-CN" altLang="en-US" sz="2200"/>
          </a:p>
          <a:p>
            <a:r>
              <a:rPr lang="zh-CN" altLang="en-US" sz="2200"/>
              <a:t>【传 9:12】 原来人也不知道自己的定期；鱼被恶网圈住，鸟被网罗捉住，祸患忽然临到的时候，世人陷在其中，也是如此。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3107055" y="4605020"/>
            <a:ext cx="91154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敬畏神是本分，善</a:t>
            </a:r>
            <a:r>
              <a:rPr lang="zh-CN" altLang="en-US" sz="2200" b="1">
                <a:solidFill>
                  <a:srgbClr val="FF0000"/>
                </a:solidFill>
              </a:rPr>
              <a:t>恶神必审问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【传 12:13】 这些事都已听见了，总意就是敬畏神，谨守他的诫命，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</a:t>
            </a:r>
            <a:r>
              <a:rPr lang="zh-CN" altLang="en-US" sz="2200"/>
              <a:t>这是人所当尽的本分（或作“这是众人的本分”）。</a:t>
            </a:r>
            <a:endParaRPr lang="zh-CN" altLang="en-US" sz="2200"/>
          </a:p>
          <a:p>
            <a:r>
              <a:rPr lang="zh-CN" altLang="en-US" sz="2200"/>
              <a:t>【传12:14】因为人所作的事</a:t>
            </a:r>
            <a:r>
              <a:rPr lang="en-US" altLang="zh-CN" sz="2200"/>
              <a:t>,</a:t>
            </a:r>
            <a:r>
              <a:rPr lang="zh-CN" altLang="en-US" sz="2200"/>
              <a:t>连一切隐藏的事</a:t>
            </a:r>
            <a:r>
              <a:rPr lang="en-US" altLang="zh-CN" sz="2200"/>
              <a:t>,</a:t>
            </a:r>
            <a:r>
              <a:rPr lang="zh-CN" altLang="en-US" sz="2200"/>
              <a:t>无论是善是恶</a:t>
            </a:r>
            <a:r>
              <a:rPr lang="en-US" altLang="zh-CN" sz="2200"/>
              <a:t>,</a:t>
            </a:r>
            <a:r>
              <a:rPr lang="zh-CN" altLang="en-US" sz="2200"/>
              <a:t>神都必审问</a:t>
            </a:r>
            <a:endParaRPr lang="zh-CN" altLang="en-US" sz="2200"/>
          </a:p>
          <a:p>
            <a:r>
              <a:rPr lang="zh-CN" altLang="en-US" sz="2200"/>
              <a:t>【传 12:7】 尘土仍归于地，灵仍归于赐灵的  神。</a:t>
            </a:r>
            <a:endParaRPr lang="zh-CN" altLang="en-US" sz="2200"/>
          </a:p>
          <a:p>
            <a:r>
              <a:rPr lang="zh-CN" altLang="en-US" sz="2200"/>
              <a:t>【传 12:8】 传道者说：“虚空的虚空，凡事都是虚空。”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4" grpId="0"/>
      <p:bldP spid="4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5100" y="4601845"/>
            <a:ext cx="39300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</a:rPr>
              <a:t>惩恶扬善，</a:t>
            </a:r>
            <a:r>
              <a:rPr lang="zh-CN" altLang="en-US" sz="2200" b="1">
                <a:solidFill>
                  <a:srgbClr val="FF0000"/>
                </a:solidFill>
              </a:rPr>
              <a:t>并不现世现报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神的奥秘，显出人的有限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敬畏神是本分，善恶神必审问</a:t>
            </a:r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121285" y="3541395"/>
            <a:ext cx="39300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用极重劳碌，换虚渺的钱财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200" y="1795145"/>
            <a:ext cx="226822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日光之下无新事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  <a:p>
            <a:r>
              <a:rPr lang="zh-CN" sz="2200" b="1">
                <a:solidFill>
                  <a:srgbClr val="FF0000"/>
                </a:solidFill>
                <a:sym typeface="+mn-ea"/>
              </a:rPr>
              <a:t>谋算经营全是</a:t>
            </a:r>
            <a:r>
              <a:rPr sz="2200" b="1">
                <a:solidFill>
                  <a:srgbClr val="FF0000"/>
                </a:solidFill>
                <a:sym typeface="+mn-ea"/>
              </a:rPr>
              <a:t>空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争名夺利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是网罗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8595" y="942340"/>
            <a:ext cx="22682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人乃匆匆过客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1320" y="252730"/>
            <a:ext cx="1677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凡事虚空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88895" y="1593850"/>
            <a:ext cx="3142615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【太 16:26】 人若赚得全世界，赔上自己的生命，有什么益处呢？人还能拿什么换生命呢？</a:t>
            </a:r>
            <a:endParaRPr lang="zh-CN" altLang="en-US" sz="2200"/>
          </a:p>
        </p:txBody>
      </p:sp>
      <p:sp>
        <p:nvSpPr>
          <p:cNvPr id="13" name="文本框 12"/>
          <p:cNvSpPr txBox="1"/>
          <p:nvPr/>
        </p:nvSpPr>
        <p:spPr>
          <a:xfrm>
            <a:off x="2570480" y="75565"/>
            <a:ext cx="9277350" cy="14452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【彼前 2:9】惟有你们是被拣选的族类，是有君尊的祭司，是圣洁的国度，是属神的子民，要叫你们宣扬那召你们出黑暗、入奇妙光明者的美德。</a:t>
            </a:r>
            <a:endParaRPr lang="zh-CN" altLang="en-US" sz="2200"/>
          </a:p>
          <a:p>
            <a:r>
              <a:rPr lang="zh-CN" altLang="en-US" sz="2200"/>
              <a:t>【彼前 2:11】亲爱的弟兄啊，你们是客旅，是寄居的。我劝你们要禁戒肉体的私欲，这私欲是与灵魂争战的。</a:t>
            </a:r>
            <a:endParaRPr lang="zh-CN" altLang="en-US" sz="2200"/>
          </a:p>
        </p:txBody>
      </p:sp>
      <p:sp>
        <p:nvSpPr>
          <p:cNvPr id="14" name="文本框 13"/>
          <p:cNvSpPr txBox="1"/>
          <p:nvPr/>
        </p:nvSpPr>
        <p:spPr>
          <a:xfrm>
            <a:off x="5862320" y="1603375"/>
            <a:ext cx="5980430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【箴 30:8】求你使虚假和谎言远离我；使我也不贫穷也不富足，赐给我需用的饮食。</a:t>
            </a:r>
            <a:endParaRPr lang="zh-CN" altLang="en-US" sz="2200"/>
          </a:p>
          <a:p>
            <a:r>
              <a:rPr lang="zh-CN" altLang="en-US" sz="2200"/>
              <a:t>【箴 30:9】恐怕我饱足不认你说，耶和华是谁呢？又恐怕我贫穷就偷窃，以致亵渎我神的名。</a:t>
            </a:r>
            <a:endParaRPr lang="zh-CN" altLang="en-US" sz="2200"/>
          </a:p>
        </p:txBody>
      </p:sp>
      <p:sp>
        <p:nvSpPr>
          <p:cNvPr id="15" name="文本框 14"/>
          <p:cNvSpPr txBox="1"/>
          <p:nvPr/>
        </p:nvSpPr>
        <p:spPr>
          <a:xfrm>
            <a:off x="4291965" y="4295140"/>
            <a:ext cx="752348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【雅 1:12】忍受试探的人是有福的，因为他经过试验以后，必得生命的冠冕，这是主应许给那些爱他之人的。</a:t>
            </a:r>
            <a:endParaRPr lang="zh-CN" altLang="en-US" sz="2200"/>
          </a:p>
        </p:txBody>
      </p:sp>
      <p:sp>
        <p:nvSpPr>
          <p:cNvPr id="17" name="文本框 16"/>
          <p:cNvSpPr txBox="1"/>
          <p:nvPr/>
        </p:nvSpPr>
        <p:spPr>
          <a:xfrm>
            <a:off x="3780790" y="3117215"/>
            <a:ext cx="6693535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【太 6:19】不要为自己积攒财宝在地上，</a:t>
            </a:r>
            <a:r>
              <a:rPr lang="en-US" altLang="zh-CN" sz="2200"/>
              <a:t>...</a:t>
            </a:r>
            <a:endParaRPr lang="en-US" altLang="zh-CN" sz="2200"/>
          </a:p>
          <a:p>
            <a:r>
              <a:rPr lang="zh-CN" altLang="en-US" sz="2200"/>
              <a:t>【太 6:20】只要积攒财宝在天上，</a:t>
            </a:r>
            <a:r>
              <a:rPr lang="en-US" altLang="zh-CN" sz="2200"/>
              <a:t>...</a:t>
            </a:r>
            <a:endParaRPr lang="en-US" altLang="zh-CN" sz="2200"/>
          </a:p>
          <a:p>
            <a:r>
              <a:rPr lang="zh-CN" altLang="en-US" sz="2200"/>
              <a:t>【太 6:21】因为你的财宝在哪里</a:t>
            </a:r>
            <a:r>
              <a:rPr lang="en-US" altLang="zh-CN" sz="2200"/>
              <a:t>, </a:t>
            </a:r>
            <a:r>
              <a:rPr lang="zh-CN" altLang="en-US" sz="2200"/>
              <a:t>你的心也在那里。</a:t>
            </a:r>
            <a:endParaRPr lang="zh-CN" altLang="en-US" sz="2200"/>
          </a:p>
        </p:txBody>
      </p:sp>
      <p:sp>
        <p:nvSpPr>
          <p:cNvPr id="23" name="文本框 22"/>
          <p:cNvSpPr txBox="1"/>
          <p:nvPr/>
        </p:nvSpPr>
        <p:spPr>
          <a:xfrm>
            <a:off x="4291965" y="5155565"/>
            <a:ext cx="6478905" cy="768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【林后 5:10】 因为我们众人必要在基督台前显露出来，叫各人按着本身所行的，或善或恶受报。</a:t>
            </a:r>
            <a:endParaRPr lang="zh-CN" altLang="en-US" sz="2200"/>
          </a:p>
        </p:txBody>
      </p:sp>
      <p:sp>
        <p:nvSpPr>
          <p:cNvPr id="24" name="文本框 23"/>
          <p:cNvSpPr txBox="1"/>
          <p:nvPr/>
        </p:nvSpPr>
        <p:spPr>
          <a:xfrm>
            <a:off x="2338705" y="6000750"/>
            <a:ext cx="9504680" cy="76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【箴 15:3】 耶和华的眼目无处不在，恶人善人，他都鉴察。</a:t>
            </a:r>
            <a:endParaRPr lang="zh-CN" altLang="en-US" sz="2200"/>
          </a:p>
          <a:p>
            <a:r>
              <a:rPr lang="zh-CN" altLang="en-US" sz="2200"/>
              <a:t>【箴 15:9】 恶人的道路，为耶和华所憎恶；追求公义的，为他所喜爱。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0"/>
      <p:bldP spid="11" grpId="1"/>
      <p:bldP spid="10" grpId="0"/>
      <p:bldP spid="10" grpId="1"/>
      <p:bldP spid="9" grpId="0"/>
      <p:bldP spid="9" grpId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6" grpId="0"/>
      <p:bldP spid="6" grpId="1"/>
      <p:bldP spid="17" grpId="0" animBg="1"/>
      <p:bldP spid="17" grpId="1" animBg="1"/>
      <p:bldP spid="5" grpId="0"/>
      <p:bldP spid="5" grpId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5" y="274320"/>
            <a:ext cx="2580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生命</a:t>
            </a:r>
            <a:r>
              <a:rPr lang="zh-CN" altLang="en-US" sz="2800" b="1">
                <a:sym typeface="+mn-ea"/>
              </a:rPr>
              <a:t>的季节</a:t>
            </a:r>
            <a:endParaRPr lang="zh-CN" altLang="en-US" sz="2800" b="1"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846455"/>
          <a:ext cx="1136142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/>
                <a:gridCol w="2840355"/>
                <a:gridCol w="2840355"/>
                <a:gridCol w="2840355"/>
              </a:tblGrid>
              <a:tr h="4826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1960" y="132207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220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5845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04605" y="1351280"/>
            <a:ext cx="2988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走过，看过，</a:t>
            </a:r>
            <a:r>
              <a:rPr lang="zh-CN" altLang="en-US" sz="2400">
                <a:sym typeface="+mn-ea"/>
              </a:rPr>
              <a:t>经历过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32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ym typeface="+mn-ea"/>
              </a:rPr>
              <a:t>成长</a:t>
            </a:r>
            <a:endParaRPr lang="zh-CN" altLang="en-US" sz="24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0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  <a:endParaRPr lang="zh-CN" altLang="en-US" sz="2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2890" y="846455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  <a:endParaRPr lang="zh-CN" altLang="en-US" sz="24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45445" y="861695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  <a:endParaRPr lang="zh-CN" altLang="en-US" sz="2400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960" y="2183130"/>
            <a:ext cx="1136078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4220" y="2770505"/>
            <a:ext cx="852487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  <a:endParaRPr lang="zh-CN" altLang="en-US" sz="2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5845" y="3392805"/>
            <a:ext cx="5683250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  <a:endParaRPr lang="zh-CN" altLang="en-US" sz="2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66200" y="4000500"/>
            <a:ext cx="2842895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  <a:endParaRPr lang="zh-CN" altLang="en-US" sz="2200">
              <a:sym typeface="+mn-ea"/>
            </a:endParaRP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  <a:endParaRPr lang="zh-CN" altLang="en-US" sz="22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8310" y="4946650"/>
            <a:ext cx="11360785" cy="42989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200">
                <a:sym typeface="+mn-ea"/>
              </a:rPr>
              <a:t>《诗篇》——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属灵生命的向导，保持与神的</a:t>
            </a:r>
            <a:r>
              <a:rPr lang="zh-CN" altLang="en-US" sz="2200">
                <a:sym typeface="+mn-ea"/>
              </a:rPr>
              <a:t>亲密关系。</a:t>
            </a:r>
            <a:endParaRPr lang="zh-CN" altLang="en-US" sz="2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3290" y="2166620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</a:t>
            </a:r>
            <a:r>
              <a:rPr lang="zh-CN" altLang="en-US" sz="2200">
                <a:sym typeface="+mn-ea"/>
              </a:rPr>
              <a:t>解决问题的能力</a:t>
            </a:r>
            <a:endParaRPr lang="zh-CN" altLang="en-US" sz="22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8545" y="2773680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  <a:endParaRPr lang="zh-CN" altLang="en-US" sz="2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3955" y="3361055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  <a:endParaRPr lang="zh-CN" altLang="en-US" sz="2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5493385"/>
            <a:ext cx="6033135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I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Q</a:t>
            </a:r>
            <a:r>
              <a:rPr lang="en-US" altLang="zh-CN" sz="2400"/>
              <a:t>: </a:t>
            </a:r>
            <a:r>
              <a:rPr lang="zh-CN" altLang="en-US" sz="2400"/>
              <a:t>Intelligence Quotient</a:t>
            </a:r>
            <a:endParaRPr lang="zh-CN" altLang="en-US" sz="2400"/>
          </a:p>
          <a:p>
            <a:r>
              <a:rPr lang="en-US" altLang="zh-CN" sz="2400"/>
              <a:t>LQ: Lover Quotient</a:t>
            </a:r>
            <a:endParaRPr lang="en-US" altLang="zh-CN" sz="2400"/>
          </a:p>
          <a:p>
            <a:r>
              <a:rPr lang="en-US" altLang="zh-CN" sz="2400"/>
              <a:t>AQ: Adversity Intelligence Quotient</a:t>
            </a:r>
            <a:endParaRPr lang="en-US" altLang="zh-CN" sz="2400"/>
          </a:p>
        </p:txBody>
      </p:sp>
      <p:sp>
        <p:nvSpPr>
          <p:cNvPr id="22" name="文本框 21"/>
          <p:cNvSpPr txBox="1"/>
          <p:nvPr/>
        </p:nvSpPr>
        <p:spPr>
          <a:xfrm>
            <a:off x="6475095" y="5504180"/>
            <a:ext cx="5341620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sz="2400"/>
              <a:t>EQ: Emotional Quotient</a:t>
            </a:r>
            <a:endParaRPr lang="en-US" altLang="zh-CN" sz="2400"/>
          </a:p>
          <a:p>
            <a:r>
              <a:rPr lang="en-US" altLang="zh-CN" sz="2400"/>
              <a:t>TQ: Totel Quotient</a:t>
            </a:r>
            <a:endParaRPr lang="en-US" altLang="zh-CN" sz="2400"/>
          </a:p>
        </p:txBody>
      </p:sp>
      <p:sp>
        <p:nvSpPr>
          <p:cNvPr id="21" name="文本框 20"/>
          <p:cNvSpPr txBox="1"/>
          <p:nvPr/>
        </p:nvSpPr>
        <p:spPr>
          <a:xfrm>
            <a:off x="911225" y="4937125"/>
            <a:ext cx="197929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/>
              <a:t>TQ综合商数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4" grpId="0" animBg="1"/>
      <p:bldP spid="22" grpId="0" animBg="1"/>
      <p:bldP spid="21" grpId="0"/>
      <p:bldP spid="2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 animBg="1"/>
      <p:bldP spid="14" grpId="1" animBg="1"/>
      <p:bldP spid="15" grpId="1" animBg="1"/>
      <p:bldP spid="16" grpId="1" animBg="1"/>
      <p:bldP spid="17" grpId="1" animBg="1"/>
      <p:bldP spid="18" grpId="1"/>
      <p:bldP spid="19" grpId="1"/>
      <p:bldP spid="20" grpId="1"/>
      <p:bldP spid="4" grpId="1" animBg="1"/>
      <p:bldP spid="22" grpId="1" animBg="1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5" y="274320"/>
            <a:ext cx="2580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生命</a:t>
            </a:r>
            <a:r>
              <a:rPr lang="zh-CN" altLang="en-US" sz="2800" b="1">
                <a:sym typeface="+mn-ea"/>
              </a:rPr>
              <a:t>的季节</a:t>
            </a:r>
            <a:endParaRPr lang="zh-CN" altLang="en-US" sz="2800" b="1"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846455"/>
          <a:ext cx="1136142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/>
                <a:gridCol w="2840355"/>
                <a:gridCol w="2840355"/>
                <a:gridCol w="2840355"/>
              </a:tblGrid>
              <a:tr h="4826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期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1960" y="132207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220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5845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470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走过，看过，错过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32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ym typeface="+mn-ea"/>
              </a:rPr>
              <a:t>成长</a:t>
            </a:r>
            <a:endParaRPr lang="zh-CN" altLang="en-US" sz="24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0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  <a:endParaRPr lang="zh-CN" altLang="en-US" sz="2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2890" y="846455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  <a:endParaRPr lang="zh-CN" altLang="en-US" sz="24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45445" y="861695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  <a:endParaRPr lang="zh-CN" altLang="en-US" sz="2400" b="1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441960" y="2183130"/>
            <a:ext cx="1136078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284220" y="2770505"/>
            <a:ext cx="852487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  <a:endParaRPr lang="zh-CN" altLang="en-US" sz="2200"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125845" y="3392805"/>
            <a:ext cx="5683250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  <a:endParaRPr lang="zh-CN" altLang="en-US" sz="2200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8966200" y="4000500"/>
            <a:ext cx="2842895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  <a:endParaRPr lang="zh-CN" altLang="en-US" sz="2200">
              <a:sym typeface="+mn-ea"/>
            </a:endParaRP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  <a:endParaRPr lang="zh-CN" altLang="en-US" sz="2200"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48310" y="4946650"/>
            <a:ext cx="11360785" cy="42989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200">
                <a:sym typeface="+mn-ea"/>
              </a:rPr>
              <a:t>《诗篇》——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属灵生命的向导，</a:t>
            </a:r>
            <a:r>
              <a:rPr lang="zh-CN" altLang="en-US" sz="2200">
                <a:sym typeface="+mn-ea"/>
              </a:rPr>
              <a:t>保持与神的</a:t>
            </a:r>
            <a:r>
              <a:rPr lang="zh-CN" altLang="en-US" sz="2200">
                <a:sym typeface="+mn-ea"/>
              </a:rPr>
              <a:t>亲密关系。</a:t>
            </a:r>
            <a:endParaRPr lang="zh-CN" altLang="en-US" sz="2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3290" y="2166620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</a:t>
            </a:r>
            <a:r>
              <a:rPr lang="zh-CN" altLang="en-US" sz="2200">
                <a:sym typeface="+mn-ea"/>
              </a:rPr>
              <a:t>解决问题的能力</a:t>
            </a:r>
            <a:endParaRPr lang="zh-CN" altLang="en-US" sz="22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8545" y="2773680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  <a:endParaRPr lang="zh-CN" altLang="en-US" sz="2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3955" y="3361055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  <a:endParaRPr lang="zh-CN" altLang="en-US" sz="2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5493385"/>
            <a:ext cx="6033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I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Q</a:t>
            </a:r>
            <a:r>
              <a:rPr lang="en-US" altLang="zh-CN" sz="2400"/>
              <a:t>: </a:t>
            </a:r>
            <a:r>
              <a:rPr lang="zh-CN" altLang="en-US" sz="2400"/>
              <a:t>Intelligence Quotient</a:t>
            </a:r>
            <a:endParaRPr lang="zh-CN" altLang="en-US" sz="2400"/>
          </a:p>
          <a:p>
            <a:r>
              <a:rPr lang="en-US" altLang="zh-CN" sz="2400"/>
              <a:t>LQ: Lover Quotient</a:t>
            </a:r>
            <a:endParaRPr lang="en-US" altLang="zh-CN" sz="2400"/>
          </a:p>
          <a:p>
            <a:r>
              <a:rPr lang="en-US" altLang="zh-CN" sz="2400"/>
              <a:t>AQ: Adversity Intelligence Quotient</a:t>
            </a:r>
            <a:endParaRPr lang="en-US" altLang="zh-CN" sz="2400"/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6475095" y="5460365"/>
            <a:ext cx="5341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EQ: Emotional Quotient</a:t>
            </a:r>
            <a:endParaRPr lang="en-US" altLang="zh-CN" sz="2400"/>
          </a:p>
          <a:p>
            <a:r>
              <a:rPr lang="en-US" altLang="zh-CN" sz="2400"/>
              <a:t>TQ: Totel Quotient</a:t>
            </a:r>
            <a:endParaRPr lang="en-US" altLang="zh-CN" sz="2400"/>
          </a:p>
        </p:txBody>
      </p:sp>
      <p:sp>
        <p:nvSpPr>
          <p:cNvPr id="21" name="矩形 20"/>
          <p:cNvSpPr/>
          <p:nvPr/>
        </p:nvSpPr>
        <p:spPr>
          <a:xfrm>
            <a:off x="4867910" y="3395980"/>
            <a:ext cx="1249045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30110" y="3997325"/>
            <a:ext cx="1736090" cy="768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593340" y="2773680"/>
            <a:ext cx="690880" cy="426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4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43125"/>
                <a:gridCol w="1929765"/>
                <a:gridCol w="2413635"/>
                <a:gridCol w="2635250"/>
                <a:gridCol w="2080895"/>
              </a:tblGrid>
              <a:tr h="465455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  <a:endParaRPr lang="zh-CN" altLang="en-US" sz="2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928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少年成长期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青年挑战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关键词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情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78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所罗门的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箴言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智慧人的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言语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歌颂爱情的诗歌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集。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666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讲论；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年轻人进入现实世界的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生活指南；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做出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正确选择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的智慧。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婚姻和性爱是神所赐的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礼物；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将男女之爱恢复到伊甸园的美好。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且无人例外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荣耀神，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还是羞辱神。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2.没有神的人生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必然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走向死亡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敬畏神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才有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词；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万言书。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553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敬畏神是智慧的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开端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神爱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以色列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基督爱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教会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才能救我们脱离虚空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59635" y="20478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  <a:endParaRPr lang="zh-CN" altLang="en-US" sz="12000" b="1">
              <a:solidFill>
                <a:srgbClr val="FF0000"/>
              </a:solidFill>
              <a:latin typeface="Wingdings 2" panose="05020102010507070707" charset="0"/>
              <a:ea typeface="汉仪菱心体简" panose="02010400000101010101" charset="-122"/>
              <a:cs typeface="Wingdings 2" panose="05020102010507070707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rot="420000">
            <a:off x="10579100" y="1628140"/>
            <a:ext cx="1019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  <a:latin typeface="汉仪菱心体简" panose="02010400000101010101" charset="-122"/>
                <a:ea typeface="汉仪菱心体简" panose="02010400000101010101" charset="-122"/>
                <a:sym typeface="+mn-ea"/>
              </a:rPr>
              <a:t>相约下</a:t>
            </a:r>
            <a:r>
              <a:rPr lang="zh-CN" altLang="en-US" sz="4800">
                <a:solidFill>
                  <a:srgbClr val="FF0000"/>
                </a:solidFill>
                <a:latin typeface="汉仪菱心体简" panose="02010400000101010101" charset="-122"/>
                <a:ea typeface="汉仪菱心体简" panose="02010400000101010101" charset="-122"/>
                <a:sym typeface="+mn-ea"/>
              </a:rPr>
              <a:t>次见</a:t>
            </a:r>
            <a:endParaRPr lang="zh-CN" altLang="en-US" sz="4800">
              <a:solidFill>
                <a:srgbClr val="FF0000"/>
              </a:solidFill>
              <a:latin typeface="汉仪菱心体简" panose="02010400000101010101" charset="-122"/>
              <a:ea typeface="汉仪菱心体简" panose="0201040000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2725" y="20351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  <a:endParaRPr lang="zh-CN" altLang="en-US" sz="12000" b="1">
              <a:solidFill>
                <a:srgbClr val="FF0000"/>
              </a:solidFill>
              <a:latin typeface="Wingdings 2" panose="05020102010507070707" charset="0"/>
              <a:ea typeface="汉仪菱心体简" panose="02010400000101010101" charset="-122"/>
              <a:cs typeface="Wingdings 2" panose="05020102010507070707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6" grpId="0"/>
      <p:bldP spid="6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43125"/>
                <a:gridCol w="1929765"/>
                <a:gridCol w="2413635"/>
                <a:gridCol w="2635250"/>
                <a:gridCol w="2080895"/>
              </a:tblGrid>
              <a:tr h="465455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  <a:endParaRPr lang="zh-CN" altLang="en-US" sz="2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928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少年成长期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青年挑战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关键词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情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78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所罗门的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箴言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智慧人的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言语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歌颂爱情的诗歌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集。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反思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666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讲论；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年轻人进入现实世界的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生活指南；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做出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正确选择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的智慧。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婚姻和性爱是神所赐的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礼物；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将男女之爱恢复到伊甸园的美好。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且无人例外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荣耀神，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还是羞辱神。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2.没有神的人生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必然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走向死亡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敬畏神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才有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盼望。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集；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词；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万言书。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553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敬畏神是智慧的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开端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神爱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以色列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基督爱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教会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才能救我们脱离虚空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世界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159635" y="20478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  <a:endParaRPr lang="zh-CN" altLang="en-US" sz="12000" b="1">
              <a:solidFill>
                <a:srgbClr val="FF0000"/>
              </a:solidFill>
              <a:latin typeface="Wingdings 2" panose="05020102010507070707" charset="0"/>
              <a:ea typeface="汉仪菱心体简" panose="02010400000101010101" charset="-122"/>
              <a:cs typeface="Wingdings 2" panose="05020102010507070707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6080" y="1495425"/>
            <a:ext cx="2814955" cy="2129155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93345" y="37465"/>
          <a:ext cx="11997690" cy="674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981835"/>
                <a:gridCol w="9220835"/>
              </a:tblGrid>
              <a:tr h="4864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1/4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23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，无人例外；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批驳报应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论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28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82265" y="721995"/>
            <a:ext cx="87852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</a:rPr>
              <a:t>名门望族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zh-CN" altLang="en-US" sz="2200"/>
              <a:t>【伯 1:2～</a:t>
            </a:r>
            <a:r>
              <a:rPr lang="en-US" altLang="zh-CN" sz="2200"/>
              <a:t>3</a:t>
            </a:r>
            <a:r>
              <a:rPr lang="zh-CN" altLang="en-US" sz="2200"/>
              <a:t>】 他生了七个儿子，三个女儿。</a:t>
            </a:r>
            <a:r>
              <a:rPr lang="en-US" altLang="zh-CN" sz="2200"/>
              <a:t>... ...</a:t>
            </a:r>
            <a:r>
              <a:rPr lang="zh-CN" altLang="en-US" sz="2200"/>
              <a:t>七千羊，三千骆驼，五百对牛，五百母驴，并有许多仆婢。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2736215" y="1804035"/>
            <a:ext cx="87852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天灾人祸</a:t>
            </a:r>
            <a:endParaRPr lang="zh-CN" altLang="en-US" sz="2200">
              <a:solidFill>
                <a:srgbClr val="FF0000"/>
              </a:solidFill>
            </a:endParaRPr>
          </a:p>
          <a:p>
            <a:r>
              <a:rPr lang="zh-CN" altLang="en-US" sz="2200"/>
              <a:t>【伯 1:16】</a:t>
            </a:r>
            <a:r>
              <a:rPr lang="en-US" altLang="zh-CN" sz="2200"/>
              <a:t>...</a:t>
            </a:r>
            <a:r>
              <a:rPr lang="zh-CN" altLang="en-US" sz="2200"/>
              <a:t>天上降下火来，将群羊和仆人都烧灭了；</a:t>
            </a:r>
            <a:endParaRPr lang="zh-CN" altLang="en-US" sz="2200"/>
          </a:p>
          <a:p>
            <a:r>
              <a:rPr lang="zh-CN" altLang="en-US" sz="2200"/>
              <a:t>【伯 1:17】迦勒底人</a:t>
            </a:r>
            <a:r>
              <a:rPr lang="en-US" altLang="zh-CN" sz="2200"/>
              <a:t>...</a:t>
            </a:r>
            <a:r>
              <a:rPr lang="zh-CN" altLang="en-US" sz="2200"/>
              <a:t>把骆驼掳去，并用刀杀了仆人；</a:t>
            </a:r>
            <a:endParaRPr lang="zh-CN" altLang="en-US" sz="2200"/>
          </a:p>
          <a:p>
            <a:r>
              <a:rPr lang="zh-CN" altLang="en-US" sz="2200"/>
              <a:t>【伯 1:18</a:t>
            </a:r>
            <a:r>
              <a:rPr lang="en-US" altLang="zh-CN" sz="2200"/>
              <a:t>~19</a:t>
            </a:r>
            <a:r>
              <a:rPr lang="zh-CN" altLang="en-US" sz="2200"/>
              <a:t>】 你的儿女</a:t>
            </a:r>
            <a:r>
              <a:rPr lang="en-US" altLang="zh-CN" sz="2200"/>
              <a:t>...</a:t>
            </a:r>
            <a:r>
              <a:rPr lang="zh-CN" altLang="en-US" sz="2200"/>
              <a:t>房屋倒塌</a:t>
            </a:r>
            <a:r>
              <a:rPr lang="en-US" altLang="zh-CN" sz="2200"/>
              <a:t>...</a:t>
            </a:r>
            <a:r>
              <a:rPr lang="zh-CN" altLang="en-US" sz="2200"/>
              <a:t>他们就都死了；</a:t>
            </a:r>
            <a:endParaRPr lang="zh-CN" altLang="en-US" sz="2200"/>
          </a:p>
        </p:txBody>
      </p:sp>
      <p:sp>
        <p:nvSpPr>
          <p:cNvPr id="2" name="文本框 1"/>
          <p:cNvSpPr txBox="1"/>
          <p:nvPr/>
        </p:nvSpPr>
        <p:spPr>
          <a:xfrm>
            <a:off x="2881630" y="3241040"/>
            <a:ext cx="83369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sym typeface="+mn-ea"/>
              </a:rPr>
              <a:t>约伯的第一反应：赏罚出自神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在苦难中称颂神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  <a:p>
            <a:r>
              <a:rPr lang="zh-CN" altLang="en-US" sz="2200">
                <a:sym typeface="+mn-ea"/>
              </a:rPr>
              <a:t>【伯 1:20】约伯便起来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撕裂外袍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剃了头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伏在地上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下拜</a:t>
            </a:r>
            <a:r>
              <a:rPr lang="zh-CN" altLang="en-US" sz="2200">
                <a:sym typeface="+mn-ea"/>
              </a:rPr>
              <a:t>，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【伯 1:21】我赤身出于母胎，也必赤身归回。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赏赐的是耶和华，收取的也是耶和华</a:t>
            </a:r>
            <a:r>
              <a:rPr lang="zh-CN" altLang="en-US" sz="2200">
                <a:sym typeface="+mn-ea"/>
              </a:rPr>
              <a:t>；耶和华的名是应当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称颂</a:t>
            </a:r>
            <a:r>
              <a:rPr lang="zh-CN" altLang="en-US" sz="2200">
                <a:sym typeface="+mn-ea"/>
              </a:rPr>
              <a:t>的。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2881630" y="4653280"/>
            <a:ext cx="87858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/>
              <a:t>  </a:t>
            </a:r>
            <a:r>
              <a:rPr lang="zh-CN" altLang="en-US" sz="2200" b="1">
                <a:solidFill>
                  <a:srgbClr val="FF0000"/>
                </a:solidFill>
              </a:rPr>
              <a:t>再次遭灾的反应：在苦难中不悖逆神</a:t>
            </a:r>
            <a:endParaRPr lang="zh-CN" altLang="en-US" sz="2200" b="1"/>
          </a:p>
          <a:p>
            <a:r>
              <a:rPr lang="zh-CN" altLang="en-US" sz="2200"/>
              <a:t>【伯 2:7】 ...他从脚掌到头顶长毒疮。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【伯 2:8】约伯就坐在炉灰中，拿瓦片刮身体。</a:t>
            </a:r>
            <a:endParaRPr lang="zh-CN" altLang="en-US" sz="2200"/>
          </a:p>
          <a:p>
            <a:r>
              <a:rPr lang="zh-CN" altLang="en-US" sz="2200"/>
              <a:t>【</a:t>
            </a:r>
            <a:r>
              <a:rPr lang="zh-CN" altLang="en-US" sz="2200">
                <a:sym typeface="+mn-ea"/>
              </a:rPr>
              <a:t>伯</a:t>
            </a:r>
            <a:r>
              <a:rPr lang="zh-CN" altLang="en-US" sz="2200"/>
              <a:t> 2:9】</a:t>
            </a:r>
            <a:r>
              <a:rPr lang="zh-CN" altLang="en-US" sz="2200" b="1"/>
              <a:t>他的妻子</a:t>
            </a:r>
            <a:r>
              <a:rPr lang="zh-CN" altLang="en-US" sz="2200"/>
              <a:t>对他说</a:t>
            </a:r>
            <a:r>
              <a:rPr lang="en-US" altLang="zh-CN" sz="2200"/>
              <a:t>:</a:t>
            </a:r>
            <a:r>
              <a:rPr lang="zh-CN" altLang="en-US" sz="2200"/>
              <a:t>你仍然持守你的纯正吗</a:t>
            </a:r>
            <a:r>
              <a:rPr lang="en-US" altLang="zh-CN" sz="2200"/>
              <a:t>?</a:t>
            </a:r>
            <a:r>
              <a:rPr lang="zh-CN" altLang="en-US" sz="2200"/>
              <a:t>你弃掉神</a:t>
            </a:r>
            <a:r>
              <a:rPr lang="en-US" altLang="zh-CN" sz="2200"/>
              <a:t>,</a:t>
            </a:r>
            <a:r>
              <a:rPr lang="zh-CN" altLang="en-US" sz="2200"/>
              <a:t>死了吧</a:t>
            </a:r>
            <a:r>
              <a:rPr lang="en-US" altLang="zh-CN" sz="2200"/>
              <a:t>?</a:t>
            </a:r>
            <a:endParaRPr lang="zh-CN" altLang="en-US" sz="2200"/>
          </a:p>
          <a:p>
            <a:r>
              <a:rPr lang="zh-CN" altLang="en-US" sz="2200"/>
              <a:t>【</a:t>
            </a:r>
            <a:r>
              <a:rPr lang="zh-CN" altLang="en-US" sz="2200">
                <a:sym typeface="+mn-ea"/>
              </a:rPr>
              <a:t>伯</a:t>
            </a:r>
            <a:r>
              <a:rPr lang="zh-CN" altLang="en-US" sz="2200"/>
              <a:t>2:10】约伯却对她说</a:t>
            </a:r>
            <a:r>
              <a:rPr lang="en-US" altLang="zh-CN" sz="2200"/>
              <a:t>:</a:t>
            </a:r>
            <a:r>
              <a:rPr lang="zh-CN" altLang="en-US" sz="2200"/>
              <a:t>“你说话像愚顽的妇人一样。哎</a:t>
            </a:r>
            <a:r>
              <a:rPr lang="en-US" altLang="zh-CN" sz="2200"/>
              <a:t>! 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难道我们</a:t>
            </a:r>
            <a:r>
              <a:rPr lang="en-US" altLang="zh-CN" sz="2200" b="1">
                <a:solidFill>
                  <a:schemeClr val="tx1"/>
                </a:solidFill>
                <a:highlight>
                  <a:srgbClr val="FFFF00"/>
                </a:highlight>
              </a:rPr>
              <a:t>  </a:t>
            </a:r>
            <a:endParaRPr lang="en-US" altLang="zh-CN" sz="2200" b="1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altLang="zh-CN" sz="2200" b="1">
                <a:solidFill>
                  <a:schemeClr val="tx1"/>
                </a:solidFill>
                <a:highlight>
                  <a:srgbClr val="FFFF00"/>
                </a:highlight>
              </a:rPr>
              <a:t>   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从神手里得福</a:t>
            </a:r>
            <a:r>
              <a:rPr lang="en-US" altLang="zh-CN" sz="2200" b="1">
                <a:solidFill>
                  <a:schemeClr val="tx1"/>
                </a:solidFill>
                <a:highlight>
                  <a:srgbClr val="FFFF00"/>
                </a:highlight>
              </a:rPr>
              <a:t>, 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</a:rPr>
              <a:t>不也受祸吗</a:t>
            </a:r>
            <a:r>
              <a:rPr lang="en-US" altLang="zh-CN" sz="2200" b="1">
                <a:solidFill>
                  <a:schemeClr val="tx1"/>
                </a:solidFill>
                <a:highlight>
                  <a:srgbClr val="FFFF00"/>
                </a:highlight>
              </a:rPr>
              <a:t>?</a:t>
            </a:r>
            <a:r>
              <a:rPr lang="zh-CN" altLang="en-US" sz="2200"/>
              <a:t>”在这一切的事上</a:t>
            </a:r>
            <a:r>
              <a:rPr lang="en-US" altLang="zh-CN" sz="2200"/>
              <a:t>, </a:t>
            </a:r>
            <a:r>
              <a:rPr lang="zh-CN" altLang="en-US" sz="2200"/>
              <a:t>约伯并</a:t>
            </a:r>
            <a:r>
              <a:rPr lang="zh-CN" altLang="en-US" sz="2200" b="1">
                <a:solidFill>
                  <a:srgbClr val="FF0000"/>
                </a:solidFill>
              </a:rPr>
              <a:t>不以口犯罪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5" name="文本框 4"/>
          <p:cNvSpPr txBox="1"/>
          <p:nvPr/>
        </p:nvSpPr>
        <p:spPr>
          <a:xfrm>
            <a:off x="3469005" y="190500"/>
            <a:ext cx="7496175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chemeClr val="tx1"/>
                </a:solidFill>
              </a:rPr>
              <a:t>神忠心的仆人约伯：</a:t>
            </a:r>
            <a:r>
              <a:rPr lang="zh-CN" altLang="en-US" sz="2200" b="1">
                <a:solidFill>
                  <a:schemeClr val="tx1"/>
                </a:solidFill>
                <a:sym typeface="+mn-ea"/>
              </a:rPr>
              <a:t>无辜受苦的遭遇，</a:t>
            </a: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在苦难中他的表现</a:t>
            </a:r>
            <a:r>
              <a:rPr lang="zh-CN" altLang="en-US" sz="2200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2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69250" y="1451610"/>
            <a:ext cx="29959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一贫如洗</a:t>
            </a:r>
            <a:r>
              <a:rPr lang="en-US" altLang="zh-CN" sz="2200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中年丧</a:t>
            </a:r>
            <a:r>
              <a:rPr lang="en-US" altLang="zh-CN" sz="2200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子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95030" y="4272280"/>
            <a:ext cx="3576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>
                <a:highlight>
                  <a:srgbClr val="00FFFF"/>
                </a:highlight>
              </a:rPr>
              <a:t>灵魂拷问：是</a:t>
            </a:r>
            <a:r>
              <a:rPr lang="zh-CN" altLang="en-US" sz="2200" b="1">
                <a:highlight>
                  <a:srgbClr val="00FFFF"/>
                </a:highlight>
              </a:rPr>
              <a:t>不是想不通</a:t>
            </a:r>
            <a:r>
              <a:rPr lang="en-US" altLang="zh-CN" sz="2200" b="1">
                <a:highlight>
                  <a:srgbClr val="00FFFF"/>
                </a:highlight>
              </a:rPr>
              <a:t>?</a:t>
            </a:r>
            <a:endParaRPr lang="zh-CN" altLang="en-US" sz="2200" b="1">
              <a:highlight>
                <a:srgbClr val="00FFFF"/>
              </a:highlight>
            </a:endParaRPr>
          </a:p>
          <a:p>
            <a:pPr algn="r"/>
            <a:r>
              <a:rPr lang="zh-CN" altLang="en-US" sz="2200" b="1">
                <a:highlight>
                  <a:srgbClr val="00FFFF"/>
                </a:highlight>
              </a:rPr>
              <a:t>钱财可以收走，孩子舍不得</a:t>
            </a:r>
            <a:endParaRPr lang="zh-CN" altLang="en-US" sz="2200" b="1">
              <a:highlight>
                <a:srgbClr val="00FFFF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14615" y="4954270"/>
            <a:ext cx="44011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亚伯拉罕献以撒，耶稣受难十字架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0" y="5307330"/>
            <a:ext cx="34004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chemeClr val="tx1"/>
                </a:solidFill>
                <a:highlight>
                  <a:srgbClr val="00FF00"/>
                </a:highlight>
              </a:rPr>
              <a:t>基督徒</a:t>
            </a:r>
            <a:r>
              <a:rPr lang="en-US" altLang="zh-CN" sz="2200" b="1">
                <a:solidFill>
                  <a:schemeClr val="tx1"/>
                </a:solidFill>
                <a:highlight>
                  <a:srgbClr val="00FF00"/>
                </a:highlight>
              </a:rPr>
              <a:t>, </a:t>
            </a:r>
            <a:r>
              <a:rPr lang="zh-CN" altLang="en-US" sz="2200" b="1">
                <a:solidFill>
                  <a:schemeClr val="tx1"/>
                </a:solidFill>
                <a:highlight>
                  <a:srgbClr val="00FF00"/>
                </a:highlight>
              </a:rPr>
              <a:t>怎么混的这么差？</a:t>
            </a:r>
            <a:endParaRPr lang="zh-CN" altLang="en-US" sz="2200" b="1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7" grpId="0"/>
      <p:bldP spid="7" grpId="1"/>
      <p:bldP spid="2" grpId="0"/>
      <p:bldP spid="2" grpId="1"/>
      <p:bldP spid="4" grpId="0"/>
      <p:bldP spid="4" grpId="1"/>
      <p:bldP spid="5" grpId="0" animBg="1"/>
      <p:bldP spid="5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37465"/>
          <a:ext cx="11997690" cy="674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981835"/>
                <a:gridCol w="9220835"/>
              </a:tblGrid>
              <a:tr h="4864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2/4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23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，无人例外；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批驳报应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论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28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27985" y="267970"/>
            <a:ext cx="88004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向神哀求</a:t>
            </a:r>
            <a:r>
              <a:rPr lang="en-US" altLang="zh-CN" sz="2400" b="1">
                <a:solidFill>
                  <a:srgbClr val="FF0000"/>
                </a:solidFill>
              </a:rPr>
              <a:t>&amp;</a:t>
            </a:r>
            <a:r>
              <a:rPr lang="zh-CN" altLang="en-US" sz="2400" b="1">
                <a:solidFill>
                  <a:srgbClr val="FF0000"/>
                </a:solidFill>
              </a:rPr>
              <a:t>并</a:t>
            </a:r>
            <a:r>
              <a:rPr lang="zh-CN" altLang="en-US" sz="2400" b="1">
                <a:solidFill>
                  <a:srgbClr val="FF0000"/>
                </a:solidFill>
              </a:rPr>
              <a:t>持有</a:t>
            </a:r>
            <a:r>
              <a:rPr lang="zh-CN" altLang="en-US" sz="2400" b="1">
                <a:solidFill>
                  <a:srgbClr val="FF0000"/>
                </a:solidFill>
              </a:rPr>
              <a:t>信心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13:18】 我已</a:t>
            </a:r>
            <a:r>
              <a:rPr lang="zh-CN" altLang="en-US" sz="2400" b="1">
                <a:solidFill>
                  <a:srgbClr val="FF0000"/>
                </a:solidFill>
              </a:rPr>
              <a:t>陈明</a:t>
            </a:r>
            <a:r>
              <a:rPr lang="zh-CN" altLang="en-US" sz="2400"/>
              <a:t>我的</a:t>
            </a:r>
            <a:r>
              <a:rPr lang="zh-CN" altLang="en-US" sz="2400">
                <a:solidFill>
                  <a:schemeClr val="tx1"/>
                </a:solidFill>
              </a:rPr>
              <a:t>案，知道自己</a:t>
            </a:r>
            <a:r>
              <a:rPr lang="zh-CN" altLang="en-US" sz="2400" b="1">
                <a:solidFill>
                  <a:srgbClr val="FF0000"/>
                </a:solidFill>
              </a:rPr>
              <a:t>有义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【伯 16:10】 他们向我开口，打我的脸</a:t>
            </a:r>
            <a:r>
              <a:rPr lang="zh-CN" altLang="en-US" sz="2400">
                <a:solidFill>
                  <a:schemeClr val="tx1"/>
                </a:solidFill>
                <a:highlight>
                  <a:srgbClr val="00FFFF"/>
                </a:highlight>
              </a:rPr>
              <a:t>羞辱</a:t>
            </a:r>
            <a:r>
              <a:rPr lang="zh-CN" altLang="en-US" sz="2400">
                <a:solidFill>
                  <a:schemeClr val="tx1"/>
                </a:solidFill>
              </a:rPr>
              <a:t>我，聚会</a:t>
            </a:r>
            <a:r>
              <a:rPr lang="zh-CN" altLang="en-US" sz="2400">
                <a:solidFill>
                  <a:schemeClr val="tx1"/>
                </a:solidFill>
                <a:highlight>
                  <a:srgbClr val="00FFFF"/>
                </a:highlight>
              </a:rPr>
              <a:t>攻击</a:t>
            </a:r>
            <a:r>
              <a:rPr lang="zh-CN" altLang="en-US" sz="2400">
                <a:solidFill>
                  <a:schemeClr val="tx1"/>
                </a:solidFill>
              </a:rPr>
              <a:t>我。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【伯 16:16】 我的脸因</a:t>
            </a:r>
            <a:r>
              <a:rPr lang="zh-CN" altLang="en-US" sz="2400">
                <a:solidFill>
                  <a:schemeClr val="tx1"/>
                </a:solidFill>
                <a:highlight>
                  <a:srgbClr val="00FF00"/>
                </a:highlight>
              </a:rPr>
              <a:t>哭泣发紫</a:t>
            </a:r>
            <a:r>
              <a:rPr lang="zh-CN" altLang="en-US" sz="2400">
                <a:solidFill>
                  <a:schemeClr val="tx1"/>
                </a:solidFill>
              </a:rPr>
              <a:t>，在我的眼皮上有</a:t>
            </a:r>
            <a:r>
              <a:rPr lang="zh-CN" altLang="en-US" sz="2400">
                <a:solidFill>
                  <a:schemeClr val="tx1"/>
                </a:solidFill>
                <a:highlight>
                  <a:srgbClr val="00FF00"/>
                </a:highlight>
              </a:rPr>
              <a:t>死荫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【伯 16:17】 我的手中却</a:t>
            </a:r>
            <a:r>
              <a:rPr lang="zh-CN" altLang="en-US" sz="2400" b="1">
                <a:solidFill>
                  <a:srgbClr val="FF0000"/>
                </a:solidFill>
              </a:rPr>
              <a:t>无强暴</a:t>
            </a:r>
            <a:r>
              <a:rPr lang="zh-CN" altLang="en-US" sz="2400">
                <a:solidFill>
                  <a:schemeClr val="tx1"/>
                </a:solidFill>
              </a:rPr>
              <a:t>，我的祈祷也是</a:t>
            </a:r>
            <a:r>
              <a:rPr lang="zh-CN" altLang="en-US" sz="2400" b="1">
                <a:solidFill>
                  <a:srgbClr val="FF0000"/>
                </a:solidFill>
              </a:rPr>
              <a:t>清洁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16:18】 地啊，不要遮盖我的血，不要阻挡我的</a:t>
            </a:r>
            <a:r>
              <a:rPr lang="zh-CN" altLang="en-US" sz="2400" b="1">
                <a:solidFill>
                  <a:srgbClr val="FF0000"/>
                </a:solidFill>
              </a:rPr>
              <a:t>哀求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16:19】 现今，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在天有我的见证，在上有我的中保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16:20】 我的朋友讥诮我，</a:t>
            </a:r>
            <a:r>
              <a:rPr lang="zh-CN" altLang="en-US" sz="2400">
                <a:solidFill>
                  <a:schemeClr val="tx1"/>
                </a:solidFill>
              </a:rPr>
              <a:t>我却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向神眼泪汪汪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942590" y="3601085"/>
            <a:ext cx="91636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向神诉苦</a:t>
            </a:r>
            <a:r>
              <a:rPr lang="en-US" altLang="zh-CN" sz="2400" b="1">
                <a:solidFill>
                  <a:srgbClr val="FF0000"/>
                </a:solidFill>
              </a:rPr>
              <a:t>&amp;</a:t>
            </a:r>
            <a:r>
              <a:rPr lang="zh-CN" altLang="en-US" sz="2400" b="1">
                <a:solidFill>
                  <a:srgbClr val="FF0000"/>
                </a:solidFill>
              </a:rPr>
              <a:t>并不</a:t>
            </a:r>
            <a:r>
              <a:rPr lang="zh-CN" altLang="en-US" sz="2400" b="1">
                <a:solidFill>
                  <a:srgbClr val="FF0000"/>
                </a:solidFill>
              </a:rPr>
              <a:t>丧志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19:17】我口的气味，我妻子</a:t>
            </a:r>
            <a:r>
              <a:rPr lang="zh-CN" altLang="en-US" sz="2400">
                <a:highlight>
                  <a:srgbClr val="00FFFF"/>
                </a:highlight>
              </a:rPr>
              <a:t>厌恶</a:t>
            </a:r>
            <a:r>
              <a:rPr lang="zh-CN" altLang="en-US" sz="2400"/>
              <a:t>；我的恳求，我同胞也</a:t>
            </a:r>
            <a:r>
              <a:rPr lang="zh-CN" altLang="en-US" sz="2400">
                <a:highlight>
                  <a:srgbClr val="00FFFF"/>
                </a:highlight>
              </a:rPr>
              <a:t>憎嫌</a:t>
            </a:r>
            <a:r>
              <a:rPr lang="zh-CN" altLang="en-US" sz="2400"/>
              <a:t>，</a:t>
            </a:r>
            <a:endParaRPr lang="zh-CN" altLang="en-US" sz="2400"/>
          </a:p>
          <a:p>
            <a:r>
              <a:rPr lang="zh-CN" altLang="en-US" sz="2400"/>
              <a:t>【伯 19:18】连小孩子也</a:t>
            </a:r>
            <a:r>
              <a:rPr lang="zh-CN" altLang="en-US" sz="2400">
                <a:highlight>
                  <a:srgbClr val="00FFFF"/>
                </a:highlight>
              </a:rPr>
              <a:t>藐视</a:t>
            </a:r>
            <a:r>
              <a:rPr lang="zh-CN" altLang="en-US" sz="2400"/>
              <a:t>我。我若起来，他们都</a:t>
            </a:r>
            <a:r>
              <a:rPr lang="zh-CN" altLang="en-US" sz="2400">
                <a:highlight>
                  <a:srgbClr val="00FFFF"/>
                </a:highlight>
              </a:rPr>
              <a:t>嘲笑</a:t>
            </a:r>
            <a:r>
              <a:rPr lang="zh-CN" altLang="en-US" sz="2400"/>
              <a:t>我。</a:t>
            </a:r>
            <a:endParaRPr lang="zh-CN" altLang="en-US" sz="2400"/>
          </a:p>
          <a:p>
            <a:r>
              <a:rPr lang="zh-CN" altLang="en-US" sz="2400"/>
              <a:t>【伯 19:19】我的密友都</a:t>
            </a:r>
            <a:r>
              <a:rPr lang="zh-CN" altLang="en-US" sz="2400">
                <a:highlight>
                  <a:srgbClr val="00FFFF"/>
                </a:highlight>
              </a:rPr>
              <a:t>憎恶</a:t>
            </a:r>
            <a:r>
              <a:rPr lang="zh-CN" altLang="en-US" sz="2400"/>
              <a:t>我；我平日所爱的人向我</a:t>
            </a:r>
            <a:r>
              <a:rPr lang="zh-CN" altLang="en-US" sz="2400">
                <a:highlight>
                  <a:srgbClr val="00FFFF"/>
                </a:highlight>
              </a:rPr>
              <a:t>翻脸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19:20】我的</a:t>
            </a:r>
            <a:r>
              <a:rPr lang="zh-CN" altLang="en-US" sz="2400">
                <a:highlight>
                  <a:srgbClr val="00FF00"/>
                </a:highlight>
              </a:rPr>
              <a:t>皮肉紧贴骨头</a:t>
            </a:r>
            <a:r>
              <a:rPr lang="zh-CN" altLang="en-US" sz="2400"/>
              <a:t>，我只剩牙皮逃脱了。</a:t>
            </a:r>
            <a:endParaRPr lang="zh-CN" altLang="en-US" sz="2400"/>
          </a:p>
          <a:p>
            <a:r>
              <a:rPr lang="zh-CN" altLang="en-US" sz="2400"/>
              <a:t>【伯 19:25】</a:t>
            </a:r>
            <a:r>
              <a:rPr lang="zh-CN" altLang="en-US" sz="2400">
                <a:highlight>
                  <a:srgbClr val="FFFF00"/>
                </a:highlight>
              </a:rPr>
              <a:t>我知道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我的救赎主活着</a:t>
            </a:r>
            <a:r>
              <a:rPr lang="zh-CN" altLang="en-US" sz="2400">
                <a:highlight>
                  <a:srgbClr val="FFFF00"/>
                </a:highlight>
              </a:rPr>
              <a:t>，末了必站立在地上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19:26】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我这皮肉灭绝之后，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我必在肉体之外得见神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390505" y="2898775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411460" y="6277610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8" grpId="0"/>
      <p:bldP spid="8" grpId="1"/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37465"/>
          <a:ext cx="11997690" cy="674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981835"/>
                <a:gridCol w="9220835"/>
              </a:tblGrid>
              <a:tr h="4864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3/4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23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，无人例外；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批驳报应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论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28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68930" y="31750"/>
            <a:ext cx="9242425" cy="3413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向神</a:t>
            </a:r>
            <a:r>
              <a:rPr lang="zh-CN" altLang="en-US" sz="2400" b="1">
                <a:solidFill>
                  <a:srgbClr val="FF0000"/>
                </a:solidFill>
              </a:rPr>
              <a:t>发怨言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21:7】 </a:t>
            </a:r>
            <a:r>
              <a:rPr lang="zh-CN" altLang="en-US" sz="2400">
                <a:highlight>
                  <a:srgbClr val="FFFF00"/>
                </a:highlight>
              </a:rPr>
              <a:t>恶人为何存活，享大寿数，势力强盛呢？</a:t>
            </a:r>
            <a:endParaRPr lang="zh-CN" altLang="en-US" sz="2400"/>
          </a:p>
          <a:p>
            <a:r>
              <a:rPr lang="zh-CN" altLang="en-US" sz="2400"/>
              <a:t>【伯 21:8】 他们眼见儿孙和他们一同坚立。</a:t>
            </a:r>
            <a:endParaRPr lang="zh-CN" altLang="en-US" sz="2400"/>
          </a:p>
          <a:p>
            <a:r>
              <a:rPr lang="zh-CN" altLang="en-US" sz="2400"/>
              <a:t>【伯 21:9】 他们的家宅平安无惧，  神的杖也不加在他们身上。</a:t>
            </a:r>
            <a:endParaRPr lang="zh-CN" altLang="en-US" sz="2400"/>
          </a:p>
          <a:p>
            <a:r>
              <a:rPr lang="zh-CN" altLang="en-US" sz="2400"/>
              <a:t>【伯 24:3】 他们拉去孤儿的驴，强取寡妇的牛为当头。</a:t>
            </a:r>
            <a:endParaRPr lang="zh-CN" altLang="en-US" sz="2400"/>
          </a:p>
          <a:p>
            <a:r>
              <a:rPr lang="zh-CN" altLang="en-US" sz="2400"/>
              <a:t>【伯 24:9】 又有人从母怀中抢夺孤儿，强取穷人的衣服为当头，</a:t>
            </a:r>
            <a:endParaRPr lang="zh-CN" altLang="en-US" sz="2400"/>
          </a:p>
          <a:p>
            <a:r>
              <a:rPr lang="zh-CN" altLang="en-US" sz="2400"/>
              <a:t>【伯 24:10】 使人赤身无衣，到处流行，且因饥饿扛抬禾捆。</a:t>
            </a:r>
            <a:endParaRPr lang="zh-CN" altLang="en-US" sz="2400"/>
          </a:p>
          <a:p>
            <a:r>
              <a:rPr lang="zh-CN" altLang="en-US" sz="2400"/>
              <a:t>【伯 24:12】 在多民的城内有人唉哼，受伤的人哀号；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              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神却不理会那恶人的愚妄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840355" y="3340735"/>
            <a:ext cx="91306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</a:t>
            </a:r>
            <a:r>
              <a:rPr lang="zh-CN" altLang="en-US" sz="2400" b="1">
                <a:solidFill>
                  <a:srgbClr val="FF0000"/>
                </a:solidFill>
              </a:rPr>
              <a:t>苦难中不离弃神</a:t>
            </a:r>
            <a:r>
              <a:rPr lang="en-US" altLang="zh-CN" sz="2400" b="1">
                <a:solidFill>
                  <a:srgbClr val="FF0000"/>
                </a:solidFill>
              </a:rPr>
              <a:t>&amp;</a:t>
            </a:r>
            <a:r>
              <a:rPr lang="zh-CN" altLang="en-US" sz="2400" b="1">
                <a:solidFill>
                  <a:srgbClr val="FF0000"/>
                </a:solidFill>
              </a:rPr>
              <a:t>且</a:t>
            </a:r>
            <a:r>
              <a:rPr lang="zh-CN" altLang="en-US" sz="2400" b="1">
                <a:solidFill>
                  <a:srgbClr val="FF0000"/>
                </a:solidFill>
              </a:rPr>
              <a:t>持守盼望</a:t>
            </a:r>
            <a:endParaRPr lang="zh-CN" altLang="en-US" sz="2400"/>
          </a:p>
          <a:p>
            <a:r>
              <a:rPr lang="zh-CN" altLang="en-US" sz="2400"/>
              <a:t>【伯 27:2】神夺去我的理，全能者使我</a:t>
            </a:r>
            <a:r>
              <a:rPr lang="zh-CN" altLang="en-US" sz="2400">
                <a:highlight>
                  <a:srgbClr val="00FF00"/>
                </a:highlight>
              </a:rPr>
              <a:t>心中愁苦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            </a:t>
            </a:r>
            <a:r>
              <a:rPr lang="zh-CN" altLang="en-US" sz="2400"/>
              <a:t>我指着永生的神起誓：</a:t>
            </a:r>
            <a:endParaRPr lang="zh-CN" altLang="en-US" sz="2400"/>
          </a:p>
          <a:p>
            <a:r>
              <a:rPr lang="zh-CN" altLang="en-US" sz="2400"/>
              <a:t>【伯 27:4】我的嘴</a:t>
            </a:r>
            <a:r>
              <a:rPr lang="zh-CN" altLang="en-US" sz="2400">
                <a:solidFill>
                  <a:schemeClr val="tx1"/>
                </a:solidFill>
              </a:rPr>
              <a:t>决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不说非义之言</a:t>
            </a:r>
            <a:r>
              <a:rPr lang="zh-CN" altLang="en-US" sz="2400"/>
              <a:t>；我的舌也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不说诡诈之语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29:2】惟愿我的景况如从前的月份，如神保守我的日子。</a:t>
            </a:r>
            <a:endParaRPr lang="zh-CN" altLang="en-US" sz="2400"/>
          </a:p>
          <a:p>
            <a:r>
              <a:rPr lang="zh-CN" altLang="en-US" sz="2400"/>
              <a:t>【伯 29:3】那时他的灯照在我头上，我藉他的光行过黑暗。</a:t>
            </a:r>
            <a:endParaRPr lang="zh-CN" altLang="en-US" sz="2400"/>
          </a:p>
          <a:p>
            <a:r>
              <a:rPr lang="zh-CN" altLang="en-US" sz="2400"/>
              <a:t>【伯 29:4】我愿如壮年的时候</a:t>
            </a:r>
            <a:r>
              <a:rPr lang="en-US" altLang="zh-CN" sz="2400"/>
              <a:t>, </a:t>
            </a:r>
            <a:r>
              <a:rPr lang="zh-CN" altLang="en-US" sz="2400"/>
              <a:t>那时我在帐棚中</a:t>
            </a:r>
            <a:r>
              <a:rPr lang="en-US" altLang="zh-CN" sz="2400"/>
              <a:t>,</a:t>
            </a:r>
            <a:r>
              <a:rPr lang="zh-CN" altLang="en-US" sz="2400"/>
              <a:t>神待我有密友之情；</a:t>
            </a:r>
            <a:endParaRPr lang="zh-CN" altLang="en-US" sz="2400"/>
          </a:p>
          <a:p>
            <a:r>
              <a:rPr lang="zh-CN" altLang="en-US" sz="2400"/>
              <a:t>【伯 29:5】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全能者仍与我同在</a:t>
            </a:r>
            <a:r>
              <a:rPr lang="zh-CN" altLang="en-US" sz="2400"/>
              <a:t>，我的儿女都环绕我。</a:t>
            </a:r>
            <a:endParaRPr lang="zh-CN" altLang="en-US" sz="2400"/>
          </a:p>
          <a:p>
            <a:r>
              <a:rPr lang="zh-CN" altLang="en-US" sz="2400"/>
              <a:t>【伯 29:6】奶多可洗我的脚，磐石为我出油成河。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508615" y="2952750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549255" y="6172200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8" grpId="0"/>
      <p:bldP spid="8" grpId="1"/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37465"/>
          <a:ext cx="11997690" cy="674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981835"/>
                <a:gridCol w="9220835"/>
              </a:tblGrid>
              <a:tr h="4864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经文选摘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4/4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23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，无人例外；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批驳报应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论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28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83535" y="37465"/>
            <a:ext cx="92125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为自己表白</a:t>
            </a:r>
            <a:r>
              <a:rPr lang="en-US" altLang="zh-CN" sz="2400" b="1">
                <a:solidFill>
                  <a:srgbClr val="FF0000"/>
                </a:solidFill>
              </a:rPr>
              <a:t>&amp;</a:t>
            </a:r>
            <a:r>
              <a:rPr lang="zh-CN" altLang="en-US" sz="2400" b="1">
                <a:solidFill>
                  <a:srgbClr val="FF0000"/>
                </a:solidFill>
              </a:rPr>
              <a:t>呼求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31:5】 “我若与虚谎同行，脚若追随诡诈；</a:t>
            </a:r>
            <a:endParaRPr lang="zh-CN" altLang="en-US" sz="2400"/>
          </a:p>
          <a:p>
            <a:r>
              <a:rPr lang="zh-CN" altLang="en-US" sz="2400"/>
              <a:t>【伯 31:7】我的脚步若偏离正路，我的心若随着我的眼目，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           </a:t>
            </a:r>
            <a:r>
              <a:rPr lang="zh-CN" altLang="en-US" sz="2400"/>
              <a:t>若有玷污粘在我手上，</a:t>
            </a:r>
            <a:endParaRPr lang="zh-CN" altLang="en-US" sz="2400"/>
          </a:p>
          <a:p>
            <a:r>
              <a:rPr lang="zh-CN" altLang="en-US" sz="2400"/>
              <a:t>【伯 31:8】 就愿我所种的有别人吃，我田所产的被拔出来。”</a:t>
            </a:r>
            <a:endParaRPr lang="zh-CN" altLang="en-US" sz="2400"/>
          </a:p>
          <a:p>
            <a:r>
              <a:rPr lang="zh-CN" altLang="en-US" sz="2400"/>
              <a:t>【伯 31:9】 “我若受迷惑，向妇人起淫念，在邻舍的门外蹲伏，</a:t>
            </a:r>
            <a:endParaRPr lang="zh-CN" altLang="en-US" sz="2400"/>
          </a:p>
          <a:p>
            <a:r>
              <a:rPr lang="zh-CN" altLang="en-US" sz="2400"/>
              <a:t>【伯 31:10】 就愿我的妻子给别人推磨，别人也与她同室。</a:t>
            </a:r>
            <a:endParaRPr lang="zh-CN" altLang="en-US" sz="2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883535" y="3986530"/>
            <a:ext cx="9139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全然顺服懊悔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42:2】 “我知道你万事都能作，你的旨意不能拦阻。</a:t>
            </a:r>
            <a:endParaRPr lang="zh-CN" altLang="en-US" sz="2400"/>
          </a:p>
          <a:p>
            <a:r>
              <a:rPr lang="zh-CN" altLang="en-US" sz="2400"/>
              <a:t>【伯 42:5】 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我从前风闻有你，现在亲眼看见你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【伯 42:6】 因此我厌恶自己，在尘土和炉灰中懊悔。”</a:t>
            </a:r>
            <a:endParaRPr lang="zh-CN" altLang="en-US" sz="2400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883535" y="5511165"/>
            <a:ext cx="90805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苦境中为他人代祷</a:t>
            </a:r>
            <a:r>
              <a:rPr lang="en-US" altLang="zh-CN" sz="2400" b="1">
                <a:solidFill>
                  <a:srgbClr val="FF0000"/>
                </a:solidFill>
              </a:rPr>
              <a:t>&amp;</a:t>
            </a:r>
            <a:r>
              <a:rPr lang="zh-CN" altLang="en-US" sz="2400" b="1">
                <a:solidFill>
                  <a:srgbClr val="FF0000"/>
                </a:solidFill>
              </a:rPr>
              <a:t>被神悦纳得</a:t>
            </a:r>
            <a:r>
              <a:rPr lang="zh-CN" altLang="en-US" sz="2400" b="1">
                <a:solidFill>
                  <a:srgbClr val="FF0000"/>
                </a:solidFill>
              </a:rPr>
              <a:t>赏赐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【伯 42:10】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</a:rPr>
              <a:t>约伯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为他的朋友祈祷</a:t>
            </a:r>
            <a:r>
              <a:rPr lang="zh-CN" altLang="en-US" sz="2400"/>
              <a:t>，耶和华就使约伯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从苦境转回</a:t>
            </a:r>
            <a:r>
              <a:rPr lang="zh-CN" altLang="en-US" sz="2400"/>
              <a:t>，并且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耶和华赐给他的比他从前所有的加倍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883535" y="2707005"/>
            <a:ext cx="8652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【伯 30:16】 “现在我心</a:t>
            </a:r>
            <a:r>
              <a:rPr lang="zh-CN" altLang="en-US" sz="2400">
                <a:highlight>
                  <a:srgbClr val="00FF00"/>
                </a:highlight>
              </a:rPr>
              <a:t>极其悲伤</a:t>
            </a:r>
            <a:r>
              <a:rPr lang="zh-CN" altLang="en-US" sz="2400"/>
              <a:t>，困苦的日子将我抓住。</a:t>
            </a:r>
            <a:endParaRPr lang="zh-CN" altLang="en-US" sz="2400"/>
          </a:p>
          <a:p>
            <a:r>
              <a:rPr lang="zh-CN" altLang="en-US" sz="2400"/>
              <a:t>【伯 30:17】 夜间我里面的骨头刺我，</a:t>
            </a:r>
            <a:r>
              <a:rPr lang="zh-CN" altLang="en-US" sz="2400">
                <a:highlight>
                  <a:srgbClr val="00FF00"/>
                </a:highlight>
              </a:rPr>
              <a:t>疼痛不止</a:t>
            </a:r>
            <a:r>
              <a:rPr lang="zh-CN" altLang="en-US" sz="2400"/>
              <a:t>，好像啃我。</a:t>
            </a:r>
            <a:endParaRPr lang="zh-CN" altLang="en-US" sz="2400"/>
          </a:p>
          <a:p>
            <a:r>
              <a:rPr lang="zh-CN" altLang="en-US" sz="2400"/>
              <a:t>【伯 30:20】 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主啊，我呼求你，你不应允我</a:t>
            </a:r>
            <a:r>
              <a:rPr lang="zh-CN" altLang="en-US" sz="2400"/>
              <a:t>；</a:t>
            </a:r>
            <a:r>
              <a:rPr lang="en-US" altLang="zh-CN" sz="2400"/>
              <a:t>... ...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10559415" y="3490595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0573385" y="5074920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神都知道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59110" y="6294120"/>
            <a:ext cx="14636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神都</a:t>
            </a: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回报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10" grpId="0"/>
      <p:bldP spid="10" grpId="1"/>
      <p:bldP spid="8" grpId="0"/>
      <p:bldP spid="8" grpId="1"/>
      <p:bldP spid="9" grpId="0"/>
      <p:bldP spid="9" grpId="1"/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37465"/>
          <a:ext cx="11997690" cy="674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981835"/>
                <a:gridCol w="9220835"/>
              </a:tblGrid>
              <a:tr h="4864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经文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归纳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23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  <a:endParaRPr lang="zh-CN" alt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54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内容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指导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，无人例外；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最重要；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批驳报应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论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28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意义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源头。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088005" y="4752975"/>
            <a:ext cx="71583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7.</a:t>
            </a:r>
            <a:r>
              <a:rPr lang="zh-CN" altLang="en-US" sz="2200" b="1">
                <a:solidFill>
                  <a:srgbClr val="FF0000"/>
                </a:solidFill>
              </a:rPr>
              <a:t>为自己表白</a:t>
            </a:r>
            <a:r>
              <a:rPr lang="en-US" altLang="zh-CN" sz="2200" b="1">
                <a:solidFill>
                  <a:srgbClr val="FF0000"/>
                </a:solidFill>
              </a:rPr>
              <a:t>&amp;</a:t>
            </a:r>
            <a:r>
              <a:rPr lang="zh-CN" altLang="en-US" sz="2200" b="1">
                <a:solidFill>
                  <a:srgbClr val="FF0000"/>
                </a:solidFill>
              </a:rPr>
              <a:t>呼求：</a:t>
            </a:r>
            <a:r>
              <a:rPr lang="zh-CN" altLang="en-US" sz="2200">
                <a:sym typeface="+mn-ea"/>
              </a:rPr>
              <a:t>主啊，我呼求你，你不应允我；</a:t>
            </a:r>
            <a:endParaRPr lang="zh-CN" altLang="en-US" sz="2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3400" y="5633720"/>
            <a:ext cx="82823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8.</a:t>
            </a:r>
            <a:r>
              <a:rPr lang="zh-CN" altLang="en-US" sz="2200" b="1">
                <a:solidFill>
                  <a:srgbClr val="FF0000"/>
                </a:solidFill>
              </a:rPr>
              <a:t>全然顺服懊悔：</a:t>
            </a:r>
            <a:r>
              <a:rPr lang="zh-CN" altLang="en-US" sz="2200">
                <a:sym typeface="+mn-ea"/>
              </a:rPr>
              <a:t>我从前风闻有你，现在亲眼看见你。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8005" y="5978525"/>
            <a:ext cx="8932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solidFill>
                  <a:schemeClr val="tx1"/>
                </a:solidFill>
              </a:rPr>
              <a:t>9.</a:t>
            </a:r>
            <a:r>
              <a:rPr lang="zh-CN" altLang="en-US" sz="2200" b="1">
                <a:solidFill>
                  <a:srgbClr val="FF0000"/>
                </a:solidFill>
              </a:rPr>
              <a:t>苦境中为他人代祷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被神悦纳得赏赐：</a:t>
            </a:r>
            <a:r>
              <a:rPr lang="zh-CN" altLang="en-US" sz="2200">
                <a:sym typeface="+mn-ea"/>
              </a:rPr>
              <a:t>约伯为他的朋友祈祷，</a:t>
            </a:r>
            <a:r>
              <a:rPr lang="zh-CN" altLang="en-US" sz="2200">
                <a:sym typeface="+mn-ea"/>
              </a:rPr>
              <a:t>苦境转回，耶和华赐给他的比他从前所有的加倍。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7685" y="4336415"/>
            <a:ext cx="8002270" cy="429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200" b="1">
                <a:solidFill>
                  <a:schemeClr val="tx1"/>
                </a:solidFill>
              </a:rPr>
              <a:t>6.</a:t>
            </a:r>
            <a:r>
              <a:rPr lang="zh-CN" altLang="en-US" sz="2200" b="1">
                <a:solidFill>
                  <a:srgbClr val="FF0000"/>
                </a:solidFill>
              </a:rPr>
              <a:t>向神发怨言：</a:t>
            </a:r>
            <a:r>
              <a:rPr lang="zh-CN" altLang="en-US" sz="2200">
                <a:sym typeface="+mn-ea"/>
              </a:rPr>
              <a:t>恶人为何存活，享大寿数，势力强盛呢？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5770" y="3140710"/>
            <a:ext cx="909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5.</a:t>
            </a:r>
            <a:r>
              <a:rPr lang="zh-CN" altLang="en-US" sz="2200" b="1">
                <a:solidFill>
                  <a:srgbClr val="FF0000"/>
                </a:solidFill>
              </a:rPr>
              <a:t>不离弃神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且持守盼望：</a:t>
            </a:r>
            <a:r>
              <a:rPr lang="zh-CN" altLang="en-US" sz="2200">
                <a:sym typeface="+mn-ea"/>
              </a:rPr>
              <a:t>我的嘴决不说非义之言</a:t>
            </a:r>
            <a:r>
              <a:rPr lang="zh-CN" altLang="en-US" sz="2200">
                <a:sym typeface="+mn-ea"/>
              </a:rPr>
              <a:t>；我的舌也不说诡诈之语。全能者仍与我同在。</a:t>
            </a:r>
            <a:endParaRPr lang="zh-CN" altLang="en-US" sz="22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2280" y="2343785"/>
            <a:ext cx="79349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3.</a:t>
            </a:r>
            <a:r>
              <a:rPr lang="zh-CN" altLang="en-US" sz="2200" b="1">
                <a:solidFill>
                  <a:srgbClr val="FF0000"/>
                </a:solidFill>
              </a:rPr>
              <a:t>向神哀求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并有信心：</a:t>
            </a:r>
            <a:r>
              <a:rPr lang="zh-CN" altLang="en-US" sz="2200">
                <a:sym typeface="+mn-ea"/>
              </a:rPr>
              <a:t>在天有我的见证，在上有我的中保。</a:t>
            </a:r>
            <a:endParaRPr lang="zh-CN" altLang="en-US" sz="2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4660" y="2734945"/>
            <a:ext cx="86753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4.</a:t>
            </a:r>
            <a:r>
              <a:rPr lang="zh-CN" altLang="en-US" sz="2200" b="1">
                <a:solidFill>
                  <a:srgbClr val="FF0000"/>
                </a:solidFill>
              </a:rPr>
              <a:t>向神诉苦</a:t>
            </a:r>
            <a:r>
              <a:rPr lang="en-US" altLang="zh-CN" sz="2200" b="1">
                <a:solidFill>
                  <a:srgbClr val="FF0000"/>
                </a:solidFill>
              </a:rPr>
              <a:t>&amp;</a:t>
            </a:r>
            <a:r>
              <a:rPr lang="zh-TW" altLang="zh-CN" sz="2200" b="1">
                <a:solidFill>
                  <a:srgbClr val="FF0000"/>
                </a:solidFill>
                <a:ea typeface="PMingLiU" charset="0"/>
              </a:rPr>
              <a:t>並不</a:t>
            </a:r>
            <a:r>
              <a:rPr lang="zh-CN" altLang="zh-TW" sz="2200" b="1">
                <a:solidFill>
                  <a:srgbClr val="FF0000"/>
                </a:solidFill>
                <a:ea typeface="PMingLiU" charset="0"/>
              </a:rPr>
              <a:t>丧志：</a:t>
            </a:r>
            <a:r>
              <a:rPr lang="zh-CN" altLang="en-US" sz="2200">
                <a:sym typeface="+mn-ea"/>
              </a:rPr>
              <a:t>我这皮肉灭绝之后，我必在肉体之外得见神。</a:t>
            </a:r>
            <a:endParaRPr lang="zh-CN" altLang="en-US" sz="22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4190" y="459740"/>
            <a:ext cx="82969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约伯的第一反应：赏罚出自神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在苦难中称颂神：</a:t>
            </a:r>
            <a:endParaRPr lang="en-US" altLang="zh-CN" sz="2200" b="1">
              <a:solidFill>
                <a:schemeClr val="tx1"/>
              </a:solidFill>
              <a:sym typeface="+mn-ea"/>
            </a:endParaRPr>
          </a:p>
          <a:p>
            <a:r>
              <a:rPr lang="zh-CN" altLang="en-US" sz="2200">
                <a:sym typeface="+mn-ea"/>
              </a:rPr>
              <a:t>赏赐的是耶和华，收取的也是耶和华；耶和华的名是应当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称颂</a:t>
            </a:r>
            <a:r>
              <a:rPr lang="zh-CN" altLang="en-US" sz="2200">
                <a:sym typeface="+mn-ea"/>
              </a:rPr>
              <a:t>的。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9585" y="1160780"/>
            <a:ext cx="82969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再次遭灾的反应：在苦难中不悖逆神：</a:t>
            </a:r>
            <a:endParaRPr lang="en-US" altLang="zh-CN" sz="2200" b="1">
              <a:sym typeface="+mn-ea"/>
            </a:endParaRPr>
          </a:p>
          <a:p>
            <a:r>
              <a:rPr lang="zh-CN" altLang="en-US" sz="2200">
                <a:sym typeface="+mn-ea"/>
              </a:rPr>
              <a:t>难道我们从神手里得福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不也受祸吗</a:t>
            </a:r>
            <a:r>
              <a:rPr lang="en-US" altLang="zh-CN" sz="2200">
                <a:sym typeface="+mn-ea"/>
              </a:rPr>
              <a:t>?</a:t>
            </a:r>
            <a:r>
              <a:rPr lang="zh-CN" altLang="en-US" sz="2200">
                <a:sym typeface="+mn-ea"/>
              </a:rPr>
              <a:t>”</a:t>
            </a:r>
            <a:r>
              <a:rPr lang="zh-CN" sz="2200">
                <a:sym typeface="+mn-ea"/>
              </a:rPr>
              <a:t>，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不以口犯罪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2340" y="1981835"/>
            <a:ext cx="32670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ym typeface="+mn-ea"/>
              </a:rPr>
              <a:t>忠心</a:t>
            </a:r>
            <a:r>
              <a:rPr lang="zh-CN" altLang="en-US" sz="2200" b="1"/>
              <a:t>仆人</a:t>
            </a:r>
            <a:r>
              <a:rPr lang="zh-CN" altLang="en-US" sz="2200" b="1"/>
              <a:t>的反应</a:t>
            </a:r>
            <a:endParaRPr lang="zh-CN" altLang="en-US" sz="2200" b="1"/>
          </a:p>
        </p:txBody>
      </p:sp>
      <p:sp>
        <p:nvSpPr>
          <p:cNvPr id="16" name="文本框 15"/>
          <p:cNvSpPr txBox="1"/>
          <p:nvPr/>
        </p:nvSpPr>
        <p:spPr>
          <a:xfrm>
            <a:off x="4796155" y="3970655"/>
            <a:ext cx="32670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ym typeface="+mn-ea"/>
              </a:rPr>
              <a:t>儿子心态</a:t>
            </a:r>
            <a:r>
              <a:rPr lang="zh-CN" altLang="en-US" sz="2200" b="1"/>
              <a:t>的反应</a:t>
            </a:r>
            <a:endParaRPr lang="zh-CN" altLang="en-US" sz="2200" b="1"/>
          </a:p>
        </p:txBody>
      </p:sp>
      <p:sp>
        <p:nvSpPr>
          <p:cNvPr id="17" name="文本框 16"/>
          <p:cNvSpPr txBox="1"/>
          <p:nvPr/>
        </p:nvSpPr>
        <p:spPr>
          <a:xfrm>
            <a:off x="4902200" y="5237480"/>
            <a:ext cx="23361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全然顺服</a:t>
            </a:r>
            <a:r>
              <a:rPr lang="zh-CN" altLang="en-US" sz="2200" b="1"/>
              <a:t>的反应</a:t>
            </a:r>
            <a:endParaRPr lang="zh-CN" altLang="en-US" sz="2200" b="1"/>
          </a:p>
        </p:txBody>
      </p:sp>
      <p:sp>
        <p:nvSpPr>
          <p:cNvPr id="2" name="文本框 1"/>
          <p:cNvSpPr txBox="1"/>
          <p:nvPr/>
        </p:nvSpPr>
        <p:spPr>
          <a:xfrm>
            <a:off x="4843780" y="88900"/>
            <a:ext cx="23361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ym typeface="+mn-ea"/>
              </a:rPr>
              <a:t>全然信靠</a:t>
            </a:r>
            <a:r>
              <a:rPr lang="zh-CN" altLang="en-US" sz="2200" b="1"/>
              <a:t>的反应</a:t>
            </a:r>
            <a:endParaRPr lang="zh-CN" altLang="en-US" sz="2200" b="1"/>
          </a:p>
        </p:txBody>
      </p:sp>
      <p:sp>
        <p:nvSpPr>
          <p:cNvPr id="10" name="文本框 9"/>
          <p:cNvSpPr txBox="1"/>
          <p:nvPr/>
        </p:nvSpPr>
        <p:spPr>
          <a:xfrm>
            <a:off x="9461500" y="116840"/>
            <a:ext cx="25082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highlight>
                  <a:srgbClr val="FFFF00"/>
                </a:highlight>
              </a:rPr>
              <a:t>苦难中约伯的反应</a:t>
            </a:r>
            <a:endParaRPr lang="zh-CN" altLang="en-US" sz="2200" b="1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0"/>
      <p:bldP spid="12" grpId="1"/>
      <p:bldP spid="13" grpId="0"/>
      <p:bldP spid="13" grpId="1"/>
      <p:bldP spid="7" grpId="0"/>
      <p:bldP spid="7" grpId="1"/>
      <p:bldP spid="11" grpId="0"/>
      <p:bldP spid="11" grpId="1"/>
      <p:bldP spid="6" grpId="0"/>
      <p:bldP spid="6" grpId="1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2" grpId="0"/>
      <p:bldP spid="2" grpId="1"/>
      <p:bldP spid="15" grpId="0"/>
      <p:bldP spid="15" grpId="1"/>
      <p:bldP spid="16" grpId="0"/>
      <p:bldP spid="16" grpId="1"/>
      <p:bldP spid="17" grpId="0"/>
      <p:bldP spid="17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000005fa9bd2be12e0d1bdf65c249b009e6579e05d09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91050" y="2143125"/>
            <a:ext cx="7600950" cy="46520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44805" y="117475"/>
            <a:ext cx="49803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n-ea"/>
                <a:sym typeface="+mn-ea"/>
              </a:rPr>
              <a:t>约伯</a:t>
            </a:r>
            <a:r>
              <a:rPr lang="zh-CN" altLang="en-US" sz="3200" b="1">
                <a:latin typeface="+mn-ea"/>
                <a:sym typeface="+mn-ea"/>
              </a:rPr>
              <a:t>遭难缘由：天庭会议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21335" y="742950"/>
            <a:ext cx="10686415" cy="1291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1:6】有一天，  神的众子来侍立在耶和华面前，撒但也来在其中。</a:t>
            </a:r>
            <a:endParaRPr lang="zh-CN" altLang="en-US" sz="2600"/>
          </a:p>
          <a:p>
            <a:r>
              <a:rPr lang="zh-CN" altLang="en-US" sz="2600"/>
              <a:t>【伯 1:8】耶和华问撒但说：“你曾用心察看我的仆人约伯没有？地上再没有人像他完全正直，敬畏神，远离恶事。”</a:t>
            </a:r>
            <a:endParaRPr lang="zh-CN" altLang="en-US" sz="26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04775" y="2236470"/>
            <a:ext cx="4433570" cy="209169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1:9】撒但回答耶和华说</a:t>
            </a:r>
            <a:r>
              <a:rPr lang="en-US" altLang="zh-CN" sz="2600">
                <a:sym typeface="+mn-ea"/>
              </a:rPr>
              <a:t>:</a:t>
            </a:r>
            <a:r>
              <a:rPr lang="zh-CN" altLang="en-US" sz="2600">
                <a:sym typeface="+mn-ea"/>
              </a:rPr>
              <a:t>“约伯敬畏神岂是无故呢？</a:t>
            </a:r>
            <a:endParaRPr lang="zh-CN" altLang="en-US" sz="2600"/>
          </a:p>
          <a:p>
            <a:r>
              <a:rPr lang="zh-CN" altLang="en-US" sz="2600">
                <a:sym typeface="+mn-ea"/>
              </a:rPr>
              <a:t>【伯 1:11】你且伸手毁他一切所有的，他必当面弃掉你。”</a:t>
            </a:r>
            <a:endParaRPr lang="zh-CN" altLang="en-US" sz="2600"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05410" y="4498340"/>
            <a:ext cx="4432935" cy="2091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1:12】耶和华对撒但说：“凡他所有的都在你手中，只是不可伸手加害于他。”于是撒但从耶和华面前退去。</a:t>
            </a:r>
            <a:endParaRPr lang="zh-CN" altLang="en-US" sz="2600">
              <a:sym typeface="+mn-ea"/>
            </a:endParaRPr>
          </a:p>
          <a:p>
            <a:endParaRPr lang="zh-CN" altLang="en-US" sz="2600"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7348855" y="1554480"/>
            <a:ext cx="208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神称赞约伯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2535555" y="3835400"/>
            <a:ext cx="2084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撒旦挑战神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120775" y="6129020"/>
            <a:ext cx="350520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神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许可撒旦试炼约伯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/>
      <p:bldP spid="10" grpId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/>
      <p:bldP spid="21" grpId="1"/>
      <p:bldP spid="22" grpId="0"/>
      <p:bldP spid="22" grpId="1"/>
      <p:bldP spid="23" grpId="0" bldLvl="0" animBg="1"/>
      <p:bldP spid="23" grpId="1" animBg="1"/>
    </p:bldLst>
  </p:timing>
</p:sld>
</file>

<file path=ppt/tags/tag1.xml><?xml version="1.0" encoding="utf-8"?>
<p:tagLst xmlns:p="http://schemas.openxmlformats.org/presentationml/2006/main">
  <p:tag name="TABLE_ENDDRAG_ORIGIN_RECT" val="894*75"/>
  <p:tag name="TABLE_ENDDRAG_RECT" val="34*80*894*75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ABLE_ENDDRAG_ORIGIN_RECT" val="944*525"/>
  <p:tag name="TABLE_ENDDRAG_RECT" val="7*2*944*525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ABLE_ENDDRAG_ORIGIN_RECT" val="944*532"/>
  <p:tag name="TABLE_ENDDRAG_RECT" val="7*7*944*53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TABLE_ENDDRAG_ORIGIN_RECT" val="944*525"/>
  <p:tag name="TABLE_ENDDRAG_RECT" val="7*2*944*525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ABLE_ENDDRAG_ORIGIN_RECT" val="944*525"/>
  <p:tag name="TABLE_ENDDRAG_RECT" val="7*2*944*525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ABLE_ENDDRAG_ORIGIN_RECT" val="944*532"/>
  <p:tag name="TABLE_ENDDRAG_RECT" val="7*7*944*532"/>
</p:tagLst>
</file>

<file path=ppt/tags/tag36.xml><?xml version="1.0" encoding="utf-8"?>
<p:tagLst xmlns:p="http://schemas.openxmlformats.org/presentationml/2006/main">
  <p:tag name="TABLE_ENDDRAG_ORIGIN_RECT" val="894*75"/>
  <p:tag name="TABLE_ENDDRAG_RECT" val="34*80*894*75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ABLE_ENDDRAG_ORIGIN_RECT" val="894*75"/>
  <p:tag name="TABLE_ENDDRAG_RECT" val="34*80*894*75"/>
</p:tagLst>
</file>

<file path=ppt/tags/tag39.xml><?xml version="1.0" encoding="utf-8"?>
<p:tagLst xmlns:p="http://schemas.openxmlformats.org/presentationml/2006/main">
  <p:tag name="TABLE_ENDDRAG_ORIGIN_RECT" val="944*529"/>
  <p:tag name="TABLE_ENDDRAG_RECT" val="7*1*944*529"/>
</p:tagLst>
</file>

<file path=ppt/tags/tag4.xml><?xml version="1.0" encoding="utf-8"?>
<p:tagLst xmlns:p="http://schemas.openxmlformats.org/presentationml/2006/main">
  <p:tag name="TABLE_ENDDRAG_ORIGIN_RECT" val="944*525"/>
  <p:tag name="TABLE_ENDDRAG_RECT" val="7*2*944*525"/>
</p:tagLst>
</file>

<file path=ppt/tags/tag40.xml><?xml version="1.0" encoding="utf-8"?>
<p:tagLst xmlns:p="http://schemas.openxmlformats.org/presentationml/2006/main">
  <p:tag name="TABLE_ENDDRAG_ORIGIN_RECT" val="944*529"/>
  <p:tag name="TABLE_ENDDRAG_RECT" val="7*1*944*529"/>
</p:tagLst>
</file>

<file path=ppt/tags/tag41.xml><?xml version="1.0" encoding="utf-8"?>
<p:tagLst xmlns:p="http://schemas.openxmlformats.org/presentationml/2006/main">
  <p:tag name="TABLE_ENDDRAG_ORIGIN_RECT" val="944*529"/>
  <p:tag name="TABLE_ENDDRAG_RECT" val="7*1*944*529"/>
</p:tagLst>
</file>

<file path=ppt/tags/tag42.xml><?xml version="1.0" encoding="utf-8"?>
<p:tagLst xmlns:p="http://schemas.openxmlformats.org/presentationml/2006/main">
  <p:tag name="TABLE_ENDDRAG_ORIGIN_RECT" val="894*75"/>
  <p:tag name="TABLE_ENDDRAG_RECT" val="34*80*894*75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ABLE_ENDDRAG_ORIGIN_RECT" val="944*532"/>
  <p:tag name="TABLE_ENDDRAG_RECT" val="7*7*944*532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TABLE_ENDDRAG_ORIGIN_RECT" val="944*525"/>
  <p:tag name="TABLE_ENDDRAG_RECT" val="7*2*944*52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9587</Words>
  <Application>WPS 演示</Application>
  <PresentationFormat>宽屏</PresentationFormat>
  <Paragraphs>1083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汉仪菱心体简</vt:lpstr>
      <vt:lpstr>Wingdings 2</vt:lpstr>
      <vt:lpstr>PMingLiU</vt:lpstr>
      <vt:lpstr>宋体-繁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凡事感恩 Jack崔</cp:lastModifiedBy>
  <cp:revision>53</cp:revision>
  <dcterms:created xsi:type="dcterms:W3CDTF">2024-06-17T09:48:35Z</dcterms:created>
  <dcterms:modified xsi:type="dcterms:W3CDTF">2024-06-17T09:48:35Z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C76510AB97D12721DC057066F273F3D7_43</vt:lpwstr>
  </property>
</Properties>
</file>