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40" r:id="rId2"/>
    <p:sldId id="329" r:id="rId3"/>
    <p:sldId id="348" r:id="rId4"/>
    <p:sldId id="349" r:id="rId5"/>
    <p:sldId id="322" r:id="rId6"/>
    <p:sldId id="350" r:id="rId7"/>
    <p:sldId id="263" r:id="rId8"/>
    <p:sldId id="262" r:id="rId9"/>
    <p:sldId id="264" r:id="rId10"/>
    <p:sldId id="351" r:id="rId11"/>
    <p:sldId id="345" r:id="rId12"/>
    <p:sldId id="323" r:id="rId13"/>
    <p:sldId id="339" r:id="rId14"/>
    <p:sldId id="354" r:id="rId15"/>
    <p:sldId id="355" r:id="rId16"/>
    <p:sldId id="356" r:id="rId17"/>
    <p:sldId id="353" r:id="rId18"/>
    <p:sldId id="361" r:id="rId19"/>
    <p:sldId id="352" r:id="rId20"/>
    <p:sldId id="324" r:id="rId21"/>
    <p:sldId id="365" r:id="rId22"/>
    <p:sldId id="364" r:id="rId23"/>
    <p:sldId id="341" r:id="rId24"/>
    <p:sldId id="358" r:id="rId25"/>
    <p:sldId id="359" r:id="rId26"/>
    <p:sldId id="360" r:id="rId27"/>
    <p:sldId id="331" r:id="rId28"/>
    <p:sldId id="343" r:id="rId29"/>
    <p:sldId id="344" r:id="rId30"/>
    <p:sldId id="363" r:id="rId31"/>
  </p:sldIdLst>
  <p:sldSz cx="9144000" cy="6858000" type="screen4x3"/>
  <p:notesSz cx="6675438" cy="9906000"/>
  <p:defaultTextStyle>
    <a:defPPr>
      <a:defRPr lang="zh-TW"/>
    </a:defPPr>
    <a:lvl1pPr algn="l" rtl="0" fontAlgn="base">
      <a:spcBef>
        <a:spcPct val="20000"/>
      </a:spcBef>
      <a:spcAft>
        <a:spcPct val="0"/>
      </a:spcAft>
      <a:buClr>
        <a:schemeClr val="accent2"/>
      </a:buClr>
      <a:buChar char="–"/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1pPr>
    <a:lvl2pPr marL="457200" algn="l" rtl="0" fontAlgn="base">
      <a:spcBef>
        <a:spcPct val="20000"/>
      </a:spcBef>
      <a:spcAft>
        <a:spcPct val="0"/>
      </a:spcAft>
      <a:buClr>
        <a:schemeClr val="accent2"/>
      </a:buClr>
      <a:buChar char="–"/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2pPr>
    <a:lvl3pPr marL="914400" algn="l" rtl="0" fontAlgn="base">
      <a:spcBef>
        <a:spcPct val="20000"/>
      </a:spcBef>
      <a:spcAft>
        <a:spcPct val="0"/>
      </a:spcAft>
      <a:buClr>
        <a:schemeClr val="accent2"/>
      </a:buClr>
      <a:buChar char="–"/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3pPr>
    <a:lvl4pPr marL="1371600" algn="l" rtl="0" fontAlgn="base">
      <a:spcBef>
        <a:spcPct val="20000"/>
      </a:spcBef>
      <a:spcAft>
        <a:spcPct val="0"/>
      </a:spcAft>
      <a:buClr>
        <a:schemeClr val="accent2"/>
      </a:buClr>
      <a:buChar char="–"/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4pPr>
    <a:lvl5pPr marL="1828800" algn="l" rtl="0" fontAlgn="base">
      <a:spcBef>
        <a:spcPct val="20000"/>
      </a:spcBef>
      <a:spcAft>
        <a:spcPct val="0"/>
      </a:spcAft>
      <a:buClr>
        <a:schemeClr val="accent2"/>
      </a:buClr>
      <a:buChar char="–"/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5pPr>
    <a:lvl6pPr marL="2286000" algn="l" defTabSz="457200" rtl="0" eaLnBrk="1" latinLnBrk="0" hangingPunct="1"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6pPr>
    <a:lvl7pPr marL="2743200" algn="l" defTabSz="457200" rtl="0" eaLnBrk="1" latinLnBrk="0" hangingPunct="1"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7pPr>
    <a:lvl8pPr marL="3200400" algn="l" defTabSz="457200" rtl="0" eaLnBrk="1" latinLnBrk="0" hangingPunct="1"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8pPr>
    <a:lvl9pPr marL="3657600" algn="l" defTabSz="457200" rtl="0" eaLnBrk="1" latinLnBrk="0" hangingPunct="1">
      <a:defRPr kumimoji="1" sz="20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FFFF00"/>
    <a:srgbClr val="3F280C"/>
    <a:srgbClr val="392108"/>
    <a:srgbClr val="331C00"/>
    <a:srgbClr val="000000"/>
    <a:srgbClr val="A50021"/>
    <a:srgbClr val="CC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2"/>
    <p:restoredTop sz="94663"/>
  </p:normalViewPr>
  <p:slideViewPr>
    <p:cSldViewPr showGuides="1">
      <p:cViewPr varScale="1">
        <p:scale>
          <a:sx n="61" d="100"/>
          <a:sy n="61" d="100"/>
        </p:scale>
        <p:origin x="-86" y="-355"/>
      </p:cViewPr>
      <p:guideLst>
        <p:guide orient="horz" pos="2160"/>
        <p:guide pos="28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5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3119"/>
        <p:guide pos="20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242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83013" y="0"/>
            <a:ext cx="289242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89242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83013" y="9410700"/>
            <a:ext cx="2892425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95229FBC-F942-034F-A6AE-40173384696E}" type="slidenum">
              <a:rPr lang="en-US" altLang="zh-TW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07705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45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36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234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4876800" cy="4419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 noProof="0"/>
              <a:t>按一下以編輯母片文字樣式</a:t>
            </a:r>
            <a:endParaRPr lang="en-US" altLang="zh-TW" noProof="0"/>
          </a:p>
          <a:p>
            <a:pPr lvl="1"/>
            <a:r>
              <a:rPr lang="zh-TW" altLang="en-US" noProof="0"/>
              <a:t>第二層</a:t>
            </a:r>
            <a:endParaRPr lang="en-US" altLang="zh-TW" noProof="0"/>
          </a:p>
          <a:p>
            <a:pPr lvl="2"/>
            <a:r>
              <a:rPr lang="zh-TW" altLang="en-US" noProof="0"/>
              <a:t>第三層</a:t>
            </a:r>
            <a:endParaRPr lang="en-US" altLang="zh-TW" noProof="0"/>
          </a:p>
          <a:p>
            <a:pPr lvl="3"/>
            <a:r>
              <a:rPr lang="zh-TW" altLang="en-US" noProof="0"/>
              <a:t>第四層</a:t>
            </a:r>
            <a:endParaRPr lang="en-US" altLang="zh-TW" noProof="0"/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smtClean="0"/>
            </a:lvl1pPr>
          </a:lstStyle>
          <a:p>
            <a:pPr>
              <a:defRPr/>
            </a:pPr>
            <a:fld id="{8F135D77-8E60-9C4F-B254-97166FA1B96D}" type="slidenum">
              <a:rPr lang="en-US" altLang="zh-TW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1311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503050405090304" charset="0"/>
        <a:ea typeface="PMingLiU" charset="0"/>
        <a:cs typeface="PMingLiU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503050405090304" charset="0"/>
        <a:ea typeface="PMingLiU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503050405090304" charset="0"/>
        <a:ea typeface="PMingLiU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503050405090304" charset="0"/>
        <a:ea typeface="PMingLiU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503050405090304" charset="0"/>
        <a:ea typeface="PMingLiU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026"/>
          <p:cNvSpPr/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302203 w 4128"/>
              <a:gd name="T1" fmla="*/ 202829 h 479"/>
              <a:gd name="T2" fmla="*/ 7653337 w 4128"/>
              <a:gd name="T3" fmla="*/ 202829 h 479"/>
              <a:gd name="T4" fmla="*/ 7653337 w 4128"/>
              <a:gd name="T5" fmla="*/ 435068 h 479"/>
              <a:gd name="T6" fmla="*/ 0 w 4128"/>
              <a:gd name="T7" fmla="*/ 447238 h 479"/>
              <a:gd name="T8" fmla="*/ 302203 w 4128"/>
              <a:gd name="T9" fmla="*/ 202829 h 4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>
            <a:noFill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32451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/>
              <a:t>按一下以編輯母片標題樣式</a:t>
            </a:r>
          </a:p>
        </p:txBody>
      </p:sp>
      <p:sp>
        <p:nvSpPr>
          <p:cNvPr id="232452" name="Rectangle 1028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charset="0"/>
              <a:buNone/>
              <a:defRPr/>
            </a:lvl1pPr>
          </a:lstStyle>
          <a:p>
            <a:pPr lvl="0"/>
            <a:r>
              <a:rPr lang="zh-TW" altLang="en-US" noProof="0"/>
              <a:t>按一下以編輯母片次標題樣式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F3DC2C55-7910-4043-95F1-162CE294AE9F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A47E0-95A4-4940-BC3A-B78FE4BA07E6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39C99-13F5-9A4D-9A8D-B15CE2A123F1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FBEE-5E8D-ED47-BD27-6D4B8C5C00E8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C5DBB-3ACA-DC42-8FA4-512C6408526E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E6872-7396-7E43-AD7D-13009A4142E1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3F571-6E3C-914F-B848-A76300295C1F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0E0B8-40FC-2F4C-BF39-31073A3E780F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50FC5-BB8B-D444-A50C-B55F86D48BA5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A92CB-928C-BB4E-A3E4-8517EB2629C6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A3B4F-6017-A24A-A601-4A39168D7250}" type="slidenum">
              <a:rPr lang="en-US" altLang="zh-TW"/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TW" altLang="en-US"/>
              <a:t>按一下以編輯母片本文樣式</a:t>
            </a:r>
            <a:endParaRPr lang="en-US" altLang="zh-TW"/>
          </a:p>
          <a:p>
            <a:pPr lvl="1"/>
            <a:r>
              <a:rPr lang="zh-TW" altLang="en-US"/>
              <a:t>第二階層</a:t>
            </a:r>
            <a:endParaRPr lang="en-US" altLang="zh-TW"/>
          </a:p>
          <a:p>
            <a:pPr lvl="2"/>
            <a:r>
              <a:rPr lang="zh-TW" altLang="en-US"/>
              <a:t>第三階層</a:t>
            </a:r>
            <a:endParaRPr lang="en-US" altLang="zh-TW"/>
          </a:p>
          <a:p>
            <a:pPr lvl="3"/>
            <a:r>
              <a:rPr lang="zh-TW" altLang="en-US"/>
              <a:t>第四階層</a:t>
            </a:r>
            <a:endParaRPr lang="en-US" altLang="zh-TW"/>
          </a:p>
          <a:p>
            <a:pPr lvl="4"/>
            <a:r>
              <a:rPr lang="zh-TW" altLang="en-US"/>
              <a:t>第五階層</a:t>
            </a:r>
          </a:p>
        </p:txBody>
      </p:sp>
      <p:sp>
        <p:nvSpPr>
          <p:cNvPr id="231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spcBef>
                <a:spcPct val="50000"/>
              </a:spcBef>
              <a:buClrTx/>
              <a:buFontTx/>
              <a:buNone/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zh-TW" altLang="en-US"/>
              <a:t>H0840004聖潔受膏者</a:t>
            </a:r>
            <a:endParaRPr lang="en-US" altLang="zh-TW"/>
          </a:p>
        </p:txBody>
      </p:sp>
      <p:sp>
        <p:nvSpPr>
          <p:cNvPr id="231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spcBef>
                <a:spcPct val="50000"/>
              </a:spcBef>
              <a:buClrTx/>
              <a:buFontTx/>
              <a:buNone/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1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spcBef>
                <a:spcPct val="50000"/>
              </a:spcBef>
              <a:buClrTx/>
              <a:buFontTx/>
              <a:buNone/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5FF0D0F-F894-FD40-AF86-C3AF8B7B5500}" type="slidenum">
              <a:rPr lang="en-US" altLang="zh-TW"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503050405090304" charset="0"/>
          <a:ea typeface="PMingLiU" charset="0"/>
          <a:cs typeface="PMingLiU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Monotype Sorts" charset="0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charset="0"/>
        <a:buChar char="l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50825" y="601663"/>
            <a:ext cx="1841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TW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63" y="-243408"/>
            <a:ext cx="9217024" cy="5184576"/>
          </a:xfrm>
        </p:spPr>
      </p:pic>
      <p:pic>
        <p:nvPicPr>
          <p:cNvPr id="10" name="內容版面配置區 9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3789040"/>
            <a:ext cx="3321248" cy="2972517"/>
          </a:xfr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409" y="3768851"/>
            <a:ext cx="2972517" cy="2972517"/>
          </a:xfrm>
          <a:prstGeom prst="rect">
            <a:avLst/>
          </a:prstGeom>
        </p:spPr>
      </p:pic>
      <p:pic>
        <p:nvPicPr>
          <p:cNvPr id="6" name="線上媒體 3" descr="3主我要遇見你 (演唱 - 施孝榮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 bwMode="auto">
          <a:xfrm>
            <a:off x="3582035" y="4954905"/>
            <a:ext cx="2350135" cy="176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6195" y="5444490"/>
            <a:ext cx="8997950" cy="1383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800"/>
              <a:t>亚历山大大帝，曾经征服欧亚非三大陆，他临终的最后一项命令竟是：死后把我的棺木挖四个洞，把我的双</a:t>
            </a:r>
            <a:r>
              <a:rPr lang="en-US" altLang="zh-CN" sz="2800"/>
              <a:t> </a:t>
            </a:r>
            <a:r>
              <a:rPr lang="zh-CN" altLang="en-US" sz="2800"/>
              <a:t>手双脚放在洞外，叫人知道我空空的来，也空空的去</a:t>
            </a:r>
            <a:r>
              <a:rPr lang="en-US" altLang="zh-CN" sz="2800"/>
              <a:t>!</a:t>
            </a:r>
            <a:endParaRPr lang="zh-CN" altLang="en-US" sz="2800"/>
          </a:p>
        </p:txBody>
      </p:sp>
      <p:pic>
        <p:nvPicPr>
          <p:cNvPr id="2" name="图片 1" descr="/Users/JackCui/Library/Containers/com.kingsoft.wpsoffice.mac/Data/tmp/picturecompress_20250417190857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0"/>
            <a:ext cx="6627495" cy="41427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195" y="-27940"/>
            <a:ext cx="4142740" cy="4142740"/>
          </a:xfrm>
          <a:prstGeom prst="rect">
            <a:avLst/>
          </a:prstGeom>
        </p:spPr>
      </p:pic>
      <p:pic>
        <p:nvPicPr>
          <p:cNvPr id="12" name="图片 11" descr="/Users/JackCui/Library/Containers/com.kingsoft.wpsoffice.mac/Data/tmp/kaimatting/20250417195105/output_aiMatting_20250417195117.pngoutput_aiMatting_202504171951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5" y="2395855"/>
            <a:ext cx="8778875" cy="3046095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3554095" y="4294505"/>
            <a:ext cx="751205" cy="511810"/>
          </a:xfrm>
          <a:prstGeom prst="roundRect">
            <a:avLst/>
          </a:prstGeom>
          <a:solidFill>
            <a:srgbClr val="3F280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/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503050405090304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51765" y="2637155"/>
            <a:ext cx="8782050" cy="422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800"/>
              <a:t>就用比喻对他们说：</a:t>
            </a:r>
            <a:r>
              <a:rPr lang="en-US" altLang="zh-CN" sz="2800"/>
              <a:t>“</a:t>
            </a:r>
            <a:r>
              <a:rPr lang="zh-CN" altLang="en-US" sz="2800"/>
              <a:t>有一个财主田产丰盛，自己心里思想说：</a:t>
            </a:r>
            <a:r>
              <a:rPr lang="en-US" altLang="zh-CN" sz="2800"/>
              <a:t>‘</a:t>
            </a:r>
            <a:r>
              <a:rPr lang="zh-CN" altLang="en-US" sz="2800"/>
              <a:t>我的出产没有地方收藏，怎么办呢？</a:t>
            </a:r>
            <a:r>
              <a:rPr lang="en-US" altLang="zh-CN" sz="2800"/>
              <a:t>’ </a:t>
            </a:r>
          </a:p>
          <a:p>
            <a:pPr indent="0">
              <a:buNone/>
            </a:pPr>
            <a:r>
              <a:rPr lang="zh-CN" altLang="en-US" sz="2800"/>
              <a:t>又说：</a:t>
            </a:r>
            <a:r>
              <a:rPr lang="en-US" altLang="zh-CN" sz="2800"/>
              <a:t>‘</a:t>
            </a:r>
            <a:r>
              <a:rPr lang="zh-CN" altLang="en-US" sz="2800"/>
              <a:t>我要这么办：要把我的仓房拆了，另盖更大的，在那里好收藏我一切的粮食和财物，</a:t>
            </a:r>
          </a:p>
          <a:p>
            <a:pPr indent="0">
              <a:buNone/>
            </a:pPr>
            <a:r>
              <a:rPr lang="zh-CN" altLang="en-US" sz="2800"/>
              <a:t>然后要对我的灵魂说：灵魂哪，你有许多财物积存，可做多年的费用，只管安安逸逸地吃喝快乐吧！</a:t>
            </a:r>
            <a:r>
              <a:rPr lang="en-US" altLang="zh-CN" sz="2800"/>
              <a:t>’</a:t>
            </a:r>
          </a:p>
          <a:p>
            <a:pPr indent="0">
              <a:buNone/>
            </a:pPr>
            <a:r>
              <a:rPr lang="zh-CN" altLang="en-US" sz="2800"/>
              <a:t>神却对他说：</a:t>
            </a:r>
            <a:r>
              <a:rPr lang="en-US" altLang="zh-CN" sz="2800"/>
              <a:t>   ‘</a:t>
            </a:r>
            <a:r>
              <a:rPr lang="zh-CN" altLang="en-US" sz="2800">
                <a:highlight>
                  <a:srgbClr val="FFFF00"/>
                </a:highlight>
              </a:rPr>
              <a:t>无知的人哪，今夜必要你的灵魂，你所预备的要归谁呢？</a:t>
            </a:r>
            <a:r>
              <a:rPr lang="en-US" altLang="zh-CN" sz="2800"/>
              <a:t>’   </a:t>
            </a:r>
            <a:r>
              <a:rPr lang="zh-CN" altLang="en-US" sz="2800">
                <a:highlight>
                  <a:srgbClr val="FFFF00"/>
                </a:highlight>
              </a:rPr>
              <a:t>凡为自己积财，在神面前却不富足的，也是这样</a:t>
            </a:r>
            <a:r>
              <a:rPr lang="zh-CN" altLang="en-US" sz="2800"/>
              <a:t>。</a:t>
            </a:r>
            <a:r>
              <a:rPr lang="en-US" altLang="zh-CN" sz="2800"/>
              <a:t>”</a:t>
            </a:r>
            <a:endParaRPr lang="zh-CN" altLang="en-US" sz="2800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280035" y="173355"/>
            <a:ext cx="2787015" cy="530860"/>
          </a:xfrm>
        </p:spPr>
        <p:txBody>
          <a:bodyPr/>
          <a:lstStyle/>
          <a:p>
            <a:pPr algn="ctr"/>
            <a:r>
              <a:rPr kumimoji="1" lang="zh-TW" altLang="en-US" sz="3600" dirty="0">
                <a:solidFill>
                  <a:schemeClr val="tx1"/>
                </a:solidFill>
              </a:rPr>
              <a:t>无知的财主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590" y="44450"/>
            <a:ext cx="3045460" cy="26866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7315" y="806450"/>
            <a:ext cx="575437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800"/>
              <a:t>有一个人要耶稣为他和兄长分家产，耶稣籍此教导众人说：</a:t>
            </a:r>
            <a:r>
              <a:rPr lang="en-US" altLang="zh-CN" sz="2800"/>
              <a:t>“</a:t>
            </a:r>
            <a:r>
              <a:rPr lang="zh-CN" altLang="en-US" sz="2800">
                <a:highlight>
                  <a:srgbClr val="FFFF00"/>
                </a:highlight>
              </a:rPr>
              <a:t>你们要谨慎自守免去一切的贪心，因为人的生命不在乎家道丰富</a:t>
            </a:r>
            <a:r>
              <a:rPr lang="zh-CN" altLang="en-US" sz="2800"/>
              <a:t>。</a:t>
            </a:r>
            <a:r>
              <a:rPr lang="en-US" altLang="zh-CN" sz="2800"/>
              <a:t>”</a:t>
            </a:r>
            <a:endParaRPr lang="zh-CN" altLang="en-US" sz="2800"/>
          </a:p>
        </p:txBody>
      </p:sp>
      <p:sp>
        <p:nvSpPr>
          <p:cNvPr id="8" name="文本框 7"/>
          <p:cNvSpPr txBox="1"/>
          <p:nvPr/>
        </p:nvSpPr>
        <p:spPr>
          <a:xfrm>
            <a:off x="2844165" y="340995"/>
            <a:ext cx="30454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ym typeface="+mn-ea"/>
              </a:rPr>
              <a:t>路加福音</a:t>
            </a:r>
            <a:r>
              <a:rPr lang="en-US" altLang="zh-CN" sz="2400">
                <a:sym typeface="+mn-ea"/>
              </a:rPr>
              <a:t> 12:13-21)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795" y="4211320"/>
            <a:ext cx="4779645" cy="26015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8968" name="Rectangle 8"/>
          <p:cNvSpPr>
            <a:spLocks noChangeArrowheads="1"/>
          </p:cNvSpPr>
          <p:nvPr/>
        </p:nvSpPr>
        <p:spPr bwMode="auto">
          <a:xfrm>
            <a:off x="1331595" y="260350"/>
            <a:ext cx="6586855" cy="9010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成</a:t>
            </a:r>
            <a:r>
              <a:rPr lang="en-US" altLang="zh-TW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 </a:t>
            </a:r>
            <a:r>
              <a:rPr lang="zh-TW" altLang="en-US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功</a:t>
            </a:r>
            <a:r>
              <a:rPr lang="en-US" altLang="zh-TW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 </a:t>
            </a:r>
            <a:r>
              <a:rPr lang="zh-TW" altLang="en-US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的</a:t>
            </a:r>
            <a:r>
              <a:rPr lang="en-US" altLang="zh-TW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 </a:t>
            </a:r>
            <a:r>
              <a:rPr lang="zh-TW" altLang="en-US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定</a:t>
            </a:r>
            <a:r>
              <a:rPr lang="en-US" altLang="zh-TW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 </a:t>
            </a:r>
            <a:r>
              <a:rPr lang="zh-TW" altLang="en-US" sz="60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义</a:t>
            </a:r>
            <a:endParaRPr lang="en-US" altLang="zh-TW" sz="2800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178876" y="1340594"/>
            <a:ext cx="8686800" cy="313817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zh-TW" altLang="en-US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这</a:t>
            </a:r>
            <a:r>
              <a:rPr lang="zh-TW" altLang="en-US" sz="3600" dirty="0">
                <a:solidFill>
                  <a:schemeClr val="tx1"/>
                </a:solidFill>
                <a:highlight>
                  <a:srgbClr val="FFFF00"/>
                </a:highlight>
                <a:ea typeface="華康粗圓體" charset="0"/>
                <a:cs typeface="華康粗圓體" charset="0"/>
              </a:rPr>
              <a:t>世界</a:t>
            </a:r>
            <a:r>
              <a:rPr lang="zh-TW" altLang="en-US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和其上的</a:t>
            </a:r>
            <a:r>
              <a:rPr lang="zh-TW" altLang="en-US" sz="3600" dirty="0">
                <a:solidFill>
                  <a:schemeClr val="tx1"/>
                </a:solidFill>
                <a:highlight>
                  <a:srgbClr val="FFFF00"/>
                </a:highlight>
                <a:ea typeface="華康粗圓體" charset="0"/>
                <a:cs typeface="華康粗圓體" charset="0"/>
              </a:rPr>
              <a:t>情欲</a:t>
            </a:r>
            <a:r>
              <a:rPr lang="zh-TW" altLang="en-US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都要过去，惟独遵行上帝旨意的，是永远长存。</a:t>
            </a:r>
            <a:r>
              <a:rPr lang="en-US" altLang="zh-TW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(</a:t>
            </a:r>
            <a:r>
              <a:rPr lang="zh-TW" altLang="en-US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约翰一书</a:t>
            </a:r>
            <a:r>
              <a:rPr lang="en-US" altLang="zh-TW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2:17)</a:t>
            </a:r>
          </a:p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zh-TW" altLang="en-US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人若赚得全世界，赔上自己的生命，有甚么益处呢？人还能</a:t>
            </a:r>
            <a:r>
              <a:rPr lang="zh-TW" altLang="en-US" sz="3600" dirty="0">
                <a:solidFill>
                  <a:schemeClr val="tx1"/>
                </a:solidFill>
                <a:highlight>
                  <a:srgbClr val="FFFF00"/>
                </a:highlight>
                <a:ea typeface="華康粗圓體" charset="0"/>
                <a:cs typeface="華康粗圓體" charset="0"/>
              </a:rPr>
              <a:t>拿甚么换生命呢</a:t>
            </a:r>
            <a:r>
              <a:rPr lang="zh-TW" altLang="en-US" sz="3600" dirty="0">
                <a:solidFill>
                  <a:schemeClr val="tx1"/>
                </a:solidFill>
                <a:ea typeface="華康粗圓體" charset="0"/>
                <a:cs typeface="華康粗圓體" charset="0"/>
              </a:rPr>
              <a:t>？</a:t>
            </a:r>
            <a:r>
              <a:rPr lang="en-US" altLang="zh-TW" sz="3600" dirty="0">
                <a:solidFill>
                  <a:schemeClr val="tx1"/>
                </a:solidFill>
                <a:latin typeface="華康粗圓體" charset="0"/>
                <a:ea typeface="華康粗圓體" charset="0"/>
                <a:cs typeface="華康粗圓體" charset="0"/>
              </a:rPr>
              <a:t>(</a:t>
            </a:r>
            <a:r>
              <a:rPr lang="zh-TW" altLang="en-US" sz="3600" dirty="0">
                <a:solidFill>
                  <a:schemeClr val="tx1"/>
                </a:solidFill>
                <a:latin typeface="華康粗圓體" charset="0"/>
                <a:ea typeface="華康粗圓體" charset="0"/>
                <a:cs typeface="華康粗圓體" charset="0"/>
              </a:rPr>
              <a:t>马太福音</a:t>
            </a:r>
            <a:r>
              <a:rPr lang="en-US" altLang="zh-TW" sz="3600" dirty="0">
                <a:solidFill>
                  <a:schemeClr val="tx1"/>
                </a:solidFill>
                <a:latin typeface="華康粗圓體" charset="0"/>
                <a:ea typeface="華康粗圓體" charset="0"/>
                <a:cs typeface="華康粗圓體" charset="0"/>
              </a:rPr>
              <a:t>16:26)</a:t>
            </a:r>
            <a:endParaRPr lang="zh-CN" altLang="en-US" sz="3600" dirty="0">
              <a:solidFill>
                <a:schemeClr val="tx1"/>
              </a:solidFill>
              <a:latin typeface="華康粗圓體" charset="0"/>
              <a:ea typeface="華康粗圓體" charset="0"/>
              <a:cs typeface="華康粗圓體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5732780"/>
            <a:ext cx="2901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zh-CN" altLang="en-US" sz="4000" dirty="0">
                <a:latin typeface="華康粗圓體" charset="0"/>
                <a:ea typeface="華康粗圓體" charset="0"/>
                <a:cs typeface="華康粗圓體" charset="0"/>
                <a:sym typeface="+mn-ea"/>
              </a:rPr>
              <a:t>保全生命</a:t>
            </a:r>
            <a:r>
              <a:rPr lang="en-US" altLang="zh-CN" sz="4000" dirty="0">
                <a:latin typeface="華康粗圓體" charset="0"/>
                <a:ea typeface="華康粗圓體" charset="0"/>
                <a:cs typeface="華康粗圓體" charset="0"/>
                <a:sym typeface="+mn-ea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華康粗圓體" charset="0"/>
                <a:ea typeface="華康粗圓體" charset="0"/>
                <a:cs typeface="華康粗圓體" charset="0"/>
                <a:sym typeface="Wingdings 2" panose="05020102010507070707" charset="0"/>
              </a:rPr>
              <a:t>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1505" y="4796790"/>
            <a:ext cx="29254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zh-CN" altLang="en-US" sz="4000" dirty="0">
                <a:latin typeface="華康粗圓體" charset="0"/>
                <a:ea typeface="華康粗圓體" charset="0"/>
                <a:cs typeface="華康粗圓體" charset="0"/>
                <a:sym typeface="+mn-ea"/>
              </a:rPr>
              <a:t>物质财富</a:t>
            </a:r>
            <a:r>
              <a:rPr lang="en-US" altLang="zh-CN" sz="4000" dirty="0">
                <a:latin typeface="華康粗圓體" charset="0"/>
                <a:ea typeface="華康粗圓體" charset="0"/>
                <a:cs typeface="華康粗圓體" charset="0"/>
                <a:sym typeface="+mn-ea"/>
              </a:rPr>
              <a:t> </a:t>
            </a:r>
            <a:r>
              <a:rPr lang="zh-CN" altLang="en-US" sz="4000" dirty="0">
                <a:solidFill>
                  <a:srgbClr val="FF0000"/>
                </a:solidFill>
                <a:latin typeface="華康粗圓體" charset="0"/>
                <a:ea typeface="華康粗圓體" charset="0"/>
                <a:cs typeface="華康粗圓體" charset="0"/>
                <a:sym typeface="Wingdings 2" panose="05020102010507070707" charset="0"/>
              </a:rPr>
              <a:t>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8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 bldLvl="0" animBg="1" autoUpdateAnimBg="0"/>
      <p:bldP spid="2" grpId="0"/>
      <p:bldP spid="2" grpId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1858010" y="405130"/>
            <a:ext cx="5560695" cy="7683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zh-CN" altLang="zh-TW" sz="4400" b="1" dirty="0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人生目标是阶段性的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17805" y="1485265"/>
            <a:ext cx="86690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/>
              <a:t>1.</a:t>
            </a:r>
            <a:r>
              <a:rPr lang="zh-CN" altLang="en-US" sz="3600" b="1"/>
              <a:t>学业目标</a:t>
            </a:r>
            <a:r>
              <a:rPr lang="en-US" altLang="zh-CN" sz="3600"/>
              <a:t>-- </a:t>
            </a:r>
            <a:r>
              <a:rPr lang="zh-CN" altLang="en-US" sz="3600"/>
              <a:t>重点中学</a:t>
            </a:r>
            <a:r>
              <a:rPr lang="en-US" sz="3600"/>
              <a:t>、</a:t>
            </a:r>
            <a:r>
              <a:rPr lang="zh-CN" altLang="en-US" sz="3600"/>
              <a:t>大学</a:t>
            </a:r>
            <a:r>
              <a:rPr lang="en-US" altLang="zh-CN" sz="3600"/>
              <a:t>，</a:t>
            </a:r>
            <a:r>
              <a:rPr lang="zh-CN" altLang="en-US" sz="3600"/>
              <a:t>高学位</a:t>
            </a:r>
            <a:r>
              <a:rPr lang="en-US" altLang="zh-CN" sz="3600"/>
              <a:t>...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17805" y="2378710"/>
            <a:ext cx="8714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/>
              <a:t>2.</a:t>
            </a:r>
            <a:r>
              <a:rPr lang="zh-CN" altLang="en-US" sz="3600" b="1"/>
              <a:t>职业目标</a:t>
            </a:r>
            <a:r>
              <a:rPr lang="en-US" altLang="zh-CN" sz="3600"/>
              <a:t>-- </a:t>
            </a:r>
            <a:r>
              <a:rPr lang="zh-CN" altLang="en-US" sz="3600"/>
              <a:t>好工作</a:t>
            </a:r>
            <a:r>
              <a:rPr lang="en-US" altLang="zh-CN" sz="3600"/>
              <a:t>，</a:t>
            </a:r>
            <a:r>
              <a:rPr lang="zh-CN" altLang="en-US" sz="3600"/>
              <a:t>钱多活少离家近</a:t>
            </a:r>
            <a:r>
              <a:rPr lang="en-US" altLang="zh-CN" sz="3600"/>
              <a:t>...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7805" y="3272155"/>
            <a:ext cx="85852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/>
              <a:t>3.</a:t>
            </a:r>
            <a:r>
              <a:rPr lang="zh-CN" altLang="en-US" sz="3600" b="1"/>
              <a:t>家庭目标</a:t>
            </a:r>
            <a:r>
              <a:rPr lang="en-US" altLang="zh-CN" sz="3600"/>
              <a:t>-- </a:t>
            </a:r>
            <a:r>
              <a:rPr lang="zh-CN" altLang="en-US" sz="3600"/>
              <a:t>有车</a:t>
            </a:r>
            <a:r>
              <a:rPr lang="en-US" altLang="zh-CN" sz="3600"/>
              <a:t>，</a:t>
            </a:r>
            <a:r>
              <a:rPr lang="zh-CN" altLang="en-US" sz="3600"/>
              <a:t>有房</a:t>
            </a:r>
            <a:r>
              <a:rPr lang="en-US" altLang="zh-CN" sz="3600"/>
              <a:t>，</a:t>
            </a:r>
            <a:r>
              <a:rPr lang="zh-CN" altLang="en-US" sz="3600"/>
              <a:t>儿女双全</a:t>
            </a:r>
            <a:r>
              <a:rPr lang="en-US" altLang="zh-CN" sz="3600"/>
              <a:t>...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17805" y="4165600"/>
            <a:ext cx="79222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/>
              <a:t>4.</a:t>
            </a:r>
            <a:r>
              <a:rPr lang="zh-CN" altLang="en-US" sz="3600" b="1"/>
              <a:t>事业目标</a:t>
            </a:r>
            <a:r>
              <a:rPr lang="en-US" altLang="zh-CN" sz="3600"/>
              <a:t>-- </a:t>
            </a:r>
            <a:r>
              <a:rPr lang="zh-CN" altLang="en-US" sz="3600"/>
              <a:t>有名</a:t>
            </a:r>
            <a:r>
              <a:rPr lang="en-US" altLang="zh-CN" sz="3600"/>
              <a:t>，</a:t>
            </a:r>
            <a:r>
              <a:rPr lang="zh-CN" altLang="en-US" sz="3600"/>
              <a:t>有利</a:t>
            </a:r>
            <a:r>
              <a:rPr lang="en-US" altLang="zh-CN" sz="3600"/>
              <a:t>，</a:t>
            </a:r>
            <a:r>
              <a:rPr lang="zh-CN" altLang="en-US" sz="3600"/>
              <a:t>有地位</a:t>
            </a:r>
            <a:r>
              <a:rPr lang="en-US" altLang="zh-CN" sz="3600"/>
              <a:t>..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95605" y="5585460"/>
            <a:ext cx="8190865" cy="64516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 b="1"/>
              <a:t>随着生命结束</a:t>
            </a:r>
            <a:r>
              <a:rPr lang="en-US" sz="3600" b="1"/>
              <a:t>-- </a:t>
            </a:r>
            <a:r>
              <a:rPr lang="zh-CN" altLang="en-US" sz="3600" b="1"/>
              <a:t>这些成就都将失去意义</a:t>
            </a:r>
            <a:r>
              <a:rPr lang="en-US" altLang="zh-CN" sz="3600" b="1"/>
              <a:t>！</a:t>
            </a:r>
          </a:p>
        </p:txBody>
      </p:sp>
      <p:pic>
        <p:nvPicPr>
          <p:cNvPr id="8" name="图片 7" descr="/Users/JackCui/Library/Containers/com.kingsoft.wpsoffice.mac/Data/tmp/picturecompress_20250420213159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270" y="1173480"/>
            <a:ext cx="4839335" cy="3041650"/>
          </a:xfrm>
          <a:prstGeom prst="rect">
            <a:avLst/>
          </a:prstGeom>
        </p:spPr>
      </p:pic>
      <p:pic>
        <p:nvPicPr>
          <p:cNvPr id="12" name="图片 11" descr="/Users/JackCui/Library/Containers/com.kingsoft.wpsoffice.mac/Data/tmp/kaimatting/20250417195105/output_aiMatting_20250417195117.pngoutput_aiMatting_202504171951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575" y="3006725"/>
            <a:ext cx="6646545" cy="2497455"/>
          </a:xfrm>
          <a:prstGeom prst="rect">
            <a:avLst/>
          </a:prstGeom>
        </p:spPr>
      </p:pic>
      <p:sp>
        <p:nvSpPr>
          <p:cNvPr id="15" name="圆角矩形 14"/>
          <p:cNvSpPr/>
          <p:nvPr/>
        </p:nvSpPr>
        <p:spPr>
          <a:xfrm>
            <a:off x="5219700" y="4543425"/>
            <a:ext cx="720725" cy="568325"/>
          </a:xfrm>
          <a:prstGeom prst="roundRect">
            <a:avLst/>
          </a:prstGeom>
          <a:solidFill>
            <a:srgbClr val="3F280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/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503050405090304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7" grpId="0" animBg="1"/>
      <p:bldP spid="7" grpId="1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817245"/>
            <a:ext cx="8580120" cy="31527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28040" y="80010"/>
            <a:ext cx="4232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/>
              <a:t>帝王将相追求什么</a:t>
            </a:r>
            <a:r>
              <a:rPr lang="en-US" altLang="zh-CN" sz="3600" b="1"/>
              <a:t>？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04945"/>
            <a:ext cx="4276725" cy="27184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4021455"/>
            <a:ext cx="4224020" cy="277114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863725" y="6263005"/>
            <a:ext cx="15360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 b="1">
                <a:solidFill>
                  <a:srgbClr val="FFFF00"/>
                </a:solidFill>
                <a:sym typeface="+mn-ea"/>
              </a:rPr>
              <a:t>徐福东渡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193280" y="4062095"/>
            <a:ext cx="15354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2400" b="1">
                <a:solidFill>
                  <a:schemeClr val="tx1"/>
                </a:solidFill>
                <a:sym typeface="+mn-ea"/>
              </a:rPr>
              <a:t>炼长生丹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436235" y="44450"/>
            <a:ext cx="23501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ym typeface="+mn-ea"/>
              </a:rPr>
              <a:t>长生不老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3850" y="909320"/>
            <a:ext cx="2193925" cy="5835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/>
              <a:t>秦始皇陵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2" grpId="0"/>
      <p:bldP spid="2" grpId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805" y="186055"/>
            <a:ext cx="863409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</a:rPr>
              <a:t>现代</a:t>
            </a:r>
            <a:r>
              <a:rPr lang="zh-CN" altLang="en-US" sz="2800"/>
              <a:t>：人体冷冻技术，将人体作深低温保存（一般在-196°C以下），以期在未来利用先进的医疗科技解冻复活及获得治疗。1967年，美国心理学教授詹姆斯·贝德福德的身体成为首位接受人体冷冻技术的例子。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2132330"/>
            <a:ext cx="8560435" cy="4655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2760" y="2127885"/>
            <a:ext cx="5981700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>
                <a:solidFill>
                  <a:srgbClr val="FF0000"/>
                </a:solidFill>
              </a:rPr>
              <a:t>大哉问</a:t>
            </a:r>
            <a:r>
              <a:rPr lang="en-US" altLang="zh-CN" sz="4800" b="1">
                <a:solidFill>
                  <a:srgbClr val="FF0000"/>
                </a:solidFill>
              </a:rPr>
              <a:t>：</a:t>
            </a:r>
          </a:p>
          <a:p>
            <a:pPr algn="ctr"/>
            <a:r>
              <a:rPr lang="zh-CN" altLang="en-US" sz="4800" b="1">
                <a:solidFill>
                  <a:srgbClr val="FF0000"/>
                </a:solidFill>
              </a:rPr>
              <a:t>人到底有永生吗</a:t>
            </a:r>
            <a:r>
              <a:rPr lang="en-US" altLang="zh-CN" sz="4800" b="1">
                <a:solidFill>
                  <a:srgbClr val="FF0000"/>
                </a:solidFill>
              </a:rPr>
              <a:t>？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39975" y="5146675"/>
            <a:ext cx="5047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/>
              <a:t>正确的回答</a:t>
            </a:r>
            <a:r>
              <a:rPr lang="en-US" altLang="zh-CN" sz="4000" b="1"/>
              <a:t>：</a:t>
            </a:r>
            <a:r>
              <a:rPr lang="zh-CN" altLang="en-US" sz="4000" b="1">
                <a:solidFill>
                  <a:srgbClr val="FF0000"/>
                </a:solidFill>
                <a:highlight>
                  <a:srgbClr val="FFFF00"/>
                </a:highlight>
              </a:rPr>
              <a:t>有</a:t>
            </a:r>
            <a:r>
              <a:rPr lang="en-US" altLang="zh-CN" sz="4000" b="1">
                <a:solidFill>
                  <a:srgbClr val="FF0000"/>
                </a:solidFill>
                <a:highlight>
                  <a:srgbClr val="FFFF00"/>
                </a:highlight>
              </a:rPr>
              <a:t>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501775" y="4211955"/>
            <a:ext cx="63144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3600" b="1">
                <a:sym typeface="+mn-ea"/>
              </a:rPr>
              <a:t>二人一组</a:t>
            </a:r>
            <a:r>
              <a:rPr lang="en-US" altLang="zh-CN" sz="3600" b="1">
                <a:sym typeface="+mn-ea"/>
              </a:rPr>
              <a:t>，</a:t>
            </a:r>
            <a:r>
              <a:rPr lang="zh-CN" altLang="en-US" sz="3600" b="1">
                <a:sym typeface="+mn-ea"/>
              </a:rPr>
              <a:t>彼此分享</a:t>
            </a:r>
            <a:r>
              <a:rPr lang="en-US" altLang="zh-CN" sz="3600" b="1">
                <a:sym typeface="+mn-ea"/>
              </a:rPr>
              <a:t>，1</a:t>
            </a:r>
            <a:r>
              <a:rPr lang="zh-CN" altLang="en-US" sz="3600" b="1">
                <a:sym typeface="+mn-ea"/>
              </a:rPr>
              <a:t>分钟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61060" y="118110"/>
            <a:ext cx="76688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4000" b="1">
                <a:solidFill>
                  <a:srgbClr val="FF0000"/>
                </a:solidFill>
                <a:highlight>
                  <a:srgbClr val="FFFF00"/>
                </a:highlight>
              </a:rPr>
              <a:t>貌似</a:t>
            </a:r>
            <a:r>
              <a:rPr lang="en-US" altLang="zh-CN" sz="4000" b="1">
                <a:solidFill>
                  <a:srgbClr val="FF0000"/>
                </a:solidFill>
                <a:highlight>
                  <a:srgbClr val="FFFF00"/>
                </a:highlight>
              </a:rPr>
              <a:t>：</a:t>
            </a:r>
            <a:r>
              <a:rPr lang="zh-CN" altLang="en-US" sz="4000" b="1">
                <a:solidFill>
                  <a:srgbClr val="FF0000"/>
                </a:solidFill>
                <a:highlight>
                  <a:srgbClr val="FFFF00"/>
                </a:highlight>
              </a:rPr>
              <a:t>长生不老才是最大的成功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089150" y="1052830"/>
            <a:ext cx="50666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4000" b="1">
                <a:solidFill>
                  <a:srgbClr val="FF0000"/>
                </a:solidFill>
                <a:highlight>
                  <a:srgbClr val="FFFF00"/>
                </a:highlight>
              </a:rPr>
              <a:t>长生不老</a:t>
            </a:r>
            <a:r>
              <a:rPr lang="en-US" altLang="zh-CN" sz="4000" b="1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en-US" altLang="zh-CN" sz="40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90204" pitchFamily="34" charset="0"/>
                <a:cs typeface="Arial" panose="020B0604020202090204" pitchFamily="34" charset="0"/>
              </a:rPr>
              <a:t>≠ </a:t>
            </a:r>
            <a:r>
              <a:rPr lang="zh-CN" altLang="en-US" sz="4000" b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90204" pitchFamily="34" charset="0"/>
                <a:cs typeface="Arial" panose="020B0604020202090204" pitchFamily="34" charset="0"/>
              </a:rPr>
              <a:t>天国</a:t>
            </a:r>
            <a:r>
              <a:rPr lang="zh-CN" altLang="en-US" sz="4000" b="1">
                <a:solidFill>
                  <a:srgbClr val="FF0000"/>
                </a:solidFill>
                <a:highlight>
                  <a:srgbClr val="FFFF00"/>
                </a:highlight>
              </a:rPr>
              <a:t>永生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3" grpId="0"/>
      <p:bldP spid="3" grpId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1691640" y="405130"/>
            <a:ext cx="5356860" cy="7683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zh-CN" altLang="zh-TW" sz="4400" b="1" dirty="0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神对人的心意</a:t>
            </a:r>
            <a:endParaRPr lang="en-US" altLang="zh-CN" sz="4400" b="1" dirty="0">
              <a:solidFill>
                <a:schemeClr val="tx2"/>
              </a:solidFill>
              <a:ea typeface="華康粗圓體(P)" charset="0"/>
              <a:cs typeface="華康粗圓體(P)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70455" y="1413510"/>
            <a:ext cx="4704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3600"/>
              <a:t>1.</a:t>
            </a:r>
            <a:r>
              <a:rPr lang="zh-CN" altLang="en-US" sz="3600"/>
              <a:t>人有神的形象和样式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70455" y="2171065"/>
            <a:ext cx="4703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3600"/>
              <a:t>2.</a:t>
            </a:r>
            <a:r>
              <a:rPr lang="zh-CN" altLang="en-US" sz="3600"/>
              <a:t>人做神的工人和管家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70455" y="3931920"/>
            <a:ext cx="5177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3600"/>
              <a:t>3.</a:t>
            </a:r>
            <a:r>
              <a:rPr lang="zh-CN" altLang="en-US" sz="3600"/>
              <a:t>认罪悔改</a:t>
            </a:r>
            <a:r>
              <a:rPr lang="en-US" altLang="zh-CN" sz="3600"/>
              <a:t>，</a:t>
            </a:r>
            <a:r>
              <a:rPr lang="zh-CN" altLang="en-US" sz="3600"/>
              <a:t>因信称义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370455" y="4588510"/>
            <a:ext cx="55645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3600"/>
              <a:t>4.</a:t>
            </a:r>
            <a:r>
              <a:rPr lang="zh-CN" altLang="en-US" sz="3600"/>
              <a:t>做神儿女</a:t>
            </a:r>
            <a:r>
              <a:rPr lang="en-US" altLang="zh-CN" sz="3600"/>
              <a:t>，</a:t>
            </a:r>
            <a:r>
              <a:rPr lang="zh-CN" altLang="en-US" sz="3600"/>
              <a:t>成为</a:t>
            </a:r>
            <a:r>
              <a:rPr lang="zh-CN" altLang="en-US" sz="3600">
                <a:sym typeface="+mn-ea"/>
              </a:rPr>
              <a:t>天国子民</a:t>
            </a:r>
            <a:endParaRPr lang="zh-CN" altLang="en-US" sz="3600"/>
          </a:p>
        </p:txBody>
      </p:sp>
      <p:sp>
        <p:nvSpPr>
          <p:cNvPr id="7" name="文本框 6"/>
          <p:cNvSpPr txBox="1"/>
          <p:nvPr/>
        </p:nvSpPr>
        <p:spPr>
          <a:xfrm>
            <a:off x="539750" y="5373370"/>
            <a:ext cx="8278495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恩典</a:t>
            </a: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</a:rPr>
              <a:t>：</a:t>
            </a:r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获得永生的方法</a:t>
            </a: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</a:rPr>
              <a:t>--</a:t>
            </a:r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做基督的门徒</a:t>
            </a: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</a:rPr>
              <a:t>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66725" y="1485265"/>
            <a:ext cx="1637665" cy="119888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/>
              <a:t>神的美好创造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6725" y="4031615"/>
            <a:ext cx="1609725" cy="119888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/>
              <a:t>恢复与神关系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67995" y="3021330"/>
            <a:ext cx="6297930" cy="64516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/>
              <a:t>人类犯罪</a:t>
            </a:r>
            <a:r>
              <a:rPr lang="en-US" altLang="zh-CN" sz="3600"/>
              <a:t>，</a:t>
            </a:r>
            <a:r>
              <a:rPr lang="zh-CN" altLang="en-US" sz="3600"/>
              <a:t>断绝了与神的关系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079740" y="1457325"/>
            <a:ext cx="666115" cy="119888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/>
              <a:t>不死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079740" y="4018915"/>
            <a:ext cx="636270" cy="119888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/>
              <a:t>永生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180580" y="3002280"/>
            <a:ext cx="1637665" cy="64516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/>
              <a:t>必定死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862070" y="6083935"/>
            <a:ext cx="22885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天国子民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67055" y="6083935"/>
            <a:ext cx="23018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做基督徒</a:t>
            </a:r>
          </a:p>
        </p:txBody>
      </p:sp>
      <p:sp>
        <p:nvSpPr>
          <p:cNvPr id="15" name="右箭头 14"/>
          <p:cNvSpPr/>
          <p:nvPr/>
        </p:nvSpPr>
        <p:spPr>
          <a:xfrm>
            <a:off x="3012440" y="6171565"/>
            <a:ext cx="979170" cy="48577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503050405090304" charset="0"/>
              <a:ea typeface="PMingLiU" charset="0"/>
              <a:cs typeface="PMingLiU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4415" y="6083935"/>
            <a:ext cx="12014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永生</a:t>
            </a:r>
          </a:p>
        </p:txBody>
      </p:sp>
      <p:sp>
        <p:nvSpPr>
          <p:cNvPr id="17" name="右箭头 16"/>
          <p:cNvSpPr/>
          <p:nvPr/>
        </p:nvSpPr>
        <p:spPr>
          <a:xfrm>
            <a:off x="6260465" y="6155055"/>
            <a:ext cx="979170" cy="48577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503050405090304" charset="0"/>
              <a:ea typeface="PMingLiU" charset="0"/>
              <a:cs typeface="PMingLiU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1" grpId="0" animBg="1"/>
      <p:bldP spid="197641" grpId="1" animBg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7" grpId="0"/>
      <p:bldP spid="7" grpId="1"/>
      <p:bldP spid="6" grpId="0" animBg="1"/>
      <p:bldP spid="6" grpId="1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/>
      <p:bldP spid="13" grpId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1275" y="763905"/>
            <a:ext cx="8955405" cy="20612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3200" b="1"/>
              <a:t>约翰福音</a:t>
            </a:r>
            <a:r>
              <a:rPr lang="en-US" altLang="zh-CN" sz="3200" b="1"/>
              <a:t> 14:2-3</a:t>
            </a:r>
            <a:r>
              <a:rPr lang="en-US" altLang="zh-CN" sz="3200"/>
              <a:t> </a:t>
            </a:r>
            <a:r>
              <a:rPr lang="zh-CN" altLang="en-US" sz="3200"/>
              <a:t>在我父的家里有许多住处；若是没有，我就早已告诉你们了。</a:t>
            </a:r>
            <a:r>
              <a:rPr lang="zh-CN" altLang="en-US" sz="3200">
                <a:highlight>
                  <a:srgbClr val="FFFF00"/>
                </a:highlight>
              </a:rPr>
              <a:t>我去原是为你们预备地方去</a:t>
            </a:r>
            <a:r>
              <a:rPr lang="zh-CN" altLang="en-US" sz="3200"/>
              <a:t>。我若去为你们预备了地方，就必再来接你们到我那里去，我在哪里，叫你们也在那里。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7950" y="3716020"/>
            <a:ext cx="8960485" cy="3046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3200"/>
              <a:t>马太福音</a:t>
            </a:r>
            <a:r>
              <a:rPr lang="en-US" altLang="zh-CN" sz="3200"/>
              <a:t> 28:18-20</a:t>
            </a:r>
            <a:r>
              <a:rPr lang="zh-CN" altLang="en-US" sz="3200"/>
              <a:t>耶稣进前来，对他们说：</a:t>
            </a:r>
            <a:r>
              <a:rPr lang="en-US" altLang="zh-CN" sz="3200"/>
              <a:t>“</a:t>
            </a:r>
            <a:r>
              <a:rPr lang="zh-CN" altLang="en-US" sz="3200"/>
              <a:t>天上地下所有的权柄都赐给我了。所以，你们要去，</a:t>
            </a:r>
            <a:r>
              <a:rPr lang="zh-CN" altLang="en-US" sz="3200">
                <a:highlight>
                  <a:srgbClr val="FFFF00"/>
                </a:highlight>
              </a:rPr>
              <a:t>使万民作我的</a:t>
            </a:r>
            <a:r>
              <a:rPr lang="zh-CN" altLang="en-US" sz="3200">
                <a:highlight>
                  <a:srgbClr val="00FFFF"/>
                </a:highlight>
              </a:rPr>
              <a:t>门徒</a:t>
            </a:r>
            <a:r>
              <a:rPr lang="zh-CN" altLang="en-US" sz="3200"/>
              <a:t>，奉父、子、圣灵的名</a:t>
            </a:r>
            <a:r>
              <a:rPr lang="zh-CN" altLang="en-US" sz="3200">
                <a:highlight>
                  <a:srgbClr val="FFFF00"/>
                </a:highlight>
              </a:rPr>
              <a:t>给他们</a:t>
            </a:r>
            <a:r>
              <a:rPr lang="zh-CN" altLang="en-US" sz="3200">
                <a:highlight>
                  <a:srgbClr val="00FFFF"/>
                </a:highlight>
              </a:rPr>
              <a:t>施洗</a:t>
            </a:r>
            <a:r>
              <a:rPr lang="zh-CN" altLang="en-US" sz="3200"/>
              <a:t>（或译：给他们施洗，归于父、子、圣灵的名）。</a:t>
            </a:r>
            <a:r>
              <a:rPr lang="zh-CN" altLang="en-US" sz="3200">
                <a:highlight>
                  <a:srgbClr val="FFFF00"/>
                </a:highlight>
              </a:rPr>
              <a:t>凡我所吩咐你们的，都</a:t>
            </a:r>
            <a:r>
              <a:rPr lang="zh-CN" altLang="en-US" sz="3200">
                <a:highlight>
                  <a:srgbClr val="00FFFF"/>
                </a:highlight>
              </a:rPr>
              <a:t>教训</a:t>
            </a:r>
            <a:r>
              <a:rPr lang="zh-CN" altLang="en-US" sz="3200">
                <a:highlight>
                  <a:srgbClr val="FFFF00"/>
                </a:highlight>
              </a:rPr>
              <a:t>他们遵守</a:t>
            </a:r>
            <a:r>
              <a:rPr lang="zh-CN" altLang="en-US" sz="3200"/>
              <a:t>，我就常与你们同在，直到世界的末了。</a:t>
            </a:r>
            <a:r>
              <a:rPr lang="en-US" altLang="zh-CN" sz="3200"/>
              <a:t>”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135255" y="2927350"/>
            <a:ext cx="879030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600" b="1">
                <a:solidFill>
                  <a:srgbClr val="FF0000"/>
                </a:solidFill>
                <a:sym typeface="+mn-ea"/>
              </a:rPr>
              <a:t>成功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：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从做主门徒开始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，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以大使命为目标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23440" y="116205"/>
            <a:ext cx="4488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主耶稣的临别教导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146925" y="78105"/>
            <a:ext cx="1849755" cy="5835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200" b="1">
                <a:solidFill>
                  <a:schemeClr val="tx1"/>
                </a:solidFill>
              </a:rPr>
              <a:t>天国应许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412355" y="6164580"/>
            <a:ext cx="1546860" cy="5835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200" b="1">
                <a:solidFill>
                  <a:schemeClr val="tx1"/>
                </a:solidFill>
              </a:rPr>
              <a:t>大使命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9" grpId="0" bldLvl="0" animBg="1"/>
      <p:bldP spid="9" grpId="1" animBg="1"/>
      <p:bldP spid="10" grpId="0"/>
      <p:bldP spid="10" grpId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2555875" y="949325"/>
            <a:ext cx="4897755" cy="8299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zh-CN" altLang="zh-TW" sz="4800" b="1" dirty="0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大使命</a:t>
            </a:r>
            <a:r>
              <a:rPr lang="en-US" altLang="zh-CN" sz="4800" b="1" dirty="0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：</a:t>
            </a:r>
            <a:r>
              <a:rPr lang="zh-CN" altLang="zh-TW" sz="4800" b="1" dirty="0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三件事</a:t>
            </a:r>
          </a:p>
        </p:txBody>
      </p:sp>
      <p:pic>
        <p:nvPicPr>
          <p:cNvPr id="19764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219140" y="1842676"/>
            <a:ext cx="7924800" cy="474154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耶稣对他们说：</a:t>
            </a:r>
          </a:p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天上、地下所有的</a:t>
            </a:r>
            <a:r>
              <a:rPr lang="zh-TW" altLang="en-US" sz="3600" b="1" dirty="0">
                <a:solidFill>
                  <a:schemeClr val="tx1"/>
                </a:solidFill>
                <a:latin typeface="華康儷粗圓" charset="0"/>
                <a:ea typeface="華康儷粗圓" charset="0"/>
                <a:cs typeface="華康儷粗圓" charset="0"/>
              </a:rPr>
              <a:t>权柄</a:t>
            </a: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都赐给我了，所以你们要</a:t>
            </a:r>
            <a:r>
              <a:rPr lang="zh-TW" altLang="en-US" sz="3600" b="1" dirty="0">
                <a:solidFill>
                  <a:schemeClr val="tx1"/>
                </a:solidFill>
                <a:latin typeface="華康儷粗圓" charset="0"/>
                <a:ea typeface="華康儷粗圓" charset="0"/>
                <a:cs typeface="華康儷粗圓" charset="0"/>
              </a:rPr>
              <a:t>去</a:t>
            </a: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，</a:t>
            </a:r>
            <a:r>
              <a:rPr lang="zh-TW" altLang="en-US" sz="36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使万民作我的门徒</a:t>
            </a: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，奉父、子、圣灵的名，</a:t>
            </a:r>
            <a:r>
              <a:rPr lang="zh-TW" altLang="en-US" sz="36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给他们施洗</a:t>
            </a: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；凡我所吩咐你们的，都</a:t>
            </a:r>
            <a:r>
              <a:rPr lang="zh-TW" altLang="en-US" sz="3600" b="1" dirty="0">
                <a:solidFill>
                  <a:srgbClr val="FF0000"/>
                </a:solidFill>
                <a:latin typeface="華康儷粗圓" charset="0"/>
                <a:ea typeface="華康儷粗圓" charset="0"/>
                <a:cs typeface="華康儷粗圓" charset="0"/>
              </a:rPr>
              <a:t>教训他们遵守</a:t>
            </a: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。我就常与你们</a:t>
            </a:r>
            <a:r>
              <a:rPr lang="zh-TW" altLang="en-US" sz="3600" b="1" dirty="0">
                <a:solidFill>
                  <a:schemeClr val="tx1"/>
                </a:solidFill>
                <a:latin typeface="華康儷粗圓" charset="0"/>
                <a:ea typeface="華康儷粗圓" charset="0"/>
                <a:cs typeface="華康儷粗圓" charset="0"/>
              </a:rPr>
              <a:t>同在</a:t>
            </a: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，直到世界的末了。</a:t>
            </a:r>
            <a:r>
              <a:rPr lang="en-US" altLang="zh-TW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(</a:t>
            </a:r>
            <a:r>
              <a:rPr lang="zh-TW" altLang="en-US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马太福音</a:t>
            </a:r>
            <a:r>
              <a:rPr lang="en-US" altLang="zh-TW" sz="3600" b="1" dirty="0">
                <a:solidFill>
                  <a:schemeClr val="tx2"/>
                </a:solidFill>
                <a:latin typeface="華康儷粗圓" charset="0"/>
                <a:ea typeface="華康儷粗圓" charset="0"/>
                <a:cs typeface="華康儷粗圓" charset="0"/>
              </a:rPr>
              <a:t>28:18-20)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482850" y="159385"/>
            <a:ext cx="5280660" cy="7258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如何做基督的门徒</a:t>
            </a:r>
            <a:r>
              <a:rPr lang="en-US" altLang="zh-CN" sz="4000" b="1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1" grpId="0" bldLvl="0" animBg="1"/>
      <p:bldP spid="197641" grpId="1" animBg="1"/>
      <p:bldP spid="6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079"/>
          <p:cNvSpPr>
            <a:spLocks noChangeArrowheads="1"/>
          </p:cNvSpPr>
          <p:nvPr/>
        </p:nvSpPr>
        <p:spPr bwMode="auto">
          <a:xfrm>
            <a:off x="1524000" y="19050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buClr>
                <a:schemeClr val="bg2"/>
              </a:buClr>
              <a:buFont typeface="Monotype Sorts" charset="0"/>
              <a:buNone/>
            </a:pPr>
            <a:r>
              <a:rPr lang="zh-TW" altLang="en-US" sz="10000">
                <a:solidFill>
                  <a:schemeClr val="tx2"/>
                </a:solidFill>
                <a:latin typeface="華康楷書體W7" charset="0"/>
                <a:ea typeface="華康楷書體W7" charset="0"/>
                <a:cs typeface="華康楷書體W7" charset="0"/>
              </a:rPr>
              <a:t>迈向成功</a:t>
            </a:r>
            <a:endParaRPr lang="zh-TW" altLang="en-US" sz="10000">
              <a:solidFill>
                <a:srgbClr val="FFFF00"/>
              </a:solidFill>
              <a:latin typeface="華康細圓體" charset="0"/>
              <a:ea typeface="華康細圓體" charset="0"/>
              <a:cs typeface="華康細圓體" charset="0"/>
            </a:endParaRPr>
          </a:p>
        </p:txBody>
      </p:sp>
      <p:graphicFrame>
        <p:nvGraphicFramePr>
          <p:cNvPr id="6147" name="Object 3080"/>
          <p:cNvGraphicFramePr>
            <a:graphicFrameLocks noChangeAspect="1"/>
          </p:cNvGraphicFramePr>
          <p:nvPr/>
        </p:nvGraphicFramePr>
        <p:xfrm>
          <a:off x="609600" y="1752600"/>
          <a:ext cx="1828800" cy="1516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多媒體項目" r:id="rId3" imgW="1026795" imgH="851535" progId="MS_ClipArt_Gallery.2">
                  <p:embed/>
                </p:oleObj>
              </mc:Choice>
              <mc:Fallback>
                <p:oleObj name="多媒體項目" r:id="rId3" imgW="1026795" imgH="851535" progId="MS_ClipArt_Gallery.2">
                  <p:embed/>
                  <p:pic>
                    <p:nvPicPr>
                      <p:cNvPr id="0" name="Object 30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1828800" cy="1516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3081"/>
          <p:cNvGraphicFramePr>
            <a:graphicFrameLocks noChangeAspect="1"/>
          </p:cNvGraphicFramePr>
          <p:nvPr/>
        </p:nvGraphicFramePr>
        <p:xfrm>
          <a:off x="6973888" y="1858963"/>
          <a:ext cx="1712912" cy="1417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多媒體項目" r:id="rId5" imgW="1026795" imgH="851535" progId="MS_ClipArt_Gallery.2">
                  <p:embed/>
                </p:oleObj>
              </mc:Choice>
              <mc:Fallback>
                <p:oleObj name="多媒體項目" r:id="rId5" imgW="1026795" imgH="851535" progId="MS_ClipArt_Gallery.2">
                  <p:embed/>
                  <p:pic>
                    <p:nvPicPr>
                      <p:cNvPr id="0" name="Object 30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3888" y="1858963"/>
                        <a:ext cx="1712912" cy="1417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14" name="Text Box 3082"/>
          <p:cNvSpPr txBox="1">
            <a:spLocks noChangeArrowheads="1"/>
          </p:cNvSpPr>
          <p:nvPr/>
        </p:nvSpPr>
        <p:spPr bwMode="auto">
          <a:xfrm>
            <a:off x="2209800" y="3794125"/>
            <a:ext cx="4762500" cy="22072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endParaRPr lang="en-US" altLang="zh-TW" sz="5500">
              <a:solidFill>
                <a:schemeClr val="hlink"/>
              </a:solidFill>
              <a:ea typeface="標楷體" charset="0"/>
              <a:cs typeface="標楷體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endParaRPr lang="zh-TW" altLang="en-US" sz="5500" b="1" dirty="0">
              <a:solidFill>
                <a:srgbClr val="FFFF00"/>
              </a:solidFill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48895" y="332740"/>
            <a:ext cx="5065395" cy="8870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zh-CN" altLang="en-US" sz="5400" b="1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成功必须有标杆</a:t>
            </a: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381000" y="1475740"/>
            <a:ext cx="3780155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(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一</a:t>
            </a: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)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有异象的人生</a:t>
            </a:r>
            <a:endParaRPr lang="zh-TW" altLang="en-US" sz="3600" b="1">
              <a:solidFill>
                <a:srgbClr val="FFFF00"/>
              </a:solidFill>
              <a:latin typeface="華康粗圓體" charset="0"/>
              <a:ea typeface="華康粗圓體" charset="0"/>
              <a:cs typeface="華康粗圓體" charset="0"/>
            </a:endParaRPr>
          </a:p>
        </p:txBody>
      </p:sp>
      <p:sp>
        <p:nvSpPr>
          <p:cNvPr id="170012" name="Text Box 28"/>
          <p:cNvSpPr txBox="1">
            <a:spLocks noChangeArrowheads="1"/>
          </p:cNvSpPr>
          <p:nvPr/>
        </p:nvSpPr>
        <p:spPr bwMode="auto">
          <a:xfrm>
            <a:off x="610235" y="2276475"/>
            <a:ext cx="487108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个梦、</a:t>
            </a: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个蓝图、</a:t>
            </a: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个愿景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83200" y="753745"/>
            <a:ext cx="37084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来自神的</a:t>
            </a:r>
            <a:r>
              <a:rPr lang="en-US" altLang="zh-C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异像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83200" y="44450"/>
            <a:ext cx="37230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来自人的</a:t>
            </a:r>
            <a:r>
              <a:rPr lang="en-US" altLang="zh-C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目标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4951095" y="332740"/>
            <a:ext cx="360680" cy="93599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503050405090304" charset="0"/>
              <a:ea typeface="PMingLiU" charset="0"/>
              <a:cs typeface="PMingLiU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560" y="2060575"/>
            <a:ext cx="55372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TW" altLang="en-US" sz="3200" b="1">
                <a:solidFill>
                  <a:srgbClr val="FF0000"/>
                </a:solidFill>
                <a:ea typeface="華康細圓體(P)" charset="0"/>
                <a:cs typeface="華康細圓體(P)" charset="0"/>
                <a:sym typeface="+mn-ea"/>
              </a:rPr>
              <a:t>异象</a:t>
            </a:r>
          </a:p>
        </p:txBody>
      </p:sp>
      <p:pic>
        <p:nvPicPr>
          <p:cNvPr id="12" name="图片 11" descr="/Users/JackCui/Library/Containers/com.kingsoft.wpsoffice.mac/Data/tmp/kaimatting/20250421160100/output_aiMatting_20250421160126.pngoutput_aiMatting_20250421160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860040"/>
            <a:ext cx="7543800" cy="4086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7315" y="4436745"/>
            <a:ext cx="1914525" cy="11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200" b="1"/>
              <a:t>我的异梦</a:t>
            </a:r>
          </a:p>
          <a:p>
            <a:pPr indent="0">
              <a:buNone/>
            </a:pPr>
            <a:r>
              <a:rPr lang="zh-CN" altLang="en-US" sz="3200" b="1"/>
              <a:t>三代同堂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5560" y="5963920"/>
            <a:ext cx="28301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altLang="zh-CN" sz="3200" b="1">
                <a:sym typeface="+mn-ea"/>
              </a:rPr>
              <a:t>7</a:t>
            </a:r>
            <a:r>
              <a:rPr lang="zh-CN" altLang="en-US" sz="3200" b="1">
                <a:sym typeface="+mn-ea"/>
              </a:rPr>
              <a:t>口人委身教会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0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0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11" grpId="0" bldLvl="0" animBg="1" autoUpdateAnimBg="0"/>
      <p:bldP spid="170012" grpId="0" animBg="1"/>
      <p:bldP spid="170012" grpId="1" animBg="1"/>
      <p:bldP spid="8" grpId="0"/>
      <p:bldP spid="8" grpId="1"/>
      <p:bldP spid="6" grpId="0"/>
      <p:bldP spid="6" grpId="1"/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48895" y="332740"/>
            <a:ext cx="5065395" cy="8870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zh-CN" altLang="en-US" sz="5400" b="1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成功必须有标杆</a:t>
            </a: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381000" y="1475740"/>
            <a:ext cx="3780155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(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一</a:t>
            </a: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)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有异象的人生</a:t>
            </a:r>
            <a:endParaRPr lang="zh-TW" altLang="en-US" sz="3600" b="1">
              <a:solidFill>
                <a:srgbClr val="FFFF00"/>
              </a:solidFill>
              <a:latin typeface="華康粗圓體" charset="0"/>
              <a:ea typeface="華康粗圓體" charset="0"/>
              <a:cs typeface="華康粗圓體" charset="0"/>
            </a:endParaRPr>
          </a:p>
        </p:txBody>
      </p:sp>
      <p:sp>
        <p:nvSpPr>
          <p:cNvPr id="170012" name="Text Box 28"/>
          <p:cNvSpPr txBox="1">
            <a:spLocks noChangeArrowheads="1"/>
          </p:cNvSpPr>
          <p:nvPr/>
        </p:nvSpPr>
        <p:spPr bwMode="auto">
          <a:xfrm>
            <a:off x="610235" y="2276475"/>
            <a:ext cx="487108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个梦、</a:t>
            </a: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个蓝图、</a:t>
            </a: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个愿景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83200" y="753745"/>
            <a:ext cx="37084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来自神的</a:t>
            </a:r>
            <a:r>
              <a:rPr lang="en-US" altLang="zh-C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异像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83200" y="44450"/>
            <a:ext cx="37230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来自人的</a:t>
            </a:r>
            <a:r>
              <a:rPr lang="en-US" altLang="zh-C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目标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4951095" y="332740"/>
            <a:ext cx="360680" cy="93599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503050405090304" charset="0"/>
              <a:ea typeface="PMingLiU" charset="0"/>
              <a:cs typeface="PMingLiU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560" y="2060575"/>
            <a:ext cx="55372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TW" altLang="en-US" sz="3200" b="1">
                <a:solidFill>
                  <a:srgbClr val="FF0000"/>
                </a:solidFill>
                <a:ea typeface="華康細圓體(P)" charset="0"/>
                <a:cs typeface="華康細圓體(P)" charset="0"/>
                <a:sym typeface="+mn-ea"/>
              </a:rPr>
              <a:t>异象</a:t>
            </a:r>
          </a:p>
        </p:txBody>
      </p:sp>
      <p:pic>
        <p:nvPicPr>
          <p:cNvPr id="12" name="图片 11" descr="/Users/JackCui/Library/Containers/com.kingsoft.wpsoffice.mac/Data/tmp/kaimatting/20250421160100/output_aiMatting_20250421160126.pngoutput_aiMatting_20250421160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1316990"/>
            <a:ext cx="4080510" cy="2608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  <p:bldLst>
      <p:bldP spid="170012" grpId="1" animBg="1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10" name="Text Box 26"/>
          <p:cNvSpPr txBox="1">
            <a:spLocks noChangeArrowheads="1"/>
          </p:cNvSpPr>
          <p:nvPr/>
        </p:nvSpPr>
        <p:spPr bwMode="auto">
          <a:xfrm>
            <a:off x="48895" y="332740"/>
            <a:ext cx="5065395" cy="8870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  <a:defRPr/>
            </a:pPr>
            <a:r>
              <a:rPr lang="zh-CN" altLang="en-US" sz="5400" b="1">
                <a:solidFill>
                  <a:schemeClr val="tx2"/>
                </a:solidFill>
                <a:ea typeface="華康粗圓體(P)" charset="0"/>
                <a:cs typeface="華康粗圓體(P)" charset="0"/>
              </a:rPr>
              <a:t>成功必须有标杆</a:t>
            </a:r>
          </a:p>
        </p:txBody>
      </p:sp>
      <p:sp>
        <p:nvSpPr>
          <p:cNvPr id="170011" name="Text Box 27"/>
          <p:cNvSpPr txBox="1">
            <a:spLocks noChangeArrowheads="1"/>
          </p:cNvSpPr>
          <p:nvPr/>
        </p:nvSpPr>
        <p:spPr bwMode="auto">
          <a:xfrm>
            <a:off x="381000" y="1475740"/>
            <a:ext cx="3780155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(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一</a:t>
            </a: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)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有异象的人生</a:t>
            </a:r>
            <a:endParaRPr lang="zh-TW" altLang="en-US" sz="3600" b="1">
              <a:solidFill>
                <a:srgbClr val="FFFF00"/>
              </a:solidFill>
              <a:latin typeface="華康粗圓體" charset="0"/>
              <a:ea typeface="華康粗圓體" charset="0"/>
              <a:cs typeface="華康粗圓體" charset="0"/>
            </a:endParaRPr>
          </a:p>
        </p:txBody>
      </p:sp>
      <p:sp>
        <p:nvSpPr>
          <p:cNvPr id="170012" name="Text Box 28"/>
          <p:cNvSpPr txBox="1">
            <a:spLocks noChangeArrowheads="1"/>
          </p:cNvSpPr>
          <p:nvPr/>
        </p:nvSpPr>
        <p:spPr bwMode="auto">
          <a:xfrm>
            <a:off x="610235" y="2276475"/>
            <a:ext cx="4871085" cy="5835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个梦、</a:t>
            </a: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个蓝图、</a:t>
            </a:r>
            <a:r>
              <a:rPr lang="en-US" altLang="zh-TW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1</a:t>
            </a:r>
            <a:r>
              <a:rPr lang="zh-TW" altLang="en-US" sz="3200" b="1">
                <a:solidFill>
                  <a:schemeClr val="tx2"/>
                </a:solidFill>
                <a:ea typeface="華康細圓體(P)" charset="0"/>
                <a:cs typeface="華康細圓體(P)" charset="0"/>
              </a:rPr>
              <a:t>个愿景</a:t>
            </a:r>
          </a:p>
        </p:txBody>
      </p:sp>
      <p:sp>
        <p:nvSpPr>
          <p:cNvPr id="170013" name="Text Box 29"/>
          <p:cNvSpPr txBox="1">
            <a:spLocks noChangeArrowheads="1"/>
          </p:cNvSpPr>
          <p:nvPr/>
        </p:nvSpPr>
        <p:spPr bwMode="auto">
          <a:xfrm>
            <a:off x="381000" y="3057525"/>
            <a:ext cx="477774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(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二</a:t>
            </a:r>
            <a:r>
              <a:rPr lang="en-US" altLang="zh-TW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)</a:t>
            </a:r>
            <a:r>
              <a:rPr lang="zh-TW" altLang="en-US" sz="3600" b="1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亚伯拉罕的异象</a:t>
            </a:r>
          </a:p>
        </p:txBody>
      </p:sp>
      <p:sp>
        <p:nvSpPr>
          <p:cNvPr id="170015" name="Text Box 31"/>
          <p:cNvSpPr txBox="1">
            <a:spLocks noChangeArrowheads="1"/>
          </p:cNvSpPr>
          <p:nvPr/>
        </p:nvSpPr>
        <p:spPr bwMode="auto">
          <a:xfrm>
            <a:off x="3203575" y="6019800"/>
            <a:ext cx="547116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>
                <a:solidFill>
                  <a:schemeClr val="tx2"/>
                </a:solidFill>
                <a:latin typeface="華康細圓體(P)" charset="0"/>
                <a:ea typeface="華康細圓體(P)" charset="0"/>
                <a:cs typeface="華康細圓體(P)" charset="0"/>
              </a:rPr>
              <a:t>1. </a:t>
            </a:r>
            <a:r>
              <a:rPr lang="zh-TW" altLang="en-US" sz="3600" b="1">
                <a:solidFill>
                  <a:schemeClr val="tx2"/>
                </a:solidFill>
                <a:latin typeface="華康細圓體(P)" charset="0"/>
                <a:ea typeface="華康細圓體(P)" charset="0"/>
                <a:cs typeface="華康細圓體(P)" charset="0"/>
              </a:rPr>
              <a:t>大国　</a:t>
            </a:r>
            <a:r>
              <a:rPr lang="en-US" altLang="zh-TW" sz="3600" b="1">
                <a:solidFill>
                  <a:schemeClr val="tx2"/>
                </a:solidFill>
                <a:latin typeface="華康細圓體(P)" charset="0"/>
                <a:ea typeface="華康細圓體(P)" charset="0"/>
                <a:cs typeface="華康細圓體(P)" charset="0"/>
              </a:rPr>
              <a:t>2. </a:t>
            </a:r>
            <a:r>
              <a:rPr lang="zh-TW" altLang="en-US" sz="3600" b="1">
                <a:solidFill>
                  <a:schemeClr val="tx2"/>
                </a:solidFill>
                <a:latin typeface="華康細圓體(P)" charset="0"/>
                <a:ea typeface="華康細圓體(P)" charset="0"/>
                <a:cs typeface="華康細圓體(P)" charset="0"/>
              </a:rPr>
              <a:t>大名　</a:t>
            </a:r>
            <a:r>
              <a:rPr lang="en-US" altLang="zh-TW" sz="3600" b="1">
                <a:solidFill>
                  <a:schemeClr val="tx2"/>
                </a:solidFill>
                <a:latin typeface="華康細圓體(P)" charset="0"/>
                <a:ea typeface="華康細圓體(P)" charset="0"/>
                <a:cs typeface="華康細圓體(P)" charset="0"/>
              </a:rPr>
              <a:t>3. </a:t>
            </a:r>
            <a:r>
              <a:rPr lang="zh-TW" altLang="en-US" sz="3600" b="1">
                <a:solidFill>
                  <a:schemeClr val="tx2"/>
                </a:solidFill>
                <a:latin typeface="華康細圓體(P)" charset="0"/>
                <a:ea typeface="華康細圓體(P)" charset="0"/>
                <a:cs typeface="華康細圓體(P)" charset="0"/>
              </a:rPr>
              <a:t>大福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283200" y="753745"/>
            <a:ext cx="37084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来自神的</a:t>
            </a:r>
            <a:r>
              <a:rPr lang="en-US" altLang="zh-C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异像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283200" y="44450"/>
            <a:ext cx="372300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来自人的</a:t>
            </a:r>
            <a:r>
              <a:rPr lang="en-US" altLang="zh-CN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</a:t>
            </a:r>
            <a:r>
              <a:rPr lang="zh-CN" altLang="en-US"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目标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4951095" y="332740"/>
            <a:ext cx="360680" cy="93599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–"/>
            </a:pPr>
            <a:endParaRPr kumimoji="1" lang="zh-TW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503050405090304" charset="0"/>
              <a:ea typeface="PMingLiU" charset="0"/>
              <a:cs typeface="PMingLiU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070" y="3670935"/>
            <a:ext cx="8796655" cy="2094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>
              <a:buNone/>
            </a:pPr>
            <a:r>
              <a:rPr lang="zh-CN" altLang="en-US" sz="3200" b="1"/>
              <a:t>创世记</a:t>
            </a:r>
            <a:r>
              <a:rPr lang="en-US" altLang="zh-CN" sz="3200" b="1"/>
              <a:t> 12:1-2 </a:t>
            </a:r>
            <a:r>
              <a:rPr lang="zh-CN" altLang="en-US" sz="3200"/>
              <a:t>耶和华对亚伯兰说：</a:t>
            </a:r>
            <a:r>
              <a:rPr lang="en-US" altLang="zh-CN" sz="3200"/>
              <a:t>“</a:t>
            </a:r>
            <a:r>
              <a:rPr lang="zh-CN" altLang="en-US" sz="3200"/>
              <a:t>你要离开本地、本族、父家，往我所要指示你的地去。我必叫你成为</a:t>
            </a:r>
            <a:r>
              <a:rPr lang="zh-CN" altLang="en-US" sz="3200">
                <a:highlight>
                  <a:srgbClr val="FFFF00"/>
                </a:highlight>
              </a:rPr>
              <a:t>大国</a:t>
            </a:r>
            <a:r>
              <a:rPr lang="zh-CN" altLang="en-US" sz="3200"/>
              <a:t>。我必</a:t>
            </a:r>
            <a:r>
              <a:rPr lang="zh-CN" altLang="en-US" sz="3200">
                <a:highlight>
                  <a:srgbClr val="FFFF00"/>
                </a:highlight>
              </a:rPr>
              <a:t>赐福给你</a:t>
            </a:r>
            <a:r>
              <a:rPr lang="zh-CN" altLang="en-US" sz="3200"/>
              <a:t>，叫你的</a:t>
            </a:r>
            <a:r>
              <a:rPr lang="zh-CN" altLang="en-US" sz="3200">
                <a:highlight>
                  <a:srgbClr val="FFFF00"/>
                </a:highlight>
              </a:rPr>
              <a:t>名为大</a:t>
            </a:r>
            <a:r>
              <a:rPr lang="zh-CN" altLang="en-US" sz="3200"/>
              <a:t>；你也要叫</a:t>
            </a:r>
            <a:r>
              <a:rPr lang="zh-CN" altLang="en-US" sz="3200">
                <a:highlight>
                  <a:srgbClr val="FFFF00"/>
                </a:highlight>
              </a:rPr>
              <a:t>别人得福</a:t>
            </a:r>
            <a:r>
              <a:rPr lang="zh-CN" altLang="en-US" sz="3200"/>
              <a:t>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51460" y="5732780"/>
            <a:ext cx="276415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  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异像来自神</a:t>
            </a:r>
            <a:r>
              <a:rPr lang="en-US" altLang="zh-CN" sz="32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包含神的赐福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5560" y="2060575"/>
            <a:ext cx="55372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TW" altLang="en-US" sz="3200" b="1">
                <a:solidFill>
                  <a:srgbClr val="FF0000"/>
                </a:solidFill>
                <a:ea typeface="華康細圓體(P)" charset="0"/>
                <a:cs typeface="華康細圓體(P)" charset="0"/>
                <a:sym typeface="+mn-ea"/>
              </a:rPr>
              <a:t>异象</a:t>
            </a:r>
          </a:p>
        </p:txBody>
      </p:sp>
      <p:pic>
        <p:nvPicPr>
          <p:cNvPr id="12" name="图片 11" descr="/Users/JackCui/Library/Containers/com.kingsoft.wpsoffice.mac/Data/tmp/kaimatting/20250421160100/output_aiMatting_20250421160126.pngoutput_aiMatting_20250421160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1316990"/>
            <a:ext cx="4080510" cy="2608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0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0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012" grpId="1" animBg="1"/>
      <p:bldP spid="170013" grpId="0" bldLvl="0" animBg="1" autoUpdateAnimBg="0"/>
      <p:bldP spid="170015" grpId="0" bldLvl="0" animBg="1"/>
      <p:bldP spid="5" grpId="0"/>
      <p:bldP spid="5" grpId="1"/>
      <p:bldP spid="7" grpId="0"/>
      <p:bldP spid="7" grpId="1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7385" y="288290"/>
            <a:ext cx="7767955" cy="880110"/>
          </a:xfrm>
        </p:spPr>
        <p:txBody>
          <a:bodyPr/>
          <a:lstStyle/>
          <a:p>
            <a:r>
              <a:rPr kumimoji="1" lang="zh-CN" altLang="en-US">
                <a:solidFill>
                  <a:schemeClr val="tx1"/>
                </a:solidFill>
              </a:rPr>
              <a:t>我的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见证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1：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国内</a:t>
            </a:r>
            <a:r>
              <a:rPr kumimoji="1" lang="zh-CN" altLang="en-US">
                <a:solidFill>
                  <a:schemeClr val="tx1"/>
                </a:solidFill>
              </a:rPr>
              <a:t>追求成功之路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0380" y="1557020"/>
            <a:ext cx="79355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/>
              <a:t>1.</a:t>
            </a:r>
            <a:r>
              <a:rPr lang="zh-CN" altLang="en-US" sz="3600"/>
              <a:t>雁过留声人过留名</a:t>
            </a:r>
            <a:r>
              <a:rPr lang="en-US" altLang="zh-CN" sz="3600"/>
              <a:t>-- </a:t>
            </a:r>
            <a:r>
              <a:rPr lang="zh-CN" altLang="en-US" sz="3600"/>
              <a:t>辞职经商</a:t>
            </a:r>
            <a:r>
              <a:rPr lang="en-US" altLang="zh-CN" sz="3600"/>
              <a:t>(</a:t>
            </a:r>
            <a:r>
              <a:rPr lang="en-US" altLang="zh-CN" sz="3600">
                <a:sym typeface="+mn-ea"/>
              </a:rPr>
              <a:t>1988)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00380" y="2456815"/>
            <a:ext cx="7997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/>
              <a:t>2.</a:t>
            </a:r>
            <a:r>
              <a:rPr lang="zh-CN" altLang="en-US" sz="3600"/>
              <a:t>挣到</a:t>
            </a:r>
            <a:r>
              <a:rPr lang="en-US" altLang="zh-CN" sz="3600"/>
              <a:t>¥100</a:t>
            </a:r>
            <a:r>
              <a:rPr lang="zh-CN" altLang="en-US" sz="3600"/>
              <a:t>万</a:t>
            </a:r>
            <a:r>
              <a:rPr lang="en-US" altLang="zh-CN" sz="3600"/>
              <a:t>-- </a:t>
            </a:r>
            <a:r>
              <a:rPr lang="zh-CN" altLang="en-US" sz="3600">
                <a:sym typeface="+mn-ea"/>
              </a:rPr>
              <a:t>第一个经商目标</a:t>
            </a:r>
            <a:r>
              <a:rPr lang="en-US" altLang="zh-CN" sz="3600"/>
              <a:t>(1992)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00380" y="3356610"/>
            <a:ext cx="7606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/>
              <a:t>3.</a:t>
            </a:r>
            <a:r>
              <a:rPr lang="zh-CN" altLang="en-US" sz="3600"/>
              <a:t>扩张商业版图</a:t>
            </a:r>
            <a:r>
              <a:rPr lang="en-US" altLang="zh-CN" sz="3600"/>
              <a:t>--</a:t>
            </a:r>
            <a:r>
              <a:rPr lang="zh-CN" altLang="en-US" sz="3600"/>
              <a:t>山东</a:t>
            </a:r>
            <a:r>
              <a:rPr lang="en-US" altLang="zh-CN" sz="3600"/>
              <a:t>+</a:t>
            </a:r>
            <a:r>
              <a:rPr lang="zh-CN" altLang="en-US" sz="3600"/>
              <a:t>山西</a:t>
            </a:r>
            <a:r>
              <a:rPr lang="en-US" altLang="zh-CN" sz="3600"/>
              <a:t>+</a:t>
            </a:r>
            <a:r>
              <a:rPr lang="zh-CN" altLang="en-US" sz="3600"/>
              <a:t>新疆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01625" y="4256405"/>
            <a:ext cx="855726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200">
                <a:sym typeface="+mn-ea"/>
              </a:rPr>
              <a:t>结果</a:t>
            </a:r>
            <a:r>
              <a:rPr lang="en-US" altLang="zh-CN" sz="3200">
                <a:sym typeface="+mn-ea"/>
              </a:rPr>
              <a:t>：</a:t>
            </a:r>
            <a:r>
              <a:rPr lang="zh-CN" altLang="en-US" sz="3200">
                <a:sym typeface="+mn-ea"/>
              </a:rPr>
              <a:t>目标垮塌</a:t>
            </a:r>
            <a:r>
              <a:rPr lang="en-US" altLang="zh-CN" sz="3200">
                <a:sym typeface="+mn-ea"/>
              </a:rPr>
              <a:t>！</a:t>
            </a:r>
            <a:r>
              <a:rPr lang="zh-CN" altLang="en-US" sz="3200">
                <a:sym typeface="+mn-ea"/>
              </a:rPr>
              <a:t>三角债</a:t>
            </a:r>
            <a:r>
              <a:rPr lang="en-US" altLang="zh-CN" sz="3200">
                <a:sym typeface="+mn-ea"/>
              </a:rPr>
              <a:t>，</a:t>
            </a:r>
            <a:r>
              <a:rPr lang="zh-CN" altLang="en-US" sz="3200">
                <a:sym typeface="+mn-ea"/>
              </a:rPr>
              <a:t>恶性竞争</a:t>
            </a:r>
            <a:r>
              <a:rPr lang="en-US" altLang="zh-CN" sz="3200">
                <a:sym typeface="+mn-ea"/>
              </a:rPr>
              <a:t>，</a:t>
            </a:r>
            <a:r>
              <a:rPr lang="zh-CN" altLang="en-US" sz="3200">
                <a:sym typeface="+mn-ea"/>
              </a:rPr>
              <a:t>背叛</a:t>
            </a:r>
            <a:r>
              <a:rPr lang="en-US" altLang="zh-CN" sz="3200">
                <a:sym typeface="+mn-ea"/>
              </a:rPr>
              <a:t>...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00380" y="5373370"/>
            <a:ext cx="79584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 b="1">
                <a:solidFill>
                  <a:srgbClr val="FF0000"/>
                </a:solidFill>
                <a:sym typeface="+mn-ea"/>
              </a:rPr>
              <a:t>4.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移民</a:t>
            </a:r>
            <a:r>
              <a:rPr lang="en-US" altLang="zh-CN" sz="3600">
                <a:sym typeface="+mn-ea"/>
              </a:rPr>
              <a:t>-- </a:t>
            </a:r>
            <a:r>
              <a:rPr lang="zh-CN" altLang="en-US" sz="3600">
                <a:sym typeface="+mn-ea"/>
              </a:rPr>
              <a:t>上海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云南</a:t>
            </a:r>
            <a:r>
              <a:rPr lang="en-US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加拿大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新西兰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9" grpId="0"/>
      <p:bldP spid="9" grpId="1"/>
      <p:bldP spid="10" grpId="0" animBg="1"/>
      <p:bldP spid="10" grpId="1" animBg="1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897890" y="1699260"/>
            <a:ext cx="6253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/>
              <a:t>1.</a:t>
            </a:r>
            <a:r>
              <a:rPr lang="zh-CN" altLang="en-US" sz="3600"/>
              <a:t>第一个目标</a:t>
            </a:r>
            <a:r>
              <a:rPr lang="en-US" altLang="zh-CN" sz="3600"/>
              <a:t>-- </a:t>
            </a:r>
            <a:r>
              <a:rPr lang="zh-CN" altLang="en-US" sz="3600"/>
              <a:t>买房</a:t>
            </a:r>
            <a:r>
              <a:rPr lang="en-US" sz="3600"/>
              <a:t>（2006）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7890" y="3129280"/>
            <a:ext cx="7606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/>
              <a:t>3.</a:t>
            </a:r>
            <a:r>
              <a:rPr lang="zh-CN" altLang="en-US" sz="3600"/>
              <a:t>扩张商业版图</a:t>
            </a:r>
            <a:r>
              <a:rPr lang="en-US" altLang="zh-CN" sz="3600"/>
              <a:t>--</a:t>
            </a:r>
            <a:r>
              <a:rPr lang="zh-CN" altLang="en-US" sz="3600"/>
              <a:t>防水</a:t>
            </a:r>
            <a:r>
              <a:rPr lang="en-US" altLang="zh-CN" sz="3600"/>
              <a:t>+</a:t>
            </a:r>
            <a:r>
              <a:rPr lang="zh-CN" altLang="en-US" sz="3600"/>
              <a:t>修漏</a:t>
            </a:r>
            <a:r>
              <a:rPr lang="en-US" altLang="zh-CN" sz="3600"/>
              <a:t>+</a:t>
            </a:r>
            <a:r>
              <a:rPr lang="zh-CN" altLang="en-US" sz="3600"/>
              <a:t>零售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95605" y="4219575"/>
            <a:ext cx="819531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200">
                <a:sym typeface="+mn-ea"/>
              </a:rPr>
              <a:t>结果相同</a:t>
            </a:r>
            <a:r>
              <a:rPr lang="en-US" altLang="zh-CN" sz="3200">
                <a:sym typeface="+mn-ea"/>
              </a:rPr>
              <a:t>：</a:t>
            </a:r>
            <a:r>
              <a:rPr lang="zh-CN" altLang="en-US" sz="3200">
                <a:sym typeface="+mn-ea"/>
              </a:rPr>
              <a:t>目标垮塌</a:t>
            </a:r>
            <a:r>
              <a:rPr lang="en-US" altLang="zh-CN" sz="3200">
                <a:sym typeface="+mn-ea"/>
              </a:rPr>
              <a:t>！-- </a:t>
            </a:r>
            <a:r>
              <a:rPr lang="zh-CN" altLang="en-US" sz="3200">
                <a:sym typeface="+mn-ea"/>
              </a:rPr>
              <a:t>恶性竞争</a:t>
            </a:r>
            <a:r>
              <a:rPr lang="en-US" altLang="zh-CN" sz="3200">
                <a:sym typeface="+mn-ea"/>
              </a:rPr>
              <a:t>，</a:t>
            </a:r>
            <a:r>
              <a:rPr lang="zh-CN" altLang="en-US" sz="3200">
                <a:sym typeface="+mn-ea"/>
              </a:rPr>
              <a:t>背叛</a:t>
            </a:r>
            <a:r>
              <a:rPr lang="en-US" altLang="zh-CN" sz="3200">
                <a:sym typeface="+mn-ea"/>
              </a:rPr>
              <a:t>...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71550" y="5156835"/>
            <a:ext cx="79698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 b="1">
                <a:solidFill>
                  <a:srgbClr val="FF0000"/>
                </a:solidFill>
                <a:sym typeface="+mn-ea"/>
              </a:rPr>
              <a:t>4.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再次思考人生</a:t>
            </a:r>
            <a:r>
              <a:rPr lang="en-US" altLang="zh-CN" sz="3600">
                <a:sym typeface="+mn-ea"/>
              </a:rPr>
              <a:t>--</a:t>
            </a:r>
            <a:r>
              <a:rPr lang="zh-CN" altLang="en-US" sz="3600">
                <a:sym typeface="+mn-ea"/>
              </a:rPr>
              <a:t>追求成功</a:t>
            </a:r>
            <a:r>
              <a:rPr lang="en-US" altLang="zh-CN" sz="3600">
                <a:sym typeface="+mn-ea"/>
              </a:rPr>
              <a:t>=</a:t>
            </a:r>
            <a:r>
              <a:rPr lang="zh-CN" altLang="en-US" sz="3600">
                <a:sym typeface="+mn-ea"/>
              </a:rPr>
              <a:t>追求虚空</a:t>
            </a:r>
            <a:r>
              <a:rPr lang="en-US" altLang="zh-CN" sz="3600">
                <a:sym typeface="+mn-ea"/>
              </a:rPr>
              <a:t>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97890" y="2414270"/>
            <a:ext cx="76250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/>
              <a:t>2.</a:t>
            </a:r>
            <a:r>
              <a:rPr lang="zh-CN" altLang="en-US" sz="3600"/>
              <a:t>建立生意</a:t>
            </a:r>
            <a:r>
              <a:rPr lang="en-US" altLang="zh-CN" sz="3600">
                <a:sym typeface="+mn-ea"/>
              </a:rPr>
              <a:t>(2007)</a:t>
            </a:r>
            <a:r>
              <a:rPr lang="en-US" altLang="zh-CN" sz="3600"/>
              <a:t>-- </a:t>
            </a:r>
            <a:r>
              <a:rPr lang="zh-CN" altLang="en-US" sz="3600"/>
              <a:t>站稳脚跟上规模</a:t>
            </a:r>
            <a:endParaRPr lang="en-US" altLang="zh-CN" sz="3600"/>
          </a:p>
        </p:txBody>
      </p:sp>
      <p:sp>
        <p:nvSpPr>
          <p:cNvPr id="7" name="標題 1"/>
          <p:cNvSpPr>
            <a:spLocks noGrp="1"/>
          </p:cNvSpPr>
          <p:nvPr/>
        </p:nvSpPr>
        <p:spPr>
          <a:xfrm>
            <a:off x="450850" y="404495"/>
            <a:ext cx="8140065" cy="88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9pPr>
          </a:lstStyle>
          <a:p>
            <a:r>
              <a:rPr kumimoji="1" lang="zh-CN" altLang="en-US">
                <a:solidFill>
                  <a:schemeClr val="tx1"/>
                </a:solidFill>
              </a:rPr>
              <a:t>我的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见证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2：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海外</a:t>
            </a:r>
            <a:r>
              <a:rPr kumimoji="1" lang="zh-CN" altLang="en-US">
                <a:solidFill>
                  <a:schemeClr val="tx1"/>
                </a:solidFill>
              </a:rPr>
              <a:t>追求成功之路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354455" y="5949315"/>
            <a:ext cx="61398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6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神已经为我预备了恩典之路</a:t>
            </a:r>
            <a:r>
              <a:rPr lang="en-US" altLang="zh-CN" sz="36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0" grpId="0" animBg="1"/>
      <p:bldP spid="10" grpId="1" animBg="1"/>
      <p:bldP spid="11" grpId="0"/>
      <p:bldP spid="11" grpId="1"/>
      <p:bldP spid="6" grpId="0"/>
      <p:bldP spid="6" grpId="1"/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55445" y="404495"/>
            <a:ext cx="5645150" cy="880110"/>
          </a:xfrm>
        </p:spPr>
        <p:txBody>
          <a:bodyPr/>
          <a:lstStyle/>
          <a:p>
            <a:r>
              <a:rPr kumimoji="1" lang="zh-CN" altLang="en-US">
                <a:solidFill>
                  <a:schemeClr val="tx1"/>
                </a:solidFill>
              </a:rPr>
              <a:t>我的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见证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3：</a:t>
            </a:r>
            <a:r>
              <a:rPr kumimoji="1" lang="zh-CN" altLang="en-US">
                <a:solidFill>
                  <a:schemeClr val="tx1"/>
                </a:solidFill>
              </a:rPr>
              <a:t>恩典之路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1765" y="1628775"/>
            <a:ext cx="8714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/>
              <a:t>1.</a:t>
            </a:r>
            <a:r>
              <a:rPr lang="zh-CN" altLang="en-US" sz="3600"/>
              <a:t>走进教会</a:t>
            </a:r>
            <a:r>
              <a:rPr lang="en-US" altLang="zh-CN" sz="3600"/>
              <a:t>(</a:t>
            </a:r>
            <a:r>
              <a:rPr lang="en-US" altLang="zh-CN" sz="3600">
                <a:sym typeface="+mn-ea"/>
              </a:rPr>
              <a:t>2006</a:t>
            </a:r>
            <a:r>
              <a:rPr lang="zh-CN" altLang="en-US" sz="3600">
                <a:sym typeface="+mn-ea"/>
              </a:rPr>
              <a:t>年</a:t>
            </a:r>
            <a:r>
              <a:rPr lang="en-US" altLang="zh-CN" sz="3600">
                <a:sym typeface="+mn-ea"/>
              </a:rPr>
              <a:t>)</a:t>
            </a:r>
            <a:r>
              <a:rPr lang="en-US" altLang="zh-CN" sz="3600"/>
              <a:t>-- 8</a:t>
            </a:r>
            <a:r>
              <a:rPr lang="zh-CN" altLang="en-US" sz="3600"/>
              <a:t>月决志</a:t>
            </a:r>
            <a:r>
              <a:rPr lang="en-US" altLang="zh-CN" sz="3600"/>
              <a:t>，10</a:t>
            </a:r>
            <a:r>
              <a:rPr lang="zh-CN" altLang="en-US" sz="3600"/>
              <a:t>月受洗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79705" y="2490470"/>
            <a:ext cx="85966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>
                <a:sym typeface="+mn-ea"/>
              </a:rPr>
              <a:t>2.</a:t>
            </a:r>
            <a:r>
              <a:rPr lang="zh-CN" altLang="en-US" sz="3600">
                <a:sym typeface="+mn-ea"/>
              </a:rPr>
              <a:t>委身教会</a:t>
            </a:r>
            <a:r>
              <a:rPr lang="en-US" altLang="zh-CN" sz="3600">
                <a:sym typeface="+mn-ea"/>
              </a:rPr>
              <a:t>-- </a:t>
            </a:r>
            <a:r>
              <a:rPr lang="zh-CN" altLang="en-US" sz="3600">
                <a:sym typeface="+mn-ea"/>
              </a:rPr>
              <a:t>实习组长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组长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实习区长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51460" y="4152265"/>
            <a:ext cx="84747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 b="1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退到旷野</a:t>
            </a:r>
            <a:r>
              <a:rPr lang="en-US" altLang="zh-CN" sz="3600">
                <a:sym typeface="+mn-ea"/>
              </a:rPr>
              <a:t>-- </a:t>
            </a:r>
            <a:r>
              <a:rPr lang="zh-CN" altLang="en-US" sz="3600">
                <a:sym typeface="+mn-ea"/>
              </a:rPr>
              <a:t>被停掉主日服事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神学装备</a:t>
            </a:r>
            <a:endParaRPr lang="en-US" altLang="zh-CN" sz="360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1460" y="5013960"/>
            <a:ext cx="87553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 b="1">
                <a:solidFill>
                  <a:srgbClr val="FF0000"/>
                </a:solidFill>
                <a:sym typeface="+mn-ea"/>
              </a:rPr>
              <a:t>4.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研读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《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圣经</a:t>
            </a:r>
            <a:r>
              <a:rPr lang="en-US" altLang="zh-CN" sz="3600" b="1">
                <a:solidFill>
                  <a:srgbClr val="FF0000"/>
                </a:solidFill>
                <a:sym typeface="+mn-ea"/>
              </a:rPr>
              <a:t>》</a:t>
            </a:r>
            <a:r>
              <a:rPr lang="en-US" altLang="zh-CN" sz="3600">
                <a:sym typeface="+mn-ea"/>
              </a:rPr>
              <a:t>-- </a:t>
            </a:r>
            <a:r>
              <a:rPr lang="zh-CN" altLang="en-US" sz="3600">
                <a:sym typeface="+mn-ea"/>
              </a:rPr>
              <a:t>人类说明书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生</a:t>
            </a:r>
            <a:r>
              <a:rPr lang="en-US" altLang="zh-CN" sz="3600">
                <a:sym typeface="+mn-ea"/>
              </a:rPr>
              <a:t>&amp;</a:t>
            </a:r>
            <a:r>
              <a:rPr lang="zh-CN" altLang="en-US" sz="3600">
                <a:sym typeface="+mn-ea"/>
              </a:rPr>
              <a:t>死</a:t>
            </a:r>
            <a:r>
              <a:rPr lang="en-US" altLang="zh-CN" sz="3600">
                <a:sym typeface="+mn-ea"/>
              </a:rPr>
              <a:t>，...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58750" y="3352165"/>
            <a:ext cx="875538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200" b="1">
                <a:sym typeface="+mn-ea"/>
              </a:rPr>
              <a:t>结果意外</a:t>
            </a:r>
            <a:r>
              <a:rPr lang="en-US" altLang="zh-CN" sz="3200" b="1">
                <a:sym typeface="+mn-ea"/>
              </a:rPr>
              <a:t>：</a:t>
            </a:r>
            <a:r>
              <a:rPr lang="zh-CN" altLang="en-US" sz="3200" b="1">
                <a:sym typeface="+mn-ea"/>
              </a:rPr>
              <a:t>观念垮塌</a:t>
            </a:r>
            <a:r>
              <a:rPr lang="en-US" altLang="zh-CN" sz="3200" b="1">
                <a:sym typeface="+mn-ea"/>
              </a:rPr>
              <a:t>！-- </a:t>
            </a:r>
            <a:r>
              <a:rPr lang="zh-CN" altLang="en-US" sz="3200" b="1">
                <a:sym typeface="+mn-ea"/>
              </a:rPr>
              <a:t>打压报复</a:t>
            </a:r>
            <a:r>
              <a:rPr lang="en-US" altLang="zh-CN" sz="3200" b="1">
                <a:sym typeface="+mn-ea"/>
              </a:rPr>
              <a:t>，</a:t>
            </a:r>
            <a:r>
              <a:rPr lang="zh-CN" altLang="en-US" sz="3200" b="1">
                <a:sym typeface="+mn-ea"/>
              </a:rPr>
              <a:t>分裂逼迫</a:t>
            </a:r>
            <a:r>
              <a:rPr lang="en-US" altLang="zh-CN" sz="3200" b="1">
                <a:sym typeface="+mn-ea"/>
              </a:rPr>
              <a:t>...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9705" y="5875655"/>
            <a:ext cx="8767445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200" b="1">
                <a:sym typeface="+mn-ea"/>
              </a:rPr>
              <a:t>神赐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异像</a:t>
            </a:r>
            <a:r>
              <a:rPr lang="en-US" altLang="zh-CN" sz="3200" b="1">
                <a:sym typeface="+mn-ea"/>
              </a:rPr>
              <a:t>：</a:t>
            </a:r>
            <a:r>
              <a:rPr lang="zh-CN" altLang="en-US" sz="3200" b="1">
                <a:sym typeface="+mn-ea"/>
              </a:rPr>
              <a:t>参加复兴奥克兰灵粮堂</a:t>
            </a:r>
            <a:r>
              <a:rPr lang="en-US" altLang="zh-CN" sz="3200" b="1">
                <a:sym typeface="+mn-ea"/>
              </a:rPr>
              <a:t>，</a:t>
            </a:r>
            <a:r>
              <a:rPr lang="zh-CN" altLang="en-US" sz="3200" b="1">
                <a:sym typeface="+mn-ea"/>
              </a:rPr>
              <a:t>生命扎根</a:t>
            </a:r>
            <a:r>
              <a:rPr lang="en-US" altLang="zh-CN" sz="3200" b="1">
                <a:sym typeface="+mn-ea"/>
              </a:rPr>
              <a:t>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8" grpId="0"/>
      <p:bldP spid="8" grpId="1"/>
      <p:bldP spid="12" grpId="0"/>
      <p:bldP spid="12" grpId="1"/>
      <p:bldP spid="13" grpId="0" animBg="1"/>
      <p:bldP spid="13" grpId="1" animBg="1"/>
      <p:bldP spid="4" grpId="0" bldLvl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6110" y="260350"/>
            <a:ext cx="7797165" cy="880110"/>
          </a:xfrm>
        </p:spPr>
        <p:txBody>
          <a:bodyPr/>
          <a:lstStyle/>
          <a:p>
            <a:r>
              <a:rPr kumimoji="1" lang="zh-CN" altLang="en-US">
                <a:solidFill>
                  <a:schemeClr val="tx1"/>
                </a:solidFill>
              </a:rPr>
              <a:t>我的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见证</a:t>
            </a:r>
            <a:r>
              <a:rPr lang="en-US" altLang="zh-CN">
                <a:solidFill>
                  <a:schemeClr val="tx1"/>
                </a:solidFill>
                <a:sym typeface="+mn-ea"/>
              </a:rPr>
              <a:t>4：</a:t>
            </a:r>
            <a:r>
              <a:rPr lang="zh-CN" altLang="en-US">
                <a:solidFill>
                  <a:schemeClr val="tx1"/>
                </a:solidFill>
                <a:sym typeface="+mn-ea"/>
              </a:rPr>
              <a:t>同学退休我就业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4325" y="1340485"/>
            <a:ext cx="8534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>
              <a:buNone/>
            </a:pPr>
            <a:r>
              <a:rPr lang="en-US" altLang="zh-CN" sz="3600" b="1"/>
              <a:t>1.</a:t>
            </a:r>
            <a:r>
              <a:rPr lang="zh-CN" altLang="en-US" sz="3600" b="1"/>
              <a:t>毕业</a:t>
            </a:r>
            <a:r>
              <a:rPr lang="en-US" altLang="zh-CN" sz="3600" b="1"/>
              <a:t>40</a:t>
            </a:r>
            <a:r>
              <a:rPr lang="zh-CN" altLang="en-US" sz="3600" b="1"/>
              <a:t>庆</a:t>
            </a:r>
            <a:r>
              <a:rPr lang="en-US" altLang="zh-CN" sz="3600"/>
              <a:t>-- </a:t>
            </a:r>
            <a:r>
              <a:rPr lang="en-US" sz="3600"/>
              <a:t>84</a:t>
            </a:r>
            <a:r>
              <a:rPr lang="zh-CN" altLang="en-US" sz="3600"/>
              <a:t>届同学都退休了</a:t>
            </a:r>
            <a:r>
              <a:rPr lang="en-US" altLang="zh-CN" sz="3600"/>
              <a:t>，</a:t>
            </a:r>
            <a:r>
              <a:rPr lang="zh-CN" altLang="en-US" sz="3600"/>
              <a:t>失落</a:t>
            </a:r>
            <a:r>
              <a:rPr lang="en-US" altLang="zh-CN" sz="3600"/>
              <a:t>...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14325" y="2204720"/>
            <a:ext cx="88296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 b="1">
                <a:sym typeface="+mn-ea"/>
              </a:rPr>
              <a:t>2.</a:t>
            </a:r>
            <a:r>
              <a:rPr lang="zh-CN" altLang="en-US" sz="3600" b="1">
                <a:sym typeface="+mn-ea"/>
              </a:rPr>
              <a:t>应对之策</a:t>
            </a:r>
            <a:r>
              <a:rPr lang="en-US" altLang="zh-CN" sz="3600">
                <a:sym typeface="+mn-ea"/>
              </a:rPr>
              <a:t>-- </a:t>
            </a:r>
            <a:r>
              <a:rPr lang="zh-CN" altLang="en-US" sz="3600">
                <a:sym typeface="+mn-ea"/>
              </a:rPr>
              <a:t>琴棋书画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旅行运动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看孙儿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4325" y="3832860"/>
            <a:ext cx="87433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3.</a:t>
            </a:r>
            <a:r>
              <a:rPr lang="zh-CN" altLang="en-US" sz="3600" b="1">
                <a:solidFill>
                  <a:srgbClr val="FF0000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开始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就业</a:t>
            </a:r>
            <a:r>
              <a:rPr lang="en-US" altLang="zh-CN" sz="3600">
                <a:sym typeface="+mn-ea"/>
              </a:rPr>
              <a:t>-- </a:t>
            </a:r>
            <a:r>
              <a:rPr lang="zh-CN" altLang="en-US" sz="3600">
                <a:sym typeface="+mn-ea"/>
              </a:rPr>
              <a:t>认识造物主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探索创造奥秘</a:t>
            </a:r>
            <a:r>
              <a:rPr lang="en-US" altLang="zh-CN" sz="3600">
                <a:sym typeface="+mn-ea"/>
              </a:rPr>
              <a:t>...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14325" y="4702810"/>
            <a:ext cx="84588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en-US" altLang="zh-CN" sz="3600" b="1">
                <a:solidFill>
                  <a:srgbClr val="FF0000"/>
                </a:solidFill>
                <a:latin typeface="Times New Roman Bold" panose="02020503050405090304" charset="0"/>
                <a:cs typeface="Times New Roman Bold" panose="02020503050405090304" charset="0"/>
                <a:sym typeface="+mn-ea"/>
              </a:rPr>
              <a:t>4.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重设目标</a:t>
            </a:r>
            <a:r>
              <a:rPr lang="en-US" altLang="zh-CN" sz="3600">
                <a:sym typeface="+mn-ea"/>
              </a:rPr>
              <a:t>-- </a:t>
            </a:r>
            <a:r>
              <a:rPr lang="zh-CN" altLang="en-US" sz="3600">
                <a:sym typeface="+mn-ea"/>
              </a:rPr>
              <a:t>做天国国民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>
                <a:sym typeface="+mn-ea"/>
              </a:rPr>
              <a:t>得永生福分</a:t>
            </a:r>
            <a:r>
              <a:rPr lang="en-US" altLang="zh-CN" sz="3600">
                <a:sym typeface="+mn-ea"/>
              </a:rPr>
              <a:t>！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192405" y="3024505"/>
            <a:ext cx="8887460" cy="58356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200">
                <a:sym typeface="+mn-ea"/>
              </a:rPr>
              <a:t>结果类似</a:t>
            </a:r>
            <a:r>
              <a:rPr lang="en-US" altLang="zh-CN" sz="3200">
                <a:sym typeface="+mn-ea"/>
              </a:rPr>
              <a:t>：</a:t>
            </a:r>
            <a:r>
              <a:rPr lang="zh-CN" altLang="en-US" sz="3200">
                <a:sym typeface="+mn-ea"/>
              </a:rPr>
              <a:t>目标消失</a:t>
            </a:r>
            <a:r>
              <a:rPr lang="en-US" altLang="zh-CN" sz="3200">
                <a:sym typeface="+mn-ea"/>
              </a:rPr>
              <a:t>！-- </a:t>
            </a:r>
            <a:r>
              <a:rPr lang="zh-CN" altLang="en-US" sz="3200">
                <a:sym typeface="+mn-ea"/>
              </a:rPr>
              <a:t>曾经的成功化作泡影</a:t>
            </a:r>
            <a:r>
              <a:rPr lang="en-US" altLang="zh-CN" sz="3200">
                <a:sym typeface="+mn-ea"/>
              </a:rPr>
              <a:t>，...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27405" y="5732780"/>
            <a:ext cx="7236460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l">
              <a:buNone/>
            </a:pPr>
            <a:r>
              <a:rPr lang="zh-CN" altLang="en-US" sz="3600" b="1">
                <a:solidFill>
                  <a:schemeClr val="tx1"/>
                </a:solidFill>
                <a:sym typeface="+mn-ea"/>
              </a:rPr>
              <a:t>怎样才能</a:t>
            </a:r>
            <a:r>
              <a:rPr lang="zh-CN" altLang="en-US" sz="3600" b="1">
                <a:solidFill>
                  <a:srgbClr val="FF0000"/>
                </a:solidFill>
                <a:sym typeface="+mn-ea"/>
              </a:rPr>
              <a:t>成功</a:t>
            </a:r>
            <a:r>
              <a:rPr lang="zh-CN" altLang="en-US" sz="3600" b="1">
                <a:solidFill>
                  <a:schemeClr val="tx1"/>
                </a:solidFill>
                <a:sym typeface="+mn-ea"/>
              </a:rPr>
              <a:t>拿到天国的身份呢</a:t>
            </a:r>
            <a:r>
              <a:rPr lang="en-US" altLang="zh-CN" sz="3600" b="1">
                <a:solidFill>
                  <a:schemeClr val="tx1"/>
                </a:solidFill>
                <a:sym typeface="+mn-ea"/>
              </a:rPr>
              <a:t>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  <p:bldP spid="8" grpId="0"/>
      <p:bldP spid="8" grpId="1"/>
      <p:bldP spid="12" grpId="0"/>
      <p:bldP spid="12" grpId="1"/>
      <p:bldP spid="13" grpId="0" bldLvl="0" animBg="1"/>
      <p:bldP spid="13" grpId="1" animBg="1"/>
      <p:bldP spid="14" grpId="0" bldLvl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90" name="Text Box 2062"/>
          <p:cNvSpPr txBox="1">
            <a:spLocks noChangeArrowheads="1"/>
          </p:cNvSpPr>
          <p:nvPr/>
        </p:nvSpPr>
        <p:spPr bwMode="auto">
          <a:xfrm>
            <a:off x="2483485" y="188595"/>
            <a:ext cx="3789680" cy="8299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  <a:defRPr/>
            </a:pPr>
            <a:r>
              <a:rPr lang="zh-TW" altLang="en-US" sz="4800" b="1">
                <a:solidFill>
                  <a:schemeClr val="tx1"/>
                </a:solidFill>
                <a:ea typeface="華康粗圓體(P)" charset="0"/>
                <a:cs typeface="華康粗圓體(P)" charset="0"/>
              </a:rPr>
              <a:t>成功的步骤</a:t>
            </a:r>
          </a:p>
        </p:txBody>
      </p:sp>
      <p:sp>
        <p:nvSpPr>
          <p:cNvPr id="178191" name="Text Box 2063"/>
          <p:cNvSpPr txBox="1">
            <a:spLocks noChangeArrowheads="1"/>
          </p:cNvSpPr>
          <p:nvPr/>
        </p:nvSpPr>
        <p:spPr bwMode="auto">
          <a:xfrm>
            <a:off x="1317625" y="1268730"/>
            <a:ext cx="600456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（</a:t>
            </a:r>
            <a:r>
              <a:rPr lang="zh-CN" altLang="en-US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一</a:t>
            </a:r>
            <a:r>
              <a:rPr lang="en-US" altLang="zh-CN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）</a:t>
            </a:r>
            <a:r>
              <a:rPr lang="zh-TW" altLang="en-US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受洗归主</a:t>
            </a:r>
            <a:r>
              <a:rPr lang="en-US" altLang="zh-TW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/</a:t>
            </a:r>
            <a:r>
              <a:rPr lang="zh-CN" altLang="en-US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变换身份</a:t>
            </a:r>
          </a:p>
        </p:txBody>
      </p:sp>
      <p:sp>
        <p:nvSpPr>
          <p:cNvPr id="178192" name="Text Box 2064"/>
          <p:cNvSpPr txBox="1">
            <a:spLocks noChangeArrowheads="1"/>
          </p:cNvSpPr>
          <p:nvPr/>
        </p:nvSpPr>
        <p:spPr bwMode="auto">
          <a:xfrm>
            <a:off x="1317625" y="2614930"/>
            <a:ext cx="4284345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（</a:t>
            </a:r>
            <a:r>
              <a:rPr lang="zh-CN" altLang="en-US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二</a:t>
            </a:r>
            <a:r>
              <a:rPr lang="en-US" altLang="zh-CN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）</a:t>
            </a:r>
            <a:r>
              <a:rPr lang="zh-TW" altLang="en-US" sz="3600" b="1" dirty="0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设立目标</a:t>
            </a:r>
          </a:p>
        </p:txBody>
      </p:sp>
      <p:sp>
        <p:nvSpPr>
          <p:cNvPr id="178193" name="Text Box 2065"/>
          <p:cNvSpPr txBox="1">
            <a:spLocks noChangeArrowheads="1"/>
          </p:cNvSpPr>
          <p:nvPr/>
        </p:nvSpPr>
        <p:spPr bwMode="auto">
          <a:xfrm>
            <a:off x="1317625" y="3961130"/>
            <a:ext cx="4131310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（</a:t>
            </a:r>
            <a:r>
              <a:rPr lang="zh-CN" altLang="en-US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三</a:t>
            </a:r>
            <a:r>
              <a:rPr lang="en-US" altLang="zh-CN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）</a:t>
            </a:r>
            <a:r>
              <a:rPr lang="zh-TW" altLang="en-US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作主门徒</a:t>
            </a:r>
          </a:p>
        </p:txBody>
      </p:sp>
      <p:sp>
        <p:nvSpPr>
          <p:cNvPr id="178194" name="Text Box 2066"/>
          <p:cNvSpPr txBox="1">
            <a:spLocks noChangeArrowheads="1"/>
          </p:cNvSpPr>
          <p:nvPr/>
        </p:nvSpPr>
        <p:spPr bwMode="auto">
          <a:xfrm>
            <a:off x="1317625" y="5307330"/>
            <a:ext cx="4105275" cy="6451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zh-TW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（</a:t>
            </a:r>
            <a:r>
              <a:rPr lang="zh-CN" altLang="en-US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四</a:t>
            </a:r>
            <a:r>
              <a:rPr lang="en-US" altLang="zh-CN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）</a:t>
            </a:r>
            <a:r>
              <a:rPr lang="zh-TW" altLang="en-US" sz="3600" b="1">
                <a:solidFill>
                  <a:srgbClr val="0070C0"/>
                </a:solidFill>
                <a:latin typeface="華康粗圓體" charset="0"/>
                <a:ea typeface="華康粗圓體" charset="0"/>
                <a:cs typeface="華康粗圓體" charset="0"/>
              </a:rPr>
              <a:t>奉主差遣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266825" y="3288030"/>
            <a:ext cx="68421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zh-CN" altLang="en-US" sz="3600"/>
              <a:t>以自我为中心</a:t>
            </a:r>
            <a:r>
              <a:rPr lang="zh-CN" altLang="en-US" sz="3600">
                <a:latin typeface="Arial" panose="020B0604020202090204" pitchFamily="34" charset="0"/>
                <a:cs typeface="Arial" panose="020B0604020202090204" pitchFamily="34" charset="0"/>
              </a:rPr>
              <a:t>→</a:t>
            </a:r>
            <a:r>
              <a:rPr lang="zh-CN" altLang="en-US" sz="3600"/>
              <a:t>以神为中心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45845" y="1941830"/>
            <a:ext cx="70618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zh-CN" altLang="en-US" sz="3600"/>
              <a:t>地球居民</a:t>
            </a:r>
            <a:r>
              <a:rPr lang="zh-CN" altLang="en-US" sz="3600">
                <a:latin typeface="Arial" panose="020B0604020202090204" pitchFamily="34" charset="0"/>
                <a:cs typeface="Arial" panose="020B0604020202090204" pitchFamily="34" charset="0"/>
              </a:rPr>
              <a:t>→</a:t>
            </a:r>
            <a:r>
              <a:rPr lang="zh-CN" altLang="en-US" sz="3600"/>
              <a:t>天国国民</a:t>
            </a:r>
            <a:r>
              <a:rPr lang="en-US" altLang="zh-CN" sz="3600"/>
              <a:t>/</a:t>
            </a:r>
            <a:r>
              <a:rPr lang="zh-CN" altLang="en-US" sz="3600"/>
              <a:t>做神的儿女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5110" y="4634230"/>
            <a:ext cx="89287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zh-CN" altLang="en-US" sz="3600"/>
              <a:t>委身教会</a:t>
            </a:r>
            <a:r>
              <a:rPr lang="en-US" altLang="zh-CN" sz="3600"/>
              <a:t>，</a:t>
            </a:r>
            <a:r>
              <a:rPr lang="zh-CN" altLang="en-US" sz="3600"/>
              <a:t>接受装备</a:t>
            </a:r>
            <a:r>
              <a:rPr lang="en-US" altLang="zh-CN" sz="3600"/>
              <a:t>，</a:t>
            </a:r>
            <a:r>
              <a:rPr lang="zh-CN" altLang="en-US" sz="3600"/>
              <a:t>服事操练</a:t>
            </a:r>
            <a:r>
              <a:rPr lang="en-US" altLang="zh-CN" sz="3600"/>
              <a:t>，</a:t>
            </a:r>
            <a:r>
              <a:rPr lang="zh-CN" altLang="en-US" sz="3600"/>
              <a:t>传扬福音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76275" y="5980430"/>
            <a:ext cx="82270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>
                <a:sym typeface="+mn-ea"/>
              </a:rPr>
              <a:t>宣教</a:t>
            </a:r>
            <a:r>
              <a:rPr lang="en-US" altLang="zh-CN" sz="3600">
                <a:sym typeface="+mn-ea"/>
              </a:rPr>
              <a:t>，</a:t>
            </a:r>
            <a:r>
              <a:rPr lang="zh-CN" altLang="en-US" sz="3600"/>
              <a:t>植堂</a:t>
            </a:r>
            <a:r>
              <a:rPr lang="en-US" altLang="zh-CN" sz="3600"/>
              <a:t>，</a:t>
            </a:r>
            <a:r>
              <a:rPr lang="zh-CN" altLang="en-US" sz="3600"/>
              <a:t>到万国</a:t>
            </a:r>
            <a:r>
              <a:rPr lang="en-US" altLang="zh-CN" sz="3600"/>
              <a:t>，</a:t>
            </a:r>
            <a:r>
              <a:rPr lang="zh-CN" altLang="en-US" sz="3600"/>
              <a:t>直到地级</a:t>
            </a:r>
            <a:r>
              <a:rPr lang="en-US" altLang="zh-CN" sz="3600"/>
              <a:t>... ...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44920" y="44450"/>
            <a:ext cx="2767330" cy="1076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200" b="1">
                <a:solidFill>
                  <a:srgbClr val="FF0000"/>
                </a:solidFill>
              </a:rPr>
              <a:t>分享</a:t>
            </a:r>
            <a:r>
              <a:rPr lang="en-US" altLang="zh-CN" sz="3200" b="1">
                <a:solidFill>
                  <a:srgbClr val="FF0000"/>
                </a:solidFill>
              </a:rPr>
              <a:t>：</a:t>
            </a:r>
            <a:r>
              <a:rPr lang="zh-CN" altLang="en-US" sz="3200" b="1">
                <a:solidFill>
                  <a:srgbClr val="FF0000"/>
                </a:solidFill>
              </a:rPr>
              <a:t>自己目前处在第几步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2235" y="42545"/>
            <a:ext cx="1617345" cy="1076325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t">
            <a:spAutoFit/>
          </a:bodyPr>
          <a:lstStyle/>
          <a:p>
            <a:pPr indent="0" algn="ctr">
              <a:buNone/>
            </a:pPr>
            <a:r>
              <a:rPr lang="en-US" altLang="zh-CN" sz="3200" b="1">
                <a:solidFill>
                  <a:srgbClr val="FF0000"/>
                </a:solidFill>
                <a:sym typeface="+mn-ea"/>
              </a:rPr>
              <a:t>2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人一组</a:t>
            </a:r>
            <a:r>
              <a:rPr lang="en-US" altLang="zh-CN" sz="3200" b="1">
                <a:solidFill>
                  <a:srgbClr val="FF0000"/>
                </a:solidFill>
                <a:sym typeface="+mn-ea"/>
              </a:rPr>
              <a:t>1</a:t>
            </a:r>
            <a:r>
              <a:rPr lang="zh-CN" altLang="en-US" sz="3200" b="1">
                <a:solidFill>
                  <a:srgbClr val="FF0000"/>
                </a:solidFill>
                <a:sym typeface="+mn-ea"/>
              </a:rPr>
              <a:t>分钟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40015" y="6452870"/>
            <a:ext cx="1354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/>
              <a:t>分享目标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8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91" grpId="0" bldLvl="0" animBg="1"/>
      <p:bldP spid="178191" grpId="1" animBg="1"/>
      <p:bldP spid="178192" grpId="0" bldLvl="0" animBg="1"/>
      <p:bldP spid="178192" grpId="1" animBg="1"/>
      <p:bldP spid="178193" grpId="0" bldLvl="0" animBg="1"/>
      <p:bldP spid="178193" grpId="1" animBg="1"/>
      <p:bldP spid="178194" grpId="0" bldLvl="0" animBg="1"/>
      <p:bldP spid="178194" grpId="1" animBg="1"/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 animBg="1"/>
      <p:bldP spid="6" grpId="1" animBg="1"/>
      <p:bldP spid="7" grpId="0" animBg="1"/>
      <p:bldP spid="7" grpId="1" animBg="1"/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/>
          <p:cNvSpPr>
            <a:spLocks noGrp="1"/>
          </p:cNvSpPr>
          <p:nvPr>
            <p:ph type="title"/>
          </p:nvPr>
        </p:nvSpPr>
        <p:spPr>
          <a:xfrm>
            <a:off x="71120" y="146050"/>
            <a:ext cx="3690620" cy="802640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zh-CN" altLang="zh-TW" b="1" dirty="0"/>
              <a:t>神眼里的</a:t>
            </a:r>
            <a:r>
              <a:rPr lang="zh-TW" altLang="en-US" b="1" dirty="0"/>
              <a:t>成功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15" y="116205"/>
            <a:ext cx="4606290" cy="3868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51275" y="4055110"/>
            <a:ext cx="1527175" cy="11741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200"/>
              <a:t>性别</a:t>
            </a:r>
            <a:r>
              <a:rPr lang="zh-CN" altLang="en-US" sz="3200">
                <a:solidFill>
                  <a:srgbClr val="FF0000"/>
                </a:solidFill>
                <a:sym typeface="Wingdings 2" panose="05020102010507070707" charset="0"/>
              </a:rPr>
              <a:t></a:t>
            </a:r>
            <a:endParaRPr lang="zh-CN" altLang="en-US" sz="3200"/>
          </a:p>
          <a:p>
            <a:pPr indent="0">
              <a:buNone/>
            </a:pPr>
            <a:r>
              <a:rPr lang="zh-CN" altLang="en-US" sz="3200"/>
              <a:t>种族</a:t>
            </a:r>
            <a:r>
              <a:rPr lang="zh-CN" altLang="en-US" sz="3200">
                <a:solidFill>
                  <a:srgbClr val="FF0000"/>
                </a:solidFill>
                <a:sym typeface="Wingdings 2" panose="05020102010507070707" charset="0"/>
              </a:rPr>
              <a:t>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762760" y="5443855"/>
            <a:ext cx="7074535" cy="688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>
              <a:buNone/>
            </a:pP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</a:rPr>
              <a:t>1.</a:t>
            </a:r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得永生</a:t>
            </a:r>
            <a:r>
              <a:rPr lang="en-US" altLang="zh-CN" sz="3600"/>
              <a:t>：</a:t>
            </a:r>
            <a:r>
              <a:rPr lang="zh-CN" altLang="en-US" sz="3600"/>
              <a:t>做主门徒</a:t>
            </a:r>
            <a:r>
              <a:rPr lang="en-US" altLang="zh-CN" sz="3600"/>
              <a:t>，</a:t>
            </a:r>
            <a:r>
              <a:rPr lang="zh-CN" altLang="en-US" sz="3600"/>
              <a:t>得天国身份</a:t>
            </a:r>
            <a:endParaRPr lang="en-US" altLang="zh-CN" sz="3600"/>
          </a:p>
        </p:txBody>
      </p:sp>
      <p:sp>
        <p:nvSpPr>
          <p:cNvPr id="5" name="文本框 4"/>
          <p:cNvSpPr txBox="1"/>
          <p:nvPr/>
        </p:nvSpPr>
        <p:spPr>
          <a:xfrm>
            <a:off x="1762760" y="6020435"/>
            <a:ext cx="68808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altLang="zh-CN" sz="3600" b="1">
                <a:solidFill>
                  <a:srgbClr val="FF0000"/>
                </a:solidFill>
                <a:highlight>
                  <a:srgbClr val="FFFF00"/>
                </a:highlight>
              </a:rPr>
              <a:t>2.</a:t>
            </a:r>
            <a:r>
              <a:rPr lang="zh-CN" alt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大使命</a:t>
            </a:r>
            <a:r>
              <a:rPr lang="en-US" altLang="zh-CN" sz="3600"/>
              <a:t>：</a:t>
            </a:r>
            <a:r>
              <a:rPr lang="zh-CN" altLang="en-US" sz="3600"/>
              <a:t>帮助更多的人得永生</a:t>
            </a:r>
            <a:endParaRPr lang="en-US" altLang="zh-CN" sz="3600"/>
          </a:p>
        </p:txBody>
      </p:sp>
      <p:sp>
        <p:nvSpPr>
          <p:cNvPr id="6" name="文本框 5"/>
          <p:cNvSpPr txBox="1"/>
          <p:nvPr/>
        </p:nvSpPr>
        <p:spPr>
          <a:xfrm>
            <a:off x="7299960" y="4055110"/>
            <a:ext cx="1456690" cy="11741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200"/>
              <a:t>财富</a:t>
            </a:r>
            <a:r>
              <a:rPr lang="zh-CN" altLang="en-US" sz="3200">
                <a:solidFill>
                  <a:srgbClr val="FF0000"/>
                </a:solidFill>
                <a:sym typeface="Wingdings 2" panose="05020102010507070707" charset="0"/>
              </a:rPr>
              <a:t></a:t>
            </a:r>
            <a:endParaRPr lang="zh-CN" altLang="en-US" sz="3200"/>
          </a:p>
          <a:p>
            <a:pPr indent="0">
              <a:buNone/>
            </a:pPr>
            <a:r>
              <a:rPr lang="zh-CN" altLang="en-US" sz="3200"/>
              <a:t>地位</a:t>
            </a:r>
            <a:r>
              <a:rPr lang="zh-CN" altLang="en-US" sz="3200">
                <a:solidFill>
                  <a:srgbClr val="FF0000"/>
                </a:solidFill>
                <a:sym typeface="Wingdings 2" panose="05020102010507070707" charset="0"/>
              </a:rPr>
              <a:t></a:t>
            </a:r>
            <a:endParaRPr lang="zh-CN" altLang="en-US" sz="3200"/>
          </a:p>
        </p:txBody>
      </p:sp>
      <p:sp>
        <p:nvSpPr>
          <p:cNvPr id="8" name="文本框 7"/>
          <p:cNvSpPr txBox="1"/>
          <p:nvPr/>
        </p:nvSpPr>
        <p:spPr>
          <a:xfrm>
            <a:off x="149860" y="5372735"/>
            <a:ext cx="1591945" cy="130937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solidFill>
                  <a:schemeClr val="tx1"/>
                </a:solidFill>
              </a:rPr>
              <a:t>人人</a:t>
            </a:r>
          </a:p>
          <a:p>
            <a:pPr indent="0" algn="ctr">
              <a:buNone/>
            </a:pPr>
            <a:r>
              <a:rPr lang="zh-CN" altLang="en-US" sz="3600" b="1">
                <a:solidFill>
                  <a:schemeClr val="tx1"/>
                </a:solidFill>
              </a:rPr>
              <a:t>做得到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3510" y="1052195"/>
            <a:ext cx="3048000" cy="41287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200" b="1"/>
              <a:t>使徒行传</a:t>
            </a:r>
            <a:r>
              <a:rPr lang="en-US" altLang="zh-CN" sz="3200" b="1"/>
              <a:t> 1:8</a:t>
            </a:r>
            <a:r>
              <a:rPr lang="en-US" altLang="zh-CN" sz="3200"/>
              <a:t> </a:t>
            </a:r>
          </a:p>
          <a:p>
            <a:pPr indent="0">
              <a:buNone/>
            </a:pPr>
            <a:r>
              <a:rPr lang="zh-CN" altLang="en-US" sz="3200"/>
              <a:t>但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圣灵降临在你们身上</a:t>
            </a:r>
            <a:r>
              <a:rPr lang="zh-CN" altLang="en-US" sz="3200"/>
              <a:t>，你们就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必得着能力</a:t>
            </a:r>
            <a:r>
              <a:rPr lang="zh-CN" altLang="en-US" sz="3200"/>
              <a:t>，并要在耶路撒冷、犹太全地，和撒玛利亚，直到地极，作我的见证。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610860" y="4055110"/>
            <a:ext cx="1456690" cy="11741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 anchor="t">
            <a:spAutoFit/>
          </a:bodyPr>
          <a:lstStyle/>
          <a:p>
            <a:pPr indent="0">
              <a:buNone/>
            </a:pPr>
            <a:r>
              <a:rPr lang="zh-CN" altLang="en-US" sz="3200">
                <a:sym typeface="+mn-ea"/>
              </a:rPr>
              <a:t>长相</a:t>
            </a:r>
            <a:r>
              <a:rPr lang="zh-CN" altLang="en-US" sz="3200">
                <a:solidFill>
                  <a:srgbClr val="FF0000"/>
                </a:solidFill>
                <a:sym typeface="Wingdings 2" panose="05020102010507070707" charset="0"/>
              </a:rPr>
              <a:t></a:t>
            </a:r>
          </a:p>
          <a:p>
            <a:pPr indent="0">
              <a:buNone/>
            </a:pPr>
            <a:r>
              <a:rPr lang="zh-CN" altLang="en-US" sz="3200">
                <a:sym typeface="+mn-ea"/>
              </a:rPr>
              <a:t>学历</a:t>
            </a:r>
            <a:r>
              <a:rPr lang="zh-CN" altLang="en-US" sz="3200">
                <a:solidFill>
                  <a:srgbClr val="FF0000"/>
                </a:solidFill>
                <a:sym typeface="Wingdings 2" panose="05020102010507070707" charset="0"/>
              </a:rPr>
              <a:t>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276600" y="1699260"/>
            <a:ext cx="535305" cy="230695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indent="0" algn="ctr">
              <a:buNone/>
            </a:pPr>
            <a:r>
              <a:rPr lang="zh-CN" altLang="en-US" sz="3600" b="1">
                <a:solidFill>
                  <a:schemeClr val="tx1"/>
                </a:solidFill>
              </a:rPr>
              <a:t>与主同工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387080" y="6396990"/>
            <a:ext cx="7213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/>
              <a:t>呼召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5" grpId="0"/>
      <p:bldP spid="5" grpId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A4FBEE-5E8D-ED47-BD27-6D4B8C5C00E8}" type="slidenum">
              <a:rPr lang="en-US" altLang="zh-TW" smtClean="0"/>
              <a:t>29</a:t>
            </a:fld>
            <a:endParaRPr lang="en-US" altLang="zh-TW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0" y="981075"/>
            <a:ext cx="6588125" cy="4721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031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9pPr>
          </a:lstStyle>
          <a:p>
            <a:fld id="{EC199598-77A5-C34C-959E-DD2CCAEE9253}" type="slidenum">
              <a:rPr lang="en-US" altLang="zh-TW" sz="1400">
                <a:solidFill>
                  <a:srgbClr val="578963"/>
                </a:solidFill>
              </a:rPr>
              <a:t>3</a:t>
            </a:fld>
            <a:endParaRPr lang="en-US" altLang="zh-TW" sz="1400">
              <a:solidFill>
                <a:srgbClr val="578963"/>
              </a:solidFill>
            </a:endParaRPr>
          </a:p>
        </p:txBody>
      </p:sp>
      <p:sp>
        <p:nvSpPr>
          <p:cNvPr id="175114" name="Text Box 3082"/>
          <p:cNvSpPr txBox="1">
            <a:spLocks noChangeArrowheads="1"/>
          </p:cNvSpPr>
          <p:nvPr/>
        </p:nvSpPr>
        <p:spPr bwMode="auto">
          <a:xfrm>
            <a:off x="2209800" y="3794125"/>
            <a:ext cx="4762500" cy="22072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endParaRPr lang="en-US" altLang="zh-TW" sz="5500">
              <a:solidFill>
                <a:schemeClr val="hlink"/>
              </a:solidFill>
              <a:ea typeface="標楷體" charset="0"/>
              <a:cs typeface="標楷體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endParaRPr lang="zh-TW" altLang="en-US" sz="5500" b="1" dirty="0">
              <a:solidFill>
                <a:srgbClr val="FFFF00"/>
              </a:solidFill>
              <a:ea typeface="標楷體" charset="0"/>
              <a:cs typeface="標楷體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981075"/>
            <a:ext cx="7115810" cy="533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76415" y="6237605"/>
            <a:ext cx="14757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呼召</a:t>
            </a:r>
            <a:r>
              <a:rPr lang="zh-CN" altLang="en-US">
                <a:sym typeface="+mn-ea"/>
              </a:rPr>
              <a:t>受洗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030855" y="2348865"/>
            <a:ext cx="2279015" cy="11995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lang="zh-CN" altLang="en-US" sz="6000"/>
              <a:t>祷告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031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  <a:cs typeface="PMingLiU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Times New Roman" panose="02020503050405090304" charset="0"/>
                <a:ea typeface="PMingLiU" charset="0"/>
              </a:defRPr>
            </a:lvl9pPr>
          </a:lstStyle>
          <a:p>
            <a:fld id="{EC199598-77A5-C34C-959E-DD2CCAEE9253}" type="slidenum">
              <a:rPr lang="en-US" altLang="zh-TW" sz="1400">
                <a:solidFill>
                  <a:srgbClr val="578963"/>
                </a:solidFill>
              </a:rPr>
              <a:t>4</a:t>
            </a:fld>
            <a:endParaRPr lang="en-US" altLang="zh-TW" sz="1400">
              <a:solidFill>
                <a:srgbClr val="578963"/>
              </a:solidFill>
            </a:endParaRPr>
          </a:p>
        </p:txBody>
      </p:sp>
      <p:sp>
        <p:nvSpPr>
          <p:cNvPr id="175114" name="Text Box 3082"/>
          <p:cNvSpPr txBox="1">
            <a:spLocks noChangeArrowheads="1"/>
          </p:cNvSpPr>
          <p:nvPr/>
        </p:nvSpPr>
        <p:spPr bwMode="auto">
          <a:xfrm>
            <a:off x="2209800" y="3794125"/>
            <a:ext cx="4762500" cy="22072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endParaRPr lang="en-US" altLang="zh-TW" sz="5500">
              <a:solidFill>
                <a:schemeClr val="hlink"/>
              </a:solidFill>
              <a:ea typeface="標楷體" charset="0"/>
              <a:cs typeface="標楷體" charset="0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endParaRPr lang="zh-TW" altLang="en-US" sz="5500" b="1" dirty="0">
              <a:solidFill>
                <a:srgbClr val="FFFF00"/>
              </a:solidFill>
              <a:ea typeface="標楷體" charset="0"/>
              <a:cs typeface="標楷體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815" y="962025"/>
            <a:ext cx="6616700" cy="496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5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30363"/>
            <a:ext cx="6981825" cy="52276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7954" name="Rectangle 18"/>
          <p:cNvSpPr>
            <a:spLocks noChangeArrowheads="1"/>
          </p:cNvSpPr>
          <p:nvPr/>
        </p:nvSpPr>
        <p:spPr bwMode="auto">
          <a:xfrm>
            <a:off x="609600" y="-48260"/>
            <a:ext cx="8143875" cy="24917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zh-TW" sz="4800" dirty="0">
              <a:solidFill>
                <a:schemeClr val="tx2"/>
              </a:solidFill>
              <a:latin typeface="華康粗圓體" charset="0"/>
              <a:ea typeface="華康粗圓體" charset="0"/>
              <a:cs typeface="華康粗圓體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5000" dirty="0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你认为怎样算是成功的人生</a:t>
            </a:r>
            <a:r>
              <a:rPr lang="en-US" altLang="zh-TW" sz="5000" dirty="0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?</a:t>
            </a:r>
            <a:endParaRPr lang="en-US" altLang="zh-TW" sz="5000" dirty="0">
              <a:solidFill>
                <a:srgbClr val="FFFF00"/>
              </a:solidFill>
              <a:latin typeface="華康粗圓體" charset="0"/>
              <a:ea typeface="華康粗圓體" charset="0"/>
              <a:cs typeface="華康粗圓體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zh-TW" altLang="en-US" sz="4800" b="1" dirty="0">
              <a:solidFill>
                <a:schemeClr val="bg1"/>
              </a:solidFill>
              <a:latin typeface="華康儷粗圓" charset="0"/>
              <a:ea typeface="華康儷粗圓" charset="0"/>
              <a:cs typeface="華康儷粗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4" grpId="0" bldLvl="0" animBg="1"/>
      <p:bldP spid="16795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99160" y="2852420"/>
            <a:ext cx="7468870" cy="263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3600" b="1"/>
              <a:t>二人一组</a:t>
            </a:r>
            <a:r>
              <a:rPr lang="en-US" altLang="zh-CN" sz="3600" b="1"/>
              <a:t>，</a:t>
            </a:r>
            <a:r>
              <a:rPr lang="zh-CN" altLang="en-US" sz="3600" b="1"/>
              <a:t>彼此分享</a:t>
            </a:r>
            <a:r>
              <a:rPr lang="en-US" altLang="zh-CN" sz="3600" b="1"/>
              <a:t>，1</a:t>
            </a:r>
            <a:r>
              <a:rPr lang="zh-CN" altLang="en-US" sz="3600" b="1"/>
              <a:t>分钟</a:t>
            </a:r>
          </a:p>
          <a:p>
            <a:endParaRPr lang="en-US" altLang="zh-CN" sz="3600" b="1"/>
          </a:p>
          <a:p>
            <a:pPr indent="0">
              <a:buNone/>
            </a:pPr>
            <a:r>
              <a:rPr lang="en-US" altLang="zh-CN" sz="3600" b="1"/>
              <a:t>1.</a:t>
            </a:r>
            <a:r>
              <a:rPr lang="zh-CN" altLang="en-US" sz="3600" b="1"/>
              <a:t>你认为怎么样才算是成功的人生</a:t>
            </a:r>
            <a:r>
              <a:rPr lang="en-US" altLang="zh-CN" sz="3600" b="1"/>
              <a:t> ?</a:t>
            </a:r>
          </a:p>
          <a:p>
            <a:pPr indent="0">
              <a:buNone/>
            </a:pPr>
            <a:r>
              <a:rPr lang="en-US" altLang="zh-CN" sz="3600" b="1"/>
              <a:t>2.</a:t>
            </a:r>
            <a:r>
              <a:rPr lang="zh-CN" altLang="en-US" sz="3600" b="1"/>
              <a:t>你最敬佩哪一位成功人士</a:t>
            </a:r>
            <a:r>
              <a:rPr lang="en-US" altLang="zh-CN" sz="3600" b="1"/>
              <a:t> ?</a:t>
            </a:r>
          </a:p>
        </p:txBody>
      </p:sp>
      <p:sp>
        <p:nvSpPr>
          <p:cNvPr id="167954" name="Rectangle 18"/>
          <p:cNvSpPr>
            <a:spLocks noChangeArrowheads="1"/>
          </p:cNvSpPr>
          <p:nvPr/>
        </p:nvSpPr>
        <p:spPr bwMode="auto">
          <a:xfrm>
            <a:off x="609600" y="-48260"/>
            <a:ext cx="8143875" cy="249174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en-US" altLang="zh-TW" sz="4800" dirty="0">
              <a:solidFill>
                <a:schemeClr val="tx2"/>
              </a:solidFill>
              <a:latin typeface="華康粗圓體" charset="0"/>
              <a:ea typeface="華康粗圓體" charset="0"/>
              <a:cs typeface="華康粗圓體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en-US" sz="5000" dirty="0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你认为怎样算是成功的人生</a:t>
            </a:r>
            <a:r>
              <a:rPr lang="en-US" altLang="zh-TW" sz="5000" dirty="0">
                <a:solidFill>
                  <a:schemeClr val="tx2"/>
                </a:solidFill>
                <a:latin typeface="華康粗圓體" charset="0"/>
                <a:ea typeface="華康粗圓體" charset="0"/>
                <a:cs typeface="華康粗圓體" charset="0"/>
              </a:rPr>
              <a:t>?</a:t>
            </a:r>
            <a:endParaRPr lang="en-US" altLang="zh-TW" sz="5000" dirty="0">
              <a:solidFill>
                <a:srgbClr val="FFFF00"/>
              </a:solidFill>
              <a:latin typeface="華康粗圓體" charset="0"/>
              <a:ea typeface="華康粗圓體" charset="0"/>
              <a:cs typeface="華康粗圓體" charset="0"/>
            </a:endParaRPr>
          </a:p>
          <a:p>
            <a:pPr>
              <a:spcBef>
                <a:spcPct val="0"/>
              </a:spcBef>
              <a:buClrTx/>
              <a:buFontTx/>
              <a:buNone/>
              <a:defRPr/>
            </a:pPr>
            <a:endParaRPr lang="zh-TW" altLang="en-US" sz="4800" b="1" dirty="0">
              <a:solidFill>
                <a:schemeClr val="bg1"/>
              </a:solidFill>
              <a:latin typeface="華康儷粗圓" charset="0"/>
              <a:ea typeface="華康儷粗圓" charset="0"/>
              <a:cs typeface="華康儷粗圓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795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75555" y="188595"/>
            <a:ext cx="3935730" cy="2723515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wrap="square" lIns="137160" tIns="137160" rIns="137160" bIns="137160" numCol="1" rtlCol="0" anchor="ctr" anchorCtr="0" compatLnSpc="1">
            <a:normAutofit fontScale="90000"/>
          </a:bodyPr>
          <a:lstStyle/>
          <a:p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少年得志</a:t>
            </a:r>
            <a:r>
              <a:rPr lang="en-US" alt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美满婚姻</a:t>
            </a:r>
            <a:r>
              <a:rPr lang="en-US" alt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幸福家庭</a:t>
            </a:r>
            <a:r>
              <a:rPr lang="en-US" alt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CN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心想事成</a:t>
            </a:r>
            <a:r>
              <a:rPr lang="en-US" altLang="zh-CN" sz="4000" dirty="0"/>
              <a:t>?!...</a:t>
            </a:r>
            <a:r>
              <a:rPr lang="en-US" altLang="zh-TW" sz="1950" dirty="0"/>
              <a:t/>
            </a:r>
            <a:br>
              <a:rPr lang="en-US" altLang="zh-TW" sz="1950" dirty="0"/>
            </a:br>
            <a:r>
              <a:rPr lang="en-US" altLang="zh-TW" sz="2400" dirty="0"/>
              <a:t>MAKE THINGS HAPPEN?!…</a:t>
            </a:r>
            <a:endParaRPr lang="en-US" altLang="zh-TW" sz="1950" dirty="0"/>
          </a:p>
        </p:txBody>
      </p:sp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7315" y="44450"/>
            <a:ext cx="4869815" cy="34690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675" y="2996565"/>
            <a:ext cx="2975610" cy="368744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107315" y="3002280"/>
            <a:ext cx="5803900" cy="370649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372225" y="5732780"/>
            <a:ext cx="2562860" cy="950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zh-CN" altLang="en-US" sz="2800" b="1">
                <a:solidFill>
                  <a:srgbClr val="FF0000"/>
                </a:solidFill>
              </a:rPr>
              <a:t>西班牙</a:t>
            </a:r>
          </a:p>
          <a:p>
            <a:pPr algn="r"/>
            <a:r>
              <a:rPr lang="zh-CN" altLang="en-US" sz="2800" b="1">
                <a:solidFill>
                  <a:srgbClr val="FF0000"/>
                </a:solidFill>
              </a:rPr>
              <a:t>莱昂诺尔公主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54000" y="2492375"/>
            <a:ext cx="4631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800" b="1">
                <a:solidFill>
                  <a:srgbClr val="FFC000"/>
                </a:solidFill>
                <a:sym typeface="+mn-ea"/>
              </a:rPr>
              <a:t>威廉王子</a:t>
            </a:r>
            <a:r>
              <a:rPr lang="en-US" altLang="zh-CN" sz="2800" b="1">
                <a:solidFill>
                  <a:srgbClr val="FFC000"/>
                </a:solidFill>
                <a:sym typeface="+mn-ea"/>
              </a:rPr>
              <a:t>      </a:t>
            </a:r>
            <a:r>
              <a:rPr lang="zh-CN" altLang="en-US" sz="2800" b="1">
                <a:solidFill>
                  <a:srgbClr val="FFC000"/>
                </a:solidFill>
              </a:rPr>
              <a:t>英王查尔斯三世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79070" y="3140710"/>
            <a:ext cx="1750060" cy="103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800">
                <a:solidFill>
                  <a:srgbClr val="FFFF00"/>
                </a:solidFill>
              </a:rPr>
              <a:t>美国总统</a:t>
            </a:r>
          </a:p>
          <a:p>
            <a:pPr indent="0">
              <a:buNone/>
            </a:pPr>
            <a:r>
              <a:rPr lang="zh-CN" altLang="en-US" sz="2800">
                <a:solidFill>
                  <a:srgbClr val="FFFF00"/>
                </a:solidFill>
              </a:rPr>
              <a:t>特朗普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3355" y="58420"/>
            <a:ext cx="3102610" cy="2305685"/>
          </a:xfrm>
        </p:spPr>
        <p:txBody>
          <a:bodyPr vert="horz" wrap="square" lIns="137160" tIns="137160" rIns="137160" bIns="137160" numCol="1" rtlCol="0" anchor="ctr" anchorCtr="0" compatLnSpc="1">
            <a:normAutofit fontScale="90000"/>
          </a:bodyPr>
          <a:lstStyle/>
          <a:p>
            <a:r>
              <a:rPr lang="zh-CN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名利双收</a:t>
            </a:r>
            <a:r>
              <a:rPr lang="en-US" altLang="zh-CN" sz="4000" b="1" dirty="0"/>
              <a:t>?!</a:t>
            </a:r>
            <a:r>
              <a:rPr lang="en-US" altLang="zh-TW" sz="4000" b="1" dirty="0"/>
              <a:t/>
            </a:r>
            <a:br>
              <a:rPr lang="en-US" altLang="zh-TW" sz="4000" b="1" dirty="0"/>
            </a:br>
            <a:r>
              <a:rPr kumimoji="1" lang="en-US" altLang="zh-TW" sz="4000" b="1" dirty="0">
                <a:latin typeface="Algerian" pitchFamily="82" charset="0"/>
              </a:rPr>
              <a:t>Wealthy &amp; famous?!…</a:t>
            </a:r>
            <a:endParaRPr lang="en-US" altLang="zh-TW" sz="4000" b="1" dirty="0">
              <a:latin typeface="Algerian" pitchFamily="8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545" y="58420"/>
            <a:ext cx="5253355" cy="3324225"/>
          </a:xfrm>
          <a:prstGeom prst="rect">
            <a:avLst/>
          </a:prstGeom>
        </p:spPr>
      </p:pic>
      <p:pic>
        <p:nvPicPr>
          <p:cNvPr id="6" name="图片 5" descr="/Users/JackCui/Library/Containers/com.kingsoft.wpsoffice.mac/Data/tmp/picturecompress_20250417183243/output_1.pngoutput_1"/>
          <p:cNvPicPr>
            <a:picLocks noChangeAspect="1"/>
          </p:cNvPicPr>
          <p:nvPr/>
        </p:nvPicPr>
        <p:blipFill>
          <a:blip r:embed="rId3"/>
          <a:srcRect t="1812" r="2503" b="3640"/>
          <a:stretch>
            <a:fillRect/>
          </a:stretch>
        </p:blipFill>
        <p:spPr>
          <a:xfrm>
            <a:off x="86360" y="2237740"/>
            <a:ext cx="3480435" cy="46634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970" y="3390900"/>
            <a:ext cx="5281930" cy="34156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851910" y="6021070"/>
            <a:ext cx="180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800" b="1">
                <a:solidFill>
                  <a:srgbClr val="FFFF00"/>
                </a:solidFill>
              </a:rPr>
              <a:t>比尔盖茨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779520" y="188595"/>
            <a:ext cx="1435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zh-CN" altLang="en-US" sz="2800" b="1">
                <a:solidFill>
                  <a:srgbClr val="FFFF00"/>
                </a:solidFill>
              </a:rPr>
              <a:t>马斯克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51460" y="476250"/>
            <a:ext cx="8519160" cy="47466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人生当中所求的「成功」</a:t>
            </a:r>
          </a:p>
          <a:p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 4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岁时，成功就是</a:t>
            </a:r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en-US" sz="3200" b="1">
                <a:latin typeface="Arial Regular" panose="020B0604020202090204" charset="0"/>
                <a:cs typeface="Arial Regular" panose="020B0604020202090204" charset="0"/>
              </a:rPr>
              <a:t>  →  </a:t>
            </a:r>
            <a:r>
              <a:rPr lang="en-US" sz="3200" b="1">
                <a:latin typeface="Arial Regular" panose="020B0604020202090204" charset="0"/>
                <a:cs typeface="Arial Regular" panose="020B0604020202090204" charset="0"/>
              </a:rPr>
              <a:t>   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不会尿在裤子上</a:t>
            </a:r>
          </a:p>
          <a:p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12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岁时，成功就是</a:t>
            </a:r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en-US" sz="3200" b="1">
                <a:latin typeface="Arial Regular" panose="020B0604020202090204" charset="0"/>
                <a:cs typeface="Arial Regular" panose="020B0604020202090204" charset="0"/>
              </a:rPr>
              <a:t>  →  </a:t>
            </a:r>
            <a:r>
              <a:rPr lang="en-US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有朋友围绕</a:t>
            </a:r>
          </a:p>
          <a:p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20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岁时，成功就是</a:t>
            </a:r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en-US" sz="3200" b="1">
                <a:latin typeface="Arial Regular" panose="020B0604020202090204" charset="0"/>
                <a:cs typeface="Arial Regular" panose="020B0604020202090204" charset="0"/>
              </a:rPr>
              <a:t>  →  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拥有爱情</a:t>
            </a:r>
          </a:p>
          <a:p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35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岁时，成功就是</a:t>
            </a:r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en-US" sz="3200" b="1">
                <a:latin typeface="Arial Regular" panose="020B0604020202090204" charset="0"/>
                <a:cs typeface="Arial Regular" panose="020B0604020202090204" charset="0"/>
              </a:rPr>
              <a:t>  →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赚大钱</a:t>
            </a:r>
          </a:p>
          <a:p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60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岁时，成功就是</a:t>
            </a:r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en-US" sz="3200" b="1">
                <a:latin typeface="Arial Regular" panose="020B0604020202090204" charset="0"/>
                <a:cs typeface="Arial Regular" panose="020B0604020202090204" charset="0"/>
              </a:rPr>
              <a:t>  →  </a:t>
            </a:r>
            <a:r>
              <a:rPr lang="en-US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拥有爱情</a:t>
            </a:r>
          </a:p>
          <a:p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70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岁时，成功就是</a:t>
            </a:r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en-US" sz="3200" b="1">
                <a:latin typeface="Arial Regular" panose="020B0604020202090204" charset="0"/>
                <a:cs typeface="Arial Regular" panose="020B0604020202090204" charset="0"/>
              </a:rPr>
              <a:t>  →  </a:t>
            </a:r>
            <a:r>
              <a:rPr lang="en-US" sz="3200" b="1">
                <a:latin typeface="Arial Regular" panose="020B0604020202090204" charset="0"/>
                <a:cs typeface="Arial Regular" panose="020B0604020202090204" charset="0"/>
              </a:rPr>
              <a:t>  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有朋友围绕</a:t>
            </a:r>
          </a:p>
          <a:p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80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岁时，成功就是</a:t>
            </a:r>
            <a:r>
              <a:rPr lang="en-US" altLang="zh-CN" sz="3200" b="1">
                <a:latin typeface="Arial Regular" panose="020B0604020202090204" charset="0"/>
                <a:cs typeface="Arial Regular" panose="020B0604020202090204" charset="0"/>
              </a:rPr>
              <a:t> </a:t>
            </a:r>
            <a:r>
              <a:rPr lang="en-US" altLang="en-US" sz="3200" b="1">
                <a:latin typeface="Arial Regular" panose="020B0604020202090204" charset="0"/>
                <a:cs typeface="Arial Regular" panose="020B0604020202090204" charset="0"/>
              </a:rPr>
              <a:t>  →  </a:t>
            </a:r>
            <a:r>
              <a:rPr lang="en-US" sz="3200" b="1">
                <a:latin typeface="Arial Regular" panose="020B0604020202090204" charset="0"/>
                <a:cs typeface="Arial Regular" panose="020B0604020202090204" charset="0"/>
              </a:rPr>
              <a:t>    </a:t>
            </a:r>
            <a:r>
              <a:rPr lang="zh-CN" altLang="en-US" sz="3200" b="1">
                <a:latin typeface="Arial Regular" panose="020B0604020202090204" charset="0"/>
                <a:cs typeface="Arial Regular" panose="020B0604020202090204" charset="0"/>
              </a:rPr>
              <a:t>不会尿在裤子上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51460" y="5805170"/>
            <a:ext cx="80975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</a:rPr>
              <a:t>人所谓的成功，最终不过是一场虚空。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heme/theme1.xml><?xml version="1.0" encoding="utf-8"?>
<a:theme xmlns:a="http://schemas.openxmlformats.org/drawingml/2006/main" name="SERENE">
  <a:themeElements>
    <a:clrScheme name="SERENE 1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E1B7B7"/>
      </a:accent1>
      <a:accent2>
        <a:srgbClr val="B3E1B3"/>
      </a:accent2>
      <a:accent3>
        <a:srgbClr val="D1DBD1"/>
      </a:accent3>
      <a:accent4>
        <a:srgbClr val="2A2A2A"/>
      </a:accent4>
      <a:accent5>
        <a:srgbClr val="EED8D8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">
      <a:majorFont>
        <a:latin typeface="Times New Roman"/>
        <a:ea typeface="新細明體"/>
        <a:cs typeface="新細明體"/>
      </a:majorFont>
      <a:minorFont>
        <a:latin typeface="Times New Roman"/>
        <a:ea typeface="新細明體"/>
        <a:cs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Tx/>
          <a:buChar char="–"/>
          <a:defRPr kumimoji="1" lang="zh-TW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503050405090304" charset="0"/>
            <a:ea typeface="PMingLiU" charset="0"/>
            <a:cs typeface="PMingLiU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2"/>
          </a:buClr>
          <a:buSzTx/>
          <a:buFontTx/>
          <a:buChar char="–"/>
          <a:defRPr kumimoji="1" lang="zh-TW" alt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anose="02020503050405090304" charset="0"/>
            <a:ea typeface="PMingLiU" charset="0"/>
            <a:cs typeface="PMingLiU" charset="0"/>
          </a:defRPr>
        </a:defPPr>
      </a:lstStyle>
    </a:lnDef>
  </a:objectDefaults>
  <a:extraClrSchemeLst>
    <a:extraClrScheme>
      <a:clrScheme name="SERENE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Office\Templates\簡報設計範本\SERENE.POT</Template>
  <TotalTime>0</TotalTime>
  <Words>2272</Words>
  <Application>Microsoft Office PowerPoint</Application>
  <PresentationFormat>On-screen Show (4:3)</PresentationFormat>
  <Paragraphs>168</Paragraphs>
  <Slides>30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SERENE</vt:lpstr>
      <vt:lpstr>多媒體項目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少年得志 美满婚姻 幸福家庭 心想事成?!... MAKE THINGS HAPPEN?!…</vt:lpstr>
      <vt:lpstr>名利双收?! Wealthy &amp; famous?!…</vt:lpstr>
      <vt:lpstr>PowerPoint Presentation</vt:lpstr>
      <vt:lpstr>PowerPoint Presentation</vt:lpstr>
      <vt:lpstr>无知的财主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我的见证1：国内追求成功之路</vt:lpstr>
      <vt:lpstr>PowerPoint Presentation</vt:lpstr>
      <vt:lpstr>我的见证3：恩典之路</vt:lpstr>
      <vt:lpstr>我的见证4：同学退休我就业</vt:lpstr>
      <vt:lpstr>PowerPoint Presentation</vt:lpstr>
      <vt:lpstr>神眼里的成功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無投影片標題</dc:title>
  <dc:creator>1</dc:creator>
  <cp:lastModifiedBy>AUCKLAND BOLCC</cp:lastModifiedBy>
  <cp:revision>141</cp:revision>
  <cp:lastPrinted>2025-04-21T08:54:19Z</cp:lastPrinted>
  <dcterms:created xsi:type="dcterms:W3CDTF">2025-04-21T08:54:19Z</dcterms:created>
  <dcterms:modified xsi:type="dcterms:W3CDTF">2025-05-05T09:49:02Z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48C8F88A61E6487CBB0706689139B08D_43</vt:lpwstr>
  </property>
  <property fmtid="{D5CDD505-2E9C-101B-9397-08002B2CF9AE}" pid="3" name="KSOProductBuildVer">
    <vt:lpwstr>2052-7.2.2.8955</vt:lpwstr>
  </property>
</Properties>
</file>