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3"/>
    <p:sldId id="294" r:id="rId4"/>
    <p:sldId id="258" r:id="rId5"/>
    <p:sldId id="321" r:id="rId6"/>
    <p:sldId id="267" r:id="rId7"/>
    <p:sldId id="342" r:id="rId8"/>
    <p:sldId id="343" r:id="rId9"/>
    <p:sldId id="344" r:id="rId10"/>
    <p:sldId id="295" r:id="rId11"/>
    <p:sldId id="281" r:id="rId12"/>
    <p:sldId id="345" r:id="rId13"/>
    <p:sldId id="346" r:id="rId14"/>
    <p:sldId id="347" r:id="rId15"/>
    <p:sldId id="348" r:id="rId16"/>
    <p:sldId id="349" r:id="rId18"/>
    <p:sldId id="350" r:id="rId19"/>
    <p:sldId id="351" r:id="rId20"/>
    <p:sldId id="352" r:id="rId21"/>
    <p:sldId id="278" r:id="rId22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77E98-782F-4F3D-8031-C0FB4D2241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B5FA1-0B46-465A-9BC7-36D8455E27E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8246" y="2404534"/>
            <a:ext cx="10269416" cy="1646302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第十一课 新生命与圣灵充满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tx1"/>
                </a:solidFill>
              </a:rPr>
              <a:t>Lucy</a:t>
            </a:r>
            <a:r>
              <a:rPr lang="zh-CN" altLang="en-US" sz="3600" dirty="0">
                <a:solidFill>
                  <a:schemeClr val="tx1"/>
                </a:solidFill>
                <a:ea typeface="SimSun" panose="02010600030101010101" pitchFamily="2" charset="-122"/>
              </a:rPr>
              <a:t>毕</a:t>
            </a:r>
            <a:r>
              <a:rPr lang="zh-CN" altLang="en-US" sz="3600" dirty="0">
                <a:solidFill>
                  <a:schemeClr val="tx1"/>
                </a:solidFill>
              </a:rPr>
              <a:t>传道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8596630" cy="6247765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　</a:t>
            </a:r>
            <a:r>
              <a:rPr lang="zh-CN" altLang="en-US" dirty="0">
                <a:solidFill>
                  <a:schemeClr val="tx1"/>
                </a:solidFill>
              </a:rPr>
              <a:t>三、被圣灵充满的含义</a:t>
            </a:r>
            <a:br>
              <a:rPr lang="zh-CN" altLang="en-US" dirty="0">
                <a:solidFill>
                  <a:schemeClr val="tx1"/>
                </a:solidFill>
              </a:rPr>
            </a:br>
            <a:r>
              <a:rPr lang="en-US" altLang="zh-CN" dirty="0">
                <a:solidFill>
                  <a:schemeClr val="tx1"/>
                </a:solidFill>
              </a:rPr>
              <a:t>1.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被圣灵充满，就是生于圣灵，饮于圣灵</a:t>
            </a:r>
            <a:br>
              <a:rPr lang="zh-CN" altLang="en-US" dirty="0">
                <a:solidFill>
                  <a:schemeClr val="tx1"/>
                </a:solidFill>
              </a:rPr>
            </a:br>
            <a:r>
              <a:rPr lang="zh-CN" altLang="en-US" dirty="0">
                <a:solidFill>
                  <a:schemeClr val="tx1"/>
                </a:solidFill>
              </a:rPr>
              <a:t>我们不拘是犹太人，是希利尼人，是为奴的，是自主的，都从一位圣灵</a:t>
            </a:r>
            <a:r>
              <a:rPr lang="zh-CN" altLang="en-US" u="sng" dirty="0">
                <a:solidFill>
                  <a:schemeClr val="tx1"/>
                </a:solidFill>
                <a:highlight>
                  <a:srgbClr val="FFFF00"/>
                </a:highlight>
              </a:rPr>
              <a:t>受洗</a:t>
            </a:r>
            <a:r>
              <a:rPr lang="zh-CN" altLang="en-US" dirty="0">
                <a:solidFill>
                  <a:schemeClr val="tx1"/>
                </a:solidFill>
              </a:rPr>
              <a:t>，成为一个身体，</a:t>
            </a:r>
            <a:r>
              <a:rPr lang="zh-CN" altLang="en-US" u="sng" dirty="0">
                <a:solidFill>
                  <a:schemeClr val="tx1"/>
                </a:solidFill>
                <a:highlight>
                  <a:srgbClr val="FFFF00"/>
                </a:highlight>
              </a:rPr>
              <a:t>饮</a:t>
            </a:r>
            <a:r>
              <a:rPr lang="zh-CN" altLang="en-US" dirty="0">
                <a:solidFill>
                  <a:schemeClr val="tx1"/>
                </a:solidFill>
              </a:rPr>
              <a:t>于一位圣灵。”（林前12:13）</a:t>
            </a:r>
            <a:br>
              <a:rPr lang="zh-CN" altLang="en-US" dirty="0">
                <a:solidFill>
                  <a:schemeClr val="tx1"/>
                </a:solidFill>
              </a:rPr>
            </a:br>
            <a:br>
              <a:rPr lang="zh-CN" altLang="en-US" dirty="0">
                <a:solidFill>
                  <a:schemeClr val="tx1"/>
                </a:solidFill>
              </a:rPr>
            </a:br>
            <a:r>
              <a:rPr lang="zh-CN" altLang="en-US" dirty="0">
                <a:solidFill>
                  <a:schemeClr val="tx1"/>
                </a:solidFill>
              </a:rPr>
              <a:t>2.被圣灵充满，就是被圣灵管理，靠圣灵行事：</a:t>
            </a:r>
            <a:br>
              <a:rPr lang="zh-CN" altLang="en-US" dirty="0">
                <a:solidFill>
                  <a:schemeClr val="tx1"/>
                </a:solidFill>
              </a:rPr>
            </a:br>
            <a:r>
              <a:rPr lang="zh-CN" altLang="en-US" dirty="0">
                <a:solidFill>
                  <a:schemeClr val="tx1"/>
                </a:solidFill>
              </a:rPr>
              <a:t>我们若</a:t>
            </a:r>
            <a:r>
              <a:rPr lang="zh-CN" altLang="en-US" u="sng" dirty="0">
                <a:solidFill>
                  <a:schemeClr val="tx1"/>
                </a:solidFill>
                <a:highlight>
                  <a:srgbClr val="FFFF00"/>
                </a:highlight>
              </a:rPr>
              <a:t>靠</a:t>
            </a:r>
            <a:r>
              <a:rPr lang="zh-CN" altLang="en-US" dirty="0">
                <a:solidFill>
                  <a:schemeClr val="tx1"/>
                </a:solidFill>
              </a:rPr>
              <a:t>圣灵得</a:t>
            </a:r>
            <a:r>
              <a:rPr lang="zh-CN" altLang="en-US" u="sng" dirty="0">
                <a:solidFill>
                  <a:schemeClr val="tx1"/>
                </a:solidFill>
                <a:highlight>
                  <a:srgbClr val="FFFF00"/>
                </a:highlight>
              </a:rPr>
              <a:t>生</a:t>
            </a:r>
            <a:r>
              <a:rPr lang="zh-CN" altLang="en-US" dirty="0">
                <a:solidFill>
                  <a:schemeClr val="tx1"/>
                </a:solidFill>
              </a:rPr>
              <a:t>，就当</a:t>
            </a:r>
            <a:r>
              <a:rPr lang="zh-CN" altLang="en-US" u="sng" dirty="0">
                <a:solidFill>
                  <a:schemeClr val="tx1"/>
                </a:solidFill>
                <a:highlight>
                  <a:srgbClr val="FFFF00"/>
                </a:highlight>
              </a:rPr>
              <a:t>靠</a:t>
            </a:r>
            <a:r>
              <a:rPr lang="zh-CN" altLang="en-US" dirty="0">
                <a:solidFill>
                  <a:schemeClr val="tx1"/>
                </a:solidFill>
              </a:rPr>
              <a:t>_圣灵</a:t>
            </a:r>
            <a:r>
              <a:rPr lang="zh-CN" altLang="en-US" u="sng" dirty="0">
                <a:solidFill>
                  <a:schemeClr val="tx1"/>
                </a:solidFill>
                <a:highlight>
                  <a:srgbClr val="FFFF00"/>
                </a:highlight>
              </a:rPr>
              <a:t>行事</a:t>
            </a:r>
            <a:r>
              <a:rPr lang="en-US" altLang="zh-CN" dirty="0">
                <a:solidFill>
                  <a:schemeClr val="tx1"/>
                </a:solidFill>
              </a:rPr>
              <a:t> -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加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5:25</a:t>
            </a:r>
            <a:b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</a:br>
            <a:br>
              <a:rPr lang="zh-CN" altLang="en-US" u="sng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zh-CN" altLang="en-US" dirty="0">
                <a:solidFill>
                  <a:schemeClr val="tx1"/>
                </a:solidFill>
              </a:rPr>
              <a:t>我说：你们当</a:t>
            </a:r>
            <a:r>
              <a:rPr lang="zh-CN" altLang="en-US" u="sng" dirty="0">
                <a:solidFill>
                  <a:schemeClr val="tx1"/>
                </a:solidFill>
                <a:highlight>
                  <a:srgbClr val="FFFF00"/>
                </a:highlight>
              </a:rPr>
              <a:t>顺着</a:t>
            </a:r>
            <a:r>
              <a:rPr lang="zh-CN" altLang="en-US" dirty="0">
                <a:solidFill>
                  <a:schemeClr val="tx1"/>
                </a:solidFill>
              </a:rPr>
              <a:t>圣灵而</a:t>
            </a:r>
            <a:r>
              <a:rPr lang="zh-CN" altLang="en-US" u="sng" dirty="0">
                <a:solidFill>
                  <a:schemeClr val="tx1"/>
                </a:solidFill>
                <a:highlight>
                  <a:srgbClr val="FFFF00"/>
                </a:highlight>
              </a:rPr>
              <a:t>行</a:t>
            </a:r>
            <a:r>
              <a:rPr lang="zh-CN" altLang="en-US" dirty="0">
                <a:solidFill>
                  <a:schemeClr val="tx1"/>
                </a:solidFill>
              </a:rPr>
              <a:t>，就不_</a:t>
            </a:r>
            <a:r>
              <a:rPr lang="zh-CN" altLang="en-US" u="sng" dirty="0">
                <a:solidFill>
                  <a:schemeClr val="tx1"/>
                </a:solidFill>
                <a:highlight>
                  <a:srgbClr val="FFFF00"/>
                </a:highlight>
              </a:rPr>
              <a:t>放纵</a:t>
            </a:r>
            <a:r>
              <a:rPr lang="zh-CN" altLang="en-US" dirty="0">
                <a:solidFill>
                  <a:schemeClr val="tx1"/>
                </a:solidFill>
              </a:rPr>
              <a:t>肉体的情欲了。”（加5:16）情欲：加</a:t>
            </a:r>
            <a:r>
              <a:rPr lang="en-US" altLang="zh-CN" dirty="0">
                <a:solidFill>
                  <a:schemeClr val="tx1"/>
                </a:solidFill>
              </a:rPr>
              <a:t>5:19-21</a:t>
            </a:r>
            <a:endParaRPr lang="zh-CN" altLang="en-US" dirty="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 flipV="1">
            <a:off x="9013825" y="6041390"/>
            <a:ext cx="259715" cy="262890"/>
          </a:xfrm>
        </p:spPr>
        <p:txBody>
          <a:bodyPr>
            <a:normAutofit fontScale="40000"/>
          </a:bodyPr>
          <a:lstStyle/>
          <a:p>
            <a:pPr marL="0" indent="0">
              <a:buNone/>
            </a:pPr>
            <a:endParaRPr lang="zh-CN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8596630" cy="6247765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　</a:t>
            </a:r>
            <a:r>
              <a:rPr lang="zh-CN" altLang="en-US" dirty="0">
                <a:solidFill>
                  <a:schemeClr val="tx1"/>
                </a:solidFill>
              </a:rPr>
              <a:t>三、被圣灵充满的含义</a:t>
            </a:r>
            <a:br>
              <a:rPr lang="zh-CN" altLang="en-US" dirty="0">
                <a:solidFill>
                  <a:schemeClr val="tx1"/>
                </a:solidFill>
              </a:rPr>
            </a:br>
            <a:br>
              <a:rPr lang="zh-CN" altLang="en-US" dirty="0">
                <a:solidFill>
                  <a:schemeClr val="tx1"/>
                </a:solidFill>
              </a:rPr>
            </a:br>
            <a:r>
              <a:rPr dirty="0">
                <a:solidFill>
                  <a:schemeClr val="tx1"/>
                </a:solidFill>
              </a:rPr>
              <a:t>3.被圣灵充满，就会自然结出圣灵的果子</a:t>
            </a:r>
            <a:br>
              <a:rPr dirty="0">
                <a:solidFill>
                  <a:schemeClr val="tx1"/>
                </a:solidFill>
              </a:rPr>
            </a:br>
            <a:r>
              <a:rPr dirty="0">
                <a:solidFill>
                  <a:schemeClr val="tx1"/>
                </a:solidFill>
              </a:rPr>
              <a:t>圣灵所结的果子，就是</a:t>
            </a:r>
            <a:r>
              <a:rPr lang="zh-CN" u="sng" dirty="0">
                <a:solidFill>
                  <a:schemeClr val="tx1"/>
                </a:solidFill>
                <a:highlight>
                  <a:srgbClr val="FFFF00"/>
                </a:highlight>
                <a:ea typeface="SimSun" panose="02010600030101010101" pitchFamily="2" charset="-122"/>
              </a:rPr>
              <a:t>仁爱</a:t>
            </a:r>
            <a:r>
              <a:rPr dirty="0">
                <a:solidFill>
                  <a:schemeClr val="tx1"/>
                </a:solidFill>
              </a:rPr>
              <a:t>、喜乐、</a:t>
            </a:r>
            <a:r>
              <a:rPr lang="zh-CN" u="sng" dirty="0">
                <a:solidFill>
                  <a:schemeClr val="tx1"/>
                </a:solidFill>
                <a:highlight>
                  <a:srgbClr val="FFFF00"/>
                </a:highlight>
                <a:ea typeface="SimSun" panose="02010600030101010101" pitchFamily="2" charset="-122"/>
              </a:rPr>
              <a:t>和平</a:t>
            </a:r>
            <a:r>
              <a:rPr dirty="0">
                <a:solidFill>
                  <a:schemeClr val="tx1"/>
                </a:solidFill>
              </a:rPr>
              <a:t>、忍耐、</a:t>
            </a:r>
            <a:r>
              <a:rPr lang="zh-CN" u="sng" dirty="0">
                <a:solidFill>
                  <a:schemeClr val="tx1"/>
                </a:solidFill>
                <a:highlight>
                  <a:srgbClr val="FFFF00"/>
                </a:highlight>
                <a:ea typeface="SimSun" panose="02010600030101010101" pitchFamily="2" charset="-122"/>
              </a:rPr>
              <a:t>恩慈</a:t>
            </a:r>
            <a:r>
              <a:rPr dirty="0">
                <a:solidFill>
                  <a:schemeClr val="tx1"/>
                </a:solidFill>
              </a:rPr>
              <a:t>、良善、</a:t>
            </a:r>
            <a:r>
              <a:rPr lang="zh-CN" u="sng" dirty="0">
                <a:solidFill>
                  <a:schemeClr val="tx1"/>
                </a:solidFill>
                <a:highlight>
                  <a:srgbClr val="FFFF00"/>
                </a:highlight>
                <a:ea typeface="SimSun" panose="02010600030101010101" pitchFamily="2" charset="-122"/>
              </a:rPr>
              <a:t>信实</a:t>
            </a:r>
            <a:r>
              <a:rPr dirty="0">
                <a:solidFill>
                  <a:schemeClr val="tx1"/>
                </a:solidFill>
              </a:rPr>
              <a:t>、温柔、</a:t>
            </a:r>
            <a:r>
              <a:rPr lang="zh-CN" u="sng" dirty="0">
                <a:solidFill>
                  <a:schemeClr val="tx1"/>
                </a:solidFill>
                <a:highlight>
                  <a:srgbClr val="FFFF00"/>
                </a:highlight>
                <a:ea typeface="SimSun" panose="02010600030101010101" pitchFamily="2" charset="-122"/>
              </a:rPr>
              <a:t>节制</a:t>
            </a:r>
            <a:r>
              <a:rPr dirty="0">
                <a:solidFill>
                  <a:schemeClr val="tx1"/>
                </a:solidFill>
              </a:rPr>
              <a:t>；这样的事，没有律法禁止。”（加5:22-23）</a:t>
            </a:r>
            <a:br>
              <a:rPr dirty="0">
                <a:solidFill>
                  <a:schemeClr val="tx1"/>
                </a:solidFill>
              </a:rPr>
            </a:br>
            <a:r>
              <a:rPr lang="zh-CN" u="sng" dirty="0">
                <a:solidFill>
                  <a:schemeClr val="tx1"/>
                </a:solidFill>
                <a:highlight>
                  <a:srgbClr val="FFFF00"/>
                </a:highlight>
                <a:ea typeface="SimSun" panose="02010600030101010101" pitchFamily="2" charset="-122"/>
              </a:rPr>
              <a:t>圣灵</a:t>
            </a:r>
            <a:r>
              <a:rPr dirty="0">
                <a:solidFill>
                  <a:schemeClr val="tx1"/>
                </a:solidFill>
              </a:rPr>
              <a:t>对腓利说：‘你</a:t>
            </a:r>
            <a:r>
              <a:rPr lang="zh-CN" u="sng" dirty="0">
                <a:solidFill>
                  <a:schemeClr val="tx1"/>
                </a:solidFill>
                <a:highlight>
                  <a:srgbClr val="FFFF00"/>
                </a:highlight>
                <a:ea typeface="SimSun" panose="02010600030101010101" pitchFamily="2" charset="-122"/>
              </a:rPr>
              <a:t>去</a:t>
            </a:r>
            <a:r>
              <a:rPr dirty="0">
                <a:solidFill>
                  <a:schemeClr val="tx1"/>
                </a:solidFill>
              </a:rPr>
              <a:t>贴近那车走。’腓利就跑到太监那里。……腓利和太监二人同下水里去，腓利就给他</a:t>
            </a:r>
            <a:r>
              <a:rPr lang="zh-CN" u="sng" dirty="0">
                <a:solidFill>
                  <a:schemeClr val="tx1"/>
                </a:solidFill>
                <a:highlight>
                  <a:srgbClr val="FFFF00"/>
                </a:highlight>
                <a:ea typeface="SimSun" panose="02010600030101010101" pitchFamily="2" charset="-122"/>
              </a:rPr>
              <a:t>施洗</a:t>
            </a:r>
            <a:r>
              <a:rPr dirty="0">
                <a:solidFill>
                  <a:schemeClr val="tx1"/>
                </a:solidFill>
              </a:rPr>
              <a:t>。”（徒8:29，38）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内容占位符 3" descr="第11课-图片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10800000" flipH="1" flipV="1">
            <a:off x="5894705" y="315595"/>
            <a:ext cx="3557270" cy="12966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8596630" cy="6247765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　</a:t>
            </a:r>
            <a:r>
              <a:rPr lang="zh-CN" altLang="en-US" dirty="0">
                <a:solidFill>
                  <a:schemeClr val="tx1"/>
                </a:solidFill>
              </a:rPr>
              <a:t>四、属灵的呼吸：</a:t>
            </a:r>
            <a:br>
              <a:rPr lang="zh-CN" altLang="en-US" dirty="0">
                <a:solidFill>
                  <a:schemeClr val="tx1"/>
                </a:solidFill>
              </a:rPr>
            </a:br>
            <a:br>
              <a:rPr lang="zh-CN" altLang="en-US" dirty="0">
                <a:solidFill>
                  <a:schemeClr val="tx1"/>
                </a:solidFill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677545" y="1260475"/>
            <a:ext cx="10253345" cy="549148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“从</a:t>
            </a:r>
            <a:r>
              <a:rPr lang="zh-CN" altLang="en-US" sz="4000" u="sng">
                <a:highlight>
                  <a:srgbClr val="FFFF00"/>
                </a:highlight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肉身</a:t>
            </a:r>
            <a:r>
              <a:rPr lang="zh-CN" altLang="en-US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生的，就是</a:t>
            </a:r>
            <a:r>
              <a:rPr lang="zh-CN" altLang="en-US" sz="4000" u="sng">
                <a:highlight>
                  <a:srgbClr val="FFFF00"/>
                </a:highlight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肉身</a:t>
            </a:r>
            <a:r>
              <a:rPr lang="zh-CN" altLang="en-US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；从</a:t>
            </a:r>
            <a:r>
              <a:rPr lang="zh-CN" altLang="en-US" sz="4000" u="sng">
                <a:highlight>
                  <a:srgbClr val="FFFF00"/>
                </a:highlight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灵</a:t>
            </a:r>
            <a:r>
              <a:rPr lang="zh-CN" altLang="en-US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生的，就是</a:t>
            </a:r>
            <a:r>
              <a:rPr lang="zh-CN" altLang="en-US" sz="4000" u="sng">
                <a:highlight>
                  <a:srgbClr val="FFFF00"/>
                </a:highlight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灵</a:t>
            </a:r>
            <a:r>
              <a:rPr lang="zh-CN" altLang="en-US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。”（约3:6）</a:t>
            </a:r>
            <a:endParaRPr lang="zh-CN" altLang="en-US" sz="400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　我们是从圣灵生的神的儿女，应当作一个由基督管理一切的属灵的人。但我如何能长久地作一个属灵的人呢？假如我因不顺服基督而犯罪，那么我应该怎么办？这样的时候，马上可做</a:t>
            </a:r>
            <a:r>
              <a:rPr lang="zh-CN" altLang="en-US" sz="4000">
                <a:solidFill>
                  <a:schemeClr val="tx1"/>
                </a:solidFill>
                <a:highlight>
                  <a:srgbClr val="FF0000"/>
                </a:highlight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一次属灵的呼吸</a:t>
            </a:r>
            <a:r>
              <a:rPr lang="zh-CN" altLang="en-US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，通过属灵的呼吸我们可以恢复与神的关系，并且能过一个圣洁的生活。</a:t>
            </a:r>
            <a:endParaRPr lang="zh-CN" altLang="en-US" sz="400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10433050" cy="6247765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属灵的呼吸</a:t>
            </a:r>
            <a:endParaRPr lang="zh-CN" altLang="en-US" dirty="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677545" y="1260475"/>
            <a:ext cx="10253345" cy="549148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1.属灵的呼出—认罪</a:t>
            </a:r>
            <a:r>
              <a:rPr lang="en-US" altLang="zh-CN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(</a:t>
            </a:r>
            <a:r>
              <a:rPr lang="zh-CN" altLang="en-US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即同意神对罪的看法</a:t>
            </a:r>
            <a:r>
              <a:rPr lang="en-US" altLang="zh-CN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)</a:t>
            </a:r>
            <a:endParaRPr lang="zh-CN" altLang="en-US" sz="400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“我们若</a:t>
            </a:r>
            <a:r>
              <a:rPr lang="zh-CN" altLang="en-US" sz="4000" u="sng">
                <a:highlight>
                  <a:srgbClr val="FF0000"/>
                </a:highlight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认</a:t>
            </a:r>
            <a:r>
              <a:rPr lang="zh-CN" altLang="en-US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自己的</a:t>
            </a:r>
            <a:r>
              <a:rPr lang="zh-CN" altLang="en-US" sz="4000" u="sng">
                <a:highlight>
                  <a:srgbClr val="FF0000"/>
                </a:highlight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罪</a:t>
            </a:r>
            <a:r>
              <a:rPr lang="zh-CN" altLang="en-US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，神是信实的，是公义的，必要</a:t>
            </a:r>
            <a:r>
              <a:rPr lang="zh-CN" altLang="en-US" sz="4000" u="sng">
                <a:highlight>
                  <a:srgbClr val="FF0000"/>
                </a:highlight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赦免</a:t>
            </a:r>
            <a:r>
              <a:rPr lang="zh-CN" altLang="en-US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我们的罪，</a:t>
            </a:r>
            <a:r>
              <a:rPr lang="zh-CN" altLang="en-US" sz="4000" u="sng">
                <a:highlight>
                  <a:srgbClr val="FF0000"/>
                </a:highlight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洗净</a:t>
            </a:r>
            <a:r>
              <a:rPr lang="zh-CN" altLang="en-US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我们一切的不义。”（约一1:9）</a:t>
            </a:r>
            <a:endParaRPr lang="zh-CN" altLang="en-US" sz="400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(1)</a:t>
            </a:r>
            <a:r>
              <a:rPr lang="zh-CN" altLang="en-US" sz="4000">
                <a:highlight>
                  <a:srgbClr val="FF0000"/>
                </a:highlight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承认</a:t>
            </a:r>
            <a:r>
              <a:rPr lang="zh-CN" altLang="en-US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　我在神面前犯了罪。</a:t>
            </a:r>
            <a:endParaRPr lang="zh-CN" altLang="en-US" sz="400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(2)</a:t>
            </a:r>
            <a:r>
              <a:rPr lang="zh-CN" altLang="en-US" sz="4000">
                <a:highlight>
                  <a:srgbClr val="FF0000"/>
                </a:highlight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感谢</a:t>
            </a:r>
            <a:r>
              <a:rPr lang="zh-CN" altLang="en-US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　借着耶稣基督的宝血过犯得以赦免。</a:t>
            </a:r>
            <a:endParaRPr lang="zh-CN" altLang="en-US" sz="400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(3)</a:t>
            </a:r>
            <a:r>
              <a:rPr lang="zh-CN" altLang="en-US" sz="4000">
                <a:highlight>
                  <a:srgbClr val="FF0000"/>
                </a:highlight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悔改</a:t>
            </a:r>
            <a:r>
              <a:rPr lang="zh-CN" altLang="en-US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　借着圣灵的能力，改正我们的态度和行为。</a:t>
            </a:r>
            <a:endParaRPr lang="zh-CN" altLang="en-US" sz="400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10433050" cy="6247765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属灵的呼吸</a:t>
            </a:r>
            <a:endParaRPr lang="zh-CN" altLang="en-US" dirty="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677545" y="1260475"/>
            <a:ext cx="10253345" cy="549148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altLang="zh-CN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2</a:t>
            </a:r>
            <a:r>
              <a:rPr lang="zh-CN" altLang="en-US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.属灵的吸入—</a:t>
            </a:r>
            <a:r>
              <a:rPr lang="zh-CN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凭信心支取圣灵的充满</a:t>
            </a:r>
            <a:endParaRPr lang="zh-CN" altLang="en-US" sz="400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6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(1)神的命令</a:t>
            </a:r>
            <a:r>
              <a:rPr lang="en-US" altLang="zh-CN" sz="36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--</a:t>
            </a:r>
            <a:r>
              <a:rPr lang="zh-CN" altLang="en-US" sz="36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要我们被圣灵充满</a:t>
            </a:r>
            <a:endParaRPr lang="zh-CN" altLang="en-US" sz="360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6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不要醉酒，酒能使人放荡，乃要被</a:t>
            </a:r>
            <a:r>
              <a:rPr lang="zh-CN" altLang="en-US" sz="3600" u="sng">
                <a:highlight>
                  <a:srgbClr val="FF0000"/>
                </a:highlight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圣灵充满</a:t>
            </a:r>
            <a:r>
              <a:rPr lang="zh-CN" altLang="en-US" sz="36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　弗</a:t>
            </a:r>
            <a:r>
              <a:rPr lang="en-US" altLang="zh-CN" sz="36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5:18-</a:t>
            </a:r>
            <a:r>
              <a:rPr lang="zh-CN" altLang="en-US" sz="36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现在被动</a:t>
            </a:r>
            <a:r>
              <a:rPr lang="en-US" altLang="zh-CN" sz="36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/</a:t>
            </a:r>
            <a:r>
              <a:rPr lang="zh-CN" altLang="en-US" sz="36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主动</a:t>
            </a:r>
            <a:r>
              <a:rPr lang="en-US" altLang="zh-CN" sz="36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x2</a:t>
            </a:r>
            <a:r>
              <a:rPr lang="zh-CN" altLang="en-US" sz="36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，命令语气。</a:t>
            </a:r>
            <a:endParaRPr lang="zh-CN" altLang="en-US" sz="360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6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(</a:t>
            </a:r>
            <a:r>
              <a:rPr lang="en-US" altLang="zh-CN" sz="36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2</a:t>
            </a:r>
            <a:r>
              <a:rPr lang="zh-CN" altLang="en-US" sz="36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)神的应许</a:t>
            </a:r>
            <a:r>
              <a:rPr lang="en-US" altLang="zh-CN" sz="36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--</a:t>
            </a:r>
            <a:r>
              <a:rPr lang="zh-CN" altLang="en-US" sz="36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当我们照神的旨意求，他就必应允</a:t>
            </a:r>
            <a:endParaRPr lang="zh-CN" altLang="en-US" sz="360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36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“我们若照他的</a:t>
            </a:r>
            <a:r>
              <a:rPr lang="zh-CN" altLang="en-US" sz="3600" u="sng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旨意</a:t>
            </a:r>
            <a:r>
              <a:rPr lang="zh-CN" altLang="en-US" sz="36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求什么，他就</a:t>
            </a:r>
            <a:r>
              <a:rPr lang="zh-CN" altLang="en-US" sz="3600" u="sng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听</a:t>
            </a:r>
            <a:r>
              <a:rPr lang="zh-CN" altLang="en-US" sz="36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我们，这是我们向他所存</a:t>
            </a:r>
            <a:r>
              <a:rPr lang="zh-CN" altLang="en-US" sz="3600" u="sng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坦然无惧</a:t>
            </a:r>
            <a:r>
              <a:rPr lang="zh-CN" altLang="en-US" sz="36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的心。既然知道他听我们一切所求的，就知道我们所求于他的，</a:t>
            </a:r>
            <a:r>
              <a:rPr lang="zh-CN" altLang="en-US" sz="3600" u="sng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无不得着</a:t>
            </a:r>
            <a:r>
              <a:rPr lang="zh-CN" altLang="en-US" sz="36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。”（约一5:14-15）</a:t>
            </a:r>
            <a:endParaRPr lang="zh-CN" altLang="en-US" sz="400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400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10433050" cy="6247765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如何才能被圣灵充满？？？</a:t>
            </a:r>
            <a:endParaRPr lang="zh-CN" altLang="en-US" dirty="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677545" y="1260475"/>
            <a:ext cx="10253345" cy="5491480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1.必须</a:t>
            </a:r>
            <a:r>
              <a:rPr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渴望</a:t>
            </a:r>
            <a:r>
              <a:rPr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被圣灵充满</a:t>
            </a:r>
            <a:endParaRPr sz="400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indent="0" algn="l">
              <a:buNone/>
            </a:pPr>
            <a:r>
              <a:rPr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2.必须向神</a:t>
            </a:r>
            <a:r>
              <a:rPr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承认</a:t>
            </a:r>
            <a:r>
              <a:rPr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你所犯的</a:t>
            </a:r>
            <a:r>
              <a:rPr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罪</a:t>
            </a:r>
            <a:endParaRPr sz="400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indent="0" algn="l">
              <a:buNone/>
            </a:pPr>
            <a:r>
              <a:rPr lang="en-US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3</a:t>
            </a:r>
            <a:r>
              <a:rPr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.必须</a:t>
            </a:r>
            <a:r>
              <a:rPr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祈求圣灵</a:t>
            </a:r>
            <a:r>
              <a:rPr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来</a:t>
            </a:r>
            <a:r>
              <a:rPr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掌管你的一切</a:t>
            </a:r>
            <a:endParaRPr sz="400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indent="0" algn="l">
              <a:buNone/>
            </a:pPr>
            <a:r>
              <a:rPr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4.必须</a:t>
            </a:r>
            <a:r>
              <a:rPr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相信神</a:t>
            </a:r>
            <a:r>
              <a:rPr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会</a:t>
            </a:r>
            <a:r>
              <a:rPr sz="400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使你被圣灵充满</a:t>
            </a:r>
            <a:endParaRPr sz="400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pic>
        <p:nvPicPr>
          <p:cNvPr id="4" name="图片 3" descr="第11课-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7160" y="4034155"/>
            <a:ext cx="5418455" cy="26879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10433050" cy="6247765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应用讨论</a:t>
            </a:r>
            <a:endParaRPr lang="zh-CN" altLang="en-US" dirty="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677545" y="1260475"/>
            <a:ext cx="10253345" cy="5491480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1.请读林前2:14-3:3。在这一段经文里提到了三种类型的人，他们分别是：</a:t>
            </a:r>
            <a:endParaRPr sz="400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indent="0" algn="l">
              <a:buNone/>
            </a:pPr>
            <a:r>
              <a:rPr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(1)</a:t>
            </a:r>
            <a:r>
              <a:rPr lang="zh-CN" sz="4000" u="sng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属血气的人（属于世界的人）</a:t>
            </a:r>
            <a:endParaRPr sz="400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indent="0" algn="l">
              <a:buNone/>
            </a:pPr>
            <a:r>
              <a:rPr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(2)</a:t>
            </a:r>
            <a:r>
              <a:rPr lang="zh-CN" sz="4000" u="sng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属灵的人（属神的人）</a:t>
            </a:r>
            <a:endParaRPr lang="zh-CN" sz="4000" u="sng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indent="0" algn="l">
              <a:buNone/>
            </a:pPr>
            <a:r>
              <a:rPr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(3)</a:t>
            </a:r>
            <a:r>
              <a:rPr lang="zh-CN" sz="4000" u="sng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属肉体的人</a:t>
            </a:r>
            <a:r>
              <a:rPr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　　</a:t>
            </a:r>
            <a:endParaRPr sz="400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indent="0" algn="l">
              <a:buNone/>
            </a:pPr>
            <a:r>
              <a:rPr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想一想自己属于哪一类型</a:t>
            </a:r>
            <a:r>
              <a:rPr lang="zh-CN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？为什么？</a:t>
            </a:r>
            <a:endParaRPr sz="400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indent="0" algn="l">
              <a:buNone/>
            </a:pPr>
            <a:r>
              <a:rPr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　</a:t>
            </a:r>
            <a:endParaRPr sz="400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10433050" cy="6247765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应用讨论</a:t>
            </a:r>
            <a:endParaRPr lang="zh-CN" altLang="en-US" dirty="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677545" y="1260475"/>
            <a:ext cx="10253345" cy="5491480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2.有什么罪恶拦阻我作属灵的人？</a:t>
            </a:r>
            <a:endParaRPr sz="400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indent="0" algn="l">
              <a:buNone/>
            </a:pPr>
            <a:r>
              <a:rPr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3.请你拿出一张空白纸，写下自己隐藏未认的罪，并以悔改的心在神面前承认这些罪，然后烧尽或撕掉，</a:t>
            </a:r>
            <a:r>
              <a:rPr lang="zh-CN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再</a:t>
            </a:r>
            <a:r>
              <a:rPr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后凭着信心的祷告支取圣灵充满。</a:t>
            </a:r>
            <a:endParaRPr sz="400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indent="0" algn="l">
              <a:buNone/>
            </a:pPr>
            <a:r>
              <a:rPr lang="en-US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4.</a:t>
            </a:r>
            <a:r>
              <a:rPr lang="zh-CN" altLang="en-US"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分享你所认识或经历的圣灵充满，如何祈求圣灵充满？</a:t>
            </a:r>
            <a:r>
              <a:rPr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　</a:t>
            </a:r>
            <a:endParaRPr sz="400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10433050" cy="6247765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参考祷告文</a:t>
            </a:r>
            <a:endParaRPr lang="zh-CN" altLang="en-US" dirty="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677545" y="1260475"/>
            <a:ext cx="10253345" cy="5491480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sz="40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　　</a:t>
            </a:r>
            <a:r>
              <a:rPr sz="36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“亲爱的父啊，我需要你，我承认我过去曾经</a:t>
            </a:r>
            <a:r>
              <a:rPr lang="zh-CN" sz="36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按照自己的想法</a:t>
            </a:r>
            <a:r>
              <a:rPr sz="36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管理我的生命，因而得罪了你。我感谢你，借着耶稣基督在十字架上为我死，你已经赦免了我的罪。现在我邀请耶稣再一次掌管我生命的宝座，使我改变过去的态度和行为。求你以圣灵充满我，正如你命令我要被充满，也正如你的话语应许我，只要凭信心祈求，便可得到充满。如今我感谢你管理我的生命，用圣灵充满了我。</a:t>
            </a:r>
            <a:endParaRPr sz="360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0" indent="0" algn="l">
              <a:buNone/>
            </a:pPr>
            <a:r>
              <a:rPr sz="36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　　祷告奉耶稣基督的圣名，阿们！</a:t>
            </a:r>
            <a:endParaRPr sz="3600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545" y="75565"/>
            <a:ext cx="9586595" cy="6391275"/>
          </a:xfrm>
        </p:spPr>
        <p:txBody>
          <a:bodyPr>
            <a:noAutofit/>
          </a:bodyPr>
          <a:lstStyle/>
          <a:p>
            <a:pPr algn="l"/>
            <a:r>
              <a:rPr lang="en-US" altLang="zh-CN" sz="4000" dirty="0">
                <a:solidFill>
                  <a:srgbClr val="FF0000"/>
                </a:solidFill>
              </a:rPr>
              <a:t>            </a:t>
            </a:r>
            <a:r>
              <a:rPr lang="zh-CN" altLang="en-US" sz="4000" dirty="0">
                <a:solidFill>
                  <a:srgbClr val="FF0000"/>
                </a:solidFill>
              </a:rPr>
              <a:t>默想</a:t>
            </a:r>
            <a:r>
              <a:rPr lang="en-US" altLang="zh-CN" sz="4000" dirty="0">
                <a:solidFill>
                  <a:srgbClr val="FF0000"/>
                </a:solidFill>
              </a:rPr>
              <a:t>-</a:t>
            </a:r>
            <a:r>
              <a:rPr lang="zh-CN" altLang="en-US" sz="4000" dirty="0">
                <a:solidFill>
                  <a:srgbClr val="FF0000"/>
                </a:solidFill>
                <a:ea typeface="SimSun" panose="02010600030101010101" pitchFamily="2" charset="-122"/>
              </a:rPr>
              <a:t>请填写自己的名字</a:t>
            </a:r>
            <a:br>
              <a:rPr lang="en-US" altLang="zh-CN" sz="4000" dirty="0">
                <a:solidFill>
                  <a:schemeClr val="tx1"/>
                </a:solidFill>
              </a:rPr>
            </a:br>
            <a:r>
              <a:rPr lang="en-US" altLang="zh-CN" sz="4000" dirty="0">
                <a:solidFill>
                  <a:schemeClr val="tx1"/>
                </a:solidFill>
              </a:rPr>
              <a:t>·__________是重生的人！</a:t>
            </a:r>
            <a:br>
              <a:rPr lang="en-US" altLang="zh-CN" sz="4000" dirty="0">
                <a:solidFill>
                  <a:schemeClr val="tx1"/>
                </a:solidFill>
              </a:rPr>
            </a:br>
            <a:r>
              <a:rPr lang="en-US" altLang="zh-CN" sz="4000" dirty="0">
                <a:solidFill>
                  <a:schemeClr val="tx1"/>
                </a:solidFill>
              </a:rPr>
              <a:t>·__________是神的儿女！</a:t>
            </a:r>
            <a:br>
              <a:rPr lang="en-US" altLang="zh-CN" sz="4000" dirty="0">
                <a:solidFill>
                  <a:schemeClr val="tx1"/>
                </a:solidFill>
              </a:rPr>
            </a:br>
            <a:r>
              <a:rPr lang="en-US" altLang="zh-CN" sz="4000" dirty="0">
                <a:solidFill>
                  <a:schemeClr val="tx1"/>
                </a:solidFill>
              </a:rPr>
              <a:t>·__________是属灵的人！</a:t>
            </a:r>
            <a:br>
              <a:rPr lang="en-US" altLang="zh-CN" sz="4000" dirty="0">
                <a:solidFill>
                  <a:schemeClr val="tx1"/>
                </a:solidFill>
              </a:rPr>
            </a:br>
            <a:r>
              <a:rPr lang="en-US" altLang="zh-CN" sz="4000" dirty="0">
                <a:solidFill>
                  <a:schemeClr val="tx1"/>
                </a:solidFill>
              </a:rPr>
              <a:t>·靠着圣灵的帮助，__________将胜过罪恶，过圣洁的生活。</a:t>
            </a:r>
            <a:br>
              <a:rPr lang="en-US" altLang="zh-CN" sz="4000" dirty="0">
                <a:solidFill>
                  <a:schemeClr val="tx1"/>
                </a:solidFill>
              </a:rPr>
            </a:br>
            <a:r>
              <a:rPr lang="en-US" altLang="zh-CN" sz="4000" dirty="0">
                <a:solidFill>
                  <a:schemeClr val="tx1"/>
                </a:solidFill>
              </a:rPr>
              <a:t>·靠着圣灵的能力，__________将更有力地事奉主。</a:t>
            </a:r>
            <a:br>
              <a:rPr lang="en-US" altLang="zh-CN" sz="4000" dirty="0">
                <a:solidFill>
                  <a:schemeClr val="tx1"/>
                </a:solidFill>
              </a:rPr>
            </a:br>
            <a:r>
              <a:rPr lang="en-US" altLang="zh-CN" sz="4000" dirty="0">
                <a:solidFill>
                  <a:schemeClr val="tx1"/>
                </a:solidFill>
              </a:rPr>
              <a:t>·靠着圣灵的权柄，__________将更有效的为主作见证。</a:t>
            </a:r>
            <a:br>
              <a:rPr lang="zh-CN" altLang="en-US" sz="4000" dirty="0">
                <a:solidFill>
                  <a:schemeClr val="tx1"/>
                </a:solidFill>
                <a:ea typeface="SimSun" panose="02010600030101010101" pitchFamily="2" charset="-122"/>
              </a:rPr>
            </a:br>
            <a:br>
              <a:rPr lang="en-US" altLang="zh-CN" sz="4000" dirty="0">
                <a:solidFill>
                  <a:schemeClr val="tx1"/>
                </a:solidFill>
              </a:rPr>
            </a:br>
            <a:endParaRPr lang="en-US" altLang="zh-CN" sz="400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193780" y="5809615"/>
            <a:ext cx="3190240" cy="76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8596630" cy="840740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前言</a:t>
            </a:r>
            <a:r>
              <a:rPr lang="en-US" altLang="zh-CN" dirty="0">
                <a:solidFill>
                  <a:schemeClr val="tx1"/>
                </a:solidFill>
              </a:rPr>
              <a:t>-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认识圣灵</a:t>
            </a:r>
            <a:endParaRPr lang="zh-CN" altLang="en-US" dirty="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545" y="1335405"/>
            <a:ext cx="8982710" cy="5288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000" dirty="0">
                <a:ea typeface="SimSun" panose="02010600030101010101" pitchFamily="2" charset="-122"/>
              </a:rPr>
              <a:t>重生得救的每一位基督徒都会有圣灵内住在心里；</a:t>
            </a:r>
            <a:endParaRPr lang="zh-CN" altLang="en-US" sz="4000" dirty="0"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000" dirty="0">
                <a:ea typeface="SimSun" panose="02010600030101010101" pitchFamily="2" charset="-122"/>
              </a:rPr>
              <a:t>阶段一：圣灵内住；约</a:t>
            </a:r>
            <a:r>
              <a:rPr lang="en-US" altLang="zh-CN" sz="4000" dirty="0">
                <a:ea typeface="SimSun" panose="02010600030101010101" pitchFamily="2" charset="-122"/>
              </a:rPr>
              <a:t>14:17</a:t>
            </a:r>
            <a:r>
              <a:rPr lang="zh-CN" altLang="en-US" sz="4000" dirty="0">
                <a:ea typeface="SimSun" panose="02010600030101010101" pitchFamily="2" charset="-122"/>
              </a:rPr>
              <a:t>圣灵住在我里面，与我同行，直到永远。</a:t>
            </a:r>
            <a:endParaRPr lang="zh-CN" altLang="en-US" sz="4000" dirty="0"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000" dirty="0">
                <a:ea typeface="SimSun" panose="02010600030101010101" pitchFamily="2" charset="-122"/>
              </a:rPr>
              <a:t>阶段二：圣灵充满。</a:t>
            </a:r>
            <a:endParaRPr lang="zh-CN" altLang="en-US" sz="4000" dirty="0"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000" dirty="0">
                <a:ea typeface="SimSun" panose="02010600030101010101" pitchFamily="2" charset="-122"/>
              </a:rPr>
              <a:t>一样吗？缺少一个阶段会怎样？</a:t>
            </a:r>
            <a:endParaRPr lang="zh-CN" altLang="en-US" sz="4000" dirty="0"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000" dirty="0">
                <a:ea typeface="SimSun" panose="02010600030101010101" pitchFamily="2" charset="-122"/>
              </a:rPr>
              <a:t>认识圣灵是谁、圣灵的工作、被圣灵充满的含义、属灵的呼吸。　　</a:t>
            </a:r>
            <a:endParaRPr lang="zh-CN" altLang="en-US" sz="4000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8596630" cy="840740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一，圣灵是谁？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545" y="1335405"/>
            <a:ext cx="8982710" cy="5288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000" dirty="0">
                <a:ea typeface="SimSun" panose="02010600030101010101" pitchFamily="2" charset="-122"/>
              </a:rPr>
              <a:t>1.圣灵是神的灵，就是神</a:t>
            </a:r>
            <a:endParaRPr lang="zh-CN" altLang="en-US" sz="4000" dirty="0"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000" dirty="0">
                <a:ea typeface="SimSun" panose="02010600030101010101" pitchFamily="2" charset="-122"/>
              </a:rPr>
              <a:t>“岂不知你们是_</a:t>
            </a:r>
            <a:r>
              <a:rPr lang="zh-CN" altLang="en-US" sz="4000" u="sng" dirty="0">
                <a:highlight>
                  <a:srgbClr val="FFFF00"/>
                </a:highlight>
                <a:ea typeface="SimSun" panose="02010600030101010101" pitchFamily="2" charset="-122"/>
              </a:rPr>
              <a:t>神</a:t>
            </a:r>
            <a:r>
              <a:rPr lang="zh-CN" altLang="en-US" sz="4000" dirty="0">
                <a:ea typeface="SimSun" panose="02010600030101010101" pitchFamily="2" charset="-122"/>
              </a:rPr>
              <a:t>_的殿，</a:t>
            </a:r>
            <a:r>
              <a:rPr lang="zh-CN" altLang="en-US" sz="4000" u="sng" dirty="0">
                <a:highlight>
                  <a:srgbClr val="FFFF00"/>
                </a:highlight>
                <a:ea typeface="SimSun" panose="02010600030101010101" pitchFamily="2" charset="-122"/>
              </a:rPr>
              <a:t>神的灵</a:t>
            </a:r>
            <a:r>
              <a:rPr lang="zh-CN" altLang="en-US" sz="4000" dirty="0">
                <a:ea typeface="SimSun" panose="02010600030101010101" pitchFamily="2" charset="-122"/>
              </a:rPr>
              <a:t>_住在你们里头吗？”（林前3:16）</a:t>
            </a:r>
            <a:endParaRPr lang="zh-CN" altLang="en-US" sz="4000" dirty="0"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000" dirty="0">
                <a:ea typeface="SimSun" panose="02010600030101010101" pitchFamily="2" charset="-122"/>
              </a:rPr>
              <a:t>2.圣灵是有位格的：</a:t>
            </a:r>
            <a:endParaRPr lang="zh-CN" altLang="en-US" sz="4000" dirty="0"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000" dirty="0">
                <a:ea typeface="SimSun" panose="02010600030101010101" pitchFamily="2" charset="-122"/>
              </a:rPr>
              <a:t>“愿主_</a:t>
            </a:r>
            <a:r>
              <a:rPr lang="zh-CN" altLang="en-US" sz="4000" u="sng" dirty="0">
                <a:highlight>
                  <a:srgbClr val="FFFF00"/>
                </a:highlight>
                <a:ea typeface="SimSun" panose="02010600030101010101" pitchFamily="2" charset="-122"/>
              </a:rPr>
              <a:t>主耶稣基督</a:t>
            </a:r>
            <a:r>
              <a:rPr lang="zh-CN" altLang="en-US" sz="4000" dirty="0">
                <a:ea typeface="SimSun" panose="02010600030101010101" pitchFamily="2" charset="-122"/>
              </a:rPr>
              <a:t>_的恩惠、</a:t>
            </a:r>
            <a:r>
              <a:rPr lang="zh-CN" altLang="en-US" sz="4000" u="sng" dirty="0">
                <a:highlight>
                  <a:srgbClr val="FFFF00"/>
                </a:highlight>
                <a:ea typeface="SimSun" panose="02010600030101010101" pitchFamily="2" charset="-122"/>
              </a:rPr>
              <a:t>天父上帝的</a:t>
            </a:r>
            <a:r>
              <a:rPr lang="zh-CN" altLang="en-US" sz="4000" dirty="0">
                <a:ea typeface="SimSun" panose="02010600030101010101" pitchFamily="2" charset="-122"/>
              </a:rPr>
              <a:t>的慈爱、</a:t>
            </a:r>
            <a:r>
              <a:rPr lang="zh-CN" altLang="en-US" sz="4000" u="sng" dirty="0">
                <a:highlight>
                  <a:srgbClr val="FFFF00"/>
                </a:highlight>
                <a:ea typeface="SimSun" panose="02010600030101010101" pitchFamily="2" charset="-122"/>
              </a:rPr>
              <a:t>圣灵的</a:t>
            </a:r>
            <a:r>
              <a:rPr lang="zh-CN" altLang="en-US" sz="4000" dirty="0">
                <a:ea typeface="SimSun" panose="02010600030101010101" pitchFamily="2" charset="-122"/>
              </a:rPr>
              <a:t>的感动，常与你们众人同在！”（林后13:14）</a:t>
            </a:r>
            <a:endParaRPr lang="zh-CN" altLang="en-US" sz="4000" dirty="0"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000" dirty="0">
                <a:ea typeface="SimSun" panose="02010600030101010101" pitchFamily="2" charset="-122"/>
              </a:rPr>
              <a:t>　　</a:t>
            </a:r>
            <a:endParaRPr lang="zh-CN" altLang="en-US" sz="4000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545" y="173355"/>
            <a:ext cx="8596630" cy="798830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  <a:sym typeface="+mn-ea"/>
              </a:rPr>
              <a:t>圣灵＝神的灵＝耶稣基督的灵</a:t>
            </a:r>
            <a:endParaRPr lang="zh-CN" altLang="en-US" dirty="0">
              <a:solidFill>
                <a:schemeClr val="tx1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545" y="818515"/>
            <a:ext cx="8982710" cy="58051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dirty="0">
                <a:ea typeface="SimSun" panose="02010600030101010101" pitchFamily="2" charset="-122"/>
              </a:rPr>
              <a:t>圣灵是三位一体永生神的第三位，与圣父、圣子同等而且同存，一直到永远。圣灵通常被叫成神的灵或耶稣基督的灵。他有位格，其表现是他有智慧（林前2:11</a:t>
            </a:r>
            <a:r>
              <a:rPr lang="zh-CN" altLang="en-US" sz="3200" dirty="0">
                <a:highlight>
                  <a:srgbClr val="FFFF00"/>
                </a:highlight>
                <a:ea typeface="SimSun" panose="02010600030101010101" pitchFamily="2" charset="-122"/>
              </a:rPr>
              <a:t>像这样，除了神的灵，也没有人知道神的事</a:t>
            </a:r>
            <a:r>
              <a:rPr lang="zh-CN" altLang="en-US" sz="3200" dirty="0">
                <a:ea typeface="SimSun" panose="02010600030101010101" pitchFamily="2" charset="-122"/>
              </a:rPr>
              <a:t>）意志（林前12:11 这一切都是这位圣灵所运行，随己意分给各人的）和情感（罗15:30又藉著圣灵的爱，劝你们与我一同竭力）。自从耶稣基督复活并得着荣耀以后，圣灵就透过凡信圣父、圣子的人显明神的一切荣耀。现今的时代被人们称之为“圣灵时代”的原因也在于此。　　</a:t>
            </a:r>
            <a:endParaRPr lang="zh-CN" altLang="en-US" sz="3200" dirty="0">
              <a:ea typeface="SimSun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56000" y="326040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i="0">
                <a:solidFill>
                  <a:srgbClr val="000000"/>
                </a:solidFill>
                <a:latin typeface="楷体_GB2312"/>
                <a:ea typeface="楷体_GB2312"/>
              </a:rPr>
              <a:t>二、圣灵的工作</a:t>
            </a:r>
            <a:endParaRPr lang="zh-CN" altLang="en-US" sz="1600" i="0">
              <a:solidFill>
                <a:srgbClr val="000000"/>
              </a:solidFill>
              <a:latin typeface="楷体_GB2312"/>
              <a:ea typeface="楷体_GB231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8596630" cy="840740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二、圣灵的工作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545" y="1335405"/>
            <a:ext cx="8982710" cy="5288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000" dirty="0">
                <a:ea typeface="SimSun" panose="02010600030101010101" pitchFamily="2" charset="-122"/>
              </a:rPr>
              <a:t>1.圣灵叫人得新生命：</a:t>
            </a:r>
            <a:endParaRPr lang="zh-CN" altLang="en-US" sz="4000" dirty="0"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000" dirty="0">
                <a:ea typeface="SimSun" panose="02010600030101010101" pitchFamily="2" charset="-122"/>
              </a:rPr>
              <a:t>“他（耶稣）便救了我们，并不是因我们自己所行的义，乃是照他的怜悯，借着</a:t>
            </a:r>
            <a:r>
              <a:rPr lang="zh-CN" altLang="en-US" sz="4000" u="sng" dirty="0">
                <a:highlight>
                  <a:srgbClr val="FFFF00"/>
                </a:highlight>
                <a:ea typeface="SimSun" panose="02010600030101010101" pitchFamily="2" charset="-122"/>
              </a:rPr>
              <a:t>重生</a:t>
            </a:r>
            <a:r>
              <a:rPr lang="zh-CN" altLang="en-US" sz="4000" dirty="0">
                <a:ea typeface="SimSun" panose="02010600030101010101" pitchFamily="2" charset="-122"/>
              </a:rPr>
              <a:t>的洗和圣灵的</a:t>
            </a:r>
            <a:r>
              <a:rPr lang="zh-CN" altLang="en-US" sz="4000" u="sng" dirty="0">
                <a:highlight>
                  <a:srgbClr val="FFFF00"/>
                </a:highlight>
                <a:ea typeface="SimSun" panose="02010600030101010101" pitchFamily="2" charset="-122"/>
              </a:rPr>
              <a:t>更新</a:t>
            </a:r>
            <a:r>
              <a:rPr lang="zh-CN" altLang="en-US" sz="4000" dirty="0">
                <a:ea typeface="SimSun" panose="02010600030101010101" pitchFamily="2" charset="-122"/>
              </a:rPr>
              <a:t>。圣灵就是神借着耶稣基督我们救主厚厚</a:t>
            </a:r>
            <a:r>
              <a:rPr lang="zh-CN" altLang="en-US" sz="4000" u="sng" dirty="0">
                <a:highlight>
                  <a:srgbClr val="FFFF00"/>
                </a:highlight>
                <a:ea typeface="SimSun" panose="02010600030101010101" pitchFamily="2" charset="-122"/>
              </a:rPr>
              <a:t>浇灌</a:t>
            </a:r>
            <a:r>
              <a:rPr lang="zh-CN" altLang="en-US" sz="4000" dirty="0">
                <a:ea typeface="SimSun" panose="02010600030101010101" pitchFamily="2" charset="-122"/>
              </a:rPr>
              <a:t>在我们</a:t>
            </a:r>
            <a:r>
              <a:rPr lang="zh-CN" altLang="en-US" sz="4000" u="sng" dirty="0">
                <a:highlight>
                  <a:srgbClr val="FFFF00"/>
                </a:highlight>
                <a:ea typeface="SimSun" panose="02010600030101010101" pitchFamily="2" charset="-122"/>
              </a:rPr>
              <a:t>身上</a:t>
            </a:r>
            <a:r>
              <a:rPr lang="zh-CN" altLang="en-US" sz="4000" dirty="0">
                <a:ea typeface="SimSun" panose="02010600030101010101" pitchFamily="2" charset="-122"/>
              </a:rPr>
              <a:t>的，好叫我们因他的恩</a:t>
            </a:r>
            <a:r>
              <a:rPr lang="zh-CN" altLang="en-US" sz="4000" u="sng" dirty="0">
                <a:highlight>
                  <a:srgbClr val="FFFF00"/>
                </a:highlight>
                <a:ea typeface="SimSun" panose="02010600030101010101" pitchFamily="2" charset="-122"/>
              </a:rPr>
              <a:t>得救</a:t>
            </a:r>
            <a:r>
              <a:rPr lang="zh-CN" altLang="en-US" sz="4000" dirty="0">
                <a:ea typeface="SimSun" panose="02010600030101010101" pitchFamily="2" charset="-122"/>
              </a:rPr>
              <a:t>为义，可以凭着</a:t>
            </a:r>
            <a:r>
              <a:rPr lang="zh-CN" altLang="en-US" sz="4000" u="sng" dirty="0">
                <a:highlight>
                  <a:srgbClr val="FFFF00"/>
                </a:highlight>
                <a:ea typeface="SimSun" panose="02010600030101010101" pitchFamily="2" charset="-122"/>
              </a:rPr>
              <a:t>永生</a:t>
            </a:r>
            <a:r>
              <a:rPr lang="zh-CN" altLang="en-US" sz="4000" dirty="0">
                <a:ea typeface="SimSun" panose="02010600030101010101" pitchFamily="2" charset="-122"/>
              </a:rPr>
              <a:t>的盼望成为</a:t>
            </a:r>
            <a:r>
              <a:rPr lang="zh-CN" altLang="en-US" sz="4000" u="sng" dirty="0">
                <a:highlight>
                  <a:srgbClr val="FFFF00"/>
                </a:highlight>
                <a:ea typeface="SimSun" panose="02010600030101010101" pitchFamily="2" charset="-122"/>
              </a:rPr>
              <a:t>后嗣</a:t>
            </a:r>
            <a:r>
              <a:rPr lang="zh-CN" altLang="en-US" sz="4000" dirty="0">
                <a:ea typeface="SimSun" panose="02010600030101010101" pitchFamily="2" charset="-122"/>
              </a:rPr>
              <a:t>。” （多3:5-7）</a:t>
            </a:r>
            <a:endParaRPr lang="zh-CN" altLang="en-US" sz="4000" dirty="0"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000" dirty="0">
                <a:ea typeface="SimSun" panose="02010600030101010101" pitchFamily="2" charset="-122"/>
              </a:rPr>
              <a:t>　　</a:t>
            </a:r>
            <a:endParaRPr lang="zh-CN" altLang="en-US" sz="4000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8596630" cy="840740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二、圣灵的工作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545" y="1335405"/>
            <a:ext cx="8982710" cy="5288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000" dirty="0">
                <a:ea typeface="SimSun" panose="02010600030101010101" pitchFamily="2" charset="-122"/>
              </a:rPr>
              <a:t>2.圣灵永远与我们同在</a:t>
            </a:r>
            <a:endParaRPr lang="zh-CN" altLang="en-US" sz="4000" dirty="0"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zh-CN" altLang="en-US" sz="4000" dirty="0"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000" dirty="0">
                <a:ea typeface="SimSun" panose="02010600030101010101" pitchFamily="2" charset="-122"/>
              </a:rPr>
              <a:t>我要求父，父就另外赐给你们一位</a:t>
            </a:r>
            <a:r>
              <a:rPr lang="zh-CN" altLang="en-US" sz="4000" u="sng" dirty="0">
                <a:highlight>
                  <a:srgbClr val="FFFF00"/>
                </a:highlight>
                <a:ea typeface="SimSun" panose="02010600030101010101" pitchFamily="2" charset="-122"/>
              </a:rPr>
              <a:t>保惠师</a:t>
            </a:r>
            <a:r>
              <a:rPr lang="zh-CN" altLang="en-US" sz="4000" dirty="0">
                <a:ea typeface="SimSun" panose="02010600030101010101" pitchFamily="2" charset="-122"/>
              </a:rPr>
              <a:t>，叫他永远与你们</a:t>
            </a:r>
            <a:r>
              <a:rPr lang="zh-CN" altLang="en-US" sz="4000" u="sng" dirty="0">
                <a:highlight>
                  <a:srgbClr val="FFFF00"/>
                </a:highlight>
                <a:ea typeface="SimSun" panose="02010600030101010101" pitchFamily="2" charset="-122"/>
              </a:rPr>
              <a:t>同在</a:t>
            </a:r>
            <a:r>
              <a:rPr lang="zh-CN" altLang="en-US" sz="4000" dirty="0">
                <a:ea typeface="SimSun" panose="02010600030101010101" pitchFamily="2" charset="-122"/>
              </a:rPr>
              <a:t>。（约14:16）</a:t>
            </a:r>
            <a:endParaRPr lang="zh-CN" altLang="en-US" sz="4000" dirty="0"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000" dirty="0">
                <a:ea typeface="SimSun" panose="02010600030101010101" pitchFamily="2" charset="-122"/>
              </a:rPr>
              <a:t>3.圣灵引导信徒明白真理：</a:t>
            </a:r>
            <a:endParaRPr lang="zh-CN" altLang="en-US" sz="4000" dirty="0"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000" dirty="0">
                <a:ea typeface="SimSun" panose="02010600030101010101" pitchFamily="2" charset="-122"/>
              </a:rPr>
              <a:t>“只等</a:t>
            </a:r>
            <a:r>
              <a:rPr lang="zh-CN" altLang="en-US" sz="4000" u="sng" dirty="0">
                <a:highlight>
                  <a:srgbClr val="FFFF00"/>
                </a:highlight>
                <a:ea typeface="SimSun" panose="02010600030101010101" pitchFamily="2" charset="-122"/>
              </a:rPr>
              <a:t>真理的圣灵</a:t>
            </a:r>
            <a:r>
              <a:rPr lang="zh-CN" altLang="en-US" sz="4000" dirty="0">
                <a:ea typeface="SimSun" panose="02010600030101010101" pitchFamily="2" charset="-122"/>
              </a:rPr>
              <a:t>来了，他要</a:t>
            </a:r>
            <a:r>
              <a:rPr lang="zh-CN" altLang="en-US" sz="4000" u="sng" dirty="0">
                <a:highlight>
                  <a:srgbClr val="FFFF00"/>
                </a:highlight>
                <a:ea typeface="SimSun" panose="02010600030101010101" pitchFamily="2" charset="-122"/>
              </a:rPr>
              <a:t>引导</a:t>
            </a:r>
            <a:r>
              <a:rPr lang="zh-CN" altLang="en-US" sz="4000" dirty="0">
                <a:ea typeface="SimSun" panose="02010600030101010101" pitchFamily="2" charset="-122"/>
              </a:rPr>
              <a:t>你们</a:t>
            </a:r>
            <a:r>
              <a:rPr lang="zh-CN" altLang="en-US" sz="4000" u="sng" dirty="0">
                <a:highlight>
                  <a:srgbClr val="FFFF00"/>
                </a:highlight>
                <a:ea typeface="SimSun" panose="02010600030101010101" pitchFamily="2" charset="-122"/>
              </a:rPr>
              <a:t>明白（进入）</a:t>
            </a:r>
            <a:r>
              <a:rPr lang="zh-CN" altLang="en-US" sz="4000" dirty="0">
                <a:ea typeface="SimSun" panose="02010600030101010101" pitchFamily="2" charset="-122"/>
              </a:rPr>
              <a:t>一切的</a:t>
            </a:r>
            <a:r>
              <a:rPr lang="zh-CN" altLang="en-US" sz="4000" u="sng" dirty="0">
                <a:highlight>
                  <a:srgbClr val="FFFF00"/>
                </a:highlight>
                <a:ea typeface="SimSun" panose="02010600030101010101" pitchFamily="2" charset="-122"/>
              </a:rPr>
              <a:t>真理</a:t>
            </a:r>
            <a:r>
              <a:rPr lang="zh-CN" altLang="en-US" sz="4000" dirty="0">
                <a:ea typeface="SimSun" panose="02010600030101010101" pitchFamily="2" charset="-122"/>
              </a:rPr>
              <a:t>，……”（约16:13）</a:t>
            </a:r>
            <a:endParaRPr lang="zh-CN" altLang="en-US" sz="4000" dirty="0">
              <a:ea typeface="SimSun" panose="02010600030101010101" pitchFamily="2" charset="-122"/>
            </a:endParaRPr>
          </a:p>
        </p:txBody>
      </p:sp>
      <p:pic>
        <p:nvPicPr>
          <p:cNvPr id="4" name="图片 3" descr="第11课-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6465" y="369570"/>
            <a:ext cx="3403600" cy="2425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8596630" cy="840740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二、圣灵的工作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1465" y="979170"/>
            <a:ext cx="8982710" cy="52882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zh-CN" altLang="en-US" sz="3600" dirty="0"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600" dirty="0">
                <a:ea typeface="SimSun" panose="02010600030101010101" pitchFamily="2" charset="-122"/>
              </a:rPr>
              <a:t>4.圣灵来是为荣耀耶稣基督并为主作见证：</a:t>
            </a:r>
            <a:endParaRPr lang="zh-CN" altLang="en-US" sz="3600" dirty="0"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600" dirty="0">
                <a:ea typeface="SimSun" panose="02010600030101010101" pitchFamily="2" charset="-122"/>
              </a:rPr>
              <a:t>“他（圣灵）要</a:t>
            </a:r>
            <a:r>
              <a:rPr lang="zh-CN" altLang="en-US" sz="3600" u="sng" dirty="0">
                <a:highlight>
                  <a:srgbClr val="FFFF00"/>
                </a:highlight>
                <a:ea typeface="SimSun" panose="02010600030101010101" pitchFamily="2" charset="-122"/>
              </a:rPr>
              <a:t>荣耀</a:t>
            </a:r>
            <a:r>
              <a:rPr lang="zh-CN" altLang="en-US" sz="3600" dirty="0">
                <a:ea typeface="SimSun" panose="02010600030101010101" pitchFamily="2" charset="-122"/>
              </a:rPr>
              <a:t>我（耶稣），因为他要将受于我的</a:t>
            </a:r>
            <a:r>
              <a:rPr lang="zh-CN" altLang="en-US" sz="3600" u="sng" dirty="0">
                <a:highlight>
                  <a:srgbClr val="FFFF00"/>
                </a:highlight>
                <a:ea typeface="SimSun" panose="02010600030101010101" pitchFamily="2" charset="-122"/>
              </a:rPr>
              <a:t>告诉</a:t>
            </a:r>
            <a:r>
              <a:rPr lang="zh-CN" altLang="en-US" sz="3600" dirty="0">
                <a:ea typeface="SimSun" panose="02010600030101010101" pitchFamily="2" charset="-122"/>
              </a:rPr>
              <a:t>你们。”（约16:14）</a:t>
            </a:r>
            <a:endParaRPr lang="zh-CN" altLang="en-US" sz="3600" dirty="0"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600" dirty="0">
                <a:ea typeface="SimSun" panose="02010600030101010101" pitchFamily="2" charset="-122"/>
              </a:rPr>
              <a:t>“但我（耶稣）要从父那里差保惠师来，就是从父出来真理的</a:t>
            </a:r>
            <a:r>
              <a:rPr lang="zh-CN" altLang="en-US" sz="3600" u="sng" dirty="0">
                <a:highlight>
                  <a:srgbClr val="FFFF00"/>
                </a:highlight>
                <a:ea typeface="SimSun" panose="02010600030101010101" pitchFamily="2" charset="-122"/>
              </a:rPr>
              <a:t>圣灵</a:t>
            </a:r>
            <a:r>
              <a:rPr lang="zh-CN" altLang="en-US" sz="3600" dirty="0">
                <a:ea typeface="SimSun" panose="02010600030101010101" pitchFamily="2" charset="-122"/>
              </a:rPr>
              <a:t>；他来了，就要为我作</a:t>
            </a:r>
            <a:r>
              <a:rPr lang="zh-CN" altLang="en-US" sz="3600" u="sng" dirty="0">
                <a:highlight>
                  <a:srgbClr val="FFFF00"/>
                </a:highlight>
                <a:ea typeface="SimSun" panose="02010600030101010101" pitchFamily="2" charset="-122"/>
              </a:rPr>
              <a:t>见证</a:t>
            </a:r>
            <a:r>
              <a:rPr lang="zh-CN" altLang="en-US" sz="3600" dirty="0">
                <a:ea typeface="SimSun" panose="02010600030101010101" pitchFamily="2" charset="-122"/>
              </a:rPr>
              <a:t>，你们也要作</a:t>
            </a:r>
            <a:r>
              <a:rPr lang="zh-CN" altLang="en-US" sz="3600" u="sng" dirty="0">
                <a:highlight>
                  <a:srgbClr val="FFFF00"/>
                </a:highlight>
                <a:ea typeface="SimSun" panose="02010600030101010101" pitchFamily="2" charset="-122"/>
              </a:rPr>
              <a:t>见证</a:t>
            </a:r>
            <a:r>
              <a:rPr lang="zh-CN" altLang="en-US" sz="3600" dirty="0">
                <a:ea typeface="SimSun" panose="02010600030101010101" pitchFamily="2" charset="-122"/>
              </a:rPr>
              <a:t>，因为你们从起头就与我同在。”（约15:26-27）</a:t>
            </a:r>
            <a:endParaRPr lang="zh-CN" altLang="en-US" sz="4000" dirty="0"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zh-CN" altLang="en-US" sz="4000" dirty="0"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000" dirty="0">
                <a:ea typeface="SimSun" panose="02010600030101010101" pitchFamily="2" charset="-122"/>
              </a:rPr>
              <a:t>　　</a:t>
            </a:r>
            <a:endParaRPr lang="zh-CN" altLang="en-US" sz="4000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545" y="609600"/>
            <a:ext cx="8596630" cy="840740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二、圣灵的工作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545" y="1335405"/>
            <a:ext cx="8982710" cy="5288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000" dirty="0">
                <a:ea typeface="SimSun" panose="02010600030101010101" pitchFamily="2" charset="-122"/>
              </a:rPr>
              <a:t>5.圣灵使我们更有能力一为主作见证：</a:t>
            </a:r>
            <a:endParaRPr lang="zh-CN" altLang="en-US" sz="4000" dirty="0"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4000" dirty="0">
                <a:ea typeface="SimSun" panose="02010600030101010101" pitchFamily="2" charset="-122"/>
              </a:rPr>
              <a:t>　　“但</a:t>
            </a:r>
            <a:r>
              <a:rPr lang="zh-CN" altLang="en-US" sz="4000" u="sng" dirty="0">
                <a:highlight>
                  <a:srgbClr val="FFFF00"/>
                </a:highlight>
                <a:ea typeface="SimSun" panose="02010600030101010101" pitchFamily="2" charset="-122"/>
              </a:rPr>
              <a:t>圣灵</a:t>
            </a:r>
            <a:r>
              <a:rPr lang="zh-CN" altLang="en-US" sz="4000" dirty="0">
                <a:ea typeface="SimSun" panose="02010600030101010101" pitchFamily="2" charset="-122"/>
              </a:rPr>
              <a:t>降临在你们身上，你们就必得着</a:t>
            </a:r>
            <a:r>
              <a:rPr lang="zh-CN" altLang="en-US" sz="4000" u="sng" dirty="0">
                <a:highlight>
                  <a:srgbClr val="FFFF00"/>
                </a:highlight>
                <a:ea typeface="SimSun" panose="02010600030101010101" pitchFamily="2" charset="-122"/>
              </a:rPr>
              <a:t>能力</a:t>
            </a:r>
            <a:r>
              <a:rPr lang="zh-CN" altLang="en-US" sz="4000" dirty="0">
                <a:ea typeface="SimSun" panose="02010600030101010101" pitchFamily="2" charset="-122"/>
              </a:rPr>
              <a:t>；并要在耶路撒冷、犹太全地和撒玛利亚，直到</a:t>
            </a:r>
            <a:r>
              <a:rPr lang="zh-CN" altLang="en-US" sz="4000" u="sng" dirty="0">
                <a:highlight>
                  <a:srgbClr val="FFFF00"/>
                </a:highlight>
                <a:ea typeface="SimSun" panose="02010600030101010101" pitchFamily="2" charset="-122"/>
              </a:rPr>
              <a:t>地极</a:t>
            </a:r>
            <a:r>
              <a:rPr lang="zh-CN" altLang="en-US" sz="4000" dirty="0">
                <a:ea typeface="SimSun" panose="02010600030101010101" pitchFamily="2" charset="-122"/>
              </a:rPr>
              <a:t>，作我的</a:t>
            </a:r>
            <a:r>
              <a:rPr lang="zh-CN" altLang="en-US" sz="4000" u="sng" dirty="0">
                <a:highlight>
                  <a:srgbClr val="FFFF00"/>
                </a:highlight>
                <a:ea typeface="SimSun" panose="02010600030101010101" pitchFamily="2" charset="-122"/>
              </a:rPr>
              <a:t>见证</a:t>
            </a:r>
            <a:r>
              <a:rPr lang="zh-CN" altLang="en-US" sz="4000" dirty="0">
                <a:ea typeface="SimSun" panose="02010600030101010101" pitchFamily="2" charset="-122"/>
              </a:rPr>
              <a:t>。”（徒1:8）</a:t>
            </a:r>
            <a:endParaRPr lang="zh-CN" altLang="en-US" sz="4000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545" y="739775"/>
            <a:ext cx="9520555" cy="5717540"/>
          </a:xfrm>
        </p:spPr>
        <p:txBody>
          <a:bodyPr>
            <a:noAutofit/>
          </a:bodyPr>
          <a:lstStyle/>
          <a:p>
            <a:pPr algn="l"/>
            <a:r>
              <a:rPr lang="en-US" altLang="zh-CN" sz="4000" dirty="0">
                <a:solidFill>
                  <a:schemeClr val="tx1"/>
                </a:solidFill>
                <a:ea typeface="SimSun" panose="02010600030101010101" pitchFamily="2" charset="-122"/>
              </a:rPr>
              <a:t>        </a:t>
            </a:r>
            <a:r>
              <a:rPr lang="zh-CN" sz="4000" dirty="0">
                <a:solidFill>
                  <a:schemeClr val="tx1"/>
                </a:solidFill>
                <a:ea typeface="SimSun" panose="02010600030101010101" pitchFamily="2" charset="-122"/>
              </a:rPr>
              <a:t>曾经被</a:t>
            </a:r>
            <a:r>
              <a:rPr lang="zh-CN" sz="4000" dirty="0">
                <a:solidFill>
                  <a:srgbClr val="FF0000"/>
                </a:solidFill>
                <a:ea typeface="SimSun" panose="02010600030101010101" pitchFamily="2" charset="-122"/>
              </a:rPr>
              <a:t>圣灵充满</a:t>
            </a:r>
            <a:r>
              <a:rPr lang="zh-CN" sz="4000" dirty="0">
                <a:solidFill>
                  <a:schemeClr val="tx1"/>
                </a:solidFill>
                <a:ea typeface="SimSun" panose="02010600030101010101" pitchFamily="2" charset="-122"/>
              </a:rPr>
              <a:t>的圣经人物</a:t>
            </a:r>
            <a:r>
              <a:rPr lang="en-US" altLang="zh-CN" sz="4000" dirty="0">
                <a:solidFill>
                  <a:schemeClr val="tx1"/>
                </a:solidFill>
                <a:ea typeface="SimSun" panose="02010600030101010101" pitchFamily="2" charset="-122"/>
              </a:rPr>
              <a:t>/</a:t>
            </a:r>
            <a:r>
              <a:rPr lang="zh-CN" altLang="en-US" sz="4000" dirty="0">
                <a:solidFill>
                  <a:schemeClr val="tx1"/>
                </a:solidFill>
                <a:ea typeface="SimSun" panose="02010600030101010101" pitchFamily="2" charset="-122"/>
              </a:rPr>
              <a:t>群</a:t>
            </a:r>
            <a:br>
              <a:rPr lang="zh-CN" sz="4000" dirty="0">
                <a:solidFill>
                  <a:schemeClr val="tx1"/>
                </a:solidFill>
                <a:ea typeface="SimSun" panose="02010600030101010101" pitchFamily="2" charset="-122"/>
              </a:rPr>
            </a:b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比撒列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出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31:2-5)    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五旬节时的门徒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徒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2:4)</a:t>
            </a:r>
            <a:b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</a:b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参孙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士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14:6)          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公会面前的彼得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徒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4:8)</a:t>
            </a:r>
            <a:b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</a:b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      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路加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&amp;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保罗的使用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-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15</a:t>
            </a:r>
            <a:r>
              <a:rPr lang="zh-CN" altLang="en-US" dirty="0">
                <a:solidFill>
                  <a:srgbClr val="FF0000"/>
                </a:solidFill>
                <a:ea typeface="SimSun" panose="02010600030101010101" pitchFamily="2" charset="-122"/>
              </a:rPr>
              <a:t>次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-</a:t>
            </a:r>
            <a:r>
              <a:rPr lang="zh-CN" altLang="en-US" dirty="0">
                <a:solidFill>
                  <a:srgbClr val="FF0000"/>
                </a:solidFill>
                <a:ea typeface="SimSun" panose="02010600030101010101" pitchFamily="2" charset="-122"/>
              </a:rPr>
              <a:t>形容词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/</a:t>
            </a:r>
            <a:r>
              <a:rPr lang="zh-CN" altLang="en-US" dirty="0">
                <a:solidFill>
                  <a:srgbClr val="FF0000"/>
                </a:solidFill>
                <a:ea typeface="SimSun" panose="02010600030101010101" pitchFamily="2" charset="-122"/>
              </a:rPr>
              <a:t>动词</a:t>
            </a:r>
            <a:b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</a:b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施洗约翰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路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1:15)   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聚会中祷告的信徒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徒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:31)</a:t>
            </a:r>
            <a:b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</a:b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以利沙白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路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1:41)   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初期教会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7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位</a:t>
            </a:r>
            <a:r>
              <a:rPr lang="zh-CN" altLang="en-US" dirty="0">
                <a:solidFill>
                  <a:srgbClr val="FF0000"/>
                </a:solidFill>
                <a:ea typeface="SimSun" panose="02010600030101010101" pitchFamily="2" charset="-122"/>
              </a:rPr>
              <a:t>执事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徒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6:3)</a:t>
            </a:r>
            <a:b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</a:b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撒加利亚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路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1:67)   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殉道前的</a:t>
            </a:r>
            <a:r>
              <a:rPr lang="zh-CN" altLang="en-US" dirty="0">
                <a:solidFill>
                  <a:srgbClr val="FF0000"/>
                </a:solidFill>
                <a:ea typeface="SimSun" panose="02010600030101010101" pitchFamily="2" charset="-122"/>
              </a:rPr>
              <a:t>司提反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徒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7:55)</a:t>
            </a:r>
            <a:b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</a:b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耶稣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路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4:1)           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被差遣的</a:t>
            </a:r>
            <a:r>
              <a:rPr lang="zh-CN" altLang="en-US" dirty="0">
                <a:solidFill>
                  <a:srgbClr val="FF0000"/>
                </a:solidFill>
                <a:ea typeface="SimSun" panose="02010600030101010101" pitchFamily="2" charset="-122"/>
              </a:rPr>
              <a:t>巴拿巴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徒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11:24)</a:t>
            </a:r>
            <a:b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</a:b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以弗所书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5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章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18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节（动词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-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现在、被动命令语句）</a:t>
            </a:r>
            <a:b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</a:b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圣灵充满跟</a:t>
            </a:r>
            <a:r>
              <a:rPr lang="zh-CN" altLang="en-US" dirty="0">
                <a:solidFill>
                  <a:srgbClr val="FF0000"/>
                </a:solidFill>
                <a:ea typeface="SimSun" panose="02010600030101010101" pitchFamily="2" charset="-122"/>
              </a:rPr>
              <a:t>智慧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和</a:t>
            </a:r>
            <a:r>
              <a:rPr lang="zh-CN" altLang="en-US" dirty="0">
                <a:solidFill>
                  <a:srgbClr val="FF0000"/>
                </a:solidFill>
                <a:ea typeface="SimSun" panose="02010600030101010101" pitchFamily="2" charset="-122"/>
              </a:rPr>
              <a:t>信心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加持、保罗</a:t>
            </a:r>
            <a:r>
              <a:rPr lang="en-US" altLang="zh-CN" dirty="0">
                <a:solidFill>
                  <a:schemeClr val="tx1"/>
                </a:solidFill>
                <a:ea typeface="SimSun" panose="02010600030101010101" pitchFamily="2" charset="-122"/>
              </a:rPr>
              <a:t>VS</a:t>
            </a:r>
            <a:r>
              <a:rPr lang="zh-CN" altLang="en-US" dirty="0">
                <a:solidFill>
                  <a:schemeClr val="tx1"/>
                </a:solidFill>
                <a:ea typeface="SimSun" panose="02010600030101010101" pitchFamily="2" charset="-122"/>
              </a:rPr>
              <a:t>以吕马</a:t>
            </a:r>
            <a:endParaRPr lang="zh-CN" altLang="en-US" dirty="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193780" y="5809615"/>
            <a:ext cx="3190240" cy="76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jcyOGYwM2QwY2ZiNTZjYWIwYTU2NDkwZjIzYTM5ZWEifQ=="/>
</p:tagLst>
</file>

<file path=ppt/theme/theme1.xml><?xml version="1.0" encoding="utf-8"?>
<a:theme xmlns:a="http://schemas.openxmlformats.org/drawingml/2006/main" name="平面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2686</Words>
  <Application>WPS 演示</Application>
  <PresentationFormat>宽屏</PresentationFormat>
  <Paragraphs>110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Arial</vt:lpstr>
      <vt:lpstr>SimSun</vt:lpstr>
      <vt:lpstr>Wingdings</vt:lpstr>
      <vt:lpstr>Wingdings 3</vt:lpstr>
      <vt:lpstr>Symbol</vt:lpstr>
      <vt:lpstr>Arial</vt:lpstr>
      <vt:lpstr>楷体_GB2312</vt:lpstr>
      <vt:lpstr>NSimSun</vt:lpstr>
      <vt:lpstr>方正姚体</vt:lpstr>
      <vt:lpstr>Segoe Print</vt:lpstr>
      <vt:lpstr>Trebuchet MS</vt:lpstr>
      <vt:lpstr>华文新魏</vt:lpstr>
      <vt:lpstr>Microsoft YaHei</vt:lpstr>
      <vt:lpstr>Arial Unicode MS</vt:lpstr>
      <vt:lpstr>DengXian</vt:lpstr>
      <vt:lpstr>Calibri</vt:lpstr>
      <vt:lpstr>平面</vt:lpstr>
      <vt:lpstr>第十一课 新生命与圣灵充满</vt:lpstr>
      <vt:lpstr>前言-认识圣灵</vt:lpstr>
      <vt:lpstr>一，圣灵是谁？</vt:lpstr>
      <vt:lpstr>圣灵＝神的灵＝耶稣基督的灵</vt:lpstr>
      <vt:lpstr>二、圣灵的工作</vt:lpstr>
      <vt:lpstr>二、圣灵的工作</vt:lpstr>
      <vt:lpstr>二、圣灵的工作</vt:lpstr>
      <vt:lpstr>二、圣灵的工作</vt:lpstr>
      <vt:lpstr>        曾经被圣灵充满的圣经人物/群  比撒列(出31:2-5)    五旬节时的门徒(徒2:4) 参孙(士14:6)          公会面前的彼得(徒4:8)  施洗约翰(路1:15)   聚会中祷告的信徒(徒:31) 以利沙白(路1:41)   初期教会7位执事(徒6:3) 撒加利亚(路1:67)   殉道前的司提反(徒7:55) 耶稣(路4:1)           被差遣的巴拿巴(徒11:24)</vt:lpstr>
      <vt:lpstr>　三、被圣灵充满的含义 1.被圣灵充满，就是生于圣灵，饮于圣灵 我们不拘是犹太人，是希利尼人，是为奴的，是自主的，都从一位圣灵受洗，成为一个身体，饮于一位圣灵。”（林前12:13）  2.被圣灵充满，就是被圣灵管理，靠圣灵行事： “我们若靠圣灵得生，就当靠_圣灵行事　“我说：你们当顺着圣灵而行，就不_放纵肉体的情欲了。”（加5:16）</vt:lpstr>
      <vt:lpstr>　三、被圣灵充满的含义  3.被圣灵充满，就会自然结出圣灵的果子 圣灵所结的果子，就是仁爱、喜乐、和平、忍耐、恩慈、良善、信实、温柔、节制；这样的事，没有律法禁止。”（加5:22-23） 圣灵对腓利说：‘你去贴近那车走。’腓利就跑到太监那里。……腓利和太监二人同下水里去，腓利就给他施洗。”（徒8:29，38）</vt:lpstr>
      <vt:lpstr>　四、属灵的呼吸：  </vt:lpstr>
      <vt:lpstr>属灵的呼吸</vt:lpstr>
      <vt:lpstr>属灵的呼吸</vt:lpstr>
      <vt:lpstr>如何才能被圣灵充满？？？</vt:lpstr>
      <vt:lpstr>应用讨论</vt:lpstr>
      <vt:lpstr>应用讨论</vt:lpstr>
      <vt:lpstr>参考祷告文</vt:lpstr>
      <vt:lpstr>            默想-请填写自己的名字 ·__________是重生的人！ ·__________是神的儿女！ ·__________是属灵的人！ ·靠着圣灵的帮助，__________将胜过罪恶，过圣洁的生活。 ·靠着圣灵的能力，__________将更有力地事奉主。 ·靠着圣灵的权柄，__________将更有效的为主作见证。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海林 王</dc:creator>
  <cp:lastModifiedBy>凡事盼望</cp:lastModifiedBy>
  <cp:revision>50</cp:revision>
  <dcterms:created xsi:type="dcterms:W3CDTF">2024-09-29T01:41:00Z</dcterms:created>
  <dcterms:modified xsi:type="dcterms:W3CDTF">2024-11-25T03:44:53Z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4D964E899FF24C98B49569D2457947F0_13</vt:lpwstr>
  </property>
  <property fmtid="{D5CDD505-2E9C-101B-9397-08002B2CF9AE}" pid="3" name="KSOProductBuildVer">
    <vt:lpwstr>2052-12.1.0.18912</vt:lpwstr>
  </property>
</Properties>
</file>