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0" r:id="rId4"/>
    <p:sldId id="258" r:id="rId6"/>
    <p:sldId id="267" r:id="rId7"/>
    <p:sldId id="342" r:id="rId8"/>
    <p:sldId id="266" r:id="rId9"/>
    <p:sldId id="295" r:id="rId10"/>
    <p:sldId id="374" r:id="rId11"/>
    <p:sldId id="257" r:id="rId12"/>
    <p:sldId id="290" r:id="rId13"/>
    <p:sldId id="289" r:id="rId14"/>
    <p:sldId id="271" r:id="rId15"/>
    <p:sldId id="309" r:id="rId16"/>
    <p:sldId id="310" r:id="rId17"/>
    <p:sldId id="311" r:id="rId18"/>
    <p:sldId id="324" r:id="rId19"/>
    <p:sldId id="293" r:id="rId20"/>
    <p:sldId id="296" r:id="rId21"/>
    <p:sldId id="263" r:id="rId22"/>
    <p:sldId id="291" r:id="rId23"/>
    <p:sldId id="312" r:id="rId24"/>
    <p:sldId id="325" r:id="rId25"/>
    <p:sldId id="327" r:id="rId26"/>
    <p:sldId id="366" r:id="rId27"/>
    <p:sldId id="367" r:id="rId28"/>
    <p:sldId id="368" r:id="rId29"/>
    <p:sldId id="328" r:id="rId30"/>
    <p:sldId id="287" r:id="rId31"/>
    <p:sldId id="338" r:id="rId32"/>
    <p:sldId id="326" r:id="rId33"/>
    <p:sldId id="339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8"/>
        <p:guide pos="3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gs" Target="tags/tag115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12.jpe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2" Type="http://schemas.openxmlformats.org/officeDocument/2006/relationships/image" Target="../media/image12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8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2.jpeg"/><Relationship Id="rId1" Type="http://schemas.openxmlformats.org/officeDocument/2006/relationships/tags" Target="../tags/tag7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1.xml"/><Relationship Id="rId5" Type="http://schemas.openxmlformats.org/officeDocument/2006/relationships/image" Target="../media/image7.jpe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11500" y="1606550"/>
            <a:ext cx="5969000" cy="1383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从旧约圣经</a:t>
            </a:r>
            <a:endParaRPr lang="zh-CN" altLang="en-US" sz="4000" b="1">
              <a:solidFill>
                <a:srgbClr val="FF0000"/>
              </a:solidFill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看巴以冲突根源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253105" y="4239895"/>
            <a:ext cx="57289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7030A0"/>
                </a:solidFill>
              </a:rPr>
              <a:t>通过《圣经》寻</a:t>
            </a:r>
            <a:r>
              <a:rPr lang="zh-CN" altLang="en-US" sz="3200" b="1">
                <a:solidFill>
                  <a:srgbClr val="7030A0"/>
                </a:solidFill>
              </a:rPr>
              <a:t>找根源</a:t>
            </a:r>
            <a:endParaRPr lang="zh-CN" altLang="en-US" sz="3200" b="1">
              <a:solidFill>
                <a:srgbClr val="7030A0"/>
              </a:solidFill>
            </a:endParaRPr>
          </a:p>
          <a:p>
            <a:r>
              <a:rPr lang="en-US" altLang="zh-CN" sz="3200" b="1">
                <a:solidFill>
                  <a:srgbClr val="7030A0"/>
                </a:solidFill>
              </a:rPr>
              <a:t>           </a:t>
            </a:r>
            <a:r>
              <a:rPr lang="zh-CN" altLang="en-US" sz="3200" b="1">
                <a:solidFill>
                  <a:srgbClr val="7030A0"/>
                </a:solidFill>
              </a:rPr>
              <a:t>籍着《圣经》</a:t>
            </a:r>
            <a:r>
              <a:rPr lang="zh-CN" altLang="en-US" sz="3200" b="1">
                <a:solidFill>
                  <a:srgbClr val="7030A0"/>
                </a:solidFill>
              </a:rPr>
              <a:t>明白预言</a:t>
            </a:r>
            <a:endParaRPr lang="zh-CN" altLang="en-US" sz="3200" b="1">
              <a:solidFill>
                <a:srgbClr val="7030A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2095" y="2510790"/>
            <a:ext cx="5543550" cy="433641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45080" y="107950"/>
            <a:ext cx="947293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31140" y="1343025"/>
            <a:ext cx="303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亚伯拉罕与使女夏甲之子</a:t>
            </a:r>
            <a:r>
              <a:rPr lang="en-US" altLang="zh-CN" sz="2400" b="1">
                <a:solidFill>
                  <a:srgbClr val="0070C0"/>
                </a:solidFill>
              </a:rPr>
              <a:t>以实玛利</a:t>
            </a:r>
            <a:r>
              <a:rPr lang="zh-CN" altLang="en-US" sz="2400" b="1">
                <a:solidFill>
                  <a:srgbClr val="0070C0"/>
                </a:solidFill>
              </a:rPr>
              <a:t>的后裔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10" y="4208780"/>
            <a:ext cx="637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【创 25:17】以实玛利享寿一百三十七岁，气绝而死，归到他列祖那里。</a:t>
            </a:r>
            <a:endParaRPr lang="zh-CN" altLang="en-US" sz="2400"/>
          </a:p>
          <a:p>
            <a:r>
              <a:rPr lang="zh-CN" altLang="en-US" sz="2400"/>
              <a:t>【创 25:18】他子孙的住处在他</a:t>
            </a:r>
            <a:r>
              <a:rPr lang="zh-CN" altLang="en-US" sz="2400" b="1">
                <a:solidFill>
                  <a:srgbClr val="0070C0"/>
                </a:solidFill>
              </a:rPr>
              <a:t>众弟兄东边</a:t>
            </a:r>
            <a:r>
              <a:rPr lang="zh-CN" altLang="en-US" sz="2400"/>
              <a:t>，从哈腓拉直到埃及前的</a:t>
            </a:r>
            <a:r>
              <a:rPr lang="zh-CN" altLang="en-US" sz="2400" b="1">
                <a:solidFill>
                  <a:srgbClr val="0070C0"/>
                </a:solidFill>
              </a:rPr>
              <a:t>书珥</a:t>
            </a:r>
            <a:r>
              <a:rPr lang="zh-CN" altLang="en-US" sz="2400"/>
              <a:t>，正在</a:t>
            </a:r>
            <a:r>
              <a:rPr lang="zh-CN" altLang="en-US" sz="2400" b="1">
                <a:solidFill>
                  <a:srgbClr val="0070C0"/>
                </a:solidFill>
              </a:rPr>
              <a:t>亚述</a:t>
            </a:r>
            <a:r>
              <a:rPr lang="zh-CN" altLang="en-US" sz="2400"/>
              <a:t>的道上。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351155" y="338455"/>
            <a:ext cx="303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阿拉伯人祖先之</a:t>
            </a:r>
            <a:r>
              <a:rPr lang="zh-CN" altLang="en-US" sz="2800" b="1">
                <a:sym typeface="+mn-ea"/>
              </a:rPr>
              <a:t>二</a:t>
            </a:r>
            <a:endParaRPr lang="zh-CN" altLang="en-US" sz="28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310" y="2328545"/>
            <a:ext cx="65131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【创 17:20】至于以实玛利，我也应允你，我必赐福给他，使他昌盛极其繁多。他必生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十二个族长</a:t>
            </a:r>
            <a:r>
              <a:rPr lang="zh-CN" altLang="en-US" sz="2400">
                <a:sym typeface="+mn-ea"/>
              </a:rPr>
              <a:t>；我也要使他成为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大国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【创 17:26】正当那日，亚伯拉罕和他儿子以实玛利一同受了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割礼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 rot="18720000">
            <a:off x="8188325" y="3432175"/>
            <a:ext cx="1884045" cy="1878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9920000">
            <a:off x="7922895" y="4249420"/>
            <a:ext cx="280035" cy="431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2080" y="5876290"/>
            <a:ext cx="7139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伊斯兰教出自以实玛利</a:t>
            </a:r>
            <a:r>
              <a:rPr lang="zh-CN" altLang="en-US" sz="2400"/>
              <a:t>的后裔</a:t>
            </a:r>
            <a:r>
              <a:rPr lang="en-US" altLang="zh-CN" sz="2400"/>
              <a:t>, </a:t>
            </a:r>
            <a:r>
              <a:rPr lang="zh-CN" altLang="en-US" sz="2400"/>
              <a:t>穆罕默德《</a:t>
            </a:r>
            <a:r>
              <a:rPr lang="zh-CN" altLang="en-US" sz="2400"/>
              <a:t>古兰经》</a:t>
            </a:r>
            <a:endParaRPr lang="zh-CN" altLang="en-US" sz="2400"/>
          </a:p>
          <a:p>
            <a:r>
              <a:rPr lang="zh-CN" altLang="en-US" sz="2400"/>
              <a:t>亚伯拉罕</a:t>
            </a:r>
            <a:r>
              <a:rPr lang="en-US" altLang="zh-CN" sz="2400"/>
              <a:t>/</a:t>
            </a:r>
            <a:r>
              <a:rPr lang="zh-CN" altLang="en-US" sz="2400"/>
              <a:t>易卜拉欣</a:t>
            </a:r>
            <a:r>
              <a:rPr lang="en-US" altLang="zh-CN" sz="2400"/>
              <a:t>, 亚当/</a:t>
            </a:r>
            <a:r>
              <a:rPr lang="en-US" altLang="zh-CN" sz="2400">
                <a:sym typeface="+mn-ea"/>
              </a:rPr>
              <a:t>阿丹, 摩西/</a:t>
            </a:r>
            <a:r>
              <a:rPr lang="en-US" altLang="zh-CN" sz="2400">
                <a:sym typeface="+mn-ea"/>
              </a:rPr>
              <a:t>穆萨</a:t>
            </a:r>
            <a:endParaRPr lang="en-US" altLang="zh-CN" sz="24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27340" y="4390390"/>
            <a:ext cx="22548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以实玛利</a:t>
            </a:r>
            <a:r>
              <a:rPr lang="en-US" altLang="zh-CN" sz="2400" b="1">
                <a:sym typeface="+mn-ea"/>
              </a:rPr>
              <a:t>12</a:t>
            </a:r>
            <a:r>
              <a:rPr lang="zh-CN" altLang="en-US" sz="2400" b="1">
                <a:sym typeface="+mn-ea"/>
              </a:rPr>
              <a:t>族</a:t>
            </a:r>
            <a:endParaRPr lang="zh-CN" altLang="en-US" sz="2400" b="1"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5619115" y="4986655"/>
            <a:ext cx="3094355" cy="103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3"/>
            </p:custDataLst>
          </p:nvPr>
        </p:nvCxnSpPr>
        <p:spPr>
          <a:xfrm flipV="1">
            <a:off x="5607050" y="5337810"/>
            <a:ext cx="3215640" cy="713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1" grpId="0"/>
      <p:bldP spid="11" grpId="1"/>
      <p:bldP spid="4" grpId="0"/>
      <p:bldP spid="4" grpId="1"/>
      <p:bldP spid="2" grpId="0"/>
      <p:bldP spid="2" grpId="1"/>
      <p:bldP spid="5" grpId="0"/>
      <p:bldP spid="5" grpId="1"/>
      <p:bldP spid="7" grpId="0" animBg="1"/>
      <p:bldP spid="7" grpId="1" animBg="1"/>
      <p:bldP spid="6" grpId="0" animBg="1"/>
      <p:bldP spid="6" grpId="1" animBg="1"/>
      <p:bldP spid="3" grpId="0"/>
      <p:bldP spid="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070" y="2511425"/>
            <a:ext cx="5630545" cy="433705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45080" y="107950"/>
            <a:ext cx="947293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20980" y="1174750"/>
            <a:ext cx="24041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00B050"/>
                </a:solidFill>
              </a:rPr>
              <a:t>亚伯拉罕与</a:t>
            </a:r>
            <a:endParaRPr lang="zh-CN" altLang="en-US" sz="2800" b="1">
              <a:solidFill>
                <a:srgbClr val="00B050"/>
              </a:solidFill>
            </a:endParaRPr>
          </a:p>
          <a:p>
            <a:pPr algn="ctr"/>
            <a:r>
              <a:rPr lang="zh-CN" altLang="en-US" sz="2800" b="1">
                <a:solidFill>
                  <a:srgbClr val="00B050"/>
                </a:solidFill>
              </a:rPr>
              <a:t>基土拉的后裔</a:t>
            </a:r>
            <a:endParaRPr lang="zh-CN" altLang="en-US" sz="2800" b="1">
              <a:solidFill>
                <a:srgbClr val="00B05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558415"/>
            <a:ext cx="63792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【创 25:1】亚伯拉罕又娶了一妻，名叫基土拉。</a:t>
            </a:r>
            <a:endParaRPr lang="zh-CN" altLang="en-US" sz="2800"/>
          </a:p>
          <a:p>
            <a:r>
              <a:rPr lang="zh-CN" altLang="en-US" sz="2800"/>
              <a:t>【创 25:2】基土拉给他生了心兰、约珊、米但、米甸、伊施巴和书亚。</a:t>
            </a:r>
            <a:endParaRPr lang="zh-CN" altLang="en-US" sz="2800"/>
          </a:p>
          <a:p>
            <a:r>
              <a:rPr lang="zh-CN" altLang="en-US" sz="2800"/>
              <a:t>【创 25:6】亚伯拉罕把财物分给他庶出的众子，趁着自己还在世的时候，打发他们离开他的儿子以撒，</a:t>
            </a:r>
            <a:r>
              <a:rPr lang="zh-CN" altLang="en-US" sz="2800" b="1"/>
              <a:t>往东方去</a:t>
            </a:r>
            <a:r>
              <a:rPr lang="zh-CN" altLang="en-US" sz="2800"/>
              <a:t>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5045" y="5666105"/>
            <a:ext cx="3999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sym typeface="+mn-ea"/>
              </a:rPr>
              <a:t>迦南地东方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的</a:t>
            </a:r>
            <a:r>
              <a:rPr lang="en-US" altLang="zh-CN" sz="2800" b="1">
                <a:solidFill>
                  <a:srgbClr val="00B050"/>
                </a:solidFill>
                <a:sym typeface="+mn-ea"/>
              </a:rPr>
              <a:t> 6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大家族</a:t>
            </a:r>
            <a:endParaRPr lang="zh-CN" altLang="en-US" sz="28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065" y="399415"/>
            <a:ext cx="303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阿拉伯人祖先之</a:t>
            </a:r>
            <a:r>
              <a:rPr lang="zh-CN" altLang="en-US" sz="2800" b="1">
                <a:sym typeface="+mn-ea"/>
              </a:rPr>
              <a:t>三</a:t>
            </a:r>
            <a:endParaRPr lang="zh-CN" altLang="en-US" sz="2800" b="1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 rot="21000000">
            <a:off x="8607425" y="3406140"/>
            <a:ext cx="2841625" cy="91567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206865" y="3717290"/>
            <a:ext cx="1618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东方6家族</a:t>
            </a:r>
            <a:endParaRPr lang="zh-CN" altLang="en-US" sz="2400" b="1"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 rot="20280000">
            <a:off x="6525260" y="2962275"/>
            <a:ext cx="5711825" cy="3590925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385" y="6221730"/>
            <a:ext cx="683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阿拉伯半岛为中心</a:t>
            </a:r>
            <a:r>
              <a:rPr lang="en-US" altLang="zh-CN" sz="2800" b="1"/>
              <a:t>: </a:t>
            </a:r>
            <a:r>
              <a:rPr lang="zh-CN" altLang="en-US" sz="2800" b="1"/>
              <a:t>阿拉伯国家</a:t>
            </a:r>
            <a:r>
              <a:rPr lang="en-US" altLang="zh-CN" sz="2800" b="1"/>
              <a:t>&amp;</a:t>
            </a:r>
            <a:r>
              <a:rPr lang="zh-CN" altLang="en-US" sz="2800" b="1"/>
              <a:t>伊斯兰教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11" grpId="0"/>
      <p:bldP spid="11" grpId="1"/>
      <p:bldP spid="4" grpId="0"/>
      <p:bldP spid="4" grpId="1"/>
      <p:bldP spid="5" grpId="0"/>
      <p:bldP spid="5" grpId="1"/>
      <p:bldP spid="9" grpId="0"/>
      <p:bldP spid="9" grpId="1"/>
      <p:bldP spid="3" grpId="0" bldLvl="0" animBg="1"/>
      <p:bldP spid="3" grpId="1" animBg="1"/>
      <p:bldP spid="12" grpId="0"/>
      <p:bldP spid="12" grpId="1"/>
      <p:bldP spid="13" grpId="0" animBg="1"/>
      <p:bldP spid="13" grpId="1" animBg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596640" y="43180"/>
            <a:ext cx="8561070" cy="5042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7625" y="438150"/>
            <a:ext cx="3549015" cy="4961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中世纪阿拉伯帝国扩张：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阿拉伯语</a:t>
            </a:r>
            <a:r>
              <a:rPr lang="zh-CN" altLang="en-US" sz="2400"/>
              <a:t>成为世界第五大语言，横跨欧、亚、非三大洲。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伊斯兰教以</a:t>
            </a:r>
            <a:r>
              <a:rPr lang="zh-CN" altLang="en-US" sz="2400"/>
              <a:t>阿拉伯语传播没有语言</a:t>
            </a:r>
            <a:r>
              <a:rPr lang="zh-CN" altLang="en-US" sz="2400"/>
              <a:t>障碍，直到今天，它仍然是全世界穆斯林共同的宗教语言。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3.</a:t>
            </a:r>
            <a:r>
              <a:rPr lang="zh-CN" altLang="en-US" sz="2400"/>
              <a:t>以阿拉伯语为官方语言的国家，被称为阿拉伯国家或阿拉伯世界，组建了</a:t>
            </a:r>
            <a:r>
              <a:rPr lang="zh-CN" altLang="en-US" sz="2400">
                <a:sym typeface="+mn-ea"/>
              </a:rPr>
              <a:t>阿拉伯国家联盟。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9015" y="5163185"/>
            <a:ext cx="86499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22个国家和地区</a:t>
            </a:r>
            <a:r>
              <a:rPr lang="zh-CN" altLang="en-US" sz="2400"/>
              <a:t>为官方语言：沙特阿拉伯、也门、阿拉伯联合酋长国、阿曼、科威特、巴林、卡塔尔、伊拉克、叙利亚、约旦、黎巴嫩、巴勒斯坦、埃及、苏丹、利比亚、突尼斯、毛里塔尼亚、阿尔及利亚、科摩罗、吉布提、索马里和摩洛哥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779780" y="43180"/>
            <a:ext cx="2085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阿拉伯世界</a:t>
            </a:r>
            <a:endParaRPr lang="zh-CN" altLang="en-US" sz="24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010" y="5421630"/>
            <a:ext cx="340360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阿拉伯是地理概念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伊斯兰是宗教概念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穆斯林是伊斯兰信仰者</a:t>
            </a:r>
            <a:endParaRPr lang="zh-CN" altLang="en-US" sz="24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5" grpId="0"/>
      <p:bldP spid="5" grpId="1"/>
      <p:bldP spid="7" grpId="0" animBg="1"/>
      <p:bldP spid="7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179324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87630" y="0"/>
            <a:ext cx="121043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45080" y="107950"/>
            <a:ext cx="947293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5900" y="161925"/>
            <a:ext cx="307721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以色列人与迦南地的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关系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018520" y="1815465"/>
            <a:ext cx="1021080" cy="8013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179324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85" y="1931035"/>
            <a:ext cx="7910830" cy="490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009255" y="734060"/>
            <a:ext cx="41040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【创 12:5】 亚伯兰将他妻子撒莱和侄儿罗得，连他们在哈兰所积蓄的财物，所得的人口，都带往迦南地去。他们就到了</a:t>
            </a:r>
            <a:r>
              <a:rPr lang="zh-CN" altLang="en-US" sz="2800" b="1">
                <a:solidFill>
                  <a:srgbClr val="00B050"/>
                </a:solidFill>
              </a:rPr>
              <a:t>迦南地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【创 12:6】 亚伯兰经过那地，到了示剑地方摩利橡树那里。</a:t>
            </a:r>
            <a:r>
              <a:rPr lang="zh-CN" altLang="en-US" sz="2800" b="1">
                <a:solidFill>
                  <a:srgbClr val="0070C0"/>
                </a:solidFill>
              </a:rPr>
              <a:t>那时，迦南人住在那地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109855" y="116205"/>
            <a:ext cx="739775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【创 12:1】 耶和华对亚伯兰说：“你要离开本地、本族、父家，</a:t>
            </a:r>
            <a:r>
              <a:rPr lang="zh-CN" altLang="en-US" sz="2800" b="1">
                <a:sym typeface="+mn-ea"/>
              </a:rPr>
              <a:t>往我所要指示你的地去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【创 12:2】 我必叫你成为大国。我必赐福给你，叫你的名为大，你也要叫别人得福。</a:t>
            </a:r>
            <a:endParaRPr lang="zh-CN" altLang="en-US" sz="2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16190" y="212090"/>
            <a:ext cx="4191635" cy="5219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创造</a:t>
            </a:r>
            <a:r>
              <a:rPr lang="zh-CN" altLang="en-US" sz="2800" b="1">
                <a:solidFill>
                  <a:srgbClr val="FF0000"/>
                </a:solidFill>
              </a:rPr>
              <a:t>主赐</a:t>
            </a:r>
            <a:r>
              <a:rPr lang="zh-CN" altLang="en-US" sz="2800" b="1">
                <a:solidFill>
                  <a:srgbClr val="FF0000"/>
                </a:solidFill>
              </a:rPr>
              <a:t>迦南地给亚伯兰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rot="720000">
            <a:off x="1480185" y="4601210"/>
            <a:ext cx="482600" cy="1900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65745" y="4703445"/>
            <a:ext cx="43268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【创 17:8】我要将你现在寄居的地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就是</a:t>
            </a:r>
            <a:r>
              <a:rPr lang="zh-CN" altLang="en-US" sz="2800" b="1">
                <a:sym typeface="+mn-ea"/>
              </a:rPr>
              <a:t>迦南全地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赐给你和你的后裔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 b="1">
                <a:sym typeface="+mn-ea"/>
              </a:rPr>
              <a:t>永远为业</a:t>
            </a:r>
            <a:r>
              <a:rPr lang="zh-CN" altLang="en-US" sz="2800">
                <a:sym typeface="+mn-ea"/>
              </a:rPr>
              <a:t>。我也必作他们的神。</a:t>
            </a:r>
            <a:endParaRPr lang="zh-CN" altLang="en-US" sz="28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  <p:bldP spid="7" grpId="0"/>
      <p:bldP spid="7" grpId="1"/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179324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85" y="1931035"/>
            <a:ext cx="7910830" cy="490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58750" y="44450"/>
            <a:ext cx="11961495" cy="181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/>
              <a:t>【创 15:7】耶和华又对他说</a:t>
            </a:r>
            <a:r>
              <a:rPr lang="en-US" altLang="zh-CN" sz="2800"/>
              <a:t>: </a:t>
            </a:r>
            <a:r>
              <a:rPr lang="zh-CN" altLang="en-US" sz="2800"/>
              <a:t>我是耶和华</a:t>
            </a:r>
            <a:r>
              <a:rPr lang="en-US" altLang="zh-CN" sz="2800"/>
              <a:t>,</a:t>
            </a:r>
            <a:r>
              <a:rPr lang="zh-CN" altLang="en-US" sz="2800"/>
              <a:t>曾领你出了迦勒底的吾珥</a:t>
            </a:r>
            <a:r>
              <a:rPr lang="en-US" altLang="zh-CN" sz="2800"/>
              <a:t>,</a:t>
            </a:r>
            <a:r>
              <a:rPr lang="zh-CN" altLang="en-US" sz="2800"/>
              <a:t>为要</a:t>
            </a:r>
            <a:r>
              <a:rPr lang="zh-CN" altLang="en-US" sz="2800" b="1">
                <a:solidFill>
                  <a:srgbClr val="FF0000"/>
                </a:solidFill>
              </a:rPr>
              <a:t>将这地赐你为业</a:t>
            </a:r>
            <a:r>
              <a:rPr lang="zh-CN" altLang="en-US" sz="2800"/>
              <a:t>。【创 15:13】耶和华对亚伯兰说</a:t>
            </a:r>
            <a:r>
              <a:rPr lang="en-US" altLang="zh-CN" sz="2800"/>
              <a:t>: </a:t>
            </a:r>
            <a:r>
              <a:rPr lang="zh-CN" altLang="en-US" sz="2800"/>
              <a:t>你要的确知道</a:t>
            </a:r>
            <a:r>
              <a:rPr lang="en-US" altLang="zh-CN" sz="2800"/>
              <a:t>,</a:t>
            </a:r>
            <a:r>
              <a:rPr lang="zh-CN" altLang="en-US" sz="2800" b="1">
                <a:solidFill>
                  <a:srgbClr val="7030A0"/>
                </a:solidFill>
              </a:rPr>
              <a:t>你的后裔必寄居别人的地</a:t>
            </a:r>
            <a:r>
              <a:rPr lang="en-US" altLang="zh-CN" sz="2800"/>
              <a:t>,</a:t>
            </a:r>
            <a:r>
              <a:rPr lang="zh-CN" altLang="en-US" sz="2800"/>
              <a:t>又服侍那地的人</a:t>
            </a:r>
            <a:r>
              <a:rPr lang="en-US" altLang="zh-CN" sz="2800"/>
              <a:t>,</a:t>
            </a:r>
            <a:r>
              <a:rPr lang="zh-CN" altLang="en-US" sz="2800"/>
              <a:t>那地的人要苦待他们</a:t>
            </a:r>
            <a:r>
              <a:rPr lang="zh-CN" altLang="en-US" sz="2800" b="1">
                <a:solidFill>
                  <a:srgbClr val="7030A0"/>
                </a:solidFill>
              </a:rPr>
              <a:t>四百年</a:t>
            </a:r>
            <a:r>
              <a:rPr lang="zh-CN" altLang="en-US" sz="2800"/>
              <a:t>。【创 15:16】</a:t>
            </a:r>
            <a:r>
              <a:rPr lang="zh-CN" altLang="en-US" sz="2800" b="1">
                <a:solidFill>
                  <a:srgbClr val="00B050"/>
                </a:solidFill>
              </a:rPr>
              <a:t>到了第四代</a:t>
            </a:r>
            <a:r>
              <a:rPr lang="en-US" altLang="zh-CN" sz="2800" b="1">
                <a:solidFill>
                  <a:srgbClr val="00B050"/>
                </a:solidFill>
              </a:rPr>
              <a:t>,</a:t>
            </a:r>
            <a:r>
              <a:rPr lang="zh-CN" altLang="en-US" sz="2800" b="1">
                <a:solidFill>
                  <a:srgbClr val="00B050"/>
                </a:solidFill>
              </a:rPr>
              <a:t>他们必回到此地</a:t>
            </a:r>
            <a:r>
              <a:rPr lang="en-US" altLang="zh-CN" sz="2800"/>
              <a:t>,</a:t>
            </a:r>
            <a:r>
              <a:rPr lang="zh-CN" altLang="en-US" sz="2800"/>
              <a:t>因为</a:t>
            </a:r>
            <a:r>
              <a:rPr lang="zh-CN" altLang="en-US" sz="2800">
                <a:solidFill>
                  <a:schemeClr val="tx1"/>
                </a:solidFill>
              </a:rPr>
              <a:t>亚摩利人</a:t>
            </a:r>
            <a:r>
              <a:rPr lang="zh-CN" altLang="en-US" sz="2800"/>
              <a:t>的罪孽还没有满盈。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-75565" y="5885180"/>
            <a:ext cx="593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埃及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8062595" y="1905635"/>
            <a:ext cx="405765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造物主将迦南人居住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的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地赐给亚伯拉罕及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后裔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7030A0"/>
                </a:solidFill>
                <a:sym typeface="+mn-ea"/>
              </a:rPr>
              <a:t>2.</a:t>
            </a:r>
            <a:r>
              <a:rPr lang="en-US" altLang="zh-CN" sz="2800" b="1">
                <a:solidFill>
                  <a:srgbClr val="7030A0"/>
                </a:solidFill>
                <a:sym typeface="+mn-ea"/>
              </a:rPr>
              <a:t>亚伯拉罕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的孙子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雅各</a:t>
            </a:r>
            <a:endParaRPr lang="zh-CN" altLang="en-US" sz="2800" b="1">
              <a:solidFill>
                <a:srgbClr val="7030A0"/>
              </a:solidFill>
              <a:sym typeface="+mn-ea"/>
            </a:endParaRPr>
          </a:p>
          <a:p>
            <a:r>
              <a:rPr lang="zh-CN" altLang="en-US" sz="2800" b="1">
                <a:solidFill>
                  <a:srgbClr val="7030A0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rgbClr val="7030A0"/>
                </a:solidFill>
                <a:sym typeface="+mn-ea"/>
              </a:rPr>
              <a:t>  (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以色列</a:t>
            </a:r>
            <a:r>
              <a:rPr lang="en-US" altLang="zh-CN" sz="2800" b="1">
                <a:solidFill>
                  <a:srgbClr val="7030A0"/>
                </a:solidFill>
                <a:sym typeface="+mn-ea"/>
              </a:rPr>
              <a:t>)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逃荒离开此地</a:t>
            </a:r>
            <a:endParaRPr lang="zh-CN" altLang="en-US" sz="2800" b="1">
              <a:solidFill>
                <a:srgbClr val="7030A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7030A0"/>
                </a:solidFill>
                <a:sym typeface="+mn-ea"/>
              </a:rPr>
              <a:t>   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去到埃及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为奴</a:t>
            </a:r>
            <a:r>
              <a:rPr lang="en-US" altLang="zh-CN" sz="2800" b="1">
                <a:solidFill>
                  <a:srgbClr val="7030A0"/>
                </a:solidFill>
                <a:sym typeface="+mn-ea"/>
              </a:rPr>
              <a:t>400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年</a:t>
            </a:r>
            <a:r>
              <a:rPr lang="en-US" altLang="zh-CN" sz="2800" b="1">
                <a:solidFill>
                  <a:srgbClr val="7030A0"/>
                </a:solidFill>
                <a:sym typeface="+mn-ea"/>
              </a:rPr>
              <a:t>    </a:t>
            </a:r>
            <a:endParaRPr lang="en-US" altLang="zh-CN" sz="2800" b="1">
              <a:solidFill>
                <a:srgbClr val="7030A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7030A0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进埃及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12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儿子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70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男丁</a:t>
            </a:r>
            <a:endParaRPr lang="zh-CN" altLang="en-US" sz="2800">
              <a:solidFill>
                <a:srgbClr val="7030A0"/>
              </a:solidFill>
              <a:sym typeface="+mn-ea"/>
            </a:endParaRPr>
          </a:p>
          <a:p>
            <a:r>
              <a:rPr lang="zh-CN" altLang="en-US" sz="2800">
                <a:solidFill>
                  <a:srgbClr val="7030A0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出埃及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200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万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/60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万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男丁</a:t>
            </a:r>
            <a:endParaRPr lang="en-US" altLang="zh-CN" sz="2800">
              <a:solidFill>
                <a:srgbClr val="7030A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3.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第四代回归此地</a:t>
            </a:r>
            <a:endParaRPr lang="zh-CN" altLang="en-US" sz="2800" b="1">
              <a:solidFill>
                <a:srgbClr val="00B050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旷野漂流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40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年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进迦南</a:t>
            </a:r>
            <a:endParaRPr lang="zh-CN" altLang="en-US" sz="2800" b="1">
              <a:solidFill>
                <a:srgbClr val="00B050"/>
              </a:solidFill>
              <a:sym typeface="+mn-ea"/>
            </a:endParaRPr>
          </a:p>
          <a:p>
            <a:r>
              <a:rPr lang="en-US" altLang="zh-CN" sz="2800">
                <a:solidFill>
                  <a:srgbClr val="00B050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等到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原住民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(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亚摩利人</a:t>
            </a:r>
            <a:r>
              <a:rPr lang="en-US" altLang="zh-CN" sz="2800">
                <a:solidFill>
                  <a:srgbClr val="00B050"/>
                </a:solidFill>
                <a:sym typeface="+mn-ea"/>
              </a:rPr>
              <a:t>)</a:t>
            </a:r>
            <a:endParaRPr lang="en-US" altLang="zh-CN" sz="2800">
              <a:solidFill>
                <a:srgbClr val="00B050"/>
              </a:solidFill>
              <a:sym typeface="+mn-ea"/>
            </a:endParaRPr>
          </a:p>
          <a:p>
            <a:r>
              <a:rPr lang="en-US" altLang="zh-CN" sz="2800">
                <a:solidFill>
                  <a:srgbClr val="00B050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rgbClr val="00B050"/>
                </a:solidFill>
                <a:sym typeface="+mn-ea"/>
              </a:rPr>
              <a:t>不可救药的时候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44180" y="10795"/>
            <a:ext cx="414782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20" y="0"/>
            <a:ext cx="8561705" cy="6858000"/>
          </a:xfrm>
          <a:prstGeom prst="rect">
            <a:avLst/>
          </a:prstGeom>
        </p:spPr>
      </p:pic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5913120" y="5445760"/>
            <a:ext cx="1056640" cy="625475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1715135" y="5477510"/>
            <a:ext cx="3395980" cy="625475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1332865" y="4717415"/>
            <a:ext cx="3395980" cy="625475"/>
          </a:xfrm>
          <a:prstGeom prst="ellipse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2443480" y="6102985"/>
            <a:ext cx="1605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sym typeface="+mn-ea"/>
              </a:rPr>
              <a:t>亚述帝国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0" y="5260975"/>
            <a:ext cx="1885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7030A0"/>
                </a:solidFill>
                <a:sym typeface="+mn-ea"/>
              </a:rPr>
              <a:t>巴比伦帝国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85845" y="412750"/>
            <a:ext cx="37172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/>
              <a:t>含</a:t>
            </a:r>
            <a:r>
              <a:rPr lang="zh-CN" altLang="en-US" sz="2800" b="1"/>
              <a:t>的儿子迦南的后代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215900" y="197485"/>
            <a:ext cx="347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tx1"/>
                </a:solidFill>
                <a:sym typeface="+mn-ea"/>
              </a:rPr>
              <a:t>3.巴勒斯坦</a:t>
            </a:r>
            <a:endParaRPr lang="en-US" altLang="zh-CN" sz="3600" b="1">
              <a:solidFill>
                <a:schemeClr val="tx1"/>
              </a:solidFill>
              <a:sym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sym typeface="+mn-ea"/>
              </a:rPr>
              <a:t>原住民的祖先</a:t>
            </a:r>
            <a:endParaRPr lang="zh-CN" altLang="en-US" sz="36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539865" y="311785"/>
            <a:ext cx="3994785" cy="3072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969760" y="4854575"/>
            <a:ext cx="1786890" cy="965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220585" y="3801110"/>
            <a:ext cx="3006725" cy="965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7621270" y="2560955"/>
            <a:ext cx="1020445" cy="4002405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780000">
            <a:off x="9568180" y="-15875"/>
            <a:ext cx="2293620" cy="6659245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155690" y="2572385"/>
            <a:ext cx="878205" cy="52705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  <p:bldLst>
      <p:bldP spid="16" grpId="0" bldLvl="0" animBg="1"/>
      <p:bldP spid="16" grpId="1" animBg="1"/>
      <p:bldP spid="18" grpId="0"/>
      <p:bldP spid="18" grpId="1"/>
      <p:bldP spid="4" grpId="0" bldLvl="0" animBg="1"/>
      <p:bldP spid="4" grpId="1" animBg="1"/>
      <p:bldP spid="17" grpId="0" bldLvl="0" animBg="1"/>
      <p:bldP spid="17" grpId="1" animBg="1"/>
      <p:bldP spid="13" grpId="0"/>
      <p:bldP spid="13" grpId="1"/>
      <p:bldP spid="12" grpId="0" animBg="1"/>
      <p:bldP spid="12" grpId="1" animBg="1"/>
      <p:bldP spid="24" grpId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40850" y="477520"/>
            <a:ext cx="2806700" cy="63696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【创 15:18</a:t>
            </a:r>
            <a:r>
              <a:rPr lang="en-US" altLang="zh-CN" sz="2400"/>
              <a:t>~21</a:t>
            </a:r>
            <a:r>
              <a:rPr lang="zh-CN" altLang="en-US" sz="2400"/>
              <a:t>】当那日，耶和华与亚伯兰立约，说：“我已赐给你的后裔，</a:t>
            </a:r>
            <a:r>
              <a:rPr lang="zh-CN" altLang="en-US" sz="2400" b="1">
                <a:solidFill>
                  <a:srgbClr val="FF0000"/>
                </a:solidFill>
              </a:rPr>
              <a:t>从埃及河直到幼发拉底大河之地</a:t>
            </a:r>
            <a:r>
              <a:rPr lang="zh-CN" altLang="en-US" sz="2400"/>
              <a:t>，就是</a:t>
            </a:r>
            <a:endParaRPr lang="zh-CN" altLang="en-US" sz="2400"/>
          </a:p>
          <a:p>
            <a:r>
              <a:rPr lang="zh-CN" altLang="en-US" sz="2400"/>
              <a:t>基尼人、</a:t>
            </a:r>
            <a:endParaRPr lang="zh-CN" altLang="en-US" sz="2400"/>
          </a:p>
          <a:p>
            <a:r>
              <a:rPr lang="zh-CN" altLang="en-US" sz="2400"/>
              <a:t>基尼洗人、</a:t>
            </a:r>
            <a:endParaRPr lang="zh-CN" altLang="en-US" sz="2400"/>
          </a:p>
          <a:p>
            <a:r>
              <a:rPr lang="zh-CN" altLang="en-US" sz="2400"/>
              <a:t>甲摩尼人、</a:t>
            </a:r>
            <a:endParaRPr lang="zh-CN" altLang="en-US" sz="2400"/>
          </a:p>
          <a:p>
            <a:r>
              <a:rPr lang="zh-CN" altLang="en-US" sz="2400">
                <a:solidFill>
                  <a:srgbClr val="00B050"/>
                </a:solidFill>
              </a:rPr>
              <a:t>赫人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zh-CN" altLang="en-US" sz="2400"/>
              <a:t>比利洗人、</a:t>
            </a:r>
            <a:endParaRPr lang="zh-CN" altLang="en-US" sz="2400"/>
          </a:p>
          <a:p>
            <a:r>
              <a:rPr lang="zh-CN" altLang="en-US" sz="2400"/>
              <a:t>利乏音人、</a:t>
            </a:r>
            <a:endParaRPr lang="zh-CN" altLang="en-US" sz="2400"/>
          </a:p>
          <a:p>
            <a:r>
              <a:rPr lang="zh-CN" altLang="en-US" sz="2400">
                <a:solidFill>
                  <a:srgbClr val="C00000"/>
                </a:solidFill>
              </a:rPr>
              <a:t>亚摩利人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zh-CN" altLang="en-US" sz="2400">
                <a:solidFill>
                  <a:schemeClr val="tx1"/>
                </a:solidFill>
              </a:rPr>
              <a:t>迦南人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zh-CN" altLang="en-US" sz="2400">
                <a:solidFill>
                  <a:srgbClr val="0070C0"/>
                </a:solidFill>
              </a:rPr>
              <a:t>革迦撒人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zh-CN" altLang="en-US" sz="2400">
                <a:solidFill>
                  <a:srgbClr val="7030A0"/>
                </a:solidFill>
              </a:rPr>
              <a:t>耶布斯人</a:t>
            </a:r>
            <a:r>
              <a:rPr lang="zh-CN" altLang="en-US" sz="2400"/>
              <a:t>之地。”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9340850" y="0"/>
            <a:ext cx="2732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神与亚伯拉罕立约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890" y="0"/>
            <a:ext cx="6750685" cy="684720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6155690" y="3274695"/>
            <a:ext cx="3226435" cy="2371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375400" y="4404995"/>
            <a:ext cx="3050540" cy="3524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6616700" y="3539490"/>
            <a:ext cx="2655570" cy="118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671945" y="2013585"/>
            <a:ext cx="2600325" cy="42240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7790815" y="4439285"/>
            <a:ext cx="1481455" cy="1033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8460105" y="2573655"/>
            <a:ext cx="812165" cy="2883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640070" y="5229225"/>
            <a:ext cx="3632200" cy="2343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265545" y="4131945"/>
            <a:ext cx="3006725" cy="2423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7630" y="485775"/>
            <a:ext cx="2451100" cy="63696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sz="2400"/>
              <a:t>【创 10:15</a:t>
            </a:r>
            <a:r>
              <a:rPr lang="en-US" sz="2400"/>
              <a:t>~18</a:t>
            </a:r>
            <a:r>
              <a:rPr sz="2400"/>
              <a:t>】 迦南生长子西顿</a:t>
            </a:r>
            <a:r>
              <a:rPr lang="en-US" sz="2400"/>
              <a:t>,</a:t>
            </a:r>
            <a:r>
              <a:rPr sz="2400"/>
              <a:t>又生</a:t>
            </a:r>
            <a:r>
              <a:rPr sz="2400">
                <a:solidFill>
                  <a:srgbClr val="00B050"/>
                </a:solidFill>
              </a:rPr>
              <a:t>赫</a:t>
            </a:r>
            <a:r>
              <a:rPr lang="en-US" sz="2400"/>
              <a:t>,</a:t>
            </a:r>
            <a:r>
              <a:rPr sz="2400"/>
              <a:t>和</a:t>
            </a:r>
            <a:r>
              <a:rPr sz="2400">
                <a:solidFill>
                  <a:srgbClr val="7030A0"/>
                </a:solidFill>
              </a:rPr>
              <a:t>耶布斯人</a:t>
            </a:r>
            <a:r>
              <a:rPr sz="2400"/>
              <a:t>、</a:t>
            </a:r>
            <a:r>
              <a:rPr sz="2400">
                <a:solidFill>
                  <a:srgbClr val="C00000"/>
                </a:solidFill>
              </a:rPr>
              <a:t>亚摩利人</a:t>
            </a:r>
            <a:r>
              <a:rPr sz="2400"/>
              <a:t>、革迦撒人、希未人、亚基人、西尼人、亚瓦底人、洗玛利人、哈马人</a:t>
            </a:r>
            <a:r>
              <a:rPr lang="en-US" sz="2400"/>
              <a:t>,</a:t>
            </a:r>
            <a:r>
              <a:rPr sz="2400"/>
              <a:t>后来迦南的诸族分散了。</a:t>
            </a:r>
            <a:endParaRPr sz="2400"/>
          </a:p>
          <a:p>
            <a:r>
              <a:rPr sz="2400"/>
              <a:t>【创 10:19】迦南的境界是从</a:t>
            </a:r>
            <a:r>
              <a:rPr sz="2400" b="1">
                <a:solidFill>
                  <a:srgbClr val="C00000"/>
                </a:solidFill>
              </a:rPr>
              <a:t>西顿</a:t>
            </a:r>
            <a:r>
              <a:rPr sz="2400">
                <a:solidFill>
                  <a:schemeClr val="tx1"/>
                </a:solidFill>
              </a:rPr>
              <a:t>向基拉耳的路上</a:t>
            </a:r>
            <a:r>
              <a:rPr lang="en-US" sz="2400">
                <a:solidFill>
                  <a:schemeClr val="tx1"/>
                </a:solidFill>
              </a:rPr>
              <a:t>,</a:t>
            </a:r>
            <a:r>
              <a:rPr sz="2400">
                <a:solidFill>
                  <a:schemeClr val="tx1"/>
                </a:solidFill>
              </a:rPr>
              <a:t>直到</a:t>
            </a:r>
            <a:r>
              <a:rPr sz="2400" b="1">
                <a:solidFill>
                  <a:srgbClr val="C00000"/>
                </a:solidFill>
              </a:rPr>
              <a:t>迦萨</a:t>
            </a:r>
            <a:r>
              <a:rPr lang="en-US" sz="2400"/>
              <a:t>;</a:t>
            </a:r>
            <a:r>
              <a:rPr sz="2400"/>
              <a:t>又向所多玛、蛾摩拉、押玛、洗扁的路上</a:t>
            </a:r>
            <a:r>
              <a:rPr lang="en-US" sz="2400"/>
              <a:t>,</a:t>
            </a:r>
            <a:r>
              <a:rPr sz="2400"/>
              <a:t>直到拉沙。</a:t>
            </a:r>
            <a:endParaRPr sz="2400"/>
          </a:p>
        </p:txBody>
      </p:sp>
      <p:sp>
        <p:nvSpPr>
          <p:cNvPr id="29" name="文本框 28"/>
          <p:cNvSpPr txBox="1"/>
          <p:nvPr/>
        </p:nvSpPr>
        <p:spPr>
          <a:xfrm>
            <a:off x="549910" y="25400"/>
            <a:ext cx="1525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迦南诸族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 flipV="1">
            <a:off x="6221730" y="5415915"/>
            <a:ext cx="3079115" cy="436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2326005" y="213995"/>
            <a:ext cx="4026535" cy="789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2378710" y="774065"/>
            <a:ext cx="4928870" cy="1367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142365" y="1461770"/>
            <a:ext cx="4980305" cy="32080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447290" y="1461770"/>
            <a:ext cx="3543935" cy="24612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378710" y="2141855"/>
            <a:ext cx="3799205" cy="1177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2237740" y="1849120"/>
            <a:ext cx="3204210" cy="3270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2259330" y="1816100"/>
            <a:ext cx="5059045" cy="24034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2261870" y="1779270"/>
            <a:ext cx="6011545" cy="6845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1864360" y="4768215"/>
            <a:ext cx="2272030" cy="7353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2378710" y="224790"/>
            <a:ext cx="4160520" cy="45516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148695" y="2924175"/>
            <a:ext cx="6604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都是迦南的后代</a:t>
            </a: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426210" y="1958975"/>
            <a:ext cx="4959985" cy="1314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 rot="1020000">
            <a:off x="5334635" y="560705"/>
            <a:ext cx="3039110" cy="624586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8" grpId="0" animBg="1"/>
      <p:bldP spid="28" grpId="1" animBg="1"/>
      <p:bldP spid="29" grpId="0"/>
      <p:bldP spid="29" grpId="1"/>
      <p:bldP spid="13" grpId="0"/>
      <p:bldP spid="13" grpId="1"/>
      <p:bldP spid="5" grpId="0" animBg="1"/>
      <p:bldP spid="5" grpId="1" animBg="1"/>
      <p:bldP spid="2" grpId="0"/>
      <p:bldP spid="2" grpId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99575" y="485775"/>
            <a:ext cx="2806700" cy="4523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sz="2400"/>
              <a:t>【创 19:36】 这样，罗得的两个女儿都从她父亲怀了孕。</a:t>
            </a:r>
            <a:endParaRPr sz="2400"/>
          </a:p>
          <a:p>
            <a:r>
              <a:rPr sz="2400"/>
              <a:t>【创 19:37】 大女儿生了儿子，给他起名叫摩押，就是现今</a:t>
            </a:r>
            <a:r>
              <a:rPr sz="2400" b="1">
                <a:solidFill>
                  <a:srgbClr val="002060"/>
                </a:solidFill>
              </a:rPr>
              <a:t>摩押人</a:t>
            </a:r>
            <a:r>
              <a:rPr sz="2400"/>
              <a:t>的始祖；</a:t>
            </a:r>
            <a:endParaRPr sz="2400"/>
          </a:p>
          <a:p>
            <a:r>
              <a:rPr sz="2400"/>
              <a:t>【创 19:38】 小女儿也生了儿子，给他起名叫便亚米，就是现今</a:t>
            </a:r>
            <a:r>
              <a:rPr sz="2400" b="1">
                <a:solidFill>
                  <a:srgbClr val="0070C0"/>
                </a:solidFill>
              </a:rPr>
              <a:t>亚扪人</a:t>
            </a:r>
            <a:r>
              <a:rPr sz="2400"/>
              <a:t>的始祖。</a:t>
            </a:r>
            <a:endParaRPr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890" y="0"/>
            <a:ext cx="6750685" cy="684720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7475" y="80645"/>
            <a:ext cx="2283460" cy="34150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sz="2400">
                <a:solidFill>
                  <a:srgbClr val="000000"/>
                </a:solidFill>
                <a:sym typeface="+mn-ea"/>
              </a:rPr>
              <a:t>【摩 9:7】耶和华说</a:t>
            </a:r>
            <a:r>
              <a:rPr lang="en-US" sz="2400">
                <a:solidFill>
                  <a:srgbClr val="000000"/>
                </a:solidFill>
                <a:sym typeface="+mn-ea"/>
              </a:rPr>
              <a:t>: </a:t>
            </a:r>
            <a:r>
              <a:rPr sz="2400">
                <a:solidFill>
                  <a:srgbClr val="000000"/>
                </a:solidFill>
                <a:sym typeface="+mn-ea"/>
              </a:rPr>
              <a:t>“以色列人哪</a:t>
            </a:r>
            <a:r>
              <a:rPr lang="en-US" sz="2400">
                <a:solidFill>
                  <a:srgbClr val="000000"/>
                </a:solidFill>
                <a:sym typeface="+mn-ea"/>
              </a:rPr>
              <a:t>, </a:t>
            </a:r>
            <a:r>
              <a:rPr sz="2400">
                <a:solidFill>
                  <a:srgbClr val="000000"/>
                </a:solidFill>
                <a:sym typeface="+mn-ea"/>
              </a:rPr>
              <a:t>我岂不看你们如古实人吗？我岂不是领以色列人出埃及地</a:t>
            </a:r>
            <a:r>
              <a:rPr lang="en-US" sz="2400">
                <a:solidFill>
                  <a:srgbClr val="000000"/>
                </a:solidFill>
                <a:sym typeface="+mn-ea"/>
              </a:rPr>
              <a:t>, </a:t>
            </a:r>
            <a:r>
              <a:rPr sz="2400">
                <a:solidFill>
                  <a:srgbClr val="000000"/>
                </a:solidFill>
                <a:sym typeface="+mn-ea"/>
              </a:rPr>
              <a:t>领</a:t>
            </a:r>
            <a:r>
              <a:rPr sz="2400" b="1">
                <a:solidFill>
                  <a:srgbClr val="FF0000"/>
                </a:solidFill>
                <a:sym typeface="+mn-ea"/>
              </a:rPr>
              <a:t>非利士人</a:t>
            </a:r>
            <a:r>
              <a:rPr sz="2400" b="1">
                <a:solidFill>
                  <a:srgbClr val="000000"/>
                </a:solidFill>
                <a:sym typeface="+mn-ea"/>
              </a:rPr>
              <a:t>出迦斐托</a:t>
            </a:r>
            <a:r>
              <a:rPr lang="en-US" sz="2400">
                <a:solidFill>
                  <a:srgbClr val="000000"/>
                </a:solidFill>
                <a:sym typeface="+mn-ea"/>
              </a:rPr>
              <a:t>, </a:t>
            </a:r>
            <a:r>
              <a:rPr sz="2400">
                <a:solidFill>
                  <a:srgbClr val="000000"/>
                </a:solidFill>
                <a:sym typeface="+mn-ea"/>
              </a:rPr>
              <a:t>领</a:t>
            </a:r>
            <a:r>
              <a:rPr sz="2400" b="1">
                <a:solidFill>
                  <a:srgbClr val="7030A0"/>
                </a:solidFill>
                <a:sym typeface="+mn-ea"/>
              </a:rPr>
              <a:t>亚兰人</a:t>
            </a:r>
            <a:r>
              <a:rPr sz="2400">
                <a:solidFill>
                  <a:srgbClr val="000000"/>
                </a:solidFill>
                <a:sym typeface="+mn-ea"/>
              </a:rPr>
              <a:t>出吉珥吗？</a:t>
            </a:r>
            <a:endParaRPr sz="2400"/>
          </a:p>
        </p:txBody>
      </p:sp>
      <p:sp>
        <p:nvSpPr>
          <p:cNvPr id="3" name="文本框 2"/>
          <p:cNvSpPr txBox="1"/>
          <p:nvPr/>
        </p:nvSpPr>
        <p:spPr>
          <a:xfrm>
            <a:off x="2581275" y="3132455"/>
            <a:ext cx="2058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迦斐托人</a:t>
            </a:r>
            <a:endParaRPr lang="zh-CN" altLang="en-US" sz="2400"/>
          </a:p>
          <a:p>
            <a:r>
              <a:rPr lang="zh-CN" altLang="en-US" sz="2400"/>
              <a:t>希腊克里特岛</a:t>
            </a:r>
            <a:endParaRPr lang="zh-CN" altLang="en-US" sz="2400"/>
          </a:p>
        </p:txBody>
      </p:sp>
      <p:sp>
        <p:nvSpPr>
          <p:cNvPr id="8" name="右箭头 7"/>
          <p:cNvSpPr/>
          <p:nvPr/>
        </p:nvSpPr>
        <p:spPr>
          <a:xfrm rot="960000">
            <a:off x="3155315" y="4003040"/>
            <a:ext cx="1056640" cy="398780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339330" y="46990"/>
            <a:ext cx="1703705" cy="730885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282190" y="706755"/>
            <a:ext cx="5092065" cy="21399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 rot="2160000">
            <a:off x="4396740" y="3441700"/>
            <a:ext cx="895985" cy="17894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199245" y="46990"/>
            <a:ext cx="297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摩押人亚扪人以东人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70695" y="5175885"/>
            <a:ext cx="2719705" cy="1568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400">
                <a:sym typeface="+mn-ea"/>
              </a:rPr>
              <a:t>【创 36:9】以扫是西珥山里</a:t>
            </a:r>
            <a:r>
              <a:rPr sz="2400" b="1">
                <a:solidFill>
                  <a:srgbClr val="C00000"/>
                </a:solidFill>
                <a:sym typeface="+mn-ea"/>
              </a:rPr>
              <a:t>以东人</a:t>
            </a:r>
            <a:r>
              <a:rPr sz="2400">
                <a:sym typeface="+mn-ea"/>
              </a:rPr>
              <a:t>的始祖，他的后代记在下面。</a:t>
            </a:r>
            <a:endParaRPr lang="zh-CN" altLang="en-US" sz="2400"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858000" y="5853430"/>
            <a:ext cx="2546350" cy="6477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05495" y="3054985"/>
            <a:ext cx="1558925" cy="216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8767445" y="4031615"/>
            <a:ext cx="1821815" cy="1974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3025" y="3719830"/>
            <a:ext cx="2404745" cy="3025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400" b="1">
                <a:sym typeface="+mn-ea"/>
              </a:rPr>
              <a:t>应许之地原住民</a:t>
            </a:r>
            <a:endParaRPr lang="zh-CN" altLang="en-US" sz="2400" b="1">
              <a:sym typeface="+mn-ea"/>
            </a:endParaRPr>
          </a:p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1.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迦南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诸族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非利士人</a:t>
            </a:r>
            <a:endParaRPr lang="zh-CN" altLang="en-US" sz="2400">
              <a:sym typeface="+mn-ea"/>
            </a:endParaRPr>
          </a:p>
          <a:p>
            <a:r>
              <a:rPr lang="zh-CN" altLang="en-US" sz="2400" b="1">
                <a:sym typeface="+mn-ea"/>
              </a:rPr>
              <a:t>周边的部族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olidFill>
                  <a:srgbClr val="7030A0"/>
                </a:solidFill>
                <a:sym typeface="+mn-ea"/>
              </a:rPr>
              <a:t>亚兰人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亚扪人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olidFill>
                  <a:srgbClr val="002060"/>
                </a:solidFill>
                <a:sym typeface="+mn-ea"/>
              </a:rPr>
              <a:t>摩押人</a:t>
            </a:r>
            <a:endParaRPr lang="zh-CN" altLang="en-US" sz="2400">
              <a:solidFill>
                <a:srgbClr val="002060"/>
              </a:solidFill>
              <a:sym typeface="+mn-ea"/>
            </a:endParaRPr>
          </a:p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以东人</a:t>
            </a:r>
            <a:endParaRPr lang="zh-CN" altLang="en-US" sz="2400">
              <a:solidFill>
                <a:srgbClr val="C00000"/>
              </a:solidFill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en-US" altLang="zh-CN" sz="2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3535" y="252730"/>
            <a:ext cx="292354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应许地周边的部族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14955" y="0"/>
            <a:ext cx="2992120" cy="11988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神预先摆在迦南地周围，预备将来作为管教</a:t>
            </a:r>
            <a:r>
              <a:rPr lang="zh-CN" altLang="en-US" sz="2400"/>
              <a:t>以色列百姓的工具。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13" grpId="0"/>
      <p:bldP spid="13" grpId="1"/>
      <p:bldP spid="5" grpId="0" animBg="1"/>
      <p:bldP spid="5" grpId="1" animBg="1"/>
      <p:bldP spid="17" grpId="0" animBg="1"/>
      <p:bldP spid="17" grpId="1" animBg="1"/>
      <p:bldP spid="28" grpId="0" animBg="1"/>
      <p:bldP spid="28" grpId="1" animBg="1"/>
      <p:bldP spid="16" grpId="0" animBg="1"/>
      <p:bldP spid="16" grpId="1" animBg="1"/>
      <p:bldP spid="3" grpId="0"/>
      <p:bldP spid="3" grpId="1"/>
      <p:bldP spid="8" grpId="0" animBg="1"/>
      <p:bldP spid="8" grpId="1" animBg="1"/>
      <p:bldP spid="15" grpId="0" animBg="1"/>
      <p:bldP spid="15" grpId="1" animBg="1"/>
      <p:bldP spid="22" grpId="0" animBg="1"/>
      <p:bldP spid="22" grpId="1" animBg="1"/>
      <p:bldP spid="2" grpId="0" bldLvl="0" animBg="1"/>
      <p:bldP spid="2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6750685" cy="6847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69735" y="-10795"/>
            <a:ext cx="5353685" cy="686879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800"/>
              <a:t>【申 7:1】耶和华你神领你进入要得为业之地</a:t>
            </a:r>
            <a:r>
              <a:rPr lang="en-US" altLang="zh-CN" sz="2800"/>
              <a:t>, </a:t>
            </a:r>
            <a:r>
              <a:rPr lang="zh-CN" altLang="en-US" sz="2800"/>
              <a:t>从你面前</a:t>
            </a:r>
            <a:r>
              <a:rPr lang="zh-CN" altLang="en-US" sz="2800" b="1">
                <a:solidFill>
                  <a:srgbClr val="FF0000"/>
                </a:solidFill>
              </a:rPr>
              <a:t>赶出许多国民</a:t>
            </a:r>
            <a:r>
              <a:rPr lang="en-US" altLang="zh-CN" sz="2800"/>
              <a:t>,</a:t>
            </a:r>
            <a:r>
              <a:rPr lang="zh-CN" altLang="en-US" sz="2800"/>
              <a:t>就是赫人</a:t>
            </a:r>
            <a:r>
              <a:rPr lang="en-US" altLang="zh-CN" sz="2800"/>
              <a:t>,</a:t>
            </a:r>
            <a:r>
              <a:rPr lang="zh-CN" altLang="en-US" sz="2800"/>
              <a:t>革迦撒人</a:t>
            </a:r>
            <a:r>
              <a:rPr lang="en-US" altLang="zh-CN" sz="2800"/>
              <a:t>,</a:t>
            </a:r>
            <a:r>
              <a:rPr lang="zh-CN" altLang="en-US" sz="2800"/>
              <a:t>亚摩利人</a:t>
            </a:r>
            <a:r>
              <a:rPr lang="en-US" altLang="zh-CN" sz="2800"/>
              <a:t>,</a:t>
            </a:r>
            <a:r>
              <a:rPr lang="zh-CN" altLang="en-US" sz="2800"/>
              <a:t>迦南人</a:t>
            </a:r>
            <a:r>
              <a:rPr lang="en-US" altLang="zh-CN" sz="2800"/>
              <a:t>,</a:t>
            </a:r>
            <a:r>
              <a:rPr lang="zh-CN" altLang="en-US" sz="2800"/>
              <a:t>比利洗人</a:t>
            </a:r>
            <a:r>
              <a:rPr lang="en-US" altLang="zh-CN" sz="2800"/>
              <a:t>,</a:t>
            </a:r>
            <a:r>
              <a:rPr lang="zh-CN" altLang="en-US" sz="2800"/>
              <a:t>希未人</a:t>
            </a:r>
            <a:r>
              <a:rPr lang="en-US" altLang="zh-CN" sz="2800"/>
              <a:t>,</a:t>
            </a:r>
            <a:r>
              <a:rPr lang="zh-CN" altLang="en-US" sz="2800"/>
              <a:t>耶布斯人</a:t>
            </a:r>
            <a:r>
              <a:rPr lang="en-US" altLang="zh-CN" sz="2800"/>
              <a:t>, </a:t>
            </a:r>
            <a:r>
              <a:rPr lang="zh-CN" altLang="en-US" sz="2800"/>
              <a:t>共七国的民</a:t>
            </a:r>
            <a:r>
              <a:rPr lang="en-US" altLang="zh-CN" sz="2800"/>
              <a:t>, </a:t>
            </a:r>
            <a:r>
              <a:rPr lang="zh-CN" altLang="en-US" sz="2800"/>
              <a:t>都比你强大。</a:t>
            </a:r>
            <a:endParaRPr lang="zh-CN" altLang="en-US" sz="2800"/>
          </a:p>
          <a:p>
            <a:r>
              <a:rPr lang="zh-CN" altLang="en-US" sz="2800"/>
              <a:t>【申 7:2】耶和华你神将他们交给你击杀</a:t>
            </a:r>
            <a:r>
              <a:rPr lang="en-US" altLang="zh-CN" sz="2800"/>
              <a:t>, </a:t>
            </a:r>
            <a:r>
              <a:rPr lang="zh-CN" altLang="en-US" sz="2800"/>
              <a:t>那时你要把他们灭绝净尽</a:t>
            </a:r>
            <a:r>
              <a:rPr lang="en-US" altLang="zh-CN" sz="2800"/>
              <a:t>, 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/>
              <a:t>与他们立约</a:t>
            </a:r>
            <a:r>
              <a:rPr lang="en-US" altLang="zh-CN" sz="2800"/>
              <a:t>, </a:t>
            </a:r>
            <a:r>
              <a:rPr lang="zh-CN" altLang="en-US" sz="2800"/>
              <a:t>也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/>
              <a:t>怜恤他们；</a:t>
            </a:r>
            <a:endParaRPr lang="zh-CN" altLang="en-US" sz="2800"/>
          </a:p>
          <a:p>
            <a:r>
              <a:rPr lang="zh-CN" altLang="en-US" sz="2800"/>
              <a:t>【申 7:3】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/>
              <a:t>与他们结亲，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/>
              <a:t>将你的女儿嫁他们的儿子；也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/>
              <a:t>叫你的儿子娶他们的女儿，</a:t>
            </a:r>
            <a:endParaRPr lang="zh-CN" altLang="en-US" sz="2800"/>
          </a:p>
          <a:p>
            <a:r>
              <a:rPr lang="zh-CN" altLang="en-US" sz="2800"/>
              <a:t>【申 7:4】因为他必</a:t>
            </a:r>
            <a:r>
              <a:rPr lang="zh-CN" altLang="en-US" sz="2800" b="1">
                <a:solidFill>
                  <a:srgbClr val="7030A0"/>
                </a:solidFill>
              </a:rPr>
              <a:t>使你儿子转离不跟从主</a:t>
            </a:r>
            <a:r>
              <a:rPr lang="en-US" altLang="zh-CN" sz="2800"/>
              <a:t>,</a:t>
            </a:r>
            <a:r>
              <a:rPr lang="zh-CN" altLang="en-US" sz="2800"/>
              <a:t>去</a:t>
            </a:r>
            <a:r>
              <a:rPr lang="zh-CN" altLang="en-US" sz="2800" b="1">
                <a:solidFill>
                  <a:srgbClr val="7030A0"/>
                </a:solidFill>
              </a:rPr>
              <a:t>侍奉别神</a:t>
            </a:r>
            <a:r>
              <a:rPr lang="en-US" altLang="zh-CN" sz="2800"/>
              <a:t>,</a:t>
            </a:r>
            <a:r>
              <a:rPr lang="zh-CN" altLang="en-US" sz="2800"/>
              <a:t>以致耶和华的怒气向你们发作</a:t>
            </a:r>
            <a:r>
              <a:rPr lang="en-US" altLang="zh-CN" sz="2800"/>
              <a:t>,</a:t>
            </a:r>
            <a:r>
              <a:rPr lang="zh-CN" altLang="en-US" sz="2800"/>
              <a:t>就速速地</a:t>
            </a:r>
            <a:r>
              <a:rPr lang="zh-CN" altLang="en-US" sz="2800" b="1">
                <a:solidFill>
                  <a:srgbClr val="7030A0"/>
                </a:solidFill>
              </a:rPr>
              <a:t>将你们灭绝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33655" y="21590"/>
            <a:ext cx="3265805" cy="31076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【出 3:17】 我也说：要将你们从埃及的困苦中领出来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往迦南人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赫人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亚摩利人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比利洗人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希未人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耶布斯人的地去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就是到流奶与蜜之地。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400" y="3797300"/>
            <a:ext cx="6591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迦南地新主人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4" grpId="0" bldLvl="0" animBg="1"/>
      <p:bldP spid="4" grpId="1" animBg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1055" y="-21590"/>
            <a:ext cx="446976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045" y="5049520"/>
            <a:ext cx="2676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哈马斯</a:t>
            </a:r>
            <a:endParaRPr lang="zh-CN" altLang="en-US" sz="2800"/>
          </a:p>
          <a:p>
            <a:r>
              <a:rPr lang="zh-CN" altLang="en-US" sz="2400"/>
              <a:t>伊斯兰抵抗运动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44780" y="2752725"/>
            <a:ext cx="3375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法塔赫</a:t>
            </a:r>
            <a:endParaRPr lang="zh-CN" altLang="en-US" sz="2800"/>
          </a:p>
          <a:p>
            <a:r>
              <a:rPr lang="zh-CN" altLang="en-US" sz="2400"/>
              <a:t>巴勒斯坦民族解放运动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33045" y="949325"/>
            <a:ext cx="4263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黎巴嫩真主党</a:t>
            </a:r>
            <a:endParaRPr lang="zh-CN" altLang="en-US" sz="2400" b="1">
              <a:sym typeface="+mn-ea"/>
            </a:endParaRPr>
          </a:p>
          <a:p>
            <a:r>
              <a:rPr lang="zh-CN" altLang="en-US" sz="2400">
                <a:sym typeface="+mn-ea"/>
              </a:rPr>
              <a:t>伊朗资助的穆斯林组织</a:t>
            </a:r>
            <a:endParaRPr lang="zh-CN" altLang="en-US" sz="2400"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449705" y="4658995"/>
            <a:ext cx="2719070" cy="60198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236470" y="1057910"/>
            <a:ext cx="3863975" cy="1257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292225" y="3002915"/>
            <a:ext cx="4160520" cy="31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21385" y="147320"/>
            <a:ext cx="1804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巴以冲突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2580" y="114935"/>
            <a:ext cx="4138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是否会</a:t>
            </a:r>
            <a:r>
              <a:rPr lang="zh-CN" altLang="en-US" sz="2400" b="1">
                <a:sym typeface="+mn-ea"/>
              </a:rPr>
              <a:t>引发：第</a:t>
            </a:r>
            <a:r>
              <a:rPr lang="en-US" altLang="zh-CN" sz="2400" b="1">
                <a:sym typeface="+mn-ea"/>
              </a:rPr>
              <a:t>6</a:t>
            </a:r>
            <a:r>
              <a:rPr lang="zh-CN" altLang="en-US" sz="2400" b="1">
                <a:sym typeface="+mn-ea"/>
              </a:rPr>
              <a:t>次中东</a:t>
            </a:r>
            <a:r>
              <a:rPr lang="zh-CN" altLang="en-US" sz="2400" b="1">
                <a:sym typeface="+mn-ea"/>
              </a:rPr>
              <a:t>战争？</a:t>
            </a:r>
            <a:endParaRPr lang="zh-CN" altLang="en-US" sz="2400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0185" y="657225"/>
            <a:ext cx="43618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第</a:t>
            </a:r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次中东战争194</a:t>
            </a:r>
            <a:r>
              <a:rPr lang="en-US" altLang="zh-CN" sz="2400" b="1">
                <a:sym typeface="+mn-ea"/>
              </a:rPr>
              <a:t>8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独立战争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以色列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阿拉伯</a:t>
            </a:r>
            <a:r>
              <a:rPr lang="zh-CN" altLang="en-US" sz="2400">
                <a:sym typeface="+mn-ea"/>
              </a:rPr>
              <a:t>联军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黎巴嫩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叙利亚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约旦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埃及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伊拉克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沙特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也门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阿拉伯</a:t>
            </a:r>
            <a:r>
              <a:rPr lang="zh-CN" altLang="en-US" sz="2400">
                <a:sym typeface="+mn-ea"/>
              </a:rPr>
              <a:t>圣战军</a:t>
            </a:r>
            <a:endParaRPr lang="zh-CN" altLang="en-US" sz="24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98765" y="2327275"/>
            <a:ext cx="41922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第</a:t>
            </a:r>
            <a:r>
              <a:rPr lang="en-US" altLang="zh-CN" sz="2400" b="1">
                <a:sym typeface="+mn-ea"/>
              </a:rPr>
              <a:t>2</a:t>
            </a:r>
            <a:r>
              <a:rPr lang="zh-CN" altLang="en-US" sz="2400" b="1">
                <a:sym typeface="+mn-ea"/>
              </a:rPr>
              <a:t>次中东战争19</a:t>
            </a:r>
            <a:r>
              <a:rPr lang="en-US" altLang="zh-CN" sz="2400" b="1">
                <a:sym typeface="+mn-ea"/>
              </a:rPr>
              <a:t>56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运河战争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以色列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英法</a:t>
            </a:r>
            <a:r>
              <a:rPr lang="en-US" altLang="zh-CN" sz="2400">
                <a:sym typeface="+mn-ea"/>
              </a:rPr>
              <a:t>)VS</a:t>
            </a:r>
            <a:r>
              <a:rPr lang="zh-CN" altLang="en-US" sz="2400">
                <a:sym typeface="+mn-ea"/>
              </a:rPr>
              <a:t>埃及</a:t>
            </a:r>
            <a:endParaRPr lang="zh-CN" altLang="en-US" sz="24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30820" y="3272790"/>
            <a:ext cx="41922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第</a:t>
            </a:r>
            <a:r>
              <a:rPr lang="en-US" altLang="zh-CN" sz="2400" b="1">
                <a:sym typeface="+mn-ea"/>
              </a:rPr>
              <a:t>3</a:t>
            </a:r>
            <a:r>
              <a:rPr lang="zh-CN" altLang="en-US" sz="2400" b="1">
                <a:sym typeface="+mn-ea"/>
              </a:rPr>
              <a:t>次中东战争19</a:t>
            </a:r>
            <a:r>
              <a:rPr lang="en-US" altLang="zh-CN" sz="2400" b="1">
                <a:sym typeface="+mn-ea"/>
              </a:rPr>
              <a:t>67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六日战争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以色列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埃及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叙利亚 约旦 </a:t>
            </a:r>
            <a:endParaRPr lang="zh-CN" altLang="en-US" sz="2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55890" y="4224020"/>
            <a:ext cx="44577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第</a:t>
            </a:r>
            <a:r>
              <a:rPr lang="en-US" altLang="zh-CN" sz="2400" b="1">
                <a:sym typeface="+mn-ea"/>
              </a:rPr>
              <a:t>4</a:t>
            </a:r>
            <a:r>
              <a:rPr lang="zh-CN" altLang="en-US" sz="2400" b="1">
                <a:sym typeface="+mn-ea"/>
              </a:rPr>
              <a:t>次中东战争19</a:t>
            </a:r>
            <a:r>
              <a:rPr lang="en-US" altLang="zh-CN" sz="2400" b="1">
                <a:sym typeface="+mn-ea"/>
              </a:rPr>
              <a:t>73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赎罪日战争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以色列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埃及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叙利亚 约旦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伊拉克</a:t>
            </a:r>
            <a:r>
              <a:rPr lang="en-US" altLang="zh-CN" sz="2400">
                <a:sym typeface="+mn-ea"/>
              </a:rPr>
              <a:t> (</a:t>
            </a:r>
            <a:r>
              <a:rPr lang="zh-CN" altLang="en-US" sz="2400">
                <a:sym typeface="+mn-ea"/>
              </a:rPr>
              <a:t>其他阿拉伯国家提供军火资金）</a:t>
            </a:r>
            <a:endParaRPr lang="zh-CN" altLang="en-US" sz="24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80020" y="5879465"/>
            <a:ext cx="4457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第</a:t>
            </a:r>
            <a:r>
              <a:rPr lang="en-US" altLang="zh-CN" sz="2400" b="1">
                <a:sym typeface="+mn-ea"/>
              </a:rPr>
              <a:t>5</a:t>
            </a:r>
            <a:r>
              <a:rPr lang="zh-CN" altLang="en-US" sz="2400" b="1">
                <a:sym typeface="+mn-ea"/>
              </a:rPr>
              <a:t>次中东战争19</a:t>
            </a:r>
            <a:r>
              <a:rPr lang="en-US" altLang="zh-CN" sz="2400" b="1">
                <a:sym typeface="+mn-ea"/>
              </a:rPr>
              <a:t>82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黎巴嫩战争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以色列</a:t>
            </a:r>
            <a:r>
              <a:rPr lang="en-US" altLang="zh-CN" sz="2400">
                <a:sym typeface="+mn-ea"/>
              </a:rPr>
              <a:t>VS</a:t>
            </a:r>
            <a:r>
              <a:rPr sz="2400">
                <a:sym typeface="+mn-ea"/>
              </a:rPr>
              <a:t>黎巴嫩</a:t>
            </a:r>
            <a:r>
              <a:rPr lang="en-US" sz="2400">
                <a:sym typeface="+mn-ea"/>
              </a:rPr>
              <a:t>(</a:t>
            </a:r>
            <a:r>
              <a:rPr lang="zh-CN" sz="2400">
                <a:sym typeface="+mn-ea"/>
              </a:rPr>
              <a:t>巴解组织</a:t>
            </a:r>
            <a:r>
              <a:rPr lang="en-US" altLang="zh-CN" sz="2400">
                <a:sym typeface="+mn-ea"/>
              </a:rPr>
              <a:t>)</a:t>
            </a:r>
            <a:endParaRPr lang="en-US" altLang="zh-CN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1095" y="155575"/>
            <a:ext cx="230949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 =  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阿以冲突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爆炸形 1 10"/>
          <p:cNvSpPr/>
          <p:nvPr/>
        </p:nvSpPr>
        <p:spPr>
          <a:xfrm>
            <a:off x="6890385" y="949325"/>
            <a:ext cx="448310" cy="60325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爆炸形 1 19"/>
          <p:cNvSpPr/>
          <p:nvPr>
            <p:custDataLst>
              <p:tags r:id="rId2"/>
            </p:custDataLst>
          </p:nvPr>
        </p:nvSpPr>
        <p:spPr>
          <a:xfrm>
            <a:off x="5200015" y="5124450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爆炸形 1 20"/>
          <p:cNvSpPr/>
          <p:nvPr>
            <p:custDataLst>
              <p:tags r:id="rId3"/>
            </p:custDataLst>
          </p:nvPr>
        </p:nvSpPr>
        <p:spPr>
          <a:xfrm>
            <a:off x="4958080" y="5689600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爆炸形 1 21"/>
          <p:cNvSpPr/>
          <p:nvPr>
            <p:custDataLst>
              <p:tags r:id="rId4"/>
            </p:custDataLst>
          </p:nvPr>
        </p:nvSpPr>
        <p:spPr>
          <a:xfrm>
            <a:off x="5108575" y="4559300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爆炸形 1 22"/>
          <p:cNvSpPr/>
          <p:nvPr>
            <p:custDataLst>
              <p:tags r:id="rId5"/>
            </p:custDataLst>
          </p:nvPr>
        </p:nvSpPr>
        <p:spPr>
          <a:xfrm>
            <a:off x="4490720" y="4976495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爆炸形 1 23"/>
          <p:cNvSpPr/>
          <p:nvPr>
            <p:custDataLst>
              <p:tags r:id="rId6"/>
            </p:custDataLst>
          </p:nvPr>
        </p:nvSpPr>
        <p:spPr>
          <a:xfrm>
            <a:off x="4958080" y="3429000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爆炸形 1 24"/>
          <p:cNvSpPr/>
          <p:nvPr>
            <p:custDataLst>
              <p:tags r:id="rId7"/>
            </p:custDataLst>
          </p:nvPr>
        </p:nvSpPr>
        <p:spPr>
          <a:xfrm>
            <a:off x="5186045" y="2259330"/>
            <a:ext cx="344170" cy="416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5" grpId="0" animBg="1"/>
      <p:bldP spid="5" grpId="1" animBg="1"/>
      <p:bldP spid="11" grpId="0" bldLvl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648325" y="3198495"/>
            <a:ext cx="66675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1:30】 </a:t>
            </a:r>
            <a:r>
              <a:rPr lang="zh-CN" altLang="en-US" sz="2800" b="1">
                <a:sym typeface="+mn-ea"/>
              </a:rPr>
              <a:t>西布伦</a:t>
            </a:r>
            <a:r>
              <a:rPr lang="zh-CN" altLang="en-US" sz="2800">
                <a:sym typeface="+mn-ea"/>
              </a:rPr>
              <a:t>没有赶出基伦的居民和拿哈拉的居民。于是迦南人仍住在西布伦中间，成了服苦的人。</a:t>
            </a:r>
            <a:endParaRPr lang="zh-CN" altLang="en-US" sz="28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8325" y="1814830"/>
            <a:ext cx="63912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1:31】 </a:t>
            </a:r>
            <a:r>
              <a:rPr lang="zh-CN" altLang="en-US" sz="2800" b="1">
                <a:sym typeface="+mn-ea"/>
              </a:rPr>
              <a:t>亚设</a:t>
            </a:r>
            <a:r>
              <a:rPr lang="zh-CN" altLang="en-US" sz="2800">
                <a:sym typeface="+mn-ea"/>
              </a:rPr>
              <a:t>没有赶出亚柯和西顿的居民，亚黑拉和亚革悉的居民，黑巴、亚弗革与利合的居民。</a:t>
            </a:r>
            <a:endParaRPr lang="zh-CN" altLang="en-US" sz="28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48960" y="0"/>
            <a:ext cx="65195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1:33】</a:t>
            </a:r>
            <a:r>
              <a:rPr lang="zh-CN" altLang="en-US" sz="2800" b="1">
                <a:sym typeface="+mn-ea"/>
              </a:rPr>
              <a:t>拿弗他利</a:t>
            </a:r>
            <a:r>
              <a:rPr lang="zh-CN" altLang="en-US" sz="2800">
                <a:sym typeface="+mn-ea"/>
              </a:rPr>
              <a:t>没有赶出伯示麦和伯亚纳的居民。于是拿弗他利就住在那地的迦南人中间，然而伯示麦和伯亚纳的居民，成了服苦的人。</a:t>
            </a:r>
            <a:endParaRPr lang="zh-CN" altLang="en-US" sz="2800">
              <a:sym typeface="+mn-ea"/>
            </a:endParaRPr>
          </a:p>
        </p:txBody>
      </p:sp>
      <p:pic>
        <p:nvPicPr>
          <p:cNvPr id="12" name="图片 11" descr="12_Tribes_of_Israel_Map_zh_hans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82895" cy="68414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11800" y="4480560"/>
            <a:ext cx="665670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1:27】 </a:t>
            </a:r>
            <a:r>
              <a:rPr lang="zh-CN" altLang="en-US" sz="2800" b="1">
                <a:sym typeface="+mn-ea"/>
              </a:rPr>
              <a:t>玛拿西</a:t>
            </a:r>
            <a:r>
              <a:rPr lang="zh-CN" altLang="en-US" sz="2800">
                <a:sym typeface="+mn-ea"/>
              </a:rPr>
              <a:t>没有赶出伯善和属伯善乡村的居民，他纳和属他纳乡村的居民，多珥和属多珥乡村的居民，以伯莲和属以伯莲乡村的居民，米吉多和属米吉多乡村的居民。迦南人却执意住在那些地方。</a:t>
            </a:r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274066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巴勒斯坦地区常住居民的变迁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6725" y="6276340"/>
            <a:ext cx="3258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迦南人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800" b="1">
                <a:sym typeface="+mn-ea"/>
              </a:rPr>
              <a:t>以色列人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3" grpId="0"/>
      <p:bldP spid="3" grpId="1"/>
      <p:bldP spid="11" grpId="0"/>
      <p:bldP spid="11" grpId="1"/>
      <p:bldP spid="10" grpId="0"/>
      <p:bldP spid="10" grpId="1"/>
      <p:bldP spid="9" grpId="0"/>
      <p:bldP spid="9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_Tribes_of_Israel_Map_zh_hans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82895" cy="68414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2905" y="5330825"/>
            <a:ext cx="66573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【书 15:63】 至于住耶路撒冷的耶布斯人，</a:t>
            </a:r>
            <a:r>
              <a:rPr lang="zh-CN" altLang="en-US" sz="2800" b="1"/>
              <a:t>犹大</a:t>
            </a:r>
            <a:r>
              <a:rPr lang="zh-CN" altLang="en-US" sz="2800"/>
              <a:t>人不能把他们赶出去，耶布斯人却在耶路撒冷与犹大人同住，直到今日。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5391150" y="2569210"/>
            <a:ext cx="67290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【书 16:10】 他们没有赶出住基色的迦南人；迦南人却住在</a:t>
            </a:r>
            <a:r>
              <a:rPr lang="zh-CN" altLang="en-US" sz="2800" b="1">
                <a:sym typeface="+mn-ea"/>
              </a:rPr>
              <a:t>以法莲</a:t>
            </a:r>
            <a:r>
              <a:rPr lang="zh-CN" altLang="en-US" sz="2800">
                <a:sym typeface="+mn-ea"/>
              </a:rPr>
              <a:t>人中间，成为作苦工的仆人，直到今日。</a:t>
            </a:r>
            <a:endParaRPr lang="zh-CN" altLang="en-US" sz="2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62905" y="3952875"/>
            <a:ext cx="65366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1:21】 </a:t>
            </a:r>
            <a:r>
              <a:rPr lang="zh-CN" altLang="en-US" sz="2800" b="1">
                <a:sym typeface="+mn-ea"/>
              </a:rPr>
              <a:t>便雅悯</a:t>
            </a:r>
            <a:r>
              <a:rPr lang="zh-CN" altLang="en-US" sz="2800">
                <a:sym typeface="+mn-ea"/>
              </a:rPr>
              <a:t>人没有赶出住耶路撒冷的耶布斯人，耶布斯人仍在耶路撒冷与便雅悯人同住，直到今日。</a:t>
            </a:r>
            <a:endParaRPr lang="zh-CN" altLang="en-US" sz="28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4985" y="64770"/>
            <a:ext cx="62884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【士 1:35】 亚摩利人却执意住在希烈山和亚雅伦并沙宾。然而</a:t>
            </a:r>
            <a:r>
              <a:rPr lang="zh-CN" altLang="en-US" sz="2800" b="1">
                <a:sym typeface="+mn-ea"/>
              </a:rPr>
              <a:t>约瑟家</a:t>
            </a:r>
            <a:r>
              <a:rPr lang="zh-CN" altLang="en-US" sz="2800">
                <a:sym typeface="+mn-ea"/>
              </a:rPr>
              <a:t>胜了他们，使他们成了服苦的人。</a:t>
            </a:r>
            <a:endParaRPr lang="zh-CN" altLang="en-US" sz="24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4985" y="1557020"/>
            <a:ext cx="6096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【士 1:34】 亚摩利人强逼</a:t>
            </a:r>
            <a:r>
              <a:rPr lang="zh-CN" altLang="en-US" sz="2800" b="1">
                <a:sym typeface="+mn-ea"/>
              </a:rPr>
              <a:t>但</a:t>
            </a:r>
            <a:r>
              <a:rPr lang="zh-CN" altLang="en-US" sz="2800">
                <a:sym typeface="+mn-ea"/>
              </a:rPr>
              <a:t>人住在山地，不容他们下到平原。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13" grpId="0"/>
      <p:bldP spid="13" grpId="1"/>
      <p:bldP spid="11" grpId="0"/>
      <p:bldP spid="11" grpId="1"/>
      <p:bldP spid="7" grpId="0"/>
      <p:bldP spid="7" grpId="1"/>
      <p:bldP spid="8" grpId="0"/>
      <p:bldP spid="8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_Tribes_of_Israel_Map_zh_hans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82895" cy="6841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93385" y="196215"/>
            <a:ext cx="669861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【士 3:3】所留下的，就是非利士的五个首领和一切迦南人、西顿人，并住黎巴嫩山的希未人，从巴力黑们山直到哈马口。</a:t>
            </a:r>
            <a:endParaRPr lang="zh-CN" altLang="en-US" sz="2800"/>
          </a:p>
          <a:p>
            <a:r>
              <a:rPr lang="zh-CN" altLang="en-US" sz="2800"/>
              <a:t>【士 3:5】以色列人竟住在迦南人、赫人、亚摩利人、比利洗人、希未人、耶布斯人中间，</a:t>
            </a:r>
            <a:endParaRPr lang="zh-CN" altLang="en-US" sz="2800"/>
          </a:p>
          <a:p>
            <a:r>
              <a:rPr lang="zh-CN" altLang="en-US" sz="2800"/>
              <a:t>【士 3:6】娶他们的女儿为妻，将自己的女儿嫁给他们的儿子，并侍奉他们的神。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493385" y="3926205"/>
            <a:ext cx="6501765" cy="1383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考试</a:t>
            </a:r>
            <a:r>
              <a:rPr lang="zh-CN" altLang="en-US" sz="2800"/>
              <a:t>【士 3:4】留下这几族，为要试验以色列人，知道他们肯听从耶和华藉摩西吩咐他们列祖的诫命不肯。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548755" y="5501640"/>
            <a:ext cx="4236085" cy="10763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以色列人考试不及格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！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将被管教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！！！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5" grpId="0" bldLvl="0" animBg="1"/>
      <p:bldP spid="5" grpId="1"/>
      <p:bldP spid="3" grpId="0" bldLvl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916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29120" y="-32385"/>
            <a:ext cx="4871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士师治理时期</a:t>
            </a:r>
            <a:r>
              <a:rPr lang="en-US" altLang="zh-CN" sz="2400">
                <a:solidFill>
                  <a:srgbClr val="00B050"/>
                </a:solidFill>
              </a:rPr>
              <a:t>1500~1050BC  </a:t>
            </a:r>
            <a:endParaRPr lang="zh-CN" altLang="en-US" sz="2400">
              <a:solidFill>
                <a:srgbClr val="00B050"/>
              </a:solidFill>
            </a:endParaRPr>
          </a:p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统一王国时期</a:t>
            </a:r>
            <a:r>
              <a:rPr lang="en-US" altLang="zh-CN" sz="2400">
                <a:solidFill>
                  <a:srgbClr val="00B050"/>
                </a:solidFill>
              </a:rPr>
              <a:t>1050~931BC  </a:t>
            </a:r>
            <a:endParaRPr lang="zh-CN" altLang="en-US" sz="2400">
              <a:solidFill>
                <a:srgbClr val="00B050"/>
              </a:solidFill>
            </a:endParaRPr>
          </a:p>
          <a:p>
            <a:r>
              <a:rPr lang="zh-CN" altLang="en-US" sz="2400">
                <a:solidFill>
                  <a:srgbClr val="00B050"/>
                </a:solidFill>
              </a:rPr>
              <a:t>扫罗，大卫，所罗门</a:t>
            </a:r>
            <a:r>
              <a:rPr lang="en-US" altLang="zh-CN" sz="2400">
                <a:solidFill>
                  <a:srgbClr val="00B050"/>
                </a:solidFill>
              </a:rPr>
              <a:t> </a:t>
            </a:r>
            <a:r>
              <a:rPr lang="zh-CN" altLang="en-US" sz="2400">
                <a:solidFill>
                  <a:srgbClr val="00B050"/>
                </a:solidFill>
              </a:rPr>
              <a:t>建</a:t>
            </a:r>
            <a:r>
              <a:rPr lang="zh-CN" altLang="en-US" sz="2400">
                <a:solidFill>
                  <a:srgbClr val="00B050"/>
                </a:solidFill>
              </a:rPr>
              <a:t>第一圣殿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5155" y="2969895"/>
            <a:ext cx="4845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</a:rPr>
              <a:t>第一次大流散</a:t>
            </a:r>
            <a:r>
              <a:rPr lang="en-US" altLang="zh-CN" sz="2400" b="1">
                <a:solidFill>
                  <a:srgbClr val="0070C0"/>
                </a:solidFill>
              </a:rPr>
              <a:t>: </a:t>
            </a:r>
            <a:r>
              <a:rPr lang="zh-CN" altLang="en-US" sz="2400" b="1">
                <a:solidFill>
                  <a:srgbClr val="0070C0"/>
                </a:solidFill>
              </a:rPr>
              <a:t>消失的十个支派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</a:rPr>
              <a:t>7</a:t>
            </a:r>
            <a:r>
              <a:rPr lang="en-US" altLang="zh-CN" sz="2400">
                <a:solidFill>
                  <a:srgbClr val="0070C0"/>
                </a:solidFill>
              </a:rPr>
              <a:t>4</a:t>
            </a:r>
            <a:r>
              <a:rPr lang="zh-CN" altLang="en-US" sz="2400">
                <a:solidFill>
                  <a:srgbClr val="0070C0"/>
                </a:solidFill>
              </a:rPr>
              <a:t>0</a:t>
            </a:r>
            <a:r>
              <a:rPr lang="en-US" altLang="zh-CN" sz="2400">
                <a:solidFill>
                  <a:srgbClr val="0070C0"/>
                </a:solidFill>
              </a:rPr>
              <a:t>BC</a:t>
            </a:r>
            <a:r>
              <a:rPr lang="zh-CN" altLang="en-US" sz="2400">
                <a:solidFill>
                  <a:srgbClr val="0070C0"/>
                </a:solidFill>
              </a:rPr>
              <a:t>  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北国</a:t>
            </a:r>
            <a:r>
              <a:rPr lang="zh-CN" altLang="en-US" sz="2400">
                <a:solidFill>
                  <a:srgbClr val="0070C0"/>
                </a:solidFill>
              </a:rPr>
              <a:t>亡于亞述帝国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</a:rPr>
              <a:t> </a:t>
            </a:r>
            <a:r>
              <a:rPr lang="en-US" altLang="zh-CN" sz="2400">
                <a:solidFill>
                  <a:srgbClr val="0070C0"/>
                </a:solidFill>
              </a:rPr>
              <a:t>             </a:t>
            </a:r>
            <a:r>
              <a:rPr lang="zh-CN" altLang="en-US" sz="2400">
                <a:solidFill>
                  <a:srgbClr val="0070C0"/>
                </a:solidFill>
              </a:rPr>
              <a:t>流亡通婚同化消失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2770" y="4092575"/>
            <a:ext cx="529526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第二次大流散</a:t>
            </a:r>
            <a:r>
              <a:rPr lang="en-US" altLang="zh-CN" sz="2400" b="1">
                <a:solidFill>
                  <a:srgbClr val="FF0000"/>
                </a:solidFill>
              </a:rPr>
              <a:t>: </a:t>
            </a:r>
            <a:r>
              <a:rPr lang="zh-CN" altLang="en-US" sz="2400" b="1">
                <a:solidFill>
                  <a:srgbClr val="FF0000"/>
                </a:solidFill>
              </a:rPr>
              <a:t>巴比伦之囚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</a:rPr>
              <a:t>圣殿被毁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606BC </a:t>
            </a:r>
            <a:r>
              <a:rPr lang="zh-CN" altLang="en-US" sz="2400">
                <a:solidFill>
                  <a:srgbClr val="FF0000"/>
                </a:solidFill>
              </a:rPr>
              <a:t>南国亡于巴比伦帝国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民众祭司王室被掳往巴比伦</a:t>
            </a:r>
            <a:r>
              <a:rPr lang="zh-CN" altLang="en-US" sz="2400">
                <a:solidFill>
                  <a:srgbClr val="FF0000"/>
                </a:solidFill>
              </a:rPr>
              <a:t>为奴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                       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2145" y="5218430"/>
            <a:ext cx="4635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非利士人被巴比伦帝国所灭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0"/>
            <a:ext cx="3383915" cy="12052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400"/>
              <a:t>因巴力·毗珥事件遭瘟疫，西缅支派从59,300剧降到22,200人。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0" y="1129665"/>
            <a:ext cx="276479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南北分裂时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西缅支派散住北国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剩下的被犹大支派同化。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4840" y="2513330"/>
            <a:ext cx="1031875" cy="5835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rgbClr val="FF0000"/>
                </a:solidFill>
              </a:rPr>
              <a:t>代价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48475" y="1097280"/>
            <a:ext cx="49523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sym typeface="+mn-ea"/>
              </a:rPr>
              <a:t>王国分裂时期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931BC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南国犹大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支派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犹大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+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便雅悯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)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en-US" altLang="zh-CN" sz="2400">
                <a:solidFill>
                  <a:srgbClr val="C00000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首都：耶路撒冷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 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圣殿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北国以色列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10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支派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西缅投奔北国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)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en-US" altLang="zh-CN" sz="2400">
                <a:solidFill>
                  <a:srgbClr val="C00000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首都：撒玛利亚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  2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只金牛犊</a:t>
            </a:r>
            <a:endParaRPr lang="zh-CN" altLang="en-US" sz="24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937375" y="5670550"/>
            <a:ext cx="4609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sym typeface="+mn-ea"/>
              </a:rPr>
              <a:t>被波斯帝国统治时期</a:t>
            </a:r>
            <a:r>
              <a:rPr lang="en-US" altLang="zh-CN" sz="2400" b="1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犹大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省</a:t>
            </a:r>
            <a:endParaRPr lang="zh-CN" altLang="en-US" sz="2400" b="1">
              <a:solidFill>
                <a:srgbClr val="7030A0"/>
              </a:solidFill>
              <a:sym typeface="+mn-ea"/>
            </a:endParaRPr>
          </a:p>
          <a:p>
            <a:r>
              <a:rPr lang="en-US" altLang="zh-CN" sz="2400">
                <a:solidFill>
                  <a:srgbClr val="7030A0"/>
                </a:solidFill>
              </a:rPr>
              <a:t>536BC  </a:t>
            </a:r>
            <a:r>
              <a:rPr lang="zh-CN" altLang="en-US" sz="2400">
                <a:solidFill>
                  <a:srgbClr val="7030A0"/>
                </a:solidFill>
              </a:rPr>
              <a:t>波斯帝国</a:t>
            </a:r>
            <a:r>
              <a:rPr lang="zh-CN" altLang="en-US" sz="2400">
                <a:solidFill>
                  <a:srgbClr val="7030A0"/>
                </a:solidFill>
              </a:rPr>
              <a:t>吞并巴比伦</a:t>
            </a:r>
            <a:endParaRPr lang="zh-CN" altLang="en-US" sz="2400">
              <a:solidFill>
                <a:srgbClr val="7030A0"/>
              </a:solidFill>
            </a:endParaRPr>
          </a:p>
          <a:p>
            <a:r>
              <a:rPr lang="en-US" altLang="zh-CN" sz="2400">
                <a:solidFill>
                  <a:srgbClr val="7030A0"/>
                </a:solidFill>
              </a:rPr>
              <a:t>             </a:t>
            </a:r>
            <a:r>
              <a:rPr lang="zh-CN" altLang="en-US" sz="2400">
                <a:solidFill>
                  <a:srgbClr val="7030A0"/>
                </a:solidFill>
              </a:rPr>
              <a:t>允许犹太人归回重建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800000">
            <a:off x="1294765" y="3456940"/>
            <a:ext cx="963295" cy="2937510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8" grpId="0" animBg="1"/>
      <p:bldP spid="8" grpId="1" animBg="1"/>
      <p:bldP spid="9" grpId="0" animBg="1"/>
      <p:bldP spid="9" grpId="1" animBg="1"/>
      <p:bldP spid="3" grpId="0"/>
      <p:bldP spid="3" grpId="1"/>
      <p:bldP spid="4" grpId="0"/>
      <p:bldP spid="4" grpId="1"/>
      <p:bldP spid="6" grpId="0" bldLvl="0" animBg="1"/>
      <p:bldP spid="6" grpId="1" animBg="1"/>
      <p:bldP spid="7" grpId="0"/>
      <p:bldP spid="7" grpId="1"/>
      <p:bldP spid="10" grpId="0"/>
      <p:bldP spid="10" grpId="1"/>
      <p:bldP spid="5" grpId="0"/>
      <p:bldP spid="5" grpId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7150" y="3411855"/>
            <a:ext cx="5749290" cy="34048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" y="3768090"/>
            <a:ext cx="6360160" cy="3056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5400" y="40640"/>
            <a:ext cx="5748655" cy="33280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0" y="103505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70C0"/>
                </a:solidFill>
              </a:rPr>
              <a:t>60BC </a:t>
            </a:r>
            <a:r>
              <a:rPr lang="zh-CN" altLang="en-US" sz="2400" b="1">
                <a:solidFill>
                  <a:srgbClr val="0070C0"/>
                </a:solidFill>
              </a:rPr>
              <a:t>被罗马帝国占领 </a:t>
            </a:r>
            <a:r>
              <a:rPr lang="en-US" altLang="zh-CN" sz="2400" b="1">
                <a:solidFill>
                  <a:srgbClr val="0070C0"/>
                </a:solidFill>
              </a:rPr>
              <a:t>  </a:t>
            </a:r>
            <a:r>
              <a:rPr lang="zh-CN" altLang="en-US" sz="2400" b="1">
                <a:solidFill>
                  <a:srgbClr val="0070C0"/>
                </a:solidFill>
              </a:rPr>
              <a:t>罗马总督</a:t>
            </a:r>
            <a:r>
              <a:rPr lang="en-US" altLang="zh-CN" sz="2400" b="1">
                <a:solidFill>
                  <a:srgbClr val="0070C0"/>
                </a:solidFill>
              </a:rPr>
              <a:t>  </a:t>
            </a:r>
            <a:r>
              <a:rPr lang="zh-CN" altLang="en-US" sz="2400" b="1">
                <a:solidFill>
                  <a:srgbClr val="0070C0"/>
                </a:solidFill>
              </a:rPr>
              <a:t>希律王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200" y="1042670"/>
            <a:ext cx="62077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70AD</a:t>
            </a:r>
            <a:r>
              <a:rPr lang="en-US" altLang="zh-CN" sz="2400" b="1">
                <a:solidFill>
                  <a:srgbClr val="7030A0"/>
                </a:solidFill>
              </a:rPr>
              <a:t> </a:t>
            </a:r>
            <a:r>
              <a:rPr lang="zh-CN" altLang="en-US" sz="2400" b="1">
                <a:solidFill>
                  <a:srgbClr val="7030A0"/>
                </a:solidFill>
              </a:rPr>
              <a:t>圣殿再次被毁</a:t>
            </a:r>
            <a:r>
              <a:rPr lang="en-US" altLang="zh-CN" sz="2400" b="1">
                <a:solidFill>
                  <a:srgbClr val="7030A0"/>
                </a:solidFill>
              </a:rPr>
              <a:t> </a:t>
            </a:r>
            <a:r>
              <a:rPr lang="zh-CN" altLang="en-US" sz="2400">
                <a:solidFill>
                  <a:srgbClr val="7030A0"/>
                </a:solidFill>
              </a:rPr>
              <a:t>犹太人起义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罗马帝国</a:t>
            </a:r>
            <a:r>
              <a:rPr lang="zh-CN" altLang="en-US" sz="2400">
                <a:solidFill>
                  <a:srgbClr val="7030A0"/>
                </a:solidFill>
              </a:rPr>
              <a:t>被镇压，杀死</a:t>
            </a:r>
            <a:r>
              <a:rPr lang="en-US" altLang="zh-CN" sz="2400">
                <a:solidFill>
                  <a:srgbClr val="7030A0"/>
                </a:solidFill>
              </a:rPr>
              <a:t>50</a:t>
            </a:r>
            <a:r>
              <a:rPr lang="zh-CN" altLang="en-US" sz="2400">
                <a:solidFill>
                  <a:srgbClr val="7030A0"/>
                </a:solidFill>
              </a:rPr>
              <a:t>万犹太人，烧毁圣殿，仅留下一段西墙遗址，犹太人称其为</a:t>
            </a:r>
            <a:r>
              <a:rPr lang="en-US" altLang="zh-CN" sz="2400">
                <a:solidFill>
                  <a:srgbClr val="7030A0"/>
                </a:solidFill>
              </a:rPr>
              <a:t>“</a:t>
            </a:r>
            <a:r>
              <a:rPr lang="zh-CN" altLang="en-US" sz="2400">
                <a:solidFill>
                  <a:srgbClr val="7030A0"/>
                </a:solidFill>
              </a:rPr>
              <a:t>哭墙</a:t>
            </a:r>
            <a:r>
              <a:rPr lang="en-US" altLang="zh-CN" sz="2400">
                <a:solidFill>
                  <a:srgbClr val="7030A0"/>
                </a:solidFill>
              </a:rPr>
              <a:t>”</a:t>
            </a:r>
            <a:r>
              <a:rPr lang="zh-CN" altLang="en-US" sz="2400">
                <a:solidFill>
                  <a:srgbClr val="7030A0"/>
                </a:solidFill>
              </a:rPr>
              <a:t>。</a:t>
            </a:r>
            <a:endParaRPr lang="zh-CN" altLang="en-US" sz="2400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  <a:sym typeface="+mn-ea"/>
              </a:rPr>
              <a:t>129AD</a:t>
            </a:r>
            <a:r>
              <a:rPr lang="en-US" altLang="zh-CN" sz="2400" b="1">
                <a:solidFill>
                  <a:srgbClr val="7030A0"/>
                </a:solidFill>
              </a:rPr>
              <a:t>第三次大流散  </a:t>
            </a:r>
            <a:r>
              <a:rPr lang="zh-CN" altLang="en-US" sz="2400">
                <a:solidFill>
                  <a:srgbClr val="7030A0"/>
                </a:solidFill>
              </a:rPr>
              <a:t>犹太人起义</a:t>
            </a:r>
            <a:r>
              <a:rPr lang="en-US" altLang="zh-CN" sz="2400">
                <a:solidFill>
                  <a:srgbClr val="7030A0"/>
                </a:solidFill>
              </a:rPr>
              <a:t> </a:t>
            </a:r>
            <a:r>
              <a:rPr lang="zh-CN" altLang="en-US" sz="2400">
                <a:solidFill>
                  <a:srgbClr val="7030A0"/>
                </a:solidFill>
              </a:rPr>
              <a:t>被罗马帝国镇压，</a:t>
            </a:r>
            <a:r>
              <a:rPr lang="en-US" altLang="zh-CN" sz="2400">
                <a:solidFill>
                  <a:srgbClr val="7030A0"/>
                </a:solidFill>
              </a:rPr>
              <a:t>150</a:t>
            </a:r>
            <a:r>
              <a:rPr lang="zh-CN" altLang="en-US" sz="2400">
                <a:solidFill>
                  <a:srgbClr val="7030A0"/>
                </a:solidFill>
              </a:rPr>
              <a:t>万犹太人被杀，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驱离流放</a:t>
            </a:r>
            <a:r>
              <a:rPr lang="zh-CN" altLang="en-US" sz="2400">
                <a:solidFill>
                  <a:srgbClr val="7030A0"/>
                </a:solidFill>
              </a:rPr>
              <a:t>幸存的犹太人，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禁止犹太人进入耶路撒冷城。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zh-CN" altLang="en-US" sz="2400">
                <a:solidFill>
                  <a:srgbClr val="7030A0"/>
                </a:solidFill>
              </a:rPr>
              <a:t>第三次大流散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长达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18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00多年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(1948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年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)</a:t>
            </a:r>
            <a:r>
              <a:rPr lang="zh-CN" altLang="en-US" sz="2400">
                <a:solidFill>
                  <a:srgbClr val="7030A0"/>
                </a:solidFill>
              </a:rPr>
              <a:t>。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0" y="574675"/>
            <a:ext cx="5944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33AD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耶稣受难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 犹太人把耶稣钉十字架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472045" y="2988945"/>
            <a:ext cx="439420" cy="306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9" grpId="0"/>
      <p:bldP spid="19" grpId="1"/>
      <p:bldP spid="21" grpId="0"/>
      <p:bldP spid="21" grpId="1"/>
      <p:bldP spid="20" grpId="0"/>
      <p:bldP spid="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570" y="23495"/>
            <a:ext cx="7030085" cy="3553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340" y="3618230"/>
            <a:ext cx="5849620" cy="321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8870" y="3618230"/>
            <a:ext cx="5920105" cy="3208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45655" y="23495"/>
            <a:ext cx="4973320" cy="1576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伊斯兰教统治时期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B050"/>
                </a:solidFill>
              </a:rPr>
              <a:t>第三次大流散之后，迦南地先后被外族占领：阿拉伯帝国，埃及王国，奥斯曼帝国。</a:t>
            </a:r>
            <a:endParaRPr lang="zh-CN" altLang="en-US" sz="2400">
              <a:solidFill>
                <a:srgbClr val="00B050"/>
              </a:solidFill>
            </a:endParaRPr>
          </a:p>
          <a:p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0660" y="1749425"/>
            <a:ext cx="201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>
                <a:sym typeface="+mn-ea"/>
              </a:rPr>
              <a:t>阿拉伯帝国</a:t>
            </a:r>
            <a:endParaRPr lang="zh-CN" altLang="en-US" sz="2400" b="1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3190" y="5743575"/>
            <a:ext cx="1623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>
                <a:sym typeface="+mn-ea"/>
              </a:rPr>
              <a:t>埃及王国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18145" y="5920105"/>
            <a:ext cx="199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>
                <a:sym typeface="+mn-ea"/>
              </a:rPr>
              <a:t>奥斯曼帝国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7245350" y="1244600"/>
            <a:ext cx="47656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sym typeface="+mn-ea"/>
              </a:rPr>
              <a:t>伊斯兰教圣地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在圣殿山原圣殿遗址上，先后建立了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金顶清真寺(萨赫莱清真寺)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，阿克萨清真寺。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7256145" y="2443480"/>
            <a:ext cx="49441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  <a:sym typeface="+mn-ea"/>
              </a:rPr>
              <a:t>纳粹大屠杀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二战期间，纳粹德国及其协作国对寄居在欧洲的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犹太人进行种族灭绝，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近600多万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人被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害。</a:t>
            </a:r>
            <a:endParaRPr lang="zh-CN" altLang="en-US" sz="24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 rot="780000">
            <a:off x="3546475" y="5153025"/>
            <a:ext cx="177800" cy="5156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780000">
            <a:off x="3777615" y="1680845"/>
            <a:ext cx="177800" cy="5156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780000">
            <a:off x="9814560" y="5153025"/>
            <a:ext cx="177800" cy="5156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15" grpId="0"/>
      <p:bldP spid="1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750" y="64770"/>
            <a:ext cx="11873865" cy="53803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02865" y="5471160"/>
            <a:ext cx="9429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7030A0"/>
                </a:solidFill>
              </a:rPr>
              <a:t>以色列人：迦南地是我们的故乡，回归家园，理所应当。</a:t>
            </a:r>
            <a:endParaRPr lang="zh-CN" altLang="en-US" sz="2800"/>
          </a:p>
          <a:p>
            <a:r>
              <a:rPr lang="zh-CN" altLang="en-US" sz="2800">
                <a:solidFill>
                  <a:srgbClr val="00B050"/>
                </a:solidFill>
              </a:rPr>
              <a:t>巴勒斯坦人：我们在此居住了上千年，是既成事实的地主。</a:t>
            </a:r>
            <a:endParaRPr lang="zh-CN" altLang="en-US" sz="2800"/>
          </a:p>
          <a:p>
            <a:r>
              <a:rPr lang="zh-CN" altLang="en-US" sz="2800">
                <a:solidFill>
                  <a:srgbClr val="0070C0"/>
                </a:solidFill>
              </a:rPr>
              <a:t>阿拉伯人：反对以色列人拿着过</a:t>
            </a:r>
            <a:r>
              <a:rPr lang="zh-CN" altLang="en-US" sz="2800">
                <a:solidFill>
                  <a:srgbClr val="0070C0"/>
                </a:solidFill>
              </a:rPr>
              <a:t>了期的地契来说事。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8955" y="5710555"/>
            <a:ext cx="1746250" cy="953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历史</a:t>
            </a:r>
            <a:r>
              <a:rPr lang="zh-CN" altLang="en-US" sz="2800">
                <a:solidFill>
                  <a:srgbClr val="FF0000"/>
                </a:solidFill>
              </a:rPr>
              <a:t>深远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难以调和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0745" y="3000375"/>
            <a:ext cx="1207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C000"/>
                </a:solidFill>
              </a:rPr>
              <a:t>哭</a:t>
            </a:r>
            <a:r>
              <a:rPr lang="en-US" altLang="zh-CN" sz="2800" b="1">
                <a:solidFill>
                  <a:srgbClr val="FFC000"/>
                </a:solidFill>
              </a:rPr>
              <a:t> </a:t>
            </a:r>
            <a:r>
              <a:rPr lang="zh-CN" altLang="en-US" sz="2800" b="1">
                <a:solidFill>
                  <a:srgbClr val="FFC000"/>
                </a:solidFill>
              </a:rPr>
              <a:t>墙</a:t>
            </a:r>
            <a:endParaRPr lang="zh-CN" altLang="en-US" sz="2800" b="1">
              <a:solidFill>
                <a:srgbClr val="FFC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645" y="1310005"/>
            <a:ext cx="1985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sym typeface="+mn-ea"/>
              </a:rPr>
              <a:t>金顶清真寺</a:t>
            </a:r>
            <a:endParaRPr lang="zh-CN" altLang="en-US" sz="28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44025" y="1573530"/>
            <a:ext cx="2688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sym typeface="+mn-ea"/>
              </a:rPr>
              <a:t>阿克萨清真寺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0" bldLvl="0" animBg="1"/>
      <p:bldP spid="10" grpId="1" animBg="1"/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960" y="77470"/>
            <a:ext cx="9717405" cy="341503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【申 28:15】你若不听从耶和华你 神的话，不谨守遵行他的一切诫命律例，就是我今日所吩咐你的，这以下的咒诅都必追随你，临到你身上：</a:t>
            </a:r>
            <a:endParaRPr lang="en-US" altLang="zh-CN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</a:rPr>
              <a:t>【申 28:25】耶和华必使你败在仇敌面前</a:t>
            </a:r>
            <a:r>
              <a:rPr lang="en-US" altLang="zh-CN" sz="2400">
                <a:solidFill>
                  <a:srgbClr val="0070C0"/>
                </a:solidFill>
              </a:rPr>
              <a:t>,</a:t>
            </a:r>
            <a:r>
              <a:rPr lang="zh-CN" altLang="en-US" sz="2400">
                <a:solidFill>
                  <a:srgbClr val="0070C0"/>
                </a:solidFill>
              </a:rPr>
              <a:t>你从一条路去攻击他们</a:t>
            </a:r>
            <a:r>
              <a:rPr lang="en-US" altLang="zh-CN" sz="2400">
                <a:solidFill>
                  <a:srgbClr val="0070C0"/>
                </a:solidFill>
              </a:rPr>
              <a:t>,</a:t>
            </a:r>
            <a:r>
              <a:rPr lang="zh-CN" altLang="en-US" sz="2400">
                <a:solidFill>
                  <a:srgbClr val="0070C0"/>
                </a:solidFill>
              </a:rPr>
              <a:t>必从七条路逃跑。你必</a:t>
            </a:r>
            <a:r>
              <a:rPr lang="zh-CN" altLang="en-US" sz="2400" b="1">
                <a:solidFill>
                  <a:srgbClr val="0070C0"/>
                </a:solidFill>
              </a:rPr>
              <a:t>在天下万国中抛来抛去</a:t>
            </a:r>
            <a:r>
              <a:rPr lang="zh-CN" altLang="en-US" sz="2400">
                <a:solidFill>
                  <a:srgbClr val="0070C0"/>
                </a:solidFill>
              </a:rPr>
              <a:t>。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【申 28:49】 耶和华要从远方地极带一国的民，如鹰飞来攻击你。这民的言语你不懂得，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【申 28:64】 耶和华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必使你们分散在万民中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，从地这边到地那边，你必在那里侍奉你和你列祖素不认识木头石头的神。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【申 28:66】 你的性命必悬悬无定，你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昼夜恐惧，自料性命难保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015" y="3663315"/>
            <a:ext cx="9542780" cy="3046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【申 30:2】 你和你的子孙，</a:t>
            </a:r>
            <a:r>
              <a:rPr lang="zh-CN" altLang="en-US" sz="2400" b="1">
                <a:solidFill>
                  <a:srgbClr val="00B050"/>
                </a:solidFill>
              </a:rPr>
              <a:t>若尽心、尽性归向耶和华你的神</a:t>
            </a:r>
            <a:r>
              <a:rPr lang="zh-CN" altLang="en-US" sz="2400">
                <a:solidFill>
                  <a:srgbClr val="00B050"/>
                </a:solidFill>
              </a:rPr>
              <a:t>，照着我今日一切所吩咐的听从他的话，</a:t>
            </a:r>
            <a:endParaRPr lang="zh-CN" altLang="en-US" sz="2400">
              <a:solidFill>
                <a:srgbClr val="00B050"/>
              </a:solidFill>
            </a:endParaRPr>
          </a:p>
          <a:p>
            <a:r>
              <a:rPr lang="zh-CN" altLang="en-US" sz="2400">
                <a:solidFill>
                  <a:srgbClr val="00B050"/>
                </a:solidFill>
              </a:rPr>
              <a:t>【申 30:3】 那时，耶和华你的神必怜恤你，救回你这被掳的子民，耶和华你的神要回转过来，</a:t>
            </a:r>
            <a:r>
              <a:rPr lang="zh-CN" altLang="en-US" sz="2400" b="1">
                <a:solidFill>
                  <a:srgbClr val="00B050"/>
                </a:solidFill>
              </a:rPr>
              <a:t>从分散你到的万民中将你招聚回来</a:t>
            </a:r>
            <a:r>
              <a:rPr lang="zh-CN" altLang="en-US" sz="2400">
                <a:solidFill>
                  <a:srgbClr val="00B050"/>
                </a:solidFill>
              </a:rPr>
              <a:t>。</a:t>
            </a:r>
            <a:endParaRPr lang="zh-CN" altLang="en-US" sz="2400">
              <a:solidFill>
                <a:srgbClr val="00B050"/>
              </a:solidFill>
            </a:endParaRPr>
          </a:p>
          <a:p>
            <a:r>
              <a:rPr lang="zh-CN" altLang="en-US" sz="2400">
                <a:solidFill>
                  <a:srgbClr val="00B050"/>
                </a:solidFill>
              </a:rPr>
              <a:t>【申 30:4】你被赶散的人，就是在天涯的，耶和华你的神也必从那里将你招聚回来。</a:t>
            </a:r>
            <a:endParaRPr lang="zh-CN" altLang="en-US" sz="2400">
              <a:solidFill>
                <a:srgbClr val="00B050"/>
              </a:solidFill>
            </a:endParaRPr>
          </a:p>
          <a:p>
            <a:r>
              <a:rPr lang="zh-CN" altLang="en-US" sz="2400">
                <a:solidFill>
                  <a:srgbClr val="00B050"/>
                </a:solidFill>
              </a:rPr>
              <a:t>【申 30:5】耶和华你的神</a:t>
            </a:r>
            <a:r>
              <a:rPr lang="zh-CN" altLang="en-US" sz="2400" b="1">
                <a:solidFill>
                  <a:srgbClr val="00B050"/>
                </a:solidFill>
              </a:rPr>
              <a:t>必领你进入你列祖所得的地</a:t>
            </a:r>
            <a:r>
              <a:rPr lang="zh-CN" altLang="en-US" sz="2400">
                <a:solidFill>
                  <a:srgbClr val="00B050"/>
                </a:solidFill>
              </a:rPr>
              <a:t>，使你可以得着；又必善待你，使你的人数比你列祖众多。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8835" y="98425"/>
            <a:ext cx="23469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神直接警告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（创出利民</a:t>
            </a:r>
            <a:r>
              <a:rPr lang="zh-CN" altLang="en-US" sz="2400" b="1">
                <a:solidFill>
                  <a:srgbClr val="FF0000"/>
                </a:solidFill>
              </a:rPr>
              <a:t>申）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B050"/>
                </a:solidFill>
              </a:rPr>
              <a:t>摩西呼天唤地</a:t>
            </a:r>
            <a:endParaRPr lang="zh-CN" altLang="en-US" sz="2400" b="1">
              <a:solidFill>
                <a:srgbClr val="00B05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B050"/>
                </a:solidFill>
              </a:rPr>
              <a:t>（</a:t>
            </a:r>
            <a:r>
              <a:rPr lang="zh-CN" altLang="en-US" sz="2400" b="1">
                <a:solidFill>
                  <a:srgbClr val="00B050"/>
                </a:solidFill>
              </a:rPr>
              <a:t>申命记）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7030A0"/>
                </a:solidFill>
              </a:rPr>
              <a:t>约书亚临终遗言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7030A0"/>
                </a:solidFill>
              </a:rPr>
              <a:t>（</a:t>
            </a:r>
            <a:r>
              <a:rPr lang="zh-CN" altLang="en-US" sz="2400" b="1">
                <a:solidFill>
                  <a:srgbClr val="7030A0"/>
                </a:solidFill>
              </a:rPr>
              <a:t>约书亚记）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70C0"/>
                </a:solidFill>
              </a:rPr>
              <a:t>神差派先知喊话警告持续</a:t>
            </a:r>
            <a:r>
              <a:rPr lang="en-US" altLang="zh-CN" sz="2400" b="1">
                <a:solidFill>
                  <a:srgbClr val="0070C0"/>
                </a:solidFill>
              </a:rPr>
              <a:t>400</a:t>
            </a:r>
            <a:r>
              <a:rPr lang="zh-CN" altLang="en-US" sz="2400" b="1">
                <a:solidFill>
                  <a:srgbClr val="0070C0"/>
                </a:solidFill>
              </a:rPr>
              <a:t>年（大小</a:t>
            </a:r>
            <a:r>
              <a:rPr lang="zh-CN" altLang="en-US" sz="2400" b="1">
                <a:solidFill>
                  <a:srgbClr val="0070C0"/>
                </a:solidFill>
              </a:rPr>
              <a:t>先知书）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225" y="4421505"/>
            <a:ext cx="180594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神信实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守约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圣洁公义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慈爱怜悯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  <p:bldP spid="6" grpId="1" animBg="1"/>
      <p:bldP spid="9" grpId="0"/>
      <p:bldP spid="9" grpId="1"/>
      <p:bldP spid="5" grpId="0" animBg="1"/>
      <p:bldP spid="5" grpId="1" animBg="1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47635" y="2462530"/>
            <a:ext cx="4131310" cy="39693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/>
              <a:t>【结 25:15】主耶和华如此说：因非利士人向犹大人报仇，就是以恨恶的心报仇雪恨，永怀仇恨，要毁灭他们。</a:t>
            </a:r>
            <a:endParaRPr lang="zh-CN" altLang="en-US" sz="2800"/>
          </a:p>
          <a:p>
            <a:r>
              <a:rPr lang="zh-CN" altLang="en-US" sz="2800"/>
              <a:t>【结 25:16】 所以主耶和华如此说：我必伸手</a:t>
            </a:r>
            <a:r>
              <a:rPr lang="zh-CN" altLang="en-US" sz="2800" b="1">
                <a:solidFill>
                  <a:srgbClr val="0070C0"/>
                </a:solidFill>
              </a:rPr>
              <a:t>攻击非利士人</a:t>
            </a:r>
            <a:r>
              <a:rPr lang="zh-CN" altLang="en-US" sz="2800"/>
              <a:t>，剪除基利提人，</a:t>
            </a:r>
            <a:r>
              <a:rPr lang="zh-CN" altLang="en-US" sz="2800" b="1">
                <a:solidFill>
                  <a:srgbClr val="0070C0"/>
                </a:solidFill>
              </a:rPr>
              <a:t>灭绝沿海剩下的居民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20650" y="148590"/>
            <a:ext cx="7505700" cy="649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结论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/>
          </a:p>
          <a:p>
            <a:r>
              <a:rPr lang="en-US" altLang="zh-CN" sz="3200">
                <a:sym typeface="+mn-ea"/>
              </a:rPr>
              <a:t>1.迦南地</a:t>
            </a:r>
            <a:r>
              <a:rPr lang="zh-CN" altLang="en-US" sz="3200">
                <a:sym typeface="+mn-ea"/>
              </a:rPr>
              <a:t>就是现在的</a:t>
            </a:r>
            <a:r>
              <a:rPr lang="zh-CN" altLang="en-US" sz="3200">
                <a:sym typeface="+mn-ea"/>
              </a:rPr>
              <a:t>巴勒斯坦地区。</a:t>
            </a:r>
            <a:endParaRPr lang="zh-CN" altLang="en-US" sz="3200">
              <a:sym typeface="+mn-ea"/>
            </a:endParaRPr>
          </a:p>
          <a:p>
            <a:r>
              <a:rPr lang="en-US" altLang="zh-CN" sz="3200"/>
              <a:t>2.</a:t>
            </a:r>
            <a:r>
              <a:rPr lang="zh-CN" altLang="en-US" sz="3200">
                <a:sym typeface="+mn-ea"/>
              </a:rPr>
              <a:t>迦南地</a:t>
            </a:r>
            <a:r>
              <a:rPr lang="zh-CN" altLang="en-US" sz="3200"/>
              <a:t>神赐给亚伯拉罕，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主权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永久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>
                <a:sym typeface="+mn-ea"/>
              </a:rPr>
              <a:t>迦南诸族</a:t>
            </a:r>
            <a:r>
              <a:rPr lang="zh-CN" altLang="en-US" sz="3200"/>
              <a:t>是最早的原住民，</a:t>
            </a:r>
            <a:r>
              <a:rPr lang="zh-CN" altLang="en-US" sz="3200" b="1">
                <a:solidFill>
                  <a:srgbClr val="002060"/>
                </a:solidFill>
              </a:rPr>
              <a:t>被神驱逐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以色列人是地的新主人，</a:t>
            </a:r>
            <a:r>
              <a:rPr lang="zh-CN" altLang="en-US" sz="3200" b="1">
                <a:solidFill>
                  <a:srgbClr val="FF0000"/>
                </a:solidFill>
              </a:rPr>
              <a:t>被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管教流散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>
                <a:solidFill>
                  <a:schemeClr val="tx1"/>
                </a:solidFill>
              </a:rPr>
              <a:t>5</a:t>
            </a:r>
            <a:r>
              <a:rPr lang="zh-CN" altLang="en-US" sz="3200">
                <a:solidFill>
                  <a:schemeClr val="tx1"/>
                </a:solidFill>
              </a:rPr>
              <a:t>.非利士人是暂居的岛民，</a:t>
            </a:r>
            <a:r>
              <a:rPr lang="zh-CN" altLang="en-US" sz="3200" b="1">
                <a:solidFill>
                  <a:srgbClr val="0070C0"/>
                </a:solidFill>
              </a:rPr>
              <a:t>被</a:t>
            </a:r>
            <a:r>
              <a:rPr lang="zh-CN" altLang="en-US" sz="3200" b="1">
                <a:solidFill>
                  <a:srgbClr val="0070C0"/>
                </a:solidFill>
              </a:rPr>
              <a:t>巴比伦灭亡</a:t>
            </a:r>
            <a:r>
              <a:rPr lang="zh-CN" altLang="en-US" sz="3200">
                <a:solidFill>
                  <a:srgbClr val="0070C0"/>
                </a:solidFill>
              </a:rPr>
              <a:t>。</a:t>
            </a:r>
            <a:endParaRPr lang="zh-CN" altLang="en-US" sz="3200">
              <a:solidFill>
                <a:srgbClr val="0070C0"/>
              </a:solidFill>
            </a:endParaRPr>
          </a:p>
          <a:p>
            <a:r>
              <a:rPr lang="en-US" altLang="zh-CN" sz="3200"/>
              <a:t>6.</a:t>
            </a:r>
            <a:r>
              <a:rPr lang="zh-CN" altLang="en-US" sz="3200"/>
              <a:t>现在的巴勒斯坦人，应该是以色列人三次大流散期间，</a:t>
            </a:r>
            <a:r>
              <a:rPr lang="zh-CN" altLang="en-US" sz="3200">
                <a:solidFill>
                  <a:schemeClr val="tx1"/>
                </a:solidFill>
              </a:rPr>
              <a:t>迦南余民、亚述帝国移民</a:t>
            </a:r>
            <a:r>
              <a:rPr lang="en-US" altLang="zh-CN" sz="3200">
                <a:solidFill>
                  <a:schemeClr val="tx1"/>
                </a:solidFill>
              </a:rPr>
              <a:t>(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亚兰人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)</a:t>
            </a:r>
            <a:r>
              <a:rPr lang="zh-CN" altLang="en-US" sz="3200">
                <a:solidFill>
                  <a:schemeClr val="tx1"/>
                </a:solidFill>
              </a:rPr>
              <a:t>和周边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各族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3200">
                <a:sym typeface="+mn-ea"/>
              </a:rPr>
              <a:t>巴比伦人</a:t>
            </a:r>
            <a:r>
              <a:rPr lang="en-US" altLang="zh-CN" sz="3200">
                <a:sym typeface="+mn-ea"/>
              </a:rPr>
              <a:t>,</a:t>
            </a:r>
            <a:r>
              <a:rPr lang="zh-CN" altLang="en-US" sz="3200"/>
              <a:t>亚扪人</a:t>
            </a:r>
            <a:r>
              <a:rPr lang="en-US" altLang="zh-CN" sz="3200"/>
              <a:t>,</a:t>
            </a:r>
            <a:r>
              <a:rPr lang="zh-CN" altLang="en-US" sz="3200"/>
              <a:t>摩押人</a:t>
            </a:r>
            <a:r>
              <a:rPr lang="en-US" altLang="zh-CN" sz="3200"/>
              <a:t>,</a:t>
            </a:r>
            <a:r>
              <a:rPr lang="zh-CN" altLang="en-US" sz="3200"/>
              <a:t>以东人</a:t>
            </a:r>
            <a:r>
              <a:rPr lang="en-US" altLang="zh-CN" sz="3200"/>
              <a:t>,</a:t>
            </a:r>
            <a:r>
              <a:rPr lang="zh-CN" altLang="en-US" sz="3200"/>
              <a:t>阿拉伯人</a:t>
            </a:r>
            <a:r>
              <a:rPr lang="en-US" altLang="zh-CN" sz="3200"/>
              <a:t>...)</a:t>
            </a:r>
            <a:r>
              <a:rPr lang="zh-CN" altLang="en-US" sz="3200" b="1">
                <a:solidFill>
                  <a:srgbClr val="00B050"/>
                </a:solidFill>
                <a:sym typeface="+mn-ea"/>
              </a:rPr>
              <a:t>混居之后裔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en-US" altLang="zh-CN" sz="3200"/>
              <a:t>7.</a:t>
            </a:r>
            <a:r>
              <a:rPr lang="zh-CN" altLang="en-US" sz="3200"/>
              <a:t>目前以色列</a:t>
            </a:r>
            <a:r>
              <a:rPr lang="zh-CN" altLang="en-US" sz="3200"/>
              <a:t>的国土地界，</a:t>
            </a:r>
            <a:r>
              <a:rPr lang="zh-CN" altLang="en-US" sz="3200" b="1">
                <a:solidFill>
                  <a:srgbClr val="7030A0"/>
                </a:solidFill>
              </a:rPr>
              <a:t>尚未达到迦南地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之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应许</a:t>
            </a:r>
            <a:r>
              <a:rPr lang="zh-CN" altLang="en-US" sz="3200" b="1">
                <a:solidFill>
                  <a:srgbClr val="7030A0"/>
                </a:solidFill>
              </a:rPr>
              <a:t>范围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/>
              <a:t>8.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神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招聚</a:t>
            </a:r>
            <a:r>
              <a:rPr lang="zh-CN" altLang="en-US" sz="3200">
                <a:solidFill>
                  <a:schemeClr val="tx1"/>
                </a:solidFill>
              </a:rPr>
              <a:t>回归，</a:t>
            </a:r>
            <a:r>
              <a:rPr lang="zh-CN" altLang="en-US" sz="3200" b="1">
                <a:solidFill>
                  <a:srgbClr val="C00000"/>
                </a:solidFill>
              </a:rPr>
              <a:t>是有条件的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7747635" y="410845"/>
            <a:ext cx="4227830" cy="18148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【创 17:8】我要将你现在寄居的地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就是</a:t>
            </a:r>
            <a:r>
              <a:rPr lang="zh-CN" altLang="en-US" sz="2800" b="1">
                <a:solidFill>
                  <a:srgbClr val="7030A0"/>
                </a:solidFill>
                <a:sym typeface="+mn-ea"/>
              </a:rPr>
              <a:t>迦南全地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赐给你和你的后裔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永远为业</a:t>
            </a:r>
            <a:r>
              <a:rPr lang="zh-CN" altLang="en-US" sz="2800">
                <a:sym typeface="+mn-ea"/>
              </a:rPr>
              <a:t>。我也必作他们的神。</a:t>
            </a:r>
            <a:endParaRPr lang="zh-CN" altLang="en-US" sz="2800"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319010" y="1310005"/>
            <a:ext cx="2754630" cy="37420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946265" y="3077210"/>
            <a:ext cx="800735" cy="27654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682740" y="1310005"/>
            <a:ext cx="4180840" cy="66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 bldLvl="0" animBg="1"/>
      <p:bldP spid="7" grpId="1" animBg="1"/>
      <p:bldP spid="8" grpId="0" animBg="1"/>
      <p:bldP spid="8" grpId="1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20650" y="148590"/>
            <a:ext cx="7505700" cy="649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结论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/>
          </a:p>
          <a:p>
            <a:r>
              <a:rPr lang="en-US" altLang="zh-CN" sz="3200">
                <a:sym typeface="+mn-ea"/>
              </a:rPr>
              <a:t>1.迦南地</a:t>
            </a:r>
            <a:r>
              <a:rPr lang="zh-CN" altLang="en-US" sz="3200">
                <a:sym typeface="+mn-ea"/>
              </a:rPr>
              <a:t>就是现在的</a:t>
            </a:r>
            <a:r>
              <a:rPr lang="zh-CN" altLang="en-US" sz="3200">
                <a:sym typeface="+mn-ea"/>
              </a:rPr>
              <a:t>巴勒斯坦地区。</a:t>
            </a:r>
            <a:endParaRPr lang="zh-CN" altLang="en-US" sz="3200">
              <a:sym typeface="+mn-ea"/>
            </a:endParaRPr>
          </a:p>
          <a:p>
            <a:r>
              <a:rPr lang="en-US" altLang="zh-CN" sz="3200"/>
              <a:t>2.</a:t>
            </a:r>
            <a:r>
              <a:rPr lang="zh-CN" altLang="en-US" sz="3200">
                <a:sym typeface="+mn-ea"/>
              </a:rPr>
              <a:t>迦南地</a:t>
            </a:r>
            <a:r>
              <a:rPr lang="zh-CN" altLang="en-US" sz="3200"/>
              <a:t>神赐给亚伯拉罕，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主权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永久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>
                <a:sym typeface="+mn-ea"/>
              </a:rPr>
              <a:t>迦南诸族</a:t>
            </a:r>
            <a:r>
              <a:rPr lang="zh-CN" altLang="en-US" sz="3200"/>
              <a:t>是最早的原住民，</a:t>
            </a:r>
            <a:r>
              <a:rPr lang="zh-CN" altLang="en-US" sz="3200" b="1">
                <a:solidFill>
                  <a:srgbClr val="002060"/>
                </a:solidFill>
              </a:rPr>
              <a:t>被神驱逐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以色列人是地的新主人，</a:t>
            </a:r>
            <a:r>
              <a:rPr lang="zh-CN" altLang="en-US" sz="3200" b="1">
                <a:solidFill>
                  <a:srgbClr val="FF0000"/>
                </a:solidFill>
              </a:rPr>
              <a:t>被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管教流散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>
                <a:solidFill>
                  <a:schemeClr val="tx1"/>
                </a:solidFill>
              </a:rPr>
              <a:t>5</a:t>
            </a:r>
            <a:r>
              <a:rPr lang="zh-CN" altLang="en-US" sz="3200">
                <a:solidFill>
                  <a:schemeClr val="tx1"/>
                </a:solidFill>
              </a:rPr>
              <a:t>.非利士人是暂居的岛民，</a:t>
            </a:r>
            <a:r>
              <a:rPr lang="zh-CN" altLang="en-US" sz="3200" b="1">
                <a:solidFill>
                  <a:srgbClr val="0070C0"/>
                </a:solidFill>
              </a:rPr>
              <a:t>被</a:t>
            </a:r>
            <a:r>
              <a:rPr lang="zh-CN" altLang="en-US" sz="3200" b="1">
                <a:solidFill>
                  <a:srgbClr val="0070C0"/>
                </a:solidFill>
              </a:rPr>
              <a:t>巴比伦灭亡</a:t>
            </a:r>
            <a:r>
              <a:rPr lang="zh-CN" altLang="en-US" sz="3200">
                <a:solidFill>
                  <a:srgbClr val="0070C0"/>
                </a:solidFill>
              </a:rPr>
              <a:t>。</a:t>
            </a:r>
            <a:endParaRPr lang="zh-CN" altLang="en-US" sz="3200">
              <a:solidFill>
                <a:srgbClr val="0070C0"/>
              </a:solidFill>
            </a:endParaRPr>
          </a:p>
          <a:p>
            <a:r>
              <a:rPr lang="en-US" altLang="zh-CN" sz="3200"/>
              <a:t>6.</a:t>
            </a:r>
            <a:r>
              <a:rPr lang="zh-CN" altLang="en-US" sz="3200"/>
              <a:t>现在的巴勒斯坦人，应该是以色列人三次大流散期间</a:t>
            </a:r>
            <a:r>
              <a:rPr lang="zh-CN" altLang="en-US" sz="3200">
                <a:solidFill>
                  <a:schemeClr val="tx1"/>
                </a:solidFill>
              </a:rPr>
              <a:t>，迦南余民、亚述帝国移民</a:t>
            </a:r>
            <a:r>
              <a:rPr lang="en-US" altLang="zh-CN" sz="3200">
                <a:solidFill>
                  <a:schemeClr val="tx1"/>
                </a:solidFill>
              </a:rPr>
              <a:t>(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亚兰人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)</a:t>
            </a:r>
            <a:r>
              <a:rPr lang="zh-CN" altLang="en-US" sz="3200">
                <a:solidFill>
                  <a:schemeClr val="tx1"/>
                </a:solidFill>
              </a:rPr>
              <a:t>和周边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各族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巴比伦人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,</a:t>
            </a:r>
            <a:r>
              <a:rPr lang="zh-CN" altLang="en-US" sz="3200">
                <a:solidFill>
                  <a:schemeClr val="tx1"/>
                </a:solidFill>
              </a:rPr>
              <a:t>亚扪人</a:t>
            </a:r>
            <a:r>
              <a:rPr lang="en-US" altLang="zh-CN" sz="3200">
                <a:solidFill>
                  <a:schemeClr val="tx1"/>
                </a:solidFill>
              </a:rPr>
              <a:t>,</a:t>
            </a:r>
            <a:r>
              <a:rPr lang="zh-CN" altLang="en-US" sz="3200">
                <a:solidFill>
                  <a:schemeClr val="tx1"/>
                </a:solidFill>
              </a:rPr>
              <a:t>摩押人</a:t>
            </a:r>
            <a:r>
              <a:rPr lang="en-US" altLang="zh-CN" sz="3200">
                <a:solidFill>
                  <a:schemeClr val="tx1"/>
                </a:solidFill>
              </a:rPr>
              <a:t>,</a:t>
            </a:r>
            <a:r>
              <a:rPr lang="zh-CN" altLang="en-US" sz="3200">
                <a:solidFill>
                  <a:schemeClr val="tx1"/>
                </a:solidFill>
              </a:rPr>
              <a:t>以东人</a:t>
            </a:r>
            <a:r>
              <a:rPr lang="en-US" altLang="zh-CN" sz="3200">
                <a:solidFill>
                  <a:schemeClr val="tx1"/>
                </a:solidFill>
              </a:rPr>
              <a:t>,</a:t>
            </a:r>
            <a:r>
              <a:rPr lang="zh-CN" altLang="en-US" sz="3200">
                <a:solidFill>
                  <a:schemeClr val="tx1"/>
                </a:solidFill>
              </a:rPr>
              <a:t>阿拉伯人</a:t>
            </a:r>
            <a:r>
              <a:rPr lang="en-US" altLang="zh-CN" sz="3200">
                <a:solidFill>
                  <a:schemeClr val="tx1"/>
                </a:solidFill>
              </a:rPr>
              <a:t>...</a:t>
            </a:r>
            <a:r>
              <a:rPr lang="en-US" altLang="zh-CN" sz="3200"/>
              <a:t>)</a:t>
            </a:r>
            <a:r>
              <a:rPr lang="zh-CN" altLang="en-US" sz="3200" b="1">
                <a:solidFill>
                  <a:srgbClr val="00B050"/>
                </a:solidFill>
                <a:sym typeface="+mn-ea"/>
              </a:rPr>
              <a:t>混居之后裔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en-US" altLang="zh-CN" sz="3200"/>
              <a:t>7.</a:t>
            </a:r>
            <a:r>
              <a:rPr lang="zh-CN" altLang="en-US" sz="3200"/>
              <a:t>目前以色列</a:t>
            </a:r>
            <a:r>
              <a:rPr lang="zh-CN" altLang="en-US" sz="3200"/>
              <a:t>的国土地界，</a:t>
            </a:r>
            <a:r>
              <a:rPr lang="zh-CN" altLang="en-US" sz="3200" b="1">
                <a:solidFill>
                  <a:srgbClr val="7030A0"/>
                </a:solidFill>
              </a:rPr>
              <a:t>尚未达到迦南地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之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应许</a:t>
            </a:r>
            <a:r>
              <a:rPr lang="zh-CN" altLang="en-US" sz="3200" b="1">
                <a:solidFill>
                  <a:srgbClr val="7030A0"/>
                </a:solidFill>
              </a:rPr>
              <a:t>范围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/>
              <a:t>8.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神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招聚</a:t>
            </a:r>
            <a:r>
              <a:rPr lang="zh-CN" altLang="en-US" sz="3200">
                <a:solidFill>
                  <a:schemeClr val="tx1"/>
                </a:solidFill>
              </a:rPr>
              <a:t>回归，</a:t>
            </a:r>
            <a:r>
              <a:rPr lang="zh-CN" altLang="en-US" sz="3200" b="1">
                <a:solidFill>
                  <a:srgbClr val="C00000"/>
                </a:solidFill>
              </a:rPr>
              <a:t>是有条件的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7747635" y="213360"/>
            <a:ext cx="4323715" cy="52622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800">
                <a:sym typeface="+mn-ea"/>
              </a:rPr>
              <a:t>【结 28:25】主耶和华如此说</a:t>
            </a:r>
            <a:r>
              <a:rPr lang="en-US" sz="2800">
                <a:sym typeface="+mn-ea"/>
              </a:rPr>
              <a:t>: </a:t>
            </a:r>
            <a:r>
              <a:rPr sz="2800">
                <a:sym typeface="+mn-ea"/>
              </a:rPr>
              <a:t>我将分散在万民中的以色列家</a:t>
            </a:r>
            <a:r>
              <a:rPr sz="2800" b="1">
                <a:solidFill>
                  <a:srgbClr val="C00000"/>
                </a:solidFill>
                <a:sym typeface="+mn-ea"/>
              </a:rPr>
              <a:t>招聚回来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向他们在列邦人眼前显为圣的时候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他们就在我赐给我仆人雅各之地仍然居住。</a:t>
            </a:r>
            <a:endParaRPr sz="2800">
              <a:sym typeface="+mn-ea"/>
            </a:endParaRPr>
          </a:p>
          <a:p>
            <a:r>
              <a:rPr sz="2800">
                <a:sym typeface="+mn-ea"/>
              </a:rPr>
              <a:t>【结 28:26】他们要在这地上</a:t>
            </a:r>
            <a:r>
              <a:rPr sz="2800" b="1">
                <a:solidFill>
                  <a:srgbClr val="C00000"/>
                </a:solidFill>
                <a:sym typeface="+mn-ea"/>
              </a:rPr>
              <a:t>安然居住</a:t>
            </a:r>
            <a:r>
              <a:rPr sz="2800">
                <a:sym typeface="+mn-ea"/>
              </a:rPr>
              <a:t>。我向四围恨恶他们的众人施行审判以后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他们要盖造房屋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栽种葡萄园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安然居住</a:t>
            </a:r>
            <a:r>
              <a:rPr lang="en-US" sz="2800">
                <a:sym typeface="+mn-ea"/>
              </a:rPr>
              <a:t>,</a:t>
            </a:r>
            <a:r>
              <a:rPr sz="2800">
                <a:sym typeface="+mn-ea"/>
              </a:rPr>
              <a:t>就知道我是耶和华他们的神。</a:t>
            </a:r>
            <a:endParaRPr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9135" y="5557520"/>
            <a:ext cx="6292215" cy="11988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【尼 1:9】但你们若</a:t>
            </a:r>
            <a:r>
              <a:rPr lang="zh-CN" altLang="en-US" sz="2400" b="1">
                <a:solidFill>
                  <a:srgbClr val="C00000"/>
                </a:solidFill>
              </a:rPr>
              <a:t>归向我</a:t>
            </a:r>
            <a:r>
              <a:rPr lang="en-US" altLang="zh-CN" sz="2400" b="1">
                <a:solidFill>
                  <a:srgbClr val="C00000"/>
                </a:solidFill>
              </a:rPr>
              <a:t>,</a:t>
            </a:r>
            <a:r>
              <a:rPr lang="zh-CN" altLang="en-US" sz="2400" b="1">
                <a:solidFill>
                  <a:srgbClr val="C00000"/>
                </a:solidFill>
              </a:rPr>
              <a:t>谨守遵行我的诫命</a:t>
            </a:r>
            <a:r>
              <a:rPr lang="en-US" altLang="zh-CN" sz="2400"/>
              <a:t>,</a:t>
            </a:r>
            <a:r>
              <a:rPr lang="zh-CN" altLang="en-US" sz="2400"/>
              <a:t>你们被赶散的人虽在天涯</a:t>
            </a:r>
            <a:r>
              <a:rPr lang="en-US" altLang="zh-CN" sz="2400"/>
              <a:t>,</a:t>
            </a:r>
            <a:r>
              <a:rPr lang="zh-CN" altLang="en-US" sz="2400"/>
              <a:t>我也必从那里将他们</a:t>
            </a:r>
            <a:r>
              <a:rPr lang="zh-CN" altLang="en-US" sz="2400" b="1">
                <a:solidFill>
                  <a:srgbClr val="C00000"/>
                </a:solidFill>
              </a:rPr>
              <a:t>招聚回来</a:t>
            </a:r>
            <a:r>
              <a:rPr lang="en-US" altLang="zh-CN" sz="2400"/>
              <a:t>,</a:t>
            </a:r>
            <a:r>
              <a:rPr lang="zh-CN" altLang="en-US" sz="2400"/>
              <a:t>带到我所选择立为我名的居所。</a:t>
            </a:r>
            <a:r>
              <a:rPr lang="en-US" altLang="zh-CN"/>
              <a:t>                      </a:t>
            </a:r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179060" y="5941060"/>
            <a:ext cx="3347085" cy="3733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208905" y="3559810"/>
            <a:ext cx="3295650" cy="27197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8" grpId="0" animBg="1"/>
      <p:bldP spid="8" grpId="1" animBg="1"/>
      <p:bldP spid="3" grpId="0" bldLvl="0" animBg="1"/>
      <p:bldP spid="3" grpId="1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405" y="4897755"/>
            <a:ext cx="68173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第一次世界大战</a:t>
            </a:r>
            <a:r>
              <a:rPr lang="zh-CN" altLang="en-US" sz="2400">
                <a:sym typeface="+mn-ea"/>
              </a:rPr>
              <a:t>，德意志、俄罗斯、</a:t>
            </a:r>
            <a:r>
              <a:rPr lang="zh-CN" altLang="en-US" sz="2400">
                <a:sym typeface="+mn-ea"/>
              </a:rPr>
              <a:t>奥斯曼、</a:t>
            </a:r>
            <a:r>
              <a:rPr lang="zh-CN" altLang="en-US" sz="2400">
                <a:sym typeface="+mn-ea"/>
              </a:rPr>
              <a:t>奥匈帝国</a:t>
            </a:r>
            <a:r>
              <a:rPr lang="zh-CN" altLang="en-US" sz="2400">
                <a:sym typeface="+mn-ea"/>
              </a:rPr>
              <a:t>战败，国联授权英法两国托管土耳其以南的前奥斯曼各省。英法将该地区分成四部分：</a:t>
            </a:r>
            <a:endParaRPr lang="zh-CN" altLang="en-US" sz="2400">
              <a:sym typeface="+mn-ea"/>
            </a:endParaRPr>
          </a:p>
          <a:p>
            <a:r>
              <a:rPr lang="zh-CN" altLang="en-US" sz="2400" b="1">
                <a:sym typeface="+mn-ea"/>
              </a:rPr>
              <a:t>法国：黎巴嫩、叙利亚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英国：伊拉克、巴勒斯坦</a:t>
            </a:r>
            <a:endParaRPr lang="zh-CN" altLang="en-US" sz="2400" b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24750" y="315595"/>
            <a:ext cx="4749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70C0"/>
                </a:solidFill>
                <a:sym typeface="+mn-ea"/>
              </a:rPr>
              <a:t>1922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年英国将托管地分两部分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约旦河东：外约旦，现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约旦王国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  <a:p>
            <a:r>
              <a:rPr lang="zh-CN" altLang="en-US" sz="2400">
                <a:solidFill>
                  <a:srgbClr val="0070C0"/>
                </a:solidFill>
                <a:sym typeface="+mn-ea"/>
              </a:rPr>
              <a:t>约旦河西：保留原名称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巴勒斯坦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25385" y="1637665"/>
            <a:ext cx="44646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  <a:sym typeface="+mn-ea"/>
              </a:rPr>
              <a:t>英国开始移民欧洲犹太人，初期犹太移民数量占比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较少，与当地巴勒斯坦人和平相处。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97775" y="2959735"/>
            <a:ext cx="43922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第二次世界大战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(1939~1945)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前后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，犹太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移民大量涌入，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占总人口约1/3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，当地巴勒斯坦人强烈不满，暴力冲突不断升级，英国放弃托管。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6125" y="5182235"/>
            <a:ext cx="49917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7030A0"/>
                </a:solidFill>
                <a:sym typeface="+mn-ea"/>
              </a:rPr>
              <a:t>1947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年联合国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181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号决议[分治方案]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en-US" altLang="zh-CN" sz="2400">
                <a:solidFill>
                  <a:srgbClr val="7030A0"/>
                </a:solidFill>
                <a:sym typeface="+mn-ea"/>
              </a:rPr>
              <a:t>1948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年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以色列宣布建国。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en-US" altLang="zh-CN" sz="2400">
                <a:solidFill>
                  <a:srgbClr val="7030A0"/>
                </a:solidFill>
                <a:sym typeface="+mn-ea"/>
              </a:rPr>
              <a:t>1948~1982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年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五次中东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战争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zh-CN" altLang="en-US" sz="2400">
                <a:solidFill>
                  <a:srgbClr val="7030A0"/>
                </a:solidFill>
                <a:sym typeface="+mn-ea"/>
              </a:rPr>
              <a:t>1988年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巴勒斯坦宣布建国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(40</a:t>
            </a:r>
            <a:r>
              <a:rPr lang="zh-CN" altLang="en-US" sz="2400">
                <a:solidFill>
                  <a:srgbClr val="7030A0"/>
                </a:solidFill>
                <a:sym typeface="+mn-ea"/>
              </a:rPr>
              <a:t>年后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)</a:t>
            </a:r>
            <a:endParaRPr lang="en-US" altLang="zh-CN" sz="2400">
              <a:solidFill>
                <a:srgbClr val="7030A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2430" y="2496185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巴勒斯坦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5405" y="0"/>
            <a:ext cx="7272655" cy="492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3" grpId="0"/>
      <p:bldP spid="13" grpId="1"/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4005580" cy="6847205"/>
          </a:xfrm>
          <a:prstGeom prst="rect">
            <a:avLst/>
          </a:prstGeom>
        </p:spPr>
      </p:pic>
      <p:pic>
        <p:nvPicPr>
          <p:cNvPr id="2" name="图片 1" descr="12_Tribes_of_Israel_Map_zh_hans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25" y="-39370"/>
            <a:ext cx="4098290" cy="6886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945" y="635"/>
            <a:ext cx="3920490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060" y="635"/>
            <a:ext cx="1877695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最早原住民</a:t>
            </a:r>
            <a:r>
              <a:rPr lang="zh-CN" altLang="en-US" sz="2400" b="1">
                <a:sym typeface="+mn-ea"/>
              </a:rPr>
              <a:t>迦南人</a:t>
            </a:r>
            <a:r>
              <a:rPr lang="en-US" altLang="zh-CN" sz="2400" b="1">
                <a:sym typeface="+mn-ea"/>
              </a:rPr>
              <a:t>(</a:t>
            </a:r>
            <a:r>
              <a:rPr lang="zh-CN" altLang="en-US" sz="2400" b="1">
                <a:sym typeface="+mn-ea"/>
              </a:rPr>
              <a:t>含族</a:t>
            </a:r>
            <a:r>
              <a:rPr lang="en-US" altLang="zh-CN" sz="2400" b="1">
                <a:sym typeface="+mn-ea"/>
              </a:rPr>
              <a:t>)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8234680" y="635"/>
            <a:ext cx="2028190" cy="1319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ym typeface="+mn-ea"/>
              </a:rPr>
              <a:t>现在以色列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的国土尚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 b="1">
                <a:sym typeface="+mn-ea"/>
              </a:rPr>
              <a:t>不足</a:t>
            </a:r>
            <a:r>
              <a:rPr lang="zh-CN" altLang="en-US" sz="2400" b="1">
                <a:sym typeface="+mn-ea"/>
              </a:rPr>
              <a:t>应许之地</a:t>
            </a:r>
            <a:endParaRPr lang="zh-CN" altLang="en-US" sz="24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9555" y="-21590"/>
            <a:ext cx="225298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神赐新主人</a:t>
            </a:r>
            <a:endParaRPr lang="zh-CN" altLang="en-US" sz="2400">
              <a:sym typeface="+mn-ea"/>
            </a:endParaRPr>
          </a:p>
          <a:p>
            <a:r>
              <a:rPr lang="zh-CN" altLang="en-US" sz="2400" b="1">
                <a:sym typeface="+mn-ea"/>
              </a:rPr>
              <a:t>以色列人</a:t>
            </a:r>
            <a:r>
              <a:rPr lang="en-US" altLang="zh-CN" sz="2400" b="1">
                <a:sym typeface="+mn-ea"/>
              </a:rPr>
              <a:t>(</a:t>
            </a:r>
            <a:r>
              <a:rPr lang="zh-CN" altLang="en-US" sz="2400" b="1">
                <a:sym typeface="+mn-ea"/>
              </a:rPr>
              <a:t>闪族</a:t>
            </a:r>
            <a:r>
              <a:rPr lang="en-US" altLang="zh-CN" sz="2400" b="1">
                <a:sym typeface="+mn-ea"/>
              </a:rPr>
              <a:t>)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45085" y="5273675"/>
            <a:ext cx="7456805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招聚回来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的条件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尚未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完全满足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只认圣父不认圣子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只读《旧约》不读《</a:t>
            </a:r>
            <a:r>
              <a:rPr lang="zh-CN" altLang="en-US" sz="2400">
                <a:sym typeface="+mn-ea"/>
              </a:rPr>
              <a:t>新约》。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拒绝十字架救恩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执着等候弥赛亚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基督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救世主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到来。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建国后战事不断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没有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安然居住</a:t>
            </a:r>
            <a:r>
              <a:rPr lang="zh-CN" altLang="en-US" sz="2400">
                <a:sym typeface="+mn-ea"/>
              </a:rPr>
              <a:t>的平安佐证。</a:t>
            </a:r>
            <a:endParaRPr lang="zh-CN" altLang="en-US" sz="24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1890" y="5284470"/>
            <a:ext cx="4603750" cy="15506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no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基督徒的立场：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rgbClr val="00B050"/>
                </a:solidFill>
                <a:sym typeface="+mn-ea"/>
              </a:rPr>
              <a:t>1.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爱人如己：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反对杀戮。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rgbClr val="0070C0"/>
                </a:solidFill>
                <a:sym typeface="+mn-ea"/>
              </a:rPr>
              <a:t>2.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顺服神：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既不偏袒犹太人，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  <a:p>
            <a:pPr algn="l"/>
            <a:r>
              <a:rPr lang="zh-CN" altLang="en-US" sz="240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          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亦不盲目反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对巴勒斯坦人。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 animBg="1"/>
      <p:bldP spid="3" grpId="1" animBg="1"/>
      <p:bldP spid="6" grpId="0" bldLvl="0" animBg="1"/>
      <p:bldP spid="6" grpId="1" animBg="1"/>
      <p:bldP spid="5" grpId="0" bldLvl="0" animBg="1"/>
      <p:bldP spid="5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88490" y="669925"/>
            <a:ext cx="8415020" cy="1889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《圣经》是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神的话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sym typeface="+mn-ea"/>
              </a:rPr>
              <a:t>《圣经》</a:t>
            </a:r>
            <a:r>
              <a:rPr lang="zh-CN" altLang="en-US" sz="3200" b="1">
                <a:solidFill>
                  <a:srgbClr val="00B050"/>
                </a:solidFill>
              </a:rPr>
              <a:t>与今天的世界密切相关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0070C0"/>
                </a:solidFill>
              </a:rPr>
              <a:t>《圣经》与每一个人的生命结局有关</a:t>
            </a:r>
            <a:endParaRPr lang="zh-CN" altLang="en-US" sz="4000" b="1">
              <a:solidFill>
                <a:srgbClr val="FF0000"/>
              </a:solidFill>
            </a:endParaRPr>
          </a:p>
          <a:p>
            <a:pPr algn="ctr"/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1480" y="5025390"/>
            <a:ext cx="6650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活在马大的世界里做马利亚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6775" y="3163570"/>
            <a:ext cx="57289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7030A0"/>
                </a:solidFill>
              </a:rPr>
              <a:t>通过《圣经》寻</a:t>
            </a:r>
            <a:r>
              <a:rPr lang="zh-CN" altLang="en-US" sz="3200" b="1">
                <a:solidFill>
                  <a:srgbClr val="7030A0"/>
                </a:solidFill>
              </a:rPr>
              <a:t>找根源</a:t>
            </a:r>
            <a:endParaRPr lang="zh-CN" altLang="en-US" sz="3200" b="1">
              <a:solidFill>
                <a:srgbClr val="7030A0"/>
              </a:solidFill>
            </a:endParaRPr>
          </a:p>
          <a:p>
            <a:r>
              <a:rPr lang="en-US" altLang="zh-CN" sz="3200" b="1">
                <a:solidFill>
                  <a:srgbClr val="7030A0"/>
                </a:solidFill>
              </a:rPr>
              <a:t>           </a:t>
            </a:r>
            <a:r>
              <a:rPr lang="zh-CN" altLang="en-US" sz="3200" b="1">
                <a:solidFill>
                  <a:srgbClr val="7030A0"/>
                </a:solidFill>
              </a:rPr>
              <a:t>籍着《圣经》</a:t>
            </a:r>
            <a:r>
              <a:rPr lang="zh-CN" altLang="en-US" sz="3200" b="1">
                <a:solidFill>
                  <a:srgbClr val="7030A0"/>
                </a:solidFill>
              </a:rPr>
              <a:t>明白预言</a:t>
            </a:r>
            <a:endParaRPr lang="zh-CN" altLang="en-US" sz="3200" b="1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9060" y="40005"/>
            <a:ext cx="10118090" cy="6817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59060" y="940435"/>
            <a:ext cx="1635125" cy="4976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/>
              <a:t>以色列实际控制区</a:t>
            </a:r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en-US" altLang="zh-CN" sz="2800"/>
              <a:t>56%</a:t>
            </a:r>
            <a:endParaRPr lang="en-US" altLang="zh-CN" sz="2800"/>
          </a:p>
          <a:p>
            <a:pPr algn="ctr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US" altLang="zh-CN" sz="2800"/>
          </a:p>
          <a:p>
            <a:pPr algn="ctr"/>
            <a:r>
              <a:rPr lang="en-US" altLang="zh-CN" sz="2800"/>
              <a:t>78%</a:t>
            </a:r>
            <a:endParaRPr lang="en-US" altLang="zh-CN" sz="2800"/>
          </a:p>
          <a:p>
            <a:pPr algn="ctr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US" altLang="zh-CN" sz="2800"/>
          </a:p>
          <a:p>
            <a:pPr algn="ctr"/>
            <a:r>
              <a:rPr lang="en-US" altLang="zh-CN" sz="2800"/>
              <a:t>92%</a:t>
            </a:r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r>
              <a:rPr lang="zh-CN" altLang="en-US" sz="2800"/>
              <a:t>巴以冲突</a:t>
            </a:r>
            <a:r>
              <a:rPr lang="zh-CN" altLang="en-US" sz="2800"/>
              <a:t>从未间断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8255" y="4912360"/>
            <a:ext cx="7020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</a:rPr>
              <a:t>耶路撒冷三教圣城</a:t>
            </a:r>
            <a:r>
              <a:rPr lang="en-US" altLang="zh-CN" sz="2400" b="1">
                <a:solidFill>
                  <a:srgbClr val="0070C0"/>
                </a:solidFill>
              </a:rPr>
              <a:t>: 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基督教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犹太教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70C0"/>
                </a:solidFill>
              </a:rPr>
              <a:t>伊斯兰教。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1.</a:t>
            </a:r>
            <a:r>
              <a:rPr lang="zh-CN" altLang="en-US" sz="2400">
                <a:solidFill>
                  <a:srgbClr val="0070C0"/>
                </a:solidFill>
              </a:rPr>
              <a:t>名义上由联合国托管，分为东西耶路撒冷。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2.</a:t>
            </a:r>
            <a:r>
              <a:rPr lang="zh-CN" altLang="en-US" sz="2400">
                <a:solidFill>
                  <a:srgbClr val="0070C0"/>
                </a:solidFill>
              </a:rPr>
              <a:t>约旦统治东耶路撒冷期间禁止以色列人进入旧城</a:t>
            </a:r>
            <a:endParaRPr lang="zh-CN" altLang="en-US" sz="2400">
              <a:solidFill>
                <a:srgbClr val="0070C0"/>
              </a:solidFill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3.</a:t>
            </a:r>
            <a:r>
              <a:rPr lang="zh-CN" altLang="en-US" sz="2400">
                <a:solidFill>
                  <a:srgbClr val="0070C0"/>
                </a:solidFill>
              </a:rPr>
              <a:t>第三次中东战争后</a:t>
            </a:r>
            <a:r>
              <a:rPr lang="en-US" altLang="zh-CN" sz="2400">
                <a:solidFill>
                  <a:srgbClr val="0070C0"/>
                </a:solidFill>
              </a:rPr>
              <a:t>,</a:t>
            </a:r>
            <a:r>
              <a:rPr lang="zh-CN" altLang="en-US" sz="2400">
                <a:solidFill>
                  <a:srgbClr val="0070C0"/>
                </a:solidFill>
              </a:rPr>
              <a:t>以色列占领东城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并完全开放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,两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座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清真寺仍由约旦管理,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但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四周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由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以色列军警把守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2305" y="4879340"/>
            <a:ext cx="51460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1.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基督教圣墓教堂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耶稣在此埋葬复活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2.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犹太教圣殿二次被毁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仅残留一段西墙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(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哭墙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),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从未不放弃建立第三圣殿。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3.</a:t>
            </a:r>
            <a:r>
              <a:rPr lang="zh-CN" altLang="en-US" sz="2400">
                <a:solidFill>
                  <a:srgbClr val="00B050"/>
                </a:solidFill>
                <a:sym typeface="+mn-ea"/>
              </a:rPr>
              <a:t>伊斯兰教圆顶清真寺与阿克萨清真寺建在圣殿山原圣殿遗址上。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4897" t="4169" r="9783" b="3447"/>
          <a:stretch>
            <a:fillRect/>
          </a:stretch>
        </p:blipFill>
        <p:spPr>
          <a:xfrm>
            <a:off x="0" y="0"/>
            <a:ext cx="5024120" cy="4846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595" y="0"/>
            <a:ext cx="7177405" cy="48469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185" y="47625"/>
            <a:ext cx="8856980" cy="675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1020" y="287020"/>
            <a:ext cx="3326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巴以冲突</a:t>
            </a:r>
            <a:r>
              <a:rPr lang="en-US" altLang="zh-CN" sz="2800" b="1"/>
              <a:t>=</a:t>
            </a:r>
            <a:r>
              <a:rPr lang="zh-CN" altLang="en-US" sz="2800" b="1"/>
              <a:t>阿以冲突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470" y="902335"/>
            <a:ext cx="3682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巴勒斯坦人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≠阿拉伯人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970" y="1806575"/>
            <a:ext cx="387286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《圣经》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人类各民族诞生的历史</a:t>
            </a:r>
            <a:endParaRPr lang="zh-CN" alt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以色列民族在迦南地</a:t>
            </a: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巴勒斯坦地区</a:t>
            </a: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的兴衰史。</a:t>
            </a:r>
            <a:endParaRPr lang="zh-CN" alt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35" y="4383405"/>
            <a:ext cx="5525770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rgbClr val="7030A0"/>
                </a:solidFill>
                <a:sym typeface="+mn-ea"/>
              </a:rPr>
              <a:t>查考《圣经》</a:t>
            </a:r>
            <a:endParaRPr lang="en-US" altLang="zh-CN" sz="2800">
              <a:solidFill>
                <a:srgbClr val="7030A0"/>
              </a:solidFill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rgbClr val="7030A0"/>
                </a:solidFill>
                <a:sym typeface="+mn-ea"/>
              </a:rPr>
              <a:t>1.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阿拉伯人的祖先</a:t>
            </a:r>
            <a:endParaRPr lang="zh-CN" altLang="en-US" sz="2800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rgbClr val="7030A0"/>
                </a:solidFill>
                <a:sym typeface="+mn-ea"/>
              </a:rPr>
              <a:t>2.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以色列人与迦南地的关系</a:t>
            </a:r>
            <a:endParaRPr lang="zh-CN" altLang="en-US" sz="2800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rgbClr val="7030A0"/>
                </a:solidFill>
                <a:sym typeface="+mn-ea"/>
              </a:rPr>
              <a:t>3.巴勒斯坦原住民的祖先</a:t>
            </a:r>
            <a:endParaRPr lang="en-US" altLang="zh-CN" sz="2800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rgbClr val="7030A0"/>
                </a:solidFill>
                <a:sym typeface="+mn-ea"/>
              </a:rPr>
              <a:t>4.</a:t>
            </a:r>
            <a:r>
              <a:rPr lang="zh-CN" altLang="en-US" sz="2800">
                <a:solidFill>
                  <a:srgbClr val="7030A0"/>
                </a:solidFill>
                <a:sym typeface="+mn-ea"/>
              </a:rPr>
              <a:t>巴勒斯坦地区常住居民的变迁</a:t>
            </a:r>
            <a:endParaRPr lang="zh-CN" altLang="en-US" sz="2800">
              <a:solidFill>
                <a:srgbClr val="7030A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179324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9408795" y="3371850"/>
            <a:ext cx="2681605" cy="34150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sym typeface="+mn-ea"/>
              </a:rPr>
              <a:t>含的后裔</a:t>
            </a:r>
            <a:r>
              <a:rPr lang="en-US" altLang="zh-CN" sz="2400" b="1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向西南迁移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定居在美索不达米亚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阿拉伯和埃及南部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地中海东岸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并沿着北非的地中海岸向西扩散。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部分族裔后来成为围堵以色列的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仇敌。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408795" y="100965"/>
            <a:ext cx="2681605" cy="1568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雅弗后裔</a:t>
            </a:r>
            <a:r>
              <a:rPr lang="en-US" altLang="zh-CN" sz="2400">
                <a:solidFill>
                  <a:srgbClr val="00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000000"/>
                </a:solidFill>
                <a:sym typeface="+mn-ea"/>
              </a:rPr>
              <a:t>从亚拉腊山向北迁移到欧洲</a:t>
            </a:r>
            <a:r>
              <a:rPr lang="en-US" altLang="zh-CN" sz="2400">
                <a:solidFill>
                  <a:srgbClr val="00000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0000"/>
                </a:solidFill>
                <a:sym typeface="+mn-ea"/>
              </a:rPr>
              <a:t>西至西班牙</a:t>
            </a:r>
            <a:r>
              <a:rPr lang="en-US" altLang="zh-CN" sz="2400">
                <a:solidFill>
                  <a:srgbClr val="000000"/>
                </a:solidFill>
                <a:sym typeface="+mn-ea"/>
              </a:rPr>
              <a:t>, </a:t>
            </a:r>
            <a:r>
              <a:rPr lang="zh-CN" altLang="en-US" sz="2400">
                <a:solidFill>
                  <a:srgbClr val="000000"/>
                </a:solidFill>
                <a:sym typeface="+mn-ea"/>
              </a:rPr>
              <a:t>东至伊朗。</a:t>
            </a:r>
            <a:endParaRPr lang="zh-CN" altLang="en-US" sz="2400">
              <a:solidFill>
                <a:srgbClr val="0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414510" y="1740535"/>
            <a:ext cx="2675890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闪的后裔</a:t>
            </a:r>
            <a:r>
              <a:rPr lang="en-US" altLang="zh-CN" sz="2400" b="1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向东南迁移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>
                <a:sym typeface="+mn-ea"/>
              </a:rPr>
              <a:t>定居在美索不达米亚及周边地区和阿拉伯半岛。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1130" y="86360"/>
            <a:ext cx="9013825" cy="66878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0" bldLvl="0" animBg="1"/>
      <p:bldP spid="10" grpId="1"/>
      <p:bldP spid="12" grpId="0" bldLvl="0" animBg="1"/>
      <p:bldP spid="12" grpId="1"/>
      <p:bldP spid="9" grpId="0" bldLvl="0" animBg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179324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21615" y="42545"/>
            <a:ext cx="11600815" cy="6739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0365" y="159385"/>
            <a:ext cx="3989070" cy="5918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en-US" altLang="zh-CN" sz="3600" b="1">
                <a:sym typeface="+mn-ea"/>
              </a:rPr>
              <a:t>1.</a:t>
            </a:r>
            <a:r>
              <a:rPr lang="zh-CN" altLang="en-US" sz="3600" b="1">
                <a:sym typeface="+mn-ea"/>
              </a:rPr>
              <a:t>阿拉伯人的祖先</a:t>
            </a:r>
            <a:r>
              <a:rPr lang="en-US" altLang="zh-CN" sz="3600" b="1">
                <a:sym typeface="+mn-ea"/>
              </a:rPr>
              <a:t> </a:t>
            </a:r>
            <a:endParaRPr lang="zh-CN" altLang="en-US" sz="36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5963" r="3273"/>
          <a:stretch>
            <a:fillRect/>
          </a:stretch>
        </p:blipFill>
        <p:spPr>
          <a:xfrm>
            <a:off x="23495" y="635"/>
            <a:ext cx="12168505" cy="6865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5045" y="4956175"/>
            <a:ext cx="826960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00B050"/>
                </a:solidFill>
              </a:rPr>
              <a:t>约坍</a:t>
            </a:r>
            <a:r>
              <a:rPr lang="zh-CN" altLang="en-US" sz="2400"/>
              <a:t>是阿拉伯游牧民族的祖先，</a:t>
            </a:r>
            <a:r>
              <a:rPr lang="zh-CN" altLang="en-US" sz="2400">
                <a:solidFill>
                  <a:srgbClr val="FF0000"/>
                </a:solidFill>
              </a:rPr>
              <a:t>阿拉伯半岛南部</a:t>
            </a:r>
            <a:r>
              <a:rPr lang="en-US" altLang="zh-CN" sz="2400">
                <a:solidFill>
                  <a:srgbClr val="FF0000"/>
                </a:solidFill>
              </a:rPr>
              <a:t>13</a:t>
            </a:r>
            <a:r>
              <a:rPr lang="zh-CN" altLang="en-US" sz="2400">
                <a:solidFill>
                  <a:srgbClr val="FF0000"/>
                </a:solidFill>
              </a:rPr>
              <a:t>个部落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671195" y="5880100"/>
            <a:ext cx="1512570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亚伯兰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亚伯拉罕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8340" y="6290310"/>
            <a:ext cx="826325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【创 10:30】 他们所住的地方是从</a:t>
            </a:r>
            <a:r>
              <a:rPr lang="zh-CN" altLang="en-US" sz="2400" b="1">
                <a:solidFill>
                  <a:schemeClr val="tx1"/>
                </a:solidFill>
              </a:rPr>
              <a:t>米沙</a:t>
            </a:r>
            <a:r>
              <a:rPr lang="zh-CN" altLang="en-US" sz="2400">
                <a:solidFill>
                  <a:schemeClr val="tx1"/>
                </a:solidFill>
              </a:rPr>
              <a:t>直到</a:t>
            </a:r>
            <a:r>
              <a:rPr lang="zh-CN" altLang="en-US" sz="2400" b="1">
                <a:solidFill>
                  <a:schemeClr val="tx1"/>
                </a:solidFill>
              </a:rPr>
              <a:t>西发</a:t>
            </a:r>
            <a:r>
              <a:rPr lang="zh-CN" altLang="en-US" sz="2400">
                <a:solidFill>
                  <a:schemeClr val="tx1"/>
                </a:solidFill>
              </a:rPr>
              <a:t>东边的山。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974850" y="5329555"/>
            <a:ext cx="0" cy="503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535680" y="270510"/>
            <a:ext cx="328993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/>
              <a:t>闪之约坍的后代</a:t>
            </a:r>
            <a:endParaRPr lang="zh-CN" altLang="en-US" sz="2800" b="1"/>
          </a:p>
        </p:txBody>
      </p:sp>
      <p:pic>
        <p:nvPicPr>
          <p:cNvPr id="15" name="图片 14" descr="600px-Map_of_Middle_East_(zh-han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605" y="270510"/>
            <a:ext cx="5538470" cy="458851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 rot="4080000">
            <a:off x="9397365" y="2334895"/>
            <a:ext cx="1563370" cy="22612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0525" y="270510"/>
            <a:ext cx="303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阿拉伯人祖先之</a:t>
            </a:r>
            <a:r>
              <a:rPr lang="zh-CN" altLang="en-US" sz="2800" b="1">
                <a:sym typeface="+mn-ea"/>
              </a:rPr>
              <a:t>一</a:t>
            </a:r>
            <a:endParaRPr lang="zh-CN" altLang="en-US" sz="2800" b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1240" y="5329555"/>
            <a:ext cx="943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第</a:t>
            </a:r>
            <a:r>
              <a:rPr lang="en-US" altLang="zh-CN" sz="2000">
                <a:sym typeface="+mn-ea"/>
              </a:rPr>
              <a:t>5</a:t>
            </a:r>
            <a:r>
              <a:rPr lang="zh-CN" altLang="en-US" sz="2000">
                <a:sym typeface="+mn-ea"/>
              </a:rPr>
              <a:t>代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422130" y="3268345"/>
            <a:ext cx="2025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约坍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13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部落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7" grpId="0"/>
      <p:bldP spid="17" grpId="1"/>
      <p:bldP spid="16" grpId="0" bldLvl="0" animBg="1"/>
      <p:bldP spid="16" grpId="1" animBg="1"/>
      <p:bldP spid="7" grpId="0" bldLvl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5" grpId="0"/>
      <p:bldP spid="5" grpId="1"/>
      <p:bldP spid="10" grpId="0"/>
      <p:bldP spid="10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commondata" val="eyJoZGlkIjoiNTc5YjI0MjU3N2U0ODAzZjBhMTJiNjk5Y2M4ZWYwYm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6414</Words>
  <Application>WPS 演示</Application>
  <PresentationFormat>宽屏</PresentationFormat>
  <Paragraphs>428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凡事感恩 Jack崔</cp:lastModifiedBy>
  <cp:revision>183</cp:revision>
  <dcterms:created xsi:type="dcterms:W3CDTF">2019-06-19T02:08:00Z</dcterms:created>
  <dcterms:modified xsi:type="dcterms:W3CDTF">2023-10-30T10:36:07Z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145DA9CE8BC048DDAB2521F3FB2F26E5_13</vt:lpwstr>
  </property>
</Properties>
</file>