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68" r:id="rId3"/>
    <p:sldId id="591" r:id="rId4"/>
    <p:sldId id="530" r:id="rId5"/>
    <p:sldId id="534" r:id="rId6"/>
    <p:sldId id="571" r:id="rId7"/>
    <p:sldId id="584" r:id="rId8"/>
    <p:sldId id="607" r:id="rId9"/>
    <p:sldId id="576" r:id="rId10"/>
    <p:sldId id="575" r:id="rId11"/>
    <p:sldId id="608" r:id="rId12"/>
    <p:sldId id="577" r:id="rId13"/>
    <p:sldId id="581" r:id="rId14"/>
    <p:sldId id="546" r:id="rId15"/>
    <p:sldId id="604" r:id="rId16"/>
    <p:sldId id="603" r:id="rId17"/>
    <p:sldId id="609" r:id="rId19"/>
    <p:sldId id="610" r:id="rId20"/>
    <p:sldId id="56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4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4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27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0" Type="http://schemas.openxmlformats.org/officeDocument/2006/relationships/notesSlide" Target="../notesSlides/notesSlide3.xml"/><Relationship Id="rId2" Type="http://schemas.openxmlformats.org/officeDocument/2006/relationships/tags" Target="../tags/tag128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245360" y="1715135"/>
            <a:ext cx="7701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ym typeface="+mn-ea"/>
              </a:rPr>
              <a:t>创世纪</a:t>
            </a:r>
            <a:r>
              <a:rPr lang="en-US" altLang="zh-CN" sz="3600" b="1">
                <a:sym typeface="+mn-ea"/>
              </a:rPr>
              <a:t> </a:t>
            </a:r>
            <a:r>
              <a:rPr lang="zh-CN" altLang="en-US" sz="3600" b="1">
                <a:sym typeface="+mn-ea"/>
              </a:rPr>
              <a:t>第</a:t>
            </a:r>
            <a:r>
              <a:rPr lang="en-US" altLang="zh-CN" sz="3600" b="1">
                <a:sym typeface="+mn-ea"/>
              </a:rPr>
              <a:t> 5&amp;11</a:t>
            </a:r>
            <a:r>
              <a:rPr lang="zh-CN" altLang="en-US" sz="3600" b="1">
                <a:sym typeface="+mn-ea"/>
              </a:rPr>
              <a:t>章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3550285" y="3267075"/>
            <a:ext cx="5221605" cy="70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B050"/>
                </a:solidFill>
              </a:rPr>
              <a:t>从挪亚的家谱看天父的爱</a:t>
            </a:r>
            <a:endParaRPr lang="zh-CN" altLang="en-US" sz="3600" b="1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3185" y="4555490"/>
            <a:ext cx="341820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3600" b="1">
                <a:solidFill>
                  <a:srgbClr val="0070C0"/>
                </a:solidFill>
                <a:sym typeface="+mn-ea"/>
              </a:rPr>
              <a:t>枯燥</a:t>
            </a:r>
            <a:r>
              <a:rPr lang="en-US" altLang="zh-CN" sz="3600" b="1">
                <a:solidFill>
                  <a:srgbClr val="0070C0"/>
                </a:solidFill>
                <a:sym typeface="+mn-ea"/>
              </a:rPr>
              <a:t>          </a:t>
            </a:r>
            <a:r>
              <a:rPr lang="zh-CN" altLang="en-US" sz="3600" b="1">
                <a:solidFill>
                  <a:srgbClr val="0070C0"/>
                </a:solidFill>
                <a:sym typeface="+mn-ea"/>
              </a:rPr>
              <a:t>活泼</a:t>
            </a:r>
            <a:endParaRPr lang="zh-CN" altLang="en-US" sz="36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805" y="4610735"/>
            <a:ext cx="1918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sym typeface="+mn-ea"/>
              </a:rPr>
              <a:t>感觉：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332855" y="4656455"/>
            <a:ext cx="979170" cy="48577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4" grpId="1" animBg="1"/>
      <p:bldP spid="5" grpId="0"/>
      <p:bldP spid="5" grpId="1"/>
      <p:bldP spid="2" grpId="0"/>
      <p:bldP spid="2" grpId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175895" y="118745"/>
            <a:ext cx="998664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闪的后代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11:10】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chemeClr val="tx1"/>
                </a:solidFill>
              </a:rPr>
              <a:t>闪</a:t>
            </a:r>
            <a:r>
              <a:rPr lang="zh-CN" altLang="en-US" sz="2400">
                <a:solidFill>
                  <a:schemeClr val="tx1"/>
                </a:solidFill>
              </a:rPr>
              <a:t>的后代记在下面：洪水以后二年，闪一百岁生了亚法撒。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11:11】 </a:t>
            </a:r>
            <a:r>
              <a:rPr lang="zh-CN" altLang="en-US" sz="2400">
                <a:solidFill>
                  <a:schemeClr val="tx1"/>
                </a:solidFill>
              </a:rPr>
              <a:t>闪生亚法撒之后，又活了五百年，并且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11:12】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亚法撒</a:t>
            </a:r>
            <a:r>
              <a:rPr lang="zh-CN" altLang="en-US" sz="2400">
                <a:solidFill>
                  <a:schemeClr val="tx1"/>
                </a:solidFill>
              </a:rPr>
              <a:t>活到三十五岁，生了沙拉。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11:13】 亚法撒生沙拉之后，又活了四百零三年，并且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11:14】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chemeClr val="tx1"/>
                </a:solidFill>
              </a:rPr>
              <a:t>沙拉</a:t>
            </a:r>
            <a:r>
              <a:rPr lang="zh-CN" altLang="en-US" sz="2400">
                <a:solidFill>
                  <a:schemeClr val="tx1"/>
                </a:solidFill>
              </a:rPr>
              <a:t>活到三十岁，生了希伯。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11:15】 沙拉生希伯之后，又活了四百零三年，并且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11:16】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chemeClr val="tx1"/>
                </a:solidFill>
              </a:rPr>
              <a:t>希伯</a:t>
            </a:r>
            <a:r>
              <a:rPr lang="zh-CN" altLang="en-US" sz="2400">
                <a:solidFill>
                  <a:schemeClr val="tx1"/>
                </a:solidFill>
              </a:rPr>
              <a:t>活到三十四岁，生了法勒。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11:17】 希伯生法勒之后，又活了四百三十年，并且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11:18】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chemeClr val="tx1"/>
                </a:solidFill>
              </a:rPr>
              <a:t>法勒</a:t>
            </a:r>
            <a:r>
              <a:rPr lang="zh-CN" altLang="en-US" sz="2400">
                <a:solidFill>
                  <a:schemeClr val="tx1"/>
                </a:solidFill>
              </a:rPr>
              <a:t>活到三十岁，生了拉吴。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11:19】 法勒生拉吴之后，又活了二百零九年，并且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11:20】</a:t>
            </a:r>
            <a:r>
              <a:rPr lang="en-US" altLang="zh-CN" sz="2400" b="1">
                <a:solidFill>
                  <a:srgbClr val="FF0000"/>
                </a:solidFill>
              </a:rPr>
              <a:t>6</a:t>
            </a:r>
            <a:r>
              <a:rPr lang="zh-CN" altLang="en-US" sz="2400" b="1">
                <a:solidFill>
                  <a:schemeClr val="tx1"/>
                </a:solidFill>
              </a:rPr>
              <a:t>拉吴</a:t>
            </a:r>
            <a:r>
              <a:rPr lang="zh-CN" altLang="en-US" sz="2400">
                <a:solidFill>
                  <a:schemeClr val="tx1"/>
                </a:solidFill>
              </a:rPr>
              <a:t>活到三十二岁，生了西鹿。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11:21】 拉吴生西鹿之后，又活了二百零七年，并且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11:22】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chemeClr val="tx1"/>
                </a:solidFill>
              </a:rPr>
              <a:t>西鹿</a:t>
            </a:r>
            <a:r>
              <a:rPr lang="zh-CN" altLang="en-US" sz="2400">
                <a:solidFill>
                  <a:schemeClr val="tx1"/>
                </a:solidFill>
              </a:rPr>
              <a:t>活到三十岁，生了拿鹤。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11:23】 西鹿生拿鹤之后，又活了二百年，并且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11:24】</a:t>
            </a:r>
            <a:r>
              <a:rPr lang="en-US" altLang="zh-CN" sz="2400" b="1">
                <a:solidFill>
                  <a:srgbClr val="FF0000"/>
                </a:solidFill>
              </a:rPr>
              <a:t>8</a:t>
            </a:r>
            <a:r>
              <a:rPr lang="zh-CN" altLang="en-US" sz="2400" b="1">
                <a:solidFill>
                  <a:schemeClr val="tx1"/>
                </a:solidFill>
              </a:rPr>
              <a:t>拿鹤</a:t>
            </a:r>
            <a:r>
              <a:rPr lang="zh-CN" altLang="en-US" sz="2400">
                <a:solidFill>
                  <a:schemeClr val="tx1"/>
                </a:solidFill>
              </a:rPr>
              <a:t>活到二十九岁，生了他拉。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11:25】 拿鹤生他拉之后，又活了一百一十九年，并且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11:26】</a:t>
            </a:r>
            <a:r>
              <a:rPr lang="en-US" altLang="zh-CN" sz="2400" b="1">
                <a:solidFill>
                  <a:srgbClr val="FF0000"/>
                </a:solidFill>
              </a:rPr>
              <a:t>9</a:t>
            </a:r>
            <a:r>
              <a:rPr lang="zh-CN" altLang="en-US" sz="2400" b="1">
                <a:solidFill>
                  <a:schemeClr val="tx1"/>
                </a:solidFill>
              </a:rPr>
              <a:t>他拉</a:t>
            </a:r>
            <a:r>
              <a:rPr lang="zh-CN" altLang="en-US" sz="2400">
                <a:solidFill>
                  <a:schemeClr val="tx1"/>
                </a:solidFill>
              </a:rPr>
              <a:t>活到七十岁，生了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400" b="1">
                <a:solidFill>
                  <a:srgbClr val="7030A0"/>
                </a:solidFill>
              </a:rPr>
              <a:t>亚伯兰</a:t>
            </a:r>
            <a:r>
              <a:rPr lang="zh-CN" altLang="en-US" sz="2400">
                <a:solidFill>
                  <a:schemeClr val="tx1"/>
                </a:solidFill>
              </a:rPr>
              <a:t>、拿鹤、哈兰。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954895" y="563245"/>
            <a:ext cx="165354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rgbClr val="00B05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”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生生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不息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满有祝福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155430" y="3825240"/>
            <a:ext cx="2915285" cy="1938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生养出一代又一代神的见证人，神预定拣选</a:t>
            </a:r>
            <a:r>
              <a:rPr lang="zh-CN" altLang="en-US" sz="2400" b="1">
                <a:solidFill>
                  <a:srgbClr val="00B050"/>
                </a:solidFill>
              </a:rPr>
              <a:t>亚伯拉罕</a:t>
            </a:r>
            <a:r>
              <a:rPr lang="zh-CN" altLang="en-US" sz="2400">
                <a:solidFill>
                  <a:srgbClr val="00B050"/>
                </a:solidFill>
              </a:rPr>
              <a:t>，</a:t>
            </a:r>
            <a:r>
              <a:rPr lang="zh-CN" altLang="en-US" sz="2400" b="1">
                <a:solidFill>
                  <a:srgbClr val="FF0000"/>
                </a:solidFill>
              </a:rPr>
              <a:t>女人的后裔</a:t>
            </a:r>
            <a:r>
              <a:rPr lang="zh-CN" altLang="en-US" sz="2400">
                <a:solidFill>
                  <a:srgbClr val="00B050"/>
                </a:solidFill>
              </a:rPr>
              <a:t>从这一族而出。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361170" y="3048635"/>
            <a:ext cx="261620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闪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10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代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亚伯兰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任意多边形 9"/>
          <p:cNvSpPr/>
          <p:nvPr>
            <p:custDataLst>
              <p:tags r:id="rId5"/>
            </p:custDataLst>
          </p:nvPr>
        </p:nvSpPr>
        <p:spPr>
          <a:xfrm>
            <a:off x="7457440" y="1077595"/>
            <a:ext cx="2497455" cy="5509260"/>
          </a:xfrm>
          <a:custGeom>
            <a:avLst/>
            <a:gdLst>
              <a:gd name="connisteX0" fmla="*/ 449642 w 2497517"/>
              <a:gd name="connsiteY0" fmla="*/ 5509064 h 5509064"/>
              <a:gd name="connisteX1" fmla="*/ 1732342 w 2497517"/>
              <a:gd name="connsiteY1" fmla="*/ 5206804 h 5509064"/>
              <a:gd name="connisteX2" fmla="*/ 72452 w 2497517"/>
              <a:gd name="connsiteY2" fmla="*/ 3870129 h 5509064"/>
              <a:gd name="connisteX3" fmla="*/ 1451672 w 2497517"/>
              <a:gd name="connsiteY3" fmla="*/ 2231829 h 5509064"/>
              <a:gd name="connisteX4" fmla="*/ 18477 w 2497517"/>
              <a:gd name="connsiteY4" fmla="*/ 194114 h 5509064"/>
              <a:gd name="connisteX5" fmla="*/ 2497517 w 2497517"/>
              <a:gd name="connsiteY5" fmla="*/ 150934 h 5509064"/>
              <a:gd name="connisteX6" fmla="*/ 2486722 w 2497517"/>
              <a:gd name="connsiteY6" fmla="*/ 140139 h 55090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497518" h="5509065">
                <a:moveTo>
                  <a:pt x="449643" y="5509065"/>
                </a:moveTo>
                <a:cubicBezTo>
                  <a:pt x="739203" y="5475410"/>
                  <a:pt x="1807908" y="5534465"/>
                  <a:pt x="1732343" y="5206805"/>
                </a:cubicBezTo>
                <a:cubicBezTo>
                  <a:pt x="1656778" y="4879145"/>
                  <a:pt x="128333" y="4465125"/>
                  <a:pt x="72453" y="3870130"/>
                </a:cubicBezTo>
                <a:cubicBezTo>
                  <a:pt x="16573" y="3275135"/>
                  <a:pt x="1462468" y="2967160"/>
                  <a:pt x="1451673" y="2231830"/>
                </a:cubicBezTo>
                <a:cubicBezTo>
                  <a:pt x="1440878" y="1496500"/>
                  <a:pt x="-190437" y="610040"/>
                  <a:pt x="18478" y="194115"/>
                </a:cubicBezTo>
                <a:cubicBezTo>
                  <a:pt x="227393" y="-221810"/>
                  <a:pt x="2004123" y="161730"/>
                  <a:pt x="2497518" y="15093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75725" y="2210435"/>
            <a:ext cx="309562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彩虹之约</a:t>
            </a:r>
            <a:r>
              <a:rPr lang="zh-CN" altLang="en-US" sz="2800" b="1">
                <a:solidFill>
                  <a:srgbClr val="00B050"/>
                </a:solidFill>
              </a:rPr>
              <a:t>后的家谱</a:t>
            </a:r>
            <a:endParaRPr lang="zh-CN" altLang="en-US" sz="2800" b="1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67190" y="6026150"/>
            <a:ext cx="280352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神的救赎进行中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18915" y="2360930"/>
            <a:ext cx="1078230" cy="4074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48640" y="2732405"/>
            <a:ext cx="7502525" cy="1512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00B050"/>
                </a:solidFill>
              </a:rPr>
              <a:t>【太 1:17】 这样，从</a:t>
            </a:r>
            <a:r>
              <a:rPr lang="zh-CN" altLang="en-US" sz="2800" b="1">
                <a:solidFill>
                  <a:srgbClr val="00B050"/>
                </a:solidFill>
              </a:rPr>
              <a:t>亚伯拉罕</a:t>
            </a:r>
            <a:r>
              <a:rPr lang="zh-CN" altLang="en-US" sz="2800">
                <a:solidFill>
                  <a:srgbClr val="00B050"/>
                </a:solidFill>
              </a:rPr>
              <a:t>到大卫共有十四代，从</a:t>
            </a:r>
            <a:r>
              <a:rPr lang="zh-CN" altLang="en-US" sz="2800" b="1">
                <a:solidFill>
                  <a:srgbClr val="00B050"/>
                </a:solidFill>
              </a:rPr>
              <a:t>大卫</a:t>
            </a:r>
            <a:r>
              <a:rPr lang="zh-CN" altLang="en-US" sz="2800">
                <a:solidFill>
                  <a:srgbClr val="00B050"/>
                </a:solidFill>
              </a:rPr>
              <a:t>到迁至巴比伦的时候也有十四代，从迁至巴比伦的时候到</a:t>
            </a:r>
            <a:r>
              <a:rPr lang="zh-CN" altLang="en-US" sz="2800" b="1">
                <a:solidFill>
                  <a:srgbClr val="00B050"/>
                </a:solidFill>
              </a:rPr>
              <a:t>基督</a:t>
            </a:r>
            <a:r>
              <a:rPr lang="zh-CN" altLang="en-US" sz="2800">
                <a:solidFill>
                  <a:srgbClr val="00B050"/>
                </a:solidFill>
              </a:rPr>
              <a:t>又有十四代。</a:t>
            </a:r>
            <a:endParaRPr lang="zh-CN" altLang="en-US" sz="280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1790" y="1315720"/>
            <a:ext cx="5562600" cy="1038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>
                <a:solidFill>
                  <a:srgbClr val="00B050"/>
                </a:solidFill>
                <a:sym typeface="+mn-ea"/>
              </a:rPr>
              <a:t>【太 1:1】 亚伯拉罕的后裔、大卫的子孙、耶稣基督的家谱：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... ...</a:t>
            </a:r>
            <a:endParaRPr lang="zh-CN" altLang="en-US" sz="28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3565" y="4810125"/>
            <a:ext cx="5099050" cy="95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预示：耶稣基督的第一次降临，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         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道成肉身，拯救人类。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2550" y="106680"/>
            <a:ext cx="9933305" cy="6294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从亚当的家谱，看天父的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【创 5:21】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400" b="1">
                <a:sym typeface="+mn-ea"/>
              </a:rPr>
              <a:t>以诺</a:t>
            </a:r>
            <a:r>
              <a:rPr lang="zh-CN" altLang="en-US" sz="2400"/>
              <a:t>活到六十五岁，生了玛土撒拉。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5:22】 以诺生玛土撒拉之后，</a:t>
            </a:r>
            <a:r>
              <a:rPr lang="zh-CN" altLang="en-US" sz="2400" b="1">
                <a:solidFill>
                  <a:srgbClr val="FF0000"/>
                </a:solidFill>
              </a:rPr>
              <a:t>与神同行三百年</a:t>
            </a:r>
            <a:r>
              <a:rPr lang="zh-CN" altLang="en-US" sz="2400"/>
              <a:t>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5:23】 </a:t>
            </a:r>
            <a:r>
              <a:rPr lang="zh-CN" altLang="en-US" sz="2400"/>
              <a:t>以诺共活了</a:t>
            </a:r>
            <a:r>
              <a:rPr lang="zh-CN" altLang="en-US" sz="2400" b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三百六十五岁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5:24】 以诺与神同行，神将他取去，他</a:t>
            </a:r>
            <a:r>
              <a:rPr lang="zh-CN" altLang="en-US" sz="2400" b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就不在世了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5:25】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400" b="1">
                <a:sym typeface="+mn-ea"/>
              </a:rPr>
              <a:t>玛土撒拉</a:t>
            </a:r>
            <a:r>
              <a:rPr lang="zh-CN" altLang="en-US" sz="2400"/>
              <a:t>活到一百八十七岁，生了拉麦。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5:26】 玛土撒拉生拉麦之后，又活了七百八十二年，并且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5:27】</a:t>
            </a:r>
            <a:r>
              <a:rPr lang="zh-CN" altLang="en-US" sz="2400"/>
              <a:t> 玛土撒拉共活了</a:t>
            </a:r>
            <a:r>
              <a:rPr lang="zh-CN" altLang="en-US" sz="2400" b="1">
                <a:ln>
                  <a:solidFill>
                    <a:srgbClr val="FFC000"/>
                  </a:solidFill>
                </a:ln>
              </a:rPr>
              <a:t>九百六十九岁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5:28】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400" b="1">
                <a:sym typeface="+mn-ea"/>
              </a:rPr>
              <a:t>拉麦</a:t>
            </a:r>
            <a:r>
              <a:rPr lang="zh-CN" altLang="en-US" sz="2400"/>
              <a:t>活到一百八十二岁，生了一个儿子，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5:29】 给他起名叫挪亚，说：“这个儿子必为我们的操作和手中的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</a:t>
            </a:r>
            <a:r>
              <a:rPr lang="zh-CN" altLang="en-US" sz="2400"/>
              <a:t>劳苦</a:t>
            </a:r>
            <a:r>
              <a:rPr lang="zh-CN" altLang="en-US" sz="2400" b="1">
                <a:solidFill>
                  <a:srgbClr val="7030A0"/>
                </a:solidFill>
              </a:rPr>
              <a:t>安慰我们</a:t>
            </a:r>
            <a:r>
              <a:rPr lang="zh-CN" altLang="en-US" sz="2400"/>
              <a:t>。这操作劳苦是因为耶和华咒诅地。”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5:30】 拉麦生挪亚之后，又活了五百九十五年，并且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5:31】 拉麦共活了</a:t>
            </a:r>
            <a:r>
              <a:rPr lang="zh-CN" altLang="en-US" sz="2400" b="1"/>
              <a:t>七百七十七</a:t>
            </a:r>
            <a:r>
              <a:rPr lang="zh-CN" altLang="en-US" sz="2400"/>
              <a:t>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5:32】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400" b="1">
                <a:sym typeface="+mn-ea"/>
              </a:rPr>
              <a:t>挪亚</a:t>
            </a:r>
            <a:r>
              <a:rPr lang="zh-CN" altLang="en-US" sz="2400"/>
              <a:t>五百岁生了</a:t>
            </a:r>
            <a:r>
              <a:rPr lang="zh-CN" altLang="en-US" sz="2400" b="1"/>
              <a:t>闪、含、雅弗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9985375" y="406400"/>
            <a:ext cx="1807210" cy="15684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sym typeface="+mn-ea"/>
              </a:rPr>
              <a:t>以诺</a:t>
            </a:r>
            <a:endParaRPr lang="zh-CN" altLang="en-US" sz="2400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FF0000"/>
                </a:solidFill>
              </a:rPr>
              <a:t>挪亚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老爷爷</a:t>
            </a:r>
            <a:endParaRPr lang="zh-CN" altLang="en-US" sz="2400">
              <a:solidFill>
                <a:srgbClr val="FF0000"/>
              </a:solidFill>
            </a:endParaRPr>
          </a:p>
          <a:p>
            <a:pPr algn="ctr"/>
            <a:r>
              <a:rPr lang="en-US" altLang="zh-CN" sz="2400">
                <a:solidFill>
                  <a:srgbClr val="FF0000"/>
                </a:solidFill>
              </a:rPr>
              <a:t>365</a:t>
            </a:r>
            <a:r>
              <a:rPr lang="zh-CN" altLang="en-US" sz="2400">
                <a:solidFill>
                  <a:srgbClr val="FF0000"/>
                </a:solidFill>
              </a:rPr>
              <a:t>岁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在世最短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43490" y="2226945"/>
            <a:ext cx="1649095" cy="1568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玛土撒拉</a:t>
            </a:r>
            <a:endParaRPr lang="zh-CN" altLang="en-US" sz="2400">
              <a:solidFill>
                <a:srgbClr val="00B05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</a:rPr>
              <a:t>挪亚</a:t>
            </a:r>
            <a:r>
              <a:rPr lang="zh-CN" altLang="en-US" sz="2400">
                <a:solidFill>
                  <a:srgbClr val="00B050"/>
                </a:solidFill>
              </a:rPr>
              <a:t>爷爷</a:t>
            </a:r>
            <a:endParaRPr lang="zh-CN" altLang="en-US" sz="2400" b="1">
              <a:solidFill>
                <a:srgbClr val="00B050"/>
              </a:solidFill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</a:rPr>
              <a:t>寿命最长</a:t>
            </a:r>
            <a:endParaRPr lang="zh-CN" altLang="en-US" sz="2400" b="1">
              <a:solidFill>
                <a:srgbClr val="00B050"/>
              </a:solidFill>
            </a:endParaRPr>
          </a:p>
          <a:p>
            <a:pPr algn="ctr"/>
            <a:r>
              <a:rPr lang="en-US" altLang="zh-CN" sz="2400" b="1">
                <a:solidFill>
                  <a:srgbClr val="00B050"/>
                </a:solidFill>
              </a:rPr>
              <a:t>969</a:t>
            </a:r>
            <a:r>
              <a:rPr lang="zh-CN" altLang="en-US" sz="2400" b="1">
                <a:solidFill>
                  <a:srgbClr val="00B050"/>
                </a:solidFill>
              </a:rPr>
              <a:t>岁</a:t>
            </a:r>
            <a:endParaRPr lang="zh-CN" altLang="en-US" sz="2400" b="1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43490" y="3976370"/>
            <a:ext cx="1649095" cy="1568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拉麦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ctr"/>
            <a:r>
              <a:rPr lang="zh-CN" altLang="en-US" sz="2400">
                <a:solidFill>
                  <a:srgbClr val="0070C0"/>
                </a:solidFill>
              </a:rPr>
              <a:t>挪亚</a:t>
            </a:r>
            <a:r>
              <a:rPr lang="zh-CN" altLang="en-US" sz="2400">
                <a:solidFill>
                  <a:srgbClr val="0070C0"/>
                </a:solidFill>
              </a:rPr>
              <a:t>父亲</a:t>
            </a:r>
            <a:endParaRPr lang="zh-CN" altLang="en-US" sz="2400">
              <a:solidFill>
                <a:srgbClr val="0070C0"/>
              </a:solidFill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</a:rPr>
              <a:t>寿命最短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ctr"/>
            <a:r>
              <a:rPr lang="en-US" altLang="zh-CN" sz="2400" b="1">
                <a:solidFill>
                  <a:srgbClr val="0070C0"/>
                </a:solidFill>
              </a:rPr>
              <a:t>777</a:t>
            </a:r>
            <a:r>
              <a:rPr lang="zh-CN" altLang="en-US" sz="2400" b="1">
                <a:solidFill>
                  <a:srgbClr val="0070C0"/>
                </a:solidFill>
              </a:rPr>
              <a:t>岁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410835" y="1412875"/>
            <a:ext cx="4538345" cy="37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518785" y="3514725"/>
            <a:ext cx="4559935" cy="1511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262370" y="5368925"/>
            <a:ext cx="3773170" cy="2222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99730" y="5817235"/>
            <a:ext cx="3792855" cy="829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7030A0"/>
                </a:solidFill>
              </a:rPr>
              <a:t>挪亚字义是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rgbClr val="7030A0"/>
                </a:solidFill>
              </a:rPr>
              <a:t>休息</a:t>
            </a:r>
            <a:r>
              <a:rPr lang="en-US" altLang="zh-CN" sz="2400">
                <a:solidFill>
                  <a:srgbClr val="7030A0"/>
                </a:solidFill>
              </a:rPr>
              <a:t>”,</a:t>
            </a:r>
            <a:r>
              <a:rPr lang="zh-CN" altLang="en-US" sz="2400">
                <a:solidFill>
                  <a:srgbClr val="7030A0"/>
                </a:solidFill>
              </a:rPr>
              <a:t>让敬拜神的人</a:t>
            </a:r>
            <a:r>
              <a:rPr lang="en-US" altLang="zh-CN" sz="2400">
                <a:solidFill>
                  <a:srgbClr val="7030A0"/>
                </a:solidFill>
              </a:rPr>
              <a:t>,</a:t>
            </a:r>
            <a:r>
              <a:rPr lang="zh-CN" altLang="en-US" sz="2400">
                <a:solidFill>
                  <a:srgbClr val="7030A0"/>
                </a:solidFill>
              </a:rPr>
              <a:t>在劳苦中</a:t>
            </a:r>
            <a:r>
              <a:rPr lang="zh-CN" altLang="en-US" sz="2400" b="1">
                <a:solidFill>
                  <a:srgbClr val="7030A0"/>
                </a:solidFill>
              </a:rPr>
              <a:t>得着安慰</a:t>
            </a:r>
            <a:r>
              <a:rPr lang="zh-CN" altLang="en-US" sz="2400">
                <a:solidFill>
                  <a:srgbClr val="7030A0"/>
                </a:solidFill>
              </a:rPr>
              <a:t>。</a:t>
            </a:r>
            <a:endParaRPr lang="en-US" altLang="zh-CN" sz="2400">
              <a:solidFill>
                <a:srgbClr val="7030A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9445" y="4948555"/>
            <a:ext cx="4761230" cy="128841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12" grpId="0" bldLvl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2520" t="9422" r="16493" b="4511"/>
          <a:stretch>
            <a:fillRect/>
          </a:stretch>
        </p:blipFill>
        <p:spPr>
          <a:xfrm>
            <a:off x="1951990" y="146050"/>
            <a:ext cx="6468110" cy="661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880" y="4808855"/>
            <a:ext cx="18059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ym typeface="+mn-ea"/>
              </a:rPr>
              <a:t>以挪士</a:t>
            </a:r>
            <a:r>
              <a:rPr lang="zh-CN" altLang="en-US">
                <a:sym typeface="+mn-ea"/>
              </a:rPr>
              <a:t> – 该南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塞特</a:t>
            </a:r>
            <a:r>
              <a:rPr lang="zh-CN" altLang="en-US">
                <a:sym typeface="+mn-ea"/>
              </a:rPr>
              <a:t> – 以挪士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ym typeface="+mn-ea"/>
              </a:rPr>
              <a:t>亚当</a:t>
            </a:r>
            <a:r>
              <a:rPr lang="zh-CN" altLang="en-US">
                <a:sym typeface="+mn-ea"/>
              </a:rPr>
              <a:t> – 塞特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635" y="1418590"/>
            <a:ext cx="1969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b="1">
                <a:sym typeface="+mn-ea"/>
              </a:rPr>
              <a:t>拉麦</a:t>
            </a:r>
            <a:r>
              <a:rPr lang="zh-CN" altLang="en-US">
                <a:sym typeface="+mn-ea"/>
              </a:rPr>
              <a:t> – 挪亚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/>
              </a:rPr>
              <a:t>玛土撒拉</a:t>
            </a:r>
            <a:r>
              <a:rPr lang="zh-CN" altLang="en-US">
                <a:sym typeface="+mn-ea"/>
              </a:rPr>
              <a:t> – 拉麦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/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b="1">
                <a:sym typeface="+mn-ea"/>
              </a:rPr>
              <a:t>以诺</a:t>
            </a:r>
            <a:r>
              <a:rPr lang="zh-CN" altLang="en-US">
                <a:sym typeface="+mn-ea"/>
              </a:rPr>
              <a:t> – 玛土撒拉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4295" y="3103245"/>
            <a:ext cx="1901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b="1">
                <a:sym typeface="+mn-ea"/>
              </a:rPr>
              <a:t>雅列</a:t>
            </a:r>
            <a:r>
              <a:rPr lang="zh-CN" altLang="en-US">
                <a:sym typeface="+mn-ea"/>
              </a:rPr>
              <a:t> – 以诺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>
                <a:sym typeface="+mn-ea"/>
              </a:rPr>
              <a:t>玛勒列</a:t>
            </a:r>
            <a:r>
              <a:rPr lang="zh-CN" altLang="en-US">
                <a:sym typeface="+mn-ea"/>
              </a:rPr>
              <a:t> – 雅列</a:t>
            </a:r>
            <a:endParaRPr lang="zh-CN" altLang="en-US">
              <a:sym typeface="+mn-ea"/>
            </a:endParaRPr>
          </a:p>
          <a:p>
            <a:pPr algn="r"/>
            <a:endParaRPr lang="zh-CN" altLang="en-US"/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ym typeface="+mn-ea"/>
              </a:rPr>
              <a:t>该南</a:t>
            </a:r>
            <a:r>
              <a:rPr lang="zh-CN" altLang="en-US">
                <a:sym typeface="+mn-ea"/>
              </a:rPr>
              <a:t> – 玛勒列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82880" y="278130"/>
            <a:ext cx="2187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b="1">
                <a:sym typeface="+mn-ea"/>
              </a:rPr>
              <a:t>挪亚</a:t>
            </a:r>
            <a:r>
              <a:rPr lang="zh-CN" altLang="en-US">
                <a:sym typeface="+mn-ea"/>
              </a:rPr>
              <a:t> –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闪含雅弗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洪水发生年份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040245" y="1972310"/>
            <a:ext cx="1221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sym typeface="+mn-ea"/>
              </a:rPr>
              <a:t>第</a:t>
            </a:r>
            <a:r>
              <a:rPr lang="zh-CN" altLang="en-US" b="1">
                <a:sym typeface="+mn-ea"/>
              </a:rPr>
              <a:t>1656</a:t>
            </a:r>
            <a:r>
              <a:rPr lang="en-US" altLang="zh-CN" b="1">
                <a:sym typeface="+mn-ea"/>
              </a:rPr>
              <a:t> </a:t>
            </a:r>
            <a:r>
              <a:rPr lang="zh-CN" altLang="en-US" b="1">
                <a:sym typeface="+mn-ea"/>
              </a:rPr>
              <a:t>年</a:t>
            </a:r>
            <a:endParaRPr lang="zh-CN" altLang="en-US" b="1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0245" y="862330"/>
            <a:ext cx="121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ym typeface="+mn-ea"/>
              </a:rPr>
              <a:t>第1656</a:t>
            </a:r>
            <a:r>
              <a:rPr lang="en-US" altLang="zh-CN" b="1">
                <a:sym typeface="+mn-ea"/>
              </a:rPr>
              <a:t> </a:t>
            </a:r>
            <a:r>
              <a:rPr lang="zh-CN" altLang="en-US" b="1">
                <a:sym typeface="+mn-ea"/>
              </a:rPr>
              <a:t>年</a:t>
            </a:r>
            <a:endParaRPr lang="zh-CN" altLang="en-US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50405" y="1408430"/>
            <a:ext cx="121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ym typeface="+mn-ea"/>
              </a:rPr>
              <a:t>第</a:t>
            </a:r>
            <a:r>
              <a:rPr lang="zh-CN" altLang="en-US" b="1">
                <a:sym typeface="+mn-ea"/>
              </a:rPr>
              <a:t>1651</a:t>
            </a:r>
            <a:r>
              <a:rPr lang="en-US" altLang="zh-CN" b="1">
                <a:sym typeface="+mn-ea"/>
              </a:rPr>
              <a:t> </a:t>
            </a:r>
            <a:r>
              <a:rPr lang="zh-CN" altLang="en-US" b="1">
                <a:sym typeface="+mn-ea"/>
              </a:rPr>
              <a:t>年</a:t>
            </a:r>
            <a:endParaRPr lang="zh-CN" altLang="en-US" b="1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01615" y="1954530"/>
            <a:ext cx="1613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= </a:t>
            </a:r>
            <a:r>
              <a:rPr lang="zh-CN" altLang="en-US" b="1">
                <a:sym typeface="+mn-ea"/>
              </a:rPr>
              <a:t>969岁</a:t>
            </a:r>
            <a:endParaRPr lang="zh-CN" altLang="en-US" b="1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87035" y="1388110"/>
            <a:ext cx="1609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</a:t>
            </a:r>
            <a:r>
              <a:rPr lang="en-US" altLang="zh-CN">
                <a:sym typeface="+mn-ea"/>
              </a:rPr>
              <a:t> =</a:t>
            </a:r>
            <a:r>
              <a:rPr lang="en-US" altLang="zh-CN" b="1">
                <a:sym typeface="+mn-ea"/>
              </a:rPr>
              <a:t>777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65905" y="2520950"/>
            <a:ext cx="1421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=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 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6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endParaRPr lang="en-US" altLang="zh-CN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64550" y="593090"/>
            <a:ext cx="3630295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sz="2400"/>
              <a:t>当</a:t>
            </a:r>
            <a:r>
              <a:rPr sz="2400" b="1"/>
              <a:t>洪水</a:t>
            </a:r>
            <a:r>
              <a:rPr sz="2400"/>
              <a:t>泛滥在地上的时候</a:t>
            </a:r>
            <a:r>
              <a:rPr lang="en-US" sz="2400"/>
              <a:t>,</a:t>
            </a:r>
            <a:r>
              <a:rPr sz="2400"/>
              <a:t>挪亚整六百岁。</a:t>
            </a:r>
            <a:r>
              <a:rPr lang="en-US" sz="2400"/>
              <a:t>(</a:t>
            </a:r>
            <a:r>
              <a:rPr sz="2400">
                <a:sym typeface="+mn-ea"/>
              </a:rPr>
              <a:t>创 7:6</a:t>
            </a:r>
            <a:r>
              <a:rPr lang="en-US" sz="2400">
                <a:sym typeface="+mn-ea"/>
              </a:rPr>
              <a:t>)</a:t>
            </a:r>
            <a:endParaRPr 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2670" y="1624965"/>
            <a:ext cx="3121660" cy="1198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大洪水</a:t>
            </a:r>
            <a:r>
              <a:rPr lang="zh-CN" altLang="en-US" sz="2400">
                <a:sym typeface="+mn-ea"/>
              </a:rPr>
              <a:t>之</a:t>
            </a:r>
            <a:r>
              <a:rPr lang="en-US" altLang="zh-CN" sz="2400" b="1">
                <a:sym typeface="+mn-ea"/>
              </a:rPr>
              <a:t>前5年</a:t>
            </a:r>
            <a:endParaRPr lang="en-US" altLang="zh-CN" sz="2400" b="1">
              <a:sym typeface="+mn-ea"/>
            </a:endParaRPr>
          </a:p>
          <a:p>
            <a:r>
              <a:rPr lang="en-US" altLang="zh-CN" sz="2400" b="1"/>
              <a:t>拉麦</a:t>
            </a:r>
            <a:r>
              <a:rPr lang="en-US" altLang="zh-CN" sz="2400"/>
              <a:t> </a:t>
            </a:r>
            <a:r>
              <a:rPr lang="en-US" altLang="zh-CN" sz="2400" b="1">
                <a:solidFill>
                  <a:srgbClr val="FF0000"/>
                </a:solidFill>
              </a:rPr>
              <a:t>777</a:t>
            </a:r>
            <a:r>
              <a:rPr lang="en-US" altLang="zh-CN" sz="2400"/>
              <a:t>岁</a:t>
            </a:r>
            <a:r>
              <a:rPr lang="en-US" altLang="zh-CN" sz="2400" b="1"/>
              <a:t>完美</a:t>
            </a:r>
            <a:r>
              <a:rPr lang="en-US" altLang="zh-CN" sz="2400"/>
              <a:t>离世</a:t>
            </a:r>
            <a:endParaRPr lang="en-US" altLang="zh-CN" sz="2400"/>
          </a:p>
          <a:p>
            <a:r>
              <a:rPr lang="en-US" altLang="zh-CN" sz="2400"/>
              <a:t>免遭洪水审判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7921625" y="2952750"/>
            <a:ext cx="4257675" cy="8299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2.</a:t>
            </a:r>
            <a:r>
              <a:rPr lang="zh-CN" sz="2400" b="1">
                <a:sym typeface="+mn-ea"/>
              </a:rPr>
              <a:t>玛土撒拉：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当他死时,这时代就要受审判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sz="2400" b="1">
                <a:sym typeface="+mn-ea"/>
              </a:rPr>
              <a:t>离世后同年大洪</a:t>
            </a:r>
            <a:r>
              <a:rPr lang="zh-CN" sz="2400" b="1">
                <a:sym typeface="+mn-ea"/>
              </a:rPr>
              <a:t>水</a:t>
            </a:r>
            <a:endParaRPr lang="zh-CN" sz="2400" b="1">
              <a:sym typeface="+mn-ea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6887210" y="859790"/>
            <a:ext cx="26035" cy="40563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946390" y="3919220"/>
            <a:ext cx="4178935" cy="460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3.</a:t>
            </a:r>
            <a:r>
              <a:rPr lang="zh-CN" altLang="en-US" sz="2400" b="1">
                <a:sym typeface="+mn-ea"/>
              </a:rPr>
              <a:t>其他祖先</a:t>
            </a:r>
            <a:r>
              <a:rPr lang="zh-CN" altLang="en-US" sz="2400">
                <a:sym typeface="+mn-ea"/>
              </a:rPr>
              <a:t>都在</a:t>
            </a:r>
            <a:r>
              <a:rPr lang="zh-CN" altLang="en-US" sz="2400" b="1">
                <a:sym typeface="+mn-ea"/>
              </a:rPr>
              <a:t>大洪</a:t>
            </a:r>
            <a:r>
              <a:rPr sz="2400" b="1">
                <a:sym typeface="+mn-ea"/>
              </a:rPr>
              <a:t>水</a:t>
            </a:r>
            <a:r>
              <a:rPr lang="zh-CN" sz="2400" b="1">
                <a:sym typeface="+mn-ea"/>
              </a:rPr>
              <a:t>前</a:t>
            </a:r>
            <a:r>
              <a:rPr lang="zh-CN" sz="2400">
                <a:sym typeface="+mn-ea"/>
              </a:rPr>
              <a:t>离世。</a:t>
            </a:r>
            <a:endParaRPr lang="en-US" altLang="zh-CN" sz="2400"/>
          </a:p>
        </p:txBody>
      </p:sp>
      <p:sp>
        <p:nvSpPr>
          <p:cNvPr id="24" name="文本框 23"/>
          <p:cNvSpPr txBox="1"/>
          <p:nvPr/>
        </p:nvSpPr>
        <p:spPr>
          <a:xfrm>
            <a:off x="8891905" y="5478145"/>
            <a:ext cx="2719070" cy="11988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以诺：</a:t>
            </a:r>
            <a:r>
              <a:rPr lang="zh-CN" altLang="en-US" sz="2400">
                <a:sym typeface="+mn-ea"/>
              </a:rPr>
              <a:t>在世</a:t>
            </a:r>
            <a:r>
              <a:rPr lang="en-US" altLang="zh-CN" sz="2400">
                <a:sym typeface="+mn-ea"/>
              </a:rPr>
              <a:t>365</a:t>
            </a:r>
            <a:r>
              <a:rPr lang="zh-CN" altLang="en-US" sz="2400">
                <a:sym typeface="+mn-ea"/>
              </a:rPr>
              <a:t>年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   </a:t>
            </a:r>
            <a:r>
              <a:rPr lang="zh-CN" altLang="en-US" sz="2400">
                <a:sym typeface="+mn-ea"/>
              </a:rPr>
              <a:t>一年</a:t>
            </a:r>
            <a:r>
              <a:rPr lang="en-US" altLang="zh-CN" sz="2400">
                <a:sym typeface="+mn-ea"/>
              </a:rPr>
              <a:t>365</a:t>
            </a:r>
            <a:r>
              <a:rPr lang="zh-CN" altLang="en-US" sz="2400">
                <a:sym typeface="+mn-ea"/>
              </a:rPr>
              <a:t>天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寓意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天天与神同行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7925" y="565150"/>
            <a:ext cx="792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600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85117" t="44666" r="549" b="37675"/>
          <a:stretch>
            <a:fillRect/>
          </a:stretch>
        </p:blipFill>
        <p:spPr>
          <a:xfrm>
            <a:off x="5642610" y="5015865"/>
            <a:ext cx="1530985" cy="1368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97200" y="5916930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930</a:t>
            </a:r>
            <a:endParaRPr lang="zh-CN" altLang="en-US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5645" y="5342255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912</a:t>
            </a:r>
            <a:endParaRPr lang="zh-CN" altLang="en-US" b="1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69005" y="4784090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905</a:t>
            </a:r>
            <a:endParaRPr lang="zh-CN" altLang="en-US" b="1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70300" y="4218940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910</a:t>
            </a:r>
            <a:endParaRPr lang="zh-CN" altLang="en-US" b="1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89375" y="3669030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895</a:t>
            </a:r>
            <a:endParaRPr lang="zh-CN" altLang="en-US" b="1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23385" y="3086735"/>
            <a:ext cx="1753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=  962</a:t>
            </a:r>
            <a:endParaRPr lang="zh-CN" altLang="en-US" b="1"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04255" y="822325"/>
            <a:ext cx="37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</a:t>
            </a:r>
            <a:endParaRPr lang="zh-CN" altLang="en-US" b="1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91905" y="4496435"/>
            <a:ext cx="2505710" cy="8299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公义</a:t>
            </a: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怜悯</a:t>
            </a: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慈爱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cxnSp>
        <p:nvCxnSpPr>
          <p:cNvPr id="30" name="直接连接符 29"/>
          <p:cNvCxnSpPr>
            <a:endCxn id="5" idx="1"/>
          </p:cNvCxnSpPr>
          <p:nvPr/>
        </p:nvCxnSpPr>
        <p:spPr>
          <a:xfrm>
            <a:off x="6932295" y="1692910"/>
            <a:ext cx="1730375" cy="531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909435" y="2188845"/>
            <a:ext cx="1003935" cy="75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901565" y="2826385"/>
            <a:ext cx="4014470" cy="2672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"/>
            </p:custDataLst>
          </p:nvPr>
        </p:nvCxnSpPr>
        <p:spPr>
          <a:xfrm flipV="1">
            <a:off x="6932295" y="711835"/>
            <a:ext cx="1520190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277100" y="859155"/>
            <a:ext cx="690245" cy="916940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679950" y="5948680"/>
            <a:ext cx="68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930</a:t>
            </a:r>
            <a:endParaRPr lang="en-US" altLang="zh-CN" b="1"/>
          </a:p>
        </p:txBody>
      </p:sp>
      <p:sp>
        <p:nvSpPr>
          <p:cNvPr id="35" name="文本框 34"/>
          <p:cNvSpPr txBox="1"/>
          <p:nvPr/>
        </p:nvSpPr>
        <p:spPr>
          <a:xfrm>
            <a:off x="5013960" y="538099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1042</a:t>
            </a:r>
            <a:endParaRPr lang="en-US" altLang="zh-CN" b="1"/>
          </a:p>
        </p:txBody>
      </p:sp>
      <p:sp>
        <p:nvSpPr>
          <p:cNvPr id="36" name="文本框 35"/>
          <p:cNvSpPr txBox="1"/>
          <p:nvPr/>
        </p:nvSpPr>
        <p:spPr>
          <a:xfrm>
            <a:off x="5269865" y="473964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1140</a:t>
            </a:r>
            <a:endParaRPr lang="en-US" altLang="zh-CN" b="1"/>
          </a:p>
        </p:txBody>
      </p:sp>
      <p:sp>
        <p:nvSpPr>
          <p:cNvPr id="37" name="文本框 36"/>
          <p:cNvSpPr txBox="1"/>
          <p:nvPr/>
        </p:nvSpPr>
        <p:spPr>
          <a:xfrm>
            <a:off x="5616575" y="423164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1235</a:t>
            </a:r>
            <a:endParaRPr lang="en-US" altLang="zh-CN" b="1"/>
          </a:p>
        </p:txBody>
      </p:sp>
      <p:sp>
        <p:nvSpPr>
          <p:cNvPr id="38" name="文本框 37"/>
          <p:cNvSpPr txBox="1"/>
          <p:nvPr/>
        </p:nvSpPr>
        <p:spPr>
          <a:xfrm>
            <a:off x="5732145" y="369951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1290</a:t>
            </a:r>
            <a:endParaRPr lang="en-US" altLang="zh-CN" b="1"/>
          </a:p>
        </p:txBody>
      </p:sp>
      <p:sp>
        <p:nvSpPr>
          <p:cNvPr id="39" name="文本框 38"/>
          <p:cNvSpPr txBox="1"/>
          <p:nvPr/>
        </p:nvSpPr>
        <p:spPr>
          <a:xfrm>
            <a:off x="6130290" y="309118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1422</a:t>
            </a:r>
            <a:endParaRPr lang="en-US" altLang="zh-CN" b="1"/>
          </a:p>
        </p:txBody>
      </p:sp>
      <p:sp>
        <p:nvSpPr>
          <p:cNvPr id="40" name="文本框 39"/>
          <p:cNvSpPr txBox="1"/>
          <p:nvPr/>
        </p:nvSpPr>
        <p:spPr>
          <a:xfrm>
            <a:off x="5347970" y="2522220"/>
            <a:ext cx="629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987</a:t>
            </a:r>
            <a:endParaRPr lang="en-US" altLang="zh-CN" b="1"/>
          </a:p>
        </p:txBody>
      </p:sp>
      <p:sp>
        <p:nvSpPr>
          <p:cNvPr id="41" name="文本框 40"/>
          <p:cNvSpPr txBox="1"/>
          <p:nvPr/>
        </p:nvSpPr>
        <p:spPr>
          <a:xfrm>
            <a:off x="5568315" y="2226310"/>
            <a:ext cx="1263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</a:rPr>
              <a:t>寿命最长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74030" y="1652270"/>
            <a:ext cx="1281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</a:rPr>
              <a:t>寿命最</a:t>
            </a:r>
            <a:r>
              <a:rPr lang="zh-CN" altLang="en-US" sz="2000" b="1">
                <a:solidFill>
                  <a:schemeClr val="tx1"/>
                </a:solidFill>
              </a:rPr>
              <a:t>短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16010" y="76200"/>
            <a:ext cx="3409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神的安排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得着安慰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818255" y="2793365"/>
            <a:ext cx="1311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在世</a:t>
            </a:r>
            <a:r>
              <a:rPr lang="zh-CN" altLang="en-US" sz="2000" b="1"/>
              <a:t>最短</a:t>
            </a:r>
            <a:endParaRPr lang="zh-CN" altLang="en-US" sz="20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3" grpId="1" animBg="1"/>
      <p:bldP spid="17" grpId="0"/>
      <p:bldP spid="17" grpId="1"/>
      <p:bldP spid="10" grpId="0" bldLvl="0" animBg="1"/>
      <p:bldP spid="10" grpId="1" animBg="1"/>
      <p:bldP spid="2" grpId="0" bldLvl="0" animBg="1"/>
      <p:bldP spid="2" grpId="1" animBg="1"/>
      <p:bldP spid="24" grpId="0" bldLvl="0" animBg="1"/>
      <p:bldP spid="24" grpId="1" animBg="1"/>
      <p:bldP spid="5" grpId="0" bldLvl="0" animBg="1"/>
      <p:bldP spid="5" grpId="1" animBg="1"/>
      <p:bldP spid="6" grpId="0"/>
      <p:bldP spid="6" grpId="1"/>
      <p:bldP spid="14" grpId="0"/>
      <p:bldP spid="14" grpId="1"/>
      <p:bldP spid="19" grpId="0"/>
      <p:bldP spid="19" grpId="1"/>
      <p:bldP spid="23" grpId="0"/>
      <p:bldP spid="23" grpId="1"/>
      <p:bldP spid="25" grpId="0"/>
      <p:bldP spid="25" grpId="1"/>
      <p:bldP spid="26" grpId="0"/>
      <p:bldP spid="26" grpId="1"/>
      <p:bldP spid="4" grpId="0"/>
      <p:bldP spid="4" grpId="1"/>
      <p:bldP spid="22" grpId="0"/>
      <p:bldP spid="22" grpId="1"/>
      <p:bldP spid="27" grpId="0" bldLvl="0" animBg="1"/>
      <p:bldP spid="27" grpId="1" animBg="1"/>
      <p:bldP spid="29" grpId="0" animBg="1"/>
      <p:bldP spid="29" grpId="1" animBg="1"/>
      <p:bldP spid="20" grpId="0"/>
      <p:bldP spid="20" grpId="1"/>
      <p:bldP spid="16" grpId="0"/>
      <p:bldP spid="16" grpId="1"/>
      <p:bldP spid="21" grpId="0"/>
      <p:bldP spid="21" grpId="1"/>
      <p:bldP spid="18" grpId="0"/>
      <p:bldP spid="18" grpId="1"/>
      <p:bldP spid="42" grpId="0"/>
      <p:bldP spid="42" grpId="1"/>
      <p:bldP spid="41" grpId="0"/>
      <p:bldP spid="41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15" grpId="0"/>
      <p:bldP spid="15" grpId="1"/>
      <p:bldP spid="40" grpId="0"/>
      <p:bldP spid="40" grpId="1"/>
      <p:bldP spid="44" grpId="0"/>
      <p:bldP spid="44" grpId="1"/>
      <p:bldP spid="43" grpId="0"/>
      <p:bldP spid="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2520" t="9422" r="16493" b="4511"/>
          <a:stretch>
            <a:fillRect/>
          </a:stretch>
        </p:blipFill>
        <p:spPr>
          <a:xfrm>
            <a:off x="1911350" y="146050"/>
            <a:ext cx="6468110" cy="661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240" y="4808855"/>
            <a:ext cx="18059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ym typeface="+mn-ea"/>
              </a:rPr>
              <a:t>以挪士</a:t>
            </a:r>
            <a:r>
              <a:rPr lang="zh-CN" altLang="en-US">
                <a:sym typeface="+mn-ea"/>
              </a:rPr>
              <a:t> – 该南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塞特</a:t>
            </a:r>
            <a:r>
              <a:rPr lang="zh-CN" altLang="en-US">
                <a:sym typeface="+mn-ea"/>
              </a:rPr>
              <a:t> – 以挪士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ym typeface="+mn-ea"/>
              </a:rPr>
              <a:t>亚当</a:t>
            </a:r>
            <a:r>
              <a:rPr lang="zh-CN" altLang="en-US">
                <a:sym typeface="+mn-ea"/>
              </a:rPr>
              <a:t> – 塞特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41275" y="1418590"/>
            <a:ext cx="1969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b="1">
                <a:sym typeface="+mn-ea"/>
              </a:rPr>
              <a:t>拉麦</a:t>
            </a:r>
            <a:r>
              <a:rPr lang="zh-CN" altLang="en-US">
                <a:sym typeface="+mn-ea"/>
              </a:rPr>
              <a:t> – 挪亚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/>
              </a:rPr>
              <a:t>玛土撒拉</a:t>
            </a:r>
            <a:r>
              <a:rPr lang="zh-CN" altLang="en-US">
                <a:sym typeface="+mn-ea"/>
              </a:rPr>
              <a:t> – 拉麦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/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b="1">
                <a:sym typeface="+mn-ea"/>
              </a:rPr>
              <a:t>以诺</a:t>
            </a:r>
            <a:r>
              <a:rPr lang="zh-CN" altLang="en-US">
                <a:sym typeface="+mn-ea"/>
              </a:rPr>
              <a:t> – 玛土撒拉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55" y="3103245"/>
            <a:ext cx="1901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b="1">
                <a:sym typeface="+mn-ea"/>
              </a:rPr>
              <a:t>雅列</a:t>
            </a:r>
            <a:r>
              <a:rPr lang="zh-CN" altLang="en-US">
                <a:sym typeface="+mn-ea"/>
              </a:rPr>
              <a:t> – 以诺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>
                <a:sym typeface="+mn-ea"/>
              </a:rPr>
              <a:t>玛勒列</a:t>
            </a:r>
            <a:r>
              <a:rPr lang="zh-CN" altLang="en-US">
                <a:sym typeface="+mn-ea"/>
              </a:rPr>
              <a:t> – 雅列</a:t>
            </a:r>
            <a:endParaRPr lang="zh-CN" altLang="en-US">
              <a:sym typeface="+mn-ea"/>
            </a:endParaRPr>
          </a:p>
          <a:p>
            <a:pPr algn="r"/>
            <a:endParaRPr lang="zh-CN" altLang="en-US"/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ym typeface="+mn-ea"/>
              </a:rPr>
              <a:t>该南</a:t>
            </a:r>
            <a:r>
              <a:rPr lang="zh-CN" altLang="en-US">
                <a:sym typeface="+mn-ea"/>
              </a:rPr>
              <a:t> – 玛勒列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2895" y="278130"/>
            <a:ext cx="1661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b="1">
                <a:sym typeface="+mn-ea"/>
              </a:rPr>
              <a:t>挪亚</a:t>
            </a:r>
            <a:r>
              <a:rPr lang="zh-CN" altLang="en-US">
                <a:sym typeface="+mn-ea"/>
              </a:rPr>
              <a:t> –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闪含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雅弗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洪水发生年份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60495" y="2272665"/>
            <a:ext cx="809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6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41540" y="4589780"/>
            <a:ext cx="4494530" cy="460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sym typeface="+mn-ea"/>
              </a:rPr>
              <a:t>蓝线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: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塞特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912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岁离世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,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世同堂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5029835" y="1269365"/>
            <a:ext cx="635" cy="4728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4867910" y="1269365"/>
            <a:ext cx="17780" cy="47129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707255" y="1250950"/>
            <a:ext cx="635" cy="4728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84870" y="144780"/>
            <a:ext cx="3495040" cy="23069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红线</a:t>
            </a:r>
            <a:r>
              <a:rPr lang="en-US" altLang="zh-CN" sz="2400" b="1">
                <a:solidFill>
                  <a:srgbClr val="FF0000"/>
                </a:solidFill>
              </a:rPr>
              <a:t>: </a:t>
            </a:r>
            <a:r>
              <a:rPr lang="zh-CN" sz="2400" b="1">
                <a:sym typeface="+mn-ea"/>
              </a:rPr>
              <a:t>亚当</a:t>
            </a:r>
            <a:r>
              <a:rPr lang="en-US" altLang="zh-CN" sz="2400">
                <a:sym typeface="+mn-ea"/>
              </a:rPr>
              <a:t>930</a:t>
            </a:r>
            <a:r>
              <a:rPr lang="zh-CN" altLang="en-US" sz="2400">
                <a:sym typeface="+mn-ea"/>
              </a:rPr>
              <a:t>岁</a:t>
            </a:r>
            <a:r>
              <a:rPr lang="zh-CN" sz="2400">
                <a:sym typeface="+mn-ea"/>
              </a:rPr>
              <a:t>离世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sz="2400"/>
              <a:t>享</a:t>
            </a:r>
            <a:r>
              <a:rPr lang="zh-CN" sz="2400" b="1">
                <a:solidFill>
                  <a:srgbClr val="00B050"/>
                </a:solidFill>
              </a:rPr>
              <a:t>九</a:t>
            </a:r>
            <a:r>
              <a:rPr lang="zh-CN" altLang="en-US" sz="2400" b="1">
                <a:solidFill>
                  <a:srgbClr val="00B050"/>
                </a:solidFill>
              </a:rPr>
              <a:t>世同堂</a:t>
            </a:r>
            <a:r>
              <a:rPr lang="zh-CN" altLang="en-US" sz="2400"/>
              <a:t>之福</a:t>
            </a:r>
            <a:r>
              <a:rPr lang="en-US" altLang="zh-CN" sz="2400"/>
              <a:t>,</a:t>
            </a:r>
            <a:endParaRPr lang="en-US" altLang="zh-CN" sz="2400"/>
          </a:p>
          <a:p>
            <a:r>
              <a:rPr lang="en-US" altLang="zh-CN" sz="2400"/>
              <a:t>   </a:t>
            </a:r>
            <a:r>
              <a:rPr lang="zh-CN" altLang="en-US" sz="2400"/>
              <a:t>补该隐杀亚伯之痛。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看到</a:t>
            </a:r>
            <a:r>
              <a:rPr lang="en-US" altLang="zh-CN" sz="2400">
                <a:sym typeface="+mn-ea"/>
              </a:rPr>
              <a:t>: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以挪士敬拜神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sym typeface="+mn-ea"/>
              </a:rPr>
              <a:t>       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以诺与神同行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救恩没</a:t>
            </a:r>
            <a:r>
              <a:rPr lang="zh-CN" altLang="en-US" sz="2400">
                <a:sym typeface="+mn-ea"/>
              </a:rPr>
              <a:t>有离开他的</a:t>
            </a:r>
            <a:r>
              <a:rPr lang="zh-CN" altLang="en-US" sz="2400">
                <a:sym typeface="+mn-ea"/>
              </a:rPr>
              <a:t>后裔</a:t>
            </a:r>
            <a:endParaRPr lang="en-US" altLang="zh-CN" sz="240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3390" y="5332730"/>
            <a:ext cx="2152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 = </a:t>
            </a:r>
            <a:r>
              <a:rPr lang="zh-CN" altLang="en-US" b="1">
                <a:sym typeface="+mn-ea"/>
              </a:rPr>
              <a:t>9</a:t>
            </a:r>
            <a:r>
              <a:rPr lang="en-US" altLang="zh-CN" b="1">
                <a:sym typeface="+mn-ea"/>
              </a:rPr>
              <a:t>12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710430" y="496570"/>
            <a:ext cx="3794125" cy="5475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866640" y="2728595"/>
            <a:ext cx="2139315" cy="1282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012055" y="4794885"/>
            <a:ext cx="2211070" cy="8324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5050790" y="2537460"/>
            <a:ext cx="64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987</a:t>
            </a:r>
            <a:endParaRPr lang="en-US" altLang="zh-CN" b="1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099810" y="31216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1422</a:t>
            </a:r>
            <a:endParaRPr lang="en-US" altLang="zh-CN" b="1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5691505" y="369951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1290</a:t>
            </a:r>
            <a:endParaRPr lang="en-US" altLang="zh-CN" b="1"/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5586095" y="42621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1235</a:t>
            </a:r>
            <a:endParaRPr lang="en-US" altLang="zh-CN" b="1"/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5074920" y="534035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1042</a:t>
            </a:r>
            <a:endParaRPr lang="en-US" altLang="zh-CN" b="1"/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5249545" y="48107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1140</a:t>
            </a:r>
            <a:endParaRPr lang="en-US" altLang="zh-CN" b="1"/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4629150" y="5948680"/>
            <a:ext cx="68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930</a:t>
            </a:r>
            <a:endParaRPr lang="en-US" altLang="zh-CN" b="1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756525" y="251460"/>
            <a:ext cx="80264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2006</a:t>
            </a:r>
            <a:endParaRPr lang="en-US" altLang="zh-CN" b="1"/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6772910" y="8839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6762115" y="142811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1651</a:t>
            </a:r>
            <a:endParaRPr lang="en-US" altLang="zh-CN" b="1"/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6783705" y="198120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39" name="文本框 38"/>
          <p:cNvSpPr txBox="1"/>
          <p:nvPr/>
        </p:nvSpPr>
        <p:spPr>
          <a:xfrm>
            <a:off x="7247255" y="5207000"/>
            <a:ext cx="4445635" cy="460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sym typeface="+mn-ea"/>
              </a:rPr>
              <a:t>紫线: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挪亚出生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,以挪士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世同堂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44995" y="2538095"/>
            <a:ext cx="5135245" cy="19380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绿线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:</a:t>
            </a:r>
            <a:r>
              <a:rPr lang="zh-CN" altLang="en-US" sz="2400">
                <a:solidFill>
                  <a:schemeClr val="tx1"/>
                </a:solidFill>
              </a:rPr>
              <a:t>以诺与神同行</a:t>
            </a:r>
            <a:r>
              <a:rPr lang="en-US" altLang="zh-CN" sz="24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65</a:t>
            </a:r>
            <a:r>
              <a:rPr lang="zh-CN" altLang="en-US" sz="2400">
                <a:solidFill>
                  <a:schemeClr val="tx1"/>
                </a:solidFill>
              </a:rPr>
              <a:t>岁被提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altLang="en-US" sz="2400">
                <a:solidFill>
                  <a:schemeClr val="tx1"/>
                </a:solidFill>
              </a:rPr>
              <a:t>神拣选亚当第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chemeClr val="tx1"/>
                </a:solidFill>
              </a:rPr>
              <a:t>世孙脱离死亡权势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2. </a:t>
            </a:r>
            <a:r>
              <a:rPr lang="zh-CN" altLang="en-US" sz="2400">
                <a:solidFill>
                  <a:srgbClr val="FF0000"/>
                </a:solidFill>
              </a:rPr>
              <a:t>以诺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预表</a:t>
            </a:r>
            <a:r>
              <a:rPr lang="zh-CN" altLang="en-US" sz="2400">
                <a:solidFill>
                  <a:srgbClr val="FF0000"/>
                </a:solidFill>
              </a:rPr>
              <a:t>第二亚当</a:t>
            </a:r>
            <a:r>
              <a:rPr lang="en-US" altLang="zh-CN" sz="2400">
                <a:solidFill>
                  <a:srgbClr val="FF0000"/>
                </a:solidFill>
              </a:rPr>
              <a:t>——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基督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亚当的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ym typeface="+mn-ea"/>
              </a:rPr>
              <a:t>代子孙都看到了他活着被提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亚当</a:t>
            </a:r>
            <a:r>
              <a:rPr lang="en-US" altLang="zh-CN" sz="2400">
                <a:sym typeface="+mn-ea"/>
              </a:rPr>
              <a:t>&amp;</a:t>
            </a:r>
            <a:r>
              <a:rPr sz="2400">
                <a:sym typeface="+mn-ea"/>
              </a:rPr>
              <a:t>挪亚</a:t>
            </a:r>
            <a:r>
              <a:rPr lang="zh-CN" sz="2400">
                <a:sym typeface="+mn-ea"/>
              </a:rPr>
              <a:t>除外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13"/>
            </p:custDataLst>
          </p:nvPr>
        </p:nvCxnSpPr>
        <p:spPr>
          <a:xfrm flipV="1">
            <a:off x="5085715" y="248285"/>
            <a:ext cx="2540" cy="57143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4"/>
            </p:custDataLst>
          </p:nvPr>
        </p:nvCxnSpPr>
        <p:spPr>
          <a:xfrm flipH="1" flipV="1">
            <a:off x="5109210" y="1541780"/>
            <a:ext cx="2080260" cy="37407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488430" y="5784850"/>
            <a:ext cx="5450840" cy="460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塞特</a:t>
            </a:r>
            <a:r>
              <a:rPr lang="en-US" altLang="zh-CN" sz="2400" b="1">
                <a:solidFill>
                  <a:schemeClr val="tx1"/>
                </a:solidFill>
              </a:rPr>
              <a:t>&amp;</a:t>
            </a:r>
            <a:r>
              <a:rPr lang="zh-CN" altLang="en-US" sz="2400" b="1">
                <a:solidFill>
                  <a:schemeClr val="tx1"/>
                </a:solidFill>
              </a:rPr>
              <a:t>以挪士</a:t>
            </a:r>
            <a:r>
              <a:rPr lang="zh-CN" altLang="en-US" sz="2400">
                <a:solidFill>
                  <a:schemeClr val="tx1"/>
                </a:solidFill>
              </a:rPr>
              <a:t>都是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ym typeface="+mn-ea"/>
              </a:rPr>
              <a:t>世同堂：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3" name="直接连接符 12"/>
          <p:cNvCxnSpPr>
            <a:endCxn id="39" idx="1"/>
          </p:cNvCxnSpPr>
          <p:nvPr/>
        </p:nvCxnSpPr>
        <p:spPr>
          <a:xfrm>
            <a:off x="5099050" y="5002530"/>
            <a:ext cx="2148205" cy="4349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97075" y="185420"/>
            <a:ext cx="2505710" cy="8299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公义</a:t>
            </a: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怜悯</a:t>
            </a: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慈爱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97165" y="6285865"/>
            <a:ext cx="416179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神为亚当家族安排了很多个七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22" grpId="0"/>
      <p:bldP spid="22" grpId="1"/>
      <p:bldP spid="24" grpId="0"/>
      <p:bldP spid="24" grpId="1"/>
      <p:bldP spid="19" grpId="0" bldLvl="0" animBg="1"/>
      <p:bldP spid="19" grpId="1" animBg="1"/>
      <p:bldP spid="25" grpId="0" bldLvl="0" animBg="1"/>
      <p:bldP spid="25" grpId="1" animBg="1"/>
      <p:bldP spid="39" grpId="0" bldLvl="0" animBg="1"/>
      <p:bldP spid="39" grpId="1" animBg="1"/>
      <p:bldP spid="6" grpId="0" bldLvl="0" animBg="1"/>
      <p:bldP spid="6" grpId="1" animBg="1"/>
      <p:bldP spid="14" grpId="0" bldLvl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文本框 24"/>
          <p:cNvSpPr txBox="1"/>
          <p:nvPr/>
        </p:nvSpPr>
        <p:spPr>
          <a:xfrm>
            <a:off x="7286625" y="2049780"/>
            <a:ext cx="4797425" cy="460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塞特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912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岁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,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世同堂，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8105" y="5383530"/>
            <a:ext cx="8214360" cy="1198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400" b="1">
                <a:sym typeface="+mn-ea"/>
              </a:rPr>
              <a:t>亚当</a:t>
            </a:r>
            <a:r>
              <a:rPr lang="en-US" altLang="zh-CN" sz="2400" b="1">
                <a:sym typeface="+mn-ea"/>
              </a:rPr>
              <a:t> </a:t>
            </a:r>
            <a:r>
              <a:rPr lang="en-US" altLang="zh-CN" sz="2400">
                <a:sym typeface="+mn-ea"/>
              </a:rPr>
              <a:t>930</a:t>
            </a:r>
            <a:r>
              <a:rPr lang="zh-CN" altLang="en-US" sz="2400">
                <a:sym typeface="+mn-ea"/>
              </a:rPr>
              <a:t>岁</a:t>
            </a:r>
            <a:r>
              <a:rPr lang="zh-CN" sz="2400">
                <a:sym typeface="+mn-ea"/>
              </a:rPr>
              <a:t>离世：</a:t>
            </a:r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sz="2400"/>
              <a:t>享</a:t>
            </a:r>
            <a:r>
              <a:rPr lang="zh-CN" sz="2400" b="1">
                <a:solidFill>
                  <a:srgbClr val="FF0000"/>
                </a:solidFill>
              </a:rPr>
              <a:t>九</a:t>
            </a:r>
            <a:r>
              <a:rPr lang="zh-CN" altLang="en-US" sz="2400" b="1">
                <a:solidFill>
                  <a:srgbClr val="FF0000"/>
                </a:solidFill>
              </a:rPr>
              <a:t>世同堂</a:t>
            </a:r>
            <a:r>
              <a:rPr lang="zh-CN" altLang="en-US" sz="2400"/>
              <a:t>之福</a:t>
            </a:r>
            <a:r>
              <a:rPr lang="en-US" altLang="zh-CN" sz="2400"/>
              <a:t>,   </a:t>
            </a:r>
            <a:r>
              <a:rPr lang="zh-CN" altLang="en-US" sz="2400"/>
              <a:t>补该隐杀亚伯之痛。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                       2.</a:t>
            </a:r>
            <a:r>
              <a:rPr lang="zh-CN" altLang="en-US" sz="2400">
                <a:sym typeface="+mn-ea"/>
              </a:rPr>
              <a:t>看到</a:t>
            </a:r>
            <a:r>
              <a:rPr lang="en-US" altLang="zh-CN" sz="2400">
                <a:sym typeface="+mn-ea"/>
              </a:rPr>
              <a:t>: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以挪士敬拜神，以诺与神同行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ym typeface="+mn-ea"/>
              </a:rPr>
              <a:t>                             3.</a:t>
            </a:r>
            <a:r>
              <a:rPr lang="zh-CN" altLang="en-US" sz="2400">
                <a:sym typeface="+mn-ea"/>
              </a:rPr>
              <a:t>印证神</a:t>
            </a:r>
            <a:r>
              <a:rPr lang="zh-CN" altLang="en-US" sz="2400">
                <a:sym typeface="+mn-ea"/>
              </a:rPr>
              <a:t>的救恩没</a:t>
            </a:r>
            <a:r>
              <a:rPr lang="zh-CN" altLang="en-US" sz="2400">
                <a:sym typeface="+mn-ea"/>
              </a:rPr>
              <a:t>有离开他的</a:t>
            </a:r>
            <a:r>
              <a:rPr lang="zh-CN" altLang="en-US" sz="2400">
                <a:sym typeface="+mn-ea"/>
              </a:rPr>
              <a:t>后裔</a:t>
            </a:r>
            <a:endParaRPr lang="en-US" altLang="zh-CN" sz="2400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58305" y="1402080"/>
            <a:ext cx="5325745" cy="460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sym typeface="+mn-ea"/>
              </a:rPr>
              <a:t>以挪士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905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岁，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世同堂，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05250" y="3999865"/>
            <a:ext cx="8197215" cy="119888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以诺</a:t>
            </a:r>
            <a:r>
              <a:rPr lang="en-US" altLang="zh-CN" sz="2400" b="1">
                <a:solidFill>
                  <a:schemeClr val="tx1"/>
                </a:solidFill>
              </a:rPr>
              <a:t> </a:t>
            </a:r>
            <a:r>
              <a:rPr lang="en-US" altLang="zh-CN" sz="2400" b="1">
                <a:solidFill>
                  <a:srgbClr val="FF0000"/>
                </a:solidFill>
              </a:rPr>
              <a:t>预表第二亚当——基督</a:t>
            </a:r>
            <a:r>
              <a:rPr lang="zh-CN" altLang="en-US" sz="2400" b="1">
                <a:solidFill>
                  <a:srgbClr val="FF0000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与神同行</a:t>
            </a:r>
            <a:r>
              <a:rPr lang="en-US" altLang="zh-CN" sz="2400">
                <a:solidFill>
                  <a:schemeClr val="tx1"/>
                </a:solidFill>
              </a:rPr>
              <a:t>300</a:t>
            </a:r>
            <a:r>
              <a:rPr lang="zh-CN" altLang="en-US" sz="2400">
                <a:solidFill>
                  <a:schemeClr val="tx1"/>
                </a:solidFill>
              </a:rPr>
              <a:t>年，</a:t>
            </a:r>
            <a:r>
              <a:rPr lang="en-US" altLang="zh-CN" sz="24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65</a:t>
            </a:r>
            <a:r>
              <a:rPr lang="zh-CN" altLang="en-US" sz="2400">
                <a:solidFill>
                  <a:schemeClr val="tx1"/>
                </a:solidFill>
              </a:rPr>
              <a:t>岁被提。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altLang="en-US" sz="2400">
                <a:solidFill>
                  <a:schemeClr val="tx1"/>
                </a:solidFill>
              </a:rPr>
              <a:t>神拣选亚当第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chemeClr val="tx1"/>
                </a:solidFill>
              </a:rPr>
              <a:t>世孙</a:t>
            </a:r>
            <a:r>
              <a:rPr lang="en-US" altLang="zh-CN" sz="2400">
                <a:solidFill>
                  <a:schemeClr val="tx1"/>
                </a:solidFill>
              </a:rPr>
              <a:t>——</a:t>
            </a:r>
            <a:r>
              <a:rPr lang="zh-CN" altLang="en-US" sz="2400">
                <a:solidFill>
                  <a:schemeClr val="tx1"/>
                </a:solidFill>
              </a:rPr>
              <a:t>以诺，脱离死亡权势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亚当的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七</a:t>
            </a:r>
            <a:r>
              <a:rPr lang="zh-CN" altLang="en-US" sz="2400">
                <a:sym typeface="+mn-ea"/>
              </a:rPr>
              <a:t>代子孙都看到了以诺被提神迹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亚当</a:t>
            </a:r>
            <a:r>
              <a:rPr lang="en-US" altLang="zh-CN" sz="2400">
                <a:sym typeface="+mn-ea"/>
              </a:rPr>
              <a:t>&amp;</a:t>
            </a:r>
            <a:r>
              <a:rPr sz="2400">
                <a:sym typeface="+mn-ea"/>
              </a:rPr>
              <a:t>挪亚</a:t>
            </a:r>
            <a:r>
              <a:rPr lang="zh-CN" sz="2400">
                <a:sym typeface="+mn-ea"/>
              </a:rPr>
              <a:t>除外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09865" y="175895"/>
            <a:ext cx="3313430" cy="1076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天父的爱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endParaRPr lang="en-US" altLang="zh-CN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公义</a:t>
            </a:r>
            <a:r>
              <a:rPr lang="en-US" altLang="zh-CN" sz="3200" b="1">
                <a:solidFill>
                  <a:srgbClr val="FF0000"/>
                </a:solidFill>
              </a:rPr>
              <a:t>  </a:t>
            </a:r>
            <a:r>
              <a:rPr lang="zh-CN" altLang="en-US" sz="3200" b="1">
                <a:solidFill>
                  <a:srgbClr val="FF0000"/>
                </a:solidFill>
              </a:rPr>
              <a:t>怜悯</a:t>
            </a:r>
            <a:r>
              <a:rPr lang="en-US" altLang="zh-CN" sz="3200" b="1">
                <a:solidFill>
                  <a:srgbClr val="FF0000"/>
                </a:solidFill>
              </a:rPr>
              <a:t>  </a:t>
            </a:r>
            <a:r>
              <a:rPr lang="zh-CN" altLang="en-US" sz="3200" b="1">
                <a:solidFill>
                  <a:srgbClr val="FF0000"/>
                </a:solidFill>
              </a:rPr>
              <a:t>慈爱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7633970" y="2985135"/>
            <a:ext cx="4468495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/>
              <a:t>拉麦</a:t>
            </a:r>
            <a:r>
              <a:rPr lang="en-US" altLang="zh-CN" sz="2400"/>
              <a:t> </a:t>
            </a:r>
            <a:r>
              <a:rPr lang="zh-CN" altLang="en-US" sz="2400"/>
              <a:t>寿命最短</a:t>
            </a:r>
            <a:r>
              <a:rPr lang="en-US" altLang="zh-CN" sz="2400" b="1">
                <a:solidFill>
                  <a:srgbClr val="FF0000"/>
                </a:solidFill>
              </a:rPr>
              <a:t>777</a:t>
            </a:r>
            <a:r>
              <a:rPr lang="en-US" altLang="zh-CN" sz="2400"/>
              <a:t>岁,</a:t>
            </a:r>
            <a:r>
              <a:rPr lang="en-US" altLang="zh-CN" sz="2400" b="1">
                <a:solidFill>
                  <a:srgbClr val="FF0000"/>
                </a:solidFill>
              </a:rPr>
              <a:t>完美</a:t>
            </a:r>
            <a:r>
              <a:rPr lang="en-US" altLang="zh-CN" sz="2400"/>
              <a:t>离</a:t>
            </a:r>
            <a:r>
              <a:rPr lang="zh-CN" altLang="en-US" sz="2400"/>
              <a:t>世</a:t>
            </a:r>
            <a:r>
              <a:rPr lang="en-US" altLang="zh-CN" sz="2400"/>
              <a:t>,免遭洪水审判(</a:t>
            </a:r>
            <a:r>
              <a:rPr lang="zh-CN" altLang="en-US" sz="2400"/>
              <a:t>提前</a:t>
            </a:r>
            <a:r>
              <a:rPr lang="en-US" altLang="zh-CN" sz="2400"/>
              <a:t>5</a:t>
            </a:r>
            <a:r>
              <a:rPr lang="zh-CN" altLang="en-US" sz="2400"/>
              <a:t>年</a:t>
            </a:r>
            <a:r>
              <a:rPr lang="en-US" altLang="zh-CN" sz="2400"/>
              <a:t>)</a:t>
            </a:r>
            <a:endParaRPr lang="en-US" altLang="zh-CN" sz="24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6215" y="1297940"/>
            <a:ext cx="8235950" cy="3879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神六天创造，第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天安息，欣赏祂的杰作。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时间：神赐下人的生活周期，每周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天。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视觉：神创造色彩，红橙黄绿青蓝紫，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色彩虹。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听觉：神创造声音，</a:t>
            </a:r>
            <a:r>
              <a:rPr lang="en-US" altLang="zh-CN" sz="2400">
                <a:solidFill>
                  <a:srgbClr val="00B050"/>
                </a:solidFill>
              </a:rPr>
              <a:t>1哆2来3咪4发5梭6拉7西</a:t>
            </a:r>
            <a:r>
              <a:rPr lang="zh-CN" altLang="en-US" sz="2400">
                <a:solidFill>
                  <a:srgbClr val="00B050"/>
                </a:solidFill>
              </a:rPr>
              <a:t>，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个音节。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征战：绕耶利哥城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次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饶恕：七十个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次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献祭：弹血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次</a:t>
            </a:r>
            <a:r>
              <a:rPr lang="en-US" altLang="zh-CN" sz="2400" b="1">
                <a:solidFill>
                  <a:srgbClr val="00B050"/>
                </a:solidFill>
              </a:rPr>
              <a:t> </a:t>
            </a:r>
            <a:endParaRPr lang="en-US" altLang="zh-CN" sz="2400" b="1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定向：北斗</a:t>
            </a:r>
            <a:r>
              <a:rPr lang="zh-CN" altLang="en-US" sz="2400" b="1">
                <a:solidFill>
                  <a:srgbClr val="FF0000"/>
                </a:solidFill>
              </a:rPr>
              <a:t>七</a:t>
            </a:r>
            <a:r>
              <a:rPr lang="zh-CN" altLang="en-US" sz="2400">
                <a:solidFill>
                  <a:srgbClr val="00B050"/>
                </a:solidFill>
              </a:rPr>
              <a:t>星</a:t>
            </a:r>
            <a:endParaRPr lang="zh-CN" altLang="en-US" sz="24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50"/>
                </a:solidFill>
              </a:rPr>
              <a:t> </a:t>
            </a:r>
            <a:r>
              <a:rPr lang="en-US" altLang="zh-CN" sz="2400">
                <a:solidFill>
                  <a:srgbClr val="00B050"/>
                </a:solidFill>
              </a:rPr>
              <a:t>          </a:t>
            </a:r>
            <a:r>
              <a:rPr lang="en-US" altLang="zh-CN" sz="2400" b="1">
                <a:solidFill>
                  <a:srgbClr val="00B050"/>
                </a:solidFill>
              </a:rPr>
              <a:t>... ...    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... ...</a:t>
            </a:r>
            <a:r>
              <a:rPr lang="en-US" altLang="zh-CN" sz="2400" b="1">
                <a:solidFill>
                  <a:srgbClr val="00B050"/>
                </a:solidFill>
              </a:rPr>
              <a:t> </a:t>
            </a:r>
            <a:endParaRPr lang="en-US" altLang="zh-CN" sz="2400" b="1">
              <a:solidFill>
                <a:srgbClr val="00B0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46835" y="358775"/>
            <a:ext cx="3945890" cy="7004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七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代表完美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完全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19" grpId="0" bldLvl="0" animBg="1"/>
      <p:bldP spid="19" grpId="1" animBg="1"/>
      <p:bldP spid="25" grpId="0" bldLvl="0" animBg="1"/>
      <p:bldP spid="25" grpId="1" animBg="1"/>
      <p:bldP spid="39" grpId="0" bldLvl="0" animBg="1"/>
      <p:bldP spid="39" grpId="1" animBg="1"/>
      <p:bldP spid="14" grpId="0" bldLvl="0" animBg="1"/>
      <p:bldP spid="14" grpId="1" animBg="1"/>
      <p:bldP spid="15" grpId="0" bldLvl="0" animBg="1"/>
      <p:bldP spid="15" grpId="1" animBg="1"/>
      <p:bldP spid="20" grpId="0" bldLvl="0" animBg="1"/>
      <p:bldP spid="20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文本框 42"/>
          <p:cNvSpPr txBox="1"/>
          <p:nvPr/>
        </p:nvSpPr>
        <p:spPr>
          <a:xfrm>
            <a:off x="8819515" y="1795780"/>
            <a:ext cx="2983865" cy="19380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赐福把孩子带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来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教会敬拜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神的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家庭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赐福孩子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&amp;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父母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赐福主日学老师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2520" t="9422" r="16493" b="4511"/>
          <a:stretch>
            <a:fillRect/>
          </a:stretch>
        </p:blipFill>
        <p:spPr>
          <a:xfrm>
            <a:off x="1911350" y="146050"/>
            <a:ext cx="6468110" cy="661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240" y="4808855"/>
            <a:ext cx="18059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ym typeface="+mn-ea"/>
              </a:rPr>
              <a:t>以挪士</a:t>
            </a:r>
            <a:r>
              <a:rPr lang="zh-CN" altLang="en-US">
                <a:sym typeface="+mn-ea"/>
              </a:rPr>
              <a:t> – 该南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塞特</a:t>
            </a:r>
            <a:r>
              <a:rPr lang="zh-CN" altLang="en-US">
                <a:sym typeface="+mn-ea"/>
              </a:rPr>
              <a:t> – 以挪士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ym typeface="+mn-ea"/>
              </a:rPr>
              <a:t>亚当</a:t>
            </a:r>
            <a:r>
              <a:rPr lang="zh-CN" altLang="en-US">
                <a:sym typeface="+mn-ea"/>
              </a:rPr>
              <a:t> – 塞特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41275" y="1418590"/>
            <a:ext cx="1969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b="1">
                <a:sym typeface="+mn-ea"/>
              </a:rPr>
              <a:t>拉麦</a:t>
            </a:r>
            <a:r>
              <a:rPr lang="zh-CN" altLang="en-US">
                <a:sym typeface="+mn-ea"/>
              </a:rPr>
              <a:t> – 挪亚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/>
              </a:rPr>
              <a:t>玛土撒拉</a:t>
            </a:r>
            <a:r>
              <a:rPr lang="zh-CN" altLang="en-US">
                <a:sym typeface="+mn-ea"/>
              </a:rPr>
              <a:t> – 拉麦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/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b="1">
                <a:sym typeface="+mn-ea"/>
              </a:rPr>
              <a:t>以诺</a:t>
            </a:r>
            <a:r>
              <a:rPr lang="zh-CN" altLang="en-US">
                <a:sym typeface="+mn-ea"/>
              </a:rPr>
              <a:t> – 玛土撒拉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55" y="3103245"/>
            <a:ext cx="1901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b="1">
                <a:sym typeface="+mn-ea"/>
              </a:rPr>
              <a:t>雅列</a:t>
            </a:r>
            <a:r>
              <a:rPr lang="zh-CN" altLang="en-US">
                <a:sym typeface="+mn-ea"/>
              </a:rPr>
              <a:t> – 以诺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>
                <a:sym typeface="+mn-ea"/>
              </a:rPr>
              <a:t>玛勒列</a:t>
            </a:r>
            <a:r>
              <a:rPr lang="zh-CN" altLang="en-US">
                <a:sym typeface="+mn-ea"/>
              </a:rPr>
              <a:t> – 雅列</a:t>
            </a:r>
            <a:endParaRPr lang="zh-CN" altLang="en-US">
              <a:sym typeface="+mn-ea"/>
            </a:endParaRPr>
          </a:p>
          <a:p>
            <a:pPr algn="r"/>
            <a:endParaRPr lang="zh-CN" altLang="en-US"/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ym typeface="+mn-ea"/>
              </a:rPr>
              <a:t>该南</a:t>
            </a:r>
            <a:r>
              <a:rPr lang="zh-CN" altLang="en-US">
                <a:sym typeface="+mn-ea"/>
              </a:rPr>
              <a:t> – 玛勒列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41275" y="0"/>
            <a:ext cx="1661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b="1">
                <a:sym typeface="+mn-ea"/>
              </a:rPr>
              <a:t>挪亚</a:t>
            </a:r>
            <a:r>
              <a:rPr lang="zh-CN" altLang="en-US">
                <a:sym typeface="+mn-ea"/>
              </a:rPr>
              <a:t> –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闪含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雅弗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洪水发生年份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60495" y="2272665"/>
            <a:ext cx="809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6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3390" y="5332730"/>
            <a:ext cx="2152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 = </a:t>
            </a:r>
            <a:r>
              <a:rPr lang="zh-CN" altLang="en-US" b="1">
                <a:sym typeface="+mn-ea"/>
              </a:rPr>
              <a:t>9</a:t>
            </a:r>
            <a:r>
              <a:rPr lang="en-US" altLang="zh-CN" b="1">
                <a:sym typeface="+mn-ea"/>
              </a:rPr>
              <a:t>12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5050790" y="2537460"/>
            <a:ext cx="64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987</a:t>
            </a:r>
            <a:endParaRPr lang="en-US" altLang="zh-CN" b="1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099810" y="31216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1422</a:t>
            </a:r>
            <a:endParaRPr lang="en-US" altLang="zh-CN" b="1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5691505" y="369951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1290</a:t>
            </a:r>
            <a:endParaRPr lang="en-US" altLang="zh-CN" b="1"/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5586095" y="42621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1235</a:t>
            </a:r>
            <a:endParaRPr lang="en-US" altLang="zh-CN" b="1"/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5074920" y="534035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1042</a:t>
            </a:r>
            <a:endParaRPr lang="en-US" altLang="zh-CN" b="1"/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5249545" y="48107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1140</a:t>
            </a:r>
            <a:endParaRPr lang="en-US" altLang="zh-CN" b="1"/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4629150" y="5948680"/>
            <a:ext cx="68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930</a:t>
            </a:r>
            <a:endParaRPr lang="en-US" altLang="zh-CN" b="1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756525" y="251460"/>
            <a:ext cx="80264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2006</a:t>
            </a:r>
            <a:endParaRPr lang="en-US" altLang="zh-CN" b="1"/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6772910" y="8839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6762115" y="142811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1651</a:t>
            </a:r>
            <a:endParaRPr lang="en-US" altLang="zh-CN" b="1"/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6783705" y="198120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6052185" y="5402580"/>
            <a:ext cx="5887085" cy="8299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【创 4:26】</a:t>
            </a:r>
            <a:r>
              <a:rPr lang="zh-CN" altLang="en-US" sz="2400" b="1">
                <a:solidFill>
                  <a:srgbClr val="00B050"/>
                </a:solidFill>
              </a:rPr>
              <a:t>塞特</a:t>
            </a:r>
            <a:r>
              <a:rPr lang="zh-CN" altLang="en-US" sz="2400">
                <a:solidFill>
                  <a:srgbClr val="00B050"/>
                </a:solidFill>
              </a:rPr>
              <a:t>也生了一个儿子，起名叫以挪士。那时候，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才求告耶和华的名。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5380" y="365125"/>
            <a:ext cx="3041650" cy="11988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塞特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以挪士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七世同堂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9460" y="3838575"/>
            <a:ext cx="3670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塞特是人类敬拜神的榜样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667000" y="215900"/>
            <a:ext cx="18415" cy="5654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69505" y="4403725"/>
            <a:ext cx="4523105" cy="8299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塞特带领儿子</a:t>
            </a:r>
            <a:r>
              <a:rPr lang="zh-CN" altLang="en-US" sz="2400" b="1">
                <a:solidFill>
                  <a:srgbClr val="FF0000"/>
                </a:solidFill>
              </a:rPr>
              <a:t>以挪士从小敬拜神</a:t>
            </a:r>
            <a:endParaRPr lang="zh-CN" altLang="en-US" sz="2400">
              <a:solidFill>
                <a:srgbClr val="00B05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</a:rPr>
              <a:t>家族的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开始求告耶和华的名</a:t>
            </a:r>
            <a:r>
              <a:rPr lang="zh-CN" altLang="en-US" sz="2400">
                <a:solidFill>
                  <a:srgbClr val="0070C0"/>
                </a:solidFill>
              </a:rPr>
              <a:t>。</a:t>
            </a:r>
            <a:endParaRPr lang="zh-CN" altLang="en-US" sz="2400">
              <a:solidFill>
                <a:srgbClr val="0070C0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683510" y="5638165"/>
            <a:ext cx="3342005" cy="474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箭头 41"/>
          <p:cNvSpPr/>
          <p:nvPr/>
        </p:nvSpPr>
        <p:spPr>
          <a:xfrm>
            <a:off x="3059430" y="1685925"/>
            <a:ext cx="1445895" cy="3920490"/>
          </a:xfrm>
          <a:prstGeom prst="rightArrow">
            <a:avLst>
              <a:gd name="adj1" fmla="val 50000"/>
              <a:gd name="adj2" fmla="val 47432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  <p:bldLst>
      <p:bldP spid="22" grpId="1"/>
      <p:bldP spid="24" grpId="1"/>
      <p:bldP spid="14" grpId="0" bldLvl="0" animBg="1"/>
      <p:bldP spid="14" grpId="1" animBg="1"/>
      <p:bldP spid="6" grpId="0" animBg="1"/>
      <p:bldP spid="6" grpId="1" animBg="1"/>
      <p:bldP spid="15" grpId="0"/>
      <p:bldP spid="15" grpId="1"/>
      <p:bldP spid="18" grpId="0" bldLvl="0" animBg="1"/>
      <p:bldP spid="18" grpId="1" animBg="1"/>
      <p:bldP spid="42" grpId="0" animBg="1"/>
      <p:bldP spid="42" grpId="1" animBg="1"/>
      <p:bldP spid="43" grpId="0" bldLvl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文本框 42"/>
          <p:cNvSpPr txBox="1"/>
          <p:nvPr/>
        </p:nvSpPr>
        <p:spPr>
          <a:xfrm>
            <a:off x="8819515" y="1795780"/>
            <a:ext cx="2983865" cy="19380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赐福把孩子带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来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教会敬拜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神的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家庭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赐福孩子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&amp;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父母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赐福主日学老师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2520" t="9422" r="16493" b="4511"/>
          <a:stretch>
            <a:fillRect/>
          </a:stretch>
        </p:blipFill>
        <p:spPr>
          <a:xfrm>
            <a:off x="1911350" y="146050"/>
            <a:ext cx="6468110" cy="661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240" y="4808855"/>
            <a:ext cx="18059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ym typeface="+mn-ea"/>
              </a:rPr>
              <a:t>以挪士</a:t>
            </a:r>
            <a:r>
              <a:rPr lang="zh-CN" altLang="en-US">
                <a:sym typeface="+mn-ea"/>
              </a:rPr>
              <a:t> – 该南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塞特</a:t>
            </a:r>
            <a:r>
              <a:rPr lang="zh-CN" altLang="en-US">
                <a:sym typeface="+mn-ea"/>
              </a:rPr>
              <a:t> – 以挪士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ym typeface="+mn-ea"/>
              </a:rPr>
              <a:t>亚当</a:t>
            </a:r>
            <a:r>
              <a:rPr lang="zh-CN" altLang="en-US">
                <a:sym typeface="+mn-ea"/>
              </a:rPr>
              <a:t> – 塞特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41275" y="1418590"/>
            <a:ext cx="1969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b="1">
                <a:sym typeface="+mn-ea"/>
              </a:rPr>
              <a:t>拉麦</a:t>
            </a:r>
            <a:r>
              <a:rPr lang="zh-CN" altLang="en-US">
                <a:sym typeface="+mn-ea"/>
              </a:rPr>
              <a:t> – 挪亚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/>
              </a:rPr>
              <a:t>玛土撒拉</a:t>
            </a:r>
            <a:r>
              <a:rPr lang="zh-CN" altLang="en-US">
                <a:sym typeface="+mn-ea"/>
              </a:rPr>
              <a:t> – 拉麦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/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b="1">
                <a:sym typeface="+mn-ea"/>
              </a:rPr>
              <a:t>以诺</a:t>
            </a:r>
            <a:r>
              <a:rPr lang="zh-CN" altLang="en-US">
                <a:sym typeface="+mn-ea"/>
              </a:rPr>
              <a:t> – 玛土撒拉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55" y="3103245"/>
            <a:ext cx="1901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b="1">
                <a:sym typeface="+mn-ea"/>
              </a:rPr>
              <a:t>雅列</a:t>
            </a:r>
            <a:r>
              <a:rPr lang="zh-CN" altLang="en-US">
                <a:sym typeface="+mn-ea"/>
              </a:rPr>
              <a:t> – 以诺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>
                <a:sym typeface="+mn-ea"/>
              </a:rPr>
              <a:t>玛勒列</a:t>
            </a:r>
            <a:r>
              <a:rPr lang="zh-CN" altLang="en-US">
                <a:sym typeface="+mn-ea"/>
              </a:rPr>
              <a:t> – 雅列</a:t>
            </a:r>
            <a:endParaRPr lang="zh-CN" altLang="en-US">
              <a:sym typeface="+mn-ea"/>
            </a:endParaRPr>
          </a:p>
          <a:p>
            <a:pPr algn="r"/>
            <a:endParaRPr lang="zh-CN" altLang="en-US"/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ym typeface="+mn-ea"/>
              </a:rPr>
              <a:t>该南</a:t>
            </a:r>
            <a:r>
              <a:rPr lang="zh-CN" altLang="en-US">
                <a:sym typeface="+mn-ea"/>
              </a:rPr>
              <a:t> – 玛勒列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41275" y="0"/>
            <a:ext cx="1661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b="1">
                <a:sym typeface="+mn-ea"/>
              </a:rPr>
              <a:t>挪亚</a:t>
            </a:r>
            <a:r>
              <a:rPr lang="zh-CN" altLang="en-US">
                <a:sym typeface="+mn-ea"/>
              </a:rPr>
              <a:t> –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闪含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雅弗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洪水发生年份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60495" y="2272665"/>
            <a:ext cx="809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6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3390" y="5332730"/>
            <a:ext cx="2152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 = </a:t>
            </a:r>
            <a:r>
              <a:rPr lang="zh-CN" altLang="en-US" b="1">
                <a:sym typeface="+mn-ea"/>
              </a:rPr>
              <a:t>9</a:t>
            </a:r>
            <a:r>
              <a:rPr lang="en-US" altLang="zh-CN" b="1">
                <a:sym typeface="+mn-ea"/>
              </a:rPr>
              <a:t>12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5050790" y="2537460"/>
            <a:ext cx="64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987</a:t>
            </a:r>
            <a:endParaRPr lang="en-US" altLang="zh-CN" b="1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099810" y="31216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1422</a:t>
            </a:r>
            <a:endParaRPr lang="en-US" altLang="zh-CN" b="1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5691505" y="369951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1290</a:t>
            </a:r>
            <a:endParaRPr lang="en-US" altLang="zh-CN" b="1"/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5586095" y="42621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1235</a:t>
            </a:r>
            <a:endParaRPr lang="en-US" altLang="zh-CN" b="1"/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5074920" y="534035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1042</a:t>
            </a:r>
            <a:endParaRPr lang="en-US" altLang="zh-CN" b="1"/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5249545" y="48107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1140</a:t>
            </a:r>
            <a:endParaRPr lang="en-US" altLang="zh-CN" b="1"/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4629150" y="5948680"/>
            <a:ext cx="68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930</a:t>
            </a:r>
            <a:endParaRPr lang="en-US" altLang="zh-CN" b="1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756525" y="251460"/>
            <a:ext cx="80264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2006</a:t>
            </a:r>
            <a:endParaRPr lang="en-US" altLang="zh-CN" b="1"/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6772910" y="8839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6762115" y="142811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1651</a:t>
            </a:r>
            <a:endParaRPr lang="en-US" altLang="zh-CN" b="1"/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6783705" y="198120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6052185" y="5402580"/>
            <a:ext cx="5887085" cy="8299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【创 4:26】</a:t>
            </a:r>
            <a:r>
              <a:rPr lang="zh-CN" altLang="en-US" sz="2400" b="1">
                <a:solidFill>
                  <a:srgbClr val="00B050"/>
                </a:solidFill>
              </a:rPr>
              <a:t>塞特</a:t>
            </a:r>
            <a:r>
              <a:rPr lang="zh-CN" altLang="en-US" sz="2400">
                <a:solidFill>
                  <a:srgbClr val="00B050"/>
                </a:solidFill>
              </a:rPr>
              <a:t>也生了一个儿子，起名叫以挪士。那时候，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才求告耶和华的名。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5380" y="365125"/>
            <a:ext cx="3041650" cy="11988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塞特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以挪士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七世同堂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9460" y="3838575"/>
            <a:ext cx="3670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塞特是人类敬拜神的榜样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667000" y="215900"/>
            <a:ext cx="18415" cy="5654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69505" y="4403725"/>
            <a:ext cx="4523105" cy="8299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塞特带领儿子</a:t>
            </a:r>
            <a:r>
              <a:rPr lang="zh-CN" altLang="en-US" sz="2400" b="1">
                <a:solidFill>
                  <a:srgbClr val="FF0000"/>
                </a:solidFill>
              </a:rPr>
              <a:t>以挪士从小敬拜神</a:t>
            </a:r>
            <a:endParaRPr lang="zh-CN" altLang="en-US" sz="2400">
              <a:solidFill>
                <a:srgbClr val="00B05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</a:rPr>
              <a:t>家族的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开始求告耶和华的名</a:t>
            </a:r>
            <a:r>
              <a:rPr lang="zh-CN" altLang="en-US" sz="2400">
                <a:solidFill>
                  <a:srgbClr val="0070C0"/>
                </a:solidFill>
              </a:rPr>
              <a:t>。</a:t>
            </a:r>
            <a:endParaRPr lang="zh-CN" altLang="en-US" sz="2400">
              <a:solidFill>
                <a:srgbClr val="0070C0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683510" y="5638165"/>
            <a:ext cx="3342005" cy="474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箭头 41"/>
          <p:cNvSpPr/>
          <p:nvPr/>
        </p:nvSpPr>
        <p:spPr>
          <a:xfrm>
            <a:off x="3059430" y="1685925"/>
            <a:ext cx="1445895" cy="3920490"/>
          </a:xfrm>
          <a:prstGeom prst="rightArrow">
            <a:avLst>
              <a:gd name="adj1" fmla="val 50000"/>
              <a:gd name="adj2" fmla="val 47432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3"/>
          <a:srcRect l="8448" t="-3151" r="16117" b="3151"/>
          <a:stretch>
            <a:fillRect/>
          </a:stretch>
        </p:blipFill>
        <p:spPr>
          <a:xfrm>
            <a:off x="-41275" y="1786255"/>
            <a:ext cx="7778115" cy="507174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/>
          <a:srcRect l="20612" r="11979"/>
          <a:stretch>
            <a:fillRect/>
          </a:stretch>
        </p:blipFill>
        <p:spPr>
          <a:xfrm>
            <a:off x="5318125" y="2102485"/>
            <a:ext cx="6873240" cy="475551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rcRect l="8675" r="9705"/>
          <a:stretch>
            <a:fillRect/>
          </a:stretch>
        </p:blipFill>
        <p:spPr>
          <a:xfrm>
            <a:off x="5474335" y="0"/>
            <a:ext cx="6717665" cy="38392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6"/>
          <a:srcRect l="8796" r="10353"/>
          <a:stretch>
            <a:fillRect/>
          </a:stretch>
        </p:blipFill>
        <p:spPr>
          <a:xfrm>
            <a:off x="27940" y="0"/>
            <a:ext cx="5997575" cy="346075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  <p:bldLst>
      <p:bldP spid="22" grpId="1"/>
      <p:bldP spid="24" grpId="1"/>
      <p:bldP spid="14" grpId="0" bldLvl="0" animBg="1"/>
      <p:bldP spid="14" grpId="1" animBg="1"/>
      <p:bldP spid="6" grpId="0" bldLvl="0" animBg="1"/>
      <p:bldP spid="6" grpId="1" animBg="1"/>
      <p:bldP spid="15" grpId="0"/>
      <p:bldP spid="15" grpId="1"/>
      <p:bldP spid="18" grpId="0" bldLvl="0" animBg="1"/>
      <p:bldP spid="18" grpId="1" animBg="1"/>
      <p:bldP spid="42" grpId="0" bldLvl="0" animBg="1"/>
      <p:bldP spid="42" grpId="1" animBg="1"/>
      <p:bldP spid="43" grpId="0" bldLvl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文本框 42"/>
          <p:cNvSpPr txBox="1"/>
          <p:nvPr/>
        </p:nvSpPr>
        <p:spPr>
          <a:xfrm>
            <a:off x="8819515" y="1795780"/>
            <a:ext cx="2983865" cy="19380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赐福把孩子带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来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教会敬拜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神的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家庭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赐福孩子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&amp;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父母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赐福主日学老师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2520" t="9422" r="16493" b="4511"/>
          <a:stretch>
            <a:fillRect/>
          </a:stretch>
        </p:blipFill>
        <p:spPr>
          <a:xfrm>
            <a:off x="1911350" y="146050"/>
            <a:ext cx="6468110" cy="661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240" y="4808855"/>
            <a:ext cx="18059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ym typeface="+mn-ea"/>
              </a:rPr>
              <a:t>以挪士</a:t>
            </a:r>
            <a:r>
              <a:rPr lang="zh-CN" altLang="en-US">
                <a:sym typeface="+mn-ea"/>
              </a:rPr>
              <a:t> – 该南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塞特</a:t>
            </a:r>
            <a:r>
              <a:rPr lang="zh-CN" altLang="en-US">
                <a:sym typeface="+mn-ea"/>
              </a:rPr>
              <a:t> – 以挪士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ym typeface="+mn-ea"/>
              </a:rPr>
              <a:t>亚当</a:t>
            </a:r>
            <a:r>
              <a:rPr lang="zh-CN" altLang="en-US">
                <a:sym typeface="+mn-ea"/>
              </a:rPr>
              <a:t> – 塞特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41275" y="1418590"/>
            <a:ext cx="1969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b="1">
                <a:sym typeface="+mn-ea"/>
              </a:rPr>
              <a:t>拉麦</a:t>
            </a:r>
            <a:r>
              <a:rPr lang="zh-CN" altLang="en-US">
                <a:sym typeface="+mn-ea"/>
              </a:rPr>
              <a:t> – 挪亚</a:t>
            </a:r>
            <a:endParaRPr lang="zh-CN" altLang="en-US"/>
          </a:p>
          <a:p>
            <a:pPr algn="r">
              <a:lnSpc>
                <a:spcPct val="100000"/>
              </a:lnSpc>
            </a:pP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/>
              </a:rPr>
              <a:t>玛土撒拉</a:t>
            </a:r>
            <a:r>
              <a:rPr lang="zh-CN" altLang="en-US">
                <a:sym typeface="+mn-ea"/>
              </a:rPr>
              <a:t> – 拉麦</a:t>
            </a:r>
            <a:endParaRPr lang="zh-CN" altLang="en-US"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/>
          </a:p>
          <a:p>
            <a:pPr algn="r">
              <a:lnSpc>
                <a:spcPct val="1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b="1">
                <a:sym typeface="+mn-ea"/>
              </a:rPr>
              <a:t>以诺</a:t>
            </a:r>
            <a:r>
              <a:rPr lang="zh-CN" altLang="en-US">
                <a:sym typeface="+mn-ea"/>
              </a:rPr>
              <a:t> – 玛土撒拉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55" y="3103245"/>
            <a:ext cx="1901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b="1">
                <a:sym typeface="+mn-ea"/>
              </a:rPr>
              <a:t>雅列</a:t>
            </a:r>
            <a:r>
              <a:rPr lang="zh-CN" altLang="en-US">
                <a:sym typeface="+mn-ea"/>
              </a:rPr>
              <a:t> – 以诺</a:t>
            </a:r>
            <a:endParaRPr lang="zh-CN" altLang="en-US">
              <a:sym typeface="+mn-ea"/>
            </a:endParaRPr>
          </a:p>
          <a:p>
            <a:pPr algn="r"/>
            <a:endParaRPr lang="zh-CN" altLang="en-US">
              <a:sym typeface="+mn-ea"/>
            </a:endParaRPr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>
                <a:sym typeface="+mn-ea"/>
              </a:rPr>
              <a:t>玛勒列</a:t>
            </a:r>
            <a:r>
              <a:rPr lang="zh-CN" altLang="en-US">
                <a:sym typeface="+mn-ea"/>
              </a:rPr>
              <a:t> – 雅列</a:t>
            </a:r>
            <a:endParaRPr lang="zh-CN" altLang="en-US">
              <a:sym typeface="+mn-ea"/>
            </a:endParaRPr>
          </a:p>
          <a:p>
            <a:pPr algn="r"/>
            <a:endParaRPr lang="zh-CN" altLang="en-US"/>
          </a:p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ym typeface="+mn-ea"/>
              </a:rPr>
              <a:t>该南</a:t>
            </a:r>
            <a:r>
              <a:rPr lang="zh-CN" altLang="en-US">
                <a:sym typeface="+mn-ea"/>
              </a:rPr>
              <a:t> – 玛勒列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41275" y="0"/>
            <a:ext cx="1661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b="1">
                <a:sym typeface="+mn-ea"/>
              </a:rPr>
              <a:t>挪亚</a:t>
            </a:r>
            <a:r>
              <a:rPr lang="zh-CN" altLang="en-US">
                <a:sym typeface="+mn-ea"/>
              </a:rPr>
              <a:t> –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闪含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雅弗</a:t>
            </a:r>
            <a:endParaRPr lang="zh-CN" altLang="en-US">
              <a:sym typeface="+mn-ea"/>
            </a:endParaRPr>
          </a:p>
          <a:p>
            <a:pPr algn="r"/>
            <a:r>
              <a:rPr lang="zh-CN" altLang="en-US">
                <a:sym typeface="+mn-ea"/>
              </a:rPr>
              <a:t>洪水发生年份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60495" y="2272665"/>
            <a:ext cx="809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6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3390" y="5332730"/>
            <a:ext cx="2152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+             = </a:t>
            </a:r>
            <a:r>
              <a:rPr lang="zh-CN" altLang="en-US" b="1">
                <a:sym typeface="+mn-ea"/>
              </a:rPr>
              <a:t>9</a:t>
            </a:r>
            <a:r>
              <a:rPr lang="en-US" altLang="zh-CN" b="1">
                <a:sym typeface="+mn-ea"/>
              </a:rPr>
              <a:t>12</a:t>
            </a:r>
            <a:r>
              <a:rPr lang="zh-CN" altLang="en-US" b="1">
                <a:sym typeface="+mn-ea"/>
              </a:rPr>
              <a:t>岁</a:t>
            </a:r>
            <a:endParaRPr lang="zh-CN" altLang="en-US" b="1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5050790" y="2537460"/>
            <a:ext cx="64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987</a:t>
            </a:r>
            <a:endParaRPr lang="en-US" altLang="zh-CN" b="1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099810" y="31216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1422</a:t>
            </a:r>
            <a:endParaRPr lang="en-US" altLang="zh-CN" b="1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5691505" y="369951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1290</a:t>
            </a:r>
            <a:endParaRPr lang="en-US" altLang="zh-CN" b="1"/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5586095" y="42621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1235</a:t>
            </a:r>
            <a:endParaRPr lang="en-US" altLang="zh-CN" b="1"/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5074920" y="534035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1042</a:t>
            </a:r>
            <a:endParaRPr lang="en-US" altLang="zh-CN" b="1"/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5249545" y="481076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1140</a:t>
            </a:r>
            <a:endParaRPr lang="en-US" altLang="zh-CN" b="1"/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4629150" y="5948680"/>
            <a:ext cx="68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930</a:t>
            </a:r>
            <a:endParaRPr lang="en-US" altLang="zh-CN" b="1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756525" y="251460"/>
            <a:ext cx="80264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2006</a:t>
            </a:r>
            <a:endParaRPr lang="en-US" altLang="zh-CN" b="1"/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6772910" y="88392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6762115" y="142811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1651</a:t>
            </a:r>
            <a:endParaRPr lang="en-US" altLang="zh-CN" b="1"/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6783705" y="198120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1656</a:t>
            </a:r>
            <a:endParaRPr lang="en-US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6052185" y="5402580"/>
            <a:ext cx="5887085" cy="8299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【创 4:26】</a:t>
            </a:r>
            <a:r>
              <a:rPr lang="zh-CN" altLang="en-US" sz="2400" b="1">
                <a:solidFill>
                  <a:srgbClr val="00B050"/>
                </a:solidFill>
              </a:rPr>
              <a:t>塞特</a:t>
            </a:r>
            <a:r>
              <a:rPr lang="zh-CN" altLang="en-US" sz="2400">
                <a:solidFill>
                  <a:srgbClr val="00B050"/>
                </a:solidFill>
              </a:rPr>
              <a:t>也生了一个儿子，起名叫以挪士。那时候，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才求告耶和华的名。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5380" y="365125"/>
            <a:ext cx="3041650" cy="11988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天父的</a:t>
            </a:r>
            <a:r>
              <a:rPr lang="zh-CN" altLang="en-US" sz="2400" b="1">
                <a:solidFill>
                  <a:srgbClr val="FF0000"/>
                </a:solidFill>
              </a:rPr>
              <a:t>爱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  <a:sym typeface="+mn-ea"/>
              </a:rPr>
              <a:t>赐福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塞特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以挪士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七世同堂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完美人生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9460" y="3838575"/>
            <a:ext cx="3670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塞特是人类敬拜神的榜样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667000" y="215900"/>
            <a:ext cx="18415" cy="5654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69505" y="4403725"/>
            <a:ext cx="4523105" cy="8299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塞特带领儿子</a:t>
            </a:r>
            <a:r>
              <a:rPr lang="zh-CN" altLang="en-US" sz="2400" b="1">
                <a:solidFill>
                  <a:srgbClr val="FF0000"/>
                </a:solidFill>
              </a:rPr>
              <a:t>以挪士从小敬拜神</a:t>
            </a:r>
            <a:endParaRPr lang="zh-CN" altLang="en-US" sz="2400">
              <a:solidFill>
                <a:srgbClr val="00B050"/>
              </a:solidFill>
            </a:endParaRPr>
          </a:p>
          <a:p>
            <a:pPr algn="ctr"/>
            <a:r>
              <a:rPr lang="zh-CN" altLang="en-US" sz="2400">
                <a:solidFill>
                  <a:srgbClr val="00B050"/>
                </a:solidFill>
              </a:rPr>
              <a:t>家族的</a:t>
            </a:r>
            <a:r>
              <a:rPr lang="zh-CN" altLang="en-US" sz="2400" b="1">
                <a:solidFill>
                  <a:srgbClr val="00B050"/>
                </a:solidFill>
              </a:rPr>
              <a:t>人</a:t>
            </a:r>
            <a:r>
              <a:rPr lang="zh-CN" altLang="en-US" sz="2400">
                <a:solidFill>
                  <a:srgbClr val="00B050"/>
                </a:solidFill>
              </a:rPr>
              <a:t>开始求告耶和华的名</a:t>
            </a:r>
            <a:r>
              <a:rPr lang="zh-CN" altLang="en-US" sz="2400">
                <a:solidFill>
                  <a:srgbClr val="0070C0"/>
                </a:solidFill>
              </a:rPr>
              <a:t>。</a:t>
            </a:r>
            <a:endParaRPr lang="zh-CN" altLang="en-US" sz="2400">
              <a:solidFill>
                <a:srgbClr val="0070C0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683510" y="5638165"/>
            <a:ext cx="3342005" cy="474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箭头 41"/>
          <p:cNvSpPr/>
          <p:nvPr/>
        </p:nvSpPr>
        <p:spPr>
          <a:xfrm>
            <a:off x="3059430" y="1685925"/>
            <a:ext cx="1445895" cy="3920490"/>
          </a:xfrm>
          <a:prstGeom prst="rightArrow">
            <a:avLst>
              <a:gd name="adj1" fmla="val 50000"/>
              <a:gd name="adj2" fmla="val 47432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3"/>
          <a:srcRect l="8448" t="-3151" r="16117" b="3151"/>
          <a:stretch>
            <a:fillRect/>
          </a:stretch>
        </p:blipFill>
        <p:spPr>
          <a:xfrm>
            <a:off x="-41275" y="1786255"/>
            <a:ext cx="7778115" cy="507174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/>
          <a:srcRect l="20612" r="11979"/>
          <a:stretch>
            <a:fillRect/>
          </a:stretch>
        </p:blipFill>
        <p:spPr>
          <a:xfrm>
            <a:off x="5318125" y="2102485"/>
            <a:ext cx="6873240" cy="475551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rcRect l="8675" r="9705"/>
          <a:stretch>
            <a:fillRect/>
          </a:stretch>
        </p:blipFill>
        <p:spPr>
          <a:xfrm>
            <a:off x="5474335" y="0"/>
            <a:ext cx="6717665" cy="38392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6"/>
          <a:srcRect l="8796" r="10353"/>
          <a:stretch>
            <a:fillRect/>
          </a:stretch>
        </p:blipFill>
        <p:spPr>
          <a:xfrm>
            <a:off x="27940" y="0"/>
            <a:ext cx="5997575" cy="3460750"/>
          </a:xfrm>
          <a:prstGeom prst="rect">
            <a:avLst/>
          </a:prstGeom>
        </p:spPr>
      </p:pic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3536315" y="2214880"/>
            <a:ext cx="5022850" cy="2527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天父的爱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endParaRPr lang="en-US" altLang="zh-CN" sz="2800" b="1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>
                <a:solidFill>
                  <a:srgbClr val="00B050"/>
                </a:solidFill>
                <a:sym typeface="+mn-ea"/>
              </a:rPr>
              <a:t>神赐福带孩子来求告祂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名的人</a:t>
            </a:r>
            <a:endParaRPr lang="zh-CN" altLang="en-US" sz="2800">
              <a:solidFill>
                <a:srgbClr val="00B050"/>
              </a:solidFill>
              <a:sym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>
                <a:solidFill>
                  <a:srgbClr val="00B050"/>
                </a:solidFill>
                <a:sym typeface="+mn-ea"/>
              </a:rPr>
              <a:t>【诗 86:5】 主啊，你本为良善，乐意饶恕人，有丰盛的慈爱，赐给凡求告你的人。</a:t>
            </a:r>
            <a:endParaRPr lang="zh-CN" altLang="en-US" sz="2800">
              <a:solidFill>
                <a:srgbClr val="00B050"/>
              </a:solidFill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  <p:bldLst>
      <p:bldP spid="22" grpId="1"/>
      <p:bldP spid="24" grpId="1"/>
      <p:bldP spid="14" grpId="0" bldLvl="0" animBg="1"/>
      <p:bldP spid="14" grpId="1" animBg="1"/>
      <p:bldP spid="6" grpId="0" bldLvl="0" animBg="1"/>
      <p:bldP spid="6" grpId="1" animBg="1"/>
      <p:bldP spid="15" grpId="0"/>
      <p:bldP spid="15" grpId="1"/>
      <p:bldP spid="18" grpId="0" bldLvl="0" animBg="1"/>
      <p:bldP spid="18" grpId="1" animBg="1"/>
      <p:bldP spid="42" grpId="0" bldLvl="0" animBg="1"/>
      <p:bldP spid="42" grpId="1" animBg="1"/>
      <p:bldP spid="43" grpId="0" bldLvl="0" animBg="1"/>
      <p:bldP spid="43" grpId="1" animBg="1"/>
      <p:bldP spid="49" grpId="0" bldLvl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61335" y="2010410"/>
            <a:ext cx="5791835" cy="27997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00B050"/>
                </a:solidFill>
                <a:sym typeface="+mn-ea"/>
              </a:rPr>
              <a:t>让我们天天与神</a:t>
            </a:r>
            <a:r>
              <a:rPr lang="zh-CN" altLang="en-US" sz="4000" b="1">
                <a:solidFill>
                  <a:srgbClr val="00B050"/>
                </a:solidFill>
                <a:sym typeface="+mn-ea"/>
              </a:rPr>
              <a:t>同行</a:t>
            </a:r>
            <a:endParaRPr lang="zh-CN" altLang="en-US" sz="4000" b="1">
              <a:solidFill>
                <a:srgbClr val="00B050"/>
              </a:solidFill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00B050"/>
                </a:solidFill>
                <a:sym typeface="+mn-ea"/>
              </a:rPr>
              <a:t>活出敬拜神的</a:t>
            </a:r>
            <a:r>
              <a:rPr lang="zh-CN" altLang="en-US" sz="4000" b="1">
                <a:solidFill>
                  <a:srgbClr val="00B050"/>
                </a:solidFill>
                <a:sym typeface="+mn-ea"/>
              </a:rPr>
              <a:t>美好人生</a:t>
            </a:r>
            <a:endParaRPr lang="zh-CN" altLang="en-US" sz="4000" b="1">
              <a:solidFill>
                <a:srgbClr val="00B050"/>
              </a:solidFill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4000" b="1">
              <a:solidFill>
                <a:srgbClr val="00B050"/>
              </a:solidFill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>
                <a:solidFill>
                  <a:srgbClr val="FF0000"/>
                </a:solidFill>
                <a:sym typeface="+mn-ea"/>
              </a:rPr>
              <a:t>感谢</a:t>
            </a:r>
            <a:r>
              <a:rPr lang="zh-CN" altLang="en-US" sz="4000" b="1">
                <a:solidFill>
                  <a:srgbClr val="FF0000"/>
                </a:solidFill>
                <a:sym typeface="+mn-ea"/>
              </a:rPr>
              <a:t>主！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2640" y="4083685"/>
            <a:ext cx="10636885" cy="21583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sz="2800" b="1">
                <a:solidFill>
                  <a:srgbClr val="0070C0"/>
                </a:solidFill>
                <a:sym typeface="+mn-ea"/>
              </a:rPr>
              <a:t>美国</a:t>
            </a:r>
            <a:r>
              <a:rPr sz="2800" b="1">
                <a:solidFill>
                  <a:srgbClr val="0070C0"/>
                </a:solidFill>
                <a:sym typeface="+mn-ea"/>
              </a:rPr>
              <a:t>达拉斯神学院教育声明</a:t>
            </a:r>
            <a:r>
              <a:rPr sz="2800">
                <a:solidFill>
                  <a:srgbClr val="0070C0"/>
                </a:solidFill>
                <a:sym typeface="+mn-ea"/>
              </a:rPr>
              <a:t>：我们相信全本圣经</a:t>
            </a:r>
            <a:r>
              <a:rPr lang="zh-CN" sz="2800">
                <a:solidFill>
                  <a:srgbClr val="0070C0"/>
                </a:solidFill>
                <a:sym typeface="+mn-ea"/>
              </a:rPr>
              <a:t>，</a:t>
            </a:r>
            <a:r>
              <a:rPr sz="2800">
                <a:solidFill>
                  <a:srgbClr val="0070C0"/>
                </a:solidFill>
                <a:sym typeface="+mn-ea"/>
              </a:rPr>
              <a:t>均以主耶稣基督第一次及第二次降临其人其事为中心</a:t>
            </a:r>
            <a:r>
              <a:rPr lang="zh-CN" sz="2800">
                <a:solidFill>
                  <a:srgbClr val="0070C0"/>
                </a:solidFill>
                <a:sym typeface="+mn-ea"/>
              </a:rPr>
              <a:t>。</a:t>
            </a:r>
            <a:r>
              <a:rPr sz="2800">
                <a:solidFill>
                  <a:srgbClr val="0070C0"/>
                </a:solidFill>
                <a:sym typeface="+mn-ea"/>
              </a:rPr>
              <a:t>因此，读任何一部份的经文时，</a:t>
            </a:r>
            <a:r>
              <a:rPr sz="2800" b="1">
                <a:solidFill>
                  <a:srgbClr val="0070C0"/>
                </a:solidFill>
                <a:sym typeface="+mn-ea"/>
              </a:rPr>
              <a:t>包括旧约在内</a:t>
            </a:r>
            <a:r>
              <a:rPr sz="2800">
                <a:solidFill>
                  <a:srgbClr val="0070C0"/>
                </a:solidFill>
                <a:sym typeface="+mn-ea"/>
              </a:rPr>
              <a:t>，必须以基督为中心，否则都不算正确地明白经文。我们也相信</a:t>
            </a:r>
            <a:r>
              <a:rPr sz="2800">
                <a:solidFill>
                  <a:srgbClr val="0070C0"/>
                </a:solidFill>
                <a:sym typeface="+mn-ea"/>
              </a:rPr>
              <a:t>圣经的写成都是为了要我们实践应用在生活上。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21430" y="1180465"/>
            <a:ext cx="527177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3000" b="1">
                <a:solidFill>
                  <a:srgbClr val="00B050"/>
                </a:solidFill>
              </a:rPr>
              <a:t>旧约：预表基督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zh-CN" altLang="en-US" sz="3000" b="1">
                <a:solidFill>
                  <a:srgbClr val="00B050"/>
                </a:solidFill>
              </a:rPr>
              <a:t>四福音书：彰显基督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zh-CN" altLang="en-US" sz="3000" b="1">
                <a:solidFill>
                  <a:srgbClr val="00B050"/>
                </a:solidFill>
              </a:rPr>
              <a:t>使徒行传：传扬基督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zh-CN" altLang="en-US" sz="3000" b="1">
                <a:solidFill>
                  <a:srgbClr val="00B050"/>
                </a:solidFill>
              </a:rPr>
              <a:t>保罗及其他书信：解释基督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zh-CN" altLang="en-US" sz="3000" b="1">
                <a:solidFill>
                  <a:srgbClr val="00B050"/>
                </a:solidFill>
              </a:rPr>
              <a:t>启示录：启示基督</a:t>
            </a:r>
            <a:endParaRPr lang="zh-CN" altLang="en-US" sz="3000" b="1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6200" y="1078230"/>
            <a:ext cx="337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为什么要读旧约？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6" grpId="0"/>
      <p:bldP spid="6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5145" y="-33655"/>
            <a:ext cx="10175875" cy="6991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亚当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的后代：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亚当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挪亚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/>
              <a:t>【创 5:3】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1</a:t>
            </a:r>
            <a:r>
              <a:rPr lang="en-US" altLang="zh-CN" sz="2400" b="1"/>
              <a:t>亚当</a:t>
            </a:r>
            <a:r>
              <a:rPr lang="en-US" altLang="zh-CN" sz="2400"/>
              <a:t>活到一百三十岁，生了一个儿子，形像样式和自己相似，就给他起名叫塞特。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5:4】 亚当生塞特之后</a:t>
            </a:r>
            <a:r>
              <a:rPr lang="en-US" altLang="zh-CN" sz="2400"/>
              <a:t>, </a:t>
            </a:r>
            <a:r>
              <a:rPr lang="zh-CN" altLang="en-US" sz="2400"/>
              <a:t>又在世八百年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5:5】亚当共活了九百三十岁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5:6】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400" b="1"/>
              <a:t>塞特</a:t>
            </a:r>
            <a:r>
              <a:rPr lang="zh-CN" altLang="en-US" sz="2400"/>
              <a:t>活到一百零五岁，生了以挪士。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5:7】 塞特生以挪士之后</a:t>
            </a:r>
            <a:r>
              <a:rPr lang="en-US" altLang="zh-CN" sz="2400"/>
              <a:t>, </a:t>
            </a:r>
            <a:r>
              <a:rPr lang="zh-CN" altLang="en-US" sz="2400"/>
              <a:t>又活了八百零七年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5:8】</a:t>
            </a:r>
            <a:r>
              <a:rPr lang="en-US" altLang="zh-CN" sz="2400"/>
              <a:t> </a:t>
            </a:r>
            <a:r>
              <a:rPr lang="zh-CN" altLang="en-US" sz="2400"/>
              <a:t>塞特共活了九百一十二岁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5:9】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400" b="1"/>
              <a:t>以挪士</a:t>
            </a:r>
            <a:r>
              <a:rPr lang="zh-CN" altLang="en-US" sz="2400"/>
              <a:t>活到九十岁，生了该南。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5:10】 以挪士生该南之后</a:t>
            </a:r>
            <a:r>
              <a:rPr lang="en-US" altLang="zh-CN" sz="2400"/>
              <a:t>, </a:t>
            </a:r>
            <a:r>
              <a:rPr lang="zh-CN" altLang="en-US" sz="2400"/>
              <a:t>又活了八百一十五年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5:11】以挪士共活了九百零五岁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5:12】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400" b="1"/>
              <a:t>该南</a:t>
            </a:r>
            <a:r>
              <a:rPr lang="zh-CN" altLang="en-US" sz="2400"/>
              <a:t>活到七十岁，生了玛勒列。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5:13】 该南生玛勒列之后</a:t>
            </a:r>
            <a:r>
              <a:rPr lang="en-US" altLang="zh-CN" sz="2400"/>
              <a:t>, </a:t>
            </a:r>
            <a:r>
              <a:rPr lang="zh-CN" altLang="en-US" sz="2400"/>
              <a:t>又活了八百四十年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5:14】</a:t>
            </a:r>
            <a:r>
              <a:rPr lang="en-US" altLang="zh-CN" sz="2400"/>
              <a:t> </a:t>
            </a:r>
            <a:r>
              <a:rPr lang="zh-CN" altLang="en-US" sz="2400"/>
              <a:t>该南共活了九百一十岁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5:15】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400" b="1"/>
              <a:t>玛勒列</a:t>
            </a:r>
            <a:r>
              <a:rPr lang="zh-CN" altLang="en-US" sz="2400"/>
              <a:t>活到六十五岁，生了雅列。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5:16】 玛勒列生雅列之后</a:t>
            </a:r>
            <a:r>
              <a:rPr lang="en-US" altLang="zh-CN" sz="2400"/>
              <a:t>, </a:t>
            </a:r>
            <a:r>
              <a:rPr lang="zh-CN" altLang="en-US" sz="2400"/>
              <a:t>又活了八百三十年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5:17】玛勒列共活了八百九十五岁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09245" y="-30480"/>
            <a:ext cx="9933305" cy="70688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5:18】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400" b="1">
                <a:sym typeface="+mn-ea"/>
              </a:rPr>
              <a:t>雅列</a:t>
            </a:r>
            <a:r>
              <a:rPr lang="zh-CN" altLang="en-US" sz="2400">
                <a:sym typeface="+mn-ea"/>
              </a:rPr>
              <a:t>活到一百六十二岁，生了以诺。</a:t>
            </a:r>
            <a:endParaRPr lang="zh-CN" altLang="en-US" sz="2400"/>
          </a:p>
          <a:p>
            <a:pPr algn="l"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5:19】 雅列生以诺之后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又活了八百年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并且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 algn="l"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5:20】 </a:t>
            </a:r>
            <a:r>
              <a:rPr lang="zh-CN" altLang="en-US" sz="2400">
                <a:sym typeface="+mn-ea"/>
              </a:rPr>
              <a:t>雅列共活了九百六十二岁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5:21】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400" b="1"/>
              <a:t>以诺</a:t>
            </a:r>
            <a:r>
              <a:rPr lang="zh-CN" altLang="en-US" sz="2400"/>
              <a:t>活到六十五岁，生了玛土撒拉。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5:22】 以诺生玛土撒拉之后，</a:t>
            </a:r>
            <a:r>
              <a:rPr lang="zh-CN" altLang="en-US" sz="2400">
                <a:solidFill>
                  <a:schemeClr val="tx1"/>
                </a:solidFill>
              </a:rPr>
              <a:t>与神同行三百年，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5:23】以诺共活了</a:t>
            </a:r>
            <a:r>
              <a:rPr lang="zh-CN" altLang="en-US" sz="2400">
                <a:ln>
                  <a:noFill/>
                </a:ln>
                <a:solidFill>
                  <a:schemeClr val="tx1"/>
                </a:solidFill>
              </a:rPr>
              <a:t>三百六十五岁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5:24】 以诺与神同行，神将他取去，他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</a:rPr>
              <a:t>就不在世了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5:25】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400" b="1"/>
              <a:t>玛土撒拉</a:t>
            </a:r>
            <a:r>
              <a:rPr lang="zh-CN" altLang="en-US" sz="2400"/>
              <a:t>活到一百八十七岁，生了拉麦。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5:26】 玛土撒拉生拉麦之后，又活了七百八十二年，并且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5:27】</a:t>
            </a:r>
            <a:r>
              <a:rPr lang="en-US" altLang="zh-CN" sz="2400"/>
              <a:t> </a:t>
            </a:r>
            <a:r>
              <a:rPr lang="zh-CN" altLang="en-US" sz="2400"/>
              <a:t>玛土撒拉共活了</a:t>
            </a:r>
            <a:r>
              <a:rPr lang="zh-CN" altLang="en-US" sz="2400">
                <a:ln>
                  <a:noFill/>
                </a:ln>
              </a:rPr>
              <a:t>九百六十九岁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5:28】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400" b="1"/>
              <a:t>拉麦</a:t>
            </a:r>
            <a:r>
              <a:rPr lang="zh-CN" altLang="en-US" sz="2400"/>
              <a:t>活到一百八十二岁，生了一个儿子，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5:29】 给他起名叫挪亚，说：“这个儿子必为我们的操作和手中的劳苦</a:t>
            </a:r>
            <a:r>
              <a:rPr lang="zh-CN" altLang="en-US" sz="2400">
                <a:solidFill>
                  <a:schemeClr val="tx1"/>
                </a:solidFill>
              </a:rPr>
              <a:t>安慰我们</a:t>
            </a:r>
            <a:r>
              <a:rPr lang="zh-CN" altLang="en-US" sz="2400"/>
              <a:t>。这操作劳苦是因为耶和华咒诅地。”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5:30】 拉麦生挪亚之后，又活了五百九十五年，并且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5:31】</a:t>
            </a:r>
            <a:r>
              <a:rPr lang="en-US" altLang="zh-CN" sz="2400"/>
              <a:t> </a:t>
            </a:r>
            <a:r>
              <a:rPr lang="zh-CN" altLang="en-US" sz="2400"/>
              <a:t>拉麦共活了</a:t>
            </a:r>
            <a:r>
              <a:rPr lang="zh-CN" altLang="en-US" sz="2400"/>
              <a:t>七百七十七岁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【创 5:32】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/>
              <a:t>挪亚</a:t>
            </a:r>
            <a:r>
              <a:rPr lang="zh-CN" altLang="en-US" sz="2400"/>
              <a:t>五百岁生了</a:t>
            </a:r>
            <a:r>
              <a:rPr lang="zh-CN" altLang="en-US" sz="2400" b="1"/>
              <a:t>闪、含、雅弗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58420" y="30480"/>
            <a:ext cx="998664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闪的后代：</a:t>
            </a:r>
            <a:r>
              <a:rPr lang="en-US" altLang="zh-CN" sz="2400" b="1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</a:rPr>
              <a:t>挪亚的儿子闪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</a:rPr>
              <a:t>亚伯拉罕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11:10】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chemeClr val="tx1"/>
                </a:solidFill>
              </a:rPr>
              <a:t>闪</a:t>
            </a:r>
            <a:r>
              <a:rPr lang="zh-CN" altLang="en-US" sz="2400">
                <a:solidFill>
                  <a:schemeClr val="tx1"/>
                </a:solidFill>
              </a:rPr>
              <a:t>的后代记在下面：洪水以后二年，闪一百岁生了亚法撒。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11:11】 </a:t>
            </a:r>
            <a:r>
              <a:rPr lang="zh-CN" altLang="en-US" sz="2400">
                <a:solidFill>
                  <a:schemeClr val="tx1"/>
                </a:solidFill>
              </a:rPr>
              <a:t>闪生亚法撒之后，又活了五百年，并且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11:12】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亚法撒</a:t>
            </a:r>
            <a:r>
              <a:rPr lang="zh-CN" altLang="en-US" sz="2400">
                <a:solidFill>
                  <a:schemeClr val="tx1"/>
                </a:solidFill>
              </a:rPr>
              <a:t>活到三十五岁，生了沙拉。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11:13】 亚法撒生沙拉之后，又活了四百零三年，并且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11:14】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chemeClr val="tx1"/>
                </a:solidFill>
              </a:rPr>
              <a:t>沙拉</a:t>
            </a:r>
            <a:r>
              <a:rPr lang="zh-CN" altLang="en-US" sz="2400">
                <a:solidFill>
                  <a:schemeClr val="tx1"/>
                </a:solidFill>
              </a:rPr>
              <a:t>活到三十岁，生了希伯。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11:15】 沙拉生希伯之后，又活了四百零三年，并且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11:16】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chemeClr val="tx1"/>
                </a:solidFill>
              </a:rPr>
              <a:t>希伯</a:t>
            </a:r>
            <a:r>
              <a:rPr lang="zh-CN" altLang="en-US" sz="2400">
                <a:solidFill>
                  <a:schemeClr val="tx1"/>
                </a:solidFill>
              </a:rPr>
              <a:t>活到三十四岁，生了法勒。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11:17】 希伯生法勒之后，又活了四百三十年，并且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11:18】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chemeClr val="tx1"/>
                </a:solidFill>
              </a:rPr>
              <a:t>法勒</a:t>
            </a:r>
            <a:r>
              <a:rPr lang="zh-CN" altLang="en-US" sz="2400">
                <a:solidFill>
                  <a:schemeClr val="tx1"/>
                </a:solidFill>
              </a:rPr>
              <a:t>活到三十岁，生了拉吴。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11:19】 法勒生拉吴之后，又活了二百零九年，并且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11:20】</a:t>
            </a:r>
            <a:r>
              <a:rPr lang="en-US" altLang="zh-CN" sz="2400" b="1">
                <a:solidFill>
                  <a:srgbClr val="FF0000"/>
                </a:solidFill>
              </a:rPr>
              <a:t>6</a:t>
            </a:r>
            <a:r>
              <a:rPr lang="zh-CN" altLang="en-US" sz="2400" b="1">
                <a:solidFill>
                  <a:schemeClr val="tx1"/>
                </a:solidFill>
              </a:rPr>
              <a:t>拉吴</a:t>
            </a:r>
            <a:r>
              <a:rPr lang="zh-CN" altLang="en-US" sz="2400">
                <a:solidFill>
                  <a:schemeClr val="tx1"/>
                </a:solidFill>
              </a:rPr>
              <a:t>活到三十二岁，生了西鹿。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11:21】 拉吴生西鹿之后，又活了二百零七年，并且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11:22】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chemeClr val="tx1"/>
                </a:solidFill>
              </a:rPr>
              <a:t>西鹿</a:t>
            </a:r>
            <a:r>
              <a:rPr lang="zh-CN" altLang="en-US" sz="2400">
                <a:solidFill>
                  <a:schemeClr val="tx1"/>
                </a:solidFill>
              </a:rPr>
              <a:t>活到三十岁，生了拿鹤。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11:23】 西鹿生拿鹤之后，又活了二百年，并且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11:24】</a:t>
            </a:r>
            <a:r>
              <a:rPr lang="en-US" altLang="zh-CN" sz="2400" b="1">
                <a:solidFill>
                  <a:srgbClr val="FF0000"/>
                </a:solidFill>
              </a:rPr>
              <a:t>8</a:t>
            </a:r>
            <a:r>
              <a:rPr lang="zh-CN" altLang="en-US" sz="2400" b="1">
                <a:solidFill>
                  <a:schemeClr val="tx1"/>
                </a:solidFill>
              </a:rPr>
              <a:t>拿鹤</a:t>
            </a:r>
            <a:r>
              <a:rPr lang="zh-CN" altLang="en-US" sz="2400">
                <a:solidFill>
                  <a:schemeClr val="tx1"/>
                </a:solidFill>
              </a:rPr>
              <a:t>活到二十九岁，生了他拉。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11:25】 拿鹤生他拉之后，又活了一百一十九年，并且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11:26】</a:t>
            </a:r>
            <a:r>
              <a:rPr lang="en-US" altLang="zh-CN" sz="2400" b="1">
                <a:solidFill>
                  <a:srgbClr val="FF0000"/>
                </a:solidFill>
              </a:rPr>
              <a:t>9</a:t>
            </a:r>
            <a:r>
              <a:rPr lang="zh-CN" altLang="en-US" sz="2400" b="1">
                <a:solidFill>
                  <a:schemeClr val="tx1"/>
                </a:solidFill>
              </a:rPr>
              <a:t>他拉</a:t>
            </a:r>
            <a:r>
              <a:rPr lang="zh-CN" altLang="en-US" sz="2400">
                <a:solidFill>
                  <a:schemeClr val="tx1"/>
                </a:solidFill>
              </a:rPr>
              <a:t>活到七十岁，生了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400" b="1">
                <a:solidFill>
                  <a:schemeClr val="tx1"/>
                </a:solidFill>
              </a:rPr>
              <a:t>亚伯兰</a:t>
            </a:r>
            <a:r>
              <a:rPr lang="zh-CN" altLang="en-US" sz="2400">
                <a:solidFill>
                  <a:schemeClr val="tx1"/>
                </a:solidFill>
              </a:rPr>
              <a:t>、拿鹤、哈兰。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-635"/>
          <a:ext cx="12192000" cy="680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709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  <a:sym typeface="+mn-ea"/>
                        </a:rPr>
                        <a:t>亚当</a:t>
                      </a:r>
                      <a:r>
                        <a:rPr lang="zh-CN" altLang="en-US" sz="3200">
                          <a:solidFill>
                            <a:srgbClr val="FF0000"/>
                          </a:solidFill>
                          <a:sym typeface="+mn-ea"/>
                        </a:rPr>
                        <a:t>的后代</a:t>
                      </a:r>
                      <a:endParaRPr lang="zh-CN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  <a:sym typeface="+mn-ea"/>
                        </a:rPr>
                        <a:t>闪的后代</a:t>
                      </a:r>
                      <a:endParaRPr lang="zh-CN" altLang="en-US" sz="32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1775460"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【创 5:3】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sym typeface="+mn-ea"/>
                        </a:rPr>
                        <a:t>1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亚当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活到一百三十岁，生了一个儿子，...就给他起名叫塞特。</a:t>
                      </a:r>
                      <a:endParaRPr lang="en-US" altLang="zh-CN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5:4】 亚当生塞特之后，又在世八百年，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 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5:5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sym typeface="+mn-ea"/>
                        </a:rPr>
                        <a:t>】亚当共活了九百三十岁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sym typeface="+mn-ea"/>
                        </a:rPr>
                        <a:t>就死了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11:10】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闪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的后代记在下面：洪水以后二年，闪一百岁生了亚法撒。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11:11】 闪生亚法撒之后，又活了五百年，并且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</a:txBody>
                  <a:tcPr/>
                </a:tc>
              </a:tr>
              <a:tr h="1439545"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5:6】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塞特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活到一百零五岁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生了以挪士。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5:7】 塞特生以挪士之后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又活了八百零七年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endParaRPr lang="en-US" altLang="zh-CN" sz="20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 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5:8】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sym typeface="+mn-ea"/>
                        </a:rPr>
                        <a:t>塞特共活了九百一十二岁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sym typeface="+mn-ea"/>
                        </a:rPr>
                        <a:t>就死了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11:12】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亚法撒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活到三十五岁，生了沙拉。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11:13】 亚法撒生沙拉之后，又活了四百零三年，并且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  <a:tr h="1438275"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5:9】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以挪士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活到九十岁，生了该南。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5:10】 以挪士生该南之后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又活了八百一十五年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5:11】以挪士共活了九百零五岁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sym typeface="+mn-ea"/>
                        </a:rPr>
                        <a:t>就死了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11:14】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沙拉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活到三十岁，生了希伯。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11:15】 沙拉生希伯之后，又活了四百零三年，并且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  <a:tr h="1439545"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5:12】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该南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活到七十岁，生了玛勒列。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5:13】 该南生玛勒列之后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又活了八百四十年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5:14】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该南共活了九百一十岁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sym typeface="+mn-ea"/>
                        </a:rPr>
                        <a:t>就死了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11:16】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希伯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活到三十四岁，生了法勒。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【创 11:17】 希伯生法勒之后，又活了四百三十年，并且</a:t>
                      </a:r>
                      <a:r>
                        <a:rPr lang="zh-CN" altLang="en-US" sz="2000" b="1">
                          <a:solidFill>
                            <a:srgbClr val="00B050"/>
                          </a:solidFill>
                          <a:sym typeface="+mn-ea"/>
                        </a:rPr>
                        <a:t>生儿养女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866640" y="147320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洪水前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6227445" y="140335"/>
            <a:ext cx="1181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洪水</a:t>
            </a:r>
            <a:r>
              <a:rPr lang="zh-CN" altLang="en-US" sz="2400" b="1">
                <a:sym typeface="+mn-ea"/>
              </a:rPr>
              <a:t>后</a:t>
            </a:r>
            <a:endParaRPr lang="zh-CN" altLang="en-US" sz="2400" b="1"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03930" y="1924050"/>
            <a:ext cx="1682115" cy="5019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1120000">
            <a:off x="5998210" y="1185545"/>
            <a:ext cx="1918335" cy="5443855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39075" y="5977890"/>
            <a:ext cx="4233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揣摩神的心意：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神默示作者摩西时的心情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275" y="17145"/>
            <a:ext cx="9324340" cy="6991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5:4】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/>
              <a:t>亚当</a:t>
            </a:r>
            <a:r>
              <a:rPr lang="zh-CN" altLang="en-US" sz="2400"/>
              <a:t>生塞特之后</a:t>
            </a:r>
            <a:r>
              <a:rPr lang="en-US" altLang="zh-CN" sz="2400"/>
              <a:t>, </a:t>
            </a:r>
            <a:r>
              <a:rPr lang="zh-CN" altLang="en-US" sz="2400"/>
              <a:t>又在世八百年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5:5】 </a:t>
            </a:r>
            <a:r>
              <a:rPr lang="zh-CN" altLang="en-US" sz="2400"/>
              <a:t>亚当共活了</a:t>
            </a:r>
            <a:r>
              <a:rPr lang="zh-CN" altLang="en-US" sz="2400" b="1"/>
              <a:t>九百三十岁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5:6】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/>
              <a:t>塞特</a:t>
            </a:r>
            <a:r>
              <a:rPr lang="zh-CN" altLang="en-US" sz="2400"/>
              <a:t>活到一百零五岁，生了以挪士。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5:7】 塞特生以挪士之后</a:t>
            </a:r>
            <a:r>
              <a:rPr lang="en-US" altLang="zh-CN" sz="2400"/>
              <a:t>, </a:t>
            </a:r>
            <a:r>
              <a:rPr lang="zh-CN" altLang="en-US" sz="2400"/>
              <a:t>又活了八百零七年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5:8】 </a:t>
            </a:r>
            <a:r>
              <a:rPr lang="zh-CN" altLang="en-US" sz="2400"/>
              <a:t>塞特共活了</a:t>
            </a:r>
            <a:r>
              <a:rPr lang="zh-CN" altLang="en-US" sz="2400" b="1"/>
              <a:t>九百一十二岁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5:9】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/>
              <a:t>以挪士</a:t>
            </a:r>
            <a:r>
              <a:rPr lang="zh-CN" altLang="en-US" sz="2400"/>
              <a:t>活到九十岁，生了该南。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5:10】 以挪士生该南之后</a:t>
            </a:r>
            <a:r>
              <a:rPr lang="en-US" altLang="zh-CN" sz="2400"/>
              <a:t>, </a:t>
            </a:r>
            <a:r>
              <a:rPr lang="zh-CN" altLang="en-US" sz="2400"/>
              <a:t>又活了八百一十五年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5:11】</a:t>
            </a:r>
            <a:r>
              <a:rPr lang="zh-CN" altLang="en-US" sz="2400" b="1"/>
              <a:t> </a:t>
            </a:r>
            <a:r>
              <a:rPr lang="zh-CN" altLang="en-US" sz="2400"/>
              <a:t>以挪士共活了</a:t>
            </a:r>
            <a:r>
              <a:rPr lang="zh-CN" altLang="en-US" sz="2400" b="1"/>
              <a:t>九百零五岁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5:12】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/>
              <a:t>该南</a:t>
            </a:r>
            <a:r>
              <a:rPr lang="zh-CN" altLang="en-US" sz="2400"/>
              <a:t>活到七十岁，生了玛勒列。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5:13】 该南生玛勒列之后</a:t>
            </a:r>
            <a:r>
              <a:rPr lang="en-US" altLang="zh-CN" sz="2400"/>
              <a:t>, </a:t>
            </a:r>
            <a:r>
              <a:rPr lang="zh-CN" altLang="en-US" sz="2400"/>
              <a:t>又活了八百四十年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5:14】 </a:t>
            </a:r>
            <a:r>
              <a:rPr lang="zh-CN" altLang="en-US" sz="2400"/>
              <a:t>该南共活了</a:t>
            </a:r>
            <a:r>
              <a:rPr lang="zh-CN" altLang="en-US" sz="2400" b="1"/>
              <a:t>九百一十岁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5:15】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/>
              <a:t>玛勒列</a:t>
            </a:r>
            <a:r>
              <a:rPr lang="zh-CN" altLang="en-US" sz="2400"/>
              <a:t>活到六十五岁，生了雅列。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5:16】 玛勒列生雅列之后</a:t>
            </a:r>
            <a:r>
              <a:rPr lang="en-US" altLang="zh-CN" sz="2400"/>
              <a:t>, </a:t>
            </a:r>
            <a:r>
              <a:rPr lang="zh-CN" altLang="en-US" sz="2400"/>
              <a:t>又活了八百三十年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5:17】 </a:t>
            </a:r>
            <a:r>
              <a:rPr lang="zh-CN" altLang="en-US" sz="2400">
                <a:sym typeface="+mn-ea"/>
              </a:rPr>
              <a:t>玛勒列共活了</a:t>
            </a:r>
            <a:r>
              <a:rPr lang="zh-CN" altLang="en-US" sz="2400" b="1">
                <a:sym typeface="+mn-ea"/>
              </a:rPr>
              <a:t>八百九十五岁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5:18】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400" b="1">
                <a:sym typeface="+mn-ea"/>
              </a:rPr>
              <a:t>雅列</a:t>
            </a:r>
            <a:r>
              <a:rPr lang="zh-CN" altLang="en-US" sz="2400">
                <a:sym typeface="+mn-ea"/>
              </a:rPr>
              <a:t>活到一百六十二岁，生了</a:t>
            </a:r>
            <a:r>
              <a:rPr lang="zh-CN" altLang="en-US" sz="2400">
                <a:sym typeface="+mn-ea"/>
              </a:rPr>
              <a:t>以诺。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5:19】 雅列生以诺之后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又活了八百年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并且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5:20】 </a:t>
            </a:r>
            <a:r>
              <a:rPr lang="zh-CN" altLang="en-US" sz="2400">
                <a:sym typeface="+mn-ea"/>
              </a:rPr>
              <a:t>雅列共活了</a:t>
            </a:r>
            <a:r>
              <a:rPr lang="zh-CN" altLang="en-US" sz="2400" b="1">
                <a:sym typeface="+mn-ea"/>
              </a:rPr>
              <a:t>九百六十二岁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9744710" y="4396105"/>
            <a:ext cx="165354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rgbClr val="00B05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”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生机勃勃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满有祝福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71990" y="104775"/>
            <a:ext cx="2316480" cy="11988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0070C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”</a:t>
            </a:r>
            <a:endParaRPr lang="en-US" altLang="zh-CN" sz="2400" b="1">
              <a:solidFill>
                <a:srgbClr val="0070C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无可奈何花落去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罪的工价就是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死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4810" y="1381125"/>
            <a:ext cx="2809240" cy="1568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我们经过的日子都在你震怒之下</a:t>
            </a:r>
            <a:r>
              <a:rPr lang="en-US" altLang="zh-CN" sz="2400"/>
              <a:t>;</a:t>
            </a:r>
            <a:r>
              <a:rPr lang="zh-CN" altLang="en-US" sz="2400"/>
              <a:t>我们度尽的年岁好像一声叹息。（诗</a:t>
            </a:r>
            <a:r>
              <a:rPr lang="en-US" altLang="zh-CN" sz="2400"/>
              <a:t>90:</a:t>
            </a:r>
            <a:r>
              <a:rPr lang="zh-CN" altLang="en-US" sz="2400"/>
              <a:t>9）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990965" y="5629275"/>
            <a:ext cx="291528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生养出一代又一代神的见证人，等候</a:t>
            </a:r>
            <a:r>
              <a:rPr lang="en-US" altLang="zh-CN" sz="2400">
                <a:solidFill>
                  <a:srgbClr val="00B05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女人的后裔</a:t>
            </a:r>
            <a:r>
              <a:rPr lang="en-US" altLang="zh-CN" sz="2400">
                <a:solidFill>
                  <a:srgbClr val="00B050"/>
                </a:solidFill>
              </a:rPr>
              <a:t>”</a:t>
            </a:r>
            <a:r>
              <a:rPr lang="zh-CN" altLang="en-US" sz="2400">
                <a:solidFill>
                  <a:srgbClr val="00B050"/>
                </a:solidFill>
              </a:rPr>
              <a:t>的到来。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709920" y="502285"/>
            <a:ext cx="3851275" cy="6207760"/>
          </a:xfrm>
          <a:custGeom>
            <a:avLst/>
            <a:gdLst>
              <a:gd name="connisteX0" fmla="*/ 638966 w 3851431"/>
              <a:gd name="connsiteY0" fmla="*/ 6207889 h 6207889"/>
              <a:gd name="connisteX1" fmla="*/ 875821 w 3851431"/>
              <a:gd name="connsiteY1" fmla="*/ 5010914 h 6207889"/>
              <a:gd name="connisteX2" fmla="*/ 143031 w 3851431"/>
              <a:gd name="connsiteY2" fmla="*/ 3782189 h 6207889"/>
              <a:gd name="connisteX3" fmla="*/ 617376 w 3851431"/>
              <a:gd name="connsiteY3" fmla="*/ 2607439 h 6207889"/>
              <a:gd name="connisteX4" fmla="*/ 520221 w 3851431"/>
              <a:gd name="connsiteY4" fmla="*/ 1378079 h 6207889"/>
              <a:gd name="connisteX5" fmla="*/ 250981 w 3851431"/>
              <a:gd name="connsiteY5" fmla="*/ 160149 h 6207889"/>
              <a:gd name="connisteX6" fmla="*/ 3851431 w 3851431"/>
              <a:gd name="connsiteY6" fmla="*/ 41404 h 62078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851431" h="6207889">
                <a:moveTo>
                  <a:pt x="638966" y="6207889"/>
                </a:moveTo>
                <a:cubicBezTo>
                  <a:pt x="701196" y="5993259"/>
                  <a:pt x="974881" y="5496054"/>
                  <a:pt x="875821" y="5010914"/>
                </a:cubicBezTo>
                <a:cubicBezTo>
                  <a:pt x="776761" y="4525774"/>
                  <a:pt x="194466" y="4262884"/>
                  <a:pt x="143031" y="3782189"/>
                </a:cubicBezTo>
                <a:cubicBezTo>
                  <a:pt x="91596" y="3301494"/>
                  <a:pt x="541811" y="3088134"/>
                  <a:pt x="617376" y="2607439"/>
                </a:cubicBezTo>
                <a:cubicBezTo>
                  <a:pt x="692941" y="2126744"/>
                  <a:pt x="593246" y="1867664"/>
                  <a:pt x="520221" y="1378079"/>
                </a:cubicBezTo>
                <a:cubicBezTo>
                  <a:pt x="447196" y="888494"/>
                  <a:pt x="-415134" y="427484"/>
                  <a:pt x="250981" y="160149"/>
                </a:cubicBezTo>
                <a:cubicBezTo>
                  <a:pt x="917096" y="-107186"/>
                  <a:pt x="3126261" y="40769"/>
                  <a:pt x="3851431" y="41404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7925435" y="285115"/>
            <a:ext cx="1778635" cy="5940425"/>
          </a:xfrm>
          <a:custGeom>
            <a:avLst/>
            <a:gdLst>
              <a:gd name="connisteX0" fmla="*/ 290520 w 1896435"/>
              <a:gd name="connsiteY0" fmla="*/ 0 h 5993434"/>
              <a:gd name="connisteX1" fmla="*/ 1228415 w 1896435"/>
              <a:gd name="connsiteY1" fmla="*/ 1153160 h 5993434"/>
              <a:gd name="connisteX2" fmla="*/ 624530 w 1896435"/>
              <a:gd name="connsiteY2" fmla="*/ 2414905 h 5993434"/>
              <a:gd name="connisteX3" fmla="*/ 1142055 w 1896435"/>
              <a:gd name="connsiteY3" fmla="*/ 3643630 h 5993434"/>
              <a:gd name="connisteX4" fmla="*/ 344495 w 1896435"/>
              <a:gd name="connsiteY4" fmla="*/ 4807585 h 5993434"/>
              <a:gd name="connisteX5" fmla="*/ 128595 w 1896435"/>
              <a:gd name="connsiteY5" fmla="*/ 5982970 h 5993434"/>
              <a:gd name="connisteX6" fmla="*/ 1896435 w 1896435"/>
              <a:gd name="connsiteY6" fmla="*/ 4246880 h 59934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896436" h="5993434">
                <a:moveTo>
                  <a:pt x="290521" y="0"/>
                </a:moveTo>
                <a:cubicBezTo>
                  <a:pt x="489911" y="205105"/>
                  <a:pt x="1161741" y="669925"/>
                  <a:pt x="1228416" y="1153160"/>
                </a:cubicBezTo>
                <a:cubicBezTo>
                  <a:pt x="1295091" y="1636395"/>
                  <a:pt x="641676" y="1917065"/>
                  <a:pt x="624531" y="2414905"/>
                </a:cubicBezTo>
                <a:cubicBezTo>
                  <a:pt x="607386" y="2912745"/>
                  <a:pt x="1197936" y="3164840"/>
                  <a:pt x="1142056" y="3643630"/>
                </a:cubicBezTo>
                <a:cubicBezTo>
                  <a:pt x="1086176" y="4122420"/>
                  <a:pt x="547061" y="4339590"/>
                  <a:pt x="344496" y="4807585"/>
                </a:cubicBezTo>
                <a:cubicBezTo>
                  <a:pt x="141931" y="5275580"/>
                  <a:pt x="-181919" y="6095365"/>
                  <a:pt x="128596" y="5982970"/>
                </a:cubicBezTo>
                <a:cubicBezTo>
                  <a:pt x="439111" y="5870575"/>
                  <a:pt x="1538296" y="4617720"/>
                  <a:pt x="1896436" y="42468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300210" y="3763010"/>
            <a:ext cx="261620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亚当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10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代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挪亚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5425" y="3131185"/>
            <a:ext cx="296862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大洪水</a:t>
            </a:r>
            <a:r>
              <a:rPr lang="zh-CN" altLang="en-US" sz="2400" b="1"/>
              <a:t>审判前的家谱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8" grpId="0" bldLvl="0" animBg="1"/>
      <p:bldP spid="8" grpId="1" animBg="1"/>
      <p:bldP spid="25" grpId="0" bldLvl="0" animBg="1"/>
      <p:bldP spid="25" grpId="1" animBg="1"/>
      <p:bldP spid="9" grpId="0" bldLvl="0" animBg="1"/>
      <p:bldP spid="9" grpId="1" animBg="1"/>
      <p:bldP spid="3" grpId="0" bldLvl="0" animBg="1"/>
      <p:bldP spid="3" grpId="1" animBg="1"/>
      <p:bldP spid="26" grpId="0" bldLvl="0" animBg="1"/>
      <p:bldP spid="26" grpId="1" animBg="1"/>
      <p:bldP spid="11" grpId="0" bldLvl="0" animBg="1"/>
      <p:bldP spid="11" grpId="1" animBg="1"/>
      <p:bldP spid="27" grpId="0" bldLvl="0" animBg="1"/>
      <p:bldP spid="27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275" y="17145"/>
            <a:ext cx="9324340" cy="6991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5:4】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/>
              <a:t>亚当</a:t>
            </a:r>
            <a:r>
              <a:rPr lang="zh-CN" altLang="en-US" sz="2400"/>
              <a:t>生塞特之后</a:t>
            </a:r>
            <a:r>
              <a:rPr lang="en-US" altLang="zh-CN" sz="2400"/>
              <a:t>, </a:t>
            </a:r>
            <a:r>
              <a:rPr lang="zh-CN" altLang="en-US" sz="2400"/>
              <a:t>又在世八百年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5:5】 </a:t>
            </a:r>
            <a:r>
              <a:rPr lang="zh-CN" altLang="en-US" sz="2400"/>
              <a:t>亚当共活了</a:t>
            </a:r>
            <a:r>
              <a:rPr lang="zh-CN" altLang="en-US" sz="2400" b="1"/>
              <a:t>九百三十岁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5:6】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/>
              <a:t>塞特</a:t>
            </a:r>
            <a:r>
              <a:rPr lang="zh-CN" altLang="en-US" sz="2400"/>
              <a:t>活到一百零五岁，生了以挪士。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5:7】 塞特生以挪士之后</a:t>
            </a:r>
            <a:r>
              <a:rPr lang="en-US" altLang="zh-CN" sz="2400"/>
              <a:t>, </a:t>
            </a:r>
            <a:r>
              <a:rPr lang="zh-CN" altLang="en-US" sz="2400"/>
              <a:t>又活了八百零七年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5:8】 </a:t>
            </a:r>
            <a:r>
              <a:rPr lang="zh-CN" altLang="en-US" sz="2400"/>
              <a:t>塞特共活了</a:t>
            </a:r>
            <a:r>
              <a:rPr lang="zh-CN" altLang="en-US" sz="2400" b="1"/>
              <a:t>九百一十二岁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【创 5:9】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/>
              <a:t>以挪士</a:t>
            </a:r>
            <a:r>
              <a:rPr lang="zh-CN" altLang="en-US" sz="2400"/>
              <a:t>活到九十岁，生了该南。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5:10】 以挪士生该南之后</a:t>
            </a:r>
            <a:r>
              <a:rPr lang="en-US" altLang="zh-CN" sz="2400"/>
              <a:t>, </a:t>
            </a:r>
            <a:r>
              <a:rPr lang="zh-CN" altLang="en-US" sz="2400"/>
              <a:t>又活了八百一十五年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5:11】</a:t>
            </a:r>
            <a:r>
              <a:rPr lang="zh-CN" altLang="en-US" sz="2400" b="1"/>
              <a:t> </a:t>
            </a:r>
            <a:r>
              <a:rPr lang="zh-CN" altLang="en-US" sz="2400"/>
              <a:t>以挪士共活了</a:t>
            </a:r>
            <a:r>
              <a:rPr lang="zh-CN" altLang="en-US" sz="2400" b="1"/>
              <a:t>九百零五岁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5:12】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/>
              <a:t>该南</a:t>
            </a:r>
            <a:r>
              <a:rPr lang="zh-CN" altLang="en-US" sz="2400"/>
              <a:t>活到七十岁，生了玛勒列。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5:13】 该南生玛勒列之后</a:t>
            </a:r>
            <a:r>
              <a:rPr lang="en-US" altLang="zh-CN" sz="2400"/>
              <a:t>, </a:t>
            </a:r>
            <a:r>
              <a:rPr lang="zh-CN" altLang="en-US" sz="2400"/>
              <a:t>又活了八百四十年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5:14】 </a:t>
            </a:r>
            <a:r>
              <a:rPr lang="zh-CN" altLang="en-US" sz="2400"/>
              <a:t>该南共活了</a:t>
            </a:r>
            <a:r>
              <a:rPr lang="zh-CN" altLang="en-US" sz="2400" b="1"/>
              <a:t>九百一十岁</a:t>
            </a:r>
            <a:r>
              <a:rPr lang="zh-CN" altLang="en-US" sz="2400" b="1">
                <a:solidFill>
                  <a:srgbClr val="0070C0"/>
                </a:solidFill>
              </a:rPr>
              <a:t>就死了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5:15】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/>
              <a:t>玛勒列</a:t>
            </a:r>
            <a:r>
              <a:rPr lang="zh-CN" altLang="en-US" sz="2400"/>
              <a:t>活到六十五岁，生了雅列。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【创 5:16】 玛勒列生雅列之后</a:t>
            </a:r>
            <a:r>
              <a:rPr lang="en-US" altLang="zh-CN" sz="2400"/>
              <a:t>, </a:t>
            </a:r>
            <a:r>
              <a:rPr lang="zh-CN" altLang="en-US" sz="2400"/>
              <a:t>又活了八百三十年</a:t>
            </a:r>
            <a:r>
              <a:rPr lang="en-US" altLang="zh-CN" sz="2400"/>
              <a:t>, </a:t>
            </a:r>
            <a:r>
              <a:rPr lang="zh-CN" altLang="en-US" sz="2400"/>
              <a:t>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5:17】 </a:t>
            </a:r>
            <a:r>
              <a:rPr lang="zh-CN" altLang="en-US" sz="2400">
                <a:sym typeface="+mn-ea"/>
              </a:rPr>
              <a:t>玛勒列共活了</a:t>
            </a:r>
            <a:r>
              <a:rPr lang="zh-CN" altLang="en-US" sz="2400" b="1">
                <a:sym typeface="+mn-ea"/>
              </a:rPr>
              <a:t>八百九十五岁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5:18】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400" b="1">
                <a:sym typeface="+mn-ea"/>
              </a:rPr>
              <a:t>雅列</a:t>
            </a:r>
            <a:r>
              <a:rPr lang="zh-CN" altLang="en-US" sz="2400">
                <a:sym typeface="+mn-ea"/>
              </a:rPr>
              <a:t>活到一百六十二岁，生了</a:t>
            </a:r>
            <a:r>
              <a:rPr lang="zh-CN" altLang="en-US" sz="2400">
                <a:sym typeface="+mn-ea"/>
              </a:rPr>
              <a:t>以诺。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5:19】 雅列生以诺之后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又活了八百年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并且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【创 5:20】 </a:t>
            </a:r>
            <a:r>
              <a:rPr lang="zh-CN" altLang="en-US" sz="2400">
                <a:sym typeface="+mn-ea"/>
              </a:rPr>
              <a:t>雅列共活了</a:t>
            </a:r>
            <a:r>
              <a:rPr lang="zh-CN" altLang="en-US" sz="2400" b="1">
                <a:sym typeface="+mn-ea"/>
              </a:rPr>
              <a:t>九百六十二岁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9744710" y="4396105"/>
            <a:ext cx="165354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rgbClr val="00B05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”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生机勃勃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满有祝福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71990" y="104775"/>
            <a:ext cx="2316480" cy="11988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0070C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就死了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”</a:t>
            </a:r>
            <a:endParaRPr lang="en-US" altLang="zh-CN" sz="2400" b="1">
              <a:solidFill>
                <a:srgbClr val="0070C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无可奈何花落去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罪的工价就是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死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4810" y="1381125"/>
            <a:ext cx="2809240" cy="1568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我们经过的日子都在你震怒之下</a:t>
            </a:r>
            <a:r>
              <a:rPr lang="en-US" altLang="zh-CN" sz="2400"/>
              <a:t>;</a:t>
            </a:r>
            <a:r>
              <a:rPr lang="zh-CN" altLang="en-US" sz="2400"/>
              <a:t>我们度尽的年岁好像一声叹息。（诗</a:t>
            </a:r>
            <a:r>
              <a:rPr lang="en-US" altLang="zh-CN" sz="2400"/>
              <a:t>90:</a:t>
            </a:r>
            <a:r>
              <a:rPr lang="zh-CN" altLang="en-US" sz="2400"/>
              <a:t>9）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990965" y="5629275"/>
            <a:ext cx="291528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生养出一代又一代神的见证人，等候</a:t>
            </a:r>
            <a:r>
              <a:rPr lang="en-US" altLang="zh-CN" sz="2400">
                <a:solidFill>
                  <a:srgbClr val="00B05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女人的后裔</a:t>
            </a:r>
            <a:r>
              <a:rPr lang="en-US" altLang="zh-CN" sz="2400">
                <a:solidFill>
                  <a:srgbClr val="00B050"/>
                </a:solidFill>
              </a:rPr>
              <a:t>”</a:t>
            </a:r>
            <a:r>
              <a:rPr lang="zh-CN" altLang="en-US" sz="2400">
                <a:solidFill>
                  <a:srgbClr val="00B050"/>
                </a:solidFill>
              </a:rPr>
              <a:t>的到来。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709920" y="502285"/>
            <a:ext cx="3851275" cy="6207760"/>
          </a:xfrm>
          <a:custGeom>
            <a:avLst/>
            <a:gdLst>
              <a:gd name="connisteX0" fmla="*/ 638966 w 3851431"/>
              <a:gd name="connsiteY0" fmla="*/ 6207889 h 6207889"/>
              <a:gd name="connisteX1" fmla="*/ 875821 w 3851431"/>
              <a:gd name="connsiteY1" fmla="*/ 5010914 h 6207889"/>
              <a:gd name="connisteX2" fmla="*/ 143031 w 3851431"/>
              <a:gd name="connsiteY2" fmla="*/ 3782189 h 6207889"/>
              <a:gd name="connisteX3" fmla="*/ 617376 w 3851431"/>
              <a:gd name="connsiteY3" fmla="*/ 2607439 h 6207889"/>
              <a:gd name="connisteX4" fmla="*/ 520221 w 3851431"/>
              <a:gd name="connsiteY4" fmla="*/ 1378079 h 6207889"/>
              <a:gd name="connisteX5" fmla="*/ 250981 w 3851431"/>
              <a:gd name="connsiteY5" fmla="*/ 160149 h 6207889"/>
              <a:gd name="connisteX6" fmla="*/ 3851431 w 3851431"/>
              <a:gd name="connsiteY6" fmla="*/ 41404 h 62078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851431" h="6207889">
                <a:moveTo>
                  <a:pt x="638966" y="6207889"/>
                </a:moveTo>
                <a:cubicBezTo>
                  <a:pt x="701196" y="5993259"/>
                  <a:pt x="974881" y="5496054"/>
                  <a:pt x="875821" y="5010914"/>
                </a:cubicBezTo>
                <a:cubicBezTo>
                  <a:pt x="776761" y="4525774"/>
                  <a:pt x="194466" y="4262884"/>
                  <a:pt x="143031" y="3782189"/>
                </a:cubicBezTo>
                <a:cubicBezTo>
                  <a:pt x="91596" y="3301494"/>
                  <a:pt x="541811" y="3088134"/>
                  <a:pt x="617376" y="2607439"/>
                </a:cubicBezTo>
                <a:cubicBezTo>
                  <a:pt x="692941" y="2126744"/>
                  <a:pt x="593246" y="1867664"/>
                  <a:pt x="520221" y="1378079"/>
                </a:cubicBezTo>
                <a:cubicBezTo>
                  <a:pt x="447196" y="888494"/>
                  <a:pt x="-415134" y="427484"/>
                  <a:pt x="250981" y="160149"/>
                </a:cubicBezTo>
                <a:cubicBezTo>
                  <a:pt x="917096" y="-107186"/>
                  <a:pt x="3126261" y="40769"/>
                  <a:pt x="3851431" y="41404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7925435" y="285115"/>
            <a:ext cx="1778635" cy="5940425"/>
          </a:xfrm>
          <a:custGeom>
            <a:avLst/>
            <a:gdLst>
              <a:gd name="connisteX0" fmla="*/ 290520 w 1896435"/>
              <a:gd name="connsiteY0" fmla="*/ 0 h 5993434"/>
              <a:gd name="connisteX1" fmla="*/ 1228415 w 1896435"/>
              <a:gd name="connsiteY1" fmla="*/ 1153160 h 5993434"/>
              <a:gd name="connisteX2" fmla="*/ 624530 w 1896435"/>
              <a:gd name="connsiteY2" fmla="*/ 2414905 h 5993434"/>
              <a:gd name="connisteX3" fmla="*/ 1142055 w 1896435"/>
              <a:gd name="connsiteY3" fmla="*/ 3643630 h 5993434"/>
              <a:gd name="connisteX4" fmla="*/ 344495 w 1896435"/>
              <a:gd name="connsiteY4" fmla="*/ 4807585 h 5993434"/>
              <a:gd name="connisteX5" fmla="*/ 128595 w 1896435"/>
              <a:gd name="connsiteY5" fmla="*/ 5982970 h 5993434"/>
              <a:gd name="connisteX6" fmla="*/ 1896435 w 1896435"/>
              <a:gd name="connsiteY6" fmla="*/ 4246880 h 59934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896436" h="5993434">
                <a:moveTo>
                  <a:pt x="290521" y="0"/>
                </a:moveTo>
                <a:cubicBezTo>
                  <a:pt x="489911" y="205105"/>
                  <a:pt x="1161741" y="669925"/>
                  <a:pt x="1228416" y="1153160"/>
                </a:cubicBezTo>
                <a:cubicBezTo>
                  <a:pt x="1295091" y="1636395"/>
                  <a:pt x="641676" y="1917065"/>
                  <a:pt x="624531" y="2414905"/>
                </a:cubicBezTo>
                <a:cubicBezTo>
                  <a:pt x="607386" y="2912745"/>
                  <a:pt x="1197936" y="3164840"/>
                  <a:pt x="1142056" y="3643630"/>
                </a:cubicBezTo>
                <a:cubicBezTo>
                  <a:pt x="1086176" y="4122420"/>
                  <a:pt x="547061" y="4339590"/>
                  <a:pt x="344496" y="4807585"/>
                </a:cubicBezTo>
                <a:cubicBezTo>
                  <a:pt x="141931" y="5275580"/>
                  <a:pt x="-181919" y="6095365"/>
                  <a:pt x="128596" y="5982970"/>
                </a:cubicBezTo>
                <a:cubicBezTo>
                  <a:pt x="439111" y="5870575"/>
                  <a:pt x="1538296" y="4617720"/>
                  <a:pt x="1896436" y="42468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300210" y="3763010"/>
            <a:ext cx="261620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亚当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10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代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挪亚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5425" y="3131185"/>
            <a:ext cx="296862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大洪水</a:t>
            </a:r>
            <a:r>
              <a:rPr lang="zh-CN" altLang="en-US" sz="2400" b="1"/>
              <a:t>审判前的家谱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23825" y="948055"/>
            <a:ext cx="4916170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【创 3:15】 我又要叫</a:t>
            </a:r>
            <a:r>
              <a:rPr lang="zh-CN" altLang="en-US" sz="2400" b="1">
                <a:sym typeface="+mn-ea"/>
              </a:rPr>
              <a:t>你</a:t>
            </a:r>
            <a:r>
              <a:rPr lang="zh-CN" altLang="en-US" sz="2400">
                <a:sym typeface="+mn-ea"/>
              </a:rPr>
              <a:t>和女人彼此为仇；</a:t>
            </a:r>
            <a:r>
              <a:rPr lang="zh-CN" altLang="en-US" sz="2400" b="1">
                <a:sym typeface="+mn-ea"/>
              </a:rPr>
              <a:t>你</a:t>
            </a:r>
            <a:r>
              <a:rPr lang="zh-CN" altLang="en-US" sz="2400">
                <a:sym typeface="+mn-ea"/>
              </a:rPr>
              <a:t>的后裔和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女人的后裔</a:t>
            </a:r>
            <a:r>
              <a:rPr lang="zh-CN" altLang="en-US" sz="2400">
                <a:sym typeface="+mn-ea"/>
              </a:rPr>
              <a:t>也彼此为仇。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女人的后裔</a:t>
            </a:r>
            <a:r>
              <a:rPr lang="zh-CN" altLang="en-US" sz="2400">
                <a:sym typeface="+mn-ea"/>
              </a:rPr>
              <a:t>要伤你的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头</a:t>
            </a:r>
            <a:r>
              <a:rPr lang="zh-CN" altLang="en-US" sz="2400">
                <a:sym typeface="+mn-ea"/>
              </a:rPr>
              <a:t>；你要伤他的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脚跟</a:t>
            </a:r>
            <a:r>
              <a:rPr lang="zh-CN" altLang="en-US" sz="2400">
                <a:sym typeface="+mn-ea"/>
              </a:rPr>
              <a:t>。”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1295" y="2797175"/>
            <a:ext cx="478599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女人的后裔：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童女怀孕。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sym typeface="+mn-ea"/>
              </a:rPr>
              <a:t>人虽由女人而生，都是男人的后裔。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865" y="3963670"/>
            <a:ext cx="4657090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【赛 7:14】 因此，主自己要给你们一个兆头，必有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童女怀孕生子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，给他起名叫以马内利（就是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神与我们同在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的意思）。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38780" y="5754370"/>
            <a:ext cx="1854200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预表基督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8" grpId="0" bldLvl="0" animBg="1"/>
      <p:bldP spid="8" grpId="1" animBg="1"/>
      <p:bldP spid="25" grpId="0" bldLvl="0" animBg="1"/>
      <p:bldP spid="25" grpId="1" animBg="1"/>
      <p:bldP spid="9" grpId="0" bldLvl="0" animBg="1"/>
      <p:bldP spid="9" grpId="1" animBg="1"/>
      <p:bldP spid="3" grpId="0" bldLvl="0" animBg="1"/>
      <p:bldP spid="3" grpId="1" animBg="1"/>
      <p:bldP spid="26" grpId="0" bldLvl="0" animBg="1"/>
      <p:bldP spid="26" grpId="1" animBg="1"/>
      <p:bldP spid="11" grpId="0" bldLvl="0" animBg="1"/>
      <p:bldP spid="11" grpId="1" animBg="1"/>
      <p:bldP spid="27" grpId="0" bldLvl="0" animBg="1"/>
      <p:bldP spid="2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bldLvl="0" animBg="1"/>
      <p:bldP spid="7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175895" y="118745"/>
            <a:ext cx="998664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闪的后代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11:10】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chemeClr val="tx1"/>
                </a:solidFill>
              </a:rPr>
              <a:t>闪</a:t>
            </a:r>
            <a:r>
              <a:rPr lang="zh-CN" altLang="en-US" sz="2400">
                <a:solidFill>
                  <a:schemeClr val="tx1"/>
                </a:solidFill>
              </a:rPr>
              <a:t>的后代记在下面：洪水以后二年，闪一百岁生了亚法撒。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11:11】 </a:t>
            </a:r>
            <a:r>
              <a:rPr lang="zh-CN" altLang="en-US" sz="2400">
                <a:solidFill>
                  <a:schemeClr val="tx1"/>
                </a:solidFill>
              </a:rPr>
              <a:t>闪生亚法撒之后，又活了五百年，并且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11:12】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亚法撒</a:t>
            </a:r>
            <a:r>
              <a:rPr lang="zh-CN" altLang="en-US" sz="2400">
                <a:solidFill>
                  <a:schemeClr val="tx1"/>
                </a:solidFill>
              </a:rPr>
              <a:t>活到三十五岁，生了沙拉。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11:13】 亚法撒生沙拉之后，又活了四百零三年，并且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11:14】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chemeClr val="tx1"/>
                </a:solidFill>
              </a:rPr>
              <a:t>沙拉</a:t>
            </a:r>
            <a:r>
              <a:rPr lang="zh-CN" altLang="en-US" sz="2400">
                <a:solidFill>
                  <a:schemeClr val="tx1"/>
                </a:solidFill>
              </a:rPr>
              <a:t>活到三十岁，生了希伯。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11:15】 沙拉生希伯之后，又活了四百零三年，并且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11:16】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chemeClr val="tx1"/>
                </a:solidFill>
              </a:rPr>
              <a:t>希伯</a:t>
            </a:r>
            <a:r>
              <a:rPr lang="zh-CN" altLang="en-US" sz="2400">
                <a:solidFill>
                  <a:schemeClr val="tx1"/>
                </a:solidFill>
              </a:rPr>
              <a:t>活到三十四岁，生了法勒。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11:17】 希伯生法勒之后，又活了四百三十年，并且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11:18】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chemeClr val="tx1"/>
                </a:solidFill>
              </a:rPr>
              <a:t>法勒</a:t>
            </a:r>
            <a:r>
              <a:rPr lang="zh-CN" altLang="en-US" sz="2400">
                <a:solidFill>
                  <a:schemeClr val="tx1"/>
                </a:solidFill>
              </a:rPr>
              <a:t>活到三十岁，生了拉吴。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11:19】 法勒生拉吴之后，又活了二百零九年，并且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11:20】</a:t>
            </a:r>
            <a:r>
              <a:rPr lang="en-US" altLang="zh-CN" sz="2400" b="1">
                <a:solidFill>
                  <a:srgbClr val="FF0000"/>
                </a:solidFill>
              </a:rPr>
              <a:t>6</a:t>
            </a:r>
            <a:r>
              <a:rPr lang="zh-CN" altLang="en-US" sz="2400" b="1">
                <a:solidFill>
                  <a:schemeClr val="tx1"/>
                </a:solidFill>
              </a:rPr>
              <a:t>拉吴</a:t>
            </a:r>
            <a:r>
              <a:rPr lang="zh-CN" altLang="en-US" sz="2400">
                <a:solidFill>
                  <a:schemeClr val="tx1"/>
                </a:solidFill>
              </a:rPr>
              <a:t>活到三十二岁，生了西鹿。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11:21】 拉吴生西鹿之后，又活了二百零七年，并且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11:22】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chemeClr val="tx1"/>
                </a:solidFill>
              </a:rPr>
              <a:t>西鹿</a:t>
            </a:r>
            <a:r>
              <a:rPr lang="zh-CN" altLang="en-US" sz="2400">
                <a:solidFill>
                  <a:schemeClr val="tx1"/>
                </a:solidFill>
              </a:rPr>
              <a:t>活到三十岁，生了拿鹤。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11:23】 西鹿生拿鹤之后，又活了二百年，并且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11:24】</a:t>
            </a:r>
            <a:r>
              <a:rPr lang="en-US" altLang="zh-CN" sz="2400" b="1">
                <a:solidFill>
                  <a:srgbClr val="FF0000"/>
                </a:solidFill>
              </a:rPr>
              <a:t>8</a:t>
            </a:r>
            <a:r>
              <a:rPr lang="zh-CN" altLang="en-US" sz="2400" b="1">
                <a:solidFill>
                  <a:schemeClr val="tx1"/>
                </a:solidFill>
              </a:rPr>
              <a:t>拿鹤</a:t>
            </a:r>
            <a:r>
              <a:rPr lang="zh-CN" altLang="en-US" sz="2400">
                <a:solidFill>
                  <a:schemeClr val="tx1"/>
                </a:solidFill>
              </a:rPr>
              <a:t>活到二十九岁，生了他拉。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11:25】 拿鹤生他拉之后，又活了一百一十九年，并且</a:t>
            </a:r>
            <a:r>
              <a:rPr lang="zh-CN" altLang="en-US" sz="2400" b="1">
                <a:solidFill>
                  <a:srgbClr val="00B050"/>
                </a:solidFill>
              </a:rPr>
              <a:t>生儿养女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【创 11:26】</a:t>
            </a:r>
            <a:r>
              <a:rPr lang="en-US" altLang="zh-CN" sz="2400" b="1">
                <a:solidFill>
                  <a:srgbClr val="FF0000"/>
                </a:solidFill>
              </a:rPr>
              <a:t>9</a:t>
            </a:r>
            <a:r>
              <a:rPr lang="zh-CN" altLang="en-US" sz="2400" b="1">
                <a:solidFill>
                  <a:schemeClr val="tx1"/>
                </a:solidFill>
              </a:rPr>
              <a:t>他拉</a:t>
            </a:r>
            <a:r>
              <a:rPr lang="zh-CN" altLang="en-US" sz="2400">
                <a:solidFill>
                  <a:schemeClr val="tx1"/>
                </a:solidFill>
              </a:rPr>
              <a:t>活到七十岁，生了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400" b="1">
                <a:solidFill>
                  <a:srgbClr val="7030A0"/>
                </a:solidFill>
              </a:rPr>
              <a:t>亚伯兰</a:t>
            </a:r>
            <a:r>
              <a:rPr lang="zh-CN" altLang="en-US" sz="2400">
                <a:solidFill>
                  <a:schemeClr val="tx1"/>
                </a:solidFill>
              </a:rPr>
              <a:t>、拿鹤、哈兰。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954895" y="563245"/>
            <a:ext cx="165354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rgbClr val="00B05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生儿养女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”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生生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不息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rgbClr val="00B050"/>
                </a:solidFill>
                <a:sym typeface="+mn-ea"/>
              </a:rPr>
              <a:t>满有祝福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155430" y="3825240"/>
            <a:ext cx="2915285" cy="1938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生养出一代又一代神的见证人，神预定拣选</a:t>
            </a:r>
            <a:r>
              <a:rPr lang="zh-CN" altLang="en-US" sz="2400" b="1">
                <a:solidFill>
                  <a:srgbClr val="00B050"/>
                </a:solidFill>
              </a:rPr>
              <a:t>亚伯拉罕</a:t>
            </a:r>
            <a:r>
              <a:rPr lang="zh-CN" altLang="en-US" sz="2400">
                <a:solidFill>
                  <a:srgbClr val="00B050"/>
                </a:solidFill>
              </a:rPr>
              <a:t>，</a:t>
            </a:r>
            <a:r>
              <a:rPr lang="zh-CN" altLang="en-US" sz="2400" b="1">
                <a:solidFill>
                  <a:srgbClr val="FF0000"/>
                </a:solidFill>
              </a:rPr>
              <a:t>女人的后裔</a:t>
            </a:r>
            <a:r>
              <a:rPr lang="zh-CN" altLang="en-US" sz="2400">
                <a:solidFill>
                  <a:srgbClr val="00B050"/>
                </a:solidFill>
              </a:rPr>
              <a:t>从这一族而出。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361170" y="3048635"/>
            <a:ext cx="261620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闪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10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代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亚伯兰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任意多边形 9"/>
          <p:cNvSpPr/>
          <p:nvPr>
            <p:custDataLst>
              <p:tags r:id="rId5"/>
            </p:custDataLst>
          </p:nvPr>
        </p:nvSpPr>
        <p:spPr>
          <a:xfrm>
            <a:off x="7457440" y="1077595"/>
            <a:ext cx="2497455" cy="5509260"/>
          </a:xfrm>
          <a:custGeom>
            <a:avLst/>
            <a:gdLst>
              <a:gd name="connisteX0" fmla="*/ 449642 w 2497517"/>
              <a:gd name="connsiteY0" fmla="*/ 5509064 h 5509064"/>
              <a:gd name="connisteX1" fmla="*/ 1732342 w 2497517"/>
              <a:gd name="connsiteY1" fmla="*/ 5206804 h 5509064"/>
              <a:gd name="connisteX2" fmla="*/ 72452 w 2497517"/>
              <a:gd name="connsiteY2" fmla="*/ 3870129 h 5509064"/>
              <a:gd name="connisteX3" fmla="*/ 1451672 w 2497517"/>
              <a:gd name="connsiteY3" fmla="*/ 2231829 h 5509064"/>
              <a:gd name="connisteX4" fmla="*/ 18477 w 2497517"/>
              <a:gd name="connsiteY4" fmla="*/ 194114 h 5509064"/>
              <a:gd name="connisteX5" fmla="*/ 2497517 w 2497517"/>
              <a:gd name="connsiteY5" fmla="*/ 150934 h 5509064"/>
              <a:gd name="connisteX6" fmla="*/ 2486722 w 2497517"/>
              <a:gd name="connsiteY6" fmla="*/ 140139 h 55090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497518" h="5509065">
                <a:moveTo>
                  <a:pt x="449643" y="5509065"/>
                </a:moveTo>
                <a:cubicBezTo>
                  <a:pt x="739203" y="5475410"/>
                  <a:pt x="1807908" y="5534465"/>
                  <a:pt x="1732343" y="5206805"/>
                </a:cubicBezTo>
                <a:cubicBezTo>
                  <a:pt x="1656778" y="4879145"/>
                  <a:pt x="128333" y="4465125"/>
                  <a:pt x="72453" y="3870130"/>
                </a:cubicBezTo>
                <a:cubicBezTo>
                  <a:pt x="16573" y="3275135"/>
                  <a:pt x="1462468" y="2967160"/>
                  <a:pt x="1451673" y="2231830"/>
                </a:cubicBezTo>
                <a:cubicBezTo>
                  <a:pt x="1440878" y="1496500"/>
                  <a:pt x="-190437" y="610040"/>
                  <a:pt x="18478" y="194115"/>
                </a:cubicBezTo>
                <a:cubicBezTo>
                  <a:pt x="227393" y="-221810"/>
                  <a:pt x="2004123" y="161730"/>
                  <a:pt x="2497518" y="15093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75725" y="2210435"/>
            <a:ext cx="309562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彩虹之约</a:t>
            </a:r>
            <a:r>
              <a:rPr lang="zh-CN" altLang="en-US" sz="2800" b="1">
                <a:solidFill>
                  <a:srgbClr val="00B050"/>
                </a:solidFill>
              </a:rPr>
              <a:t>后的家谱</a:t>
            </a:r>
            <a:endParaRPr lang="zh-CN" altLang="en-US" sz="2800" b="1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67190" y="6026150"/>
            <a:ext cx="280352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神的救赎进行中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3" grpId="0" bldLvl="0" animBg="1"/>
      <p:bldP spid="3" grpId="1" animBg="1"/>
      <p:bldP spid="4" grpId="0" animBg="1"/>
      <p:bldP spid="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2.xml><?xml version="1.0" encoding="utf-8"?>
<p:tagLst xmlns:p="http://schemas.openxmlformats.org/presentationml/2006/main">
  <p:tag name="COMMONDATA" val="eyJoZGlkIjoiNTc5YjI0MjU3N2U0ODAzZjBhMTJiNjk5Y2M4ZWYwYmYifQ=="/>
  <p:tag name="KSO_WPP_MARK_KEY" val="e375c7d2-23bf-418d-94a9-0cbae8f285c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TABLE_BEAUTIFY" val="smartTable{be949d14-fa87-41db-b0e2-9d1a7674739a}"/>
  <p:tag name="TABLE_ENDDRAG_ORIGIN_RECT" val="960*535"/>
  <p:tag name="TABLE_ENDDRAG_RECT" val="0*0*960*53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7665</Words>
  <Application>WPS 演示</Application>
  <PresentationFormat>宽屏</PresentationFormat>
  <Paragraphs>685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凡事感恩 Jack崔</cp:lastModifiedBy>
  <cp:revision>307</cp:revision>
  <dcterms:created xsi:type="dcterms:W3CDTF">2019-06-19T02:08:00Z</dcterms:created>
  <dcterms:modified xsi:type="dcterms:W3CDTF">2023-07-24T22:52:34Z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429FFC6587ED4A5F8F7723C225C13A71_13</vt:lpwstr>
  </property>
</Properties>
</file>