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56" r:id="rId3"/>
    <p:sldId id="302" r:id="rId5"/>
    <p:sldId id="259" r:id="rId6"/>
    <p:sldId id="264" r:id="rId7"/>
    <p:sldId id="260" r:id="rId8"/>
    <p:sldId id="261" r:id="rId9"/>
    <p:sldId id="270" r:id="rId10"/>
    <p:sldId id="271" r:id="rId11"/>
    <p:sldId id="272" r:id="rId12"/>
    <p:sldId id="275" r:id="rId13"/>
    <p:sldId id="279" r:id="rId14"/>
    <p:sldId id="276" r:id="rId15"/>
    <p:sldId id="278" r:id="rId16"/>
    <p:sldId id="277" r:id="rId17"/>
    <p:sldId id="280" r:id="rId18"/>
    <p:sldId id="288" r:id="rId19"/>
    <p:sldId id="289" r:id="rId20"/>
    <p:sldId id="290" r:id="rId21"/>
    <p:sldId id="291" r:id="rId22"/>
    <p:sldId id="292" r:id="rId23"/>
    <p:sldId id="332" r:id="rId24"/>
    <p:sldId id="295" r:id="rId25"/>
    <p:sldId id="297" r:id="rId26"/>
    <p:sldId id="293" r:id="rId27"/>
    <p:sldId id="296" r:id="rId28"/>
    <p:sldId id="298" r:id="rId29"/>
    <p:sldId id="299" r:id="rId30"/>
    <p:sldId id="301" r:id="rId31"/>
    <p:sldId id="300" r:id="rId32"/>
    <p:sldId id="342" r:id="rId33"/>
    <p:sldId id="287" r:id="rId34"/>
  </p:sldIdLst>
  <p:sldSz cx="12192000" cy="6858000"/>
  <p:notesSz cx="7103745" cy="10234295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06"/>
        <p:guide pos="38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.xml"/><Relationship Id="rId4" Type="http://schemas.openxmlformats.org/officeDocument/2006/relationships/image" Target="../media/image35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64000" y="1417955"/>
            <a:ext cx="4401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旧约中的基督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1195" y="3018155"/>
            <a:ext cx="6276340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70C0"/>
                </a:solidFill>
              </a:rPr>
              <a:t>1.</a:t>
            </a:r>
            <a:r>
              <a:rPr lang="zh-CN" altLang="en-US" sz="3600" b="1">
                <a:solidFill>
                  <a:srgbClr val="0070C0"/>
                </a:solidFill>
              </a:rPr>
              <a:t>预表基督的人和事（</a:t>
            </a:r>
            <a:r>
              <a:rPr lang="en-US" altLang="zh-CN" sz="3600" b="1">
                <a:solidFill>
                  <a:srgbClr val="0070C0"/>
                </a:solidFill>
              </a:rPr>
              <a:t>11+</a:t>
            </a:r>
            <a:r>
              <a:rPr lang="zh-CN" altLang="en-US" sz="3600" b="1">
                <a:solidFill>
                  <a:srgbClr val="0070C0"/>
                </a:solidFill>
              </a:rPr>
              <a:t>）</a:t>
            </a:r>
            <a:endParaRPr lang="zh-CN" altLang="en-US" sz="3600" b="1">
              <a:solidFill>
                <a:srgbClr val="0070C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B050"/>
                </a:solidFill>
              </a:rPr>
              <a:t>2.</a:t>
            </a:r>
            <a:r>
              <a:rPr lang="zh-CN" altLang="en-US" sz="3600" b="1">
                <a:solidFill>
                  <a:srgbClr val="00B050"/>
                </a:solidFill>
              </a:rPr>
              <a:t>预表基督一生的经文（</a:t>
            </a:r>
            <a:r>
              <a:rPr lang="en-US" altLang="zh-CN" sz="3600" b="1">
                <a:solidFill>
                  <a:srgbClr val="00B050"/>
                </a:solidFill>
              </a:rPr>
              <a:t>14+</a:t>
            </a:r>
            <a:r>
              <a:rPr lang="zh-CN" altLang="en-US" sz="3600" b="1">
                <a:solidFill>
                  <a:srgbClr val="00B050"/>
                </a:solidFill>
              </a:rPr>
              <a:t>）</a:t>
            </a:r>
            <a:endParaRPr lang="zh-CN" altLang="en-US" sz="36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/Users/JackCui/Library/Containers/com.kingsoft.wpsoffice.mac/Data/tmp/picturecompress_20240816104601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3162300"/>
            <a:ext cx="2687320" cy="36042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0830" y="107315"/>
            <a:ext cx="286893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1.6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逾越节的羊羔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775" y="734695"/>
            <a:ext cx="3542665" cy="600075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sz="2400"/>
              <a:t>【出 12:5】 要无残疾、</a:t>
            </a:r>
            <a:r>
              <a:rPr sz="2400" b="1">
                <a:solidFill>
                  <a:srgbClr val="FF0000"/>
                </a:solidFill>
              </a:rPr>
              <a:t>一岁的公羊羔</a:t>
            </a:r>
            <a:r>
              <a:rPr sz="2400"/>
              <a:t>，你们或从绵羊里取，或从山羊里取，都可以。</a:t>
            </a:r>
            <a:endParaRPr sz="2400"/>
          </a:p>
          <a:p>
            <a:r>
              <a:rPr sz="2400"/>
              <a:t>【出 12:6】 要留到本月十四日，在黄昏的时候，以色列全会众把羊羔宰了。</a:t>
            </a:r>
            <a:endParaRPr sz="2400"/>
          </a:p>
          <a:p>
            <a:r>
              <a:rPr sz="2400"/>
              <a:t>【出 12:7】 各家要取点血，涂在吃羊羔的房屋左右的门框上和门楣上。</a:t>
            </a:r>
            <a:endParaRPr sz="2400"/>
          </a:p>
          <a:p>
            <a:r>
              <a:rPr sz="2400"/>
              <a:t>【出 12:13】 这血要在你们所住的房屋上作记号，</a:t>
            </a:r>
            <a:r>
              <a:rPr sz="2400" b="1">
                <a:solidFill>
                  <a:srgbClr val="FF0000"/>
                </a:solidFill>
              </a:rPr>
              <a:t>我一见这血，就越过你们去</a:t>
            </a:r>
            <a:r>
              <a:rPr sz="2400"/>
              <a:t>，我击杀埃及地头生的时候，灾殃必不临到你们身上灭你们。</a:t>
            </a:r>
            <a:endParaRPr sz="2400"/>
          </a:p>
        </p:txBody>
      </p:sp>
      <p:sp>
        <p:nvSpPr>
          <p:cNvPr id="10" name="文本框 9"/>
          <p:cNvSpPr txBox="1"/>
          <p:nvPr/>
        </p:nvSpPr>
        <p:spPr>
          <a:xfrm>
            <a:off x="4410075" y="107315"/>
            <a:ext cx="7680325" cy="8299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【约 1:29】 次日，约翰看见耶稣来到他那里，就说：“看哪，  </a:t>
            </a:r>
            <a:r>
              <a:rPr lang="zh-CN" altLang="en-US" sz="2400" b="1">
                <a:solidFill>
                  <a:srgbClr val="FF0000"/>
                </a:solidFill>
              </a:rPr>
              <a:t>神的羔羊</a:t>
            </a:r>
            <a:r>
              <a:rPr lang="zh-CN" altLang="en-US" sz="2400"/>
              <a:t>，</a:t>
            </a:r>
            <a:r>
              <a:rPr lang="zh-CN" altLang="en-US" sz="2400" b="1">
                <a:solidFill>
                  <a:srgbClr val="FF0000"/>
                </a:solidFill>
              </a:rPr>
              <a:t>除去（或作“背负”）世人罪孽的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610" y="3162300"/>
            <a:ext cx="2869565" cy="36950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560" y="3162300"/>
            <a:ext cx="2868930" cy="35725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138295" y="1049020"/>
            <a:ext cx="3914775" cy="16313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【约 19:14</a:t>
            </a:r>
            <a:r>
              <a:rPr lang="en-US" sz="2400"/>
              <a:t>a</a:t>
            </a:r>
            <a:r>
              <a:rPr sz="2400"/>
              <a:t>】那日是</a:t>
            </a:r>
            <a:r>
              <a:rPr sz="2400" b="1">
                <a:solidFill>
                  <a:srgbClr val="7030A0"/>
                </a:solidFill>
              </a:rPr>
              <a:t>预备逾越节的日子</a:t>
            </a:r>
            <a:r>
              <a:rPr lang="en-US" sz="2400"/>
              <a:t>,...</a:t>
            </a:r>
            <a:endParaRPr lang="en-US" sz="2400"/>
          </a:p>
          <a:p>
            <a:r>
              <a:rPr sz="2400"/>
              <a:t>【约 19:16】于是</a:t>
            </a:r>
            <a:r>
              <a:rPr lang="en-US" sz="2400"/>
              <a:t>,</a:t>
            </a:r>
            <a:r>
              <a:rPr sz="2400"/>
              <a:t>彼拉多将耶稣交给他们去钉十字架。</a:t>
            </a:r>
            <a:endParaRPr sz="2400"/>
          </a:p>
        </p:txBody>
      </p:sp>
      <p:sp>
        <p:nvSpPr>
          <p:cNvPr id="18" name="文本框 17"/>
          <p:cNvSpPr txBox="1"/>
          <p:nvPr/>
        </p:nvSpPr>
        <p:spPr>
          <a:xfrm>
            <a:off x="8259445" y="1038860"/>
            <a:ext cx="3810000" cy="1938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【林前 5:7】 你们既是无酵的面，应当把旧酵除净，好使你们成为新团；因为我们</a:t>
            </a:r>
            <a:r>
              <a:rPr lang="zh-CN" altLang="en-US" sz="2400" b="1">
                <a:solidFill>
                  <a:srgbClr val="FF0000"/>
                </a:solidFill>
              </a:rPr>
              <a:t>逾越节的羔羊基督</a:t>
            </a:r>
            <a:r>
              <a:rPr lang="zh-CN" altLang="en-US" sz="2400"/>
              <a:t>，已经被杀献祭了。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4325620" y="2729230"/>
            <a:ext cx="3727450" cy="64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预表基督是替罪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羔羊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animBg="1"/>
      <p:bldP spid="7" grpId="1" animBg="1"/>
      <p:bldP spid="16" grpId="0" animBg="1"/>
      <p:bldP spid="16" grpId="1" animBg="1"/>
      <p:bldP spid="18" grpId="0" animBg="1"/>
      <p:bldP spid="18" grpId="1" animBg="1"/>
      <p:bldP spid="10" grpId="0" animBg="1"/>
      <p:bldP spid="10" grpId="1" animBg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5605" y="198120"/>
            <a:ext cx="204343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1.7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天降吗哪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76365" y="323850"/>
            <a:ext cx="5501640" cy="636460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r>
              <a:rPr lang="zh-CN" sz="2400" b="1"/>
              <a:t>耶稣</a:t>
            </a:r>
            <a:r>
              <a:rPr lang="en-US" altLang="zh-CN" sz="2400" b="1"/>
              <a:t>·</a:t>
            </a:r>
            <a:r>
              <a:rPr lang="zh-CN" altLang="en-US" sz="2400" b="1"/>
              <a:t>用的</a:t>
            </a:r>
            <a:r>
              <a:rPr lang="zh-CN" sz="2400" b="1"/>
              <a:t>五饼二鱼使五千人吃饱第二天</a:t>
            </a:r>
            <a:endParaRPr sz="2400"/>
          </a:p>
          <a:p>
            <a:r>
              <a:rPr sz="2400"/>
              <a:t>【约 6:30】 他们又说：“你行什么神迹，叫我们看见就信你？你到底作什么事呢？</a:t>
            </a:r>
            <a:endParaRPr sz="2400"/>
          </a:p>
          <a:p>
            <a:r>
              <a:rPr sz="2400"/>
              <a:t>【约 6:31】 我们的祖宗在旷野吃过吗哪，如经上写着说：‘他从天上赐下粮来给他们吃。’”</a:t>
            </a:r>
            <a:endParaRPr sz="2400"/>
          </a:p>
          <a:p>
            <a:r>
              <a:rPr sz="2400"/>
              <a:t>【约 6:32】 耶稣说：“我实实在在地告诉你们：</a:t>
            </a:r>
            <a:r>
              <a:rPr sz="2400" b="1">
                <a:solidFill>
                  <a:srgbClr val="FF0000"/>
                </a:solidFill>
              </a:rPr>
              <a:t>那从天上来的粮不是摩西赐给你们的，乃是我父将天上来的真粮赐给你们</a:t>
            </a:r>
            <a:r>
              <a:rPr sz="2400"/>
              <a:t>。</a:t>
            </a:r>
            <a:endParaRPr sz="2400"/>
          </a:p>
          <a:p>
            <a:r>
              <a:rPr sz="2400"/>
              <a:t>【约 6:33】 因为神的粮就是那从天上降下来赐生命给世界的。”</a:t>
            </a:r>
            <a:endParaRPr sz="2400"/>
          </a:p>
          <a:p>
            <a:r>
              <a:rPr sz="2400"/>
              <a:t>【约 6:34】 他们说：“主啊，常将这粮赐给我们。”</a:t>
            </a:r>
            <a:endParaRPr sz="2400"/>
          </a:p>
          <a:p>
            <a:r>
              <a:rPr sz="2400"/>
              <a:t>【约 6:35】 耶稣说：“</a:t>
            </a:r>
            <a:r>
              <a:rPr sz="2400" b="1">
                <a:solidFill>
                  <a:srgbClr val="FF0000"/>
                </a:solidFill>
              </a:rPr>
              <a:t>我就是生命的粮</a:t>
            </a:r>
            <a:r>
              <a:rPr sz="2400"/>
              <a:t>，到我这里来的，必定不饿；信我的，永远不渴。</a:t>
            </a:r>
            <a:endParaRPr sz="2400"/>
          </a:p>
        </p:txBody>
      </p:sp>
      <p:sp>
        <p:nvSpPr>
          <p:cNvPr id="10" name="文本框 9"/>
          <p:cNvSpPr txBox="1"/>
          <p:nvPr/>
        </p:nvSpPr>
        <p:spPr>
          <a:xfrm>
            <a:off x="196215" y="908685"/>
            <a:ext cx="6153150" cy="23069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【出 16:4】 耶和华对摩西说：“我要将粮食从天降给你们。百姓可以出去，每天收每天的份，我好试验他们遵不遵我的法度。</a:t>
            </a:r>
            <a:endParaRPr lang="zh-CN" altLang="en-US" sz="2400"/>
          </a:p>
          <a:p>
            <a:r>
              <a:rPr lang="zh-CN" altLang="en-US" sz="2400"/>
              <a:t>【出 16:31】 这食物，以色列家叫吗哪，样子像芫荽子，颜色是白的，滋味如同搀蜜的薄饼。</a:t>
            </a:r>
            <a:endParaRPr lang="zh-CN" altLang="en-US" sz="2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3429000"/>
            <a:ext cx="6168390" cy="31680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60625" y="2926080"/>
            <a:ext cx="3380740" cy="54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预表基督是生命的粮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Calibri"/>
              <a:ea typeface="宋体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076575" y="156845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10" grpId="0" animBg="1"/>
      <p:bldP spid="10" grpId="1" animBg="1"/>
      <p:bldP spid="7" grpId="0" bldLvl="0" animBg="1"/>
      <p:bldP spid="7" grpId="1" animBg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0830" y="260985"/>
            <a:ext cx="2242185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  <a:sym typeface="+mn-ea"/>
              </a:rPr>
              <a:t>1.8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磐石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  <a:sym typeface="+mn-ea"/>
              </a:rPr>
              <a:t>出水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775" y="952500"/>
            <a:ext cx="5143500" cy="388683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【出 17:1】 以色列全会众都遵耶和华的吩咐，按着站口从汛的旷野往前行，在利非订安营。百姓没有水喝，</a:t>
            </a:r>
            <a:endParaRPr sz="2400"/>
          </a:p>
          <a:p>
            <a:r>
              <a:rPr sz="2400"/>
              <a:t>【出 17:5】 耶和华对摩西说：“你手里拿着你先前击打河水的杖，带领以色列的几个长老，从百姓面前走过去。</a:t>
            </a:r>
            <a:endParaRPr sz="2400"/>
          </a:p>
          <a:p>
            <a:r>
              <a:rPr sz="2400"/>
              <a:t>【出 17:6】 我必在何烈的磐石那里站在你面前，你要击打磐石，</a:t>
            </a:r>
            <a:r>
              <a:rPr sz="2400" b="1">
                <a:solidFill>
                  <a:srgbClr val="FF0000"/>
                </a:solidFill>
              </a:rPr>
              <a:t>从磐石里必有水流出来，使百姓可以喝</a:t>
            </a:r>
            <a:r>
              <a:rPr sz="2400"/>
              <a:t>。”摩西就在以色列的长老眼前这样行了。</a:t>
            </a:r>
            <a:endParaRPr sz="2400"/>
          </a:p>
        </p:txBody>
      </p:sp>
      <p:sp>
        <p:nvSpPr>
          <p:cNvPr id="10" name="文本框 9"/>
          <p:cNvSpPr txBox="1"/>
          <p:nvPr/>
        </p:nvSpPr>
        <p:spPr>
          <a:xfrm>
            <a:off x="5564505" y="804545"/>
            <a:ext cx="6412865" cy="23069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【林前 10:1】 弟兄们，我不愿意你们不晓得，我们的祖宗从前都在云下，都从海中经过，</a:t>
            </a:r>
            <a:endParaRPr lang="zh-CN" altLang="en-US" sz="2400"/>
          </a:p>
          <a:p>
            <a:r>
              <a:rPr lang="zh-CN" altLang="en-US" sz="2400"/>
              <a:t>【林前 10:2】 都在云里、海里受洗归了摩西，</a:t>
            </a:r>
            <a:endParaRPr lang="zh-CN" altLang="en-US" sz="2400"/>
          </a:p>
          <a:p>
            <a:r>
              <a:rPr lang="zh-CN" altLang="en-US" sz="2400"/>
              <a:t>【林前 10:3】 并且都吃了一样的灵食，</a:t>
            </a:r>
            <a:endParaRPr lang="zh-CN" altLang="en-US" sz="2400"/>
          </a:p>
          <a:p>
            <a:r>
              <a:rPr lang="zh-CN" altLang="en-US" sz="2400"/>
              <a:t>【林前 10:4】 也都喝了一样的灵水；所喝的，是出于随着他们的灵磐石，</a:t>
            </a:r>
            <a:r>
              <a:rPr lang="zh-CN" altLang="en-US" sz="2400" b="1">
                <a:solidFill>
                  <a:srgbClr val="FF0000"/>
                </a:solidFill>
              </a:rPr>
              <a:t>那磐石就是基督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1145" y="3321050"/>
            <a:ext cx="6711315" cy="34093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6055" y="5476875"/>
            <a:ext cx="4933950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【约 4:14】 人若喝我所赐的水，就</a:t>
            </a:r>
            <a:r>
              <a:rPr lang="zh-CN" altLang="en-US" sz="2400" b="1">
                <a:solidFill>
                  <a:srgbClr val="FF0000"/>
                </a:solidFill>
              </a:rPr>
              <a:t>永远不渴</a:t>
            </a:r>
            <a:r>
              <a:rPr lang="zh-CN" altLang="en-US" sz="2400"/>
              <a:t>。我所赐的水要在他里头成为泉源，</a:t>
            </a:r>
            <a:r>
              <a:rPr lang="zh-CN" altLang="en-US" sz="2400" b="1">
                <a:solidFill>
                  <a:srgbClr val="FF0000"/>
                </a:solidFill>
              </a:rPr>
              <a:t>直涌到永生</a:t>
            </a:r>
            <a:r>
              <a:rPr lang="zh-CN" altLang="en-US" sz="2400"/>
              <a:t>。”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878205" y="4912360"/>
            <a:ext cx="4169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预表基督是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永生活水的源泉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244215" y="177800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0380" y="107315"/>
            <a:ext cx="154432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1.9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献祭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640" y="1399540"/>
            <a:ext cx="5567680" cy="533019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【来 9:11】 但现在基督已经来到，作了将来美事的大祭司，经过那更大、更全备的帐幕，不是人手所造，也不是属乎这世界的。</a:t>
            </a:r>
            <a:endParaRPr sz="2400"/>
          </a:p>
          <a:p>
            <a:r>
              <a:rPr sz="2400"/>
              <a:t>【来 9:12】 并且不用山羊和牛犊的血，乃</a:t>
            </a:r>
            <a:r>
              <a:rPr sz="2400" b="1">
                <a:solidFill>
                  <a:srgbClr val="FF0000"/>
                </a:solidFill>
              </a:rPr>
              <a:t>用自己的血</a:t>
            </a:r>
            <a:r>
              <a:rPr sz="2400"/>
              <a:t>，只一次进入圣所，成了永远赎罪的事。</a:t>
            </a:r>
            <a:endParaRPr sz="2400"/>
          </a:p>
          <a:p>
            <a:r>
              <a:rPr sz="2400"/>
              <a:t>【来 9:14】 何况基督藉着永远的灵，将自己无瑕无疵献给神，他的血岂不更能洗净你们的心（原文作“良心”），除去你们的死行，使你们侍奉那永生神吗？</a:t>
            </a:r>
            <a:endParaRPr sz="2400"/>
          </a:p>
          <a:p>
            <a:r>
              <a:rPr sz="2400"/>
              <a:t>【来 9:15】 为此，他作了新约的中保，既然</a:t>
            </a:r>
            <a:r>
              <a:rPr sz="2400" b="1">
                <a:solidFill>
                  <a:srgbClr val="FF0000"/>
                </a:solidFill>
              </a:rPr>
              <a:t>受死赎了人在前约之时所犯的罪过</a:t>
            </a:r>
            <a:r>
              <a:rPr sz="2400"/>
              <a:t>，便叫蒙召之人得着所应许永远的产业。</a:t>
            </a:r>
            <a:endParaRPr sz="2400"/>
          </a:p>
        </p:txBody>
      </p:sp>
      <p:sp>
        <p:nvSpPr>
          <p:cNvPr id="10" name="文本框 9"/>
          <p:cNvSpPr txBox="1"/>
          <p:nvPr/>
        </p:nvSpPr>
        <p:spPr>
          <a:xfrm>
            <a:off x="5965825" y="1397635"/>
            <a:ext cx="5956300" cy="11988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【罗 3:25】 </a:t>
            </a:r>
            <a:r>
              <a:rPr lang="zh-CN" altLang="en-US" sz="2400" b="1">
                <a:solidFill>
                  <a:srgbClr val="FF0000"/>
                </a:solidFill>
              </a:rPr>
              <a:t>神设立耶稣作挽回祭</a:t>
            </a:r>
            <a:r>
              <a:rPr lang="zh-CN" altLang="en-US" sz="2400"/>
              <a:t>，是凭着耶稣的血，藉着人的信，要显明神的义。因为他用忍耐的心，</a:t>
            </a:r>
            <a:r>
              <a:rPr lang="zh-CN" altLang="en-US" sz="2400" b="1">
                <a:solidFill>
                  <a:srgbClr val="FF0000"/>
                </a:solidFill>
              </a:rPr>
              <a:t>宽容人先时所犯的罪</a:t>
            </a:r>
            <a:r>
              <a:rPr lang="zh-CN" altLang="en-US" sz="2400"/>
              <a:t>，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5966460" y="371475"/>
            <a:ext cx="5956300" cy="894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【约一 2:2】 他为我们的罪</a:t>
            </a:r>
            <a:r>
              <a:rPr sz="2400" b="1">
                <a:solidFill>
                  <a:srgbClr val="FF0000"/>
                </a:solidFill>
              </a:rPr>
              <a:t>作了挽回祭</a:t>
            </a:r>
            <a:r>
              <a:rPr sz="2400"/>
              <a:t>，不是单为我们的罪，也是</a:t>
            </a:r>
            <a:r>
              <a:rPr sz="2400" b="1">
                <a:solidFill>
                  <a:srgbClr val="FF0000"/>
                </a:solidFill>
              </a:rPr>
              <a:t>为普天下人的罪</a:t>
            </a:r>
            <a:r>
              <a:rPr sz="2400"/>
              <a:t>。</a:t>
            </a:r>
            <a:endParaRPr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5825" y="2728595"/>
            <a:ext cx="5956935" cy="39827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34100" y="2813685"/>
            <a:ext cx="3654425" cy="54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预表基督的牺牲和代赎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Calibri"/>
              <a:ea typeface="宋体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2552700" y="135890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00990" y="785495"/>
            <a:ext cx="5434330" cy="4603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按手</a:t>
            </a:r>
            <a:r>
              <a:rPr lang="en-US" altLang="zh-CN" sz="2400"/>
              <a:t>-</a:t>
            </a:r>
            <a:r>
              <a:rPr lang="zh-CN" altLang="en-US" sz="2400"/>
              <a:t>宰杀</a:t>
            </a:r>
            <a:r>
              <a:rPr lang="en-US" altLang="zh-CN" sz="2400"/>
              <a:t>-</a:t>
            </a:r>
            <a:r>
              <a:rPr lang="zh-CN" altLang="en-US" sz="2400"/>
              <a:t>剥皮</a:t>
            </a:r>
            <a:r>
              <a:rPr lang="en-US" altLang="zh-CN" sz="2400"/>
              <a:t>-</a:t>
            </a:r>
            <a:r>
              <a:rPr lang="zh-CN" altLang="en-US" sz="2400"/>
              <a:t>切块</a:t>
            </a:r>
            <a:r>
              <a:rPr lang="en-US" altLang="zh-CN" sz="2400"/>
              <a:t>-</a:t>
            </a:r>
            <a:r>
              <a:rPr lang="zh-CN" altLang="en-US" sz="2400"/>
              <a:t>弹血</a:t>
            </a:r>
            <a:r>
              <a:rPr lang="en-US" altLang="zh-CN" sz="2400"/>
              <a:t>/</a:t>
            </a:r>
            <a:r>
              <a:rPr lang="zh-CN" altLang="en-US" sz="2400"/>
              <a:t>抹血</a:t>
            </a:r>
            <a:r>
              <a:rPr lang="en-US" altLang="zh-CN" sz="2400"/>
              <a:t>-</a:t>
            </a:r>
            <a:r>
              <a:rPr lang="zh-CN" altLang="en-US" sz="2400"/>
              <a:t>烧献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3" grpId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6" grpId="0" bldLvl="0" animBg="1"/>
      <p:bldP spid="16" grpId="1" animBg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0830" y="107315"/>
            <a:ext cx="282702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1.10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摩西旷野举蛇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775" y="734695"/>
            <a:ext cx="6873875" cy="267652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sz="2400"/>
              <a:t>【民 21:7】 百姓到摩西那里说：“我们怨讟耶和华和你，有罪了，求你祷告耶和华，叫这些蛇离开我们。”于是，摩西为百姓祷告。</a:t>
            </a:r>
            <a:endParaRPr sz="2400"/>
          </a:p>
          <a:p>
            <a:r>
              <a:rPr sz="2400"/>
              <a:t>【民 21:8】 耶和华对摩西说：“你制造一条火蛇，挂在杆子上，凡被咬的，一望这蛇，就必得活。”</a:t>
            </a:r>
            <a:endParaRPr sz="2400"/>
          </a:p>
          <a:p>
            <a:r>
              <a:rPr sz="2400"/>
              <a:t>【民 21:9】 摩西便制造一条铜蛇，挂在杆子上，凡被蛇咬的，一望这铜蛇，就活了。</a:t>
            </a:r>
            <a:endParaRPr sz="2400"/>
          </a:p>
        </p:txBody>
      </p:sp>
      <p:sp>
        <p:nvSpPr>
          <p:cNvPr id="16" name="文本框 15"/>
          <p:cNvSpPr txBox="1"/>
          <p:nvPr/>
        </p:nvSpPr>
        <p:spPr>
          <a:xfrm>
            <a:off x="6327140" y="3529965"/>
            <a:ext cx="1972310" cy="32219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【约 3:14】 摩西在旷野怎样举蛇，</a:t>
            </a:r>
            <a:r>
              <a:rPr sz="2400" b="1">
                <a:solidFill>
                  <a:srgbClr val="FF0000"/>
                </a:solidFill>
              </a:rPr>
              <a:t>人子也必照样被举起来</a:t>
            </a:r>
            <a:r>
              <a:rPr sz="2400"/>
              <a:t>，</a:t>
            </a:r>
            <a:endParaRPr sz="2400"/>
          </a:p>
          <a:p>
            <a:r>
              <a:rPr sz="2400"/>
              <a:t>【约 3:15】 叫一切信他的都得永生。</a:t>
            </a:r>
            <a:endParaRPr sz="2400"/>
          </a:p>
        </p:txBody>
      </p:sp>
      <p:sp>
        <p:nvSpPr>
          <p:cNvPr id="18" name="文本框 17"/>
          <p:cNvSpPr txBox="1"/>
          <p:nvPr/>
        </p:nvSpPr>
        <p:spPr>
          <a:xfrm>
            <a:off x="7331710" y="481965"/>
            <a:ext cx="4627880" cy="1938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【约 8:28】 所以耶稣说：“你们举起人子以后，必知道我是基督，并且知道我没有一件事是凭着自己作的。我说这些话，乃是照着父所教训我的。</a:t>
            </a:r>
            <a:endParaRPr lang="zh-CN" altLang="en-US" sz="2400"/>
          </a:p>
        </p:txBody>
      </p:sp>
      <p:pic>
        <p:nvPicPr>
          <p:cNvPr id="3" name="图片 2" descr="/Users/JackCui/Library/Containers/com.kingsoft.wpsoffice.mac/Data/tmp/picturecompress_20240816195117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3487420"/>
            <a:ext cx="5991225" cy="33705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250" y="2672715"/>
            <a:ext cx="3357245" cy="40792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86400" y="2985770"/>
            <a:ext cx="3653155" cy="502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铜蛇预表基督十字架救恩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Calibri"/>
              <a:ea typeface="宋体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3348990" y="93980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animBg="1"/>
      <p:bldP spid="7" grpId="1" animBg="1"/>
      <p:bldP spid="16" grpId="0" bldLvl="0" animBg="1"/>
      <p:bldP spid="16" grpId="1" animBg="1"/>
      <p:bldP spid="18" grpId="0" animBg="1"/>
      <p:bldP spid="18" grpId="1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8883"/>
          <a:stretch>
            <a:fillRect/>
          </a:stretch>
        </p:blipFill>
        <p:spPr>
          <a:xfrm>
            <a:off x="4378960" y="3239135"/>
            <a:ext cx="3602355" cy="36188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0830" y="107315"/>
            <a:ext cx="171069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1.11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逃城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775" y="734695"/>
            <a:ext cx="4051935" cy="34150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sz="2400"/>
              <a:t>【民 35:13】 你们所分出来的城，要作六座</a:t>
            </a:r>
            <a:r>
              <a:rPr sz="2400" b="1">
                <a:solidFill>
                  <a:srgbClr val="FF0000"/>
                </a:solidFill>
              </a:rPr>
              <a:t>逃城</a:t>
            </a:r>
            <a:r>
              <a:rPr sz="2400"/>
              <a:t>。</a:t>
            </a:r>
            <a:endParaRPr sz="2400"/>
          </a:p>
          <a:p>
            <a:r>
              <a:rPr sz="2400"/>
              <a:t>【民 35:14】 在约旦河东要分出三座城；在迦南地也要分出三座城，都作</a:t>
            </a:r>
            <a:r>
              <a:rPr sz="2400" b="1">
                <a:solidFill>
                  <a:srgbClr val="FF0000"/>
                </a:solidFill>
              </a:rPr>
              <a:t>逃城</a:t>
            </a:r>
            <a:r>
              <a:rPr sz="2400"/>
              <a:t>。</a:t>
            </a:r>
            <a:endParaRPr sz="2400"/>
          </a:p>
          <a:p>
            <a:r>
              <a:rPr sz="2400"/>
              <a:t>【民 35:15】 这六座城要给以色列人和他们中间的外人，并寄居的，作为</a:t>
            </a:r>
            <a:r>
              <a:rPr sz="2400" b="1">
                <a:solidFill>
                  <a:srgbClr val="FF0000"/>
                </a:solidFill>
              </a:rPr>
              <a:t>逃城</a:t>
            </a:r>
            <a:r>
              <a:rPr sz="2400"/>
              <a:t>，</a:t>
            </a:r>
            <a:r>
              <a:rPr sz="2400" b="1">
                <a:solidFill>
                  <a:srgbClr val="00B050"/>
                </a:solidFill>
              </a:rPr>
              <a:t>使误杀人的都可以逃到那里</a:t>
            </a:r>
            <a:r>
              <a:rPr sz="2400"/>
              <a:t>。”</a:t>
            </a:r>
            <a:endParaRPr sz="2400"/>
          </a:p>
        </p:txBody>
      </p:sp>
      <p:sp>
        <p:nvSpPr>
          <p:cNvPr id="16" name="文本框 15"/>
          <p:cNvSpPr txBox="1"/>
          <p:nvPr/>
        </p:nvSpPr>
        <p:spPr>
          <a:xfrm>
            <a:off x="104775" y="4213860"/>
            <a:ext cx="4052570" cy="12985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【诗 46:1】神是我们的</a:t>
            </a:r>
            <a:r>
              <a:rPr sz="2400" b="1">
                <a:solidFill>
                  <a:srgbClr val="FF0000"/>
                </a:solidFill>
              </a:rPr>
              <a:t>避难所</a:t>
            </a:r>
            <a:r>
              <a:rPr sz="2400"/>
              <a:t>，是我们的力量，是我们在患难中随时的帮助。</a:t>
            </a:r>
            <a:endParaRPr sz="2400"/>
          </a:p>
        </p:txBody>
      </p:sp>
      <p:sp>
        <p:nvSpPr>
          <p:cNvPr id="18" name="文本框 17"/>
          <p:cNvSpPr txBox="1"/>
          <p:nvPr/>
        </p:nvSpPr>
        <p:spPr>
          <a:xfrm>
            <a:off x="4933950" y="85725"/>
            <a:ext cx="6814820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【来 6:18】 藉这两件不更改的事，  神决不能说谎，好叫我们这逃往</a:t>
            </a:r>
            <a:r>
              <a:rPr lang="zh-CN" altLang="en-US" sz="2400" b="1">
                <a:solidFill>
                  <a:srgbClr val="FF0000"/>
                </a:solidFill>
              </a:rPr>
              <a:t>避难所</a:t>
            </a:r>
            <a:r>
              <a:rPr lang="zh-CN" altLang="en-US" sz="2400"/>
              <a:t>、持定摆在我们前头指望的人可以大得勉励。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04775" y="5617210"/>
            <a:ext cx="4051935" cy="11982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r>
              <a:rPr sz="2400"/>
              <a:t>【诗 62:8】你们众民当时时倚靠他，在他面前倾心吐意。神是我们的</a:t>
            </a:r>
            <a:r>
              <a:rPr sz="2400" b="1">
                <a:solidFill>
                  <a:srgbClr val="FF0000"/>
                </a:solidFill>
              </a:rPr>
              <a:t>避难所</a:t>
            </a:r>
            <a:r>
              <a:rPr sz="2400"/>
              <a:t>。</a:t>
            </a:r>
            <a:endParaRPr sz="2400"/>
          </a:p>
        </p:txBody>
      </p:sp>
      <p:sp>
        <p:nvSpPr>
          <p:cNvPr id="8" name="文本框 7"/>
          <p:cNvSpPr txBox="1"/>
          <p:nvPr/>
        </p:nvSpPr>
        <p:spPr>
          <a:xfrm>
            <a:off x="4933950" y="1384935"/>
            <a:ext cx="6814820" cy="8299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【来 4:16】 所以我们只管</a:t>
            </a:r>
            <a:r>
              <a:rPr lang="zh-CN" altLang="en-US" sz="2400" b="1">
                <a:solidFill>
                  <a:srgbClr val="00B050"/>
                </a:solidFill>
              </a:rPr>
              <a:t>坦然无惧地来到施恩的宝座前</a:t>
            </a:r>
            <a:r>
              <a:rPr lang="zh-CN" altLang="en-US" sz="2400"/>
              <a:t>，为要得怜恤，蒙恩惠，作随时的帮助。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565" y="3239135"/>
            <a:ext cx="3799840" cy="36188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34585" y="2340610"/>
            <a:ext cx="6813550" cy="8299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【徒 4:12】 除他以外，别无拯救；因为在天下人间，没有赐下别的名，我们可以</a:t>
            </a:r>
            <a:r>
              <a:rPr lang="zh-CN" altLang="en-US" sz="2400" b="1">
                <a:solidFill>
                  <a:srgbClr val="FF0000"/>
                </a:solidFill>
              </a:rPr>
              <a:t>靠着得救</a:t>
            </a:r>
            <a:r>
              <a:rPr lang="zh-CN" altLang="en-US" sz="2400"/>
              <a:t>。”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6095365" y="3262630"/>
            <a:ext cx="3392170" cy="6388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逃城预表基督是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避难所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Calibri"/>
              <a:ea typeface="宋体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2007870" y="93980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bldLvl="0" animBg="1"/>
      <p:bldP spid="7" grpId="1" animBg="1"/>
      <p:bldP spid="16" grpId="0" bldLvl="0" animBg="1"/>
      <p:bldP spid="16" grpId="1" animBg="1"/>
      <p:bldP spid="6" grpId="0" bldLvl="0" animBg="1"/>
      <p:bldP spid="6" grpId="1" animBg="1"/>
      <p:bldP spid="18" grpId="0" bldLvl="0" animBg="1"/>
      <p:bldP spid="18" grpId="1" animBg="1"/>
      <p:bldP spid="8" grpId="0" bldLvl="0" animBg="1"/>
      <p:bldP spid="8" grpId="1" animBg="1"/>
      <p:bldP spid="3" grpId="0" bldLvl="0" animBg="1"/>
      <p:bldP spid="3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50895" y="23876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6075" y="238760"/>
            <a:ext cx="2327275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童女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怀孕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4005" y="1023620"/>
            <a:ext cx="5906770" cy="11988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【赛 7:14】 因此，主自己要给你们一个兆头，必有</a:t>
            </a:r>
            <a:r>
              <a:rPr lang="zh-CN" altLang="en-US" sz="2400" b="1">
                <a:solidFill>
                  <a:srgbClr val="FF0000"/>
                </a:solidFill>
              </a:rPr>
              <a:t>童女怀孕生子</a:t>
            </a:r>
            <a:r>
              <a:rPr lang="zh-CN" altLang="en-US" sz="2400"/>
              <a:t>，给他起名叫以马内利（就是“  神与我们同在”的意思）。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335915" y="2553335"/>
            <a:ext cx="5775325" cy="4154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【太 1:18】 耶稣基督降生的事记在下面：他母亲马利亚已经许配了约瑟，还没有迎娶，马利亚就从圣灵怀了孕。</a:t>
            </a:r>
            <a:endParaRPr lang="zh-CN" altLang="en-US" sz="2400"/>
          </a:p>
          <a:p>
            <a:r>
              <a:rPr lang="zh-CN" altLang="en-US" sz="2400"/>
              <a:t>【太 1:21】 她将要生一个儿子，你要给他起名叫耶稣，因他要将自己的百姓从罪恶里救出来。”</a:t>
            </a:r>
            <a:endParaRPr lang="zh-CN" altLang="en-US" sz="2400"/>
          </a:p>
          <a:p>
            <a:r>
              <a:rPr lang="zh-CN" altLang="en-US" sz="2400"/>
              <a:t>【太 1:22】 这一切的事成就，是要应验主藉先知所说的话，</a:t>
            </a:r>
            <a:endParaRPr lang="zh-CN" altLang="en-US" sz="2400"/>
          </a:p>
          <a:p>
            <a:r>
              <a:rPr lang="zh-CN" altLang="en-US" sz="2400"/>
              <a:t>【太 1:23】 说：“必有</a:t>
            </a:r>
            <a:r>
              <a:rPr lang="zh-CN" altLang="en-US" sz="2400" b="1">
                <a:solidFill>
                  <a:srgbClr val="FF0000"/>
                </a:solidFill>
              </a:rPr>
              <a:t>童女怀孕生子</a:t>
            </a:r>
            <a:r>
              <a:rPr lang="zh-CN" altLang="en-US" sz="2400"/>
              <a:t>，人要称他的名为以马内利。”（“以马内利”翻出来就是“  神与我们同在”。）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6811645" y="238760"/>
            <a:ext cx="4906645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【赛 9:6】 因</a:t>
            </a:r>
            <a:r>
              <a:rPr lang="zh-CN" altLang="en-US" sz="2400" b="1">
                <a:solidFill>
                  <a:srgbClr val="FF0000"/>
                </a:solidFill>
              </a:rPr>
              <a:t>有一婴孩为我们而生</a:t>
            </a:r>
            <a:r>
              <a:rPr lang="zh-CN" altLang="en-US" sz="2400"/>
              <a:t>，有一子赐给我们，政权必担在他的肩头上。他名称为奇妙策士、全能的神、永在的父、和平的君。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9720" y="1994535"/>
            <a:ext cx="5334635" cy="4863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3" grpId="0"/>
      <p:bldP spid="3" grpId="1"/>
      <p:bldP spid="4" grpId="0" bldLvl="0" animBg="1"/>
      <p:bldP spid="4" grpId="1" animBg="1"/>
      <p:bldP spid="6" grpId="0" bldLvl="0" animBg="1"/>
      <p:bldP spid="6" grpId="1" animBg="1"/>
      <p:bldP spid="5" grpId="0" bldLvl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2740" y="107315"/>
            <a:ext cx="2222500" cy="62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2.2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圣婴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诞生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150" y="669290"/>
            <a:ext cx="5175250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【弥 5:2】 伯利恒、以法他啊，你在犹大诸城中为小。将来必有一位从你那里出来，在以色列中为我作掌权的；他的根源从亘古、从太初就有。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5533390" y="29210"/>
            <a:ext cx="6475095" cy="67392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【太 2:1】 当希律王的时候，耶稣生在犹太的伯利恒。有几个博士从东方来到耶路撒冷，说：</a:t>
            </a:r>
            <a:endParaRPr lang="zh-CN" altLang="en-US" sz="2400"/>
          </a:p>
          <a:p>
            <a:r>
              <a:rPr lang="zh-CN" altLang="en-US" sz="2400"/>
              <a:t>【太 2:2】 “那生下来作犹太人之王的在哪里？我们在东方看见他的星，特来拜他。”</a:t>
            </a:r>
            <a:endParaRPr lang="zh-CN" altLang="en-US" sz="2400"/>
          </a:p>
          <a:p>
            <a:r>
              <a:rPr lang="zh-CN" altLang="en-US" sz="2400"/>
              <a:t>【太 2:3】 希律王听见了，就心里不安；</a:t>
            </a:r>
            <a:r>
              <a:rPr lang="en-US" altLang="zh-CN" sz="2400"/>
              <a:t>...</a:t>
            </a:r>
            <a:endParaRPr lang="en-US" altLang="zh-CN" sz="2400"/>
          </a:p>
          <a:p>
            <a:r>
              <a:rPr lang="zh-CN" altLang="en-US" sz="2400"/>
              <a:t>【太 2:4】 他就召齐了祭司长和民间的文士，问他们说：“基督当生在何处？”</a:t>
            </a:r>
            <a:endParaRPr lang="zh-CN" altLang="en-US" sz="2400"/>
          </a:p>
          <a:p>
            <a:r>
              <a:rPr lang="zh-CN" altLang="en-US" sz="2400"/>
              <a:t>【太 2:5】 他们回答说：“在犹太的伯利恒。因为</a:t>
            </a:r>
            <a:r>
              <a:rPr lang="zh-CN" altLang="en-US" sz="2400" b="1">
                <a:solidFill>
                  <a:srgbClr val="FF0000"/>
                </a:solidFill>
              </a:rPr>
              <a:t>有先知记着，说：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【太 2:6】 ‘犹大地的伯利恒啊，你在犹大诸城中并不是最小的，因为将来有一位君王要从你那里出来，牧养我以色列民。</a:t>
            </a:r>
            <a:r>
              <a:rPr lang="zh-CN" altLang="en-US" sz="2400"/>
              <a:t>’”</a:t>
            </a:r>
            <a:endParaRPr lang="zh-CN" altLang="en-US" sz="2400"/>
          </a:p>
          <a:p>
            <a:r>
              <a:rPr lang="zh-CN" altLang="en-US" sz="2400"/>
              <a:t>【太 2:9】 他们听见王的话就去了。在东方所看见的那星，忽然在他们前头行，直行到小孩子的地方，就在上头停住了。</a:t>
            </a:r>
            <a:endParaRPr lang="zh-CN" altLang="en-US" sz="2400"/>
          </a:p>
          <a:p>
            <a:r>
              <a:rPr lang="zh-CN" altLang="en-US" sz="2400"/>
              <a:t>【太 2:11】 进了房子，看见小孩子和他母亲马利亚，就俯伏拜那小孩子，揭开宝盒，拿黄金、乳香、没药为礼物献给他。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2292350"/>
            <a:ext cx="4126865" cy="44761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078480" y="133985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0"/>
      <p:bldP spid="8" grpId="1"/>
      <p:bldP spid="3" grpId="0"/>
      <p:bldP spid="3" grpId="1"/>
      <p:bldP spid="4" grpId="0" animBg="1"/>
      <p:bldP spid="4" grpId="1" animBg="1"/>
      <p:bldP spid="5" grpId="0" bldLvl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4200" y="274955"/>
            <a:ext cx="2328545" cy="423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2.3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逃往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埃及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73445" y="631190"/>
            <a:ext cx="4986020" cy="8299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【何 11:1】 以色列年幼的时候我爱他，就从埃及召出我的儿子来。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267970" y="1440180"/>
            <a:ext cx="3850640" cy="48926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【太 2:13】 他们去后，有主的使者向约瑟梦中显现，说：“起来！带着小孩子同他母亲逃往埃及，住在那里，等我吩咐你，因为希律必寻找小孩子，要除灭他。”</a:t>
            </a:r>
            <a:endParaRPr lang="zh-CN" altLang="en-US" sz="2400"/>
          </a:p>
          <a:p>
            <a:r>
              <a:rPr lang="zh-CN" altLang="en-US" sz="2400"/>
              <a:t>【太 2:14】 约瑟就起来，夜间带着小孩子和他母亲往埃及去，</a:t>
            </a:r>
            <a:endParaRPr lang="zh-CN" altLang="en-US" sz="2400"/>
          </a:p>
          <a:p>
            <a:r>
              <a:rPr lang="zh-CN" altLang="en-US" sz="2400"/>
              <a:t>【太 2:15】 住在那里，直到希律死了。</a:t>
            </a:r>
            <a:r>
              <a:rPr lang="zh-CN" altLang="en-US" sz="2400" b="1">
                <a:solidFill>
                  <a:srgbClr val="FF0000"/>
                </a:solidFill>
              </a:rPr>
              <a:t>这是要应验主藉先知所说的话，说：“我从埃及召出我的儿子来。”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5950" y="1785620"/>
            <a:ext cx="7326630" cy="45472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994660" y="23876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0"/>
      <p:bldP spid="7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6695" y="927735"/>
            <a:ext cx="1843405" cy="439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2.4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杀男婴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37965" y="500380"/>
            <a:ext cx="7926705" cy="8299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【耶 31:15】 耶和华如此说：“在拉玛听见号啕痛哭的声音，是拉结哭他儿女，不肯受安慰，因为他们都不在了。”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226695" y="1682750"/>
            <a:ext cx="3576955" cy="45231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【太 2:16】 希律见自己被博士愚弄，就大大发怒，差人将伯利恒城里并四境所有的男孩，照着他向博士仔细查问的时候，凡两岁以里的，都杀尽了。</a:t>
            </a:r>
            <a:endParaRPr lang="zh-CN" altLang="en-US" sz="2400"/>
          </a:p>
          <a:p>
            <a:r>
              <a:rPr lang="zh-CN" altLang="en-US" sz="2400"/>
              <a:t>【太 2:17】</a:t>
            </a:r>
            <a:r>
              <a:rPr lang="zh-CN" altLang="en-US" sz="2400" b="1">
                <a:solidFill>
                  <a:srgbClr val="0070C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这就应了先知耶利米的话，说：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【太 2:18】 “在拉玛听见号啕大哭的声音，是拉结哭她儿女，不肯受安慰，因为他们都不在了。”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3665" y="1682750"/>
            <a:ext cx="8041005" cy="452310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475740" y="15240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6" grpId="0"/>
      <p:bldP spid="6" grpId="1"/>
      <p:bldP spid="3" grpId="0"/>
      <p:bldP spid="3" grpId="1"/>
      <p:bldP spid="5" grpId="0" bldLvl="0" animBg="1"/>
      <p:bldP spid="5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11125" y="3689985"/>
          <a:ext cx="9186545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</a:tblGrid>
              <a:tr h="426720">
                <a:tc rowSpan="2" gridSpan="5">
                  <a:txBody>
                    <a:bodyPr/>
                    <a:p>
                      <a:pPr algn="ctr">
                        <a:buNone/>
                      </a:pP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大</a:t>
                      </a: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先知书</a:t>
                      </a:r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altLang="zh-CN" sz="2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1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小先知书</a:t>
                      </a: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altLang="zh-CN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 vMerge="1" gridSpan="5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9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被掳前</a:t>
                      </a:r>
                      <a:r>
                        <a:rPr lang="zh-CN" altLang="en-US" sz="2200" b="1">
                          <a:solidFill>
                            <a:srgbClr val="FF0000"/>
                          </a:solidFill>
                        </a:rPr>
                        <a:t>9</a:t>
                      </a:r>
                      <a:endParaRPr lang="zh-CN" altLang="en-US" sz="2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被掳后</a:t>
                      </a:r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altLang="zh-CN" sz="2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087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23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以赛亚书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24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耶利米书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耶利米哀歌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26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以西结书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但以理书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何西阿书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29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约珥书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阿摩司书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31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俄巴底亚书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32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约拿书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弥迦书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那鸿书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35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哈巴谷书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36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西番雅书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37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哈该书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38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撒迦利亚书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39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玛拉基书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9385300" y="2268220"/>
          <a:ext cx="2686050" cy="2500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940"/>
                <a:gridCol w="536575"/>
                <a:gridCol w="535940"/>
                <a:gridCol w="537210"/>
                <a:gridCol w="540385"/>
              </a:tblGrid>
              <a:tr h="442595">
                <a:tc grid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诗歌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智慧书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0580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约伯记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19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诗篇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箴言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21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传道书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雅歌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11125" y="430530"/>
          <a:ext cx="9186545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  <a:gridCol w="540385"/>
              </a:tblGrid>
              <a:tr h="426720">
                <a:tc rowSpan="2" gridSpan="5">
                  <a:txBody>
                    <a:bodyPr/>
                    <a:p>
                      <a:pPr algn="ctr">
                        <a:buNone/>
                      </a:pP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sz="2200" b="0">
                          <a:solidFill>
                            <a:schemeClr val="tx1"/>
                          </a:solidFill>
                        </a:rPr>
                        <a:t>摩西律法</a:t>
                      </a: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书</a:t>
                      </a:r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altLang="zh-CN" sz="2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1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旧约历史书</a:t>
                      </a: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altLang="zh-CN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 vMerge="1" gridSpan="5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9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被掳前</a:t>
                      </a:r>
                      <a:r>
                        <a:rPr lang="zh-CN" altLang="en-US" sz="2200" b="1">
                          <a:solidFill>
                            <a:srgbClr val="FF0000"/>
                          </a:solidFill>
                        </a:rPr>
                        <a:t>9</a:t>
                      </a:r>
                      <a:endParaRPr lang="zh-CN" altLang="en-US" sz="2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被掳后</a:t>
                      </a:r>
                      <a:r>
                        <a:rPr lang="en-US" altLang="zh-CN" sz="2200" b="1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altLang="zh-CN" sz="2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03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创世纪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出埃及记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利未记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民数记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申命记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约书亚记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士师记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路得记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撒母耳记上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撒母耳记下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列王纪上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列王纪下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历代志上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历代志下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以斯拉记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尼希米记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</a:rPr>
                        <a:t>以斯帖记</a:t>
                      </a:r>
                      <a:endParaRPr lang="zh-CN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0050" y="901700"/>
            <a:ext cx="352679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2.5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预备主的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道路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0050" y="1872615"/>
            <a:ext cx="4458970" cy="4523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【赛 40:3】 有人声喊着说：“在旷野预备耶和华的路（或作“在旷野，有人声喊着说：当预备耶和华的路”），在沙漠地修平我们神的道。</a:t>
            </a:r>
            <a:endParaRPr lang="zh-CN" altLang="en-US" sz="2400"/>
          </a:p>
          <a:p>
            <a:r>
              <a:rPr lang="zh-CN" altLang="en-US" sz="2400"/>
              <a:t>【赛 40:4】 一切山洼都要填满，大小山冈都要削平。高高低低的要改为平坦，崎崎岖岖的必成为平原。</a:t>
            </a:r>
            <a:endParaRPr lang="zh-CN" altLang="en-US" sz="2400"/>
          </a:p>
          <a:p>
            <a:r>
              <a:rPr lang="zh-CN" altLang="en-US" sz="2400"/>
              <a:t>【赛 40:5】 耶和华的荣耀必然显现，凡有血气的必一同看见。因为这是耶和华亲口说的。”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5153660" y="149225"/>
            <a:ext cx="6532880" cy="26765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【可 1:1】 神的儿子，耶稣基督福音的起头。</a:t>
            </a:r>
            <a:endParaRPr lang="zh-CN" altLang="en-US" sz="2400"/>
          </a:p>
          <a:p>
            <a:r>
              <a:rPr lang="zh-CN" altLang="en-US" sz="2400"/>
              <a:t>【可 1:2】 </a:t>
            </a:r>
            <a:r>
              <a:rPr lang="zh-CN" altLang="en-US" sz="2400" b="1">
                <a:solidFill>
                  <a:srgbClr val="FF0000"/>
                </a:solidFill>
              </a:rPr>
              <a:t>正如先知以赛亚书上记着说：“看哪，我要差遣我的使者在你前面，预备道路。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【可 1:3】 在旷野有人声喊着说：‘预备主的道，修直他的路。’”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/>
              <a:t>【可 1:4】 照这话，约翰来了，在旷野施洗，传悔改的洗礼，使罪得赦。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3660" y="2924175"/>
            <a:ext cx="6532880" cy="36753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783080" y="23876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0"/>
      <p:bldP spid="7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2740" y="309880"/>
            <a:ext cx="2475865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2.6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耶稣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传道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70120" y="309880"/>
            <a:ext cx="7174865" cy="19380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【赛 9:1】 但那受过痛苦的，必不再见幽暗。从前  神使西布伦地和拿弗他利地被藐视，末后却使这沿海的路，约旦河外，外邦人的加利利地得着荣耀。</a:t>
            </a:r>
            <a:endParaRPr lang="zh-CN" altLang="en-US" sz="2400"/>
          </a:p>
          <a:p>
            <a:r>
              <a:rPr lang="zh-CN" altLang="en-US" sz="2400"/>
              <a:t>【赛 9:2】 在黑暗中行走的百姓看见了大光；住在死荫之地的人有光照耀他们。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87960" y="1138555"/>
            <a:ext cx="4331970" cy="56311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【太 4:13】 后又离开拿撒勒，往迦百农去，就住在那里。那地方靠海，在西布伦和拿弗他利的边界上。</a:t>
            </a:r>
            <a:endParaRPr lang="zh-CN" altLang="en-US" sz="2400"/>
          </a:p>
          <a:p>
            <a:r>
              <a:rPr lang="zh-CN" altLang="en-US" sz="2400"/>
              <a:t>【太 4:14】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这是要应验先知以赛亚的话，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【太 4:15】 说：“西布伦地，拿弗他利地，就是沿海的路，约旦河外，外邦人的加利利地。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【太 4:16】 那坐在黑暗里的百姓看见了大光；坐在死荫之地的人有光发现照着他们。”</a:t>
            </a:r>
            <a:endParaRPr lang="zh-CN" altLang="en-US" sz="2400"/>
          </a:p>
          <a:p>
            <a:r>
              <a:rPr lang="zh-CN" altLang="en-US" sz="2400"/>
              <a:t>【太 4:17】 从那时候，耶稣就传起道来，说：“天国近了，你们应当悔改！”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6300" y="2487295"/>
            <a:ext cx="7380605" cy="41402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329815" y="25400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7515" y="107315"/>
            <a:ext cx="327533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2.7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耶稣在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地上的事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工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920" y="689610"/>
            <a:ext cx="3737610" cy="60007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【赛 61:1】 主耶和华的灵在我身上，因为耶和华用膏膏我，叫我传好信息给谦卑的人（或作“传福音给贫穷的人”），差遣我医好伤心的人，报告被掳的得释放，被囚的出监牢；</a:t>
            </a:r>
            <a:endParaRPr lang="zh-CN" altLang="en-US" sz="2400"/>
          </a:p>
          <a:p>
            <a:r>
              <a:rPr lang="zh-CN" altLang="en-US" sz="2400"/>
              <a:t>【赛 61:2】 报告耶和华的恩年，和我们  神报仇的日子，安慰一切悲哀的人；</a:t>
            </a:r>
            <a:endParaRPr lang="zh-CN" altLang="en-US" sz="2400"/>
          </a:p>
          <a:p>
            <a:r>
              <a:rPr lang="zh-CN" altLang="en-US" sz="2400"/>
              <a:t>【赛 61:3】 赐华冠与锡安悲哀的人，代替灰尘，喜乐油代替悲哀，赞美衣代替忧伤之灵。使他们称为公义树，是耶和华所栽的，叫他得荣耀。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3985895" y="170180"/>
            <a:ext cx="8081010" cy="34150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【路 4:17】有人把先知以赛亚的书交给他，他就打开，找到一处写着说：</a:t>
            </a:r>
            <a:endParaRPr lang="zh-CN" altLang="en-US" sz="2400"/>
          </a:p>
          <a:p>
            <a:r>
              <a:rPr lang="zh-CN" altLang="en-US" sz="2400"/>
              <a:t>【路 4:18】“主的灵在我身上，因为他用膏膏我，叫我传福音给贫穷的人；差遣我报告：被掳的得释放，瞎眼的得看见，叫那受压制的得自由，</a:t>
            </a:r>
            <a:endParaRPr lang="zh-CN" altLang="en-US" sz="2400"/>
          </a:p>
          <a:p>
            <a:r>
              <a:rPr lang="zh-CN" altLang="en-US" sz="2400"/>
              <a:t>【路 4:19】报告  神悦纳人的禧年。”</a:t>
            </a:r>
            <a:endParaRPr lang="zh-CN" altLang="en-US" sz="2400"/>
          </a:p>
          <a:p>
            <a:r>
              <a:rPr lang="zh-CN" altLang="en-US" sz="2400"/>
              <a:t>【路 4:20】于是把书卷起来，交还执事，就坐下。会堂里的人都定睛看他。</a:t>
            </a:r>
            <a:endParaRPr lang="zh-CN" altLang="en-US" sz="2400"/>
          </a:p>
          <a:p>
            <a:r>
              <a:rPr lang="zh-CN" altLang="en-US" sz="2400"/>
              <a:t>【路 4:21】耶稣对他们说</a:t>
            </a:r>
            <a:r>
              <a:rPr lang="en-US" altLang="zh-CN" sz="2400"/>
              <a:t>:</a:t>
            </a:r>
            <a:r>
              <a:rPr lang="zh-CN" altLang="en-US" sz="2400"/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今天这经应验在你们耳中了</a:t>
            </a:r>
            <a:r>
              <a:rPr lang="zh-CN" altLang="en-US" sz="2400"/>
              <a:t>。”</a:t>
            </a:r>
            <a:endParaRPr lang="zh-CN" altLang="en-US" sz="2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6515" y="3690620"/>
            <a:ext cx="3983355" cy="2983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5" y="3595370"/>
            <a:ext cx="4217670" cy="309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  <p:bldP spid="4" grpId="0" animBg="1"/>
      <p:bldP spid="4" grpId="1" animBg="1"/>
      <p:bldP spid="5" grpId="0" bldLvl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6055" y="505460"/>
            <a:ext cx="2158365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2.8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荣入圣城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3515" y="1005205"/>
            <a:ext cx="4201795" cy="23069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【亚 9:9】 锡安的民哪，应当大大喜乐！耶路撒冷的民哪，应当欢呼！看哪，你的王来到你这里，他是公义的，并且施行拯救，谦谦和和地骑着驴，就是</a:t>
            </a:r>
            <a:r>
              <a:rPr lang="zh-CN" altLang="en-US" sz="2400" b="1">
                <a:solidFill>
                  <a:srgbClr val="FF0000"/>
                </a:solidFill>
              </a:rPr>
              <a:t>骑着驴的驹子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5053965" y="3491865"/>
            <a:ext cx="6958330" cy="313817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【太 21:1】 耶稣和门徒将近耶路撒冷，</a:t>
            </a:r>
            <a:r>
              <a:rPr lang="en-US" altLang="zh-CN" sz="2200"/>
              <a:t>...</a:t>
            </a:r>
            <a:endParaRPr lang="en-US" altLang="zh-CN" sz="2200"/>
          </a:p>
          <a:p>
            <a:r>
              <a:rPr lang="zh-CN" altLang="en-US" sz="2200"/>
              <a:t>【太 21:2】 耶稣就打发两个门徒，对他们说：“你们往对面村子里去，必看见一匹驴拴在那里，还有驴驹同在一处。你们解开，牵到我这里来。</a:t>
            </a:r>
            <a:endParaRPr lang="zh-CN" altLang="en-US" sz="2200"/>
          </a:p>
          <a:p>
            <a:r>
              <a:rPr lang="zh-CN" altLang="en-US" sz="2200"/>
              <a:t>【太 21:3】 若有人对你们说什么，你们就说：‘主要用它。’那人必立时让你们牵来。”</a:t>
            </a:r>
            <a:endParaRPr lang="zh-CN" altLang="en-US" sz="2200"/>
          </a:p>
          <a:p>
            <a:r>
              <a:rPr lang="zh-CN" altLang="en-US" sz="2200"/>
              <a:t>【太 21:4】 这事成就，是要应验先知的话，说：</a:t>
            </a:r>
            <a:endParaRPr lang="zh-CN" altLang="en-US" sz="2200"/>
          </a:p>
          <a:p>
            <a:r>
              <a:rPr lang="zh-CN" altLang="en-US" sz="2200"/>
              <a:t>【太 21:5】 “要对锡安的居民说：‘看哪，你的王来到你这里，是温柔的，又骑着驴，就是</a:t>
            </a:r>
            <a:r>
              <a:rPr lang="zh-CN" altLang="en-US" sz="2200" b="1">
                <a:solidFill>
                  <a:srgbClr val="FF0000"/>
                </a:solidFill>
              </a:rPr>
              <a:t>骑着驴驹子</a:t>
            </a:r>
            <a:r>
              <a:rPr lang="zh-CN" altLang="en-US" sz="2200"/>
              <a:t>。’”</a:t>
            </a:r>
            <a:endParaRPr lang="zh-CN" altLang="en-US" sz="2200"/>
          </a:p>
        </p:txBody>
      </p:sp>
      <p:sp>
        <p:nvSpPr>
          <p:cNvPr id="2" name="文本框 1"/>
          <p:cNvSpPr txBox="1"/>
          <p:nvPr/>
        </p:nvSpPr>
        <p:spPr>
          <a:xfrm>
            <a:off x="4538980" y="149225"/>
            <a:ext cx="7486015" cy="3138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【约 12:12】第二天，有许多上来过节的人，听见耶稣将到耶路撒冷，</a:t>
            </a:r>
            <a:endParaRPr lang="zh-CN" altLang="en-US" sz="2200"/>
          </a:p>
          <a:p>
            <a:r>
              <a:rPr lang="zh-CN" altLang="en-US" sz="2200"/>
              <a:t>【约 12:13】就拿着棕树枝，出去迎接他，喊着说：“和散那！奉主名来的以色列王是应当称颂的。”</a:t>
            </a:r>
            <a:endParaRPr lang="zh-CN" altLang="en-US" sz="2200"/>
          </a:p>
          <a:p>
            <a:r>
              <a:rPr lang="zh-CN" altLang="en-US" sz="2200"/>
              <a:t>【约 12:14】耶稣得了一个驴驹，就骑上，如经上所记的说：</a:t>
            </a:r>
            <a:endParaRPr lang="zh-CN" altLang="en-US" sz="2200"/>
          </a:p>
          <a:p>
            <a:r>
              <a:rPr lang="zh-CN" altLang="en-US" sz="2200"/>
              <a:t>【约 12:15】“锡安的民哪，不要惧怕，你的王</a:t>
            </a:r>
            <a:r>
              <a:rPr lang="zh-CN" altLang="en-US" sz="2200" b="1">
                <a:solidFill>
                  <a:srgbClr val="FF0000"/>
                </a:solidFill>
              </a:rPr>
              <a:t>骑着驴驹来了</a:t>
            </a:r>
            <a:r>
              <a:rPr lang="zh-CN" altLang="en-US" sz="2200"/>
              <a:t>。”</a:t>
            </a:r>
            <a:endParaRPr lang="zh-CN" altLang="en-US" sz="2200"/>
          </a:p>
          <a:p>
            <a:r>
              <a:rPr lang="zh-CN" altLang="en-US" sz="2200"/>
              <a:t>【约 12:16】这些事门徒起先不明白，等到耶稣得了荣耀以后，才想起这话是指着他写的，并且众人果然向他这样行了。</a:t>
            </a:r>
            <a:endParaRPr lang="zh-CN" altLang="en-US" sz="22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" y="3355340"/>
            <a:ext cx="4816475" cy="339788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099310" y="8636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0"/>
      <p:bldP spid="8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4200" y="128270"/>
            <a:ext cx="2094865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2.9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耶稣被卖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8290" y="774700"/>
            <a:ext cx="6186170" cy="11988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【亚 11:13】 耶和华吩咐我说：“要把众人所估定美好的价值丢给窑户。”</a:t>
            </a:r>
            <a:r>
              <a:rPr lang="zh-CN" altLang="en-US" sz="2400" b="1">
                <a:solidFill>
                  <a:srgbClr val="0070C0"/>
                </a:solidFill>
              </a:rPr>
              <a:t>我便将这</a:t>
            </a:r>
            <a:r>
              <a:rPr lang="zh-CN" altLang="en-US" sz="2400" b="1">
                <a:solidFill>
                  <a:srgbClr val="FF0000"/>
                </a:solidFill>
              </a:rPr>
              <a:t>三十块钱</a:t>
            </a:r>
            <a:r>
              <a:rPr lang="zh-CN" altLang="en-US" sz="2400" b="1">
                <a:solidFill>
                  <a:srgbClr val="0070C0"/>
                </a:solidFill>
              </a:rPr>
              <a:t>，在耶和华的殿中丢给窑户了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6894195" y="149225"/>
            <a:ext cx="5109210" cy="65239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sz="2200"/>
              <a:t>【太 27:3】 这时候，卖耶稣的犹大看见耶稣已经定了罪，就后悔，把那</a:t>
            </a:r>
            <a:r>
              <a:rPr sz="2200" b="1">
                <a:solidFill>
                  <a:srgbClr val="FF0000"/>
                </a:solidFill>
              </a:rPr>
              <a:t>三十块钱</a:t>
            </a:r>
            <a:r>
              <a:rPr sz="2200"/>
              <a:t>拿回来给祭司长和长老，说：</a:t>
            </a:r>
            <a:endParaRPr sz="2200"/>
          </a:p>
          <a:p>
            <a:r>
              <a:rPr sz="2200"/>
              <a:t>【太 27:4】 “我卖了无辜之人的血是有罪了。”他们说：“那与我们有什么相干？你自己承当吧！”</a:t>
            </a:r>
            <a:endParaRPr sz="2200"/>
          </a:p>
          <a:p>
            <a:r>
              <a:rPr sz="2200"/>
              <a:t>【太 27:5】 犹大就把那银钱丢在殿里，出去吊死了。</a:t>
            </a:r>
            <a:endParaRPr sz="2200"/>
          </a:p>
          <a:p>
            <a:r>
              <a:rPr sz="2200"/>
              <a:t>【太 27:6】 祭司长拾起银钱来说：“这是血价，不可放在库里。”</a:t>
            </a:r>
            <a:endParaRPr sz="2200"/>
          </a:p>
          <a:p>
            <a:r>
              <a:rPr sz="2200"/>
              <a:t>【太 27:7】 他们商议，就用那银钱买了窑户的一块田，为要埋葬外乡人。</a:t>
            </a:r>
            <a:endParaRPr sz="2200"/>
          </a:p>
          <a:p>
            <a:r>
              <a:rPr sz="2200"/>
              <a:t>【太 27:8】 所以那块田直到今日还叫作“血田”。</a:t>
            </a:r>
            <a:endParaRPr sz="2200"/>
          </a:p>
          <a:p>
            <a:r>
              <a:rPr sz="2200"/>
              <a:t>【太 27:9】 </a:t>
            </a:r>
            <a:r>
              <a:rPr sz="2200" b="1">
                <a:solidFill>
                  <a:srgbClr val="0070C0"/>
                </a:solidFill>
              </a:rPr>
              <a:t>这就应了先知耶利米的话，说：“他们用那</a:t>
            </a:r>
            <a:r>
              <a:rPr sz="2200" b="1">
                <a:solidFill>
                  <a:srgbClr val="FF0000"/>
                </a:solidFill>
              </a:rPr>
              <a:t>三十块钱</a:t>
            </a:r>
            <a:r>
              <a:rPr sz="2200" b="1">
                <a:solidFill>
                  <a:srgbClr val="0070C0"/>
                </a:solidFill>
              </a:rPr>
              <a:t>，就是被估定之人的价钱，是以色列人中所估定的，</a:t>
            </a:r>
            <a:endParaRPr sz="2200"/>
          </a:p>
          <a:p>
            <a:r>
              <a:rPr sz="2200"/>
              <a:t>【太 27:10】 买了窑户的一块田；这是照着主所吩咐我的。”</a:t>
            </a:r>
            <a:endParaRPr sz="2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15" y="2202180"/>
            <a:ext cx="6417945" cy="436626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350895" y="175895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0"/>
      <p:bldP spid="7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4200" y="44450"/>
            <a:ext cx="283210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2.10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耶稣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被凌辱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 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240" y="544830"/>
            <a:ext cx="4314825" cy="61855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【赛 53:3】</a:t>
            </a:r>
            <a:r>
              <a:rPr lang="zh-CN" altLang="en-US" sz="2200" b="1">
                <a:solidFill>
                  <a:srgbClr val="FF0000"/>
                </a:solidFill>
              </a:rPr>
              <a:t>他被藐视，被人厌弃，多受痛苦，常经忧患</a:t>
            </a:r>
            <a:r>
              <a:rPr lang="zh-CN" altLang="en-US" sz="2200"/>
              <a:t>。他被藐视，好像被人掩面不看的一样，我们也不尊重他。</a:t>
            </a:r>
            <a:endParaRPr lang="zh-CN" altLang="en-US" sz="2200"/>
          </a:p>
          <a:p>
            <a:r>
              <a:rPr lang="zh-CN" altLang="en-US" sz="2200"/>
              <a:t>【赛 53:4】他诚然担当我们的忧患，背负我们的痛苦；我们却以为他受责罚，被神击打苦待了。</a:t>
            </a:r>
            <a:endParaRPr lang="zh-CN" altLang="en-US" sz="2200"/>
          </a:p>
          <a:p>
            <a:r>
              <a:rPr lang="zh-CN" altLang="en-US" sz="2200"/>
              <a:t>【赛 53:5】哪知他为我们的过犯受害，为我们的罪孽压伤。</a:t>
            </a:r>
            <a:r>
              <a:rPr lang="zh-CN" altLang="en-US" sz="2200" b="1">
                <a:solidFill>
                  <a:srgbClr val="00B050"/>
                </a:solidFill>
              </a:rPr>
              <a:t>因他受的刑罚，我们得平安；因他受的鞭伤，我们得医治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【赛 53:6】我们都如羊走迷，各人偏行己路，耶和华使我们众人的罪孽都归在他身上。</a:t>
            </a:r>
            <a:endParaRPr lang="zh-CN" altLang="en-US" sz="2200"/>
          </a:p>
          <a:p>
            <a:r>
              <a:rPr lang="zh-CN" altLang="en-US" sz="2200"/>
              <a:t>【赛 53:7】</a:t>
            </a:r>
            <a:r>
              <a:rPr lang="zh-CN" altLang="en-US" sz="2200" b="1">
                <a:solidFill>
                  <a:srgbClr val="0070C0"/>
                </a:solidFill>
              </a:rPr>
              <a:t>他被欺压，在受苦的时候却不开口。他像羊羔被牵到宰杀之地，又像羊在剪毛的人手下无声，他也是这样不开口</a:t>
            </a:r>
            <a:r>
              <a:rPr lang="zh-CN" altLang="en-US" sz="2200"/>
              <a:t>。</a:t>
            </a:r>
            <a:endParaRPr lang="zh-CN" altLang="en-US" sz="2200"/>
          </a:p>
        </p:txBody>
      </p:sp>
      <p:sp>
        <p:nvSpPr>
          <p:cNvPr id="5" name="文本框 4"/>
          <p:cNvSpPr txBox="1"/>
          <p:nvPr/>
        </p:nvSpPr>
        <p:spPr>
          <a:xfrm>
            <a:off x="4636135" y="274955"/>
            <a:ext cx="7345045" cy="27997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【可 15:16】兵丁把耶稣带进衙门院里，叫齐了全营的兵。</a:t>
            </a:r>
            <a:endParaRPr lang="zh-CN" altLang="en-US" sz="2200"/>
          </a:p>
          <a:p>
            <a:r>
              <a:rPr lang="zh-CN" altLang="en-US" sz="2200"/>
              <a:t>【可 15:17】他们</a:t>
            </a:r>
            <a:r>
              <a:rPr lang="zh-CN" altLang="en-US" sz="2200" b="1">
                <a:solidFill>
                  <a:srgbClr val="FF0000"/>
                </a:solidFill>
              </a:rPr>
              <a:t>给他穿上紫袍，又用荆棘编作冠冕给他戴上</a:t>
            </a:r>
            <a:r>
              <a:rPr lang="zh-CN" altLang="en-US" sz="2200"/>
              <a:t>，</a:t>
            </a:r>
            <a:endParaRPr lang="zh-CN" altLang="en-US" sz="2200"/>
          </a:p>
          <a:p>
            <a:r>
              <a:rPr lang="zh-CN" altLang="en-US" sz="2200"/>
              <a:t>【可 15:18】就庆贺他说：“恭喜，犹太人的王啊！”</a:t>
            </a:r>
            <a:endParaRPr lang="zh-CN" altLang="en-US" sz="2200"/>
          </a:p>
          <a:p>
            <a:r>
              <a:rPr lang="zh-CN" altLang="en-US" sz="2200"/>
              <a:t>【可 15:19】又拿一根苇子</a:t>
            </a:r>
            <a:r>
              <a:rPr lang="zh-CN" altLang="en-US" sz="2200" b="1">
                <a:solidFill>
                  <a:srgbClr val="00B050"/>
                </a:solidFill>
              </a:rPr>
              <a:t>打他的头，吐唾沫在他脸上</a:t>
            </a:r>
            <a:r>
              <a:rPr lang="zh-CN" altLang="en-US" sz="2200"/>
              <a:t>，屈膝拜他。</a:t>
            </a:r>
            <a:endParaRPr lang="zh-CN" altLang="en-US" sz="2200"/>
          </a:p>
          <a:p>
            <a:r>
              <a:rPr lang="zh-CN" altLang="en-US" sz="2200"/>
              <a:t>【可 15:20】</a:t>
            </a:r>
            <a:r>
              <a:rPr lang="zh-CN" altLang="en-US" sz="2200" b="1">
                <a:solidFill>
                  <a:srgbClr val="0070C0"/>
                </a:solidFill>
              </a:rPr>
              <a:t>戏弄完了</a:t>
            </a:r>
            <a:r>
              <a:rPr lang="zh-CN" altLang="en-US" sz="2200"/>
              <a:t>，就给他脱了紫袍，仍穿上他自己的衣服，</a:t>
            </a:r>
            <a:r>
              <a:rPr lang="zh-CN" altLang="en-US" sz="2200" b="1">
                <a:solidFill>
                  <a:srgbClr val="0070C0"/>
                </a:solidFill>
              </a:rPr>
              <a:t>带他出去，要钉十字架</a:t>
            </a:r>
            <a:r>
              <a:rPr lang="zh-CN" altLang="en-US" sz="2200"/>
              <a:t>。</a:t>
            </a:r>
            <a:endParaRPr lang="zh-CN" altLang="en-US" sz="2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10083"/>
          <a:stretch>
            <a:fillRect/>
          </a:stretch>
        </p:blipFill>
        <p:spPr>
          <a:xfrm>
            <a:off x="7280275" y="3153410"/>
            <a:ext cx="4813935" cy="3573145"/>
          </a:xfrm>
          <a:prstGeom prst="rect">
            <a:avLst/>
          </a:prstGeom>
        </p:spPr>
      </p:pic>
      <p:pic>
        <p:nvPicPr>
          <p:cNvPr id="7" name="图片 6" descr="/Users/JackCui/Library/Containers/com.kingsoft.wpsoffice.mac/Data/tmp/picturecompress_20240817160045/output_1.pngoutput_1"/>
          <p:cNvPicPr>
            <a:picLocks noChangeAspect="1"/>
          </p:cNvPicPr>
          <p:nvPr/>
        </p:nvPicPr>
        <p:blipFill>
          <a:blip r:embed="rId2"/>
          <a:srcRect b="8984"/>
          <a:stretch>
            <a:fillRect/>
          </a:stretch>
        </p:blipFill>
        <p:spPr>
          <a:xfrm>
            <a:off x="4532630" y="3128645"/>
            <a:ext cx="2860675" cy="362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4200" y="23495"/>
            <a:ext cx="2874645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2.11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耶稣钉十字架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 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240" y="523875"/>
            <a:ext cx="7475220" cy="14452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【诗 22:16】 犬类围着我，恶党环绕我；他们扎了我的手、我的脚。</a:t>
            </a:r>
            <a:endParaRPr lang="zh-CN" altLang="en-US" sz="2200"/>
          </a:p>
          <a:p>
            <a:r>
              <a:rPr lang="zh-CN" altLang="en-US" sz="2200"/>
              <a:t>【诗 22:17】 我的骨头，我都能数过，他们瞪着眼看我。</a:t>
            </a:r>
            <a:endParaRPr lang="zh-CN" altLang="en-US" sz="2200"/>
          </a:p>
          <a:p>
            <a:r>
              <a:rPr lang="zh-CN" altLang="en-US" sz="2200"/>
              <a:t>【诗 22:18】 </a:t>
            </a:r>
            <a:r>
              <a:rPr lang="zh-CN" altLang="en-US" sz="2200" b="1">
                <a:solidFill>
                  <a:srgbClr val="0070C0"/>
                </a:solidFill>
              </a:rPr>
              <a:t>他们分我的外衣，为我的里衣拈阄</a:t>
            </a:r>
            <a:r>
              <a:rPr lang="zh-CN" altLang="en-US" sz="2200"/>
              <a:t>。</a:t>
            </a:r>
            <a:endParaRPr lang="zh-CN" altLang="en-US" sz="2200"/>
          </a:p>
        </p:txBody>
      </p:sp>
      <p:sp>
        <p:nvSpPr>
          <p:cNvPr id="5" name="文本框 4"/>
          <p:cNvSpPr txBox="1"/>
          <p:nvPr/>
        </p:nvSpPr>
        <p:spPr>
          <a:xfrm>
            <a:off x="8109585" y="295910"/>
            <a:ext cx="3892550" cy="3815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【约 19:23】兵丁既然将耶稣钉在十字架上，就拿他的衣服分为四份，每兵一份；又拿他的里衣，这件里衣原来没有缝儿，是上下一片织成的。</a:t>
            </a:r>
            <a:endParaRPr lang="zh-CN" altLang="en-US" sz="2200"/>
          </a:p>
          <a:p>
            <a:r>
              <a:rPr lang="zh-CN" altLang="en-US" sz="2200"/>
              <a:t>【约 19:24】 他们就彼此说：“我们不要撕开，只要拈阄，看谁得着。”</a:t>
            </a:r>
            <a:r>
              <a:rPr lang="zh-CN" altLang="en-US" sz="2200" b="1">
                <a:solidFill>
                  <a:srgbClr val="0070C0"/>
                </a:solidFill>
              </a:rPr>
              <a:t>这要应验经上的话说：“他们分了我的外衣，为我的里衣拈阄。”兵丁果然作了这事。</a:t>
            </a:r>
            <a:endParaRPr lang="zh-CN" altLang="en-US" sz="2200" b="1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10220" y="4348480"/>
            <a:ext cx="3891915" cy="2306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【来 13:11】 原来牲畜的血被大祭司带入圣所作赎罪祭，牲畜的身子被烧在营外。</a:t>
            </a:r>
            <a:endParaRPr lang="zh-CN" altLang="en-US" sz="2400"/>
          </a:p>
          <a:p>
            <a:r>
              <a:rPr lang="zh-CN" altLang="en-US" sz="2400"/>
              <a:t>【来 13:12】 所以耶稣要用自己的血叫百姓成圣，也就</a:t>
            </a:r>
            <a:r>
              <a:rPr lang="zh-CN" altLang="en-US" sz="2400" b="1">
                <a:solidFill>
                  <a:srgbClr val="FF0000"/>
                </a:solidFill>
              </a:rPr>
              <a:t>在城门外受苦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2051050"/>
            <a:ext cx="3720465" cy="4806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935" y="2082165"/>
            <a:ext cx="4091305" cy="47548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3874770" y="50165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0"/>
      <p:bldP spid="10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  <p:bldP spid="2" grpId="0" bldLvl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8790" y="107315"/>
            <a:ext cx="3820795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2.12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主的身体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--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幔子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裂开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240" y="670560"/>
            <a:ext cx="6978650" cy="17837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【耶 4:20】 毁坏的信息连络不绝，因为全地荒废。我的帐棚忽然毁坏，</a:t>
            </a:r>
            <a:r>
              <a:rPr lang="zh-CN" altLang="en-US" sz="2200" b="1">
                <a:solidFill>
                  <a:srgbClr val="FF0000"/>
                </a:solidFill>
              </a:rPr>
              <a:t>我的幔子顷刻破裂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【耶 4:21】 我看见大旗，听见角声，要到几时呢？</a:t>
            </a:r>
            <a:endParaRPr lang="zh-CN" altLang="en-US" sz="2200"/>
          </a:p>
          <a:p>
            <a:r>
              <a:rPr lang="zh-CN" altLang="en-US" sz="2200"/>
              <a:t>【耶 4:22】 耶和华说：“我的百姓愚顽，不认识我，他们是愚昧无知的儿女，有智慧行恶，没有知识行善。”</a:t>
            </a:r>
            <a:endParaRPr lang="zh-CN" altLang="en-US" sz="2200"/>
          </a:p>
        </p:txBody>
      </p:sp>
      <p:sp>
        <p:nvSpPr>
          <p:cNvPr id="5" name="文本框 4"/>
          <p:cNvSpPr txBox="1"/>
          <p:nvPr/>
        </p:nvSpPr>
        <p:spPr>
          <a:xfrm>
            <a:off x="7545705" y="2306320"/>
            <a:ext cx="4435475" cy="17837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【太 27:50】耶稣又大声喊叫，气就断了。</a:t>
            </a:r>
            <a:endParaRPr lang="zh-CN" altLang="en-US" sz="2200"/>
          </a:p>
          <a:p>
            <a:r>
              <a:rPr lang="zh-CN" altLang="en-US" sz="2200"/>
              <a:t>【太 27:51】忽然，殿里的</a:t>
            </a:r>
            <a:r>
              <a:rPr lang="zh-CN" altLang="en-US" sz="2200" b="1">
                <a:solidFill>
                  <a:srgbClr val="FF0000"/>
                </a:solidFill>
              </a:rPr>
              <a:t>幔子从上到下裂为两半</a:t>
            </a:r>
            <a:r>
              <a:rPr lang="zh-CN" altLang="en-US" sz="2200"/>
              <a:t>，地也震动，磐石也崩裂，</a:t>
            </a:r>
            <a:endParaRPr lang="zh-CN" altLang="en-US" sz="2200"/>
          </a:p>
        </p:txBody>
      </p:sp>
      <p:sp>
        <p:nvSpPr>
          <p:cNvPr id="2" name="文本框 1"/>
          <p:cNvSpPr txBox="1"/>
          <p:nvPr/>
        </p:nvSpPr>
        <p:spPr>
          <a:xfrm>
            <a:off x="7545070" y="274955"/>
            <a:ext cx="4436110" cy="1783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【来 10:19】 弟兄们，我们既因耶稣的血，得以坦然进入至圣所，</a:t>
            </a:r>
            <a:endParaRPr lang="zh-CN" altLang="en-US" sz="2200"/>
          </a:p>
          <a:p>
            <a:r>
              <a:rPr lang="zh-CN" altLang="en-US" sz="2200"/>
              <a:t>【来 10:20】 是藉着他给我们开了一条又新、又活的路从幔子经过，</a:t>
            </a:r>
            <a:r>
              <a:rPr lang="zh-CN" altLang="en-US" sz="2200" b="1">
                <a:solidFill>
                  <a:srgbClr val="FF0000"/>
                </a:solidFill>
              </a:rPr>
              <a:t>这幔子就是他的身体</a:t>
            </a:r>
            <a:r>
              <a:rPr lang="zh-CN" altLang="en-US" sz="2200"/>
              <a:t>。</a:t>
            </a:r>
            <a:endParaRPr lang="zh-CN" altLang="en-US" sz="2200"/>
          </a:p>
        </p:txBody>
      </p:sp>
      <p:sp>
        <p:nvSpPr>
          <p:cNvPr id="6" name="文本框 5"/>
          <p:cNvSpPr txBox="1"/>
          <p:nvPr/>
        </p:nvSpPr>
        <p:spPr>
          <a:xfrm>
            <a:off x="7545070" y="4253865"/>
            <a:ext cx="4436110" cy="24612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【路 23:44】 那时约有午正，遍地都黑暗了，直到申初，</a:t>
            </a:r>
            <a:endParaRPr lang="zh-CN" altLang="en-US" sz="2200"/>
          </a:p>
          <a:p>
            <a:r>
              <a:rPr lang="zh-CN" altLang="en-US" sz="2200"/>
              <a:t>【路 23:45】 日头变黑了，</a:t>
            </a:r>
            <a:r>
              <a:rPr lang="zh-CN" altLang="en-US" sz="2200" b="1">
                <a:solidFill>
                  <a:srgbClr val="FF0000"/>
                </a:solidFill>
              </a:rPr>
              <a:t>殿里的幔子从当中裂为两半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【路 23:46】 耶稣大声喊着说：“父啊，我将我的灵魂交在你手里！”说了这话，气就断了。</a:t>
            </a:r>
            <a:endParaRPr lang="zh-CN" altLang="en-US" sz="22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" y="2522220"/>
            <a:ext cx="4267200" cy="4276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5427"/>
          <a:stretch>
            <a:fillRect/>
          </a:stretch>
        </p:blipFill>
        <p:spPr>
          <a:xfrm>
            <a:off x="4469130" y="2494280"/>
            <a:ext cx="2862580" cy="430466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739640" y="133350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1" grpId="0"/>
      <p:bldP spid="11" grpId="1"/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2" grpId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4200" y="44450"/>
            <a:ext cx="352679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2.13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耶稣复活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 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240" y="544830"/>
            <a:ext cx="5784850" cy="27997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【诗 16:8】我将</a:t>
            </a:r>
            <a:r>
              <a:rPr lang="zh-CN" altLang="en-US" sz="2200" b="1">
                <a:solidFill>
                  <a:srgbClr val="00B050"/>
                </a:solidFill>
              </a:rPr>
              <a:t>耶和华常摆在我面前，因他在我右边，我便不至摇动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【诗 16:9】</a:t>
            </a:r>
            <a:r>
              <a:rPr lang="zh-CN" altLang="en-US" sz="2200" b="1">
                <a:solidFill>
                  <a:srgbClr val="0070C0"/>
                </a:solidFill>
              </a:rPr>
              <a:t>因此，我的心欢喜，我的灵快乐，我的肉身也要安然居住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【诗 16:10】</a:t>
            </a:r>
            <a:r>
              <a:rPr lang="zh-CN" altLang="en-US" sz="2200" b="1">
                <a:solidFill>
                  <a:srgbClr val="FF0000"/>
                </a:solidFill>
              </a:rPr>
              <a:t>因为你必不将我的灵魂撇在阴间</a:t>
            </a:r>
            <a:r>
              <a:rPr lang="zh-CN" altLang="en-US" sz="2200"/>
              <a:t>，</a:t>
            </a:r>
            <a:r>
              <a:rPr lang="zh-CN" altLang="en-US" sz="2200" b="1">
                <a:solidFill>
                  <a:srgbClr val="7030A0"/>
                </a:solidFill>
              </a:rPr>
              <a:t>也不叫你的圣者见朽坏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【诗 16:11】</a:t>
            </a:r>
            <a:r>
              <a:rPr lang="zh-CN" altLang="en-US" sz="2200" b="1">
                <a:solidFill>
                  <a:srgbClr val="00B0F0"/>
                </a:solidFill>
              </a:rPr>
              <a:t>你必将生命的道路指示我。在你面前有满足的喜乐，在你右手中有永远的福乐</a:t>
            </a:r>
            <a:r>
              <a:rPr lang="zh-CN" altLang="en-US" sz="2200"/>
              <a:t>。</a:t>
            </a:r>
            <a:endParaRPr lang="zh-CN" altLang="en-US" sz="2200"/>
          </a:p>
        </p:txBody>
      </p:sp>
      <p:sp>
        <p:nvSpPr>
          <p:cNvPr id="5" name="文本框 4"/>
          <p:cNvSpPr txBox="1"/>
          <p:nvPr/>
        </p:nvSpPr>
        <p:spPr>
          <a:xfrm>
            <a:off x="6032500" y="358775"/>
            <a:ext cx="6053455" cy="58464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彼得五旬节讲道</a:t>
            </a:r>
            <a:endParaRPr lang="zh-CN" altLang="en-US" sz="2200"/>
          </a:p>
          <a:p>
            <a:r>
              <a:rPr lang="zh-CN" altLang="en-US" sz="2200"/>
              <a:t>【徒 2:24】神却将死的痛苦解释了，叫他复活，因为他原不能被死拘禁。</a:t>
            </a:r>
            <a:endParaRPr lang="zh-CN" altLang="en-US" sz="2200"/>
          </a:p>
          <a:p>
            <a:r>
              <a:rPr lang="zh-CN" altLang="en-US" sz="2200"/>
              <a:t>【徒 2:25】 大卫指着他说：‘我看见</a:t>
            </a:r>
            <a:r>
              <a:rPr lang="zh-CN" altLang="en-US" sz="2200" b="1">
                <a:solidFill>
                  <a:srgbClr val="00B050"/>
                </a:solidFill>
              </a:rPr>
              <a:t>主常在我眼前，他在我右边，叫我不至于摇动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【徒 2:26】</a:t>
            </a:r>
            <a:r>
              <a:rPr lang="zh-CN" altLang="en-US" sz="2200" b="1">
                <a:solidFill>
                  <a:srgbClr val="0070C0"/>
                </a:solidFill>
              </a:rPr>
              <a:t>所以我心里欢喜，我的灵快乐，并且我的肉身要安居在指望中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【徒 2:27】 </a:t>
            </a:r>
            <a:r>
              <a:rPr lang="zh-CN" altLang="en-US" sz="2200" b="1">
                <a:solidFill>
                  <a:srgbClr val="FF0000"/>
                </a:solidFill>
              </a:rPr>
              <a:t>因你必不将我的灵魂撇在阴间</a:t>
            </a:r>
            <a:r>
              <a:rPr lang="zh-CN" altLang="en-US" sz="2200"/>
              <a:t>，</a:t>
            </a:r>
            <a:r>
              <a:rPr lang="zh-CN" altLang="en-US" sz="2200" b="1">
                <a:solidFill>
                  <a:srgbClr val="7030A0"/>
                </a:solidFill>
              </a:rPr>
              <a:t>也不叫你的圣者见朽坏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【徒 2:28】</a:t>
            </a:r>
            <a:r>
              <a:rPr lang="zh-CN" altLang="en-US" sz="2200" b="1">
                <a:solidFill>
                  <a:srgbClr val="00B0F0"/>
                </a:solidFill>
              </a:rPr>
              <a:t>你已将生命的道路指示我，必叫我因见你的面，得着满足的快乐</a:t>
            </a:r>
            <a:r>
              <a:rPr lang="zh-CN" altLang="en-US" sz="2200"/>
              <a:t>。’”</a:t>
            </a:r>
            <a:endParaRPr lang="zh-CN" altLang="en-US" sz="2200"/>
          </a:p>
          <a:p>
            <a:r>
              <a:rPr lang="zh-CN" altLang="en-US" sz="2200"/>
              <a:t>【徒 2:30】大卫既是先知，又晓得  神曾向他起誓，要从他的后裔中立一位坐在他的宝座上，</a:t>
            </a:r>
            <a:endParaRPr lang="zh-CN" altLang="en-US" sz="2200"/>
          </a:p>
          <a:p>
            <a:r>
              <a:rPr lang="zh-CN" altLang="en-US" sz="2200"/>
              <a:t>【徒2:31】就预先看明这事，</a:t>
            </a:r>
            <a:r>
              <a:rPr lang="zh-CN" altLang="en-US" sz="2200">
                <a:solidFill>
                  <a:schemeClr val="tx1"/>
                </a:solidFill>
              </a:rPr>
              <a:t>讲论基督复活</a:t>
            </a:r>
            <a:r>
              <a:rPr lang="zh-CN" altLang="en-US" sz="2200"/>
              <a:t>说：</a:t>
            </a:r>
            <a:r>
              <a:rPr lang="en-US" altLang="zh-CN" sz="2200"/>
              <a:t>’</a:t>
            </a:r>
            <a:r>
              <a:rPr lang="zh-CN" altLang="en-US" sz="2200" b="1">
                <a:solidFill>
                  <a:srgbClr val="FF0000"/>
                </a:solidFill>
                <a:highlight>
                  <a:srgbClr val="FFFF00"/>
                </a:highlight>
              </a:rPr>
              <a:t>他的灵魂不撇在阴间，他的肉身也不见朽坏</a:t>
            </a:r>
            <a:r>
              <a:rPr lang="zh-CN" altLang="en-US" sz="2200"/>
              <a:t>。</a:t>
            </a:r>
            <a:r>
              <a:rPr lang="en-US" altLang="zh-CN" sz="2200"/>
              <a:t>’</a:t>
            </a:r>
            <a:endParaRPr lang="zh-CN" altLang="en-US" sz="2200"/>
          </a:p>
          <a:p>
            <a:r>
              <a:rPr lang="zh-CN" altLang="en-US" sz="2200"/>
              <a:t>【徒 2:32】 </a:t>
            </a:r>
            <a:r>
              <a:rPr lang="zh-CN" altLang="en-US" sz="2200" b="1">
                <a:solidFill>
                  <a:srgbClr val="FF0000"/>
                </a:solidFill>
                <a:highlight>
                  <a:srgbClr val="FFFF00"/>
                </a:highlight>
              </a:rPr>
              <a:t>这耶稣，神已经叫他复活了</a:t>
            </a:r>
            <a:r>
              <a:rPr lang="zh-CN" altLang="en-US" sz="2200"/>
              <a:t>，我们都为这事作见证。</a:t>
            </a:r>
            <a:endParaRPr lang="zh-CN" altLang="en-US" sz="2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3429000"/>
            <a:ext cx="5847080" cy="33445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350895" y="50165"/>
            <a:ext cx="232791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一生的预表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9" grpId="0"/>
      <p:bldP spid="9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97270" y="274955"/>
            <a:ext cx="5883910" cy="313817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【徒 13:38】 所以弟兄们，你们当晓得，赦罪的道是由这人传给你们的。</a:t>
            </a:r>
            <a:endParaRPr lang="zh-CN" altLang="en-US" sz="2200"/>
          </a:p>
          <a:p>
            <a:r>
              <a:rPr lang="zh-CN" altLang="en-US" sz="2200"/>
              <a:t>【徒 13:39】 你们靠摩西的律法，在一切不得称义的事上信靠这人，就都得称义了。</a:t>
            </a:r>
            <a:endParaRPr lang="zh-CN" altLang="en-US" sz="2200"/>
          </a:p>
          <a:p>
            <a:r>
              <a:rPr lang="zh-CN" altLang="en-US" sz="2200"/>
              <a:t>【徒 13:40】 所以，你们务要小心，免得先知书上所说的临到你们。</a:t>
            </a:r>
            <a:endParaRPr lang="zh-CN" altLang="en-US" sz="2200"/>
          </a:p>
          <a:p>
            <a:r>
              <a:rPr lang="zh-CN" altLang="en-US" sz="2200"/>
              <a:t>【徒 13:41】 主说：‘你们这轻慢的人要观看、要惊奇、要灭亡，因为在你们的时候，</a:t>
            </a:r>
            <a:r>
              <a:rPr lang="zh-CN" altLang="en-US" sz="2200" b="1">
                <a:solidFill>
                  <a:srgbClr val="FF0000"/>
                </a:solidFill>
              </a:rPr>
              <a:t>我行一件事，虽有人告诉你们，你们总是不信</a:t>
            </a:r>
            <a:r>
              <a:rPr lang="zh-CN" altLang="en-US" sz="2200"/>
              <a:t>。’”</a:t>
            </a:r>
            <a:endParaRPr lang="zh-CN" altLang="en-US" sz="2200"/>
          </a:p>
        </p:txBody>
      </p:sp>
      <p:sp>
        <p:nvSpPr>
          <p:cNvPr id="6" name="文本框 5"/>
          <p:cNvSpPr txBox="1"/>
          <p:nvPr/>
        </p:nvSpPr>
        <p:spPr>
          <a:xfrm>
            <a:off x="6096000" y="3596640"/>
            <a:ext cx="5885180" cy="19380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【罗 3:25】 神设立耶稣作挽回祭，是凭着耶稣的血，藉着人的信，要显明神的义。因为他用忍耐的心，宽容人</a:t>
            </a:r>
            <a:r>
              <a:rPr lang="zh-CN" altLang="en-US" sz="2400" b="1">
                <a:solidFill>
                  <a:srgbClr val="0070C0"/>
                </a:solidFill>
              </a:rPr>
              <a:t>先时所犯的罪</a:t>
            </a:r>
            <a:r>
              <a:rPr lang="zh-CN" altLang="en-US" sz="2400"/>
              <a:t>，</a:t>
            </a:r>
            <a:endParaRPr lang="zh-CN" altLang="en-US" sz="2400"/>
          </a:p>
          <a:p>
            <a:r>
              <a:rPr lang="zh-CN" altLang="en-US" sz="2400"/>
              <a:t>【罗 3:26】 好在</a:t>
            </a:r>
            <a:r>
              <a:rPr lang="zh-CN" altLang="en-US" sz="2400" b="1">
                <a:solidFill>
                  <a:srgbClr val="00B050"/>
                </a:solidFill>
              </a:rPr>
              <a:t>今时显明他的义</a:t>
            </a:r>
            <a:r>
              <a:rPr lang="zh-CN" altLang="en-US" sz="2400"/>
              <a:t>，使人知道他自己为义，</a:t>
            </a:r>
            <a:r>
              <a:rPr lang="zh-CN" altLang="en-US" sz="2400" b="1">
                <a:solidFill>
                  <a:srgbClr val="FF0000"/>
                </a:solidFill>
              </a:rPr>
              <a:t>也称信耶稣的人为义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6096635" y="5718175"/>
            <a:ext cx="5884545" cy="829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【罗 5:1】 我们既</a:t>
            </a:r>
            <a:r>
              <a:rPr lang="zh-CN" altLang="en-US" sz="2400" b="1">
                <a:solidFill>
                  <a:srgbClr val="FF0000"/>
                </a:solidFill>
              </a:rPr>
              <a:t>因信称义</a:t>
            </a:r>
            <a:r>
              <a:rPr lang="zh-CN" altLang="en-US" sz="2400"/>
              <a:t>，就藉着我们的主耶稣基督得</a:t>
            </a:r>
            <a:r>
              <a:rPr lang="zh-CN" altLang="en-US" sz="2400" b="1">
                <a:solidFill>
                  <a:srgbClr val="FF0000"/>
                </a:solidFill>
              </a:rPr>
              <a:t>与神相和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584200" y="107315"/>
            <a:ext cx="386334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2.14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主的救恩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--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因信称义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 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313690" y="628650"/>
            <a:ext cx="5353050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【哈 1:5】 耶和华说：“你们要向列国中观看，大大惊奇；因为在你们的时候，</a:t>
            </a:r>
            <a:r>
              <a:rPr lang="zh-CN" altLang="en-US" sz="2400" b="1">
                <a:solidFill>
                  <a:srgbClr val="FF0000"/>
                </a:solidFill>
              </a:rPr>
              <a:t>我行一件事，虽有人告诉你们，你们总是不信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1785" y="2266950"/>
            <a:ext cx="5443855" cy="327088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48590" y="5537835"/>
            <a:ext cx="588581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讨论题：</a:t>
            </a:r>
            <a:endParaRPr lang="en-US" altLang="zh-CN" sz="2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400" b="1">
                <a:solidFill>
                  <a:srgbClr val="0070C0"/>
                </a:solidFill>
                <a:sym typeface="+mn-ea"/>
              </a:rPr>
              <a:t>1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：信主前的罪，无论多大都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会被赦免吗？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400" b="1">
                <a:solidFill>
                  <a:srgbClr val="00B050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：信主后犯罪，还会被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无条件赦免吗？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6815" y="1031240"/>
            <a:ext cx="5840730" cy="2099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rgbClr val="0070C0"/>
                </a:solidFill>
              </a:rPr>
              <a:t>《旧约》预表基督</a:t>
            </a:r>
            <a:r>
              <a:rPr lang="en-US" altLang="zh-CN" sz="4000" b="1">
                <a:solidFill>
                  <a:srgbClr val="0070C0"/>
                </a:solidFill>
              </a:rPr>
              <a:t> 39</a:t>
            </a:r>
            <a:r>
              <a:rPr lang="zh-CN" altLang="en-US" sz="4000" b="1">
                <a:solidFill>
                  <a:srgbClr val="0070C0"/>
                </a:solidFill>
              </a:rPr>
              <a:t>卷</a:t>
            </a:r>
            <a:r>
              <a:rPr lang="zh-CN" altLang="en-US" sz="4000"/>
              <a:t> </a:t>
            </a:r>
            <a:endParaRPr lang="zh-CN" altLang="en-US" sz="4000"/>
          </a:p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rgbClr val="00B050"/>
                </a:solidFill>
              </a:rPr>
              <a:t>《新约》启示基督</a:t>
            </a:r>
            <a:r>
              <a:rPr lang="en-US" altLang="zh-CN" sz="4000" b="1">
                <a:solidFill>
                  <a:srgbClr val="00B050"/>
                </a:solidFill>
              </a:rPr>
              <a:t> 27</a:t>
            </a:r>
            <a:r>
              <a:rPr lang="zh-CN" altLang="en-US" sz="4000" b="1">
                <a:solidFill>
                  <a:srgbClr val="00B050"/>
                </a:solidFill>
              </a:rPr>
              <a:t>卷</a:t>
            </a:r>
            <a:endParaRPr lang="zh-CN" altLang="en-US" sz="4000" b="1">
              <a:solidFill>
                <a:srgbClr val="00B05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64865" y="3130550"/>
            <a:ext cx="7127875" cy="23069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sym typeface="+mn-ea"/>
              </a:rPr>
              <a:t>四福音书——彰显基督 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zh-CN" altLang="en-US" sz="3600">
                <a:solidFill>
                  <a:schemeClr val="tx1"/>
                </a:solidFill>
                <a:sym typeface="+mn-ea"/>
              </a:rPr>
              <a:t>使徒行传——传扬基督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zh-CN" altLang="en-US" sz="3600">
                <a:solidFill>
                  <a:schemeClr val="tx1"/>
                </a:solidFill>
                <a:sym typeface="+mn-ea"/>
              </a:rPr>
              <a:t>使徒书信——解释基督</a:t>
            </a:r>
            <a:endParaRPr lang="zh-CN" altLang="en-US" sz="3600">
              <a:solidFill>
                <a:schemeClr val="tx1"/>
              </a:solidFill>
              <a:sym typeface="+mn-ea"/>
            </a:endParaRPr>
          </a:p>
          <a:p>
            <a:r>
              <a:rPr lang="zh-CN" altLang="en-US" sz="3600">
                <a:solidFill>
                  <a:schemeClr val="tx1"/>
                </a:solidFill>
                <a:sym typeface="+mn-ea"/>
              </a:rPr>
              <a:t>启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  </a:t>
            </a:r>
            <a:r>
              <a:rPr lang="zh-CN" altLang="en-US" sz="3600">
                <a:solidFill>
                  <a:schemeClr val="tx1"/>
                </a:solidFill>
                <a:sym typeface="+mn-ea"/>
              </a:rPr>
              <a:t>示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  </a:t>
            </a:r>
            <a:r>
              <a:rPr lang="zh-CN" altLang="en-US" sz="3600">
                <a:solidFill>
                  <a:schemeClr val="tx1"/>
                </a:solidFill>
                <a:sym typeface="+mn-ea"/>
              </a:rPr>
              <a:t>录——基督</a:t>
            </a:r>
            <a:r>
              <a:rPr lang="zh-CN" altLang="en-US" sz="3600">
                <a:solidFill>
                  <a:schemeClr val="tx1"/>
                </a:solidFill>
                <a:sym typeface="+mn-ea"/>
              </a:rPr>
              <a:t>再来</a:t>
            </a:r>
            <a:endParaRPr lang="zh-CN" alt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48270" y="1800225"/>
            <a:ext cx="2133600" cy="6864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noAutofit/>
          </a:bodyPr>
          <a:p>
            <a:pPr algn="dist"/>
            <a:r>
              <a:rPr lang="en-US" altLang="zh-CN" sz="3600" b="1">
                <a:solidFill>
                  <a:srgbClr val="FF0000"/>
                </a:solidFill>
              </a:rPr>
              <a:t>3x9=27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7" grpId="0" animBg="1"/>
      <p:bldP spid="7" grpId="1" animBg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4200" y="107315"/>
            <a:ext cx="386334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2.14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主的救恩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--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因信称义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 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690" y="628650"/>
            <a:ext cx="5353050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【哈 1:5】 耶和华说：“你们要向列国中观看，大大惊奇；因为在你们的时候，</a:t>
            </a:r>
            <a:r>
              <a:rPr lang="zh-CN" altLang="en-US" sz="2400" b="1">
                <a:solidFill>
                  <a:srgbClr val="FF0000"/>
                </a:solidFill>
              </a:rPr>
              <a:t>我行一件事，虽有人告诉你们，你们总是不信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85" y="2266950"/>
            <a:ext cx="5443855" cy="32708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8590" y="5537835"/>
            <a:ext cx="588581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讨论题：</a:t>
            </a:r>
            <a:endParaRPr lang="en-US" altLang="zh-CN" sz="2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400" b="1">
                <a:solidFill>
                  <a:srgbClr val="0070C0"/>
                </a:solidFill>
                <a:sym typeface="+mn-ea"/>
              </a:rPr>
              <a:t>1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：信主前的罪，无论多大都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会被赦免吗？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400" b="1">
                <a:solidFill>
                  <a:srgbClr val="00B050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：信主后犯罪，还会被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无条件赦免吗？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09970" y="1264285"/>
            <a:ext cx="5877560" cy="829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altLang="en-US" sz="2400"/>
              <a:t>【来 10:26】 因为我们得知真道以后，若故意犯罪，赎罪的祭就再没有了，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6034405" y="2279650"/>
            <a:ext cx="5953125" cy="1198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altLang="en-US" sz="2400"/>
              <a:t>【来 6:6】 若是离弃道理，就不能叫他们从新懊悔了，因为他们把  神的儿子重钉十字架，明明地羞辱他。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6035040" y="3664585"/>
            <a:ext cx="5952490" cy="1517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altLang="en-US" sz="2400"/>
              <a:t>【来 10:29】 何况人践踏  神的儿子，将那使他成圣之约的血当作平常，又亵慢施恩的圣灵，你们想，他要受的刑罚该怎样加重呢？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6103620" y="5367655"/>
            <a:ext cx="5883910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【来 3:12】 弟兄们，你们要谨慎，免得你们中间或有人存着不信的恶心，把永生  神离弃了。</a:t>
            </a:r>
            <a:endParaRPr lang="zh-CN" altLang="en-US" sz="2400"/>
          </a:p>
        </p:txBody>
      </p:sp>
      <p:sp>
        <p:nvSpPr>
          <p:cNvPr id="13" name="文本框 12"/>
          <p:cNvSpPr txBox="1"/>
          <p:nvPr/>
        </p:nvSpPr>
        <p:spPr>
          <a:xfrm>
            <a:off x="7054215" y="474345"/>
            <a:ext cx="357886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误犯罪</a:t>
            </a:r>
            <a:r>
              <a:rPr lang="en-US" altLang="zh-CN" sz="2800" b="1">
                <a:solidFill>
                  <a:srgbClr val="FF0000"/>
                </a:solidFill>
              </a:rPr>
              <a:t>VS</a:t>
            </a:r>
            <a:r>
              <a:rPr lang="zh-CN" altLang="en-US" sz="2800" b="1">
                <a:solidFill>
                  <a:srgbClr val="FF0000"/>
                </a:solidFill>
              </a:rPr>
              <a:t>故意犯罪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  <p:bldP spid="4" grpId="0" bldLvl="0" animBg="1"/>
      <p:bldP spid="4" grpId="1" animBg="1"/>
      <p:bldP spid="2" grpId="0" bldLvl="0" animBg="1"/>
      <p:bldP spid="2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01185" y="2164715"/>
            <a:ext cx="33896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>
                <a:solidFill>
                  <a:srgbClr val="FF0000"/>
                </a:solidFill>
              </a:rPr>
              <a:t>谢谢</a:t>
            </a:r>
            <a:r>
              <a:rPr lang="en-US" altLang="zh-CN" sz="8000" b="1">
                <a:solidFill>
                  <a:srgbClr val="FF0000"/>
                </a:solidFill>
              </a:rPr>
              <a:t> </a:t>
            </a:r>
            <a:r>
              <a:rPr lang="zh-CN" altLang="en-US" sz="8000" b="1">
                <a:solidFill>
                  <a:srgbClr val="FF0000"/>
                </a:solidFill>
              </a:rPr>
              <a:t>！</a:t>
            </a:r>
            <a:endParaRPr lang="zh-CN" altLang="en-US" sz="8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1135" y="3252470"/>
            <a:ext cx="5083810" cy="34378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400"/>
              <a:t>【路 24:13】正当那日，门徒中有两个人往一个村子去，这村子名叫以马忤斯，离耶路撒冷约有二十五里。</a:t>
            </a:r>
            <a:endParaRPr lang="zh-CN" altLang="en-US" sz="2400"/>
          </a:p>
          <a:p>
            <a:r>
              <a:rPr lang="zh-CN" altLang="en-US" sz="2400"/>
              <a:t>【路 24:14】他们彼此谈论所遇见的这一切事。</a:t>
            </a:r>
            <a:endParaRPr lang="zh-CN" altLang="en-US" sz="2400"/>
          </a:p>
          <a:p>
            <a:r>
              <a:rPr lang="zh-CN" altLang="en-US" sz="2400"/>
              <a:t>【路 24:15】正谈论相问的时候，耶稣亲自就近他们，和他们同行，</a:t>
            </a:r>
            <a:endParaRPr lang="zh-CN" altLang="en-US" sz="2400"/>
          </a:p>
          <a:p>
            <a:r>
              <a:rPr lang="zh-CN" altLang="en-US" sz="2400"/>
              <a:t>【路 24:16】 只是他们的眼睛迷糊了，不认识他。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13729"/>
          <a:stretch>
            <a:fillRect/>
          </a:stretch>
        </p:blipFill>
        <p:spPr>
          <a:xfrm>
            <a:off x="5400675" y="2664460"/>
            <a:ext cx="6646545" cy="40678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00675" y="262255"/>
            <a:ext cx="6520815" cy="23069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【路 24:25】 耶稣对他们说：“无知的人哪，先知所说的一切话，你们的心信得太迟钝了。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【路 24:26】 基督这样受害，又进入他的荣耀，岂不是应当的吗？”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【路 24:27】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于是从摩西和众先知起，凡经上所指着自己的话，都给他们讲解明白了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1135" y="1098550"/>
            <a:ext cx="5083175" cy="1938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【来 1:1】神既在古时</a:t>
            </a:r>
            <a:r>
              <a:rPr lang="zh-CN" altLang="en-US" sz="2400" b="1">
                <a:solidFill>
                  <a:srgbClr val="FF0000"/>
                </a:solidFill>
              </a:rPr>
              <a:t>藉着众先知多次多方地晓谕列祖</a:t>
            </a:r>
            <a:r>
              <a:rPr lang="zh-CN" altLang="en-US" sz="2400"/>
              <a:t>；</a:t>
            </a:r>
            <a:endParaRPr lang="zh-CN" altLang="en-US" sz="2400"/>
          </a:p>
          <a:p>
            <a:r>
              <a:rPr lang="zh-CN" altLang="en-US" sz="2400"/>
              <a:t>【来 1:2】就在这末世藉着他儿子晓谕我们，又早已立他为承受万有的；也曾藉着他创造诸世界。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447800" y="255905"/>
            <a:ext cx="2674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旧约中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的基督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6" grpId="0"/>
      <p:bldP spid="6" grpId="1"/>
      <p:bldP spid="2" grpId="0" animBg="1"/>
      <p:bldP spid="2" grpId="1" animBg="1"/>
      <p:bldP spid="5" grpId="0" animBg="1"/>
      <p:bldP spid="5" grpId="1" animBg="1"/>
      <p:bldP spid="3" grpId="0" bldLvl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950210" y="93980"/>
          <a:ext cx="2887980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980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28600" y="85725"/>
            <a:ext cx="2742565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1.1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女人的后裔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725" y="716280"/>
            <a:ext cx="5773420" cy="23069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【创 3:14】耶和华神对蛇说：“你既作了这事，就必受咒诅，比一切的牲畜野兽更甚；你必用肚子行走，终身吃土。</a:t>
            </a:r>
            <a:endParaRPr lang="zh-CN" altLang="en-US" sz="2400"/>
          </a:p>
          <a:p>
            <a:r>
              <a:rPr lang="zh-CN" altLang="en-US" sz="2400"/>
              <a:t>【创 3:15】我又要叫你和女人彼此为仇；你的后裔和</a:t>
            </a:r>
            <a:r>
              <a:rPr lang="zh-CN" altLang="en-US" sz="2400" b="1">
                <a:solidFill>
                  <a:srgbClr val="FF0000"/>
                </a:solidFill>
              </a:rPr>
              <a:t>女人的后裔</a:t>
            </a:r>
            <a:r>
              <a:rPr lang="zh-CN" altLang="en-US" sz="2400"/>
              <a:t>也彼此为仇。</a:t>
            </a:r>
            <a:r>
              <a:rPr lang="zh-CN" altLang="en-US" sz="2400" b="1">
                <a:solidFill>
                  <a:srgbClr val="FF0000"/>
                </a:solidFill>
              </a:rPr>
              <a:t>女人的后裔</a:t>
            </a:r>
            <a:r>
              <a:rPr lang="zh-CN" altLang="en-US" sz="2400"/>
              <a:t>要伤你的头；你要伤他的脚跟。”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6687185" y="2762250"/>
            <a:ext cx="4785995" cy="831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no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sym typeface="+mn-ea"/>
              </a:rPr>
              <a:t>女人的后裔：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童女怀孕。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400" b="1">
                <a:solidFill>
                  <a:schemeClr val="tx1"/>
                </a:solidFill>
                <a:sym typeface="+mn-ea"/>
              </a:rPr>
              <a:t>人虽由女人而生，都是男人的后裔。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29350" y="127635"/>
            <a:ext cx="5742305" cy="119888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70C0"/>
                </a:solidFill>
                <a:sym typeface="+mn-ea"/>
              </a:rPr>
              <a:t>【赛 7:14】 因此，主自己要给你们一个兆头，必有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童女怀孕生子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，给他起名叫以马内利（就是</a:t>
            </a:r>
            <a:r>
              <a:rPr lang="en-US" altLang="zh-CN" sz="2400">
                <a:solidFill>
                  <a:srgbClr val="0070C0"/>
                </a:solidFill>
                <a:sym typeface="+mn-ea"/>
              </a:rPr>
              <a:t>“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神与我们同在</a:t>
            </a:r>
            <a:r>
              <a:rPr lang="en-US" altLang="zh-CN" sz="2400">
                <a:solidFill>
                  <a:srgbClr val="0070C0"/>
                </a:solidFill>
                <a:sym typeface="+mn-ea"/>
              </a:rPr>
              <a:t>”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的意思）。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209030" y="1431290"/>
            <a:ext cx="5742305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【太 1:18】 耶稣基督降生的事记在下面：他母亲马利亚已经许配了约瑟，还没有迎娶，马利亚就从圣灵怀了孕。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106680" y="3082290"/>
            <a:ext cx="5405120" cy="3784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【加 4:4】及至时候满足，  神就差遣他的儿子</a:t>
            </a:r>
            <a:r>
              <a:rPr lang="zh-CN" altLang="en-US" sz="2400" b="1">
                <a:solidFill>
                  <a:srgbClr val="FF0000"/>
                </a:solidFill>
              </a:rPr>
              <a:t>为女子所生</a:t>
            </a:r>
            <a:r>
              <a:rPr lang="zh-CN" altLang="en-US" sz="2400"/>
              <a:t>，且生在律法以下，</a:t>
            </a:r>
            <a:endParaRPr lang="zh-CN" altLang="en-US" sz="2400"/>
          </a:p>
          <a:p>
            <a:r>
              <a:rPr lang="zh-CN" altLang="en-US" sz="2400"/>
              <a:t>【加 4:5】要把律法以下的人赎出来，叫我们得着儿子的名分。</a:t>
            </a:r>
            <a:endParaRPr lang="zh-CN" altLang="en-US" sz="2400"/>
          </a:p>
          <a:p>
            <a:r>
              <a:rPr lang="zh-CN" altLang="en-US" sz="2400"/>
              <a:t>【加 4:6】你们既为儿子，  神就差他儿子的灵进入你们（原文作“我们”）的心，呼叫：“阿爸，父！”</a:t>
            </a:r>
            <a:endParaRPr lang="zh-CN" altLang="en-US" sz="2400"/>
          </a:p>
          <a:p>
            <a:r>
              <a:rPr lang="zh-CN" altLang="en-US" sz="2400"/>
              <a:t>【加 4:7】可见，从此以后，你不是奴仆，乃是儿子了。既是儿子，就靠着神为后嗣。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530" y="3704590"/>
            <a:ext cx="3125470" cy="3089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80" y="3713480"/>
            <a:ext cx="4942840" cy="3089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30900" y="3736340"/>
            <a:ext cx="4785360" cy="542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女人的后裔预表基督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道成肉身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Calibri"/>
              <a:ea typeface="宋体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5" grpId="0" bldLvl="0" animBg="1"/>
      <p:bldP spid="5" grpId="1" animBg="1"/>
      <p:bldP spid="11" grpId="0" animBg="1"/>
      <p:bldP spid="11" grpId="1" animBg="1"/>
      <p:bldP spid="7" grpId="0" animBg="1"/>
      <p:bldP spid="7" grpId="1" animBg="1"/>
      <p:bldP spid="13" grpId="0" animBg="1"/>
      <p:bldP spid="13" grpId="1" animBg="1"/>
      <p:bldP spid="8" grpId="0" bldLvl="0" animBg="1"/>
      <p:bldP spid="8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0510" y="191770"/>
            <a:ext cx="2069465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1.2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挪亚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方舟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8790" y="2899410"/>
            <a:ext cx="6591300" cy="3832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7810" y="944245"/>
            <a:ext cx="10306685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【创 6:5】耶和华见人在地上罪恶很大，终日所思想的尽都是恶，</a:t>
            </a:r>
            <a:r>
              <a:rPr lang="en-US" altLang="zh-CN" sz="2400"/>
              <a:t>... ...</a:t>
            </a:r>
            <a:endParaRPr lang="zh-CN" altLang="en-US" sz="2400"/>
          </a:p>
          <a:p>
            <a:r>
              <a:rPr lang="zh-CN" altLang="en-US" sz="2400"/>
              <a:t>【创 6:17】看哪，我要使洪水泛滥在地上，毁灭天下。凡地上有血肉、有气息的活物，无一不死。</a:t>
            </a:r>
            <a:endParaRPr lang="zh-CN" altLang="en-US" sz="2400"/>
          </a:p>
          <a:p>
            <a:r>
              <a:rPr lang="zh-CN" altLang="en-US" sz="2400"/>
              <a:t>【创 6:18】我却要与你立约。你同你的妻，与儿子、儿妇，都要进入方舟。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81915" y="4149725"/>
            <a:ext cx="5377180" cy="23069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【太 24:37】</a:t>
            </a:r>
            <a:r>
              <a:rPr lang="zh-CN" altLang="en-US" sz="2400" b="1">
                <a:solidFill>
                  <a:srgbClr val="FF0000"/>
                </a:solidFill>
              </a:rPr>
              <a:t>挪亚的日子怎样，人子降临也要怎样</a:t>
            </a:r>
            <a:r>
              <a:rPr lang="zh-CN" altLang="en-US" sz="2400"/>
              <a:t>。</a:t>
            </a:r>
            <a:endParaRPr lang="zh-CN" altLang="en-US" sz="2400"/>
          </a:p>
          <a:p>
            <a:r>
              <a:rPr lang="zh-CN" altLang="en-US" sz="2400"/>
              <a:t>【太 24:38】当洪水以前的日子，人照常吃喝嫁娶，直到挪亚进方舟的那日，</a:t>
            </a:r>
            <a:endParaRPr lang="zh-CN" altLang="en-US" sz="2400"/>
          </a:p>
          <a:p>
            <a:r>
              <a:rPr lang="zh-CN" altLang="en-US" sz="2400"/>
              <a:t>【太 24:39】不知不觉洪水来了，把他们全都冲去。</a:t>
            </a:r>
            <a:r>
              <a:rPr lang="zh-CN" altLang="en-US" sz="2400" b="1">
                <a:solidFill>
                  <a:srgbClr val="FF0000"/>
                </a:solidFill>
              </a:rPr>
              <a:t>人子降临也要这样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1022985" y="2944495"/>
            <a:ext cx="3495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方舟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</a:rPr>
              <a:t>预表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基督的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拯救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耶稣基督是现代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方舟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2950210" y="177800"/>
          <a:ext cx="2887980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980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animBg="1"/>
      <p:bldP spid="7" grpId="1" animBg="1"/>
      <p:bldP spid="10" grpId="0" animBg="1"/>
      <p:bldP spid="10" grpId="1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0830" y="2540"/>
            <a:ext cx="2069465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1.3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麦基洗德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920" y="1426210"/>
            <a:ext cx="6263640" cy="44926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【来 7:3】他无父、无母、无族谱、无生之始、无命之终，乃是</a:t>
            </a:r>
            <a:r>
              <a:rPr lang="zh-CN" altLang="en-US" sz="2200" b="1">
                <a:solidFill>
                  <a:srgbClr val="FF0000"/>
                </a:solidFill>
              </a:rPr>
              <a:t>与神的儿子相似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zh-CN" altLang="en-US" sz="2200"/>
              <a:t>【来 7:4】你们想一想，先祖亚伯拉罕将自己所掳来上等之物</a:t>
            </a:r>
            <a:r>
              <a:rPr lang="zh-CN" altLang="en-US" sz="2200" b="1">
                <a:solidFill>
                  <a:srgbClr val="FF0000"/>
                </a:solidFill>
              </a:rPr>
              <a:t>取十分之一给他</a:t>
            </a:r>
            <a:r>
              <a:rPr lang="zh-CN" altLang="en-US" sz="2200"/>
              <a:t>，这人是何等尊贵呢！</a:t>
            </a:r>
            <a:endParaRPr lang="zh-CN" altLang="en-US" sz="2200"/>
          </a:p>
          <a:p>
            <a:r>
              <a:rPr lang="zh-CN" altLang="en-US" sz="2200"/>
              <a:t>【来 7:17】因为有给他作见证的说：“你是</a:t>
            </a:r>
            <a:r>
              <a:rPr lang="zh-CN" altLang="en-US" sz="2200" b="1">
                <a:solidFill>
                  <a:srgbClr val="FF0000"/>
                </a:solidFill>
              </a:rPr>
              <a:t>照着麦基洗德的等次永远为祭司</a:t>
            </a:r>
            <a:r>
              <a:rPr lang="zh-CN" altLang="en-US" sz="2200"/>
              <a:t>。”</a:t>
            </a:r>
            <a:endParaRPr lang="zh-CN" altLang="en-US" sz="2200"/>
          </a:p>
          <a:p>
            <a:r>
              <a:rPr lang="zh-CN" altLang="en-US" sz="2200"/>
              <a:t>【来 7:25】凡靠着他进到神面前的人，他都能拯救到底，因为他是长远活着，替他们祈求。</a:t>
            </a:r>
            <a:endParaRPr lang="zh-CN" altLang="en-US" sz="2200"/>
          </a:p>
          <a:p>
            <a:r>
              <a:rPr lang="zh-CN" altLang="en-US" sz="2200"/>
              <a:t>【来 7:26】像这样圣洁、无邪恶、无玷污、远离罪人、</a:t>
            </a:r>
            <a:r>
              <a:rPr lang="zh-CN" altLang="en-US" sz="2200" b="1">
                <a:solidFill>
                  <a:srgbClr val="FF0000"/>
                </a:solidFill>
              </a:rPr>
              <a:t>高过诸天的大祭司</a:t>
            </a:r>
            <a:r>
              <a:rPr lang="zh-CN" altLang="en-US" sz="2200"/>
              <a:t>，原是与我们合宜的。</a:t>
            </a:r>
            <a:endParaRPr lang="zh-CN" altLang="en-US" sz="2200"/>
          </a:p>
          <a:p>
            <a:r>
              <a:rPr lang="zh-CN" altLang="en-US" sz="2200"/>
              <a:t>【来 7:27】他不像那些大祭司，每日必须先为自己的罪，后为百姓的罪献祭，因为</a:t>
            </a:r>
            <a:r>
              <a:rPr lang="zh-CN" altLang="en-US" sz="2200" b="1">
                <a:solidFill>
                  <a:srgbClr val="FF0000"/>
                </a:solidFill>
              </a:rPr>
              <a:t>他只一次将自己献上，就把这事成全了</a:t>
            </a:r>
            <a:r>
              <a:rPr lang="zh-CN" altLang="en-US" sz="2200"/>
              <a:t>。</a:t>
            </a:r>
            <a:endParaRPr lang="zh-CN" altLang="en-US" sz="2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7960" y="3892550"/>
            <a:ext cx="5527675" cy="29654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51350" y="5437505"/>
            <a:ext cx="4989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预表基督是永远的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大祭司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37960" y="107315"/>
            <a:ext cx="5527675" cy="37846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sz="2400"/>
              <a:t>【创 14:17】 亚伯兰杀败基大老玛和与他同盟的王回来的时候，所多玛王出来，在沙微谷迎接他；沙微谷就是王谷。</a:t>
            </a:r>
            <a:endParaRPr sz="2400"/>
          </a:p>
          <a:p>
            <a:r>
              <a:rPr sz="2400"/>
              <a:t>【创 14:18】 又有</a:t>
            </a:r>
            <a:r>
              <a:rPr sz="2400" b="1">
                <a:solidFill>
                  <a:srgbClr val="FF0000"/>
                </a:solidFill>
              </a:rPr>
              <a:t>撒冷王麦基洗德</a:t>
            </a:r>
            <a:r>
              <a:rPr sz="2400"/>
              <a:t>带着饼和酒出来迎接，他是</a:t>
            </a:r>
            <a:r>
              <a:rPr sz="2400" b="1">
                <a:solidFill>
                  <a:srgbClr val="FF0000"/>
                </a:solidFill>
              </a:rPr>
              <a:t>至高神的祭司</a:t>
            </a:r>
            <a:r>
              <a:rPr sz="2400"/>
              <a:t>。</a:t>
            </a:r>
            <a:endParaRPr sz="2400"/>
          </a:p>
          <a:p>
            <a:r>
              <a:rPr sz="2400"/>
              <a:t>【创 14:19】 他为亚伯兰祝福，说：“愿天地的主、至高的  神赐福与亚伯兰。</a:t>
            </a:r>
            <a:endParaRPr sz="2400"/>
          </a:p>
          <a:p>
            <a:r>
              <a:rPr sz="2400"/>
              <a:t>【创 14:20】 至高的  神把敌人交在你手里，是应当称颂的。”亚伯兰就把所得的拿出十分之一来，给麦基洗德。</a:t>
            </a:r>
            <a:endParaRPr sz="2400"/>
          </a:p>
        </p:txBody>
      </p:sp>
      <p:sp>
        <p:nvSpPr>
          <p:cNvPr id="5" name="文本框 4"/>
          <p:cNvSpPr txBox="1"/>
          <p:nvPr/>
        </p:nvSpPr>
        <p:spPr>
          <a:xfrm>
            <a:off x="205740" y="5978525"/>
            <a:ext cx="6095365" cy="768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【来 6:20】 作先锋的耶稣，既照着麦基洗德的等次成了</a:t>
            </a:r>
            <a:r>
              <a:rPr lang="zh-CN" altLang="en-US" sz="2200" b="1">
                <a:solidFill>
                  <a:srgbClr val="FF0000"/>
                </a:solidFill>
              </a:rPr>
              <a:t>永远的大祭司</a:t>
            </a:r>
            <a:r>
              <a:rPr lang="zh-CN" altLang="en-US" sz="2200"/>
              <a:t>，就为我们进入幔内。</a:t>
            </a:r>
            <a:endParaRPr lang="zh-CN" altLang="en-US" sz="2200"/>
          </a:p>
        </p:txBody>
      </p:sp>
      <p:sp>
        <p:nvSpPr>
          <p:cNvPr id="6" name="文本框 5"/>
          <p:cNvSpPr txBox="1"/>
          <p:nvPr/>
        </p:nvSpPr>
        <p:spPr>
          <a:xfrm>
            <a:off x="144145" y="588010"/>
            <a:ext cx="6096000" cy="7683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【诗 110:4】 耶和华起了誓，决不后悔，说：“</a:t>
            </a:r>
            <a:r>
              <a:rPr lang="zh-CN" altLang="en-US" sz="2200" b="1">
                <a:solidFill>
                  <a:srgbClr val="FF0000"/>
                </a:solidFill>
              </a:rPr>
              <a:t>你是照着麦基洗德的等次永远为祭司</a:t>
            </a:r>
            <a:r>
              <a:rPr lang="zh-CN" altLang="en-US" sz="2200"/>
              <a:t>。”</a:t>
            </a:r>
            <a:endParaRPr lang="zh-CN" altLang="en-US" sz="2200"/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2950210" y="93980"/>
          <a:ext cx="2887980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980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bldLvl="0" animBg="1"/>
      <p:bldP spid="7" grpId="1" animBg="1"/>
      <p:bldP spid="6" grpId="0" bldLvl="0" animBg="1"/>
      <p:bldP spid="6" grpId="1" animBg="1"/>
      <p:bldP spid="10" grpId="0" animBg="1"/>
      <p:bldP spid="10" grpId="1" animBg="1"/>
      <p:bldP spid="5" grpId="0" animBg="1"/>
      <p:bldP spid="5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10" y="107315"/>
            <a:ext cx="286893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1.4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亚伯拉罕献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以撒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010" y="797560"/>
            <a:ext cx="5527675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sz="2400"/>
              <a:t>【创 22:2】 神说：“你带着你的儿子，就是你</a:t>
            </a:r>
            <a:r>
              <a:rPr sz="2400" b="1">
                <a:solidFill>
                  <a:srgbClr val="00B050"/>
                </a:solidFill>
              </a:rPr>
              <a:t>独生的儿子</a:t>
            </a:r>
            <a:r>
              <a:rPr sz="2400"/>
              <a:t>，</a:t>
            </a:r>
            <a:r>
              <a:rPr sz="2400" b="1">
                <a:solidFill>
                  <a:srgbClr val="7030A0"/>
                </a:solidFill>
              </a:rPr>
              <a:t>你所爱的</a:t>
            </a:r>
            <a:r>
              <a:rPr sz="2400"/>
              <a:t>以撒，往</a:t>
            </a:r>
            <a:r>
              <a:rPr sz="2400" b="1">
                <a:solidFill>
                  <a:srgbClr val="0070C0"/>
                </a:solidFill>
              </a:rPr>
              <a:t>摩利亚地</a:t>
            </a:r>
            <a:r>
              <a:rPr sz="2400"/>
              <a:t>去，在我所要指示你的山上，把他献为</a:t>
            </a:r>
            <a:r>
              <a:rPr sz="2400" b="1">
                <a:solidFill>
                  <a:srgbClr val="FF0000"/>
                </a:solidFill>
              </a:rPr>
              <a:t>燔祭</a:t>
            </a:r>
            <a:r>
              <a:rPr sz="2400"/>
              <a:t>。”</a:t>
            </a:r>
            <a:endParaRPr sz="24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l="12596"/>
          <a:stretch>
            <a:fillRect/>
          </a:stretch>
        </p:blipFill>
        <p:spPr>
          <a:xfrm>
            <a:off x="227965" y="2479675"/>
            <a:ext cx="6639560" cy="42729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291070" y="1933575"/>
            <a:ext cx="3970020" cy="9004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 b="1">
                <a:solidFill>
                  <a:srgbClr val="0070C0"/>
                </a:solidFill>
                <a:sym typeface="+mn-ea"/>
              </a:rPr>
              <a:t>摩利亚山：亚伯拉罕献以撒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  <a:p>
            <a:r>
              <a:rPr lang="en-US" altLang="zh-CN" sz="2400" b="1">
                <a:solidFill>
                  <a:srgbClr val="0070C0"/>
                </a:solidFill>
                <a:sym typeface="+mn-ea"/>
              </a:rPr>
              <a:t> (锡安山)    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所罗门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王建</a:t>
            </a:r>
            <a:r>
              <a:rPr lang="zh-CN" altLang="en-US" sz="2400" b="1">
                <a:solidFill>
                  <a:srgbClr val="0070C0"/>
                </a:solidFill>
                <a:sym typeface="+mn-ea"/>
              </a:rPr>
              <a:t>圣殿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34835" y="5168900"/>
            <a:ext cx="4923790" cy="156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400"/>
              <a:t>【创 22:13】亚伯拉罕举目观看，不料，有一只公羊，两角扣在稠密的小树中，亚伯拉罕就取了那只公羊来，献为燔祭，代替他的儿子。</a:t>
            </a:r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6934835" y="2915920"/>
            <a:ext cx="507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神要亚伯拉罕献上自己的爱子为祭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34835" y="4042410"/>
            <a:ext cx="4860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神预备了一只公羊代替以撒为祭</a:t>
            </a:r>
            <a:endParaRPr lang="zh-CN" altLang="en-US" sz="2400">
              <a:solidFill>
                <a:srgbClr val="00B05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34835" y="3479165"/>
            <a:ext cx="44640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sym typeface="+mn-ea"/>
              </a:rPr>
              <a:t>神献上自己的独生爱子耶稣为祭</a:t>
            </a:r>
            <a:endParaRPr lang="zh-CN" altLang="en-US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34835" y="4605655"/>
            <a:ext cx="4860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神让道成肉身的耶稣做了替罪羊</a:t>
            </a:r>
            <a:endParaRPr lang="zh-CN" altLang="en-US" sz="2400">
              <a:solidFill>
                <a:srgbClr val="00B05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75985" y="241300"/>
            <a:ext cx="5927090" cy="15684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【代下 3:1】 所罗门就在耶路撒冷、耶和华向他父大卫显现的</a:t>
            </a:r>
            <a:r>
              <a:rPr lang="zh-CN" altLang="en-US" sz="2400" b="1">
                <a:solidFill>
                  <a:srgbClr val="0070C0"/>
                </a:solidFill>
              </a:rPr>
              <a:t>摩利亚山</a:t>
            </a:r>
            <a:r>
              <a:rPr lang="zh-CN" altLang="en-US" sz="2400"/>
              <a:t>上，就是耶布斯人阿珥楠的禾场上、大卫所指定的地方预备好了，开工建造</a:t>
            </a:r>
            <a:r>
              <a:rPr lang="zh-CN" altLang="en-US" sz="2400" b="1">
                <a:solidFill>
                  <a:srgbClr val="0070C0"/>
                </a:solidFill>
              </a:rPr>
              <a:t>耶和华的殿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270000" y="2630170"/>
            <a:ext cx="4464685" cy="54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预表神献上独生爱子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基督为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宋体"/>
                <a:sym typeface="+mn-ea"/>
              </a:rPr>
              <a:t>祭</a:t>
            </a:r>
            <a:endParaRPr lang="en-US" altLang="zh-CN" sz="2400" b="1">
              <a:solidFill>
                <a:srgbClr val="FF0000"/>
              </a:solidFill>
              <a:highlight>
                <a:srgbClr val="FFFF00"/>
              </a:highlight>
              <a:latin typeface="Calibri"/>
              <a:ea typeface="宋体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076575" y="93980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animBg="1"/>
      <p:bldP spid="7" grpId="1" animBg="1"/>
      <p:bldP spid="10" grpId="0" animBg="1"/>
      <p:bldP spid="10" grpId="1" animBg="1"/>
      <p:bldP spid="16" grpId="0"/>
      <p:bldP spid="16" grpId="1"/>
      <p:bldP spid="17" grpId="0" animBg="1"/>
      <p:bldP spid="17" grpId="1" animBg="1"/>
      <p:bldP spid="18" grpId="0"/>
      <p:bldP spid="18" grpId="1"/>
      <p:bldP spid="20" grpId="0"/>
      <p:bldP spid="20" grpId="1"/>
      <p:bldP spid="19" grpId="0"/>
      <p:bldP spid="19" grpId="1"/>
      <p:bldP spid="22" grpId="0"/>
      <p:bldP spid="22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6675" y="2689225"/>
            <a:ext cx="7045325" cy="4168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0830" y="107315"/>
            <a:ext cx="2868930" cy="543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Calibri"/>
                <a:ea typeface="宋体"/>
              </a:rPr>
              <a:t>1.5 </a:t>
            </a:r>
            <a:r>
              <a:rPr lang="zh-CN" altLang="en-US" sz="2400" b="1">
                <a:solidFill>
                  <a:srgbClr val="FF0000"/>
                </a:solidFill>
                <a:latin typeface="Calibri"/>
                <a:ea typeface="宋体"/>
              </a:rPr>
              <a:t>雅各的梦中天梯</a:t>
            </a:r>
            <a:endParaRPr lang="zh-CN" altLang="en-US" sz="2400" b="1">
              <a:solidFill>
                <a:srgbClr val="FF0000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730" y="797560"/>
            <a:ext cx="6527165" cy="304609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sz="2400"/>
              <a:t>【创 28:10】雅各出了别是巴，向哈兰走去。</a:t>
            </a:r>
            <a:endParaRPr sz="2400"/>
          </a:p>
          <a:p>
            <a:r>
              <a:rPr sz="2400"/>
              <a:t>【创 28:11】到了一个地方，因为太阳落了，就在那里住宿，便拾起那地方的一块石头枕在头下，在那里躺卧睡了。</a:t>
            </a:r>
            <a:endParaRPr sz="2400"/>
          </a:p>
          <a:p>
            <a:r>
              <a:rPr sz="2400"/>
              <a:t>【创 28:12】梦见一个梯子立在地上，梯子的头顶着天，有</a:t>
            </a:r>
            <a:r>
              <a:rPr sz="2400" b="1">
                <a:solidFill>
                  <a:srgbClr val="FF0000"/>
                </a:solidFill>
              </a:rPr>
              <a:t>神的使者</a:t>
            </a:r>
            <a:r>
              <a:rPr sz="2400" b="1">
                <a:solidFill>
                  <a:srgbClr val="FF0000"/>
                </a:solidFill>
                <a:highlight>
                  <a:srgbClr val="FFFF00"/>
                </a:highlight>
              </a:rPr>
              <a:t>在梯子上</a:t>
            </a:r>
            <a:r>
              <a:rPr sz="2400" b="1">
                <a:solidFill>
                  <a:srgbClr val="FF0000"/>
                </a:solidFill>
              </a:rPr>
              <a:t>，上去下来</a:t>
            </a:r>
            <a:r>
              <a:rPr sz="2400"/>
              <a:t>。</a:t>
            </a:r>
            <a:endParaRPr sz="2400"/>
          </a:p>
          <a:p>
            <a:r>
              <a:rPr sz="2400"/>
              <a:t>【创 28:19】他就给那地方起名叫伯特利（就是“  神殿”的意思）；但那地方起先名叫路斯。</a:t>
            </a:r>
            <a:endParaRPr sz="2400"/>
          </a:p>
        </p:txBody>
      </p:sp>
      <p:sp>
        <p:nvSpPr>
          <p:cNvPr id="10" name="文本框 9"/>
          <p:cNvSpPr txBox="1"/>
          <p:nvPr/>
        </p:nvSpPr>
        <p:spPr>
          <a:xfrm>
            <a:off x="125730" y="3990340"/>
            <a:ext cx="4854575" cy="11988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【约 1:51】 又说：“我实实在在地告诉你们，你们将要看见天开了，  </a:t>
            </a:r>
            <a:r>
              <a:rPr lang="zh-CN" altLang="en-US" sz="2400" b="1">
                <a:solidFill>
                  <a:srgbClr val="FF0000"/>
                </a:solidFill>
              </a:rPr>
              <a:t>神的使者上去下来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在人子身上</a:t>
            </a:r>
            <a:r>
              <a:rPr lang="zh-CN" altLang="en-US" sz="2400"/>
              <a:t>。”</a:t>
            </a:r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125730" y="5399405"/>
            <a:ext cx="4855210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400"/>
              <a:t>【约 14:6】 耶稣说：“我就是道路、真理、生命，若不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</a:rPr>
              <a:t>藉着我</a:t>
            </a:r>
            <a:r>
              <a:rPr lang="zh-CN" altLang="en-US" sz="2400"/>
              <a:t>，没有人能到父那里去。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7059295" y="1919605"/>
            <a:ext cx="4348480" cy="5435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400"/>
              <a:t>雅各梦中天梯，连结天</a:t>
            </a:r>
            <a:r>
              <a:rPr lang="zh-CN" altLang="en-US" sz="2400">
                <a:sym typeface="+mn-ea"/>
              </a:rPr>
              <a:t>与地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7059295" y="824865"/>
            <a:ext cx="4264025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r>
              <a:rPr lang="zh-CN" altLang="en-US" sz="2400"/>
              <a:t>耶稣基督比喻自己是天梯，</a:t>
            </a:r>
            <a:endParaRPr lang="zh-CN" altLang="en-US" sz="2400"/>
          </a:p>
          <a:p>
            <a:r>
              <a:rPr lang="zh-CN" altLang="en-US" sz="2400"/>
              <a:t>只有籍着祂才能到天父</a:t>
            </a:r>
            <a:r>
              <a:rPr lang="zh-CN" altLang="en-US" sz="2400"/>
              <a:t>那里去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6137910" y="3466465"/>
            <a:ext cx="5842635" cy="988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耶稣基督是中保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天梯预表基督是神与人之间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沟通的管道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3369945" y="93980"/>
          <a:ext cx="2761615" cy="50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15"/>
              </a:tblGrid>
              <a:tr h="501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2400" b="0">
                          <a:solidFill>
                            <a:schemeClr val="tx1"/>
                          </a:solidFill>
                        </a:rPr>
                        <a:t>预表基督的人和事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  <p:bldP spid="7" grpId="0" bldLvl="0" animBg="1"/>
      <p:bldP spid="7" grpId="1" animBg="1"/>
      <p:bldP spid="10" grpId="0" bldLvl="0" animBg="1"/>
      <p:bldP spid="10" grpId="1" animBg="1"/>
      <p:bldP spid="3" grpId="0" bldLvl="0" animBg="1"/>
      <p:bldP spid="3" grpId="1" animBg="1"/>
      <p:bldP spid="17" grpId="0" bldLvl="0" animBg="1"/>
      <p:bldP spid="17" grpId="1" animBg="1"/>
      <p:bldP spid="2" grpId="0" animBg="1"/>
      <p:bldP spid="2" grpId="1" animBg="1"/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TABLE_ENDDRAG_ORIGIN_RECT" val="723*198"/>
  <p:tag name="TABLE_ENDDRAG_RECT" val="8*68*723*198"/>
  <p:tag name="KSO_WM_BEAUTIFY_FLAG" val=""/>
</p:tagLst>
</file>

<file path=ppt/tags/tag10.xml><?xml version="1.0" encoding="utf-8"?>
<p:tagLst xmlns:p="http://schemas.openxmlformats.org/presentationml/2006/main">
  <p:tag name="TABLE_ENDDRAG_ORIGIN_RECT" val="217*39"/>
  <p:tag name="TABLE_ENDDRAG_RECT" val="242*7*217*39"/>
  <p:tag name="KSO_WM_BEAUTIFY_FLAG" val=""/>
</p:tagLst>
</file>

<file path=ppt/tags/tag11.xml><?xml version="1.0" encoding="utf-8"?>
<p:tagLst xmlns:p="http://schemas.openxmlformats.org/presentationml/2006/main">
  <p:tag name="TABLE_ENDDRAG_ORIGIN_RECT" val="217*39"/>
  <p:tag name="TABLE_ENDDRAG_RECT" val="242*7*217*39"/>
  <p:tag name="KSO_WM_BEAUTIFY_FLAG" val=""/>
</p:tagLst>
</file>

<file path=ppt/tags/tag12.xml><?xml version="1.0" encoding="utf-8"?>
<p:tagLst xmlns:p="http://schemas.openxmlformats.org/presentationml/2006/main">
  <p:tag name="TABLE_ENDDRAG_ORIGIN_RECT" val="217*39"/>
  <p:tag name="TABLE_ENDDRAG_RECT" val="242*7*217*39"/>
  <p:tag name="KSO_WM_BEAUTIFY_FLAG" val=""/>
</p:tagLst>
</file>

<file path=ppt/tags/tag13.xml><?xml version="1.0" encoding="utf-8"?>
<p:tagLst xmlns:p="http://schemas.openxmlformats.org/presentationml/2006/main">
  <p:tag name="TABLE_ENDDRAG_ORIGIN_RECT" val="217*39"/>
  <p:tag name="TABLE_ENDDRAG_RECT" val="242*7*217*39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commondata" val="eyJoZGlkIjoiNGJkOWYyYmY4M2M1YjcxNzMyZmNhY2YzMTQ3MWZjNGIifQ=="/>
</p:tagLst>
</file>

<file path=ppt/tags/tag3.xml><?xml version="1.0" encoding="utf-8"?>
<p:tagLst xmlns:p="http://schemas.openxmlformats.org/presentationml/2006/main">
  <p:tag name="TABLE_ENDDRAG_ORIGIN_RECT" val="913*378"/>
  <p:tag name="TABLE_ENDDRAG_RECT" val="23*102*913*378"/>
  <p:tag name="KSO_WM_BEAUTIFY_FLAG" val=""/>
</p:tagLst>
</file>

<file path=ppt/tags/tag4.xml><?xml version="1.0" encoding="utf-8"?>
<p:tagLst xmlns:p="http://schemas.openxmlformats.org/presentationml/2006/main">
  <p:tag name="TABLE_ENDDRAG_ORIGIN_RECT" val="227*64"/>
  <p:tag name="TABLE_ENDDRAG_RECT" val="233*10*227*64"/>
</p:tagLst>
</file>

<file path=ppt/tags/tag5.xml><?xml version="1.0" encoding="utf-8"?>
<p:tagLst xmlns:p="http://schemas.openxmlformats.org/presentationml/2006/main">
  <p:tag name="TABLE_ENDDRAG_ORIGIN_RECT" val="227*64"/>
  <p:tag name="TABLE_ENDDRAG_RECT" val="233*10*227*64"/>
  <p:tag name="KSO_WM_BEAUTIFY_FLAG" val=""/>
</p:tagLst>
</file>

<file path=ppt/tags/tag6.xml><?xml version="1.0" encoding="utf-8"?>
<p:tagLst xmlns:p="http://schemas.openxmlformats.org/presentationml/2006/main">
  <p:tag name="TABLE_ENDDRAG_ORIGIN_RECT" val="227*64"/>
  <p:tag name="TABLE_ENDDRAG_RECT" val="233*10*227*64"/>
  <p:tag name="KSO_WM_BEAUTIFY_FLAG" val=""/>
</p:tagLst>
</file>

<file path=ppt/tags/tag7.xml><?xml version="1.0" encoding="utf-8"?>
<p:tagLst xmlns:p="http://schemas.openxmlformats.org/presentationml/2006/main">
  <p:tag name="TABLE_ENDDRAG_ORIGIN_RECT" val="217*39"/>
  <p:tag name="TABLE_ENDDRAG_RECT" val="242*7*217*39"/>
  <p:tag name="KSO_WM_BEAUTIFY_FLAG" val=""/>
</p:tagLst>
</file>

<file path=ppt/tags/tag8.xml><?xml version="1.0" encoding="utf-8"?>
<p:tagLst xmlns:p="http://schemas.openxmlformats.org/presentationml/2006/main">
  <p:tag name="TABLE_ENDDRAG_ORIGIN_RECT" val="217*39"/>
  <p:tag name="TABLE_ENDDRAG_RECT" val="242*7*217*39"/>
  <p:tag name="KSO_WM_BEAUTIFY_FLAG" val=""/>
</p:tagLst>
</file>

<file path=ppt/tags/tag9.xml><?xml version="1.0" encoding="utf-8"?>
<p:tagLst xmlns:p="http://schemas.openxmlformats.org/presentationml/2006/main">
  <p:tag name="TABLE_ENDDRAG_ORIGIN_RECT" val="217*39"/>
  <p:tag name="TABLE_ENDDRAG_RECT" val="242*7*217*39"/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10580</Words>
  <Application>WPS 演示</Application>
  <PresentationFormat>宽屏</PresentationFormat>
  <Paragraphs>679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Helvetica Neue</vt:lpstr>
      <vt:lpstr>宋体</vt:lpstr>
      <vt:lpstr>汉仪书宋二KW</vt:lpstr>
      <vt:lpstr>微软雅黑</vt:lpstr>
      <vt:lpstr>汉仪旗黑</vt:lpstr>
      <vt:lpstr>宋体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凡事感恩 Jack崔</cp:lastModifiedBy>
  <cp:revision>26</cp:revision>
  <dcterms:created xsi:type="dcterms:W3CDTF">2024-08-19T10:47:37Z</dcterms:created>
  <dcterms:modified xsi:type="dcterms:W3CDTF">2024-08-19T10:47:37Z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2052-6.10.1.8873</vt:lpwstr>
  </property>
  <property fmtid="{D5CDD505-2E9C-101B-9397-08002B2CF9AE}" pid="3" name="ICV">
    <vt:lpwstr>6523EE02AD0A67D4D21CC3660A226189_43</vt:lpwstr>
  </property>
</Properties>
</file>