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371" r:id="rId2"/>
    <p:sldId id="257" r:id="rId3"/>
    <p:sldId id="340" r:id="rId4"/>
    <p:sldId id="336" r:id="rId5"/>
    <p:sldId id="360" r:id="rId6"/>
    <p:sldId id="304" r:id="rId7"/>
    <p:sldId id="361" r:id="rId8"/>
    <p:sldId id="314" r:id="rId9"/>
    <p:sldId id="305" r:id="rId10"/>
    <p:sldId id="362" r:id="rId11"/>
    <p:sldId id="315" r:id="rId12"/>
    <p:sldId id="331" r:id="rId13"/>
    <p:sldId id="372" r:id="rId14"/>
    <p:sldId id="363" r:id="rId15"/>
    <p:sldId id="332" r:id="rId16"/>
    <p:sldId id="365" r:id="rId17"/>
    <p:sldId id="366" r:id="rId18"/>
    <p:sldId id="367" r:id="rId19"/>
    <p:sldId id="368" r:id="rId20"/>
    <p:sldId id="297" r:id="rId21"/>
    <p:sldId id="354" r:id="rId22"/>
    <p:sldId id="300" r:id="rId23"/>
    <p:sldId id="301" r:id="rId24"/>
    <p:sldId id="342" r:id="rId25"/>
    <p:sldId id="355" r:id="rId26"/>
    <p:sldId id="343" r:id="rId27"/>
    <p:sldId id="344" r:id="rId28"/>
    <p:sldId id="356" r:id="rId29"/>
    <p:sldId id="345" r:id="rId30"/>
    <p:sldId id="346" r:id="rId31"/>
    <p:sldId id="347" r:id="rId32"/>
    <p:sldId id="348" r:id="rId33"/>
    <p:sldId id="341" r:id="rId34"/>
    <p:sldId id="337" r:id="rId35"/>
    <p:sldId id="349" r:id="rId36"/>
    <p:sldId id="350" r:id="rId37"/>
    <p:sldId id="351" r:id="rId38"/>
    <p:sldId id="352" r:id="rId39"/>
    <p:sldId id="333" r:id="rId40"/>
    <p:sldId id="306" r:id="rId41"/>
    <p:sldId id="307" r:id="rId42"/>
    <p:sldId id="373" r:id="rId43"/>
    <p:sldId id="376" r:id="rId44"/>
    <p:sldId id="339" r:id="rId45"/>
    <p:sldId id="369" r:id="rId46"/>
    <p:sldId id="334" r:id="rId47"/>
    <p:sldId id="374" r:id="rId48"/>
    <p:sldId id="310" r:id="rId49"/>
    <p:sldId id="353" r:id="rId50"/>
    <p:sldId id="312" r:id="rId51"/>
    <p:sldId id="308" r:id="rId52"/>
    <p:sldId id="335" r:id="rId53"/>
    <p:sldId id="327" r:id="rId54"/>
    <p:sldId id="294" r:id="rId55"/>
    <p:sldId id="364"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1" autoAdjust="0"/>
    <p:restoredTop sz="94658" autoAdjust="0"/>
  </p:normalViewPr>
  <p:slideViewPr>
    <p:cSldViewPr>
      <p:cViewPr varScale="1">
        <p:scale>
          <a:sx n="111" d="100"/>
          <a:sy n="111" d="100"/>
        </p:scale>
        <p:origin x="15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898F07-1BA1-4DDE-BA81-4EE68BE8CF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59B2A923-41B7-4BD2-B999-5E20174F14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7C75EF95-38AE-4590-8AEB-D299A968BB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7AF652A5-CA86-44D8-87B2-5BF1C9FFB6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B6FDC2E7-3A07-48B9-83D9-6D85F0B3FA5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DB9F344E-D299-4CC4-AB2B-0672F33F04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3BF0D4E5-F18C-4DDF-BA90-38D1C91ED0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a:noFill/>
        </p:spPr>
        <p:txBody>
          <a:bodyPr/>
          <a:lstStyle/>
          <a:p>
            <a:fld id="{0AD79D2B-DC5E-4EA3-8ED4-5BFAB27DEB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A226CC34-ABF1-4C02-8088-26D77A9A3B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D52F791F-2F3E-48F0-AF5E-158EB5629A5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6DCFEFDC-55DC-4440-8E57-C136F0470B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96892913-9746-41E6-BD11-B0B947C4F96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CDEAE097-194B-48EE-9582-1C3CC871A89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9103D815-A810-4D38-9363-06FDC6D26A8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F8598221-66AF-4457-A930-935A7ADB95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Slide Number Placeholder 3"/>
          <p:cNvSpPr>
            <a:spLocks noGrp="1"/>
          </p:cNvSpPr>
          <p:nvPr>
            <p:ph type="sldNum" sz="quarter" idx="5"/>
          </p:nvPr>
        </p:nvSpPr>
        <p:spPr>
          <a:noFill/>
        </p:spPr>
        <p:txBody>
          <a:bodyPr/>
          <a:lstStyle/>
          <a:p>
            <a:fld id="{A4CB6916-9C40-4E72-B201-CE3C12D1317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p>
        </p:txBody>
      </p:sp>
      <p:sp>
        <p:nvSpPr>
          <p:cNvPr id="82948" name="Slide Number Placeholder 3"/>
          <p:cNvSpPr>
            <a:spLocks noGrp="1"/>
          </p:cNvSpPr>
          <p:nvPr>
            <p:ph type="sldNum" sz="quarter" idx="5"/>
          </p:nvPr>
        </p:nvSpPr>
        <p:spPr>
          <a:noFill/>
        </p:spPr>
        <p:txBody>
          <a:bodyPr/>
          <a:lstStyle/>
          <a:p>
            <a:fld id="{A6E6503A-BD67-4FFB-8154-C3F00710CA3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BD11FB7-B48A-40EC-9BC9-5A0249B4CF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a:p>
        </p:txBody>
      </p:sp>
      <p:sp>
        <p:nvSpPr>
          <p:cNvPr id="84996" name="Slide Number Placeholder 3"/>
          <p:cNvSpPr>
            <a:spLocks noGrp="1"/>
          </p:cNvSpPr>
          <p:nvPr>
            <p:ph type="sldNum" sz="quarter" idx="5"/>
          </p:nvPr>
        </p:nvSpPr>
        <p:spPr>
          <a:noFill/>
        </p:spPr>
        <p:txBody>
          <a:bodyPr/>
          <a:lstStyle/>
          <a:p>
            <a:fld id="{1303646C-176A-4EDA-AA57-0106F92F1D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622596CC-250F-465A-A946-8860918DEB8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a:p>
        </p:txBody>
      </p:sp>
      <p:sp>
        <p:nvSpPr>
          <p:cNvPr id="87044" name="Slide Number Placeholder 3"/>
          <p:cNvSpPr>
            <a:spLocks noGrp="1"/>
          </p:cNvSpPr>
          <p:nvPr>
            <p:ph type="sldNum" sz="quarter" idx="5"/>
          </p:nvPr>
        </p:nvSpPr>
        <p:spPr>
          <a:noFill/>
        </p:spPr>
        <p:txBody>
          <a:bodyPr/>
          <a:lstStyle/>
          <a:p>
            <a:fld id="{2BE7C6D7-0517-409A-9D50-E3BC1E387CD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a:p>
        </p:txBody>
      </p:sp>
      <p:sp>
        <p:nvSpPr>
          <p:cNvPr id="88068" name="Slide Number Placeholder 3"/>
          <p:cNvSpPr>
            <a:spLocks noGrp="1"/>
          </p:cNvSpPr>
          <p:nvPr>
            <p:ph type="sldNum" sz="quarter" idx="5"/>
          </p:nvPr>
        </p:nvSpPr>
        <p:spPr>
          <a:noFill/>
        </p:spPr>
        <p:txBody>
          <a:bodyPr/>
          <a:lstStyle/>
          <a:p>
            <a:fld id="{A3F5BDC6-A9DF-440D-8068-C06EF5A99FA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BADEAA3F-BDC9-4C4B-9668-D5D880E5AC6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F37BBAF1-832F-4B52-B2C8-C0E0B4F19D4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p>
        </p:txBody>
      </p:sp>
      <p:sp>
        <p:nvSpPr>
          <p:cNvPr id="90116" name="Slide Number Placeholder 3"/>
          <p:cNvSpPr>
            <a:spLocks noGrp="1"/>
          </p:cNvSpPr>
          <p:nvPr>
            <p:ph type="sldNum" sz="quarter" idx="5"/>
          </p:nvPr>
        </p:nvSpPr>
        <p:spPr>
          <a:noFill/>
        </p:spPr>
        <p:txBody>
          <a:bodyPr/>
          <a:lstStyle/>
          <a:p>
            <a:fld id="{EFADF0F7-0E8F-4216-B77C-B307471E86B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p>
        </p:txBody>
      </p:sp>
      <p:sp>
        <p:nvSpPr>
          <p:cNvPr id="91140" name="Slide Number Placeholder 3"/>
          <p:cNvSpPr>
            <a:spLocks noGrp="1"/>
          </p:cNvSpPr>
          <p:nvPr>
            <p:ph type="sldNum" sz="quarter" idx="5"/>
          </p:nvPr>
        </p:nvSpPr>
        <p:spPr>
          <a:noFill/>
        </p:spPr>
        <p:txBody>
          <a:bodyPr/>
          <a:lstStyle/>
          <a:p>
            <a:fld id="{84238836-FCEA-43F0-8A77-15BFE878AF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p>
        </p:txBody>
      </p:sp>
      <p:sp>
        <p:nvSpPr>
          <p:cNvPr id="92164" name="Slide Number Placeholder 3"/>
          <p:cNvSpPr>
            <a:spLocks noGrp="1"/>
          </p:cNvSpPr>
          <p:nvPr>
            <p:ph type="sldNum" sz="quarter" idx="5"/>
          </p:nvPr>
        </p:nvSpPr>
        <p:spPr>
          <a:noFill/>
        </p:spPr>
        <p:txBody>
          <a:bodyPr/>
          <a:lstStyle/>
          <a:p>
            <a:fld id="{089EB223-A057-47FE-B5CC-66EFBAC5CB5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p>
        </p:txBody>
      </p:sp>
      <p:sp>
        <p:nvSpPr>
          <p:cNvPr id="93188" name="Slide Number Placeholder 3"/>
          <p:cNvSpPr>
            <a:spLocks noGrp="1"/>
          </p:cNvSpPr>
          <p:nvPr>
            <p:ph type="sldNum" sz="quarter" idx="5"/>
          </p:nvPr>
        </p:nvSpPr>
        <p:spPr>
          <a:noFill/>
        </p:spPr>
        <p:txBody>
          <a:bodyPr/>
          <a:lstStyle/>
          <a:p>
            <a:fld id="{BFF3BCA1-9EA4-4F90-9560-A0EE3B5F8E0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p>
        </p:txBody>
      </p:sp>
      <p:sp>
        <p:nvSpPr>
          <p:cNvPr id="94212" name="Slide Number Placeholder 3"/>
          <p:cNvSpPr>
            <a:spLocks noGrp="1"/>
          </p:cNvSpPr>
          <p:nvPr>
            <p:ph type="sldNum" sz="quarter" idx="5"/>
          </p:nvPr>
        </p:nvSpPr>
        <p:spPr>
          <a:noFill/>
        </p:spPr>
        <p:txBody>
          <a:bodyPr/>
          <a:lstStyle/>
          <a:p>
            <a:fld id="{15565A13-380A-46BF-B18E-95DCC642803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122C33CC-1056-4921-BCDE-C9D614D2127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p>
        </p:txBody>
      </p:sp>
      <p:sp>
        <p:nvSpPr>
          <p:cNvPr id="96260" name="Slide Number Placeholder 3"/>
          <p:cNvSpPr>
            <a:spLocks noGrp="1"/>
          </p:cNvSpPr>
          <p:nvPr>
            <p:ph type="sldNum" sz="quarter" idx="5"/>
          </p:nvPr>
        </p:nvSpPr>
        <p:spPr>
          <a:noFill/>
        </p:spPr>
        <p:txBody>
          <a:bodyPr/>
          <a:lstStyle/>
          <a:p>
            <a:fld id="{7AE5F4F0-221A-4576-B797-D4BA859FFF5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p>
        </p:txBody>
      </p:sp>
      <p:sp>
        <p:nvSpPr>
          <p:cNvPr id="97284" name="Slide Number Placeholder 3"/>
          <p:cNvSpPr>
            <a:spLocks noGrp="1"/>
          </p:cNvSpPr>
          <p:nvPr>
            <p:ph type="sldNum" sz="quarter" idx="5"/>
          </p:nvPr>
        </p:nvSpPr>
        <p:spPr>
          <a:noFill/>
        </p:spPr>
        <p:txBody>
          <a:bodyPr/>
          <a:lstStyle/>
          <a:p>
            <a:fld id="{D673E817-63F0-4695-933F-60BCA2B9F36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p>
        </p:txBody>
      </p:sp>
      <p:sp>
        <p:nvSpPr>
          <p:cNvPr id="98308" name="Slide Number Placeholder 3"/>
          <p:cNvSpPr>
            <a:spLocks noGrp="1"/>
          </p:cNvSpPr>
          <p:nvPr>
            <p:ph type="sldNum" sz="quarter" idx="5"/>
          </p:nvPr>
        </p:nvSpPr>
        <p:spPr>
          <a:noFill/>
        </p:spPr>
        <p:txBody>
          <a:bodyPr/>
          <a:lstStyle/>
          <a:p>
            <a:fld id="{2D5E7551-62A0-4B83-910C-1A6D467B1A5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p>
        </p:txBody>
      </p:sp>
      <p:sp>
        <p:nvSpPr>
          <p:cNvPr id="99332" name="Slide Number Placeholder 3"/>
          <p:cNvSpPr>
            <a:spLocks noGrp="1"/>
          </p:cNvSpPr>
          <p:nvPr>
            <p:ph type="sldNum" sz="quarter" idx="5"/>
          </p:nvPr>
        </p:nvSpPr>
        <p:spPr>
          <a:noFill/>
        </p:spPr>
        <p:txBody>
          <a:bodyPr/>
          <a:lstStyle/>
          <a:p>
            <a:fld id="{57E20B92-FE2C-4DB3-96B8-8DD1D1E08F1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06D96BB4-5298-4CA2-AAE6-277FEA5F481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a:noFill/>
        </p:spPr>
        <p:txBody>
          <a:bodyPr/>
          <a:lstStyle/>
          <a:p>
            <a:fld id="{FC39F1F8-BB52-4690-90AC-7E7E1FBD4AC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p>
        </p:txBody>
      </p:sp>
      <p:sp>
        <p:nvSpPr>
          <p:cNvPr id="101380" name="Slide Number Placeholder 3"/>
          <p:cNvSpPr>
            <a:spLocks noGrp="1"/>
          </p:cNvSpPr>
          <p:nvPr>
            <p:ph type="sldNum" sz="quarter" idx="5"/>
          </p:nvPr>
        </p:nvSpPr>
        <p:spPr>
          <a:noFill/>
        </p:spPr>
        <p:txBody>
          <a:bodyPr/>
          <a:lstStyle/>
          <a:p>
            <a:fld id="{3EE00628-DCA1-484B-BE5B-FB0C6EC7359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p>
        </p:txBody>
      </p:sp>
      <p:sp>
        <p:nvSpPr>
          <p:cNvPr id="102404" name="Slide Number Placeholder 3"/>
          <p:cNvSpPr>
            <a:spLocks noGrp="1"/>
          </p:cNvSpPr>
          <p:nvPr>
            <p:ph type="sldNum" sz="quarter" idx="5"/>
          </p:nvPr>
        </p:nvSpPr>
        <p:spPr>
          <a:noFill/>
        </p:spPr>
        <p:txBody>
          <a:bodyPr/>
          <a:lstStyle/>
          <a:p>
            <a:fld id="{F10462EA-7AC4-42BA-B11C-F0722DEA4B0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noFill/>
        </p:spPr>
        <p:txBody>
          <a:bodyPr/>
          <a:lstStyle/>
          <a:p>
            <a:fld id="{78968816-A14F-4CA5-909B-A9BBE5A4BF6F}"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a:p>
        </p:txBody>
      </p:sp>
      <p:sp>
        <p:nvSpPr>
          <p:cNvPr id="104452" name="Slide Number Placeholder 3"/>
          <p:cNvSpPr>
            <a:spLocks noGrp="1"/>
          </p:cNvSpPr>
          <p:nvPr>
            <p:ph type="sldNum" sz="quarter" idx="5"/>
          </p:nvPr>
        </p:nvSpPr>
        <p:spPr>
          <a:noFill/>
        </p:spPr>
        <p:txBody>
          <a:bodyPr/>
          <a:lstStyle/>
          <a:p>
            <a:fld id="{2E2FFFF3-18AE-48E1-A5D1-30E828ACB8BF}"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a:p>
        </p:txBody>
      </p:sp>
      <p:sp>
        <p:nvSpPr>
          <p:cNvPr id="105476" name="Slide Number Placeholder 3"/>
          <p:cNvSpPr>
            <a:spLocks noGrp="1"/>
          </p:cNvSpPr>
          <p:nvPr>
            <p:ph type="sldNum" sz="quarter" idx="5"/>
          </p:nvPr>
        </p:nvSpPr>
        <p:spPr>
          <a:noFill/>
        </p:spPr>
        <p:txBody>
          <a:bodyPr/>
          <a:lstStyle/>
          <a:p>
            <a:fld id="{3B353840-6EDE-4932-89E2-6C6A4C7156F0}"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p>
        </p:txBody>
      </p:sp>
      <p:sp>
        <p:nvSpPr>
          <p:cNvPr id="106500" name="Slide Number Placeholder 3"/>
          <p:cNvSpPr>
            <a:spLocks noGrp="1"/>
          </p:cNvSpPr>
          <p:nvPr>
            <p:ph type="sldNum" sz="quarter" idx="5"/>
          </p:nvPr>
        </p:nvSpPr>
        <p:spPr>
          <a:noFill/>
        </p:spPr>
        <p:txBody>
          <a:bodyPr/>
          <a:lstStyle/>
          <a:p>
            <a:fld id="{751BF4A9-C331-4204-924A-6415D57C7C71}"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a:p>
        </p:txBody>
      </p:sp>
      <p:sp>
        <p:nvSpPr>
          <p:cNvPr id="107524" name="Slide Number Placeholder 3"/>
          <p:cNvSpPr>
            <a:spLocks noGrp="1"/>
          </p:cNvSpPr>
          <p:nvPr>
            <p:ph type="sldNum" sz="quarter" idx="5"/>
          </p:nvPr>
        </p:nvSpPr>
        <p:spPr>
          <a:noFill/>
        </p:spPr>
        <p:txBody>
          <a:bodyPr/>
          <a:lstStyle/>
          <a:p>
            <a:fld id="{7FCD09AE-FF96-4CB3-BE77-38F81433BB79}"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1EB58E0A-42EA-4A06-AD5A-091E2435C80B}"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p>
        </p:txBody>
      </p:sp>
      <p:sp>
        <p:nvSpPr>
          <p:cNvPr id="109572" name="Slide Number Placeholder 3"/>
          <p:cNvSpPr>
            <a:spLocks noGrp="1"/>
          </p:cNvSpPr>
          <p:nvPr>
            <p:ph type="sldNum" sz="quarter" idx="5"/>
          </p:nvPr>
        </p:nvSpPr>
        <p:spPr>
          <a:noFill/>
        </p:spPr>
        <p:txBody>
          <a:bodyPr/>
          <a:lstStyle/>
          <a:p>
            <a:fld id="{1B611BAC-11EE-41E9-BC5B-803222701F68}"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35A7AE15-0B6B-4A4B-9C88-3D77977A3AD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p>
        </p:txBody>
      </p:sp>
      <p:sp>
        <p:nvSpPr>
          <p:cNvPr id="110596" name="Slide Number Placeholder 3"/>
          <p:cNvSpPr>
            <a:spLocks noGrp="1"/>
          </p:cNvSpPr>
          <p:nvPr>
            <p:ph type="sldNum" sz="quarter" idx="5"/>
          </p:nvPr>
        </p:nvSpPr>
        <p:spPr>
          <a:noFill/>
        </p:spPr>
        <p:txBody>
          <a:bodyPr/>
          <a:lstStyle/>
          <a:p>
            <a:fld id="{13032767-AF87-463C-9409-170BC3D8009F}"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28638C3D-D868-42E4-8F9C-BB0839FE2EEB}"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p>
        </p:txBody>
      </p:sp>
      <p:sp>
        <p:nvSpPr>
          <p:cNvPr id="112644" name="Slide Number Placeholder 3"/>
          <p:cNvSpPr>
            <a:spLocks noGrp="1"/>
          </p:cNvSpPr>
          <p:nvPr>
            <p:ph type="sldNum" sz="quarter" idx="5"/>
          </p:nvPr>
        </p:nvSpPr>
        <p:spPr>
          <a:noFill/>
        </p:spPr>
        <p:txBody>
          <a:bodyPr/>
          <a:lstStyle/>
          <a:p>
            <a:fld id="{44B45BA9-CA89-45BC-B6C8-99069D7764F7}"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fld id="{AD83B108-FCCE-44CF-9FD7-F4ECC79B75DF}"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a:p>
        </p:txBody>
      </p:sp>
      <p:sp>
        <p:nvSpPr>
          <p:cNvPr id="114692" name="Slide Number Placeholder 3"/>
          <p:cNvSpPr>
            <a:spLocks noGrp="1"/>
          </p:cNvSpPr>
          <p:nvPr>
            <p:ph type="sldNum" sz="quarter" idx="5"/>
          </p:nvPr>
        </p:nvSpPr>
        <p:spPr>
          <a:noFill/>
        </p:spPr>
        <p:txBody>
          <a:bodyPr/>
          <a:lstStyle/>
          <a:p>
            <a:fld id="{C997071B-7CF4-4EF7-8286-2E9CE18FF5BE}"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62242B93-DE90-4110-8E33-6D616697EA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A3D8127E-65B5-4B5D-A88D-673E35D8094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559DD104-03E5-4D11-95A5-56B69A0190A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87C8968E-B8DA-47D6-8BCD-98E46ECA86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1EDAFFF5-4F4C-4258-86F4-D5E4205C29E3}" type="slidenum">
              <a:rPr lang="en-US"/>
              <a:pPr>
                <a:defRPr/>
              </a:pPr>
              <a:t>‹#›</a:t>
            </a:fld>
            <a:endParaRPr lang="en-US" dirty="0"/>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2E781-36BD-4855-9C95-3BD11FF699A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2B5CD-6DCE-4263-BB31-8FB2FE97B50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70E44A-7FBC-4EC5-BEBE-AA247AC0269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6A984F-49A2-4812-A003-FC9560D4FE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AE3EE-5AAE-47C9-ADDB-1C57E06E97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757AE-9C97-43A0-9040-F32A3B22029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5BEEDD-F585-4D6C-9DAF-9F5C7B0C66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130BDE-FC4F-4B4B-9FE1-7ADA507A9F3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02F349-BC20-4BDB-91BE-B6B572CDA5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9F19E-E9D2-4835-841D-CFDB21A04D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5C32D-00FF-491C-8018-CE42AC1503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CFB2FC00-0ADC-45E9-8F5A-39A62B6AF06A}"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Hiram\Desktop\Revelation%20PPTs\Ch%206\NuclearBomb1.avi" TargetMode="Externa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hyperlink" Target="Nuclear%20explosion.wm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revelationillustrated.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BB586240-E29C-47BA-99C1-D2DFCB3908A1}" type="slidenum">
              <a:rPr lang="en-US"/>
              <a:pPr>
                <a:defRPr/>
              </a:pPr>
              <a:t>1</a:t>
            </a:fld>
            <a:endParaRPr lang="en-US" dirty="0"/>
          </a:p>
        </p:txBody>
      </p:sp>
      <p:sp>
        <p:nvSpPr>
          <p:cNvPr id="2050" name="Rectangle 2"/>
          <p:cNvSpPr>
            <a:spLocks noGrp="1" noChangeArrowheads="1"/>
          </p:cNvSpPr>
          <p:nvPr>
            <p:ph type="ctrTitle"/>
          </p:nvPr>
        </p:nvSpPr>
        <p:spPr>
          <a:xfrm>
            <a:off x="609600" y="381000"/>
            <a:ext cx="7772400" cy="3733800"/>
          </a:xfrm>
        </p:spPr>
        <p:txBody>
          <a:bodyPr/>
          <a:lstStyle/>
          <a:p>
            <a:pPr eaLnBrk="1" hangingPunct="1">
              <a:defRPr/>
            </a:pPr>
            <a:r>
              <a:rPr lang="en-US" sz="6600" b="1" dirty="0">
                <a:solidFill>
                  <a:srgbClr val="FFFF00"/>
                </a:solidFill>
                <a:latin typeface="Script MT Bold" pitchFamily="66" charset="0"/>
              </a:rPr>
              <a:t>Studies of End Times Prophecies</a:t>
            </a:r>
            <a:br>
              <a:rPr lang="en-US" sz="6600" b="1" dirty="0">
                <a:solidFill>
                  <a:srgbClr val="FFFF00"/>
                </a:solidFill>
                <a:latin typeface="Script MT Bold" pitchFamily="66" charset="0"/>
              </a:rPr>
            </a:br>
            <a:r>
              <a:rPr lang="en-US" sz="3200" b="1" dirty="0">
                <a:solidFill>
                  <a:srgbClr val="FFFF00"/>
                </a:solidFill>
                <a:latin typeface="Script MT Bold" pitchFamily="66" charset="0"/>
              </a:rPr>
              <a:t> </a:t>
            </a:r>
            <a:br>
              <a:rPr lang="en-US" sz="6600" b="1" dirty="0">
                <a:solidFill>
                  <a:srgbClr val="FFFF00"/>
                </a:solidFill>
                <a:latin typeface="Script MT Bold" pitchFamily="66" charset="0"/>
              </a:rPr>
            </a:br>
            <a:r>
              <a:rPr lang="en-US" sz="6000" b="1" dirty="0">
                <a:solidFill>
                  <a:schemeClr val="accent2">
                    <a:lumMod val="40000"/>
                    <a:lumOff val="60000"/>
                  </a:schemeClr>
                </a:solidFill>
                <a:latin typeface="Abyssinica SIL" pitchFamily="2" charset="0"/>
              </a:rPr>
              <a:t>Book of Revelation</a:t>
            </a:r>
          </a:p>
        </p:txBody>
      </p:sp>
      <p:sp>
        <p:nvSpPr>
          <p:cNvPr id="2051" name="Rectangle 3"/>
          <p:cNvSpPr>
            <a:spLocks noGrp="1" noChangeArrowheads="1"/>
          </p:cNvSpPr>
          <p:nvPr>
            <p:ph type="subTitle" idx="1"/>
          </p:nvPr>
        </p:nvSpPr>
        <p:spPr>
          <a:xfrm>
            <a:off x="1371600" y="4267200"/>
            <a:ext cx="6400800" cy="1752600"/>
          </a:xfrm>
        </p:spPr>
        <p:txBody>
          <a:bodyPr/>
          <a:lstStyle/>
          <a:p>
            <a:pPr eaLnBrk="1" hangingPunct="1">
              <a:defRPr/>
            </a:pPr>
            <a:r>
              <a:rPr lang="en-US" sz="3600" b="1" dirty="0">
                <a:solidFill>
                  <a:schemeClr val="hlink"/>
                </a:solidFill>
              </a:rPr>
              <a:t>Chapter 6</a:t>
            </a:r>
          </a:p>
          <a:p>
            <a:pPr eaLnBrk="1" hangingPunct="1">
              <a:defRPr/>
            </a:pPr>
            <a:endParaRPr lang="en-US" dirty="0"/>
          </a:p>
          <a:p>
            <a:pPr eaLnBrk="1" hangingPunct="1">
              <a:defRPr/>
            </a:pPr>
            <a:r>
              <a:rPr lang="en-US" sz="2000" dirty="0"/>
              <a:t>By </a:t>
            </a:r>
            <a:r>
              <a:rPr lang="en-US" sz="2800" b="1" dirty="0">
                <a:latin typeface="Edwardian Script ITC" pitchFamily="66" charset="0"/>
              </a:rPr>
              <a:t>Dr. Jose H. Rodriguez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EDC71AD-6E5E-46E1-84EC-35FA6B30FD7E}" type="slidenum">
              <a:rPr lang="en-US"/>
              <a:pPr>
                <a:defRPr/>
              </a:pPr>
              <a:t>10</a:t>
            </a:fld>
            <a:endParaRPr lang="en-US" dirty="0"/>
          </a:p>
        </p:txBody>
      </p:sp>
      <p:pic>
        <p:nvPicPr>
          <p:cNvPr id="13315" name="Picture 4"/>
          <p:cNvPicPr>
            <a:picLocks noChangeAspect="1" noChangeArrowheads="1"/>
          </p:cNvPicPr>
          <p:nvPr/>
        </p:nvPicPr>
        <p:blipFill>
          <a:blip r:embed="rId3" cstate="print"/>
          <a:srcRect/>
          <a:stretch>
            <a:fillRect/>
          </a:stretch>
        </p:blipFill>
        <p:spPr bwMode="auto">
          <a:xfrm>
            <a:off x="3124200" y="914400"/>
            <a:ext cx="3059113" cy="4953000"/>
          </a:xfrm>
          <a:prstGeom prst="rect">
            <a:avLst/>
          </a:prstGeom>
          <a:noFill/>
          <a:ln w="9525">
            <a:noFill/>
            <a:miter lim="800000"/>
            <a:headEnd/>
            <a:tailEnd/>
          </a:ln>
        </p:spPr>
      </p:pic>
      <p:sp>
        <p:nvSpPr>
          <p:cNvPr id="13316" name="TextBox 4"/>
          <p:cNvSpPr txBox="1">
            <a:spLocks noChangeArrowheads="1"/>
          </p:cNvSpPr>
          <p:nvPr/>
        </p:nvSpPr>
        <p:spPr bwMode="auto">
          <a:xfrm>
            <a:off x="2209800" y="6019800"/>
            <a:ext cx="5486400" cy="461963"/>
          </a:xfrm>
          <a:prstGeom prst="rect">
            <a:avLst/>
          </a:prstGeom>
          <a:noFill/>
          <a:ln w="9525">
            <a:noFill/>
            <a:miter lim="800000"/>
            <a:headEnd/>
            <a:tailEnd/>
          </a:ln>
        </p:spPr>
        <p:txBody>
          <a:bodyPr>
            <a:spAutoFit/>
          </a:bodyPr>
          <a:lstStyle/>
          <a:p>
            <a:r>
              <a:rPr lang="en-US" sz="2400">
                <a:solidFill>
                  <a:srgbClr val="FFFF00"/>
                </a:solidFill>
              </a:rPr>
              <a:t>The 3</a:t>
            </a:r>
            <a:r>
              <a:rPr lang="en-US" sz="2400" baseline="30000">
                <a:solidFill>
                  <a:srgbClr val="FFFF00"/>
                </a:solidFill>
              </a:rPr>
              <a:t>rd</a:t>
            </a:r>
            <a:r>
              <a:rPr lang="en-US" sz="2400">
                <a:solidFill>
                  <a:srgbClr val="FFFF00"/>
                </a:solidFill>
              </a:rPr>
              <a:t> Horseman: Worldwide Famine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0E003FA-3359-4E95-926A-39D27FCF2D8C}" type="slidenum">
              <a:rPr lang="en-US"/>
              <a:pPr>
                <a:defRPr/>
              </a:pPr>
              <a:t>11</a:t>
            </a:fld>
            <a:endParaRPr lang="en-US" dirty="0"/>
          </a:p>
        </p:txBody>
      </p:sp>
      <p:sp>
        <p:nvSpPr>
          <p:cNvPr id="68610" name="Rectangle 2"/>
          <p:cNvSpPr>
            <a:spLocks noGrp="1" noChangeArrowheads="1"/>
          </p:cNvSpPr>
          <p:nvPr>
            <p:ph type="body" idx="1"/>
          </p:nvPr>
        </p:nvSpPr>
        <p:spPr>
          <a:xfrm>
            <a:off x="457200" y="762000"/>
            <a:ext cx="8229600" cy="4419600"/>
          </a:xfrm>
        </p:spPr>
        <p:txBody>
          <a:bodyPr/>
          <a:lstStyle/>
          <a:p>
            <a:pPr eaLnBrk="1" hangingPunct="1">
              <a:spcBef>
                <a:spcPct val="0"/>
              </a:spcBef>
              <a:buFontTx/>
              <a:buNone/>
              <a:defRPr/>
            </a:pPr>
            <a:r>
              <a:rPr lang="en-US" sz="4000" dirty="0">
                <a:latin typeface="Arial" pitchFamily="34" charset="0"/>
                <a:cs typeface="Arial" pitchFamily="34" charset="0"/>
              </a:rPr>
              <a:t>The </a:t>
            </a:r>
            <a:r>
              <a:rPr lang="en-US" sz="4000" b="1" dirty="0">
                <a:latin typeface="Arial" pitchFamily="34" charset="0"/>
                <a:cs typeface="Arial" pitchFamily="34" charset="0"/>
              </a:rPr>
              <a:t>third rider</a:t>
            </a:r>
            <a:r>
              <a:rPr lang="en-US" sz="4000" dirty="0">
                <a:latin typeface="Arial" pitchFamily="34" charset="0"/>
                <a:cs typeface="Arial" pitchFamily="34" charset="0"/>
              </a:rPr>
              <a:t> represents </a:t>
            </a:r>
            <a:r>
              <a:rPr lang="en-US" sz="4000" b="1" dirty="0">
                <a:solidFill>
                  <a:srgbClr val="FFC000"/>
                </a:solidFill>
                <a:latin typeface="Arial" pitchFamily="34" charset="0"/>
                <a:cs typeface="Arial" pitchFamily="34" charset="0"/>
              </a:rPr>
              <a:t>famine</a:t>
            </a:r>
            <a:r>
              <a:rPr lang="en-US" sz="4000" dirty="0">
                <a:latin typeface="Arial" pitchFamily="34" charset="0"/>
                <a:cs typeface="Arial" pitchFamily="34" charset="0"/>
              </a:rPr>
              <a:t>. </a:t>
            </a:r>
          </a:p>
          <a:p>
            <a:pPr eaLnBrk="1" hangingPunct="1">
              <a:spcBef>
                <a:spcPct val="0"/>
              </a:spcBef>
              <a:buFontTx/>
              <a:buNone/>
              <a:defRPr/>
            </a:pPr>
            <a:r>
              <a:rPr lang="en-US" sz="4000" dirty="0">
                <a:latin typeface="Arial" pitchFamily="34" charset="0"/>
                <a:cs typeface="Arial" pitchFamily="34" charset="0"/>
              </a:rPr>
              <a:t>This is symbolized by the high cost </a:t>
            </a:r>
          </a:p>
          <a:p>
            <a:pPr eaLnBrk="1" hangingPunct="1">
              <a:spcBef>
                <a:spcPct val="0"/>
              </a:spcBef>
              <a:buFontTx/>
              <a:buNone/>
              <a:defRPr/>
            </a:pPr>
            <a:r>
              <a:rPr lang="en-US" sz="4000" dirty="0">
                <a:latin typeface="Arial" pitchFamily="34" charset="0"/>
                <a:cs typeface="Arial" pitchFamily="34" charset="0"/>
              </a:rPr>
              <a:t>of the grain, even though some </a:t>
            </a:r>
          </a:p>
          <a:p>
            <a:pPr eaLnBrk="1" hangingPunct="1">
              <a:spcBef>
                <a:spcPct val="0"/>
              </a:spcBef>
              <a:buFontTx/>
              <a:buNone/>
              <a:defRPr/>
            </a:pPr>
            <a:r>
              <a:rPr lang="en-US" sz="4000" dirty="0">
                <a:latin typeface="Arial" pitchFamily="34" charset="0"/>
                <a:cs typeface="Arial" pitchFamily="34" charset="0"/>
              </a:rPr>
              <a:t>“luxury” items (e.g., oil and wine) </a:t>
            </a:r>
          </a:p>
          <a:p>
            <a:pPr eaLnBrk="1" hangingPunct="1">
              <a:spcBef>
                <a:spcPct val="0"/>
              </a:spcBef>
              <a:buFontTx/>
              <a:buNone/>
              <a:defRPr/>
            </a:pPr>
            <a:r>
              <a:rPr lang="en-US" sz="4000" dirty="0">
                <a:latin typeface="Arial" pitchFamily="34" charset="0"/>
                <a:cs typeface="Arial" pitchFamily="34" charset="0"/>
              </a:rPr>
              <a:t>will still be available.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3BB97E0-52FF-47FB-A60B-A4C4E6751029}" type="slidenum">
              <a:rPr lang="en-US"/>
              <a:pPr>
                <a:defRPr/>
              </a:pPr>
              <a:t>12</a:t>
            </a:fld>
            <a:endParaRPr lang="en-US" dirty="0"/>
          </a:p>
        </p:txBody>
      </p:sp>
      <p:sp>
        <p:nvSpPr>
          <p:cNvPr id="6" name="Rectangle 2"/>
          <p:cNvSpPr>
            <a:spLocks noGrp="1" noChangeArrowheads="1"/>
          </p:cNvSpPr>
          <p:nvPr>
            <p:ph idx="1"/>
          </p:nvPr>
        </p:nvSpPr>
        <p:spPr>
          <a:xfrm>
            <a:off x="457200" y="533400"/>
            <a:ext cx="8229600" cy="5486400"/>
          </a:xfrm>
        </p:spPr>
        <p:txBody>
          <a:bodyPr/>
          <a:lstStyle/>
          <a:p>
            <a:pPr marL="0" eaLnBrk="1" hangingPunct="1">
              <a:spcBef>
                <a:spcPct val="0"/>
              </a:spcBef>
              <a:buFontTx/>
              <a:buNone/>
              <a:defRPr/>
            </a:pPr>
            <a:r>
              <a:rPr lang="en-US" sz="4000" b="1" dirty="0">
                <a:latin typeface="Arial" pitchFamily="34" charset="0"/>
                <a:cs typeface="Arial" pitchFamily="34" charset="0"/>
              </a:rPr>
              <a:t>Rev 6:7  </a:t>
            </a:r>
            <a:r>
              <a:rPr lang="en-US" sz="4000" dirty="0">
                <a:latin typeface="Arial" pitchFamily="34" charset="0"/>
                <a:cs typeface="Arial" pitchFamily="34" charset="0"/>
              </a:rPr>
              <a:t>When the Lamb opened the </a:t>
            </a:r>
            <a:r>
              <a:rPr lang="en-US" sz="4000" b="1" dirty="0">
                <a:latin typeface="Arial" pitchFamily="34" charset="0"/>
                <a:cs typeface="Arial" pitchFamily="34" charset="0"/>
              </a:rPr>
              <a:t>fourth seal</a:t>
            </a:r>
            <a:r>
              <a:rPr lang="en-US" sz="4000" dirty="0">
                <a:latin typeface="Arial" pitchFamily="34" charset="0"/>
                <a:cs typeface="Arial" pitchFamily="34" charset="0"/>
              </a:rPr>
              <a:t>, I heard the voice of the fourth living creature say, "Come!"  </a:t>
            </a:r>
            <a:r>
              <a:rPr lang="en-US" sz="4000" baseline="30000" dirty="0">
                <a:latin typeface="Arial" pitchFamily="34" charset="0"/>
                <a:cs typeface="Arial" pitchFamily="34" charset="0"/>
              </a:rPr>
              <a:t>8</a:t>
            </a:r>
            <a:r>
              <a:rPr lang="en-US" sz="4000" dirty="0">
                <a:latin typeface="Arial" pitchFamily="34" charset="0"/>
                <a:cs typeface="Arial" pitchFamily="34" charset="0"/>
              </a:rPr>
              <a:t> I looked, and there before me was a </a:t>
            </a:r>
            <a:r>
              <a:rPr lang="en-US" sz="4000" b="1" dirty="0">
                <a:latin typeface="Arial" pitchFamily="34" charset="0"/>
                <a:cs typeface="Arial" pitchFamily="34" charset="0"/>
              </a:rPr>
              <a:t>pale horse</a:t>
            </a:r>
            <a:r>
              <a:rPr lang="en-US" sz="4000" dirty="0">
                <a:latin typeface="Arial" pitchFamily="34" charset="0"/>
                <a:cs typeface="Arial" pitchFamily="34" charset="0"/>
              </a:rPr>
              <a:t>!  Its rider was named </a:t>
            </a:r>
            <a:r>
              <a:rPr lang="en-US" sz="4000" u="sng" dirty="0">
                <a:latin typeface="Arial" pitchFamily="34" charset="0"/>
                <a:cs typeface="Arial" pitchFamily="34" charset="0"/>
              </a:rPr>
              <a:t>Death</a:t>
            </a:r>
            <a:r>
              <a:rPr lang="en-US" sz="4000" dirty="0">
                <a:latin typeface="Arial" pitchFamily="34" charset="0"/>
                <a:cs typeface="Arial" pitchFamily="34" charset="0"/>
              </a:rPr>
              <a:t>, and </a:t>
            </a:r>
            <a:r>
              <a:rPr lang="en-US" sz="4000" u="sng" dirty="0">
                <a:latin typeface="Arial" pitchFamily="34" charset="0"/>
                <a:cs typeface="Arial" pitchFamily="34" charset="0"/>
              </a:rPr>
              <a:t>Hades</a:t>
            </a:r>
            <a:r>
              <a:rPr lang="en-US" sz="4000" dirty="0">
                <a:latin typeface="Arial" pitchFamily="34" charset="0"/>
                <a:cs typeface="Arial" pitchFamily="34" charset="0"/>
              </a:rPr>
              <a:t> was following close behind him.  They were given </a:t>
            </a:r>
            <a:r>
              <a:rPr lang="en-US" sz="4000" u="sng" dirty="0">
                <a:latin typeface="Arial" pitchFamily="34" charset="0"/>
                <a:cs typeface="Arial" pitchFamily="34" charset="0"/>
              </a:rPr>
              <a:t>power over a</a:t>
            </a:r>
            <a:endParaRPr lang="en-US" sz="4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1B11286-DEAD-4E74-B4E5-14BCA460EA64}" type="slidenum">
              <a:rPr lang="en-US"/>
              <a:pPr>
                <a:defRPr/>
              </a:pPr>
              <a:t>13</a:t>
            </a:fld>
            <a:endParaRPr lang="en-US" dirty="0"/>
          </a:p>
        </p:txBody>
      </p:sp>
      <p:sp>
        <p:nvSpPr>
          <p:cNvPr id="6" name="Rectangle 2"/>
          <p:cNvSpPr>
            <a:spLocks noGrp="1" noChangeArrowheads="1"/>
          </p:cNvSpPr>
          <p:nvPr>
            <p:ph idx="1"/>
          </p:nvPr>
        </p:nvSpPr>
        <p:spPr>
          <a:xfrm>
            <a:off x="457200" y="533400"/>
            <a:ext cx="8229600" cy="5486400"/>
          </a:xfrm>
        </p:spPr>
        <p:txBody>
          <a:bodyPr/>
          <a:lstStyle/>
          <a:p>
            <a:pPr marL="0" eaLnBrk="1" hangingPunct="1">
              <a:spcBef>
                <a:spcPct val="0"/>
              </a:spcBef>
              <a:buFontTx/>
              <a:buNone/>
              <a:defRPr/>
            </a:pPr>
            <a:r>
              <a:rPr lang="en-US" sz="4000" dirty="0">
                <a:latin typeface="Arial" pitchFamily="34" charset="0"/>
                <a:cs typeface="Arial" pitchFamily="34" charset="0"/>
              </a:rPr>
              <a:t>fourth of the earth to kill by sword, famine and </a:t>
            </a:r>
            <a:r>
              <a:rPr lang="en-US" sz="4000" dirty="0">
                <a:solidFill>
                  <a:srgbClr val="FFC000"/>
                </a:solidFill>
                <a:latin typeface="Arial" pitchFamily="34" charset="0"/>
                <a:cs typeface="Arial" pitchFamily="34" charset="0"/>
              </a:rPr>
              <a:t>plague, and by the </a:t>
            </a:r>
          </a:p>
          <a:p>
            <a:pPr marL="0" eaLnBrk="1" hangingPunct="1">
              <a:spcBef>
                <a:spcPct val="0"/>
              </a:spcBef>
              <a:buFontTx/>
              <a:buNone/>
              <a:defRPr/>
            </a:pPr>
            <a:r>
              <a:rPr lang="en-US" sz="4000" dirty="0">
                <a:solidFill>
                  <a:srgbClr val="FFC000"/>
                </a:solidFill>
                <a:latin typeface="Arial" pitchFamily="34" charset="0"/>
                <a:cs typeface="Arial" pitchFamily="34" charset="0"/>
              </a:rPr>
              <a:t>wild beasts of the earth</a:t>
            </a:r>
            <a:r>
              <a:rPr lang="en-US" sz="4000" b="1" dirty="0">
                <a:latin typeface="Arial" pitchFamily="34" charset="0"/>
                <a:cs typeface="Arial" pitchFamily="34" charset="0"/>
              </a:rPr>
              <a:t>.</a:t>
            </a:r>
            <a:r>
              <a:rPr lang="en-US" sz="4000" dirty="0">
                <a:latin typeface="Arial"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6042C4-98A9-42AB-810B-2D6871E5D0B8}" type="slidenum">
              <a:rPr lang="en-US"/>
              <a:pPr>
                <a:defRPr/>
              </a:pPr>
              <a:t>14</a:t>
            </a:fld>
            <a:endParaRPr lang="en-US" dirty="0"/>
          </a:p>
        </p:txBody>
      </p:sp>
      <p:pic>
        <p:nvPicPr>
          <p:cNvPr id="17411" name="Picture 4"/>
          <p:cNvPicPr>
            <a:picLocks noChangeAspect="1" noChangeArrowheads="1"/>
          </p:cNvPicPr>
          <p:nvPr/>
        </p:nvPicPr>
        <p:blipFill>
          <a:blip r:embed="rId3" cstate="print"/>
          <a:srcRect/>
          <a:stretch>
            <a:fillRect/>
          </a:stretch>
        </p:blipFill>
        <p:spPr bwMode="auto">
          <a:xfrm>
            <a:off x="3124200" y="914400"/>
            <a:ext cx="3144838" cy="4953000"/>
          </a:xfrm>
          <a:prstGeom prst="rect">
            <a:avLst/>
          </a:prstGeom>
          <a:noFill/>
          <a:ln w="9525">
            <a:noFill/>
            <a:miter lim="800000"/>
            <a:headEnd/>
            <a:tailEnd/>
          </a:ln>
        </p:spPr>
      </p:pic>
      <p:sp>
        <p:nvSpPr>
          <p:cNvPr id="17412" name="TextBox 5"/>
          <p:cNvSpPr txBox="1">
            <a:spLocks noChangeArrowheads="1"/>
          </p:cNvSpPr>
          <p:nvPr/>
        </p:nvSpPr>
        <p:spPr bwMode="auto">
          <a:xfrm>
            <a:off x="2362200" y="6096000"/>
            <a:ext cx="5105400" cy="461963"/>
          </a:xfrm>
          <a:prstGeom prst="rect">
            <a:avLst/>
          </a:prstGeom>
          <a:noFill/>
          <a:ln w="9525">
            <a:noFill/>
            <a:miter lim="800000"/>
            <a:headEnd/>
            <a:tailEnd/>
          </a:ln>
        </p:spPr>
        <p:txBody>
          <a:bodyPr>
            <a:spAutoFit/>
          </a:bodyPr>
          <a:lstStyle/>
          <a:p>
            <a:r>
              <a:rPr lang="en-US" sz="2400">
                <a:solidFill>
                  <a:srgbClr val="FFFF00"/>
                </a:solidFill>
              </a:rPr>
              <a:t>The 4</a:t>
            </a:r>
            <a:r>
              <a:rPr lang="en-US" sz="2400" baseline="30000">
                <a:solidFill>
                  <a:srgbClr val="FFFF00"/>
                </a:solidFill>
              </a:rPr>
              <a:t>th</a:t>
            </a:r>
            <a:r>
              <a:rPr lang="en-US" sz="2400">
                <a:solidFill>
                  <a:srgbClr val="FFFF00"/>
                </a:solidFill>
              </a:rPr>
              <a:t> Horseman: Worldwide Death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F41A6FD-61F1-407A-9519-3F6F87F9E82C}" type="slidenum">
              <a:rPr lang="en-US"/>
              <a:pPr>
                <a:defRPr/>
              </a:pPr>
              <a:t>15</a:t>
            </a:fld>
            <a:endParaRPr lang="en-US" dirty="0"/>
          </a:p>
        </p:txBody>
      </p:sp>
      <p:sp>
        <p:nvSpPr>
          <p:cNvPr id="89090" name="Rectangle 2"/>
          <p:cNvSpPr>
            <a:spLocks noGrp="1" noChangeArrowheads="1"/>
          </p:cNvSpPr>
          <p:nvPr>
            <p:ph type="body" idx="1"/>
          </p:nvPr>
        </p:nvSpPr>
        <p:spPr>
          <a:xfrm>
            <a:off x="457200" y="609600"/>
            <a:ext cx="8229600" cy="4114800"/>
          </a:xfrm>
        </p:spPr>
        <p:txBody>
          <a:bodyPr/>
          <a:lstStyle/>
          <a:p>
            <a:pPr eaLnBrk="1" hangingPunct="1">
              <a:spcBef>
                <a:spcPct val="0"/>
              </a:spcBef>
              <a:buFontTx/>
              <a:buNone/>
              <a:defRPr/>
            </a:pPr>
            <a:r>
              <a:rPr lang="en-US" sz="4000" dirty="0"/>
              <a:t>The </a:t>
            </a:r>
            <a:r>
              <a:rPr lang="en-US" sz="4000" b="1" dirty="0"/>
              <a:t>fourth rider</a:t>
            </a:r>
            <a:r>
              <a:rPr lang="en-US" sz="4000" dirty="0"/>
              <a:t> represents </a:t>
            </a:r>
          </a:p>
          <a:p>
            <a:pPr eaLnBrk="1" hangingPunct="1">
              <a:spcBef>
                <a:spcPct val="0"/>
              </a:spcBef>
              <a:buFontTx/>
              <a:buNone/>
              <a:defRPr/>
            </a:pPr>
            <a:r>
              <a:rPr lang="en-US" sz="4000" b="1" dirty="0">
                <a:solidFill>
                  <a:srgbClr val="FFC000"/>
                </a:solidFill>
              </a:rPr>
              <a:t>Death</a:t>
            </a:r>
            <a:r>
              <a:rPr lang="en-US" sz="4000" dirty="0"/>
              <a:t>, which will take the lives of </a:t>
            </a:r>
          </a:p>
          <a:p>
            <a:pPr eaLnBrk="1" hangingPunct="1">
              <a:spcBef>
                <a:spcPct val="0"/>
              </a:spcBef>
              <a:buFontTx/>
              <a:buNone/>
              <a:defRPr/>
            </a:pPr>
            <a:r>
              <a:rPr lang="en-US" sz="4000" dirty="0"/>
              <a:t>25% of the earth’s population </a:t>
            </a:r>
          </a:p>
          <a:p>
            <a:pPr eaLnBrk="1" hangingPunct="1">
              <a:spcBef>
                <a:spcPct val="0"/>
              </a:spcBef>
              <a:buFontTx/>
              <a:buNone/>
              <a:defRPr/>
            </a:pPr>
            <a:r>
              <a:rPr lang="en-US" sz="4000" dirty="0"/>
              <a:t>through war, famine, </a:t>
            </a:r>
            <a:r>
              <a:rPr lang="en-US" sz="4000" dirty="0">
                <a:solidFill>
                  <a:srgbClr val="FFC000"/>
                </a:solidFill>
              </a:rPr>
              <a:t>plagues</a:t>
            </a:r>
            <a:r>
              <a:rPr lang="en-US" sz="4000" dirty="0"/>
              <a:t>, and </a:t>
            </a:r>
          </a:p>
          <a:p>
            <a:pPr eaLnBrk="1" hangingPunct="1">
              <a:spcBef>
                <a:spcPct val="0"/>
              </a:spcBef>
              <a:buFontTx/>
              <a:buNone/>
              <a:defRPr/>
            </a:pPr>
            <a:r>
              <a:rPr lang="en-US" sz="4000" dirty="0">
                <a:solidFill>
                  <a:srgbClr val="FFC000"/>
                </a:solidFill>
              </a:rPr>
              <a:t>wild animals</a:t>
            </a:r>
            <a:r>
              <a:rPr lang="en-US" sz="4000" dirty="0"/>
              <a:t>.   This was prophesied </a:t>
            </a:r>
          </a:p>
          <a:p>
            <a:pPr eaLnBrk="1" hangingPunct="1">
              <a:spcBef>
                <a:spcPct val="0"/>
              </a:spcBef>
              <a:buFontTx/>
              <a:buNone/>
              <a:defRPr/>
            </a:pPr>
            <a:r>
              <a:rPr lang="en-US" sz="4000" dirty="0"/>
              <a:t>in Ezekiel 14:21: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E0BFB24-C348-48FA-8ED8-F8D9044B3D0D}" type="slidenum">
              <a:rPr lang="en-US"/>
              <a:pPr>
                <a:defRPr/>
              </a:pPr>
              <a:t>16</a:t>
            </a:fld>
            <a:endParaRPr lang="en-US" dirty="0"/>
          </a:p>
        </p:txBody>
      </p:sp>
      <p:sp>
        <p:nvSpPr>
          <p:cNvPr id="133122" name="Rectangle 2"/>
          <p:cNvSpPr>
            <a:spLocks noGrp="1" noChangeArrowheads="1"/>
          </p:cNvSpPr>
          <p:nvPr>
            <p:ph type="body" idx="1"/>
          </p:nvPr>
        </p:nvSpPr>
        <p:spPr>
          <a:xfrm>
            <a:off x="457200" y="381000"/>
            <a:ext cx="8229600" cy="5638800"/>
          </a:xfrm>
        </p:spPr>
        <p:txBody>
          <a:bodyPr/>
          <a:lstStyle/>
          <a:p>
            <a:pPr marL="0" eaLnBrk="1" hangingPunct="1">
              <a:spcBef>
                <a:spcPts val="0"/>
              </a:spcBef>
              <a:buFontTx/>
              <a:buNone/>
              <a:defRPr/>
            </a:pPr>
            <a:r>
              <a:rPr lang="en-US" sz="4000" b="1" i="1" dirty="0">
                <a:latin typeface="Times New Roman" pitchFamily="18" charset="0"/>
                <a:cs typeface="Times New Roman" pitchFamily="18" charset="0"/>
              </a:rPr>
              <a:t>a. Ezek 14:21</a:t>
            </a:r>
            <a:r>
              <a:rPr lang="en-US" sz="4000" i="1" dirty="0">
                <a:latin typeface="Times New Roman" pitchFamily="18" charset="0"/>
                <a:cs typeface="Times New Roman" pitchFamily="18" charset="0"/>
              </a:rPr>
              <a:t> </a:t>
            </a:r>
            <a:r>
              <a:rPr lang="en-US" sz="4000" i="1" dirty="0">
                <a:solidFill>
                  <a:srgbClr val="FFFF00"/>
                </a:solidFill>
                <a:latin typeface="Times New Roman" pitchFamily="18" charset="0"/>
                <a:cs typeface="Times New Roman" pitchFamily="18" charset="0"/>
              </a:rPr>
              <a:t>"For this is what </a:t>
            </a:r>
          </a:p>
          <a:p>
            <a:pPr marL="0" eaLnBrk="1" hangingPunct="1">
              <a:spcBef>
                <a:spcPts val="0"/>
              </a:spcBef>
              <a:buFontTx/>
              <a:buNone/>
              <a:defRPr/>
            </a:pPr>
            <a:r>
              <a:rPr lang="en-US" sz="4000" i="1" dirty="0">
                <a:solidFill>
                  <a:srgbClr val="FFFF00"/>
                </a:solidFill>
                <a:latin typeface="Times New Roman" pitchFamily="18" charset="0"/>
                <a:cs typeface="Times New Roman" pitchFamily="18" charset="0"/>
              </a:rPr>
              <a:t>the Sovereign LORD says: How </a:t>
            </a:r>
          </a:p>
          <a:p>
            <a:pPr marL="0" eaLnBrk="1" hangingPunct="1">
              <a:spcBef>
                <a:spcPts val="0"/>
              </a:spcBef>
              <a:buFontTx/>
              <a:buNone/>
              <a:defRPr/>
            </a:pPr>
            <a:r>
              <a:rPr lang="en-US" sz="4000" i="1" dirty="0">
                <a:solidFill>
                  <a:srgbClr val="FFFF00"/>
                </a:solidFill>
                <a:latin typeface="Times New Roman" pitchFamily="18" charset="0"/>
                <a:cs typeface="Times New Roman" pitchFamily="18" charset="0"/>
              </a:rPr>
              <a:t>much worse will it be when I send </a:t>
            </a:r>
          </a:p>
          <a:p>
            <a:pPr marL="0" eaLnBrk="1" hangingPunct="1">
              <a:spcBef>
                <a:spcPts val="0"/>
              </a:spcBef>
              <a:buFontTx/>
              <a:buNone/>
              <a:defRPr/>
            </a:pPr>
            <a:r>
              <a:rPr lang="en-US" sz="4000" i="1" dirty="0">
                <a:solidFill>
                  <a:srgbClr val="FFFF00"/>
                </a:solidFill>
                <a:latin typeface="Times New Roman" pitchFamily="18" charset="0"/>
                <a:cs typeface="Times New Roman" pitchFamily="18" charset="0"/>
              </a:rPr>
              <a:t>against Jerusalem my four dreadful </a:t>
            </a:r>
          </a:p>
          <a:p>
            <a:pPr marL="0" eaLnBrk="1" hangingPunct="1">
              <a:spcBef>
                <a:spcPts val="0"/>
              </a:spcBef>
              <a:buFontTx/>
              <a:buNone/>
              <a:defRPr/>
            </a:pPr>
            <a:r>
              <a:rPr lang="en-US" sz="4000" i="1" dirty="0">
                <a:solidFill>
                  <a:srgbClr val="FFFF00"/>
                </a:solidFill>
                <a:latin typeface="Times New Roman" pitchFamily="18" charset="0"/>
                <a:cs typeface="Times New Roman" pitchFamily="18" charset="0"/>
              </a:rPr>
              <a:t>judgments- </a:t>
            </a:r>
            <a:r>
              <a:rPr lang="en-US" sz="4000" i="1" dirty="0">
                <a:solidFill>
                  <a:srgbClr val="FFC000"/>
                </a:solidFill>
                <a:latin typeface="Times New Roman" pitchFamily="18" charset="0"/>
                <a:cs typeface="Times New Roman" pitchFamily="18" charset="0"/>
              </a:rPr>
              <a:t>sword and famine and </a:t>
            </a:r>
          </a:p>
          <a:p>
            <a:pPr marL="0" eaLnBrk="1" hangingPunct="1">
              <a:spcBef>
                <a:spcPts val="0"/>
              </a:spcBef>
              <a:buFontTx/>
              <a:buNone/>
              <a:defRPr/>
            </a:pPr>
            <a:r>
              <a:rPr lang="en-US" sz="4000" i="1" dirty="0">
                <a:solidFill>
                  <a:srgbClr val="FFC000"/>
                </a:solidFill>
                <a:latin typeface="Times New Roman" pitchFamily="18" charset="0"/>
                <a:cs typeface="Times New Roman" pitchFamily="18" charset="0"/>
              </a:rPr>
              <a:t>wild beasts and plague </a:t>
            </a:r>
            <a:r>
              <a:rPr lang="en-US" sz="4000" i="1" dirty="0">
                <a:solidFill>
                  <a:srgbClr val="FFFF00"/>
                </a:solidFill>
                <a:latin typeface="Times New Roman" pitchFamily="18" charset="0"/>
                <a:cs typeface="Times New Roman" pitchFamily="18" charset="0"/>
              </a:rPr>
              <a:t>-- to kill its </a:t>
            </a:r>
          </a:p>
          <a:p>
            <a:pPr marL="0" eaLnBrk="1" hangingPunct="1">
              <a:spcBef>
                <a:spcPts val="0"/>
              </a:spcBef>
              <a:buFontTx/>
              <a:buNone/>
              <a:defRPr/>
            </a:pPr>
            <a:r>
              <a:rPr lang="en-US" sz="4000" i="1" dirty="0">
                <a:solidFill>
                  <a:srgbClr val="FFFF00"/>
                </a:solidFill>
                <a:latin typeface="Times New Roman" pitchFamily="18" charset="0"/>
                <a:cs typeface="Times New Roman" pitchFamily="18" charset="0"/>
              </a:rPr>
              <a:t>men and their animals!</a:t>
            </a:r>
            <a:endParaRPr lang="en-US" sz="3600" i="1" dirty="0">
              <a:solidFill>
                <a:srgbClr val="FFFF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8D80006-8379-49B2-84A1-65B59BE7E06F}" type="slidenum">
              <a:rPr lang="en-US"/>
              <a:pPr>
                <a:defRPr/>
              </a:pPr>
              <a:t>17</a:t>
            </a:fld>
            <a:endParaRPr lang="en-US" dirty="0"/>
          </a:p>
        </p:txBody>
      </p:sp>
      <p:sp>
        <p:nvSpPr>
          <p:cNvPr id="134146" name="Rectangle 2"/>
          <p:cNvSpPr>
            <a:spLocks noGrp="1" noChangeArrowheads="1"/>
          </p:cNvSpPr>
          <p:nvPr>
            <p:ph type="body" idx="1"/>
          </p:nvPr>
        </p:nvSpPr>
        <p:spPr>
          <a:xfrm>
            <a:off x="457200" y="685800"/>
            <a:ext cx="8229600" cy="3200400"/>
          </a:xfrm>
        </p:spPr>
        <p:txBody>
          <a:bodyPr/>
          <a:lstStyle/>
          <a:p>
            <a:pPr marL="0" eaLnBrk="1" hangingPunct="1">
              <a:spcBef>
                <a:spcPts val="0"/>
              </a:spcBef>
              <a:buFontTx/>
              <a:buNone/>
              <a:defRPr/>
            </a:pPr>
            <a:r>
              <a:rPr lang="en-US" sz="4000" b="1" dirty="0">
                <a:latin typeface="Arial" pitchFamily="34" charset="0"/>
                <a:cs typeface="Arial" pitchFamily="34" charset="0"/>
              </a:rPr>
              <a:t>The four horsemen of </a:t>
            </a:r>
          </a:p>
          <a:p>
            <a:pPr marL="0" eaLnBrk="1" hangingPunct="1">
              <a:spcBef>
                <a:spcPts val="0"/>
              </a:spcBef>
              <a:buFontTx/>
              <a:buNone/>
              <a:defRPr/>
            </a:pPr>
            <a:r>
              <a:rPr lang="en-US" sz="4000" b="1" dirty="0">
                <a:latin typeface="Arial" pitchFamily="34" charset="0"/>
                <a:cs typeface="Arial" pitchFamily="34" charset="0"/>
              </a:rPr>
              <a:t>Revelation are also presented in </a:t>
            </a:r>
          </a:p>
          <a:p>
            <a:pPr marL="0" eaLnBrk="1" hangingPunct="1">
              <a:spcBef>
                <a:spcPts val="0"/>
              </a:spcBef>
              <a:buFontTx/>
              <a:buNone/>
              <a:defRPr/>
            </a:pPr>
            <a:r>
              <a:rPr lang="en-US" sz="4000" b="1" dirty="0">
                <a:latin typeface="Arial" pitchFamily="34" charset="0"/>
                <a:cs typeface="Arial" pitchFamily="34" charset="0"/>
              </a:rPr>
              <a:t>the exact order the Lord in the </a:t>
            </a:r>
          </a:p>
          <a:p>
            <a:pPr marL="0" eaLnBrk="1" hangingPunct="1">
              <a:spcBef>
                <a:spcPts val="0"/>
              </a:spcBef>
              <a:buFontTx/>
              <a:buNone/>
              <a:defRPr/>
            </a:pPr>
            <a:r>
              <a:rPr lang="en-US" sz="4000" b="1" dirty="0">
                <a:latin typeface="Arial" pitchFamily="34" charset="0"/>
                <a:cs typeface="Arial" pitchFamily="34" charset="0"/>
              </a:rPr>
              <a:t>Olivet discourse (</a:t>
            </a:r>
            <a:r>
              <a:rPr lang="en-US" sz="4000" b="1" dirty="0">
                <a:solidFill>
                  <a:srgbClr val="FFC000"/>
                </a:solidFill>
                <a:latin typeface="Arial" pitchFamily="34" charset="0"/>
                <a:cs typeface="Arial" pitchFamily="34" charset="0"/>
              </a:rPr>
              <a:t>Matt 24:5-8</a:t>
            </a:r>
            <a:r>
              <a:rPr lang="en-US" sz="4000" b="1" dirty="0">
                <a:latin typeface="Arial" pitchFamily="34" charset="0"/>
                <a:cs typeface="Arial" pitchFamily="34" charset="0"/>
              </a:rPr>
              <a:t>).</a:t>
            </a:r>
            <a:endParaRPr lang="en-US" sz="4000" b="1" i="1"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C99089D-23DD-4010-A657-D4EC66360C2D}" type="slidenum">
              <a:rPr lang="en-US"/>
              <a:pPr>
                <a:defRPr/>
              </a:pPr>
              <a:t>18</a:t>
            </a:fld>
            <a:endParaRPr lang="en-US" dirty="0"/>
          </a:p>
        </p:txBody>
      </p:sp>
      <p:sp>
        <p:nvSpPr>
          <p:cNvPr id="135170" name="Rectangle 2"/>
          <p:cNvSpPr>
            <a:spLocks noGrp="1" noChangeArrowheads="1"/>
          </p:cNvSpPr>
          <p:nvPr>
            <p:ph type="body" idx="1"/>
          </p:nvPr>
        </p:nvSpPr>
        <p:spPr>
          <a:xfrm>
            <a:off x="457200" y="381000"/>
            <a:ext cx="8229600" cy="5638800"/>
          </a:xfrm>
        </p:spPr>
        <p:txBody>
          <a:bodyPr/>
          <a:lstStyle/>
          <a:p>
            <a:pPr eaLnBrk="1" hangingPunct="1">
              <a:spcBef>
                <a:spcPct val="0"/>
              </a:spcBef>
              <a:buFontTx/>
              <a:buNone/>
              <a:defRPr/>
            </a:pPr>
            <a:r>
              <a:rPr lang="en-US" sz="4000" b="1" i="1" dirty="0">
                <a:latin typeface="Times New Roman" pitchFamily="18" charset="0"/>
                <a:cs typeface="Times New Roman" pitchFamily="18" charset="0"/>
              </a:rPr>
              <a:t>a. Matt 24:5-8</a:t>
            </a:r>
            <a:r>
              <a:rPr lang="en-US" sz="4000" i="1" dirty="0">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5 </a:t>
            </a:r>
            <a:r>
              <a:rPr lang="en-US" sz="4000" i="1" dirty="0">
                <a:solidFill>
                  <a:srgbClr val="FFFF00"/>
                </a:solidFill>
                <a:latin typeface="Times New Roman" pitchFamily="18" charset="0"/>
                <a:cs typeface="Times New Roman" pitchFamily="18" charset="0"/>
              </a:rPr>
              <a:t>"For </a:t>
            </a:r>
            <a:r>
              <a:rPr lang="en-US" sz="4000" i="1" u="sng" dirty="0">
                <a:solidFill>
                  <a:srgbClr val="FFFF00"/>
                </a:solidFill>
                <a:latin typeface="Times New Roman" pitchFamily="18" charset="0"/>
                <a:cs typeface="Times New Roman" pitchFamily="18" charset="0"/>
              </a:rPr>
              <a:t>many will </a:t>
            </a:r>
          </a:p>
          <a:p>
            <a:pPr eaLnBrk="1" hangingPunct="1">
              <a:spcBef>
                <a:spcPct val="0"/>
              </a:spcBef>
              <a:buFontTx/>
              <a:buNone/>
              <a:defRPr/>
            </a:pPr>
            <a:r>
              <a:rPr lang="en-US" sz="4000" i="1" u="sng" dirty="0">
                <a:solidFill>
                  <a:srgbClr val="FFFF00"/>
                </a:solidFill>
                <a:latin typeface="Times New Roman" pitchFamily="18" charset="0"/>
                <a:cs typeface="Times New Roman" pitchFamily="18" charset="0"/>
              </a:rPr>
              <a:t>come in My name, saying, 'I am the</a:t>
            </a:r>
          </a:p>
          <a:p>
            <a:pPr eaLnBrk="1" hangingPunct="1">
              <a:spcBef>
                <a:spcPct val="0"/>
              </a:spcBef>
              <a:buFontTx/>
              <a:buNone/>
              <a:defRPr/>
            </a:pPr>
            <a:r>
              <a:rPr lang="en-US" sz="4000" i="1" u="sng" dirty="0">
                <a:solidFill>
                  <a:srgbClr val="FFFF00"/>
                </a:solidFill>
                <a:latin typeface="Times New Roman" pitchFamily="18" charset="0"/>
                <a:cs typeface="Times New Roman" pitchFamily="18" charset="0"/>
              </a:rPr>
              <a:t>Christ,' and will deceive many</a:t>
            </a:r>
            <a:r>
              <a:rPr lang="en-US" sz="4000" i="1" dirty="0">
                <a:solidFill>
                  <a:srgbClr val="FFFF00"/>
                </a:solidFill>
                <a:latin typeface="Times New Roman" pitchFamily="18" charset="0"/>
                <a:cs typeface="Times New Roman" pitchFamily="18" charset="0"/>
              </a:rPr>
              <a: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a:t>
            </a:r>
            <a:r>
              <a:rPr lang="en-US" sz="4000" b="1" dirty="0">
                <a:latin typeface="Times New Roman" pitchFamily="18" charset="0"/>
                <a:cs typeface="Times New Roman" pitchFamily="18" charset="0"/>
              </a:rPr>
              <a:t>white horse</a:t>
            </a:r>
            <a:r>
              <a:rPr lang="en-US" sz="4000" i="1" dirty="0">
                <a:solidFill>
                  <a:srgbClr val="FFFF00"/>
                </a:solidFill>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6 </a:t>
            </a:r>
            <a:r>
              <a:rPr lang="en-US" sz="4000" i="1" dirty="0">
                <a:solidFill>
                  <a:srgbClr val="FFFF00"/>
                </a:solidFill>
                <a:latin typeface="Times New Roman" pitchFamily="18" charset="0"/>
                <a:cs typeface="Times New Roman" pitchFamily="18" charset="0"/>
              </a:rPr>
              <a:t>"And you will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hear of </a:t>
            </a:r>
            <a:r>
              <a:rPr lang="en-US" sz="4000" i="1" u="sng" dirty="0">
                <a:solidFill>
                  <a:srgbClr val="FFFF00"/>
                </a:solidFill>
                <a:latin typeface="Times New Roman" pitchFamily="18" charset="0"/>
                <a:cs typeface="Times New Roman" pitchFamily="18" charset="0"/>
              </a:rPr>
              <a:t>wars and rumors of wars</a:t>
            </a:r>
            <a:r>
              <a:rPr lang="en-US" sz="4000" i="1" dirty="0">
                <a:solidFill>
                  <a:srgbClr val="FFFF00"/>
                </a:solidFill>
                <a:latin typeface="Times New Roman" pitchFamily="18" charset="0"/>
                <a:cs typeface="Times New Roman" pitchFamily="18" charset="0"/>
              </a:rPr>
              <a: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a:t>
            </a:r>
            <a:r>
              <a:rPr lang="en-US" sz="4000" b="1" dirty="0">
                <a:solidFill>
                  <a:srgbClr val="FF3300"/>
                </a:solidFill>
                <a:latin typeface="Times New Roman" pitchFamily="18" charset="0"/>
                <a:cs typeface="Times New Roman" pitchFamily="18" charset="0"/>
              </a:rPr>
              <a:t>red horse</a:t>
            </a:r>
            <a:r>
              <a:rPr lang="en-US" sz="4000" i="1" dirty="0">
                <a:solidFill>
                  <a:srgbClr val="FFFF00"/>
                </a:solidFill>
                <a:latin typeface="Times New Roman" pitchFamily="18" charset="0"/>
                <a:cs typeface="Times New Roman" pitchFamily="18" charset="0"/>
              </a:rPr>
              <a:t>). See that you are not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troubled; for all these things must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come to pass, but the end is not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yet.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167DD0B-E4F0-47CA-BB37-136726CA0A77}" type="slidenum">
              <a:rPr lang="en-US"/>
              <a:pPr>
                <a:defRPr/>
              </a:pPr>
              <a:t>19</a:t>
            </a:fld>
            <a:endParaRPr lang="en-US" dirty="0"/>
          </a:p>
        </p:txBody>
      </p:sp>
      <p:sp>
        <p:nvSpPr>
          <p:cNvPr id="136194" name="Rectangle 2"/>
          <p:cNvSpPr>
            <a:spLocks noGrp="1" noChangeArrowheads="1"/>
          </p:cNvSpPr>
          <p:nvPr>
            <p:ph type="body" idx="1"/>
          </p:nvPr>
        </p:nvSpPr>
        <p:spPr>
          <a:xfrm>
            <a:off x="838200" y="533400"/>
            <a:ext cx="7848600" cy="5486400"/>
          </a:xfrm>
        </p:spPr>
        <p:txBody>
          <a:bodyPr/>
          <a:lstStyle/>
          <a:p>
            <a:pPr eaLnBrk="1" hangingPunct="1">
              <a:spcBef>
                <a:spcPct val="0"/>
              </a:spcBef>
              <a:buFontTx/>
              <a:buNone/>
              <a:defRPr/>
            </a:pPr>
            <a:r>
              <a:rPr lang="en-US" sz="4000" i="1" baseline="30000" dirty="0">
                <a:solidFill>
                  <a:srgbClr val="FFFF00"/>
                </a:solidFill>
                <a:latin typeface="Times New Roman" pitchFamily="18" charset="0"/>
                <a:cs typeface="Times New Roman" pitchFamily="18" charset="0"/>
              </a:rPr>
              <a:t>7</a:t>
            </a:r>
            <a:r>
              <a:rPr lang="en-US" sz="4000" i="1" dirty="0">
                <a:solidFill>
                  <a:srgbClr val="FFFF00"/>
                </a:solidFill>
                <a:latin typeface="Times New Roman" pitchFamily="18" charset="0"/>
                <a:cs typeface="Times New Roman" pitchFamily="18" charset="0"/>
              </a:rPr>
              <a:t>	"For nation will rise against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nation, and kingdom against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kingdom.  And there will be </a:t>
            </a:r>
          </a:p>
          <a:p>
            <a:pPr eaLnBrk="1" hangingPunct="1">
              <a:spcBef>
                <a:spcPct val="0"/>
              </a:spcBef>
              <a:buFontTx/>
              <a:buNone/>
              <a:defRPr/>
            </a:pPr>
            <a:r>
              <a:rPr lang="en-US" sz="4000" i="1" dirty="0">
                <a:solidFill>
                  <a:srgbClr val="FFC000"/>
                </a:solidFill>
                <a:latin typeface="Times New Roman" pitchFamily="18" charset="0"/>
                <a:cs typeface="Times New Roman" pitchFamily="18" charset="0"/>
              </a:rPr>
              <a:t>famines</a:t>
            </a:r>
            <a:r>
              <a:rPr lang="en-US" sz="4000" i="1" dirty="0">
                <a:latin typeface="Times New Roman" pitchFamily="18" charset="0"/>
                <a:cs typeface="Times New Roman" pitchFamily="18" charset="0"/>
              </a:rPr>
              <a:t> </a:t>
            </a:r>
            <a:r>
              <a:rPr lang="en-US" sz="4000" i="1" dirty="0">
                <a:solidFill>
                  <a:srgbClr val="FFFF00"/>
                </a:solidFill>
                <a:latin typeface="Times New Roman" pitchFamily="18" charset="0"/>
                <a:cs typeface="Times New Roman" pitchFamily="18" charset="0"/>
              </a:rPr>
              <a:t>(</a:t>
            </a:r>
            <a:r>
              <a:rPr lang="en-US" sz="4000" b="1" dirty="0">
                <a:solidFill>
                  <a:schemeClr val="bg1"/>
                </a:solidFill>
                <a:latin typeface="Times New Roman" pitchFamily="18" charset="0"/>
                <a:cs typeface="Times New Roman" pitchFamily="18" charset="0"/>
              </a:rPr>
              <a:t>black horse</a:t>
            </a:r>
            <a:r>
              <a:rPr lang="en-US" sz="4000" i="1" dirty="0">
                <a:solidFill>
                  <a:srgbClr val="FFFF00"/>
                </a:solidFill>
                <a:latin typeface="Times New Roman" pitchFamily="18" charset="0"/>
                <a:cs typeface="Times New Roman" pitchFamily="18" charset="0"/>
              </a:rPr>
              <a:t>), </a:t>
            </a:r>
          </a:p>
          <a:p>
            <a:pPr eaLnBrk="1" hangingPunct="1">
              <a:spcBef>
                <a:spcPct val="0"/>
              </a:spcBef>
              <a:buFontTx/>
              <a:buNone/>
              <a:defRPr/>
            </a:pPr>
            <a:r>
              <a:rPr lang="en-US" sz="4000" i="1" dirty="0">
                <a:solidFill>
                  <a:srgbClr val="FFC000"/>
                </a:solidFill>
                <a:latin typeface="Times New Roman" pitchFamily="18" charset="0"/>
                <a:cs typeface="Times New Roman" pitchFamily="18" charset="0"/>
              </a:rPr>
              <a:t>pestilences</a:t>
            </a:r>
            <a:r>
              <a:rPr lang="en-US" sz="4000" i="1" dirty="0">
                <a:latin typeface="Times New Roman" pitchFamily="18" charset="0"/>
                <a:cs typeface="Times New Roman" pitchFamily="18" charset="0"/>
              </a:rPr>
              <a:t> </a:t>
            </a:r>
            <a:r>
              <a:rPr lang="en-US" sz="4000" i="1" dirty="0">
                <a:solidFill>
                  <a:srgbClr val="FFFF00"/>
                </a:solidFill>
                <a:latin typeface="Times New Roman" pitchFamily="18" charset="0"/>
                <a:cs typeface="Times New Roman" pitchFamily="18" charset="0"/>
              </a:rPr>
              <a:t>(</a:t>
            </a:r>
            <a:r>
              <a:rPr lang="en-US" sz="4000" b="1" dirty="0">
                <a:solidFill>
                  <a:schemeClr val="accent2">
                    <a:lumMod val="20000"/>
                    <a:lumOff val="80000"/>
                  </a:schemeClr>
                </a:solidFill>
                <a:latin typeface="Times New Roman" pitchFamily="18" charset="0"/>
                <a:cs typeface="Times New Roman" pitchFamily="18" charset="0"/>
              </a:rPr>
              <a:t>pale horse</a:t>
            </a:r>
            <a:r>
              <a:rPr lang="en-US" sz="4000" i="1" dirty="0">
                <a:solidFill>
                  <a:srgbClr val="FFFF00"/>
                </a:solidFill>
                <a:latin typeface="Times New Roman" pitchFamily="18" charset="0"/>
                <a:cs typeface="Times New Roman" pitchFamily="18" charset="0"/>
              </a:rPr>
              <a:t>), and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earthquakes in various places.  </a:t>
            </a:r>
            <a:r>
              <a:rPr lang="en-US" sz="4000" i="1" baseline="30000" dirty="0">
                <a:solidFill>
                  <a:srgbClr val="FFFF00"/>
                </a:solidFill>
                <a:latin typeface="Times New Roman" pitchFamily="18" charset="0"/>
                <a:cs typeface="Times New Roman" pitchFamily="18" charset="0"/>
              </a:rPr>
              <a:t>8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"All these are the beginning of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sorrows.</a:t>
            </a:r>
            <a:r>
              <a:rPr lang="en-US" sz="4000" dirty="0">
                <a:solidFill>
                  <a:srgbClr val="FFFF00"/>
                </a:solidFill>
                <a:latin typeface="Times New Roman" pitchFamily="18" charset="0"/>
                <a:cs typeface="Times New Roman" pitchFamily="18" charset="0"/>
              </a:rPr>
              <a:t> (NKJ)</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79CDF7D-CAE9-4D53-B4E5-8425B9376BB4}" type="slidenum">
              <a:rPr lang="en-US"/>
              <a:pPr>
                <a:defRPr/>
              </a:pPr>
              <a:t>2</a:t>
            </a:fld>
            <a:endParaRPr lang="en-US" dirty="0"/>
          </a:p>
        </p:txBody>
      </p:sp>
      <p:sp>
        <p:nvSpPr>
          <p:cNvPr id="7171" name="Rectangle 3"/>
          <p:cNvSpPr>
            <a:spLocks noGrp="1" noChangeArrowheads="1"/>
          </p:cNvSpPr>
          <p:nvPr>
            <p:ph type="body" idx="1"/>
          </p:nvPr>
        </p:nvSpPr>
        <p:spPr>
          <a:xfrm>
            <a:off x="457200" y="381000"/>
            <a:ext cx="8458200" cy="6019800"/>
          </a:xfrm>
        </p:spPr>
        <p:txBody>
          <a:bodyPr/>
          <a:lstStyle/>
          <a:p>
            <a:pPr marL="0" eaLnBrk="1" hangingPunct="1">
              <a:spcBef>
                <a:spcPct val="0"/>
              </a:spcBef>
              <a:buFontTx/>
              <a:buNone/>
              <a:defRPr/>
            </a:pPr>
            <a:r>
              <a:rPr lang="en-US" sz="4000" b="1" dirty="0">
                <a:latin typeface="Arial" pitchFamily="34" charset="0"/>
                <a:cs typeface="Arial" pitchFamily="34" charset="0"/>
              </a:rPr>
              <a:t>Rev 6:1</a:t>
            </a:r>
            <a:r>
              <a:rPr lang="en-US" sz="4000" dirty="0">
                <a:latin typeface="Arial" pitchFamily="34" charset="0"/>
                <a:cs typeface="Arial" pitchFamily="34" charset="0"/>
              </a:rPr>
              <a:t> I watched as the Lamb opened the </a:t>
            </a:r>
            <a:r>
              <a:rPr lang="en-US" sz="4000" b="1" dirty="0">
                <a:latin typeface="Arial" pitchFamily="34" charset="0"/>
                <a:cs typeface="Arial" pitchFamily="34" charset="0"/>
              </a:rPr>
              <a:t>first of the seven seals</a:t>
            </a:r>
            <a:r>
              <a:rPr lang="en-US" sz="4000" dirty="0">
                <a:latin typeface="Arial" pitchFamily="34" charset="0"/>
                <a:cs typeface="Arial" pitchFamily="34" charset="0"/>
              </a:rPr>
              <a:t>. Then I heard one of the four living creatures say in a voice like thunder, "Come!"  </a:t>
            </a:r>
            <a:r>
              <a:rPr lang="en-US" sz="4000" baseline="30000" dirty="0">
                <a:latin typeface="Arial" pitchFamily="34" charset="0"/>
                <a:cs typeface="Arial" pitchFamily="34" charset="0"/>
              </a:rPr>
              <a:t>2</a:t>
            </a:r>
            <a:r>
              <a:rPr lang="en-US" sz="4000" dirty="0">
                <a:latin typeface="Arial" pitchFamily="34" charset="0"/>
                <a:cs typeface="Arial" pitchFamily="34" charset="0"/>
              </a:rPr>
              <a:t>  I looked, and there before me was a </a:t>
            </a:r>
            <a:r>
              <a:rPr lang="en-US" sz="4000" dirty="0">
                <a:solidFill>
                  <a:srgbClr val="FFC000"/>
                </a:solidFill>
                <a:latin typeface="Arial" pitchFamily="34" charset="0"/>
                <a:cs typeface="Arial" pitchFamily="34" charset="0"/>
              </a:rPr>
              <a:t>white horse</a:t>
            </a:r>
            <a:r>
              <a:rPr lang="en-US" sz="4000" dirty="0">
                <a:latin typeface="Arial" pitchFamily="34" charset="0"/>
                <a:cs typeface="Arial" pitchFamily="34" charset="0"/>
              </a:rPr>
              <a:t>! Its rider held </a:t>
            </a:r>
            <a:r>
              <a:rPr lang="en-US" sz="4000" dirty="0">
                <a:solidFill>
                  <a:srgbClr val="FFC000"/>
                </a:solidFill>
                <a:latin typeface="Arial" pitchFamily="34" charset="0"/>
                <a:cs typeface="Arial" pitchFamily="34" charset="0"/>
              </a:rPr>
              <a:t>a bow</a:t>
            </a:r>
            <a:r>
              <a:rPr lang="en-US" sz="4000" dirty="0">
                <a:latin typeface="Arial" pitchFamily="34" charset="0"/>
                <a:cs typeface="Arial" pitchFamily="34" charset="0"/>
              </a:rPr>
              <a:t>, and he </a:t>
            </a:r>
            <a:r>
              <a:rPr lang="en-US" sz="4000" dirty="0">
                <a:solidFill>
                  <a:srgbClr val="FFC000"/>
                </a:solidFill>
                <a:latin typeface="Arial" pitchFamily="34" charset="0"/>
                <a:cs typeface="Arial" pitchFamily="34" charset="0"/>
              </a:rPr>
              <a:t>was given a crown</a:t>
            </a:r>
            <a:r>
              <a:rPr lang="en-US" sz="4000" dirty="0">
                <a:latin typeface="Arial" pitchFamily="34" charset="0"/>
                <a:cs typeface="Arial" pitchFamily="34" charset="0"/>
              </a:rPr>
              <a:t>, and </a:t>
            </a:r>
            <a:r>
              <a:rPr lang="en-US" sz="4000" dirty="0">
                <a:solidFill>
                  <a:srgbClr val="FFC000"/>
                </a:solidFill>
                <a:latin typeface="Arial" pitchFamily="34" charset="0"/>
                <a:cs typeface="Arial" pitchFamily="34" charset="0"/>
              </a:rPr>
              <a:t>he rode out as a conqueror bent on conquest</a:t>
            </a:r>
            <a:r>
              <a:rPr lang="en-US" sz="4000" b="1" dirty="0">
                <a:latin typeface="Arial" pitchFamily="34" charset="0"/>
                <a:cs typeface="Arial" pitchFamily="34" charset="0"/>
              </a:rPr>
              <a:t>.</a:t>
            </a:r>
            <a:r>
              <a:rPr lang="en-US" sz="4000" dirty="0">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57D052-4611-48C4-A46F-AFF8D1EF029E}" type="slidenum">
              <a:rPr lang="en-US"/>
              <a:pPr>
                <a:defRPr/>
              </a:pPr>
              <a:t>20</a:t>
            </a:fld>
            <a:endParaRPr lang="en-US" dirty="0"/>
          </a:p>
        </p:txBody>
      </p:sp>
      <p:sp>
        <p:nvSpPr>
          <p:cNvPr id="50178" name="Rectangle 2"/>
          <p:cNvSpPr>
            <a:spLocks noGrp="1" noChangeArrowheads="1"/>
          </p:cNvSpPr>
          <p:nvPr>
            <p:ph type="body" idx="1"/>
          </p:nvPr>
        </p:nvSpPr>
        <p:spPr>
          <a:xfrm>
            <a:off x="457200" y="457200"/>
            <a:ext cx="8382000" cy="5943600"/>
          </a:xfrm>
        </p:spPr>
        <p:txBody>
          <a:bodyPr/>
          <a:lstStyle/>
          <a:p>
            <a:pPr marL="0" eaLnBrk="1" hangingPunct="1">
              <a:spcBef>
                <a:spcPct val="0"/>
              </a:spcBef>
              <a:buFontTx/>
              <a:buNone/>
              <a:defRPr/>
            </a:pPr>
            <a:r>
              <a:rPr lang="en-US" sz="4000" b="1" dirty="0">
                <a:latin typeface="Arial" pitchFamily="34" charset="0"/>
                <a:cs typeface="Arial" pitchFamily="34" charset="0"/>
              </a:rPr>
              <a:t>Rev 6:9  </a:t>
            </a:r>
            <a:r>
              <a:rPr lang="en-US" sz="4000" dirty="0">
                <a:latin typeface="Arial" pitchFamily="34" charset="0"/>
                <a:cs typeface="Arial" pitchFamily="34" charset="0"/>
              </a:rPr>
              <a:t>When he opened the </a:t>
            </a:r>
            <a:r>
              <a:rPr lang="en-US" sz="4000" b="1" dirty="0">
                <a:latin typeface="Arial" pitchFamily="34" charset="0"/>
                <a:cs typeface="Arial" pitchFamily="34" charset="0"/>
              </a:rPr>
              <a:t>fifth seal</a:t>
            </a:r>
            <a:r>
              <a:rPr lang="en-US" sz="4000" dirty="0">
                <a:latin typeface="Arial" pitchFamily="34" charset="0"/>
                <a:cs typeface="Arial" pitchFamily="34" charset="0"/>
              </a:rPr>
              <a:t>, I saw under the altar the souls of </a:t>
            </a:r>
            <a:r>
              <a:rPr lang="en-US" sz="4000" dirty="0">
                <a:solidFill>
                  <a:srgbClr val="FFC000"/>
                </a:solidFill>
                <a:latin typeface="Arial" pitchFamily="34" charset="0"/>
                <a:cs typeface="Arial" pitchFamily="34" charset="0"/>
              </a:rPr>
              <a:t>those who had been slain because of the word of God and the testimony they had maintained</a:t>
            </a:r>
            <a:r>
              <a:rPr lang="en-US" sz="4000" dirty="0">
                <a:latin typeface="Arial" pitchFamily="34" charset="0"/>
                <a:cs typeface="Arial" pitchFamily="34" charset="0"/>
              </a:rPr>
              <a:t>.  </a:t>
            </a:r>
            <a:r>
              <a:rPr lang="en-US" sz="4000" baseline="30000" dirty="0">
                <a:latin typeface="Arial" pitchFamily="34" charset="0"/>
                <a:cs typeface="Arial" pitchFamily="34" charset="0"/>
              </a:rPr>
              <a:t>10</a:t>
            </a:r>
            <a:r>
              <a:rPr lang="en-US" sz="4000" dirty="0">
                <a:latin typeface="Arial" pitchFamily="34" charset="0"/>
                <a:cs typeface="Arial" pitchFamily="34" charset="0"/>
              </a:rPr>
              <a:t> They called out in a loud voice, "How long, Sovereign Lord, holy and true, until you judge the </a:t>
            </a:r>
          </a:p>
          <a:p>
            <a:pPr marL="0" eaLnBrk="1" hangingPunct="1">
              <a:spcBef>
                <a:spcPct val="0"/>
              </a:spcBef>
              <a:buFontTx/>
              <a:buNone/>
              <a:defRPr/>
            </a:pPr>
            <a:r>
              <a:rPr lang="en-US" sz="4000" dirty="0">
                <a:latin typeface="Arial" pitchFamily="34" charset="0"/>
                <a:cs typeface="Arial" pitchFamily="34" charset="0"/>
              </a:rPr>
              <a:t>inhabitants of the earth and avenge our blood?"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CC715C9-4793-4894-BC91-86FDD6BDD858}" type="slidenum">
              <a:rPr lang="en-US"/>
              <a:pPr>
                <a:defRPr/>
              </a:pPr>
              <a:t>21</a:t>
            </a:fld>
            <a:endParaRPr lang="en-US" dirty="0"/>
          </a:p>
        </p:txBody>
      </p:sp>
      <p:pic>
        <p:nvPicPr>
          <p:cNvPr id="24579" name="Picture 3" descr="09"/>
          <p:cNvPicPr>
            <a:picLocks noChangeAspect="1" noChangeArrowheads="1"/>
          </p:cNvPicPr>
          <p:nvPr/>
        </p:nvPicPr>
        <p:blipFill>
          <a:blip r:embed="rId3" cstate="print"/>
          <a:srcRect/>
          <a:stretch>
            <a:fillRect/>
          </a:stretch>
        </p:blipFill>
        <p:spPr bwMode="auto">
          <a:xfrm>
            <a:off x="457200" y="704850"/>
            <a:ext cx="8229600" cy="5448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A50A887-5D67-46AA-8ED6-1C1AFCABBFD2}" type="slidenum">
              <a:rPr lang="en-US"/>
              <a:pPr>
                <a:defRPr/>
              </a:pPr>
              <a:t>22</a:t>
            </a:fld>
            <a:endParaRPr lang="en-US" dirty="0"/>
          </a:p>
        </p:txBody>
      </p:sp>
      <p:sp>
        <p:nvSpPr>
          <p:cNvPr id="53250" name="Rectangle 2"/>
          <p:cNvSpPr>
            <a:spLocks noGrp="1" noChangeArrowheads="1"/>
          </p:cNvSpPr>
          <p:nvPr>
            <p:ph type="body" idx="1"/>
          </p:nvPr>
        </p:nvSpPr>
        <p:spPr>
          <a:xfrm>
            <a:off x="762000" y="609600"/>
            <a:ext cx="7772400" cy="4724400"/>
          </a:xfrm>
        </p:spPr>
        <p:txBody>
          <a:bodyPr/>
          <a:lstStyle/>
          <a:p>
            <a:pPr marL="0" eaLnBrk="1" hangingPunct="1">
              <a:spcBef>
                <a:spcPct val="0"/>
              </a:spcBef>
              <a:buFontTx/>
              <a:buNone/>
              <a:defRPr/>
            </a:pPr>
            <a:r>
              <a:rPr lang="en-US" sz="4000" b="1" dirty="0">
                <a:latin typeface="Arial" pitchFamily="34" charset="0"/>
                <a:cs typeface="Arial" pitchFamily="34" charset="0"/>
              </a:rPr>
              <a:t>Rev 6:11  </a:t>
            </a:r>
            <a:r>
              <a:rPr lang="en-US" sz="4000" dirty="0">
                <a:latin typeface="Arial" pitchFamily="34" charset="0"/>
                <a:cs typeface="Arial" pitchFamily="34" charset="0"/>
              </a:rPr>
              <a:t>Then each of them was given a </a:t>
            </a:r>
            <a:r>
              <a:rPr lang="en-US" sz="4000" dirty="0">
                <a:solidFill>
                  <a:srgbClr val="FFC000"/>
                </a:solidFill>
                <a:latin typeface="Arial" pitchFamily="34" charset="0"/>
                <a:cs typeface="Arial" pitchFamily="34" charset="0"/>
              </a:rPr>
              <a:t>white robe</a:t>
            </a:r>
            <a:r>
              <a:rPr lang="en-US" sz="4000" dirty="0">
                <a:latin typeface="Arial" pitchFamily="34" charset="0"/>
                <a:cs typeface="Arial" pitchFamily="34" charset="0"/>
              </a:rPr>
              <a:t>, and they were told to wait a little longer, until the number of their fellow servants and brothers who were to be killed as they had been was completed. </a:t>
            </a:r>
          </a:p>
          <a:p>
            <a:pPr eaLnBrk="1" hangingPunct="1">
              <a:defRPr/>
            </a:pP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0A7E7A9-06D6-42EA-8BF6-5C207FCC00A3}" type="slidenum">
              <a:rPr lang="en-US"/>
              <a:pPr>
                <a:defRPr/>
              </a:pPr>
              <a:t>23</a:t>
            </a:fld>
            <a:endParaRPr lang="en-US" dirty="0"/>
          </a:p>
        </p:txBody>
      </p:sp>
      <p:sp>
        <p:nvSpPr>
          <p:cNvPr id="54274" name="Rectangle 2"/>
          <p:cNvSpPr>
            <a:spLocks noGrp="1" noChangeArrowheads="1"/>
          </p:cNvSpPr>
          <p:nvPr>
            <p:ph type="body" idx="1"/>
          </p:nvPr>
        </p:nvSpPr>
        <p:spPr>
          <a:xfrm>
            <a:off x="457200" y="609600"/>
            <a:ext cx="8229600" cy="5791200"/>
          </a:xfrm>
        </p:spPr>
        <p:txBody>
          <a:bodyPr/>
          <a:lstStyle/>
          <a:p>
            <a:pPr marL="0" eaLnBrk="1" hangingPunct="1">
              <a:spcBef>
                <a:spcPct val="0"/>
              </a:spcBef>
              <a:buFontTx/>
              <a:buNone/>
              <a:defRPr/>
            </a:pPr>
            <a:r>
              <a:rPr lang="en-US" sz="4000" dirty="0">
                <a:latin typeface="Arial" pitchFamily="34" charset="0"/>
                <a:cs typeface="Arial" pitchFamily="34" charset="0"/>
              </a:rPr>
              <a:t>The </a:t>
            </a:r>
            <a:r>
              <a:rPr lang="en-US" sz="4000" b="1" dirty="0">
                <a:latin typeface="Arial" pitchFamily="34" charset="0"/>
                <a:cs typeface="Arial" pitchFamily="34" charset="0"/>
              </a:rPr>
              <a:t>fifth seal</a:t>
            </a:r>
            <a:r>
              <a:rPr lang="en-US" sz="4000" dirty="0">
                <a:latin typeface="Arial" pitchFamily="34" charset="0"/>
                <a:cs typeface="Arial" pitchFamily="34" charset="0"/>
              </a:rPr>
              <a:t> reveals the </a:t>
            </a:r>
            <a:r>
              <a:rPr lang="en-US" sz="4000" dirty="0">
                <a:solidFill>
                  <a:srgbClr val="FFC000"/>
                </a:solidFill>
                <a:latin typeface="Arial" pitchFamily="34" charset="0"/>
                <a:cs typeface="Arial" pitchFamily="34" charset="0"/>
              </a:rPr>
              <a:t>tribulation saints </a:t>
            </a:r>
            <a:r>
              <a:rPr lang="en-US" sz="4000" dirty="0">
                <a:latin typeface="Arial" pitchFamily="34" charset="0"/>
                <a:cs typeface="Arial" pitchFamily="34" charset="0"/>
              </a:rPr>
              <a:t>martyred for their faith.  Unlike the raptured saints who have received their glorified bodies, these saints must wait for the rest of the saints before </a:t>
            </a:r>
          </a:p>
          <a:p>
            <a:pPr marL="0" eaLnBrk="1" hangingPunct="1">
              <a:spcBef>
                <a:spcPct val="0"/>
              </a:spcBef>
              <a:buFontTx/>
              <a:buNone/>
              <a:defRPr/>
            </a:pPr>
            <a:r>
              <a:rPr lang="en-US" sz="4000" dirty="0">
                <a:latin typeface="Arial" pitchFamily="34" charset="0"/>
                <a:cs typeface="Arial" pitchFamily="34" charset="0"/>
              </a:rPr>
              <a:t>receiving theirs.  They received </a:t>
            </a:r>
            <a:r>
              <a:rPr lang="en-US" sz="4000" dirty="0">
                <a:solidFill>
                  <a:srgbClr val="FFC000"/>
                </a:solidFill>
                <a:latin typeface="Arial" pitchFamily="34" charset="0"/>
                <a:cs typeface="Arial" pitchFamily="34" charset="0"/>
              </a:rPr>
              <a:t>white robes </a:t>
            </a:r>
            <a:r>
              <a:rPr lang="en-US" sz="4000" dirty="0">
                <a:latin typeface="Arial" pitchFamily="34" charset="0"/>
                <a:cs typeface="Arial" pitchFamily="34" charset="0"/>
              </a:rPr>
              <a:t>signifying their righteousness of Jesus.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29346A8-2B2B-4FF5-B004-AEAA6C37046E}" type="slidenum">
              <a:rPr lang="en-US"/>
              <a:pPr>
                <a:defRPr/>
              </a:pPr>
              <a:t>24</a:t>
            </a:fld>
            <a:endParaRPr lang="en-US" dirty="0"/>
          </a:p>
        </p:txBody>
      </p:sp>
      <p:sp>
        <p:nvSpPr>
          <p:cNvPr id="105474" name="Rectangle 2"/>
          <p:cNvSpPr>
            <a:spLocks noGrp="1" noChangeArrowheads="1"/>
          </p:cNvSpPr>
          <p:nvPr>
            <p:ph type="body" idx="1"/>
          </p:nvPr>
        </p:nvSpPr>
        <p:spPr>
          <a:xfrm>
            <a:off x="457200" y="609600"/>
            <a:ext cx="8382000" cy="5791200"/>
          </a:xfrm>
        </p:spPr>
        <p:txBody>
          <a:bodyPr/>
          <a:lstStyle/>
          <a:p>
            <a:pPr marL="0" eaLnBrk="1" hangingPunct="1">
              <a:spcBef>
                <a:spcPct val="0"/>
              </a:spcBef>
              <a:buFontTx/>
              <a:buNone/>
              <a:defRPr/>
            </a:pPr>
            <a:r>
              <a:rPr lang="en-US" sz="4000" b="1" dirty="0">
                <a:latin typeface="Arial" pitchFamily="34" charset="0"/>
                <a:cs typeface="Arial" pitchFamily="34" charset="0"/>
              </a:rPr>
              <a:t>Rev 6:12  </a:t>
            </a:r>
            <a:r>
              <a:rPr lang="en-US" sz="4000" dirty="0">
                <a:latin typeface="Arial" pitchFamily="34" charset="0"/>
                <a:cs typeface="Arial" pitchFamily="34" charset="0"/>
              </a:rPr>
              <a:t>I watched as he opened the </a:t>
            </a:r>
            <a:r>
              <a:rPr lang="en-US" sz="4000" b="1" dirty="0">
                <a:latin typeface="Arial" pitchFamily="34" charset="0"/>
                <a:cs typeface="Arial" pitchFamily="34" charset="0"/>
              </a:rPr>
              <a:t>sixth seal</a:t>
            </a:r>
            <a:r>
              <a:rPr lang="en-US" sz="4000" dirty="0">
                <a:latin typeface="Arial" pitchFamily="34" charset="0"/>
                <a:cs typeface="Arial" pitchFamily="34" charset="0"/>
              </a:rPr>
              <a:t>.  There was a great </a:t>
            </a:r>
            <a:r>
              <a:rPr lang="en-US" sz="4000" dirty="0">
                <a:solidFill>
                  <a:srgbClr val="FFC000"/>
                </a:solidFill>
                <a:latin typeface="Arial" pitchFamily="34" charset="0"/>
                <a:cs typeface="Arial" pitchFamily="34" charset="0"/>
              </a:rPr>
              <a:t>earthquake</a:t>
            </a:r>
            <a:r>
              <a:rPr lang="en-US" sz="4000" dirty="0">
                <a:latin typeface="Arial" pitchFamily="34" charset="0"/>
                <a:cs typeface="Arial" pitchFamily="34" charset="0"/>
              </a:rPr>
              <a:t>.  The </a:t>
            </a:r>
            <a:r>
              <a:rPr lang="en-US" sz="4000" dirty="0">
                <a:solidFill>
                  <a:srgbClr val="FFC000"/>
                </a:solidFill>
                <a:latin typeface="Arial" pitchFamily="34" charset="0"/>
                <a:cs typeface="Arial" pitchFamily="34" charset="0"/>
              </a:rPr>
              <a:t>sun turned black like sackcloth </a:t>
            </a:r>
            <a:r>
              <a:rPr lang="en-US" sz="4000" dirty="0">
                <a:latin typeface="Arial" pitchFamily="34" charset="0"/>
                <a:cs typeface="Arial" pitchFamily="34" charset="0"/>
              </a:rPr>
              <a:t>made of goat hair, the </a:t>
            </a:r>
            <a:r>
              <a:rPr lang="en-US" sz="4000" dirty="0">
                <a:solidFill>
                  <a:srgbClr val="FFC000"/>
                </a:solidFill>
                <a:latin typeface="Arial" pitchFamily="34" charset="0"/>
                <a:cs typeface="Arial" pitchFamily="34" charset="0"/>
              </a:rPr>
              <a:t>whole moon turned blood red</a:t>
            </a:r>
            <a:r>
              <a:rPr lang="en-US" sz="4000" dirty="0">
                <a:latin typeface="Arial" pitchFamily="34" charset="0"/>
                <a:cs typeface="Arial" pitchFamily="34" charset="0"/>
              </a:rPr>
              <a:t>, </a:t>
            </a:r>
            <a:r>
              <a:rPr lang="en-US" sz="4000" baseline="30000" dirty="0">
                <a:latin typeface="Arial" pitchFamily="34" charset="0"/>
                <a:cs typeface="Arial" pitchFamily="34" charset="0"/>
              </a:rPr>
              <a:t>13</a:t>
            </a:r>
            <a:r>
              <a:rPr lang="en-US" sz="4000" dirty="0">
                <a:latin typeface="Arial" pitchFamily="34" charset="0"/>
                <a:cs typeface="Arial" pitchFamily="34" charset="0"/>
              </a:rPr>
              <a:t> and the </a:t>
            </a:r>
            <a:r>
              <a:rPr lang="en-US" sz="4000" dirty="0">
                <a:solidFill>
                  <a:srgbClr val="FFC000"/>
                </a:solidFill>
                <a:latin typeface="Arial" pitchFamily="34" charset="0"/>
                <a:cs typeface="Arial" pitchFamily="34" charset="0"/>
              </a:rPr>
              <a:t>stars in the sky fell to earth</a:t>
            </a:r>
            <a:r>
              <a:rPr lang="en-US" sz="4000" dirty="0">
                <a:latin typeface="Arial" pitchFamily="34" charset="0"/>
                <a:cs typeface="Arial" pitchFamily="34" charset="0"/>
              </a:rPr>
              <a:t>, as late figs drop from a fig tree when shaken by a strong wind.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11A1358-0AA1-42CE-B64C-5059B0D9D632}" type="slidenum">
              <a:rPr lang="en-US"/>
              <a:pPr>
                <a:defRPr/>
              </a:pPr>
              <a:t>25</a:t>
            </a:fld>
            <a:endParaRPr lang="en-US" dirty="0"/>
          </a:p>
        </p:txBody>
      </p:sp>
      <p:pic>
        <p:nvPicPr>
          <p:cNvPr id="28675" name="Picture 3" descr="10"/>
          <p:cNvPicPr>
            <a:picLocks noChangeAspect="1" noChangeArrowheads="1"/>
          </p:cNvPicPr>
          <p:nvPr/>
        </p:nvPicPr>
        <p:blipFill>
          <a:blip r:embed="rId3" cstate="print"/>
          <a:srcRect/>
          <a:stretch>
            <a:fillRect/>
          </a:stretch>
        </p:blipFill>
        <p:spPr bwMode="auto">
          <a:xfrm>
            <a:off x="457200" y="657225"/>
            <a:ext cx="8229600" cy="5543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E81FAF3-4147-46CB-8670-5830B8A418C9}" type="slidenum">
              <a:rPr lang="en-US"/>
              <a:pPr>
                <a:defRPr/>
              </a:pPr>
              <a:t>26</a:t>
            </a:fld>
            <a:endParaRPr lang="en-US" dirty="0"/>
          </a:p>
        </p:txBody>
      </p:sp>
      <p:sp>
        <p:nvSpPr>
          <p:cNvPr id="106498" name="Rectangle 2"/>
          <p:cNvSpPr>
            <a:spLocks noGrp="1" noChangeArrowheads="1"/>
          </p:cNvSpPr>
          <p:nvPr>
            <p:ph type="body" idx="1"/>
          </p:nvPr>
        </p:nvSpPr>
        <p:spPr>
          <a:xfrm>
            <a:off x="457200" y="457200"/>
            <a:ext cx="8229600" cy="5943600"/>
          </a:xfrm>
        </p:spPr>
        <p:txBody>
          <a:bodyPr/>
          <a:lstStyle/>
          <a:p>
            <a:pPr marL="0" eaLnBrk="1" hangingPunct="1">
              <a:spcBef>
                <a:spcPct val="0"/>
              </a:spcBef>
              <a:buFontTx/>
              <a:buNone/>
              <a:defRPr/>
            </a:pPr>
            <a:r>
              <a:rPr lang="en-US" sz="4000" dirty="0">
                <a:latin typeface="Arial" pitchFamily="34" charset="0"/>
                <a:cs typeface="Arial" pitchFamily="34" charset="0"/>
              </a:rPr>
              <a:t>The </a:t>
            </a:r>
            <a:r>
              <a:rPr lang="en-US" sz="4000" b="1" dirty="0">
                <a:solidFill>
                  <a:srgbClr val="FFC000"/>
                </a:solidFill>
                <a:latin typeface="Arial" pitchFamily="34" charset="0"/>
                <a:cs typeface="Arial" pitchFamily="34" charset="0"/>
              </a:rPr>
              <a:t>earthquake</a:t>
            </a:r>
            <a:r>
              <a:rPr lang="en-US" sz="4000" dirty="0">
                <a:latin typeface="Arial" pitchFamily="34" charset="0"/>
                <a:cs typeface="Arial" pitchFamily="34" charset="0"/>
              </a:rPr>
              <a:t> mentioned here </a:t>
            </a:r>
          </a:p>
          <a:p>
            <a:pPr marL="0" eaLnBrk="1" hangingPunct="1">
              <a:spcBef>
                <a:spcPct val="0"/>
              </a:spcBef>
              <a:buFontTx/>
              <a:buNone/>
              <a:defRPr/>
            </a:pPr>
            <a:r>
              <a:rPr lang="en-US" sz="4000" dirty="0">
                <a:latin typeface="Arial" pitchFamily="34" charset="0"/>
                <a:cs typeface="Arial" pitchFamily="34" charset="0"/>
              </a:rPr>
              <a:t>could be a huge nuclear explosion, or a great earthquake triggered by atomic explosions.  The effects of this earthquake will be felt worldwide.  In the Old Testament, prophesies made regarding Damascus and Egypt  bring to mind a possible nuclear holocaust </a:t>
            </a:r>
          </a:p>
          <a:p>
            <a:pPr marL="0" eaLnBrk="1" hangingPunct="1">
              <a:spcBef>
                <a:spcPct val="0"/>
              </a:spcBef>
              <a:buFontTx/>
              <a:buNone/>
              <a:defRPr/>
            </a:pPr>
            <a:r>
              <a:rPr lang="en-US" sz="4000" dirty="0">
                <a:latin typeface="Arial" pitchFamily="34" charset="0"/>
                <a:cs typeface="Arial" pitchFamily="34" charset="0"/>
              </a:rPr>
              <a:t>wind.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123F5C4-7963-412A-B317-24D4E03ADFD0}" type="slidenum">
              <a:rPr lang="en-US"/>
              <a:pPr>
                <a:defRPr/>
              </a:pPr>
              <a:t>27</a:t>
            </a:fld>
            <a:endParaRPr lang="en-US" dirty="0"/>
          </a:p>
        </p:txBody>
      </p:sp>
      <p:sp>
        <p:nvSpPr>
          <p:cNvPr id="107522" name="Rectangle 2"/>
          <p:cNvSpPr>
            <a:spLocks noGrp="1" noChangeArrowheads="1"/>
          </p:cNvSpPr>
          <p:nvPr>
            <p:ph type="body" idx="1"/>
          </p:nvPr>
        </p:nvSpPr>
        <p:spPr>
          <a:xfrm>
            <a:off x="685800" y="609600"/>
            <a:ext cx="8001000" cy="3429000"/>
          </a:xfrm>
        </p:spPr>
        <p:txBody>
          <a:bodyPr/>
          <a:lstStyle/>
          <a:p>
            <a:pPr eaLnBrk="1" hangingPunct="1">
              <a:spcBef>
                <a:spcPct val="0"/>
              </a:spcBef>
              <a:buFontTx/>
              <a:buNone/>
              <a:defRPr/>
            </a:pPr>
            <a:r>
              <a:rPr lang="en-US" sz="4000" b="1" i="1" dirty="0">
                <a:latin typeface="Times New Roman" pitchFamily="18" charset="0"/>
                <a:cs typeface="Times New Roman" pitchFamily="18" charset="0"/>
              </a:rPr>
              <a:t>a.  Isa 29:6</a:t>
            </a:r>
            <a:r>
              <a:rPr lang="en-US" sz="4000" i="1" dirty="0">
                <a:latin typeface="Times New Roman" pitchFamily="18" charset="0"/>
                <a:cs typeface="Times New Roman" pitchFamily="18" charset="0"/>
              </a:rPr>
              <a:t>  </a:t>
            </a:r>
            <a:r>
              <a:rPr lang="en-US" sz="4000" i="1" dirty="0">
                <a:solidFill>
                  <a:srgbClr val="FFFF00"/>
                </a:solidFill>
                <a:latin typeface="Times New Roman" pitchFamily="18" charset="0"/>
                <a:cs typeface="Times New Roman" pitchFamily="18" charset="0"/>
              </a:rPr>
              <a:t>the LORD Almighty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will come with thunder and </a:t>
            </a:r>
          </a:p>
          <a:p>
            <a:pPr eaLnBrk="1" hangingPunct="1">
              <a:spcBef>
                <a:spcPct val="0"/>
              </a:spcBef>
              <a:buFontTx/>
              <a:buNone/>
              <a:defRPr/>
            </a:pPr>
            <a:r>
              <a:rPr lang="en-US" sz="4000" b="1" i="1" dirty="0">
                <a:solidFill>
                  <a:srgbClr val="FFC000"/>
                </a:solidFill>
                <a:latin typeface="Times New Roman" pitchFamily="18" charset="0"/>
                <a:cs typeface="Times New Roman" pitchFamily="18" charset="0"/>
              </a:rPr>
              <a:t>earthquake</a:t>
            </a:r>
            <a:r>
              <a:rPr lang="en-US" sz="4000" i="1" dirty="0">
                <a:solidFill>
                  <a:srgbClr val="FFFF00"/>
                </a:solidFill>
                <a:latin typeface="Times New Roman" pitchFamily="18" charset="0"/>
                <a:cs typeface="Times New Roman" pitchFamily="18" charset="0"/>
              </a:rPr>
              <a:t> and great noise, with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windstorm and tempest and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flames of a devouring fire.</a:t>
            </a:r>
          </a:p>
          <a:p>
            <a:pPr eaLnBrk="1" hangingPunct="1">
              <a:buFontTx/>
              <a:buNone/>
              <a:defRPr/>
            </a:pPr>
            <a:endParaRPr lang="en-US" sz="40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5B0EB89-9F9F-4BC7-9077-2B6CF4D569AE}" type="slidenum">
              <a:rPr lang="en-US"/>
              <a:pPr>
                <a:defRPr/>
              </a:pPr>
              <a:t>28</a:t>
            </a:fld>
            <a:endParaRPr lang="en-US" dirty="0"/>
          </a:p>
        </p:txBody>
      </p:sp>
      <p:sp>
        <p:nvSpPr>
          <p:cNvPr id="123906" name="Rectangle 2"/>
          <p:cNvSpPr>
            <a:spLocks noGrp="1" noChangeArrowheads="1"/>
          </p:cNvSpPr>
          <p:nvPr>
            <p:ph type="body" idx="1"/>
          </p:nvPr>
        </p:nvSpPr>
        <p:spPr>
          <a:xfrm>
            <a:off x="685800" y="609600"/>
            <a:ext cx="8001000" cy="5791200"/>
          </a:xfrm>
        </p:spPr>
        <p:txBody>
          <a:bodyPr/>
          <a:lstStyle/>
          <a:p>
            <a:pPr eaLnBrk="1" hangingPunct="1">
              <a:spcBef>
                <a:spcPct val="0"/>
              </a:spcBef>
              <a:buFontTx/>
              <a:buNone/>
              <a:defRPr/>
            </a:pPr>
            <a:r>
              <a:rPr lang="en-US" sz="4000" b="1" i="1" dirty="0">
                <a:latin typeface="Times New Roman" pitchFamily="18" charset="0"/>
                <a:cs typeface="Times New Roman" pitchFamily="18" charset="0"/>
              </a:rPr>
              <a:t>b.  Matt 24:7-8</a:t>
            </a:r>
            <a:r>
              <a:rPr lang="en-US" sz="4000" i="1" dirty="0">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7</a:t>
            </a:r>
            <a:r>
              <a:rPr lang="en-US" sz="4000" i="1" dirty="0">
                <a:solidFill>
                  <a:srgbClr val="FFFF00"/>
                </a:solidFill>
                <a:latin typeface="Times New Roman" pitchFamily="18" charset="0"/>
                <a:cs typeface="Times New Roman" pitchFamily="18" charset="0"/>
              </a:rPr>
              <a:t> Nation will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rise against nation, and kingdom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against kingdom.  There will be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famines and </a:t>
            </a:r>
            <a:r>
              <a:rPr lang="en-US" sz="4000" b="1" i="1" dirty="0">
                <a:solidFill>
                  <a:srgbClr val="FFC000"/>
                </a:solidFill>
                <a:latin typeface="Times New Roman" pitchFamily="18" charset="0"/>
                <a:cs typeface="Times New Roman" pitchFamily="18" charset="0"/>
              </a:rPr>
              <a:t>earthquakes</a:t>
            </a:r>
            <a:r>
              <a:rPr lang="en-US" sz="4000" i="1" dirty="0">
                <a:solidFill>
                  <a:srgbClr val="FFFF00"/>
                </a:solidFill>
                <a:latin typeface="Times New Roman" pitchFamily="18" charset="0"/>
                <a:cs typeface="Times New Roman" pitchFamily="18" charset="0"/>
              </a:rPr>
              <a:t> in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various places.  </a:t>
            </a:r>
            <a:r>
              <a:rPr lang="en-US" sz="4000" i="1" baseline="30000" dirty="0">
                <a:solidFill>
                  <a:srgbClr val="FFFF00"/>
                </a:solidFill>
                <a:latin typeface="Times New Roman" pitchFamily="18" charset="0"/>
                <a:cs typeface="Times New Roman" pitchFamily="18" charset="0"/>
              </a:rPr>
              <a:t>8</a:t>
            </a:r>
            <a:r>
              <a:rPr lang="en-US" sz="4000" i="1" dirty="0">
                <a:solidFill>
                  <a:srgbClr val="FFFF00"/>
                </a:solidFill>
                <a:latin typeface="Times New Roman" pitchFamily="18" charset="0"/>
                <a:cs typeface="Times New Roman" pitchFamily="18" charset="0"/>
              </a:rPr>
              <a:t> All these are the </a:t>
            </a:r>
          </a:p>
          <a:p>
            <a:pPr eaLnBrk="1" hangingPunct="1">
              <a:spcBef>
                <a:spcPct val="0"/>
              </a:spcBef>
              <a:buFontTx/>
              <a:buNone/>
              <a:defRPr/>
            </a:pPr>
            <a:r>
              <a:rPr lang="en-US" sz="4000" i="1" dirty="0">
                <a:solidFill>
                  <a:srgbClr val="FFFF00"/>
                </a:solidFill>
                <a:latin typeface="Times New Roman" pitchFamily="18" charset="0"/>
                <a:cs typeface="Times New Roman" pitchFamily="18" charset="0"/>
              </a:rPr>
              <a:t>beginning of birth pains.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68B43F6-B36A-4D9F-BAC5-9FD0C183005B}" type="slidenum">
              <a:rPr lang="en-US"/>
              <a:pPr>
                <a:defRPr/>
              </a:pPr>
              <a:t>29</a:t>
            </a:fld>
            <a:endParaRPr lang="en-US" dirty="0"/>
          </a:p>
        </p:txBody>
      </p:sp>
      <p:sp>
        <p:nvSpPr>
          <p:cNvPr id="108546" name="Rectangle 2"/>
          <p:cNvSpPr>
            <a:spLocks noGrp="1" noChangeArrowheads="1"/>
          </p:cNvSpPr>
          <p:nvPr>
            <p:ph type="body" idx="1"/>
          </p:nvPr>
        </p:nvSpPr>
        <p:spPr>
          <a:xfrm>
            <a:off x="533400" y="609600"/>
            <a:ext cx="8153400" cy="4724400"/>
          </a:xfrm>
        </p:spPr>
        <p:txBody>
          <a:bodyPr/>
          <a:lstStyle/>
          <a:p>
            <a:pPr marL="609600" indent="-609600" eaLnBrk="1" hangingPunct="1">
              <a:buFontTx/>
              <a:buNone/>
              <a:defRPr/>
            </a:pPr>
            <a:r>
              <a:rPr lang="en-US" sz="4000" b="1" i="1" dirty="0">
                <a:latin typeface="Times New Roman" pitchFamily="18" charset="0"/>
                <a:cs typeface="Times New Roman" pitchFamily="18" charset="0"/>
              </a:rPr>
              <a:t>c. Isa 17:1  </a:t>
            </a:r>
            <a:r>
              <a:rPr lang="en-US" sz="4000" i="1" dirty="0">
                <a:solidFill>
                  <a:srgbClr val="FFFF00"/>
                </a:solidFill>
                <a:latin typeface="Times New Roman" pitchFamily="18" charset="0"/>
                <a:cs typeface="Times New Roman" pitchFamily="18" charset="0"/>
              </a:rPr>
              <a:t>An oracle concerning </a:t>
            </a:r>
          </a:p>
          <a:p>
            <a:pPr marL="609600" indent="-609600" eaLnBrk="1" hangingPunct="1">
              <a:buFontTx/>
              <a:buNone/>
              <a:defRPr/>
            </a:pPr>
            <a:r>
              <a:rPr lang="en-US" sz="4000" i="1" dirty="0">
                <a:solidFill>
                  <a:srgbClr val="FFFF00"/>
                </a:solidFill>
                <a:latin typeface="Times New Roman" pitchFamily="18" charset="0"/>
                <a:cs typeface="Times New Roman" pitchFamily="18" charset="0"/>
              </a:rPr>
              <a:t>Damascus: "See, Damascus will no </a:t>
            </a:r>
          </a:p>
          <a:p>
            <a:pPr marL="609600" indent="-609600" eaLnBrk="1" hangingPunct="1">
              <a:buFontTx/>
              <a:buNone/>
              <a:defRPr/>
            </a:pPr>
            <a:r>
              <a:rPr lang="en-US" sz="4000" i="1" dirty="0">
                <a:solidFill>
                  <a:srgbClr val="FFFF00"/>
                </a:solidFill>
                <a:latin typeface="Times New Roman" pitchFamily="18" charset="0"/>
                <a:cs typeface="Times New Roman" pitchFamily="18" charset="0"/>
              </a:rPr>
              <a:t>longer be a city but will become a </a:t>
            </a:r>
          </a:p>
          <a:p>
            <a:pPr marL="609600" indent="-609600" eaLnBrk="1" hangingPunct="1">
              <a:buFontTx/>
              <a:buNone/>
              <a:defRPr/>
            </a:pPr>
            <a:r>
              <a:rPr lang="en-US" sz="4000" b="1" i="1" dirty="0">
                <a:solidFill>
                  <a:srgbClr val="FFC000"/>
                </a:solidFill>
                <a:latin typeface="Times New Roman" pitchFamily="18" charset="0"/>
                <a:cs typeface="Times New Roman" pitchFamily="18" charset="0"/>
              </a:rPr>
              <a:t>heap of ruins</a:t>
            </a:r>
            <a:r>
              <a:rPr lang="en-US" sz="4000" i="1" dirty="0">
                <a:solidFill>
                  <a:srgbClr val="FFFF00"/>
                </a:solidFill>
                <a:latin typeface="Times New Roman" pitchFamily="18" charset="0"/>
                <a:cs typeface="Times New Roman" pitchFamily="18" charset="0"/>
              </a:rPr>
              <a:t>.</a:t>
            </a:r>
          </a:p>
          <a:p>
            <a:pPr marL="609600" indent="-609600" eaLnBrk="1" hangingPunct="1">
              <a:buFontTx/>
              <a:buNone/>
              <a:defRPr/>
            </a:pPr>
            <a:endParaRPr lang="en-US" sz="4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36FF0807-BC89-4E8B-A0D9-D2721E950E4A}" type="slidenum">
              <a:rPr lang="en-US"/>
              <a:pPr>
                <a:defRPr/>
              </a:pPr>
              <a:t>3</a:t>
            </a:fld>
            <a:endParaRPr lang="en-US" dirty="0"/>
          </a:p>
        </p:txBody>
      </p:sp>
      <p:pic>
        <p:nvPicPr>
          <p:cNvPr id="6147" name="Picture 11" descr="08"/>
          <p:cNvPicPr>
            <a:picLocks noGrp="1" noChangeAspect="1" noChangeArrowheads="1"/>
          </p:cNvPicPr>
          <p:nvPr>
            <p:ph/>
          </p:nvPr>
        </p:nvPicPr>
        <p:blipFill>
          <a:blip r:embed="rId3" cstate="print"/>
          <a:srcRect/>
          <a:stretch>
            <a:fillRect/>
          </a:stretch>
        </p:blipFill>
        <p:spPr>
          <a:xfrm>
            <a:off x="625475" y="292100"/>
            <a:ext cx="7893050" cy="5727700"/>
          </a:xfrm>
          <a:noFill/>
        </p:spPr>
      </p:pic>
      <p:sp>
        <p:nvSpPr>
          <p:cNvPr id="6148" name="TextBox 4"/>
          <p:cNvSpPr txBox="1">
            <a:spLocks noChangeArrowheads="1"/>
          </p:cNvSpPr>
          <p:nvPr/>
        </p:nvSpPr>
        <p:spPr bwMode="auto">
          <a:xfrm>
            <a:off x="2971800" y="6096000"/>
            <a:ext cx="3810000" cy="369888"/>
          </a:xfrm>
          <a:prstGeom prst="rect">
            <a:avLst/>
          </a:prstGeom>
          <a:noFill/>
          <a:ln w="9525">
            <a:noFill/>
            <a:miter lim="800000"/>
            <a:headEnd/>
            <a:tailEnd/>
          </a:ln>
        </p:spPr>
        <p:txBody>
          <a:bodyPr>
            <a:spAutoFit/>
          </a:bodyPr>
          <a:lstStyle/>
          <a:p>
            <a:r>
              <a:rPr lang="en-US">
                <a:solidFill>
                  <a:srgbClr val="FFFF00"/>
                </a:solidFill>
              </a:rPr>
              <a:t>The Four Horsemen of Revelation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1D41E02-A85A-4DC9-8A74-080C4DDF676E}" type="slidenum">
              <a:rPr lang="en-US"/>
              <a:pPr>
                <a:defRPr/>
              </a:pPr>
              <a:t>30</a:t>
            </a:fld>
            <a:endParaRPr lang="en-US" dirty="0"/>
          </a:p>
        </p:txBody>
      </p:sp>
      <p:sp>
        <p:nvSpPr>
          <p:cNvPr id="109570" name="Rectangle 2"/>
          <p:cNvSpPr>
            <a:spLocks noGrp="1" noChangeArrowheads="1"/>
          </p:cNvSpPr>
          <p:nvPr>
            <p:ph type="body" idx="1"/>
          </p:nvPr>
        </p:nvSpPr>
        <p:spPr>
          <a:xfrm>
            <a:off x="457200" y="609600"/>
            <a:ext cx="8229600" cy="5562600"/>
          </a:xfrm>
        </p:spPr>
        <p:txBody>
          <a:bodyPr/>
          <a:lstStyle/>
          <a:p>
            <a:pPr marL="609600" indent="-609600" eaLnBrk="1" hangingPunct="1">
              <a:spcBef>
                <a:spcPct val="0"/>
              </a:spcBef>
              <a:buFontTx/>
              <a:buNone/>
              <a:defRPr/>
            </a:pPr>
            <a:r>
              <a:rPr lang="en-US" sz="4000" b="1" i="1" dirty="0">
                <a:latin typeface="Times New Roman" pitchFamily="18" charset="0"/>
                <a:cs typeface="Times New Roman" pitchFamily="18" charset="0"/>
              </a:rPr>
              <a:t>d. Ezek 29:9-12:  </a:t>
            </a:r>
            <a:r>
              <a:rPr lang="en-US" sz="4000" i="1" baseline="30000" dirty="0">
                <a:solidFill>
                  <a:srgbClr val="FFFF00"/>
                </a:solidFill>
                <a:latin typeface="Times New Roman" pitchFamily="18" charset="0"/>
                <a:cs typeface="Times New Roman" pitchFamily="18" charset="0"/>
              </a:rPr>
              <a:t>9</a:t>
            </a:r>
            <a:r>
              <a:rPr lang="en-US" sz="4000" i="1" dirty="0">
                <a:solidFill>
                  <a:srgbClr val="FFFF00"/>
                </a:solidFill>
                <a:latin typeface="Times New Roman" pitchFamily="18" charset="0"/>
                <a:cs typeface="Times New Roman" pitchFamily="18" charset="0"/>
              </a:rPr>
              <a:t> Egypt will become</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 desolate wasteland. Then they will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know that I am the LORD. "'Because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you said, "The Nile is mine; I made it," </a:t>
            </a:r>
          </a:p>
          <a:p>
            <a:pPr marL="609600" indent="-609600" eaLnBrk="1" hangingPunct="1">
              <a:spcBef>
                <a:spcPct val="0"/>
              </a:spcBef>
              <a:buFontTx/>
              <a:buNone/>
              <a:defRPr/>
            </a:pPr>
            <a:r>
              <a:rPr lang="en-US" sz="4000" i="1" baseline="30000" dirty="0">
                <a:solidFill>
                  <a:srgbClr val="FFFF00"/>
                </a:solidFill>
                <a:latin typeface="Times New Roman" pitchFamily="18" charset="0"/>
                <a:cs typeface="Times New Roman" pitchFamily="18" charset="0"/>
              </a:rPr>
              <a:t>10</a:t>
            </a:r>
            <a:r>
              <a:rPr lang="en-US" sz="4000" i="1" dirty="0">
                <a:solidFill>
                  <a:srgbClr val="FFFF00"/>
                </a:solidFill>
                <a:latin typeface="Times New Roman" pitchFamily="18" charset="0"/>
                <a:cs typeface="Times New Roman" pitchFamily="18" charset="0"/>
              </a:rPr>
              <a:t> therefore I am against you and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against your streams, and I will make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the land of Egypt a ruin and a desolate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waste from Migdol to Aswan, as far as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the border of Cush.</a:t>
            </a:r>
            <a:r>
              <a:rPr lang="en-US" sz="4000" dirty="0">
                <a:solidFill>
                  <a:srgbClr val="FFFF00"/>
                </a:solidFill>
                <a:latin typeface="Times New Roman" pitchFamily="18" charset="0"/>
                <a:cs typeface="Times New Roman"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C758422-C394-4B03-BE65-F5B80DA2BC18}" type="slidenum">
              <a:rPr lang="en-US"/>
              <a:pPr>
                <a:defRPr/>
              </a:pPr>
              <a:t>31</a:t>
            </a:fld>
            <a:endParaRPr lang="en-US" dirty="0"/>
          </a:p>
        </p:txBody>
      </p:sp>
      <p:sp>
        <p:nvSpPr>
          <p:cNvPr id="110594" name="Rectangle 2"/>
          <p:cNvSpPr>
            <a:spLocks noGrp="1" noChangeArrowheads="1"/>
          </p:cNvSpPr>
          <p:nvPr>
            <p:ph type="body" idx="1"/>
          </p:nvPr>
        </p:nvSpPr>
        <p:spPr>
          <a:xfrm>
            <a:off x="457200" y="609600"/>
            <a:ext cx="8229600" cy="5562600"/>
          </a:xfrm>
        </p:spPr>
        <p:txBody>
          <a:bodyPr/>
          <a:lstStyle/>
          <a:p>
            <a:pPr marL="609600" indent="-609600" eaLnBrk="1" hangingPunct="1">
              <a:spcBef>
                <a:spcPct val="0"/>
              </a:spcBef>
              <a:buFontTx/>
              <a:buNone/>
              <a:defRPr/>
            </a:pPr>
            <a:r>
              <a:rPr lang="en-US" sz="4000" i="1" baseline="30000" dirty="0">
                <a:solidFill>
                  <a:srgbClr val="FFFF00"/>
                </a:solidFill>
                <a:latin typeface="Times New Roman" pitchFamily="18" charset="0"/>
                <a:cs typeface="Times New Roman" pitchFamily="18" charset="0"/>
              </a:rPr>
              <a:t>11</a:t>
            </a:r>
            <a:r>
              <a:rPr lang="en-US" sz="4000" i="1" dirty="0">
                <a:solidFill>
                  <a:srgbClr val="FFFF00"/>
                </a:solidFill>
                <a:latin typeface="Times New Roman" pitchFamily="18" charset="0"/>
                <a:cs typeface="Times New Roman" pitchFamily="18" charset="0"/>
              </a:rPr>
              <a:t> No foot of man or animal will pass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through it; no one will live there for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forty years.  </a:t>
            </a:r>
            <a:r>
              <a:rPr lang="en-US" sz="4000" i="1" baseline="30000" dirty="0">
                <a:solidFill>
                  <a:srgbClr val="FFFF00"/>
                </a:solidFill>
                <a:latin typeface="Times New Roman" pitchFamily="18" charset="0"/>
                <a:cs typeface="Times New Roman" pitchFamily="18" charset="0"/>
              </a:rPr>
              <a:t>12 </a:t>
            </a:r>
            <a:r>
              <a:rPr lang="en-US" sz="4000" i="1" dirty="0">
                <a:solidFill>
                  <a:srgbClr val="FFFF00"/>
                </a:solidFill>
                <a:latin typeface="Times New Roman" pitchFamily="18" charset="0"/>
                <a:cs typeface="Times New Roman" pitchFamily="18" charset="0"/>
              </a:rPr>
              <a:t>I will make the land of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Egypt desolate among devastated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lands, and her cities will lie desolate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forty years among ruined cities.  And I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will disperse the Egyptians among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nations and scatter them through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countries.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B50705-7298-4CF2-B8C2-7746D8E922C6}" type="slidenum">
              <a:rPr lang="en-US"/>
              <a:pPr>
                <a:defRPr/>
              </a:pPr>
              <a:t>32</a:t>
            </a:fld>
            <a:endParaRPr lang="en-US" dirty="0"/>
          </a:p>
        </p:txBody>
      </p:sp>
      <p:sp>
        <p:nvSpPr>
          <p:cNvPr id="111618" name="Rectangle 2"/>
          <p:cNvSpPr>
            <a:spLocks noGrp="1" noChangeArrowheads="1"/>
          </p:cNvSpPr>
          <p:nvPr>
            <p:ph type="body" idx="1"/>
          </p:nvPr>
        </p:nvSpPr>
        <p:spPr>
          <a:xfrm>
            <a:off x="457200" y="609600"/>
            <a:ext cx="8229600" cy="5562600"/>
          </a:xfrm>
        </p:spPr>
        <p:txBody>
          <a:bodyPr/>
          <a:lstStyle/>
          <a:p>
            <a:pPr marL="609600" indent="-609600" eaLnBrk="1" hangingPunct="1">
              <a:lnSpc>
                <a:spcPct val="90000"/>
              </a:lnSpc>
              <a:spcBef>
                <a:spcPct val="0"/>
              </a:spcBef>
              <a:buFontTx/>
              <a:buNone/>
              <a:defRPr/>
            </a:pPr>
            <a:r>
              <a:rPr lang="en-US" sz="4000" dirty="0">
                <a:latin typeface="Arial" pitchFamily="34" charset="0"/>
                <a:cs typeface="Arial" pitchFamily="34" charset="0"/>
              </a:rPr>
              <a:t>The </a:t>
            </a:r>
            <a:r>
              <a:rPr lang="en-US" sz="4000" dirty="0">
                <a:solidFill>
                  <a:srgbClr val="FFC000"/>
                </a:solidFill>
                <a:latin typeface="Arial" pitchFamily="34" charset="0"/>
                <a:cs typeface="Arial" pitchFamily="34" charset="0"/>
              </a:rPr>
              <a:t>darkening of the sun </a:t>
            </a:r>
            <a:r>
              <a:rPr lang="en-US" sz="4000" dirty="0">
                <a:latin typeface="Arial" pitchFamily="34" charset="0"/>
                <a:cs typeface="Arial" pitchFamily="34" charset="0"/>
              </a:rPr>
              <a:t>could be </a:t>
            </a:r>
          </a:p>
          <a:p>
            <a:pPr marL="609600" indent="-609600" eaLnBrk="1" hangingPunct="1">
              <a:lnSpc>
                <a:spcPct val="90000"/>
              </a:lnSpc>
              <a:spcBef>
                <a:spcPct val="0"/>
              </a:spcBef>
              <a:buFontTx/>
              <a:buNone/>
              <a:defRPr/>
            </a:pPr>
            <a:r>
              <a:rPr lang="en-US" sz="4000" dirty="0">
                <a:latin typeface="Arial" pitchFamily="34" charset="0"/>
                <a:cs typeface="Arial" pitchFamily="34" charset="0"/>
              </a:rPr>
              <a:t>explained by the atmospheric </a:t>
            </a:r>
          </a:p>
          <a:p>
            <a:pPr marL="609600" indent="-609600" eaLnBrk="1" hangingPunct="1">
              <a:lnSpc>
                <a:spcPct val="90000"/>
              </a:lnSpc>
              <a:spcBef>
                <a:spcPct val="0"/>
              </a:spcBef>
              <a:buFontTx/>
              <a:buNone/>
              <a:defRPr/>
            </a:pPr>
            <a:r>
              <a:rPr lang="en-US" sz="4000" dirty="0">
                <a:latin typeface="Arial" pitchFamily="34" charset="0"/>
                <a:cs typeface="Arial" pitchFamily="34" charset="0"/>
              </a:rPr>
              <a:t>pollution caused by tons of debris </a:t>
            </a:r>
          </a:p>
          <a:p>
            <a:pPr marL="609600" indent="-609600" eaLnBrk="1" hangingPunct="1">
              <a:lnSpc>
                <a:spcPct val="90000"/>
              </a:lnSpc>
              <a:spcBef>
                <a:spcPct val="0"/>
              </a:spcBef>
              <a:buFontTx/>
              <a:buNone/>
              <a:defRPr/>
            </a:pPr>
            <a:r>
              <a:rPr lang="en-US" sz="4000" dirty="0">
                <a:latin typeface="Arial" pitchFamily="34" charset="0"/>
                <a:cs typeface="Arial" pitchFamily="34" charset="0"/>
              </a:rPr>
              <a:t>from the nuclear explosions or </a:t>
            </a:r>
          </a:p>
          <a:p>
            <a:pPr marL="609600" indent="-609600" eaLnBrk="1" hangingPunct="1">
              <a:lnSpc>
                <a:spcPct val="90000"/>
              </a:lnSpc>
              <a:spcBef>
                <a:spcPct val="0"/>
              </a:spcBef>
              <a:buFontTx/>
              <a:buNone/>
              <a:defRPr/>
            </a:pPr>
            <a:r>
              <a:rPr lang="en-US" sz="4000" dirty="0">
                <a:latin typeface="Arial" pitchFamily="34" charset="0"/>
                <a:cs typeface="Arial" pitchFamily="34" charset="0"/>
              </a:rPr>
              <a:t>volcanic eruptions.  This could also </a:t>
            </a:r>
          </a:p>
          <a:p>
            <a:pPr marL="609600" indent="-609600" eaLnBrk="1" hangingPunct="1">
              <a:lnSpc>
                <a:spcPct val="90000"/>
              </a:lnSpc>
              <a:spcBef>
                <a:spcPct val="0"/>
              </a:spcBef>
              <a:buFontTx/>
              <a:buNone/>
              <a:defRPr/>
            </a:pPr>
            <a:r>
              <a:rPr lang="en-US" sz="4000" dirty="0">
                <a:latin typeface="Arial" pitchFamily="34" charset="0"/>
                <a:cs typeface="Arial" pitchFamily="34" charset="0"/>
              </a:rPr>
              <a:t>be the result of a solar eclipse.   </a:t>
            </a:r>
          </a:p>
          <a:p>
            <a:pPr marL="609600" indent="-609600" eaLnBrk="1" hangingPunct="1">
              <a:lnSpc>
                <a:spcPct val="90000"/>
              </a:lnSpc>
              <a:spcBef>
                <a:spcPct val="0"/>
              </a:spcBef>
              <a:buFontTx/>
              <a:buNone/>
              <a:defRPr/>
            </a:pPr>
            <a:r>
              <a:rPr lang="en-US" sz="4000" dirty="0">
                <a:latin typeface="Arial" pitchFamily="34" charset="0"/>
                <a:cs typeface="Arial" pitchFamily="34" charset="0"/>
              </a:rPr>
              <a:t>The </a:t>
            </a:r>
            <a:r>
              <a:rPr lang="en-US" sz="4000" dirty="0">
                <a:solidFill>
                  <a:srgbClr val="FFC000"/>
                </a:solidFill>
                <a:latin typeface="Arial" pitchFamily="34" charset="0"/>
                <a:cs typeface="Arial" pitchFamily="34" charset="0"/>
              </a:rPr>
              <a:t>moon turning red as blood </a:t>
            </a:r>
          </a:p>
          <a:p>
            <a:pPr marL="609600" indent="-609600" eaLnBrk="1" hangingPunct="1">
              <a:lnSpc>
                <a:spcPct val="90000"/>
              </a:lnSpc>
              <a:spcBef>
                <a:spcPct val="0"/>
              </a:spcBef>
              <a:buFontTx/>
              <a:buNone/>
              <a:defRPr/>
            </a:pPr>
            <a:r>
              <a:rPr lang="en-US" sz="4000" dirty="0">
                <a:latin typeface="Arial" pitchFamily="34" charset="0"/>
                <a:cs typeface="Arial" pitchFamily="34" charset="0"/>
              </a:rPr>
              <a:t>could be the result of a lunar </a:t>
            </a:r>
          </a:p>
          <a:p>
            <a:pPr marL="609600" indent="-609600" eaLnBrk="1" hangingPunct="1">
              <a:lnSpc>
                <a:spcPct val="90000"/>
              </a:lnSpc>
              <a:spcBef>
                <a:spcPct val="0"/>
              </a:spcBef>
              <a:buFontTx/>
              <a:buNone/>
              <a:defRPr/>
            </a:pPr>
            <a:r>
              <a:rPr lang="en-US" sz="4000" dirty="0">
                <a:latin typeface="Arial" pitchFamily="34" charset="0"/>
                <a:cs typeface="Arial" pitchFamily="34" charset="0"/>
              </a:rPr>
              <a:t>eclipse.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249A5438-D078-4034-9A19-D1064BF239BF}" type="slidenum">
              <a:rPr lang="en-US"/>
              <a:pPr>
                <a:defRPr/>
              </a:pPr>
              <a:t>33</a:t>
            </a:fld>
            <a:endParaRPr lang="en-US" dirty="0"/>
          </a:p>
        </p:txBody>
      </p:sp>
      <p:pic>
        <p:nvPicPr>
          <p:cNvPr id="36867" name="Picture 13" descr="solar eclipse2"/>
          <p:cNvPicPr>
            <a:picLocks noGrp="1" noChangeAspect="1" noChangeArrowheads="1"/>
          </p:cNvPicPr>
          <p:nvPr>
            <p:ph/>
          </p:nvPr>
        </p:nvPicPr>
        <p:blipFill>
          <a:blip r:embed="rId3" cstate="print"/>
          <a:srcRect/>
          <a:stretch>
            <a:fillRect/>
          </a:stretch>
        </p:blipFill>
        <p:spPr>
          <a:xfrm>
            <a:off x="781050" y="292100"/>
            <a:ext cx="7580313" cy="57277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78EB104B-388D-480E-A3AC-B6F86919EBA0}" type="slidenum">
              <a:rPr lang="en-US"/>
              <a:pPr>
                <a:defRPr/>
              </a:pPr>
              <a:t>34</a:t>
            </a:fld>
            <a:endParaRPr lang="en-US" dirty="0"/>
          </a:p>
        </p:txBody>
      </p:sp>
      <p:pic>
        <p:nvPicPr>
          <p:cNvPr id="37891" name="Picture 4" descr="lunar eclipse"/>
          <p:cNvPicPr>
            <a:picLocks noGrp="1" noChangeAspect="1" noChangeArrowheads="1"/>
          </p:cNvPicPr>
          <p:nvPr>
            <p:ph/>
          </p:nvPr>
        </p:nvPicPr>
        <p:blipFill>
          <a:blip r:embed="rId3" cstate="print"/>
          <a:srcRect/>
          <a:stretch>
            <a:fillRect/>
          </a:stretch>
        </p:blipFill>
        <p:spPr>
          <a:xfrm>
            <a:off x="1905000" y="946150"/>
            <a:ext cx="5410200" cy="44831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6A8549-C21C-40BA-AFA5-D1C76C62EEF2}" type="slidenum">
              <a:rPr lang="en-US"/>
              <a:pPr>
                <a:defRPr/>
              </a:pPr>
              <a:t>35</a:t>
            </a:fld>
            <a:endParaRPr lang="en-US" dirty="0"/>
          </a:p>
        </p:txBody>
      </p:sp>
      <p:sp>
        <p:nvSpPr>
          <p:cNvPr id="112642" name="Rectangle 2"/>
          <p:cNvSpPr>
            <a:spLocks noGrp="1" noChangeArrowheads="1"/>
          </p:cNvSpPr>
          <p:nvPr>
            <p:ph type="body" idx="1"/>
          </p:nvPr>
        </p:nvSpPr>
        <p:spPr>
          <a:xfrm>
            <a:off x="457200" y="609600"/>
            <a:ext cx="8229600" cy="5562600"/>
          </a:xfrm>
        </p:spPr>
        <p:txBody>
          <a:bodyPr/>
          <a:lstStyle/>
          <a:p>
            <a:pPr marL="0" indent="-609600" eaLnBrk="1" hangingPunct="1">
              <a:spcBef>
                <a:spcPct val="0"/>
              </a:spcBef>
              <a:buFontTx/>
              <a:buNone/>
              <a:defRPr/>
            </a:pPr>
            <a:r>
              <a:rPr lang="en-US" sz="4000" b="1" i="1" dirty="0">
                <a:latin typeface="Times New Roman" pitchFamily="18" charset="0"/>
                <a:cs typeface="Times New Roman" pitchFamily="18" charset="0"/>
              </a:rPr>
              <a:t>a. Isa 13:9-10:</a:t>
            </a:r>
            <a:r>
              <a:rPr lang="en-US" sz="4000" b="1" i="1" dirty="0">
                <a:solidFill>
                  <a:srgbClr val="FFFF00"/>
                </a:solidFill>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9</a:t>
            </a:r>
            <a:r>
              <a:rPr lang="en-US" sz="4000" i="1" dirty="0">
                <a:solidFill>
                  <a:srgbClr val="FFFF00"/>
                </a:solidFill>
                <a:latin typeface="Times New Roman" pitchFamily="18" charset="0"/>
                <a:cs typeface="Times New Roman" pitchFamily="18" charset="0"/>
              </a:rPr>
              <a:t> See, the day of the </a:t>
            </a:r>
          </a:p>
          <a:p>
            <a:pPr marL="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LORD is coming a cruel day, with wrath and fierce anger-- to make the land desolate and destroy the sinners within it.  </a:t>
            </a:r>
            <a:r>
              <a:rPr lang="en-US" sz="4000" i="1" baseline="30000" dirty="0">
                <a:solidFill>
                  <a:srgbClr val="FFFF00"/>
                </a:solidFill>
                <a:latin typeface="Times New Roman" pitchFamily="18" charset="0"/>
                <a:cs typeface="Times New Roman" pitchFamily="18" charset="0"/>
              </a:rPr>
              <a:t>10</a:t>
            </a:r>
            <a:r>
              <a:rPr lang="en-US" sz="4000" i="1" dirty="0">
                <a:solidFill>
                  <a:srgbClr val="FFFF00"/>
                </a:solidFill>
                <a:latin typeface="Times New Roman" pitchFamily="18" charset="0"/>
                <a:cs typeface="Times New Roman" pitchFamily="18" charset="0"/>
              </a:rPr>
              <a:t> The stars of heaven and their constellations will not show their light.  </a:t>
            </a:r>
            <a:r>
              <a:rPr lang="en-US" sz="4000" i="1" dirty="0">
                <a:solidFill>
                  <a:srgbClr val="FFC000"/>
                </a:solidFill>
                <a:latin typeface="Times New Roman" pitchFamily="18" charset="0"/>
                <a:cs typeface="Times New Roman" pitchFamily="18" charset="0"/>
              </a:rPr>
              <a:t>The rising sun will be darkened and the moon will not give its light</a:t>
            </a:r>
            <a:r>
              <a:rPr lang="en-US" sz="4000" i="1" dirty="0">
                <a:solidFill>
                  <a:srgbClr val="FFFF00"/>
                </a:solidFill>
                <a:latin typeface="Times New Roman" pitchFamily="18" charset="0"/>
                <a:cs typeface="Times New Roman" pitchFamily="18" charset="0"/>
              </a:rPr>
              <a:t>.</a:t>
            </a:r>
          </a:p>
          <a:p>
            <a:pPr marL="609600" indent="-609600" eaLnBrk="1" hangingPunct="1">
              <a:spcBef>
                <a:spcPct val="0"/>
              </a:spcBef>
              <a:buFontTx/>
              <a:buNone/>
              <a:defRPr/>
            </a:pPr>
            <a:endParaRPr lang="en-US" sz="3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67B7D32-4D5D-4D6E-9342-CC96FBAFBCEF}" type="slidenum">
              <a:rPr lang="en-US"/>
              <a:pPr>
                <a:defRPr/>
              </a:pPr>
              <a:t>36</a:t>
            </a:fld>
            <a:endParaRPr lang="en-US" dirty="0"/>
          </a:p>
        </p:txBody>
      </p:sp>
      <p:sp>
        <p:nvSpPr>
          <p:cNvPr id="113666" name="Rectangle 2"/>
          <p:cNvSpPr>
            <a:spLocks noGrp="1" noChangeArrowheads="1"/>
          </p:cNvSpPr>
          <p:nvPr>
            <p:ph type="body" idx="1"/>
          </p:nvPr>
        </p:nvSpPr>
        <p:spPr>
          <a:xfrm>
            <a:off x="685800" y="609600"/>
            <a:ext cx="8229600" cy="5562600"/>
          </a:xfrm>
        </p:spPr>
        <p:txBody>
          <a:bodyPr/>
          <a:lstStyle/>
          <a:p>
            <a:pPr marL="609600" indent="-609600" eaLnBrk="1" hangingPunct="1">
              <a:spcBef>
                <a:spcPct val="0"/>
              </a:spcBef>
              <a:buFontTx/>
              <a:buNone/>
              <a:defRPr/>
            </a:pPr>
            <a:r>
              <a:rPr lang="en-US" sz="4000" b="1" i="1" dirty="0">
                <a:latin typeface="Times New Roman" pitchFamily="18" charset="0"/>
                <a:cs typeface="Times New Roman" pitchFamily="18" charset="0"/>
              </a:rPr>
              <a:t>b. Joel 2:31  </a:t>
            </a:r>
            <a:r>
              <a:rPr lang="en-US" sz="4000" i="1" dirty="0">
                <a:solidFill>
                  <a:srgbClr val="FFFF00"/>
                </a:solidFill>
                <a:latin typeface="Times New Roman" pitchFamily="18" charset="0"/>
                <a:cs typeface="Times New Roman" pitchFamily="18" charset="0"/>
              </a:rPr>
              <a:t>The </a:t>
            </a:r>
            <a:r>
              <a:rPr lang="en-US" sz="4000" i="1" dirty="0">
                <a:solidFill>
                  <a:srgbClr val="FFC000"/>
                </a:solidFill>
                <a:latin typeface="Times New Roman" pitchFamily="18" charset="0"/>
                <a:cs typeface="Times New Roman" pitchFamily="18" charset="0"/>
              </a:rPr>
              <a:t>sun will be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turned to darkness </a:t>
            </a:r>
            <a:r>
              <a:rPr lang="en-US" sz="4000" i="1" dirty="0">
                <a:solidFill>
                  <a:srgbClr val="FFFF00"/>
                </a:solidFill>
                <a:latin typeface="Times New Roman" pitchFamily="18" charset="0"/>
                <a:cs typeface="Times New Roman" pitchFamily="18" charset="0"/>
              </a:rPr>
              <a:t>and </a:t>
            </a:r>
            <a:r>
              <a:rPr lang="en-US" sz="4000" i="1" dirty="0">
                <a:solidFill>
                  <a:srgbClr val="FFC000"/>
                </a:solidFill>
                <a:latin typeface="Times New Roman" pitchFamily="18" charset="0"/>
                <a:cs typeface="Times New Roman" pitchFamily="18" charset="0"/>
              </a:rPr>
              <a:t>the moon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to blood</a:t>
            </a:r>
            <a:r>
              <a:rPr lang="en-US" sz="4000" i="1" dirty="0">
                <a:solidFill>
                  <a:srgbClr val="FFFF00"/>
                </a:solidFill>
                <a:latin typeface="Times New Roman" pitchFamily="18" charset="0"/>
                <a:cs typeface="Times New Roman" pitchFamily="18" charset="0"/>
              </a:rPr>
              <a:t> before the coming of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great and dreadful day of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LORD. </a:t>
            </a:r>
          </a:p>
          <a:p>
            <a:pPr marL="609600" indent="-609600" eaLnBrk="1" hangingPunct="1">
              <a:spcBef>
                <a:spcPct val="0"/>
              </a:spcBef>
              <a:buFontTx/>
              <a:buNone/>
              <a:defRPr/>
            </a:pPr>
            <a:endParaRPr lang="en-US" sz="4000" b="1" i="1" dirty="0">
              <a:solidFill>
                <a:srgbClr val="FFFF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F67C0C-5F8D-4299-9A51-9D130F62B1F7}" type="slidenum">
              <a:rPr lang="en-US"/>
              <a:pPr>
                <a:defRPr/>
              </a:pPr>
              <a:t>37</a:t>
            </a:fld>
            <a:endParaRPr lang="en-US" dirty="0"/>
          </a:p>
        </p:txBody>
      </p:sp>
      <p:sp>
        <p:nvSpPr>
          <p:cNvPr id="114690" name="Rectangle 2"/>
          <p:cNvSpPr>
            <a:spLocks noGrp="1" noChangeArrowheads="1"/>
          </p:cNvSpPr>
          <p:nvPr>
            <p:ph type="body" idx="1"/>
          </p:nvPr>
        </p:nvSpPr>
        <p:spPr>
          <a:xfrm>
            <a:off x="685800" y="609600"/>
            <a:ext cx="8229600" cy="5562600"/>
          </a:xfrm>
        </p:spPr>
        <p:txBody>
          <a:bodyPr/>
          <a:lstStyle/>
          <a:p>
            <a:pPr marL="609600" indent="-609600" eaLnBrk="1" hangingPunct="1">
              <a:spcBef>
                <a:spcPct val="0"/>
              </a:spcBef>
              <a:buFontTx/>
              <a:buNone/>
              <a:defRPr/>
            </a:pPr>
            <a:r>
              <a:rPr lang="en-US" sz="4000" b="1" i="1" dirty="0">
                <a:latin typeface="Times New Roman" pitchFamily="18" charset="0"/>
                <a:cs typeface="Times New Roman" pitchFamily="18" charset="0"/>
              </a:rPr>
              <a:t>c. Luke 21:25-26: </a:t>
            </a:r>
            <a:r>
              <a:rPr lang="en-US" sz="4000" i="1" baseline="30000" dirty="0">
                <a:solidFill>
                  <a:srgbClr val="FFFF00"/>
                </a:solidFill>
                <a:latin typeface="Times New Roman" pitchFamily="18" charset="0"/>
                <a:cs typeface="Times New Roman" pitchFamily="18" charset="0"/>
              </a:rPr>
              <a:t>25</a:t>
            </a:r>
            <a:r>
              <a:rPr lang="en-US" sz="4000" i="1" dirty="0">
                <a:solidFill>
                  <a:srgbClr val="FFFF00"/>
                </a:solidFill>
                <a:latin typeface="Times New Roman" pitchFamily="18" charset="0"/>
                <a:cs typeface="Times New Roman" pitchFamily="18" charset="0"/>
              </a:rPr>
              <a:t> "There will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be </a:t>
            </a:r>
            <a:r>
              <a:rPr lang="en-US" sz="4000" i="1" dirty="0">
                <a:solidFill>
                  <a:srgbClr val="FFC000"/>
                </a:solidFill>
                <a:latin typeface="Times New Roman" pitchFamily="18" charset="0"/>
                <a:cs typeface="Times New Roman" pitchFamily="18" charset="0"/>
              </a:rPr>
              <a:t>signs in the sun, moon and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stars</a:t>
            </a:r>
            <a:r>
              <a:rPr lang="en-US" sz="4000" i="1" dirty="0">
                <a:solidFill>
                  <a:srgbClr val="FFFF00"/>
                </a:solidFill>
                <a:latin typeface="Times New Roman" pitchFamily="18" charset="0"/>
                <a:cs typeface="Times New Roman" pitchFamily="18" charset="0"/>
              </a:rPr>
              <a:t>.  On the earth, nations will be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in anguish and perplexity at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roaring and tossing of the sea.  </a:t>
            </a:r>
            <a:r>
              <a:rPr lang="en-US" sz="4000" i="1" baseline="30000" dirty="0">
                <a:solidFill>
                  <a:srgbClr val="FFFF00"/>
                </a:solidFill>
                <a:latin typeface="Times New Roman" pitchFamily="18" charset="0"/>
                <a:cs typeface="Times New Roman" pitchFamily="18" charset="0"/>
              </a:rPr>
              <a:t>26</a:t>
            </a:r>
            <a:r>
              <a:rPr lang="en-US" sz="4000" i="1" dirty="0">
                <a:solidFill>
                  <a:srgbClr val="FFFF00"/>
                </a:solidFill>
                <a:latin typeface="Times New Roman" pitchFamily="18" charset="0"/>
                <a:cs typeface="Times New Roman" pitchFamily="18" charset="0"/>
              </a:rPr>
              <a:t>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Men will faint from terror,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apprehensive of what is coming on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the world, for </a:t>
            </a:r>
            <a:r>
              <a:rPr lang="en-US" sz="4000" i="1" dirty="0">
                <a:solidFill>
                  <a:srgbClr val="FFC000"/>
                </a:solidFill>
                <a:latin typeface="Times New Roman" pitchFamily="18" charset="0"/>
                <a:cs typeface="Times New Roman" pitchFamily="18" charset="0"/>
              </a:rPr>
              <a:t>the heavenly bodies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will be shaken</a:t>
            </a:r>
            <a:r>
              <a:rPr lang="en-US" sz="4000" i="1" dirty="0">
                <a:solidFill>
                  <a:srgbClr val="FFFF00"/>
                </a:solidFill>
                <a:latin typeface="Times New Roman" pitchFamily="18" charset="0"/>
                <a:cs typeface="Times New Roman"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4DB3A6D-42FC-464E-A4A9-EB18253A7FDC}" type="slidenum">
              <a:rPr lang="en-US"/>
              <a:pPr>
                <a:defRPr/>
              </a:pPr>
              <a:t>38</a:t>
            </a:fld>
            <a:endParaRPr lang="en-US" dirty="0"/>
          </a:p>
        </p:txBody>
      </p:sp>
      <p:sp>
        <p:nvSpPr>
          <p:cNvPr id="117762" name="Rectangle 2"/>
          <p:cNvSpPr>
            <a:spLocks noGrp="1" noChangeArrowheads="1"/>
          </p:cNvSpPr>
          <p:nvPr>
            <p:ph type="body" idx="1"/>
          </p:nvPr>
        </p:nvSpPr>
        <p:spPr>
          <a:xfrm>
            <a:off x="457200" y="609600"/>
            <a:ext cx="8229600" cy="5562600"/>
          </a:xfrm>
        </p:spPr>
        <p:txBody>
          <a:bodyPr/>
          <a:lstStyle/>
          <a:p>
            <a:pPr marL="609600" indent="-609600" eaLnBrk="1" hangingPunct="1">
              <a:spcBef>
                <a:spcPct val="0"/>
              </a:spcBef>
              <a:buFontTx/>
              <a:buNone/>
              <a:defRPr/>
            </a:pPr>
            <a:r>
              <a:rPr lang="en-US" sz="4000" b="1" i="1" dirty="0">
                <a:latin typeface="Times New Roman" pitchFamily="18" charset="0"/>
                <a:cs typeface="Times New Roman" pitchFamily="18" charset="0"/>
              </a:rPr>
              <a:t>d. Luke 23:44-45: </a:t>
            </a:r>
            <a:r>
              <a:rPr lang="en-US" sz="4000" i="1" baseline="30000" dirty="0">
                <a:solidFill>
                  <a:srgbClr val="FFFF00"/>
                </a:solidFill>
                <a:latin typeface="Times New Roman" pitchFamily="18" charset="0"/>
                <a:cs typeface="Times New Roman" pitchFamily="18" charset="0"/>
              </a:rPr>
              <a:t>44</a:t>
            </a:r>
            <a:r>
              <a:rPr lang="en-US" sz="4000" i="1" dirty="0">
                <a:solidFill>
                  <a:srgbClr val="FFFF00"/>
                </a:solidFill>
                <a:latin typeface="Times New Roman" pitchFamily="18" charset="0"/>
                <a:cs typeface="Times New Roman" pitchFamily="18" charset="0"/>
              </a:rPr>
              <a:t> It was now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about the sixth hour, and </a:t>
            </a:r>
            <a:r>
              <a:rPr lang="en-US" sz="4000" i="1" dirty="0">
                <a:solidFill>
                  <a:srgbClr val="FFC000"/>
                </a:solidFill>
                <a:latin typeface="Times New Roman" pitchFamily="18" charset="0"/>
                <a:cs typeface="Times New Roman" pitchFamily="18" charset="0"/>
              </a:rPr>
              <a:t>darkness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came over the whole land </a:t>
            </a:r>
            <a:r>
              <a:rPr lang="en-US" sz="4000" i="1" dirty="0">
                <a:solidFill>
                  <a:srgbClr val="FFFF00"/>
                </a:solidFill>
                <a:latin typeface="Times New Roman" pitchFamily="18" charset="0"/>
                <a:cs typeface="Times New Roman" pitchFamily="18" charset="0"/>
              </a:rPr>
              <a:t>until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ninth hour, </a:t>
            </a:r>
            <a:r>
              <a:rPr lang="en-US" sz="4000" i="1" baseline="30000" dirty="0">
                <a:solidFill>
                  <a:srgbClr val="FFFF00"/>
                </a:solidFill>
                <a:latin typeface="Times New Roman" pitchFamily="18" charset="0"/>
                <a:cs typeface="Times New Roman" pitchFamily="18" charset="0"/>
              </a:rPr>
              <a:t>45</a:t>
            </a:r>
            <a:r>
              <a:rPr lang="en-US" sz="4000" i="1" dirty="0">
                <a:solidFill>
                  <a:srgbClr val="FFFF00"/>
                </a:solidFill>
                <a:latin typeface="Times New Roman" pitchFamily="18" charset="0"/>
                <a:cs typeface="Times New Roman" pitchFamily="18" charset="0"/>
              </a:rPr>
              <a:t>  for </a:t>
            </a:r>
            <a:r>
              <a:rPr lang="en-US" sz="4000" i="1" dirty="0">
                <a:solidFill>
                  <a:srgbClr val="FFC000"/>
                </a:solidFill>
                <a:latin typeface="Times New Roman" pitchFamily="18" charset="0"/>
                <a:cs typeface="Times New Roman" pitchFamily="18" charset="0"/>
              </a:rPr>
              <a:t>the sun stopped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shining</a:t>
            </a:r>
            <a:r>
              <a:rPr lang="en-US" sz="4000" i="1" dirty="0">
                <a:solidFill>
                  <a:srgbClr val="FFFF00"/>
                </a:solidFill>
                <a:latin typeface="Times New Roman" pitchFamily="18" charset="0"/>
                <a:cs typeface="Times New Roman" pitchFamily="18" charset="0"/>
              </a:rPr>
              <a:t>.  And the curtain of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temple was torn in two.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34C8C4D-E1EB-497F-9D13-C65F4763BC4B}" type="slidenum">
              <a:rPr lang="en-US"/>
              <a:pPr>
                <a:defRPr/>
              </a:pPr>
              <a:t>39</a:t>
            </a:fld>
            <a:endParaRPr lang="en-US" dirty="0"/>
          </a:p>
        </p:txBody>
      </p:sp>
      <p:pic>
        <p:nvPicPr>
          <p:cNvPr id="43011" name="Picture 6" descr="metorite shower"/>
          <p:cNvPicPr>
            <a:picLocks noGrp="1" noChangeAspect="1" noChangeArrowheads="1"/>
          </p:cNvPicPr>
          <p:nvPr>
            <p:ph/>
          </p:nvPr>
        </p:nvPicPr>
        <p:blipFill>
          <a:blip r:embed="rId3" cstate="print"/>
          <a:srcRect/>
          <a:stretch>
            <a:fillRect/>
          </a:stretch>
        </p:blipFill>
        <p:spPr>
          <a:xfrm>
            <a:off x="1371600" y="381000"/>
            <a:ext cx="6191250" cy="4286250"/>
          </a:xfrm>
          <a:noFill/>
        </p:spPr>
      </p:pic>
      <p:sp>
        <p:nvSpPr>
          <p:cNvPr id="43012" name="Text Box 8"/>
          <p:cNvSpPr txBox="1">
            <a:spLocks noChangeArrowheads="1"/>
          </p:cNvSpPr>
          <p:nvPr/>
        </p:nvSpPr>
        <p:spPr bwMode="auto">
          <a:xfrm>
            <a:off x="762000" y="4953000"/>
            <a:ext cx="7543800" cy="1066800"/>
          </a:xfrm>
          <a:prstGeom prst="rect">
            <a:avLst/>
          </a:prstGeom>
          <a:noFill/>
          <a:ln w="9525">
            <a:noFill/>
            <a:miter lim="800000"/>
            <a:headEnd/>
            <a:tailEnd/>
          </a:ln>
        </p:spPr>
        <p:txBody>
          <a:bodyPr>
            <a:spAutoFit/>
          </a:bodyPr>
          <a:lstStyle/>
          <a:p>
            <a:pPr>
              <a:spcBef>
                <a:spcPct val="50000"/>
              </a:spcBef>
            </a:pPr>
            <a:r>
              <a:rPr lang="en-US" sz="3200"/>
              <a:t>The stars falling to earth probably refer to a meteorite shower.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35F5E63-6EC5-40D8-8A18-F60235B5E0E0}" type="slidenum">
              <a:rPr lang="en-US"/>
              <a:pPr>
                <a:defRPr/>
              </a:pPr>
              <a:t>4</a:t>
            </a:fld>
            <a:endParaRPr lang="en-US" dirty="0"/>
          </a:p>
        </p:txBody>
      </p:sp>
      <p:sp>
        <p:nvSpPr>
          <p:cNvPr id="94210" name="Rectangle 2"/>
          <p:cNvSpPr>
            <a:spLocks noGrp="1" noChangeArrowheads="1"/>
          </p:cNvSpPr>
          <p:nvPr>
            <p:ph type="body" idx="1"/>
          </p:nvPr>
        </p:nvSpPr>
        <p:spPr>
          <a:xfrm>
            <a:off x="381000" y="381000"/>
            <a:ext cx="8534400" cy="5791200"/>
          </a:xfrm>
        </p:spPr>
        <p:txBody>
          <a:bodyPr/>
          <a:lstStyle/>
          <a:p>
            <a:pPr marL="0" eaLnBrk="1" hangingPunct="1">
              <a:lnSpc>
                <a:spcPct val="90000"/>
              </a:lnSpc>
              <a:spcBef>
                <a:spcPct val="0"/>
              </a:spcBef>
              <a:buFontTx/>
              <a:buNone/>
              <a:defRPr/>
            </a:pPr>
            <a:r>
              <a:rPr lang="en-US" sz="4000" dirty="0">
                <a:latin typeface="Arial" pitchFamily="34" charset="0"/>
                <a:cs typeface="Arial" pitchFamily="34" charset="0"/>
              </a:rPr>
              <a:t>The </a:t>
            </a:r>
            <a:r>
              <a:rPr lang="en-US" sz="4000" b="1" dirty="0">
                <a:latin typeface="Arial" pitchFamily="34" charset="0"/>
                <a:cs typeface="Arial" pitchFamily="34" charset="0"/>
              </a:rPr>
              <a:t>first rider</a:t>
            </a:r>
            <a:r>
              <a:rPr lang="en-US" sz="4000" dirty="0">
                <a:latin typeface="Arial" pitchFamily="34" charset="0"/>
                <a:cs typeface="Arial" pitchFamily="34" charset="0"/>
              </a:rPr>
              <a:t> symbolizes the </a:t>
            </a:r>
          </a:p>
          <a:p>
            <a:pPr marL="0" eaLnBrk="1" hangingPunct="1">
              <a:lnSpc>
                <a:spcPct val="90000"/>
              </a:lnSpc>
              <a:spcBef>
                <a:spcPct val="0"/>
              </a:spcBef>
              <a:buFontTx/>
              <a:buNone/>
              <a:defRPr/>
            </a:pPr>
            <a:r>
              <a:rPr lang="en-US" sz="4000" dirty="0">
                <a:latin typeface="Arial" pitchFamily="34" charset="0"/>
                <a:cs typeface="Arial" pitchFamily="34" charset="0"/>
              </a:rPr>
              <a:t>government of the Antichrist.  The </a:t>
            </a:r>
            <a:r>
              <a:rPr lang="en-US" sz="4000" dirty="0">
                <a:solidFill>
                  <a:srgbClr val="FFC000"/>
                </a:solidFill>
                <a:latin typeface="Arial" pitchFamily="34" charset="0"/>
                <a:cs typeface="Arial" pitchFamily="34" charset="0"/>
              </a:rPr>
              <a:t>white color of his horse </a:t>
            </a:r>
            <a:r>
              <a:rPr lang="en-US" sz="4000" dirty="0">
                <a:latin typeface="Arial" pitchFamily="34" charset="0"/>
                <a:cs typeface="Arial" pitchFamily="34" charset="0"/>
              </a:rPr>
              <a:t>means that he will come as a man of peace, also symbolized by a </a:t>
            </a:r>
            <a:r>
              <a:rPr lang="en-US" sz="4000" dirty="0">
                <a:solidFill>
                  <a:srgbClr val="FFC000"/>
                </a:solidFill>
                <a:latin typeface="Arial" pitchFamily="34" charset="0"/>
                <a:cs typeface="Arial" pitchFamily="34" charset="0"/>
              </a:rPr>
              <a:t>bow</a:t>
            </a:r>
            <a:r>
              <a:rPr lang="en-US" sz="4000" dirty="0">
                <a:latin typeface="Arial" pitchFamily="34" charset="0"/>
                <a:cs typeface="Arial" pitchFamily="34" charset="0"/>
              </a:rPr>
              <a:t> without arrows.  He  will be </a:t>
            </a:r>
            <a:r>
              <a:rPr lang="en-US" sz="4000" dirty="0">
                <a:solidFill>
                  <a:srgbClr val="FFC000"/>
                </a:solidFill>
                <a:latin typeface="Arial" pitchFamily="34" charset="0"/>
                <a:cs typeface="Arial" pitchFamily="34" charset="0"/>
              </a:rPr>
              <a:t>given a crown </a:t>
            </a:r>
            <a:r>
              <a:rPr lang="en-US" sz="4000" dirty="0">
                <a:latin typeface="Arial" pitchFamily="34" charset="0"/>
                <a:cs typeface="Arial" pitchFamily="34" charset="0"/>
              </a:rPr>
              <a:t>means that he will not rise to power by force but that he will be made ruler by others (appointed or elected).  Once he rises to power, he will be </a:t>
            </a:r>
            <a:r>
              <a:rPr lang="en-US" sz="4000" dirty="0">
                <a:solidFill>
                  <a:srgbClr val="FFC000"/>
                </a:solidFill>
                <a:latin typeface="Arial" pitchFamily="34" charset="0"/>
                <a:cs typeface="Arial" pitchFamily="34" charset="0"/>
              </a:rPr>
              <a:t>bent on a race to conquer the world</a:t>
            </a:r>
            <a:r>
              <a:rPr lang="en-US" sz="4000" dirty="0">
                <a:latin typeface="Arial" pitchFamily="34" charset="0"/>
                <a:cs typeface="Arial"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AAA4066-00E5-4A0B-91CE-B11394176A9A}" type="slidenum">
              <a:rPr lang="en-US"/>
              <a:pPr>
                <a:defRPr/>
              </a:pPr>
              <a:t>40</a:t>
            </a:fld>
            <a:endParaRPr lang="en-US" dirty="0"/>
          </a:p>
        </p:txBody>
      </p:sp>
      <p:sp>
        <p:nvSpPr>
          <p:cNvPr id="59394" name="Rectangle 2"/>
          <p:cNvSpPr>
            <a:spLocks noGrp="1" noChangeArrowheads="1"/>
          </p:cNvSpPr>
          <p:nvPr>
            <p:ph type="body" idx="1"/>
          </p:nvPr>
        </p:nvSpPr>
        <p:spPr>
          <a:xfrm>
            <a:off x="457200" y="1219200"/>
            <a:ext cx="8229600" cy="5181600"/>
          </a:xfrm>
        </p:spPr>
        <p:txBody>
          <a:bodyPr/>
          <a:lstStyle/>
          <a:p>
            <a:pPr marL="0" indent="-609600">
              <a:spcBef>
                <a:spcPct val="0"/>
              </a:spcBef>
              <a:buClrTx/>
              <a:buSzTx/>
              <a:buFontTx/>
              <a:buNone/>
              <a:defRPr/>
            </a:pPr>
            <a:r>
              <a:rPr lang="en-US" sz="4000" b="1" dirty="0">
                <a:latin typeface="Arial" pitchFamily="34" charset="0"/>
                <a:cs typeface="Arial" pitchFamily="34" charset="0"/>
              </a:rPr>
              <a:t>Rev 6:14  </a:t>
            </a:r>
            <a:r>
              <a:rPr lang="en-US" sz="4000" dirty="0">
                <a:latin typeface="Arial" pitchFamily="34" charset="0"/>
                <a:cs typeface="Arial" pitchFamily="34" charset="0"/>
              </a:rPr>
              <a:t>The </a:t>
            </a:r>
            <a:r>
              <a:rPr lang="en-US" sz="4000" u="sng" dirty="0">
                <a:solidFill>
                  <a:srgbClr val="FFC000"/>
                </a:solidFill>
                <a:latin typeface="Arial" pitchFamily="34" charset="0"/>
                <a:cs typeface="Arial" pitchFamily="34" charset="0"/>
              </a:rPr>
              <a:t>sky receded like a scroll</a:t>
            </a:r>
            <a:r>
              <a:rPr lang="en-US" sz="4000" dirty="0">
                <a:latin typeface="Arial" pitchFamily="34" charset="0"/>
                <a:cs typeface="Arial" pitchFamily="34" charset="0"/>
              </a:rPr>
              <a:t>, rolling up, and </a:t>
            </a:r>
            <a:r>
              <a:rPr lang="en-US" sz="4000" u="sng" dirty="0">
                <a:solidFill>
                  <a:srgbClr val="FFC000"/>
                </a:solidFill>
                <a:latin typeface="Arial" pitchFamily="34" charset="0"/>
                <a:cs typeface="Arial" pitchFamily="34" charset="0"/>
              </a:rPr>
              <a:t>every mountain and island was removed from its place</a:t>
            </a:r>
            <a:r>
              <a:rPr lang="en-US" sz="4000" dirty="0">
                <a:latin typeface="Arial" pitchFamily="34" charset="0"/>
                <a:cs typeface="Arial"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5A12E0-EB83-4268-BBE4-AAAF222622B7}" type="slidenum">
              <a:rPr lang="en-US"/>
              <a:pPr>
                <a:defRPr/>
              </a:pPr>
              <a:t>41</a:t>
            </a:fld>
            <a:endParaRPr lang="en-US" dirty="0"/>
          </a:p>
        </p:txBody>
      </p:sp>
      <p:sp>
        <p:nvSpPr>
          <p:cNvPr id="60418" name="Rectangle 2"/>
          <p:cNvSpPr>
            <a:spLocks noGrp="1" noChangeArrowheads="1"/>
          </p:cNvSpPr>
          <p:nvPr>
            <p:ph type="body" idx="1"/>
          </p:nvPr>
        </p:nvSpPr>
        <p:spPr>
          <a:xfrm>
            <a:off x="457200" y="457200"/>
            <a:ext cx="8229600" cy="5562600"/>
          </a:xfrm>
        </p:spPr>
        <p:txBody>
          <a:bodyPr/>
          <a:lstStyle/>
          <a:p>
            <a:pPr marL="0" eaLnBrk="1" hangingPunct="1">
              <a:spcBef>
                <a:spcPct val="0"/>
              </a:spcBef>
              <a:buFontTx/>
              <a:buNone/>
              <a:defRPr/>
            </a:pPr>
            <a:r>
              <a:rPr lang="en-US" sz="4000" dirty="0">
                <a:latin typeface="Arial" pitchFamily="34" charset="0"/>
                <a:cs typeface="Arial" pitchFamily="34" charset="0"/>
              </a:rPr>
              <a:t>The </a:t>
            </a:r>
            <a:r>
              <a:rPr lang="en-US" sz="4000" dirty="0">
                <a:solidFill>
                  <a:srgbClr val="FFC000"/>
                </a:solidFill>
                <a:latin typeface="Arial" pitchFamily="34" charset="0"/>
                <a:cs typeface="Arial" pitchFamily="34" charset="0"/>
              </a:rPr>
              <a:t>sky receding like a scroll </a:t>
            </a:r>
            <a:r>
              <a:rPr lang="en-US" sz="4000" dirty="0">
                <a:latin typeface="Arial" pitchFamily="34" charset="0"/>
                <a:cs typeface="Arial" pitchFamily="34" charset="0"/>
              </a:rPr>
              <a:t>can be explained as the result of a nuclear explosion.  During a nuclear blast the wind is rapidly pushed out for several miles, creating a vacuum at the center </a:t>
            </a:r>
          </a:p>
          <a:p>
            <a:pPr marL="0" eaLnBrk="1" hangingPunct="1">
              <a:spcBef>
                <a:spcPct val="0"/>
              </a:spcBef>
              <a:buFontTx/>
              <a:buNone/>
              <a:defRPr/>
            </a:pPr>
            <a:r>
              <a:rPr lang="en-US" sz="4000" dirty="0">
                <a:latin typeface="Arial" pitchFamily="34" charset="0"/>
                <a:cs typeface="Arial" pitchFamily="34" charset="0"/>
              </a:rPr>
              <a:t>of the blast site.  Suddenly, this wind, like a tidal wave, rushes back into the vacuum.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C3BFC91-3A05-4E95-A524-CB91341DF83E}" type="slidenum">
              <a:rPr lang="en-US"/>
              <a:pPr>
                <a:defRPr/>
              </a:pPr>
              <a:t>42</a:t>
            </a:fld>
            <a:endParaRPr lang="en-US" dirty="0"/>
          </a:p>
        </p:txBody>
      </p:sp>
      <p:sp>
        <p:nvSpPr>
          <p:cNvPr id="60418" name="Rectangle 2"/>
          <p:cNvSpPr>
            <a:spLocks noGrp="1" noChangeArrowheads="1"/>
          </p:cNvSpPr>
          <p:nvPr>
            <p:ph type="body" idx="1"/>
          </p:nvPr>
        </p:nvSpPr>
        <p:spPr>
          <a:xfrm>
            <a:off x="457200" y="457200"/>
            <a:ext cx="8229600" cy="5562600"/>
          </a:xfrm>
        </p:spPr>
        <p:txBody>
          <a:bodyPr/>
          <a:lstStyle/>
          <a:p>
            <a:pPr marL="0" eaLnBrk="1" hangingPunct="1">
              <a:spcBef>
                <a:spcPct val="0"/>
              </a:spcBef>
              <a:buFontTx/>
              <a:buNone/>
              <a:defRPr/>
            </a:pPr>
            <a:r>
              <a:rPr lang="en-US" sz="4000" dirty="0">
                <a:latin typeface="Arial" pitchFamily="34" charset="0"/>
                <a:cs typeface="Arial" pitchFamily="34" charset="0"/>
              </a:rPr>
              <a:t>The </a:t>
            </a:r>
            <a:r>
              <a:rPr lang="en-US" sz="4000" dirty="0">
                <a:solidFill>
                  <a:srgbClr val="FFC000"/>
                </a:solidFill>
                <a:latin typeface="Arial" pitchFamily="34" charset="0"/>
                <a:cs typeface="Arial" pitchFamily="34" charset="0"/>
              </a:rPr>
              <a:t>sky actually rolls up on itself</a:t>
            </a:r>
            <a:r>
              <a:rPr lang="en-US" sz="4000" dirty="0">
                <a:latin typeface="Arial" pitchFamily="34" charset="0"/>
                <a:cs typeface="Arial" pitchFamily="34" charset="0"/>
              </a:rPr>
              <a:t>.  The explosion will be so great that it will cause every mountain and island to move.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75B758A-2F41-413E-8D13-100D1DF52BBB}" type="slidenum">
              <a:rPr lang="en-US" smtClean="0"/>
              <a:pPr>
                <a:defRPr/>
              </a:pPr>
              <a:t>43</a:t>
            </a:fld>
            <a:endParaRPr lang="en-US" dirty="0"/>
          </a:p>
        </p:txBody>
      </p:sp>
      <p:pic>
        <p:nvPicPr>
          <p:cNvPr id="3" name="NuclearBomb1.avi">
            <a:hlinkClick r:id="" action="ppaction://media"/>
          </p:cNvPr>
          <p:cNvPicPr>
            <a:picLocks noRot="1" noChangeAspect="1"/>
          </p:cNvPicPr>
          <p:nvPr>
            <a:videoFile r:link="rId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1026" name="Object 2">
            <a:hlinkClick r:id="rId4" action="ppaction://hlinkfile"/>
          </p:cNvPr>
          <p:cNvGraphicFramePr>
            <a:graphicFrameLocks noChangeAspect="1"/>
          </p:cNvGraphicFramePr>
          <p:nvPr/>
        </p:nvGraphicFramePr>
        <p:xfrm>
          <a:off x="228600" y="304800"/>
          <a:ext cx="1550988" cy="685800"/>
        </p:xfrm>
        <a:graphic>
          <a:graphicData uri="http://schemas.openxmlformats.org/presentationml/2006/ole">
            <mc:AlternateContent xmlns:mc="http://schemas.openxmlformats.org/markup-compatibility/2006">
              <mc:Choice xmlns:v="urn:schemas-microsoft-com:vml" Requires="v">
                <p:oleObj spid="_x0000_s1026" name="Package" showAsIcon="1" r:id="rId5" imgW="1558344" imgH="682580" progId="Package">
                  <p:embed/>
                </p:oleObj>
              </mc:Choice>
              <mc:Fallback>
                <p:oleObj name="Package" showAsIcon="1" r:id="rId5" imgW="1558344" imgH="682580" progId="Packag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15509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6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85959A3-78AD-44EF-8892-6B26F7D9A4A1}" type="slidenum">
              <a:rPr lang="en-US"/>
              <a:pPr>
                <a:defRPr/>
              </a:pPr>
              <a:t>44</a:t>
            </a:fld>
            <a:endParaRPr lang="en-US" dirty="0"/>
          </a:p>
        </p:txBody>
      </p:sp>
      <p:sp>
        <p:nvSpPr>
          <p:cNvPr id="97282" name="Rectangle 2"/>
          <p:cNvSpPr>
            <a:spLocks noGrp="1" noChangeArrowheads="1"/>
          </p:cNvSpPr>
          <p:nvPr>
            <p:ph type="body" idx="1"/>
          </p:nvPr>
        </p:nvSpPr>
        <p:spPr>
          <a:xfrm>
            <a:off x="457200" y="457200"/>
            <a:ext cx="8229600" cy="5562600"/>
          </a:xfrm>
        </p:spPr>
        <p:txBody>
          <a:bodyPr/>
          <a:lstStyle/>
          <a:p>
            <a:pPr marL="0" eaLnBrk="1" hangingPunct="1">
              <a:spcBef>
                <a:spcPct val="0"/>
              </a:spcBef>
              <a:buFontTx/>
              <a:buNone/>
              <a:defRPr/>
            </a:pPr>
            <a:r>
              <a:rPr lang="en-US" sz="4000" b="1" i="1" dirty="0">
                <a:latin typeface="Times New Roman" pitchFamily="18" charset="0"/>
                <a:cs typeface="Times New Roman" pitchFamily="18" charset="0"/>
              </a:rPr>
              <a:t>a. Pet 3:10-12</a:t>
            </a:r>
            <a:r>
              <a:rPr lang="en-US" sz="4000" i="1" dirty="0">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10</a:t>
            </a:r>
            <a:r>
              <a:rPr lang="en-US" sz="4000" i="1" dirty="0">
                <a:solidFill>
                  <a:srgbClr val="FFFF00"/>
                </a:solidFill>
                <a:latin typeface="Times New Roman" pitchFamily="18" charset="0"/>
                <a:cs typeface="Times New Roman" pitchFamily="18" charset="0"/>
              </a:rPr>
              <a:t> But the day of the Lord will come like a thief.  The heavens will disappear with a roar; </a:t>
            </a:r>
            <a:r>
              <a:rPr lang="en-US" sz="4000" i="1" dirty="0">
                <a:solidFill>
                  <a:srgbClr val="FFC000"/>
                </a:solidFill>
                <a:latin typeface="Times New Roman" pitchFamily="18" charset="0"/>
                <a:cs typeface="Times New Roman" pitchFamily="18" charset="0"/>
              </a:rPr>
              <a:t>the elements will be destroyed by fire, and the earth and everything in it will be laid bare</a:t>
            </a:r>
            <a:r>
              <a:rPr lang="en-US" sz="4000" i="1" dirty="0">
                <a:solidFill>
                  <a:srgbClr val="FFFF00"/>
                </a:solidFill>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11</a:t>
            </a:r>
            <a:r>
              <a:rPr lang="en-US" sz="4000" i="1" dirty="0">
                <a:solidFill>
                  <a:srgbClr val="FFFF00"/>
                </a:solidFill>
                <a:latin typeface="Times New Roman" pitchFamily="18" charset="0"/>
                <a:cs typeface="Times New Roman" pitchFamily="18" charset="0"/>
              </a:rPr>
              <a:t> Since everything will </a:t>
            </a:r>
          </a:p>
          <a:p>
            <a:pPr marL="0" eaLnBrk="1" hangingPunct="1">
              <a:spcBef>
                <a:spcPct val="0"/>
              </a:spcBef>
              <a:buFontTx/>
              <a:buNone/>
              <a:defRPr/>
            </a:pPr>
            <a:r>
              <a:rPr lang="en-US" sz="4000" i="1" dirty="0">
                <a:solidFill>
                  <a:srgbClr val="FFFF00"/>
                </a:solidFill>
                <a:latin typeface="Times New Roman" pitchFamily="18" charset="0"/>
                <a:cs typeface="Times New Roman" pitchFamily="18" charset="0"/>
              </a:rPr>
              <a:t>be destroyed in this way, what kind of </a:t>
            </a:r>
          </a:p>
          <a:p>
            <a:pPr marL="0" eaLnBrk="1" hangingPunct="1">
              <a:spcBef>
                <a:spcPct val="0"/>
              </a:spcBef>
              <a:buFontTx/>
              <a:buNone/>
              <a:defRPr/>
            </a:pPr>
            <a:r>
              <a:rPr lang="en-US" sz="4000" i="1" dirty="0">
                <a:solidFill>
                  <a:srgbClr val="FFFF00"/>
                </a:solidFill>
                <a:latin typeface="Times New Roman" pitchFamily="18" charset="0"/>
                <a:cs typeface="Times New Roman" pitchFamily="18" charset="0"/>
              </a:rPr>
              <a:t>people ought you to be?  You ought to live holy and godly lives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EE345C-A347-4C50-ABE3-A46345475E06}" type="slidenum">
              <a:rPr lang="en-US"/>
              <a:pPr>
                <a:defRPr/>
              </a:pPr>
              <a:t>45</a:t>
            </a:fld>
            <a:endParaRPr lang="en-US" dirty="0"/>
          </a:p>
        </p:txBody>
      </p:sp>
      <p:sp>
        <p:nvSpPr>
          <p:cNvPr id="97282" name="Rectangle 2"/>
          <p:cNvSpPr>
            <a:spLocks noGrp="1" noChangeArrowheads="1"/>
          </p:cNvSpPr>
          <p:nvPr>
            <p:ph type="body" idx="1"/>
          </p:nvPr>
        </p:nvSpPr>
        <p:spPr>
          <a:xfrm>
            <a:off x="457200" y="457200"/>
            <a:ext cx="8229600" cy="5562600"/>
          </a:xfrm>
        </p:spPr>
        <p:txBody>
          <a:bodyPr/>
          <a:lstStyle/>
          <a:p>
            <a:pPr marL="0" eaLnBrk="1" hangingPunct="1">
              <a:spcBef>
                <a:spcPct val="0"/>
              </a:spcBef>
              <a:buFontTx/>
              <a:buNone/>
              <a:defRPr/>
            </a:pPr>
            <a:r>
              <a:rPr lang="en-US" sz="4000" i="1" baseline="30000" dirty="0">
                <a:solidFill>
                  <a:srgbClr val="FFFF00"/>
                </a:solidFill>
                <a:latin typeface="Times New Roman" pitchFamily="18" charset="0"/>
                <a:cs typeface="Times New Roman" pitchFamily="18" charset="0"/>
              </a:rPr>
              <a:t>12 </a:t>
            </a:r>
            <a:r>
              <a:rPr lang="en-US" sz="4000" i="1" dirty="0">
                <a:solidFill>
                  <a:srgbClr val="FFFF00"/>
                </a:solidFill>
                <a:latin typeface="Times New Roman" pitchFamily="18" charset="0"/>
                <a:cs typeface="Times New Roman" pitchFamily="18" charset="0"/>
              </a:rPr>
              <a:t>as you look forward to the day of God and speed its coming.  That day will bring about the </a:t>
            </a:r>
            <a:r>
              <a:rPr lang="en-US" sz="4000" i="1" dirty="0">
                <a:solidFill>
                  <a:srgbClr val="FFC000"/>
                </a:solidFill>
                <a:latin typeface="Times New Roman" pitchFamily="18" charset="0"/>
                <a:cs typeface="Times New Roman" pitchFamily="18" charset="0"/>
              </a:rPr>
              <a:t>destruction of </a:t>
            </a:r>
          </a:p>
          <a:p>
            <a:pPr marL="0" eaLnBrk="1" hangingPunct="1">
              <a:spcBef>
                <a:spcPct val="0"/>
              </a:spcBef>
              <a:buFontTx/>
              <a:buNone/>
              <a:defRPr/>
            </a:pPr>
            <a:r>
              <a:rPr lang="en-US" sz="4000" i="1" dirty="0">
                <a:solidFill>
                  <a:srgbClr val="FFC000"/>
                </a:solidFill>
                <a:latin typeface="Times New Roman" pitchFamily="18" charset="0"/>
                <a:cs typeface="Times New Roman" pitchFamily="18" charset="0"/>
              </a:rPr>
              <a:t>the heavens by fire, and the elements will melt in the heat</a:t>
            </a:r>
            <a:r>
              <a:rPr lang="en-US" sz="4000" i="1" dirty="0">
                <a:solidFill>
                  <a:srgbClr val="FFFF00"/>
                </a:solidFill>
                <a:latin typeface="Times New Roman" pitchFamily="18" charset="0"/>
                <a:cs typeface="Times New Roman" pitchFamily="18"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845189-5D68-4ED1-9B19-39C90D4C2DD7}" type="slidenum">
              <a:rPr lang="en-US"/>
              <a:pPr>
                <a:defRPr/>
              </a:pPr>
              <a:t>46</a:t>
            </a:fld>
            <a:endParaRPr lang="en-US" dirty="0"/>
          </a:p>
        </p:txBody>
      </p:sp>
      <p:sp>
        <p:nvSpPr>
          <p:cNvPr id="92162" name="Rectangle 2"/>
          <p:cNvSpPr>
            <a:spLocks noGrp="1" noChangeArrowheads="1"/>
          </p:cNvSpPr>
          <p:nvPr>
            <p:ph type="body" idx="1"/>
          </p:nvPr>
        </p:nvSpPr>
        <p:spPr>
          <a:xfrm>
            <a:off x="457200" y="304800"/>
            <a:ext cx="8229600" cy="6019800"/>
          </a:xfrm>
        </p:spPr>
        <p:txBody>
          <a:bodyPr/>
          <a:lstStyle/>
          <a:p>
            <a:pPr marL="0" eaLnBrk="1" hangingPunct="1">
              <a:lnSpc>
                <a:spcPct val="90000"/>
              </a:lnSpc>
              <a:spcBef>
                <a:spcPct val="0"/>
              </a:spcBef>
              <a:buFontTx/>
              <a:buNone/>
              <a:defRPr/>
            </a:pPr>
            <a:r>
              <a:rPr lang="en-US" sz="4000" b="1" dirty="0">
                <a:latin typeface="Arial" pitchFamily="34" charset="0"/>
                <a:cs typeface="Arial" pitchFamily="34" charset="0"/>
              </a:rPr>
              <a:t>Rev 6:15  </a:t>
            </a:r>
            <a:r>
              <a:rPr lang="en-US" sz="4000" dirty="0">
                <a:latin typeface="Arial" pitchFamily="34" charset="0"/>
                <a:cs typeface="Arial" pitchFamily="34" charset="0"/>
              </a:rPr>
              <a:t>Then the kings of the earth, the princes, the generals, the rich, the mighty, and every slave and every free man hid in caves and among the rocks of the mountains.  </a:t>
            </a:r>
            <a:r>
              <a:rPr lang="en-US" sz="4000" baseline="30000" dirty="0">
                <a:latin typeface="Arial" pitchFamily="34" charset="0"/>
                <a:cs typeface="Arial" pitchFamily="34" charset="0"/>
              </a:rPr>
              <a:t>16</a:t>
            </a:r>
            <a:r>
              <a:rPr lang="en-US" sz="4000" dirty="0">
                <a:latin typeface="Arial" pitchFamily="34" charset="0"/>
                <a:cs typeface="Arial" pitchFamily="34" charset="0"/>
              </a:rPr>
              <a:t> They called to the </a:t>
            </a:r>
          </a:p>
          <a:p>
            <a:pPr marL="0" eaLnBrk="1" hangingPunct="1">
              <a:spcBef>
                <a:spcPct val="0"/>
              </a:spcBef>
              <a:buFontTx/>
              <a:buNone/>
              <a:defRPr/>
            </a:pPr>
            <a:r>
              <a:rPr lang="en-US" sz="4000" dirty="0">
                <a:latin typeface="Arial" pitchFamily="34" charset="0"/>
                <a:cs typeface="Arial" pitchFamily="34" charset="0"/>
              </a:rPr>
              <a:t>mountains and the rocks, "Fall on us and hide us from the face of him who sits on the throne and from the</a:t>
            </a:r>
          </a:p>
          <a:p>
            <a:pPr marL="0" eaLnBrk="1" hangingPunct="1">
              <a:spcBef>
                <a:spcPct val="0"/>
              </a:spcBef>
              <a:buFontTx/>
              <a:buNone/>
              <a:defRPr/>
            </a:pPr>
            <a:r>
              <a:rPr lang="en-US" sz="4000" dirty="0">
                <a:latin typeface="Arial" pitchFamily="34" charset="0"/>
                <a:cs typeface="Arial" pitchFamily="34" charset="0"/>
              </a:rPr>
              <a:t>stand?" </a:t>
            </a:r>
          </a:p>
          <a:p>
            <a:pPr marL="0" eaLnBrk="1" hangingPunct="1">
              <a:lnSpc>
                <a:spcPct val="90000"/>
              </a:lnSpc>
              <a:spcBef>
                <a:spcPct val="0"/>
              </a:spcBef>
              <a:buFontTx/>
              <a:buNone/>
              <a:defRPr/>
            </a:pPr>
            <a:endParaRPr lang="en-US" sz="3600"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B3ACBC3-F9BC-4FC9-8BC1-936F6DAEE826}" type="slidenum">
              <a:rPr lang="en-US"/>
              <a:pPr>
                <a:defRPr/>
              </a:pPr>
              <a:t>47</a:t>
            </a:fld>
            <a:endParaRPr lang="en-US" dirty="0"/>
          </a:p>
        </p:txBody>
      </p:sp>
      <p:sp>
        <p:nvSpPr>
          <p:cNvPr id="92162" name="Rectangle 2"/>
          <p:cNvSpPr>
            <a:spLocks noGrp="1" noChangeArrowheads="1"/>
          </p:cNvSpPr>
          <p:nvPr>
            <p:ph type="body" idx="1"/>
          </p:nvPr>
        </p:nvSpPr>
        <p:spPr>
          <a:xfrm>
            <a:off x="457200" y="304800"/>
            <a:ext cx="8229600" cy="6019800"/>
          </a:xfrm>
        </p:spPr>
        <p:txBody>
          <a:bodyPr/>
          <a:lstStyle/>
          <a:p>
            <a:pPr marL="0" eaLnBrk="1" hangingPunct="1">
              <a:lnSpc>
                <a:spcPct val="90000"/>
              </a:lnSpc>
              <a:spcBef>
                <a:spcPct val="0"/>
              </a:spcBef>
              <a:buFontTx/>
              <a:buNone/>
              <a:defRPr/>
            </a:pPr>
            <a:r>
              <a:rPr lang="en-US" sz="4000" dirty="0">
                <a:solidFill>
                  <a:srgbClr val="FFC000"/>
                </a:solidFill>
                <a:latin typeface="Arial" pitchFamily="34" charset="0"/>
                <a:cs typeface="Arial" pitchFamily="34" charset="0"/>
              </a:rPr>
              <a:t>wrath of the Lamb</a:t>
            </a:r>
            <a:r>
              <a:rPr lang="en-US" sz="4000" dirty="0">
                <a:latin typeface="Arial" pitchFamily="34" charset="0"/>
                <a:cs typeface="Arial" pitchFamily="34" charset="0"/>
              </a:rPr>
              <a:t>!  </a:t>
            </a:r>
            <a:r>
              <a:rPr lang="en-US" sz="4000" baseline="30000" dirty="0">
                <a:latin typeface="Arial" pitchFamily="34" charset="0"/>
                <a:cs typeface="Arial" pitchFamily="34" charset="0"/>
              </a:rPr>
              <a:t>17</a:t>
            </a:r>
            <a:r>
              <a:rPr lang="en-US" sz="4000" dirty="0">
                <a:latin typeface="Arial" pitchFamily="34" charset="0"/>
                <a:cs typeface="Arial" pitchFamily="34" charset="0"/>
              </a:rPr>
              <a:t> For the </a:t>
            </a:r>
            <a:r>
              <a:rPr lang="en-US" sz="4000" dirty="0">
                <a:solidFill>
                  <a:srgbClr val="FFC000"/>
                </a:solidFill>
                <a:latin typeface="Arial" pitchFamily="34" charset="0"/>
                <a:cs typeface="Arial" pitchFamily="34" charset="0"/>
              </a:rPr>
              <a:t>great day of their wrath</a:t>
            </a:r>
            <a:r>
              <a:rPr lang="en-US" sz="4000" dirty="0">
                <a:latin typeface="Arial" pitchFamily="34" charset="0"/>
                <a:cs typeface="Arial" pitchFamily="34" charset="0"/>
              </a:rPr>
              <a:t> has come, and who can stand?"</a:t>
            </a:r>
            <a:endParaRPr lang="en-US" sz="36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9503B75-D2C3-4B48-9ADE-8B70FB4B498F}" type="slidenum">
              <a:rPr lang="en-US"/>
              <a:pPr>
                <a:defRPr/>
              </a:pPr>
              <a:t>48</a:t>
            </a:fld>
            <a:endParaRPr lang="en-US" dirty="0"/>
          </a:p>
        </p:txBody>
      </p:sp>
      <p:sp>
        <p:nvSpPr>
          <p:cNvPr id="63490" name="Rectangle 2"/>
          <p:cNvSpPr>
            <a:spLocks noGrp="1" noChangeArrowheads="1"/>
          </p:cNvSpPr>
          <p:nvPr>
            <p:ph type="body" idx="1"/>
          </p:nvPr>
        </p:nvSpPr>
        <p:spPr>
          <a:xfrm>
            <a:off x="457200" y="228600"/>
            <a:ext cx="8229600" cy="6248400"/>
          </a:xfrm>
        </p:spPr>
        <p:txBody>
          <a:bodyPr/>
          <a:lstStyle/>
          <a:p>
            <a:pPr marL="0" indent="-609600" eaLnBrk="1" hangingPunct="1">
              <a:spcBef>
                <a:spcPct val="0"/>
              </a:spcBef>
              <a:buFontTx/>
              <a:buNone/>
              <a:defRPr/>
            </a:pPr>
            <a:r>
              <a:rPr lang="en-US" sz="4000" dirty="0">
                <a:latin typeface="Arial" pitchFamily="34" charset="0"/>
                <a:cs typeface="Arial" pitchFamily="34" charset="0"/>
              </a:rPr>
              <a:t>There will be worldwide panic due to the wrath of God:</a:t>
            </a:r>
          </a:p>
          <a:p>
            <a:pPr marL="609600" indent="-609600" eaLnBrk="1" hangingPunct="1">
              <a:spcBef>
                <a:spcPct val="0"/>
              </a:spcBef>
              <a:buFontTx/>
              <a:buNone/>
              <a:defRPr/>
            </a:pPr>
            <a:endParaRPr lang="en-US" sz="2000" b="1" dirty="0"/>
          </a:p>
          <a:p>
            <a:pPr marL="609600" indent="-609600" eaLnBrk="1" hangingPunct="1">
              <a:spcBef>
                <a:spcPct val="0"/>
              </a:spcBef>
              <a:buFontTx/>
              <a:buNone/>
              <a:defRPr/>
            </a:pPr>
            <a:r>
              <a:rPr lang="en-US" sz="4000" b="1" i="1" dirty="0">
                <a:latin typeface="Times New Roman" pitchFamily="18" charset="0"/>
                <a:cs typeface="Times New Roman" pitchFamily="18" charset="0"/>
              </a:rPr>
              <a:t>a. Ezek 38:20  </a:t>
            </a:r>
            <a:r>
              <a:rPr lang="en-US" sz="4000" i="1" dirty="0">
                <a:solidFill>
                  <a:srgbClr val="FFFF00"/>
                </a:solidFill>
                <a:latin typeface="Times New Roman" pitchFamily="18" charset="0"/>
                <a:cs typeface="Times New Roman" pitchFamily="18" charset="0"/>
              </a:rPr>
              <a:t>The fish of the sea,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the birds of the air, the beasts of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field, Every creature that moves along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the ground, and </a:t>
            </a:r>
            <a:r>
              <a:rPr lang="en-US" sz="4000" i="1" dirty="0">
                <a:solidFill>
                  <a:srgbClr val="FFC000"/>
                </a:solidFill>
                <a:latin typeface="Times New Roman" pitchFamily="18" charset="0"/>
                <a:cs typeface="Times New Roman" pitchFamily="18" charset="0"/>
              </a:rPr>
              <a:t>all the people on the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face of the earth will tremble at my </a:t>
            </a:r>
          </a:p>
          <a:p>
            <a:pPr marL="60960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presence</a:t>
            </a:r>
            <a:r>
              <a:rPr lang="en-US" sz="4000" i="1" dirty="0">
                <a:solidFill>
                  <a:srgbClr val="FFFF00"/>
                </a:solidFill>
                <a:latin typeface="Times New Roman" pitchFamily="18" charset="0"/>
                <a:cs typeface="Times New Roman" pitchFamily="18" charset="0"/>
              </a:rPr>
              <a:t>.  The mountains will be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overturned, the cliffs will crumble and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every wall will fall to the ground.</a:t>
            </a:r>
            <a:endParaRPr lang="en-US" sz="4000" b="1" i="1" dirty="0">
              <a:solidFill>
                <a:srgbClr val="FFFF0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658CE2A-F119-47CE-BB76-9507356DE56F}" type="slidenum">
              <a:rPr lang="en-US"/>
              <a:pPr>
                <a:defRPr/>
              </a:pPr>
              <a:t>49</a:t>
            </a:fld>
            <a:endParaRPr lang="en-US" dirty="0"/>
          </a:p>
        </p:txBody>
      </p:sp>
      <p:sp>
        <p:nvSpPr>
          <p:cNvPr id="120834" name="Rectangle 2"/>
          <p:cNvSpPr>
            <a:spLocks noGrp="1" noChangeArrowheads="1"/>
          </p:cNvSpPr>
          <p:nvPr>
            <p:ph type="body" idx="1"/>
          </p:nvPr>
        </p:nvSpPr>
        <p:spPr>
          <a:xfrm>
            <a:off x="457200" y="762000"/>
            <a:ext cx="8229600" cy="5410200"/>
          </a:xfrm>
        </p:spPr>
        <p:txBody>
          <a:bodyPr/>
          <a:lstStyle/>
          <a:p>
            <a:pPr marL="0" indent="-609600" eaLnBrk="1" hangingPunct="1">
              <a:spcBef>
                <a:spcPct val="0"/>
              </a:spcBef>
              <a:buFontTx/>
              <a:buNone/>
              <a:defRPr/>
            </a:pPr>
            <a:r>
              <a:rPr lang="en-US" sz="4000" b="1" i="1" dirty="0">
                <a:latin typeface="Times New Roman" pitchFamily="18" charset="0"/>
                <a:cs typeface="Times New Roman" pitchFamily="18" charset="0"/>
              </a:rPr>
              <a:t>b. Nahum 1:5-6</a:t>
            </a:r>
            <a:r>
              <a:rPr lang="en-US" sz="4000" i="1" dirty="0">
                <a:latin typeface="Times New Roman" pitchFamily="18" charset="0"/>
                <a:cs typeface="Times New Roman" pitchFamily="18" charset="0"/>
              </a:rPr>
              <a:t>: </a:t>
            </a:r>
            <a:r>
              <a:rPr lang="en-US" sz="4000" i="1" baseline="30000" dirty="0">
                <a:solidFill>
                  <a:srgbClr val="FFFF00"/>
                </a:solidFill>
                <a:latin typeface="Times New Roman" pitchFamily="18" charset="0"/>
                <a:cs typeface="Times New Roman" pitchFamily="18" charset="0"/>
              </a:rPr>
              <a:t>5 </a:t>
            </a:r>
            <a:r>
              <a:rPr lang="en-US" sz="4000" i="1" dirty="0">
                <a:solidFill>
                  <a:srgbClr val="FFFF00"/>
                </a:solidFill>
                <a:latin typeface="Times New Roman" pitchFamily="18" charset="0"/>
                <a:cs typeface="Times New Roman" pitchFamily="18" charset="0"/>
              </a:rPr>
              <a:t> The mountains </a:t>
            </a:r>
          </a:p>
          <a:p>
            <a:pPr marL="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quake before him and the hills melt </a:t>
            </a:r>
          </a:p>
          <a:p>
            <a:pPr marL="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away.  </a:t>
            </a:r>
            <a:r>
              <a:rPr lang="en-US" sz="4000" i="1" dirty="0">
                <a:solidFill>
                  <a:srgbClr val="FFC000"/>
                </a:solidFill>
                <a:latin typeface="Times New Roman" pitchFamily="18" charset="0"/>
                <a:cs typeface="Times New Roman" pitchFamily="18" charset="0"/>
              </a:rPr>
              <a:t>The earth trembles at his </a:t>
            </a:r>
          </a:p>
          <a:p>
            <a:pPr marL="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presence</a:t>
            </a:r>
            <a:r>
              <a:rPr lang="en-US" sz="4000" i="1" dirty="0">
                <a:solidFill>
                  <a:srgbClr val="FFFF00"/>
                </a:solidFill>
                <a:latin typeface="Times New Roman" pitchFamily="18" charset="0"/>
                <a:cs typeface="Times New Roman" pitchFamily="18" charset="0"/>
              </a:rPr>
              <a:t>, the world and all who live in </a:t>
            </a:r>
          </a:p>
          <a:p>
            <a:pPr marL="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it.  </a:t>
            </a:r>
            <a:r>
              <a:rPr lang="en-US" sz="4000" i="1" baseline="30000" dirty="0">
                <a:solidFill>
                  <a:srgbClr val="FFFF00"/>
                </a:solidFill>
                <a:latin typeface="Times New Roman" pitchFamily="18" charset="0"/>
                <a:cs typeface="Times New Roman" pitchFamily="18" charset="0"/>
              </a:rPr>
              <a:t>6</a:t>
            </a:r>
            <a:r>
              <a:rPr lang="en-US" sz="4000" i="1" dirty="0">
                <a:solidFill>
                  <a:srgbClr val="FFFF00"/>
                </a:solidFill>
                <a:latin typeface="Times New Roman" pitchFamily="18" charset="0"/>
                <a:cs typeface="Times New Roman" pitchFamily="18" charset="0"/>
              </a:rPr>
              <a:t> </a:t>
            </a:r>
            <a:r>
              <a:rPr lang="en-US" sz="4000" i="1" dirty="0">
                <a:solidFill>
                  <a:srgbClr val="FFC000"/>
                </a:solidFill>
                <a:latin typeface="Times New Roman" pitchFamily="18" charset="0"/>
                <a:cs typeface="Times New Roman" pitchFamily="18" charset="0"/>
              </a:rPr>
              <a:t>Who can withstand his </a:t>
            </a:r>
          </a:p>
          <a:p>
            <a:pPr marL="0" indent="-609600" eaLnBrk="1" hangingPunct="1">
              <a:spcBef>
                <a:spcPct val="0"/>
              </a:spcBef>
              <a:buFontTx/>
              <a:buNone/>
              <a:defRPr/>
            </a:pPr>
            <a:r>
              <a:rPr lang="en-US" sz="4000" i="1" dirty="0">
                <a:solidFill>
                  <a:srgbClr val="FFC000"/>
                </a:solidFill>
                <a:latin typeface="Times New Roman" pitchFamily="18" charset="0"/>
                <a:cs typeface="Times New Roman" pitchFamily="18" charset="0"/>
              </a:rPr>
              <a:t>indignation?  Who can endure his fierce anger</a:t>
            </a:r>
            <a:r>
              <a:rPr lang="en-US" sz="4000" i="1" dirty="0">
                <a:solidFill>
                  <a:srgbClr val="FFFF00"/>
                </a:solidFill>
                <a:latin typeface="Times New Roman" pitchFamily="18" charset="0"/>
                <a:cs typeface="Times New Roman" pitchFamily="18" charset="0"/>
              </a:rPr>
              <a:t>?  His wrath is poured out like fire; the rocks are shattered before </a:t>
            </a:r>
          </a:p>
          <a:p>
            <a:pPr marL="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him.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40E3C5F-8C75-49A8-BB65-E1B9FC0FC73D}" type="slidenum">
              <a:rPr lang="en-US"/>
              <a:pPr>
                <a:defRPr/>
              </a:pPr>
              <a:t>5</a:t>
            </a:fld>
            <a:endParaRPr lang="en-US" dirty="0"/>
          </a:p>
        </p:txBody>
      </p:sp>
      <p:pic>
        <p:nvPicPr>
          <p:cNvPr id="8195" name="Picture 4"/>
          <p:cNvPicPr>
            <a:picLocks noChangeAspect="1" noChangeArrowheads="1"/>
          </p:cNvPicPr>
          <p:nvPr/>
        </p:nvPicPr>
        <p:blipFill>
          <a:blip r:embed="rId3" cstate="print"/>
          <a:srcRect/>
          <a:stretch>
            <a:fillRect/>
          </a:stretch>
        </p:blipFill>
        <p:spPr bwMode="auto">
          <a:xfrm>
            <a:off x="3114675" y="1143000"/>
            <a:ext cx="2314575" cy="3632200"/>
          </a:xfrm>
          <a:prstGeom prst="rect">
            <a:avLst/>
          </a:prstGeom>
          <a:noFill/>
          <a:ln w="9525">
            <a:noFill/>
            <a:miter lim="800000"/>
            <a:headEnd/>
            <a:tailEnd/>
          </a:ln>
        </p:spPr>
      </p:pic>
      <p:sp>
        <p:nvSpPr>
          <p:cNvPr id="7172" name="TextBox 4"/>
          <p:cNvSpPr txBox="1">
            <a:spLocks noChangeArrowheads="1"/>
          </p:cNvSpPr>
          <p:nvPr/>
        </p:nvSpPr>
        <p:spPr bwMode="auto">
          <a:xfrm>
            <a:off x="533400" y="5181600"/>
            <a:ext cx="8077200" cy="523875"/>
          </a:xfrm>
          <a:prstGeom prst="rect">
            <a:avLst/>
          </a:prstGeom>
          <a:noFill/>
          <a:ln w="9525">
            <a:noFill/>
            <a:miter lim="800000"/>
            <a:headEnd/>
            <a:tailEnd/>
          </a:ln>
        </p:spPr>
        <p:txBody>
          <a:bodyPr>
            <a:spAutoFit/>
          </a:bodyPr>
          <a:lstStyle/>
          <a:p>
            <a:pPr>
              <a:defRPr/>
            </a:pP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The 1</a:t>
            </a:r>
            <a:r>
              <a:rPr lang="en-US" sz="2800" baseline="30000" dirty="0">
                <a:solidFill>
                  <a:srgbClr val="FFFF00"/>
                </a:solidFill>
                <a:effectLst>
                  <a:outerShdw blurRad="38100" dist="38100" dir="2700000" algn="tl">
                    <a:srgbClr val="000000">
                      <a:alpha val="43137"/>
                    </a:srgbClr>
                  </a:outerShdw>
                </a:effectLst>
                <a:latin typeface="Arial" pitchFamily="34" charset="0"/>
                <a:cs typeface="Arial" pitchFamily="34" charset="0"/>
              </a:rPr>
              <a:t>st</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 Horseman: The Kingdom of the Antichrist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C8478D9-CD64-4CC0-852A-3F5605E6E351}" type="slidenum">
              <a:rPr lang="en-US"/>
              <a:pPr>
                <a:defRPr/>
              </a:pPr>
              <a:t>50</a:t>
            </a:fld>
            <a:endParaRPr lang="en-US" dirty="0"/>
          </a:p>
        </p:txBody>
      </p:sp>
      <p:sp>
        <p:nvSpPr>
          <p:cNvPr id="65538" name="Rectangle 2"/>
          <p:cNvSpPr>
            <a:spLocks noGrp="1" noChangeArrowheads="1"/>
          </p:cNvSpPr>
          <p:nvPr>
            <p:ph type="body" idx="1"/>
          </p:nvPr>
        </p:nvSpPr>
        <p:spPr>
          <a:xfrm>
            <a:off x="457200" y="533400"/>
            <a:ext cx="8229600" cy="5638800"/>
          </a:xfrm>
        </p:spPr>
        <p:txBody>
          <a:bodyPr/>
          <a:lstStyle/>
          <a:p>
            <a:pPr marL="609600" indent="-609600" eaLnBrk="1" hangingPunct="1">
              <a:spcBef>
                <a:spcPct val="0"/>
              </a:spcBef>
              <a:buFontTx/>
              <a:buNone/>
              <a:defRPr/>
            </a:pPr>
            <a:r>
              <a:rPr lang="en-US" sz="4000" dirty="0">
                <a:latin typeface="Arial" pitchFamily="34" charset="0"/>
                <a:cs typeface="Arial" pitchFamily="34" charset="0"/>
              </a:rPr>
              <a:t>The Day or time of Wrath are </a:t>
            </a:r>
          </a:p>
          <a:p>
            <a:pPr marL="609600" indent="-609600" eaLnBrk="1" hangingPunct="1">
              <a:spcBef>
                <a:spcPct val="0"/>
              </a:spcBef>
              <a:buFontTx/>
              <a:buNone/>
              <a:defRPr/>
            </a:pPr>
            <a:r>
              <a:rPr lang="en-US" sz="4000" dirty="0">
                <a:latin typeface="Arial" pitchFamily="34" charset="0"/>
                <a:cs typeface="Arial" pitchFamily="34" charset="0"/>
              </a:rPr>
              <a:t>other names for the Tribulation </a:t>
            </a:r>
          </a:p>
          <a:p>
            <a:pPr marL="609600" indent="-609600" eaLnBrk="1" hangingPunct="1">
              <a:spcBef>
                <a:spcPct val="0"/>
              </a:spcBef>
              <a:buFontTx/>
              <a:buNone/>
              <a:defRPr/>
            </a:pPr>
            <a:r>
              <a:rPr lang="en-US" sz="4000" dirty="0">
                <a:latin typeface="Arial" pitchFamily="34" charset="0"/>
                <a:cs typeface="Arial" pitchFamily="34" charset="0"/>
              </a:rPr>
              <a:t>Period:</a:t>
            </a:r>
          </a:p>
          <a:p>
            <a:pPr marL="609600" indent="-609600" eaLnBrk="1" hangingPunct="1">
              <a:spcBef>
                <a:spcPct val="0"/>
              </a:spcBef>
              <a:buFontTx/>
              <a:buNone/>
              <a:defRPr/>
            </a:pPr>
            <a:endParaRPr lang="en-US" sz="1600" b="1" dirty="0"/>
          </a:p>
          <a:p>
            <a:pPr marL="609600" indent="-609600" eaLnBrk="1" hangingPunct="1">
              <a:spcBef>
                <a:spcPct val="0"/>
              </a:spcBef>
              <a:buFontTx/>
              <a:buNone/>
              <a:defRPr/>
            </a:pPr>
            <a:r>
              <a:rPr lang="en-US" sz="4000" b="1" i="1" dirty="0">
                <a:latin typeface="Times New Roman" pitchFamily="18" charset="0"/>
                <a:cs typeface="Times New Roman" pitchFamily="18" charset="0"/>
              </a:rPr>
              <a:t>a. Dan 8:19  </a:t>
            </a:r>
            <a:r>
              <a:rPr lang="en-US" sz="4000" i="1" dirty="0">
                <a:solidFill>
                  <a:srgbClr val="FFFF00"/>
                </a:solidFill>
                <a:latin typeface="Times New Roman" pitchFamily="18" charset="0"/>
                <a:cs typeface="Times New Roman" pitchFamily="18" charset="0"/>
              </a:rPr>
              <a:t>He said: "I am going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to tell you what will happen later in </a:t>
            </a:r>
          </a:p>
          <a:p>
            <a:pPr marL="609600" indent="-609600" eaLnBrk="1" hangingPunct="1">
              <a:spcBef>
                <a:spcPct val="0"/>
              </a:spcBef>
              <a:buFontTx/>
              <a:buNone/>
              <a:defRPr/>
            </a:pPr>
            <a:r>
              <a:rPr lang="en-US" sz="4000" b="1" i="1" dirty="0">
                <a:solidFill>
                  <a:srgbClr val="FFC000"/>
                </a:solidFill>
                <a:latin typeface="Times New Roman" pitchFamily="18" charset="0"/>
                <a:cs typeface="Times New Roman" pitchFamily="18" charset="0"/>
              </a:rPr>
              <a:t>the time of wrath</a:t>
            </a:r>
            <a:r>
              <a:rPr lang="en-US" sz="4000" i="1" dirty="0">
                <a:solidFill>
                  <a:srgbClr val="FFFF00"/>
                </a:solidFill>
                <a:latin typeface="Times New Roman" pitchFamily="18" charset="0"/>
                <a:cs typeface="Times New Roman" pitchFamily="18" charset="0"/>
              </a:rPr>
              <a:t>, because the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vision concerns the appointed time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of the end.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0E01E08-675A-4375-9169-19B38EE30047}" type="slidenum">
              <a:rPr lang="en-US"/>
              <a:pPr>
                <a:defRPr/>
              </a:pPr>
              <a:t>51</a:t>
            </a:fld>
            <a:endParaRPr lang="en-US" dirty="0"/>
          </a:p>
        </p:txBody>
      </p:sp>
      <p:sp>
        <p:nvSpPr>
          <p:cNvPr id="61442" name="Rectangle 2"/>
          <p:cNvSpPr>
            <a:spLocks noGrp="1" noChangeArrowheads="1"/>
          </p:cNvSpPr>
          <p:nvPr>
            <p:ph type="body" idx="1"/>
          </p:nvPr>
        </p:nvSpPr>
        <p:spPr>
          <a:xfrm>
            <a:off x="457200" y="685800"/>
            <a:ext cx="8229600" cy="5486400"/>
          </a:xfrm>
        </p:spPr>
        <p:txBody>
          <a:bodyPr/>
          <a:lstStyle/>
          <a:p>
            <a:pPr marL="609600" indent="-609600" eaLnBrk="1" hangingPunct="1">
              <a:spcBef>
                <a:spcPct val="0"/>
              </a:spcBef>
              <a:buFontTx/>
              <a:buNone/>
              <a:defRPr/>
            </a:pPr>
            <a:r>
              <a:rPr lang="en-US" sz="4000" b="1" i="1" dirty="0">
                <a:latin typeface="Times New Roman" pitchFamily="18" charset="0"/>
                <a:cs typeface="Times New Roman" pitchFamily="18" charset="0"/>
              </a:rPr>
              <a:t>b. Dan 11:36  </a:t>
            </a:r>
            <a:r>
              <a:rPr lang="en-US" sz="4000" i="1" dirty="0">
                <a:solidFill>
                  <a:srgbClr val="FFFF00"/>
                </a:solidFill>
                <a:latin typeface="Times New Roman" pitchFamily="18" charset="0"/>
                <a:cs typeface="Times New Roman" pitchFamily="18" charset="0"/>
              </a:rPr>
              <a:t>"The king will do as</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he pleases.  He will exalt and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magnify Himself above every god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and will say unheard-of things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against the God of gods.  He will be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successful until </a:t>
            </a:r>
            <a:r>
              <a:rPr lang="en-US" sz="4000" b="1" i="1" dirty="0">
                <a:solidFill>
                  <a:srgbClr val="FFC000"/>
                </a:solidFill>
                <a:latin typeface="Times New Roman" pitchFamily="18" charset="0"/>
                <a:cs typeface="Times New Roman" pitchFamily="18" charset="0"/>
              </a:rPr>
              <a:t>the time of wrath </a:t>
            </a:r>
            <a:r>
              <a:rPr lang="en-US" sz="4000" i="1" dirty="0">
                <a:solidFill>
                  <a:srgbClr val="FFFF00"/>
                </a:solidFill>
                <a:latin typeface="Times New Roman" pitchFamily="18" charset="0"/>
                <a:cs typeface="Times New Roman" pitchFamily="18" charset="0"/>
              </a:rPr>
              <a:t>is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completed, for what has been </a:t>
            </a:r>
          </a:p>
          <a:p>
            <a:pPr marL="609600" indent="-609600" eaLnBrk="1" hangingPunct="1">
              <a:spcBef>
                <a:spcPct val="0"/>
              </a:spcBef>
              <a:buFontTx/>
              <a:buNone/>
              <a:defRPr/>
            </a:pPr>
            <a:r>
              <a:rPr lang="en-US" sz="4000" i="1" dirty="0">
                <a:solidFill>
                  <a:srgbClr val="FFFF00"/>
                </a:solidFill>
                <a:latin typeface="Times New Roman" pitchFamily="18" charset="0"/>
                <a:cs typeface="Times New Roman" pitchFamily="18" charset="0"/>
              </a:rPr>
              <a:t>determined must take place.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3C36AA2-8866-4135-9344-198055A04132}" type="slidenum">
              <a:rPr lang="en-US"/>
              <a:pPr>
                <a:defRPr/>
              </a:pPr>
              <a:t>52</a:t>
            </a:fld>
            <a:endParaRPr lang="en-US" dirty="0"/>
          </a:p>
        </p:txBody>
      </p:sp>
      <p:sp>
        <p:nvSpPr>
          <p:cNvPr id="93186" name="Rectangle 2"/>
          <p:cNvSpPr>
            <a:spLocks noGrp="1" noChangeArrowheads="1"/>
          </p:cNvSpPr>
          <p:nvPr>
            <p:ph type="body" idx="1"/>
          </p:nvPr>
        </p:nvSpPr>
        <p:spPr>
          <a:xfrm>
            <a:off x="457200" y="533400"/>
            <a:ext cx="8229600" cy="5638800"/>
          </a:xfrm>
        </p:spPr>
        <p:txBody>
          <a:bodyPr/>
          <a:lstStyle/>
          <a:p>
            <a:pPr marL="0" indent="-609600" eaLnBrk="1" hangingPunct="1">
              <a:spcBef>
                <a:spcPct val="0"/>
              </a:spcBef>
              <a:buFontTx/>
              <a:buNone/>
              <a:defRPr/>
            </a:pPr>
            <a:r>
              <a:rPr lang="en-US" sz="4000" b="1" i="1" dirty="0">
                <a:latin typeface="Times New Roman" pitchFamily="18" charset="0"/>
                <a:cs typeface="Times New Roman" pitchFamily="18" charset="0"/>
              </a:rPr>
              <a:t>c. Zeph 1:14-15: </a:t>
            </a:r>
            <a:r>
              <a:rPr lang="en-US" sz="4000" i="1" baseline="30000" dirty="0">
                <a:solidFill>
                  <a:srgbClr val="FFFF00"/>
                </a:solidFill>
                <a:latin typeface="Times New Roman" pitchFamily="18" charset="0"/>
                <a:cs typeface="Times New Roman" pitchFamily="18" charset="0"/>
              </a:rPr>
              <a:t>14</a:t>
            </a:r>
            <a:r>
              <a:rPr lang="en-US" sz="4000" i="1" dirty="0">
                <a:solidFill>
                  <a:srgbClr val="FFFF00"/>
                </a:solidFill>
                <a:latin typeface="Times New Roman" pitchFamily="18" charset="0"/>
                <a:cs typeface="Times New Roman" pitchFamily="18" charset="0"/>
              </a:rPr>
              <a:t>  "</a:t>
            </a:r>
            <a:r>
              <a:rPr lang="en-US" sz="4000" b="1" i="1" dirty="0">
                <a:solidFill>
                  <a:srgbClr val="FFC000"/>
                </a:solidFill>
                <a:latin typeface="Times New Roman" pitchFamily="18" charset="0"/>
                <a:cs typeface="Times New Roman" pitchFamily="18" charset="0"/>
              </a:rPr>
              <a:t>The great day </a:t>
            </a:r>
          </a:p>
          <a:p>
            <a:pPr marL="0" indent="-609600" eaLnBrk="1" hangingPunct="1">
              <a:spcBef>
                <a:spcPct val="0"/>
              </a:spcBef>
              <a:buFontTx/>
              <a:buNone/>
              <a:defRPr/>
            </a:pPr>
            <a:r>
              <a:rPr lang="en-US" sz="4000" b="1" i="1" dirty="0">
                <a:solidFill>
                  <a:srgbClr val="FFC000"/>
                </a:solidFill>
                <a:latin typeface="Times New Roman" pitchFamily="18" charset="0"/>
                <a:cs typeface="Times New Roman" pitchFamily="18" charset="0"/>
              </a:rPr>
              <a:t>of the LORD</a:t>
            </a:r>
            <a:r>
              <a:rPr lang="en-US" sz="4000" i="1" dirty="0">
                <a:solidFill>
                  <a:srgbClr val="FFFF00"/>
                </a:solidFill>
                <a:latin typeface="Times New Roman" pitchFamily="18" charset="0"/>
                <a:cs typeface="Times New Roman" pitchFamily="18" charset="0"/>
              </a:rPr>
              <a:t> is near-- near and coming quickly.  Listen!  The cry on the day of the LORD will be bitter, the shouting of the warrior there.  </a:t>
            </a:r>
            <a:r>
              <a:rPr lang="en-US" sz="4000" i="1" baseline="30000" dirty="0">
                <a:solidFill>
                  <a:srgbClr val="FFFF00"/>
                </a:solidFill>
                <a:latin typeface="Times New Roman" pitchFamily="18" charset="0"/>
                <a:cs typeface="Times New Roman" pitchFamily="18" charset="0"/>
              </a:rPr>
              <a:t>15 </a:t>
            </a:r>
            <a:r>
              <a:rPr lang="en-US" sz="4000" i="1" dirty="0">
                <a:solidFill>
                  <a:srgbClr val="FFFF00"/>
                </a:solidFill>
                <a:latin typeface="Times New Roman" pitchFamily="18" charset="0"/>
                <a:cs typeface="Times New Roman" pitchFamily="18" charset="0"/>
              </a:rPr>
              <a:t> That day will be a </a:t>
            </a:r>
            <a:r>
              <a:rPr lang="en-US" sz="4000" b="1" i="1" dirty="0">
                <a:solidFill>
                  <a:srgbClr val="FFC000"/>
                </a:solidFill>
                <a:latin typeface="Times New Roman" pitchFamily="18" charset="0"/>
                <a:cs typeface="Times New Roman" pitchFamily="18" charset="0"/>
              </a:rPr>
              <a:t>day of wrath</a:t>
            </a:r>
            <a:r>
              <a:rPr lang="en-US" sz="4000" i="1" dirty="0">
                <a:solidFill>
                  <a:srgbClr val="FFFF00"/>
                </a:solidFill>
                <a:latin typeface="Times New Roman" pitchFamily="18" charset="0"/>
                <a:cs typeface="Times New Roman" pitchFamily="18" charset="0"/>
              </a:rPr>
              <a:t>, a day of distress and anguish, a day of trouble and ruin, a day of darkness and gloom, a day of clouds and blackness,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878B7B-3AB1-45CA-B28C-20974AF45B25}" type="slidenum">
              <a:rPr lang="en-US"/>
              <a:pPr>
                <a:defRPr/>
              </a:pPr>
              <a:t>53</a:t>
            </a:fld>
            <a:endParaRPr lang="en-US" dirty="0"/>
          </a:p>
        </p:txBody>
      </p:sp>
      <p:sp>
        <p:nvSpPr>
          <p:cNvPr id="83970" name="Rectangle 2"/>
          <p:cNvSpPr>
            <a:spLocks noGrp="1" noChangeArrowheads="1"/>
          </p:cNvSpPr>
          <p:nvPr>
            <p:ph type="body" idx="1"/>
          </p:nvPr>
        </p:nvSpPr>
        <p:spPr>
          <a:xfrm>
            <a:off x="457200" y="609600"/>
            <a:ext cx="8229600" cy="5791200"/>
          </a:xfrm>
        </p:spPr>
        <p:txBody>
          <a:bodyPr/>
          <a:lstStyle/>
          <a:p>
            <a:pPr marL="609600" indent="-609600" eaLnBrk="1" hangingPunct="1">
              <a:buFontTx/>
              <a:buNone/>
              <a:defRPr/>
            </a:pPr>
            <a:r>
              <a:rPr lang="en-US" sz="4000" dirty="0">
                <a:latin typeface="Arial" pitchFamily="34" charset="0"/>
                <a:cs typeface="Arial" pitchFamily="34" charset="0"/>
              </a:rPr>
              <a:t>These verses referring to the fact </a:t>
            </a:r>
          </a:p>
          <a:p>
            <a:pPr marL="609600" indent="-609600" eaLnBrk="1" hangingPunct="1">
              <a:buFontTx/>
              <a:buNone/>
              <a:defRPr/>
            </a:pPr>
            <a:r>
              <a:rPr lang="en-US" sz="4000" dirty="0">
                <a:latin typeface="Arial" pitchFamily="34" charset="0"/>
                <a:cs typeface="Arial" pitchFamily="34" charset="0"/>
              </a:rPr>
              <a:t>that the </a:t>
            </a:r>
            <a:r>
              <a:rPr lang="en-US" sz="4000" dirty="0">
                <a:solidFill>
                  <a:srgbClr val="FFC000"/>
                </a:solidFill>
                <a:latin typeface="Arial" pitchFamily="34" charset="0"/>
                <a:cs typeface="Arial" pitchFamily="34" charset="0"/>
              </a:rPr>
              <a:t>day of wrath of God and </a:t>
            </a:r>
          </a:p>
          <a:p>
            <a:pPr marL="609600" indent="-609600" eaLnBrk="1" hangingPunct="1">
              <a:buFontTx/>
              <a:buNone/>
              <a:defRPr/>
            </a:pPr>
            <a:r>
              <a:rPr lang="en-US" sz="4000" dirty="0">
                <a:solidFill>
                  <a:srgbClr val="FFC000"/>
                </a:solidFill>
                <a:latin typeface="Arial" pitchFamily="34" charset="0"/>
                <a:cs typeface="Arial" pitchFamily="34" charset="0"/>
              </a:rPr>
              <a:t>the Lamb</a:t>
            </a:r>
            <a:r>
              <a:rPr lang="en-US" sz="4000" dirty="0">
                <a:latin typeface="Arial" pitchFamily="34" charset="0"/>
                <a:cs typeface="Arial" pitchFamily="34" charset="0"/>
              </a:rPr>
              <a:t> had come proves that </a:t>
            </a:r>
          </a:p>
          <a:p>
            <a:pPr marL="609600" indent="-609600" eaLnBrk="1" hangingPunct="1">
              <a:buFontTx/>
              <a:buNone/>
              <a:defRPr/>
            </a:pPr>
            <a:r>
              <a:rPr lang="en-US" sz="4000" dirty="0">
                <a:latin typeface="Arial" pitchFamily="34" charset="0"/>
                <a:cs typeface="Arial" pitchFamily="34" charset="0"/>
              </a:rPr>
              <a:t>the </a:t>
            </a:r>
            <a:r>
              <a:rPr lang="en-US" sz="4000" dirty="0">
                <a:solidFill>
                  <a:srgbClr val="FFC000"/>
                </a:solidFill>
                <a:latin typeface="Arial" pitchFamily="34" charset="0"/>
                <a:cs typeface="Arial" pitchFamily="34" charset="0"/>
              </a:rPr>
              <a:t>Great Tribulation </a:t>
            </a:r>
            <a:r>
              <a:rPr lang="en-US" sz="4000" dirty="0">
                <a:latin typeface="Arial" pitchFamily="34" charset="0"/>
                <a:cs typeface="Arial" pitchFamily="34" charset="0"/>
              </a:rPr>
              <a:t>begins in this</a:t>
            </a:r>
          </a:p>
          <a:p>
            <a:pPr marL="609600" indent="-609600" eaLnBrk="1" hangingPunct="1">
              <a:buFontTx/>
              <a:buNone/>
              <a:defRPr/>
            </a:pPr>
            <a:r>
              <a:rPr lang="en-US" sz="4000" dirty="0">
                <a:latin typeface="Arial" pitchFamily="34" charset="0"/>
                <a:cs typeface="Arial" pitchFamily="34" charset="0"/>
              </a:rPr>
              <a:t>chapter.  Here we see not just the </a:t>
            </a:r>
          </a:p>
          <a:p>
            <a:pPr marL="609600" indent="-609600" eaLnBrk="1" hangingPunct="1">
              <a:buFontTx/>
              <a:buNone/>
              <a:defRPr/>
            </a:pPr>
            <a:r>
              <a:rPr lang="en-US" sz="4000" dirty="0">
                <a:latin typeface="Arial" pitchFamily="34" charset="0"/>
                <a:cs typeface="Arial" pitchFamily="34" charset="0"/>
              </a:rPr>
              <a:t>wrath of man but the </a:t>
            </a:r>
            <a:r>
              <a:rPr lang="en-US" sz="4000" dirty="0">
                <a:solidFill>
                  <a:srgbClr val="FFC000"/>
                </a:solidFill>
                <a:latin typeface="Arial" pitchFamily="34" charset="0"/>
                <a:cs typeface="Arial" pitchFamily="34" charset="0"/>
              </a:rPr>
              <a:t>wrath of </a:t>
            </a:r>
          </a:p>
          <a:p>
            <a:pPr marL="609600" indent="-609600" eaLnBrk="1" hangingPunct="1">
              <a:buFontTx/>
              <a:buNone/>
              <a:defRPr/>
            </a:pPr>
            <a:r>
              <a:rPr lang="en-US" sz="4000" dirty="0">
                <a:solidFill>
                  <a:srgbClr val="FFC000"/>
                </a:solidFill>
                <a:latin typeface="Arial" pitchFamily="34" charset="0"/>
                <a:cs typeface="Arial" pitchFamily="34" charset="0"/>
              </a:rPr>
              <a:t>God</a:t>
            </a:r>
            <a:r>
              <a:rPr lang="en-US" sz="4000" dirty="0">
                <a:latin typeface="Arial" pitchFamily="34" charset="0"/>
                <a:cs typeface="Arial" pitchFamily="34" charset="0"/>
              </a:rPr>
              <a:t>.</a:t>
            </a:r>
          </a:p>
          <a:p>
            <a:pPr marL="609600" indent="-609600" eaLnBrk="1" hangingPunct="1">
              <a:defRPr/>
            </a:pPr>
            <a:endParaRPr lang="en-US" sz="4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91FE251-7054-4118-937C-A02CE74E2222}" type="slidenum">
              <a:rPr lang="en-US"/>
              <a:pPr>
                <a:defRPr/>
              </a:pPr>
              <a:t>54</a:t>
            </a:fld>
            <a:endParaRPr lang="en-US" dirty="0"/>
          </a:p>
        </p:txBody>
      </p:sp>
      <p:sp>
        <p:nvSpPr>
          <p:cNvPr id="47107" name="Rectangle 3"/>
          <p:cNvSpPr>
            <a:spLocks noGrp="1" noChangeArrowheads="1"/>
          </p:cNvSpPr>
          <p:nvPr>
            <p:ph type="body" idx="1"/>
          </p:nvPr>
        </p:nvSpPr>
        <p:spPr>
          <a:xfrm>
            <a:off x="457200" y="2514600"/>
            <a:ext cx="8229600" cy="1371600"/>
          </a:xfrm>
        </p:spPr>
        <p:txBody>
          <a:bodyPr/>
          <a:lstStyle/>
          <a:p>
            <a:pPr algn="ctr" eaLnBrk="1" hangingPunct="1">
              <a:buFontTx/>
              <a:buNone/>
              <a:defRPr/>
            </a:pPr>
            <a:r>
              <a:rPr lang="en-US" sz="6600" dirty="0">
                <a:solidFill>
                  <a:srgbClr val="FFC000"/>
                </a:solidFill>
              </a:rPr>
              <a:t>Questions?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C7BEF74-D5EF-4DFD-9E7C-4E3453DFC6BC}" type="slidenum">
              <a:rPr lang="en-US"/>
              <a:pPr>
                <a:defRPr/>
              </a:pPr>
              <a:t>55</a:t>
            </a:fld>
            <a:endParaRPr lang="en-US" dirty="0"/>
          </a:p>
        </p:txBody>
      </p:sp>
      <p:sp>
        <p:nvSpPr>
          <p:cNvPr id="132098" name="Rectangle 2"/>
          <p:cNvSpPr>
            <a:spLocks noGrp="1" noChangeArrowheads="1"/>
          </p:cNvSpPr>
          <p:nvPr>
            <p:ph type="body" idx="1"/>
          </p:nvPr>
        </p:nvSpPr>
        <p:spPr>
          <a:xfrm>
            <a:off x="457200" y="609600"/>
            <a:ext cx="8458200" cy="5791200"/>
          </a:xfrm>
        </p:spPr>
        <p:txBody>
          <a:bodyPr/>
          <a:lstStyle/>
          <a:p>
            <a:pPr marL="609600" indent="-609600" eaLnBrk="1" hangingPunct="1">
              <a:spcBef>
                <a:spcPct val="0"/>
              </a:spcBef>
              <a:buFontTx/>
              <a:buNone/>
              <a:defRPr/>
            </a:pPr>
            <a:r>
              <a:rPr lang="en-US" sz="4000" dirty="0"/>
              <a:t>Artwork by Pat Marvenko Smith, </a:t>
            </a:r>
          </a:p>
          <a:p>
            <a:pPr marL="609600" indent="-609600" eaLnBrk="1" hangingPunct="1">
              <a:spcBef>
                <a:spcPct val="0"/>
              </a:spcBef>
              <a:buFontTx/>
              <a:buNone/>
              <a:defRPr/>
            </a:pPr>
            <a:r>
              <a:rPr lang="en-US" sz="4000" dirty="0"/>
              <a:t>copyright 1992 is from a series </a:t>
            </a:r>
          </a:p>
          <a:p>
            <a:pPr marL="609600" indent="-609600" eaLnBrk="1" hangingPunct="1">
              <a:spcBef>
                <a:spcPct val="0"/>
              </a:spcBef>
              <a:buFontTx/>
              <a:buNone/>
              <a:defRPr/>
            </a:pPr>
            <a:r>
              <a:rPr lang="en-US" sz="4000" dirty="0"/>
              <a:t>titled “Revelation Illustrated” and </a:t>
            </a:r>
          </a:p>
          <a:p>
            <a:pPr marL="609600" indent="-609600" eaLnBrk="1" hangingPunct="1">
              <a:spcBef>
                <a:spcPct val="0"/>
              </a:spcBef>
              <a:buFontTx/>
              <a:buNone/>
              <a:defRPr/>
            </a:pPr>
            <a:r>
              <a:rPr lang="en-US" sz="4000" dirty="0"/>
              <a:t>has been used by her permission.  </a:t>
            </a:r>
          </a:p>
          <a:p>
            <a:pPr marL="609600" indent="-609600" eaLnBrk="1" hangingPunct="1">
              <a:spcBef>
                <a:spcPct val="0"/>
              </a:spcBef>
              <a:buFontTx/>
              <a:buNone/>
              <a:defRPr/>
            </a:pPr>
            <a:r>
              <a:rPr lang="en-US" sz="4000" dirty="0"/>
              <a:t>It is available in fine art prints and </a:t>
            </a:r>
          </a:p>
          <a:p>
            <a:pPr marL="609600" indent="-609600" eaLnBrk="1" hangingPunct="1">
              <a:spcBef>
                <a:spcPct val="0"/>
              </a:spcBef>
              <a:buFontTx/>
              <a:buNone/>
              <a:defRPr/>
            </a:pPr>
            <a:r>
              <a:rPr lang="en-US" sz="4000" dirty="0"/>
              <a:t>visual teaching materials.  </a:t>
            </a:r>
          </a:p>
          <a:p>
            <a:pPr marL="609600" indent="-609600" eaLnBrk="1" hangingPunct="1">
              <a:spcBef>
                <a:spcPct val="0"/>
              </a:spcBef>
              <a:buFontTx/>
              <a:buNone/>
              <a:defRPr/>
            </a:pPr>
            <a:r>
              <a:rPr lang="en-US" sz="4000" dirty="0"/>
              <a:t>Call 1-800-327-7330 for a free </a:t>
            </a:r>
          </a:p>
          <a:p>
            <a:pPr marL="609600" indent="-609600" eaLnBrk="1" hangingPunct="1">
              <a:spcBef>
                <a:spcPct val="0"/>
              </a:spcBef>
              <a:buFontTx/>
              <a:buNone/>
              <a:defRPr/>
            </a:pPr>
            <a:r>
              <a:rPr lang="en-US" sz="4000" dirty="0"/>
              <a:t>brochure, or go to </a:t>
            </a:r>
          </a:p>
          <a:p>
            <a:pPr marL="609600" indent="-609600" eaLnBrk="1" hangingPunct="1">
              <a:spcBef>
                <a:spcPct val="0"/>
              </a:spcBef>
              <a:buFontTx/>
              <a:buNone/>
              <a:defRPr/>
            </a:pPr>
            <a:r>
              <a:rPr lang="en-US" sz="4000" dirty="0">
                <a:hlinkClick r:id="rId3"/>
              </a:rPr>
              <a:t>www.revelationillustrated.com</a:t>
            </a:r>
            <a:r>
              <a:rPr lang="en-US" sz="40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F302C4C-CAC7-4C49-8249-25A912699FCB}" type="slidenum">
              <a:rPr lang="en-US"/>
              <a:pPr>
                <a:defRPr/>
              </a:pPr>
              <a:t>6</a:t>
            </a:fld>
            <a:endParaRPr lang="en-US" dirty="0"/>
          </a:p>
        </p:txBody>
      </p:sp>
      <p:sp>
        <p:nvSpPr>
          <p:cNvPr id="57347" name="Rectangle 3"/>
          <p:cNvSpPr>
            <a:spLocks noGrp="1" noChangeArrowheads="1"/>
          </p:cNvSpPr>
          <p:nvPr>
            <p:ph type="body" idx="1"/>
          </p:nvPr>
        </p:nvSpPr>
        <p:spPr>
          <a:xfrm>
            <a:off x="533400" y="457200"/>
            <a:ext cx="8153400" cy="5562600"/>
          </a:xfrm>
        </p:spPr>
        <p:txBody>
          <a:bodyPr/>
          <a:lstStyle/>
          <a:p>
            <a:pPr marL="0" eaLnBrk="1" hangingPunct="1">
              <a:spcBef>
                <a:spcPct val="0"/>
              </a:spcBef>
              <a:buFontTx/>
              <a:buNone/>
              <a:defRPr/>
            </a:pPr>
            <a:r>
              <a:rPr lang="en-US" sz="4000" b="1" dirty="0">
                <a:latin typeface="Arial" pitchFamily="34" charset="0"/>
                <a:cs typeface="Arial" pitchFamily="34" charset="0"/>
              </a:rPr>
              <a:t>Rev 6:3  </a:t>
            </a:r>
            <a:r>
              <a:rPr lang="en-US" sz="4000" dirty="0">
                <a:latin typeface="Arial" pitchFamily="34" charset="0"/>
                <a:cs typeface="Arial" pitchFamily="34" charset="0"/>
              </a:rPr>
              <a:t>When the Lamb opened the </a:t>
            </a:r>
            <a:r>
              <a:rPr lang="en-US" sz="4000" b="1" dirty="0">
                <a:latin typeface="Arial" pitchFamily="34" charset="0"/>
                <a:cs typeface="Arial" pitchFamily="34" charset="0"/>
              </a:rPr>
              <a:t>second seal</a:t>
            </a:r>
            <a:r>
              <a:rPr lang="en-US" sz="4000" dirty="0">
                <a:latin typeface="Arial" pitchFamily="34" charset="0"/>
                <a:cs typeface="Arial" pitchFamily="34" charset="0"/>
              </a:rPr>
              <a:t>, I heard the second living creature say, "Come!"  </a:t>
            </a:r>
            <a:r>
              <a:rPr lang="en-US" sz="4000" baseline="30000" dirty="0">
                <a:latin typeface="Arial" pitchFamily="34" charset="0"/>
                <a:cs typeface="Arial" pitchFamily="34" charset="0"/>
              </a:rPr>
              <a:t>4</a:t>
            </a:r>
            <a:r>
              <a:rPr lang="en-US" sz="4000" dirty="0">
                <a:latin typeface="Arial" pitchFamily="34" charset="0"/>
                <a:cs typeface="Arial" pitchFamily="34" charset="0"/>
              </a:rPr>
              <a:t> Then another horse came out, a </a:t>
            </a:r>
            <a:r>
              <a:rPr lang="en-US" sz="4000" dirty="0">
                <a:solidFill>
                  <a:srgbClr val="FFC000"/>
                </a:solidFill>
                <a:latin typeface="Arial" pitchFamily="34" charset="0"/>
                <a:cs typeface="Arial" pitchFamily="34" charset="0"/>
              </a:rPr>
              <a:t>fiery red one</a:t>
            </a:r>
            <a:r>
              <a:rPr lang="en-US" sz="4000" dirty="0">
                <a:latin typeface="Arial" pitchFamily="34" charset="0"/>
                <a:cs typeface="Arial" pitchFamily="34" charset="0"/>
              </a:rPr>
              <a:t>.  Its rider was given </a:t>
            </a:r>
            <a:r>
              <a:rPr lang="en-US" sz="4000" dirty="0">
                <a:solidFill>
                  <a:srgbClr val="FFC000"/>
                </a:solidFill>
                <a:latin typeface="Arial" pitchFamily="34" charset="0"/>
                <a:cs typeface="Arial" pitchFamily="34" charset="0"/>
              </a:rPr>
              <a:t>power to take peace from the earth and to make men slay each other</a:t>
            </a:r>
            <a:r>
              <a:rPr lang="en-US" sz="4000" dirty="0">
                <a:latin typeface="Arial" pitchFamily="34" charset="0"/>
                <a:cs typeface="Arial" pitchFamily="34" charset="0"/>
              </a:rPr>
              <a:t>.  To him </a:t>
            </a:r>
            <a:r>
              <a:rPr lang="en-US" sz="4000" dirty="0">
                <a:solidFill>
                  <a:srgbClr val="FFC000"/>
                </a:solidFill>
                <a:latin typeface="Arial" pitchFamily="34" charset="0"/>
                <a:cs typeface="Arial" pitchFamily="34" charset="0"/>
              </a:rPr>
              <a:t>was </a:t>
            </a:r>
          </a:p>
          <a:p>
            <a:pPr marL="0" eaLnBrk="1" hangingPunct="1">
              <a:spcBef>
                <a:spcPct val="0"/>
              </a:spcBef>
              <a:buFontTx/>
              <a:buNone/>
              <a:defRPr/>
            </a:pPr>
            <a:r>
              <a:rPr lang="en-US" sz="4000" dirty="0">
                <a:solidFill>
                  <a:srgbClr val="FFC000"/>
                </a:solidFill>
                <a:latin typeface="Arial" pitchFamily="34" charset="0"/>
                <a:cs typeface="Arial" pitchFamily="34" charset="0"/>
              </a:rPr>
              <a:t>given a large sword</a:t>
            </a:r>
            <a:r>
              <a:rPr lang="en-US" sz="4000" dirty="0">
                <a:latin typeface="Arial" pitchFamily="34" charset="0"/>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529CD72-10C1-41D6-9313-CB49AD02BA53}" type="slidenum">
              <a:rPr lang="en-US"/>
              <a:pPr>
                <a:defRPr/>
              </a:pPr>
              <a:t>7</a:t>
            </a:fld>
            <a:endParaRPr lang="en-US" dirty="0"/>
          </a:p>
        </p:txBody>
      </p:sp>
      <p:pic>
        <p:nvPicPr>
          <p:cNvPr id="10243" name="Picture 4"/>
          <p:cNvPicPr>
            <a:picLocks noChangeAspect="1" noChangeArrowheads="1"/>
          </p:cNvPicPr>
          <p:nvPr/>
        </p:nvPicPr>
        <p:blipFill>
          <a:blip r:embed="rId3" cstate="print"/>
          <a:srcRect/>
          <a:stretch>
            <a:fillRect/>
          </a:stretch>
        </p:blipFill>
        <p:spPr bwMode="auto">
          <a:xfrm>
            <a:off x="2919413" y="1219200"/>
            <a:ext cx="3133725" cy="4191000"/>
          </a:xfrm>
          <a:prstGeom prst="rect">
            <a:avLst/>
          </a:prstGeom>
          <a:noFill/>
          <a:ln w="9525">
            <a:noFill/>
            <a:miter lim="800000"/>
            <a:headEnd/>
            <a:tailEnd/>
          </a:ln>
        </p:spPr>
      </p:pic>
      <p:sp>
        <p:nvSpPr>
          <p:cNvPr id="10244" name="TextBox 4"/>
          <p:cNvSpPr txBox="1">
            <a:spLocks noChangeArrowheads="1"/>
          </p:cNvSpPr>
          <p:nvPr/>
        </p:nvSpPr>
        <p:spPr bwMode="auto">
          <a:xfrm>
            <a:off x="1981200" y="5638800"/>
            <a:ext cx="5029200" cy="461963"/>
          </a:xfrm>
          <a:prstGeom prst="rect">
            <a:avLst/>
          </a:prstGeom>
          <a:noFill/>
          <a:ln w="9525">
            <a:noFill/>
            <a:miter lim="800000"/>
            <a:headEnd/>
            <a:tailEnd/>
          </a:ln>
        </p:spPr>
        <p:txBody>
          <a:bodyPr>
            <a:spAutoFit/>
          </a:bodyPr>
          <a:lstStyle/>
          <a:p>
            <a:r>
              <a:rPr lang="en-US" sz="2400">
                <a:solidFill>
                  <a:srgbClr val="FFFF00"/>
                </a:solidFill>
              </a:rPr>
              <a:t>The 2</a:t>
            </a:r>
            <a:r>
              <a:rPr lang="en-US" sz="2400" baseline="30000">
                <a:solidFill>
                  <a:srgbClr val="FFFF00"/>
                </a:solidFill>
              </a:rPr>
              <a:t>nd</a:t>
            </a:r>
            <a:r>
              <a:rPr lang="en-US" sz="2400">
                <a:solidFill>
                  <a:srgbClr val="FFFF00"/>
                </a:solidFill>
              </a:rPr>
              <a:t> Horseman: Worldwide War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C5C64D-E725-4F3F-8135-8EE0221647C4}" type="slidenum">
              <a:rPr lang="en-US"/>
              <a:pPr>
                <a:defRPr/>
              </a:pPr>
              <a:t>8</a:t>
            </a:fld>
            <a:endParaRPr lang="en-US" dirty="0"/>
          </a:p>
        </p:txBody>
      </p:sp>
      <p:sp>
        <p:nvSpPr>
          <p:cNvPr id="67586" name="Rectangle 2"/>
          <p:cNvSpPr>
            <a:spLocks noGrp="1" noChangeArrowheads="1"/>
          </p:cNvSpPr>
          <p:nvPr>
            <p:ph type="body" idx="1"/>
          </p:nvPr>
        </p:nvSpPr>
        <p:spPr>
          <a:xfrm>
            <a:off x="609600" y="609600"/>
            <a:ext cx="8229600" cy="5257800"/>
          </a:xfrm>
        </p:spPr>
        <p:txBody>
          <a:bodyPr/>
          <a:lstStyle/>
          <a:p>
            <a:pPr eaLnBrk="1" hangingPunct="1">
              <a:spcBef>
                <a:spcPct val="0"/>
              </a:spcBef>
              <a:buFontTx/>
              <a:buNone/>
              <a:defRPr/>
            </a:pPr>
            <a:r>
              <a:rPr lang="en-US" sz="4000" dirty="0">
                <a:latin typeface="Arial" pitchFamily="34" charset="0"/>
                <a:cs typeface="Arial" pitchFamily="34" charset="0"/>
              </a:rPr>
              <a:t>The </a:t>
            </a:r>
            <a:r>
              <a:rPr lang="en-US" sz="4000" b="1" dirty="0">
                <a:latin typeface="Arial" pitchFamily="34" charset="0"/>
                <a:cs typeface="Arial" pitchFamily="34" charset="0"/>
              </a:rPr>
              <a:t>second raider</a:t>
            </a:r>
            <a:r>
              <a:rPr lang="en-US" sz="4000" dirty="0">
                <a:latin typeface="Arial" pitchFamily="34" charset="0"/>
                <a:cs typeface="Arial" pitchFamily="34" charset="0"/>
              </a:rPr>
              <a:t> represents </a:t>
            </a:r>
          </a:p>
          <a:p>
            <a:pPr eaLnBrk="1" hangingPunct="1">
              <a:spcBef>
                <a:spcPct val="0"/>
              </a:spcBef>
              <a:buFontTx/>
              <a:buNone/>
              <a:defRPr/>
            </a:pPr>
            <a:r>
              <a:rPr lang="en-US" sz="4000" dirty="0">
                <a:solidFill>
                  <a:srgbClr val="FFC000"/>
                </a:solidFill>
                <a:latin typeface="Arial" pitchFamily="34" charset="0"/>
                <a:cs typeface="Arial" pitchFamily="34" charset="0"/>
              </a:rPr>
              <a:t>war</a:t>
            </a:r>
            <a:r>
              <a:rPr lang="en-US" sz="4000" dirty="0">
                <a:latin typeface="Arial" pitchFamily="34" charset="0"/>
                <a:cs typeface="Arial" pitchFamily="34" charset="0"/>
              </a:rPr>
              <a:t>.  This will be the result of the </a:t>
            </a:r>
          </a:p>
          <a:p>
            <a:pPr eaLnBrk="1" hangingPunct="1">
              <a:spcBef>
                <a:spcPct val="0"/>
              </a:spcBef>
              <a:buFontTx/>
              <a:buNone/>
              <a:defRPr/>
            </a:pPr>
            <a:r>
              <a:rPr lang="en-US" sz="4000" dirty="0">
                <a:latin typeface="Arial" pitchFamily="34" charset="0"/>
                <a:cs typeface="Arial" pitchFamily="34" charset="0"/>
              </a:rPr>
              <a:t>power struggles brought up by the </a:t>
            </a:r>
          </a:p>
          <a:p>
            <a:pPr eaLnBrk="1" hangingPunct="1">
              <a:spcBef>
                <a:spcPct val="0"/>
              </a:spcBef>
              <a:buFontTx/>
              <a:buNone/>
              <a:defRPr/>
            </a:pPr>
            <a:r>
              <a:rPr lang="en-US" sz="4000" dirty="0">
                <a:latin typeface="Arial" pitchFamily="34" charset="0"/>
                <a:cs typeface="Arial" pitchFamily="34" charset="0"/>
              </a:rPr>
              <a:t>Antichrist thirst for power.  He will </a:t>
            </a:r>
          </a:p>
          <a:p>
            <a:pPr eaLnBrk="1" hangingPunct="1">
              <a:spcBef>
                <a:spcPct val="0"/>
              </a:spcBef>
              <a:buFontTx/>
              <a:buNone/>
              <a:defRPr/>
            </a:pPr>
            <a:r>
              <a:rPr lang="en-US" sz="4000" dirty="0">
                <a:latin typeface="Arial" pitchFamily="34" charset="0"/>
                <a:cs typeface="Arial" pitchFamily="34" charset="0"/>
              </a:rPr>
              <a:t>conquer those who oppose him.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A521DE7-3A16-41CA-919F-040C4294DFBE}" type="slidenum">
              <a:rPr lang="en-US"/>
              <a:pPr>
                <a:defRPr/>
              </a:pPr>
              <a:t>9</a:t>
            </a:fld>
            <a:endParaRPr lang="en-US" dirty="0"/>
          </a:p>
        </p:txBody>
      </p:sp>
      <p:sp>
        <p:nvSpPr>
          <p:cNvPr id="58370" name="Rectangle 2"/>
          <p:cNvSpPr>
            <a:spLocks noGrp="1" noChangeArrowheads="1"/>
          </p:cNvSpPr>
          <p:nvPr>
            <p:ph type="body" idx="1"/>
          </p:nvPr>
        </p:nvSpPr>
        <p:spPr>
          <a:xfrm>
            <a:off x="457200" y="381000"/>
            <a:ext cx="8305800" cy="6096000"/>
          </a:xfrm>
        </p:spPr>
        <p:txBody>
          <a:bodyPr/>
          <a:lstStyle/>
          <a:p>
            <a:pPr marL="0" eaLnBrk="1" hangingPunct="1">
              <a:spcBef>
                <a:spcPct val="0"/>
              </a:spcBef>
              <a:buFontTx/>
              <a:buNone/>
              <a:defRPr/>
            </a:pPr>
            <a:r>
              <a:rPr lang="en-US" sz="4000" b="1" dirty="0">
                <a:latin typeface="Arial" pitchFamily="34" charset="0"/>
                <a:cs typeface="Arial" pitchFamily="34" charset="0"/>
              </a:rPr>
              <a:t>Rev 6:5  </a:t>
            </a:r>
            <a:r>
              <a:rPr lang="en-US" sz="3600" dirty="0">
                <a:latin typeface="Arial" pitchFamily="34" charset="0"/>
                <a:cs typeface="Arial" pitchFamily="34" charset="0"/>
              </a:rPr>
              <a:t>When the Lamb opened the </a:t>
            </a:r>
            <a:r>
              <a:rPr lang="en-US" sz="3600" b="1" dirty="0">
                <a:latin typeface="Arial" pitchFamily="34" charset="0"/>
                <a:cs typeface="Arial" pitchFamily="34" charset="0"/>
              </a:rPr>
              <a:t>third seal</a:t>
            </a:r>
            <a:r>
              <a:rPr lang="en-US" sz="3600" dirty="0">
                <a:latin typeface="Arial" pitchFamily="34" charset="0"/>
                <a:cs typeface="Arial" pitchFamily="34" charset="0"/>
              </a:rPr>
              <a:t>, I heard the third living creature say, "Come!" I looked, and there before me was a </a:t>
            </a:r>
            <a:r>
              <a:rPr lang="en-US" sz="3600" b="1" dirty="0">
                <a:solidFill>
                  <a:srgbClr val="FFC000"/>
                </a:solidFill>
                <a:latin typeface="Arial" pitchFamily="34" charset="0"/>
                <a:cs typeface="Arial" pitchFamily="34" charset="0"/>
              </a:rPr>
              <a:t>black horse</a:t>
            </a:r>
            <a:r>
              <a:rPr lang="en-US" sz="3600" dirty="0">
                <a:latin typeface="Arial" pitchFamily="34" charset="0"/>
                <a:cs typeface="Arial" pitchFamily="34" charset="0"/>
              </a:rPr>
              <a:t>! Its rider was holding a </a:t>
            </a:r>
            <a:r>
              <a:rPr lang="en-US" sz="3600" dirty="0">
                <a:solidFill>
                  <a:srgbClr val="FFC000"/>
                </a:solidFill>
                <a:latin typeface="Arial" pitchFamily="34" charset="0"/>
                <a:cs typeface="Arial" pitchFamily="34" charset="0"/>
              </a:rPr>
              <a:t>pair of scales in his hand</a:t>
            </a:r>
            <a:r>
              <a:rPr lang="en-US" sz="3600" dirty="0">
                <a:latin typeface="Arial" pitchFamily="34" charset="0"/>
                <a:cs typeface="Arial" pitchFamily="34" charset="0"/>
              </a:rPr>
              <a:t>.  </a:t>
            </a:r>
            <a:r>
              <a:rPr lang="en-US" sz="3600" baseline="30000" dirty="0">
                <a:latin typeface="Arial" pitchFamily="34" charset="0"/>
                <a:cs typeface="Arial" pitchFamily="34" charset="0"/>
              </a:rPr>
              <a:t>6 </a:t>
            </a:r>
            <a:r>
              <a:rPr lang="en-US" sz="3600" dirty="0">
                <a:latin typeface="Arial" pitchFamily="34" charset="0"/>
                <a:cs typeface="Arial" pitchFamily="34" charset="0"/>
              </a:rPr>
              <a:t>Then I heard what sounded like a voice among the four living creatures, saying, "</a:t>
            </a:r>
            <a:r>
              <a:rPr lang="en-US" sz="3600" dirty="0">
                <a:solidFill>
                  <a:srgbClr val="FFC000"/>
                </a:solidFill>
                <a:latin typeface="Arial" pitchFamily="34" charset="0"/>
                <a:cs typeface="Arial" pitchFamily="34" charset="0"/>
              </a:rPr>
              <a:t>A quart of wheat for a day's wages, and three quarts of barley for a day's wages</a:t>
            </a:r>
            <a:r>
              <a:rPr lang="en-US" sz="3600" dirty="0">
                <a:latin typeface="Arial" pitchFamily="34" charset="0"/>
                <a:cs typeface="Arial" pitchFamily="34" charset="0"/>
              </a:rPr>
              <a:t>, and </a:t>
            </a:r>
            <a:r>
              <a:rPr lang="en-US" sz="3600" dirty="0">
                <a:solidFill>
                  <a:srgbClr val="FFC000"/>
                </a:solidFill>
                <a:latin typeface="Arial" pitchFamily="34" charset="0"/>
                <a:cs typeface="Arial" pitchFamily="34" charset="0"/>
              </a:rPr>
              <a:t>do not damage the oil and the wine</a:t>
            </a:r>
            <a:r>
              <a:rPr lang="en-US" sz="3600" dirty="0">
                <a:latin typeface="Arial" pitchFamily="34" charset="0"/>
                <a:cs typeface="Arial" pitchFamily="34" charset="0"/>
              </a:rPr>
              <a:t>!"</a:t>
            </a:r>
            <a:r>
              <a:rPr lang="en-US" dirty="0">
                <a:latin typeface="Arial" pitchFamily="34" charset="0"/>
                <a:cs typeface="Arial" pitchFamily="34" charset="0"/>
              </a:rPr>
              <a:t> </a:t>
            </a:r>
          </a:p>
        </p:txBody>
      </p:sp>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4043</TotalTime>
  <Words>2329</Words>
  <Application>Microsoft Office PowerPoint</Application>
  <PresentationFormat>On-screen Show (4:3)</PresentationFormat>
  <Paragraphs>311</Paragraphs>
  <Slides>55</Slides>
  <Notes>54</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Abyssinica SIL</vt:lpstr>
      <vt:lpstr>Arial</vt:lpstr>
      <vt:lpstr>Edwardian Script ITC</vt:lpstr>
      <vt:lpstr>Script MT Bold</vt:lpstr>
      <vt:lpstr>Tahoma</vt:lpstr>
      <vt:lpstr>Times New Roman</vt:lpstr>
      <vt:lpstr>Wingdings</vt:lpstr>
      <vt:lpstr>Ocean</vt:lpstr>
      <vt:lpstr>Package</vt:lpstr>
      <vt:lpstr>Studies of End Times Prophecies   Book of 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dc:title>
  <dc:creator>Jose H. Rodriguez</dc:creator>
  <cp:lastModifiedBy>Jose H. Rodriguez</cp:lastModifiedBy>
  <cp:revision>97</cp:revision>
  <dcterms:created xsi:type="dcterms:W3CDTF">2007-03-17T15:54:34Z</dcterms:created>
  <dcterms:modified xsi:type="dcterms:W3CDTF">2024-09-04T00:46:01Z</dcterms:modified>
</cp:coreProperties>
</file>