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13480482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63B2CCA-85CC-4998-BFC0-937E192FCA0B}" v="1" dt="2024-07-07T11:34:00.7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41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27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nin Pai" userId="6fe27c66ecdbf3b1" providerId="LiveId" clId="{963B2CCA-85CC-4998-BFC0-937E192FCA0B}"/>
    <pc:docChg chg="undo custSel modSld modMainMaster">
      <pc:chgData name="Ronin Pai" userId="6fe27c66ecdbf3b1" providerId="LiveId" clId="{963B2CCA-85CC-4998-BFC0-937E192FCA0B}" dt="2024-07-07T11:37:58.500" v="54" actId="6549"/>
      <pc:docMkLst>
        <pc:docMk/>
      </pc:docMkLst>
      <pc:sldChg chg="modSp mod">
        <pc:chgData name="Ronin Pai" userId="6fe27c66ecdbf3b1" providerId="LiveId" clId="{963B2CCA-85CC-4998-BFC0-937E192FCA0B}" dt="2024-07-07T11:37:58.500" v="54" actId="6549"/>
        <pc:sldMkLst>
          <pc:docMk/>
          <pc:sldMk cId="4107556253" sldId="2134804820"/>
        </pc:sldMkLst>
        <pc:spChg chg="mod">
          <ac:chgData name="Ronin Pai" userId="6fe27c66ecdbf3b1" providerId="LiveId" clId="{963B2CCA-85CC-4998-BFC0-937E192FCA0B}" dt="2024-07-07T11:37:58.500" v="54" actId="6549"/>
          <ac:spMkLst>
            <pc:docMk/>
            <pc:sldMk cId="4107556253" sldId="2134804820"/>
            <ac:spMk id="2" creationId="{BA7F32F7-160B-EB43-A5E0-FDB2FFDC2FEC}"/>
          </ac:spMkLst>
        </pc:spChg>
        <pc:spChg chg="mod">
          <ac:chgData name="Ronin Pai" userId="6fe27c66ecdbf3b1" providerId="LiveId" clId="{963B2CCA-85CC-4998-BFC0-937E192FCA0B}" dt="2024-07-07T11:32:47.245" v="2" actId="114"/>
          <ac:spMkLst>
            <pc:docMk/>
            <pc:sldMk cId="4107556253" sldId="2134804820"/>
            <ac:spMk id="4" creationId="{D243763F-DE94-B645-BFB2-ECAE923AE660}"/>
          </ac:spMkLst>
        </pc:spChg>
      </pc:sldChg>
      <pc:sldMasterChg chg="setBg">
        <pc:chgData name="Ronin Pai" userId="6fe27c66ecdbf3b1" providerId="LiveId" clId="{963B2CCA-85CC-4998-BFC0-937E192FCA0B}" dt="2024-07-07T11:34:00.722" v="6"/>
        <pc:sldMasterMkLst>
          <pc:docMk/>
          <pc:sldMasterMk cId="4090444510" sldId="2147483672"/>
        </pc:sldMasterMkLst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D400E9-4E61-4B39-9C73-B0037520EBF6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8F308B-59DA-4277-A165-B56837782B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1144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956D5C-5EF9-4233-82C8-1D8C4F6E2ED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03853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E00A03-5423-4CC1-B04D-85EC1A6347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B62F8A-66DA-4DD0-9E4D-5F50544EE4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2DB011-CEF6-4479-89B2-087F06BC5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D1559-7B0E-4A92-B05D-79F6E6EEA56A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2F127B-104C-4437-ACAD-0706CAA0D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C79FE1-7220-4D3F-81DC-678A5B84A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77832-703A-4501-AB41-D20008649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656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6A734-1527-4153-90FD-1224E0539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E5596F-CB8C-4967-844E-1B58782C73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8A6BCB-FE44-49C7-956E-068796D5F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D1559-7B0E-4A92-B05D-79F6E6EEA56A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063FAB-9094-42A2-BEC2-033160053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715C32-28A7-4B29-8314-11F5884B4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77832-703A-4501-AB41-D20008649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67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0A4034C-059C-434A-A2D6-C93D724133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27D27E-2851-45C4-A95D-67C1A3EF79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4C6980-41F3-473A-B7B1-5D7AFBE84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D1559-7B0E-4A92-B05D-79F6E6EEA56A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867126-9ECB-4DBE-AC67-F9F4FF353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A4BAEC-1265-4A1D-896B-A5B1368AF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77832-703A-4501-AB41-D20008649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8792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Title Slide">
    <p:bg>
      <p:bgPr>
        <a:gradFill flip="none" rotWithShape="1">
          <a:gsLst>
            <a:gs pos="0">
              <a:schemeClr val="accent5">
                <a:lumMod val="100000"/>
              </a:schemeClr>
            </a:gs>
            <a:gs pos="37000">
              <a:schemeClr val="accent1"/>
            </a:gs>
            <a:gs pos="99000">
              <a:srgbClr val="0155EF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-87780" y="0"/>
            <a:ext cx="11920244" cy="6858000"/>
          </a:xfrm>
          <a:prstGeom prst="rect">
            <a:avLst/>
          </a:prstGeom>
        </p:spPr>
      </p:pic>
      <p:sp>
        <p:nvSpPr>
          <p:cNvPr id="4" name="Rectangle 3"/>
          <p:cNvSpPr/>
          <p:nvPr userDrawn="1"/>
        </p:nvSpPr>
        <p:spPr>
          <a:xfrm>
            <a:off x="6096" y="0"/>
            <a:ext cx="12204191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80000"/>
                  <a:lumOff val="20000"/>
                  <a:alpha val="34000"/>
                </a:schemeClr>
              </a:gs>
              <a:gs pos="100000">
                <a:schemeClr val="accent1">
                  <a:lumMod val="100000"/>
                  <a:alpha val="50000"/>
                </a:schemeClr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itle 1"/>
          <p:cNvSpPr>
            <a:spLocks noGrp="1"/>
          </p:cNvSpPr>
          <p:nvPr>
            <p:ph type="ctrTitle"/>
          </p:nvPr>
        </p:nvSpPr>
        <p:spPr>
          <a:xfrm>
            <a:off x="950976" y="3078933"/>
            <a:ext cx="10314432" cy="1964978"/>
          </a:xfrm>
        </p:spPr>
        <p:txBody>
          <a:bodyPr anchor="b" anchorCtr="0">
            <a:normAutofit/>
          </a:bodyPr>
          <a:lstStyle>
            <a:lvl1pPr algn="l">
              <a:lnSpc>
                <a:spcPct val="8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0" name="Shape 48"/>
          <p:cNvSpPr>
            <a:spLocks noGrp="1"/>
          </p:cNvSpPr>
          <p:nvPr>
            <p:ph type="body" sz="quarter" idx="10" hasCustomPrompt="1"/>
          </p:nvPr>
        </p:nvSpPr>
        <p:spPr>
          <a:xfrm>
            <a:off x="951663" y="5071003"/>
            <a:ext cx="4270249" cy="1427453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SzTx/>
              <a:buFontTx/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SzTx/>
              <a:buFontTx/>
              <a:buNone/>
              <a:defRPr sz="2000">
                <a:solidFill>
                  <a:srgbClr val="FFFFFF"/>
                </a:solidFill>
              </a:defRPr>
            </a:lvl2pPr>
            <a:lvl3pPr marL="0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SzTx/>
              <a:buFontTx/>
              <a:buNone/>
              <a:defRPr sz="2000">
                <a:solidFill>
                  <a:srgbClr val="FFFFFF"/>
                </a:solidFill>
              </a:defRPr>
            </a:lvl3pPr>
            <a:lvl4pPr marL="0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SzTx/>
              <a:buFontTx/>
              <a:buNone/>
              <a:defRPr sz="2400">
                <a:solidFill>
                  <a:srgbClr val="FFFFFF"/>
                </a:solidFill>
              </a:defRPr>
            </a:lvl4pPr>
            <a:lvl5pPr marL="0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SzTx/>
              <a:buFontTx/>
              <a:buNone/>
              <a:defRPr sz="2400">
                <a:solidFill>
                  <a:srgbClr val="FFFFFF"/>
                </a:solidFill>
              </a:defRPr>
            </a:lvl5pPr>
          </a:lstStyle>
          <a:p>
            <a:r>
              <a:rPr lang="en-US"/>
              <a:t>Speaker Name</a:t>
            </a:r>
            <a:endParaRPr/>
          </a:p>
          <a:p>
            <a:pPr lvl="1"/>
            <a:r>
              <a:rPr lang="en-US"/>
              <a:t>Title/Company</a:t>
            </a:r>
            <a:endParaRPr/>
          </a:p>
          <a:p>
            <a:pPr lvl="2"/>
            <a:r>
              <a:rPr lang="en-US"/>
              <a:t>Date</a:t>
            </a:r>
            <a:endParaRPr/>
          </a:p>
        </p:txBody>
      </p:sp>
      <p:grpSp>
        <p:nvGrpSpPr>
          <p:cNvPr id="10" name="Large Logo"/>
          <p:cNvGrpSpPr/>
          <p:nvPr/>
        </p:nvGrpSpPr>
        <p:grpSpPr>
          <a:xfrm>
            <a:off x="946986" y="1039758"/>
            <a:ext cx="2805821" cy="680014"/>
            <a:chOff x="5753494" y="2024196"/>
            <a:chExt cx="846681" cy="205200"/>
          </a:xfrm>
        </p:grpSpPr>
        <p:sp>
          <p:nvSpPr>
            <p:cNvPr id="11" name="Freeform 5"/>
            <p:cNvSpPr>
              <a:spLocks/>
            </p:cNvSpPr>
            <p:nvPr/>
          </p:nvSpPr>
          <p:spPr bwMode="auto">
            <a:xfrm>
              <a:off x="5793240" y="2024196"/>
              <a:ext cx="164530" cy="164530"/>
            </a:xfrm>
            <a:custGeom>
              <a:avLst/>
              <a:gdLst>
                <a:gd name="T0" fmla="*/ 178 w 178"/>
                <a:gd name="T1" fmla="*/ 0 h 178"/>
                <a:gd name="T2" fmla="*/ 178 w 178"/>
                <a:gd name="T3" fmla="*/ 178 h 178"/>
                <a:gd name="T4" fmla="*/ 135 w 178"/>
                <a:gd name="T5" fmla="*/ 178 h 178"/>
                <a:gd name="T6" fmla="*/ 135 w 178"/>
                <a:gd name="T7" fmla="*/ 43 h 178"/>
                <a:gd name="T8" fmla="*/ 0 w 178"/>
                <a:gd name="T9" fmla="*/ 43 h 178"/>
                <a:gd name="T10" fmla="*/ 0 w 178"/>
                <a:gd name="T11" fmla="*/ 0 h 178"/>
                <a:gd name="T12" fmla="*/ 178 w 178"/>
                <a:gd name="T13" fmla="*/ 0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8" h="178">
                  <a:moveTo>
                    <a:pt x="178" y="0"/>
                  </a:moveTo>
                  <a:lnTo>
                    <a:pt x="178" y="178"/>
                  </a:lnTo>
                  <a:lnTo>
                    <a:pt x="135" y="178"/>
                  </a:lnTo>
                  <a:lnTo>
                    <a:pt x="135" y="43"/>
                  </a:lnTo>
                  <a:lnTo>
                    <a:pt x="0" y="43"/>
                  </a:lnTo>
                  <a:lnTo>
                    <a:pt x="0" y="0"/>
                  </a:lnTo>
                  <a:lnTo>
                    <a:pt x="17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2" name="Freeform 6"/>
            <p:cNvSpPr>
              <a:spLocks/>
            </p:cNvSpPr>
            <p:nvPr/>
          </p:nvSpPr>
          <p:spPr bwMode="auto">
            <a:xfrm>
              <a:off x="5753494" y="2063942"/>
              <a:ext cx="164530" cy="165454"/>
            </a:xfrm>
            <a:custGeom>
              <a:avLst/>
              <a:gdLst>
                <a:gd name="T0" fmla="*/ 178 w 178"/>
                <a:gd name="T1" fmla="*/ 135 h 179"/>
                <a:gd name="T2" fmla="*/ 178 w 178"/>
                <a:gd name="T3" fmla="*/ 179 h 179"/>
                <a:gd name="T4" fmla="*/ 0 w 178"/>
                <a:gd name="T5" fmla="*/ 179 h 179"/>
                <a:gd name="T6" fmla="*/ 0 w 178"/>
                <a:gd name="T7" fmla="*/ 0 h 179"/>
                <a:gd name="T8" fmla="*/ 43 w 178"/>
                <a:gd name="T9" fmla="*/ 0 h 179"/>
                <a:gd name="T10" fmla="*/ 43 w 178"/>
                <a:gd name="T11" fmla="*/ 135 h 179"/>
                <a:gd name="T12" fmla="*/ 178 w 178"/>
                <a:gd name="T13" fmla="*/ 135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8" h="179">
                  <a:moveTo>
                    <a:pt x="178" y="135"/>
                  </a:moveTo>
                  <a:lnTo>
                    <a:pt x="178" y="179"/>
                  </a:lnTo>
                  <a:lnTo>
                    <a:pt x="0" y="179"/>
                  </a:lnTo>
                  <a:lnTo>
                    <a:pt x="0" y="0"/>
                  </a:lnTo>
                  <a:lnTo>
                    <a:pt x="43" y="0"/>
                  </a:lnTo>
                  <a:lnTo>
                    <a:pt x="43" y="135"/>
                  </a:lnTo>
                  <a:lnTo>
                    <a:pt x="178" y="13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3" name="Freeform 7"/>
            <p:cNvSpPr>
              <a:spLocks/>
            </p:cNvSpPr>
            <p:nvPr/>
          </p:nvSpPr>
          <p:spPr bwMode="auto">
            <a:xfrm>
              <a:off x="6005835" y="2024196"/>
              <a:ext cx="95206" cy="88735"/>
            </a:xfrm>
            <a:custGeom>
              <a:avLst/>
              <a:gdLst>
                <a:gd name="T0" fmla="*/ 103 w 103"/>
                <a:gd name="T1" fmla="*/ 96 h 96"/>
                <a:gd name="T2" fmla="*/ 103 w 103"/>
                <a:gd name="T3" fmla="*/ 0 h 96"/>
                <a:gd name="T4" fmla="*/ 85 w 103"/>
                <a:gd name="T5" fmla="*/ 0 h 96"/>
                <a:gd name="T6" fmla="*/ 52 w 103"/>
                <a:gd name="T7" fmla="*/ 48 h 96"/>
                <a:gd name="T8" fmla="*/ 19 w 103"/>
                <a:gd name="T9" fmla="*/ 0 h 96"/>
                <a:gd name="T10" fmla="*/ 0 w 103"/>
                <a:gd name="T11" fmla="*/ 0 h 96"/>
                <a:gd name="T12" fmla="*/ 0 w 103"/>
                <a:gd name="T13" fmla="*/ 96 h 96"/>
                <a:gd name="T14" fmla="*/ 19 w 103"/>
                <a:gd name="T15" fmla="*/ 96 h 96"/>
                <a:gd name="T16" fmla="*/ 19 w 103"/>
                <a:gd name="T17" fmla="*/ 33 h 96"/>
                <a:gd name="T18" fmla="*/ 46 w 103"/>
                <a:gd name="T19" fmla="*/ 73 h 96"/>
                <a:gd name="T20" fmla="*/ 57 w 103"/>
                <a:gd name="T21" fmla="*/ 73 h 96"/>
                <a:gd name="T22" fmla="*/ 84 w 103"/>
                <a:gd name="T23" fmla="*/ 33 h 96"/>
                <a:gd name="T24" fmla="*/ 84 w 103"/>
                <a:gd name="T25" fmla="*/ 96 h 96"/>
                <a:gd name="T26" fmla="*/ 103 w 103"/>
                <a:gd name="T27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3" h="96">
                  <a:moveTo>
                    <a:pt x="103" y="96"/>
                  </a:moveTo>
                  <a:lnTo>
                    <a:pt x="103" y="0"/>
                  </a:lnTo>
                  <a:lnTo>
                    <a:pt x="85" y="0"/>
                  </a:lnTo>
                  <a:lnTo>
                    <a:pt x="52" y="48"/>
                  </a:lnTo>
                  <a:lnTo>
                    <a:pt x="19" y="0"/>
                  </a:lnTo>
                  <a:lnTo>
                    <a:pt x="0" y="0"/>
                  </a:lnTo>
                  <a:lnTo>
                    <a:pt x="0" y="96"/>
                  </a:lnTo>
                  <a:lnTo>
                    <a:pt x="19" y="96"/>
                  </a:lnTo>
                  <a:lnTo>
                    <a:pt x="19" y="33"/>
                  </a:lnTo>
                  <a:lnTo>
                    <a:pt x="46" y="73"/>
                  </a:lnTo>
                  <a:lnTo>
                    <a:pt x="57" y="73"/>
                  </a:lnTo>
                  <a:lnTo>
                    <a:pt x="84" y="33"/>
                  </a:lnTo>
                  <a:lnTo>
                    <a:pt x="84" y="96"/>
                  </a:lnTo>
                  <a:lnTo>
                    <a:pt x="103" y="9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4" name="Rectangle 8"/>
            <p:cNvSpPr>
              <a:spLocks noChangeArrowheads="1"/>
            </p:cNvSpPr>
            <p:nvPr/>
          </p:nvSpPr>
          <p:spPr bwMode="auto">
            <a:xfrm>
              <a:off x="6145407" y="2024196"/>
              <a:ext cx="16638" cy="8873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5" name="Freeform 9"/>
            <p:cNvSpPr>
              <a:spLocks/>
            </p:cNvSpPr>
            <p:nvPr/>
          </p:nvSpPr>
          <p:spPr bwMode="auto">
            <a:xfrm>
              <a:off x="6207337" y="2024196"/>
              <a:ext cx="85962" cy="88735"/>
            </a:xfrm>
            <a:custGeom>
              <a:avLst/>
              <a:gdLst>
                <a:gd name="T0" fmla="*/ 193 w 193"/>
                <a:gd name="T1" fmla="*/ 178 h 198"/>
                <a:gd name="T2" fmla="*/ 193 w 193"/>
                <a:gd name="T3" fmla="*/ 134 h 198"/>
                <a:gd name="T4" fmla="*/ 154 w 193"/>
                <a:gd name="T5" fmla="*/ 134 h 198"/>
                <a:gd name="T6" fmla="*/ 154 w 193"/>
                <a:gd name="T7" fmla="*/ 160 h 198"/>
                <a:gd name="T8" fmla="*/ 37 w 193"/>
                <a:gd name="T9" fmla="*/ 160 h 198"/>
                <a:gd name="T10" fmla="*/ 37 w 193"/>
                <a:gd name="T11" fmla="*/ 38 h 198"/>
                <a:gd name="T12" fmla="*/ 154 w 193"/>
                <a:gd name="T13" fmla="*/ 38 h 198"/>
                <a:gd name="T14" fmla="*/ 154 w 193"/>
                <a:gd name="T15" fmla="*/ 64 h 198"/>
                <a:gd name="T16" fmla="*/ 193 w 193"/>
                <a:gd name="T17" fmla="*/ 64 h 198"/>
                <a:gd name="T18" fmla="*/ 193 w 193"/>
                <a:gd name="T19" fmla="*/ 20 h 198"/>
                <a:gd name="T20" fmla="*/ 173 w 193"/>
                <a:gd name="T21" fmla="*/ 0 h 198"/>
                <a:gd name="T22" fmla="*/ 18 w 193"/>
                <a:gd name="T23" fmla="*/ 0 h 198"/>
                <a:gd name="T24" fmla="*/ 0 w 193"/>
                <a:gd name="T25" fmla="*/ 20 h 198"/>
                <a:gd name="T26" fmla="*/ 0 w 193"/>
                <a:gd name="T27" fmla="*/ 178 h 198"/>
                <a:gd name="T28" fmla="*/ 18 w 193"/>
                <a:gd name="T29" fmla="*/ 198 h 198"/>
                <a:gd name="T30" fmla="*/ 174 w 193"/>
                <a:gd name="T31" fmla="*/ 198 h 198"/>
                <a:gd name="T32" fmla="*/ 193 w 193"/>
                <a:gd name="T33" fmla="*/ 178 h 198"/>
                <a:gd name="T34" fmla="*/ 193 w 193"/>
                <a:gd name="T35" fmla="*/ 178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93" h="198">
                  <a:moveTo>
                    <a:pt x="193" y="178"/>
                  </a:moveTo>
                  <a:lnTo>
                    <a:pt x="193" y="134"/>
                  </a:lnTo>
                  <a:lnTo>
                    <a:pt x="154" y="134"/>
                  </a:lnTo>
                  <a:lnTo>
                    <a:pt x="154" y="160"/>
                  </a:lnTo>
                  <a:lnTo>
                    <a:pt x="37" y="160"/>
                  </a:lnTo>
                  <a:lnTo>
                    <a:pt x="37" y="38"/>
                  </a:lnTo>
                  <a:lnTo>
                    <a:pt x="154" y="38"/>
                  </a:lnTo>
                  <a:lnTo>
                    <a:pt x="154" y="64"/>
                  </a:lnTo>
                  <a:lnTo>
                    <a:pt x="193" y="64"/>
                  </a:lnTo>
                  <a:lnTo>
                    <a:pt x="193" y="20"/>
                  </a:lnTo>
                  <a:cubicBezTo>
                    <a:pt x="193" y="8"/>
                    <a:pt x="185" y="0"/>
                    <a:pt x="173" y="0"/>
                  </a:cubicBezTo>
                  <a:lnTo>
                    <a:pt x="18" y="0"/>
                  </a:lnTo>
                  <a:cubicBezTo>
                    <a:pt x="8" y="0"/>
                    <a:pt x="0" y="8"/>
                    <a:pt x="0" y="20"/>
                  </a:cubicBezTo>
                  <a:lnTo>
                    <a:pt x="0" y="178"/>
                  </a:lnTo>
                  <a:cubicBezTo>
                    <a:pt x="0" y="189"/>
                    <a:pt x="8" y="198"/>
                    <a:pt x="18" y="198"/>
                  </a:cubicBezTo>
                  <a:lnTo>
                    <a:pt x="174" y="198"/>
                  </a:lnTo>
                  <a:cubicBezTo>
                    <a:pt x="185" y="198"/>
                    <a:pt x="193" y="190"/>
                    <a:pt x="193" y="178"/>
                  </a:cubicBezTo>
                  <a:lnTo>
                    <a:pt x="193" y="17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6" name="Freeform 10"/>
            <p:cNvSpPr>
              <a:spLocks noEditPoints="1"/>
            </p:cNvSpPr>
            <p:nvPr/>
          </p:nvSpPr>
          <p:spPr bwMode="auto">
            <a:xfrm>
              <a:off x="6337667" y="2024196"/>
              <a:ext cx="86886" cy="88735"/>
            </a:xfrm>
            <a:custGeom>
              <a:avLst/>
              <a:gdLst>
                <a:gd name="T0" fmla="*/ 195 w 195"/>
                <a:gd name="T1" fmla="*/ 200 h 200"/>
                <a:gd name="T2" fmla="*/ 136 w 195"/>
                <a:gd name="T3" fmla="*/ 120 h 200"/>
                <a:gd name="T4" fmla="*/ 175 w 195"/>
                <a:gd name="T5" fmla="*/ 120 h 200"/>
                <a:gd name="T6" fmla="*/ 195 w 195"/>
                <a:gd name="T7" fmla="*/ 100 h 200"/>
                <a:gd name="T8" fmla="*/ 195 w 195"/>
                <a:gd name="T9" fmla="*/ 20 h 200"/>
                <a:gd name="T10" fmla="*/ 175 w 195"/>
                <a:gd name="T11" fmla="*/ 0 h 200"/>
                <a:gd name="T12" fmla="*/ 0 w 195"/>
                <a:gd name="T13" fmla="*/ 0 h 200"/>
                <a:gd name="T14" fmla="*/ 0 w 195"/>
                <a:gd name="T15" fmla="*/ 199 h 200"/>
                <a:gd name="T16" fmla="*/ 39 w 195"/>
                <a:gd name="T17" fmla="*/ 199 h 200"/>
                <a:gd name="T18" fmla="*/ 39 w 195"/>
                <a:gd name="T19" fmla="*/ 119 h 200"/>
                <a:gd name="T20" fmla="*/ 87 w 195"/>
                <a:gd name="T21" fmla="*/ 119 h 200"/>
                <a:gd name="T22" fmla="*/ 145 w 195"/>
                <a:gd name="T23" fmla="*/ 199 h 200"/>
                <a:gd name="T24" fmla="*/ 195 w 195"/>
                <a:gd name="T25" fmla="*/ 199 h 200"/>
                <a:gd name="T26" fmla="*/ 195 w 195"/>
                <a:gd name="T27" fmla="*/ 200 h 200"/>
                <a:gd name="T28" fmla="*/ 39 w 195"/>
                <a:gd name="T29" fmla="*/ 40 h 200"/>
                <a:gd name="T30" fmla="*/ 156 w 195"/>
                <a:gd name="T31" fmla="*/ 40 h 200"/>
                <a:gd name="T32" fmla="*/ 156 w 195"/>
                <a:gd name="T33" fmla="*/ 82 h 200"/>
                <a:gd name="T34" fmla="*/ 39 w 195"/>
                <a:gd name="T35" fmla="*/ 82 h 200"/>
                <a:gd name="T36" fmla="*/ 39 w 195"/>
                <a:gd name="T37" fmla="*/ 40 h 200"/>
                <a:gd name="T38" fmla="*/ 39 w 195"/>
                <a:gd name="T39" fmla="*/ 40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95" h="200">
                  <a:moveTo>
                    <a:pt x="195" y="200"/>
                  </a:moveTo>
                  <a:lnTo>
                    <a:pt x="136" y="120"/>
                  </a:lnTo>
                  <a:lnTo>
                    <a:pt x="175" y="120"/>
                  </a:lnTo>
                  <a:cubicBezTo>
                    <a:pt x="185" y="120"/>
                    <a:pt x="195" y="112"/>
                    <a:pt x="195" y="100"/>
                  </a:cubicBezTo>
                  <a:lnTo>
                    <a:pt x="195" y="20"/>
                  </a:lnTo>
                  <a:cubicBezTo>
                    <a:pt x="195" y="8"/>
                    <a:pt x="187" y="0"/>
                    <a:pt x="175" y="0"/>
                  </a:cubicBezTo>
                  <a:lnTo>
                    <a:pt x="0" y="0"/>
                  </a:lnTo>
                  <a:lnTo>
                    <a:pt x="0" y="199"/>
                  </a:lnTo>
                  <a:lnTo>
                    <a:pt x="39" y="199"/>
                  </a:lnTo>
                  <a:lnTo>
                    <a:pt x="39" y="119"/>
                  </a:lnTo>
                  <a:lnTo>
                    <a:pt x="87" y="119"/>
                  </a:lnTo>
                  <a:lnTo>
                    <a:pt x="145" y="199"/>
                  </a:lnTo>
                  <a:lnTo>
                    <a:pt x="195" y="199"/>
                  </a:lnTo>
                  <a:lnTo>
                    <a:pt x="195" y="200"/>
                  </a:lnTo>
                  <a:close/>
                  <a:moveTo>
                    <a:pt x="39" y="40"/>
                  </a:moveTo>
                  <a:lnTo>
                    <a:pt x="156" y="40"/>
                  </a:lnTo>
                  <a:lnTo>
                    <a:pt x="156" y="82"/>
                  </a:lnTo>
                  <a:lnTo>
                    <a:pt x="39" y="82"/>
                  </a:lnTo>
                  <a:lnTo>
                    <a:pt x="39" y="40"/>
                  </a:lnTo>
                  <a:lnTo>
                    <a:pt x="39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7" name="Freeform 11"/>
            <p:cNvSpPr>
              <a:spLocks noEditPoints="1"/>
            </p:cNvSpPr>
            <p:nvPr/>
          </p:nvSpPr>
          <p:spPr bwMode="auto">
            <a:xfrm>
              <a:off x="6468920" y="2024196"/>
              <a:ext cx="85962" cy="88735"/>
            </a:xfrm>
            <a:custGeom>
              <a:avLst/>
              <a:gdLst>
                <a:gd name="T0" fmla="*/ 194 w 194"/>
                <a:gd name="T1" fmla="*/ 178 h 198"/>
                <a:gd name="T2" fmla="*/ 194 w 194"/>
                <a:gd name="T3" fmla="*/ 20 h 198"/>
                <a:gd name="T4" fmla="*/ 174 w 194"/>
                <a:gd name="T5" fmla="*/ 0 h 198"/>
                <a:gd name="T6" fmla="*/ 18 w 194"/>
                <a:gd name="T7" fmla="*/ 0 h 198"/>
                <a:gd name="T8" fmla="*/ 0 w 194"/>
                <a:gd name="T9" fmla="*/ 20 h 198"/>
                <a:gd name="T10" fmla="*/ 0 w 194"/>
                <a:gd name="T11" fmla="*/ 178 h 198"/>
                <a:gd name="T12" fmla="*/ 18 w 194"/>
                <a:gd name="T13" fmla="*/ 198 h 198"/>
                <a:gd name="T14" fmla="*/ 176 w 194"/>
                <a:gd name="T15" fmla="*/ 198 h 198"/>
                <a:gd name="T16" fmla="*/ 194 w 194"/>
                <a:gd name="T17" fmla="*/ 178 h 198"/>
                <a:gd name="T18" fmla="*/ 194 w 194"/>
                <a:gd name="T19" fmla="*/ 178 h 198"/>
                <a:gd name="T20" fmla="*/ 38 w 194"/>
                <a:gd name="T21" fmla="*/ 38 h 198"/>
                <a:gd name="T22" fmla="*/ 156 w 194"/>
                <a:gd name="T23" fmla="*/ 38 h 198"/>
                <a:gd name="T24" fmla="*/ 156 w 194"/>
                <a:gd name="T25" fmla="*/ 160 h 198"/>
                <a:gd name="T26" fmla="*/ 38 w 194"/>
                <a:gd name="T27" fmla="*/ 160 h 198"/>
                <a:gd name="T28" fmla="*/ 38 w 194"/>
                <a:gd name="T29" fmla="*/ 38 h 198"/>
                <a:gd name="T30" fmla="*/ 38 w 194"/>
                <a:gd name="T31" fmla="*/ 38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94" h="198">
                  <a:moveTo>
                    <a:pt x="194" y="178"/>
                  </a:moveTo>
                  <a:lnTo>
                    <a:pt x="194" y="20"/>
                  </a:lnTo>
                  <a:cubicBezTo>
                    <a:pt x="194" y="8"/>
                    <a:pt x="186" y="0"/>
                    <a:pt x="174" y="0"/>
                  </a:cubicBezTo>
                  <a:lnTo>
                    <a:pt x="18" y="0"/>
                  </a:lnTo>
                  <a:cubicBezTo>
                    <a:pt x="8" y="0"/>
                    <a:pt x="0" y="8"/>
                    <a:pt x="0" y="20"/>
                  </a:cubicBezTo>
                  <a:lnTo>
                    <a:pt x="0" y="178"/>
                  </a:lnTo>
                  <a:cubicBezTo>
                    <a:pt x="0" y="189"/>
                    <a:pt x="8" y="198"/>
                    <a:pt x="18" y="198"/>
                  </a:cubicBezTo>
                  <a:lnTo>
                    <a:pt x="176" y="198"/>
                  </a:lnTo>
                  <a:cubicBezTo>
                    <a:pt x="186" y="198"/>
                    <a:pt x="194" y="190"/>
                    <a:pt x="194" y="178"/>
                  </a:cubicBezTo>
                  <a:lnTo>
                    <a:pt x="194" y="178"/>
                  </a:lnTo>
                  <a:close/>
                  <a:moveTo>
                    <a:pt x="38" y="38"/>
                  </a:moveTo>
                  <a:lnTo>
                    <a:pt x="156" y="38"/>
                  </a:lnTo>
                  <a:lnTo>
                    <a:pt x="156" y="160"/>
                  </a:lnTo>
                  <a:lnTo>
                    <a:pt x="38" y="160"/>
                  </a:lnTo>
                  <a:lnTo>
                    <a:pt x="38" y="38"/>
                  </a:lnTo>
                  <a:lnTo>
                    <a:pt x="38" y="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8" name="Freeform 12"/>
            <p:cNvSpPr>
              <a:spLocks/>
            </p:cNvSpPr>
            <p:nvPr/>
          </p:nvSpPr>
          <p:spPr bwMode="auto">
            <a:xfrm>
              <a:off x="6005835" y="2140661"/>
              <a:ext cx="86886" cy="87811"/>
            </a:xfrm>
            <a:custGeom>
              <a:avLst/>
              <a:gdLst>
                <a:gd name="T0" fmla="*/ 94 w 94"/>
                <a:gd name="T1" fmla="*/ 19 h 95"/>
                <a:gd name="T2" fmla="*/ 94 w 94"/>
                <a:gd name="T3" fmla="*/ 0 h 95"/>
                <a:gd name="T4" fmla="*/ 0 w 94"/>
                <a:gd name="T5" fmla="*/ 0 h 95"/>
                <a:gd name="T6" fmla="*/ 0 w 94"/>
                <a:gd name="T7" fmla="*/ 95 h 95"/>
                <a:gd name="T8" fmla="*/ 19 w 94"/>
                <a:gd name="T9" fmla="*/ 95 h 95"/>
                <a:gd name="T10" fmla="*/ 19 w 94"/>
                <a:gd name="T11" fmla="*/ 57 h 95"/>
                <a:gd name="T12" fmla="*/ 75 w 94"/>
                <a:gd name="T13" fmla="*/ 57 h 95"/>
                <a:gd name="T14" fmla="*/ 75 w 94"/>
                <a:gd name="T15" fmla="*/ 38 h 95"/>
                <a:gd name="T16" fmla="*/ 19 w 94"/>
                <a:gd name="T17" fmla="*/ 38 h 95"/>
                <a:gd name="T18" fmla="*/ 19 w 94"/>
                <a:gd name="T19" fmla="*/ 19 h 95"/>
                <a:gd name="T20" fmla="*/ 94 w 94"/>
                <a:gd name="T21" fmla="*/ 19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4" h="95">
                  <a:moveTo>
                    <a:pt x="94" y="19"/>
                  </a:moveTo>
                  <a:lnTo>
                    <a:pt x="94" y="0"/>
                  </a:lnTo>
                  <a:lnTo>
                    <a:pt x="0" y="0"/>
                  </a:lnTo>
                  <a:lnTo>
                    <a:pt x="0" y="95"/>
                  </a:lnTo>
                  <a:lnTo>
                    <a:pt x="19" y="95"/>
                  </a:lnTo>
                  <a:lnTo>
                    <a:pt x="19" y="57"/>
                  </a:lnTo>
                  <a:lnTo>
                    <a:pt x="75" y="57"/>
                  </a:lnTo>
                  <a:lnTo>
                    <a:pt x="75" y="38"/>
                  </a:lnTo>
                  <a:lnTo>
                    <a:pt x="19" y="38"/>
                  </a:lnTo>
                  <a:lnTo>
                    <a:pt x="19" y="19"/>
                  </a:lnTo>
                  <a:lnTo>
                    <a:pt x="94" y="1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9" name="Freeform 13"/>
            <p:cNvSpPr>
              <a:spLocks noEditPoints="1"/>
            </p:cNvSpPr>
            <p:nvPr/>
          </p:nvSpPr>
          <p:spPr bwMode="auto">
            <a:xfrm>
              <a:off x="6116753" y="2140661"/>
              <a:ext cx="85962" cy="87811"/>
            </a:xfrm>
            <a:custGeom>
              <a:avLst/>
              <a:gdLst>
                <a:gd name="T0" fmla="*/ 193 w 193"/>
                <a:gd name="T1" fmla="*/ 180 h 198"/>
                <a:gd name="T2" fmla="*/ 193 w 193"/>
                <a:gd name="T3" fmla="*/ 20 h 198"/>
                <a:gd name="T4" fmla="*/ 173 w 193"/>
                <a:gd name="T5" fmla="*/ 0 h 198"/>
                <a:gd name="T6" fmla="*/ 18 w 193"/>
                <a:gd name="T7" fmla="*/ 0 h 198"/>
                <a:gd name="T8" fmla="*/ 0 w 193"/>
                <a:gd name="T9" fmla="*/ 20 h 198"/>
                <a:gd name="T10" fmla="*/ 0 w 193"/>
                <a:gd name="T11" fmla="*/ 178 h 198"/>
                <a:gd name="T12" fmla="*/ 18 w 193"/>
                <a:gd name="T13" fmla="*/ 198 h 198"/>
                <a:gd name="T14" fmla="*/ 174 w 193"/>
                <a:gd name="T15" fmla="*/ 198 h 198"/>
                <a:gd name="T16" fmla="*/ 193 w 193"/>
                <a:gd name="T17" fmla="*/ 180 h 198"/>
                <a:gd name="T18" fmla="*/ 193 w 193"/>
                <a:gd name="T19" fmla="*/ 180 h 198"/>
                <a:gd name="T20" fmla="*/ 38 w 193"/>
                <a:gd name="T21" fmla="*/ 40 h 198"/>
                <a:gd name="T22" fmla="*/ 154 w 193"/>
                <a:gd name="T23" fmla="*/ 40 h 198"/>
                <a:gd name="T24" fmla="*/ 154 w 193"/>
                <a:gd name="T25" fmla="*/ 161 h 198"/>
                <a:gd name="T26" fmla="*/ 37 w 193"/>
                <a:gd name="T27" fmla="*/ 161 h 198"/>
                <a:gd name="T28" fmla="*/ 37 w 193"/>
                <a:gd name="T29" fmla="*/ 40 h 198"/>
                <a:gd name="T30" fmla="*/ 38 w 193"/>
                <a:gd name="T31" fmla="*/ 4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93" h="198">
                  <a:moveTo>
                    <a:pt x="193" y="180"/>
                  </a:moveTo>
                  <a:lnTo>
                    <a:pt x="193" y="20"/>
                  </a:lnTo>
                  <a:cubicBezTo>
                    <a:pt x="193" y="8"/>
                    <a:pt x="185" y="0"/>
                    <a:pt x="173" y="0"/>
                  </a:cubicBezTo>
                  <a:lnTo>
                    <a:pt x="18" y="0"/>
                  </a:lnTo>
                  <a:cubicBezTo>
                    <a:pt x="8" y="0"/>
                    <a:pt x="0" y="8"/>
                    <a:pt x="0" y="20"/>
                  </a:cubicBezTo>
                  <a:lnTo>
                    <a:pt x="0" y="178"/>
                  </a:lnTo>
                  <a:cubicBezTo>
                    <a:pt x="0" y="189"/>
                    <a:pt x="8" y="198"/>
                    <a:pt x="18" y="198"/>
                  </a:cubicBezTo>
                  <a:lnTo>
                    <a:pt x="174" y="198"/>
                  </a:lnTo>
                  <a:cubicBezTo>
                    <a:pt x="185" y="198"/>
                    <a:pt x="193" y="190"/>
                    <a:pt x="193" y="180"/>
                  </a:cubicBezTo>
                  <a:lnTo>
                    <a:pt x="193" y="180"/>
                  </a:lnTo>
                  <a:close/>
                  <a:moveTo>
                    <a:pt x="38" y="40"/>
                  </a:moveTo>
                  <a:lnTo>
                    <a:pt x="154" y="40"/>
                  </a:lnTo>
                  <a:lnTo>
                    <a:pt x="154" y="161"/>
                  </a:lnTo>
                  <a:lnTo>
                    <a:pt x="37" y="161"/>
                  </a:lnTo>
                  <a:lnTo>
                    <a:pt x="37" y="40"/>
                  </a:lnTo>
                  <a:lnTo>
                    <a:pt x="38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0" name="Freeform 14"/>
            <p:cNvSpPr>
              <a:spLocks/>
            </p:cNvSpPr>
            <p:nvPr/>
          </p:nvSpPr>
          <p:spPr bwMode="auto">
            <a:xfrm>
              <a:off x="6234142" y="2140661"/>
              <a:ext cx="85962" cy="88735"/>
            </a:xfrm>
            <a:custGeom>
              <a:avLst/>
              <a:gdLst>
                <a:gd name="T0" fmla="*/ 194 w 194"/>
                <a:gd name="T1" fmla="*/ 179 h 199"/>
                <a:gd name="T2" fmla="*/ 194 w 194"/>
                <a:gd name="T3" fmla="*/ 135 h 199"/>
                <a:gd name="T4" fmla="*/ 156 w 194"/>
                <a:gd name="T5" fmla="*/ 135 h 199"/>
                <a:gd name="T6" fmla="*/ 156 w 194"/>
                <a:gd name="T7" fmla="*/ 160 h 199"/>
                <a:gd name="T8" fmla="*/ 38 w 194"/>
                <a:gd name="T9" fmla="*/ 160 h 199"/>
                <a:gd name="T10" fmla="*/ 38 w 194"/>
                <a:gd name="T11" fmla="*/ 39 h 199"/>
                <a:gd name="T12" fmla="*/ 156 w 194"/>
                <a:gd name="T13" fmla="*/ 39 h 199"/>
                <a:gd name="T14" fmla="*/ 156 w 194"/>
                <a:gd name="T15" fmla="*/ 64 h 199"/>
                <a:gd name="T16" fmla="*/ 194 w 194"/>
                <a:gd name="T17" fmla="*/ 64 h 199"/>
                <a:gd name="T18" fmla="*/ 194 w 194"/>
                <a:gd name="T19" fmla="*/ 20 h 199"/>
                <a:gd name="T20" fmla="*/ 174 w 194"/>
                <a:gd name="T21" fmla="*/ 0 h 199"/>
                <a:gd name="T22" fmla="*/ 18 w 194"/>
                <a:gd name="T23" fmla="*/ 0 h 199"/>
                <a:gd name="T24" fmla="*/ 0 w 194"/>
                <a:gd name="T25" fmla="*/ 20 h 199"/>
                <a:gd name="T26" fmla="*/ 0 w 194"/>
                <a:gd name="T27" fmla="*/ 179 h 199"/>
                <a:gd name="T28" fmla="*/ 18 w 194"/>
                <a:gd name="T29" fmla="*/ 199 h 199"/>
                <a:gd name="T30" fmla="*/ 174 w 194"/>
                <a:gd name="T31" fmla="*/ 199 h 199"/>
                <a:gd name="T32" fmla="*/ 194 w 194"/>
                <a:gd name="T33" fmla="*/ 179 h 199"/>
                <a:gd name="T34" fmla="*/ 194 w 194"/>
                <a:gd name="T35" fmla="*/ 179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94" h="199">
                  <a:moveTo>
                    <a:pt x="194" y="179"/>
                  </a:moveTo>
                  <a:lnTo>
                    <a:pt x="194" y="135"/>
                  </a:lnTo>
                  <a:lnTo>
                    <a:pt x="156" y="135"/>
                  </a:lnTo>
                  <a:lnTo>
                    <a:pt x="156" y="160"/>
                  </a:lnTo>
                  <a:lnTo>
                    <a:pt x="38" y="160"/>
                  </a:lnTo>
                  <a:lnTo>
                    <a:pt x="38" y="39"/>
                  </a:lnTo>
                  <a:lnTo>
                    <a:pt x="156" y="39"/>
                  </a:lnTo>
                  <a:lnTo>
                    <a:pt x="156" y="64"/>
                  </a:lnTo>
                  <a:lnTo>
                    <a:pt x="194" y="64"/>
                  </a:lnTo>
                  <a:lnTo>
                    <a:pt x="194" y="20"/>
                  </a:lnTo>
                  <a:cubicBezTo>
                    <a:pt x="194" y="8"/>
                    <a:pt x="186" y="0"/>
                    <a:pt x="174" y="0"/>
                  </a:cubicBezTo>
                  <a:lnTo>
                    <a:pt x="18" y="0"/>
                  </a:lnTo>
                  <a:cubicBezTo>
                    <a:pt x="8" y="0"/>
                    <a:pt x="0" y="8"/>
                    <a:pt x="0" y="20"/>
                  </a:cubicBezTo>
                  <a:lnTo>
                    <a:pt x="0" y="179"/>
                  </a:lnTo>
                  <a:cubicBezTo>
                    <a:pt x="0" y="189"/>
                    <a:pt x="8" y="199"/>
                    <a:pt x="18" y="199"/>
                  </a:cubicBezTo>
                  <a:lnTo>
                    <a:pt x="174" y="199"/>
                  </a:lnTo>
                  <a:cubicBezTo>
                    <a:pt x="185" y="197"/>
                    <a:pt x="194" y="189"/>
                    <a:pt x="194" y="179"/>
                  </a:cubicBezTo>
                  <a:lnTo>
                    <a:pt x="194" y="17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3" name="Freeform 15"/>
            <p:cNvSpPr>
              <a:spLocks/>
            </p:cNvSpPr>
            <p:nvPr/>
          </p:nvSpPr>
          <p:spPr bwMode="auto">
            <a:xfrm>
              <a:off x="6351532" y="2140661"/>
              <a:ext cx="85962" cy="87811"/>
            </a:xfrm>
            <a:custGeom>
              <a:avLst/>
              <a:gdLst>
                <a:gd name="T0" fmla="*/ 194 w 194"/>
                <a:gd name="T1" fmla="*/ 180 h 198"/>
                <a:gd name="T2" fmla="*/ 194 w 194"/>
                <a:gd name="T3" fmla="*/ 0 h 198"/>
                <a:gd name="T4" fmla="*/ 156 w 194"/>
                <a:gd name="T5" fmla="*/ 0 h 198"/>
                <a:gd name="T6" fmla="*/ 156 w 194"/>
                <a:gd name="T7" fmla="*/ 160 h 198"/>
                <a:gd name="T8" fmla="*/ 38 w 194"/>
                <a:gd name="T9" fmla="*/ 160 h 198"/>
                <a:gd name="T10" fmla="*/ 38 w 194"/>
                <a:gd name="T11" fmla="*/ 0 h 198"/>
                <a:gd name="T12" fmla="*/ 0 w 194"/>
                <a:gd name="T13" fmla="*/ 0 h 198"/>
                <a:gd name="T14" fmla="*/ 0 w 194"/>
                <a:gd name="T15" fmla="*/ 178 h 198"/>
                <a:gd name="T16" fmla="*/ 18 w 194"/>
                <a:gd name="T17" fmla="*/ 198 h 198"/>
                <a:gd name="T18" fmla="*/ 174 w 194"/>
                <a:gd name="T19" fmla="*/ 198 h 198"/>
                <a:gd name="T20" fmla="*/ 194 w 194"/>
                <a:gd name="T21" fmla="*/ 180 h 198"/>
                <a:gd name="T22" fmla="*/ 194 w 194"/>
                <a:gd name="T23" fmla="*/ 18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4" h="198">
                  <a:moveTo>
                    <a:pt x="194" y="180"/>
                  </a:moveTo>
                  <a:lnTo>
                    <a:pt x="194" y="0"/>
                  </a:lnTo>
                  <a:lnTo>
                    <a:pt x="156" y="0"/>
                  </a:lnTo>
                  <a:lnTo>
                    <a:pt x="156" y="160"/>
                  </a:lnTo>
                  <a:lnTo>
                    <a:pt x="38" y="160"/>
                  </a:lnTo>
                  <a:lnTo>
                    <a:pt x="38" y="0"/>
                  </a:lnTo>
                  <a:lnTo>
                    <a:pt x="0" y="0"/>
                  </a:lnTo>
                  <a:lnTo>
                    <a:pt x="0" y="178"/>
                  </a:lnTo>
                  <a:cubicBezTo>
                    <a:pt x="0" y="189"/>
                    <a:pt x="8" y="198"/>
                    <a:pt x="18" y="198"/>
                  </a:cubicBezTo>
                  <a:lnTo>
                    <a:pt x="174" y="198"/>
                  </a:lnTo>
                  <a:cubicBezTo>
                    <a:pt x="186" y="198"/>
                    <a:pt x="194" y="190"/>
                    <a:pt x="194" y="180"/>
                  </a:cubicBezTo>
                  <a:lnTo>
                    <a:pt x="194" y="18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4" name="Freeform 16"/>
            <p:cNvSpPr>
              <a:spLocks/>
            </p:cNvSpPr>
            <p:nvPr/>
          </p:nvSpPr>
          <p:spPr bwMode="auto">
            <a:xfrm>
              <a:off x="6467996" y="2140661"/>
              <a:ext cx="86886" cy="88735"/>
            </a:xfrm>
            <a:custGeom>
              <a:avLst/>
              <a:gdLst>
                <a:gd name="T0" fmla="*/ 196 w 196"/>
                <a:gd name="T1" fmla="*/ 179 h 200"/>
                <a:gd name="T2" fmla="*/ 196 w 196"/>
                <a:gd name="T3" fmla="*/ 100 h 200"/>
                <a:gd name="T4" fmla="*/ 176 w 196"/>
                <a:gd name="T5" fmla="*/ 80 h 200"/>
                <a:gd name="T6" fmla="*/ 40 w 196"/>
                <a:gd name="T7" fmla="*/ 80 h 200"/>
                <a:gd name="T8" fmla="*/ 40 w 196"/>
                <a:gd name="T9" fmla="*/ 39 h 200"/>
                <a:gd name="T10" fmla="*/ 158 w 196"/>
                <a:gd name="T11" fmla="*/ 39 h 200"/>
                <a:gd name="T12" fmla="*/ 158 w 196"/>
                <a:gd name="T13" fmla="*/ 60 h 200"/>
                <a:gd name="T14" fmla="*/ 196 w 196"/>
                <a:gd name="T15" fmla="*/ 60 h 200"/>
                <a:gd name="T16" fmla="*/ 196 w 196"/>
                <a:gd name="T17" fmla="*/ 20 h 200"/>
                <a:gd name="T18" fmla="*/ 176 w 196"/>
                <a:gd name="T19" fmla="*/ 0 h 200"/>
                <a:gd name="T20" fmla="*/ 20 w 196"/>
                <a:gd name="T21" fmla="*/ 0 h 200"/>
                <a:gd name="T22" fmla="*/ 2 w 196"/>
                <a:gd name="T23" fmla="*/ 20 h 200"/>
                <a:gd name="T24" fmla="*/ 2 w 196"/>
                <a:gd name="T25" fmla="*/ 99 h 200"/>
                <a:gd name="T26" fmla="*/ 20 w 196"/>
                <a:gd name="T27" fmla="*/ 119 h 200"/>
                <a:gd name="T28" fmla="*/ 156 w 196"/>
                <a:gd name="T29" fmla="*/ 119 h 200"/>
                <a:gd name="T30" fmla="*/ 156 w 196"/>
                <a:gd name="T31" fmla="*/ 160 h 200"/>
                <a:gd name="T32" fmla="*/ 39 w 196"/>
                <a:gd name="T33" fmla="*/ 160 h 200"/>
                <a:gd name="T34" fmla="*/ 39 w 196"/>
                <a:gd name="T35" fmla="*/ 140 h 200"/>
                <a:gd name="T36" fmla="*/ 0 w 196"/>
                <a:gd name="T37" fmla="*/ 140 h 200"/>
                <a:gd name="T38" fmla="*/ 0 w 196"/>
                <a:gd name="T39" fmla="*/ 180 h 200"/>
                <a:gd name="T40" fmla="*/ 19 w 196"/>
                <a:gd name="T41" fmla="*/ 200 h 200"/>
                <a:gd name="T42" fmla="*/ 175 w 196"/>
                <a:gd name="T43" fmla="*/ 200 h 200"/>
                <a:gd name="T44" fmla="*/ 196 w 196"/>
                <a:gd name="T45" fmla="*/ 179 h 200"/>
                <a:gd name="T46" fmla="*/ 196 w 196"/>
                <a:gd name="T47" fmla="*/ 179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96" h="200">
                  <a:moveTo>
                    <a:pt x="196" y="179"/>
                  </a:moveTo>
                  <a:lnTo>
                    <a:pt x="196" y="100"/>
                  </a:lnTo>
                  <a:cubicBezTo>
                    <a:pt x="196" y="89"/>
                    <a:pt x="188" y="80"/>
                    <a:pt x="176" y="80"/>
                  </a:cubicBezTo>
                  <a:lnTo>
                    <a:pt x="40" y="80"/>
                  </a:lnTo>
                  <a:lnTo>
                    <a:pt x="40" y="39"/>
                  </a:lnTo>
                  <a:lnTo>
                    <a:pt x="158" y="39"/>
                  </a:lnTo>
                  <a:lnTo>
                    <a:pt x="158" y="60"/>
                  </a:lnTo>
                  <a:lnTo>
                    <a:pt x="196" y="60"/>
                  </a:lnTo>
                  <a:lnTo>
                    <a:pt x="196" y="20"/>
                  </a:lnTo>
                  <a:cubicBezTo>
                    <a:pt x="196" y="8"/>
                    <a:pt x="188" y="0"/>
                    <a:pt x="176" y="0"/>
                  </a:cubicBezTo>
                  <a:lnTo>
                    <a:pt x="20" y="0"/>
                  </a:lnTo>
                  <a:cubicBezTo>
                    <a:pt x="10" y="0"/>
                    <a:pt x="2" y="8"/>
                    <a:pt x="2" y="20"/>
                  </a:cubicBezTo>
                  <a:lnTo>
                    <a:pt x="2" y="99"/>
                  </a:lnTo>
                  <a:cubicBezTo>
                    <a:pt x="2" y="109"/>
                    <a:pt x="10" y="119"/>
                    <a:pt x="20" y="119"/>
                  </a:cubicBezTo>
                  <a:lnTo>
                    <a:pt x="156" y="119"/>
                  </a:lnTo>
                  <a:lnTo>
                    <a:pt x="156" y="160"/>
                  </a:lnTo>
                  <a:lnTo>
                    <a:pt x="39" y="160"/>
                  </a:lnTo>
                  <a:lnTo>
                    <a:pt x="39" y="140"/>
                  </a:lnTo>
                  <a:lnTo>
                    <a:pt x="0" y="140"/>
                  </a:lnTo>
                  <a:lnTo>
                    <a:pt x="0" y="180"/>
                  </a:lnTo>
                  <a:cubicBezTo>
                    <a:pt x="0" y="191"/>
                    <a:pt x="8" y="200"/>
                    <a:pt x="19" y="200"/>
                  </a:cubicBezTo>
                  <a:lnTo>
                    <a:pt x="175" y="200"/>
                  </a:lnTo>
                  <a:cubicBezTo>
                    <a:pt x="188" y="197"/>
                    <a:pt x="196" y="189"/>
                    <a:pt x="196" y="179"/>
                  </a:cubicBezTo>
                  <a:lnTo>
                    <a:pt x="196" y="17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5" name="Freeform 17"/>
            <p:cNvSpPr>
              <a:spLocks noEditPoints="1"/>
            </p:cNvSpPr>
            <p:nvPr/>
          </p:nvSpPr>
          <p:spPr bwMode="auto">
            <a:xfrm>
              <a:off x="6567823" y="2025120"/>
              <a:ext cx="32352" cy="32352"/>
            </a:xfrm>
            <a:custGeom>
              <a:avLst/>
              <a:gdLst>
                <a:gd name="T0" fmla="*/ 36 w 72"/>
                <a:gd name="T1" fmla="*/ 72 h 72"/>
                <a:gd name="T2" fmla="*/ 0 w 72"/>
                <a:gd name="T3" fmla="*/ 36 h 72"/>
                <a:gd name="T4" fmla="*/ 36 w 72"/>
                <a:gd name="T5" fmla="*/ 0 h 72"/>
                <a:gd name="T6" fmla="*/ 72 w 72"/>
                <a:gd name="T7" fmla="*/ 36 h 72"/>
                <a:gd name="T8" fmla="*/ 36 w 72"/>
                <a:gd name="T9" fmla="*/ 72 h 72"/>
                <a:gd name="T10" fmla="*/ 36 w 72"/>
                <a:gd name="T11" fmla="*/ 3 h 72"/>
                <a:gd name="T12" fmla="*/ 2 w 72"/>
                <a:gd name="T13" fmla="*/ 36 h 72"/>
                <a:gd name="T14" fmla="*/ 36 w 72"/>
                <a:gd name="T15" fmla="*/ 68 h 72"/>
                <a:gd name="T16" fmla="*/ 68 w 72"/>
                <a:gd name="T17" fmla="*/ 36 h 72"/>
                <a:gd name="T18" fmla="*/ 36 w 72"/>
                <a:gd name="T19" fmla="*/ 3 h 72"/>
                <a:gd name="T20" fmla="*/ 45 w 72"/>
                <a:gd name="T21" fmla="*/ 59 h 72"/>
                <a:gd name="T22" fmla="*/ 36 w 72"/>
                <a:gd name="T23" fmla="*/ 39 h 72"/>
                <a:gd name="T24" fmla="*/ 28 w 72"/>
                <a:gd name="T25" fmla="*/ 39 h 72"/>
                <a:gd name="T26" fmla="*/ 28 w 72"/>
                <a:gd name="T27" fmla="*/ 59 h 72"/>
                <a:gd name="T28" fmla="*/ 22 w 72"/>
                <a:gd name="T29" fmla="*/ 59 h 72"/>
                <a:gd name="T30" fmla="*/ 22 w 72"/>
                <a:gd name="T31" fmla="*/ 14 h 72"/>
                <a:gd name="T32" fmla="*/ 36 w 72"/>
                <a:gd name="T33" fmla="*/ 14 h 72"/>
                <a:gd name="T34" fmla="*/ 50 w 72"/>
                <a:gd name="T35" fmla="*/ 27 h 72"/>
                <a:gd name="T36" fmla="*/ 41 w 72"/>
                <a:gd name="T37" fmla="*/ 39 h 72"/>
                <a:gd name="T38" fmla="*/ 50 w 72"/>
                <a:gd name="T39" fmla="*/ 59 h 72"/>
                <a:gd name="T40" fmla="*/ 45 w 72"/>
                <a:gd name="T41" fmla="*/ 59 h 72"/>
                <a:gd name="T42" fmla="*/ 28 w 72"/>
                <a:gd name="T43" fmla="*/ 34 h 72"/>
                <a:gd name="T44" fmla="*/ 36 w 72"/>
                <a:gd name="T45" fmla="*/ 34 h 72"/>
                <a:gd name="T46" fmla="*/ 45 w 72"/>
                <a:gd name="T47" fmla="*/ 26 h 72"/>
                <a:gd name="T48" fmla="*/ 36 w 72"/>
                <a:gd name="T49" fmla="*/ 18 h 72"/>
                <a:gd name="T50" fmla="*/ 29 w 72"/>
                <a:gd name="T51" fmla="*/ 18 h 72"/>
                <a:gd name="T52" fmla="*/ 29 w 72"/>
                <a:gd name="T53" fmla="*/ 34 h 72"/>
                <a:gd name="T54" fmla="*/ 28 w 72"/>
                <a:gd name="T55" fmla="*/ 34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72" h="72">
                  <a:moveTo>
                    <a:pt x="36" y="72"/>
                  </a:moveTo>
                  <a:cubicBezTo>
                    <a:pt x="16" y="72"/>
                    <a:pt x="0" y="56"/>
                    <a:pt x="0" y="36"/>
                  </a:cubicBezTo>
                  <a:cubicBezTo>
                    <a:pt x="0" y="16"/>
                    <a:pt x="16" y="0"/>
                    <a:pt x="36" y="0"/>
                  </a:cubicBezTo>
                  <a:cubicBezTo>
                    <a:pt x="56" y="0"/>
                    <a:pt x="72" y="16"/>
                    <a:pt x="72" y="36"/>
                  </a:cubicBezTo>
                  <a:cubicBezTo>
                    <a:pt x="72" y="56"/>
                    <a:pt x="56" y="72"/>
                    <a:pt x="36" y="72"/>
                  </a:cubicBezTo>
                  <a:close/>
                  <a:moveTo>
                    <a:pt x="36" y="3"/>
                  </a:moveTo>
                  <a:cubicBezTo>
                    <a:pt x="17" y="3"/>
                    <a:pt x="2" y="18"/>
                    <a:pt x="2" y="36"/>
                  </a:cubicBezTo>
                  <a:cubicBezTo>
                    <a:pt x="2" y="55"/>
                    <a:pt x="17" y="68"/>
                    <a:pt x="36" y="68"/>
                  </a:cubicBezTo>
                  <a:cubicBezTo>
                    <a:pt x="54" y="68"/>
                    <a:pt x="68" y="54"/>
                    <a:pt x="68" y="36"/>
                  </a:cubicBezTo>
                  <a:cubicBezTo>
                    <a:pt x="68" y="18"/>
                    <a:pt x="54" y="3"/>
                    <a:pt x="36" y="3"/>
                  </a:cubicBezTo>
                  <a:close/>
                  <a:moveTo>
                    <a:pt x="45" y="59"/>
                  </a:moveTo>
                  <a:lnTo>
                    <a:pt x="36" y="39"/>
                  </a:lnTo>
                  <a:lnTo>
                    <a:pt x="28" y="39"/>
                  </a:lnTo>
                  <a:lnTo>
                    <a:pt x="28" y="59"/>
                  </a:lnTo>
                  <a:lnTo>
                    <a:pt x="22" y="59"/>
                  </a:lnTo>
                  <a:lnTo>
                    <a:pt x="22" y="14"/>
                  </a:lnTo>
                  <a:lnTo>
                    <a:pt x="36" y="14"/>
                  </a:lnTo>
                  <a:cubicBezTo>
                    <a:pt x="46" y="14"/>
                    <a:pt x="50" y="18"/>
                    <a:pt x="50" y="27"/>
                  </a:cubicBezTo>
                  <a:cubicBezTo>
                    <a:pt x="50" y="34"/>
                    <a:pt x="48" y="38"/>
                    <a:pt x="41" y="39"/>
                  </a:cubicBezTo>
                  <a:lnTo>
                    <a:pt x="50" y="59"/>
                  </a:lnTo>
                  <a:lnTo>
                    <a:pt x="45" y="59"/>
                  </a:lnTo>
                  <a:close/>
                  <a:moveTo>
                    <a:pt x="28" y="34"/>
                  </a:moveTo>
                  <a:lnTo>
                    <a:pt x="36" y="34"/>
                  </a:lnTo>
                  <a:cubicBezTo>
                    <a:pt x="42" y="34"/>
                    <a:pt x="45" y="31"/>
                    <a:pt x="45" y="26"/>
                  </a:cubicBezTo>
                  <a:cubicBezTo>
                    <a:pt x="45" y="20"/>
                    <a:pt x="42" y="18"/>
                    <a:pt x="36" y="18"/>
                  </a:cubicBezTo>
                  <a:lnTo>
                    <a:pt x="29" y="18"/>
                  </a:lnTo>
                  <a:lnTo>
                    <a:pt x="29" y="34"/>
                  </a:lnTo>
                  <a:lnTo>
                    <a:pt x="28" y="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</p:grpSp>
      <p:sp>
        <p:nvSpPr>
          <p:cNvPr id="21" name="Blue bar"/>
          <p:cNvSpPr/>
          <p:nvPr userDrawn="1"/>
        </p:nvSpPr>
        <p:spPr>
          <a:xfrm>
            <a:off x="944563" y="0"/>
            <a:ext cx="1799696" cy="151844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05761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9EB01-05B9-490B-8316-D94E7E0AE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39329B-39D2-4D83-B2B2-74CDD86850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F43FD-58D4-4C81-82C2-5C86237DA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D1559-7B0E-4A92-B05D-79F6E6EEA56A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D89ADF-A51A-4315-9E64-9B2FA4D4E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6C602B-856B-42B8-A532-B9EBD34B8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77832-703A-4501-AB41-D20008649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134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81A1AB-F0B1-4CB7-9953-A01A46711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55B52D-61E4-4408-AED3-9C8EAB09F2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5CA7A5-B97E-4544-8691-FEFB0D01E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D1559-7B0E-4A92-B05D-79F6E6EEA56A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170323-DAE8-40F0-A9A8-4D31BFD2D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34169E-204D-48E9-BF21-8F9DF19E1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77832-703A-4501-AB41-D20008649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55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B0063-ED6D-46B5-98BF-918102476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30B60D-E5C9-430C-A569-F15E4D3E40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7A7ACA-C89C-4412-839B-DD694D7BD1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95E9DB-C25C-448F-8B69-13FBC4773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D1559-7B0E-4A92-B05D-79F6E6EEA56A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C8CDFE-244D-4EF4-9962-964C5F772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7E4D83-3A8A-4074-AD55-FA6C9B12F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77832-703A-4501-AB41-D20008649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562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429A4-5BBC-43AD-9AD8-DECB27DF2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BA0AAA-32B5-4FAF-856E-7224CC0D18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921522-2C92-439C-8EEE-251A15F45F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83C9EF-AC12-44E6-9C91-641145B184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959487F-7B5B-4396-A5F5-846D1929CD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0C6B43F-563D-4ECD-966E-82F204D44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D1559-7B0E-4A92-B05D-79F6E6EEA56A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39C23EA-0AA5-4190-ACC3-255287A90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9D85051-8953-4C7B-86CA-D12139BF9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77832-703A-4501-AB41-D20008649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204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A4EA5-4E3B-4206-8026-29B3E006F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EC044C-AA86-44A6-B33D-6DAEBB010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D1559-7B0E-4A92-B05D-79F6E6EEA56A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5309B9-7028-46CB-91B4-7057493CC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CD42D1-9D48-45EC-A2A5-2D2933347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77832-703A-4501-AB41-D20008649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83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483199B-E521-4426-B3E5-03E958DD3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D1559-7B0E-4A92-B05D-79F6E6EEA56A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55B66C-6FF0-4614-96DA-02B9D7999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EA5E5B-D217-488E-8D0B-2536C45C3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77832-703A-4501-AB41-D20008649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345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5E911-BD8B-4A7E-93E0-D26D39E930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E2AB6A-2376-4A0B-8232-ABD8C85ED3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10C83A-E0B6-484C-B6AC-0C2E3B457A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88B614-9016-4400-870B-8A15CA716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D1559-7B0E-4A92-B05D-79F6E6EEA56A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A5A370-C27E-465C-A212-F16EA727B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5162FE-7BC0-47A8-B2C2-81B86D4D1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77832-703A-4501-AB41-D20008649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110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3567E-71C4-4848-A7C1-6A1B9A4C7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9FC3C68-482C-4F8C-B3C6-92ED8064EB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58069C-755D-4D3D-99FF-4972DB6163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E4D61D-0B82-49AB-AE00-F69F91B28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D1559-7B0E-4A92-B05D-79F6E6EEA56A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440DEB-CEE1-4B34-9CD3-54455699E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D93760-BCE1-49E0-8394-6A6A79B55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77832-703A-4501-AB41-D20008649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45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FFD9FF3-092D-4AC6-A5DD-268EFABE60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603694-258A-423D-95F9-1382809AEB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B34F75-A7DF-40DC-8E94-60F71E1092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D1559-7B0E-4A92-B05D-79F6E6EEA56A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098E57-0999-40C3-96E9-5A71624217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8745AB-2728-4D1F-9196-3E5838B1CD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477832-703A-4501-AB41-D20008649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444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1.bin"/><Relationship Id="rId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395" imgH="396" progId="TCLayout.ActiveDocument.1">
                  <p:embed/>
                </p:oleObj>
              </mc:Choice>
              <mc:Fallback>
                <p:oleObj name="think-cell Slide" r:id="rId5" imgW="395" imgH="396" progId="TCLayout.ActiveDocument.1">
                  <p:embed/>
                  <p:pic>
                    <p:nvPicPr>
                      <p:cNvPr id="6" name="Object 5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/>
          <p:cNvSpPr/>
          <p:nvPr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  <a:sym typeface="Calibri" panose="020F0502020204030204" pitchFamily="34" charset="0"/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A7F32F7-160B-EB43-A5E0-FDB2FFDC2F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2328" y="1228165"/>
            <a:ext cx="10311765" cy="5181458"/>
          </a:xfrm>
        </p:spPr>
        <p:txBody>
          <a:bodyPr tIns="0">
            <a:normAutofit fontScale="92500" lnSpcReduction="2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</a:rPr>
              <a:t>Background</a:t>
            </a:r>
          </a:p>
          <a:p>
            <a:pPr>
              <a:lnSpc>
                <a:spcPct val="100000"/>
              </a:lnSpc>
            </a:pPr>
            <a:r>
              <a:rPr lang="en-US" sz="1600" dirty="0"/>
              <a:t>In order to remain competitive in a rapidly changing market, we must adopt and continuously improve its approach to Product Management.</a:t>
            </a:r>
          </a:p>
          <a:p>
            <a:pPr>
              <a:lnSpc>
                <a:spcPct val="100000"/>
              </a:lnSpc>
            </a:pPr>
            <a:r>
              <a:rPr lang="en-US" sz="1600" dirty="0"/>
              <a:t>A truly agile team requires a unified change in behavior throughout the Product Groups which extends from the leaders of the Product Management team through the Development teams.</a:t>
            </a:r>
            <a:endParaRPr lang="en-US" sz="900" dirty="0"/>
          </a:p>
          <a:p>
            <a:pPr marL="0" indent="0">
              <a:lnSpc>
                <a:spcPct val="100000"/>
              </a:lnSpc>
              <a:buNone/>
            </a:pPr>
            <a:endParaRPr lang="en-US" sz="9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</a:rPr>
              <a:t>Objective</a:t>
            </a:r>
          </a:p>
          <a:p>
            <a:pPr>
              <a:lnSpc>
                <a:spcPct val="100000"/>
              </a:lnSpc>
            </a:pPr>
            <a:r>
              <a:rPr lang="en-US" sz="1600" dirty="0"/>
              <a:t>To identify a single team within a Product Group that is willing to make the investment of its resources to become a nimble Product team committed to best practices for lasting performance improvement through the following:</a:t>
            </a:r>
          </a:p>
          <a:p>
            <a:pPr lvl="1">
              <a:lnSpc>
                <a:spcPct val="100000"/>
              </a:lnSpc>
            </a:pPr>
            <a:r>
              <a:rPr lang="en-US" sz="1600" dirty="0"/>
              <a:t>Identify and select a set of agile and lean management methodologies </a:t>
            </a:r>
          </a:p>
          <a:p>
            <a:pPr lvl="1">
              <a:lnSpc>
                <a:spcPct val="100000"/>
              </a:lnSpc>
            </a:pPr>
            <a:r>
              <a:rPr lang="en-US" sz="1600" dirty="0"/>
              <a:t>Complete training in lean and agile team models, processes, and tools.</a:t>
            </a:r>
          </a:p>
          <a:p>
            <a:pPr lvl="1">
              <a:lnSpc>
                <a:spcPct val="100000"/>
              </a:lnSpc>
            </a:pPr>
            <a:r>
              <a:rPr lang="en-US" sz="1600" dirty="0"/>
              <a:t>Ongoing coaching to ensure the successful adoption of best practices.</a:t>
            </a:r>
          </a:p>
          <a:p>
            <a:pPr marL="457200" lvl="1" indent="0">
              <a:lnSpc>
                <a:spcPct val="100000"/>
              </a:lnSpc>
              <a:buNone/>
            </a:pPr>
            <a:endParaRPr lang="en-US" sz="1600" dirty="0"/>
          </a:p>
          <a:p>
            <a:pPr marL="0" indent="0">
              <a:lnSpc>
                <a:spcPct val="100000"/>
              </a:lnSpc>
              <a:buNone/>
            </a:pP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</a:rPr>
              <a:t>Expected Outcomes</a:t>
            </a:r>
          </a:p>
          <a:p>
            <a:pPr lvl="1">
              <a:lnSpc>
                <a:spcPct val="100000"/>
              </a:lnSpc>
            </a:pPr>
            <a:r>
              <a:rPr lang="en-US" sz="1600" dirty="0"/>
              <a:t>Establishment of a Center of Excellence in Lean and Agile Practices</a:t>
            </a:r>
          </a:p>
          <a:p>
            <a:pPr lvl="1">
              <a:lnSpc>
                <a:spcPct val="100000"/>
              </a:lnSpc>
            </a:pPr>
            <a:r>
              <a:rPr lang="en-US" sz="1600" dirty="0"/>
              <a:t>Best Practices for Agile and Lean  Management of Offerings</a:t>
            </a:r>
          </a:p>
          <a:p>
            <a:pPr lvl="1">
              <a:lnSpc>
                <a:spcPct val="100000"/>
              </a:lnSpc>
            </a:pPr>
            <a:r>
              <a:rPr lang="en-US" sz="1600" dirty="0"/>
              <a:t>A Product Team that serves as a Prototype for improved performance throughout </a:t>
            </a:r>
            <a:r>
              <a:rPr lang="en-US" sz="1600"/>
              <a:t>the organization</a:t>
            </a:r>
            <a:endParaRPr lang="en-US" sz="1600" dirty="0"/>
          </a:p>
          <a:p>
            <a:pPr lvl="1">
              <a:lnSpc>
                <a:spcPct val="100000"/>
              </a:lnSpc>
            </a:pPr>
            <a:endParaRPr lang="en-US" sz="1600" dirty="0"/>
          </a:p>
          <a:p>
            <a:pPr marL="457200" lvl="1" indent="0" algn="r">
              <a:lnSpc>
                <a:spcPct val="100000"/>
              </a:lnSpc>
              <a:buNone/>
            </a:pPr>
            <a:endParaRPr lang="en-US" sz="1600" dirty="0"/>
          </a:p>
          <a:p>
            <a:pPr marL="457200" lvl="1" indent="0" algn="r">
              <a:lnSpc>
                <a:spcPct val="100000"/>
              </a:lnSpc>
              <a:buNone/>
            </a:pPr>
            <a:r>
              <a:rPr lang="en-US" sz="1600" dirty="0"/>
              <a:t>@ J Lynn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1B2AB6C-3ECE-6A46-8349-5F3DC0944F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82880" y="6409944"/>
            <a:ext cx="365760" cy="274320"/>
          </a:xfrm>
          <a:prstGeom prst="rect">
            <a:avLst/>
          </a:prstGeom>
        </p:spPr>
        <p:txBody>
          <a:bodyPr wrap="none" anchor="ctr"/>
          <a:lstStyle>
            <a:defPPr>
              <a:defRPr lang="en-US"/>
            </a:defPPr>
            <a:lvl1pPr marL="0" algn="l" defTabSz="914377" rtl="0" eaLnBrk="1" latinLnBrk="0" hangingPunct="1">
              <a:defRPr sz="1100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89" algn="l" defTabSz="9143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77" algn="l" defTabSz="9143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66" algn="l" defTabSz="9143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54" algn="l" defTabSz="9143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943" algn="l" defTabSz="9143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131" algn="l" defTabSz="9143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320" algn="l" defTabSz="9143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509" algn="l" defTabSz="9143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B999A9-77CE-4AD1-9911-24A29F08BC34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243763F-DE94-B645-BFB2-ECAE923AE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6786" y="320040"/>
            <a:ext cx="10311765" cy="590931"/>
          </a:xfrm>
        </p:spPr>
        <p:txBody>
          <a:bodyPr>
            <a:noAutofit/>
          </a:bodyPr>
          <a:lstStyle/>
          <a:p>
            <a:pPr algn="ctr"/>
            <a:r>
              <a:rPr lang="en-US" sz="4000" b="1" i="1" dirty="0">
                <a:solidFill>
                  <a:schemeClr val="accent1">
                    <a:lumMod val="75000"/>
                  </a:schemeClr>
                </a:solidFill>
              </a:rPr>
              <a:t>Agile Motion Initiative </a:t>
            </a:r>
          </a:p>
        </p:txBody>
      </p:sp>
    </p:spTree>
    <p:extLst>
      <p:ext uri="{BB962C8B-B14F-4D97-AF65-F5344CB8AC3E}">
        <p14:creationId xmlns:p14="http://schemas.microsoft.com/office/powerpoint/2010/main" val="410755625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bLU.3M_RbVvCFCXKG.hgg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1526</TotalTime>
  <Words>171</Words>
  <Application>Microsoft Office PowerPoint</Application>
  <PresentationFormat>Widescreen</PresentationFormat>
  <Paragraphs>20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1_Office Theme</vt:lpstr>
      <vt:lpstr>think-cell Slide</vt:lpstr>
      <vt:lpstr>Agile Motion Initiative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Lynn</dc:creator>
  <cp:lastModifiedBy>Ronin Pai</cp:lastModifiedBy>
  <cp:revision>3</cp:revision>
  <dcterms:created xsi:type="dcterms:W3CDTF">2022-01-19T14:01:05Z</dcterms:created>
  <dcterms:modified xsi:type="dcterms:W3CDTF">2024-07-07T11:38:01Z</dcterms:modified>
</cp:coreProperties>
</file>