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8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1"/>
  </p:notesMasterIdLst>
  <p:sldIdLst>
    <p:sldId id="256" r:id="rId2"/>
    <p:sldId id="333" r:id="rId3"/>
    <p:sldId id="332" r:id="rId4"/>
    <p:sldId id="337" r:id="rId5"/>
    <p:sldId id="334" r:id="rId6"/>
    <p:sldId id="335" r:id="rId7"/>
    <p:sldId id="336" r:id="rId8"/>
    <p:sldId id="307" r:id="rId9"/>
    <p:sldId id="338" r:id="rId10"/>
    <p:sldId id="339" r:id="rId11"/>
    <p:sldId id="340" r:id="rId12"/>
    <p:sldId id="341" r:id="rId13"/>
    <p:sldId id="342" r:id="rId14"/>
    <p:sldId id="343" r:id="rId15"/>
    <p:sldId id="346" r:id="rId16"/>
    <p:sldId id="344" r:id="rId17"/>
    <p:sldId id="347" r:id="rId18"/>
    <p:sldId id="348" r:id="rId19"/>
    <p:sldId id="3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99FF"/>
    <a:srgbClr val="3399FF"/>
    <a:srgbClr val="0000CC"/>
    <a:srgbClr val="5440E4"/>
    <a:srgbClr val="009900"/>
    <a:srgbClr val="00008A"/>
    <a:srgbClr val="291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42C0B-00C7-4710-9F7E-37A6E301768E}" type="datetimeFigureOut">
              <a:rPr lang="en-AU" smtClean="0"/>
              <a:t>6/06/2021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EC6F9-028B-4CC9-829A-9138496D4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949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772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462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054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835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7979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83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5278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713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075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72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35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55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874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958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244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0703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0088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764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en-AU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 and Preparation</a:t>
            </a: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What is the difference?.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thing.  Like businesses and organisations, the great callers become great, and last only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 prepare for opportunity whether they create them or they just happen.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Great callers’ preparation is all about creating the circumstances to make the most of positioning for that opportunity.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question is, to be a good or even a great caller do I prepare for the future or do I plan for it?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answer is, “yes.” 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en-A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be clear preparation and planning are not the same thing, and great callers become great by doing both.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6F9-028B-4CC9-829A-9138496D4F6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520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6/6/2021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1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6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0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5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6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5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6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6/6/2021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25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8A"/>
            </a:gs>
            <a:gs pos="100000">
              <a:srgbClr val="0000C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6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694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B0308-41E8-440F-A11E-9119D1BC6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6" y="225641"/>
            <a:ext cx="12192000" cy="763682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0000"/>
          </a:bodyPr>
          <a:lstStyle/>
          <a:p>
            <a:r>
              <a:rPr lang="en-AU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Planning and Preparing the</a:t>
            </a:r>
            <a:br>
              <a:rPr lang="en-AU" sz="3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AU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“fudge factor”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DFE88-DEC0-42EE-950F-B057E3D80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8298" y="5949297"/>
            <a:ext cx="2591022" cy="886328"/>
          </a:xfrm>
        </p:spPr>
        <p:txBody>
          <a:bodyPr>
            <a:normAutofit/>
          </a:bodyPr>
          <a:lstStyle/>
          <a:p>
            <a:pPr algn="l"/>
            <a:r>
              <a:rPr lang="en-AU" sz="1600" dirty="0">
                <a:solidFill>
                  <a:srgbClr val="FFFF00"/>
                </a:solidFill>
              </a:rPr>
              <a:t>Mel Wilkerson</a:t>
            </a:r>
          </a:p>
          <a:p>
            <a:pPr algn="l"/>
            <a:r>
              <a:rPr lang="en-AU" sz="1600" dirty="0">
                <a:solidFill>
                  <a:srgbClr val="FFFF00"/>
                </a:solidFill>
              </a:rPr>
              <a:t>Tumut NSW, Australia</a:t>
            </a:r>
          </a:p>
          <a:p>
            <a:pPr algn="l"/>
            <a:r>
              <a:rPr lang="en-AU" sz="1600" dirty="0">
                <a:solidFill>
                  <a:srgbClr val="FFFF00"/>
                </a:solidFill>
              </a:rPr>
              <a:t>wilkerso@bigpond.net.au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FB4129A-6FFA-4D8D-A937-473321CE0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57" y="1817656"/>
            <a:ext cx="4545378" cy="1340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81F79-D56F-49E0-A87A-0E646B23050B}"/>
              </a:ext>
            </a:extLst>
          </p:cNvPr>
          <p:cNvSpPr txBox="1"/>
          <p:nvPr/>
        </p:nvSpPr>
        <p:spPr>
          <a:xfrm>
            <a:off x="4477887" y="1312539"/>
            <a:ext cx="301223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400" dirty="0"/>
              <a:t>It’s not Rocket 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BC858-79C7-4C43-AF1D-25FEABD50BC9}"/>
              </a:ext>
            </a:extLst>
          </p:cNvPr>
          <p:cNvSpPr txBox="1"/>
          <p:nvPr/>
        </p:nvSpPr>
        <p:spPr>
          <a:xfrm>
            <a:off x="3979872" y="3252678"/>
            <a:ext cx="423224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</a:rPr>
              <a:t>IT IS COMMON SENSE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8B2F7-1293-4BCE-BD17-5BBD3B53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907" y="3775898"/>
            <a:ext cx="6397990" cy="2906641"/>
          </a:xfrm>
          <a:prstGeom prst="rect">
            <a:avLst/>
          </a:prstGeom>
        </p:spPr>
      </p:pic>
      <p:pic>
        <p:nvPicPr>
          <p:cNvPr id="8" name="Picture 7" descr="A picture containing cake, sweet, slice, piece&#10;&#10;Description automatically generated">
            <a:extLst>
              <a:ext uri="{FF2B5EF4-FFF2-40B4-BE49-F238E27FC236}">
                <a16:creationId xmlns:a16="http://schemas.microsoft.com/office/drawing/2014/main" id="{2783C62A-4E1F-4A40-9558-1636CC7EC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74" y="1214964"/>
            <a:ext cx="6206558" cy="350937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E38C6905-121A-4E9F-8AE6-065758F30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4" y="1005414"/>
            <a:ext cx="3492240" cy="3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HOW DO WE PREPARE THE FUDGE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146015" y="5677059"/>
            <a:ext cx="1189996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Often the difference between </a:t>
            </a:r>
          </a:p>
          <a:p>
            <a:pPr algn="ctr"/>
            <a:r>
              <a:rPr lang="en-AU" sz="2800" b="1" dirty="0">
                <a:solidFill>
                  <a:srgbClr val="FF0000"/>
                </a:solidFill>
              </a:rPr>
              <a:t>Square Dancing and Square Standing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261017" y="598473"/>
            <a:ext cx="11784966" cy="49705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Short Modules to lengthen or replace</a:t>
            </a: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 THRU, ALLEMANDE LEFT to replace a SWING CORNER.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SWING THRU, BOYS TRADE before SWING CORNER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TOUCH ¼,  SCOOT BACK,  SWING CORNER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PASS THRU, U-TURN BACK, (</a:t>
            </a: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 The Gnat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SWING CORNER.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PASS THRU, U-TURN BACK, BOX THE GNAT,  PULL BY,  ALLEMANDE LEFT AND PROMENADE to replace SWING CORNER.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WAVES 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SCOOT BACK TWICE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lvl="1" indent="-539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PL/CL </a:t>
            </a:r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BOX THE GNAT, PASS THRU, U-TURN BACK.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9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HOW DO WE PREPARE THE FUDGE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146017" y="5987321"/>
            <a:ext cx="118999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CHOSEN MODULES SHOULD KEEP THE BASIC THEME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261017" y="598473"/>
            <a:ext cx="11784966" cy="5388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Equivalent Movements / sequences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standard Corner Line Get-out out is square thru 3, swing corner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 The Ocean, Ladies Trade, Swing Thru, Swing the Corner adds 6 beats.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contrast if you have an ending with Pass The Ocean, Ladies Trade, Swing Thru, you can shorten it with square thru 3.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and left thru (6 beats) </a:t>
            </a:r>
            <a:r>
              <a:rPr lang="en-AU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Flutterwheel,   Reverse Flutterwheel (16 beats)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sequences flow seamlessly into a promenade as ending movements.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 trade </a:t>
            </a:r>
            <a:r>
              <a:rPr lang="en-A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girls run, boys run, half sashay.  This is especially nice from standard lines after  a pass thru or walk and dodge and the men doing the half sashay is fun but still feels right.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Heads promenade ½,  star thru, pass thru (15-16 beats) </a:t>
            </a:r>
            <a:r>
              <a:rPr lang="en-A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Heads promenade ½, pass the ocean, extend = heads square thru (12 beats)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4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HOW DO WE PREPARE THE FUDGE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67638" y="5997917"/>
            <a:ext cx="118999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LOTS OF OTHER METHODS BUT THESE ARE THE 7 BASIC TOOLS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261017" y="598473"/>
            <a:ext cx="11784966" cy="1923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a good Start</a:t>
            </a:r>
            <a:endParaRPr lang="en-AU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Throw away movements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Replacement equivalents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Short modules</a:t>
            </a:r>
            <a:endParaRPr lang="en-A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4827053-2C42-462E-95DC-D270F54DBCA7}"/>
              </a:ext>
            </a:extLst>
          </p:cNvPr>
          <p:cNvSpPr txBox="1"/>
          <p:nvPr/>
        </p:nvSpPr>
        <p:spPr>
          <a:xfrm>
            <a:off x="261017" y="2467198"/>
            <a:ext cx="1178496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A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takes time, practice and skill to deliver</a:t>
            </a:r>
            <a:endParaRPr lang="en-AU" sz="2400" b="1" dirty="0">
              <a:solidFill>
                <a:srgbClr val="FFFF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0428B3D-6B46-4B29-B41A-8BEFB6144C97}"/>
              </a:ext>
            </a:extLst>
          </p:cNvPr>
          <p:cNvSpPr txBox="1"/>
          <p:nvPr/>
        </p:nvSpPr>
        <p:spPr>
          <a:xfrm>
            <a:off x="343749" y="2990418"/>
            <a:ext cx="11784966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techniques include</a:t>
            </a:r>
            <a:endParaRPr lang="en-AU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Playing with the ending  - End in a courtesy turn to the promenade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Shorten your </a:t>
            </a:r>
            <a:r>
              <a:rPr lang="en-AU" sz="2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choreo</a:t>
            </a: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sequence by 2 beats for CB exact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Change the finish quadrant – 12 beat promenade vs 16 beat promenade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Change the progression – adds variety and shortens promenade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CA69C6-A5E6-4837-B5F4-164623949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9940"/>
            <a:ext cx="5476875" cy="2857500"/>
          </a:xfrm>
          <a:prstGeom prst="rect">
            <a:avLst/>
          </a:prstGeom>
        </p:spPr>
      </p:pic>
      <p:pic>
        <p:nvPicPr>
          <p:cNvPr id="10" name="Picture 9" descr="A picture containing food, cake, sweet, chocolate&#10;&#10;Description automatically generated">
            <a:extLst>
              <a:ext uri="{FF2B5EF4-FFF2-40B4-BE49-F238E27FC236}">
                <a16:creationId xmlns:a16="http://schemas.microsoft.com/office/drawing/2014/main" id="{28850C42-D3DD-4DF2-A44B-61AB0D9EE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80" y="3875313"/>
            <a:ext cx="2445526" cy="24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Putting it in practice</a:t>
            </a:r>
          </a:p>
          <a:p>
            <a:pPr algn="ctr"/>
            <a:r>
              <a:rPr lang="en-AU" sz="3600" b="1" dirty="0">
                <a:solidFill>
                  <a:srgbClr val="FFFF00"/>
                </a:solidFill>
              </a:rPr>
              <a:t>(focus movement – Cross Run / Cross Fold)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67638" y="5997917"/>
            <a:ext cx="118999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The answer to all of these questions is YES,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1692-F0DF-410B-8679-AB26FD1DC16A}"/>
              </a:ext>
            </a:extLst>
          </p:cNvPr>
          <p:cNvSpPr txBox="1"/>
          <p:nvPr/>
        </p:nvSpPr>
        <p:spPr>
          <a:xfrm>
            <a:off x="377597" y="1150436"/>
            <a:ext cx="3616631" cy="51090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Sequence:  </a:t>
            </a:r>
            <a:r>
              <a:rPr lang="en-AU" sz="2800" b="1" dirty="0">
                <a:solidFill>
                  <a:srgbClr val="FFFF00"/>
                </a:solidFill>
              </a:rPr>
              <a:t>64 beats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Heads Square Thru,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Dosado,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Swing Thru,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 Run,  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 the Line,   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and Left Thru,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 the Ocean,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 Cross Fold,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Swing Corner,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Promenade 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0633D-CD15-4A5A-9E17-20E312FCBCFF}"/>
              </a:ext>
            </a:extLst>
          </p:cNvPr>
          <p:cNvSpPr txBox="1"/>
          <p:nvPr/>
        </p:nvSpPr>
        <p:spPr>
          <a:xfrm>
            <a:off x="5045392" y="1554354"/>
            <a:ext cx="66292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Is there a throw away call – what does it do?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Is there an equivalent to save time?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Can I change the ending  to eliminate swing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Can I flip flop the quadrant? – if I do how do I make up the extra time needed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Can I change the progression and the quadrant – sequence change? </a:t>
            </a:r>
          </a:p>
        </p:txBody>
      </p:sp>
    </p:spTree>
    <p:extLst>
      <p:ext uri="{BB962C8B-B14F-4D97-AF65-F5344CB8AC3E}">
        <p14:creationId xmlns:p14="http://schemas.microsoft.com/office/powerpoint/2010/main" val="38861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37EADC-BA32-4922-9A66-787CA2FA4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675151"/>
              </p:ext>
            </p:extLst>
          </p:nvPr>
        </p:nvGraphicFramePr>
        <p:xfrm>
          <a:off x="292963" y="91440"/>
          <a:ext cx="11395968" cy="6431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6684">
                  <a:extLst>
                    <a:ext uri="{9D8B030D-6E8A-4147-A177-3AD203B41FA5}">
                      <a16:colId xmlns:a16="http://schemas.microsoft.com/office/drawing/2014/main" val="2206564698"/>
                    </a:ext>
                  </a:extLst>
                </a:gridCol>
                <a:gridCol w="3799642">
                  <a:extLst>
                    <a:ext uri="{9D8B030D-6E8A-4147-A177-3AD203B41FA5}">
                      <a16:colId xmlns:a16="http://schemas.microsoft.com/office/drawing/2014/main" val="1013750578"/>
                    </a:ext>
                  </a:extLst>
                </a:gridCol>
                <a:gridCol w="3799642">
                  <a:extLst>
                    <a:ext uri="{9D8B030D-6E8A-4147-A177-3AD203B41FA5}">
                      <a16:colId xmlns:a16="http://schemas.microsoft.com/office/drawing/2014/main" val="2023906153"/>
                    </a:ext>
                  </a:extLst>
                </a:gridCol>
              </a:tblGrid>
              <a:tr h="2291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kern="0" dirty="0">
                          <a:solidFill>
                            <a:schemeClr val="tx1"/>
                          </a:solidFill>
                          <a:effectLst/>
                        </a:rPr>
                        <a:t>Original figure (64 beats)</a:t>
                      </a:r>
                      <a:endParaRPr lang="en-AU" sz="14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kern="0" dirty="0">
                          <a:solidFill>
                            <a:schemeClr val="tx1"/>
                          </a:solidFill>
                          <a:effectLst/>
                        </a:rPr>
                        <a:t>Throw away call - 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</a:rPr>
                        <a:t>Drop the Dosado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kern="0" dirty="0">
                          <a:solidFill>
                            <a:schemeClr val="tx1"/>
                          </a:solidFill>
                          <a:effectLst/>
                        </a:rPr>
                        <a:t>Replacement Module - 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</a:rPr>
                        <a:t>Change the square thru to give me extra time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44879"/>
                  </a:ext>
                </a:extLst>
              </a:tr>
              <a:tr h="18780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Heads Square Thru,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Dosado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Swing Thru,  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Bend the Line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Right and Left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Pass the Ocean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Boys Cross Fold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Swing Corner and Promenade</a:t>
                      </a:r>
                      <a:endParaRPr lang="en-AU" sz="1600" b="0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Heads Square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DOSADO (6 BEATS)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Swing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Bend the Line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Right and Left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Pass the Ocean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Boys Cross Fold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Swing Corner and Promenade</a:t>
                      </a:r>
                      <a:endParaRPr lang="en-AU" sz="16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>
                          <a:solidFill>
                            <a:schemeClr val="tx1"/>
                          </a:solidFill>
                          <a:effectLst/>
                        </a:rPr>
                        <a:t>HEADS TOUCH 1/4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>
                          <a:solidFill>
                            <a:schemeClr val="tx1"/>
                          </a:solidFill>
                          <a:effectLst/>
                        </a:rPr>
                        <a:t>HEAD BOY RUN – (6 Beats)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Dosado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Swing Thru,  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Bend the Line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Right and Left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Pass the Ocean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Boys Cross Fold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>
                          <a:solidFill>
                            <a:schemeClr val="tx1"/>
                          </a:solidFill>
                          <a:effectLst/>
                        </a:rPr>
                        <a:t>Swing Corner &amp; Promenade</a:t>
                      </a:r>
                      <a:endParaRPr lang="en-AU" sz="1600" b="1" ker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/>
                </a:tc>
                <a:extLst>
                  <a:ext uri="{0D108BD9-81ED-4DB2-BD59-A6C34878D82A}">
                    <a16:rowId xmlns:a16="http://schemas.microsoft.com/office/drawing/2014/main" val="756779333"/>
                  </a:ext>
                </a:extLst>
              </a:tr>
              <a:tr h="31506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kern="0" dirty="0">
                          <a:solidFill>
                            <a:schemeClr val="tx1"/>
                          </a:solidFill>
                          <a:effectLst/>
                        </a:rPr>
                        <a:t>Changing the ending- </a:t>
                      </a: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</a:rPr>
                        <a:t>(44 beats into the arm turn and full promenade)</a:t>
                      </a:r>
                      <a:endParaRPr lang="en-A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kern="0" dirty="0">
                          <a:solidFill>
                            <a:schemeClr val="tx1"/>
                          </a:solidFill>
                          <a:effectLst/>
                        </a:rPr>
                        <a:t>Right hand quadrant set up - </a:t>
                      </a: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</a:rPr>
                        <a:t>64 beats or 48 with the swing and you have a 12 beat promenade  allowing 4 beats at home</a:t>
                      </a:r>
                      <a:endParaRPr lang="en-A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kern="0" dirty="0">
                          <a:solidFill>
                            <a:schemeClr val="tx1"/>
                          </a:solidFill>
                          <a:effectLst/>
                        </a:rPr>
                        <a:t>Right hand lady progression keeping theme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AU" sz="1400" b="1" dirty="0">
                          <a:solidFill>
                            <a:srgbClr val="FF0000"/>
                          </a:solidFill>
                          <a:effectLst/>
                        </a:rPr>
                        <a:t>chicken plucker</a:t>
                      </a: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</a:rPr>
                        <a:t>) 48 beats to the swing and promenade 12 steps</a:t>
                      </a:r>
                      <a:endParaRPr lang="en-A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530598"/>
                  </a:ext>
                </a:extLst>
              </a:tr>
              <a:tr h="27195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Heads Square Thru,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Dosado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Swing Thru,  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Bend the Line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Right and Left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0" dirty="0">
                          <a:solidFill>
                            <a:schemeClr val="tx1"/>
                          </a:solidFill>
                          <a:effectLst/>
                        </a:rPr>
                        <a:t>Pass the Ocean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BOYS CROSS </a:t>
                      </a: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RUN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LEFT ARM TURN –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KEEP HER AND PROMENADE (40 beats + 4 for the arm turn into the promenade and 20 beats for the full promenade)</a:t>
                      </a:r>
                      <a:endParaRPr lang="en-AU" sz="16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HEADS TOUCH 1/4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HEAD 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Dosado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Swing Thru,  </a:t>
                      </a: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CIRCULATE TWICE (flip flops)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Bend the Line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Right and Left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Pass the Ocean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Boys Cross Fold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Swing and promenade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0000"/>
                          </a:solidFill>
                          <a:effectLst/>
                        </a:rPr>
                        <a:t>Or </a:t>
                      </a:r>
                      <a:r>
                        <a:rPr lang="en-AU" sz="1600" kern="0" dirty="0">
                          <a:solidFill>
                            <a:srgbClr val="FF0000"/>
                          </a:solidFill>
                          <a:effectLst/>
                        </a:rPr>
                        <a:t>Pass Thru, Allemande Left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rgbClr val="FF0000"/>
                          </a:solidFill>
                          <a:effectLst/>
                        </a:rPr>
                        <a:t>and Promenade 64 beats</a:t>
                      </a:r>
                      <a:endParaRPr lang="en-AU" sz="1600" b="1" kern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Heads Square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RIGHT AND LEFT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PASS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kern="0" dirty="0">
                          <a:solidFill>
                            <a:schemeClr val="tx1"/>
                          </a:solidFill>
                          <a:effectLst/>
                        </a:rPr>
                        <a:t>TRADE BY </a:t>
                      </a:r>
                      <a:r>
                        <a:rPr lang="en-AU" sz="1600" kern="0" dirty="0">
                          <a:solidFill>
                            <a:srgbClr val="FF0000"/>
                          </a:solidFill>
                          <a:effectLst/>
                        </a:rPr>
                        <a:t>(chicken plucker)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Dosado – </a:t>
                      </a:r>
                      <a:r>
                        <a:rPr lang="en-AU" sz="1600" kern="0" dirty="0">
                          <a:solidFill>
                            <a:srgbClr val="FF0000"/>
                          </a:solidFill>
                          <a:effectLst/>
                        </a:rPr>
                        <a:t>(out of sequence)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Swing Thru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Boys Run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Bend the Line (</a:t>
                      </a:r>
                      <a:r>
                        <a:rPr lang="en-AU" sz="1600" kern="0" dirty="0">
                          <a:solidFill>
                            <a:srgbClr val="FF0000"/>
                          </a:solidFill>
                          <a:effectLst/>
                        </a:rPr>
                        <a:t>drop R&amp;L Thru to put them in sequence</a:t>
                      </a: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Pass the Ocean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Boys Cross Fold (</a:t>
                      </a:r>
                      <a:r>
                        <a:rPr lang="en-AU" sz="1600" kern="0" dirty="0">
                          <a:solidFill>
                            <a:srgbClr val="FF0000"/>
                          </a:solidFill>
                          <a:effectLst/>
                        </a:rPr>
                        <a:t>RHL lady</a:t>
                      </a:r>
                      <a:r>
                        <a:rPr lang="en-AU" sz="1600" kern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Swing And Promenade</a:t>
                      </a:r>
                      <a:endParaRPr lang="en-A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69" marR="20969" marT="0" marB="0"/>
                </a:tc>
                <a:extLst>
                  <a:ext uri="{0D108BD9-81ED-4DB2-BD59-A6C34878D82A}">
                    <a16:rowId xmlns:a16="http://schemas.microsoft.com/office/drawing/2014/main" val="2991614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19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A SECOND LOOK</a:t>
            </a:r>
            <a:br>
              <a:rPr lang="en-AU" sz="3600" b="1" dirty="0">
                <a:solidFill>
                  <a:srgbClr val="FFFF00"/>
                </a:solidFill>
              </a:rPr>
            </a:br>
            <a:r>
              <a:rPr lang="en-AU" sz="3600" b="1" dirty="0">
                <a:solidFill>
                  <a:srgbClr val="FFFF00"/>
                </a:solidFill>
              </a:rPr>
              <a:t>Focus sequence – “Spin the Top,  Hinge,  Circulate”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1692-F0DF-410B-8679-AB26FD1DC16A}"/>
              </a:ext>
            </a:extLst>
          </p:cNvPr>
          <p:cNvSpPr txBox="1"/>
          <p:nvPr/>
        </p:nvSpPr>
        <p:spPr>
          <a:xfrm>
            <a:off x="377597" y="1150436"/>
            <a:ext cx="4357218" cy="55399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Sequence:  </a:t>
            </a:r>
            <a:r>
              <a:rPr lang="en-AU" sz="2800" b="1" dirty="0">
                <a:solidFill>
                  <a:srgbClr val="FFFF00"/>
                </a:solidFill>
              </a:rPr>
              <a:t>64 beats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Heads Square Thru </a:t>
            </a: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(12),  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Swing Thru </a:t>
            </a: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(6),</a:t>
            </a:r>
          </a:p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 the Top 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(8),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Hinge </a:t>
            </a: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(2),</a:t>
            </a:r>
          </a:p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Circulate,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 Run,</a:t>
            </a: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</a:t>
            </a:r>
          </a:p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Square Thru 3, 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</a:t>
            </a:r>
            <a:b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(44 beats)</a:t>
            </a:r>
          </a:p>
          <a:p>
            <a: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Swing Corner </a:t>
            </a: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– </a:t>
            </a:r>
            <a:br>
              <a:rPr lang="en-A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(50) LH Quadrant</a:t>
            </a:r>
          </a:p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Promenade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0633D-CD15-4A5A-9E17-20E312FCBCFF}"/>
              </a:ext>
            </a:extLst>
          </p:cNvPr>
          <p:cNvSpPr txBox="1"/>
          <p:nvPr/>
        </p:nvSpPr>
        <p:spPr>
          <a:xfrm>
            <a:off x="5489529" y="1266971"/>
            <a:ext cx="662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What are some problems with this figure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3C6FE-8C70-4847-A490-5B48307F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31" y="2088689"/>
            <a:ext cx="7399379" cy="3386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74636-34F9-43EA-8AE9-75EC1B8BE2CB}"/>
              </a:ext>
            </a:extLst>
          </p:cNvPr>
          <p:cNvSpPr txBox="1"/>
          <p:nvPr/>
        </p:nvSpPr>
        <p:spPr>
          <a:xfrm>
            <a:off x="4498931" y="5966258"/>
            <a:ext cx="742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 TO FIX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B4660-6133-4A5B-84D4-DA2F0C594BC5}"/>
              </a:ext>
            </a:extLst>
          </p:cNvPr>
          <p:cNvSpPr txBox="1"/>
          <p:nvPr/>
        </p:nvSpPr>
        <p:spPr>
          <a:xfrm>
            <a:off x="7558502" y="2034651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End formation</a:t>
            </a:r>
          </a:p>
        </p:txBody>
      </p:sp>
    </p:spTree>
    <p:extLst>
      <p:ext uri="{BB962C8B-B14F-4D97-AF65-F5344CB8AC3E}">
        <p14:creationId xmlns:p14="http://schemas.microsoft.com/office/powerpoint/2010/main" val="270666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D8FEBF-2481-41EC-B927-B13D17173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446220"/>
              </p:ext>
            </p:extLst>
          </p:nvPr>
        </p:nvGraphicFramePr>
        <p:xfrm>
          <a:off x="242888" y="401807"/>
          <a:ext cx="11706224" cy="6055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5981">
                  <a:extLst>
                    <a:ext uri="{9D8B030D-6E8A-4147-A177-3AD203B41FA5}">
                      <a16:colId xmlns:a16="http://schemas.microsoft.com/office/drawing/2014/main" val="215927576"/>
                    </a:ext>
                  </a:extLst>
                </a:gridCol>
                <a:gridCol w="2925981">
                  <a:extLst>
                    <a:ext uri="{9D8B030D-6E8A-4147-A177-3AD203B41FA5}">
                      <a16:colId xmlns:a16="http://schemas.microsoft.com/office/drawing/2014/main" val="4022671738"/>
                    </a:ext>
                  </a:extLst>
                </a:gridCol>
                <a:gridCol w="2927131">
                  <a:extLst>
                    <a:ext uri="{9D8B030D-6E8A-4147-A177-3AD203B41FA5}">
                      <a16:colId xmlns:a16="http://schemas.microsoft.com/office/drawing/2014/main" val="1614222638"/>
                    </a:ext>
                  </a:extLst>
                </a:gridCol>
                <a:gridCol w="2927131">
                  <a:extLst>
                    <a:ext uri="{9D8B030D-6E8A-4147-A177-3AD203B41FA5}">
                      <a16:colId xmlns:a16="http://schemas.microsoft.com/office/drawing/2014/main" val="1696893326"/>
                    </a:ext>
                  </a:extLst>
                </a:gridCol>
              </a:tblGrid>
              <a:tr h="71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</a:p>
                  </a:txBody>
                  <a:tcPr marL="64808" marR="648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Idea 1 </a:t>
                      </a:r>
                    </a:p>
                  </a:txBody>
                  <a:tcPr marL="64808" marR="648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Idea 2</a:t>
                      </a:r>
                    </a:p>
                  </a:txBody>
                  <a:tcPr marL="64808" marR="648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Idea 3</a:t>
                      </a:r>
                    </a:p>
                  </a:txBody>
                  <a:tcPr marL="64808" marR="64808" marT="0" marB="0"/>
                </a:tc>
                <a:extLst>
                  <a:ext uri="{0D108BD9-81ED-4DB2-BD59-A6C34878D82A}">
                    <a16:rowId xmlns:a16="http://schemas.microsoft.com/office/drawing/2014/main" val="3210605307"/>
                  </a:ext>
                </a:extLst>
              </a:tr>
              <a:tr h="4527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(H)  Square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Swing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Spin the Top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Hinge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Circulate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Square Thru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Swing Corner and Promenade</a:t>
                      </a:r>
                      <a:endParaRPr lang="en-A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(H) </a:t>
                      </a:r>
                      <a:r>
                        <a:rPr lang="en-AU" sz="2000" b="1" dirty="0">
                          <a:effectLst/>
                        </a:rPr>
                        <a:t>TOUCH 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Swing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Spin the top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Hinge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MAKE A WAVE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LADIES TRADE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SWING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CHAIN DOWN THE LINE AND PROMENADE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(48 Beats)</a:t>
                      </a:r>
                    </a:p>
                  </a:txBody>
                  <a:tcPr marL="64808" marR="648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(H)Square thru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Swing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Spin the top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Hinge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Circulate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PASS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TRADE 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ALLEMANDE LEFT </a:t>
                      </a:r>
                      <a:r>
                        <a:rPr lang="en-AU" sz="2000" dirty="0">
                          <a:solidFill>
                            <a:srgbClr val="FF0000"/>
                          </a:solidFill>
                          <a:effectLst/>
                        </a:rPr>
                        <a:t>(40) </a:t>
                      </a:r>
                      <a:r>
                        <a:rPr lang="en-AU" sz="2000" dirty="0">
                          <a:effectLst/>
                        </a:rPr>
                        <a:t>and promenade</a:t>
                      </a:r>
                      <a:br>
                        <a:rPr lang="en-AU" sz="2000" dirty="0">
                          <a:effectLst/>
                        </a:rPr>
                      </a:br>
                      <a:r>
                        <a:rPr lang="en-AU" sz="2000" dirty="0">
                          <a:effectLst/>
                        </a:rPr>
                        <a:t>(or swing and promenade)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(H) TOUCH 1/4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Swing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Spin the Top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Hinge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Circulate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Boys Run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PASS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TRADE 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SLIDE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effectLst/>
                        </a:rPr>
                        <a:t>PASS THRU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Allemande left </a:t>
                      </a:r>
                      <a:r>
                        <a:rPr lang="en-AU" sz="2000" dirty="0">
                          <a:solidFill>
                            <a:srgbClr val="FF0000"/>
                          </a:solidFill>
                          <a:effectLst/>
                        </a:rPr>
                        <a:t>(48 beats) </a:t>
                      </a:r>
                      <a:r>
                        <a:rPr lang="en-AU" sz="2000" dirty="0">
                          <a:effectLst/>
                        </a:rPr>
                        <a:t>and promenade </a:t>
                      </a:r>
                      <a:r>
                        <a:rPr lang="en-AU" sz="2000" b="1" dirty="0">
                          <a:solidFill>
                            <a:srgbClr val="FF0000"/>
                          </a:solidFill>
                          <a:effectLst/>
                        </a:rPr>
                        <a:t>(14)</a:t>
                      </a:r>
                      <a:endParaRPr lang="en-A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/>
                </a:tc>
                <a:extLst>
                  <a:ext uri="{0D108BD9-81ED-4DB2-BD59-A6C34878D82A}">
                    <a16:rowId xmlns:a16="http://schemas.microsoft.com/office/drawing/2014/main" val="3757497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774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YOUR JOB IS TO KEEP THE DANCERS HAPPY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67638" y="5997917"/>
            <a:ext cx="118999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Always try to allow 4 extra beats – it works.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1692-F0DF-410B-8679-AB26FD1DC16A}"/>
              </a:ext>
            </a:extLst>
          </p:cNvPr>
          <p:cNvSpPr txBox="1"/>
          <p:nvPr/>
        </p:nvSpPr>
        <p:spPr>
          <a:xfrm>
            <a:off x="463117" y="659755"/>
            <a:ext cx="11109009" cy="20928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Square Dancing is better than: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</a:rPr>
              <a:t>Square 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</a:rPr>
              <a:t>Square Plodding 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</a:rPr>
              <a:t>Square running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5D713-EAD1-4D0C-B7E4-B69CCD175093}"/>
              </a:ext>
            </a:extLst>
          </p:cNvPr>
          <p:cNvSpPr txBox="1"/>
          <p:nvPr/>
        </p:nvSpPr>
        <p:spPr>
          <a:xfrm>
            <a:off x="463116" y="2519035"/>
            <a:ext cx="11109009" cy="33855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FFFF00"/>
                </a:solidFill>
              </a:rPr>
              <a:t>Hints and 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</a:rPr>
              <a:t>64 beats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</a:rPr>
              <a:t>Move to the music (beat)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</a:rPr>
              <a:t>Teach styling  - like tighten the promenades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Swing is min 4 – allow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Promenade is 16 beats from home – </a:t>
            </a:r>
            <a:r>
              <a:rPr lang="en-AU" sz="2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from the CB exact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facing direction and movement matters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C122D-1F14-4CE8-9E0B-96FFFAA02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53" y="617550"/>
            <a:ext cx="3706298" cy="328748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1A8EB24-9FA9-4D10-B79C-DA440CE86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21" y="5078038"/>
            <a:ext cx="1746419" cy="17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General Guidelines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67638" y="5997917"/>
            <a:ext cx="1022473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DANCER’s SUCCESS &amp; ENTERTAINMEN IS THE GOAL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1692-F0DF-410B-8679-AB26FD1DC16A}"/>
              </a:ext>
            </a:extLst>
          </p:cNvPr>
          <p:cNvSpPr txBox="1"/>
          <p:nvPr/>
        </p:nvSpPr>
        <p:spPr>
          <a:xfrm>
            <a:off x="306363" y="659011"/>
            <a:ext cx="11109009" cy="55399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 at Home endings – 40-42 beats before the swing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add or drops in your Choreography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Dosado,  Forward and 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Do nothings at end of module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</a:t>
            </a:r>
            <a:r>
              <a:rPr lang="en-AU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 ¼ - scoot 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Equivalents to shorten or lengthen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Swing thru = Scoot Back, Centres Trade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and left thru – Flutterwheel, Reverse Flutterwheel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every ending needs a swing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 Thru &amp; Promenade,  Veer Right &amp; Promenade,  R&amp;L Thru &amp; Promenade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right hand quadrant – 12 step promenades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hand Lady progression works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 dancers – use flip flops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AU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them catch on the promenade - get them dancing the beat</a:t>
            </a:r>
            <a:endParaRPr lang="en-A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1A8EB24-9FA9-4D10-B79C-DA440CE86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1" y="4902575"/>
            <a:ext cx="1746419" cy="17464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F75B17D-4667-4C5E-8BD9-41CF666A0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97" y="209006"/>
            <a:ext cx="56562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4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8516815-1FC2-4CB7-93B6-20B544D1B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84" y="814167"/>
            <a:ext cx="9597340" cy="66941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FA705DD-3304-4588-B387-6BC760493CE0}"/>
              </a:ext>
            </a:extLst>
          </p:cNvPr>
          <p:cNvSpPr txBox="1">
            <a:spLocks/>
          </p:cNvSpPr>
          <p:nvPr/>
        </p:nvSpPr>
        <p:spPr>
          <a:xfrm>
            <a:off x="106377" y="-107448"/>
            <a:ext cx="12113894" cy="717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A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Questions and Discussion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D59FF5-CDA1-48F6-8096-1E0F6DE83BA4}"/>
              </a:ext>
            </a:extLst>
          </p:cNvPr>
          <p:cNvSpPr txBox="1">
            <a:spLocks/>
          </p:cNvSpPr>
          <p:nvPr/>
        </p:nvSpPr>
        <p:spPr>
          <a:xfrm>
            <a:off x="266700" y="3980266"/>
            <a:ext cx="11430000" cy="2418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endParaRPr lang="en-A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35E269CF-0907-4B02-BC08-CE013FECB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60" y="4473144"/>
            <a:ext cx="3281529" cy="2188369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3E52BBE6-360E-4BBF-BEA3-97E267970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20" y="3277583"/>
            <a:ext cx="787687" cy="787687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F0D26FA6-7EE6-4A04-8DD7-7B423A79B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21" y="914165"/>
            <a:ext cx="1625916" cy="1625916"/>
          </a:xfrm>
          <a:prstGeom prst="rect">
            <a:avLst/>
          </a:prstGeom>
        </p:spPr>
      </p:pic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3CD31639-073F-48CF-89DF-93699E30F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36" y="1555452"/>
            <a:ext cx="1210214" cy="1210214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339495E5-4135-4F18-AAE9-F8ED0833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0" y="3468043"/>
            <a:ext cx="717677" cy="717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C6EA8-2927-485D-A623-4CB2C0999B40}"/>
              </a:ext>
            </a:extLst>
          </p:cNvPr>
          <p:cNvSpPr txBox="1"/>
          <p:nvPr/>
        </p:nvSpPr>
        <p:spPr>
          <a:xfrm>
            <a:off x="366631" y="804282"/>
            <a:ext cx="2473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Bonus short Zeros and Equivalents are attached to the notes of </a:t>
            </a:r>
            <a:r>
              <a:rPr lang="en-AU">
                <a:solidFill>
                  <a:srgbClr val="FFFF00"/>
                </a:solidFill>
              </a:rPr>
              <a:t>this presentation.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8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78377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FF00"/>
                </a:solidFill>
              </a:rPr>
              <a:t>What is meant by “FUDGE FACTOR”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57036-D7E2-4374-A282-08815F6B662B}"/>
              </a:ext>
            </a:extLst>
          </p:cNvPr>
          <p:cNvSpPr txBox="1"/>
          <p:nvPr/>
        </p:nvSpPr>
        <p:spPr>
          <a:xfrm>
            <a:off x="324395" y="969637"/>
            <a:ext cx="11240588" cy="202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40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figure included in a calculation to account for error or unanticipated circumstances, or to ensure a desired result”</a:t>
            </a:r>
            <a:r>
              <a:rPr lang="en-AU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0" y="5288198"/>
            <a:ext cx="1210491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0000"/>
                </a:solidFill>
              </a:rPr>
              <a:t>Always have a Plan B</a:t>
            </a:r>
          </a:p>
          <a:p>
            <a:pPr algn="ctr"/>
            <a:r>
              <a:rPr lang="en-AU" sz="3600" b="1" dirty="0">
                <a:solidFill>
                  <a:srgbClr val="FF0000"/>
                </a:solidFill>
              </a:rPr>
              <a:t>Alternate sing call, easier, but with target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898280" y="3316375"/>
            <a:ext cx="10666703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singing calls being prepare to succeed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 that any singing can fail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Accepting failure possibility – usually prepares you for success</a:t>
            </a:r>
          </a:p>
        </p:txBody>
      </p:sp>
    </p:spTree>
    <p:extLst>
      <p:ext uri="{BB962C8B-B14F-4D97-AF65-F5344CB8AC3E}">
        <p14:creationId xmlns:p14="http://schemas.microsoft.com/office/powerpoint/2010/main" val="363813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78377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FF00"/>
                </a:solidFill>
              </a:rPr>
              <a:t>WHY DO SINGING CALLS FAIL US SOMETIMES?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8904303" y="4066522"/>
            <a:ext cx="3195962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FF0000"/>
                </a:solidFill>
              </a:rPr>
              <a:t>All of these are </a:t>
            </a:r>
            <a:br>
              <a:rPr lang="en-AU" sz="2800" b="1" dirty="0">
                <a:solidFill>
                  <a:srgbClr val="FF0000"/>
                </a:solidFill>
              </a:rPr>
            </a:br>
            <a:r>
              <a:rPr lang="en-AU" sz="2800" b="1" dirty="0">
                <a:solidFill>
                  <a:srgbClr val="FF0000"/>
                </a:solidFill>
              </a:rPr>
              <a:t>Easy to fix</a:t>
            </a:r>
          </a:p>
          <a:p>
            <a:pPr algn="ctr"/>
            <a:r>
              <a:rPr lang="en-AU" sz="2800" b="1" dirty="0">
                <a:solidFill>
                  <a:srgbClr val="FF0000"/>
                </a:solidFill>
              </a:rPr>
              <a:t>and NOT</a:t>
            </a:r>
          </a:p>
          <a:p>
            <a:pPr algn="ctr"/>
            <a:r>
              <a:rPr lang="en-AU" sz="2800" b="1" dirty="0">
                <a:solidFill>
                  <a:srgbClr val="FF0000"/>
                </a:solidFill>
              </a:rPr>
              <a:t>why most </a:t>
            </a:r>
            <a:br>
              <a:rPr lang="en-AU" sz="2800" b="1" dirty="0">
                <a:solidFill>
                  <a:srgbClr val="FF0000"/>
                </a:solidFill>
              </a:rPr>
            </a:br>
            <a:r>
              <a:rPr lang="en-AU" sz="2800" b="1" dirty="0">
                <a:solidFill>
                  <a:srgbClr val="FF0000"/>
                </a:solidFill>
              </a:rPr>
              <a:t>Singing Calls fail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347865" y="724708"/>
            <a:ext cx="10394116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 errors: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difficulty – death by definition doesn’t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Caller delivery and timing – makes it hard for dancers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music choices – if you can’t sing that song, DON’T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Choreographic Flow – learn the movement mechanics</a:t>
            </a:r>
          </a:p>
        </p:txBody>
      </p:sp>
      <p:pic>
        <p:nvPicPr>
          <p:cNvPr id="7" name="Picture 6" descr="A picture containing text, holding, person, hand&#10;&#10;Description automatically generated">
            <a:extLst>
              <a:ext uri="{FF2B5EF4-FFF2-40B4-BE49-F238E27FC236}">
                <a16:creationId xmlns:a16="http://schemas.microsoft.com/office/drawing/2014/main" id="{E6F92744-73B3-4CA1-B545-539BBE49F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67" y="2971477"/>
            <a:ext cx="7279689" cy="366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47C7E-1217-4877-8F38-05673E199B46}"/>
              </a:ext>
            </a:extLst>
          </p:cNvPr>
          <p:cNvSpPr txBox="1"/>
          <p:nvPr/>
        </p:nvSpPr>
        <p:spPr>
          <a:xfrm>
            <a:off x="189384" y="4158470"/>
            <a:ext cx="583974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Just because you can, doesn’t mean you should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Practice when to say things and how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Be honest with yourself about your 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Learn movement mechanics – call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FFFF00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93092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What is the most common problem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27915" y="6269827"/>
            <a:ext cx="118999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THIS IS NOT “O.K.”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142918" y="555252"/>
            <a:ext cx="11669964" cy="4124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 errors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teach dancers to “DANCE” – Move with the music.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Callers encourage dancers NOT to dance on the beat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beats to dance square thru (12) or 10 for a Dosado (6)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and back is 6 beats – callers give 2. – Balance is a word only</a:t>
            </a:r>
          </a:p>
          <a:p>
            <a:endParaRPr lang="en-A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figure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Heads square thru (20/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Dosado to a wave (10/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 Swing thru (6/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boys trade (4/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swing your corner (6/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promenade (18/</a:t>
            </a:r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64 beats used – 47 beats of dance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CFA55A-DD65-4AE8-8532-5BF431607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63" y="4224217"/>
            <a:ext cx="1556648" cy="1994138"/>
          </a:xfrm>
          <a:prstGeom prst="rect">
            <a:avLst/>
          </a:prstGeom>
        </p:spPr>
      </p:pic>
      <p:pic>
        <p:nvPicPr>
          <p:cNvPr id="11" name="Picture 10" descr="A picture containing dark, eyes&#10;&#10;Description automatically generated">
            <a:extLst>
              <a:ext uri="{FF2B5EF4-FFF2-40B4-BE49-F238E27FC236}">
                <a16:creationId xmlns:a16="http://schemas.microsoft.com/office/drawing/2014/main" id="{5CCD24C0-D04F-4C48-8FDD-C023CAF13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76" y="4014235"/>
            <a:ext cx="3930777" cy="26925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2694CB9-C131-41AA-81EE-E60A34971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4" y="4332428"/>
            <a:ext cx="1733015" cy="2284429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B4497476-86D1-44F1-B49F-16DB6E79B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2" y="4191155"/>
            <a:ext cx="2125961" cy="21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3360AE7-1CEB-463C-9352-4D85DCE2D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26" y="4057159"/>
            <a:ext cx="1246629" cy="1623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-324394" y="-26494"/>
            <a:ext cx="121919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THIS IS THE LESSON OF TODAY BY TOO MANY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57036-D7E2-4374-A282-08815F6B662B}"/>
              </a:ext>
            </a:extLst>
          </p:cNvPr>
          <p:cNvSpPr txBox="1"/>
          <p:nvPr/>
        </p:nvSpPr>
        <p:spPr>
          <a:xfrm>
            <a:off x="324395" y="433408"/>
            <a:ext cx="11640095" cy="3747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 not dance to the music – it doesn’t matter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Styling and timing doesn’t count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 want you to feel ostracised when you travel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Callers adjust to </a:t>
            </a:r>
            <a:r>
              <a:rPr lang="en-AU" sz="2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you</a:t>
            </a: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so “You” can dance – others be damned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Ignore the beat except for promenades  - then run like hell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Grand Square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sad part is</a:t>
            </a:r>
            <a:r>
              <a:rPr lang="en-A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many do not even realise this is what they teach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0" y="5426486"/>
            <a:ext cx="1210491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0000"/>
                </a:solidFill>
              </a:rPr>
              <a:t>SQUARE DANCING IS HARD ENOUGH</a:t>
            </a:r>
          </a:p>
          <a:p>
            <a:pPr algn="ctr"/>
            <a:r>
              <a:rPr lang="en-AU" sz="3600" b="1" dirty="0">
                <a:solidFill>
                  <a:srgbClr val="FF0000"/>
                </a:solidFill>
              </a:rPr>
              <a:t>WITHOUT ALL THIS NONSENSE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C5C6EE2-3A3C-40FE-822A-0C7CB33C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43" y="458060"/>
            <a:ext cx="1727136" cy="1727136"/>
          </a:xfrm>
          <a:prstGeom prst="rect">
            <a:avLst/>
          </a:prstGeom>
        </p:spPr>
      </p:pic>
      <p:pic>
        <p:nvPicPr>
          <p:cNvPr id="9" name="Picture 8" descr="A green frog with a red hat&#10;&#10;Description automatically generated with low confidence">
            <a:extLst>
              <a:ext uri="{FF2B5EF4-FFF2-40B4-BE49-F238E27FC236}">
                <a16:creationId xmlns:a16="http://schemas.microsoft.com/office/drawing/2014/main" id="{972AEEDF-AF0C-480E-98C6-2142B0900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8437" y="4106117"/>
            <a:ext cx="1221068" cy="1433059"/>
          </a:xfrm>
          <a:prstGeom prst="rect">
            <a:avLst/>
          </a:prstGeom>
        </p:spPr>
      </p:pic>
      <p:pic>
        <p:nvPicPr>
          <p:cNvPr id="13" name="Picture 1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73656383-509B-4C3D-BEC2-EABD0928D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74" y="4062061"/>
            <a:ext cx="1250158" cy="1454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1607A-AA61-4817-BEDA-CC80CD11D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858" y="4057159"/>
            <a:ext cx="1303143" cy="1369327"/>
          </a:xfrm>
          <a:prstGeom prst="rect">
            <a:avLst/>
          </a:prstGeom>
        </p:spPr>
      </p:pic>
      <p:pic>
        <p:nvPicPr>
          <p:cNvPr id="17" name="Picture 16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5837B834-5B31-4DA7-8347-AF69189688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0610" y="4035566"/>
            <a:ext cx="915536" cy="1500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FAADA6-799C-40B6-8A90-320D3DB21354}"/>
              </a:ext>
            </a:extLst>
          </p:cNvPr>
          <p:cNvSpPr txBox="1"/>
          <p:nvPr/>
        </p:nvSpPr>
        <p:spPr>
          <a:xfrm>
            <a:off x="251110" y="4312566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</a:rPr>
              <a:t>Grand </a:t>
            </a:r>
            <a:br>
              <a:rPr lang="en-AU" dirty="0">
                <a:solidFill>
                  <a:srgbClr val="FFC000"/>
                </a:solidFill>
              </a:rPr>
            </a:br>
            <a:r>
              <a:rPr lang="en-AU" dirty="0">
                <a:solidFill>
                  <a:srgbClr val="FFC000"/>
                </a:solidFill>
              </a:rPr>
              <a:t>Square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349C08-56AA-4881-A956-61A89DC20E36}"/>
              </a:ext>
            </a:extLst>
          </p:cNvPr>
          <p:cNvSpPr txBox="1"/>
          <p:nvPr/>
        </p:nvSpPr>
        <p:spPr>
          <a:xfrm>
            <a:off x="1982865" y="4544858"/>
            <a:ext cx="816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</a:rPr>
              <a:t>Square</a:t>
            </a:r>
            <a:br>
              <a:rPr lang="en-AU" dirty="0">
                <a:solidFill>
                  <a:srgbClr val="FFC000"/>
                </a:solidFill>
              </a:rPr>
            </a:br>
            <a:r>
              <a:rPr lang="en-AU" dirty="0">
                <a:solidFill>
                  <a:srgbClr val="FFC000"/>
                </a:solidFill>
              </a:rPr>
              <a:t>Thru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D46493-7C5D-497E-A0DE-AC8F03831430}"/>
              </a:ext>
            </a:extLst>
          </p:cNvPr>
          <p:cNvSpPr txBox="1"/>
          <p:nvPr/>
        </p:nvSpPr>
        <p:spPr>
          <a:xfrm>
            <a:off x="3546685" y="4724848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</a:rPr>
              <a:t>Dosado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067BC6-4AEF-4E30-A22A-7568C7D5389A}"/>
              </a:ext>
            </a:extLst>
          </p:cNvPr>
          <p:cNvSpPr txBox="1"/>
          <p:nvPr/>
        </p:nvSpPr>
        <p:spPr>
          <a:xfrm>
            <a:off x="5463033" y="4447849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</a:rPr>
              <a:t>Swing </a:t>
            </a:r>
          </a:p>
          <a:p>
            <a:r>
              <a:rPr lang="en-AU" dirty="0">
                <a:solidFill>
                  <a:srgbClr val="FFC000"/>
                </a:solidFill>
              </a:rPr>
              <a:t>Thru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889928C-37C1-4701-8C6D-1A0D1F11A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2648" y="3966448"/>
            <a:ext cx="1580955" cy="15698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59DD7A-75C1-49DF-8E8E-65393F466EEC}"/>
              </a:ext>
            </a:extLst>
          </p:cNvPr>
          <p:cNvSpPr txBox="1"/>
          <p:nvPr/>
        </p:nvSpPr>
        <p:spPr>
          <a:xfrm>
            <a:off x="7050739" y="4513541"/>
            <a:ext cx="71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</a:rPr>
              <a:t>Boys </a:t>
            </a:r>
          </a:p>
          <a:p>
            <a:r>
              <a:rPr lang="en-AU" dirty="0">
                <a:solidFill>
                  <a:srgbClr val="FFC000"/>
                </a:solidFill>
              </a:rPr>
              <a:t>Trade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D60B3E-402E-4F88-96DA-5451F2D67318}"/>
              </a:ext>
            </a:extLst>
          </p:cNvPr>
          <p:cNvSpPr txBox="1"/>
          <p:nvPr/>
        </p:nvSpPr>
        <p:spPr>
          <a:xfrm>
            <a:off x="8617042" y="4635731"/>
            <a:ext cx="1243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solidFill>
                  <a:srgbClr val="FFC000"/>
                </a:solidFill>
              </a:rPr>
              <a:t>Swing</a:t>
            </a:r>
          </a:p>
          <a:p>
            <a:pPr algn="ctr"/>
            <a:r>
              <a:rPr lang="en-AU" dirty="0">
                <a:solidFill>
                  <a:srgbClr val="FFC000"/>
                </a:solidFill>
              </a:rPr>
              <a:t>Promenade</a:t>
            </a:r>
          </a:p>
        </p:txBody>
      </p:sp>
    </p:spTree>
    <p:extLst>
      <p:ext uri="{BB962C8B-B14F-4D97-AF65-F5344CB8AC3E}">
        <p14:creationId xmlns:p14="http://schemas.microsoft.com/office/powerpoint/2010/main" val="337453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78377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FF00"/>
                </a:solidFill>
              </a:rPr>
              <a:t>CHECK YOUR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1331934" y="524411"/>
            <a:ext cx="103941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chosen or written singing call choreography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76B0B83-E052-4FEB-8B06-3860D27CE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982586"/>
              </p:ext>
            </p:extLst>
          </p:nvPr>
        </p:nvGraphicFramePr>
        <p:xfrm>
          <a:off x="374467" y="1047631"/>
          <a:ext cx="11443061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769">
                  <a:extLst>
                    <a:ext uri="{9D8B030D-6E8A-4147-A177-3AD203B41FA5}">
                      <a16:colId xmlns:a16="http://schemas.microsoft.com/office/drawing/2014/main" val="1433177762"/>
                    </a:ext>
                  </a:extLst>
                </a:gridCol>
                <a:gridCol w="2922764">
                  <a:extLst>
                    <a:ext uri="{9D8B030D-6E8A-4147-A177-3AD203B41FA5}">
                      <a16:colId xmlns:a16="http://schemas.microsoft.com/office/drawing/2014/main" val="557738737"/>
                    </a:ext>
                  </a:extLst>
                </a:gridCol>
                <a:gridCol w="2922764">
                  <a:extLst>
                    <a:ext uri="{9D8B030D-6E8A-4147-A177-3AD203B41FA5}">
                      <a16:colId xmlns:a16="http://schemas.microsoft.com/office/drawing/2014/main" val="3412750083"/>
                    </a:ext>
                  </a:extLst>
                </a:gridCol>
                <a:gridCol w="2922764">
                  <a:extLst>
                    <a:ext uri="{9D8B030D-6E8A-4147-A177-3AD203B41FA5}">
                      <a16:colId xmlns:a16="http://schemas.microsoft.com/office/drawing/2014/main" val="3646086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HEADS SQUARE THRU,   SWING THRU,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BOYS RUN,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TAG THE LINE,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FACE LEFT, 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FERRIS WHEEL,  CENTRES PASS THRU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(48 / 34) </a:t>
                      </a:r>
                    </a:p>
                    <a:p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SWING CORNER AND PROMENADE </a:t>
                      </a:r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 / 20)</a:t>
                      </a:r>
                      <a:endParaRPr lang="en-A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(H) SQUARE THRU,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SWING THRU,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BOYS RUN,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FERRIS WHEEL,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Cntr</a:t>
                      </a: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RIGHT &amp; LEFT THRU WITH A FULL TURN,</a:t>
                      </a:r>
                    </a:p>
                    <a:p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(48 / 36)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SWING CORNER PROMENADE </a:t>
                      </a:r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 / 20)</a:t>
                      </a:r>
                      <a:endParaRPr lang="en-A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(H) PROMENADE 1/2,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(S) SQUARE THRU,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THRU,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TRADE BY,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 THRU,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THRU,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CAST OFF 3/4,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THRU,             PARTNER TRADE,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SLIDE THRU,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(40 / 40)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SWING CORNER  PROMENADE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(22 / 21)</a:t>
                      </a:r>
                    </a:p>
                    <a:p>
                      <a:endParaRPr lang="en-A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(H) BOX THE GNAT, AND SQUARE THRU 2,   DOSADO TO A WAVE,  HINGE,  CENTRES TRADE,  CAST OFF 3/4,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BOYS TRADE,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BOYS RUN,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FERRIS WHEEL, 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ZOOM,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Cntr</a:t>
                      </a: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SLIDE THRU </a:t>
                      </a:r>
                      <a:r>
                        <a:rPr lang="en-A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BOX THE GNAT, 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Cntr</a:t>
                      </a: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PASS THRU, </a:t>
                      </a:r>
                    </a:p>
                    <a:p>
                      <a:pPr lvl="0"/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(48 / 52) </a:t>
                      </a:r>
                      <a:b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SWING CORNER PROMENADE </a:t>
                      </a:r>
                      <a:r>
                        <a:rPr lang="en-AU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 / 20)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3855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8554DD-2717-41C9-BB0C-EE5516A46954}"/>
              </a:ext>
            </a:extLst>
          </p:cNvPr>
          <p:cNvSpPr txBox="1"/>
          <p:nvPr/>
        </p:nvSpPr>
        <p:spPr>
          <a:xfrm>
            <a:off x="3233059" y="5587203"/>
            <a:ext cx="6070063" cy="1057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what the caller says</a:t>
            </a:r>
          </a:p>
          <a:p>
            <a:pPr marL="514350" indent="-51435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Swing and stop at home</a:t>
            </a:r>
            <a:endParaRPr lang="en-AU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4EEBCF7D-C8F4-40FD-87AB-6A94B4E3384C}"/>
              </a:ext>
            </a:extLst>
          </p:cNvPr>
          <p:cNvSpPr/>
          <p:nvPr/>
        </p:nvSpPr>
        <p:spPr>
          <a:xfrm>
            <a:off x="8273143" y="5580298"/>
            <a:ext cx="2606226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72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78377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FF00"/>
                </a:solidFill>
              </a:rPr>
              <a:t>WHAT IS THE OUTCOME?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57036-D7E2-4374-A282-08815F6B662B}"/>
              </a:ext>
            </a:extLst>
          </p:cNvPr>
          <p:cNvSpPr txBox="1"/>
          <p:nvPr/>
        </p:nvSpPr>
        <p:spPr>
          <a:xfrm>
            <a:off x="259696" y="679819"/>
            <a:ext cx="11240588" cy="1595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Dancer feel like they made a mistake</a:t>
            </a:r>
          </a:p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when caller adjusts lyrics – dancers feel corrected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Caller has created the circumstances for dancers to feel wrong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0" y="5950049"/>
            <a:ext cx="1210491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FF0000"/>
                </a:solidFill>
              </a:rPr>
              <a:t>Callers Are Human – CHECK TWICE – CUT ONCE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259696" y="2227285"/>
            <a:ext cx="1090394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 sent is: dancing to music is not important – caller will fix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8D34430-15F6-4C97-99AD-A5B721E8F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3" y="2913304"/>
            <a:ext cx="2626924" cy="2626924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B37DB661-92D5-4248-BE87-14C3FDE2C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31" y="3119188"/>
            <a:ext cx="2421040" cy="2421040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88B713-77C8-4B19-B213-23CA1A82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72" y="3030238"/>
            <a:ext cx="1864850" cy="3305966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AE25C3E-469B-4747-8727-728A2000E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65" y="2918094"/>
            <a:ext cx="3305966" cy="33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SINGING CALLS – TEACHING AND DANCING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146015" y="6041138"/>
            <a:ext cx="118999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FUDGE TASTES BETTER IF YOU TAKE TIME TO PREPARE IT RIGHT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142918" y="555252"/>
            <a:ext cx="11669964" cy="3970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 to the music – regardless of 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to adapt choreography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dancers out in the Patter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Judge the dancer’s abilities and modify for success</a:t>
            </a:r>
          </a:p>
          <a:p>
            <a:endParaRPr lang="en-A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treat them like babies or incompetent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“add or drop” movements to get them on beat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your singing calls to allow “fudge factor”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suitcase, sitting, luggage, suit&#10;&#10;Description automatically generated">
            <a:extLst>
              <a:ext uri="{FF2B5EF4-FFF2-40B4-BE49-F238E27FC236}">
                <a16:creationId xmlns:a16="http://schemas.microsoft.com/office/drawing/2014/main" id="{D11C9A85-0356-48B9-8842-DF2BE3F1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27" y="3429000"/>
            <a:ext cx="4022271" cy="3217817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A32DB92-54AE-4AE5-B6C1-C2F2415F4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9" y="3861280"/>
            <a:ext cx="2635314" cy="2635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46FC80-F603-439F-A260-6B8ACEA9A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08" y="3458489"/>
            <a:ext cx="3271151" cy="32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1A7C349-150E-4F7D-89F8-E5640CA4D33C}"/>
              </a:ext>
            </a:extLst>
          </p:cNvPr>
          <p:cNvSpPr txBox="1"/>
          <p:nvPr/>
        </p:nvSpPr>
        <p:spPr>
          <a:xfrm>
            <a:off x="0" y="13424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600" b="1" dirty="0">
                <a:solidFill>
                  <a:srgbClr val="FFFF00"/>
                </a:solidFill>
              </a:rPr>
              <a:t>HOW DO WE PREPARE THE FUDGE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DCAB05-C761-4D8F-93B4-D3B97F5D6BD8}"/>
              </a:ext>
            </a:extLst>
          </p:cNvPr>
          <p:cNvSpPr txBox="1"/>
          <p:nvPr/>
        </p:nvSpPr>
        <p:spPr>
          <a:xfrm>
            <a:off x="146015" y="5890469"/>
            <a:ext cx="1189996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 dirty="0">
                <a:solidFill>
                  <a:srgbClr val="FF0000"/>
                </a:solidFill>
              </a:rPr>
              <a:t>4 BEATS IS A LITTLE </a:t>
            </a:r>
          </a:p>
          <a:p>
            <a:pPr algn="ctr"/>
            <a:r>
              <a:rPr lang="en-AU" sz="2800" b="1" dirty="0">
                <a:solidFill>
                  <a:srgbClr val="FF0000"/>
                </a:solidFill>
              </a:rPr>
              <a:t>THAT MEANS A LOT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AE65A6-71A1-4F45-8A2B-F3D054BD06B5}"/>
              </a:ext>
            </a:extLst>
          </p:cNvPr>
          <p:cNvSpPr txBox="1"/>
          <p:nvPr/>
        </p:nvSpPr>
        <p:spPr>
          <a:xfrm>
            <a:off x="261017" y="598473"/>
            <a:ext cx="11669964" cy="493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&amp; SLUGGISH FLOORS OR FAST &amp; ENERGETIC FLOORS</a:t>
            </a:r>
          </a:p>
          <a:p>
            <a:pPr>
              <a:spcAft>
                <a:spcPts val="6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Add or drop movements</a:t>
            </a:r>
          </a:p>
          <a:p>
            <a:pPr marL="1341438" lvl="1" indent="-4572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Dosado</a:t>
            </a:r>
          </a:p>
          <a:p>
            <a:pPr marL="1341438" lvl="1" indent="-4572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and back</a:t>
            </a:r>
          </a:p>
          <a:p>
            <a:pPr marL="1341438" lvl="1" indent="-4572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the gnat and swing</a:t>
            </a:r>
          </a:p>
          <a:p>
            <a:pPr marL="1341438" lvl="1" indent="-4572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Wiggle your hips</a:t>
            </a:r>
          </a:p>
          <a:p>
            <a:pPr lvl="1">
              <a:spcAft>
                <a:spcPts val="600"/>
              </a:spcAft>
              <a:buClr>
                <a:srgbClr val="FFFF00"/>
              </a:buClr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whatever you need to fill in time and build them into the timing so you can drop them to gain time if needed.</a:t>
            </a:r>
          </a:p>
          <a:p>
            <a:pPr lvl="1">
              <a:buClr>
                <a:srgbClr val="FFFF00"/>
              </a:buClr>
            </a:pPr>
            <a:endParaRPr lang="en-A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ABC2D1B-87FB-4A0E-B00B-EB5C1741F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93" y="4657228"/>
            <a:ext cx="1811383" cy="1811383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B50F7D21-D56F-4D4A-8AFF-2978B141A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9" y="4657228"/>
            <a:ext cx="2517492" cy="2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33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413624"/>
      </a:dk2>
      <a:lt2>
        <a:srgbClr val="E8E4E9"/>
      </a:lt2>
      <a:accent1>
        <a:srgbClr val="79AE6B"/>
      </a:accent1>
      <a:accent2>
        <a:srgbClr val="8CAA59"/>
      </a:accent2>
      <a:accent3>
        <a:srgbClr val="A7A468"/>
      </a:accent3>
      <a:accent4>
        <a:srgbClr val="C8975E"/>
      </a:accent4>
      <a:accent5>
        <a:srgbClr val="D69086"/>
      </a:accent5>
      <a:accent6>
        <a:srgbClr val="CD6C88"/>
      </a:accent6>
      <a:hlink>
        <a:srgbClr val="A36FB1"/>
      </a:hlink>
      <a:folHlink>
        <a:srgbClr val="828282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4296</Words>
  <Application>Microsoft Office PowerPoint</Application>
  <PresentationFormat>Widescreen</PresentationFormat>
  <Paragraphs>439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</vt:lpstr>
      <vt:lpstr>Century Gothic</vt:lpstr>
      <vt:lpstr>Courier New</vt:lpstr>
      <vt:lpstr>Garamond</vt:lpstr>
      <vt:lpstr>Gill Sans MT</vt:lpstr>
      <vt:lpstr>Segoe UI</vt:lpstr>
      <vt:lpstr>Symbol</vt:lpstr>
      <vt:lpstr>Wingdings</vt:lpstr>
      <vt:lpstr>SavonVTI</vt:lpstr>
      <vt:lpstr>Planning and Preparing the “fudge factor”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Singing calls - variant figures in patter</dc:title>
  <dc:creator>Mel Wilkerson</dc:creator>
  <cp:lastModifiedBy>Mel Wilkerson</cp:lastModifiedBy>
  <cp:revision>211</cp:revision>
  <dcterms:created xsi:type="dcterms:W3CDTF">2020-04-23T09:59:17Z</dcterms:created>
  <dcterms:modified xsi:type="dcterms:W3CDTF">2021-06-06T00:20:20Z</dcterms:modified>
</cp:coreProperties>
</file>