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9" r:id="rId12"/>
    <p:sldId id="260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66"/>
    <a:srgbClr val="2F0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rgbClr val="2F04E8"/>
            </a:gs>
            <a:gs pos="97000">
              <a:srgbClr val="00006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77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5FFA2-21BF-B473-EABF-0236F713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EE690-86B0-96A9-23FB-F8BD9E7E5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20D3D-7CD8-5CB4-B902-952E375C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4FC6-4734-4EF3-86F5-685C0EDB935D}" type="datetimeFigureOut">
              <a:rPr lang="en-AU" smtClean="0"/>
              <a:t>4/06/2022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0F2DA-3FC0-C96A-C7CF-C55779B1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96223-5516-DE95-C9A5-865A1CBB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32F-2BC6-484C-AF4A-0205A5E351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827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366880-162D-0467-6210-1299AD7DE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FB48C-7E55-D9EA-3F2A-4049B0B1D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E9F24-2C73-B2A8-484D-D1ED9CFD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4FC6-4734-4EF3-86F5-685C0EDB935D}" type="datetimeFigureOut">
              <a:rPr lang="en-AU" smtClean="0"/>
              <a:t>4/06/2022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A9E48-CFF3-CDA9-84D1-62E27347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B7F39-49CD-7B5F-6C87-8A2652B9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32F-2BC6-484C-AF4A-0205A5E351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00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70FE-BA21-D03C-692E-5069EB28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9DCF2-364F-1E06-1E06-B03A28262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68ED0-08BD-7B62-5EC9-8B20CA27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4FC6-4734-4EF3-86F5-685C0EDB935D}" type="datetimeFigureOut">
              <a:rPr lang="en-AU" smtClean="0"/>
              <a:t>4/06/2022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232C8-2A7E-58EB-E241-DC54C7A0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6D52D-9AB5-4116-2C64-58D7777D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32F-2BC6-484C-AF4A-0205A5E351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24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1C6F-1647-1611-2008-8C6A4B70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170F4-9A45-E7CE-78CB-207331A21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E44B3-C3A9-DEFD-1917-813FB0E6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4FC6-4734-4EF3-86F5-685C0EDB935D}" type="datetimeFigureOut">
              <a:rPr lang="en-AU" smtClean="0"/>
              <a:t>4/06/2022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6E22F-646C-4C43-766C-3D878766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A2174-3D4C-8BB3-142A-D8E6418B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32F-2BC6-484C-AF4A-0205A5E351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748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62AE-CC65-1527-3F32-D0AB0EAC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7AB78-9C79-6EF6-2462-DA19FC77C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CE05C-5CC9-24D5-14A9-8B0C5BAF0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E9CA0-F5ED-8B76-B4D9-3BBAA259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4FC6-4734-4EF3-86F5-685C0EDB935D}" type="datetimeFigureOut">
              <a:rPr lang="en-AU" smtClean="0"/>
              <a:t>4/06/2022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D9392-BA33-12FE-821E-67BCA1F6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4A1C0-93BA-CBC4-FF72-2EDE2165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32F-2BC6-484C-AF4A-0205A5E351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30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99E5-EC21-DC81-7994-E586257B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1F481-53F9-6BE9-0211-186FBFB0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A6E94-6DD4-9F68-B52B-9B2825416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E46BC1-EF57-BEDD-D9C7-B9BA40C28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91986-D9C8-7F10-A58F-4CB437DFD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826B2-629B-FA6D-ABA1-644BBBFD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4FC6-4734-4EF3-86F5-685C0EDB935D}" type="datetimeFigureOut">
              <a:rPr lang="en-AU" smtClean="0"/>
              <a:t>4/06/2022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41E2A-DBCC-DC0E-9DDE-AE265B51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813C4-D6CD-87B2-24C6-9CD0664B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32F-2BC6-484C-AF4A-0205A5E351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741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B145-8084-2ECD-E7BB-4E0B603A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DAE7D-9893-CF18-DECD-9E4AB9A0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4FC6-4734-4EF3-86F5-685C0EDB935D}" type="datetimeFigureOut">
              <a:rPr lang="en-AU" smtClean="0"/>
              <a:t>4/06/2022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339CE-9ED0-0D5C-383A-8FAF88D2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47D75-6DCB-F510-009B-4BDFA337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32F-2BC6-484C-AF4A-0205A5E351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341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716EC-B4F0-8336-0C0D-9F1F8426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4FC6-4734-4EF3-86F5-685C0EDB935D}" type="datetimeFigureOut">
              <a:rPr lang="en-AU" smtClean="0"/>
              <a:t>4/06/2022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64933-08F8-55AB-BE9B-6BA31FEA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CAA58-A17C-A64A-925A-2C4F5CBD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32F-2BC6-484C-AF4A-0205A5E351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53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0750-DC1A-61AA-9A01-19A060DA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034E5-02EE-54D3-5949-E05FAEBE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F0605-5CF0-0F8B-7163-1B138D49E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A2BBF-BD65-2E80-6210-906F30F1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4FC6-4734-4EF3-86F5-685C0EDB935D}" type="datetimeFigureOut">
              <a:rPr lang="en-AU" smtClean="0"/>
              <a:t>4/06/2022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DC25E-5559-E3CA-1C4B-F2A0BFF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C0E5B-5CAC-F533-78E3-6481A7CC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32F-2BC6-484C-AF4A-0205A5E351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94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976A-7A8C-CE87-FF37-7BAE4D41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8503D-A455-B4D9-B8A8-8BC1515A1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83254-3660-6F76-A599-84987C6BE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E7F42-816A-858D-39D0-897A6C20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4FC6-4734-4EF3-86F5-685C0EDB935D}" type="datetimeFigureOut">
              <a:rPr lang="en-AU" smtClean="0"/>
              <a:t>4/06/2022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6AAED-47CA-DC7C-4A7D-98A22EC6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131D5-03AF-17B6-B78D-7E8ACE7A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932F-2BC6-484C-AF4A-0205A5E351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5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7C91B-2F8B-C382-3BB2-BE0ED6CD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5C53A-D667-E3BF-319B-2859221DA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3533B-9696-F2D5-4450-6FA411083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04FC6-4734-4EF3-86F5-685C0EDB935D}" type="datetimeFigureOut">
              <a:rPr lang="en-AU" smtClean="0"/>
              <a:t>4/06/2022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64013-3D04-C664-E9D6-357F2AE2F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23A63-8257-655E-ED07-A838CA3D5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0932F-2BC6-484C-AF4A-0205A5E351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388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215153" y="292231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FORMATION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339272" y="938562"/>
            <a:ext cx="11761694" cy="523220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Where do I start?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EA92CB-78E2-6EB0-120D-6E17A31C4AB7}"/>
              </a:ext>
            </a:extLst>
          </p:cNvPr>
          <p:cNvSpPr txBox="1">
            <a:spLocks/>
          </p:cNvSpPr>
          <p:nvPr/>
        </p:nvSpPr>
        <p:spPr>
          <a:xfrm>
            <a:off x="8486102" y="5343633"/>
            <a:ext cx="3829050" cy="1298040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 Wilkerson</a:t>
            </a:r>
          </a:p>
          <a:p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Royce Cres</a:t>
            </a:r>
          </a:p>
          <a:p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Lavington NSW 2641 Australia</a:t>
            </a:r>
          </a:p>
          <a:p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wilkerso@bigpond.net.au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79BF8F-D8D7-6645-EC1E-D0633F07B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94" y="1461782"/>
            <a:ext cx="4736161" cy="3944334"/>
          </a:xfrm>
          <a:prstGeom prst="rect">
            <a:avLst/>
          </a:prstGeom>
        </p:spPr>
      </p:pic>
      <p:pic>
        <p:nvPicPr>
          <p:cNvPr id="18" name="Picture 17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1C7D42D6-8C3E-DA13-A03F-0DE9BE229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6" y="2307269"/>
            <a:ext cx="4648747" cy="3904948"/>
          </a:xfrm>
          <a:prstGeom prst="rect">
            <a:avLst/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660C63AC-F5DD-6255-4104-5017532306AE}"/>
              </a:ext>
            </a:extLst>
          </p:cNvPr>
          <p:cNvSpPr/>
          <p:nvPr/>
        </p:nvSpPr>
        <p:spPr>
          <a:xfrm>
            <a:off x="215152" y="1461782"/>
            <a:ext cx="1988551" cy="1328277"/>
          </a:xfrm>
          <a:prstGeom prst="cloudCallout">
            <a:avLst>
              <a:gd name="adj1" fmla="val 7798"/>
              <a:gd name="adj2" fmla="val 13372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D2E8C47E-B72C-AD84-2698-B5E28D6015EA}"/>
              </a:ext>
            </a:extLst>
          </p:cNvPr>
          <p:cNvSpPr/>
          <p:nvPr/>
        </p:nvSpPr>
        <p:spPr>
          <a:xfrm>
            <a:off x="3300475" y="1425162"/>
            <a:ext cx="1875028" cy="1454325"/>
          </a:xfrm>
          <a:prstGeom prst="cloudCallout">
            <a:avLst>
              <a:gd name="adj1" fmla="val 6685"/>
              <a:gd name="adj2" fmla="val 1078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A42752-9350-62CF-BF34-05C089740A6F}"/>
              </a:ext>
            </a:extLst>
          </p:cNvPr>
          <p:cNvSpPr/>
          <p:nvPr/>
        </p:nvSpPr>
        <p:spPr>
          <a:xfrm>
            <a:off x="360149" y="1910097"/>
            <a:ext cx="471153" cy="462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BCBA7A-D351-472A-48D9-4BFDD148A50D}"/>
              </a:ext>
            </a:extLst>
          </p:cNvPr>
          <p:cNvSpPr/>
          <p:nvPr/>
        </p:nvSpPr>
        <p:spPr>
          <a:xfrm>
            <a:off x="3399991" y="1899037"/>
            <a:ext cx="536406" cy="543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DF0FAC7-7B2D-C4B5-71D3-0DA0AA0B6BE5}"/>
              </a:ext>
            </a:extLst>
          </p:cNvPr>
          <p:cNvSpPr/>
          <p:nvPr/>
        </p:nvSpPr>
        <p:spPr>
          <a:xfrm>
            <a:off x="4033999" y="2035768"/>
            <a:ext cx="407980" cy="2331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" name="Picture 24" descr="A picture containing toilet, light&#10;&#10;Description automatically generated">
            <a:extLst>
              <a:ext uri="{FF2B5EF4-FFF2-40B4-BE49-F238E27FC236}">
                <a16:creationId xmlns:a16="http://schemas.microsoft.com/office/drawing/2014/main" id="{28BE52E2-4677-3E6E-F278-3D90388F9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86" y="1956563"/>
            <a:ext cx="221348" cy="428143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241B46D3-0330-8AC6-41D0-A45D073E4EA3}"/>
              </a:ext>
            </a:extLst>
          </p:cNvPr>
          <p:cNvSpPr/>
          <p:nvPr/>
        </p:nvSpPr>
        <p:spPr>
          <a:xfrm>
            <a:off x="1392622" y="1854323"/>
            <a:ext cx="536406" cy="543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D629834-7107-5DD4-B683-DFFB670283DB}"/>
              </a:ext>
            </a:extLst>
          </p:cNvPr>
          <p:cNvSpPr/>
          <p:nvPr/>
        </p:nvSpPr>
        <p:spPr>
          <a:xfrm>
            <a:off x="938921" y="2035768"/>
            <a:ext cx="407980" cy="2331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id="{BF31FA46-7A16-E3B7-AF5A-FD8178DD155D}"/>
              </a:ext>
            </a:extLst>
          </p:cNvPr>
          <p:cNvSpPr/>
          <p:nvPr/>
        </p:nvSpPr>
        <p:spPr>
          <a:xfrm>
            <a:off x="10085832" y="740664"/>
            <a:ext cx="1447414" cy="1152713"/>
          </a:xfrm>
          <a:prstGeom prst="cloudCallout">
            <a:avLst>
              <a:gd name="adj1" fmla="val -62176"/>
              <a:gd name="adj2" fmla="val 66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BBF79B-C12A-9ABD-84F8-58040E5BDC68}"/>
              </a:ext>
            </a:extLst>
          </p:cNvPr>
          <p:cNvSpPr/>
          <p:nvPr/>
        </p:nvSpPr>
        <p:spPr>
          <a:xfrm>
            <a:off x="10493855" y="1041698"/>
            <a:ext cx="536406" cy="5431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B5254-9EAA-76DD-B7FB-697EF69CEEC1}"/>
              </a:ext>
            </a:extLst>
          </p:cNvPr>
          <p:cNvSpPr txBox="1"/>
          <p:nvPr/>
        </p:nvSpPr>
        <p:spPr>
          <a:xfrm>
            <a:off x="1855518" y="5550106"/>
            <a:ext cx="1812676" cy="369332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The Caller’s Mind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AF58B4-A1B5-B523-7EEC-D6F5C5BC4500}"/>
              </a:ext>
            </a:extLst>
          </p:cNvPr>
          <p:cNvSpPr txBox="1"/>
          <p:nvPr/>
        </p:nvSpPr>
        <p:spPr>
          <a:xfrm>
            <a:off x="7022977" y="3033375"/>
            <a:ext cx="2033890" cy="369332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The Dancer’s action</a:t>
            </a:r>
          </a:p>
        </p:txBody>
      </p:sp>
    </p:spTree>
    <p:extLst>
      <p:ext uri="{BB962C8B-B14F-4D97-AF65-F5344CB8AC3E}">
        <p14:creationId xmlns:p14="http://schemas.microsoft.com/office/powerpoint/2010/main" val="68188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394263" y="851068"/>
            <a:ext cx="11680718" cy="3447098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	TRADE BY					14.	COLUMN</a:t>
            </a: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134177" y="82187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14 COMMON SQUARE DANCE FORMATIONS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08E26-5765-F6AA-E5E9-694DFCF8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68" y="1587172"/>
            <a:ext cx="3292125" cy="1722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BEF8F-8D80-7D50-4855-13ECE625F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218" y="1587172"/>
            <a:ext cx="3238781" cy="1661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23B2FA-B694-AED3-0C62-D20F2BF9957D}"/>
              </a:ext>
            </a:extLst>
          </p:cNvPr>
          <p:cNvSpPr txBox="1"/>
          <p:nvPr/>
        </p:nvSpPr>
        <p:spPr>
          <a:xfrm>
            <a:off x="309421" y="3729792"/>
            <a:ext cx="10435870" cy="954107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other formations exist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other movements can be done from each 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3B552-B7BC-162F-89CB-6B722CC35798}"/>
              </a:ext>
            </a:extLst>
          </p:cNvPr>
          <p:cNvSpPr txBox="1"/>
          <p:nvPr/>
        </p:nvSpPr>
        <p:spPr>
          <a:xfrm>
            <a:off x="215153" y="4939738"/>
            <a:ext cx="11761694" cy="1754326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to move from one formation to another 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IT – PRACTICE IT – MAKE MISTAKES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from what you do.</a:t>
            </a:r>
          </a:p>
        </p:txBody>
      </p:sp>
    </p:spTree>
    <p:extLst>
      <p:ext uri="{BB962C8B-B14F-4D97-AF65-F5344CB8AC3E}">
        <p14:creationId xmlns:p14="http://schemas.microsoft.com/office/powerpoint/2010/main" val="68261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234027" y="746566"/>
            <a:ext cx="11742819" cy="4616648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management is not F.A.S.R. Management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formations first – not corner box, partner line, RBO etc.</a:t>
            </a:r>
          </a:p>
          <a:p>
            <a:pPr>
              <a:spcAft>
                <a:spcPts val="1200"/>
              </a:spcAft>
            </a:pPr>
            <a:endParaRPr lang="en-A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FASR Management = resolution focused</a:t>
            </a:r>
          </a:p>
          <a:p>
            <a:pPr>
              <a:spcAft>
                <a:spcPts val="1200"/>
              </a:spcAft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Management = Effectively moving dancers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am I?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I do from here?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that put me for the next call?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215153" y="100235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There is a difference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BF363-706B-90E3-4A43-AAFB596855DD}"/>
              </a:ext>
            </a:extLst>
          </p:cNvPr>
          <p:cNvSpPr txBox="1"/>
          <p:nvPr/>
        </p:nvSpPr>
        <p:spPr>
          <a:xfrm>
            <a:off x="215152" y="5557436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what I call keep or change the formation?</a:t>
            </a:r>
          </a:p>
        </p:txBody>
      </p:sp>
    </p:spTree>
    <p:extLst>
      <p:ext uri="{BB962C8B-B14F-4D97-AF65-F5344CB8AC3E}">
        <p14:creationId xmlns:p14="http://schemas.microsoft.com/office/powerpoint/2010/main" val="205486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215153" y="841222"/>
            <a:ext cx="11268358" cy="3725700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we are not worried about ASR, we can focus on formation and understanding if it changes or does not change with the movements.  Example: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en-AU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Keeper:     </a:t>
            </a:r>
            <a:r>
              <a:rPr lang="en-AU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Ladies Chain, Flutterwheel, Right And Left Thru etc.</a:t>
            </a:r>
            <a:endParaRPr lang="en-AU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7175" lvl="0" indent="-1527175">
              <a:lnSpc>
                <a:spcPct val="107000"/>
              </a:lnSpc>
              <a:spcAft>
                <a:spcPts val="600"/>
              </a:spcAft>
            </a:pPr>
            <a:r>
              <a:rPr lang="en-AU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Changer: 	</a:t>
            </a:r>
            <a:r>
              <a:rPr lang="en-AU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 Thru, Star Thru, Touch ¼, Pass The Ocean, Veer Left, U-turn Back, Face A Direction etc.</a:t>
            </a:r>
          </a:p>
          <a:p>
            <a:pPr marL="1527175" lvl="0" indent="-1527175">
              <a:lnSpc>
                <a:spcPct val="107000"/>
              </a:lnSpc>
              <a:spcAft>
                <a:spcPts val="600"/>
              </a:spcAft>
            </a:pP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couple movements have a similar effect on 4 couple movements</a:t>
            </a:r>
          </a:p>
          <a:p>
            <a:pPr marL="442913" lvl="0" indent="-4429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change in s</a:t>
            </a:r>
            <a:r>
              <a:rPr lang="en-AU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tructure or a change in aspect = formation change</a:t>
            </a:r>
            <a:endParaRPr lang="en-AU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215153" y="100235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Formation Keeper / Formation Changer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BF363-706B-90E3-4A43-AAFB596855DD}"/>
              </a:ext>
            </a:extLst>
          </p:cNvPr>
          <p:cNvSpPr txBox="1"/>
          <p:nvPr/>
        </p:nvSpPr>
        <p:spPr>
          <a:xfrm>
            <a:off x="215153" y="5300509"/>
            <a:ext cx="11761694" cy="120032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this makes 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Flow Management Easy</a:t>
            </a:r>
          </a:p>
        </p:txBody>
      </p:sp>
    </p:spTree>
    <p:extLst>
      <p:ext uri="{BB962C8B-B14F-4D97-AF65-F5344CB8AC3E}">
        <p14:creationId xmlns:p14="http://schemas.microsoft.com/office/powerpoint/2010/main" val="8574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215153" y="841222"/>
            <a:ext cx="11268358" cy="3447098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couple management leads smoothly to 4 couple management</a:t>
            </a:r>
          </a:p>
          <a:p>
            <a:pPr>
              <a:spcAft>
                <a:spcPts val="1200"/>
              </a:spcAft>
            </a:pPr>
            <a:r>
              <a:rPr lang="en-AU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con</a:t>
            </a: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cept limits all the worries to: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AU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Knowing what the formation is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Knowing what we can call from here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AU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Knowing a call keeps or changes the formation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 able to repeat the process with control</a:t>
            </a:r>
            <a:endParaRPr lang="en-AU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215153" y="100235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Natural Progression from 2 to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BF363-706B-90E3-4A43-AAFB596855DD}"/>
              </a:ext>
            </a:extLst>
          </p:cNvPr>
          <p:cNvSpPr txBox="1"/>
          <p:nvPr/>
        </p:nvSpPr>
        <p:spPr>
          <a:xfrm>
            <a:off x="215153" y="5300509"/>
            <a:ext cx="6741828" cy="120032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small and focused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bigger and better.</a:t>
            </a: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04C2134C-B59F-5F0C-3E32-A16FCF69A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81" y="1094981"/>
            <a:ext cx="5763019" cy="576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6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215152" y="841222"/>
            <a:ext cx="11690901" cy="2800767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2 couple movement mechanics</a:t>
            </a:r>
          </a:p>
          <a:p>
            <a:pPr>
              <a:spcAft>
                <a:spcPts val="1200"/>
              </a:spcAft>
            </a:pPr>
            <a:r>
              <a:rPr lang="en-AU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 4 couple formation management 1 move / 2 moves / 2 moves</a:t>
            </a:r>
          </a:p>
          <a:p>
            <a:pPr>
              <a:spcAft>
                <a:spcPts val="1200"/>
              </a:spcAft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Transient formations can be fixed with 2 couple movers/2 dancer movers</a:t>
            </a:r>
          </a:p>
          <a:p>
            <a:pPr>
              <a:spcAft>
                <a:spcPts val="1200"/>
              </a:spcAft>
            </a:pPr>
            <a:r>
              <a:rPr lang="en-AU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a step back and look at it  - </a:t>
            </a:r>
            <a:r>
              <a:rPr lang="en-AU" sz="280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DON’T RUSH to F.A.S.R.</a:t>
            </a:r>
          </a:p>
          <a:p>
            <a:pPr>
              <a:spcAft>
                <a:spcPts val="1200"/>
              </a:spcAft>
            </a:pPr>
            <a:endParaRPr lang="en-AU" sz="2400" u="sng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215153" y="100235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One step at a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BF363-706B-90E3-4A43-AAFB596855DD}"/>
              </a:ext>
            </a:extLst>
          </p:cNvPr>
          <p:cNvSpPr txBox="1"/>
          <p:nvPr/>
        </p:nvSpPr>
        <p:spPr>
          <a:xfrm>
            <a:off x="0" y="3523430"/>
            <a:ext cx="9833821" cy="2062103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FORMATION MANAGEMENT MEANS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COMFORTABLE DANCING,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CALLER LEARNING,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CONTROL.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0C28D03-E9BB-6B62-6AFF-EC40E8059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03" y="2558293"/>
            <a:ext cx="2601797" cy="260179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B787B8F-7150-CE82-1FEC-BF3DF2114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91" y="3987072"/>
            <a:ext cx="2771480" cy="27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76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215153" y="292231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FORMATION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339272" y="938562"/>
            <a:ext cx="11761694" cy="523220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Questions and practice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EA92CB-78E2-6EB0-120D-6E17A31C4AB7}"/>
              </a:ext>
            </a:extLst>
          </p:cNvPr>
          <p:cNvSpPr txBox="1">
            <a:spLocks/>
          </p:cNvSpPr>
          <p:nvPr/>
        </p:nvSpPr>
        <p:spPr>
          <a:xfrm>
            <a:off x="8486102" y="5343633"/>
            <a:ext cx="3829050" cy="1298040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 Wilkerson</a:t>
            </a:r>
          </a:p>
          <a:p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Royce Cres</a:t>
            </a:r>
          </a:p>
          <a:p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Lavington NSW 2641 Australia</a:t>
            </a:r>
          </a:p>
          <a:p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wilkerso@bigpond.net.au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79BF8F-D8D7-6645-EC1E-D0633F07B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94" y="1461782"/>
            <a:ext cx="4736161" cy="3944334"/>
          </a:xfrm>
          <a:prstGeom prst="rect">
            <a:avLst/>
          </a:prstGeom>
        </p:spPr>
      </p:pic>
      <p:pic>
        <p:nvPicPr>
          <p:cNvPr id="18" name="Picture 17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1C7D42D6-8C3E-DA13-A03F-0DE9BE229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6" y="2307269"/>
            <a:ext cx="4648747" cy="3904948"/>
          </a:xfrm>
          <a:prstGeom prst="rect">
            <a:avLst/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660C63AC-F5DD-6255-4104-5017532306AE}"/>
              </a:ext>
            </a:extLst>
          </p:cNvPr>
          <p:cNvSpPr/>
          <p:nvPr/>
        </p:nvSpPr>
        <p:spPr>
          <a:xfrm>
            <a:off x="215152" y="1461782"/>
            <a:ext cx="1988551" cy="1328277"/>
          </a:xfrm>
          <a:prstGeom prst="cloudCallout">
            <a:avLst>
              <a:gd name="adj1" fmla="val 7798"/>
              <a:gd name="adj2" fmla="val 13372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D2E8C47E-B72C-AD84-2698-B5E28D6015EA}"/>
              </a:ext>
            </a:extLst>
          </p:cNvPr>
          <p:cNvSpPr/>
          <p:nvPr/>
        </p:nvSpPr>
        <p:spPr>
          <a:xfrm>
            <a:off x="3300475" y="1425162"/>
            <a:ext cx="1875028" cy="1454325"/>
          </a:xfrm>
          <a:prstGeom prst="cloudCallout">
            <a:avLst>
              <a:gd name="adj1" fmla="val 6685"/>
              <a:gd name="adj2" fmla="val 1078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A42752-9350-62CF-BF34-05C089740A6F}"/>
              </a:ext>
            </a:extLst>
          </p:cNvPr>
          <p:cNvSpPr/>
          <p:nvPr/>
        </p:nvSpPr>
        <p:spPr>
          <a:xfrm>
            <a:off x="360149" y="1910097"/>
            <a:ext cx="471153" cy="462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BCBA7A-D351-472A-48D9-4BFDD148A50D}"/>
              </a:ext>
            </a:extLst>
          </p:cNvPr>
          <p:cNvSpPr/>
          <p:nvPr/>
        </p:nvSpPr>
        <p:spPr>
          <a:xfrm>
            <a:off x="3399991" y="1899037"/>
            <a:ext cx="536406" cy="543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DF0FAC7-7B2D-C4B5-71D3-0DA0AA0B6BE5}"/>
              </a:ext>
            </a:extLst>
          </p:cNvPr>
          <p:cNvSpPr/>
          <p:nvPr/>
        </p:nvSpPr>
        <p:spPr>
          <a:xfrm>
            <a:off x="4033999" y="2035768"/>
            <a:ext cx="407980" cy="2331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" name="Picture 24" descr="A picture containing toilet, light&#10;&#10;Description automatically generated">
            <a:extLst>
              <a:ext uri="{FF2B5EF4-FFF2-40B4-BE49-F238E27FC236}">
                <a16:creationId xmlns:a16="http://schemas.microsoft.com/office/drawing/2014/main" id="{28BE52E2-4677-3E6E-F278-3D90388F9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86" y="1956563"/>
            <a:ext cx="221348" cy="428143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241B46D3-0330-8AC6-41D0-A45D073E4EA3}"/>
              </a:ext>
            </a:extLst>
          </p:cNvPr>
          <p:cNvSpPr/>
          <p:nvPr/>
        </p:nvSpPr>
        <p:spPr>
          <a:xfrm>
            <a:off x="1392622" y="1854323"/>
            <a:ext cx="536406" cy="543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D629834-7107-5DD4-B683-DFFB670283DB}"/>
              </a:ext>
            </a:extLst>
          </p:cNvPr>
          <p:cNvSpPr/>
          <p:nvPr/>
        </p:nvSpPr>
        <p:spPr>
          <a:xfrm>
            <a:off x="938921" y="2035768"/>
            <a:ext cx="407980" cy="2331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id="{BF31FA46-7A16-E3B7-AF5A-FD8178DD155D}"/>
              </a:ext>
            </a:extLst>
          </p:cNvPr>
          <p:cNvSpPr/>
          <p:nvPr/>
        </p:nvSpPr>
        <p:spPr>
          <a:xfrm>
            <a:off x="10085832" y="740664"/>
            <a:ext cx="1447414" cy="1152713"/>
          </a:xfrm>
          <a:prstGeom prst="cloudCallout">
            <a:avLst>
              <a:gd name="adj1" fmla="val -62176"/>
              <a:gd name="adj2" fmla="val 66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BBF79B-C12A-9ABD-84F8-58040E5BDC68}"/>
              </a:ext>
            </a:extLst>
          </p:cNvPr>
          <p:cNvSpPr/>
          <p:nvPr/>
        </p:nvSpPr>
        <p:spPr>
          <a:xfrm>
            <a:off x="10493855" y="1041698"/>
            <a:ext cx="536406" cy="5431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3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356588" y="715529"/>
            <a:ext cx="11761694" cy="4401205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is only one part of F. A. S. R. </a:t>
            </a:r>
          </a:p>
          <a:p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management is the foundation of all management systems</a:t>
            </a:r>
          </a:p>
          <a:p>
            <a:endParaRPr lang="en-A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– just the structure and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 – (standard or get there)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– not part of the 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 – Not part of the 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Formation management so important to everything?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215153" y="155071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Formation vs FASR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BF363-706B-90E3-4A43-AAFB596855DD}"/>
              </a:ext>
            </a:extLst>
          </p:cNvPr>
          <p:cNvSpPr txBox="1"/>
          <p:nvPr/>
        </p:nvSpPr>
        <p:spPr>
          <a:xfrm>
            <a:off x="215153" y="5677192"/>
            <a:ext cx="11761694" cy="120032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Without a formation</a:t>
            </a:r>
          </a:p>
          <a:p>
            <a:pPr algn="ctr"/>
            <a:r>
              <a:rPr lang="en-A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Nothing else can be defined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CFC4CE5-46E3-E0DB-BEEB-AA9ADA007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70" y="4448394"/>
            <a:ext cx="2874661" cy="1566690"/>
          </a:xfrm>
          <a:prstGeom prst="rect">
            <a:avLst/>
          </a:prstGeom>
        </p:spPr>
      </p:pic>
      <p:sp>
        <p:nvSpPr>
          <p:cNvPr id="22" name="Plaque 21">
            <a:extLst>
              <a:ext uri="{FF2B5EF4-FFF2-40B4-BE49-F238E27FC236}">
                <a16:creationId xmlns:a16="http://schemas.microsoft.com/office/drawing/2014/main" id="{F27AC6A2-F1C7-D959-B786-D883C1F031B7}"/>
              </a:ext>
            </a:extLst>
          </p:cNvPr>
          <p:cNvSpPr/>
          <p:nvPr/>
        </p:nvSpPr>
        <p:spPr>
          <a:xfrm>
            <a:off x="6013704" y="4745736"/>
            <a:ext cx="990600" cy="931456"/>
          </a:xfrm>
          <a:prstGeom prst="plaqu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90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234026" y="973197"/>
            <a:ext cx="11957973" cy="4616648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structure, nothing can be defined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defines relationships and arrangements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and long term structures, arrangements and relationships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Callerlab defines 79 formations used in square dancing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them are transient things that pass occasionally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things in life and square dance repeat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structures are what we build our life and our dance from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134177" y="82187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Life needs structure – so does Square Dance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BF363-706B-90E3-4A43-AAFB596855DD}"/>
              </a:ext>
            </a:extLst>
          </p:cNvPr>
          <p:cNvSpPr txBox="1"/>
          <p:nvPr/>
        </p:nvSpPr>
        <p:spPr>
          <a:xfrm>
            <a:off x="215153" y="5557436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14 important formations to understand</a:t>
            </a:r>
          </a:p>
        </p:txBody>
      </p:sp>
    </p:spTree>
    <p:extLst>
      <p:ext uri="{BB962C8B-B14F-4D97-AF65-F5344CB8AC3E}">
        <p14:creationId xmlns:p14="http://schemas.microsoft.com/office/powerpoint/2010/main" val="309975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234026" y="973197"/>
            <a:ext cx="11957973" cy="4616648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about identifying point a and point b and picking a route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movements from each formation – </a:t>
            </a:r>
            <a:r>
              <a:rPr lang="en-AU" sz="2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to know them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 and movement mechanics are important.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or Preserve formation movements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formation movements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THIS IMPORTANT?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134177" y="82187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Managing Formations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BF363-706B-90E3-4A43-AAFB596855DD}"/>
              </a:ext>
            </a:extLst>
          </p:cNvPr>
          <p:cNvSpPr txBox="1"/>
          <p:nvPr/>
        </p:nvSpPr>
        <p:spPr>
          <a:xfrm>
            <a:off x="215153" y="5557436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call analysis sheet will help you with this.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B5498B8-5FC9-92DB-B844-B8BDEC6B6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75" y="2670623"/>
            <a:ext cx="5195848" cy="291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8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234026" y="973197"/>
            <a:ext cx="11957973" cy="169277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IT WITH YOURSELF (AND OTHERS)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OK TO MAKE MISTAKES</a:t>
            </a:r>
            <a:endParaRPr lang="en-A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134177" y="82187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The new caller secret to FM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BF363-706B-90E3-4A43-AAFB596855DD}"/>
              </a:ext>
            </a:extLst>
          </p:cNvPr>
          <p:cNvSpPr txBox="1"/>
          <p:nvPr/>
        </p:nvSpPr>
        <p:spPr>
          <a:xfrm>
            <a:off x="215153" y="5557436"/>
            <a:ext cx="11761694" cy="1015663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ormation</a:t>
            </a: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makes A. S. R. much easier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47A2A-624B-2584-CFCA-C998D875474E}"/>
              </a:ext>
            </a:extLst>
          </p:cNvPr>
          <p:cNvSpPr txBox="1"/>
          <p:nvPr/>
        </p:nvSpPr>
        <p:spPr>
          <a:xfrm>
            <a:off x="1" y="4273103"/>
            <a:ext cx="12192000" cy="169277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focused on the formation and individual movement mechanics</a:t>
            </a:r>
          </a:p>
          <a:p>
            <a:pPr algn="ctr">
              <a:spcAft>
                <a:spcPts val="1200"/>
              </a:spcAft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 – Sequence – Relationship – will come later</a:t>
            </a:r>
          </a:p>
          <a:p>
            <a:pPr>
              <a:spcAft>
                <a:spcPts val="1200"/>
              </a:spcAft>
            </a:pPr>
            <a:endParaRPr lang="en-A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F4656A-7CC6-0A13-0F2E-C4BBBCFA94BB}"/>
              </a:ext>
            </a:extLst>
          </p:cNvPr>
          <p:cNvSpPr txBox="1"/>
          <p:nvPr/>
        </p:nvSpPr>
        <p:spPr>
          <a:xfrm>
            <a:off x="1645920" y="2869371"/>
            <a:ext cx="8520281" cy="120032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Good judgement comes from experience</a:t>
            </a:r>
          </a:p>
          <a:p>
            <a:r>
              <a:rPr lang="en-AU" sz="3600" b="1" dirty="0">
                <a:solidFill>
                  <a:schemeClr val="bg1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Experience comes from bad judgement</a:t>
            </a:r>
          </a:p>
        </p:txBody>
      </p:sp>
    </p:spTree>
    <p:extLst>
      <p:ext uri="{BB962C8B-B14F-4D97-AF65-F5344CB8AC3E}">
        <p14:creationId xmlns:p14="http://schemas.microsoft.com/office/powerpoint/2010/main" val="217197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215153" y="728518"/>
            <a:ext cx="11957973" cy="2277547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out of 79 Callerlab Formations are “transient passage”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out of 79 Formation are “event structures”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Recognisable and comfortable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134177" y="82187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Formation Management – 14 / 79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BF363-706B-90E3-4A43-AAFB596855DD}"/>
              </a:ext>
            </a:extLst>
          </p:cNvPr>
          <p:cNvSpPr txBox="1"/>
          <p:nvPr/>
        </p:nvSpPr>
        <p:spPr>
          <a:xfrm>
            <a:off x="215153" y="5557436"/>
            <a:ext cx="11761694" cy="120032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Regular Formations that we deliberately go to, 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deliberately do specific things 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E2DD05F4-ECF0-630B-7957-5FAB86558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59" y="1670356"/>
            <a:ext cx="4746488" cy="3797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E60080-96FF-B8E4-0693-6A70BE5AA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8" y="3126101"/>
            <a:ext cx="3178133" cy="22214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3D47BE-16F0-D19F-E3BD-2F9977CEEEE4}"/>
              </a:ext>
            </a:extLst>
          </p:cNvPr>
          <p:cNvSpPr txBox="1"/>
          <p:nvPr/>
        </p:nvSpPr>
        <p:spPr>
          <a:xfrm>
            <a:off x="3978063" y="3910516"/>
            <a:ext cx="331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>
                <a:solidFill>
                  <a:schemeClr val="bg1"/>
                </a:solidFill>
              </a:rPr>
              <a:t>Lots of ways to get there</a:t>
            </a:r>
          </a:p>
          <a:p>
            <a:pPr algn="ctr"/>
            <a:r>
              <a:rPr lang="en-AU" sz="2200" dirty="0">
                <a:solidFill>
                  <a:schemeClr val="bg1"/>
                </a:solidFill>
              </a:rPr>
              <a:t>Familiar things considered</a:t>
            </a:r>
          </a:p>
          <a:p>
            <a:pPr algn="ctr"/>
            <a:r>
              <a:rPr lang="en-AU" sz="2200" dirty="0">
                <a:solidFill>
                  <a:schemeClr val="bg1"/>
                </a:solidFill>
              </a:rPr>
              <a:t>along the way</a:t>
            </a:r>
          </a:p>
        </p:txBody>
      </p:sp>
    </p:spTree>
    <p:extLst>
      <p:ext uri="{BB962C8B-B14F-4D97-AF65-F5344CB8AC3E}">
        <p14:creationId xmlns:p14="http://schemas.microsoft.com/office/powerpoint/2010/main" val="369103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215153" y="841641"/>
            <a:ext cx="11680718" cy="4031873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COUPLE			2.	FACING COUPLE</a:t>
            </a: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AutoNum type="arabicPeriod" startAt="3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SQUARE			4.	CIRCLE</a:t>
            </a: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134177" y="82187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14 COMMON SQUARE DANCE FORMATIONS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79ACE-05B1-292B-339F-960189998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58" y="1850718"/>
            <a:ext cx="1828958" cy="1767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F46045-00E6-606A-65DA-6A3B6547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310128" y="1572564"/>
            <a:ext cx="1661304" cy="2217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645F41-986C-CD45-AF68-D3B41DEEE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958" y="4461364"/>
            <a:ext cx="1828958" cy="19555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92095-7890-F8CE-AB2B-D0DC37412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974" y="4282632"/>
            <a:ext cx="2111072" cy="23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4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215153" y="841641"/>
            <a:ext cx="11680718" cy="4031873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ALAMO CIRCLE				6.	FACING LINES</a:t>
            </a: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	OUTFACING LINES			8.	TWO FACED LINES</a:t>
            </a: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134177" y="82187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14 COMMON SQUARE DANCE FORMATIONS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F580C6-91CB-378D-09C7-8F0D3653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58" y="1556444"/>
            <a:ext cx="1882094" cy="2033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A39637-2709-5E2A-4DB8-194D0CD46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794" y="1587172"/>
            <a:ext cx="2481252" cy="1882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B198C2-3BA9-3159-863D-619B9BC99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379" y="4490954"/>
            <a:ext cx="2481252" cy="2048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C25791-923F-4157-FE27-D97825945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794" y="4403627"/>
            <a:ext cx="2642540" cy="20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4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8A207-DF27-39D5-C27E-55E262073992}"/>
              </a:ext>
            </a:extLst>
          </p:cNvPr>
          <p:cNvSpPr txBox="1"/>
          <p:nvPr/>
        </p:nvSpPr>
        <p:spPr>
          <a:xfrm>
            <a:off x="215153" y="841641"/>
            <a:ext cx="11680718" cy="4462760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	OCEAN WAVES				10.	8 CHAIN THRU BOX</a:t>
            </a: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 DOUBLE PASS THRU  			12. COMPLETED </a:t>
            </a:r>
            <a:b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    DOUBLE PASS THRU</a:t>
            </a:r>
          </a:p>
          <a:p>
            <a:pPr>
              <a:spcAft>
                <a:spcPts val="1200"/>
              </a:spcAft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C09C5-2A3B-4344-FA88-4166BEBED6F6}"/>
              </a:ext>
            </a:extLst>
          </p:cNvPr>
          <p:cNvSpPr txBox="1"/>
          <p:nvPr/>
        </p:nvSpPr>
        <p:spPr>
          <a:xfrm>
            <a:off x="134177" y="82187"/>
            <a:ext cx="11761694" cy="64633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Black" panose="020B0A04020102020204" pitchFamily="34" charset="0"/>
              </a:rPr>
              <a:t>14 COMMON SQUARE DANCE FORMATIONS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64DCC-CD5E-A5C8-A90C-3505350E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45" y="1447711"/>
            <a:ext cx="2607682" cy="2200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858641-64C3-261F-554A-9BDF602E0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362" y="1476364"/>
            <a:ext cx="3522562" cy="19560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BA9452-D3C8-68D8-B223-5D930E961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48" y="4551837"/>
            <a:ext cx="3501745" cy="1868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3C9F85-A705-B585-201B-0C555F25B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534" y="4701269"/>
            <a:ext cx="3819083" cy="18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51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836</Words>
  <Application>Microsoft Office PowerPoint</Application>
  <PresentationFormat>Widescreen</PresentationFormat>
  <Paragraphs>130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Dreaming Outloud Script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 Wilkerson</dc:creator>
  <cp:lastModifiedBy>Mel Wilkerson</cp:lastModifiedBy>
  <cp:revision>11</cp:revision>
  <dcterms:created xsi:type="dcterms:W3CDTF">2022-05-24T08:08:58Z</dcterms:created>
  <dcterms:modified xsi:type="dcterms:W3CDTF">2022-06-04T07:44:45Z</dcterms:modified>
</cp:coreProperties>
</file>