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4" r:id="rId4"/>
    <p:sldId id="267" r:id="rId5"/>
    <p:sldId id="268" r:id="rId6"/>
    <p:sldId id="266" r:id="rId7"/>
    <p:sldId id="258" r:id="rId8"/>
    <p:sldId id="261" r:id="rId9"/>
    <p:sldId id="257" r:id="rId10"/>
    <p:sldId id="260" r:id="rId11"/>
    <p:sldId id="262" r:id="rId12"/>
    <p:sldId id="269" r:id="rId13"/>
    <p:sldId id="282" r:id="rId14"/>
    <p:sldId id="283" r:id="rId15"/>
    <p:sldId id="286" r:id="rId16"/>
    <p:sldId id="270" r:id="rId17"/>
    <p:sldId id="274" r:id="rId18"/>
    <p:sldId id="271" r:id="rId19"/>
    <p:sldId id="275" r:id="rId20"/>
    <p:sldId id="272" r:id="rId21"/>
    <p:sldId id="276" r:id="rId22"/>
    <p:sldId id="273" r:id="rId23"/>
    <p:sldId id="284" r:id="rId24"/>
    <p:sldId id="277" r:id="rId25"/>
    <p:sldId id="278" r:id="rId26"/>
    <p:sldId id="279" r:id="rId27"/>
    <p:sldId id="280" r:id="rId28"/>
    <p:sldId id="285" r:id="rId29"/>
    <p:sldId id="281" r:id="rId3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initials="J" lastIdx="1" clrIdx="0">
    <p:extLst>
      <p:ext uri="{19B8F6BF-5375-455C-9EA6-DF929625EA0E}">
        <p15:presenceInfo xmlns:p15="http://schemas.microsoft.com/office/powerpoint/2012/main" userId="8bfd396bf8420f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30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182025998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202470444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286569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151342420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63414021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24600177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379627394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149047331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4167440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372360101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38A7F2-1623-4111-9937-42A8FAB6BD5F}" type="datetimeFigureOut">
              <a:rPr lang="en-CA" smtClean="0"/>
              <a:t>2022-07-01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3C40FA3-69AA-44F2-ACE0-DD54DB8AF62E}" type="slidenum">
              <a:rPr lang="en-CA" smtClean="0"/>
              <a:t>‹#›</a:t>
            </a:fld>
            <a:endParaRPr lang="en-CA" dirty="0"/>
          </a:p>
        </p:txBody>
      </p:sp>
    </p:spTree>
    <p:extLst>
      <p:ext uri="{BB962C8B-B14F-4D97-AF65-F5344CB8AC3E}">
        <p14:creationId xmlns:p14="http://schemas.microsoft.com/office/powerpoint/2010/main" val="40645392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F38A7F2-1623-4111-9937-42A8FAB6BD5F}" type="datetimeFigureOut">
              <a:rPr lang="en-CA" smtClean="0"/>
              <a:t>2022-07-01</a:t>
            </a:fld>
            <a:endParaRPr lang="en-CA"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3C40FA3-69AA-44F2-ACE0-DD54DB8AF62E}" type="slidenum">
              <a:rPr lang="en-CA" smtClean="0"/>
              <a:t>‹#›</a:t>
            </a:fld>
            <a:endParaRPr lang="en-CA" dirty="0"/>
          </a:p>
        </p:txBody>
      </p:sp>
    </p:spTree>
    <p:extLst>
      <p:ext uri="{BB962C8B-B14F-4D97-AF65-F5344CB8AC3E}">
        <p14:creationId xmlns:p14="http://schemas.microsoft.com/office/powerpoint/2010/main" val="2668045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7/06/relationships/model3d" Target="../media/model3d3.glb"/><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17/06/relationships/model3d" Target="../media/model3d2.glb"/></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A1F7-4992-CF1B-C784-EA923B451B53}"/>
              </a:ext>
            </a:extLst>
          </p:cNvPr>
          <p:cNvSpPr>
            <a:spLocks noGrp="1"/>
          </p:cNvSpPr>
          <p:nvPr>
            <p:ph type="ctrTitle"/>
          </p:nvPr>
        </p:nvSpPr>
        <p:spPr>
          <a:xfrm>
            <a:off x="365077" y="320619"/>
            <a:ext cx="6127845" cy="4699925"/>
          </a:xfrm>
        </p:spPr>
        <p:txBody>
          <a:bodyPr>
            <a:noAutofit/>
          </a:bodyPr>
          <a:lstStyle/>
          <a:p>
            <a:pPr>
              <a:lnSpc>
                <a:spcPct val="125000"/>
              </a:lnSpc>
            </a:pPr>
            <a:br>
              <a:rPr lang="en-CA" sz="8000" dirty="0">
                <a:solidFill>
                  <a:srgbClr val="C00000"/>
                </a:solidFill>
                <a:latin typeface="Algerian" panose="04020705040A02060702" pitchFamily="82" charset="0"/>
              </a:rPr>
            </a:br>
            <a:r>
              <a:rPr lang="en-CA" sz="8000" dirty="0">
                <a:solidFill>
                  <a:srgbClr val="C00000"/>
                </a:solidFill>
                <a:latin typeface="Algerian" panose="04020705040A02060702" pitchFamily="82" charset="0"/>
              </a:rPr>
              <a:t>Degree </a:t>
            </a:r>
            <a:br>
              <a:rPr lang="en-CA" sz="8000" dirty="0">
                <a:solidFill>
                  <a:srgbClr val="C00000"/>
                </a:solidFill>
                <a:latin typeface="Algerian" panose="04020705040A02060702" pitchFamily="82" charset="0"/>
              </a:rPr>
            </a:br>
            <a:r>
              <a:rPr lang="en-CA" sz="8000" dirty="0">
                <a:solidFill>
                  <a:srgbClr val="C00000"/>
                </a:solidFill>
                <a:latin typeface="Algerian" panose="04020705040A02060702" pitchFamily="82" charset="0"/>
              </a:rPr>
              <a:t>Of </a:t>
            </a:r>
            <a:br>
              <a:rPr lang="en-CA" sz="8000" dirty="0">
                <a:solidFill>
                  <a:srgbClr val="C00000"/>
                </a:solidFill>
                <a:latin typeface="Algerian" panose="04020705040A02060702" pitchFamily="82" charset="0"/>
              </a:rPr>
            </a:br>
            <a:r>
              <a:rPr lang="en-CA" sz="8000" dirty="0">
                <a:solidFill>
                  <a:srgbClr val="C00000"/>
                </a:solidFill>
                <a:latin typeface="Algerian" panose="04020705040A02060702" pitchFamily="82" charset="0"/>
              </a:rPr>
              <a:t>Difficulty</a:t>
            </a:r>
            <a:endParaRPr lang="en-CA" sz="8000" dirty="0">
              <a:solidFill>
                <a:srgbClr val="FF0000"/>
              </a:solidFill>
              <a:latin typeface="Algerian" panose="04020705040A02060702" pitchFamily="82" charset="0"/>
            </a:endParaRPr>
          </a:p>
        </p:txBody>
      </p:sp>
      <p:sp>
        <p:nvSpPr>
          <p:cNvPr id="4" name="Title 1">
            <a:extLst>
              <a:ext uri="{FF2B5EF4-FFF2-40B4-BE49-F238E27FC236}">
                <a16:creationId xmlns:a16="http://schemas.microsoft.com/office/drawing/2014/main" id="{237F3765-389B-4E09-3216-BD6AB8F664DA}"/>
              </a:ext>
            </a:extLst>
          </p:cNvPr>
          <p:cNvSpPr txBox="1">
            <a:spLocks/>
          </p:cNvSpPr>
          <p:nvPr/>
        </p:nvSpPr>
        <p:spPr>
          <a:xfrm>
            <a:off x="139148" y="5137247"/>
            <a:ext cx="6718852" cy="368613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5000"/>
              </a:lnSpc>
            </a:pPr>
            <a:r>
              <a:rPr lang="en-CA" sz="6600" dirty="0">
                <a:solidFill>
                  <a:schemeClr val="accent1">
                    <a:lumMod val="75000"/>
                  </a:schemeClr>
                </a:solidFill>
                <a:latin typeface="Algerian" panose="04020705040A02060702" pitchFamily="82" charset="0"/>
              </a:rPr>
              <a:t>A topic that many avoid</a:t>
            </a:r>
          </a:p>
          <a:p>
            <a:pPr>
              <a:lnSpc>
                <a:spcPct val="125000"/>
              </a:lnSpc>
            </a:pPr>
            <a:r>
              <a:rPr lang="en-CA" sz="6600" dirty="0">
                <a:solidFill>
                  <a:schemeClr val="accent1">
                    <a:lumMod val="75000"/>
                  </a:schemeClr>
                </a:solidFill>
                <a:latin typeface="Algerian" panose="04020705040A02060702" pitchFamily="82" charset="0"/>
              </a:rPr>
              <a:t>Talking about</a:t>
            </a:r>
          </a:p>
        </p:txBody>
      </p:sp>
    </p:spTree>
    <p:extLst>
      <p:ext uri="{BB962C8B-B14F-4D97-AF65-F5344CB8AC3E}">
        <p14:creationId xmlns:p14="http://schemas.microsoft.com/office/powerpoint/2010/main" val="14061244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0409E1-39C5-88AA-418F-E687CA20231C}"/>
              </a:ext>
            </a:extLst>
          </p:cNvPr>
          <p:cNvSpPr txBox="1"/>
          <p:nvPr/>
        </p:nvSpPr>
        <p:spPr>
          <a:xfrm>
            <a:off x="31556" y="422960"/>
            <a:ext cx="6818638" cy="707886"/>
          </a:xfrm>
          <a:prstGeom prst="rect">
            <a:avLst/>
          </a:prstGeom>
          <a:noFill/>
        </p:spPr>
        <p:txBody>
          <a:bodyPr wrap="square" rtlCol="0">
            <a:spAutoFit/>
          </a:bodyPr>
          <a:lstStyle/>
          <a:p>
            <a:pPr algn="ctr"/>
            <a:r>
              <a:rPr lang="en-CA" sz="4000" dirty="0">
                <a:latin typeface="Arial Rounded MT Bold" panose="020F0704030504030204" pitchFamily="34" charset="0"/>
              </a:rPr>
              <a:t>Things to Consider</a:t>
            </a:r>
          </a:p>
        </p:txBody>
      </p:sp>
      <p:sp>
        <p:nvSpPr>
          <p:cNvPr id="11" name="TextBox 10">
            <a:extLst>
              <a:ext uri="{FF2B5EF4-FFF2-40B4-BE49-F238E27FC236}">
                <a16:creationId xmlns:a16="http://schemas.microsoft.com/office/drawing/2014/main" id="{87D8673E-6A95-4D0C-88A5-2F28D6D680F3}"/>
              </a:ext>
            </a:extLst>
          </p:cNvPr>
          <p:cNvSpPr txBox="1"/>
          <p:nvPr/>
        </p:nvSpPr>
        <p:spPr>
          <a:xfrm>
            <a:off x="219471" y="1087489"/>
            <a:ext cx="6513838" cy="8029057"/>
          </a:xfrm>
          <a:prstGeom prst="rect">
            <a:avLst/>
          </a:prstGeom>
          <a:noFill/>
        </p:spPr>
        <p:txBody>
          <a:bodyPr wrap="square" rtlCol="0">
            <a:spAutoFit/>
          </a:bodyPr>
          <a:lstStyle/>
          <a:p>
            <a:pPr marL="628650" indent="-628650">
              <a:lnSpc>
                <a:spcPct val="125000"/>
              </a:lnSpc>
              <a:buClr>
                <a:srgbClr val="C00000"/>
              </a:buClr>
              <a:buFont typeface="+mj-lt"/>
              <a:buAutoNum type="arabicPeriod"/>
            </a:pPr>
            <a:r>
              <a:rPr lang="en-CA" sz="3200" dirty="0">
                <a:latin typeface="Century Schoolbook" panose="02040604050505020304" pitchFamily="18" charset="0"/>
              </a:rPr>
              <a:t>Lack Of Knowledge</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Unfamiliar setup (Left/DBD)</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Consecutive Program Calls</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Flow</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Speed (Tempo)</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Tip Length</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Call Delivery (Lead Time)</a:t>
            </a:r>
          </a:p>
          <a:p>
            <a:pPr marL="688975" lvl="2" indent="-231775">
              <a:lnSpc>
                <a:spcPct val="125000"/>
              </a:lnSpc>
              <a:buClr>
                <a:srgbClr val="C00000"/>
              </a:buClr>
              <a:buFont typeface="Arial" panose="020B0604020202020204" pitchFamily="34" charset="0"/>
              <a:buChar char="•"/>
            </a:pPr>
            <a:r>
              <a:rPr lang="en-CA" sz="3200" dirty="0">
                <a:latin typeface="Century Schoolbook" panose="02040604050505020304" pitchFamily="18" charset="0"/>
              </a:rPr>
              <a:t>Cadence, Stacking, Clipping</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Acoustics</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Age, Ability</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Interest </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Atmosphere</a:t>
            </a:r>
          </a:p>
          <a:p>
            <a:pPr marL="628650" indent="-628650">
              <a:lnSpc>
                <a:spcPct val="125000"/>
              </a:lnSpc>
              <a:buClr>
                <a:srgbClr val="C00000"/>
              </a:buClr>
              <a:buFont typeface="+mj-lt"/>
              <a:buAutoNum type="arabicPeriod"/>
            </a:pPr>
            <a:r>
              <a:rPr lang="en-CA" sz="3200" dirty="0">
                <a:latin typeface="Century Schoolbook" panose="02040604050505020304" pitchFamily="18" charset="0"/>
              </a:rPr>
              <a:t>Gimmicks</a:t>
            </a:r>
          </a:p>
        </p:txBody>
      </p:sp>
    </p:spTree>
    <p:extLst>
      <p:ext uri="{BB962C8B-B14F-4D97-AF65-F5344CB8AC3E}">
        <p14:creationId xmlns:p14="http://schemas.microsoft.com/office/powerpoint/2010/main" val="31697000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left)">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5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wipe(left)">
                                      <p:cBhvr>
                                        <p:cTn id="36" dur="500"/>
                                        <p:tgtEl>
                                          <p:spTgt spid="1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wipe(left)">
                                      <p:cBhvr>
                                        <p:cTn id="41" dur="500"/>
                                        <p:tgtEl>
                                          <p:spTgt spid="11">
                                            <p:txEl>
                                              <p:pRg st="6" end="6"/>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xEl>
                                              <p:pRg st="7" end="7"/>
                                            </p:txEl>
                                          </p:spTgt>
                                        </p:tgtEl>
                                        <p:attrNameLst>
                                          <p:attrName>style.visibility</p:attrName>
                                        </p:attrNameLst>
                                      </p:cBhvr>
                                      <p:to>
                                        <p:strVal val="visible"/>
                                      </p:to>
                                    </p:set>
                                    <p:animEffect transition="in" filter="wipe(left)">
                                      <p:cBhvr>
                                        <p:cTn id="44" dur="500"/>
                                        <p:tgtEl>
                                          <p:spTgt spid="11">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Effect transition="in" filter="wipe(left)">
                                      <p:cBhvr>
                                        <p:cTn id="49" dur="500"/>
                                        <p:tgtEl>
                                          <p:spTgt spid="11">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xEl>
                                              <p:pRg st="9" end="9"/>
                                            </p:txEl>
                                          </p:spTgt>
                                        </p:tgtEl>
                                        <p:attrNameLst>
                                          <p:attrName>style.visibility</p:attrName>
                                        </p:attrNameLst>
                                      </p:cBhvr>
                                      <p:to>
                                        <p:strVal val="visible"/>
                                      </p:to>
                                    </p:set>
                                    <p:animEffect transition="in" filter="wipe(left)">
                                      <p:cBhvr>
                                        <p:cTn id="54" dur="500"/>
                                        <p:tgtEl>
                                          <p:spTgt spid="11">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xEl>
                                              <p:pRg st="10" end="10"/>
                                            </p:txEl>
                                          </p:spTgt>
                                        </p:tgtEl>
                                        <p:attrNameLst>
                                          <p:attrName>style.visibility</p:attrName>
                                        </p:attrNameLst>
                                      </p:cBhvr>
                                      <p:to>
                                        <p:strVal val="visible"/>
                                      </p:to>
                                    </p:set>
                                    <p:animEffect transition="in" filter="wipe(left)">
                                      <p:cBhvr>
                                        <p:cTn id="59" dur="500"/>
                                        <p:tgtEl>
                                          <p:spTgt spid="11">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xEl>
                                              <p:pRg st="11" end="11"/>
                                            </p:txEl>
                                          </p:spTgt>
                                        </p:tgtEl>
                                        <p:attrNameLst>
                                          <p:attrName>style.visibility</p:attrName>
                                        </p:attrNameLst>
                                      </p:cBhvr>
                                      <p:to>
                                        <p:strVal val="visible"/>
                                      </p:to>
                                    </p:set>
                                    <p:animEffect transition="in" filter="wipe(left)">
                                      <p:cBhvr>
                                        <p:cTn id="64" dur="500"/>
                                        <p:tgtEl>
                                          <p:spTgt spid="11">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xEl>
                                              <p:pRg st="12" end="12"/>
                                            </p:txEl>
                                          </p:spTgt>
                                        </p:tgtEl>
                                        <p:attrNameLst>
                                          <p:attrName>style.visibility</p:attrName>
                                        </p:attrNameLst>
                                      </p:cBhvr>
                                      <p:to>
                                        <p:strVal val="visible"/>
                                      </p:to>
                                    </p:set>
                                    <p:animEffect transition="in" filter="wipe(left)">
                                      <p:cBhvr>
                                        <p:cTn id="69"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BE72-234C-152F-7B0B-A7184B878585}"/>
              </a:ext>
            </a:extLst>
          </p:cNvPr>
          <p:cNvSpPr>
            <a:spLocks noGrp="1"/>
          </p:cNvSpPr>
          <p:nvPr>
            <p:ph type="title"/>
          </p:nvPr>
        </p:nvSpPr>
        <p:spPr>
          <a:xfrm>
            <a:off x="180833" y="501268"/>
            <a:ext cx="6496334" cy="2276536"/>
          </a:xfrm>
        </p:spPr>
        <p:txBody>
          <a:bodyPr>
            <a:noAutofit/>
          </a:bodyPr>
          <a:lstStyle/>
          <a:p>
            <a:pPr algn="ctr"/>
            <a:r>
              <a:rPr lang="en-CA" sz="3600" dirty="0">
                <a:latin typeface="Arial" panose="020B0604020202020204" pitchFamily="34" charset="0"/>
                <a:cs typeface="Arial" panose="020B0604020202020204" pitchFamily="34" charset="0"/>
              </a:rPr>
              <a:t>But, In My Opinion,</a:t>
            </a:r>
            <a:br>
              <a:rPr lang="en-CA" sz="3600" dirty="0">
                <a:latin typeface="Arial" panose="020B0604020202020204" pitchFamily="34" charset="0"/>
                <a:cs typeface="Arial" panose="020B0604020202020204" pitchFamily="34" charset="0"/>
              </a:rPr>
            </a:br>
            <a:r>
              <a:rPr lang="en-CA" sz="3600" dirty="0">
                <a:latin typeface="Arial" panose="020B0604020202020204" pitchFamily="34" charset="0"/>
                <a:cs typeface="Arial" panose="020B0604020202020204" pitchFamily="34" charset="0"/>
              </a:rPr>
              <a:t> One Of the Biggest Difficulties The Dancers Experience </a:t>
            </a:r>
          </a:p>
        </p:txBody>
      </p:sp>
      <p:sp>
        <p:nvSpPr>
          <p:cNvPr id="3" name="TextBox 2">
            <a:extLst>
              <a:ext uri="{FF2B5EF4-FFF2-40B4-BE49-F238E27FC236}">
                <a16:creationId xmlns:a16="http://schemas.microsoft.com/office/drawing/2014/main" id="{77170DDA-9529-6274-088A-E899B069B4B0}"/>
              </a:ext>
            </a:extLst>
          </p:cNvPr>
          <p:cNvSpPr txBox="1"/>
          <p:nvPr/>
        </p:nvSpPr>
        <p:spPr>
          <a:xfrm>
            <a:off x="1450518" y="3180810"/>
            <a:ext cx="3877280" cy="2585323"/>
          </a:xfrm>
          <a:prstGeom prst="rect">
            <a:avLst/>
          </a:prstGeom>
          <a:noFill/>
        </p:spPr>
        <p:txBody>
          <a:bodyPr wrap="none" rtlCol="0">
            <a:spAutoFit/>
          </a:bodyPr>
          <a:lstStyle/>
          <a:p>
            <a:pPr algn="ctr"/>
            <a:r>
              <a:rPr lang="en-CA" sz="5400" dirty="0">
                <a:solidFill>
                  <a:srgbClr val="C00000"/>
                </a:solidFill>
                <a:latin typeface="Arial Black" panose="020B0A04020102020204" pitchFamily="34" charset="0"/>
              </a:rPr>
              <a:t>Is </a:t>
            </a:r>
          </a:p>
          <a:p>
            <a:pPr algn="ctr"/>
            <a:r>
              <a:rPr lang="en-CA" sz="5400" dirty="0">
                <a:solidFill>
                  <a:srgbClr val="C00000"/>
                </a:solidFill>
                <a:latin typeface="Arial Black" panose="020B0A04020102020204" pitchFamily="34" charset="0"/>
              </a:rPr>
              <a:t>Caller </a:t>
            </a:r>
          </a:p>
          <a:p>
            <a:pPr algn="ctr"/>
            <a:r>
              <a:rPr lang="en-CA" sz="5400" dirty="0">
                <a:solidFill>
                  <a:srgbClr val="C00000"/>
                </a:solidFill>
                <a:latin typeface="Arial Black" panose="020B0A04020102020204" pitchFamily="34" charset="0"/>
              </a:rPr>
              <a:t>Creativity</a:t>
            </a:r>
          </a:p>
        </p:txBody>
      </p:sp>
      <mc:AlternateContent xmlns:mc="http://schemas.openxmlformats.org/markup-compatibility/2006">
        <mc:Choice xmlns:am3d="http://schemas.microsoft.com/office/drawing/2017/model3d" Requires="am3d">
          <p:graphicFrame>
            <p:nvGraphicFramePr>
              <p:cNvPr id="5" name="3D Model 4" descr="Brain">
                <a:extLst>
                  <a:ext uri="{FF2B5EF4-FFF2-40B4-BE49-F238E27FC236}">
                    <a16:creationId xmlns:a16="http://schemas.microsoft.com/office/drawing/2014/main" id="{3C80E71D-302A-0EFB-2D69-9C96D3E4B60C}"/>
                  </a:ext>
                </a:extLst>
              </p:cNvPr>
              <p:cNvGraphicFramePr>
                <a:graphicFrameLocks noChangeAspect="1"/>
              </p:cNvGraphicFramePr>
              <p:nvPr>
                <p:extLst>
                  <p:ext uri="{D42A27DB-BD31-4B8C-83A1-F6EECF244321}">
                    <p14:modId xmlns:p14="http://schemas.microsoft.com/office/powerpoint/2010/main" val="1166496604"/>
                  </p:ext>
                </p:extLst>
              </p:nvPr>
            </p:nvGraphicFramePr>
            <p:xfrm>
              <a:off x="2003060" y="6169139"/>
              <a:ext cx="2874131" cy="2436348"/>
            </p:xfrm>
            <a:graphic>
              <a:graphicData uri="http://schemas.microsoft.com/office/drawing/2017/model3d">
                <am3d:model3d r:embed="rId2">
                  <am3d:spPr>
                    <a:xfrm>
                      <a:off x="0" y="0"/>
                      <a:ext cx="2874131" cy="2436348"/>
                    </a:xfrm>
                    <a:prstGeom prst="rect">
                      <a:avLst/>
                    </a:prstGeom>
                  </am3d:spPr>
                  <am3d:camera>
                    <am3d:pos x="0" y="0" z="71845805"/>
                    <am3d:up dx="0" dy="36000000" dz="0"/>
                    <am3d:lookAt x="0" y="0" z="0"/>
                    <am3d:perspective fov="2700000"/>
                  </am3d:camera>
                  <am3d:trans>
                    <am3d:meterPerModelUnit n="1009047" d="1000000"/>
                    <am3d:preTrans dx="-67441" dy="-7461814" dz="-2071337"/>
                    <am3d:scale>
                      <am3d:sx n="1000000" d="1000000"/>
                      <am3d:sy n="1000000" d="1000000"/>
                      <am3d:sz n="1000000" d="1000000"/>
                    </am3d:scale>
                    <am3d:rot ax="-8634996" ay="-4711026" az="8667962"/>
                    <am3d:postTrans dx="0" dy="0" dz="0"/>
                  </am3d:trans>
                  <am3d:raster rName="Office3DRenderer" rVer="16.0.8326">
                    <am3d:blip r:embed="rId3"/>
                  </am3d:raster>
                  <am3d:objViewport viewportSz="437781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Brain">
                <a:extLst>
                  <a:ext uri="{FF2B5EF4-FFF2-40B4-BE49-F238E27FC236}">
                    <a16:creationId xmlns:a16="http://schemas.microsoft.com/office/drawing/2014/main" id="{3C80E71D-302A-0EFB-2D69-9C96D3E4B60C}"/>
                  </a:ext>
                </a:extLst>
              </p:cNvPr>
              <p:cNvPicPr>
                <a:picLocks noGrp="1" noRot="1" noChangeAspect="1" noMove="1" noResize="1" noEditPoints="1" noAdjustHandles="1" noChangeArrowheads="1" noChangeShapeType="1" noCrop="1"/>
              </p:cNvPicPr>
              <p:nvPr/>
            </p:nvPicPr>
            <p:blipFill>
              <a:blip r:embed="rId3"/>
              <a:stretch>
                <a:fillRect/>
              </a:stretch>
            </p:blipFill>
            <p:spPr>
              <a:xfrm>
                <a:off x="2003060" y="6169139"/>
                <a:ext cx="2874131" cy="2436348"/>
              </a:xfrm>
              <a:prstGeom prst="rect">
                <a:avLst/>
              </a:prstGeom>
            </p:spPr>
          </p:pic>
        </mc:Fallback>
      </mc:AlternateContent>
      <p:sp>
        <p:nvSpPr>
          <p:cNvPr id="4" name="TextBox 3">
            <a:extLst>
              <a:ext uri="{FF2B5EF4-FFF2-40B4-BE49-F238E27FC236}">
                <a16:creationId xmlns:a16="http://schemas.microsoft.com/office/drawing/2014/main" id="{4CF50B9C-44E3-03BB-4E6B-97EAEA24A38E}"/>
              </a:ext>
            </a:extLst>
          </p:cNvPr>
          <p:cNvSpPr txBox="1"/>
          <p:nvPr/>
        </p:nvSpPr>
        <p:spPr>
          <a:xfrm>
            <a:off x="2623933" y="6539947"/>
            <a:ext cx="1723549" cy="923330"/>
          </a:xfrm>
          <a:prstGeom prst="rect">
            <a:avLst/>
          </a:prstGeom>
          <a:noFill/>
        </p:spPr>
        <p:txBody>
          <a:bodyPr wrap="none" rtlCol="0">
            <a:spAutoFit/>
          </a:bodyPr>
          <a:lstStyle/>
          <a:p>
            <a:r>
              <a:rPr lang="en-CA" sz="5400" b="1"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EGO</a:t>
            </a:r>
          </a:p>
        </p:txBody>
      </p:sp>
    </p:spTree>
    <p:extLst>
      <p:ext uri="{BB962C8B-B14F-4D97-AF65-F5344CB8AC3E}">
        <p14:creationId xmlns:p14="http://schemas.microsoft.com/office/powerpoint/2010/main" val="17530981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2B9F-1ACF-EE8F-924C-7D553AD79E4C}"/>
              </a:ext>
            </a:extLst>
          </p:cNvPr>
          <p:cNvSpPr>
            <a:spLocks noGrp="1"/>
          </p:cNvSpPr>
          <p:nvPr>
            <p:ph type="title"/>
          </p:nvPr>
        </p:nvSpPr>
        <p:spPr>
          <a:xfrm>
            <a:off x="471488" y="225579"/>
            <a:ext cx="5915025" cy="3011738"/>
          </a:xfrm>
        </p:spPr>
        <p:txBody>
          <a:bodyPr>
            <a:normAutofit/>
          </a:bodyPr>
          <a:lstStyle/>
          <a:p>
            <a:r>
              <a:rPr lang="en-CA" sz="3000" dirty="0">
                <a:latin typeface="Arial" panose="020B0604020202020204" pitchFamily="34" charset="0"/>
                <a:cs typeface="Arial" panose="020B0604020202020204" pitchFamily="34" charset="0"/>
              </a:rPr>
              <a:t>What I want to talk about is how to soften the blow and reduce the Frustration level when you want to introduce something that “MIGHT” be difficult.</a:t>
            </a:r>
          </a:p>
        </p:txBody>
      </p:sp>
      <p:sp>
        <p:nvSpPr>
          <p:cNvPr id="3" name="Title 1">
            <a:extLst>
              <a:ext uri="{FF2B5EF4-FFF2-40B4-BE49-F238E27FC236}">
                <a16:creationId xmlns:a16="http://schemas.microsoft.com/office/drawing/2014/main" id="{37B03B69-6F97-2782-A90B-7832F434673D}"/>
              </a:ext>
            </a:extLst>
          </p:cNvPr>
          <p:cNvSpPr txBox="1">
            <a:spLocks/>
          </p:cNvSpPr>
          <p:nvPr/>
        </p:nvSpPr>
        <p:spPr>
          <a:xfrm>
            <a:off x="471486" y="3139497"/>
            <a:ext cx="6131195" cy="205002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000" dirty="0">
                <a:latin typeface="Arial" panose="020B0604020202020204" pitchFamily="34" charset="0"/>
                <a:cs typeface="Arial" panose="020B0604020202020204" pitchFamily="34" charset="0"/>
              </a:rPr>
              <a:t>However, before we can discuss how to soften the blow, YOU need to know what is difficult and why!</a:t>
            </a:r>
          </a:p>
        </p:txBody>
      </p:sp>
      <p:sp>
        <p:nvSpPr>
          <p:cNvPr id="4" name="Title 1">
            <a:extLst>
              <a:ext uri="{FF2B5EF4-FFF2-40B4-BE49-F238E27FC236}">
                <a16:creationId xmlns:a16="http://schemas.microsoft.com/office/drawing/2014/main" id="{C9E4602A-27FC-449F-E792-7C687F4CE657}"/>
              </a:ext>
            </a:extLst>
          </p:cNvPr>
          <p:cNvSpPr txBox="1">
            <a:spLocks/>
          </p:cNvSpPr>
          <p:nvPr/>
        </p:nvSpPr>
        <p:spPr>
          <a:xfrm>
            <a:off x="471488" y="5495218"/>
            <a:ext cx="5915025" cy="3011738"/>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000" dirty="0">
                <a:latin typeface="Arial" panose="020B0604020202020204" pitchFamily="34" charset="0"/>
                <a:cs typeface="Arial" panose="020B0604020202020204" pitchFamily="34" charset="0"/>
              </a:rPr>
              <a:t>So for the next part, you need to participate.  I am going to show you some figures and I want you to tell me why they MIGHT or MIGHT NOT be difficult.</a:t>
            </a:r>
          </a:p>
        </p:txBody>
      </p:sp>
    </p:spTree>
    <p:extLst>
      <p:ext uri="{BB962C8B-B14F-4D97-AF65-F5344CB8AC3E}">
        <p14:creationId xmlns:p14="http://schemas.microsoft.com/office/powerpoint/2010/main" val="36308241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CCF4-F006-2AE5-F165-162F03464D64}"/>
              </a:ext>
            </a:extLst>
          </p:cNvPr>
          <p:cNvSpPr>
            <a:spLocks noGrp="1"/>
          </p:cNvSpPr>
          <p:nvPr>
            <p:ph type="title"/>
          </p:nvPr>
        </p:nvSpPr>
        <p:spPr>
          <a:xfrm>
            <a:off x="106875" y="465153"/>
            <a:ext cx="6639340" cy="1858789"/>
          </a:xfrm>
        </p:spPr>
        <p:txBody>
          <a:bodyPr>
            <a:normAutofit/>
          </a:bodyPr>
          <a:lstStyle/>
          <a:p>
            <a:pPr algn="ctr"/>
            <a:r>
              <a:rPr lang="en-CA" sz="3000" dirty="0">
                <a:latin typeface="Arial" panose="020B0604020202020204" pitchFamily="34" charset="0"/>
                <a:cs typeface="Arial" panose="020B0604020202020204" pitchFamily="34" charset="0"/>
              </a:rPr>
              <a:t>You See, To Truly Control Your Degree Of Difficulty, You Need To Know Your Audience!</a:t>
            </a:r>
          </a:p>
        </p:txBody>
      </p:sp>
      <p:sp>
        <p:nvSpPr>
          <p:cNvPr id="3" name="Title 1">
            <a:extLst>
              <a:ext uri="{FF2B5EF4-FFF2-40B4-BE49-F238E27FC236}">
                <a16:creationId xmlns:a16="http://schemas.microsoft.com/office/drawing/2014/main" id="{414F9078-E896-E47C-2B20-03488E8EDEDB}"/>
              </a:ext>
            </a:extLst>
          </p:cNvPr>
          <p:cNvSpPr txBox="1">
            <a:spLocks/>
          </p:cNvSpPr>
          <p:nvPr/>
        </p:nvSpPr>
        <p:spPr>
          <a:xfrm>
            <a:off x="318055" y="2434991"/>
            <a:ext cx="6261652" cy="241539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000" dirty="0">
                <a:latin typeface="Arial" panose="020B0604020202020204" pitchFamily="34" charset="0"/>
                <a:cs typeface="Arial" panose="020B0604020202020204" pitchFamily="34" charset="0"/>
              </a:rPr>
              <a:t>AND Within Any Audience, You Need To Recognize That There Are At Least Three Skill Levels Of Dancers!</a:t>
            </a:r>
          </a:p>
        </p:txBody>
      </p:sp>
      <p:sp>
        <p:nvSpPr>
          <p:cNvPr id="4" name="Title 1">
            <a:extLst>
              <a:ext uri="{FF2B5EF4-FFF2-40B4-BE49-F238E27FC236}">
                <a16:creationId xmlns:a16="http://schemas.microsoft.com/office/drawing/2014/main" id="{67E6F57A-D866-454F-C368-EC46F6D94E39}"/>
              </a:ext>
            </a:extLst>
          </p:cNvPr>
          <p:cNvSpPr txBox="1">
            <a:spLocks/>
          </p:cNvSpPr>
          <p:nvPr/>
        </p:nvSpPr>
        <p:spPr>
          <a:xfrm>
            <a:off x="377688" y="5383516"/>
            <a:ext cx="6261652" cy="241539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CA"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AF6F473-6E2F-E73A-21B9-20150140530A}"/>
              </a:ext>
            </a:extLst>
          </p:cNvPr>
          <p:cNvSpPr txBox="1"/>
          <p:nvPr/>
        </p:nvSpPr>
        <p:spPr>
          <a:xfrm>
            <a:off x="179163" y="4807048"/>
            <a:ext cx="6619462" cy="2862322"/>
          </a:xfrm>
          <a:prstGeom prst="rect">
            <a:avLst/>
          </a:prstGeom>
          <a:noFill/>
        </p:spPr>
        <p:txBody>
          <a:bodyPr wrap="square" rtlCol="0">
            <a:spAutoFit/>
          </a:bodyPr>
          <a:lstStyle/>
          <a:p>
            <a:pPr marL="457200" indent="-457200">
              <a:buFont typeface="+mj-lt"/>
              <a:buAutoNum type="arabicPeriod"/>
            </a:pPr>
            <a:r>
              <a:rPr lang="en-CA" sz="3000" dirty="0">
                <a:solidFill>
                  <a:srgbClr val="C00000"/>
                </a:solidFill>
                <a:latin typeface="Arial" panose="020B0604020202020204" pitchFamily="34" charset="0"/>
                <a:cs typeface="Arial" panose="020B0604020202020204" pitchFamily="34" charset="0"/>
              </a:rPr>
              <a:t>Those That Have Attended Regularly</a:t>
            </a:r>
          </a:p>
          <a:p>
            <a:pPr marL="457200" indent="-457200">
              <a:buFont typeface="+mj-lt"/>
              <a:buAutoNum type="arabicPeriod"/>
            </a:pPr>
            <a:r>
              <a:rPr lang="en-CA" sz="3000" dirty="0">
                <a:solidFill>
                  <a:srgbClr val="002060"/>
                </a:solidFill>
                <a:latin typeface="Arial" panose="020B0604020202020204" pitchFamily="34" charset="0"/>
                <a:cs typeface="Arial" panose="020B0604020202020204" pitchFamily="34" charset="0"/>
              </a:rPr>
              <a:t>Those That  Have attended when They Could</a:t>
            </a:r>
          </a:p>
          <a:p>
            <a:pPr marL="457200" indent="-457200">
              <a:buFont typeface="+mj-lt"/>
              <a:buAutoNum type="arabicPeriod"/>
            </a:pPr>
            <a:r>
              <a:rPr lang="en-CA" sz="3000" dirty="0">
                <a:solidFill>
                  <a:srgbClr val="002060"/>
                </a:solidFill>
                <a:latin typeface="Arial" panose="020B0604020202020204" pitchFamily="34" charset="0"/>
                <a:cs typeface="Arial" panose="020B0604020202020204" pitchFamily="34" charset="0"/>
              </a:rPr>
              <a:t>Those That Dance With Other Callers or In Other Programs</a:t>
            </a:r>
          </a:p>
        </p:txBody>
      </p:sp>
    </p:spTree>
    <p:extLst>
      <p:ext uri="{BB962C8B-B14F-4D97-AF65-F5344CB8AC3E}">
        <p14:creationId xmlns:p14="http://schemas.microsoft.com/office/powerpoint/2010/main" val="4668532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6C74-B71E-467E-383C-608B09B24069}"/>
              </a:ext>
            </a:extLst>
          </p:cNvPr>
          <p:cNvSpPr>
            <a:spLocks noGrp="1"/>
          </p:cNvSpPr>
          <p:nvPr>
            <p:ph type="title"/>
          </p:nvPr>
        </p:nvSpPr>
        <p:spPr>
          <a:xfrm>
            <a:off x="177506" y="629343"/>
            <a:ext cx="6502988" cy="2236487"/>
          </a:xfrm>
        </p:spPr>
        <p:txBody>
          <a:bodyPr>
            <a:normAutofit/>
          </a:bodyPr>
          <a:lstStyle/>
          <a:p>
            <a:r>
              <a:rPr lang="en-CA" sz="3000" dirty="0">
                <a:latin typeface="Arial" panose="020B0604020202020204" pitchFamily="34" charset="0"/>
                <a:cs typeface="Arial" panose="020B0604020202020204" pitchFamily="34" charset="0"/>
              </a:rPr>
              <a:t>Based on my experience my opinion is: you need to temper your Degree Of Difficulty to the first group listed</a:t>
            </a:r>
          </a:p>
        </p:txBody>
      </p:sp>
      <p:sp>
        <p:nvSpPr>
          <p:cNvPr id="3" name="TextBox 2">
            <a:extLst>
              <a:ext uri="{FF2B5EF4-FFF2-40B4-BE49-F238E27FC236}">
                <a16:creationId xmlns:a16="http://schemas.microsoft.com/office/drawing/2014/main" id="{0C7D94CE-63E4-2648-4E99-A6056E7187E0}"/>
              </a:ext>
            </a:extLst>
          </p:cNvPr>
          <p:cNvSpPr txBox="1"/>
          <p:nvPr/>
        </p:nvSpPr>
        <p:spPr>
          <a:xfrm>
            <a:off x="355012" y="2978246"/>
            <a:ext cx="6261653" cy="3785652"/>
          </a:xfrm>
          <a:prstGeom prst="rect">
            <a:avLst/>
          </a:prstGeom>
          <a:noFill/>
        </p:spPr>
        <p:txBody>
          <a:bodyPr wrap="square" rtlCol="0">
            <a:spAutoFit/>
          </a:bodyPr>
          <a:lstStyle/>
          <a:p>
            <a:pPr marL="457200" indent="-457200">
              <a:buFont typeface="+mj-lt"/>
              <a:buAutoNum type="arabicPeriod"/>
            </a:pPr>
            <a:r>
              <a:rPr lang="en-CA" sz="3000" dirty="0">
                <a:solidFill>
                  <a:srgbClr val="C00000"/>
                </a:solidFill>
                <a:latin typeface="Arial" panose="020B0604020202020204" pitchFamily="34" charset="0"/>
                <a:cs typeface="Arial" panose="020B0604020202020204" pitchFamily="34" charset="0"/>
              </a:rPr>
              <a:t>Those That Have Attended Regularly</a:t>
            </a:r>
          </a:p>
          <a:p>
            <a:pPr marL="457200" indent="-457200">
              <a:buFont typeface="+mj-lt"/>
              <a:buAutoNum type="arabicPeriod"/>
            </a:pPr>
            <a:r>
              <a:rPr lang="en-CA" sz="3000" dirty="0">
                <a:solidFill>
                  <a:srgbClr val="C00000"/>
                </a:solidFill>
                <a:latin typeface="Arial" panose="020B0604020202020204" pitchFamily="34" charset="0"/>
                <a:cs typeface="Arial" panose="020B0604020202020204" pitchFamily="34" charset="0"/>
              </a:rPr>
              <a:t>These are the supporters</a:t>
            </a:r>
          </a:p>
          <a:p>
            <a:pPr marL="457200" indent="-457200">
              <a:buFont typeface="+mj-lt"/>
              <a:buAutoNum type="arabicPeriod"/>
            </a:pPr>
            <a:r>
              <a:rPr lang="en-CA" sz="3000" dirty="0">
                <a:solidFill>
                  <a:srgbClr val="C00000"/>
                </a:solidFill>
                <a:latin typeface="Arial" panose="020B0604020202020204" pitchFamily="34" charset="0"/>
                <a:cs typeface="Arial" panose="020B0604020202020204" pitchFamily="34" charset="0"/>
              </a:rPr>
              <a:t>These are the mainstay of the group.</a:t>
            </a:r>
          </a:p>
          <a:p>
            <a:pPr marL="457200" indent="-457200">
              <a:buFont typeface="+mj-lt"/>
              <a:buAutoNum type="arabicPeriod"/>
            </a:pPr>
            <a:r>
              <a:rPr lang="en-CA" sz="3000" dirty="0">
                <a:solidFill>
                  <a:srgbClr val="C00000"/>
                </a:solidFill>
                <a:latin typeface="Arial" panose="020B0604020202020204" pitchFamily="34" charset="0"/>
                <a:cs typeface="Arial" panose="020B0604020202020204" pitchFamily="34" charset="0"/>
              </a:rPr>
              <a:t>You can’t base your calling on the hotshots or those that only come when it suits them.</a:t>
            </a:r>
            <a:endParaRPr lang="en-CA" sz="3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8152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9965-9D7D-A40B-614E-B6090784F944}"/>
              </a:ext>
            </a:extLst>
          </p:cNvPr>
          <p:cNvSpPr>
            <a:spLocks noGrp="1"/>
          </p:cNvSpPr>
          <p:nvPr>
            <p:ph type="title"/>
          </p:nvPr>
        </p:nvSpPr>
        <p:spPr>
          <a:xfrm>
            <a:off x="359227" y="4488817"/>
            <a:ext cx="6261821" cy="3265767"/>
          </a:xfrm>
        </p:spPr>
        <p:txBody>
          <a:bodyPr>
            <a:normAutofit fontScale="90000"/>
          </a:bodyPr>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These sequences don’t go beyond Mainstream so hopefully  everyone will be able to participate.</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Understand everything in these sequences is completely legal!</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9DE271C-CAC2-CFC1-3532-DCE369B98831}"/>
              </a:ext>
            </a:extLst>
          </p:cNvPr>
          <p:cNvSpPr txBox="1"/>
          <p:nvPr/>
        </p:nvSpPr>
        <p:spPr>
          <a:xfrm>
            <a:off x="359227" y="890650"/>
            <a:ext cx="6139545" cy="3785652"/>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Okay so on the next few slides I am going to show you some sequences that I have seen called, by callers, in a live environment.  They either didn’t realize the impact or really wanted to see if the dancers could dance what they called.</a:t>
            </a:r>
            <a:endParaRPr lang="en-US" sz="3000" dirty="0"/>
          </a:p>
        </p:txBody>
      </p:sp>
    </p:spTree>
    <p:extLst>
      <p:ext uri="{BB962C8B-B14F-4D97-AF65-F5344CB8AC3E}">
        <p14:creationId xmlns:p14="http://schemas.microsoft.com/office/powerpoint/2010/main" val="19407796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E26-F3DA-1BAD-C583-FF8968767CD6}"/>
              </a:ext>
            </a:extLst>
          </p:cNvPr>
          <p:cNvSpPr>
            <a:spLocks noGrp="1"/>
          </p:cNvSpPr>
          <p:nvPr>
            <p:ph type="title"/>
          </p:nvPr>
        </p:nvSpPr>
        <p:spPr>
          <a:xfrm>
            <a:off x="471488" y="393898"/>
            <a:ext cx="5915025" cy="1767417"/>
          </a:xfrm>
        </p:spPr>
        <p:txBody>
          <a:bodyPr>
            <a:normAutofit/>
          </a:bodyPr>
          <a:lstStyle/>
          <a:p>
            <a:r>
              <a:rPr lang="en-CA" sz="3200" dirty="0">
                <a:latin typeface="Arial" panose="020B0604020202020204" pitchFamily="34" charset="0"/>
                <a:cs typeface="Arial" panose="020B0604020202020204" pitchFamily="34" charset="0"/>
              </a:rPr>
              <a:t>Here we are calling for dancers that have just graduated from the basic program.</a:t>
            </a:r>
          </a:p>
        </p:txBody>
      </p:sp>
      <p:sp>
        <p:nvSpPr>
          <p:cNvPr id="3" name="TextBox 2">
            <a:extLst>
              <a:ext uri="{FF2B5EF4-FFF2-40B4-BE49-F238E27FC236}">
                <a16:creationId xmlns:a16="http://schemas.microsoft.com/office/drawing/2014/main" id="{AFE98E99-A35A-7E29-5C46-5EA19DEDD41F}"/>
              </a:ext>
            </a:extLst>
          </p:cNvPr>
          <p:cNvSpPr txBox="1"/>
          <p:nvPr/>
        </p:nvSpPr>
        <p:spPr>
          <a:xfrm>
            <a:off x="184653" y="2176328"/>
            <a:ext cx="3244347" cy="6501075"/>
          </a:xfrm>
          <a:prstGeom prst="rect">
            <a:avLst/>
          </a:prstGeom>
          <a:noFill/>
        </p:spPr>
        <p:txBody>
          <a:bodyPr wrap="square" rtlCol="0">
            <a:spAutoFit/>
          </a:bodyPr>
          <a:lstStyle/>
          <a:p>
            <a:pPr>
              <a:lnSpc>
                <a:spcPct val="125000"/>
              </a:lnSpc>
            </a:pPr>
            <a:r>
              <a:rPr lang="en-US" sz="2800" dirty="0">
                <a:solidFill>
                  <a:srgbClr val="000000"/>
                </a:solidFill>
                <a:latin typeface="Arial Narrow" panose="020B0606020202030204" pitchFamily="34" charset="0"/>
                <a:cs typeface="Arial" panose="020B0604020202020204" pitchFamily="34" charset="0"/>
              </a:rPr>
              <a:t>Heads Lead Right,</a:t>
            </a:r>
          </a:p>
          <a:p>
            <a:pPr>
              <a:lnSpc>
                <a:spcPct val="125000"/>
              </a:lnSpc>
            </a:pPr>
            <a:r>
              <a:rPr lang="en-US" sz="2800" dirty="0">
                <a:solidFill>
                  <a:srgbClr val="000000"/>
                </a:solidFill>
                <a:latin typeface="Arial Narrow" panose="020B0606020202030204" pitchFamily="34" charset="0"/>
                <a:cs typeface="Arial" panose="020B0604020202020204" pitchFamily="34" charset="0"/>
              </a:rPr>
              <a:t>Veer Right,</a:t>
            </a:r>
          </a:p>
          <a:p>
            <a:pPr>
              <a:lnSpc>
                <a:spcPct val="125000"/>
              </a:lnSpc>
            </a:pPr>
            <a:r>
              <a:rPr lang="en-US" sz="2800" dirty="0">
                <a:solidFill>
                  <a:srgbClr val="000000"/>
                </a:solidFill>
                <a:latin typeface="Arial Narrow" panose="020B0606020202030204" pitchFamily="34" charset="0"/>
                <a:cs typeface="Arial" panose="020B0604020202020204" pitchFamily="34" charset="0"/>
              </a:rPr>
              <a:t>Couples Circulate,</a:t>
            </a:r>
          </a:p>
          <a:p>
            <a:pPr>
              <a:lnSpc>
                <a:spcPct val="125000"/>
              </a:lnSpc>
            </a:pPr>
            <a:r>
              <a:rPr lang="en-US" sz="2800" dirty="0">
                <a:solidFill>
                  <a:srgbClr val="000000"/>
                </a:solidFill>
                <a:latin typeface="Arial Narrow" panose="020B0606020202030204" pitchFamily="34" charset="0"/>
                <a:cs typeface="Arial" panose="020B0604020202020204" pitchFamily="34" charset="0"/>
              </a:rPr>
              <a:t>Bend The Line,</a:t>
            </a:r>
          </a:p>
          <a:p>
            <a:pPr>
              <a:lnSpc>
                <a:spcPct val="125000"/>
              </a:lnSpc>
            </a:pPr>
            <a:r>
              <a:rPr lang="en-US" sz="2800" dirty="0">
                <a:solidFill>
                  <a:srgbClr val="000000"/>
                </a:solidFill>
                <a:latin typeface="Arial Narrow" panose="020B0606020202030204" pitchFamily="34" charset="0"/>
                <a:cs typeface="Arial" panose="020B0604020202020204" pitchFamily="34" charset="0"/>
              </a:rPr>
              <a:t>Reverse Flutter Wheel,</a:t>
            </a:r>
          </a:p>
          <a:p>
            <a:pPr>
              <a:lnSpc>
                <a:spcPct val="125000"/>
              </a:lnSpc>
            </a:pPr>
            <a:r>
              <a:rPr lang="en-US" sz="2800" dirty="0">
                <a:solidFill>
                  <a:srgbClr val="000000"/>
                </a:solidFill>
                <a:latin typeface="Arial Narrow" panose="020B0606020202030204" pitchFamily="34" charset="0"/>
                <a:cs typeface="Arial" panose="020B0604020202020204" pitchFamily="34" charset="0"/>
              </a:rPr>
              <a:t>Pass The Ocean,</a:t>
            </a:r>
          </a:p>
          <a:p>
            <a:pPr>
              <a:lnSpc>
                <a:spcPct val="125000"/>
              </a:lnSpc>
            </a:pPr>
            <a:r>
              <a:rPr lang="en-US" sz="2800" dirty="0">
                <a:solidFill>
                  <a:srgbClr val="000000"/>
                </a:solidFill>
                <a:latin typeface="Arial Narrow" panose="020B0606020202030204" pitchFamily="34" charset="0"/>
                <a:cs typeface="Arial" panose="020B0604020202020204" pitchFamily="34" charset="0"/>
              </a:rPr>
              <a:t>Ladies Trade,</a:t>
            </a:r>
          </a:p>
          <a:p>
            <a:pPr>
              <a:lnSpc>
                <a:spcPct val="125000"/>
              </a:lnSpc>
            </a:pPr>
            <a:r>
              <a:rPr lang="en-US" sz="2800" dirty="0">
                <a:solidFill>
                  <a:srgbClr val="000000"/>
                </a:solidFill>
                <a:latin typeface="Arial Narrow" panose="020B0606020202030204" pitchFamily="34" charset="0"/>
                <a:cs typeface="Arial" panose="020B0604020202020204" pitchFamily="34" charset="0"/>
              </a:rPr>
              <a:t>Boys Run,</a:t>
            </a:r>
          </a:p>
          <a:p>
            <a:pPr>
              <a:lnSpc>
                <a:spcPct val="125000"/>
              </a:lnSpc>
            </a:pPr>
            <a:r>
              <a:rPr lang="en-US" sz="2800" dirty="0">
                <a:solidFill>
                  <a:srgbClr val="000000"/>
                </a:solidFill>
                <a:latin typeface="Arial Narrow" panose="020B0606020202030204" pitchFamily="34" charset="0"/>
                <a:cs typeface="Arial" panose="020B0604020202020204" pitchFamily="34" charset="0"/>
              </a:rPr>
              <a:t>Bend The Line,</a:t>
            </a:r>
          </a:p>
          <a:p>
            <a:pPr>
              <a:lnSpc>
                <a:spcPct val="125000"/>
              </a:lnSpc>
            </a:pPr>
            <a:r>
              <a:rPr lang="en-US" sz="2800" dirty="0">
                <a:solidFill>
                  <a:srgbClr val="000000"/>
                </a:solidFill>
                <a:latin typeface="Arial Narrow" panose="020B0606020202030204" pitchFamily="34" charset="0"/>
                <a:cs typeface="Arial" panose="020B0604020202020204" pitchFamily="34" charset="0"/>
              </a:rPr>
              <a:t>Pass Thru,</a:t>
            </a:r>
          </a:p>
          <a:p>
            <a:pPr>
              <a:lnSpc>
                <a:spcPct val="125000"/>
              </a:lnSpc>
            </a:pPr>
            <a:r>
              <a:rPr lang="en-US" sz="2800" dirty="0">
                <a:solidFill>
                  <a:srgbClr val="000000"/>
                </a:solidFill>
                <a:latin typeface="Arial Narrow" panose="020B0606020202030204" pitchFamily="34" charset="0"/>
                <a:cs typeface="Arial" panose="020B0604020202020204" pitchFamily="34" charset="0"/>
              </a:rPr>
              <a:t>Bend The Line,</a:t>
            </a:r>
          </a:p>
          <a:p>
            <a:pPr>
              <a:lnSpc>
                <a:spcPct val="125000"/>
              </a:lnSpc>
            </a:pPr>
            <a:r>
              <a:rPr lang="en-US" sz="2800" dirty="0">
                <a:solidFill>
                  <a:srgbClr val="000000"/>
                </a:solidFill>
                <a:latin typeface="Arial Narrow" panose="020B0606020202030204" pitchFamily="34" charset="0"/>
                <a:cs typeface="Arial" panose="020B0604020202020204" pitchFamily="34" charset="0"/>
              </a:rPr>
              <a:t>Circle Left To Home</a:t>
            </a:r>
            <a:endParaRPr lang="en-CA" sz="2800" dirty="0">
              <a:latin typeface="Arial Narrow" panose="020B0606020202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9A2EEBA-B88E-121C-EE8E-A3FDF0A5EA31}"/>
              </a:ext>
            </a:extLst>
          </p:cNvPr>
          <p:cNvSpPr txBox="1"/>
          <p:nvPr/>
        </p:nvSpPr>
        <p:spPr>
          <a:xfrm>
            <a:off x="3414870" y="2501970"/>
            <a:ext cx="3244347" cy="6124112"/>
          </a:xfrm>
          <a:prstGeom prst="rect">
            <a:avLst/>
          </a:prstGeom>
          <a:noFill/>
        </p:spPr>
        <p:txBody>
          <a:bodyPr wrap="square" rtlCol="0">
            <a:spAutoFit/>
          </a:bodyPr>
          <a:lstStyle/>
          <a:p>
            <a:pPr>
              <a:lnSpc>
                <a:spcPct val="125000"/>
              </a:lnSpc>
            </a:pPr>
            <a:r>
              <a:rPr lang="en-CA" sz="2400" dirty="0">
                <a:solidFill>
                  <a:srgbClr val="FF0000"/>
                </a:solidFill>
                <a:latin typeface="Arial Narrow" panose="020B0606020202030204" pitchFamily="34" charset="0"/>
                <a:cs typeface="Arial" panose="020B0604020202020204" pitchFamily="34" charset="0"/>
              </a:rPr>
              <a:t>Lead Right and Veer Right Doesn’t Flow at all </a:t>
            </a:r>
          </a:p>
          <a:p>
            <a:pPr>
              <a:lnSpc>
                <a:spcPct val="125000"/>
              </a:lnSpc>
            </a:pPr>
            <a:endParaRPr lang="en-CA" sz="1600" dirty="0">
              <a:solidFill>
                <a:srgbClr val="FF0000"/>
              </a:solidFill>
              <a:latin typeface="Arial Narrow" panose="020B0606020202030204" pitchFamily="34" charset="0"/>
              <a:cs typeface="Arial" panose="020B0604020202020204" pitchFamily="34" charset="0"/>
            </a:endParaRPr>
          </a:p>
          <a:p>
            <a:pPr>
              <a:lnSpc>
                <a:spcPct val="125000"/>
              </a:lnSpc>
            </a:pPr>
            <a:r>
              <a:rPr lang="en-CA" sz="2400" dirty="0">
                <a:solidFill>
                  <a:srgbClr val="FF0000"/>
                </a:solidFill>
                <a:latin typeface="Arial Narrow" panose="020B0606020202030204" pitchFamily="34" charset="0"/>
                <a:cs typeface="Arial" panose="020B0604020202020204" pitchFamily="34" charset="0"/>
              </a:rPr>
              <a:t>Bend the line (CCW) and Reverse Flutterwheel also present reversal of body flow. Flutterwheel would be better.</a:t>
            </a:r>
          </a:p>
          <a:p>
            <a:pPr>
              <a:lnSpc>
                <a:spcPct val="125000"/>
              </a:lnSpc>
            </a:pPr>
            <a:endParaRPr lang="en-CA" sz="1200" dirty="0">
              <a:solidFill>
                <a:srgbClr val="FF0000"/>
              </a:solidFill>
              <a:latin typeface="Arial Narrow" panose="020B0606020202030204" pitchFamily="34" charset="0"/>
              <a:cs typeface="Arial" panose="020B0604020202020204" pitchFamily="34" charset="0"/>
            </a:endParaRPr>
          </a:p>
          <a:p>
            <a:pPr>
              <a:lnSpc>
                <a:spcPct val="125000"/>
              </a:lnSpc>
            </a:pPr>
            <a:r>
              <a:rPr lang="en-CA" sz="2400" dirty="0">
                <a:solidFill>
                  <a:srgbClr val="FF0000"/>
                </a:solidFill>
                <a:latin typeface="Arial Narrow" panose="020B0606020202030204" pitchFamily="34" charset="0"/>
                <a:cs typeface="Arial" panose="020B0604020202020204" pitchFamily="34" charset="0"/>
              </a:rPr>
              <a:t>Having the Boys Run when on the ends is fine but the next call should be a forward action - circulate or trade not bend the line.</a:t>
            </a:r>
          </a:p>
        </p:txBody>
      </p:sp>
    </p:spTree>
    <p:extLst>
      <p:ext uri="{BB962C8B-B14F-4D97-AF65-F5344CB8AC3E}">
        <p14:creationId xmlns:p14="http://schemas.microsoft.com/office/powerpoint/2010/main" val="38483117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0F12-B1E9-575A-5502-BAF6A1A3F5D1}"/>
              </a:ext>
            </a:extLst>
          </p:cNvPr>
          <p:cNvSpPr>
            <a:spLocks noGrp="1"/>
          </p:cNvSpPr>
          <p:nvPr>
            <p:ph type="title"/>
          </p:nvPr>
        </p:nvSpPr>
        <p:spPr>
          <a:xfrm>
            <a:off x="486406" y="338081"/>
            <a:ext cx="5915025" cy="1242573"/>
          </a:xfrm>
        </p:spPr>
        <p:txBody>
          <a:bodyPr/>
          <a:lstStyle/>
          <a:p>
            <a:pPr algn="ctr"/>
            <a:r>
              <a:rPr lang="en-CA" dirty="0"/>
              <a:t>Same Group!</a:t>
            </a:r>
          </a:p>
        </p:txBody>
      </p:sp>
      <p:sp>
        <p:nvSpPr>
          <p:cNvPr id="3" name="TextBox 2">
            <a:extLst>
              <a:ext uri="{FF2B5EF4-FFF2-40B4-BE49-F238E27FC236}">
                <a16:creationId xmlns:a16="http://schemas.microsoft.com/office/drawing/2014/main" id="{9EF61DFF-39FC-E1CD-85E4-5782A7FE0163}"/>
              </a:ext>
            </a:extLst>
          </p:cNvPr>
          <p:cNvSpPr txBox="1"/>
          <p:nvPr/>
        </p:nvSpPr>
        <p:spPr>
          <a:xfrm>
            <a:off x="509295" y="1741207"/>
            <a:ext cx="2715552" cy="7120475"/>
          </a:xfrm>
          <a:prstGeom prst="rect">
            <a:avLst/>
          </a:prstGeom>
          <a:noFill/>
        </p:spPr>
        <p:txBody>
          <a:bodyPr wrap="none" rtlCol="0">
            <a:spAutoFit/>
          </a:bodyPr>
          <a:lstStyle/>
          <a:p>
            <a:pPr>
              <a:lnSpc>
                <a:spcPct val="150000"/>
              </a:lnSpc>
            </a:pPr>
            <a:r>
              <a:rPr lang="en-CA" sz="2800" dirty="0">
                <a:latin typeface="Arial Narrow" panose="020B0606020202030204" pitchFamily="34" charset="0"/>
                <a:cs typeface="Arial" panose="020B0604020202020204" pitchFamily="34" charset="0"/>
              </a:rPr>
              <a:t> </a:t>
            </a:r>
            <a:r>
              <a:rPr lang="en-US" sz="2800" dirty="0">
                <a:solidFill>
                  <a:srgbClr val="000000"/>
                </a:solidFill>
                <a:latin typeface="Arial Narrow" panose="020B0606020202030204" pitchFamily="34" charset="0"/>
              </a:rPr>
              <a:t>Heads Star Thru,</a:t>
            </a:r>
          </a:p>
          <a:p>
            <a:pPr>
              <a:lnSpc>
                <a:spcPct val="150000"/>
              </a:lnSpc>
            </a:pPr>
            <a:r>
              <a:rPr lang="en-US" sz="2800" dirty="0">
                <a:solidFill>
                  <a:srgbClr val="000000"/>
                </a:solidFill>
                <a:latin typeface="Arial Narrow" panose="020B0606020202030204" pitchFamily="34" charset="0"/>
              </a:rPr>
              <a:t>Centers Pass Thru,</a:t>
            </a:r>
          </a:p>
          <a:p>
            <a:pPr>
              <a:lnSpc>
                <a:spcPct val="150000"/>
              </a:lnSpc>
            </a:pPr>
            <a:r>
              <a:rPr lang="en-US" sz="2800" dirty="0">
                <a:solidFill>
                  <a:srgbClr val="000000"/>
                </a:solidFill>
                <a:latin typeface="Arial Narrow" panose="020B0606020202030204" pitchFamily="34" charset="0"/>
              </a:rPr>
              <a:t>Veer Right,</a:t>
            </a:r>
          </a:p>
          <a:p>
            <a:pPr>
              <a:lnSpc>
                <a:spcPct val="150000"/>
              </a:lnSpc>
            </a:pPr>
            <a:r>
              <a:rPr lang="en-US" sz="2800" dirty="0">
                <a:solidFill>
                  <a:srgbClr val="000000"/>
                </a:solidFill>
                <a:latin typeface="Arial Narrow" panose="020B0606020202030204" pitchFamily="34" charset="0"/>
              </a:rPr>
              <a:t>Wheel &amp; Deal,</a:t>
            </a:r>
          </a:p>
          <a:p>
            <a:pPr>
              <a:lnSpc>
                <a:spcPct val="150000"/>
              </a:lnSpc>
            </a:pPr>
            <a:r>
              <a:rPr lang="en-US" sz="2800" dirty="0">
                <a:solidFill>
                  <a:srgbClr val="000000"/>
                </a:solidFill>
                <a:latin typeface="Arial Narrow" panose="020B0606020202030204" pitchFamily="34" charset="0"/>
              </a:rPr>
              <a:t>Pass Thru,</a:t>
            </a:r>
          </a:p>
          <a:p>
            <a:pPr>
              <a:lnSpc>
                <a:spcPct val="150000"/>
              </a:lnSpc>
            </a:pPr>
            <a:r>
              <a:rPr lang="en-US" sz="2800" dirty="0">
                <a:solidFill>
                  <a:srgbClr val="000000"/>
                </a:solidFill>
                <a:latin typeface="Arial Narrow" panose="020B0606020202030204" pitchFamily="34" charset="0"/>
              </a:rPr>
              <a:t>Trade By,</a:t>
            </a:r>
          </a:p>
          <a:p>
            <a:pPr>
              <a:lnSpc>
                <a:spcPct val="150000"/>
              </a:lnSpc>
            </a:pPr>
            <a:r>
              <a:rPr lang="en-US" sz="2800" dirty="0">
                <a:solidFill>
                  <a:srgbClr val="000000"/>
                </a:solidFill>
                <a:latin typeface="Arial Narrow" panose="020B0606020202030204" pitchFamily="34" charset="0"/>
              </a:rPr>
              <a:t>Veer Left,</a:t>
            </a:r>
          </a:p>
          <a:p>
            <a:pPr>
              <a:lnSpc>
                <a:spcPct val="150000"/>
              </a:lnSpc>
            </a:pPr>
            <a:r>
              <a:rPr lang="en-US" sz="2800" dirty="0">
                <a:solidFill>
                  <a:srgbClr val="000000"/>
                </a:solidFill>
                <a:latin typeface="Arial Narrow" panose="020B0606020202030204" pitchFamily="34" charset="0"/>
              </a:rPr>
              <a:t>Ferris Wheel,</a:t>
            </a:r>
          </a:p>
          <a:p>
            <a:pPr>
              <a:lnSpc>
                <a:spcPct val="150000"/>
              </a:lnSpc>
            </a:pPr>
            <a:r>
              <a:rPr lang="en-US" sz="2800" dirty="0">
                <a:solidFill>
                  <a:srgbClr val="000000"/>
                </a:solidFill>
                <a:latin typeface="Arial Narrow" panose="020B0606020202030204" pitchFamily="34" charset="0"/>
              </a:rPr>
              <a:t>Zoom,</a:t>
            </a:r>
          </a:p>
          <a:p>
            <a:pPr>
              <a:lnSpc>
                <a:spcPct val="150000"/>
              </a:lnSpc>
            </a:pPr>
            <a:r>
              <a:rPr lang="en-US" sz="2800" dirty="0">
                <a:solidFill>
                  <a:srgbClr val="000000"/>
                </a:solidFill>
                <a:latin typeface="Arial Narrow" panose="020B0606020202030204" pitchFamily="34" charset="0"/>
              </a:rPr>
              <a:t>Centers Pass Thru,</a:t>
            </a:r>
          </a:p>
          <a:p>
            <a:pPr>
              <a:lnSpc>
                <a:spcPct val="150000"/>
              </a:lnSpc>
            </a:pPr>
            <a:r>
              <a:rPr lang="en-US" sz="2800" dirty="0">
                <a:solidFill>
                  <a:srgbClr val="000000"/>
                </a:solidFill>
                <a:latin typeface="Arial Narrow" panose="020B0606020202030204" pitchFamily="34" charset="0"/>
              </a:rPr>
              <a:t>Al, </a:t>
            </a:r>
            <a:endParaRPr lang="en-CA" sz="2800" dirty="0">
              <a:latin typeface="Arial Narrow" panose="020B0606020202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1EF1D46D-D12C-6CAA-F067-F81586E50C86}"/>
              </a:ext>
            </a:extLst>
          </p:cNvPr>
          <p:cNvSpPr txBox="1"/>
          <p:nvPr/>
        </p:nvSpPr>
        <p:spPr>
          <a:xfrm>
            <a:off x="3468131" y="2303987"/>
            <a:ext cx="3270601" cy="5123839"/>
          </a:xfrm>
          <a:prstGeom prst="rect">
            <a:avLst/>
          </a:prstGeom>
          <a:noFill/>
        </p:spPr>
        <p:txBody>
          <a:bodyPr wrap="square" rtlCol="0">
            <a:spAutoFit/>
          </a:bodyPr>
          <a:lstStyle/>
          <a:p>
            <a:pPr>
              <a:lnSpc>
                <a:spcPct val="125000"/>
              </a:lnSpc>
            </a:pPr>
            <a:r>
              <a:rPr lang="en-CA" sz="2400" dirty="0">
                <a:solidFill>
                  <a:srgbClr val="FF0000"/>
                </a:solidFill>
                <a:latin typeface="Arial Narrow" panose="020B0606020202030204" pitchFamily="34" charset="0"/>
                <a:cs typeface="Arial" panose="020B0604020202020204" pitchFamily="34" charset="0"/>
              </a:rPr>
              <a:t> Veer right from a forward motion will in most cases cause issues</a:t>
            </a:r>
          </a:p>
          <a:p>
            <a:pPr>
              <a:lnSpc>
                <a:spcPct val="125000"/>
              </a:lnSpc>
            </a:pPr>
            <a:endParaRPr lang="en-CA" sz="2400" dirty="0">
              <a:solidFill>
                <a:srgbClr val="FF0000"/>
              </a:solidFill>
              <a:latin typeface="Arial Narrow" panose="020B0606020202030204" pitchFamily="34" charset="0"/>
              <a:cs typeface="Arial" panose="020B0604020202020204" pitchFamily="34" charset="0"/>
            </a:endParaRPr>
          </a:p>
          <a:p>
            <a:pPr>
              <a:lnSpc>
                <a:spcPct val="125000"/>
              </a:lnSpc>
            </a:pPr>
            <a:r>
              <a:rPr lang="en-CA" sz="2400" dirty="0">
                <a:solidFill>
                  <a:srgbClr val="FF0000"/>
                </a:solidFill>
                <a:latin typeface="Arial Narrow" panose="020B0606020202030204" pitchFamily="34" charset="0"/>
                <a:cs typeface="Arial" panose="020B0604020202020204" pitchFamily="34" charset="0"/>
              </a:rPr>
              <a:t>Wheel and Deal from CCW lines is usually a surprise to some. </a:t>
            </a:r>
          </a:p>
          <a:p>
            <a:pPr>
              <a:lnSpc>
                <a:spcPct val="125000"/>
              </a:lnSpc>
            </a:pPr>
            <a:endParaRPr lang="en-CA" sz="2400" dirty="0">
              <a:solidFill>
                <a:srgbClr val="FF0000"/>
              </a:solidFill>
              <a:latin typeface="Arial Narrow" panose="020B0606020202030204" pitchFamily="34" charset="0"/>
              <a:cs typeface="Arial" panose="020B0604020202020204" pitchFamily="34" charset="0"/>
            </a:endParaRPr>
          </a:p>
          <a:p>
            <a:pPr>
              <a:lnSpc>
                <a:spcPct val="125000"/>
              </a:lnSpc>
            </a:pPr>
            <a:r>
              <a:rPr lang="en-CA" sz="2400" dirty="0">
                <a:solidFill>
                  <a:srgbClr val="FF0000"/>
                </a:solidFill>
                <a:latin typeface="Arial Narrow" panose="020B0606020202030204" pitchFamily="34" charset="0"/>
                <a:cs typeface="Arial" panose="020B0604020202020204" pitchFamily="34" charset="0"/>
              </a:rPr>
              <a:t>Veer left, again from a forward motion is tough</a:t>
            </a:r>
          </a:p>
          <a:p>
            <a:pPr>
              <a:lnSpc>
                <a:spcPct val="125000"/>
              </a:lnSpc>
            </a:pPr>
            <a:endParaRPr lang="en-CA" sz="2400" dirty="0">
              <a:solidFill>
                <a:srgbClr val="FF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0672740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810B-744D-44BF-9DB4-7BAE5FDEC1A3}"/>
              </a:ext>
            </a:extLst>
          </p:cNvPr>
          <p:cNvSpPr>
            <a:spLocks noGrp="1"/>
          </p:cNvSpPr>
          <p:nvPr>
            <p:ph type="title"/>
          </p:nvPr>
        </p:nvSpPr>
        <p:spPr>
          <a:xfrm>
            <a:off x="471488" y="338389"/>
            <a:ext cx="5915025" cy="1767417"/>
          </a:xfrm>
        </p:spPr>
        <p:txBody>
          <a:bodyPr>
            <a:normAutofit/>
          </a:bodyPr>
          <a:lstStyle/>
          <a:p>
            <a:r>
              <a:rPr lang="en-CA" sz="3000" dirty="0">
                <a:latin typeface="Arial" panose="020B0604020202020204" pitchFamily="34" charset="0"/>
                <a:cs typeface="Arial" panose="020B0604020202020204" pitchFamily="34" charset="0"/>
              </a:rPr>
              <a:t>For the next sequence we have a Mainstream group that is celebrating their club anniversary</a:t>
            </a:r>
          </a:p>
        </p:txBody>
      </p:sp>
      <p:sp>
        <p:nvSpPr>
          <p:cNvPr id="3" name="TextBox 2">
            <a:extLst>
              <a:ext uri="{FF2B5EF4-FFF2-40B4-BE49-F238E27FC236}">
                <a16:creationId xmlns:a16="http://schemas.microsoft.com/office/drawing/2014/main" id="{8249BE50-2A2F-8BC6-A3FB-8CD8A6F78701}"/>
              </a:ext>
            </a:extLst>
          </p:cNvPr>
          <p:cNvSpPr txBox="1"/>
          <p:nvPr/>
        </p:nvSpPr>
        <p:spPr>
          <a:xfrm>
            <a:off x="307232" y="2134041"/>
            <a:ext cx="3101890" cy="6501075"/>
          </a:xfrm>
          <a:prstGeom prst="rect">
            <a:avLst/>
          </a:prstGeom>
          <a:noFill/>
        </p:spPr>
        <p:txBody>
          <a:bodyPr wrap="square" rtlCol="0">
            <a:spAutoFit/>
          </a:bodyPr>
          <a:lstStyle/>
          <a:p>
            <a:pPr>
              <a:lnSpc>
                <a:spcPct val="125000"/>
              </a:lnSpc>
            </a:pPr>
            <a:r>
              <a:rPr lang="en-US" sz="2800" dirty="0">
                <a:solidFill>
                  <a:srgbClr val="000000"/>
                </a:solidFill>
                <a:latin typeface="Arial Narrow" panose="020B0606020202030204" pitchFamily="34" charset="0"/>
              </a:rPr>
              <a:t>Heads </a:t>
            </a:r>
            <a:r>
              <a:rPr lang="en-US" sz="2800" u="sng" dirty="0">
                <a:solidFill>
                  <a:srgbClr val="000000"/>
                </a:solidFill>
                <a:latin typeface="Arial Narrow" panose="020B0606020202030204" pitchFamily="34" charset="0"/>
              </a:rPr>
              <a:t>Left</a:t>
            </a:r>
            <a:r>
              <a:rPr lang="en-US" sz="2800" dirty="0">
                <a:solidFill>
                  <a:srgbClr val="000000"/>
                </a:solidFill>
                <a:latin typeface="Arial Narrow" panose="020B0606020202030204" pitchFamily="34" charset="0"/>
              </a:rPr>
              <a:t> Sq. Thru,</a:t>
            </a:r>
          </a:p>
          <a:p>
            <a:pPr>
              <a:lnSpc>
                <a:spcPct val="125000"/>
              </a:lnSpc>
            </a:pPr>
            <a:r>
              <a:rPr lang="en-US" sz="2800" dirty="0">
                <a:solidFill>
                  <a:srgbClr val="000000"/>
                </a:solidFill>
                <a:latin typeface="Arial Narrow" panose="020B0606020202030204" pitchFamily="34" charset="0"/>
              </a:rPr>
              <a:t>Swing Thru,</a:t>
            </a:r>
          </a:p>
          <a:p>
            <a:pPr>
              <a:lnSpc>
                <a:spcPct val="125000"/>
              </a:lnSpc>
            </a:pPr>
            <a:r>
              <a:rPr lang="en-US" sz="2800" dirty="0">
                <a:solidFill>
                  <a:srgbClr val="000000"/>
                </a:solidFill>
                <a:latin typeface="Arial Narrow" panose="020B0606020202030204" pitchFamily="34" charset="0"/>
              </a:rPr>
              <a:t>Boys Trade,</a:t>
            </a:r>
          </a:p>
          <a:p>
            <a:pPr>
              <a:lnSpc>
                <a:spcPct val="125000"/>
              </a:lnSpc>
            </a:pPr>
            <a:r>
              <a:rPr lang="en-US" sz="2800" dirty="0">
                <a:solidFill>
                  <a:srgbClr val="000000"/>
                </a:solidFill>
                <a:latin typeface="Arial Narrow" panose="020B0606020202030204" pitchFamily="34" charset="0"/>
              </a:rPr>
              <a:t>Boys Cross Run,</a:t>
            </a:r>
          </a:p>
          <a:p>
            <a:pPr>
              <a:lnSpc>
                <a:spcPct val="125000"/>
              </a:lnSpc>
            </a:pPr>
            <a:r>
              <a:rPr lang="en-US" sz="2800" dirty="0">
                <a:solidFill>
                  <a:srgbClr val="000000"/>
                </a:solidFill>
                <a:latin typeface="Arial Narrow" panose="020B0606020202030204" pitchFamily="34" charset="0"/>
              </a:rPr>
              <a:t>Girls Run,</a:t>
            </a:r>
          </a:p>
          <a:p>
            <a:pPr>
              <a:lnSpc>
                <a:spcPct val="125000"/>
              </a:lnSpc>
            </a:pPr>
            <a:r>
              <a:rPr lang="en-US" sz="2800" dirty="0">
                <a:solidFill>
                  <a:srgbClr val="000000"/>
                </a:solidFill>
                <a:latin typeface="Arial Narrow" panose="020B0606020202030204" pitchFamily="34" charset="0"/>
              </a:rPr>
              <a:t>Wheel &amp; Deal,</a:t>
            </a:r>
          </a:p>
          <a:p>
            <a:pPr>
              <a:lnSpc>
                <a:spcPct val="125000"/>
              </a:lnSpc>
            </a:pPr>
            <a:r>
              <a:rPr lang="en-US" sz="2800" dirty="0">
                <a:solidFill>
                  <a:srgbClr val="000000"/>
                </a:solidFill>
                <a:latin typeface="Arial Narrow" panose="020B0606020202030204" pitchFamily="34" charset="0"/>
              </a:rPr>
              <a:t>Sweep 1/4 Twice,</a:t>
            </a:r>
          </a:p>
          <a:p>
            <a:pPr>
              <a:lnSpc>
                <a:spcPct val="125000"/>
              </a:lnSpc>
            </a:pPr>
            <a:r>
              <a:rPr lang="en-US" sz="2800" dirty="0">
                <a:solidFill>
                  <a:srgbClr val="000000"/>
                </a:solidFill>
                <a:latin typeface="Arial Narrow" panose="020B0606020202030204" pitchFamily="34" charset="0"/>
              </a:rPr>
              <a:t>Veer Left,</a:t>
            </a:r>
          </a:p>
          <a:p>
            <a:pPr>
              <a:lnSpc>
                <a:spcPct val="125000"/>
              </a:lnSpc>
            </a:pPr>
            <a:r>
              <a:rPr lang="en-US" sz="2800" dirty="0">
                <a:solidFill>
                  <a:srgbClr val="000000"/>
                </a:solidFill>
                <a:latin typeface="Arial Narrow" panose="020B0606020202030204" pitchFamily="34" charset="0"/>
              </a:rPr>
              <a:t>Bend The Line,</a:t>
            </a:r>
          </a:p>
          <a:p>
            <a:pPr>
              <a:lnSpc>
                <a:spcPct val="125000"/>
              </a:lnSpc>
            </a:pPr>
            <a:r>
              <a:rPr lang="en-US" sz="2800" dirty="0">
                <a:solidFill>
                  <a:srgbClr val="000000"/>
                </a:solidFill>
                <a:latin typeface="Arial Narrow" panose="020B0606020202030204" pitchFamily="34" charset="0"/>
              </a:rPr>
              <a:t>Flutterwheel,</a:t>
            </a:r>
          </a:p>
          <a:p>
            <a:pPr>
              <a:lnSpc>
                <a:spcPct val="125000"/>
              </a:lnSpc>
            </a:pPr>
            <a:r>
              <a:rPr lang="en-US" sz="2800" dirty="0">
                <a:solidFill>
                  <a:srgbClr val="000000"/>
                </a:solidFill>
                <a:latin typeface="Arial Narrow" panose="020B0606020202030204" pitchFamily="34" charset="0"/>
              </a:rPr>
              <a:t>Pass Thru,</a:t>
            </a:r>
          </a:p>
          <a:p>
            <a:pPr>
              <a:lnSpc>
                <a:spcPct val="125000"/>
              </a:lnSpc>
            </a:pPr>
            <a:r>
              <a:rPr lang="da-DK" sz="2800" dirty="0">
                <a:solidFill>
                  <a:srgbClr val="000000"/>
                </a:solidFill>
                <a:latin typeface="Arial Narrow" panose="020B0606020202030204" pitchFamily="34" charset="0"/>
              </a:rPr>
              <a:t>Allemande Left </a:t>
            </a:r>
            <a:endParaRPr lang="en-CA" sz="2800" dirty="0">
              <a:latin typeface="Arial Narrow" panose="020B0606020202030204" pitchFamily="34" charset="0"/>
            </a:endParaRPr>
          </a:p>
        </p:txBody>
      </p:sp>
      <p:sp>
        <p:nvSpPr>
          <p:cNvPr id="4" name="TextBox 3">
            <a:extLst>
              <a:ext uri="{FF2B5EF4-FFF2-40B4-BE49-F238E27FC236}">
                <a16:creationId xmlns:a16="http://schemas.microsoft.com/office/drawing/2014/main" id="{00A211C5-0A95-4AE8-670A-2499FC4B34C2}"/>
              </a:ext>
            </a:extLst>
          </p:cNvPr>
          <p:cNvSpPr txBox="1"/>
          <p:nvPr/>
        </p:nvSpPr>
        <p:spPr>
          <a:xfrm>
            <a:off x="3397247" y="1825826"/>
            <a:ext cx="3250096" cy="7316747"/>
          </a:xfrm>
          <a:prstGeom prst="rect">
            <a:avLst/>
          </a:prstGeom>
          <a:noFill/>
        </p:spPr>
        <p:txBody>
          <a:bodyPr wrap="square" rtlCol="0">
            <a:spAutoFit/>
          </a:bodyPr>
          <a:lstStyle/>
          <a:p>
            <a:pPr>
              <a:lnSpc>
                <a:spcPct val="125000"/>
              </a:lnSpc>
            </a:pPr>
            <a:r>
              <a:rPr lang="en-CA" sz="2400" dirty="0">
                <a:solidFill>
                  <a:srgbClr val="FF0000"/>
                </a:solidFill>
                <a:latin typeface="Arial Narrow" panose="020B0606020202030204" pitchFamily="34" charset="0"/>
              </a:rPr>
              <a:t>It’s a Party Night – lots of thinking doesn’t fit.</a:t>
            </a:r>
          </a:p>
          <a:p>
            <a:pPr>
              <a:lnSpc>
                <a:spcPct val="125000"/>
              </a:lnSpc>
            </a:pPr>
            <a:endParaRPr lang="en-CA" sz="12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Swing thru in this situation has all the center people with their right hand down toward their back.</a:t>
            </a:r>
          </a:p>
          <a:p>
            <a:pPr>
              <a:lnSpc>
                <a:spcPct val="125000"/>
              </a:lnSpc>
            </a:pPr>
            <a:endParaRPr lang="en-CA" sz="12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Ladies are running LEFT</a:t>
            </a:r>
          </a:p>
          <a:p>
            <a:pPr>
              <a:lnSpc>
                <a:spcPct val="125000"/>
              </a:lnSpc>
            </a:pPr>
            <a:r>
              <a:rPr lang="en-CA" sz="2400" dirty="0">
                <a:solidFill>
                  <a:srgbClr val="FF0000"/>
                </a:solidFill>
                <a:latin typeface="Arial Narrow" panose="020B0606020202030204" pitchFamily="34" charset="0"/>
              </a:rPr>
              <a:t>Wheel and Deal is CCW</a:t>
            </a:r>
          </a:p>
          <a:p>
            <a:pPr>
              <a:lnSpc>
                <a:spcPct val="125000"/>
              </a:lnSpc>
            </a:pPr>
            <a:r>
              <a:rPr lang="en-CA" sz="2400" dirty="0">
                <a:solidFill>
                  <a:srgbClr val="FF0000"/>
                </a:solidFill>
                <a:latin typeface="Arial Narrow" panose="020B0606020202030204" pitchFamily="34" charset="0"/>
              </a:rPr>
              <a:t>The Veer Left is total Reversal of Body Flow</a:t>
            </a:r>
          </a:p>
          <a:p>
            <a:pPr>
              <a:lnSpc>
                <a:spcPct val="125000"/>
              </a:lnSpc>
            </a:pPr>
            <a:endParaRPr lang="en-CA" sz="12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Flutterwheel after this bend the line is very poor flow. Should be a Reverse Flutterwheel or FAB first</a:t>
            </a:r>
          </a:p>
        </p:txBody>
      </p:sp>
    </p:spTree>
    <p:extLst>
      <p:ext uri="{BB962C8B-B14F-4D97-AF65-F5344CB8AC3E}">
        <p14:creationId xmlns:p14="http://schemas.microsoft.com/office/powerpoint/2010/main" val="22819836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left)">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wipe(left)">
                                      <p:cBhvr>
                                        <p:cTn id="4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FAC6-3428-AF85-108E-FF552EE3883A}"/>
              </a:ext>
            </a:extLst>
          </p:cNvPr>
          <p:cNvSpPr>
            <a:spLocks noGrp="1"/>
          </p:cNvSpPr>
          <p:nvPr>
            <p:ph type="title"/>
          </p:nvPr>
        </p:nvSpPr>
        <p:spPr>
          <a:xfrm>
            <a:off x="495710" y="321888"/>
            <a:ext cx="5915025" cy="904556"/>
          </a:xfrm>
        </p:spPr>
        <p:txBody>
          <a:bodyPr/>
          <a:lstStyle/>
          <a:p>
            <a:pPr algn="ctr"/>
            <a:r>
              <a:rPr lang="en-CA" dirty="0"/>
              <a:t>Same Group!</a:t>
            </a:r>
          </a:p>
        </p:txBody>
      </p:sp>
      <p:sp>
        <p:nvSpPr>
          <p:cNvPr id="3" name="TextBox 2">
            <a:extLst>
              <a:ext uri="{FF2B5EF4-FFF2-40B4-BE49-F238E27FC236}">
                <a16:creationId xmlns:a16="http://schemas.microsoft.com/office/drawing/2014/main" id="{51CABF5E-E13D-FCF5-6543-59FE6F565B4D}"/>
              </a:ext>
            </a:extLst>
          </p:cNvPr>
          <p:cNvSpPr txBox="1"/>
          <p:nvPr/>
        </p:nvSpPr>
        <p:spPr>
          <a:xfrm>
            <a:off x="447265" y="1226443"/>
            <a:ext cx="3419269" cy="7578293"/>
          </a:xfrm>
          <a:prstGeom prst="rect">
            <a:avLst/>
          </a:prstGeom>
          <a:noFill/>
        </p:spPr>
        <p:txBody>
          <a:bodyPr wrap="none" rtlCol="0">
            <a:spAutoFit/>
          </a:bodyPr>
          <a:lstStyle/>
          <a:p>
            <a:pPr>
              <a:lnSpc>
                <a:spcPct val="125000"/>
              </a:lnSpc>
            </a:pPr>
            <a:r>
              <a:rPr lang="en-US" sz="2800" dirty="0">
                <a:solidFill>
                  <a:srgbClr val="000000"/>
                </a:solidFill>
                <a:latin typeface="Arial Narrow" panose="020B0606020202030204" pitchFamily="34" charset="0"/>
              </a:rPr>
              <a:t>Heads Right &amp; Left Thru,</a:t>
            </a:r>
          </a:p>
          <a:p>
            <a:pPr>
              <a:lnSpc>
                <a:spcPct val="125000"/>
              </a:lnSpc>
            </a:pPr>
            <a:r>
              <a:rPr lang="en-US" sz="2800" dirty="0">
                <a:solidFill>
                  <a:srgbClr val="000000"/>
                </a:solidFill>
                <a:latin typeface="Arial Narrow" panose="020B0606020202030204" pitchFamily="34" charset="0"/>
              </a:rPr>
              <a:t>Heads Lead Right,</a:t>
            </a:r>
          </a:p>
          <a:p>
            <a:pPr>
              <a:lnSpc>
                <a:spcPct val="125000"/>
              </a:lnSpc>
            </a:pPr>
            <a:r>
              <a:rPr lang="en-US" sz="2800" dirty="0">
                <a:solidFill>
                  <a:srgbClr val="000000"/>
                </a:solidFill>
                <a:latin typeface="Arial Narrow" panose="020B0606020202030204" pitchFamily="34" charset="0"/>
              </a:rPr>
              <a:t>Veer Right,</a:t>
            </a:r>
          </a:p>
          <a:p>
            <a:pPr>
              <a:lnSpc>
                <a:spcPct val="125000"/>
              </a:lnSpc>
            </a:pPr>
            <a:r>
              <a:rPr lang="en-US" sz="2800" dirty="0">
                <a:solidFill>
                  <a:srgbClr val="000000"/>
                </a:solidFill>
                <a:latin typeface="Arial Narrow" panose="020B0606020202030204" pitchFamily="34" charset="0"/>
              </a:rPr>
              <a:t>Partner Trade,</a:t>
            </a:r>
          </a:p>
          <a:p>
            <a:pPr>
              <a:lnSpc>
                <a:spcPct val="125000"/>
              </a:lnSpc>
            </a:pPr>
            <a:r>
              <a:rPr lang="en-US" sz="2800" dirty="0">
                <a:solidFill>
                  <a:srgbClr val="000000"/>
                </a:solidFill>
                <a:latin typeface="Arial Narrow" panose="020B0606020202030204" pitchFamily="34" charset="0"/>
              </a:rPr>
              <a:t>Bend The Line,</a:t>
            </a:r>
          </a:p>
          <a:p>
            <a:pPr>
              <a:lnSpc>
                <a:spcPct val="125000"/>
              </a:lnSpc>
            </a:pPr>
            <a:r>
              <a:rPr lang="en-US" sz="2800" dirty="0">
                <a:solidFill>
                  <a:srgbClr val="000000"/>
                </a:solidFill>
                <a:latin typeface="Arial Narrow" panose="020B0606020202030204" pitchFamily="34" charset="0"/>
              </a:rPr>
              <a:t>Star Thru,</a:t>
            </a:r>
          </a:p>
          <a:p>
            <a:pPr>
              <a:lnSpc>
                <a:spcPct val="125000"/>
              </a:lnSpc>
            </a:pPr>
            <a:r>
              <a:rPr lang="en-US" sz="2800" dirty="0">
                <a:solidFill>
                  <a:srgbClr val="000000"/>
                </a:solidFill>
                <a:latin typeface="Arial Narrow" panose="020B0606020202030204" pitchFamily="34" charset="0"/>
              </a:rPr>
              <a:t>Veer Left,</a:t>
            </a:r>
          </a:p>
          <a:p>
            <a:pPr>
              <a:lnSpc>
                <a:spcPct val="125000"/>
              </a:lnSpc>
            </a:pPr>
            <a:r>
              <a:rPr lang="en-US" sz="2800" dirty="0">
                <a:solidFill>
                  <a:srgbClr val="000000"/>
                </a:solidFill>
                <a:latin typeface="Arial Narrow" panose="020B0606020202030204" pitchFamily="34" charset="0"/>
              </a:rPr>
              <a:t>Ladies Run,</a:t>
            </a:r>
          </a:p>
          <a:p>
            <a:pPr>
              <a:lnSpc>
                <a:spcPct val="125000"/>
              </a:lnSpc>
            </a:pPr>
            <a:r>
              <a:rPr lang="en-US" sz="2800" dirty="0">
                <a:solidFill>
                  <a:srgbClr val="000000"/>
                </a:solidFill>
                <a:latin typeface="Arial Narrow" panose="020B0606020202030204" pitchFamily="34" charset="0"/>
              </a:rPr>
              <a:t>Boys Cross Run,</a:t>
            </a:r>
          </a:p>
          <a:p>
            <a:pPr>
              <a:lnSpc>
                <a:spcPct val="125000"/>
              </a:lnSpc>
            </a:pPr>
            <a:r>
              <a:rPr lang="en-US" sz="2800" dirty="0">
                <a:solidFill>
                  <a:srgbClr val="000000"/>
                </a:solidFill>
                <a:latin typeface="Arial Narrow" panose="020B0606020202030204" pitchFamily="34" charset="0"/>
              </a:rPr>
              <a:t>Recycle,</a:t>
            </a:r>
          </a:p>
          <a:p>
            <a:pPr>
              <a:lnSpc>
                <a:spcPct val="125000"/>
              </a:lnSpc>
            </a:pPr>
            <a:r>
              <a:rPr lang="en-US" sz="2800" dirty="0">
                <a:solidFill>
                  <a:srgbClr val="000000"/>
                </a:solidFill>
                <a:latin typeface="Arial Narrow" panose="020B0606020202030204" pitchFamily="34" charset="0"/>
              </a:rPr>
              <a:t>Veer Right,</a:t>
            </a:r>
          </a:p>
          <a:p>
            <a:pPr>
              <a:lnSpc>
                <a:spcPct val="125000"/>
              </a:lnSpc>
            </a:pPr>
            <a:r>
              <a:rPr lang="en-US" sz="2800" dirty="0">
                <a:solidFill>
                  <a:srgbClr val="000000"/>
                </a:solidFill>
                <a:latin typeface="Arial Narrow" panose="020B0606020202030204" pitchFamily="34" charset="0"/>
              </a:rPr>
              <a:t>Bend The Line,</a:t>
            </a:r>
          </a:p>
          <a:p>
            <a:pPr>
              <a:lnSpc>
                <a:spcPct val="125000"/>
              </a:lnSpc>
            </a:pPr>
            <a:r>
              <a:rPr lang="en-US" sz="2800" dirty="0">
                <a:solidFill>
                  <a:srgbClr val="000000"/>
                </a:solidFill>
                <a:latin typeface="Arial Narrow" panose="020B0606020202030204" pitchFamily="34" charset="0"/>
              </a:rPr>
              <a:t>Square Thru Two,</a:t>
            </a:r>
          </a:p>
          <a:p>
            <a:pPr>
              <a:lnSpc>
                <a:spcPct val="125000"/>
              </a:lnSpc>
            </a:pPr>
            <a:r>
              <a:rPr lang="en-US" sz="2800" dirty="0">
                <a:solidFill>
                  <a:srgbClr val="000000"/>
                </a:solidFill>
                <a:latin typeface="Arial Narrow" panose="020B0606020202030204" pitchFamily="34" charset="0"/>
              </a:rPr>
              <a:t>Al</a:t>
            </a:r>
            <a:endParaRPr lang="en-CA" sz="2800" dirty="0">
              <a:latin typeface="Arial Narrow" panose="020B0606020202030204" pitchFamily="34" charset="0"/>
            </a:endParaRPr>
          </a:p>
        </p:txBody>
      </p:sp>
      <p:sp>
        <p:nvSpPr>
          <p:cNvPr id="4" name="TextBox 3">
            <a:extLst>
              <a:ext uri="{FF2B5EF4-FFF2-40B4-BE49-F238E27FC236}">
                <a16:creationId xmlns:a16="http://schemas.microsoft.com/office/drawing/2014/main" id="{A6852576-F887-5FD8-96B5-C330CE077B3D}"/>
              </a:ext>
            </a:extLst>
          </p:cNvPr>
          <p:cNvSpPr txBox="1"/>
          <p:nvPr/>
        </p:nvSpPr>
        <p:spPr>
          <a:xfrm>
            <a:off x="3220280" y="1870218"/>
            <a:ext cx="3513029" cy="6816610"/>
          </a:xfrm>
          <a:prstGeom prst="rect">
            <a:avLst/>
          </a:prstGeom>
          <a:noFill/>
        </p:spPr>
        <p:txBody>
          <a:bodyPr wrap="square" rtlCol="0">
            <a:spAutoFit/>
          </a:bodyPr>
          <a:lstStyle/>
          <a:p>
            <a:pPr algn="ctr">
              <a:lnSpc>
                <a:spcPct val="125000"/>
              </a:lnSpc>
            </a:pPr>
            <a:r>
              <a:rPr lang="en-CA" sz="2400" dirty="0">
                <a:solidFill>
                  <a:srgbClr val="FF0000"/>
                </a:solidFill>
                <a:latin typeface="Arial Narrow" panose="020B0606020202030204" pitchFamily="34" charset="0"/>
              </a:rPr>
              <a:t>Still a Party Night!</a:t>
            </a:r>
          </a:p>
          <a:p>
            <a:pPr>
              <a:lnSpc>
                <a:spcPct val="125000"/>
              </a:lnSpc>
            </a:pPr>
            <a:endParaRPr lang="en-CA" sz="16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After the Right and Left Thru the body flow is LEFT.      Lead Right … Veer Right??</a:t>
            </a:r>
          </a:p>
          <a:p>
            <a:pPr>
              <a:lnSpc>
                <a:spcPct val="125000"/>
              </a:lnSpc>
            </a:pPr>
            <a:endParaRPr lang="en-CA" sz="16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Partner Trade and Bend The Line – total body reversal for the new center.</a:t>
            </a:r>
          </a:p>
          <a:p>
            <a:pPr>
              <a:lnSpc>
                <a:spcPct val="125000"/>
              </a:lnSpc>
            </a:pPr>
            <a:endParaRPr lang="en-CA" sz="16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Star Thru and Veer Left - the dancers do it but the flow is horrible for Ladies.</a:t>
            </a:r>
          </a:p>
          <a:p>
            <a:pPr>
              <a:lnSpc>
                <a:spcPct val="125000"/>
              </a:lnSpc>
            </a:pPr>
            <a:endParaRPr lang="en-CA" sz="16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Recycle and Veer Right</a:t>
            </a:r>
          </a:p>
          <a:p>
            <a:pPr>
              <a:lnSpc>
                <a:spcPct val="125000"/>
              </a:lnSpc>
            </a:pPr>
            <a:r>
              <a:rPr lang="en-CA" sz="2400" dirty="0">
                <a:solidFill>
                  <a:srgbClr val="FF0000"/>
                </a:solidFill>
                <a:latin typeface="Arial Narrow" panose="020B0606020202030204" pitchFamily="34" charset="0"/>
              </a:rPr>
              <a:t>Wow…</a:t>
            </a:r>
          </a:p>
        </p:txBody>
      </p:sp>
    </p:spTree>
    <p:extLst>
      <p:ext uri="{BB962C8B-B14F-4D97-AF65-F5344CB8AC3E}">
        <p14:creationId xmlns:p14="http://schemas.microsoft.com/office/powerpoint/2010/main" val="34729804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left)">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wipe(left)">
                                      <p:cBhvr>
                                        <p:cTn id="4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5F3F-F993-DAAF-FCFA-3DBE0CFFB66F}"/>
              </a:ext>
            </a:extLst>
          </p:cNvPr>
          <p:cNvSpPr>
            <a:spLocks noGrp="1"/>
          </p:cNvSpPr>
          <p:nvPr>
            <p:ph type="title"/>
          </p:nvPr>
        </p:nvSpPr>
        <p:spPr>
          <a:xfrm>
            <a:off x="471488" y="188666"/>
            <a:ext cx="5915025" cy="1767417"/>
          </a:xfrm>
        </p:spPr>
        <p:txBody>
          <a:bodyPr>
            <a:normAutofit/>
          </a:bodyPr>
          <a:lstStyle/>
          <a:p>
            <a:pPr algn="ctr"/>
            <a:r>
              <a:rPr lang="en-CA" sz="6600" dirty="0">
                <a:solidFill>
                  <a:srgbClr val="FF0000"/>
                </a:solidFill>
                <a:latin typeface="Algerian" panose="04020705040A02060702" pitchFamily="82" charset="0"/>
              </a:rPr>
              <a:t>Why??</a:t>
            </a:r>
          </a:p>
        </p:txBody>
      </p:sp>
      <p:sp>
        <p:nvSpPr>
          <p:cNvPr id="3" name="TextBox 2">
            <a:extLst>
              <a:ext uri="{FF2B5EF4-FFF2-40B4-BE49-F238E27FC236}">
                <a16:creationId xmlns:a16="http://schemas.microsoft.com/office/drawing/2014/main" id="{3651D91C-9089-CC9D-0E9D-98C47A8EC4AE}"/>
              </a:ext>
            </a:extLst>
          </p:cNvPr>
          <p:cNvSpPr txBox="1"/>
          <p:nvPr/>
        </p:nvSpPr>
        <p:spPr>
          <a:xfrm>
            <a:off x="417442" y="1789049"/>
            <a:ext cx="6128095" cy="1569660"/>
          </a:xfrm>
          <a:prstGeom prst="rect">
            <a:avLst/>
          </a:prstGeom>
          <a:noFill/>
        </p:spPr>
        <p:txBody>
          <a:bodyPr wrap="square" rtlCol="0">
            <a:spAutoFit/>
          </a:bodyPr>
          <a:lstStyle/>
          <a:p>
            <a:pPr algn="ctr"/>
            <a:r>
              <a:rPr lang="en-CA" sz="4800" dirty="0">
                <a:latin typeface="Arial" panose="020B0604020202020204" pitchFamily="34" charset="0"/>
                <a:cs typeface="Arial" panose="020B0604020202020204" pitchFamily="34" charset="0"/>
              </a:rPr>
              <a:t>Because It’s A “Personal” Thing</a:t>
            </a:r>
          </a:p>
        </p:txBody>
      </p:sp>
      <p:sp>
        <p:nvSpPr>
          <p:cNvPr id="4" name="TextBox 3">
            <a:extLst>
              <a:ext uri="{FF2B5EF4-FFF2-40B4-BE49-F238E27FC236}">
                <a16:creationId xmlns:a16="http://schemas.microsoft.com/office/drawing/2014/main" id="{4048867E-AA70-12FA-A6D5-32069F498BE3}"/>
              </a:ext>
            </a:extLst>
          </p:cNvPr>
          <p:cNvSpPr txBox="1"/>
          <p:nvPr/>
        </p:nvSpPr>
        <p:spPr>
          <a:xfrm>
            <a:off x="471488" y="3664481"/>
            <a:ext cx="6128095" cy="5262979"/>
          </a:xfrm>
          <a:prstGeom prst="rect">
            <a:avLst/>
          </a:prstGeom>
          <a:noFill/>
        </p:spPr>
        <p:txBody>
          <a:bodyPr wrap="square" rtlCol="0">
            <a:spAutoFit/>
          </a:bodyPr>
          <a:lstStyle/>
          <a:p>
            <a:pPr algn="ctr"/>
            <a:r>
              <a:rPr lang="en-CA" sz="4800" dirty="0">
                <a:latin typeface="Arial" panose="020B0604020202020204" pitchFamily="34" charset="0"/>
                <a:cs typeface="Arial" panose="020B0604020202020204" pitchFamily="34" charset="0"/>
              </a:rPr>
              <a:t>However, I Could Spend Hours On This Topic. There Are So Many Components. Today We Are Going To Talk About Some Basic Components!</a:t>
            </a:r>
          </a:p>
        </p:txBody>
      </p:sp>
    </p:spTree>
    <p:extLst>
      <p:ext uri="{BB962C8B-B14F-4D97-AF65-F5344CB8AC3E}">
        <p14:creationId xmlns:p14="http://schemas.microsoft.com/office/powerpoint/2010/main" val="40323413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DAD7-A7F9-FDEC-AF51-E45E03CCE7AA}"/>
              </a:ext>
            </a:extLst>
          </p:cNvPr>
          <p:cNvSpPr>
            <a:spLocks noGrp="1"/>
          </p:cNvSpPr>
          <p:nvPr>
            <p:ph type="title"/>
          </p:nvPr>
        </p:nvSpPr>
        <p:spPr>
          <a:xfrm>
            <a:off x="471488" y="89014"/>
            <a:ext cx="5915025" cy="1767417"/>
          </a:xfrm>
        </p:spPr>
        <p:txBody>
          <a:bodyPr/>
          <a:lstStyle/>
          <a:p>
            <a:r>
              <a:rPr lang="en-CA" dirty="0"/>
              <a:t>This one is for a mainstream teen club graduation dance! </a:t>
            </a:r>
          </a:p>
        </p:txBody>
      </p:sp>
      <p:sp>
        <p:nvSpPr>
          <p:cNvPr id="3" name="TextBox 2">
            <a:extLst>
              <a:ext uri="{FF2B5EF4-FFF2-40B4-BE49-F238E27FC236}">
                <a16:creationId xmlns:a16="http://schemas.microsoft.com/office/drawing/2014/main" id="{996628C6-5C42-629A-4737-2B6B0452A7E6}"/>
              </a:ext>
            </a:extLst>
          </p:cNvPr>
          <p:cNvSpPr txBox="1"/>
          <p:nvPr/>
        </p:nvSpPr>
        <p:spPr>
          <a:xfrm>
            <a:off x="438624" y="1749556"/>
            <a:ext cx="3387209" cy="7039684"/>
          </a:xfrm>
          <a:prstGeom prst="rect">
            <a:avLst/>
          </a:prstGeom>
          <a:noFill/>
        </p:spPr>
        <p:txBody>
          <a:bodyPr wrap="none" rtlCol="0">
            <a:spAutoFit/>
          </a:bodyPr>
          <a:lstStyle/>
          <a:p>
            <a:pPr>
              <a:lnSpc>
                <a:spcPct val="125000"/>
              </a:lnSpc>
            </a:pPr>
            <a:r>
              <a:rPr lang="en-US" sz="2800" dirty="0">
                <a:solidFill>
                  <a:srgbClr val="000000"/>
                </a:solidFill>
                <a:latin typeface="Arial Narrow" panose="020B0606020202030204" pitchFamily="34" charset="0"/>
                <a:cs typeface="Arial" panose="020B0604020202020204" pitchFamily="34" charset="0"/>
              </a:rPr>
              <a:t>Heads Pass The Ocean,</a:t>
            </a:r>
          </a:p>
          <a:p>
            <a:pPr>
              <a:lnSpc>
                <a:spcPct val="125000"/>
              </a:lnSpc>
            </a:pPr>
            <a:r>
              <a:rPr lang="en-US" sz="2800" dirty="0">
                <a:solidFill>
                  <a:srgbClr val="000000"/>
                </a:solidFill>
                <a:latin typeface="Arial Narrow" panose="020B0606020202030204" pitchFamily="34" charset="0"/>
                <a:cs typeface="Arial" panose="020B0604020202020204" pitchFamily="34" charset="0"/>
              </a:rPr>
              <a:t>Extend,</a:t>
            </a:r>
          </a:p>
          <a:p>
            <a:pPr>
              <a:lnSpc>
                <a:spcPct val="125000"/>
              </a:lnSpc>
            </a:pPr>
            <a:r>
              <a:rPr lang="en-US" sz="2800" dirty="0">
                <a:solidFill>
                  <a:srgbClr val="000000"/>
                </a:solidFill>
                <a:latin typeface="Arial Narrow" panose="020B0606020202030204" pitchFamily="34" charset="0"/>
                <a:cs typeface="Arial" panose="020B0604020202020204" pitchFamily="34" charset="0"/>
              </a:rPr>
              <a:t>Left Swing Thru,</a:t>
            </a:r>
          </a:p>
          <a:p>
            <a:pPr>
              <a:lnSpc>
                <a:spcPct val="125000"/>
              </a:lnSpc>
            </a:pPr>
            <a:r>
              <a:rPr lang="en-US" sz="2800" dirty="0">
                <a:solidFill>
                  <a:srgbClr val="000000"/>
                </a:solidFill>
                <a:latin typeface="Arial Narrow" panose="020B0606020202030204" pitchFamily="34" charset="0"/>
                <a:cs typeface="Arial" panose="020B0604020202020204" pitchFamily="34" charset="0"/>
              </a:rPr>
              <a:t>Boys Run,</a:t>
            </a:r>
          </a:p>
          <a:p>
            <a:pPr>
              <a:lnSpc>
                <a:spcPct val="125000"/>
              </a:lnSpc>
            </a:pPr>
            <a:r>
              <a:rPr lang="en-US" sz="2800" dirty="0">
                <a:solidFill>
                  <a:srgbClr val="000000"/>
                </a:solidFill>
                <a:latin typeface="Arial Narrow" panose="020B0606020202030204" pitchFamily="34" charset="0"/>
                <a:cs typeface="Arial" panose="020B0604020202020204" pitchFamily="34" charset="0"/>
              </a:rPr>
              <a:t>Bend The Line,</a:t>
            </a:r>
          </a:p>
          <a:p>
            <a:pPr>
              <a:lnSpc>
                <a:spcPct val="125000"/>
              </a:lnSpc>
            </a:pPr>
            <a:r>
              <a:rPr lang="en-US" sz="2800" dirty="0">
                <a:solidFill>
                  <a:srgbClr val="000000"/>
                </a:solidFill>
                <a:latin typeface="Arial Narrow" panose="020B0606020202030204" pitchFamily="34" charset="0"/>
                <a:cs typeface="Arial" panose="020B0604020202020204" pitchFamily="34" charset="0"/>
              </a:rPr>
              <a:t>Flutter Wheel,</a:t>
            </a:r>
          </a:p>
          <a:p>
            <a:pPr>
              <a:lnSpc>
                <a:spcPct val="125000"/>
              </a:lnSpc>
            </a:pPr>
            <a:r>
              <a:rPr lang="en-US" sz="2800" dirty="0">
                <a:solidFill>
                  <a:srgbClr val="000000"/>
                </a:solidFill>
                <a:latin typeface="Arial Narrow" panose="020B0606020202030204" pitchFamily="34" charset="0"/>
                <a:cs typeface="Arial" panose="020B0604020202020204" pitchFamily="34" charset="0"/>
              </a:rPr>
              <a:t>Pass Thru,</a:t>
            </a:r>
          </a:p>
          <a:p>
            <a:pPr>
              <a:lnSpc>
                <a:spcPct val="125000"/>
              </a:lnSpc>
            </a:pPr>
            <a:r>
              <a:rPr lang="en-US" sz="2800" dirty="0">
                <a:solidFill>
                  <a:srgbClr val="000000"/>
                </a:solidFill>
                <a:latin typeface="Arial Narrow" panose="020B0606020202030204" pitchFamily="34" charset="0"/>
                <a:cs typeface="Arial" panose="020B0604020202020204" pitchFamily="34" charset="0"/>
              </a:rPr>
              <a:t>Bend The Line,</a:t>
            </a:r>
          </a:p>
          <a:p>
            <a:pPr>
              <a:lnSpc>
                <a:spcPct val="125000"/>
              </a:lnSpc>
            </a:pPr>
            <a:r>
              <a:rPr lang="en-US" sz="2800" dirty="0">
                <a:solidFill>
                  <a:srgbClr val="000000"/>
                </a:solidFill>
                <a:latin typeface="Arial Narrow" panose="020B0606020202030204" pitchFamily="34" charset="0"/>
                <a:cs typeface="Arial" panose="020B0604020202020204" pitchFamily="34" charset="0"/>
              </a:rPr>
              <a:t>Star Thru,</a:t>
            </a:r>
          </a:p>
          <a:p>
            <a:pPr>
              <a:lnSpc>
                <a:spcPct val="125000"/>
              </a:lnSpc>
            </a:pPr>
            <a:r>
              <a:rPr lang="en-US" sz="2800" dirty="0">
                <a:solidFill>
                  <a:srgbClr val="000000"/>
                </a:solidFill>
                <a:latin typeface="Arial Narrow" panose="020B0606020202030204" pitchFamily="34" charset="0"/>
                <a:cs typeface="Arial" panose="020B0604020202020204" pitchFamily="34" charset="0"/>
              </a:rPr>
              <a:t>Pass Thru,</a:t>
            </a:r>
          </a:p>
          <a:p>
            <a:pPr>
              <a:lnSpc>
                <a:spcPct val="125000"/>
              </a:lnSpc>
            </a:pPr>
            <a:r>
              <a:rPr lang="en-US" sz="2800" dirty="0">
                <a:solidFill>
                  <a:srgbClr val="000000"/>
                </a:solidFill>
                <a:latin typeface="Arial Narrow" panose="020B0606020202030204" pitchFamily="34" charset="0"/>
                <a:cs typeface="Arial" panose="020B0604020202020204" pitchFamily="34" charset="0"/>
              </a:rPr>
              <a:t>Trade By,</a:t>
            </a:r>
          </a:p>
          <a:p>
            <a:pPr>
              <a:lnSpc>
                <a:spcPct val="125000"/>
              </a:lnSpc>
            </a:pPr>
            <a:r>
              <a:rPr lang="en-US" sz="2800" dirty="0">
                <a:solidFill>
                  <a:srgbClr val="000000"/>
                </a:solidFill>
                <a:latin typeface="Arial Narrow" panose="020B0606020202030204" pitchFamily="34" charset="0"/>
                <a:cs typeface="Arial" panose="020B0604020202020204" pitchFamily="34" charset="0"/>
              </a:rPr>
              <a:t>Allemande Left,</a:t>
            </a:r>
          </a:p>
          <a:p>
            <a:pPr>
              <a:lnSpc>
                <a:spcPct val="125000"/>
              </a:lnSpc>
            </a:pPr>
            <a:r>
              <a:rPr lang="en-US" sz="2800" dirty="0">
                <a:solidFill>
                  <a:srgbClr val="000000"/>
                </a:solidFill>
                <a:latin typeface="Arial Narrow" panose="020B0606020202030204" pitchFamily="34" charset="0"/>
                <a:cs typeface="Arial" panose="020B0604020202020204" pitchFamily="34" charset="0"/>
              </a:rPr>
              <a:t>Promenade Home</a:t>
            </a:r>
            <a:endParaRPr lang="en-CA" sz="2800" dirty="0">
              <a:latin typeface="Arial Narrow" panose="020B0606020202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98DAEAA-B2A0-23B9-DDA7-61BB6566E851}"/>
              </a:ext>
            </a:extLst>
          </p:cNvPr>
          <p:cNvSpPr txBox="1"/>
          <p:nvPr/>
        </p:nvSpPr>
        <p:spPr>
          <a:xfrm>
            <a:off x="3379301" y="2496293"/>
            <a:ext cx="3538332" cy="5277727"/>
          </a:xfrm>
          <a:prstGeom prst="rect">
            <a:avLst/>
          </a:prstGeom>
          <a:noFill/>
        </p:spPr>
        <p:txBody>
          <a:bodyPr wrap="square" rtlCol="0">
            <a:spAutoFit/>
          </a:bodyPr>
          <a:lstStyle/>
          <a:p>
            <a:pPr>
              <a:lnSpc>
                <a:spcPct val="125000"/>
              </a:lnSpc>
            </a:pPr>
            <a:r>
              <a:rPr lang="en-CA" sz="2400" dirty="0">
                <a:solidFill>
                  <a:srgbClr val="FF0000"/>
                </a:solidFill>
                <a:latin typeface="Arial Narrow" panose="020B0606020202030204" pitchFamily="34" charset="0"/>
              </a:rPr>
              <a:t>Left Swing Thru from a right hand wave is nice has good flow but is a surprise for most dancers.</a:t>
            </a:r>
          </a:p>
          <a:p>
            <a:pPr>
              <a:lnSpc>
                <a:spcPct val="125000"/>
              </a:lnSpc>
            </a:pPr>
            <a:endParaRPr lang="en-CA" sz="16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The Boys Run here is a bit of overflow but not horrible.</a:t>
            </a:r>
          </a:p>
          <a:p>
            <a:pPr>
              <a:lnSpc>
                <a:spcPct val="125000"/>
              </a:lnSpc>
            </a:pPr>
            <a:endParaRPr lang="en-CA" sz="16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However the Flutterwheel Should be a Reverse Flutterwheel or something to break the flow, FAB</a:t>
            </a:r>
          </a:p>
        </p:txBody>
      </p:sp>
    </p:spTree>
    <p:extLst>
      <p:ext uri="{BB962C8B-B14F-4D97-AF65-F5344CB8AC3E}">
        <p14:creationId xmlns:p14="http://schemas.microsoft.com/office/powerpoint/2010/main" val="24566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left)">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4767-E803-B166-9DB5-A3DC036A7DB6}"/>
              </a:ext>
            </a:extLst>
          </p:cNvPr>
          <p:cNvSpPr>
            <a:spLocks noGrp="1"/>
          </p:cNvSpPr>
          <p:nvPr>
            <p:ph type="title"/>
          </p:nvPr>
        </p:nvSpPr>
        <p:spPr>
          <a:xfrm>
            <a:off x="471487" y="460206"/>
            <a:ext cx="5915025" cy="920412"/>
          </a:xfrm>
        </p:spPr>
        <p:txBody>
          <a:bodyPr/>
          <a:lstStyle/>
          <a:p>
            <a:pPr algn="ctr"/>
            <a:r>
              <a:rPr lang="en-CA" dirty="0"/>
              <a:t>Same Group!</a:t>
            </a:r>
          </a:p>
        </p:txBody>
      </p:sp>
      <p:sp>
        <p:nvSpPr>
          <p:cNvPr id="3" name="TextBox 2">
            <a:extLst>
              <a:ext uri="{FF2B5EF4-FFF2-40B4-BE49-F238E27FC236}">
                <a16:creationId xmlns:a16="http://schemas.microsoft.com/office/drawing/2014/main" id="{F613E129-C425-D4F3-D31A-9E86ADE43C6F}"/>
              </a:ext>
            </a:extLst>
          </p:cNvPr>
          <p:cNvSpPr txBox="1"/>
          <p:nvPr/>
        </p:nvSpPr>
        <p:spPr>
          <a:xfrm>
            <a:off x="321638" y="1303600"/>
            <a:ext cx="3620970" cy="7039684"/>
          </a:xfrm>
          <a:prstGeom prst="rect">
            <a:avLst/>
          </a:prstGeom>
          <a:noFill/>
        </p:spPr>
        <p:txBody>
          <a:bodyPr wrap="square" rtlCol="0">
            <a:spAutoFit/>
          </a:bodyPr>
          <a:lstStyle/>
          <a:p>
            <a:pPr>
              <a:lnSpc>
                <a:spcPct val="125000"/>
              </a:lnSpc>
            </a:pPr>
            <a:r>
              <a:rPr lang="en-US" sz="2800" dirty="0">
                <a:solidFill>
                  <a:srgbClr val="000000"/>
                </a:solidFill>
                <a:latin typeface="Arial Narrow" panose="020B0606020202030204" pitchFamily="34" charset="0"/>
              </a:rPr>
              <a:t>Heads Square Thru 4,</a:t>
            </a:r>
          </a:p>
          <a:p>
            <a:pPr>
              <a:lnSpc>
                <a:spcPct val="125000"/>
              </a:lnSpc>
            </a:pPr>
            <a:r>
              <a:rPr lang="en-US" sz="2800" dirty="0">
                <a:solidFill>
                  <a:srgbClr val="000000"/>
                </a:solidFill>
                <a:latin typeface="Arial Narrow" panose="020B0606020202030204" pitchFamily="34" charset="0"/>
              </a:rPr>
              <a:t>Swing Thru,</a:t>
            </a:r>
          </a:p>
          <a:p>
            <a:pPr>
              <a:lnSpc>
                <a:spcPct val="125000"/>
              </a:lnSpc>
            </a:pPr>
            <a:r>
              <a:rPr lang="en-US" sz="2800" dirty="0">
                <a:solidFill>
                  <a:srgbClr val="000000"/>
                </a:solidFill>
                <a:latin typeface="Arial Narrow" panose="020B0606020202030204" pitchFamily="34" charset="0"/>
              </a:rPr>
              <a:t>Boys Run,</a:t>
            </a:r>
          </a:p>
          <a:p>
            <a:pPr>
              <a:lnSpc>
                <a:spcPct val="125000"/>
              </a:lnSpc>
            </a:pPr>
            <a:r>
              <a:rPr lang="en-US" sz="2800" dirty="0">
                <a:solidFill>
                  <a:srgbClr val="000000"/>
                </a:solidFill>
                <a:latin typeface="Arial Narrow" panose="020B0606020202030204" pitchFamily="34" charset="0"/>
              </a:rPr>
              <a:t>Bend The Line,</a:t>
            </a:r>
          </a:p>
          <a:p>
            <a:pPr>
              <a:lnSpc>
                <a:spcPct val="125000"/>
              </a:lnSpc>
            </a:pPr>
            <a:r>
              <a:rPr lang="en-US" sz="2800" dirty="0">
                <a:solidFill>
                  <a:srgbClr val="000000"/>
                </a:solidFill>
                <a:latin typeface="Arial Narrow" panose="020B0606020202030204" pitchFamily="34" charset="0"/>
              </a:rPr>
              <a:t>Right &amp; Left Thru,</a:t>
            </a:r>
          </a:p>
          <a:p>
            <a:pPr>
              <a:lnSpc>
                <a:spcPct val="125000"/>
              </a:lnSpc>
            </a:pPr>
            <a:r>
              <a:rPr lang="pl-PL" sz="2800" dirty="0">
                <a:solidFill>
                  <a:srgbClr val="000000"/>
                </a:solidFill>
                <a:latin typeface="Arial Narrow" panose="020B0606020202030204" pitchFamily="34" charset="0"/>
              </a:rPr>
              <a:t>Dixie Style To A Wave</a:t>
            </a:r>
          </a:p>
          <a:p>
            <a:pPr>
              <a:lnSpc>
                <a:spcPct val="125000"/>
              </a:lnSpc>
            </a:pPr>
            <a:r>
              <a:rPr lang="en-US" sz="2800" dirty="0">
                <a:solidFill>
                  <a:srgbClr val="000000"/>
                </a:solidFill>
                <a:latin typeface="Arial Narrow" panose="020B0606020202030204" pitchFamily="34" charset="0"/>
              </a:rPr>
              <a:t>Boys Trade,</a:t>
            </a:r>
          </a:p>
          <a:p>
            <a:pPr>
              <a:lnSpc>
                <a:spcPct val="125000"/>
              </a:lnSpc>
            </a:pPr>
            <a:r>
              <a:rPr lang="en-US" sz="2800" b="0" dirty="0">
                <a:solidFill>
                  <a:srgbClr val="000000"/>
                </a:solidFill>
                <a:latin typeface="Arial Narrow" panose="020B0606020202030204" pitchFamily="34" charset="0"/>
              </a:rPr>
              <a:t>Boys Run,</a:t>
            </a:r>
          </a:p>
          <a:p>
            <a:pPr>
              <a:lnSpc>
                <a:spcPct val="125000"/>
              </a:lnSpc>
            </a:pPr>
            <a:r>
              <a:rPr lang="en-US" sz="2800" b="0" dirty="0">
                <a:solidFill>
                  <a:srgbClr val="000000"/>
                </a:solidFill>
                <a:latin typeface="Arial Narrow" panose="020B0606020202030204" pitchFamily="34" charset="0"/>
              </a:rPr>
              <a:t>Bend The Line,</a:t>
            </a:r>
          </a:p>
          <a:p>
            <a:pPr>
              <a:lnSpc>
                <a:spcPct val="125000"/>
              </a:lnSpc>
            </a:pPr>
            <a:r>
              <a:rPr lang="en-US" sz="2800" b="0" dirty="0">
                <a:solidFill>
                  <a:srgbClr val="008000"/>
                </a:solidFill>
                <a:latin typeface="Arial Narrow" panose="020B0606020202030204" pitchFamily="34" charset="0"/>
              </a:rPr>
              <a:t>(</a:t>
            </a:r>
            <a:r>
              <a:rPr lang="en-US" sz="2800" dirty="0">
                <a:solidFill>
                  <a:srgbClr val="000000"/>
                </a:solidFill>
                <a:latin typeface="Arial Narrow" panose="020B0606020202030204" pitchFamily="34" charset="0"/>
              </a:rPr>
              <a:t>B) Dixie Style To A Wave</a:t>
            </a:r>
          </a:p>
          <a:p>
            <a:pPr>
              <a:lnSpc>
                <a:spcPct val="125000"/>
              </a:lnSpc>
            </a:pPr>
            <a:r>
              <a:rPr lang="en-US" sz="2800" b="0" dirty="0">
                <a:solidFill>
                  <a:srgbClr val="000000"/>
                </a:solidFill>
                <a:latin typeface="Arial Narrow" panose="020B0606020202030204" pitchFamily="34" charset="0"/>
              </a:rPr>
              <a:t>Boys Fold,</a:t>
            </a:r>
          </a:p>
          <a:p>
            <a:pPr>
              <a:lnSpc>
                <a:spcPct val="125000"/>
              </a:lnSpc>
            </a:pPr>
            <a:r>
              <a:rPr lang="en-US" sz="2800" b="0" dirty="0">
                <a:solidFill>
                  <a:srgbClr val="000000"/>
                </a:solidFill>
                <a:latin typeface="Arial Narrow" panose="020B0606020202030204" pitchFamily="34" charset="0"/>
              </a:rPr>
              <a:t>Girls U-Turn Back,</a:t>
            </a:r>
          </a:p>
          <a:p>
            <a:pPr>
              <a:lnSpc>
                <a:spcPct val="125000"/>
              </a:lnSpc>
            </a:pPr>
            <a:r>
              <a:rPr lang="en-US" sz="2800" b="0" u="sng" dirty="0">
                <a:solidFill>
                  <a:srgbClr val="000000"/>
                </a:solidFill>
                <a:latin typeface="Arial Narrow" panose="020B0606020202030204" pitchFamily="34" charset="0"/>
              </a:rPr>
              <a:t>Al</a:t>
            </a:r>
            <a:endParaRPr lang="en-CA" sz="2800" dirty="0">
              <a:latin typeface="Arial Narrow" panose="020B0606020202030204" pitchFamily="34" charset="0"/>
            </a:endParaRPr>
          </a:p>
        </p:txBody>
      </p:sp>
      <p:sp>
        <p:nvSpPr>
          <p:cNvPr id="4" name="TextBox 3">
            <a:extLst>
              <a:ext uri="{FF2B5EF4-FFF2-40B4-BE49-F238E27FC236}">
                <a16:creationId xmlns:a16="http://schemas.microsoft.com/office/drawing/2014/main" id="{9A3AF68C-129B-B816-380E-36F64B5EDB68}"/>
              </a:ext>
            </a:extLst>
          </p:cNvPr>
          <p:cNvSpPr txBox="1"/>
          <p:nvPr/>
        </p:nvSpPr>
        <p:spPr>
          <a:xfrm>
            <a:off x="3942608" y="4023079"/>
            <a:ext cx="2774852" cy="4200509"/>
          </a:xfrm>
          <a:prstGeom prst="rect">
            <a:avLst/>
          </a:prstGeom>
          <a:noFill/>
        </p:spPr>
        <p:txBody>
          <a:bodyPr wrap="square" rtlCol="0">
            <a:spAutoFit/>
          </a:bodyPr>
          <a:lstStyle/>
          <a:p>
            <a:pPr>
              <a:lnSpc>
                <a:spcPct val="125000"/>
              </a:lnSpc>
            </a:pPr>
            <a:r>
              <a:rPr lang="en-CA" sz="2400" dirty="0">
                <a:solidFill>
                  <a:srgbClr val="FF0000"/>
                </a:solidFill>
                <a:latin typeface="Arial Narrow" panose="020B0606020202030204" pitchFamily="34" charset="0"/>
              </a:rPr>
              <a:t>The second Boys Run Is To The Left.</a:t>
            </a:r>
          </a:p>
          <a:p>
            <a:pPr>
              <a:lnSpc>
                <a:spcPct val="125000"/>
              </a:lnSpc>
            </a:pPr>
            <a:endParaRPr lang="en-CA" sz="24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Dixie Style to a Wave with the boys in the right hand position would drop most Mainstream Floors.  </a:t>
            </a:r>
          </a:p>
          <a:p>
            <a:pPr>
              <a:lnSpc>
                <a:spcPct val="125000"/>
              </a:lnSpc>
            </a:pPr>
            <a:endParaRPr lang="en-CA" sz="24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350931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CCDE-8F19-5BE2-A952-C15A0417A5E4}"/>
              </a:ext>
            </a:extLst>
          </p:cNvPr>
          <p:cNvSpPr>
            <a:spLocks noGrp="1"/>
          </p:cNvSpPr>
          <p:nvPr>
            <p:ph type="title"/>
          </p:nvPr>
        </p:nvSpPr>
        <p:spPr>
          <a:xfrm>
            <a:off x="412113" y="611527"/>
            <a:ext cx="6187729" cy="1978065"/>
          </a:xfrm>
        </p:spPr>
        <p:txBody>
          <a:bodyPr>
            <a:normAutofit/>
          </a:bodyPr>
          <a:lstStyle/>
          <a:p>
            <a:r>
              <a:rPr lang="en-CA" dirty="0"/>
              <a:t>This is for a new caller night. You are calling the patter for a student caller who will be doing the singing call.</a:t>
            </a:r>
          </a:p>
        </p:txBody>
      </p:sp>
      <p:sp>
        <p:nvSpPr>
          <p:cNvPr id="3" name="TextBox 2">
            <a:extLst>
              <a:ext uri="{FF2B5EF4-FFF2-40B4-BE49-F238E27FC236}">
                <a16:creationId xmlns:a16="http://schemas.microsoft.com/office/drawing/2014/main" id="{C3EA19A8-1167-5B4D-0D0B-0944C0289A64}"/>
              </a:ext>
            </a:extLst>
          </p:cNvPr>
          <p:cNvSpPr txBox="1"/>
          <p:nvPr/>
        </p:nvSpPr>
        <p:spPr>
          <a:xfrm>
            <a:off x="106875" y="2628828"/>
            <a:ext cx="3598806" cy="5962466"/>
          </a:xfrm>
          <a:prstGeom prst="rect">
            <a:avLst/>
          </a:prstGeom>
          <a:noFill/>
        </p:spPr>
        <p:txBody>
          <a:bodyPr wrap="none" rtlCol="0">
            <a:spAutoFit/>
          </a:bodyPr>
          <a:lstStyle/>
          <a:p>
            <a:pPr>
              <a:lnSpc>
                <a:spcPct val="125000"/>
              </a:lnSpc>
            </a:pPr>
            <a:r>
              <a:rPr lang="en-US" sz="2800" dirty="0">
                <a:solidFill>
                  <a:srgbClr val="000000"/>
                </a:solidFill>
                <a:latin typeface="Arial Narrow" panose="020B0606020202030204" pitchFamily="34" charset="0"/>
              </a:rPr>
              <a:t>Heads Forward &amp; Back</a:t>
            </a:r>
          </a:p>
          <a:p>
            <a:pPr>
              <a:lnSpc>
                <a:spcPct val="125000"/>
              </a:lnSpc>
            </a:pPr>
            <a:r>
              <a:rPr lang="en-US" sz="2800" dirty="0">
                <a:solidFill>
                  <a:srgbClr val="000000"/>
                </a:solidFill>
                <a:latin typeface="Arial Narrow" panose="020B0606020202030204" pitchFamily="34" charset="0"/>
              </a:rPr>
              <a:t>         Star Thru</a:t>
            </a:r>
          </a:p>
          <a:p>
            <a:pPr>
              <a:lnSpc>
                <a:spcPct val="125000"/>
              </a:lnSpc>
            </a:pPr>
            <a:r>
              <a:rPr lang="en-US" sz="2800" dirty="0">
                <a:solidFill>
                  <a:srgbClr val="000000"/>
                </a:solidFill>
                <a:latin typeface="Arial Narrow" panose="020B0606020202030204" pitchFamily="34" charset="0"/>
              </a:rPr>
              <a:t>Centers  U-Turn Back</a:t>
            </a:r>
          </a:p>
          <a:p>
            <a:pPr>
              <a:lnSpc>
                <a:spcPct val="125000"/>
              </a:lnSpc>
            </a:pPr>
            <a:r>
              <a:rPr lang="en-US" sz="2800" b="0" dirty="0">
                <a:solidFill>
                  <a:srgbClr val="000000"/>
                </a:solidFill>
                <a:latin typeface="Arial Narrow" panose="020B0606020202030204" pitchFamily="34" charset="0"/>
              </a:rPr>
              <a:t>Everybody Dosado</a:t>
            </a:r>
          </a:p>
          <a:p>
            <a:pPr>
              <a:lnSpc>
                <a:spcPct val="125000"/>
              </a:lnSpc>
            </a:pPr>
            <a:r>
              <a:rPr lang="en-US" sz="2800" b="0" dirty="0">
                <a:solidFill>
                  <a:srgbClr val="000000"/>
                </a:solidFill>
                <a:latin typeface="Arial Narrow" panose="020B0606020202030204" pitchFamily="34" charset="0"/>
              </a:rPr>
              <a:t>Everybody Pass Thru</a:t>
            </a:r>
          </a:p>
          <a:p>
            <a:pPr>
              <a:lnSpc>
                <a:spcPct val="125000"/>
              </a:lnSpc>
            </a:pPr>
            <a:r>
              <a:rPr lang="en-US" sz="2800" dirty="0">
                <a:solidFill>
                  <a:srgbClr val="000000"/>
                </a:solidFill>
                <a:latin typeface="Arial Narrow" panose="020B0606020202030204" pitchFamily="34" charset="0"/>
              </a:rPr>
              <a:t>Everybody U-Turn Back</a:t>
            </a:r>
          </a:p>
          <a:p>
            <a:pPr>
              <a:lnSpc>
                <a:spcPct val="125000"/>
              </a:lnSpc>
            </a:pPr>
            <a:r>
              <a:rPr lang="en-US" sz="2800" b="0" dirty="0">
                <a:solidFill>
                  <a:srgbClr val="000000"/>
                </a:solidFill>
                <a:latin typeface="Arial Narrow" panose="020B0606020202030204" pitchFamily="34" charset="0"/>
              </a:rPr>
              <a:t>Pass Thru</a:t>
            </a:r>
          </a:p>
          <a:p>
            <a:pPr>
              <a:lnSpc>
                <a:spcPct val="125000"/>
              </a:lnSpc>
            </a:pPr>
            <a:r>
              <a:rPr lang="en-US" sz="2800" b="0" dirty="0">
                <a:solidFill>
                  <a:srgbClr val="000000"/>
                </a:solidFill>
                <a:latin typeface="Arial Narrow" panose="020B0606020202030204" pitchFamily="34" charset="0"/>
              </a:rPr>
              <a:t>Centers Right &amp; Left Thru</a:t>
            </a:r>
          </a:p>
          <a:p>
            <a:pPr>
              <a:lnSpc>
                <a:spcPct val="125000"/>
              </a:lnSpc>
            </a:pPr>
            <a:r>
              <a:rPr lang="en-US" sz="2800" dirty="0">
                <a:solidFill>
                  <a:srgbClr val="000000"/>
                </a:solidFill>
                <a:latin typeface="Arial Narrow" panose="020B0606020202030204" pitchFamily="34" charset="0"/>
              </a:rPr>
              <a:t>Outsides U-Turn Back</a:t>
            </a:r>
          </a:p>
          <a:p>
            <a:pPr>
              <a:lnSpc>
                <a:spcPct val="125000"/>
              </a:lnSpc>
            </a:pPr>
            <a:r>
              <a:rPr lang="en-US" sz="2800" b="0" dirty="0">
                <a:solidFill>
                  <a:srgbClr val="000000"/>
                </a:solidFill>
                <a:latin typeface="Arial Narrow" panose="020B0606020202030204" pitchFamily="34" charset="0"/>
              </a:rPr>
              <a:t>Centers Pass Thru</a:t>
            </a:r>
          </a:p>
          <a:p>
            <a:pPr>
              <a:lnSpc>
                <a:spcPct val="125000"/>
              </a:lnSpc>
            </a:pPr>
            <a:r>
              <a:rPr lang="en-US" sz="2800" b="0" dirty="0">
                <a:solidFill>
                  <a:srgbClr val="000000"/>
                </a:solidFill>
                <a:latin typeface="Arial Narrow" panose="020B0606020202030204" pitchFamily="34" charset="0"/>
              </a:rPr>
              <a:t>AL</a:t>
            </a:r>
          </a:p>
        </p:txBody>
      </p:sp>
      <p:sp>
        <p:nvSpPr>
          <p:cNvPr id="4" name="TextBox 3">
            <a:extLst>
              <a:ext uri="{FF2B5EF4-FFF2-40B4-BE49-F238E27FC236}">
                <a16:creationId xmlns:a16="http://schemas.microsoft.com/office/drawing/2014/main" id="{89A41FC8-FC74-3679-663C-E9452B0E8666}"/>
              </a:ext>
            </a:extLst>
          </p:cNvPr>
          <p:cNvSpPr txBox="1"/>
          <p:nvPr/>
        </p:nvSpPr>
        <p:spPr>
          <a:xfrm>
            <a:off x="3503222" y="3008842"/>
            <a:ext cx="3378527" cy="5123839"/>
          </a:xfrm>
          <a:prstGeom prst="rect">
            <a:avLst/>
          </a:prstGeom>
          <a:noFill/>
        </p:spPr>
        <p:txBody>
          <a:bodyPr wrap="square" rtlCol="0">
            <a:spAutoFit/>
          </a:bodyPr>
          <a:lstStyle/>
          <a:p>
            <a:pPr>
              <a:lnSpc>
                <a:spcPct val="125000"/>
              </a:lnSpc>
            </a:pPr>
            <a:r>
              <a:rPr lang="en-CA" sz="2400" dirty="0">
                <a:solidFill>
                  <a:srgbClr val="FF0000"/>
                </a:solidFill>
                <a:latin typeface="Arial Narrow" panose="020B0606020202030204" pitchFamily="34" charset="0"/>
              </a:rPr>
              <a:t>This is too involved as a warm up tip for a new caller</a:t>
            </a:r>
          </a:p>
          <a:p>
            <a:pPr>
              <a:lnSpc>
                <a:spcPct val="125000"/>
              </a:lnSpc>
            </a:pPr>
            <a:r>
              <a:rPr lang="en-CA" sz="2400" dirty="0">
                <a:solidFill>
                  <a:srgbClr val="FF0000"/>
                </a:solidFill>
                <a:latin typeface="Arial Narrow" panose="020B0606020202030204" pitchFamily="34" charset="0"/>
              </a:rPr>
              <a:t>Same Sex </a:t>
            </a:r>
            <a:r>
              <a:rPr lang="en-CA" sz="2400" dirty="0" err="1">
                <a:solidFill>
                  <a:srgbClr val="FF0000"/>
                </a:solidFill>
                <a:latin typeface="Arial Narrow" panose="020B0606020202030204" pitchFamily="34" charset="0"/>
              </a:rPr>
              <a:t>Dosado</a:t>
            </a:r>
            <a:r>
              <a:rPr lang="en-CA" sz="2400" dirty="0">
                <a:solidFill>
                  <a:srgbClr val="FF0000"/>
                </a:solidFill>
                <a:latin typeface="Arial Narrow" panose="020B0606020202030204" pitchFamily="34" charset="0"/>
              </a:rPr>
              <a:t> ….</a:t>
            </a:r>
          </a:p>
          <a:p>
            <a:pPr>
              <a:lnSpc>
                <a:spcPct val="125000"/>
              </a:lnSpc>
            </a:pPr>
            <a:endParaRPr lang="en-CA" sz="2400" dirty="0">
              <a:solidFill>
                <a:srgbClr val="FF0000"/>
              </a:solidFill>
              <a:latin typeface="Arial Narrow" panose="020B0606020202030204" pitchFamily="34" charset="0"/>
            </a:endParaRPr>
          </a:p>
          <a:p>
            <a:pPr>
              <a:lnSpc>
                <a:spcPct val="125000"/>
              </a:lnSpc>
            </a:pPr>
            <a:r>
              <a:rPr lang="en-CA" sz="2400" dirty="0">
                <a:solidFill>
                  <a:srgbClr val="FF0000"/>
                </a:solidFill>
                <a:latin typeface="Arial Narrow" panose="020B0606020202030204" pitchFamily="34" charset="0"/>
              </a:rPr>
              <a:t>You should call simple basics that are standard &amp; relaxed.</a:t>
            </a:r>
          </a:p>
          <a:p>
            <a:pPr>
              <a:lnSpc>
                <a:spcPct val="125000"/>
              </a:lnSpc>
            </a:pPr>
            <a:r>
              <a:rPr lang="en-CA" sz="2400" dirty="0">
                <a:solidFill>
                  <a:srgbClr val="FF0000"/>
                </a:solidFill>
                <a:latin typeface="Arial Narrow" panose="020B0606020202030204" pitchFamily="34" charset="0"/>
              </a:rPr>
              <a:t>Best to use the singing call figure the new caller is going to use to ensure THEIR success!</a:t>
            </a:r>
          </a:p>
        </p:txBody>
      </p:sp>
    </p:spTree>
    <p:extLst>
      <p:ext uri="{BB962C8B-B14F-4D97-AF65-F5344CB8AC3E}">
        <p14:creationId xmlns:p14="http://schemas.microsoft.com/office/powerpoint/2010/main" val="24328924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left)">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7EFA-A232-2262-A465-95D091552D09}"/>
              </a:ext>
            </a:extLst>
          </p:cNvPr>
          <p:cNvSpPr>
            <a:spLocks noGrp="1"/>
          </p:cNvSpPr>
          <p:nvPr>
            <p:ph type="title"/>
          </p:nvPr>
        </p:nvSpPr>
        <p:spPr>
          <a:xfrm>
            <a:off x="221076" y="466170"/>
            <a:ext cx="6386513" cy="875737"/>
          </a:xfrm>
        </p:spPr>
        <p:txBody>
          <a:bodyPr>
            <a:normAutofit fontScale="90000"/>
          </a:bodyPr>
          <a:lstStyle/>
          <a:p>
            <a:pPr algn="ctr"/>
            <a:r>
              <a:rPr lang="en-CA" sz="3200" b="1" dirty="0">
                <a:latin typeface="Arial" panose="020B0604020202020204" pitchFamily="34" charset="0"/>
                <a:cs typeface="Arial" panose="020B0604020202020204" pitchFamily="34" charset="0"/>
              </a:rPr>
              <a:t>What about  Gimmicks or Trickery</a:t>
            </a:r>
          </a:p>
        </p:txBody>
      </p:sp>
      <p:sp>
        <p:nvSpPr>
          <p:cNvPr id="3" name="TextBox 2">
            <a:extLst>
              <a:ext uri="{FF2B5EF4-FFF2-40B4-BE49-F238E27FC236}">
                <a16:creationId xmlns:a16="http://schemas.microsoft.com/office/drawing/2014/main" id="{FBF80A74-73C9-AD40-D306-2508060E911E}"/>
              </a:ext>
            </a:extLst>
          </p:cNvPr>
          <p:cNvSpPr txBox="1"/>
          <p:nvPr/>
        </p:nvSpPr>
        <p:spPr>
          <a:xfrm>
            <a:off x="262764" y="1253253"/>
            <a:ext cx="6386515" cy="1477328"/>
          </a:xfrm>
          <a:prstGeom prst="rect">
            <a:avLst/>
          </a:prstGeom>
          <a:noFill/>
        </p:spPr>
        <p:txBody>
          <a:bodyPr wrap="square" rtlCol="0">
            <a:spAutoFit/>
          </a:bodyPr>
          <a:lstStyle/>
          <a:p>
            <a:r>
              <a:rPr lang="en-CA" sz="3000" dirty="0">
                <a:latin typeface="Arial" panose="020B0604020202020204" pitchFamily="34" charset="0"/>
                <a:cs typeface="Arial" panose="020B0604020202020204" pitchFamily="34" charset="0"/>
              </a:rPr>
              <a:t>Allemande Left to an Alamo Ring</a:t>
            </a:r>
          </a:p>
          <a:p>
            <a:r>
              <a:rPr lang="en-CA" sz="3000" dirty="0">
                <a:latin typeface="Arial" panose="020B0604020202020204" pitchFamily="34" charset="0"/>
                <a:cs typeface="Arial" panose="020B0604020202020204" pitchFamily="34" charset="0"/>
              </a:rPr>
              <a:t>Everybody Circle, Boys Right, Girls Left</a:t>
            </a:r>
          </a:p>
        </p:txBody>
      </p:sp>
      <p:sp>
        <p:nvSpPr>
          <p:cNvPr id="4" name="TextBox 3">
            <a:extLst>
              <a:ext uri="{FF2B5EF4-FFF2-40B4-BE49-F238E27FC236}">
                <a16:creationId xmlns:a16="http://schemas.microsoft.com/office/drawing/2014/main" id="{D8A4C7D9-08C2-58F3-2CCB-AA601DFD84FA}"/>
              </a:ext>
            </a:extLst>
          </p:cNvPr>
          <p:cNvSpPr txBox="1"/>
          <p:nvPr/>
        </p:nvSpPr>
        <p:spPr>
          <a:xfrm>
            <a:off x="391977" y="2811205"/>
            <a:ext cx="6167853" cy="1015663"/>
          </a:xfrm>
          <a:prstGeom prst="rect">
            <a:avLst/>
          </a:prstGeom>
          <a:noFill/>
        </p:spPr>
        <p:txBody>
          <a:bodyPr wrap="square" rtlCol="0">
            <a:spAutoFit/>
          </a:bodyPr>
          <a:lstStyle/>
          <a:p>
            <a:r>
              <a:rPr lang="en-CA" sz="3000" dirty="0">
                <a:latin typeface="Arial" panose="020B0604020202020204" pitchFamily="34" charset="0"/>
                <a:cs typeface="Arial" panose="020B0604020202020204" pitchFamily="34" charset="0"/>
              </a:rPr>
              <a:t>Circle left …. Walk All Around the Great Big Ring….</a:t>
            </a:r>
          </a:p>
        </p:txBody>
      </p:sp>
      <p:sp>
        <p:nvSpPr>
          <p:cNvPr id="5" name="TextBox 4">
            <a:extLst>
              <a:ext uri="{FF2B5EF4-FFF2-40B4-BE49-F238E27FC236}">
                <a16:creationId xmlns:a16="http://schemas.microsoft.com/office/drawing/2014/main" id="{A045D565-3582-77E3-71D1-96AC3D411A81}"/>
              </a:ext>
            </a:extLst>
          </p:cNvPr>
          <p:cNvSpPr txBox="1"/>
          <p:nvPr/>
        </p:nvSpPr>
        <p:spPr>
          <a:xfrm>
            <a:off x="411850" y="3932169"/>
            <a:ext cx="5915026" cy="553998"/>
          </a:xfrm>
          <a:prstGeom prst="rect">
            <a:avLst/>
          </a:prstGeom>
          <a:noFill/>
        </p:spPr>
        <p:txBody>
          <a:bodyPr wrap="square" rtlCol="0">
            <a:spAutoFit/>
          </a:bodyPr>
          <a:lstStyle/>
          <a:p>
            <a:r>
              <a:rPr lang="en-CA" sz="3000" dirty="0">
                <a:latin typeface="Arial" panose="020B0604020202020204" pitchFamily="34" charset="0"/>
                <a:cs typeface="Arial" panose="020B0604020202020204" pitchFamily="34" charset="0"/>
              </a:rPr>
              <a:t>Square Thru 4 …. Heads!</a:t>
            </a:r>
          </a:p>
        </p:txBody>
      </p:sp>
      <p:sp>
        <p:nvSpPr>
          <p:cNvPr id="6" name="TextBox 5">
            <a:extLst>
              <a:ext uri="{FF2B5EF4-FFF2-40B4-BE49-F238E27FC236}">
                <a16:creationId xmlns:a16="http://schemas.microsoft.com/office/drawing/2014/main" id="{3751B12E-F447-726C-10A8-BBD819CE7860}"/>
              </a:ext>
            </a:extLst>
          </p:cNvPr>
          <p:cNvSpPr txBox="1"/>
          <p:nvPr/>
        </p:nvSpPr>
        <p:spPr>
          <a:xfrm>
            <a:off x="431728" y="5580049"/>
            <a:ext cx="5915026" cy="553998"/>
          </a:xfrm>
          <a:prstGeom prst="rect">
            <a:avLst/>
          </a:prstGeom>
          <a:noFill/>
        </p:spPr>
        <p:txBody>
          <a:bodyPr wrap="square" rtlCol="0">
            <a:spAutoFit/>
          </a:bodyPr>
          <a:lstStyle/>
          <a:p>
            <a:r>
              <a:rPr lang="en-CA" sz="3000" dirty="0">
                <a:latin typeface="Arial" panose="020B0604020202020204" pitchFamily="34" charset="0"/>
                <a:cs typeface="Arial" panose="020B0604020202020204" pitchFamily="34" charset="0"/>
              </a:rPr>
              <a:t>Ladies Lead … </a:t>
            </a:r>
            <a:r>
              <a:rPr lang="en-CA" sz="3000" dirty="0" err="1">
                <a:latin typeface="Arial" panose="020B0604020202020204" pitchFamily="34" charset="0"/>
                <a:cs typeface="Arial" panose="020B0604020202020204" pitchFamily="34" charset="0"/>
              </a:rPr>
              <a:t>Flutterwheel</a:t>
            </a:r>
            <a:endParaRPr lang="en-CA" sz="3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09D7A87-B403-5E83-92FF-DD7B78646C97}"/>
              </a:ext>
            </a:extLst>
          </p:cNvPr>
          <p:cNvSpPr txBox="1"/>
          <p:nvPr/>
        </p:nvSpPr>
        <p:spPr>
          <a:xfrm>
            <a:off x="471487" y="6196259"/>
            <a:ext cx="5915026" cy="1015663"/>
          </a:xfrm>
          <a:prstGeom prst="rect">
            <a:avLst/>
          </a:prstGeom>
          <a:noFill/>
        </p:spPr>
        <p:txBody>
          <a:bodyPr wrap="square" rtlCol="0">
            <a:spAutoFit/>
          </a:bodyPr>
          <a:lstStyle/>
          <a:p>
            <a:r>
              <a:rPr lang="en-CA" sz="3000" dirty="0">
                <a:latin typeface="Arial" panose="020B0604020202020204" pitchFamily="34" charset="0"/>
                <a:cs typeface="Arial" panose="020B0604020202020204" pitchFamily="34" charset="0"/>
              </a:rPr>
              <a:t>Ladies Lead … </a:t>
            </a:r>
          </a:p>
          <a:p>
            <a:r>
              <a:rPr lang="en-CA" sz="3000" dirty="0">
                <a:latin typeface="Arial" panose="020B0604020202020204" pitchFamily="34" charset="0"/>
                <a:cs typeface="Arial" panose="020B0604020202020204" pitchFamily="34" charset="0"/>
              </a:rPr>
              <a:t>Dixie Style to A Wave</a:t>
            </a:r>
          </a:p>
        </p:txBody>
      </p:sp>
      <p:sp>
        <p:nvSpPr>
          <p:cNvPr id="8" name="TextBox 7">
            <a:extLst>
              <a:ext uri="{FF2B5EF4-FFF2-40B4-BE49-F238E27FC236}">
                <a16:creationId xmlns:a16="http://schemas.microsoft.com/office/drawing/2014/main" id="{D9A7F7DC-4EEC-9AFF-8ADF-7DA5614224A0}"/>
              </a:ext>
            </a:extLst>
          </p:cNvPr>
          <p:cNvSpPr txBox="1"/>
          <p:nvPr/>
        </p:nvSpPr>
        <p:spPr>
          <a:xfrm>
            <a:off x="498507" y="7355896"/>
            <a:ext cx="5915026" cy="1477328"/>
          </a:xfrm>
          <a:prstGeom prst="rect">
            <a:avLst/>
          </a:prstGeom>
          <a:noFill/>
        </p:spPr>
        <p:txBody>
          <a:bodyPr wrap="square" rtlCol="0">
            <a:spAutoFit/>
          </a:bodyPr>
          <a:lstStyle/>
          <a:p>
            <a:r>
              <a:rPr lang="en-CA" sz="3000" dirty="0">
                <a:latin typeface="Arial" panose="020B0604020202020204" pitchFamily="34" charset="0"/>
                <a:cs typeface="Arial" panose="020B0604020202020204" pitchFamily="34" charset="0"/>
              </a:rPr>
              <a:t>Heads Star Thru ….</a:t>
            </a:r>
          </a:p>
          <a:p>
            <a:r>
              <a:rPr lang="en-CA" sz="3000" dirty="0">
                <a:latin typeface="Arial" panose="020B0604020202020204" pitchFamily="34" charset="0"/>
                <a:cs typeface="Arial" panose="020B0604020202020204" pitchFamily="34" charset="0"/>
              </a:rPr>
              <a:t>Side Face Grand Square</a:t>
            </a:r>
          </a:p>
          <a:p>
            <a:r>
              <a:rPr lang="en-CA" sz="3000" dirty="0">
                <a:latin typeface="Arial" panose="020B0604020202020204" pitchFamily="34" charset="0"/>
                <a:cs typeface="Arial" panose="020B0604020202020204" pitchFamily="34" charset="0"/>
              </a:rPr>
              <a:t>Heads Sq. Thru 3 … Al</a:t>
            </a:r>
          </a:p>
        </p:txBody>
      </p:sp>
      <p:sp>
        <p:nvSpPr>
          <p:cNvPr id="9" name="TextBox 8">
            <a:extLst>
              <a:ext uri="{FF2B5EF4-FFF2-40B4-BE49-F238E27FC236}">
                <a16:creationId xmlns:a16="http://schemas.microsoft.com/office/drawing/2014/main" id="{1DF30170-AAF7-A595-9B40-06F7F5FC1682}"/>
              </a:ext>
            </a:extLst>
          </p:cNvPr>
          <p:cNvSpPr txBox="1"/>
          <p:nvPr/>
        </p:nvSpPr>
        <p:spPr>
          <a:xfrm>
            <a:off x="389180" y="4599113"/>
            <a:ext cx="6150772" cy="1015663"/>
          </a:xfrm>
          <a:prstGeom prst="rect">
            <a:avLst/>
          </a:prstGeom>
          <a:noFill/>
        </p:spPr>
        <p:txBody>
          <a:bodyPr wrap="square" rtlCol="0">
            <a:spAutoFit/>
          </a:bodyPr>
          <a:lstStyle/>
          <a:p>
            <a:r>
              <a:rPr lang="en-CA" sz="3000" dirty="0">
                <a:latin typeface="Arial" panose="020B0604020202020204" pitchFamily="34" charset="0"/>
                <a:cs typeface="Arial" panose="020B0604020202020204" pitchFamily="34" charset="0"/>
              </a:rPr>
              <a:t>Right and Left Thru … Right After You Bend The Line</a:t>
            </a:r>
            <a:endParaRPr lang="en-CA" sz="3000" dirty="0"/>
          </a:p>
        </p:txBody>
      </p:sp>
    </p:spTree>
    <p:extLst>
      <p:ext uri="{BB962C8B-B14F-4D97-AF65-F5344CB8AC3E}">
        <p14:creationId xmlns:p14="http://schemas.microsoft.com/office/powerpoint/2010/main" val="4436421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4F46-126E-B20B-6CC7-0119E106E30A}"/>
              </a:ext>
            </a:extLst>
          </p:cNvPr>
          <p:cNvSpPr>
            <a:spLocks noGrp="1"/>
          </p:cNvSpPr>
          <p:nvPr>
            <p:ph type="title"/>
          </p:nvPr>
        </p:nvSpPr>
        <p:spPr>
          <a:xfrm>
            <a:off x="335026" y="819572"/>
            <a:ext cx="6321288" cy="2895600"/>
          </a:xfrm>
        </p:spPr>
        <p:txBody>
          <a:bodyPr>
            <a:normAutofit/>
          </a:bodyPr>
          <a:lstStyle/>
          <a:p>
            <a:r>
              <a:rPr lang="en-CA" sz="3000" dirty="0">
                <a:latin typeface="Arial" panose="020B0604020202020204" pitchFamily="34" charset="0"/>
                <a:cs typeface="Arial" panose="020B0604020202020204" pitchFamily="34" charset="0"/>
              </a:rPr>
              <a:t>So, I have given you some of my observations of what “can” cause difficulties. So if you feel that you must use any of these things we have pointed out so far, let’s see how to  “Soften The Blow”</a:t>
            </a:r>
          </a:p>
        </p:txBody>
      </p:sp>
      <p:sp>
        <p:nvSpPr>
          <p:cNvPr id="3" name="Title 1">
            <a:extLst>
              <a:ext uri="{FF2B5EF4-FFF2-40B4-BE49-F238E27FC236}">
                <a16:creationId xmlns:a16="http://schemas.microsoft.com/office/drawing/2014/main" id="{B8B9DBB6-672D-7732-BD56-BD3EDCD0B837}"/>
              </a:ext>
            </a:extLst>
          </p:cNvPr>
          <p:cNvSpPr txBox="1">
            <a:spLocks/>
          </p:cNvSpPr>
          <p:nvPr/>
        </p:nvSpPr>
        <p:spPr>
          <a:xfrm>
            <a:off x="268356" y="3932031"/>
            <a:ext cx="6321287" cy="1844411"/>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000" dirty="0">
                <a:latin typeface="Arial" panose="020B0604020202020204" pitchFamily="34" charset="0"/>
                <a:cs typeface="Arial" panose="020B0604020202020204" pitchFamily="34" charset="0"/>
              </a:rPr>
              <a:t>There are callers who thrive on breaking a floor down.  They want to prove they know more than the dancers.</a:t>
            </a:r>
          </a:p>
        </p:txBody>
      </p:sp>
      <p:sp>
        <p:nvSpPr>
          <p:cNvPr id="4" name="Title 1">
            <a:extLst>
              <a:ext uri="{FF2B5EF4-FFF2-40B4-BE49-F238E27FC236}">
                <a16:creationId xmlns:a16="http://schemas.microsoft.com/office/drawing/2014/main" id="{76013C5D-52F3-7502-FB90-1CE36BFD4F84}"/>
              </a:ext>
            </a:extLst>
          </p:cNvPr>
          <p:cNvSpPr txBox="1">
            <a:spLocks/>
          </p:cNvSpPr>
          <p:nvPr/>
        </p:nvSpPr>
        <p:spPr>
          <a:xfrm>
            <a:off x="252608" y="5922051"/>
            <a:ext cx="6486124" cy="206087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000" dirty="0">
                <a:latin typeface="Arial" panose="020B0604020202020204" pitchFamily="34" charset="0"/>
                <a:cs typeface="Arial" panose="020B0604020202020204" pitchFamily="34" charset="0"/>
              </a:rPr>
              <a:t>Personally, I don’t believe in that!</a:t>
            </a:r>
            <a:br>
              <a:rPr lang="en-CA" sz="3000" dirty="0">
                <a:latin typeface="Arial" panose="020B0604020202020204" pitchFamily="34" charset="0"/>
                <a:cs typeface="Arial" panose="020B0604020202020204" pitchFamily="34" charset="0"/>
              </a:rPr>
            </a:br>
            <a:r>
              <a:rPr lang="en-CA" sz="3000" dirty="0">
                <a:latin typeface="Arial" panose="020B0604020202020204" pitchFamily="34" charset="0"/>
                <a:cs typeface="Arial" panose="020B0604020202020204" pitchFamily="34" charset="0"/>
              </a:rPr>
              <a:t>I believe the dancers want to be entertained with how much “THEY” know, not with how much “I” know.</a:t>
            </a:r>
          </a:p>
        </p:txBody>
      </p:sp>
    </p:spTree>
    <p:extLst>
      <p:ext uri="{BB962C8B-B14F-4D97-AF65-F5344CB8AC3E}">
        <p14:creationId xmlns:p14="http://schemas.microsoft.com/office/powerpoint/2010/main" val="3184821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9086-F27E-6030-784A-E06C447DEA11}"/>
              </a:ext>
            </a:extLst>
          </p:cNvPr>
          <p:cNvSpPr>
            <a:spLocks noGrp="1"/>
          </p:cNvSpPr>
          <p:nvPr>
            <p:ph type="title"/>
          </p:nvPr>
        </p:nvSpPr>
        <p:spPr>
          <a:xfrm>
            <a:off x="119269" y="544921"/>
            <a:ext cx="6679096" cy="856365"/>
          </a:xfrm>
        </p:spPr>
        <p:txBody>
          <a:bodyPr/>
          <a:lstStyle/>
          <a:p>
            <a:r>
              <a:rPr lang="en-CA" dirty="0">
                <a:solidFill>
                  <a:schemeClr val="accent1"/>
                </a:solidFill>
                <a:latin typeface="Arial Black" panose="020B0A04020102020204" pitchFamily="34" charset="0"/>
              </a:rPr>
              <a:t>So…How to soften the blow</a:t>
            </a:r>
          </a:p>
        </p:txBody>
      </p:sp>
      <p:sp>
        <p:nvSpPr>
          <p:cNvPr id="3" name="TextBox 2">
            <a:extLst>
              <a:ext uri="{FF2B5EF4-FFF2-40B4-BE49-F238E27FC236}">
                <a16:creationId xmlns:a16="http://schemas.microsoft.com/office/drawing/2014/main" id="{980A0B0A-3CC0-DF09-DC71-8D7236B8BA1C}"/>
              </a:ext>
            </a:extLst>
          </p:cNvPr>
          <p:cNvSpPr txBox="1"/>
          <p:nvPr/>
        </p:nvSpPr>
        <p:spPr>
          <a:xfrm>
            <a:off x="308758" y="1265503"/>
            <a:ext cx="6410093" cy="2246769"/>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I am a big believer in CLUE words not CUE words. Help with Direction or Motions or Flow Hints. If it’s different, don’t just give the definition and expect them to figure it out.</a:t>
            </a:r>
          </a:p>
        </p:txBody>
      </p:sp>
      <p:sp>
        <p:nvSpPr>
          <p:cNvPr id="4" name="TextBox 3">
            <a:extLst>
              <a:ext uri="{FF2B5EF4-FFF2-40B4-BE49-F238E27FC236}">
                <a16:creationId xmlns:a16="http://schemas.microsoft.com/office/drawing/2014/main" id="{0FB006D9-242E-03DA-01D0-74700FBF1FF4}"/>
              </a:ext>
            </a:extLst>
          </p:cNvPr>
          <p:cNvSpPr txBox="1"/>
          <p:nvPr/>
        </p:nvSpPr>
        <p:spPr>
          <a:xfrm>
            <a:off x="308759" y="3585085"/>
            <a:ext cx="6151676" cy="2677656"/>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Referring to some of our examples:</a:t>
            </a:r>
          </a:p>
          <a:p>
            <a:r>
              <a:rPr lang="en-CA" sz="2800" dirty="0">
                <a:solidFill>
                  <a:srgbClr val="FF0000"/>
                </a:solidFill>
                <a:latin typeface="Arial" panose="020B0604020202020204" pitchFamily="34" charset="0"/>
                <a:cs typeface="Arial" panose="020B0604020202020204" pitchFamily="34" charset="0"/>
              </a:rPr>
              <a:t>Heads lead Right and Veer Right. </a:t>
            </a:r>
            <a:r>
              <a:rPr lang="en-CA" sz="2800" dirty="0">
                <a:latin typeface="Arial" panose="020B0604020202020204" pitchFamily="34" charset="0"/>
                <a:cs typeface="Arial" panose="020B0604020202020204" pitchFamily="34" charset="0"/>
              </a:rPr>
              <a:t> IF you really feel the need to use that…  Break up the calls.  Lead Right, “Smile” now veer Right, “Oops not smooth but we got there” </a:t>
            </a:r>
          </a:p>
        </p:txBody>
      </p:sp>
      <p:sp>
        <p:nvSpPr>
          <p:cNvPr id="5" name="TextBox 4">
            <a:extLst>
              <a:ext uri="{FF2B5EF4-FFF2-40B4-BE49-F238E27FC236}">
                <a16:creationId xmlns:a16="http://schemas.microsoft.com/office/drawing/2014/main" id="{96A203BF-28FF-A6EE-3721-EA8B4CFDD3FA}"/>
              </a:ext>
            </a:extLst>
          </p:cNvPr>
          <p:cNvSpPr txBox="1"/>
          <p:nvPr/>
        </p:nvSpPr>
        <p:spPr>
          <a:xfrm>
            <a:off x="198783" y="6303997"/>
            <a:ext cx="6520069" cy="2677656"/>
          </a:xfrm>
          <a:prstGeom prst="rect">
            <a:avLst/>
          </a:prstGeom>
          <a:noFill/>
        </p:spPr>
        <p:txBody>
          <a:bodyPr wrap="square" rtlCol="0">
            <a:spAutoFit/>
          </a:bodyPr>
          <a:lstStyle/>
          <a:p>
            <a:r>
              <a:rPr lang="en-CA" sz="2800" dirty="0">
                <a:solidFill>
                  <a:srgbClr val="FF0000"/>
                </a:solidFill>
                <a:latin typeface="Arial" panose="020B0604020202020204" pitchFamily="34" charset="0"/>
                <a:cs typeface="Arial" panose="020B0604020202020204" pitchFamily="34" charset="0"/>
              </a:rPr>
              <a:t>Bend the line and Reverse Flutterwheel</a:t>
            </a:r>
          </a:p>
          <a:p>
            <a:r>
              <a:rPr lang="en-CA" sz="2400" dirty="0">
                <a:solidFill>
                  <a:srgbClr val="FF0000"/>
                </a:solidFill>
                <a:latin typeface="Arial" panose="020B0604020202020204" pitchFamily="34" charset="0"/>
                <a:cs typeface="Arial" panose="020B0604020202020204" pitchFamily="34" charset="0"/>
              </a:rPr>
              <a:t>(CCW) </a:t>
            </a:r>
            <a:r>
              <a:rPr lang="en-CA" sz="2800" dirty="0">
                <a:latin typeface="Arial" panose="020B0604020202020204" pitchFamily="34" charset="0"/>
                <a:cs typeface="Arial" panose="020B0604020202020204" pitchFamily="34" charset="0"/>
              </a:rPr>
              <a:t>Again if that is what you really want to call, break the flow between the two. Bend the line, “</a:t>
            </a:r>
            <a:r>
              <a:rPr lang="en-CA" sz="2800" i="1" dirty="0">
                <a:latin typeface="Arial" panose="020B0604020202020204" pitchFamily="34" charset="0"/>
                <a:cs typeface="Arial" panose="020B0604020202020204" pitchFamily="34" charset="0"/>
              </a:rPr>
              <a:t>Forward Come ALL The Way Back”</a:t>
            </a:r>
            <a:r>
              <a:rPr lang="en-CA" sz="2800" dirty="0">
                <a:latin typeface="Arial" panose="020B0604020202020204" pitchFamily="34" charset="0"/>
                <a:cs typeface="Arial" panose="020B0604020202020204" pitchFamily="34" charset="0"/>
              </a:rPr>
              <a:t>, Reverse Flutterwheel, Boys go…</a:t>
            </a:r>
          </a:p>
        </p:txBody>
      </p:sp>
    </p:spTree>
    <p:extLst>
      <p:ext uri="{BB962C8B-B14F-4D97-AF65-F5344CB8AC3E}">
        <p14:creationId xmlns:p14="http://schemas.microsoft.com/office/powerpoint/2010/main" val="18020723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3AFC-08CF-F8B7-EA6B-E9440FFEC2EE}"/>
              </a:ext>
            </a:extLst>
          </p:cNvPr>
          <p:cNvSpPr>
            <a:spLocks noGrp="1"/>
          </p:cNvSpPr>
          <p:nvPr>
            <p:ph type="title"/>
          </p:nvPr>
        </p:nvSpPr>
        <p:spPr>
          <a:xfrm>
            <a:off x="176200" y="434166"/>
            <a:ext cx="6681800" cy="2364742"/>
          </a:xfrm>
        </p:spPr>
        <p:txBody>
          <a:bodyPr>
            <a:normAutofit/>
          </a:bodyPr>
          <a:lstStyle/>
          <a:p>
            <a:r>
              <a:rPr lang="en-CA" sz="2800" dirty="0">
                <a:solidFill>
                  <a:srgbClr val="FF0000"/>
                </a:solidFill>
                <a:latin typeface="Arial" panose="020B0604020202020204" pitchFamily="34" charset="0"/>
                <a:cs typeface="Arial" panose="020B0604020202020204" pitchFamily="34" charset="0"/>
              </a:rPr>
              <a:t>Veer Left or Right from a forward motion.  </a:t>
            </a:r>
            <a:br>
              <a:rPr lang="en-CA" sz="2800" dirty="0">
                <a:solidFill>
                  <a:srgbClr val="FF0000"/>
                </a:solidFill>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If you must call this action, precede it with - CAREFUL… or Listen UP and follow it with OUCH…  They will groan or laugh!</a:t>
            </a:r>
          </a:p>
        </p:txBody>
      </p:sp>
      <p:sp>
        <p:nvSpPr>
          <p:cNvPr id="3" name="TextBox 2">
            <a:extLst>
              <a:ext uri="{FF2B5EF4-FFF2-40B4-BE49-F238E27FC236}">
                <a16:creationId xmlns:a16="http://schemas.microsoft.com/office/drawing/2014/main" id="{C0FE3DE6-A333-E9E0-F54A-255C11A131D0}"/>
              </a:ext>
            </a:extLst>
          </p:cNvPr>
          <p:cNvSpPr txBox="1"/>
          <p:nvPr/>
        </p:nvSpPr>
        <p:spPr>
          <a:xfrm>
            <a:off x="314441" y="7854208"/>
            <a:ext cx="5767861" cy="954107"/>
          </a:xfrm>
          <a:prstGeom prst="rect">
            <a:avLst/>
          </a:prstGeom>
          <a:noFill/>
        </p:spPr>
        <p:txBody>
          <a:bodyPr wrap="none" rtlCol="0">
            <a:spAutoFit/>
          </a:bodyPr>
          <a:lstStyle/>
          <a:p>
            <a:r>
              <a:rPr lang="en-CA" sz="2800" dirty="0">
                <a:solidFill>
                  <a:srgbClr val="FF0000"/>
                </a:solidFill>
                <a:latin typeface="Arial" panose="020B0604020202020204" pitchFamily="34" charset="0"/>
                <a:cs typeface="Arial" panose="020B0604020202020204" pitchFamily="34" charset="0"/>
              </a:rPr>
              <a:t>Wheel and Deal from CCW Lines</a:t>
            </a:r>
            <a:br>
              <a:rPr lang="en-CA" sz="2800" dirty="0">
                <a:solidFill>
                  <a:srgbClr val="FF0000"/>
                </a:solidFill>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I often say “Go LEFT ” or Boy Pivot</a:t>
            </a:r>
            <a:endParaRPr lang="en-CA" sz="2800" dirty="0"/>
          </a:p>
        </p:txBody>
      </p:sp>
      <p:sp>
        <p:nvSpPr>
          <p:cNvPr id="4" name="TextBox 3">
            <a:extLst>
              <a:ext uri="{FF2B5EF4-FFF2-40B4-BE49-F238E27FC236}">
                <a16:creationId xmlns:a16="http://schemas.microsoft.com/office/drawing/2014/main" id="{B696287B-063C-8A26-E9A3-536A3F6EFD65}"/>
              </a:ext>
            </a:extLst>
          </p:cNvPr>
          <p:cNvSpPr txBox="1"/>
          <p:nvPr/>
        </p:nvSpPr>
        <p:spPr>
          <a:xfrm>
            <a:off x="222790" y="5943068"/>
            <a:ext cx="6305545" cy="1815882"/>
          </a:xfrm>
          <a:prstGeom prst="rect">
            <a:avLst/>
          </a:prstGeom>
          <a:noFill/>
        </p:spPr>
        <p:txBody>
          <a:bodyPr wrap="square" rtlCol="0">
            <a:spAutoFit/>
          </a:bodyPr>
          <a:lstStyle/>
          <a:p>
            <a:r>
              <a:rPr lang="en-CA" sz="2800" dirty="0">
                <a:solidFill>
                  <a:srgbClr val="FF0000"/>
                </a:solidFill>
                <a:latin typeface="Arial" panose="020B0604020202020204" pitchFamily="34" charset="0"/>
                <a:cs typeface="Arial" panose="020B0604020202020204" pitchFamily="34" charset="0"/>
              </a:rPr>
              <a:t>Swing Thru from L/H Wave</a:t>
            </a:r>
          </a:p>
          <a:p>
            <a:r>
              <a:rPr lang="en-CA" sz="2800" dirty="0">
                <a:latin typeface="Arial" panose="020B0604020202020204" pitchFamily="34" charset="0"/>
                <a:cs typeface="Arial" panose="020B0604020202020204" pitchFamily="34" charset="0"/>
              </a:rPr>
              <a:t>This has nice flow if set up correctly, but the dancers will fail in many cases. I usually say “RIGHT”</a:t>
            </a:r>
          </a:p>
        </p:txBody>
      </p:sp>
      <p:sp>
        <p:nvSpPr>
          <p:cNvPr id="5" name="TextBox 4">
            <a:extLst>
              <a:ext uri="{FF2B5EF4-FFF2-40B4-BE49-F238E27FC236}">
                <a16:creationId xmlns:a16="http://schemas.microsoft.com/office/drawing/2014/main" id="{9AF907AD-FF94-6EA5-54BE-64CACFD6E676}"/>
              </a:ext>
            </a:extLst>
          </p:cNvPr>
          <p:cNvSpPr txBox="1"/>
          <p:nvPr/>
        </p:nvSpPr>
        <p:spPr>
          <a:xfrm>
            <a:off x="176201" y="2739532"/>
            <a:ext cx="6505600" cy="3108543"/>
          </a:xfrm>
          <a:prstGeom prst="rect">
            <a:avLst/>
          </a:prstGeom>
          <a:noFill/>
        </p:spPr>
        <p:txBody>
          <a:bodyPr wrap="square" rtlCol="0">
            <a:spAutoFit/>
          </a:bodyPr>
          <a:lstStyle/>
          <a:p>
            <a:r>
              <a:rPr lang="en-CA" sz="2800" dirty="0">
                <a:solidFill>
                  <a:srgbClr val="FF0000"/>
                </a:solidFill>
                <a:latin typeface="Arial" panose="020B0604020202020204" pitchFamily="34" charset="0"/>
                <a:cs typeface="Arial" panose="020B0604020202020204" pitchFamily="34" charset="0"/>
              </a:rPr>
              <a:t>Partner Trade and Bend The Line</a:t>
            </a:r>
            <a:br>
              <a:rPr lang="en-CA" sz="2800" dirty="0">
                <a:solidFill>
                  <a:srgbClr val="FF0000"/>
                </a:solidFill>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Is total body reversal for either the end or center dancer. Again, you need to break up the calls with something - </a:t>
            </a:r>
            <a:r>
              <a:rPr lang="en-CA" sz="2800" b="1" dirty="0">
                <a:latin typeface="Arial" panose="020B0604020202020204" pitchFamily="34" charset="0"/>
                <a:cs typeface="Arial" panose="020B0604020202020204" pitchFamily="34" charset="0"/>
              </a:rPr>
              <a:t>Forward &amp; Back or Balance</a:t>
            </a:r>
            <a:r>
              <a:rPr lang="en-CA" sz="2800" dirty="0">
                <a:latin typeface="Arial" panose="020B0604020202020204" pitchFamily="34" charset="0"/>
                <a:cs typeface="Arial" panose="020B0604020202020204" pitchFamily="34" charset="0"/>
              </a:rPr>
              <a:t> works from any type of line. From a two faced line, you will get a smile or a laugh.</a:t>
            </a:r>
            <a:endParaRPr lang="en-CA" sz="2800" dirty="0"/>
          </a:p>
        </p:txBody>
      </p:sp>
    </p:spTree>
    <p:extLst>
      <p:ext uri="{BB962C8B-B14F-4D97-AF65-F5344CB8AC3E}">
        <p14:creationId xmlns:p14="http://schemas.microsoft.com/office/powerpoint/2010/main" val="404587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B5D1-57D4-AA92-9E56-B6D226578866}"/>
              </a:ext>
            </a:extLst>
          </p:cNvPr>
          <p:cNvSpPr>
            <a:spLocks noGrp="1"/>
          </p:cNvSpPr>
          <p:nvPr>
            <p:ph type="title"/>
          </p:nvPr>
        </p:nvSpPr>
        <p:spPr>
          <a:xfrm>
            <a:off x="0" y="535885"/>
            <a:ext cx="6858000" cy="1459163"/>
          </a:xfrm>
        </p:spPr>
        <p:txBody>
          <a:bodyPr>
            <a:normAutofit fontScale="90000"/>
          </a:bodyPr>
          <a:lstStyle/>
          <a:p>
            <a:pPr algn="ctr"/>
            <a:r>
              <a:rPr lang="en-CA" sz="3200" dirty="0">
                <a:latin typeface="Arial" panose="020B0604020202020204" pitchFamily="34" charset="0"/>
                <a:cs typeface="Arial" panose="020B0604020202020204" pitchFamily="34" charset="0"/>
              </a:rPr>
              <a:t>In my Opinion, the difference between </a:t>
            </a:r>
            <a:br>
              <a:rPr lang="en-CA" sz="3200" dirty="0">
                <a:latin typeface="Arial" panose="020B0604020202020204" pitchFamily="34" charset="0"/>
                <a:cs typeface="Arial" panose="020B0604020202020204" pitchFamily="34" charset="0"/>
              </a:rPr>
            </a:br>
            <a:r>
              <a:rPr lang="en-CA" sz="3200" dirty="0">
                <a:latin typeface="Arial" panose="020B0604020202020204" pitchFamily="34" charset="0"/>
                <a:cs typeface="Arial" panose="020B0604020202020204" pitchFamily="34" charset="0"/>
              </a:rPr>
              <a:t>FUN and FRUSTRATION </a:t>
            </a:r>
            <a:br>
              <a:rPr lang="en-CA" sz="3200" dirty="0">
                <a:latin typeface="Arial" panose="020B0604020202020204" pitchFamily="34" charset="0"/>
                <a:cs typeface="Arial" panose="020B0604020202020204" pitchFamily="34" charset="0"/>
              </a:rPr>
            </a:br>
            <a:r>
              <a:rPr lang="en-CA" sz="3200" dirty="0">
                <a:latin typeface="Arial" panose="020B0604020202020204" pitchFamily="34" charset="0"/>
                <a:cs typeface="Arial" panose="020B0604020202020204" pitchFamily="34" charset="0"/>
              </a:rPr>
              <a:t>is the success rate!</a:t>
            </a:r>
          </a:p>
        </p:txBody>
      </p:sp>
      <p:sp>
        <p:nvSpPr>
          <p:cNvPr id="3" name="TextBox 2">
            <a:extLst>
              <a:ext uri="{FF2B5EF4-FFF2-40B4-BE49-F238E27FC236}">
                <a16:creationId xmlns:a16="http://schemas.microsoft.com/office/drawing/2014/main" id="{08FB3605-9A7D-9219-E2CA-4C4F820F0A60}"/>
              </a:ext>
            </a:extLst>
          </p:cNvPr>
          <p:cNvSpPr txBox="1"/>
          <p:nvPr/>
        </p:nvSpPr>
        <p:spPr>
          <a:xfrm>
            <a:off x="79513" y="1895159"/>
            <a:ext cx="6698974" cy="7386638"/>
          </a:xfrm>
          <a:prstGeom prst="rect">
            <a:avLst/>
          </a:prstGeom>
          <a:noFill/>
        </p:spPr>
        <p:txBody>
          <a:bodyPr wrap="square" rtlCol="0">
            <a:spAutoFit/>
          </a:bodyPr>
          <a:lstStyle/>
          <a:p>
            <a:r>
              <a:rPr lang="en-CA" sz="3000" dirty="0">
                <a:latin typeface="Arial" panose="020B0604020202020204" pitchFamily="34" charset="0"/>
                <a:cs typeface="Arial" panose="020B0604020202020204" pitchFamily="34" charset="0"/>
              </a:rPr>
              <a:t>If dancers are successful, they are usually happy which makes it FUN.  </a:t>
            </a:r>
          </a:p>
          <a:p>
            <a:endParaRPr lang="en-CA" sz="1200" dirty="0">
              <a:latin typeface="Arial" panose="020B0604020202020204" pitchFamily="34" charset="0"/>
              <a:cs typeface="Arial" panose="020B0604020202020204" pitchFamily="34" charset="0"/>
            </a:endParaRPr>
          </a:p>
          <a:p>
            <a:r>
              <a:rPr lang="en-CA" sz="3000" dirty="0">
                <a:latin typeface="Arial" panose="020B0604020202020204" pitchFamily="34" charset="0"/>
                <a:cs typeface="Arial" panose="020B0604020202020204" pitchFamily="34" charset="0"/>
              </a:rPr>
              <a:t>Anything you can do to make them successful makes YOU successful.  CLUE words are very beneficial to their success!  Don’t be afraid to use these types of hints.  </a:t>
            </a:r>
          </a:p>
          <a:p>
            <a:endParaRPr lang="en-CA" sz="1200" dirty="0">
              <a:latin typeface="Arial" panose="020B0604020202020204" pitchFamily="34" charset="0"/>
              <a:cs typeface="Arial" panose="020B0604020202020204" pitchFamily="34" charset="0"/>
            </a:endParaRPr>
          </a:p>
          <a:p>
            <a:r>
              <a:rPr lang="en-CA" sz="3000" dirty="0">
                <a:latin typeface="Arial" panose="020B0604020202020204" pitchFamily="34" charset="0"/>
                <a:cs typeface="Arial" panose="020B0604020202020204" pitchFamily="34" charset="0"/>
              </a:rPr>
              <a:t>Give them the direction Left or Right if it is unusual.  Use “Balance” or “Forward &amp; Back” – say </a:t>
            </a:r>
            <a:r>
              <a:rPr lang="en-CA" sz="3000" dirty="0" err="1">
                <a:latin typeface="Arial" panose="020B0604020202020204" pitchFamily="34" charset="0"/>
                <a:cs typeface="Arial" panose="020B0604020202020204" pitchFamily="34" charset="0"/>
              </a:rPr>
              <a:t>WooHoo</a:t>
            </a:r>
            <a:r>
              <a:rPr lang="en-CA" sz="3000" dirty="0">
                <a:latin typeface="Arial" panose="020B0604020202020204" pitchFamily="34" charset="0"/>
                <a:cs typeface="Arial" panose="020B0604020202020204" pitchFamily="34" charset="0"/>
              </a:rPr>
              <a:t> if it is unusual. </a:t>
            </a:r>
          </a:p>
          <a:p>
            <a:endParaRPr lang="en-CA" sz="1200" dirty="0">
              <a:latin typeface="Arial" panose="020B0604020202020204" pitchFamily="34" charset="0"/>
              <a:cs typeface="Arial" panose="020B0604020202020204" pitchFamily="34" charset="0"/>
            </a:endParaRPr>
          </a:p>
          <a:p>
            <a:r>
              <a:rPr lang="en-CA" sz="3000" dirty="0">
                <a:latin typeface="Arial" panose="020B0604020202020204" pitchFamily="34" charset="0"/>
                <a:cs typeface="Arial" panose="020B0604020202020204" pitchFamily="34" charset="0"/>
              </a:rPr>
              <a:t>Use </a:t>
            </a:r>
            <a:r>
              <a:rPr lang="en-CA" sz="3000" dirty="0" err="1">
                <a:latin typeface="Arial" panose="020B0604020202020204" pitchFamily="34" charset="0"/>
                <a:cs typeface="Arial" panose="020B0604020202020204" pitchFamily="34" charset="0"/>
              </a:rPr>
              <a:t>Dosado</a:t>
            </a:r>
            <a:r>
              <a:rPr lang="en-CA" sz="3000" dirty="0">
                <a:latin typeface="Arial" panose="020B0604020202020204" pitchFamily="34" charset="0"/>
                <a:cs typeface="Arial" panose="020B0604020202020204" pitchFamily="34" charset="0"/>
              </a:rPr>
              <a:t> as a direction neutralizer.  Use “Smile” as a pause to neutralize direction.</a:t>
            </a:r>
          </a:p>
        </p:txBody>
      </p:sp>
    </p:spTree>
    <p:extLst>
      <p:ext uri="{BB962C8B-B14F-4D97-AF65-F5344CB8AC3E}">
        <p14:creationId xmlns:p14="http://schemas.microsoft.com/office/powerpoint/2010/main" val="24382818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7A24-4AEC-53A5-DEBD-C012DE17BE4C}"/>
              </a:ext>
            </a:extLst>
          </p:cNvPr>
          <p:cNvSpPr>
            <a:spLocks noGrp="1"/>
          </p:cNvSpPr>
          <p:nvPr>
            <p:ph type="title"/>
          </p:nvPr>
        </p:nvSpPr>
        <p:spPr>
          <a:xfrm>
            <a:off x="216723" y="480895"/>
            <a:ext cx="6424551" cy="1767417"/>
          </a:xfrm>
        </p:spPr>
        <p:txBody>
          <a:bodyPr>
            <a:normAutofit/>
          </a:bodyPr>
          <a:lstStyle/>
          <a:p>
            <a:r>
              <a:rPr lang="en-CA" sz="3000" dirty="0">
                <a:latin typeface="Arial" panose="020B0604020202020204" pitchFamily="34" charset="0"/>
                <a:cs typeface="Arial" panose="020B0604020202020204" pitchFamily="34" charset="0"/>
              </a:rPr>
              <a:t>I have a few things that I say to warn them if I am going to call something that MIGHT be difficult</a:t>
            </a:r>
          </a:p>
        </p:txBody>
      </p:sp>
      <p:sp>
        <p:nvSpPr>
          <p:cNvPr id="3" name="Title 1">
            <a:extLst>
              <a:ext uri="{FF2B5EF4-FFF2-40B4-BE49-F238E27FC236}">
                <a16:creationId xmlns:a16="http://schemas.microsoft.com/office/drawing/2014/main" id="{A0AB9FCC-3C0D-9937-78A9-3DB2841EC702}"/>
              </a:ext>
            </a:extLst>
          </p:cNvPr>
          <p:cNvSpPr txBox="1">
            <a:spLocks/>
          </p:cNvSpPr>
          <p:nvPr/>
        </p:nvSpPr>
        <p:spPr>
          <a:xfrm>
            <a:off x="471487" y="2027067"/>
            <a:ext cx="5915025" cy="68897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000" dirty="0">
                <a:latin typeface="Arial" panose="020B0604020202020204" pitchFamily="34" charset="0"/>
                <a:cs typeface="Arial" panose="020B0604020202020204" pitchFamily="34" charset="0"/>
              </a:rPr>
              <a:t>I will say things like:</a:t>
            </a:r>
          </a:p>
          <a:p>
            <a:r>
              <a:rPr lang="en-CA" sz="3000" dirty="0">
                <a:latin typeface="Arial" panose="020B0604020202020204" pitchFamily="34" charset="0"/>
                <a:cs typeface="Arial" panose="020B0604020202020204" pitchFamily="34" charset="0"/>
              </a:rPr>
              <a:t>Do what I call and not what you think I called.</a:t>
            </a:r>
          </a:p>
          <a:p>
            <a:endParaRPr lang="en-CA" sz="2400" dirty="0">
              <a:latin typeface="Arial" panose="020B0604020202020204" pitchFamily="34" charset="0"/>
              <a:cs typeface="Arial" panose="020B0604020202020204" pitchFamily="34" charset="0"/>
            </a:endParaRPr>
          </a:p>
          <a:p>
            <a:r>
              <a:rPr lang="en-CA" sz="3000" dirty="0">
                <a:latin typeface="Arial" panose="020B0604020202020204" pitchFamily="34" charset="0"/>
                <a:cs typeface="Arial" panose="020B0604020202020204" pitchFamily="34" charset="0"/>
              </a:rPr>
              <a:t>Or Expect The Unexpected.</a:t>
            </a:r>
          </a:p>
          <a:p>
            <a:endParaRPr lang="en-CA" sz="2400" dirty="0">
              <a:latin typeface="Arial" panose="020B0604020202020204" pitchFamily="34" charset="0"/>
              <a:cs typeface="Arial" panose="020B0604020202020204" pitchFamily="34" charset="0"/>
            </a:endParaRPr>
          </a:p>
          <a:p>
            <a:r>
              <a:rPr lang="en-CA" sz="3000" dirty="0">
                <a:latin typeface="Arial" panose="020B0604020202020204" pitchFamily="34" charset="0"/>
                <a:cs typeface="Arial" panose="020B0604020202020204" pitchFamily="34" charset="0"/>
              </a:rPr>
              <a:t>Or Listen Up!</a:t>
            </a:r>
          </a:p>
          <a:p>
            <a:endParaRPr lang="en-CA" sz="2400" dirty="0">
              <a:latin typeface="Arial" panose="020B0604020202020204" pitchFamily="34" charset="0"/>
              <a:cs typeface="Arial" panose="020B0604020202020204" pitchFamily="34" charset="0"/>
            </a:endParaRPr>
          </a:p>
          <a:p>
            <a:r>
              <a:rPr lang="en-CA" sz="3000" dirty="0">
                <a:latin typeface="Arial" panose="020B0604020202020204" pitchFamily="34" charset="0"/>
                <a:cs typeface="Arial" panose="020B0604020202020204" pitchFamily="34" charset="0"/>
              </a:rPr>
              <a:t>These phrases will alert them to pay a bit more attention. </a:t>
            </a:r>
          </a:p>
          <a:p>
            <a:endParaRPr lang="en-CA" sz="2400" dirty="0">
              <a:latin typeface="Arial" panose="020B0604020202020204" pitchFamily="34" charset="0"/>
              <a:cs typeface="Arial" panose="020B0604020202020204" pitchFamily="34" charset="0"/>
            </a:endParaRPr>
          </a:p>
          <a:p>
            <a:r>
              <a:rPr lang="en-CA" sz="3000" dirty="0">
                <a:latin typeface="Arial" panose="020B0604020202020204" pitchFamily="34" charset="0"/>
                <a:cs typeface="Arial" panose="020B0604020202020204" pitchFamily="34" charset="0"/>
              </a:rPr>
              <a:t>Or afterwards I might say: ouch, I will try not to call that again.</a:t>
            </a:r>
          </a:p>
          <a:p>
            <a:endParaRPr lang="en-CA" sz="2400" dirty="0">
              <a:latin typeface="Arial" panose="020B0604020202020204" pitchFamily="34" charset="0"/>
              <a:cs typeface="Arial" panose="020B0604020202020204" pitchFamily="34" charset="0"/>
            </a:endParaRPr>
          </a:p>
          <a:p>
            <a:r>
              <a:rPr lang="en-CA" sz="3000" dirty="0">
                <a:latin typeface="Arial" panose="020B0604020202020204" pitchFamily="34" charset="0"/>
                <a:cs typeface="Arial" panose="020B0604020202020204" pitchFamily="34" charset="0"/>
              </a:rPr>
              <a:t>After they groan I will say “Be Nice or I’ll Mumble”</a:t>
            </a:r>
          </a:p>
        </p:txBody>
      </p:sp>
    </p:spTree>
    <p:extLst>
      <p:ext uri="{BB962C8B-B14F-4D97-AF65-F5344CB8AC3E}">
        <p14:creationId xmlns:p14="http://schemas.microsoft.com/office/powerpoint/2010/main" val="22440887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wipe(left)">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4C3AD7-AF68-4CBF-7DF6-50A381A2B039}"/>
              </a:ext>
            </a:extLst>
          </p:cNvPr>
          <p:cNvSpPr/>
          <p:nvPr/>
        </p:nvSpPr>
        <p:spPr>
          <a:xfrm>
            <a:off x="0" y="1204376"/>
            <a:ext cx="6858000" cy="5632311"/>
          </a:xfrm>
          <a:prstGeom prst="rect">
            <a:avLst/>
          </a:prstGeom>
          <a:noFill/>
        </p:spPr>
        <p:txBody>
          <a:bodyPr wrap="square" lIns="91440" tIns="45720" rIns="91440" bIns="45720">
            <a:spAutoFit/>
          </a:bodyPr>
          <a:lstStyle/>
          <a:p>
            <a:pPr algn="ctr"/>
            <a:r>
              <a:rPr lang="en-CA" sz="4000" b="1" dirty="0">
                <a:ln w="22225">
                  <a:solidFill>
                    <a:schemeClr val="accent2"/>
                  </a:solidFill>
                  <a:prstDash val="solid"/>
                </a:ln>
                <a:effectLst>
                  <a:outerShdw blurRad="50800" dist="38100" dir="8100000" algn="tr" rotWithShape="0">
                    <a:prstClr val="black">
                      <a:alpha val="40000"/>
                    </a:prstClr>
                  </a:outerShdw>
                </a:effectLst>
                <a:latin typeface="Bookman Old Style" panose="02050604050505020204" pitchFamily="18" charset="0"/>
              </a:rPr>
              <a:t>Let’s open the session now to questions, comments or general discussion of experiences!</a:t>
            </a:r>
          </a:p>
          <a:p>
            <a:pPr algn="ctr"/>
            <a:endParaRPr lang="en-CA" sz="4000" b="1" dirty="0">
              <a:ln w="22225">
                <a:solidFill>
                  <a:schemeClr val="accent2"/>
                </a:solidFill>
                <a:prstDash val="solid"/>
              </a:ln>
              <a:effectLst>
                <a:outerShdw blurRad="50800" dist="38100" dir="8100000" algn="tr" rotWithShape="0">
                  <a:prstClr val="black">
                    <a:alpha val="40000"/>
                  </a:prstClr>
                </a:outerShdw>
              </a:effectLst>
              <a:latin typeface="Bookman Old Style" panose="02050604050505020204" pitchFamily="18" charset="0"/>
            </a:endParaRPr>
          </a:p>
          <a:p>
            <a:pPr algn="ctr"/>
            <a:r>
              <a:rPr lang="en-CA" sz="4000" b="1" dirty="0">
                <a:ln w="22225">
                  <a:solidFill>
                    <a:schemeClr val="accent2"/>
                  </a:solidFill>
                  <a:prstDash val="solid"/>
                </a:ln>
                <a:effectLst>
                  <a:outerShdw blurRad="50800" dist="38100" dir="8100000" algn="tr" rotWithShape="0">
                    <a:prstClr val="black">
                      <a:alpha val="40000"/>
                    </a:prstClr>
                  </a:outerShdw>
                </a:effectLst>
                <a:latin typeface="Bookman Old Style" panose="02050604050505020204" pitchFamily="18" charset="0"/>
              </a:rPr>
              <a:t>Let us know something you called that didn’t go quite as you planned!</a:t>
            </a:r>
            <a:endParaRPr lang="en-US" sz="4000" b="1" dirty="0">
              <a:ln w="22225">
                <a:solidFill>
                  <a:schemeClr val="accent2"/>
                </a:solidFill>
                <a:prstDash val="solid"/>
              </a:ln>
              <a:effectLst>
                <a:outerShdw blurRad="50800" dist="38100" dir="8100000" algn="tr" rotWithShape="0">
                  <a:prstClr val="black">
                    <a:alpha val="40000"/>
                  </a:prstClr>
                </a:outerShdw>
              </a:effectLst>
              <a:latin typeface="Bookman Old Style" panose="02050604050505020204" pitchFamily="18" charset="0"/>
            </a:endParaRPr>
          </a:p>
        </p:txBody>
      </p:sp>
    </p:spTree>
    <p:extLst>
      <p:ext uri="{BB962C8B-B14F-4D97-AF65-F5344CB8AC3E}">
        <p14:creationId xmlns:p14="http://schemas.microsoft.com/office/powerpoint/2010/main" val="4487617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95E9-BE78-DAB8-F43F-9CA0DF7DF132}"/>
              </a:ext>
            </a:extLst>
          </p:cNvPr>
          <p:cNvSpPr>
            <a:spLocks noGrp="1"/>
          </p:cNvSpPr>
          <p:nvPr>
            <p:ph type="title"/>
          </p:nvPr>
        </p:nvSpPr>
        <p:spPr>
          <a:xfrm>
            <a:off x="0" y="556595"/>
            <a:ext cx="6858000" cy="2405266"/>
          </a:xfrm>
        </p:spPr>
        <p:txBody>
          <a:bodyPr>
            <a:normAutofit/>
          </a:bodyPr>
          <a:lstStyle/>
          <a:p>
            <a:pPr algn="ctr"/>
            <a:r>
              <a:rPr lang="en-CA" sz="4800" dirty="0">
                <a:latin typeface="Arial" panose="020B0604020202020204" pitchFamily="34" charset="0"/>
                <a:cs typeface="Arial" panose="020B0604020202020204" pitchFamily="34" charset="0"/>
              </a:rPr>
              <a:t>What Terms Should We use to Measure Difficulty?</a:t>
            </a:r>
          </a:p>
        </p:txBody>
      </p:sp>
      <p:pic>
        <p:nvPicPr>
          <p:cNvPr id="3" name="Picture 2">
            <a:extLst>
              <a:ext uri="{FF2B5EF4-FFF2-40B4-BE49-F238E27FC236}">
                <a16:creationId xmlns:a16="http://schemas.microsoft.com/office/drawing/2014/main" id="{A89B7F61-AD5E-88F6-12DC-765CC9DEEAF7}"/>
              </a:ext>
            </a:extLst>
          </p:cNvPr>
          <p:cNvPicPr>
            <a:picLocks noChangeAspect="1"/>
          </p:cNvPicPr>
          <p:nvPr/>
        </p:nvPicPr>
        <p:blipFill rotWithShape="1">
          <a:blip r:embed="rId2">
            <a:extLst>
              <a:ext uri="{28A0092B-C50C-407E-A947-70E740481C1C}">
                <a14:useLocalDpi xmlns:a14="http://schemas.microsoft.com/office/drawing/2010/main" val="0"/>
              </a:ext>
            </a:extLst>
          </a:blip>
          <a:srcRect l="4346" t="2270" r="4104"/>
          <a:stretch/>
        </p:blipFill>
        <p:spPr>
          <a:xfrm>
            <a:off x="781407" y="3276718"/>
            <a:ext cx="5295186" cy="3770307"/>
          </a:xfrm>
          <a:prstGeom prst="rect">
            <a:avLst/>
          </a:prstGeom>
        </p:spPr>
      </p:pic>
      <p:grpSp>
        <p:nvGrpSpPr>
          <p:cNvPr id="6" name="Group 5">
            <a:extLst>
              <a:ext uri="{FF2B5EF4-FFF2-40B4-BE49-F238E27FC236}">
                <a16:creationId xmlns:a16="http://schemas.microsoft.com/office/drawing/2014/main" id="{45650C27-1F4A-8E71-1ACF-27178C1983B3}"/>
              </a:ext>
            </a:extLst>
          </p:cNvPr>
          <p:cNvGrpSpPr/>
          <p:nvPr/>
        </p:nvGrpSpPr>
        <p:grpSpPr>
          <a:xfrm>
            <a:off x="715616" y="7361882"/>
            <a:ext cx="5480245" cy="1225523"/>
            <a:chOff x="596348" y="7361882"/>
            <a:chExt cx="5480245" cy="1225523"/>
          </a:xfrm>
        </p:grpSpPr>
        <p:sp>
          <p:nvSpPr>
            <p:cNvPr id="4" name="Rectangle: Rounded Corners 3">
              <a:extLst>
                <a:ext uri="{FF2B5EF4-FFF2-40B4-BE49-F238E27FC236}">
                  <a16:creationId xmlns:a16="http://schemas.microsoft.com/office/drawing/2014/main" id="{2C5C591F-39C4-5B69-4136-81DCD2EF4771}"/>
                </a:ext>
              </a:extLst>
            </p:cNvPr>
            <p:cNvSpPr/>
            <p:nvPr/>
          </p:nvSpPr>
          <p:spPr>
            <a:xfrm>
              <a:off x="596348" y="7361882"/>
              <a:ext cx="5480245" cy="1225523"/>
            </a:xfrm>
            <a:prstGeom prst="round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20294CE3-DB87-BC28-99D2-F3DC88CD47A1}"/>
                </a:ext>
              </a:extLst>
            </p:cNvPr>
            <p:cNvSpPr/>
            <p:nvPr/>
          </p:nvSpPr>
          <p:spPr>
            <a:xfrm>
              <a:off x="745038" y="7452474"/>
              <a:ext cx="5212287" cy="1015663"/>
            </a:xfrm>
            <a:prstGeom prst="rect">
              <a:avLst/>
            </a:prstGeom>
            <a:noFill/>
          </p:spPr>
          <p:txBody>
            <a:bodyPr wrap="square" lIns="91440" tIns="45720" rIns="91440" bIns="45720">
              <a:spAutoFit/>
            </a:bodyPr>
            <a:lstStyle/>
            <a:p>
              <a:pPr algn="ctr"/>
              <a:r>
                <a:rPr lang="en-US" sz="6000" b="1" cap="none" spc="0" dirty="0">
                  <a:ln w="22225">
                    <a:solidFill>
                      <a:schemeClr val="tx1"/>
                    </a:solidFill>
                    <a:prstDash val="solid"/>
                  </a:ln>
                  <a:solidFill>
                    <a:schemeClr val="bg1"/>
                  </a:solidFill>
                  <a:effectLst/>
                  <a:latin typeface="Algerian" panose="04020705040A02060702" pitchFamily="82" charset="0"/>
                </a:rPr>
                <a:t>Outrageous</a:t>
              </a:r>
            </a:p>
          </p:txBody>
        </p:sp>
      </p:grpSp>
    </p:spTree>
    <p:extLst>
      <p:ext uri="{BB962C8B-B14F-4D97-AF65-F5344CB8AC3E}">
        <p14:creationId xmlns:p14="http://schemas.microsoft.com/office/powerpoint/2010/main" val="2780185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E7BA-DB80-D91D-0021-47FAD4C72E46}"/>
              </a:ext>
            </a:extLst>
          </p:cNvPr>
          <p:cNvSpPr>
            <a:spLocks noGrp="1"/>
          </p:cNvSpPr>
          <p:nvPr>
            <p:ph type="title"/>
          </p:nvPr>
        </p:nvSpPr>
        <p:spPr>
          <a:xfrm>
            <a:off x="471488" y="486836"/>
            <a:ext cx="5915025" cy="2892463"/>
          </a:xfrm>
        </p:spPr>
        <p:txBody>
          <a:bodyPr>
            <a:noAutofit/>
          </a:bodyPr>
          <a:lstStyle/>
          <a:p>
            <a:pPr algn="ctr"/>
            <a:r>
              <a:rPr lang="en-CA" sz="4400" dirty="0">
                <a:latin typeface="Arial" panose="020B0604020202020204" pitchFamily="34" charset="0"/>
                <a:cs typeface="Arial" panose="020B0604020202020204" pitchFamily="34" charset="0"/>
              </a:rPr>
              <a:t>Should we Call with any component of Difficulty at all?</a:t>
            </a:r>
          </a:p>
        </p:txBody>
      </p:sp>
      <p:sp>
        <p:nvSpPr>
          <p:cNvPr id="4" name="TextBox 3">
            <a:extLst>
              <a:ext uri="{FF2B5EF4-FFF2-40B4-BE49-F238E27FC236}">
                <a16:creationId xmlns:a16="http://schemas.microsoft.com/office/drawing/2014/main" id="{87B86861-461E-23BB-E366-F203D9DE3087}"/>
              </a:ext>
            </a:extLst>
          </p:cNvPr>
          <p:cNvSpPr txBox="1"/>
          <p:nvPr/>
        </p:nvSpPr>
        <p:spPr>
          <a:xfrm>
            <a:off x="511243" y="3348656"/>
            <a:ext cx="5915025" cy="4154984"/>
          </a:xfrm>
          <a:prstGeom prst="rect">
            <a:avLst/>
          </a:prstGeom>
          <a:noFill/>
        </p:spPr>
        <p:txBody>
          <a:bodyPr wrap="square" rtlCol="0">
            <a:spAutoFit/>
          </a:bodyPr>
          <a:lstStyle/>
          <a:p>
            <a:pPr algn="ctr"/>
            <a:r>
              <a:rPr lang="en-CA" sz="4400" dirty="0">
                <a:latin typeface="Arial" panose="020B0604020202020204" pitchFamily="34" charset="0"/>
                <a:cs typeface="Arial" panose="020B0604020202020204" pitchFamily="34" charset="0"/>
              </a:rPr>
              <a:t>I am going to suggest that, in my opinion, every caller introduces an element of difficulty almost every time they call a dance!</a:t>
            </a:r>
          </a:p>
        </p:txBody>
      </p:sp>
    </p:spTree>
    <p:extLst>
      <p:ext uri="{BB962C8B-B14F-4D97-AF65-F5344CB8AC3E}">
        <p14:creationId xmlns:p14="http://schemas.microsoft.com/office/powerpoint/2010/main" val="10523129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BE75-C405-E04E-FCC2-DD3128BE0A4F}"/>
              </a:ext>
            </a:extLst>
          </p:cNvPr>
          <p:cNvSpPr>
            <a:spLocks noGrp="1"/>
          </p:cNvSpPr>
          <p:nvPr>
            <p:ph type="title"/>
          </p:nvPr>
        </p:nvSpPr>
        <p:spPr>
          <a:xfrm>
            <a:off x="272708" y="572291"/>
            <a:ext cx="6386512" cy="1623386"/>
          </a:xfrm>
        </p:spPr>
        <p:txBody>
          <a:bodyPr>
            <a:normAutofit/>
          </a:bodyPr>
          <a:lstStyle/>
          <a:p>
            <a:pPr algn="ctr"/>
            <a:r>
              <a:rPr lang="en-CA" sz="3600" dirty="0">
                <a:latin typeface="Arial" panose="020B0604020202020204" pitchFamily="34" charset="0"/>
                <a:cs typeface="Arial" panose="020B0604020202020204" pitchFamily="34" charset="0"/>
              </a:rPr>
              <a:t>Does it effect every Dancer?</a:t>
            </a:r>
            <a:br>
              <a:rPr lang="en-CA" sz="3600" dirty="0">
                <a:latin typeface="Arial" panose="020B0604020202020204" pitchFamily="34" charset="0"/>
                <a:cs typeface="Arial" panose="020B0604020202020204" pitchFamily="34" charset="0"/>
              </a:rPr>
            </a:br>
            <a:r>
              <a:rPr lang="en-CA" sz="3600" dirty="0">
                <a:latin typeface="Arial" panose="020B0604020202020204" pitchFamily="34" charset="0"/>
                <a:cs typeface="Arial" panose="020B0604020202020204" pitchFamily="34" charset="0"/>
              </a:rPr>
              <a:t>Maybe – Maybe Not</a:t>
            </a:r>
          </a:p>
        </p:txBody>
      </p:sp>
      <p:sp>
        <p:nvSpPr>
          <p:cNvPr id="3" name="Title 1">
            <a:extLst>
              <a:ext uri="{FF2B5EF4-FFF2-40B4-BE49-F238E27FC236}">
                <a16:creationId xmlns:a16="http://schemas.microsoft.com/office/drawing/2014/main" id="{C9DC8809-CE2C-F1A1-5230-30FFC931CB3A}"/>
              </a:ext>
            </a:extLst>
          </p:cNvPr>
          <p:cNvSpPr txBox="1">
            <a:spLocks/>
          </p:cNvSpPr>
          <p:nvPr/>
        </p:nvSpPr>
        <p:spPr>
          <a:xfrm>
            <a:off x="305840" y="2239049"/>
            <a:ext cx="6207608" cy="130883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600" dirty="0">
                <a:latin typeface="Arial" panose="020B0604020202020204" pitchFamily="34" charset="0"/>
                <a:cs typeface="Arial" panose="020B0604020202020204" pitchFamily="34" charset="0"/>
              </a:rPr>
              <a:t>Does it happen on purpose?</a:t>
            </a:r>
            <a:br>
              <a:rPr lang="en-CA" sz="3600" dirty="0">
                <a:latin typeface="Arial" panose="020B0604020202020204" pitchFamily="34" charset="0"/>
                <a:cs typeface="Arial" panose="020B0604020202020204" pitchFamily="34" charset="0"/>
              </a:rPr>
            </a:br>
            <a:r>
              <a:rPr lang="en-CA" sz="3600" dirty="0">
                <a:latin typeface="Arial" panose="020B0604020202020204" pitchFamily="34" charset="0"/>
                <a:cs typeface="Arial" panose="020B0604020202020204" pitchFamily="34" charset="0"/>
              </a:rPr>
              <a:t>Maybe – Maybe Not</a:t>
            </a:r>
          </a:p>
        </p:txBody>
      </p:sp>
      <p:sp>
        <p:nvSpPr>
          <p:cNvPr id="4" name="Title 1">
            <a:extLst>
              <a:ext uri="{FF2B5EF4-FFF2-40B4-BE49-F238E27FC236}">
                <a16:creationId xmlns:a16="http://schemas.microsoft.com/office/drawing/2014/main" id="{5D987502-C4F6-18F5-66CF-F384DEA3493D}"/>
              </a:ext>
            </a:extLst>
          </p:cNvPr>
          <p:cNvSpPr txBox="1">
            <a:spLocks/>
          </p:cNvSpPr>
          <p:nvPr/>
        </p:nvSpPr>
        <p:spPr>
          <a:xfrm>
            <a:off x="504620" y="3666195"/>
            <a:ext cx="5915025" cy="113022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600" dirty="0">
                <a:latin typeface="Arial" panose="020B0604020202020204" pitchFamily="34" charset="0"/>
                <a:cs typeface="Arial" panose="020B0604020202020204" pitchFamily="34" charset="0"/>
              </a:rPr>
              <a:t>Does it cause damage?</a:t>
            </a:r>
            <a:br>
              <a:rPr lang="en-CA" sz="3600" dirty="0">
                <a:latin typeface="Arial" panose="020B0604020202020204" pitchFamily="34" charset="0"/>
                <a:cs typeface="Arial" panose="020B0604020202020204" pitchFamily="34" charset="0"/>
              </a:rPr>
            </a:br>
            <a:r>
              <a:rPr lang="en-CA" sz="3600" dirty="0">
                <a:latin typeface="Arial" panose="020B0604020202020204" pitchFamily="34" charset="0"/>
                <a:cs typeface="Arial" panose="020B0604020202020204" pitchFamily="34" charset="0"/>
              </a:rPr>
              <a:t>Maybe – Maybe Not</a:t>
            </a:r>
          </a:p>
        </p:txBody>
      </p:sp>
      <p:sp>
        <p:nvSpPr>
          <p:cNvPr id="6" name="Title 1">
            <a:extLst>
              <a:ext uri="{FF2B5EF4-FFF2-40B4-BE49-F238E27FC236}">
                <a16:creationId xmlns:a16="http://schemas.microsoft.com/office/drawing/2014/main" id="{FBE2D9E0-9203-9949-96CF-652387D604EB}"/>
              </a:ext>
            </a:extLst>
          </p:cNvPr>
          <p:cNvSpPr txBox="1">
            <a:spLocks/>
          </p:cNvSpPr>
          <p:nvPr/>
        </p:nvSpPr>
        <p:spPr>
          <a:xfrm>
            <a:off x="153699" y="4864004"/>
            <a:ext cx="6585292" cy="215173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600" dirty="0">
                <a:latin typeface="Arial" panose="020B0604020202020204" pitchFamily="34" charset="0"/>
                <a:cs typeface="Arial" panose="020B0604020202020204" pitchFamily="34" charset="0"/>
              </a:rPr>
              <a:t>Can it be taken back?</a:t>
            </a:r>
            <a:br>
              <a:rPr lang="en-CA" sz="3600" dirty="0">
                <a:latin typeface="Arial" panose="020B0604020202020204" pitchFamily="34" charset="0"/>
                <a:cs typeface="Arial" panose="020B0604020202020204" pitchFamily="34" charset="0"/>
              </a:rPr>
            </a:br>
            <a:r>
              <a:rPr lang="en-CA"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a:t>
            </a:r>
            <a:r>
              <a:rPr lang="en-CA" sz="3600" dirty="0">
                <a:latin typeface="Arial" panose="020B0604020202020204" pitchFamily="34" charset="0"/>
                <a:cs typeface="Arial" panose="020B0604020202020204" pitchFamily="34" charset="0"/>
              </a:rPr>
              <a:t>!</a:t>
            </a:r>
          </a:p>
          <a:p>
            <a:pPr algn="ctr"/>
            <a:r>
              <a:rPr lang="en-CA" sz="3600" dirty="0">
                <a:latin typeface="Arial" panose="020B0604020202020204" pitchFamily="34" charset="0"/>
                <a:cs typeface="Arial" panose="020B0604020202020204" pitchFamily="34" charset="0"/>
              </a:rPr>
              <a:t>Once called you can’t retract it</a:t>
            </a:r>
          </a:p>
        </p:txBody>
      </p:sp>
      <p:sp>
        <p:nvSpPr>
          <p:cNvPr id="7" name="Title 1">
            <a:extLst>
              <a:ext uri="{FF2B5EF4-FFF2-40B4-BE49-F238E27FC236}">
                <a16:creationId xmlns:a16="http://schemas.microsoft.com/office/drawing/2014/main" id="{37E4E804-7C0D-5142-C652-CFE2192544E5}"/>
              </a:ext>
            </a:extLst>
          </p:cNvPr>
          <p:cNvSpPr txBox="1">
            <a:spLocks/>
          </p:cNvSpPr>
          <p:nvPr/>
        </p:nvSpPr>
        <p:spPr>
          <a:xfrm>
            <a:off x="0" y="6901107"/>
            <a:ext cx="6858000" cy="216497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600" dirty="0">
                <a:latin typeface="Arial" panose="020B0604020202020204" pitchFamily="34" charset="0"/>
                <a:cs typeface="Arial" panose="020B0604020202020204" pitchFamily="34" charset="0"/>
              </a:rPr>
              <a:t>Can it be repaired or softened?</a:t>
            </a:r>
            <a:br>
              <a:rPr lang="en-CA" sz="3600" dirty="0">
                <a:latin typeface="Arial" panose="020B0604020202020204" pitchFamily="34" charset="0"/>
                <a:cs typeface="Arial" panose="020B0604020202020204" pitchFamily="34" charset="0"/>
              </a:rPr>
            </a:br>
            <a:r>
              <a:rPr lang="en-CA"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Possibly!</a:t>
            </a:r>
          </a:p>
          <a:p>
            <a:pPr algn="ctr"/>
            <a:r>
              <a:rPr lang="en-CA" sz="3600" dirty="0">
                <a:latin typeface="Arial" panose="020B0604020202020204" pitchFamily="34" charset="0"/>
                <a:cs typeface="Arial" panose="020B0604020202020204" pitchFamily="34" charset="0"/>
              </a:rPr>
              <a:t>Our Topic tonight is …</a:t>
            </a:r>
          </a:p>
        </p:txBody>
      </p:sp>
    </p:spTree>
    <p:extLst>
      <p:ext uri="{BB962C8B-B14F-4D97-AF65-F5344CB8AC3E}">
        <p14:creationId xmlns:p14="http://schemas.microsoft.com/office/powerpoint/2010/main" val="8735067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BA773D-16FE-E3DD-6C23-9A74DA89B23A}"/>
              </a:ext>
            </a:extLst>
          </p:cNvPr>
          <p:cNvSpPr txBox="1">
            <a:spLocks/>
          </p:cNvSpPr>
          <p:nvPr/>
        </p:nvSpPr>
        <p:spPr>
          <a:xfrm>
            <a:off x="365077" y="1152939"/>
            <a:ext cx="6127845" cy="508987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25000"/>
              </a:lnSpc>
            </a:pPr>
            <a:r>
              <a:rPr lang="en-CA" sz="8000" dirty="0">
                <a:solidFill>
                  <a:srgbClr val="C00000"/>
                </a:solidFill>
                <a:latin typeface="Algerian" panose="04020705040A02060702" pitchFamily="82" charset="0"/>
              </a:rPr>
              <a:t>Degree </a:t>
            </a:r>
            <a:br>
              <a:rPr lang="en-CA" sz="8000" dirty="0">
                <a:solidFill>
                  <a:srgbClr val="C00000"/>
                </a:solidFill>
                <a:latin typeface="Algerian" panose="04020705040A02060702" pitchFamily="82" charset="0"/>
              </a:rPr>
            </a:br>
            <a:r>
              <a:rPr lang="en-CA" sz="8000" dirty="0">
                <a:solidFill>
                  <a:srgbClr val="C00000"/>
                </a:solidFill>
                <a:latin typeface="Algerian" panose="04020705040A02060702" pitchFamily="82" charset="0"/>
              </a:rPr>
              <a:t>Of </a:t>
            </a:r>
            <a:br>
              <a:rPr lang="en-CA" sz="8000" dirty="0">
                <a:solidFill>
                  <a:srgbClr val="C00000"/>
                </a:solidFill>
                <a:latin typeface="Algerian" panose="04020705040A02060702" pitchFamily="82" charset="0"/>
              </a:rPr>
            </a:br>
            <a:r>
              <a:rPr lang="en-CA" sz="8000" dirty="0">
                <a:solidFill>
                  <a:srgbClr val="C00000"/>
                </a:solidFill>
                <a:latin typeface="Algerian" panose="04020705040A02060702" pitchFamily="82" charset="0"/>
              </a:rPr>
              <a:t>Difficulty</a:t>
            </a:r>
            <a:endParaRPr lang="en-CA" sz="8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8094915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F66534-D9B4-40A9-5749-4BB53FA88466}"/>
              </a:ext>
            </a:extLst>
          </p:cNvPr>
          <p:cNvSpPr/>
          <p:nvPr/>
        </p:nvSpPr>
        <p:spPr>
          <a:xfrm>
            <a:off x="452095" y="796607"/>
            <a:ext cx="5953809" cy="7550785"/>
          </a:xfrm>
          <a:prstGeom prst="rect">
            <a:avLst/>
          </a:prstGeom>
          <a:noFill/>
        </p:spPr>
        <p:txBody>
          <a:bodyPr wrap="none" lIns="162560" tIns="81280" rIns="162560" bIns="81280">
            <a:spAutoFit/>
          </a:bodyPr>
          <a:lstStyle/>
          <a:p>
            <a:pPr algn="ctr"/>
            <a:r>
              <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Fun   </a:t>
            </a:r>
          </a:p>
          <a:p>
            <a:pPr algn="ctr"/>
            <a:endPar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Vs</a:t>
            </a:r>
          </a:p>
          <a:p>
            <a:pPr algn="ctr"/>
            <a:endPar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Frustration</a:t>
            </a:r>
          </a:p>
        </p:txBody>
      </p:sp>
      <mc:AlternateContent xmlns:mc="http://schemas.openxmlformats.org/markup-compatibility/2006">
        <mc:Choice xmlns:am3d="http://schemas.microsoft.com/office/drawing/2017/model3d" Requires="am3d">
          <p:graphicFrame>
            <p:nvGraphicFramePr>
              <p:cNvPr id="9" name="3D Model 8" descr="Partying Face Emoji">
                <a:extLst>
                  <a:ext uri="{FF2B5EF4-FFF2-40B4-BE49-F238E27FC236}">
                    <a16:creationId xmlns:a16="http://schemas.microsoft.com/office/drawing/2014/main" id="{DFFFC126-38CA-A71E-5348-BE8EA4979BEB}"/>
                  </a:ext>
                </a:extLst>
              </p:cNvPr>
              <p:cNvGraphicFramePr>
                <a:graphicFrameLocks noChangeAspect="1"/>
              </p:cNvGraphicFramePr>
              <p:nvPr>
                <p:extLst>
                  <p:ext uri="{D42A27DB-BD31-4B8C-83A1-F6EECF244321}">
                    <p14:modId xmlns:p14="http://schemas.microsoft.com/office/powerpoint/2010/main" val="1406828086"/>
                  </p:ext>
                </p:extLst>
              </p:nvPr>
            </p:nvGraphicFramePr>
            <p:xfrm>
              <a:off x="2419989" y="2248574"/>
              <a:ext cx="1864973" cy="1959472"/>
            </p:xfrm>
            <a:graphic>
              <a:graphicData uri="http://schemas.microsoft.com/office/drawing/2017/model3d">
                <am3d:model3d r:embed="rId2">
                  <am3d:spPr>
                    <a:xfrm>
                      <a:off x="0" y="0"/>
                      <a:ext cx="1864973" cy="1959472"/>
                    </a:xfrm>
                    <a:prstGeom prst="rect">
                      <a:avLst/>
                    </a:prstGeom>
                  </am3d:spPr>
                  <am3d:camera>
                    <am3d:pos x="0" y="0" z="75438660"/>
                    <am3d:up dx="0" dy="36000000" dz="0"/>
                    <am3d:lookAt x="0" y="0" z="0"/>
                    <am3d:perspective fov="2700000"/>
                  </am3d:camera>
                  <am3d:trans>
                    <am3d:meterPerModelUnit n="84443" d="1000000"/>
                    <am3d:preTrans dx="8" dy="-15959735" dz="-2040254"/>
                    <am3d:scale>
                      <am3d:sx n="1000000" d="1000000"/>
                      <am3d:sy n="1000000" d="1000000"/>
                      <am3d:sz n="1000000" d="1000000"/>
                    </am3d:scale>
                    <am3d:rot ax="-632433" ay="4" az="1"/>
                    <am3d:postTrans dx="0" dy="0" dz="0"/>
                  </am3d:trans>
                  <am3d:raster rName="Office3DRenderer" rVer="16.0.8326">
                    <am3d:blip r:embed="rId3"/>
                  </am3d:raster>
                  <am3d:objViewport viewportSz="28915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Partying Face Emoji">
                <a:extLst>
                  <a:ext uri="{FF2B5EF4-FFF2-40B4-BE49-F238E27FC236}">
                    <a16:creationId xmlns:a16="http://schemas.microsoft.com/office/drawing/2014/main" id="{DFFFC126-38CA-A71E-5348-BE8EA4979BEB}"/>
                  </a:ext>
                </a:extLst>
              </p:cNvPr>
              <p:cNvPicPr>
                <a:picLocks noGrp="1" noRot="1" noChangeAspect="1" noMove="1" noResize="1" noEditPoints="1" noAdjustHandles="1" noChangeArrowheads="1" noChangeShapeType="1" noCrop="1"/>
              </p:cNvPicPr>
              <p:nvPr/>
            </p:nvPicPr>
            <p:blipFill>
              <a:blip r:embed="rId3"/>
              <a:stretch>
                <a:fillRect/>
              </a:stretch>
            </p:blipFill>
            <p:spPr>
              <a:xfrm>
                <a:off x="2419989" y="2248574"/>
                <a:ext cx="1864973" cy="195947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3D Model 9" descr="Face Screaming In Fear Emoji">
                <a:extLst>
                  <a:ext uri="{FF2B5EF4-FFF2-40B4-BE49-F238E27FC236}">
                    <a16:creationId xmlns:a16="http://schemas.microsoft.com/office/drawing/2014/main" id="{8B1A383F-4D43-2E18-831B-163A5DFD4CF9}"/>
                  </a:ext>
                </a:extLst>
              </p:cNvPr>
              <p:cNvGraphicFramePr>
                <a:graphicFrameLocks noChangeAspect="1"/>
              </p:cNvGraphicFramePr>
              <p:nvPr>
                <p:extLst>
                  <p:ext uri="{D42A27DB-BD31-4B8C-83A1-F6EECF244321}">
                    <p14:modId xmlns:p14="http://schemas.microsoft.com/office/powerpoint/2010/main" val="3240321578"/>
                  </p:ext>
                </p:extLst>
              </p:nvPr>
            </p:nvGraphicFramePr>
            <p:xfrm>
              <a:off x="2496511" y="5019782"/>
              <a:ext cx="1864974" cy="2074308"/>
            </p:xfrm>
            <a:graphic>
              <a:graphicData uri="http://schemas.microsoft.com/office/drawing/2017/model3d">
                <am3d:model3d r:embed="rId4">
                  <am3d:spPr>
                    <a:xfrm>
                      <a:off x="0" y="0"/>
                      <a:ext cx="1864974" cy="2074308"/>
                    </a:xfrm>
                    <a:prstGeom prst="rect">
                      <a:avLst/>
                    </a:prstGeom>
                  </am3d:spPr>
                  <am3d:camera>
                    <am3d:pos x="0" y="0" z="81461348"/>
                    <am3d:up dx="0" dy="36000000" dz="0"/>
                    <am3d:lookAt x="0" y="0" z="0"/>
                    <am3d:perspective fov="2700000"/>
                  </am3d:camera>
                  <am3d:trans>
                    <am3d:meterPerModelUnit n="95238" d="1000000"/>
                    <am3d:preTrans dx="0" dy="-17999993" dz="5203"/>
                    <am3d:scale>
                      <am3d:sx n="1000000" d="1000000"/>
                      <am3d:sy n="1000000" d="1000000"/>
                      <am3d:sz n="1000000" d="1000000"/>
                    </am3d:scale>
                    <am3d:rot ax="923312" ay="863001" az="234672"/>
                    <am3d:postTrans dx="0" dy="0" dz="0"/>
                  </am3d:trans>
                  <am3d:raster rName="Office3DRenderer" rVer="16.0.8326">
                    <am3d:blip r:embed="rId5"/>
                  </am3d:raster>
                  <am3d:objViewport viewportSz="29687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Face Screaming In Fear Emoji">
                <a:extLst>
                  <a:ext uri="{FF2B5EF4-FFF2-40B4-BE49-F238E27FC236}">
                    <a16:creationId xmlns:a16="http://schemas.microsoft.com/office/drawing/2014/main" id="{8B1A383F-4D43-2E18-831B-163A5DFD4CF9}"/>
                  </a:ext>
                </a:extLst>
              </p:cNvPr>
              <p:cNvPicPr>
                <a:picLocks noGrp="1" noRot="1" noChangeAspect="1" noMove="1" noResize="1" noEditPoints="1" noAdjustHandles="1" noChangeArrowheads="1" noChangeShapeType="1" noCrop="1"/>
              </p:cNvPicPr>
              <p:nvPr/>
            </p:nvPicPr>
            <p:blipFill>
              <a:blip r:embed="rId5"/>
              <a:stretch>
                <a:fillRect/>
              </a:stretch>
            </p:blipFill>
            <p:spPr>
              <a:xfrm>
                <a:off x="2496511" y="5019782"/>
                <a:ext cx="1864974" cy="2074308"/>
              </a:xfrm>
              <a:prstGeom prst="rect">
                <a:avLst/>
              </a:prstGeom>
            </p:spPr>
          </p:pic>
        </mc:Fallback>
      </mc:AlternateContent>
    </p:spTree>
    <p:extLst>
      <p:ext uri="{BB962C8B-B14F-4D97-AF65-F5344CB8AC3E}">
        <p14:creationId xmlns:p14="http://schemas.microsoft.com/office/powerpoint/2010/main" val="1026197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0" presetClass="entr" presetSubtype="12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additive="sum">
                                        <p:cTn id="11" dur="1000" fill="hold"/>
                                        <p:tgtEl>
                                          <p:spTgt spid="9"/>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12" dur="1000" fill="hold"/>
                                        <p:tgtEl>
                                          <p:spTgt spid="9"/>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3" dur="1000" fill="hold"/>
                                        <p:tgtEl>
                                          <p:spTgt spid="9"/>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4" dur="1000" fill="hold"/>
                                        <p:tgtEl>
                                          <p:spTgt spid="9"/>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15" presetID="60" presetClass="entr" presetSubtype="12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additive="sum">
                                        <p:cTn id="18" dur="1000" fill="hold"/>
                                        <p:tgtEl>
                                          <p:spTgt spid="10"/>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19" dur="1000" fill="hold"/>
                                        <p:tgtEl>
                                          <p:spTgt spid="10"/>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20" dur="1000" fill="hold"/>
                                        <p:tgtEl>
                                          <p:spTgt spid="10"/>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21" dur="1000" fill="hold"/>
                                        <p:tgtEl>
                                          <p:spTgt spid="10"/>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CBBD-5E6C-57C6-6CFD-93E3FE53A4BB}"/>
              </a:ext>
            </a:extLst>
          </p:cNvPr>
          <p:cNvSpPr>
            <a:spLocks noGrp="1"/>
          </p:cNvSpPr>
          <p:nvPr>
            <p:ph type="title"/>
          </p:nvPr>
        </p:nvSpPr>
        <p:spPr>
          <a:xfrm>
            <a:off x="344384" y="1670328"/>
            <a:ext cx="6222671" cy="3067924"/>
          </a:xfrm>
        </p:spPr>
        <p:txBody>
          <a:bodyPr>
            <a:noAutofit/>
          </a:bodyPr>
          <a:lstStyle/>
          <a:p>
            <a:pPr algn="ctr"/>
            <a:r>
              <a:rPr lang="en-CA" sz="6600" i="1" cap="small" dirty="0">
                <a:latin typeface="Arial" panose="020B0604020202020204" pitchFamily="34" charset="0"/>
                <a:cs typeface="Arial" panose="020B0604020202020204" pitchFamily="34" charset="0"/>
              </a:rPr>
              <a:t>Can We Have</a:t>
            </a:r>
            <a:br>
              <a:rPr lang="en-CA" sz="6600" i="1" cap="small" dirty="0">
                <a:latin typeface="Arial" panose="020B0604020202020204" pitchFamily="34" charset="0"/>
                <a:cs typeface="Arial" panose="020B0604020202020204" pitchFamily="34" charset="0"/>
              </a:rPr>
            </a:br>
            <a:r>
              <a:rPr lang="en-CA" sz="6600" i="1" cap="small" dirty="0">
                <a:latin typeface="Arial" panose="020B0604020202020204" pitchFamily="34" charset="0"/>
                <a:cs typeface="Arial" panose="020B0604020202020204" pitchFamily="34" charset="0"/>
              </a:rPr>
              <a:t> A Perfect </a:t>
            </a:r>
            <a:br>
              <a:rPr lang="en-CA" sz="6600" i="1" cap="small" dirty="0">
                <a:latin typeface="Arial" panose="020B0604020202020204" pitchFamily="34" charset="0"/>
                <a:cs typeface="Arial" panose="020B0604020202020204" pitchFamily="34" charset="0"/>
              </a:rPr>
            </a:br>
            <a:r>
              <a:rPr lang="en-CA" sz="6600" i="1" cap="small" dirty="0">
                <a:latin typeface="Arial" panose="020B0604020202020204" pitchFamily="34" charset="0"/>
                <a:cs typeface="Arial" panose="020B0604020202020204" pitchFamily="34" charset="0"/>
              </a:rPr>
              <a:t>Balance?</a:t>
            </a:r>
          </a:p>
        </p:txBody>
      </p:sp>
      <p:grpSp>
        <p:nvGrpSpPr>
          <p:cNvPr id="8" name="Group 7">
            <a:extLst>
              <a:ext uri="{FF2B5EF4-FFF2-40B4-BE49-F238E27FC236}">
                <a16:creationId xmlns:a16="http://schemas.microsoft.com/office/drawing/2014/main" id="{34201BC7-E2D5-5DB8-07D4-67C421135B90}"/>
              </a:ext>
            </a:extLst>
          </p:cNvPr>
          <p:cNvGrpSpPr/>
          <p:nvPr/>
        </p:nvGrpSpPr>
        <p:grpSpPr>
          <a:xfrm>
            <a:off x="0" y="4553645"/>
            <a:ext cx="6858000" cy="3361661"/>
            <a:chOff x="0" y="6136727"/>
            <a:chExt cx="6858000" cy="3361661"/>
          </a:xfrm>
        </p:grpSpPr>
        <p:grpSp>
          <p:nvGrpSpPr>
            <p:cNvPr id="5" name="Group 4">
              <a:extLst>
                <a:ext uri="{FF2B5EF4-FFF2-40B4-BE49-F238E27FC236}">
                  <a16:creationId xmlns:a16="http://schemas.microsoft.com/office/drawing/2014/main" id="{BED43E51-6B71-73D4-5E06-E7CDE6FFD000}"/>
                </a:ext>
              </a:extLst>
            </p:cNvPr>
            <p:cNvGrpSpPr/>
            <p:nvPr/>
          </p:nvGrpSpPr>
          <p:grpSpPr>
            <a:xfrm>
              <a:off x="0" y="6136727"/>
              <a:ext cx="6858000" cy="1881742"/>
              <a:chOff x="-16042" y="6920372"/>
              <a:chExt cx="6858000" cy="1881742"/>
            </a:xfrm>
          </p:grpSpPr>
          <p:pic>
            <p:nvPicPr>
              <p:cNvPr id="6" name="Picture 5">
                <a:extLst>
                  <a:ext uri="{FF2B5EF4-FFF2-40B4-BE49-F238E27FC236}">
                    <a16:creationId xmlns:a16="http://schemas.microsoft.com/office/drawing/2014/main" id="{667DAE22-6F95-B162-7A55-769659729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6989356"/>
                <a:ext cx="2719137" cy="1812758"/>
              </a:xfrm>
              <a:prstGeom prst="rect">
                <a:avLst/>
              </a:prstGeom>
            </p:spPr>
          </p:pic>
          <p:pic>
            <p:nvPicPr>
              <p:cNvPr id="7" name="Picture 6">
                <a:extLst>
                  <a:ext uri="{FF2B5EF4-FFF2-40B4-BE49-F238E27FC236}">
                    <a16:creationId xmlns:a16="http://schemas.microsoft.com/office/drawing/2014/main" id="{EC90FEBC-863B-5733-ED01-65730426A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94484" y="6920372"/>
                <a:ext cx="2847474" cy="1877480"/>
              </a:xfrm>
              <a:prstGeom prst="rect">
                <a:avLst/>
              </a:prstGeom>
            </p:spPr>
          </p:pic>
        </p:grpSp>
        <p:pic>
          <p:nvPicPr>
            <p:cNvPr id="4" name="Graphic 3" descr="Scales of justice">
              <a:extLst>
                <a:ext uri="{FF2B5EF4-FFF2-40B4-BE49-F238E27FC236}">
                  <a16:creationId xmlns:a16="http://schemas.microsoft.com/office/drawing/2014/main" id="{29CF917B-FBE9-A489-D6E5-CA8FDB1983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4070" y="6990612"/>
              <a:ext cx="2562367" cy="2507776"/>
            </a:xfrm>
            <a:prstGeom prst="rect">
              <a:avLst/>
            </a:prstGeom>
          </p:spPr>
        </p:pic>
      </p:grpSp>
      <p:sp>
        <p:nvSpPr>
          <p:cNvPr id="3" name="TextBox 2">
            <a:extLst>
              <a:ext uri="{FF2B5EF4-FFF2-40B4-BE49-F238E27FC236}">
                <a16:creationId xmlns:a16="http://schemas.microsoft.com/office/drawing/2014/main" id="{39E71E9F-FAA4-A597-CDA5-D30F11A6EBB3}"/>
              </a:ext>
            </a:extLst>
          </p:cNvPr>
          <p:cNvSpPr txBox="1"/>
          <p:nvPr/>
        </p:nvSpPr>
        <p:spPr>
          <a:xfrm>
            <a:off x="1876984" y="346887"/>
            <a:ext cx="3103735" cy="1323439"/>
          </a:xfrm>
          <a:prstGeom prst="rect">
            <a:avLst/>
          </a:prstGeom>
          <a:noFill/>
        </p:spPr>
        <p:txBody>
          <a:bodyPr wrap="none" rtlCol="0">
            <a:spAutoFit/>
          </a:bodyPr>
          <a:lstStyle/>
          <a:p>
            <a:r>
              <a:rPr lang="en-CA" sz="8000" i="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 </a:t>
            </a:r>
          </a:p>
        </p:txBody>
      </p:sp>
      <p:sp>
        <p:nvSpPr>
          <p:cNvPr id="9" name="TextBox 8">
            <a:extLst>
              <a:ext uri="{FF2B5EF4-FFF2-40B4-BE49-F238E27FC236}">
                <a16:creationId xmlns:a16="http://schemas.microsoft.com/office/drawing/2014/main" id="{4FD7AEA9-8242-13A4-4620-A34D39357D75}"/>
              </a:ext>
            </a:extLst>
          </p:cNvPr>
          <p:cNvSpPr txBox="1"/>
          <p:nvPr/>
        </p:nvSpPr>
        <p:spPr>
          <a:xfrm>
            <a:off x="436302" y="8034050"/>
            <a:ext cx="6038833" cy="923330"/>
          </a:xfrm>
          <a:prstGeom prst="rect">
            <a:avLst/>
          </a:prstGeom>
          <a:noFill/>
        </p:spPr>
        <p:txBody>
          <a:bodyPr wrap="none" rtlCol="0">
            <a:spAutoFit/>
          </a:bodyPr>
          <a:lstStyle/>
          <a:p>
            <a:r>
              <a:rPr lang="en-CA" sz="5400" i="1" cap="small" dirty="0">
                <a:latin typeface="Arial" panose="020B0604020202020204" pitchFamily="34" charset="0"/>
                <a:cs typeface="Arial" panose="020B0604020202020204" pitchFamily="34" charset="0"/>
              </a:rPr>
              <a:t>I  Believe We Can!</a:t>
            </a:r>
          </a:p>
        </p:txBody>
      </p:sp>
    </p:spTree>
    <p:extLst>
      <p:ext uri="{BB962C8B-B14F-4D97-AF65-F5344CB8AC3E}">
        <p14:creationId xmlns:p14="http://schemas.microsoft.com/office/powerpoint/2010/main" val="14134587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0D4F-239D-B909-7C3B-F591195E0063}"/>
              </a:ext>
            </a:extLst>
          </p:cNvPr>
          <p:cNvSpPr>
            <a:spLocks noGrp="1"/>
          </p:cNvSpPr>
          <p:nvPr>
            <p:ph type="title"/>
          </p:nvPr>
        </p:nvSpPr>
        <p:spPr>
          <a:xfrm>
            <a:off x="471487" y="2180944"/>
            <a:ext cx="5915025" cy="5832835"/>
          </a:xfrm>
        </p:spPr>
        <p:txBody>
          <a:bodyPr>
            <a:normAutofit/>
          </a:bodyPr>
          <a:lstStyle/>
          <a:p>
            <a:pPr algn="ctr"/>
            <a:r>
              <a:rPr lang="en-CA" sz="6000" cap="small" dirty="0">
                <a:latin typeface="Arial" panose="020B0604020202020204" pitchFamily="34" charset="0"/>
                <a:cs typeface="Arial" panose="020B0604020202020204" pitchFamily="34" charset="0"/>
              </a:rPr>
              <a:t>Let’s </a:t>
            </a:r>
            <a:br>
              <a:rPr lang="en-CA" sz="6000" cap="small" dirty="0">
                <a:latin typeface="Arial" panose="020B0604020202020204" pitchFamily="34" charset="0"/>
                <a:cs typeface="Arial" panose="020B0604020202020204" pitchFamily="34" charset="0"/>
              </a:rPr>
            </a:br>
            <a:r>
              <a:rPr lang="en-CA" sz="6000" cap="small" dirty="0">
                <a:latin typeface="Arial" panose="020B0604020202020204" pitchFamily="34" charset="0"/>
                <a:cs typeface="Arial" panose="020B0604020202020204" pitchFamily="34" charset="0"/>
              </a:rPr>
              <a:t>Look At </a:t>
            </a:r>
            <a:br>
              <a:rPr lang="en-CA" sz="6000" cap="small" dirty="0">
                <a:latin typeface="Arial" panose="020B0604020202020204" pitchFamily="34" charset="0"/>
                <a:cs typeface="Arial" panose="020B0604020202020204" pitchFamily="34" charset="0"/>
              </a:rPr>
            </a:br>
            <a:r>
              <a:rPr lang="en-CA" sz="6000" cap="small" dirty="0">
                <a:latin typeface="Arial" panose="020B0604020202020204" pitchFamily="34" charset="0"/>
                <a:cs typeface="Arial" panose="020B0604020202020204" pitchFamily="34" charset="0"/>
              </a:rPr>
              <a:t>Some Things That Can Cause  Difficulties</a:t>
            </a:r>
          </a:p>
        </p:txBody>
      </p:sp>
      <p:sp>
        <p:nvSpPr>
          <p:cNvPr id="3" name="TextBox 2">
            <a:extLst>
              <a:ext uri="{FF2B5EF4-FFF2-40B4-BE49-F238E27FC236}">
                <a16:creationId xmlns:a16="http://schemas.microsoft.com/office/drawing/2014/main" id="{1A610BB2-4B22-29EB-A061-B6F3FE09A1F6}"/>
              </a:ext>
            </a:extLst>
          </p:cNvPr>
          <p:cNvSpPr txBox="1"/>
          <p:nvPr/>
        </p:nvSpPr>
        <p:spPr>
          <a:xfrm>
            <a:off x="338354" y="809588"/>
            <a:ext cx="6394571" cy="923330"/>
          </a:xfrm>
          <a:prstGeom prst="rect">
            <a:avLst/>
          </a:prstGeom>
          <a:noFill/>
        </p:spPr>
        <p:txBody>
          <a:bodyPr wrap="none" rtlCol="0">
            <a:spAutoFit/>
          </a:bodyPr>
          <a:lstStyle/>
          <a:p>
            <a:r>
              <a:rPr lang="en-CA" sz="5400" i="1" cap="small" dirty="0">
                <a:latin typeface="Arial" panose="020B0604020202020204" pitchFamily="34" charset="0"/>
                <a:cs typeface="Arial" panose="020B0604020202020204" pitchFamily="34" charset="0"/>
              </a:rPr>
              <a:t>But It Takes Work!</a:t>
            </a:r>
          </a:p>
        </p:txBody>
      </p:sp>
    </p:spTree>
    <p:extLst>
      <p:ext uri="{BB962C8B-B14F-4D97-AF65-F5344CB8AC3E}">
        <p14:creationId xmlns:p14="http://schemas.microsoft.com/office/powerpoint/2010/main" val="30399411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4376</TotalTime>
  <Words>1944</Words>
  <Application>Microsoft Office PowerPoint</Application>
  <PresentationFormat>Letter Paper (8.5x11 in)</PresentationFormat>
  <Paragraphs>247</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Algerian</vt:lpstr>
      <vt:lpstr>Arial</vt:lpstr>
      <vt:lpstr>Arial Black</vt:lpstr>
      <vt:lpstr>Arial Narrow</vt:lpstr>
      <vt:lpstr>Arial Rounded MT Bold</vt:lpstr>
      <vt:lpstr>Bookman Old Style</vt:lpstr>
      <vt:lpstr>Calibri</vt:lpstr>
      <vt:lpstr>Calibri Light</vt:lpstr>
      <vt:lpstr>Century Schoolbook</vt:lpstr>
      <vt:lpstr>Office Theme</vt:lpstr>
      <vt:lpstr> Degree  Of  Difficulty</vt:lpstr>
      <vt:lpstr>Why??</vt:lpstr>
      <vt:lpstr>What Terms Should We use to Measure Difficulty?</vt:lpstr>
      <vt:lpstr>Should we Call with any component of Difficulty at all?</vt:lpstr>
      <vt:lpstr>Does it effect every Dancer? Maybe – Maybe Not</vt:lpstr>
      <vt:lpstr>PowerPoint Presentation</vt:lpstr>
      <vt:lpstr>PowerPoint Presentation</vt:lpstr>
      <vt:lpstr>Can We Have  A Perfect  Balance?</vt:lpstr>
      <vt:lpstr>Let’s  Look At  Some Things That Can Cause  Difficulties</vt:lpstr>
      <vt:lpstr>PowerPoint Presentation</vt:lpstr>
      <vt:lpstr>But, In My Opinion,  One Of the Biggest Difficulties The Dancers Experience </vt:lpstr>
      <vt:lpstr>What I want to talk about is how to soften the blow and reduce the Frustration level when you want to introduce something that “MIGHT” be difficult.</vt:lpstr>
      <vt:lpstr>You See, To Truly Control Your Degree Of Difficulty, You Need To Know Your Audience!</vt:lpstr>
      <vt:lpstr>Based on my experience my opinion is: you need to temper your Degree Of Difficulty to the first group listed</vt:lpstr>
      <vt:lpstr> These sequences don’t go beyond Mainstream so hopefully  everyone will be able to participate.  Understand everything in these sequences is completely legal! </vt:lpstr>
      <vt:lpstr>Here we are calling for dancers that have just graduated from the basic program.</vt:lpstr>
      <vt:lpstr>Same Group!</vt:lpstr>
      <vt:lpstr>For the next sequence we have a Mainstream group that is celebrating their club anniversary</vt:lpstr>
      <vt:lpstr>Same Group!</vt:lpstr>
      <vt:lpstr>This one is for a mainstream teen club graduation dance! </vt:lpstr>
      <vt:lpstr>Same Group!</vt:lpstr>
      <vt:lpstr>This is for a new caller night. You are calling the patter for a student caller who will be doing the singing call.</vt:lpstr>
      <vt:lpstr>What about  Gimmicks or Trickery</vt:lpstr>
      <vt:lpstr>So, I have given you some of my observations of what “can” cause difficulties. So if you feel that you must use any of these things we have pointed out so far, let’s see how to  “Soften The Blow”</vt:lpstr>
      <vt:lpstr>So…How to soften the blow</vt:lpstr>
      <vt:lpstr>Veer Left or Right from a forward motion.   If you must call this action, precede it with - CAREFUL… or Listen UP and follow it with OUCH…  They will groan or laugh!</vt:lpstr>
      <vt:lpstr>In my Opinion, the difference between  FUN and FRUSTRATION  is the success rate!</vt:lpstr>
      <vt:lpstr>I have a few things that I say to warn them if I am going to call something that MIGHT be difficult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dc:creator>
  <cp:lastModifiedBy>Jeff Priest</cp:lastModifiedBy>
  <cp:revision>27</cp:revision>
  <dcterms:created xsi:type="dcterms:W3CDTF">2022-06-14T23:58:39Z</dcterms:created>
  <dcterms:modified xsi:type="dcterms:W3CDTF">2022-07-01T23:05:58Z</dcterms:modified>
</cp:coreProperties>
</file>