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0" r:id="rId2"/>
    <p:sldId id="256" r:id="rId3"/>
    <p:sldId id="257" r:id="rId4"/>
    <p:sldId id="259" r:id="rId5"/>
    <p:sldId id="288" r:id="rId6"/>
    <p:sldId id="291" r:id="rId7"/>
    <p:sldId id="258" r:id="rId8"/>
    <p:sldId id="28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0" r:id="rId37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8" autoAdjust="0"/>
  </p:normalViewPr>
  <p:slideViewPr>
    <p:cSldViewPr>
      <p:cViewPr>
        <p:scale>
          <a:sx n="70" d="100"/>
          <a:sy n="70" d="100"/>
        </p:scale>
        <p:origin x="-3414" y="-3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0DA3-DB91-4607-B237-B6C651A0EB9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70EC-10DD-4F8D-BFEA-CB3E67DD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C70EC-10DD-4F8D-BFEA-CB3E67DD26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16F6-CC8B-4CA5-B934-084CDE36CC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50892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82F9-0979-4286-821F-A7DF3725F0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0064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57675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B524-AF42-4467-9BA7-E8EDEE28F9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66790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EDB68-7208-43A6-9512-A358C6A23F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96640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F926A-1B07-41B6-A169-BDF3AA4F59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3213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15B62-B630-4AE4-A55D-8983184DB0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6923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FAB75-10D2-4EA1-8131-A8C21C842A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0727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95BE-340A-4F46-8364-932800EEA2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90921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4EE2-9E6B-4FCC-A19E-D19C32104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6710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A61C-B1AF-4AD8-ADC5-3FAD902897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1492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1E9BD-4ECC-43D5-8FA9-A64FF36343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93637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smtClean="0"/>
              <a:t>Presented by Jeff Priest from Canadian Callers College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7CA203-39D1-4546-8EE5-67E9F2A399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5943600" cy="533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How To Be</a:t>
            </a:r>
          </a:p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A Successful</a:t>
            </a:r>
          </a:p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Teacher</a:t>
            </a:r>
          </a:p>
          <a:p>
            <a:pPr algn="ctr" rtl="0">
              <a:buNone/>
            </a:pP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By Jeff Priest</a:t>
            </a:r>
            <a:endParaRPr lang="en-US" sz="32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Lucida Calligraphy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8610600"/>
            <a:ext cx="6858000" cy="482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4676"/>
            <a:ext cx="3425605" cy="31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199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Timing 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52516"/>
            <a:ext cx="44021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Name of Call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Starting </a:t>
            </a:r>
            <a:r>
              <a:rPr lang="en-US" sz="3600" i="1" dirty="0" smtClean="0">
                <a:latin typeface="Century Schoolbook" panose="02040604050505020304" pitchFamily="18" charset="0"/>
              </a:rPr>
              <a:t>Position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Definition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Ending Position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Number of Beats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Name of </a:t>
            </a:r>
            <a:r>
              <a:rPr lang="en-US" sz="3600" i="1" dirty="0" smtClean="0">
                <a:latin typeface="Century Schoolbook" panose="02040604050505020304" pitchFamily="18" charset="0"/>
              </a:rPr>
              <a:t>Call…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5707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199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Timing 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963" y="2209800"/>
            <a:ext cx="37192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Patter Music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Singing Call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Adjust Tempo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Modules…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6304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313" y="381000"/>
            <a:ext cx="443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LOTS Of Patience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623" y="1600200"/>
            <a:ext cx="64363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Adult Recreation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New Language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Relaxed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Know when to drop it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Be Complimentary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Full Moon/Party </a:t>
            </a:r>
            <a:r>
              <a:rPr lang="en-US" sz="3600" i="1" dirty="0" smtClean="0">
                <a:latin typeface="Century Schoolbook" panose="02040604050505020304" pitchFamily="18" charset="0"/>
              </a:rPr>
              <a:t>Nights…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761649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4345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763" y="457200"/>
            <a:ext cx="4161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Don’t Over-teach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41889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10 Minutes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Definition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Concise &amp; Clear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Re-teach…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199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794" y="457200"/>
            <a:ext cx="4636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Add Some Humour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371" y="2057400"/>
            <a:ext cx="53960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Light Hearted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NOT </a:t>
            </a:r>
            <a:r>
              <a:rPr lang="en-US" sz="3600" i="1" dirty="0" smtClean="0">
                <a:latin typeface="Century Schoolbook" panose="02040604050505020304" pitchFamily="18" charset="0"/>
              </a:rPr>
              <a:t>Sarcasm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Don’t Pick On Anyone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Simple Routines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Have </a:t>
            </a:r>
            <a:r>
              <a:rPr lang="en-US" sz="3600" i="1" dirty="0" smtClean="0">
                <a:latin typeface="Century Schoolbook" panose="02040604050505020304" pitchFamily="18" charset="0"/>
              </a:rPr>
              <a:t>Fun…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5501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0"/>
            <a:ext cx="247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6038256" cy="6220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Be Aware Of Your Customer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Address ALL Learning Styles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Use CALLERLAB Definitions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Introduce Styling As You Go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Pick Good Music For Timing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Use Singing Calls Every Time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Develop Lots Of Patience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Don’t Over Teach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Use Humour And Smile A Lot…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5948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1409700" y="381000"/>
            <a:ext cx="42291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Teaching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Lucida Calligraph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47160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 sz="3200"/>
            </a:lvl1pPr>
          </a:lstStyle>
          <a:p>
            <a:r>
              <a:rPr lang="en-US" dirty="0"/>
              <a:t>How Do You Employ it?</a:t>
            </a:r>
          </a:p>
          <a:p>
            <a:r>
              <a:rPr lang="en-US" dirty="0"/>
              <a:t>Party Dance</a:t>
            </a:r>
          </a:p>
          <a:p>
            <a:r>
              <a:rPr lang="en-US" dirty="0"/>
              <a:t>First </a:t>
            </a:r>
            <a:r>
              <a:rPr lang="en-US" dirty="0" smtClean="0"/>
              <a:t>Class Night</a:t>
            </a:r>
            <a:endParaRPr lang="en-US" dirty="0"/>
          </a:p>
          <a:p>
            <a:r>
              <a:rPr lang="en-US" dirty="0"/>
              <a:t>Club </a:t>
            </a:r>
            <a:r>
              <a:rPr lang="en-US" dirty="0" smtClean="0"/>
              <a:t>Night…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80808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 rot="18596617">
            <a:off x="-483705" y="3236681"/>
            <a:ext cx="8010264" cy="2478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en-US" sz="8800" kern="10" spc="0" dirty="0" smtClean="0"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rint MT Shadow" panose="04020605060303030202" pitchFamily="82" charset="0"/>
              </a:rPr>
              <a:t>Questions?</a:t>
            </a:r>
            <a:endParaRPr lang="en-US" sz="8800" kern="10" spc="0" dirty="0">
              <a:ln w="9525">
                <a:solidFill>
                  <a:schemeClr val="accent5"/>
                </a:solidFill>
                <a:round/>
                <a:headEnd/>
                <a:tailEnd/>
              </a:ln>
              <a:solidFill>
                <a:srgbClr val="00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38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626767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 sz="3200"/>
            </a:lvl1pPr>
          </a:lstStyle>
          <a:p>
            <a:r>
              <a:rPr lang="en-US" dirty="0"/>
              <a:t>This </a:t>
            </a:r>
            <a:r>
              <a:rPr lang="en-US" dirty="0" smtClean="0"/>
              <a:t>Is A Building Block System</a:t>
            </a:r>
            <a:endParaRPr lang="en-US" dirty="0"/>
          </a:p>
          <a:p>
            <a:r>
              <a:rPr lang="en-US" dirty="0" smtClean="0"/>
              <a:t>It Is Based On Modules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Benefits </a:t>
            </a:r>
            <a:r>
              <a:rPr lang="en-US" dirty="0" smtClean="0"/>
              <a:t>Are Many</a:t>
            </a:r>
          </a:p>
          <a:p>
            <a:r>
              <a:rPr lang="en-US" dirty="0" smtClean="0"/>
              <a:t>The System Is Very Flexible…</a:t>
            </a:r>
          </a:p>
          <a:p>
            <a:pPr lvl="1"/>
            <a:r>
              <a:rPr lang="en-US" dirty="0" smtClean="0"/>
              <a:t>	Once the Core 20 is taught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6308" y="528697"/>
            <a:ext cx="45897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A S I C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Teaching System</a:t>
            </a:r>
          </a:p>
          <a:p>
            <a:pPr algn="ctr"/>
            <a:r>
              <a:rPr lang="en-US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Jeff </a:t>
            </a:r>
            <a:r>
              <a:rPr lang="en-U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1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612" y="-8513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20 Core Calls! 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838200"/>
            <a:ext cx="5562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Circle left / Right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Forward and Back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err="1" smtClean="0"/>
              <a:t>DoSaDo</a:t>
            </a:r>
            <a:endParaRPr lang="en-US" dirty="0" smtClean="0"/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Swing – Partner / Corner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Promenade – Couples / Singles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Allemande Left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Weave The Ring/Right &amp; Left Grand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Stars – Right / Left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Pass Thru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U-Turn Back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Separate @ 2 – (Lines)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Courtesy Turn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Ladies Chain – 2 &amp; 4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Lead Right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Veer Left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Bend The Line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Right and Left Thru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Star Thru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California Twirl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dirty="0" smtClean="0"/>
              <a:t>Dive Thru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7109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306050"/>
            <a:ext cx="68500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These Are The Items</a:t>
            </a:r>
            <a:r>
              <a:rPr kumimoji="0" lang="en-US" altLang="en-US" sz="4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We Will </a:t>
            </a:r>
            <a:r>
              <a:rPr kumimoji="0" lang="en-US" altLang="en-US" sz="44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Discussing In Detail!</a:t>
            </a:r>
            <a:endParaRPr kumimoji="0" lang="en-US" altLang="en-US" sz="4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962835"/>
            <a:ext cx="669766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“Who” your students are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lang="en-US" altLang="en-US" sz="2800" b="1" i="1" dirty="0" smtClean="0">
                <a:solidFill>
                  <a:srgbClr val="00000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&amp; Use All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4 learning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CALLERLAB definitions 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The Styling 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</a:t>
            </a:r>
            <a:r>
              <a:rPr kumimoji="0" lang="en-US" altLang="en-US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Timing 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Develop LOTS Of Patience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Don’t Over-teach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00200" algn="l"/>
              </a:tabLst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Use Some Humour…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5885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703"/>
            <a:ext cx="5342906" cy="78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0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730"/>
            <a:ext cx="5257800" cy="80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4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31354"/>
            <a:ext cx="5114925" cy="80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5118243" cy="80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5271317" cy="83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6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5296389" cy="8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8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5454788" cy="82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8924"/>
            <a:ext cx="5285424" cy="8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5334000" cy="83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5" y="152400"/>
            <a:ext cx="5292815" cy="8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7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6400800" cy="65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“Who” your students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472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Age!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Terminology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Gender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A New Language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Willingness…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0586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"/>
            <a:ext cx="5280838" cy="8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5157737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31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/>
          <a:stretch/>
        </p:blipFill>
        <p:spPr>
          <a:xfrm>
            <a:off x="990600" y="76200"/>
            <a:ext cx="4880422" cy="8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90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3" y="76200"/>
            <a:ext cx="5264357" cy="79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51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5257274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6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078794" y="22912"/>
            <a:ext cx="4636206" cy="81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The Books!</a:t>
            </a:r>
            <a:endParaRPr lang="en-US" altLang="en-US" sz="3600" b="1" i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578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4 Books In Total!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1600201"/>
            <a:ext cx="6173514" cy="2536940"/>
            <a:chOff x="381000" y="2510135"/>
            <a:chExt cx="6477000" cy="2980730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" y="2510135"/>
              <a:ext cx="6173514" cy="2290465"/>
              <a:chOff x="684486" y="2971800"/>
              <a:chExt cx="6173514" cy="22904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96164" y="3581400"/>
                <a:ext cx="6161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Dancing The Basics ……    		 $15.00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" y="2971800"/>
                <a:ext cx="617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Basic Teaching System ….. 		 $45.00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4486" y="4195465"/>
                <a:ext cx="617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Mainstream Teaching System …  	 $15.00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5800" y="4800600"/>
                <a:ext cx="617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Plus Teaching System …  		 $20.00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81000" y="5029200"/>
              <a:ext cx="647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All 4 Books Purchased Together… 	 $85.00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38100" y="6096000"/>
            <a:ext cx="685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Information Or To </a:t>
            </a:r>
            <a:r>
              <a:rPr lang="en-US" dirty="0" smtClean="0"/>
              <a:t>Order on PayPal</a:t>
            </a:r>
          </a:p>
          <a:p>
            <a:pPr algn="ctr"/>
            <a:r>
              <a:rPr lang="en-US" dirty="0" smtClean="0"/>
              <a:t>Visit our website:  www.canadiancallerscollege.com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E-transfers to:  jeff@canadiancallerscollege.com</a:t>
            </a:r>
          </a:p>
          <a:p>
            <a:pPr algn="ctr"/>
            <a:r>
              <a:rPr lang="en-US" sz="1800" dirty="0" smtClean="0"/>
              <a:t>No password required! If your bank requires one use “</a:t>
            </a:r>
            <a:r>
              <a:rPr lang="en-US" sz="1800" dirty="0" err="1" smtClean="0"/>
              <a:t>teachbooks</a:t>
            </a:r>
            <a:r>
              <a:rPr lang="en-US" sz="1800" dirty="0" smtClean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4343400"/>
            <a:ext cx="4191000" cy="15696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 h </a:t>
            </a:r>
            <a:r>
              <a:rPr lang="en-US" b="1" i="1" dirty="0" err="1" smtClean="0"/>
              <a:t>i</a:t>
            </a:r>
            <a:r>
              <a:rPr lang="en-US" b="1" i="1" dirty="0" smtClean="0"/>
              <a:t> p </a:t>
            </a:r>
            <a:r>
              <a:rPr lang="en-US" b="1" i="1" dirty="0" err="1" smtClean="0"/>
              <a:t>p</a:t>
            </a:r>
            <a:r>
              <a:rPr lang="en-US" b="1" i="1" dirty="0" smtClean="0"/>
              <a:t> </a:t>
            </a:r>
            <a:r>
              <a:rPr lang="en-US" b="1" i="1" dirty="0" err="1" smtClean="0"/>
              <a:t>i</a:t>
            </a:r>
            <a:r>
              <a:rPr lang="en-US" b="1" i="1" dirty="0" smtClean="0"/>
              <a:t> n g   I s   E x t r a   </a:t>
            </a:r>
          </a:p>
          <a:p>
            <a:pPr algn="ctr"/>
            <a:r>
              <a:rPr lang="en-US" dirty="0" smtClean="0"/>
              <a:t>Canada = 	$20.00</a:t>
            </a:r>
          </a:p>
          <a:p>
            <a:pPr algn="ctr"/>
            <a:r>
              <a:rPr lang="en-US" dirty="0" smtClean="0"/>
              <a:t>USA =		$30.00</a:t>
            </a:r>
          </a:p>
          <a:p>
            <a:pPr algn="ctr"/>
            <a:r>
              <a:rPr lang="en-US" dirty="0" smtClean="0"/>
              <a:t>Overseas =	$40.00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 rot="18596617">
            <a:off x="-483705" y="3236681"/>
            <a:ext cx="8010264" cy="2478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en-US" sz="8800" kern="10" spc="0" dirty="0" smtClean="0"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rint MT Shadow" panose="04020605060303030202" pitchFamily="82" charset="0"/>
              </a:rPr>
              <a:t>Questions?</a:t>
            </a:r>
            <a:endParaRPr lang="en-US" sz="8800" kern="10" spc="0" dirty="0">
              <a:ln w="9525">
                <a:solidFill>
                  <a:schemeClr val="accent5"/>
                </a:solidFill>
                <a:round/>
                <a:headEnd/>
                <a:tailEnd/>
              </a:ln>
              <a:solidFill>
                <a:srgbClr val="00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0538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6400800" cy="65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Know “Who” your students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467" y="1905000"/>
            <a:ext cx="58625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Learning Styles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Visual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Auditory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Reading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Kinesthetic </a:t>
            </a:r>
            <a:r>
              <a:rPr lang="en-US" sz="3600" i="1" dirty="0">
                <a:latin typeface="Century Schoolbook" panose="02040604050505020304" pitchFamily="18" charset="0"/>
              </a:rPr>
              <a:t>or Tactile </a:t>
            </a:r>
            <a:r>
              <a:rPr lang="en-US" sz="3600" i="1" dirty="0" smtClean="0">
                <a:latin typeface="Century Schoolbook" panose="02040604050505020304" pitchFamily="18" charset="0"/>
              </a:rPr>
              <a:t>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9050" y="8510516"/>
            <a:ext cx="687705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5473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88" y="581898"/>
            <a:ext cx="6629400" cy="659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Use </a:t>
            </a: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CALLERLAB definitions 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Use </a:t>
            </a:r>
            <a:r>
              <a:rPr lang="en-US" sz="3600" i="1" dirty="0">
                <a:latin typeface="Century Schoolbook" panose="02040604050505020304" pitchFamily="18" charset="0"/>
              </a:rPr>
              <a:t>it </a:t>
            </a:r>
            <a:r>
              <a:rPr lang="en-US" sz="3600" i="1" dirty="0" smtClean="0">
                <a:latin typeface="Century Schoolbook" panose="02040604050505020304" pitchFamily="18" charset="0"/>
              </a:rPr>
              <a:t>on New Teach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Call Analysis </a:t>
            </a:r>
            <a:r>
              <a:rPr lang="en-US" sz="3600" i="1" dirty="0" smtClean="0">
                <a:latin typeface="Century Schoolbook" panose="02040604050505020304" pitchFamily="18" charset="0"/>
              </a:rPr>
              <a:t>Sheet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88813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228600"/>
            <a:ext cx="6167438" cy="76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" y="118096"/>
            <a:ext cx="6356509" cy="8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6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88" y="581898"/>
            <a:ext cx="6629400" cy="659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Use </a:t>
            </a: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CALLERLAB definitions 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533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Shortcuts </a:t>
            </a:r>
            <a:r>
              <a:rPr lang="en-US" sz="3600" i="1" dirty="0">
                <a:latin typeface="Century Schoolbook" panose="02040604050505020304" pitchFamily="18" charset="0"/>
              </a:rPr>
              <a:t>or hints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Example of </a:t>
            </a:r>
            <a:r>
              <a:rPr lang="en-US" sz="3600" i="1" dirty="0" smtClean="0">
                <a:latin typeface="Century Schoolbook" panose="02040604050505020304" pitchFamily="18" charset="0"/>
              </a:rPr>
              <a:t>teach…</a:t>
            </a:r>
            <a:endParaRPr lang="en-US" sz="3600" i="1" dirty="0">
              <a:latin typeface="Century Schoolbook" panose="020406040505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1550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"/>
            <a:ext cx="2678424" cy="8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600200" algn="l"/>
              </a:tabLst>
            </a:pPr>
            <a:r>
              <a:rPr lang="en-US" altLang="en-US" sz="3600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Styling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44791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Part of Definition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Shorter </a:t>
            </a:r>
            <a:r>
              <a:rPr lang="en-US" sz="3600" i="1" dirty="0">
                <a:latin typeface="Century Schoolbook" panose="02040604050505020304" pitchFamily="18" charset="0"/>
              </a:rPr>
              <a:t>Classes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latin typeface="Century Schoolbook" panose="02040604050505020304" pitchFamily="18" charset="0"/>
              </a:rPr>
              <a:t>Back Burner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 smtClean="0">
                <a:latin typeface="Century Schoolbook" panose="02040604050505020304" pitchFamily="18" charset="0"/>
              </a:rPr>
              <a:t>Eventually…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534400"/>
            <a:ext cx="6858000" cy="609600"/>
          </a:xfrm>
        </p:spPr>
        <p:txBody>
          <a:bodyPr/>
          <a:lstStyle/>
          <a:p>
            <a:r>
              <a:rPr lang="en-US" altLang="en-US" sz="1800" dirty="0" smtClean="0"/>
              <a:t>Presented by Jeff Priest from Canadian Callers College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5511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1343</TotalTime>
  <Words>719</Words>
  <Application>Microsoft Office PowerPoint</Application>
  <PresentationFormat>On-screen Show (4:3)</PresentationFormat>
  <Paragraphs>164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Priest</dc:creator>
  <cp:lastModifiedBy>Jeff Priest</cp:lastModifiedBy>
  <cp:revision>46</cp:revision>
  <dcterms:created xsi:type="dcterms:W3CDTF">2013-10-08T12:15:14Z</dcterms:created>
  <dcterms:modified xsi:type="dcterms:W3CDTF">2021-05-21T14:52:57Z</dcterms:modified>
</cp:coreProperties>
</file>