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/>
    <p:restoredTop sz="94719"/>
  </p:normalViewPr>
  <p:slideViewPr>
    <p:cSldViewPr snapToGrid="0">
      <p:cViewPr varScale="1">
        <p:scale>
          <a:sx n="106" d="100"/>
          <a:sy n="106" d="100"/>
        </p:scale>
        <p:origin x="6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8F2C28-536F-45EA-A168-9AC609B187D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784EDB2-88D7-4AE1-A881-610D4A1BE448}">
      <dgm:prSet/>
      <dgm:spPr/>
      <dgm:t>
        <a:bodyPr/>
        <a:lstStyle/>
        <a:p>
          <a:r>
            <a:rPr lang="en-US"/>
            <a:t>Relational Databases: Use structured tables and relationships.</a:t>
          </a:r>
        </a:p>
      </dgm:t>
    </dgm:pt>
    <dgm:pt modelId="{53508DF3-49EC-44C8-9736-748EA7BF6551}" type="parTrans" cxnId="{C6E34FCC-7561-4FDC-968C-9B334275689A}">
      <dgm:prSet/>
      <dgm:spPr/>
      <dgm:t>
        <a:bodyPr/>
        <a:lstStyle/>
        <a:p>
          <a:endParaRPr lang="en-US"/>
        </a:p>
      </dgm:t>
    </dgm:pt>
    <dgm:pt modelId="{7AB25B26-27AA-4CF5-9AA8-93F60EBADEBF}" type="sibTrans" cxnId="{C6E34FCC-7561-4FDC-968C-9B334275689A}">
      <dgm:prSet/>
      <dgm:spPr/>
      <dgm:t>
        <a:bodyPr/>
        <a:lstStyle/>
        <a:p>
          <a:endParaRPr lang="en-US"/>
        </a:p>
      </dgm:t>
    </dgm:pt>
    <dgm:pt modelId="{1764B0DC-E103-4305-A056-C94BE5586DAC}">
      <dgm:prSet/>
      <dgm:spPr/>
      <dgm:t>
        <a:bodyPr/>
        <a:lstStyle/>
        <a:p>
          <a:r>
            <a:rPr lang="en-US"/>
            <a:t>Non-Relational Databases: Flexible, suited for varied data types.</a:t>
          </a:r>
        </a:p>
      </dgm:t>
    </dgm:pt>
    <dgm:pt modelId="{25C9D0F6-2926-47A6-8FA3-BB8E35B6D566}" type="parTrans" cxnId="{A776826A-C58F-4285-9E4D-F0264BC4D934}">
      <dgm:prSet/>
      <dgm:spPr/>
      <dgm:t>
        <a:bodyPr/>
        <a:lstStyle/>
        <a:p>
          <a:endParaRPr lang="en-US"/>
        </a:p>
      </dgm:t>
    </dgm:pt>
    <dgm:pt modelId="{83492D28-27C7-4C0E-87EE-1EF47C4BC72B}" type="sibTrans" cxnId="{A776826A-C58F-4285-9E4D-F0264BC4D934}">
      <dgm:prSet/>
      <dgm:spPr/>
      <dgm:t>
        <a:bodyPr/>
        <a:lstStyle/>
        <a:p>
          <a:endParaRPr lang="en-US"/>
        </a:p>
      </dgm:t>
    </dgm:pt>
    <dgm:pt modelId="{DB0512DA-E03A-412D-9F70-E4B16CFEF239}">
      <dgm:prSet/>
      <dgm:spPr/>
      <dgm:t>
        <a:bodyPr/>
        <a:lstStyle/>
        <a:p>
          <a:r>
            <a:rPr lang="en-US"/>
            <a:t>Primary Key: Uniquely identifies records.</a:t>
          </a:r>
        </a:p>
      </dgm:t>
    </dgm:pt>
    <dgm:pt modelId="{256E7A05-9530-44FC-9436-A2CF460B0499}" type="parTrans" cxnId="{474615A4-AC06-4F75-8317-18E7BA75AC40}">
      <dgm:prSet/>
      <dgm:spPr/>
      <dgm:t>
        <a:bodyPr/>
        <a:lstStyle/>
        <a:p>
          <a:endParaRPr lang="en-US"/>
        </a:p>
      </dgm:t>
    </dgm:pt>
    <dgm:pt modelId="{23D872D5-B730-486F-97F5-4C35BB34FC1C}" type="sibTrans" cxnId="{474615A4-AC06-4F75-8317-18E7BA75AC40}">
      <dgm:prSet/>
      <dgm:spPr/>
      <dgm:t>
        <a:bodyPr/>
        <a:lstStyle/>
        <a:p>
          <a:endParaRPr lang="en-US"/>
        </a:p>
      </dgm:t>
    </dgm:pt>
    <dgm:pt modelId="{D5A026AB-583B-40D3-99EA-18593522FE76}">
      <dgm:prSet/>
      <dgm:spPr/>
      <dgm:t>
        <a:bodyPr/>
        <a:lstStyle/>
        <a:p>
          <a:r>
            <a:rPr lang="en-US"/>
            <a:t>Foreign Key: Creates relationships between tables.</a:t>
          </a:r>
        </a:p>
      </dgm:t>
    </dgm:pt>
    <dgm:pt modelId="{C458FC62-CDEC-4644-B2DF-4D297BC59253}" type="parTrans" cxnId="{A0F9C41D-A451-40CB-BCCF-04F63EF2CE8D}">
      <dgm:prSet/>
      <dgm:spPr/>
      <dgm:t>
        <a:bodyPr/>
        <a:lstStyle/>
        <a:p>
          <a:endParaRPr lang="en-US"/>
        </a:p>
      </dgm:t>
    </dgm:pt>
    <dgm:pt modelId="{B438678D-838F-48FE-9A41-A681CD8A1859}" type="sibTrans" cxnId="{A0F9C41D-A451-40CB-BCCF-04F63EF2CE8D}">
      <dgm:prSet/>
      <dgm:spPr/>
      <dgm:t>
        <a:bodyPr/>
        <a:lstStyle/>
        <a:p>
          <a:endParaRPr lang="en-US"/>
        </a:p>
      </dgm:t>
    </dgm:pt>
    <dgm:pt modelId="{83837A2F-4DA6-4AA2-85FD-0A93228807DA}">
      <dgm:prSet/>
      <dgm:spPr/>
      <dgm:t>
        <a:bodyPr/>
        <a:lstStyle/>
        <a:p>
          <a:r>
            <a:rPr lang="en-US"/>
            <a:t>Schema: Blueprint defining the database structure.</a:t>
          </a:r>
        </a:p>
      </dgm:t>
    </dgm:pt>
    <dgm:pt modelId="{9C1D0421-1476-4280-8040-9EE78F2DA56C}" type="parTrans" cxnId="{C847D058-11AC-4803-97B2-C2CDF002C1DE}">
      <dgm:prSet/>
      <dgm:spPr/>
      <dgm:t>
        <a:bodyPr/>
        <a:lstStyle/>
        <a:p>
          <a:endParaRPr lang="en-US"/>
        </a:p>
      </dgm:t>
    </dgm:pt>
    <dgm:pt modelId="{614A0E1C-319F-41A6-B102-1BFE77CAA320}" type="sibTrans" cxnId="{C847D058-11AC-4803-97B2-C2CDF002C1DE}">
      <dgm:prSet/>
      <dgm:spPr/>
      <dgm:t>
        <a:bodyPr/>
        <a:lstStyle/>
        <a:p>
          <a:endParaRPr lang="en-US"/>
        </a:p>
      </dgm:t>
    </dgm:pt>
    <dgm:pt modelId="{78D68A44-41A5-D444-A2E8-44DD03A13CD1}" type="pres">
      <dgm:prSet presAssocID="{D98F2C28-536F-45EA-A168-9AC609B187D3}" presName="vert0" presStyleCnt="0">
        <dgm:presLayoutVars>
          <dgm:dir/>
          <dgm:animOne val="branch"/>
          <dgm:animLvl val="lvl"/>
        </dgm:presLayoutVars>
      </dgm:prSet>
      <dgm:spPr/>
    </dgm:pt>
    <dgm:pt modelId="{0F5E601B-1BD5-3640-BAC2-D31AD06D9815}" type="pres">
      <dgm:prSet presAssocID="{E784EDB2-88D7-4AE1-A881-610D4A1BE448}" presName="thickLine" presStyleLbl="alignNode1" presStyleIdx="0" presStyleCnt="5"/>
      <dgm:spPr/>
    </dgm:pt>
    <dgm:pt modelId="{2A0EBCBB-76D2-EE4A-9227-27E64A114BFE}" type="pres">
      <dgm:prSet presAssocID="{E784EDB2-88D7-4AE1-A881-610D4A1BE448}" presName="horz1" presStyleCnt="0"/>
      <dgm:spPr/>
    </dgm:pt>
    <dgm:pt modelId="{77A04204-2307-BC4F-9429-F31C02DE7ABB}" type="pres">
      <dgm:prSet presAssocID="{E784EDB2-88D7-4AE1-A881-610D4A1BE448}" presName="tx1" presStyleLbl="revTx" presStyleIdx="0" presStyleCnt="5"/>
      <dgm:spPr/>
    </dgm:pt>
    <dgm:pt modelId="{9551EE94-1042-5F48-8F31-00E63090927B}" type="pres">
      <dgm:prSet presAssocID="{E784EDB2-88D7-4AE1-A881-610D4A1BE448}" presName="vert1" presStyleCnt="0"/>
      <dgm:spPr/>
    </dgm:pt>
    <dgm:pt modelId="{EE48997C-7156-F14C-B13B-D669AAC9D138}" type="pres">
      <dgm:prSet presAssocID="{1764B0DC-E103-4305-A056-C94BE5586DAC}" presName="thickLine" presStyleLbl="alignNode1" presStyleIdx="1" presStyleCnt="5"/>
      <dgm:spPr/>
    </dgm:pt>
    <dgm:pt modelId="{328BDCBF-7EF5-2C4B-A162-7BDEDC3F805D}" type="pres">
      <dgm:prSet presAssocID="{1764B0DC-E103-4305-A056-C94BE5586DAC}" presName="horz1" presStyleCnt="0"/>
      <dgm:spPr/>
    </dgm:pt>
    <dgm:pt modelId="{CAE215AD-911B-7A4D-A2AD-4752941958DD}" type="pres">
      <dgm:prSet presAssocID="{1764B0DC-E103-4305-A056-C94BE5586DAC}" presName="tx1" presStyleLbl="revTx" presStyleIdx="1" presStyleCnt="5"/>
      <dgm:spPr/>
    </dgm:pt>
    <dgm:pt modelId="{A72CA464-73D8-C34C-8DFA-0A17F93CEF5E}" type="pres">
      <dgm:prSet presAssocID="{1764B0DC-E103-4305-A056-C94BE5586DAC}" presName="vert1" presStyleCnt="0"/>
      <dgm:spPr/>
    </dgm:pt>
    <dgm:pt modelId="{34AA8C40-1DF7-9449-8931-A3034146C3D8}" type="pres">
      <dgm:prSet presAssocID="{DB0512DA-E03A-412D-9F70-E4B16CFEF239}" presName="thickLine" presStyleLbl="alignNode1" presStyleIdx="2" presStyleCnt="5"/>
      <dgm:spPr/>
    </dgm:pt>
    <dgm:pt modelId="{89012A77-3124-0942-9526-D2970A9EC07D}" type="pres">
      <dgm:prSet presAssocID="{DB0512DA-E03A-412D-9F70-E4B16CFEF239}" presName="horz1" presStyleCnt="0"/>
      <dgm:spPr/>
    </dgm:pt>
    <dgm:pt modelId="{2E5D9F02-C68E-1244-8E69-B3B6BC98FB43}" type="pres">
      <dgm:prSet presAssocID="{DB0512DA-E03A-412D-9F70-E4B16CFEF239}" presName="tx1" presStyleLbl="revTx" presStyleIdx="2" presStyleCnt="5"/>
      <dgm:spPr/>
    </dgm:pt>
    <dgm:pt modelId="{A4774FD0-4F6F-4742-940D-C9A5F3E0B782}" type="pres">
      <dgm:prSet presAssocID="{DB0512DA-E03A-412D-9F70-E4B16CFEF239}" presName="vert1" presStyleCnt="0"/>
      <dgm:spPr/>
    </dgm:pt>
    <dgm:pt modelId="{5F450F41-87F7-F341-82B2-F14531B77C1F}" type="pres">
      <dgm:prSet presAssocID="{D5A026AB-583B-40D3-99EA-18593522FE76}" presName="thickLine" presStyleLbl="alignNode1" presStyleIdx="3" presStyleCnt="5"/>
      <dgm:spPr/>
    </dgm:pt>
    <dgm:pt modelId="{1E9F2FED-7B69-9442-B6AA-6B8DF1762407}" type="pres">
      <dgm:prSet presAssocID="{D5A026AB-583B-40D3-99EA-18593522FE76}" presName="horz1" presStyleCnt="0"/>
      <dgm:spPr/>
    </dgm:pt>
    <dgm:pt modelId="{B55C1CC2-FB5F-AF4D-8406-0556D09CFB00}" type="pres">
      <dgm:prSet presAssocID="{D5A026AB-583B-40D3-99EA-18593522FE76}" presName="tx1" presStyleLbl="revTx" presStyleIdx="3" presStyleCnt="5"/>
      <dgm:spPr/>
    </dgm:pt>
    <dgm:pt modelId="{675D5634-E5B4-D446-B439-60DE7E272278}" type="pres">
      <dgm:prSet presAssocID="{D5A026AB-583B-40D3-99EA-18593522FE76}" presName="vert1" presStyleCnt="0"/>
      <dgm:spPr/>
    </dgm:pt>
    <dgm:pt modelId="{DE7EFBE3-F355-364B-A23B-E5BD29F0D098}" type="pres">
      <dgm:prSet presAssocID="{83837A2F-4DA6-4AA2-85FD-0A93228807DA}" presName="thickLine" presStyleLbl="alignNode1" presStyleIdx="4" presStyleCnt="5"/>
      <dgm:spPr/>
    </dgm:pt>
    <dgm:pt modelId="{A3DC68B6-994C-DD4A-81DA-1A30B97979B6}" type="pres">
      <dgm:prSet presAssocID="{83837A2F-4DA6-4AA2-85FD-0A93228807DA}" presName="horz1" presStyleCnt="0"/>
      <dgm:spPr/>
    </dgm:pt>
    <dgm:pt modelId="{C70A02AD-9929-1148-A51C-59F469F98147}" type="pres">
      <dgm:prSet presAssocID="{83837A2F-4DA6-4AA2-85FD-0A93228807DA}" presName="tx1" presStyleLbl="revTx" presStyleIdx="4" presStyleCnt="5"/>
      <dgm:spPr/>
    </dgm:pt>
    <dgm:pt modelId="{9CD413B3-EA93-8A41-BE44-943E99570336}" type="pres">
      <dgm:prSet presAssocID="{83837A2F-4DA6-4AA2-85FD-0A93228807DA}" presName="vert1" presStyleCnt="0"/>
      <dgm:spPr/>
    </dgm:pt>
  </dgm:ptLst>
  <dgm:cxnLst>
    <dgm:cxn modelId="{501F5D0D-D2FA-BE46-A304-3B51812461F7}" type="presOf" srcId="{DB0512DA-E03A-412D-9F70-E4B16CFEF239}" destId="{2E5D9F02-C68E-1244-8E69-B3B6BC98FB43}" srcOrd="0" destOrd="0" presId="urn:microsoft.com/office/officeart/2008/layout/LinedList"/>
    <dgm:cxn modelId="{74573A15-A23F-DE4B-BFED-878A553C2805}" type="presOf" srcId="{83837A2F-4DA6-4AA2-85FD-0A93228807DA}" destId="{C70A02AD-9929-1148-A51C-59F469F98147}" srcOrd="0" destOrd="0" presId="urn:microsoft.com/office/officeart/2008/layout/LinedList"/>
    <dgm:cxn modelId="{A0F9C41D-A451-40CB-BCCF-04F63EF2CE8D}" srcId="{D98F2C28-536F-45EA-A168-9AC609B187D3}" destId="{D5A026AB-583B-40D3-99EA-18593522FE76}" srcOrd="3" destOrd="0" parTransId="{C458FC62-CDEC-4644-B2DF-4D297BC59253}" sibTransId="{B438678D-838F-48FE-9A41-A681CD8A1859}"/>
    <dgm:cxn modelId="{15EB0727-719B-B247-8EC8-2DB6916FAA83}" type="presOf" srcId="{D5A026AB-583B-40D3-99EA-18593522FE76}" destId="{B55C1CC2-FB5F-AF4D-8406-0556D09CFB00}" srcOrd="0" destOrd="0" presId="urn:microsoft.com/office/officeart/2008/layout/LinedList"/>
    <dgm:cxn modelId="{C847D058-11AC-4803-97B2-C2CDF002C1DE}" srcId="{D98F2C28-536F-45EA-A168-9AC609B187D3}" destId="{83837A2F-4DA6-4AA2-85FD-0A93228807DA}" srcOrd="4" destOrd="0" parTransId="{9C1D0421-1476-4280-8040-9EE78F2DA56C}" sibTransId="{614A0E1C-319F-41A6-B102-1BFE77CAA320}"/>
    <dgm:cxn modelId="{A776826A-C58F-4285-9E4D-F0264BC4D934}" srcId="{D98F2C28-536F-45EA-A168-9AC609B187D3}" destId="{1764B0DC-E103-4305-A056-C94BE5586DAC}" srcOrd="1" destOrd="0" parTransId="{25C9D0F6-2926-47A6-8FA3-BB8E35B6D566}" sibTransId="{83492D28-27C7-4C0E-87EE-1EF47C4BC72B}"/>
    <dgm:cxn modelId="{80F3119E-2ED0-D448-A14B-19EF0F2B04FC}" type="presOf" srcId="{E784EDB2-88D7-4AE1-A881-610D4A1BE448}" destId="{77A04204-2307-BC4F-9429-F31C02DE7ABB}" srcOrd="0" destOrd="0" presId="urn:microsoft.com/office/officeart/2008/layout/LinedList"/>
    <dgm:cxn modelId="{474615A4-AC06-4F75-8317-18E7BA75AC40}" srcId="{D98F2C28-536F-45EA-A168-9AC609B187D3}" destId="{DB0512DA-E03A-412D-9F70-E4B16CFEF239}" srcOrd="2" destOrd="0" parTransId="{256E7A05-9530-44FC-9436-A2CF460B0499}" sibTransId="{23D872D5-B730-486F-97F5-4C35BB34FC1C}"/>
    <dgm:cxn modelId="{928C62B6-8616-F945-B6B5-E543386A036C}" type="presOf" srcId="{D98F2C28-536F-45EA-A168-9AC609B187D3}" destId="{78D68A44-41A5-D444-A2E8-44DD03A13CD1}" srcOrd="0" destOrd="0" presId="urn:microsoft.com/office/officeart/2008/layout/LinedList"/>
    <dgm:cxn modelId="{C6E34FCC-7561-4FDC-968C-9B334275689A}" srcId="{D98F2C28-536F-45EA-A168-9AC609B187D3}" destId="{E784EDB2-88D7-4AE1-A881-610D4A1BE448}" srcOrd="0" destOrd="0" parTransId="{53508DF3-49EC-44C8-9736-748EA7BF6551}" sibTransId="{7AB25B26-27AA-4CF5-9AA8-93F60EBADEBF}"/>
    <dgm:cxn modelId="{19A129E0-CEA2-AC45-85DA-FAC8DE751B1C}" type="presOf" srcId="{1764B0DC-E103-4305-A056-C94BE5586DAC}" destId="{CAE215AD-911B-7A4D-A2AD-4752941958DD}" srcOrd="0" destOrd="0" presId="urn:microsoft.com/office/officeart/2008/layout/LinedList"/>
    <dgm:cxn modelId="{B974C2E6-B52C-DD4D-B549-FDAF2B6DE314}" type="presParOf" srcId="{78D68A44-41A5-D444-A2E8-44DD03A13CD1}" destId="{0F5E601B-1BD5-3640-BAC2-D31AD06D9815}" srcOrd="0" destOrd="0" presId="urn:microsoft.com/office/officeart/2008/layout/LinedList"/>
    <dgm:cxn modelId="{F366DE1C-F269-9B40-B08F-577BB1DE9526}" type="presParOf" srcId="{78D68A44-41A5-D444-A2E8-44DD03A13CD1}" destId="{2A0EBCBB-76D2-EE4A-9227-27E64A114BFE}" srcOrd="1" destOrd="0" presId="urn:microsoft.com/office/officeart/2008/layout/LinedList"/>
    <dgm:cxn modelId="{D400D422-C517-154A-AB73-87D9B8F609A7}" type="presParOf" srcId="{2A0EBCBB-76D2-EE4A-9227-27E64A114BFE}" destId="{77A04204-2307-BC4F-9429-F31C02DE7ABB}" srcOrd="0" destOrd="0" presId="urn:microsoft.com/office/officeart/2008/layout/LinedList"/>
    <dgm:cxn modelId="{58DD14D6-F8ED-3D43-991B-A07D42BB3F82}" type="presParOf" srcId="{2A0EBCBB-76D2-EE4A-9227-27E64A114BFE}" destId="{9551EE94-1042-5F48-8F31-00E63090927B}" srcOrd="1" destOrd="0" presId="urn:microsoft.com/office/officeart/2008/layout/LinedList"/>
    <dgm:cxn modelId="{860D547C-DC9E-0A48-B4D3-71D11D8687D8}" type="presParOf" srcId="{78D68A44-41A5-D444-A2E8-44DD03A13CD1}" destId="{EE48997C-7156-F14C-B13B-D669AAC9D138}" srcOrd="2" destOrd="0" presId="urn:microsoft.com/office/officeart/2008/layout/LinedList"/>
    <dgm:cxn modelId="{5AAC0937-29BA-9041-A88D-2AD5C0594EF2}" type="presParOf" srcId="{78D68A44-41A5-D444-A2E8-44DD03A13CD1}" destId="{328BDCBF-7EF5-2C4B-A162-7BDEDC3F805D}" srcOrd="3" destOrd="0" presId="urn:microsoft.com/office/officeart/2008/layout/LinedList"/>
    <dgm:cxn modelId="{5752D842-604D-CD4D-988C-4DA05D5CC48E}" type="presParOf" srcId="{328BDCBF-7EF5-2C4B-A162-7BDEDC3F805D}" destId="{CAE215AD-911B-7A4D-A2AD-4752941958DD}" srcOrd="0" destOrd="0" presId="urn:microsoft.com/office/officeart/2008/layout/LinedList"/>
    <dgm:cxn modelId="{30832581-8510-BB42-84FD-26C0AABA85E0}" type="presParOf" srcId="{328BDCBF-7EF5-2C4B-A162-7BDEDC3F805D}" destId="{A72CA464-73D8-C34C-8DFA-0A17F93CEF5E}" srcOrd="1" destOrd="0" presId="urn:microsoft.com/office/officeart/2008/layout/LinedList"/>
    <dgm:cxn modelId="{C976B671-F112-9F45-BB46-0F29C4DDD787}" type="presParOf" srcId="{78D68A44-41A5-D444-A2E8-44DD03A13CD1}" destId="{34AA8C40-1DF7-9449-8931-A3034146C3D8}" srcOrd="4" destOrd="0" presId="urn:microsoft.com/office/officeart/2008/layout/LinedList"/>
    <dgm:cxn modelId="{32821C65-3BD9-A84E-BC15-D14E3389934E}" type="presParOf" srcId="{78D68A44-41A5-D444-A2E8-44DD03A13CD1}" destId="{89012A77-3124-0942-9526-D2970A9EC07D}" srcOrd="5" destOrd="0" presId="urn:microsoft.com/office/officeart/2008/layout/LinedList"/>
    <dgm:cxn modelId="{92C3FE2E-B834-9541-BDD9-8EBCADEF2A32}" type="presParOf" srcId="{89012A77-3124-0942-9526-D2970A9EC07D}" destId="{2E5D9F02-C68E-1244-8E69-B3B6BC98FB43}" srcOrd="0" destOrd="0" presId="urn:microsoft.com/office/officeart/2008/layout/LinedList"/>
    <dgm:cxn modelId="{FF4C6205-AC84-5D45-A123-17E4ACBA05A6}" type="presParOf" srcId="{89012A77-3124-0942-9526-D2970A9EC07D}" destId="{A4774FD0-4F6F-4742-940D-C9A5F3E0B782}" srcOrd="1" destOrd="0" presId="urn:microsoft.com/office/officeart/2008/layout/LinedList"/>
    <dgm:cxn modelId="{327B5FB4-4D28-2B44-BCD8-2F33C6A5AA52}" type="presParOf" srcId="{78D68A44-41A5-D444-A2E8-44DD03A13CD1}" destId="{5F450F41-87F7-F341-82B2-F14531B77C1F}" srcOrd="6" destOrd="0" presId="urn:microsoft.com/office/officeart/2008/layout/LinedList"/>
    <dgm:cxn modelId="{F0C340F5-D051-E740-82BD-30F01421E8C6}" type="presParOf" srcId="{78D68A44-41A5-D444-A2E8-44DD03A13CD1}" destId="{1E9F2FED-7B69-9442-B6AA-6B8DF1762407}" srcOrd="7" destOrd="0" presId="urn:microsoft.com/office/officeart/2008/layout/LinedList"/>
    <dgm:cxn modelId="{9F65591C-974A-E24B-873B-A00DDBC067DB}" type="presParOf" srcId="{1E9F2FED-7B69-9442-B6AA-6B8DF1762407}" destId="{B55C1CC2-FB5F-AF4D-8406-0556D09CFB00}" srcOrd="0" destOrd="0" presId="urn:microsoft.com/office/officeart/2008/layout/LinedList"/>
    <dgm:cxn modelId="{5255783F-4D27-4A49-9435-C9E88096F348}" type="presParOf" srcId="{1E9F2FED-7B69-9442-B6AA-6B8DF1762407}" destId="{675D5634-E5B4-D446-B439-60DE7E272278}" srcOrd="1" destOrd="0" presId="urn:microsoft.com/office/officeart/2008/layout/LinedList"/>
    <dgm:cxn modelId="{85B96E02-87CC-1D49-A0FA-373054D61BBC}" type="presParOf" srcId="{78D68A44-41A5-D444-A2E8-44DD03A13CD1}" destId="{DE7EFBE3-F355-364B-A23B-E5BD29F0D098}" srcOrd="8" destOrd="0" presId="urn:microsoft.com/office/officeart/2008/layout/LinedList"/>
    <dgm:cxn modelId="{83DDA35C-19A6-0548-8715-290575743B49}" type="presParOf" srcId="{78D68A44-41A5-D444-A2E8-44DD03A13CD1}" destId="{A3DC68B6-994C-DD4A-81DA-1A30B97979B6}" srcOrd="9" destOrd="0" presId="urn:microsoft.com/office/officeart/2008/layout/LinedList"/>
    <dgm:cxn modelId="{9D863ED8-499B-C945-80B5-5C4DF3F1FC04}" type="presParOf" srcId="{A3DC68B6-994C-DD4A-81DA-1A30B97979B6}" destId="{C70A02AD-9929-1148-A51C-59F469F98147}" srcOrd="0" destOrd="0" presId="urn:microsoft.com/office/officeart/2008/layout/LinedList"/>
    <dgm:cxn modelId="{38959E81-029D-FC4F-86EC-8785F287D0E5}" type="presParOf" srcId="{A3DC68B6-994C-DD4A-81DA-1A30B97979B6}" destId="{9CD413B3-EA93-8A41-BE44-943E995703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5E601B-1BD5-3640-BAC2-D31AD06D9815}">
      <dsp:nvSpPr>
        <dsp:cNvPr id="0" name=""/>
        <dsp:cNvSpPr/>
      </dsp:nvSpPr>
      <dsp:spPr>
        <a:xfrm>
          <a:off x="0" y="623"/>
          <a:ext cx="721641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04204-2307-BC4F-9429-F31C02DE7ABB}">
      <dsp:nvSpPr>
        <dsp:cNvPr id="0" name=""/>
        <dsp:cNvSpPr/>
      </dsp:nvSpPr>
      <dsp:spPr>
        <a:xfrm>
          <a:off x="0" y="623"/>
          <a:ext cx="7216416" cy="10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Relational Databases: Use structured tables and relationships.</a:t>
          </a:r>
        </a:p>
      </dsp:txBody>
      <dsp:txXfrm>
        <a:off x="0" y="623"/>
        <a:ext cx="7216416" cy="1022002"/>
      </dsp:txXfrm>
    </dsp:sp>
    <dsp:sp modelId="{EE48997C-7156-F14C-B13B-D669AAC9D138}">
      <dsp:nvSpPr>
        <dsp:cNvPr id="0" name=""/>
        <dsp:cNvSpPr/>
      </dsp:nvSpPr>
      <dsp:spPr>
        <a:xfrm>
          <a:off x="0" y="1022626"/>
          <a:ext cx="7216416" cy="0"/>
        </a:xfrm>
        <a:prstGeom prst="line">
          <a:avLst/>
        </a:prstGeom>
        <a:solidFill>
          <a:schemeClr val="accent2">
            <a:hueOff val="1768024"/>
            <a:satOff val="-6660"/>
            <a:lumOff val="5588"/>
            <a:alphaOff val="0"/>
          </a:schemeClr>
        </a:solidFill>
        <a:ln w="12700" cap="flat" cmpd="sng" algn="ctr">
          <a:solidFill>
            <a:schemeClr val="accent2">
              <a:hueOff val="1768024"/>
              <a:satOff val="-6660"/>
              <a:lumOff val="5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E215AD-911B-7A4D-A2AD-4752941958DD}">
      <dsp:nvSpPr>
        <dsp:cNvPr id="0" name=""/>
        <dsp:cNvSpPr/>
      </dsp:nvSpPr>
      <dsp:spPr>
        <a:xfrm>
          <a:off x="0" y="1022626"/>
          <a:ext cx="7216416" cy="10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Non-Relational Databases: Flexible, suited for varied data types.</a:t>
          </a:r>
        </a:p>
      </dsp:txBody>
      <dsp:txXfrm>
        <a:off x="0" y="1022626"/>
        <a:ext cx="7216416" cy="1022002"/>
      </dsp:txXfrm>
    </dsp:sp>
    <dsp:sp modelId="{34AA8C40-1DF7-9449-8931-A3034146C3D8}">
      <dsp:nvSpPr>
        <dsp:cNvPr id="0" name=""/>
        <dsp:cNvSpPr/>
      </dsp:nvSpPr>
      <dsp:spPr>
        <a:xfrm>
          <a:off x="0" y="2044628"/>
          <a:ext cx="7216416" cy="0"/>
        </a:xfrm>
        <a:prstGeom prst="line">
          <a:avLst/>
        </a:prstGeom>
        <a:solidFill>
          <a:schemeClr val="accent2">
            <a:hueOff val="3536049"/>
            <a:satOff val="-13319"/>
            <a:lumOff val="11176"/>
            <a:alphaOff val="0"/>
          </a:schemeClr>
        </a:solidFill>
        <a:ln w="12700" cap="flat" cmpd="sng" algn="ctr">
          <a:solidFill>
            <a:schemeClr val="accent2">
              <a:hueOff val="3536049"/>
              <a:satOff val="-13319"/>
              <a:lumOff val="111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5D9F02-C68E-1244-8E69-B3B6BC98FB43}">
      <dsp:nvSpPr>
        <dsp:cNvPr id="0" name=""/>
        <dsp:cNvSpPr/>
      </dsp:nvSpPr>
      <dsp:spPr>
        <a:xfrm>
          <a:off x="0" y="2044628"/>
          <a:ext cx="7216416" cy="10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Primary Key: Uniquely identifies records.</a:t>
          </a:r>
        </a:p>
      </dsp:txBody>
      <dsp:txXfrm>
        <a:off x="0" y="2044628"/>
        <a:ext cx="7216416" cy="1022002"/>
      </dsp:txXfrm>
    </dsp:sp>
    <dsp:sp modelId="{5F450F41-87F7-F341-82B2-F14531B77C1F}">
      <dsp:nvSpPr>
        <dsp:cNvPr id="0" name=""/>
        <dsp:cNvSpPr/>
      </dsp:nvSpPr>
      <dsp:spPr>
        <a:xfrm>
          <a:off x="0" y="3066631"/>
          <a:ext cx="7216416" cy="0"/>
        </a:xfrm>
        <a:prstGeom prst="line">
          <a:avLst/>
        </a:prstGeom>
        <a:solidFill>
          <a:schemeClr val="accent2">
            <a:hueOff val="5304073"/>
            <a:satOff val="-19979"/>
            <a:lumOff val="16765"/>
            <a:alphaOff val="0"/>
          </a:schemeClr>
        </a:solidFill>
        <a:ln w="12700" cap="flat" cmpd="sng" algn="ctr">
          <a:solidFill>
            <a:schemeClr val="accent2">
              <a:hueOff val="5304073"/>
              <a:satOff val="-19979"/>
              <a:lumOff val="16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C1CC2-FB5F-AF4D-8406-0556D09CFB00}">
      <dsp:nvSpPr>
        <dsp:cNvPr id="0" name=""/>
        <dsp:cNvSpPr/>
      </dsp:nvSpPr>
      <dsp:spPr>
        <a:xfrm>
          <a:off x="0" y="3066631"/>
          <a:ext cx="7216416" cy="10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Foreign Key: Creates relationships between tables.</a:t>
          </a:r>
        </a:p>
      </dsp:txBody>
      <dsp:txXfrm>
        <a:off x="0" y="3066631"/>
        <a:ext cx="7216416" cy="1022002"/>
      </dsp:txXfrm>
    </dsp:sp>
    <dsp:sp modelId="{DE7EFBE3-F355-364B-A23B-E5BD29F0D098}">
      <dsp:nvSpPr>
        <dsp:cNvPr id="0" name=""/>
        <dsp:cNvSpPr/>
      </dsp:nvSpPr>
      <dsp:spPr>
        <a:xfrm>
          <a:off x="0" y="4088633"/>
          <a:ext cx="7216416" cy="0"/>
        </a:xfrm>
        <a:prstGeom prst="line">
          <a:avLst/>
        </a:prstGeom>
        <a:solidFill>
          <a:schemeClr val="accent2">
            <a:hueOff val="7072097"/>
            <a:satOff val="-26638"/>
            <a:lumOff val="22353"/>
            <a:alphaOff val="0"/>
          </a:schemeClr>
        </a:solidFill>
        <a:ln w="12700" cap="flat" cmpd="sng" algn="ctr">
          <a:solidFill>
            <a:schemeClr val="accent2">
              <a:hueOff val="7072097"/>
              <a:satOff val="-26638"/>
              <a:lumOff val="2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A02AD-9929-1148-A51C-59F469F98147}">
      <dsp:nvSpPr>
        <dsp:cNvPr id="0" name=""/>
        <dsp:cNvSpPr/>
      </dsp:nvSpPr>
      <dsp:spPr>
        <a:xfrm>
          <a:off x="0" y="4088633"/>
          <a:ext cx="7216416" cy="10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Schema: Blueprint defining the database structure.</a:t>
          </a:r>
        </a:p>
      </dsp:txBody>
      <dsp:txXfrm>
        <a:off x="0" y="4088633"/>
        <a:ext cx="7216416" cy="1022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65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5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08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2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50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08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5/18/25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5/18/25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95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5/18/25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117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4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5/18/25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41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5/18/25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567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898E2-EE5A-B139-31BB-1173925FCF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763" y="372137"/>
            <a:ext cx="2933300" cy="2642616"/>
          </a:xfrm>
        </p:spPr>
        <p:txBody>
          <a:bodyPr anchor="b">
            <a:normAutofit/>
          </a:bodyPr>
          <a:lstStyle/>
          <a:p>
            <a:r>
              <a:rPr lang="en-US" sz="4400" dirty="0"/>
              <a:t>Database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33826-B078-3281-F9D5-7082523557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4304538"/>
            <a:ext cx="3156857" cy="1362456"/>
          </a:xfrm>
        </p:spPr>
        <p:txBody>
          <a:bodyPr anchor="t">
            <a:normAutofit/>
          </a:bodyPr>
          <a:lstStyle/>
          <a:p>
            <a:r>
              <a:rPr lang="en-US" dirty="0"/>
              <a:t>Thomas Russell, M.Ed. D hon (cybersecurity)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0527CE-FCD0-40C8-B37A-39331C2A4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011930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D8655F89-EF96-2417-3734-CECAC17D2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41" y="2802278"/>
            <a:ext cx="6876288" cy="30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7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E86AA9-8384-F26D-34CA-7735AC320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B544C2-72EA-6BE4-1BCD-ADB5DB74D2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1C7F6-A08E-D682-DED8-B03AA24D8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763" y="372137"/>
            <a:ext cx="2933300" cy="2642616"/>
          </a:xfrm>
        </p:spPr>
        <p:txBody>
          <a:bodyPr anchor="b">
            <a:normAutofit/>
          </a:bodyPr>
          <a:lstStyle/>
          <a:p>
            <a:r>
              <a:rPr lang="en-US" sz="4400" dirty="0"/>
              <a:t>Database Structures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7373B-4144-B0F8-AE09-2A9674833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4304538"/>
            <a:ext cx="3156857" cy="1362456"/>
          </a:xfrm>
        </p:spPr>
        <p:txBody>
          <a:bodyPr anchor="t">
            <a:normAutofit/>
          </a:bodyPr>
          <a:lstStyle/>
          <a:p>
            <a:r>
              <a:rPr lang="en-US" dirty="0"/>
              <a:t>Thomas Russell, M.Ed. D hon (cybersecurity)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FDE9D-6C31-11D7-E701-CDDB0CC7C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011930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and blue text on a black background&#10;&#10;AI-generated content may be incorrect.">
            <a:extLst>
              <a:ext uri="{FF2B5EF4-FFF2-40B4-BE49-F238E27FC236}">
                <a16:creationId xmlns:a16="http://schemas.microsoft.com/office/drawing/2014/main" id="{FAEF2586-9594-9C3F-A8B8-9F1CCF29B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41" y="2802278"/>
            <a:ext cx="6876288" cy="30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263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865B2D-40A0-0BCA-3AB5-799CD5C4C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21" y="1371600"/>
            <a:ext cx="6034187" cy="1097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Understanding Data Structure</a:t>
            </a:r>
          </a:p>
        </p:txBody>
      </p:sp>
      <p:pic>
        <p:nvPicPr>
          <p:cNvPr id="5" name="Picture 4" descr="A colorful pattern with lines&#10;&#10;AI-generated content may be incorrect.">
            <a:extLst>
              <a:ext uri="{FF2B5EF4-FFF2-40B4-BE49-F238E27FC236}">
                <a16:creationId xmlns:a16="http://schemas.microsoft.com/office/drawing/2014/main" id="{73B15DF5-F7F8-F0D4-C1A2-30ECDB61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83" r="13182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87FB9-372F-483B-744C-214D9444D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821" y="2633236"/>
            <a:ext cx="6034187" cy="3664687"/>
          </a:xfrm>
        </p:spPr>
        <p:txBody>
          <a:bodyPr>
            <a:normAutofit/>
          </a:bodyPr>
          <a:lstStyle/>
          <a:p>
            <a:r>
              <a:rPr lang="en-US" dirty="0"/>
              <a:t>Data ranges from highly structured to unstructured.</a:t>
            </a:r>
          </a:p>
          <a:p>
            <a:r>
              <a:rPr lang="en-US" b="1" dirty="0"/>
              <a:t>Structured Data:</a:t>
            </a:r>
            <a:r>
              <a:rPr lang="en-US" dirty="0"/>
              <a:t> Organized into tables (e.g., spreadsheets).</a:t>
            </a:r>
          </a:p>
          <a:p>
            <a:r>
              <a:rPr lang="en-US" b="1" dirty="0"/>
              <a:t>Semi-Structured Data:</a:t>
            </a:r>
            <a:r>
              <a:rPr lang="en-US" dirty="0"/>
              <a:t> Some structure but not rigid (e.g., JSON).</a:t>
            </a:r>
          </a:p>
          <a:p>
            <a:r>
              <a:rPr lang="en-US" b="1" dirty="0"/>
              <a:t>Unstructured Data:</a:t>
            </a:r>
            <a:r>
              <a:rPr lang="en-US" dirty="0"/>
              <a:t> No predefined structure (e.g., text files).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43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EB1D5A-02F1-0D87-8656-1F0EBA644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5852160" cy="109728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00"/>
              <a:t>Structured Data - Relational Databases</a:t>
            </a:r>
            <a:br>
              <a:rPr lang="en-US" sz="2500"/>
            </a:br>
            <a:endParaRPr lang="en-US" sz="250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FE100-D0AB-4AE2-824B-60CFA31EC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6281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AE760-065B-9471-8A2A-597D9BDD9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633236"/>
            <a:ext cx="5852160" cy="366468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500"/>
              <a:t>Data stored in tables with rows and columns.</a:t>
            </a:r>
          </a:p>
          <a:p>
            <a:pPr>
              <a:lnSpc>
                <a:spcPct val="110000"/>
              </a:lnSpc>
            </a:pPr>
            <a:r>
              <a:rPr lang="en-US" sz="1500" b="1"/>
              <a:t>Primary Key:</a:t>
            </a:r>
            <a:r>
              <a:rPr lang="en-US" sz="1500"/>
              <a:t> Uniquely identifies each record.</a:t>
            </a:r>
          </a:p>
          <a:p>
            <a:pPr>
              <a:lnSpc>
                <a:spcPct val="110000"/>
              </a:lnSpc>
            </a:pPr>
            <a:r>
              <a:rPr lang="en-US" sz="1500" b="1"/>
              <a:t>Foreign Key:</a:t>
            </a:r>
            <a:r>
              <a:rPr lang="en-US" sz="1500"/>
              <a:t> Links tables by referencing a primary key.</a:t>
            </a:r>
          </a:p>
          <a:p>
            <a:pPr>
              <a:lnSpc>
                <a:spcPct val="110000"/>
              </a:lnSpc>
            </a:pPr>
            <a:r>
              <a:rPr lang="en-US" sz="1500" b="1"/>
              <a:t>Example:</a:t>
            </a:r>
            <a:endParaRPr lang="en-US" sz="1500"/>
          </a:p>
          <a:p>
            <a:pPr lvl="1">
              <a:lnSpc>
                <a:spcPct val="110000"/>
              </a:lnSpc>
            </a:pPr>
            <a:r>
              <a:rPr lang="en-US" sz="1500" b="1"/>
              <a:t>Customer Table:</a:t>
            </a:r>
            <a:r>
              <a:rPr lang="en-US" sz="1500"/>
              <a:t> </a:t>
            </a:r>
            <a:r>
              <a:rPr lang="en-US" sz="1500" err="1"/>
              <a:t>CustomerID</a:t>
            </a:r>
            <a:r>
              <a:rPr lang="en-US" sz="1500"/>
              <a:t> (Primary), FirstName, LastName</a:t>
            </a:r>
          </a:p>
          <a:p>
            <a:pPr lvl="1">
              <a:lnSpc>
                <a:spcPct val="110000"/>
              </a:lnSpc>
            </a:pPr>
            <a:r>
              <a:rPr lang="en-US" sz="1500" b="1"/>
              <a:t>Order Table:</a:t>
            </a:r>
            <a:r>
              <a:rPr lang="en-US" sz="1500"/>
              <a:t> </a:t>
            </a:r>
            <a:r>
              <a:rPr lang="en-US" sz="1500" err="1"/>
              <a:t>OrderID</a:t>
            </a:r>
            <a:r>
              <a:rPr lang="en-US" sz="1500"/>
              <a:t> (Primary), </a:t>
            </a:r>
            <a:r>
              <a:rPr lang="en-US" sz="1500" err="1"/>
              <a:t>CustomerID</a:t>
            </a:r>
            <a:r>
              <a:rPr lang="en-US" sz="1500"/>
              <a:t> (Foreign)</a:t>
            </a:r>
          </a:p>
          <a:p>
            <a:pPr>
              <a:lnSpc>
                <a:spcPct val="110000"/>
              </a:lnSpc>
            </a:pPr>
            <a:r>
              <a:rPr lang="en-US" sz="1500" b="1"/>
              <a:t>Relationship Types:</a:t>
            </a:r>
            <a:r>
              <a:rPr lang="en-US" sz="1500"/>
              <a:t> One-to-one, one-to-many, many-to-many.</a:t>
            </a:r>
          </a:p>
          <a:p>
            <a:pPr>
              <a:lnSpc>
                <a:spcPct val="110000"/>
              </a:lnSpc>
            </a:pPr>
            <a:endParaRPr lang="en-US" sz="1500"/>
          </a:p>
        </p:txBody>
      </p:sp>
      <p:pic>
        <p:nvPicPr>
          <p:cNvPr id="5" name="Picture 4" descr="A close-up of a computer screen&#10;&#10;AI-generated content may be incorrect.">
            <a:extLst>
              <a:ext uri="{FF2B5EF4-FFF2-40B4-BE49-F238E27FC236}">
                <a16:creationId xmlns:a16="http://schemas.microsoft.com/office/drawing/2014/main" id="{7417B2B0-0883-3D69-A3EF-32BE59D130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948" r="37302"/>
          <a:stretch>
            <a:fillRect/>
          </a:stretch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0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CB968D-650C-C401-A6AF-743D4B718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399"/>
            <a:ext cx="10847494" cy="1171069"/>
          </a:xfrm>
        </p:spPr>
        <p:txBody>
          <a:bodyPr anchor="t">
            <a:normAutofit/>
          </a:bodyPr>
          <a:lstStyle/>
          <a:p>
            <a:r>
              <a:rPr lang="en-US" dirty="0"/>
              <a:t>Non-Relational Databases</a:t>
            </a:r>
          </a:p>
        </p:txBody>
      </p:sp>
      <p:pic>
        <p:nvPicPr>
          <p:cNvPr id="5" name="Picture 4" descr="A diagram of keys and values&#10;&#10;AI-generated content may be incorrect.">
            <a:extLst>
              <a:ext uri="{FF2B5EF4-FFF2-40B4-BE49-F238E27FC236}">
                <a16:creationId xmlns:a16="http://schemas.microsoft.com/office/drawing/2014/main" id="{BED5B81A-5C3A-9F0B-9D11-31C045F9A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" y="3006878"/>
            <a:ext cx="5648193" cy="22592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3B82B-5EE1-1860-E2B0-7A60EF3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0" y="2256287"/>
            <a:ext cx="4563618" cy="3760459"/>
          </a:xfrm>
        </p:spPr>
        <p:txBody>
          <a:bodyPr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Does not use structured tables.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b="1" dirty="0"/>
              <a:t>Key-Value Stores:</a:t>
            </a:r>
            <a:r>
              <a:rPr lang="en-US" dirty="0"/>
              <a:t> Data stored as key-value pairs.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b="1" dirty="0"/>
              <a:t>Document Stores:</a:t>
            </a:r>
            <a:r>
              <a:rPr lang="en-US" dirty="0"/>
              <a:t> Stores documents like JSON, XML.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b="1" dirty="0"/>
              <a:t>Advantages:</a:t>
            </a:r>
            <a:r>
              <a:rPr lang="en-US" dirty="0"/>
              <a:t> Flexible structure, fast data retrieval.</a:t>
            </a:r>
            <a:endParaRPr lang="en-US"/>
          </a:p>
          <a:p>
            <a:pPr>
              <a:lnSpc>
                <a:spcPct val="110000"/>
              </a:lnSpc>
            </a:pPr>
            <a:r>
              <a:rPr lang="en-US" b="1" dirty="0"/>
              <a:t>Examples:</a:t>
            </a:r>
            <a:r>
              <a:rPr lang="en-US" dirty="0"/>
              <a:t> DynamoDB (Key-Value), MongoDB (Document).</a:t>
            </a:r>
            <a:endParaRPr lang="en-US"/>
          </a:p>
          <a:p>
            <a:pPr>
              <a:lnSpc>
                <a:spcPct val="110000"/>
              </a:lnSpc>
            </a:pP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A0F4A6-3CC9-C9E2-BA02-58FA29F7D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2253" y="6272784"/>
            <a:ext cx="1084749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5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51CE6-A6FD-3B53-B7E3-E1E6FD4EC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02091"/>
            <a:ext cx="3291840" cy="2770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/>
              <a:t>Comparing Relational and Non-Relational Databases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D7B6BE-A4E0-4483-BEC5-493AC3E5D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459606"/>
            <a:ext cx="978862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A11FE45-2B73-0675-386F-5060505BBF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195230"/>
              </p:ext>
            </p:extLst>
          </p:nvPr>
        </p:nvGraphicFramePr>
        <p:xfrm>
          <a:off x="4443984" y="2096384"/>
          <a:ext cx="7086601" cy="2614940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824198">
                  <a:extLst>
                    <a:ext uri="{9D8B030D-6E8A-4147-A177-3AD203B41FA5}">
                      <a16:colId xmlns:a16="http://schemas.microsoft.com/office/drawing/2014/main" val="4172575640"/>
                    </a:ext>
                  </a:extLst>
                </a:gridCol>
                <a:gridCol w="2667791">
                  <a:extLst>
                    <a:ext uri="{9D8B030D-6E8A-4147-A177-3AD203B41FA5}">
                      <a16:colId xmlns:a16="http://schemas.microsoft.com/office/drawing/2014/main" val="532173338"/>
                    </a:ext>
                  </a:extLst>
                </a:gridCol>
                <a:gridCol w="2594612">
                  <a:extLst>
                    <a:ext uri="{9D8B030D-6E8A-4147-A177-3AD203B41FA5}">
                      <a16:colId xmlns:a16="http://schemas.microsoft.com/office/drawing/2014/main" val="686659869"/>
                    </a:ext>
                  </a:extLst>
                </a:gridCol>
              </a:tblGrid>
              <a:tr h="483959">
                <a:tc>
                  <a:txBody>
                    <a:bodyPr/>
                    <a:lstStyle/>
                    <a:p>
                      <a:r>
                        <a:rPr lang="en-US" sz="1800" b="0" cap="none" spc="0">
                          <a:solidFill>
                            <a:schemeClr val="tx1"/>
                          </a:solidFill>
                        </a:rPr>
                        <a:t>Aspect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cap="none" spc="0">
                          <a:solidFill>
                            <a:schemeClr val="tx1"/>
                          </a:solidFill>
                        </a:rPr>
                        <a:t>Relational DB</a:t>
                      </a:r>
                    </a:p>
                  </a:txBody>
                  <a:tcPr marL="117087" marR="117087" marT="81961" marB="81961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cap="none" spc="0">
                          <a:solidFill>
                            <a:schemeClr val="tx1"/>
                          </a:solidFill>
                        </a:rPr>
                        <a:t>Non-Relational DB</a:t>
                      </a:r>
                    </a:p>
                  </a:txBody>
                  <a:tcPr marL="117087" marR="117087" marT="81961" marB="81961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9638576"/>
                  </a:ext>
                </a:extLst>
              </a:tr>
              <a:tr h="483959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Data Structure</a:t>
                      </a:r>
                    </a:p>
                  </a:txBody>
                  <a:tcPr marL="117087" marR="117087" marT="81961" marB="81961" anchor="ctr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Tables (rows/columns)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Key-Value, Document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519093"/>
                  </a:ext>
                </a:extLst>
              </a:tr>
              <a:tr h="444930">
                <a:tc>
                  <a:txBody>
                    <a:bodyPr/>
                    <a:lstStyle/>
                    <a:p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Query Language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SQL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Varies (NoSQL)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129673"/>
                  </a:ext>
                </a:extLst>
              </a:tr>
              <a:tr h="757162"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Use Case</a:t>
                      </a:r>
                    </a:p>
                  </a:txBody>
                  <a:tcPr marL="117087" marR="117087" marT="81961" marB="81961" anchor="ctr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Structured data, complex queries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cap="none" spc="0">
                          <a:solidFill>
                            <a:schemeClr val="tx1"/>
                          </a:solidFill>
                        </a:rPr>
                        <a:t>Flexible, semi-structured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644732"/>
                  </a:ext>
                </a:extLst>
              </a:tr>
              <a:tr h="444930">
                <a:tc>
                  <a:txBody>
                    <a:bodyPr/>
                    <a:lstStyle/>
                    <a:p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Example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MySQL, PostgreSQL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cap="none" spc="0">
                          <a:solidFill>
                            <a:schemeClr val="tx1"/>
                          </a:solidFill>
                        </a:rPr>
                        <a:t>MongoDB, DynamoDB</a:t>
                      </a:r>
                    </a:p>
                  </a:txBody>
                  <a:tcPr marL="117087" marR="117087" marT="81961" marB="81961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805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5517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C4521-27E1-D5D0-1868-9B694795B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399"/>
            <a:ext cx="10847494" cy="1171069"/>
          </a:xfrm>
        </p:spPr>
        <p:txBody>
          <a:bodyPr anchor="t">
            <a:normAutofit/>
          </a:bodyPr>
          <a:lstStyle/>
          <a:p>
            <a:r>
              <a:rPr lang="en-US" dirty="0"/>
              <a:t>Database Schema</a:t>
            </a:r>
          </a:p>
        </p:txBody>
      </p:sp>
      <p:pic>
        <p:nvPicPr>
          <p:cNvPr id="5" name="Picture 4" descr="A computer screen shot of a computer flow chart&#10;&#10;AI-generated content may be incorrect.">
            <a:extLst>
              <a:ext uri="{FF2B5EF4-FFF2-40B4-BE49-F238E27FC236}">
                <a16:creationId xmlns:a16="http://schemas.microsoft.com/office/drawing/2014/main" id="{E1276D09-4C12-50C1-76E6-BDE19C1C9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32" y="2256287"/>
            <a:ext cx="5151045" cy="376045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9DC9-8DAE-0D45-9527-CE647CC6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5150" y="2256287"/>
            <a:ext cx="4563618" cy="3760459"/>
          </a:xfrm>
        </p:spPr>
        <p:txBody>
          <a:bodyPr anchor="t">
            <a:normAutofit/>
          </a:bodyPr>
          <a:lstStyle/>
          <a:p>
            <a:r>
              <a:rPr lang="en-US" dirty="0"/>
              <a:t>Defines the structure of a database (tables, fields, relationships).</a:t>
            </a:r>
          </a:p>
          <a:p>
            <a:r>
              <a:rPr lang="en-US" b="1" dirty="0"/>
              <a:t>Example:</a:t>
            </a:r>
            <a:r>
              <a:rPr lang="en-US" dirty="0"/>
              <a:t> </a:t>
            </a:r>
            <a:r>
              <a:rPr lang="en-US" dirty="0" err="1"/>
              <a:t>AdventureWorks</a:t>
            </a:r>
            <a:r>
              <a:rPr lang="en-US" dirty="0"/>
              <a:t> schema diagram.</a:t>
            </a:r>
          </a:p>
          <a:p>
            <a:r>
              <a:rPr lang="en-US" b="1" dirty="0"/>
              <a:t>Purpose:</a:t>
            </a:r>
            <a:r>
              <a:rPr lang="en-US" dirty="0"/>
              <a:t> Organizes data efficiently, maintains relationships.</a:t>
            </a:r>
          </a:p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A0F4A6-3CC9-C9E2-BA02-58FA29F7DD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2253" y="6272784"/>
            <a:ext cx="1084749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503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4CAA32-F237-419C-A2DD-43C28D920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D60337-397F-9674-963A-FC81241D0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821" y="1371600"/>
            <a:ext cx="6034187" cy="109728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Practice Questions and Answers</a:t>
            </a:r>
          </a:p>
        </p:txBody>
      </p:sp>
      <p:pic>
        <p:nvPicPr>
          <p:cNvPr id="5" name="Picture 4" descr="Question mark boxes">
            <a:extLst>
              <a:ext uri="{FF2B5EF4-FFF2-40B4-BE49-F238E27FC236}">
                <a16:creationId xmlns:a16="http://schemas.microsoft.com/office/drawing/2014/main" id="{BA38BD68-8907-21B5-0467-020F02E18A0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018" r="27137"/>
          <a:stretch>
            <a:fillRect/>
          </a:stretch>
        </p:blipFill>
        <p:spPr>
          <a:xfrm>
            <a:off x="20" y="10"/>
            <a:ext cx="4857871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1422F5-4221-4812-AFD9-5479C6D60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580905" y="1031005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84E6E-349D-ABF2-5CEC-40DDFD13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821" y="2633236"/>
            <a:ext cx="6034187" cy="3664687"/>
          </a:xfrm>
        </p:spPr>
        <p:txBody>
          <a:bodyPr>
            <a:normAutofit/>
          </a:bodyPr>
          <a:lstStyle/>
          <a:p>
            <a:r>
              <a:rPr lang="en-US" b="1" dirty="0"/>
              <a:t>Q1:</a:t>
            </a:r>
            <a:r>
              <a:rPr lang="en-US" dirty="0"/>
              <a:t> Which key best represents a student-course relationship?</a:t>
            </a:r>
          </a:p>
          <a:p>
            <a:pPr lvl="1"/>
            <a:r>
              <a:rPr lang="en-US" b="1" dirty="0"/>
              <a:t>Answer:</a:t>
            </a:r>
            <a:r>
              <a:rPr lang="en-US" dirty="0"/>
              <a:t> Composite key in a junction table (</a:t>
            </a:r>
            <a:r>
              <a:rPr lang="en-US" dirty="0" err="1"/>
              <a:t>StudentID</a:t>
            </a:r>
            <a:r>
              <a:rPr lang="en-US" dirty="0"/>
              <a:t>, </a:t>
            </a:r>
            <a:r>
              <a:rPr lang="en-US" dirty="0" err="1"/>
              <a:t>CourseID</a:t>
            </a:r>
            <a:r>
              <a:rPr lang="en-US" dirty="0"/>
              <a:t>).</a:t>
            </a:r>
          </a:p>
          <a:p>
            <a:r>
              <a:rPr lang="en-US" b="1" dirty="0"/>
              <a:t>Q2:</a:t>
            </a:r>
            <a:r>
              <a:rPr lang="en-US" dirty="0"/>
              <a:t> Which statement about non-relational databases is true?</a:t>
            </a:r>
          </a:p>
          <a:p>
            <a:pPr lvl="1"/>
            <a:r>
              <a:rPr lang="en-US" b="1" dirty="0"/>
              <a:t>Answer:</a:t>
            </a:r>
            <a:r>
              <a:rPr lang="en-US" dirty="0"/>
              <a:t> Suitable for flexible, varied data formats.</a:t>
            </a:r>
            <a:br>
              <a:rPr lang="en-US" dirty="0"/>
            </a:br>
            <a:r>
              <a:rPr lang="en-US" b="1" dirty="0"/>
              <a:t>Visual:</a:t>
            </a:r>
            <a:r>
              <a:rPr lang="en-US" dirty="0"/>
              <a:t> Use question icons and speech bubbles for Q&amp;A format.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8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BDA151C-5770-45E4-AAFF-59E7F4038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134A04-FE32-0D8F-D44E-154708DC6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914399"/>
            <a:ext cx="3000587" cy="4160520"/>
          </a:xfrm>
        </p:spPr>
        <p:txBody>
          <a:bodyPr anchor="t">
            <a:normAutofit/>
          </a:bodyPr>
          <a:lstStyle/>
          <a:p>
            <a:r>
              <a:rPr lang="en-US" sz="3600"/>
              <a:t>Key Takeaways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ADA91C-AD52-A530-A898-AD6E69874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2253" y="6272784"/>
            <a:ext cx="1084749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156E3A4-6DF7-F475-291F-E2924A9AF5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4518717"/>
              </p:ext>
            </p:extLst>
          </p:nvPr>
        </p:nvGraphicFramePr>
        <p:xfrm>
          <a:off x="4303332" y="891606"/>
          <a:ext cx="7216416" cy="5111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968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5D7D1-83EC-4034-2DAB-51599EDD0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5" name="Content Placeholder 4" descr="A close-up of a question mark&#10;&#10;AI-generated content may be incorrect.">
            <a:extLst>
              <a:ext uri="{FF2B5EF4-FFF2-40B4-BE49-F238E27FC236}">
                <a16:creationId xmlns:a16="http://schemas.microsoft.com/office/drawing/2014/main" id="{41A074C0-3545-0C49-A72A-C256E47A8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3002" y="2633663"/>
            <a:ext cx="5325358" cy="3565525"/>
          </a:xfrm>
        </p:spPr>
      </p:pic>
    </p:spTree>
    <p:extLst>
      <p:ext uri="{BB962C8B-B14F-4D97-AF65-F5344CB8AC3E}">
        <p14:creationId xmlns:p14="http://schemas.microsoft.com/office/powerpoint/2010/main" val="1239559306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376</Words>
  <Application>Microsoft Macintosh PowerPoint</Application>
  <PresentationFormat>Widescreen</PresentationFormat>
  <Paragraphs>55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Grandview Display</vt:lpstr>
      <vt:lpstr>DashVTI</vt:lpstr>
      <vt:lpstr>Database Structures</vt:lpstr>
      <vt:lpstr>Understanding Data Structure</vt:lpstr>
      <vt:lpstr>Structured Data - Relational Databases </vt:lpstr>
      <vt:lpstr>Non-Relational Databases</vt:lpstr>
      <vt:lpstr>Comparing Relational and Non-Relational Databases</vt:lpstr>
      <vt:lpstr>Database Schema</vt:lpstr>
      <vt:lpstr>Practice Questions and Answers</vt:lpstr>
      <vt:lpstr>Key Takeaways</vt:lpstr>
      <vt:lpstr>Questions</vt:lpstr>
      <vt:lpstr>Database Structures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Russell</dc:creator>
  <cp:lastModifiedBy>Thomas Russell</cp:lastModifiedBy>
  <cp:revision>3</cp:revision>
  <dcterms:created xsi:type="dcterms:W3CDTF">2025-05-18T22:51:10Z</dcterms:created>
  <dcterms:modified xsi:type="dcterms:W3CDTF">2025-05-18T23:22:13Z</dcterms:modified>
</cp:coreProperties>
</file>