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01"/>
  </p:normalViewPr>
  <p:slideViewPr>
    <p:cSldViewPr snapToGrid="0">
      <p:cViewPr varScale="1">
        <p:scale>
          <a:sx n="107" d="100"/>
          <a:sy n="107" d="100"/>
        </p:scale>
        <p:origin x="128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39375C-1F9E-4BEC-B8D4-DECCAB06F7D3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3D57DFFB-3D5F-42D8-9292-9FE41C068737}">
      <dgm:prSet/>
      <dgm:spPr/>
      <dgm:t>
        <a:bodyPr/>
        <a:lstStyle/>
        <a:p>
          <a:pPr>
            <a:defRPr b="1"/>
          </a:pPr>
          <a:r>
            <a:rPr lang="en-US" b="1"/>
            <a:t>Strengths</a:t>
          </a:r>
          <a:r>
            <a:rPr lang="en-US"/>
            <a:t>:</a:t>
          </a:r>
        </a:p>
      </dgm:t>
    </dgm:pt>
    <dgm:pt modelId="{EE2739B5-2021-44EF-87D6-41379678C894}" type="parTrans" cxnId="{85D5D772-528E-46DE-B826-BDD4D5322FCF}">
      <dgm:prSet/>
      <dgm:spPr/>
      <dgm:t>
        <a:bodyPr/>
        <a:lstStyle/>
        <a:p>
          <a:endParaRPr lang="en-US"/>
        </a:p>
      </dgm:t>
    </dgm:pt>
    <dgm:pt modelId="{3888A65F-2824-4B02-A23C-924C65747D01}" type="sibTrans" cxnId="{85D5D772-528E-46DE-B826-BDD4D5322FCF}">
      <dgm:prSet/>
      <dgm:spPr/>
      <dgm:t>
        <a:bodyPr/>
        <a:lstStyle/>
        <a:p>
          <a:endParaRPr lang="en-US"/>
        </a:p>
      </dgm:t>
    </dgm:pt>
    <dgm:pt modelId="{0D7A438E-5237-4629-83ED-8DA29BF34BD7}">
      <dgm:prSet/>
      <dgm:spPr/>
      <dgm:t>
        <a:bodyPr/>
        <a:lstStyle/>
        <a:p>
          <a:r>
            <a:rPr lang="en-US"/>
            <a:t>Simple and easy to understand</a:t>
          </a:r>
        </a:p>
      </dgm:t>
    </dgm:pt>
    <dgm:pt modelId="{88692666-4D20-44CC-8C74-87FEFFE51173}" type="parTrans" cxnId="{8C51F098-C1A4-42F9-90B8-283B857E73BE}">
      <dgm:prSet/>
      <dgm:spPr/>
      <dgm:t>
        <a:bodyPr/>
        <a:lstStyle/>
        <a:p>
          <a:endParaRPr lang="en-US"/>
        </a:p>
      </dgm:t>
    </dgm:pt>
    <dgm:pt modelId="{E8AD78D5-4E07-4EE0-8DB1-3C0C7834A426}" type="sibTrans" cxnId="{8C51F098-C1A4-42F9-90B8-283B857E73BE}">
      <dgm:prSet/>
      <dgm:spPr/>
      <dgm:t>
        <a:bodyPr/>
        <a:lstStyle/>
        <a:p>
          <a:endParaRPr lang="en-US"/>
        </a:p>
      </dgm:t>
    </dgm:pt>
    <dgm:pt modelId="{38D7124F-DA5D-4176-AE33-1618883C402F}">
      <dgm:prSet/>
      <dgm:spPr/>
      <dgm:t>
        <a:bodyPr/>
        <a:lstStyle/>
        <a:p>
          <a:r>
            <a:rPr lang="en-US"/>
            <a:t>Historical importance</a:t>
          </a:r>
        </a:p>
      </dgm:t>
    </dgm:pt>
    <dgm:pt modelId="{45D164A0-3D77-4E7A-BD21-11B34E0ABDF4}" type="parTrans" cxnId="{7E28BCEA-B64B-41ED-A9E7-6A93AC14D064}">
      <dgm:prSet/>
      <dgm:spPr/>
      <dgm:t>
        <a:bodyPr/>
        <a:lstStyle/>
        <a:p>
          <a:endParaRPr lang="en-US"/>
        </a:p>
      </dgm:t>
    </dgm:pt>
    <dgm:pt modelId="{669A8EE6-5A60-4B7B-8D47-1F7DA363FAFE}" type="sibTrans" cxnId="{7E28BCEA-B64B-41ED-A9E7-6A93AC14D064}">
      <dgm:prSet/>
      <dgm:spPr/>
      <dgm:t>
        <a:bodyPr/>
        <a:lstStyle/>
        <a:p>
          <a:endParaRPr lang="en-US"/>
        </a:p>
      </dgm:t>
    </dgm:pt>
    <dgm:pt modelId="{8E5649BD-0561-45B7-A82E-FDE18DD4B75F}">
      <dgm:prSet/>
      <dgm:spPr/>
      <dgm:t>
        <a:bodyPr/>
        <a:lstStyle/>
        <a:p>
          <a:pPr>
            <a:defRPr b="1"/>
          </a:pPr>
          <a:r>
            <a:rPr lang="en-US" b="1"/>
            <a:t>Weaknesses</a:t>
          </a:r>
          <a:r>
            <a:rPr lang="en-US"/>
            <a:t>:</a:t>
          </a:r>
        </a:p>
      </dgm:t>
    </dgm:pt>
    <dgm:pt modelId="{2169CA9B-E85F-4AD5-898E-327293F820FF}" type="parTrans" cxnId="{7EC40CB1-2518-44E1-A7D9-460CC4608257}">
      <dgm:prSet/>
      <dgm:spPr/>
      <dgm:t>
        <a:bodyPr/>
        <a:lstStyle/>
        <a:p>
          <a:endParaRPr lang="en-US"/>
        </a:p>
      </dgm:t>
    </dgm:pt>
    <dgm:pt modelId="{13AAB189-8F66-4A5B-B141-354973770F9F}" type="sibTrans" cxnId="{7EC40CB1-2518-44E1-A7D9-460CC4608257}">
      <dgm:prSet/>
      <dgm:spPr/>
      <dgm:t>
        <a:bodyPr/>
        <a:lstStyle/>
        <a:p>
          <a:endParaRPr lang="en-US"/>
        </a:p>
      </dgm:t>
    </dgm:pt>
    <dgm:pt modelId="{43A852AA-CC2E-4952-AB40-3BE099E9E82C}">
      <dgm:prSet/>
      <dgm:spPr/>
      <dgm:t>
        <a:bodyPr/>
        <a:lstStyle/>
        <a:p>
          <a:r>
            <a:rPr lang="en-US"/>
            <a:t>Easy to break with brute-force</a:t>
          </a:r>
        </a:p>
      </dgm:t>
    </dgm:pt>
    <dgm:pt modelId="{22EB72D5-B037-4D20-836C-F9A19D0C8961}" type="parTrans" cxnId="{57DCC9F4-2377-44AD-A9F6-AB2EAB3CCCD9}">
      <dgm:prSet/>
      <dgm:spPr/>
      <dgm:t>
        <a:bodyPr/>
        <a:lstStyle/>
        <a:p>
          <a:endParaRPr lang="en-US"/>
        </a:p>
      </dgm:t>
    </dgm:pt>
    <dgm:pt modelId="{9A4E019E-EB47-49AC-BD75-E2C208D8FA9B}" type="sibTrans" cxnId="{57DCC9F4-2377-44AD-A9F6-AB2EAB3CCCD9}">
      <dgm:prSet/>
      <dgm:spPr/>
      <dgm:t>
        <a:bodyPr/>
        <a:lstStyle/>
        <a:p>
          <a:endParaRPr lang="en-US"/>
        </a:p>
      </dgm:t>
    </dgm:pt>
    <dgm:pt modelId="{54C4A16F-91BC-4252-A48F-2C14B88428F9}">
      <dgm:prSet/>
      <dgm:spPr/>
      <dgm:t>
        <a:bodyPr/>
        <a:lstStyle/>
        <a:p>
          <a:r>
            <a:rPr lang="en-US"/>
            <a:t>No key exchange mechanism</a:t>
          </a:r>
        </a:p>
      </dgm:t>
    </dgm:pt>
    <dgm:pt modelId="{39B4F527-46ED-4AB1-BD05-D96FA2C3E90E}" type="parTrans" cxnId="{3DEC6637-95A0-4C24-B834-D2A428CA09E7}">
      <dgm:prSet/>
      <dgm:spPr/>
      <dgm:t>
        <a:bodyPr/>
        <a:lstStyle/>
        <a:p>
          <a:endParaRPr lang="en-US"/>
        </a:p>
      </dgm:t>
    </dgm:pt>
    <dgm:pt modelId="{14D748CB-D3DF-4E16-BEB1-9EFBC7390C4C}" type="sibTrans" cxnId="{3DEC6637-95A0-4C24-B834-D2A428CA09E7}">
      <dgm:prSet/>
      <dgm:spPr/>
      <dgm:t>
        <a:bodyPr/>
        <a:lstStyle/>
        <a:p>
          <a:endParaRPr lang="en-US"/>
        </a:p>
      </dgm:t>
    </dgm:pt>
    <dgm:pt modelId="{FAD911DD-9310-4A61-AFFB-E7F2FFF2C605}" type="pres">
      <dgm:prSet presAssocID="{3C39375C-1F9E-4BEC-B8D4-DECCAB06F7D3}" presName="root" presStyleCnt="0">
        <dgm:presLayoutVars>
          <dgm:dir/>
          <dgm:resizeHandles val="exact"/>
        </dgm:presLayoutVars>
      </dgm:prSet>
      <dgm:spPr/>
    </dgm:pt>
    <dgm:pt modelId="{1BCB2B60-5A69-4C60-A019-B9D7E307049C}" type="pres">
      <dgm:prSet presAssocID="{3D57DFFB-3D5F-42D8-9292-9FE41C068737}" presName="compNode" presStyleCnt="0"/>
      <dgm:spPr/>
    </dgm:pt>
    <dgm:pt modelId="{8FEEF702-9B14-44C4-8CAA-FB299B619FBB}" type="pres">
      <dgm:prSet presAssocID="{3D57DFFB-3D5F-42D8-9292-9FE41C06873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9006E32B-8038-46A0-95A1-DAD8EF455402}" type="pres">
      <dgm:prSet presAssocID="{3D57DFFB-3D5F-42D8-9292-9FE41C068737}" presName="iconSpace" presStyleCnt="0"/>
      <dgm:spPr/>
    </dgm:pt>
    <dgm:pt modelId="{41AA7566-EEE0-4F1F-9B0E-6A08C3D7E25C}" type="pres">
      <dgm:prSet presAssocID="{3D57DFFB-3D5F-42D8-9292-9FE41C068737}" presName="parTx" presStyleLbl="revTx" presStyleIdx="0" presStyleCnt="4">
        <dgm:presLayoutVars>
          <dgm:chMax val="0"/>
          <dgm:chPref val="0"/>
        </dgm:presLayoutVars>
      </dgm:prSet>
      <dgm:spPr/>
    </dgm:pt>
    <dgm:pt modelId="{6E116979-64F5-4E40-89AB-79200A8CAA9D}" type="pres">
      <dgm:prSet presAssocID="{3D57DFFB-3D5F-42D8-9292-9FE41C068737}" presName="txSpace" presStyleCnt="0"/>
      <dgm:spPr/>
    </dgm:pt>
    <dgm:pt modelId="{19E99E90-10A6-4F6D-B4F1-508FB9C5EAEB}" type="pres">
      <dgm:prSet presAssocID="{3D57DFFB-3D5F-42D8-9292-9FE41C068737}" presName="desTx" presStyleLbl="revTx" presStyleIdx="1" presStyleCnt="4">
        <dgm:presLayoutVars/>
      </dgm:prSet>
      <dgm:spPr/>
    </dgm:pt>
    <dgm:pt modelId="{7946B30E-2517-411E-90AC-183D771D9CFF}" type="pres">
      <dgm:prSet presAssocID="{3888A65F-2824-4B02-A23C-924C65747D01}" presName="sibTrans" presStyleCnt="0"/>
      <dgm:spPr/>
    </dgm:pt>
    <dgm:pt modelId="{9422282C-E2F3-4C83-92DF-B07D19992C95}" type="pres">
      <dgm:prSet presAssocID="{8E5649BD-0561-45B7-A82E-FDE18DD4B75F}" presName="compNode" presStyleCnt="0"/>
      <dgm:spPr/>
    </dgm:pt>
    <dgm:pt modelId="{F288CD40-2FE4-4CDB-84C4-3F73BC9336D7}" type="pres">
      <dgm:prSet presAssocID="{8E5649BD-0561-45B7-A82E-FDE18DD4B75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5476BF06-F4A5-4B18-881E-AB0EC59C9086}" type="pres">
      <dgm:prSet presAssocID="{8E5649BD-0561-45B7-A82E-FDE18DD4B75F}" presName="iconSpace" presStyleCnt="0"/>
      <dgm:spPr/>
    </dgm:pt>
    <dgm:pt modelId="{969387DA-733B-42BE-ADFD-7C4E61306290}" type="pres">
      <dgm:prSet presAssocID="{8E5649BD-0561-45B7-A82E-FDE18DD4B75F}" presName="parTx" presStyleLbl="revTx" presStyleIdx="2" presStyleCnt="4">
        <dgm:presLayoutVars>
          <dgm:chMax val="0"/>
          <dgm:chPref val="0"/>
        </dgm:presLayoutVars>
      </dgm:prSet>
      <dgm:spPr/>
    </dgm:pt>
    <dgm:pt modelId="{AF91CC96-89B5-4342-88F4-1C7050B43F3A}" type="pres">
      <dgm:prSet presAssocID="{8E5649BD-0561-45B7-A82E-FDE18DD4B75F}" presName="txSpace" presStyleCnt="0"/>
      <dgm:spPr/>
    </dgm:pt>
    <dgm:pt modelId="{017FDDE7-3145-49CE-8740-E229AFBFEF54}" type="pres">
      <dgm:prSet presAssocID="{8E5649BD-0561-45B7-A82E-FDE18DD4B75F}" presName="desTx" presStyleLbl="revTx" presStyleIdx="3" presStyleCnt="4">
        <dgm:presLayoutVars/>
      </dgm:prSet>
      <dgm:spPr/>
    </dgm:pt>
  </dgm:ptLst>
  <dgm:cxnLst>
    <dgm:cxn modelId="{3DEC6637-95A0-4C24-B834-D2A428CA09E7}" srcId="{8E5649BD-0561-45B7-A82E-FDE18DD4B75F}" destId="{54C4A16F-91BC-4252-A48F-2C14B88428F9}" srcOrd="1" destOrd="0" parTransId="{39B4F527-46ED-4AB1-BD05-D96FA2C3E90E}" sibTransId="{14D748CB-D3DF-4E16-BEB1-9EFBC7390C4C}"/>
    <dgm:cxn modelId="{4560DD49-4444-49F6-9761-74CF8F4498AE}" type="presOf" srcId="{54C4A16F-91BC-4252-A48F-2C14B88428F9}" destId="{017FDDE7-3145-49CE-8740-E229AFBFEF54}" srcOrd="0" destOrd="1" presId="urn:microsoft.com/office/officeart/2018/2/layout/IconLabelDescriptionList"/>
    <dgm:cxn modelId="{47E01F51-057D-45E4-A244-30B2F69B6F6D}" type="presOf" srcId="{3D57DFFB-3D5F-42D8-9292-9FE41C068737}" destId="{41AA7566-EEE0-4F1F-9B0E-6A08C3D7E25C}" srcOrd="0" destOrd="0" presId="urn:microsoft.com/office/officeart/2018/2/layout/IconLabelDescriptionList"/>
    <dgm:cxn modelId="{C6945E60-6C34-430D-B2F2-ED7E82B22ABA}" type="presOf" srcId="{8E5649BD-0561-45B7-A82E-FDE18DD4B75F}" destId="{969387DA-733B-42BE-ADFD-7C4E61306290}" srcOrd="0" destOrd="0" presId="urn:microsoft.com/office/officeart/2018/2/layout/IconLabelDescriptionList"/>
    <dgm:cxn modelId="{10715369-D2ED-42B5-B81C-A7E115DF6CCC}" type="presOf" srcId="{43A852AA-CC2E-4952-AB40-3BE099E9E82C}" destId="{017FDDE7-3145-49CE-8740-E229AFBFEF54}" srcOrd="0" destOrd="0" presId="urn:microsoft.com/office/officeart/2018/2/layout/IconLabelDescriptionList"/>
    <dgm:cxn modelId="{85D5D772-528E-46DE-B826-BDD4D5322FCF}" srcId="{3C39375C-1F9E-4BEC-B8D4-DECCAB06F7D3}" destId="{3D57DFFB-3D5F-42D8-9292-9FE41C068737}" srcOrd="0" destOrd="0" parTransId="{EE2739B5-2021-44EF-87D6-41379678C894}" sibTransId="{3888A65F-2824-4B02-A23C-924C65747D01}"/>
    <dgm:cxn modelId="{8C51F098-C1A4-42F9-90B8-283B857E73BE}" srcId="{3D57DFFB-3D5F-42D8-9292-9FE41C068737}" destId="{0D7A438E-5237-4629-83ED-8DA29BF34BD7}" srcOrd="0" destOrd="0" parTransId="{88692666-4D20-44CC-8C74-87FEFFE51173}" sibTransId="{E8AD78D5-4E07-4EE0-8DB1-3C0C7834A426}"/>
    <dgm:cxn modelId="{7EC40CB1-2518-44E1-A7D9-460CC4608257}" srcId="{3C39375C-1F9E-4BEC-B8D4-DECCAB06F7D3}" destId="{8E5649BD-0561-45B7-A82E-FDE18DD4B75F}" srcOrd="1" destOrd="0" parTransId="{2169CA9B-E85F-4AD5-898E-327293F820FF}" sibTransId="{13AAB189-8F66-4A5B-B141-354973770F9F}"/>
    <dgm:cxn modelId="{6D0D45C3-EEBF-4BBC-9F8B-626F9232DED2}" type="presOf" srcId="{3C39375C-1F9E-4BEC-B8D4-DECCAB06F7D3}" destId="{FAD911DD-9310-4A61-AFFB-E7F2FFF2C605}" srcOrd="0" destOrd="0" presId="urn:microsoft.com/office/officeart/2018/2/layout/IconLabelDescriptionList"/>
    <dgm:cxn modelId="{C38851C7-A96E-4942-A29F-56622AA49632}" type="presOf" srcId="{38D7124F-DA5D-4176-AE33-1618883C402F}" destId="{19E99E90-10A6-4F6D-B4F1-508FB9C5EAEB}" srcOrd="0" destOrd="1" presId="urn:microsoft.com/office/officeart/2018/2/layout/IconLabelDescriptionList"/>
    <dgm:cxn modelId="{7E28BCEA-B64B-41ED-A9E7-6A93AC14D064}" srcId="{3D57DFFB-3D5F-42D8-9292-9FE41C068737}" destId="{38D7124F-DA5D-4176-AE33-1618883C402F}" srcOrd="1" destOrd="0" parTransId="{45D164A0-3D77-4E7A-BD21-11B34E0ABDF4}" sibTransId="{669A8EE6-5A60-4B7B-8D47-1F7DA363FAFE}"/>
    <dgm:cxn modelId="{F884ECF2-1916-42FC-A824-C9CD731029CF}" type="presOf" srcId="{0D7A438E-5237-4629-83ED-8DA29BF34BD7}" destId="{19E99E90-10A6-4F6D-B4F1-508FB9C5EAEB}" srcOrd="0" destOrd="0" presId="urn:microsoft.com/office/officeart/2018/2/layout/IconLabelDescriptionList"/>
    <dgm:cxn modelId="{57DCC9F4-2377-44AD-A9F6-AB2EAB3CCCD9}" srcId="{8E5649BD-0561-45B7-A82E-FDE18DD4B75F}" destId="{43A852AA-CC2E-4952-AB40-3BE099E9E82C}" srcOrd="0" destOrd="0" parTransId="{22EB72D5-B037-4D20-836C-F9A19D0C8961}" sibTransId="{9A4E019E-EB47-49AC-BD75-E2C208D8FA9B}"/>
    <dgm:cxn modelId="{0F1EF96C-07E4-476C-B737-62F74FBF2F2B}" type="presParOf" srcId="{FAD911DD-9310-4A61-AFFB-E7F2FFF2C605}" destId="{1BCB2B60-5A69-4C60-A019-B9D7E307049C}" srcOrd="0" destOrd="0" presId="urn:microsoft.com/office/officeart/2018/2/layout/IconLabelDescriptionList"/>
    <dgm:cxn modelId="{A79F27AB-B5E6-4179-AA46-3A74B7A6B89A}" type="presParOf" srcId="{1BCB2B60-5A69-4C60-A019-B9D7E307049C}" destId="{8FEEF702-9B14-44C4-8CAA-FB299B619FBB}" srcOrd="0" destOrd="0" presId="urn:microsoft.com/office/officeart/2018/2/layout/IconLabelDescriptionList"/>
    <dgm:cxn modelId="{A91D77A5-F64B-41B4-85BF-0FDABEFD8C63}" type="presParOf" srcId="{1BCB2B60-5A69-4C60-A019-B9D7E307049C}" destId="{9006E32B-8038-46A0-95A1-DAD8EF455402}" srcOrd="1" destOrd="0" presId="urn:microsoft.com/office/officeart/2018/2/layout/IconLabelDescriptionList"/>
    <dgm:cxn modelId="{39A3BC9D-6DF5-422A-9EB1-71687E687444}" type="presParOf" srcId="{1BCB2B60-5A69-4C60-A019-B9D7E307049C}" destId="{41AA7566-EEE0-4F1F-9B0E-6A08C3D7E25C}" srcOrd="2" destOrd="0" presId="urn:microsoft.com/office/officeart/2018/2/layout/IconLabelDescriptionList"/>
    <dgm:cxn modelId="{C1A0D84F-6223-4948-8892-9192DFAF567D}" type="presParOf" srcId="{1BCB2B60-5A69-4C60-A019-B9D7E307049C}" destId="{6E116979-64F5-4E40-89AB-79200A8CAA9D}" srcOrd="3" destOrd="0" presId="urn:microsoft.com/office/officeart/2018/2/layout/IconLabelDescriptionList"/>
    <dgm:cxn modelId="{7F093C4F-25E5-4491-B740-28B80CC6563A}" type="presParOf" srcId="{1BCB2B60-5A69-4C60-A019-B9D7E307049C}" destId="{19E99E90-10A6-4F6D-B4F1-508FB9C5EAEB}" srcOrd="4" destOrd="0" presId="urn:microsoft.com/office/officeart/2018/2/layout/IconLabelDescriptionList"/>
    <dgm:cxn modelId="{C4242753-C68D-4BCC-AB5C-88C0863355FF}" type="presParOf" srcId="{FAD911DD-9310-4A61-AFFB-E7F2FFF2C605}" destId="{7946B30E-2517-411E-90AC-183D771D9CFF}" srcOrd="1" destOrd="0" presId="urn:microsoft.com/office/officeart/2018/2/layout/IconLabelDescriptionList"/>
    <dgm:cxn modelId="{0B8DBEC5-DB08-47F6-A746-B31B4FF62352}" type="presParOf" srcId="{FAD911DD-9310-4A61-AFFB-E7F2FFF2C605}" destId="{9422282C-E2F3-4C83-92DF-B07D19992C95}" srcOrd="2" destOrd="0" presId="urn:microsoft.com/office/officeart/2018/2/layout/IconLabelDescriptionList"/>
    <dgm:cxn modelId="{8B291202-F423-4D2C-B73A-0084CED4CCAF}" type="presParOf" srcId="{9422282C-E2F3-4C83-92DF-B07D19992C95}" destId="{F288CD40-2FE4-4CDB-84C4-3F73BC9336D7}" srcOrd="0" destOrd="0" presId="urn:microsoft.com/office/officeart/2018/2/layout/IconLabelDescriptionList"/>
    <dgm:cxn modelId="{EA8D491A-F186-46B8-9C6A-647702682C34}" type="presParOf" srcId="{9422282C-E2F3-4C83-92DF-B07D19992C95}" destId="{5476BF06-F4A5-4B18-881E-AB0EC59C9086}" srcOrd="1" destOrd="0" presId="urn:microsoft.com/office/officeart/2018/2/layout/IconLabelDescriptionList"/>
    <dgm:cxn modelId="{89CD04DD-DD4D-4859-84BD-24C9F401CBA4}" type="presParOf" srcId="{9422282C-E2F3-4C83-92DF-B07D19992C95}" destId="{969387DA-733B-42BE-ADFD-7C4E61306290}" srcOrd="2" destOrd="0" presId="urn:microsoft.com/office/officeart/2018/2/layout/IconLabelDescriptionList"/>
    <dgm:cxn modelId="{24B26A6D-911A-454A-AFF5-6E20C3C55221}" type="presParOf" srcId="{9422282C-E2F3-4C83-92DF-B07D19992C95}" destId="{AF91CC96-89B5-4342-88F4-1C7050B43F3A}" srcOrd="3" destOrd="0" presId="urn:microsoft.com/office/officeart/2018/2/layout/IconLabelDescriptionList"/>
    <dgm:cxn modelId="{5797D5E5-A93F-4828-938F-F3086A3F656D}" type="presParOf" srcId="{9422282C-E2F3-4C83-92DF-B07D19992C95}" destId="{017FDDE7-3145-49CE-8740-E229AFBFEF54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EF702-9B14-44C4-8CAA-FB299B619FBB}">
      <dsp:nvSpPr>
        <dsp:cNvPr id="0" name=""/>
        <dsp:cNvSpPr/>
      </dsp:nvSpPr>
      <dsp:spPr>
        <a:xfrm>
          <a:off x="765914" y="636188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A7566-EEE0-4F1F-9B0E-6A08C3D7E25C}">
      <dsp:nvSpPr>
        <dsp:cNvPr id="0" name=""/>
        <dsp:cNvSpPr/>
      </dsp:nvSpPr>
      <dsp:spPr>
        <a:xfrm>
          <a:off x="765914" y="2273766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b="1" kern="1200"/>
            <a:t>Strengths</a:t>
          </a:r>
          <a:r>
            <a:rPr lang="en-US" sz="3600" kern="1200"/>
            <a:t>:</a:t>
          </a:r>
        </a:p>
      </dsp:txBody>
      <dsp:txXfrm>
        <a:off x="765914" y="2273766"/>
        <a:ext cx="4320000" cy="648000"/>
      </dsp:txXfrm>
    </dsp:sp>
    <dsp:sp modelId="{19E99E90-10A6-4F6D-B4F1-508FB9C5EAEB}">
      <dsp:nvSpPr>
        <dsp:cNvPr id="0" name=""/>
        <dsp:cNvSpPr/>
      </dsp:nvSpPr>
      <dsp:spPr>
        <a:xfrm>
          <a:off x="765914" y="2980175"/>
          <a:ext cx="4320000" cy="576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Simple and easy to understand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Historical importance</a:t>
          </a:r>
        </a:p>
      </dsp:txBody>
      <dsp:txXfrm>
        <a:off x="765914" y="2980175"/>
        <a:ext cx="4320000" cy="576440"/>
      </dsp:txXfrm>
    </dsp:sp>
    <dsp:sp modelId="{F288CD40-2FE4-4CDB-84C4-3F73BC9336D7}">
      <dsp:nvSpPr>
        <dsp:cNvPr id="0" name=""/>
        <dsp:cNvSpPr/>
      </dsp:nvSpPr>
      <dsp:spPr>
        <a:xfrm>
          <a:off x="5841914" y="636188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387DA-733B-42BE-ADFD-7C4E61306290}">
      <dsp:nvSpPr>
        <dsp:cNvPr id="0" name=""/>
        <dsp:cNvSpPr/>
      </dsp:nvSpPr>
      <dsp:spPr>
        <a:xfrm>
          <a:off x="5841914" y="2273766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b="1" kern="1200"/>
            <a:t>Weaknesses</a:t>
          </a:r>
          <a:r>
            <a:rPr lang="en-US" sz="3600" kern="1200"/>
            <a:t>:</a:t>
          </a:r>
        </a:p>
      </dsp:txBody>
      <dsp:txXfrm>
        <a:off x="5841914" y="2273766"/>
        <a:ext cx="4320000" cy="648000"/>
      </dsp:txXfrm>
    </dsp:sp>
    <dsp:sp modelId="{017FDDE7-3145-49CE-8740-E229AFBFEF54}">
      <dsp:nvSpPr>
        <dsp:cNvPr id="0" name=""/>
        <dsp:cNvSpPr/>
      </dsp:nvSpPr>
      <dsp:spPr>
        <a:xfrm>
          <a:off x="5841914" y="2980175"/>
          <a:ext cx="4320000" cy="576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Easy to break with brute-force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No key exchange mechanism</a:t>
          </a:r>
        </a:p>
      </dsp:txBody>
      <dsp:txXfrm>
        <a:off x="5841914" y="2980175"/>
        <a:ext cx="4320000" cy="576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C3BFF-E60E-2CF4-AC0C-B0379D3CF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171D6-C65A-E906-23FE-3D6F95A39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ACA5F-FEAC-2DBF-3B9C-95EBAC116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AEA6-E36B-4547-A9DF-6C6841CAEBFB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73F16-6335-5D44-9B6D-291BB4D44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085EF-9225-01A9-8F38-45C07CB3C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9B2B-44F0-5B4A-9EE7-184FA2281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0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58D69-4C12-BAE9-5B3C-6AED041F2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1782E-713F-00B5-8DF2-77FCBC85D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03019-9BB9-4DC9-4B31-FE91CAA03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AEA6-E36B-4547-A9DF-6C6841CAEBFB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23FF8-ED67-D9D1-33CB-FCD97ABA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4DB65-F5D7-AE07-4C53-7A934E68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9B2B-44F0-5B4A-9EE7-184FA2281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9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A62E5-CD14-D082-21BC-41178E66ED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45928-5444-2C76-74A0-F74E952F7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CB33B-5294-73BF-0837-828F1F2E0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AEA6-E36B-4547-A9DF-6C6841CAEBFB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488AF-7076-C511-E9DF-9DBC3DA1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DD4A2-103C-FB73-3D86-13CF64C2F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9B2B-44F0-5B4A-9EE7-184FA2281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6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B10F-F398-6F2D-FBA1-886E09EC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42EC1-78BA-5955-A8E8-478C41D09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6122A-5E46-9B4E-1E6C-26CCCD17D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AEA6-E36B-4547-A9DF-6C6841CAEBFB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85563-DAF6-42EB-BA40-E922374B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2076B-8495-3695-9A84-C69555B11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9B2B-44F0-5B4A-9EE7-184FA2281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3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546C8-FBF0-573D-19D6-EF43DB528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9E1A7-329B-D311-1C17-C903C763E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411C6-E36F-C466-07D5-3CCD38A8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AEA6-E36B-4547-A9DF-6C6841CAEBFB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8D86A-7D84-9ED3-6D63-ACB638402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52E49-AF8E-0168-D183-BFC252BF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9B2B-44F0-5B4A-9EE7-184FA2281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82CAF-B31A-00AC-D5A6-934866A6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8BB76-22C5-C9C2-A70B-06DA5E6ED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19CA30-96D3-339F-849C-1FC8A48C4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745FA-30D5-5D0D-5E27-0C9902CCD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AEA6-E36B-4547-A9DF-6C6841CAEBFB}" type="datetimeFigureOut">
              <a:rPr lang="en-US" smtClean="0"/>
              <a:t>4/7/25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21B59D-91C8-F069-098F-101F180E1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70A92-C226-F77E-EAB0-7F901FE1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9B2B-44F0-5B4A-9EE7-184FA2281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89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29060-55C2-8D6C-5E33-E8DF3EA0C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11586-0FCD-68F0-F8B8-F4869D37A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3D999-8CB7-7F9B-964C-7C41191B4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AD807-F4A8-9FB2-C15F-28707BE48E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5DE513-B6BA-250E-70B1-B1F64EB3BA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4103A1-ACED-2325-8D0F-E01B23953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AEA6-E36B-4547-A9DF-6C6841CAEBFB}" type="datetimeFigureOut">
              <a:rPr lang="en-US" smtClean="0"/>
              <a:t>4/7/25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7B0615-E70E-EEE5-0B7C-749BBEDF9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835235-5BAA-E621-8652-EFB761C3B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9B2B-44F0-5B4A-9EE7-184FA2281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5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4B61C-41BB-BE21-A4CB-8D5608365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BB8A28-9274-EC18-679C-610F622F7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AEA6-E36B-4547-A9DF-6C6841CAEBFB}" type="datetimeFigureOut">
              <a:rPr lang="en-US" smtClean="0"/>
              <a:t>4/7/25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C4430-B644-D091-3086-E36DC1345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B059DC-0419-AA8E-ACD3-F6F62A7E2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9B2B-44F0-5B4A-9EE7-184FA2281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24D44B-152F-FA1B-684D-CD71C9837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AEA6-E36B-4547-A9DF-6C6841CAEBFB}" type="datetimeFigureOut">
              <a:rPr lang="en-US" smtClean="0"/>
              <a:t>4/7/25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7CFFAA-F672-C46C-1FC4-222DFC7AA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B73E8-5F1C-545D-F404-D5586435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9B2B-44F0-5B4A-9EE7-184FA2281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2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643A2-A89B-3C46-5190-9FC9277A1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3B052-C8CC-33E9-F77C-B44201F55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91F7E7-11B3-4044-8A9B-7744F2FCA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99523-4D81-98EE-EAF4-91DB431F7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AEA6-E36B-4547-A9DF-6C6841CAEBFB}" type="datetimeFigureOut">
              <a:rPr lang="en-US" smtClean="0"/>
              <a:t>4/7/25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66ED9-8325-FD58-B280-A877097FD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4A076-6E09-C77A-AAF8-B0CEF778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9B2B-44F0-5B4A-9EE7-184FA2281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00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AD868-EF6C-D531-1378-254F6442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856EC1-9D1C-F82F-F50C-D18A70374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0DE401-5CA5-79AB-C186-38B022450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22773-57C3-9194-807A-9BA61B71F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AEA6-E36B-4547-A9DF-6C6841CAEBFB}" type="datetimeFigureOut">
              <a:rPr lang="en-US" smtClean="0"/>
              <a:t>4/7/25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8A00C8-3121-0955-4712-EC2DF16B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98ACF-F182-3D5F-AB7C-651E35C3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9B2B-44F0-5B4A-9EE7-184FA2281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5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E3E75F-92F4-8C6F-DFA8-7C8C0001B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FF97C-1346-F58F-FE2F-341E192F2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CC21C-BC91-B225-4F75-D395272FA1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16AEA6-E36B-4547-A9DF-6C6841CAEBFB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D46AF-D197-28F0-B2E6-16C088979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E0B5D-9F9A-2B97-AD74-78AAEEA7D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AE9B2B-44F0-5B4A-9EE7-184FA2281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0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MOZf4GN3oc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E88A64-FDA2-73F8-F362-3BDFE0253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092" y="2585093"/>
            <a:ext cx="9878324" cy="1428767"/>
          </a:xfrm>
        </p:spPr>
        <p:txBody>
          <a:bodyPr anchor="b">
            <a:normAutofit fontScale="90000"/>
          </a:bodyPr>
          <a:lstStyle/>
          <a:p>
            <a:r>
              <a:rPr lang="en-US" sz="5100" dirty="0"/>
              <a:t>Understanding the Caesar Cipher: A Foundation in Classical Cryptography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3BB33B-AAC7-37E4-D916-9A620F656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0" y="4243925"/>
            <a:ext cx="10909643" cy="552659"/>
          </a:xfrm>
        </p:spPr>
        <p:txBody>
          <a:bodyPr anchor="t">
            <a:normAutofit/>
          </a:bodyPr>
          <a:lstStyle/>
          <a:p>
            <a:r>
              <a:rPr lang="en-US" dirty="0"/>
              <a:t>Bridging History and Cybersecurity</a:t>
            </a:r>
          </a:p>
        </p:txBody>
      </p:sp>
      <p:pic>
        <p:nvPicPr>
          <p:cNvPr id="5" name="Picture 4" descr="A red and blue text on a black background&#10;&#10;AI-generated content may be incorrect.">
            <a:extLst>
              <a:ext uri="{FF2B5EF4-FFF2-40B4-BE49-F238E27FC236}">
                <a16:creationId xmlns:a16="http://schemas.microsoft.com/office/drawing/2014/main" id="{0B466F39-102C-9D41-DCA9-FDAD5C080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545" y="449828"/>
            <a:ext cx="4003779" cy="1761663"/>
          </a:xfrm>
          <a:prstGeom prst="rect">
            <a:avLst/>
          </a:prstGeom>
        </p:spPr>
      </p:pic>
      <p:sp>
        <p:nvSpPr>
          <p:cNvPr id="27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876181-779A-CE55-0152-A85FFA9FF235}"/>
              </a:ext>
            </a:extLst>
          </p:cNvPr>
          <p:cNvSpPr txBox="1"/>
          <p:nvPr/>
        </p:nvSpPr>
        <p:spPr>
          <a:xfrm>
            <a:off x="3595254" y="5823338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Thomas Holt Russell, M.Ed., Hon D. (cybersecurity)</a:t>
            </a:r>
          </a:p>
        </p:txBody>
      </p:sp>
    </p:spTree>
    <p:extLst>
      <p:ext uri="{BB962C8B-B14F-4D97-AF65-F5344CB8AC3E}">
        <p14:creationId xmlns:p14="http://schemas.microsoft.com/office/powerpoint/2010/main" val="2869442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tack of books on a white background&#10;&#10;AI-generated content may be incorrect.">
            <a:extLst>
              <a:ext uri="{FF2B5EF4-FFF2-40B4-BE49-F238E27FC236}">
                <a16:creationId xmlns:a16="http://schemas.microsoft.com/office/drawing/2014/main" id="{CC92E1A7-9DFA-1D45-102E-DBD544C105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45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B16FCA-2EEC-ECE5-9B3A-615071F1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Resources &amp; Further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A1F53-FFFF-DFA4-C552-A34FCD415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700"/>
              <a:t>Video: </a:t>
            </a:r>
            <a:r>
              <a:rPr lang="en-US" sz="1700" i="1"/>
              <a:t>Simply Explained – Caesar Cipher</a:t>
            </a:r>
            <a:endParaRPr lang="en-US" sz="1700"/>
          </a:p>
          <a:p>
            <a:pPr>
              <a:buNone/>
            </a:pPr>
            <a:r>
              <a:rPr lang="en-US" sz="1700"/>
              <a:t>Try online cipher tools: https://www.dcode.fr/caesar-cipher</a:t>
            </a:r>
          </a:p>
          <a:p>
            <a:pPr>
              <a:buNone/>
            </a:pPr>
            <a:endParaRPr lang="en-US" sz="1700"/>
          </a:p>
          <a:p>
            <a:pPr>
              <a:buNone/>
            </a:pPr>
            <a:r>
              <a:rPr lang="en-US" sz="1700"/>
              <a:t>Recommended reading: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i="1"/>
              <a:t>The Code Book</a:t>
            </a:r>
            <a:r>
              <a:rPr lang="en-US" sz="1700"/>
              <a:t> by Simon Singh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i="1"/>
              <a:t>Cryptography and Network Security</a:t>
            </a:r>
            <a:r>
              <a:rPr lang="en-US" sz="1700"/>
              <a:t> by William Stallings</a:t>
            </a:r>
          </a:p>
          <a:p>
            <a:r>
              <a:rPr lang="en-US" sz="1700" b="1"/>
              <a:t>Image</a:t>
            </a:r>
            <a:r>
              <a:rPr lang="en-US" sz="1700"/>
              <a:t>: Stack of books or digital learning icons</a:t>
            </a:r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022961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DCE121-F96F-B083-D29B-AC17058BF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A383AA2-E555-0D8A-C565-410BE0104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AA497D-1402-68B3-3458-40B6548DC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092" y="2585093"/>
            <a:ext cx="9878324" cy="1428767"/>
          </a:xfrm>
        </p:spPr>
        <p:txBody>
          <a:bodyPr anchor="b">
            <a:normAutofit fontScale="90000"/>
          </a:bodyPr>
          <a:lstStyle/>
          <a:p>
            <a:r>
              <a:rPr lang="en-US" sz="5100" dirty="0"/>
              <a:t>Understanding the Caesar Cipher: A Foundation in Classical Cryptography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1A6D7B-F9F6-D302-25DA-4EBD2D849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0" y="4243925"/>
            <a:ext cx="10909643" cy="552659"/>
          </a:xfrm>
        </p:spPr>
        <p:txBody>
          <a:bodyPr anchor="t">
            <a:normAutofit/>
          </a:bodyPr>
          <a:lstStyle/>
          <a:p>
            <a:r>
              <a:rPr lang="en-US" dirty="0"/>
              <a:t>Bridging History and Cybersecurity</a:t>
            </a:r>
          </a:p>
        </p:txBody>
      </p:sp>
      <p:pic>
        <p:nvPicPr>
          <p:cNvPr id="5" name="Picture 4" descr="A red and blue text on a black background&#10;&#10;AI-generated content may be incorrect.">
            <a:extLst>
              <a:ext uri="{FF2B5EF4-FFF2-40B4-BE49-F238E27FC236}">
                <a16:creationId xmlns:a16="http://schemas.microsoft.com/office/drawing/2014/main" id="{1C85E810-6BF2-38A0-8131-94C046424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545" y="449828"/>
            <a:ext cx="4003779" cy="1761663"/>
          </a:xfrm>
          <a:prstGeom prst="rect">
            <a:avLst/>
          </a:prstGeom>
        </p:spPr>
      </p:pic>
      <p:sp>
        <p:nvSpPr>
          <p:cNvPr id="27" name="sketch line">
            <a:extLst>
              <a:ext uri="{FF2B5EF4-FFF2-40B4-BE49-F238E27FC236}">
                <a16:creationId xmlns:a16="http://schemas.microsoft.com/office/drawing/2014/main" id="{2CEF7393-83F8-DBCA-B3DE-7E831883D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5942C-3ED5-C380-C6EB-541C15D95BB5}"/>
              </a:ext>
            </a:extLst>
          </p:cNvPr>
          <p:cNvSpPr txBox="1"/>
          <p:nvPr/>
        </p:nvSpPr>
        <p:spPr>
          <a:xfrm>
            <a:off x="3595254" y="5823338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Thomas Holt Russell, M.Ed., Hon D. (cybersecurity)</a:t>
            </a:r>
          </a:p>
        </p:txBody>
      </p:sp>
    </p:spTree>
    <p:extLst>
      <p:ext uri="{BB962C8B-B14F-4D97-AF65-F5344CB8AC3E}">
        <p14:creationId xmlns:p14="http://schemas.microsoft.com/office/powerpoint/2010/main" val="359437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7B062-67A9-FA42-307E-D7291356D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/>
          </a:bodyPr>
          <a:lstStyle/>
          <a:p>
            <a:r>
              <a:rPr lang="en-US" sz="4000"/>
              <a:t>What is a Caesar Cipher?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7A48F-0FC7-6ED0-1AB1-FD2AE9CB5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8"/>
            <a:ext cx="4959603" cy="3522569"/>
          </a:xfrm>
        </p:spPr>
        <p:txBody>
          <a:bodyPr anchor="t">
            <a:normAutofit/>
          </a:bodyPr>
          <a:lstStyle/>
          <a:p>
            <a:r>
              <a:rPr lang="en-US" sz="2000"/>
              <a:t>A Caesar cipher is a </a:t>
            </a:r>
            <a:r>
              <a:rPr lang="en-US" sz="2000" b="1"/>
              <a:t>substitution cipher</a:t>
            </a:r>
            <a:r>
              <a:rPr lang="en-US" sz="2000"/>
              <a:t> used in ancient Rome.</a:t>
            </a:r>
          </a:p>
          <a:p>
            <a:r>
              <a:rPr lang="en-US" sz="2000"/>
              <a:t>Each letter in the plaintext is </a:t>
            </a:r>
            <a:r>
              <a:rPr lang="en-US" sz="2000" b="1"/>
              <a:t>shifted</a:t>
            </a:r>
            <a:r>
              <a:rPr lang="en-US" sz="2000"/>
              <a:t> to a fixed number of places in the alphabet.</a:t>
            </a:r>
          </a:p>
          <a:p>
            <a:r>
              <a:rPr lang="en-US" sz="2000"/>
              <a:t>Named after </a:t>
            </a:r>
            <a:r>
              <a:rPr lang="en-US" sz="2000" b="1"/>
              <a:t>Julius Caesar</a:t>
            </a:r>
            <a:r>
              <a:rPr lang="en-US" sz="2000"/>
              <a:t>, who used it to protect military messages.</a:t>
            </a:r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5" name="Picture 4" descr="A circular chart with letters and numbers&#10;&#10;AI-generated content may be incorrect.">
            <a:extLst>
              <a:ext uri="{FF2B5EF4-FFF2-40B4-BE49-F238E27FC236}">
                <a16:creationId xmlns:a16="http://schemas.microsoft.com/office/drawing/2014/main" id="{CB613ED7-2AFC-A337-C353-9B7737A07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442" y="621610"/>
            <a:ext cx="5201023" cy="520102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10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86B03A-CDFA-1115-9B9E-91DC2FB24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How It Works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11855-841D-AB30-52FE-1575268AB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/>
              <a:t>Choose a shift value (e.g., </a:t>
            </a:r>
            <a:r>
              <a:rPr lang="en-US" sz="2200" b="1"/>
              <a:t>+3</a:t>
            </a:r>
            <a:r>
              <a:rPr lang="en-US" sz="2200"/>
              <a:t>)</a:t>
            </a:r>
          </a:p>
          <a:p>
            <a:pPr>
              <a:buNone/>
            </a:pPr>
            <a:r>
              <a:rPr lang="en-US" sz="2200"/>
              <a:t>Replace each letter in the message with the letter that appears </a:t>
            </a:r>
            <a:r>
              <a:rPr lang="en-US" sz="2200" b="1"/>
              <a:t>three positions later</a:t>
            </a:r>
            <a:r>
              <a:rPr lang="en-US" sz="2200"/>
              <a:t> in the alphabet</a:t>
            </a:r>
          </a:p>
          <a:p>
            <a:pPr>
              <a:buNone/>
            </a:pPr>
            <a:r>
              <a:rPr lang="en-US" sz="2200"/>
              <a:t>Example:</a:t>
            </a:r>
          </a:p>
          <a:p>
            <a:pPr lvl="1"/>
            <a:r>
              <a:rPr lang="en-US" sz="2200"/>
              <a:t>Plaintext: HELLO</a:t>
            </a:r>
          </a:p>
          <a:p>
            <a:pPr lvl="1"/>
            <a:r>
              <a:rPr lang="en-US" sz="2200"/>
              <a:t>Shift: +3</a:t>
            </a:r>
          </a:p>
          <a:p>
            <a:pPr lvl="1"/>
            <a:r>
              <a:rPr lang="en-US" sz="2200"/>
              <a:t>Ciphertext: KHOOR</a:t>
            </a:r>
          </a:p>
          <a:p>
            <a:endParaRPr lang="en-US" sz="2200"/>
          </a:p>
        </p:txBody>
      </p:sp>
      <p:pic>
        <p:nvPicPr>
          <p:cNvPr id="5" name="Picture 4" descr="A circular black and white circle with letters&#10;&#10;AI-generated content may be incorrect.">
            <a:extLst>
              <a:ext uri="{FF2B5EF4-FFF2-40B4-BE49-F238E27FC236}">
                <a16:creationId xmlns:a16="http://schemas.microsoft.com/office/drawing/2014/main" id="{B033C00A-5208-DD8F-487C-87E91FD829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2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64356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BC329-FD3D-892D-80F0-9947FB103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b="1" dirty="0"/>
              <a:t>Caesar Cipher in Action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yellow circle with black letters&#10;&#10;AI-generated content may be incorrect.">
            <a:extLst>
              <a:ext uri="{FF2B5EF4-FFF2-40B4-BE49-F238E27FC236}">
                <a16:creationId xmlns:a16="http://schemas.microsoft.com/office/drawing/2014/main" id="{5F903FAA-9F70-B48F-5FF7-5C4E48EDB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966548"/>
            <a:ext cx="4777381" cy="475516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B1974-CCC9-832C-DC71-698B48D7B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Interactive example</a:t>
            </a:r>
            <a:r>
              <a:rPr lang="en-US" dirty="0"/>
              <a:t> (pose a short word and walk through the encryption)</a:t>
            </a:r>
          </a:p>
          <a:p>
            <a:pPr>
              <a:buNone/>
            </a:pPr>
            <a:r>
              <a:rPr lang="en-US" dirty="0"/>
              <a:t>Include:</a:t>
            </a:r>
          </a:p>
          <a:p>
            <a:pPr lvl="1"/>
            <a:r>
              <a:rPr lang="en-US" dirty="0"/>
              <a:t>Plaintext</a:t>
            </a:r>
          </a:p>
          <a:p>
            <a:pPr lvl="1"/>
            <a:r>
              <a:rPr lang="en-US" dirty="0"/>
              <a:t>Shift amount</a:t>
            </a:r>
          </a:p>
          <a:p>
            <a:pPr lvl="1"/>
            <a:r>
              <a:rPr lang="en-US" dirty="0"/>
              <a:t>Encrypted message</a:t>
            </a:r>
          </a:p>
          <a:p>
            <a:pPr>
              <a:buNone/>
            </a:pPr>
            <a:r>
              <a:rPr lang="en-US" dirty="0"/>
              <a:t>Optional: Embed a short video clip from </a:t>
            </a:r>
            <a:r>
              <a:rPr lang="en-US" dirty="0">
                <a:hlinkClick r:id="rId3"/>
              </a:rPr>
              <a:t>Simply Explained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B7F92-387E-C0AB-2896-E880B6842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4200"/>
              <a:t>Decrypting a Caesar Cipher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E1ED4-E204-54E0-8A2F-508A1B0EC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>
              <a:buNone/>
            </a:pPr>
            <a:r>
              <a:rPr lang="en-US" sz="2200"/>
              <a:t>Reverse the shift to return to the original message</a:t>
            </a:r>
          </a:p>
          <a:p>
            <a:pPr>
              <a:buNone/>
            </a:pPr>
            <a:r>
              <a:rPr lang="en-US" sz="2200"/>
              <a:t>Brute-force is possible due to </a:t>
            </a:r>
            <a:r>
              <a:rPr lang="en-US" sz="2200" b="1"/>
              <a:t>only 25 shift options</a:t>
            </a:r>
            <a:endParaRPr lang="en-US" sz="2200"/>
          </a:p>
          <a:p>
            <a:pPr>
              <a:buNone/>
            </a:pPr>
            <a:r>
              <a:rPr lang="en-US" sz="2200"/>
              <a:t>Demonstrate:</a:t>
            </a:r>
          </a:p>
          <a:p>
            <a:pPr lvl="1"/>
            <a:r>
              <a:rPr lang="en-US" sz="2200"/>
              <a:t>Ciphertext: KHOOR</a:t>
            </a:r>
          </a:p>
          <a:p>
            <a:pPr lvl="1"/>
            <a:r>
              <a:rPr lang="en-US" sz="2200"/>
              <a:t>Shift: -3</a:t>
            </a:r>
          </a:p>
          <a:p>
            <a:pPr lvl="1"/>
            <a:r>
              <a:rPr lang="en-US" sz="2200"/>
              <a:t>Decrypted: HELLO</a:t>
            </a:r>
          </a:p>
          <a:p>
            <a:endParaRPr lang="en-US" sz="2200" b="1"/>
          </a:p>
          <a:p>
            <a:pPr marL="0" indent="0">
              <a:buNone/>
            </a:pPr>
            <a:endParaRPr lang="en-US" sz="2200"/>
          </a:p>
        </p:txBody>
      </p:sp>
      <p:pic>
        <p:nvPicPr>
          <p:cNvPr id="5" name="Picture 4" descr="A close-up of a chart&#10;&#10;AI-generated content may be incorrect.">
            <a:extLst>
              <a:ext uri="{FF2B5EF4-FFF2-40B4-BE49-F238E27FC236}">
                <a16:creationId xmlns:a16="http://schemas.microsoft.com/office/drawing/2014/main" id="{0F1A0CF9-FE7C-CC98-0679-858B9B82A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168031"/>
            <a:ext cx="6903720" cy="452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31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2FFAA-C1FE-56CE-DEAF-7715E5B00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Strengths and Weaknesses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ED7496-D2F4-5561-CCAD-8106366BA5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43447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5299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EE81B3-1127-F0F8-00A9-D2741132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en-US" b="1" dirty="0"/>
              <a:t>Real-World Connections</a:t>
            </a:r>
            <a:endParaRPr lang="en-US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16B8B-EFF4-267D-059A-6CE688B97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/>
              <a:t>Foundation of modern </a:t>
            </a:r>
            <a:r>
              <a:rPr lang="en-US" sz="2200" b="1"/>
              <a:t>substitution ciphers</a:t>
            </a:r>
            <a:endParaRPr lang="en-US" sz="2200"/>
          </a:p>
          <a:p>
            <a:pPr>
              <a:buFont typeface="Arial" panose="020B0604020202020204" pitchFamily="34" charset="0"/>
              <a:buChar char="•"/>
            </a:pPr>
            <a:r>
              <a:rPr lang="en-US" sz="2200"/>
              <a:t>Helps explain concepts of </a:t>
            </a:r>
            <a:r>
              <a:rPr lang="en-US" sz="2200" b="1"/>
              <a:t>encryption keys</a:t>
            </a:r>
            <a:r>
              <a:rPr lang="en-US" sz="2200"/>
              <a:t>, </a:t>
            </a:r>
            <a:r>
              <a:rPr lang="en-US" sz="2200" b="1"/>
              <a:t>frequency analysis</a:t>
            </a:r>
            <a:r>
              <a:rPr lang="en-US" sz="2200"/>
              <a:t>, and </a:t>
            </a:r>
            <a:r>
              <a:rPr lang="en-US" sz="2200" b="1"/>
              <a:t>secure communication</a:t>
            </a:r>
            <a:endParaRPr lang="en-US" sz="2200"/>
          </a:p>
          <a:p>
            <a:endParaRPr lang="en-US" sz="2200"/>
          </a:p>
        </p:txBody>
      </p:sp>
      <p:pic>
        <p:nvPicPr>
          <p:cNvPr id="5" name="Picture 4" descr="A diagram of a timeline&#10;&#10;AI-generated content may be incorrect.">
            <a:extLst>
              <a:ext uri="{FF2B5EF4-FFF2-40B4-BE49-F238E27FC236}">
                <a16:creationId xmlns:a16="http://schemas.microsoft.com/office/drawing/2014/main" id="{840BDCFB-263B-B33E-4937-845E93431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2332679"/>
            <a:ext cx="10917936" cy="387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6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E906C7-963C-834C-37E6-CC0A4EB49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Try It Yourself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13CE1-D992-D0D5-58B8-B4803DF62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/>
              <a:t>Provide an encrypted message and ask the audience to decode 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/>
              <a:t>Example: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Ciphertext: ZHOFRPH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Hint: Shift -3</a:t>
            </a:r>
          </a:p>
          <a:p>
            <a:endParaRPr lang="en-US" sz="2200"/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9711AC02-1BC7-0132-638B-4835019DBB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553" r="822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88945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EB65FF-CC00-A2DF-0DD0-AE7E9AF1C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en-US" sz="3600"/>
              <a:t>Conclusion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6FD30-06A8-9998-281E-5073D100E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1800"/>
              <a:t>Caesar cipher is a great entry point into the world of cryptography</a:t>
            </a:r>
          </a:p>
          <a:p>
            <a:pPr>
              <a:buNone/>
            </a:pPr>
            <a:r>
              <a:rPr lang="en-US" sz="1800"/>
              <a:t>Understands the </a:t>
            </a:r>
            <a:r>
              <a:rPr lang="en-US" sz="1800" b="1"/>
              <a:t>importance of secure communication</a:t>
            </a:r>
            <a:endParaRPr lang="en-US" sz="1800"/>
          </a:p>
          <a:p>
            <a:pPr>
              <a:buNone/>
            </a:pPr>
            <a:r>
              <a:rPr lang="en-US" sz="1800"/>
              <a:t>Encourages further study into </a:t>
            </a:r>
            <a:r>
              <a:rPr lang="en-US" sz="1800" b="1"/>
              <a:t>modern encryption algorithms</a:t>
            </a:r>
            <a:endParaRPr lang="en-US" sz="1800"/>
          </a:p>
          <a:p>
            <a:pPr marL="0" indent="0">
              <a:buNone/>
            </a:pPr>
            <a:endParaRPr lang="en-US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B0F094C-8E47-518E-D772-C669BBFED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9676" y="650494"/>
            <a:ext cx="5324142" cy="53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86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359</Words>
  <Application>Microsoft Macintosh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 Theme</vt:lpstr>
      <vt:lpstr>Understanding the Caesar Cipher: A Foundation in Classical Cryptography</vt:lpstr>
      <vt:lpstr>What is a Caesar Cipher?</vt:lpstr>
      <vt:lpstr>How It Works</vt:lpstr>
      <vt:lpstr>Caesar Cipher in Action</vt:lpstr>
      <vt:lpstr>Decrypting a Caesar Cipher</vt:lpstr>
      <vt:lpstr>Strengths and Weaknesses</vt:lpstr>
      <vt:lpstr>Real-World Connections</vt:lpstr>
      <vt:lpstr>Try It Yourself</vt:lpstr>
      <vt:lpstr>Conclusion</vt:lpstr>
      <vt:lpstr>Resources &amp; Further Learning</vt:lpstr>
      <vt:lpstr>Understanding the Caesar Cipher: A Foundation in Classical Cryptography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Thomas Russell</dc:creator>
  <cp:lastModifiedBy>Thomas Russell</cp:lastModifiedBy>
  <cp:revision>1</cp:revision>
  <dcterms:created xsi:type="dcterms:W3CDTF">2025-04-08T00:40:54Z</dcterms:created>
  <dcterms:modified xsi:type="dcterms:W3CDTF">2025-04-08T01:22:13Z</dcterms:modified>
</cp:coreProperties>
</file>