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1" r:id="rId1"/>
  </p:sldMasterIdLst>
  <p:sldIdLst>
    <p:sldId id="256" r:id="rId2"/>
    <p:sldId id="257" r:id="rId3"/>
    <p:sldId id="259" r:id="rId4"/>
    <p:sldId id="260" r:id="rId5"/>
    <p:sldId id="261" r:id="rId6"/>
    <p:sldId id="265" r:id="rId7"/>
    <p:sldId id="266" r:id="rId8"/>
    <p:sldId id="264" r:id="rId9"/>
    <p:sldId id="263" r:id="rId10"/>
    <p:sldId id="262" r:id="rId11"/>
    <p:sldId id="25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28"/>
    <p:restoredTop sz="94719"/>
  </p:normalViewPr>
  <p:slideViewPr>
    <p:cSldViewPr snapToGrid="0">
      <p:cViewPr varScale="1">
        <p:scale>
          <a:sx n="138" d="100"/>
          <a:sy n="138" d="100"/>
        </p:scale>
        <p:origin x="176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2D60C1-43BF-4757-870C-73101A7352CC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6E7BA34F-EE33-4344-887E-C9E7953042D8}">
      <dgm:prSet/>
      <dgm:spPr/>
      <dgm:t>
        <a:bodyPr/>
        <a:lstStyle/>
        <a:p>
          <a:r>
            <a:rPr lang="en-US"/>
            <a:t>Binary is the core numbering system used in computer science because computers operate on binary logic. Here’s where it’s essential:</a:t>
          </a:r>
        </a:p>
      </dgm:t>
    </dgm:pt>
    <dgm:pt modelId="{BA5CAA95-F8C4-4778-B5E0-BEC2660E23E1}" type="parTrans" cxnId="{B8496E22-CF2D-4098-A7A8-B803B5FB34C0}">
      <dgm:prSet/>
      <dgm:spPr/>
      <dgm:t>
        <a:bodyPr/>
        <a:lstStyle/>
        <a:p>
          <a:endParaRPr lang="en-US"/>
        </a:p>
      </dgm:t>
    </dgm:pt>
    <dgm:pt modelId="{90A543FB-BB2D-4061-95BA-965A5303D97C}" type="sibTrans" cxnId="{B8496E22-CF2D-4098-A7A8-B803B5FB34C0}">
      <dgm:prSet/>
      <dgm:spPr/>
      <dgm:t>
        <a:bodyPr/>
        <a:lstStyle/>
        <a:p>
          <a:endParaRPr lang="en-US"/>
        </a:p>
      </dgm:t>
    </dgm:pt>
    <dgm:pt modelId="{177E22F5-17AC-42E4-B435-7F88B503B227}">
      <dgm:prSet/>
      <dgm:spPr/>
      <dgm:t>
        <a:bodyPr/>
        <a:lstStyle/>
        <a:p>
          <a:r>
            <a:rPr lang="en-US" b="1"/>
            <a:t>Hardware and Logic Gates</a:t>
          </a:r>
          <a:r>
            <a:rPr lang="en-US"/>
            <a:t>: Computers use </a:t>
          </a:r>
          <a:r>
            <a:rPr lang="en-US" b="1"/>
            <a:t>transistors</a:t>
          </a:r>
          <a:r>
            <a:rPr lang="en-US"/>
            <a:t> that have two states: </a:t>
          </a:r>
          <a:r>
            <a:rPr lang="en-US" b="1"/>
            <a:t>on (1)</a:t>
          </a:r>
          <a:r>
            <a:rPr lang="en-US"/>
            <a:t> and </a:t>
          </a:r>
          <a:r>
            <a:rPr lang="en-US" b="1"/>
            <a:t>off (0)</a:t>
          </a:r>
          <a:r>
            <a:rPr lang="en-US"/>
            <a:t>. Binary directly represents these states.</a:t>
          </a:r>
        </a:p>
      </dgm:t>
    </dgm:pt>
    <dgm:pt modelId="{50220AF1-C493-429A-ACAE-0CD53994780A}" type="parTrans" cxnId="{6EF8E3D4-76E5-434D-AC01-87D83BBCAB93}">
      <dgm:prSet/>
      <dgm:spPr/>
      <dgm:t>
        <a:bodyPr/>
        <a:lstStyle/>
        <a:p>
          <a:endParaRPr lang="en-US"/>
        </a:p>
      </dgm:t>
    </dgm:pt>
    <dgm:pt modelId="{D102AE51-1921-4122-95CA-3EBE1CB4D33D}" type="sibTrans" cxnId="{6EF8E3D4-76E5-434D-AC01-87D83BBCAB93}">
      <dgm:prSet/>
      <dgm:spPr/>
      <dgm:t>
        <a:bodyPr/>
        <a:lstStyle/>
        <a:p>
          <a:endParaRPr lang="en-US"/>
        </a:p>
      </dgm:t>
    </dgm:pt>
    <dgm:pt modelId="{E9AB853F-0E26-4C7B-B9AF-4ED307D32371}">
      <dgm:prSet/>
      <dgm:spPr/>
      <dgm:t>
        <a:bodyPr/>
        <a:lstStyle/>
        <a:p>
          <a:r>
            <a:rPr lang="en-US" b="1"/>
            <a:t>File Storage</a:t>
          </a:r>
          <a:r>
            <a:rPr lang="en-US"/>
            <a:t>: Data in computers is stored as bits (binary digits). For example, a text file, image, or video is ultimately represented as sequences of 0s and 1s.</a:t>
          </a:r>
        </a:p>
      </dgm:t>
    </dgm:pt>
    <dgm:pt modelId="{9ABB714F-212F-4E08-8167-5E571336AB8A}" type="parTrans" cxnId="{7FA6DA49-67EC-46DB-A896-F782ACA2BFB5}">
      <dgm:prSet/>
      <dgm:spPr/>
      <dgm:t>
        <a:bodyPr/>
        <a:lstStyle/>
        <a:p>
          <a:endParaRPr lang="en-US"/>
        </a:p>
      </dgm:t>
    </dgm:pt>
    <dgm:pt modelId="{CAD9549E-0704-49AB-AD05-C641BD21B94B}" type="sibTrans" cxnId="{7FA6DA49-67EC-46DB-A896-F782ACA2BFB5}">
      <dgm:prSet/>
      <dgm:spPr/>
      <dgm:t>
        <a:bodyPr/>
        <a:lstStyle/>
        <a:p>
          <a:endParaRPr lang="en-US"/>
        </a:p>
      </dgm:t>
    </dgm:pt>
    <dgm:pt modelId="{845FADF8-2751-446E-90D5-ECEB3966F0B1}">
      <dgm:prSet/>
      <dgm:spPr/>
      <dgm:t>
        <a:bodyPr/>
        <a:lstStyle/>
        <a:p>
          <a:r>
            <a:rPr lang="en-US"/>
            <a:t>The ASCII code for "A" is </a:t>
          </a:r>
          <a:r>
            <a:rPr lang="en-US" b="1"/>
            <a:t>01000001</a:t>
          </a:r>
          <a:r>
            <a:rPr lang="en-US"/>
            <a:t> in binary.</a:t>
          </a:r>
        </a:p>
      </dgm:t>
    </dgm:pt>
    <dgm:pt modelId="{FB5E0FA4-4F03-46D3-A639-209731AACB8A}" type="parTrans" cxnId="{8E2B0131-295B-46B2-92E9-0104A493B0C0}">
      <dgm:prSet/>
      <dgm:spPr/>
      <dgm:t>
        <a:bodyPr/>
        <a:lstStyle/>
        <a:p>
          <a:endParaRPr lang="en-US"/>
        </a:p>
      </dgm:t>
    </dgm:pt>
    <dgm:pt modelId="{D537F2EC-E0A6-4402-B8A3-A31D9476FF00}" type="sibTrans" cxnId="{8E2B0131-295B-46B2-92E9-0104A493B0C0}">
      <dgm:prSet/>
      <dgm:spPr/>
      <dgm:t>
        <a:bodyPr/>
        <a:lstStyle/>
        <a:p>
          <a:endParaRPr lang="en-US"/>
        </a:p>
      </dgm:t>
    </dgm:pt>
    <dgm:pt modelId="{B24E5882-943F-4C09-942A-BDD94BFA9F8F}">
      <dgm:prSet/>
      <dgm:spPr/>
      <dgm:t>
        <a:bodyPr/>
        <a:lstStyle/>
        <a:p>
          <a:r>
            <a:rPr lang="en-US" b="1"/>
            <a:t>Networking Protocols</a:t>
          </a:r>
          <a:r>
            <a:rPr lang="en-US"/>
            <a:t>: IP addresses (IPv4) are binary numbers under the hood. For example, </a:t>
          </a:r>
          <a:r>
            <a:rPr lang="en-US" b="1"/>
            <a:t>192.168.1.1</a:t>
          </a:r>
          <a:r>
            <a:rPr lang="en-US"/>
            <a:t> in decimal translates to binary as </a:t>
          </a:r>
          <a:r>
            <a:rPr lang="en-US" b="1"/>
            <a:t>11000000.10101000.00000001.00000001</a:t>
          </a:r>
          <a:r>
            <a:rPr lang="en-US"/>
            <a:t>.</a:t>
          </a:r>
        </a:p>
      </dgm:t>
    </dgm:pt>
    <dgm:pt modelId="{A72B355D-3677-4545-9320-E8948AE36849}" type="parTrans" cxnId="{05F007F1-F38A-4BAC-8EF8-78E3D12A6F91}">
      <dgm:prSet/>
      <dgm:spPr/>
      <dgm:t>
        <a:bodyPr/>
        <a:lstStyle/>
        <a:p>
          <a:endParaRPr lang="en-US"/>
        </a:p>
      </dgm:t>
    </dgm:pt>
    <dgm:pt modelId="{BC838699-D3CB-4A59-891F-64E54D0F132F}" type="sibTrans" cxnId="{05F007F1-F38A-4BAC-8EF8-78E3D12A6F91}">
      <dgm:prSet/>
      <dgm:spPr/>
      <dgm:t>
        <a:bodyPr/>
        <a:lstStyle/>
        <a:p>
          <a:endParaRPr lang="en-US"/>
        </a:p>
      </dgm:t>
    </dgm:pt>
    <dgm:pt modelId="{D58F94F4-1249-5F45-8278-F38ACEE0C7B0}" type="pres">
      <dgm:prSet presAssocID="{E32D60C1-43BF-4757-870C-73101A7352CC}" presName="outerComposite" presStyleCnt="0">
        <dgm:presLayoutVars>
          <dgm:chMax val="5"/>
          <dgm:dir/>
          <dgm:resizeHandles val="exact"/>
        </dgm:presLayoutVars>
      </dgm:prSet>
      <dgm:spPr/>
    </dgm:pt>
    <dgm:pt modelId="{2682BE24-E3C8-8C4B-BB48-80DECA103C52}" type="pres">
      <dgm:prSet presAssocID="{E32D60C1-43BF-4757-870C-73101A7352CC}" presName="dummyMaxCanvas" presStyleCnt="0">
        <dgm:presLayoutVars/>
      </dgm:prSet>
      <dgm:spPr/>
    </dgm:pt>
    <dgm:pt modelId="{46E552C1-069E-9544-BCEF-1EC5C995E222}" type="pres">
      <dgm:prSet presAssocID="{E32D60C1-43BF-4757-870C-73101A7352CC}" presName="FourNodes_1" presStyleLbl="node1" presStyleIdx="0" presStyleCnt="4">
        <dgm:presLayoutVars>
          <dgm:bulletEnabled val="1"/>
        </dgm:presLayoutVars>
      </dgm:prSet>
      <dgm:spPr/>
    </dgm:pt>
    <dgm:pt modelId="{EBB2C4CA-77B2-164F-A3F9-C16BA7F69CA1}" type="pres">
      <dgm:prSet presAssocID="{E32D60C1-43BF-4757-870C-73101A7352CC}" presName="FourNodes_2" presStyleLbl="node1" presStyleIdx="1" presStyleCnt="4">
        <dgm:presLayoutVars>
          <dgm:bulletEnabled val="1"/>
        </dgm:presLayoutVars>
      </dgm:prSet>
      <dgm:spPr/>
    </dgm:pt>
    <dgm:pt modelId="{04C9A13A-1667-894F-AC18-836F2055CF72}" type="pres">
      <dgm:prSet presAssocID="{E32D60C1-43BF-4757-870C-73101A7352CC}" presName="FourNodes_3" presStyleLbl="node1" presStyleIdx="2" presStyleCnt="4">
        <dgm:presLayoutVars>
          <dgm:bulletEnabled val="1"/>
        </dgm:presLayoutVars>
      </dgm:prSet>
      <dgm:spPr/>
    </dgm:pt>
    <dgm:pt modelId="{5FB57180-7342-124C-83F5-131FD08CC0F3}" type="pres">
      <dgm:prSet presAssocID="{E32D60C1-43BF-4757-870C-73101A7352CC}" presName="FourNodes_4" presStyleLbl="node1" presStyleIdx="3" presStyleCnt="4">
        <dgm:presLayoutVars>
          <dgm:bulletEnabled val="1"/>
        </dgm:presLayoutVars>
      </dgm:prSet>
      <dgm:spPr/>
    </dgm:pt>
    <dgm:pt modelId="{557C82BE-024A-8340-BD90-168A7BE26924}" type="pres">
      <dgm:prSet presAssocID="{E32D60C1-43BF-4757-870C-73101A7352CC}" presName="FourConn_1-2" presStyleLbl="fgAccFollowNode1" presStyleIdx="0" presStyleCnt="3">
        <dgm:presLayoutVars>
          <dgm:bulletEnabled val="1"/>
        </dgm:presLayoutVars>
      </dgm:prSet>
      <dgm:spPr/>
    </dgm:pt>
    <dgm:pt modelId="{00DA5400-04B2-314E-B950-EA328DF57625}" type="pres">
      <dgm:prSet presAssocID="{E32D60C1-43BF-4757-870C-73101A7352CC}" presName="FourConn_2-3" presStyleLbl="fgAccFollowNode1" presStyleIdx="1" presStyleCnt="3">
        <dgm:presLayoutVars>
          <dgm:bulletEnabled val="1"/>
        </dgm:presLayoutVars>
      </dgm:prSet>
      <dgm:spPr/>
    </dgm:pt>
    <dgm:pt modelId="{0C76997F-B2CB-6948-A526-2C489BAF1FC5}" type="pres">
      <dgm:prSet presAssocID="{E32D60C1-43BF-4757-870C-73101A7352CC}" presName="FourConn_3-4" presStyleLbl="fgAccFollowNode1" presStyleIdx="2" presStyleCnt="3">
        <dgm:presLayoutVars>
          <dgm:bulletEnabled val="1"/>
        </dgm:presLayoutVars>
      </dgm:prSet>
      <dgm:spPr/>
    </dgm:pt>
    <dgm:pt modelId="{F5F8FCF5-8D6A-2A40-B64C-D87CAC31F455}" type="pres">
      <dgm:prSet presAssocID="{E32D60C1-43BF-4757-870C-73101A7352CC}" presName="FourNodes_1_text" presStyleLbl="node1" presStyleIdx="3" presStyleCnt="4">
        <dgm:presLayoutVars>
          <dgm:bulletEnabled val="1"/>
        </dgm:presLayoutVars>
      </dgm:prSet>
      <dgm:spPr/>
    </dgm:pt>
    <dgm:pt modelId="{C189D22D-F4EB-F546-A7C0-DED5213DCA01}" type="pres">
      <dgm:prSet presAssocID="{E32D60C1-43BF-4757-870C-73101A7352CC}" presName="FourNodes_2_text" presStyleLbl="node1" presStyleIdx="3" presStyleCnt="4">
        <dgm:presLayoutVars>
          <dgm:bulletEnabled val="1"/>
        </dgm:presLayoutVars>
      </dgm:prSet>
      <dgm:spPr/>
    </dgm:pt>
    <dgm:pt modelId="{B54A5D6E-9766-6D42-9509-D41E4C76033C}" type="pres">
      <dgm:prSet presAssocID="{E32D60C1-43BF-4757-870C-73101A7352CC}" presName="FourNodes_3_text" presStyleLbl="node1" presStyleIdx="3" presStyleCnt="4">
        <dgm:presLayoutVars>
          <dgm:bulletEnabled val="1"/>
        </dgm:presLayoutVars>
      </dgm:prSet>
      <dgm:spPr/>
    </dgm:pt>
    <dgm:pt modelId="{0384901E-B63C-D84F-8A34-4683782D896E}" type="pres">
      <dgm:prSet presAssocID="{E32D60C1-43BF-4757-870C-73101A7352CC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5EFF0D02-9E81-2C40-A1AB-2A4E6E21C022}" type="presOf" srcId="{E32D60C1-43BF-4757-870C-73101A7352CC}" destId="{D58F94F4-1249-5F45-8278-F38ACEE0C7B0}" srcOrd="0" destOrd="0" presId="urn:microsoft.com/office/officeart/2005/8/layout/vProcess5"/>
    <dgm:cxn modelId="{B8496E22-CF2D-4098-A7A8-B803B5FB34C0}" srcId="{E32D60C1-43BF-4757-870C-73101A7352CC}" destId="{6E7BA34F-EE33-4344-887E-C9E7953042D8}" srcOrd="0" destOrd="0" parTransId="{BA5CAA95-F8C4-4778-B5E0-BEC2660E23E1}" sibTransId="{90A543FB-BB2D-4061-95BA-965A5303D97C}"/>
    <dgm:cxn modelId="{E86EB622-003F-6741-AC0E-EECCC8C00F3E}" type="presOf" srcId="{E9AB853F-0E26-4C7B-B9AF-4ED307D32371}" destId="{04C9A13A-1667-894F-AC18-836F2055CF72}" srcOrd="0" destOrd="0" presId="urn:microsoft.com/office/officeart/2005/8/layout/vProcess5"/>
    <dgm:cxn modelId="{8E2B0131-295B-46B2-92E9-0104A493B0C0}" srcId="{E9AB853F-0E26-4C7B-B9AF-4ED307D32371}" destId="{845FADF8-2751-446E-90D5-ECEB3966F0B1}" srcOrd="0" destOrd="0" parTransId="{FB5E0FA4-4F03-46D3-A639-209731AACB8A}" sibTransId="{D537F2EC-E0A6-4402-B8A3-A31D9476FF00}"/>
    <dgm:cxn modelId="{FDB7E540-F96A-EE4B-BD2D-39EE0EF32027}" type="presOf" srcId="{845FADF8-2751-446E-90D5-ECEB3966F0B1}" destId="{04C9A13A-1667-894F-AC18-836F2055CF72}" srcOrd="0" destOrd="1" presId="urn:microsoft.com/office/officeart/2005/8/layout/vProcess5"/>
    <dgm:cxn modelId="{D2BF1543-018E-2C4C-BBDB-B66CBBE5A338}" type="presOf" srcId="{6E7BA34F-EE33-4344-887E-C9E7953042D8}" destId="{F5F8FCF5-8D6A-2A40-B64C-D87CAC31F455}" srcOrd="1" destOrd="0" presId="urn:microsoft.com/office/officeart/2005/8/layout/vProcess5"/>
    <dgm:cxn modelId="{7FA6DA49-67EC-46DB-A896-F782ACA2BFB5}" srcId="{E32D60C1-43BF-4757-870C-73101A7352CC}" destId="{E9AB853F-0E26-4C7B-B9AF-4ED307D32371}" srcOrd="2" destOrd="0" parTransId="{9ABB714F-212F-4E08-8167-5E571336AB8A}" sibTransId="{CAD9549E-0704-49AB-AD05-C641BD21B94B}"/>
    <dgm:cxn modelId="{2AAE1353-6C31-DD44-8A3E-B9EE980AB867}" type="presOf" srcId="{CAD9549E-0704-49AB-AD05-C641BD21B94B}" destId="{0C76997F-B2CB-6948-A526-2C489BAF1FC5}" srcOrd="0" destOrd="0" presId="urn:microsoft.com/office/officeart/2005/8/layout/vProcess5"/>
    <dgm:cxn modelId="{803F256F-7959-3F4B-A373-262FC4A4AFE3}" type="presOf" srcId="{90A543FB-BB2D-4061-95BA-965A5303D97C}" destId="{557C82BE-024A-8340-BD90-168A7BE26924}" srcOrd="0" destOrd="0" presId="urn:microsoft.com/office/officeart/2005/8/layout/vProcess5"/>
    <dgm:cxn modelId="{8B82C578-1024-594B-8617-C11F4E17E154}" type="presOf" srcId="{177E22F5-17AC-42E4-B435-7F88B503B227}" destId="{EBB2C4CA-77B2-164F-A3F9-C16BA7F69CA1}" srcOrd="0" destOrd="0" presId="urn:microsoft.com/office/officeart/2005/8/layout/vProcess5"/>
    <dgm:cxn modelId="{0AAF9E79-BDD5-F848-8D3F-CC8A4BD34EA0}" type="presOf" srcId="{B24E5882-943F-4C09-942A-BDD94BFA9F8F}" destId="{0384901E-B63C-D84F-8A34-4683782D896E}" srcOrd="1" destOrd="0" presId="urn:microsoft.com/office/officeart/2005/8/layout/vProcess5"/>
    <dgm:cxn modelId="{4811BC87-D9EE-9E4D-B6DA-D1D59712D311}" type="presOf" srcId="{845FADF8-2751-446E-90D5-ECEB3966F0B1}" destId="{B54A5D6E-9766-6D42-9509-D41E4C76033C}" srcOrd="1" destOrd="1" presId="urn:microsoft.com/office/officeart/2005/8/layout/vProcess5"/>
    <dgm:cxn modelId="{FCDD1A9F-21D4-A54A-9564-2E3C0073880D}" type="presOf" srcId="{E9AB853F-0E26-4C7B-B9AF-4ED307D32371}" destId="{B54A5D6E-9766-6D42-9509-D41E4C76033C}" srcOrd="1" destOrd="0" presId="urn:microsoft.com/office/officeart/2005/8/layout/vProcess5"/>
    <dgm:cxn modelId="{92E061A9-C2C1-434C-9297-22DD4CE0BD72}" type="presOf" srcId="{B24E5882-943F-4C09-942A-BDD94BFA9F8F}" destId="{5FB57180-7342-124C-83F5-131FD08CC0F3}" srcOrd="0" destOrd="0" presId="urn:microsoft.com/office/officeart/2005/8/layout/vProcess5"/>
    <dgm:cxn modelId="{227DC7BA-7CB2-344F-9B39-E7E9AE885C58}" type="presOf" srcId="{6E7BA34F-EE33-4344-887E-C9E7953042D8}" destId="{46E552C1-069E-9544-BCEF-1EC5C995E222}" srcOrd="0" destOrd="0" presId="urn:microsoft.com/office/officeart/2005/8/layout/vProcess5"/>
    <dgm:cxn modelId="{5E8B9FCA-BC97-7C49-90A8-6B6209CD39F5}" type="presOf" srcId="{D102AE51-1921-4122-95CA-3EBE1CB4D33D}" destId="{00DA5400-04B2-314E-B950-EA328DF57625}" srcOrd="0" destOrd="0" presId="urn:microsoft.com/office/officeart/2005/8/layout/vProcess5"/>
    <dgm:cxn modelId="{224E3ECB-961D-1E4A-818B-9FBA553BC795}" type="presOf" srcId="{177E22F5-17AC-42E4-B435-7F88B503B227}" destId="{C189D22D-F4EB-F546-A7C0-DED5213DCA01}" srcOrd="1" destOrd="0" presId="urn:microsoft.com/office/officeart/2005/8/layout/vProcess5"/>
    <dgm:cxn modelId="{6EF8E3D4-76E5-434D-AC01-87D83BBCAB93}" srcId="{E32D60C1-43BF-4757-870C-73101A7352CC}" destId="{177E22F5-17AC-42E4-B435-7F88B503B227}" srcOrd="1" destOrd="0" parTransId="{50220AF1-C493-429A-ACAE-0CD53994780A}" sibTransId="{D102AE51-1921-4122-95CA-3EBE1CB4D33D}"/>
    <dgm:cxn modelId="{05F007F1-F38A-4BAC-8EF8-78E3D12A6F91}" srcId="{E32D60C1-43BF-4757-870C-73101A7352CC}" destId="{B24E5882-943F-4C09-942A-BDD94BFA9F8F}" srcOrd="3" destOrd="0" parTransId="{A72B355D-3677-4545-9320-E8948AE36849}" sibTransId="{BC838699-D3CB-4A59-891F-64E54D0F132F}"/>
    <dgm:cxn modelId="{02134CF5-3BC3-2747-96A9-ED58E104286D}" type="presParOf" srcId="{D58F94F4-1249-5F45-8278-F38ACEE0C7B0}" destId="{2682BE24-E3C8-8C4B-BB48-80DECA103C52}" srcOrd="0" destOrd="0" presId="urn:microsoft.com/office/officeart/2005/8/layout/vProcess5"/>
    <dgm:cxn modelId="{8558A852-6C34-F549-A5D0-5B4A4AFE5DE9}" type="presParOf" srcId="{D58F94F4-1249-5F45-8278-F38ACEE0C7B0}" destId="{46E552C1-069E-9544-BCEF-1EC5C995E222}" srcOrd="1" destOrd="0" presId="urn:microsoft.com/office/officeart/2005/8/layout/vProcess5"/>
    <dgm:cxn modelId="{D5B0DEEB-7DEE-AF41-A63B-B08F0E06EF0A}" type="presParOf" srcId="{D58F94F4-1249-5F45-8278-F38ACEE0C7B0}" destId="{EBB2C4CA-77B2-164F-A3F9-C16BA7F69CA1}" srcOrd="2" destOrd="0" presId="urn:microsoft.com/office/officeart/2005/8/layout/vProcess5"/>
    <dgm:cxn modelId="{330DC1C9-70D7-3649-8CAB-174DBBE7EBD2}" type="presParOf" srcId="{D58F94F4-1249-5F45-8278-F38ACEE0C7B0}" destId="{04C9A13A-1667-894F-AC18-836F2055CF72}" srcOrd="3" destOrd="0" presId="urn:microsoft.com/office/officeart/2005/8/layout/vProcess5"/>
    <dgm:cxn modelId="{14CA938B-0F6C-9E48-8D11-F126EE33D09C}" type="presParOf" srcId="{D58F94F4-1249-5F45-8278-F38ACEE0C7B0}" destId="{5FB57180-7342-124C-83F5-131FD08CC0F3}" srcOrd="4" destOrd="0" presId="urn:microsoft.com/office/officeart/2005/8/layout/vProcess5"/>
    <dgm:cxn modelId="{A7048E0D-5CA6-534B-BB9E-346E23F66EF2}" type="presParOf" srcId="{D58F94F4-1249-5F45-8278-F38ACEE0C7B0}" destId="{557C82BE-024A-8340-BD90-168A7BE26924}" srcOrd="5" destOrd="0" presId="urn:microsoft.com/office/officeart/2005/8/layout/vProcess5"/>
    <dgm:cxn modelId="{D548232D-1A96-B645-8EED-E92E3BEFDC72}" type="presParOf" srcId="{D58F94F4-1249-5F45-8278-F38ACEE0C7B0}" destId="{00DA5400-04B2-314E-B950-EA328DF57625}" srcOrd="6" destOrd="0" presId="urn:microsoft.com/office/officeart/2005/8/layout/vProcess5"/>
    <dgm:cxn modelId="{F1F69DB1-DFDB-E942-8789-B59627521528}" type="presParOf" srcId="{D58F94F4-1249-5F45-8278-F38ACEE0C7B0}" destId="{0C76997F-B2CB-6948-A526-2C489BAF1FC5}" srcOrd="7" destOrd="0" presId="urn:microsoft.com/office/officeart/2005/8/layout/vProcess5"/>
    <dgm:cxn modelId="{0489980C-CD1C-5F4B-8346-3F700BC7BEDA}" type="presParOf" srcId="{D58F94F4-1249-5F45-8278-F38ACEE0C7B0}" destId="{F5F8FCF5-8D6A-2A40-B64C-D87CAC31F455}" srcOrd="8" destOrd="0" presId="urn:microsoft.com/office/officeart/2005/8/layout/vProcess5"/>
    <dgm:cxn modelId="{A50DAB1E-E260-6245-B3D5-594BF2748683}" type="presParOf" srcId="{D58F94F4-1249-5F45-8278-F38ACEE0C7B0}" destId="{C189D22D-F4EB-F546-A7C0-DED5213DCA01}" srcOrd="9" destOrd="0" presId="urn:microsoft.com/office/officeart/2005/8/layout/vProcess5"/>
    <dgm:cxn modelId="{C213543A-4210-C845-AB6B-D2801DAD4073}" type="presParOf" srcId="{D58F94F4-1249-5F45-8278-F38ACEE0C7B0}" destId="{B54A5D6E-9766-6D42-9509-D41E4C76033C}" srcOrd="10" destOrd="0" presId="urn:microsoft.com/office/officeart/2005/8/layout/vProcess5"/>
    <dgm:cxn modelId="{F0085C00-84AB-F247-B351-B6078904F6EA}" type="presParOf" srcId="{D58F94F4-1249-5F45-8278-F38ACEE0C7B0}" destId="{0384901E-B63C-D84F-8A34-4683782D896E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7D6F794-4A44-43E9-94C8-C07E690BC2A7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B786E5DC-F934-4790-9EEF-7106D99DFC30}">
      <dgm:prSet/>
      <dgm:spPr/>
      <dgm:t>
        <a:bodyPr/>
        <a:lstStyle/>
        <a:p>
          <a:r>
            <a:rPr lang="en-US"/>
            <a:t>Hexadecimal is widely used in computer science because it provides a compact, human-readable way to represent binary data.</a:t>
          </a:r>
        </a:p>
      </dgm:t>
    </dgm:pt>
    <dgm:pt modelId="{F5ACDDFD-E8EE-4385-B33F-8C9C3F924E12}" type="parTrans" cxnId="{BFDD911F-91F7-4D0B-9AC4-5A3997EFAAE8}">
      <dgm:prSet/>
      <dgm:spPr/>
      <dgm:t>
        <a:bodyPr/>
        <a:lstStyle/>
        <a:p>
          <a:endParaRPr lang="en-US"/>
        </a:p>
      </dgm:t>
    </dgm:pt>
    <dgm:pt modelId="{72E6F21D-3076-4507-BD8E-D907E78CB4FA}" type="sibTrans" cxnId="{BFDD911F-91F7-4D0B-9AC4-5A3997EFAAE8}">
      <dgm:prSet/>
      <dgm:spPr/>
      <dgm:t>
        <a:bodyPr/>
        <a:lstStyle/>
        <a:p>
          <a:endParaRPr lang="en-US"/>
        </a:p>
      </dgm:t>
    </dgm:pt>
    <dgm:pt modelId="{3215218A-FA3A-405D-93AC-0D9052F9E13A}">
      <dgm:prSet/>
      <dgm:spPr/>
      <dgm:t>
        <a:bodyPr/>
        <a:lstStyle/>
        <a:p>
          <a:r>
            <a:rPr lang="en-US" b="1"/>
            <a:t>Memory Addresses</a:t>
          </a:r>
          <a:r>
            <a:rPr lang="en-US"/>
            <a:t>: In low-level programming (e.g., assembly language), memory locations in RAM or storage are identified using hexadecimal.</a:t>
          </a:r>
        </a:p>
      </dgm:t>
    </dgm:pt>
    <dgm:pt modelId="{74431EE6-0BE0-40E5-8F28-90E76C4FFC29}" type="parTrans" cxnId="{4526B4CA-4212-4625-A844-B9D76707060B}">
      <dgm:prSet/>
      <dgm:spPr/>
      <dgm:t>
        <a:bodyPr/>
        <a:lstStyle/>
        <a:p>
          <a:endParaRPr lang="en-US"/>
        </a:p>
      </dgm:t>
    </dgm:pt>
    <dgm:pt modelId="{ECC5706F-7CC1-4321-ABB2-CB2051AC084D}" type="sibTrans" cxnId="{4526B4CA-4212-4625-A844-B9D76707060B}">
      <dgm:prSet/>
      <dgm:spPr/>
      <dgm:t>
        <a:bodyPr/>
        <a:lstStyle/>
        <a:p>
          <a:endParaRPr lang="en-US"/>
        </a:p>
      </dgm:t>
    </dgm:pt>
    <dgm:pt modelId="{F33A1F1E-0F34-4B48-80E1-8C0740775077}">
      <dgm:prSet/>
      <dgm:spPr/>
      <dgm:t>
        <a:bodyPr/>
        <a:lstStyle/>
        <a:p>
          <a:r>
            <a:rPr lang="en-US"/>
            <a:t>For example, a memory address might look like </a:t>
          </a:r>
          <a:r>
            <a:rPr lang="en-US" b="1"/>
            <a:t>0x1F4A</a:t>
          </a:r>
          <a:r>
            <a:rPr lang="en-US"/>
            <a:t> instead of its much longer binary equivalent.</a:t>
          </a:r>
        </a:p>
      </dgm:t>
    </dgm:pt>
    <dgm:pt modelId="{B7F44FD5-6843-436B-879D-1904AE15F8E0}" type="parTrans" cxnId="{84E993D0-364B-4B96-A9CF-46B8D339366A}">
      <dgm:prSet/>
      <dgm:spPr/>
      <dgm:t>
        <a:bodyPr/>
        <a:lstStyle/>
        <a:p>
          <a:endParaRPr lang="en-US"/>
        </a:p>
      </dgm:t>
    </dgm:pt>
    <dgm:pt modelId="{9D832CD1-6D7B-4ED4-98F5-9041D6204865}" type="sibTrans" cxnId="{84E993D0-364B-4B96-A9CF-46B8D339366A}">
      <dgm:prSet/>
      <dgm:spPr/>
      <dgm:t>
        <a:bodyPr/>
        <a:lstStyle/>
        <a:p>
          <a:endParaRPr lang="en-US"/>
        </a:p>
      </dgm:t>
    </dgm:pt>
    <dgm:pt modelId="{850CCCE8-8515-4D12-AC1D-FEED0073ADE7}">
      <dgm:prSet/>
      <dgm:spPr/>
      <dgm:t>
        <a:bodyPr/>
        <a:lstStyle/>
        <a:p>
          <a:r>
            <a:rPr lang="en-US" b="1"/>
            <a:t>Color Codes in Web Design</a:t>
          </a:r>
          <a:r>
            <a:rPr lang="en-US"/>
            <a:t>:</a:t>
          </a:r>
        </a:p>
      </dgm:t>
    </dgm:pt>
    <dgm:pt modelId="{2B354297-9110-49FD-8AD2-10507274B758}" type="parTrans" cxnId="{F5DAE858-453F-42AE-9D47-D9A059731336}">
      <dgm:prSet/>
      <dgm:spPr/>
      <dgm:t>
        <a:bodyPr/>
        <a:lstStyle/>
        <a:p>
          <a:endParaRPr lang="en-US"/>
        </a:p>
      </dgm:t>
    </dgm:pt>
    <dgm:pt modelId="{C3F6BF81-F019-46BD-89AB-88D49E458BE7}" type="sibTrans" cxnId="{F5DAE858-453F-42AE-9D47-D9A059731336}">
      <dgm:prSet/>
      <dgm:spPr/>
      <dgm:t>
        <a:bodyPr/>
        <a:lstStyle/>
        <a:p>
          <a:endParaRPr lang="en-US"/>
        </a:p>
      </dgm:t>
    </dgm:pt>
    <dgm:pt modelId="{CC35AE6A-67A7-4F2B-9618-B75F22E9E7B8}">
      <dgm:prSet/>
      <dgm:spPr/>
      <dgm:t>
        <a:bodyPr/>
        <a:lstStyle/>
        <a:p>
          <a:r>
            <a:rPr lang="en-US"/>
            <a:t>Web developers use hex codes to define colors in CSS. For instance, </a:t>
          </a:r>
          <a:r>
            <a:rPr lang="en-US" b="1"/>
            <a:t>#FF5733</a:t>
          </a:r>
          <a:r>
            <a:rPr lang="en-US"/>
            <a:t> is a shade of orange, where </a:t>
          </a:r>
          <a:r>
            <a:rPr lang="en-US" b="1"/>
            <a:t>FF</a:t>
          </a:r>
          <a:r>
            <a:rPr lang="en-US"/>
            <a:t> (255 in decimal) is the red intensity, </a:t>
          </a:r>
          <a:r>
            <a:rPr lang="en-US" b="1"/>
            <a:t>57</a:t>
          </a:r>
          <a:r>
            <a:rPr lang="en-US"/>
            <a:t> is green, and </a:t>
          </a:r>
          <a:r>
            <a:rPr lang="en-US" b="1"/>
            <a:t>33</a:t>
          </a:r>
          <a:r>
            <a:rPr lang="en-US"/>
            <a:t> is blue.</a:t>
          </a:r>
        </a:p>
      </dgm:t>
    </dgm:pt>
    <dgm:pt modelId="{E0326AEE-3E34-4FD0-B92D-D974CF2475E0}" type="parTrans" cxnId="{E9FB413B-2768-4EED-AF00-35ED091EC7B5}">
      <dgm:prSet/>
      <dgm:spPr/>
      <dgm:t>
        <a:bodyPr/>
        <a:lstStyle/>
        <a:p>
          <a:endParaRPr lang="en-US"/>
        </a:p>
      </dgm:t>
    </dgm:pt>
    <dgm:pt modelId="{4E22FA11-9F20-483E-93F8-F51498700ED3}" type="sibTrans" cxnId="{E9FB413B-2768-4EED-AF00-35ED091EC7B5}">
      <dgm:prSet/>
      <dgm:spPr/>
      <dgm:t>
        <a:bodyPr/>
        <a:lstStyle/>
        <a:p>
          <a:endParaRPr lang="en-US"/>
        </a:p>
      </dgm:t>
    </dgm:pt>
    <dgm:pt modelId="{01778812-247E-48EA-A0A9-C71D73FAFEB7}">
      <dgm:prSet/>
      <dgm:spPr/>
      <dgm:t>
        <a:bodyPr/>
        <a:lstStyle/>
        <a:p>
          <a:r>
            <a:rPr lang="en-US" b="1"/>
            <a:t>Debugging and Reverse Engineering</a:t>
          </a:r>
          <a:r>
            <a:rPr lang="en-US"/>
            <a:t>: Hexadecimal is used in debugging tools to inspect machine code, where each instruction is represented in a hex form for better readability.</a:t>
          </a:r>
        </a:p>
      </dgm:t>
    </dgm:pt>
    <dgm:pt modelId="{5DB9796E-EE47-46C9-A96B-3CB58600B7B7}" type="parTrans" cxnId="{772DD210-66B6-48BC-A4BE-1036CF36AD80}">
      <dgm:prSet/>
      <dgm:spPr/>
      <dgm:t>
        <a:bodyPr/>
        <a:lstStyle/>
        <a:p>
          <a:endParaRPr lang="en-US"/>
        </a:p>
      </dgm:t>
    </dgm:pt>
    <dgm:pt modelId="{CE28643A-C7AA-4D6A-B43F-DFC4829C5336}" type="sibTrans" cxnId="{772DD210-66B6-48BC-A4BE-1036CF36AD80}">
      <dgm:prSet/>
      <dgm:spPr/>
      <dgm:t>
        <a:bodyPr/>
        <a:lstStyle/>
        <a:p>
          <a:endParaRPr lang="en-US"/>
        </a:p>
      </dgm:t>
    </dgm:pt>
    <dgm:pt modelId="{13254D2D-69D1-E04D-901C-15505EFE5C61}" type="pres">
      <dgm:prSet presAssocID="{17D6F794-4A44-43E9-94C8-C07E690BC2A7}" presName="CompostProcess" presStyleCnt="0">
        <dgm:presLayoutVars>
          <dgm:dir/>
          <dgm:resizeHandles val="exact"/>
        </dgm:presLayoutVars>
      </dgm:prSet>
      <dgm:spPr/>
    </dgm:pt>
    <dgm:pt modelId="{C54F538D-C043-7246-8BCB-F90B5E64419D}" type="pres">
      <dgm:prSet presAssocID="{17D6F794-4A44-43E9-94C8-C07E690BC2A7}" presName="arrow" presStyleLbl="bgShp" presStyleIdx="0" presStyleCnt="1"/>
      <dgm:spPr/>
    </dgm:pt>
    <dgm:pt modelId="{8614EA1D-A51D-694E-9196-DA061CD3B3E0}" type="pres">
      <dgm:prSet presAssocID="{17D6F794-4A44-43E9-94C8-C07E690BC2A7}" presName="linearProcess" presStyleCnt="0"/>
      <dgm:spPr/>
    </dgm:pt>
    <dgm:pt modelId="{0EADF20A-DBC6-6347-9A73-6C5CD452C595}" type="pres">
      <dgm:prSet presAssocID="{B786E5DC-F934-4790-9EEF-7106D99DFC30}" presName="textNode" presStyleLbl="node1" presStyleIdx="0" presStyleCnt="4">
        <dgm:presLayoutVars>
          <dgm:bulletEnabled val="1"/>
        </dgm:presLayoutVars>
      </dgm:prSet>
      <dgm:spPr/>
    </dgm:pt>
    <dgm:pt modelId="{F4BF8CB8-63A8-FE4D-B6C5-24BBD06C0060}" type="pres">
      <dgm:prSet presAssocID="{72E6F21D-3076-4507-BD8E-D907E78CB4FA}" presName="sibTrans" presStyleCnt="0"/>
      <dgm:spPr/>
    </dgm:pt>
    <dgm:pt modelId="{F28AB534-C5BD-6045-8A08-56ED86A10F66}" type="pres">
      <dgm:prSet presAssocID="{3215218A-FA3A-405D-93AC-0D9052F9E13A}" presName="textNode" presStyleLbl="node1" presStyleIdx="1" presStyleCnt="4">
        <dgm:presLayoutVars>
          <dgm:bulletEnabled val="1"/>
        </dgm:presLayoutVars>
      </dgm:prSet>
      <dgm:spPr/>
    </dgm:pt>
    <dgm:pt modelId="{1BDC53E1-81AA-E441-A19A-605DAB4DFE2A}" type="pres">
      <dgm:prSet presAssocID="{ECC5706F-7CC1-4321-ABB2-CB2051AC084D}" presName="sibTrans" presStyleCnt="0"/>
      <dgm:spPr/>
    </dgm:pt>
    <dgm:pt modelId="{E89CA05D-7961-B54E-BEEA-831031981418}" type="pres">
      <dgm:prSet presAssocID="{850CCCE8-8515-4D12-AC1D-FEED0073ADE7}" presName="textNode" presStyleLbl="node1" presStyleIdx="2" presStyleCnt="4">
        <dgm:presLayoutVars>
          <dgm:bulletEnabled val="1"/>
        </dgm:presLayoutVars>
      </dgm:prSet>
      <dgm:spPr/>
    </dgm:pt>
    <dgm:pt modelId="{807351A1-02B4-E44D-8C05-E3AA902094F5}" type="pres">
      <dgm:prSet presAssocID="{C3F6BF81-F019-46BD-89AB-88D49E458BE7}" presName="sibTrans" presStyleCnt="0"/>
      <dgm:spPr/>
    </dgm:pt>
    <dgm:pt modelId="{41A5659A-B973-D04C-A80B-7A289E15C5D1}" type="pres">
      <dgm:prSet presAssocID="{01778812-247E-48EA-A0A9-C71D73FAFEB7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772DD210-66B6-48BC-A4BE-1036CF36AD80}" srcId="{17D6F794-4A44-43E9-94C8-C07E690BC2A7}" destId="{01778812-247E-48EA-A0A9-C71D73FAFEB7}" srcOrd="3" destOrd="0" parTransId="{5DB9796E-EE47-46C9-A96B-3CB58600B7B7}" sibTransId="{CE28643A-C7AA-4D6A-B43F-DFC4829C5336}"/>
    <dgm:cxn modelId="{BFDD911F-91F7-4D0B-9AC4-5A3997EFAAE8}" srcId="{17D6F794-4A44-43E9-94C8-C07E690BC2A7}" destId="{B786E5DC-F934-4790-9EEF-7106D99DFC30}" srcOrd="0" destOrd="0" parTransId="{F5ACDDFD-E8EE-4385-B33F-8C9C3F924E12}" sibTransId="{72E6F21D-3076-4507-BD8E-D907E78CB4FA}"/>
    <dgm:cxn modelId="{A710F538-6579-FB41-8DE4-00EC7279CA33}" type="presOf" srcId="{01778812-247E-48EA-A0A9-C71D73FAFEB7}" destId="{41A5659A-B973-D04C-A80B-7A289E15C5D1}" srcOrd="0" destOrd="0" presId="urn:microsoft.com/office/officeart/2005/8/layout/hProcess9"/>
    <dgm:cxn modelId="{F1DF113A-C2F2-2940-9EB7-2ACBDC3336F3}" type="presOf" srcId="{B786E5DC-F934-4790-9EEF-7106D99DFC30}" destId="{0EADF20A-DBC6-6347-9A73-6C5CD452C595}" srcOrd="0" destOrd="0" presId="urn:microsoft.com/office/officeart/2005/8/layout/hProcess9"/>
    <dgm:cxn modelId="{E9FB413B-2768-4EED-AF00-35ED091EC7B5}" srcId="{850CCCE8-8515-4D12-AC1D-FEED0073ADE7}" destId="{CC35AE6A-67A7-4F2B-9618-B75F22E9E7B8}" srcOrd="0" destOrd="0" parTransId="{E0326AEE-3E34-4FD0-B92D-D974CF2475E0}" sibTransId="{4E22FA11-9F20-483E-93F8-F51498700ED3}"/>
    <dgm:cxn modelId="{C1CF2351-6F10-AC49-A0C5-8E5DCAEE1C3C}" type="presOf" srcId="{17D6F794-4A44-43E9-94C8-C07E690BC2A7}" destId="{13254D2D-69D1-E04D-901C-15505EFE5C61}" srcOrd="0" destOrd="0" presId="urn:microsoft.com/office/officeart/2005/8/layout/hProcess9"/>
    <dgm:cxn modelId="{F5DAE858-453F-42AE-9D47-D9A059731336}" srcId="{17D6F794-4A44-43E9-94C8-C07E690BC2A7}" destId="{850CCCE8-8515-4D12-AC1D-FEED0073ADE7}" srcOrd="2" destOrd="0" parTransId="{2B354297-9110-49FD-8AD2-10507274B758}" sibTransId="{C3F6BF81-F019-46BD-89AB-88D49E458BE7}"/>
    <dgm:cxn modelId="{1F20857D-8F28-2844-8FB7-5CD71A31645E}" type="presOf" srcId="{3215218A-FA3A-405D-93AC-0D9052F9E13A}" destId="{F28AB534-C5BD-6045-8A08-56ED86A10F66}" srcOrd="0" destOrd="0" presId="urn:microsoft.com/office/officeart/2005/8/layout/hProcess9"/>
    <dgm:cxn modelId="{BD2C1F85-DAB8-9F47-8130-0136DD5BC9B1}" type="presOf" srcId="{F33A1F1E-0F34-4B48-80E1-8C0740775077}" destId="{F28AB534-C5BD-6045-8A08-56ED86A10F66}" srcOrd="0" destOrd="1" presId="urn:microsoft.com/office/officeart/2005/8/layout/hProcess9"/>
    <dgm:cxn modelId="{CD822798-6203-6849-9477-CBA12D6D039C}" type="presOf" srcId="{850CCCE8-8515-4D12-AC1D-FEED0073ADE7}" destId="{E89CA05D-7961-B54E-BEEA-831031981418}" srcOrd="0" destOrd="0" presId="urn:microsoft.com/office/officeart/2005/8/layout/hProcess9"/>
    <dgm:cxn modelId="{4526B4CA-4212-4625-A844-B9D76707060B}" srcId="{17D6F794-4A44-43E9-94C8-C07E690BC2A7}" destId="{3215218A-FA3A-405D-93AC-0D9052F9E13A}" srcOrd="1" destOrd="0" parTransId="{74431EE6-0BE0-40E5-8F28-90E76C4FFC29}" sibTransId="{ECC5706F-7CC1-4321-ABB2-CB2051AC084D}"/>
    <dgm:cxn modelId="{84E993D0-364B-4B96-A9CF-46B8D339366A}" srcId="{3215218A-FA3A-405D-93AC-0D9052F9E13A}" destId="{F33A1F1E-0F34-4B48-80E1-8C0740775077}" srcOrd="0" destOrd="0" parTransId="{B7F44FD5-6843-436B-879D-1904AE15F8E0}" sibTransId="{9D832CD1-6D7B-4ED4-98F5-9041D6204865}"/>
    <dgm:cxn modelId="{70E8C8E8-56C3-0444-86B6-00EAED12F2D4}" type="presOf" srcId="{CC35AE6A-67A7-4F2B-9618-B75F22E9E7B8}" destId="{E89CA05D-7961-B54E-BEEA-831031981418}" srcOrd="0" destOrd="1" presId="urn:microsoft.com/office/officeart/2005/8/layout/hProcess9"/>
    <dgm:cxn modelId="{1F828330-71C3-8249-81B6-960CF920FC4C}" type="presParOf" srcId="{13254D2D-69D1-E04D-901C-15505EFE5C61}" destId="{C54F538D-C043-7246-8BCB-F90B5E64419D}" srcOrd="0" destOrd="0" presId="urn:microsoft.com/office/officeart/2005/8/layout/hProcess9"/>
    <dgm:cxn modelId="{7CDFE235-1C2F-D149-B477-464B5435B694}" type="presParOf" srcId="{13254D2D-69D1-E04D-901C-15505EFE5C61}" destId="{8614EA1D-A51D-694E-9196-DA061CD3B3E0}" srcOrd="1" destOrd="0" presId="urn:microsoft.com/office/officeart/2005/8/layout/hProcess9"/>
    <dgm:cxn modelId="{64C40D79-91F2-3F4B-A1E1-56DC03F8AB00}" type="presParOf" srcId="{8614EA1D-A51D-694E-9196-DA061CD3B3E0}" destId="{0EADF20A-DBC6-6347-9A73-6C5CD452C595}" srcOrd="0" destOrd="0" presId="urn:microsoft.com/office/officeart/2005/8/layout/hProcess9"/>
    <dgm:cxn modelId="{416BDBEE-5B1B-7A44-A35D-E480EC1B6703}" type="presParOf" srcId="{8614EA1D-A51D-694E-9196-DA061CD3B3E0}" destId="{F4BF8CB8-63A8-FE4D-B6C5-24BBD06C0060}" srcOrd="1" destOrd="0" presId="urn:microsoft.com/office/officeart/2005/8/layout/hProcess9"/>
    <dgm:cxn modelId="{18A03177-5D47-A548-BD9D-47E796251B66}" type="presParOf" srcId="{8614EA1D-A51D-694E-9196-DA061CD3B3E0}" destId="{F28AB534-C5BD-6045-8A08-56ED86A10F66}" srcOrd="2" destOrd="0" presId="urn:microsoft.com/office/officeart/2005/8/layout/hProcess9"/>
    <dgm:cxn modelId="{EFB4E344-2E2A-9847-929B-CBF568776738}" type="presParOf" srcId="{8614EA1D-A51D-694E-9196-DA061CD3B3E0}" destId="{1BDC53E1-81AA-E441-A19A-605DAB4DFE2A}" srcOrd="3" destOrd="0" presId="urn:microsoft.com/office/officeart/2005/8/layout/hProcess9"/>
    <dgm:cxn modelId="{CD957A9D-EA03-F341-9183-4E3E17D35C42}" type="presParOf" srcId="{8614EA1D-A51D-694E-9196-DA061CD3B3E0}" destId="{E89CA05D-7961-B54E-BEEA-831031981418}" srcOrd="4" destOrd="0" presId="urn:microsoft.com/office/officeart/2005/8/layout/hProcess9"/>
    <dgm:cxn modelId="{FA405DF9-5748-8545-99E2-FF6E0EAB85D1}" type="presParOf" srcId="{8614EA1D-A51D-694E-9196-DA061CD3B3E0}" destId="{807351A1-02B4-E44D-8C05-E3AA902094F5}" srcOrd="5" destOrd="0" presId="urn:microsoft.com/office/officeart/2005/8/layout/hProcess9"/>
    <dgm:cxn modelId="{6B049B4F-685E-AC4A-BF9F-E8FDD3DE52BA}" type="presParOf" srcId="{8614EA1D-A51D-694E-9196-DA061CD3B3E0}" destId="{41A5659A-B973-D04C-A80B-7A289E15C5D1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98A75E5-C553-435A-8957-D015B9C131BD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D95C09E-CEB9-47B4-9EE6-D7E319D38563}">
      <dgm:prSet/>
      <dgm:spPr/>
      <dgm:t>
        <a:bodyPr/>
        <a:lstStyle/>
        <a:p>
          <a:r>
            <a:rPr lang="en-US"/>
            <a:t>Decimal is used in scenarios where humans interact with computers because it’s intuitive and easier for us to understand.</a:t>
          </a:r>
        </a:p>
      </dgm:t>
    </dgm:pt>
    <dgm:pt modelId="{64974C27-7030-44DA-BB4C-0E0366B818FB}" type="parTrans" cxnId="{31A03C42-3DA4-4860-AC12-C1289411421E}">
      <dgm:prSet/>
      <dgm:spPr/>
      <dgm:t>
        <a:bodyPr/>
        <a:lstStyle/>
        <a:p>
          <a:endParaRPr lang="en-US"/>
        </a:p>
      </dgm:t>
    </dgm:pt>
    <dgm:pt modelId="{60525015-E8A8-4DE4-975F-C9C2E800C9F1}" type="sibTrans" cxnId="{31A03C42-3DA4-4860-AC12-C1289411421E}">
      <dgm:prSet/>
      <dgm:spPr/>
      <dgm:t>
        <a:bodyPr/>
        <a:lstStyle/>
        <a:p>
          <a:endParaRPr lang="en-US"/>
        </a:p>
      </dgm:t>
    </dgm:pt>
    <dgm:pt modelId="{9F6915D5-262C-4C4E-B58C-67B50AE578F4}">
      <dgm:prSet/>
      <dgm:spPr/>
      <dgm:t>
        <a:bodyPr/>
        <a:lstStyle/>
        <a:p>
          <a:r>
            <a:rPr lang="en-US" b="1"/>
            <a:t>Everyday Applications</a:t>
          </a:r>
          <a:r>
            <a:rPr lang="en-US"/>
            <a:t>:</a:t>
          </a:r>
          <a:br>
            <a:rPr lang="en-US"/>
          </a:br>
          <a:r>
            <a:rPr lang="en-US"/>
            <a:t>Decimal is used for numbers we see on screens, such as calculations in a calculator app, timestamps, or statistics. For example:</a:t>
          </a:r>
        </a:p>
      </dgm:t>
    </dgm:pt>
    <dgm:pt modelId="{04201317-7E3B-466A-BAE7-78B6F596600A}" type="parTrans" cxnId="{97DF466D-9FC9-4A71-9BE3-79D3A39A2982}">
      <dgm:prSet/>
      <dgm:spPr/>
      <dgm:t>
        <a:bodyPr/>
        <a:lstStyle/>
        <a:p>
          <a:endParaRPr lang="en-US"/>
        </a:p>
      </dgm:t>
    </dgm:pt>
    <dgm:pt modelId="{4A20DE2C-33E8-4BE2-8A8C-2C89A1C75881}" type="sibTrans" cxnId="{97DF466D-9FC9-4A71-9BE3-79D3A39A2982}">
      <dgm:prSet/>
      <dgm:spPr/>
      <dgm:t>
        <a:bodyPr/>
        <a:lstStyle/>
        <a:p>
          <a:endParaRPr lang="en-US"/>
        </a:p>
      </dgm:t>
    </dgm:pt>
    <dgm:pt modelId="{55B8D8CD-42D0-4570-8979-78E0C2B7AE47}">
      <dgm:prSet/>
      <dgm:spPr/>
      <dgm:t>
        <a:bodyPr/>
        <a:lstStyle/>
        <a:p>
          <a:r>
            <a:rPr lang="en-US"/>
            <a:t>A program displays </a:t>
          </a:r>
          <a:r>
            <a:rPr lang="en-US" b="1"/>
            <a:t>100 files</a:t>
          </a:r>
          <a:r>
            <a:rPr lang="en-US"/>
            <a:t> in decimal for users instead of a binary equivalent (</a:t>
          </a:r>
          <a:r>
            <a:rPr lang="en-US" b="1"/>
            <a:t>1100100</a:t>
          </a:r>
          <a:r>
            <a:rPr lang="en-US"/>
            <a:t>) or hex (</a:t>
          </a:r>
          <a:r>
            <a:rPr lang="en-US" b="1"/>
            <a:t>64</a:t>
          </a:r>
          <a:r>
            <a:rPr lang="en-US"/>
            <a:t>).</a:t>
          </a:r>
        </a:p>
      </dgm:t>
    </dgm:pt>
    <dgm:pt modelId="{9108C2ED-83ED-48EE-9095-BEED39189863}" type="parTrans" cxnId="{6FED7D12-FA6B-4482-A183-EDC913A88573}">
      <dgm:prSet/>
      <dgm:spPr/>
      <dgm:t>
        <a:bodyPr/>
        <a:lstStyle/>
        <a:p>
          <a:endParaRPr lang="en-US"/>
        </a:p>
      </dgm:t>
    </dgm:pt>
    <dgm:pt modelId="{B7D8C6BA-C36D-4893-B37D-7FA0612FEAE2}" type="sibTrans" cxnId="{6FED7D12-FA6B-4482-A183-EDC913A88573}">
      <dgm:prSet/>
      <dgm:spPr/>
      <dgm:t>
        <a:bodyPr/>
        <a:lstStyle/>
        <a:p>
          <a:endParaRPr lang="en-US"/>
        </a:p>
      </dgm:t>
    </dgm:pt>
    <dgm:pt modelId="{11E0CD12-3E0D-4D31-8370-44B515147002}">
      <dgm:prSet/>
      <dgm:spPr/>
      <dgm:t>
        <a:bodyPr/>
        <a:lstStyle/>
        <a:p>
          <a:r>
            <a:rPr lang="en-US" b="1"/>
            <a:t>Programming with User Input</a:t>
          </a:r>
          <a:r>
            <a:rPr lang="en-US"/>
            <a:t>: In high-level programming, user input and outputs are often handled in decimal because it aligns with what users expect.</a:t>
          </a:r>
        </a:p>
      </dgm:t>
    </dgm:pt>
    <dgm:pt modelId="{D8F8D93F-6CAC-4F33-BC62-F741903ED86B}" type="parTrans" cxnId="{7C5247A2-52E6-43B4-8C42-CD726957B8E5}">
      <dgm:prSet/>
      <dgm:spPr/>
      <dgm:t>
        <a:bodyPr/>
        <a:lstStyle/>
        <a:p>
          <a:endParaRPr lang="en-US"/>
        </a:p>
      </dgm:t>
    </dgm:pt>
    <dgm:pt modelId="{CB02E8B7-243A-4C08-B255-C64F538DEB01}" type="sibTrans" cxnId="{7C5247A2-52E6-43B4-8C42-CD726957B8E5}">
      <dgm:prSet/>
      <dgm:spPr/>
      <dgm:t>
        <a:bodyPr/>
        <a:lstStyle/>
        <a:p>
          <a:endParaRPr lang="en-US"/>
        </a:p>
      </dgm:t>
    </dgm:pt>
    <dgm:pt modelId="{E098C38F-B869-4345-BC80-B28B525CFAC3}">
      <dgm:prSet/>
      <dgm:spPr/>
      <dgm:t>
        <a:bodyPr/>
        <a:lstStyle/>
        <a:p>
          <a:r>
            <a:rPr lang="en-US" b="1"/>
            <a:t>Measurements and Units</a:t>
          </a:r>
          <a:r>
            <a:rPr lang="en-US"/>
            <a:t>: Decimal is used for measurements like file sizes (e.g., </a:t>
          </a:r>
          <a:r>
            <a:rPr lang="en-US" b="1"/>
            <a:t>1,024 KB</a:t>
          </a:r>
          <a:r>
            <a:rPr lang="en-US"/>
            <a:t> = </a:t>
          </a:r>
          <a:r>
            <a:rPr lang="en-US" b="1"/>
            <a:t>1 MB</a:t>
          </a:r>
          <a:r>
            <a:rPr lang="en-US"/>
            <a:t>) and time (e.g., </a:t>
          </a:r>
          <a:r>
            <a:rPr lang="en-US" b="1"/>
            <a:t>24 hours</a:t>
          </a:r>
          <a:r>
            <a:rPr lang="en-US"/>
            <a:t>).</a:t>
          </a:r>
        </a:p>
      </dgm:t>
    </dgm:pt>
    <dgm:pt modelId="{9B960601-F375-4737-8404-D9CE54435D4B}" type="parTrans" cxnId="{8471052F-2EFC-47C0-830B-0CAA68AD0A87}">
      <dgm:prSet/>
      <dgm:spPr/>
      <dgm:t>
        <a:bodyPr/>
        <a:lstStyle/>
        <a:p>
          <a:endParaRPr lang="en-US"/>
        </a:p>
      </dgm:t>
    </dgm:pt>
    <dgm:pt modelId="{6319BC0F-5650-47A9-A738-2CCE298171A5}" type="sibTrans" cxnId="{8471052F-2EFC-47C0-830B-0CAA68AD0A87}">
      <dgm:prSet/>
      <dgm:spPr/>
      <dgm:t>
        <a:bodyPr/>
        <a:lstStyle/>
        <a:p>
          <a:endParaRPr lang="en-US"/>
        </a:p>
      </dgm:t>
    </dgm:pt>
    <dgm:pt modelId="{F61DBFE2-39CF-374C-A941-A4C622774F8B}" type="pres">
      <dgm:prSet presAssocID="{398A75E5-C553-435A-8957-D015B9C131BD}" presName="diagram" presStyleCnt="0">
        <dgm:presLayoutVars>
          <dgm:dir/>
          <dgm:resizeHandles val="exact"/>
        </dgm:presLayoutVars>
      </dgm:prSet>
      <dgm:spPr/>
    </dgm:pt>
    <dgm:pt modelId="{532FEEF1-5CE9-B640-B72F-C836E48F3414}" type="pres">
      <dgm:prSet presAssocID="{1D95C09E-CEB9-47B4-9EE6-D7E319D38563}" presName="arrow" presStyleLbl="node1" presStyleIdx="0" presStyleCnt="4">
        <dgm:presLayoutVars>
          <dgm:bulletEnabled val="1"/>
        </dgm:presLayoutVars>
      </dgm:prSet>
      <dgm:spPr/>
    </dgm:pt>
    <dgm:pt modelId="{8434F5EF-5809-644F-B52C-79AD17802A8E}" type="pres">
      <dgm:prSet presAssocID="{9F6915D5-262C-4C4E-B58C-67B50AE578F4}" presName="arrow" presStyleLbl="node1" presStyleIdx="1" presStyleCnt="4">
        <dgm:presLayoutVars>
          <dgm:bulletEnabled val="1"/>
        </dgm:presLayoutVars>
      </dgm:prSet>
      <dgm:spPr/>
    </dgm:pt>
    <dgm:pt modelId="{C349BB00-4E9D-DE4C-952E-1396D0C38059}" type="pres">
      <dgm:prSet presAssocID="{11E0CD12-3E0D-4D31-8370-44B515147002}" presName="arrow" presStyleLbl="node1" presStyleIdx="2" presStyleCnt="4">
        <dgm:presLayoutVars>
          <dgm:bulletEnabled val="1"/>
        </dgm:presLayoutVars>
      </dgm:prSet>
      <dgm:spPr/>
    </dgm:pt>
    <dgm:pt modelId="{B78927A1-EC1D-2F4C-AD38-F0B5C85C80E7}" type="pres">
      <dgm:prSet presAssocID="{E098C38F-B869-4345-BC80-B28B525CFAC3}" presName="arrow" presStyleLbl="node1" presStyleIdx="3" presStyleCnt="4">
        <dgm:presLayoutVars>
          <dgm:bulletEnabled val="1"/>
        </dgm:presLayoutVars>
      </dgm:prSet>
      <dgm:spPr/>
    </dgm:pt>
  </dgm:ptLst>
  <dgm:cxnLst>
    <dgm:cxn modelId="{6FED7D12-FA6B-4482-A183-EDC913A88573}" srcId="{9F6915D5-262C-4C4E-B58C-67B50AE578F4}" destId="{55B8D8CD-42D0-4570-8979-78E0C2B7AE47}" srcOrd="0" destOrd="0" parTransId="{9108C2ED-83ED-48EE-9095-BEED39189863}" sibTransId="{B7D8C6BA-C36D-4893-B37D-7FA0612FEAE2}"/>
    <dgm:cxn modelId="{8471052F-2EFC-47C0-830B-0CAA68AD0A87}" srcId="{398A75E5-C553-435A-8957-D015B9C131BD}" destId="{E098C38F-B869-4345-BC80-B28B525CFAC3}" srcOrd="3" destOrd="0" parTransId="{9B960601-F375-4737-8404-D9CE54435D4B}" sibTransId="{6319BC0F-5650-47A9-A738-2CCE298171A5}"/>
    <dgm:cxn modelId="{B6530336-C26D-C648-ABC2-850F2AC0B03F}" type="presOf" srcId="{398A75E5-C553-435A-8957-D015B9C131BD}" destId="{F61DBFE2-39CF-374C-A941-A4C622774F8B}" srcOrd="0" destOrd="0" presId="urn:microsoft.com/office/officeart/2005/8/layout/arrow5"/>
    <dgm:cxn modelId="{31A03C42-3DA4-4860-AC12-C1289411421E}" srcId="{398A75E5-C553-435A-8957-D015B9C131BD}" destId="{1D95C09E-CEB9-47B4-9EE6-D7E319D38563}" srcOrd="0" destOrd="0" parTransId="{64974C27-7030-44DA-BB4C-0E0366B818FB}" sibTransId="{60525015-E8A8-4DE4-975F-C9C2E800C9F1}"/>
    <dgm:cxn modelId="{226DB647-2C99-774B-B809-19D7D891D38C}" type="presOf" srcId="{55B8D8CD-42D0-4570-8979-78E0C2B7AE47}" destId="{8434F5EF-5809-644F-B52C-79AD17802A8E}" srcOrd="0" destOrd="1" presId="urn:microsoft.com/office/officeart/2005/8/layout/arrow5"/>
    <dgm:cxn modelId="{97DF466D-9FC9-4A71-9BE3-79D3A39A2982}" srcId="{398A75E5-C553-435A-8957-D015B9C131BD}" destId="{9F6915D5-262C-4C4E-B58C-67B50AE578F4}" srcOrd="1" destOrd="0" parTransId="{04201317-7E3B-466A-BAE7-78B6F596600A}" sibTransId="{4A20DE2C-33E8-4BE2-8A8C-2C89A1C75881}"/>
    <dgm:cxn modelId="{7406866E-5B9E-9A41-BAD9-81C0C2A553F7}" type="presOf" srcId="{1D95C09E-CEB9-47B4-9EE6-D7E319D38563}" destId="{532FEEF1-5CE9-B640-B72F-C836E48F3414}" srcOrd="0" destOrd="0" presId="urn:microsoft.com/office/officeart/2005/8/layout/arrow5"/>
    <dgm:cxn modelId="{ABCFDF85-AF98-574B-B2E0-05F18B0347E0}" type="presOf" srcId="{11E0CD12-3E0D-4D31-8370-44B515147002}" destId="{C349BB00-4E9D-DE4C-952E-1396D0C38059}" srcOrd="0" destOrd="0" presId="urn:microsoft.com/office/officeart/2005/8/layout/arrow5"/>
    <dgm:cxn modelId="{7C5247A2-52E6-43B4-8C42-CD726957B8E5}" srcId="{398A75E5-C553-435A-8957-D015B9C131BD}" destId="{11E0CD12-3E0D-4D31-8370-44B515147002}" srcOrd="2" destOrd="0" parTransId="{D8F8D93F-6CAC-4F33-BC62-F741903ED86B}" sibTransId="{CB02E8B7-243A-4C08-B255-C64F538DEB01}"/>
    <dgm:cxn modelId="{6B4227A3-5855-1644-A6DF-76B743C9AF6D}" type="presOf" srcId="{E098C38F-B869-4345-BC80-B28B525CFAC3}" destId="{B78927A1-EC1D-2F4C-AD38-F0B5C85C80E7}" srcOrd="0" destOrd="0" presId="urn:microsoft.com/office/officeart/2005/8/layout/arrow5"/>
    <dgm:cxn modelId="{0C0835B5-2DDD-8E4B-BE03-E8D294B1C345}" type="presOf" srcId="{9F6915D5-262C-4C4E-B58C-67B50AE578F4}" destId="{8434F5EF-5809-644F-B52C-79AD17802A8E}" srcOrd="0" destOrd="0" presId="urn:microsoft.com/office/officeart/2005/8/layout/arrow5"/>
    <dgm:cxn modelId="{74AC1178-0B1D-EB47-974A-922C48E1C3A4}" type="presParOf" srcId="{F61DBFE2-39CF-374C-A941-A4C622774F8B}" destId="{532FEEF1-5CE9-B640-B72F-C836E48F3414}" srcOrd="0" destOrd="0" presId="urn:microsoft.com/office/officeart/2005/8/layout/arrow5"/>
    <dgm:cxn modelId="{C570AEC2-9416-FE4B-AF9B-A2D2A817B391}" type="presParOf" srcId="{F61DBFE2-39CF-374C-A941-A4C622774F8B}" destId="{8434F5EF-5809-644F-B52C-79AD17802A8E}" srcOrd="1" destOrd="0" presId="urn:microsoft.com/office/officeart/2005/8/layout/arrow5"/>
    <dgm:cxn modelId="{85D29A9B-130F-744B-A6D1-72B964BAAA10}" type="presParOf" srcId="{F61DBFE2-39CF-374C-A941-A4C622774F8B}" destId="{C349BB00-4E9D-DE4C-952E-1396D0C38059}" srcOrd="2" destOrd="0" presId="urn:microsoft.com/office/officeart/2005/8/layout/arrow5"/>
    <dgm:cxn modelId="{1DEFE4CC-EA56-6B45-8273-5F33FFB2B310}" type="presParOf" srcId="{F61DBFE2-39CF-374C-A941-A4C622774F8B}" destId="{B78927A1-EC1D-2F4C-AD38-F0B5C85C80E7}" srcOrd="3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E552C1-069E-9544-BCEF-1EC5C995E222}">
      <dsp:nvSpPr>
        <dsp:cNvPr id="0" name=""/>
        <dsp:cNvSpPr/>
      </dsp:nvSpPr>
      <dsp:spPr>
        <a:xfrm>
          <a:off x="0" y="0"/>
          <a:ext cx="8732695" cy="76536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Binary is the core numbering system used in computer science because computers operate on binary logic. Here’s where it’s essential:</a:t>
          </a:r>
        </a:p>
      </dsp:txBody>
      <dsp:txXfrm>
        <a:off x="22417" y="22417"/>
        <a:ext cx="7842130" cy="720532"/>
      </dsp:txXfrm>
    </dsp:sp>
    <dsp:sp modelId="{EBB2C4CA-77B2-164F-A3F9-C16BA7F69CA1}">
      <dsp:nvSpPr>
        <dsp:cNvPr id="0" name=""/>
        <dsp:cNvSpPr/>
      </dsp:nvSpPr>
      <dsp:spPr>
        <a:xfrm>
          <a:off x="731363" y="904524"/>
          <a:ext cx="8732695" cy="765366"/>
        </a:xfrm>
        <a:prstGeom prst="roundRect">
          <a:avLst>
            <a:gd name="adj" fmla="val 10000"/>
          </a:avLst>
        </a:prstGeom>
        <a:solidFill>
          <a:schemeClr val="accent2">
            <a:hueOff val="-816517"/>
            <a:satOff val="-3771"/>
            <a:lumOff val="-7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Hardware and Logic Gates</a:t>
          </a:r>
          <a:r>
            <a:rPr lang="en-US" sz="1600" kern="1200"/>
            <a:t>: Computers use </a:t>
          </a:r>
          <a:r>
            <a:rPr lang="en-US" sz="1600" b="1" kern="1200"/>
            <a:t>transistors</a:t>
          </a:r>
          <a:r>
            <a:rPr lang="en-US" sz="1600" kern="1200"/>
            <a:t> that have two states: </a:t>
          </a:r>
          <a:r>
            <a:rPr lang="en-US" sz="1600" b="1" kern="1200"/>
            <a:t>on (1)</a:t>
          </a:r>
          <a:r>
            <a:rPr lang="en-US" sz="1600" kern="1200"/>
            <a:t> and </a:t>
          </a:r>
          <a:r>
            <a:rPr lang="en-US" sz="1600" b="1" kern="1200"/>
            <a:t>off (0)</a:t>
          </a:r>
          <a:r>
            <a:rPr lang="en-US" sz="1600" kern="1200"/>
            <a:t>. Binary directly represents these states.</a:t>
          </a:r>
        </a:p>
      </dsp:txBody>
      <dsp:txXfrm>
        <a:off x="753780" y="926941"/>
        <a:ext cx="7459009" cy="720532"/>
      </dsp:txXfrm>
    </dsp:sp>
    <dsp:sp modelId="{04C9A13A-1667-894F-AC18-836F2055CF72}">
      <dsp:nvSpPr>
        <dsp:cNvPr id="0" name=""/>
        <dsp:cNvSpPr/>
      </dsp:nvSpPr>
      <dsp:spPr>
        <a:xfrm>
          <a:off x="1451810" y="1809048"/>
          <a:ext cx="8732695" cy="765366"/>
        </a:xfrm>
        <a:prstGeom prst="roundRect">
          <a:avLst>
            <a:gd name="adj" fmla="val 10000"/>
          </a:avLst>
        </a:prstGeom>
        <a:solidFill>
          <a:schemeClr val="accent2">
            <a:hueOff val="-1633033"/>
            <a:satOff val="-7543"/>
            <a:lumOff val="-15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File Storage</a:t>
          </a:r>
          <a:r>
            <a:rPr lang="en-US" sz="1600" kern="1200"/>
            <a:t>: Data in computers is stored as bits (binary digits). For example, a text file, image, or video is ultimately represented as sequences of 0s and 1s.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The ASCII code for "A" is </a:t>
          </a:r>
          <a:r>
            <a:rPr lang="en-US" sz="1200" b="1" kern="1200"/>
            <a:t>01000001</a:t>
          </a:r>
          <a:r>
            <a:rPr lang="en-US" sz="1200" kern="1200"/>
            <a:t> in binary.</a:t>
          </a:r>
        </a:p>
      </dsp:txBody>
      <dsp:txXfrm>
        <a:off x="1474227" y="1831465"/>
        <a:ext cx="7469925" cy="720532"/>
      </dsp:txXfrm>
    </dsp:sp>
    <dsp:sp modelId="{5FB57180-7342-124C-83F5-131FD08CC0F3}">
      <dsp:nvSpPr>
        <dsp:cNvPr id="0" name=""/>
        <dsp:cNvSpPr/>
      </dsp:nvSpPr>
      <dsp:spPr>
        <a:xfrm>
          <a:off x="2183173" y="2713573"/>
          <a:ext cx="8732695" cy="765366"/>
        </a:xfrm>
        <a:prstGeom prst="roundRect">
          <a:avLst>
            <a:gd name="adj" fmla="val 10000"/>
          </a:avLst>
        </a:prstGeom>
        <a:solidFill>
          <a:schemeClr val="accent2">
            <a:hueOff val="-2449550"/>
            <a:satOff val="-11314"/>
            <a:lumOff val="-23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Networking Protocols</a:t>
          </a:r>
          <a:r>
            <a:rPr lang="en-US" sz="1600" kern="1200"/>
            <a:t>: IP addresses (IPv4) are binary numbers under the hood. For example, </a:t>
          </a:r>
          <a:r>
            <a:rPr lang="en-US" sz="1600" b="1" kern="1200"/>
            <a:t>192.168.1.1</a:t>
          </a:r>
          <a:r>
            <a:rPr lang="en-US" sz="1600" kern="1200"/>
            <a:t> in decimal translates to binary as </a:t>
          </a:r>
          <a:r>
            <a:rPr lang="en-US" sz="1600" b="1" kern="1200"/>
            <a:t>11000000.10101000.00000001.00000001</a:t>
          </a:r>
          <a:r>
            <a:rPr lang="en-US" sz="1600" kern="1200"/>
            <a:t>.</a:t>
          </a:r>
        </a:p>
      </dsp:txBody>
      <dsp:txXfrm>
        <a:off x="2205590" y="2735990"/>
        <a:ext cx="7459009" cy="720532"/>
      </dsp:txXfrm>
    </dsp:sp>
    <dsp:sp modelId="{557C82BE-024A-8340-BD90-168A7BE26924}">
      <dsp:nvSpPr>
        <dsp:cNvPr id="0" name=""/>
        <dsp:cNvSpPr/>
      </dsp:nvSpPr>
      <dsp:spPr>
        <a:xfrm>
          <a:off x="8235206" y="586201"/>
          <a:ext cx="497488" cy="49748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8347141" y="586201"/>
        <a:ext cx="273618" cy="374360"/>
      </dsp:txXfrm>
    </dsp:sp>
    <dsp:sp modelId="{00DA5400-04B2-314E-B950-EA328DF57625}">
      <dsp:nvSpPr>
        <dsp:cNvPr id="0" name=""/>
        <dsp:cNvSpPr/>
      </dsp:nvSpPr>
      <dsp:spPr>
        <a:xfrm>
          <a:off x="8966570" y="1490725"/>
          <a:ext cx="497488" cy="49748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1672629"/>
            <a:satOff val="-4166"/>
            <a:lumOff val="-51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1672629"/>
              <a:satOff val="-4166"/>
              <a:lumOff val="-51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9078505" y="1490725"/>
        <a:ext cx="273618" cy="374360"/>
      </dsp:txXfrm>
    </dsp:sp>
    <dsp:sp modelId="{0C76997F-B2CB-6948-A526-2C489BAF1FC5}">
      <dsp:nvSpPr>
        <dsp:cNvPr id="0" name=""/>
        <dsp:cNvSpPr/>
      </dsp:nvSpPr>
      <dsp:spPr>
        <a:xfrm>
          <a:off x="9687017" y="2395250"/>
          <a:ext cx="497488" cy="49748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3345258"/>
            <a:satOff val="-8332"/>
            <a:lumOff val="-1038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3345258"/>
              <a:satOff val="-8332"/>
              <a:lumOff val="-103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9798952" y="2395250"/>
        <a:ext cx="273618" cy="3743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4F538D-C043-7246-8BCB-F90B5E64419D}">
      <dsp:nvSpPr>
        <dsp:cNvPr id="0" name=""/>
        <dsp:cNvSpPr/>
      </dsp:nvSpPr>
      <dsp:spPr>
        <a:xfrm>
          <a:off x="818690" y="0"/>
          <a:ext cx="9278488" cy="3478940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ADF20A-DBC6-6347-9A73-6C5CD452C595}">
      <dsp:nvSpPr>
        <dsp:cNvPr id="0" name=""/>
        <dsp:cNvSpPr/>
      </dsp:nvSpPr>
      <dsp:spPr>
        <a:xfrm>
          <a:off x="5463" y="1043682"/>
          <a:ext cx="2627696" cy="139157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Hexadecimal is widely used in computer science because it provides a compact, human-readable way to represent binary data.</a:t>
          </a:r>
        </a:p>
      </dsp:txBody>
      <dsp:txXfrm>
        <a:off x="73394" y="1111613"/>
        <a:ext cx="2491834" cy="1255714"/>
      </dsp:txXfrm>
    </dsp:sp>
    <dsp:sp modelId="{F28AB534-C5BD-6045-8A08-56ED86A10F66}">
      <dsp:nvSpPr>
        <dsp:cNvPr id="0" name=""/>
        <dsp:cNvSpPr/>
      </dsp:nvSpPr>
      <dsp:spPr>
        <a:xfrm>
          <a:off x="2764545" y="1043682"/>
          <a:ext cx="2627696" cy="139157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Memory Addresses</a:t>
          </a:r>
          <a:r>
            <a:rPr lang="en-US" sz="1600" kern="1200"/>
            <a:t>: In low-level programming (e.g., assembly language), memory locations in RAM or storage are identified using hexadecimal.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For example, a memory address might look like </a:t>
          </a:r>
          <a:r>
            <a:rPr lang="en-US" sz="1200" b="1" kern="1200"/>
            <a:t>0x1F4A</a:t>
          </a:r>
          <a:r>
            <a:rPr lang="en-US" sz="1200" kern="1200"/>
            <a:t> instead of its much longer binary equivalent.</a:t>
          </a:r>
        </a:p>
      </dsp:txBody>
      <dsp:txXfrm>
        <a:off x="2832476" y="1111613"/>
        <a:ext cx="2491834" cy="1255714"/>
      </dsp:txXfrm>
    </dsp:sp>
    <dsp:sp modelId="{E89CA05D-7961-B54E-BEEA-831031981418}">
      <dsp:nvSpPr>
        <dsp:cNvPr id="0" name=""/>
        <dsp:cNvSpPr/>
      </dsp:nvSpPr>
      <dsp:spPr>
        <a:xfrm>
          <a:off x="5523626" y="1043682"/>
          <a:ext cx="2627696" cy="139157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Color Codes in Web Design</a:t>
          </a:r>
          <a:r>
            <a:rPr lang="en-US" sz="1600" kern="1200"/>
            <a:t>: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Web developers use hex codes to define colors in CSS. For instance, </a:t>
          </a:r>
          <a:r>
            <a:rPr lang="en-US" sz="1200" b="1" kern="1200"/>
            <a:t>#FF5733</a:t>
          </a:r>
          <a:r>
            <a:rPr lang="en-US" sz="1200" kern="1200"/>
            <a:t> is a shade of orange, where </a:t>
          </a:r>
          <a:r>
            <a:rPr lang="en-US" sz="1200" b="1" kern="1200"/>
            <a:t>FF</a:t>
          </a:r>
          <a:r>
            <a:rPr lang="en-US" sz="1200" kern="1200"/>
            <a:t> (255 in decimal) is the red intensity, </a:t>
          </a:r>
          <a:r>
            <a:rPr lang="en-US" sz="1200" b="1" kern="1200"/>
            <a:t>57</a:t>
          </a:r>
          <a:r>
            <a:rPr lang="en-US" sz="1200" kern="1200"/>
            <a:t> is green, and </a:t>
          </a:r>
          <a:r>
            <a:rPr lang="en-US" sz="1200" b="1" kern="1200"/>
            <a:t>33</a:t>
          </a:r>
          <a:r>
            <a:rPr lang="en-US" sz="1200" kern="1200"/>
            <a:t> is blue.</a:t>
          </a:r>
        </a:p>
      </dsp:txBody>
      <dsp:txXfrm>
        <a:off x="5591557" y="1111613"/>
        <a:ext cx="2491834" cy="1255714"/>
      </dsp:txXfrm>
    </dsp:sp>
    <dsp:sp modelId="{41A5659A-B973-D04C-A80B-7A289E15C5D1}">
      <dsp:nvSpPr>
        <dsp:cNvPr id="0" name=""/>
        <dsp:cNvSpPr/>
      </dsp:nvSpPr>
      <dsp:spPr>
        <a:xfrm>
          <a:off x="8282708" y="1043682"/>
          <a:ext cx="2627696" cy="139157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Debugging and Reverse Engineering</a:t>
          </a:r>
          <a:r>
            <a:rPr lang="en-US" sz="1600" kern="1200"/>
            <a:t>: Hexadecimal is used in debugging tools to inspect machine code, where each instruction is represented in a hex form for better readability.</a:t>
          </a:r>
        </a:p>
      </dsp:txBody>
      <dsp:txXfrm>
        <a:off x="8350639" y="1111613"/>
        <a:ext cx="2491834" cy="125571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2FEEF1-5CE9-B640-B72F-C836E48F3414}">
      <dsp:nvSpPr>
        <dsp:cNvPr id="0" name=""/>
        <dsp:cNvSpPr/>
      </dsp:nvSpPr>
      <dsp:spPr>
        <a:xfrm>
          <a:off x="4410595" y="1014"/>
          <a:ext cx="1694408" cy="1694408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56896" rIns="56896" bIns="56896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Decimal is used in scenarios where humans interact with computers because it’s intuitive and easier for us to understand.</a:t>
          </a:r>
        </a:p>
      </dsp:txBody>
      <dsp:txXfrm>
        <a:off x="4834197" y="1014"/>
        <a:ext cx="847204" cy="1397887"/>
      </dsp:txXfrm>
    </dsp:sp>
    <dsp:sp modelId="{8434F5EF-5809-644F-B52C-79AD17802A8E}">
      <dsp:nvSpPr>
        <dsp:cNvPr id="0" name=""/>
        <dsp:cNvSpPr/>
      </dsp:nvSpPr>
      <dsp:spPr>
        <a:xfrm rot="5400000">
          <a:off x="5688357" y="1278775"/>
          <a:ext cx="1694408" cy="1694408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56896" rIns="56896" bIns="56896" numCol="1" spcCol="1270" anchor="t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Everyday Applications</a:t>
          </a:r>
          <a:r>
            <a:rPr lang="en-US" sz="800" kern="1200"/>
            <a:t>:</a:t>
          </a:r>
          <a:br>
            <a:rPr lang="en-US" sz="800" kern="1200"/>
          </a:br>
          <a:r>
            <a:rPr lang="en-US" sz="800" kern="1200"/>
            <a:t>Decimal is used for numbers we see on screens, such as calculations in a calculator app, timestamps, or statistics. For example:</a:t>
          </a:r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600" kern="1200"/>
            <a:t>A program displays </a:t>
          </a:r>
          <a:r>
            <a:rPr lang="en-US" sz="600" b="1" kern="1200"/>
            <a:t>100 files</a:t>
          </a:r>
          <a:r>
            <a:rPr lang="en-US" sz="600" kern="1200"/>
            <a:t> in decimal for users instead of a binary equivalent (</a:t>
          </a:r>
          <a:r>
            <a:rPr lang="en-US" sz="600" b="1" kern="1200"/>
            <a:t>1100100</a:t>
          </a:r>
          <a:r>
            <a:rPr lang="en-US" sz="600" kern="1200"/>
            <a:t>) or hex (</a:t>
          </a:r>
          <a:r>
            <a:rPr lang="en-US" sz="600" b="1" kern="1200"/>
            <a:t>64</a:t>
          </a:r>
          <a:r>
            <a:rPr lang="en-US" sz="600" kern="1200"/>
            <a:t>).</a:t>
          </a:r>
        </a:p>
      </dsp:txBody>
      <dsp:txXfrm rot="-5400000">
        <a:off x="5984879" y="1702377"/>
        <a:ext cx="1397887" cy="847204"/>
      </dsp:txXfrm>
    </dsp:sp>
    <dsp:sp modelId="{C349BB00-4E9D-DE4C-952E-1396D0C38059}">
      <dsp:nvSpPr>
        <dsp:cNvPr id="0" name=""/>
        <dsp:cNvSpPr/>
      </dsp:nvSpPr>
      <dsp:spPr>
        <a:xfrm rot="10800000">
          <a:off x="4410595" y="2556537"/>
          <a:ext cx="1694408" cy="1694408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56896" rIns="56896" bIns="56896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Programming with User Input</a:t>
          </a:r>
          <a:r>
            <a:rPr lang="en-US" sz="800" kern="1200"/>
            <a:t>: In high-level programming, user input and outputs are often handled in decimal because it aligns with what users expect.</a:t>
          </a:r>
        </a:p>
      </dsp:txBody>
      <dsp:txXfrm rot="10800000">
        <a:off x="4834197" y="2853058"/>
        <a:ext cx="847204" cy="1397887"/>
      </dsp:txXfrm>
    </dsp:sp>
    <dsp:sp modelId="{B78927A1-EC1D-2F4C-AD38-F0B5C85C80E7}">
      <dsp:nvSpPr>
        <dsp:cNvPr id="0" name=""/>
        <dsp:cNvSpPr/>
      </dsp:nvSpPr>
      <dsp:spPr>
        <a:xfrm rot="16200000">
          <a:off x="3132834" y="1278775"/>
          <a:ext cx="1694408" cy="1694408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56896" rIns="56896" bIns="56896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Measurements and Units</a:t>
          </a:r>
          <a:r>
            <a:rPr lang="en-US" sz="800" kern="1200"/>
            <a:t>: Decimal is used for measurements like file sizes (e.g., </a:t>
          </a:r>
          <a:r>
            <a:rPr lang="en-US" sz="800" b="1" kern="1200"/>
            <a:t>1,024 KB</a:t>
          </a:r>
          <a:r>
            <a:rPr lang="en-US" sz="800" kern="1200"/>
            <a:t> = </a:t>
          </a:r>
          <a:r>
            <a:rPr lang="en-US" sz="800" b="1" kern="1200"/>
            <a:t>1 MB</a:t>
          </a:r>
          <a:r>
            <a:rPr lang="en-US" sz="800" kern="1200"/>
            <a:t>) and time (e.g., </a:t>
          </a:r>
          <a:r>
            <a:rPr lang="en-US" sz="800" b="1" kern="1200"/>
            <a:t>24 hours</a:t>
          </a:r>
          <a:r>
            <a:rPr lang="en-US" sz="800" kern="1200"/>
            <a:t>).</a:t>
          </a:r>
        </a:p>
      </dsp:txBody>
      <dsp:txXfrm rot="5400000">
        <a:off x="3132835" y="1702377"/>
        <a:ext cx="1397887" cy="8472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9T09:20:27.75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9T09:30:15.54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9T09:36:13.22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1/19/25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877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687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388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485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381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845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498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862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299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000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582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1/19/25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226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93245F62-CCC4-49E4-B95B-EA6C1E790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270923-5058-BC06-DC3F-9A6F87DE04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2" y="3577456"/>
            <a:ext cx="10909640" cy="1687814"/>
          </a:xfrm>
        </p:spPr>
        <p:txBody>
          <a:bodyPr anchor="b">
            <a:normAutofit/>
          </a:bodyPr>
          <a:lstStyle/>
          <a:p>
            <a:pPr algn="ctr"/>
            <a:r>
              <a:rPr lang="en-US" sz="10000"/>
              <a:t>Notational Systems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220E47-2666-187E-D823-47DD2C5EF4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881" y="5660607"/>
            <a:ext cx="10909643" cy="552659"/>
          </a:xfrm>
        </p:spPr>
        <p:txBody>
          <a:bodyPr anchor="t">
            <a:normAutofit/>
          </a:bodyPr>
          <a:lstStyle/>
          <a:p>
            <a:pPr algn="ctr"/>
            <a:r>
              <a:rPr lang="en-US" sz="2400"/>
              <a:t>Dr. Thomas Holt Russell</a:t>
            </a:r>
          </a:p>
        </p:txBody>
      </p:sp>
      <p:sp>
        <p:nvSpPr>
          <p:cNvPr id="107" name="Rectangle 6">
            <a:extLst>
              <a:ext uri="{FF2B5EF4-FFF2-40B4-BE49-F238E27FC236}">
                <a16:creationId xmlns:a16="http://schemas.microsoft.com/office/drawing/2014/main" id="{E6C0DD6B-6AA3-448F-9B99-8386295BC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5509052"/>
            <a:ext cx="4572000" cy="27432"/>
          </a:xfrm>
          <a:custGeom>
            <a:avLst/>
            <a:gdLst>
              <a:gd name="connsiteX0" fmla="*/ 0 w 4572000"/>
              <a:gd name="connsiteY0" fmla="*/ 0 h 27432"/>
              <a:gd name="connsiteX1" fmla="*/ 607423 w 4572000"/>
              <a:gd name="connsiteY1" fmla="*/ 0 h 27432"/>
              <a:gd name="connsiteX2" fmla="*/ 1123406 w 4572000"/>
              <a:gd name="connsiteY2" fmla="*/ 0 h 27432"/>
              <a:gd name="connsiteX3" fmla="*/ 1685109 w 4572000"/>
              <a:gd name="connsiteY3" fmla="*/ 0 h 27432"/>
              <a:gd name="connsiteX4" fmla="*/ 2383971 w 4572000"/>
              <a:gd name="connsiteY4" fmla="*/ 0 h 27432"/>
              <a:gd name="connsiteX5" fmla="*/ 2991394 w 4572000"/>
              <a:gd name="connsiteY5" fmla="*/ 0 h 27432"/>
              <a:gd name="connsiteX6" fmla="*/ 3553097 w 4572000"/>
              <a:gd name="connsiteY6" fmla="*/ 0 h 27432"/>
              <a:gd name="connsiteX7" fmla="*/ 4572000 w 4572000"/>
              <a:gd name="connsiteY7" fmla="*/ 0 h 27432"/>
              <a:gd name="connsiteX8" fmla="*/ 4572000 w 4572000"/>
              <a:gd name="connsiteY8" fmla="*/ 27432 h 27432"/>
              <a:gd name="connsiteX9" fmla="*/ 3918857 w 4572000"/>
              <a:gd name="connsiteY9" fmla="*/ 27432 h 27432"/>
              <a:gd name="connsiteX10" fmla="*/ 3357154 w 4572000"/>
              <a:gd name="connsiteY10" fmla="*/ 27432 h 27432"/>
              <a:gd name="connsiteX11" fmla="*/ 2612571 w 4572000"/>
              <a:gd name="connsiteY11" fmla="*/ 27432 h 27432"/>
              <a:gd name="connsiteX12" fmla="*/ 2005149 w 4572000"/>
              <a:gd name="connsiteY12" fmla="*/ 27432 h 27432"/>
              <a:gd name="connsiteX13" fmla="*/ 1489166 w 4572000"/>
              <a:gd name="connsiteY13" fmla="*/ 27432 h 27432"/>
              <a:gd name="connsiteX14" fmla="*/ 790303 w 4572000"/>
              <a:gd name="connsiteY14" fmla="*/ 27432 h 27432"/>
              <a:gd name="connsiteX15" fmla="*/ 0 w 4572000"/>
              <a:gd name="connsiteY15" fmla="*/ 27432 h 27432"/>
              <a:gd name="connsiteX16" fmla="*/ 0 w 457200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27432" fill="none" extrusionOk="0">
                <a:moveTo>
                  <a:pt x="0" y="0"/>
                </a:moveTo>
                <a:cubicBezTo>
                  <a:pt x="150397" y="-23421"/>
                  <a:pt x="474161" y="9174"/>
                  <a:pt x="607423" y="0"/>
                </a:cubicBezTo>
                <a:cubicBezTo>
                  <a:pt x="740685" y="-9174"/>
                  <a:pt x="868821" y="-4258"/>
                  <a:pt x="1123406" y="0"/>
                </a:cubicBezTo>
                <a:cubicBezTo>
                  <a:pt x="1377991" y="4258"/>
                  <a:pt x="1567664" y="-12410"/>
                  <a:pt x="1685109" y="0"/>
                </a:cubicBezTo>
                <a:cubicBezTo>
                  <a:pt x="1802554" y="12410"/>
                  <a:pt x="2193086" y="-14353"/>
                  <a:pt x="2383971" y="0"/>
                </a:cubicBezTo>
                <a:cubicBezTo>
                  <a:pt x="2574856" y="14353"/>
                  <a:pt x="2697477" y="-26142"/>
                  <a:pt x="2991394" y="0"/>
                </a:cubicBezTo>
                <a:cubicBezTo>
                  <a:pt x="3285311" y="26142"/>
                  <a:pt x="3423667" y="26544"/>
                  <a:pt x="3553097" y="0"/>
                </a:cubicBezTo>
                <a:cubicBezTo>
                  <a:pt x="3682527" y="-26544"/>
                  <a:pt x="4344147" y="50350"/>
                  <a:pt x="4572000" y="0"/>
                </a:cubicBezTo>
                <a:cubicBezTo>
                  <a:pt x="4571027" y="8304"/>
                  <a:pt x="4571522" y="21512"/>
                  <a:pt x="4572000" y="27432"/>
                </a:cubicBezTo>
                <a:cubicBezTo>
                  <a:pt x="4438349" y="5490"/>
                  <a:pt x="4090129" y="31231"/>
                  <a:pt x="3918857" y="27432"/>
                </a:cubicBezTo>
                <a:cubicBezTo>
                  <a:pt x="3747585" y="23633"/>
                  <a:pt x="3498826" y="6883"/>
                  <a:pt x="3357154" y="27432"/>
                </a:cubicBezTo>
                <a:cubicBezTo>
                  <a:pt x="3215482" y="47981"/>
                  <a:pt x="2784289" y="56849"/>
                  <a:pt x="2612571" y="27432"/>
                </a:cubicBezTo>
                <a:cubicBezTo>
                  <a:pt x="2440853" y="-1985"/>
                  <a:pt x="2261292" y="25951"/>
                  <a:pt x="2005149" y="27432"/>
                </a:cubicBezTo>
                <a:cubicBezTo>
                  <a:pt x="1749006" y="28913"/>
                  <a:pt x="1700078" y="34342"/>
                  <a:pt x="1489166" y="27432"/>
                </a:cubicBezTo>
                <a:cubicBezTo>
                  <a:pt x="1278254" y="20522"/>
                  <a:pt x="1077188" y="56916"/>
                  <a:pt x="790303" y="27432"/>
                </a:cubicBezTo>
                <a:cubicBezTo>
                  <a:pt x="503418" y="-2052"/>
                  <a:pt x="359168" y="57044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572000" h="27432" stroke="0" extrusionOk="0">
                <a:moveTo>
                  <a:pt x="0" y="0"/>
                </a:moveTo>
                <a:cubicBezTo>
                  <a:pt x="155698" y="6780"/>
                  <a:pt x="465972" y="13197"/>
                  <a:pt x="607423" y="0"/>
                </a:cubicBezTo>
                <a:cubicBezTo>
                  <a:pt x="748874" y="-13197"/>
                  <a:pt x="1014133" y="22994"/>
                  <a:pt x="1123406" y="0"/>
                </a:cubicBezTo>
                <a:cubicBezTo>
                  <a:pt x="1232679" y="-22994"/>
                  <a:pt x="1639431" y="-2997"/>
                  <a:pt x="1867989" y="0"/>
                </a:cubicBezTo>
                <a:cubicBezTo>
                  <a:pt x="2096547" y="2997"/>
                  <a:pt x="2265668" y="29557"/>
                  <a:pt x="2475411" y="0"/>
                </a:cubicBezTo>
                <a:cubicBezTo>
                  <a:pt x="2685154" y="-29557"/>
                  <a:pt x="2951491" y="73"/>
                  <a:pt x="3082834" y="0"/>
                </a:cubicBezTo>
                <a:cubicBezTo>
                  <a:pt x="3214177" y="-73"/>
                  <a:pt x="3641000" y="-33478"/>
                  <a:pt x="3827417" y="0"/>
                </a:cubicBezTo>
                <a:cubicBezTo>
                  <a:pt x="4013834" y="33478"/>
                  <a:pt x="4345917" y="14255"/>
                  <a:pt x="4572000" y="0"/>
                </a:cubicBezTo>
                <a:cubicBezTo>
                  <a:pt x="4572485" y="9333"/>
                  <a:pt x="4573278" y="19699"/>
                  <a:pt x="4572000" y="27432"/>
                </a:cubicBezTo>
                <a:cubicBezTo>
                  <a:pt x="4318030" y="43025"/>
                  <a:pt x="4161104" y="34314"/>
                  <a:pt x="4010297" y="27432"/>
                </a:cubicBezTo>
                <a:cubicBezTo>
                  <a:pt x="3859490" y="20550"/>
                  <a:pt x="3592529" y="6613"/>
                  <a:pt x="3357154" y="27432"/>
                </a:cubicBezTo>
                <a:cubicBezTo>
                  <a:pt x="3121779" y="48251"/>
                  <a:pt x="2884285" y="3780"/>
                  <a:pt x="2704011" y="27432"/>
                </a:cubicBezTo>
                <a:cubicBezTo>
                  <a:pt x="2523737" y="51084"/>
                  <a:pt x="2295944" y="32081"/>
                  <a:pt x="2096589" y="27432"/>
                </a:cubicBezTo>
                <a:cubicBezTo>
                  <a:pt x="1897234" y="22783"/>
                  <a:pt x="1623782" y="52518"/>
                  <a:pt x="1352006" y="27432"/>
                </a:cubicBezTo>
                <a:cubicBezTo>
                  <a:pt x="1080230" y="2346"/>
                  <a:pt x="869959" y="12864"/>
                  <a:pt x="607423" y="27432"/>
                </a:cubicBezTo>
                <a:cubicBezTo>
                  <a:pt x="344887" y="42000"/>
                  <a:pt x="188100" y="40051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BF3525"/>
          </a:solidFill>
          <a:ln w="38100" cap="rnd">
            <a:solidFill>
              <a:srgbClr val="BF3525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Date Placeholder 26">
            <a:extLst>
              <a:ext uri="{FF2B5EF4-FFF2-40B4-BE49-F238E27FC236}">
                <a16:creationId xmlns:a16="http://schemas.microsoft.com/office/drawing/2014/main" id="{F28B82B1-E269-4325-A665-6CFE5DEE5D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1" name="Footer Placeholder 27">
            <a:extLst>
              <a:ext uri="{FF2B5EF4-FFF2-40B4-BE49-F238E27FC236}">
                <a16:creationId xmlns:a16="http://schemas.microsoft.com/office/drawing/2014/main" id="{7C700527-76FD-4DF4-A597-6F5E089CA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7" name="Slide Number Placeholder 28">
            <a:extLst>
              <a:ext uri="{FF2B5EF4-FFF2-40B4-BE49-F238E27FC236}">
                <a16:creationId xmlns:a16="http://schemas.microsoft.com/office/drawing/2014/main" id="{B5EA49A9-01EB-4D60-A392-7DC9B625D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F895B575-4B16-82B4-BEA3-9335C6AAAB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228" y="748823"/>
            <a:ext cx="3619245" cy="168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09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5C295E-35BA-2E86-E964-6315E29FC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713" y="965199"/>
            <a:ext cx="2993518" cy="4927602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5109354-9C5D-4F8C-B0E6-D1043C7BF2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992" y="0"/>
            <a:ext cx="7562008" cy="6858000"/>
          </a:xfrm>
          <a:custGeom>
            <a:avLst/>
            <a:gdLst>
              <a:gd name="connsiteX0" fmla="*/ 7529613 w 7529613"/>
              <a:gd name="connsiteY0" fmla="*/ 0 h 6858000"/>
              <a:gd name="connsiteX1" fmla="*/ 1222331 w 7529613"/>
              <a:gd name="connsiteY1" fmla="*/ 0 h 6858000"/>
              <a:gd name="connsiteX2" fmla="*/ 1126483 w 7529613"/>
              <a:gd name="connsiteY2" fmla="*/ 148742 h 6858000"/>
              <a:gd name="connsiteX3" fmla="*/ 767554 w 7529613"/>
              <a:gd name="connsiteY3" fmla="*/ 819975 h 6858000"/>
              <a:gd name="connsiteX4" fmla="*/ 742103 w 7529613"/>
              <a:gd name="connsiteY4" fmla="*/ 854514 h 6858000"/>
              <a:gd name="connsiteX5" fmla="*/ 785881 w 7529613"/>
              <a:gd name="connsiteY5" fmla="*/ 750263 h 6858000"/>
              <a:gd name="connsiteX6" fmla="*/ 978978 w 7529613"/>
              <a:gd name="connsiteY6" fmla="*/ 331786 h 6858000"/>
              <a:gd name="connsiteX7" fmla="*/ 1155717 w 7529613"/>
              <a:gd name="connsiteY7" fmla="*/ 0 h 6858000"/>
              <a:gd name="connsiteX8" fmla="*/ 1098249 w 7529613"/>
              <a:gd name="connsiteY8" fmla="*/ 0 h 6858000"/>
              <a:gd name="connsiteX9" fmla="*/ 991458 w 7529613"/>
              <a:gd name="connsiteY9" fmla="*/ 196614 h 6858000"/>
              <a:gd name="connsiteX10" fmla="*/ 493941 w 7529613"/>
              <a:gd name="connsiteY10" fmla="*/ 1371196 h 6858000"/>
              <a:gd name="connsiteX11" fmla="*/ 46485 w 7529613"/>
              <a:gd name="connsiteY11" fmla="*/ 3331516 h 6858000"/>
              <a:gd name="connsiteX12" fmla="*/ 12252 w 7529613"/>
              <a:gd name="connsiteY12" fmla="*/ 4357388 h 6858000"/>
              <a:gd name="connsiteX13" fmla="*/ 170821 w 7529613"/>
              <a:gd name="connsiteY13" fmla="*/ 5552906 h 6858000"/>
              <a:gd name="connsiteX14" fmla="*/ 537265 w 7529613"/>
              <a:gd name="connsiteY14" fmla="*/ 6828295 h 6858000"/>
              <a:gd name="connsiteX15" fmla="*/ 549692 w 7529613"/>
              <a:gd name="connsiteY15" fmla="*/ 6858000 h 6858000"/>
              <a:gd name="connsiteX16" fmla="*/ 602234 w 7529613"/>
              <a:gd name="connsiteY16" fmla="*/ 6858000 h 6858000"/>
              <a:gd name="connsiteX17" fmla="*/ 595414 w 7529613"/>
              <a:gd name="connsiteY17" fmla="*/ 6841549 h 6858000"/>
              <a:gd name="connsiteX18" fmla="*/ 364260 w 7529613"/>
              <a:gd name="connsiteY18" fmla="*/ 6142729 h 6858000"/>
              <a:gd name="connsiteX19" fmla="*/ 213071 w 7529613"/>
              <a:gd name="connsiteY19" fmla="*/ 5513923 h 6858000"/>
              <a:gd name="connsiteX20" fmla="*/ 211290 w 7529613"/>
              <a:gd name="connsiteY20" fmla="*/ 5480401 h 6858000"/>
              <a:gd name="connsiteX21" fmla="*/ 311446 w 7529613"/>
              <a:gd name="connsiteY21" fmla="*/ 5830359 h 6858000"/>
              <a:gd name="connsiteX22" fmla="*/ 622963 w 7529613"/>
              <a:gd name="connsiteY22" fmla="*/ 6670527 h 6858000"/>
              <a:gd name="connsiteX23" fmla="*/ 710464 w 7529613"/>
              <a:gd name="connsiteY23" fmla="*/ 6858000 h 6858000"/>
              <a:gd name="connsiteX24" fmla="*/ 7529613 w 7529613"/>
              <a:gd name="connsiteY2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529613" h="6858000">
                <a:moveTo>
                  <a:pt x="7529613" y="0"/>
                </a:moveTo>
                <a:lnTo>
                  <a:pt x="1222331" y="0"/>
                </a:lnTo>
                <a:lnTo>
                  <a:pt x="1126483" y="148742"/>
                </a:lnTo>
                <a:cubicBezTo>
                  <a:pt x="995323" y="365513"/>
                  <a:pt x="876174" y="589569"/>
                  <a:pt x="767554" y="819975"/>
                </a:cubicBezTo>
                <a:cubicBezTo>
                  <a:pt x="762210" y="833492"/>
                  <a:pt x="753441" y="845393"/>
                  <a:pt x="742103" y="854514"/>
                </a:cubicBezTo>
                <a:cubicBezTo>
                  <a:pt x="756737" y="819849"/>
                  <a:pt x="770991" y="784928"/>
                  <a:pt x="785881" y="750263"/>
                </a:cubicBezTo>
                <a:cubicBezTo>
                  <a:pt x="846713" y="608712"/>
                  <a:pt x="910948" y="469145"/>
                  <a:pt x="978978" y="331786"/>
                </a:cubicBezTo>
                <a:lnTo>
                  <a:pt x="1155717" y="0"/>
                </a:lnTo>
                <a:lnTo>
                  <a:pt x="1098249" y="0"/>
                </a:lnTo>
                <a:lnTo>
                  <a:pt x="991458" y="196614"/>
                </a:lnTo>
                <a:cubicBezTo>
                  <a:pt x="797017" y="573253"/>
                  <a:pt x="633548" y="966066"/>
                  <a:pt x="493941" y="1371196"/>
                </a:cubicBezTo>
                <a:cubicBezTo>
                  <a:pt x="276630" y="2007265"/>
                  <a:pt x="126659" y="2664286"/>
                  <a:pt x="46485" y="3331516"/>
                </a:cubicBezTo>
                <a:cubicBezTo>
                  <a:pt x="4488" y="3672965"/>
                  <a:pt x="-14219" y="4013908"/>
                  <a:pt x="12252" y="4357388"/>
                </a:cubicBezTo>
                <a:cubicBezTo>
                  <a:pt x="43558" y="4758899"/>
                  <a:pt x="90773" y="5157998"/>
                  <a:pt x="170821" y="5552906"/>
                </a:cubicBezTo>
                <a:cubicBezTo>
                  <a:pt x="259109" y="5988893"/>
                  <a:pt x="378967" y="6414594"/>
                  <a:pt x="537265" y="6828295"/>
                </a:cubicBezTo>
                <a:lnTo>
                  <a:pt x="549692" y="6858000"/>
                </a:lnTo>
                <a:lnTo>
                  <a:pt x="602234" y="6858000"/>
                </a:lnTo>
                <a:lnTo>
                  <a:pt x="595414" y="6841549"/>
                </a:lnTo>
                <a:cubicBezTo>
                  <a:pt x="507884" y="6614016"/>
                  <a:pt x="431296" y="6380817"/>
                  <a:pt x="364260" y="6142729"/>
                </a:cubicBezTo>
                <a:cubicBezTo>
                  <a:pt x="305974" y="5935370"/>
                  <a:pt x="262958" y="5723695"/>
                  <a:pt x="213071" y="5513923"/>
                </a:cubicBezTo>
                <a:cubicBezTo>
                  <a:pt x="211892" y="5502788"/>
                  <a:pt x="211299" y="5491601"/>
                  <a:pt x="211290" y="5480401"/>
                </a:cubicBezTo>
                <a:cubicBezTo>
                  <a:pt x="247814" y="5607635"/>
                  <a:pt x="276958" y="5719759"/>
                  <a:pt x="311446" y="5830359"/>
                </a:cubicBezTo>
                <a:cubicBezTo>
                  <a:pt x="401357" y="6118381"/>
                  <a:pt x="505060" y="6398531"/>
                  <a:pt x="622963" y="6670527"/>
                </a:cubicBezTo>
                <a:lnTo>
                  <a:pt x="710464" y="6858000"/>
                </a:lnTo>
                <a:lnTo>
                  <a:pt x="7529613" y="6858000"/>
                </a:lnTo>
                <a:close/>
              </a:path>
            </a:pathLst>
          </a:custGeom>
          <a:solidFill>
            <a:schemeClr val="accent1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CE47A-97BC-EC19-AD8D-4BABA784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354" y="638089"/>
            <a:ext cx="5337270" cy="1476801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800" b="1">
                <a:solidFill>
                  <a:srgbClr val="FFFFFF"/>
                </a:solidFill>
              </a:rPr>
              <a:t>Summary &amp; Key Takeaways</a:t>
            </a:r>
            <a:br>
              <a:rPr lang="en-US" sz="4800">
                <a:solidFill>
                  <a:srgbClr val="FFFFFF"/>
                </a:solidFill>
              </a:rPr>
            </a:br>
            <a:endParaRPr lang="en-US" sz="4800">
              <a:solidFill>
                <a:srgbClr val="FFFFFF"/>
              </a:solidFill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6304" y="2368177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39840-878A-2110-EE01-A1017C4A73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9354" y="2664886"/>
            <a:ext cx="5461095" cy="3550789"/>
          </a:xfrm>
        </p:spPr>
        <p:txBody>
          <a:bodyPr anchor="t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Binary: Computers' language using </a:t>
            </a:r>
            <a:r>
              <a:rPr lang="en-US" b="1">
                <a:solidFill>
                  <a:srgbClr val="FFFFFF"/>
                </a:solidFill>
              </a:rPr>
              <a:t>0s and 1s</a:t>
            </a:r>
            <a:r>
              <a:rPr lang="en-US">
                <a:solidFill>
                  <a:srgbClr val="FFFFFF"/>
                </a:solidFill>
              </a:rPr>
              <a:t>.Hexadecimal: Compact system using </a:t>
            </a:r>
            <a:r>
              <a:rPr lang="en-US" b="1">
                <a:solidFill>
                  <a:srgbClr val="FFFFFF"/>
                </a:solidFill>
              </a:rPr>
              <a:t>16 symbols (0–9, A–F)</a:t>
            </a:r>
            <a:r>
              <a:rPr lang="en-US">
                <a:solidFill>
                  <a:srgbClr val="FFFFFF"/>
                </a:solidFill>
              </a:rPr>
              <a:t>, great for computing. Decimal: Everyday counting system using </a:t>
            </a:r>
            <a:r>
              <a:rPr lang="en-US" b="1">
                <a:solidFill>
                  <a:srgbClr val="FFFFFF"/>
                </a:solidFill>
              </a:rPr>
              <a:t>10 digits</a:t>
            </a:r>
            <a:r>
              <a:rPr lang="en-US">
                <a:solidFill>
                  <a:srgbClr val="FFFFFF"/>
                </a:solidFill>
              </a:rPr>
              <a:t> and </a:t>
            </a:r>
            <a:r>
              <a:rPr lang="en-US" b="1">
                <a:solidFill>
                  <a:srgbClr val="FFFFFF"/>
                </a:solidFill>
              </a:rPr>
              <a:t>powers of 10</a:t>
            </a:r>
            <a:r>
              <a:rPr lang="en-US">
                <a:solidFill>
                  <a:srgbClr val="FFFFFF"/>
                </a:solidFill>
              </a:rPr>
              <a:t>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6436237" y="1971579"/>
              <a:ext cx="360" cy="21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18237" y="1956150"/>
                <a:ext cx="36000" cy="3270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089647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432AD7-EF6C-DF2A-29B2-5F0E473C89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6DACE4F5-D850-FEA2-69F9-2FBE853FF7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9CB993-F5B5-F445-0C52-96841681C8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2" y="3577456"/>
            <a:ext cx="10909640" cy="1687814"/>
          </a:xfrm>
        </p:spPr>
        <p:txBody>
          <a:bodyPr anchor="b">
            <a:normAutofit/>
          </a:bodyPr>
          <a:lstStyle/>
          <a:p>
            <a:pPr algn="ctr"/>
            <a:r>
              <a:rPr lang="en-US" sz="10000"/>
              <a:t>Notational Systems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BFFE5B-16AB-E516-93A5-5DC5DB000A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881" y="5660607"/>
            <a:ext cx="10909643" cy="552659"/>
          </a:xfrm>
        </p:spPr>
        <p:txBody>
          <a:bodyPr anchor="t">
            <a:normAutofit/>
          </a:bodyPr>
          <a:lstStyle/>
          <a:p>
            <a:pPr algn="ctr"/>
            <a:r>
              <a:rPr lang="en-US" sz="2400"/>
              <a:t>Dr. Thomas Holt Russell</a:t>
            </a:r>
          </a:p>
        </p:txBody>
      </p:sp>
      <p:sp>
        <p:nvSpPr>
          <p:cNvPr id="107" name="Rectangle 6">
            <a:extLst>
              <a:ext uri="{FF2B5EF4-FFF2-40B4-BE49-F238E27FC236}">
                <a16:creationId xmlns:a16="http://schemas.microsoft.com/office/drawing/2014/main" id="{C17EAC6C-E554-96AA-D1B3-159F562C0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5509052"/>
            <a:ext cx="4572000" cy="27432"/>
          </a:xfrm>
          <a:custGeom>
            <a:avLst/>
            <a:gdLst>
              <a:gd name="connsiteX0" fmla="*/ 0 w 4572000"/>
              <a:gd name="connsiteY0" fmla="*/ 0 h 27432"/>
              <a:gd name="connsiteX1" fmla="*/ 607423 w 4572000"/>
              <a:gd name="connsiteY1" fmla="*/ 0 h 27432"/>
              <a:gd name="connsiteX2" fmla="*/ 1123406 w 4572000"/>
              <a:gd name="connsiteY2" fmla="*/ 0 h 27432"/>
              <a:gd name="connsiteX3" fmla="*/ 1685109 w 4572000"/>
              <a:gd name="connsiteY3" fmla="*/ 0 h 27432"/>
              <a:gd name="connsiteX4" fmla="*/ 2383971 w 4572000"/>
              <a:gd name="connsiteY4" fmla="*/ 0 h 27432"/>
              <a:gd name="connsiteX5" fmla="*/ 2991394 w 4572000"/>
              <a:gd name="connsiteY5" fmla="*/ 0 h 27432"/>
              <a:gd name="connsiteX6" fmla="*/ 3553097 w 4572000"/>
              <a:gd name="connsiteY6" fmla="*/ 0 h 27432"/>
              <a:gd name="connsiteX7" fmla="*/ 4572000 w 4572000"/>
              <a:gd name="connsiteY7" fmla="*/ 0 h 27432"/>
              <a:gd name="connsiteX8" fmla="*/ 4572000 w 4572000"/>
              <a:gd name="connsiteY8" fmla="*/ 27432 h 27432"/>
              <a:gd name="connsiteX9" fmla="*/ 3918857 w 4572000"/>
              <a:gd name="connsiteY9" fmla="*/ 27432 h 27432"/>
              <a:gd name="connsiteX10" fmla="*/ 3357154 w 4572000"/>
              <a:gd name="connsiteY10" fmla="*/ 27432 h 27432"/>
              <a:gd name="connsiteX11" fmla="*/ 2612571 w 4572000"/>
              <a:gd name="connsiteY11" fmla="*/ 27432 h 27432"/>
              <a:gd name="connsiteX12" fmla="*/ 2005149 w 4572000"/>
              <a:gd name="connsiteY12" fmla="*/ 27432 h 27432"/>
              <a:gd name="connsiteX13" fmla="*/ 1489166 w 4572000"/>
              <a:gd name="connsiteY13" fmla="*/ 27432 h 27432"/>
              <a:gd name="connsiteX14" fmla="*/ 790303 w 4572000"/>
              <a:gd name="connsiteY14" fmla="*/ 27432 h 27432"/>
              <a:gd name="connsiteX15" fmla="*/ 0 w 4572000"/>
              <a:gd name="connsiteY15" fmla="*/ 27432 h 27432"/>
              <a:gd name="connsiteX16" fmla="*/ 0 w 457200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27432" fill="none" extrusionOk="0">
                <a:moveTo>
                  <a:pt x="0" y="0"/>
                </a:moveTo>
                <a:cubicBezTo>
                  <a:pt x="150397" y="-23421"/>
                  <a:pt x="474161" y="9174"/>
                  <a:pt x="607423" y="0"/>
                </a:cubicBezTo>
                <a:cubicBezTo>
                  <a:pt x="740685" y="-9174"/>
                  <a:pt x="868821" y="-4258"/>
                  <a:pt x="1123406" y="0"/>
                </a:cubicBezTo>
                <a:cubicBezTo>
                  <a:pt x="1377991" y="4258"/>
                  <a:pt x="1567664" y="-12410"/>
                  <a:pt x="1685109" y="0"/>
                </a:cubicBezTo>
                <a:cubicBezTo>
                  <a:pt x="1802554" y="12410"/>
                  <a:pt x="2193086" y="-14353"/>
                  <a:pt x="2383971" y="0"/>
                </a:cubicBezTo>
                <a:cubicBezTo>
                  <a:pt x="2574856" y="14353"/>
                  <a:pt x="2697477" y="-26142"/>
                  <a:pt x="2991394" y="0"/>
                </a:cubicBezTo>
                <a:cubicBezTo>
                  <a:pt x="3285311" y="26142"/>
                  <a:pt x="3423667" y="26544"/>
                  <a:pt x="3553097" y="0"/>
                </a:cubicBezTo>
                <a:cubicBezTo>
                  <a:pt x="3682527" y="-26544"/>
                  <a:pt x="4344147" y="50350"/>
                  <a:pt x="4572000" y="0"/>
                </a:cubicBezTo>
                <a:cubicBezTo>
                  <a:pt x="4571027" y="8304"/>
                  <a:pt x="4571522" y="21512"/>
                  <a:pt x="4572000" y="27432"/>
                </a:cubicBezTo>
                <a:cubicBezTo>
                  <a:pt x="4438349" y="5490"/>
                  <a:pt x="4090129" y="31231"/>
                  <a:pt x="3918857" y="27432"/>
                </a:cubicBezTo>
                <a:cubicBezTo>
                  <a:pt x="3747585" y="23633"/>
                  <a:pt x="3498826" y="6883"/>
                  <a:pt x="3357154" y="27432"/>
                </a:cubicBezTo>
                <a:cubicBezTo>
                  <a:pt x="3215482" y="47981"/>
                  <a:pt x="2784289" y="56849"/>
                  <a:pt x="2612571" y="27432"/>
                </a:cubicBezTo>
                <a:cubicBezTo>
                  <a:pt x="2440853" y="-1985"/>
                  <a:pt x="2261292" y="25951"/>
                  <a:pt x="2005149" y="27432"/>
                </a:cubicBezTo>
                <a:cubicBezTo>
                  <a:pt x="1749006" y="28913"/>
                  <a:pt x="1700078" y="34342"/>
                  <a:pt x="1489166" y="27432"/>
                </a:cubicBezTo>
                <a:cubicBezTo>
                  <a:pt x="1278254" y="20522"/>
                  <a:pt x="1077188" y="56916"/>
                  <a:pt x="790303" y="27432"/>
                </a:cubicBezTo>
                <a:cubicBezTo>
                  <a:pt x="503418" y="-2052"/>
                  <a:pt x="359168" y="57044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572000" h="27432" stroke="0" extrusionOk="0">
                <a:moveTo>
                  <a:pt x="0" y="0"/>
                </a:moveTo>
                <a:cubicBezTo>
                  <a:pt x="155698" y="6780"/>
                  <a:pt x="465972" y="13197"/>
                  <a:pt x="607423" y="0"/>
                </a:cubicBezTo>
                <a:cubicBezTo>
                  <a:pt x="748874" y="-13197"/>
                  <a:pt x="1014133" y="22994"/>
                  <a:pt x="1123406" y="0"/>
                </a:cubicBezTo>
                <a:cubicBezTo>
                  <a:pt x="1232679" y="-22994"/>
                  <a:pt x="1639431" y="-2997"/>
                  <a:pt x="1867989" y="0"/>
                </a:cubicBezTo>
                <a:cubicBezTo>
                  <a:pt x="2096547" y="2997"/>
                  <a:pt x="2265668" y="29557"/>
                  <a:pt x="2475411" y="0"/>
                </a:cubicBezTo>
                <a:cubicBezTo>
                  <a:pt x="2685154" y="-29557"/>
                  <a:pt x="2951491" y="73"/>
                  <a:pt x="3082834" y="0"/>
                </a:cubicBezTo>
                <a:cubicBezTo>
                  <a:pt x="3214177" y="-73"/>
                  <a:pt x="3641000" y="-33478"/>
                  <a:pt x="3827417" y="0"/>
                </a:cubicBezTo>
                <a:cubicBezTo>
                  <a:pt x="4013834" y="33478"/>
                  <a:pt x="4345917" y="14255"/>
                  <a:pt x="4572000" y="0"/>
                </a:cubicBezTo>
                <a:cubicBezTo>
                  <a:pt x="4572485" y="9333"/>
                  <a:pt x="4573278" y="19699"/>
                  <a:pt x="4572000" y="27432"/>
                </a:cubicBezTo>
                <a:cubicBezTo>
                  <a:pt x="4318030" y="43025"/>
                  <a:pt x="4161104" y="34314"/>
                  <a:pt x="4010297" y="27432"/>
                </a:cubicBezTo>
                <a:cubicBezTo>
                  <a:pt x="3859490" y="20550"/>
                  <a:pt x="3592529" y="6613"/>
                  <a:pt x="3357154" y="27432"/>
                </a:cubicBezTo>
                <a:cubicBezTo>
                  <a:pt x="3121779" y="48251"/>
                  <a:pt x="2884285" y="3780"/>
                  <a:pt x="2704011" y="27432"/>
                </a:cubicBezTo>
                <a:cubicBezTo>
                  <a:pt x="2523737" y="51084"/>
                  <a:pt x="2295944" y="32081"/>
                  <a:pt x="2096589" y="27432"/>
                </a:cubicBezTo>
                <a:cubicBezTo>
                  <a:pt x="1897234" y="22783"/>
                  <a:pt x="1623782" y="52518"/>
                  <a:pt x="1352006" y="27432"/>
                </a:cubicBezTo>
                <a:cubicBezTo>
                  <a:pt x="1080230" y="2346"/>
                  <a:pt x="869959" y="12864"/>
                  <a:pt x="607423" y="27432"/>
                </a:cubicBezTo>
                <a:cubicBezTo>
                  <a:pt x="344887" y="42000"/>
                  <a:pt x="188100" y="40051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BF3525"/>
          </a:solidFill>
          <a:ln w="38100" cap="rnd">
            <a:solidFill>
              <a:srgbClr val="BF3525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Date Placeholder 26">
            <a:extLst>
              <a:ext uri="{FF2B5EF4-FFF2-40B4-BE49-F238E27FC236}">
                <a16:creationId xmlns:a16="http://schemas.microsoft.com/office/drawing/2014/main" id="{6C757E3C-5445-D6EA-43E5-9B409FE0E9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1" name="Footer Placeholder 27">
            <a:extLst>
              <a:ext uri="{FF2B5EF4-FFF2-40B4-BE49-F238E27FC236}">
                <a16:creationId xmlns:a16="http://schemas.microsoft.com/office/drawing/2014/main" id="{0019A9E4-2E9C-6CCB-0164-16D7A4B7A7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7" name="Slide Number Placeholder 28">
            <a:extLst>
              <a:ext uri="{FF2B5EF4-FFF2-40B4-BE49-F238E27FC236}">
                <a16:creationId xmlns:a16="http://schemas.microsoft.com/office/drawing/2014/main" id="{57B3FB56-EE48-F145-9634-B6EDE1AE6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CD5C4F0F-2A01-AC45-1B96-B1852D4BD3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228" y="748823"/>
            <a:ext cx="3619245" cy="168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328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4C50D4-2C99-C331-F72D-E74CBE833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600"/>
              <a:t>Understanding Number Systems</a:t>
            </a: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78E7FF"/>
          </a:solidFill>
          <a:ln w="38100" cap="rnd">
            <a:solidFill>
              <a:srgbClr val="78E7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C63C1-FE76-7A7A-122E-5BCACD071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/>
              <a:t>Binary, Hexadecimal, and Decimal</a:t>
            </a:r>
            <a:endParaRPr lang="en-US" dirty="0"/>
          </a:p>
        </p:txBody>
      </p:sp>
      <p:pic>
        <p:nvPicPr>
          <p:cNvPr id="5" name="Picture 4" descr="A computer screen with numbers&#10;&#10;AI-generated content may be incorrect.">
            <a:extLst>
              <a:ext uri="{FF2B5EF4-FFF2-40B4-BE49-F238E27FC236}">
                <a16:creationId xmlns:a16="http://schemas.microsoft.com/office/drawing/2014/main" id="{EA94C737-6AB6-4406-66F2-88A3E8D3A7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136" r="8363" b="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38080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6D37EE4-EA1B-46EE-A54B-5233C63C9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3356A2-B513-09E5-2715-65929364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4585" y="703293"/>
            <a:ext cx="4584921" cy="1949815"/>
          </a:xfrm>
        </p:spPr>
        <p:txBody>
          <a:bodyPr anchor="b">
            <a:normAutofit/>
          </a:bodyPr>
          <a:lstStyle/>
          <a:p>
            <a:r>
              <a:rPr lang="en-US" sz="5600"/>
              <a:t>Binary Number System</a:t>
            </a:r>
            <a:br>
              <a:rPr lang="en-US" sz="5600"/>
            </a:br>
            <a:r>
              <a:rPr lang="en-US" sz="5600"/>
              <a:t>What is Binary?</a:t>
            </a:r>
          </a:p>
        </p:txBody>
      </p:sp>
      <p:pic>
        <p:nvPicPr>
          <p:cNvPr id="5" name="Picture 4" descr="A close-up of a computer screen&#10;&#10;AI-generated content may be incorrect.">
            <a:extLst>
              <a:ext uri="{FF2B5EF4-FFF2-40B4-BE49-F238E27FC236}">
                <a16:creationId xmlns:a16="http://schemas.microsoft.com/office/drawing/2014/main" id="{3AE66A9E-D1F1-F01E-AB17-4E52ECADA5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" b="18321"/>
          <a:stretch/>
        </p:blipFill>
        <p:spPr>
          <a:xfrm>
            <a:off x="866691" y="1216968"/>
            <a:ext cx="5416261" cy="4424065"/>
          </a:xfrm>
          <a:custGeom>
            <a:avLst/>
            <a:gdLst/>
            <a:ahLst/>
            <a:cxnLst/>
            <a:rect l="l" t="t" r="r" b="b"/>
            <a:pathLst>
              <a:path w="5531320" h="4424065">
                <a:moveTo>
                  <a:pt x="4292328" y="3931444"/>
                </a:moveTo>
                <a:cubicBezTo>
                  <a:pt x="3830135" y="4131325"/>
                  <a:pt x="3346708" y="4259111"/>
                  <a:pt x="2855653" y="4364392"/>
                </a:cubicBezTo>
                <a:lnTo>
                  <a:pt x="2855525" y="4364392"/>
                </a:lnTo>
                <a:cubicBezTo>
                  <a:pt x="3386634" y="4394018"/>
                  <a:pt x="3853531" y="4210158"/>
                  <a:pt x="4292328" y="3931444"/>
                </a:cubicBezTo>
                <a:close/>
                <a:moveTo>
                  <a:pt x="4302118" y="3923561"/>
                </a:moveTo>
                <a:lnTo>
                  <a:pt x="4301102" y="3924959"/>
                </a:lnTo>
                <a:lnTo>
                  <a:pt x="4302881" y="3924959"/>
                </a:lnTo>
                <a:close/>
                <a:moveTo>
                  <a:pt x="3885572" y="334733"/>
                </a:moveTo>
                <a:cubicBezTo>
                  <a:pt x="4046889" y="406840"/>
                  <a:pt x="4203653" y="488713"/>
                  <a:pt x="4355013" y="579880"/>
                </a:cubicBezTo>
                <a:cubicBezTo>
                  <a:pt x="4662082" y="768063"/>
                  <a:pt x="4933803" y="995790"/>
                  <a:pt x="5144619" y="1290779"/>
                </a:cubicBezTo>
                <a:cubicBezTo>
                  <a:pt x="5314365" y="1528042"/>
                  <a:pt x="5426258" y="1789591"/>
                  <a:pt x="5468598" y="2088522"/>
                </a:cubicBezTo>
                <a:cubicBezTo>
                  <a:pt x="5479330" y="2001424"/>
                  <a:pt x="5480182" y="1913385"/>
                  <a:pt x="5471141" y="1826083"/>
                </a:cubicBezTo>
                <a:cubicBezTo>
                  <a:pt x="5455337" y="1662962"/>
                  <a:pt x="5406307" y="1504799"/>
                  <a:pt x="5327080" y="1361348"/>
                </a:cubicBezTo>
                <a:cubicBezTo>
                  <a:pt x="5206160" y="1140233"/>
                  <a:pt x="5033362" y="965782"/>
                  <a:pt x="4833354" y="816507"/>
                </a:cubicBezTo>
                <a:cubicBezTo>
                  <a:pt x="4597235" y="640276"/>
                  <a:pt x="4336322" y="509438"/>
                  <a:pt x="4063457" y="400724"/>
                </a:cubicBezTo>
                <a:cubicBezTo>
                  <a:pt x="4033360" y="388607"/>
                  <a:pt x="4003060" y="376909"/>
                  <a:pt x="3972544" y="365631"/>
                </a:cubicBezTo>
                <a:cubicBezTo>
                  <a:pt x="3943680" y="354950"/>
                  <a:pt x="3914563" y="345033"/>
                  <a:pt x="3885572" y="334733"/>
                </a:cubicBezTo>
                <a:close/>
                <a:moveTo>
                  <a:pt x="3865737" y="329520"/>
                </a:moveTo>
                <a:cubicBezTo>
                  <a:pt x="3865737" y="329520"/>
                  <a:pt x="3865737" y="330410"/>
                  <a:pt x="3866500" y="330537"/>
                </a:cubicBezTo>
                <a:lnTo>
                  <a:pt x="3869806" y="330156"/>
                </a:lnTo>
                <a:close/>
                <a:moveTo>
                  <a:pt x="2219772" y="85645"/>
                </a:moveTo>
                <a:cubicBezTo>
                  <a:pt x="2206943" y="84005"/>
                  <a:pt x="2193910" y="85264"/>
                  <a:pt x="2181627" y="89333"/>
                </a:cubicBezTo>
                <a:cubicBezTo>
                  <a:pt x="1932920" y="125113"/>
                  <a:pt x="1690800" y="197118"/>
                  <a:pt x="1462972" y="303073"/>
                </a:cubicBezTo>
                <a:cubicBezTo>
                  <a:pt x="971789" y="529528"/>
                  <a:pt x="578130" y="865460"/>
                  <a:pt x="308698" y="1338461"/>
                </a:cubicBezTo>
                <a:cubicBezTo>
                  <a:pt x="180225" y="1561852"/>
                  <a:pt x="97653" y="1808638"/>
                  <a:pt x="65840" y="2064364"/>
                </a:cubicBezTo>
                <a:cubicBezTo>
                  <a:pt x="71943" y="2050505"/>
                  <a:pt x="77284" y="2036391"/>
                  <a:pt x="82115" y="2022150"/>
                </a:cubicBezTo>
                <a:cubicBezTo>
                  <a:pt x="170104" y="1763653"/>
                  <a:pt x="279580" y="1515073"/>
                  <a:pt x="423261" y="1282260"/>
                </a:cubicBezTo>
                <a:cubicBezTo>
                  <a:pt x="630770" y="945565"/>
                  <a:pt x="895371" y="664944"/>
                  <a:pt x="1231812" y="454001"/>
                </a:cubicBezTo>
                <a:cubicBezTo>
                  <a:pt x="1535193" y="263783"/>
                  <a:pt x="1866802" y="149729"/>
                  <a:pt x="2219772" y="85645"/>
                </a:cubicBezTo>
                <a:close/>
                <a:moveTo>
                  <a:pt x="2612541" y="836"/>
                </a:moveTo>
                <a:cubicBezTo>
                  <a:pt x="2715914" y="-4250"/>
                  <a:pt x="2831240" y="14695"/>
                  <a:pt x="2946311" y="35548"/>
                </a:cubicBezTo>
                <a:cubicBezTo>
                  <a:pt x="3291652" y="98106"/>
                  <a:pt x="3631144" y="182915"/>
                  <a:pt x="3961100" y="303581"/>
                </a:cubicBezTo>
                <a:cubicBezTo>
                  <a:pt x="4278341" y="419543"/>
                  <a:pt x="4581341" y="563350"/>
                  <a:pt x="4854588" y="764502"/>
                </a:cubicBezTo>
                <a:cubicBezTo>
                  <a:pt x="5067438" y="921152"/>
                  <a:pt x="5250408" y="1105521"/>
                  <a:pt x="5377813" y="1339732"/>
                </a:cubicBezTo>
                <a:cubicBezTo>
                  <a:pt x="5459812" y="1489986"/>
                  <a:pt x="5510304" y="1655396"/>
                  <a:pt x="5526198" y="1825829"/>
                </a:cubicBezTo>
                <a:cubicBezTo>
                  <a:pt x="5538277" y="1951327"/>
                  <a:pt x="5527342" y="2074917"/>
                  <a:pt x="5510558" y="2199398"/>
                </a:cubicBezTo>
                <a:cubicBezTo>
                  <a:pt x="5502967" y="2266991"/>
                  <a:pt x="5502713" y="2335195"/>
                  <a:pt x="5509796" y="2402839"/>
                </a:cubicBezTo>
                <a:cubicBezTo>
                  <a:pt x="5534208" y="2664197"/>
                  <a:pt x="5468472" y="2926051"/>
                  <a:pt x="5323520" y="3144890"/>
                </a:cubicBezTo>
                <a:cubicBezTo>
                  <a:pt x="5201340" y="3332234"/>
                  <a:pt x="5041042" y="3491719"/>
                  <a:pt x="4853062" y="3612932"/>
                </a:cubicBezTo>
                <a:cubicBezTo>
                  <a:pt x="4671110" y="3732072"/>
                  <a:pt x="4498566" y="3864563"/>
                  <a:pt x="4316359" y="3982940"/>
                </a:cubicBezTo>
                <a:cubicBezTo>
                  <a:pt x="4019717" y="4175573"/>
                  <a:pt x="3701077" y="4317347"/>
                  <a:pt x="3352557" y="4386771"/>
                </a:cubicBezTo>
                <a:cubicBezTo>
                  <a:pt x="3160954" y="4425590"/>
                  <a:pt x="2964456" y="4434173"/>
                  <a:pt x="2770207" y="4412201"/>
                </a:cubicBezTo>
                <a:cubicBezTo>
                  <a:pt x="2685525" y="4402537"/>
                  <a:pt x="2599953" y="4402410"/>
                  <a:pt x="2514889" y="4393637"/>
                </a:cubicBezTo>
                <a:cubicBezTo>
                  <a:pt x="2307137" y="4370851"/>
                  <a:pt x="2102209" y="4327277"/>
                  <a:pt x="1903167" y="4263562"/>
                </a:cubicBezTo>
                <a:cubicBezTo>
                  <a:pt x="1560623" y="4156119"/>
                  <a:pt x="1238932" y="4006972"/>
                  <a:pt x="948393" y="3794249"/>
                </a:cubicBezTo>
                <a:cubicBezTo>
                  <a:pt x="647554" y="3573897"/>
                  <a:pt x="396813" y="3308660"/>
                  <a:pt x="223634" y="2975526"/>
                </a:cubicBezTo>
                <a:cubicBezTo>
                  <a:pt x="129454" y="2796370"/>
                  <a:pt x="67150" y="2602198"/>
                  <a:pt x="39520" y="2401695"/>
                </a:cubicBezTo>
                <a:cubicBezTo>
                  <a:pt x="34510" y="2367555"/>
                  <a:pt x="26729" y="2333872"/>
                  <a:pt x="16252" y="2300991"/>
                </a:cubicBezTo>
                <a:cubicBezTo>
                  <a:pt x="-9179" y="2218598"/>
                  <a:pt x="-24" y="2135695"/>
                  <a:pt x="11801" y="2053556"/>
                </a:cubicBezTo>
                <a:cubicBezTo>
                  <a:pt x="93686" y="1480615"/>
                  <a:pt x="377868" y="1021983"/>
                  <a:pt x="812850" y="651084"/>
                </a:cubicBezTo>
                <a:cubicBezTo>
                  <a:pt x="1176755" y="340201"/>
                  <a:pt x="1598260" y="146042"/>
                  <a:pt x="2066810" y="52586"/>
                </a:cubicBezTo>
                <a:cubicBezTo>
                  <a:pt x="2154544" y="35039"/>
                  <a:pt x="2243041" y="23087"/>
                  <a:pt x="2332046" y="14441"/>
                </a:cubicBezTo>
                <a:cubicBezTo>
                  <a:pt x="2421052" y="5794"/>
                  <a:pt x="2508913" y="2107"/>
                  <a:pt x="2612541" y="836"/>
                </a:cubicBezTo>
                <a:close/>
              </a:path>
            </a:pathLst>
          </a:custGeom>
        </p:spPr>
      </p:pic>
      <p:sp>
        <p:nvSpPr>
          <p:cNvPr id="12" name="Rectangle 6">
            <a:extLst>
              <a:ext uri="{FF2B5EF4-FFF2-40B4-BE49-F238E27FC236}">
                <a16:creationId xmlns:a16="http://schemas.microsoft.com/office/drawing/2014/main" id="{3EB27620-B0B1-4232-A055-99D347606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3815" y="2895147"/>
            <a:ext cx="3474720" cy="27432"/>
          </a:xfrm>
          <a:custGeom>
            <a:avLst/>
            <a:gdLst>
              <a:gd name="connsiteX0" fmla="*/ 0 w 3474720"/>
              <a:gd name="connsiteY0" fmla="*/ 0 h 27432"/>
              <a:gd name="connsiteX1" fmla="*/ 660197 w 3474720"/>
              <a:gd name="connsiteY1" fmla="*/ 0 h 27432"/>
              <a:gd name="connsiteX2" fmla="*/ 1355141 w 3474720"/>
              <a:gd name="connsiteY2" fmla="*/ 0 h 27432"/>
              <a:gd name="connsiteX3" fmla="*/ 2084832 w 3474720"/>
              <a:gd name="connsiteY3" fmla="*/ 0 h 27432"/>
              <a:gd name="connsiteX4" fmla="*/ 2814523 w 3474720"/>
              <a:gd name="connsiteY4" fmla="*/ 0 h 27432"/>
              <a:gd name="connsiteX5" fmla="*/ 3474720 w 3474720"/>
              <a:gd name="connsiteY5" fmla="*/ 0 h 27432"/>
              <a:gd name="connsiteX6" fmla="*/ 3474720 w 3474720"/>
              <a:gd name="connsiteY6" fmla="*/ 27432 h 27432"/>
              <a:gd name="connsiteX7" fmla="*/ 2710282 w 3474720"/>
              <a:gd name="connsiteY7" fmla="*/ 27432 h 27432"/>
              <a:gd name="connsiteX8" fmla="*/ 1945843 w 3474720"/>
              <a:gd name="connsiteY8" fmla="*/ 27432 h 27432"/>
              <a:gd name="connsiteX9" fmla="*/ 1250899 w 3474720"/>
              <a:gd name="connsiteY9" fmla="*/ 27432 h 27432"/>
              <a:gd name="connsiteX10" fmla="*/ 0 w 3474720"/>
              <a:gd name="connsiteY10" fmla="*/ 27432 h 27432"/>
              <a:gd name="connsiteX11" fmla="*/ 0 w 347472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stroke="0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4CC33A"/>
          </a:solidFill>
          <a:ln w="38100" cap="rnd">
            <a:solidFill>
              <a:srgbClr val="4CC33A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FA1383-D1A1-8A15-9DA7-7E2730371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4585" y="3164618"/>
            <a:ext cx="4584921" cy="3021497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600"/>
              <a:t>The binary numbering system uses only two digits: </a:t>
            </a:r>
            <a:r>
              <a:rPr lang="en-US" sz="2600" b="1"/>
              <a:t>0</a:t>
            </a:r>
            <a:r>
              <a:rPr lang="en-US" sz="2600"/>
              <a:t> and </a:t>
            </a:r>
            <a:r>
              <a:rPr lang="en-US" sz="2600" b="1"/>
              <a:t>1</a:t>
            </a:r>
            <a:r>
              <a:rPr lang="en-US" sz="2600"/>
              <a:t>. It’s the </a:t>
            </a:r>
            <a:r>
              <a:rPr lang="en-US" sz="2600" b="1"/>
              <a:t>language of computers</a:t>
            </a:r>
            <a:r>
              <a:rPr lang="en-US" sz="2600"/>
              <a:t> because electronics easily understand binary as </a:t>
            </a:r>
            <a:r>
              <a:rPr lang="en-US" sz="2600" b="1"/>
              <a:t>on (1)</a:t>
            </a:r>
            <a:r>
              <a:rPr lang="en-US" sz="2600"/>
              <a:t> and </a:t>
            </a:r>
            <a:r>
              <a:rPr lang="en-US" sz="2600" b="1"/>
              <a:t>off (0)</a:t>
            </a:r>
            <a:r>
              <a:rPr lang="en-US" sz="2600"/>
              <a:t> states. Each binary digit is called a </a:t>
            </a:r>
            <a:r>
              <a:rPr lang="en-US" sz="2600" b="1"/>
              <a:t>bit</a:t>
            </a:r>
            <a:r>
              <a:rPr lang="en-US" sz="2600"/>
              <a:t>. By combining bits, binary can represent </a:t>
            </a:r>
            <a:r>
              <a:rPr lang="en-US" sz="2600" b="1"/>
              <a:t>numbers, letters, and even pictures</a:t>
            </a:r>
            <a:r>
              <a:rPr lang="en-US" sz="2600"/>
              <a:t>! </a:t>
            </a:r>
            <a:r>
              <a:rPr lang="en-US" sz="2600" b="1"/>
              <a:t>Example</a:t>
            </a:r>
            <a:r>
              <a:rPr lang="en-US" sz="2600"/>
              <a:t>: The number </a:t>
            </a:r>
            <a:r>
              <a:rPr lang="en-US" sz="2600" b="1"/>
              <a:t>5</a:t>
            </a:r>
            <a:r>
              <a:rPr lang="en-US" sz="2600"/>
              <a:t> in binary is written as </a:t>
            </a:r>
            <a:r>
              <a:rPr lang="en-US" sz="2600" b="1"/>
              <a:t>101</a:t>
            </a:r>
            <a:r>
              <a:rPr lang="en-US" sz="260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2337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FF2037-EC05-C88D-7E49-70850DFB2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800"/>
              <a:t>Hexadecimal Number System</a:t>
            </a:r>
            <a:br>
              <a:rPr lang="en-US" sz="3800"/>
            </a:br>
            <a:r>
              <a:rPr lang="en-US" sz="3800"/>
              <a:t>What is Hexadecimal?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084" y="253288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25450 w 3291840"/>
              <a:gd name="connsiteY1" fmla="*/ 0 h 18288"/>
              <a:gd name="connsiteX2" fmla="*/ 1283818 w 3291840"/>
              <a:gd name="connsiteY2" fmla="*/ 0 h 18288"/>
              <a:gd name="connsiteX3" fmla="*/ 1975104 w 3291840"/>
              <a:gd name="connsiteY3" fmla="*/ 0 h 18288"/>
              <a:gd name="connsiteX4" fmla="*/ 2666390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567635 w 3291840"/>
              <a:gd name="connsiteY7" fmla="*/ 18288 h 18288"/>
              <a:gd name="connsiteX8" fmla="*/ 1843430 w 3291840"/>
              <a:gd name="connsiteY8" fmla="*/ 18288 h 18288"/>
              <a:gd name="connsiteX9" fmla="*/ 1185062 w 3291840"/>
              <a:gd name="connsiteY9" fmla="*/ 18288 h 18288"/>
              <a:gd name="connsiteX10" fmla="*/ 0 w 3291840"/>
              <a:gd name="connsiteY10" fmla="*/ 18288 h 18288"/>
              <a:gd name="connsiteX11" fmla="*/ 0 w 3291840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613" y="5552"/>
                  <a:pt x="489242" y="1770"/>
                  <a:pt x="625450" y="0"/>
                </a:cubicBezTo>
                <a:cubicBezTo>
                  <a:pt x="761658" y="-1770"/>
                  <a:pt x="1015131" y="32079"/>
                  <a:pt x="1283818" y="0"/>
                </a:cubicBezTo>
                <a:cubicBezTo>
                  <a:pt x="1552505" y="-32079"/>
                  <a:pt x="1752773" y="10771"/>
                  <a:pt x="1975104" y="0"/>
                </a:cubicBezTo>
                <a:cubicBezTo>
                  <a:pt x="2197435" y="-10771"/>
                  <a:pt x="2433070" y="21341"/>
                  <a:pt x="2666390" y="0"/>
                </a:cubicBezTo>
                <a:cubicBezTo>
                  <a:pt x="2899710" y="-21341"/>
                  <a:pt x="3028437" y="16612"/>
                  <a:pt x="3291840" y="0"/>
                </a:cubicBezTo>
                <a:cubicBezTo>
                  <a:pt x="3291131" y="8157"/>
                  <a:pt x="3291427" y="12125"/>
                  <a:pt x="3291840" y="18288"/>
                </a:cubicBezTo>
                <a:cubicBezTo>
                  <a:pt x="3043276" y="37868"/>
                  <a:pt x="2921041" y="-12908"/>
                  <a:pt x="2567635" y="18288"/>
                </a:cubicBezTo>
                <a:cubicBezTo>
                  <a:pt x="2214230" y="49484"/>
                  <a:pt x="2189623" y="-13019"/>
                  <a:pt x="1843430" y="18288"/>
                </a:cubicBezTo>
                <a:cubicBezTo>
                  <a:pt x="1497237" y="49595"/>
                  <a:pt x="1492584" y="29180"/>
                  <a:pt x="1185062" y="18288"/>
                </a:cubicBezTo>
                <a:cubicBezTo>
                  <a:pt x="877540" y="7396"/>
                  <a:pt x="313238" y="464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281971" y="23935"/>
                  <a:pt x="485873" y="-14021"/>
                  <a:pt x="625450" y="0"/>
                </a:cubicBezTo>
                <a:cubicBezTo>
                  <a:pt x="765027" y="14021"/>
                  <a:pt x="1048900" y="27914"/>
                  <a:pt x="1185062" y="0"/>
                </a:cubicBezTo>
                <a:cubicBezTo>
                  <a:pt x="1321224" y="-27914"/>
                  <a:pt x="1648252" y="-3988"/>
                  <a:pt x="1909267" y="0"/>
                </a:cubicBezTo>
                <a:cubicBezTo>
                  <a:pt x="2170282" y="3988"/>
                  <a:pt x="2301957" y="25891"/>
                  <a:pt x="2534717" y="0"/>
                </a:cubicBezTo>
                <a:cubicBezTo>
                  <a:pt x="2767477" y="-25891"/>
                  <a:pt x="3078800" y="21500"/>
                  <a:pt x="3291840" y="0"/>
                </a:cubicBezTo>
                <a:cubicBezTo>
                  <a:pt x="3291576" y="4493"/>
                  <a:pt x="3292224" y="9472"/>
                  <a:pt x="3291840" y="18288"/>
                </a:cubicBezTo>
                <a:cubicBezTo>
                  <a:pt x="3120474" y="15714"/>
                  <a:pt x="2816568" y="4633"/>
                  <a:pt x="2633472" y="18288"/>
                </a:cubicBezTo>
                <a:cubicBezTo>
                  <a:pt x="2450376" y="31943"/>
                  <a:pt x="2160769" y="37350"/>
                  <a:pt x="1909267" y="18288"/>
                </a:cubicBezTo>
                <a:cubicBezTo>
                  <a:pt x="1657765" y="-774"/>
                  <a:pt x="1623992" y="9648"/>
                  <a:pt x="1349654" y="18288"/>
                </a:cubicBezTo>
                <a:cubicBezTo>
                  <a:pt x="1075316" y="26928"/>
                  <a:pt x="833426" y="34181"/>
                  <a:pt x="691286" y="18288"/>
                </a:cubicBezTo>
                <a:cubicBezTo>
                  <a:pt x="549146" y="2395"/>
                  <a:pt x="342011" y="24201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rgbClr val="FFE100"/>
          </a:solidFill>
          <a:ln w="38100" cap="rnd">
            <a:solidFill>
              <a:srgbClr val="FFE10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22C17-F4CF-72FA-A7A8-3DD0CC5CB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/>
              <a:t>The hexadecimal numbering system uses </a:t>
            </a:r>
            <a:r>
              <a:rPr lang="en-US" sz="2400" b="1"/>
              <a:t>16 symbols</a:t>
            </a:r>
            <a:r>
              <a:rPr lang="en-US" sz="2400"/>
              <a:t>: the digits </a:t>
            </a:r>
            <a:r>
              <a:rPr lang="en-US" sz="2400" b="1"/>
              <a:t>0 to 9</a:t>
            </a:r>
            <a:r>
              <a:rPr lang="en-US" sz="2400"/>
              <a:t>, and the letters </a:t>
            </a:r>
            <a:r>
              <a:rPr lang="en-US" sz="2400" b="1"/>
              <a:t>A to F</a:t>
            </a:r>
            <a:r>
              <a:rPr lang="en-US" sz="2400"/>
              <a:t>.</a:t>
            </a:r>
            <a:r>
              <a:rPr lang="en-US" sz="2400" b="1"/>
              <a:t>Letters A to F</a:t>
            </a:r>
            <a:r>
              <a:rPr lang="en-US" sz="2400"/>
              <a:t> represent numbers </a:t>
            </a:r>
            <a:r>
              <a:rPr lang="en-US" sz="2400" b="1"/>
              <a:t>10 to 15</a:t>
            </a:r>
            <a:r>
              <a:rPr lang="en-US" sz="2400"/>
              <a:t>.Hex is widely used in computing because it’s </a:t>
            </a:r>
            <a:r>
              <a:rPr lang="en-US" sz="2400" b="1"/>
              <a:t>shorter and easier to read than binary</a:t>
            </a:r>
            <a:r>
              <a:rPr lang="en-US" sz="2400"/>
              <a:t>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b="1"/>
              <a:t>Example</a:t>
            </a:r>
            <a:r>
              <a:rPr lang="en-US" sz="2400"/>
              <a:t>:Decimal </a:t>
            </a:r>
            <a:r>
              <a:rPr lang="en-US" sz="2400" b="1"/>
              <a:t>10</a:t>
            </a:r>
            <a:r>
              <a:rPr lang="en-US" sz="2400"/>
              <a:t> = Hexadecimal </a:t>
            </a:r>
            <a:r>
              <a:rPr lang="en-US" sz="2400" b="1"/>
              <a:t>A</a:t>
            </a:r>
            <a:r>
              <a:rPr lang="en-US" sz="2400"/>
              <a:t>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/>
              <a:t>Decimal </a:t>
            </a:r>
            <a:r>
              <a:rPr lang="en-US" sz="2400" b="1"/>
              <a:t>255</a:t>
            </a:r>
            <a:r>
              <a:rPr lang="en-US" sz="2400"/>
              <a:t> = Hexadecimal </a:t>
            </a:r>
            <a:r>
              <a:rPr lang="en-US" sz="2400" b="1"/>
              <a:t>FF</a:t>
            </a:r>
            <a:r>
              <a:rPr lang="en-US" sz="2400"/>
              <a:t>.</a:t>
            </a:r>
          </a:p>
          <a:p>
            <a:pPr>
              <a:lnSpc>
                <a:spcPct val="100000"/>
              </a:lnSpc>
            </a:pPr>
            <a:endParaRPr lang="en-US" sz="240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 descr="A table of numbers with yellow text&#10;&#10;AI-generated content may be incorrect.">
            <a:extLst>
              <a:ext uri="{FF2B5EF4-FFF2-40B4-BE49-F238E27FC236}">
                <a16:creationId xmlns:a16="http://schemas.microsoft.com/office/drawing/2014/main" id="{C47A6186-8B6A-F932-4AC7-063ECD0B3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1031" y="640080"/>
            <a:ext cx="5810250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067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315D2A-BC25-E8D1-559F-69D877786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800"/>
              <a:t>Decimal Number System</a:t>
            </a:r>
            <a:br>
              <a:rPr lang="en-US" sz="3800"/>
            </a:br>
            <a:r>
              <a:rPr lang="en-US" sz="3800"/>
              <a:t>What is a decimal?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084" y="253288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25450 w 3291840"/>
              <a:gd name="connsiteY1" fmla="*/ 0 h 18288"/>
              <a:gd name="connsiteX2" fmla="*/ 1283818 w 3291840"/>
              <a:gd name="connsiteY2" fmla="*/ 0 h 18288"/>
              <a:gd name="connsiteX3" fmla="*/ 1975104 w 3291840"/>
              <a:gd name="connsiteY3" fmla="*/ 0 h 18288"/>
              <a:gd name="connsiteX4" fmla="*/ 2666390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567635 w 3291840"/>
              <a:gd name="connsiteY7" fmla="*/ 18288 h 18288"/>
              <a:gd name="connsiteX8" fmla="*/ 1843430 w 3291840"/>
              <a:gd name="connsiteY8" fmla="*/ 18288 h 18288"/>
              <a:gd name="connsiteX9" fmla="*/ 1185062 w 3291840"/>
              <a:gd name="connsiteY9" fmla="*/ 18288 h 18288"/>
              <a:gd name="connsiteX10" fmla="*/ 0 w 3291840"/>
              <a:gd name="connsiteY10" fmla="*/ 18288 h 18288"/>
              <a:gd name="connsiteX11" fmla="*/ 0 w 3291840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613" y="5552"/>
                  <a:pt x="489242" y="1770"/>
                  <a:pt x="625450" y="0"/>
                </a:cubicBezTo>
                <a:cubicBezTo>
                  <a:pt x="761658" y="-1770"/>
                  <a:pt x="1015131" y="32079"/>
                  <a:pt x="1283818" y="0"/>
                </a:cubicBezTo>
                <a:cubicBezTo>
                  <a:pt x="1552505" y="-32079"/>
                  <a:pt x="1752773" y="10771"/>
                  <a:pt x="1975104" y="0"/>
                </a:cubicBezTo>
                <a:cubicBezTo>
                  <a:pt x="2197435" y="-10771"/>
                  <a:pt x="2433070" y="21341"/>
                  <a:pt x="2666390" y="0"/>
                </a:cubicBezTo>
                <a:cubicBezTo>
                  <a:pt x="2899710" y="-21341"/>
                  <a:pt x="3028437" y="16612"/>
                  <a:pt x="3291840" y="0"/>
                </a:cubicBezTo>
                <a:cubicBezTo>
                  <a:pt x="3291131" y="8157"/>
                  <a:pt x="3291427" y="12125"/>
                  <a:pt x="3291840" y="18288"/>
                </a:cubicBezTo>
                <a:cubicBezTo>
                  <a:pt x="3043276" y="37868"/>
                  <a:pt x="2921041" y="-12908"/>
                  <a:pt x="2567635" y="18288"/>
                </a:cubicBezTo>
                <a:cubicBezTo>
                  <a:pt x="2214230" y="49484"/>
                  <a:pt x="2189623" y="-13019"/>
                  <a:pt x="1843430" y="18288"/>
                </a:cubicBezTo>
                <a:cubicBezTo>
                  <a:pt x="1497237" y="49595"/>
                  <a:pt x="1492584" y="29180"/>
                  <a:pt x="1185062" y="18288"/>
                </a:cubicBezTo>
                <a:cubicBezTo>
                  <a:pt x="877540" y="7396"/>
                  <a:pt x="313238" y="464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281971" y="23935"/>
                  <a:pt x="485873" y="-14021"/>
                  <a:pt x="625450" y="0"/>
                </a:cubicBezTo>
                <a:cubicBezTo>
                  <a:pt x="765027" y="14021"/>
                  <a:pt x="1048900" y="27914"/>
                  <a:pt x="1185062" y="0"/>
                </a:cubicBezTo>
                <a:cubicBezTo>
                  <a:pt x="1321224" y="-27914"/>
                  <a:pt x="1648252" y="-3988"/>
                  <a:pt x="1909267" y="0"/>
                </a:cubicBezTo>
                <a:cubicBezTo>
                  <a:pt x="2170282" y="3988"/>
                  <a:pt x="2301957" y="25891"/>
                  <a:pt x="2534717" y="0"/>
                </a:cubicBezTo>
                <a:cubicBezTo>
                  <a:pt x="2767477" y="-25891"/>
                  <a:pt x="3078800" y="21500"/>
                  <a:pt x="3291840" y="0"/>
                </a:cubicBezTo>
                <a:cubicBezTo>
                  <a:pt x="3291576" y="4493"/>
                  <a:pt x="3292224" y="9472"/>
                  <a:pt x="3291840" y="18288"/>
                </a:cubicBezTo>
                <a:cubicBezTo>
                  <a:pt x="3120474" y="15714"/>
                  <a:pt x="2816568" y="4633"/>
                  <a:pt x="2633472" y="18288"/>
                </a:cubicBezTo>
                <a:cubicBezTo>
                  <a:pt x="2450376" y="31943"/>
                  <a:pt x="2160769" y="37350"/>
                  <a:pt x="1909267" y="18288"/>
                </a:cubicBezTo>
                <a:cubicBezTo>
                  <a:pt x="1657765" y="-774"/>
                  <a:pt x="1623992" y="9648"/>
                  <a:pt x="1349654" y="18288"/>
                </a:cubicBezTo>
                <a:cubicBezTo>
                  <a:pt x="1075316" y="26928"/>
                  <a:pt x="833426" y="34181"/>
                  <a:pt x="691286" y="18288"/>
                </a:cubicBezTo>
                <a:cubicBezTo>
                  <a:pt x="549146" y="2395"/>
                  <a:pt x="342011" y="24201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rgbClr val="FFB237"/>
          </a:solidFill>
          <a:ln w="38100" cap="rnd">
            <a:solidFill>
              <a:srgbClr val="FFB237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42EE9A-782F-5A10-36A1-42B713024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/>
              <a:t>The decimal numbering system is the way we count in </a:t>
            </a:r>
            <a:r>
              <a:rPr lang="en-US" sz="2200" b="1"/>
              <a:t>everyday life</a:t>
            </a:r>
            <a:r>
              <a:rPr lang="en-US" sz="2200"/>
              <a:t>.It uses </a:t>
            </a:r>
            <a:r>
              <a:rPr lang="en-US" sz="2200" b="1"/>
              <a:t>10 digits</a:t>
            </a:r>
            <a:r>
              <a:rPr lang="en-US" sz="2200"/>
              <a:t>: </a:t>
            </a:r>
            <a:r>
              <a:rPr lang="en-US" sz="2200" b="1"/>
              <a:t>0, 1, 2, 3, 4, 5, 6, 7, 8, 9</a:t>
            </a:r>
            <a:r>
              <a:rPr lang="en-US" sz="2200"/>
              <a:t>.Each digit’s </a:t>
            </a:r>
            <a:r>
              <a:rPr lang="en-US" sz="2200" b="1"/>
              <a:t>place value</a:t>
            </a:r>
            <a:r>
              <a:rPr lang="en-US" sz="2200"/>
              <a:t> represents a </a:t>
            </a:r>
            <a:r>
              <a:rPr lang="en-US" sz="2200" b="1"/>
              <a:t>power of 10</a:t>
            </a:r>
            <a:r>
              <a:rPr lang="en-US" sz="2200"/>
              <a:t> (e.g., ones, tens, hundreds).</a:t>
            </a:r>
            <a:r>
              <a:rPr lang="en-US" sz="2200" b="1"/>
              <a:t>Example</a:t>
            </a:r>
            <a:r>
              <a:rPr lang="en-US" sz="2200"/>
              <a:t>: In the number </a:t>
            </a:r>
            <a:r>
              <a:rPr lang="en-US" sz="2200" b="1"/>
              <a:t>345</a:t>
            </a:r>
            <a:r>
              <a:rPr lang="en-US" sz="2200"/>
              <a:t>: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b="1"/>
              <a:t>3</a:t>
            </a:r>
            <a:r>
              <a:rPr lang="en-US" sz="2200"/>
              <a:t> is in the hundreds place.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b="1"/>
              <a:t>4</a:t>
            </a:r>
            <a:r>
              <a:rPr lang="en-US" sz="2200"/>
              <a:t> is in the tens place.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b="1"/>
              <a:t>5</a:t>
            </a:r>
            <a:r>
              <a:rPr lang="en-US" sz="2200"/>
              <a:t> is in the ones place.</a:t>
            </a:r>
          </a:p>
          <a:p>
            <a:pPr>
              <a:lnSpc>
                <a:spcPct val="100000"/>
              </a:lnSpc>
            </a:pPr>
            <a:endParaRPr lang="en-US" sz="220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 descr="A colorful squares with numbers&#10;&#10;AI-generated content may be incorrect.">
            <a:extLst>
              <a:ext uri="{FF2B5EF4-FFF2-40B4-BE49-F238E27FC236}">
                <a16:creationId xmlns:a16="http://schemas.microsoft.com/office/drawing/2014/main" id="{20E26E7E-4C5F-48BE-0761-682D65E006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4296" y="1703070"/>
            <a:ext cx="6903720" cy="345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955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47B6BBF-09F2-4A29-AE4E-3771E2924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AEB3F7-C2A9-9D30-DDD4-53908D97D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34029"/>
            <a:ext cx="10921640" cy="1314698"/>
          </a:xfrm>
        </p:spPr>
        <p:txBody>
          <a:bodyPr anchor="ctr">
            <a:normAutofit/>
          </a:bodyPr>
          <a:lstStyle/>
          <a:p>
            <a:pPr algn="ctr"/>
            <a:r>
              <a:rPr lang="en-US" sz="7200"/>
              <a:t>When to use Binary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48305" y="2241737"/>
            <a:ext cx="10900219" cy="18288"/>
          </a:xfrm>
          <a:custGeom>
            <a:avLst/>
            <a:gdLst>
              <a:gd name="connsiteX0" fmla="*/ 0 w 10900219"/>
              <a:gd name="connsiteY0" fmla="*/ 0 h 18288"/>
              <a:gd name="connsiteX1" fmla="*/ 463259 w 10900219"/>
              <a:gd name="connsiteY1" fmla="*/ 0 h 18288"/>
              <a:gd name="connsiteX2" fmla="*/ 1144523 w 10900219"/>
              <a:gd name="connsiteY2" fmla="*/ 0 h 18288"/>
              <a:gd name="connsiteX3" fmla="*/ 1934789 w 10900219"/>
              <a:gd name="connsiteY3" fmla="*/ 0 h 18288"/>
              <a:gd name="connsiteX4" fmla="*/ 2289046 w 10900219"/>
              <a:gd name="connsiteY4" fmla="*/ 0 h 18288"/>
              <a:gd name="connsiteX5" fmla="*/ 2643303 w 10900219"/>
              <a:gd name="connsiteY5" fmla="*/ 0 h 18288"/>
              <a:gd name="connsiteX6" fmla="*/ 3542571 w 10900219"/>
              <a:gd name="connsiteY6" fmla="*/ 0 h 18288"/>
              <a:gd name="connsiteX7" fmla="*/ 4223835 w 10900219"/>
              <a:gd name="connsiteY7" fmla="*/ 0 h 18288"/>
              <a:gd name="connsiteX8" fmla="*/ 4578092 w 10900219"/>
              <a:gd name="connsiteY8" fmla="*/ 0 h 18288"/>
              <a:gd name="connsiteX9" fmla="*/ 5259356 w 10900219"/>
              <a:gd name="connsiteY9" fmla="*/ 0 h 18288"/>
              <a:gd name="connsiteX10" fmla="*/ 6158624 w 10900219"/>
              <a:gd name="connsiteY10" fmla="*/ 0 h 18288"/>
              <a:gd name="connsiteX11" fmla="*/ 6730885 w 10900219"/>
              <a:gd name="connsiteY11" fmla="*/ 0 h 18288"/>
              <a:gd name="connsiteX12" fmla="*/ 7303147 w 10900219"/>
              <a:gd name="connsiteY12" fmla="*/ 0 h 18288"/>
              <a:gd name="connsiteX13" fmla="*/ 7984410 w 10900219"/>
              <a:gd name="connsiteY13" fmla="*/ 0 h 18288"/>
              <a:gd name="connsiteX14" fmla="*/ 8774676 w 10900219"/>
              <a:gd name="connsiteY14" fmla="*/ 0 h 18288"/>
              <a:gd name="connsiteX15" fmla="*/ 9564942 w 10900219"/>
              <a:gd name="connsiteY15" fmla="*/ 0 h 18288"/>
              <a:gd name="connsiteX16" fmla="*/ 10900219 w 10900219"/>
              <a:gd name="connsiteY16" fmla="*/ 0 h 18288"/>
              <a:gd name="connsiteX17" fmla="*/ 10900219 w 10900219"/>
              <a:gd name="connsiteY17" fmla="*/ 18288 h 18288"/>
              <a:gd name="connsiteX18" fmla="*/ 10436960 w 10900219"/>
              <a:gd name="connsiteY18" fmla="*/ 18288 h 18288"/>
              <a:gd name="connsiteX19" fmla="*/ 9537692 w 10900219"/>
              <a:gd name="connsiteY19" fmla="*/ 18288 h 18288"/>
              <a:gd name="connsiteX20" fmla="*/ 8856428 w 10900219"/>
              <a:gd name="connsiteY20" fmla="*/ 18288 h 18288"/>
              <a:gd name="connsiteX21" fmla="*/ 8502171 w 10900219"/>
              <a:gd name="connsiteY21" fmla="*/ 18288 h 18288"/>
              <a:gd name="connsiteX22" fmla="*/ 7820907 w 10900219"/>
              <a:gd name="connsiteY22" fmla="*/ 18288 h 18288"/>
              <a:gd name="connsiteX23" fmla="*/ 7248646 w 10900219"/>
              <a:gd name="connsiteY23" fmla="*/ 18288 h 18288"/>
              <a:gd name="connsiteX24" fmla="*/ 6676384 w 10900219"/>
              <a:gd name="connsiteY24" fmla="*/ 18288 h 18288"/>
              <a:gd name="connsiteX25" fmla="*/ 6104123 w 10900219"/>
              <a:gd name="connsiteY25" fmla="*/ 18288 h 18288"/>
              <a:gd name="connsiteX26" fmla="*/ 5531861 w 10900219"/>
              <a:gd name="connsiteY26" fmla="*/ 18288 h 18288"/>
              <a:gd name="connsiteX27" fmla="*/ 4741595 w 10900219"/>
              <a:gd name="connsiteY27" fmla="*/ 18288 h 18288"/>
              <a:gd name="connsiteX28" fmla="*/ 4060332 w 10900219"/>
              <a:gd name="connsiteY28" fmla="*/ 18288 h 18288"/>
              <a:gd name="connsiteX29" fmla="*/ 3706074 w 10900219"/>
              <a:gd name="connsiteY29" fmla="*/ 18288 h 18288"/>
              <a:gd name="connsiteX30" fmla="*/ 3133813 w 10900219"/>
              <a:gd name="connsiteY30" fmla="*/ 18288 h 18288"/>
              <a:gd name="connsiteX31" fmla="*/ 2343547 w 10900219"/>
              <a:gd name="connsiteY31" fmla="*/ 18288 h 18288"/>
              <a:gd name="connsiteX32" fmla="*/ 1880288 w 10900219"/>
              <a:gd name="connsiteY32" fmla="*/ 18288 h 18288"/>
              <a:gd name="connsiteX33" fmla="*/ 981020 w 10900219"/>
              <a:gd name="connsiteY33" fmla="*/ 18288 h 18288"/>
              <a:gd name="connsiteX34" fmla="*/ 0 w 10900219"/>
              <a:gd name="connsiteY34" fmla="*/ 18288 h 18288"/>
              <a:gd name="connsiteX35" fmla="*/ 0 w 10900219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900219" h="18288" fill="none" extrusionOk="0">
                <a:moveTo>
                  <a:pt x="0" y="0"/>
                </a:moveTo>
                <a:cubicBezTo>
                  <a:pt x="118469" y="-6619"/>
                  <a:pt x="329397" y="-5525"/>
                  <a:pt x="463259" y="0"/>
                </a:cubicBezTo>
                <a:cubicBezTo>
                  <a:pt x="597121" y="5525"/>
                  <a:pt x="866598" y="4881"/>
                  <a:pt x="1144523" y="0"/>
                </a:cubicBezTo>
                <a:cubicBezTo>
                  <a:pt x="1422448" y="-4881"/>
                  <a:pt x="1761178" y="17159"/>
                  <a:pt x="1934789" y="0"/>
                </a:cubicBezTo>
                <a:cubicBezTo>
                  <a:pt x="2108400" y="-17159"/>
                  <a:pt x="2119134" y="-4032"/>
                  <a:pt x="2289046" y="0"/>
                </a:cubicBezTo>
                <a:cubicBezTo>
                  <a:pt x="2458958" y="4032"/>
                  <a:pt x="2472610" y="15385"/>
                  <a:pt x="2643303" y="0"/>
                </a:cubicBezTo>
                <a:cubicBezTo>
                  <a:pt x="2813996" y="-15385"/>
                  <a:pt x="3334189" y="-21234"/>
                  <a:pt x="3542571" y="0"/>
                </a:cubicBezTo>
                <a:cubicBezTo>
                  <a:pt x="3750953" y="21234"/>
                  <a:pt x="3991639" y="13212"/>
                  <a:pt x="4223835" y="0"/>
                </a:cubicBezTo>
                <a:cubicBezTo>
                  <a:pt x="4456031" y="-13212"/>
                  <a:pt x="4466914" y="13318"/>
                  <a:pt x="4578092" y="0"/>
                </a:cubicBezTo>
                <a:cubicBezTo>
                  <a:pt x="4689270" y="-13318"/>
                  <a:pt x="5120635" y="31363"/>
                  <a:pt x="5259356" y="0"/>
                </a:cubicBezTo>
                <a:cubicBezTo>
                  <a:pt x="5398077" y="-31363"/>
                  <a:pt x="5954119" y="-7091"/>
                  <a:pt x="6158624" y="0"/>
                </a:cubicBezTo>
                <a:cubicBezTo>
                  <a:pt x="6363129" y="7091"/>
                  <a:pt x="6535071" y="-8480"/>
                  <a:pt x="6730885" y="0"/>
                </a:cubicBezTo>
                <a:cubicBezTo>
                  <a:pt x="6926699" y="8480"/>
                  <a:pt x="7091018" y="19194"/>
                  <a:pt x="7303147" y="0"/>
                </a:cubicBezTo>
                <a:cubicBezTo>
                  <a:pt x="7515276" y="-19194"/>
                  <a:pt x="7840361" y="30755"/>
                  <a:pt x="7984410" y="0"/>
                </a:cubicBezTo>
                <a:cubicBezTo>
                  <a:pt x="8128459" y="-30755"/>
                  <a:pt x="8498590" y="39460"/>
                  <a:pt x="8774676" y="0"/>
                </a:cubicBezTo>
                <a:cubicBezTo>
                  <a:pt x="9050762" y="-39460"/>
                  <a:pt x="9204381" y="36508"/>
                  <a:pt x="9564942" y="0"/>
                </a:cubicBezTo>
                <a:cubicBezTo>
                  <a:pt x="9925503" y="-36508"/>
                  <a:pt x="10235542" y="59225"/>
                  <a:pt x="10900219" y="0"/>
                </a:cubicBezTo>
                <a:cubicBezTo>
                  <a:pt x="10900865" y="4451"/>
                  <a:pt x="10900709" y="9226"/>
                  <a:pt x="10900219" y="18288"/>
                </a:cubicBezTo>
                <a:cubicBezTo>
                  <a:pt x="10675942" y="21751"/>
                  <a:pt x="10609372" y="26977"/>
                  <a:pt x="10436960" y="18288"/>
                </a:cubicBezTo>
                <a:cubicBezTo>
                  <a:pt x="10264548" y="9599"/>
                  <a:pt x="9961150" y="-11074"/>
                  <a:pt x="9537692" y="18288"/>
                </a:cubicBezTo>
                <a:cubicBezTo>
                  <a:pt x="9114234" y="47650"/>
                  <a:pt x="9087386" y="35169"/>
                  <a:pt x="8856428" y="18288"/>
                </a:cubicBezTo>
                <a:cubicBezTo>
                  <a:pt x="8625470" y="1407"/>
                  <a:pt x="8634361" y="13786"/>
                  <a:pt x="8502171" y="18288"/>
                </a:cubicBezTo>
                <a:cubicBezTo>
                  <a:pt x="8369981" y="22790"/>
                  <a:pt x="8132296" y="22561"/>
                  <a:pt x="7820907" y="18288"/>
                </a:cubicBezTo>
                <a:cubicBezTo>
                  <a:pt x="7509518" y="14015"/>
                  <a:pt x="7432447" y="29431"/>
                  <a:pt x="7248646" y="18288"/>
                </a:cubicBezTo>
                <a:cubicBezTo>
                  <a:pt x="7064845" y="7145"/>
                  <a:pt x="6954380" y="2746"/>
                  <a:pt x="6676384" y="18288"/>
                </a:cubicBezTo>
                <a:cubicBezTo>
                  <a:pt x="6398388" y="33830"/>
                  <a:pt x="6292480" y="-4579"/>
                  <a:pt x="6104123" y="18288"/>
                </a:cubicBezTo>
                <a:cubicBezTo>
                  <a:pt x="5915766" y="41155"/>
                  <a:pt x="5703359" y="-8437"/>
                  <a:pt x="5531861" y="18288"/>
                </a:cubicBezTo>
                <a:cubicBezTo>
                  <a:pt x="5360363" y="45013"/>
                  <a:pt x="5056784" y="-12121"/>
                  <a:pt x="4741595" y="18288"/>
                </a:cubicBezTo>
                <a:cubicBezTo>
                  <a:pt x="4426406" y="48697"/>
                  <a:pt x="4364529" y="-10910"/>
                  <a:pt x="4060332" y="18288"/>
                </a:cubicBezTo>
                <a:cubicBezTo>
                  <a:pt x="3756135" y="47486"/>
                  <a:pt x="3816049" y="13364"/>
                  <a:pt x="3706074" y="18288"/>
                </a:cubicBezTo>
                <a:cubicBezTo>
                  <a:pt x="3596099" y="23212"/>
                  <a:pt x="3382238" y="37686"/>
                  <a:pt x="3133813" y="18288"/>
                </a:cubicBezTo>
                <a:cubicBezTo>
                  <a:pt x="2885388" y="-1110"/>
                  <a:pt x="2523125" y="15465"/>
                  <a:pt x="2343547" y="18288"/>
                </a:cubicBezTo>
                <a:cubicBezTo>
                  <a:pt x="2163969" y="21111"/>
                  <a:pt x="1985160" y="33196"/>
                  <a:pt x="1880288" y="18288"/>
                </a:cubicBezTo>
                <a:cubicBezTo>
                  <a:pt x="1775416" y="3380"/>
                  <a:pt x="1261751" y="-9914"/>
                  <a:pt x="981020" y="18288"/>
                </a:cubicBezTo>
                <a:cubicBezTo>
                  <a:pt x="700289" y="46490"/>
                  <a:pt x="314212" y="-15659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900219" h="18288" stroke="0" extrusionOk="0">
                <a:moveTo>
                  <a:pt x="0" y="0"/>
                </a:moveTo>
                <a:cubicBezTo>
                  <a:pt x="269624" y="3698"/>
                  <a:pt x="383061" y="-5818"/>
                  <a:pt x="572261" y="0"/>
                </a:cubicBezTo>
                <a:cubicBezTo>
                  <a:pt x="761461" y="5818"/>
                  <a:pt x="826360" y="-1890"/>
                  <a:pt x="926519" y="0"/>
                </a:cubicBezTo>
                <a:cubicBezTo>
                  <a:pt x="1026678" y="1890"/>
                  <a:pt x="1621671" y="-1096"/>
                  <a:pt x="1825787" y="0"/>
                </a:cubicBezTo>
                <a:cubicBezTo>
                  <a:pt x="2029903" y="1096"/>
                  <a:pt x="2212612" y="17145"/>
                  <a:pt x="2398048" y="0"/>
                </a:cubicBezTo>
                <a:cubicBezTo>
                  <a:pt x="2583484" y="-17145"/>
                  <a:pt x="2739759" y="-14168"/>
                  <a:pt x="2970310" y="0"/>
                </a:cubicBezTo>
                <a:cubicBezTo>
                  <a:pt x="3200861" y="14168"/>
                  <a:pt x="3502691" y="33180"/>
                  <a:pt x="3869578" y="0"/>
                </a:cubicBezTo>
                <a:cubicBezTo>
                  <a:pt x="4236465" y="-33180"/>
                  <a:pt x="4122134" y="-10470"/>
                  <a:pt x="4332837" y="0"/>
                </a:cubicBezTo>
                <a:cubicBezTo>
                  <a:pt x="4543540" y="10470"/>
                  <a:pt x="4834652" y="3572"/>
                  <a:pt x="5232105" y="0"/>
                </a:cubicBezTo>
                <a:cubicBezTo>
                  <a:pt x="5629558" y="-3572"/>
                  <a:pt x="5773178" y="-6604"/>
                  <a:pt x="6131373" y="0"/>
                </a:cubicBezTo>
                <a:cubicBezTo>
                  <a:pt x="6489568" y="6604"/>
                  <a:pt x="6621532" y="18870"/>
                  <a:pt x="6812637" y="0"/>
                </a:cubicBezTo>
                <a:cubicBezTo>
                  <a:pt x="7003742" y="-18870"/>
                  <a:pt x="7311146" y="18959"/>
                  <a:pt x="7711905" y="0"/>
                </a:cubicBezTo>
                <a:cubicBezTo>
                  <a:pt x="8112664" y="-18959"/>
                  <a:pt x="8080793" y="-24744"/>
                  <a:pt x="8284166" y="0"/>
                </a:cubicBezTo>
                <a:cubicBezTo>
                  <a:pt x="8487539" y="24744"/>
                  <a:pt x="8615041" y="-1627"/>
                  <a:pt x="8856428" y="0"/>
                </a:cubicBezTo>
                <a:cubicBezTo>
                  <a:pt x="9097815" y="1627"/>
                  <a:pt x="9475052" y="26322"/>
                  <a:pt x="9646694" y="0"/>
                </a:cubicBezTo>
                <a:cubicBezTo>
                  <a:pt x="9818336" y="-26322"/>
                  <a:pt x="9938906" y="-121"/>
                  <a:pt x="10218955" y="0"/>
                </a:cubicBezTo>
                <a:cubicBezTo>
                  <a:pt x="10499004" y="121"/>
                  <a:pt x="10697467" y="15326"/>
                  <a:pt x="10900219" y="0"/>
                </a:cubicBezTo>
                <a:cubicBezTo>
                  <a:pt x="10899812" y="8690"/>
                  <a:pt x="10900065" y="14141"/>
                  <a:pt x="10900219" y="18288"/>
                </a:cubicBezTo>
                <a:cubicBezTo>
                  <a:pt x="10543007" y="31201"/>
                  <a:pt x="10472057" y="15684"/>
                  <a:pt x="10109953" y="18288"/>
                </a:cubicBezTo>
                <a:cubicBezTo>
                  <a:pt x="9747849" y="20892"/>
                  <a:pt x="9872856" y="33007"/>
                  <a:pt x="9755696" y="18288"/>
                </a:cubicBezTo>
                <a:cubicBezTo>
                  <a:pt x="9638536" y="3569"/>
                  <a:pt x="9442681" y="6596"/>
                  <a:pt x="9292437" y="18288"/>
                </a:cubicBezTo>
                <a:cubicBezTo>
                  <a:pt x="9142193" y="29980"/>
                  <a:pt x="8817861" y="-11343"/>
                  <a:pt x="8393169" y="18288"/>
                </a:cubicBezTo>
                <a:cubicBezTo>
                  <a:pt x="7968477" y="47919"/>
                  <a:pt x="7919655" y="23228"/>
                  <a:pt x="7711905" y="18288"/>
                </a:cubicBezTo>
                <a:cubicBezTo>
                  <a:pt x="7504155" y="13348"/>
                  <a:pt x="7365667" y="6452"/>
                  <a:pt x="7248646" y="18288"/>
                </a:cubicBezTo>
                <a:cubicBezTo>
                  <a:pt x="7131625" y="30124"/>
                  <a:pt x="6776155" y="2871"/>
                  <a:pt x="6567382" y="18288"/>
                </a:cubicBezTo>
                <a:cubicBezTo>
                  <a:pt x="6358609" y="33705"/>
                  <a:pt x="6372933" y="1091"/>
                  <a:pt x="6213125" y="18288"/>
                </a:cubicBezTo>
                <a:cubicBezTo>
                  <a:pt x="6053317" y="35485"/>
                  <a:pt x="5980913" y="1290"/>
                  <a:pt x="5858868" y="18288"/>
                </a:cubicBezTo>
                <a:cubicBezTo>
                  <a:pt x="5736823" y="35286"/>
                  <a:pt x="5481395" y="5492"/>
                  <a:pt x="5177604" y="18288"/>
                </a:cubicBezTo>
                <a:cubicBezTo>
                  <a:pt x="4873813" y="31084"/>
                  <a:pt x="4854222" y="37160"/>
                  <a:pt x="4714345" y="18288"/>
                </a:cubicBezTo>
                <a:cubicBezTo>
                  <a:pt x="4574468" y="-584"/>
                  <a:pt x="4298550" y="22981"/>
                  <a:pt x="3924079" y="18288"/>
                </a:cubicBezTo>
                <a:cubicBezTo>
                  <a:pt x="3549608" y="13595"/>
                  <a:pt x="3645461" y="-921"/>
                  <a:pt x="3460820" y="18288"/>
                </a:cubicBezTo>
                <a:cubicBezTo>
                  <a:pt x="3276179" y="37497"/>
                  <a:pt x="3004470" y="-15027"/>
                  <a:pt x="2670554" y="18288"/>
                </a:cubicBezTo>
                <a:cubicBezTo>
                  <a:pt x="2336638" y="51603"/>
                  <a:pt x="2425773" y="17517"/>
                  <a:pt x="2316297" y="18288"/>
                </a:cubicBezTo>
                <a:cubicBezTo>
                  <a:pt x="2206821" y="19059"/>
                  <a:pt x="1757890" y="42158"/>
                  <a:pt x="1526031" y="18288"/>
                </a:cubicBezTo>
                <a:cubicBezTo>
                  <a:pt x="1294172" y="-5582"/>
                  <a:pt x="1213137" y="12281"/>
                  <a:pt x="1062771" y="18288"/>
                </a:cubicBezTo>
                <a:cubicBezTo>
                  <a:pt x="912405" y="24295"/>
                  <a:pt x="829444" y="7304"/>
                  <a:pt x="708514" y="18288"/>
                </a:cubicBezTo>
                <a:cubicBezTo>
                  <a:pt x="587584" y="29272"/>
                  <a:pt x="227877" y="37311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4925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7C2DD45-CF02-82B6-FBCB-5D8F2118C4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8438741"/>
              </p:ext>
            </p:extLst>
          </p:nvPr>
        </p:nvGraphicFramePr>
        <p:xfrm>
          <a:off x="632647" y="2805098"/>
          <a:ext cx="10915869" cy="34789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08251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47B6BBF-09F2-4A29-AE4E-3771E2924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CCD677-BB0E-8899-F573-A336601E9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34029"/>
            <a:ext cx="10921640" cy="1314698"/>
          </a:xfrm>
        </p:spPr>
        <p:txBody>
          <a:bodyPr anchor="ctr">
            <a:normAutofit/>
          </a:bodyPr>
          <a:lstStyle/>
          <a:p>
            <a:pPr algn="ctr"/>
            <a:r>
              <a:rPr lang="en-US" sz="7200"/>
              <a:t>When to use hex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48305" y="2241737"/>
            <a:ext cx="10900219" cy="18288"/>
          </a:xfrm>
          <a:custGeom>
            <a:avLst/>
            <a:gdLst>
              <a:gd name="connsiteX0" fmla="*/ 0 w 10900219"/>
              <a:gd name="connsiteY0" fmla="*/ 0 h 18288"/>
              <a:gd name="connsiteX1" fmla="*/ 463259 w 10900219"/>
              <a:gd name="connsiteY1" fmla="*/ 0 h 18288"/>
              <a:gd name="connsiteX2" fmla="*/ 1144523 w 10900219"/>
              <a:gd name="connsiteY2" fmla="*/ 0 h 18288"/>
              <a:gd name="connsiteX3" fmla="*/ 1934789 w 10900219"/>
              <a:gd name="connsiteY3" fmla="*/ 0 h 18288"/>
              <a:gd name="connsiteX4" fmla="*/ 2289046 w 10900219"/>
              <a:gd name="connsiteY4" fmla="*/ 0 h 18288"/>
              <a:gd name="connsiteX5" fmla="*/ 2643303 w 10900219"/>
              <a:gd name="connsiteY5" fmla="*/ 0 h 18288"/>
              <a:gd name="connsiteX6" fmla="*/ 3542571 w 10900219"/>
              <a:gd name="connsiteY6" fmla="*/ 0 h 18288"/>
              <a:gd name="connsiteX7" fmla="*/ 4223835 w 10900219"/>
              <a:gd name="connsiteY7" fmla="*/ 0 h 18288"/>
              <a:gd name="connsiteX8" fmla="*/ 4578092 w 10900219"/>
              <a:gd name="connsiteY8" fmla="*/ 0 h 18288"/>
              <a:gd name="connsiteX9" fmla="*/ 5259356 w 10900219"/>
              <a:gd name="connsiteY9" fmla="*/ 0 h 18288"/>
              <a:gd name="connsiteX10" fmla="*/ 6158624 w 10900219"/>
              <a:gd name="connsiteY10" fmla="*/ 0 h 18288"/>
              <a:gd name="connsiteX11" fmla="*/ 6730885 w 10900219"/>
              <a:gd name="connsiteY11" fmla="*/ 0 h 18288"/>
              <a:gd name="connsiteX12" fmla="*/ 7303147 w 10900219"/>
              <a:gd name="connsiteY12" fmla="*/ 0 h 18288"/>
              <a:gd name="connsiteX13" fmla="*/ 7984410 w 10900219"/>
              <a:gd name="connsiteY13" fmla="*/ 0 h 18288"/>
              <a:gd name="connsiteX14" fmla="*/ 8774676 w 10900219"/>
              <a:gd name="connsiteY14" fmla="*/ 0 h 18288"/>
              <a:gd name="connsiteX15" fmla="*/ 9564942 w 10900219"/>
              <a:gd name="connsiteY15" fmla="*/ 0 h 18288"/>
              <a:gd name="connsiteX16" fmla="*/ 10900219 w 10900219"/>
              <a:gd name="connsiteY16" fmla="*/ 0 h 18288"/>
              <a:gd name="connsiteX17" fmla="*/ 10900219 w 10900219"/>
              <a:gd name="connsiteY17" fmla="*/ 18288 h 18288"/>
              <a:gd name="connsiteX18" fmla="*/ 10436960 w 10900219"/>
              <a:gd name="connsiteY18" fmla="*/ 18288 h 18288"/>
              <a:gd name="connsiteX19" fmla="*/ 9537692 w 10900219"/>
              <a:gd name="connsiteY19" fmla="*/ 18288 h 18288"/>
              <a:gd name="connsiteX20" fmla="*/ 8856428 w 10900219"/>
              <a:gd name="connsiteY20" fmla="*/ 18288 h 18288"/>
              <a:gd name="connsiteX21" fmla="*/ 8502171 w 10900219"/>
              <a:gd name="connsiteY21" fmla="*/ 18288 h 18288"/>
              <a:gd name="connsiteX22" fmla="*/ 7820907 w 10900219"/>
              <a:gd name="connsiteY22" fmla="*/ 18288 h 18288"/>
              <a:gd name="connsiteX23" fmla="*/ 7248646 w 10900219"/>
              <a:gd name="connsiteY23" fmla="*/ 18288 h 18288"/>
              <a:gd name="connsiteX24" fmla="*/ 6676384 w 10900219"/>
              <a:gd name="connsiteY24" fmla="*/ 18288 h 18288"/>
              <a:gd name="connsiteX25" fmla="*/ 6104123 w 10900219"/>
              <a:gd name="connsiteY25" fmla="*/ 18288 h 18288"/>
              <a:gd name="connsiteX26" fmla="*/ 5531861 w 10900219"/>
              <a:gd name="connsiteY26" fmla="*/ 18288 h 18288"/>
              <a:gd name="connsiteX27" fmla="*/ 4741595 w 10900219"/>
              <a:gd name="connsiteY27" fmla="*/ 18288 h 18288"/>
              <a:gd name="connsiteX28" fmla="*/ 4060332 w 10900219"/>
              <a:gd name="connsiteY28" fmla="*/ 18288 h 18288"/>
              <a:gd name="connsiteX29" fmla="*/ 3706074 w 10900219"/>
              <a:gd name="connsiteY29" fmla="*/ 18288 h 18288"/>
              <a:gd name="connsiteX30" fmla="*/ 3133813 w 10900219"/>
              <a:gd name="connsiteY30" fmla="*/ 18288 h 18288"/>
              <a:gd name="connsiteX31" fmla="*/ 2343547 w 10900219"/>
              <a:gd name="connsiteY31" fmla="*/ 18288 h 18288"/>
              <a:gd name="connsiteX32" fmla="*/ 1880288 w 10900219"/>
              <a:gd name="connsiteY32" fmla="*/ 18288 h 18288"/>
              <a:gd name="connsiteX33" fmla="*/ 981020 w 10900219"/>
              <a:gd name="connsiteY33" fmla="*/ 18288 h 18288"/>
              <a:gd name="connsiteX34" fmla="*/ 0 w 10900219"/>
              <a:gd name="connsiteY34" fmla="*/ 18288 h 18288"/>
              <a:gd name="connsiteX35" fmla="*/ 0 w 10900219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900219" h="18288" fill="none" extrusionOk="0">
                <a:moveTo>
                  <a:pt x="0" y="0"/>
                </a:moveTo>
                <a:cubicBezTo>
                  <a:pt x="118469" y="-6619"/>
                  <a:pt x="329397" y="-5525"/>
                  <a:pt x="463259" y="0"/>
                </a:cubicBezTo>
                <a:cubicBezTo>
                  <a:pt x="597121" y="5525"/>
                  <a:pt x="866598" y="4881"/>
                  <a:pt x="1144523" y="0"/>
                </a:cubicBezTo>
                <a:cubicBezTo>
                  <a:pt x="1422448" y="-4881"/>
                  <a:pt x="1761178" y="17159"/>
                  <a:pt x="1934789" y="0"/>
                </a:cubicBezTo>
                <a:cubicBezTo>
                  <a:pt x="2108400" y="-17159"/>
                  <a:pt x="2119134" y="-4032"/>
                  <a:pt x="2289046" y="0"/>
                </a:cubicBezTo>
                <a:cubicBezTo>
                  <a:pt x="2458958" y="4032"/>
                  <a:pt x="2472610" y="15385"/>
                  <a:pt x="2643303" y="0"/>
                </a:cubicBezTo>
                <a:cubicBezTo>
                  <a:pt x="2813996" y="-15385"/>
                  <a:pt x="3334189" y="-21234"/>
                  <a:pt x="3542571" y="0"/>
                </a:cubicBezTo>
                <a:cubicBezTo>
                  <a:pt x="3750953" y="21234"/>
                  <a:pt x="3991639" y="13212"/>
                  <a:pt x="4223835" y="0"/>
                </a:cubicBezTo>
                <a:cubicBezTo>
                  <a:pt x="4456031" y="-13212"/>
                  <a:pt x="4466914" y="13318"/>
                  <a:pt x="4578092" y="0"/>
                </a:cubicBezTo>
                <a:cubicBezTo>
                  <a:pt x="4689270" y="-13318"/>
                  <a:pt x="5120635" y="31363"/>
                  <a:pt x="5259356" y="0"/>
                </a:cubicBezTo>
                <a:cubicBezTo>
                  <a:pt x="5398077" y="-31363"/>
                  <a:pt x="5954119" y="-7091"/>
                  <a:pt x="6158624" y="0"/>
                </a:cubicBezTo>
                <a:cubicBezTo>
                  <a:pt x="6363129" y="7091"/>
                  <a:pt x="6535071" y="-8480"/>
                  <a:pt x="6730885" y="0"/>
                </a:cubicBezTo>
                <a:cubicBezTo>
                  <a:pt x="6926699" y="8480"/>
                  <a:pt x="7091018" y="19194"/>
                  <a:pt x="7303147" y="0"/>
                </a:cubicBezTo>
                <a:cubicBezTo>
                  <a:pt x="7515276" y="-19194"/>
                  <a:pt x="7840361" y="30755"/>
                  <a:pt x="7984410" y="0"/>
                </a:cubicBezTo>
                <a:cubicBezTo>
                  <a:pt x="8128459" y="-30755"/>
                  <a:pt x="8498590" y="39460"/>
                  <a:pt x="8774676" y="0"/>
                </a:cubicBezTo>
                <a:cubicBezTo>
                  <a:pt x="9050762" y="-39460"/>
                  <a:pt x="9204381" y="36508"/>
                  <a:pt x="9564942" y="0"/>
                </a:cubicBezTo>
                <a:cubicBezTo>
                  <a:pt x="9925503" y="-36508"/>
                  <a:pt x="10235542" y="59225"/>
                  <a:pt x="10900219" y="0"/>
                </a:cubicBezTo>
                <a:cubicBezTo>
                  <a:pt x="10900865" y="4451"/>
                  <a:pt x="10900709" y="9226"/>
                  <a:pt x="10900219" y="18288"/>
                </a:cubicBezTo>
                <a:cubicBezTo>
                  <a:pt x="10675942" y="21751"/>
                  <a:pt x="10609372" y="26977"/>
                  <a:pt x="10436960" y="18288"/>
                </a:cubicBezTo>
                <a:cubicBezTo>
                  <a:pt x="10264548" y="9599"/>
                  <a:pt x="9961150" y="-11074"/>
                  <a:pt x="9537692" y="18288"/>
                </a:cubicBezTo>
                <a:cubicBezTo>
                  <a:pt x="9114234" y="47650"/>
                  <a:pt x="9087386" y="35169"/>
                  <a:pt x="8856428" y="18288"/>
                </a:cubicBezTo>
                <a:cubicBezTo>
                  <a:pt x="8625470" y="1407"/>
                  <a:pt x="8634361" y="13786"/>
                  <a:pt x="8502171" y="18288"/>
                </a:cubicBezTo>
                <a:cubicBezTo>
                  <a:pt x="8369981" y="22790"/>
                  <a:pt x="8132296" y="22561"/>
                  <a:pt x="7820907" y="18288"/>
                </a:cubicBezTo>
                <a:cubicBezTo>
                  <a:pt x="7509518" y="14015"/>
                  <a:pt x="7432447" y="29431"/>
                  <a:pt x="7248646" y="18288"/>
                </a:cubicBezTo>
                <a:cubicBezTo>
                  <a:pt x="7064845" y="7145"/>
                  <a:pt x="6954380" y="2746"/>
                  <a:pt x="6676384" y="18288"/>
                </a:cubicBezTo>
                <a:cubicBezTo>
                  <a:pt x="6398388" y="33830"/>
                  <a:pt x="6292480" y="-4579"/>
                  <a:pt x="6104123" y="18288"/>
                </a:cubicBezTo>
                <a:cubicBezTo>
                  <a:pt x="5915766" y="41155"/>
                  <a:pt x="5703359" y="-8437"/>
                  <a:pt x="5531861" y="18288"/>
                </a:cubicBezTo>
                <a:cubicBezTo>
                  <a:pt x="5360363" y="45013"/>
                  <a:pt x="5056784" y="-12121"/>
                  <a:pt x="4741595" y="18288"/>
                </a:cubicBezTo>
                <a:cubicBezTo>
                  <a:pt x="4426406" y="48697"/>
                  <a:pt x="4364529" y="-10910"/>
                  <a:pt x="4060332" y="18288"/>
                </a:cubicBezTo>
                <a:cubicBezTo>
                  <a:pt x="3756135" y="47486"/>
                  <a:pt x="3816049" y="13364"/>
                  <a:pt x="3706074" y="18288"/>
                </a:cubicBezTo>
                <a:cubicBezTo>
                  <a:pt x="3596099" y="23212"/>
                  <a:pt x="3382238" y="37686"/>
                  <a:pt x="3133813" y="18288"/>
                </a:cubicBezTo>
                <a:cubicBezTo>
                  <a:pt x="2885388" y="-1110"/>
                  <a:pt x="2523125" y="15465"/>
                  <a:pt x="2343547" y="18288"/>
                </a:cubicBezTo>
                <a:cubicBezTo>
                  <a:pt x="2163969" y="21111"/>
                  <a:pt x="1985160" y="33196"/>
                  <a:pt x="1880288" y="18288"/>
                </a:cubicBezTo>
                <a:cubicBezTo>
                  <a:pt x="1775416" y="3380"/>
                  <a:pt x="1261751" y="-9914"/>
                  <a:pt x="981020" y="18288"/>
                </a:cubicBezTo>
                <a:cubicBezTo>
                  <a:pt x="700289" y="46490"/>
                  <a:pt x="314212" y="-15659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900219" h="18288" stroke="0" extrusionOk="0">
                <a:moveTo>
                  <a:pt x="0" y="0"/>
                </a:moveTo>
                <a:cubicBezTo>
                  <a:pt x="269624" y="3698"/>
                  <a:pt x="383061" y="-5818"/>
                  <a:pt x="572261" y="0"/>
                </a:cubicBezTo>
                <a:cubicBezTo>
                  <a:pt x="761461" y="5818"/>
                  <a:pt x="826360" y="-1890"/>
                  <a:pt x="926519" y="0"/>
                </a:cubicBezTo>
                <a:cubicBezTo>
                  <a:pt x="1026678" y="1890"/>
                  <a:pt x="1621671" y="-1096"/>
                  <a:pt x="1825787" y="0"/>
                </a:cubicBezTo>
                <a:cubicBezTo>
                  <a:pt x="2029903" y="1096"/>
                  <a:pt x="2212612" y="17145"/>
                  <a:pt x="2398048" y="0"/>
                </a:cubicBezTo>
                <a:cubicBezTo>
                  <a:pt x="2583484" y="-17145"/>
                  <a:pt x="2739759" y="-14168"/>
                  <a:pt x="2970310" y="0"/>
                </a:cubicBezTo>
                <a:cubicBezTo>
                  <a:pt x="3200861" y="14168"/>
                  <a:pt x="3502691" y="33180"/>
                  <a:pt x="3869578" y="0"/>
                </a:cubicBezTo>
                <a:cubicBezTo>
                  <a:pt x="4236465" y="-33180"/>
                  <a:pt x="4122134" y="-10470"/>
                  <a:pt x="4332837" y="0"/>
                </a:cubicBezTo>
                <a:cubicBezTo>
                  <a:pt x="4543540" y="10470"/>
                  <a:pt x="4834652" y="3572"/>
                  <a:pt x="5232105" y="0"/>
                </a:cubicBezTo>
                <a:cubicBezTo>
                  <a:pt x="5629558" y="-3572"/>
                  <a:pt x="5773178" y="-6604"/>
                  <a:pt x="6131373" y="0"/>
                </a:cubicBezTo>
                <a:cubicBezTo>
                  <a:pt x="6489568" y="6604"/>
                  <a:pt x="6621532" y="18870"/>
                  <a:pt x="6812637" y="0"/>
                </a:cubicBezTo>
                <a:cubicBezTo>
                  <a:pt x="7003742" y="-18870"/>
                  <a:pt x="7311146" y="18959"/>
                  <a:pt x="7711905" y="0"/>
                </a:cubicBezTo>
                <a:cubicBezTo>
                  <a:pt x="8112664" y="-18959"/>
                  <a:pt x="8080793" y="-24744"/>
                  <a:pt x="8284166" y="0"/>
                </a:cubicBezTo>
                <a:cubicBezTo>
                  <a:pt x="8487539" y="24744"/>
                  <a:pt x="8615041" y="-1627"/>
                  <a:pt x="8856428" y="0"/>
                </a:cubicBezTo>
                <a:cubicBezTo>
                  <a:pt x="9097815" y="1627"/>
                  <a:pt x="9475052" y="26322"/>
                  <a:pt x="9646694" y="0"/>
                </a:cubicBezTo>
                <a:cubicBezTo>
                  <a:pt x="9818336" y="-26322"/>
                  <a:pt x="9938906" y="-121"/>
                  <a:pt x="10218955" y="0"/>
                </a:cubicBezTo>
                <a:cubicBezTo>
                  <a:pt x="10499004" y="121"/>
                  <a:pt x="10697467" y="15326"/>
                  <a:pt x="10900219" y="0"/>
                </a:cubicBezTo>
                <a:cubicBezTo>
                  <a:pt x="10899812" y="8690"/>
                  <a:pt x="10900065" y="14141"/>
                  <a:pt x="10900219" y="18288"/>
                </a:cubicBezTo>
                <a:cubicBezTo>
                  <a:pt x="10543007" y="31201"/>
                  <a:pt x="10472057" y="15684"/>
                  <a:pt x="10109953" y="18288"/>
                </a:cubicBezTo>
                <a:cubicBezTo>
                  <a:pt x="9747849" y="20892"/>
                  <a:pt x="9872856" y="33007"/>
                  <a:pt x="9755696" y="18288"/>
                </a:cubicBezTo>
                <a:cubicBezTo>
                  <a:pt x="9638536" y="3569"/>
                  <a:pt x="9442681" y="6596"/>
                  <a:pt x="9292437" y="18288"/>
                </a:cubicBezTo>
                <a:cubicBezTo>
                  <a:pt x="9142193" y="29980"/>
                  <a:pt x="8817861" y="-11343"/>
                  <a:pt x="8393169" y="18288"/>
                </a:cubicBezTo>
                <a:cubicBezTo>
                  <a:pt x="7968477" y="47919"/>
                  <a:pt x="7919655" y="23228"/>
                  <a:pt x="7711905" y="18288"/>
                </a:cubicBezTo>
                <a:cubicBezTo>
                  <a:pt x="7504155" y="13348"/>
                  <a:pt x="7365667" y="6452"/>
                  <a:pt x="7248646" y="18288"/>
                </a:cubicBezTo>
                <a:cubicBezTo>
                  <a:pt x="7131625" y="30124"/>
                  <a:pt x="6776155" y="2871"/>
                  <a:pt x="6567382" y="18288"/>
                </a:cubicBezTo>
                <a:cubicBezTo>
                  <a:pt x="6358609" y="33705"/>
                  <a:pt x="6372933" y="1091"/>
                  <a:pt x="6213125" y="18288"/>
                </a:cubicBezTo>
                <a:cubicBezTo>
                  <a:pt x="6053317" y="35485"/>
                  <a:pt x="5980913" y="1290"/>
                  <a:pt x="5858868" y="18288"/>
                </a:cubicBezTo>
                <a:cubicBezTo>
                  <a:pt x="5736823" y="35286"/>
                  <a:pt x="5481395" y="5492"/>
                  <a:pt x="5177604" y="18288"/>
                </a:cubicBezTo>
                <a:cubicBezTo>
                  <a:pt x="4873813" y="31084"/>
                  <a:pt x="4854222" y="37160"/>
                  <a:pt x="4714345" y="18288"/>
                </a:cubicBezTo>
                <a:cubicBezTo>
                  <a:pt x="4574468" y="-584"/>
                  <a:pt x="4298550" y="22981"/>
                  <a:pt x="3924079" y="18288"/>
                </a:cubicBezTo>
                <a:cubicBezTo>
                  <a:pt x="3549608" y="13595"/>
                  <a:pt x="3645461" y="-921"/>
                  <a:pt x="3460820" y="18288"/>
                </a:cubicBezTo>
                <a:cubicBezTo>
                  <a:pt x="3276179" y="37497"/>
                  <a:pt x="3004470" y="-15027"/>
                  <a:pt x="2670554" y="18288"/>
                </a:cubicBezTo>
                <a:cubicBezTo>
                  <a:pt x="2336638" y="51603"/>
                  <a:pt x="2425773" y="17517"/>
                  <a:pt x="2316297" y="18288"/>
                </a:cubicBezTo>
                <a:cubicBezTo>
                  <a:pt x="2206821" y="19059"/>
                  <a:pt x="1757890" y="42158"/>
                  <a:pt x="1526031" y="18288"/>
                </a:cubicBezTo>
                <a:cubicBezTo>
                  <a:pt x="1294172" y="-5582"/>
                  <a:pt x="1213137" y="12281"/>
                  <a:pt x="1062771" y="18288"/>
                </a:cubicBezTo>
                <a:cubicBezTo>
                  <a:pt x="912405" y="24295"/>
                  <a:pt x="829444" y="7304"/>
                  <a:pt x="708514" y="18288"/>
                </a:cubicBezTo>
                <a:cubicBezTo>
                  <a:pt x="587584" y="29272"/>
                  <a:pt x="227877" y="37311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4925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4636E5A-2F8B-BB26-3EFB-B3AF018318E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4309106"/>
              </p:ext>
            </p:extLst>
          </p:nvPr>
        </p:nvGraphicFramePr>
        <p:xfrm>
          <a:off x="632647" y="2805098"/>
          <a:ext cx="10915869" cy="34789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16464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F412F-51BB-7FB7-5194-EF4099F6A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When to use decimal</a:t>
            </a:r>
            <a:endParaRPr lang="en-US" dirty="0"/>
          </a:p>
        </p:txBody>
      </p:sp>
      <p:graphicFrame>
        <p:nvGraphicFramePr>
          <p:cNvPr id="20" name="Content Placeholder 2">
            <a:extLst>
              <a:ext uri="{FF2B5EF4-FFF2-40B4-BE49-F238E27FC236}">
                <a16:creationId xmlns:a16="http://schemas.microsoft.com/office/drawing/2014/main" id="{EB3A16F4-2962-4883-2442-E6F39774E37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929384"/>
          <a:ext cx="10515600" cy="4251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61713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BC5FE-670D-7B6B-2FD6-DD02E90FF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00DB5-89BC-5122-5B96-384B45EC9F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>
              <a:buFont typeface="+mj-lt"/>
              <a:buAutoNum type="arabicPeriod"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Binary -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binary numbering system uses only two digits: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and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It’s the language computers use to store and process information because it’s easy for electronics to understand—on (1) and off (0). Each digit in binary is called a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and by combining bits, we can represent numbers, letters, and even pictures! For example, the number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 binary is written as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101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42900" marR="0" lvl="0" indent="-342900">
              <a:buFont typeface="+mj-lt"/>
              <a:buAutoNum type="arabicPeriod"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hexadecimal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-numbering system uses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16 symbols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the digits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0 to 9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and the letters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to F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Each letter stands for numbers 10 to 15. Hex is often used in computers because it’s shorter and easier to read than binary. For example, the number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10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 decimal is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 hex, and the number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255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 decimal is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FF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 hex.</a:t>
            </a:r>
          </a:p>
          <a:p>
            <a:pPr marL="342900" marR="0" lvl="0" indent="-342900">
              <a:buFont typeface="+mj-lt"/>
              <a:buAutoNum type="arabicPeriod"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Decimal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The decimal numbering system is the way we count in everyday life. It uses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10 digits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0 through 9.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Each digit’s place in a number represents a power of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10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(like ones, tens, hundreds, etc.).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016878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Custom 2">
      <a:majorFont>
        <a:latin typeface="The Serif Hand Black"/>
        <a:ea typeface=""/>
        <a:cs typeface=""/>
      </a:majorFont>
      <a:minorFont>
        <a:latin typeface="The Hand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781</TotalTime>
  <Words>915</Words>
  <Application>Microsoft Macintosh PowerPoint</Application>
  <PresentationFormat>Widescreen</PresentationFormat>
  <Paragraphs>42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The Hand Bold</vt:lpstr>
      <vt:lpstr>The Serif Hand Black</vt:lpstr>
      <vt:lpstr>Times New Roman</vt:lpstr>
      <vt:lpstr>SketchyVTI</vt:lpstr>
      <vt:lpstr>Notational Systems</vt:lpstr>
      <vt:lpstr>Understanding Number Systems</vt:lpstr>
      <vt:lpstr>Binary Number System What is Binary?</vt:lpstr>
      <vt:lpstr>Hexadecimal Number System What is Hexadecimal?</vt:lpstr>
      <vt:lpstr>Decimal Number System What is a decimal?</vt:lpstr>
      <vt:lpstr>When to use Binary</vt:lpstr>
      <vt:lpstr>When to use hex</vt:lpstr>
      <vt:lpstr>When to use decimal</vt:lpstr>
      <vt:lpstr>Remember…</vt:lpstr>
      <vt:lpstr>Summary &amp; Key Takeaways </vt:lpstr>
      <vt:lpstr>Notational Systems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Thomas Russell</dc:creator>
  <cp:lastModifiedBy>Thomas Russell</cp:lastModifiedBy>
  <cp:revision>4</cp:revision>
  <dcterms:created xsi:type="dcterms:W3CDTF">2025-01-19T08:37:58Z</dcterms:created>
  <dcterms:modified xsi:type="dcterms:W3CDTF">2025-01-19T21:39:28Z</dcterms:modified>
</cp:coreProperties>
</file>