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60" r:id="rId7"/>
    <p:sldId id="261" r:id="rId8"/>
    <p:sldId id="262" r:id="rId9"/>
    <p:sldId id="274"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5EE6E-B36C-4CB6-B5FA-4108788CAD66}" v="39" dt="2021-04-24T12:11:35.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3" autoAdjust="0"/>
    <p:restoredTop sz="94660"/>
  </p:normalViewPr>
  <p:slideViewPr>
    <p:cSldViewPr snapToGrid="0">
      <p:cViewPr varScale="1">
        <p:scale>
          <a:sx n="102" d="100"/>
          <a:sy n="102" d="100"/>
        </p:scale>
        <p:origin x="13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Gorlick" userId="3c960f4b-3e11-453b-b6f4-80db4e368808" providerId="ADAL" clId="{22C5EE6E-B36C-4CB6-B5FA-4108788CAD66}"/>
    <pc:docChg chg="custSel modSld sldOrd">
      <pc:chgData name="Aaron Gorlick" userId="3c960f4b-3e11-453b-b6f4-80db4e368808" providerId="ADAL" clId="{22C5EE6E-B36C-4CB6-B5FA-4108788CAD66}" dt="2021-04-24T12:12:18.202" v="58"/>
      <pc:docMkLst>
        <pc:docMk/>
      </pc:docMkLst>
      <pc:sldChg chg="addSp delSp modSp mod">
        <pc:chgData name="Aaron Gorlick" userId="3c960f4b-3e11-453b-b6f4-80db4e368808" providerId="ADAL" clId="{22C5EE6E-B36C-4CB6-B5FA-4108788CAD66}" dt="2021-04-24T12:11:41.532" v="54" actId="478"/>
        <pc:sldMkLst>
          <pc:docMk/>
          <pc:sldMk cId="1816586472" sldId="256"/>
        </pc:sldMkLst>
        <pc:spChg chg="mod">
          <ac:chgData name="Aaron Gorlick" userId="3c960f4b-3e11-453b-b6f4-80db4e368808" providerId="ADAL" clId="{22C5EE6E-B36C-4CB6-B5FA-4108788CAD66}" dt="2021-04-24T12:11:00.288" v="14" actId="20577"/>
          <ac:spMkLst>
            <pc:docMk/>
            <pc:sldMk cId="1816586472" sldId="256"/>
            <ac:spMk id="2" creationId="{A89C3281-C482-40C7-90BF-A580E793E30C}"/>
          </ac:spMkLst>
        </pc:spChg>
        <pc:spChg chg="del">
          <ac:chgData name="Aaron Gorlick" userId="3c960f4b-3e11-453b-b6f4-80db4e368808" providerId="ADAL" clId="{22C5EE6E-B36C-4CB6-B5FA-4108788CAD66}" dt="2021-04-24T12:11:41.532" v="54" actId="478"/>
          <ac:spMkLst>
            <pc:docMk/>
            <pc:sldMk cId="1816586472" sldId="256"/>
            <ac:spMk id="3" creationId="{7E35C2AB-EAEB-40CC-99DA-72066EEE75BC}"/>
          </ac:spMkLst>
        </pc:spChg>
        <pc:picChg chg="add mod">
          <ac:chgData name="Aaron Gorlick" userId="3c960f4b-3e11-453b-b6f4-80db4e368808" providerId="ADAL" clId="{22C5EE6E-B36C-4CB6-B5FA-4108788CAD66}" dt="2021-04-24T12:11:35.943" v="53" actId="1035"/>
          <ac:picMkLst>
            <pc:docMk/>
            <pc:sldMk cId="1816586472" sldId="256"/>
            <ac:picMk id="1026" creationId="{E1BFD205-130A-4172-89AC-37B19CABC4D9}"/>
          </ac:picMkLst>
        </pc:picChg>
      </pc:sldChg>
      <pc:sldChg chg="ord">
        <pc:chgData name="Aaron Gorlick" userId="3c960f4b-3e11-453b-b6f4-80db4e368808" providerId="ADAL" clId="{22C5EE6E-B36C-4CB6-B5FA-4108788CAD66}" dt="2021-04-24T12:12:18.202" v="58"/>
        <pc:sldMkLst>
          <pc:docMk/>
          <pc:sldMk cId="179388655" sldId="258"/>
        </pc:sldMkLst>
      </pc:sldChg>
      <pc:sldChg chg="modSp mod">
        <pc:chgData name="Aaron Gorlick" userId="3c960f4b-3e11-453b-b6f4-80db4e368808" providerId="ADAL" clId="{22C5EE6E-B36C-4CB6-B5FA-4108788CAD66}" dt="2021-04-24T12:12:07.638" v="56" actId="27636"/>
        <pc:sldMkLst>
          <pc:docMk/>
          <pc:sldMk cId="625866802" sldId="259"/>
        </pc:sldMkLst>
        <pc:spChg chg="mod">
          <ac:chgData name="Aaron Gorlick" userId="3c960f4b-3e11-453b-b6f4-80db4e368808" providerId="ADAL" clId="{22C5EE6E-B36C-4CB6-B5FA-4108788CAD66}" dt="2021-04-24T12:12:07.638" v="56" actId="27636"/>
          <ac:spMkLst>
            <pc:docMk/>
            <pc:sldMk cId="625866802" sldId="259"/>
            <ac:spMk id="3" creationId="{1115B87F-55D5-422F-81E6-B04D77C338F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522474-4439-4BC8-A36F-D77E32663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 xmlns:a16="http://schemas.microsoft.com/office/drawing/2014/main" id="{580556AD-DFBB-45DD-95EE-D1E4989AE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DB07BF35-36C6-43F1-BC77-02690AFCC5EC}"/>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5" name="Footer Placeholder 4">
            <a:extLst>
              <a:ext uri="{FF2B5EF4-FFF2-40B4-BE49-F238E27FC236}">
                <a16:creationId xmlns="" xmlns:a16="http://schemas.microsoft.com/office/drawing/2014/main" id="{0C54135C-C4AF-42F3-B84A-19122D3D64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9DF3E0D4-93CC-4E56-AC1D-3B87FD69197B}"/>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275214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F69E9-9333-4352-A06F-16FE41758A8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742F7B9E-A29C-422B-A75D-CED63EF093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88A267DE-E8A2-4CF2-9172-00DB07550CB5}"/>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5" name="Footer Placeholder 4">
            <a:extLst>
              <a:ext uri="{FF2B5EF4-FFF2-40B4-BE49-F238E27FC236}">
                <a16:creationId xmlns="" xmlns:a16="http://schemas.microsoft.com/office/drawing/2014/main" id="{ED56117A-D297-4A71-8F51-8DFDE553B2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124E720B-181C-4977-8C23-96C7D4157902}"/>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370806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5264BC3-07E8-4060-8ACF-0556FCF995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2FD66350-E4F3-4303-A093-34E2BFF174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2689695-ACE4-404B-B0E0-CC2A9510434F}"/>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5" name="Footer Placeholder 4">
            <a:extLst>
              <a:ext uri="{FF2B5EF4-FFF2-40B4-BE49-F238E27FC236}">
                <a16:creationId xmlns="" xmlns:a16="http://schemas.microsoft.com/office/drawing/2014/main" id="{1B9E7033-C4FD-4DD9-BA35-038F9BBEA4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96769D63-DFE2-4DBB-B8C8-3478A1E79A55}"/>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356834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52925-E01E-4B26-BF55-4252999156E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B5D2038C-7C38-493B-AAEC-62E5FD0E1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7DBBF4EA-6035-4512-92A1-4E7FAD4A3275}"/>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5" name="Footer Placeholder 4">
            <a:extLst>
              <a:ext uri="{FF2B5EF4-FFF2-40B4-BE49-F238E27FC236}">
                <a16:creationId xmlns="" xmlns:a16="http://schemas.microsoft.com/office/drawing/2014/main" id="{294A0FFB-18D5-4D54-8755-5052BB7678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7FE1D857-F718-4651-BA03-658F9B3F07ED}"/>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355983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5EA403-31E3-4DCD-8ABC-D4372368C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B460A5E7-1DEE-49F9-8E20-D2BACDDEA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E8DCDBE-A79F-4C3A-8580-FC6ED9819804}"/>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5" name="Footer Placeholder 4">
            <a:extLst>
              <a:ext uri="{FF2B5EF4-FFF2-40B4-BE49-F238E27FC236}">
                <a16:creationId xmlns="" xmlns:a16="http://schemas.microsoft.com/office/drawing/2014/main" id="{2AC7279E-269B-4322-B717-34C89DD44D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30E7C9E8-15F7-40BD-BA8D-7B4F02B52446}"/>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185676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773541-E9E1-46DA-9FA6-B593273DD3D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62A3E6F1-15B0-4879-B3AB-A5BBC5D55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BD956266-FE67-48B9-81B1-9A71A7EBAD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767F8248-E826-4A87-B47E-E5816A4C8F77}"/>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6" name="Footer Placeholder 5">
            <a:extLst>
              <a:ext uri="{FF2B5EF4-FFF2-40B4-BE49-F238E27FC236}">
                <a16:creationId xmlns="" xmlns:a16="http://schemas.microsoft.com/office/drawing/2014/main" id="{69B11F7E-E427-41DD-B478-7DBFDF35165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90FBDF3A-4466-4360-8A9F-81B0A9BAA73B}"/>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69519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7FA9BB-66E7-43FE-A5F9-E4BCA547257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A564C1C8-18C1-4F9D-AF3F-B754580E3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668ADD8-ABEA-40A1-A8FF-E75EF5B6F7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8A7F2220-5154-48E2-958B-299FD52B7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AC45336-3A45-448B-A990-B3C26C6FE8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E5BAF999-8EC4-4E29-BB80-0659A9D41BC4}"/>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8" name="Footer Placeholder 7">
            <a:extLst>
              <a:ext uri="{FF2B5EF4-FFF2-40B4-BE49-F238E27FC236}">
                <a16:creationId xmlns="" xmlns:a16="http://schemas.microsoft.com/office/drawing/2014/main" id="{0E1243F4-73D4-404F-90E7-657AEE21E39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93CEB90E-93A4-46FD-A7CE-A4BABB7A81DA}"/>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14993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394DED-91F7-4AF6-8050-A7403E22921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34491540-E558-42F7-99FB-ECFCE4505C52}"/>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4" name="Footer Placeholder 3">
            <a:extLst>
              <a:ext uri="{FF2B5EF4-FFF2-40B4-BE49-F238E27FC236}">
                <a16:creationId xmlns="" xmlns:a16="http://schemas.microsoft.com/office/drawing/2014/main" id="{4CE335F0-7C37-4ADC-9C8C-6C9DB0C1ACF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1EB8E586-B510-4602-8B2C-2D9E41A3B14D}"/>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254302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E2C5670-A61C-492A-A613-CBCB7E3E86CB}"/>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3" name="Footer Placeholder 2">
            <a:extLst>
              <a:ext uri="{FF2B5EF4-FFF2-40B4-BE49-F238E27FC236}">
                <a16:creationId xmlns="" xmlns:a16="http://schemas.microsoft.com/office/drawing/2014/main" id="{95746AD9-E1B1-425E-8172-FB2A95CF704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49AE8243-C13B-4D10-960F-4DAA25B45D40}"/>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245524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6134A-9FFE-482E-BC91-15EF7EE1C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52366868-D59D-46BF-84C1-31B4C662A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10A91023-D92F-4CEE-B09B-5C5ED2D71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6DF906C-6903-47CE-8131-CC2D320E6D21}"/>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6" name="Footer Placeholder 5">
            <a:extLst>
              <a:ext uri="{FF2B5EF4-FFF2-40B4-BE49-F238E27FC236}">
                <a16:creationId xmlns="" xmlns:a16="http://schemas.microsoft.com/office/drawing/2014/main" id="{2489AE01-D770-4C9E-A32D-E56286B60F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C7330D55-EE96-4B7B-85A4-38B68BFFB244}"/>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145177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19010A-443E-47C9-A75E-4FD257505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DB9A2FC7-3E57-431B-9BC7-247F2FA59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4EB1B2E9-EF0C-4769-839D-7B5C813A2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691162F-248A-4042-8531-3DA0888F2DB0}"/>
              </a:ext>
            </a:extLst>
          </p:cNvPr>
          <p:cNvSpPr>
            <a:spLocks noGrp="1"/>
          </p:cNvSpPr>
          <p:nvPr>
            <p:ph type="dt" sz="half" idx="10"/>
          </p:nvPr>
        </p:nvSpPr>
        <p:spPr/>
        <p:txBody>
          <a:bodyPr/>
          <a:lstStyle/>
          <a:p>
            <a:fld id="{B38CA295-935E-4B96-AEE4-9C1A11B67974}" type="datetimeFigureOut">
              <a:rPr lang="en-CA" smtClean="0"/>
              <a:t>2021-06-09</a:t>
            </a:fld>
            <a:endParaRPr lang="en-CA"/>
          </a:p>
        </p:txBody>
      </p:sp>
      <p:sp>
        <p:nvSpPr>
          <p:cNvPr id="6" name="Footer Placeholder 5">
            <a:extLst>
              <a:ext uri="{FF2B5EF4-FFF2-40B4-BE49-F238E27FC236}">
                <a16:creationId xmlns="" xmlns:a16="http://schemas.microsoft.com/office/drawing/2014/main" id="{11DB4E07-D272-437A-91FD-49C08083B99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4544F299-8E86-478F-8840-2ECC0327B586}"/>
              </a:ext>
            </a:extLst>
          </p:cNvPr>
          <p:cNvSpPr>
            <a:spLocks noGrp="1"/>
          </p:cNvSpPr>
          <p:nvPr>
            <p:ph type="sldNum" sz="quarter" idx="12"/>
          </p:nvPr>
        </p:nvSpPr>
        <p:spPr/>
        <p:txBody>
          <a:bodyPr/>
          <a:lstStyle/>
          <a:p>
            <a:fld id="{A8594B07-72FD-469F-B7C4-078CD977505E}" type="slidenum">
              <a:rPr lang="en-CA" smtClean="0"/>
              <a:t>‹#›</a:t>
            </a:fld>
            <a:endParaRPr lang="en-CA"/>
          </a:p>
        </p:txBody>
      </p:sp>
    </p:spTree>
    <p:extLst>
      <p:ext uri="{BB962C8B-B14F-4D97-AF65-F5344CB8AC3E}">
        <p14:creationId xmlns:p14="http://schemas.microsoft.com/office/powerpoint/2010/main" val="305710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220F2C6-8B1B-4C6A-839A-1E4ADE733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3A68E98A-7EB4-40E2-9801-213DB6D8C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192661A1-3AC8-41AC-AC2D-437B8A156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CA295-935E-4B96-AEE4-9C1A11B67974}" type="datetimeFigureOut">
              <a:rPr lang="en-CA" smtClean="0"/>
              <a:t>2021-06-09</a:t>
            </a:fld>
            <a:endParaRPr lang="en-CA"/>
          </a:p>
        </p:txBody>
      </p:sp>
      <p:sp>
        <p:nvSpPr>
          <p:cNvPr id="5" name="Footer Placeholder 4">
            <a:extLst>
              <a:ext uri="{FF2B5EF4-FFF2-40B4-BE49-F238E27FC236}">
                <a16:creationId xmlns="" xmlns:a16="http://schemas.microsoft.com/office/drawing/2014/main" id="{E71831EB-AB60-4682-88F8-EC68A72F9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E4DAACEB-2823-4699-8909-2E4EC6EAC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94B07-72FD-469F-B7C4-078CD977505E}" type="slidenum">
              <a:rPr lang="en-CA" smtClean="0"/>
              <a:t>‹#›</a:t>
            </a:fld>
            <a:endParaRPr lang="en-CA"/>
          </a:p>
        </p:txBody>
      </p:sp>
    </p:spTree>
    <p:extLst>
      <p:ext uri="{BB962C8B-B14F-4D97-AF65-F5344CB8AC3E}">
        <p14:creationId xmlns:p14="http://schemas.microsoft.com/office/powerpoint/2010/main" val="405135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aqs.org/patents/app/2013001767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x.doi.org/10.1038/s41467-018-04224-6" TargetMode="External"/><Relationship Id="rId2" Type="http://schemas.openxmlformats.org/officeDocument/2006/relationships/hyperlink" Target="https://phys.org/news/2018-06-mechanisms-air.html"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dx.doi.org/10.1246/cl.190930" TargetMode="External"/><Relationship Id="rId2" Type="http://schemas.openxmlformats.org/officeDocument/2006/relationships/hyperlink" Target="https://www.sciencedaily.com/releases/2020/02/200227114523.ht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resolver.caltech.edu/CaltechAUTHORS:20150209-143834331" TargetMode="External"/><Relationship Id="rId2" Type="http://schemas.openxmlformats.org/officeDocument/2006/relationships/hyperlink" Target="https://www.caltech.edu/about/news/caltech-scientists-develop-cool-process-make-better-graphene-45961"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its.caltech.edu/~daboy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9C3281-C482-40C7-90BF-A580E793E30C}"/>
              </a:ext>
            </a:extLst>
          </p:cNvPr>
          <p:cNvSpPr>
            <a:spLocks noGrp="1"/>
          </p:cNvSpPr>
          <p:nvPr>
            <p:ph type="ctrTitle"/>
          </p:nvPr>
        </p:nvSpPr>
        <p:spPr>
          <a:xfrm>
            <a:off x="1524000" y="183249"/>
            <a:ext cx="9144000" cy="2387600"/>
          </a:xfrm>
        </p:spPr>
        <p:txBody>
          <a:bodyPr/>
          <a:lstStyle/>
          <a:p>
            <a:r>
              <a:rPr lang="en-US" dirty="0"/>
              <a:t>Canadian </a:t>
            </a:r>
            <a:r>
              <a:rPr lang="en-US" dirty="0" smtClean="0"/>
              <a:t>Carbon</a:t>
            </a:r>
            <a:endParaRPr lang="en-CA" dirty="0"/>
          </a:p>
        </p:txBody>
      </p:sp>
      <p:pic>
        <p:nvPicPr>
          <p:cNvPr id="4" name="Picture 3"/>
          <p:cNvPicPr>
            <a:picLocks noChangeAspect="1"/>
          </p:cNvPicPr>
          <p:nvPr/>
        </p:nvPicPr>
        <p:blipFill>
          <a:blip r:embed="rId2"/>
          <a:stretch>
            <a:fillRect/>
          </a:stretch>
        </p:blipFill>
        <p:spPr>
          <a:xfrm>
            <a:off x="4981219" y="3083321"/>
            <a:ext cx="2229562" cy="1966474"/>
          </a:xfrm>
          <a:prstGeom prst="rect">
            <a:avLst/>
          </a:prstGeom>
        </p:spPr>
      </p:pic>
    </p:spTree>
    <p:extLst>
      <p:ext uri="{BB962C8B-B14F-4D97-AF65-F5344CB8AC3E}">
        <p14:creationId xmlns:p14="http://schemas.microsoft.com/office/powerpoint/2010/main" val="181658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0339" y="0"/>
            <a:ext cx="9271322" cy="6858000"/>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345434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8715" y="0"/>
            <a:ext cx="6594569" cy="6858000"/>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578009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6125" y="338137"/>
            <a:ext cx="5619750" cy="6181725"/>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40990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97799" y="459530"/>
            <a:ext cx="5652894" cy="6223370"/>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353481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07371" y="119259"/>
            <a:ext cx="6360562" cy="6569646"/>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157826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1584" y="154538"/>
            <a:ext cx="6059066" cy="6302313"/>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1491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307" y="1676335"/>
            <a:ext cx="10515600" cy="4351338"/>
          </a:xfrm>
        </p:spPr>
        <p:txBody>
          <a:bodyPr>
            <a:normAutofit fontScale="62500" lnSpcReduction="20000"/>
          </a:bodyPr>
          <a:lstStyle/>
          <a:p>
            <a:pPr marL="0" indent="0">
              <a:buNone/>
            </a:pPr>
            <a:r>
              <a:rPr lang="en-US" b="1" u="sng" dirty="0" smtClean="0"/>
              <a:t>ADDITIONAL REFERENCES ON GRAPHENE PRODUCTION</a:t>
            </a:r>
          </a:p>
          <a:p>
            <a:pPr marL="0" indent="0">
              <a:buNone/>
            </a:pPr>
            <a:endParaRPr lang="en-US" b="1" u="sng" dirty="0" smtClean="0"/>
          </a:p>
          <a:p>
            <a:r>
              <a:rPr lang="en-US" dirty="0" err="1" smtClean="0"/>
              <a:t>Chatei</a:t>
            </a:r>
            <a:r>
              <a:rPr lang="en-US" dirty="0"/>
              <a:t>, H. </a:t>
            </a:r>
            <a:r>
              <a:rPr lang="en-US" dirty="0" err="1"/>
              <a:t>Bougdira</a:t>
            </a:r>
            <a:r>
              <a:rPr lang="en-US" dirty="0"/>
              <a:t>, J. </a:t>
            </a:r>
            <a:r>
              <a:rPr lang="en-US" dirty="0" err="1"/>
              <a:t>Rémy</a:t>
            </a:r>
            <a:r>
              <a:rPr lang="en-US" dirty="0"/>
              <a:t>, M. </a:t>
            </a:r>
            <a:r>
              <a:rPr lang="en-US" dirty="0" err="1"/>
              <a:t>Alnot</a:t>
            </a:r>
            <a:r>
              <a:rPr lang="en-US" dirty="0"/>
              <a:t>, P. Bruch, C. </a:t>
            </a:r>
            <a:r>
              <a:rPr lang="en-US" dirty="0" err="1"/>
              <a:t>Krüger</a:t>
            </a:r>
            <a:r>
              <a:rPr lang="en-US" dirty="0"/>
              <a:t>, J. K. Effect of nitrogen concentration on plasma reactivity and diamond growth in a H2-CH4-N2 microwave discharge. Diamond and Related Materials 6, 107-119 (1997). </a:t>
            </a:r>
            <a:endParaRPr lang="en-US" dirty="0" smtClean="0"/>
          </a:p>
          <a:p>
            <a:r>
              <a:rPr lang="en-US" dirty="0" smtClean="0"/>
              <a:t>For </a:t>
            </a:r>
            <a:r>
              <a:rPr lang="en-US" dirty="0"/>
              <a:t>patent information, see the </a:t>
            </a:r>
            <a:r>
              <a:rPr lang="en-US" dirty="0" smtClean="0"/>
              <a:t>website </a:t>
            </a:r>
            <a:r>
              <a:rPr lang="en-US" dirty="0" smtClean="0">
                <a:hlinkClick r:id="rId2"/>
              </a:rPr>
              <a:t>http</a:t>
            </a:r>
            <a:r>
              <a:rPr lang="en-US" dirty="0">
                <a:hlinkClick r:id="rId2"/>
              </a:rPr>
              <a:t>://</a:t>
            </a:r>
            <a:r>
              <a:rPr lang="en-US" dirty="0" smtClean="0">
                <a:hlinkClick r:id="rId2"/>
              </a:rPr>
              <a:t>www.faqs.org/patents/app/20130017672</a:t>
            </a:r>
            <a:endParaRPr lang="en-US" dirty="0" smtClean="0"/>
          </a:p>
          <a:p>
            <a:r>
              <a:rPr lang="en-US" dirty="0" smtClean="0"/>
              <a:t>Yin</a:t>
            </a:r>
            <a:r>
              <a:rPr lang="en-US" dirty="0"/>
              <a:t>, X. et al. Evolution of the Raman spectrum of graphene grown on copper upon oxidation of the substrate. Nano Research, 1-10 (2014); doi:10.1007/s12274-014-0521-0. </a:t>
            </a:r>
            <a:endParaRPr lang="en-US" dirty="0" smtClean="0"/>
          </a:p>
          <a:p>
            <a:r>
              <a:rPr lang="en-US" dirty="0" smtClean="0"/>
              <a:t>Lee</a:t>
            </a:r>
            <a:r>
              <a:rPr lang="en-US" dirty="0"/>
              <a:t>, S. et al. Wafer scale homogeneous bilayer graphene films by chemical vapor deposition. Nano Lett. 10, 4702 (</a:t>
            </a:r>
            <a:r>
              <a:rPr lang="en-US" dirty="0" smtClean="0"/>
              <a:t>2010)</a:t>
            </a:r>
          </a:p>
          <a:p>
            <a:r>
              <a:rPr lang="en-US" dirty="0" smtClean="0"/>
              <a:t>Ferrari</a:t>
            </a:r>
            <a:r>
              <a:rPr lang="en-US" dirty="0"/>
              <a:t>, A. C. et al. Raman spectrum of graphene and graphene layers. Phys. Rev. Lett. 97, 187401 (</a:t>
            </a:r>
            <a:r>
              <a:rPr lang="en-US" dirty="0" smtClean="0"/>
              <a:t>2006)</a:t>
            </a:r>
          </a:p>
          <a:p>
            <a:r>
              <a:rPr lang="en-US" dirty="0" smtClean="0"/>
              <a:t>Wu</a:t>
            </a:r>
            <a:r>
              <a:rPr lang="en-US" dirty="0"/>
              <a:t>, W. et al. Control of thickness uniformity and grain size in graphene films for transparent conductive electrodes. Nanotechnology 23, 035603 (</a:t>
            </a:r>
            <a:r>
              <a:rPr lang="en-US" dirty="0" smtClean="0"/>
              <a:t>2012)</a:t>
            </a:r>
          </a:p>
          <a:p>
            <a:r>
              <a:rPr lang="en-US" dirty="0" err="1" smtClean="0"/>
              <a:t>Dimiev</a:t>
            </a:r>
            <a:r>
              <a:rPr lang="en-US" dirty="0"/>
              <a:t>, A. et al. Layer-by-layer removal of graphene for device patterning. Science 331, 1168 (</a:t>
            </a:r>
            <a:r>
              <a:rPr lang="en-US" dirty="0" smtClean="0"/>
              <a:t>2011)</a:t>
            </a:r>
          </a:p>
          <a:p>
            <a:r>
              <a:rPr lang="en-US" dirty="0" smtClean="0"/>
              <a:t>Zhou</a:t>
            </a:r>
            <a:r>
              <a:rPr lang="en-US" dirty="0"/>
              <a:t>, H. et al. Chemical </a:t>
            </a:r>
            <a:r>
              <a:rPr lang="en-US" dirty="0" err="1"/>
              <a:t>vapour</a:t>
            </a:r>
            <a:r>
              <a:rPr lang="en-US" dirty="0"/>
              <a:t> deposition growth of large single crystals of monolayer and bilayer graphene. Nature Communications 4, Article number: 3096</a:t>
            </a:r>
          </a:p>
        </p:txBody>
      </p:sp>
      <p:pic>
        <p:nvPicPr>
          <p:cNvPr id="4" name="Picture 3"/>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181288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Water molecule: 275 picometres</a:t>
            </a:r>
          </a:p>
          <a:p>
            <a:r>
              <a:rPr lang="en-US"/>
              <a:t>Hydrogen Gas Molecule: 289 picometres</a:t>
            </a:r>
            <a:endParaRPr lang="en-US" dirty="0"/>
          </a:p>
        </p:txBody>
      </p:sp>
      <p:sp>
        <p:nvSpPr>
          <p:cNvPr id="1032" name="Content Placeholder 1031">
            <a:extLst>
              <a:ext uri="{FF2B5EF4-FFF2-40B4-BE49-F238E27FC236}">
                <a16:creationId xmlns="" xmlns:a16="http://schemas.microsoft.com/office/drawing/2014/main" id="{761C7C5A-AC14-4838-8E32-B5B18D73A5E3}"/>
              </a:ext>
            </a:extLst>
          </p:cNvPr>
          <p:cNvSpPr>
            <a:spLocks noGrp="1"/>
          </p:cNvSpPr>
          <p:nvPr>
            <p:ph idx="1"/>
          </p:nvPr>
        </p:nvSpPr>
        <p:spPr>
          <a:xfrm>
            <a:off x="114101" y="6112155"/>
            <a:ext cx="11207106" cy="623588"/>
          </a:xfrm>
        </p:spPr>
        <p:txBody>
          <a:bodyPr anchor="t">
            <a:normAutofit/>
          </a:bodyPr>
          <a:lstStyle/>
          <a:p>
            <a:pPr marL="0" indent="0">
              <a:buNone/>
            </a:pPr>
            <a:r>
              <a:rPr lang="en-US" sz="1100" dirty="0" smtClean="0"/>
              <a:t>Source</a:t>
            </a:r>
            <a:r>
              <a:rPr lang="en-US" sz="1100" dirty="0" smtClean="0"/>
              <a:t>:</a:t>
            </a:r>
            <a:r>
              <a:rPr lang="en-US" sz="1100" dirty="0"/>
              <a:t> </a:t>
            </a:r>
            <a:r>
              <a:rPr lang="en-US" sz="1100" dirty="0">
                <a:hlinkClick r:id="rId2"/>
              </a:rPr>
              <a:t>https://</a:t>
            </a:r>
            <a:r>
              <a:rPr lang="en-US" sz="1100" dirty="0" smtClean="0">
                <a:hlinkClick r:id="rId2"/>
              </a:rPr>
              <a:t>phys.org/news/2018-06-mechanisms-air.html</a:t>
            </a:r>
            <a:endParaRPr lang="en-US" sz="1100" dirty="0" smtClean="0"/>
          </a:p>
          <a:p>
            <a:pPr marL="0" indent="0">
              <a:buNone/>
            </a:pPr>
            <a:r>
              <a:rPr lang="en-US" sz="1100" dirty="0" smtClean="0"/>
              <a:t>Journal:  Fernando </a:t>
            </a:r>
            <a:r>
              <a:rPr lang="en-US" sz="1100" dirty="0" err="1"/>
              <a:t>Vallejos</a:t>
            </a:r>
            <a:r>
              <a:rPr lang="en-US" sz="1100" dirty="0"/>
              <a:t>-Burgos et al, Air separation with graphene mediated by nanowindow-rim concerted motion, </a:t>
            </a:r>
            <a:r>
              <a:rPr lang="en-US" sz="1100" i="1" dirty="0"/>
              <a:t>Nature Communications</a:t>
            </a:r>
            <a:r>
              <a:rPr lang="en-US" sz="1100" dirty="0"/>
              <a:t> (2018). </a:t>
            </a:r>
            <a:r>
              <a:rPr lang="en-US" sz="1100" dirty="0">
                <a:hlinkClick r:id="rId3"/>
              </a:rPr>
              <a:t>DOI: </a:t>
            </a:r>
            <a:r>
              <a:rPr lang="en-US" sz="1100" dirty="0" smtClean="0">
                <a:hlinkClick r:id="rId3"/>
              </a:rPr>
              <a:t>10.1038/s41467-018-04224-6</a:t>
            </a:r>
            <a:endParaRPr lang="en-US" sz="1500" dirty="0" smtClean="0"/>
          </a:p>
          <a:p>
            <a:pPr marL="0" indent="0">
              <a:buNone/>
            </a:pPr>
            <a:endParaRPr lang="en-US" sz="2000" dirty="0"/>
          </a:p>
          <a:p>
            <a:endParaRPr lang="en-US" sz="2000" dirty="0"/>
          </a:p>
        </p:txBody>
      </p:sp>
      <p:sp>
        <p:nvSpPr>
          <p:cNvPr id="9" name="TextBox 8"/>
          <p:cNvSpPr txBox="1"/>
          <p:nvPr/>
        </p:nvSpPr>
        <p:spPr>
          <a:xfrm>
            <a:off x="425366" y="1596828"/>
            <a:ext cx="6787197" cy="4247317"/>
          </a:xfrm>
          <a:prstGeom prst="rect">
            <a:avLst/>
          </a:prstGeom>
          <a:noFill/>
        </p:spPr>
        <p:txBody>
          <a:bodyPr wrap="square" rtlCol="0">
            <a:spAutoFit/>
          </a:bodyPr>
          <a:lstStyle/>
          <a:p>
            <a:r>
              <a:rPr lang="en-US" dirty="0"/>
              <a:t>Scientists from Shinshu University and PSL University, France, theoretically proved the concerted motion of </a:t>
            </a:r>
            <a:r>
              <a:rPr lang="en-US" dirty="0" smtClean="0"/>
              <a:t>a nanowindow </a:t>
            </a:r>
            <a:r>
              <a:rPr lang="en-US" dirty="0"/>
              <a:t>rim </a:t>
            </a:r>
            <a:r>
              <a:rPr lang="en-US" dirty="0" smtClean="0"/>
              <a:t>within a graphene mesh to </a:t>
            </a:r>
            <a:r>
              <a:rPr lang="en-US" dirty="0"/>
              <a:t>selectively allow molecules to pass in a fast, energy-efficient </a:t>
            </a:r>
            <a:r>
              <a:rPr lang="en-US" dirty="0" smtClean="0"/>
              <a:t>way. This </a:t>
            </a:r>
            <a:r>
              <a:rPr lang="en-US" dirty="0"/>
              <a:t>brings up new possibilities to create an advanced molecular separation membrane technology</a:t>
            </a:r>
            <a:r>
              <a:rPr lang="en-US" dirty="0" smtClean="0"/>
              <a:t>.</a:t>
            </a:r>
            <a:endParaRPr lang="en-US" i="1"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A filtration mesh made of graphene with </a:t>
            </a:r>
            <a:r>
              <a:rPr lang="en-US" dirty="0" err="1"/>
              <a:t>nano</a:t>
            </a:r>
            <a:r>
              <a:rPr lang="en-US" dirty="0"/>
              <a:t>-windows approximately 330 </a:t>
            </a:r>
            <a:r>
              <a:rPr lang="en-US" dirty="0" err="1"/>
              <a:t>picometres</a:t>
            </a:r>
            <a:r>
              <a:rPr lang="en-US" dirty="0"/>
              <a:t> in diameter (larger than Oxygen, Hydrogen, Water and Carbon Dioxide molecules, but smaller than </a:t>
            </a:r>
            <a:r>
              <a:rPr lang="en-US" dirty="0" smtClean="0"/>
              <a:t>Nitrogen)</a:t>
            </a:r>
          </a:p>
          <a:p>
            <a:pPr marL="285750" indent="-285750">
              <a:buFont typeface="Arial" panose="020B0604020202020204" pitchFamily="34" charset="0"/>
              <a:buChar char="•"/>
            </a:pPr>
            <a:r>
              <a:rPr lang="en-US" dirty="0" smtClean="0"/>
              <a:t>A </a:t>
            </a:r>
            <a:r>
              <a:rPr lang="en-US" dirty="0"/>
              <a:t>second graphene filter with </a:t>
            </a:r>
            <a:r>
              <a:rPr lang="en-US" dirty="0" err="1"/>
              <a:t>nano</a:t>
            </a:r>
            <a:r>
              <a:rPr lang="en-US" dirty="0"/>
              <a:t>-windows approximately 300 </a:t>
            </a:r>
            <a:r>
              <a:rPr lang="en-US" dirty="0" err="1"/>
              <a:t>picometres</a:t>
            </a:r>
            <a:r>
              <a:rPr lang="en-US" dirty="0"/>
              <a:t> in diameter (larger than Oxygen, Hydrogen and Water molecules, but smaller than Carbon Dioxide </a:t>
            </a:r>
            <a:r>
              <a:rPr lang="en-US" dirty="0" smtClean="0"/>
              <a:t>gas)</a:t>
            </a:r>
          </a:p>
          <a:p>
            <a:pPr marL="285750" indent="-285750">
              <a:buFont typeface="Arial" panose="020B0604020202020204" pitchFamily="34" charset="0"/>
              <a:buChar char="•"/>
            </a:pPr>
            <a:r>
              <a:rPr lang="en-US" dirty="0" smtClean="0"/>
              <a:t>Sealed </a:t>
            </a:r>
            <a:r>
              <a:rPr lang="en-US" dirty="0"/>
              <a:t>inner chamber and tank for removal of carbon </a:t>
            </a:r>
            <a:r>
              <a:rPr lang="en-US" dirty="0" smtClean="0"/>
              <a:t>dioxide</a:t>
            </a:r>
          </a:p>
          <a:p>
            <a:pPr marL="285750" indent="-285750">
              <a:buFont typeface="Arial" panose="020B0604020202020204" pitchFamily="34" charset="0"/>
              <a:buChar char="•"/>
            </a:pPr>
            <a:r>
              <a:rPr lang="en-US" dirty="0" smtClean="0"/>
              <a:t>Also </a:t>
            </a:r>
            <a:r>
              <a:rPr lang="en-US" dirty="0"/>
              <a:t>remove Hydrogen gas from the air during this phase if </a:t>
            </a:r>
            <a:r>
              <a:rPr lang="en-US" dirty="0" smtClean="0"/>
              <a:t>possible</a:t>
            </a:r>
            <a:endParaRPr lang="en-US" dirty="0"/>
          </a:p>
        </p:txBody>
      </p:sp>
      <p:pic>
        <p:nvPicPr>
          <p:cNvPr id="16" name="Picture 15"/>
          <p:cNvPicPr>
            <a:picLocks noChangeAspect="1"/>
          </p:cNvPicPr>
          <p:nvPr/>
        </p:nvPicPr>
        <p:blipFill>
          <a:blip r:embed="rId4"/>
          <a:stretch>
            <a:fillRect/>
          </a:stretch>
        </p:blipFill>
        <p:spPr>
          <a:xfrm>
            <a:off x="274741" y="282456"/>
            <a:ext cx="825771" cy="770927"/>
          </a:xfrm>
          <a:prstGeom prst="rect">
            <a:avLst/>
          </a:prstGeom>
        </p:spPr>
      </p:pic>
      <p:sp>
        <p:nvSpPr>
          <p:cNvPr id="8" name="Title 1">
            <a:extLst>
              <a:ext uri="{FF2B5EF4-FFF2-40B4-BE49-F238E27FC236}">
                <a16:creationId xmlns="" xmlns:a16="http://schemas.microsoft.com/office/drawing/2014/main" id="{571A45D1-22CF-4840-985F-E2CDE6C44761}"/>
              </a:ext>
            </a:extLst>
          </p:cNvPr>
          <p:cNvSpPr>
            <a:spLocks noGrp="1"/>
          </p:cNvSpPr>
          <p:nvPr>
            <p:ph type="title"/>
          </p:nvPr>
        </p:nvSpPr>
        <p:spPr>
          <a:xfrm>
            <a:off x="1725262" y="98520"/>
            <a:ext cx="10515600" cy="1325563"/>
          </a:xfrm>
        </p:spPr>
        <p:txBody>
          <a:bodyPr/>
          <a:lstStyle/>
          <a:p>
            <a:r>
              <a:rPr lang="en-US" b="1" dirty="0"/>
              <a:t>Stage One:  Remove the carbon </a:t>
            </a:r>
            <a:r>
              <a:rPr lang="en-US" b="1" dirty="0" smtClean="0"/>
              <a:t>dioxide</a:t>
            </a:r>
            <a:endParaRPr lang="en-CA" b="1" dirty="0"/>
          </a:p>
        </p:txBody>
      </p:sp>
      <p:sp>
        <p:nvSpPr>
          <p:cNvPr id="4" name="TextBox 3"/>
          <p:cNvSpPr txBox="1"/>
          <p:nvPr/>
        </p:nvSpPr>
        <p:spPr>
          <a:xfrm>
            <a:off x="8297436" y="4277641"/>
            <a:ext cx="2755317" cy="1869743"/>
          </a:xfrm>
          <a:prstGeom prst="rect">
            <a:avLst/>
          </a:prstGeom>
          <a:solidFill>
            <a:schemeClr val="accent2">
              <a:lumMod val="40000"/>
              <a:lumOff val="60000"/>
            </a:schemeClr>
          </a:solidFill>
        </p:spPr>
        <p:txBody>
          <a:bodyPr wrap="square" rtlCol="0">
            <a:spAutoFit/>
          </a:bodyPr>
          <a:lstStyle/>
          <a:p>
            <a:r>
              <a:rPr lang="en-US" sz="1050" b="1" u="sng" dirty="0" smtClean="0"/>
              <a:t>Particle Dimensions</a:t>
            </a:r>
            <a:endParaRPr lang="en-US" sz="1050" b="1" u="sng" dirty="0"/>
          </a:p>
          <a:p>
            <a:endParaRPr lang="en-US" sz="1050" b="1" u="sng" dirty="0"/>
          </a:p>
          <a:p>
            <a:pPr marL="171450" indent="-171450">
              <a:buFont typeface="Arial" panose="020B0604020202020204" pitchFamily="34" charset="0"/>
              <a:buChar char="•"/>
            </a:pPr>
            <a:r>
              <a:rPr lang="en-US" sz="1050" dirty="0"/>
              <a:t>Water molecule: 275 </a:t>
            </a:r>
            <a:r>
              <a:rPr lang="en-US" sz="1050" dirty="0" err="1"/>
              <a:t>picometres</a:t>
            </a:r>
            <a:endParaRPr lang="en-US" sz="1050" dirty="0"/>
          </a:p>
          <a:p>
            <a:pPr marL="171450" indent="-171450">
              <a:buFont typeface="Arial" panose="020B0604020202020204" pitchFamily="34" charset="0"/>
              <a:buChar char="•"/>
            </a:pPr>
            <a:r>
              <a:rPr lang="en-US" sz="1050" dirty="0"/>
              <a:t>Hydrogen Gas Molecule: 289 </a:t>
            </a:r>
            <a:r>
              <a:rPr lang="en-US" sz="1050" dirty="0" err="1"/>
              <a:t>picometres</a:t>
            </a:r>
            <a:endParaRPr lang="en-US" sz="1050" dirty="0"/>
          </a:p>
          <a:p>
            <a:pPr marL="171450" indent="-171450">
              <a:buFont typeface="Arial" panose="020B0604020202020204" pitchFamily="34" charset="0"/>
              <a:buChar char="•"/>
            </a:pPr>
            <a:r>
              <a:rPr lang="en-US" sz="1050" dirty="0"/>
              <a:t>Oxygen Gas Molecule: 292 </a:t>
            </a:r>
            <a:r>
              <a:rPr lang="en-US" sz="1050" dirty="0" err="1" smtClean="0"/>
              <a:t>picometres</a:t>
            </a:r>
            <a:r>
              <a:rPr lang="en-US" sz="1050" dirty="0" smtClean="0"/>
              <a:t> (O2 </a:t>
            </a:r>
            <a:r>
              <a:rPr lang="en-US" sz="1050" dirty="0"/>
              <a:t>permeates faster through 0.29 nm nanowindows than 0.33 nm </a:t>
            </a:r>
            <a:r>
              <a:rPr lang="en-US" sz="1050" dirty="0" smtClean="0"/>
              <a:t>nanowindows)</a:t>
            </a:r>
            <a:endParaRPr lang="en-US" sz="1050" dirty="0"/>
          </a:p>
          <a:p>
            <a:pPr marL="171450" indent="-171450">
              <a:buFont typeface="Arial" panose="020B0604020202020204" pitchFamily="34" charset="0"/>
              <a:buChar char="•"/>
            </a:pPr>
            <a:r>
              <a:rPr lang="en-US" sz="1050" dirty="0"/>
              <a:t>Carbon Dioxide Gas Molecule: 330 </a:t>
            </a:r>
            <a:r>
              <a:rPr lang="en-US" sz="1050" dirty="0" err="1"/>
              <a:t>picometres</a:t>
            </a:r>
            <a:endParaRPr lang="en-US" sz="1050" dirty="0"/>
          </a:p>
          <a:p>
            <a:pPr marL="171450" indent="-171450">
              <a:buFont typeface="Arial" panose="020B0604020202020204" pitchFamily="34" charset="0"/>
              <a:buChar char="•"/>
            </a:pPr>
            <a:r>
              <a:rPr lang="en-US" sz="1050" dirty="0"/>
              <a:t>Nitrogen Gas Molecule: 364 </a:t>
            </a:r>
            <a:r>
              <a:rPr lang="en-US" sz="1050" dirty="0" err="1"/>
              <a:t>picometres</a:t>
            </a:r>
            <a:endParaRPr lang="en-US" sz="1050" dirty="0"/>
          </a:p>
          <a:p>
            <a:pPr marL="171450" indent="-171450">
              <a:buFont typeface="Arial" panose="020B0604020202020204" pitchFamily="34" charset="0"/>
              <a:buChar char="•"/>
            </a:pPr>
            <a:r>
              <a:rPr lang="en-US" sz="1050" dirty="0"/>
              <a:t>Carbon Atom: 140 </a:t>
            </a:r>
            <a:r>
              <a:rPr lang="en-US" sz="1050" dirty="0" err="1" smtClean="0"/>
              <a:t>picometres</a:t>
            </a:r>
            <a:endParaRPr lang="en-US" sz="1050" dirty="0"/>
          </a:p>
        </p:txBody>
      </p:sp>
      <p:pic>
        <p:nvPicPr>
          <p:cNvPr id="10" name="Picture 4" descr="New mechanisms discovered to separate air">
            <a:extLst>
              <a:ext uri="{FF2B5EF4-FFF2-40B4-BE49-F238E27FC236}">
                <a16:creationId xmlns="" xmlns:a16="http://schemas.microsoft.com/office/drawing/2014/main" id="{95A90805-E6A3-4D69-89E3-BBD13C476B6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2" r="1" b="1"/>
          <a:stretch/>
        </p:blipFill>
        <p:spPr bwMode="auto">
          <a:xfrm>
            <a:off x="8164284" y="1424083"/>
            <a:ext cx="2999688" cy="272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1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Water molecule: 275 picometres</a:t>
            </a:r>
          </a:p>
          <a:p>
            <a:r>
              <a:rPr lang="en-US"/>
              <a:t>Hydrogen Gas Molecule: 289 picometres</a:t>
            </a:r>
            <a:endParaRPr lang="en-US" dirty="0"/>
          </a:p>
        </p:txBody>
      </p:sp>
      <p:sp>
        <p:nvSpPr>
          <p:cNvPr id="2" name="Title 1">
            <a:extLst>
              <a:ext uri="{FF2B5EF4-FFF2-40B4-BE49-F238E27FC236}">
                <a16:creationId xmlns="" xmlns:a16="http://schemas.microsoft.com/office/drawing/2014/main" id="{52309715-E05B-4EAB-8689-260066345442}"/>
              </a:ext>
            </a:extLst>
          </p:cNvPr>
          <p:cNvSpPr>
            <a:spLocks noGrp="1"/>
          </p:cNvSpPr>
          <p:nvPr>
            <p:ph type="title"/>
          </p:nvPr>
        </p:nvSpPr>
        <p:spPr>
          <a:xfrm>
            <a:off x="1725262" y="233480"/>
            <a:ext cx="9464512" cy="770475"/>
          </a:xfrm>
        </p:spPr>
        <p:txBody>
          <a:bodyPr anchor="b">
            <a:normAutofit fontScale="90000"/>
          </a:bodyPr>
          <a:lstStyle/>
          <a:p>
            <a:r>
              <a:rPr lang="en-US" sz="4000" b="1" dirty="0"/>
              <a:t>Stage Two:  Add Hydrogen to produce Methane</a:t>
            </a:r>
            <a:endParaRPr lang="en-CA" sz="4000" b="1" dirty="0"/>
          </a:p>
        </p:txBody>
      </p:sp>
      <p:sp>
        <p:nvSpPr>
          <p:cNvPr id="1032" name="Content Placeholder 1031">
            <a:extLst>
              <a:ext uri="{FF2B5EF4-FFF2-40B4-BE49-F238E27FC236}">
                <a16:creationId xmlns="" xmlns:a16="http://schemas.microsoft.com/office/drawing/2014/main" id="{761C7C5A-AC14-4838-8E32-B5B18D73A5E3}"/>
              </a:ext>
            </a:extLst>
          </p:cNvPr>
          <p:cNvSpPr>
            <a:spLocks noGrp="1"/>
          </p:cNvSpPr>
          <p:nvPr>
            <p:ph idx="1"/>
          </p:nvPr>
        </p:nvSpPr>
        <p:spPr>
          <a:xfrm>
            <a:off x="76779" y="5221838"/>
            <a:ext cx="11207106" cy="3272324"/>
          </a:xfrm>
        </p:spPr>
        <p:txBody>
          <a:bodyPr anchor="t">
            <a:normAutofit/>
          </a:bodyPr>
          <a:lstStyle/>
          <a:p>
            <a:pPr marL="0" indent="0">
              <a:buNone/>
            </a:pPr>
            <a:endParaRPr lang="en-US" dirty="0" smtClean="0"/>
          </a:p>
          <a:p>
            <a:pPr marL="0" indent="0">
              <a:buNone/>
            </a:pPr>
            <a:r>
              <a:rPr lang="en-US" sz="1500" dirty="0" smtClean="0"/>
              <a:t>Source:</a:t>
            </a:r>
            <a:r>
              <a:rPr lang="en-US" sz="1500" dirty="0"/>
              <a:t> </a:t>
            </a:r>
            <a:r>
              <a:rPr lang="en-US" sz="1500" dirty="0">
                <a:hlinkClick r:id="rId2"/>
              </a:rPr>
              <a:t>https://</a:t>
            </a:r>
            <a:r>
              <a:rPr lang="en-US" sz="1500" dirty="0" smtClean="0">
                <a:hlinkClick r:id="rId2"/>
              </a:rPr>
              <a:t>www.sciencedaily.com/releases/2020/02/200227114523.htm</a:t>
            </a:r>
            <a:endParaRPr lang="en-US" sz="1500" dirty="0" smtClean="0"/>
          </a:p>
          <a:p>
            <a:pPr marL="0" indent="0">
              <a:lnSpc>
                <a:spcPct val="120000"/>
              </a:lnSpc>
              <a:buNone/>
            </a:pPr>
            <a:r>
              <a:rPr lang="en-US" sz="1500" b="1" dirty="0"/>
              <a:t>Journal </a:t>
            </a:r>
            <a:r>
              <a:rPr lang="en-US" sz="1500" b="1" dirty="0" smtClean="0"/>
              <a:t>Reference</a:t>
            </a:r>
            <a:r>
              <a:rPr lang="en-US" sz="1500" dirty="0" smtClean="0"/>
              <a:t>: </a:t>
            </a:r>
            <a:r>
              <a:rPr lang="en-US" sz="1500" dirty="0" err="1" smtClean="0"/>
              <a:t>Kensei</a:t>
            </a:r>
            <a:r>
              <a:rPr lang="en-US" sz="1500" dirty="0" smtClean="0"/>
              <a:t> </a:t>
            </a:r>
            <a:r>
              <a:rPr lang="en-US" sz="1500" dirty="0"/>
              <a:t>Yamada, </a:t>
            </a:r>
            <a:r>
              <a:rPr lang="en-US" sz="1500" dirty="0" err="1"/>
              <a:t>Shuhei</a:t>
            </a:r>
            <a:r>
              <a:rPr lang="en-US" sz="1500" dirty="0"/>
              <a:t> </a:t>
            </a:r>
            <a:r>
              <a:rPr lang="en-US" sz="1500" dirty="0" err="1"/>
              <a:t>Ogo</a:t>
            </a:r>
            <a:r>
              <a:rPr lang="en-US" sz="1500" dirty="0"/>
              <a:t>, </a:t>
            </a:r>
            <a:r>
              <a:rPr lang="en-US" sz="1500" dirty="0" err="1"/>
              <a:t>Ryota</a:t>
            </a:r>
            <a:r>
              <a:rPr lang="en-US" sz="1500" dirty="0"/>
              <a:t> </a:t>
            </a:r>
            <a:r>
              <a:rPr lang="en-US" sz="1500" dirty="0" err="1"/>
              <a:t>Yamano</a:t>
            </a:r>
            <a:r>
              <a:rPr lang="en-US" sz="1500" dirty="0"/>
              <a:t>, Takuma Higo, Yasushi </a:t>
            </a:r>
            <a:r>
              <a:rPr lang="en-US" sz="1500" dirty="0" err="1"/>
              <a:t>Sekine</a:t>
            </a:r>
            <a:r>
              <a:rPr lang="en-US" sz="1500" dirty="0"/>
              <a:t>. </a:t>
            </a:r>
            <a:r>
              <a:rPr lang="en-US" sz="1500" b="1" dirty="0"/>
              <a:t>Low-temperature Conversion of Carbon Dioxide to Methane in an Electric Field</a:t>
            </a:r>
            <a:r>
              <a:rPr lang="en-US" sz="1500" dirty="0"/>
              <a:t>. </a:t>
            </a:r>
            <a:r>
              <a:rPr lang="en-US" sz="1500" i="1" dirty="0"/>
              <a:t>Chemistry Letters</a:t>
            </a:r>
            <a:r>
              <a:rPr lang="en-US" sz="1500" dirty="0"/>
              <a:t>, 2020; 49 (3): 303 DOI: </a:t>
            </a:r>
            <a:r>
              <a:rPr lang="en-US" sz="1500" dirty="0">
                <a:hlinkClick r:id="rId3"/>
              </a:rPr>
              <a:t>10.1246/cl.190930</a:t>
            </a:r>
            <a:endParaRPr lang="en-US" sz="1500" dirty="0"/>
          </a:p>
          <a:p>
            <a:pPr marL="0" indent="0">
              <a:buNone/>
            </a:pPr>
            <a:endParaRPr lang="en-US" sz="1500" dirty="0" smtClean="0"/>
          </a:p>
          <a:p>
            <a:pPr marL="0" indent="0">
              <a:buNone/>
            </a:pPr>
            <a:endParaRPr lang="en-US" sz="1500" dirty="0" smtClean="0"/>
          </a:p>
          <a:p>
            <a:pPr marL="0" indent="0">
              <a:buNone/>
            </a:pPr>
            <a:endParaRPr lang="en-US" sz="2000" dirty="0"/>
          </a:p>
          <a:p>
            <a:endParaRPr lang="en-US" sz="2000" dirty="0"/>
          </a:p>
        </p:txBody>
      </p:sp>
      <p:sp>
        <p:nvSpPr>
          <p:cNvPr id="9" name="TextBox 8"/>
          <p:cNvSpPr txBox="1"/>
          <p:nvPr/>
        </p:nvSpPr>
        <p:spPr>
          <a:xfrm>
            <a:off x="472021" y="1736788"/>
            <a:ext cx="11094668" cy="4801314"/>
          </a:xfrm>
          <a:prstGeom prst="rect">
            <a:avLst/>
          </a:prstGeom>
          <a:noFill/>
        </p:spPr>
        <p:txBody>
          <a:bodyPr wrap="square" rtlCol="0">
            <a:spAutoFit/>
          </a:bodyPr>
          <a:lstStyle/>
          <a:p>
            <a:r>
              <a:rPr lang="en-US" dirty="0"/>
              <a:t>Scientists developed a new method to convert carbon dioxide to methane with an electric field at low temperatures. In comparison to previous methods, this new method can produce any amount of methane whenever necessary</a:t>
            </a:r>
            <a:r>
              <a:rPr lang="en-US" dirty="0" smtClean="0"/>
              <a:t>.</a:t>
            </a:r>
          </a:p>
          <a:p>
            <a:endParaRPr lang="en-US" dirty="0"/>
          </a:p>
          <a:p>
            <a:r>
              <a:rPr lang="en-US" i="1" dirty="0" smtClean="0"/>
              <a:t>“This </a:t>
            </a:r>
            <a:r>
              <a:rPr lang="en-US" i="1" dirty="0"/>
              <a:t>method involves a reaction of nanoparticles called cerium oxide with carbon dioxide in presence of ruthenium catalyst with an electric field," explains </a:t>
            </a:r>
            <a:r>
              <a:rPr lang="en-US" i="1" dirty="0" err="1"/>
              <a:t>Sekine</a:t>
            </a:r>
            <a:r>
              <a:rPr lang="en-US" i="1" dirty="0"/>
              <a:t>. "The results show that the catalyst exhibited high and stable catalytic activity for converting carbon dioxide to methane through hydrogenation with the electric field</a:t>
            </a:r>
            <a:r>
              <a:rPr lang="en-US" i="1" dirty="0" smtClean="0"/>
              <a:t>.“</a:t>
            </a:r>
          </a:p>
          <a:p>
            <a:endParaRPr lang="en-US" i="1"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Use </a:t>
            </a:r>
            <a:r>
              <a:rPr lang="en-US" dirty="0" smtClean="0"/>
              <a:t>the Carbon Dioxide </a:t>
            </a:r>
            <a:r>
              <a:rPr lang="en-US" dirty="0" smtClean="0"/>
              <a:t>captured </a:t>
            </a:r>
            <a:r>
              <a:rPr lang="en-US" dirty="0" smtClean="0"/>
              <a:t>from the air in Stage </a:t>
            </a:r>
            <a:r>
              <a:rPr lang="en-US" dirty="0" smtClean="0"/>
              <a:t>One</a:t>
            </a:r>
          </a:p>
          <a:p>
            <a:pPr marL="285750" indent="-285750">
              <a:buFont typeface="Arial" panose="020B0604020202020204" pitchFamily="34" charset="0"/>
              <a:buChar char="•"/>
            </a:pPr>
            <a:r>
              <a:rPr lang="en-US" dirty="0" smtClean="0"/>
              <a:t>Use Hydrogen gas captured in phase one if possible (if not, hydrogen supply is needed)</a:t>
            </a:r>
            <a:endParaRPr lang="en-US" dirty="0" smtClean="0"/>
          </a:p>
          <a:p>
            <a:pPr marL="285750" indent="-285750">
              <a:buFont typeface="Arial" panose="020B0604020202020204" pitchFamily="34" charset="0"/>
              <a:buChar char="•"/>
            </a:pPr>
            <a:r>
              <a:rPr lang="en-US" dirty="0"/>
              <a:t>T</a:t>
            </a:r>
            <a:r>
              <a:rPr lang="en-US" dirty="0" smtClean="0"/>
              <a:t>he </a:t>
            </a:r>
            <a:r>
              <a:rPr lang="en-US" dirty="0" smtClean="0"/>
              <a:t>stage two machine will produce Methane gas</a:t>
            </a:r>
          </a:p>
          <a:p>
            <a:pPr marL="285750" indent="-285750">
              <a:buFont typeface="Arial" panose="020B0604020202020204" pitchFamily="34" charset="0"/>
              <a:buChar char="•"/>
            </a:pPr>
            <a:r>
              <a:rPr lang="en-US" dirty="0" smtClean="0"/>
              <a:t>At this stage, a usable product has already come from the air (fuel)</a:t>
            </a:r>
          </a:p>
          <a:p>
            <a:pPr marL="285750" indent="-285750">
              <a:buFont typeface="Arial" panose="020B0604020202020204" pitchFamily="34" charset="0"/>
              <a:buChar char="•"/>
            </a:pPr>
            <a:r>
              <a:rPr lang="en-US" dirty="0" smtClean="0"/>
              <a:t>Methane gas is captured and stored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i="1" dirty="0" smtClean="0"/>
          </a:p>
          <a:p>
            <a:endParaRPr lang="en-US" i="1" dirty="0"/>
          </a:p>
          <a:p>
            <a:endParaRPr lang="en-US" i="1" dirty="0"/>
          </a:p>
        </p:txBody>
      </p:sp>
      <p:pic>
        <p:nvPicPr>
          <p:cNvPr id="16" name="Picture 15"/>
          <p:cNvPicPr>
            <a:picLocks noChangeAspect="1"/>
          </p:cNvPicPr>
          <p:nvPr/>
        </p:nvPicPr>
        <p:blipFill>
          <a:blip r:embed="rId4"/>
          <a:stretch>
            <a:fillRect/>
          </a:stretch>
        </p:blipFill>
        <p:spPr>
          <a:xfrm>
            <a:off x="274741" y="282456"/>
            <a:ext cx="825771" cy="770927"/>
          </a:xfrm>
          <a:prstGeom prst="rect">
            <a:avLst/>
          </a:prstGeom>
        </p:spPr>
      </p:pic>
    </p:spTree>
    <p:extLst>
      <p:ext uri="{BB962C8B-B14F-4D97-AF65-F5344CB8AC3E}">
        <p14:creationId xmlns:p14="http://schemas.microsoft.com/office/powerpoint/2010/main" val="28156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Water molecule: 275 picometres</a:t>
            </a:r>
          </a:p>
          <a:p>
            <a:r>
              <a:rPr lang="en-US"/>
              <a:t>Hydrogen Gas Molecule: 289 picometres</a:t>
            </a:r>
            <a:endParaRPr lang="en-US" dirty="0"/>
          </a:p>
        </p:txBody>
      </p:sp>
      <p:sp>
        <p:nvSpPr>
          <p:cNvPr id="2" name="Title 1">
            <a:extLst>
              <a:ext uri="{FF2B5EF4-FFF2-40B4-BE49-F238E27FC236}">
                <a16:creationId xmlns="" xmlns:a16="http://schemas.microsoft.com/office/drawing/2014/main" id="{52309715-E05B-4EAB-8689-260066345442}"/>
              </a:ext>
            </a:extLst>
          </p:cNvPr>
          <p:cNvSpPr>
            <a:spLocks noGrp="1"/>
          </p:cNvSpPr>
          <p:nvPr>
            <p:ph type="title"/>
          </p:nvPr>
        </p:nvSpPr>
        <p:spPr>
          <a:xfrm>
            <a:off x="1771917" y="233480"/>
            <a:ext cx="9464512" cy="770475"/>
          </a:xfrm>
        </p:spPr>
        <p:txBody>
          <a:bodyPr anchor="b">
            <a:normAutofit/>
          </a:bodyPr>
          <a:lstStyle/>
          <a:p>
            <a:r>
              <a:rPr lang="en-US" sz="4000" b="1" dirty="0"/>
              <a:t>Stage </a:t>
            </a:r>
            <a:r>
              <a:rPr lang="en-US" sz="4000" b="1" dirty="0" smtClean="0"/>
              <a:t>Three</a:t>
            </a:r>
            <a:r>
              <a:rPr lang="en-US" sz="4000" b="1" dirty="0" smtClean="0"/>
              <a:t>:  Make Graphene from Methane</a:t>
            </a:r>
            <a:endParaRPr lang="en-CA" sz="4000" b="1" dirty="0"/>
          </a:p>
        </p:txBody>
      </p:sp>
      <p:sp>
        <p:nvSpPr>
          <p:cNvPr id="1032" name="Content Placeholder 1031">
            <a:extLst>
              <a:ext uri="{FF2B5EF4-FFF2-40B4-BE49-F238E27FC236}">
                <a16:creationId xmlns="" xmlns:a16="http://schemas.microsoft.com/office/drawing/2014/main" id="{761C7C5A-AC14-4838-8E32-B5B18D73A5E3}"/>
              </a:ext>
            </a:extLst>
          </p:cNvPr>
          <p:cNvSpPr>
            <a:spLocks noGrp="1"/>
          </p:cNvSpPr>
          <p:nvPr>
            <p:ph idx="1"/>
          </p:nvPr>
        </p:nvSpPr>
        <p:spPr>
          <a:xfrm>
            <a:off x="321396" y="4963886"/>
            <a:ext cx="11207106" cy="2176571"/>
          </a:xfrm>
        </p:spPr>
        <p:txBody>
          <a:bodyPr anchor="t">
            <a:normAutofit/>
          </a:bodyPr>
          <a:lstStyle/>
          <a:p>
            <a:pPr marL="0" indent="0">
              <a:buNone/>
            </a:pPr>
            <a:endParaRPr lang="en-US" dirty="0" smtClean="0"/>
          </a:p>
          <a:p>
            <a:pPr marL="0" indent="0">
              <a:buNone/>
            </a:pPr>
            <a:endParaRPr lang="en-US" sz="1500" dirty="0" smtClean="0"/>
          </a:p>
          <a:p>
            <a:pPr marL="0" indent="0">
              <a:buNone/>
            </a:pPr>
            <a:endParaRPr lang="en-US" sz="1500" dirty="0"/>
          </a:p>
          <a:p>
            <a:pPr marL="0" indent="0">
              <a:buNone/>
            </a:pPr>
            <a:r>
              <a:rPr lang="en-US" sz="1400" dirty="0" smtClean="0"/>
              <a:t>Source</a:t>
            </a:r>
            <a:r>
              <a:rPr lang="en-US" sz="1400" dirty="0" smtClean="0"/>
              <a:t>:</a:t>
            </a:r>
            <a:r>
              <a:rPr lang="en-US" sz="1400" dirty="0"/>
              <a:t> </a:t>
            </a:r>
            <a:r>
              <a:rPr lang="en-US" sz="1400" dirty="0">
                <a:hlinkClick r:id="rId2"/>
              </a:rPr>
              <a:t>https://</a:t>
            </a:r>
            <a:r>
              <a:rPr lang="en-US" sz="1400" dirty="0" smtClean="0">
                <a:hlinkClick r:id="rId2"/>
              </a:rPr>
              <a:t>www.caltech.edu/about/news/caltech-scientists-develop-cool-process-make-better-graphene-45961</a:t>
            </a:r>
            <a:endParaRPr lang="en-US" sz="1400" dirty="0" smtClean="0"/>
          </a:p>
          <a:p>
            <a:pPr marL="0" indent="0">
              <a:buNone/>
            </a:pPr>
            <a:r>
              <a:rPr lang="en-US" sz="1400" dirty="0" smtClean="0"/>
              <a:t>Paper: </a:t>
            </a:r>
            <a:r>
              <a:rPr lang="en-US" sz="1400" dirty="0" smtClean="0">
                <a:hlinkClick r:id="rId3"/>
              </a:rPr>
              <a:t>Single-Step Deposition of High-Mobility Graphene at Reduced Temperatures</a:t>
            </a:r>
            <a:endParaRPr lang="en-US" sz="1400" dirty="0" smtClean="0"/>
          </a:p>
          <a:p>
            <a:pPr marL="0" indent="0">
              <a:buNone/>
            </a:pPr>
            <a:endParaRPr lang="en-US" sz="1500" dirty="0" smtClean="0"/>
          </a:p>
          <a:p>
            <a:pPr marL="0" indent="0">
              <a:buNone/>
            </a:pPr>
            <a:endParaRPr lang="en-US" sz="1500" dirty="0" smtClean="0"/>
          </a:p>
          <a:p>
            <a:pPr marL="0" indent="0">
              <a:buNone/>
            </a:pPr>
            <a:endParaRPr lang="en-US" sz="2000" dirty="0"/>
          </a:p>
          <a:p>
            <a:endParaRPr lang="en-US" sz="2000" dirty="0"/>
          </a:p>
        </p:txBody>
      </p:sp>
      <p:sp>
        <p:nvSpPr>
          <p:cNvPr id="9" name="TextBox 8"/>
          <p:cNvSpPr txBox="1"/>
          <p:nvPr/>
        </p:nvSpPr>
        <p:spPr>
          <a:xfrm>
            <a:off x="321396" y="1335839"/>
            <a:ext cx="11094668" cy="6124754"/>
          </a:xfrm>
          <a:prstGeom prst="rect">
            <a:avLst/>
          </a:prstGeom>
          <a:noFill/>
        </p:spPr>
        <p:txBody>
          <a:bodyPr wrap="square" rtlCol="0">
            <a:spAutoFit/>
          </a:bodyPr>
          <a:lstStyle/>
          <a:p>
            <a:r>
              <a:rPr lang="en-US" dirty="0"/>
              <a:t>A new </a:t>
            </a:r>
            <a:r>
              <a:rPr lang="en-US" dirty="0" smtClean="0"/>
              <a:t>technique was </a:t>
            </a:r>
            <a:r>
              <a:rPr lang="en-US" dirty="0"/>
              <a:t>invented at Caltech to produce graphene—a material made up of an atom-thick layer of carbon—at room </a:t>
            </a:r>
            <a:r>
              <a:rPr lang="en-US" dirty="0" smtClean="0"/>
              <a:t>temperature. It could </a:t>
            </a:r>
            <a:r>
              <a:rPr lang="en-US" dirty="0"/>
              <a:t>help pave the way for commercially feasible graphene-based solar cells and light-emitting diodes, large-panel displays, and flexible </a:t>
            </a:r>
            <a:r>
              <a:rPr lang="en-US" dirty="0" smtClean="0"/>
              <a:t>electronics.</a:t>
            </a:r>
          </a:p>
          <a:p>
            <a:endParaRPr lang="en-US" dirty="0"/>
          </a:p>
          <a:p>
            <a:r>
              <a:rPr lang="en-US" dirty="0" smtClean="0"/>
              <a:t>In </a:t>
            </a:r>
            <a:r>
              <a:rPr lang="en-US" dirty="0"/>
              <a:t>2012, </a:t>
            </a:r>
            <a:r>
              <a:rPr lang="en-US" dirty="0" smtClean="0"/>
              <a:t>Caltech staff scientist </a:t>
            </a:r>
            <a:r>
              <a:rPr lang="en-US" i="1" dirty="0">
                <a:hlinkClick r:id="rId4"/>
              </a:rPr>
              <a:t>David Boyd </a:t>
            </a:r>
            <a:r>
              <a:rPr lang="en-US" dirty="0" smtClean="0"/>
              <a:t>was </a:t>
            </a:r>
            <a:r>
              <a:rPr lang="en-US" dirty="0"/>
              <a:t>trying to reproduce a graphene-manufacturing process he had read about in a </a:t>
            </a:r>
            <a:r>
              <a:rPr lang="en-US" dirty="0" smtClean="0"/>
              <a:t>journal</a:t>
            </a:r>
            <a:r>
              <a:rPr lang="en-US" dirty="0"/>
              <a:t>. In </a:t>
            </a:r>
            <a:r>
              <a:rPr lang="en-US" dirty="0" smtClean="0"/>
              <a:t>the process</a:t>
            </a:r>
            <a:r>
              <a:rPr lang="en-US" dirty="0"/>
              <a:t>, heated copper is used to catalyze graphene growth. </a:t>
            </a:r>
            <a:r>
              <a:rPr lang="en-US" dirty="0"/>
              <a:t>D</a:t>
            </a:r>
            <a:r>
              <a:rPr lang="en-US" dirty="0" smtClean="0"/>
              <a:t>uring an attempt to </a:t>
            </a:r>
            <a:r>
              <a:rPr lang="en-US" dirty="0"/>
              <a:t>reproduce the experiment, the phone rang. While Boyd took the call, he unintentionally let a copper foil heat for longer than usual before exposing it to methane vapor, which provides the carbon atoms needed for graphene growth</a:t>
            </a:r>
            <a:r>
              <a:rPr lang="en-US" dirty="0" smtClean="0"/>
              <a:t>. The trick is in the removal of copper oxide using </a:t>
            </a:r>
            <a:r>
              <a:rPr lang="en-US" dirty="0" err="1" smtClean="0"/>
              <a:t>nano</a:t>
            </a:r>
            <a:r>
              <a:rPr lang="en-US" dirty="0" smtClean="0"/>
              <a:t>-particles (hydrogen plasma) to create an extremely smooth surface, also heating the copper. The graphene is produced simultaneously when methane gas is slowly introduced.</a:t>
            </a:r>
          </a:p>
          <a:p>
            <a:endParaRPr lang="en-US" i="1" dirty="0"/>
          </a:p>
          <a:p>
            <a:r>
              <a:rPr lang="en-US" i="1" dirty="0" smtClean="0"/>
              <a:t>“</a:t>
            </a:r>
            <a:r>
              <a:rPr lang="en-US" i="1" dirty="0"/>
              <a:t>With this new technique, we can grow large sheets of electronic-grade graphene in much less time and at much lower temperatures</a:t>
            </a:r>
            <a:r>
              <a:rPr lang="en-US" i="1" dirty="0" smtClean="0"/>
              <a:t>,” </a:t>
            </a:r>
            <a:r>
              <a:rPr lang="en-US" i="1" dirty="0"/>
              <a:t>says </a:t>
            </a:r>
            <a:r>
              <a:rPr lang="en-US" i="1" dirty="0" smtClean="0"/>
              <a:t>Boyd.</a:t>
            </a:r>
            <a:r>
              <a:rPr lang="en-US" i="1" dirty="0">
                <a:hlinkClick r:id="rId4"/>
              </a:rPr>
              <a:t> David Boyd</a:t>
            </a:r>
            <a:endParaRPr lang="en-US" i="1" dirty="0" smtClean="0"/>
          </a:p>
          <a:p>
            <a:endParaRPr lang="en-US" dirty="0" smtClean="0"/>
          </a:p>
          <a:p>
            <a:pPr marL="285750" indent="-285750">
              <a:buFont typeface="Arial" panose="020B0604020202020204" pitchFamily="34" charset="0"/>
              <a:buChar char="•"/>
            </a:pPr>
            <a:r>
              <a:rPr lang="en-US" sz="1600" dirty="0" smtClean="0"/>
              <a:t>Use the Methane gas collected in Stage Two</a:t>
            </a:r>
          </a:p>
          <a:p>
            <a:pPr marL="285750" indent="-285750">
              <a:buFont typeface="Arial" panose="020B0604020202020204" pitchFamily="34" charset="0"/>
              <a:buChar char="•"/>
            </a:pPr>
            <a:r>
              <a:rPr lang="en-US" sz="1600" dirty="0" smtClean="0"/>
              <a:t>Use copper, but experiment with other surfaces through which to conduct electricity and generate sheets of graphene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i="1" dirty="0" smtClean="0"/>
          </a:p>
          <a:p>
            <a:endParaRPr lang="en-US" i="1" dirty="0"/>
          </a:p>
          <a:p>
            <a:endParaRPr lang="en-US" i="1" dirty="0"/>
          </a:p>
        </p:txBody>
      </p:sp>
      <p:pic>
        <p:nvPicPr>
          <p:cNvPr id="14" name="Picture 13"/>
          <p:cNvPicPr>
            <a:picLocks noChangeAspect="1"/>
          </p:cNvPicPr>
          <p:nvPr/>
        </p:nvPicPr>
        <p:blipFill>
          <a:blip r:embed="rId5"/>
          <a:stretch>
            <a:fillRect/>
          </a:stretch>
        </p:blipFill>
        <p:spPr>
          <a:xfrm>
            <a:off x="321396" y="282456"/>
            <a:ext cx="825771" cy="770927"/>
          </a:xfrm>
          <a:prstGeom prst="rect">
            <a:avLst/>
          </a:prstGeom>
        </p:spPr>
      </p:pic>
    </p:spTree>
    <p:extLst>
      <p:ext uri="{BB962C8B-B14F-4D97-AF65-F5344CB8AC3E}">
        <p14:creationId xmlns:p14="http://schemas.microsoft.com/office/powerpoint/2010/main" val="311139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09715-E05B-4EAB-8689-260066345442}"/>
              </a:ext>
            </a:extLst>
          </p:cNvPr>
          <p:cNvSpPr>
            <a:spLocks noGrp="1"/>
          </p:cNvSpPr>
          <p:nvPr>
            <p:ph type="title"/>
          </p:nvPr>
        </p:nvSpPr>
        <p:spPr>
          <a:xfrm>
            <a:off x="1725262" y="233480"/>
            <a:ext cx="9464512" cy="770475"/>
          </a:xfrm>
        </p:spPr>
        <p:txBody>
          <a:bodyPr anchor="b">
            <a:normAutofit fontScale="90000"/>
          </a:bodyPr>
          <a:lstStyle/>
          <a:p>
            <a:r>
              <a:rPr lang="en-US" sz="4000" b="1" dirty="0"/>
              <a:t>Stage </a:t>
            </a:r>
            <a:r>
              <a:rPr lang="en-US" sz="4000" b="1" dirty="0" smtClean="0"/>
              <a:t>Four</a:t>
            </a:r>
            <a:r>
              <a:rPr lang="en-US" sz="4000" b="1" dirty="0" smtClean="0"/>
              <a:t>:  Use Graphene to make more filters</a:t>
            </a:r>
            <a:endParaRPr lang="en-CA" sz="4000" b="1" dirty="0"/>
          </a:p>
        </p:txBody>
      </p:sp>
      <p:sp>
        <p:nvSpPr>
          <p:cNvPr id="9" name="TextBox 8"/>
          <p:cNvSpPr txBox="1"/>
          <p:nvPr/>
        </p:nvSpPr>
        <p:spPr>
          <a:xfrm>
            <a:off x="430832" y="1464939"/>
            <a:ext cx="11094668" cy="2862322"/>
          </a:xfrm>
          <a:prstGeom prst="rect">
            <a:avLst/>
          </a:prstGeom>
          <a:noFill/>
        </p:spPr>
        <p:txBody>
          <a:bodyPr wrap="square" rtlCol="0">
            <a:spAutoFit/>
          </a:bodyPr>
          <a:lstStyle/>
          <a:p>
            <a:endParaRPr lang="en-US" dirty="0"/>
          </a:p>
          <a:p>
            <a:r>
              <a:rPr lang="en-US" dirty="0"/>
              <a:t>Now, we can use the graphene to produce electronics, long-lasting structures, and more. The carbon will remain sequestered in its new form indefinitely.</a:t>
            </a:r>
          </a:p>
          <a:p>
            <a:endParaRPr lang="en-US" dirty="0" smtClean="0"/>
          </a:p>
          <a:p>
            <a:r>
              <a:rPr lang="en-US" dirty="0" smtClean="0"/>
              <a:t>More importantly, the Graphene can be used to make more </a:t>
            </a:r>
            <a:r>
              <a:rPr lang="en-US" dirty="0" err="1" smtClean="0"/>
              <a:t>nano</a:t>
            </a:r>
            <a:r>
              <a:rPr lang="en-US" dirty="0" smtClean="0"/>
              <a:t>-filters, vastly reducing the cost of manufacturing. It’s a cyclical process that continues to improve, becoming ever more self-sustaining the longer it goes.</a:t>
            </a:r>
          </a:p>
          <a:p>
            <a:pPr marL="285750" indent="-285750">
              <a:buFont typeface="Arial" panose="020B0604020202020204" pitchFamily="34" charset="0"/>
              <a:buChar char="•"/>
            </a:pPr>
            <a:endParaRPr lang="en-US" dirty="0"/>
          </a:p>
          <a:p>
            <a:endParaRPr lang="en-US" i="1" dirty="0" smtClean="0"/>
          </a:p>
          <a:p>
            <a:endParaRPr lang="en-US" i="1" dirty="0"/>
          </a:p>
          <a:p>
            <a:endParaRPr lang="en-US" i="1" dirty="0"/>
          </a:p>
        </p:txBody>
      </p:sp>
      <p:pic>
        <p:nvPicPr>
          <p:cNvPr id="14" name="Picture 13"/>
          <p:cNvPicPr>
            <a:picLocks noChangeAspect="1"/>
          </p:cNvPicPr>
          <p:nvPr/>
        </p:nvPicPr>
        <p:blipFill>
          <a:blip r:embed="rId2"/>
          <a:stretch>
            <a:fillRect/>
          </a:stretch>
        </p:blipFill>
        <p:spPr>
          <a:xfrm>
            <a:off x="274741" y="282456"/>
            <a:ext cx="825771" cy="770927"/>
          </a:xfrm>
          <a:prstGeom prst="rect">
            <a:avLst/>
          </a:prstGeom>
        </p:spPr>
      </p:pic>
    </p:spTree>
    <p:extLst>
      <p:ext uri="{BB962C8B-B14F-4D97-AF65-F5344CB8AC3E}">
        <p14:creationId xmlns:p14="http://schemas.microsoft.com/office/powerpoint/2010/main" val="91569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49" y="1590609"/>
            <a:ext cx="11840851" cy="1325563"/>
          </a:xfrm>
        </p:spPr>
        <p:txBody>
          <a:bodyPr/>
          <a:lstStyle/>
          <a:p>
            <a:r>
              <a:rPr lang="en-US" dirty="0" smtClean="0"/>
              <a:t>Supplemental Materials on Graphene Production</a:t>
            </a:r>
            <a:endParaRPr lang="en-US" dirty="0"/>
          </a:p>
        </p:txBody>
      </p:sp>
      <p:pic>
        <p:nvPicPr>
          <p:cNvPr id="4" name="Picture 3"/>
          <p:cNvPicPr>
            <a:picLocks noChangeAspect="1"/>
          </p:cNvPicPr>
          <p:nvPr/>
        </p:nvPicPr>
        <p:blipFill>
          <a:blip r:embed="rId2"/>
          <a:stretch>
            <a:fillRect/>
          </a:stretch>
        </p:blipFill>
        <p:spPr>
          <a:xfrm>
            <a:off x="4981219" y="3083321"/>
            <a:ext cx="2229562" cy="1966474"/>
          </a:xfrm>
          <a:prstGeom prst="rect">
            <a:avLst/>
          </a:prstGeom>
        </p:spPr>
      </p:pic>
    </p:spTree>
    <p:extLst>
      <p:ext uri="{BB962C8B-B14F-4D97-AF65-F5344CB8AC3E}">
        <p14:creationId xmlns:p14="http://schemas.microsoft.com/office/powerpoint/2010/main" val="39267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989" y="382555"/>
            <a:ext cx="8057973" cy="6475445"/>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322312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1605" y="0"/>
            <a:ext cx="9008790" cy="6858000"/>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103769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8506" y="0"/>
            <a:ext cx="8094987" cy="6858000"/>
          </a:xfrm>
          <a:prstGeom prst="rect">
            <a:avLst/>
          </a:prstGeom>
        </p:spPr>
      </p:pic>
      <p:pic>
        <p:nvPicPr>
          <p:cNvPr id="5" name="Picture 4"/>
          <p:cNvPicPr>
            <a:picLocks noChangeAspect="1"/>
          </p:cNvPicPr>
          <p:nvPr/>
        </p:nvPicPr>
        <p:blipFill>
          <a:blip r:embed="rId3"/>
          <a:stretch>
            <a:fillRect/>
          </a:stretch>
        </p:blipFill>
        <p:spPr>
          <a:xfrm>
            <a:off x="274741" y="282456"/>
            <a:ext cx="825771" cy="770927"/>
          </a:xfrm>
          <a:prstGeom prst="rect">
            <a:avLst/>
          </a:prstGeom>
        </p:spPr>
      </p:pic>
    </p:spTree>
    <p:extLst>
      <p:ext uri="{BB962C8B-B14F-4D97-AF65-F5344CB8AC3E}">
        <p14:creationId xmlns:p14="http://schemas.microsoft.com/office/powerpoint/2010/main" val="4001571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8488DB732A94D86AE143C288336BE" ma:contentTypeVersion="13" ma:contentTypeDescription="Create a new document." ma:contentTypeScope="" ma:versionID="e9fb7f6b99149d480b53b3c8078d0cc9">
  <xsd:schema xmlns:xsd="http://www.w3.org/2001/XMLSchema" xmlns:xs="http://www.w3.org/2001/XMLSchema" xmlns:p="http://schemas.microsoft.com/office/2006/metadata/properties" xmlns:ns3="5d566a6e-8288-46ea-b154-757402a87b95" xmlns:ns4="0c893bcf-34f0-4a79-9b45-069fee190313" targetNamespace="http://schemas.microsoft.com/office/2006/metadata/properties" ma:root="true" ma:fieldsID="501f05ddd0f880d31b03b3adab435f05" ns3:_="" ns4:_="">
    <xsd:import namespace="5d566a6e-8288-46ea-b154-757402a87b95"/>
    <xsd:import namespace="0c893bcf-34f0-4a79-9b45-069fee1903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566a6e-8288-46ea-b154-757402a87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893bcf-34f0-4a79-9b45-069fee19031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D867C0-EB30-4DD2-B14F-DAC1AACEF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566a6e-8288-46ea-b154-757402a87b95"/>
    <ds:schemaRef ds:uri="0c893bcf-34f0-4a79-9b45-069fee1903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05AF96-5FCD-4A7F-8E5C-BA4DF9F12CAC}">
  <ds:schemaRefs>
    <ds:schemaRef ds:uri="http://schemas.microsoft.com/sharepoint/v3/contenttype/forms"/>
  </ds:schemaRefs>
</ds:datastoreItem>
</file>

<file path=customXml/itemProps3.xml><?xml version="1.0" encoding="utf-8"?>
<ds:datastoreItem xmlns:ds="http://schemas.openxmlformats.org/officeDocument/2006/customXml" ds:itemID="{21BA7340-7E11-4CE8-BA98-7DA7C26B5F09}">
  <ds:schemaRefs>
    <ds:schemaRef ds:uri="http://schemas.openxmlformats.org/package/2006/metadata/core-properties"/>
    <ds:schemaRef ds:uri="http://purl.org/dc/terms/"/>
    <ds:schemaRef ds:uri="http://schemas.microsoft.com/office/2006/documentManagement/types"/>
    <ds:schemaRef ds:uri="http://purl.org/dc/dcmitype/"/>
    <ds:schemaRef ds:uri="5d566a6e-8288-46ea-b154-757402a87b95"/>
    <ds:schemaRef ds:uri="http://purl.org/dc/elements/1.1/"/>
    <ds:schemaRef ds:uri="http://schemas.microsoft.com/office/infopath/2007/PartnerControls"/>
    <ds:schemaRef ds:uri="0c893bcf-34f0-4a79-9b45-069fee19031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11181</TotalTime>
  <Words>983</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Canadian Carbon</vt:lpstr>
      <vt:lpstr>Stage One:  Remove the carbon dioxide</vt:lpstr>
      <vt:lpstr>Stage Two:  Add Hydrogen to produce Methane</vt:lpstr>
      <vt:lpstr>Stage Three:  Make Graphene from Methane</vt:lpstr>
      <vt:lpstr>Stage Four:  Use Graphene to make more filters</vt:lpstr>
      <vt:lpstr>Supplemental Materials on Graphene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Capture</dc:title>
  <dc:creator>Aaron Gorlick</dc:creator>
  <cp:lastModifiedBy>Aaron</cp:lastModifiedBy>
  <cp:revision>18</cp:revision>
  <dcterms:created xsi:type="dcterms:W3CDTF">2021-02-04T14:05:43Z</dcterms:created>
  <dcterms:modified xsi:type="dcterms:W3CDTF">2021-06-12T17:48:53Z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0x010100B078488DB732A94D86AE143C288336BE</vt:lpwstr>
  </property>
</Properties>
</file>