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8" r:id="rId5"/>
    <p:sldId id="262" r:id="rId6"/>
    <p:sldId id="260" r:id="rId7"/>
    <p:sldId id="263" r:id="rId8"/>
    <p:sldId id="264" r:id="rId9"/>
    <p:sldId id="279" r:id="rId10"/>
    <p:sldId id="277" r:id="rId11"/>
    <p:sldId id="265" r:id="rId12"/>
    <p:sldId id="286" r:id="rId13"/>
    <p:sldId id="266" r:id="rId14"/>
    <p:sldId id="281" r:id="rId15"/>
    <p:sldId id="267" r:id="rId16"/>
    <p:sldId id="270" r:id="rId17"/>
    <p:sldId id="284" r:id="rId18"/>
    <p:sldId id="287" r:id="rId19"/>
    <p:sldId id="285" r:id="rId20"/>
    <p:sldId id="269" r:id="rId21"/>
    <p:sldId id="271" r:id="rId22"/>
    <p:sldId id="283" r:id="rId23"/>
    <p:sldId id="282" r:id="rId24"/>
    <p:sldId id="275" r:id="rId25"/>
    <p:sldId id="27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6357" autoAdjust="0"/>
  </p:normalViewPr>
  <p:slideViewPr>
    <p:cSldViewPr snapToGrid="0">
      <p:cViewPr varScale="1">
        <p:scale>
          <a:sx n="115" d="100"/>
          <a:sy n="115" d="100"/>
        </p:scale>
        <p:origin x="102" y="11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9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5.xml"/><Relationship Id="rId18" Type="http://schemas.openxmlformats.org/officeDocument/2006/relationships/slide" Target="slides/slide21.xml"/><Relationship Id="rId3" Type="http://schemas.openxmlformats.org/officeDocument/2006/relationships/slide" Target="slides/slide3.xml"/><Relationship Id="rId21" Type="http://schemas.openxmlformats.org/officeDocument/2006/relationships/slide" Target="slides/slide24.xml"/><Relationship Id="rId7" Type="http://schemas.openxmlformats.org/officeDocument/2006/relationships/slide" Target="slides/slide8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0" Type="http://schemas.openxmlformats.org/officeDocument/2006/relationships/slide" Target="slides/slide2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10" Type="http://schemas.openxmlformats.org/officeDocument/2006/relationships/slide" Target="slides/slide11.xml"/><Relationship Id="rId19" Type="http://schemas.openxmlformats.org/officeDocument/2006/relationships/slide" Target="slides/slide22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6.xml"/><Relationship Id="rId22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E8B6-8EE9-4EAE-9FF6-B0350E275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Jesus and the temple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59532-DF62-44AC-A50F-309AE8FAC9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Gospel of Mark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8666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ED4E-9B72-42C5-ABBA-49D3EF86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/>
              <a:t>Herod the Great 47—4 BCE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07A2D-470E-4677-98BD-27F4A175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/>
              <a:t>Appointed “King of the Judeans” by Rome</a:t>
            </a:r>
          </a:p>
          <a:p>
            <a:pPr lvl="1"/>
            <a:r>
              <a:rPr lang="en-CA"/>
              <a:t>Violent treatment of Galileans</a:t>
            </a:r>
          </a:p>
          <a:p>
            <a:pPr lvl="1"/>
            <a:r>
              <a:rPr lang="en-CA"/>
              <a:t>Conquered Judea with the help of Roman troops</a:t>
            </a:r>
          </a:p>
          <a:p>
            <a:r>
              <a:rPr lang="en-CA"/>
              <a:t>Kept the Temple and High Priests as instruments of his rule</a:t>
            </a:r>
          </a:p>
          <a:p>
            <a:pPr lvl="1"/>
            <a:r>
              <a:rPr lang="en-CA"/>
              <a:t>Sacrifices on behalf of Rome and Caesar</a:t>
            </a:r>
          </a:p>
          <a:p>
            <a:pPr lvl="1"/>
            <a:r>
              <a:rPr lang="en-CA"/>
              <a:t>Eagle over gate</a:t>
            </a:r>
          </a:p>
          <a:p>
            <a:r>
              <a:rPr lang="en-CA"/>
              <a:t>Temple an instrument of Roman imperial rule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93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CA02-3B42-4156-9886-4373F53E3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Herod the Model Roman Client 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B935-DD2D-4D43-990D-380EA3B9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CA"/>
              <a:t>Building projects:</a:t>
            </a:r>
          </a:p>
          <a:p>
            <a:pPr lvl="1"/>
            <a:r>
              <a:rPr lang="en-CA"/>
              <a:t>Temples to the emperor</a:t>
            </a:r>
          </a:p>
          <a:p>
            <a:pPr lvl="1"/>
            <a:r>
              <a:rPr lang="en-CA"/>
              <a:t>Cities named for the emperor</a:t>
            </a:r>
          </a:p>
          <a:p>
            <a:pPr lvl="1"/>
            <a:r>
              <a:rPr lang="en-CA"/>
              <a:t>Seaport city Caesarea Maritima</a:t>
            </a:r>
          </a:p>
          <a:p>
            <a:pPr lvl="1"/>
            <a:r>
              <a:rPr lang="en-CA"/>
              <a:t>Established military colonies in Samaria, Sebaste</a:t>
            </a:r>
          </a:p>
          <a:p>
            <a:r>
              <a:rPr lang="en-CA"/>
              <a:t>Lavish court</a:t>
            </a:r>
          </a:p>
          <a:p>
            <a:r>
              <a:rPr lang="en-CA"/>
              <a:t>Funding of imperial court and cities</a:t>
            </a:r>
          </a:p>
          <a:p>
            <a:pPr marL="0" indent="0">
              <a:buNone/>
            </a:pPr>
            <a:endParaRPr lang="en-CA"/>
          </a:p>
          <a:p>
            <a:r>
              <a:rPr lang="en-CA"/>
              <a:t>Introduced Roman institutions</a:t>
            </a:r>
          </a:p>
          <a:p>
            <a:pPr lvl="1"/>
            <a:r>
              <a:rPr lang="en-CA"/>
              <a:t>Theatre</a:t>
            </a:r>
          </a:p>
          <a:p>
            <a:pPr lvl="1"/>
            <a:r>
              <a:rPr lang="en-CA"/>
              <a:t>Amphitheater (hippodrome)</a:t>
            </a:r>
          </a:p>
          <a:p>
            <a:pPr lvl="1"/>
            <a:r>
              <a:rPr lang="en-CA"/>
              <a:t>Games in Jerusalem in honour of Caesar </a:t>
            </a:r>
          </a:p>
          <a:p>
            <a:endParaRPr lang="en-CA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065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4020-84C3-4FFA-8EE5-9E5E54F4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Temple of Herod the Great </a:t>
            </a:r>
            <a:br>
              <a:rPr lang="en-US"/>
            </a:br>
            <a:r>
              <a:rPr lang="en-US"/>
              <a:t>64 BCE—70 CE</a:t>
            </a:r>
            <a:endParaRPr lang="en-CA"/>
          </a:p>
        </p:txBody>
      </p:sp>
      <p:pic>
        <p:nvPicPr>
          <p:cNvPr id="6" name="Content Placeholder 5" descr="A picture containing outdoor, building, sheep, grass&#10;&#10;Description automatically generated">
            <a:extLst>
              <a:ext uri="{FF2B5EF4-FFF2-40B4-BE49-F238E27FC236}">
                <a16:creationId xmlns:a16="http://schemas.microsoft.com/office/drawing/2014/main" id="{90149747-9F84-4258-A960-5DE9EE36D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5802" y="2286000"/>
            <a:ext cx="6232796" cy="3581400"/>
          </a:xfrm>
        </p:spPr>
      </p:pic>
    </p:spTree>
    <p:extLst>
      <p:ext uri="{BB962C8B-B14F-4D97-AF65-F5344CB8AC3E}">
        <p14:creationId xmlns:p14="http://schemas.microsoft.com/office/powerpoint/2010/main" val="189247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AFB0-7B6C-4719-BB9C-C70364A2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Herod and the Temple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301CB-ADDE-4A7E-B28E-15CA3B2F5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/>
              <a:t>Temple </a:t>
            </a:r>
          </a:p>
          <a:p>
            <a:pPr lvl="1"/>
            <a:r>
              <a:rPr lang="en-CA"/>
              <a:t>Massive rebuilding in Hellenistic-Roman style</a:t>
            </a:r>
          </a:p>
          <a:p>
            <a:pPr lvl="1"/>
            <a:r>
              <a:rPr lang="en-CA"/>
              <a:t>Roman eagle over a gate</a:t>
            </a:r>
          </a:p>
          <a:p>
            <a:r>
              <a:rPr lang="en-CA"/>
              <a:t>Imposed taxes</a:t>
            </a:r>
          </a:p>
          <a:p>
            <a:r>
              <a:rPr lang="en-CA"/>
              <a:t>Police state: </a:t>
            </a:r>
          </a:p>
          <a:p>
            <a:pPr lvl="1"/>
            <a:r>
              <a:rPr lang="en-CA"/>
              <a:t>Loyalty oaths to Rome and Herod</a:t>
            </a:r>
          </a:p>
          <a:p>
            <a:pPr lvl="1"/>
            <a:r>
              <a:rPr lang="en-CA"/>
              <a:t>Informers</a:t>
            </a:r>
          </a:p>
          <a:p>
            <a:pPr lvl="1"/>
            <a:r>
              <a:rPr lang="en-CA"/>
              <a:t>Executed dissenters</a:t>
            </a:r>
          </a:p>
          <a:p>
            <a:r>
              <a:rPr lang="en-CA"/>
              <a:t>Judean temple-state expanded its rule over most of palestine</a:t>
            </a:r>
          </a:p>
          <a:p>
            <a:endParaRPr lang="en-CA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82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B84F-6AF6-4E97-8F44-8E3B02B9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The Temple was Illegitimate in the Eyes of the People – “Authority”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2EEE9-5571-461E-A702-F6D7FFEE8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/>
              <a:t>Central governing institution of Judea under Rome</a:t>
            </a:r>
          </a:p>
          <a:p>
            <a:pPr lvl="1"/>
            <a:r>
              <a:rPr lang="en-CA"/>
              <a:t>Herod the Great gave control of Judea to four High Priestly families</a:t>
            </a:r>
          </a:p>
          <a:p>
            <a:pPr lvl="1"/>
            <a:r>
              <a:rPr lang="en-CA"/>
              <a:t>Temple headed by High Priests</a:t>
            </a:r>
          </a:p>
          <a:p>
            <a:pPr lvl="1"/>
            <a:r>
              <a:rPr lang="en-CA"/>
              <a:t>High Priests collected tribute to Rome</a:t>
            </a:r>
          </a:p>
          <a:p>
            <a:r>
              <a:rPr lang="en-CA"/>
              <a:t>Tradition of Jeremiah prophecying against Jerusalem priests </a:t>
            </a:r>
          </a:p>
          <a:p>
            <a:pPr lvl="1"/>
            <a:r>
              <a:rPr lang="en-CA" i="0"/>
              <a:t>“My anger and my wrath shall be poured out on this place” </a:t>
            </a:r>
            <a:r>
              <a:rPr lang="en-CA"/>
              <a:t>(Jer. 7, 26)</a:t>
            </a:r>
          </a:p>
          <a:p>
            <a:r>
              <a:rPr lang="en-CA"/>
              <a:t>High Priests were appointed by Herod from diaspora families </a:t>
            </a:r>
          </a:p>
          <a:p>
            <a:pPr lvl="1"/>
            <a:r>
              <a:rPr lang="en-CA"/>
              <a:t>i.e. not native Judeans</a:t>
            </a:r>
          </a:p>
          <a:p>
            <a:r>
              <a:rPr lang="en-CA"/>
              <a:t>After Herod’s death the people clamoured for a High Priest more in keeping with the law</a:t>
            </a:r>
          </a:p>
        </p:txBody>
      </p:sp>
    </p:spTree>
    <p:extLst>
      <p:ext uri="{BB962C8B-B14F-4D97-AF65-F5344CB8AC3E}">
        <p14:creationId xmlns:p14="http://schemas.microsoft.com/office/powerpoint/2010/main" val="286965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94D6-4F41-48F9-82A7-1122D11F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Pharisees Under Herod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FF259-5A30-4E41-B6AF-060EC9D76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Loyalty Oath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F50B-EA5C-4639-9574-677B6E1E2D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/>
              <a:t>Refused the loyalty oath to Herod and Rome </a:t>
            </a:r>
          </a:p>
          <a:p>
            <a:pPr lvl="1"/>
            <a:r>
              <a:rPr lang="en-CA"/>
              <a:t>Got away with it</a:t>
            </a:r>
          </a:p>
          <a:p>
            <a:r>
              <a:rPr lang="en-CA"/>
              <a:t>Revolt at Herod’s death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7637F-5060-4329-9B19-8F8E675B5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Eagle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7DC78-5E6B-413F-922A-79EE9835E6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/>
              <a:t>While Herod lay dying</a:t>
            </a:r>
          </a:p>
          <a:p>
            <a:r>
              <a:rPr lang="en-CA"/>
              <a:t>Judeas ben Saripha and Matthias ben Margala: “most learned interpreters of the ancestral laws”</a:t>
            </a:r>
          </a:p>
          <a:p>
            <a:r>
              <a:rPr lang="en-CA"/>
              <a:t>40 students cut down the eagle with axes “to avenge the honour of God”</a:t>
            </a:r>
          </a:p>
          <a:p>
            <a:r>
              <a:rPr lang="en-CA"/>
              <a:t>Burned alive</a:t>
            </a:r>
          </a:p>
          <a:p>
            <a:r>
              <a:rPr lang="en-CA"/>
              <a:t>Inspired a wider protest</a:t>
            </a:r>
          </a:p>
        </p:txBody>
      </p:sp>
    </p:spTree>
    <p:extLst>
      <p:ext uri="{BB962C8B-B14F-4D97-AF65-F5344CB8AC3E}">
        <p14:creationId xmlns:p14="http://schemas.microsoft.com/office/powerpoint/2010/main" val="2247972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3140-BE0C-4A66-A072-D27D7C4F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Herod</a:t>
            </a:r>
            <a:endParaRPr lang="en-CA"/>
          </a:p>
        </p:txBody>
      </p:sp>
      <p:pic>
        <p:nvPicPr>
          <p:cNvPr id="2052" name="Picture 4" descr="ewoles uapun eucuep &#10;agl Japun &#10;sed!1LIY poaH Japun &#10;pou.3H Japun &#10;:wopbwy s.goaH 10 aul ">
            <a:extLst>
              <a:ext uri="{FF2B5EF4-FFF2-40B4-BE49-F238E27FC236}">
                <a16:creationId xmlns:a16="http://schemas.microsoft.com/office/drawing/2014/main" id="{CF7610D7-7248-4E86-BFD6-3704A393D3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88659"/>
            <a:ext cx="5634328" cy="648068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1265BF-976C-4D0A-ADCC-EF9ED1E89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742515"/>
            <a:ext cx="3855720" cy="3011056"/>
          </a:xfrm>
        </p:spPr>
        <p:txBody>
          <a:bodyPr/>
          <a:lstStyle/>
          <a:p>
            <a:r>
              <a:rPr lang="en-CA"/>
              <a:t>Herod Archelaus: Judea, Samaria, Idumea</a:t>
            </a:r>
          </a:p>
          <a:p>
            <a:r>
              <a:rPr lang="en-CA"/>
              <a:t>Herod Antipas: Galilee, Perea</a:t>
            </a:r>
          </a:p>
          <a:p>
            <a:r>
              <a:rPr lang="en-CA"/>
              <a:t>Salome: Jamnia</a:t>
            </a:r>
          </a:p>
          <a:p>
            <a:r>
              <a:rPr lang="en-CA"/>
              <a:t>Philip: Batanea, Trachonitis, Auranitis</a:t>
            </a:r>
          </a:p>
          <a:p>
            <a:endParaRPr lang="en-CA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A21E61C-8B24-4290-973E-C44F9B361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65607"/>
            <a:ext cx="22002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31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B815-DC02-4000-B425-386C4B5B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Rome: </a:t>
            </a:r>
            <a:r>
              <a:rPr lang="en-CA"/>
              <a:t>Conquest and Reconquest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B1C37-05E4-4962-B97F-EDF8DF2C7D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/>
              <a:t>63 BCE Pompey</a:t>
            </a:r>
          </a:p>
          <a:p>
            <a:pPr lvl="1"/>
            <a:r>
              <a:rPr lang="en-CA"/>
              <a:t>Last area of eastern Mediterranean conquered</a:t>
            </a:r>
          </a:p>
          <a:p>
            <a:r>
              <a:rPr lang="en-CA"/>
              <a:t>Judeans and Galileans resisted </a:t>
            </a:r>
          </a:p>
          <a:p>
            <a:pPr lvl="1"/>
            <a:r>
              <a:rPr lang="en-CA"/>
              <a:t>Reconquest</a:t>
            </a:r>
          </a:p>
          <a:p>
            <a:r>
              <a:rPr lang="en-CA"/>
              <a:t>Devastated the countryside</a:t>
            </a:r>
          </a:p>
          <a:p>
            <a:r>
              <a:rPr lang="en-CA"/>
              <a:t>Destroyed villages</a:t>
            </a:r>
          </a:p>
          <a:p>
            <a:r>
              <a:rPr lang="en-CA"/>
              <a:t>Slaughtered or enslaved large numbers</a:t>
            </a:r>
          </a:p>
          <a:p>
            <a:r>
              <a:rPr lang="en-CA"/>
              <a:t>Crucified those who resisted</a:t>
            </a:r>
          </a:p>
          <a:p>
            <a:r>
              <a:rPr lang="en-CA"/>
              <a:t>Terrorized people into submission</a:t>
            </a:r>
          </a:p>
        </p:txBody>
      </p:sp>
      <p:pic>
        <p:nvPicPr>
          <p:cNvPr id="3074" name="Picture 2" descr="White bust">
            <a:extLst>
              <a:ext uri="{FF2B5EF4-FFF2-40B4-BE49-F238E27FC236}">
                <a16:creationId xmlns:a16="http://schemas.microsoft.com/office/drawing/2014/main" id="{F7022C4D-C465-48D0-8189-08C9D22AFF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29" y="2286000"/>
            <a:ext cx="281556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896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3C19A9-E82A-4D1B-8DFF-0E922149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Direct Rule by Rome — Judea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8F33B8-4C17-46C1-BA0D-EBBC08E48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Rome deposed Archelaus, son of Herod the Great, in 6 BCE</a:t>
            </a:r>
          </a:p>
          <a:p>
            <a:r>
              <a:rPr lang="en-CA"/>
              <a:t>Judea was made a Roman province</a:t>
            </a:r>
          </a:p>
          <a:p>
            <a:r>
              <a:rPr lang="en-CA"/>
              <a:t>Roman governor was based in Caesarea Maritima </a:t>
            </a:r>
          </a:p>
          <a:p>
            <a:r>
              <a:rPr lang="en-CA"/>
              <a:t>Governor oversaw the High Priestly aristocracy</a:t>
            </a:r>
          </a:p>
          <a:p>
            <a:r>
              <a:rPr lang="en-CA"/>
              <a:t>High Priests were the face of Roman rule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8925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5F5CA15-78D6-4D82-9B50-DD4587B2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Map of New Testament Palestine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522B3B-AA14-47E7-A980-3B2908E8E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" name="Picture Placeholder 11" descr="A close up of a map&#10;&#10;Description automatically generated">
            <a:extLst>
              <a:ext uri="{FF2B5EF4-FFF2-40B4-BE49-F238E27FC236}">
                <a16:creationId xmlns:a16="http://schemas.microsoft.com/office/drawing/2014/main" id="{65A4C364-37DC-499C-BD24-E753673A0E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089390" y="125730"/>
            <a:ext cx="4148328" cy="66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4E95-ECBD-416E-AA31-549933E2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False Assumptions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8786-6A89-4A20-936E-5C2272357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Separation of church and state</a:t>
            </a:r>
          </a:p>
          <a:p>
            <a:r>
              <a:rPr lang="en-CA"/>
              <a:t>Jesus was a religious figure who dealt with individuals</a:t>
            </a:r>
          </a:p>
          <a:p>
            <a:r>
              <a:rPr lang="en-CA"/>
              <a:t>There was a religion (“Judaism”) that Jesus was opposing</a:t>
            </a:r>
          </a:p>
          <a:p>
            <a:r>
              <a:rPr lang="en-CA"/>
              <a:t>The Temple was a religious institution</a:t>
            </a:r>
          </a:p>
        </p:txBody>
      </p:sp>
    </p:spTree>
    <p:extLst>
      <p:ext uri="{BB962C8B-B14F-4D97-AF65-F5344CB8AC3E}">
        <p14:creationId xmlns:p14="http://schemas.microsoft.com/office/powerpoint/2010/main" val="340896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CF45D-0A45-4BA6-B969-43F883E0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Importance of Rome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C335A-11ED-4AFC-8DC9-28BDFCAD3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Rome was never mentioned in New Testament studies, sermons, theology</a:t>
            </a:r>
          </a:p>
          <a:p>
            <a:pPr lvl="1"/>
            <a:r>
              <a:rPr lang="en-CA"/>
              <a:t>Western assumption of separation of religion and politics</a:t>
            </a:r>
          </a:p>
          <a:p>
            <a:r>
              <a:rPr lang="en-CA"/>
              <a:t>Rome was the largest factor in determining the historical conditions surrounding Jesus’ mission</a:t>
            </a:r>
          </a:p>
          <a:p>
            <a:pPr lvl="1"/>
            <a:r>
              <a:rPr lang="en-CA"/>
              <a:t>Military conquest/reconquest</a:t>
            </a:r>
          </a:p>
          <a:p>
            <a:pPr lvl="1"/>
            <a:r>
              <a:rPr lang="en-CA"/>
              <a:t>Demand for tribute</a:t>
            </a:r>
          </a:p>
          <a:p>
            <a:pPr lvl="1"/>
            <a:r>
              <a:rPr lang="en-CA"/>
              <a:t>Client rulers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745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AAC7-6735-4A0B-BA7C-86574D2E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Roman Judea and the Temple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E97C0-5B99-40E8-971B-D2F569F05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/>
              <a:t>Ten years after Herod the Great’s death Judea was a Roman province</a:t>
            </a:r>
          </a:p>
          <a:p>
            <a:r>
              <a:rPr lang="en-CA"/>
              <a:t>Roman governor</a:t>
            </a:r>
          </a:p>
          <a:p>
            <a:pPr lvl="1"/>
            <a:r>
              <a:rPr lang="en-CA"/>
              <a:t>Power to appoint and depose High Priests</a:t>
            </a:r>
          </a:p>
          <a:p>
            <a:pPr lvl="1"/>
            <a:r>
              <a:rPr lang="en-CA"/>
              <a:t>Four High Priestly families that Herod had elevated</a:t>
            </a:r>
          </a:p>
          <a:p>
            <a:pPr lvl="1"/>
            <a:r>
              <a:rPr lang="en-CA"/>
              <a:t>Custody of vestments</a:t>
            </a:r>
          </a:p>
          <a:p>
            <a:r>
              <a:rPr lang="en-CA"/>
              <a:t>Each successive governor designated their own High Priests</a:t>
            </a:r>
          </a:p>
          <a:p>
            <a:r>
              <a:rPr lang="en-CA"/>
              <a:t>Caiaphas lasted a long time — evidence of his collaboration</a:t>
            </a:r>
          </a:p>
          <a:p>
            <a:r>
              <a:rPr lang="en-CA"/>
              <a:t>High Priests were responsible for collecting tribute</a:t>
            </a:r>
          </a:p>
        </p:txBody>
      </p:sp>
    </p:spTree>
    <p:extLst>
      <p:ext uri="{BB962C8B-B14F-4D97-AF65-F5344CB8AC3E}">
        <p14:creationId xmlns:p14="http://schemas.microsoft.com/office/powerpoint/2010/main" val="1963744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589C-D6EB-4389-A1B3-CF2CE67C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/>
              <a:t>Jerusalem Temple-state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2920-A0DA-4029-BD6F-F2B07E7EF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Headed by High Priestly aristocracy</a:t>
            </a:r>
          </a:p>
          <a:p>
            <a:pPr lvl="0"/>
            <a:r>
              <a:rPr lang="en-CA"/>
              <a:t>Exercised political control on behalf of the Roman Empire</a:t>
            </a:r>
          </a:p>
          <a:p>
            <a:pPr lvl="0"/>
            <a:r>
              <a:rPr lang="en-CA"/>
              <a:t>Supported by tithes and offerings, taxes and tribute</a:t>
            </a:r>
          </a:p>
        </p:txBody>
      </p:sp>
    </p:spTree>
    <p:extLst>
      <p:ext uri="{BB962C8B-B14F-4D97-AF65-F5344CB8AC3E}">
        <p14:creationId xmlns:p14="http://schemas.microsoft.com/office/powerpoint/2010/main" val="391330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081B-4F6B-4B36-848A-4FC24B01C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Tribute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C7BB8-B588-4156-830F-E1A1A0CF9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CA"/>
              <a:t>Quirinius, Legate of Syria, conducted an assessment for the tribute (Luke 2:1-2)</a:t>
            </a:r>
          </a:p>
          <a:p>
            <a:r>
              <a:rPr lang="en-CA"/>
              <a:t>Purposes of tribute:</a:t>
            </a:r>
          </a:p>
          <a:p>
            <a:pPr lvl="1"/>
            <a:r>
              <a:rPr lang="en-CA"/>
              <a:t>Humiliation</a:t>
            </a:r>
          </a:p>
          <a:p>
            <a:pPr lvl="1"/>
            <a:r>
              <a:rPr lang="en-CA"/>
              <a:t>Subjugation</a:t>
            </a:r>
          </a:p>
          <a:p>
            <a:pPr lvl="1"/>
            <a:r>
              <a:rPr lang="en-CA"/>
              <a:t>Revenue</a:t>
            </a:r>
          </a:p>
          <a:p>
            <a:r>
              <a:rPr lang="en-CA"/>
              <a:t>Failure or slowness to pay was treated as rebellion — Rome retaliated with a vengeance</a:t>
            </a:r>
          </a:p>
          <a:p>
            <a:r>
              <a:rPr lang="en-CA"/>
              <a:t>¼ of the harvest every second year (except Sabbatical years)</a:t>
            </a:r>
          </a:p>
          <a:p>
            <a:pPr lvl="1"/>
            <a:r>
              <a:rPr lang="en-CA"/>
              <a:t>Under the High Priest Hyrcanus</a:t>
            </a:r>
          </a:p>
          <a:p>
            <a:r>
              <a:rPr lang="en-CA"/>
              <a:t>Cassius imposed an extraordinary levy during the Republican Civil War 49–45 BCE</a:t>
            </a:r>
          </a:p>
          <a:p>
            <a:pPr lvl="1"/>
            <a:r>
              <a:rPr lang="en-CA"/>
              <a:t>“Beyond the peoples’ ability to pay” (Josephus)</a:t>
            </a:r>
          </a:p>
        </p:txBody>
      </p:sp>
    </p:spTree>
    <p:extLst>
      <p:ext uri="{BB962C8B-B14F-4D97-AF65-F5344CB8AC3E}">
        <p14:creationId xmlns:p14="http://schemas.microsoft.com/office/powerpoint/2010/main" val="2397424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777A7-466B-4014-B498-6C0B9CC9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Fourth Philosophy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525CB-0EAE-4625-8DBF-F21C28BA09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/>
              <a:t>Scribe Judas of Gamla and Pharisee Saddok organized a refusal to pay the tribute</a:t>
            </a:r>
          </a:p>
          <a:p>
            <a:r>
              <a:rPr lang="en-CA"/>
              <a:t>The people owed exclusive loyalty to God therefore no tribute to Caesar as Lord</a:t>
            </a:r>
          </a:p>
          <a:p>
            <a:pPr lvl="1"/>
            <a:r>
              <a:rPr lang="en-CA"/>
              <a:t>The people should live under the direct rule (i.e. “kingdom”) of God</a:t>
            </a:r>
          </a:p>
          <a:p>
            <a:r>
              <a:rPr lang="en-CA"/>
              <a:t>Payment to Caesar would mean violating the first two commandments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E160D-B9D8-42B2-AB2F-4E08976CA3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/>
              <a:t>First two commandments: Exodus 20: 3-5, Deuteronomy 5:7-9</a:t>
            </a:r>
          </a:p>
          <a:p>
            <a:pPr lvl="1"/>
            <a:r>
              <a:rPr lang="en-CA"/>
              <a:t>“You shall have no other gods before me. You shall not make for yourself an idol…You shall not bow down to them or worship them…”</a:t>
            </a:r>
          </a:p>
          <a:p>
            <a:pPr lvl="1"/>
            <a:r>
              <a:rPr lang="en-CA"/>
              <a:t>i.e. you shall not bow down and serve them with your produce and labour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452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3452-A194-474F-AE65-EF41C683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High Priests Were Seen as Illegitimate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15229-816D-4C8A-8F43-3D134E102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They did not protest Roman provocations against the people</a:t>
            </a:r>
          </a:p>
          <a:p>
            <a:r>
              <a:rPr lang="en-CA"/>
              <a:t>Increasingly predatory behaviour against the people</a:t>
            </a:r>
          </a:p>
          <a:p>
            <a:r>
              <a:rPr lang="en-CA"/>
              <a:t>Popular resentment against High Priestly families</a:t>
            </a:r>
          </a:p>
          <a:p>
            <a:r>
              <a:rPr lang="en-CA"/>
              <a:t>Many popular movements rejected High Priests and Rome</a:t>
            </a:r>
          </a:p>
          <a:p>
            <a:r>
              <a:rPr lang="en-CA"/>
              <a:t>Sicarii: a group of scribes began assassinating High Priestly figures after the middle of the 1st C CE</a:t>
            </a:r>
          </a:p>
        </p:txBody>
      </p:sp>
    </p:spTree>
    <p:extLst>
      <p:ext uri="{BB962C8B-B14F-4D97-AF65-F5344CB8AC3E}">
        <p14:creationId xmlns:p14="http://schemas.microsoft.com/office/powerpoint/2010/main" val="101795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638F2F-4688-4030-B1CC-80272444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8C811F0-0ED8-4A7B-BFDE-6433C690E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3751" y="303896"/>
            <a:ext cx="1910102" cy="257067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7F858-A18B-4335-B96D-636B5154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4" y="1327355"/>
            <a:ext cx="3559425" cy="4482564"/>
          </a:xfrm>
        </p:spPr>
        <p:txBody>
          <a:bodyPr>
            <a:normAutofit/>
          </a:bodyPr>
          <a:lstStyle/>
          <a:p>
            <a:r>
              <a:rPr lang="en-US" sz="4100"/>
              <a:t>Basic Understanding</a:t>
            </a:r>
            <a:endParaRPr lang="en-CA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C4958-31E9-407F-88D8-92027A07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123" y="1327356"/>
            <a:ext cx="4872677" cy="4482564"/>
          </a:xfrm>
        </p:spPr>
        <p:txBody>
          <a:bodyPr>
            <a:normAutofit/>
          </a:bodyPr>
          <a:lstStyle/>
          <a:p>
            <a:r>
              <a:rPr lang="en-CA"/>
              <a:t>Politics of Roman Palestine was inseparable from religious-cultural conflict</a:t>
            </a:r>
          </a:p>
          <a:p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C19CEE-435E-4643-849E-5194A574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02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5DB088-3514-4877-B584-389D8899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ED1D5-6488-4CCC-8C05-905686EF2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Temples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82840-CF88-4EAF-93AF-D97B45E97F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Solomon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Persians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Herod</a:t>
            </a:r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124D7D-ECCD-4D17-A88F-9B2B4B20E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Kings/Empires</a:t>
            </a:r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32DDF2-87EF-45E4-B7BA-75044659BB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Persians</a:t>
            </a:r>
          </a:p>
          <a:p>
            <a:r>
              <a:rPr lang="en-US"/>
              <a:t>Greeks</a:t>
            </a:r>
          </a:p>
          <a:p>
            <a:r>
              <a:rPr lang="en-US"/>
              <a:t>Hasmoneans</a:t>
            </a:r>
          </a:p>
          <a:p>
            <a:r>
              <a:rPr lang="en-US"/>
              <a:t>Herod the Great</a:t>
            </a:r>
          </a:p>
          <a:p>
            <a:r>
              <a:rPr lang="en-US"/>
              <a:t>Rome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0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137A68B-1C01-4B21-8F62-9F127D170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3DC9F7-3C73-4E86-81C3-C9C39E905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631373"/>
            <a:ext cx="4018839" cy="203562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100"/>
              <a:t>Solomon’s Temple </a:t>
            </a:r>
            <a:br>
              <a:rPr lang="en-US" sz="4100"/>
            </a:br>
            <a:r>
              <a:rPr lang="en-US" sz="3100"/>
              <a:t>Built mid-10thC</a:t>
            </a:r>
            <a:br>
              <a:rPr lang="en-US" sz="3100"/>
            </a:br>
            <a:r>
              <a:rPr lang="en-US" sz="3100"/>
              <a:t>Destroyed 587 BCE</a:t>
            </a:r>
            <a:endParaRPr lang="en-US" sz="4100" cap="all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7BCBE98-69EA-40E7-B937-FCA553A58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The First Temple: Crowning Achievement of King Solomon and Home of ...">
            <a:extLst>
              <a:ext uri="{FF2B5EF4-FFF2-40B4-BE49-F238E27FC236}">
                <a16:creationId xmlns:a16="http://schemas.microsoft.com/office/drawing/2014/main" id="{1280A598-ACC5-4CB2-942E-0784E399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683" y="1485686"/>
            <a:ext cx="5384074" cy="38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B1D3D81-15A1-42AC-9394-BE0EF98903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9" y="2914650"/>
            <a:ext cx="3490752" cy="31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2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B07103F4-AFE6-4DC5-8934-DA3F40003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11815-626A-4128-9780-EBE13205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/>
              <a:t>Second (Persian) Temple </a:t>
            </a:r>
            <a:br>
              <a:rPr lang="en-US" sz="3100"/>
            </a:br>
            <a:r>
              <a:rPr lang="en-US" sz="2400"/>
              <a:t>Built circa 515 BCE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A4829B7-47EE-4685-ADC0-DE464C22A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E8033DC-A9F2-40DC-9F1D-2B3A2D4AF2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561" y="1387177"/>
            <a:ext cx="6517065" cy="37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6EAA1-5044-42ED-8050-DF3328426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0667" y="2286000"/>
            <a:ext cx="3656419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700"/>
              <a:t>A local instrument of Persian administration</a:t>
            </a:r>
          </a:p>
          <a:p>
            <a:pPr marL="384048" lvl="1"/>
            <a:r>
              <a:rPr lang="en-US" sz="1700"/>
              <a:t>To collect revenues and keep order</a:t>
            </a:r>
          </a:p>
          <a:p>
            <a:pPr lvl="0"/>
            <a:r>
              <a:rPr lang="en-US" sz="1700"/>
              <a:t>Judean opposition to High Priests and the Temple</a:t>
            </a:r>
          </a:p>
          <a:p>
            <a:pPr marL="384048" lvl="1"/>
            <a:r>
              <a:rPr lang="en-US" sz="1700"/>
              <a:t>God’s judgement for oppressing the poor</a:t>
            </a:r>
          </a:p>
          <a:p>
            <a:pPr marL="841248" lvl="2"/>
            <a:r>
              <a:rPr lang="en-US" sz="1500"/>
              <a:t>Epistle of Enoch (1:94-105) </a:t>
            </a:r>
          </a:p>
          <a:p>
            <a:pPr lvl="0"/>
            <a:r>
              <a:rPr lang="en-US" sz="1700"/>
              <a:t>High Priests abandoned the Covenant</a:t>
            </a:r>
          </a:p>
        </p:txBody>
      </p:sp>
    </p:spTree>
    <p:extLst>
      <p:ext uri="{BB962C8B-B14F-4D97-AF65-F5344CB8AC3E}">
        <p14:creationId xmlns:p14="http://schemas.microsoft.com/office/powerpoint/2010/main" val="280398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891B-DDCB-4351-8F61-E56E358E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Hasmonean High Priests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92702-87B9-45F6-9C4E-C43382BD3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/>
              <a:t>Popular revolt led by Judas Maccabeus </a:t>
            </a:r>
          </a:p>
          <a:p>
            <a:pPr lvl="1"/>
            <a:r>
              <a:rPr lang="en-CA"/>
              <a:t>Against Seleucid emperor Antioches IV Epiphanes 167–160 BCE</a:t>
            </a:r>
          </a:p>
          <a:p>
            <a:pPr lvl="1"/>
            <a:r>
              <a:rPr lang="en-CA"/>
              <a:t>And against the High Priests</a:t>
            </a:r>
          </a:p>
          <a:p>
            <a:r>
              <a:rPr lang="en-CA"/>
              <a:t>Hasmonean brothers got themselves appointed High Priests</a:t>
            </a:r>
          </a:p>
          <a:p>
            <a:r>
              <a:rPr lang="en-CA"/>
              <a:t>Hasmonean High Priests conquered Idumea (south) and Samaria (north) with mercenary troops</a:t>
            </a:r>
          </a:p>
          <a:p>
            <a:r>
              <a:rPr lang="en-CA"/>
              <a:t>Prior to Roman conquest Hasmoneans had control over all areas of Israelite heritage: </a:t>
            </a:r>
          </a:p>
          <a:p>
            <a:pPr lvl="1"/>
            <a:r>
              <a:rPr lang="en-CA"/>
              <a:t>Galilee</a:t>
            </a:r>
          </a:p>
          <a:p>
            <a:pPr lvl="1"/>
            <a:r>
              <a:rPr lang="en-CA"/>
              <a:t>Samaria</a:t>
            </a:r>
          </a:p>
          <a:p>
            <a:pPr lvl="1"/>
            <a:r>
              <a:rPr lang="en-CA"/>
              <a:t>Trans-Jordan (east)</a:t>
            </a:r>
          </a:p>
          <a:p>
            <a:pPr lvl="1"/>
            <a:r>
              <a:rPr lang="en-CA"/>
              <a:t>Judea </a:t>
            </a:r>
          </a:p>
        </p:txBody>
      </p:sp>
    </p:spTree>
    <p:extLst>
      <p:ext uri="{BB962C8B-B14F-4D97-AF65-F5344CB8AC3E}">
        <p14:creationId xmlns:p14="http://schemas.microsoft.com/office/powerpoint/2010/main" val="261748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052C-6068-4824-8DCF-76EEA125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Hasmonean Control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F4C9-6833-4705-B18D-ED86F2039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/>
              <a:t>Destroyed the Samaritans’ temple on Mt. Gerizim</a:t>
            </a:r>
          </a:p>
          <a:p>
            <a:pPr lvl="1"/>
            <a:r>
              <a:rPr lang="en-CA"/>
              <a:t>To remove any rival political-religious centre</a:t>
            </a:r>
          </a:p>
          <a:p>
            <a:r>
              <a:rPr lang="en-CA"/>
              <a:t>104 BCE got control of Galilee from the Itureans and allowed the inhabitants to stay provided they agreed to observe “the laws of the Judeans” </a:t>
            </a:r>
          </a:p>
          <a:p>
            <a:pPr lvl="1"/>
            <a:r>
              <a:rPr lang="en-CA"/>
              <a:t>i.e. subjection to Judean Temple-state in terms of tithes etc. </a:t>
            </a:r>
          </a:p>
          <a:p>
            <a:r>
              <a:rPr lang="en-CA"/>
              <a:t>Galilee: under Jerusalem for the first time in 800 years</a:t>
            </a:r>
          </a:p>
          <a:p>
            <a:pPr lvl="1"/>
            <a:r>
              <a:rPr lang="en-CA"/>
              <a:t>Hasmoneans and Herod the Great set up fortresses with military garrisons in Galilee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26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A175-A990-4BBE-917B-FA97190C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/>
              <a:t>Active Resistance to the Hasmonean High Priesthood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C3DEE-6068-4AF3-A59E-B9C44C34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CA"/>
              <a:t>High Priests after the Hasmonean-Macabbean revolt were never seen as legitimate because they had negotiated with the Seleucids</a:t>
            </a:r>
          </a:p>
          <a:p>
            <a:pPr lvl="0"/>
            <a:r>
              <a:rPr lang="en-CA"/>
              <a:t>Widespread resistance to Alexander Jannai 103-76 BCE (second king, son of John Hyrcanus)</a:t>
            </a:r>
          </a:p>
          <a:p>
            <a:pPr lvl="0"/>
            <a:r>
              <a:rPr lang="en-CA"/>
              <a:t>Daniel 11:20-35 — Maskilim </a:t>
            </a:r>
          </a:p>
          <a:p>
            <a:pPr lvl="0"/>
            <a:r>
              <a:rPr lang="en-CA"/>
              <a:t>Daniel 7, 8, 10-12: visions of renewal of the people omit the Temple</a:t>
            </a:r>
          </a:p>
          <a:p>
            <a:pPr lvl="0"/>
            <a:r>
              <a:rPr lang="en-CA"/>
              <a:t>Qumran </a:t>
            </a:r>
          </a:p>
          <a:p>
            <a:pPr lvl="1"/>
            <a:r>
              <a:rPr lang="en-CA"/>
              <a:t>Protest against “the wicked priest”</a:t>
            </a:r>
          </a:p>
          <a:p>
            <a:pPr lvl="1"/>
            <a:r>
              <a:rPr lang="en-CA"/>
              <a:t>Renewed covenantal community in the wilderness</a:t>
            </a:r>
          </a:p>
          <a:p>
            <a:pPr lvl="0"/>
            <a:r>
              <a:rPr lang="en-CA"/>
              <a:t>Psalms of Solomon 2, 17</a:t>
            </a:r>
          </a:p>
          <a:p>
            <a:pPr lvl="1"/>
            <a:r>
              <a:rPr lang="en-CA" i="0"/>
              <a:t>“They had done evil one and all, in not hearkening. And the heavens were angry, and the earth abhorred them”</a:t>
            </a:r>
            <a:endParaRPr lang="en-CA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31080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1199</Words>
  <Application>Microsoft Office PowerPoint</Application>
  <PresentationFormat>Widescreen</PresentationFormat>
  <Paragraphs>176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Franklin Gothic Book</vt:lpstr>
      <vt:lpstr>Crop</vt:lpstr>
      <vt:lpstr>Jesus and the temple</vt:lpstr>
      <vt:lpstr>False Assumptions</vt:lpstr>
      <vt:lpstr>Basic Understanding</vt:lpstr>
      <vt:lpstr>Summary</vt:lpstr>
      <vt:lpstr>Solomon’s Temple  Built mid-10thC Destroyed 587 BCE</vt:lpstr>
      <vt:lpstr>Second (Persian) Temple  Built circa 515 BCE</vt:lpstr>
      <vt:lpstr>Hasmonean High Priests</vt:lpstr>
      <vt:lpstr>Hasmonean Control</vt:lpstr>
      <vt:lpstr>Active Resistance to the Hasmonean High Priesthood</vt:lpstr>
      <vt:lpstr>Herod the Great 47—4 BCE</vt:lpstr>
      <vt:lpstr>Herod the Model Roman Client King</vt:lpstr>
      <vt:lpstr>Temple of Herod the Great  64 BCE—70 CE</vt:lpstr>
      <vt:lpstr>Herod and the Temple</vt:lpstr>
      <vt:lpstr>The Temple was Illegitimate in the Eyes of the People – “Authority”</vt:lpstr>
      <vt:lpstr>Pharisees Under Herod</vt:lpstr>
      <vt:lpstr>After Herod</vt:lpstr>
      <vt:lpstr>Rome: Conquest and Reconquest</vt:lpstr>
      <vt:lpstr>Direct Rule by Rome — Judea</vt:lpstr>
      <vt:lpstr>Map of New Testament Palestine</vt:lpstr>
      <vt:lpstr>The Importance of Rome</vt:lpstr>
      <vt:lpstr>Roman Judea and the Temple</vt:lpstr>
      <vt:lpstr>Jerusalem Temple-state</vt:lpstr>
      <vt:lpstr>Tribute</vt:lpstr>
      <vt:lpstr>Fourth Philosophy</vt:lpstr>
      <vt:lpstr>High Priests Were Seen as Illegitimate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and the temple</dc:title>
  <dc:creator>Jack</dc:creator>
  <cp:lastModifiedBy>Jack</cp:lastModifiedBy>
  <cp:revision>6</cp:revision>
  <dcterms:created xsi:type="dcterms:W3CDTF">2020-05-27T21:41:54Z</dcterms:created>
  <dcterms:modified xsi:type="dcterms:W3CDTF">2021-02-17T14:44:40Z</dcterms:modified>
</cp:coreProperties>
</file>