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 id="2147483671" r:id="rId3"/>
    <p:sldMasterId id="2147483667" r:id="rId4"/>
    <p:sldMasterId id="2147483683" r:id="rId5"/>
    <p:sldMasterId id="2147483675" r:id="rId6"/>
  </p:sldMasterIdLst>
  <p:sldIdLst>
    <p:sldId id="257" r:id="rId7"/>
    <p:sldId id="258" r:id="rId8"/>
    <p:sldId id="259" r:id="rId9"/>
    <p:sldId id="260" r:id="rId10"/>
    <p:sldId id="261" r:id="rId11"/>
    <p:sldId id="262" r:id="rId12"/>
    <p:sldId id="263" r:id="rId13"/>
    <p:sldId id="266" r:id="rId14"/>
    <p:sldId id="265" r:id="rId15"/>
    <p:sldId id="267" r:id="rId16"/>
    <p:sldId id="268" r:id="rId17"/>
    <p:sldId id="269" r:id="rId18"/>
    <p:sldId id="270" r:id="rId19"/>
    <p:sldId id="271" r:id="rId20"/>
    <p:sldId id="272" r:id="rId21"/>
    <p:sldId id="273" r:id="rId22"/>
    <p:sldId id="275" r:id="rId23"/>
    <p:sldId id="276" r:id="rId24"/>
    <p:sldId id="277" r:id="rId25"/>
    <p:sldId id="278" r:id="rId26"/>
    <p:sldId id="279" r:id="rId27"/>
    <p:sldId id="292" r:id="rId28"/>
    <p:sldId id="281" r:id="rId29"/>
    <p:sldId id="282" r:id="rId30"/>
    <p:sldId id="284" r:id="rId31"/>
    <p:sldId id="285" r:id="rId32"/>
    <p:sldId id="286" r:id="rId33"/>
    <p:sldId id="287" r:id="rId34"/>
    <p:sldId id="288" r:id="rId35"/>
    <p:sldId id="289" r:id="rId36"/>
    <p:sldId id="290" r:id="rId37"/>
    <p:sldId id="29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BB5E5C-3A2D-4681-95FB-61E68CBD9C85}"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504E8106-4FC9-40E9-8111-0C67405A4C72}">
      <dgm:prSet/>
      <dgm:spPr/>
      <dgm:t>
        <a:bodyPr/>
        <a:lstStyle/>
        <a:p>
          <a:r>
            <a:rPr lang="en-US"/>
            <a:t>• Try to start 2 weeks prior </a:t>
          </a:r>
        </a:p>
      </dgm:t>
    </dgm:pt>
    <dgm:pt modelId="{6D931C24-7BD6-4718-A356-8B957EE96F62}" type="parTrans" cxnId="{E2FA649F-266B-4810-96C4-B0C6E753C352}">
      <dgm:prSet/>
      <dgm:spPr/>
      <dgm:t>
        <a:bodyPr/>
        <a:lstStyle/>
        <a:p>
          <a:endParaRPr lang="en-US"/>
        </a:p>
      </dgm:t>
    </dgm:pt>
    <dgm:pt modelId="{5C763347-A0FA-4F21-9C02-BD1313150422}" type="sibTrans" cxnId="{E2FA649F-266B-4810-96C4-B0C6E753C352}">
      <dgm:prSet/>
      <dgm:spPr/>
      <dgm:t>
        <a:bodyPr/>
        <a:lstStyle/>
        <a:p>
          <a:endParaRPr lang="en-US"/>
        </a:p>
      </dgm:t>
    </dgm:pt>
    <dgm:pt modelId="{9A5D7024-F1B1-4428-A749-63C69C32D7CF}">
      <dgm:prSet/>
      <dgm:spPr/>
      <dgm:t>
        <a:bodyPr/>
        <a:lstStyle/>
        <a:p>
          <a:r>
            <a:rPr lang="en-US"/>
            <a:t>• Mail letter to entire neighborhood and draw from neighboring communities as well if desired </a:t>
          </a:r>
        </a:p>
      </dgm:t>
    </dgm:pt>
    <dgm:pt modelId="{528E83EC-CADE-4551-A52E-8BCCE94904CB}" type="parTrans" cxnId="{26FBA926-884C-4EC4-A0AD-6A52DC95DEC7}">
      <dgm:prSet/>
      <dgm:spPr/>
      <dgm:t>
        <a:bodyPr/>
        <a:lstStyle/>
        <a:p>
          <a:endParaRPr lang="en-US"/>
        </a:p>
      </dgm:t>
    </dgm:pt>
    <dgm:pt modelId="{812C4E3A-FC16-4EAE-8139-04D5E3507564}" type="sibTrans" cxnId="{26FBA926-884C-4EC4-A0AD-6A52DC95DEC7}">
      <dgm:prSet/>
      <dgm:spPr/>
      <dgm:t>
        <a:bodyPr/>
        <a:lstStyle/>
        <a:p>
          <a:endParaRPr lang="en-US"/>
        </a:p>
      </dgm:t>
    </dgm:pt>
    <dgm:pt modelId="{C761FA08-4941-4BA1-80B7-F1D51690332C}">
      <dgm:prSet/>
      <dgm:spPr/>
      <dgm:t>
        <a:bodyPr/>
        <a:lstStyle/>
        <a:p>
          <a:r>
            <a:rPr lang="en-US"/>
            <a:t>• Pull up Expired Listings</a:t>
          </a:r>
        </a:p>
      </dgm:t>
    </dgm:pt>
    <dgm:pt modelId="{EDC400B6-0551-433E-9062-B83A5CA13035}" type="parTrans" cxnId="{65CAF4E9-EE5B-4D04-9B5C-541B0243CEF0}">
      <dgm:prSet/>
      <dgm:spPr/>
      <dgm:t>
        <a:bodyPr/>
        <a:lstStyle/>
        <a:p>
          <a:endParaRPr lang="en-US"/>
        </a:p>
      </dgm:t>
    </dgm:pt>
    <dgm:pt modelId="{513C31DC-DBD5-47AC-9053-6D46F82FCB9D}" type="sibTrans" cxnId="{65CAF4E9-EE5B-4D04-9B5C-541B0243CEF0}">
      <dgm:prSet/>
      <dgm:spPr/>
      <dgm:t>
        <a:bodyPr/>
        <a:lstStyle/>
        <a:p>
          <a:endParaRPr lang="en-US"/>
        </a:p>
      </dgm:t>
    </dgm:pt>
    <dgm:pt modelId="{FF80C93A-0E7E-4E52-9EDD-1A8BB43AB27D}" type="pres">
      <dgm:prSet presAssocID="{E6BB5E5C-3A2D-4681-95FB-61E68CBD9C85}" presName="root" presStyleCnt="0">
        <dgm:presLayoutVars>
          <dgm:dir/>
          <dgm:resizeHandles val="exact"/>
        </dgm:presLayoutVars>
      </dgm:prSet>
      <dgm:spPr/>
    </dgm:pt>
    <dgm:pt modelId="{FB0EA4FB-C76A-4B24-9AD3-79FBA2C70181}" type="pres">
      <dgm:prSet presAssocID="{504E8106-4FC9-40E9-8111-0C67405A4C72}" presName="compNode" presStyleCnt="0"/>
      <dgm:spPr/>
    </dgm:pt>
    <dgm:pt modelId="{06D4CDE6-8F9C-4DF9-A1BC-DA4F44C1033B}" type="pres">
      <dgm:prSet presAssocID="{504E8106-4FC9-40E9-8111-0C67405A4C7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urglass"/>
        </a:ext>
      </dgm:extLst>
    </dgm:pt>
    <dgm:pt modelId="{89CEBD46-37AD-49A7-ACAB-0696D3B44E5A}" type="pres">
      <dgm:prSet presAssocID="{504E8106-4FC9-40E9-8111-0C67405A4C72}" presName="spaceRect" presStyleCnt="0"/>
      <dgm:spPr/>
    </dgm:pt>
    <dgm:pt modelId="{5CF0940B-F273-485B-86FB-7B8262D7DEDB}" type="pres">
      <dgm:prSet presAssocID="{504E8106-4FC9-40E9-8111-0C67405A4C72}" presName="textRect" presStyleLbl="revTx" presStyleIdx="0" presStyleCnt="3">
        <dgm:presLayoutVars>
          <dgm:chMax val="1"/>
          <dgm:chPref val="1"/>
        </dgm:presLayoutVars>
      </dgm:prSet>
      <dgm:spPr/>
    </dgm:pt>
    <dgm:pt modelId="{729DF8C5-B63C-46A6-9BF9-EF443AD7F89E}" type="pres">
      <dgm:prSet presAssocID="{5C763347-A0FA-4F21-9C02-BD1313150422}" presName="sibTrans" presStyleCnt="0"/>
      <dgm:spPr/>
    </dgm:pt>
    <dgm:pt modelId="{04CEF527-3298-4548-B66A-C00C5437A5D6}" type="pres">
      <dgm:prSet presAssocID="{9A5D7024-F1B1-4428-A749-63C69C32D7CF}" presName="compNode" presStyleCnt="0"/>
      <dgm:spPr/>
    </dgm:pt>
    <dgm:pt modelId="{95BA2DE7-7E98-4306-8FB1-29CDC0D4530C}" type="pres">
      <dgm:prSet presAssocID="{9A5D7024-F1B1-4428-A749-63C69C32D7C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burban scene"/>
        </a:ext>
      </dgm:extLst>
    </dgm:pt>
    <dgm:pt modelId="{DEDA584A-9E73-4F9D-AD36-E76A8200AAA9}" type="pres">
      <dgm:prSet presAssocID="{9A5D7024-F1B1-4428-A749-63C69C32D7CF}" presName="spaceRect" presStyleCnt="0"/>
      <dgm:spPr/>
    </dgm:pt>
    <dgm:pt modelId="{B238CC39-E99F-49AC-95D4-5A558109B1DF}" type="pres">
      <dgm:prSet presAssocID="{9A5D7024-F1B1-4428-A749-63C69C32D7CF}" presName="textRect" presStyleLbl="revTx" presStyleIdx="1" presStyleCnt="3">
        <dgm:presLayoutVars>
          <dgm:chMax val="1"/>
          <dgm:chPref val="1"/>
        </dgm:presLayoutVars>
      </dgm:prSet>
      <dgm:spPr/>
    </dgm:pt>
    <dgm:pt modelId="{88092DC9-C870-4972-9F2C-C6AE0FD35960}" type="pres">
      <dgm:prSet presAssocID="{812C4E3A-FC16-4EAE-8139-04D5E3507564}" presName="sibTrans" presStyleCnt="0"/>
      <dgm:spPr/>
    </dgm:pt>
    <dgm:pt modelId="{ECA444DF-8DF3-488A-8161-347330A49626}" type="pres">
      <dgm:prSet presAssocID="{C761FA08-4941-4BA1-80B7-F1D51690332C}" presName="compNode" presStyleCnt="0"/>
      <dgm:spPr/>
    </dgm:pt>
    <dgm:pt modelId="{AF1535F8-E311-41E7-8F2A-C0376A5685CE}" type="pres">
      <dgm:prSet presAssocID="{C761FA08-4941-4BA1-80B7-F1D51690332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use"/>
        </a:ext>
      </dgm:extLst>
    </dgm:pt>
    <dgm:pt modelId="{AD28774C-A5C5-4E81-9413-B2BA29D5D8D4}" type="pres">
      <dgm:prSet presAssocID="{C761FA08-4941-4BA1-80B7-F1D51690332C}" presName="spaceRect" presStyleCnt="0"/>
      <dgm:spPr/>
    </dgm:pt>
    <dgm:pt modelId="{A504C181-C0D4-4D57-9F3C-E1B3B9BE79B7}" type="pres">
      <dgm:prSet presAssocID="{C761FA08-4941-4BA1-80B7-F1D51690332C}" presName="textRect" presStyleLbl="revTx" presStyleIdx="2" presStyleCnt="3">
        <dgm:presLayoutVars>
          <dgm:chMax val="1"/>
          <dgm:chPref val="1"/>
        </dgm:presLayoutVars>
      </dgm:prSet>
      <dgm:spPr/>
    </dgm:pt>
  </dgm:ptLst>
  <dgm:cxnLst>
    <dgm:cxn modelId="{26FBA926-884C-4EC4-A0AD-6A52DC95DEC7}" srcId="{E6BB5E5C-3A2D-4681-95FB-61E68CBD9C85}" destId="{9A5D7024-F1B1-4428-A749-63C69C32D7CF}" srcOrd="1" destOrd="0" parTransId="{528E83EC-CADE-4551-A52E-8BCCE94904CB}" sibTransId="{812C4E3A-FC16-4EAE-8139-04D5E3507564}"/>
    <dgm:cxn modelId="{5FFFDD95-93F2-4C9D-A058-0CFD3FD58A8E}" type="presOf" srcId="{504E8106-4FC9-40E9-8111-0C67405A4C72}" destId="{5CF0940B-F273-485B-86FB-7B8262D7DEDB}" srcOrd="0" destOrd="0" presId="urn:microsoft.com/office/officeart/2018/2/layout/IconLabelList"/>
    <dgm:cxn modelId="{E2FA649F-266B-4810-96C4-B0C6E753C352}" srcId="{E6BB5E5C-3A2D-4681-95FB-61E68CBD9C85}" destId="{504E8106-4FC9-40E9-8111-0C67405A4C72}" srcOrd="0" destOrd="0" parTransId="{6D931C24-7BD6-4718-A356-8B957EE96F62}" sibTransId="{5C763347-A0FA-4F21-9C02-BD1313150422}"/>
    <dgm:cxn modelId="{087436B3-FF33-4C43-9588-B1DD2D3D66CB}" type="presOf" srcId="{E6BB5E5C-3A2D-4681-95FB-61E68CBD9C85}" destId="{FF80C93A-0E7E-4E52-9EDD-1A8BB43AB27D}" srcOrd="0" destOrd="0" presId="urn:microsoft.com/office/officeart/2018/2/layout/IconLabelList"/>
    <dgm:cxn modelId="{9067C3CA-3DFD-4CE4-80BA-6D1492F47375}" type="presOf" srcId="{C761FA08-4941-4BA1-80B7-F1D51690332C}" destId="{A504C181-C0D4-4D57-9F3C-E1B3B9BE79B7}" srcOrd="0" destOrd="0" presId="urn:microsoft.com/office/officeart/2018/2/layout/IconLabelList"/>
    <dgm:cxn modelId="{75764ED2-84ED-4F10-B723-9321BA14B082}" type="presOf" srcId="{9A5D7024-F1B1-4428-A749-63C69C32D7CF}" destId="{B238CC39-E99F-49AC-95D4-5A558109B1DF}" srcOrd="0" destOrd="0" presId="urn:microsoft.com/office/officeart/2018/2/layout/IconLabelList"/>
    <dgm:cxn modelId="{65CAF4E9-EE5B-4D04-9B5C-541B0243CEF0}" srcId="{E6BB5E5C-3A2D-4681-95FB-61E68CBD9C85}" destId="{C761FA08-4941-4BA1-80B7-F1D51690332C}" srcOrd="2" destOrd="0" parTransId="{EDC400B6-0551-433E-9062-B83A5CA13035}" sibTransId="{513C31DC-DBD5-47AC-9053-6D46F82FCB9D}"/>
    <dgm:cxn modelId="{C462BEE2-8BD5-411F-BEA1-69A084F90C0C}" type="presParOf" srcId="{FF80C93A-0E7E-4E52-9EDD-1A8BB43AB27D}" destId="{FB0EA4FB-C76A-4B24-9AD3-79FBA2C70181}" srcOrd="0" destOrd="0" presId="urn:microsoft.com/office/officeart/2018/2/layout/IconLabelList"/>
    <dgm:cxn modelId="{FBBBBFDC-ACDB-4D1B-ABDA-9DF4C7BC0DE6}" type="presParOf" srcId="{FB0EA4FB-C76A-4B24-9AD3-79FBA2C70181}" destId="{06D4CDE6-8F9C-4DF9-A1BC-DA4F44C1033B}" srcOrd="0" destOrd="0" presId="urn:microsoft.com/office/officeart/2018/2/layout/IconLabelList"/>
    <dgm:cxn modelId="{6515EF75-33DA-45A3-A6AE-975188E3110F}" type="presParOf" srcId="{FB0EA4FB-C76A-4B24-9AD3-79FBA2C70181}" destId="{89CEBD46-37AD-49A7-ACAB-0696D3B44E5A}" srcOrd="1" destOrd="0" presId="urn:microsoft.com/office/officeart/2018/2/layout/IconLabelList"/>
    <dgm:cxn modelId="{27764955-7BD6-4BC0-A4A5-8E42945B1C0C}" type="presParOf" srcId="{FB0EA4FB-C76A-4B24-9AD3-79FBA2C70181}" destId="{5CF0940B-F273-485B-86FB-7B8262D7DEDB}" srcOrd="2" destOrd="0" presId="urn:microsoft.com/office/officeart/2018/2/layout/IconLabelList"/>
    <dgm:cxn modelId="{F892CA41-C93D-45F1-9D9D-BFD0DA4B6799}" type="presParOf" srcId="{FF80C93A-0E7E-4E52-9EDD-1A8BB43AB27D}" destId="{729DF8C5-B63C-46A6-9BF9-EF443AD7F89E}" srcOrd="1" destOrd="0" presId="urn:microsoft.com/office/officeart/2018/2/layout/IconLabelList"/>
    <dgm:cxn modelId="{1DE38919-F4C5-4A05-9C6C-7E8D2E062137}" type="presParOf" srcId="{FF80C93A-0E7E-4E52-9EDD-1A8BB43AB27D}" destId="{04CEF527-3298-4548-B66A-C00C5437A5D6}" srcOrd="2" destOrd="0" presId="urn:microsoft.com/office/officeart/2018/2/layout/IconLabelList"/>
    <dgm:cxn modelId="{6DBE1CB0-3CF9-4B07-B6D4-775ADE461ABE}" type="presParOf" srcId="{04CEF527-3298-4548-B66A-C00C5437A5D6}" destId="{95BA2DE7-7E98-4306-8FB1-29CDC0D4530C}" srcOrd="0" destOrd="0" presId="urn:microsoft.com/office/officeart/2018/2/layout/IconLabelList"/>
    <dgm:cxn modelId="{A14EE95F-1B7B-401E-9F86-79FE0F36DCF5}" type="presParOf" srcId="{04CEF527-3298-4548-B66A-C00C5437A5D6}" destId="{DEDA584A-9E73-4F9D-AD36-E76A8200AAA9}" srcOrd="1" destOrd="0" presId="urn:microsoft.com/office/officeart/2018/2/layout/IconLabelList"/>
    <dgm:cxn modelId="{FC3A8611-44DE-4BB1-9B7F-2D6518A63B44}" type="presParOf" srcId="{04CEF527-3298-4548-B66A-C00C5437A5D6}" destId="{B238CC39-E99F-49AC-95D4-5A558109B1DF}" srcOrd="2" destOrd="0" presId="urn:microsoft.com/office/officeart/2018/2/layout/IconLabelList"/>
    <dgm:cxn modelId="{659CE027-B9F5-4229-94C9-8ADACD72EC71}" type="presParOf" srcId="{FF80C93A-0E7E-4E52-9EDD-1A8BB43AB27D}" destId="{88092DC9-C870-4972-9F2C-C6AE0FD35960}" srcOrd="3" destOrd="0" presId="urn:microsoft.com/office/officeart/2018/2/layout/IconLabelList"/>
    <dgm:cxn modelId="{E6849F95-CD06-44AE-B02B-D479B587AC1F}" type="presParOf" srcId="{FF80C93A-0E7E-4E52-9EDD-1A8BB43AB27D}" destId="{ECA444DF-8DF3-488A-8161-347330A49626}" srcOrd="4" destOrd="0" presId="urn:microsoft.com/office/officeart/2018/2/layout/IconLabelList"/>
    <dgm:cxn modelId="{3CD2F58D-571E-4120-BFE0-E9776154988B}" type="presParOf" srcId="{ECA444DF-8DF3-488A-8161-347330A49626}" destId="{AF1535F8-E311-41E7-8F2A-C0376A5685CE}" srcOrd="0" destOrd="0" presId="urn:microsoft.com/office/officeart/2018/2/layout/IconLabelList"/>
    <dgm:cxn modelId="{13226A2C-FF4A-4778-8128-03886B67F640}" type="presParOf" srcId="{ECA444DF-8DF3-488A-8161-347330A49626}" destId="{AD28774C-A5C5-4E81-9413-B2BA29D5D8D4}" srcOrd="1" destOrd="0" presId="urn:microsoft.com/office/officeart/2018/2/layout/IconLabelList"/>
    <dgm:cxn modelId="{9D93B6EE-8FD4-4D19-A25A-3D74B92188C5}" type="presParOf" srcId="{ECA444DF-8DF3-488A-8161-347330A49626}" destId="{A504C181-C0D4-4D57-9F3C-E1B3B9BE79B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4CDE6-8F9C-4DF9-A1BC-DA4F44C1033B}">
      <dsp:nvSpPr>
        <dsp:cNvPr id="0" name=""/>
        <dsp:cNvSpPr/>
      </dsp:nvSpPr>
      <dsp:spPr>
        <a:xfrm>
          <a:off x="1212569" y="98719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F0940B-F273-485B-86FB-7B8262D7DEDB}">
      <dsp:nvSpPr>
        <dsp:cNvPr id="0" name=""/>
        <dsp:cNvSpPr/>
      </dsp:nvSpPr>
      <dsp:spPr>
        <a:xfrm>
          <a:off x="417971"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t>• Try to start 2 weeks prior </a:t>
          </a:r>
        </a:p>
      </dsp:txBody>
      <dsp:txXfrm>
        <a:off x="417971" y="2644140"/>
        <a:ext cx="2889450" cy="720000"/>
      </dsp:txXfrm>
    </dsp:sp>
    <dsp:sp modelId="{95BA2DE7-7E98-4306-8FB1-29CDC0D4530C}">
      <dsp:nvSpPr>
        <dsp:cNvPr id="0" name=""/>
        <dsp:cNvSpPr/>
      </dsp:nvSpPr>
      <dsp:spPr>
        <a:xfrm>
          <a:off x="4607673" y="987197"/>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38CC39-E99F-49AC-95D4-5A558109B1DF}">
      <dsp:nvSpPr>
        <dsp:cNvPr id="0" name=""/>
        <dsp:cNvSpPr/>
      </dsp:nvSpPr>
      <dsp:spPr>
        <a:xfrm>
          <a:off x="3813075"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t>• Mail letter to entire neighborhood and draw from neighboring communities as well if desired </a:t>
          </a:r>
        </a:p>
      </dsp:txBody>
      <dsp:txXfrm>
        <a:off x="3813075" y="2644140"/>
        <a:ext cx="2889450" cy="720000"/>
      </dsp:txXfrm>
    </dsp:sp>
    <dsp:sp modelId="{AF1535F8-E311-41E7-8F2A-C0376A5685CE}">
      <dsp:nvSpPr>
        <dsp:cNvPr id="0" name=""/>
        <dsp:cNvSpPr/>
      </dsp:nvSpPr>
      <dsp:spPr>
        <a:xfrm>
          <a:off x="8002777" y="987197"/>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04C181-C0D4-4D57-9F3C-E1B3B9BE79B7}">
      <dsp:nvSpPr>
        <dsp:cNvPr id="0" name=""/>
        <dsp:cNvSpPr/>
      </dsp:nvSpPr>
      <dsp:spPr>
        <a:xfrm>
          <a:off x="7208178"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pPr>
          <a:r>
            <a:rPr lang="en-US" sz="1500" kern="1200"/>
            <a:t>• Pull up Expired Listings</a:t>
          </a:r>
        </a:p>
      </dsp:txBody>
      <dsp:txXfrm>
        <a:off x="7208178" y="2644140"/>
        <a:ext cx="28894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18A5D-9073-4247-AC13-D06B1E8B6DE7}"/>
              </a:ext>
            </a:extLst>
          </p:cNvPr>
          <p:cNvSpPr>
            <a:spLocks noGrp="1"/>
          </p:cNvSpPr>
          <p:nvPr>
            <p:ph type="title"/>
          </p:nvPr>
        </p:nvSpPr>
        <p:spPr>
          <a:xfrm>
            <a:off x="838200" y="846619"/>
            <a:ext cx="10515600" cy="817590"/>
          </a:xfrm>
          <a:prstGeom prst="rect">
            <a:avLst/>
          </a:prstGeom>
        </p:spPr>
        <p:txBody>
          <a:bodyPr anchor="ct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EA7F162-D7D8-1E45-87AB-13E512F7C6A0}"/>
              </a:ext>
            </a:extLst>
          </p:cNvPr>
          <p:cNvSpPr>
            <a:spLocks noGrp="1"/>
          </p:cNvSpPr>
          <p:nvPr>
            <p:ph idx="1"/>
          </p:nvPr>
        </p:nvSpPr>
        <p:spPr>
          <a:xfrm>
            <a:off x="838200" y="1664208"/>
            <a:ext cx="10515600" cy="451275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1251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18A5D-9073-4247-AC13-D06B1E8B6DE7}"/>
              </a:ext>
            </a:extLst>
          </p:cNvPr>
          <p:cNvSpPr>
            <a:spLocks noGrp="1"/>
          </p:cNvSpPr>
          <p:nvPr>
            <p:ph type="title"/>
          </p:nvPr>
        </p:nvSpPr>
        <p:spPr>
          <a:xfrm>
            <a:off x="838200" y="846619"/>
            <a:ext cx="10515600" cy="817590"/>
          </a:xfrm>
          <a:prstGeom prst="rect">
            <a:avLst/>
          </a:prstGeom>
        </p:spPr>
        <p:txBody>
          <a:bodyPr anchor="ct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EA7F162-D7D8-1E45-87AB-13E512F7C6A0}"/>
              </a:ext>
            </a:extLst>
          </p:cNvPr>
          <p:cNvSpPr>
            <a:spLocks noGrp="1"/>
          </p:cNvSpPr>
          <p:nvPr>
            <p:ph idx="1"/>
          </p:nvPr>
        </p:nvSpPr>
        <p:spPr>
          <a:xfrm>
            <a:off x="838200" y="1664208"/>
            <a:ext cx="10515600" cy="451275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1406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52EF0-0439-E746-AB22-A0D9DBCFB076}"/>
              </a:ext>
            </a:extLst>
          </p:cNvPr>
          <p:cNvSpPr>
            <a:spLocks noGrp="1"/>
          </p:cNvSpPr>
          <p:nvPr>
            <p:ph type="title"/>
          </p:nvPr>
        </p:nvSpPr>
        <p:spPr>
          <a:xfrm>
            <a:off x="838200" y="0"/>
            <a:ext cx="10515600" cy="1325881"/>
          </a:xfrm>
          <a:prstGeom prst="rect">
            <a:avLst/>
          </a:prstGeom>
        </p:spPr>
        <p:txBody>
          <a:bodyPr anchor="ct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A0B2333-3E9C-544E-A538-5BCB6ED3D19E}"/>
              </a:ext>
            </a:extLst>
          </p:cNvPr>
          <p:cNvSpPr>
            <a:spLocks noGrp="1"/>
          </p:cNvSpPr>
          <p:nvPr>
            <p:ph sz="half" idx="1"/>
          </p:nvPr>
        </p:nvSpPr>
        <p:spPr>
          <a:xfrm>
            <a:off x="838200" y="1825625"/>
            <a:ext cx="5219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EE0634-3F01-BA4C-B1CB-D3BDD73B32FF}"/>
              </a:ext>
            </a:extLst>
          </p:cNvPr>
          <p:cNvSpPr>
            <a:spLocks noGrp="1"/>
          </p:cNvSpPr>
          <p:nvPr>
            <p:ph sz="half" idx="2"/>
          </p:nvPr>
        </p:nvSpPr>
        <p:spPr>
          <a:xfrm>
            <a:off x="6134100" y="1825625"/>
            <a:ext cx="5219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0427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18A5D-9073-4247-AC13-D06B1E8B6DE7}"/>
              </a:ext>
            </a:extLst>
          </p:cNvPr>
          <p:cNvSpPr>
            <a:spLocks noGrp="1"/>
          </p:cNvSpPr>
          <p:nvPr>
            <p:ph type="title"/>
          </p:nvPr>
        </p:nvSpPr>
        <p:spPr>
          <a:xfrm>
            <a:off x="838200" y="0"/>
            <a:ext cx="10515600" cy="1316737"/>
          </a:xfrm>
          <a:prstGeom prst="rect">
            <a:avLst/>
          </a:prstGeom>
        </p:spPr>
        <p:txBody>
          <a:bodyPr anchor="ct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EA7F162-D7D8-1E45-87AB-13E512F7C6A0}"/>
              </a:ext>
            </a:extLst>
          </p:cNvPr>
          <p:cNvSpPr>
            <a:spLocks noGrp="1"/>
          </p:cNvSpPr>
          <p:nvPr>
            <p:ph idx="1"/>
          </p:nvPr>
        </p:nvSpPr>
        <p:spPr>
          <a:xfrm>
            <a:off x="838200" y="1664208"/>
            <a:ext cx="10515600" cy="451275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2317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18A5D-9073-4247-AC13-D06B1E8B6DE7}"/>
              </a:ext>
            </a:extLst>
          </p:cNvPr>
          <p:cNvSpPr>
            <a:spLocks noGrp="1"/>
          </p:cNvSpPr>
          <p:nvPr>
            <p:ph type="title"/>
          </p:nvPr>
        </p:nvSpPr>
        <p:spPr>
          <a:xfrm>
            <a:off x="838200" y="846619"/>
            <a:ext cx="10515600" cy="817590"/>
          </a:xfrm>
          <a:prstGeom prst="rect">
            <a:avLst/>
          </a:prstGeom>
        </p:spPr>
        <p:txBody>
          <a:bodyPr anchor="ct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EA7F162-D7D8-1E45-87AB-13E512F7C6A0}"/>
              </a:ext>
            </a:extLst>
          </p:cNvPr>
          <p:cNvSpPr>
            <a:spLocks noGrp="1"/>
          </p:cNvSpPr>
          <p:nvPr>
            <p:ph idx="1"/>
          </p:nvPr>
        </p:nvSpPr>
        <p:spPr>
          <a:xfrm>
            <a:off x="838200" y="1664208"/>
            <a:ext cx="10515600" cy="451275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318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18A5D-9073-4247-AC13-D06B1E8B6DE7}"/>
              </a:ext>
            </a:extLst>
          </p:cNvPr>
          <p:cNvSpPr>
            <a:spLocks noGrp="1"/>
          </p:cNvSpPr>
          <p:nvPr>
            <p:ph type="title"/>
          </p:nvPr>
        </p:nvSpPr>
        <p:spPr>
          <a:xfrm>
            <a:off x="838200" y="846619"/>
            <a:ext cx="10515600" cy="817590"/>
          </a:xfrm>
          <a:prstGeom prst="rect">
            <a:avLst/>
          </a:prstGeom>
        </p:spPr>
        <p:txBody>
          <a:bodyPr anchor="ct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CEA7F162-D7D8-1E45-87AB-13E512F7C6A0}"/>
              </a:ext>
            </a:extLst>
          </p:cNvPr>
          <p:cNvSpPr>
            <a:spLocks noGrp="1"/>
          </p:cNvSpPr>
          <p:nvPr>
            <p:ph idx="1"/>
          </p:nvPr>
        </p:nvSpPr>
        <p:spPr>
          <a:xfrm>
            <a:off x="838200" y="1664208"/>
            <a:ext cx="10515600" cy="451275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05911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119678"/>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908951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048276"/>
      </p:ext>
    </p:extLst>
  </p:cSld>
  <p:clrMap bg1="lt1" tx1="dk1" bg2="lt2" tx2="dk2" accent1="accent1" accent2="accent2" accent3="accent3" accent4="accent4" accent5="accent5" accent6="accent6" hlink="hlink" folHlink="folHlink"/>
  <p:sldLayoutIdLst>
    <p:sldLayoutId id="2147483669"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542234"/>
      </p:ext>
    </p:extLst>
  </p:cSld>
  <p:clrMap bg1="lt1" tx1="dk1" bg2="lt2" tx2="dk2" accent1="accent1" accent2="accent2" accent3="accent3" accent4="accent4" accent5="accent5" accent6="accent6" hlink="hlink" folHlink="folHlink"/>
  <p:sldLayoutIdLst>
    <p:sldLayoutId id="214748368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353565"/>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25683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84AA5-5BB9-4099-9569-B6ADF8071BD9}"/>
              </a:ext>
            </a:extLst>
          </p:cNvPr>
          <p:cNvSpPr>
            <a:spLocks noGrp="1"/>
          </p:cNvSpPr>
          <p:nvPr>
            <p:ph type="title"/>
          </p:nvPr>
        </p:nvSpPr>
        <p:spPr/>
        <p:txBody>
          <a:bodyPr/>
          <a:lstStyle/>
          <a:p>
            <a:r>
              <a:rPr lang="en-US" dirty="0"/>
              <a:t>Door Hangers</a:t>
            </a:r>
          </a:p>
        </p:txBody>
      </p:sp>
      <p:pic>
        <p:nvPicPr>
          <p:cNvPr id="5" name="Content Placeholder 4" descr="A screenshot of a cell phone&#10;&#10;Description automatically generated">
            <a:extLst>
              <a:ext uri="{FF2B5EF4-FFF2-40B4-BE49-F238E27FC236}">
                <a16:creationId xmlns:a16="http://schemas.microsoft.com/office/drawing/2014/main" id="{FB68A09F-B7B0-45F7-BC9E-5D2990B6C9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8536" y="1663700"/>
            <a:ext cx="6874928" cy="4513263"/>
          </a:xfrm>
        </p:spPr>
      </p:pic>
    </p:spTree>
    <p:extLst>
      <p:ext uri="{BB962C8B-B14F-4D97-AF65-F5344CB8AC3E}">
        <p14:creationId xmlns:p14="http://schemas.microsoft.com/office/powerpoint/2010/main" val="274610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FD973-0838-AB4F-8804-F132DABEBE87}"/>
              </a:ext>
            </a:extLst>
          </p:cNvPr>
          <p:cNvSpPr>
            <a:spLocks noGrp="1"/>
          </p:cNvSpPr>
          <p:nvPr>
            <p:ph type="title"/>
          </p:nvPr>
        </p:nvSpPr>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1pPr>
            <a:lvl2pPr marL="0" marR="0" indent="1143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2pPr>
            <a:lvl3pPr marL="0" marR="0" indent="2286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3pPr>
            <a:lvl4pPr marL="0" marR="0" indent="3429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4pPr>
            <a:lvl5pPr marL="0" marR="0" indent="4572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5pPr>
            <a:lvl6pPr marL="0" marR="0" indent="5715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6pPr>
            <a:lvl7pPr marL="0" marR="0" indent="6858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7pPr>
            <a:lvl8pPr marL="0" marR="0" indent="8001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8pPr>
            <a:lvl9pPr marL="0" marR="0" indent="9144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9pPr>
          </a:lstStyle>
          <a:p>
            <a:endParaRPr lang="en-US" dirty="0"/>
          </a:p>
        </p:txBody>
      </p:sp>
      <p:pic>
        <p:nvPicPr>
          <p:cNvPr id="5" name="Content Placeholder 4" descr="A picture containing dog&#10;&#10;Description automatically generated">
            <a:extLst>
              <a:ext uri="{FF2B5EF4-FFF2-40B4-BE49-F238E27FC236}">
                <a16:creationId xmlns:a16="http://schemas.microsoft.com/office/drawing/2014/main" id="{3F360E89-FFEE-498E-8586-240F8BE650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1316" y="1663700"/>
            <a:ext cx="6349367" cy="4513263"/>
          </a:xfrm>
        </p:spPr>
      </p:pic>
    </p:spTree>
    <p:extLst>
      <p:ext uri="{BB962C8B-B14F-4D97-AF65-F5344CB8AC3E}">
        <p14:creationId xmlns:p14="http://schemas.microsoft.com/office/powerpoint/2010/main" val="4068681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D5A49-4F5C-4CEF-88EF-F6E84385890C}"/>
              </a:ext>
            </a:extLst>
          </p:cNvPr>
          <p:cNvSpPr>
            <a:spLocks noGrp="1"/>
          </p:cNvSpPr>
          <p:nvPr>
            <p:ph type="title"/>
          </p:nvPr>
        </p:nvSpPr>
        <p:spPr/>
        <p:txBody>
          <a:bodyPr/>
          <a:lstStyle/>
          <a:p>
            <a:r>
              <a:rPr lang="en-US" dirty="0"/>
              <a:t>More Signs</a:t>
            </a:r>
          </a:p>
        </p:txBody>
      </p:sp>
      <p:pic>
        <p:nvPicPr>
          <p:cNvPr id="5" name="Content Placeholder 4" descr="A house with a grass field&#10;&#10;Description automatically generated">
            <a:extLst>
              <a:ext uri="{FF2B5EF4-FFF2-40B4-BE49-F238E27FC236}">
                <a16:creationId xmlns:a16="http://schemas.microsoft.com/office/drawing/2014/main" id="{59CB899C-F5A5-4C39-A426-28EC7EB33F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9145" y="1663700"/>
            <a:ext cx="6033709" cy="4513263"/>
          </a:xfrm>
        </p:spPr>
      </p:pic>
    </p:spTree>
    <p:extLst>
      <p:ext uri="{BB962C8B-B14F-4D97-AF65-F5344CB8AC3E}">
        <p14:creationId xmlns:p14="http://schemas.microsoft.com/office/powerpoint/2010/main" val="1746188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DCEDB-76EC-4345-A290-AE282AAEFF9B}"/>
              </a:ext>
            </a:extLst>
          </p:cNvPr>
          <p:cNvSpPr>
            <a:spLocks noGrp="1"/>
          </p:cNvSpPr>
          <p:nvPr>
            <p:ph type="title"/>
          </p:nvPr>
        </p:nvSpPr>
        <p:spPr/>
        <p:txBody>
          <a:bodyPr/>
          <a:lstStyle/>
          <a:p>
            <a:r>
              <a:rPr lang="en-US" b="1" dirty="0"/>
              <a:t>More of the Before</a:t>
            </a:r>
          </a:p>
        </p:txBody>
      </p:sp>
      <p:sp>
        <p:nvSpPr>
          <p:cNvPr id="3" name="Content Placeholder 2">
            <a:extLst>
              <a:ext uri="{FF2B5EF4-FFF2-40B4-BE49-F238E27FC236}">
                <a16:creationId xmlns:a16="http://schemas.microsoft.com/office/drawing/2014/main" id="{8C6EB587-3BBB-4A93-B8CC-C41E5A7BF2C0}"/>
              </a:ext>
            </a:extLst>
          </p:cNvPr>
          <p:cNvSpPr>
            <a:spLocks noGrp="1"/>
          </p:cNvSpPr>
          <p:nvPr>
            <p:ph idx="1"/>
          </p:nvPr>
        </p:nvSpPr>
        <p:spPr/>
        <p:txBody>
          <a:bodyPr/>
          <a:lstStyle/>
          <a:p>
            <a:r>
              <a:rPr lang="en-US" dirty="0"/>
              <a:t> Notify ENTIRE Database via VIDEO Email  (</a:t>
            </a:r>
            <a:r>
              <a:rPr lang="en-US" dirty="0" err="1"/>
              <a:t>bombbomb</a:t>
            </a:r>
            <a:r>
              <a:rPr lang="en-US" dirty="0"/>
              <a:t>) </a:t>
            </a:r>
          </a:p>
          <a:p>
            <a:pPr marL="0" indent="0">
              <a:buNone/>
            </a:pPr>
            <a:r>
              <a:rPr lang="en-US" dirty="0"/>
              <a:t>• Video to share – Seller, DB </a:t>
            </a:r>
          </a:p>
          <a:p>
            <a:pPr marL="0" indent="0">
              <a:buNone/>
            </a:pPr>
            <a:r>
              <a:rPr lang="en-US" dirty="0"/>
              <a:t>• Make sure you ask people to share! </a:t>
            </a:r>
          </a:p>
          <a:p>
            <a:pPr marL="0" indent="0">
              <a:buNone/>
            </a:pPr>
            <a:r>
              <a:rPr lang="en-US" dirty="0"/>
              <a:t>• Share in office FB account or in-house system </a:t>
            </a:r>
          </a:p>
          <a:p>
            <a:pPr marL="0" indent="0">
              <a:buNone/>
            </a:pPr>
            <a:r>
              <a:rPr lang="en-US" dirty="0"/>
              <a:t>• Ask your fellow agents to stop by if in the area </a:t>
            </a:r>
          </a:p>
          <a:p>
            <a:pPr marL="0" indent="0">
              <a:buNone/>
            </a:pPr>
            <a:r>
              <a:rPr lang="en-US" dirty="0"/>
              <a:t>• Create an avatar ad in FB – direct audience </a:t>
            </a:r>
          </a:p>
          <a:p>
            <a:pPr marL="0" indent="0">
              <a:buNone/>
            </a:pPr>
            <a:r>
              <a:rPr lang="en-US" dirty="0"/>
              <a:t>• Boost – video ad </a:t>
            </a:r>
          </a:p>
          <a:p>
            <a:pPr marL="0" indent="0">
              <a:buNone/>
            </a:pPr>
            <a:r>
              <a:rPr lang="en-US" dirty="0"/>
              <a:t>• Personal page – ask people to share </a:t>
            </a:r>
          </a:p>
          <a:p>
            <a:pPr marL="0" indent="0">
              <a:buNone/>
            </a:pPr>
            <a:r>
              <a:rPr lang="en-US" dirty="0"/>
              <a:t>• Instagram, Twitter, etc.</a:t>
            </a:r>
          </a:p>
        </p:txBody>
      </p:sp>
    </p:spTree>
    <p:extLst>
      <p:ext uri="{BB962C8B-B14F-4D97-AF65-F5344CB8AC3E}">
        <p14:creationId xmlns:p14="http://schemas.microsoft.com/office/powerpoint/2010/main" val="2235628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1DEF8-15C9-4A4F-9FC4-7068526ED1D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43F5E3E-C592-4CAC-AEE6-C9346CE2AA0B}"/>
              </a:ext>
            </a:extLst>
          </p:cNvPr>
          <p:cNvSpPr>
            <a:spLocks noGrp="1"/>
          </p:cNvSpPr>
          <p:nvPr>
            <p:ph idx="1"/>
          </p:nvPr>
        </p:nvSpPr>
        <p:spPr/>
        <p:txBody>
          <a:bodyPr/>
          <a:lstStyle/>
          <a:p>
            <a:r>
              <a:rPr lang="en-US" dirty="0"/>
              <a:t>Advertise on the following: </a:t>
            </a:r>
          </a:p>
          <a:p>
            <a:pPr marL="0" indent="0">
              <a:buNone/>
            </a:pPr>
            <a:r>
              <a:rPr lang="en-US" dirty="0"/>
              <a:t>• Zillow Video App </a:t>
            </a:r>
          </a:p>
          <a:p>
            <a:pPr marL="0" indent="0">
              <a:buNone/>
            </a:pPr>
            <a:r>
              <a:rPr lang="en-US" dirty="0"/>
              <a:t>• Company Platforms </a:t>
            </a:r>
          </a:p>
          <a:p>
            <a:pPr marL="0" indent="0">
              <a:buNone/>
            </a:pPr>
            <a:r>
              <a:rPr lang="en-US" dirty="0"/>
              <a:t>• MLS Platforms </a:t>
            </a:r>
          </a:p>
          <a:p>
            <a:pPr marL="0" indent="0">
              <a:buNone/>
            </a:pPr>
            <a:r>
              <a:rPr lang="en-US" dirty="0"/>
              <a:t>• Facebook Groups</a:t>
            </a:r>
          </a:p>
          <a:p>
            <a:r>
              <a:rPr lang="en-US" dirty="0"/>
              <a:t>Every OTHER day for 2 weeks prior – nugget a day FB live or SHORT write up – include link to house to your website</a:t>
            </a:r>
          </a:p>
        </p:txBody>
      </p:sp>
    </p:spTree>
    <p:extLst>
      <p:ext uri="{BB962C8B-B14F-4D97-AF65-F5344CB8AC3E}">
        <p14:creationId xmlns:p14="http://schemas.microsoft.com/office/powerpoint/2010/main" val="3441818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023C0-F981-3B43-9B4D-BACEA0A2542D}"/>
              </a:ext>
            </a:extLst>
          </p:cNvPr>
          <p:cNvSpPr>
            <a:spLocks noGrp="1"/>
          </p:cNvSpPr>
          <p:nvPr>
            <p:ph type="title"/>
          </p:nvPr>
        </p:nvSpPr>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1pPr>
            <a:lvl2pPr marL="0" marR="0" indent="1143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2pPr>
            <a:lvl3pPr marL="0" marR="0" indent="2286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3pPr>
            <a:lvl4pPr marL="0" marR="0" indent="3429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4pPr>
            <a:lvl5pPr marL="0" marR="0" indent="4572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5pPr>
            <a:lvl6pPr marL="0" marR="0" indent="5715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6pPr>
            <a:lvl7pPr marL="0" marR="0" indent="6858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7pPr>
            <a:lvl8pPr marL="0" marR="0" indent="8001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8pPr>
            <a:lvl9pPr marL="0" marR="0" indent="9144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9pPr>
          </a:lstStyle>
          <a:p>
            <a:endParaRPr lang="en-US"/>
          </a:p>
        </p:txBody>
      </p:sp>
      <p:sp>
        <p:nvSpPr>
          <p:cNvPr id="3" name="Content Placeholder 2">
            <a:extLst>
              <a:ext uri="{FF2B5EF4-FFF2-40B4-BE49-F238E27FC236}">
                <a16:creationId xmlns:a16="http://schemas.microsoft.com/office/drawing/2014/main" id="{7ADD832C-7DA6-C942-84E7-26E6CD367485}"/>
              </a:ext>
            </a:extLst>
          </p:cNvPr>
          <p:cNvSpPr>
            <a:spLocks noGrp="1"/>
          </p:cNvSpPr>
          <p:nvPr>
            <p:ph idx="1"/>
          </p:nvPr>
        </p:nvSpPr>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1pPr>
            <a:lvl2pPr marL="0" marR="0" indent="1143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2pPr>
            <a:lvl3pPr marL="0" marR="0" indent="2286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3pPr>
            <a:lvl4pPr marL="0" marR="0" indent="3429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4pPr>
            <a:lvl5pPr marL="0" marR="0" indent="4572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5pPr>
            <a:lvl6pPr marL="0" marR="0" indent="5715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6pPr>
            <a:lvl7pPr marL="0" marR="0" indent="6858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7pPr>
            <a:lvl8pPr marL="0" marR="0" indent="8001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8pPr>
            <a:lvl9pPr marL="0" marR="0" indent="9144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9pPr>
          </a:lstStyle>
          <a:p>
            <a:pPr marL="0" indent="0" algn="ctr">
              <a:buNone/>
            </a:pPr>
            <a:endParaRPr lang="en-US" sz="2800" dirty="0">
              <a:solidFill>
                <a:srgbClr val="FFFFFF"/>
              </a:solidFill>
              <a:latin typeface="Calibri Light" panose="020F0302020204030204"/>
              <a:ea typeface="+mj-ea"/>
              <a:cs typeface="+mj-cs"/>
            </a:endParaRPr>
          </a:p>
          <a:p>
            <a:pPr marL="0" indent="0" algn="ctr">
              <a:buNone/>
            </a:pPr>
            <a:endParaRPr lang="en-US" sz="2800" dirty="0">
              <a:solidFill>
                <a:srgbClr val="FFFFFF"/>
              </a:solidFill>
              <a:latin typeface="Calibri Light" panose="020F0302020204030204"/>
              <a:ea typeface="+mj-ea"/>
              <a:cs typeface="+mj-cs"/>
            </a:endParaRPr>
          </a:p>
          <a:p>
            <a:pPr marL="0" indent="0" algn="ctr">
              <a:buNone/>
            </a:pPr>
            <a:r>
              <a:rPr lang="en-US" sz="8000" dirty="0">
                <a:solidFill>
                  <a:srgbClr val="FFFFFF"/>
                </a:solidFill>
                <a:latin typeface="Calibri Light" panose="020F0302020204030204"/>
                <a:ea typeface="+mj-ea"/>
                <a:cs typeface="+mj-cs"/>
              </a:rPr>
              <a:t>The Day Of Prep </a:t>
            </a:r>
          </a:p>
        </p:txBody>
      </p:sp>
    </p:spTree>
    <p:extLst>
      <p:ext uri="{BB962C8B-B14F-4D97-AF65-F5344CB8AC3E}">
        <p14:creationId xmlns:p14="http://schemas.microsoft.com/office/powerpoint/2010/main" val="3519637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BC84-BEAA-4F18-B328-0F3AF7C891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A0DA7DD-7F4F-41A5-8381-BF5033F19CED}"/>
              </a:ext>
            </a:extLst>
          </p:cNvPr>
          <p:cNvSpPr>
            <a:spLocks noGrp="1"/>
          </p:cNvSpPr>
          <p:nvPr>
            <p:ph idx="1"/>
          </p:nvPr>
        </p:nvSpPr>
        <p:spPr/>
        <p:txBody>
          <a:bodyPr/>
          <a:lstStyle/>
          <a:p>
            <a:pPr marL="0" indent="0">
              <a:buNone/>
            </a:pPr>
            <a:r>
              <a:rPr lang="en-US" dirty="0"/>
              <a:t>• Put out as MANY signs as possible – the bigger the better! </a:t>
            </a:r>
          </a:p>
          <a:p>
            <a:pPr marL="0" indent="0">
              <a:buNone/>
            </a:pPr>
            <a:r>
              <a:rPr lang="en-US" dirty="0"/>
              <a:t>• Add Balloons to front of community and house </a:t>
            </a:r>
          </a:p>
          <a:p>
            <a:pPr marL="0" indent="0">
              <a:buNone/>
            </a:pPr>
            <a:r>
              <a:rPr lang="en-US" dirty="0"/>
              <a:t>• Arrive 30 minutes prior </a:t>
            </a:r>
          </a:p>
          <a:p>
            <a:pPr marL="0" indent="0">
              <a:buNone/>
            </a:pPr>
            <a:r>
              <a:rPr lang="en-US" dirty="0"/>
              <a:t>• Turn on ALL lights including closets </a:t>
            </a:r>
          </a:p>
          <a:p>
            <a:pPr marL="0" indent="0">
              <a:buNone/>
            </a:pPr>
            <a:r>
              <a:rPr lang="en-US" dirty="0"/>
              <a:t>• Open ALL drapes </a:t>
            </a:r>
          </a:p>
          <a:p>
            <a:pPr marL="0" indent="0">
              <a:buNone/>
            </a:pPr>
            <a:r>
              <a:rPr lang="en-US" dirty="0"/>
              <a:t>• 72 degrees </a:t>
            </a:r>
          </a:p>
          <a:p>
            <a:pPr marL="0" indent="0">
              <a:buNone/>
            </a:pPr>
            <a:r>
              <a:rPr lang="en-US" dirty="0"/>
              <a:t>• Flush all toilets </a:t>
            </a:r>
          </a:p>
          <a:p>
            <a:pPr marL="0" indent="0">
              <a:buNone/>
            </a:pPr>
            <a:r>
              <a:rPr lang="en-US" dirty="0"/>
              <a:t>• Soft Music and nice smelling candles </a:t>
            </a:r>
          </a:p>
          <a:p>
            <a:pPr marL="0" indent="0">
              <a:buNone/>
            </a:pPr>
            <a:r>
              <a:rPr lang="en-US" dirty="0"/>
              <a:t>• Registration areas – avoid using the kitchen!</a:t>
            </a:r>
          </a:p>
        </p:txBody>
      </p:sp>
    </p:spTree>
    <p:extLst>
      <p:ext uri="{BB962C8B-B14F-4D97-AF65-F5344CB8AC3E}">
        <p14:creationId xmlns:p14="http://schemas.microsoft.com/office/powerpoint/2010/main" val="3123459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FD973-0838-AB4F-8804-F132DABEBE87}"/>
              </a:ext>
            </a:extLst>
          </p:cNvPr>
          <p:cNvSpPr>
            <a:spLocks noGrp="1"/>
          </p:cNvSpPr>
          <p:nvPr>
            <p:ph type="title"/>
          </p:nvPr>
        </p:nvSpPr>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1pPr>
            <a:lvl2pPr marL="0" marR="0" indent="1143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2pPr>
            <a:lvl3pPr marL="0" marR="0" indent="2286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3pPr>
            <a:lvl4pPr marL="0" marR="0" indent="3429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4pPr>
            <a:lvl5pPr marL="0" marR="0" indent="4572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5pPr>
            <a:lvl6pPr marL="0" marR="0" indent="5715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6pPr>
            <a:lvl7pPr marL="0" marR="0" indent="6858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7pPr>
            <a:lvl8pPr marL="0" marR="0" indent="8001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8pPr>
            <a:lvl9pPr marL="0" marR="0" indent="9144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9pPr>
          </a:lstStyle>
          <a:p>
            <a:endParaRPr lang="en-US"/>
          </a:p>
        </p:txBody>
      </p:sp>
      <p:sp>
        <p:nvSpPr>
          <p:cNvPr id="3" name="Content Placeholder 2">
            <a:extLst>
              <a:ext uri="{FF2B5EF4-FFF2-40B4-BE49-F238E27FC236}">
                <a16:creationId xmlns:a16="http://schemas.microsoft.com/office/drawing/2014/main" id="{C7DDEF2F-0954-E345-A699-232E0537CC11}"/>
              </a:ext>
            </a:extLst>
          </p:cNvPr>
          <p:cNvSpPr>
            <a:spLocks noGrp="1"/>
          </p:cNvSpPr>
          <p:nvPr>
            <p:ph idx="1"/>
          </p:nvPr>
        </p:nvSpPr>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1pPr>
            <a:lvl2pPr marL="0" marR="0" indent="1143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2pPr>
            <a:lvl3pPr marL="0" marR="0" indent="2286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3pPr>
            <a:lvl4pPr marL="0" marR="0" indent="3429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4pPr>
            <a:lvl5pPr marL="0" marR="0" indent="4572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5pPr>
            <a:lvl6pPr marL="0" marR="0" indent="5715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6pPr>
            <a:lvl7pPr marL="0" marR="0" indent="6858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7pPr>
            <a:lvl8pPr marL="0" marR="0" indent="8001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8pPr>
            <a:lvl9pPr marL="0" marR="0" indent="9144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9pPr>
          </a:lstStyle>
          <a:p>
            <a:endParaRPr lang="en-US" dirty="0"/>
          </a:p>
          <a:p>
            <a:endParaRPr lang="en-US" dirty="0"/>
          </a:p>
          <a:p>
            <a:r>
              <a:rPr lang="en-US" sz="8800" dirty="0">
                <a:solidFill>
                  <a:schemeClr val="bg1"/>
                </a:solidFill>
              </a:rPr>
              <a:t>The At</a:t>
            </a:r>
          </a:p>
        </p:txBody>
      </p:sp>
    </p:spTree>
    <p:extLst>
      <p:ext uri="{BB962C8B-B14F-4D97-AF65-F5344CB8AC3E}">
        <p14:creationId xmlns:p14="http://schemas.microsoft.com/office/powerpoint/2010/main" val="709021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5C697-EBDE-4A97-BCB7-DD2C81B45E23}"/>
              </a:ext>
            </a:extLst>
          </p:cNvPr>
          <p:cNvSpPr>
            <a:spLocks noGrp="1"/>
          </p:cNvSpPr>
          <p:nvPr>
            <p:ph type="title"/>
          </p:nvPr>
        </p:nvSpPr>
        <p:spPr/>
        <p:txBody>
          <a:bodyPr/>
          <a:lstStyle/>
          <a:p>
            <a:r>
              <a:rPr lang="en-US" dirty="0"/>
              <a:t>Party Atmosphere Anyone???</a:t>
            </a:r>
          </a:p>
        </p:txBody>
      </p:sp>
      <p:sp>
        <p:nvSpPr>
          <p:cNvPr id="3" name="Content Placeholder 2">
            <a:extLst>
              <a:ext uri="{FF2B5EF4-FFF2-40B4-BE49-F238E27FC236}">
                <a16:creationId xmlns:a16="http://schemas.microsoft.com/office/drawing/2014/main" id="{8F2B1A8D-721B-4BA0-B842-DF2100E64571}"/>
              </a:ext>
            </a:extLst>
          </p:cNvPr>
          <p:cNvSpPr>
            <a:spLocks noGrp="1"/>
          </p:cNvSpPr>
          <p:nvPr>
            <p:ph idx="1"/>
          </p:nvPr>
        </p:nvSpPr>
        <p:spPr/>
        <p:txBody>
          <a:bodyPr/>
          <a:lstStyle/>
          <a:p>
            <a:r>
              <a:rPr lang="en-US" dirty="0"/>
              <a:t>What to HAVE on hand! Have goodie packs!  Have a PARTY Attitude</a:t>
            </a:r>
          </a:p>
          <a:p>
            <a:r>
              <a:rPr lang="en-US" dirty="0"/>
              <a:t>Packets of the following: </a:t>
            </a:r>
          </a:p>
          <a:p>
            <a:r>
              <a:rPr lang="en-US" dirty="0"/>
              <a:t>How to Protect Yourself When Buying a Home </a:t>
            </a:r>
          </a:p>
          <a:p>
            <a:r>
              <a:rPr lang="en-US" dirty="0"/>
              <a:t>Tax Record and Surrounding Properties </a:t>
            </a:r>
          </a:p>
          <a:p>
            <a:r>
              <a:rPr lang="en-US" dirty="0"/>
              <a:t>Excellent Color Brochure of Property</a:t>
            </a:r>
          </a:p>
          <a:p>
            <a:r>
              <a:rPr lang="en-US" dirty="0"/>
              <a:t> Buyer Brochure Buyer Needs and Wants Analysis All in a Folder!</a:t>
            </a:r>
          </a:p>
        </p:txBody>
      </p:sp>
    </p:spTree>
    <p:extLst>
      <p:ext uri="{BB962C8B-B14F-4D97-AF65-F5344CB8AC3E}">
        <p14:creationId xmlns:p14="http://schemas.microsoft.com/office/powerpoint/2010/main" val="2506942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12D2D-5359-45B6-8873-2E7934F6E7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AEF892B-096A-4B7C-B8F1-0963130378F7}"/>
              </a:ext>
            </a:extLst>
          </p:cNvPr>
          <p:cNvSpPr>
            <a:spLocks noGrp="1"/>
          </p:cNvSpPr>
          <p:nvPr>
            <p:ph idx="1"/>
          </p:nvPr>
        </p:nvSpPr>
        <p:spPr/>
        <p:txBody>
          <a:bodyPr/>
          <a:lstStyle/>
          <a:p>
            <a:pPr marL="0" indent="0" algn="ctr">
              <a:buNone/>
            </a:pPr>
            <a:r>
              <a:rPr lang="en-US" sz="8000" dirty="0"/>
              <a:t>Registration </a:t>
            </a:r>
          </a:p>
          <a:p>
            <a:pPr marL="0" indent="0" algn="ctr">
              <a:buNone/>
            </a:pPr>
            <a:r>
              <a:rPr lang="en-US" sz="8000" dirty="0"/>
              <a:t>Clipboards  </a:t>
            </a:r>
          </a:p>
          <a:p>
            <a:pPr marL="0" indent="0" algn="ctr">
              <a:buNone/>
            </a:pPr>
            <a:r>
              <a:rPr lang="en-US" sz="8000" dirty="0"/>
              <a:t>Electronic</a:t>
            </a:r>
          </a:p>
        </p:txBody>
      </p:sp>
    </p:spTree>
    <p:extLst>
      <p:ext uri="{BB962C8B-B14F-4D97-AF65-F5344CB8AC3E}">
        <p14:creationId xmlns:p14="http://schemas.microsoft.com/office/powerpoint/2010/main" val="2997485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5A925-D479-4950-9C77-C978303CA690}"/>
              </a:ext>
            </a:extLst>
          </p:cNvPr>
          <p:cNvSpPr>
            <a:spLocks noGrp="1"/>
          </p:cNvSpPr>
          <p:nvPr>
            <p:ph type="title"/>
          </p:nvPr>
        </p:nvSpPr>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1pPr>
            <a:lvl2pPr marL="0" marR="0" indent="1143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2pPr>
            <a:lvl3pPr marL="0" marR="0" indent="2286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3pPr>
            <a:lvl4pPr marL="0" marR="0" indent="3429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4pPr>
            <a:lvl5pPr marL="0" marR="0" indent="4572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5pPr>
            <a:lvl6pPr marL="0" marR="0" indent="5715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6pPr>
            <a:lvl7pPr marL="0" marR="0" indent="6858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7pPr>
            <a:lvl8pPr marL="0" marR="0" indent="8001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8pPr>
            <a:lvl9pPr marL="0" marR="0" indent="9144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9pPr>
          </a:lstStyle>
          <a:p>
            <a:endParaRPr lang="en-US"/>
          </a:p>
        </p:txBody>
      </p:sp>
      <p:sp>
        <p:nvSpPr>
          <p:cNvPr id="3" name="Content Placeholder 2">
            <a:extLst>
              <a:ext uri="{FF2B5EF4-FFF2-40B4-BE49-F238E27FC236}">
                <a16:creationId xmlns:a16="http://schemas.microsoft.com/office/drawing/2014/main" id="{29A3C216-339F-4967-9E18-6A79DD151FC8}"/>
              </a:ext>
            </a:extLst>
          </p:cNvPr>
          <p:cNvSpPr>
            <a:spLocks noGrp="1"/>
          </p:cNvSpPr>
          <p:nvPr>
            <p:ph idx="1"/>
          </p:nvPr>
        </p:nvSpPr>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1pPr>
            <a:lvl2pPr marL="0" marR="0" indent="1143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2pPr>
            <a:lvl3pPr marL="0" marR="0" indent="2286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3pPr>
            <a:lvl4pPr marL="0" marR="0" indent="3429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4pPr>
            <a:lvl5pPr marL="0" marR="0" indent="4572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5pPr>
            <a:lvl6pPr marL="0" marR="0" indent="5715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6pPr>
            <a:lvl7pPr marL="0" marR="0" indent="6858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7pPr>
            <a:lvl8pPr marL="0" marR="0" indent="8001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8pPr>
            <a:lvl9pPr marL="0" marR="0" indent="9144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9pPr>
          </a:lstStyle>
          <a:p>
            <a:pPr algn="ctr"/>
            <a:endParaRPr lang="en-US" sz="4000" dirty="0"/>
          </a:p>
          <a:p>
            <a:pPr algn="ctr"/>
            <a:endParaRPr lang="en-US" sz="4000" dirty="0"/>
          </a:p>
          <a:p>
            <a:pPr marL="0" indent="0" algn="ctr">
              <a:buNone/>
            </a:pPr>
            <a:r>
              <a:rPr lang="en-US" sz="4000" dirty="0">
                <a:solidFill>
                  <a:schemeClr val="bg1"/>
                </a:solidFill>
              </a:rPr>
              <a:t>Why You Should Have an Open House Strategy</a:t>
            </a:r>
          </a:p>
        </p:txBody>
      </p:sp>
    </p:spTree>
    <p:extLst>
      <p:ext uri="{BB962C8B-B14F-4D97-AF65-F5344CB8AC3E}">
        <p14:creationId xmlns:p14="http://schemas.microsoft.com/office/powerpoint/2010/main" val="3367077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60EB7D4B-969C-48A2-8EDD-574E052B54A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3128"/>
          <a:stretch/>
        </p:blipFill>
        <p:spPr>
          <a:xfrm>
            <a:off x="20" y="10"/>
            <a:ext cx="12191980" cy="6857990"/>
          </a:xfrm>
          <a:prstGeom prst="rect">
            <a:avLst/>
          </a:prstGeom>
        </p:spPr>
      </p:pic>
    </p:spTree>
    <p:extLst>
      <p:ext uri="{BB962C8B-B14F-4D97-AF65-F5344CB8AC3E}">
        <p14:creationId xmlns:p14="http://schemas.microsoft.com/office/powerpoint/2010/main" val="2507791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D4499472-B701-4299-8AB6-1619BEC5B05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682" b="12091"/>
          <a:stretch/>
        </p:blipFill>
        <p:spPr>
          <a:xfrm>
            <a:off x="20" y="10"/>
            <a:ext cx="12191980" cy="6857990"/>
          </a:xfrm>
          <a:prstGeom prst="rect">
            <a:avLst/>
          </a:prstGeom>
        </p:spPr>
      </p:pic>
    </p:spTree>
    <p:extLst>
      <p:ext uri="{BB962C8B-B14F-4D97-AF65-F5344CB8AC3E}">
        <p14:creationId xmlns:p14="http://schemas.microsoft.com/office/powerpoint/2010/main" val="3846947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Graphical user interface, website&#10;&#10;Description automatically generated">
            <a:extLst>
              <a:ext uri="{FF2B5EF4-FFF2-40B4-BE49-F238E27FC236}">
                <a16:creationId xmlns:a16="http://schemas.microsoft.com/office/drawing/2014/main" id="{E24D863F-0E53-A64B-1936-29239EC251B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055" b="26073"/>
          <a:stretch/>
        </p:blipFill>
        <p:spPr>
          <a:xfrm>
            <a:off x="20" y="1282"/>
            <a:ext cx="12191980" cy="6856718"/>
          </a:xfrm>
          <a:prstGeom prst="rect">
            <a:avLst/>
          </a:prstGeom>
        </p:spPr>
      </p:pic>
    </p:spTree>
    <p:extLst>
      <p:ext uri="{BB962C8B-B14F-4D97-AF65-F5344CB8AC3E}">
        <p14:creationId xmlns:p14="http://schemas.microsoft.com/office/powerpoint/2010/main" val="2138328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FD973-0838-AB4F-8804-F132DABEBE87}"/>
              </a:ext>
            </a:extLst>
          </p:cNvPr>
          <p:cNvSpPr>
            <a:spLocks noGrp="1"/>
          </p:cNvSpPr>
          <p:nvPr>
            <p:ph type="title"/>
          </p:nvPr>
        </p:nvSpPr>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1pPr>
            <a:lvl2pPr marL="0" marR="0" indent="1143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2pPr>
            <a:lvl3pPr marL="0" marR="0" indent="2286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3pPr>
            <a:lvl4pPr marL="0" marR="0" indent="3429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4pPr>
            <a:lvl5pPr marL="0" marR="0" indent="4572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5pPr>
            <a:lvl6pPr marL="0" marR="0" indent="5715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6pPr>
            <a:lvl7pPr marL="0" marR="0" indent="6858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7pPr>
            <a:lvl8pPr marL="0" marR="0" indent="8001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8pPr>
            <a:lvl9pPr marL="0" marR="0" indent="9144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9pPr>
          </a:lstStyle>
          <a:p>
            <a:endParaRPr lang="en-US"/>
          </a:p>
        </p:txBody>
      </p:sp>
      <p:sp>
        <p:nvSpPr>
          <p:cNvPr id="3" name="Content Placeholder 2">
            <a:extLst>
              <a:ext uri="{FF2B5EF4-FFF2-40B4-BE49-F238E27FC236}">
                <a16:creationId xmlns:a16="http://schemas.microsoft.com/office/drawing/2014/main" id="{C7DDEF2F-0954-E345-A699-232E0537CC11}"/>
              </a:ext>
            </a:extLst>
          </p:cNvPr>
          <p:cNvSpPr>
            <a:spLocks noGrp="1"/>
          </p:cNvSpPr>
          <p:nvPr>
            <p:ph idx="1"/>
          </p:nvPr>
        </p:nvSpPr>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1pPr>
            <a:lvl2pPr marL="0" marR="0" indent="1143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2pPr>
            <a:lvl3pPr marL="0" marR="0" indent="2286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3pPr>
            <a:lvl4pPr marL="0" marR="0" indent="3429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4pPr>
            <a:lvl5pPr marL="0" marR="0" indent="4572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5pPr>
            <a:lvl6pPr marL="0" marR="0" indent="5715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6pPr>
            <a:lvl7pPr marL="0" marR="0" indent="6858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7pPr>
            <a:lvl8pPr marL="0" marR="0" indent="8001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8pPr>
            <a:lvl9pPr marL="0" marR="0" indent="9144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9pPr>
          </a:lstStyle>
          <a:p>
            <a:endParaRPr lang="en-US" dirty="0"/>
          </a:p>
          <a:p>
            <a:endParaRPr lang="en-US" dirty="0"/>
          </a:p>
          <a:p>
            <a:endParaRPr lang="en-US" dirty="0"/>
          </a:p>
          <a:p>
            <a:r>
              <a:rPr lang="en-US" sz="7200" dirty="0">
                <a:solidFill>
                  <a:schemeClr val="bg1"/>
                </a:solidFill>
              </a:rPr>
              <a:t>The During </a:t>
            </a:r>
          </a:p>
        </p:txBody>
      </p:sp>
    </p:spTree>
    <p:extLst>
      <p:ext uri="{BB962C8B-B14F-4D97-AF65-F5344CB8AC3E}">
        <p14:creationId xmlns:p14="http://schemas.microsoft.com/office/powerpoint/2010/main" val="1550216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6CDA0-4ED5-4C2C-BD5B-5D4BFE1FA4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A3FAB2-7F80-4914-885F-E2B78C05255A}"/>
              </a:ext>
            </a:extLst>
          </p:cNvPr>
          <p:cNvSpPr>
            <a:spLocks noGrp="1"/>
          </p:cNvSpPr>
          <p:nvPr>
            <p:ph idx="1"/>
          </p:nvPr>
        </p:nvSpPr>
        <p:spPr/>
        <p:txBody>
          <a:bodyPr/>
          <a:lstStyle/>
          <a:p>
            <a:pPr marL="0" indent="0" algn="ctr">
              <a:buNone/>
            </a:pPr>
            <a:r>
              <a:rPr lang="en-US" sz="7200" dirty="0"/>
              <a:t>The Bottom Line</a:t>
            </a:r>
          </a:p>
          <a:p>
            <a:pPr marL="0" indent="0" algn="ctr">
              <a:buNone/>
            </a:pPr>
            <a:r>
              <a:rPr lang="en-US" sz="7200" dirty="0"/>
              <a:t>YOU MUST ENGAGE</a:t>
            </a:r>
          </a:p>
          <a:p>
            <a:pPr marL="0" indent="0" algn="ctr">
              <a:buNone/>
            </a:pPr>
            <a:r>
              <a:rPr lang="en-US" sz="7200" dirty="0"/>
              <a:t>“Classify the Customer”</a:t>
            </a:r>
          </a:p>
        </p:txBody>
      </p:sp>
    </p:spTree>
    <p:extLst>
      <p:ext uri="{BB962C8B-B14F-4D97-AF65-F5344CB8AC3E}">
        <p14:creationId xmlns:p14="http://schemas.microsoft.com/office/powerpoint/2010/main" val="1949097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9CA26-3629-47BF-81D6-08DF3ED46C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CCC2860-E417-4F03-A6C6-A84ECEC3D560}"/>
              </a:ext>
            </a:extLst>
          </p:cNvPr>
          <p:cNvSpPr>
            <a:spLocks noGrp="1"/>
          </p:cNvSpPr>
          <p:nvPr>
            <p:ph idx="1"/>
          </p:nvPr>
        </p:nvSpPr>
        <p:spPr/>
        <p:txBody>
          <a:bodyPr/>
          <a:lstStyle/>
          <a:p>
            <a:pPr marL="0" indent="0" algn="ctr">
              <a:buNone/>
            </a:pPr>
            <a:r>
              <a:rPr lang="en-US" sz="6000" dirty="0"/>
              <a:t>Enter the Open House with a Strategy to fill 2 appointments that week.  Know the times/days you are trying to fill. </a:t>
            </a:r>
          </a:p>
          <a:p>
            <a:pPr marL="0" indent="0" algn="ctr">
              <a:buNone/>
            </a:pPr>
            <a:r>
              <a:rPr lang="en-US" sz="6000" dirty="0"/>
              <a:t> ASK</a:t>
            </a:r>
          </a:p>
        </p:txBody>
      </p:sp>
    </p:spTree>
    <p:extLst>
      <p:ext uri="{BB962C8B-B14F-4D97-AF65-F5344CB8AC3E}">
        <p14:creationId xmlns:p14="http://schemas.microsoft.com/office/powerpoint/2010/main" val="1059897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91CE0-9574-4B91-87DC-28F84340541C}"/>
              </a:ext>
            </a:extLst>
          </p:cNvPr>
          <p:cNvSpPr>
            <a:spLocks noGrp="1"/>
          </p:cNvSpPr>
          <p:nvPr>
            <p:ph type="title"/>
          </p:nvPr>
        </p:nvSpPr>
        <p:spPr/>
        <p:txBody>
          <a:bodyPr/>
          <a:lstStyle/>
          <a:p>
            <a:r>
              <a:rPr lang="en-US" dirty="0"/>
              <a:t>A B C’s</a:t>
            </a:r>
          </a:p>
        </p:txBody>
      </p:sp>
      <p:sp>
        <p:nvSpPr>
          <p:cNvPr id="3" name="Content Placeholder 2">
            <a:extLst>
              <a:ext uri="{FF2B5EF4-FFF2-40B4-BE49-F238E27FC236}">
                <a16:creationId xmlns:a16="http://schemas.microsoft.com/office/drawing/2014/main" id="{759A97A1-8AC6-4102-8104-CE8D34023A02}"/>
              </a:ext>
            </a:extLst>
          </p:cNvPr>
          <p:cNvSpPr>
            <a:spLocks noGrp="1"/>
          </p:cNvSpPr>
          <p:nvPr>
            <p:ph idx="1"/>
          </p:nvPr>
        </p:nvSpPr>
        <p:spPr/>
        <p:txBody>
          <a:bodyPr/>
          <a:lstStyle/>
          <a:p>
            <a:r>
              <a:rPr lang="en-US" dirty="0"/>
              <a:t>The Timeframe will determine the letter and thus the plan for effective follow up!</a:t>
            </a:r>
          </a:p>
          <a:p>
            <a:r>
              <a:rPr lang="en-US" dirty="0"/>
              <a:t>A= less than 30 days, have a deadline </a:t>
            </a:r>
          </a:p>
          <a:p>
            <a:r>
              <a:rPr lang="en-US" dirty="0"/>
              <a:t>B= 30-90 days out, deadline </a:t>
            </a:r>
          </a:p>
          <a:p>
            <a:r>
              <a:rPr lang="en-US" dirty="0"/>
              <a:t>C= 90+ - deadline or no real deadline</a:t>
            </a:r>
          </a:p>
        </p:txBody>
      </p:sp>
    </p:spTree>
    <p:extLst>
      <p:ext uri="{BB962C8B-B14F-4D97-AF65-F5344CB8AC3E}">
        <p14:creationId xmlns:p14="http://schemas.microsoft.com/office/powerpoint/2010/main" val="525845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D8586-C5B9-401D-92E5-78A58E9237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51CB580-4123-4D37-840D-D90079EDC6F7}"/>
              </a:ext>
            </a:extLst>
          </p:cNvPr>
          <p:cNvSpPr>
            <a:spLocks noGrp="1"/>
          </p:cNvSpPr>
          <p:nvPr>
            <p:ph idx="1"/>
          </p:nvPr>
        </p:nvSpPr>
        <p:spPr/>
        <p:txBody>
          <a:bodyPr/>
          <a:lstStyle/>
          <a:p>
            <a:pPr marL="0" indent="0">
              <a:buNone/>
            </a:pPr>
            <a:r>
              <a:rPr lang="en-US" dirty="0"/>
              <a:t>“Welcome!  Come on in!”</a:t>
            </a:r>
          </a:p>
          <a:p>
            <a:pPr marL="0" indent="0">
              <a:buNone/>
            </a:pPr>
            <a:endParaRPr lang="en-US" dirty="0"/>
          </a:p>
          <a:p>
            <a:pPr marL="0" indent="0">
              <a:buNone/>
            </a:pPr>
            <a:r>
              <a:rPr lang="en-US" dirty="0"/>
              <a:t>“Do you live in the neighborhood?  How did you hear about the Open House today?”</a:t>
            </a:r>
          </a:p>
          <a:p>
            <a:pPr marL="0" indent="0">
              <a:buNone/>
            </a:pPr>
            <a:endParaRPr lang="en-US" dirty="0"/>
          </a:p>
          <a:p>
            <a:pPr marL="0" indent="0">
              <a:buNone/>
            </a:pPr>
            <a:r>
              <a:rPr lang="en-US" dirty="0"/>
              <a:t>Well, check it out and before you leave I have a few things to share with you!</a:t>
            </a:r>
          </a:p>
          <a:p>
            <a:pPr marL="0" indent="0">
              <a:buNone/>
            </a:pPr>
            <a:endParaRPr lang="en-US" dirty="0"/>
          </a:p>
          <a:p>
            <a:pPr marL="0" indent="0">
              <a:buNone/>
            </a:pPr>
            <a:r>
              <a:rPr lang="en-US" dirty="0"/>
              <a:t>You have a better chance at engaging toward the END of the visit in many instances!</a:t>
            </a:r>
          </a:p>
        </p:txBody>
      </p:sp>
    </p:spTree>
    <p:extLst>
      <p:ext uri="{BB962C8B-B14F-4D97-AF65-F5344CB8AC3E}">
        <p14:creationId xmlns:p14="http://schemas.microsoft.com/office/powerpoint/2010/main" val="1054573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0F0-F931-4B44-B983-07603FA63EA0}"/>
              </a:ext>
            </a:extLst>
          </p:cNvPr>
          <p:cNvSpPr>
            <a:spLocks noGrp="1"/>
          </p:cNvSpPr>
          <p:nvPr>
            <p:ph type="title"/>
          </p:nvPr>
        </p:nvSpPr>
        <p:spPr/>
        <p:txBody>
          <a:bodyPr/>
          <a:lstStyle/>
          <a:p>
            <a:r>
              <a:rPr lang="en-US" sz="2800" dirty="0">
                <a:latin typeface="+mn-lt"/>
              </a:rPr>
              <a:t>Timeframe is the most important thing you can obtain</a:t>
            </a:r>
          </a:p>
        </p:txBody>
      </p:sp>
      <p:sp>
        <p:nvSpPr>
          <p:cNvPr id="3" name="Content Placeholder 2">
            <a:extLst>
              <a:ext uri="{FF2B5EF4-FFF2-40B4-BE49-F238E27FC236}">
                <a16:creationId xmlns:a16="http://schemas.microsoft.com/office/drawing/2014/main" id="{7B4FCAE9-CFAB-4938-AD8B-8BC668B2B9BD}"/>
              </a:ext>
            </a:extLst>
          </p:cNvPr>
          <p:cNvSpPr>
            <a:spLocks noGrp="1"/>
          </p:cNvSpPr>
          <p:nvPr>
            <p:ph sz="half" idx="1"/>
          </p:nvPr>
        </p:nvSpPr>
        <p:spPr/>
        <p:txBody>
          <a:bodyPr/>
          <a:lstStyle/>
          <a:p>
            <a:pPr marL="0" indent="0">
              <a:buNone/>
            </a:pPr>
            <a:r>
              <a:rPr lang="en-US" dirty="0"/>
              <a:t>Where do you currently live? </a:t>
            </a:r>
          </a:p>
          <a:p>
            <a:pPr marL="0" indent="0">
              <a:buNone/>
            </a:pPr>
            <a:r>
              <a:rPr lang="en-US" dirty="0"/>
              <a:t>Where do you work? </a:t>
            </a:r>
          </a:p>
          <a:p>
            <a:pPr marL="0" indent="0">
              <a:buNone/>
            </a:pPr>
            <a:r>
              <a:rPr lang="en-US" dirty="0"/>
              <a:t>What do they like about this area? </a:t>
            </a:r>
          </a:p>
          <a:p>
            <a:pPr marL="0" indent="0">
              <a:buNone/>
            </a:pPr>
            <a:r>
              <a:rPr lang="en-US" dirty="0"/>
              <a:t>Do you have friends and family in the area? </a:t>
            </a:r>
          </a:p>
          <a:p>
            <a:pPr marL="0" indent="0">
              <a:buNone/>
            </a:pPr>
            <a:r>
              <a:rPr lang="en-US" dirty="0"/>
              <a:t>How long have you been looking? </a:t>
            </a:r>
          </a:p>
          <a:p>
            <a:pPr marL="0" indent="0">
              <a:buNone/>
            </a:pPr>
            <a:r>
              <a:rPr lang="en-US" dirty="0"/>
              <a:t>How are you going about finding your dream home? </a:t>
            </a:r>
          </a:p>
          <a:p>
            <a:pPr marL="0" indent="0">
              <a:buNone/>
            </a:pPr>
            <a:r>
              <a:rPr lang="en-US" dirty="0"/>
              <a:t> </a:t>
            </a:r>
          </a:p>
        </p:txBody>
      </p:sp>
      <p:sp>
        <p:nvSpPr>
          <p:cNvPr id="4" name="Content Placeholder 3">
            <a:extLst>
              <a:ext uri="{FF2B5EF4-FFF2-40B4-BE49-F238E27FC236}">
                <a16:creationId xmlns:a16="http://schemas.microsoft.com/office/drawing/2014/main" id="{7DB1D086-229B-49E9-9EE5-9F1FAE4A5323}"/>
              </a:ext>
            </a:extLst>
          </p:cNvPr>
          <p:cNvSpPr>
            <a:spLocks noGrp="1"/>
          </p:cNvSpPr>
          <p:nvPr>
            <p:ph sz="half" idx="2"/>
          </p:nvPr>
        </p:nvSpPr>
        <p:spPr/>
        <p:txBody>
          <a:bodyPr/>
          <a:lstStyle/>
          <a:p>
            <a:pPr marL="0" indent="0">
              <a:buNone/>
            </a:pPr>
            <a:r>
              <a:rPr lang="en-US" dirty="0"/>
              <a:t>Do you have someone sending the deals as they hit the market?</a:t>
            </a:r>
          </a:p>
          <a:p>
            <a:pPr marL="0" indent="0">
              <a:buNone/>
            </a:pPr>
            <a:r>
              <a:rPr lang="en-US" dirty="0"/>
              <a:t>What is your monthly budget? </a:t>
            </a:r>
          </a:p>
          <a:p>
            <a:pPr marL="0" indent="0">
              <a:buNone/>
            </a:pPr>
            <a:r>
              <a:rPr lang="en-US" dirty="0"/>
              <a:t>Can we get together for a strategy session?  </a:t>
            </a:r>
          </a:p>
          <a:p>
            <a:pPr marL="0" indent="0">
              <a:buNone/>
            </a:pPr>
            <a:r>
              <a:rPr lang="en-US" dirty="0"/>
              <a:t>I have today after open or next Saturday at 11:00? Establish a NEXT step for each customer</a:t>
            </a:r>
          </a:p>
          <a:p>
            <a:endParaRPr lang="en-US" dirty="0"/>
          </a:p>
        </p:txBody>
      </p:sp>
    </p:spTree>
    <p:extLst>
      <p:ext uri="{BB962C8B-B14F-4D97-AF65-F5344CB8AC3E}">
        <p14:creationId xmlns:p14="http://schemas.microsoft.com/office/powerpoint/2010/main" val="2689092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BE883-695C-4153-BD6F-366DAD0932D6}"/>
              </a:ext>
            </a:extLst>
          </p:cNvPr>
          <p:cNvSpPr>
            <a:spLocks noGrp="1"/>
          </p:cNvSpPr>
          <p:nvPr>
            <p:ph type="title"/>
          </p:nvPr>
        </p:nvSpPr>
        <p:spPr/>
        <p:txBody>
          <a:bodyPr/>
          <a:lstStyle/>
          <a:p>
            <a:endParaRPr lang="en-US"/>
          </a:p>
        </p:txBody>
      </p:sp>
      <p:pic>
        <p:nvPicPr>
          <p:cNvPr id="5" name="Content Placeholder 4" descr="A screenshot of a cell phone&#10;&#10;Description automatically generated">
            <a:extLst>
              <a:ext uri="{FF2B5EF4-FFF2-40B4-BE49-F238E27FC236}">
                <a16:creationId xmlns:a16="http://schemas.microsoft.com/office/drawing/2014/main" id="{31D1C59E-6FF9-480F-B958-AE259E1CEE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8589" y="1663700"/>
            <a:ext cx="5634822" cy="4513263"/>
          </a:xfrm>
        </p:spPr>
      </p:pic>
    </p:spTree>
    <p:extLst>
      <p:ext uri="{BB962C8B-B14F-4D97-AF65-F5344CB8AC3E}">
        <p14:creationId xmlns:p14="http://schemas.microsoft.com/office/powerpoint/2010/main" val="1869045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E32B-A6F7-0443-8388-6060A390F0C7}"/>
              </a:ext>
            </a:extLst>
          </p:cNvPr>
          <p:cNvSpPr>
            <a:spLocks noGrp="1"/>
          </p:cNvSpPr>
          <p:nvPr>
            <p:ph type="title"/>
          </p:nvPr>
        </p:nvSpPr>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1pPr>
            <a:lvl2pPr marL="0" marR="0" indent="1143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2pPr>
            <a:lvl3pPr marL="0" marR="0" indent="2286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3pPr>
            <a:lvl4pPr marL="0" marR="0" indent="3429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4pPr>
            <a:lvl5pPr marL="0" marR="0" indent="4572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5pPr>
            <a:lvl6pPr marL="0" marR="0" indent="5715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6pPr>
            <a:lvl7pPr marL="0" marR="0" indent="6858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7pPr>
            <a:lvl8pPr marL="0" marR="0" indent="8001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8pPr>
            <a:lvl9pPr marL="0" marR="0" indent="9144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9pPr>
          </a:lstStyle>
          <a:p>
            <a:r>
              <a:rPr lang="en-US" sz="3300" dirty="0"/>
              <a:t>Let’s Debunk Some Myths About Open Houses</a:t>
            </a:r>
          </a:p>
        </p:txBody>
      </p:sp>
      <p:sp>
        <p:nvSpPr>
          <p:cNvPr id="3" name="Content Placeholder 2">
            <a:extLst>
              <a:ext uri="{FF2B5EF4-FFF2-40B4-BE49-F238E27FC236}">
                <a16:creationId xmlns:a16="http://schemas.microsoft.com/office/drawing/2014/main" id="{F1AFD920-1D37-0841-B769-6B47924B7BDC}"/>
              </a:ext>
            </a:extLst>
          </p:cNvPr>
          <p:cNvSpPr>
            <a:spLocks noGrp="1"/>
          </p:cNvSpPr>
          <p:nvPr>
            <p:ph idx="1"/>
          </p:nvPr>
        </p:nvSpPr>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1pPr>
            <a:lvl2pPr marL="0" marR="0" indent="1143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2pPr>
            <a:lvl3pPr marL="0" marR="0" indent="2286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3pPr>
            <a:lvl4pPr marL="0" marR="0" indent="3429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4pPr>
            <a:lvl5pPr marL="0" marR="0" indent="4572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5pPr>
            <a:lvl6pPr marL="0" marR="0" indent="5715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6pPr>
            <a:lvl7pPr marL="0" marR="0" indent="6858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7pPr>
            <a:lvl8pPr marL="0" marR="0" indent="8001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8pPr>
            <a:lvl9pPr marL="0" marR="0" indent="9144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9pPr>
          </a:lstStyle>
          <a:p>
            <a:pPr marL="0" indent="0" algn="ctr">
              <a:buNone/>
            </a:pPr>
            <a:endParaRPr lang="en-US" sz="2400" dirty="0"/>
          </a:p>
          <a:p>
            <a:pPr algn="l"/>
            <a:r>
              <a:rPr lang="en-US" dirty="0"/>
              <a:t>• I am just doing it to appease the seller </a:t>
            </a:r>
          </a:p>
          <a:p>
            <a:pPr marL="342900" indent="-342900" algn="l">
              <a:buFont typeface="Arial" panose="020B0604020202020204" pitchFamily="34" charset="0"/>
              <a:buChar char="•"/>
            </a:pPr>
            <a:r>
              <a:rPr lang="en-US" dirty="0"/>
              <a:t>You don’t actually sell the house at an Open House</a:t>
            </a:r>
          </a:p>
          <a:p>
            <a:pPr algn="l"/>
            <a:r>
              <a:rPr lang="en-US" dirty="0"/>
              <a:t>• I have nothing else to do </a:t>
            </a:r>
          </a:p>
          <a:p>
            <a:pPr algn="l"/>
            <a:r>
              <a:rPr lang="en-US" dirty="0"/>
              <a:t>• I can get other work done while sitting there </a:t>
            </a:r>
          </a:p>
          <a:p>
            <a:pPr algn="l"/>
            <a:r>
              <a:rPr lang="en-US" dirty="0"/>
              <a:t>• Well, there is a good game on Sunday that I can watch uninterrupted! </a:t>
            </a:r>
          </a:p>
          <a:p>
            <a:pPr algn="l"/>
            <a:r>
              <a:rPr lang="en-US" dirty="0"/>
              <a:t>• What say you? </a:t>
            </a:r>
          </a:p>
        </p:txBody>
      </p:sp>
    </p:spTree>
    <p:extLst>
      <p:ext uri="{BB962C8B-B14F-4D97-AF65-F5344CB8AC3E}">
        <p14:creationId xmlns:p14="http://schemas.microsoft.com/office/powerpoint/2010/main" val="3971108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023C0-F981-3B43-9B4D-BACEA0A2542D}"/>
              </a:ext>
            </a:extLst>
          </p:cNvPr>
          <p:cNvSpPr>
            <a:spLocks noGrp="1"/>
          </p:cNvSpPr>
          <p:nvPr>
            <p:ph type="title"/>
          </p:nvPr>
        </p:nvSpPr>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1pPr>
            <a:lvl2pPr marL="0" marR="0" indent="1143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2pPr>
            <a:lvl3pPr marL="0" marR="0" indent="2286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3pPr>
            <a:lvl4pPr marL="0" marR="0" indent="3429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4pPr>
            <a:lvl5pPr marL="0" marR="0" indent="4572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5pPr>
            <a:lvl6pPr marL="0" marR="0" indent="5715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6pPr>
            <a:lvl7pPr marL="0" marR="0" indent="6858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7pPr>
            <a:lvl8pPr marL="0" marR="0" indent="8001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8pPr>
            <a:lvl9pPr marL="0" marR="0" indent="9144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9pPr>
          </a:lstStyle>
          <a:p>
            <a:endParaRPr lang="en-US"/>
          </a:p>
        </p:txBody>
      </p:sp>
      <p:sp>
        <p:nvSpPr>
          <p:cNvPr id="3" name="Content Placeholder 2">
            <a:extLst>
              <a:ext uri="{FF2B5EF4-FFF2-40B4-BE49-F238E27FC236}">
                <a16:creationId xmlns:a16="http://schemas.microsoft.com/office/drawing/2014/main" id="{7ADD832C-7DA6-C942-84E7-26E6CD367485}"/>
              </a:ext>
            </a:extLst>
          </p:cNvPr>
          <p:cNvSpPr>
            <a:spLocks noGrp="1"/>
          </p:cNvSpPr>
          <p:nvPr>
            <p:ph idx="1"/>
          </p:nvPr>
        </p:nvSpPr>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1pPr>
            <a:lvl2pPr marL="0" marR="0" indent="1143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2pPr>
            <a:lvl3pPr marL="0" marR="0" indent="2286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3pPr>
            <a:lvl4pPr marL="0" marR="0" indent="3429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4pPr>
            <a:lvl5pPr marL="0" marR="0" indent="4572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5pPr>
            <a:lvl6pPr marL="0" marR="0" indent="5715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6pPr>
            <a:lvl7pPr marL="0" marR="0" indent="6858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7pPr>
            <a:lvl8pPr marL="0" marR="0" indent="8001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8pPr>
            <a:lvl9pPr marL="0" marR="0" indent="9144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9pPr>
          </a:lstStyle>
          <a:p>
            <a:pPr marL="0" indent="0" algn="ctr">
              <a:buNone/>
            </a:pPr>
            <a:endParaRPr lang="en-US" sz="2800" dirty="0">
              <a:solidFill>
                <a:srgbClr val="FFFFFF"/>
              </a:solidFill>
              <a:latin typeface="Calibri Light" panose="020F0302020204030204"/>
              <a:ea typeface="+mj-ea"/>
              <a:cs typeface="+mj-cs"/>
            </a:endParaRPr>
          </a:p>
          <a:p>
            <a:pPr marL="0" indent="0" algn="ctr">
              <a:buNone/>
            </a:pPr>
            <a:endParaRPr lang="en-US" sz="2800" dirty="0">
              <a:solidFill>
                <a:srgbClr val="FFFFFF"/>
              </a:solidFill>
              <a:latin typeface="Calibri Light" panose="020F0302020204030204"/>
              <a:ea typeface="+mj-ea"/>
              <a:cs typeface="+mj-cs"/>
            </a:endParaRPr>
          </a:p>
          <a:p>
            <a:pPr marL="0" indent="0" algn="ctr">
              <a:buNone/>
            </a:pPr>
            <a:endParaRPr lang="en-US" sz="2800" dirty="0">
              <a:solidFill>
                <a:srgbClr val="FFFFFF"/>
              </a:solidFill>
              <a:latin typeface="Calibri Light" panose="020F0302020204030204"/>
              <a:ea typeface="+mj-ea"/>
              <a:cs typeface="+mj-cs"/>
            </a:endParaRPr>
          </a:p>
          <a:p>
            <a:pPr marL="0" indent="0" algn="ctr">
              <a:buNone/>
            </a:pPr>
            <a:r>
              <a:rPr lang="en-US" sz="6600" dirty="0">
                <a:solidFill>
                  <a:srgbClr val="FFFFFF"/>
                </a:solidFill>
                <a:latin typeface="Calibri Light" panose="020F0302020204030204"/>
                <a:ea typeface="+mj-ea"/>
                <a:cs typeface="+mj-cs"/>
              </a:rPr>
              <a:t>The After</a:t>
            </a:r>
            <a:endParaRPr lang="en-US" sz="6600" dirty="0"/>
          </a:p>
        </p:txBody>
      </p:sp>
    </p:spTree>
    <p:extLst>
      <p:ext uri="{BB962C8B-B14F-4D97-AF65-F5344CB8AC3E}">
        <p14:creationId xmlns:p14="http://schemas.microsoft.com/office/powerpoint/2010/main" val="178124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C2EFE-6EEC-4F63-809D-303B74F4ECF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AE54B65-D7C8-4D81-BD80-8CE17586E3A2}"/>
              </a:ext>
            </a:extLst>
          </p:cNvPr>
          <p:cNvSpPr>
            <a:spLocks noGrp="1"/>
          </p:cNvSpPr>
          <p:nvPr>
            <p:ph idx="1"/>
          </p:nvPr>
        </p:nvSpPr>
        <p:spPr/>
        <p:txBody>
          <a:bodyPr/>
          <a:lstStyle/>
          <a:p>
            <a:r>
              <a:rPr lang="en-US" dirty="0"/>
              <a:t>Who Attended? – </a:t>
            </a:r>
          </a:p>
          <a:p>
            <a:r>
              <a:rPr lang="en-US" dirty="0"/>
              <a:t>Self Assessment Thank you Notes for all attendees – via mail first, email and/or FB Video </a:t>
            </a:r>
          </a:p>
          <a:p>
            <a:r>
              <a:rPr lang="en-US" dirty="0"/>
              <a:t>Thank you for all attendees </a:t>
            </a:r>
          </a:p>
          <a:p>
            <a:r>
              <a:rPr lang="en-US" dirty="0"/>
              <a:t>Put on Property Searches </a:t>
            </a:r>
          </a:p>
          <a:p>
            <a:r>
              <a:rPr lang="en-US" dirty="0"/>
              <a:t>Commit to NEXT step within week</a:t>
            </a:r>
          </a:p>
        </p:txBody>
      </p:sp>
    </p:spTree>
    <p:extLst>
      <p:ext uri="{BB962C8B-B14F-4D97-AF65-F5344CB8AC3E}">
        <p14:creationId xmlns:p14="http://schemas.microsoft.com/office/powerpoint/2010/main" val="2815585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FCD6F-FC8D-42A4-802F-98123F53FD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B905D11-9417-4CC2-B775-8B24CA6CFB20}"/>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4800" dirty="0"/>
              <a:t>Remember….</a:t>
            </a:r>
          </a:p>
          <a:p>
            <a:pPr marL="0" indent="0" algn="ctr">
              <a:buNone/>
            </a:pPr>
            <a:r>
              <a:rPr lang="en-US" sz="4800" dirty="0"/>
              <a:t>The Fortune is in the </a:t>
            </a:r>
            <a:r>
              <a:rPr lang="en-US" sz="4800" dirty="0" err="1"/>
              <a:t>Follow-UP</a:t>
            </a:r>
            <a:endParaRPr lang="en-US" sz="4800" dirty="0"/>
          </a:p>
        </p:txBody>
      </p:sp>
    </p:spTree>
    <p:extLst>
      <p:ext uri="{BB962C8B-B14F-4D97-AF65-F5344CB8AC3E}">
        <p14:creationId xmlns:p14="http://schemas.microsoft.com/office/powerpoint/2010/main" val="1356369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C3FE2D2F-F1A7-4C80-8274-E254DC40470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8907"/>
          <a:stretch/>
        </p:blipFill>
        <p:spPr>
          <a:xfrm>
            <a:off x="20" y="10"/>
            <a:ext cx="11887180" cy="6686540"/>
          </a:xfrm>
          <a:prstGeom prst="rect">
            <a:avLst/>
          </a:prstGeom>
        </p:spPr>
      </p:pic>
    </p:spTree>
    <p:extLst>
      <p:ext uri="{BB962C8B-B14F-4D97-AF65-F5344CB8AC3E}">
        <p14:creationId xmlns:p14="http://schemas.microsoft.com/office/powerpoint/2010/main" val="1880591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CAADB-C788-4D9D-A46E-C39F6AC9126D}"/>
              </a:ext>
            </a:extLst>
          </p:cNvPr>
          <p:cNvSpPr>
            <a:spLocks noGrp="1"/>
          </p:cNvSpPr>
          <p:nvPr>
            <p:ph type="title"/>
          </p:nvPr>
        </p:nvSpPr>
        <p:spPr/>
        <p:txBody>
          <a:bodyPr/>
          <a:lstStyle/>
          <a:p>
            <a:r>
              <a:rPr lang="en-US" dirty="0"/>
              <a:t>Method To the Madness</a:t>
            </a:r>
          </a:p>
        </p:txBody>
      </p:sp>
      <p:pic>
        <p:nvPicPr>
          <p:cNvPr id="5" name="Content Placeholder 4" descr="A close up of a sign&#10;&#10;Description automatically generated">
            <a:extLst>
              <a:ext uri="{FF2B5EF4-FFF2-40B4-BE49-F238E27FC236}">
                <a16:creationId xmlns:a16="http://schemas.microsoft.com/office/drawing/2014/main" id="{2DB804A1-AE64-44F2-AEBE-EB3A60FEFC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29627" y="1663700"/>
            <a:ext cx="6332745" cy="4513263"/>
          </a:xfrm>
        </p:spPr>
      </p:pic>
    </p:spTree>
    <p:extLst>
      <p:ext uri="{BB962C8B-B14F-4D97-AF65-F5344CB8AC3E}">
        <p14:creationId xmlns:p14="http://schemas.microsoft.com/office/powerpoint/2010/main" val="323537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6AE36-98F4-4EDE-AF0D-843FCC1B8846}"/>
              </a:ext>
            </a:extLst>
          </p:cNvPr>
          <p:cNvSpPr>
            <a:spLocks noGrp="1"/>
          </p:cNvSpPr>
          <p:nvPr>
            <p:ph type="title"/>
          </p:nvPr>
        </p:nvSpPr>
        <p:spPr>
          <a:xfrm>
            <a:off x="838200" y="365125"/>
            <a:ext cx="10515600" cy="1325563"/>
          </a:xfrm>
        </p:spPr>
        <p:txBody>
          <a:bodyPr>
            <a:normAutofit/>
          </a:bodyPr>
          <a:lstStyle/>
          <a:p>
            <a:r>
              <a:rPr lang="en-US" dirty="0"/>
              <a:t>The Before</a:t>
            </a:r>
          </a:p>
        </p:txBody>
      </p:sp>
      <p:graphicFrame>
        <p:nvGraphicFramePr>
          <p:cNvPr id="5" name="Content Placeholder 2">
            <a:extLst>
              <a:ext uri="{FF2B5EF4-FFF2-40B4-BE49-F238E27FC236}">
                <a16:creationId xmlns:a16="http://schemas.microsoft.com/office/drawing/2014/main" id="{80AAC8A1-1F3B-474F-B8EC-26B3023847B3}"/>
              </a:ext>
            </a:extLst>
          </p:cNvPr>
          <p:cNvGraphicFramePr>
            <a:graphicFrameLocks noGrp="1"/>
          </p:cNvGraphicFramePr>
          <p:nvPr>
            <p:ph idx="1"/>
            <p:extLst>
              <p:ext uri="{D42A27DB-BD31-4B8C-83A1-F6EECF244321}">
                <p14:modId xmlns:p14="http://schemas.microsoft.com/office/powerpoint/2010/main" val="9429702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3457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8B260-E7C1-4DDE-B7D8-FDA0F929CC39}"/>
              </a:ext>
            </a:extLst>
          </p:cNvPr>
          <p:cNvSpPr>
            <a:spLocks noGrp="1"/>
          </p:cNvSpPr>
          <p:nvPr>
            <p:ph type="title"/>
          </p:nvPr>
        </p:nvSpPr>
        <p:spPr/>
        <p:txBody>
          <a:bodyPr/>
          <a:lstStyle/>
          <a:p>
            <a:r>
              <a:rPr lang="en-US" dirty="0"/>
              <a:t>Sample Mailer</a:t>
            </a:r>
          </a:p>
        </p:txBody>
      </p:sp>
      <p:pic>
        <p:nvPicPr>
          <p:cNvPr id="5" name="Content Placeholder 4" descr="A screenshot of a cell phone&#10;&#10;Description automatically generated">
            <a:extLst>
              <a:ext uri="{FF2B5EF4-FFF2-40B4-BE49-F238E27FC236}">
                <a16:creationId xmlns:a16="http://schemas.microsoft.com/office/drawing/2014/main" id="{BF35ABE4-7D7F-4C1F-A376-18533E1C3D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3636" y="1663700"/>
            <a:ext cx="7204727" cy="4513263"/>
          </a:xfrm>
        </p:spPr>
      </p:pic>
    </p:spTree>
    <p:extLst>
      <p:ext uri="{BB962C8B-B14F-4D97-AF65-F5344CB8AC3E}">
        <p14:creationId xmlns:p14="http://schemas.microsoft.com/office/powerpoint/2010/main" val="1757121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023C0-F981-3B43-9B4D-BACEA0A2542D}"/>
              </a:ext>
            </a:extLst>
          </p:cNvPr>
          <p:cNvSpPr>
            <a:spLocks noGrp="1"/>
          </p:cNvSpPr>
          <p:nvPr>
            <p:ph type="title"/>
          </p:nvPr>
        </p:nvSpPr>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1pPr>
            <a:lvl2pPr marL="0" marR="0" indent="1143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2pPr>
            <a:lvl3pPr marL="0" marR="0" indent="2286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3pPr>
            <a:lvl4pPr marL="0" marR="0" indent="3429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4pPr>
            <a:lvl5pPr marL="0" marR="0" indent="4572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5pPr>
            <a:lvl6pPr marL="0" marR="0" indent="5715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6pPr>
            <a:lvl7pPr marL="0" marR="0" indent="6858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7pPr>
            <a:lvl8pPr marL="0" marR="0" indent="8001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8pPr>
            <a:lvl9pPr marL="0" marR="0" indent="9144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9pPr>
          </a:lstStyle>
          <a:p>
            <a:r>
              <a:rPr lang="en-US" sz="4800" dirty="0">
                <a:solidFill>
                  <a:schemeClr val="bg1"/>
                </a:solidFill>
              </a:rPr>
              <a:t>Knock on 10 Doors</a:t>
            </a:r>
          </a:p>
        </p:txBody>
      </p:sp>
      <p:sp>
        <p:nvSpPr>
          <p:cNvPr id="3" name="Content Placeholder 2">
            <a:extLst>
              <a:ext uri="{FF2B5EF4-FFF2-40B4-BE49-F238E27FC236}">
                <a16:creationId xmlns:a16="http://schemas.microsoft.com/office/drawing/2014/main" id="{7ADD832C-7DA6-C942-84E7-26E6CD367485}"/>
              </a:ext>
            </a:extLst>
          </p:cNvPr>
          <p:cNvSpPr>
            <a:spLocks noGrp="1"/>
          </p:cNvSpPr>
          <p:nvPr>
            <p:ph idx="1"/>
          </p:nvPr>
        </p:nvSpPr>
        <p:spPr/>
        <p:txBody>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1pPr>
            <a:lvl2pPr marL="0" marR="0" indent="1143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2pPr>
            <a:lvl3pPr marL="0" marR="0" indent="2286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3pPr>
            <a:lvl4pPr marL="0" marR="0" indent="3429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4pPr>
            <a:lvl5pPr marL="0" marR="0" indent="4572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5pPr>
            <a:lvl6pPr marL="0" marR="0" indent="5715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6pPr>
            <a:lvl7pPr marL="0" marR="0" indent="6858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7pPr>
            <a:lvl8pPr marL="0" marR="0" indent="8001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8pPr>
            <a:lvl9pPr marL="0" marR="0" indent="914400" algn="ctr" defTabSz="412750" rtl="0" fontAlgn="auto" latinLnBrk="0" hangingPunct="0">
              <a:lnSpc>
                <a:spcPct val="100000"/>
              </a:lnSpc>
              <a:spcBef>
                <a:spcPts val="0"/>
              </a:spcBef>
              <a:spcAft>
                <a:spcPts val="0"/>
              </a:spcAft>
              <a:buClrTx/>
              <a:buSzTx/>
              <a:buFontTx/>
              <a:buNone/>
              <a:tabLst/>
              <a:defRPr kumimoji="0" sz="2500" b="0" i="0" u="none" strike="noStrike" cap="none" spc="0" normalizeH="0" baseline="0">
                <a:ln>
                  <a:noFill/>
                </a:ln>
                <a:solidFill>
                  <a:srgbClr val="000000"/>
                </a:solidFill>
                <a:effectLst/>
                <a:uFillTx/>
                <a:latin typeface="+mn-lt"/>
                <a:ea typeface="+mn-ea"/>
                <a:cs typeface="+mn-cs"/>
                <a:sym typeface="Helvetica Light"/>
              </a:defRPr>
            </a:lvl9pPr>
          </a:lstStyle>
          <a:p>
            <a:pPr marL="0" indent="0" algn="ctr">
              <a:buNone/>
            </a:pPr>
            <a:endParaRPr lang="en-US" sz="2800" dirty="0">
              <a:solidFill>
                <a:srgbClr val="FFFFFF"/>
              </a:solidFill>
              <a:latin typeface="Calibri Light" panose="020F0302020204030204"/>
              <a:ea typeface="+mj-ea"/>
              <a:cs typeface="+mj-cs"/>
            </a:endParaRPr>
          </a:p>
          <a:p>
            <a:pPr marL="0" indent="0" algn="ctr">
              <a:buNone/>
            </a:pPr>
            <a:endParaRPr lang="en-US" sz="2800" dirty="0">
              <a:solidFill>
                <a:schemeClr val="bg1"/>
              </a:solidFill>
              <a:latin typeface="Calibri Light" panose="020F0302020204030204"/>
              <a:ea typeface="+mj-ea"/>
              <a:cs typeface="+mj-cs"/>
            </a:endParaRPr>
          </a:p>
          <a:p>
            <a:r>
              <a:rPr lang="en-US" sz="2800" dirty="0">
                <a:solidFill>
                  <a:schemeClr val="bg1"/>
                </a:solidFill>
              </a:rPr>
              <a:t>“Hi, My name is Joe and I am the REALTOR® for your neighbors at </a:t>
            </a:r>
          </a:p>
          <a:p>
            <a:r>
              <a:rPr lang="en-US" sz="2800" dirty="0">
                <a:solidFill>
                  <a:schemeClr val="bg1"/>
                </a:solidFill>
              </a:rPr>
              <a:t>123 FSBO Street.  As an added service I will be holding the Smith’s home open on Sunday!  I would like to invite you to tour the home in case you know of any friends or coworkers in the area that may be interested in moving in here!  After touring the home you will be comfortable telling others about it and I will provide you with a packet you can share.”</a:t>
            </a:r>
          </a:p>
          <a:p>
            <a:pPr marL="0" indent="0" algn="ctr">
              <a:buNone/>
            </a:pPr>
            <a:endParaRPr lang="en-US" sz="2800" dirty="0">
              <a:solidFill>
                <a:srgbClr val="FFFFFF"/>
              </a:solidFill>
              <a:latin typeface="Calibri Light" panose="020F0302020204030204"/>
              <a:ea typeface="+mj-ea"/>
              <a:cs typeface="+mj-cs"/>
            </a:endParaRPr>
          </a:p>
        </p:txBody>
      </p:sp>
    </p:spTree>
    <p:extLst>
      <p:ext uri="{BB962C8B-B14F-4D97-AF65-F5344CB8AC3E}">
        <p14:creationId xmlns:p14="http://schemas.microsoft.com/office/powerpoint/2010/main" val="2710155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DB995-5FD4-42A5-9CCA-1BF8E09D9ECE}"/>
              </a:ext>
            </a:extLst>
          </p:cNvPr>
          <p:cNvSpPr>
            <a:spLocks noGrp="1"/>
          </p:cNvSpPr>
          <p:nvPr>
            <p:ph type="title"/>
          </p:nvPr>
        </p:nvSpPr>
        <p:spPr/>
        <p:txBody>
          <a:bodyPr/>
          <a:lstStyle/>
          <a:p>
            <a:r>
              <a:rPr lang="en-US" dirty="0"/>
              <a:t>Before Continued…</a:t>
            </a:r>
          </a:p>
        </p:txBody>
      </p:sp>
      <p:sp>
        <p:nvSpPr>
          <p:cNvPr id="3" name="Content Placeholder 2">
            <a:extLst>
              <a:ext uri="{FF2B5EF4-FFF2-40B4-BE49-F238E27FC236}">
                <a16:creationId xmlns:a16="http://schemas.microsoft.com/office/drawing/2014/main" id="{50A39087-6B0A-4245-85E1-72FA02F41AAB}"/>
              </a:ext>
            </a:extLst>
          </p:cNvPr>
          <p:cNvSpPr>
            <a:spLocks noGrp="1"/>
          </p:cNvSpPr>
          <p:nvPr>
            <p:ph idx="1"/>
          </p:nvPr>
        </p:nvSpPr>
        <p:spPr/>
        <p:txBody>
          <a:bodyPr/>
          <a:lstStyle/>
          <a:p>
            <a:r>
              <a:rPr lang="en-US" dirty="0"/>
              <a:t>“Come by and have lunch and say goodbye to your neighbors!”</a:t>
            </a:r>
          </a:p>
          <a:p>
            <a:r>
              <a:rPr lang="en-US" dirty="0"/>
              <a:t>“Are you thinking of making any changes this year or have any questions?”</a:t>
            </a:r>
          </a:p>
          <a:p>
            <a:r>
              <a:rPr lang="en-US" dirty="0"/>
              <a:t>NEIGHBORS Welcome!  Sign out front</a:t>
            </a:r>
          </a:p>
          <a:p>
            <a:r>
              <a:rPr lang="en-US" dirty="0"/>
              <a:t>Post Card or Door Knockers  (Lender resources)</a:t>
            </a:r>
          </a:p>
        </p:txBody>
      </p:sp>
    </p:spTree>
    <p:extLst>
      <p:ext uri="{BB962C8B-B14F-4D97-AF65-F5344CB8AC3E}">
        <p14:creationId xmlns:p14="http://schemas.microsoft.com/office/powerpoint/2010/main" val="1779948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ue B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kinny Blue Head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ed Head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Red B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Skinny Red Head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799</Words>
  <Application>Microsoft Office PowerPoint</Application>
  <PresentationFormat>Widescreen</PresentationFormat>
  <Paragraphs>116</Paragraphs>
  <Slides>32</Slides>
  <Notes>0</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32</vt:i4>
      </vt:variant>
    </vt:vector>
  </HeadingPairs>
  <TitlesOfParts>
    <vt:vector size="41" baseType="lpstr">
      <vt:lpstr>Arial</vt:lpstr>
      <vt:lpstr>Calibri</vt:lpstr>
      <vt:lpstr>Calibri Light</vt:lpstr>
      <vt:lpstr>White</vt:lpstr>
      <vt:lpstr>Blue BG</vt:lpstr>
      <vt:lpstr>Skinny Blue Header</vt:lpstr>
      <vt:lpstr>Red Header</vt:lpstr>
      <vt:lpstr>Red BG</vt:lpstr>
      <vt:lpstr>Skinny Red Header</vt:lpstr>
      <vt:lpstr>PowerPoint Presentation</vt:lpstr>
      <vt:lpstr>PowerPoint Presentation</vt:lpstr>
      <vt:lpstr>Let’s Debunk Some Myths About Open Houses</vt:lpstr>
      <vt:lpstr>PowerPoint Presentation</vt:lpstr>
      <vt:lpstr>Method To the Madness</vt:lpstr>
      <vt:lpstr>The Before</vt:lpstr>
      <vt:lpstr>Sample Mailer</vt:lpstr>
      <vt:lpstr>Knock on 10 Doors</vt:lpstr>
      <vt:lpstr>Before Continued…</vt:lpstr>
      <vt:lpstr>Door Hangers</vt:lpstr>
      <vt:lpstr>PowerPoint Presentation</vt:lpstr>
      <vt:lpstr>More Signs</vt:lpstr>
      <vt:lpstr>More of the Before</vt:lpstr>
      <vt:lpstr>PowerPoint Presentation</vt:lpstr>
      <vt:lpstr>PowerPoint Presentation</vt:lpstr>
      <vt:lpstr>PowerPoint Presentation</vt:lpstr>
      <vt:lpstr>PowerPoint Presentation</vt:lpstr>
      <vt:lpstr>Party Atmosphere Anyone???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B C’s</vt:lpstr>
      <vt:lpstr>PowerPoint Presentation</vt:lpstr>
      <vt:lpstr>Timeframe is the most important thing you can obtain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Hamilton</dc:creator>
  <cp:lastModifiedBy>Lori Hamilton</cp:lastModifiedBy>
  <cp:revision>4</cp:revision>
  <dcterms:created xsi:type="dcterms:W3CDTF">2020-02-13T10:28:36Z</dcterms:created>
  <dcterms:modified xsi:type="dcterms:W3CDTF">2023-03-08T15:27:01Z</dcterms:modified>
</cp:coreProperties>
</file>