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43" y="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F82D59C-F134-4CF0-AFD9-5E40A084ECA5}" type="datetimeFigureOut">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657990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82D59C-F134-4CF0-AFD9-5E40A084ECA5}" type="datetimeFigureOut">
              <a:rPr lang="en-US" smtClean="0"/>
              <a:t>5/24/2020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2684726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82D59C-F134-4CF0-AFD9-5E40A084ECA5}" type="datetimeFigureOut">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19099363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82D59C-F134-4CF0-AFD9-5E40A084ECA5}" type="datetimeFigureOut">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16513-9522-4B3D-8A95-7B7E4B1A4840}"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3966966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82D59C-F134-4CF0-AFD9-5E40A084ECA5}" type="datetimeFigureOut">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3824716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F82D59C-F134-4CF0-AFD9-5E40A084ECA5}" type="datetimeFigureOut">
              <a:rPr lang="en-US" smtClean="0"/>
              <a:t>5/24/2020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15765026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F82D59C-F134-4CF0-AFD9-5E40A084ECA5}" type="datetimeFigureOut">
              <a:rPr lang="en-US" smtClean="0"/>
              <a:t>5/24/2020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7531784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82D59C-F134-4CF0-AFD9-5E40A084ECA5}" type="datetimeFigureOut">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1796847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82D59C-F134-4CF0-AFD9-5E40A084ECA5}" type="datetimeFigureOut">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1169005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0F82D59C-F134-4CF0-AFD9-5E40A084ECA5}" type="datetimeFigureOut">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2406044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82D59C-F134-4CF0-AFD9-5E40A084ECA5}" type="datetimeFigureOut">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1554456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F82D59C-F134-4CF0-AFD9-5E40A084ECA5}" type="datetimeFigureOut">
              <a:rPr lang="en-US" smtClean="0"/>
              <a:t>5/24/2020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4186751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F82D59C-F134-4CF0-AFD9-5E40A084ECA5}" type="datetimeFigureOut">
              <a:rPr lang="en-US" smtClean="0"/>
              <a:t>5/24/2020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1734597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0F82D59C-F134-4CF0-AFD9-5E40A084ECA5}" type="datetimeFigureOut">
              <a:rPr lang="en-US" smtClean="0"/>
              <a:t>5/24/2020</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1577296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0F82D59C-F134-4CF0-AFD9-5E40A084ECA5}" type="datetimeFigureOut">
              <a:rPr lang="en-US" smtClean="0"/>
              <a:t>5/24/2020</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3520366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0F82D59C-F134-4CF0-AFD9-5E40A084ECA5}" type="datetimeFigureOut">
              <a:rPr lang="en-US" smtClean="0"/>
              <a:t>5/24/2020</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1546842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82D59C-F134-4CF0-AFD9-5E40A084ECA5}" type="datetimeFigureOut">
              <a:rPr lang="en-US" smtClean="0"/>
              <a:t>5/24/2020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216513-9522-4B3D-8A95-7B7E4B1A4840}" type="slidenum">
              <a:rPr lang="en-US" smtClean="0"/>
              <a:t>‹#›</a:t>
            </a:fld>
            <a:endParaRPr lang="en-US"/>
          </a:p>
        </p:txBody>
      </p:sp>
    </p:spTree>
    <p:extLst>
      <p:ext uri="{BB962C8B-B14F-4D97-AF65-F5344CB8AC3E}">
        <p14:creationId xmlns:p14="http://schemas.microsoft.com/office/powerpoint/2010/main" val="1196951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0F82D59C-F134-4CF0-AFD9-5E40A084ECA5}" type="datetimeFigureOut">
              <a:rPr lang="en-US" smtClean="0"/>
              <a:t>5/24/2020</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6216513-9522-4B3D-8A95-7B7E4B1A4840}" type="slidenum">
              <a:rPr lang="en-US" smtClean="0"/>
              <a:t>‹#›</a:t>
            </a:fld>
            <a:endParaRPr lang="en-US"/>
          </a:p>
        </p:txBody>
      </p:sp>
    </p:spTree>
    <p:extLst>
      <p:ext uri="{BB962C8B-B14F-4D97-AF65-F5344CB8AC3E}">
        <p14:creationId xmlns:p14="http://schemas.microsoft.com/office/powerpoint/2010/main" val="1477912498"/>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3598" y="55047"/>
            <a:ext cx="8947522" cy="1400530"/>
          </a:xfrm>
        </p:spPr>
        <p:txBody>
          <a:bodyPr/>
          <a:lstStyle/>
          <a:p>
            <a:r>
              <a:rPr lang="en-US" b="1" dirty="0" smtClean="0"/>
              <a:t>Internal Therapy</a:t>
            </a:r>
            <a:r>
              <a:rPr lang="en-US" b="1" dirty="0"/>
              <a:t> </a:t>
            </a:r>
            <a:r>
              <a:rPr lang="en-US" b="1" dirty="0" smtClean="0"/>
              <a:t>Guide </a:t>
            </a:r>
            <a:r>
              <a:rPr lang="en-US" b="1" dirty="0" smtClean="0"/>
              <a:t/>
            </a:r>
            <a:br>
              <a:rPr lang="en-US" b="1" dirty="0" smtClean="0"/>
            </a:br>
            <a:r>
              <a:rPr lang="en-US" sz="1800" b="1" dirty="0" smtClean="0"/>
              <a:t>(</a:t>
            </a:r>
            <a:r>
              <a:rPr lang="en-US" sz="1800" b="1" dirty="0"/>
              <a:t>Orally/Ingestion)</a:t>
            </a:r>
            <a:r>
              <a:rPr lang="en-US" b="1" dirty="0"/>
              <a:t/>
            </a:r>
            <a:br>
              <a:rPr lang="en-US" b="1" dirty="0"/>
            </a:br>
            <a:r>
              <a:rPr lang="en-US" dirty="0" smtClean="0"/>
              <a:t> </a:t>
            </a:r>
            <a:endParaRPr lang="en-US" dirty="0"/>
          </a:p>
        </p:txBody>
      </p:sp>
      <p:sp>
        <p:nvSpPr>
          <p:cNvPr id="2" name="Content Placeholder 1"/>
          <p:cNvSpPr>
            <a:spLocks noGrp="1"/>
          </p:cNvSpPr>
          <p:nvPr>
            <p:ph sz="half" idx="1"/>
          </p:nvPr>
        </p:nvSpPr>
        <p:spPr>
          <a:xfrm>
            <a:off x="242596" y="1194319"/>
            <a:ext cx="5257055" cy="5062020"/>
          </a:xfrm>
        </p:spPr>
        <p:txBody>
          <a:bodyPr>
            <a:normAutofit fontScale="92500" lnSpcReduction="10000"/>
          </a:bodyPr>
          <a:lstStyle/>
          <a:p>
            <a:pPr marL="0" indent="0">
              <a:buNone/>
            </a:pPr>
            <a:r>
              <a:rPr lang="en-US" b="1" u="sng" dirty="0"/>
              <a:t>B</a:t>
            </a:r>
            <a:r>
              <a:rPr lang="en-US" b="1" u="sng" dirty="0" smtClean="0"/>
              <a:t>enefits </a:t>
            </a:r>
            <a:r>
              <a:rPr lang="en-US" b="1" u="sng" dirty="0"/>
              <a:t>of internal </a:t>
            </a:r>
            <a:r>
              <a:rPr lang="en-US" b="1" u="sng" dirty="0" smtClean="0"/>
              <a:t>use:</a:t>
            </a:r>
          </a:p>
          <a:p>
            <a:pPr marL="0" indent="0">
              <a:buNone/>
            </a:pPr>
            <a:r>
              <a:rPr lang="en-US" dirty="0"/>
              <a:t>R</a:t>
            </a:r>
            <a:r>
              <a:rPr lang="en-US" dirty="0" smtClean="0"/>
              <a:t>eap </a:t>
            </a:r>
            <a:r>
              <a:rPr lang="en-US" dirty="0"/>
              <a:t>the internal benefits </a:t>
            </a:r>
            <a:r>
              <a:rPr lang="en-US" dirty="0" smtClean="0"/>
              <a:t>essential oils </a:t>
            </a:r>
            <a:r>
              <a:rPr lang="en-US" dirty="0"/>
              <a:t>hold for the body. Each essential oil possesses a different chemical structure that will provide the body with unique properties and benefits. For example, </a:t>
            </a:r>
            <a:r>
              <a:rPr lang="en-US" dirty="0" smtClean="0"/>
              <a:t>Essential Oils are used </a:t>
            </a:r>
            <a:r>
              <a:rPr lang="en-US" dirty="0"/>
              <a:t>internally to promote healthy cell function, support gastrointestinal health, or maintain healthy immune function, while others may offer internal cleansing benefits</a:t>
            </a:r>
            <a:r>
              <a:rPr lang="en-US" dirty="0" smtClean="0"/>
              <a:t>. </a:t>
            </a:r>
            <a:r>
              <a:rPr lang="en-US" dirty="0"/>
              <a:t>When used properly, essential oils hold a wide array of wellness benefits that can come from internal use. </a:t>
            </a:r>
            <a:r>
              <a:rPr lang="en-US" dirty="0" smtClean="0"/>
              <a:t>Add essential </a:t>
            </a:r>
            <a:r>
              <a:rPr lang="en-US" dirty="0"/>
              <a:t>oils to entrées, drinks, snacks, and baked goods </a:t>
            </a:r>
            <a:r>
              <a:rPr lang="en-US" dirty="0" smtClean="0"/>
              <a:t>to </a:t>
            </a:r>
            <a:r>
              <a:rPr lang="en-US" dirty="0"/>
              <a:t>experience the health </a:t>
            </a:r>
            <a:r>
              <a:rPr lang="en-US" dirty="0" smtClean="0"/>
              <a:t>benefits, </a:t>
            </a:r>
            <a:r>
              <a:rPr lang="en-US" dirty="0"/>
              <a:t>it will also add a potent, unique flavor to anything edible. </a:t>
            </a:r>
          </a:p>
        </p:txBody>
      </p:sp>
      <p:sp>
        <p:nvSpPr>
          <p:cNvPr id="3" name="Content Placeholder 2"/>
          <p:cNvSpPr>
            <a:spLocks noGrp="1"/>
          </p:cNvSpPr>
          <p:nvPr>
            <p:ph sz="half" idx="2"/>
          </p:nvPr>
        </p:nvSpPr>
        <p:spPr>
          <a:xfrm>
            <a:off x="5738327" y="1194318"/>
            <a:ext cx="5402424" cy="5062019"/>
          </a:xfrm>
        </p:spPr>
        <p:txBody>
          <a:bodyPr>
            <a:normAutofit fontScale="92500" lnSpcReduction="10000"/>
          </a:bodyPr>
          <a:lstStyle/>
          <a:p>
            <a:pPr marL="0" indent="0">
              <a:buNone/>
            </a:pPr>
            <a:r>
              <a:rPr lang="en-US" b="1" u="sng" dirty="0"/>
              <a:t>Is it safe to use </a:t>
            </a:r>
            <a:r>
              <a:rPr lang="en-US" b="1" u="sng" dirty="0" smtClean="0"/>
              <a:t>essential </a:t>
            </a:r>
            <a:r>
              <a:rPr lang="en-US" b="1" u="sng" dirty="0"/>
              <a:t>oils internally</a:t>
            </a:r>
            <a:r>
              <a:rPr lang="en-US" b="1" u="sng" dirty="0" smtClean="0"/>
              <a:t>?</a:t>
            </a:r>
          </a:p>
          <a:p>
            <a:pPr marL="0" indent="0">
              <a:buNone/>
            </a:pPr>
            <a:r>
              <a:rPr lang="en-US" dirty="0" smtClean="0"/>
              <a:t>Essential </a:t>
            </a:r>
            <a:r>
              <a:rPr lang="en-US" dirty="0"/>
              <a:t>oils come from plants, fruits, and compounds found in nature, </a:t>
            </a:r>
            <a:r>
              <a:rPr lang="en-US" dirty="0" smtClean="0"/>
              <a:t>and </a:t>
            </a:r>
            <a:r>
              <a:rPr lang="en-US" dirty="0"/>
              <a:t>present a safe way to receive internal benefits. You are most likely already incorporating essential oils into your daily diet, as many of the foods we eat contain a small amount of essential oil. Because our bodies are designed to metabolize and process natural compounds like plants and fruit, we are already equipped to metabolize essential oils. Essential oils are merely high concentrations of natural </a:t>
            </a:r>
            <a:r>
              <a:rPr lang="en-US" dirty="0" smtClean="0"/>
              <a:t>compounds, the </a:t>
            </a:r>
            <a:r>
              <a:rPr lang="en-US" dirty="0"/>
              <a:t>part that gives plants their taste and smell. While some essential oils are never appropriate for internal consumption, there are plenty of oils that can be safely taken internally and processed by the </a:t>
            </a:r>
            <a:r>
              <a:rPr lang="en-US" dirty="0" smtClean="0"/>
              <a:t>body, much </a:t>
            </a:r>
            <a:r>
              <a:rPr lang="en-US" dirty="0"/>
              <a:t>like other substances found in nature. </a:t>
            </a:r>
            <a:endParaRPr lang="en-US" dirty="0" smtClean="0"/>
          </a:p>
          <a:p>
            <a:pPr marL="0" indent="0">
              <a:buNone/>
            </a:pPr>
            <a:r>
              <a:rPr lang="en-US" b="1" u="sng" dirty="0" smtClean="0">
                <a:solidFill>
                  <a:schemeClr val="bg2">
                    <a:lumMod val="60000"/>
                    <a:lumOff val="40000"/>
                  </a:schemeClr>
                </a:solidFill>
              </a:rPr>
              <a:t>See the next page for safe essential oils for internal therapy. </a:t>
            </a:r>
            <a:endParaRPr lang="en-US" b="1" u="sng" dirty="0">
              <a:solidFill>
                <a:schemeClr val="bg2">
                  <a:lumMod val="60000"/>
                  <a:lumOff val="40000"/>
                </a:schemeClr>
              </a:solidFill>
            </a:endParaRPr>
          </a:p>
        </p:txBody>
      </p:sp>
    </p:spTree>
    <p:extLst>
      <p:ext uri="{BB962C8B-B14F-4D97-AF65-F5344CB8AC3E}">
        <p14:creationId xmlns:p14="http://schemas.microsoft.com/office/powerpoint/2010/main" val="2021782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3598" y="55047"/>
            <a:ext cx="8947522" cy="1400530"/>
          </a:xfrm>
        </p:spPr>
        <p:txBody>
          <a:bodyPr/>
          <a:lstStyle/>
          <a:p>
            <a:r>
              <a:rPr lang="en-US" b="1" dirty="0" smtClean="0"/>
              <a:t>Internal Therapy</a:t>
            </a:r>
            <a:r>
              <a:rPr lang="en-US" b="1" dirty="0"/>
              <a:t> </a:t>
            </a:r>
            <a:r>
              <a:rPr lang="en-US" b="1" dirty="0" smtClean="0"/>
              <a:t>Guide </a:t>
            </a:r>
            <a:r>
              <a:rPr lang="en-US" b="1" dirty="0" smtClean="0"/>
              <a:t/>
            </a:r>
            <a:br>
              <a:rPr lang="en-US" b="1" dirty="0" smtClean="0"/>
            </a:br>
            <a:r>
              <a:rPr lang="en-US" sz="1800" b="1" dirty="0" smtClean="0"/>
              <a:t>(</a:t>
            </a:r>
            <a:r>
              <a:rPr lang="en-US" sz="1800" b="1" dirty="0"/>
              <a:t>Orally/Ingestion)</a:t>
            </a:r>
            <a:r>
              <a:rPr lang="en-US" b="1" dirty="0"/>
              <a:t/>
            </a:r>
            <a:br>
              <a:rPr lang="en-US" b="1" dirty="0"/>
            </a:br>
            <a:r>
              <a:rPr lang="en-US" dirty="0" smtClean="0"/>
              <a:t> </a:t>
            </a:r>
            <a:endParaRPr lang="en-US" dirty="0"/>
          </a:p>
        </p:txBody>
      </p:sp>
      <p:sp>
        <p:nvSpPr>
          <p:cNvPr id="12" name="Content Placeholder 11"/>
          <p:cNvSpPr>
            <a:spLocks noGrp="1"/>
          </p:cNvSpPr>
          <p:nvPr>
            <p:ph sz="half" idx="1"/>
          </p:nvPr>
        </p:nvSpPr>
        <p:spPr>
          <a:xfrm>
            <a:off x="429209" y="1455577"/>
            <a:ext cx="3442996" cy="4800762"/>
          </a:xfrm>
        </p:spPr>
        <p:txBody>
          <a:bodyPr>
            <a:normAutofit fontScale="92500" lnSpcReduction="20000"/>
          </a:bodyPr>
          <a:lstStyle/>
          <a:p>
            <a:pPr marL="0" indent="0">
              <a:buNone/>
            </a:pPr>
            <a:r>
              <a:rPr lang="en-US" b="1" dirty="0" smtClean="0"/>
              <a:t>Not for </a:t>
            </a:r>
            <a:r>
              <a:rPr lang="en-US" b="1" dirty="0" smtClean="0"/>
              <a:t>Internal </a:t>
            </a:r>
            <a:r>
              <a:rPr lang="en-US" b="1" dirty="0" smtClean="0"/>
              <a:t>Therapy:</a:t>
            </a:r>
          </a:p>
          <a:p>
            <a:r>
              <a:rPr lang="en-US" dirty="0"/>
              <a:t>Arborvitae </a:t>
            </a:r>
            <a:endParaRPr lang="en-US" dirty="0" smtClean="0"/>
          </a:p>
          <a:p>
            <a:r>
              <a:rPr lang="en-US" dirty="0" err="1" smtClean="0"/>
              <a:t>Cedarwood</a:t>
            </a:r>
            <a:r>
              <a:rPr lang="en-US" dirty="0" smtClean="0"/>
              <a:t> </a:t>
            </a:r>
          </a:p>
          <a:p>
            <a:r>
              <a:rPr lang="en-US" dirty="0" smtClean="0"/>
              <a:t>Cypress </a:t>
            </a:r>
          </a:p>
          <a:p>
            <a:r>
              <a:rPr lang="en-US" dirty="0" smtClean="0"/>
              <a:t>Douglas </a:t>
            </a:r>
            <a:r>
              <a:rPr lang="en-US" dirty="0"/>
              <a:t>Fir </a:t>
            </a:r>
            <a:endParaRPr lang="en-US" dirty="0" smtClean="0"/>
          </a:p>
          <a:p>
            <a:r>
              <a:rPr lang="en-US" dirty="0" smtClean="0"/>
              <a:t>Eucalyptus</a:t>
            </a:r>
          </a:p>
          <a:p>
            <a:r>
              <a:rPr lang="en-US" dirty="0" smtClean="0"/>
              <a:t>Spikenard </a:t>
            </a:r>
          </a:p>
          <a:p>
            <a:r>
              <a:rPr lang="en-US" dirty="0" smtClean="0"/>
              <a:t>Wintergreen</a:t>
            </a:r>
            <a:endParaRPr lang="en-US" dirty="0"/>
          </a:p>
        </p:txBody>
      </p:sp>
      <p:sp>
        <p:nvSpPr>
          <p:cNvPr id="13" name="Content Placeholder 12"/>
          <p:cNvSpPr>
            <a:spLocks noGrp="1"/>
          </p:cNvSpPr>
          <p:nvPr>
            <p:ph sz="half" idx="2"/>
          </p:nvPr>
        </p:nvSpPr>
        <p:spPr>
          <a:xfrm>
            <a:off x="3163219" y="1483572"/>
            <a:ext cx="6018103" cy="4800760"/>
          </a:xfrm>
        </p:spPr>
        <p:txBody>
          <a:bodyPr>
            <a:normAutofit fontScale="92500" lnSpcReduction="20000"/>
          </a:bodyPr>
          <a:lstStyle/>
          <a:p>
            <a:pPr marL="0" indent="0">
              <a:buNone/>
            </a:pPr>
            <a:r>
              <a:rPr lang="en-US" b="1" dirty="0" smtClean="0"/>
              <a:t>Considered safe for </a:t>
            </a:r>
            <a:r>
              <a:rPr lang="en-US" b="1" dirty="0"/>
              <a:t>I</a:t>
            </a:r>
            <a:r>
              <a:rPr lang="en-US" b="1" dirty="0" smtClean="0"/>
              <a:t>nternal Therapy:</a:t>
            </a:r>
          </a:p>
          <a:p>
            <a:r>
              <a:rPr lang="en-US" dirty="0" smtClean="0"/>
              <a:t>Basil, Bergamot, </a:t>
            </a:r>
            <a:r>
              <a:rPr lang="en-US" dirty="0"/>
              <a:t>Black Pepper </a:t>
            </a:r>
            <a:endParaRPr lang="en-US" dirty="0" smtClean="0"/>
          </a:p>
          <a:p>
            <a:r>
              <a:rPr lang="en-US" dirty="0" smtClean="0"/>
              <a:t>Cardamom, Cassia, Cilantro, Cinnamon Bark, </a:t>
            </a:r>
            <a:r>
              <a:rPr lang="en-US" dirty="0"/>
              <a:t>Clary </a:t>
            </a:r>
            <a:r>
              <a:rPr lang="en-US" dirty="0" smtClean="0"/>
              <a:t>Sage, Clove, Copaiba, </a:t>
            </a:r>
            <a:r>
              <a:rPr lang="en-US" dirty="0"/>
              <a:t>Coriander </a:t>
            </a:r>
            <a:endParaRPr lang="en-US" dirty="0" smtClean="0"/>
          </a:p>
          <a:p>
            <a:r>
              <a:rPr lang="en-US" dirty="0" smtClean="0"/>
              <a:t>Fennel, </a:t>
            </a:r>
            <a:r>
              <a:rPr lang="en-US" dirty="0"/>
              <a:t>Frankincense </a:t>
            </a:r>
            <a:endParaRPr lang="en-US" dirty="0" smtClean="0"/>
          </a:p>
          <a:p>
            <a:r>
              <a:rPr lang="en-US" dirty="0" smtClean="0"/>
              <a:t>Geranium, Ginger, </a:t>
            </a:r>
            <a:r>
              <a:rPr lang="en-US" dirty="0"/>
              <a:t>Grapefruit </a:t>
            </a:r>
            <a:endParaRPr lang="en-US" dirty="0" smtClean="0"/>
          </a:p>
          <a:p>
            <a:r>
              <a:rPr lang="en-US" dirty="0" err="1" smtClean="0"/>
              <a:t>Helichrysum</a:t>
            </a:r>
            <a:r>
              <a:rPr lang="en-US" dirty="0" smtClean="0"/>
              <a:t> </a:t>
            </a:r>
          </a:p>
          <a:p>
            <a:r>
              <a:rPr lang="en-US" dirty="0" smtClean="0"/>
              <a:t>Juniper </a:t>
            </a:r>
            <a:r>
              <a:rPr lang="en-US" dirty="0"/>
              <a:t>Berry </a:t>
            </a:r>
            <a:endParaRPr lang="en-US" dirty="0" smtClean="0"/>
          </a:p>
          <a:p>
            <a:r>
              <a:rPr lang="en-US" dirty="0" smtClean="0"/>
              <a:t>Lavender, Lemon, Lemongrass, </a:t>
            </a:r>
            <a:r>
              <a:rPr lang="en-US" dirty="0"/>
              <a:t>Lime </a:t>
            </a:r>
            <a:r>
              <a:rPr lang="en-US" dirty="0" smtClean="0"/>
              <a:t>Marjoram, </a:t>
            </a:r>
          </a:p>
          <a:p>
            <a:r>
              <a:rPr lang="en-US" dirty="0" smtClean="0"/>
              <a:t>Melaleuca </a:t>
            </a:r>
            <a:r>
              <a:rPr lang="en-US" dirty="0"/>
              <a:t>(Tea Tree</a:t>
            </a:r>
            <a:r>
              <a:rPr lang="en-US" dirty="0" smtClean="0"/>
              <a:t>), </a:t>
            </a:r>
            <a:r>
              <a:rPr lang="en-US" dirty="0"/>
              <a:t>Melissa </a:t>
            </a:r>
            <a:r>
              <a:rPr lang="en-US" dirty="0" smtClean="0"/>
              <a:t>Myrrh</a:t>
            </a:r>
          </a:p>
          <a:p>
            <a:r>
              <a:rPr lang="en-US" dirty="0" smtClean="0"/>
              <a:t>Oregano </a:t>
            </a:r>
          </a:p>
          <a:p>
            <a:r>
              <a:rPr lang="en-US" dirty="0" smtClean="0"/>
              <a:t>Patchouli, Peppermint, </a:t>
            </a:r>
            <a:r>
              <a:rPr lang="en-US" dirty="0" err="1" smtClean="0"/>
              <a:t>Petitgrain</a:t>
            </a:r>
            <a:r>
              <a:rPr lang="en-US" dirty="0" smtClean="0"/>
              <a:t>, </a:t>
            </a:r>
            <a:r>
              <a:rPr lang="en-US" dirty="0"/>
              <a:t>Roman </a:t>
            </a:r>
            <a:r>
              <a:rPr lang="en-US" dirty="0" smtClean="0"/>
              <a:t>Chamomile, </a:t>
            </a:r>
          </a:p>
          <a:p>
            <a:r>
              <a:rPr lang="en-US" dirty="0" smtClean="0"/>
              <a:t>Rosemary, Sandalwood, </a:t>
            </a:r>
            <a:r>
              <a:rPr lang="en-US" dirty="0"/>
              <a:t>Hawaiian </a:t>
            </a:r>
            <a:r>
              <a:rPr lang="en-US" dirty="0" smtClean="0"/>
              <a:t>Sandalwood, </a:t>
            </a:r>
            <a:r>
              <a:rPr lang="en-US" dirty="0"/>
              <a:t>Siberian </a:t>
            </a:r>
            <a:r>
              <a:rPr lang="en-US" dirty="0" smtClean="0"/>
              <a:t>Fir, </a:t>
            </a:r>
            <a:r>
              <a:rPr lang="en-US" dirty="0" err="1"/>
              <a:t>Ylang</a:t>
            </a:r>
            <a:r>
              <a:rPr lang="en-US" dirty="0"/>
              <a:t> </a:t>
            </a:r>
            <a:r>
              <a:rPr lang="en-US" dirty="0" err="1"/>
              <a:t>Ylang</a:t>
            </a:r>
            <a:endParaRPr lang="en-US" dirty="0"/>
          </a:p>
        </p:txBody>
      </p:sp>
      <p:sp>
        <p:nvSpPr>
          <p:cNvPr id="2" name="TextBox 1"/>
          <p:cNvSpPr txBox="1"/>
          <p:nvPr/>
        </p:nvSpPr>
        <p:spPr>
          <a:xfrm>
            <a:off x="9181322" y="1380931"/>
            <a:ext cx="2623808" cy="2739211"/>
          </a:xfrm>
          <a:prstGeom prst="rect">
            <a:avLst/>
          </a:prstGeom>
          <a:noFill/>
        </p:spPr>
        <p:txBody>
          <a:bodyPr wrap="square" rtlCol="0">
            <a:spAutoFit/>
          </a:bodyPr>
          <a:lstStyle/>
          <a:p>
            <a:r>
              <a:rPr lang="en-US" sz="1600" b="1" dirty="0" smtClean="0"/>
              <a:t>Considered Strong:</a:t>
            </a:r>
          </a:p>
          <a:p>
            <a:r>
              <a:rPr lang="en-US" sz="1200" dirty="0" smtClean="0"/>
              <a:t>Add </a:t>
            </a:r>
            <a:r>
              <a:rPr lang="en-US" sz="1200" dirty="0"/>
              <a:t>two or three drops to a veggie cap, putting one or two drops in recipes, or placing one drop of oil in at least four ounces of liquid.</a:t>
            </a:r>
            <a:r>
              <a:rPr lang="en-US" sz="1200" b="1" dirty="0" smtClean="0"/>
              <a:t> </a:t>
            </a:r>
          </a:p>
          <a:p>
            <a:pPr marL="285750" indent="-285750">
              <a:buFont typeface="Wingdings" panose="05000000000000000000" pitchFamily="2" charset="2"/>
              <a:buChar char="Ø"/>
            </a:pPr>
            <a:r>
              <a:rPr lang="it-IT" sz="1600" dirty="0"/>
              <a:t>Cassia </a:t>
            </a:r>
            <a:endParaRPr lang="it-IT" sz="1600" dirty="0" smtClean="0"/>
          </a:p>
          <a:p>
            <a:pPr marL="285750" indent="-285750">
              <a:buFont typeface="Wingdings" panose="05000000000000000000" pitchFamily="2" charset="2"/>
              <a:buChar char="Ø"/>
            </a:pPr>
            <a:r>
              <a:rPr lang="it-IT" sz="1600" dirty="0" smtClean="0"/>
              <a:t>Cinnamon </a:t>
            </a:r>
          </a:p>
          <a:p>
            <a:pPr marL="285750" indent="-285750">
              <a:buFont typeface="Wingdings" panose="05000000000000000000" pitchFamily="2" charset="2"/>
              <a:buChar char="Ø"/>
            </a:pPr>
            <a:r>
              <a:rPr lang="it-IT" sz="1600" dirty="0" smtClean="0"/>
              <a:t>Clove </a:t>
            </a:r>
          </a:p>
          <a:p>
            <a:pPr marL="285750" indent="-285750">
              <a:buFont typeface="Wingdings" panose="05000000000000000000" pitchFamily="2" charset="2"/>
              <a:buChar char="Ø"/>
            </a:pPr>
            <a:r>
              <a:rPr lang="it-IT" sz="1600" dirty="0" smtClean="0"/>
              <a:t>Cumin </a:t>
            </a:r>
          </a:p>
          <a:p>
            <a:pPr marL="285750" indent="-285750">
              <a:buFont typeface="Wingdings" panose="05000000000000000000" pitchFamily="2" charset="2"/>
              <a:buChar char="Ø"/>
            </a:pPr>
            <a:r>
              <a:rPr lang="it-IT" sz="1600" dirty="0" smtClean="0"/>
              <a:t>Oregano </a:t>
            </a:r>
          </a:p>
          <a:p>
            <a:pPr marL="285750" indent="-285750">
              <a:buFont typeface="Wingdings" panose="05000000000000000000" pitchFamily="2" charset="2"/>
              <a:buChar char="Ø"/>
            </a:pPr>
            <a:r>
              <a:rPr lang="it-IT" sz="1600" dirty="0" smtClean="0"/>
              <a:t>Thyme</a:t>
            </a:r>
            <a:endParaRPr lang="en-US" sz="1600" b="1" dirty="0"/>
          </a:p>
        </p:txBody>
      </p:sp>
    </p:spTree>
    <p:extLst>
      <p:ext uri="{BB962C8B-B14F-4D97-AF65-F5344CB8AC3E}">
        <p14:creationId xmlns:p14="http://schemas.microsoft.com/office/powerpoint/2010/main" val="2281463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6490" y="298580"/>
            <a:ext cx="9535886" cy="461665"/>
          </a:xfrm>
          <a:prstGeom prst="rect">
            <a:avLst/>
          </a:prstGeom>
          <a:noFill/>
        </p:spPr>
        <p:txBody>
          <a:bodyPr wrap="square" rtlCol="0">
            <a:spAutoFit/>
          </a:bodyPr>
          <a:lstStyle/>
          <a:p>
            <a:r>
              <a:rPr lang="en-US" sz="2400" dirty="0" smtClean="0"/>
              <a:t>Internal Therapy - Dosage Recommendation</a:t>
            </a:r>
            <a:endParaRPr lang="en-US" sz="2400" dirty="0"/>
          </a:p>
        </p:txBody>
      </p:sp>
      <p:sp>
        <p:nvSpPr>
          <p:cNvPr id="3" name="TextBox 2"/>
          <p:cNvSpPr txBox="1"/>
          <p:nvPr/>
        </p:nvSpPr>
        <p:spPr>
          <a:xfrm>
            <a:off x="774441" y="1296955"/>
            <a:ext cx="10291665" cy="4524315"/>
          </a:xfrm>
          <a:prstGeom prst="rect">
            <a:avLst/>
          </a:prstGeom>
          <a:noFill/>
        </p:spPr>
        <p:txBody>
          <a:bodyPr wrap="square" rtlCol="0">
            <a:spAutoFit/>
          </a:bodyPr>
          <a:lstStyle/>
          <a:p>
            <a:r>
              <a:rPr lang="en-US" sz="2400" b="1" u="sng" dirty="0" smtClean="0"/>
              <a:t>First Time for </a:t>
            </a:r>
            <a:r>
              <a:rPr lang="en-US" sz="2400" b="1" u="sng" dirty="0"/>
              <a:t>internal </a:t>
            </a:r>
            <a:r>
              <a:rPr lang="en-US" sz="2400" b="1" u="sng" dirty="0" smtClean="0"/>
              <a:t>use or specific oil:</a:t>
            </a:r>
          </a:p>
          <a:p>
            <a:r>
              <a:rPr lang="en-US" dirty="0"/>
              <a:t>S</a:t>
            </a:r>
            <a:r>
              <a:rPr lang="en-US" dirty="0" smtClean="0"/>
              <a:t>tart </a:t>
            </a:r>
            <a:r>
              <a:rPr lang="en-US" dirty="0"/>
              <a:t>with the smallest dose possible, 1–2 drops. T</a:t>
            </a:r>
            <a:r>
              <a:rPr lang="en-US" dirty="0" smtClean="0"/>
              <a:t>he </a:t>
            </a:r>
            <a:r>
              <a:rPr lang="en-US" dirty="0"/>
              <a:t>dose can be increased as needed (again, this will depend on the age, size, and health status of the individual, as well as the desired benefit </a:t>
            </a:r>
            <a:r>
              <a:rPr lang="en-US" dirty="0" smtClean="0"/>
              <a:t>to </a:t>
            </a:r>
            <a:r>
              <a:rPr lang="en-US" dirty="0"/>
              <a:t>achieve.) </a:t>
            </a:r>
            <a:endParaRPr lang="en-US" dirty="0" smtClean="0"/>
          </a:p>
          <a:p>
            <a:r>
              <a:rPr lang="en-US" sz="2400" b="1" u="sng" dirty="0" smtClean="0"/>
              <a:t>Standard Recommended Dose:</a:t>
            </a:r>
          </a:p>
          <a:p>
            <a:r>
              <a:rPr lang="en-US" dirty="0" smtClean="0"/>
              <a:t>Depending </a:t>
            </a:r>
            <a:r>
              <a:rPr lang="en-US" dirty="0"/>
              <a:t>on the specific oil or blend, the recommended dose for internal usage ranges from 1–5 drops. Beyond this point, increasing the dose will no longer add benefit, and taking too much can be potentially harmful for the body. It is better for the user to take smaller doses and repeat the dose every 4–6 hours as needed. </a:t>
            </a:r>
            <a:endParaRPr lang="en-US" dirty="0" smtClean="0"/>
          </a:p>
          <a:p>
            <a:r>
              <a:rPr lang="en-US" sz="2400" b="1" u="sng" dirty="0" smtClean="0"/>
              <a:t>Daily Recommended Dose</a:t>
            </a:r>
            <a:r>
              <a:rPr lang="en-US" dirty="0" smtClean="0"/>
              <a:t>:</a:t>
            </a:r>
          </a:p>
          <a:p>
            <a:r>
              <a:rPr lang="en-US" dirty="0"/>
              <a:t>N</a:t>
            </a:r>
            <a:r>
              <a:rPr lang="en-US" dirty="0" smtClean="0"/>
              <a:t>o </a:t>
            </a:r>
            <a:r>
              <a:rPr lang="en-US" dirty="0"/>
              <a:t>more than 20 drops of essential oils should be consumed internally within a 24-hour </a:t>
            </a:r>
            <a:r>
              <a:rPr lang="en-US" dirty="0" smtClean="0"/>
              <a:t>period. The </a:t>
            </a:r>
            <a:r>
              <a:rPr lang="en-US" dirty="0"/>
              <a:t>maximum </a:t>
            </a:r>
            <a:r>
              <a:rPr lang="en-US" dirty="0" smtClean="0"/>
              <a:t>dosage can </a:t>
            </a:r>
            <a:r>
              <a:rPr lang="en-US" dirty="0"/>
              <a:t>be higher or lower depending on the oil in use. If the user gets </a:t>
            </a:r>
            <a:r>
              <a:rPr lang="en-US" dirty="0" smtClean="0"/>
              <a:t>to </a:t>
            </a:r>
            <a:r>
              <a:rPr lang="en-US" dirty="0"/>
              <a:t>the maximum, </a:t>
            </a:r>
            <a:r>
              <a:rPr lang="en-US" dirty="0" smtClean="0"/>
              <a:t>the dosage should be discontinued </a:t>
            </a:r>
            <a:r>
              <a:rPr lang="en-US" dirty="0"/>
              <a:t>for an extended period of time to ensure safety. Lower daily doses are recommended when using an essential oil internally over an extended period of </a:t>
            </a:r>
            <a:r>
              <a:rPr lang="en-US" dirty="0" smtClean="0"/>
              <a:t>time.</a:t>
            </a:r>
            <a:endParaRPr lang="en-US" dirty="0"/>
          </a:p>
        </p:txBody>
      </p:sp>
    </p:spTree>
    <p:extLst>
      <p:ext uri="{BB962C8B-B14F-4D97-AF65-F5344CB8AC3E}">
        <p14:creationId xmlns:p14="http://schemas.microsoft.com/office/powerpoint/2010/main" val="1929047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5110" y="261257"/>
            <a:ext cx="9106678" cy="461665"/>
          </a:xfrm>
          <a:prstGeom prst="rect">
            <a:avLst/>
          </a:prstGeom>
          <a:noFill/>
        </p:spPr>
        <p:txBody>
          <a:bodyPr wrap="square" rtlCol="0">
            <a:spAutoFit/>
          </a:bodyPr>
          <a:lstStyle/>
          <a:p>
            <a:r>
              <a:rPr lang="en-US" sz="2400" dirty="0" smtClean="0"/>
              <a:t>Internal Therapy – Safety Guide</a:t>
            </a:r>
            <a:endParaRPr lang="en-US" sz="2400" dirty="0"/>
          </a:p>
        </p:txBody>
      </p:sp>
      <p:sp>
        <p:nvSpPr>
          <p:cNvPr id="3" name="Rectangle 2"/>
          <p:cNvSpPr/>
          <p:nvPr/>
        </p:nvSpPr>
        <p:spPr>
          <a:xfrm>
            <a:off x="746450" y="879626"/>
            <a:ext cx="11000792" cy="2308324"/>
          </a:xfrm>
          <a:prstGeom prst="rect">
            <a:avLst/>
          </a:prstGeom>
        </p:spPr>
        <p:txBody>
          <a:bodyPr wrap="square">
            <a:spAutoFit/>
          </a:bodyPr>
          <a:lstStyle/>
          <a:p>
            <a:r>
              <a:rPr lang="en-US" b="1" u="sng" dirty="0" smtClean="0"/>
              <a:t>Sensitivity Facts:</a:t>
            </a:r>
          </a:p>
          <a:p>
            <a:pPr marL="285750" indent="-285750">
              <a:buFont typeface="Wingdings" panose="05000000000000000000" pitchFamily="2" charset="2"/>
              <a:buChar char="Ø"/>
            </a:pPr>
            <a:r>
              <a:rPr lang="en-US" dirty="0" smtClean="0"/>
              <a:t>Essential </a:t>
            </a:r>
            <a:r>
              <a:rPr lang="en-US" dirty="0"/>
              <a:t>oils do not contain </a:t>
            </a:r>
            <a:r>
              <a:rPr lang="en-US" dirty="0" smtClean="0"/>
              <a:t>allergens – will not cause an allergic reaction</a:t>
            </a:r>
          </a:p>
          <a:p>
            <a:pPr marL="285750" indent="-285750">
              <a:buFont typeface="Wingdings" panose="05000000000000000000" pitchFamily="2" charset="2"/>
              <a:buChar char="Ø"/>
            </a:pPr>
            <a:r>
              <a:rPr lang="en-US" dirty="0" smtClean="0"/>
              <a:t>Essential oils can cause </a:t>
            </a:r>
            <a:r>
              <a:rPr lang="en-US" dirty="0"/>
              <a:t>sensitivity reactions </a:t>
            </a:r>
            <a:r>
              <a:rPr lang="en-US" dirty="0" smtClean="0"/>
              <a:t>(Symptoms can be similar </a:t>
            </a:r>
            <a:r>
              <a:rPr lang="en-US" dirty="0"/>
              <a:t>to an allergic </a:t>
            </a:r>
            <a:r>
              <a:rPr lang="en-US" dirty="0" smtClean="0"/>
              <a:t>reaction)</a:t>
            </a:r>
          </a:p>
          <a:p>
            <a:pPr marL="800100" lvl="1" indent="-342900">
              <a:buFont typeface="Wingdings" panose="05000000000000000000" pitchFamily="2" charset="2"/>
              <a:buChar char="v"/>
            </a:pPr>
            <a:r>
              <a:rPr lang="en-US" dirty="0" smtClean="0"/>
              <a:t>Can </a:t>
            </a:r>
            <a:r>
              <a:rPr lang="en-US" dirty="0"/>
              <a:t>cause responses in the skin, digestive system, respiratory system, and other areas of the body. </a:t>
            </a:r>
            <a:endParaRPr lang="en-US" dirty="0" smtClean="0"/>
          </a:p>
          <a:p>
            <a:pPr marL="800100" lvl="1" indent="-342900">
              <a:buFont typeface="Wingdings" panose="05000000000000000000" pitchFamily="2" charset="2"/>
              <a:buChar char="v"/>
            </a:pPr>
            <a:r>
              <a:rPr lang="en-US" dirty="0" smtClean="0"/>
              <a:t>Signs </a:t>
            </a:r>
            <a:r>
              <a:rPr lang="en-US" dirty="0"/>
              <a:t>of an essential oil sensitivity include pain, swelling, or tenderness in the skin, skin irritation, difficulty breathing, and stomach upset. </a:t>
            </a:r>
          </a:p>
          <a:p>
            <a:pPr marL="285750" indent="-285750">
              <a:buFont typeface="Wingdings" panose="05000000000000000000" pitchFamily="2" charset="2"/>
              <a:buChar char="Ø"/>
            </a:pPr>
            <a:endParaRPr lang="en-US" dirty="0"/>
          </a:p>
        </p:txBody>
      </p:sp>
      <p:sp>
        <p:nvSpPr>
          <p:cNvPr id="5" name="TextBox 4"/>
          <p:cNvSpPr txBox="1"/>
          <p:nvPr/>
        </p:nvSpPr>
        <p:spPr>
          <a:xfrm>
            <a:off x="727789" y="2967135"/>
            <a:ext cx="11019453" cy="1477328"/>
          </a:xfrm>
          <a:prstGeom prst="rect">
            <a:avLst/>
          </a:prstGeom>
          <a:noFill/>
        </p:spPr>
        <p:txBody>
          <a:bodyPr wrap="square" rtlCol="0">
            <a:spAutoFit/>
          </a:bodyPr>
          <a:lstStyle/>
          <a:p>
            <a:r>
              <a:rPr lang="en-US" b="1" u="sng" dirty="0"/>
              <a:t>How to handle essential oil </a:t>
            </a:r>
            <a:r>
              <a:rPr lang="en-US" b="1" u="sng" dirty="0" smtClean="0"/>
              <a:t>sensitivity:</a:t>
            </a:r>
          </a:p>
          <a:p>
            <a:pPr marL="285750" indent="-285750">
              <a:buFont typeface="Wingdings" panose="05000000000000000000" pitchFamily="2" charset="2"/>
              <a:buChar char="Ø"/>
            </a:pPr>
            <a:r>
              <a:rPr lang="en-US" dirty="0" smtClean="0"/>
              <a:t>You </a:t>
            </a:r>
            <a:r>
              <a:rPr lang="en-US" dirty="0"/>
              <a:t>may </a:t>
            </a:r>
            <a:r>
              <a:rPr lang="en-US" dirty="0" smtClean="0"/>
              <a:t>be </a:t>
            </a:r>
            <a:r>
              <a:rPr lang="en-US" dirty="0"/>
              <a:t>able to use that essential oil with a different form of </a:t>
            </a:r>
            <a:r>
              <a:rPr lang="en-US" dirty="0" smtClean="0"/>
              <a:t>application like aromatically </a:t>
            </a:r>
            <a:r>
              <a:rPr lang="en-US" dirty="0"/>
              <a:t>or </a:t>
            </a:r>
            <a:r>
              <a:rPr lang="en-US" dirty="0" smtClean="0"/>
              <a:t>topically.</a:t>
            </a:r>
          </a:p>
          <a:p>
            <a:pPr marL="285750" indent="-285750">
              <a:buFont typeface="Wingdings" panose="05000000000000000000" pitchFamily="2" charset="2"/>
              <a:buChar char="Ø"/>
            </a:pPr>
            <a:r>
              <a:rPr lang="en-US" dirty="0" smtClean="0"/>
              <a:t>If sensitivity is due to dosage, take a lower dosage.</a:t>
            </a:r>
          </a:p>
          <a:p>
            <a:pPr marL="285750" indent="-285750">
              <a:buFont typeface="Wingdings" panose="05000000000000000000" pitchFamily="2" charset="2"/>
              <a:buChar char="Ø"/>
            </a:pPr>
            <a:r>
              <a:rPr lang="en-US" dirty="0" smtClean="0"/>
              <a:t>Sensitivity with digestive system, discontinue use.</a:t>
            </a:r>
            <a:endParaRPr lang="en-US" dirty="0"/>
          </a:p>
        </p:txBody>
      </p:sp>
      <p:sp>
        <p:nvSpPr>
          <p:cNvPr id="6" name="TextBox 5"/>
          <p:cNvSpPr txBox="1"/>
          <p:nvPr/>
        </p:nvSpPr>
        <p:spPr>
          <a:xfrm>
            <a:off x="765110" y="4534678"/>
            <a:ext cx="10683551" cy="1754326"/>
          </a:xfrm>
          <a:prstGeom prst="rect">
            <a:avLst/>
          </a:prstGeom>
          <a:noFill/>
        </p:spPr>
        <p:txBody>
          <a:bodyPr wrap="square" rtlCol="0">
            <a:spAutoFit/>
          </a:bodyPr>
          <a:lstStyle/>
          <a:p>
            <a:r>
              <a:rPr lang="en-US" b="1" u="sng" dirty="0" smtClean="0"/>
              <a:t>Toxicity:</a:t>
            </a:r>
          </a:p>
          <a:p>
            <a:pPr marL="285750" indent="-285750">
              <a:buFont typeface="Wingdings" panose="05000000000000000000" pitchFamily="2" charset="2"/>
              <a:buChar char="Ø"/>
            </a:pPr>
            <a:r>
              <a:rPr lang="en-US" dirty="0"/>
              <a:t>Essential oils are completely safe to use internally, as long as the appropriate dosage is observed</a:t>
            </a:r>
            <a:r>
              <a:rPr lang="en-US" dirty="0" smtClean="0"/>
              <a:t>.</a:t>
            </a:r>
          </a:p>
          <a:p>
            <a:pPr marL="285750" indent="-285750">
              <a:buFont typeface="Wingdings" panose="05000000000000000000" pitchFamily="2" charset="2"/>
              <a:buChar char="Ø"/>
            </a:pPr>
            <a:r>
              <a:rPr lang="en-US" dirty="0" smtClean="0"/>
              <a:t>Exceeding </a:t>
            </a:r>
            <a:r>
              <a:rPr lang="en-US" dirty="0"/>
              <a:t>dosage recommendations for oils can lead to </a:t>
            </a:r>
            <a:r>
              <a:rPr lang="en-US" dirty="0" smtClean="0"/>
              <a:t>toxicity</a:t>
            </a:r>
          </a:p>
          <a:p>
            <a:pPr marL="285750" indent="-285750">
              <a:buFont typeface="Wingdings" panose="05000000000000000000" pitchFamily="2" charset="2"/>
              <a:buChar char="Ø"/>
            </a:pPr>
            <a:r>
              <a:rPr lang="en-US" dirty="0"/>
              <a:t>An individual would have to far exceed the dosage recommendations for an essential oil to put themselves within the dangerous range of toxicity. </a:t>
            </a:r>
          </a:p>
        </p:txBody>
      </p:sp>
    </p:spTree>
    <p:extLst>
      <p:ext uri="{BB962C8B-B14F-4D97-AF65-F5344CB8AC3E}">
        <p14:creationId xmlns:p14="http://schemas.microsoft.com/office/powerpoint/2010/main" val="15532102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112</TotalTime>
  <Words>797</Words>
  <Application>Microsoft Office PowerPoint</Application>
  <PresentationFormat>Widescreen</PresentationFormat>
  <Paragraphs>56</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Century Gothic</vt:lpstr>
      <vt:lpstr>Wingdings</vt:lpstr>
      <vt:lpstr>Wingdings 3</vt:lpstr>
      <vt:lpstr>Ion</vt:lpstr>
      <vt:lpstr>Internal Therapy Guide  (Orally/Ingestion)  </vt:lpstr>
      <vt:lpstr>Internal Therapy Guide  (Orally/Ingestion)  </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Topical Therapy Guide</dc:title>
  <dc:creator>Alisha Roach</dc:creator>
  <cp:lastModifiedBy>Alisha Roach</cp:lastModifiedBy>
  <cp:revision>11</cp:revision>
  <dcterms:created xsi:type="dcterms:W3CDTF">2020-05-23T18:48:51Z</dcterms:created>
  <dcterms:modified xsi:type="dcterms:W3CDTF">2020-05-24T14:38:54Z</dcterms:modified>
</cp:coreProperties>
</file>