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643"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F82D59C-F134-4CF0-AFD9-5E40A084ECA5}" type="datetimeFigureOut">
              <a:rPr lang="en-US" smtClean="0"/>
              <a:t>5/24/2020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216513-9522-4B3D-8A95-7B7E4B1A4840}" type="slidenum">
              <a:rPr lang="en-US" smtClean="0"/>
              <a:t>‹#›</a:t>
            </a:fld>
            <a:endParaRPr lang="en-US"/>
          </a:p>
        </p:txBody>
      </p:sp>
    </p:spTree>
    <p:extLst>
      <p:ext uri="{BB962C8B-B14F-4D97-AF65-F5344CB8AC3E}">
        <p14:creationId xmlns:p14="http://schemas.microsoft.com/office/powerpoint/2010/main" val="657990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82D59C-F134-4CF0-AFD9-5E40A084ECA5}" type="datetimeFigureOut">
              <a:rPr lang="en-US" smtClean="0"/>
              <a:t>5/24/2020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216513-9522-4B3D-8A95-7B7E4B1A4840}" type="slidenum">
              <a:rPr lang="en-US" smtClean="0"/>
              <a:t>‹#›</a:t>
            </a:fld>
            <a:endParaRPr lang="en-US"/>
          </a:p>
        </p:txBody>
      </p:sp>
    </p:spTree>
    <p:extLst>
      <p:ext uri="{BB962C8B-B14F-4D97-AF65-F5344CB8AC3E}">
        <p14:creationId xmlns:p14="http://schemas.microsoft.com/office/powerpoint/2010/main" val="2684726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82D59C-F134-4CF0-AFD9-5E40A084ECA5}" type="datetimeFigureOut">
              <a:rPr lang="en-US" smtClean="0"/>
              <a:t>5/24/2020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216513-9522-4B3D-8A95-7B7E4B1A4840}" type="slidenum">
              <a:rPr lang="en-US" smtClean="0"/>
              <a:t>‹#›</a:t>
            </a:fld>
            <a:endParaRPr lang="en-US"/>
          </a:p>
        </p:txBody>
      </p:sp>
    </p:spTree>
    <p:extLst>
      <p:ext uri="{BB962C8B-B14F-4D97-AF65-F5344CB8AC3E}">
        <p14:creationId xmlns:p14="http://schemas.microsoft.com/office/powerpoint/2010/main" val="19099363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82D59C-F134-4CF0-AFD9-5E40A084ECA5}" type="datetimeFigureOut">
              <a:rPr lang="en-US" smtClean="0"/>
              <a:t>5/24/2020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216513-9522-4B3D-8A95-7B7E4B1A4840}"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3966966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82D59C-F134-4CF0-AFD9-5E40A084ECA5}" type="datetimeFigureOut">
              <a:rPr lang="en-US" smtClean="0"/>
              <a:t>5/24/2020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216513-9522-4B3D-8A95-7B7E4B1A4840}" type="slidenum">
              <a:rPr lang="en-US" smtClean="0"/>
              <a:t>‹#›</a:t>
            </a:fld>
            <a:endParaRPr lang="en-US"/>
          </a:p>
        </p:txBody>
      </p:sp>
    </p:spTree>
    <p:extLst>
      <p:ext uri="{BB962C8B-B14F-4D97-AF65-F5344CB8AC3E}">
        <p14:creationId xmlns:p14="http://schemas.microsoft.com/office/powerpoint/2010/main" val="38247160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F82D59C-F134-4CF0-AFD9-5E40A084ECA5}" type="datetimeFigureOut">
              <a:rPr lang="en-US" smtClean="0"/>
              <a:t>5/24/2020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216513-9522-4B3D-8A95-7B7E4B1A4840}" type="slidenum">
              <a:rPr lang="en-US" smtClean="0"/>
              <a:t>‹#›</a:t>
            </a:fld>
            <a:endParaRPr lang="en-US"/>
          </a:p>
        </p:txBody>
      </p:sp>
    </p:spTree>
    <p:extLst>
      <p:ext uri="{BB962C8B-B14F-4D97-AF65-F5344CB8AC3E}">
        <p14:creationId xmlns:p14="http://schemas.microsoft.com/office/powerpoint/2010/main" val="15765026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F82D59C-F134-4CF0-AFD9-5E40A084ECA5}" type="datetimeFigureOut">
              <a:rPr lang="en-US" smtClean="0"/>
              <a:t>5/24/2020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216513-9522-4B3D-8A95-7B7E4B1A4840}" type="slidenum">
              <a:rPr lang="en-US" smtClean="0"/>
              <a:t>‹#›</a:t>
            </a:fld>
            <a:endParaRPr lang="en-US"/>
          </a:p>
        </p:txBody>
      </p:sp>
    </p:spTree>
    <p:extLst>
      <p:ext uri="{BB962C8B-B14F-4D97-AF65-F5344CB8AC3E}">
        <p14:creationId xmlns:p14="http://schemas.microsoft.com/office/powerpoint/2010/main" val="7531784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F82D59C-F134-4CF0-AFD9-5E40A084ECA5}" type="datetimeFigureOut">
              <a:rPr lang="en-US" smtClean="0"/>
              <a:t>5/24/2020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216513-9522-4B3D-8A95-7B7E4B1A4840}" type="slidenum">
              <a:rPr lang="en-US" smtClean="0"/>
              <a:t>‹#›</a:t>
            </a:fld>
            <a:endParaRPr lang="en-US"/>
          </a:p>
        </p:txBody>
      </p:sp>
    </p:spTree>
    <p:extLst>
      <p:ext uri="{BB962C8B-B14F-4D97-AF65-F5344CB8AC3E}">
        <p14:creationId xmlns:p14="http://schemas.microsoft.com/office/powerpoint/2010/main" val="17968478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F82D59C-F134-4CF0-AFD9-5E40A084ECA5}" type="datetimeFigureOut">
              <a:rPr lang="en-US" smtClean="0"/>
              <a:t>5/24/2020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216513-9522-4B3D-8A95-7B7E4B1A4840}" type="slidenum">
              <a:rPr lang="en-US" smtClean="0"/>
              <a:t>‹#›</a:t>
            </a:fld>
            <a:endParaRPr lang="en-US"/>
          </a:p>
        </p:txBody>
      </p:sp>
    </p:spTree>
    <p:extLst>
      <p:ext uri="{BB962C8B-B14F-4D97-AF65-F5344CB8AC3E}">
        <p14:creationId xmlns:p14="http://schemas.microsoft.com/office/powerpoint/2010/main" val="1169005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0F82D59C-F134-4CF0-AFD9-5E40A084ECA5}" type="datetimeFigureOut">
              <a:rPr lang="en-US" smtClean="0"/>
              <a:t>5/24/2020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216513-9522-4B3D-8A95-7B7E4B1A4840}" type="slidenum">
              <a:rPr lang="en-US" smtClean="0"/>
              <a:t>‹#›</a:t>
            </a:fld>
            <a:endParaRPr lang="en-US"/>
          </a:p>
        </p:txBody>
      </p:sp>
    </p:spTree>
    <p:extLst>
      <p:ext uri="{BB962C8B-B14F-4D97-AF65-F5344CB8AC3E}">
        <p14:creationId xmlns:p14="http://schemas.microsoft.com/office/powerpoint/2010/main" val="2406044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82D59C-F134-4CF0-AFD9-5E40A084ECA5}" type="datetimeFigureOut">
              <a:rPr lang="en-US" smtClean="0"/>
              <a:t>5/24/2020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216513-9522-4B3D-8A95-7B7E4B1A4840}" type="slidenum">
              <a:rPr lang="en-US" smtClean="0"/>
              <a:t>‹#›</a:t>
            </a:fld>
            <a:endParaRPr lang="en-US"/>
          </a:p>
        </p:txBody>
      </p:sp>
    </p:spTree>
    <p:extLst>
      <p:ext uri="{BB962C8B-B14F-4D97-AF65-F5344CB8AC3E}">
        <p14:creationId xmlns:p14="http://schemas.microsoft.com/office/powerpoint/2010/main" val="1554456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F82D59C-F134-4CF0-AFD9-5E40A084ECA5}" type="datetimeFigureOut">
              <a:rPr lang="en-US" smtClean="0"/>
              <a:t>5/24/2020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216513-9522-4B3D-8A95-7B7E4B1A4840}" type="slidenum">
              <a:rPr lang="en-US" smtClean="0"/>
              <a:t>‹#›</a:t>
            </a:fld>
            <a:endParaRPr lang="en-US"/>
          </a:p>
        </p:txBody>
      </p:sp>
    </p:spTree>
    <p:extLst>
      <p:ext uri="{BB962C8B-B14F-4D97-AF65-F5344CB8AC3E}">
        <p14:creationId xmlns:p14="http://schemas.microsoft.com/office/powerpoint/2010/main" val="4186751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F82D59C-F134-4CF0-AFD9-5E40A084ECA5}" type="datetimeFigureOut">
              <a:rPr lang="en-US" smtClean="0"/>
              <a:t>5/24/2020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216513-9522-4B3D-8A95-7B7E4B1A4840}" type="slidenum">
              <a:rPr lang="en-US" smtClean="0"/>
              <a:t>‹#›</a:t>
            </a:fld>
            <a:endParaRPr lang="en-US"/>
          </a:p>
        </p:txBody>
      </p:sp>
    </p:spTree>
    <p:extLst>
      <p:ext uri="{BB962C8B-B14F-4D97-AF65-F5344CB8AC3E}">
        <p14:creationId xmlns:p14="http://schemas.microsoft.com/office/powerpoint/2010/main" val="1734597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0F82D59C-F134-4CF0-AFD9-5E40A084ECA5}" type="datetimeFigureOut">
              <a:rPr lang="en-US" smtClean="0"/>
              <a:t>5/24/2020</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A6216513-9522-4B3D-8A95-7B7E4B1A4840}" type="slidenum">
              <a:rPr lang="en-US" smtClean="0"/>
              <a:t>‹#›</a:t>
            </a:fld>
            <a:endParaRPr lang="en-US"/>
          </a:p>
        </p:txBody>
      </p:sp>
    </p:spTree>
    <p:extLst>
      <p:ext uri="{BB962C8B-B14F-4D97-AF65-F5344CB8AC3E}">
        <p14:creationId xmlns:p14="http://schemas.microsoft.com/office/powerpoint/2010/main" val="1577296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0F82D59C-F134-4CF0-AFD9-5E40A084ECA5}" type="datetimeFigureOut">
              <a:rPr lang="en-US" smtClean="0"/>
              <a:t>5/24/2020</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A6216513-9522-4B3D-8A95-7B7E4B1A4840}" type="slidenum">
              <a:rPr lang="en-US" smtClean="0"/>
              <a:t>‹#›</a:t>
            </a:fld>
            <a:endParaRPr lang="en-US"/>
          </a:p>
        </p:txBody>
      </p:sp>
    </p:spTree>
    <p:extLst>
      <p:ext uri="{BB962C8B-B14F-4D97-AF65-F5344CB8AC3E}">
        <p14:creationId xmlns:p14="http://schemas.microsoft.com/office/powerpoint/2010/main" val="3520366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0F82D59C-F134-4CF0-AFD9-5E40A084ECA5}" type="datetimeFigureOut">
              <a:rPr lang="en-US" smtClean="0"/>
              <a:t>5/24/2020</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A6216513-9522-4B3D-8A95-7B7E4B1A4840}" type="slidenum">
              <a:rPr lang="en-US" smtClean="0"/>
              <a:t>‹#›</a:t>
            </a:fld>
            <a:endParaRPr lang="en-US"/>
          </a:p>
        </p:txBody>
      </p:sp>
    </p:spTree>
    <p:extLst>
      <p:ext uri="{BB962C8B-B14F-4D97-AF65-F5344CB8AC3E}">
        <p14:creationId xmlns:p14="http://schemas.microsoft.com/office/powerpoint/2010/main" val="1546842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82D59C-F134-4CF0-AFD9-5E40A084ECA5}" type="datetimeFigureOut">
              <a:rPr lang="en-US" smtClean="0"/>
              <a:t>5/24/2020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216513-9522-4B3D-8A95-7B7E4B1A4840}" type="slidenum">
              <a:rPr lang="en-US" smtClean="0"/>
              <a:t>‹#›</a:t>
            </a:fld>
            <a:endParaRPr lang="en-US"/>
          </a:p>
        </p:txBody>
      </p:sp>
    </p:spTree>
    <p:extLst>
      <p:ext uri="{BB962C8B-B14F-4D97-AF65-F5344CB8AC3E}">
        <p14:creationId xmlns:p14="http://schemas.microsoft.com/office/powerpoint/2010/main" val="1196951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0F82D59C-F134-4CF0-AFD9-5E40A084ECA5}" type="datetimeFigureOut">
              <a:rPr lang="en-US" smtClean="0"/>
              <a:t>5/24/2020</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6216513-9522-4B3D-8A95-7B7E4B1A4840}" type="slidenum">
              <a:rPr lang="en-US" smtClean="0"/>
              <a:t>‹#›</a:t>
            </a:fld>
            <a:endParaRPr lang="en-US"/>
          </a:p>
        </p:txBody>
      </p:sp>
    </p:spTree>
    <p:extLst>
      <p:ext uri="{BB962C8B-B14F-4D97-AF65-F5344CB8AC3E}">
        <p14:creationId xmlns:p14="http://schemas.microsoft.com/office/powerpoint/2010/main" val="1477912498"/>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Aroma Therapy Guide</a:t>
            </a:r>
            <a:br>
              <a:rPr lang="en-US" dirty="0" smtClean="0"/>
            </a:br>
            <a:r>
              <a:rPr lang="en-US" sz="1400" dirty="0" smtClean="0"/>
              <a:t>Below are the oils that can be used by category.  See </a:t>
            </a:r>
            <a:r>
              <a:rPr lang="en-US" sz="1400" dirty="0" smtClean="0"/>
              <a:t>blending &amp; Use guide </a:t>
            </a:r>
            <a:r>
              <a:rPr lang="en-US" sz="1400" dirty="0" smtClean="0"/>
              <a:t>on the next </a:t>
            </a:r>
            <a:r>
              <a:rPr lang="en-US" sz="1400" dirty="0" smtClean="0"/>
              <a:t>pages. </a:t>
            </a:r>
            <a:endParaRPr lang="en-US" dirty="0"/>
          </a:p>
        </p:txBody>
      </p:sp>
      <p:sp>
        <p:nvSpPr>
          <p:cNvPr id="15" name="TextBox 14"/>
          <p:cNvSpPr txBox="1"/>
          <p:nvPr/>
        </p:nvSpPr>
        <p:spPr>
          <a:xfrm>
            <a:off x="2767781" y="3909909"/>
            <a:ext cx="2251587" cy="2031325"/>
          </a:xfrm>
          <a:prstGeom prst="rect">
            <a:avLst/>
          </a:prstGeom>
          <a:noFill/>
        </p:spPr>
        <p:txBody>
          <a:bodyPr wrap="square" rtlCol="0">
            <a:spAutoFit/>
          </a:bodyPr>
          <a:lstStyle/>
          <a:p>
            <a:r>
              <a:rPr lang="en-US" u="sng" dirty="0" smtClean="0"/>
              <a:t>Soothe:</a:t>
            </a:r>
          </a:p>
          <a:p>
            <a:pPr marL="285750" indent="-285750">
              <a:buFont typeface="Arial" panose="020B0604020202020204" pitchFamily="34" charset="0"/>
              <a:buChar char="•"/>
            </a:pPr>
            <a:r>
              <a:rPr lang="en-US" dirty="0" smtClean="0"/>
              <a:t>Lemongrass</a:t>
            </a:r>
          </a:p>
          <a:p>
            <a:pPr marL="285750" indent="-285750">
              <a:buFont typeface="Arial" panose="020B0604020202020204" pitchFamily="34" charset="0"/>
              <a:buChar char="•"/>
            </a:pPr>
            <a:r>
              <a:rPr lang="en-US" dirty="0" smtClean="0"/>
              <a:t>Melissa</a:t>
            </a:r>
          </a:p>
          <a:p>
            <a:pPr marL="285750" indent="-285750">
              <a:buFont typeface="Arial" panose="020B0604020202020204" pitchFamily="34" charset="0"/>
              <a:buChar char="•"/>
            </a:pPr>
            <a:r>
              <a:rPr lang="en-US" dirty="0" smtClean="0"/>
              <a:t>Black Pepper</a:t>
            </a:r>
          </a:p>
          <a:p>
            <a:pPr marL="285750" indent="-285750">
              <a:buFont typeface="Arial" panose="020B0604020202020204" pitchFamily="34" charset="0"/>
              <a:buChar char="•"/>
            </a:pPr>
            <a:r>
              <a:rPr lang="en-US" dirty="0" smtClean="0"/>
              <a:t>Ginger</a:t>
            </a:r>
          </a:p>
          <a:p>
            <a:pPr marL="285750" indent="-285750">
              <a:buFont typeface="Arial" panose="020B0604020202020204" pitchFamily="34" charset="0"/>
              <a:buChar char="•"/>
            </a:pPr>
            <a:r>
              <a:rPr lang="en-US" dirty="0" smtClean="0"/>
              <a:t>Myrrh</a:t>
            </a:r>
          </a:p>
          <a:p>
            <a:pPr marL="285750" indent="-285750">
              <a:buFont typeface="Arial" panose="020B0604020202020204" pitchFamily="34" charset="0"/>
              <a:buChar char="•"/>
            </a:pPr>
            <a:r>
              <a:rPr lang="en-US" dirty="0" err="1" smtClean="0"/>
              <a:t>Ylang</a:t>
            </a:r>
            <a:r>
              <a:rPr lang="en-US" dirty="0" smtClean="0"/>
              <a:t> </a:t>
            </a:r>
            <a:r>
              <a:rPr lang="en-US" dirty="0" err="1" smtClean="0"/>
              <a:t>Ylang</a:t>
            </a:r>
            <a:endParaRPr lang="en-US" dirty="0"/>
          </a:p>
        </p:txBody>
      </p:sp>
      <p:sp>
        <p:nvSpPr>
          <p:cNvPr id="16" name="TextBox 15"/>
          <p:cNvSpPr txBox="1"/>
          <p:nvPr/>
        </p:nvSpPr>
        <p:spPr>
          <a:xfrm>
            <a:off x="2995056" y="1370752"/>
            <a:ext cx="2251587" cy="2308324"/>
          </a:xfrm>
          <a:prstGeom prst="rect">
            <a:avLst/>
          </a:prstGeom>
          <a:noFill/>
        </p:spPr>
        <p:txBody>
          <a:bodyPr wrap="square" rtlCol="0">
            <a:spAutoFit/>
          </a:bodyPr>
          <a:lstStyle/>
          <a:p>
            <a:r>
              <a:rPr lang="en-US" u="sng" dirty="0" smtClean="0"/>
              <a:t>Ground:</a:t>
            </a:r>
          </a:p>
          <a:p>
            <a:pPr marL="285750" indent="-285750">
              <a:buFont typeface="Arial" panose="020B0604020202020204" pitchFamily="34" charset="0"/>
              <a:buChar char="•"/>
            </a:pPr>
            <a:r>
              <a:rPr lang="en-US" dirty="0" smtClean="0"/>
              <a:t>Sandalwood</a:t>
            </a:r>
          </a:p>
          <a:p>
            <a:pPr marL="285750" indent="-285750">
              <a:buFont typeface="Arial" panose="020B0604020202020204" pitchFamily="34" charset="0"/>
              <a:buChar char="•"/>
            </a:pPr>
            <a:r>
              <a:rPr lang="en-US" dirty="0" smtClean="0"/>
              <a:t>Hawaiian Sandalwood</a:t>
            </a:r>
          </a:p>
          <a:p>
            <a:pPr marL="285750" indent="-285750">
              <a:buFont typeface="Arial" panose="020B0604020202020204" pitchFamily="34" charset="0"/>
              <a:buChar char="•"/>
            </a:pPr>
            <a:r>
              <a:rPr lang="en-US" dirty="0" smtClean="0"/>
              <a:t>Vetiver</a:t>
            </a:r>
          </a:p>
          <a:p>
            <a:pPr marL="285750" indent="-285750">
              <a:buFont typeface="Arial" panose="020B0604020202020204" pitchFamily="34" charset="0"/>
              <a:buChar char="•"/>
            </a:pPr>
            <a:r>
              <a:rPr lang="en-US" dirty="0" err="1" smtClean="0"/>
              <a:t>Cedarwood</a:t>
            </a:r>
            <a:endParaRPr lang="en-US" dirty="0" smtClean="0"/>
          </a:p>
          <a:p>
            <a:pPr marL="285750" indent="-285750">
              <a:buFont typeface="Arial" panose="020B0604020202020204" pitchFamily="34" charset="0"/>
              <a:buChar char="•"/>
            </a:pPr>
            <a:r>
              <a:rPr lang="en-US" dirty="0" smtClean="0"/>
              <a:t>Patchouli</a:t>
            </a:r>
          </a:p>
          <a:p>
            <a:pPr marL="285750" indent="-285750">
              <a:buFont typeface="Arial" panose="020B0604020202020204" pitchFamily="34" charset="0"/>
              <a:buChar char="•"/>
            </a:pPr>
            <a:r>
              <a:rPr lang="en-US" dirty="0" smtClean="0"/>
              <a:t>Spikenard</a:t>
            </a:r>
            <a:endParaRPr lang="en-US" dirty="0"/>
          </a:p>
        </p:txBody>
      </p:sp>
      <p:sp>
        <p:nvSpPr>
          <p:cNvPr id="17" name="TextBox 16"/>
          <p:cNvSpPr txBox="1"/>
          <p:nvPr/>
        </p:nvSpPr>
        <p:spPr>
          <a:xfrm>
            <a:off x="8838434" y="1509252"/>
            <a:ext cx="2251587" cy="3416320"/>
          </a:xfrm>
          <a:prstGeom prst="rect">
            <a:avLst/>
          </a:prstGeom>
          <a:noFill/>
        </p:spPr>
        <p:txBody>
          <a:bodyPr wrap="square" rtlCol="0">
            <a:spAutoFit/>
          </a:bodyPr>
          <a:lstStyle/>
          <a:p>
            <a:r>
              <a:rPr lang="en-US" u="sng" dirty="0" smtClean="0"/>
              <a:t>Renew:</a:t>
            </a:r>
          </a:p>
          <a:p>
            <a:pPr marL="285750" indent="-285750">
              <a:buFont typeface="Arial" panose="020B0604020202020204" pitchFamily="34" charset="0"/>
              <a:buChar char="•"/>
            </a:pPr>
            <a:r>
              <a:rPr lang="en-US" dirty="0" err="1" smtClean="0"/>
              <a:t>Helichrysum</a:t>
            </a:r>
            <a:endParaRPr lang="en-US" dirty="0" smtClean="0"/>
          </a:p>
          <a:p>
            <a:pPr marL="285750" indent="-285750">
              <a:buFont typeface="Arial" panose="020B0604020202020204" pitchFamily="34" charset="0"/>
              <a:buChar char="•"/>
            </a:pPr>
            <a:r>
              <a:rPr lang="en-US" dirty="0" smtClean="0"/>
              <a:t>Arborvitae</a:t>
            </a:r>
          </a:p>
          <a:p>
            <a:pPr marL="285750" indent="-285750">
              <a:buFont typeface="Arial" panose="020B0604020202020204" pitchFamily="34" charset="0"/>
              <a:buChar char="•"/>
            </a:pPr>
            <a:r>
              <a:rPr lang="en-US" dirty="0" smtClean="0"/>
              <a:t>Wintergreen</a:t>
            </a:r>
          </a:p>
          <a:p>
            <a:pPr marL="285750" indent="-285750">
              <a:buFont typeface="Arial" panose="020B0604020202020204" pitchFamily="34" charset="0"/>
              <a:buChar char="•"/>
            </a:pPr>
            <a:r>
              <a:rPr lang="en-US" dirty="0" smtClean="0"/>
              <a:t>Birch</a:t>
            </a:r>
          </a:p>
          <a:p>
            <a:pPr marL="285750" indent="-285750">
              <a:buFont typeface="Arial" panose="020B0604020202020204" pitchFamily="34" charset="0"/>
              <a:buChar char="•"/>
            </a:pPr>
            <a:r>
              <a:rPr lang="en-US" dirty="0" smtClean="0"/>
              <a:t>Cardamom</a:t>
            </a:r>
          </a:p>
          <a:p>
            <a:pPr marL="285750" indent="-285750">
              <a:buFont typeface="Arial" panose="020B0604020202020204" pitchFamily="34" charset="0"/>
              <a:buChar char="•"/>
            </a:pPr>
            <a:r>
              <a:rPr lang="en-US" dirty="0" smtClean="0"/>
              <a:t>Eucalyptus</a:t>
            </a:r>
          </a:p>
          <a:p>
            <a:pPr marL="285750" indent="-285750">
              <a:buFont typeface="Arial" panose="020B0604020202020204" pitchFamily="34" charset="0"/>
              <a:buChar char="•"/>
            </a:pPr>
            <a:r>
              <a:rPr lang="en-US" dirty="0" smtClean="0"/>
              <a:t>Rosemary</a:t>
            </a:r>
          </a:p>
          <a:p>
            <a:pPr marL="285750" indent="-285750">
              <a:buFont typeface="Arial" panose="020B0604020202020204" pitchFamily="34" charset="0"/>
              <a:buChar char="•"/>
            </a:pPr>
            <a:r>
              <a:rPr lang="en-US" dirty="0" smtClean="0"/>
              <a:t>Cypress</a:t>
            </a:r>
          </a:p>
          <a:p>
            <a:pPr marL="285750" indent="-285750">
              <a:buFont typeface="Arial" panose="020B0604020202020204" pitchFamily="34" charset="0"/>
              <a:buChar char="•"/>
            </a:pPr>
            <a:r>
              <a:rPr lang="en-US" dirty="0" smtClean="0"/>
              <a:t>Juniper Berry</a:t>
            </a:r>
          </a:p>
          <a:p>
            <a:pPr marL="285750" indent="-285750">
              <a:buFont typeface="Arial" panose="020B0604020202020204" pitchFamily="34" charset="0"/>
              <a:buChar char="•"/>
            </a:pPr>
            <a:r>
              <a:rPr lang="en-US" dirty="0" smtClean="0"/>
              <a:t>frankincense</a:t>
            </a:r>
          </a:p>
          <a:p>
            <a:pPr marL="285750" indent="-285750">
              <a:buFont typeface="Arial" panose="020B0604020202020204" pitchFamily="34" charset="0"/>
              <a:buChar char="•"/>
            </a:pPr>
            <a:endParaRPr lang="en-US" dirty="0"/>
          </a:p>
        </p:txBody>
      </p:sp>
      <p:sp>
        <p:nvSpPr>
          <p:cNvPr id="19" name="TextBox 18"/>
          <p:cNvSpPr txBox="1"/>
          <p:nvPr/>
        </p:nvSpPr>
        <p:spPr>
          <a:xfrm>
            <a:off x="516194" y="3829665"/>
            <a:ext cx="2251587" cy="2585323"/>
          </a:xfrm>
          <a:prstGeom prst="rect">
            <a:avLst/>
          </a:prstGeom>
          <a:noFill/>
        </p:spPr>
        <p:txBody>
          <a:bodyPr wrap="square" rtlCol="0">
            <a:spAutoFit/>
          </a:bodyPr>
          <a:lstStyle/>
          <a:p>
            <a:r>
              <a:rPr lang="en-US" u="sng" dirty="0" smtClean="0"/>
              <a:t>Uplift:</a:t>
            </a:r>
          </a:p>
          <a:p>
            <a:pPr marL="285750" indent="-285750">
              <a:buFont typeface="Arial" panose="020B0604020202020204" pitchFamily="34" charset="0"/>
              <a:buChar char="•"/>
            </a:pPr>
            <a:r>
              <a:rPr lang="en-US" dirty="0" smtClean="0"/>
              <a:t>Douglas Fir</a:t>
            </a:r>
          </a:p>
          <a:p>
            <a:pPr marL="285750" indent="-285750">
              <a:buFont typeface="Arial" panose="020B0604020202020204" pitchFamily="34" charset="0"/>
              <a:buChar char="•"/>
            </a:pPr>
            <a:r>
              <a:rPr lang="en-US" dirty="0" smtClean="0"/>
              <a:t>White Fir</a:t>
            </a:r>
          </a:p>
          <a:p>
            <a:pPr marL="285750" indent="-285750">
              <a:buFont typeface="Arial" panose="020B0604020202020204" pitchFamily="34" charset="0"/>
              <a:buChar char="•"/>
            </a:pPr>
            <a:r>
              <a:rPr lang="en-US" dirty="0" smtClean="0"/>
              <a:t>Lime</a:t>
            </a:r>
          </a:p>
          <a:p>
            <a:pPr marL="285750" indent="-285750">
              <a:buFont typeface="Arial" panose="020B0604020202020204" pitchFamily="34" charset="0"/>
              <a:buChar char="•"/>
            </a:pPr>
            <a:r>
              <a:rPr lang="en-US" dirty="0" smtClean="0"/>
              <a:t>Lemon</a:t>
            </a:r>
          </a:p>
          <a:p>
            <a:pPr marL="285750" indent="-285750">
              <a:buFont typeface="Arial" panose="020B0604020202020204" pitchFamily="34" charset="0"/>
              <a:buChar char="•"/>
            </a:pPr>
            <a:r>
              <a:rPr lang="en-US" dirty="0" smtClean="0"/>
              <a:t>Grapefruit</a:t>
            </a:r>
          </a:p>
          <a:p>
            <a:pPr marL="285750" indent="-285750">
              <a:buFont typeface="Arial" panose="020B0604020202020204" pitchFamily="34" charset="0"/>
              <a:buChar char="•"/>
            </a:pPr>
            <a:r>
              <a:rPr lang="en-US" dirty="0" smtClean="0"/>
              <a:t>Wild range</a:t>
            </a:r>
          </a:p>
          <a:p>
            <a:pPr marL="285750" indent="-285750">
              <a:buFont typeface="Arial" panose="020B0604020202020204" pitchFamily="34" charset="0"/>
              <a:buChar char="•"/>
            </a:pPr>
            <a:r>
              <a:rPr lang="en-US" dirty="0" smtClean="0"/>
              <a:t>Tangerine</a:t>
            </a:r>
          </a:p>
          <a:p>
            <a:pPr marL="285750" indent="-285750">
              <a:buFont typeface="Arial" panose="020B0604020202020204" pitchFamily="34" charset="0"/>
              <a:buChar char="•"/>
            </a:pPr>
            <a:r>
              <a:rPr lang="en-US" dirty="0" smtClean="0"/>
              <a:t>Bergamot</a:t>
            </a:r>
            <a:endParaRPr lang="en-US" dirty="0"/>
          </a:p>
        </p:txBody>
      </p:sp>
      <p:sp>
        <p:nvSpPr>
          <p:cNvPr id="20" name="TextBox 19"/>
          <p:cNvSpPr txBox="1"/>
          <p:nvPr/>
        </p:nvSpPr>
        <p:spPr>
          <a:xfrm>
            <a:off x="8838433" y="4771584"/>
            <a:ext cx="2251587" cy="1477328"/>
          </a:xfrm>
          <a:prstGeom prst="rect">
            <a:avLst/>
          </a:prstGeom>
          <a:noFill/>
        </p:spPr>
        <p:txBody>
          <a:bodyPr wrap="square" rtlCol="0">
            <a:spAutoFit/>
          </a:bodyPr>
          <a:lstStyle/>
          <a:p>
            <a:r>
              <a:rPr lang="en-US" u="sng" dirty="0" smtClean="0"/>
              <a:t>Energize:</a:t>
            </a:r>
          </a:p>
          <a:p>
            <a:pPr marL="285750" indent="-285750">
              <a:buFont typeface="Arial" panose="020B0604020202020204" pitchFamily="34" charset="0"/>
              <a:buChar char="•"/>
            </a:pPr>
            <a:r>
              <a:rPr lang="en-US" dirty="0" smtClean="0"/>
              <a:t>Peppermint</a:t>
            </a:r>
          </a:p>
          <a:p>
            <a:pPr marL="285750" indent="-285750">
              <a:buFont typeface="Arial" panose="020B0604020202020204" pitchFamily="34" charset="0"/>
              <a:buChar char="•"/>
            </a:pPr>
            <a:r>
              <a:rPr lang="en-US" dirty="0" smtClean="0"/>
              <a:t>Dill</a:t>
            </a:r>
          </a:p>
          <a:p>
            <a:pPr marL="285750" indent="-285750">
              <a:buFont typeface="Arial" panose="020B0604020202020204" pitchFamily="34" charset="0"/>
              <a:buChar char="•"/>
            </a:pPr>
            <a:r>
              <a:rPr lang="en-US" dirty="0" smtClean="0"/>
              <a:t>Spearmint</a:t>
            </a:r>
          </a:p>
          <a:p>
            <a:pPr marL="285750" indent="-285750">
              <a:buFont typeface="Arial" panose="020B0604020202020204" pitchFamily="34" charset="0"/>
              <a:buChar char="•"/>
            </a:pPr>
            <a:r>
              <a:rPr lang="en-US" dirty="0" smtClean="0"/>
              <a:t>Fennel</a:t>
            </a:r>
            <a:endParaRPr lang="en-US" dirty="0"/>
          </a:p>
        </p:txBody>
      </p:sp>
      <p:sp>
        <p:nvSpPr>
          <p:cNvPr id="21" name="TextBox 20"/>
          <p:cNvSpPr txBox="1"/>
          <p:nvPr/>
        </p:nvSpPr>
        <p:spPr>
          <a:xfrm>
            <a:off x="594852" y="1509252"/>
            <a:ext cx="2251587" cy="2031325"/>
          </a:xfrm>
          <a:prstGeom prst="rect">
            <a:avLst/>
          </a:prstGeom>
          <a:noFill/>
        </p:spPr>
        <p:txBody>
          <a:bodyPr wrap="square" rtlCol="0">
            <a:spAutoFit/>
          </a:bodyPr>
          <a:lstStyle/>
          <a:p>
            <a:r>
              <a:rPr lang="en-US" u="sng" dirty="0" smtClean="0"/>
              <a:t>Calm:</a:t>
            </a:r>
          </a:p>
          <a:p>
            <a:pPr marL="285750" indent="-285750">
              <a:buFont typeface="Arial" panose="020B0604020202020204" pitchFamily="34" charset="0"/>
              <a:buChar char="•"/>
            </a:pPr>
            <a:r>
              <a:rPr lang="en-US" dirty="0" smtClean="0"/>
              <a:t>Lavender</a:t>
            </a:r>
          </a:p>
          <a:p>
            <a:pPr marL="285750" indent="-285750">
              <a:buFont typeface="Arial" panose="020B0604020202020204" pitchFamily="34" charset="0"/>
              <a:buChar char="•"/>
            </a:pPr>
            <a:r>
              <a:rPr lang="en-US" dirty="0" smtClean="0"/>
              <a:t>Clary Sage</a:t>
            </a:r>
          </a:p>
          <a:p>
            <a:pPr marL="285750" indent="-285750">
              <a:buFont typeface="Arial" panose="020B0604020202020204" pitchFamily="34" charset="0"/>
              <a:buChar char="•"/>
            </a:pPr>
            <a:r>
              <a:rPr lang="en-US" dirty="0" err="1" smtClean="0"/>
              <a:t>Petitgrain</a:t>
            </a:r>
            <a:endParaRPr lang="en-US" dirty="0" smtClean="0"/>
          </a:p>
          <a:p>
            <a:pPr marL="285750" indent="-285750">
              <a:buFont typeface="Arial" panose="020B0604020202020204" pitchFamily="34" charset="0"/>
              <a:buChar char="•"/>
            </a:pPr>
            <a:r>
              <a:rPr lang="en-US" dirty="0" smtClean="0"/>
              <a:t>Roman Chamomile</a:t>
            </a:r>
          </a:p>
          <a:p>
            <a:pPr marL="285750" indent="-285750">
              <a:buFont typeface="Arial" panose="020B0604020202020204" pitchFamily="34" charset="0"/>
              <a:buChar char="•"/>
            </a:pPr>
            <a:r>
              <a:rPr lang="en-US" dirty="0" smtClean="0"/>
              <a:t>Jasmine</a:t>
            </a:r>
            <a:endParaRPr lang="en-US" dirty="0"/>
          </a:p>
        </p:txBody>
      </p:sp>
      <p:sp>
        <p:nvSpPr>
          <p:cNvPr id="23" name="TextBox 22"/>
          <p:cNvSpPr txBox="1"/>
          <p:nvPr/>
        </p:nvSpPr>
        <p:spPr>
          <a:xfrm>
            <a:off x="5916745" y="1509251"/>
            <a:ext cx="2251587" cy="2031325"/>
          </a:xfrm>
          <a:prstGeom prst="rect">
            <a:avLst/>
          </a:prstGeom>
          <a:noFill/>
        </p:spPr>
        <p:txBody>
          <a:bodyPr wrap="square" rtlCol="0">
            <a:spAutoFit/>
          </a:bodyPr>
          <a:lstStyle/>
          <a:p>
            <a:r>
              <a:rPr lang="en-US" u="sng" dirty="0" smtClean="0"/>
              <a:t>Warm:</a:t>
            </a:r>
          </a:p>
          <a:p>
            <a:pPr marL="285750" indent="-285750">
              <a:buFont typeface="Arial" panose="020B0604020202020204" pitchFamily="34" charset="0"/>
              <a:buChar char="•"/>
            </a:pPr>
            <a:r>
              <a:rPr lang="en-US" dirty="0" smtClean="0"/>
              <a:t>Thyme</a:t>
            </a:r>
          </a:p>
          <a:p>
            <a:pPr marL="285750" indent="-285750">
              <a:buFont typeface="Arial" panose="020B0604020202020204" pitchFamily="34" charset="0"/>
              <a:buChar char="•"/>
            </a:pPr>
            <a:r>
              <a:rPr lang="en-US" dirty="0" smtClean="0"/>
              <a:t>Oregano</a:t>
            </a:r>
          </a:p>
          <a:p>
            <a:pPr marL="285750" indent="-285750">
              <a:buFont typeface="Arial" panose="020B0604020202020204" pitchFamily="34" charset="0"/>
              <a:buChar char="•"/>
            </a:pPr>
            <a:r>
              <a:rPr lang="en-US" dirty="0" smtClean="0"/>
              <a:t>Clove</a:t>
            </a:r>
          </a:p>
          <a:p>
            <a:pPr marL="285750" indent="-285750">
              <a:buFont typeface="Arial" panose="020B0604020202020204" pitchFamily="34" charset="0"/>
              <a:buChar char="•"/>
            </a:pPr>
            <a:r>
              <a:rPr lang="en-US" dirty="0" smtClean="0"/>
              <a:t>Cumin</a:t>
            </a:r>
          </a:p>
          <a:p>
            <a:pPr marL="285750" indent="-285750">
              <a:buFont typeface="Arial" panose="020B0604020202020204" pitchFamily="34" charset="0"/>
              <a:buChar char="•"/>
            </a:pPr>
            <a:r>
              <a:rPr lang="en-US" dirty="0" smtClean="0"/>
              <a:t>Cassia</a:t>
            </a:r>
          </a:p>
          <a:p>
            <a:pPr marL="285750" indent="-285750">
              <a:buFont typeface="Arial" panose="020B0604020202020204" pitchFamily="34" charset="0"/>
              <a:buChar char="•"/>
            </a:pPr>
            <a:r>
              <a:rPr lang="en-US" dirty="0" smtClean="0"/>
              <a:t>Cinnamon</a:t>
            </a:r>
            <a:endParaRPr lang="en-US" dirty="0"/>
          </a:p>
        </p:txBody>
      </p:sp>
      <p:sp>
        <p:nvSpPr>
          <p:cNvPr id="24" name="TextBox 23"/>
          <p:cNvSpPr txBox="1"/>
          <p:nvPr/>
        </p:nvSpPr>
        <p:spPr>
          <a:xfrm>
            <a:off x="5803107" y="3909909"/>
            <a:ext cx="2251587" cy="2308324"/>
          </a:xfrm>
          <a:prstGeom prst="rect">
            <a:avLst/>
          </a:prstGeom>
          <a:noFill/>
        </p:spPr>
        <p:txBody>
          <a:bodyPr wrap="square" rtlCol="0">
            <a:spAutoFit/>
          </a:bodyPr>
          <a:lstStyle/>
          <a:p>
            <a:r>
              <a:rPr lang="en-US" u="sng" dirty="0" smtClean="0"/>
              <a:t>Harmonize:</a:t>
            </a:r>
          </a:p>
          <a:p>
            <a:pPr marL="285750" indent="-285750">
              <a:buFont typeface="Arial" panose="020B0604020202020204" pitchFamily="34" charset="0"/>
              <a:buChar char="•"/>
            </a:pPr>
            <a:r>
              <a:rPr lang="en-US" dirty="0" smtClean="0"/>
              <a:t>Melaleuca</a:t>
            </a:r>
          </a:p>
          <a:p>
            <a:pPr marL="285750" indent="-285750">
              <a:buFont typeface="Arial" panose="020B0604020202020204" pitchFamily="34" charset="0"/>
              <a:buChar char="•"/>
            </a:pPr>
            <a:r>
              <a:rPr lang="en-US" dirty="0" smtClean="0"/>
              <a:t>Marjoram</a:t>
            </a:r>
          </a:p>
          <a:p>
            <a:pPr marL="285750" indent="-285750">
              <a:buFont typeface="Arial" panose="020B0604020202020204" pitchFamily="34" charset="0"/>
              <a:buChar char="•"/>
            </a:pPr>
            <a:r>
              <a:rPr lang="en-US" dirty="0" smtClean="0"/>
              <a:t>Geranium</a:t>
            </a:r>
          </a:p>
          <a:p>
            <a:pPr marL="285750" indent="-285750">
              <a:buFont typeface="Arial" panose="020B0604020202020204" pitchFamily="34" charset="0"/>
              <a:buChar char="•"/>
            </a:pPr>
            <a:r>
              <a:rPr lang="en-US" dirty="0" smtClean="0"/>
              <a:t>Rose</a:t>
            </a:r>
          </a:p>
          <a:p>
            <a:pPr marL="285750" indent="-285750">
              <a:buFont typeface="Arial" panose="020B0604020202020204" pitchFamily="34" charset="0"/>
              <a:buChar char="•"/>
            </a:pPr>
            <a:r>
              <a:rPr lang="en-US" dirty="0" smtClean="0"/>
              <a:t>Coriander</a:t>
            </a:r>
          </a:p>
          <a:p>
            <a:pPr marL="285750" indent="-285750">
              <a:buFont typeface="Arial" panose="020B0604020202020204" pitchFamily="34" charset="0"/>
              <a:buChar char="•"/>
            </a:pPr>
            <a:r>
              <a:rPr lang="en-US" dirty="0" smtClean="0"/>
              <a:t>Cilantro</a:t>
            </a:r>
          </a:p>
          <a:p>
            <a:pPr marL="285750" indent="-285750">
              <a:buFont typeface="Arial" panose="020B0604020202020204" pitchFamily="34" charset="0"/>
              <a:buChar char="•"/>
            </a:pPr>
            <a:r>
              <a:rPr lang="en-US" dirty="0" smtClean="0"/>
              <a:t>Basil</a:t>
            </a:r>
            <a:endParaRPr lang="en-US" dirty="0"/>
          </a:p>
        </p:txBody>
      </p:sp>
    </p:spTree>
    <p:extLst>
      <p:ext uri="{BB962C8B-B14F-4D97-AF65-F5344CB8AC3E}">
        <p14:creationId xmlns:p14="http://schemas.microsoft.com/office/powerpoint/2010/main" val="20217826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9646" y="470343"/>
            <a:ext cx="9488129" cy="2185214"/>
          </a:xfrm>
          <a:prstGeom prst="rect">
            <a:avLst/>
          </a:prstGeom>
          <a:noFill/>
        </p:spPr>
        <p:txBody>
          <a:bodyPr wrap="square" rtlCol="0">
            <a:spAutoFit/>
          </a:bodyPr>
          <a:lstStyle/>
          <a:p>
            <a:r>
              <a:rPr lang="en-US" sz="2800" u="sng" dirty="0"/>
              <a:t>Blending oils from different categories</a:t>
            </a:r>
            <a:r>
              <a:rPr lang="en-US" sz="2800" u="sng" dirty="0" smtClean="0"/>
              <a:t>:</a:t>
            </a:r>
          </a:p>
          <a:p>
            <a:pPr marL="285750" indent="-285750">
              <a:buFont typeface="Wingdings" panose="05000000000000000000" pitchFamily="2" charset="2"/>
              <a:buChar char="q"/>
            </a:pPr>
            <a:r>
              <a:rPr lang="en-US" sz="1600" dirty="0"/>
              <a:t>Mint essential oils blend well with woody, herbaceous, earthy, and citrus oils </a:t>
            </a:r>
          </a:p>
          <a:p>
            <a:pPr marL="285750" indent="-285750">
              <a:buFont typeface="Wingdings" panose="05000000000000000000" pitchFamily="2" charset="2"/>
              <a:buChar char="q"/>
            </a:pPr>
            <a:r>
              <a:rPr lang="en-US" sz="1600" dirty="0"/>
              <a:t>Floral essential oils blend well with woody, spicy, and citrus oils </a:t>
            </a:r>
          </a:p>
          <a:p>
            <a:pPr marL="285750" indent="-285750">
              <a:buFont typeface="Wingdings" panose="05000000000000000000" pitchFamily="2" charset="2"/>
              <a:buChar char="q"/>
            </a:pPr>
            <a:r>
              <a:rPr lang="en-US" sz="1600" dirty="0"/>
              <a:t>Herbaceous essential oils blend well with woody and mint oils </a:t>
            </a:r>
          </a:p>
          <a:p>
            <a:pPr marL="285750" indent="-285750">
              <a:buFont typeface="Wingdings" panose="05000000000000000000" pitchFamily="2" charset="2"/>
              <a:buChar char="q"/>
            </a:pPr>
            <a:r>
              <a:rPr lang="en-US" sz="1600" dirty="0"/>
              <a:t>Spicy essential oils blend well with woody, floral, and citrus oils </a:t>
            </a:r>
          </a:p>
          <a:p>
            <a:pPr marL="285750" indent="-285750">
              <a:buFont typeface="Wingdings" panose="05000000000000000000" pitchFamily="2" charset="2"/>
              <a:buChar char="q"/>
            </a:pPr>
            <a:r>
              <a:rPr lang="en-US" sz="1600" dirty="0"/>
              <a:t>Citrus oils blend well with woody, spicy, floral, and mint oils</a:t>
            </a:r>
          </a:p>
          <a:p>
            <a:endParaRPr lang="en-US" sz="2800" dirty="0"/>
          </a:p>
        </p:txBody>
      </p:sp>
      <p:sp>
        <p:nvSpPr>
          <p:cNvPr id="4" name="TextBox 3"/>
          <p:cNvSpPr txBox="1"/>
          <p:nvPr/>
        </p:nvSpPr>
        <p:spPr>
          <a:xfrm>
            <a:off x="409646" y="2519265"/>
            <a:ext cx="8864082" cy="2431435"/>
          </a:xfrm>
          <a:prstGeom prst="rect">
            <a:avLst/>
          </a:prstGeom>
          <a:noFill/>
        </p:spPr>
        <p:txBody>
          <a:bodyPr wrap="square" rtlCol="0">
            <a:spAutoFit/>
          </a:bodyPr>
          <a:lstStyle/>
          <a:p>
            <a:r>
              <a:rPr lang="en-US" sz="2400" u="sng" dirty="0"/>
              <a:t>The chemical structure of essential </a:t>
            </a:r>
            <a:r>
              <a:rPr lang="en-US" sz="2400" u="sng" dirty="0" smtClean="0"/>
              <a:t>oils:</a:t>
            </a:r>
          </a:p>
          <a:p>
            <a:pPr marL="285750" indent="-285750">
              <a:buFont typeface="Wingdings" panose="05000000000000000000" pitchFamily="2" charset="2"/>
              <a:buChar char="q"/>
            </a:pPr>
            <a:r>
              <a:rPr lang="en-US" sz="1600" dirty="0"/>
              <a:t>Mint oils: Commonly known to be uplifting and energizing due to a high concentration of ketones </a:t>
            </a:r>
            <a:endParaRPr lang="en-US" sz="1600" dirty="0" smtClean="0"/>
          </a:p>
          <a:p>
            <a:pPr marL="285750" indent="-285750">
              <a:buFont typeface="Wingdings" panose="05000000000000000000" pitchFamily="2" charset="2"/>
              <a:buChar char="q"/>
            </a:pPr>
            <a:r>
              <a:rPr lang="en-US" sz="1600" dirty="0" smtClean="0"/>
              <a:t>Floral </a:t>
            </a:r>
            <a:r>
              <a:rPr lang="en-US" sz="1600" dirty="0"/>
              <a:t>oils: Typically composed of monoterpene alcohols, which provide calming characteristics Tree, herb, and grass oils: Primarily include </a:t>
            </a:r>
            <a:r>
              <a:rPr lang="en-US" sz="1600" dirty="0" err="1"/>
              <a:t>sesquiterpines</a:t>
            </a:r>
            <a:r>
              <a:rPr lang="en-US" sz="1600" dirty="0"/>
              <a:t>, oxides, and esters, which help promote soothing, grounding emotions and feelings of renewal </a:t>
            </a:r>
            <a:endParaRPr lang="en-US" sz="1600" dirty="0" smtClean="0"/>
          </a:p>
          <a:p>
            <a:pPr marL="285750" indent="-285750">
              <a:buFont typeface="Wingdings" panose="05000000000000000000" pitchFamily="2" charset="2"/>
              <a:buChar char="q"/>
            </a:pPr>
            <a:r>
              <a:rPr lang="en-US" sz="1600" dirty="0" smtClean="0"/>
              <a:t>Citrus </a:t>
            </a:r>
            <a:r>
              <a:rPr lang="en-US" sz="1600" dirty="0"/>
              <a:t>oils: Contain chemical components like beta-</a:t>
            </a:r>
            <a:r>
              <a:rPr lang="en-US" sz="1600" dirty="0" err="1"/>
              <a:t>pinene</a:t>
            </a:r>
            <a:r>
              <a:rPr lang="en-US" sz="1600" dirty="0"/>
              <a:t>, monoterpenes, and limonene, which contain significant uplifting characteristics </a:t>
            </a:r>
            <a:endParaRPr lang="en-US" sz="1600" dirty="0" smtClean="0"/>
          </a:p>
          <a:p>
            <a:pPr marL="285750" indent="-285750">
              <a:buFont typeface="Wingdings" panose="05000000000000000000" pitchFamily="2" charset="2"/>
              <a:buChar char="q"/>
            </a:pPr>
            <a:r>
              <a:rPr lang="en-US" sz="1600" dirty="0" smtClean="0"/>
              <a:t>Spice </a:t>
            </a:r>
            <a:r>
              <a:rPr lang="en-US" sz="1600" dirty="0"/>
              <a:t>oils: Phenols provide warming properties</a:t>
            </a:r>
          </a:p>
        </p:txBody>
      </p:sp>
    </p:spTree>
    <p:extLst>
      <p:ext uri="{BB962C8B-B14F-4D97-AF65-F5344CB8AC3E}">
        <p14:creationId xmlns:p14="http://schemas.microsoft.com/office/powerpoint/2010/main" val="2826946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46449" y="466531"/>
            <a:ext cx="7865706" cy="5078313"/>
          </a:xfrm>
          <a:prstGeom prst="rect">
            <a:avLst/>
          </a:prstGeom>
          <a:noFill/>
        </p:spPr>
        <p:txBody>
          <a:bodyPr wrap="square" rtlCol="0">
            <a:spAutoFit/>
          </a:bodyPr>
          <a:lstStyle/>
          <a:p>
            <a:r>
              <a:rPr lang="en-US" u="sng" dirty="0" smtClean="0"/>
              <a:t>Diffuser Guide:</a:t>
            </a:r>
          </a:p>
          <a:p>
            <a:pPr marL="285750" indent="-285750">
              <a:buFont typeface="Wingdings" panose="05000000000000000000" pitchFamily="2" charset="2"/>
              <a:buChar char="q"/>
            </a:pPr>
            <a:r>
              <a:rPr lang="en-US" dirty="0" smtClean="0"/>
              <a:t>The difference between </a:t>
            </a:r>
            <a:r>
              <a:rPr lang="en-US" dirty="0"/>
              <a:t>water diffusers and waterless </a:t>
            </a:r>
            <a:r>
              <a:rPr lang="en-US" dirty="0" smtClean="0"/>
              <a:t>diffusers: </a:t>
            </a:r>
            <a:r>
              <a:rPr lang="en-US" dirty="0"/>
              <a:t>A water diffuser uses water to help disperse essential oils through the air in a fine mist. Waterless diffusers simply diffuse straight oil into the air. Both are effective ways to enjoy the aromatic benefits of essential oils. </a:t>
            </a:r>
            <a:endParaRPr lang="en-US" dirty="0" smtClean="0"/>
          </a:p>
          <a:p>
            <a:pPr marL="285750" indent="-285750">
              <a:buFont typeface="Wingdings" panose="05000000000000000000" pitchFamily="2" charset="2"/>
              <a:buChar char="q"/>
            </a:pPr>
            <a:r>
              <a:rPr lang="en-US" dirty="0"/>
              <a:t>It is never advised to use a diffuser that uses heat or other elements that could change the structure of the essential oil, thus reducing </a:t>
            </a:r>
            <a:r>
              <a:rPr lang="en-US" dirty="0" smtClean="0"/>
              <a:t>the efficacy</a:t>
            </a:r>
            <a:r>
              <a:rPr lang="en-US" dirty="0"/>
              <a:t>. </a:t>
            </a:r>
            <a:endParaRPr lang="en-US" dirty="0" smtClean="0"/>
          </a:p>
          <a:p>
            <a:pPr marL="285750" indent="-285750">
              <a:buFont typeface="Wingdings" panose="05000000000000000000" pitchFamily="2" charset="2"/>
              <a:buChar char="q"/>
            </a:pPr>
            <a:r>
              <a:rPr lang="en-US" dirty="0" smtClean="0"/>
              <a:t>Place diffuser in any room.  </a:t>
            </a:r>
          </a:p>
          <a:p>
            <a:pPr marL="285750" indent="-285750">
              <a:buFont typeface="Wingdings" panose="05000000000000000000" pitchFamily="2" charset="2"/>
              <a:buChar char="q"/>
            </a:pPr>
            <a:r>
              <a:rPr lang="en-US" dirty="0" smtClean="0"/>
              <a:t>Make sure to clean diffuser to control build up and keep clean.</a:t>
            </a:r>
          </a:p>
          <a:p>
            <a:pPr marL="285750" indent="-285750">
              <a:buFont typeface="Wingdings" panose="05000000000000000000" pitchFamily="2" charset="2"/>
              <a:buChar char="q"/>
            </a:pPr>
            <a:r>
              <a:rPr lang="en-US" dirty="0" smtClean="0"/>
              <a:t>There is no </a:t>
            </a:r>
            <a:r>
              <a:rPr lang="en-US" dirty="0"/>
              <a:t>specific recommendation made for dosage when it comes to aromatic use, it is important to remember that moderation is best. The amount of oil used and duration of diffusion or exposure greatly depend on things like room size, proximity of the person to the diffuser, differential output of diffusers, air turnover in the </a:t>
            </a:r>
            <a:r>
              <a:rPr lang="en-US" dirty="0" smtClean="0"/>
              <a:t>room and </a:t>
            </a:r>
            <a:r>
              <a:rPr lang="en-US" dirty="0"/>
              <a:t>thus it varies from person to person.</a:t>
            </a:r>
          </a:p>
        </p:txBody>
      </p:sp>
    </p:spTree>
    <p:extLst>
      <p:ext uri="{BB962C8B-B14F-4D97-AF65-F5344CB8AC3E}">
        <p14:creationId xmlns:p14="http://schemas.microsoft.com/office/powerpoint/2010/main" val="3008604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0588" y="195943"/>
            <a:ext cx="9825135" cy="6555641"/>
          </a:xfrm>
          <a:prstGeom prst="rect">
            <a:avLst/>
          </a:prstGeom>
          <a:noFill/>
        </p:spPr>
        <p:txBody>
          <a:bodyPr wrap="square" rtlCol="0">
            <a:spAutoFit/>
          </a:bodyPr>
          <a:lstStyle/>
          <a:p>
            <a:r>
              <a:rPr lang="en-US" sz="2000" u="sng" dirty="0" smtClean="0"/>
              <a:t>Using </a:t>
            </a:r>
            <a:r>
              <a:rPr lang="en-US" sz="2000" u="sng" dirty="0"/>
              <a:t>essential oils </a:t>
            </a:r>
            <a:r>
              <a:rPr lang="en-US" sz="2000" u="sng" dirty="0" smtClean="0"/>
              <a:t>aromatically:</a:t>
            </a:r>
          </a:p>
          <a:p>
            <a:pPr marL="285750" indent="-285750">
              <a:buFont typeface="Wingdings" panose="05000000000000000000" pitchFamily="2" charset="2"/>
              <a:buChar char="q"/>
            </a:pPr>
            <a:r>
              <a:rPr lang="en-US" sz="1600" dirty="0"/>
              <a:t> </a:t>
            </a:r>
            <a:r>
              <a:rPr lang="en-US" sz="1600" dirty="0" smtClean="0"/>
              <a:t>Diffuse </a:t>
            </a:r>
            <a:r>
              <a:rPr lang="en-US" sz="1600" dirty="0"/>
              <a:t>essential oils during yoga practice to promote relaxing, focusing, grounding, or energizing feelings </a:t>
            </a:r>
            <a:endParaRPr lang="en-US" sz="1600" dirty="0" smtClean="0"/>
          </a:p>
          <a:p>
            <a:pPr marL="285750" indent="-285750">
              <a:buFont typeface="Wingdings" panose="05000000000000000000" pitchFamily="2" charset="2"/>
              <a:buChar char="q"/>
            </a:pPr>
            <a:r>
              <a:rPr lang="en-US" sz="1600" dirty="0" smtClean="0"/>
              <a:t>Spray </a:t>
            </a:r>
            <a:r>
              <a:rPr lang="en-US" sz="1600" dirty="0"/>
              <a:t>essential oils on clothing for a pleasant scent throughout the </a:t>
            </a:r>
            <a:r>
              <a:rPr lang="en-US" sz="1600" dirty="0" smtClean="0"/>
              <a:t>day</a:t>
            </a:r>
          </a:p>
          <a:p>
            <a:pPr marL="285750" indent="-285750">
              <a:buFont typeface="Wingdings" panose="05000000000000000000" pitchFamily="2" charset="2"/>
              <a:buChar char="q"/>
            </a:pPr>
            <a:r>
              <a:rPr lang="en-US" sz="1600" dirty="0" smtClean="0"/>
              <a:t>Add </a:t>
            </a:r>
            <a:r>
              <a:rPr lang="en-US" sz="1600" dirty="0"/>
              <a:t>a drop of oil to a dryer sheet and place in the dryer with a batch of laundry for a clean scent </a:t>
            </a:r>
            <a:endParaRPr lang="en-US" sz="1600" dirty="0" smtClean="0"/>
          </a:p>
          <a:p>
            <a:pPr marL="285750" indent="-285750">
              <a:buFont typeface="Wingdings" panose="05000000000000000000" pitchFamily="2" charset="2"/>
              <a:buChar char="q"/>
            </a:pPr>
            <a:r>
              <a:rPr lang="en-US" sz="1600" dirty="0" smtClean="0"/>
              <a:t>Add </a:t>
            </a:r>
            <a:r>
              <a:rPr lang="en-US" sz="1600" dirty="0"/>
              <a:t>one to two drops of essential oils to a homemade surface cleaner </a:t>
            </a:r>
            <a:endParaRPr lang="en-US" sz="1600" dirty="0" smtClean="0"/>
          </a:p>
          <a:p>
            <a:pPr marL="285750" indent="-285750">
              <a:buFont typeface="Wingdings" panose="05000000000000000000" pitchFamily="2" charset="2"/>
              <a:buChar char="q"/>
            </a:pPr>
            <a:r>
              <a:rPr lang="en-US" sz="1600" dirty="0" smtClean="0"/>
              <a:t>Diffuse </a:t>
            </a:r>
            <a:r>
              <a:rPr lang="en-US" sz="1600" dirty="0"/>
              <a:t>essential oils during a bubble bath to create a spa-like environment </a:t>
            </a:r>
            <a:endParaRPr lang="en-US" sz="1600" dirty="0" smtClean="0"/>
          </a:p>
          <a:p>
            <a:pPr marL="285750" indent="-285750">
              <a:buFont typeface="Wingdings" panose="05000000000000000000" pitchFamily="2" charset="2"/>
              <a:buChar char="q"/>
            </a:pPr>
            <a:r>
              <a:rPr lang="en-US" sz="1600" dirty="0" smtClean="0"/>
              <a:t>Apply </a:t>
            </a:r>
            <a:r>
              <a:rPr lang="en-US" sz="1600" dirty="0"/>
              <a:t>oil to a cotton ball and place in the air vents of your car </a:t>
            </a:r>
            <a:endParaRPr lang="en-US" sz="1600" dirty="0" smtClean="0"/>
          </a:p>
          <a:p>
            <a:pPr marL="285750" indent="-285750">
              <a:buFont typeface="Wingdings" panose="05000000000000000000" pitchFamily="2" charset="2"/>
              <a:buChar char="q"/>
            </a:pPr>
            <a:r>
              <a:rPr lang="en-US" sz="1600" dirty="0" smtClean="0"/>
              <a:t>Diffuse </a:t>
            </a:r>
            <a:r>
              <a:rPr lang="en-US" sz="1600" dirty="0"/>
              <a:t>essential oils in the car during road trips to create a calming environment </a:t>
            </a:r>
            <a:endParaRPr lang="en-US" sz="1600" dirty="0" smtClean="0"/>
          </a:p>
          <a:p>
            <a:pPr marL="285750" indent="-285750">
              <a:buFont typeface="Wingdings" panose="05000000000000000000" pitchFamily="2" charset="2"/>
              <a:buChar char="q"/>
            </a:pPr>
            <a:r>
              <a:rPr lang="en-US" sz="1600" dirty="0" smtClean="0"/>
              <a:t>Diffuse </a:t>
            </a:r>
            <a:r>
              <a:rPr lang="en-US" sz="1600" dirty="0"/>
              <a:t>essential oils to help promote a relaxing environment that will promote restful sleep </a:t>
            </a:r>
            <a:endParaRPr lang="en-US" sz="1600" dirty="0" smtClean="0"/>
          </a:p>
          <a:p>
            <a:pPr marL="285750" indent="-285750">
              <a:buFont typeface="Wingdings" panose="05000000000000000000" pitchFamily="2" charset="2"/>
              <a:buChar char="q"/>
            </a:pPr>
            <a:r>
              <a:rPr lang="en-US" sz="1600" dirty="0" smtClean="0"/>
              <a:t>Diffuse </a:t>
            </a:r>
            <a:r>
              <a:rPr lang="en-US" sz="1600" dirty="0"/>
              <a:t>essential oils when studying for a test to help promote focus and motivation </a:t>
            </a:r>
            <a:endParaRPr lang="en-US" sz="1600" dirty="0" smtClean="0"/>
          </a:p>
          <a:p>
            <a:pPr marL="285750" indent="-285750">
              <a:buFont typeface="Wingdings" panose="05000000000000000000" pitchFamily="2" charset="2"/>
              <a:buChar char="q"/>
            </a:pPr>
            <a:r>
              <a:rPr lang="en-US" sz="1600" dirty="0" smtClean="0"/>
              <a:t>Place </a:t>
            </a:r>
            <a:r>
              <a:rPr lang="en-US" sz="1600" dirty="0"/>
              <a:t>a drop of oil in your hand, rub the palms together, cup the hands over your nose, and inhale </a:t>
            </a:r>
            <a:endParaRPr lang="en-US" sz="1600" dirty="0" smtClean="0"/>
          </a:p>
          <a:p>
            <a:pPr marL="285750" indent="-285750">
              <a:buFont typeface="Wingdings" panose="05000000000000000000" pitchFamily="2" charset="2"/>
              <a:buChar char="q"/>
            </a:pPr>
            <a:r>
              <a:rPr lang="en-US" sz="1600" dirty="0" smtClean="0"/>
              <a:t>Diffuse </a:t>
            </a:r>
            <a:r>
              <a:rPr lang="en-US" sz="1600" dirty="0"/>
              <a:t>essential oils before work to promote self-confidence, and after work for relaxing relief after a long day </a:t>
            </a:r>
            <a:endParaRPr lang="en-US" sz="1600" dirty="0" smtClean="0"/>
          </a:p>
          <a:p>
            <a:pPr marL="285750" indent="-285750">
              <a:buFont typeface="Wingdings" panose="05000000000000000000" pitchFamily="2" charset="2"/>
              <a:buChar char="q"/>
            </a:pPr>
            <a:r>
              <a:rPr lang="en-US" sz="1600" dirty="0" smtClean="0"/>
              <a:t>Mix </a:t>
            </a:r>
            <a:r>
              <a:rPr lang="en-US" sz="1600" dirty="0"/>
              <a:t>oil and water in a spray bottle and spritz over furniture, carpet, and other linens </a:t>
            </a:r>
            <a:endParaRPr lang="en-US" sz="1600" dirty="0" smtClean="0"/>
          </a:p>
          <a:p>
            <a:pPr marL="285750" indent="-285750">
              <a:buFont typeface="Wingdings" panose="05000000000000000000" pitchFamily="2" charset="2"/>
              <a:buChar char="q"/>
            </a:pPr>
            <a:r>
              <a:rPr lang="en-US" sz="1600" dirty="0" smtClean="0"/>
              <a:t>Diffuse </a:t>
            </a:r>
            <a:r>
              <a:rPr lang="en-US" sz="1600" dirty="0"/>
              <a:t>essential oils when you are expecting company to help the air smell clean, fresh, and inviting </a:t>
            </a:r>
            <a:endParaRPr lang="en-US" sz="1600" dirty="0" smtClean="0"/>
          </a:p>
          <a:p>
            <a:pPr marL="285750" indent="-285750">
              <a:buFont typeface="Wingdings" panose="05000000000000000000" pitchFamily="2" charset="2"/>
              <a:buChar char="q"/>
            </a:pPr>
            <a:r>
              <a:rPr lang="en-US" sz="1600" dirty="0" smtClean="0"/>
              <a:t>Mix </a:t>
            </a:r>
            <a:r>
              <a:rPr lang="en-US" sz="1600" dirty="0"/>
              <a:t>oil and water in a spray bottle and spritz over furniture</a:t>
            </a:r>
            <a:r>
              <a:rPr lang="en-US" sz="1600" dirty="0" smtClean="0"/>
              <a:t>, carpet</a:t>
            </a:r>
            <a:r>
              <a:rPr lang="en-US" sz="1600" dirty="0"/>
              <a:t>, and other linens </a:t>
            </a:r>
            <a:endParaRPr lang="en-US" sz="1600" dirty="0" smtClean="0"/>
          </a:p>
          <a:p>
            <a:pPr marL="285750" indent="-285750">
              <a:buFont typeface="Wingdings" panose="05000000000000000000" pitchFamily="2" charset="2"/>
              <a:buChar char="q"/>
            </a:pPr>
            <a:r>
              <a:rPr lang="en-US" sz="1600" dirty="0" smtClean="0"/>
              <a:t>Diffuse </a:t>
            </a:r>
            <a:r>
              <a:rPr lang="en-US" sz="1600" dirty="0"/>
              <a:t>essential oils when you are expecting company to help the air smell </a:t>
            </a:r>
            <a:r>
              <a:rPr lang="en-US" sz="1600" dirty="0" smtClean="0"/>
              <a:t>clean and fresh</a:t>
            </a:r>
          </a:p>
          <a:p>
            <a:pPr marL="285750" indent="-285750">
              <a:buFont typeface="Wingdings" panose="05000000000000000000" pitchFamily="2" charset="2"/>
              <a:buChar char="q"/>
            </a:pPr>
            <a:r>
              <a:rPr lang="en-US" sz="1600" dirty="0" smtClean="0"/>
              <a:t>Diffuse </a:t>
            </a:r>
            <a:r>
              <a:rPr lang="en-US" sz="1600" dirty="0"/>
              <a:t>essential oils during your morning routine for an uplifting, invigorating start to your day </a:t>
            </a:r>
            <a:endParaRPr lang="en-US" sz="1600" dirty="0" smtClean="0"/>
          </a:p>
          <a:p>
            <a:pPr marL="285750" indent="-285750">
              <a:buFont typeface="Wingdings" panose="05000000000000000000" pitchFamily="2" charset="2"/>
              <a:buChar char="q"/>
            </a:pPr>
            <a:r>
              <a:rPr lang="en-US" sz="1600" dirty="0" smtClean="0"/>
              <a:t>Stick </a:t>
            </a:r>
            <a:r>
              <a:rPr lang="en-US" sz="1600" dirty="0"/>
              <a:t>a few drops of essential oil on a newspaper and place at the bottom of a trash can to help with the smell</a:t>
            </a:r>
            <a:endParaRPr lang="en-US" sz="1600" dirty="0" smtClean="0"/>
          </a:p>
          <a:p>
            <a:pPr marL="285750" indent="-285750">
              <a:buFont typeface="Wingdings" panose="05000000000000000000" pitchFamily="2" charset="2"/>
              <a:buChar char="q"/>
            </a:pPr>
            <a:endParaRPr lang="en-US" sz="1600" dirty="0"/>
          </a:p>
        </p:txBody>
      </p:sp>
    </p:spTree>
    <p:extLst>
      <p:ext uri="{BB962C8B-B14F-4D97-AF65-F5344CB8AC3E}">
        <p14:creationId xmlns:p14="http://schemas.microsoft.com/office/powerpoint/2010/main" val="4542949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118</TotalTime>
  <Words>707</Words>
  <Application>Microsoft Office PowerPoint</Application>
  <PresentationFormat>Widescreen</PresentationFormat>
  <Paragraphs>96</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Century Gothic</vt:lpstr>
      <vt:lpstr>Wingdings</vt:lpstr>
      <vt:lpstr>Wingdings 3</vt:lpstr>
      <vt:lpstr>Ion</vt:lpstr>
      <vt:lpstr>Aroma Therapy Guide Below are the oils that can be used by category.  See blending &amp; Use guide on the next pages. </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Topical Therapy Guide</dc:title>
  <dc:creator>Alisha Roach</dc:creator>
  <cp:lastModifiedBy>Alisha Roach</cp:lastModifiedBy>
  <cp:revision>16</cp:revision>
  <dcterms:created xsi:type="dcterms:W3CDTF">2020-05-23T18:48:51Z</dcterms:created>
  <dcterms:modified xsi:type="dcterms:W3CDTF">2020-05-24T15:16:26Z</dcterms:modified>
</cp:coreProperties>
</file>