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828" r:id="rId1"/>
  </p:sldMasterIdLst>
  <p:sldIdLst>
    <p:sldId id="368" r:id="rId2"/>
    <p:sldId id="369" r:id="rId3"/>
    <p:sldId id="370" r:id="rId4"/>
    <p:sldId id="371" r:id="rId5"/>
    <p:sldId id="372" r:id="rId6"/>
    <p:sldId id="373" r:id="rId7"/>
    <p:sldId id="374" r:id="rId8"/>
    <p:sldId id="256" r:id="rId9"/>
    <p:sldId id="282" r:id="rId10"/>
    <p:sldId id="315" r:id="rId11"/>
    <p:sldId id="258" r:id="rId12"/>
    <p:sldId id="284" r:id="rId13"/>
    <p:sldId id="285" r:id="rId14"/>
    <p:sldId id="286" r:id="rId15"/>
    <p:sldId id="259" r:id="rId16"/>
    <p:sldId id="263" r:id="rId17"/>
    <p:sldId id="266" r:id="rId18"/>
    <p:sldId id="270" r:id="rId19"/>
    <p:sldId id="271" r:id="rId20"/>
    <p:sldId id="288" r:id="rId21"/>
    <p:sldId id="287" r:id="rId22"/>
    <p:sldId id="289" r:id="rId23"/>
    <p:sldId id="277" r:id="rId24"/>
    <p:sldId id="275" r:id="rId25"/>
    <p:sldId id="276" r:id="rId26"/>
    <p:sldId id="317" r:id="rId27"/>
    <p:sldId id="278" r:id="rId28"/>
    <p:sldId id="293" r:id="rId29"/>
    <p:sldId id="294" r:id="rId30"/>
    <p:sldId id="292" r:id="rId31"/>
    <p:sldId id="281" r:id="rId32"/>
    <p:sldId id="295" r:id="rId33"/>
    <p:sldId id="296" r:id="rId34"/>
    <p:sldId id="297" r:id="rId35"/>
    <p:sldId id="298" r:id="rId36"/>
    <p:sldId id="300" r:id="rId37"/>
    <p:sldId id="302" r:id="rId38"/>
    <p:sldId id="304" r:id="rId39"/>
    <p:sldId id="305" r:id="rId40"/>
    <p:sldId id="319" r:id="rId41"/>
  </p:sldIdLst>
  <p:sldSz cx="9144000" cy="6858000" type="screen4x3"/>
  <p:notesSz cx="6858000" cy="9144000"/>
  <p:embeddedFontLst>
    <p:embeddedFont>
      <p:font typeface="Constantia" panose="02030602050306030303" pitchFamily="18" charset="0"/>
      <p:regular r:id="rId42"/>
      <p:bold r:id="rId43"/>
      <p:italic r:id="rId44"/>
      <p:boldItalic r:id="rId45"/>
    </p:embeddedFont>
    <p:embeddedFont>
      <p:font typeface="Calibri" panose="020F0502020204030204" pitchFamily="34" charset="0"/>
      <p:regular r:id="rId46"/>
      <p:bold r:id="rId47"/>
      <p:italic r:id="rId48"/>
      <p:boldItalic r:id="rId49"/>
    </p:embeddedFont>
    <p:embeddedFont>
      <p:font typeface="Wingdings 2" panose="05020102010507070707" pitchFamily="18" charset="2"/>
      <p:regular r:id="rId50"/>
    </p:embeddedFont>
    <p:embeddedFont>
      <p:font typeface="Cambria Math" panose="02040503050406030204" pitchFamily="18" charset="0"/>
      <p:regular r:id="rId5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87" autoAdjust="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1.fntdata"/><Relationship Id="rId47" Type="http://schemas.openxmlformats.org/officeDocument/2006/relationships/font" Target="fonts/font6.fntdata"/><Relationship Id="rId50" Type="http://schemas.openxmlformats.org/officeDocument/2006/relationships/font" Target="fonts/font9.fntdata"/><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4.fntdata"/><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3.fntdata"/><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2.fntdata"/><Relationship Id="rId48" Type="http://schemas.openxmlformats.org/officeDocument/2006/relationships/font" Target="fonts/font7.fntdata"/><Relationship Id="rId8" Type="http://schemas.openxmlformats.org/officeDocument/2006/relationships/slide" Target="slides/slide7.xml"/><Relationship Id="rId51" Type="http://schemas.openxmlformats.org/officeDocument/2006/relationships/font" Target="fonts/font10.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5.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8.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D15220D-0BB5-4C71-B862-812B075D02FE}" type="datetimeFigureOut">
              <a:rPr lang="en-US" smtClean="0"/>
              <a:pPr/>
              <a:t>9/2/2015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CA217EF-0505-4C33-BB20-8A8DF203902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15220D-0BB5-4C71-B862-812B075D02FE}" type="datetimeFigureOut">
              <a:rPr lang="en-US" smtClean="0"/>
              <a:pPr/>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15220D-0BB5-4C71-B862-812B075D02FE}" type="datetimeFigureOut">
              <a:rPr lang="en-US" smtClean="0"/>
              <a:pPr/>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15220D-0BB5-4C71-B862-812B075D02FE}" type="datetimeFigureOut">
              <a:rPr lang="en-US" smtClean="0"/>
              <a:pPr/>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D15220D-0BB5-4C71-B862-812B075D02FE}" type="datetimeFigureOut">
              <a:rPr lang="en-US" smtClean="0"/>
              <a:pPr/>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A217EF-0505-4C33-BB20-8A8DF203902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D15220D-0BB5-4C71-B862-812B075D02FE}" type="datetimeFigureOut">
              <a:rPr lang="en-US" smtClean="0"/>
              <a:pPr/>
              <a:t>9/2/2015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D15220D-0BB5-4C71-B862-812B075D02FE}" type="datetimeFigureOut">
              <a:rPr lang="en-US" smtClean="0"/>
              <a:pPr/>
              <a:t>9/2/2015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D15220D-0BB5-4C71-B862-812B075D02FE}" type="datetimeFigureOut">
              <a:rPr lang="en-US" smtClean="0"/>
              <a:pPr/>
              <a:t>9/2/2015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15220D-0BB5-4C71-B862-812B075D02FE}" type="datetimeFigureOut">
              <a:rPr lang="en-US" smtClean="0"/>
              <a:pPr/>
              <a:t>9/2/2015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D15220D-0BB5-4C71-B862-812B075D02FE}" type="datetimeFigureOut">
              <a:rPr lang="en-US" smtClean="0"/>
              <a:pPr/>
              <a:t>9/2/2015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A217EF-0505-4C33-BB20-8A8DF203902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D15220D-0BB5-4C71-B862-812B075D02FE}" type="datetimeFigureOut">
              <a:rPr lang="en-US" smtClean="0"/>
              <a:pPr/>
              <a:t>9/2/2015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CA217EF-0505-4C33-BB20-8A8DF203902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D15220D-0BB5-4C71-B862-812B075D02FE}" type="datetimeFigureOut">
              <a:rPr lang="en-US" smtClean="0"/>
              <a:pPr/>
              <a:t>9/2/2015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CA217EF-0505-4C33-BB20-8A8DF203902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Discrete Mathematics and Its Applications</a:t>
            </a:r>
            <a:endParaRPr lang="en-US" dirty="0"/>
          </a:p>
        </p:txBody>
      </p:sp>
      <p:sp>
        <p:nvSpPr>
          <p:cNvPr id="3" name="Subtitle 2"/>
          <p:cNvSpPr>
            <a:spLocks noGrp="1"/>
          </p:cNvSpPr>
          <p:nvPr>
            <p:ph type="subTitle" idx="1"/>
          </p:nvPr>
        </p:nvSpPr>
        <p:spPr/>
        <p:txBody>
          <a:bodyPr/>
          <a:lstStyle/>
          <a:p>
            <a:r>
              <a:rPr lang="en-US" dirty="0" smtClean="0"/>
              <a:t>Introductory Lecture</a:t>
            </a:r>
            <a:endParaRPr lang="en-US" dirty="0"/>
          </a:p>
        </p:txBody>
      </p:sp>
      <p:sp>
        <p:nvSpPr>
          <p:cNvPr id="4" name="Text Box 3"/>
          <p:cNvSpPr txBox="1">
            <a:spLocks noChangeArrowheads="1"/>
          </p:cNvSpPr>
          <p:nvPr/>
        </p:nvSpPr>
        <p:spPr bwMode="auto">
          <a:xfrm>
            <a:off x="0" y="6527800"/>
            <a:ext cx="9144000"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33" tIns="51417" rIns="102833" bIns="51417">
            <a:spAutoFit/>
          </a:bodyPr>
          <a:lstStyle>
            <a:lvl1pPr defTabSz="1028700" eaLnBrk="0" hangingPunct="0">
              <a:spcBef>
                <a:spcPct val="20000"/>
              </a:spcBef>
              <a:buChar char="•"/>
              <a:defRPr sz="3200">
                <a:solidFill>
                  <a:schemeClr val="tx1"/>
                </a:solidFill>
                <a:latin typeface="Arial" charset="0"/>
              </a:defRPr>
            </a:lvl1pPr>
            <a:lvl2pPr marL="742950" indent="-285750" defTabSz="1028700" eaLnBrk="0" hangingPunct="0">
              <a:spcBef>
                <a:spcPct val="20000"/>
              </a:spcBef>
              <a:buChar char="–"/>
              <a:defRPr sz="2800">
                <a:solidFill>
                  <a:schemeClr val="tx1"/>
                </a:solidFill>
                <a:latin typeface="Arial" charset="0"/>
              </a:defRPr>
            </a:lvl2pPr>
            <a:lvl3pPr marL="1143000" indent="-228600" defTabSz="1028700" eaLnBrk="0" hangingPunct="0">
              <a:spcBef>
                <a:spcPct val="20000"/>
              </a:spcBef>
              <a:buChar char="•"/>
              <a:defRPr sz="2400">
                <a:solidFill>
                  <a:schemeClr val="tx1"/>
                </a:solidFill>
                <a:latin typeface="Arial" charset="0"/>
              </a:defRPr>
            </a:lvl3pPr>
            <a:lvl4pPr marL="1600200" indent="-228600" defTabSz="1028700" eaLnBrk="0" hangingPunct="0">
              <a:spcBef>
                <a:spcPct val="20000"/>
              </a:spcBef>
              <a:buChar char="–"/>
              <a:defRPr sz="2000">
                <a:solidFill>
                  <a:schemeClr val="tx1"/>
                </a:solidFill>
                <a:latin typeface="Arial" charset="0"/>
              </a:defRPr>
            </a:lvl4pPr>
            <a:lvl5pPr marL="2057400" indent="-228600" defTabSz="1028700" eaLnBrk="0" hangingPunct="0">
              <a:spcBef>
                <a:spcPct val="20000"/>
              </a:spcBef>
              <a:buChar char="»"/>
              <a:defRPr sz="2000">
                <a:solidFill>
                  <a:schemeClr val="tx1"/>
                </a:solidFill>
                <a:latin typeface="Arial" charset="0"/>
              </a:defRPr>
            </a:lvl5pPr>
            <a:lvl6pPr marL="2514600" indent="-228600" defTabSz="1028700" eaLnBrk="0" fontAlgn="base" hangingPunct="0">
              <a:spcBef>
                <a:spcPct val="20000"/>
              </a:spcBef>
              <a:spcAft>
                <a:spcPct val="0"/>
              </a:spcAft>
              <a:buChar char="»"/>
              <a:defRPr sz="2000">
                <a:solidFill>
                  <a:schemeClr val="tx1"/>
                </a:solidFill>
                <a:latin typeface="Arial" charset="0"/>
              </a:defRPr>
            </a:lvl6pPr>
            <a:lvl7pPr marL="2971800" indent="-228600" defTabSz="1028700" eaLnBrk="0" fontAlgn="base" hangingPunct="0">
              <a:spcBef>
                <a:spcPct val="20000"/>
              </a:spcBef>
              <a:spcAft>
                <a:spcPct val="0"/>
              </a:spcAft>
              <a:buChar char="»"/>
              <a:defRPr sz="2000">
                <a:solidFill>
                  <a:schemeClr val="tx1"/>
                </a:solidFill>
                <a:latin typeface="Arial" charset="0"/>
              </a:defRPr>
            </a:lvl7pPr>
            <a:lvl8pPr marL="3429000" indent="-228600" defTabSz="1028700" eaLnBrk="0" fontAlgn="base" hangingPunct="0">
              <a:spcBef>
                <a:spcPct val="20000"/>
              </a:spcBef>
              <a:spcAft>
                <a:spcPct val="0"/>
              </a:spcAft>
              <a:buChar char="»"/>
              <a:defRPr sz="2000">
                <a:solidFill>
                  <a:schemeClr val="tx1"/>
                </a:solidFill>
                <a:latin typeface="Arial" charset="0"/>
              </a:defRPr>
            </a:lvl8pPr>
            <a:lvl9pPr marL="3886200" indent="-228600" defTabSz="10287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1000" dirty="0"/>
              <a:t>Copyright ©  McGraw-Hill Education.  All rights reserved. No reproduction or distribution without the prior written consent of McGraw-Hill </a:t>
            </a:r>
            <a:r>
              <a:rPr lang="en-US" altLang="en-US" sz="1000" dirty="0" smtClean="0"/>
              <a:t>Education.</a:t>
            </a:r>
            <a:endParaRPr lang="en-US" altLang="en-US" sz="1000" dirty="0"/>
          </a:p>
        </p:txBody>
      </p:sp>
    </p:spTree>
    <p:extLst>
      <p:ext uri="{BB962C8B-B14F-4D97-AF65-F5344CB8AC3E}">
        <p14:creationId xmlns:p14="http://schemas.microsoft.com/office/powerpoint/2010/main" val="34837250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Propositional Logic Summary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Language of Propositions</a:t>
            </a:r>
          </a:p>
          <a:p>
            <a:pPr lvl="1"/>
            <a:r>
              <a:rPr lang="en-US" dirty="0" smtClean="0"/>
              <a:t>Connectives</a:t>
            </a:r>
          </a:p>
          <a:p>
            <a:pPr lvl="1"/>
            <a:r>
              <a:rPr lang="en-US" dirty="0" smtClean="0"/>
              <a:t>Truth Values</a:t>
            </a:r>
          </a:p>
          <a:p>
            <a:pPr lvl="1"/>
            <a:r>
              <a:rPr lang="en-US" dirty="0" smtClean="0"/>
              <a:t>Truth Tables</a:t>
            </a:r>
          </a:p>
          <a:p>
            <a:r>
              <a:rPr lang="en-US" dirty="0" smtClean="0"/>
              <a:t>Applications</a:t>
            </a:r>
          </a:p>
          <a:p>
            <a:pPr lvl="1"/>
            <a:r>
              <a:rPr lang="en-US" dirty="0" smtClean="0"/>
              <a:t>Translating English Sentences</a:t>
            </a:r>
          </a:p>
          <a:p>
            <a:pPr lvl="1"/>
            <a:r>
              <a:rPr lang="en-US" dirty="0" smtClean="0"/>
              <a:t>System Specifications</a:t>
            </a:r>
          </a:p>
          <a:p>
            <a:pPr lvl="1"/>
            <a:r>
              <a:rPr lang="en-US" dirty="0" smtClean="0"/>
              <a:t>Logic Puzzles</a:t>
            </a:r>
          </a:p>
          <a:p>
            <a:pPr lvl="1"/>
            <a:r>
              <a:rPr lang="en-US" dirty="0" smtClean="0"/>
              <a:t>Logic Circuits </a:t>
            </a:r>
          </a:p>
          <a:p>
            <a:r>
              <a:rPr lang="en-US" dirty="0" smtClean="0"/>
              <a:t>Logical Equivalences</a:t>
            </a:r>
          </a:p>
          <a:p>
            <a:pPr lvl="1"/>
            <a:r>
              <a:rPr lang="en-US" dirty="0" smtClean="0"/>
              <a:t>Important Equivalences</a:t>
            </a:r>
          </a:p>
          <a:p>
            <a:pPr lvl="1"/>
            <a:r>
              <a:rPr lang="en-US" dirty="0" smtClean="0"/>
              <a:t>Showing Equivalence</a:t>
            </a:r>
          </a:p>
          <a:p>
            <a:pPr lvl="1"/>
            <a:r>
              <a:rPr lang="en-US" dirty="0" err="1" smtClean="0"/>
              <a:t>Satisfiability</a:t>
            </a:r>
            <a:endParaRPr lang="en-US" dirty="0" smtClean="0"/>
          </a:p>
          <a:p>
            <a:endParaRPr lang="en-US" dirty="0" smtClean="0"/>
          </a:p>
          <a:p>
            <a:endParaRPr lang="en-US" dirty="0" smtClean="0"/>
          </a:p>
          <a:p>
            <a:pPr lvl="1">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Propositional Logic</a:t>
            </a:r>
            <a:endParaRPr lang="en-US" dirty="0"/>
          </a:p>
        </p:txBody>
      </p:sp>
      <p:sp>
        <p:nvSpPr>
          <p:cNvPr id="3" name="Subtitle 2"/>
          <p:cNvSpPr>
            <a:spLocks noGrp="1"/>
          </p:cNvSpPr>
          <p:nvPr>
            <p:ph type="subTitle" idx="1"/>
          </p:nvPr>
        </p:nvSpPr>
        <p:spPr/>
        <p:txBody>
          <a:bodyPr/>
          <a:lstStyle/>
          <a:p>
            <a:r>
              <a:rPr lang="en-US" dirty="0" smtClean="0"/>
              <a:t>Section 1.1</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Summary</a:t>
            </a:r>
            <a:endParaRPr lang="en-US" dirty="0"/>
          </a:p>
        </p:txBody>
      </p:sp>
      <p:sp>
        <p:nvSpPr>
          <p:cNvPr id="3" name="Content Placeholder 2"/>
          <p:cNvSpPr>
            <a:spLocks noGrp="1"/>
          </p:cNvSpPr>
          <p:nvPr>
            <p:ph idx="1"/>
          </p:nvPr>
        </p:nvSpPr>
        <p:spPr/>
        <p:txBody>
          <a:bodyPr>
            <a:normAutofit/>
          </a:bodyPr>
          <a:lstStyle/>
          <a:p>
            <a:r>
              <a:rPr lang="en-US" dirty="0" smtClean="0"/>
              <a:t>Propositions</a:t>
            </a:r>
          </a:p>
          <a:p>
            <a:r>
              <a:rPr lang="en-US" dirty="0" smtClean="0"/>
              <a:t>Connectives</a:t>
            </a:r>
          </a:p>
          <a:p>
            <a:pPr lvl="1"/>
            <a:r>
              <a:rPr lang="en-US" dirty="0" smtClean="0"/>
              <a:t>Negation</a:t>
            </a:r>
          </a:p>
          <a:p>
            <a:pPr lvl="1"/>
            <a:r>
              <a:rPr lang="en-US" dirty="0" smtClean="0"/>
              <a:t>Conjunction</a:t>
            </a:r>
          </a:p>
          <a:p>
            <a:pPr lvl="1"/>
            <a:r>
              <a:rPr lang="en-US" dirty="0" smtClean="0"/>
              <a:t>Disjunction</a:t>
            </a:r>
          </a:p>
          <a:p>
            <a:pPr lvl="1"/>
            <a:r>
              <a:rPr lang="en-US" dirty="0" smtClean="0"/>
              <a:t>Implication; </a:t>
            </a:r>
            <a:r>
              <a:rPr lang="en-US" dirty="0" err="1" smtClean="0"/>
              <a:t>contrapositive</a:t>
            </a:r>
            <a:r>
              <a:rPr lang="en-US" dirty="0" smtClean="0"/>
              <a:t>, inverse, converse</a:t>
            </a:r>
          </a:p>
          <a:p>
            <a:pPr lvl="1"/>
            <a:r>
              <a:rPr lang="en-US" dirty="0" err="1" smtClean="0"/>
              <a:t>Biconditional</a:t>
            </a:r>
            <a:endParaRPr lang="en-US" dirty="0" smtClean="0"/>
          </a:p>
          <a:p>
            <a:r>
              <a:rPr lang="en-US" dirty="0" smtClean="0"/>
              <a:t>Truth Tables</a:t>
            </a:r>
          </a:p>
          <a:p>
            <a:endParaRPr lang="en-US" dirty="0" smtClean="0"/>
          </a:p>
          <a:p>
            <a:pPr lvl="1">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Propositions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 </a:t>
            </a:r>
            <a:r>
              <a:rPr lang="en-US" i="1" dirty="0" smtClean="0"/>
              <a:t>proposition</a:t>
            </a:r>
            <a:r>
              <a:rPr lang="en-US" dirty="0" smtClean="0"/>
              <a:t> is a declarative sentence that is either true or false.</a:t>
            </a:r>
          </a:p>
          <a:p>
            <a:r>
              <a:rPr lang="en-US" dirty="0" smtClean="0"/>
              <a:t>Examples of propositions:</a:t>
            </a:r>
          </a:p>
          <a:p>
            <a:pPr marL="880110" lvl="1" indent="-514350">
              <a:buFont typeface="+mj-lt"/>
              <a:buAutoNum type="alphaLcParenR"/>
            </a:pPr>
            <a:r>
              <a:rPr lang="en-US" dirty="0" smtClean="0"/>
              <a:t>The Moon is made of green cheese.</a:t>
            </a:r>
          </a:p>
          <a:p>
            <a:pPr marL="880110" lvl="1" indent="-514350">
              <a:buFont typeface="+mj-lt"/>
              <a:buAutoNum type="alphaLcParenR"/>
            </a:pPr>
            <a:r>
              <a:rPr lang="en-US" dirty="0" smtClean="0"/>
              <a:t>Trenton is the capital of New Jersey.</a:t>
            </a:r>
          </a:p>
          <a:p>
            <a:pPr marL="880110" lvl="1" indent="-514350">
              <a:buFont typeface="+mj-lt"/>
              <a:buAutoNum type="alphaLcParenR"/>
            </a:pPr>
            <a:r>
              <a:rPr lang="en-US" dirty="0" smtClean="0"/>
              <a:t>Toronto is the capital of Canada.</a:t>
            </a:r>
          </a:p>
          <a:p>
            <a:pPr marL="880110" lvl="1" indent="-514350">
              <a:buFont typeface="+mj-lt"/>
              <a:buAutoNum type="alphaLcParenR"/>
            </a:pPr>
            <a:r>
              <a:rPr lang="en-US" dirty="0" smtClean="0">
                <a:latin typeface="Cambria Math" pitchFamily="18" charset="0"/>
                <a:ea typeface="Cambria Math" pitchFamily="18" charset="0"/>
              </a:rPr>
              <a:t>1</a:t>
            </a:r>
            <a:r>
              <a:rPr lang="en-US" dirty="0" smtClean="0"/>
              <a:t> + </a:t>
            </a:r>
            <a:r>
              <a:rPr lang="en-US" dirty="0" smtClean="0">
                <a:latin typeface="Cambria Math" pitchFamily="18" charset="0"/>
                <a:ea typeface="Cambria Math" pitchFamily="18" charset="0"/>
              </a:rPr>
              <a:t>0</a:t>
            </a:r>
            <a:r>
              <a:rPr lang="en-US" dirty="0" smtClean="0"/>
              <a:t> = </a:t>
            </a:r>
            <a:r>
              <a:rPr lang="en-US" dirty="0" smtClean="0">
                <a:latin typeface="Cambria Math" pitchFamily="18" charset="0"/>
                <a:ea typeface="Cambria Math" pitchFamily="18" charset="0"/>
              </a:rPr>
              <a:t>1</a:t>
            </a:r>
          </a:p>
          <a:p>
            <a:pPr marL="880110" lvl="1" indent="-514350">
              <a:buFont typeface="+mj-lt"/>
              <a:buAutoNum type="alphaLcParenR"/>
            </a:pPr>
            <a:r>
              <a:rPr lang="en-US" dirty="0" smtClean="0">
                <a:latin typeface="Cambria Math" pitchFamily="18" charset="0"/>
                <a:ea typeface="Cambria Math" pitchFamily="18" charset="0"/>
              </a:rPr>
              <a:t>0</a:t>
            </a:r>
            <a:r>
              <a:rPr lang="en-US" dirty="0" smtClean="0"/>
              <a:t> + </a:t>
            </a:r>
            <a:r>
              <a:rPr lang="en-US" dirty="0" smtClean="0">
                <a:latin typeface="Cambria Math" pitchFamily="18" charset="0"/>
                <a:ea typeface="Cambria Math" pitchFamily="18" charset="0"/>
              </a:rPr>
              <a:t>0</a:t>
            </a:r>
            <a:r>
              <a:rPr lang="en-US" dirty="0" smtClean="0"/>
              <a:t> = </a:t>
            </a:r>
            <a:r>
              <a:rPr lang="en-US" dirty="0" smtClean="0">
                <a:latin typeface="Cambria Math" pitchFamily="18" charset="0"/>
                <a:ea typeface="Cambria Math" pitchFamily="18" charset="0"/>
              </a:rPr>
              <a:t>2</a:t>
            </a:r>
          </a:p>
          <a:p>
            <a:r>
              <a:rPr lang="en-US" dirty="0" smtClean="0"/>
              <a:t>Examples that are not propositions.</a:t>
            </a:r>
          </a:p>
          <a:p>
            <a:pPr marL="880110" lvl="1" indent="-514350">
              <a:buFont typeface="+mj-lt"/>
              <a:buAutoNum type="alphaLcParenR"/>
            </a:pPr>
            <a:r>
              <a:rPr lang="en-US" dirty="0" smtClean="0"/>
              <a:t>Sit down!</a:t>
            </a:r>
          </a:p>
          <a:p>
            <a:pPr marL="880110" lvl="1" indent="-514350">
              <a:buFont typeface="+mj-lt"/>
              <a:buAutoNum type="alphaLcParenR"/>
            </a:pPr>
            <a:r>
              <a:rPr lang="en-US" dirty="0" smtClean="0"/>
              <a:t>What time is it?</a:t>
            </a:r>
          </a:p>
          <a:p>
            <a:pPr marL="880110" lvl="1" indent="-514350">
              <a:buFont typeface="+mj-lt"/>
              <a:buAutoNum type="alphaLcParenR"/>
            </a:pPr>
            <a:r>
              <a:rPr lang="en-US" i="1" dirty="0" smtClean="0"/>
              <a:t>x</a:t>
            </a:r>
            <a:r>
              <a:rPr lang="en-US" dirty="0" smtClean="0"/>
              <a:t> + 1 = 2</a:t>
            </a:r>
          </a:p>
          <a:p>
            <a:pPr marL="880110" lvl="1" indent="-514350">
              <a:buFont typeface="+mj-lt"/>
              <a:buAutoNum type="alphaLcParenR"/>
            </a:pPr>
            <a:r>
              <a:rPr lang="en-US" i="1" dirty="0" smtClean="0"/>
              <a:t>x</a:t>
            </a:r>
            <a:r>
              <a:rPr lang="en-US" dirty="0" smtClean="0"/>
              <a:t> + </a:t>
            </a:r>
            <a:r>
              <a:rPr lang="en-US" i="1" dirty="0" smtClean="0"/>
              <a:t>y </a:t>
            </a:r>
            <a:r>
              <a:rPr lang="en-US" dirty="0" smtClean="0"/>
              <a:t>= </a:t>
            </a:r>
            <a:r>
              <a:rPr lang="en-US" i="1" dirty="0" smtClean="0"/>
              <a:t>z</a:t>
            </a:r>
          </a:p>
          <a:p>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Propositional Logic</a:t>
            </a:r>
            <a:endParaRPr lang="en-US" dirty="0"/>
          </a:p>
        </p:txBody>
      </p:sp>
      <p:sp>
        <p:nvSpPr>
          <p:cNvPr id="3" name="Content Placeholder 2"/>
          <p:cNvSpPr>
            <a:spLocks noGrp="1"/>
          </p:cNvSpPr>
          <p:nvPr>
            <p:ph idx="1"/>
          </p:nvPr>
        </p:nvSpPr>
        <p:spPr/>
        <p:txBody>
          <a:bodyPr>
            <a:normAutofit lnSpcReduction="10000"/>
          </a:bodyPr>
          <a:lstStyle/>
          <a:p>
            <a:r>
              <a:rPr lang="en-US" dirty="0" smtClean="0"/>
              <a:t>Constructing Propositions</a:t>
            </a:r>
          </a:p>
          <a:p>
            <a:pPr lvl="1"/>
            <a:r>
              <a:rPr lang="en-US" dirty="0" smtClean="0"/>
              <a:t>Propositional Variables: </a:t>
            </a:r>
            <a:r>
              <a:rPr lang="en-US" i="1" dirty="0" smtClean="0"/>
              <a:t>p</a:t>
            </a:r>
            <a:r>
              <a:rPr lang="en-US" dirty="0" smtClean="0"/>
              <a:t>, </a:t>
            </a:r>
            <a:r>
              <a:rPr lang="en-US" i="1" dirty="0" smtClean="0"/>
              <a:t>q, r</a:t>
            </a:r>
            <a:r>
              <a:rPr lang="en-US" dirty="0" smtClean="0"/>
              <a:t>, </a:t>
            </a:r>
            <a:r>
              <a:rPr lang="en-US" i="1" dirty="0" smtClean="0"/>
              <a:t>s</a:t>
            </a:r>
            <a:r>
              <a:rPr lang="en-US" dirty="0" smtClean="0"/>
              <a:t>, …</a:t>
            </a:r>
          </a:p>
          <a:p>
            <a:pPr lvl="1"/>
            <a:r>
              <a:rPr lang="en-US" dirty="0" smtClean="0"/>
              <a:t>The proposition that is always true is denoted by </a:t>
            </a:r>
            <a:r>
              <a:rPr lang="en-US" b="1" dirty="0" smtClean="0"/>
              <a:t>T</a:t>
            </a:r>
            <a:r>
              <a:rPr lang="en-US" dirty="0" smtClean="0"/>
              <a:t> and the proposition that is always false is denoted by </a:t>
            </a:r>
            <a:r>
              <a:rPr lang="en-US" b="1" dirty="0" smtClean="0"/>
              <a:t>F</a:t>
            </a:r>
            <a:r>
              <a:rPr lang="en-US" dirty="0" smtClean="0"/>
              <a:t>.</a:t>
            </a:r>
          </a:p>
          <a:p>
            <a:pPr lvl="1"/>
            <a:r>
              <a:rPr lang="en-US" dirty="0" smtClean="0"/>
              <a:t>Compound Propositions; constructed from logical connectives and other propositions</a:t>
            </a:r>
          </a:p>
          <a:p>
            <a:pPr lvl="2"/>
            <a:r>
              <a:rPr lang="en-US" dirty="0" smtClean="0"/>
              <a:t>Negation </a:t>
            </a:r>
            <a:r>
              <a:rPr lang="en-US" dirty="0" smtClean="0">
                <a:latin typeface="Cambria Math"/>
                <a:ea typeface="Cambria Math"/>
              </a:rPr>
              <a:t>¬</a:t>
            </a:r>
            <a:endParaRPr lang="en-US" dirty="0" smtClean="0"/>
          </a:p>
          <a:p>
            <a:pPr lvl="2"/>
            <a:r>
              <a:rPr lang="en-US" dirty="0" smtClean="0"/>
              <a:t>Conjunction </a:t>
            </a:r>
            <a:r>
              <a:rPr lang="en-US" dirty="0" smtClean="0">
                <a:latin typeface="Cambria Math" pitchFamily="18" charset="0"/>
                <a:ea typeface="Cambria Math" pitchFamily="18" charset="0"/>
              </a:rPr>
              <a:t>∧</a:t>
            </a:r>
            <a:endParaRPr lang="en-US" dirty="0" smtClean="0"/>
          </a:p>
          <a:p>
            <a:pPr lvl="2"/>
            <a:r>
              <a:rPr lang="en-US" dirty="0" smtClean="0"/>
              <a:t>Disjunction </a:t>
            </a:r>
            <a:r>
              <a:rPr lang="en-US" dirty="0" smtClean="0">
                <a:latin typeface="Cambria Math" pitchFamily="18" charset="0"/>
                <a:ea typeface="Cambria Math" pitchFamily="18" charset="0"/>
              </a:rPr>
              <a:t>∨</a:t>
            </a:r>
            <a:endParaRPr lang="en-US" dirty="0" smtClean="0"/>
          </a:p>
          <a:p>
            <a:pPr lvl="2"/>
            <a:r>
              <a:rPr lang="en-US" dirty="0" smtClean="0"/>
              <a:t>Implication </a:t>
            </a:r>
            <a:r>
              <a:rPr lang="en-US" sz="2400" dirty="0" smtClean="0">
                <a:latin typeface="Cambria Math"/>
                <a:ea typeface="Cambria Math"/>
              </a:rPr>
              <a:t>→</a:t>
            </a:r>
            <a:endParaRPr lang="en-US" dirty="0" smtClean="0"/>
          </a:p>
          <a:p>
            <a:pPr lvl="2"/>
            <a:r>
              <a:rPr lang="en-US" dirty="0" err="1" smtClean="0"/>
              <a:t>Biconditional</a:t>
            </a:r>
            <a:r>
              <a:rPr lang="en-US" dirty="0" smtClean="0"/>
              <a:t> </a:t>
            </a:r>
            <a:r>
              <a:rPr lang="en-US" sz="2400" dirty="0" smtClean="0">
                <a:latin typeface="Cambria Math"/>
                <a:ea typeface="Cambria Math"/>
              </a:rPr>
              <a:t>↔</a:t>
            </a: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Compound Propositions: Negation</a:t>
            </a:r>
            <a:endParaRPr lang="en-US" dirty="0"/>
          </a:p>
        </p:txBody>
      </p:sp>
      <p:sp>
        <p:nvSpPr>
          <p:cNvPr id="3" name="Content Placeholder 2"/>
          <p:cNvSpPr>
            <a:spLocks noGrp="1"/>
          </p:cNvSpPr>
          <p:nvPr>
            <p:ph idx="1"/>
          </p:nvPr>
        </p:nvSpPr>
        <p:spPr/>
        <p:txBody>
          <a:bodyPr/>
          <a:lstStyle/>
          <a:p>
            <a:pPr marL="274320" lvl="1" indent="-274320">
              <a:buClr>
                <a:schemeClr val="accent3"/>
              </a:buClr>
              <a:buSzPct val="95000"/>
            </a:pPr>
            <a:r>
              <a:rPr lang="en-US" dirty="0" smtClean="0"/>
              <a:t>The </a:t>
            </a:r>
            <a:r>
              <a:rPr lang="en-US" i="1" dirty="0" smtClean="0"/>
              <a:t>negation</a:t>
            </a:r>
            <a:r>
              <a:rPr lang="en-US" dirty="0" smtClean="0"/>
              <a:t> of a proposition  </a:t>
            </a:r>
            <a:r>
              <a:rPr lang="en-US" i="1" dirty="0" smtClean="0">
                <a:latin typeface="Cambria Math" pitchFamily="18" charset="0"/>
                <a:ea typeface="Cambria Math" pitchFamily="18" charset="0"/>
              </a:rPr>
              <a:t>p</a:t>
            </a:r>
            <a:r>
              <a:rPr lang="en-US" dirty="0" smtClean="0"/>
              <a:t>  is  denoted by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and has this truth table:</a:t>
            </a:r>
          </a:p>
          <a:p>
            <a:pPr marL="274320" lvl="1" indent="-274320">
              <a:buClr>
                <a:schemeClr val="accent3"/>
              </a:buClr>
              <a:buSzPct val="95000"/>
            </a:pPr>
            <a:endParaRPr lang="en-US" dirty="0" smtClean="0"/>
          </a:p>
          <a:p>
            <a:pPr marL="274320" lvl="1" indent="-274320">
              <a:buClr>
                <a:schemeClr val="accent3"/>
              </a:buClr>
              <a:buSzPct val="95000"/>
            </a:pPr>
            <a:endParaRPr lang="en-US" dirty="0" smtClean="0"/>
          </a:p>
          <a:p>
            <a:endParaRPr lang="en-US" b="1" dirty="0" smtClean="0"/>
          </a:p>
          <a:p>
            <a:endParaRPr lang="en-US" b="1" dirty="0" smtClean="0"/>
          </a:p>
          <a:p>
            <a:r>
              <a:rPr lang="en-US" b="1" dirty="0" smtClean="0"/>
              <a:t>Example</a:t>
            </a:r>
            <a:r>
              <a:rPr lang="en-US" dirty="0" smtClean="0"/>
              <a:t>: If </a:t>
            </a:r>
            <a:r>
              <a:rPr lang="en-US" i="1" dirty="0" smtClean="0">
                <a:latin typeface="Cambria Math" pitchFamily="18" charset="0"/>
                <a:ea typeface="Cambria Math" pitchFamily="18" charset="0"/>
              </a:rPr>
              <a:t>p</a:t>
            </a:r>
            <a:r>
              <a:rPr lang="en-US" dirty="0" smtClean="0"/>
              <a:t>   denotes “The earth is round.”, then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denotes “It is not the case that the earth is round,” or more simply “The earth is not round.”  </a:t>
            </a:r>
          </a:p>
        </p:txBody>
      </p:sp>
      <p:graphicFrame>
        <p:nvGraphicFramePr>
          <p:cNvPr id="6" name="Content Placeholder 3"/>
          <p:cNvGraphicFramePr>
            <a:graphicFrameLocks/>
          </p:cNvGraphicFramePr>
          <p:nvPr/>
        </p:nvGraphicFramePr>
        <p:xfrm>
          <a:off x="1828800" y="2971800"/>
          <a:ext cx="5638800" cy="1112520"/>
        </p:xfrm>
        <a:graphic>
          <a:graphicData uri="http://schemas.openxmlformats.org/drawingml/2006/table">
            <a:tbl>
              <a:tblPr firstRow="1" bandRow="1">
                <a:tableStyleId>{5C22544A-7EE6-4342-B048-85BDC9FD1C3A}</a:tableStyleId>
              </a:tblPr>
              <a:tblGrid>
                <a:gridCol w="2819400"/>
                <a:gridCol w="2819400"/>
              </a:tblGrid>
              <a:tr h="370840">
                <a:tc>
                  <a:txBody>
                    <a:bodyPr/>
                    <a:lstStyle/>
                    <a:p>
                      <a:r>
                        <a:rPr lang="en-US" b="0" i="1" dirty="0" smtClean="0">
                          <a:latin typeface="Cambria Math" pitchFamily="18" charset="0"/>
                          <a:ea typeface="Cambria Math" pitchFamily="18" charset="0"/>
                        </a:rPr>
                        <a:t>p</a:t>
                      </a:r>
                      <a:endParaRPr lang="en-US" b="0" i="1" dirty="0">
                        <a:latin typeface="Cambria Math" pitchFamily="18" charset="0"/>
                        <a:ea typeface="Cambria Math" pitchFamily="18" charset="0"/>
                      </a:endParaRPr>
                    </a:p>
                  </a:txBody>
                  <a:tcPr/>
                </a:tc>
                <a:tc>
                  <a:txBody>
                    <a:bodyPr/>
                    <a:lstStyle/>
                    <a:p>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a:t>
                      </a:r>
                      <a:endParaRPr lang="en-US" dirty="0"/>
                    </a:p>
                  </a:txBody>
                  <a:tcPr/>
                </a:tc>
              </a:tr>
              <a:tr h="370840">
                <a:tc>
                  <a:txBody>
                    <a:bodyPr/>
                    <a:lstStyle/>
                    <a:p>
                      <a:r>
                        <a:rPr lang="en-US" dirty="0" smtClean="0"/>
                        <a:t>T</a:t>
                      </a:r>
                      <a:endParaRPr lang="en-US" dirty="0"/>
                    </a:p>
                  </a:txBody>
                  <a:tcPr/>
                </a:tc>
                <a:tc>
                  <a:txBody>
                    <a:bodyPr/>
                    <a:lstStyle/>
                    <a:p>
                      <a:r>
                        <a:rPr lang="en-US" dirty="0" smtClean="0"/>
                        <a:t>F</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Conjunction</a:t>
            </a:r>
            <a:endParaRPr lang="en-US" dirty="0"/>
          </a:p>
        </p:txBody>
      </p:sp>
      <p:sp>
        <p:nvSpPr>
          <p:cNvPr id="3" name="Content Placeholder 2"/>
          <p:cNvSpPr>
            <a:spLocks noGrp="1"/>
          </p:cNvSpPr>
          <p:nvPr>
            <p:ph idx="1"/>
          </p:nvPr>
        </p:nvSpPr>
        <p:spPr/>
        <p:txBody>
          <a:bodyPr>
            <a:normAutofit lnSpcReduction="10000"/>
          </a:bodyPr>
          <a:lstStyle/>
          <a:p>
            <a:r>
              <a:rPr lang="en-US" dirty="0" smtClean="0"/>
              <a:t>The </a:t>
            </a:r>
            <a:r>
              <a:rPr lang="en-US" i="1" dirty="0" smtClean="0"/>
              <a:t>conjunction</a:t>
            </a:r>
            <a:r>
              <a:rPr lang="en-US" dirty="0" smtClean="0"/>
              <a:t> of propositions  </a:t>
            </a:r>
            <a:r>
              <a:rPr lang="en-US" i="1" dirty="0" smtClean="0">
                <a:latin typeface="Cambria Math" pitchFamily="18" charset="0"/>
                <a:ea typeface="Cambria Math" pitchFamily="18" charset="0"/>
              </a:rPr>
              <a:t>p</a:t>
            </a:r>
            <a:r>
              <a:rPr lang="en-US" dirty="0" smtClean="0"/>
              <a:t>  and  </a:t>
            </a:r>
            <a:r>
              <a:rPr lang="en-US" i="1" dirty="0" smtClean="0">
                <a:latin typeface="Cambria Math" pitchFamily="18" charset="0"/>
                <a:ea typeface="Cambria Math" pitchFamily="18" charset="0"/>
              </a:rPr>
              <a:t>q</a:t>
            </a:r>
            <a:r>
              <a:rPr lang="en-US" dirty="0" smtClean="0"/>
              <a:t>  is denoted by </a:t>
            </a:r>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 </a:t>
            </a:r>
            <a:r>
              <a:rPr lang="en-US" i="1" dirty="0" smtClean="0">
                <a:latin typeface="Cambria Math" pitchFamily="18" charset="0"/>
                <a:ea typeface="Cambria Math" pitchFamily="18" charset="0"/>
              </a:rPr>
              <a:t>q  </a:t>
            </a:r>
            <a:r>
              <a:rPr lang="en-US" dirty="0" smtClean="0"/>
              <a:t>and has this truth table:</a:t>
            </a:r>
          </a:p>
          <a:p>
            <a:endParaRPr lang="en-US" dirty="0" smtClean="0"/>
          </a:p>
          <a:p>
            <a:endParaRPr lang="en-US" dirty="0" smtClean="0"/>
          </a:p>
          <a:p>
            <a:endParaRPr lang="en-US" dirty="0" smtClean="0"/>
          </a:p>
          <a:p>
            <a:endParaRPr lang="en-US" dirty="0" smtClean="0"/>
          </a:p>
          <a:p>
            <a:endParaRPr lang="en-US" b="1" dirty="0" smtClean="0"/>
          </a:p>
          <a:p>
            <a:r>
              <a:rPr lang="en-US" b="1" dirty="0" smtClean="0"/>
              <a:t>Example</a:t>
            </a:r>
            <a:r>
              <a:rPr lang="en-US" dirty="0" smtClean="0"/>
              <a:t>:  If </a:t>
            </a:r>
            <a:r>
              <a:rPr lang="en-US" i="1" dirty="0" smtClean="0">
                <a:latin typeface="Cambria Math" pitchFamily="18" charset="0"/>
                <a:ea typeface="Cambria Math" pitchFamily="18" charset="0"/>
              </a:rPr>
              <a:t>p</a:t>
            </a:r>
            <a:r>
              <a:rPr lang="en-US" dirty="0" smtClean="0"/>
              <a:t>  denotes “I am at home.” and </a:t>
            </a:r>
            <a:r>
              <a:rPr lang="en-US" i="1" dirty="0" smtClean="0">
                <a:latin typeface="Cambria Math" pitchFamily="18" charset="0"/>
                <a:ea typeface="Cambria Math" pitchFamily="18" charset="0"/>
              </a:rPr>
              <a:t>q</a:t>
            </a:r>
            <a:r>
              <a:rPr lang="en-US" dirty="0" smtClean="0"/>
              <a:t>  denotes “It is raining.” then </a:t>
            </a:r>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a:t>
            </a:r>
            <a:r>
              <a:rPr lang="en-US" i="1" dirty="0" smtClean="0">
                <a:latin typeface="Cambria Math" pitchFamily="18" charset="0"/>
                <a:ea typeface="Cambria Math" pitchFamily="18" charset="0"/>
              </a:rPr>
              <a:t>q</a:t>
            </a:r>
            <a:r>
              <a:rPr lang="en-US" dirty="0" smtClean="0"/>
              <a:t>   denotes “I am at home and it is raining.”</a:t>
            </a:r>
          </a:p>
        </p:txBody>
      </p:sp>
      <p:graphicFrame>
        <p:nvGraphicFramePr>
          <p:cNvPr id="10" name="Content Placeholder 3"/>
          <p:cNvGraphicFramePr>
            <a:graphicFrameLocks/>
          </p:cNvGraphicFramePr>
          <p:nvPr/>
        </p:nvGraphicFramePr>
        <p:xfrm>
          <a:off x="1295400" y="2819400"/>
          <a:ext cx="6096000" cy="1828800"/>
        </p:xfrm>
        <a:graphic>
          <a:graphicData uri="http://schemas.openxmlformats.org/drawingml/2006/table">
            <a:tbl>
              <a:tblPr firstRow="1" bandRow="1">
                <a:tableStyleId>{5C22544A-7EE6-4342-B048-85BDC9FD1C3A}</a:tableStyleId>
              </a:tblPr>
              <a:tblGrid>
                <a:gridCol w="2032000"/>
                <a:gridCol w="2032000"/>
                <a:gridCol w="2032000"/>
              </a:tblGrid>
              <a:tr h="304800">
                <a:tc>
                  <a:txBody>
                    <a:bodyPr/>
                    <a:lstStyle/>
                    <a:p>
                      <a:r>
                        <a:rPr lang="en-US" i="1" dirty="0" smtClean="0">
                          <a:latin typeface="Cambria Math" pitchFamily="18" charset="0"/>
                          <a:ea typeface="Cambria Math" pitchFamily="18" charset="0"/>
                        </a:rPr>
                        <a:t>p</a:t>
                      </a:r>
                      <a:endParaRPr lang="en-US" dirty="0"/>
                    </a:p>
                  </a:txBody>
                  <a:tcPr marL="91441" marR="91441"/>
                </a:tc>
                <a:tc>
                  <a:txBody>
                    <a:bodyPr/>
                    <a:lstStyle/>
                    <a:p>
                      <a:r>
                        <a:rPr lang="en-US" i="1" dirty="0" smtClean="0">
                          <a:latin typeface="Cambria Math" pitchFamily="18" charset="0"/>
                          <a:ea typeface="Cambria Math" pitchFamily="18" charset="0"/>
                        </a:rPr>
                        <a:t>q</a:t>
                      </a:r>
                      <a:endParaRPr lang="en-US" dirty="0"/>
                    </a:p>
                  </a:txBody>
                  <a:tcPr marL="91441" marR="91441"/>
                </a:tc>
                <a:tc>
                  <a:txBody>
                    <a:bodyPr/>
                    <a:lstStyle/>
                    <a:p>
                      <a:r>
                        <a:rPr lang="en-US" i="1" baseline="0" dirty="0" smtClean="0">
                          <a:latin typeface="Cambria Math" pitchFamily="18" charset="0"/>
                          <a:ea typeface="Cambria Math" pitchFamily="18" charset="0"/>
                        </a:rPr>
                        <a:t>p </a:t>
                      </a:r>
                      <a:r>
                        <a:rPr lang="en-US" dirty="0" smtClean="0">
                          <a:latin typeface="Cambria Math" pitchFamily="18" charset="0"/>
                          <a:ea typeface="Cambria Math" pitchFamily="18" charset="0"/>
                        </a:rPr>
                        <a:t>∧ </a:t>
                      </a:r>
                      <a:r>
                        <a:rPr lang="en-US" i="1" dirty="0" smtClean="0">
                          <a:latin typeface="Cambria Math" pitchFamily="18" charset="0"/>
                          <a:ea typeface="Cambria Math" pitchFamily="18" charset="0"/>
                        </a:rPr>
                        <a:t>q </a:t>
                      </a:r>
                      <a:endParaRPr lang="en-US" dirty="0"/>
                    </a:p>
                  </a:txBody>
                  <a:tcPr marL="91441" marR="91441"/>
                </a:tc>
              </a:tr>
              <a:tr h="304800">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304800">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r h="304800">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r>
              <a:tr h="304800">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Disjunction</a:t>
            </a:r>
            <a:endParaRPr lang="en-US" dirty="0"/>
          </a:p>
        </p:txBody>
      </p:sp>
      <p:sp>
        <p:nvSpPr>
          <p:cNvPr id="3" name="Content Placeholder 2"/>
          <p:cNvSpPr>
            <a:spLocks noGrp="1"/>
          </p:cNvSpPr>
          <p:nvPr>
            <p:ph idx="1"/>
          </p:nvPr>
        </p:nvSpPr>
        <p:spPr>
          <a:xfrm>
            <a:off x="457200" y="1935480"/>
            <a:ext cx="8229600" cy="4693920"/>
          </a:xfrm>
        </p:spPr>
        <p:txBody>
          <a:bodyPr/>
          <a:lstStyle/>
          <a:p>
            <a:r>
              <a:rPr lang="en-US" dirty="0" smtClean="0"/>
              <a:t>The </a:t>
            </a:r>
            <a:r>
              <a:rPr lang="en-US" i="1" dirty="0" smtClean="0"/>
              <a:t>disjunction</a:t>
            </a:r>
            <a:r>
              <a:rPr lang="en-US" dirty="0" smtClean="0"/>
              <a:t> of propositions  </a:t>
            </a:r>
            <a:r>
              <a:rPr lang="en-US" i="1" dirty="0" smtClean="0">
                <a:latin typeface="Cambria Math" pitchFamily="18" charset="0"/>
                <a:ea typeface="Cambria Math" pitchFamily="18" charset="0"/>
              </a:rPr>
              <a:t>p</a:t>
            </a:r>
            <a:r>
              <a:rPr lang="en-US" dirty="0" smtClean="0"/>
              <a:t>  and </a:t>
            </a:r>
            <a:r>
              <a:rPr lang="en-US" i="1" dirty="0" smtClean="0">
                <a:latin typeface="Cambria Math" pitchFamily="18" charset="0"/>
                <a:ea typeface="Cambria Math" pitchFamily="18" charset="0"/>
              </a:rPr>
              <a:t>q</a:t>
            </a:r>
            <a:r>
              <a:rPr lang="en-US" dirty="0" smtClean="0"/>
              <a:t>   is denoted by  </a:t>
            </a:r>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a:t>
            </a:r>
            <a:r>
              <a:rPr lang="en-US" i="1" dirty="0" smtClean="0">
                <a:latin typeface="Cambria Math" pitchFamily="18" charset="0"/>
                <a:ea typeface="Cambria Math" pitchFamily="18" charset="0"/>
              </a:rPr>
              <a:t>q</a:t>
            </a:r>
            <a:r>
              <a:rPr lang="en-US" dirty="0" smtClean="0"/>
              <a:t> and has this truth table:</a:t>
            </a:r>
          </a:p>
          <a:p>
            <a:endParaRPr lang="en-US" dirty="0" smtClean="0"/>
          </a:p>
          <a:p>
            <a:endParaRPr lang="en-US" dirty="0" smtClean="0"/>
          </a:p>
          <a:p>
            <a:endParaRPr lang="en-US" dirty="0" smtClean="0"/>
          </a:p>
          <a:p>
            <a:pPr>
              <a:buNone/>
            </a:pPr>
            <a:endParaRPr lang="en-US" b="1" dirty="0" smtClean="0"/>
          </a:p>
          <a:p>
            <a:endParaRPr lang="en-US" b="1" dirty="0" smtClean="0"/>
          </a:p>
          <a:p>
            <a:r>
              <a:rPr lang="en-US" b="1" dirty="0" smtClean="0"/>
              <a:t>Example</a:t>
            </a:r>
            <a:r>
              <a:rPr lang="en-US" dirty="0" smtClean="0"/>
              <a:t>:  If </a:t>
            </a:r>
            <a:r>
              <a:rPr lang="en-US" i="1" dirty="0" smtClean="0">
                <a:latin typeface="Cambria Math" pitchFamily="18" charset="0"/>
                <a:ea typeface="Cambria Math" pitchFamily="18" charset="0"/>
              </a:rPr>
              <a:t>p</a:t>
            </a:r>
            <a:r>
              <a:rPr lang="en-US" dirty="0" smtClean="0"/>
              <a:t>  denotes “I am at home.” and </a:t>
            </a:r>
            <a:r>
              <a:rPr lang="en-US" i="1" dirty="0" smtClean="0">
                <a:latin typeface="Cambria Math" pitchFamily="18" charset="0"/>
                <a:ea typeface="Cambria Math" pitchFamily="18" charset="0"/>
              </a:rPr>
              <a:t>q</a:t>
            </a:r>
            <a:r>
              <a:rPr lang="en-US" dirty="0" smtClean="0"/>
              <a:t>  denotes “It is raining.” then </a:t>
            </a:r>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a:t>
            </a:r>
            <a:r>
              <a:rPr lang="en-US" i="1" dirty="0" smtClean="0">
                <a:latin typeface="Cambria Math" pitchFamily="18" charset="0"/>
                <a:ea typeface="Cambria Math" pitchFamily="18" charset="0"/>
              </a:rPr>
              <a:t>q</a:t>
            </a:r>
            <a:r>
              <a:rPr lang="en-US" dirty="0" smtClean="0"/>
              <a:t> denotes “I am at home or it is raining.”</a:t>
            </a:r>
          </a:p>
        </p:txBody>
      </p:sp>
      <p:graphicFrame>
        <p:nvGraphicFramePr>
          <p:cNvPr id="12" name="Content Placeholder 3"/>
          <p:cNvGraphicFramePr>
            <a:graphicFrameLocks/>
          </p:cNvGraphicFramePr>
          <p:nvPr/>
        </p:nvGraphicFramePr>
        <p:xfrm>
          <a:off x="1524000" y="3124200"/>
          <a:ext cx="5638800" cy="1828800"/>
        </p:xfrm>
        <a:graphic>
          <a:graphicData uri="http://schemas.openxmlformats.org/drawingml/2006/table">
            <a:tbl>
              <a:tblPr firstRow="1" bandRow="1">
                <a:tableStyleId>{5C22544A-7EE6-4342-B048-85BDC9FD1C3A}</a:tableStyleId>
              </a:tblPr>
              <a:tblGrid>
                <a:gridCol w="1879600"/>
                <a:gridCol w="1879600"/>
                <a:gridCol w="1879600"/>
              </a:tblGrid>
              <a:tr h="213360">
                <a:tc>
                  <a:txBody>
                    <a:bodyPr/>
                    <a:lstStyle/>
                    <a:p>
                      <a:r>
                        <a:rPr lang="en-US" i="1" dirty="0" smtClean="0">
                          <a:latin typeface="Cambria Math" pitchFamily="18" charset="0"/>
                          <a:ea typeface="Cambria Math" pitchFamily="18" charset="0"/>
                        </a:rPr>
                        <a:t>p</a:t>
                      </a:r>
                      <a:endParaRPr lang="en-US" dirty="0"/>
                    </a:p>
                  </a:txBody>
                  <a:tcPr marL="91441" marR="91441"/>
                </a:tc>
                <a:tc>
                  <a:txBody>
                    <a:bodyPr/>
                    <a:lstStyle/>
                    <a:p>
                      <a:r>
                        <a:rPr lang="en-US" i="1" dirty="0" smtClean="0">
                          <a:latin typeface="Cambria Math" pitchFamily="18" charset="0"/>
                          <a:ea typeface="Cambria Math" pitchFamily="18" charset="0"/>
                        </a:rPr>
                        <a:t>q</a:t>
                      </a:r>
                      <a:r>
                        <a:rPr lang="en-US" dirty="0" smtClean="0"/>
                        <a:t> </a:t>
                      </a:r>
                      <a:endParaRPr lang="en-US" dirty="0"/>
                    </a:p>
                  </a:txBody>
                  <a:tcPr marL="91441" marR="91441"/>
                </a:tc>
                <a:tc>
                  <a:txBody>
                    <a:bodyPr/>
                    <a:lstStyle/>
                    <a:p>
                      <a:r>
                        <a:rPr lang="en-US" i="1" dirty="0" smtClean="0">
                          <a:latin typeface="Cambria Math" pitchFamily="18" charset="0"/>
                          <a:ea typeface="Cambria Math" pitchFamily="18" charset="0"/>
                        </a:rPr>
                        <a:t>p </a:t>
                      </a:r>
                      <a:r>
                        <a:rPr lang="en-US" dirty="0" smtClean="0">
                          <a:latin typeface="Cambria Math" pitchFamily="18" charset="0"/>
                          <a:ea typeface="Cambria Math" pitchFamily="18" charset="0"/>
                        </a:rPr>
                        <a:t>∨</a:t>
                      </a:r>
                      <a:r>
                        <a:rPr lang="en-US" i="1" dirty="0" smtClean="0">
                          <a:latin typeface="Cambria Math" pitchFamily="18" charset="0"/>
                          <a:ea typeface="Cambria Math" pitchFamily="18" charset="0"/>
                        </a:rPr>
                        <a:t>q</a:t>
                      </a:r>
                      <a:endParaRPr lang="en-US" dirty="0"/>
                    </a:p>
                  </a:txBody>
                  <a:tcPr marL="91441" marR="91441"/>
                </a:tc>
              </a:tr>
              <a:tr h="304800">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304800">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r>
              <a:tr h="304800">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304800">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dirty="0" smtClean="0"/>
              <a:t/>
            </a:r>
            <a:br>
              <a:rPr lang="en-US" dirty="0" smtClean="0"/>
            </a:br>
            <a:r>
              <a:rPr lang="en-US" dirty="0" smtClean="0"/>
              <a:t>The Connective Or in English</a:t>
            </a:r>
            <a:endParaRPr lang="en-US" dirty="0"/>
          </a:p>
        </p:txBody>
      </p:sp>
      <p:sp>
        <p:nvSpPr>
          <p:cNvPr id="3" name="Content Placeholder 2"/>
          <p:cNvSpPr>
            <a:spLocks noGrp="1"/>
          </p:cNvSpPr>
          <p:nvPr>
            <p:ph idx="1"/>
          </p:nvPr>
        </p:nvSpPr>
        <p:spPr>
          <a:xfrm>
            <a:off x="381000" y="1752600"/>
            <a:ext cx="8229600" cy="4389120"/>
          </a:xfrm>
        </p:spPr>
        <p:txBody>
          <a:bodyPr/>
          <a:lstStyle/>
          <a:p>
            <a:r>
              <a:rPr lang="en-US" dirty="0" smtClean="0"/>
              <a:t>In English “or” has two distinct meanings.</a:t>
            </a:r>
          </a:p>
          <a:p>
            <a:pPr lvl="1"/>
            <a:r>
              <a:rPr lang="en-US" sz="1800" dirty="0" smtClean="0"/>
              <a:t> “Inclusive Or”  - In the sentence “Students who have taken CS</a:t>
            </a:r>
            <a:r>
              <a:rPr lang="en-US" sz="1800" dirty="0" smtClean="0">
                <a:latin typeface="Cambria Math" pitchFamily="18" charset="0"/>
                <a:ea typeface="Cambria Math" pitchFamily="18" charset="0"/>
              </a:rPr>
              <a:t>202 </a:t>
            </a:r>
            <a:r>
              <a:rPr lang="en-US" sz="1800" dirty="0" smtClean="0"/>
              <a:t>or Math</a:t>
            </a:r>
            <a:r>
              <a:rPr lang="en-US" sz="1800" dirty="0" smtClean="0">
                <a:latin typeface="Cambria Math" pitchFamily="18" charset="0"/>
                <a:ea typeface="Cambria Math" pitchFamily="18" charset="0"/>
              </a:rPr>
              <a:t>120</a:t>
            </a:r>
            <a:r>
              <a:rPr lang="en-US" sz="1800" dirty="0" smtClean="0"/>
              <a:t> may take this class,” we assume that students need to have taken one of the prerequisites, but may have taken both. This is the meaning of </a:t>
            </a:r>
            <a:r>
              <a:rPr lang="en-US" sz="1800" dirty="0" smtClean="0">
                <a:latin typeface="Cambria Math" pitchFamily="18" charset="0"/>
                <a:ea typeface="Cambria Math" pitchFamily="18" charset="0"/>
              </a:rPr>
              <a:t>disjunction. For </a:t>
            </a:r>
            <a:r>
              <a:rPr lang="en-US" sz="1800" i="1" dirty="0" smtClean="0">
                <a:latin typeface="Cambria Math" pitchFamily="18" charset="0"/>
                <a:ea typeface="Cambria Math" pitchFamily="18" charset="0"/>
              </a:rPr>
              <a:t>p </a:t>
            </a:r>
            <a:r>
              <a:rPr lang="en-US" sz="1800" dirty="0" smtClean="0">
                <a:latin typeface="Cambria Math"/>
                <a:ea typeface="Cambria Math"/>
              </a:rPr>
              <a:t>∨</a:t>
            </a:r>
            <a:r>
              <a:rPr lang="en-US" sz="1800" i="1" dirty="0" smtClean="0">
                <a:latin typeface="Cambria Math"/>
                <a:ea typeface="Cambria Math"/>
              </a:rPr>
              <a:t>q</a:t>
            </a:r>
            <a:r>
              <a:rPr lang="en-US" sz="1800" dirty="0" smtClean="0">
                <a:latin typeface="Cambria Math" pitchFamily="18" charset="0"/>
                <a:ea typeface="Cambria Math" pitchFamily="18" charset="0"/>
              </a:rPr>
              <a:t>  to be true, either one or both of </a:t>
            </a:r>
            <a:r>
              <a:rPr lang="en-US" sz="1800" i="1" dirty="0" smtClean="0">
                <a:latin typeface="Cambria Math" pitchFamily="18" charset="0"/>
                <a:ea typeface="Cambria Math" pitchFamily="18" charset="0"/>
              </a:rPr>
              <a:t>p</a:t>
            </a:r>
            <a:r>
              <a:rPr lang="en-US" sz="1800" dirty="0" smtClean="0">
                <a:latin typeface="Cambria Math" pitchFamily="18" charset="0"/>
                <a:ea typeface="Cambria Math" pitchFamily="18" charset="0"/>
              </a:rPr>
              <a:t> and </a:t>
            </a:r>
            <a:r>
              <a:rPr lang="en-US" sz="1800" i="1" dirty="0" smtClean="0">
                <a:latin typeface="Cambria Math" pitchFamily="18" charset="0"/>
                <a:ea typeface="Cambria Math" pitchFamily="18" charset="0"/>
              </a:rPr>
              <a:t>q </a:t>
            </a:r>
            <a:r>
              <a:rPr lang="en-US" sz="1800" dirty="0" smtClean="0">
                <a:latin typeface="Cambria Math" pitchFamily="18" charset="0"/>
                <a:ea typeface="Cambria Math" pitchFamily="18" charset="0"/>
              </a:rPr>
              <a:t>must be true.</a:t>
            </a:r>
            <a:endParaRPr lang="en-US" sz="1800" dirty="0" smtClean="0"/>
          </a:p>
          <a:p>
            <a:pPr lvl="1"/>
            <a:r>
              <a:rPr lang="en-US" sz="1800" dirty="0" smtClean="0"/>
              <a:t>“Exclusive Or”  - When reading the sentence “Soup or salad comes with this entrée,” we do not expect to be able to get both soup and salad. This is the meaning of Exclusive Or (</a:t>
            </a:r>
            <a:r>
              <a:rPr lang="en-US" sz="1800" dirty="0" err="1" smtClean="0"/>
              <a:t>Xor</a:t>
            </a:r>
            <a:r>
              <a:rPr lang="en-US" sz="1800" dirty="0" smtClean="0"/>
              <a:t>). In </a:t>
            </a:r>
            <a:r>
              <a:rPr lang="en-US" sz="1800" i="1" dirty="0" smtClean="0"/>
              <a:t>p</a:t>
            </a:r>
            <a:r>
              <a:rPr lang="en-US" sz="1800" dirty="0" smtClean="0">
                <a:latin typeface="Cambria Math"/>
                <a:ea typeface="Cambria Math"/>
              </a:rPr>
              <a:t> ⊕ </a:t>
            </a:r>
            <a:r>
              <a:rPr lang="en-US" sz="1800" i="1" dirty="0" smtClean="0">
                <a:latin typeface="Cambria Math"/>
                <a:ea typeface="Cambria Math"/>
              </a:rPr>
              <a:t>q , </a:t>
            </a:r>
            <a:r>
              <a:rPr lang="en-US" sz="1800" dirty="0" smtClean="0">
                <a:ea typeface="Cambria Math"/>
              </a:rPr>
              <a:t>one of </a:t>
            </a:r>
            <a:r>
              <a:rPr lang="en-US" sz="1800" i="1" dirty="0" smtClean="0">
                <a:ea typeface="Cambria Math"/>
              </a:rPr>
              <a:t>p</a:t>
            </a:r>
            <a:r>
              <a:rPr lang="en-US" sz="1800" dirty="0" smtClean="0">
                <a:ea typeface="Cambria Math"/>
              </a:rPr>
              <a:t> and </a:t>
            </a:r>
            <a:r>
              <a:rPr lang="en-US" sz="1800" i="1" dirty="0" smtClean="0">
                <a:ea typeface="Cambria Math"/>
              </a:rPr>
              <a:t>q</a:t>
            </a:r>
            <a:r>
              <a:rPr lang="en-US" sz="1800" dirty="0" smtClean="0">
                <a:ea typeface="Cambria Math"/>
              </a:rPr>
              <a:t> must be true</a:t>
            </a:r>
            <a:r>
              <a:rPr lang="en-US" sz="1800" dirty="0" smtClean="0">
                <a:latin typeface="Cambria Math"/>
                <a:ea typeface="Cambria Math"/>
              </a:rPr>
              <a:t>, but not both.  The truth table for ⊕ is:</a:t>
            </a:r>
            <a:endParaRPr lang="en-US" sz="1800" i="1" dirty="0" smtClean="0"/>
          </a:p>
          <a:p>
            <a:pPr lvl="1"/>
            <a:endParaRPr lang="en-US" sz="1800" dirty="0" smtClean="0"/>
          </a:p>
        </p:txBody>
      </p:sp>
      <p:graphicFrame>
        <p:nvGraphicFramePr>
          <p:cNvPr id="4" name="Content Placeholder 3"/>
          <p:cNvGraphicFramePr>
            <a:graphicFrameLocks/>
          </p:cNvGraphicFramePr>
          <p:nvPr/>
        </p:nvGraphicFramePr>
        <p:xfrm>
          <a:off x="1905000" y="4648200"/>
          <a:ext cx="4648200" cy="1828800"/>
        </p:xfrm>
        <a:graphic>
          <a:graphicData uri="http://schemas.openxmlformats.org/drawingml/2006/table">
            <a:tbl>
              <a:tblPr firstRow="1" bandRow="1">
                <a:tableStyleId>{5C22544A-7EE6-4342-B048-85BDC9FD1C3A}</a:tableStyleId>
              </a:tblPr>
              <a:tblGrid>
                <a:gridCol w="1549400"/>
                <a:gridCol w="1549400"/>
                <a:gridCol w="1549400"/>
              </a:tblGrid>
              <a:tr h="274320">
                <a:tc>
                  <a:txBody>
                    <a:bodyPr/>
                    <a:lstStyle/>
                    <a:p>
                      <a:r>
                        <a:rPr lang="en-US" i="1" dirty="0" smtClean="0">
                          <a:latin typeface="Cambria Math" pitchFamily="18" charset="0"/>
                          <a:ea typeface="Cambria Math" pitchFamily="18" charset="0"/>
                        </a:rPr>
                        <a:t>p </a:t>
                      </a:r>
                      <a:endParaRPr lang="en-US" dirty="0"/>
                    </a:p>
                  </a:txBody>
                  <a:tcPr marL="91441" marR="9144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latin typeface="Cambria Math" pitchFamily="18" charset="0"/>
                          <a:ea typeface="Cambria Math" pitchFamily="18" charset="0"/>
                        </a:rPr>
                        <a:t>q</a:t>
                      </a:r>
                      <a:endParaRPr lang="en-US" dirty="0" smtClean="0"/>
                    </a:p>
                  </a:txBody>
                  <a:tcPr marL="91441" marR="9144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latin typeface="Cambria Math" pitchFamily="18" charset="0"/>
                          <a:ea typeface="Cambria Math" pitchFamily="18" charset="0"/>
                        </a:rPr>
                        <a:t>p </a:t>
                      </a:r>
                      <a:r>
                        <a:rPr lang="en-US" i="0" dirty="0" smtClean="0">
                          <a:latin typeface="Cambria Math"/>
                          <a:ea typeface="Cambria Math"/>
                        </a:rPr>
                        <a:t>⊕</a:t>
                      </a:r>
                      <a:r>
                        <a:rPr lang="en-US" i="1" dirty="0" smtClean="0">
                          <a:latin typeface="Cambria Math" pitchFamily="18" charset="0"/>
                          <a:ea typeface="Cambria Math" pitchFamily="18" charset="0"/>
                        </a:rPr>
                        <a:t>q</a:t>
                      </a:r>
                      <a:endParaRPr lang="en-US" dirty="0" smtClean="0"/>
                    </a:p>
                  </a:txBody>
                  <a:tcPr marL="91441" marR="91441"/>
                </a:tc>
              </a:tr>
              <a:tr h="274320">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r>
              <a:tr h="274320">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r>
              <a:tr h="274320">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274320">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Implication</a:t>
            </a:r>
            <a:endParaRPr lang="en-US" dirty="0"/>
          </a:p>
        </p:txBody>
      </p:sp>
      <p:sp>
        <p:nvSpPr>
          <p:cNvPr id="3" name="Content Placeholder 2"/>
          <p:cNvSpPr>
            <a:spLocks noGrp="1"/>
          </p:cNvSpPr>
          <p:nvPr>
            <p:ph idx="1"/>
          </p:nvPr>
        </p:nvSpPr>
        <p:spPr/>
        <p:txBody>
          <a:bodyPr>
            <a:normAutofit/>
          </a:bodyPr>
          <a:lstStyle/>
          <a:p>
            <a:r>
              <a:rPr lang="en-US" sz="2000" dirty="0" smtClean="0"/>
              <a:t>If </a:t>
            </a:r>
            <a:r>
              <a:rPr lang="en-US" sz="2000" i="1" dirty="0" smtClean="0">
                <a:latin typeface="Cambria Math" pitchFamily="18" charset="0"/>
                <a:ea typeface="Cambria Math" pitchFamily="18" charset="0"/>
              </a:rPr>
              <a:t>p</a:t>
            </a:r>
            <a:r>
              <a:rPr lang="en-US" sz="2000" dirty="0" smtClean="0"/>
              <a:t>  and </a:t>
            </a:r>
            <a:r>
              <a:rPr lang="en-US" sz="2000" i="1" dirty="0" smtClean="0">
                <a:latin typeface="Cambria Math" pitchFamily="18" charset="0"/>
                <a:ea typeface="Cambria Math" pitchFamily="18" charset="0"/>
              </a:rPr>
              <a:t>q</a:t>
            </a:r>
            <a:r>
              <a:rPr lang="en-US" sz="2000" dirty="0" smtClean="0"/>
              <a:t>  are propositions, then </a:t>
            </a:r>
            <a:r>
              <a:rPr lang="en-US" sz="2000" i="1" dirty="0" smtClean="0">
                <a:latin typeface="Cambria Math" pitchFamily="18" charset="0"/>
                <a:ea typeface="Cambria Math" pitchFamily="18" charset="0"/>
              </a:rPr>
              <a:t>p </a:t>
            </a:r>
            <a:r>
              <a:rPr lang="en-US" sz="2000" dirty="0" smtClean="0">
                <a:latin typeface="Cambria Math"/>
                <a:ea typeface="Cambria Math"/>
              </a:rPr>
              <a:t>→</a:t>
            </a:r>
            <a:r>
              <a:rPr lang="en-US" sz="2000" i="1" dirty="0" smtClean="0">
                <a:latin typeface="Cambria Math" pitchFamily="18" charset="0"/>
                <a:ea typeface="Cambria Math" pitchFamily="18" charset="0"/>
              </a:rPr>
              <a:t>q</a:t>
            </a:r>
            <a:r>
              <a:rPr lang="en-US" sz="2000" dirty="0" smtClean="0"/>
              <a:t> is a </a:t>
            </a:r>
            <a:r>
              <a:rPr lang="en-US" sz="2000" i="1" dirty="0" smtClean="0"/>
              <a:t>conditional statement </a:t>
            </a:r>
            <a:r>
              <a:rPr lang="en-US" sz="2000" dirty="0" smtClean="0"/>
              <a:t>or </a:t>
            </a:r>
            <a:r>
              <a:rPr lang="en-US" sz="2000" i="1" dirty="0" smtClean="0"/>
              <a:t>implication </a:t>
            </a:r>
            <a:r>
              <a:rPr lang="en-US" sz="2000" dirty="0" smtClean="0"/>
              <a:t> which is read as “if </a:t>
            </a:r>
            <a:r>
              <a:rPr lang="en-US" sz="2000" i="1" dirty="0" smtClean="0">
                <a:latin typeface="Cambria Math" pitchFamily="18" charset="0"/>
                <a:ea typeface="Cambria Math" pitchFamily="18" charset="0"/>
              </a:rPr>
              <a:t>p</a:t>
            </a:r>
            <a:r>
              <a:rPr lang="en-US" sz="2000" dirty="0" smtClean="0"/>
              <a:t>, then </a:t>
            </a:r>
            <a:r>
              <a:rPr lang="en-US" sz="2000" i="1" dirty="0" smtClean="0">
                <a:latin typeface="Cambria Math" pitchFamily="18" charset="0"/>
                <a:ea typeface="Cambria Math" pitchFamily="18" charset="0"/>
              </a:rPr>
              <a:t>q</a:t>
            </a:r>
            <a:r>
              <a:rPr lang="en-US" sz="2000" dirty="0" smtClean="0"/>
              <a:t> ” and has this truth table:</a:t>
            </a:r>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r>
              <a:rPr lang="en-US" sz="2200" b="1" dirty="0" smtClean="0"/>
              <a:t>Example</a:t>
            </a:r>
            <a:r>
              <a:rPr lang="en-US" sz="2200" dirty="0" smtClean="0"/>
              <a:t>: If </a:t>
            </a:r>
            <a:r>
              <a:rPr lang="en-US" sz="2200" i="1" dirty="0" smtClean="0">
                <a:latin typeface="Cambria Math" pitchFamily="18" charset="0"/>
                <a:ea typeface="Cambria Math" pitchFamily="18" charset="0"/>
              </a:rPr>
              <a:t>p</a:t>
            </a:r>
            <a:r>
              <a:rPr lang="en-US" sz="2200" dirty="0" smtClean="0"/>
              <a:t>  denotes “I am at home.” and </a:t>
            </a:r>
            <a:r>
              <a:rPr lang="en-US" sz="2200" i="1" dirty="0" smtClean="0">
                <a:latin typeface="Cambria Math" pitchFamily="18" charset="0"/>
                <a:ea typeface="Cambria Math" pitchFamily="18" charset="0"/>
              </a:rPr>
              <a:t>q</a:t>
            </a:r>
            <a:r>
              <a:rPr lang="en-US" sz="2200" dirty="0" smtClean="0"/>
              <a:t>  denotes “It is raining.” then   </a:t>
            </a:r>
            <a:r>
              <a:rPr lang="en-US" sz="2200" i="1" dirty="0" smtClean="0">
                <a:latin typeface="Cambria Math" pitchFamily="18" charset="0"/>
                <a:ea typeface="Cambria Math" pitchFamily="18" charset="0"/>
              </a:rPr>
              <a:t>p </a:t>
            </a:r>
            <a:r>
              <a:rPr lang="en-US" sz="2200" dirty="0" smtClean="0">
                <a:latin typeface="Cambria Math"/>
                <a:ea typeface="Cambria Math"/>
              </a:rPr>
              <a:t>→</a:t>
            </a:r>
            <a:r>
              <a:rPr lang="en-US" sz="2200" i="1" dirty="0" smtClean="0">
                <a:latin typeface="Cambria Math" pitchFamily="18" charset="0"/>
                <a:ea typeface="Cambria Math" pitchFamily="18" charset="0"/>
              </a:rPr>
              <a:t>q</a:t>
            </a:r>
            <a:r>
              <a:rPr lang="en-US" sz="2200" dirty="0" smtClean="0"/>
              <a:t>  denotes “If I am at home then it is raining.” </a:t>
            </a:r>
          </a:p>
          <a:p>
            <a:r>
              <a:rPr lang="en-US" sz="2200" dirty="0" smtClean="0"/>
              <a:t>In </a:t>
            </a:r>
            <a:r>
              <a:rPr lang="en-US" sz="2200" i="1" dirty="0" smtClean="0">
                <a:latin typeface="Cambria Math" pitchFamily="18" charset="0"/>
                <a:ea typeface="Cambria Math" pitchFamily="18" charset="0"/>
              </a:rPr>
              <a:t>p </a:t>
            </a:r>
            <a:r>
              <a:rPr lang="en-US" sz="2200" dirty="0" smtClean="0">
                <a:latin typeface="Cambria Math"/>
                <a:ea typeface="Cambria Math"/>
              </a:rPr>
              <a:t>→</a:t>
            </a:r>
            <a:r>
              <a:rPr lang="en-US" sz="2200" i="1" dirty="0" smtClean="0">
                <a:latin typeface="Cambria Math" pitchFamily="18" charset="0"/>
                <a:ea typeface="Cambria Math" pitchFamily="18" charset="0"/>
              </a:rPr>
              <a:t>q</a:t>
            </a:r>
            <a:r>
              <a:rPr lang="en-US" sz="2200" dirty="0" smtClean="0"/>
              <a:t> , </a:t>
            </a:r>
            <a:r>
              <a:rPr lang="en-US" sz="2000" i="1" dirty="0" smtClean="0">
                <a:latin typeface="Cambria Math" pitchFamily="18" charset="0"/>
                <a:ea typeface="Cambria Math" pitchFamily="18" charset="0"/>
              </a:rPr>
              <a:t>p</a:t>
            </a:r>
            <a:r>
              <a:rPr lang="en-US" sz="2200" dirty="0" smtClean="0"/>
              <a:t>  is the </a:t>
            </a:r>
            <a:r>
              <a:rPr lang="en-US" sz="2200" i="1" dirty="0" smtClean="0"/>
              <a:t>hypothesis</a:t>
            </a:r>
            <a:r>
              <a:rPr lang="en-US" sz="2200" dirty="0" smtClean="0"/>
              <a:t> (</a:t>
            </a:r>
            <a:r>
              <a:rPr lang="en-US" sz="2200" i="1" dirty="0" smtClean="0"/>
              <a:t>antecedent</a:t>
            </a:r>
            <a:r>
              <a:rPr lang="en-US" sz="2200" dirty="0" smtClean="0"/>
              <a:t> or </a:t>
            </a:r>
            <a:r>
              <a:rPr lang="en-US" sz="2200" i="1" dirty="0" smtClean="0"/>
              <a:t>premise</a:t>
            </a:r>
            <a:r>
              <a:rPr lang="en-US" sz="2200" dirty="0" smtClean="0"/>
              <a:t>) and </a:t>
            </a:r>
            <a:r>
              <a:rPr lang="en-US" sz="2000" i="1" dirty="0" smtClean="0">
                <a:latin typeface="Cambria Math" pitchFamily="18" charset="0"/>
                <a:ea typeface="Cambria Math" pitchFamily="18" charset="0"/>
              </a:rPr>
              <a:t>q</a:t>
            </a:r>
            <a:r>
              <a:rPr lang="en-US" sz="2200" dirty="0" smtClean="0"/>
              <a:t>  is the </a:t>
            </a:r>
            <a:r>
              <a:rPr lang="en-US" sz="2200" i="1" dirty="0" smtClean="0"/>
              <a:t>conclusion</a:t>
            </a:r>
            <a:r>
              <a:rPr lang="en-US" sz="2200" dirty="0" smtClean="0"/>
              <a:t> (or </a:t>
            </a:r>
            <a:r>
              <a:rPr lang="en-US" sz="2200" i="1" dirty="0" smtClean="0"/>
              <a:t>consequence</a:t>
            </a:r>
            <a:r>
              <a:rPr lang="en-US" sz="2200" dirty="0" smtClean="0"/>
              <a:t>). </a:t>
            </a:r>
          </a:p>
          <a:p>
            <a:pPr lvl="1"/>
            <a:endParaRPr lang="en-US" sz="2000" dirty="0" smtClean="0"/>
          </a:p>
        </p:txBody>
      </p:sp>
      <p:graphicFrame>
        <p:nvGraphicFramePr>
          <p:cNvPr id="18" name="Content Placeholder 3"/>
          <p:cNvGraphicFramePr>
            <a:graphicFrameLocks/>
          </p:cNvGraphicFramePr>
          <p:nvPr/>
        </p:nvGraphicFramePr>
        <p:xfrm>
          <a:off x="1981200" y="2743200"/>
          <a:ext cx="5181601" cy="1828800"/>
        </p:xfrm>
        <a:graphic>
          <a:graphicData uri="http://schemas.openxmlformats.org/drawingml/2006/table">
            <a:tbl>
              <a:tblPr firstRow="1" bandRow="1">
                <a:tableStyleId>{5C22544A-7EE6-4342-B048-85BDC9FD1C3A}</a:tableStyleId>
              </a:tblPr>
              <a:tblGrid>
                <a:gridCol w="1843903"/>
                <a:gridCol w="1843903"/>
                <a:gridCol w="1493795"/>
              </a:tblGrid>
              <a:tr h="350520">
                <a:tc>
                  <a:txBody>
                    <a:bodyPr/>
                    <a:lstStyle/>
                    <a:p>
                      <a:r>
                        <a:rPr lang="en-US" sz="1800" i="1" dirty="0" smtClean="0">
                          <a:latin typeface="Cambria Math" pitchFamily="18" charset="0"/>
                          <a:ea typeface="Cambria Math" pitchFamily="18" charset="0"/>
                        </a:rPr>
                        <a:t>p</a:t>
                      </a:r>
                      <a:r>
                        <a:rPr lang="en-US" sz="1800" dirty="0" smtClean="0"/>
                        <a:t> </a:t>
                      </a:r>
                      <a:endParaRPr lang="en-US" dirty="0"/>
                    </a:p>
                  </a:txBody>
                  <a:tcPr marL="91441" marR="91441"/>
                </a:tc>
                <a:tc>
                  <a:txBody>
                    <a:bodyPr/>
                    <a:lstStyle/>
                    <a:p>
                      <a:r>
                        <a:rPr lang="en-US" sz="1800" i="1" dirty="0" smtClean="0">
                          <a:latin typeface="Cambria Math" pitchFamily="18" charset="0"/>
                          <a:ea typeface="Cambria Math" pitchFamily="18" charset="0"/>
                        </a:rPr>
                        <a:t>q</a:t>
                      </a:r>
                      <a:endParaRPr lang="en-US" dirty="0"/>
                    </a:p>
                  </a:txBody>
                  <a:tcPr marL="91441" marR="91441"/>
                </a:tc>
                <a:tc>
                  <a:txBody>
                    <a:bodyPr/>
                    <a:lstStyle/>
                    <a:p>
                      <a:r>
                        <a:rPr lang="en-US" sz="1800" i="1" dirty="0" smtClean="0">
                          <a:latin typeface="Cambria Math" pitchFamily="18" charset="0"/>
                          <a:ea typeface="Cambria Math" pitchFamily="18" charset="0"/>
                        </a:rPr>
                        <a:t>p </a:t>
                      </a:r>
                      <a:r>
                        <a:rPr lang="en-US" sz="1800" dirty="0" smtClean="0">
                          <a:latin typeface="Cambria Math"/>
                          <a:ea typeface="Cambria Math"/>
                        </a:rPr>
                        <a:t>→</a:t>
                      </a:r>
                      <a:r>
                        <a:rPr lang="en-US" sz="1800" i="1" dirty="0" smtClean="0">
                          <a:latin typeface="Cambria Math" pitchFamily="18" charset="0"/>
                          <a:ea typeface="Cambria Math" pitchFamily="18" charset="0"/>
                        </a:rPr>
                        <a:t>q</a:t>
                      </a:r>
                      <a:endParaRPr lang="en-US" dirty="0"/>
                    </a:p>
                  </a:txBody>
                  <a:tcPr marL="91441" marR="91441"/>
                </a:tc>
              </a:tr>
              <a:tr h="350520">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350520">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r h="350520">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350520">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Discrete Mathematics?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Discrete mathematics is the part of mathematics devoted to the study of discrete (as opposed to continuous) objects.</a:t>
            </a:r>
          </a:p>
          <a:p>
            <a:r>
              <a:rPr lang="en-US" dirty="0" smtClean="0"/>
              <a:t>Calculus deals with continuous objects and is not part of discrete mathematics.  </a:t>
            </a:r>
          </a:p>
          <a:p>
            <a:r>
              <a:rPr lang="en-US" dirty="0" smtClean="0"/>
              <a:t>Examples of discrete objects: integers, steps taken by a computer program, distinct paths to travel from point A to point B on a map along a road network, ways to pick a winning set of numbers in a lottery.</a:t>
            </a:r>
          </a:p>
          <a:p>
            <a:r>
              <a:rPr lang="en-US" dirty="0" smtClean="0"/>
              <a:t>A course in discrete mathematics provides the mathematical background needed for all subsequent courses in computer science and for all subsequent courses in the many branches of discrete mathematics.</a:t>
            </a:r>
          </a:p>
        </p:txBody>
      </p:sp>
    </p:spTree>
    <p:extLst>
      <p:ext uri="{BB962C8B-B14F-4D97-AF65-F5344CB8AC3E}">
        <p14:creationId xmlns:p14="http://schemas.microsoft.com/office/powerpoint/2010/main" val="26290576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Understanding Implication</a:t>
            </a:r>
            <a:endParaRPr lang="en-US" dirty="0"/>
          </a:p>
        </p:txBody>
      </p:sp>
      <p:sp>
        <p:nvSpPr>
          <p:cNvPr id="3" name="Content Placeholder 2"/>
          <p:cNvSpPr>
            <a:spLocks noGrp="1"/>
          </p:cNvSpPr>
          <p:nvPr>
            <p:ph idx="1"/>
          </p:nvPr>
        </p:nvSpPr>
        <p:spPr/>
        <p:txBody>
          <a:bodyPr>
            <a:normAutofit lnSpcReduction="10000"/>
          </a:bodyPr>
          <a:lstStyle/>
          <a:p>
            <a:pPr marL="274320" lvl="1" indent="-274320">
              <a:buClr>
                <a:schemeClr val="accent3"/>
              </a:buClr>
              <a:buSzPct val="95000"/>
            </a:pPr>
            <a:r>
              <a:rPr lang="en-US" sz="2600" dirty="0" smtClean="0"/>
              <a:t>In </a:t>
            </a:r>
            <a:r>
              <a:rPr lang="en-US" sz="2600" i="1" dirty="0" smtClean="0">
                <a:latin typeface="Cambria Math" pitchFamily="18" charset="0"/>
                <a:ea typeface="Cambria Math" pitchFamily="18" charset="0"/>
              </a:rPr>
              <a:t>p </a:t>
            </a:r>
            <a:r>
              <a:rPr lang="en-US" sz="2600" dirty="0" smtClean="0">
                <a:latin typeface="Cambria Math"/>
                <a:ea typeface="Cambria Math"/>
              </a:rPr>
              <a:t>→</a:t>
            </a:r>
            <a:r>
              <a:rPr lang="en-US" sz="2600" i="1" dirty="0" smtClean="0">
                <a:latin typeface="Cambria Math" pitchFamily="18" charset="0"/>
                <a:ea typeface="Cambria Math" pitchFamily="18" charset="0"/>
              </a:rPr>
              <a:t>q </a:t>
            </a:r>
            <a:r>
              <a:rPr lang="en-US" sz="2600" dirty="0" smtClean="0">
                <a:ea typeface="Cambria Math" pitchFamily="18" charset="0"/>
              </a:rPr>
              <a:t>there does not need to be any connection between the antecedent or the consequent</a:t>
            </a:r>
            <a:r>
              <a:rPr lang="en-US" sz="2600" dirty="0" smtClean="0">
                <a:latin typeface="Cambria Math" pitchFamily="18" charset="0"/>
                <a:ea typeface="Cambria Math" pitchFamily="18" charset="0"/>
              </a:rPr>
              <a:t>. The “meaning” of </a:t>
            </a:r>
            <a:r>
              <a:rPr lang="en-US" sz="2600" i="1" dirty="0" smtClean="0">
                <a:latin typeface="Cambria Math" pitchFamily="18" charset="0"/>
                <a:ea typeface="Cambria Math" pitchFamily="18" charset="0"/>
              </a:rPr>
              <a:t>p </a:t>
            </a:r>
            <a:r>
              <a:rPr lang="en-US" sz="2600" dirty="0" smtClean="0">
                <a:latin typeface="Cambria Math"/>
                <a:ea typeface="Cambria Math"/>
              </a:rPr>
              <a:t>→</a:t>
            </a:r>
            <a:r>
              <a:rPr lang="en-US" sz="2600" i="1" dirty="0" smtClean="0">
                <a:latin typeface="Cambria Math" pitchFamily="18" charset="0"/>
                <a:ea typeface="Cambria Math" pitchFamily="18" charset="0"/>
              </a:rPr>
              <a:t>q </a:t>
            </a:r>
            <a:r>
              <a:rPr lang="en-US" sz="2600" dirty="0" smtClean="0">
                <a:ea typeface="Cambria Math" pitchFamily="18" charset="0"/>
              </a:rPr>
              <a:t>depends only on the truth values of </a:t>
            </a:r>
            <a:r>
              <a:rPr lang="en-US" sz="2600" i="1" dirty="0" smtClean="0">
                <a:latin typeface="Cambria Math" pitchFamily="18" charset="0"/>
                <a:ea typeface="Cambria Math" pitchFamily="18" charset="0"/>
              </a:rPr>
              <a:t>p</a:t>
            </a:r>
            <a:r>
              <a:rPr lang="en-US" sz="2600" dirty="0" smtClean="0">
                <a:ea typeface="Cambria Math" pitchFamily="18" charset="0"/>
              </a:rPr>
              <a:t> and </a:t>
            </a:r>
            <a:r>
              <a:rPr lang="en-US" sz="2600" i="1" dirty="0" smtClean="0">
                <a:latin typeface="Cambria Math" pitchFamily="18" charset="0"/>
                <a:ea typeface="Cambria Math" pitchFamily="18" charset="0"/>
              </a:rPr>
              <a:t>q</a:t>
            </a:r>
            <a:r>
              <a:rPr lang="en-US" sz="2600" dirty="0" smtClean="0">
                <a:ea typeface="Cambria Math" pitchFamily="18" charset="0"/>
              </a:rPr>
              <a:t>. </a:t>
            </a:r>
            <a:endParaRPr lang="en-US" sz="2600" dirty="0" smtClean="0"/>
          </a:p>
          <a:p>
            <a:r>
              <a:rPr lang="en-US" dirty="0" smtClean="0"/>
              <a:t>These implications are perfectly fine, but would not be used in ordinary English.</a:t>
            </a:r>
          </a:p>
          <a:p>
            <a:pPr lvl="1"/>
            <a:r>
              <a:rPr lang="en-US" dirty="0" smtClean="0"/>
              <a:t>“If the moon is made of green cheese, then I have more money than Bill Gates. ”</a:t>
            </a:r>
          </a:p>
          <a:p>
            <a:pPr lvl="1"/>
            <a:r>
              <a:rPr lang="en-US" dirty="0" smtClean="0"/>
              <a:t> “If the moon is made of green cheese then I’m on welfare.”</a:t>
            </a:r>
          </a:p>
          <a:p>
            <a:pPr lvl="1"/>
            <a:r>
              <a:rPr lang="en-US" dirty="0" smtClean="0"/>
              <a:t>“If 1 + 1 = 3, then your grandma wears combat boots.”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Understanding Implication (cont)</a:t>
            </a:r>
            <a:endParaRPr lang="en-US" dirty="0"/>
          </a:p>
        </p:txBody>
      </p:sp>
      <p:sp>
        <p:nvSpPr>
          <p:cNvPr id="3" name="Content Placeholder 2"/>
          <p:cNvSpPr>
            <a:spLocks noGrp="1"/>
          </p:cNvSpPr>
          <p:nvPr>
            <p:ph idx="1"/>
          </p:nvPr>
        </p:nvSpPr>
        <p:spPr/>
        <p:txBody>
          <a:bodyPr>
            <a:normAutofit lnSpcReduction="10000"/>
          </a:bodyPr>
          <a:lstStyle/>
          <a:p>
            <a:r>
              <a:rPr lang="en-US" dirty="0" smtClean="0"/>
              <a:t>One way to view the logical conditional is to think of an obligation or contract.</a:t>
            </a:r>
          </a:p>
          <a:p>
            <a:pPr lvl="1"/>
            <a:r>
              <a:rPr lang="en-US" dirty="0" smtClean="0"/>
              <a:t>“If I am elected, then I will lower taxes.”</a:t>
            </a:r>
          </a:p>
          <a:p>
            <a:pPr lvl="1"/>
            <a:r>
              <a:rPr lang="en-US" dirty="0" smtClean="0"/>
              <a:t>“If you get 100% on the final, then you will get an A.”</a:t>
            </a:r>
          </a:p>
          <a:p>
            <a:r>
              <a:rPr lang="en-US" dirty="0" smtClean="0"/>
              <a:t>If the politician is elected and does not lower taxes, then the voters can say that he or she has broken the campaign pledge. Something similar holds for the professor. This corresponds to the case where </a:t>
            </a:r>
            <a:r>
              <a:rPr lang="en-US" i="1" dirty="0" smtClean="0">
                <a:latin typeface="Cambria Math" pitchFamily="18" charset="0"/>
                <a:ea typeface="Cambria Math" pitchFamily="18" charset="0"/>
              </a:rPr>
              <a:t>p</a:t>
            </a:r>
            <a:r>
              <a:rPr lang="en-US" dirty="0" smtClean="0"/>
              <a:t> is true and </a:t>
            </a:r>
            <a:r>
              <a:rPr lang="en-US" i="1" dirty="0" smtClean="0">
                <a:latin typeface="Cambria Math" pitchFamily="18" charset="0"/>
                <a:ea typeface="Cambria Math" pitchFamily="18" charset="0"/>
              </a:rPr>
              <a:t>q</a:t>
            </a:r>
            <a:r>
              <a:rPr lang="en-US" dirty="0" smtClean="0"/>
              <a:t> is false. </a:t>
            </a:r>
          </a:p>
          <a:p>
            <a:pPr>
              <a:buNone/>
            </a:pPr>
            <a:endParaRPr lang="en-US" dirty="0" smtClean="0"/>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Different Ways of Expressing </a:t>
            </a:r>
            <a:r>
              <a:rPr lang="en-US" sz="5400" i="1" dirty="0" smtClean="0">
                <a:latin typeface="Cambria Math" pitchFamily="18" charset="0"/>
                <a:ea typeface="Cambria Math" pitchFamily="18" charset="0"/>
              </a:rPr>
              <a:t>p </a:t>
            </a:r>
            <a:r>
              <a:rPr lang="en-US" sz="5400" dirty="0" smtClean="0">
                <a:latin typeface="Cambria Math"/>
                <a:ea typeface="Cambria Math"/>
              </a:rPr>
              <a:t>→</a:t>
            </a:r>
            <a:r>
              <a:rPr lang="en-US" sz="5400" i="1" dirty="0" smtClean="0">
                <a:latin typeface="Cambria Math" pitchFamily="18" charset="0"/>
                <a:ea typeface="Cambria Math" pitchFamily="18" charset="0"/>
              </a:rPr>
              <a:t>q</a:t>
            </a:r>
            <a:r>
              <a:rPr lang="en-US" dirty="0" smtClean="0"/>
              <a:t>  </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a:t>
            </a:r>
          </a:p>
          <a:p>
            <a:pPr>
              <a:buNone/>
            </a:pPr>
            <a:r>
              <a:rPr lang="en-US" b="1" dirty="0" smtClean="0"/>
              <a:t>    if</a:t>
            </a:r>
            <a:r>
              <a:rPr lang="en-US" dirty="0" smtClean="0"/>
              <a:t> </a:t>
            </a:r>
            <a:r>
              <a:rPr lang="en-US" i="1" dirty="0" smtClean="0">
                <a:latin typeface="Cambria Math" pitchFamily="18" charset="0"/>
                <a:ea typeface="Cambria Math" pitchFamily="18" charset="0"/>
              </a:rPr>
              <a:t>p</a:t>
            </a:r>
            <a:r>
              <a:rPr lang="en-US" dirty="0" smtClean="0"/>
              <a:t>, </a:t>
            </a:r>
            <a:r>
              <a:rPr lang="en-US" b="1" dirty="0" smtClean="0"/>
              <a:t>then</a:t>
            </a:r>
            <a:r>
              <a:rPr lang="en-US" dirty="0" smtClean="0"/>
              <a:t> </a:t>
            </a:r>
            <a:r>
              <a:rPr lang="en-US" i="1" dirty="0" smtClean="0">
                <a:latin typeface="Cambria Math" pitchFamily="18" charset="0"/>
                <a:ea typeface="Cambria Math" pitchFamily="18" charset="0"/>
              </a:rPr>
              <a:t>q</a:t>
            </a:r>
            <a:r>
              <a:rPr lang="en-US" dirty="0" smtClean="0"/>
              <a:t>                     </a:t>
            </a:r>
            <a:r>
              <a:rPr lang="en-US" i="1" dirty="0" smtClean="0">
                <a:latin typeface="Cambria Math" pitchFamily="18" charset="0"/>
                <a:ea typeface="Cambria Math" pitchFamily="18" charset="0"/>
              </a:rPr>
              <a:t>p</a:t>
            </a:r>
            <a:r>
              <a:rPr lang="en-US" dirty="0" smtClean="0"/>
              <a:t> </a:t>
            </a:r>
            <a:r>
              <a:rPr lang="en-US" b="1" dirty="0" smtClean="0"/>
              <a:t>implies</a:t>
            </a:r>
            <a:r>
              <a:rPr lang="en-US" dirty="0" smtClean="0"/>
              <a:t> </a:t>
            </a:r>
            <a:r>
              <a:rPr lang="en-US" i="1" dirty="0" smtClean="0">
                <a:latin typeface="Cambria Math" pitchFamily="18" charset="0"/>
                <a:ea typeface="Cambria Math" pitchFamily="18" charset="0"/>
              </a:rPr>
              <a:t>q</a:t>
            </a:r>
            <a:r>
              <a:rPr lang="en-US" dirty="0" smtClean="0"/>
              <a:t> </a:t>
            </a:r>
          </a:p>
          <a:p>
            <a:pPr>
              <a:buNone/>
            </a:pPr>
            <a:r>
              <a:rPr lang="en-US" dirty="0" smtClean="0"/>
              <a:t>    </a:t>
            </a:r>
            <a:r>
              <a:rPr lang="en-US" b="1" dirty="0" smtClean="0"/>
              <a:t>if </a:t>
            </a:r>
            <a:r>
              <a:rPr lang="en-US" i="1" dirty="0" smtClean="0">
                <a:latin typeface="Cambria Math" pitchFamily="18" charset="0"/>
                <a:ea typeface="Cambria Math" pitchFamily="18" charset="0"/>
              </a:rPr>
              <a:t>p</a:t>
            </a:r>
            <a:r>
              <a:rPr lang="en-US" dirty="0" smtClean="0"/>
              <a:t>, </a:t>
            </a:r>
            <a:r>
              <a:rPr lang="en-US" i="1" dirty="0" smtClean="0">
                <a:latin typeface="Cambria Math" pitchFamily="18" charset="0"/>
                <a:ea typeface="Cambria Math" pitchFamily="18" charset="0"/>
              </a:rPr>
              <a:t>q</a:t>
            </a:r>
            <a:r>
              <a:rPr lang="en-US" dirty="0" smtClean="0"/>
              <a:t>                              </a:t>
            </a:r>
            <a:r>
              <a:rPr lang="en-US" i="1" dirty="0" smtClean="0">
                <a:latin typeface="Cambria Math" pitchFamily="18" charset="0"/>
                <a:ea typeface="Cambria Math" pitchFamily="18" charset="0"/>
              </a:rPr>
              <a:t>p</a:t>
            </a:r>
            <a:r>
              <a:rPr lang="en-US" dirty="0" smtClean="0"/>
              <a:t> </a:t>
            </a:r>
            <a:r>
              <a:rPr lang="en-US" b="1" dirty="0" smtClean="0"/>
              <a:t>only if </a:t>
            </a:r>
            <a:r>
              <a:rPr lang="en-US" i="1" dirty="0" smtClean="0">
                <a:latin typeface="Cambria Math" pitchFamily="18" charset="0"/>
                <a:ea typeface="Cambria Math" pitchFamily="18" charset="0"/>
              </a:rPr>
              <a:t>q</a:t>
            </a:r>
            <a:r>
              <a:rPr lang="en-US" dirty="0" smtClean="0"/>
              <a:t>         </a:t>
            </a:r>
          </a:p>
          <a:p>
            <a:pPr>
              <a:buNone/>
            </a:pPr>
            <a:r>
              <a:rPr lang="en-US" dirty="0" smtClean="0">
                <a:latin typeface="Cambria Math" pitchFamily="18" charset="0"/>
                <a:ea typeface="Cambria Math" pitchFamily="18" charset="0"/>
              </a:rPr>
              <a:t>     q</a:t>
            </a:r>
            <a:r>
              <a:rPr lang="en-US" dirty="0" smtClean="0"/>
              <a:t> </a:t>
            </a:r>
            <a:r>
              <a:rPr lang="en-US" b="1" dirty="0" smtClean="0"/>
              <a:t>unless </a:t>
            </a:r>
            <a:r>
              <a:rPr lang="en-US" dirty="0" smtClean="0"/>
              <a:t> </a:t>
            </a:r>
            <a:r>
              <a:rPr lang="en-US" i="1" dirty="0" smtClean="0">
                <a:latin typeface="Cambria Math" pitchFamily="18" charset="0"/>
                <a:ea typeface="Cambria Math" pitchFamily="18" charset="0"/>
              </a:rPr>
              <a:t>¬p</a:t>
            </a:r>
            <a:r>
              <a:rPr lang="en-US" dirty="0" smtClean="0"/>
              <a:t>                 </a:t>
            </a:r>
            <a:r>
              <a:rPr lang="en-US" i="1" dirty="0" smtClean="0">
                <a:latin typeface="Cambria Math" pitchFamily="18" charset="0"/>
                <a:ea typeface="Cambria Math" pitchFamily="18" charset="0"/>
              </a:rPr>
              <a:t>q</a:t>
            </a:r>
            <a:r>
              <a:rPr lang="en-US" dirty="0" smtClean="0"/>
              <a:t> </a:t>
            </a:r>
            <a:r>
              <a:rPr lang="en-US" b="1" dirty="0" smtClean="0"/>
              <a:t>when</a:t>
            </a:r>
            <a:r>
              <a:rPr lang="en-US" dirty="0" smtClean="0"/>
              <a:t> </a:t>
            </a:r>
            <a:r>
              <a:rPr lang="en-US" i="1" dirty="0" smtClean="0">
                <a:latin typeface="Cambria Math" pitchFamily="18" charset="0"/>
                <a:ea typeface="Cambria Math" pitchFamily="18" charset="0"/>
              </a:rPr>
              <a:t>p</a:t>
            </a:r>
            <a:endParaRPr lang="en-US" dirty="0" smtClean="0"/>
          </a:p>
          <a:p>
            <a:pPr>
              <a:buNone/>
            </a:pPr>
            <a:r>
              <a:rPr lang="en-US" dirty="0" smtClean="0"/>
              <a:t>    </a:t>
            </a:r>
            <a:r>
              <a:rPr lang="en-US" i="1" dirty="0" smtClean="0">
                <a:latin typeface="Cambria Math" pitchFamily="18" charset="0"/>
                <a:ea typeface="Cambria Math" pitchFamily="18" charset="0"/>
              </a:rPr>
              <a:t>q</a:t>
            </a:r>
            <a:r>
              <a:rPr lang="en-US" dirty="0" smtClean="0"/>
              <a:t> </a:t>
            </a:r>
            <a:r>
              <a:rPr lang="en-US" b="1" dirty="0" smtClean="0"/>
              <a:t>if</a:t>
            </a:r>
            <a:r>
              <a:rPr lang="en-US" dirty="0" smtClean="0"/>
              <a:t> </a:t>
            </a:r>
            <a:r>
              <a:rPr lang="en-US" i="1" dirty="0" smtClean="0">
                <a:latin typeface="Cambria Math" pitchFamily="18" charset="0"/>
                <a:ea typeface="Cambria Math" pitchFamily="18" charset="0"/>
              </a:rPr>
              <a:t>p                                     </a:t>
            </a:r>
            <a:endParaRPr lang="en-US" dirty="0" smtClean="0"/>
          </a:p>
          <a:p>
            <a:pPr>
              <a:buNone/>
            </a:pPr>
            <a:r>
              <a:rPr lang="en-US" dirty="0" smtClean="0"/>
              <a:t>    </a:t>
            </a:r>
            <a:r>
              <a:rPr lang="en-US" i="1" dirty="0" smtClean="0">
                <a:latin typeface="Cambria Math" pitchFamily="18" charset="0"/>
                <a:ea typeface="Cambria Math" pitchFamily="18" charset="0"/>
              </a:rPr>
              <a:t>q</a:t>
            </a:r>
            <a:r>
              <a:rPr lang="en-US" dirty="0" smtClean="0"/>
              <a:t> </a:t>
            </a:r>
            <a:r>
              <a:rPr lang="en-US" b="1" dirty="0" smtClean="0"/>
              <a:t>whenever</a:t>
            </a:r>
            <a:r>
              <a:rPr lang="en-US" dirty="0" smtClean="0"/>
              <a:t> </a:t>
            </a:r>
            <a:r>
              <a:rPr lang="en-US" i="1" dirty="0" smtClean="0">
                <a:latin typeface="Cambria Math" pitchFamily="18" charset="0"/>
                <a:ea typeface="Cambria Math" pitchFamily="18" charset="0"/>
              </a:rPr>
              <a:t>p</a:t>
            </a:r>
            <a:r>
              <a:rPr lang="en-US" dirty="0" smtClean="0"/>
              <a:t>         </a:t>
            </a:r>
            <a:r>
              <a:rPr lang="en-US" i="1" dirty="0" smtClean="0">
                <a:latin typeface="Cambria Math" pitchFamily="18" charset="0"/>
                <a:ea typeface="Cambria Math" pitchFamily="18" charset="0"/>
              </a:rPr>
              <a:t>        </a:t>
            </a:r>
            <a:r>
              <a:rPr lang="en-US" i="1" dirty="0" err="1" smtClean="0">
                <a:latin typeface="Cambria Math" pitchFamily="18" charset="0"/>
                <a:ea typeface="Cambria Math" pitchFamily="18" charset="0"/>
              </a:rPr>
              <a:t>p</a:t>
            </a:r>
            <a:r>
              <a:rPr lang="en-US" dirty="0" smtClean="0"/>
              <a:t> </a:t>
            </a:r>
            <a:r>
              <a:rPr lang="en-US" b="1" dirty="0" smtClean="0"/>
              <a:t>is sufficient for </a:t>
            </a:r>
            <a:r>
              <a:rPr lang="en-US" i="1" dirty="0" smtClean="0">
                <a:latin typeface="Cambria Math" pitchFamily="18" charset="0"/>
                <a:ea typeface="Cambria Math" pitchFamily="18" charset="0"/>
              </a:rPr>
              <a:t>q</a:t>
            </a:r>
            <a:r>
              <a:rPr lang="en-US" dirty="0" smtClean="0"/>
              <a:t> </a:t>
            </a:r>
          </a:p>
          <a:p>
            <a:pPr>
              <a:buNone/>
            </a:pPr>
            <a:r>
              <a:rPr lang="en-US" dirty="0" smtClean="0"/>
              <a:t>    </a:t>
            </a:r>
            <a:r>
              <a:rPr lang="en-US" i="1" dirty="0" smtClean="0">
                <a:latin typeface="Cambria Math" pitchFamily="18" charset="0"/>
                <a:ea typeface="Cambria Math" pitchFamily="18" charset="0"/>
              </a:rPr>
              <a:t>q</a:t>
            </a:r>
            <a:r>
              <a:rPr lang="en-US" dirty="0" smtClean="0"/>
              <a:t> </a:t>
            </a:r>
            <a:r>
              <a:rPr lang="en-US" b="1" dirty="0" smtClean="0"/>
              <a:t>follows from </a:t>
            </a:r>
            <a:r>
              <a:rPr lang="en-US" i="1" dirty="0" smtClean="0">
                <a:latin typeface="Cambria Math" pitchFamily="18" charset="0"/>
                <a:ea typeface="Cambria Math" pitchFamily="18" charset="0"/>
              </a:rPr>
              <a:t>p</a:t>
            </a:r>
            <a:r>
              <a:rPr lang="en-US" dirty="0" smtClean="0"/>
              <a:t>          </a:t>
            </a:r>
            <a:r>
              <a:rPr lang="en-US" i="1" dirty="0" smtClean="0">
                <a:latin typeface="Cambria Math" pitchFamily="18" charset="0"/>
                <a:ea typeface="Cambria Math" pitchFamily="18" charset="0"/>
              </a:rPr>
              <a:t>q</a:t>
            </a:r>
            <a:r>
              <a:rPr lang="en-US" dirty="0" smtClean="0"/>
              <a:t> </a:t>
            </a:r>
            <a:r>
              <a:rPr lang="en-US" b="1" dirty="0" smtClean="0"/>
              <a:t>is necessary for </a:t>
            </a:r>
            <a:r>
              <a:rPr lang="en-US" i="1" dirty="0" smtClean="0">
                <a:latin typeface="Cambria Math" pitchFamily="18" charset="0"/>
                <a:ea typeface="Cambria Math" pitchFamily="18" charset="0"/>
              </a:rPr>
              <a:t>p</a:t>
            </a:r>
          </a:p>
          <a:p>
            <a:pPr>
              <a:buNone/>
            </a:pPr>
            <a:endParaRPr lang="en-US" dirty="0" smtClean="0"/>
          </a:p>
          <a:p>
            <a:pPr>
              <a:buNone/>
            </a:pPr>
            <a:r>
              <a:rPr lang="en-US" dirty="0" smtClean="0"/>
              <a:t>     </a:t>
            </a:r>
            <a:r>
              <a:rPr lang="en-US" b="1" dirty="0" smtClean="0"/>
              <a:t>a necessary condition for </a:t>
            </a:r>
            <a:r>
              <a:rPr lang="en-US" i="1" dirty="0" smtClean="0">
                <a:latin typeface="Cambria Math" pitchFamily="18" charset="0"/>
                <a:ea typeface="Cambria Math" pitchFamily="18" charset="0"/>
              </a:rPr>
              <a:t>p</a:t>
            </a:r>
            <a:r>
              <a:rPr lang="en-US" dirty="0" smtClean="0"/>
              <a:t> </a:t>
            </a:r>
            <a:r>
              <a:rPr lang="en-US" b="1" dirty="0" smtClean="0"/>
              <a:t>is</a:t>
            </a:r>
            <a:r>
              <a:rPr lang="en-US" dirty="0" smtClean="0"/>
              <a:t> </a:t>
            </a:r>
            <a:r>
              <a:rPr lang="en-US" i="1" dirty="0" smtClean="0"/>
              <a:t>q</a:t>
            </a:r>
            <a:endParaRPr lang="en-US" dirty="0" smtClean="0"/>
          </a:p>
          <a:p>
            <a:pPr>
              <a:buNone/>
            </a:pPr>
            <a:r>
              <a:rPr lang="en-US" dirty="0" smtClean="0"/>
              <a:t>     </a:t>
            </a:r>
            <a:r>
              <a:rPr lang="en-US" b="1" dirty="0" smtClean="0"/>
              <a:t>a sufficient condition for </a:t>
            </a:r>
            <a:r>
              <a:rPr lang="en-US" i="1" dirty="0" smtClean="0">
                <a:latin typeface="Cambria Math" pitchFamily="18" charset="0"/>
                <a:ea typeface="Cambria Math" pitchFamily="18" charset="0"/>
              </a:rPr>
              <a:t>q</a:t>
            </a:r>
            <a:r>
              <a:rPr lang="en-US" dirty="0" smtClean="0"/>
              <a:t> </a:t>
            </a:r>
            <a:r>
              <a:rPr lang="en-US" b="1" dirty="0" smtClean="0"/>
              <a:t>is</a:t>
            </a:r>
            <a:r>
              <a:rPr lang="en-US" dirty="0" smtClean="0"/>
              <a:t> </a:t>
            </a:r>
            <a:r>
              <a:rPr lang="en-US" i="1" dirty="0" smtClean="0">
                <a:latin typeface="Cambria Math" pitchFamily="18" charset="0"/>
                <a:ea typeface="Cambria Math" pitchFamily="18" charset="0"/>
              </a:rPr>
              <a:t>p</a:t>
            </a:r>
            <a:endParaRPr lang="en-US" dirty="0" smtClean="0"/>
          </a:p>
          <a:p>
            <a:pPr>
              <a:buNone/>
            </a:pPr>
            <a:endParaRPr lang="en-US" dirty="0"/>
          </a:p>
        </p:txBody>
      </p:sp>
      <p:sp>
        <p:nvSpPr>
          <p:cNvPr id="6" name="Oval 5"/>
          <p:cNvSpPr/>
          <p:nvPr/>
        </p:nvSpPr>
        <p:spPr>
          <a:xfrm>
            <a:off x="533400" y="25146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33400" y="28956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33400" y="3352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33400" y="3733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533400" y="4114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33400" y="4495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533400" y="53340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533400" y="57150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581400" y="25146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581400" y="32766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581400" y="4495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3581400" y="41148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3581400" y="2895600"/>
            <a:ext cx="76200" cy="762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Converse, </a:t>
            </a:r>
            <a:r>
              <a:rPr lang="en-US" sz="4000" dirty="0" err="1" smtClean="0"/>
              <a:t>Contrapositive</a:t>
            </a:r>
            <a:r>
              <a:rPr lang="en-US" sz="4000" dirty="0" smtClean="0"/>
              <a:t>, and Inverse</a:t>
            </a:r>
            <a:endParaRPr lang="en-US" sz="4000" dirty="0"/>
          </a:p>
        </p:txBody>
      </p:sp>
      <p:sp>
        <p:nvSpPr>
          <p:cNvPr id="3" name="Content Placeholder 2"/>
          <p:cNvSpPr>
            <a:spLocks noGrp="1"/>
          </p:cNvSpPr>
          <p:nvPr>
            <p:ph idx="1"/>
          </p:nvPr>
        </p:nvSpPr>
        <p:spPr/>
        <p:txBody>
          <a:bodyPr>
            <a:normAutofit fontScale="92500" lnSpcReduction="10000"/>
          </a:bodyPr>
          <a:lstStyle/>
          <a:p>
            <a:r>
              <a:rPr lang="en-US" dirty="0" smtClean="0"/>
              <a:t>From </a:t>
            </a:r>
            <a:r>
              <a:rPr lang="en-US" sz="2400" i="1" dirty="0" smtClean="0">
                <a:latin typeface="Cambria Math" pitchFamily="18" charset="0"/>
                <a:ea typeface="Cambria Math" pitchFamily="18" charset="0"/>
              </a:rPr>
              <a:t>p </a:t>
            </a:r>
            <a:r>
              <a:rPr lang="en-US" sz="2400" dirty="0" smtClean="0">
                <a:latin typeface="Cambria Math"/>
                <a:ea typeface="Cambria Math"/>
              </a:rPr>
              <a:t>→</a:t>
            </a:r>
            <a:r>
              <a:rPr lang="en-US" sz="2400" i="1" dirty="0" smtClean="0">
                <a:latin typeface="Cambria Math" pitchFamily="18" charset="0"/>
                <a:ea typeface="Cambria Math" pitchFamily="18" charset="0"/>
              </a:rPr>
              <a:t>q</a:t>
            </a:r>
            <a:r>
              <a:rPr lang="en-US" dirty="0" smtClean="0"/>
              <a:t>  we can form new conditional statements .</a:t>
            </a:r>
          </a:p>
          <a:p>
            <a:pPr lvl="1"/>
            <a:r>
              <a:rPr lang="en-US" dirty="0" smtClean="0"/>
              <a:t> </a:t>
            </a:r>
            <a:r>
              <a:rPr lang="en-US" i="1" dirty="0" smtClean="0">
                <a:latin typeface="Cambria Math" pitchFamily="18" charset="0"/>
                <a:ea typeface="Cambria Math" pitchFamily="18" charset="0"/>
              </a:rPr>
              <a:t>q </a:t>
            </a:r>
            <a:r>
              <a:rPr lang="en-US" dirty="0" smtClean="0">
                <a:latin typeface="Cambria Math"/>
                <a:ea typeface="Cambria Math"/>
              </a:rPr>
              <a:t>→</a:t>
            </a:r>
            <a:r>
              <a:rPr lang="en-US" i="1" dirty="0" smtClean="0">
                <a:latin typeface="Cambria Math" pitchFamily="18" charset="0"/>
                <a:ea typeface="Cambria Math" pitchFamily="18" charset="0"/>
              </a:rPr>
              <a:t>p</a:t>
            </a:r>
            <a:r>
              <a:rPr lang="en-US" dirty="0" smtClean="0"/>
              <a:t>            is the </a:t>
            </a:r>
            <a:r>
              <a:rPr lang="en-US" b="1" dirty="0" smtClean="0"/>
              <a:t>converse</a:t>
            </a:r>
            <a:r>
              <a:rPr lang="en-US" dirty="0" smtClean="0"/>
              <a:t> of </a:t>
            </a:r>
            <a:r>
              <a:rPr lang="en-US" i="1" dirty="0" smtClean="0">
                <a:latin typeface="Cambria Math" pitchFamily="18" charset="0"/>
                <a:ea typeface="Cambria Math" pitchFamily="18" charset="0"/>
              </a:rPr>
              <a:t>p </a:t>
            </a:r>
            <a:r>
              <a:rPr lang="en-US" dirty="0" smtClean="0">
                <a:latin typeface="Cambria Math"/>
                <a:ea typeface="Cambria Math"/>
              </a:rPr>
              <a:t>→</a:t>
            </a:r>
            <a:r>
              <a:rPr lang="en-US" i="1" dirty="0" smtClean="0">
                <a:latin typeface="Cambria Math" pitchFamily="18" charset="0"/>
                <a:ea typeface="Cambria Math" pitchFamily="18" charset="0"/>
              </a:rPr>
              <a:t>q</a:t>
            </a:r>
            <a:r>
              <a:rPr lang="en-US" dirty="0" smtClean="0"/>
              <a:t> </a:t>
            </a:r>
          </a:p>
          <a:p>
            <a:pPr lvl="1"/>
            <a:r>
              <a:rPr lang="en-US" dirty="0" smtClean="0"/>
              <a:t> </a:t>
            </a:r>
            <a:r>
              <a:rPr lang="en-US" dirty="0" smtClean="0">
                <a:latin typeface="Cambria Math"/>
                <a:ea typeface="Cambria Math"/>
              </a:rPr>
              <a:t>¬</a:t>
            </a:r>
            <a:r>
              <a:rPr lang="en-US" i="1" dirty="0" smtClean="0">
                <a:latin typeface="Cambria Math" pitchFamily="18" charset="0"/>
                <a:ea typeface="Cambria Math" pitchFamily="18" charset="0"/>
              </a:rPr>
              <a:t>q </a:t>
            </a:r>
            <a:r>
              <a:rPr lang="en-US" dirty="0" smtClean="0">
                <a:latin typeface="Cambria Math"/>
                <a:ea typeface="Cambria Math"/>
              </a:rPr>
              <a:t>→ ¬ </a:t>
            </a:r>
            <a:r>
              <a:rPr lang="en-US" i="1" dirty="0" smtClean="0">
                <a:latin typeface="Cambria Math" pitchFamily="18" charset="0"/>
                <a:ea typeface="Cambria Math" pitchFamily="18" charset="0"/>
              </a:rPr>
              <a:t>p</a:t>
            </a:r>
            <a:r>
              <a:rPr lang="en-US" dirty="0" smtClean="0"/>
              <a:t>    is the </a:t>
            </a:r>
            <a:r>
              <a:rPr lang="en-US" b="1" dirty="0" err="1" smtClean="0"/>
              <a:t>contrapositive</a:t>
            </a:r>
            <a:r>
              <a:rPr lang="en-US" dirty="0" smtClean="0"/>
              <a:t>  of </a:t>
            </a:r>
            <a:r>
              <a:rPr lang="en-US" i="1" dirty="0" smtClean="0">
                <a:latin typeface="Cambria Math" pitchFamily="18" charset="0"/>
                <a:ea typeface="Cambria Math" pitchFamily="18" charset="0"/>
              </a:rPr>
              <a:t>p </a:t>
            </a:r>
            <a:r>
              <a:rPr lang="en-US" dirty="0" smtClean="0">
                <a:latin typeface="Cambria Math"/>
                <a:ea typeface="Cambria Math"/>
              </a:rPr>
              <a:t>→</a:t>
            </a:r>
            <a:r>
              <a:rPr lang="en-US" i="1" dirty="0" smtClean="0">
                <a:latin typeface="Cambria Math" pitchFamily="18" charset="0"/>
                <a:ea typeface="Cambria Math" pitchFamily="18" charset="0"/>
              </a:rPr>
              <a:t>q</a:t>
            </a:r>
            <a:endParaRPr lang="en-US" dirty="0" smtClean="0"/>
          </a:p>
          <a:p>
            <a:pPr lvl="1"/>
            <a:r>
              <a:rPr lang="en-US" dirty="0" smtClean="0">
                <a:latin typeface="Cambria Math"/>
                <a:ea typeface="Cambria Math"/>
              </a:rPr>
              <a:t>¬ </a:t>
            </a:r>
            <a:r>
              <a:rPr lang="en-US" i="1" dirty="0" smtClean="0">
                <a:latin typeface="Cambria Math" pitchFamily="18" charset="0"/>
                <a:ea typeface="Cambria Math" pitchFamily="18" charset="0"/>
              </a:rPr>
              <a:t>p </a:t>
            </a:r>
            <a:r>
              <a:rPr lang="en-US" dirty="0" smtClean="0">
                <a:latin typeface="Cambria Math"/>
                <a:ea typeface="Cambria Math"/>
              </a:rPr>
              <a:t>→ ¬ </a:t>
            </a:r>
            <a:r>
              <a:rPr lang="en-US" i="1" dirty="0" smtClean="0">
                <a:latin typeface="Cambria Math" pitchFamily="18" charset="0"/>
                <a:ea typeface="Cambria Math" pitchFamily="18" charset="0"/>
              </a:rPr>
              <a:t>q</a:t>
            </a:r>
            <a:r>
              <a:rPr lang="en-US" dirty="0" smtClean="0"/>
              <a:t>     is the </a:t>
            </a:r>
            <a:r>
              <a:rPr lang="en-US" b="1" dirty="0" smtClean="0"/>
              <a:t>inverse</a:t>
            </a:r>
            <a:r>
              <a:rPr lang="en-US" dirty="0" smtClean="0"/>
              <a:t> of </a:t>
            </a:r>
            <a:r>
              <a:rPr lang="en-US" i="1" dirty="0" smtClean="0">
                <a:latin typeface="Cambria Math" pitchFamily="18" charset="0"/>
                <a:ea typeface="Cambria Math" pitchFamily="18" charset="0"/>
              </a:rPr>
              <a:t>p </a:t>
            </a:r>
            <a:r>
              <a:rPr lang="en-US" dirty="0" smtClean="0">
                <a:latin typeface="Cambria Math"/>
                <a:ea typeface="Cambria Math"/>
              </a:rPr>
              <a:t>→</a:t>
            </a:r>
            <a:r>
              <a:rPr lang="en-US" i="1" dirty="0" smtClean="0">
                <a:latin typeface="Cambria Math" pitchFamily="18" charset="0"/>
                <a:ea typeface="Cambria Math" pitchFamily="18" charset="0"/>
              </a:rPr>
              <a:t>q</a:t>
            </a:r>
            <a:endParaRPr lang="en-US" dirty="0" smtClean="0"/>
          </a:p>
          <a:p>
            <a:pPr>
              <a:buNone/>
            </a:pPr>
            <a:r>
              <a:rPr lang="en-US" b="1" dirty="0" smtClean="0"/>
              <a:t>   Example</a:t>
            </a:r>
            <a:r>
              <a:rPr lang="en-US" dirty="0" smtClean="0"/>
              <a:t>: Find the converse, inverse, and </a:t>
            </a:r>
            <a:r>
              <a:rPr lang="en-US" dirty="0" err="1" smtClean="0"/>
              <a:t>contrapositive</a:t>
            </a:r>
            <a:r>
              <a:rPr lang="en-US" dirty="0" smtClean="0"/>
              <a:t> of “It raining is a sufficient condition for my not going to town.”</a:t>
            </a:r>
          </a:p>
          <a:p>
            <a:pPr>
              <a:buNone/>
            </a:pPr>
            <a:r>
              <a:rPr lang="en-US" b="1" dirty="0" smtClean="0"/>
              <a:t>    Solution:</a:t>
            </a:r>
            <a:r>
              <a:rPr lang="en-US" dirty="0" smtClean="0"/>
              <a:t> </a:t>
            </a:r>
          </a:p>
          <a:p>
            <a:pPr lvl="1">
              <a:buNone/>
            </a:pPr>
            <a:r>
              <a:rPr lang="en-US" b="1" dirty="0" smtClean="0"/>
              <a:t>converse</a:t>
            </a:r>
            <a:r>
              <a:rPr lang="en-US" dirty="0" smtClean="0"/>
              <a:t>: If I do not go to town, then it is  raining.</a:t>
            </a:r>
          </a:p>
          <a:p>
            <a:pPr lvl="1">
              <a:buNone/>
            </a:pPr>
            <a:r>
              <a:rPr lang="en-US" b="1" dirty="0" smtClean="0"/>
              <a:t>inverse</a:t>
            </a:r>
            <a:r>
              <a:rPr lang="en-US" dirty="0" smtClean="0"/>
              <a:t>:  If it is not raining, then I will go to town.</a:t>
            </a:r>
          </a:p>
          <a:p>
            <a:pPr lvl="1">
              <a:buNone/>
            </a:pPr>
            <a:r>
              <a:rPr lang="en-US" b="1" dirty="0" err="1" smtClean="0"/>
              <a:t>contrapositive</a:t>
            </a:r>
            <a:r>
              <a:rPr lang="en-US" dirty="0" smtClean="0"/>
              <a:t>: If I go to town, then it is not raining.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Biconditional</a:t>
            </a:r>
            <a:endParaRPr lang="en-US" dirty="0"/>
          </a:p>
        </p:txBody>
      </p:sp>
      <p:sp>
        <p:nvSpPr>
          <p:cNvPr id="3" name="Content Placeholder 2"/>
          <p:cNvSpPr>
            <a:spLocks noGrp="1"/>
          </p:cNvSpPr>
          <p:nvPr>
            <p:ph idx="1"/>
          </p:nvPr>
        </p:nvSpPr>
        <p:spPr/>
        <p:txBody>
          <a:bodyPr/>
          <a:lstStyle/>
          <a:p>
            <a:r>
              <a:rPr lang="en-US" sz="2000" dirty="0" smtClean="0"/>
              <a:t>If </a:t>
            </a:r>
            <a:r>
              <a:rPr lang="en-US" sz="2000" i="1" dirty="0" smtClean="0">
                <a:latin typeface="Cambria Math" pitchFamily="18" charset="0"/>
                <a:ea typeface="Cambria Math" pitchFamily="18" charset="0"/>
              </a:rPr>
              <a:t>p</a:t>
            </a:r>
            <a:r>
              <a:rPr lang="en-US" sz="2000" dirty="0" smtClean="0"/>
              <a:t>  and </a:t>
            </a:r>
            <a:r>
              <a:rPr lang="en-US" sz="2000" i="1" dirty="0" smtClean="0">
                <a:latin typeface="Cambria Math" pitchFamily="18" charset="0"/>
                <a:ea typeface="Cambria Math" pitchFamily="18" charset="0"/>
              </a:rPr>
              <a:t>q</a:t>
            </a:r>
            <a:r>
              <a:rPr lang="en-US" sz="2000" dirty="0" smtClean="0"/>
              <a:t>  are propositions, then  we can form the </a:t>
            </a:r>
            <a:r>
              <a:rPr lang="en-US" sz="2000" i="1" dirty="0" err="1" smtClean="0"/>
              <a:t>biconditional</a:t>
            </a:r>
            <a:r>
              <a:rPr lang="en-US" sz="2000" i="1" dirty="0" smtClean="0"/>
              <a:t> </a:t>
            </a:r>
            <a:r>
              <a:rPr lang="en-US" sz="2000" dirty="0" smtClean="0"/>
              <a:t>proposition </a:t>
            </a:r>
            <a:r>
              <a:rPr lang="en-US" sz="2000" i="1" dirty="0" smtClean="0">
                <a:latin typeface="Cambria Math" pitchFamily="18" charset="0"/>
                <a:ea typeface="Cambria Math" pitchFamily="18" charset="0"/>
              </a:rPr>
              <a:t>p </a:t>
            </a:r>
            <a:r>
              <a:rPr lang="en-US" sz="2000" dirty="0" smtClean="0">
                <a:latin typeface="Cambria Math"/>
                <a:ea typeface="Cambria Math"/>
              </a:rPr>
              <a:t>↔</a:t>
            </a:r>
            <a:r>
              <a:rPr lang="en-US" sz="2000" i="1" dirty="0" smtClean="0">
                <a:latin typeface="Cambria Math" pitchFamily="18" charset="0"/>
                <a:ea typeface="Cambria Math" pitchFamily="18" charset="0"/>
              </a:rPr>
              <a:t>q</a:t>
            </a:r>
            <a:r>
              <a:rPr lang="en-US" sz="2000" dirty="0" smtClean="0"/>
              <a:t> , read as “</a:t>
            </a:r>
            <a:r>
              <a:rPr lang="en-US" sz="2000" i="1" dirty="0" smtClean="0">
                <a:latin typeface="Cambria Math" pitchFamily="18" charset="0"/>
                <a:ea typeface="Cambria Math" pitchFamily="18" charset="0"/>
              </a:rPr>
              <a:t>p</a:t>
            </a:r>
            <a:r>
              <a:rPr lang="en-US" sz="2000" dirty="0" smtClean="0"/>
              <a:t>  if and only if </a:t>
            </a:r>
            <a:r>
              <a:rPr lang="en-US" sz="2000" i="1" dirty="0" smtClean="0">
                <a:latin typeface="Cambria Math" pitchFamily="18" charset="0"/>
                <a:ea typeface="Cambria Math" pitchFamily="18" charset="0"/>
              </a:rPr>
              <a:t>q</a:t>
            </a:r>
            <a:r>
              <a:rPr lang="en-US" sz="2000" dirty="0" smtClean="0"/>
              <a:t> .” The  </a:t>
            </a:r>
            <a:r>
              <a:rPr lang="en-US" sz="2000" dirty="0" err="1" smtClean="0"/>
              <a:t>biconditional</a:t>
            </a:r>
            <a:r>
              <a:rPr lang="en-US" sz="2000" dirty="0" smtClean="0"/>
              <a:t>          </a:t>
            </a:r>
            <a:r>
              <a:rPr lang="en-US" sz="2000" i="1" dirty="0" smtClean="0">
                <a:latin typeface="Cambria Math" pitchFamily="18" charset="0"/>
                <a:ea typeface="Cambria Math" pitchFamily="18" charset="0"/>
              </a:rPr>
              <a:t>p </a:t>
            </a:r>
            <a:r>
              <a:rPr lang="en-US" sz="2000" dirty="0" smtClean="0">
                <a:latin typeface="Cambria Math"/>
                <a:ea typeface="Cambria Math"/>
              </a:rPr>
              <a:t>↔</a:t>
            </a:r>
            <a:r>
              <a:rPr lang="en-US" sz="2000" i="1" dirty="0" smtClean="0">
                <a:latin typeface="Cambria Math" pitchFamily="18" charset="0"/>
                <a:ea typeface="Cambria Math" pitchFamily="18" charset="0"/>
              </a:rPr>
              <a:t>q</a:t>
            </a:r>
            <a:r>
              <a:rPr lang="en-US" sz="2000" dirty="0" smtClean="0"/>
              <a:t>  denotes the proposition with this truth table:</a:t>
            </a:r>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r>
              <a:rPr lang="en-US" sz="2200" dirty="0" smtClean="0"/>
              <a:t> If </a:t>
            </a:r>
            <a:r>
              <a:rPr lang="en-US" sz="2200" i="1" dirty="0" smtClean="0">
                <a:latin typeface="Cambria Math" pitchFamily="18" charset="0"/>
                <a:ea typeface="Cambria Math" pitchFamily="18" charset="0"/>
              </a:rPr>
              <a:t>p</a:t>
            </a:r>
            <a:r>
              <a:rPr lang="en-US" sz="2200" dirty="0" smtClean="0"/>
              <a:t>  denotes “I am at home.” and </a:t>
            </a:r>
            <a:r>
              <a:rPr lang="en-US" sz="2200" i="1" dirty="0" smtClean="0">
                <a:latin typeface="Cambria Math" pitchFamily="18" charset="0"/>
                <a:ea typeface="Cambria Math" pitchFamily="18" charset="0"/>
              </a:rPr>
              <a:t>q</a:t>
            </a:r>
            <a:r>
              <a:rPr lang="en-US" sz="2200" dirty="0" smtClean="0"/>
              <a:t>   denotes “It is raining.” then       </a:t>
            </a:r>
            <a:r>
              <a:rPr lang="en-US" sz="2200" i="1" dirty="0" smtClean="0">
                <a:latin typeface="Cambria Math" pitchFamily="18" charset="0"/>
                <a:ea typeface="Cambria Math" pitchFamily="18" charset="0"/>
              </a:rPr>
              <a:t>p </a:t>
            </a:r>
            <a:r>
              <a:rPr lang="en-US" sz="2200" dirty="0" smtClean="0">
                <a:latin typeface="Cambria Math"/>
                <a:ea typeface="Cambria Math"/>
              </a:rPr>
              <a:t>↔</a:t>
            </a:r>
            <a:r>
              <a:rPr lang="en-US" sz="2200" i="1" dirty="0" smtClean="0">
                <a:latin typeface="Cambria Math" pitchFamily="18" charset="0"/>
                <a:ea typeface="Cambria Math" pitchFamily="18" charset="0"/>
              </a:rPr>
              <a:t>q</a:t>
            </a:r>
            <a:r>
              <a:rPr lang="en-US" sz="2200" dirty="0" smtClean="0"/>
              <a:t>   denotes “I am at home if and only if it is raining.”</a:t>
            </a:r>
          </a:p>
        </p:txBody>
      </p:sp>
      <p:graphicFrame>
        <p:nvGraphicFramePr>
          <p:cNvPr id="13" name="Content Placeholder 3"/>
          <p:cNvGraphicFramePr>
            <a:graphicFrameLocks/>
          </p:cNvGraphicFramePr>
          <p:nvPr/>
        </p:nvGraphicFramePr>
        <p:xfrm>
          <a:off x="1600200" y="3124200"/>
          <a:ext cx="5791200" cy="1828800"/>
        </p:xfrm>
        <a:graphic>
          <a:graphicData uri="http://schemas.openxmlformats.org/drawingml/2006/table">
            <a:tbl>
              <a:tblPr firstRow="1" bandRow="1">
                <a:tableStyleId>{5C22544A-7EE6-4342-B048-85BDC9FD1C3A}</a:tableStyleId>
              </a:tblPr>
              <a:tblGrid>
                <a:gridCol w="1930400"/>
                <a:gridCol w="1930400"/>
                <a:gridCol w="1930400"/>
              </a:tblGrid>
              <a:tr h="299720">
                <a:tc>
                  <a:txBody>
                    <a:bodyPr/>
                    <a:lstStyle/>
                    <a:p>
                      <a:r>
                        <a:rPr lang="en-US" sz="1800" i="1" dirty="0" smtClean="0">
                          <a:latin typeface="Cambria Math" pitchFamily="18" charset="0"/>
                          <a:ea typeface="Cambria Math" pitchFamily="18" charset="0"/>
                        </a:rPr>
                        <a:t>p</a:t>
                      </a:r>
                      <a:endParaRPr lang="en-US" dirty="0"/>
                    </a:p>
                  </a:txBody>
                  <a:tcPr marL="91441" marR="91441"/>
                </a:tc>
                <a:tc>
                  <a:txBody>
                    <a:bodyPr/>
                    <a:lstStyle/>
                    <a:p>
                      <a:r>
                        <a:rPr lang="en-US" sz="1800" i="1" dirty="0" smtClean="0">
                          <a:latin typeface="Cambria Math" pitchFamily="18" charset="0"/>
                          <a:ea typeface="Cambria Math" pitchFamily="18" charset="0"/>
                        </a:rPr>
                        <a:t>q</a:t>
                      </a:r>
                      <a:endParaRPr lang="en-US" dirty="0"/>
                    </a:p>
                  </a:txBody>
                  <a:tcPr marL="91441" marR="91441"/>
                </a:tc>
                <a:tc>
                  <a:txBody>
                    <a:bodyPr/>
                    <a:lstStyle/>
                    <a:p>
                      <a:r>
                        <a:rPr lang="en-US" sz="1800" i="1" dirty="0" smtClean="0">
                          <a:latin typeface="Cambria Math" pitchFamily="18" charset="0"/>
                          <a:ea typeface="Cambria Math" pitchFamily="18" charset="0"/>
                        </a:rPr>
                        <a:t>p </a:t>
                      </a:r>
                      <a:r>
                        <a:rPr lang="en-US" sz="1800" dirty="0" smtClean="0">
                          <a:latin typeface="Cambria Math"/>
                          <a:ea typeface="Cambria Math"/>
                        </a:rPr>
                        <a:t>↔</a:t>
                      </a:r>
                      <a:r>
                        <a:rPr lang="en-US" sz="1800" i="1" dirty="0" smtClean="0">
                          <a:latin typeface="Cambria Math" pitchFamily="18" charset="0"/>
                          <a:ea typeface="Cambria Math" pitchFamily="18" charset="0"/>
                        </a:rPr>
                        <a:t>q</a:t>
                      </a:r>
                      <a:r>
                        <a:rPr lang="en-US" sz="1800" dirty="0" smtClean="0"/>
                        <a:t> </a:t>
                      </a:r>
                      <a:endParaRPr lang="en-US" dirty="0"/>
                    </a:p>
                  </a:txBody>
                  <a:tcPr marL="91441" marR="91441"/>
                </a:tc>
              </a:tr>
              <a:tr h="299720">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T</a:t>
                      </a:r>
                      <a:endParaRPr lang="en-US" dirty="0"/>
                    </a:p>
                  </a:txBody>
                  <a:tcPr marL="91441" marR="91441"/>
                </a:tc>
              </a:tr>
              <a:tr h="299720">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r>
              <a:tr h="299720">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c>
                  <a:txBody>
                    <a:bodyPr/>
                    <a:lstStyle/>
                    <a:p>
                      <a:r>
                        <a:rPr lang="en-US" dirty="0" smtClean="0"/>
                        <a:t>F</a:t>
                      </a:r>
                      <a:endParaRPr lang="en-US" dirty="0"/>
                    </a:p>
                  </a:txBody>
                  <a:tcPr marL="91441" marR="91441"/>
                </a:tc>
              </a:tr>
              <a:tr h="299720">
                <a:tc>
                  <a:txBody>
                    <a:bodyPr/>
                    <a:lstStyle/>
                    <a:p>
                      <a:r>
                        <a:rPr lang="en-US" dirty="0" smtClean="0"/>
                        <a:t>F</a:t>
                      </a:r>
                      <a:endParaRPr lang="en-US" dirty="0"/>
                    </a:p>
                  </a:txBody>
                  <a:tcPr marL="91441" marR="91441"/>
                </a:tc>
                <a:tc>
                  <a:txBody>
                    <a:bodyPr/>
                    <a:lstStyle/>
                    <a:p>
                      <a:r>
                        <a:rPr lang="en-US" dirty="0" smtClean="0"/>
                        <a:t>F</a:t>
                      </a:r>
                      <a:endParaRPr lang="en-US" dirty="0"/>
                    </a:p>
                  </a:txBody>
                  <a:tcPr marL="91441" marR="91441"/>
                </a:tc>
                <a:tc>
                  <a:txBody>
                    <a:bodyPr/>
                    <a:lstStyle/>
                    <a:p>
                      <a:r>
                        <a:rPr lang="en-US" dirty="0" smtClean="0"/>
                        <a:t>T</a:t>
                      </a:r>
                      <a:endParaRPr lang="en-US" dirty="0"/>
                    </a:p>
                  </a:txBody>
                  <a:tcPr marL="91441" marR="91441"/>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Expressing the </a:t>
            </a:r>
            <a:r>
              <a:rPr lang="en-US" dirty="0" err="1" smtClean="0"/>
              <a:t>Biconditional</a:t>
            </a:r>
            <a:endParaRPr lang="en-US" dirty="0"/>
          </a:p>
        </p:txBody>
      </p:sp>
      <p:sp>
        <p:nvSpPr>
          <p:cNvPr id="3" name="Content Placeholder 2"/>
          <p:cNvSpPr>
            <a:spLocks noGrp="1"/>
          </p:cNvSpPr>
          <p:nvPr>
            <p:ph idx="1"/>
          </p:nvPr>
        </p:nvSpPr>
        <p:spPr/>
        <p:txBody>
          <a:bodyPr/>
          <a:lstStyle/>
          <a:p>
            <a:r>
              <a:rPr lang="en-US" dirty="0" smtClean="0"/>
              <a:t>Some alternative ways “</a:t>
            </a:r>
            <a:r>
              <a:rPr lang="en-US" i="1" dirty="0" smtClean="0"/>
              <a:t>p</a:t>
            </a:r>
            <a:r>
              <a:rPr lang="en-US" dirty="0" smtClean="0"/>
              <a:t> if and only if </a:t>
            </a:r>
            <a:r>
              <a:rPr lang="en-US" i="1" dirty="0" smtClean="0"/>
              <a:t>q</a:t>
            </a:r>
            <a:r>
              <a:rPr lang="en-US" dirty="0" smtClean="0"/>
              <a:t>” is expressed in English:</a:t>
            </a:r>
          </a:p>
          <a:p>
            <a:pPr>
              <a:buNone/>
            </a:pPr>
            <a:endParaRPr lang="en-US" dirty="0" smtClean="0"/>
          </a:p>
          <a:p>
            <a:pPr lvl="1"/>
            <a:r>
              <a:rPr lang="en-US" dirty="0" smtClean="0"/>
              <a:t>  </a:t>
            </a:r>
            <a:r>
              <a:rPr lang="en-US" i="1" dirty="0" smtClean="0"/>
              <a:t>p</a:t>
            </a:r>
            <a:r>
              <a:rPr lang="en-US" dirty="0" smtClean="0"/>
              <a:t> </a:t>
            </a:r>
            <a:r>
              <a:rPr lang="en-US" b="1" dirty="0" smtClean="0"/>
              <a:t>is necessary and sufficient for </a:t>
            </a:r>
            <a:r>
              <a:rPr lang="en-US" i="1" dirty="0" smtClean="0"/>
              <a:t>q</a:t>
            </a:r>
            <a:endParaRPr lang="en-US" dirty="0" smtClean="0"/>
          </a:p>
          <a:p>
            <a:pPr lvl="1"/>
            <a:r>
              <a:rPr lang="en-US" dirty="0" smtClean="0"/>
              <a:t>  </a:t>
            </a:r>
            <a:r>
              <a:rPr lang="en-US" b="1" dirty="0" smtClean="0"/>
              <a:t>if</a:t>
            </a:r>
            <a:r>
              <a:rPr lang="en-US" dirty="0" smtClean="0"/>
              <a:t> </a:t>
            </a:r>
            <a:r>
              <a:rPr lang="en-US" i="1" dirty="0" smtClean="0"/>
              <a:t>p</a:t>
            </a:r>
            <a:r>
              <a:rPr lang="en-US" dirty="0" smtClean="0"/>
              <a:t> </a:t>
            </a:r>
            <a:r>
              <a:rPr lang="en-US" b="1" dirty="0" smtClean="0"/>
              <a:t>then</a:t>
            </a:r>
            <a:r>
              <a:rPr lang="en-US" dirty="0" smtClean="0"/>
              <a:t> </a:t>
            </a:r>
            <a:r>
              <a:rPr lang="en-US" i="1" dirty="0" smtClean="0"/>
              <a:t>q</a:t>
            </a:r>
            <a:r>
              <a:rPr lang="en-US" dirty="0" smtClean="0"/>
              <a:t> , </a:t>
            </a:r>
            <a:r>
              <a:rPr lang="en-US" b="1" dirty="0" smtClean="0"/>
              <a:t>and conversely</a:t>
            </a:r>
          </a:p>
          <a:p>
            <a:pPr lvl="1"/>
            <a:r>
              <a:rPr lang="en-US" dirty="0" smtClean="0"/>
              <a:t>  </a:t>
            </a:r>
            <a:r>
              <a:rPr lang="en-US" i="1" dirty="0" smtClean="0"/>
              <a:t>p</a:t>
            </a:r>
            <a:r>
              <a:rPr lang="en-US" dirty="0" smtClean="0"/>
              <a:t> </a:t>
            </a:r>
            <a:r>
              <a:rPr lang="en-US" b="1" dirty="0" err="1" smtClean="0"/>
              <a:t>iff</a:t>
            </a:r>
            <a:r>
              <a:rPr lang="en-US" dirty="0" smtClean="0"/>
              <a:t> </a:t>
            </a:r>
            <a:r>
              <a:rPr lang="en-US" i="1" dirty="0" smtClean="0"/>
              <a:t>q</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Truth Tables For Compound Propositions</a:t>
            </a:r>
            <a:endParaRPr lang="en-US" dirty="0"/>
          </a:p>
        </p:txBody>
      </p:sp>
      <p:sp>
        <p:nvSpPr>
          <p:cNvPr id="3" name="Content Placeholder 2"/>
          <p:cNvSpPr>
            <a:spLocks noGrp="1"/>
          </p:cNvSpPr>
          <p:nvPr>
            <p:ph idx="1"/>
          </p:nvPr>
        </p:nvSpPr>
        <p:spPr/>
        <p:txBody>
          <a:bodyPr>
            <a:normAutofit lnSpcReduction="10000"/>
          </a:bodyPr>
          <a:lstStyle/>
          <a:p>
            <a:r>
              <a:rPr lang="en-US" dirty="0" smtClean="0"/>
              <a:t>Construction of a truth table:</a:t>
            </a:r>
          </a:p>
          <a:p>
            <a:r>
              <a:rPr lang="en-US" dirty="0" smtClean="0"/>
              <a:t>Rows</a:t>
            </a:r>
          </a:p>
          <a:p>
            <a:pPr lvl="1"/>
            <a:r>
              <a:rPr lang="en-US" dirty="0" smtClean="0"/>
              <a:t> Need a row for every possible combination of values  for the  atomic propositions.</a:t>
            </a:r>
          </a:p>
          <a:p>
            <a:r>
              <a:rPr lang="en-US" dirty="0" smtClean="0"/>
              <a:t>Columns</a:t>
            </a:r>
          </a:p>
          <a:p>
            <a:pPr lvl="1"/>
            <a:r>
              <a:rPr lang="en-US" dirty="0" smtClean="0"/>
              <a:t>Need a column for the compound proposition (usually at far right)</a:t>
            </a:r>
          </a:p>
          <a:p>
            <a:pPr lvl="1"/>
            <a:r>
              <a:rPr lang="en-US" dirty="0" smtClean="0"/>
              <a:t>Need a column for the truth value of each expression that occurs in the compound proposition as it is built up.</a:t>
            </a:r>
          </a:p>
          <a:p>
            <a:pPr lvl="2"/>
            <a:r>
              <a:rPr lang="en-US" dirty="0" smtClean="0"/>
              <a:t>This includes the atomic propositions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Truth Table</a:t>
            </a:r>
            <a:endParaRPr lang="en-US" dirty="0"/>
          </a:p>
        </p:txBody>
      </p:sp>
      <p:sp>
        <p:nvSpPr>
          <p:cNvPr id="3" name="Content Placeholder 2"/>
          <p:cNvSpPr>
            <a:spLocks noGrp="1"/>
          </p:cNvSpPr>
          <p:nvPr>
            <p:ph idx="1"/>
          </p:nvPr>
        </p:nvSpPr>
        <p:spPr/>
        <p:txBody>
          <a:bodyPr/>
          <a:lstStyle/>
          <a:p>
            <a:r>
              <a:rPr lang="en-US" dirty="0" smtClean="0"/>
              <a:t>Construct a truth table for  </a:t>
            </a:r>
            <a:endParaRPr lang="en-US" dirty="0"/>
          </a:p>
        </p:txBody>
      </p:sp>
      <p:pic>
        <p:nvPicPr>
          <p:cNvPr id="4" name="Picture 3" descr="addin_tmp.png"/>
          <p:cNvPicPr>
            <a:picLocks noChangeAspect="1"/>
          </p:cNvPicPr>
          <p:nvPr>
            <p:custDataLst>
              <p:tags r:id="rId1"/>
            </p:custDataLst>
          </p:nvPr>
        </p:nvPicPr>
        <p:blipFill>
          <a:blip r:embed="rId3" cstate="print"/>
          <a:stretch>
            <a:fillRect/>
          </a:stretch>
        </p:blipFill>
        <p:spPr>
          <a:xfrm>
            <a:off x="5105400" y="2057400"/>
            <a:ext cx="1820228" cy="302895"/>
          </a:xfrm>
          <a:prstGeom prst="rect">
            <a:avLst/>
          </a:prstGeom>
        </p:spPr>
      </p:pic>
      <p:graphicFrame>
        <p:nvGraphicFramePr>
          <p:cNvPr id="9" name="Table 8"/>
          <p:cNvGraphicFramePr>
            <a:graphicFrameLocks noGrp="1"/>
          </p:cNvGraphicFramePr>
          <p:nvPr/>
        </p:nvGraphicFramePr>
        <p:xfrm>
          <a:off x="914400" y="2590800"/>
          <a:ext cx="7467600" cy="3606800"/>
        </p:xfrm>
        <a:graphic>
          <a:graphicData uri="http://schemas.openxmlformats.org/drawingml/2006/table">
            <a:tbl>
              <a:tblPr firstRow="1" bandRow="1">
                <a:tableStyleId>{5C22544A-7EE6-4342-B048-85BDC9FD1C3A}</a:tableStyleId>
              </a:tblPr>
              <a:tblGrid>
                <a:gridCol w="1244600"/>
                <a:gridCol w="1244600"/>
                <a:gridCol w="1244600"/>
                <a:gridCol w="1244600"/>
                <a:gridCol w="1244600"/>
                <a:gridCol w="1244600"/>
              </a:tblGrid>
              <a:tr h="370840">
                <a:tc>
                  <a:txBody>
                    <a:bodyPr/>
                    <a:lstStyle/>
                    <a:p>
                      <a:r>
                        <a:rPr lang="en-US" dirty="0" smtClean="0"/>
                        <a:t>p</a:t>
                      </a:r>
                      <a:endParaRPr lang="en-US" dirty="0"/>
                    </a:p>
                  </a:txBody>
                  <a:tcPr/>
                </a:tc>
                <a:tc>
                  <a:txBody>
                    <a:bodyPr/>
                    <a:lstStyle/>
                    <a:p>
                      <a:r>
                        <a:rPr lang="en-US" dirty="0" smtClean="0"/>
                        <a:t>q</a:t>
                      </a:r>
                      <a:endParaRPr lang="en-US" dirty="0"/>
                    </a:p>
                  </a:txBody>
                  <a:tcPr/>
                </a:tc>
                <a:tc>
                  <a:txBody>
                    <a:bodyPr/>
                    <a:lstStyle/>
                    <a:p>
                      <a:r>
                        <a:rPr lang="en-US" dirty="0" smtClean="0"/>
                        <a:t>r</a:t>
                      </a:r>
                      <a:endParaRPr lang="en-US" dirty="0"/>
                    </a:p>
                  </a:txBody>
                  <a:tcPr/>
                </a:tc>
                <a:tc>
                  <a:txBody>
                    <a:bodyPr/>
                    <a:lstStyle/>
                    <a:p>
                      <a:r>
                        <a:rPr lang="en-US" dirty="0" smtClean="0">
                          <a:latin typeface="Cambria Math"/>
                          <a:ea typeface="Cambria Math"/>
                          <a:sym typeface="Symbol"/>
                        </a:rPr>
                        <a:t></a:t>
                      </a:r>
                      <a:r>
                        <a:rPr lang="en-US" dirty="0" smtClean="0">
                          <a:latin typeface="Cambria Math"/>
                          <a:ea typeface="Cambria Math"/>
                        </a:rPr>
                        <a:t>r</a:t>
                      </a:r>
                      <a:endParaRPr lang="en-US" dirty="0"/>
                    </a:p>
                  </a:txBody>
                  <a:tcPr/>
                </a:tc>
                <a:tc>
                  <a:txBody>
                    <a:bodyPr/>
                    <a:lstStyle/>
                    <a:p>
                      <a:r>
                        <a:rPr lang="en-US" dirty="0" smtClean="0">
                          <a:latin typeface="+mn-lt"/>
                          <a:ea typeface="+mn-ea"/>
                        </a:rPr>
                        <a:t>p </a:t>
                      </a:r>
                      <a:r>
                        <a:rPr lang="en-US" dirty="0" smtClean="0">
                          <a:latin typeface="Cambria Math"/>
                          <a:ea typeface="Cambria Math"/>
                          <a:sym typeface="Symbol"/>
                        </a:rPr>
                        <a:t> </a:t>
                      </a:r>
                      <a:r>
                        <a:rPr lang="en-US" dirty="0" smtClean="0">
                          <a:latin typeface="Cambria Math"/>
                          <a:ea typeface="Cambria Math"/>
                        </a:rPr>
                        <a:t>q</a:t>
                      </a:r>
                      <a:endParaRPr lang="en-US" dirty="0"/>
                    </a:p>
                  </a:txBody>
                  <a:tcPr/>
                </a:tc>
                <a:tc>
                  <a:txBody>
                    <a:bodyPr/>
                    <a:lstStyle/>
                    <a:p>
                      <a:r>
                        <a:rPr lang="en-US" dirty="0" smtClean="0">
                          <a:latin typeface="+mn-lt"/>
                          <a:ea typeface="+mn-ea"/>
                        </a:rPr>
                        <a:t>p </a:t>
                      </a:r>
                      <a:r>
                        <a:rPr lang="en-US" dirty="0" smtClean="0">
                          <a:latin typeface="Cambria Math"/>
                          <a:ea typeface="Cambria Math"/>
                          <a:sym typeface="Symbol"/>
                        </a:rPr>
                        <a:t> </a:t>
                      </a:r>
                      <a:r>
                        <a:rPr lang="en-US" dirty="0" smtClean="0">
                          <a:latin typeface="Cambria Math"/>
                          <a:ea typeface="Cambria Math"/>
                        </a:rPr>
                        <a:t>q → </a:t>
                      </a:r>
                      <a:r>
                        <a:rPr lang="en-US" dirty="0" smtClean="0">
                          <a:latin typeface="Cambria Math"/>
                          <a:ea typeface="Cambria Math"/>
                          <a:sym typeface="Symbol"/>
                        </a:rPr>
                        <a:t></a:t>
                      </a:r>
                      <a:r>
                        <a:rPr lang="en-US" dirty="0" smtClean="0">
                          <a:latin typeface="Cambria Math"/>
                          <a:ea typeface="Cambria Math"/>
                        </a:rPr>
                        <a:t>r</a:t>
                      </a:r>
                      <a:endParaRPr lang="en-US" dirty="0"/>
                    </a:p>
                  </a:txBody>
                  <a:tcPr/>
                </a:tc>
              </a:tr>
              <a:tr h="370840">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r>
              <a:tr h="370840">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T </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r>
              <a:tr h="370840">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Equivalent Propositions</a:t>
            </a:r>
            <a:endParaRPr lang="en-US" dirty="0"/>
          </a:p>
        </p:txBody>
      </p:sp>
      <p:sp>
        <p:nvSpPr>
          <p:cNvPr id="3" name="Content Placeholder 2"/>
          <p:cNvSpPr>
            <a:spLocks noGrp="1"/>
          </p:cNvSpPr>
          <p:nvPr>
            <p:ph idx="1"/>
          </p:nvPr>
        </p:nvSpPr>
        <p:spPr/>
        <p:txBody>
          <a:bodyPr/>
          <a:lstStyle/>
          <a:p>
            <a:r>
              <a:rPr lang="en-US" dirty="0" smtClean="0"/>
              <a:t>Two propositions are </a:t>
            </a:r>
            <a:r>
              <a:rPr lang="en-US" b="1" dirty="0" smtClean="0"/>
              <a:t>e</a:t>
            </a:r>
            <a:r>
              <a:rPr lang="en-US" i="1" dirty="0" smtClean="0"/>
              <a:t>quivalent</a:t>
            </a:r>
            <a:r>
              <a:rPr lang="en-US" b="1" dirty="0" smtClean="0"/>
              <a:t> </a:t>
            </a:r>
            <a:r>
              <a:rPr lang="en-US" dirty="0" smtClean="0"/>
              <a:t>if they always have the same truth value.</a:t>
            </a:r>
            <a:endParaRPr lang="en-US" b="1" dirty="0" smtClean="0"/>
          </a:p>
          <a:p>
            <a:r>
              <a:rPr lang="en-US" b="1" dirty="0" smtClean="0"/>
              <a:t>Example</a:t>
            </a:r>
            <a:r>
              <a:rPr lang="en-US" dirty="0" smtClean="0"/>
              <a:t>: Show using a truth table that the conditional is equivalent to the </a:t>
            </a:r>
            <a:r>
              <a:rPr lang="en-US" dirty="0" err="1" smtClean="0"/>
              <a:t>contrapositive</a:t>
            </a:r>
            <a:r>
              <a:rPr lang="en-US" dirty="0" smtClean="0"/>
              <a:t>.</a:t>
            </a:r>
          </a:p>
          <a:p>
            <a:pPr>
              <a:buNone/>
            </a:pPr>
            <a:r>
              <a:rPr lang="en-US" dirty="0" smtClean="0"/>
              <a:t>   </a:t>
            </a:r>
            <a:r>
              <a:rPr lang="en-US" b="1" dirty="0" smtClean="0"/>
              <a:t>Solution:</a:t>
            </a:r>
            <a:r>
              <a:rPr lang="en-US" dirty="0" smtClean="0"/>
              <a:t> </a:t>
            </a:r>
            <a:endParaRPr lang="en-US" dirty="0"/>
          </a:p>
        </p:txBody>
      </p:sp>
      <p:graphicFrame>
        <p:nvGraphicFramePr>
          <p:cNvPr id="4" name="Table 3"/>
          <p:cNvGraphicFramePr>
            <a:graphicFrameLocks noGrp="1"/>
          </p:cNvGraphicFramePr>
          <p:nvPr/>
        </p:nvGraphicFramePr>
        <p:xfrm>
          <a:off x="838200" y="4343400"/>
          <a:ext cx="7315200" cy="1849120"/>
        </p:xfrm>
        <a:graphic>
          <a:graphicData uri="http://schemas.openxmlformats.org/drawingml/2006/table">
            <a:tbl>
              <a:tblPr firstRow="1" bandRow="1">
                <a:tableStyleId>{5C22544A-7EE6-4342-B048-85BDC9FD1C3A}</a:tableStyleId>
              </a:tblPr>
              <a:tblGrid>
                <a:gridCol w="1219200"/>
                <a:gridCol w="1219200"/>
                <a:gridCol w="1219200"/>
                <a:gridCol w="1219200"/>
                <a:gridCol w="1219200"/>
                <a:gridCol w="1219200"/>
              </a:tblGrid>
              <a:tr h="152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smtClean="0">
                          <a:latin typeface="Cambria Math" pitchFamily="18" charset="0"/>
                          <a:ea typeface="Cambria Math" pitchFamily="18" charset="0"/>
                        </a:rPr>
                        <a:t>p</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smtClean="0">
                          <a:latin typeface="Cambria Math" pitchFamily="18" charset="0"/>
                          <a:ea typeface="Cambria Math" pitchFamily="18" charset="0"/>
                        </a:rPr>
                        <a:t>q</a:t>
                      </a:r>
                      <a:endParaRPr lang="en-US" dirty="0" smtClean="0"/>
                    </a:p>
                  </a:txBody>
                  <a:tcPr/>
                </a:tc>
                <a:tc>
                  <a:txBody>
                    <a:bodyPr/>
                    <a:lstStyle/>
                    <a:p>
                      <a:r>
                        <a:rPr lang="en-US" dirty="0" smtClean="0">
                          <a:latin typeface="Cambria Math"/>
                          <a:ea typeface="Cambria Math"/>
                        </a:rPr>
                        <a:t>¬ </a:t>
                      </a:r>
                      <a:r>
                        <a:rPr lang="en-US" i="1" dirty="0" smtClean="0">
                          <a:latin typeface="Cambria Math" pitchFamily="18" charset="0"/>
                          <a:ea typeface="Cambria Math" pitchFamily="18" charset="0"/>
                        </a:rPr>
                        <a:t>p</a:t>
                      </a:r>
                      <a:endParaRPr lang="en-US" dirty="0"/>
                    </a:p>
                  </a:txBody>
                  <a:tcPr/>
                </a:tc>
                <a:tc>
                  <a:txBody>
                    <a:bodyPr/>
                    <a:lstStyle/>
                    <a:p>
                      <a:r>
                        <a:rPr lang="en-US" dirty="0" smtClean="0">
                          <a:latin typeface="Cambria Math"/>
                          <a:ea typeface="Cambria Math"/>
                        </a:rPr>
                        <a:t>¬ </a:t>
                      </a:r>
                      <a:r>
                        <a:rPr lang="en-US" i="1" dirty="0" smtClean="0">
                          <a:latin typeface="Cambria Math" pitchFamily="18" charset="0"/>
                          <a:ea typeface="Cambria Math" pitchFamily="18" charset="0"/>
                        </a:rPr>
                        <a:t>q</a:t>
                      </a:r>
                      <a:endParaRPr lang="en-US" dirty="0"/>
                    </a:p>
                  </a:txBody>
                  <a:tcPr/>
                </a:tc>
                <a:tc>
                  <a:txBody>
                    <a:bodyPr/>
                    <a:lstStyle/>
                    <a:p>
                      <a:r>
                        <a:rPr lang="en-US" sz="1800" i="1" dirty="0" smtClean="0">
                          <a:latin typeface="Cambria Math" pitchFamily="18" charset="0"/>
                          <a:ea typeface="Cambria Math" pitchFamily="18" charset="0"/>
                        </a:rPr>
                        <a:t>p </a:t>
                      </a:r>
                      <a:r>
                        <a:rPr lang="en-US" sz="1800" dirty="0" smtClean="0">
                          <a:latin typeface="Cambria Math"/>
                          <a:ea typeface="Cambria Math"/>
                        </a:rPr>
                        <a:t>→</a:t>
                      </a:r>
                      <a:r>
                        <a:rPr lang="en-US" sz="1800" i="1" dirty="0" smtClean="0">
                          <a:latin typeface="Cambria Math" pitchFamily="18" charset="0"/>
                          <a:ea typeface="Cambria Math" pitchFamily="18" charset="0"/>
                        </a:rPr>
                        <a:t>q</a:t>
                      </a:r>
                      <a:r>
                        <a:rPr lang="en-US" dirty="0" smtClean="0"/>
                        <a:t> </a:t>
                      </a:r>
                      <a:endParaRPr lang="en-US" dirty="0"/>
                    </a:p>
                  </a:txBody>
                  <a:tcPr/>
                </a:tc>
                <a:tc>
                  <a:txBody>
                    <a:bodyPr/>
                    <a:lstStyle/>
                    <a:p>
                      <a:r>
                        <a:rPr lang="en-US" dirty="0" smtClean="0">
                          <a:latin typeface="Cambria Math"/>
                          <a:ea typeface="Cambria Math"/>
                        </a:rPr>
                        <a:t>¬</a:t>
                      </a:r>
                      <a:r>
                        <a:rPr lang="en-US" i="1" dirty="0" smtClean="0">
                          <a:latin typeface="Cambria Math" pitchFamily="18" charset="0"/>
                          <a:ea typeface="Cambria Math" pitchFamily="18" charset="0"/>
                        </a:rPr>
                        <a:t>q </a:t>
                      </a:r>
                      <a:r>
                        <a:rPr lang="en-US" dirty="0" smtClean="0">
                          <a:latin typeface="Cambria Math"/>
                          <a:ea typeface="Cambria Math"/>
                        </a:rPr>
                        <a:t>→ ¬ </a:t>
                      </a:r>
                      <a:r>
                        <a:rPr lang="en-US" i="1" dirty="0" smtClean="0">
                          <a:latin typeface="Cambria Math" pitchFamily="18" charset="0"/>
                          <a:ea typeface="Cambria Math" pitchFamily="18" charset="0"/>
                        </a:rPr>
                        <a:t>p</a:t>
                      </a:r>
                      <a:r>
                        <a:rPr lang="en-US" dirty="0" smtClean="0"/>
                        <a:t> </a:t>
                      </a:r>
                      <a:endParaRPr lang="en-US" dirty="0"/>
                    </a:p>
                  </a:txBody>
                  <a:tcPr/>
                </a:tc>
              </a:tr>
              <a:tr h="370840">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a Truth Table to Show  Non-Equivalence</a:t>
            </a:r>
            <a:endParaRPr lang="en-US" dirty="0"/>
          </a:p>
        </p:txBody>
      </p:sp>
      <p:sp>
        <p:nvSpPr>
          <p:cNvPr id="3" name="Content Placeholder 2"/>
          <p:cNvSpPr>
            <a:spLocks noGrp="1"/>
          </p:cNvSpPr>
          <p:nvPr>
            <p:ph idx="1"/>
          </p:nvPr>
        </p:nvSpPr>
        <p:spPr/>
        <p:txBody>
          <a:bodyPr/>
          <a:lstStyle/>
          <a:p>
            <a:pPr>
              <a:buNone/>
            </a:pPr>
            <a:r>
              <a:rPr lang="en-US" b="1" dirty="0" smtClean="0"/>
              <a:t>  Example</a:t>
            </a:r>
            <a:r>
              <a:rPr lang="en-US" dirty="0" smtClean="0"/>
              <a:t>: Show using truth tables that neither  the converse nor inverse of an implication are not equivalent to the implication.</a:t>
            </a:r>
          </a:p>
          <a:p>
            <a:pPr>
              <a:buNone/>
            </a:pPr>
            <a:r>
              <a:rPr lang="en-US" dirty="0" smtClean="0"/>
              <a:t>   </a:t>
            </a:r>
            <a:r>
              <a:rPr lang="en-US" b="1" dirty="0" smtClean="0"/>
              <a:t>Solution:</a:t>
            </a:r>
            <a:r>
              <a:rPr lang="en-US" dirty="0" smtClean="0"/>
              <a:t> </a:t>
            </a:r>
            <a:endParaRPr lang="en-US" dirty="0"/>
          </a:p>
        </p:txBody>
      </p:sp>
      <p:graphicFrame>
        <p:nvGraphicFramePr>
          <p:cNvPr id="4" name="Table 3"/>
          <p:cNvGraphicFramePr>
            <a:graphicFrameLocks noGrp="1"/>
          </p:cNvGraphicFramePr>
          <p:nvPr/>
        </p:nvGraphicFramePr>
        <p:xfrm>
          <a:off x="533401" y="3733800"/>
          <a:ext cx="8458198" cy="1940560"/>
        </p:xfrm>
        <a:graphic>
          <a:graphicData uri="http://schemas.openxmlformats.org/drawingml/2006/table">
            <a:tbl>
              <a:tblPr firstRow="1" bandRow="1">
                <a:tableStyleId>{5C22544A-7EE6-4342-B048-85BDC9FD1C3A}</a:tableStyleId>
              </a:tblPr>
              <a:tblGrid>
                <a:gridCol w="1208314"/>
                <a:gridCol w="1208314"/>
                <a:gridCol w="1208314"/>
                <a:gridCol w="1208314"/>
                <a:gridCol w="1208314"/>
                <a:gridCol w="1208314"/>
                <a:gridCol w="1208314"/>
              </a:tblGrid>
              <a:tr h="457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smtClean="0">
                          <a:latin typeface="Cambria Math" pitchFamily="18" charset="0"/>
                          <a:ea typeface="Cambria Math" pitchFamily="18" charset="0"/>
                        </a:rPr>
                        <a:t>p</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smtClean="0">
                          <a:latin typeface="Cambria Math" pitchFamily="18" charset="0"/>
                          <a:ea typeface="Cambria Math" pitchFamily="18" charset="0"/>
                        </a:rPr>
                        <a:t>q</a:t>
                      </a:r>
                      <a:endParaRPr lang="en-US" dirty="0" smtClean="0"/>
                    </a:p>
                  </a:txBody>
                  <a:tcPr/>
                </a:tc>
                <a:tc>
                  <a:txBody>
                    <a:bodyPr/>
                    <a:lstStyle/>
                    <a:p>
                      <a:r>
                        <a:rPr lang="en-US" dirty="0" smtClean="0">
                          <a:latin typeface="Cambria Math"/>
                          <a:ea typeface="Cambria Math"/>
                        </a:rPr>
                        <a:t>¬ </a:t>
                      </a:r>
                      <a:r>
                        <a:rPr lang="en-US" i="1" dirty="0" smtClean="0">
                          <a:latin typeface="Cambria Math" pitchFamily="18" charset="0"/>
                          <a:ea typeface="Cambria Math" pitchFamily="18" charset="0"/>
                        </a:rPr>
                        <a:t>p</a:t>
                      </a:r>
                      <a:endParaRPr lang="en-US" dirty="0"/>
                    </a:p>
                  </a:txBody>
                  <a:tcPr/>
                </a:tc>
                <a:tc>
                  <a:txBody>
                    <a:bodyPr/>
                    <a:lstStyle/>
                    <a:p>
                      <a:r>
                        <a:rPr lang="en-US" dirty="0" smtClean="0">
                          <a:latin typeface="Cambria Math"/>
                          <a:ea typeface="Cambria Math"/>
                        </a:rPr>
                        <a:t>¬ </a:t>
                      </a:r>
                      <a:r>
                        <a:rPr lang="en-US" i="1" dirty="0" smtClean="0">
                          <a:latin typeface="Cambria Math" pitchFamily="18" charset="0"/>
                          <a:ea typeface="Cambria Math" pitchFamily="18" charset="0"/>
                        </a:rPr>
                        <a:t>q</a:t>
                      </a:r>
                      <a:endParaRPr lang="en-US" dirty="0"/>
                    </a:p>
                  </a:txBody>
                  <a:tcPr/>
                </a:tc>
                <a:tc>
                  <a:txBody>
                    <a:bodyPr/>
                    <a:lstStyle/>
                    <a:p>
                      <a:r>
                        <a:rPr lang="en-US" sz="1800" i="1" dirty="0" smtClean="0">
                          <a:latin typeface="Cambria Math" pitchFamily="18" charset="0"/>
                          <a:ea typeface="Cambria Math" pitchFamily="18" charset="0"/>
                        </a:rPr>
                        <a:t>p </a:t>
                      </a:r>
                      <a:r>
                        <a:rPr lang="en-US" sz="1800" dirty="0" smtClean="0">
                          <a:latin typeface="Cambria Math"/>
                          <a:ea typeface="Cambria Math"/>
                        </a:rPr>
                        <a:t>→</a:t>
                      </a:r>
                      <a:r>
                        <a:rPr lang="en-US" sz="1800" i="1" dirty="0" smtClean="0">
                          <a:latin typeface="Cambria Math" pitchFamily="18" charset="0"/>
                          <a:ea typeface="Cambria Math" pitchFamily="18" charset="0"/>
                        </a:rPr>
                        <a:t>q</a:t>
                      </a:r>
                      <a:r>
                        <a:rPr lang="en-US" dirty="0" smtClean="0"/>
                        <a: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mbria Math"/>
                          <a:ea typeface="Cambria Math"/>
                        </a:rPr>
                        <a:t>¬ </a:t>
                      </a:r>
                      <a:r>
                        <a:rPr lang="en-US" i="1" dirty="0" smtClean="0">
                          <a:latin typeface="Cambria Math" pitchFamily="18" charset="0"/>
                          <a:ea typeface="Cambria Math" pitchFamily="18" charset="0"/>
                        </a:rPr>
                        <a:t>p </a:t>
                      </a:r>
                      <a:r>
                        <a:rPr lang="en-US" sz="1800" dirty="0" smtClean="0">
                          <a:latin typeface="Cambria Math"/>
                          <a:ea typeface="Cambria Math"/>
                        </a:rPr>
                        <a:t>→</a:t>
                      </a:r>
                      <a:r>
                        <a:rPr lang="en-US" dirty="0" smtClean="0">
                          <a:latin typeface="Cambria Math"/>
                          <a:ea typeface="Cambria Math"/>
                        </a:rPr>
                        <a:t>¬ </a:t>
                      </a:r>
                      <a:r>
                        <a:rPr lang="en-US" i="1" dirty="0" smtClean="0">
                          <a:latin typeface="Cambria Math" pitchFamily="18" charset="0"/>
                          <a:ea typeface="Cambria Math" pitchFamily="18" charset="0"/>
                        </a:rPr>
                        <a:t>q</a:t>
                      </a:r>
                      <a:endParaRPr lang="en-US" dirty="0" smtClean="0"/>
                    </a:p>
                  </a:txBody>
                  <a:tcPr/>
                </a:tc>
                <a:tc>
                  <a:txBody>
                    <a:bodyPr/>
                    <a:lstStyle/>
                    <a:p>
                      <a:r>
                        <a:rPr lang="en-US" i="1" dirty="0" smtClean="0">
                          <a:latin typeface="Cambria Math" pitchFamily="18" charset="0"/>
                          <a:ea typeface="Cambria Math" pitchFamily="18" charset="0"/>
                        </a:rPr>
                        <a:t>q </a:t>
                      </a:r>
                      <a:r>
                        <a:rPr lang="en-US" dirty="0" smtClean="0">
                          <a:latin typeface="Cambria Math"/>
                          <a:ea typeface="Cambria Math"/>
                        </a:rPr>
                        <a:t>→ </a:t>
                      </a:r>
                      <a:r>
                        <a:rPr lang="en-US" i="1" dirty="0" smtClean="0">
                          <a:latin typeface="Cambria Math" pitchFamily="18" charset="0"/>
                          <a:ea typeface="Cambria Math" pitchFamily="18" charset="0"/>
                        </a:rPr>
                        <a:t>p</a:t>
                      </a:r>
                      <a:r>
                        <a:rPr lang="en-US" dirty="0" smtClean="0"/>
                        <a:t> </a:t>
                      </a:r>
                      <a:endParaRPr lang="en-US" dirty="0"/>
                    </a:p>
                  </a:txBody>
                  <a:tcPr/>
                </a:tc>
              </a:tr>
              <a:tr h="370840">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r h="370840">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F</a:t>
                      </a:r>
                      <a:endParaRPr lang="en-US" dirty="0"/>
                    </a:p>
                  </a:txBody>
                  <a:tcPr/>
                </a:tc>
                <a:tc>
                  <a:txBody>
                    <a:bodyPr/>
                    <a:lstStyle/>
                    <a:p>
                      <a:r>
                        <a:rPr lang="en-US" dirty="0" smtClean="0"/>
                        <a:t>F</a:t>
                      </a:r>
                      <a:endParaRPr lang="en-US" dirty="0"/>
                    </a:p>
                  </a:txBody>
                  <a:tcPr/>
                </a:tc>
              </a:tr>
              <a:tr h="370840">
                <a:tc>
                  <a:txBody>
                    <a:bodyPr/>
                    <a:lstStyle/>
                    <a:p>
                      <a:r>
                        <a:rPr lang="en-US" dirty="0" smtClean="0"/>
                        <a:t>F</a:t>
                      </a:r>
                      <a:endParaRPr lang="en-US" dirty="0"/>
                    </a:p>
                  </a:txBody>
                  <a:tcPr/>
                </a:tc>
                <a:tc>
                  <a:txBody>
                    <a:bodyPr/>
                    <a:lstStyle/>
                    <a:p>
                      <a:r>
                        <a:rPr lang="en-US" dirty="0" smtClean="0"/>
                        <a:t>F</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c>
                  <a:txBody>
                    <a:bodyPr/>
                    <a:lstStyle/>
                    <a:p>
                      <a:r>
                        <a:rPr lang="en-US" dirty="0" smtClean="0"/>
                        <a:t>T</a:t>
                      </a:r>
                      <a:endParaRPr lang="en-US" dirty="0"/>
                    </a:p>
                  </a:txBody>
                  <a:tcPr/>
                </a:tc>
              </a:tr>
            </a:tbl>
          </a:graphicData>
        </a:graphic>
      </p:graphicFrame>
      <p:sp>
        <p:nvSpPr>
          <p:cNvPr id="5" name="Rectangle 4"/>
          <p:cNvSpPr/>
          <p:nvPr/>
        </p:nvSpPr>
        <p:spPr>
          <a:xfrm>
            <a:off x="5410200" y="4572000"/>
            <a:ext cx="35814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Kinds of Problems Solved Using Discrete Mathematics</a:t>
            </a:r>
            <a:endParaRPr lang="en-US" dirty="0"/>
          </a:p>
        </p:txBody>
      </p:sp>
      <p:sp>
        <p:nvSpPr>
          <p:cNvPr id="3" name="Content Placeholder 2"/>
          <p:cNvSpPr>
            <a:spLocks noGrp="1"/>
          </p:cNvSpPr>
          <p:nvPr>
            <p:ph idx="1"/>
          </p:nvPr>
        </p:nvSpPr>
        <p:spPr/>
        <p:txBody>
          <a:bodyPr>
            <a:normAutofit/>
          </a:bodyPr>
          <a:lstStyle/>
          <a:p>
            <a:r>
              <a:rPr lang="en-US" dirty="0" smtClean="0"/>
              <a:t>How many ways can a  password be chosen following specific rules?</a:t>
            </a:r>
          </a:p>
          <a:p>
            <a:r>
              <a:rPr lang="en-US" dirty="0" smtClean="0"/>
              <a:t>How many valid Internet addresses are there?</a:t>
            </a:r>
          </a:p>
          <a:p>
            <a:r>
              <a:rPr lang="en-US" dirty="0" smtClean="0"/>
              <a:t>What is the probability of winning a particular lottery?</a:t>
            </a:r>
          </a:p>
          <a:p>
            <a:r>
              <a:rPr lang="en-US" dirty="0" smtClean="0"/>
              <a:t>Is there a link between two computers in a network?</a:t>
            </a:r>
          </a:p>
          <a:p>
            <a:r>
              <a:rPr lang="en-US" dirty="0" smtClean="0"/>
              <a:t>How can I identify spam email messages?</a:t>
            </a:r>
          </a:p>
          <a:p>
            <a:r>
              <a:rPr lang="en-US" dirty="0" smtClean="0"/>
              <a:t>How can I encrypt a message so that no unintended recipient can read it?</a:t>
            </a:r>
          </a:p>
          <a:p>
            <a:r>
              <a:rPr lang="en-US" dirty="0" smtClean="0"/>
              <a:t>How can we build a  circuit that adds two integers?</a:t>
            </a:r>
          </a:p>
          <a:p>
            <a:endParaRPr lang="en-US" dirty="0" smtClean="0"/>
          </a:p>
        </p:txBody>
      </p:sp>
    </p:spTree>
    <p:extLst>
      <p:ext uri="{BB962C8B-B14F-4D97-AF65-F5344CB8AC3E}">
        <p14:creationId xmlns:p14="http://schemas.microsoft.com/office/powerpoint/2010/main" val="3562677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p:txBody>
          <a:bodyPr>
            <a:normAutofit/>
          </a:bodyPr>
          <a:lstStyle/>
          <a:p>
            <a:r>
              <a:rPr lang="en-US" dirty="0" smtClean="0"/>
              <a:t>How many rows are there in a truth table with </a:t>
            </a:r>
            <a:r>
              <a:rPr lang="en-US" i="1" dirty="0" smtClean="0"/>
              <a:t>n</a:t>
            </a:r>
            <a:r>
              <a:rPr lang="en-US" dirty="0" smtClean="0"/>
              <a:t> propositional variables?</a:t>
            </a:r>
          </a:p>
          <a:p>
            <a:pPr>
              <a:buNone/>
            </a:pPr>
            <a:endParaRPr lang="en-US" b="1" dirty="0" smtClean="0"/>
          </a:p>
          <a:p>
            <a:pPr>
              <a:buNone/>
            </a:pPr>
            <a:r>
              <a:rPr lang="en-US" b="1" dirty="0" smtClean="0"/>
              <a:t>    Solution</a:t>
            </a:r>
            <a:r>
              <a:rPr lang="en-US" dirty="0" smtClean="0"/>
              <a:t>:  </a:t>
            </a:r>
            <a:r>
              <a:rPr lang="en-US" dirty="0" smtClean="0">
                <a:latin typeface="Cambria Math" pitchFamily="18" charset="0"/>
                <a:ea typeface="Cambria Math" pitchFamily="18" charset="0"/>
              </a:rPr>
              <a:t>2</a:t>
            </a:r>
            <a:r>
              <a:rPr lang="en-US" baseline="30000" dirty="0" smtClean="0">
                <a:latin typeface="Cambria Math" pitchFamily="18" charset="0"/>
                <a:ea typeface="Cambria Math" pitchFamily="18" charset="0"/>
              </a:rPr>
              <a:t>n  </a:t>
            </a:r>
            <a:r>
              <a:rPr lang="en-US" dirty="0" smtClean="0">
                <a:latin typeface="Cambria Math" pitchFamily="18" charset="0"/>
                <a:ea typeface="Cambria Math" pitchFamily="18" charset="0"/>
              </a:rPr>
              <a:t> We will see how to do this in Chapter 6.</a:t>
            </a:r>
          </a:p>
          <a:p>
            <a:endParaRPr lang="en-US" dirty="0" smtClean="0"/>
          </a:p>
          <a:p>
            <a:r>
              <a:rPr lang="en-US" dirty="0" smtClean="0"/>
              <a:t>Note that this means that with n propositional variables, we can construct </a:t>
            </a:r>
            <a:r>
              <a:rPr lang="en-US" dirty="0" smtClean="0">
                <a:latin typeface="Cambria Math" pitchFamily="18" charset="0"/>
                <a:ea typeface="Cambria Math" pitchFamily="18" charset="0"/>
              </a:rPr>
              <a:t>2</a:t>
            </a:r>
            <a:r>
              <a:rPr lang="en-US" baseline="30000" dirty="0" smtClean="0">
                <a:latin typeface="Cambria Math" pitchFamily="18" charset="0"/>
                <a:ea typeface="Cambria Math" pitchFamily="18" charset="0"/>
              </a:rPr>
              <a:t>n    </a:t>
            </a:r>
            <a:r>
              <a:rPr lang="en-US" dirty="0" smtClean="0">
                <a:latin typeface="Cambria Math" pitchFamily="18" charset="0"/>
                <a:ea typeface="Cambria Math" pitchFamily="18" charset="0"/>
              </a:rPr>
              <a:t> distinct (i.e., not equivalent) propositions. </a:t>
            </a:r>
            <a:endParaRPr lang="en-US" dirty="0" smtClean="0"/>
          </a:p>
          <a:p>
            <a:pPr>
              <a:buNone/>
            </a:pPr>
            <a:r>
              <a:rPr lang="en-US"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Precedence of Logical Operators</a:t>
            </a:r>
            <a:endParaRPr lang="en-US" dirty="0"/>
          </a:p>
        </p:txBody>
      </p:sp>
      <p:graphicFrame>
        <p:nvGraphicFramePr>
          <p:cNvPr id="4" name="Content Placeholder 3"/>
          <p:cNvGraphicFramePr>
            <a:graphicFrameLocks noGrp="1"/>
          </p:cNvGraphicFramePr>
          <p:nvPr>
            <p:ph idx="1"/>
          </p:nvPr>
        </p:nvGraphicFramePr>
        <p:xfrm>
          <a:off x="2590800" y="2057400"/>
          <a:ext cx="4038600" cy="2011680"/>
        </p:xfrm>
        <a:graphic>
          <a:graphicData uri="http://schemas.openxmlformats.org/drawingml/2006/table">
            <a:tbl>
              <a:tblPr firstRow="1" bandRow="1">
                <a:tableStyleId>{5C22544A-7EE6-4342-B048-85BDC9FD1C3A}</a:tableStyleId>
              </a:tblPr>
              <a:tblGrid>
                <a:gridCol w="2019300"/>
                <a:gridCol w="2019300"/>
              </a:tblGrid>
              <a:tr h="360218">
                <a:tc>
                  <a:txBody>
                    <a:bodyPr/>
                    <a:lstStyle/>
                    <a:p>
                      <a:r>
                        <a:rPr lang="en-US" dirty="0" smtClean="0"/>
                        <a:t>Operator</a:t>
                      </a:r>
                      <a:endParaRPr lang="en-US" dirty="0"/>
                    </a:p>
                  </a:txBody>
                  <a:tcPr marL="91441" marR="91441"/>
                </a:tc>
                <a:tc>
                  <a:txBody>
                    <a:bodyPr/>
                    <a:lstStyle/>
                    <a:p>
                      <a:r>
                        <a:rPr lang="en-US" dirty="0" smtClean="0"/>
                        <a:t>Precedence</a:t>
                      </a:r>
                      <a:endParaRPr lang="en-US" dirty="0"/>
                    </a:p>
                  </a:txBody>
                  <a:tcPr marL="91441" marR="91441"/>
                </a:tc>
              </a:tr>
              <a:tr h="36021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ym typeface="Symbol"/>
                        </a:rPr>
                        <a:t></a:t>
                      </a:r>
                      <a:endParaRPr lang="en-US" b="1" dirty="0" smtClean="0"/>
                    </a:p>
                  </a:txBody>
                  <a:tcPr marL="91441" marR="91441"/>
                </a:tc>
                <a:tc>
                  <a:txBody>
                    <a:bodyPr/>
                    <a:lstStyle/>
                    <a:p>
                      <a:r>
                        <a:rPr lang="en-US" dirty="0" smtClean="0"/>
                        <a:t>1</a:t>
                      </a:r>
                      <a:endParaRPr lang="en-US" dirty="0"/>
                    </a:p>
                  </a:txBody>
                  <a:tcPr marL="91441" marR="91441"/>
                </a:tc>
              </a:tr>
              <a:tr h="630382">
                <a:tc>
                  <a:txBody>
                    <a:bodyPr/>
                    <a:lstStyle/>
                    <a:p>
                      <a:r>
                        <a:rPr lang="en-US" b="1" dirty="0" smtClean="0">
                          <a:sym typeface="Symbol"/>
                        </a:rPr>
                        <a:t>   </a:t>
                      </a:r>
                    </a:p>
                    <a:p>
                      <a:r>
                        <a:rPr lang="en-US" b="1" dirty="0" smtClean="0">
                          <a:sym typeface="Symbol"/>
                        </a:rPr>
                        <a:t> </a:t>
                      </a:r>
                      <a:endParaRPr lang="en-US" b="1" dirty="0"/>
                    </a:p>
                  </a:txBody>
                  <a:tcPr marL="91441" marR="91441"/>
                </a:tc>
                <a:tc>
                  <a:txBody>
                    <a:bodyPr/>
                    <a:lstStyle/>
                    <a:p>
                      <a:r>
                        <a:rPr lang="en-US" dirty="0" smtClean="0"/>
                        <a:t>2</a:t>
                      </a:r>
                    </a:p>
                    <a:p>
                      <a:r>
                        <a:rPr lang="en-US" dirty="0" smtClean="0"/>
                        <a:t>3</a:t>
                      </a:r>
                      <a:endParaRPr lang="en-US" dirty="0"/>
                    </a:p>
                  </a:txBody>
                  <a:tcPr marL="91441" marR="91441"/>
                </a:tc>
              </a:tr>
              <a:tr h="630382">
                <a:tc>
                  <a:txBody>
                    <a:bodyPr/>
                    <a:lstStyle/>
                    <a:p>
                      <a:r>
                        <a:rPr lang="en-US" b="1" dirty="0" smtClean="0">
                          <a:sym typeface="Symbol"/>
                        </a:rPr>
                        <a:t> </a:t>
                      </a:r>
                    </a:p>
                    <a:p>
                      <a:r>
                        <a:rPr lang="en-US" dirty="0" smtClean="0">
                          <a:sym typeface="Symbol"/>
                        </a:rPr>
                        <a:t> </a:t>
                      </a:r>
                      <a:endParaRPr lang="en-US" dirty="0"/>
                    </a:p>
                  </a:txBody>
                  <a:tcPr marL="91441" marR="91441"/>
                </a:tc>
                <a:tc>
                  <a:txBody>
                    <a:bodyPr/>
                    <a:lstStyle/>
                    <a:p>
                      <a:r>
                        <a:rPr lang="en-US" dirty="0" smtClean="0"/>
                        <a:t>4</a:t>
                      </a:r>
                    </a:p>
                    <a:p>
                      <a:r>
                        <a:rPr lang="en-US" dirty="0" smtClean="0"/>
                        <a:t>5</a:t>
                      </a:r>
                      <a:endParaRPr lang="en-US" dirty="0"/>
                    </a:p>
                  </a:txBody>
                  <a:tcPr marL="91441" marR="91441"/>
                </a:tc>
              </a:tr>
            </a:tbl>
          </a:graphicData>
        </a:graphic>
      </p:graphicFrame>
      <p:sp>
        <p:nvSpPr>
          <p:cNvPr id="5" name="TextBox 4"/>
          <p:cNvSpPr txBox="1"/>
          <p:nvPr/>
        </p:nvSpPr>
        <p:spPr>
          <a:xfrm>
            <a:off x="3505200" y="4800600"/>
            <a:ext cx="4343400" cy="369332"/>
          </a:xfrm>
          <a:prstGeom prst="rect">
            <a:avLst/>
          </a:prstGeom>
          <a:noFill/>
        </p:spPr>
        <p:txBody>
          <a:bodyPr wrap="square" rtlCol="0">
            <a:spAutoFit/>
          </a:bodyPr>
          <a:lstStyle/>
          <a:p>
            <a:endParaRPr lang="en-US" dirty="0"/>
          </a:p>
        </p:txBody>
      </p:sp>
      <p:sp>
        <p:nvSpPr>
          <p:cNvPr id="6" name="TextBox 5"/>
          <p:cNvSpPr txBox="1"/>
          <p:nvPr/>
        </p:nvSpPr>
        <p:spPr>
          <a:xfrm>
            <a:off x="1828800" y="4343400"/>
            <a:ext cx="5715000" cy="1938992"/>
          </a:xfrm>
          <a:prstGeom prst="rect">
            <a:avLst/>
          </a:prstGeom>
          <a:noFill/>
        </p:spPr>
        <p:txBody>
          <a:bodyPr wrap="square" rtlCol="0">
            <a:spAutoFit/>
          </a:bodyPr>
          <a:lstStyle/>
          <a:p>
            <a:r>
              <a:rPr lang="en-US" sz="2400" i="1" dirty="0" smtClean="0">
                <a:latin typeface="Cambria Math" pitchFamily="18" charset="0"/>
                <a:ea typeface="Cambria Math" pitchFamily="18" charset="0"/>
              </a:rPr>
              <a:t>p  </a:t>
            </a:r>
            <a:r>
              <a:rPr lang="en-US" sz="2400" b="1" dirty="0" smtClean="0">
                <a:latin typeface="Cambria Math" pitchFamily="18" charset="0"/>
                <a:ea typeface="Cambria Math" pitchFamily="18" charset="0"/>
                <a:sym typeface="Symbol"/>
              </a:rPr>
              <a:t></a:t>
            </a:r>
            <a:r>
              <a:rPr lang="en-US" sz="2400" i="1" dirty="0" smtClean="0">
                <a:latin typeface="Cambria Math" pitchFamily="18" charset="0"/>
                <a:ea typeface="Cambria Math" pitchFamily="18" charset="0"/>
                <a:sym typeface="Symbol"/>
              </a:rPr>
              <a:t>q </a:t>
            </a:r>
            <a:r>
              <a:rPr lang="en-US" sz="2400" b="1" i="1" dirty="0" smtClean="0">
                <a:latin typeface="Cambria Math" pitchFamily="18" charset="0"/>
                <a:ea typeface="Cambria Math" pitchFamily="18" charset="0"/>
                <a:sym typeface="Symbol"/>
              </a:rPr>
              <a:t>  </a:t>
            </a:r>
            <a:r>
              <a:rPr lang="en-US" sz="2400" i="1" dirty="0" smtClean="0">
                <a:latin typeface="Cambria Math" pitchFamily="18" charset="0"/>
                <a:ea typeface="Cambria Math" pitchFamily="18" charset="0"/>
                <a:sym typeface="Symbol"/>
              </a:rPr>
              <a:t>r   </a:t>
            </a:r>
            <a:r>
              <a:rPr lang="en-US" sz="2400" dirty="0" smtClean="0">
                <a:ea typeface="Cambria Math" pitchFamily="18" charset="0"/>
                <a:sym typeface="Symbol"/>
              </a:rPr>
              <a:t>is equivalent to</a:t>
            </a:r>
            <a:r>
              <a:rPr lang="en-US" sz="2400" dirty="0" smtClean="0">
                <a:ea typeface="Cambria Math" pitchFamily="18" charset="0"/>
              </a:rPr>
              <a:t> </a:t>
            </a:r>
            <a:r>
              <a:rPr lang="en-US" sz="2400" i="1" dirty="0" smtClean="0">
                <a:latin typeface="Cambria Math" pitchFamily="18" charset="0"/>
                <a:ea typeface="Cambria Math" pitchFamily="18" charset="0"/>
              </a:rPr>
              <a:t>(p  </a:t>
            </a:r>
            <a:r>
              <a:rPr lang="en-US" sz="2400" b="1" dirty="0" smtClean="0">
                <a:latin typeface="Cambria Math" pitchFamily="18" charset="0"/>
                <a:ea typeface="Cambria Math" pitchFamily="18" charset="0"/>
                <a:sym typeface="Symbol"/>
              </a:rPr>
              <a:t></a:t>
            </a:r>
            <a:r>
              <a:rPr lang="en-US" sz="2400" i="1" dirty="0" smtClean="0">
                <a:latin typeface="Cambria Math" pitchFamily="18" charset="0"/>
                <a:ea typeface="Cambria Math" pitchFamily="18" charset="0"/>
                <a:sym typeface="Symbol"/>
              </a:rPr>
              <a:t>q)</a:t>
            </a:r>
            <a:r>
              <a:rPr lang="en-US" sz="2400" b="1" i="1" dirty="0" smtClean="0">
                <a:latin typeface="Cambria Math" pitchFamily="18" charset="0"/>
                <a:ea typeface="Cambria Math" pitchFamily="18" charset="0"/>
                <a:sym typeface="Symbol"/>
              </a:rPr>
              <a:t>   </a:t>
            </a:r>
            <a:r>
              <a:rPr lang="en-US" sz="2400" i="1" dirty="0" smtClean="0">
                <a:latin typeface="Cambria Math" pitchFamily="18" charset="0"/>
                <a:ea typeface="Cambria Math" pitchFamily="18" charset="0"/>
                <a:sym typeface="Symbol"/>
              </a:rPr>
              <a:t>r</a:t>
            </a:r>
          </a:p>
          <a:p>
            <a:r>
              <a:rPr lang="en-US" sz="2400" dirty="0" smtClean="0">
                <a:ea typeface="Cambria Math" pitchFamily="18" charset="0"/>
                <a:sym typeface="Symbol"/>
              </a:rPr>
              <a:t>If the intended meaning is </a:t>
            </a:r>
            <a:r>
              <a:rPr lang="en-US" sz="2400" i="1" dirty="0" smtClean="0">
                <a:latin typeface="Cambria Math" pitchFamily="18" charset="0"/>
                <a:ea typeface="Cambria Math" pitchFamily="18" charset="0"/>
              </a:rPr>
              <a:t>p  </a:t>
            </a:r>
            <a:r>
              <a:rPr lang="en-US" sz="2400" b="1" dirty="0" smtClean="0">
                <a:latin typeface="Cambria Math" pitchFamily="18" charset="0"/>
                <a:ea typeface="Cambria Math" pitchFamily="18" charset="0"/>
                <a:sym typeface="Symbol"/>
              </a:rPr>
              <a:t>(</a:t>
            </a:r>
            <a:r>
              <a:rPr lang="en-US" sz="2400" i="1" dirty="0" smtClean="0">
                <a:latin typeface="Cambria Math" pitchFamily="18" charset="0"/>
                <a:ea typeface="Cambria Math" pitchFamily="18" charset="0"/>
                <a:sym typeface="Symbol"/>
              </a:rPr>
              <a:t>q </a:t>
            </a:r>
            <a:r>
              <a:rPr lang="en-US" sz="2400" b="1" i="1" dirty="0" smtClean="0">
                <a:latin typeface="Cambria Math" pitchFamily="18" charset="0"/>
                <a:ea typeface="Cambria Math" pitchFamily="18" charset="0"/>
                <a:sym typeface="Symbol"/>
              </a:rPr>
              <a:t>  </a:t>
            </a:r>
            <a:r>
              <a:rPr lang="en-US" sz="2400" i="1" dirty="0" smtClean="0">
                <a:latin typeface="Cambria Math" pitchFamily="18" charset="0"/>
                <a:ea typeface="Cambria Math" pitchFamily="18" charset="0"/>
                <a:sym typeface="Symbol"/>
              </a:rPr>
              <a:t>r )</a:t>
            </a:r>
          </a:p>
          <a:p>
            <a:r>
              <a:rPr lang="en-US" sz="2400" dirty="0" smtClean="0">
                <a:ea typeface="Cambria Math" pitchFamily="18" charset="0"/>
                <a:sym typeface="Symbol"/>
              </a:rPr>
              <a:t>then parentheses must be used.</a:t>
            </a:r>
          </a:p>
          <a:p>
            <a:endParaRPr lang="en-US" sz="2400" i="1" dirty="0" smtClean="0">
              <a:ea typeface="Cambria Math" pitchFamily="18" charset="0"/>
              <a:sym typeface="Symbol"/>
            </a:endParaRPr>
          </a:p>
          <a:p>
            <a:r>
              <a:rPr lang="en-US" sz="2400" i="1" dirty="0" smtClean="0">
                <a:ea typeface="Cambria Math" pitchFamily="18" charset="0"/>
                <a:sym typeface="Symbol"/>
              </a:rPr>
              <a:t>    </a:t>
            </a:r>
            <a:endParaRPr lang="en-US" sz="2400" i="1" dirty="0" smtClean="0">
              <a:ea typeface="Cambria Math"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Applications of Propositional Logic</a:t>
            </a:r>
            <a:endParaRPr lang="en-US" dirty="0"/>
          </a:p>
        </p:txBody>
      </p:sp>
      <p:sp>
        <p:nvSpPr>
          <p:cNvPr id="3" name="Subtitle 2"/>
          <p:cNvSpPr>
            <a:spLocks noGrp="1"/>
          </p:cNvSpPr>
          <p:nvPr>
            <p:ph type="subTitle" idx="1"/>
          </p:nvPr>
        </p:nvSpPr>
        <p:spPr/>
        <p:txBody>
          <a:bodyPr/>
          <a:lstStyle/>
          <a:p>
            <a:r>
              <a:rPr lang="en-US" dirty="0" smtClean="0"/>
              <a:t>Section 1.2</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Applications of Propositional Logic: Summary</a:t>
            </a:r>
            <a:endParaRPr lang="en-US" dirty="0"/>
          </a:p>
        </p:txBody>
      </p:sp>
      <p:sp>
        <p:nvSpPr>
          <p:cNvPr id="3" name="Content Placeholder 2"/>
          <p:cNvSpPr>
            <a:spLocks noGrp="1"/>
          </p:cNvSpPr>
          <p:nvPr>
            <p:ph idx="1"/>
          </p:nvPr>
        </p:nvSpPr>
        <p:spPr/>
        <p:txBody>
          <a:bodyPr/>
          <a:lstStyle/>
          <a:p>
            <a:r>
              <a:rPr lang="en-US" dirty="0" smtClean="0"/>
              <a:t>Translating English to Propositional Logic</a:t>
            </a:r>
          </a:p>
          <a:p>
            <a:r>
              <a:rPr lang="en-US" dirty="0" smtClean="0"/>
              <a:t>System Specifications</a:t>
            </a:r>
          </a:p>
          <a:p>
            <a:r>
              <a:rPr lang="en-US" dirty="0" smtClean="0"/>
              <a:t>Boolean Searching</a:t>
            </a:r>
          </a:p>
          <a:p>
            <a:r>
              <a:rPr lang="en-US" dirty="0" smtClean="0"/>
              <a:t>Logic Puzzles</a:t>
            </a:r>
          </a:p>
          <a:p>
            <a:r>
              <a:rPr lang="en-US" dirty="0" smtClean="0"/>
              <a:t>Logic Circuits </a:t>
            </a:r>
          </a:p>
          <a:p>
            <a:r>
              <a:rPr lang="en-US" dirty="0" smtClean="0"/>
              <a:t>AI Diagnosis Method (Optional)</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Translating English Sentences</a:t>
            </a:r>
            <a:endParaRPr lang="en-US" dirty="0"/>
          </a:p>
        </p:txBody>
      </p:sp>
      <p:sp>
        <p:nvSpPr>
          <p:cNvPr id="3" name="Content Placeholder 2"/>
          <p:cNvSpPr>
            <a:spLocks noGrp="1"/>
          </p:cNvSpPr>
          <p:nvPr>
            <p:ph idx="1"/>
          </p:nvPr>
        </p:nvSpPr>
        <p:spPr/>
        <p:txBody>
          <a:bodyPr>
            <a:normAutofit/>
          </a:bodyPr>
          <a:lstStyle/>
          <a:p>
            <a:r>
              <a:rPr lang="en-US" dirty="0" smtClean="0"/>
              <a:t>Steps to convert an English sentence to a statement in propositional logic</a:t>
            </a:r>
          </a:p>
          <a:p>
            <a:pPr lvl="1"/>
            <a:r>
              <a:rPr lang="en-US" dirty="0" smtClean="0"/>
              <a:t>Identify atomic propositions and represent using propositional variables.</a:t>
            </a:r>
          </a:p>
          <a:p>
            <a:pPr lvl="1"/>
            <a:r>
              <a:rPr lang="en-US" dirty="0" smtClean="0"/>
              <a:t>Determine appropriate logical connectives</a:t>
            </a:r>
          </a:p>
          <a:p>
            <a:r>
              <a:rPr lang="en-US" dirty="0" smtClean="0"/>
              <a:t>“If I go to </a:t>
            </a:r>
            <a:r>
              <a:rPr lang="en-US" dirty="0" err="1" smtClean="0"/>
              <a:t>Harry’s</a:t>
            </a:r>
            <a:r>
              <a:rPr lang="en-US" dirty="0" smtClean="0"/>
              <a:t> or to the country, I will not go shopping.”</a:t>
            </a:r>
          </a:p>
          <a:p>
            <a:pPr lvl="1"/>
            <a:r>
              <a:rPr lang="en-US" i="1" dirty="0" smtClean="0"/>
              <a:t>p</a:t>
            </a:r>
            <a:r>
              <a:rPr lang="en-US" dirty="0" smtClean="0"/>
              <a:t>: I go to </a:t>
            </a:r>
            <a:r>
              <a:rPr lang="en-US" dirty="0" err="1" smtClean="0"/>
              <a:t>Harry’s</a:t>
            </a:r>
            <a:endParaRPr lang="en-US" dirty="0" smtClean="0"/>
          </a:p>
          <a:p>
            <a:pPr lvl="1"/>
            <a:r>
              <a:rPr lang="en-US" dirty="0" smtClean="0"/>
              <a:t>q: I go to the country.</a:t>
            </a:r>
          </a:p>
          <a:p>
            <a:pPr lvl="1"/>
            <a:r>
              <a:rPr lang="en-US" i="1" dirty="0" smtClean="0"/>
              <a:t>r</a:t>
            </a:r>
            <a:r>
              <a:rPr lang="en-US" dirty="0" smtClean="0"/>
              <a:t>:  I will go shopping.</a:t>
            </a:r>
          </a:p>
          <a:p>
            <a:pPr lvl="1"/>
            <a:endParaRPr lang="en-US" b="1" dirty="0" smtClean="0"/>
          </a:p>
          <a:p>
            <a:pPr lvl="1">
              <a:buNone/>
            </a:pPr>
            <a:endParaRPr lang="en-US" b="1" dirty="0"/>
          </a:p>
        </p:txBody>
      </p:sp>
      <p:pic>
        <p:nvPicPr>
          <p:cNvPr id="5" name="Picture 4" descr="addin_tmp.png"/>
          <p:cNvPicPr>
            <a:picLocks noChangeAspect="1"/>
          </p:cNvPicPr>
          <p:nvPr>
            <p:custDataLst>
              <p:tags r:id="rId1"/>
            </p:custDataLst>
          </p:nvPr>
        </p:nvPicPr>
        <p:blipFill>
          <a:blip r:embed="rId3" cstate="print"/>
          <a:stretch>
            <a:fillRect/>
          </a:stretch>
        </p:blipFill>
        <p:spPr>
          <a:xfrm>
            <a:off x="5562600" y="5562600"/>
            <a:ext cx="2065973" cy="382905"/>
          </a:xfrm>
          <a:prstGeom prst="rect">
            <a:avLst/>
          </a:prstGeom>
        </p:spPr>
      </p:pic>
      <p:sp>
        <p:nvSpPr>
          <p:cNvPr id="7" name="TextBox 6"/>
          <p:cNvSpPr txBox="1"/>
          <p:nvPr/>
        </p:nvSpPr>
        <p:spPr>
          <a:xfrm>
            <a:off x="4876800" y="4419600"/>
            <a:ext cx="1676400" cy="381000"/>
          </a:xfrm>
          <a:prstGeom prst="rect">
            <a:avLst/>
          </a:prstGeom>
          <a:noFill/>
        </p:spPr>
        <p:txBody>
          <a:bodyPr wrap="square" rtlCol="0">
            <a:spAutoFit/>
          </a:bodyPr>
          <a:lstStyle/>
          <a:p>
            <a:endParaRPr lang="en-US" dirty="0"/>
          </a:p>
        </p:txBody>
      </p:sp>
      <p:sp>
        <p:nvSpPr>
          <p:cNvPr id="8" name="TextBox 7"/>
          <p:cNvSpPr txBox="1"/>
          <p:nvPr/>
        </p:nvSpPr>
        <p:spPr>
          <a:xfrm>
            <a:off x="5029200" y="4876800"/>
            <a:ext cx="3200400" cy="523220"/>
          </a:xfrm>
          <a:prstGeom prst="rect">
            <a:avLst/>
          </a:prstGeom>
          <a:noFill/>
        </p:spPr>
        <p:txBody>
          <a:bodyPr wrap="square" rtlCol="0">
            <a:spAutoFit/>
          </a:bodyPr>
          <a:lstStyle/>
          <a:p>
            <a:r>
              <a:rPr lang="en-US" sz="2800" dirty="0" smtClean="0"/>
              <a:t>If </a:t>
            </a:r>
            <a:r>
              <a:rPr lang="en-US" sz="2800" i="1" dirty="0" smtClean="0"/>
              <a:t>p</a:t>
            </a:r>
            <a:r>
              <a:rPr lang="en-US" sz="2800" dirty="0" smtClean="0"/>
              <a:t> or </a:t>
            </a:r>
            <a:r>
              <a:rPr lang="en-US" sz="2800" i="1" dirty="0" smtClean="0"/>
              <a:t>q</a:t>
            </a:r>
            <a:r>
              <a:rPr lang="en-US" sz="2800" dirty="0" smtClean="0"/>
              <a:t> then not </a:t>
            </a:r>
            <a:r>
              <a:rPr lang="en-US" sz="2800" i="1" dirty="0" smtClean="0"/>
              <a:t>r</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a:t>
            </a:r>
            <a:endParaRPr lang="en-US" dirty="0"/>
          </a:p>
        </p:txBody>
      </p:sp>
      <p:sp>
        <p:nvSpPr>
          <p:cNvPr id="3" name="Content Placeholder 2"/>
          <p:cNvSpPr>
            <a:spLocks noGrp="1"/>
          </p:cNvSpPr>
          <p:nvPr>
            <p:ph idx="1"/>
          </p:nvPr>
        </p:nvSpPr>
        <p:spPr/>
        <p:txBody>
          <a:bodyPr/>
          <a:lstStyle/>
          <a:p>
            <a:pPr>
              <a:buNone/>
            </a:pPr>
            <a:r>
              <a:rPr lang="en-US" b="1" dirty="0" smtClean="0"/>
              <a:t>  Problem:</a:t>
            </a:r>
            <a:r>
              <a:rPr lang="en-US" dirty="0" smtClean="0"/>
              <a:t> Translate the following sentence into propositional logic:</a:t>
            </a:r>
          </a:p>
          <a:p>
            <a:pPr>
              <a:buNone/>
            </a:pPr>
            <a:r>
              <a:rPr lang="en-US" dirty="0" smtClean="0"/>
              <a:t> “You can access the Internet from campus only if you are a computer science major or you are not a freshman.”</a:t>
            </a:r>
          </a:p>
          <a:p>
            <a:pPr>
              <a:buNone/>
            </a:pPr>
            <a:r>
              <a:rPr lang="en-US" b="1" dirty="0" smtClean="0"/>
              <a:t>  One Solution</a:t>
            </a:r>
            <a:r>
              <a:rPr lang="en-US" dirty="0" smtClean="0"/>
              <a:t>: Let </a:t>
            </a:r>
            <a:r>
              <a:rPr lang="en-US" i="1" dirty="0" smtClean="0">
                <a:latin typeface="Cambria Math" pitchFamily="18" charset="0"/>
                <a:ea typeface="Cambria Math" pitchFamily="18" charset="0"/>
              </a:rPr>
              <a:t>a</a:t>
            </a:r>
            <a:r>
              <a:rPr lang="en-US" dirty="0" smtClean="0"/>
              <a:t>, </a:t>
            </a:r>
            <a:r>
              <a:rPr lang="en-US" i="1" dirty="0" smtClean="0">
                <a:latin typeface="Cambria Math" pitchFamily="18" charset="0"/>
                <a:ea typeface="Cambria Math" pitchFamily="18" charset="0"/>
              </a:rPr>
              <a:t>c</a:t>
            </a:r>
            <a:r>
              <a:rPr lang="en-US" dirty="0" smtClean="0"/>
              <a:t>, and </a:t>
            </a:r>
            <a:r>
              <a:rPr lang="en-US" i="1" dirty="0" smtClean="0">
                <a:latin typeface="Cambria Math" pitchFamily="18" charset="0"/>
                <a:ea typeface="Cambria Math" pitchFamily="18" charset="0"/>
              </a:rPr>
              <a:t>f</a:t>
            </a:r>
            <a:r>
              <a:rPr lang="en-US" dirty="0" smtClean="0"/>
              <a:t>  represent respectively “You can access the internet from campus,” “You are a computer science major,” and “You are a freshman.”</a:t>
            </a:r>
          </a:p>
          <a:p>
            <a:pPr>
              <a:buNone/>
            </a:pPr>
            <a:r>
              <a:rPr lang="en-US" dirty="0" smtClean="0"/>
              <a:t>                  </a:t>
            </a:r>
            <a:r>
              <a:rPr lang="en-US" dirty="0" smtClean="0">
                <a:latin typeface="Cambria Math"/>
                <a:ea typeface="Cambria Math"/>
              </a:rPr>
              <a:t>a→ (c ∨ ¬ </a:t>
            </a:r>
            <a:r>
              <a:rPr lang="en-US" i="1" dirty="0" smtClean="0">
                <a:latin typeface="Cambria Math" pitchFamily="18" charset="0"/>
                <a:ea typeface="Cambria Math" pitchFamily="18" charset="0"/>
              </a:rPr>
              <a:t>f</a:t>
            </a:r>
            <a:r>
              <a:rPr lang="en-US" dirty="0" smtClean="0"/>
              <a:t> )</a:t>
            </a:r>
          </a:p>
          <a:p>
            <a:endParaRPr lang="en-US" dirty="0" smtClean="0"/>
          </a:p>
          <a:p>
            <a:pPr>
              <a:buNone/>
            </a:pPr>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Specifications</a:t>
            </a:r>
            <a:endParaRPr lang="en-US" dirty="0"/>
          </a:p>
        </p:txBody>
      </p:sp>
      <p:sp>
        <p:nvSpPr>
          <p:cNvPr id="3" name="Content Placeholder 2"/>
          <p:cNvSpPr>
            <a:spLocks noGrp="1"/>
          </p:cNvSpPr>
          <p:nvPr>
            <p:ph idx="1"/>
          </p:nvPr>
        </p:nvSpPr>
        <p:spPr/>
        <p:txBody>
          <a:bodyPr/>
          <a:lstStyle/>
          <a:p>
            <a:r>
              <a:rPr lang="en-US" dirty="0" smtClean="0"/>
              <a:t>System and Software engineers take requirements in English and express them in a precise specification language based on logic.</a:t>
            </a:r>
          </a:p>
          <a:p>
            <a:pPr>
              <a:buNone/>
            </a:pPr>
            <a:r>
              <a:rPr lang="en-US" b="1" dirty="0" smtClean="0"/>
              <a:t>   Example</a:t>
            </a:r>
            <a:r>
              <a:rPr lang="en-US" dirty="0" smtClean="0"/>
              <a:t>: Express in propositional logic:</a:t>
            </a:r>
          </a:p>
          <a:p>
            <a:pPr>
              <a:buNone/>
            </a:pPr>
            <a:r>
              <a:rPr lang="en-US" dirty="0" smtClean="0"/>
              <a:t>  “The automated reply cannot be sent when the file system is full”</a:t>
            </a:r>
          </a:p>
          <a:p>
            <a:pPr>
              <a:buNone/>
            </a:pPr>
            <a:r>
              <a:rPr lang="en-US" dirty="0" smtClean="0"/>
              <a:t>    </a:t>
            </a:r>
            <a:r>
              <a:rPr lang="en-US" b="1" dirty="0" smtClean="0"/>
              <a:t>Solution</a:t>
            </a:r>
            <a:r>
              <a:rPr lang="en-US" dirty="0" smtClean="0"/>
              <a:t>: One possible solution: Let </a:t>
            </a:r>
            <a:r>
              <a:rPr lang="en-US" i="1" dirty="0" smtClean="0"/>
              <a:t>p</a:t>
            </a:r>
            <a:r>
              <a:rPr lang="en-US" dirty="0" smtClean="0"/>
              <a:t> denote “The automated reply can be sent” and </a:t>
            </a:r>
            <a:r>
              <a:rPr lang="en-US" i="1" dirty="0" smtClean="0"/>
              <a:t>q</a:t>
            </a:r>
            <a:r>
              <a:rPr lang="en-US" dirty="0" smtClean="0"/>
              <a:t> denote “The file system is full.”</a:t>
            </a:r>
            <a:r>
              <a:rPr lang="en-US" dirty="0" smtClean="0">
                <a:latin typeface="Cambria Math"/>
                <a:ea typeface="Cambria Math"/>
              </a:rPr>
              <a:t> </a:t>
            </a:r>
          </a:p>
          <a:p>
            <a:pPr>
              <a:buNone/>
            </a:pPr>
            <a:r>
              <a:rPr lang="en-US" dirty="0" smtClean="0">
                <a:latin typeface="Cambria Math"/>
                <a:ea typeface="Cambria Math"/>
              </a:rPr>
              <a:t>                              q→ ¬ </a:t>
            </a:r>
            <a:r>
              <a:rPr lang="en-US" i="1" dirty="0" smtClean="0">
                <a:latin typeface="Cambria Math" pitchFamily="18" charset="0"/>
                <a:ea typeface="Cambria Math" pitchFamily="18" charset="0"/>
              </a:rPr>
              <a:t>p</a:t>
            </a: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Consistent System Specifications</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a:t>
            </a:r>
            <a:r>
              <a:rPr lang="en-US" b="1" dirty="0" smtClean="0"/>
              <a:t>Definition</a:t>
            </a:r>
            <a:r>
              <a:rPr lang="en-US" dirty="0" smtClean="0"/>
              <a:t>: A list of propositions is </a:t>
            </a:r>
            <a:r>
              <a:rPr lang="en-US" i="1" dirty="0" smtClean="0"/>
              <a:t>consistent</a:t>
            </a:r>
            <a:r>
              <a:rPr lang="en-US" dirty="0" smtClean="0"/>
              <a:t> if it is possible to assign truth values to the proposition variables so that each proposition is true.</a:t>
            </a:r>
          </a:p>
          <a:p>
            <a:pPr>
              <a:buNone/>
            </a:pPr>
            <a:r>
              <a:rPr lang="en-US" b="1" dirty="0" smtClean="0"/>
              <a:t>   Exercise</a:t>
            </a:r>
            <a:r>
              <a:rPr lang="en-US" dirty="0" smtClean="0"/>
              <a:t>: Are these specifications consistent?</a:t>
            </a:r>
          </a:p>
          <a:p>
            <a:pPr lvl="1"/>
            <a:r>
              <a:rPr lang="en-US" sz="1800" dirty="0" smtClean="0"/>
              <a:t>“The diagnostic message is  stored in the buffer or it is retransmitted.”</a:t>
            </a:r>
          </a:p>
          <a:p>
            <a:pPr lvl="1"/>
            <a:r>
              <a:rPr lang="en-US" sz="1800" dirty="0" smtClean="0"/>
              <a:t>“The diagnostic message is not stored in the buffer.”</a:t>
            </a:r>
          </a:p>
          <a:p>
            <a:pPr lvl="1"/>
            <a:r>
              <a:rPr lang="en-US" sz="1800" dirty="0" smtClean="0"/>
              <a:t>“If the diagnostic message is stored in the buffer, then it is retransmitted.”</a:t>
            </a:r>
          </a:p>
          <a:p>
            <a:pPr>
              <a:buNone/>
            </a:pPr>
            <a:r>
              <a:rPr lang="en-US" sz="2000" b="1" dirty="0" smtClean="0"/>
              <a:t>    Solution</a:t>
            </a:r>
            <a:r>
              <a:rPr lang="en-US" sz="2000" dirty="0" smtClean="0"/>
              <a:t>: Let p denote “The diagnostic message is stored in the buffer.” Let q denote “The diagnostic message is retransmitted” The specification can be written as:</a:t>
            </a:r>
            <a:r>
              <a:rPr lang="en-US" sz="2000" dirty="0" smtClean="0">
                <a:latin typeface="Cambria Math"/>
                <a:ea typeface="Cambria Math"/>
              </a:rPr>
              <a:t> p ∨ </a:t>
            </a:r>
            <a:r>
              <a:rPr lang="en-US" sz="2000" i="1" dirty="0" smtClean="0">
                <a:latin typeface="Cambria Math" pitchFamily="18" charset="0"/>
                <a:ea typeface="Cambria Math" pitchFamily="18" charset="0"/>
              </a:rPr>
              <a:t>q</a:t>
            </a:r>
            <a:r>
              <a:rPr lang="en-US" sz="2000" dirty="0" smtClean="0">
                <a:latin typeface="Cambria Math"/>
                <a:ea typeface="Cambria Math"/>
              </a:rPr>
              <a:t>,  ¬</a:t>
            </a:r>
            <a:r>
              <a:rPr lang="en-US" sz="2000" i="1" dirty="0" smtClean="0">
                <a:latin typeface="Cambria Math" pitchFamily="18" charset="0"/>
                <a:ea typeface="Cambria Math" pitchFamily="18" charset="0"/>
              </a:rPr>
              <a:t>p,</a:t>
            </a:r>
            <a:r>
              <a:rPr lang="en-US" sz="2000" dirty="0" smtClean="0"/>
              <a:t>  </a:t>
            </a:r>
            <a:r>
              <a:rPr lang="en-US" sz="2000" i="1" dirty="0" smtClean="0">
                <a:latin typeface="Cambria Math"/>
                <a:ea typeface="Cambria Math"/>
              </a:rPr>
              <a:t>p → </a:t>
            </a:r>
            <a:r>
              <a:rPr lang="en-US" sz="2000" i="1" dirty="0">
                <a:latin typeface="Cambria Math"/>
                <a:ea typeface="Cambria Math"/>
              </a:rPr>
              <a:t>q</a:t>
            </a:r>
            <a:r>
              <a:rPr lang="en-US" sz="2000" dirty="0" smtClean="0"/>
              <a:t>.   When p is false and q is true all three statements are true. So the specification is consistent.</a:t>
            </a:r>
            <a:endParaRPr lang="en-US" dirty="0" smtClean="0"/>
          </a:p>
          <a:p>
            <a:pPr lvl="1"/>
            <a:r>
              <a:rPr lang="en-US" sz="1800" dirty="0" smtClean="0"/>
              <a:t>What if “The diagnostic message is not retransmitted is added.” </a:t>
            </a:r>
          </a:p>
          <a:p>
            <a:pPr lvl="1">
              <a:buNone/>
            </a:pPr>
            <a:r>
              <a:rPr lang="en-US" sz="1800" dirty="0" smtClean="0"/>
              <a:t>     </a:t>
            </a:r>
            <a:r>
              <a:rPr lang="en-US" sz="1800" b="1" dirty="0" smtClean="0"/>
              <a:t>Solution</a:t>
            </a:r>
            <a:r>
              <a:rPr lang="en-US" sz="1800" dirty="0" smtClean="0"/>
              <a:t>: Now we are adding </a:t>
            </a:r>
            <a:r>
              <a:rPr lang="en-US" sz="1800" dirty="0" smtClean="0">
                <a:latin typeface="Cambria Math"/>
                <a:ea typeface="Cambria Math"/>
              </a:rPr>
              <a:t>¬</a:t>
            </a:r>
            <a:r>
              <a:rPr lang="en-US" sz="1800" i="1" dirty="0" smtClean="0">
                <a:latin typeface="Cambria Math" pitchFamily="18" charset="0"/>
                <a:ea typeface="Cambria Math" pitchFamily="18" charset="0"/>
              </a:rPr>
              <a:t>q</a:t>
            </a:r>
            <a:r>
              <a:rPr lang="en-US" sz="1800" dirty="0" smtClean="0"/>
              <a:t> and there is no satisfying    assignment. So the specification is not consistent. </a:t>
            </a:r>
          </a:p>
          <a:p>
            <a:endParaRPr lang="en-US" dirty="0" smtClean="0"/>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Logic Puzzles</a:t>
            </a:r>
            <a:endParaRPr lang="en-US" dirty="0"/>
          </a:p>
        </p:txBody>
      </p:sp>
      <p:sp>
        <p:nvSpPr>
          <p:cNvPr id="3" name="Content Placeholder 2"/>
          <p:cNvSpPr>
            <a:spLocks noGrp="1"/>
          </p:cNvSpPr>
          <p:nvPr>
            <p:ph idx="1"/>
          </p:nvPr>
        </p:nvSpPr>
        <p:spPr/>
        <p:txBody>
          <a:bodyPr>
            <a:normAutofit lnSpcReduction="10000"/>
          </a:bodyPr>
          <a:lstStyle/>
          <a:p>
            <a:r>
              <a:rPr lang="en-US" sz="2000" dirty="0" smtClean="0"/>
              <a:t>An island has two kinds of inhabitants, </a:t>
            </a:r>
            <a:r>
              <a:rPr lang="en-US" sz="2000" i="1" dirty="0" smtClean="0"/>
              <a:t>knights</a:t>
            </a:r>
            <a:r>
              <a:rPr lang="en-US" sz="2000" dirty="0" smtClean="0"/>
              <a:t>, who always tell the truth, and </a:t>
            </a:r>
            <a:r>
              <a:rPr lang="en-US" sz="2000" i="1" dirty="0" smtClean="0"/>
              <a:t>knaves</a:t>
            </a:r>
            <a:r>
              <a:rPr lang="en-US" sz="2000" dirty="0" smtClean="0"/>
              <a:t>, who always lie. </a:t>
            </a:r>
          </a:p>
          <a:p>
            <a:r>
              <a:rPr lang="en-US" sz="2000" dirty="0" smtClean="0"/>
              <a:t>You go to the island and meet A and B. </a:t>
            </a:r>
          </a:p>
          <a:p>
            <a:pPr lvl="1"/>
            <a:r>
              <a:rPr lang="en-US" sz="2000" dirty="0" smtClean="0"/>
              <a:t>A says “B is a knight.”</a:t>
            </a:r>
          </a:p>
          <a:p>
            <a:pPr lvl="1"/>
            <a:r>
              <a:rPr lang="en-US" sz="2000" dirty="0" smtClean="0"/>
              <a:t>B says “The two of us are of opposite types.”</a:t>
            </a:r>
          </a:p>
          <a:p>
            <a:pPr>
              <a:buNone/>
            </a:pPr>
            <a:r>
              <a:rPr lang="en-US" sz="2000" b="1" dirty="0" smtClean="0"/>
              <a:t>    Example</a:t>
            </a:r>
            <a:r>
              <a:rPr lang="en-US" sz="2000" dirty="0" smtClean="0"/>
              <a:t>: What are the types of A and B?</a:t>
            </a:r>
          </a:p>
          <a:p>
            <a:pPr>
              <a:buNone/>
            </a:pPr>
            <a:r>
              <a:rPr lang="en-US" sz="2000" b="1" dirty="0" smtClean="0"/>
              <a:t>    Solution: </a:t>
            </a:r>
            <a:r>
              <a:rPr lang="en-US" sz="2000" dirty="0" smtClean="0"/>
              <a:t>Let </a:t>
            </a:r>
            <a:r>
              <a:rPr lang="en-US" sz="2000" i="1" dirty="0" smtClean="0">
                <a:latin typeface="Cambria Math" pitchFamily="18" charset="0"/>
                <a:ea typeface="Cambria Math" pitchFamily="18" charset="0"/>
              </a:rPr>
              <a:t>p</a:t>
            </a:r>
            <a:r>
              <a:rPr lang="en-US" sz="2000" dirty="0" smtClean="0"/>
              <a:t> and </a:t>
            </a:r>
            <a:r>
              <a:rPr lang="en-US" sz="2000" i="1" dirty="0" smtClean="0">
                <a:latin typeface="Cambria Math" pitchFamily="18" charset="0"/>
                <a:ea typeface="Cambria Math" pitchFamily="18" charset="0"/>
              </a:rPr>
              <a:t>q</a:t>
            </a:r>
            <a:r>
              <a:rPr lang="en-US" sz="2000" dirty="0" smtClean="0"/>
              <a:t> be the statements that A is a knight and B is a knight, respectively. So, then </a:t>
            </a:r>
            <a:r>
              <a:rPr lang="en-US" sz="2000" i="1" dirty="0" smtClean="0">
                <a:sym typeface="Symbol"/>
              </a:rPr>
              <a:t>p</a:t>
            </a:r>
            <a:r>
              <a:rPr lang="en-US" sz="2000" dirty="0" smtClean="0">
                <a:sym typeface="Symbol"/>
              </a:rPr>
              <a:t> represents the proposition that A is a knave and </a:t>
            </a:r>
            <a:r>
              <a:rPr lang="en-US" sz="2000" i="1" dirty="0" smtClean="0">
                <a:sym typeface="Symbol"/>
              </a:rPr>
              <a:t>q</a:t>
            </a:r>
            <a:r>
              <a:rPr lang="en-US" sz="2000" dirty="0" smtClean="0">
                <a:sym typeface="Symbol"/>
              </a:rPr>
              <a:t> that B is a knave.</a:t>
            </a:r>
          </a:p>
          <a:p>
            <a:pPr lvl="1"/>
            <a:r>
              <a:rPr lang="en-US" sz="1800" dirty="0" smtClean="0">
                <a:sym typeface="Symbol"/>
              </a:rPr>
              <a:t>If A is a knight, then </a:t>
            </a:r>
            <a:r>
              <a:rPr lang="en-US" sz="1800" i="1" dirty="0" smtClean="0">
                <a:latin typeface="Cambria Math" pitchFamily="18" charset="0"/>
                <a:ea typeface="Cambria Math" pitchFamily="18" charset="0"/>
                <a:sym typeface="Symbol"/>
              </a:rPr>
              <a:t>p</a:t>
            </a:r>
            <a:r>
              <a:rPr lang="en-US" sz="1800" dirty="0" smtClean="0">
                <a:sym typeface="Symbol"/>
              </a:rPr>
              <a:t>  is  true. Since knights tell the truth, </a:t>
            </a:r>
            <a:r>
              <a:rPr lang="en-US" sz="1800" i="1" dirty="0" smtClean="0">
                <a:sym typeface="Symbol"/>
              </a:rPr>
              <a:t>q </a:t>
            </a:r>
            <a:r>
              <a:rPr lang="en-US" sz="1800" dirty="0" smtClean="0">
                <a:sym typeface="Symbol"/>
              </a:rPr>
              <a:t>must also be true. Then (</a:t>
            </a:r>
            <a:r>
              <a:rPr lang="en-US" sz="1800" dirty="0" smtClean="0">
                <a:latin typeface="Cambria Math"/>
                <a:ea typeface="Cambria Math"/>
              </a:rPr>
              <a:t>p ∧</a:t>
            </a:r>
            <a:r>
              <a:rPr lang="en-US" sz="1800" i="1" dirty="0" smtClean="0">
                <a:sym typeface="Symbol"/>
              </a:rPr>
              <a:t>  </a:t>
            </a:r>
            <a:r>
              <a:rPr lang="en-US" sz="1800" dirty="0" smtClean="0">
                <a:latin typeface="Cambria Math"/>
                <a:ea typeface="Cambria Math"/>
              </a:rPr>
              <a:t>q)∨ (</a:t>
            </a:r>
            <a:r>
              <a:rPr lang="en-US" sz="1800" i="1" dirty="0" smtClean="0">
                <a:sym typeface="Symbol"/>
              </a:rPr>
              <a:t></a:t>
            </a:r>
            <a:r>
              <a:rPr lang="en-US" sz="1800" dirty="0" smtClean="0">
                <a:latin typeface="Cambria Math"/>
                <a:ea typeface="Cambria Math"/>
              </a:rPr>
              <a:t> p ∧</a:t>
            </a:r>
            <a:r>
              <a:rPr lang="en-US" sz="1800" i="1" dirty="0" smtClean="0">
                <a:sym typeface="Symbol"/>
              </a:rPr>
              <a:t> </a:t>
            </a:r>
            <a:r>
              <a:rPr lang="en-US" sz="1800" i="1" dirty="0" smtClean="0">
                <a:latin typeface="Cambria Math" pitchFamily="18" charset="0"/>
                <a:ea typeface="Cambria Math" pitchFamily="18" charset="0"/>
              </a:rPr>
              <a:t>q) </a:t>
            </a:r>
            <a:r>
              <a:rPr lang="en-US" sz="1800" dirty="0" smtClean="0">
                <a:ea typeface="Cambria Math" pitchFamily="18" charset="0"/>
              </a:rPr>
              <a:t>would have to be true, but it is not. So, A is not a knight and therefore </a:t>
            </a:r>
            <a:r>
              <a:rPr lang="en-US" sz="1800" i="1" dirty="0" smtClean="0">
                <a:sym typeface="Symbol"/>
              </a:rPr>
              <a:t>p </a:t>
            </a:r>
            <a:r>
              <a:rPr lang="en-US" sz="1800" dirty="0" smtClean="0">
                <a:sym typeface="Symbol"/>
              </a:rPr>
              <a:t>must be true</a:t>
            </a:r>
            <a:r>
              <a:rPr lang="en-US" sz="1800" i="1" dirty="0" smtClean="0">
                <a:sym typeface="Symbol"/>
              </a:rPr>
              <a:t>.</a:t>
            </a:r>
          </a:p>
          <a:p>
            <a:pPr lvl="1"/>
            <a:r>
              <a:rPr lang="en-US" sz="1800" dirty="0" smtClean="0">
                <a:sym typeface="Symbol"/>
              </a:rPr>
              <a:t>If A is a knave, then B must not be a knight since knaves always lie. So, then both </a:t>
            </a:r>
            <a:r>
              <a:rPr lang="en-US" sz="1800" i="1" dirty="0" smtClean="0">
                <a:sym typeface="Symbol"/>
              </a:rPr>
              <a:t>p </a:t>
            </a:r>
            <a:r>
              <a:rPr lang="en-US" sz="1800" dirty="0" smtClean="0">
                <a:sym typeface="Symbol"/>
              </a:rPr>
              <a:t>and</a:t>
            </a:r>
            <a:r>
              <a:rPr lang="en-US" sz="1800" i="1" dirty="0" smtClean="0">
                <a:sym typeface="Symbol"/>
              </a:rPr>
              <a:t> q </a:t>
            </a:r>
            <a:r>
              <a:rPr lang="en-US" sz="1800" dirty="0" smtClean="0">
                <a:sym typeface="Symbol"/>
              </a:rPr>
              <a:t>hold since both are knaves</a:t>
            </a:r>
            <a:r>
              <a:rPr lang="en-US" sz="1800" i="1" dirty="0" smtClean="0">
                <a:sym typeface="Symbol"/>
              </a:rPr>
              <a:t>.</a:t>
            </a:r>
            <a:endParaRPr lang="en-US" sz="1800" dirty="0" smtClean="0">
              <a:sym typeface="Symbol"/>
            </a:endParaRPr>
          </a:p>
          <a:p>
            <a:endParaRPr lang="en-US" dirty="0"/>
          </a:p>
        </p:txBody>
      </p:sp>
      <p:pic>
        <p:nvPicPr>
          <p:cNvPr id="4" name="Picture 3" descr="0104.jpg"/>
          <p:cNvPicPr>
            <a:picLocks noChangeAspect="1"/>
          </p:cNvPicPr>
          <p:nvPr/>
        </p:nvPicPr>
        <p:blipFill>
          <a:blip r:embed="rId2" cstate="print"/>
          <a:stretch>
            <a:fillRect/>
          </a:stretch>
        </p:blipFill>
        <p:spPr>
          <a:xfrm>
            <a:off x="5867400" y="914400"/>
            <a:ext cx="874014" cy="1029462"/>
          </a:xfrm>
          <a:prstGeom prst="rect">
            <a:avLst/>
          </a:prstGeom>
        </p:spPr>
      </p:pic>
      <p:sp>
        <p:nvSpPr>
          <p:cNvPr id="6" name="TextBox 5"/>
          <p:cNvSpPr txBox="1"/>
          <p:nvPr/>
        </p:nvSpPr>
        <p:spPr>
          <a:xfrm>
            <a:off x="6934200" y="1143000"/>
            <a:ext cx="1371600" cy="923330"/>
          </a:xfrm>
          <a:prstGeom prst="rect">
            <a:avLst/>
          </a:prstGeom>
          <a:noFill/>
        </p:spPr>
        <p:txBody>
          <a:bodyPr wrap="square" rtlCol="0">
            <a:spAutoFit/>
          </a:bodyPr>
          <a:lstStyle/>
          <a:p>
            <a:r>
              <a:rPr lang="en-US" dirty="0" smtClean="0"/>
              <a:t>Raymond </a:t>
            </a:r>
            <a:r>
              <a:rPr lang="en-US" dirty="0" err="1" smtClean="0"/>
              <a:t>Smullyan</a:t>
            </a:r>
            <a:endParaRPr lang="en-US" dirty="0" smtClean="0"/>
          </a:p>
          <a:p>
            <a:r>
              <a:rPr lang="en-US" dirty="0" smtClean="0"/>
              <a:t>(Born 1919)</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Logic Circuits </a:t>
            </a:r>
            <a:br>
              <a:rPr lang="en-US" dirty="0" smtClean="0"/>
            </a:br>
            <a:r>
              <a:rPr lang="en-US" dirty="0" smtClean="0"/>
              <a:t>(Studied in depth in Chapter 12)</a:t>
            </a:r>
            <a:endParaRPr lang="en-US" dirty="0"/>
          </a:p>
        </p:txBody>
      </p:sp>
      <p:sp>
        <p:nvSpPr>
          <p:cNvPr id="3" name="Content Placeholder 2"/>
          <p:cNvSpPr>
            <a:spLocks noGrp="1"/>
          </p:cNvSpPr>
          <p:nvPr>
            <p:ph idx="1"/>
          </p:nvPr>
        </p:nvSpPr>
        <p:spPr/>
        <p:txBody>
          <a:bodyPr>
            <a:normAutofit/>
          </a:bodyPr>
          <a:lstStyle/>
          <a:p>
            <a:r>
              <a:rPr lang="en-US" sz="1600" dirty="0" smtClean="0"/>
              <a:t>Electronic circuits; each input/output signal  can be viewed as a 0 or 1. </a:t>
            </a:r>
          </a:p>
          <a:p>
            <a:pPr lvl="1"/>
            <a:r>
              <a:rPr lang="en-US" sz="1600" dirty="0" smtClean="0"/>
              <a:t>0    represents </a:t>
            </a:r>
            <a:r>
              <a:rPr lang="en-US" sz="1600" b="1" dirty="0" smtClean="0"/>
              <a:t>False</a:t>
            </a:r>
          </a:p>
          <a:p>
            <a:pPr lvl="1"/>
            <a:r>
              <a:rPr lang="en-US" sz="1600" dirty="0" smtClean="0"/>
              <a:t>1    represents </a:t>
            </a:r>
            <a:r>
              <a:rPr lang="en-US" sz="1600" b="1" dirty="0" smtClean="0"/>
              <a:t>True</a:t>
            </a:r>
          </a:p>
          <a:p>
            <a:r>
              <a:rPr lang="en-US" sz="1600" dirty="0" smtClean="0"/>
              <a:t>Complicated circuits are constructed from three basic circuits called gates.</a:t>
            </a:r>
          </a:p>
          <a:p>
            <a:pPr>
              <a:buNone/>
            </a:pPr>
            <a:endParaRPr lang="en-US" sz="1600" dirty="0" smtClean="0"/>
          </a:p>
          <a:p>
            <a:pPr>
              <a:buNone/>
            </a:pPr>
            <a:endParaRPr lang="en-US" sz="1600" dirty="0" smtClean="0"/>
          </a:p>
          <a:p>
            <a:pPr lvl="1"/>
            <a:r>
              <a:rPr lang="en-US" sz="1400" dirty="0" smtClean="0"/>
              <a:t>The inverter  (</a:t>
            </a:r>
            <a:r>
              <a:rPr lang="en-US" sz="1400" b="1" dirty="0" smtClean="0"/>
              <a:t>NOT gate</a:t>
            </a:r>
            <a:r>
              <a:rPr lang="en-US" sz="1400" dirty="0" smtClean="0"/>
              <a:t>)takes an input bit and produces the negation of that bit.</a:t>
            </a:r>
          </a:p>
          <a:p>
            <a:pPr lvl="1"/>
            <a:r>
              <a:rPr lang="en-US" sz="1400" dirty="0" smtClean="0"/>
              <a:t>The </a:t>
            </a:r>
            <a:r>
              <a:rPr lang="en-US" sz="1400" b="1" dirty="0" smtClean="0"/>
              <a:t>OR gate </a:t>
            </a:r>
            <a:r>
              <a:rPr lang="en-US" sz="1400" dirty="0" smtClean="0"/>
              <a:t>takes two input bits and produces the value equivalent to the disjunction of the two bits.</a:t>
            </a:r>
          </a:p>
          <a:p>
            <a:pPr lvl="1"/>
            <a:r>
              <a:rPr lang="en-US" sz="1400" dirty="0" smtClean="0"/>
              <a:t>The </a:t>
            </a:r>
            <a:r>
              <a:rPr lang="en-US" sz="1400" b="1" dirty="0" smtClean="0"/>
              <a:t>AND gate </a:t>
            </a:r>
            <a:r>
              <a:rPr lang="en-US" sz="1400" dirty="0" smtClean="0"/>
              <a:t>takes two input bits and produces the value equivalent to the conjunction of the two bits.</a:t>
            </a:r>
          </a:p>
          <a:p>
            <a:r>
              <a:rPr lang="en-US" sz="1600" dirty="0" smtClean="0"/>
              <a:t>More complicated digital circuits can be constructed by combining these basic circuits  to produce the desired output given the input signals by building a circuit for each piece of the output expression and then combining them. For example:</a:t>
            </a:r>
          </a:p>
        </p:txBody>
      </p:sp>
      <p:pic>
        <p:nvPicPr>
          <p:cNvPr id="4" name="Picture 3" descr="new_figure_2_1.jpg"/>
          <p:cNvPicPr>
            <a:picLocks noChangeAspect="1"/>
          </p:cNvPicPr>
          <p:nvPr/>
        </p:nvPicPr>
        <p:blipFill>
          <a:blip r:embed="rId2" cstate="print"/>
          <a:stretch>
            <a:fillRect/>
          </a:stretch>
        </p:blipFill>
        <p:spPr>
          <a:xfrm>
            <a:off x="1828800" y="3200400"/>
            <a:ext cx="4210812" cy="543306"/>
          </a:xfrm>
          <a:prstGeom prst="rect">
            <a:avLst/>
          </a:prstGeom>
        </p:spPr>
      </p:pic>
      <p:pic>
        <p:nvPicPr>
          <p:cNvPr id="5" name="Picture 4" descr="new_figure_2_2.jpg"/>
          <p:cNvPicPr>
            <a:picLocks noChangeAspect="1"/>
          </p:cNvPicPr>
          <p:nvPr/>
        </p:nvPicPr>
        <p:blipFill>
          <a:blip r:embed="rId3" cstate="print"/>
          <a:stretch>
            <a:fillRect/>
          </a:stretch>
        </p:blipFill>
        <p:spPr>
          <a:xfrm>
            <a:off x="3276600" y="5715000"/>
            <a:ext cx="3016758" cy="688086"/>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Kinds of Problems Solved Using Discrete Mathematics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What is the shortest path between two cities using a transportation system?</a:t>
            </a:r>
          </a:p>
          <a:p>
            <a:r>
              <a:rPr lang="en-US" dirty="0" smtClean="0"/>
              <a:t>Find the shortest tour that visits each of a group of cities only once and then ends in the starting city.</a:t>
            </a:r>
          </a:p>
          <a:p>
            <a:r>
              <a:rPr lang="en-US" dirty="0" smtClean="0"/>
              <a:t>How can we represent English sentences so that a computer can reason with them?</a:t>
            </a:r>
          </a:p>
          <a:p>
            <a:r>
              <a:rPr lang="en-US" dirty="0" smtClean="0"/>
              <a:t>How can we prove that there are infinitely many prime numbers?</a:t>
            </a:r>
          </a:p>
          <a:p>
            <a:r>
              <a:rPr lang="en-US" dirty="0" smtClean="0"/>
              <a:t>How can a list of integers be sorted so that  the integers are in increasing order?</a:t>
            </a:r>
          </a:p>
          <a:p>
            <a:r>
              <a:rPr lang="en-US" dirty="0" smtClean="0"/>
              <a:t>How many steps are required to do such a sorting?</a:t>
            </a:r>
          </a:p>
          <a:p>
            <a:r>
              <a:rPr lang="en-US" dirty="0" smtClean="0"/>
              <a:t>How can it be proved that a sorting algorithm always correctly sorts a list?</a:t>
            </a:r>
          </a:p>
          <a:p>
            <a:endParaRPr lang="en-US" dirty="0" smtClean="0"/>
          </a:p>
        </p:txBody>
      </p:sp>
    </p:spTree>
    <p:extLst>
      <p:ext uri="{BB962C8B-B14F-4D97-AF65-F5344CB8AC3E}">
        <p14:creationId xmlns:p14="http://schemas.microsoft.com/office/powerpoint/2010/main" val="147954879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Diagnosis of Faults in an Electrical System (</a:t>
            </a:r>
            <a:r>
              <a:rPr lang="en-US" i="1" dirty="0" smtClean="0"/>
              <a:t>Optional</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smtClean="0"/>
              <a:t>AI Example (from </a:t>
            </a:r>
            <a:r>
              <a:rPr lang="en-US" i="1" dirty="0" smtClean="0"/>
              <a:t>Artificial Intelligence: Foundations of Computational Agents </a:t>
            </a:r>
            <a:r>
              <a:rPr lang="en-US" dirty="0" smtClean="0"/>
              <a:t>by David Poole and Alan </a:t>
            </a:r>
            <a:r>
              <a:rPr lang="en-US" dirty="0" err="1" smtClean="0"/>
              <a:t>Mackworth</a:t>
            </a:r>
            <a:r>
              <a:rPr lang="en-US" dirty="0" smtClean="0"/>
              <a:t>, 2010)</a:t>
            </a:r>
          </a:p>
          <a:p>
            <a:r>
              <a:rPr lang="en-US" dirty="0" smtClean="0"/>
              <a:t>Need to represent in propositional logic the features of a piece of machinery or circuitry that are required for the operation to produce observable features. This is called the </a:t>
            </a:r>
            <a:r>
              <a:rPr lang="en-US" b="1" dirty="0" smtClean="0"/>
              <a:t>Knowledge Base (KB)</a:t>
            </a:r>
            <a:r>
              <a:rPr lang="en-US" dirty="0" smtClean="0"/>
              <a:t>. </a:t>
            </a:r>
          </a:p>
          <a:p>
            <a:r>
              <a:rPr lang="en-US" dirty="0" smtClean="0"/>
              <a:t>We also have observations representing the features that the system is exhibiting now.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Goals of a Course in Discrete Mathematics</a:t>
            </a:r>
            <a:endParaRPr lang="en-US" dirty="0"/>
          </a:p>
        </p:txBody>
      </p:sp>
      <p:sp>
        <p:nvSpPr>
          <p:cNvPr id="3" name="Content Placeholder 2"/>
          <p:cNvSpPr>
            <a:spLocks noGrp="1"/>
          </p:cNvSpPr>
          <p:nvPr>
            <p:ph idx="1"/>
          </p:nvPr>
        </p:nvSpPr>
        <p:spPr/>
        <p:txBody>
          <a:bodyPr>
            <a:normAutofit/>
          </a:bodyPr>
          <a:lstStyle/>
          <a:p>
            <a:r>
              <a:rPr lang="en-US" b="1" dirty="0" smtClean="0"/>
              <a:t>Mathematical Reasoning</a:t>
            </a:r>
            <a:r>
              <a:rPr lang="en-US" dirty="0" smtClean="0"/>
              <a:t>: Ability to read, understand, and construct mathematical arguments and proofs. </a:t>
            </a:r>
          </a:p>
          <a:p>
            <a:r>
              <a:rPr lang="en-US" b="1" dirty="0" smtClean="0"/>
              <a:t>Combinatorial Analysis</a:t>
            </a:r>
            <a:r>
              <a:rPr lang="en-US" dirty="0" smtClean="0"/>
              <a:t>: Techniques for  counting objects of different kinds. </a:t>
            </a:r>
          </a:p>
          <a:p>
            <a:r>
              <a:rPr lang="en-US" b="1" dirty="0" smtClean="0"/>
              <a:t>Discrete Structures</a:t>
            </a:r>
            <a:r>
              <a:rPr lang="en-US" dirty="0" smtClean="0"/>
              <a:t>: Abstract mathematical structures that represent objects and the relationships between them. Examples are sets, permutations, relations, graphs, trees, and finite state machines.</a:t>
            </a:r>
            <a:endParaRPr lang="en-US" dirty="0"/>
          </a:p>
        </p:txBody>
      </p:sp>
    </p:spTree>
    <p:extLst>
      <p:ext uri="{BB962C8B-B14F-4D97-AF65-F5344CB8AC3E}">
        <p14:creationId xmlns:p14="http://schemas.microsoft.com/office/powerpoint/2010/main" val="30162877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Goals of a Course in Discrete Mathematics </a:t>
            </a:r>
            <a:endParaRPr lang="en-US" dirty="0"/>
          </a:p>
        </p:txBody>
      </p:sp>
      <p:sp>
        <p:nvSpPr>
          <p:cNvPr id="3" name="Content Placeholder 2"/>
          <p:cNvSpPr>
            <a:spLocks noGrp="1"/>
          </p:cNvSpPr>
          <p:nvPr>
            <p:ph idx="1"/>
          </p:nvPr>
        </p:nvSpPr>
        <p:spPr/>
        <p:txBody>
          <a:bodyPr>
            <a:normAutofit fontScale="85000" lnSpcReduction="10000"/>
          </a:bodyPr>
          <a:lstStyle/>
          <a:p>
            <a:r>
              <a:rPr lang="en-US" b="1" dirty="0" smtClean="0"/>
              <a:t>Algorithmic Thinking</a:t>
            </a:r>
            <a:r>
              <a:rPr lang="en-US" dirty="0" smtClean="0"/>
              <a:t>: One way to solve many problems is to specify an algorithm. An algorithm is a sequence of steps that can be followed to solve any instance of a particular problem. Algorithmic thinking involves specifying algorithms, analyzing the memory and time required by an execution of the algorithm, and verifying that the algorithm will produce the correct answer. </a:t>
            </a:r>
          </a:p>
          <a:p>
            <a:r>
              <a:rPr lang="en-US" b="1" dirty="0" smtClean="0"/>
              <a:t>Applications and Modeling</a:t>
            </a:r>
            <a:r>
              <a:rPr lang="en-US" dirty="0" smtClean="0"/>
              <a:t>: It is important to appreciate and understand the wide range of applications of the topics in discrete mathematics and develop the ability to develop new models in various domains. Concepts from discrete mathematics  have not only been used to address problems in computing, but have been applied to solve problems in many areas such as chemistry, biology, linguistics, geography, business, etc. </a:t>
            </a:r>
          </a:p>
        </p:txBody>
      </p:sp>
    </p:spTree>
    <p:extLst>
      <p:ext uri="{BB962C8B-B14F-4D97-AF65-F5344CB8AC3E}">
        <p14:creationId xmlns:p14="http://schemas.microsoft.com/office/powerpoint/2010/main" val="36555937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Discrete Mathematics is a Gateway Course</a:t>
            </a:r>
            <a:endParaRPr lang="en-US" sz="3600" dirty="0"/>
          </a:p>
        </p:txBody>
      </p:sp>
      <p:sp>
        <p:nvSpPr>
          <p:cNvPr id="3" name="Content Placeholder 2"/>
          <p:cNvSpPr>
            <a:spLocks noGrp="1"/>
          </p:cNvSpPr>
          <p:nvPr>
            <p:ph idx="1"/>
          </p:nvPr>
        </p:nvSpPr>
        <p:spPr/>
        <p:txBody>
          <a:bodyPr>
            <a:normAutofit fontScale="92500" lnSpcReduction="20000"/>
          </a:bodyPr>
          <a:lstStyle/>
          <a:p>
            <a:r>
              <a:rPr lang="en-US" dirty="0" smtClean="0"/>
              <a:t>Topics in discrete mathematics will be important in many courses that you will take in the future:</a:t>
            </a:r>
          </a:p>
          <a:p>
            <a:pPr lvl="1"/>
            <a:r>
              <a:rPr lang="en-US" b="1" dirty="0" smtClean="0"/>
              <a:t>Computer Science</a:t>
            </a:r>
            <a:r>
              <a:rPr lang="en-US" dirty="0" smtClean="0"/>
              <a:t>: Computer Architecture, Data Structures, Algorithms, Programming Languages, Compilers, Computer Security, Databases, Artificial Intelligence, Networking, Graphics, Game Design, Theory of Computation, ……</a:t>
            </a:r>
          </a:p>
          <a:p>
            <a:pPr lvl="1"/>
            <a:r>
              <a:rPr lang="en-US" b="1" dirty="0" smtClean="0"/>
              <a:t>Mathematics</a:t>
            </a:r>
            <a:r>
              <a:rPr lang="en-US" dirty="0" smtClean="0"/>
              <a:t>: Logic, Set Theory, Probability, Number Theory, Abstract Algebra, </a:t>
            </a:r>
            <a:r>
              <a:rPr lang="en-US" dirty="0" err="1" smtClean="0"/>
              <a:t>Combinatorics</a:t>
            </a:r>
            <a:r>
              <a:rPr lang="en-US" dirty="0" smtClean="0"/>
              <a:t>, Graph Theory, Game Theory, Network Optimization, …</a:t>
            </a:r>
          </a:p>
          <a:p>
            <a:pPr lvl="2"/>
            <a:r>
              <a:rPr lang="en-US" dirty="0" smtClean="0"/>
              <a:t>The concepts learned will also be helpful in continuous areas of mathematics.</a:t>
            </a:r>
          </a:p>
          <a:p>
            <a:pPr lvl="1"/>
            <a:r>
              <a:rPr lang="en-US" b="1" dirty="0" smtClean="0"/>
              <a:t>Other Disciplines</a:t>
            </a:r>
            <a:r>
              <a:rPr lang="en-US" dirty="0" smtClean="0"/>
              <a:t>: You may find concepts learned here useful in courses in philosophy, economics, linguistics, and other departments.</a:t>
            </a:r>
            <a:endParaRPr lang="en-US" dirty="0"/>
          </a:p>
        </p:txBody>
      </p:sp>
    </p:spTree>
    <p:extLst>
      <p:ext uri="{BB962C8B-B14F-4D97-AF65-F5344CB8AC3E}">
        <p14:creationId xmlns:p14="http://schemas.microsoft.com/office/powerpoint/2010/main" val="1349112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Foundations: Logic and Proofs</a:t>
            </a:r>
            <a:endParaRPr lang="en-US" dirty="0"/>
          </a:p>
        </p:txBody>
      </p:sp>
      <p:sp>
        <p:nvSpPr>
          <p:cNvPr id="3" name="Subtitle 2"/>
          <p:cNvSpPr>
            <a:spLocks noGrp="1"/>
          </p:cNvSpPr>
          <p:nvPr>
            <p:ph type="subTitle" idx="1"/>
          </p:nvPr>
        </p:nvSpPr>
        <p:spPr/>
        <p:txBody>
          <a:bodyPr/>
          <a:lstStyle/>
          <a:p>
            <a:r>
              <a:rPr lang="en-US" dirty="0" smtClean="0"/>
              <a:t>Chapter </a:t>
            </a:r>
            <a:r>
              <a:rPr lang="en-US" dirty="0" smtClean="0">
                <a:latin typeface="Cambria Math" pitchFamily="18" charset="0"/>
                <a:ea typeface="Cambria Math" pitchFamily="18" charset="0"/>
              </a:rPr>
              <a:t>1</a:t>
            </a:r>
            <a:r>
              <a:rPr lang="en-US" dirty="0" smtClean="0"/>
              <a:t>, Part I: Propositional Logic</a:t>
            </a:r>
            <a:endParaRPr lang="en-US" dirty="0"/>
          </a:p>
        </p:txBody>
      </p:sp>
      <p:sp>
        <p:nvSpPr>
          <p:cNvPr id="5" name="TextBox 4"/>
          <p:cNvSpPr txBox="1"/>
          <p:nvPr/>
        </p:nvSpPr>
        <p:spPr>
          <a:xfrm>
            <a:off x="2286000" y="4953000"/>
            <a:ext cx="4191000" cy="369332"/>
          </a:xfrm>
          <a:prstGeom prst="rect">
            <a:avLst/>
          </a:prstGeom>
          <a:noFill/>
        </p:spPr>
        <p:txBody>
          <a:bodyPr wrap="square" rtlCol="0">
            <a:spAutoFit/>
          </a:bodyPr>
          <a:lstStyle/>
          <a:p>
            <a:r>
              <a:rPr lang="en-US" dirty="0" smtClean="0"/>
              <a:t>With Question/Answer Animations</a:t>
            </a:r>
            <a:endParaRPr lang="en-US" dirty="0"/>
          </a:p>
        </p:txBody>
      </p:sp>
      <p:sp>
        <p:nvSpPr>
          <p:cNvPr id="6" name="Text Box 3"/>
          <p:cNvSpPr txBox="1">
            <a:spLocks noChangeArrowheads="1"/>
          </p:cNvSpPr>
          <p:nvPr/>
        </p:nvSpPr>
        <p:spPr bwMode="auto">
          <a:xfrm>
            <a:off x="0" y="6580220"/>
            <a:ext cx="9144000"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33" tIns="51417" rIns="102833" bIns="51417">
            <a:spAutoFit/>
          </a:bodyPr>
          <a:ls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a:lstStyle>
          <a:p>
            <a:pPr algn="ctr" eaLnBrk="1" hangingPunct="1">
              <a:spcBef>
                <a:spcPct val="50000"/>
              </a:spcBef>
              <a:buFontTx/>
              <a:buNone/>
            </a:pPr>
            <a:r>
              <a:rPr lang="en-US" altLang="en-US" sz="1000" dirty="0"/>
              <a:t>Copyright ©  McGraw-Hill Education.  All rights reserved. No reproduction or distribution without the prior written consent of McGraw-Hill </a:t>
            </a:r>
            <a:r>
              <a:rPr lang="en-US" altLang="en-US" sz="1000" dirty="0" smtClean="0"/>
              <a:t>Education.</a:t>
            </a:r>
            <a:endParaRPr lang="en-US" altLang="en-US" sz="1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Summary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Propositional Logic</a:t>
            </a:r>
          </a:p>
          <a:p>
            <a:pPr lvl="1"/>
            <a:r>
              <a:rPr lang="en-US" dirty="0" smtClean="0"/>
              <a:t>The Language of Propositions</a:t>
            </a:r>
          </a:p>
          <a:p>
            <a:pPr lvl="1"/>
            <a:r>
              <a:rPr lang="en-US" dirty="0" smtClean="0"/>
              <a:t>Applications</a:t>
            </a:r>
          </a:p>
          <a:p>
            <a:pPr lvl="1"/>
            <a:r>
              <a:rPr lang="en-US" dirty="0" smtClean="0"/>
              <a:t>Logical Equivalences</a:t>
            </a:r>
          </a:p>
          <a:p>
            <a:r>
              <a:rPr lang="en-US" dirty="0" smtClean="0"/>
              <a:t>Predicate Logic</a:t>
            </a:r>
          </a:p>
          <a:p>
            <a:pPr lvl="1"/>
            <a:r>
              <a:rPr lang="en-US" dirty="0" smtClean="0"/>
              <a:t>The Language of Quantifiers</a:t>
            </a:r>
          </a:p>
          <a:p>
            <a:pPr lvl="1"/>
            <a:r>
              <a:rPr lang="en-US" dirty="0" smtClean="0"/>
              <a:t>Logical Equivalences</a:t>
            </a:r>
          </a:p>
          <a:p>
            <a:pPr lvl="1"/>
            <a:r>
              <a:rPr lang="en-US" dirty="0" smtClean="0"/>
              <a:t>Nested Quantifiers</a:t>
            </a:r>
          </a:p>
          <a:p>
            <a:r>
              <a:rPr lang="en-US" dirty="0" smtClean="0"/>
              <a:t>Proofs</a:t>
            </a:r>
          </a:p>
          <a:p>
            <a:pPr lvl="1"/>
            <a:r>
              <a:rPr lang="en-US" dirty="0" smtClean="0"/>
              <a:t>Rules of Inference</a:t>
            </a:r>
          </a:p>
          <a:p>
            <a:pPr lvl="1"/>
            <a:r>
              <a:rPr lang="en-US" dirty="0" smtClean="0"/>
              <a:t>Proof Methods</a:t>
            </a:r>
          </a:p>
          <a:p>
            <a:pPr lvl="1"/>
            <a:r>
              <a:rPr lang="en-US" dirty="0" smtClean="0"/>
              <a:t>Proof Strategy</a:t>
            </a:r>
          </a:p>
          <a:p>
            <a:endParaRPr lang="en-US" dirty="0" smtClean="0"/>
          </a:p>
          <a:p>
            <a:pPr lvl="1">
              <a:buNone/>
            </a:pPr>
            <a:endParaRPr lang="en-US" dirty="0" smtClean="0"/>
          </a:p>
          <a:p>
            <a:endParaRPr lang="en-US"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p \vee q  \rightarrow \neg r$&#10;&#10;\end{document}"/>
  <p:tag name="IGUANATEXSIZE" val="30"/>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p \vee q) \rightarrow \neg r$&#10;&#10;\end{document}"/>
  <p:tag name="IGUANATEXSIZE" val="3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6885</TotalTime>
  <Words>3205</Words>
  <Application>Microsoft Office PowerPoint</Application>
  <PresentationFormat>On-screen Show (4:3)</PresentationFormat>
  <Paragraphs>501</Paragraphs>
  <Slides>40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Constantia</vt:lpstr>
      <vt:lpstr>Calibri</vt:lpstr>
      <vt:lpstr>Wingdings 2</vt:lpstr>
      <vt:lpstr>Arial</vt:lpstr>
      <vt:lpstr>Cambria Math</vt:lpstr>
      <vt:lpstr>Symbol</vt:lpstr>
      <vt:lpstr>Flow</vt:lpstr>
      <vt:lpstr>Discrete Mathematics and Its Applications</vt:lpstr>
      <vt:lpstr>What is Discrete Mathematics?</vt:lpstr>
      <vt:lpstr>Kinds of Problems Solved Using Discrete Mathematics</vt:lpstr>
      <vt:lpstr>Kinds of Problems Solved Using Discrete Mathematics </vt:lpstr>
      <vt:lpstr>Goals of a Course in Discrete Mathematics</vt:lpstr>
      <vt:lpstr>Goals of a Course in Discrete Mathematics </vt:lpstr>
      <vt:lpstr>Discrete Mathematics is a Gateway Course</vt:lpstr>
      <vt:lpstr>The Foundations: Logic and Proofs</vt:lpstr>
      <vt:lpstr>Chapter Summary</vt:lpstr>
      <vt:lpstr>Propositional Logic Summary</vt:lpstr>
      <vt:lpstr>Propositional Logic</vt:lpstr>
      <vt:lpstr>Section Summary</vt:lpstr>
      <vt:lpstr>Propositions</vt:lpstr>
      <vt:lpstr>Propositional Logic</vt:lpstr>
      <vt:lpstr>Compound Propositions: Negation</vt:lpstr>
      <vt:lpstr>Conjunction</vt:lpstr>
      <vt:lpstr>Disjunction</vt:lpstr>
      <vt:lpstr> The Connective Or in English</vt:lpstr>
      <vt:lpstr> Implication</vt:lpstr>
      <vt:lpstr> Understanding Implication</vt:lpstr>
      <vt:lpstr>Understanding Implication (cont)</vt:lpstr>
      <vt:lpstr>Different Ways of Expressing p →q  </vt:lpstr>
      <vt:lpstr>Converse, Contrapositive, and Inverse</vt:lpstr>
      <vt:lpstr>Biconditional</vt:lpstr>
      <vt:lpstr>Expressing the Biconditional</vt:lpstr>
      <vt:lpstr>Truth Tables For Compound Propositions</vt:lpstr>
      <vt:lpstr>Example Truth Table</vt:lpstr>
      <vt:lpstr>Equivalent Propositions</vt:lpstr>
      <vt:lpstr>Using a Truth Table to Show  Non-Equivalence</vt:lpstr>
      <vt:lpstr>Problem</vt:lpstr>
      <vt:lpstr>Precedence of Logical Operators</vt:lpstr>
      <vt:lpstr>Applications of Propositional Logic</vt:lpstr>
      <vt:lpstr>Applications of Propositional Logic: Summary</vt:lpstr>
      <vt:lpstr>Translating English Sentences</vt:lpstr>
      <vt:lpstr>Example</vt:lpstr>
      <vt:lpstr>System Specifications</vt:lpstr>
      <vt:lpstr>Consistent System Specifications</vt:lpstr>
      <vt:lpstr>Logic Puzzles</vt:lpstr>
      <vt:lpstr>Logic Circuits  (Studied in depth in Chapter 12)</vt:lpstr>
      <vt:lpstr>Diagnosis of Faults in an Electrical System (Optional)</vt:lpstr>
    </vt:vector>
  </TitlesOfParts>
  <Company>Monmouth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Foundations: Logic and Proofs</dc:title>
  <dc:creator>Richard Scherl</dc:creator>
  <cp:lastModifiedBy>Baker, Tony (Grasso)</cp:lastModifiedBy>
  <cp:revision>503</cp:revision>
  <dcterms:created xsi:type="dcterms:W3CDTF">2013-09-13T22:27:42Z</dcterms:created>
  <dcterms:modified xsi:type="dcterms:W3CDTF">2015-09-02T15:37:10Z</dcterms:modified>
</cp:coreProperties>
</file>