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handoutMasterIdLst>
    <p:handoutMasterId r:id="rId25"/>
  </p:handoutMasterIdLst>
  <p:sldIdLst>
    <p:sldId id="264" r:id="rId6"/>
    <p:sldId id="256"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00"/>
    <a:srgbClr val="A30000"/>
    <a:srgbClr val="E7EFF7"/>
    <a:srgbClr val="CBDDEF"/>
    <a:srgbClr val="004A78"/>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5" autoAdjust="0"/>
    <p:restoredTop sz="94316" autoAdjust="0"/>
  </p:normalViewPr>
  <p:slideViewPr>
    <p:cSldViewPr snapToGrid="0" snapToObjects="1">
      <p:cViewPr>
        <p:scale>
          <a:sx n="75" d="100"/>
          <a:sy n="75" d="100"/>
        </p:scale>
        <p:origin x="-1128" y="-852"/>
      </p:cViewPr>
      <p:guideLst>
        <p:guide orient="horz" pos="2160"/>
        <p:guide pos="3840"/>
      </p:guideLst>
    </p:cSldViewPr>
  </p:slideViewPr>
  <p:outlineViewPr>
    <p:cViewPr>
      <p:scale>
        <a:sx n="33" d="100"/>
        <a:sy n="33" d="100"/>
      </p:scale>
      <p:origin x="0" y="-6300"/>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a:p>
        </p:txBody>
      </p:sp>
    </p:spTree>
    <p:extLst>
      <p:ext uri="{BB962C8B-B14F-4D97-AF65-F5344CB8AC3E}">
        <p14:creationId xmlns:p14="http://schemas.microsoft.com/office/powerpoint/2010/main" val="37601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a:p>
        </p:txBody>
      </p:sp>
    </p:spTree>
    <p:extLst>
      <p:ext uri="{BB962C8B-B14F-4D97-AF65-F5344CB8AC3E}">
        <p14:creationId xmlns:p14="http://schemas.microsoft.com/office/powerpoint/2010/main" val="3918693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 xmlns:a16="http://schemas.microsoft.com/office/drawing/2014/main"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 xmlns:a16="http://schemas.microsoft.com/office/drawing/2014/main"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 xmlns:a16="http://schemas.microsoft.com/office/drawing/2014/main"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 xmlns:a16="http://schemas.microsoft.com/office/drawing/2014/main"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 xmlns:a16="http://schemas.microsoft.com/office/drawing/2014/main"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 xmlns:a16="http://schemas.microsoft.com/office/drawing/2014/main"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 xmlns:a16="http://schemas.microsoft.com/office/drawing/2014/main"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 xmlns:a16="http://schemas.microsoft.com/office/drawing/2014/main"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 xmlns:a16="http://schemas.microsoft.com/office/drawing/2014/main"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 xmlns:a16="http://schemas.microsoft.com/office/drawing/2014/main"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6560322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 xmlns:a16="http://schemas.microsoft.com/office/drawing/2014/main"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 xmlns:a16="http://schemas.microsoft.com/office/drawing/2014/main"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 xmlns:a16="http://schemas.microsoft.com/office/drawing/2014/main"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 xmlns:a16="http://schemas.microsoft.com/office/drawing/2014/main"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 xmlns:a16="http://schemas.microsoft.com/office/drawing/2014/main"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 xmlns:a16="http://schemas.microsoft.com/office/drawing/2014/main"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 xmlns:a16="http://schemas.microsoft.com/office/drawing/2014/main"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 xmlns:a16="http://schemas.microsoft.com/office/drawing/2014/main"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 xmlns:a16="http://schemas.microsoft.com/office/drawing/2014/main"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 xmlns:a16="http://schemas.microsoft.com/office/drawing/2014/main"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 xmlns:a16="http://schemas.microsoft.com/office/drawing/2014/main"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 xmlns:a16="http://schemas.microsoft.com/office/drawing/2014/main"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 xmlns:a16="http://schemas.microsoft.com/office/drawing/2014/main"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 xmlns:a16="http://schemas.microsoft.com/office/drawing/2014/main"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 xmlns:a16="http://schemas.microsoft.com/office/drawing/2014/main"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 xmlns:a16="http://schemas.microsoft.com/office/drawing/2014/main"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 xmlns:a16="http://schemas.microsoft.com/office/drawing/2014/main"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 xmlns:a16="http://schemas.microsoft.com/office/drawing/2014/main"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 xmlns:a16="http://schemas.microsoft.com/office/drawing/2014/main"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IN" dirty="0"/>
              <a:t>Stewart, </a:t>
            </a:r>
            <a:r>
              <a:rPr lang="en-IN" dirty="0" smtClean="0"/>
              <a:t>Calculus, </a:t>
            </a:r>
            <a:r>
              <a:rPr lang="en-IN" dirty="0"/>
              <a:t>8th Edition. © 2016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24.png"/><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26.png"/><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7.wmf"/></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9.wmf"/><Relationship Id="rId11" Type="http://schemas.openxmlformats.org/officeDocument/2006/relationships/image" Target="../media/image32.png"/><Relationship Id="rId5" Type="http://schemas.openxmlformats.org/officeDocument/2006/relationships/oleObject" Target="../embeddings/oleObject16.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5.xml"/><Relationship Id="rId1" Type="http://schemas.openxmlformats.org/officeDocument/2006/relationships/vmlDrawing" Target="../drawings/vmlDrawing11.vml"/><Relationship Id="rId4" Type="http://schemas.openxmlformats.org/officeDocument/2006/relationships/image" Target="../media/image3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35.wmf"/><Relationship Id="rId5" Type="http://schemas.openxmlformats.org/officeDocument/2006/relationships/oleObject" Target="../embeddings/oleObject21.bin"/><Relationship Id="rId4" Type="http://schemas.openxmlformats.org/officeDocument/2006/relationships/image" Target="../media/image3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37.png"/><Relationship Id="rId4" Type="http://schemas.openxmlformats.org/officeDocument/2006/relationships/image" Target="../media/image3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39.png"/><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4.png"/><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5.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0.bin"/><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a:t>
            </a:r>
            <a:r>
              <a:rPr lang="en-US" b="1" dirty="0" smtClean="0"/>
              <a:t>5</a:t>
            </a:r>
            <a:endParaRPr lang="en-US" b="1" dirty="0"/>
          </a:p>
        </p:txBody>
      </p:sp>
      <p:sp>
        <p:nvSpPr>
          <p:cNvPr id="5" name="Title 4"/>
          <p:cNvSpPr>
            <a:spLocks noGrp="1"/>
          </p:cNvSpPr>
          <p:nvPr>
            <p:ph type="title"/>
          </p:nvPr>
        </p:nvSpPr>
        <p:spPr>
          <a:xfrm>
            <a:off x="3996910" y="4035475"/>
            <a:ext cx="6322782" cy="597008"/>
          </a:xfrm>
        </p:spPr>
        <p:txBody>
          <a:bodyPr/>
          <a:lstStyle/>
          <a:p>
            <a:r>
              <a:rPr lang="en-IN" altLang="en-US" sz="3600" dirty="0"/>
              <a:t>Applications of Integration</a:t>
            </a:r>
            <a:endParaRPr lang="en-US" altLang="en-US" sz="3600" dirty="0"/>
          </a:p>
        </p:txBody>
      </p:sp>
      <p:pic>
        <p:nvPicPr>
          <p:cNvPr id="9" name="Picture Placeholder 8" descr="&quot;&quot;">
            <a:extLst>
              <a:ext uri="{FF2B5EF4-FFF2-40B4-BE49-F238E27FC236}">
                <a16:creationId xmlns="" xmlns:a16="http://schemas.microsoft.com/office/drawing/2014/main" id="{F0D3D0DA-3B95-4361-B245-107119EAB980}"/>
              </a:ext>
            </a:extLst>
          </p:cNvPr>
          <p:cNvPicPr>
            <a:picLocks noGrp="1" noChangeAspect="1"/>
          </p:cNvPicPr>
          <p:nvPr>
            <p:ph type="pic" sz="quarter" idx="12"/>
          </p:nvPr>
        </p:nvPicPr>
        <p:blipFill rotWithShape="1">
          <a:blip r:embed="rId3"/>
          <a:srcRect t="-44128" b="-44128"/>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a:t>
            </a:r>
            <a:r>
              <a:rPr lang="en-US" dirty="0" smtClean="0"/>
              <a:t>Calculus,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70B800-8243-47AE-B25B-B09C9494A108}"/>
              </a:ext>
            </a:extLst>
          </p:cNvPr>
          <p:cNvSpPr>
            <a:spLocks noGrp="1"/>
          </p:cNvSpPr>
          <p:nvPr>
            <p:ph type="title"/>
          </p:nvPr>
        </p:nvSpPr>
        <p:spPr>
          <a:xfrm>
            <a:off x="838200" y="365126"/>
            <a:ext cx="10515600" cy="577854"/>
          </a:xfrm>
        </p:spPr>
        <p:txBody>
          <a:bodyPr/>
          <a:lstStyle/>
          <a:p>
            <a:r>
              <a:rPr lang="en-US" altLang="en-US" dirty="0"/>
              <a:t>Areas Between Curves </a:t>
            </a:r>
            <a:r>
              <a:rPr lang="en-US" altLang="en-US" sz="2400" b="0" dirty="0"/>
              <a:t>(6 of 11)</a:t>
            </a:r>
            <a:endParaRPr lang="en-US" dirty="0"/>
          </a:p>
        </p:txBody>
      </p:sp>
      <p:sp>
        <p:nvSpPr>
          <p:cNvPr id="3" name="Content Placeholder 2">
            <a:extLst>
              <a:ext uri="{FF2B5EF4-FFF2-40B4-BE49-F238E27FC236}">
                <a16:creationId xmlns="" xmlns:a16="http://schemas.microsoft.com/office/drawing/2014/main" id="{A3C75DC9-49BA-445D-A8EB-E8AAA8839A07}"/>
              </a:ext>
            </a:extLst>
          </p:cNvPr>
          <p:cNvSpPr>
            <a:spLocks noGrp="1"/>
          </p:cNvSpPr>
          <p:nvPr>
            <p:ph sz="quarter" idx="23"/>
          </p:nvPr>
        </p:nvSpPr>
        <p:spPr>
          <a:xfrm>
            <a:off x="736600" y="1289050"/>
            <a:ext cx="6342626" cy="2752008"/>
          </a:xfrm>
        </p:spPr>
        <p:txBody>
          <a:bodyPr/>
          <a:lstStyle/>
          <a:p>
            <a:r>
              <a:rPr lang="en-US" altLang="en-US" dirty="0"/>
              <a:t>In Figure 4 we drew a typical approximating rectangle with width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t>x</a:t>
            </a:r>
            <a:r>
              <a:rPr lang="en-US" altLang="en-US" dirty="0" smtClean="0"/>
              <a:t> </a:t>
            </a:r>
            <a:r>
              <a:rPr lang="en-US" altLang="en-US" dirty="0"/>
              <a:t>as a reminder of the procedure by which the area is defined in (1</a:t>
            </a:r>
            <a:r>
              <a:rPr lang="en-US" altLang="en-US" dirty="0" smtClean="0"/>
              <a:t>).</a:t>
            </a:r>
            <a:endParaRPr lang="en-US" altLang="en-US" dirty="0"/>
          </a:p>
          <a:p>
            <a:r>
              <a:rPr lang="en-US" altLang="en-US" dirty="0"/>
              <a:t>In general, when we set up an integral for an area, it’s helpful to sketch the region to identify the top curve </a:t>
            </a:r>
            <a:r>
              <a:rPr lang="en-US" altLang="en-US" i="1" dirty="0"/>
              <a:t>y</a:t>
            </a:r>
            <a:r>
              <a:rPr lang="en-US" altLang="en-US" i="1" baseline="-25000" dirty="0"/>
              <a:t>T</a:t>
            </a:r>
            <a:r>
              <a:rPr lang="en-US" altLang="en-US" dirty="0"/>
              <a:t>, the bottom curve </a:t>
            </a:r>
            <a:r>
              <a:rPr lang="en-US" altLang="en-US" i="1" dirty="0"/>
              <a:t>y</a:t>
            </a:r>
            <a:r>
              <a:rPr lang="en-US" altLang="en-US" i="1" baseline="-25000" dirty="0"/>
              <a:t>B</a:t>
            </a:r>
            <a:r>
              <a:rPr lang="en-US" altLang="en-US" dirty="0"/>
              <a:t>, and a typical approximating rectangle as in Figure 5.</a:t>
            </a:r>
          </a:p>
        </p:txBody>
      </p:sp>
      <p:pic>
        <p:nvPicPr>
          <p:cNvPr id="5" name="Content Placeholder 4" descr="The image consists of a visual representation of a graph. Two lines and a curve are graphed on the x y coordinate plane. The first line, which is parallel to the y-axis is graphed on the first quadrant. The equation of this line is x = 1. The second line starts from the origin, goes up to the right and ends at the bottom point of the first line. The equation of the second line is y = x. The curve starts from the point (0, 1), goes up to the right with increasing steepness, ends at the top point of the first line. The equation of the curve is y = e^x. A rectangular bar is shown between the second line and the curve. The width of the bar is delta x.&#10;"/>
          <p:cNvPicPr>
            <a:picLocks noGrp="1" noChangeAspect="1"/>
          </p:cNvPicPr>
          <p:nvPr>
            <p:ph sz="quarter" idx="24"/>
          </p:nvPr>
        </p:nvPicPr>
        <p:blipFill>
          <a:blip r:embed="rId2"/>
          <a:stretch>
            <a:fillRect/>
          </a:stretch>
        </p:blipFill>
        <p:spPr>
          <a:xfrm>
            <a:off x="8542839" y="976670"/>
            <a:ext cx="2151220" cy="2408150"/>
          </a:xfrm>
          <a:prstGeom prst="rect">
            <a:avLst/>
          </a:prstGeom>
        </p:spPr>
      </p:pic>
      <p:sp>
        <p:nvSpPr>
          <p:cNvPr id="8" name="Content Placeholder 7">
            <a:extLst>
              <a:ext uri="{FF2B5EF4-FFF2-40B4-BE49-F238E27FC236}">
                <a16:creationId xmlns="" xmlns:a16="http://schemas.microsoft.com/office/drawing/2014/main" id="{18C8CB28-89C9-4211-9914-9E64894D85C4}"/>
              </a:ext>
            </a:extLst>
          </p:cNvPr>
          <p:cNvSpPr>
            <a:spLocks noGrp="1"/>
          </p:cNvSpPr>
          <p:nvPr>
            <p:ph sz="quarter" idx="25"/>
          </p:nvPr>
        </p:nvSpPr>
        <p:spPr>
          <a:xfrm>
            <a:off x="9084187" y="3404942"/>
            <a:ext cx="898832" cy="221501"/>
          </a:xfrm>
        </p:spPr>
        <p:txBody>
          <a:bodyPr/>
          <a:lstStyle/>
          <a:p>
            <a:pPr algn="ctr"/>
            <a:r>
              <a:rPr lang="en-US" altLang="en-US" sz="1600" b="1" dirty="0"/>
              <a:t>Figure 4</a:t>
            </a:r>
          </a:p>
        </p:txBody>
      </p:sp>
      <p:pic>
        <p:nvPicPr>
          <p:cNvPr id="15" name="Content Placeholder 14" descr="The image consists of a visual representation of a graph. Two curves are graphed on the x y coordinate plane. Both the curves start from the same point. The starting point Is on the first quadrant where x = a. One goes up to the right with increasing steepness and ends at the top right of the viewing window in the first quadrant. The other curve goes down to the right with decreasing steepness and ends at the bottom right of the viewing window in the first quadrant. The endpoints of the two curves are connected with a line, which is parallel to the y-axis. The first and second curve is labeled as y_T and y_B respectively. A rectangular bar is shown between the two curves. The height and width of the bar are y_T - y_B and delta x respectively.&#10;">
            <a:extLst>
              <a:ext uri="{FF2B5EF4-FFF2-40B4-BE49-F238E27FC236}">
                <a16:creationId xmlns="" xmlns:a16="http://schemas.microsoft.com/office/drawing/2014/main" id="{06CAD2AB-9BC8-40B0-B4F2-328E790EC5FC}"/>
              </a:ext>
            </a:extLst>
          </p:cNvPr>
          <p:cNvPicPr>
            <a:picLocks noGrp="1" noChangeAspect="1"/>
          </p:cNvPicPr>
          <p:nvPr>
            <p:ph sz="quarter" idx="26"/>
          </p:nvPr>
        </p:nvPicPr>
        <p:blipFill>
          <a:blip r:embed="rId3"/>
          <a:stretch>
            <a:fillRect/>
          </a:stretch>
        </p:blipFill>
        <p:spPr>
          <a:xfrm>
            <a:off x="8188041" y="3791591"/>
            <a:ext cx="2827115" cy="2046291"/>
          </a:xfrm>
          <a:prstGeom prst="rect">
            <a:avLst/>
          </a:prstGeom>
        </p:spPr>
      </p:pic>
      <p:sp>
        <p:nvSpPr>
          <p:cNvPr id="10" name="Content Placeholder 9">
            <a:extLst>
              <a:ext uri="{FF2B5EF4-FFF2-40B4-BE49-F238E27FC236}">
                <a16:creationId xmlns="" xmlns:a16="http://schemas.microsoft.com/office/drawing/2014/main" id="{B7FC5602-67E4-40FA-A324-B33E0253C46E}"/>
              </a:ext>
            </a:extLst>
          </p:cNvPr>
          <p:cNvSpPr>
            <a:spLocks noGrp="1"/>
          </p:cNvSpPr>
          <p:nvPr>
            <p:ph sz="quarter" idx="27"/>
          </p:nvPr>
        </p:nvSpPr>
        <p:spPr>
          <a:xfrm>
            <a:off x="9084187" y="5898163"/>
            <a:ext cx="959465" cy="243309"/>
          </a:xfrm>
        </p:spPr>
        <p:txBody>
          <a:bodyPr/>
          <a:lstStyle/>
          <a:p>
            <a:r>
              <a:rPr lang="en-US" altLang="en-US" sz="1600" b="1" dirty="0"/>
              <a:t>Figure 4</a:t>
            </a:r>
          </a:p>
        </p:txBody>
      </p:sp>
    </p:spTree>
    <p:extLst>
      <p:ext uri="{BB962C8B-B14F-4D97-AF65-F5344CB8AC3E}">
        <p14:creationId xmlns:p14="http://schemas.microsoft.com/office/powerpoint/2010/main" val="766528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F6DA64-DEE4-42FD-9613-08DDBC60CFBA}"/>
              </a:ext>
            </a:extLst>
          </p:cNvPr>
          <p:cNvSpPr>
            <a:spLocks noGrp="1"/>
          </p:cNvSpPr>
          <p:nvPr>
            <p:ph type="title"/>
          </p:nvPr>
        </p:nvSpPr>
        <p:spPr/>
        <p:txBody>
          <a:bodyPr/>
          <a:lstStyle/>
          <a:p>
            <a:r>
              <a:rPr lang="en-US" altLang="en-US" dirty="0"/>
              <a:t>Areas Between Curves </a:t>
            </a:r>
            <a:r>
              <a:rPr lang="en-US" altLang="en-US" sz="2400" b="0" dirty="0"/>
              <a:t>(7 of 11)</a:t>
            </a:r>
            <a:endParaRPr lang="en-US" dirty="0"/>
          </a:p>
        </p:txBody>
      </p:sp>
      <p:sp>
        <p:nvSpPr>
          <p:cNvPr id="3" name="Content Placeholder 2">
            <a:extLst>
              <a:ext uri="{FF2B5EF4-FFF2-40B4-BE49-F238E27FC236}">
                <a16:creationId xmlns="" xmlns:a16="http://schemas.microsoft.com/office/drawing/2014/main" id="{54238592-3DE9-45D7-9F10-90C7687F12B5}"/>
              </a:ext>
            </a:extLst>
          </p:cNvPr>
          <p:cNvSpPr>
            <a:spLocks noGrp="1"/>
          </p:cNvSpPr>
          <p:nvPr>
            <p:ph sz="quarter" idx="23"/>
          </p:nvPr>
        </p:nvSpPr>
        <p:spPr>
          <a:xfrm>
            <a:off x="736600" y="1289049"/>
            <a:ext cx="9233310" cy="401205"/>
          </a:xfrm>
        </p:spPr>
        <p:txBody>
          <a:bodyPr/>
          <a:lstStyle/>
          <a:p>
            <a:r>
              <a:rPr lang="en-US" altLang="en-US" dirty="0"/>
              <a:t>Then the area of a typical rectangle is (</a:t>
            </a:r>
            <a:r>
              <a:rPr lang="en-US" altLang="en-US" i="1" dirty="0"/>
              <a:t>y</a:t>
            </a:r>
            <a:r>
              <a:rPr lang="en-US" altLang="en-US" i="1" baseline="-25000" dirty="0"/>
              <a:t>T</a:t>
            </a:r>
            <a:r>
              <a:rPr lang="en-US" altLang="en-US" dirty="0"/>
              <a:t> − </a:t>
            </a:r>
            <a:r>
              <a:rPr lang="en-US" altLang="en-US" i="1" dirty="0"/>
              <a:t>y</a:t>
            </a:r>
            <a:r>
              <a:rPr lang="en-US" altLang="en-US" i="1" baseline="-25000" dirty="0"/>
              <a:t>B</a:t>
            </a:r>
            <a:r>
              <a:rPr lang="en-US" altLang="en-US" dirty="0"/>
              <a:t>)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t>x</a:t>
            </a:r>
            <a:r>
              <a:rPr lang="en-US" altLang="en-US" dirty="0" smtClean="0"/>
              <a:t> </a:t>
            </a:r>
            <a:r>
              <a:rPr lang="en-US" altLang="en-US" dirty="0"/>
              <a:t>and the equation</a:t>
            </a:r>
          </a:p>
        </p:txBody>
      </p:sp>
      <p:graphicFrame>
        <p:nvGraphicFramePr>
          <p:cNvPr id="12" name="Content Placeholder 11" descr="A = lim_(n rightarrow infinity) sum_(i = 1)^(n) (y_T minus y_B) Delta (x) = int_(a)^(b) (y_T minus y_B) d x">
            <a:extLst>
              <a:ext uri="{FF2B5EF4-FFF2-40B4-BE49-F238E27FC236}">
                <a16:creationId xmlns="" xmlns:a16="http://schemas.microsoft.com/office/drawing/2014/main" id="{91186C9D-8FEB-45CA-8615-20295F3BA0A1}"/>
              </a:ext>
            </a:extLst>
          </p:cNvPr>
          <p:cNvGraphicFramePr>
            <a:graphicFrameLocks noGrp="1" noChangeAspect="1"/>
          </p:cNvGraphicFramePr>
          <p:nvPr>
            <p:ph sz="quarter" idx="24"/>
            <p:extLst>
              <p:ext uri="{D42A27DB-BD31-4B8C-83A1-F6EECF244321}">
                <p14:modId xmlns:p14="http://schemas.microsoft.com/office/powerpoint/2010/main" val="3633159583"/>
              </p:ext>
            </p:extLst>
          </p:nvPr>
        </p:nvGraphicFramePr>
        <p:xfrm>
          <a:off x="3550709" y="1753699"/>
          <a:ext cx="5084230" cy="785967"/>
        </p:xfrm>
        <a:graphic>
          <a:graphicData uri="http://schemas.openxmlformats.org/presentationml/2006/ole">
            <mc:AlternateContent xmlns:mc="http://schemas.openxmlformats.org/markup-compatibility/2006">
              <mc:Choice xmlns:v="urn:schemas-microsoft-com:vml" Requires="v">
                <p:oleObj spid="_x0000_s524471" name="Equation" r:id="rId3" imgW="5257800" imgH="812520" progId="Equation.DSMT4">
                  <p:embed/>
                </p:oleObj>
              </mc:Choice>
              <mc:Fallback>
                <p:oleObj name="Equation" r:id="rId3" imgW="5257800" imgH="812520" progId="Equation.DSMT4">
                  <p:embed/>
                  <p:pic>
                    <p:nvPicPr>
                      <p:cNvPr id="11" name="Object 10">
                        <a:extLst>
                          <a:ext uri="{FF2B5EF4-FFF2-40B4-BE49-F238E27FC236}">
                            <a16:creationId xmlns="" xmlns:a16="http://schemas.microsoft.com/office/drawing/2014/main" id="{DEBE59B2-1A75-4C09-A2FB-4DB8724D6AC8}"/>
                          </a:ext>
                        </a:extLst>
                      </p:cNvPr>
                      <p:cNvPicPr/>
                      <p:nvPr/>
                    </p:nvPicPr>
                    <p:blipFill>
                      <a:blip r:embed="rId4"/>
                      <a:stretch>
                        <a:fillRect/>
                      </a:stretch>
                    </p:blipFill>
                    <p:spPr>
                      <a:xfrm>
                        <a:off x="3550709" y="1753699"/>
                        <a:ext cx="5084230" cy="785967"/>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E2C81EB6-1CCE-41A2-B607-4DAFE7780397}"/>
              </a:ext>
            </a:extLst>
          </p:cNvPr>
          <p:cNvSpPr>
            <a:spLocks noGrp="1"/>
          </p:cNvSpPr>
          <p:nvPr>
            <p:ph sz="quarter" idx="25"/>
          </p:nvPr>
        </p:nvSpPr>
        <p:spPr>
          <a:xfrm>
            <a:off x="736600" y="2725738"/>
            <a:ext cx="5811982" cy="1104900"/>
          </a:xfrm>
        </p:spPr>
        <p:txBody>
          <a:bodyPr/>
          <a:lstStyle/>
          <a:p>
            <a:r>
              <a:rPr lang="en-US" altLang="en-US" dirty="0"/>
              <a:t>summarizes the procedure of adding (in a limiting sense) the areas of all the typical rectangles.</a:t>
            </a:r>
          </a:p>
        </p:txBody>
      </p:sp>
      <p:sp>
        <p:nvSpPr>
          <p:cNvPr id="6" name="Content Placeholder 5">
            <a:extLst>
              <a:ext uri="{FF2B5EF4-FFF2-40B4-BE49-F238E27FC236}">
                <a16:creationId xmlns="" xmlns:a16="http://schemas.microsoft.com/office/drawing/2014/main" id="{4FA8D1B3-7B2B-4FEF-87B0-98B1351C60CB}"/>
              </a:ext>
            </a:extLst>
          </p:cNvPr>
          <p:cNvSpPr>
            <a:spLocks noGrp="1"/>
          </p:cNvSpPr>
          <p:nvPr>
            <p:ph sz="quarter" idx="26"/>
          </p:nvPr>
        </p:nvSpPr>
        <p:spPr>
          <a:xfrm>
            <a:off x="736599" y="4011613"/>
            <a:ext cx="5636491" cy="1456314"/>
          </a:xfrm>
        </p:spPr>
        <p:txBody>
          <a:bodyPr/>
          <a:lstStyle/>
          <a:p>
            <a:r>
              <a:rPr lang="en-US" altLang="en-US" dirty="0"/>
              <a:t>Notice that in Figure 5 the left-hand boundary reduces to a point, whereas in Figure 3 the right-hand boundary reduces to a point. </a:t>
            </a:r>
          </a:p>
        </p:txBody>
      </p:sp>
      <p:pic>
        <p:nvPicPr>
          <p:cNvPr id="13" name="Content Placeholder 12" descr="The image consists of a visual representation of a graph. Two curves are graphed on the x y coordinate plane. Two perpendiculars are shown on the points (a, 0) and (b, 0). The first curve starts from the tip of the first perpendicular, with increasing-decreasing steepness, reaches two high points and a low point and ends at the tip of the second perpendicular. The second curve starts from a point on the first perpendicular, goes to the right with decreasing steepness and reaches a low point. Then the curve goes up to the right with increasing steepness and ends at the tip of the second quadrant. The equation of the first and second curve is y = f(x) and y = g(x) respectively. The area below the second curve in the first quadrant is deeply shaded. The area enclosed between the two curves is lightly shaded and is labeled as S.&#10;">
            <a:extLst>
              <a:ext uri="{FF2B5EF4-FFF2-40B4-BE49-F238E27FC236}">
                <a16:creationId xmlns="" xmlns:a16="http://schemas.microsoft.com/office/drawing/2014/main" id="{00F5846E-5FF6-46B8-A5C5-DDAC7A01D885}"/>
              </a:ext>
            </a:extLst>
          </p:cNvPr>
          <p:cNvPicPr>
            <a:picLocks noGrp="1" noChangeAspect="1"/>
          </p:cNvPicPr>
          <p:nvPr>
            <p:ph sz="quarter" idx="27"/>
          </p:nvPr>
        </p:nvPicPr>
        <p:blipFill>
          <a:blip r:embed="rId5"/>
          <a:stretch>
            <a:fillRect/>
          </a:stretch>
        </p:blipFill>
        <p:spPr>
          <a:xfrm>
            <a:off x="8108110" y="2959135"/>
            <a:ext cx="3532015" cy="2091901"/>
          </a:xfrm>
          <a:prstGeom prst="rect">
            <a:avLst/>
          </a:prstGeom>
        </p:spPr>
      </p:pic>
      <p:graphicFrame>
        <p:nvGraphicFramePr>
          <p:cNvPr id="15" name="Content Placeholder 14" descr="A = (int_(a)^(b) (f(x) d x)) minus (int_(a)^(b) (g(x) d x))">
            <a:extLst>
              <a:ext uri="{FF2B5EF4-FFF2-40B4-BE49-F238E27FC236}">
                <a16:creationId xmlns="" xmlns:a16="http://schemas.microsoft.com/office/drawing/2014/main" id="{AD0F9626-69FE-4440-AFF5-7BAE4C1E771D}"/>
              </a:ext>
            </a:extLst>
          </p:cNvPr>
          <p:cNvGraphicFramePr>
            <a:graphicFrameLocks noGrp="1" noChangeAspect="1"/>
          </p:cNvGraphicFramePr>
          <p:nvPr>
            <p:ph sz="quarter" idx="28"/>
            <p:extLst>
              <p:ext uri="{D42A27DB-BD31-4B8C-83A1-F6EECF244321}">
                <p14:modId xmlns:p14="http://schemas.microsoft.com/office/powerpoint/2010/main" val="1173637602"/>
              </p:ext>
            </p:extLst>
          </p:nvPr>
        </p:nvGraphicFramePr>
        <p:xfrm>
          <a:off x="8571926" y="5294000"/>
          <a:ext cx="2265023" cy="401185"/>
        </p:xfrm>
        <a:graphic>
          <a:graphicData uri="http://schemas.openxmlformats.org/presentationml/2006/ole">
            <mc:AlternateContent xmlns:mc="http://schemas.openxmlformats.org/markup-compatibility/2006">
              <mc:Choice xmlns:v="urn:schemas-microsoft-com:vml" Requires="v">
                <p:oleObj spid="_x0000_s524472" name="Equation" r:id="rId6" imgW="3441600" imgH="609480" progId="Equation.DSMT4">
                  <p:embed/>
                </p:oleObj>
              </mc:Choice>
              <mc:Fallback>
                <p:oleObj name="Equation" r:id="rId6" imgW="3441600" imgH="609480" progId="Equation.DSMT4">
                  <p:embed/>
                  <p:pic>
                    <p:nvPicPr>
                      <p:cNvPr id="14" name="Object 13">
                        <a:extLst>
                          <a:ext uri="{FF2B5EF4-FFF2-40B4-BE49-F238E27FC236}">
                            <a16:creationId xmlns="" xmlns:a16="http://schemas.microsoft.com/office/drawing/2014/main" id="{7F9BA1AA-6F7E-4752-88D1-19814ED0C686}"/>
                          </a:ext>
                        </a:extLst>
                      </p:cNvPr>
                      <p:cNvPicPr/>
                      <p:nvPr/>
                    </p:nvPicPr>
                    <p:blipFill>
                      <a:blip r:embed="rId7"/>
                      <a:stretch>
                        <a:fillRect/>
                      </a:stretch>
                    </p:blipFill>
                    <p:spPr>
                      <a:xfrm>
                        <a:off x="8571926" y="5294000"/>
                        <a:ext cx="2265023" cy="401185"/>
                      </a:xfrm>
                      <a:prstGeom prst="rect">
                        <a:avLst/>
                      </a:prstGeom>
                    </p:spPr>
                  </p:pic>
                </p:oleObj>
              </mc:Fallback>
            </mc:AlternateContent>
          </a:graphicData>
        </a:graphic>
      </p:graphicFrame>
      <p:sp>
        <p:nvSpPr>
          <p:cNvPr id="9" name="Content Placeholder 8">
            <a:extLst>
              <a:ext uri="{FF2B5EF4-FFF2-40B4-BE49-F238E27FC236}">
                <a16:creationId xmlns="" xmlns:a16="http://schemas.microsoft.com/office/drawing/2014/main" id="{BA29482C-E395-4473-9ED0-AC121417D90C}"/>
              </a:ext>
            </a:extLst>
          </p:cNvPr>
          <p:cNvSpPr>
            <a:spLocks noGrp="1"/>
          </p:cNvSpPr>
          <p:nvPr>
            <p:ph sz="quarter" idx="29"/>
          </p:nvPr>
        </p:nvSpPr>
        <p:spPr>
          <a:xfrm>
            <a:off x="9365226" y="5927111"/>
            <a:ext cx="797232" cy="237715"/>
          </a:xfrm>
        </p:spPr>
        <p:txBody>
          <a:bodyPr/>
          <a:lstStyle/>
          <a:p>
            <a:r>
              <a:rPr lang="en-US" altLang="en-US" sz="1600" b="1" dirty="0"/>
              <a:t>Figure 3</a:t>
            </a:r>
          </a:p>
        </p:txBody>
      </p:sp>
    </p:spTree>
    <p:extLst>
      <p:ext uri="{BB962C8B-B14F-4D97-AF65-F5344CB8AC3E}">
        <p14:creationId xmlns:p14="http://schemas.microsoft.com/office/powerpoint/2010/main" val="289712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1ACE38-BE8C-4184-BED5-A6FC920881E4}"/>
              </a:ext>
            </a:extLst>
          </p:cNvPr>
          <p:cNvSpPr>
            <a:spLocks noGrp="1"/>
          </p:cNvSpPr>
          <p:nvPr>
            <p:ph type="title"/>
          </p:nvPr>
        </p:nvSpPr>
        <p:spPr/>
        <p:txBody>
          <a:bodyPr/>
          <a:lstStyle/>
          <a:p>
            <a:r>
              <a:rPr lang="en-US" altLang="en-US" dirty="0"/>
              <a:t>Areas Between Curves </a:t>
            </a:r>
            <a:r>
              <a:rPr lang="en-US" altLang="en-US" sz="2400" b="0" dirty="0"/>
              <a:t>(8 of 11)</a:t>
            </a:r>
            <a:endParaRPr lang="en-US" dirty="0"/>
          </a:p>
        </p:txBody>
      </p:sp>
      <p:sp>
        <p:nvSpPr>
          <p:cNvPr id="3" name="Content Placeholder 2">
            <a:extLst>
              <a:ext uri="{FF2B5EF4-FFF2-40B4-BE49-F238E27FC236}">
                <a16:creationId xmlns="" xmlns:a16="http://schemas.microsoft.com/office/drawing/2014/main" id="{F43830BA-C4C9-424B-9E60-DF07F4C491C8}"/>
              </a:ext>
            </a:extLst>
          </p:cNvPr>
          <p:cNvSpPr>
            <a:spLocks noGrp="1"/>
          </p:cNvSpPr>
          <p:nvPr>
            <p:ph sz="quarter" idx="23"/>
          </p:nvPr>
        </p:nvSpPr>
        <p:spPr>
          <a:xfrm>
            <a:off x="736600" y="1289050"/>
            <a:ext cx="7105073" cy="2818867"/>
          </a:xfrm>
        </p:spPr>
        <p:txBody>
          <a:bodyPr/>
          <a:lstStyle/>
          <a:p>
            <a:r>
              <a:rPr lang="en-US" altLang="en-US" dirty="0"/>
              <a:t>If we are asked to find the area between the curves </a:t>
            </a:r>
            <a:r>
              <a:rPr lang="en-US" altLang="en-US" i="1" dirty="0"/>
              <a:t>y</a:t>
            </a:r>
            <a:r>
              <a:rPr lang="en-US" altLang="en-US" dirty="0"/>
              <a:t> = </a:t>
            </a:r>
            <a:r>
              <a:rPr lang="en-US" altLang="en-US" i="1" dirty="0"/>
              <a:t>f</a:t>
            </a:r>
            <a:r>
              <a:rPr lang="en-US" altLang="en-US" dirty="0"/>
              <a:t>(</a:t>
            </a:r>
            <a:r>
              <a:rPr lang="en-US" altLang="en-US" i="1" dirty="0"/>
              <a:t>x</a:t>
            </a:r>
            <a:r>
              <a:rPr lang="en-US" altLang="en-US" dirty="0"/>
              <a:t>) and </a:t>
            </a:r>
            <a:r>
              <a:rPr lang="en-US" altLang="en-US" i="1" dirty="0"/>
              <a:t>y</a:t>
            </a:r>
            <a:r>
              <a:rPr lang="en-US" altLang="en-US" dirty="0"/>
              <a:t> = </a:t>
            </a:r>
            <a:r>
              <a:rPr lang="en-US" altLang="en-US" i="1" dirty="0"/>
              <a:t>g</a:t>
            </a:r>
            <a:r>
              <a:rPr lang="en-US" altLang="en-US" dirty="0"/>
              <a:t>(</a:t>
            </a:r>
            <a:r>
              <a:rPr lang="en-US" altLang="en-US" i="1" dirty="0"/>
              <a:t>x</a:t>
            </a:r>
            <a:r>
              <a:rPr lang="en-US" altLang="en-US" dirty="0"/>
              <a:t>) where </a:t>
            </a:r>
            <a:r>
              <a:rPr lang="en-US" altLang="en-US" i="1" dirty="0"/>
              <a:t>f</a:t>
            </a:r>
            <a:r>
              <a:rPr lang="en-US" altLang="en-US" dirty="0"/>
              <a:t>(</a:t>
            </a:r>
            <a:r>
              <a:rPr lang="en-US" altLang="en-US" i="1" dirty="0"/>
              <a:t>x</a:t>
            </a:r>
            <a:r>
              <a:rPr lang="en-US" altLang="en-US" dirty="0"/>
              <a:t>) </a:t>
            </a:r>
            <a:r>
              <a:rPr lang="en-US" altLang="en-US" b="1" dirty="0">
                <a:sym typeface="Symbol" panose="05050102010706020507" pitchFamily="18" charset="2"/>
              </a:rPr>
              <a:t> </a:t>
            </a:r>
            <a:r>
              <a:rPr lang="en-US" altLang="en-US" i="1" dirty="0"/>
              <a:t>g</a:t>
            </a:r>
            <a:r>
              <a:rPr lang="en-US" altLang="en-US" dirty="0"/>
              <a:t>(</a:t>
            </a:r>
            <a:r>
              <a:rPr lang="en-US" altLang="en-US" i="1" dirty="0"/>
              <a:t>x</a:t>
            </a:r>
            <a:r>
              <a:rPr lang="en-US" altLang="en-US" dirty="0"/>
              <a:t>) for some values </a:t>
            </a:r>
            <a:r>
              <a:rPr lang="en-US" altLang="en-US" i="1" dirty="0"/>
              <a:t>x</a:t>
            </a:r>
            <a:r>
              <a:rPr lang="en-US" altLang="en-US" dirty="0"/>
              <a:t> of but </a:t>
            </a:r>
            <a:r>
              <a:rPr lang="en-US" altLang="en-US" i="1" dirty="0"/>
              <a:t>g</a:t>
            </a:r>
            <a:r>
              <a:rPr lang="en-US" altLang="en-US" dirty="0"/>
              <a:t>(</a:t>
            </a:r>
            <a:r>
              <a:rPr lang="en-US" altLang="en-US" i="1" dirty="0"/>
              <a:t>x</a:t>
            </a:r>
            <a:r>
              <a:rPr lang="en-US" altLang="en-US" dirty="0"/>
              <a:t>) </a:t>
            </a:r>
            <a:r>
              <a:rPr lang="en-US" altLang="en-US" b="1" dirty="0">
                <a:sym typeface="Symbol" panose="05050102010706020507" pitchFamily="18" charset="2"/>
              </a:rPr>
              <a:t></a:t>
            </a:r>
            <a:r>
              <a:rPr lang="en-US" altLang="en-US" dirty="0"/>
              <a:t> </a:t>
            </a:r>
            <a:r>
              <a:rPr lang="en-US" altLang="en-US" i="1" dirty="0"/>
              <a:t>f</a:t>
            </a:r>
            <a:r>
              <a:rPr lang="en-US" altLang="en-US" dirty="0"/>
              <a:t>(</a:t>
            </a:r>
            <a:r>
              <a:rPr lang="en-US" altLang="en-US" i="1" dirty="0"/>
              <a:t>x</a:t>
            </a:r>
            <a:r>
              <a:rPr lang="en-US" altLang="en-US" dirty="0"/>
              <a:t>) for other values of </a:t>
            </a:r>
            <a:r>
              <a:rPr lang="en-US" altLang="en-US" i="1" dirty="0"/>
              <a:t>x</a:t>
            </a:r>
            <a:r>
              <a:rPr lang="en-US" altLang="en-US" dirty="0"/>
              <a:t>, then we split the given region </a:t>
            </a:r>
            <a:r>
              <a:rPr lang="en-US" altLang="en-US" i="1" dirty="0"/>
              <a:t>S </a:t>
            </a:r>
            <a:r>
              <a:rPr lang="en-US" altLang="en-US" dirty="0"/>
              <a:t>into several regions </a:t>
            </a:r>
            <a:r>
              <a:rPr lang="en-US" altLang="en-US" i="1" dirty="0"/>
              <a:t>S</a:t>
            </a:r>
            <a:r>
              <a:rPr lang="en-US" altLang="en-US" baseline="-25000" dirty="0"/>
              <a:t>1</a:t>
            </a:r>
            <a:r>
              <a:rPr lang="en-US" altLang="en-US" dirty="0"/>
              <a:t>, </a:t>
            </a:r>
            <a:r>
              <a:rPr lang="en-US" altLang="en-US" i="1" dirty="0"/>
              <a:t>S</a:t>
            </a:r>
            <a:r>
              <a:rPr lang="en-US" altLang="en-US" baseline="-25000" dirty="0"/>
              <a:t>2</a:t>
            </a:r>
            <a:r>
              <a:rPr lang="en-US" altLang="en-US" dirty="0"/>
              <a:t> , . . . with areas </a:t>
            </a:r>
            <a:r>
              <a:rPr lang="en-US" altLang="en-US" i="1" dirty="0"/>
              <a:t>A</a:t>
            </a:r>
            <a:r>
              <a:rPr lang="en-US" altLang="en-US" baseline="-25000" dirty="0"/>
              <a:t>1</a:t>
            </a:r>
            <a:r>
              <a:rPr lang="en-US" altLang="en-US" dirty="0"/>
              <a:t>, </a:t>
            </a:r>
            <a:r>
              <a:rPr lang="en-US" altLang="en-US" i="1" dirty="0"/>
              <a:t>A</a:t>
            </a:r>
            <a:r>
              <a:rPr lang="en-US" altLang="en-US" baseline="-25000" dirty="0"/>
              <a:t>2</a:t>
            </a:r>
            <a:r>
              <a:rPr lang="en-US" altLang="en-US" dirty="0"/>
              <a:t> , . . . as shown in Figure 11. We then define the area of the region </a:t>
            </a:r>
            <a:r>
              <a:rPr lang="en-US" altLang="en-US" i="1" dirty="0"/>
              <a:t>S</a:t>
            </a:r>
            <a:r>
              <a:rPr lang="en-US" altLang="en-US" dirty="0"/>
              <a:t> to be the sum of the areas of the smaller regions </a:t>
            </a:r>
            <a:r>
              <a:rPr lang="en-US" altLang="en-US" i="1" dirty="0"/>
              <a:t>S</a:t>
            </a:r>
            <a:r>
              <a:rPr lang="en-US" altLang="en-US" baseline="-25000" dirty="0"/>
              <a:t>1</a:t>
            </a:r>
            <a:r>
              <a:rPr lang="en-US" altLang="en-US" dirty="0"/>
              <a:t>, </a:t>
            </a:r>
            <a:r>
              <a:rPr lang="en-US" altLang="en-US" i="1" dirty="0"/>
              <a:t>S</a:t>
            </a:r>
            <a:r>
              <a:rPr lang="en-US" altLang="en-US" baseline="-25000" dirty="0"/>
              <a:t>2</a:t>
            </a:r>
            <a:r>
              <a:rPr lang="en-US" altLang="en-US" dirty="0"/>
              <a:t> , . . . , that is, </a:t>
            </a:r>
            <a:r>
              <a:rPr lang="en-US" altLang="en-US" i="1" dirty="0"/>
              <a:t>A </a:t>
            </a:r>
            <a:r>
              <a:rPr lang="en-US" altLang="en-US" dirty="0"/>
              <a:t>= </a:t>
            </a:r>
            <a:r>
              <a:rPr lang="en-US" altLang="en-US" i="1" dirty="0"/>
              <a:t>A</a:t>
            </a:r>
            <a:r>
              <a:rPr lang="en-US" altLang="en-US" baseline="-25000" dirty="0"/>
              <a:t>1 </a:t>
            </a:r>
            <a:r>
              <a:rPr lang="en-US" altLang="en-US" dirty="0"/>
              <a:t>+ </a:t>
            </a:r>
            <a:r>
              <a:rPr lang="en-US" altLang="en-US" i="1" dirty="0"/>
              <a:t>A</a:t>
            </a:r>
            <a:r>
              <a:rPr lang="en-US" altLang="en-US" baseline="-25000" dirty="0"/>
              <a:t>2</a:t>
            </a:r>
            <a:r>
              <a:rPr lang="en-US" altLang="en-US" dirty="0"/>
              <a:t> + . . .</a:t>
            </a:r>
            <a:r>
              <a:rPr lang="en-US" altLang="en-US" b="1" baseline="-25000" dirty="0"/>
              <a:t>.</a:t>
            </a:r>
            <a:r>
              <a:rPr lang="en-US" altLang="en-US" dirty="0"/>
              <a:t> Since</a:t>
            </a:r>
          </a:p>
        </p:txBody>
      </p:sp>
      <p:graphicFrame>
        <p:nvGraphicFramePr>
          <p:cNvPr id="9" name="Content Placeholder 8" descr="abs(f(x) minus g(x)) = {f(x) minus g(x) where f(x) &gt;= g(x). g(x) minus f(x) where g(x) &gt;= f(x)">
            <a:extLst>
              <a:ext uri="{FF2B5EF4-FFF2-40B4-BE49-F238E27FC236}">
                <a16:creationId xmlns="" xmlns:a16="http://schemas.microsoft.com/office/drawing/2014/main" id="{7FE77540-63D1-49F8-A2D3-7057009CEE07}"/>
              </a:ext>
            </a:extLst>
          </p:cNvPr>
          <p:cNvGraphicFramePr>
            <a:graphicFrameLocks noGrp="1" noChangeAspect="1"/>
          </p:cNvGraphicFramePr>
          <p:nvPr>
            <p:ph sz="quarter" idx="26"/>
            <p:extLst>
              <p:ext uri="{D42A27DB-BD31-4B8C-83A1-F6EECF244321}">
                <p14:modId xmlns:p14="http://schemas.microsoft.com/office/powerpoint/2010/main" val="1542505840"/>
              </p:ext>
            </p:extLst>
          </p:nvPr>
        </p:nvGraphicFramePr>
        <p:xfrm>
          <a:off x="1005130" y="4342718"/>
          <a:ext cx="6384735" cy="1064616"/>
        </p:xfrm>
        <a:graphic>
          <a:graphicData uri="http://schemas.openxmlformats.org/presentationml/2006/ole">
            <mc:AlternateContent xmlns:mc="http://schemas.openxmlformats.org/markup-compatibility/2006">
              <mc:Choice xmlns:v="urn:schemas-microsoft-com:vml" Requires="v">
                <p:oleObj spid="_x0000_s525402" name="Equation" r:id="rId3" imgW="6553080" imgH="1091880" progId="Equation.DSMT4">
                  <p:embed/>
                </p:oleObj>
              </mc:Choice>
              <mc:Fallback>
                <p:oleObj name="Equation" r:id="rId3" imgW="6553080" imgH="1091880" progId="Equation.DSMT4">
                  <p:embed/>
                  <p:pic>
                    <p:nvPicPr>
                      <p:cNvPr id="8" name="Object 7">
                        <a:extLst>
                          <a:ext uri="{FF2B5EF4-FFF2-40B4-BE49-F238E27FC236}">
                            <a16:creationId xmlns="" xmlns:a16="http://schemas.microsoft.com/office/drawing/2014/main" id="{8979B54D-4BA8-4F88-A377-4E162AB268DC}"/>
                          </a:ext>
                        </a:extLst>
                      </p:cNvPr>
                      <p:cNvPicPr/>
                      <p:nvPr/>
                    </p:nvPicPr>
                    <p:blipFill>
                      <a:blip r:embed="rId4"/>
                      <a:stretch>
                        <a:fillRect/>
                      </a:stretch>
                    </p:blipFill>
                    <p:spPr>
                      <a:xfrm>
                        <a:off x="1005130" y="4342718"/>
                        <a:ext cx="6384735" cy="1064616"/>
                      </a:xfrm>
                      <a:prstGeom prst="rect">
                        <a:avLst/>
                      </a:prstGeom>
                    </p:spPr>
                  </p:pic>
                </p:oleObj>
              </mc:Fallback>
            </mc:AlternateContent>
          </a:graphicData>
        </a:graphic>
      </p:graphicFrame>
      <p:pic>
        <p:nvPicPr>
          <p:cNvPr id="7" name="Content Placeholder 6" descr="The image shows a visual representation of a graph. Two vertical lines, one at x = a and another at x = b, are drawn. Two curves are drawn that start from the x = a line and end at the x = b line. The first curve, named y = f(x), originates from the upper-end point of the x = a line and after going up, curves and bends downward to suffer a concave up before ending at the upper end of the x = b line. The other curve, named y = g(x), starts a little distance below the upper-end point of the x = a line and after going up, suffers a concave down before ending at a certain distance below the upper-end point at x = b. The area bounded by the two graphs and the x = a line, before their first intersection point, is named S1. The area bounded by the two graphs and the x = b line, to the right of their second intersection point, is named S3. The area bounded by the two graphs, in between the two intersecting points, is named S2. Point a is to the left of point b.&#10;">
            <a:extLst>
              <a:ext uri="{FF2B5EF4-FFF2-40B4-BE49-F238E27FC236}">
                <a16:creationId xmlns="" xmlns:a16="http://schemas.microsoft.com/office/drawing/2014/main" id="{9E733B7F-134B-45F3-8406-B460B8ABBB2F}"/>
              </a:ext>
            </a:extLst>
          </p:cNvPr>
          <p:cNvPicPr>
            <a:picLocks noGrp="1" noChangeAspect="1"/>
          </p:cNvPicPr>
          <p:nvPr>
            <p:ph sz="quarter" idx="24"/>
          </p:nvPr>
        </p:nvPicPr>
        <p:blipFill>
          <a:blip r:embed="rId5"/>
          <a:stretch>
            <a:fillRect/>
          </a:stretch>
        </p:blipFill>
        <p:spPr>
          <a:xfrm>
            <a:off x="8432169" y="2104199"/>
            <a:ext cx="3583899" cy="1967285"/>
          </a:xfrm>
          <a:prstGeom prst="rect">
            <a:avLst/>
          </a:prstGeom>
        </p:spPr>
      </p:pic>
      <p:sp>
        <p:nvSpPr>
          <p:cNvPr id="5" name="Content Placeholder 4">
            <a:extLst>
              <a:ext uri="{FF2B5EF4-FFF2-40B4-BE49-F238E27FC236}">
                <a16:creationId xmlns="" xmlns:a16="http://schemas.microsoft.com/office/drawing/2014/main" id="{81C8E9A2-FA1A-452E-8C45-01D64E55EA51}"/>
              </a:ext>
            </a:extLst>
          </p:cNvPr>
          <p:cNvSpPr>
            <a:spLocks noGrp="1"/>
          </p:cNvSpPr>
          <p:nvPr>
            <p:ph sz="quarter" idx="25"/>
          </p:nvPr>
        </p:nvSpPr>
        <p:spPr>
          <a:xfrm>
            <a:off x="9736075" y="4346154"/>
            <a:ext cx="976086" cy="334678"/>
          </a:xfrm>
        </p:spPr>
        <p:txBody>
          <a:bodyPr/>
          <a:lstStyle/>
          <a:p>
            <a:r>
              <a:rPr lang="en-US" altLang="en-US" sz="1600" b="1" dirty="0"/>
              <a:t>Figure 11</a:t>
            </a:r>
          </a:p>
        </p:txBody>
      </p:sp>
    </p:spTree>
    <p:extLst>
      <p:ext uri="{BB962C8B-B14F-4D97-AF65-F5344CB8AC3E}">
        <p14:creationId xmlns:p14="http://schemas.microsoft.com/office/powerpoint/2010/main" val="3884285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D6CDB0-1A07-430E-B151-D3E75482E2B9}"/>
              </a:ext>
            </a:extLst>
          </p:cNvPr>
          <p:cNvSpPr>
            <a:spLocks noGrp="1"/>
          </p:cNvSpPr>
          <p:nvPr>
            <p:ph type="title"/>
          </p:nvPr>
        </p:nvSpPr>
        <p:spPr/>
        <p:txBody>
          <a:bodyPr/>
          <a:lstStyle/>
          <a:p>
            <a:r>
              <a:rPr lang="en-US" altLang="en-US" dirty="0"/>
              <a:t>Areas Between Curves </a:t>
            </a:r>
            <a:r>
              <a:rPr lang="en-US" altLang="en-US" sz="2400" b="0" dirty="0"/>
              <a:t>(9 of 11)</a:t>
            </a:r>
            <a:endParaRPr lang="en-US" dirty="0"/>
          </a:p>
        </p:txBody>
      </p:sp>
      <p:sp>
        <p:nvSpPr>
          <p:cNvPr id="3" name="Content Placeholder 2">
            <a:extLst>
              <a:ext uri="{FF2B5EF4-FFF2-40B4-BE49-F238E27FC236}">
                <a16:creationId xmlns="" xmlns:a16="http://schemas.microsoft.com/office/drawing/2014/main" id="{5A59B51B-BB3D-42F5-9DC3-8C7E0D3203B9}"/>
              </a:ext>
            </a:extLst>
          </p:cNvPr>
          <p:cNvSpPr>
            <a:spLocks noGrp="1"/>
          </p:cNvSpPr>
          <p:nvPr>
            <p:ph sz="quarter" idx="23"/>
          </p:nvPr>
        </p:nvSpPr>
        <p:spPr>
          <a:xfrm>
            <a:off x="736600" y="1289050"/>
            <a:ext cx="5562600" cy="352427"/>
          </a:xfrm>
        </p:spPr>
        <p:txBody>
          <a:bodyPr/>
          <a:lstStyle/>
          <a:p>
            <a:r>
              <a:rPr lang="en-US" altLang="en-US" dirty="0"/>
              <a:t>We have the following expression for </a:t>
            </a:r>
            <a:r>
              <a:rPr lang="en-US" altLang="en-US" i="1" dirty="0"/>
              <a:t>A</a:t>
            </a:r>
            <a:r>
              <a:rPr lang="en-US" altLang="en-US" dirty="0"/>
              <a:t>.</a:t>
            </a:r>
          </a:p>
        </p:txBody>
      </p:sp>
      <p:sp>
        <p:nvSpPr>
          <p:cNvPr id="4" name="Content Placeholder 3">
            <a:extLst>
              <a:ext uri="{FF2B5EF4-FFF2-40B4-BE49-F238E27FC236}">
                <a16:creationId xmlns="" xmlns:a16="http://schemas.microsoft.com/office/drawing/2014/main" id="{DADB5F84-71CE-4C3F-833C-60978F80B5C2}"/>
              </a:ext>
            </a:extLst>
          </p:cNvPr>
          <p:cNvSpPr>
            <a:spLocks noGrp="1"/>
          </p:cNvSpPr>
          <p:nvPr>
            <p:ph sz="quarter" idx="24"/>
          </p:nvPr>
        </p:nvSpPr>
        <p:spPr>
          <a:xfrm>
            <a:off x="736599" y="1857374"/>
            <a:ext cx="11187545" cy="421773"/>
          </a:xfrm>
        </p:spPr>
        <p:txBody>
          <a:bodyPr/>
          <a:lstStyle/>
          <a:p>
            <a:r>
              <a:rPr lang="en-US" b="1" dirty="0">
                <a:solidFill>
                  <a:srgbClr val="0000A3"/>
                </a:solidFill>
              </a:rPr>
              <a:t>3</a:t>
            </a:r>
            <a:r>
              <a:rPr lang="en-US" dirty="0"/>
              <a:t> The area between the curves </a:t>
            </a:r>
            <a:r>
              <a:rPr lang="en-US" i="1" dirty="0"/>
              <a:t>y</a:t>
            </a:r>
            <a:r>
              <a:rPr lang="en-US" dirty="0"/>
              <a:t> = </a:t>
            </a:r>
            <a:r>
              <a:rPr lang="en-US" i="1" dirty="0"/>
              <a:t>f</a:t>
            </a:r>
            <a:r>
              <a:rPr lang="en-US" dirty="0"/>
              <a:t>(</a:t>
            </a:r>
            <a:r>
              <a:rPr lang="en-US" i="1" dirty="0"/>
              <a:t>x</a:t>
            </a:r>
            <a:r>
              <a:rPr lang="en-US" dirty="0"/>
              <a:t>) and </a:t>
            </a:r>
            <a:r>
              <a:rPr lang="en-US" i="1" dirty="0"/>
              <a:t>y</a:t>
            </a:r>
            <a:r>
              <a:rPr lang="en-US" dirty="0"/>
              <a:t> = </a:t>
            </a:r>
            <a:r>
              <a:rPr lang="en-US" i="1" dirty="0"/>
              <a:t>g</a:t>
            </a:r>
            <a:r>
              <a:rPr lang="en-US" dirty="0"/>
              <a:t>(</a:t>
            </a:r>
            <a:r>
              <a:rPr lang="en-US" i="1" dirty="0"/>
              <a:t>x</a:t>
            </a:r>
            <a:r>
              <a:rPr lang="en-US" dirty="0"/>
              <a:t>) and between </a:t>
            </a:r>
            <a:r>
              <a:rPr lang="en-US" i="1" dirty="0"/>
              <a:t>x</a:t>
            </a:r>
            <a:r>
              <a:rPr lang="en-US" dirty="0"/>
              <a:t> = </a:t>
            </a:r>
            <a:r>
              <a:rPr lang="en-US" i="1" dirty="0"/>
              <a:t>a</a:t>
            </a:r>
            <a:r>
              <a:rPr lang="en-US" dirty="0"/>
              <a:t> and </a:t>
            </a:r>
            <a:r>
              <a:rPr lang="en-US" i="1" dirty="0"/>
              <a:t>x</a:t>
            </a:r>
            <a:r>
              <a:rPr lang="en-US" dirty="0"/>
              <a:t> </a:t>
            </a:r>
            <a:r>
              <a:rPr lang="en-US" dirty="0" smtClean="0"/>
              <a:t>= </a:t>
            </a:r>
            <a:r>
              <a:rPr lang="en-US" i="1" dirty="0" smtClean="0"/>
              <a:t>b</a:t>
            </a:r>
            <a:r>
              <a:rPr lang="en-US" dirty="0" smtClean="0"/>
              <a:t> </a:t>
            </a:r>
            <a:r>
              <a:rPr lang="en-US" dirty="0"/>
              <a:t>is</a:t>
            </a:r>
          </a:p>
        </p:txBody>
      </p:sp>
      <p:graphicFrame>
        <p:nvGraphicFramePr>
          <p:cNvPr id="12" name="Content Placeholder 11" descr="A = int_(a)^(b) (abs(f(x) minus g(x) d x)">
            <a:extLst>
              <a:ext uri="{FF2B5EF4-FFF2-40B4-BE49-F238E27FC236}">
                <a16:creationId xmlns="" xmlns:a16="http://schemas.microsoft.com/office/drawing/2014/main" id="{AAA396D3-050E-4721-A008-088A30673ED5}"/>
              </a:ext>
            </a:extLst>
          </p:cNvPr>
          <p:cNvGraphicFramePr>
            <a:graphicFrameLocks noGrp="1" noChangeAspect="1"/>
          </p:cNvGraphicFramePr>
          <p:nvPr>
            <p:ph sz="quarter" idx="25"/>
            <p:extLst>
              <p:ext uri="{D42A27DB-BD31-4B8C-83A1-F6EECF244321}">
                <p14:modId xmlns:p14="http://schemas.microsoft.com/office/powerpoint/2010/main" val="2279048085"/>
              </p:ext>
            </p:extLst>
          </p:nvPr>
        </p:nvGraphicFramePr>
        <p:xfrm>
          <a:off x="4295549" y="2452465"/>
          <a:ext cx="3021897" cy="644672"/>
        </p:xfrm>
        <a:graphic>
          <a:graphicData uri="http://schemas.openxmlformats.org/presentationml/2006/ole">
            <mc:AlternateContent xmlns:mc="http://schemas.openxmlformats.org/markup-compatibility/2006">
              <mc:Choice xmlns:v="urn:schemas-microsoft-com:vml" Requires="v">
                <p:oleObj spid="_x0000_s526426" name="Equation" r:id="rId3" imgW="2857320" imgH="609480" progId="Equation.DSMT4">
                  <p:embed/>
                </p:oleObj>
              </mc:Choice>
              <mc:Fallback>
                <p:oleObj name="Equation" r:id="rId3" imgW="2857320" imgH="609480" progId="Equation.DSMT4">
                  <p:embed/>
                  <p:pic>
                    <p:nvPicPr>
                      <p:cNvPr id="11" name="Object 10">
                        <a:extLst>
                          <a:ext uri="{FF2B5EF4-FFF2-40B4-BE49-F238E27FC236}">
                            <a16:creationId xmlns="" xmlns:a16="http://schemas.microsoft.com/office/drawing/2014/main" id="{B4472A8B-B144-405D-8F93-EE4C12AFFBA1}"/>
                          </a:ext>
                        </a:extLst>
                      </p:cNvPr>
                      <p:cNvPicPr/>
                      <p:nvPr/>
                    </p:nvPicPr>
                    <p:blipFill>
                      <a:blip r:embed="rId4"/>
                      <a:stretch>
                        <a:fillRect/>
                      </a:stretch>
                    </p:blipFill>
                    <p:spPr>
                      <a:xfrm>
                        <a:off x="4295549" y="2452465"/>
                        <a:ext cx="3021897" cy="644672"/>
                      </a:xfrm>
                      <a:prstGeom prst="rect">
                        <a:avLst/>
                      </a:prstGeom>
                    </p:spPr>
                  </p:pic>
                </p:oleObj>
              </mc:Fallback>
            </mc:AlternateContent>
          </a:graphicData>
        </a:graphic>
      </p:graphicFrame>
      <p:sp>
        <p:nvSpPr>
          <p:cNvPr id="6" name="Content Placeholder 5">
            <a:extLst>
              <a:ext uri="{FF2B5EF4-FFF2-40B4-BE49-F238E27FC236}">
                <a16:creationId xmlns="" xmlns:a16="http://schemas.microsoft.com/office/drawing/2014/main" id="{93891A3D-07CC-4124-A6C3-4CDA2BB07A1F}"/>
              </a:ext>
            </a:extLst>
          </p:cNvPr>
          <p:cNvSpPr>
            <a:spLocks noGrp="1"/>
          </p:cNvSpPr>
          <p:nvPr>
            <p:ph sz="quarter" idx="26"/>
          </p:nvPr>
        </p:nvSpPr>
        <p:spPr>
          <a:xfrm>
            <a:off x="736600" y="3261219"/>
            <a:ext cx="10718800" cy="777648"/>
          </a:xfrm>
        </p:spPr>
        <p:txBody>
          <a:bodyPr/>
          <a:lstStyle/>
          <a:p>
            <a:r>
              <a:rPr lang="en-US" altLang="en-US" dirty="0"/>
              <a:t>When evaluating the integral in (3), however, we must still split it into integrals corresponding to </a:t>
            </a:r>
            <a:r>
              <a:rPr lang="en-US" altLang="en-US" i="1" dirty="0"/>
              <a:t>A</a:t>
            </a:r>
            <a:r>
              <a:rPr lang="en-US" altLang="en-US" baseline="-25000" dirty="0"/>
              <a:t>1</a:t>
            </a:r>
            <a:r>
              <a:rPr lang="en-US" altLang="en-US" dirty="0"/>
              <a:t>, </a:t>
            </a:r>
            <a:r>
              <a:rPr lang="en-US" altLang="en-US" i="1" dirty="0"/>
              <a:t>A</a:t>
            </a:r>
            <a:r>
              <a:rPr lang="en-US" altLang="en-US" baseline="-25000" dirty="0"/>
              <a:t>2</a:t>
            </a:r>
            <a:r>
              <a:rPr lang="en-US" altLang="en-US" dirty="0"/>
              <a:t>,….</a:t>
            </a:r>
          </a:p>
        </p:txBody>
      </p:sp>
    </p:spTree>
    <p:extLst>
      <p:ext uri="{BB962C8B-B14F-4D97-AF65-F5344CB8AC3E}">
        <p14:creationId xmlns:p14="http://schemas.microsoft.com/office/powerpoint/2010/main" val="1957428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29F807-E124-4653-850F-29934EF8556E}"/>
              </a:ext>
            </a:extLst>
          </p:cNvPr>
          <p:cNvSpPr>
            <a:spLocks noGrp="1"/>
          </p:cNvSpPr>
          <p:nvPr>
            <p:ph type="title"/>
          </p:nvPr>
        </p:nvSpPr>
        <p:spPr/>
        <p:txBody>
          <a:bodyPr/>
          <a:lstStyle/>
          <a:p>
            <a:r>
              <a:rPr lang="en-US" altLang="en-US" dirty="0"/>
              <a:t>Example 6</a:t>
            </a:r>
            <a:endParaRPr lang="en-US" dirty="0"/>
          </a:p>
        </p:txBody>
      </p:sp>
      <p:sp>
        <p:nvSpPr>
          <p:cNvPr id="3" name="Content Placeholder 2">
            <a:extLst>
              <a:ext uri="{FF2B5EF4-FFF2-40B4-BE49-F238E27FC236}">
                <a16:creationId xmlns="" xmlns:a16="http://schemas.microsoft.com/office/drawing/2014/main" id="{4BB0FCC0-0089-483C-A82D-B8606E7C5836}"/>
              </a:ext>
            </a:extLst>
          </p:cNvPr>
          <p:cNvSpPr>
            <a:spLocks noGrp="1"/>
          </p:cNvSpPr>
          <p:nvPr>
            <p:ph sz="quarter" idx="23"/>
          </p:nvPr>
        </p:nvSpPr>
        <p:spPr>
          <a:xfrm>
            <a:off x="736600" y="1289050"/>
            <a:ext cx="10003971" cy="304813"/>
          </a:xfrm>
        </p:spPr>
        <p:txBody>
          <a:bodyPr/>
          <a:lstStyle/>
          <a:p>
            <a:r>
              <a:rPr lang="en-US" altLang="en-US" sz="2200" dirty="0"/>
              <a:t>Find the area of the region bounded by the curves </a:t>
            </a:r>
            <a:r>
              <a:rPr lang="en-US" altLang="en-US" sz="2200" i="1" dirty="0"/>
              <a:t>y </a:t>
            </a:r>
            <a:r>
              <a:rPr lang="en-US" altLang="en-US" sz="2200" dirty="0"/>
              <a:t>= sin </a:t>
            </a:r>
            <a:r>
              <a:rPr lang="en-US" altLang="en-US" sz="2200" i="1" dirty="0"/>
              <a:t>x</a:t>
            </a:r>
            <a:r>
              <a:rPr lang="en-US" altLang="en-US" sz="2200" dirty="0"/>
              <a:t>, </a:t>
            </a:r>
            <a:r>
              <a:rPr lang="en-US" altLang="en-US" sz="2200" i="1" dirty="0"/>
              <a:t>y </a:t>
            </a:r>
            <a:r>
              <a:rPr lang="en-US" altLang="en-US" sz="2200" dirty="0"/>
              <a:t>= cos </a:t>
            </a:r>
            <a:r>
              <a:rPr lang="en-US" altLang="en-US" sz="2200" i="1" dirty="0"/>
              <a:t>x</a:t>
            </a:r>
            <a:r>
              <a:rPr lang="en-US" altLang="en-US" sz="2200" dirty="0"/>
              <a:t>, </a:t>
            </a:r>
            <a:r>
              <a:rPr lang="en-US" altLang="en-US" sz="2200" i="1" dirty="0"/>
              <a:t>x </a:t>
            </a:r>
            <a:r>
              <a:rPr lang="en-US" altLang="en-US" sz="2200" dirty="0"/>
              <a:t>= 0, and</a:t>
            </a:r>
            <a:endParaRPr lang="en-US" sz="2200" dirty="0"/>
          </a:p>
        </p:txBody>
      </p:sp>
      <p:graphicFrame>
        <p:nvGraphicFramePr>
          <p:cNvPr id="20" name="Content Placeholder 19" descr="x = (pi/2)">
            <a:extLst>
              <a:ext uri="{FF2B5EF4-FFF2-40B4-BE49-F238E27FC236}">
                <a16:creationId xmlns="" xmlns:a16="http://schemas.microsoft.com/office/drawing/2014/main" id="{C1F506C8-FEDC-4FAF-A0B4-619BE49F4B34}"/>
              </a:ext>
            </a:extLst>
          </p:cNvPr>
          <p:cNvGraphicFramePr>
            <a:graphicFrameLocks noGrp="1" noChangeAspect="1"/>
          </p:cNvGraphicFramePr>
          <p:nvPr>
            <p:ph sz="quarter" idx="24"/>
            <p:extLst>
              <p:ext uri="{D42A27DB-BD31-4B8C-83A1-F6EECF244321}">
                <p14:modId xmlns:p14="http://schemas.microsoft.com/office/powerpoint/2010/main" val="1280562361"/>
              </p:ext>
            </p:extLst>
          </p:nvPr>
        </p:nvGraphicFramePr>
        <p:xfrm>
          <a:off x="10765112" y="1117066"/>
          <a:ext cx="797807" cy="659057"/>
        </p:xfrm>
        <a:graphic>
          <a:graphicData uri="http://schemas.openxmlformats.org/presentationml/2006/ole">
            <mc:AlternateContent xmlns:mc="http://schemas.openxmlformats.org/markup-compatibility/2006">
              <mc:Choice xmlns:v="urn:schemas-microsoft-com:vml" Requires="v">
                <p:oleObj spid="_x0000_s527715" name="Equation" r:id="rId3" imgW="876240" imgH="723600" progId="Equation.DSMT4">
                  <p:embed/>
                </p:oleObj>
              </mc:Choice>
              <mc:Fallback>
                <p:oleObj name="Equation" r:id="rId3" imgW="876240" imgH="723600" progId="Equation.DSMT4">
                  <p:embed/>
                  <p:pic>
                    <p:nvPicPr>
                      <p:cNvPr id="19" name="Object 18">
                        <a:extLst>
                          <a:ext uri="{FF2B5EF4-FFF2-40B4-BE49-F238E27FC236}">
                            <a16:creationId xmlns="" xmlns:a16="http://schemas.microsoft.com/office/drawing/2014/main" id="{354559C3-C0BB-4D23-8256-371000989215}"/>
                          </a:ext>
                        </a:extLst>
                      </p:cNvPr>
                      <p:cNvPicPr/>
                      <p:nvPr/>
                    </p:nvPicPr>
                    <p:blipFill>
                      <a:blip r:embed="rId4"/>
                      <a:stretch>
                        <a:fillRect/>
                      </a:stretch>
                    </p:blipFill>
                    <p:spPr>
                      <a:xfrm>
                        <a:off x="10765112" y="1117066"/>
                        <a:ext cx="797807" cy="659057"/>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7A4B9FA9-7EB2-4F8A-9AE4-B22287382978}"/>
              </a:ext>
            </a:extLst>
          </p:cNvPr>
          <p:cNvSpPr>
            <a:spLocks noGrp="1"/>
          </p:cNvSpPr>
          <p:nvPr>
            <p:ph sz="quarter" idx="25"/>
          </p:nvPr>
        </p:nvSpPr>
        <p:spPr>
          <a:xfrm>
            <a:off x="736600" y="1696796"/>
            <a:ext cx="8044543" cy="794176"/>
          </a:xfrm>
        </p:spPr>
        <p:txBody>
          <a:bodyPr/>
          <a:lstStyle/>
          <a:p>
            <a:pPr>
              <a:spcBef>
                <a:spcPct val="0"/>
              </a:spcBef>
            </a:pPr>
            <a:r>
              <a:rPr lang="en-US" altLang="en-US" sz="2200" b="1" dirty="0">
                <a:solidFill>
                  <a:srgbClr val="0000A3"/>
                </a:solidFill>
              </a:rPr>
              <a:t>Solution:</a:t>
            </a:r>
          </a:p>
          <a:p>
            <a:r>
              <a:rPr lang="en-US" altLang="en-US" sz="2200" dirty="0"/>
              <a:t>The points of intersection occur when sin </a:t>
            </a:r>
            <a:r>
              <a:rPr lang="en-US" altLang="en-US" sz="2200" i="1" dirty="0"/>
              <a:t>x </a:t>
            </a:r>
            <a:r>
              <a:rPr lang="en-US" altLang="en-US" sz="2200" dirty="0"/>
              <a:t>= cos </a:t>
            </a:r>
            <a:r>
              <a:rPr lang="en-US" altLang="en-US" sz="2200" i="1" dirty="0"/>
              <a:t>x</a:t>
            </a:r>
            <a:r>
              <a:rPr lang="en-US" altLang="en-US" sz="2200" dirty="0"/>
              <a:t>, that is, when</a:t>
            </a:r>
            <a:endParaRPr lang="en-US" sz="2200" dirty="0"/>
          </a:p>
        </p:txBody>
      </p:sp>
      <p:graphicFrame>
        <p:nvGraphicFramePr>
          <p:cNvPr id="23" name="Content Placeholder 22" descr="x = (pi/4)(since 0 &lt;= x &lt;= (pi/2))">
            <a:extLst>
              <a:ext uri="{FF2B5EF4-FFF2-40B4-BE49-F238E27FC236}">
                <a16:creationId xmlns="" xmlns:a16="http://schemas.microsoft.com/office/drawing/2014/main" id="{3D5E28E7-9128-4C96-9A4D-E15B8E335675}"/>
              </a:ext>
            </a:extLst>
          </p:cNvPr>
          <p:cNvGraphicFramePr>
            <a:graphicFrameLocks noGrp="1" noChangeAspect="1"/>
          </p:cNvGraphicFramePr>
          <p:nvPr>
            <p:ph sz="quarter" idx="26"/>
            <p:extLst>
              <p:ext uri="{D42A27DB-BD31-4B8C-83A1-F6EECF244321}">
                <p14:modId xmlns:p14="http://schemas.microsoft.com/office/powerpoint/2010/main" val="1113526288"/>
              </p:ext>
            </p:extLst>
          </p:nvPr>
        </p:nvGraphicFramePr>
        <p:xfrm>
          <a:off x="8795459" y="1951703"/>
          <a:ext cx="2863204" cy="713016"/>
        </p:xfrm>
        <a:graphic>
          <a:graphicData uri="http://schemas.openxmlformats.org/presentationml/2006/ole">
            <mc:AlternateContent xmlns:mc="http://schemas.openxmlformats.org/markup-compatibility/2006">
              <mc:Choice xmlns:v="urn:schemas-microsoft-com:vml" Requires="v">
                <p:oleObj spid="_x0000_s527716" name="Equation" r:id="rId5" imgW="3263760" imgH="812520" progId="Equation.DSMT4">
                  <p:embed/>
                </p:oleObj>
              </mc:Choice>
              <mc:Fallback>
                <p:oleObj name="Equation" r:id="rId5" imgW="3263760" imgH="812520" progId="Equation.DSMT4">
                  <p:embed/>
                  <p:pic>
                    <p:nvPicPr>
                      <p:cNvPr id="22" name="Object 21">
                        <a:extLst>
                          <a:ext uri="{FF2B5EF4-FFF2-40B4-BE49-F238E27FC236}">
                            <a16:creationId xmlns="" xmlns:a16="http://schemas.microsoft.com/office/drawing/2014/main" id="{B9AD6C73-6C19-46BF-A752-F4579BD28A4E}"/>
                          </a:ext>
                        </a:extLst>
                      </p:cNvPr>
                      <p:cNvPicPr/>
                      <p:nvPr/>
                    </p:nvPicPr>
                    <p:blipFill>
                      <a:blip r:embed="rId6"/>
                      <a:stretch>
                        <a:fillRect/>
                      </a:stretch>
                    </p:blipFill>
                    <p:spPr>
                      <a:xfrm>
                        <a:off x="8795459" y="1951703"/>
                        <a:ext cx="2863204" cy="713016"/>
                      </a:xfrm>
                      <a:prstGeom prst="rect">
                        <a:avLst/>
                      </a:prstGeom>
                    </p:spPr>
                  </p:pic>
                </p:oleObj>
              </mc:Fallback>
            </mc:AlternateContent>
          </a:graphicData>
        </a:graphic>
      </p:graphicFrame>
      <p:sp>
        <p:nvSpPr>
          <p:cNvPr id="7" name="Content Placeholder 6">
            <a:extLst>
              <a:ext uri="{FF2B5EF4-FFF2-40B4-BE49-F238E27FC236}">
                <a16:creationId xmlns="" xmlns:a16="http://schemas.microsoft.com/office/drawing/2014/main" id="{B725B736-B868-4EB8-8E08-8A0BEB9D9A5A}"/>
              </a:ext>
            </a:extLst>
          </p:cNvPr>
          <p:cNvSpPr>
            <a:spLocks noGrp="1"/>
          </p:cNvSpPr>
          <p:nvPr>
            <p:ph sz="quarter" idx="27"/>
          </p:nvPr>
        </p:nvSpPr>
        <p:spPr>
          <a:xfrm>
            <a:off x="736600" y="2862160"/>
            <a:ext cx="8619836" cy="302959"/>
          </a:xfrm>
        </p:spPr>
        <p:txBody>
          <a:bodyPr/>
          <a:lstStyle/>
          <a:p>
            <a:r>
              <a:rPr lang="en-US" altLang="en-US" sz="2200" dirty="0"/>
              <a:t>The region is sketched in Figure 12. Observe that cos </a:t>
            </a:r>
            <a:r>
              <a:rPr lang="en-US" altLang="en-US" sz="2200" i="1" dirty="0"/>
              <a:t>x </a:t>
            </a:r>
            <a:r>
              <a:rPr lang="en-US" altLang="en-US" sz="2200" b="1" dirty="0">
                <a:sym typeface="Symbol" panose="05050102010706020507" pitchFamily="18" charset="2"/>
              </a:rPr>
              <a:t></a:t>
            </a:r>
            <a:r>
              <a:rPr lang="en-US" altLang="en-US" sz="2200" dirty="0"/>
              <a:t> sin </a:t>
            </a:r>
            <a:r>
              <a:rPr lang="en-US" altLang="en-US" sz="2200" i="1" dirty="0"/>
              <a:t>x</a:t>
            </a:r>
            <a:r>
              <a:rPr lang="en-US" altLang="en-US" sz="2200" dirty="0"/>
              <a:t> when</a:t>
            </a:r>
            <a:endParaRPr lang="en-US" sz="2200" dirty="0"/>
          </a:p>
        </p:txBody>
      </p:sp>
      <p:graphicFrame>
        <p:nvGraphicFramePr>
          <p:cNvPr id="25" name="Content Placeholder 24" descr="0 &lt;= x &lt;= (pi/4)">
            <a:extLst>
              <a:ext uri="{FF2B5EF4-FFF2-40B4-BE49-F238E27FC236}">
                <a16:creationId xmlns="" xmlns:a16="http://schemas.microsoft.com/office/drawing/2014/main" id="{B0BCE3EE-E57A-48F7-BAE5-B25F88F3D43B}"/>
              </a:ext>
            </a:extLst>
          </p:cNvPr>
          <p:cNvGraphicFramePr>
            <a:graphicFrameLocks noGrp="1" noChangeAspect="1"/>
          </p:cNvGraphicFramePr>
          <p:nvPr>
            <p:ph sz="quarter" idx="28"/>
            <p:extLst>
              <p:ext uri="{D42A27DB-BD31-4B8C-83A1-F6EECF244321}">
                <p14:modId xmlns:p14="http://schemas.microsoft.com/office/powerpoint/2010/main" val="670544516"/>
              </p:ext>
            </p:extLst>
          </p:nvPr>
        </p:nvGraphicFramePr>
        <p:xfrm>
          <a:off x="9301019" y="2721660"/>
          <a:ext cx="1133417" cy="652574"/>
        </p:xfrm>
        <a:graphic>
          <a:graphicData uri="http://schemas.openxmlformats.org/presentationml/2006/ole">
            <mc:AlternateContent xmlns:mc="http://schemas.openxmlformats.org/markup-compatibility/2006">
              <mc:Choice xmlns:v="urn:schemas-microsoft-com:vml" Requires="v">
                <p:oleObj spid="_x0000_s527717" name="Equation" r:id="rId7" imgW="1257120" imgH="723600" progId="Equation.DSMT4">
                  <p:embed/>
                </p:oleObj>
              </mc:Choice>
              <mc:Fallback>
                <p:oleObj name="Equation" r:id="rId7" imgW="1257120" imgH="723600" progId="Equation.DSMT4">
                  <p:embed/>
                  <p:pic>
                    <p:nvPicPr>
                      <p:cNvPr id="24" name="Object 23">
                        <a:extLst>
                          <a:ext uri="{FF2B5EF4-FFF2-40B4-BE49-F238E27FC236}">
                            <a16:creationId xmlns="" xmlns:a16="http://schemas.microsoft.com/office/drawing/2014/main" id="{6DF6D197-CCF4-410C-96AA-564095CB8067}"/>
                          </a:ext>
                        </a:extLst>
                      </p:cNvPr>
                      <p:cNvPicPr/>
                      <p:nvPr/>
                    </p:nvPicPr>
                    <p:blipFill>
                      <a:blip r:embed="rId8"/>
                      <a:stretch>
                        <a:fillRect/>
                      </a:stretch>
                    </p:blipFill>
                    <p:spPr>
                      <a:xfrm>
                        <a:off x="9301019" y="2721660"/>
                        <a:ext cx="1133417" cy="652574"/>
                      </a:xfrm>
                      <a:prstGeom prst="rect">
                        <a:avLst/>
                      </a:prstGeom>
                    </p:spPr>
                  </p:pic>
                </p:oleObj>
              </mc:Fallback>
            </mc:AlternateContent>
          </a:graphicData>
        </a:graphic>
      </p:graphicFrame>
      <p:sp>
        <p:nvSpPr>
          <p:cNvPr id="9" name="Content Placeholder 8">
            <a:extLst>
              <a:ext uri="{FF2B5EF4-FFF2-40B4-BE49-F238E27FC236}">
                <a16:creationId xmlns="" xmlns:a16="http://schemas.microsoft.com/office/drawing/2014/main" id="{E2D0C2C5-6E7D-49DB-A61F-509E120A5B5D}"/>
              </a:ext>
            </a:extLst>
          </p:cNvPr>
          <p:cNvSpPr>
            <a:spLocks noGrp="1"/>
          </p:cNvSpPr>
          <p:nvPr>
            <p:ph sz="quarter" idx="29"/>
          </p:nvPr>
        </p:nvSpPr>
        <p:spPr>
          <a:xfrm>
            <a:off x="760247" y="3378213"/>
            <a:ext cx="2361644" cy="302959"/>
          </a:xfrm>
        </p:spPr>
        <p:txBody>
          <a:bodyPr/>
          <a:lstStyle/>
          <a:p>
            <a:r>
              <a:rPr lang="en-US" altLang="en-US" sz="2200" dirty="0">
                <a:latin typeface="Arial" panose="020B0604020202020204" pitchFamily="34" charset="0"/>
                <a:cs typeface="Arial" panose="020B0604020202020204" pitchFamily="34" charset="0"/>
              </a:rPr>
              <a:t>sin </a:t>
            </a:r>
            <a:r>
              <a:rPr lang="en-US" altLang="en-US" sz="2200" i="1" dirty="0">
                <a:latin typeface="Arial" panose="020B0604020202020204" pitchFamily="34" charset="0"/>
                <a:cs typeface="Arial" panose="020B0604020202020204" pitchFamily="34" charset="0"/>
              </a:rPr>
              <a:t>x </a:t>
            </a:r>
            <a:r>
              <a:rPr lang="en-US" altLang="en-US" sz="2200" dirty="0" smtClean="0">
                <a:latin typeface="Arial" panose="020B0604020202020204" pitchFamily="34" charset="0"/>
                <a:cs typeface="Arial" panose="020B0604020202020204" pitchFamily="34" charset="0"/>
                <a:sym typeface="Symbol" panose="05050102010706020507" pitchFamily="18" charset="2"/>
              </a:rPr>
              <a:t>≥</a:t>
            </a:r>
            <a:r>
              <a:rPr lang="en-US" altLang="en-US" sz="2200" dirty="0" smtClean="0">
                <a:latin typeface="Arial" panose="020B0604020202020204" pitchFamily="34" charset="0"/>
                <a:cs typeface="Arial" panose="020B0604020202020204" pitchFamily="34" charset="0"/>
              </a:rPr>
              <a:t> </a:t>
            </a:r>
            <a:r>
              <a:rPr lang="en-US" altLang="en-US" sz="2200" dirty="0">
                <a:latin typeface="Arial" panose="020B0604020202020204" pitchFamily="34" charset="0"/>
                <a:cs typeface="Arial" panose="020B0604020202020204" pitchFamily="34" charset="0"/>
              </a:rPr>
              <a:t>cos </a:t>
            </a:r>
            <a:r>
              <a:rPr lang="en-US" altLang="en-US" sz="2200" i="1" dirty="0">
                <a:latin typeface="Arial" panose="020B0604020202020204" pitchFamily="34" charset="0"/>
                <a:cs typeface="Arial" panose="020B0604020202020204" pitchFamily="34" charset="0"/>
              </a:rPr>
              <a:t>x </a:t>
            </a:r>
            <a:r>
              <a:rPr lang="en-US" altLang="en-US" sz="2200" dirty="0">
                <a:latin typeface="Arial" panose="020B0604020202020204" pitchFamily="34" charset="0"/>
                <a:cs typeface="Arial" panose="020B0604020202020204" pitchFamily="34" charset="0"/>
              </a:rPr>
              <a:t>when</a:t>
            </a:r>
            <a:endParaRPr lang="en-US" sz="2200" dirty="0">
              <a:latin typeface="Arial" panose="020B0604020202020204" pitchFamily="34" charset="0"/>
              <a:cs typeface="Arial" panose="020B0604020202020204" pitchFamily="34" charset="0"/>
            </a:endParaRPr>
          </a:p>
        </p:txBody>
      </p:sp>
      <p:graphicFrame>
        <p:nvGraphicFramePr>
          <p:cNvPr id="27" name="Content Placeholder 26" descr="(pi/4) &lt;= x &lt;= (pi/2)">
            <a:extLst>
              <a:ext uri="{FF2B5EF4-FFF2-40B4-BE49-F238E27FC236}">
                <a16:creationId xmlns="" xmlns:a16="http://schemas.microsoft.com/office/drawing/2014/main" id="{14234A71-D794-4197-892D-FCE3014CC6FC}"/>
              </a:ext>
            </a:extLst>
          </p:cNvPr>
          <p:cNvGraphicFramePr>
            <a:graphicFrameLocks noGrp="1" noChangeAspect="1"/>
          </p:cNvGraphicFramePr>
          <p:nvPr>
            <p:ph sz="quarter" idx="30"/>
            <p:extLst>
              <p:ext uri="{D42A27DB-BD31-4B8C-83A1-F6EECF244321}">
                <p14:modId xmlns:p14="http://schemas.microsoft.com/office/powerpoint/2010/main" val="1739392490"/>
              </p:ext>
            </p:extLst>
          </p:nvPr>
        </p:nvGraphicFramePr>
        <p:xfrm>
          <a:off x="3115696" y="3213241"/>
          <a:ext cx="1285557" cy="648467"/>
        </p:xfrm>
        <a:graphic>
          <a:graphicData uri="http://schemas.openxmlformats.org/presentationml/2006/ole">
            <mc:AlternateContent xmlns:mc="http://schemas.openxmlformats.org/markup-compatibility/2006">
              <mc:Choice xmlns:v="urn:schemas-microsoft-com:vml" Requires="v">
                <p:oleObj spid="_x0000_s527718" name="Equation" r:id="rId9" imgW="1434960" imgH="723600" progId="Equation.DSMT4">
                  <p:embed/>
                </p:oleObj>
              </mc:Choice>
              <mc:Fallback>
                <p:oleObj name="Equation" r:id="rId9" imgW="1434960" imgH="723600" progId="Equation.DSMT4">
                  <p:embed/>
                  <p:pic>
                    <p:nvPicPr>
                      <p:cNvPr id="26" name="Object 25">
                        <a:extLst>
                          <a:ext uri="{FF2B5EF4-FFF2-40B4-BE49-F238E27FC236}">
                            <a16:creationId xmlns="" xmlns:a16="http://schemas.microsoft.com/office/drawing/2014/main" id="{22CDBCE8-B3D6-4718-A806-695388E42768}"/>
                          </a:ext>
                        </a:extLst>
                      </p:cNvPr>
                      <p:cNvPicPr/>
                      <p:nvPr/>
                    </p:nvPicPr>
                    <p:blipFill>
                      <a:blip r:embed="rId10"/>
                      <a:stretch>
                        <a:fillRect/>
                      </a:stretch>
                    </p:blipFill>
                    <p:spPr>
                      <a:xfrm>
                        <a:off x="3115696" y="3213241"/>
                        <a:ext cx="1285557" cy="648467"/>
                      </a:xfrm>
                      <a:prstGeom prst="rect">
                        <a:avLst/>
                      </a:prstGeom>
                    </p:spPr>
                  </p:pic>
                </p:oleObj>
              </mc:Fallback>
            </mc:AlternateContent>
          </a:graphicData>
        </a:graphic>
      </p:graphicFrame>
      <p:pic>
        <p:nvPicPr>
          <p:cNvPr id="28" name="Content Placeholder 27" descr="The image shows a visual representation of a graph. A sine curve and a cosine curve are plotted in the x y coordinate plane. The cosine curve intersects the positive x-axis at pi/2. The two curves intersect each other in the first quadrant above the x-axis at a point where x = pi/4. The areas bounded by the intersection point of the curve, the two curves and the positive y-axis is labeled as A1, whereas the area bounded by the intersection point, the two curves and a x = pi/2 line is labeled as A2.&#10;">
            <a:extLst>
              <a:ext uri="{FF2B5EF4-FFF2-40B4-BE49-F238E27FC236}">
                <a16:creationId xmlns="" xmlns:a16="http://schemas.microsoft.com/office/drawing/2014/main" id="{907FD1F8-8A0F-4EE3-AD4D-5C5886267F42}"/>
              </a:ext>
            </a:extLst>
          </p:cNvPr>
          <p:cNvPicPr>
            <a:picLocks noGrp="1" noChangeAspect="1"/>
          </p:cNvPicPr>
          <p:nvPr>
            <p:ph sz="quarter" idx="31"/>
          </p:nvPr>
        </p:nvPicPr>
        <p:blipFill>
          <a:blip r:embed="rId11"/>
          <a:stretch>
            <a:fillRect/>
          </a:stretch>
        </p:blipFill>
        <p:spPr>
          <a:xfrm>
            <a:off x="4724132" y="3881938"/>
            <a:ext cx="3031883" cy="1998148"/>
          </a:xfrm>
          <a:prstGeom prst="rect">
            <a:avLst/>
          </a:prstGeom>
        </p:spPr>
      </p:pic>
      <p:sp>
        <p:nvSpPr>
          <p:cNvPr id="12" name="Content Placeholder 11">
            <a:extLst>
              <a:ext uri="{FF2B5EF4-FFF2-40B4-BE49-F238E27FC236}">
                <a16:creationId xmlns="" xmlns:a16="http://schemas.microsoft.com/office/drawing/2014/main" id="{0C2E40DB-CDF5-4680-B61C-0BD9D307B14A}"/>
              </a:ext>
            </a:extLst>
          </p:cNvPr>
          <p:cNvSpPr>
            <a:spLocks noGrp="1"/>
          </p:cNvSpPr>
          <p:nvPr>
            <p:ph sz="quarter" idx="32"/>
          </p:nvPr>
        </p:nvSpPr>
        <p:spPr>
          <a:xfrm>
            <a:off x="5658757" y="6010717"/>
            <a:ext cx="1016000" cy="211097"/>
          </a:xfrm>
        </p:spPr>
        <p:txBody>
          <a:bodyPr/>
          <a:lstStyle/>
          <a:p>
            <a:r>
              <a:rPr lang="en-US" altLang="en-US" sz="1600" b="1" dirty="0"/>
              <a:t>Figure 12</a:t>
            </a:r>
          </a:p>
        </p:txBody>
      </p:sp>
    </p:spTree>
    <p:extLst>
      <p:ext uri="{BB962C8B-B14F-4D97-AF65-F5344CB8AC3E}">
        <p14:creationId xmlns:p14="http://schemas.microsoft.com/office/powerpoint/2010/main" val="2661620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0E3522-0BA3-4A0D-B10F-15D19E62A1F9}"/>
              </a:ext>
            </a:extLst>
          </p:cNvPr>
          <p:cNvSpPr>
            <a:spLocks noGrp="1"/>
          </p:cNvSpPr>
          <p:nvPr>
            <p:ph type="title"/>
          </p:nvPr>
        </p:nvSpPr>
        <p:spPr/>
        <p:txBody>
          <a:bodyPr/>
          <a:lstStyle/>
          <a:p>
            <a:r>
              <a:rPr lang="en-US" altLang="en-US" dirty="0"/>
              <a:t>Example 6 – </a:t>
            </a:r>
            <a:r>
              <a:rPr lang="en-US" altLang="en-US" i="1" dirty="0"/>
              <a:t>Solution </a:t>
            </a:r>
            <a:r>
              <a:rPr lang="en-US" altLang="en-US" sz="2400" b="0" dirty="0"/>
              <a:t>(1 of 2)</a:t>
            </a:r>
            <a:endParaRPr lang="en-US" sz="2400" b="0" dirty="0"/>
          </a:p>
        </p:txBody>
      </p:sp>
      <p:sp>
        <p:nvSpPr>
          <p:cNvPr id="3" name="Content Placeholder 2">
            <a:extLst>
              <a:ext uri="{FF2B5EF4-FFF2-40B4-BE49-F238E27FC236}">
                <a16:creationId xmlns="" xmlns:a16="http://schemas.microsoft.com/office/drawing/2014/main" id="{B7CFF2AB-26EC-4CD4-B56F-6915C6698681}"/>
              </a:ext>
            </a:extLst>
          </p:cNvPr>
          <p:cNvSpPr>
            <a:spLocks noGrp="1"/>
          </p:cNvSpPr>
          <p:nvPr>
            <p:ph sz="quarter" idx="23"/>
          </p:nvPr>
        </p:nvSpPr>
        <p:spPr>
          <a:xfrm>
            <a:off x="736600" y="1289050"/>
            <a:ext cx="4227286" cy="373495"/>
          </a:xfrm>
        </p:spPr>
        <p:txBody>
          <a:bodyPr/>
          <a:lstStyle/>
          <a:p>
            <a:r>
              <a:rPr lang="en-US" altLang="en-US" dirty="0"/>
              <a:t>Therefore the required area is</a:t>
            </a:r>
          </a:p>
        </p:txBody>
      </p:sp>
      <p:graphicFrame>
        <p:nvGraphicFramePr>
          <p:cNvPr id="8" name="Content Placeholder 7" descr="A = int_(0)^(pi/2) (abs (cos x minus sin x)) d x = A_1 + A_2&#10; =  int_(0)^(pi/2) (cos x minus sin x) d x + int_(pi/4)^(pi/2) (sin x minus cos x) d x&#10; =  [sin x + cos x]_0^(pi/4) + [negative cos x minus sin x]_(pi/4)^(pi/2)&#10; =  ((1/(sqrt(2)) + (1/(sqrt(2)) minus 0 minus 1) + ((negative 0) minus 1 + (1/(sqrt(2)) + (1/(sqrt(2)))&#10; =  2 sqrt(2) minus 2&#10;">
            <a:extLst>
              <a:ext uri="{FF2B5EF4-FFF2-40B4-BE49-F238E27FC236}">
                <a16:creationId xmlns="" xmlns:a16="http://schemas.microsoft.com/office/drawing/2014/main" id="{7D9E6992-86F5-4DD3-B858-04D7995C08D1}"/>
              </a:ext>
            </a:extLst>
          </p:cNvPr>
          <p:cNvGraphicFramePr>
            <a:graphicFrameLocks noGrp="1" noChangeAspect="1"/>
          </p:cNvGraphicFramePr>
          <p:nvPr>
            <p:ph sz="quarter" idx="24"/>
            <p:extLst>
              <p:ext uri="{D42A27DB-BD31-4B8C-83A1-F6EECF244321}">
                <p14:modId xmlns:p14="http://schemas.microsoft.com/office/powerpoint/2010/main" val="1273291189"/>
              </p:ext>
            </p:extLst>
          </p:nvPr>
        </p:nvGraphicFramePr>
        <p:xfrm>
          <a:off x="2877888" y="1840692"/>
          <a:ext cx="6436225" cy="4130418"/>
        </p:xfrm>
        <a:graphic>
          <a:graphicData uri="http://schemas.openxmlformats.org/presentationml/2006/ole">
            <mc:AlternateContent xmlns:mc="http://schemas.openxmlformats.org/markup-compatibility/2006">
              <mc:Choice xmlns:v="urn:schemas-microsoft-com:vml" Requires="v">
                <p:oleObj spid="_x0000_s528473" name="Equation" r:id="rId3" imgW="6489360" imgH="4165560" progId="Equation.DSMT4">
                  <p:embed/>
                </p:oleObj>
              </mc:Choice>
              <mc:Fallback>
                <p:oleObj name="Equation" r:id="rId3" imgW="6489360" imgH="4165560" progId="Equation.DSMT4">
                  <p:embed/>
                  <p:pic>
                    <p:nvPicPr>
                      <p:cNvPr id="7" name="Object 6">
                        <a:extLst>
                          <a:ext uri="{FF2B5EF4-FFF2-40B4-BE49-F238E27FC236}">
                            <a16:creationId xmlns="" xmlns:a16="http://schemas.microsoft.com/office/drawing/2014/main" id="{7C5A11DD-C264-4FB0-8E56-387CDFC3B1C9}"/>
                          </a:ext>
                        </a:extLst>
                      </p:cNvPr>
                      <p:cNvPicPr/>
                      <p:nvPr/>
                    </p:nvPicPr>
                    <p:blipFill>
                      <a:blip r:embed="rId4"/>
                      <a:stretch>
                        <a:fillRect/>
                      </a:stretch>
                    </p:blipFill>
                    <p:spPr>
                      <a:xfrm>
                        <a:off x="2877888" y="1840692"/>
                        <a:ext cx="6436225" cy="4130418"/>
                      </a:xfrm>
                      <a:prstGeom prst="rect">
                        <a:avLst/>
                      </a:prstGeom>
                    </p:spPr>
                  </p:pic>
                </p:oleObj>
              </mc:Fallback>
            </mc:AlternateContent>
          </a:graphicData>
        </a:graphic>
      </p:graphicFrame>
    </p:spTree>
    <p:extLst>
      <p:ext uri="{BB962C8B-B14F-4D97-AF65-F5344CB8AC3E}">
        <p14:creationId xmlns:p14="http://schemas.microsoft.com/office/powerpoint/2010/main" val="1155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0E3522-0BA3-4A0D-B10F-15D19E62A1F9}"/>
              </a:ext>
            </a:extLst>
          </p:cNvPr>
          <p:cNvSpPr>
            <a:spLocks noGrp="1"/>
          </p:cNvSpPr>
          <p:nvPr>
            <p:ph type="title"/>
          </p:nvPr>
        </p:nvSpPr>
        <p:spPr/>
        <p:txBody>
          <a:bodyPr/>
          <a:lstStyle/>
          <a:p>
            <a:r>
              <a:rPr lang="en-US" altLang="en-US" dirty="0"/>
              <a:t>Example 6 – </a:t>
            </a:r>
            <a:r>
              <a:rPr lang="en-US" altLang="en-US" i="1" dirty="0"/>
              <a:t>Solution </a:t>
            </a:r>
            <a:r>
              <a:rPr lang="en-US" altLang="en-US" sz="2400" b="0" dirty="0"/>
              <a:t>(2 of 2)</a:t>
            </a:r>
            <a:endParaRPr lang="en-US" sz="2400" b="0" dirty="0"/>
          </a:p>
        </p:txBody>
      </p:sp>
      <p:sp>
        <p:nvSpPr>
          <p:cNvPr id="3" name="Content Placeholder 2">
            <a:extLst>
              <a:ext uri="{FF2B5EF4-FFF2-40B4-BE49-F238E27FC236}">
                <a16:creationId xmlns="" xmlns:a16="http://schemas.microsoft.com/office/drawing/2014/main" id="{B7CFF2AB-26EC-4CD4-B56F-6915C6698681}"/>
              </a:ext>
            </a:extLst>
          </p:cNvPr>
          <p:cNvSpPr>
            <a:spLocks noGrp="1"/>
          </p:cNvSpPr>
          <p:nvPr>
            <p:ph sz="quarter" idx="23"/>
          </p:nvPr>
        </p:nvSpPr>
        <p:spPr>
          <a:xfrm>
            <a:off x="736600" y="1289050"/>
            <a:ext cx="10718800" cy="315861"/>
          </a:xfrm>
        </p:spPr>
        <p:txBody>
          <a:bodyPr/>
          <a:lstStyle/>
          <a:p>
            <a:r>
              <a:rPr lang="en-US" altLang="en-US" dirty="0"/>
              <a:t>In this particular example we could have saved some work by noticing that the</a:t>
            </a:r>
            <a:endParaRPr lang="en-US" altLang="en-US" sz="1600" dirty="0"/>
          </a:p>
        </p:txBody>
      </p:sp>
      <p:sp>
        <p:nvSpPr>
          <p:cNvPr id="4" name="Content Placeholder 3">
            <a:extLst>
              <a:ext uri="{FF2B5EF4-FFF2-40B4-BE49-F238E27FC236}">
                <a16:creationId xmlns="" xmlns:a16="http://schemas.microsoft.com/office/drawing/2014/main" id="{EDC36D42-B3ED-4BAA-A832-6982EC3D21C5}"/>
              </a:ext>
            </a:extLst>
          </p:cNvPr>
          <p:cNvSpPr>
            <a:spLocks noGrp="1"/>
          </p:cNvSpPr>
          <p:nvPr>
            <p:ph sz="quarter" idx="25"/>
          </p:nvPr>
        </p:nvSpPr>
        <p:spPr>
          <a:xfrm>
            <a:off x="736600" y="1900595"/>
            <a:ext cx="3614174" cy="315861"/>
          </a:xfrm>
        </p:spPr>
        <p:txBody>
          <a:bodyPr/>
          <a:lstStyle/>
          <a:p>
            <a:r>
              <a:rPr lang="en-US" altLang="en-US" dirty="0"/>
              <a:t>region is symmetric about</a:t>
            </a:r>
            <a:endParaRPr lang="en-US" dirty="0"/>
          </a:p>
        </p:txBody>
      </p:sp>
      <p:graphicFrame>
        <p:nvGraphicFramePr>
          <p:cNvPr id="12" name="Content Placeholder 11" descr="x = (pi/2) and so">
            <a:extLst>
              <a:ext uri="{FF2B5EF4-FFF2-40B4-BE49-F238E27FC236}">
                <a16:creationId xmlns="" xmlns:a16="http://schemas.microsoft.com/office/drawing/2014/main" id="{C41FECA7-C09C-4A86-B7A0-62D06AA2EFE8}"/>
              </a:ext>
            </a:extLst>
          </p:cNvPr>
          <p:cNvGraphicFramePr>
            <a:graphicFrameLocks noGrp="1" noChangeAspect="1"/>
          </p:cNvGraphicFramePr>
          <p:nvPr>
            <p:ph sz="quarter" idx="26"/>
            <p:extLst>
              <p:ext uri="{D42A27DB-BD31-4B8C-83A1-F6EECF244321}">
                <p14:modId xmlns:p14="http://schemas.microsoft.com/office/powerpoint/2010/main" val="3570155028"/>
              </p:ext>
            </p:extLst>
          </p:nvPr>
        </p:nvGraphicFramePr>
        <p:xfrm>
          <a:off x="4303713" y="1714500"/>
          <a:ext cx="1789112" cy="703263"/>
        </p:xfrm>
        <a:graphic>
          <a:graphicData uri="http://schemas.openxmlformats.org/presentationml/2006/ole">
            <mc:AlternateContent xmlns:mc="http://schemas.openxmlformats.org/markup-compatibility/2006">
              <mc:Choice xmlns:v="urn:schemas-microsoft-com:vml" Requires="v">
                <p:oleObj spid="_x0000_s529586" name="Equation" r:id="rId3" imgW="1841400" imgH="723600" progId="Equation.DSMT4">
                  <p:embed/>
                </p:oleObj>
              </mc:Choice>
              <mc:Fallback>
                <p:oleObj name="Equation" r:id="rId3" imgW="1841400" imgH="723600" progId="Equation.DSMT4">
                  <p:embed/>
                  <p:pic>
                    <p:nvPicPr>
                      <p:cNvPr id="11" name="Object 10">
                        <a:extLst>
                          <a:ext uri="{FF2B5EF4-FFF2-40B4-BE49-F238E27FC236}">
                            <a16:creationId xmlns="" xmlns:a16="http://schemas.microsoft.com/office/drawing/2014/main" id="{77FD321C-83C9-428A-9A36-CED9D3154377}"/>
                          </a:ext>
                        </a:extLst>
                      </p:cNvPr>
                      <p:cNvPicPr/>
                      <p:nvPr/>
                    </p:nvPicPr>
                    <p:blipFill>
                      <a:blip r:embed="rId4"/>
                      <a:stretch>
                        <a:fillRect/>
                      </a:stretch>
                    </p:blipFill>
                    <p:spPr>
                      <a:xfrm>
                        <a:off x="4303713" y="1714500"/>
                        <a:ext cx="1789112" cy="703263"/>
                      </a:xfrm>
                      <a:prstGeom prst="rect">
                        <a:avLst/>
                      </a:prstGeom>
                    </p:spPr>
                  </p:pic>
                </p:oleObj>
              </mc:Fallback>
            </mc:AlternateContent>
          </a:graphicData>
        </a:graphic>
      </p:graphicFrame>
      <p:graphicFrame>
        <p:nvGraphicFramePr>
          <p:cNvPr id="14" name="Content Placeholder 13" descr="A = 2A_1 = 2 int_(0)^(pi/4) (cos x minus sin x) d x&#10;">
            <a:extLst>
              <a:ext uri="{FF2B5EF4-FFF2-40B4-BE49-F238E27FC236}">
                <a16:creationId xmlns="" xmlns:a16="http://schemas.microsoft.com/office/drawing/2014/main" id="{15A59ABB-2B4B-43EA-BFD2-4523186F0E18}"/>
              </a:ext>
            </a:extLst>
          </p:cNvPr>
          <p:cNvGraphicFramePr>
            <a:graphicFrameLocks noGrp="1" noChangeAspect="1"/>
          </p:cNvGraphicFramePr>
          <p:nvPr>
            <p:ph sz="quarter" idx="27"/>
            <p:extLst>
              <p:ext uri="{D42A27DB-BD31-4B8C-83A1-F6EECF244321}">
                <p14:modId xmlns:p14="http://schemas.microsoft.com/office/powerpoint/2010/main" val="916171296"/>
              </p:ext>
            </p:extLst>
          </p:nvPr>
        </p:nvGraphicFramePr>
        <p:xfrm>
          <a:off x="4135708" y="2712657"/>
          <a:ext cx="3920584" cy="700542"/>
        </p:xfrm>
        <a:graphic>
          <a:graphicData uri="http://schemas.openxmlformats.org/presentationml/2006/ole">
            <mc:AlternateContent xmlns:mc="http://schemas.openxmlformats.org/markup-compatibility/2006">
              <mc:Choice xmlns:v="urn:schemas-microsoft-com:vml" Requires="v">
                <p:oleObj spid="_x0000_s529587" name="Equation" r:id="rId5" imgW="4051080" imgH="723600" progId="Equation.DSMT4">
                  <p:embed/>
                </p:oleObj>
              </mc:Choice>
              <mc:Fallback>
                <p:oleObj name="Equation" r:id="rId5" imgW="4051080" imgH="723600" progId="Equation.DSMT4">
                  <p:embed/>
                  <p:pic>
                    <p:nvPicPr>
                      <p:cNvPr id="13" name="Object 12">
                        <a:extLst>
                          <a:ext uri="{FF2B5EF4-FFF2-40B4-BE49-F238E27FC236}">
                            <a16:creationId xmlns="" xmlns:a16="http://schemas.microsoft.com/office/drawing/2014/main" id="{85A78371-C242-4EF7-84EF-BFA4D3B032B3}"/>
                          </a:ext>
                        </a:extLst>
                      </p:cNvPr>
                      <p:cNvPicPr/>
                      <p:nvPr/>
                    </p:nvPicPr>
                    <p:blipFill>
                      <a:blip r:embed="rId6"/>
                      <a:stretch>
                        <a:fillRect/>
                      </a:stretch>
                    </p:blipFill>
                    <p:spPr>
                      <a:xfrm>
                        <a:off x="4135708" y="2712657"/>
                        <a:ext cx="3920584" cy="700542"/>
                      </a:xfrm>
                      <a:prstGeom prst="rect">
                        <a:avLst/>
                      </a:prstGeom>
                    </p:spPr>
                  </p:pic>
                </p:oleObj>
              </mc:Fallback>
            </mc:AlternateContent>
          </a:graphicData>
        </a:graphic>
      </p:graphicFrame>
    </p:spTree>
    <p:extLst>
      <p:ext uri="{BB962C8B-B14F-4D97-AF65-F5344CB8AC3E}">
        <p14:creationId xmlns:p14="http://schemas.microsoft.com/office/powerpoint/2010/main" val="427887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64AC94-356D-45A5-A381-1362A4D0940A}"/>
              </a:ext>
            </a:extLst>
          </p:cNvPr>
          <p:cNvSpPr>
            <a:spLocks noGrp="1"/>
          </p:cNvSpPr>
          <p:nvPr>
            <p:ph type="title"/>
          </p:nvPr>
        </p:nvSpPr>
        <p:spPr/>
        <p:txBody>
          <a:bodyPr/>
          <a:lstStyle/>
          <a:p>
            <a:r>
              <a:rPr lang="en-US" altLang="en-US" dirty="0"/>
              <a:t>Areas Between Curves </a:t>
            </a:r>
            <a:r>
              <a:rPr lang="en-US" altLang="en-US" sz="2400" b="0" dirty="0"/>
              <a:t>(10 of 11)</a:t>
            </a:r>
            <a:endParaRPr lang="en-US" dirty="0"/>
          </a:p>
        </p:txBody>
      </p:sp>
      <p:sp>
        <p:nvSpPr>
          <p:cNvPr id="3" name="Content Placeholder 2">
            <a:extLst>
              <a:ext uri="{FF2B5EF4-FFF2-40B4-BE49-F238E27FC236}">
                <a16:creationId xmlns="" xmlns:a16="http://schemas.microsoft.com/office/drawing/2014/main" id="{CE258934-E46D-4ADB-9EF0-4F1D4D511D1F}"/>
              </a:ext>
            </a:extLst>
          </p:cNvPr>
          <p:cNvSpPr>
            <a:spLocks noGrp="1"/>
          </p:cNvSpPr>
          <p:nvPr>
            <p:ph sz="quarter" idx="23"/>
          </p:nvPr>
        </p:nvSpPr>
        <p:spPr>
          <a:xfrm>
            <a:off x="736599" y="1289050"/>
            <a:ext cx="11012055" cy="1066224"/>
          </a:xfrm>
        </p:spPr>
        <p:txBody>
          <a:bodyPr/>
          <a:lstStyle/>
          <a:p>
            <a:r>
              <a:rPr lang="en-US" altLang="en-US" dirty="0">
                <a:latin typeface="Arial" panose="020B0604020202020204" pitchFamily="34" charset="0"/>
                <a:cs typeface="Arial" panose="020B0604020202020204" pitchFamily="34" charset="0"/>
              </a:rPr>
              <a:t>Some regions are best treated by regarding </a:t>
            </a:r>
            <a:r>
              <a:rPr lang="en-US" altLang="en-US" i="1" dirty="0">
                <a:latin typeface="Arial" panose="020B0604020202020204" pitchFamily="34" charset="0"/>
                <a:cs typeface="Arial" panose="020B0604020202020204" pitchFamily="34" charset="0"/>
              </a:rPr>
              <a:t>x </a:t>
            </a:r>
            <a:r>
              <a:rPr lang="en-US" altLang="en-US" dirty="0">
                <a:latin typeface="Arial" panose="020B0604020202020204" pitchFamily="34" charset="0"/>
                <a:cs typeface="Arial" panose="020B0604020202020204" pitchFamily="34" charset="0"/>
              </a:rPr>
              <a:t>as a function of </a:t>
            </a:r>
            <a:r>
              <a:rPr lang="en-US" altLang="en-US" i="1" dirty="0">
                <a:latin typeface="Arial" panose="020B0604020202020204" pitchFamily="34" charset="0"/>
                <a:cs typeface="Arial" panose="020B0604020202020204" pitchFamily="34" charset="0"/>
              </a:rPr>
              <a:t>y</a:t>
            </a:r>
            <a:r>
              <a:rPr lang="en-US" altLang="en-US" dirty="0">
                <a:latin typeface="Arial" panose="020B0604020202020204" pitchFamily="34" charset="0"/>
                <a:cs typeface="Arial" panose="020B0604020202020204" pitchFamily="34" charset="0"/>
              </a:rPr>
              <a:t>. If a region is bounded by curves with equations </a:t>
            </a:r>
            <a:r>
              <a:rPr lang="en-US" altLang="en-US" i="1" dirty="0">
                <a:latin typeface="Arial" panose="020B0604020202020204" pitchFamily="34" charset="0"/>
                <a:cs typeface="Arial" panose="020B0604020202020204" pitchFamily="34" charset="0"/>
              </a:rPr>
              <a:t>x </a:t>
            </a:r>
            <a:r>
              <a:rPr lang="en-US" altLang="en-US" dirty="0">
                <a:latin typeface="Arial" panose="020B0604020202020204" pitchFamily="34" charset="0"/>
                <a:cs typeface="Arial" panose="020B0604020202020204" pitchFamily="34" charset="0"/>
              </a:rPr>
              <a:t>= </a:t>
            </a:r>
            <a:r>
              <a:rPr lang="en-US" altLang="en-US" i="1" dirty="0">
                <a:latin typeface="Arial" panose="020B0604020202020204" pitchFamily="34" charset="0"/>
                <a:cs typeface="Arial" panose="020B0604020202020204" pitchFamily="34" charset="0"/>
              </a:rPr>
              <a:t>f</a:t>
            </a:r>
            <a:r>
              <a:rPr lang="en-US" altLang="en-US" sz="400"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t>
            </a:r>
            <a:r>
              <a:rPr lang="en-US" altLang="en-US" i="1" dirty="0">
                <a:latin typeface="Arial" panose="020B0604020202020204" pitchFamily="34" charset="0"/>
                <a:cs typeface="Arial" panose="020B0604020202020204" pitchFamily="34" charset="0"/>
              </a:rPr>
              <a:t>y</a:t>
            </a:r>
            <a:r>
              <a:rPr lang="en-US" altLang="en-US" dirty="0">
                <a:latin typeface="Arial" panose="020B0604020202020204" pitchFamily="34" charset="0"/>
                <a:cs typeface="Arial" panose="020B0604020202020204" pitchFamily="34" charset="0"/>
              </a:rPr>
              <a:t>), </a:t>
            </a:r>
            <a:r>
              <a:rPr lang="en-US" altLang="en-US" i="1" dirty="0">
                <a:latin typeface="Arial" panose="020B0604020202020204" pitchFamily="34" charset="0"/>
                <a:cs typeface="Arial" panose="020B0604020202020204" pitchFamily="34" charset="0"/>
              </a:rPr>
              <a:t>x </a:t>
            </a:r>
            <a:r>
              <a:rPr lang="en-US" altLang="en-US" dirty="0">
                <a:latin typeface="Arial" panose="020B0604020202020204" pitchFamily="34" charset="0"/>
                <a:cs typeface="Arial" panose="020B0604020202020204" pitchFamily="34" charset="0"/>
              </a:rPr>
              <a:t>= </a:t>
            </a:r>
            <a:r>
              <a:rPr lang="en-US" altLang="en-US" i="1" dirty="0">
                <a:latin typeface="Arial" panose="020B0604020202020204" pitchFamily="34" charset="0"/>
                <a:cs typeface="Arial" panose="020B0604020202020204" pitchFamily="34" charset="0"/>
              </a:rPr>
              <a:t>g</a:t>
            </a:r>
            <a:r>
              <a:rPr lang="en-US" altLang="en-US" sz="400"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t>
            </a:r>
            <a:r>
              <a:rPr lang="en-US" altLang="en-US" i="1" dirty="0">
                <a:latin typeface="Arial" panose="020B0604020202020204" pitchFamily="34" charset="0"/>
                <a:cs typeface="Arial" panose="020B0604020202020204" pitchFamily="34" charset="0"/>
              </a:rPr>
              <a:t>y</a:t>
            </a:r>
            <a:r>
              <a:rPr lang="en-US" altLang="en-US" dirty="0">
                <a:latin typeface="Arial" panose="020B0604020202020204" pitchFamily="34" charset="0"/>
                <a:cs typeface="Arial" panose="020B0604020202020204" pitchFamily="34" charset="0"/>
              </a:rPr>
              <a:t>), </a:t>
            </a:r>
            <a:r>
              <a:rPr lang="en-US" altLang="en-US" i="1" dirty="0">
                <a:latin typeface="Arial" panose="020B0604020202020204" pitchFamily="34" charset="0"/>
                <a:cs typeface="Arial" panose="020B0604020202020204" pitchFamily="34" charset="0"/>
              </a:rPr>
              <a:t>y </a:t>
            </a:r>
            <a:r>
              <a:rPr lang="en-US" altLang="en-US" dirty="0">
                <a:latin typeface="Arial" panose="020B0604020202020204" pitchFamily="34" charset="0"/>
                <a:cs typeface="Arial" panose="020B0604020202020204" pitchFamily="34" charset="0"/>
              </a:rPr>
              <a:t>= </a:t>
            </a:r>
            <a:r>
              <a:rPr lang="en-US" altLang="en-US" i="1" dirty="0">
                <a:latin typeface="Arial" panose="020B0604020202020204" pitchFamily="34" charset="0"/>
                <a:cs typeface="Arial" panose="020B0604020202020204" pitchFamily="34" charset="0"/>
              </a:rPr>
              <a:t>c</a:t>
            </a:r>
            <a:r>
              <a:rPr lang="en-US" altLang="en-US" dirty="0">
                <a:latin typeface="Arial" panose="020B0604020202020204" pitchFamily="34" charset="0"/>
                <a:cs typeface="Arial" panose="020B0604020202020204" pitchFamily="34" charset="0"/>
              </a:rPr>
              <a:t>, and </a:t>
            </a:r>
            <a:r>
              <a:rPr lang="en-US" altLang="en-US" i="1" dirty="0">
                <a:latin typeface="Arial" panose="020B0604020202020204" pitchFamily="34" charset="0"/>
                <a:cs typeface="Arial" panose="020B0604020202020204" pitchFamily="34" charset="0"/>
              </a:rPr>
              <a:t>y </a:t>
            </a:r>
            <a:r>
              <a:rPr lang="en-US" altLang="en-US" dirty="0">
                <a:latin typeface="Arial" panose="020B0604020202020204" pitchFamily="34" charset="0"/>
                <a:cs typeface="Arial" panose="020B0604020202020204" pitchFamily="34" charset="0"/>
              </a:rPr>
              <a:t>= </a:t>
            </a:r>
            <a:r>
              <a:rPr lang="en-US" altLang="en-US" i="1" dirty="0">
                <a:latin typeface="Arial" panose="020B0604020202020204" pitchFamily="34" charset="0"/>
                <a:cs typeface="Arial" panose="020B0604020202020204" pitchFamily="34" charset="0"/>
              </a:rPr>
              <a:t>d</a:t>
            </a:r>
            <a:r>
              <a:rPr lang="en-US" altLang="en-US" dirty="0">
                <a:latin typeface="Arial" panose="020B0604020202020204" pitchFamily="34" charset="0"/>
                <a:cs typeface="Arial" panose="020B0604020202020204" pitchFamily="34" charset="0"/>
              </a:rPr>
              <a:t>, where </a:t>
            </a:r>
            <a:r>
              <a:rPr lang="en-US" altLang="en-US" i="1" dirty="0">
                <a:latin typeface="Arial" panose="020B0604020202020204" pitchFamily="34" charset="0"/>
                <a:cs typeface="Arial" panose="020B0604020202020204" pitchFamily="34" charset="0"/>
              </a:rPr>
              <a:t>f </a:t>
            </a:r>
            <a:r>
              <a:rPr lang="en-US" altLang="en-US" dirty="0">
                <a:latin typeface="Arial" panose="020B0604020202020204" pitchFamily="34" charset="0"/>
                <a:cs typeface="Arial" panose="020B0604020202020204" pitchFamily="34" charset="0"/>
              </a:rPr>
              <a:t>and </a:t>
            </a:r>
            <a:r>
              <a:rPr lang="en-US" altLang="en-US" i="1" dirty="0">
                <a:latin typeface="Arial" panose="020B0604020202020204" pitchFamily="34" charset="0"/>
                <a:cs typeface="Arial" panose="020B0604020202020204" pitchFamily="34" charset="0"/>
              </a:rPr>
              <a:t>g</a:t>
            </a:r>
            <a:r>
              <a:rPr lang="en-US" altLang="en-US" dirty="0">
                <a:latin typeface="Arial" panose="020B0604020202020204" pitchFamily="34" charset="0"/>
                <a:cs typeface="Arial" panose="020B0604020202020204" pitchFamily="34" charset="0"/>
              </a:rPr>
              <a:t> are continuous and </a:t>
            </a:r>
            <a:r>
              <a:rPr lang="en-US" altLang="en-US" i="1" dirty="0">
                <a:latin typeface="Arial" panose="020B0604020202020204" pitchFamily="34" charset="0"/>
                <a:cs typeface="Arial" panose="020B0604020202020204" pitchFamily="34" charset="0"/>
              </a:rPr>
              <a:t>f</a:t>
            </a:r>
            <a:r>
              <a:rPr lang="en-US" altLang="en-US" sz="400"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t>
            </a:r>
            <a:r>
              <a:rPr lang="en-US" altLang="en-US" i="1" dirty="0">
                <a:latin typeface="Arial" panose="020B0604020202020204" pitchFamily="34" charset="0"/>
                <a:cs typeface="Arial" panose="020B0604020202020204" pitchFamily="34" charset="0"/>
              </a:rPr>
              <a:t>y</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sym typeface="Symbol" panose="05050102010706020507" pitchFamily="18" charset="2"/>
              </a:rPr>
              <a:t>≥</a:t>
            </a:r>
            <a:r>
              <a:rPr lang="en-US" altLang="en-US" b="1" dirty="0" smtClean="0">
                <a:latin typeface="Arial" panose="020B0604020202020204" pitchFamily="34" charset="0"/>
                <a:cs typeface="Arial" panose="020B0604020202020204" pitchFamily="34" charset="0"/>
                <a:sym typeface="Symbol" panose="05050102010706020507" pitchFamily="18" charset="2"/>
              </a:rPr>
              <a:t> </a:t>
            </a:r>
            <a:r>
              <a:rPr lang="en-US" altLang="en-US" i="1" dirty="0">
                <a:latin typeface="Arial" panose="020B0604020202020204" pitchFamily="34" charset="0"/>
                <a:cs typeface="Arial" panose="020B0604020202020204" pitchFamily="34" charset="0"/>
              </a:rPr>
              <a:t>g</a:t>
            </a:r>
            <a:r>
              <a:rPr lang="en-US" altLang="en-US" sz="400"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t>
            </a:r>
            <a:r>
              <a:rPr lang="en-US" altLang="en-US" i="1" dirty="0">
                <a:latin typeface="Arial" panose="020B0604020202020204" pitchFamily="34" charset="0"/>
                <a:cs typeface="Arial" panose="020B0604020202020204" pitchFamily="34" charset="0"/>
              </a:rPr>
              <a:t>y</a:t>
            </a:r>
            <a:r>
              <a:rPr lang="en-US" altLang="en-US" dirty="0">
                <a:latin typeface="Arial" panose="020B0604020202020204" pitchFamily="34" charset="0"/>
                <a:cs typeface="Arial" panose="020B0604020202020204" pitchFamily="34" charset="0"/>
              </a:rPr>
              <a:t>) for </a:t>
            </a:r>
            <a:r>
              <a:rPr lang="en-US" altLang="en-US" i="1" dirty="0">
                <a:latin typeface="Arial" panose="020B0604020202020204" pitchFamily="34" charset="0"/>
                <a:cs typeface="Arial" panose="020B0604020202020204" pitchFamily="34" charset="0"/>
              </a:rPr>
              <a:t>c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b="1" dirty="0" smtClean="0">
                <a:latin typeface="Arial" panose="020B0604020202020204" pitchFamily="34" charset="0"/>
                <a:cs typeface="Arial" panose="020B0604020202020204" pitchFamily="34" charset="0"/>
                <a:sym typeface="Symbol" panose="05050102010706020507" pitchFamily="18" charset="2"/>
              </a:rPr>
              <a:t> </a:t>
            </a:r>
            <a:r>
              <a:rPr lang="en-US" altLang="en-US" i="1" dirty="0">
                <a:latin typeface="Arial" panose="020B0604020202020204" pitchFamily="34" charset="0"/>
                <a:cs typeface="Arial" panose="020B0604020202020204" pitchFamily="34" charset="0"/>
              </a:rPr>
              <a:t>y </a:t>
            </a:r>
            <a:r>
              <a:rPr lang="en-US" altLang="en-US" dirty="0" smtClean="0">
                <a:latin typeface="Arial" panose="020B0604020202020204" pitchFamily="34" charset="0"/>
                <a:cs typeface="Arial" panose="020B0604020202020204" pitchFamily="34" charset="0"/>
                <a:sym typeface="Symbol" panose="05050102010706020507" pitchFamily="18" charset="2"/>
              </a:rPr>
              <a:t>≤</a:t>
            </a:r>
            <a:r>
              <a:rPr lang="en-US" altLang="en-US" b="1" dirty="0" smtClean="0">
                <a:latin typeface="Arial" panose="020B0604020202020204" pitchFamily="34" charset="0"/>
                <a:cs typeface="Arial" panose="020B0604020202020204" pitchFamily="34" charset="0"/>
                <a:sym typeface="Symbol" panose="05050102010706020507" pitchFamily="18" charset="2"/>
              </a:rPr>
              <a:t> </a:t>
            </a:r>
            <a:r>
              <a:rPr lang="en-US" altLang="en-US" i="1" dirty="0">
                <a:latin typeface="Arial" panose="020B0604020202020204" pitchFamily="34" charset="0"/>
                <a:cs typeface="Arial" panose="020B0604020202020204" pitchFamily="34" charset="0"/>
                <a:sym typeface="Symbol" panose="05050102010706020507" pitchFamily="18" charset="2"/>
              </a:rPr>
              <a:t>d</a:t>
            </a:r>
            <a:r>
              <a:rPr lang="en-US" altLang="en-US" dirty="0">
                <a:latin typeface="Arial" panose="020B0604020202020204" pitchFamily="34" charset="0"/>
                <a:cs typeface="Arial" panose="020B0604020202020204" pitchFamily="34" charset="0"/>
              </a:rPr>
              <a:t> (see Figure 13), then its area is</a:t>
            </a:r>
          </a:p>
        </p:txBody>
      </p:sp>
      <p:graphicFrame>
        <p:nvGraphicFramePr>
          <p:cNvPr id="12" name="Content Placeholder 11" descr="A = int_(c)^(d) [f(y) minus g(y)] d y&#10;">
            <a:extLst>
              <a:ext uri="{FF2B5EF4-FFF2-40B4-BE49-F238E27FC236}">
                <a16:creationId xmlns="" xmlns:a16="http://schemas.microsoft.com/office/drawing/2014/main" id="{36373CFB-CA48-4FDE-B5B8-1D81F01D0B1F}"/>
              </a:ext>
            </a:extLst>
          </p:cNvPr>
          <p:cNvGraphicFramePr>
            <a:graphicFrameLocks noGrp="1" noChangeAspect="1"/>
          </p:cNvGraphicFramePr>
          <p:nvPr>
            <p:ph sz="quarter" idx="24"/>
            <p:extLst>
              <p:ext uri="{D42A27DB-BD31-4B8C-83A1-F6EECF244321}">
                <p14:modId xmlns:p14="http://schemas.microsoft.com/office/powerpoint/2010/main" val="2926773313"/>
              </p:ext>
            </p:extLst>
          </p:nvPr>
        </p:nvGraphicFramePr>
        <p:xfrm>
          <a:off x="4486365" y="2545171"/>
          <a:ext cx="2976942" cy="588038"/>
        </p:xfrm>
        <a:graphic>
          <a:graphicData uri="http://schemas.openxmlformats.org/presentationml/2006/ole">
            <mc:AlternateContent xmlns:mc="http://schemas.openxmlformats.org/markup-compatibility/2006">
              <mc:Choice xmlns:v="urn:schemas-microsoft-com:vml" Requires="v">
                <p:oleObj spid="_x0000_s530520" name="Equation" r:id="rId3" imgW="3085920" imgH="609480" progId="Equation.DSMT4">
                  <p:embed/>
                </p:oleObj>
              </mc:Choice>
              <mc:Fallback>
                <p:oleObj name="Equation" r:id="rId3" imgW="3085920" imgH="609480" progId="Equation.DSMT4">
                  <p:embed/>
                  <p:pic>
                    <p:nvPicPr>
                      <p:cNvPr id="11" name="Object 10">
                        <a:extLst>
                          <a:ext uri="{FF2B5EF4-FFF2-40B4-BE49-F238E27FC236}">
                            <a16:creationId xmlns="" xmlns:a16="http://schemas.microsoft.com/office/drawing/2014/main" id="{E81277CD-FADB-4E30-907D-F9471EE32DDC}"/>
                          </a:ext>
                        </a:extLst>
                      </p:cNvPr>
                      <p:cNvPicPr/>
                      <p:nvPr/>
                    </p:nvPicPr>
                    <p:blipFill>
                      <a:blip r:embed="rId4"/>
                      <a:stretch>
                        <a:fillRect/>
                      </a:stretch>
                    </p:blipFill>
                    <p:spPr>
                      <a:xfrm>
                        <a:off x="4486365" y="2545171"/>
                        <a:ext cx="2976942" cy="588038"/>
                      </a:xfrm>
                      <a:prstGeom prst="rect">
                        <a:avLst/>
                      </a:prstGeom>
                    </p:spPr>
                  </p:pic>
                </p:oleObj>
              </mc:Fallback>
            </mc:AlternateContent>
          </a:graphicData>
        </a:graphic>
      </p:graphicFrame>
      <p:pic>
        <p:nvPicPr>
          <p:cNvPr id="13" name="Content Placeholder 12" descr="The image shows a visual representation of a graph. Points (0, c) and (0, d) are marked on the positive y-axis where c &lt; d. Two curved lines are plotted in the first quadrant of the x y coordinate plane. The first curve, g = f(y) starts from the y = d line and after making a left facing concave and a right facing concave curve, ends somewhere below the y = c line. Another curve, x = f(y), starts at the end point of the y = d line and making a right facing concave curve, ends somewhere below the y = c line. A rectangle is drawn inside the area bounded by the two curves, and its breadth is labeled as delta y. The area between the graphs and the y = c and y = d lines is shaded.&#10;">
            <a:extLst>
              <a:ext uri="{FF2B5EF4-FFF2-40B4-BE49-F238E27FC236}">
                <a16:creationId xmlns="" xmlns:a16="http://schemas.microsoft.com/office/drawing/2014/main" id="{3ABC7CAD-65D2-4A22-99BF-F4FD67327D91}"/>
              </a:ext>
            </a:extLst>
          </p:cNvPr>
          <p:cNvPicPr>
            <a:picLocks noGrp="1" noChangeAspect="1"/>
          </p:cNvPicPr>
          <p:nvPr>
            <p:ph sz="quarter" idx="25"/>
          </p:nvPr>
        </p:nvPicPr>
        <p:blipFill>
          <a:blip r:embed="rId5"/>
          <a:stretch>
            <a:fillRect/>
          </a:stretch>
        </p:blipFill>
        <p:spPr>
          <a:xfrm>
            <a:off x="4641532" y="3223216"/>
            <a:ext cx="3030485" cy="2594690"/>
          </a:xfrm>
          <a:prstGeom prst="rect">
            <a:avLst/>
          </a:prstGeom>
        </p:spPr>
      </p:pic>
      <p:sp>
        <p:nvSpPr>
          <p:cNvPr id="6" name="Content Placeholder 5">
            <a:extLst>
              <a:ext uri="{FF2B5EF4-FFF2-40B4-BE49-F238E27FC236}">
                <a16:creationId xmlns="" xmlns:a16="http://schemas.microsoft.com/office/drawing/2014/main" id="{0A8FFEB5-A84B-4118-8DCC-B29DE0AE9863}"/>
              </a:ext>
            </a:extLst>
          </p:cNvPr>
          <p:cNvSpPr>
            <a:spLocks noGrp="1"/>
          </p:cNvSpPr>
          <p:nvPr>
            <p:ph sz="quarter" idx="26"/>
          </p:nvPr>
        </p:nvSpPr>
        <p:spPr>
          <a:xfrm>
            <a:off x="5480185" y="5967877"/>
            <a:ext cx="989302" cy="206015"/>
          </a:xfrm>
        </p:spPr>
        <p:txBody>
          <a:bodyPr/>
          <a:lstStyle/>
          <a:p>
            <a:r>
              <a:rPr lang="en-US" altLang="en-US" sz="1600" b="1" dirty="0"/>
              <a:t>Figure 13</a:t>
            </a:r>
          </a:p>
        </p:txBody>
      </p:sp>
    </p:spTree>
    <p:extLst>
      <p:ext uri="{BB962C8B-B14F-4D97-AF65-F5344CB8AC3E}">
        <p14:creationId xmlns:p14="http://schemas.microsoft.com/office/powerpoint/2010/main" val="1414679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64AC94-356D-45A5-A381-1362A4D0940A}"/>
              </a:ext>
            </a:extLst>
          </p:cNvPr>
          <p:cNvSpPr>
            <a:spLocks noGrp="1"/>
          </p:cNvSpPr>
          <p:nvPr>
            <p:ph type="title"/>
          </p:nvPr>
        </p:nvSpPr>
        <p:spPr/>
        <p:txBody>
          <a:bodyPr/>
          <a:lstStyle/>
          <a:p>
            <a:r>
              <a:rPr lang="en-US" altLang="en-US" dirty="0"/>
              <a:t>Areas Between Curves </a:t>
            </a:r>
            <a:r>
              <a:rPr lang="en-US" altLang="en-US" sz="2400" b="0" dirty="0"/>
              <a:t>(11 of 11)</a:t>
            </a:r>
            <a:endParaRPr lang="en-US" dirty="0"/>
          </a:p>
        </p:txBody>
      </p:sp>
      <p:sp>
        <p:nvSpPr>
          <p:cNvPr id="3" name="Content Placeholder 2">
            <a:extLst>
              <a:ext uri="{FF2B5EF4-FFF2-40B4-BE49-F238E27FC236}">
                <a16:creationId xmlns="" xmlns:a16="http://schemas.microsoft.com/office/drawing/2014/main" id="{CE258934-E46D-4ADB-9EF0-4F1D4D511D1F}"/>
              </a:ext>
            </a:extLst>
          </p:cNvPr>
          <p:cNvSpPr>
            <a:spLocks noGrp="1"/>
          </p:cNvSpPr>
          <p:nvPr>
            <p:ph sz="quarter" idx="23"/>
          </p:nvPr>
        </p:nvSpPr>
        <p:spPr>
          <a:xfrm>
            <a:off x="736600" y="1289049"/>
            <a:ext cx="10718800" cy="733715"/>
          </a:xfrm>
        </p:spPr>
        <p:txBody>
          <a:bodyPr/>
          <a:lstStyle/>
          <a:p>
            <a:r>
              <a:rPr lang="en-US" altLang="en-US" dirty="0"/>
              <a:t>If we write </a:t>
            </a:r>
            <a:r>
              <a:rPr lang="en-US" altLang="en-US" i="1" dirty="0"/>
              <a:t>x</a:t>
            </a:r>
            <a:r>
              <a:rPr lang="en-US" altLang="en-US" i="1" baseline="-25000" dirty="0"/>
              <a:t>R</a:t>
            </a:r>
            <a:r>
              <a:rPr lang="en-US" altLang="en-US" baseline="-25000" dirty="0"/>
              <a:t> </a:t>
            </a:r>
            <a:r>
              <a:rPr lang="en-US" altLang="en-US" dirty="0"/>
              <a:t>for the right boundary and </a:t>
            </a:r>
            <a:r>
              <a:rPr lang="en-US" altLang="en-US" i="1" dirty="0"/>
              <a:t>x</a:t>
            </a:r>
            <a:r>
              <a:rPr lang="en-US" altLang="en-US" i="1" baseline="-25000" dirty="0"/>
              <a:t>L</a:t>
            </a:r>
            <a:r>
              <a:rPr lang="en-US" altLang="en-US" dirty="0"/>
              <a:t> for the left boundary, then, as Figure 14 illustrates, we have</a:t>
            </a:r>
          </a:p>
        </p:txBody>
      </p:sp>
      <p:graphicFrame>
        <p:nvGraphicFramePr>
          <p:cNvPr id="8" name="Content Placeholder 11" descr="A = int_(c)^(d) (x_R minus x_L) d y&#10;">
            <a:extLst>
              <a:ext uri="{FF2B5EF4-FFF2-40B4-BE49-F238E27FC236}">
                <a16:creationId xmlns="" xmlns:a16="http://schemas.microsoft.com/office/drawing/2014/main" id="{B6F4570F-DCAE-40BF-8A0C-E2FFC3DBF6C8}"/>
              </a:ext>
            </a:extLst>
          </p:cNvPr>
          <p:cNvGraphicFramePr>
            <a:graphicFrameLocks noGrp="1" noChangeAspect="1"/>
          </p:cNvGraphicFramePr>
          <p:nvPr>
            <p:ph sz="quarter" idx="24"/>
            <p:extLst>
              <p:ext uri="{D42A27DB-BD31-4B8C-83A1-F6EECF244321}">
                <p14:modId xmlns:p14="http://schemas.microsoft.com/office/powerpoint/2010/main" val="1983042852"/>
              </p:ext>
            </p:extLst>
          </p:nvPr>
        </p:nvGraphicFramePr>
        <p:xfrm>
          <a:off x="4910623" y="2223869"/>
          <a:ext cx="2364403" cy="588038"/>
        </p:xfrm>
        <a:graphic>
          <a:graphicData uri="http://schemas.openxmlformats.org/presentationml/2006/ole">
            <mc:AlternateContent xmlns:mc="http://schemas.openxmlformats.org/markup-compatibility/2006">
              <mc:Choice xmlns:v="urn:schemas-microsoft-com:vml" Requires="v">
                <p:oleObj spid="_x0000_s531545" name="Equation" r:id="rId3" imgW="2450880" imgH="609480" progId="Equation.DSMT4">
                  <p:embed/>
                </p:oleObj>
              </mc:Choice>
              <mc:Fallback>
                <p:oleObj name="Equation" r:id="rId3" imgW="2450880" imgH="609480" progId="Equation.DSMT4">
                  <p:embed/>
                  <p:pic>
                    <p:nvPicPr>
                      <p:cNvPr id="12" name="Content Placeholder 11">
                        <a:extLst>
                          <a:ext uri="{FF2B5EF4-FFF2-40B4-BE49-F238E27FC236}">
                            <a16:creationId xmlns="" xmlns:a16="http://schemas.microsoft.com/office/drawing/2014/main" id="{36373CFB-CA48-4FDE-B5B8-1D81F01D0B1F}"/>
                          </a:ext>
                        </a:extLst>
                      </p:cNvPr>
                      <p:cNvPicPr/>
                      <p:nvPr/>
                    </p:nvPicPr>
                    <p:blipFill>
                      <a:blip r:embed="rId4"/>
                      <a:stretch>
                        <a:fillRect/>
                      </a:stretch>
                    </p:blipFill>
                    <p:spPr>
                      <a:xfrm>
                        <a:off x="4910623" y="2223869"/>
                        <a:ext cx="2364403" cy="588038"/>
                      </a:xfrm>
                      <a:prstGeom prst="rect">
                        <a:avLst/>
                      </a:prstGeom>
                    </p:spPr>
                  </p:pic>
                </p:oleObj>
              </mc:Fallback>
            </mc:AlternateContent>
          </a:graphicData>
        </a:graphic>
      </p:graphicFrame>
      <p:pic>
        <p:nvPicPr>
          <p:cNvPr id="9" name="Content Placeholder 8" descr="The image shows the visual representation of a graph. Two curves are graphed in the first quadrant of the x y coordinate plane. The two graphs start from the same point, at y = d, on the upper end of the viewing window and after making a right facing concave and a left facing concave curve respectively, they end at two endpoints of a line drawn at y = c. The two graphs are named XL and XR respectively. A rectangle is made inside the area bounded by the curved, whose breadth is labeled as delta y. The area bounded by the curves and the y = c line is shaded.&#10;">
            <a:extLst>
              <a:ext uri="{FF2B5EF4-FFF2-40B4-BE49-F238E27FC236}">
                <a16:creationId xmlns="" xmlns:a16="http://schemas.microsoft.com/office/drawing/2014/main" id="{6E58347E-8160-4FDE-9580-0AFAEB747D8D}"/>
              </a:ext>
            </a:extLst>
          </p:cNvPr>
          <p:cNvPicPr>
            <a:picLocks noGrp="1" noChangeAspect="1"/>
          </p:cNvPicPr>
          <p:nvPr>
            <p:ph sz="quarter" idx="25"/>
          </p:nvPr>
        </p:nvPicPr>
        <p:blipFill>
          <a:blip r:embed="rId5"/>
          <a:stretch>
            <a:fillRect/>
          </a:stretch>
        </p:blipFill>
        <p:spPr>
          <a:xfrm>
            <a:off x="4530009" y="3137641"/>
            <a:ext cx="3125630" cy="2639892"/>
          </a:xfrm>
          <a:prstGeom prst="rect">
            <a:avLst/>
          </a:prstGeom>
        </p:spPr>
      </p:pic>
      <p:sp>
        <p:nvSpPr>
          <p:cNvPr id="6" name="Content Placeholder 5">
            <a:extLst>
              <a:ext uri="{FF2B5EF4-FFF2-40B4-BE49-F238E27FC236}">
                <a16:creationId xmlns="" xmlns:a16="http://schemas.microsoft.com/office/drawing/2014/main" id="{0A8FFEB5-A84B-4118-8DCC-B29DE0AE9863}"/>
              </a:ext>
            </a:extLst>
          </p:cNvPr>
          <p:cNvSpPr>
            <a:spLocks noGrp="1"/>
          </p:cNvSpPr>
          <p:nvPr>
            <p:ph sz="quarter" idx="26"/>
          </p:nvPr>
        </p:nvSpPr>
        <p:spPr>
          <a:xfrm>
            <a:off x="5512859" y="5864870"/>
            <a:ext cx="989302" cy="206015"/>
          </a:xfrm>
        </p:spPr>
        <p:txBody>
          <a:bodyPr/>
          <a:lstStyle/>
          <a:p>
            <a:r>
              <a:rPr lang="en-US" altLang="en-US" sz="1600" b="1" dirty="0"/>
              <a:t>Figure 14</a:t>
            </a:r>
          </a:p>
        </p:txBody>
      </p:sp>
    </p:spTree>
    <p:extLst>
      <p:ext uri="{BB962C8B-B14F-4D97-AF65-F5344CB8AC3E}">
        <p14:creationId xmlns:p14="http://schemas.microsoft.com/office/powerpoint/2010/main" val="3878066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2"/>
            <a:ext cx="10515600" cy="914941"/>
          </a:xfrm>
        </p:spPr>
        <p:txBody>
          <a:bodyPr/>
          <a:lstStyle/>
          <a:p>
            <a:pPr algn="ctr"/>
            <a:r>
              <a:rPr lang="en-US" dirty="0"/>
              <a:t>5</a:t>
            </a:r>
            <a:r>
              <a:rPr lang="en-US" dirty="0" smtClean="0"/>
              <a:t>.1 </a:t>
            </a:r>
            <a:r>
              <a:rPr lang="en-IN" altLang="en-US" sz="3200" dirty="0"/>
              <a:t>Areas Between Curves</a:t>
            </a:r>
            <a:endParaRPr lang="en-US" altLang="en-US" sz="3200" dirty="0"/>
          </a:p>
        </p:txBody>
      </p:sp>
      <p:sp>
        <p:nvSpPr>
          <p:cNvPr id="5" name="Footer Placeholder 4"/>
          <p:cNvSpPr>
            <a:spLocks noGrp="1"/>
          </p:cNvSpPr>
          <p:nvPr>
            <p:ph type="ftr" sz="quarter" idx="3"/>
          </p:nvPr>
        </p:nvSpPr>
        <p:spPr>
          <a:xfrm>
            <a:off x="2923890" y="6356350"/>
            <a:ext cx="8801669" cy="501650"/>
          </a:xfrm>
        </p:spPr>
        <p:txBody>
          <a:bodyPr/>
          <a:lstStyle/>
          <a:p>
            <a:r>
              <a:rPr lang="en-US" dirty="0"/>
              <a:t>Stewart, </a:t>
            </a:r>
            <a:r>
              <a:rPr lang="en-US" dirty="0" smtClean="0"/>
              <a:t>Calculus,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29778D-8F15-48CE-A16C-F48C5D2C4BF3}"/>
              </a:ext>
            </a:extLst>
          </p:cNvPr>
          <p:cNvSpPr>
            <a:spLocks noGrp="1"/>
          </p:cNvSpPr>
          <p:nvPr>
            <p:ph type="title"/>
          </p:nvPr>
        </p:nvSpPr>
        <p:spPr/>
        <p:txBody>
          <a:bodyPr/>
          <a:lstStyle/>
          <a:p>
            <a:r>
              <a:rPr lang="en-US" altLang="en-US" dirty="0"/>
              <a:t>Areas Between Curves </a:t>
            </a:r>
            <a:r>
              <a:rPr lang="en-US" altLang="en-US" sz="2400" b="0" dirty="0"/>
              <a:t>(1 of 11)</a:t>
            </a:r>
            <a:endParaRPr lang="en-US" sz="2400" b="0" dirty="0"/>
          </a:p>
        </p:txBody>
      </p:sp>
      <p:sp>
        <p:nvSpPr>
          <p:cNvPr id="3" name="Content Placeholder 2">
            <a:extLst>
              <a:ext uri="{FF2B5EF4-FFF2-40B4-BE49-F238E27FC236}">
                <a16:creationId xmlns="" xmlns:a16="http://schemas.microsoft.com/office/drawing/2014/main" id="{2FCEA7DC-594A-4B90-BA17-EE7AE9011522}"/>
              </a:ext>
            </a:extLst>
          </p:cNvPr>
          <p:cNvSpPr>
            <a:spLocks noGrp="1"/>
          </p:cNvSpPr>
          <p:nvPr>
            <p:ph sz="quarter" idx="23"/>
          </p:nvPr>
        </p:nvSpPr>
        <p:spPr>
          <a:xfrm>
            <a:off x="736600" y="1289049"/>
            <a:ext cx="10718800" cy="1118135"/>
          </a:xfrm>
        </p:spPr>
        <p:txBody>
          <a:bodyPr/>
          <a:lstStyle/>
          <a:p>
            <a:r>
              <a:rPr lang="en-US" altLang="en-US" dirty="0"/>
              <a:t>Consider the region </a:t>
            </a:r>
            <a:r>
              <a:rPr lang="en-US" altLang="en-US" i="1" dirty="0"/>
              <a:t>S</a:t>
            </a:r>
            <a:r>
              <a:rPr lang="en-US" altLang="en-US" dirty="0"/>
              <a:t> that lies between two curves </a:t>
            </a:r>
            <a:r>
              <a:rPr lang="en-US" altLang="en-US" i="1" dirty="0"/>
              <a:t>y</a:t>
            </a:r>
            <a:r>
              <a:rPr lang="en-US" altLang="en-US" dirty="0"/>
              <a:t> = </a:t>
            </a:r>
            <a:r>
              <a:rPr lang="en-US" altLang="en-US" i="1" dirty="0"/>
              <a:t>f</a:t>
            </a:r>
            <a:r>
              <a:rPr lang="en-US" altLang="en-US" sz="400" dirty="0"/>
              <a:t> </a:t>
            </a:r>
            <a:r>
              <a:rPr lang="en-US" altLang="en-US" dirty="0"/>
              <a:t>(</a:t>
            </a:r>
            <a:r>
              <a:rPr lang="en-US" altLang="en-US" i="1" dirty="0"/>
              <a:t>x</a:t>
            </a:r>
            <a:r>
              <a:rPr lang="en-US" altLang="en-US" dirty="0"/>
              <a:t>) and </a:t>
            </a:r>
            <a:r>
              <a:rPr lang="en-US" altLang="en-US" i="1" dirty="0"/>
              <a:t>y</a:t>
            </a:r>
            <a:r>
              <a:rPr lang="en-US" altLang="en-US" dirty="0"/>
              <a:t> = </a:t>
            </a:r>
            <a:r>
              <a:rPr lang="en-US" altLang="en-US" i="1" dirty="0"/>
              <a:t>g</a:t>
            </a:r>
            <a:r>
              <a:rPr lang="en-US" altLang="en-US" dirty="0"/>
              <a:t>(</a:t>
            </a:r>
            <a:r>
              <a:rPr lang="en-US" altLang="en-US" i="1" dirty="0"/>
              <a:t>x</a:t>
            </a:r>
            <a:r>
              <a:rPr lang="en-US" altLang="en-US" dirty="0"/>
              <a:t>) and between the vertical lines </a:t>
            </a:r>
            <a:r>
              <a:rPr lang="en-US" altLang="en-US" i="1" dirty="0"/>
              <a:t>x</a:t>
            </a:r>
            <a:r>
              <a:rPr lang="en-US" altLang="en-US" dirty="0"/>
              <a:t> = </a:t>
            </a:r>
            <a:r>
              <a:rPr lang="en-US" altLang="en-US" i="1" dirty="0"/>
              <a:t>a</a:t>
            </a:r>
            <a:r>
              <a:rPr lang="en-US" altLang="en-US" dirty="0"/>
              <a:t> and </a:t>
            </a:r>
            <a:r>
              <a:rPr lang="en-US" altLang="en-US" i="1" dirty="0"/>
              <a:t>x</a:t>
            </a:r>
            <a:r>
              <a:rPr lang="en-US" altLang="en-US" dirty="0"/>
              <a:t> = </a:t>
            </a:r>
            <a:r>
              <a:rPr lang="en-US" altLang="en-US" i="1" dirty="0"/>
              <a:t>b</a:t>
            </a:r>
            <a:r>
              <a:rPr lang="en-US" altLang="en-US" dirty="0"/>
              <a:t>, where </a:t>
            </a:r>
            <a:r>
              <a:rPr lang="en-US" altLang="en-US" i="1" dirty="0"/>
              <a:t>f</a:t>
            </a:r>
            <a:r>
              <a:rPr lang="en-US" altLang="en-US" dirty="0"/>
              <a:t> and </a:t>
            </a:r>
            <a:r>
              <a:rPr lang="en-US" altLang="en-US" i="1" dirty="0"/>
              <a:t>g</a:t>
            </a:r>
            <a:r>
              <a:rPr lang="en-US" altLang="en-US" dirty="0"/>
              <a:t> are continuous functions and </a:t>
            </a:r>
            <a:r>
              <a:rPr lang="en-US" altLang="en-US" i="1" dirty="0"/>
              <a:t>f</a:t>
            </a:r>
            <a:r>
              <a:rPr lang="en-US" altLang="en-US" sz="400" dirty="0"/>
              <a:t> </a:t>
            </a:r>
            <a:r>
              <a:rPr lang="en-US" altLang="en-US" dirty="0"/>
              <a:t>(</a:t>
            </a:r>
            <a:r>
              <a:rPr lang="en-US" altLang="en-US" i="1" dirty="0"/>
              <a:t>x</a:t>
            </a:r>
            <a:r>
              <a:rPr lang="en-US" altLang="en-US" dirty="0"/>
              <a:t>)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t> </a:t>
            </a:r>
            <a:r>
              <a:rPr lang="en-US" altLang="en-US" i="1" dirty="0"/>
              <a:t>g</a:t>
            </a:r>
            <a:r>
              <a:rPr lang="en-US" altLang="en-US" dirty="0"/>
              <a:t>(</a:t>
            </a:r>
            <a:r>
              <a:rPr lang="en-US" altLang="en-US" i="1" dirty="0"/>
              <a:t>x</a:t>
            </a:r>
            <a:r>
              <a:rPr lang="en-US" altLang="en-US" dirty="0"/>
              <a:t>) for all </a:t>
            </a:r>
            <a:r>
              <a:rPr lang="en-US" altLang="en-US" i="1" dirty="0"/>
              <a:t>x </a:t>
            </a:r>
            <a:r>
              <a:rPr lang="en-US" altLang="en-US" dirty="0"/>
              <a:t>in [</a:t>
            </a:r>
            <a:r>
              <a:rPr lang="en-US" altLang="en-US" i="1" dirty="0"/>
              <a:t>a</a:t>
            </a:r>
            <a:r>
              <a:rPr lang="en-US" altLang="en-US" dirty="0"/>
              <a:t>, </a:t>
            </a:r>
            <a:r>
              <a:rPr lang="en-US" altLang="en-US" i="1" dirty="0"/>
              <a:t>b</a:t>
            </a:r>
            <a:r>
              <a:rPr lang="en-US" altLang="en-US" dirty="0"/>
              <a:t>]. (See Figure 1.)</a:t>
            </a:r>
          </a:p>
        </p:txBody>
      </p:sp>
      <p:pic>
        <p:nvPicPr>
          <p:cNvPr id="7" name="Content Placeholder 6" descr="The image consists of a visual representation of a graph. Two curves are graphed on the x y coordinate plane. The first curve starts from the left of the viewing window near the origin, goes up to the right with increasing steepness and reaches a high point. Then the curve goes down to the right with decreasing steepness and ends at the right side of the viewing window in the first quadrant. The second quadrant starts from the bottom left of the viewing window in the fourth quadrant, goes up to the right with increasing steepness, intercepts positive x-axis and then intercepts the first line. The second curve ends at the top right of the viewing window in the first quadrant. Two lines that are parallel to the y-axis are shown on the points (a, 0) and (b, 0). The area enclosed inside the curve and the two perpendiculars is shaded and is labeled as S. The equation of the first and second curve are y = f(x) and y = g(x) respectively.&#10;">
            <a:extLst>
              <a:ext uri="{FF2B5EF4-FFF2-40B4-BE49-F238E27FC236}">
                <a16:creationId xmlns="" xmlns:a16="http://schemas.microsoft.com/office/drawing/2014/main" id="{DDCE6B02-711A-4775-99A0-0633B5887C78}"/>
              </a:ext>
            </a:extLst>
          </p:cNvPr>
          <p:cNvPicPr>
            <a:picLocks noGrp="1" noChangeAspect="1"/>
          </p:cNvPicPr>
          <p:nvPr>
            <p:ph sz="quarter" idx="24"/>
          </p:nvPr>
        </p:nvPicPr>
        <p:blipFill>
          <a:blip r:embed="rId3"/>
          <a:stretch>
            <a:fillRect/>
          </a:stretch>
        </p:blipFill>
        <p:spPr>
          <a:xfrm>
            <a:off x="4101018" y="2653971"/>
            <a:ext cx="3983614" cy="2702021"/>
          </a:xfrm>
          <a:prstGeom prst="rect">
            <a:avLst/>
          </a:prstGeom>
        </p:spPr>
      </p:pic>
      <p:graphicFrame>
        <p:nvGraphicFramePr>
          <p:cNvPr id="8" name="Content Placeholder 7" descr="s = {(x, y)|a &lt;= x &lt;= b, g(x) &lt;= y &lt;= f(x)}"/>
          <p:cNvGraphicFramePr>
            <a:graphicFrameLocks noGrp="1" noChangeAspect="1"/>
          </p:cNvGraphicFramePr>
          <p:nvPr>
            <p:ph sz="quarter" idx="4294967295"/>
            <p:extLst>
              <p:ext uri="{D42A27DB-BD31-4B8C-83A1-F6EECF244321}">
                <p14:modId xmlns:p14="http://schemas.microsoft.com/office/powerpoint/2010/main" val="1771698905"/>
              </p:ext>
            </p:extLst>
          </p:nvPr>
        </p:nvGraphicFramePr>
        <p:xfrm>
          <a:off x="4683223" y="5545649"/>
          <a:ext cx="2819204" cy="343457"/>
        </p:xfrm>
        <a:graphic>
          <a:graphicData uri="http://schemas.openxmlformats.org/presentationml/2006/ole">
            <mc:AlternateContent xmlns:mc="http://schemas.openxmlformats.org/markup-compatibility/2006">
              <mc:Choice xmlns:v="urn:schemas-microsoft-com:vml" Requires="v">
                <p:oleObj spid="_x0000_s532549" name="Equation" r:id="rId4" imgW="2501640" imgH="304560" progId="Equation.DSMT4">
                  <p:embed/>
                </p:oleObj>
              </mc:Choice>
              <mc:Fallback>
                <p:oleObj name="Equation" r:id="rId4" imgW="2501640" imgH="304560" progId="Equation.DSMT4">
                  <p:embed/>
                  <p:pic>
                    <p:nvPicPr>
                      <p:cNvPr id="4" name="Object 3"/>
                      <p:cNvPicPr/>
                      <p:nvPr/>
                    </p:nvPicPr>
                    <p:blipFill>
                      <a:blip r:embed="rId5"/>
                      <a:stretch>
                        <a:fillRect/>
                      </a:stretch>
                    </p:blipFill>
                    <p:spPr>
                      <a:xfrm>
                        <a:off x="4683223" y="5545649"/>
                        <a:ext cx="2819204" cy="343457"/>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36F14DB9-9705-4CBA-920D-979D3203FD6E}"/>
              </a:ext>
            </a:extLst>
          </p:cNvPr>
          <p:cNvSpPr>
            <a:spLocks noGrp="1"/>
          </p:cNvSpPr>
          <p:nvPr>
            <p:ph sz="quarter" idx="25"/>
          </p:nvPr>
        </p:nvSpPr>
        <p:spPr>
          <a:xfrm>
            <a:off x="4218675" y="5975927"/>
            <a:ext cx="3754649" cy="240145"/>
          </a:xfrm>
        </p:spPr>
        <p:txBody>
          <a:bodyPr/>
          <a:lstStyle/>
          <a:p>
            <a:pPr algn="ctr"/>
            <a:r>
              <a:rPr lang="en-US" altLang="en-US" sz="1600" b="1" dirty="0" smtClean="0"/>
              <a:t>Figure </a:t>
            </a:r>
            <a:r>
              <a:rPr lang="en-US" altLang="en-US" sz="1600" b="1" dirty="0"/>
              <a:t>1</a:t>
            </a:r>
          </a:p>
        </p:txBody>
      </p:sp>
    </p:spTree>
    <p:extLst>
      <p:ext uri="{BB962C8B-B14F-4D97-AF65-F5344CB8AC3E}">
        <p14:creationId xmlns:p14="http://schemas.microsoft.com/office/powerpoint/2010/main" val="1663182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DC1ECD-8E6D-4927-B322-4479EF385568}"/>
              </a:ext>
            </a:extLst>
          </p:cNvPr>
          <p:cNvSpPr>
            <a:spLocks noGrp="1"/>
          </p:cNvSpPr>
          <p:nvPr>
            <p:ph type="title"/>
          </p:nvPr>
        </p:nvSpPr>
        <p:spPr/>
        <p:txBody>
          <a:bodyPr/>
          <a:lstStyle/>
          <a:p>
            <a:r>
              <a:rPr lang="en-US" altLang="en-US" dirty="0"/>
              <a:t>Areas Between Curves </a:t>
            </a:r>
            <a:r>
              <a:rPr lang="en-US" altLang="en-US" sz="2400" b="0" dirty="0"/>
              <a:t>(2 of 11)</a:t>
            </a:r>
            <a:endParaRPr lang="en-US" dirty="0"/>
          </a:p>
        </p:txBody>
      </p:sp>
      <p:sp>
        <p:nvSpPr>
          <p:cNvPr id="3" name="Content Placeholder 2">
            <a:extLst>
              <a:ext uri="{FF2B5EF4-FFF2-40B4-BE49-F238E27FC236}">
                <a16:creationId xmlns="" xmlns:a16="http://schemas.microsoft.com/office/drawing/2014/main" id="{3DB6C072-A91C-405C-94F5-5F452911F70C}"/>
              </a:ext>
            </a:extLst>
          </p:cNvPr>
          <p:cNvSpPr>
            <a:spLocks noGrp="1"/>
          </p:cNvSpPr>
          <p:nvPr>
            <p:ph sz="quarter" idx="23"/>
          </p:nvPr>
        </p:nvSpPr>
        <p:spPr>
          <a:xfrm>
            <a:off x="736600" y="1289050"/>
            <a:ext cx="10718800" cy="1398732"/>
          </a:xfrm>
        </p:spPr>
        <p:txBody>
          <a:bodyPr/>
          <a:lstStyle/>
          <a:p>
            <a:r>
              <a:rPr lang="en-US" altLang="en-US" dirty="0"/>
              <a:t>We divide </a:t>
            </a:r>
            <a:r>
              <a:rPr lang="en-US" altLang="en-US" i="1" dirty="0"/>
              <a:t>S </a:t>
            </a:r>
            <a:r>
              <a:rPr lang="en-US" altLang="en-US" dirty="0"/>
              <a:t>into </a:t>
            </a:r>
            <a:r>
              <a:rPr lang="en-US" altLang="en-US" i="1" dirty="0"/>
              <a:t>n </a:t>
            </a:r>
            <a:r>
              <a:rPr lang="en-US" altLang="en-US" dirty="0"/>
              <a:t>strips of equal width and then we approximate the </a:t>
            </a:r>
            <a:r>
              <a:rPr lang="en-US" altLang="en-US" i="1" dirty="0" err="1"/>
              <a:t>i</a:t>
            </a:r>
            <a:r>
              <a:rPr lang="en-US" altLang="en-US" sz="400" i="1" dirty="0"/>
              <a:t> </a:t>
            </a:r>
            <a:r>
              <a:rPr lang="en-US" altLang="en-US" dirty="0"/>
              <a:t>th strip by a rectangle with base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t>x</a:t>
            </a:r>
            <a:r>
              <a:rPr lang="en-US" altLang="en-US" dirty="0" smtClean="0"/>
              <a:t> </a:t>
            </a:r>
            <a:r>
              <a:rPr lang="en-US" altLang="en-US" dirty="0"/>
              <a:t>and height </a:t>
            </a:r>
            <a:r>
              <a:rPr lang="en-US" altLang="en-US" i="1" dirty="0"/>
              <a:t>f</a:t>
            </a:r>
            <a:r>
              <a:rPr lang="en-US" altLang="en-US" sz="400" dirty="0"/>
              <a:t> </a:t>
            </a:r>
            <a:r>
              <a:rPr lang="en-US" altLang="en-US" dirty="0"/>
              <a:t>(</a:t>
            </a:r>
            <a:r>
              <a:rPr lang="en-US" altLang="en-US" i="1" dirty="0"/>
              <a:t>x</a:t>
            </a:r>
            <a:r>
              <a:rPr lang="en-US" altLang="en-US" i="1" baseline="-25000" dirty="0"/>
              <a:t>i</a:t>
            </a:r>
            <a:r>
              <a:rPr lang="en-US" altLang="en-US" dirty="0">
                <a:sym typeface="Symbol" panose="05050102010706020507" pitchFamily="18" charset="2"/>
              </a:rPr>
              <a:t></a:t>
            </a:r>
            <a:r>
              <a:rPr lang="en-US" altLang="en-US" dirty="0"/>
              <a:t>) − </a:t>
            </a:r>
            <a:r>
              <a:rPr lang="en-US" altLang="en-US" i="1" dirty="0"/>
              <a:t>g</a:t>
            </a:r>
            <a:r>
              <a:rPr lang="en-US" altLang="en-US" dirty="0"/>
              <a:t>(</a:t>
            </a:r>
            <a:r>
              <a:rPr lang="en-US" altLang="en-US" i="1" dirty="0"/>
              <a:t>x</a:t>
            </a:r>
            <a:r>
              <a:rPr lang="en-US" altLang="en-US" i="1" baseline="-25000" dirty="0"/>
              <a:t>i</a:t>
            </a:r>
            <a:r>
              <a:rPr lang="en-US" altLang="en-US" dirty="0">
                <a:sym typeface="Symbol" panose="05050102010706020507" pitchFamily="18" charset="2"/>
              </a:rPr>
              <a:t></a:t>
            </a:r>
            <a:r>
              <a:rPr lang="en-US" altLang="en-US" dirty="0"/>
              <a:t>). (See Figure 2. If we like, we could take all of the sample points to be right endpoints, in which </a:t>
            </a:r>
            <a:br>
              <a:rPr lang="en-US" altLang="en-US" dirty="0"/>
            </a:br>
            <a:r>
              <a:rPr lang="en-US" altLang="en-US" dirty="0"/>
              <a:t>case </a:t>
            </a:r>
            <a:r>
              <a:rPr lang="en-US" altLang="en-US" i="1" dirty="0"/>
              <a:t>x</a:t>
            </a:r>
            <a:r>
              <a:rPr lang="en-US" altLang="en-US" i="1" baseline="-25000" dirty="0"/>
              <a:t>i</a:t>
            </a:r>
            <a:r>
              <a:rPr lang="en-US" altLang="en-US" dirty="0">
                <a:sym typeface="Symbol" panose="05050102010706020507" pitchFamily="18" charset="2"/>
              </a:rPr>
              <a:t></a:t>
            </a:r>
            <a:r>
              <a:rPr lang="en-US" altLang="en-US" i="1" dirty="0"/>
              <a:t> </a:t>
            </a:r>
            <a:r>
              <a:rPr lang="en-US" altLang="en-US" dirty="0"/>
              <a:t>=</a:t>
            </a:r>
            <a:r>
              <a:rPr lang="en-US" altLang="en-US" i="1" dirty="0"/>
              <a:t> x</a:t>
            </a:r>
            <a:r>
              <a:rPr lang="en-US" altLang="en-US" i="1" baseline="-25000" dirty="0"/>
              <a:t>i</a:t>
            </a:r>
            <a:r>
              <a:rPr lang="en-US" altLang="en-US" dirty="0"/>
              <a:t>.)</a:t>
            </a:r>
          </a:p>
        </p:txBody>
      </p:sp>
      <p:pic>
        <p:nvPicPr>
          <p:cNvPr id="15" name="Content Placeholder 14" descr="Graph 1. Two curves are graphed on the x y coordinate plane. The first curve starts from the left of the viewing window near the origin, goes up to the right with increasing steepness and reaches a high point. Then the curve goes down to the right with decreasing steepness and ends at the right side of the viewing window in the first quadrant. The second curve starts from the bottom left of the viewing window in the fourth quadrant, goes up to the right with increasing steepness, intercepts positive x-axis and then intercepts the first line. The second curve ends at the top right of the viewing window in the first quadrant. Two lines that are parallel to the y-axis are shown on the points (a, 0) and (b, 0). A shaded rectangular bar is shown. The bar is divided vertically with a dotted line. The dotted line passes through the point (x_i)^*. The width of the bar is delta x. The height of the bar above the x-axis is labeled as f((x_1)^*). The height of the bar below the x-axis is labeled as negative g((x_i)^*). The total height of the bar is labeled as f((x_i)^2) - g((x_i)^2). Caption. (a) Typical rectangle.">
            <a:extLst>
              <a:ext uri="{FF2B5EF4-FFF2-40B4-BE49-F238E27FC236}">
                <a16:creationId xmlns="" xmlns:a16="http://schemas.microsoft.com/office/drawing/2014/main" id="{682B2DE6-CD53-402F-B439-AEF9BA2802D8}"/>
              </a:ext>
            </a:extLst>
          </p:cNvPr>
          <p:cNvPicPr>
            <a:picLocks noGrp="1" noChangeAspect="1"/>
          </p:cNvPicPr>
          <p:nvPr>
            <p:ph sz="quarter" idx="24"/>
          </p:nvPr>
        </p:nvPicPr>
        <p:blipFill>
          <a:blip r:embed="rId2"/>
          <a:stretch>
            <a:fillRect/>
          </a:stretch>
        </p:blipFill>
        <p:spPr>
          <a:xfrm>
            <a:off x="2197289" y="3004695"/>
            <a:ext cx="2924106" cy="2030068"/>
          </a:xfrm>
          <a:prstGeom prst="rect">
            <a:avLst/>
          </a:prstGeom>
        </p:spPr>
      </p:pic>
      <p:sp>
        <p:nvSpPr>
          <p:cNvPr id="9" name="Content Placeholder 8">
            <a:extLst>
              <a:ext uri="{FF2B5EF4-FFF2-40B4-BE49-F238E27FC236}">
                <a16:creationId xmlns="" xmlns:a16="http://schemas.microsoft.com/office/drawing/2014/main" id="{E8879358-B145-422E-BA86-A2E4F09467EB}"/>
              </a:ext>
            </a:extLst>
          </p:cNvPr>
          <p:cNvSpPr>
            <a:spLocks noGrp="1"/>
          </p:cNvSpPr>
          <p:nvPr>
            <p:ph sz="quarter" idx="26"/>
          </p:nvPr>
        </p:nvSpPr>
        <p:spPr>
          <a:xfrm>
            <a:off x="2492106" y="5446530"/>
            <a:ext cx="1927870" cy="296364"/>
          </a:xfrm>
        </p:spPr>
        <p:txBody>
          <a:bodyPr/>
          <a:lstStyle/>
          <a:p>
            <a:r>
              <a:rPr lang="en-IN" altLang="en-US" sz="1600" dirty="0"/>
              <a:t>(a) Typical rectangle</a:t>
            </a:r>
          </a:p>
        </p:txBody>
      </p:sp>
      <p:pic>
        <p:nvPicPr>
          <p:cNvPr id="18" name="Content Placeholder 17" descr="Graph 2. Two curves are graphed on the x y coordinate plane. The first curve starts from the left of the viewing window near the origin, goes up to the right with increasing steepness and reaches a high point. Then the curve goes down to the right with decreasing steepness and ends at the right side of the viewing window in the first quadrant. The second curve starts from the bottom left of the viewing window in the fourth quadrant, goes up to the right with increasing steepness, intercepts positive x-axis and then intercepts the first line. The second curve ends at the top right of the viewing window in the first quadrant. Nine rectangular bars are inscribed between the two curves. Each bar is divided into two parts by dotted lines. The curves pass through the endpoints of the dotted lines. These bars are placed between the points (a, 0) and (b, 0).">
            <a:extLst>
              <a:ext uri="{FF2B5EF4-FFF2-40B4-BE49-F238E27FC236}">
                <a16:creationId xmlns="" xmlns:a16="http://schemas.microsoft.com/office/drawing/2014/main" id="{D728AEB2-7895-45D2-9D9E-4702144AA3D2}"/>
              </a:ext>
            </a:extLst>
          </p:cNvPr>
          <p:cNvPicPr>
            <a:picLocks noGrp="1" noChangeAspect="1"/>
          </p:cNvPicPr>
          <p:nvPr>
            <p:ph sz="quarter" idx="25"/>
          </p:nvPr>
        </p:nvPicPr>
        <p:blipFill>
          <a:blip r:embed="rId3"/>
          <a:stretch>
            <a:fillRect/>
          </a:stretch>
        </p:blipFill>
        <p:spPr>
          <a:xfrm>
            <a:off x="7172991" y="2865980"/>
            <a:ext cx="3031097" cy="2181729"/>
          </a:xfrm>
          <a:prstGeom prst="rect">
            <a:avLst/>
          </a:prstGeom>
        </p:spPr>
      </p:pic>
      <p:sp>
        <p:nvSpPr>
          <p:cNvPr id="10" name="Content Placeholder 9">
            <a:extLst>
              <a:ext uri="{FF2B5EF4-FFF2-40B4-BE49-F238E27FC236}">
                <a16:creationId xmlns="" xmlns:a16="http://schemas.microsoft.com/office/drawing/2014/main" id="{B56642B2-2FEE-4C5C-8391-ACD1019C294D}"/>
              </a:ext>
            </a:extLst>
          </p:cNvPr>
          <p:cNvSpPr>
            <a:spLocks noGrp="1"/>
          </p:cNvSpPr>
          <p:nvPr>
            <p:ph sz="quarter" idx="27"/>
          </p:nvPr>
        </p:nvSpPr>
        <p:spPr>
          <a:xfrm>
            <a:off x="7230926" y="5485913"/>
            <a:ext cx="2685602" cy="256981"/>
          </a:xfrm>
        </p:spPr>
        <p:txBody>
          <a:bodyPr/>
          <a:lstStyle/>
          <a:p>
            <a:r>
              <a:rPr lang="en-IN" altLang="en-US" sz="1600" dirty="0"/>
              <a:t>(b) Approximating rectangles</a:t>
            </a:r>
          </a:p>
        </p:txBody>
      </p:sp>
      <p:sp>
        <p:nvSpPr>
          <p:cNvPr id="11" name="Content Placeholder 10">
            <a:extLst>
              <a:ext uri="{FF2B5EF4-FFF2-40B4-BE49-F238E27FC236}">
                <a16:creationId xmlns="" xmlns:a16="http://schemas.microsoft.com/office/drawing/2014/main" id="{63A3500B-401D-4CCB-936A-BDC540C87CAD}"/>
              </a:ext>
            </a:extLst>
          </p:cNvPr>
          <p:cNvSpPr>
            <a:spLocks noGrp="1"/>
          </p:cNvSpPr>
          <p:nvPr>
            <p:ph sz="quarter" idx="28"/>
          </p:nvPr>
        </p:nvSpPr>
        <p:spPr>
          <a:xfrm>
            <a:off x="5509976" y="5760368"/>
            <a:ext cx="988715" cy="205872"/>
          </a:xfrm>
        </p:spPr>
        <p:txBody>
          <a:bodyPr/>
          <a:lstStyle/>
          <a:p>
            <a:pPr algn="ctr"/>
            <a:r>
              <a:rPr lang="en-US" altLang="en-US" sz="1600" b="1" dirty="0"/>
              <a:t>Figure 2</a:t>
            </a:r>
          </a:p>
        </p:txBody>
      </p:sp>
    </p:spTree>
    <p:extLst>
      <p:ext uri="{BB962C8B-B14F-4D97-AF65-F5344CB8AC3E}">
        <p14:creationId xmlns:p14="http://schemas.microsoft.com/office/powerpoint/2010/main" val="493722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5BC275-B4E4-4370-B35D-19B10511F8E9}"/>
              </a:ext>
            </a:extLst>
          </p:cNvPr>
          <p:cNvSpPr>
            <a:spLocks noGrp="1"/>
          </p:cNvSpPr>
          <p:nvPr>
            <p:ph type="title"/>
          </p:nvPr>
        </p:nvSpPr>
        <p:spPr/>
        <p:txBody>
          <a:bodyPr/>
          <a:lstStyle/>
          <a:p>
            <a:r>
              <a:rPr lang="en-US" altLang="en-US" dirty="0"/>
              <a:t>Areas Between Curves </a:t>
            </a:r>
            <a:r>
              <a:rPr lang="en-US" altLang="en-US" sz="2400" b="0" dirty="0"/>
              <a:t>(3 of 11)</a:t>
            </a:r>
            <a:endParaRPr lang="en-US" dirty="0"/>
          </a:p>
        </p:txBody>
      </p:sp>
      <p:sp>
        <p:nvSpPr>
          <p:cNvPr id="3" name="Content Placeholder 2">
            <a:extLst>
              <a:ext uri="{FF2B5EF4-FFF2-40B4-BE49-F238E27FC236}">
                <a16:creationId xmlns="" xmlns:a16="http://schemas.microsoft.com/office/drawing/2014/main" id="{56787A80-06DA-4366-BC8C-C43683B1F41E}"/>
              </a:ext>
            </a:extLst>
          </p:cNvPr>
          <p:cNvSpPr>
            <a:spLocks noGrp="1"/>
          </p:cNvSpPr>
          <p:nvPr>
            <p:ph sz="quarter" idx="23"/>
          </p:nvPr>
        </p:nvSpPr>
        <p:spPr>
          <a:xfrm>
            <a:off x="736600" y="1289050"/>
            <a:ext cx="2714523" cy="373495"/>
          </a:xfrm>
        </p:spPr>
        <p:txBody>
          <a:bodyPr/>
          <a:lstStyle/>
          <a:p>
            <a:r>
              <a:rPr lang="en-US" altLang="en-US" dirty="0"/>
              <a:t>The Riemann sum</a:t>
            </a:r>
          </a:p>
        </p:txBody>
      </p:sp>
      <p:graphicFrame>
        <p:nvGraphicFramePr>
          <p:cNvPr id="8" name="Content Placeholder 7" descr="sum_(i = 1)^(n) [f(x_i^*) minus g(x_i^*)] Delta (x)">
            <a:extLst>
              <a:ext uri="{FF2B5EF4-FFF2-40B4-BE49-F238E27FC236}">
                <a16:creationId xmlns="" xmlns:a16="http://schemas.microsoft.com/office/drawing/2014/main" id="{4E06E084-656E-429B-A3FE-6A608CDE0053}"/>
              </a:ext>
            </a:extLst>
          </p:cNvPr>
          <p:cNvGraphicFramePr>
            <a:graphicFrameLocks noGrp="1" noChangeAspect="1"/>
          </p:cNvGraphicFramePr>
          <p:nvPr>
            <p:ph sz="quarter" idx="24"/>
            <p:extLst>
              <p:ext uri="{D42A27DB-BD31-4B8C-83A1-F6EECF244321}">
                <p14:modId xmlns:p14="http://schemas.microsoft.com/office/powerpoint/2010/main" val="3905996262"/>
              </p:ext>
            </p:extLst>
          </p:nvPr>
        </p:nvGraphicFramePr>
        <p:xfrm>
          <a:off x="3353448" y="1947993"/>
          <a:ext cx="2739376" cy="782679"/>
        </p:xfrm>
        <a:graphic>
          <a:graphicData uri="http://schemas.openxmlformats.org/presentationml/2006/ole">
            <mc:AlternateContent xmlns:mc="http://schemas.openxmlformats.org/markup-compatibility/2006">
              <mc:Choice xmlns:v="urn:schemas-microsoft-com:vml" Requires="v">
                <p:oleObj spid="_x0000_s519259" name="Equation" r:id="rId3" imgW="2844720" imgH="812520" progId="Equation.DSMT4">
                  <p:embed/>
                </p:oleObj>
              </mc:Choice>
              <mc:Fallback>
                <p:oleObj name="Equation" r:id="rId3" imgW="2844720" imgH="812520" progId="Equation.DSMT4">
                  <p:embed/>
                  <p:pic>
                    <p:nvPicPr>
                      <p:cNvPr id="7" name="Object 6">
                        <a:extLst>
                          <a:ext uri="{FF2B5EF4-FFF2-40B4-BE49-F238E27FC236}">
                            <a16:creationId xmlns="" xmlns:a16="http://schemas.microsoft.com/office/drawing/2014/main" id="{FA2CF2F4-F7F9-49D7-A090-D266895D956F}"/>
                          </a:ext>
                        </a:extLst>
                      </p:cNvPr>
                      <p:cNvPicPr/>
                      <p:nvPr/>
                    </p:nvPicPr>
                    <p:blipFill>
                      <a:blip r:embed="rId4"/>
                      <a:stretch>
                        <a:fillRect/>
                      </a:stretch>
                    </p:blipFill>
                    <p:spPr>
                      <a:xfrm>
                        <a:off x="3353448" y="1947993"/>
                        <a:ext cx="2739376" cy="782679"/>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851ED530-D09B-4156-B024-F144EB994B7E}"/>
              </a:ext>
            </a:extLst>
          </p:cNvPr>
          <p:cNvSpPr>
            <a:spLocks noGrp="1"/>
          </p:cNvSpPr>
          <p:nvPr>
            <p:ph sz="quarter" idx="25"/>
          </p:nvPr>
        </p:nvSpPr>
        <p:spPr>
          <a:xfrm>
            <a:off x="736600" y="3016120"/>
            <a:ext cx="10712450" cy="1722135"/>
          </a:xfrm>
        </p:spPr>
        <p:txBody>
          <a:bodyPr/>
          <a:lstStyle/>
          <a:p>
            <a:r>
              <a:rPr lang="en-US" altLang="en-US" dirty="0"/>
              <a:t>is therefore an approximation to what we intuitively think of as the area of </a:t>
            </a:r>
            <a:r>
              <a:rPr lang="en-US" altLang="en-US" i="1" dirty="0"/>
              <a:t>S</a:t>
            </a:r>
            <a:r>
              <a:rPr lang="en-US" altLang="en-US" dirty="0"/>
              <a:t>.</a:t>
            </a:r>
          </a:p>
          <a:p>
            <a:r>
              <a:rPr lang="en-US" altLang="en-US" dirty="0"/>
              <a:t>This approximation appears to become better and better as </a:t>
            </a:r>
            <a:r>
              <a:rPr lang="en-US" altLang="en-US" i="1" dirty="0"/>
              <a:t>n</a:t>
            </a:r>
            <a:r>
              <a:rPr lang="en-US" altLang="en-US" dirty="0"/>
              <a:t> </a:t>
            </a:r>
            <a:r>
              <a:rPr lang="en-US" altLang="en-US" dirty="0" smtClean="0">
                <a:latin typeface="Arial" panose="020B0604020202020204" pitchFamily="34" charset="0"/>
                <a:cs typeface="Arial" panose="020B0604020202020204" pitchFamily="34" charset="0"/>
                <a:sym typeface="Symbol" panose="05050102010706020507" pitchFamily="18" charset="2"/>
              </a:rPr>
              <a:t>→</a:t>
            </a:r>
            <a:r>
              <a:rPr lang="en-US" altLang="en-US" dirty="0" smtClean="0"/>
              <a:t> </a:t>
            </a:r>
            <a:r>
              <a:rPr lang="en-US" altLang="en-US" dirty="0"/>
              <a:t>∞. Therefore we define the </a:t>
            </a:r>
            <a:r>
              <a:rPr lang="en-US" altLang="en-US" b="1" dirty="0"/>
              <a:t>area </a:t>
            </a:r>
            <a:r>
              <a:rPr lang="en-US" altLang="en-US" i="1" dirty="0"/>
              <a:t>A</a:t>
            </a:r>
            <a:r>
              <a:rPr lang="en-US" altLang="en-US" b="1" dirty="0"/>
              <a:t> </a:t>
            </a:r>
            <a:r>
              <a:rPr lang="en-US" altLang="en-US" dirty="0"/>
              <a:t>of the region </a:t>
            </a:r>
            <a:r>
              <a:rPr lang="en-US" altLang="en-US" i="1" dirty="0"/>
              <a:t>S</a:t>
            </a:r>
            <a:r>
              <a:rPr lang="en-US" altLang="en-US" dirty="0"/>
              <a:t> as the limiting value of the sum of the areas of these approximating rectangles.</a:t>
            </a:r>
          </a:p>
        </p:txBody>
      </p:sp>
    </p:spTree>
    <p:extLst>
      <p:ext uri="{BB962C8B-B14F-4D97-AF65-F5344CB8AC3E}">
        <p14:creationId xmlns:p14="http://schemas.microsoft.com/office/powerpoint/2010/main" val="1012649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6829E2-2275-4C9C-AC1B-B865BBCE2CE5}"/>
              </a:ext>
            </a:extLst>
          </p:cNvPr>
          <p:cNvSpPr>
            <a:spLocks noGrp="1"/>
          </p:cNvSpPr>
          <p:nvPr>
            <p:ph type="title"/>
          </p:nvPr>
        </p:nvSpPr>
        <p:spPr/>
        <p:txBody>
          <a:bodyPr/>
          <a:lstStyle/>
          <a:p>
            <a:r>
              <a:rPr lang="en-US" altLang="en-US" dirty="0"/>
              <a:t>Areas Between Curves </a:t>
            </a:r>
            <a:r>
              <a:rPr lang="en-US" altLang="en-US" sz="2400" b="0" dirty="0"/>
              <a:t>(4 of 11)</a:t>
            </a:r>
            <a:endParaRPr lang="en-US" dirty="0"/>
          </a:p>
        </p:txBody>
      </p:sp>
      <p:graphicFrame>
        <p:nvGraphicFramePr>
          <p:cNvPr id="12" name="Content Placeholder 11" descr="(item 1) A = lim_(n rightarrow infinity) sum_(i = 1)^(n) [f(x_i^*) minus g(x_i^*)] Delta (x)">
            <a:extLst>
              <a:ext uri="{FF2B5EF4-FFF2-40B4-BE49-F238E27FC236}">
                <a16:creationId xmlns="" xmlns:a16="http://schemas.microsoft.com/office/drawing/2014/main" id="{06AE23AC-B92C-4BA3-9A2C-3EBB75C7AD47}"/>
              </a:ext>
            </a:extLst>
          </p:cNvPr>
          <p:cNvGraphicFramePr>
            <a:graphicFrameLocks noGrp="1" noChangeAspect="1"/>
          </p:cNvGraphicFramePr>
          <p:nvPr>
            <p:ph sz="quarter" idx="23"/>
            <p:extLst>
              <p:ext uri="{D42A27DB-BD31-4B8C-83A1-F6EECF244321}">
                <p14:modId xmlns:p14="http://schemas.microsoft.com/office/powerpoint/2010/main" val="3998230602"/>
              </p:ext>
            </p:extLst>
          </p:nvPr>
        </p:nvGraphicFramePr>
        <p:xfrm>
          <a:off x="3997739" y="1143188"/>
          <a:ext cx="4196522" cy="769562"/>
        </p:xfrm>
        <a:graphic>
          <a:graphicData uri="http://schemas.openxmlformats.org/presentationml/2006/ole">
            <mc:AlternateContent xmlns:mc="http://schemas.openxmlformats.org/markup-compatibility/2006">
              <mc:Choice xmlns:v="urn:schemas-microsoft-com:vml" Requires="v">
                <p:oleObj spid="_x0000_s520374" name="Equation" r:id="rId3" imgW="4431960" imgH="812520" progId="Equation.DSMT4">
                  <p:embed/>
                </p:oleObj>
              </mc:Choice>
              <mc:Fallback>
                <p:oleObj name="Equation" r:id="rId3" imgW="4431960" imgH="812520" progId="Equation.DSMT4">
                  <p:embed/>
                  <p:pic>
                    <p:nvPicPr>
                      <p:cNvPr id="11" name="Object 10">
                        <a:extLst>
                          <a:ext uri="{FF2B5EF4-FFF2-40B4-BE49-F238E27FC236}">
                            <a16:creationId xmlns="" xmlns:a16="http://schemas.microsoft.com/office/drawing/2014/main" id="{02C68B5B-402C-43C3-80F0-080044C6E683}"/>
                          </a:ext>
                        </a:extLst>
                      </p:cNvPr>
                      <p:cNvPicPr/>
                      <p:nvPr/>
                    </p:nvPicPr>
                    <p:blipFill>
                      <a:blip r:embed="rId4"/>
                      <a:stretch>
                        <a:fillRect/>
                      </a:stretch>
                    </p:blipFill>
                    <p:spPr>
                      <a:xfrm>
                        <a:off x="3997739" y="1143188"/>
                        <a:ext cx="4196522" cy="769562"/>
                      </a:xfrm>
                      <a:prstGeom prst="rect">
                        <a:avLst/>
                      </a:prstGeom>
                    </p:spPr>
                  </p:pic>
                </p:oleObj>
              </mc:Fallback>
            </mc:AlternateContent>
          </a:graphicData>
        </a:graphic>
      </p:graphicFrame>
      <p:sp>
        <p:nvSpPr>
          <p:cNvPr id="4" name="Content Placeholder 3">
            <a:extLst>
              <a:ext uri="{FF2B5EF4-FFF2-40B4-BE49-F238E27FC236}">
                <a16:creationId xmlns="" xmlns:a16="http://schemas.microsoft.com/office/drawing/2014/main" id="{3F3E7695-23B7-41C9-B32B-3F8BE8DED80D}"/>
              </a:ext>
            </a:extLst>
          </p:cNvPr>
          <p:cNvSpPr>
            <a:spLocks noGrp="1"/>
          </p:cNvSpPr>
          <p:nvPr>
            <p:ph sz="quarter" idx="24"/>
          </p:nvPr>
        </p:nvSpPr>
        <p:spPr>
          <a:xfrm>
            <a:off x="736600" y="2137593"/>
            <a:ext cx="10712450" cy="672104"/>
          </a:xfrm>
        </p:spPr>
        <p:txBody>
          <a:bodyPr/>
          <a:lstStyle/>
          <a:p>
            <a:r>
              <a:rPr lang="en-US" altLang="en-US" dirty="0"/>
              <a:t>We recognize the limit in (1) as the definite integral of </a:t>
            </a:r>
            <a:r>
              <a:rPr lang="en-US" altLang="en-US" i="1" dirty="0"/>
              <a:t>f</a:t>
            </a:r>
            <a:r>
              <a:rPr lang="en-US" altLang="en-US" dirty="0"/>
              <a:t> − </a:t>
            </a:r>
            <a:r>
              <a:rPr lang="en-US" altLang="en-US" i="1" dirty="0"/>
              <a:t>g</a:t>
            </a:r>
            <a:r>
              <a:rPr lang="en-US" altLang="en-US" dirty="0"/>
              <a:t>. Therefore we have the following formula for area.</a:t>
            </a:r>
          </a:p>
        </p:txBody>
      </p:sp>
      <p:sp>
        <p:nvSpPr>
          <p:cNvPr id="5" name="Content Placeholder 4">
            <a:extLst>
              <a:ext uri="{FF2B5EF4-FFF2-40B4-BE49-F238E27FC236}">
                <a16:creationId xmlns="" xmlns:a16="http://schemas.microsoft.com/office/drawing/2014/main" id="{E461C2AF-CFB4-41B2-BDBC-8A42CF1A2027}"/>
              </a:ext>
            </a:extLst>
          </p:cNvPr>
          <p:cNvSpPr>
            <a:spLocks noGrp="1"/>
          </p:cNvSpPr>
          <p:nvPr>
            <p:ph sz="quarter" idx="25"/>
          </p:nvPr>
        </p:nvSpPr>
        <p:spPr>
          <a:xfrm>
            <a:off x="736600" y="2910360"/>
            <a:ext cx="10712450" cy="1043775"/>
          </a:xfrm>
        </p:spPr>
        <p:txBody>
          <a:bodyPr/>
          <a:lstStyle/>
          <a:p>
            <a:r>
              <a:rPr lang="en-US" b="1" dirty="0">
                <a:solidFill>
                  <a:srgbClr val="0000A3"/>
                </a:solidFill>
              </a:rPr>
              <a:t>2</a:t>
            </a:r>
            <a:r>
              <a:rPr lang="en-US" dirty="0"/>
              <a:t> The area </a:t>
            </a:r>
            <a:r>
              <a:rPr lang="en-US" i="1" dirty="0"/>
              <a:t>A</a:t>
            </a:r>
            <a:r>
              <a:rPr lang="en-US" dirty="0"/>
              <a:t> of the region bounded by the curves </a:t>
            </a:r>
            <a:r>
              <a:rPr lang="en-US" i="1" dirty="0"/>
              <a:t>y</a:t>
            </a:r>
            <a:r>
              <a:rPr lang="en-US" dirty="0"/>
              <a:t> = </a:t>
            </a:r>
            <a:r>
              <a:rPr lang="en-US" i="1" dirty="0"/>
              <a:t>f</a:t>
            </a:r>
            <a:r>
              <a:rPr lang="en-US" dirty="0"/>
              <a:t>(</a:t>
            </a:r>
            <a:r>
              <a:rPr lang="en-US" i="1" dirty="0"/>
              <a:t>x</a:t>
            </a:r>
            <a:r>
              <a:rPr lang="en-US" dirty="0"/>
              <a:t>), </a:t>
            </a:r>
            <a:r>
              <a:rPr lang="en-US" i="1" dirty="0"/>
              <a:t>y</a:t>
            </a:r>
            <a:r>
              <a:rPr lang="en-US" dirty="0"/>
              <a:t> = </a:t>
            </a:r>
            <a:r>
              <a:rPr lang="en-US" i="1" dirty="0"/>
              <a:t>g</a:t>
            </a:r>
            <a:r>
              <a:rPr lang="en-US" dirty="0"/>
              <a:t>(</a:t>
            </a:r>
            <a:r>
              <a:rPr lang="en-US" i="1" dirty="0"/>
              <a:t>x</a:t>
            </a:r>
            <a:r>
              <a:rPr lang="en-US" dirty="0"/>
              <a:t>), and the</a:t>
            </a:r>
            <a:br>
              <a:rPr lang="en-US" dirty="0"/>
            </a:br>
            <a:r>
              <a:rPr lang="en-US" dirty="0"/>
              <a:t>lines </a:t>
            </a:r>
            <a:r>
              <a:rPr lang="en-US" i="1" dirty="0"/>
              <a:t>x</a:t>
            </a:r>
            <a:r>
              <a:rPr lang="en-US" dirty="0"/>
              <a:t> = </a:t>
            </a:r>
            <a:r>
              <a:rPr lang="en-US" i="1" dirty="0"/>
              <a:t>a</a:t>
            </a:r>
            <a:r>
              <a:rPr lang="en-US" dirty="0"/>
              <a:t>, </a:t>
            </a:r>
            <a:r>
              <a:rPr lang="en-US" i="1" dirty="0"/>
              <a:t>x</a:t>
            </a:r>
            <a:r>
              <a:rPr lang="en-US" dirty="0"/>
              <a:t> = </a:t>
            </a:r>
            <a:r>
              <a:rPr lang="en-US" i="1" dirty="0"/>
              <a:t>b</a:t>
            </a:r>
            <a:r>
              <a:rPr lang="en-US" dirty="0"/>
              <a:t>, where </a:t>
            </a:r>
            <a:r>
              <a:rPr lang="en-US" i="1" dirty="0"/>
              <a:t>f</a:t>
            </a:r>
            <a:r>
              <a:rPr lang="en-US" dirty="0"/>
              <a:t> and g are continuous and </a:t>
            </a:r>
            <a:r>
              <a:rPr lang="en-US" i="1" dirty="0"/>
              <a:t>f</a:t>
            </a:r>
            <a:r>
              <a:rPr lang="en-US" dirty="0"/>
              <a:t>(</a:t>
            </a:r>
            <a:r>
              <a:rPr lang="en-US" i="1" dirty="0"/>
              <a:t>x</a:t>
            </a:r>
            <a:r>
              <a:rPr lang="en-US" dirty="0"/>
              <a:t>) ≥ </a:t>
            </a:r>
            <a:r>
              <a:rPr lang="en-US" i="1" dirty="0"/>
              <a:t>g</a:t>
            </a:r>
            <a:r>
              <a:rPr lang="en-US" dirty="0"/>
              <a:t>(</a:t>
            </a:r>
            <a:r>
              <a:rPr lang="en-US" i="1" dirty="0"/>
              <a:t>x</a:t>
            </a:r>
            <a:r>
              <a:rPr lang="en-US" dirty="0"/>
              <a:t>) for all </a:t>
            </a:r>
            <a:r>
              <a:rPr lang="en-US" i="1" dirty="0"/>
              <a:t>x</a:t>
            </a:r>
            <a:r>
              <a:rPr lang="en-US" dirty="0"/>
              <a:t> in</a:t>
            </a:r>
            <a:br>
              <a:rPr lang="en-US" dirty="0"/>
            </a:br>
            <a:r>
              <a:rPr lang="en-US" dirty="0"/>
              <a:t>[a, b] is</a:t>
            </a:r>
          </a:p>
        </p:txBody>
      </p:sp>
      <p:graphicFrame>
        <p:nvGraphicFramePr>
          <p:cNvPr id="14" name="Content Placeholder 13" descr="A = int_(a)^(b) [f(x) minus g(x)] d x">
            <a:extLst>
              <a:ext uri="{FF2B5EF4-FFF2-40B4-BE49-F238E27FC236}">
                <a16:creationId xmlns="" xmlns:a16="http://schemas.microsoft.com/office/drawing/2014/main" id="{13AB2721-BD0A-4F6E-A7DD-93824AFD9197}"/>
              </a:ext>
            </a:extLst>
          </p:cNvPr>
          <p:cNvGraphicFramePr>
            <a:graphicFrameLocks noGrp="1" noChangeAspect="1"/>
          </p:cNvGraphicFramePr>
          <p:nvPr>
            <p:ph sz="quarter" idx="26"/>
            <p:extLst>
              <p:ext uri="{D42A27DB-BD31-4B8C-83A1-F6EECF244321}">
                <p14:modId xmlns:p14="http://schemas.microsoft.com/office/powerpoint/2010/main" val="1368809359"/>
              </p:ext>
            </p:extLst>
          </p:nvPr>
        </p:nvGraphicFramePr>
        <p:xfrm>
          <a:off x="4602040" y="4081713"/>
          <a:ext cx="2987921" cy="587788"/>
        </p:xfrm>
        <a:graphic>
          <a:graphicData uri="http://schemas.openxmlformats.org/presentationml/2006/ole">
            <mc:AlternateContent xmlns:mc="http://schemas.openxmlformats.org/markup-compatibility/2006">
              <mc:Choice xmlns:v="urn:schemas-microsoft-com:vml" Requires="v">
                <p:oleObj spid="_x0000_s520375" name="Equation" r:id="rId5" imgW="3098520" imgH="609480" progId="Equation.DSMT4">
                  <p:embed/>
                </p:oleObj>
              </mc:Choice>
              <mc:Fallback>
                <p:oleObj name="Equation" r:id="rId5" imgW="3098520" imgH="609480" progId="Equation.DSMT4">
                  <p:embed/>
                  <p:pic>
                    <p:nvPicPr>
                      <p:cNvPr id="13" name="Object 12">
                        <a:extLst>
                          <a:ext uri="{FF2B5EF4-FFF2-40B4-BE49-F238E27FC236}">
                            <a16:creationId xmlns="" xmlns:a16="http://schemas.microsoft.com/office/drawing/2014/main" id="{7B48E467-FE6B-41B1-9F6D-211464069A42}"/>
                          </a:ext>
                        </a:extLst>
                      </p:cNvPr>
                      <p:cNvPicPr/>
                      <p:nvPr/>
                    </p:nvPicPr>
                    <p:blipFill>
                      <a:blip r:embed="rId6"/>
                      <a:stretch>
                        <a:fillRect/>
                      </a:stretch>
                    </p:blipFill>
                    <p:spPr>
                      <a:xfrm>
                        <a:off x="4602040" y="4081713"/>
                        <a:ext cx="2987921" cy="587788"/>
                      </a:xfrm>
                      <a:prstGeom prst="rect">
                        <a:avLst/>
                      </a:prstGeom>
                    </p:spPr>
                  </p:pic>
                </p:oleObj>
              </mc:Fallback>
            </mc:AlternateContent>
          </a:graphicData>
        </a:graphic>
      </p:graphicFrame>
      <p:sp>
        <p:nvSpPr>
          <p:cNvPr id="7" name="Content Placeholder 6">
            <a:extLst>
              <a:ext uri="{FF2B5EF4-FFF2-40B4-BE49-F238E27FC236}">
                <a16:creationId xmlns="" xmlns:a16="http://schemas.microsoft.com/office/drawing/2014/main" id="{3090C06A-723A-465D-A640-6EAD8B1656A9}"/>
              </a:ext>
            </a:extLst>
          </p:cNvPr>
          <p:cNvSpPr>
            <a:spLocks noGrp="1"/>
          </p:cNvSpPr>
          <p:nvPr>
            <p:ph sz="quarter" idx="27"/>
          </p:nvPr>
        </p:nvSpPr>
        <p:spPr>
          <a:xfrm>
            <a:off x="736600" y="4893842"/>
            <a:ext cx="10718800" cy="733197"/>
          </a:xfrm>
        </p:spPr>
        <p:txBody>
          <a:bodyPr/>
          <a:lstStyle/>
          <a:p>
            <a:r>
              <a:rPr lang="en-US" altLang="en-US" dirty="0"/>
              <a:t>Notice that in the special case where </a:t>
            </a:r>
            <a:r>
              <a:rPr lang="en-US" altLang="en-US" i="1" dirty="0"/>
              <a:t>g</a:t>
            </a:r>
            <a:r>
              <a:rPr lang="en-US" altLang="en-US" dirty="0"/>
              <a:t>(</a:t>
            </a:r>
            <a:r>
              <a:rPr lang="en-US" altLang="en-US" i="1" dirty="0"/>
              <a:t>x</a:t>
            </a:r>
            <a:r>
              <a:rPr lang="en-US" altLang="en-US" dirty="0"/>
              <a:t>) = 0, </a:t>
            </a:r>
            <a:r>
              <a:rPr lang="en-US" altLang="en-US" i="1" dirty="0"/>
              <a:t>S</a:t>
            </a:r>
            <a:r>
              <a:rPr lang="en-US" altLang="en-US" dirty="0"/>
              <a:t> is the region under the graph of </a:t>
            </a:r>
            <a:r>
              <a:rPr lang="en-US" altLang="en-US" i="1" dirty="0"/>
              <a:t>f </a:t>
            </a:r>
            <a:r>
              <a:rPr lang="en-US" altLang="en-US" dirty="0"/>
              <a:t>and our general definition of area (1) reduces.</a:t>
            </a:r>
          </a:p>
        </p:txBody>
      </p:sp>
    </p:spTree>
    <p:extLst>
      <p:ext uri="{BB962C8B-B14F-4D97-AF65-F5344CB8AC3E}">
        <p14:creationId xmlns:p14="http://schemas.microsoft.com/office/powerpoint/2010/main" val="4088493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0E604AB0-FA9A-4AFC-8AAC-C13A4FB6AC3A}"/>
              </a:ext>
            </a:extLst>
          </p:cNvPr>
          <p:cNvSpPr>
            <a:spLocks noGrp="1"/>
          </p:cNvSpPr>
          <p:nvPr>
            <p:ph type="title"/>
          </p:nvPr>
        </p:nvSpPr>
        <p:spPr/>
        <p:txBody>
          <a:bodyPr/>
          <a:lstStyle/>
          <a:p>
            <a:r>
              <a:rPr lang="en-US" altLang="en-US" dirty="0"/>
              <a:t>Areas Between Curves </a:t>
            </a:r>
            <a:r>
              <a:rPr lang="en-US" altLang="en-US" sz="2400" b="0" dirty="0"/>
              <a:t>(5 of 11)</a:t>
            </a:r>
            <a:endParaRPr lang="en-US" dirty="0"/>
          </a:p>
        </p:txBody>
      </p:sp>
      <p:sp>
        <p:nvSpPr>
          <p:cNvPr id="8" name="Content Placeholder 7">
            <a:extLst>
              <a:ext uri="{FF2B5EF4-FFF2-40B4-BE49-F238E27FC236}">
                <a16:creationId xmlns="" xmlns:a16="http://schemas.microsoft.com/office/drawing/2014/main" id="{7594691B-4197-45E0-AB40-0B3C690D2F03}"/>
              </a:ext>
            </a:extLst>
          </p:cNvPr>
          <p:cNvSpPr>
            <a:spLocks noGrp="1"/>
          </p:cNvSpPr>
          <p:nvPr>
            <p:ph sz="quarter" idx="23"/>
          </p:nvPr>
        </p:nvSpPr>
        <p:spPr>
          <a:xfrm>
            <a:off x="736600" y="1289050"/>
            <a:ext cx="10718800" cy="1122588"/>
          </a:xfrm>
        </p:spPr>
        <p:txBody>
          <a:bodyPr/>
          <a:lstStyle/>
          <a:p>
            <a:r>
              <a:rPr lang="en-US" altLang="en-US" dirty="0"/>
              <a:t>In the case where both </a:t>
            </a:r>
            <a:r>
              <a:rPr lang="en-US" altLang="en-US" i="1" dirty="0"/>
              <a:t>f </a:t>
            </a:r>
            <a:r>
              <a:rPr lang="en-US" altLang="en-US" dirty="0"/>
              <a:t>and </a:t>
            </a:r>
            <a:r>
              <a:rPr lang="en-US" altLang="en-US" i="1" dirty="0"/>
              <a:t>g </a:t>
            </a:r>
            <a:r>
              <a:rPr lang="en-US" altLang="en-US" dirty="0"/>
              <a:t>are positive, you can see from Figure 3 why (2) is true:</a:t>
            </a:r>
          </a:p>
          <a:p>
            <a:pPr algn="ctr"/>
            <a:r>
              <a:rPr lang="en-US" altLang="en-US" i="1" dirty="0"/>
              <a:t>A </a:t>
            </a:r>
            <a:r>
              <a:rPr lang="en-US" altLang="en-US" dirty="0"/>
              <a:t>= [area under </a:t>
            </a:r>
            <a:r>
              <a:rPr lang="en-US" altLang="en-US" i="1" dirty="0"/>
              <a:t>y </a:t>
            </a:r>
            <a:r>
              <a:rPr lang="en-US" altLang="en-US" dirty="0"/>
              <a:t>= </a:t>
            </a:r>
            <a:r>
              <a:rPr lang="en-US" altLang="en-US" i="1" dirty="0"/>
              <a:t>f</a:t>
            </a:r>
            <a:r>
              <a:rPr lang="en-US" altLang="en-US" sz="400" i="1" dirty="0"/>
              <a:t> </a:t>
            </a:r>
            <a:r>
              <a:rPr lang="en-US" altLang="en-US" dirty="0"/>
              <a:t>(</a:t>
            </a:r>
            <a:r>
              <a:rPr lang="en-US" altLang="en-US" i="1" dirty="0"/>
              <a:t>x</a:t>
            </a:r>
            <a:r>
              <a:rPr lang="en-US" altLang="en-US" dirty="0"/>
              <a:t>)] − [area under </a:t>
            </a:r>
            <a:r>
              <a:rPr lang="en-US" altLang="en-US" i="1" dirty="0"/>
              <a:t>y </a:t>
            </a:r>
            <a:r>
              <a:rPr lang="en-US" altLang="en-US" dirty="0"/>
              <a:t>= </a:t>
            </a:r>
            <a:r>
              <a:rPr lang="en-US" altLang="en-US" i="1" dirty="0"/>
              <a:t>g</a:t>
            </a:r>
            <a:r>
              <a:rPr lang="en-US" altLang="en-US" dirty="0"/>
              <a:t>(</a:t>
            </a:r>
            <a:r>
              <a:rPr lang="en-US" altLang="en-US" i="1" dirty="0"/>
              <a:t>x</a:t>
            </a:r>
            <a:r>
              <a:rPr lang="en-US" altLang="en-US" dirty="0"/>
              <a:t>)]</a:t>
            </a:r>
          </a:p>
        </p:txBody>
      </p:sp>
      <p:graphicFrame>
        <p:nvGraphicFramePr>
          <p:cNvPr id="17" name="Content Placeholder 16" descr=" =  int_(a)^(b) (f(x) d x) minus int_(a)^(b) (g(x) d x) = int_(a)^(b) [f(x) minus g(x)] d x">
            <a:extLst>
              <a:ext uri="{FF2B5EF4-FFF2-40B4-BE49-F238E27FC236}">
                <a16:creationId xmlns="" xmlns:a16="http://schemas.microsoft.com/office/drawing/2014/main" id="{AE0EDB4D-C759-45E1-AB66-AB817A8B8A5B}"/>
              </a:ext>
            </a:extLst>
          </p:cNvPr>
          <p:cNvGraphicFramePr>
            <a:graphicFrameLocks noGrp="1" noChangeAspect="1"/>
          </p:cNvGraphicFramePr>
          <p:nvPr>
            <p:ph sz="quarter" idx="24"/>
            <p:extLst>
              <p:ext uri="{D42A27DB-BD31-4B8C-83A1-F6EECF244321}">
                <p14:modId xmlns:p14="http://schemas.microsoft.com/office/powerpoint/2010/main" val="1953957971"/>
              </p:ext>
            </p:extLst>
          </p:nvPr>
        </p:nvGraphicFramePr>
        <p:xfrm>
          <a:off x="3165380" y="2532302"/>
          <a:ext cx="5712181" cy="587119"/>
        </p:xfrm>
        <a:graphic>
          <a:graphicData uri="http://schemas.openxmlformats.org/presentationml/2006/ole">
            <mc:AlternateContent xmlns:mc="http://schemas.openxmlformats.org/markup-compatibility/2006">
              <mc:Choice xmlns:v="urn:schemas-microsoft-com:vml" Requires="v">
                <p:oleObj spid="_x0000_s521394" name="Equation" r:id="rId3" imgW="5930640" imgH="609480" progId="Equation.DSMT4">
                  <p:embed/>
                </p:oleObj>
              </mc:Choice>
              <mc:Fallback>
                <p:oleObj name="Equation" r:id="rId3" imgW="5930640" imgH="609480" progId="Equation.DSMT4">
                  <p:embed/>
                  <p:pic>
                    <p:nvPicPr>
                      <p:cNvPr id="16" name="Object 15">
                        <a:extLst>
                          <a:ext uri="{FF2B5EF4-FFF2-40B4-BE49-F238E27FC236}">
                            <a16:creationId xmlns="" xmlns:a16="http://schemas.microsoft.com/office/drawing/2014/main" id="{2C51FE22-9E1B-4A39-BEEA-E27BEA53773E}"/>
                          </a:ext>
                        </a:extLst>
                      </p:cNvPr>
                      <p:cNvPicPr/>
                      <p:nvPr/>
                    </p:nvPicPr>
                    <p:blipFill>
                      <a:blip r:embed="rId4"/>
                      <a:stretch>
                        <a:fillRect/>
                      </a:stretch>
                    </p:blipFill>
                    <p:spPr>
                      <a:xfrm>
                        <a:off x="3165380" y="2532302"/>
                        <a:ext cx="5712181" cy="587119"/>
                      </a:xfrm>
                      <a:prstGeom prst="rect">
                        <a:avLst/>
                      </a:prstGeom>
                    </p:spPr>
                  </p:pic>
                </p:oleObj>
              </mc:Fallback>
            </mc:AlternateContent>
          </a:graphicData>
        </a:graphic>
      </p:graphicFrame>
      <p:pic>
        <p:nvPicPr>
          <p:cNvPr id="18" name="Content Placeholder 17" descr="The image consists of a visual representation of a graph. Two curves are graphed on the x y coordinate plane. Two perpendiculars are shown on the points (a, 0) and (b, 0). The first curve starts from the tip of the first perpendicular, with increasing-decreasing steepness, reaches two high points and a low point and ends at the tip of the second perpendicular. The second curve starts from a point on the first perpendicular, goes to the right with decreasing steepness and reaches a low point. Then the curve goes up to the right with increasing steepness and ends at the tip of the second quadrant. The equation of the first and second curve is y = f(x) and y = g(x) respectively. The area below the second curve in the first quadrant is deeply shaded. The area enclosed between the two curves is lightly shaded and is labeled as S.&#10;">
            <a:extLst>
              <a:ext uri="{FF2B5EF4-FFF2-40B4-BE49-F238E27FC236}">
                <a16:creationId xmlns="" xmlns:a16="http://schemas.microsoft.com/office/drawing/2014/main" id="{E38BEC25-4BDD-4262-A192-36B9247C3EAD}"/>
              </a:ext>
            </a:extLst>
          </p:cNvPr>
          <p:cNvPicPr>
            <a:picLocks noGrp="1" noChangeAspect="1"/>
          </p:cNvPicPr>
          <p:nvPr>
            <p:ph sz="quarter" idx="25"/>
          </p:nvPr>
        </p:nvPicPr>
        <p:blipFill>
          <a:blip r:embed="rId5"/>
          <a:stretch>
            <a:fillRect/>
          </a:stretch>
        </p:blipFill>
        <p:spPr>
          <a:xfrm>
            <a:off x="4768427" y="3332447"/>
            <a:ext cx="3038602" cy="1803082"/>
          </a:xfrm>
          <a:prstGeom prst="rect">
            <a:avLst/>
          </a:prstGeom>
        </p:spPr>
      </p:pic>
      <p:graphicFrame>
        <p:nvGraphicFramePr>
          <p:cNvPr id="20" name="Content Placeholder 19" descr="A = int_(a)^(b) (f(x) d x) minus int_(a)^(b) (g(x) d x)">
            <a:extLst>
              <a:ext uri="{FF2B5EF4-FFF2-40B4-BE49-F238E27FC236}">
                <a16:creationId xmlns="" xmlns:a16="http://schemas.microsoft.com/office/drawing/2014/main" id="{6451B842-ABF6-482D-8823-83E656FF5541}"/>
              </a:ext>
            </a:extLst>
          </p:cNvPr>
          <p:cNvGraphicFramePr>
            <a:graphicFrameLocks noGrp="1" noChangeAspect="1"/>
          </p:cNvGraphicFramePr>
          <p:nvPr>
            <p:ph sz="quarter" idx="26"/>
            <p:extLst>
              <p:ext uri="{D42A27DB-BD31-4B8C-83A1-F6EECF244321}">
                <p14:modId xmlns:p14="http://schemas.microsoft.com/office/powerpoint/2010/main" val="249644285"/>
              </p:ext>
            </p:extLst>
          </p:nvPr>
        </p:nvGraphicFramePr>
        <p:xfrm>
          <a:off x="4916427" y="5286397"/>
          <a:ext cx="2742604" cy="485775"/>
        </p:xfrm>
        <a:graphic>
          <a:graphicData uri="http://schemas.openxmlformats.org/presentationml/2006/ole">
            <mc:AlternateContent xmlns:mc="http://schemas.openxmlformats.org/markup-compatibility/2006">
              <mc:Choice xmlns:v="urn:schemas-microsoft-com:vml" Requires="v">
                <p:oleObj spid="_x0000_s521395" name="Equation" r:id="rId6" imgW="3441600" imgH="609480" progId="Equation.DSMT4">
                  <p:embed/>
                </p:oleObj>
              </mc:Choice>
              <mc:Fallback>
                <p:oleObj name="Equation" r:id="rId6" imgW="3441600" imgH="609480" progId="Equation.DSMT4">
                  <p:embed/>
                  <p:pic>
                    <p:nvPicPr>
                      <p:cNvPr id="19" name="Object 18">
                        <a:extLst>
                          <a:ext uri="{FF2B5EF4-FFF2-40B4-BE49-F238E27FC236}">
                            <a16:creationId xmlns="" xmlns:a16="http://schemas.microsoft.com/office/drawing/2014/main" id="{FEB86941-41CC-473B-A0CF-93CA7AAC9E18}"/>
                          </a:ext>
                        </a:extLst>
                      </p:cNvPr>
                      <p:cNvPicPr/>
                      <p:nvPr/>
                    </p:nvPicPr>
                    <p:blipFill>
                      <a:blip r:embed="rId7"/>
                      <a:stretch>
                        <a:fillRect/>
                      </a:stretch>
                    </p:blipFill>
                    <p:spPr>
                      <a:xfrm>
                        <a:off x="4916427" y="5286397"/>
                        <a:ext cx="2742604" cy="485775"/>
                      </a:xfrm>
                      <a:prstGeom prst="rect">
                        <a:avLst/>
                      </a:prstGeom>
                    </p:spPr>
                  </p:pic>
                </p:oleObj>
              </mc:Fallback>
            </mc:AlternateContent>
          </a:graphicData>
        </a:graphic>
      </p:graphicFrame>
      <p:sp>
        <p:nvSpPr>
          <p:cNvPr id="12" name="Content Placeholder 11">
            <a:extLst>
              <a:ext uri="{FF2B5EF4-FFF2-40B4-BE49-F238E27FC236}">
                <a16:creationId xmlns="" xmlns:a16="http://schemas.microsoft.com/office/drawing/2014/main" id="{D8D1108D-5485-4D62-96DB-B57FE3074C9E}"/>
              </a:ext>
            </a:extLst>
          </p:cNvPr>
          <p:cNvSpPr>
            <a:spLocks noGrp="1"/>
          </p:cNvSpPr>
          <p:nvPr>
            <p:ph sz="quarter" idx="27"/>
          </p:nvPr>
        </p:nvSpPr>
        <p:spPr>
          <a:xfrm>
            <a:off x="5633547" y="5924932"/>
            <a:ext cx="899365" cy="256981"/>
          </a:xfrm>
        </p:spPr>
        <p:txBody>
          <a:bodyPr/>
          <a:lstStyle/>
          <a:p>
            <a:pPr algn="ctr"/>
            <a:r>
              <a:rPr lang="en-US" altLang="en-US" sz="1600" b="1" dirty="0"/>
              <a:t>Figure 3</a:t>
            </a:r>
          </a:p>
        </p:txBody>
      </p:sp>
    </p:spTree>
    <p:extLst>
      <p:ext uri="{BB962C8B-B14F-4D97-AF65-F5344CB8AC3E}">
        <p14:creationId xmlns:p14="http://schemas.microsoft.com/office/powerpoint/2010/main" val="2590535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4988D9-36AA-45E5-B301-4EC1F83BAACF}"/>
              </a:ext>
            </a:extLst>
          </p:cNvPr>
          <p:cNvSpPr>
            <a:spLocks noGrp="1"/>
          </p:cNvSpPr>
          <p:nvPr>
            <p:ph type="title"/>
          </p:nvPr>
        </p:nvSpPr>
        <p:spPr/>
        <p:txBody>
          <a:bodyPr/>
          <a:lstStyle/>
          <a:p>
            <a:r>
              <a:rPr lang="en-US" altLang="en-US" dirty="0"/>
              <a:t>Example 1</a:t>
            </a:r>
            <a:endParaRPr lang="en-US" dirty="0"/>
          </a:p>
        </p:txBody>
      </p:sp>
      <p:sp>
        <p:nvSpPr>
          <p:cNvPr id="11" name="Content Placeholder 10">
            <a:extLst>
              <a:ext uri="{FF2B5EF4-FFF2-40B4-BE49-F238E27FC236}">
                <a16:creationId xmlns="" xmlns:a16="http://schemas.microsoft.com/office/drawing/2014/main" id="{5F25B03D-E6F0-4762-A66F-44E05ECDBE25}"/>
              </a:ext>
            </a:extLst>
          </p:cNvPr>
          <p:cNvSpPr>
            <a:spLocks noGrp="1"/>
          </p:cNvSpPr>
          <p:nvPr>
            <p:ph sz="quarter" idx="23"/>
          </p:nvPr>
        </p:nvSpPr>
        <p:spPr>
          <a:xfrm>
            <a:off x="736600" y="1289050"/>
            <a:ext cx="6230272" cy="319918"/>
          </a:xfrm>
        </p:spPr>
        <p:txBody>
          <a:bodyPr/>
          <a:lstStyle/>
          <a:p>
            <a:r>
              <a:rPr lang="en-US" altLang="en-US" dirty="0"/>
              <a:t>Find the area of the region bounded above by</a:t>
            </a:r>
          </a:p>
        </p:txBody>
      </p:sp>
      <p:graphicFrame>
        <p:nvGraphicFramePr>
          <p:cNvPr id="28" name="Content Placeholder 27" descr="y = x^2+1">
            <a:extLst>
              <a:ext uri="{FF2B5EF4-FFF2-40B4-BE49-F238E27FC236}">
                <a16:creationId xmlns="" xmlns:a16="http://schemas.microsoft.com/office/drawing/2014/main" id="{426C6B39-55E2-4A48-961F-ABC15BCA3800}"/>
              </a:ext>
            </a:extLst>
          </p:cNvPr>
          <p:cNvGraphicFramePr>
            <a:graphicFrameLocks noGrp="1" noChangeAspect="1"/>
          </p:cNvGraphicFramePr>
          <p:nvPr>
            <p:ph sz="quarter" idx="24"/>
            <p:extLst>
              <p:ext uri="{D42A27DB-BD31-4B8C-83A1-F6EECF244321}">
                <p14:modId xmlns:p14="http://schemas.microsoft.com/office/powerpoint/2010/main" val="704942765"/>
              </p:ext>
            </p:extLst>
          </p:nvPr>
        </p:nvGraphicFramePr>
        <p:xfrm>
          <a:off x="6979775" y="1247008"/>
          <a:ext cx="1232508" cy="379233"/>
        </p:xfrm>
        <a:graphic>
          <a:graphicData uri="http://schemas.openxmlformats.org/presentationml/2006/ole">
            <mc:AlternateContent xmlns:mc="http://schemas.openxmlformats.org/markup-compatibility/2006">
              <mc:Choice xmlns:v="urn:schemas-microsoft-com:vml" Requires="v">
                <p:oleObj spid="_x0000_s522461" name="Equation" r:id="rId4" imgW="1320480" imgH="406080" progId="Equation.DSMT4">
                  <p:embed/>
                </p:oleObj>
              </mc:Choice>
              <mc:Fallback>
                <p:oleObj name="Equation" r:id="rId4" imgW="1320480" imgH="406080" progId="Equation.DSMT4">
                  <p:embed/>
                  <p:pic>
                    <p:nvPicPr>
                      <p:cNvPr id="27" name="Object 26">
                        <a:extLst>
                          <a:ext uri="{FF2B5EF4-FFF2-40B4-BE49-F238E27FC236}">
                            <a16:creationId xmlns="" xmlns:a16="http://schemas.microsoft.com/office/drawing/2014/main" id="{AC412D17-FDC2-4A93-A2FF-A013392A90B1}"/>
                          </a:ext>
                        </a:extLst>
                      </p:cNvPr>
                      <p:cNvPicPr/>
                      <p:nvPr/>
                    </p:nvPicPr>
                    <p:blipFill>
                      <a:blip r:embed="rId5"/>
                      <a:stretch>
                        <a:fillRect/>
                      </a:stretch>
                    </p:blipFill>
                    <p:spPr>
                      <a:xfrm>
                        <a:off x="6979775" y="1247008"/>
                        <a:ext cx="1232508" cy="379233"/>
                      </a:xfrm>
                      <a:prstGeom prst="rect">
                        <a:avLst/>
                      </a:prstGeom>
                    </p:spPr>
                  </p:pic>
                </p:oleObj>
              </mc:Fallback>
            </mc:AlternateContent>
          </a:graphicData>
        </a:graphic>
      </p:graphicFrame>
      <p:sp>
        <p:nvSpPr>
          <p:cNvPr id="13" name="Content Placeholder 12">
            <a:extLst>
              <a:ext uri="{FF2B5EF4-FFF2-40B4-BE49-F238E27FC236}">
                <a16:creationId xmlns="" xmlns:a16="http://schemas.microsoft.com/office/drawing/2014/main" id="{87EA726C-DF33-460D-BFEA-6B52F7580ED0}"/>
              </a:ext>
            </a:extLst>
          </p:cNvPr>
          <p:cNvSpPr>
            <a:spLocks noGrp="1"/>
          </p:cNvSpPr>
          <p:nvPr>
            <p:ph sz="quarter" idx="25"/>
          </p:nvPr>
        </p:nvSpPr>
        <p:spPr>
          <a:xfrm>
            <a:off x="8282618" y="1288243"/>
            <a:ext cx="3451942" cy="351626"/>
          </a:xfrm>
        </p:spPr>
        <p:txBody>
          <a:bodyPr/>
          <a:lstStyle/>
          <a:p>
            <a:r>
              <a:rPr lang="en-US" altLang="en-US" dirty="0"/>
              <a:t>bounded below by </a:t>
            </a:r>
            <a:r>
              <a:rPr lang="en-US" altLang="en-US" i="1" dirty="0"/>
              <a:t>y</a:t>
            </a:r>
            <a:r>
              <a:rPr lang="en-US" altLang="en-US" dirty="0"/>
              <a:t> = </a:t>
            </a:r>
            <a:r>
              <a:rPr lang="en-US" altLang="en-US" i="1" dirty="0"/>
              <a:t>x</a:t>
            </a:r>
            <a:r>
              <a:rPr lang="en-US" altLang="en-US" dirty="0"/>
              <a:t>,</a:t>
            </a:r>
            <a:endParaRPr lang="en-US" dirty="0"/>
          </a:p>
        </p:txBody>
      </p:sp>
      <p:sp>
        <p:nvSpPr>
          <p:cNvPr id="14" name="Content Placeholder 13">
            <a:extLst>
              <a:ext uri="{FF2B5EF4-FFF2-40B4-BE49-F238E27FC236}">
                <a16:creationId xmlns="" xmlns:a16="http://schemas.microsoft.com/office/drawing/2014/main" id="{7583A484-A8A0-4BEF-874F-FFD8C234BF7D}"/>
              </a:ext>
            </a:extLst>
          </p:cNvPr>
          <p:cNvSpPr>
            <a:spLocks noGrp="1"/>
          </p:cNvSpPr>
          <p:nvPr>
            <p:ph sz="quarter" idx="26"/>
          </p:nvPr>
        </p:nvSpPr>
        <p:spPr>
          <a:xfrm>
            <a:off x="736600" y="1709175"/>
            <a:ext cx="6230272" cy="312607"/>
          </a:xfrm>
        </p:spPr>
        <p:txBody>
          <a:bodyPr/>
          <a:lstStyle/>
          <a:p>
            <a:r>
              <a:rPr lang="en-US" altLang="en-US" dirty="0"/>
              <a:t>and bounded on the sides by </a:t>
            </a:r>
            <a:r>
              <a:rPr lang="en-US" altLang="en-US" i="1" dirty="0"/>
              <a:t>x</a:t>
            </a:r>
            <a:r>
              <a:rPr lang="en-US" altLang="en-US" dirty="0"/>
              <a:t> = 0 and </a:t>
            </a:r>
            <a:r>
              <a:rPr lang="en-US" altLang="en-US" i="1" dirty="0"/>
              <a:t>x</a:t>
            </a:r>
            <a:r>
              <a:rPr lang="en-US" altLang="en-US" dirty="0"/>
              <a:t> = 1.</a:t>
            </a:r>
          </a:p>
        </p:txBody>
      </p:sp>
      <p:sp>
        <p:nvSpPr>
          <p:cNvPr id="15" name="Content Placeholder 14">
            <a:extLst>
              <a:ext uri="{FF2B5EF4-FFF2-40B4-BE49-F238E27FC236}">
                <a16:creationId xmlns="" xmlns:a16="http://schemas.microsoft.com/office/drawing/2014/main" id="{F484C3AC-88AB-4A03-B40F-4024DC0D13BB}"/>
              </a:ext>
            </a:extLst>
          </p:cNvPr>
          <p:cNvSpPr>
            <a:spLocks noGrp="1"/>
          </p:cNvSpPr>
          <p:nvPr>
            <p:ph sz="quarter" idx="27"/>
          </p:nvPr>
        </p:nvSpPr>
        <p:spPr>
          <a:xfrm>
            <a:off x="736598" y="2166376"/>
            <a:ext cx="6018163" cy="764504"/>
          </a:xfrm>
        </p:spPr>
        <p:txBody>
          <a:bodyPr/>
          <a:lstStyle/>
          <a:p>
            <a:pPr>
              <a:spcBef>
                <a:spcPct val="0"/>
              </a:spcBef>
            </a:pPr>
            <a:r>
              <a:rPr lang="en-US" altLang="en-US" b="1" dirty="0">
                <a:solidFill>
                  <a:srgbClr val="0000A3"/>
                </a:solidFill>
              </a:rPr>
              <a:t>Solution:</a:t>
            </a:r>
          </a:p>
          <a:p>
            <a:r>
              <a:rPr lang="en-US" altLang="en-US" dirty="0"/>
              <a:t>The region is shown in Figure 4. The upper</a:t>
            </a:r>
            <a:endParaRPr lang="en-US" dirty="0"/>
          </a:p>
        </p:txBody>
      </p:sp>
      <p:sp>
        <p:nvSpPr>
          <p:cNvPr id="16" name="Content Placeholder 15">
            <a:extLst>
              <a:ext uri="{FF2B5EF4-FFF2-40B4-BE49-F238E27FC236}">
                <a16:creationId xmlns="" xmlns:a16="http://schemas.microsoft.com/office/drawing/2014/main" id="{278ADC27-653B-43A4-8F42-BB9C5834AE9F}"/>
              </a:ext>
            </a:extLst>
          </p:cNvPr>
          <p:cNvSpPr>
            <a:spLocks noGrp="1"/>
          </p:cNvSpPr>
          <p:nvPr>
            <p:ph sz="quarter" idx="28"/>
          </p:nvPr>
        </p:nvSpPr>
        <p:spPr>
          <a:xfrm>
            <a:off x="736599" y="3060214"/>
            <a:ext cx="2463802" cy="309282"/>
          </a:xfrm>
        </p:spPr>
        <p:txBody>
          <a:bodyPr/>
          <a:lstStyle/>
          <a:p>
            <a:r>
              <a:rPr lang="en-US" altLang="en-US" dirty="0"/>
              <a:t>boundary curve is</a:t>
            </a:r>
            <a:endParaRPr lang="en-US" dirty="0"/>
          </a:p>
        </p:txBody>
      </p:sp>
      <p:graphicFrame>
        <p:nvGraphicFramePr>
          <p:cNvPr id="30" name="Content Placeholder 29" descr="y = x^2+1">
            <a:extLst>
              <a:ext uri="{FF2B5EF4-FFF2-40B4-BE49-F238E27FC236}">
                <a16:creationId xmlns="" xmlns:a16="http://schemas.microsoft.com/office/drawing/2014/main" id="{1A1EB1C1-E91A-4D5C-9DED-E21D522EA0EC}"/>
              </a:ext>
            </a:extLst>
          </p:cNvPr>
          <p:cNvGraphicFramePr>
            <a:graphicFrameLocks noGrp="1" noChangeAspect="1"/>
          </p:cNvGraphicFramePr>
          <p:nvPr>
            <p:ph sz="quarter" idx="29"/>
            <p:extLst>
              <p:ext uri="{D42A27DB-BD31-4B8C-83A1-F6EECF244321}">
                <p14:modId xmlns:p14="http://schemas.microsoft.com/office/powerpoint/2010/main" val="518680803"/>
              </p:ext>
            </p:extLst>
          </p:nvPr>
        </p:nvGraphicFramePr>
        <p:xfrm>
          <a:off x="3207745" y="3016758"/>
          <a:ext cx="1254168" cy="385573"/>
        </p:xfrm>
        <a:graphic>
          <a:graphicData uri="http://schemas.openxmlformats.org/presentationml/2006/ole">
            <mc:AlternateContent xmlns:mc="http://schemas.openxmlformats.org/markup-compatibility/2006">
              <mc:Choice xmlns:v="urn:schemas-microsoft-com:vml" Requires="v">
                <p:oleObj spid="_x0000_s522462" name="Equation" r:id="rId6" imgW="1320480" imgH="406080" progId="Equation.DSMT4">
                  <p:embed/>
                </p:oleObj>
              </mc:Choice>
              <mc:Fallback>
                <p:oleObj name="Equation" r:id="rId6" imgW="1320480" imgH="406080" progId="Equation.DSMT4">
                  <p:embed/>
                  <p:pic>
                    <p:nvPicPr>
                      <p:cNvPr id="29" name="Object 28">
                        <a:extLst>
                          <a:ext uri="{FF2B5EF4-FFF2-40B4-BE49-F238E27FC236}">
                            <a16:creationId xmlns="" xmlns:a16="http://schemas.microsoft.com/office/drawing/2014/main" id="{EF890791-FA22-4324-A72C-42A0D4347648}"/>
                          </a:ext>
                        </a:extLst>
                      </p:cNvPr>
                      <p:cNvPicPr/>
                      <p:nvPr/>
                    </p:nvPicPr>
                    <p:blipFill>
                      <a:blip r:embed="rId7"/>
                      <a:stretch>
                        <a:fillRect/>
                      </a:stretch>
                    </p:blipFill>
                    <p:spPr>
                      <a:xfrm>
                        <a:off x="3207745" y="3016758"/>
                        <a:ext cx="1254168" cy="385573"/>
                      </a:xfrm>
                      <a:prstGeom prst="rect">
                        <a:avLst/>
                      </a:prstGeom>
                    </p:spPr>
                  </p:pic>
                </p:oleObj>
              </mc:Fallback>
            </mc:AlternateContent>
          </a:graphicData>
        </a:graphic>
      </p:graphicFrame>
      <p:sp>
        <p:nvSpPr>
          <p:cNvPr id="18" name="Content Placeholder 17">
            <a:extLst>
              <a:ext uri="{FF2B5EF4-FFF2-40B4-BE49-F238E27FC236}">
                <a16:creationId xmlns="" xmlns:a16="http://schemas.microsoft.com/office/drawing/2014/main" id="{D0002DC4-FD4F-489C-B42F-8D60349222D4}"/>
              </a:ext>
            </a:extLst>
          </p:cNvPr>
          <p:cNvSpPr>
            <a:spLocks noGrp="1"/>
          </p:cNvSpPr>
          <p:nvPr>
            <p:ph sz="quarter" idx="30"/>
          </p:nvPr>
        </p:nvSpPr>
        <p:spPr>
          <a:xfrm>
            <a:off x="4567001" y="3050903"/>
            <a:ext cx="1865262" cy="327737"/>
          </a:xfrm>
        </p:spPr>
        <p:txBody>
          <a:bodyPr/>
          <a:lstStyle/>
          <a:p>
            <a:r>
              <a:rPr lang="en-US" altLang="en-US" dirty="0"/>
              <a:t>and the lower</a:t>
            </a:r>
            <a:endParaRPr lang="en-US" dirty="0"/>
          </a:p>
        </p:txBody>
      </p:sp>
      <p:sp>
        <p:nvSpPr>
          <p:cNvPr id="19" name="Content Placeholder 18">
            <a:extLst>
              <a:ext uri="{FF2B5EF4-FFF2-40B4-BE49-F238E27FC236}">
                <a16:creationId xmlns="" xmlns:a16="http://schemas.microsoft.com/office/drawing/2014/main" id="{648585F2-FA4D-4CDB-AC9A-5123B1DC3E6B}"/>
              </a:ext>
            </a:extLst>
          </p:cNvPr>
          <p:cNvSpPr>
            <a:spLocks noGrp="1"/>
          </p:cNvSpPr>
          <p:nvPr>
            <p:ph sz="quarter" idx="31"/>
          </p:nvPr>
        </p:nvSpPr>
        <p:spPr>
          <a:xfrm>
            <a:off x="736598" y="3514090"/>
            <a:ext cx="3304458" cy="309282"/>
          </a:xfrm>
        </p:spPr>
        <p:txBody>
          <a:bodyPr/>
          <a:lstStyle/>
          <a:p>
            <a:r>
              <a:rPr lang="en-US" altLang="en-US" dirty="0"/>
              <a:t>boundary curve is </a:t>
            </a:r>
            <a:r>
              <a:rPr lang="en-US" altLang="en-US" i="1" dirty="0"/>
              <a:t>y </a:t>
            </a:r>
            <a:r>
              <a:rPr lang="en-US" altLang="en-US" dirty="0"/>
              <a:t>= </a:t>
            </a:r>
            <a:r>
              <a:rPr lang="en-US" altLang="en-US" i="1" dirty="0"/>
              <a:t>x</a:t>
            </a:r>
            <a:r>
              <a:rPr lang="en-US" altLang="en-US" dirty="0"/>
              <a:t>.</a:t>
            </a:r>
            <a:endParaRPr lang="en-US" dirty="0"/>
          </a:p>
        </p:txBody>
      </p:sp>
      <p:pic>
        <p:nvPicPr>
          <p:cNvPr id="4" name="Content Placeholder 3" descr="The image consists of a visual representation of a graph. Two lines and a curve are graphed on the x y coordinate plane. The first line, which is parallel to the y-axis is graphed on the first quadrant. The equation of this line is x = 1. The second line starts from the origin, goes up to the right and ends at the bottom point of the first line. The equation of the second line is y = x. The curve starts from the point (0, 1), goes up to the right with increasing steepness, ends at the top point of the first line. The equation of the curve is y = e^x. A rectangular bar is shown between the second line and the curve. The width of the bar is delta x.&#10;"/>
          <p:cNvPicPr>
            <a:picLocks noGrp="1" noChangeAspect="1"/>
          </p:cNvPicPr>
          <p:nvPr>
            <p:ph sz="quarter" idx="32"/>
          </p:nvPr>
        </p:nvPicPr>
        <p:blipFill>
          <a:blip r:embed="rId8"/>
          <a:stretch>
            <a:fillRect/>
          </a:stretch>
        </p:blipFill>
        <p:spPr>
          <a:xfrm>
            <a:off x="8896622" y="2591128"/>
            <a:ext cx="2523291" cy="2823703"/>
          </a:xfrm>
          <a:prstGeom prst="rect">
            <a:avLst/>
          </a:prstGeom>
        </p:spPr>
      </p:pic>
      <p:sp>
        <p:nvSpPr>
          <p:cNvPr id="21" name="Content Placeholder 20">
            <a:extLst>
              <a:ext uri="{FF2B5EF4-FFF2-40B4-BE49-F238E27FC236}">
                <a16:creationId xmlns="" xmlns:a16="http://schemas.microsoft.com/office/drawing/2014/main" id="{3CAB369A-21E4-4B19-91E9-FEB00FA49A26}"/>
              </a:ext>
            </a:extLst>
          </p:cNvPr>
          <p:cNvSpPr>
            <a:spLocks noGrp="1"/>
          </p:cNvSpPr>
          <p:nvPr>
            <p:ph sz="quarter" idx="33"/>
          </p:nvPr>
        </p:nvSpPr>
        <p:spPr>
          <a:xfrm>
            <a:off x="9834816" y="5664927"/>
            <a:ext cx="826729" cy="208111"/>
          </a:xfrm>
        </p:spPr>
        <p:txBody>
          <a:bodyPr/>
          <a:lstStyle/>
          <a:p>
            <a:r>
              <a:rPr lang="en-US" altLang="en-US" sz="1600" b="1" dirty="0"/>
              <a:t>Figure 4</a:t>
            </a:r>
          </a:p>
        </p:txBody>
      </p:sp>
    </p:spTree>
    <p:extLst>
      <p:ext uri="{BB962C8B-B14F-4D97-AF65-F5344CB8AC3E}">
        <p14:creationId xmlns:p14="http://schemas.microsoft.com/office/powerpoint/2010/main" val="897498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C440DB-DE32-44ED-AA2E-3E78F21A4494}"/>
              </a:ext>
            </a:extLst>
          </p:cNvPr>
          <p:cNvSpPr>
            <a:spLocks noGrp="1"/>
          </p:cNvSpPr>
          <p:nvPr>
            <p:ph type="title"/>
          </p:nvPr>
        </p:nvSpPr>
        <p:spPr/>
        <p:txBody>
          <a:bodyPr/>
          <a:lstStyle/>
          <a:p>
            <a:r>
              <a:rPr lang="en-US" altLang="en-US" dirty="0"/>
              <a:t>Example 1 – </a:t>
            </a:r>
            <a:r>
              <a:rPr lang="en-US" altLang="en-US" i="1" dirty="0"/>
              <a:t>Solution</a:t>
            </a:r>
            <a:endParaRPr lang="en-US" dirty="0"/>
          </a:p>
        </p:txBody>
      </p:sp>
      <p:sp>
        <p:nvSpPr>
          <p:cNvPr id="3" name="Content Placeholder 2">
            <a:extLst>
              <a:ext uri="{FF2B5EF4-FFF2-40B4-BE49-F238E27FC236}">
                <a16:creationId xmlns="" xmlns:a16="http://schemas.microsoft.com/office/drawing/2014/main" id="{F192B47C-E357-492F-BABB-A28D800EE614}"/>
              </a:ext>
            </a:extLst>
          </p:cNvPr>
          <p:cNvSpPr>
            <a:spLocks noGrp="1"/>
          </p:cNvSpPr>
          <p:nvPr>
            <p:ph sz="quarter" idx="23"/>
          </p:nvPr>
        </p:nvSpPr>
        <p:spPr>
          <a:xfrm>
            <a:off x="736601" y="1289050"/>
            <a:ext cx="4890632" cy="352427"/>
          </a:xfrm>
        </p:spPr>
        <p:txBody>
          <a:bodyPr/>
          <a:lstStyle/>
          <a:p>
            <a:r>
              <a:rPr lang="en-US" altLang="en-US" dirty="0"/>
              <a:t>So we use the area formula (2) with</a:t>
            </a:r>
            <a:endParaRPr lang="en-US" dirty="0"/>
          </a:p>
        </p:txBody>
      </p:sp>
      <p:graphicFrame>
        <p:nvGraphicFramePr>
          <p:cNvPr id="12" name="Content Placeholder 11" descr="f(x) = (x^2+1), g(x) = x">
            <a:extLst>
              <a:ext uri="{FF2B5EF4-FFF2-40B4-BE49-F238E27FC236}">
                <a16:creationId xmlns="" xmlns:a16="http://schemas.microsoft.com/office/drawing/2014/main" id="{21998790-AFDF-4468-9B2B-4F3C7A0A624E}"/>
              </a:ext>
            </a:extLst>
          </p:cNvPr>
          <p:cNvGraphicFramePr>
            <a:graphicFrameLocks noGrp="1" noChangeAspect="1"/>
          </p:cNvGraphicFramePr>
          <p:nvPr>
            <p:ph sz="quarter" idx="24"/>
            <p:extLst>
              <p:ext uri="{D42A27DB-BD31-4B8C-83A1-F6EECF244321}">
                <p14:modId xmlns:p14="http://schemas.microsoft.com/office/powerpoint/2010/main" val="2592604041"/>
              </p:ext>
            </p:extLst>
          </p:nvPr>
        </p:nvGraphicFramePr>
        <p:xfrm>
          <a:off x="5627232" y="1221567"/>
          <a:ext cx="3056849" cy="460405"/>
        </p:xfrm>
        <a:graphic>
          <a:graphicData uri="http://schemas.openxmlformats.org/presentationml/2006/ole">
            <mc:AlternateContent xmlns:mc="http://schemas.openxmlformats.org/markup-compatibility/2006">
              <mc:Choice xmlns:v="urn:schemas-microsoft-com:vml" Requires="v">
                <p:oleObj spid="_x0000_s523441" name="Equation" r:id="rId3" imgW="3035160" imgH="457200" progId="Equation.DSMT4">
                  <p:embed/>
                </p:oleObj>
              </mc:Choice>
              <mc:Fallback>
                <p:oleObj name="Equation" r:id="rId3" imgW="3035160" imgH="457200" progId="Equation.DSMT4">
                  <p:embed/>
                  <p:pic>
                    <p:nvPicPr>
                      <p:cNvPr id="11" name="Object 10">
                        <a:extLst>
                          <a:ext uri="{FF2B5EF4-FFF2-40B4-BE49-F238E27FC236}">
                            <a16:creationId xmlns="" xmlns:a16="http://schemas.microsoft.com/office/drawing/2014/main" id="{65FB4E1D-6A97-4857-A8FE-A1783FD6C6C4}"/>
                          </a:ext>
                        </a:extLst>
                      </p:cNvPr>
                      <p:cNvPicPr/>
                      <p:nvPr/>
                    </p:nvPicPr>
                    <p:blipFill>
                      <a:blip r:embed="rId4"/>
                      <a:stretch>
                        <a:fillRect/>
                      </a:stretch>
                    </p:blipFill>
                    <p:spPr>
                      <a:xfrm>
                        <a:off x="5627232" y="1221567"/>
                        <a:ext cx="3056849" cy="460405"/>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4949A797-4401-4786-B8A2-C56506A728E8}"/>
              </a:ext>
            </a:extLst>
          </p:cNvPr>
          <p:cNvSpPr>
            <a:spLocks noGrp="1"/>
          </p:cNvSpPr>
          <p:nvPr>
            <p:ph sz="quarter" idx="25"/>
          </p:nvPr>
        </p:nvSpPr>
        <p:spPr>
          <a:xfrm>
            <a:off x="8814382" y="1282702"/>
            <a:ext cx="2285404" cy="324300"/>
          </a:xfrm>
        </p:spPr>
        <p:txBody>
          <a:bodyPr/>
          <a:lstStyle/>
          <a:p>
            <a:r>
              <a:rPr lang="en-US" altLang="en-US" i="1" dirty="0"/>
              <a:t>a</a:t>
            </a:r>
            <a:r>
              <a:rPr lang="en-US" altLang="en-US" dirty="0"/>
              <a:t> = 0, and </a:t>
            </a:r>
            <a:r>
              <a:rPr lang="en-US" altLang="en-US" i="1" dirty="0"/>
              <a:t>b</a:t>
            </a:r>
            <a:r>
              <a:rPr lang="en-US" altLang="en-US" dirty="0"/>
              <a:t> = 1:</a:t>
            </a:r>
            <a:endParaRPr lang="en-US" dirty="0"/>
          </a:p>
        </p:txBody>
      </p:sp>
      <p:graphicFrame>
        <p:nvGraphicFramePr>
          <p:cNvPr id="14" name="Content Placeholder 13" descr="A = int_(1)^(0) (x^2+1 minus x) d x&#10;=  int_(1)^(0) (x^2 minus x plus 1) d x&#10;=  x^3/3 minus x^2/2 +x_(0)^(1)&#10;= 1/3 minus 1/2 + 1&#10;= 5/6">
            <a:extLst>
              <a:ext uri="{FF2B5EF4-FFF2-40B4-BE49-F238E27FC236}">
                <a16:creationId xmlns="" xmlns:a16="http://schemas.microsoft.com/office/drawing/2014/main" id="{8AC38E21-378C-4B7F-9FF1-2FE611D11D1F}"/>
              </a:ext>
            </a:extLst>
          </p:cNvPr>
          <p:cNvGraphicFramePr>
            <a:graphicFrameLocks noGrp="1" noChangeAspect="1"/>
          </p:cNvGraphicFramePr>
          <p:nvPr>
            <p:ph sz="quarter" idx="26"/>
            <p:extLst>
              <p:ext uri="{D42A27DB-BD31-4B8C-83A1-F6EECF244321}">
                <p14:modId xmlns:p14="http://schemas.microsoft.com/office/powerpoint/2010/main" val="2258435775"/>
              </p:ext>
            </p:extLst>
          </p:nvPr>
        </p:nvGraphicFramePr>
        <p:xfrm>
          <a:off x="4642558" y="1990468"/>
          <a:ext cx="2905297" cy="3835969"/>
        </p:xfrm>
        <a:graphic>
          <a:graphicData uri="http://schemas.openxmlformats.org/presentationml/2006/ole">
            <mc:AlternateContent xmlns:mc="http://schemas.openxmlformats.org/markup-compatibility/2006">
              <mc:Choice xmlns:v="urn:schemas-microsoft-com:vml" Requires="v">
                <p:oleObj spid="_x0000_s523442" name="Equation" r:id="rId5" imgW="3251160" imgH="4292280" progId="Equation.DSMT4">
                  <p:embed/>
                </p:oleObj>
              </mc:Choice>
              <mc:Fallback>
                <p:oleObj name="Equation" r:id="rId5" imgW="3251160" imgH="4292280" progId="Equation.DSMT4">
                  <p:embed/>
                  <p:pic>
                    <p:nvPicPr>
                      <p:cNvPr id="13" name="Object 12">
                        <a:extLst>
                          <a:ext uri="{FF2B5EF4-FFF2-40B4-BE49-F238E27FC236}">
                            <a16:creationId xmlns="" xmlns:a16="http://schemas.microsoft.com/office/drawing/2014/main" id="{E6CA6CE0-5D8A-4D4B-B45D-E39F42D01C4D}"/>
                          </a:ext>
                        </a:extLst>
                      </p:cNvPr>
                      <p:cNvPicPr/>
                      <p:nvPr/>
                    </p:nvPicPr>
                    <p:blipFill>
                      <a:blip r:embed="rId6"/>
                      <a:stretch>
                        <a:fillRect/>
                      </a:stretch>
                    </p:blipFill>
                    <p:spPr>
                      <a:xfrm>
                        <a:off x="4642558" y="1990468"/>
                        <a:ext cx="2905297" cy="3835969"/>
                      </a:xfrm>
                      <a:prstGeom prst="rect">
                        <a:avLst/>
                      </a:prstGeom>
                    </p:spPr>
                  </p:pic>
                </p:oleObj>
              </mc:Fallback>
            </mc:AlternateContent>
          </a:graphicData>
        </a:graphic>
      </p:graphicFrame>
    </p:spTree>
    <p:extLst>
      <p:ext uri="{BB962C8B-B14F-4D97-AF65-F5344CB8AC3E}">
        <p14:creationId xmlns:p14="http://schemas.microsoft.com/office/powerpoint/2010/main" val="2969634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60B298-C6B1-4CA0-A44C-8B6FAB39D879}">
  <ds:schemaRefs>
    <ds:schemaRef ds:uri="http://schemas.microsoft.com/office/2006/documentManagement/types"/>
    <ds:schemaRef ds:uri="http://www.w3.org/XML/1998/namespace"/>
    <ds:schemaRef ds:uri="f856fc18-c0f7-462c-a53d-fc2610d0c4c8"/>
    <ds:schemaRef ds:uri="http://purl.org/dc/elements/1.1/"/>
    <ds:schemaRef ds:uri="http://schemas.microsoft.com/office/infopath/2007/PartnerControls"/>
    <ds:schemaRef ds:uri="http://schemas.openxmlformats.org/package/2006/metadata/core-properties"/>
    <ds:schemaRef ds:uri="http://purl.org/dc/terms/"/>
    <ds:schemaRef ds:uri="a3520c62-91d1-4715-93cb-6b6cc6733a1f"/>
    <ds:schemaRef ds:uri="a4d2ff27-a226-42e2-a79e-c1ae662d212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4.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3811</TotalTime>
  <Words>1098</Words>
  <Application>Microsoft Office PowerPoint</Application>
  <PresentationFormat>Custom</PresentationFormat>
  <Paragraphs>75</Paragraphs>
  <Slides>18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Applications of Integration</vt:lpstr>
      <vt:lpstr>5.1 Areas Between Curves</vt:lpstr>
      <vt:lpstr>Areas Between Curves (1 of 11)</vt:lpstr>
      <vt:lpstr>Areas Between Curves (2 of 11)</vt:lpstr>
      <vt:lpstr>Areas Between Curves (3 of 11)</vt:lpstr>
      <vt:lpstr>Areas Between Curves (4 of 11)</vt:lpstr>
      <vt:lpstr>Areas Between Curves (5 of 11)</vt:lpstr>
      <vt:lpstr>Example 1</vt:lpstr>
      <vt:lpstr>Example 1 – Solution</vt:lpstr>
      <vt:lpstr>Areas Between Curves (6 of 11)</vt:lpstr>
      <vt:lpstr>Areas Between Curves (7 of 11)</vt:lpstr>
      <vt:lpstr>Areas Between Curves (8 of 11)</vt:lpstr>
      <vt:lpstr>Areas Between Curves (9 of 11)</vt:lpstr>
      <vt:lpstr>Example 6</vt:lpstr>
      <vt:lpstr>Example 6 – Solution (1 of 2)</vt:lpstr>
      <vt:lpstr>Example 6 – Solution (2 of 2)</vt:lpstr>
      <vt:lpstr>Areas Between Curves (10 of 11)</vt:lpstr>
      <vt:lpstr>Areas Between Curves (11 of 11)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KRISHNAKUMAR, GANESAN</cp:lastModifiedBy>
  <cp:revision>1023</cp:revision>
  <cp:lastPrinted>2016-10-03T15:29:39Z</cp:lastPrinted>
  <dcterms:created xsi:type="dcterms:W3CDTF">2017-12-08T21:17:47Z</dcterms:created>
  <dcterms:modified xsi:type="dcterms:W3CDTF">2019-02-18T08:21:17Z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