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6" r:id="rId2"/>
    <p:sldId id="348" r:id="rId3"/>
    <p:sldId id="349" r:id="rId4"/>
    <p:sldId id="350" r:id="rId5"/>
    <p:sldId id="359" r:id="rId6"/>
    <p:sldId id="368" r:id="rId7"/>
    <p:sldId id="366" r:id="rId8"/>
    <p:sldId id="373" r:id="rId9"/>
    <p:sldId id="394" r:id="rId10"/>
    <p:sldId id="392" r:id="rId11"/>
    <p:sldId id="464" r:id="rId12"/>
    <p:sldId id="395" r:id="rId13"/>
    <p:sldId id="383" r:id="rId14"/>
    <p:sldId id="396" r:id="rId15"/>
    <p:sldId id="380" r:id="rId16"/>
    <p:sldId id="382" r:id="rId17"/>
    <p:sldId id="401" r:id="rId18"/>
    <p:sldId id="397" r:id="rId19"/>
    <p:sldId id="398" r:id="rId20"/>
    <p:sldId id="399" r:id="rId21"/>
    <p:sldId id="400" r:id="rId22"/>
    <p:sldId id="352" r:id="rId23"/>
    <p:sldId id="389" r:id="rId24"/>
    <p:sldId id="390" r:id="rId25"/>
    <p:sldId id="402" r:id="rId26"/>
    <p:sldId id="404" r:id="rId27"/>
    <p:sldId id="302" r:id="rId28"/>
    <p:sldId id="304" r:id="rId29"/>
    <p:sldId id="296" r:id="rId30"/>
    <p:sldId id="306" r:id="rId31"/>
    <p:sldId id="308" r:id="rId32"/>
    <p:sldId id="405" r:id="rId33"/>
    <p:sldId id="406" r:id="rId34"/>
    <p:sldId id="408" r:id="rId35"/>
    <p:sldId id="466" r:id="rId36"/>
    <p:sldId id="319" r:id="rId37"/>
    <p:sldId id="409" r:id="rId38"/>
    <p:sldId id="410" r:id="rId39"/>
    <p:sldId id="327" r:id="rId40"/>
    <p:sldId id="467" r:id="rId41"/>
    <p:sldId id="335" r:id="rId42"/>
    <p:sldId id="353" r:id="rId43"/>
    <p:sldId id="354" r:id="rId44"/>
    <p:sldId id="415" r:id="rId45"/>
    <p:sldId id="420" r:id="rId46"/>
    <p:sldId id="417" r:id="rId47"/>
    <p:sldId id="421" r:id="rId48"/>
    <p:sldId id="422" r:id="rId49"/>
    <p:sldId id="423" r:id="rId50"/>
    <p:sldId id="418" r:id="rId51"/>
    <p:sldId id="339" r:id="rId52"/>
    <p:sldId id="427" r:id="rId53"/>
    <p:sldId id="429" r:id="rId54"/>
    <p:sldId id="428" r:id="rId55"/>
    <p:sldId id="430" r:id="rId56"/>
    <p:sldId id="431" r:id="rId57"/>
    <p:sldId id="432" r:id="rId58"/>
    <p:sldId id="355" r:id="rId59"/>
    <p:sldId id="356" r:id="rId60"/>
    <p:sldId id="342" r:id="rId61"/>
    <p:sldId id="436" r:id="rId62"/>
    <p:sldId id="437" r:id="rId63"/>
    <p:sldId id="442" r:id="rId64"/>
    <p:sldId id="444" r:id="rId65"/>
    <p:sldId id="445" r:id="rId66"/>
    <p:sldId id="447" r:id="rId67"/>
    <p:sldId id="443" r:id="rId68"/>
    <p:sldId id="441" r:id="rId69"/>
    <p:sldId id="448" r:id="rId70"/>
    <p:sldId id="449" r:id="rId71"/>
    <p:sldId id="450" r:id="rId72"/>
    <p:sldId id="451" r:id="rId73"/>
    <p:sldId id="357" r:id="rId74"/>
    <p:sldId id="358" r:id="rId75"/>
    <p:sldId id="452" r:id="rId76"/>
    <p:sldId id="453" r:id="rId77"/>
    <p:sldId id="454" r:id="rId78"/>
    <p:sldId id="456" r:id="rId79"/>
    <p:sldId id="468" r:id="rId80"/>
    <p:sldId id="469" r:id="rId81"/>
    <p:sldId id="455" r:id="rId82"/>
    <p:sldId id="457" r:id="rId83"/>
    <p:sldId id="458" r:id="rId84"/>
    <p:sldId id="463" r:id="rId85"/>
    <p:sldId id="465" r:id="rId86"/>
    <p:sldId id="460" r:id="rId87"/>
    <p:sldId id="434" r:id="rId88"/>
    <p:sldId id="46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94660"/>
  </p:normalViewPr>
  <p:slideViewPr>
    <p:cSldViewPr>
      <p:cViewPr>
        <p:scale>
          <a:sx n="82" d="100"/>
          <a:sy n="82" d="100"/>
        </p:scale>
        <p:origin x="-5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72</a:t>
            </a:fld>
            <a:endParaRPr lang="en-US"/>
          </a:p>
        </p:txBody>
      </p:sp>
    </p:spTree>
    <p:extLst>
      <p:ext uri="{BB962C8B-B14F-4D97-AF65-F5344CB8AC3E}">
        <p14:creationId xmlns:p14="http://schemas.microsoft.com/office/powerpoint/2010/main" val="39071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ams.org/mathscinet/collaborationDistance.html"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oracleofbacon.org/how.ph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59.jpeg"/><Relationship Id="rId4" Type="http://schemas.openxmlformats.org/officeDocument/2006/relationships/notesSlide" Target="../notesSlides/notesSlid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a:t>
            </a:r>
            <a:endParaRPr lang="en-US" dirty="0"/>
          </a:p>
        </p:txBody>
      </p:sp>
      <p:sp>
        <p:nvSpPr>
          <p:cNvPr id="3" name="Subtitle 2"/>
          <p:cNvSpPr>
            <a:spLocks noGrp="1"/>
          </p:cNvSpPr>
          <p:nvPr>
            <p:ph type="subTitle" idx="1"/>
          </p:nvPr>
        </p:nvSpPr>
        <p:spPr/>
        <p:txBody>
          <a:bodyPr/>
          <a:lstStyle/>
          <a:p>
            <a:r>
              <a:rPr lang="en-US" dirty="0" smtClean="0"/>
              <a:t>Chapter 10</a:t>
            </a:r>
          </a:p>
        </p:txBody>
      </p:sp>
      <p:sp>
        <p:nvSpPr>
          <p:cNvPr id="4" name="Text Box 3"/>
          <p:cNvSpPr txBox="1">
            <a:spLocks noChangeArrowheads="1"/>
          </p:cNvSpPr>
          <p:nvPr/>
        </p:nvSpPr>
        <p:spPr bwMode="auto">
          <a:xfrm>
            <a:off x="0" y="65532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 (</a:t>
            </a:r>
            <a:r>
              <a:rPr lang="en-US" i="1" dirty="0" smtClean="0"/>
              <a:t>continued</a:t>
            </a:r>
            <a:r>
              <a:rPr lang="en-US" dirty="0" smtClean="0"/>
              <a:t>)</a:t>
            </a:r>
            <a:endParaRPr lang="en-US" dirty="0"/>
          </a:p>
        </p:txBody>
      </p:sp>
      <p:pic>
        <p:nvPicPr>
          <p:cNvPr id="5" name="Picture 4" descr="09002.jpg"/>
          <p:cNvPicPr>
            <a:picLocks noChangeAspect="1"/>
          </p:cNvPicPr>
          <p:nvPr/>
        </p:nvPicPr>
        <p:blipFill>
          <a:blip r:embed="rId2" cstate="print"/>
          <a:stretch>
            <a:fillRect/>
          </a:stretch>
        </p:blipFill>
        <p:spPr>
          <a:xfrm>
            <a:off x="5105400" y="1968237"/>
            <a:ext cx="3167634" cy="902970"/>
          </a:xfrm>
          <a:prstGeom prst="rect">
            <a:avLst/>
          </a:prstGeom>
        </p:spPr>
      </p:pic>
      <p:pic>
        <p:nvPicPr>
          <p:cNvPr id="6" name="Picture 5" descr="09003.jpg"/>
          <p:cNvPicPr>
            <a:picLocks noChangeAspect="1"/>
          </p:cNvPicPr>
          <p:nvPr/>
        </p:nvPicPr>
        <p:blipFill>
          <a:blip r:embed="rId3" cstate="print"/>
          <a:stretch>
            <a:fillRect/>
          </a:stretch>
        </p:blipFill>
        <p:spPr>
          <a:xfrm>
            <a:off x="5254486" y="3402913"/>
            <a:ext cx="3167634" cy="1174242"/>
          </a:xfrm>
          <a:prstGeom prst="rect">
            <a:avLst/>
          </a:prstGeom>
        </p:spPr>
      </p:pic>
      <p:sp>
        <p:nvSpPr>
          <p:cNvPr id="7" name="TextBox 6"/>
          <p:cNvSpPr txBox="1"/>
          <p:nvPr/>
        </p:nvSpPr>
        <p:spPr>
          <a:xfrm>
            <a:off x="734020" y="1968237"/>
            <a:ext cx="3799879"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network where we care about the number of links between data centers, we use a </a:t>
            </a:r>
            <a:r>
              <a:rPr lang="en-US" dirty="0" err="1" smtClean="0"/>
              <a:t>multigraph</a:t>
            </a:r>
            <a:r>
              <a:rPr lang="en-US" dirty="0" smtClean="0"/>
              <a:t>. </a:t>
            </a:r>
            <a:endParaRPr lang="en-US" dirty="0"/>
          </a:p>
        </p:txBody>
      </p:sp>
      <p:sp>
        <p:nvSpPr>
          <p:cNvPr id="8" name="TextBox 7"/>
          <p:cNvSpPr txBox="1"/>
          <p:nvPr/>
        </p:nvSpPr>
        <p:spPr>
          <a:xfrm>
            <a:off x="824209" y="3402913"/>
            <a:ext cx="3619500"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a:t>
            </a:r>
            <a:r>
              <a:rPr lang="en-US" dirty="0"/>
              <a:t>n</a:t>
            </a:r>
            <a:r>
              <a:rPr lang="en-US" dirty="0" smtClean="0"/>
              <a:t>etwork with diagnostic links at data centers, we use a </a:t>
            </a:r>
            <a:r>
              <a:rPr lang="en-US" dirty="0" err="1" smtClean="0"/>
              <a:t>pseudograph</a:t>
            </a:r>
            <a:r>
              <a:rPr lang="en-US" dirty="0" smtClean="0"/>
              <a:t>, as loops are needed. </a:t>
            </a:r>
            <a:endParaRPr lang="en-US" dirty="0"/>
          </a:p>
        </p:txBody>
      </p:sp>
      <p:pic>
        <p:nvPicPr>
          <p:cNvPr id="10" name="Content Placeholder 3" descr="09005.jpg"/>
          <p:cNvPicPr>
            <a:picLocks noGrp="1" noChangeAspect="1"/>
          </p:cNvPicPr>
          <p:nvPr>
            <p:ph idx="1"/>
          </p:nvPr>
        </p:nvPicPr>
        <p:blipFill>
          <a:blip r:embed="rId4" cstate="print"/>
          <a:stretch>
            <a:fillRect/>
          </a:stretch>
        </p:blipFill>
        <p:spPr>
          <a:xfrm>
            <a:off x="5267919" y="5209585"/>
            <a:ext cx="3167634" cy="928116"/>
          </a:xfrm>
        </p:spPr>
      </p:pic>
      <p:sp>
        <p:nvSpPr>
          <p:cNvPr id="11" name="TextBox 10"/>
          <p:cNvSpPr txBox="1"/>
          <p:nvPr/>
        </p:nvSpPr>
        <p:spPr>
          <a:xfrm>
            <a:off x="734020" y="4796480"/>
            <a:ext cx="4523779" cy="1754326"/>
          </a:xfrm>
          <a:prstGeom prst="rect">
            <a:avLst/>
          </a:prstGeom>
          <a:noFill/>
        </p:spPr>
        <p:txBody>
          <a:bodyPr wrap="square" rtlCol="0">
            <a:spAutoFit/>
          </a:bodyPr>
          <a:lstStyle/>
          <a:p>
            <a:pPr marL="285750" indent="-285750">
              <a:buFont typeface="Arial" pitchFamily="34" charset="0"/>
              <a:buChar char="•"/>
            </a:pPr>
            <a:r>
              <a:rPr lang="en-US" dirty="0" smtClean="0"/>
              <a:t>To model a </a:t>
            </a:r>
            <a:r>
              <a:rPr lang="en-US" dirty="0"/>
              <a:t>n</a:t>
            </a:r>
            <a:r>
              <a:rPr lang="en-US" dirty="0" smtClean="0"/>
              <a:t>etwork with multiple one-way links</a:t>
            </a:r>
            <a:r>
              <a:rPr lang="en-US" dirty="0"/>
              <a:t>, we use a directed </a:t>
            </a:r>
            <a:r>
              <a:rPr lang="en-US" dirty="0" err="1"/>
              <a:t>multigraph</a:t>
            </a:r>
            <a:r>
              <a:rPr lang="en-US" dirty="0"/>
              <a:t>.   Note that we could use a directed graph without multiple edges if we only care whether there is at least one link from a data center to another data center</a:t>
            </a:r>
            <a:r>
              <a:rPr lang="en-US" dirty="0" smtClean="0"/>
              <a:t>.</a:t>
            </a:r>
            <a:endParaRPr lang="en-US" dirty="0"/>
          </a:p>
        </p:txBody>
      </p:sp>
    </p:spTree>
    <p:extLst>
      <p:ext uri="{BB962C8B-B14F-4D97-AF65-F5344CB8AC3E}">
        <p14:creationId xmlns:p14="http://schemas.microsoft.com/office/powerpoint/2010/main" val="223442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a:t>
            </a:r>
            <a:r>
              <a:rPr lang="en-US" dirty="0" smtClean="0"/>
              <a:t> (</a:t>
            </a:r>
            <a:r>
              <a:rPr lang="en-US" dirty="0"/>
              <a:t>or both)?</a:t>
            </a:r>
          </a:p>
          <a:p>
            <a:pPr lvl="1">
              <a:buFont typeface="Arial" pitchFamily="34" charset="0"/>
              <a:buChar char="•"/>
            </a:pPr>
            <a:r>
              <a:rPr lang="en-US" dirty="0"/>
              <a:t> If the </a:t>
            </a:r>
            <a:r>
              <a:rPr lang="en-US" dirty="0" smtClean="0"/>
              <a:t>edges are </a:t>
            </a:r>
            <a:r>
              <a:rPr lang="en-US" dirty="0"/>
              <a:t>undirected, are multiple edges present that connect the same pair of vertices? If the </a:t>
            </a:r>
            <a:r>
              <a:rPr lang="en-US" dirty="0" smtClean="0"/>
              <a:t>edges are </a:t>
            </a:r>
            <a:r>
              <a:rPr lang="en-US" dirty="0"/>
              <a:t>directed, are multiple directed edges present?</a:t>
            </a:r>
          </a:p>
          <a:p>
            <a:pPr lvl="1">
              <a:buFont typeface="Arial" pitchFamily="34" charset="0"/>
              <a:buChar char="•"/>
            </a:pPr>
            <a:r>
              <a:rPr lang="en-US" dirty="0"/>
              <a:t> Are loops present</a:t>
            </a:r>
            <a:r>
              <a:rPr lang="en-US" dirty="0" smtClean="0"/>
              <a:t>?</a:t>
            </a:r>
          </a:p>
          <a:p>
            <a:pPr lvl="1">
              <a:buFont typeface="Arial" pitchFamily="34" charset="0"/>
              <a:buChar char="•"/>
            </a:pPr>
            <a:endParaRPr lang="en-US" dirty="0"/>
          </a:p>
          <a:p>
            <a:pPr marL="393192" lvl="1" indent="0">
              <a:buNone/>
            </a:pPr>
            <a:r>
              <a:rPr lang="en-US" dirty="0" smtClean="0"/>
              <a:t> </a:t>
            </a:r>
          </a:p>
          <a:p>
            <a:pPr lvl="1">
              <a:buFont typeface="Arial" pitchFamily="34" charset="0"/>
              <a:buChar char="•"/>
            </a:pPr>
            <a:endParaRPr lang="en-US" dirty="0"/>
          </a:p>
          <a:p>
            <a:pPr lvl="1">
              <a:buFont typeface="Arial" pitchFamily="34" charset="0"/>
              <a:buChar char="•"/>
            </a:pPr>
            <a:endParaRPr lang="en-US" dirty="0" smtClean="0"/>
          </a:p>
          <a:p>
            <a:pPr marL="393192" lvl="1" indent="0">
              <a:buNone/>
            </a:pPr>
            <a:r>
              <a:rPr lang="en-US" dirty="0"/>
              <a:t> </a:t>
            </a:r>
            <a:r>
              <a:rPr lang="en-US" dirty="0" smtClean="0"/>
              <a:t> </a:t>
            </a:r>
            <a:endParaRPr lang="en-US" dirty="0"/>
          </a:p>
          <a:p>
            <a:endParaRPr lang="en-US" dirty="0"/>
          </a:p>
        </p:txBody>
      </p:sp>
      <p:pic>
        <p:nvPicPr>
          <p:cNvPr id="4" name="Content Placeholder 4" descr="table47.jpg"/>
          <p:cNvPicPr>
            <a:picLocks noChangeAspect="1"/>
          </p:cNvPicPr>
          <p:nvPr/>
        </p:nvPicPr>
        <p:blipFill>
          <a:blip r:embed="rId2" cstate="print"/>
          <a:stretch>
            <a:fillRect/>
          </a:stretch>
        </p:blipFill>
        <p:spPr>
          <a:xfrm>
            <a:off x="2209800" y="4648200"/>
            <a:ext cx="5196840" cy="1586484"/>
          </a:xfrm>
          <a:prstGeom prst="rect">
            <a:avLst/>
          </a:prstGeom>
        </p:spPr>
      </p:pic>
    </p:spTree>
    <p:extLst>
      <p:ext uri="{BB962C8B-B14F-4D97-AF65-F5344CB8AC3E}">
        <p14:creationId xmlns:p14="http://schemas.microsoft.com/office/powerpoint/2010/main" val="249198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 of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will illustrate how graph theory can be used in models of:</a:t>
            </a:r>
            <a:endParaRPr lang="en-US" dirty="0"/>
          </a:p>
          <a:p>
            <a:pPr lvl="1"/>
            <a:r>
              <a:rPr lang="en-US" dirty="0" smtClean="0"/>
              <a:t>Social </a:t>
            </a:r>
            <a:r>
              <a:rPr lang="en-US" dirty="0"/>
              <a:t>networks</a:t>
            </a:r>
          </a:p>
          <a:p>
            <a:pPr lvl="1"/>
            <a:r>
              <a:rPr lang="en-US" dirty="0" smtClean="0"/>
              <a:t>Communications </a:t>
            </a:r>
            <a:r>
              <a:rPr lang="en-US" dirty="0"/>
              <a:t>networks</a:t>
            </a:r>
          </a:p>
          <a:p>
            <a:pPr lvl="1"/>
            <a:r>
              <a:rPr lang="en-US" dirty="0" smtClean="0"/>
              <a:t>Information </a:t>
            </a:r>
            <a:r>
              <a:rPr lang="en-US" dirty="0"/>
              <a:t>networks</a:t>
            </a:r>
          </a:p>
          <a:p>
            <a:pPr lvl="1"/>
            <a:r>
              <a:rPr lang="en-US" dirty="0" smtClean="0"/>
              <a:t>Software </a:t>
            </a:r>
            <a:r>
              <a:rPr lang="en-US" dirty="0"/>
              <a:t>design</a:t>
            </a:r>
          </a:p>
          <a:p>
            <a:pPr lvl="1"/>
            <a:r>
              <a:rPr lang="en-US" dirty="0" smtClean="0"/>
              <a:t>Transportation </a:t>
            </a:r>
            <a:r>
              <a:rPr lang="en-US" dirty="0"/>
              <a:t>networks</a:t>
            </a:r>
          </a:p>
          <a:p>
            <a:pPr lvl="1"/>
            <a:r>
              <a:rPr lang="en-US" dirty="0" smtClean="0"/>
              <a:t>Biological networks</a:t>
            </a:r>
            <a:endParaRPr lang="en-US" dirty="0"/>
          </a:p>
          <a:p>
            <a:r>
              <a:rPr lang="en-US" dirty="0"/>
              <a:t>It’s a challenge to find a subject to which graph theory has not yet been applied.  </a:t>
            </a:r>
            <a:r>
              <a:rPr lang="en-US" dirty="0" smtClean="0"/>
              <a:t>Can </a:t>
            </a:r>
            <a:r>
              <a:rPr lang="en-US" dirty="0"/>
              <a:t>you find an area without applications of graph theory?</a:t>
            </a:r>
          </a:p>
          <a:p>
            <a:endParaRPr lang="en-US" dirty="0"/>
          </a:p>
          <a:p>
            <a:endParaRPr lang="en-US" dirty="0"/>
          </a:p>
        </p:txBody>
      </p:sp>
    </p:spTree>
    <p:extLst>
      <p:ext uri="{BB962C8B-B14F-4D97-AF65-F5344CB8AC3E}">
        <p14:creationId xmlns:p14="http://schemas.microsoft.com/office/powerpoint/2010/main" val="269717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Graph Models: Social Networks</a:t>
            </a:r>
            <a:endParaRPr lang="en-US" dirty="0"/>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smtClean="0"/>
              <a:t>Graphs can be used to model social structures based on different kinds of relationships between people or groups. </a:t>
            </a:r>
          </a:p>
          <a:p>
            <a:r>
              <a:rPr lang="en-US" sz="9600" dirty="0" smtClean="0"/>
              <a:t>In a </a:t>
            </a:r>
            <a:r>
              <a:rPr lang="en-US" sz="9600" i="1" dirty="0" smtClean="0"/>
              <a:t>social network</a:t>
            </a:r>
            <a:r>
              <a:rPr lang="en-US" sz="9600" dirty="0" smtClean="0"/>
              <a:t>, vertices represent individuals or organizations and edges represent relationships between them.</a:t>
            </a:r>
          </a:p>
          <a:p>
            <a:r>
              <a:rPr lang="en-US" sz="9600" dirty="0" smtClean="0"/>
              <a:t>Useful graph models of social networks include:</a:t>
            </a:r>
            <a:endParaRPr lang="en-US" sz="9600" dirty="0"/>
          </a:p>
          <a:p>
            <a:pPr lvl="1"/>
            <a:r>
              <a:rPr lang="en-US" sz="9600" i="1" dirty="0"/>
              <a:t>f</a:t>
            </a:r>
            <a:r>
              <a:rPr lang="en-US" sz="9600" i="1" dirty="0" smtClean="0"/>
              <a:t>riendship </a:t>
            </a:r>
            <a:r>
              <a:rPr lang="en-US" sz="9600" i="1" dirty="0"/>
              <a:t>graphs </a:t>
            </a:r>
            <a:r>
              <a:rPr lang="en-US" sz="9600" dirty="0"/>
              <a:t>-</a:t>
            </a:r>
            <a:r>
              <a:rPr lang="en-US" sz="9600" dirty="0" smtClean="0"/>
              <a:t> </a:t>
            </a:r>
            <a:r>
              <a:rPr lang="en-US" sz="9600" dirty="0"/>
              <a:t>undirected graphs where two people are connected if </a:t>
            </a:r>
            <a:r>
              <a:rPr lang="en-US" sz="9600" dirty="0" smtClean="0"/>
              <a:t>they are </a:t>
            </a:r>
            <a:r>
              <a:rPr lang="en-US" sz="9600" dirty="0"/>
              <a:t>friends (in the real world, on Facebook, or </a:t>
            </a:r>
            <a:r>
              <a:rPr lang="en-US" sz="9600" dirty="0" smtClean="0"/>
              <a:t>in a particular </a:t>
            </a:r>
            <a:r>
              <a:rPr lang="en-US" sz="9600" dirty="0"/>
              <a:t>virtual </a:t>
            </a:r>
            <a:r>
              <a:rPr lang="en-US" sz="9600" dirty="0" smtClean="0"/>
              <a:t>world, and so on.)</a:t>
            </a:r>
            <a:endParaRPr lang="en-US" sz="9600" dirty="0"/>
          </a:p>
          <a:p>
            <a:pPr lvl="1"/>
            <a:r>
              <a:rPr lang="en-US" sz="9600" i="1" dirty="0"/>
              <a:t>c</a:t>
            </a:r>
            <a:r>
              <a:rPr lang="en-US" sz="9600" i="1" dirty="0" smtClean="0"/>
              <a:t>ollaboration </a:t>
            </a:r>
            <a:r>
              <a:rPr lang="en-US" sz="9600" i="1" dirty="0"/>
              <a:t>graphs </a:t>
            </a:r>
            <a:r>
              <a:rPr lang="en-US" sz="9600" dirty="0"/>
              <a:t>-</a:t>
            </a:r>
            <a:r>
              <a:rPr lang="en-US" sz="9600" dirty="0" smtClean="0"/>
              <a:t> </a:t>
            </a:r>
            <a:r>
              <a:rPr lang="en-US" sz="9600" dirty="0"/>
              <a:t>undirected graphs </a:t>
            </a:r>
            <a:r>
              <a:rPr lang="en-US" sz="9600" dirty="0" smtClean="0"/>
              <a:t>where two </a:t>
            </a:r>
            <a:r>
              <a:rPr lang="en-US" sz="9600" dirty="0"/>
              <a:t>people are connected if they collaborate in a</a:t>
            </a:r>
            <a:r>
              <a:rPr lang="en-US" sz="9600" dirty="0" smtClean="0"/>
              <a:t> </a:t>
            </a:r>
            <a:r>
              <a:rPr lang="en-US" sz="9600" dirty="0"/>
              <a:t>specific </a:t>
            </a:r>
            <a:r>
              <a:rPr lang="en-US" sz="9600" dirty="0" smtClean="0"/>
              <a:t>way</a:t>
            </a:r>
            <a:endParaRPr lang="en-US" sz="9600" dirty="0"/>
          </a:p>
          <a:p>
            <a:pPr lvl="1"/>
            <a:r>
              <a:rPr lang="en-US" sz="9600" i="1" dirty="0"/>
              <a:t>i</a:t>
            </a:r>
            <a:r>
              <a:rPr lang="en-US" sz="9600" i="1" dirty="0" smtClean="0"/>
              <a:t>nfluence </a:t>
            </a:r>
            <a:r>
              <a:rPr lang="en-US" sz="9600" i="1" dirty="0"/>
              <a:t>graphs</a:t>
            </a:r>
            <a:r>
              <a:rPr lang="en-US" sz="9600" dirty="0"/>
              <a:t> -</a:t>
            </a:r>
            <a:r>
              <a:rPr lang="en-US" sz="9600" dirty="0" smtClean="0"/>
              <a:t> </a:t>
            </a:r>
            <a:r>
              <a:rPr lang="en-US" sz="9600" dirty="0"/>
              <a:t>directed graphs where there is an edge from one person to another if the first person can influence the second </a:t>
            </a:r>
            <a:r>
              <a:rPr lang="en-US" sz="9600" dirty="0" smtClean="0"/>
              <a:t>person</a:t>
            </a:r>
            <a:endParaRPr lang="en-US" sz="9600" dirty="0"/>
          </a:p>
          <a:p>
            <a:endParaRPr lang="en-US" dirty="0" smtClean="0"/>
          </a:p>
          <a:p>
            <a:endParaRPr lang="en-US" dirty="0" smtClean="0"/>
          </a:p>
          <a:p>
            <a:endParaRPr lang="en-US" dirty="0" smtClean="0"/>
          </a:p>
          <a:p>
            <a:pPr>
              <a:buNone/>
            </a:pPr>
            <a:endParaRPr lang="en-US" dirty="0" smtClean="0"/>
          </a:p>
          <a:p>
            <a:pPr>
              <a:buNone/>
            </a:pPr>
            <a:r>
              <a:rPr lang="en-US" dirty="0" smtClean="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Social Networks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smtClean="0"/>
          </a:p>
          <a:p>
            <a:pPr marL="0" indent="0">
              <a:buNone/>
            </a:pPr>
            <a:endParaRPr lang="en-US" dirty="0" smtClean="0"/>
          </a:p>
          <a:p>
            <a:endParaRPr lang="en-US" dirty="0" smtClean="0"/>
          </a:p>
          <a:p>
            <a:endParaRPr lang="en-US" dirty="0" smtClean="0"/>
          </a:p>
          <a:p>
            <a:pPr>
              <a:buNone/>
            </a:pPr>
            <a:endParaRPr lang="en-US" dirty="0" smtClean="0"/>
          </a:p>
          <a:p>
            <a:pPr>
              <a:buNone/>
            </a:pPr>
            <a:r>
              <a:rPr lang="en-US" dirty="0" smtClean="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4648200" y="1905000"/>
            <a:ext cx="3099054" cy="1660398"/>
          </a:xfrm>
          <a:prstGeom prst="rect">
            <a:avLst/>
          </a:prstGeom>
        </p:spPr>
      </p:pic>
      <p:pic>
        <p:nvPicPr>
          <p:cNvPr id="5" name="Picture 4" descr="09008.jpg"/>
          <p:cNvPicPr>
            <a:picLocks noChangeAspect="1"/>
          </p:cNvPicPr>
          <p:nvPr/>
        </p:nvPicPr>
        <p:blipFill>
          <a:blip r:embed="rId3" cstate="print"/>
          <a:stretch>
            <a:fillRect/>
          </a:stretch>
        </p:blipFill>
        <p:spPr>
          <a:xfrm>
            <a:off x="5257800" y="4266471"/>
            <a:ext cx="1586484" cy="906780"/>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smtClean="0"/>
              <a:t>Example</a:t>
            </a:r>
            <a:r>
              <a:rPr lang="en-US" dirty="0" smtClean="0"/>
              <a:t>: A </a:t>
            </a:r>
            <a:r>
              <a:rPr lang="en-US" dirty="0"/>
              <a:t>f</a:t>
            </a:r>
            <a:r>
              <a:rPr lang="en-US" dirty="0" smtClean="0"/>
              <a:t>riendship </a:t>
            </a:r>
            <a:r>
              <a:rPr lang="en-US" dirty="0"/>
              <a:t>g</a:t>
            </a:r>
            <a:r>
              <a:rPr lang="en-US" dirty="0" smtClean="0"/>
              <a:t>raph </a:t>
            </a:r>
            <a:r>
              <a:rPr lang="en-US" dirty="0"/>
              <a:t>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smtClean="0"/>
              <a:t>Example</a:t>
            </a:r>
            <a:r>
              <a:rPr lang="en-US" dirty="0" smtClean="0"/>
              <a:t>: An influence </a:t>
            </a:r>
            <a:r>
              <a:rPr lang="en-US" dirty="0"/>
              <a:t>g</a:t>
            </a:r>
            <a:r>
              <a:rPr lang="en-US" dirty="0" smtClean="0"/>
              <a:t>raph</a:t>
            </a:r>
            <a:endParaRPr lang="en-US" dirty="0"/>
          </a:p>
        </p:txBody>
      </p:sp>
      <p:sp>
        <p:nvSpPr>
          <p:cNvPr id="10" name="TextBox 9"/>
          <p:cNvSpPr txBox="1"/>
          <p:nvPr/>
        </p:nvSpPr>
        <p:spPr>
          <a:xfrm>
            <a:off x="1082388" y="5905427"/>
            <a:ext cx="5105400" cy="338554"/>
          </a:xfrm>
          <a:prstGeom prst="rect">
            <a:avLst/>
          </a:prstGeom>
          <a:noFill/>
        </p:spPr>
        <p:txBody>
          <a:bodyPr wrap="square" rtlCol="0">
            <a:spAutoFit/>
          </a:bodyPr>
          <a:lstStyle/>
          <a:p>
            <a:r>
              <a:rPr lang="en-US" sz="1600" i="1" dirty="0" smtClean="0"/>
              <a:t>Next Slide: Collaboration Graphs</a:t>
            </a:r>
            <a:endParaRPr lang="en-US" sz="1600" i="1" dirty="0"/>
          </a:p>
        </p:txBody>
      </p:sp>
    </p:spTree>
    <p:extLst>
      <p:ext uri="{BB962C8B-B14F-4D97-AF65-F5344CB8AC3E}">
        <p14:creationId xmlns:p14="http://schemas.microsoft.com/office/powerpoint/2010/main" val="403552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Collaboration Graphs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i="1" dirty="0" smtClean="0"/>
              <a:t>Hollywood graph </a:t>
            </a:r>
            <a:r>
              <a:rPr lang="en-US" dirty="0" smtClean="0"/>
              <a:t>models the collaboration of actors in films.</a:t>
            </a:r>
          </a:p>
          <a:p>
            <a:pPr lvl="1"/>
            <a:r>
              <a:rPr lang="en-US" dirty="0"/>
              <a:t>We represent actors by vertices and we connect two vertices if the actors they represent have appeared in the same </a:t>
            </a:r>
            <a:r>
              <a:rPr lang="en-US" dirty="0" smtClean="0"/>
              <a:t>movie.</a:t>
            </a:r>
            <a:endParaRPr lang="en-US" dirty="0"/>
          </a:p>
          <a:p>
            <a:pPr lvl="1"/>
            <a:r>
              <a:rPr lang="en-US" dirty="0" smtClean="0"/>
              <a:t>We </a:t>
            </a:r>
            <a:r>
              <a:rPr lang="en-US" dirty="0"/>
              <a:t>will </a:t>
            </a:r>
            <a:r>
              <a:rPr lang="en-US" dirty="0" smtClean="0"/>
              <a:t>study the </a:t>
            </a:r>
            <a:r>
              <a:rPr lang="en-US" dirty="0"/>
              <a:t>Hollywood Graph in Section </a:t>
            </a:r>
            <a:r>
              <a:rPr lang="en-US" dirty="0">
                <a:latin typeface="Cambria" pitchFamily="18" charset="0"/>
              </a:rPr>
              <a:t>10.4</a:t>
            </a:r>
            <a:r>
              <a:rPr lang="en-US" dirty="0"/>
              <a:t> when we discuss Kevin Bacon </a:t>
            </a:r>
            <a:r>
              <a:rPr lang="en-US" dirty="0" smtClean="0"/>
              <a:t>numbers.</a:t>
            </a:r>
            <a:endParaRPr lang="en-US" dirty="0"/>
          </a:p>
          <a:p>
            <a:r>
              <a:rPr lang="en-US" dirty="0"/>
              <a:t>An </a:t>
            </a:r>
            <a:r>
              <a:rPr lang="en-US" i="1" dirty="0" smtClean="0"/>
              <a:t>academic </a:t>
            </a:r>
            <a:r>
              <a:rPr lang="en-US" i="1" dirty="0"/>
              <a:t>collaboration </a:t>
            </a:r>
            <a:r>
              <a:rPr lang="en-US" i="1" dirty="0" smtClean="0"/>
              <a:t>graph </a:t>
            </a:r>
            <a:r>
              <a:rPr lang="en-US" dirty="0" smtClean="0"/>
              <a:t>models </a:t>
            </a:r>
            <a:r>
              <a:rPr lang="en-US" dirty="0"/>
              <a:t>the collaboration of researchers who have jointly written a paper in a particular </a:t>
            </a:r>
            <a:r>
              <a:rPr lang="en-US" dirty="0" smtClean="0"/>
              <a:t>subject.</a:t>
            </a:r>
            <a:endParaRPr lang="en-US" dirty="0"/>
          </a:p>
          <a:p>
            <a:pPr lvl="1"/>
            <a:r>
              <a:rPr lang="en-US" dirty="0"/>
              <a:t> We represent </a:t>
            </a:r>
            <a:r>
              <a:rPr lang="en-US" dirty="0" smtClean="0"/>
              <a:t>researchers in </a:t>
            </a:r>
            <a:r>
              <a:rPr lang="en-US" dirty="0"/>
              <a:t>a particular academic discipline using </a:t>
            </a:r>
            <a:r>
              <a:rPr lang="en-US" dirty="0" smtClean="0"/>
              <a:t>vertices.</a:t>
            </a:r>
            <a:endParaRPr lang="en-US" dirty="0"/>
          </a:p>
          <a:p>
            <a:pPr lvl="1"/>
            <a:r>
              <a:rPr lang="en-US" dirty="0" smtClean="0"/>
              <a:t>We </a:t>
            </a:r>
            <a:r>
              <a:rPr lang="en-US" dirty="0"/>
              <a:t>connect the vertices representing two </a:t>
            </a:r>
            <a:r>
              <a:rPr lang="en-US" dirty="0" smtClean="0"/>
              <a:t>researchers </a:t>
            </a:r>
            <a:r>
              <a:rPr lang="en-US" dirty="0"/>
              <a:t>in this discipline if they </a:t>
            </a:r>
            <a:r>
              <a:rPr lang="en-US" dirty="0" smtClean="0"/>
              <a:t>are </a:t>
            </a:r>
            <a:r>
              <a:rPr lang="en-US" dirty="0"/>
              <a:t>coauthors of a </a:t>
            </a:r>
            <a:r>
              <a:rPr lang="en-US" dirty="0" smtClean="0"/>
              <a:t>paper.</a:t>
            </a:r>
            <a:endParaRPr lang="en-US" dirty="0"/>
          </a:p>
          <a:p>
            <a:pPr lvl="1"/>
            <a:r>
              <a:rPr lang="en-US" dirty="0" smtClean="0"/>
              <a:t>We </a:t>
            </a:r>
            <a:r>
              <a:rPr lang="en-US" dirty="0"/>
              <a:t>will </a:t>
            </a:r>
            <a:r>
              <a:rPr lang="en-US" dirty="0" smtClean="0"/>
              <a:t>study </a:t>
            </a:r>
            <a:r>
              <a:rPr lang="en-US" dirty="0"/>
              <a:t>the </a:t>
            </a:r>
            <a:r>
              <a:rPr lang="en-US" dirty="0" smtClean="0"/>
              <a:t>academic </a:t>
            </a:r>
            <a:r>
              <a:rPr lang="en-US" dirty="0"/>
              <a:t>collaboration </a:t>
            </a:r>
            <a:r>
              <a:rPr lang="en-US" dirty="0" smtClean="0"/>
              <a:t>graph for mathematicians </a:t>
            </a:r>
            <a:r>
              <a:rPr lang="en-US" dirty="0"/>
              <a:t>when we discuss </a:t>
            </a:r>
            <a:r>
              <a:rPr lang="en-US" i="1" dirty="0" err="1" smtClean="0"/>
              <a:t>Erd</a:t>
            </a:r>
            <a:r>
              <a:rPr lang="hu-HU" i="1" dirty="0" smtClean="0">
                <a:latin typeface="Cambria Math"/>
                <a:ea typeface="Cambria Math"/>
              </a:rPr>
              <a:t>ő</a:t>
            </a:r>
            <a:r>
              <a:rPr lang="en-US" i="1" dirty="0" smtClean="0"/>
              <a:t>s </a:t>
            </a:r>
            <a:r>
              <a:rPr lang="en-US" i="1" dirty="0"/>
              <a:t>numbers </a:t>
            </a:r>
            <a:r>
              <a:rPr lang="en-US" dirty="0"/>
              <a:t>in Section </a:t>
            </a:r>
            <a:r>
              <a:rPr lang="en-US" dirty="0" smtClean="0">
                <a:latin typeface="Cambria" pitchFamily="18" charset="0"/>
              </a:rPr>
              <a:t>10.4.</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Applications to Information Networks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Graphs can be used to model different types of networks that link different types of information</a:t>
            </a:r>
            <a:r>
              <a:rPr lang="en-US" dirty="0" smtClean="0"/>
              <a:t>.</a:t>
            </a:r>
            <a:endParaRPr lang="en-US" dirty="0"/>
          </a:p>
          <a:p>
            <a:r>
              <a:rPr lang="en-US" dirty="0" smtClean="0"/>
              <a:t>In a </a:t>
            </a:r>
            <a:r>
              <a:rPr lang="en-US" i="1" dirty="0"/>
              <a:t>w</a:t>
            </a:r>
            <a:r>
              <a:rPr lang="en-US" i="1" dirty="0" smtClean="0"/>
              <a:t>eb graph</a:t>
            </a:r>
            <a:r>
              <a:rPr lang="en-US" dirty="0" smtClean="0"/>
              <a:t>, web </a:t>
            </a:r>
            <a:r>
              <a:rPr lang="en-US" dirty="0"/>
              <a:t>pages are represented by </a:t>
            </a:r>
            <a:r>
              <a:rPr lang="en-US" dirty="0" smtClean="0"/>
              <a:t>vertices and</a:t>
            </a:r>
            <a:r>
              <a:rPr lang="en-US" dirty="0"/>
              <a:t> </a:t>
            </a:r>
            <a:r>
              <a:rPr lang="en-US" dirty="0" smtClean="0"/>
              <a:t>links </a:t>
            </a:r>
            <a:r>
              <a:rPr lang="en-US" dirty="0"/>
              <a:t>are represented by directed </a:t>
            </a:r>
            <a:r>
              <a:rPr lang="en-US" dirty="0" smtClean="0"/>
              <a:t>edges.</a:t>
            </a:r>
            <a:endParaRPr lang="en-US" dirty="0"/>
          </a:p>
          <a:p>
            <a:pPr lvl="1"/>
            <a:r>
              <a:rPr lang="en-US" dirty="0" smtClean="0"/>
              <a:t> </a:t>
            </a:r>
            <a:r>
              <a:rPr lang="en-US" dirty="0"/>
              <a:t>A </a:t>
            </a:r>
            <a:r>
              <a:rPr lang="en-US" dirty="0" smtClean="0"/>
              <a:t>web </a:t>
            </a:r>
            <a:r>
              <a:rPr lang="en-US" dirty="0"/>
              <a:t>graph models the web at a particular </a:t>
            </a:r>
            <a:r>
              <a:rPr lang="en-US" dirty="0" smtClean="0"/>
              <a:t>time.</a:t>
            </a:r>
            <a:endParaRPr lang="en-US" dirty="0"/>
          </a:p>
          <a:p>
            <a:pPr lvl="1"/>
            <a:r>
              <a:rPr lang="en-US" dirty="0" smtClean="0"/>
              <a:t> </a:t>
            </a:r>
            <a:r>
              <a:rPr lang="en-US" dirty="0"/>
              <a:t>We will explain how the web graph is used </a:t>
            </a:r>
            <a:r>
              <a:rPr lang="en-US" dirty="0" smtClean="0"/>
              <a:t>by </a:t>
            </a:r>
            <a:r>
              <a:rPr lang="en-US" dirty="0"/>
              <a:t>search engines in Section </a:t>
            </a:r>
            <a:r>
              <a:rPr lang="en-US" dirty="0" smtClean="0">
                <a:latin typeface="Cambria" pitchFamily="18" charset="0"/>
              </a:rPr>
              <a:t>11.4.</a:t>
            </a:r>
            <a:endParaRPr lang="en-US" dirty="0"/>
          </a:p>
          <a:p>
            <a:r>
              <a:rPr lang="en-US" dirty="0" smtClean="0"/>
              <a:t>In a </a:t>
            </a:r>
            <a:r>
              <a:rPr lang="en-US" i="1" dirty="0"/>
              <a:t>citation </a:t>
            </a:r>
            <a:r>
              <a:rPr lang="en-US" i="1" dirty="0" smtClean="0"/>
              <a:t>network</a:t>
            </a:r>
            <a:r>
              <a:rPr lang="en-US" dirty="0" smtClean="0"/>
              <a:t>: </a:t>
            </a:r>
            <a:endParaRPr lang="en-US" dirty="0"/>
          </a:p>
          <a:p>
            <a:pPr lvl="1"/>
            <a:r>
              <a:rPr lang="en-US" dirty="0" smtClean="0"/>
              <a:t> </a:t>
            </a:r>
            <a:r>
              <a:rPr lang="en-US" dirty="0"/>
              <a:t>Research papers in a particular discipline are represented by </a:t>
            </a:r>
            <a:r>
              <a:rPr lang="en-US" dirty="0" smtClean="0"/>
              <a:t>vertices.</a:t>
            </a:r>
            <a:endParaRPr lang="en-US" dirty="0"/>
          </a:p>
          <a:p>
            <a:pPr lvl="1"/>
            <a:r>
              <a:rPr lang="en-US" dirty="0" smtClean="0"/>
              <a:t>When </a:t>
            </a:r>
            <a:r>
              <a:rPr lang="en-US" dirty="0"/>
              <a:t>a paper cites a second paper as a </a:t>
            </a:r>
            <a:r>
              <a:rPr lang="en-US" dirty="0" smtClean="0"/>
              <a:t>reference,  </a:t>
            </a:r>
            <a:r>
              <a:rPr lang="en-US" dirty="0"/>
              <a:t>there is an edge from the vertex representing this paper to the vertex representing the second </a:t>
            </a:r>
            <a:r>
              <a:rPr lang="en-US" dirty="0" smtClean="0"/>
              <a:t>paper.</a:t>
            </a:r>
            <a:endParaRPr lang="en-US" dirty="0"/>
          </a:p>
          <a:p>
            <a:pPr marL="365760" lvl="1" indent="0">
              <a:buNone/>
            </a:pP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Graph models are extensively used in the study of  transportation networks.</a:t>
            </a:r>
          </a:p>
          <a:p>
            <a:r>
              <a:rPr lang="en-US" dirty="0" smtClean="0"/>
              <a:t>Airline networks can be modeled using directed </a:t>
            </a:r>
            <a:r>
              <a:rPr lang="en-US" dirty="0" err="1" smtClean="0"/>
              <a:t>multigraphs</a:t>
            </a:r>
            <a:r>
              <a:rPr lang="en-US" dirty="0" smtClean="0"/>
              <a:t> where</a:t>
            </a:r>
          </a:p>
          <a:p>
            <a:pPr lvl="1"/>
            <a:r>
              <a:rPr lang="en-US" dirty="0"/>
              <a:t>a</a:t>
            </a:r>
            <a:r>
              <a:rPr lang="en-US" dirty="0" smtClean="0"/>
              <a:t>irports are represented by vertices</a:t>
            </a:r>
          </a:p>
          <a:p>
            <a:pPr lvl="1"/>
            <a:r>
              <a:rPr lang="en-US" dirty="0"/>
              <a:t>e</a:t>
            </a:r>
            <a:r>
              <a:rPr lang="en-US" dirty="0" smtClean="0"/>
              <a:t>ach flight is represented by  a directed edge from the vertex representing the departure airport to the vertex representing the destination airport</a:t>
            </a:r>
          </a:p>
          <a:p>
            <a:r>
              <a:rPr lang="en-US" dirty="0" smtClean="0"/>
              <a:t>Road networks can be modeled using graphs where</a:t>
            </a:r>
          </a:p>
          <a:p>
            <a:pPr lvl="1"/>
            <a:r>
              <a:rPr lang="en-US" dirty="0"/>
              <a:t>v</a:t>
            </a:r>
            <a:r>
              <a:rPr lang="en-US" dirty="0" smtClean="0"/>
              <a:t>ertices represent intersections and edges represent roads.</a:t>
            </a:r>
          </a:p>
          <a:p>
            <a:pPr lvl="1"/>
            <a:r>
              <a:rPr lang="en-US" dirty="0"/>
              <a:t>u</a:t>
            </a:r>
            <a:r>
              <a:rPr lang="en-US" dirty="0" smtClean="0"/>
              <a:t>ndirected edges represent two-way roads and directed edges represent one-way roads.</a:t>
            </a:r>
            <a:endParaRPr lang="en-US" dirty="0"/>
          </a:p>
        </p:txBody>
      </p:sp>
    </p:spTree>
    <p:extLst>
      <p:ext uri="{BB962C8B-B14F-4D97-AF65-F5344CB8AC3E}">
        <p14:creationId xmlns:p14="http://schemas.microsoft.com/office/powerpoint/2010/main" val="417562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Applications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Graph models are </a:t>
            </a:r>
            <a:r>
              <a:rPr lang="en-US" dirty="0" smtClean="0"/>
              <a:t>extensively </a:t>
            </a:r>
            <a:r>
              <a:rPr lang="en-US" dirty="0"/>
              <a:t>used in software </a:t>
            </a:r>
            <a:r>
              <a:rPr lang="en-US" dirty="0" smtClean="0"/>
              <a:t>design. We </a:t>
            </a:r>
            <a:r>
              <a:rPr lang="en-US" dirty="0"/>
              <a:t>will introduce two such models </a:t>
            </a:r>
            <a:r>
              <a:rPr lang="en-US" dirty="0" smtClean="0"/>
              <a:t>here; one representing the dependency between the modules of a software application  and the other representing restrictions in the execution of statements in computer programs.</a:t>
            </a:r>
            <a:endParaRPr lang="en-US" dirty="0"/>
          </a:p>
          <a:p>
            <a:r>
              <a:rPr lang="en-US" dirty="0"/>
              <a:t>When a top-down approach is used to design software, the system is divided into </a:t>
            </a:r>
            <a:r>
              <a:rPr lang="en-US" dirty="0" smtClean="0"/>
              <a:t>modules</a:t>
            </a:r>
            <a:r>
              <a:rPr lang="en-US" dirty="0"/>
              <a:t>,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a:t>
            </a:r>
            <a:r>
              <a:rPr lang="en-US" dirty="0" smtClean="0"/>
              <a:t>. </a:t>
            </a:r>
          </a:p>
          <a:p>
            <a:pPr lvl="1"/>
            <a:r>
              <a:rPr lang="en-US" dirty="0" smtClean="0"/>
              <a:t>In </a:t>
            </a:r>
            <a:r>
              <a:rPr lang="en-US" dirty="0"/>
              <a:t>a module dependency graph vertices represent software </a:t>
            </a:r>
            <a:r>
              <a:rPr lang="en-US" dirty="0" smtClean="0"/>
              <a:t>modules </a:t>
            </a:r>
            <a:r>
              <a:rPr lang="en-US" dirty="0"/>
              <a:t>and there is an edge from one module to another if the second module depends on the first</a:t>
            </a:r>
            <a:r>
              <a:rPr lang="en-US" dirty="0" smtClean="0"/>
              <a: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5410200" y="4974908"/>
            <a:ext cx="2510028" cy="1455420"/>
          </a:xfrm>
          <a:prstGeom prst="rect">
            <a:avLst/>
          </a:prstGeom>
        </p:spPr>
      </p:pic>
      <p:sp>
        <p:nvSpPr>
          <p:cNvPr id="5" name="TextBox 4"/>
          <p:cNvSpPr txBox="1"/>
          <p:nvPr/>
        </p:nvSpPr>
        <p:spPr>
          <a:xfrm>
            <a:off x="914400" y="5029200"/>
            <a:ext cx="4114800" cy="964367"/>
          </a:xfrm>
          <a:prstGeom prst="rect">
            <a:avLst/>
          </a:prstGeom>
          <a:noFill/>
        </p:spPr>
        <p:txBody>
          <a:bodyPr wrap="square" rtlCol="0">
            <a:spAutoFit/>
          </a:bodyPr>
          <a:lstStyle/>
          <a:p>
            <a:pPr>
              <a:lnSpc>
                <a:spcPts val="1700"/>
              </a:lnSpc>
            </a:pPr>
            <a:r>
              <a:rPr lang="en-US" b="1" dirty="0" smtClean="0"/>
              <a:t>Example</a:t>
            </a:r>
            <a:r>
              <a:rPr lang="en-US" dirty="0" smtClean="0"/>
              <a:t>: </a:t>
            </a:r>
            <a:r>
              <a:rPr lang="en-US" sz="1600" dirty="0" smtClean="0"/>
              <a:t>The </a:t>
            </a:r>
            <a:r>
              <a:rPr lang="en-US" sz="1600" dirty="0"/>
              <a:t>dependencies between </a:t>
            </a:r>
            <a:r>
              <a:rPr lang="en-US" sz="1600" dirty="0" smtClean="0"/>
              <a:t>the seven </a:t>
            </a:r>
            <a:r>
              <a:rPr lang="en-US" sz="1600" dirty="0"/>
              <a:t>modules in the design of a web browser are represented by this module dependency graph</a:t>
            </a:r>
            <a:r>
              <a:rPr lang="en-US" sz="1600" dirty="0" smtClean="0"/>
              <a:t>.</a:t>
            </a:r>
            <a:endParaRPr lang="en-US" sz="1600" dirty="0"/>
          </a:p>
        </p:txBody>
      </p:sp>
    </p:spTree>
    <p:extLst>
      <p:ext uri="{BB962C8B-B14F-4D97-AF65-F5344CB8AC3E}">
        <p14:creationId xmlns:p14="http://schemas.microsoft.com/office/powerpoint/2010/main" val="232679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We </a:t>
            </a:r>
            <a:r>
              <a:rPr lang="en-US" dirty="0"/>
              <a:t>can use a directed graph called a </a:t>
            </a:r>
            <a:r>
              <a:rPr lang="en-US" i="1" dirty="0"/>
              <a:t>precedence graph </a:t>
            </a:r>
            <a:r>
              <a:rPr lang="en-US" dirty="0"/>
              <a:t>to represent which statements must have already been executed before we execute each statement</a:t>
            </a:r>
            <a:r>
              <a:rPr lang="en-US" dirty="0" smtClean="0"/>
              <a:t>.</a:t>
            </a:r>
            <a:endParaRPr lang="en-US" b="1" dirty="0"/>
          </a:p>
          <a:p>
            <a:pPr lvl="1"/>
            <a:r>
              <a:rPr lang="en-US" dirty="0" smtClean="0"/>
              <a:t> </a:t>
            </a:r>
            <a:r>
              <a:rPr lang="en-US" dirty="0"/>
              <a:t>V</a:t>
            </a:r>
            <a:r>
              <a:rPr lang="en-US" dirty="0" smtClean="0"/>
              <a:t>ertices </a:t>
            </a:r>
            <a:r>
              <a:rPr lang="en-US" dirty="0"/>
              <a:t>represent statements </a:t>
            </a:r>
            <a:r>
              <a:rPr lang="en-US" dirty="0" smtClean="0"/>
              <a:t>in a </a:t>
            </a:r>
            <a:r>
              <a:rPr lang="en-US" dirty="0"/>
              <a:t>computer </a:t>
            </a:r>
            <a:r>
              <a:rPr lang="en-US" dirty="0" smtClean="0"/>
              <a:t>program</a:t>
            </a:r>
            <a:endParaRPr lang="en-US" dirty="0"/>
          </a:p>
          <a:p>
            <a:pPr lvl="1"/>
            <a:r>
              <a:rPr lang="en-US" dirty="0"/>
              <a:t>T</a:t>
            </a:r>
            <a:r>
              <a:rPr lang="en-US" dirty="0" smtClean="0"/>
              <a:t>here </a:t>
            </a:r>
            <a:r>
              <a:rPr lang="en-US" dirty="0"/>
              <a:t>is a directed edge from a vertex to a second vertex if the second vertex cannot be executed before the </a:t>
            </a:r>
            <a:r>
              <a:rPr lang="en-US" dirty="0" smtClean="0"/>
              <a:t>first</a:t>
            </a:r>
          </a:p>
          <a:p>
            <a:pPr lvl="1"/>
            <a:endParaRPr lang="en-US" dirty="0"/>
          </a:p>
          <a:p>
            <a:pPr lvl="1"/>
            <a:endParaRPr lang="en-US" dirty="0" smtClean="0"/>
          </a:p>
          <a:p>
            <a:pPr lvl="1"/>
            <a:endParaRPr lang="en-US" dirty="0"/>
          </a:p>
          <a:p>
            <a:pPr lvl="1"/>
            <a:endParaRPr lang="en-US" dirty="0" smtClean="0"/>
          </a:p>
          <a:p>
            <a:pPr lvl="1"/>
            <a:endParaRPr lang="en-US" dirty="0"/>
          </a:p>
          <a:p>
            <a:pPr marL="393192" lvl="1" indent="0">
              <a:buNone/>
            </a:pPr>
            <a:r>
              <a:rPr lang="en-US" dirty="0" smtClean="0"/>
              <a:t>  </a:t>
            </a:r>
          </a:p>
          <a:p>
            <a:pPr marL="393192" lvl="1" indent="0">
              <a:buNone/>
            </a:pPr>
            <a:r>
              <a:rPr lang="en-US" dirty="0"/>
              <a:t> </a:t>
            </a:r>
          </a:p>
        </p:txBody>
      </p:sp>
      <p:sp>
        <p:nvSpPr>
          <p:cNvPr id="2" name="Title 1"/>
          <p:cNvSpPr>
            <a:spLocks noGrp="1"/>
          </p:cNvSpPr>
          <p:nvPr>
            <p:ph type="title"/>
          </p:nvPr>
        </p:nvSpPr>
        <p:spPr/>
        <p:txBody>
          <a:bodyPr>
            <a:normAutofit fontScale="90000"/>
          </a:bodyPr>
          <a:lstStyle/>
          <a:p>
            <a:r>
              <a:rPr lang="en-US" dirty="0" smtClean="0"/>
              <a:t>Software Design Applications (</a:t>
            </a:r>
            <a:r>
              <a:rPr lang="en-US" i="1" dirty="0" smtClean="0"/>
              <a:t>continued</a:t>
            </a:r>
            <a:r>
              <a:rPr lang="en-US" dirty="0" smtClean="0"/>
              <a:t>)</a:t>
            </a:r>
            <a:endParaRPr lang="en-US" dirty="0"/>
          </a:p>
        </p:txBody>
      </p:sp>
      <p:pic>
        <p:nvPicPr>
          <p:cNvPr id="4" name="Content Placeholder 4" descr="09011.jpg"/>
          <p:cNvPicPr>
            <a:picLocks noChangeAspect="1"/>
          </p:cNvPicPr>
          <p:nvPr/>
        </p:nvPicPr>
        <p:blipFill>
          <a:blip r:embed="rId2" cstate="print"/>
          <a:stretch>
            <a:fillRect/>
          </a:stretch>
        </p:blipFill>
        <p:spPr>
          <a:xfrm>
            <a:off x="5523357" y="3962400"/>
            <a:ext cx="2512314" cy="2249474"/>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precedence graph shows which statements must already have been executed before we can execute each of the six statements in the program.</a:t>
            </a:r>
          </a:p>
        </p:txBody>
      </p:sp>
    </p:spTree>
    <p:extLst>
      <p:ext uri="{BB962C8B-B14F-4D97-AF65-F5344CB8AC3E}">
        <p14:creationId xmlns:p14="http://schemas.microsoft.com/office/powerpoint/2010/main" val="280423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Graphs and Graph Models</a:t>
            </a:r>
          </a:p>
          <a:p>
            <a:r>
              <a:rPr lang="en-US" dirty="0" smtClean="0"/>
              <a:t>Graph Terminology and Special Types of Graphs</a:t>
            </a:r>
          </a:p>
          <a:p>
            <a:r>
              <a:rPr lang="en-US" dirty="0" smtClean="0"/>
              <a:t>Representing Graphs and Graph Isomorphism</a:t>
            </a:r>
          </a:p>
          <a:p>
            <a:r>
              <a:rPr lang="en-US" dirty="0" smtClean="0"/>
              <a:t>Connectivity</a:t>
            </a:r>
          </a:p>
          <a:p>
            <a:r>
              <a:rPr lang="en-US" dirty="0" smtClean="0"/>
              <a:t>Euler and Hamiltonian Graphs</a:t>
            </a:r>
          </a:p>
          <a:p>
            <a:r>
              <a:rPr lang="en-US" dirty="0" smtClean="0"/>
              <a:t>Shortest-Path Problems (</a:t>
            </a:r>
            <a:r>
              <a:rPr lang="en-US" i="1" dirty="0" smtClean="0"/>
              <a:t>not currently included in overheads</a:t>
            </a:r>
            <a:r>
              <a:rPr lang="en-US" dirty="0" smtClean="0"/>
              <a:t>)</a:t>
            </a:r>
          </a:p>
          <a:p>
            <a:r>
              <a:rPr lang="en-US" dirty="0" smtClean="0"/>
              <a:t>Planar Graphs (</a:t>
            </a:r>
            <a:r>
              <a:rPr lang="en-US" i="1" dirty="0" smtClean="0"/>
              <a:t>not currently included in overheads</a:t>
            </a:r>
            <a:r>
              <a:rPr lang="en-US" dirty="0" smtClean="0"/>
              <a:t>)</a:t>
            </a:r>
          </a:p>
          <a:p>
            <a:r>
              <a:rPr lang="en-US" dirty="0" smtClean="0"/>
              <a:t>Graph Coloring (</a:t>
            </a:r>
            <a:r>
              <a:rPr lang="en-US" i="1" dirty="0" smtClean="0"/>
              <a:t>not currently included in overheads</a:t>
            </a:r>
            <a:r>
              <a:rPr lang="en-US" dirty="0" smtClean="0"/>
              <a:t>)</a:t>
            </a:r>
          </a:p>
          <a:p>
            <a:endParaRPr lang="en-US" dirty="0" smtClean="0"/>
          </a:p>
          <a:p>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Applications</a:t>
            </a:r>
            <a:endParaRPr lang="en-US" dirty="0"/>
          </a:p>
        </p:txBody>
      </p:sp>
      <p:sp>
        <p:nvSpPr>
          <p:cNvPr id="3" name="Content Placeholder 2"/>
          <p:cNvSpPr>
            <a:spLocks noGrp="1"/>
          </p:cNvSpPr>
          <p:nvPr>
            <p:ph idx="1"/>
          </p:nvPr>
        </p:nvSpPr>
        <p:spPr>
          <a:xfrm>
            <a:off x="457200" y="1828800"/>
            <a:ext cx="8153400" cy="4191000"/>
          </a:xfrm>
        </p:spPr>
        <p:txBody>
          <a:bodyPr>
            <a:normAutofit fontScale="92500" lnSpcReduction="1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smtClean="0"/>
              <a:t>Vertices </a:t>
            </a:r>
            <a:r>
              <a:rPr lang="en-US" dirty="0"/>
              <a:t>represent species </a:t>
            </a:r>
            <a:r>
              <a:rPr lang="en-US" dirty="0" smtClean="0"/>
              <a:t>and an edge connects two vertices when they </a:t>
            </a:r>
            <a:r>
              <a:rPr lang="en-US" dirty="0"/>
              <a:t>represent </a:t>
            </a:r>
            <a:r>
              <a:rPr lang="en-US" dirty="0" smtClean="0"/>
              <a:t>species </a:t>
            </a:r>
            <a:r>
              <a:rPr lang="en-US" dirty="0"/>
              <a:t>who compete for food resources</a:t>
            </a:r>
            <a:r>
              <a:rPr lang="en-US" dirty="0" smtClean="0"/>
              <a:t>.</a:t>
            </a:r>
          </a:p>
          <a:p>
            <a:pPr lvl="1"/>
            <a:endParaRPr lang="en-US" dirty="0"/>
          </a:p>
          <a:p>
            <a:pPr lvl="1"/>
            <a:endParaRPr lang="en-US" dirty="0" smtClean="0"/>
          </a:p>
          <a:p>
            <a:pPr lvl="1"/>
            <a:endParaRPr lang="en-US" dirty="0"/>
          </a:p>
          <a:p>
            <a:pPr marL="393192" lvl="1" indent="0">
              <a:buNone/>
            </a:pPr>
            <a:r>
              <a:rPr lang="en-US" dirty="0" smtClean="0"/>
              <a:t> </a:t>
            </a:r>
            <a:endParaRPr lang="en-US" dirty="0"/>
          </a:p>
        </p:txBody>
      </p:sp>
      <p:pic>
        <p:nvPicPr>
          <p:cNvPr id="4" name="Picture 3" descr="09006.jpg"/>
          <p:cNvPicPr>
            <a:picLocks noChangeAspect="1"/>
          </p:cNvPicPr>
          <p:nvPr/>
        </p:nvPicPr>
        <p:blipFill>
          <a:blip r:embed="rId2" cstate="print"/>
          <a:stretch>
            <a:fillRect/>
          </a:stretch>
        </p:blipFill>
        <p:spPr>
          <a:xfrm>
            <a:off x="4876800" y="4648200"/>
            <a:ext cx="2200656" cy="1720596"/>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is the niche overlap graph for a forest ecosystem with nine species</a:t>
            </a:r>
            <a:r>
              <a:rPr lang="en-US" dirty="0" smtClean="0"/>
              <a:t>.</a:t>
            </a:r>
            <a:endParaRPr lang="en-US" dirty="0"/>
          </a:p>
        </p:txBody>
      </p:sp>
    </p:spTree>
    <p:extLst>
      <p:ext uri="{BB962C8B-B14F-4D97-AF65-F5344CB8AC3E}">
        <p14:creationId xmlns:p14="http://schemas.microsoft.com/office/powerpoint/2010/main" val="212597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Applications (</a:t>
            </a:r>
            <a:r>
              <a:rPr lang="en-US" i="1" dirty="0" smtClean="0"/>
              <a:t>continued</a:t>
            </a:r>
            <a:r>
              <a:rPr lang="en-US" dirty="0" smtClean="0"/>
              <a:t>)</a:t>
            </a:r>
            <a:endParaRPr lang="en-US" dirty="0"/>
          </a:p>
        </p:txBody>
      </p:sp>
      <p:sp>
        <p:nvSpPr>
          <p:cNvPr id="3" name="Content Placeholder 2"/>
          <p:cNvSpPr>
            <a:spLocks noGrp="1"/>
          </p:cNvSpPr>
          <p:nvPr>
            <p:ph idx="1"/>
          </p:nvPr>
        </p:nvSpPr>
        <p:spPr>
          <a:xfrm>
            <a:off x="457200" y="18288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smtClean="0"/>
              <a:t>In </a:t>
            </a:r>
            <a:r>
              <a:rPr lang="en-US" dirty="0"/>
              <a:t>a </a:t>
            </a:r>
            <a:r>
              <a:rPr lang="en-US" i="1" dirty="0"/>
              <a:t>protein interaction graph</a:t>
            </a:r>
            <a:r>
              <a:rPr lang="en-US" dirty="0"/>
              <a:t>, vertices represent proteins </a:t>
            </a:r>
            <a:r>
              <a:rPr lang="en-US" dirty="0" smtClean="0"/>
              <a:t> and vertices are </a:t>
            </a:r>
            <a:r>
              <a:rPr lang="en-US" dirty="0"/>
              <a:t>connected by an edge if the proteins they represent </a:t>
            </a:r>
            <a:r>
              <a:rPr lang="en-US" dirty="0" smtClean="0"/>
              <a:t>interact.</a:t>
            </a:r>
            <a:endParaRPr lang="en-US" dirty="0"/>
          </a:p>
          <a:p>
            <a:r>
              <a:rPr lang="en-US" dirty="0" smtClean="0"/>
              <a:t>Protein </a:t>
            </a:r>
            <a:r>
              <a:rPr lang="en-US" dirty="0"/>
              <a:t>interaction graphs can be huge and can contain more than 100,000 vertices, each representing a different protein, and more than 1,000,000 edges, each representing an interaction between </a:t>
            </a:r>
            <a:r>
              <a:rPr lang="en-US" dirty="0" smtClean="0"/>
              <a:t>proteins</a:t>
            </a:r>
            <a:endParaRPr lang="en-US" dirty="0"/>
          </a:p>
          <a:p>
            <a:r>
              <a:rPr lang="en-US" dirty="0"/>
              <a:t>Protein interaction graphs are often split into smaller graphs, called </a:t>
            </a:r>
            <a:r>
              <a:rPr lang="en-US" i="1" dirty="0"/>
              <a:t>modules</a:t>
            </a:r>
            <a:r>
              <a:rPr lang="en-US" dirty="0"/>
              <a:t>,  which represent the interactions between </a:t>
            </a:r>
            <a:r>
              <a:rPr lang="en-US" dirty="0" smtClean="0"/>
              <a:t>proteins </a:t>
            </a:r>
            <a:r>
              <a:rPr lang="en-US" dirty="0"/>
              <a:t>involved in a particular </a:t>
            </a:r>
            <a:r>
              <a:rPr lang="en-US" dirty="0" smtClean="0"/>
              <a:t>function.</a:t>
            </a:r>
          </a:p>
          <a:p>
            <a:pPr marL="0" indent="0">
              <a:buNone/>
            </a:pPr>
            <a:endParaRPr lang="en-US" dirty="0"/>
          </a:p>
          <a:p>
            <a:endParaRPr lang="en-US" dirty="0" smtClean="0"/>
          </a:p>
          <a:p>
            <a:endParaRPr lang="en-US" dirty="0"/>
          </a:p>
          <a:p>
            <a:pPr marL="0" indent="0">
              <a:buNone/>
            </a:pPr>
            <a:r>
              <a:rPr lang="en-US" dirty="0" smtClean="0"/>
              <a:t> </a:t>
            </a:r>
            <a:endParaRPr lang="en-US" dirty="0"/>
          </a:p>
        </p:txBody>
      </p:sp>
      <p:pic>
        <p:nvPicPr>
          <p:cNvPr id="4" name="Picture 3" descr="FIGURE10.1.12.jpg"/>
          <p:cNvPicPr>
            <a:picLocks noChangeAspect="1"/>
          </p:cNvPicPr>
          <p:nvPr/>
        </p:nvPicPr>
        <p:blipFill>
          <a:blip r:embed="rId2" cstate="print"/>
          <a:stretch>
            <a:fillRect/>
          </a:stretch>
        </p:blipFill>
        <p:spPr>
          <a:xfrm>
            <a:off x="4907032" y="4568095"/>
            <a:ext cx="2114550" cy="1789938"/>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smtClean="0"/>
              <a:t>Example</a:t>
            </a:r>
            <a:r>
              <a:rPr lang="en-US" dirty="0" smtClean="0"/>
              <a:t>:  </a:t>
            </a:r>
            <a:r>
              <a:rPr lang="en-US" dirty="0"/>
              <a:t>This is a module of the protein interaction graph of proteins that degrade RNA in a human </a:t>
            </a:r>
            <a:r>
              <a:rPr lang="en-US" dirty="0" smtClean="0"/>
              <a:t>cell.</a:t>
            </a:r>
            <a:endParaRPr lang="en-US" dirty="0"/>
          </a:p>
        </p:txBody>
      </p:sp>
    </p:spTree>
    <p:extLst>
      <p:ext uri="{BB962C8B-B14F-4D97-AF65-F5344CB8AC3E}">
        <p14:creationId xmlns:p14="http://schemas.microsoft.com/office/powerpoint/2010/main" val="403726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 Terminology and Special Types of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Basic Terminology</a:t>
            </a:r>
          </a:p>
          <a:p>
            <a:r>
              <a:rPr lang="en-US" dirty="0" smtClean="0"/>
              <a:t>Some Special Types of Graphs</a:t>
            </a:r>
          </a:p>
          <a:p>
            <a:r>
              <a:rPr lang="en-US" dirty="0" smtClean="0"/>
              <a:t>Bipartite Graphs</a:t>
            </a:r>
          </a:p>
          <a:p>
            <a:r>
              <a:rPr lang="en-US" dirty="0" smtClean="0"/>
              <a:t>Bipartite Graphs and </a:t>
            </a:r>
            <a:r>
              <a:rPr lang="en-US" dirty="0" err="1" smtClean="0"/>
              <a:t>Matchings</a:t>
            </a:r>
            <a:r>
              <a:rPr lang="en-US" dirty="0" smtClean="0"/>
              <a:t> (</a:t>
            </a:r>
            <a:r>
              <a:rPr lang="en-US" i="1" dirty="0" smtClean="0"/>
              <a:t>not currently included in overheads</a:t>
            </a:r>
            <a:r>
              <a:rPr lang="en-US" dirty="0" smtClean="0"/>
              <a:t>)</a:t>
            </a:r>
          </a:p>
          <a:p>
            <a:r>
              <a:rPr lang="en-US" dirty="0" smtClean="0"/>
              <a:t>Some Applications of Special Types of Graphs (</a:t>
            </a:r>
            <a:r>
              <a:rPr lang="en-US" i="1" dirty="0" smtClean="0"/>
              <a:t>not currently included in overheads</a:t>
            </a:r>
            <a:r>
              <a:rPr lang="en-US" dirty="0" smtClean="0"/>
              <a:t>)</a:t>
            </a:r>
          </a:p>
          <a:p>
            <a:r>
              <a:rPr lang="en-US" dirty="0" smtClean="0"/>
              <a:t>New Graphs from Old</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Terminology</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Definition </a:t>
            </a:r>
            <a:r>
              <a:rPr lang="en-US" b="1" dirty="0" smtClean="0">
                <a:latin typeface="Cambria" pitchFamily="18" charset="0"/>
              </a:rPr>
              <a:t>1</a:t>
            </a:r>
            <a:r>
              <a:rPr lang="en-US" dirty="0"/>
              <a:t>.</a:t>
            </a:r>
            <a:r>
              <a:rPr lang="en-US" dirty="0" smtClean="0"/>
              <a:t> Two vertices </a:t>
            </a:r>
            <a:r>
              <a:rPr lang="en-US" i="1" dirty="0" smtClean="0"/>
              <a:t>u</a:t>
            </a:r>
            <a:r>
              <a:rPr lang="en-US" dirty="0" smtClean="0"/>
              <a:t>, </a:t>
            </a:r>
            <a:r>
              <a:rPr lang="en-US" i="1" dirty="0" smtClean="0"/>
              <a:t>v</a:t>
            </a:r>
            <a:r>
              <a:rPr lang="en-US" dirty="0" smtClean="0"/>
              <a:t> in  an undirected graph </a:t>
            </a:r>
            <a:r>
              <a:rPr lang="en-US" i="1" dirty="0" smtClean="0"/>
              <a:t>G</a:t>
            </a:r>
            <a:r>
              <a:rPr lang="en-US" dirty="0" smtClean="0"/>
              <a:t> are called </a:t>
            </a:r>
            <a:r>
              <a:rPr lang="en-US" i="1" dirty="0" smtClean="0"/>
              <a:t>adjacent</a:t>
            </a:r>
            <a:r>
              <a:rPr lang="en-US" dirty="0" smtClean="0"/>
              <a:t> (or </a:t>
            </a:r>
            <a:r>
              <a:rPr lang="en-US" i="1" dirty="0" smtClean="0"/>
              <a:t>neighbors</a:t>
            </a:r>
            <a:r>
              <a:rPr lang="en-US" dirty="0" smtClean="0"/>
              <a:t>)  in </a:t>
            </a:r>
            <a:r>
              <a:rPr lang="en-US" i="1" dirty="0" smtClean="0"/>
              <a:t>G</a:t>
            </a:r>
            <a:r>
              <a:rPr lang="en-US" dirty="0" smtClean="0"/>
              <a:t> if there is an edge </a:t>
            </a:r>
            <a:r>
              <a:rPr lang="en-US" i="1" dirty="0" smtClean="0"/>
              <a:t>e</a:t>
            </a:r>
            <a:r>
              <a:rPr lang="en-US" dirty="0" smtClean="0"/>
              <a:t> between </a:t>
            </a:r>
            <a:r>
              <a:rPr lang="en-US" i="1" dirty="0" smtClean="0"/>
              <a:t>u</a:t>
            </a:r>
            <a:r>
              <a:rPr lang="en-US" dirty="0" smtClean="0"/>
              <a:t> and </a:t>
            </a:r>
            <a:r>
              <a:rPr lang="en-US" i="1" dirty="0" smtClean="0"/>
              <a:t>v</a:t>
            </a:r>
            <a:r>
              <a:rPr lang="en-US" dirty="0" smtClean="0"/>
              <a:t>. Such an edge </a:t>
            </a:r>
            <a:r>
              <a:rPr lang="en-US" i="1" dirty="0" smtClean="0"/>
              <a:t>e</a:t>
            </a:r>
            <a:r>
              <a:rPr lang="en-US" dirty="0" smtClean="0"/>
              <a:t> is called </a:t>
            </a:r>
            <a:r>
              <a:rPr lang="en-US" i="1" dirty="0" smtClean="0"/>
              <a:t>incident with </a:t>
            </a:r>
            <a:r>
              <a:rPr lang="en-US" dirty="0" smtClean="0"/>
              <a:t>the vertices </a:t>
            </a:r>
            <a:r>
              <a:rPr lang="en-US" i="1" dirty="0" smtClean="0"/>
              <a:t>u</a:t>
            </a:r>
            <a:r>
              <a:rPr lang="en-US" dirty="0" smtClean="0"/>
              <a:t> and </a:t>
            </a:r>
            <a:r>
              <a:rPr lang="en-US" i="1" dirty="0" smtClean="0"/>
              <a:t>v</a:t>
            </a:r>
            <a:r>
              <a:rPr lang="en-US" dirty="0" smtClean="0"/>
              <a:t> and </a:t>
            </a:r>
            <a:r>
              <a:rPr lang="en-US" i="1" dirty="0" smtClean="0"/>
              <a:t>e</a:t>
            </a:r>
            <a:r>
              <a:rPr lang="en-US" dirty="0" smtClean="0"/>
              <a:t> is said to </a:t>
            </a:r>
            <a:r>
              <a:rPr lang="en-US" i="1" dirty="0" smtClean="0"/>
              <a:t>connect u</a:t>
            </a:r>
            <a:r>
              <a:rPr lang="en-US" dirty="0" smtClean="0"/>
              <a:t> and </a:t>
            </a:r>
            <a:r>
              <a:rPr lang="en-US" i="1" dirty="0" smtClean="0"/>
              <a:t>v</a:t>
            </a:r>
            <a:r>
              <a:rPr lang="en-US" dirty="0" smtClean="0"/>
              <a:t>. </a:t>
            </a:r>
          </a:p>
          <a:p>
            <a:pPr indent="0">
              <a:buNone/>
            </a:pPr>
            <a:endParaRPr lang="en-US" dirty="0" smtClean="0"/>
          </a:p>
          <a:p>
            <a:pPr indent="0">
              <a:buNone/>
            </a:pPr>
            <a:r>
              <a:rPr lang="en-US" b="1" dirty="0" smtClean="0"/>
              <a:t>Definition </a:t>
            </a:r>
            <a:r>
              <a:rPr lang="en-US" b="1" dirty="0" smtClean="0">
                <a:latin typeface="Cambria" pitchFamily="18" charset="0"/>
              </a:rPr>
              <a:t>2</a:t>
            </a:r>
            <a:r>
              <a:rPr lang="en-US" dirty="0"/>
              <a:t>.</a:t>
            </a:r>
            <a:r>
              <a:rPr lang="en-US" dirty="0" smtClean="0"/>
              <a:t> The set of all neighbors of a vertex </a:t>
            </a:r>
            <a:r>
              <a:rPr lang="en-US" i="1" dirty="0" smtClean="0"/>
              <a:t>v</a:t>
            </a:r>
            <a:r>
              <a:rPr lang="en-US" dirty="0" smtClean="0"/>
              <a:t> of </a:t>
            </a:r>
            <a:r>
              <a:rPr lang="en-US" i="1" dirty="0" smtClean="0"/>
              <a:t>G</a:t>
            </a:r>
            <a:r>
              <a:rPr lang="en-US" dirty="0" smtClean="0"/>
              <a:t> = (</a:t>
            </a:r>
            <a:r>
              <a:rPr lang="en-US" i="1" dirty="0" smtClean="0"/>
              <a:t>V</a:t>
            </a:r>
            <a:r>
              <a:rPr lang="en-US" dirty="0" smtClean="0"/>
              <a:t>, </a:t>
            </a:r>
            <a:r>
              <a:rPr lang="en-US" i="1" dirty="0" smtClean="0"/>
              <a:t>E</a:t>
            </a:r>
            <a:r>
              <a:rPr lang="en-US" dirty="0" smtClean="0"/>
              <a:t>), denoted by </a:t>
            </a:r>
            <a:r>
              <a:rPr lang="en-US" i="1" dirty="0" smtClean="0"/>
              <a:t>N</a:t>
            </a:r>
            <a:r>
              <a:rPr lang="en-US" dirty="0" smtClean="0"/>
              <a:t>(</a:t>
            </a:r>
            <a:r>
              <a:rPr lang="en-US" i="1" dirty="0" smtClean="0"/>
              <a:t>v</a:t>
            </a:r>
            <a:r>
              <a:rPr lang="en-US" dirty="0" smtClean="0"/>
              <a:t>), is called the </a:t>
            </a:r>
            <a:r>
              <a:rPr lang="en-US" i="1" dirty="0" smtClean="0"/>
              <a:t>neighborhood</a:t>
            </a:r>
            <a:r>
              <a:rPr lang="en-US" dirty="0" smtClean="0"/>
              <a:t> of </a:t>
            </a:r>
            <a:r>
              <a:rPr lang="en-US" i="1" dirty="0" smtClean="0"/>
              <a:t>v</a:t>
            </a:r>
            <a:r>
              <a:rPr lang="en-US" dirty="0" smtClean="0"/>
              <a:t>. If </a:t>
            </a:r>
            <a:r>
              <a:rPr lang="en-US" i="1" dirty="0" smtClean="0"/>
              <a:t>A</a:t>
            </a:r>
            <a:r>
              <a:rPr lang="en-US" dirty="0" smtClean="0"/>
              <a:t> is a subset of </a:t>
            </a:r>
            <a:r>
              <a:rPr lang="en-US" i="1" dirty="0" smtClean="0"/>
              <a:t>V</a:t>
            </a:r>
            <a:r>
              <a:rPr lang="en-US" dirty="0" smtClean="0"/>
              <a:t>, we denote by </a:t>
            </a:r>
            <a:r>
              <a:rPr lang="en-US" i="1" dirty="0" smtClean="0"/>
              <a:t>N</a:t>
            </a:r>
            <a:r>
              <a:rPr lang="en-US" dirty="0" smtClean="0"/>
              <a:t>(</a:t>
            </a:r>
            <a:r>
              <a:rPr lang="en-US" i="1" dirty="0" smtClean="0"/>
              <a:t>A</a:t>
            </a:r>
            <a:r>
              <a:rPr lang="en-US" dirty="0" smtClean="0"/>
              <a:t>) the set of all vertices in </a:t>
            </a:r>
            <a:r>
              <a:rPr lang="en-US" i="1" dirty="0" smtClean="0"/>
              <a:t>G</a:t>
            </a:r>
            <a:r>
              <a:rPr lang="en-US" dirty="0" smtClean="0"/>
              <a:t> that are adjacent to at least one vertex in </a:t>
            </a:r>
            <a:r>
              <a:rPr lang="en-US" i="1" dirty="0" smtClean="0"/>
              <a:t>A</a:t>
            </a:r>
            <a:r>
              <a:rPr lang="en-US" dirty="0" smtClean="0"/>
              <a:t>. So,</a:t>
            </a:r>
          </a:p>
          <a:p>
            <a:pPr indent="0">
              <a:buNone/>
            </a:pPr>
            <a:r>
              <a:rPr lang="en-US" dirty="0" smtClean="0"/>
              <a:t> </a:t>
            </a:r>
          </a:p>
          <a:p>
            <a:pPr indent="0">
              <a:buNone/>
            </a:pPr>
            <a:r>
              <a:rPr lang="en-US" b="1" dirty="0" smtClean="0"/>
              <a:t>Definition </a:t>
            </a:r>
            <a:r>
              <a:rPr lang="en-US" b="1" dirty="0" smtClean="0">
                <a:latin typeface="Cambria" pitchFamily="18" charset="0"/>
              </a:rPr>
              <a:t>3</a:t>
            </a:r>
            <a:r>
              <a:rPr lang="en-US" dirty="0"/>
              <a:t>.</a:t>
            </a:r>
            <a:r>
              <a:rPr lang="en-US" dirty="0" smtClean="0"/>
              <a:t> The </a:t>
            </a:r>
            <a:r>
              <a:rPr lang="en-US" i="1" dirty="0" smtClean="0"/>
              <a:t>degree of a vertex in a undirected graph </a:t>
            </a:r>
            <a:r>
              <a:rPr lang="en-US" dirty="0" smtClean="0"/>
              <a:t>is the number of edges incident with it, except that a loop at a vertex contributes two to the degree of that vertex. The degree of the vertex </a:t>
            </a:r>
            <a:r>
              <a:rPr lang="en-US" i="1" dirty="0" smtClean="0"/>
              <a:t>v</a:t>
            </a:r>
            <a:r>
              <a:rPr lang="en-US" dirty="0" smtClean="0"/>
              <a:t> is denoted by </a:t>
            </a:r>
            <a:r>
              <a:rPr lang="en-US" dirty="0" err="1" smtClean="0"/>
              <a:t>deg</a:t>
            </a:r>
            <a:r>
              <a:rPr lang="en-US" dirty="0" smtClean="0"/>
              <a:t>(</a:t>
            </a:r>
            <a:r>
              <a:rPr lang="en-US" i="1" dirty="0" smtClean="0"/>
              <a:t>v</a:t>
            </a:r>
            <a:r>
              <a:rPr lang="en-US" dirty="0" smtClean="0"/>
              <a:t>).</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Degrees and Neighborhoods of Vertices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Example</a:t>
            </a:r>
            <a:r>
              <a:rPr lang="en-US" dirty="0" smtClean="0"/>
              <a:t>:  What are the  degrees  and neighborhoods of the vertices in the graphs </a:t>
            </a:r>
            <a:r>
              <a:rPr lang="en-US" i="1" dirty="0" smtClean="0"/>
              <a:t>G</a:t>
            </a:r>
            <a:r>
              <a:rPr lang="en-US" dirty="0" smtClean="0"/>
              <a:t> and </a:t>
            </a:r>
            <a:r>
              <a:rPr lang="en-US" i="1" dirty="0" smtClean="0"/>
              <a:t>H</a:t>
            </a:r>
            <a:r>
              <a:rPr lang="en-US" dirty="0" smtClean="0"/>
              <a:t>?</a:t>
            </a:r>
          </a:p>
          <a:p>
            <a:pPr indent="0">
              <a:buNone/>
            </a:pPr>
            <a:endParaRPr lang="en-US" dirty="0" smtClean="0"/>
          </a:p>
          <a:p>
            <a:pPr indent="0">
              <a:buNone/>
            </a:pPr>
            <a:endParaRPr lang="en-US" dirty="0" smtClean="0"/>
          </a:p>
          <a:p>
            <a:pPr indent="0">
              <a:buNone/>
            </a:pPr>
            <a:endParaRPr lang="en-US" dirty="0" smtClean="0"/>
          </a:p>
          <a:p>
            <a:pPr indent="0">
              <a:buNone/>
            </a:pPr>
            <a:r>
              <a:rPr lang="en-US" b="1" dirty="0" smtClean="0"/>
              <a:t>Solution</a:t>
            </a:r>
            <a:r>
              <a:rPr lang="en-US" dirty="0" smtClean="0"/>
              <a:t>: </a:t>
            </a:r>
          </a:p>
          <a:p>
            <a:pPr indent="0">
              <a:buNone/>
            </a:pPr>
            <a:r>
              <a:rPr lang="en-US" i="1" dirty="0" smtClean="0"/>
              <a:t>G</a:t>
            </a:r>
            <a:r>
              <a:rPr lang="en-US" dirty="0" smtClean="0"/>
              <a:t>:    </a:t>
            </a:r>
            <a:r>
              <a:rPr lang="en-US" dirty="0" err="1" smtClean="0"/>
              <a:t>deg</a:t>
            </a:r>
            <a:r>
              <a:rPr lang="en-US" dirty="0" smtClean="0"/>
              <a:t>(</a:t>
            </a:r>
            <a:r>
              <a:rPr lang="en-US" i="1" dirty="0" smtClean="0"/>
              <a:t>a</a:t>
            </a:r>
            <a:r>
              <a:rPr lang="en-US" dirty="0" smtClean="0"/>
              <a:t>) = </a:t>
            </a:r>
            <a:r>
              <a:rPr lang="en-US" dirty="0" smtClean="0">
                <a:latin typeface="Cambria" pitchFamily="18" charset="0"/>
              </a:rPr>
              <a:t>2</a:t>
            </a:r>
            <a:r>
              <a:rPr lang="en-US" dirty="0" smtClean="0"/>
              <a:t>, </a:t>
            </a:r>
            <a:r>
              <a:rPr lang="en-US" dirty="0" err="1" smtClean="0"/>
              <a:t>deg</a:t>
            </a:r>
            <a:r>
              <a:rPr lang="en-US" dirty="0" smtClean="0"/>
              <a:t>(</a:t>
            </a:r>
            <a:r>
              <a:rPr lang="en-US" i="1" dirty="0" smtClean="0"/>
              <a:t>b</a:t>
            </a:r>
            <a:r>
              <a:rPr lang="en-US" dirty="0" smtClean="0"/>
              <a:t>) </a:t>
            </a:r>
            <a:r>
              <a:rPr lang="en-US" dirty="0"/>
              <a:t>= </a:t>
            </a:r>
            <a:r>
              <a:rPr lang="en-US" dirty="0" err="1" smtClean="0"/>
              <a:t>deg</a:t>
            </a:r>
            <a:r>
              <a:rPr lang="en-US" dirty="0" smtClean="0"/>
              <a:t>(</a:t>
            </a:r>
            <a:r>
              <a:rPr lang="en-US" i="1" dirty="0"/>
              <a:t>c</a:t>
            </a:r>
            <a:r>
              <a:rPr lang="en-US" dirty="0" smtClean="0"/>
              <a:t>)</a:t>
            </a:r>
            <a:r>
              <a:rPr lang="en-US" dirty="0"/>
              <a:t> = </a:t>
            </a:r>
            <a:r>
              <a:rPr lang="en-US" dirty="0" err="1" smtClean="0"/>
              <a:t>deg</a:t>
            </a:r>
            <a:r>
              <a:rPr lang="en-US" dirty="0" smtClean="0"/>
              <a:t>(</a:t>
            </a:r>
            <a:r>
              <a:rPr lang="en-US" i="1" dirty="0" smtClean="0"/>
              <a:t>f </a:t>
            </a:r>
            <a:r>
              <a:rPr lang="en-US" dirty="0" smtClean="0"/>
              <a:t>) </a:t>
            </a:r>
            <a:r>
              <a:rPr lang="en-US" dirty="0"/>
              <a:t>= </a:t>
            </a:r>
            <a:r>
              <a:rPr lang="en-US" dirty="0" smtClean="0">
                <a:latin typeface="Cambria" pitchFamily="18" charset="0"/>
              </a:rPr>
              <a:t>4</a:t>
            </a:r>
            <a:r>
              <a:rPr lang="en-US" dirty="0" smtClean="0"/>
              <a:t>, </a:t>
            </a:r>
            <a:r>
              <a:rPr lang="en-US" dirty="0" err="1" smtClean="0"/>
              <a:t>deg</a:t>
            </a:r>
            <a:r>
              <a:rPr lang="en-US" dirty="0" smtClean="0"/>
              <a:t>(</a:t>
            </a:r>
            <a:r>
              <a:rPr lang="en-US" i="1" dirty="0" smtClean="0"/>
              <a:t>d </a:t>
            </a:r>
            <a:r>
              <a:rPr lang="en-US" dirty="0"/>
              <a:t>) = </a:t>
            </a:r>
            <a:r>
              <a:rPr lang="en-US" dirty="0" smtClean="0">
                <a:latin typeface="Cambria" pitchFamily="18" charset="0"/>
              </a:rPr>
              <a:t>1,</a:t>
            </a:r>
            <a:r>
              <a:rPr lang="en-US" dirty="0"/>
              <a:t>  </a:t>
            </a:r>
            <a:endParaRPr lang="en-US" dirty="0" smtClean="0"/>
          </a:p>
          <a:p>
            <a:pPr indent="0">
              <a:buNone/>
            </a:pPr>
            <a:r>
              <a:rPr lang="en-US" dirty="0" smtClean="0"/>
              <a:t>        </a:t>
            </a:r>
            <a:r>
              <a:rPr lang="en-US" dirty="0" err="1" smtClean="0"/>
              <a:t>deg</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 </a:t>
            </a:r>
            <a:r>
              <a:rPr lang="en-US" dirty="0" err="1" smtClean="0"/>
              <a:t>deg</a:t>
            </a:r>
            <a:r>
              <a:rPr lang="en-US" dirty="0" smtClean="0"/>
              <a:t>(</a:t>
            </a:r>
            <a:r>
              <a:rPr lang="en-US" i="1" dirty="0" smtClean="0"/>
              <a:t>g</a:t>
            </a:r>
            <a:r>
              <a:rPr lang="en-US" dirty="0" smtClean="0"/>
              <a:t>) </a:t>
            </a:r>
            <a:r>
              <a:rPr lang="en-US" dirty="0"/>
              <a:t>= </a:t>
            </a:r>
            <a:r>
              <a:rPr lang="en-US" dirty="0" smtClean="0">
                <a:latin typeface="Cambria" pitchFamily="18" charset="0"/>
              </a:rPr>
              <a:t>0.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smtClean="0"/>
              <a:t>) = {</a:t>
            </a:r>
            <a:r>
              <a:rPr lang="en-US" i="1" dirty="0" smtClean="0"/>
              <a:t>b, f </a:t>
            </a:r>
            <a:r>
              <a:rPr lang="en-US" dirty="0" smtClean="0"/>
              <a:t>}, </a:t>
            </a:r>
            <a:r>
              <a:rPr lang="en-US" i="1" dirty="0" smtClean="0"/>
              <a:t>N</a:t>
            </a:r>
            <a:r>
              <a:rPr lang="en-US" dirty="0" smtClean="0"/>
              <a:t>(</a:t>
            </a:r>
            <a:r>
              <a:rPr lang="en-US" i="1" dirty="0" smtClean="0"/>
              <a:t>b</a:t>
            </a:r>
            <a:r>
              <a:rPr lang="en-US" dirty="0" smtClean="0"/>
              <a:t>) = {</a:t>
            </a:r>
            <a:r>
              <a:rPr lang="en-US" i="1" dirty="0" smtClean="0"/>
              <a:t>a, c, e, f </a:t>
            </a:r>
            <a:r>
              <a:rPr lang="en-US" dirty="0" smtClean="0"/>
              <a:t>},</a:t>
            </a:r>
            <a:r>
              <a:rPr lang="en-US" i="1" dirty="0" smtClean="0"/>
              <a:t> N</a:t>
            </a:r>
            <a:r>
              <a:rPr lang="en-US" dirty="0" smtClean="0"/>
              <a:t>(</a:t>
            </a:r>
            <a:r>
              <a:rPr lang="en-US" i="1" dirty="0" smtClean="0"/>
              <a:t>c</a:t>
            </a:r>
            <a:r>
              <a:rPr lang="en-US" dirty="0" smtClean="0"/>
              <a:t>) </a:t>
            </a:r>
            <a:r>
              <a:rPr lang="en-US" dirty="0"/>
              <a:t>= </a:t>
            </a:r>
            <a:r>
              <a:rPr lang="en-US" dirty="0" smtClean="0"/>
              <a:t>{</a:t>
            </a:r>
            <a:r>
              <a:rPr lang="en-US" i="1" dirty="0" smtClean="0"/>
              <a:t>b, d, e, f </a:t>
            </a:r>
            <a:r>
              <a:rPr lang="en-US" dirty="0" smtClean="0"/>
              <a:t>},</a:t>
            </a:r>
            <a:r>
              <a:rPr lang="en-US" i="1" dirty="0" smtClean="0"/>
              <a:t> N</a:t>
            </a:r>
            <a:r>
              <a:rPr lang="en-US" dirty="0" smtClean="0"/>
              <a:t>(</a:t>
            </a:r>
            <a:r>
              <a:rPr lang="en-US" i="1" dirty="0" smtClean="0"/>
              <a:t>d</a:t>
            </a:r>
            <a:r>
              <a:rPr lang="en-US" dirty="0" smtClean="0"/>
              <a:t>) </a:t>
            </a:r>
            <a:r>
              <a:rPr lang="en-US" dirty="0"/>
              <a:t>= </a:t>
            </a:r>
            <a:r>
              <a:rPr lang="en-US" dirty="0" smtClean="0"/>
              <a:t>{</a:t>
            </a:r>
            <a:r>
              <a:rPr lang="en-US" i="1" dirty="0" smtClean="0"/>
              <a:t>c</a:t>
            </a:r>
            <a:r>
              <a:rPr lang="en-US" dirty="0" smtClean="0"/>
              <a:t>},  </a:t>
            </a:r>
          </a:p>
          <a:p>
            <a:pPr indent="0">
              <a:buNone/>
            </a:pPr>
            <a:r>
              <a:rPr lang="en-US" i="1" dirty="0"/>
              <a:t> </a:t>
            </a:r>
            <a:r>
              <a:rPr lang="en-US" i="1" dirty="0" smtClean="0"/>
              <a:t>        N</a:t>
            </a:r>
            <a:r>
              <a:rPr lang="en-US" dirty="0" smtClean="0"/>
              <a:t>(</a:t>
            </a:r>
            <a:r>
              <a:rPr lang="en-US" i="1" dirty="0" smtClean="0"/>
              <a:t>e</a:t>
            </a:r>
            <a:r>
              <a:rPr lang="en-US" dirty="0" smtClean="0"/>
              <a:t>) </a:t>
            </a:r>
            <a:r>
              <a:rPr lang="en-US" dirty="0"/>
              <a:t>= {</a:t>
            </a:r>
            <a:r>
              <a:rPr lang="en-US" i="1" dirty="0" smtClean="0"/>
              <a:t>b, c , f </a:t>
            </a:r>
            <a:r>
              <a:rPr lang="en-US" dirty="0" smtClean="0"/>
              <a:t>}, </a:t>
            </a:r>
            <a:r>
              <a:rPr lang="en-US" i="1" dirty="0" smtClean="0"/>
              <a:t>N</a:t>
            </a:r>
            <a:r>
              <a:rPr lang="en-US" dirty="0" smtClean="0"/>
              <a:t>(</a:t>
            </a:r>
            <a:r>
              <a:rPr lang="en-US" i="1" dirty="0" smtClean="0"/>
              <a:t>f</a:t>
            </a:r>
            <a:r>
              <a:rPr lang="en-US" dirty="0" smtClean="0"/>
              <a:t>) </a:t>
            </a:r>
            <a:r>
              <a:rPr lang="en-US" dirty="0"/>
              <a:t>= </a:t>
            </a:r>
            <a:r>
              <a:rPr lang="en-US" dirty="0" smtClean="0"/>
              <a:t>{</a:t>
            </a:r>
            <a:r>
              <a:rPr lang="en-US" i="1" dirty="0" smtClean="0"/>
              <a:t>a</a:t>
            </a:r>
            <a:r>
              <a:rPr lang="en-US" dirty="0" smtClean="0"/>
              <a:t>, </a:t>
            </a:r>
            <a:r>
              <a:rPr lang="en-US" i="1" dirty="0" smtClean="0"/>
              <a:t>b, c, e</a:t>
            </a:r>
            <a:r>
              <a:rPr lang="en-US" dirty="0" smtClean="0"/>
              <a:t>},</a:t>
            </a:r>
            <a:r>
              <a:rPr lang="en-US" i="1" dirty="0"/>
              <a:t> </a:t>
            </a:r>
            <a:r>
              <a:rPr lang="en-US" i="1" dirty="0" smtClean="0"/>
              <a:t>N</a:t>
            </a:r>
            <a:r>
              <a:rPr lang="en-US" dirty="0" smtClean="0"/>
              <a:t>(</a:t>
            </a:r>
            <a:r>
              <a:rPr lang="en-US" i="1" dirty="0" smtClean="0"/>
              <a:t>g</a:t>
            </a:r>
            <a:r>
              <a:rPr lang="en-US" dirty="0" smtClean="0"/>
              <a:t>) = </a:t>
            </a:r>
            <a:r>
              <a:rPr lang="en-US" dirty="0" smtClean="0">
                <a:sym typeface="Symbol"/>
              </a:rPr>
              <a:t></a:t>
            </a:r>
            <a:r>
              <a:rPr lang="en-US" dirty="0" smtClean="0"/>
              <a:t> . </a:t>
            </a:r>
          </a:p>
          <a:p>
            <a:pPr indent="0">
              <a:buNone/>
            </a:pPr>
            <a:r>
              <a:rPr lang="en-US" i="1" dirty="0" smtClean="0"/>
              <a:t>H</a:t>
            </a:r>
            <a:r>
              <a:rPr lang="en-US" dirty="0" smtClean="0"/>
              <a:t>:    </a:t>
            </a:r>
            <a:r>
              <a:rPr lang="en-US" dirty="0" err="1" smtClean="0"/>
              <a:t>deg</a:t>
            </a:r>
            <a:r>
              <a:rPr lang="en-US" dirty="0" smtClean="0"/>
              <a:t>(</a:t>
            </a:r>
            <a:r>
              <a:rPr lang="en-US" i="1" dirty="0" smtClean="0"/>
              <a:t>a</a:t>
            </a:r>
            <a:r>
              <a:rPr lang="en-US" dirty="0"/>
              <a:t>) = </a:t>
            </a:r>
            <a:r>
              <a:rPr lang="en-US" dirty="0" smtClean="0">
                <a:latin typeface="Cambria" pitchFamily="18" charset="0"/>
              </a:rPr>
              <a:t>4</a:t>
            </a:r>
            <a:r>
              <a:rPr lang="en-US" dirty="0" smtClean="0"/>
              <a:t>, </a:t>
            </a:r>
            <a:r>
              <a:rPr lang="en-US" dirty="0" err="1"/>
              <a:t>deg</a:t>
            </a:r>
            <a:r>
              <a:rPr lang="en-US" dirty="0"/>
              <a:t>(</a:t>
            </a:r>
            <a:r>
              <a:rPr lang="en-US" i="1" dirty="0"/>
              <a:t>b</a:t>
            </a:r>
            <a:r>
              <a:rPr lang="en-US" dirty="0"/>
              <a:t>) = </a:t>
            </a:r>
            <a:r>
              <a:rPr lang="en-US" dirty="0" err="1" smtClean="0"/>
              <a:t>deg</a:t>
            </a:r>
            <a:r>
              <a:rPr lang="en-US" dirty="0" smtClean="0"/>
              <a:t>(</a:t>
            </a:r>
            <a:r>
              <a:rPr lang="en-US" i="1" dirty="0" smtClean="0"/>
              <a:t>e</a:t>
            </a:r>
            <a:r>
              <a:rPr lang="en-US" dirty="0" smtClean="0"/>
              <a:t>) = </a:t>
            </a:r>
            <a:r>
              <a:rPr lang="en-US" dirty="0" smtClean="0">
                <a:latin typeface="Cambria" pitchFamily="18" charset="0"/>
              </a:rPr>
              <a:t>6</a:t>
            </a:r>
            <a:r>
              <a:rPr lang="en-US" dirty="0" smtClean="0"/>
              <a:t>,  </a:t>
            </a:r>
            <a:r>
              <a:rPr lang="en-US" dirty="0" err="1" smtClean="0"/>
              <a:t>deg</a:t>
            </a:r>
            <a:r>
              <a:rPr lang="en-US" dirty="0" smtClean="0"/>
              <a:t>(</a:t>
            </a:r>
            <a:r>
              <a:rPr lang="en-US" i="1" dirty="0" smtClean="0"/>
              <a:t>c</a:t>
            </a:r>
            <a:r>
              <a:rPr lang="en-US" dirty="0" smtClean="0"/>
              <a:t>) </a:t>
            </a:r>
            <a:r>
              <a:rPr lang="en-US" dirty="0"/>
              <a:t>= </a:t>
            </a:r>
            <a:r>
              <a:rPr lang="en-US" dirty="0">
                <a:latin typeface="Cambria" pitchFamily="18" charset="0"/>
              </a:rPr>
              <a:t>1,</a:t>
            </a:r>
            <a:r>
              <a:rPr lang="en-US" dirty="0"/>
              <a:t> </a:t>
            </a:r>
            <a:r>
              <a:rPr lang="en-US" dirty="0" err="1" smtClean="0"/>
              <a:t>deg</a:t>
            </a:r>
            <a:r>
              <a:rPr lang="en-US" dirty="0" smtClean="0"/>
              <a:t>(</a:t>
            </a:r>
            <a:r>
              <a:rPr lang="en-US" i="1" dirty="0" smtClean="0"/>
              <a:t>d</a:t>
            </a:r>
            <a:r>
              <a:rPr lang="en-US" dirty="0" smtClean="0"/>
              <a:t>) </a:t>
            </a:r>
            <a:r>
              <a:rPr lang="en-US" dirty="0"/>
              <a:t>= </a:t>
            </a:r>
            <a:r>
              <a:rPr lang="en-US" dirty="0" smtClean="0">
                <a:latin typeface="Cambria" pitchFamily="18" charset="0"/>
              </a:rPr>
              <a:t>5.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a:t>) = {</a:t>
            </a:r>
            <a:r>
              <a:rPr lang="en-US" i="1" dirty="0"/>
              <a:t>b, </a:t>
            </a:r>
            <a:r>
              <a:rPr lang="en-US" i="1" dirty="0" smtClean="0"/>
              <a:t>d, e</a:t>
            </a:r>
            <a:r>
              <a:rPr lang="en-US" dirty="0" smtClean="0"/>
              <a:t>},  </a:t>
            </a:r>
            <a:r>
              <a:rPr lang="en-US" i="1" dirty="0" smtClean="0"/>
              <a:t>N</a:t>
            </a:r>
            <a:r>
              <a:rPr lang="en-US" dirty="0" smtClean="0"/>
              <a:t>(</a:t>
            </a:r>
            <a:r>
              <a:rPr lang="en-US" i="1" dirty="0" smtClean="0"/>
              <a:t>b</a:t>
            </a:r>
            <a:r>
              <a:rPr lang="en-US" dirty="0"/>
              <a:t>) = {</a:t>
            </a:r>
            <a:r>
              <a:rPr lang="en-US" i="1" dirty="0"/>
              <a:t>a, </a:t>
            </a:r>
            <a:r>
              <a:rPr lang="en-US" i="1" dirty="0" smtClean="0"/>
              <a:t>b, c</a:t>
            </a:r>
            <a:r>
              <a:rPr lang="en-US" i="1" dirty="0"/>
              <a:t>, </a:t>
            </a:r>
            <a:r>
              <a:rPr lang="en-US" i="1" dirty="0" smtClean="0"/>
              <a:t>d, e</a:t>
            </a:r>
            <a:r>
              <a:rPr lang="en-US" dirty="0" smtClean="0"/>
              <a:t>},</a:t>
            </a:r>
            <a:r>
              <a:rPr lang="en-US" i="1" dirty="0" smtClean="0"/>
              <a:t> </a:t>
            </a:r>
            <a:r>
              <a:rPr lang="en-US" i="1" dirty="0"/>
              <a:t>N</a:t>
            </a:r>
            <a:r>
              <a:rPr lang="en-US" dirty="0"/>
              <a:t>(</a:t>
            </a:r>
            <a:r>
              <a:rPr lang="en-US" i="1" dirty="0"/>
              <a:t>c</a:t>
            </a:r>
            <a:r>
              <a:rPr lang="en-US" dirty="0"/>
              <a:t>) = {</a:t>
            </a:r>
            <a:r>
              <a:rPr lang="en-US" i="1" dirty="0" smtClean="0"/>
              <a:t>b</a:t>
            </a:r>
            <a:r>
              <a:rPr lang="en-US" dirty="0" smtClean="0"/>
              <a:t>},</a:t>
            </a:r>
            <a:r>
              <a:rPr lang="en-US" i="1" dirty="0" smtClean="0"/>
              <a:t> </a:t>
            </a:r>
          </a:p>
          <a:p>
            <a:pPr indent="0">
              <a:buNone/>
            </a:pPr>
            <a:r>
              <a:rPr lang="en-US" i="1" dirty="0"/>
              <a:t> </a:t>
            </a:r>
            <a:r>
              <a:rPr lang="en-US" i="1" dirty="0" smtClean="0"/>
              <a:t>        N</a:t>
            </a:r>
            <a:r>
              <a:rPr lang="en-US" dirty="0" smtClean="0"/>
              <a:t>(</a:t>
            </a:r>
            <a:r>
              <a:rPr lang="en-US" i="1" dirty="0" smtClean="0"/>
              <a:t>d</a:t>
            </a:r>
            <a:r>
              <a:rPr lang="en-US" dirty="0"/>
              <a:t>) = </a:t>
            </a:r>
            <a:r>
              <a:rPr lang="en-US" dirty="0" smtClean="0"/>
              <a:t>{</a:t>
            </a:r>
            <a:r>
              <a:rPr lang="en-US" i="1" dirty="0" smtClean="0"/>
              <a:t>a, b, </a:t>
            </a:r>
            <a:r>
              <a:rPr lang="en-US" i="1" dirty="0"/>
              <a:t>e</a:t>
            </a:r>
            <a:r>
              <a:rPr lang="en-US" dirty="0" smtClean="0"/>
              <a:t>},  </a:t>
            </a:r>
            <a:r>
              <a:rPr lang="en-US" i="1" dirty="0" smtClean="0"/>
              <a:t>N</a:t>
            </a:r>
            <a:r>
              <a:rPr lang="en-US" dirty="0" smtClean="0"/>
              <a:t>(</a:t>
            </a:r>
            <a:r>
              <a:rPr lang="en-US" i="1" dirty="0" smtClean="0"/>
              <a:t>e</a:t>
            </a:r>
            <a:r>
              <a:rPr lang="en-US" dirty="0"/>
              <a:t>) = </a:t>
            </a:r>
            <a:r>
              <a:rPr lang="en-US" dirty="0" smtClean="0"/>
              <a:t>{</a:t>
            </a:r>
            <a:r>
              <a:rPr lang="en-US" i="1" dirty="0" smtClean="0"/>
              <a:t>a, b ,d</a:t>
            </a:r>
            <a:r>
              <a:rPr lang="en-US" dirty="0" smtClean="0"/>
              <a:t>}. </a:t>
            </a:r>
            <a:endParaRPr lang="en-US" dirty="0"/>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514600"/>
            <a:ext cx="3849624" cy="1201674"/>
          </a:xfrm>
          <a:prstGeom prst="rect">
            <a:avLst/>
          </a:prstGeom>
        </p:spPr>
      </p:pic>
    </p:spTree>
    <p:extLst>
      <p:ext uri="{BB962C8B-B14F-4D97-AF65-F5344CB8AC3E}">
        <p14:creationId xmlns:p14="http://schemas.microsoft.com/office/powerpoint/2010/main" val="231922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Vertices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indent="0">
                  <a:buNone/>
                </a:pPr>
                <a:endParaRPr lang="en-US" sz="1200" dirty="0"/>
              </a:p>
              <a:p>
                <a:pPr indent="0">
                  <a:buNone/>
                </a:pPr>
                <a:r>
                  <a:rPr lang="en-US" sz="2000" b="1" dirty="0" smtClean="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a:t>
                </a:r>
                <a:r>
                  <a:rPr lang="en-US" sz="2000" dirty="0" smtClean="0"/>
                  <a:t> If  </a:t>
                </a:r>
                <a:r>
                  <a:rPr lang="en-US" sz="2000" i="1" dirty="0" smtClean="0"/>
                  <a:t>G</a:t>
                </a:r>
                <a:r>
                  <a:rPr lang="en-US" sz="2000" dirty="0" smtClean="0"/>
                  <a:t> </a:t>
                </a:r>
                <a:r>
                  <a:rPr lang="en-US" sz="2000" dirty="0"/>
                  <a:t>= (</a:t>
                </a:r>
                <a:r>
                  <a:rPr lang="en-US" sz="2000" i="1" dirty="0"/>
                  <a:t>V</a:t>
                </a:r>
                <a:r>
                  <a:rPr lang="en-US" sz="2000" dirty="0"/>
                  <a:t>,</a:t>
                </a:r>
                <a:r>
                  <a:rPr lang="en-US" sz="2000" i="1" dirty="0"/>
                  <a:t>E</a:t>
                </a:r>
                <a:r>
                  <a:rPr lang="en-US" sz="2000" dirty="0"/>
                  <a:t>) </a:t>
                </a:r>
                <a:r>
                  <a:rPr lang="en-US" sz="2000" dirty="0" smtClean="0"/>
                  <a:t>is  an </a:t>
                </a:r>
                <a:r>
                  <a:rPr lang="en-US" sz="2000" dirty="0"/>
                  <a:t>undirected graph with </a:t>
                </a:r>
                <a:r>
                  <a:rPr lang="en-US" sz="2000" i="1" dirty="0"/>
                  <a:t>m</a:t>
                </a:r>
                <a:r>
                  <a:rPr lang="en-US" sz="2000" dirty="0"/>
                  <a:t> </a:t>
                </a:r>
                <a:r>
                  <a:rPr lang="en-US" sz="2000" dirty="0" smtClean="0"/>
                  <a:t>edges, then</a:t>
                </a:r>
                <a:endParaRPr lang="en-US" sz="2000" dirty="0"/>
              </a:p>
              <a:p>
                <a:pPr>
                  <a:buNone/>
                </a:pPr>
                <a:endParaRPr lang="en-US" sz="2000" dirty="0"/>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dirty="0" smtClean="0"/>
                  <a:t> </a:t>
                </a:r>
                <a:r>
                  <a:rPr lang="en-US" sz="2000" b="1" i="1" dirty="0" smtClean="0"/>
                  <a:t>Proof</a:t>
                </a:r>
                <a:r>
                  <a:rPr lang="en-US" sz="2000" dirty="0"/>
                  <a:t>:</a:t>
                </a:r>
              </a:p>
              <a:p>
                <a:pPr>
                  <a:buNone/>
                </a:pPr>
                <a:r>
                  <a:rPr lang="en-US" sz="2000" dirty="0"/>
                  <a:t>   </a:t>
                </a:r>
                <a:r>
                  <a:rPr lang="en-US" sz="2000" dirty="0" smtClean="0"/>
                  <a:t> Each </a:t>
                </a:r>
                <a:r>
                  <a:rPr lang="en-US" sz="2000" dirty="0"/>
                  <a:t>edge contributes twice to the degree count of all vertices. </a:t>
                </a:r>
                <a:r>
                  <a:rPr lang="en-US" sz="2000" dirty="0" smtClean="0"/>
                  <a:t>Hence</a:t>
                </a:r>
                <a:r>
                  <a:rPr lang="en-US" sz="2000" dirty="0"/>
                  <a:t>, both the left-hand and right-hand sides of this equation equal twice the number of edges</a:t>
                </a:r>
                <a:r>
                  <a:rPr lang="en-US" sz="2000" dirty="0" smtClean="0"/>
                  <a:t>.</a:t>
                </a:r>
              </a:p>
              <a:p>
                <a:pPr>
                  <a:buNone/>
                </a:pPr>
                <a:endParaRPr lang="en-US" sz="1200" dirty="0"/>
              </a:p>
              <a:p>
                <a:pPr>
                  <a:buNone/>
                </a:pPr>
                <a:endParaRPr lang="en-US" sz="1200" dirty="0"/>
              </a:p>
              <a:p>
                <a:pPr>
                  <a:buNone/>
                </a:pPr>
                <a:r>
                  <a:rPr lang="en-US" sz="1200" i="1" dirty="0"/>
                  <a:t> </a:t>
                </a:r>
                <a:r>
                  <a:rPr lang="en-US" sz="1200" i="1" dirty="0" smtClean="0"/>
                  <a:t>     </a:t>
                </a:r>
                <a:r>
                  <a:rPr lang="en-US" sz="2000" i="1" dirty="0" smtClean="0"/>
                  <a:t>Think </a:t>
                </a:r>
                <a:r>
                  <a:rPr lang="en-US" sz="2000" i="1" dirty="0"/>
                  <a:t>about the graph where vertices represent the people at a party and an edge connects two people who have shaken hands</a:t>
                </a:r>
                <a:r>
                  <a:rPr lang="en-US" sz="2000" i="1" dirty="0" smtClean="0"/>
                  <a:t>.</a:t>
                </a:r>
                <a:endParaRPr lang="en-US" sz="2000" i="1" dirty="0"/>
              </a:p>
              <a:p>
                <a:pPr indent="0">
                  <a:buNone/>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037" b="-833"/>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Handshaking Theorem</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r>
              <a:rPr lang="en-US" dirty="0" smtClean="0"/>
              <a:t>.</a:t>
            </a:r>
          </a:p>
          <a:p>
            <a:pPr indent="0">
              <a:buNone/>
            </a:pPr>
            <a:endParaRPr lang="en-US" b="1" dirty="0"/>
          </a:p>
          <a:p>
            <a:pPr indent="0">
              <a:buNone/>
            </a:pPr>
            <a:r>
              <a:rPr lang="en-US" b="1" dirty="0" smtClean="0"/>
              <a:t>Example</a:t>
            </a:r>
            <a:r>
              <a:rPr lang="en-US" dirty="0" smtClean="0"/>
              <a:t>: How many edges are there in a graph with </a:t>
            </a:r>
            <a:r>
              <a:rPr lang="en-US" dirty="0" smtClean="0">
                <a:latin typeface="Cambria" pitchFamily="18" charset="0"/>
              </a:rPr>
              <a:t>10</a:t>
            </a:r>
            <a:r>
              <a:rPr lang="en-US" dirty="0" smtClean="0"/>
              <a:t> vertices of degree six?</a:t>
            </a:r>
          </a:p>
          <a:p>
            <a:pPr indent="0">
              <a:buNone/>
            </a:pPr>
            <a:r>
              <a:rPr lang="en-US" b="1" dirty="0" smtClean="0"/>
              <a:t>Solution</a:t>
            </a:r>
            <a:r>
              <a:rPr lang="en-US" dirty="0" smtClean="0"/>
              <a:t>: Because the sum of the degrees of the vertices is                </a:t>
            </a:r>
            <a:r>
              <a:rPr lang="en-US" dirty="0" smtClean="0">
                <a:latin typeface="Cambria" pitchFamily="18" charset="0"/>
              </a:rPr>
              <a:t>6 </a:t>
            </a:r>
            <a:r>
              <a:rPr lang="en-US" dirty="0" smtClean="0">
                <a:latin typeface="Cambria" pitchFamily="18" charset="0"/>
                <a:ea typeface="Cambria Math"/>
                <a:sym typeface="Symbol"/>
              </a:rPr>
              <a:t> </a:t>
            </a:r>
            <a:r>
              <a:rPr lang="en-US" dirty="0" smtClean="0">
                <a:latin typeface="Cambria" pitchFamily="18" charset="0"/>
              </a:rPr>
              <a:t>10 </a:t>
            </a:r>
            <a:r>
              <a:rPr lang="en-US" dirty="0" smtClean="0"/>
              <a:t>= </a:t>
            </a:r>
            <a:r>
              <a:rPr lang="en-US" dirty="0" smtClean="0">
                <a:latin typeface="Cambria" pitchFamily="18" charset="0"/>
              </a:rPr>
              <a:t>60</a:t>
            </a:r>
            <a:r>
              <a:rPr lang="en-US" dirty="0" smtClean="0"/>
              <a:t>, the handshaking theorem tells us that </a:t>
            </a:r>
            <a:r>
              <a:rPr lang="en-US" dirty="0" smtClean="0">
                <a:latin typeface="Cambria" pitchFamily="18" charset="0"/>
              </a:rPr>
              <a:t>2</a:t>
            </a:r>
            <a:r>
              <a:rPr lang="en-US" i="1" dirty="0" smtClean="0"/>
              <a:t>m</a:t>
            </a:r>
            <a:r>
              <a:rPr lang="en-US" dirty="0" smtClean="0"/>
              <a:t> = </a:t>
            </a:r>
            <a:r>
              <a:rPr lang="en-US" dirty="0" smtClean="0">
                <a:latin typeface="Cambria" pitchFamily="18" charset="0"/>
              </a:rPr>
              <a:t>60.             So the number of edges </a:t>
            </a:r>
            <a:r>
              <a:rPr lang="en-US" i="1" dirty="0" smtClean="0"/>
              <a:t>m</a:t>
            </a:r>
            <a:r>
              <a:rPr lang="en-US" dirty="0" smtClean="0">
                <a:latin typeface="Cambria" pitchFamily="18" charset="0"/>
              </a:rPr>
              <a:t> = 30.</a:t>
            </a:r>
          </a:p>
          <a:p>
            <a:pPr indent="0">
              <a:buNone/>
            </a:pPr>
            <a:endParaRPr lang="en-US" dirty="0" smtClean="0"/>
          </a:p>
          <a:p>
            <a:pPr indent="0">
              <a:buNone/>
            </a:pPr>
            <a:r>
              <a:rPr lang="en-US" b="1" dirty="0" smtClean="0"/>
              <a:t>Example</a:t>
            </a:r>
            <a:r>
              <a:rPr lang="en-US" dirty="0" smtClean="0"/>
              <a:t>: If a graph has </a:t>
            </a:r>
            <a:r>
              <a:rPr lang="en-US" dirty="0" smtClean="0">
                <a:latin typeface="Cambria" pitchFamily="18" charset="0"/>
              </a:rPr>
              <a:t>5</a:t>
            </a:r>
            <a:r>
              <a:rPr lang="en-US" dirty="0" smtClean="0"/>
              <a:t> vertices, can each vertex have degree </a:t>
            </a:r>
            <a:r>
              <a:rPr lang="en-US" dirty="0" smtClean="0">
                <a:latin typeface="Cambria" pitchFamily="18" charset="0"/>
              </a:rPr>
              <a:t>3</a:t>
            </a:r>
            <a:r>
              <a:rPr lang="en-US" dirty="0" smtClean="0"/>
              <a:t>?</a:t>
            </a:r>
          </a:p>
          <a:p>
            <a:pPr indent="0">
              <a:buNone/>
            </a:pPr>
            <a:r>
              <a:rPr lang="en-US" b="1" dirty="0" smtClean="0"/>
              <a:t>Solution</a:t>
            </a:r>
            <a:r>
              <a:rPr lang="en-US" dirty="0" smtClean="0"/>
              <a:t>: This is not possible by the handshaking </a:t>
            </a:r>
            <a:r>
              <a:rPr lang="en-US" dirty="0" err="1" smtClean="0"/>
              <a:t>thorem</a:t>
            </a:r>
            <a:r>
              <a:rPr lang="en-US" dirty="0" smtClean="0"/>
              <a:t>, because the sum of the degrees of the vertices </a:t>
            </a:r>
            <a:r>
              <a:rPr lang="en-US" dirty="0" smtClean="0">
                <a:latin typeface="Cambria" pitchFamily="18" charset="0"/>
              </a:rPr>
              <a:t>3</a:t>
            </a:r>
            <a:r>
              <a:rPr lang="en-US" dirty="0" smtClean="0">
                <a:latin typeface="Cambria" pitchFamily="18" charset="0"/>
                <a:ea typeface="Cambria Math"/>
                <a:sym typeface="Symbol"/>
              </a:rPr>
              <a:t> </a:t>
            </a:r>
            <a:r>
              <a:rPr lang="en-US" dirty="0">
                <a:latin typeface="Cambria" pitchFamily="18" charset="0"/>
                <a:ea typeface="Cambria Math"/>
                <a:sym typeface="Symbol"/>
              </a:rPr>
              <a:t></a:t>
            </a:r>
            <a:r>
              <a:rPr lang="en-US" dirty="0" smtClean="0">
                <a:latin typeface="Cambria" pitchFamily="18" charset="0"/>
              </a:rPr>
              <a:t>  5 = 15 </a:t>
            </a:r>
            <a:r>
              <a:rPr lang="en-US" dirty="0" smtClean="0"/>
              <a:t>is odd.</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Theorem </a:t>
            </a:r>
            <a:r>
              <a:rPr lang="en-US" b="1" dirty="0" smtClean="0">
                <a:latin typeface="Cambria" pitchFamily="18" charset="0"/>
              </a:rPr>
              <a:t>2</a:t>
            </a:r>
            <a:r>
              <a:rPr lang="en-US" b="1" dirty="0" smtClean="0"/>
              <a:t>:</a:t>
            </a:r>
            <a:r>
              <a:rPr lang="en-US" dirty="0" smtClean="0"/>
              <a:t> An undirected graph has an even number of vertices of odd degree.</a:t>
            </a:r>
          </a:p>
          <a:p>
            <a:pPr indent="0">
              <a:buNone/>
            </a:pPr>
            <a:r>
              <a:rPr lang="en-US" b="1" i="1" dirty="0" smtClean="0"/>
              <a:t>Proof</a:t>
            </a:r>
            <a:r>
              <a:rPr lang="en-US" b="1" dirty="0" smtClean="0"/>
              <a:t>: </a:t>
            </a:r>
            <a:r>
              <a:rPr lang="en-US" dirty="0" smtClean="0"/>
              <a:t>Let </a:t>
            </a:r>
            <a:r>
              <a:rPr lang="en-US" i="1" dirty="0" smtClean="0"/>
              <a:t>V</a:t>
            </a:r>
            <a:r>
              <a:rPr lang="en-US" baseline="-25000" dirty="0" smtClean="0">
                <a:latin typeface="Cambria" pitchFamily="18" charset="0"/>
              </a:rPr>
              <a:t>1</a:t>
            </a:r>
            <a:r>
              <a:rPr lang="en-US" dirty="0" smtClean="0"/>
              <a:t> be the vertices of even degree and </a:t>
            </a:r>
            <a:r>
              <a:rPr lang="en-US" i="1" dirty="0" smtClean="0"/>
              <a:t>V</a:t>
            </a:r>
            <a:r>
              <a:rPr lang="en-US" baseline="-25000" dirty="0" smtClean="0">
                <a:latin typeface="Cambria" pitchFamily="18" charset="0"/>
              </a:rPr>
              <a:t>2</a:t>
            </a:r>
            <a:r>
              <a:rPr lang="en-US" dirty="0" smtClean="0"/>
              <a:t> be the vertices of odd degree in an undirected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with </a:t>
            </a:r>
            <a:r>
              <a:rPr lang="en-US" i="1" dirty="0" smtClean="0"/>
              <a:t>m</a:t>
            </a:r>
            <a:r>
              <a:rPr lang="en-US" dirty="0" smtClean="0"/>
              <a:t> edges. Then </a:t>
            </a:r>
          </a:p>
          <a:p>
            <a:pPr indent="0">
              <a:buNone/>
            </a:pPr>
            <a:r>
              <a:rPr lang="en-US" b="1" dirty="0" smtClean="0"/>
              <a:t>       </a:t>
            </a:r>
          </a:p>
          <a:p>
            <a:pPr indent="0">
              <a:buNone/>
            </a:pPr>
            <a:endParaRPr lang="en-US" dirty="0" smtClean="0"/>
          </a:p>
          <a:p>
            <a:pPr indent="0">
              <a:buNone/>
            </a:pPr>
            <a:endParaRPr lang="en-US" dirty="0" smtClean="0"/>
          </a:p>
          <a:p>
            <a:pPr indent="0">
              <a:buNone/>
            </a:pPr>
            <a:endParaRPr lang="en-US" dirty="0" smtClean="0"/>
          </a:p>
          <a:p>
            <a:pPr>
              <a:buNone/>
            </a:pPr>
            <a:r>
              <a:rPr lang="en-US" dirty="0" smtClean="0"/>
              <a:t>    </a:t>
            </a:r>
            <a:r>
              <a:rPr lang="en-US" b="1" dirty="0" smtClean="0"/>
              <a:t>  </a:t>
            </a:r>
          </a:p>
          <a:p>
            <a:pPr>
              <a:buNone/>
            </a:pPr>
            <a:r>
              <a:rPr lang="en-US" b="1" dirty="0" smtClean="0"/>
              <a:t>   </a:t>
            </a:r>
            <a:endParaRPr lang="en-US" b="1"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a:t>
            </a:r>
            <a:r>
              <a:rPr lang="en-US" dirty="0" smtClean="0"/>
              <a:t>ust be even since </a:t>
            </a:r>
            <a:r>
              <a:rPr lang="en-US" dirty="0" err="1" smtClean="0"/>
              <a:t>deg</a:t>
            </a:r>
            <a:r>
              <a:rPr lang="en-US" dirty="0" smtClean="0"/>
              <a:t>(</a:t>
            </a:r>
            <a:r>
              <a:rPr lang="en-US" i="1" dirty="0" smtClean="0"/>
              <a:t>v</a:t>
            </a:r>
            <a:r>
              <a:rPr lang="en-US" dirty="0" smtClean="0"/>
              <a:t>) is even for each </a:t>
            </a:r>
            <a:r>
              <a:rPr lang="en-US" i="1" dirty="0" smtClean="0"/>
              <a:t>v</a:t>
            </a:r>
            <a:r>
              <a:rPr lang="en-US" dirty="0" smtClean="0"/>
              <a:t> </a:t>
            </a:r>
            <a:r>
              <a:rPr lang="en-US" dirty="0" smtClean="0">
                <a:latin typeface="Cambria Math"/>
                <a:ea typeface="Cambria Math"/>
              </a:rPr>
              <a:t>∈ </a:t>
            </a:r>
            <a:r>
              <a:rPr lang="en-US" i="1" dirty="0" smtClean="0">
                <a:latin typeface="Cambria" pitchFamily="18" charset="0"/>
                <a:ea typeface="Cambria Math"/>
              </a:rPr>
              <a:t>V</a:t>
            </a:r>
            <a:r>
              <a:rPr lang="en-US" baseline="-25000" dirty="0" smtClean="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smtClean="0"/>
              <a:t>even</a:t>
            </a:r>
            <a:endParaRPr lang="en-US" dirty="0"/>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a:t>
            </a:r>
            <a:r>
              <a:rPr lang="en-US" dirty="0" smtClean="0"/>
              <a:t>his sum must be even because </a:t>
            </a:r>
            <a:r>
              <a:rPr lang="en-US" dirty="0" smtClean="0">
                <a:latin typeface="Cambria Math" pitchFamily="18" charset="0"/>
                <a:ea typeface="Cambria Math" pitchFamily="18" charset="0"/>
              </a:rPr>
              <a:t>2</a:t>
            </a:r>
            <a:r>
              <a:rPr lang="en-US" i="1" dirty="0" smtClean="0"/>
              <a:t>m</a:t>
            </a:r>
            <a:r>
              <a:rPr lang="en-US" dirty="0" smtClean="0"/>
              <a:t> is even and the sum of the degrees of the vertices of even degrees is also even. </a:t>
            </a:r>
            <a:r>
              <a:rPr lang="en-US" dirty="0"/>
              <a:t>Because this is the sum of the degrees of all vertices of odd degree in the </a:t>
            </a:r>
            <a:r>
              <a:rPr lang="en-US" dirty="0" smtClean="0"/>
              <a:t>graph, there must be an even number of such vertices.</a:t>
            </a:r>
            <a:endParaRPr lang="en-US" dirty="0"/>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smtClean="0"/>
          </a:p>
          <a:p>
            <a:pPr indent="0">
              <a:buNone/>
            </a:pPr>
            <a:r>
              <a:rPr lang="en-US" b="1" dirty="0" smtClean="0"/>
              <a:t>Definition:</a:t>
            </a:r>
            <a:r>
              <a:rPr lang="en-US" dirty="0" smtClean="0"/>
              <a:t> An </a:t>
            </a:r>
            <a:r>
              <a:rPr lang="en-US" i="1" dirty="0" smtClean="0"/>
              <a:t>directed graph G = </a:t>
            </a:r>
            <a:r>
              <a:rPr lang="en-US" dirty="0" smtClean="0"/>
              <a:t>(</a:t>
            </a:r>
            <a:r>
              <a:rPr lang="en-US" i="1" dirty="0" smtClean="0"/>
              <a:t>V, E) </a:t>
            </a:r>
            <a:r>
              <a:rPr lang="en-US" dirty="0" smtClean="0"/>
              <a:t>consists of </a:t>
            </a:r>
            <a:r>
              <a:rPr lang="en-US" i="1" dirty="0" smtClean="0"/>
              <a:t>V, </a:t>
            </a:r>
            <a:r>
              <a:rPr lang="en-US" dirty="0" smtClean="0"/>
              <a:t>a nonempty set of </a:t>
            </a:r>
            <a:r>
              <a:rPr lang="en-US" i="1" dirty="0" smtClean="0"/>
              <a:t>vertices </a:t>
            </a:r>
            <a:r>
              <a:rPr lang="en-US" dirty="0" smtClean="0"/>
              <a:t>(or </a:t>
            </a:r>
            <a:r>
              <a:rPr lang="en-US" i="1" dirty="0" smtClean="0"/>
              <a:t>nodes</a:t>
            </a:r>
            <a:r>
              <a:rPr lang="en-US" dirty="0" smtClean="0"/>
              <a:t>), and </a:t>
            </a:r>
            <a:r>
              <a:rPr lang="en-US" i="1" dirty="0" smtClean="0"/>
              <a:t>E, </a:t>
            </a:r>
            <a:r>
              <a:rPr lang="en-US" dirty="0" smtClean="0"/>
              <a:t>a set of </a:t>
            </a:r>
            <a:r>
              <a:rPr lang="en-US" i="1" dirty="0" smtClean="0"/>
              <a:t>directed edges </a:t>
            </a:r>
            <a:r>
              <a:rPr lang="en-US" dirty="0" smtClean="0"/>
              <a:t>or </a:t>
            </a:r>
            <a:r>
              <a:rPr lang="en-US" i="1" dirty="0" smtClean="0"/>
              <a:t>arcs. </a:t>
            </a:r>
            <a:r>
              <a:rPr lang="en-US" dirty="0" smtClean="0"/>
              <a:t>Each edge is an ordered pair of vertices.  The directed </a:t>
            </a:r>
            <a:r>
              <a:rPr lang="en-US" dirty="0"/>
              <a:t> </a:t>
            </a:r>
            <a:r>
              <a:rPr lang="en-US" dirty="0" smtClean="0"/>
              <a:t>edge (</a:t>
            </a:r>
            <a:r>
              <a:rPr lang="en-US" i="1" dirty="0" err="1" smtClean="0"/>
              <a:t>u</a:t>
            </a:r>
            <a:r>
              <a:rPr lang="en-US" dirty="0" err="1" smtClean="0"/>
              <a:t>,</a:t>
            </a:r>
            <a:r>
              <a:rPr lang="en-US" i="1" dirty="0" err="1" smtClean="0"/>
              <a:t>v</a:t>
            </a:r>
            <a:r>
              <a:rPr lang="en-US" dirty="0" smtClean="0"/>
              <a:t>) is said to start at </a:t>
            </a:r>
            <a:r>
              <a:rPr lang="en-US" i="1" dirty="0" smtClean="0"/>
              <a:t>u</a:t>
            </a:r>
            <a:r>
              <a:rPr lang="en-US" dirty="0" smtClean="0"/>
              <a:t> and end at </a:t>
            </a:r>
            <a:r>
              <a:rPr lang="en-US" i="1" dirty="0" smtClean="0"/>
              <a:t>v</a:t>
            </a:r>
            <a:r>
              <a:rPr lang="en-US" dirty="0" smtClean="0"/>
              <a:t>.</a:t>
            </a:r>
          </a:p>
          <a:p>
            <a:pPr indent="0">
              <a:buNone/>
            </a:pPr>
            <a:r>
              <a:rPr lang="en-US" b="1" dirty="0" smtClean="0"/>
              <a:t>Definition</a:t>
            </a:r>
            <a:r>
              <a:rPr lang="en-US" dirty="0" smtClean="0"/>
              <a:t>:  </a:t>
            </a:r>
            <a:r>
              <a:rPr lang="en-US" dirty="0"/>
              <a:t>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a:t>
            </a:r>
            <a:r>
              <a:rPr lang="en-US" dirty="0" smtClean="0"/>
              <a:t>the </a:t>
            </a:r>
            <a:r>
              <a:rPr lang="en-US" i="1" dirty="0"/>
              <a:t>initial vertex </a:t>
            </a:r>
            <a:r>
              <a:rPr lang="en-US" dirty="0" smtClean="0"/>
              <a:t>of this edge and </a:t>
            </a:r>
            <a:r>
              <a:rPr lang="en-US" dirty="0"/>
              <a:t>is </a:t>
            </a:r>
            <a:r>
              <a:rPr lang="en-US" i="1" dirty="0"/>
              <a:t>adjacent to v </a:t>
            </a:r>
            <a:r>
              <a:rPr lang="en-US" dirty="0"/>
              <a:t>and </a:t>
            </a:r>
            <a:r>
              <a:rPr lang="en-US" i="1" dirty="0"/>
              <a:t>v </a:t>
            </a:r>
            <a:r>
              <a:rPr lang="en-US" dirty="0"/>
              <a:t>is </a:t>
            </a:r>
            <a:r>
              <a:rPr lang="en-US" dirty="0" smtClean="0"/>
              <a:t>the </a:t>
            </a:r>
            <a:r>
              <a:rPr lang="en-US" i="1" dirty="0" smtClean="0"/>
              <a:t>terminal </a:t>
            </a:r>
            <a:r>
              <a:rPr lang="en-US" dirty="0" smtClean="0"/>
              <a:t>(or </a:t>
            </a:r>
            <a:r>
              <a:rPr lang="en-US" i="1" dirty="0" smtClean="0"/>
              <a:t>end</a:t>
            </a:r>
            <a:r>
              <a:rPr lang="en-US" dirty="0" smtClean="0"/>
              <a:t>)</a:t>
            </a:r>
            <a:r>
              <a:rPr lang="en-US" i="1" dirty="0" smtClean="0"/>
              <a:t> </a:t>
            </a:r>
            <a:r>
              <a:rPr lang="en-US" i="1" dirty="0"/>
              <a:t>vertex </a:t>
            </a:r>
            <a:r>
              <a:rPr lang="en-US" dirty="0" smtClean="0"/>
              <a:t>of this edge and </a:t>
            </a:r>
            <a:r>
              <a:rPr lang="en-US" dirty="0"/>
              <a:t>is </a:t>
            </a:r>
            <a:r>
              <a:rPr lang="en-US" i="1" dirty="0"/>
              <a:t>adjacent from </a:t>
            </a:r>
            <a:r>
              <a:rPr lang="en-US" i="1" dirty="0" smtClean="0"/>
              <a:t>u</a:t>
            </a:r>
            <a:r>
              <a:rPr lang="en-US" dirty="0" smtClean="0"/>
              <a:t>. The </a:t>
            </a:r>
            <a:r>
              <a:rPr lang="en-US" dirty="0"/>
              <a:t>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smtClean="0"/>
              <a:t>Recall the definition of a directed graph.</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 and Graph Models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in-degree of a vertex v</a:t>
            </a:r>
            <a:r>
              <a:rPr lang="en-US" dirty="0" smtClean="0"/>
              <a:t>, denoted        </a:t>
            </a:r>
            <a:r>
              <a:rPr lang="en-US" i="1" dirty="0" err="1" smtClean="0"/>
              <a:t>deg</a:t>
            </a:r>
            <a:r>
              <a:rPr lang="en-US" i="1" baseline="30000" dirty="0" smtClean="0">
                <a:latin typeface="Cambria Math"/>
                <a:ea typeface="Cambria Math"/>
              </a:rPr>
              <a:t>−</a:t>
            </a:r>
            <a:r>
              <a:rPr lang="en-US" dirty="0" smtClean="0"/>
              <a:t>(</a:t>
            </a:r>
            <a:r>
              <a:rPr lang="en-US" i="1" dirty="0" smtClean="0"/>
              <a:t>v</a:t>
            </a:r>
            <a:r>
              <a:rPr lang="en-US" dirty="0" smtClean="0"/>
              <a:t>), is the number of edges which terminate at </a:t>
            </a:r>
            <a:r>
              <a:rPr lang="en-US" i="1" dirty="0" smtClean="0"/>
              <a:t>v</a:t>
            </a:r>
            <a:r>
              <a:rPr lang="en-US" dirty="0" smtClean="0"/>
              <a:t>. The </a:t>
            </a:r>
            <a:r>
              <a:rPr lang="en-US" i="1" dirty="0" smtClean="0"/>
              <a:t>out-degree of v</a:t>
            </a:r>
            <a:r>
              <a:rPr lang="en-US" dirty="0" smtClean="0"/>
              <a:t>, denoted </a:t>
            </a:r>
            <a:r>
              <a:rPr lang="en-US" i="1" dirty="0" smtClean="0"/>
              <a:t>deg</a:t>
            </a:r>
            <a:r>
              <a:rPr lang="en-US" i="1" baseline="30000" dirty="0" smtClean="0"/>
              <a:t>+</a:t>
            </a:r>
            <a:r>
              <a:rPr lang="en-US" dirty="0" smtClean="0"/>
              <a:t>(</a:t>
            </a:r>
            <a:r>
              <a:rPr lang="en-US" i="1" dirty="0" smtClean="0"/>
              <a:t>v</a:t>
            </a:r>
            <a:r>
              <a:rPr lang="en-US" dirty="0" smtClean="0"/>
              <a:t>)</a:t>
            </a:r>
            <a:r>
              <a:rPr lang="en-US" i="1" dirty="0" smtClean="0"/>
              <a:t>, </a:t>
            </a:r>
            <a:r>
              <a:rPr lang="en-US" dirty="0" smtClean="0"/>
              <a:t>is the number of edges with </a:t>
            </a:r>
            <a:r>
              <a:rPr lang="en-US" i="1" dirty="0" smtClean="0"/>
              <a:t>v</a:t>
            </a:r>
            <a:r>
              <a:rPr lang="en-US" dirty="0" smtClean="0"/>
              <a:t> as their initial vertex. Note that a loop at a vertex contributes </a:t>
            </a:r>
            <a:r>
              <a:rPr lang="en-US" dirty="0" smtClean="0">
                <a:latin typeface="Cambria" pitchFamily="18" charset="0"/>
              </a:rPr>
              <a:t>1 </a:t>
            </a:r>
            <a:r>
              <a:rPr lang="en-US" dirty="0" smtClean="0"/>
              <a:t>to both the in-degree and the out-degree of the vertex.</a:t>
            </a:r>
            <a:endParaRPr lang="en-US" dirty="0"/>
          </a:p>
          <a:p>
            <a:pPr indent="0">
              <a:buNone/>
            </a:pPr>
            <a:r>
              <a:rPr lang="en-US" b="1" dirty="0" smtClean="0"/>
              <a:t>Example:  </a:t>
            </a:r>
            <a:r>
              <a:rPr lang="en-US" dirty="0" smtClean="0"/>
              <a:t>In the graph </a:t>
            </a:r>
            <a:r>
              <a:rPr lang="en-US" i="1" dirty="0" smtClean="0"/>
              <a:t>G</a:t>
            </a:r>
            <a:r>
              <a:rPr lang="en-US" dirty="0" smtClean="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217635"/>
            <a:ext cx="1730502" cy="1140714"/>
          </a:xfrm>
          <a:prstGeom prst="rect">
            <a:avLst/>
          </a:prstGeom>
        </p:spPr>
      </p:pic>
      <p:sp>
        <p:nvSpPr>
          <p:cNvPr id="5" name="TextBox 4"/>
          <p:cNvSpPr txBox="1"/>
          <p:nvPr/>
        </p:nvSpPr>
        <p:spPr>
          <a:xfrm>
            <a:off x="2971800" y="4958080"/>
            <a:ext cx="5791200" cy="923330"/>
          </a:xfrm>
          <a:prstGeom prst="rect">
            <a:avLst/>
          </a:prstGeom>
          <a:noFill/>
        </p:spPr>
        <p:txBody>
          <a:bodyPr wrap="square" rtlCol="0">
            <a:spAutoFit/>
          </a:bodyPr>
          <a:lstStyle/>
          <a:p>
            <a:r>
              <a:rPr lang="en-US" dirty="0" err="1" smtClean="0"/>
              <a:t>deg</a:t>
            </a:r>
            <a:r>
              <a:rPr lang="en-US" i="1" baseline="30000" dirty="0" smtClean="0">
                <a:latin typeface="Cambria Math"/>
                <a:ea typeface="Cambria Math"/>
              </a:rPr>
              <a:t>−</a:t>
            </a:r>
            <a:r>
              <a:rPr lang="en-US" dirty="0" smtClean="0"/>
              <a:t>(</a:t>
            </a:r>
            <a:r>
              <a:rPr lang="en-US" i="1" dirty="0" smtClean="0"/>
              <a:t>a</a:t>
            </a:r>
            <a:r>
              <a:rPr lang="en-US" dirty="0" smtClean="0"/>
              <a:t>) = </a:t>
            </a:r>
            <a:r>
              <a:rPr lang="en-US" dirty="0" smtClean="0">
                <a:latin typeface="Cambria" pitchFamily="18" charset="0"/>
              </a:rPr>
              <a:t>2, </a:t>
            </a:r>
            <a:r>
              <a:rPr lang="en-US" dirty="0" err="1" smtClean="0"/>
              <a:t>deg</a:t>
            </a:r>
            <a:r>
              <a:rPr lang="en-US" i="1" baseline="30000" dirty="0" smtClean="0">
                <a:latin typeface="Cambria Math"/>
                <a:ea typeface="Cambria Math"/>
              </a:rPr>
              <a:t>−</a:t>
            </a:r>
            <a:r>
              <a:rPr lang="en-US" dirty="0" smtClean="0"/>
              <a:t>(</a:t>
            </a:r>
            <a:r>
              <a:rPr lang="en-US" i="1" dirty="0" smtClean="0"/>
              <a:t>b</a:t>
            </a:r>
            <a:r>
              <a:rPr lang="en-US" dirty="0" smtClean="0"/>
              <a:t>) = </a:t>
            </a:r>
            <a:r>
              <a:rPr lang="en-US" dirty="0" smtClean="0">
                <a:latin typeface="Cambria" pitchFamily="18" charset="0"/>
              </a:rPr>
              <a:t>2</a:t>
            </a:r>
            <a:r>
              <a:rPr lang="en-US" dirty="0" smtClean="0"/>
              <a:t>, </a:t>
            </a:r>
            <a:r>
              <a:rPr lang="en-US" dirty="0" err="1" smtClean="0"/>
              <a:t>deg</a:t>
            </a:r>
            <a:r>
              <a:rPr lang="en-US" i="1" baseline="30000" dirty="0" smtClean="0">
                <a:latin typeface="Cambria Math"/>
                <a:ea typeface="Cambria Math"/>
              </a:rPr>
              <a:t>−</a:t>
            </a:r>
            <a:r>
              <a:rPr lang="en-US" dirty="0" smtClean="0"/>
              <a:t>(</a:t>
            </a:r>
            <a:r>
              <a:rPr lang="en-US" i="1" dirty="0" smtClean="0"/>
              <a:t>c</a:t>
            </a:r>
            <a:r>
              <a:rPr lang="en-US" dirty="0" smtClean="0"/>
              <a:t>) = </a:t>
            </a:r>
            <a:r>
              <a:rPr lang="en-US" dirty="0" smtClean="0">
                <a:latin typeface="Cambria" pitchFamily="18" charset="0"/>
              </a:rPr>
              <a:t>3, </a:t>
            </a:r>
            <a:r>
              <a:rPr lang="en-US" dirty="0" err="1" smtClean="0"/>
              <a:t>deg</a:t>
            </a:r>
            <a:r>
              <a:rPr lang="en-US" i="1" baseline="30000" dirty="0" smtClean="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i="1" baseline="30000" dirty="0">
                <a:latin typeface="Cambria Math"/>
                <a:ea typeface="Cambria Math"/>
              </a:rPr>
              <a:t>−</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a:t>deg</a:t>
            </a:r>
            <a:r>
              <a:rPr lang="en-US" i="1" baseline="30000" dirty="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
        <p:nvSpPr>
          <p:cNvPr id="6" name="TextBox 5"/>
          <p:cNvSpPr txBox="1"/>
          <p:nvPr/>
        </p:nvSpPr>
        <p:spPr>
          <a:xfrm>
            <a:off x="2971800" y="5787992"/>
            <a:ext cx="5638800" cy="923330"/>
          </a:xfrm>
          <a:prstGeom prst="rect">
            <a:avLst/>
          </a:prstGeom>
          <a:noFill/>
        </p:spPr>
        <p:txBody>
          <a:bodyPr wrap="square" rtlCol="0">
            <a:spAutoFit/>
          </a:bodyPr>
          <a:lstStyle/>
          <a:p>
            <a:r>
              <a:rPr lang="en-US" dirty="0" err="1"/>
              <a:t>d</a:t>
            </a:r>
            <a:r>
              <a:rPr lang="en-US" dirty="0" err="1" smtClean="0"/>
              <a:t>eg</a:t>
            </a:r>
            <a:r>
              <a:rPr lang="en-US" baseline="30000" dirty="0">
                <a:latin typeface="Cambria Math"/>
                <a:ea typeface="Cambria Math"/>
              </a:rPr>
              <a:t>+</a:t>
            </a:r>
            <a:r>
              <a:rPr lang="en-US" dirty="0" smtClean="0"/>
              <a:t>(</a:t>
            </a:r>
            <a:r>
              <a:rPr lang="en-US" i="1" dirty="0" smtClean="0"/>
              <a:t>a</a:t>
            </a:r>
            <a:r>
              <a:rPr lang="en-US" dirty="0" smtClean="0"/>
              <a:t>) = </a:t>
            </a:r>
            <a:r>
              <a:rPr lang="en-US" dirty="0">
                <a:latin typeface="Cambria" pitchFamily="18" charset="0"/>
              </a:rPr>
              <a:t>4</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b</a:t>
            </a:r>
            <a:r>
              <a:rPr lang="en-US" dirty="0" smtClean="0"/>
              <a:t>) = </a:t>
            </a:r>
            <a:r>
              <a:rPr lang="en-US" dirty="0">
                <a:latin typeface="Cambria" pitchFamily="18" charset="0"/>
              </a:rPr>
              <a:t>1</a:t>
            </a:r>
            <a:r>
              <a:rPr lang="en-US" dirty="0" smtClean="0"/>
              <a:t>, </a:t>
            </a:r>
            <a:r>
              <a:rPr lang="en-US" dirty="0" err="1" smtClean="0"/>
              <a:t>deg</a:t>
            </a:r>
            <a:r>
              <a:rPr lang="en-US" baseline="30000" dirty="0">
                <a:latin typeface="Cambria Math"/>
                <a:ea typeface="Cambria Math"/>
              </a:rPr>
              <a:t>+</a:t>
            </a:r>
            <a:r>
              <a:rPr lang="en-US" dirty="0" smtClean="0"/>
              <a:t>(</a:t>
            </a:r>
            <a:r>
              <a:rPr lang="en-US" i="1" dirty="0" smtClean="0"/>
              <a:t>c</a:t>
            </a:r>
            <a:r>
              <a:rPr lang="en-US" dirty="0" smtClean="0"/>
              <a:t>) = </a:t>
            </a:r>
            <a:r>
              <a:rPr lang="en-US" dirty="0">
                <a:latin typeface="Cambria" pitchFamily="18" charset="0"/>
              </a:rPr>
              <a:t>2</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baseline="30000" dirty="0" smtClean="0">
                <a:latin typeface="Cambria Math"/>
                <a:ea typeface="Cambria Math"/>
              </a:rPr>
              <a:t>+</a:t>
            </a:r>
            <a:r>
              <a:rPr lang="en-US" i="1" baseline="30000" dirty="0" smtClean="0">
                <a:latin typeface="Cambria Math"/>
                <a:ea typeface="Cambria Math"/>
              </a:rPr>
              <a:t> </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smtClean="0"/>
              <a:t>deg</a:t>
            </a:r>
            <a:r>
              <a:rPr lang="en-US" baseline="30000" dirty="0" smtClean="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a:bodyPr>
          <a:lstStyle/>
          <a:p>
            <a:pPr indent="0">
              <a:buNone/>
            </a:pPr>
            <a:r>
              <a:rPr lang="en-US" b="1" dirty="0" smtClean="0"/>
              <a:t>Theorem </a:t>
            </a:r>
            <a:r>
              <a:rPr lang="en-US" b="1" dirty="0" smtClean="0">
                <a:latin typeface="Cambria" pitchFamily="18" charset="0"/>
              </a:rPr>
              <a:t>3</a:t>
            </a:r>
            <a:r>
              <a:rPr lang="en-US" dirty="0" smtClean="0"/>
              <a:t>: Let </a:t>
            </a:r>
            <a:r>
              <a:rPr lang="en-US" i="1" dirty="0" smtClean="0"/>
              <a:t>G = </a:t>
            </a:r>
            <a:r>
              <a:rPr lang="en-US" dirty="0" smtClean="0"/>
              <a:t>(</a:t>
            </a:r>
            <a:r>
              <a:rPr lang="en-US" i="1" dirty="0" smtClean="0"/>
              <a:t>V, E</a:t>
            </a:r>
            <a:r>
              <a:rPr lang="en-US" dirty="0" smtClean="0"/>
              <a:t>)</a:t>
            </a:r>
            <a:r>
              <a:rPr lang="en-US" i="1" dirty="0" smtClean="0"/>
              <a:t> </a:t>
            </a:r>
            <a:r>
              <a:rPr lang="en-US" dirty="0" smtClean="0"/>
              <a:t>be a graph with directed edges. Then:</a:t>
            </a:r>
          </a:p>
          <a:p>
            <a:pPr indent="0">
              <a:buNone/>
            </a:pPr>
            <a:endParaRPr lang="en-US" dirty="0"/>
          </a:p>
          <a:p>
            <a:pPr indent="0">
              <a:buNone/>
            </a:pPr>
            <a:endParaRPr lang="en-US" dirty="0" smtClean="0"/>
          </a:p>
          <a:p>
            <a:pPr indent="0">
              <a:buNone/>
            </a:pPr>
            <a:endParaRPr lang="en-US" dirty="0"/>
          </a:p>
          <a:p>
            <a:pPr indent="0">
              <a:buNone/>
            </a:pPr>
            <a:endParaRPr lang="en-US" dirty="0" smtClean="0"/>
          </a:p>
          <a:p>
            <a:pPr indent="0">
              <a:buNone/>
            </a:pPr>
            <a:r>
              <a:rPr lang="en-US" b="1" i="1" dirty="0"/>
              <a:t>Proof</a:t>
            </a:r>
            <a:r>
              <a:rPr lang="en-US" dirty="0"/>
              <a:t>: The first sum counts the number of outgoing edges over all vertices and the second sum counts the number of incoming edges over all vertices. </a:t>
            </a:r>
            <a:r>
              <a:rPr lang="en-US" dirty="0" smtClean="0"/>
              <a:t>It </a:t>
            </a:r>
            <a:r>
              <a:rPr lang="en-US" dirty="0"/>
              <a:t>follows that both sums equal the number of edges in the graph</a:t>
            </a:r>
            <a:r>
              <a:rPr lang="en-US" dirty="0" smtClean="0"/>
              <a:t>.</a:t>
            </a:r>
            <a:endParaRPr lang="en-US" dirty="0"/>
          </a:p>
          <a:p>
            <a:pPr indent="0">
              <a:buNone/>
            </a:pPr>
            <a:endParaRPr lang="en-US" dirty="0" smtClean="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52600" y="3429000"/>
            <a:ext cx="5537835" cy="837248"/>
          </a:xfrm>
          <a:prstGeom prst="rect">
            <a:avLst/>
          </a:prstGeom>
        </p:spPr>
      </p:pic>
      <p:sp>
        <p:nvSpPr>
          <p:cNvPr id="6" name="Isosceles Triangle 5"/>
          <p:cNvSpPr/>
          <p:nvPr/>
        </p:nvSpPr>
        <p:spPr>
          <a:xfrm rot="5400000" flipV="1">
            <a:off x="8143462" y="5701748"/>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Complete Graphs</a:t>
            </a:r>
            <a:endParaRPr lang="en-US" dirty="0"/>
          </a:p>
        </p:txBody>
      </p:sp>
      <p:sp>
        <p:nvSpPr>
          <p:cNvPr id="3" name="Content Placeholder 2"/>
          <p:cNvSpPr>
            <a:spLocks noGrp="1"/>
          </p:cNvSpPr>
          <p:nvPr>
            <p:ph idx="1"/>
          </p:nvPr>
        </p:nvSpPr>
        <p:spPr/>
        <p:txBody>
          <a:bodyPr/>
          <a:lstStyle/>
          <a:p>
            <a:pPr indent="0">
              <a:buNone/>
            </a:pPr>
            <a:r>
              <a:rPr lang="en-US" dirty="0" smtClean="0"/>
              <a:t>A </a:t>
            </a:r>
            <a:r>
              <a:rPr lang="en-US" i="1" dirty="0" smtClean="0"/>
              <a:t>complete graph on n vertices</a:t>
            </a:r>
            <a:r>
              <a:rPr lang="en-US" dirty="0" smtClean="0"/>
              <a:t>,</a:t>
            </a:r>
            <a:r>
              <a:rPr lang="en-US" dirty="0"/>
              <a:t> denoted by </a:t>
            </a:r>
            <a:r>
              <a:rPr lang="en-US" i="1" dirty="0" err="1" smtClean="0"/>
              <a:t>K</a:t>
            </a:r>
            <a:r>
              <a:rPr lang="en-US" i="1" baseline="-25000" dirty="0" err="1" smtClean="0"/>
              <a:t>n</a:t>
            </a:r>
            <a:r>
              <a:rPr lang="en-US" dirty="0" smtClean="0"/>
              <a:t>, is </a:t>
            </a:r>
            <a:r>
              <a:rPr lang="en-US" dirty="0"/>
              <a:t>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86" y="3657600"/>
            <a:ext cx="5308092" cy="1019556"/>
          </a:xfrm>
          <a:prstGeom prst="rect">
            <a:avLst/>
          </a:prstGeom>
        </p:spPr>
      </p:pic>
    </p:spTree>
    <p:extLst>
      <p:ext uri="{BB962C8B-B14F-4D97-AF65-F5344CB8AC3E}">
        <p14:creationId xmlns:p14="http://schemas.microsoft.com/office/powerpoint/2010/main" val="413282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Cycles and Wheels</a:t>
            </a:r>
            <a:endParaRPr lang="en-US" dirty="0"/>
          </a:p>
        </p:txBody>
      </p:sp>
      <p:sp>
        <p:nvSpPr>
          <p:cNvPr id="3" name="Content Placeholder 2"/>
          <p:cNvSpPr>
            <a:spLocks noGrp="1"/>
          </p:cNvSpPr>
          <p:nvPr>
            <p:ph idx="1"/>
          </p:nvPr>
        </p:nvSpPr>
        <p:spPr/>
        <p:txBody>
          <a:bodyPr/>
          <a:lstStyle/>
          <a:p>
            <a:pPr indent="0">
              <a:buNone/>
            </a:pPr>
            <a:r>
              <a:rPr lang="en-US" dirty="0"/>
              <a:t>A</a:t>
            </a:r>
            <a:r>
              <a:rPr lang="en-US" dirty="0" smtClean="0"/>
              <a:t> </a:t>
            </a:r>
            <a:r>
              <a:rPr lang="en-US" i="1" dirty="0"/>
              <a:t>cycle</a:t>
            </a:r>
            <a:r>
              <a:rPr lang="en-US" dirty="0"/>
              <a:t> </a:t>
            </a:r>
            <a:r>
              <a:rPr lang="en-US" i="1" dirty="0" err="1"/>
              <a:t>C</a:t>
            </a:r>
            <a:r>
              <a:rPr lang="en-US" i="1" baseline="-25000" dirty="0" err="1"/>
              <a:t>n</a:t>
            </a:r>
            <a:r>
              <a:rPr lang="en-US" i="1" baseline="-25000" dirty="0"/>
              <a:t> </a:t>
            </a:r>
            <a:r>
              <a:rPr lang="en-US" dirty="0"/>
              <a:t>for </a:t>
            </a:r>
            <a:r>
              <a:rPr lang="en-US" i="1" dirty="0"/>
              <a:t>n</a:t>
            </a:r>
            <a:r>
              <a:rPr lang="en-US" dirty="0"/>
              <a:t> </a:t>
            </a:r>
            <a:r>
              <a:rPr lang="en-US" dirty="0" smtClean="0"/>
              <a:t>≥  </a:t>
            </a:r>
            <a:r>
              <a:rPr lang="en-US" dirty="0">
                <a:latin typeface="Cambria" pitchFamily="18" charset="0"/>
              </a:rPr>
              <a:t>3 </a:t>
            </a:r>
            <a:r>
              <a:rPr lang="en-US" dirty="0"/>
              <a:t>consists of </a:t>
            </a:r>
            <a:r>
              <a:rPr lang="en-US" i="1" dirty="0"/>
              <a:t>n</a:t>
            </a:r>
            <a:r>
              <a:rPr lang="en-US" dirty="0"/>
              <a:t> vertices </a:t>
            </a:r>
            <a:r>
              <a:rPr lang="en-US" i="1" dirty="0"/>
              <a:t>v</a:t>
            </a:r>
            <a:r>
              <a:rPr lang="en-US" baseline="-25000" dirty="0">
                <a:latin typeface="Cambria" pitchFamily="18" charset="0"/>
              </a:rPr>
              <a:t>1</a:t>
            </a:r>
            <a:r>
              <a:rPr lang="en-US" dirty="0"/>
              <a:t>, </a:t>
            </a:r>
            <a:r>
              <a:rPr lang="en-US" i="1" dirty="0" smtClean="0"/>
              <a:t>v</a:t>
            </a:r>
            <a:r>
              <a:rPr lang="en-US" baseline="-25000" dirty="0" smtClean="0">
                <a:latin typeface="Cambria" pitchFamily="18" charset="0"/>
              </a:rPr>
              <a:t>2</a:t>
            </a:r>
            <a:r>
              <a:rPr lang="en-US" i="1" dirty="0"/>
              <a:t> ,</a:t>
            </a:r>
            <a:r>
              <a:rPr lang="en-US" i="1" dirty="0">
                <a:latin typeface="Cambria Math"/>
                <a:ea typeface="Cambria Math"/>
              </a:rPr>
              <a:t>⋯</a:t>
            </a:r>
            <a:r>
              <a:rPr lang="en-US" i="1" dirty="0"/>
              <a:t> ,</a:t>
            </a:r>
            <a:r>
              <a:rPr lang="en-US" dirty="0" smtClean="0"/>
              <a:t> </a:t>
            </a:r>
            <a:r>
              <a:rPr lang="en-US" i="1" dirty="0" err="1" smtClean="0"/>
              <a:t>v</a:t>
            </a:r>
            <a:r>
              <a:rPr lang="en-US" baseline="-25000" dirty="0" err="1" smtClean="0">
                <a:latin typeface="Cambria" pitchFamily="18" charset="0"/>
              </a:rPr>
              <a:t>n</a:t>
            </a:r>
            <a:r>
              <a:rPr lang="en-US" dirty="0"/>
              <a:t>, and edges {</a:t>
            </a:r>
            <a:r>
              <a:rPr lang="en-US" i="1" dirty="0"/>
              <a:t>v</a:t>
            </a:r>
            <a:r>
              <a:rPr lang="en-US" baseline="-25000" dirty="0">
                <a:latin typeface="Cambria" pitchFamily="18" charset="0"/>
              </a:rPr>
              <a:t>1</a:t>
            </a:r>
            <a:r>
              <a:rPr lang="en-US" i="1" dirty="0"/>
              <a:t>, v</a:t>
            </a:r>
            <a:r>
              <a:rPr lang="en-US" baseline="-25000" dirty="0">
                <a:latin typeface="Cambria" pitchFamily="18" charset="0"/>
              </a:rPr>
              <a:t>2</a:t>
            </a:r>
            <a:r>
              <a:rPr lang="en-US" dirty="0"/>
              <a:t>}</a:t>
            </a:r>
            <a:r>
              <a:rPr lang="en-US" i="1" dirty="0"/>
              <a:t>, </a:t>
            </a:r>
            <a:r>
              <a:rPr lang="en-US" dirty="0"/>
              <a:t>{</a:t>
            </a:r>
            <a:r>
              <a:rPr lang="en-US" i="1" dirty="0"/>
              <a:t>v</a:t>
            </a:r>
            <a:r>
              <a:rPr lang="en-US" baseline="-25000" dirty="0">
                <a:latin typeface="Cambria" pitchFamily="18" charset="0"/>
              </a:rPr>
              <a:t>2</a:t>
            </a:r>
            <a:r>
              <a:rPr lang="en-US" i="1" dirty="0"/>
              <a:t>, v</a:t>
            </a:r>
            <a:r>
              <a:rPr lang="en-US" baseline="-25000" dirty="0">
                <a:latin typeface="Cambria" pitchFamily="18" charset="0"/>
              </a:rPr>
              <a:t>3</a:t>
            </a:r>
            <a:r>
              <a:rPr lang="en-US" dirty="0"/>
              <a:t>}</a:t>
            </a:r>
            <a:r>
              <a:rPr lang="en-US" i="1" dirty="0"/>
              <a:t> </a:t>
            </a:r>
            <a:r>
              <a:rPr lang="en-US" i="1" dirty="0" smtClean="0"/>
              <a:t>,</a:t>
            </a:r>
            <a:r>
              <a:rPr lang="en-US" i="1" dirty="0" smtClean="0">
                <a:latin typeface="Cambria Math"/>
                <a:ea typeface="Cambria Math"/>
              </a:rPr>
              <a:t>⋯</a:t>
            </a:r>
            <a:r>
              <a:rPr lang="en-US" i="1" dirty="0" smtClean="0"/>
              <a:t> , </a:t>
            </a:r>
            <a:r>
              <a:rPr lang="en-US" dirty="0" smtClean="0"/>
              <a:t>{</a:t>
            </a:r>
            <a:r>
              <a:rPr lang="en-US" i="1" dirty="0"/>
              <a:t>v</a:t>
            </a:r>
            <a:r>
              <a:rPr lang="en-US" i="1" baseline="-25000" dirty="0"/>
              <a:t>n-</a:t>
            </a:r>
            <a:r>
              <a:rPr lang="en-US" baseline="-25000" dirty="0">
                <a:latin typeface="Cambria" pitchFamily="18" charset="0"/>
              </a:rPr>
              <a:t>1</a:t>
            </a:r>
            <a:r>
              <a:rPr lang="en-US" i="1" dirty="0"/>
              <a:t>, </a:t>
            </a:r>
            <a:r>
              <a:rPr lang="en-US" i="1" dirty="0" err="1"/>
              <a:t>v</a:t>
            </a:r>
            <a:r>
              <a:rPr lang="en-US" i="1" baseline="-25000" dirty="0" err="1"/>
              <a:t>n</a:t>
            </a:r>
            <a:r>
              <a:rPr lang="en-US" dirty="0"/>
              <a:t>}</a:t>
            </a:r>
            <a:r>
              <a:rPr lang="en-US" i="1" dirty="0"/>
              <a:t>, </a:t>
            </a:r>
            <a:r>
              <a:rPr lang="en-US" dirty="0"/>
              <a:t>{</a:t>
            </a:r>
            <a:r>
              <a:rPr lang="en-US" i="1" dirty="0" err="1"/>
              <a:t>v</a:t>
            </a:r>
            <a:r>
              <a:rPr lang="en-US" i="1" baseline="-25000" dirty="0" err="1"/>
              <a:t>n</a:t>
            </a:r>
            <a:r>
              <a:rPr lang="en-US" i="1" dirty="0"/>
              <a:t>, v</a:t>
            </a:r>
            <a:r>
              <a:rPr lang="en-US" baseline="-25000" dirty="0">
                <a:latin typeface="Cambria" pitchFamily="18" charset="0"/>
              </a:rPr>
              <a:t>1</a:t>
            </a:r>
            <a:r>
              <a:rPr lang="en-US" dirty="0"/>
              <a:t>}</a:t>
            </a:r>
            <a:r>
              <a:rPr lang="en-US" i="1" dirty="0"/>
              <a:t>.</a:t>
            </a:r>
          </a:p>
          <a:p>
            <a:pPr indent="0">
              <a:buNone/>
            </a:pPr>
            <a:endParaRPr lang="en-US" dirty="0" smtClean="0"/>
          </a:p>
          <a:p>
            <a:pPr indent="0">
              <a:buNone/>
            </a:pPr>
            <a:endParaRPr lang="en-US" dirty="0"/>
          </a:p>
          <a:p>
            <a:pPr indent="0">
              <a:buNone/>
            </a:pPr>
            <a:endParaRPr lang="en-US" dirty="0" smtClean="0"/>
          </a:p>
          <a:p>
            <a:pPr indent="0">
              <a:buNone/>
            </a:pPr>
            <a:r>
              <a:rPr lang="en-US" dirty="0"/>
              <a:t>A </a:t>
            </a:r>
            <a:r>
              <a:rPr lang="en-US" i="1" dirty="0" smtClean="0"/>
              <a:t>wheel</a:t>
            </a:r>
            <a:r>
              <a:rPr lang="en-US" dirty="0" smtClean="0"/>
              <a:t> </a:t>
            </a:r>
            <a:r>
              <a:rPr lang="en-US" i="1" dirty="0" err="1"/>
              <a:t>W</a:t>
            </a:r>
            <a:r>
              <a:rPr lang="en-US" i="1" baseline="-25000" dirty="0" err="1" smtClean="0"/>
              <a:t>n</a:t>
            </a:r>
            <a:r>
              <a:rPr lang="en-US" i="1" baseline="-25000" dirty="0" smtClean="0"/>
              <a:t> </a:t>
            </a:r>
            <a:r>
              <a:rPr lang="en-US" dirty="0" smtClean="0"/>
              <a:t>is obtained by adding an additional vertex to a cycle </a:t>
            </a:r>
            <a:r>
              <a:rPr lang="en-US" i="1" dirty="0" err="1"/>
              <a:t>C</a:t>
            </a:r>
            <a:r>
              <a:rPr lang="en-US" i="1" baseline="-25000" dirty="0" err="1"/>
              <a:t>n</a:t>
            </a:r>
            <a:r>
              <a:rPr lang="en-US" i="1" baseline="-25000" dirty="0"/>
              <a:t> </a:t>
            </a:r>
            <a:r>
              <a:rPr lang="en-US" dirty="0"/>
              <a:t>for </a:t>
            </a:r>
            <a:r>
              <a:rPr lang="en-US" i="1" dirty="0"/>
              <a:t>n</a:t>
            </a:r>
            <a:r>
              <a:rPr lang="en-US" dirty="0"/>
              <a:t> ≥  </a:t>
            </a:r>
            <a:r>
              <a:rPr lang="en-US" dirty="0">
                <a:latin typeface="Cambria" pitchFamily="18" charset="0"/>
              </a:rPr>
              <a:t>3 </a:t>
            </a:r>
            <a:r>
              <a:rPr lang="en-US" dirty="0" smtClean="0"/>
              <a:t>and connecting this new vertex to each of the </a:t>
            </a:r>
            <a:r>
              <a:rPr lang="en-US" i="1" dirty="0" smtClean="0"/>
              <a:t>n</a:t>
            </a:r>
            <a:r>
              <a:rPr lang="en-US" dirty="0" smtClean="0"/>
              <a:t> vertices in </a:t>
            </a:r>
            <a:r>
              <a:rPr lang="en-US" i="1" dirty="0" err="1"/>
              <a:t>C</a:t>
            </a:r>
            <a:r>
              <a:rPr lang="en-US" i="1" baseline="-25000" dirty="0" err="1"/>
              <a:t>n</a:t>
            </a:r>
            <a:r>
              <a:rPr lang="en-US" dirty="0" smtClean="0"/>
              <a:t> by new edges</a:t>
            </a:r>
            <a:r>
              <a:rPr lang="en-US" i="1" dirty="0" smtClean="0"/>
              <a:t>.</a:t>
            </a:r>
            <a:endParaRPr lang="en-US" i="1" dirty="0"/>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1398" y="3276600"/>
            <a:ext cx="3292602" cy="8740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301" y="5562600"/>
            <a:ext cx="3246882" cy="895350"/>
          </a:xfrm>
          <a:prstGeom prst="rect">
            <a:avLst/>
          </a:prstGeom>
        </p:spPr>
      </p:pic>
    </p:spTree>
    <p:extLst>
      <p:ext uri="{BB962C8B-B14F-4D97-AF65-F5344CB8AC3E}">
        <p14:creationId xmlns:p14="http://schemas.microsoft.com/office/powerpoint/2010/main" val="200038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a:t>
            </a:r>
            <a:r>
              <a:rPr lang="en-US" i="1" dirty="0" smtClean="0"/>
              <a:t>n</a:t>
            </a:r>
            <a:r>
              <a:rPr lang="en-US" dirty="0" smtClean="0"/>
              <a:t>-Cubes</a:t>
            </a:r>
            <a:endParaRPr lang="en-US" dirty="0"/>
          </a:p>
        </p:txBody>
      </p:sp>
      <p:sp>
        <p:nvSpPr>
          <p:cNvPr id="3" name="Content Placeholder 2"/>
          <p:cNvSpPr>
            <a:spLocks noGrp="1"/>
          </p:cNvSpPr>
          <p:nvPr>
            <p:ph idx="1"/>
          </p:nvPr>
        </p:nvSpPr>
        <p:spPr/>
        <p:txBody>
          <a:bodyPr/>
          <a:lstStyle/>
          <a:p>
            <a:pPr indent="0">
              <a:buNone/>
            </a:pPr>
            <a:r>
              <a:rPr lang="en-US" dirty="0" smtClean="0"/>
              <a:t>An </a:t>
            </a:r>
            <a:r>
              <a:rPr lang="en-US" i="1" dirty="0"/>
              <a:t>n-dimensional hypercube</a:t>
            </a:r>
            <a:r>
              <a:rPr lang="en-US" dirty="0"/>
              <a:t>, or </a:t>
            </a:r>
            <a:r>
              <a:rPr lang="en-US" i="1" dirty="0" smtClean="0"/>
              <a:t>n-cube, </a:t>
            </a:r>
            <a:r>
              <a:rPr lang="en-US" b="1" i="1" dirty="0" err="1" smtClean="0"/>
              <a:t>Q</a:t>
            </a:r>
            <a:r>
              <a:rPr lang="en-US" b="1" i="1" baseline="-25000" dirty="0" err="1" smtClean="0"/>
              <a:t>n</a:t>
            </a:r>
            <a:r>
              <a:rPr lang="en-US" dirty="0" smtClean="0"/>
              <a:t>, is a </a:t>
            </a:r>
            <a:r>
              <a:rPr lang="en-US" dirty="0"/>
              <a:t>graph with </a:t>
            </a:r>
            <a:r>
              <a:rPr lang="en-US" dirty="0">
                <a:latin typeface="Cambria" pitchFamily="18" charset="0"/>
              </a:rPr>
              <a:t>2</a:t>
            </a:r>
            <a:r>
              <a:rPr lang="en-US" i="1" baseline="30000" dirty="0"/>
              <a:t>n</a:t>
            </a:r>
            <a:r>
              <a:rPr lang="en-US" dirty="0"/>
              <a:t> vertices representing </a:t>
            </a:r>
            <a:r>
              <a:rPr lang="en-US" dirty="0" smtClean="0"/>
              <a:t>all bit </a:t>
            </a:r>
            <a:r>
              <a:rPr lang="en-US" dirty="0"/>
              <a:t>strings of length </a:t>
            </a:r>
            <a:r>
              <a:rPr lang="en-US" i="1" dirty="0" smtClean="0"/>
              <a:t>n</a:t>
            </a:r>
            <a:r>
              <a:rPr lang="en-US" dirty="0" smtClean="0"/>
              <a:t>, where there is an edge </a:t>
            </a:r>
            <a:r>
              <a:rPr lang="en-US" dirty="0"/>
              <a:t>between two vertices that differ </a:t>
            </a:r>
            <a:r>
              <a:rPr lang="en-US" dirty="0" smtClean="0"/>
              <a:t>in exactly </a:t>
            </a:r>
            <a:r>
              <a:rPr lang="en-US" dirty="0"/>
              <a:t>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226" y="3708273"/>
            <a:ext cx="3068574" cy="1270254"/>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32853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Graphs and Computer Network Architecture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Various special graphs play an important role in the design of computer networks.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Some local area networks use a </a:t>
            </a:r>
            <a:r>
              <a:rPr lang="en-US" i="1" dirty="0" smtClean="0"/>
              <a:t>star topology</a:t>
            </a:r>
            <a:r>
              <a:rPr lang="en-US" dirty="0" smtClean="0"/>
              <a:t>, which is a complete bipartite graph </a:t>
            </a:r>
            <a:r>
              <a:rPr lang="en-US" i="1" dirty="0" smtClean="0"/>
              <a:t>K</a:t>
            </a:r>
            <a:r>
              <a:rPr lang="en-US" baseline="-25000" dirty="0" smtClean="0">
                <a:latin typeface="Cambria Math" pitchFamily="18" charset="0"/>
                <a:ea typeface="Cambria Math" pitchFamily="18" charset="0"/>
              </a:rPr>
              <a:t>1</a:t>
            </a:r>
            <a:r>
              <a:rPr lang="en-US" baseline="-25000" dirty="0" smtClean="0"/>
              <a:t>,</a:t>
            </a:r>
            <a:r>
              <a:rPr lang="en-US" i="1" baseline="-25000" dirty="0" smtClean="0"/>
              <a:t>n </a:t>
            </a:r>
            <a:r>
              <a:rPr lang="en-US" i="1" dirty="0" smtClean="0"/>
              <a:t>,</a:t>
            </a:r>
            <a:r>
              <a:rPr lang="en-US" dirty="0" smtClean="0"/>
              <a:t>as shown in (a). All devices are connected to a central control device.</a:t>
            </a:r>
          </a:p>
          <a:p>
            <a:r>
              <a:rPr lang="en-US" dirty="0" smtClean="0"/>
              <a:t>Other local networks are based on a </a:t>
            </a:r>
            <a:r>
              <a:rPr lang="en-US" i="1" dirty="0" smtClean="0"/>
              <a:t>ring topology</a:t>
            </a:r>
            <a:r>
              <a:rPr lang="en-US" dirty="0" smtClean="0"/>
              <a:t>, where each device is connected to exactly two  others using </a:t>
            </a:r>
            <a:r>
              <a:rPr lang="en-US" i="1" dirty="0" err="1" smtClean="0"/>
              <a:t>C</a:t>
            </a:r>
            <a:r>
              <a:rPr lang="en-US" i="1" baseline="-25000" dirty="0" err="1" smtClean="0"/>
              <a:t>n</a:t>
            </a:r>
            <a:r>
              <a:rPr lang="en-US" i="1" baseline="-25000" dirty="0" smtClean="0"/>
              <a:t> </a:t>
            </a:r>
            <a:r>
              <a:rPr lang="en-US" i="1" dirty="0" smtClean="0"/>
              <a:t>,</a:t>
            </a:r>
            <a:r>
              <a:rPr lang="en-US" dirty="0" smtClean="0"/>
              <a:t>as illustrated in (b). Messages may be sent around the ring. </a:t>
            </a:r>
          </a:p>
          <a:p>
            <a:r>
              <a:rPr lang="en-US" dirty="0" smtClean="0"/>
              <a:t>Others, as illustrated in (c), use a </a:t>
            </a:r>
            <a:r>
              <a:rPr lang="en-US" i="1" dirty="0" err="1" smtClean="0"/>
              <a:t>W</a:t>
            </a:r>
            <a:r>
              <a:rPr lang="en-US" i="1" baseline="-25000" dirty="0" err="1" smtClean="0"/>
              <a:t>n</a:t>
            </a:r>
            <a:r>
              <a:rPr lang="en-US" dirty="0" smtClean="0"/>
              <a:t> – based topology, combining the features of a star topology and a ring topology. </a:t>
            </a:r>
          </a:p>
          <a:p>
            <a:r>
              <a:rPr lang="en-US" dirty="0" smtClean="0"/>
              <a:t>Various special graphs also play a role in parallel processing where processors need to be interconnected as one processor may need the output generated by another. </a:t>
            </a:r>
          </a:p>
          <a:p>
            <a:pPr lvl="1"/>
            <a:r>
              <a:rPr lang="en-US" dirty="0" smtClean="0"/>
              <a:t> </a:t>
            </a:r>
            <a:r>
              <a:rPr lang="en-US" dirty="0"/>
              <a:t>The </a:t>
            </a:r>
            <a:r>
              <a:rPr lang="en-US" i="1" dirty="0"/>
              <a:t>n-dimensional hypercube</a:t>
            </a:r>
            <a:r>
              <a:rPr lang="en-US" dirty="0"/>
              <a:t>, or </a:t>
            </a:r>
            <a:r>
              <a:rPr lang="en-US" i="1" dirty="0"/>
              <a:t>n-cube, </a:t>
            </a:r>
            <a:r>
              <a:rPr lang="en-US" dirty="0"/>
              <a:t> </a:t>
            </a:r>
            <a:r>
              <a:rPr lang="en-US" b="1" i="1" dirty="0" err="1" smtClean="0"/>
              <a:t>Q</a:t>
            </a:r>
            <a:r>
              <a:rPr lang="en-US" b="1" i="1" baseline="-25000" dirty="0" err="1" smtClean="0"/>
              <a:t>n</a:t>
            </a:r>
            <a:r>
              <a:rPr lang="en-US" dirty="0" smtClean="0"/>
              <a:t>, is a common way to connect processors in parallel, e.g., Intel Hypercube. </a:t>
            </a:r>
          </a:p>
          <a:p>
            <a:pPr lvl="1"/>
            <a:r>
              <a:rPr lang="en-US" dirty="0" smtClean="0"/>
              <a:t>Another common method is the </a:t>
            </a:r>
            <a:r>
              <a:rPr lang="en-US" i="1" dirty="0" smtClean="0"/>
              <a:t>mesh</a:t>
            </a:r>
            <a:r>
              <a:rPr lang="en-US" dirty="0" smtClean="0"/>
              <a:t> network, illustrated here                                                  for </a:t>
            </a:r>
            <a:r>
              <a:rPr lang="en-US" dirty="0" smtClean="0">
                <a:latin typeface="Cambria Math" pitchFamily="18" charset="0"/>
                <a:ea typeface="Cambria Math" pitchFamily="18" charset="0"/>
              </a:rPr>
              <a:t>16 </a:t>
            </a:r>
            <a:r>
              <a:rPr lang="en-US" dirty="0" smtClean="0"/>
              <a:t>processors.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62200"/>
            <a:ext cx="2841498" cy="9083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486400"/>
            <a:ext cx="1452372" cy="1274826"/>
          </a:xfrm>
          <a:prstGeom prst="rect">
            <a:avLst/>
          </a:prstGeom>
        </p:spPr>
      </p:pic>
    </p:spTree>
    <p:extLst>
      <p:ext uri="{BB962C8B-B14F-4D97-AF65-F5344CB8AC3E}">
        <p14:creationId xmlns:p14="http://schemas.microsoft.com/office/powerpoint/2010/main" val="2206668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Definition:</a:t>
            </a:r>
            <a:r>
              <a:rPr lang="en-US" dirty="0" smtClean="0"/>
              <a:t> A simple graph </a:t>
            </a:r>
            <a:r>
              <a:rPr lang="en-US" i="1" dirty="0" smtClean="0"/>
              <a:t>G</a:t>
            </a:r>
            <a:r>
              <a:rPr lang="en-US" dirty="0" smtClean="0"/>
              <a:t> is bipartite if </a:t>
            </a:r>
            <a:r>
              <a:rPr lang="en-US" i="1" dirty="0" smtClean="0"/>
              <a:t>V </a:t>
            </a:r>
            <a:r>
              <a:rPr lang="en-US" dirty="0" smtClean="0"/>
              <a:t>can be partitioned into two disjoint subsets </a:t>
            </a:r>
            <a:r>
              <a:rPr lang="en-US" i="1" dirty="0" smtClean="0"/>
              <a:t>V</a:t>
            </a:r>
            <a:r>
              <a:rPr lang="en-US" i="1" baseline="-25000" dirty="0" smtClean="0"/>
              <a:t>1</a:t>
            </a:r>
            <a:r>
              <a:rPr lang="en-US" i="1" dirty="0" smtClean="0"/>
              <a:t> </a:t>
            </a:r>
            <a:r>
              <a:rPr lang="en-US" dirty="0" smtClean="0"/>
              <a:t>and </a:t>
            </a:r>
            <a:r>
              <a:rPr lang="en-US" i="1" dirty="0" smtClean="0"/>
              <a:t>V</a:t>
            </a:r>
            <a:r>
              <a:rPr lang="en-US" i="1" baseline="-25000" dirty="0" smtClean="0"/>
              <a:t>2</a:t>
            </a:r>
            <a:r>
              <a:rPr lang="en-US" dirty="0" smtClean="0"/>
              <a:t> such that every edge connects a vertex in </a:t>
            </a:r>
            <a:r>
              <a:rPr lang="en-US" i="1" dirty="0" smtClean="0"/>
              <a:t>V</a:t>
            </a:r>
            <a:r>
              <a:rPr lang="en-US" i="1" baseline="-25000" dirty="0" smtClean="0"/>
              <a:t>1</a:t>
            </a:r>
            <a:r>
              <a:rPr lang="en-US" dirty="0" smtClean="0"/>
              <a:t> and a vertex in </a:t>
            </a:r>
            <a:r>
              <a:rPr lang="en-US" i="1" dirty="0" smtClean="0"/>
              <a:t>V</a:t>
            </a:r>
            <a:r>
              <a:rPr lang="en-US" i="1" baseline="-25000" dirty="0" smtClean="0"/>
              <a:t>2</a:t>
            </a:r>
            <a:r>
              <a:rPr lang="en-US" dirty="0" smtClean="0"/>
              <a:t>. In other words, there are no edges which connect two vertices in </a:t>
            </a:r>
            <a:r>
              <a:rPr lang="en-US" i="1" dirty="0" smtClean="0"/>
              <a:t>V</a:t>
            </a:r>
            <a:r>
              <a:rPr lang="en-US" i="1" baseline="-25000" dirty="0" smtClean="0"/>
              <a:t>1</a:t>
            </a:r>
            <a:r>
              <a:rPr lang="en-US" dirty="0" smtClean="0"/>
              <a:t> or in </a:t>
            </a:r>
            <a:r>
              <a:rPr lang="en-US" i="1" dirty="0" smtClean="0"/>
              <a:t>V</a:t>
            </a:r>
            <a:r>
              <a:rPr lang="en-US" i="1" baseline="-25000" dirty="0" smtClean="0"/>
              <a:t>2</a:t>
            </a:r>
            <a:r>
              <a:rPr lang="en-US" dirty="0" smtClean="0"/>
              <a:t>.</a:t>
            </a:r>
          </a:p>
          <a:p>
            <a:pPr indent="0">
              <a:buNone/>
            </a:pPr>
            <a:endParaRPr lang="en-US" dirty="0" smtClean="0"/>
          </a:p>
          <a:p>
            <a:pPr indent="0">
              <a:buNone/>
            </a:pPr>
            <a:r>
              <a:rPr lang="en-US" dirty="0"/>
              <a:t>It is not hard to show that an equivalent definition of a bipartite graph is a graph where it is possible to color the vertices red or blue so that no two adjacent vertices are the same color.</a:t>
            </a:r>
            <a:endParaRPr lang="en-US" dirty="0" smtClean="0"/>
          </a:p>
          <a:p>
            <a:pPr indent="0">
              <a:buNone/>
            </a:pPr>
            <a:endParaRPr lang="en-US" dirty="0" smtClean="0"/>
          </a:p>
          <a:p>
            <a:pPr indent="0">
              <a:buNone/>
            </a:pPr>
            <a:r>
              <a:rPr lang="en-US" dirty="0"/>
              <a:t> </a:t>
            </a:r>
            <a:endParaRPr lang="en-US" dirty="0" smtClean="0"/>
          </a:p>
          <a:p>
            <a:pPr indent="0">
              <a:buNone/>
            </a:pPr>
            <a:endParaRPr lang="en-US" dirty="0" smtClean="0"/>
          </a:p>
          <a:p>
            <a:pPr indent="0">
              <a:buNone/>
            </a:pPr>
            <a:endParaRPr lang="en-US" dirty="0"/>
          </a:p>
          <a:p>
            <a:pPr indent="0">
              <a:buNone/>
            </a:pPr>
            <a:r>
              <a:rPr lang="en-US" dirty="0" smtClean="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smtClean="0"/>
              <a:t>G</a:t>
            </a:r>
            <a:r>
              <a:rPr lang="en-US" dirty="0" smtClean="0"/>
              <a:t> is  bipartite</a:t>
            </a:r>
            <a:endParaRPr lang="en-US" dirty="0"/>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smtClean="0"/>
              <a:t> is  not bipartite</a:t>
            </a:r>
          </a:p>
          <a:p>
            <a:r>
              <a:rPr lang="en-US" dirty="0"/>
              <a:t>s</a:t>
            </a:r>
            <a:r>
              <a:rPr lang="en-US" dirty="0" smtClean="0"/>
              <a:t>ince if we color </a:t>
            </a:r>
            <a:r>
              <a:rPr lang="en-US" i="1" dirty="0" smtClean="0"/>
              <a:t>a</a:t>
            </a:r>
            <a:r>
              <a:rPr lang="en-US" dirty="0" smtClean="0"/>
              <a:t> red, then the adjacent vertices </a:t>
            </a:r>
            <a:r>
              <a:rPr lang="en-US" i="1" dirty="0" smtClean="0"/>
              <a:t>f</a:t>
            </a:r>
            <a:r>
              <a:rPr lang="en-US" dirty="0" smtClean="0"/>
              <a:t> and </a:t>
            </a:r>
            <a:r>
              <a:rPr lang="en-US" i="1" dirty="0" smtClean="0"/>
              <a:t>b</a:t>
            </a:r>
            <a:r>
              <a:rPr lang="en-US" dirty="0" smtClean="0"/>
              <a:t> must both be blue.</a:t>
            </a:r>
            <a:endParaRPr lang="en-US" dirty="0"/>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Example</a:t>
            </a:r>
            <a:r>
              <a:rPr lang="en-US" dirty="0" smtClean="0"/>
              <a:t>:  Show that </a:t>
            </a:r>
            <a:r>
              <a:rPr lang="en-US" i="1" dirty="0" smtClean="0"/>
              <a:t>C</a:t>
            </a:r>
            <a:r>
              <a:rPr lang="en-US" baseline="-25000" dirty="0" smtClean="0">
                <a:latin typeface="Cambria" pitchFamily="18" charset="0"/>
              </a:rPr>
              <a:t>6</a:t>
            </a:r>
            <a:r>
              <a:rPr lang="en-US" dirty="0" smtClean="0"/>
              <a:t> is bipartite.</a:t>
            </a:r>
          </a:p>
          <a:p>
            <a:pPr indent="0">
              <a:buNone/>
            </a:pPr>
            <a:r>
              <a:rPr lang="en-US" b="1" dirty="0" smtClean="0"/>
              <a:t>Solution</a:t>
            </a:r>
            <a:r>
              <a:rPr lang="en-US" dirty="0" smtClean="0"/>
              <a:t>: We can partition the vertex set into                         </a:t>
            </a:r>
            <a:r>
              <a:rPr lang="en-US" i="1" dirty="0" smtClean="0"/>
              <a:t>V</a:t>
            </a:r>
            <a:r>
              <a:rPr lang="en-US" baseline="-25000" dirty="0" smtClean="0">
                <a:latin typeface="Cambria" pitchFamily="18" charset="0"/>
              </a:rPr>
              <a:t>1</a:t>
            </a:r>
            <a:r>
              <a:rPr lang="en-US" dirty="0" smtClean="0"/>
              <a:t> = {</a:t>
            </a:r>
            <a:r>
              <a:rPr lang="en-US" i="1" dirty="0" smtClean="0"/>
              <a:t>v</a:t>
            </a:r>
            <a:r>
              <a:rPr lang="en-US" baseline="-25000" dirty="0" smtClean="0">
                <a:latin typeface="Cambria" pitchFamily="18" charset="0"/>
              </a:rPr>
              <a:t>1</a:t>
            </a:r>
            <a:r>
              <a:rPr lang="en-US" dirty="0" smtClean="0"/>
              <a:t>, </a:t>
            </a:r>
            <a:r>
              <a:rPr lang="en-US" i="1" dirty="0" smtClean="0"/>
              <a:t>v</a:t>
            </a:r>
            <a:r>
              <a:rPr lang="en-US" baseline="-25000" dirty="0">
                <a:latin typeface="Cambria" pitchFamily="18" charset="0"/>
              </a:rPr>
              <a:t>3</a:t>
            </a:r>
            <a:r>
              <a:rPr lang="en-US" dirty="0" smtClean="0"/>
              <a:t>, </a:t>
            </a:r>
            <a:r>
              <a:rPr lang="en-US" i="1" dirty="0" smtClean="0"/>
              <a:t>v</a:t>
            </a:r>
            <a:r>
              <a:rPr lang="en-US" baseline="-25000" dirty="0">
                <a:latin typeface="Cambria" pitchFamily="18" charset="0"/>
              </a:rPr>
              <a:t>5</a:t>
            </a:r>
            <a:r>
              <a:rPr lang="en-US" dirty="0" smtClean="0"/>
              <a:t>} and </a:t>
            </a:r>
            <a:r>
              <a:rPr lang="en-US" i="1" dirty="0" smtClean="0"/>
              <a:t>V</a:t>
            </a:r>
            <a:r>
              <a:rPr lang="en-US" baseline="-25000" dirty="0" smtClean="0">
                <a:latin typeface="Cambria" pitchFamily="18" charset="0"/>
              </a:rPr>
              <a:t>2</a:t>
            </a:r>
            <a:r>
              <a:rPr lang="en-US" dirty="0" smtClean="0"/>
              <a:t> </a:t>
            </a:r>
            <a:r>
              <a:rPr lang="en-US" dirty="0"/>
              <a:t>= {</a:t>
            </a:r>
            <a:r>
              <a:rPr lang="en-US" i="1" dirty="0" smtClean="0"/>
              <a:t>v</a:t>
            </a:r>
            <a:r>
              <a:rPr lang="en-US" baseline="-25000" dirty="0" smtClean="0">
                <a:latin typeface="Cambria" pitchFamily="18" charset="0"/>
              </a:rPr>
              <a:t>2</a:t>
            </a:r>
            <a:r>
              <a:rPr lang="en-US" dirty="0" smtClean="0"/>
              <a:t>, </a:t>
            </a:r>
            <a:r>
              <a:rPr lang="en-US" i="1" dirty="0" smtClean="0"/>
              <a:t>v</a:t>
            </a:r>
            <a:r>
              <a:rPr lang="en-US" baseline="-25000" dirty="0" smtClean="0">
                <a:latin typeface="Cambria" pitchFamily="18" charset="0"/>
              </a:rPr>
              <a:t>4</a:t>
            </a:r>
            <a:r>
              <a:rPr lang="en-US" dirty="0" smtClean="0"/>
              <a:t>, </a:t>
            </a:r>
            <a:r>
              <a:rPr lang="en-US" i="1" dirty="0" smtClean="0"/>
              <a:t>v</a:t>
            </a:r>
            <a:r>
              <a:rPr lang="en-US" baseline="-25000" dirty="0" smtClean="0">
                <a:latin typeface="Cambria" pitchFamily="18" charset="0"/>
              </a:rPr>
              <a:t>6</a:t>
            </a:r>
            <a:r>
              <a:rPr lang="en-US" dirty="0" smtClean="0"/>
              <a:t>} so that every edge of </a:t>
            </a:r>
            <a:r>
              <a:rPr lang="en-US" i="1" dirty="0"/>
              <a:t>C</a:t>
            </a:r>
            <a:r>
              <a:rPr lang="en-US" baseline="-25000" dirty="0">
                <a:latin typeface="Cambria" pitchFamily="18" charset="0"/>
              </a:rPr>
              <a:t>6</a:t>
            </a:r>
            <a:r>
              <a:rPr lang="en-US" dirty="0" smtClean="0"/>
              <a:t> connects a vertex in </a:t>
            </a:r>
            <a:r>
              <a:rPr lang="en-US" i="1" dirty="0"/>
              <a:t>V</a:t>
            </a:r>
            <a:r>
              <a:rPr lang="en-US" baseline="-25000" dirty="0">
                <a:latin typeface="Cambria" pitchFamily="18" charset="0"/>
              </a:rPr>
              <a:t>1</a:t>
            </a:r>
            <a:r>
              <a:rPr lang="en-US" dirty="0" smtClean="0"/>
              <a:t> and </a:t>
            </a:r>
            <a:r>
              <a:rPr lang="en-US" i="1" dirty="0"/>
              <a:t>V</a:t>
            </a:r>
            <a:r>
              <a:rPr lang="en-US" baseline="-25000" dirty="0">
                <a:latin typeface="Cambria" pitchFamily="18" charset="0"/>
              </a:rPr>
              <a:t>2</a:t>
            </a:r>
            <a:r>
              <a:rPr lang="en-US" dirty="0" smtClean="0"/>
              <a:t> .</a:t>
            </a:r>
          </a:p>
          <a:p>
            <a:pPr indent="0">
              <a:buNone/>
            </a:pPr>
            <a:endParaRPr lang="en-US" dirty="0"/>
          </a:p>
          <a:p>
            <a:pPr indent="0">
              <a:buNone/>
            </a:pPr>
            <a:endParaRPr lang="en-US" dirty="0" smtClean="0"/>
          </a:p>
          <a:p>
            <a:pPr indent="0">
              <a:buNone/>
            </a:pPr>
            <a:endParaRPr lang="en-US" b="1" dirty="0" smtClean="0"/>
          </a:p>
          <a:p>
            <a:pPr indent="0">
              <a:buNone/>
            </a:pPr>
            <a:r>
              <a:rPr lang="en-US" b="1" dirty="0" smtClean="0"/>
              <a:t>Example</a:t>
            </a:r>
            <a:r>
              <a:rPr lang="en-US" dirty="0"/>
              <a:t>:  Show that </a:t>
            </a:r>
            <a:r>
              <a:rPr lang="en-US" i="1" dirty="0" smtClean="0"/>
              <a:t>C</a:t>
            </a:r>
            <a:r>
              <a:rPr lang="en-US" baseline="-25000" dirty="0" smtClean="0">
                <a:latin typeface="Cambria" pitchFamily="18" charset="0"/>
              </a:rPr>
              <a:t>3</a:t>
            </a:r>
            <a:r>
              <a:rPr lang="en-US" dirty="0" smtClean="0"/>
              <a:t> is not </a:t>
            </a:r>
            <a:r>
              <a:rPr lang="en-US" dirty="0"/>
              <a:t>bipartite.</a:t>
            </a:r>
          </a:p>
          <a:p>
            <a:pPr indent="0">
              <a:buNone/>
            </a:pPr>
            <a:r>
              <a:rPr lang="en-US" b="1" dirty="0"/>
              <a:t>Solution</a:t>
            </a:r>
            <a:r>
              <a:rPr lang="en-US" dirty="0"/>
              <a:t>: </a:t>
            </a:r>
            <a:r>
              <a:rPr lang="en-US" dirty="0" smtClean="0"/>
              <a:t> If we divide the vertex set of </a:t>
            </a:r>
            <a:r>
              <a:rPr lang="en-US" i="1" dirty="0" smtClean="0"/>
              <a:t>C</a:t>
            </a:r>
            <a:r>
              <a:rPr lang="en-US" baseline="-25000" dirty="0" smtClean="0">
                <a:latin typeface="Cambria Math" pitchFamily="18" charset="0"/>
                <a:ea typeface="Cambria Math" pitchFamily="18" charset="0"/>
              </a:rPr>
              <a:t>3</a:t>
            </a:r>
            <a:r>
              <a:rPr lang="en-US" dirty="0" smtClean="0"/>
              <a:t> into two nonempty sets, one of the two must contain two vertices. But </a:t>
            </a:r>
            <a:r>
              <a:rPr lang="en-US" dirty="0"/>
              <a:t>in </a:t>
            </a:r>
            <a:r>
              <a:rPr lang="en-US" i="1" dirty="0"/>
              <a:t>C</a:t>
            </a:r>
            <a:r>
              <a:rPr lang="en-US" baseline="-25000" dirty="0">
                <a:latin typeface="Cambria Math" pitchFamily="18" charset="0"/>
                <a:ea typeface="Cambria Math" pitchFamily="18" charset="0"/>
              </a:rPr>
              <a:t>3</a:t>
            </a:r>
            <a:r>
              <a:rPr lang="en-US" dirty="0" smtClean="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smtClean="0"/>
              <a:t> is not bipartite.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817" y="3367659"/>
            <a:ext cx="3292602" cy="8740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413188"/>
            <a:ext cx="1644396" cy="691896"/>
          </a:xfrm>
          <a:prstGeom prst="rect">
            <a:avLst/>
          </a:prstGeom>
        </p:spPr>
      </p:pic>
      <p:sp>
        <p:nvSpPr>
          <p:cNvPr id="7" name="Rectangle 6"/>
          <p:cNvSpPr/>
          <p:nvPr/>
        </p:nvSpPr>
        <p:spPr>
          <a:xfrm>
            <a:off x="1828800" y="3276600"/>
            <a:ext cx="1676400" cy="96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Bipartite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a:t>
            </a:r>
            <a:r>
              <a:rPr lang="en-US" i="1" dirty="0" smtClean="0"/>
              <a:t>complete bipartite graph</a:t>
            </a:r>
            <a:r>
              <a:rPr lang="en-US" i="1" dirty="0"/>
              <a:t> </a:t>
            </a:r>
            <a:r>
              <a:rPr lang="en-US" i="1" dirty="0" err="1"/>
              <a:t>K</a:t>
            </a:r>
            <a:r>
              <a:rPr lang="en-US" i="1" baseline="-25000" dirty="0" err="1"/>
              <a:t>m,n</a:t>
            </a:r>
            <a:r>
              <a:rPr lang="en-US" dirty="0" smtClean="0"/>
              <a:t> is a graph that has its vertex set partitioned into two subsets           </a:t>
            </a:r>
            <a:r>
              <a:rPr lang="en-US" i="1" dirty="0" smtClean="0"/>
              <a:t>V</a:t>
            </a:r>
            <a:r>
              <a:rPr lang="en-US" baseline="-25000" dirty="0" smtClean="0">
                <a:latin typeface="Cambria Math" pitchFamily="18" charset="0"/>
                <a:ea typeface="Cambria Math" pitchFamily="18" charset="0"/>
              </a:rPr>
              <a:t>1</a:t>
            </a:r>
            <a:r>
              <a:rPr lang="en-US" dirty="0" smtClean="0"/>
              <a:t> of size </a:t>
            </a:r>
            <a:r>
              <a:rPr lang="en-US" i="1" dirty="0" smtClean="0"/>
              <a:t>m</a:t>
            </a:r>
            <a:r>
              <a:rPr lang="en-US" dirty="0" smtClean="0"/>
              <a:t> and </a:t>
            </a:r>
            <a:r>
              <a:rPr lang="en-US" i="1" dirty="0" smtClean="0"/>
              <a:t>V</a:t>
            </a:r>
            <a:r>
              <a:rPr lang="en-US" baseline="-25000" dirty="0" smtClean="0">
                <a:latin typeface="Cambria Math" pitchFamily="18" charset="0"/>
                <a:ea typeface="Cambria Math" pitchFamily="18" charset="0"/>
              </a:rPr>
              <a:t>2</a:t>
            </a:r>
            <a:r>
              <a:rPr lang="en-US" dirty="0" smtClean="0"/>
              <a:t> of size </a:t>
            </a:r>
            <a:r>
              <a:rPr lang="en-US" i="1" dirty="0" smtClean="0"/>
              <a:t>n</a:t>
            </a:r>
            <a:r>
              <a:rPr lang="en-US" dirty="0" smtClean="0"/>
              <a:t> such that there is an edge from every vertex in </a:t>
            </a:r>
            <a:r>
              <a:rPr lang="en-US" i="1" dirty="0" smtClean="0"/>
              <a:t>V</a:t>
            </a:r>
            <a:r>
              <a:rPr lang="en-US" baseline="-25000" dirty="0" smtClean="0">
                <a:latin typeface="Cambria Math" pitchFamily="18" charset="0"/>
                <a:ea typeface="Cambria Math" pitchFamily="18" charset="0"/>
              </a:rPr>
              <a:t>1</a:t>
            </a:r>
            <a:r>
              <a:rPr lang="en-US" dirty="0" smtClean="0"/>
              <a:t> to every vertex in </a:t>
            </a:r>
            <a:r>
              <a:rPr lang="en-US" i="1" dirty="0" smtClean="0"/>
              <a:t>V</a:t>
            </a:r>
            <a:r>
              <a:rPr lang="en-US" baseline="-25000" dirty="0" smtClean="0">
                <a:latin typeface="Cambria Math" pitchFamily="18" charset="0"/>
                <a:ea typeface="Cambria Math" pitchFamily="18" charset="0"/>
              </a:rPr>
              <a:t>2</a:t>
            </a:r>
            <a:r>
              <a:rPr lang="en-US" i="1" dirty="0" smtClean="0"/>
              <a:t>.</a:t>
            </a:r>
          </a:p>
          <a:p>
            <a:pPr indent="0">
              <a:buNone/>
            </a:pPr>
            <a:endParaRPr lang="en-US" i="1" dirty="0" smtClean="0"/>
          </a:p>
          <a:p>
            <a:pPr indent="0">
              <a:buNone/>
            </a:pPr>
            <a:r>
              <a:rPr lang="en-US" b="1" dirty="0" smtClean="0"/>
              <a:t>Example</a:t>
            </a:r>
            <a:r>
              <a:rPr lang="en-US" dirty="0" smtClean="0"/>
              <a:t>: We display four complete bipartite graphs here.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052" y="4724400"/>
            <a:ext cx="4229862" cy="1812798"/>
          </a:xfrm>
          <a:prstGeom prst="rect">
            <a:avLst/>
          </a:prstGeom>
        </p:spPr>
      </p:pic>
    </p:spTree>
    <p:extLst>
      <p:ext uri="{BB962C8B-B14F-4D97-AF65-F5344CB8AC3E}">
        <p14:creationId xmlns:p14="http://schemas.microsoft.com/office/powerpoint/2010/main" val="803159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Graphs from Old </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smtClean="0"/>
              <a:t>Definition: </a:t>
            </a:r>
            <a:r>
              <a:rPr lang="en-US" dirty="0" smtClean="0"/>
              <a:t>A </a:t>
            </a:r>
            <a:r>
              <a:rPr lang="en-US" i="1" dirty="0" err="1"/>
              <a:t>subgraph</a:t>
            </a:r>
            <a:r>
              <a:rPr lang="en-US" i="1" dirty="0"/>
              <a:t> </a:t>
            </a:r>
            <a:r>
              <a:rPr lang="en-US" i="1" dirty="0" smtClean="0"/>
              <a:t>of a graph  </a:t>
            </a:r>
            <a:r>
              <a:rPr lang="en-US" i="1" dirty="0"/>
              <a:t>G</a:t>
            </a:r>
            <a:r>
              <a:rPr lang="en-US" dirty="0"/>
              <a:t> = (</a:t>
            </a:r>
            <a:r>
              <a:rPr lang="en-US" i="1" dirty="0"/>
              <a:t>V</a:t>
            </a:r>
            <a:r>
              <a:rPr lang="en-US" dirty="0"/>
              <a:t>,</a:t>
            </a:r>
            <a:r>
              <a:rPr lang="en-US" i="1" dirty="0"/>
              <a:t>E</a:t>
            </a:r>
            <a:r>
              <a:rPr lang="en-US" dirty="0"/>
              <a:t>) </a:t>
            </a:r>
            <a:r>
              <a:rPr lang="en-US" dirty="0" smtClean="0"/>
              <a:t> is a graph (</a:t>
            </a:r>
            <a:r>
              <a:rPr lang="en-US" i="1" dirty="0" smtClean="0"/>
              <a:t>W</a:t>
            </a:r>
            <a:r>
              <a:rPr lang="en-US" dirty="0" smtClean="0"/>
              <a:t>,</a:t>
            </a:r>
            <a:r>
              <a:rPr lang="en-US" i="1" dirty="0" smtClean="0"/>
              <a:t>F</a:t>
            </a:r>
            <a:r>
              <a:rPr lang="en-US" dirty="0" smtClean="0"/>
              <a:t>),  where  </a:t>
            </a:r>
            <a:r>
              <a:rPr lang="en-US" i="1" dirty="0" smtClean="0"/>
              <a:t>W</a:t>
            </a:r>
            <a:r>
              <a:rPr lang="en-US" dirty="0" smtClean="0"/>
              <a:t> </a:t>
            </a:r>
            <a:r>
              <a:rPr lang="en-US" dirty="0" smtClean="0">
                <a:latin typeface="Cambria Math"/>
                <a:ea typeface="Cambria Math"/>
              </a:rPr>
              <a:t>⊂ </a:t>
            </a:r>
            <a:r>
              <a:rPr lang="en-US" i="1" dirty="0" smtClean="0">
                <a:ea typeface="Cambria Math"/>
              </a:rPr>
              <a:t>V</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 ⊂ </a:t>
            </a:r>
            <a:r>
              <a:rPr lang="en-US" i="1" dirty="0" smtClean="0">
                <a:ea typeface="Cambria Math"/>
              </a:rPr>
              <a:t>E</a:t>
            </a:r>
            <a:r>
              <a:rPr lang="en-US" dirty="0" smtClean="0">
                <a:latin typeface="Cambria Math"/>
                <a:ea typeface="Cambria Math"/>
              </a:rPr>
              <a:t>. A </a:t>
            </a:r>
            <a:r>
              <a:rPr lang="en-US" dirty="0" err="1" smtClean="0">
                <a:latin typeface="Cambria Math"/>
                <a:ea typeface="Cambria Math"/>
              </a:rPr>
              <a:t>subgraph</a:t>
            </a:r>
            <a:r>
              <a:rPr lang="en-US" dirty="0" smtClean="0">
                <a:latin typeface="Cambria Math"/>
                <a:ea typeface="Cambria Math"/>
              </a:rPr>
              <a:t> </a:t>
            </a:r>
            <a:r>
              <a:rPr lang="en-US" i="1" dirty="0" smtClean="0">
                <a:ea typeface="Cambria Math"/>
              </a:rPr>
              <a:t>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is a proper </a:t>
            </a:r>
            <a:r>
              <a:rPr lang="en-US" dirty="0" err="1" smtClean="0">
                <a:latin typeface="Cambria Math"/>
                <a:ea typeface="Cambria Math"/>
              </a:rPr>
              <a:t>subgraph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if </a:t>
            </a:r>
            <a:r>
              <a:rPr lang="en-US" i="1" dirty="0" smtClean="0">
                <a:ea typeface="Cambria Math"/>
              </a:rPr>
              <a:t>H</a:t>
            </a:r>
            <a:r>
              <a:rPr lang="en-US" dirty="0" smtClean="0">
                <a:latin typeface="Cambria Math"/>
                <a:ea typeface="Cambria Math"/>
              </a:rPr>
              <a:t> </a:t>
            </a:r>
            <a:r>
              <a:rPr lang="en-US" i="1" dirty="0" smtClean="0">
                <a:ea typeface="Cambria Math"/>
              </a:rPr>
              <a:t>≠ G.</a:t>
            </a:r>
          </a:p>
          <a:p>
            <a:pPr indent="0">
              <a:buNone/>
            </a:pPr>
            <a:endParaRPr lang="en-US" i="1" dirty="0" smtClean="0">
              <a:ea typeface="Cambria Math"/>
            </a:endParaRPr>
          </a:p>
          <a:p>
            <a:pPr indent="0">
              <a:buNone/>
            </a:pPr>
            <a:r>
              <a:rPr lang="en-US" b="1" dirty="0" smtClean="0">
                <a:ea typeface="Cambria Math"/>
              </a:rPr>
              <a:t>Example</a:t>
            </a:r>
            <a:r>
              <a:rPr lang="en-US" dirty="0" smtClean="0">
                <a:ea typeface="Cambria Math"/>
              </a:rPr>
              <a:t>: </a:t>
            </a:r>
            <a:r>
              <a:rPr lang="en-US" dirty="0" smtClean="0"/>
              <a:t>Here we show </a:t>
            </a:r>
            <a:r>
              <a:rPr lang="en-US" i="1" dirty="0" smtClean="0"/>
              <a:t>K</a:t>
            </a:r>
            <a:r>
              <a:rPr lang="en-US" baseline="-25000" dirty="0" smtClean="0">
                <a:latin typeface="Cambria" pitchFamily="18" charset="0"/>
              </a:rPr>
              <a:t>5</a:t>
            </a:r>
            <a:r>
              <a:rPr lang="en-US" b="1" dirty="0"/>
              <a:t> </a:t>
            </a:r>
            <a:r>
              <a:rPr lang="en-US" dirty="0" smtClean="0"/>
              <a:t>and                                                                                              one of its </a:t>
            </a:r>
            <a:r>
              <a:rPr lang="en-US" dirty="0" err="1" smtClean="0"/>
              <a:t>subgraphs</a:t>
            </a:r>
            <a:r>
              <a:rPr lang="en-US" dirty="0" smtClean="0"/>
              <a:t>.</a:t>
            </a:r>
            <a:endParaRPr lang="en-US" b="1" dirty="0" smtClean="0"/>
          </a:p>
          <a:p>
            <a:pPr indent="0">
              <a:buNone/>
            </a:pPr>
            <a:endParaRPr lang="en-US" b="1" dirty="0" smtClean="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err="1"/>
              <a:t>subgraph</a:t>
            </a:r>
            <a:r>
              <a:rPr lang="en-US" i="1" dirty="0"/>
              <a:t>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a:t>
            </a:r>
            <a:r>
              <a:rPr lang="en-US" dirty="0" smtClean="0">
                <a:ea typeface="Cambria Math"/>
              </a:rPr>
              <a:t>Here we show </a:t>
            </a:r>
            <a:r>
              <a:rPr lang="en-US" dirty="0" smtClean="0"/>
              <a:t> </a:t>
            </a:r>
            <a:r>
              <a:rPr lang="en-US" i="1" dirty="0"/>
              <a:t>K</a:t>
            </a:r>
            <a:r>
              <a:rPr lang="en-US" baseline="-25000" dirty="0">
                <a:latin typeface="Cambria" pitchFamily="18" charset="0"/>
              </a:rPr>
              <a:t>5 </a:t>
            </a:r>
            <a:r>
              <a:rPr lang="en-US" baseline="-25000" dirty="0" smtClean="0">
                <a:latin typeface="Cambria" pitchFamily="18" charset="0"/>
              </a:rPr>
              <a:t> </a:t>
            </a:r>
            <a:r>
              <a:rPr lang="en-US" dirty="0" smtClean="0">
                <a:latin typeface="Cambria" pitchFamily="18" charset="0"/>
              </a:rPr>
              <a:t>and the </a:t>
            </a:r>
            <a:r>
              <a:rPr lang="en-US" dirty="0" err="1" smtClean="0">
                <a:latin typeface="Cambria" pitchFamily="18" charset="0"/>
              </a:rPr>
              <a:t>subgraph</a:t>
            </a:r>
            <a:r>
              <a:rPr lang="en-US" dirty="0" smtClean="0">
                <a:latin typeface="Cambria" pitchFamily="18" charset="0"/>
              </a:rPr>
              <a:t>                                                           induced </a:t>
            </a:r>
            <a:r>
              <a:rPr lang="en-US" dirty="0">
                <a:latin typeface="Cambria" pitchFamily="18" charset="0"/>
              </a:rPr>
              <a:t>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smtClean="0"/>
          </a:p>
          <a:p>
            <a:pPr>
              <a:buNone/>
            </a:pPr>
            <a:r>
              <a:rPr lang="en-US" b="1" dirty="0" smtClean="0"/>
              <a:t>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174" y="2514600"/>
            <a:ext cx="2228850" cy="10005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372" y="4949024"/>
            <a:ext cx="2228850" cy="1000506"/>
          </a:xfrm>
          <a:prstGeom prst="rect">
            <a:avLst/>
          </a:prstGeom>
        </p:spPr>
      </p:pic>
      <p:cxnSp>
        <p:nvCxnSpPr>
          <p:cNvPr id="7" name="Straight Connector 6"/>
          <p:cNvCxnSpPr/>
          <p:nvPr/>
        </p:nvCxnSpPr>
        <p:spPr>
          <a:xfrm flipH="1" flipV="1">
            <a:off x="7251424" y="5386329"/>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Introduction to Graphs</a:t>
            </a:r>
          </a:p>
          <a:p>
            <a:r>
              <a:rPr lang="en-US" dirty="0" smtClean="0"/>
              <a:t>Graph Taxonomy</a:t>
            </a:r>
          </a:p>
          <a:p>
            <a:r>
              <a:rPr lang="en-US" dirty="0" smtClean="0"/>
              <a:t>Graph Models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 and </a:t>
            </a:r>
            <a:r>
              <a:rPr lang="en-US" dirty="0" err="1" smtClean="0"/>
              <a:t>Matchings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Bipartite graphs </a:t>
            </a:r>
            <a:r>
              <a:rPr lang="en-US" dirty="0" smtClean="0"/>
              <a:t>are used to </a:t>
            </a:r>
            <a:r>
              <a:rPr lang="en-US" dirty="0"/>
              <a:t>model applications that involve matching the elements of one set to elements in </a:t>
            </a:r>
            <a:r>
              <a:rPr lang="en-US" dirty="0" smtClean="0"/>
              <a:t>another, for example:</a:t>
            </a:r>
            <a:endParaRPr lang="en-US" dirty="0"/>
          </a:p>
          <a:p>
            <a:r>
              <a:rPr lang="en-US" i="1" dirty="0" smtClean="0"/>
              <a:t>Job </a:t>
            </a:r>
            <a:r>
              <a:rPr lang="en-US" i="1" dirty="0"/>
              <a:t>assignments </a:t>
            </a:r>
            <a:r>
              <a:rPr lang="en-US" dirty="0"/>
              <a:t>- vertices represent the jobs and the </a:t>
            </a:r>
            <a:r>
              <a:rPr lang="en-US" dirty="0" smtClean="0"/>
              <a:t>employees</a:t>
            </a:r>
            <a:r>
              <a:rPr lang="en-US" dirty="0"/>
              <a:t>,</a:t>
            </a:r>
            <a:r>
              <a:rPr lang="en-US" dirty="0" smtClean="0"/>
              <a:t> </a:t>
            </a:r>
            <a:r>
              <a:rPr lang="en-US" dirty="0"/>
              <a:t>e</a:t>
            </a:r>
            <a:r>
              <a:rPr lang="en-US" dirty="0" smtClean="0"/>
              <a:t>dges </a:t>
            </a:r>
            <a:r>
              <a:rPr lang="en-US" dirty="0"/>
              <a:t>link employees </a:t>
            </a:r>
            <a:r>
              <a:rPr lang="en-US" dirty="0" smtClean="0"/>
              <a:t>with those jobs </a:t>
            </a:r>
            <a:r>
              <a:rPr lang="en-US" dirty="0"/>
              <a:t>they have been trained to do. A common goal is to match jobs to employees so that the most jobs are </a:t>
            </a:r>
            <a:r>
              <a:rPr lang="en-US" dirty="0" smtClean="0"/>
              <a:t>done.</a:t>
            </a:r>
          </a:p>
          <a:p>
            <a:endParaRPr lang="en-US" dirty="0"/>
          </a:p>
          <a:p>
            <a:pPr marL="0" indent="0">
              <a:buNone/>
            </a:pPr>
            <a:endParaRPr lang="en-US" dirty="0" smtClean="0"/>
          </a:p>
          <a:p>
            <a:endParaRPr lang="en-US" dirty="0"/>
          </a:p>
          <a:p>
            <a:r>
              <a:rPr lang="en-US" i="1" dirty="0" smtClean="0"/>
              <a:t>Marriage </a:t>
            </a:r>
            <a:r>
              <a:rPr lang="en-US" dirty="0"/>
              <a:t>- vertices </a:t>
            </a:r>
            <a:r>
              <a:rPr lang="en-US" dirty="0" smtClean="0"/>
              <a:t>represent </a:t>
            </a:r>
            <a:r>
              <a:rPr lang="en-US" dirty="0"/>
              <a:t>the men and the women and edges link a </a:t>
            </a:r>
            <a:r>
              <a:rPr lang="en-US" dirty="0" err="1"/>
              <a:t>a</a:t>
            </a:r>
            <a:r>
              <a:rPr lang="en-US" dirty="0"/>
              <a:t> man and a woman if they are an acceptable spouse.  We may wish to find the largest number of possible marriages</a:t>
            </a:r>
            <a:r>
              <a:rPr lang="en-US" dirty="0" smtClean="0"/>
              <a:t>.</a:t>
            </a:r>
            <a:endParaRPr lang="en-US" dirty="0"/>
          </a:p>
          <a:p>
            <a:endParaRPr lang="en-US" dirty="0"/>
          </a:p>
          <a:p>
            <a:pPr marL="0" indent="0">
              <a:buNone/>
            </a:pPr>
            <a:r>
              <a:rPr lang="en-US" dirty="0" smtClean="0"/>
              <a:t>   </a:t>
            </a:r>
            <a:r>
              <a:rPr lang="en-US" i="1" dirty="0" smtClean="0"/>
              <a:t>See </a:t>
            </a:r>
            <a:r>
              <a:rPr lang="en-US" i="1" dirty="0"/>
              <a:t>the text for more about </a:t>
            </a:r>
            <a:r>
              <a:rPr lang="en-US" i="1" dirty="0" err="1"/>
              <a:t>matchings</a:t>
            </a:r>
            <a:r>
              <a:rPr lang="en-US" i="1" dirty="0"/>
              <a:t> in bipartite </a:t>
            </a:r>
            <a:r>
              <a:rPr lang="en-US" i="1" dirty="0" smtClean="0"/>
              <a:t>graphs.</a:t>
            </a:r>
            <a:endParaRPr lang="en-US" i="1" dirty="0"/>
          </a:p>
          <a:p>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352800"/>
            <a:ext cx="4674108" cy="1099566"/>
          </a:xfrm>
          <a:prstGeom prst="rect">
            <a:avLst/>
          </a:prstGeom>
        </p:spPr>
      </p:pic>
    </p:spTree>
    <p:extLst>
      <p:ext uri="{BB962C8B-B14F-4D97-AF65-F5344CB8AC3E}">
        <p14:creationId xmlns:p14="http://schemas.microsoft.com/office/powerpoint/2010/main" val="130525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Graphs from Old (</a:t>
            </a:r>
            <a:r>
              <a:rPr lang="en-US" i="1" dirty="0"/>
              <a:t>continued</a:t>
            </a:r>
            <a:r>
              <a:rPr lang="en-US" dirty="0"/>
              <a:t>)</a:t>
            </a:r>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union</a:t>
            </a:r>
            <a:r>
              <a:rPr lang="en-US" dirty="0" smtClean="0"/>
              <a:t> of two simple graphs                     </a:t>
            </a:r>
            <a:r>
              <a:rPr lang="en-US" i="1" dirty="0" smtClean="0"/>
              <a:t>G</a:t>
            </a:r>
            <a:r>
              <a:rPr lang="en-US" baseline="-25000" dirty="0" smtClean="0">
                <a:latin typeface="Cambria" pitchFamily="18" charset="0"/>
              </a:rPr>
              <a:t>1</a:t>
            </a:r>
            <a:r>
              <a:rPr lang="en-US" i="1" dirty="0" smtClean="0"/>
              <a:t> = </a:t>
            </a:r>
            <a:r>
              <a:rPr lang="en-US" dirty="0" smtClean="0"/>
              <a:t>(</a:t>
            </a:r>
            <a:r>
              <a:rPr lang="en-US" i="1" dirty="0" smtClean="0"/>
              <a:t>V</a:t>
            </a:r>
            <a:r>
              <a:rPr lang="en-US" baseline="-25000" dirty="0" smtClean="0">
                <a:latin typeface="Cambria" pitchFamily="18" charset="0"/>
              </a:rPr>
              <a:t>1</a:t>
            </a:r>
            <a:r>
              <a:rPr lang="en-US" i="1" dirty="0" smtClean="0"/>
              <a:t>, E</a:t>
            </a:r>
            <a:r>
              <a:rPr lang="en-US" baseline="-25000" dirty="0" smtClean="0">
                <a:latin typeface="Cambria"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pitchFamily="18" charset="0"/>
              </a:rPr>
              <a:t>2</a:t>
            </a:r>
            <a:r>
              <a:rPr lang="en-US" i="1" dirty="0" smtClean="0"/>
              <a:t> = </a:t>
            </a:r>
            <a:r>
              <a:rPr lang="en-US" dirty="0" smtClean="0"/>
              <a:t>(</a:t>
            </a:r>
            <a:r>
              <a:rPr lang="en-US" i="1" dirty="0" smtClean="0"/>
              <a:t>V</a:t>
            </a:r>
            <a:r>
              <a:rPr lang="en-US" baseline="-25000" dirty="0" smtClean="0">
                <a:latin typeface="Cambria" pitchFamily="18" charset="0"/>
              </a:rPr>
              <a:t>2</a:t>
            </a:r>
            <a:r>
              <a:rPr lang="en-US" i="1" dirty="0" smtClean="0"/>
              <a:t>, E</a:t>
            </a:r>
            <a:r>
              <a:rPr lang="en-US" baseline="-25000" dirty="0" smtClean="0">
                <a:latin typeface="Cambria" pitchFamily="18" charset="0"/>
              </a:rPr>
              <a:t>2</a:t>
            </a:r>
            <a:r>
              <a:rPr lang="en-US" dirty="0" smtClean="0"/>
              <a:t>)</a:t>
            </a:r>
            <a:r>
              <a:rPr lang="en-US" i="1" dirty="0" smtClean="0"/>
              <a:t> </a:t>
            </a:r>
            <a:r>
              <a:rPr lang="en-US" dirty="0" smtClean="0"/>
              <a:t>is the simple graph with vertex set </a:t>
            </a:r>
            <a:r>
              <a:rPr lang="en-US" i="1" dirty="0" smtClean="0"/>
              <a:t>V</a:t>
            </a:r>
            <a:r>
              <a:rPr lang="en-US" baseline="-25000" dirty="0" smtClean="0">
                <a:latin typeface="Cambria" pitchFamily="18" charset="0"/>
              </a:rPr>
              <a:t>1</a:t>
            </a:r>
            <a:r>
              <a:rPr lang="en-US" i="1" dirty="0" smtClean="0"/>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V</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and edge set </a:t>
            </a:r>
            <a:r>
              <a:rPr lang="en-US" i="1" dirty="0" smtClean="0">
                <a:ea typeface="Cambria Math"/>
              </a:rPr>
              <a:t>E</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E</a:t>
            </a:r>
            <a:r>
              <a:rPr lang="en-US" baseline="-25000" dirty="0" smtClean="0">
                <a:latin typeface="Cambria Math"/>
                <a:ea typeface="Cambria Math"/>
              </a:rPr>
              <a:t>2</a:t>
            </a:r>
            <a:r>
              <a:rPr lang="en-US" dirty="0" smtClean="0">
                <a:latin typeface="Cambria Math"/>
                <a:ea typeface="Cambria Math"/>
              </a:rPr>
              <a:t>. </a:t>
            </a:r>
            <a:r>
              <a:rPr lang="en-US" dirty="0" smtClean="0">
                <a:ea typeface="Cambria Math"/>
              </a:rPr>
              <a:t>The union of</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1</a:t>
            </a:r>
            <a:r>
              <a:rPr lang="en-US" dirty="0" smtClean="0">
                <a:latin typeface="Cambria Math"/>
                <a:ea typeface="Cambria Math"/>
              </a:rPr>
              <a:t> </a:t>
            </a:r>
            <a:r>
              <a:rPr lang="en-US" dirty="0" smtClean="0">
                <a:ea typeface="Cambria Math"/>
              </a:rPr>
              <a:t>and</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is denoted by </a:t>
            </a:r>
            <a:r>
              <a:rPr lang="en-US" i="1" dirty="0" smtClean="0">
                <a:ea typeface="Cambria Math"/>
              </a:rPr>
              <a:t>G</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dirty="0" smtClean="0">
                <a:latin typeface="Cambria Math"/>
                <a:ea typeface="Cambria Math"/>
              </a:rPr>
              <a:t>.</a:t>
            </a:r>
          </a:p>
          <a:p>
            <a:pPr indent="0">
              <a:buNone/>
            </a:pPr>
            <a:endParaRPr lang="en-US" dirty="0" smtClean="0">
              <a:latin typeface="Cambria Math"/>
              <a:ea typeface="Cambria Math"/>
            </a:endParaRPr>
          </a:p>
          <a:p>
            <a:pPr indent="0">
              <a:buNone/>
            </a:pPr>
            <a:r>
              <a:rPr lang="en-US" b="1" dirty="0" smtClean="0">
                <a:ea typeface="Cambria Math"/>
              </a:rPr>
              <a:t>Example</a:t>
            </a:r>
            <a:r>
              <a:rPr lang="en-US" dirty="0" smtClean="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724400"/>
            <a:ext cx="4202430" cy="13136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Representing Graphs and Graph Isomorphism</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10.3</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Adjacency Lists</a:t>
            </a:r>
          </a:p>
          <a:p>
            <a:r>
              <a:rPr lang="en-US" dirty="0" smtClean="0"/>
              <a:t>Adjacency Matrices</a:t>
            </a:r>
          </a:p>
          <a:p>
            <a:r>
              <a:rPr lang="en-US" dirty="0" smtClean="0"/>
              <a:t>Incidence Matrices</a:t>
            </a:r>
          </a:p>
          <a:p>
            <a:r>
              <a:rPr lang="en-US" dirty="0" smtClean="0"/>
              <a:t>Isomorphism </a:t>
            </a:r>
            <a:r>
              <a:rPr lang="en-US" smtClean="0"/>
              <a:t>of Graphs</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Graphs: </a:t>
            </a:r>
            <a:br>
              <a:rPr lang="en-US" dirty="0" smtClean="0"/>
            </a:br>
            <a:r>
              <a:rPr lang="en-US" dirty="0" smtClean="0"/>
              <a:t>Adjacency Lists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An </a:t>
            </a:r>
            <a:r>
              <a:rPr lang="en-US" i="1" dirty="0" smtClean="0"/>
              <a:t>adjacency list </a:t>
            </a:r>
            <a:r>
              <a:rPr lang="en-US" dirty="0" smtClean="0"/>
              <a:t>can be used to represent a graph with no multiple edges by specifying the vertices that are adjacent to each vertex of the graph.</a:t>
            </a:r>
          </a:p>
          <a:p>
            <a:pPr indent="0">
              <a:buNone/>
            </a:pPr>
            <a:endParaRPr lang="en-US" dirty="0"/>
          </a:p>
          <a:p>
            <a:pPr indent="0">
              <a:buNone/>
            </a:pPr>
            <a:endParaRPr lang="en-US" dirty="0" smtClean="0"/>
          </a:p>
          <a:p>
            <a:pPr indent="0">
              <a:buNone/>
            </a:pPr>
            <a:endParaRPr lang="en-US" dirty="0"/>
          </a:p>
          <a:p>
            <a:pPr indent="0">
              <a:buNone/>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429000"/>
            <a:ext cx="1066800" cy="9961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98292"/>
            <a:ext cx="1519428" cy="1359140"/>
          </a:xfrm>
          <a:prstGeom prst="rect">
            <a:avLst/>
          </a:prstGeom>
        </p:spPr>
      </p:pic>
      <p:sp>
        <p:nvSpPr>
          <p:cNvPr id="4" name="TextBox 3"/>
          <p:cNvSpPr txBox="1"/>
          <p:nvPr/>
        </p:nvSpPr>
        <p:spPr>
          <a:xfrm>
            <a:off x="762000" y="3276600"/>
            <a:ext cx="1752600" cy="369332"/>
          </a:xfrm>
          <a:prstGeom prst="rect">
            <a:avLst/>
          </a:prstGeom>
          <a:noFill/>
        </p:spPr>
        <p:txBody>
          <a:bodyPr wrap="square" rtlCol="0">
            <a:spAutoFit/>
          </a:bodyPr>
          <a:lstStyle/>
          <a:p>
            <a:pPr indent="0">
              <a:buNone/>
            </a:pPr>
            <a:r>
              <a:rPr lang="en-US" b="1" dirty="0"/>
              <a:t>Example</a:t>
            </a:r>
            <a:r>
              <a:rPr lang="en-US" dirty="0" smtClean="0"/>
              <a:t>:</a:t>
            </a:r>
            <a:endParaRPr lang="en-US" dirty="0"/>
          </a:p>
        </p:txBody>
      </p:sp>
      <p:sp>
        <p:nvSpPr>
          <p:cNvPr id="8" name="Rectangle 7"/>
          <p:cNvSpPr/>
          <p:nvPr/>
        </p:nvSpPr>
        <p:spPr>
          <a:xfrm>
            <a:off x="685800" y="5063412"/>
            <a:ext cx="1989604" cy="369332"/>
          </a:xfrm>
          <a:prstGeom prst="rect">
            <a:avLst/>
          </a:prstGeom>
        </p:spPr>
        <p:txBody>
          <a:bodyPr wrap="square">
            <a:spAutoFit/>
          </a:bodyPr>
          <a:lstStyle/>
          <a:p>
            <a:pPr indent="0">
              <a:buNone/>
            </a:pPr>
            <a:r>
              <a:rPr lang="en-US" b="1" dirty="0"/>
              <a:t>Example</a:t>
            </a:r>
            <a:r>
              <a:rPr lang="en-US" dirty="0" smtClean="0"/>
              <a: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5105400"/>
            <a:ext cx="1257681" cy="107309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5105400"/>
            <a:ext cx="1644769" cy="1233577"/>
          </a:xfrm>
          <a:prstGeom prst="rect">
            <a:avLst/>
          </a:prstGeom>
        </p:spPr>
      </p:pic>
    </p:spTree>
    <p:extLst>
      <p:ext uri="{BB962C8B-B14F-4D97-AF65-F5344CB8AC3E}">
        <p14:creationId xmlns:p14="http://schemas.microsoft.com/office/powerpoint/2010/main" val="2450788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Adjacency 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Suppose that </a:t>
            </a:r>
            <a:r>
              <a:rPr lang="en-US" i="1" dirty="0" smtClean="0"/>
              <a:t>G</a:t>
            </a:r>
            <a:r>
              <a:rPr lang="en-US" dirty="0" smtClean="0"/>
              <a:t> = (</a:t>
            </a:r>
            <a:r>
              <a:rPr lang="en-US" i="1" dirty="0" smtClean="0"/>
              <a:t>V</a:t>
            </a:r>
            <a:r>
              <a:rPr lang="en-US" dirty="0" smtClean="0"/>
              <a:t>, </a:t>
            </a:r>
            <a:r>
              <a:rPr lang="en-US" i="1" dirty="0" smtClean="0"/>
              <a:t>E</a:t>
            </a:r>
            <a:r>
              <a:rPr lang="en-US" dirty="0" smtClean="0"/>
              <a:t>) is a simple graph where |</a:t>
            </a:r>
            <a:r>
              <a:rPr lang="en-US" i="1" dirty="0" smtClean="0"/>
              <a:t>V</a:t>
            </a:r>
            <a:r>
              <a:rPr lang="en-US" dirty="0" smtClean="0"/>
              <a:t>| = </a:t>
            </a:r>
            <a:r>
              <a:rPr lang="en-US" i="1" dirty="0" smtClean="0"/>
              <a:t>n</a:t>
            </a:r>
            <a:r>
              <a:rPr lang="en-US" dirty="0" smtClean="0"/>
              <a:t>. Arbitrarily list the vertices of </a:t>
            </a:r>
            <a:r>
              <a:rPr lang="en-US" i="1" dirty="0" smtClean="0"/>
              <a:t>G</a:t>
            </a:r>
            <a:r>
              <a:rPr lang="en-US" dirty="0" smtClean="0"/>
              <a:t> as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 </a:t>
            </a:r>
            <a:r>
              <a:rPr lang="en-US" i="1" dirty="0" err="1" smtClean="0"/>
              <a:t>v</a:t>
            </a:r>
            <a:r>
              <a:rPr lang="en-US" i="1" baseline="-25000" dirty="0" err="1" smtClean="0"/>
              <a:t>n</a:t>
            </a:r>
            <a:r>
              <a:rPr lang="en-US" dirty="0" smtClean="0"/>
              <a:t>.  The </a:t>
            </a:r>
            <a:r>
              <a:rPr lang="en-US" i="1" dirty="0" smtClean="0"/>
              <a:t>adjacency matrix </a:t>
            </a:r>
            <a:r>
              <a:rPr lang="en-US" dirty="0" smtClean="0"/>
              <a:t> </a:t>
            </a:r>
            <a:r>
              <a:rPr lang="en-US" b="1" dirty="0" smtClean="0"/>
              <a:t>A</a:t>
            </a:r>
            <a:r>
              <a:rPr lang="en-US" i="1" baseline="-25000" dirty="0" smtClean="0"/>
              <a:t>G</a:t>
            </a:r>
            <a:r>
              <a:rPr lang="en-US" dirty="0" smtClean="0"/>
              <a:t> of </a:t>
            </a:r>
            <a:r>
              <a:rPr lang="en-US" i="1" dirty="0" smtClean="0"/>
              <a:t>G</a:t>
            </a:r>
            <a:r>
              <a:rPr lang="en-US" dirty="0" smtClean="0"/>
              <a:t>, with respect to the listing of vertices, is the </a:t>
            </a:r>
            <a:r>
              <a:rPr lang="en-US" i="1" dirty="0" smtClean="0"/>
              <a:t>n ×</a:t>
            </a:r>
            <a:r>
              <a:rPr lang="en-US" dirty="0" smtClean="0"/>
              <a:t> </a:t>
            </a:r>
            <a:r>
              <a:rPr lang="en-US" i="1" dirty="0" smtClean="0"/>
              <a:t>n</a:t>
            </a:r>
            <a:r>
              <a:rPr lang="en-US" dirty="0" smtClean="0"/>
              <a:t> zero-one matrix with </a:t>
            </a:r>
            <a:r>
              <a:rPr lang="en-US" dirty="0" smtClean="0">
                <a:latin typeface="Cambria Math" pitchFamily="18" charset="0"/>
                <a:ea typeface="Cambria Math" pitchFamily="18" charset="0"/>
              </a:rPr>
              <a:t>1</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a:t>
            </a:r>
            <a:r>
              <a:rPr lang="en-US" i="1" dirty="0" smtClean="0"/>
              <a:t>v</a:t>
            </a:r>
            <a:r>
              <a:rPr lang="en-US" i="1" baseline="-25000" dirty="0" smtClean="0"/>
              <a:t>i</a:t>
            </a:r>
            <a:r>
              <a:rPr lang="en-US" i="1" dirty="0" smtClean="0"/>
              <a:t> </a:t>
            </a:r>
            <a:r>
              <a:rPr lang="en-US" dirty="0" smtClean="0"/>
              <a:t>and </a:t>
            </a:r>
            <a:r>
              <a:rPr lang="en-US" i="1" dirty="0" err="1" smtClean="0"/>
              <a:t>v</a:t>
            </a:r>
            <a:r>
              <a:rPr lang="en-US" i="1" baseline="-25000" dirty="0" err="1" smtClean="0"/>
              <a:t>j</a:t>
            </a:r>
            <a:r>
              <a:rPr lang="en-US" dirty="0" smtClean="0"/>
              <a:t> are adjacent, and </a:t>
            </a:r>
            <a:r>
              <a:rPr lang="en-US" dirty="0" smtClean="0">
                <a:latin typeface="Cambria Math" pitchFamily="18" charset="0"/>
                <a:ea typeface="Cambria Math" pitchFamily="18" charset="0"/>
              </a:rPr>
              <a:t>0</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they are not adjacent.</a:t>
            </a:r>
          </a:p>
          <a:p>
            <a:pPr lvl="1"/>
            <a:r>
              <a:rPr lang="en-US" dirty="0" smtClean="0"/>
              <a:t>In other words, if the graphs adjacency matrix is                </a:t>
            </a:r>
            <a:r>
              <a:rPr lang="en-US" b="1" dirty="0"/>
              <a:t>A</a:t>
            </a:r>
            <a:r>
              <a:rPr lang="en-US" i="1" baseline="-25000" dirty="0"/>
              <a:t>G </a:t>
            </a:r>
            <a:r>
              <a:rPr lang="en-US" dirty="0" smtClean="0"/>
              <a:t>= [</a:t>
            </a:r>
            <a:r>
              <a:rPr lang="en-US" i="1" dirty="0" err="1" smtClean="0"/>
              <a:t>a</a:t>
            </a:r>
            <a:r>
              <a:rPr lang="en-US" i="1" baseline="-25000" dirty="0" err="1" smtClean="0"/>
              <a:t>ij</a:t>
            </a:r>
            <a:r>
              <a:rPr lang="en-US" dirty="0" smtClean="0"/>
              <a:t>], then</a:t>
            </a: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43200" y="5638800"/>
            <a:ext cx="4217670" cy="609600"/>
          </a:xfrm>
          <a:prstGeom prst="rect">
            <a:avLst/>
          </a:prstGeom>
        </p:spPr>
      </p:pic>
    </p:spTree>
    <p:extLst>
      <p:ext uri="{BB962C8B-B14F-4D97-AF65-F5344CB8AC3E}">
        <p14:creationId xmlns:p14="http://schemas.microsoft.com/office/powerpoint/2010/main" val="141861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5602" y="2895600"/>
            <a:ext cx="669798" cy="906018"/>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886" y="4289756"/>
            <a:ext cx="666750" cy="906018"/>
          </a:xfrm>
          <a:prstGeom prst="rect">
            <a:avLst/>
          </a:prstGeom>
        </p:spPr>
      </p:pic>
      <p:sp>
        <p:nvSpPr>
          <p:cNvPr id="3" name="TextBox 2"/>
          <p:cNvSpPr txBox="1"/>
          <p:nvPr/>
        </p:nvSpPr>
        <p:spPr>
          <a:xfrm>
            <a:off x="470059" y="2058501"/>
            <a:ext cx="6019800" cy="369332"/>
          </a:xfrm>
          <a:prstGeom prst="rect">
            <a:avLst/>
          </a:prstGeom>
          <a:noFill/>
        </p:spPr>
        <p:txBody>
          <a:bodyPr wrap="square" rtlCol="0">
            <a:spAutoFit/>
          </a:bodyPr>
          <a:lstStyle/>
          <a:p>
            <a:r>
              <a:rPr lang="en-US" b="1" dirty="0" smtClean="0"/>
              <a:t>Example</a:t>
            </a:r>
            <a:r>
              <a:rPr lang="en-US" dirty="0" smtClean="0"/>
              <a:t>:  </a:t>
            </a:r>
            <a:endParaRPr lang="en-US" dirty="0"/>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09800" y="2915393"/>
            <a:ext cx="1270159" cy="911543"/>
          </a:xfrm>
          <a:prstGeom prst="rect">
            <a:avLst/>
          </a:prstGeom>
        </p:spPr>
      </p:pic>
      <p:sp>
        <p:nvSpPr>
          <p:cNvPr id="10" name="TextBox 9"/>
          <p:cNvSpPr txBox="1"/>
          <p:nvPr/>
        </p:nvSpPr>
        <p:spPr>
          <a:xfrm>
            <a:off x="3886200" y="3047998"/>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82533" y="4159114"/>
            <a:ext cx="1270159" cy="911543"/>
          </a:xfrm>
          <a:prstGeom prst="rect">
            <a:avLst/>
          </a:prstGeom>
        </p:spPr>
      </p:pic>
      <p:sp>
        <p:nvSpPr>
          <p:cNvPr id="12" name="TextBox 11"/>
          <p:cNvSpPr txBox="1"/>
          <p:nvPr/>
        </p:nvSpPr>
        <p:spPr>
          <a:xfrm>
            <a:off x="3886200" y="4304217"/>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sp>
        <p:nvSpPr>
          <p:cNvPr id="15" name="TextBox 14"/>
          <p:cNvSpPr txBox="1"/>
          <p:nvPr/>
        </p:nvSpPr>
        <p:spPr>
          <a:xfrm>
            <a:off x="619612" y="5638800"/>
            <a:ext cx="8067188" cy="646331"/>
          </a:xfrm>
          <a:prstGeom prst="rect">
            <a:avLst/>
          </a:prstGeom>
          <a:noFill/>
        </p:spPr>
        <p:txBody>
          <a:bodyPr wrap="square" rtlCol="0">
            <a:spAutoFit/>
          </a:bodyPr>
          <a:lstStyle/>
          <a:p>
            <a:r>
              <a:rPr lang="en-US" b="1" dirty="0" smtClean="0"/>
              <a:t>Note</a:t>
            </a:r>
            <a:r>
              <a:rPr lang="en-US" dirty="0" smtClean="0"/>
              <a:t>: The adjacency matrix of a simple graph is symmetric, i.e., </a:t>
            </a:r>
            <a:r>
              <a:rPr lang="en-US" i="1" dirty="0" err="1" smtClean="0"/>
              <a:t>a</a:t>
            </a:r>
            <a:r>
              <a:rPr lang="en-US" i="1" baseline="-25000" dirty="0" err="1" smtClean="0"/>
              <a:t>ij</a:t>
            </a:r>
            <a:r>
              <a:rPr lang="en-US" baseline="-25000" dirty="0" smtClean="0"/>
              <a:t> </a:t>
            </a:r>
            <a:r>
              <a:rPr lang="en-US" dirty="0" smtClean="0"/>
              <a:t>= </a:t>
            </a:r>
            <a:r>
              <a:rPr lang="en-US" i="1" dirty="0" err="1" smtClean="0"/>
              <a:t>a</a:t>
            </a:r>
            <a:r>
              <a:rPr lang="en-US" i="1" baseline="-25000" dirty="0" err="1" smtClean="0"/>
              <a:t>ji</a:t>
            </a:r>
            <a:r>
              <a:rPr lang="en-US" i="1" baseline="-25000" dirty="0" smtClean="0"/>
              <a:t> </a:t>
            </a:r>
          </a:p>
          <a:p>
            <a:r>
              <a:rPr lang="en-US" dirty="0" smtClean="0"/>
              <a:t>Also,</a:t>
            </a:r>
            <a:r>
              <a:rPr lang="en-US" baseline="-25000" dirty="0" smtClean="0"/>
              <a:t>  </a:t>
            </a:r>
            <a:r>
              <a:rPr lang="en-US" dirty="0" smtClean="0"/>
              <a:t> since there are no loops, each diagonal  entry </a:t>
            </a:r>
            <a:r>
              <a:rPr lang="en-US" i="1" dirty="0" err="1" smtClean="0"/>
              <a:t>a</a:t>
            </a:r>
            <a:r>
              <a:rPr lang="en-US" i="1" baseline="-25000" dirty="0" err="1" smtClean="0"/>
              <a:t>ij</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3</a:t>
            </a:r>
            <a:r>
              <a:rPr lang="en-US" dirty="0" smtClean="0"/>
              <a:t>, …, </a:t>
            </a:r>
            <a:r>
              <a:rPr lang="en-US" i="1" dirty="0" smtClean="0"/>
              <a:t>n</a:t>
            </a:r>
            <a:r>
              <a:rPr lang="en-US" dirty="0" smtClean="0"/>
              <a:t>, is </a:t>
            </a:r>
            <a:r>
              <a:rPr lang="en-US" dirty="0" smtClean="0">
                <a:latin typeface="Cambria Math" pitchFamily="18" charset="0"/>
                <a:ea typeface="Cambria Math" pitchFamily="18" charset="0"/>
              </a:rPr>
              <a:t>0</a:t>
            </a:r>
            <a:r>
              <a:rPr lang="en-US" dirty="0" smtClean="0"/>
              <a:t>.</a:t>
            </a:r>
            <a:endParaRPr lang="en-US" baseline="-25000" dirty="0"/>
          </a:p>
        </p:txBody>
      </p:sp>
      <p:sp>
        <p:nvSpPr>
          <p:cNvPr id="18" name="TextBox 17"/>
          <p:cNvSpPr txBox="1"/>
          <p:nvPr/>
        </p:nvSpPr>
        <p:spPr>
          <a:xfrm>
            <a:off x="6019801" y="2058501"/>
            <a:ext cx="2971800" cy="3416320"/>
          </a:xfrm>
          <a:prstGeom prst="rect">
            <a:avLst/>
          </a:prstGeom>
          <a:noFill/>
          <a:ln>
            <a:solidFill>
              <a:schemeClr val="accent1"/>
            </a:solidFill>
          </a:ln>
        </p:spPr>
        <p:txBody>
          <a:bodyPr wrap="square" rtlCol="0">
            <a:spAutoFit/>
          </a:bodyPr>
          <a:lstStyle/>
          <a:p>
            <a:r>
              <a:rPr lang="en-US" dirty="0" smtClean="0"/>
              <a:t>When </a:t>
            </a:r>
            <a:r>
              <a:rPr lang="en-US" dirty="0"/>
              <a:t>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Tree>
    <p:extLst>
      <p:ext uri="{BB962C8B-B14F-4D97-AF65-F5344CB8AC3E}">
        <p14:creationId xmlns:p14="http://schemas.microsoft.com/office/powerpoint/2010/main" val="925138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181600"/>
            <a:ext cx="935736" cy="977646"/>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5214651"/>
            <a:ext cx="1270159" cy="911543"/>
          </a:xfrm>
          <a:prstGeom prst="rect">
            <a:avLst/>
          </a:prstGeom>
        </p:spPr>
      </p:pic>
      <p:sp>
        <p:nvSpPr>
          <p:cNvPr id="7" name="Content Placeholder 6"/>
          <p:cNvSpPr>
            <a:spLocks noGrp="1"/>
          </p:cNvSpPr>
          <p:nvPr>
            <p:ph idx="1"/>
          </p:nvPr>
        </p:nvSpPr>
        <p:spPr>
          <a:xfrm>
            <a:off x="457200" y="1905000"/>
            <a:ext cx="8229600" cy="4389120"/>
          </a:xfrm>
        </p:spPr>
        <p:txBody>
          <a:bodyPr>
            <a:normAutofit fontScale="85000" lnSpcReduction="20000"/>
          </a:bodyPr>
          <a:lstStyle/>
          <a:p>
            <a:r>
              <a:rPr lang="en-US" dirty="0" smtClean="0"/>
              <a:t>Adjacency matrices can also be used to represent graphs with loops and multiple edges. </a:t>
            </a:r>
          </a:p>
          <a:p>
            <a:r>
              <a:rPr lang="en-US" dirty="0" smtClean="0"/>
              <a:t>A loop at the vertex </a:t>
            </a:r>
            <a:r>
              <a:rPr lang="en-US" i="1" dirty="0" smtClean="0"/>
              <a:t>v</a:t>
            </a:r>
            <a:r>
              <a:rPr lang="en-US" i="1" baseline="-25000" dirty="0" smtClean="0"/>
              <a:t>i</a:t>
            </a:r>
            <a:r>
              <a:rPr lang="en-US" dirty="0" smtClean="0"/>
              <a:t> is represented by a </a:t>
            </a:r>
            <a:r>
              <a:rPr lang="en-US" dirty="0" smtClean="0">
                <a:latin typeface="Cambria Math" pitchFamily="18" charset="0"/>
                <a:ea typeface="Cambria Math" pitchFamily="18" charset="0"/>
              </a:rPr>
              <a:t>1</a:t>
            </a:r>
            <a:r>
              <a:rPr lang="en-US" dirty="0" smtClean="0"/>
              <a:t> at the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of the matrix. </a:t>
            </a:r>
          </a:p>
          <a:p>
            <a:r>
              <a:rPr lang="en-US" dirty="0" smtClean="0"/>
              <a:t>When multiple edges connect the same pair of vertices </a:t>
            </a:r>
            <a:r>
              <a:rPr lang="en-US" i="1" dirty="0" smtClean="0"/>
              <a:t>v</a:t>
            </a:r>
            <a:r>
              <a:rPr lang="en-US" i="1" baseline="-25000" dirty="0" smtClean="0"/>
              <a:t>i</a:t>
            </a:r>
            <a:r>
              <a:rPr lang="en-US" dirty="0" smtClean="0"/>
              <a:t> and </a:t>
            </a:r>
            <a:r>
              <a:rPr lang="en-US" i="1" dirty="0" err="1" smtClean="0"/>
              <a:t>v</a:t>
            </a:r>
            <a:r>
              <a:rPr lang="en-US" i="1" baseline="-25000" dirty="0" err="1" smtClean="0"/>
              <a:t>j</a:t>
            </a:r>
            <a:r>
              <a:rPr lang="en-US" dirty="0" smtClean="0"/>
              <a:t>, (or if multiple loops are present at the same vertex), the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equals the number of edges connecting the pair of vertices. </a:t>
            </a:r>
          </a:p>
          <a:p>
            <a:pPr indent="0">
              <a:buNone/>
            </a:pPr>
            <a:r>
              <a:rPr lang="en-US" b="1" dirty="0" smtClean="0"/>
              <a:t>Example</a:t>
            </a:r>
            <a:r>
              <a:rPr lang="en-US" dirty="0" smtClean="0"/>
              <a:t>: We give the adjacency matrix  of the </a:t>
            </a:r>
            <a:r>
              <a:rPr lang="en-US" dirty="0" err="1" smtClean="0"/>
              <a:t>pseudograph</a:t>
            </a:r>
            <a:r>
              <a:rPr lang="en-US" dirty="0" smtClean="0"/>
              <a:t> shown here using the ordering of vertices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p>
          <a:p>
            <a:pPr indent="0">
              <a:buNone/>
            </a:pPr>
            <a:endParaRPr lang="en-US" dirty="0"/>
          </a:p>
          <a:p>
            <a:pPr indent="0">
              <a:buNone/>
            </a:pPr>
            <a:r>
              <a:rPr lang="en-US" dirty="0" smtClean="0"/>
              <a:t>  </a:t>
            </a:r>
          </a:p>
          <a:p>
            <a:pPr indent="0">
              <a:buNone/>
            </a:pPr>
            <a:r>
              <a:rPr lang="en-US" dirty="0"/>
              <a:t> </a:t>
            </a:r>
            <a:r>
              <a:rPr lang="en-US" dirty="0" smtClean="0"/>
              <a:t> </a:t>
            </a:r>
          </a:p>
          <a:p>
            <a:pPr indent="0">
              <a:buNone/>
            </a:pPr>
            <a:r>
              <a:rPr lang="en-US" dirty="0"/>
              <a:t> </a:t>
            </a:r>
            <a:r>
              <a:rPr lang="en-US" dirty="0" smtClean="0"/>
              <a:t> </a:t>
            </a:r>
            <a:endParaRPr lang="en-US" dirty="0"/>
          </a:p>
        </p:txBody>
      </p:sp>
    </p:spTree>
    <p:extLst>
      <p:ext uri="{BB962C8B-B14F-4D97-AF65-F5344CB8AC3E}">
        <p14:creationId xmlns:p14="http://schemas.microsoft.com/office/powerpoint/2010/main" val="3723089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Adjacency matrices can also be used to represent directed graphs. The matrix for a 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has a </a:t>
            </a:r>
            <a:r>
              <a:rPr lang="en-US" dirty="0" smtClean="0">
                <a:latin typeface="Cambria Math" pitchFamily="18" charset="0"/>
                <a:ea typeface="Cambria Math" pitchFamily="18" charset="0"/>
              </a:rPr>
              <a:t>1</a:t>
            </a:r>
            <a:r>
              <a:rPr lang="en-US" dirty="0" smtClean="0"/>
              <a:t> in its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if there is an edge from </a:t>
            </a:r>
            <a:r>
              <a:rPr lang="en-US" i="1" dirty="0" smtClean="0"/>
              <a:t>v</a:t>
            </a:r>
            <a:r>
              <a:rPr lang="en-US" i="1" baseline="-25000" dirty="0" smtClean="0"/>
              <a:t>i</a:t>
            </a:r>
            <a:r>
              <a:rPr lang="en-US" i="1" dirty="0" smtClean="0"/>
              <a:t> </a:t>
            </a:r>
            <a:r>
              <a:rPr lang="en-US" dirty="0" smtClean="0"/>
              <a:t>to </a:t>
            </a:r>
            <a:r>
              <a:rPr lang="en-US" i="1" dirty="0" err="1" smtClean="0"/>
              <a:t>v</a:t>
            </a:r>
            <a:r>
              <a:rPr lang="en-US" i="1" baseline="-25000" dirty="0" err="1" smtClean="0"/>
              <a:t>j</a:t>
            </a:r>
            <a:r>
              <a:rPr lang="en-US" dirty="0" smtClean="0"/>
              <a:t>, where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a:t>
            </a:r>
            <a:r>
              <a:rPr lang="en-US" i="1" dirty="0" err="1" smtClean="0"/>
              <a:t>v</a:t>
            </a:r>
            <a:r>
              <a:rPr lang="en-US" i="1" baseline="-25000" dirty="0" err="1" smtClean="0">
                <a:latin typeface="Cambria Math" pitchFamily="18" charset="0"/>
                <a:ea typeface="Cambria Math" pitchFamily="18" charset="0"/>
              </a:rPr>
              <a:t>n</a:t>
            </a:r>
            <a:r>
              <a:rPr lang="en-US" dirty="0" smtClean="0"/>
              <a:t> is a  list of the vertices.</a:t>
            </a:r>
          </a:p>
          <a:p>
            <a:pPr marL="640080" lvl="2" indent="-365760"/>
            <a:r>
              <a:rPr lang="en-US" dirty="0" smtClean="0"/>
              <a:t>In </a:t>
            </a:r>
            <a:r>
              <a:rPr lang="en-US" dirty="0"/>
              <a:t>other words, if the graphs adjacency matrix is  </a:t>
            </a:r>
            <a:r>
              <a:rPr lang="en-US" b="1" dirty="0" smtClean="0"/>
              <a:t>A</a:t>
            </a:r>
            <a:r>
              <a:rPr lang="en-US" i="1" baseline="-25000" dirty="0" smtClean="0"/>
              <a:t>G</a:t>
            </a:r>
            <a:r>
              <a:rPr lang="en-US" dirty="0" smtClean="0"/>
              <a:t> </a:t>
            </a:r>
            <a:r>
              <a:rPr lang="en-US" dirty="0"/>
              <a:t>= [</a:t>
            </a:r>
            <a:r>
              <a:rPr lang="en-US" i="1" dirty="0" err="1"/>
              <a:t>a</a:t>
            </a:r>
            <a:r>
              <a:rPr lang="en-US" i="1" baseline="-25000" dirty="0" err="1"/>
              <a:t>ij</a:t>
            </a:r>
            <a:r>
              <a:rPr lang="en-US" dirty="0"/>
              <a:t>], </a:t>
            </a:r>
            <a:r>
              <a:rPr lang="en-US" dirty="0" smtClean="0"/>
              <a:t>then</a:t>
            </a:r>
          </a:p>
          <a:p>
            <a:pPr marL="640080" lvl="2" indent="-365760"/>
            <a:endParaRPr lang="en-US" dirty="0"/>
          </a:p>
          <a:p>
            <a:pPr marL="640080" lvl="2" indent="-365760"/>
            <a:endParaRPr lang="en-US" dirty="0" smtClean="0"/>
          </a:p>
          <a:p>
            <a:pPr marL="640080" lvl="2" indent="-365760"/>
            <a:r>
              <a:rPr lang="en-US" dirty="0" smtClean="0"/>
              <a:t>The adjacency matrix for a directed graph does not have to be symmetric, because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r>
              <a:rPr lang="en-US" dirty="0" smtClean="0"/>
              <a:t>when there is an edge from </a:t>
            </a:r>
            <a:r>
              <a:rPr lang="en-US" i="1" dirty="0" err="1" smtClean="0"/>
              <a:t>v</a:t>
            </a:r>
            <a:r>
              <a:rPr lang="en-US" i="1" baseline="-25000" dirty="0" err="1" smtClean="0"/>
              <a:t>j</a:t>
            </a:r>
            <a:r>
              <a:rPr lang="en-US" i="1" dirty="0" smtClean="0"/>
              <a:t> </a:t>
            </a:r>
            <a:r>
              <a:rPr lang="en-US" dirty="0"/>
              <a:t>to </a:t>
            </a:r>
            <a:r>
              <a:rPr lang="en-US" i="1" dirty="0" smtClean="0"/>
              <a:t>v</a:t>
            </a:r>
            <a:r>
              <a:rPr lang="en-US" i="1" baseline="-25000" dirty="0"/>
              <a:t>i</a:t>
            </a:r>
            <a:r>
              <a:rPr lang="en-US" dirty="0" smtClean="0"/>
              <a:t>. </a:t>
            </a:r>
          </a:p>
          <a:p>
            <a:pPr marL="640080" lvl="2" indent="-365760"/>
            <a:r>
              <a:rPr lang="en-US" dirty="0" smtClean="0"/>
              <a:t>To represent directed </a:t>
            </a:r>
            <a:r>
              <a:rPr lang="en-US" dirty="0" err="1" smtClean="0"/>
              <a:t>multigraphs</a:t>
            </a:r>
            <a:r>
              <a:rPr lang="en-US" dirty="0" smtClean="0"/>
              <a:t>, the value of </a:t>
            </a:r>
            <a:r>
              <a:rPr lang="en-US" i="1" dirty="0" err="1" smtClean="0"/>
              <a:t>a</a:t>
            </a:r>
            <a:r>
              <a:rPr lang="en-US" i="1" baseline="-25000" dirty="0" err="1" smtClean="0"/>
              <a:t>ij</a:t>
            </a:r>
            <a:r>
              <a:rPr lang="en-US" dirty="0" smtClean="0"/>
              <a:t> is the number of edges connecting </a:t>
            </a:r>
            <a:r>
              <a:rPr lang="en-US" i="1" dirty="0"/>
              <a:t>v</a:t>
            </a:r>
            <a:r>
              <a:rPr lang="en-US" i="1" baseline="-25000" dirty="0"/>
              <a:t>i</a:t>
            </a:r>
            <a:r>
              <a:rPr lang="en-US" i="1" dirty="0"/>
              <a:t> </a:t>
            </a:r>
            <a:r>
              <a:rPr lang="en-US" dirty="0"/>
              <a:t>to </a:t>
            </a:r>
            <a:r>
              <a:rPr lang="en-US" i="1" dirty="0" err="1" smtClean="0"/>
              <a:t>v</a:t>
            </a:r>
            <a:r>
              <a:rPr lang="en-US" i="1" baseline="-25000" dirty="0" err="1" smtClean="0"/>
              <a:t>j</a:t>
            </a:r>
            <a:r>
              <a:rPr lang="en-US" dirty="0" smtClean="0"/>
              <a:t>. </a:t>
            </a:r>
            <a:endParaRPr lang="en-US" dirty="0"/>
          </a:p>
          <a:p>
            <a:pPr marL="0" indent="0">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81200" y="3886200"/>
            <a:ext cx="4217670" cy="609600"/>
          </a:xfrm>
          <a:prstGeom prst="rect">
            <a:avLst/>
          </a:prstGeom>
        </p:spPr>
      </p:pic>
    </p:spTree>
    <p:extLst>
      <p:ext uri="{BB962C8B-B14F-4D97-AF65-F5344CB8AC3E}">
        <p14:creationId xmlns:p14="http://schemas.microsoft.com/office/powerpoint/2010/main" val="1679415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Incidence 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Let  </a:t>
            </a:r>
            <a:r>
              <a:rPr lang="en-US" i="1" dirty="0"/>
              <a:t>G</a:t>
            </a:r>
            <a:r>
              <a:rPr lang="en-US" dirty="0"/>
              <a:t> = (</a:t>
            </a:r>
            <a:r>
              <a:rPr lang="en-US" i="1" dirty="0"/>
              <a:t>V</a:t>
            </a:r>
            <a:r>
              <a:rPr lang="en-US" dirty="0"/>
              <a:t>, </a:t>
            </a:r>
            <a:r>
              <a:rPr lang="en-US" i="1" dirty="0"/>
              <a:t>E</a:t>
            </a:r>
            <a:r>
              <a:rPr lang="en-US" dirty="0"/>
              <a:t>) </a:t>
            </a:r>
            <a:r>
              <a:rPr lang="en-US" dirty="0" smtClean="0"/>
              <a:t>be an undirected graph with vertices</a:t>
            </a:r>
            <a:r>
              <a:rPr lang="en-US" dirty="0"/>
              <a:t>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smtClean="0"/>
              <a:t>  and edges                        </a:t>
            </a:r>
            <a:r>
              <a:rPr lang="en-US" i="1" dirty="0" smtClean="0"/>
              <a:t>e</a:t>
            </a:r>
            <a:r>
              <a:rPr lang="en-US" baseline="-25000" dirty="0" smtClean="0">
                <a:latin typeface="Cambria Math" pitchFamily="18" charset="0"/>
                <a:ea typeface="Cambria Math" pitchFamily="18" charset="0"/>
              </a:rPr>
              <a:t>1</a:t>
            </a:r>
            <a:r>
              <a:rPr lang="en-US" dirty="0"/>
              <a:t>, </a:t>
            </a:r>
            <a:r>
              <a:rPr lang="en-US" i="1" dirty="0" smtClean="0"/>
              <a:t>e</a:t>
            </a:r>
            <a:r>
              <a:rPr lang="en-US" baseline="-25000" dirty="0" smtClean="0">
                <a:latin typeface="Cambria Math" pitchFamily="18" charset="0"/>
                <a:ea typeface="Cambria Math" pitchFamily="18" charset="0"/>
              </a:rPr>
              <a:t>2</a:t>
            </a:r>
            <a:r>
              <a:rPr lang="en-US" dirty="0"/>
              <a:t>, … </a:t>
            </a:r>
            <a:r>
              <a:rPr lang="en-US" i="1" dirty="0" err="1" smtClean="0"/>
              <a:t>e</a:t>
            </a:r>
            <a:r>
              <a:rPr lang="en-US" i="1" baseline="-25000" dirty="0" err="1" smtClean="0">
                <a:latin typeface="Cambria Math" pitchFamily="18" charset="0"/>
                <a:ea typeface="Cambria Math" pitchFamily="18" charset="0"/>
              </a:rPr>
              <a:t>m</a:t>
            </a:r>
            <a:r>
              <a:rPr lang="en-US" dirty="0" smtClean="0"/>
              <a:t>.  The incidence matrix with respect to the ordering of </a:t>
            </a:r>
            <a:r>
              <a:rPr lang="en-US" i="1" dirty="0" smtClean="0"/>
              <a:t>V</a:t>
            </a:r>
            <a:r>
              <a:rPr lang="en-US" dirty="0" smtClean="0"/>
              <a:t> and </a:t>
            </a:r>
            <a:r>
              <a:rPr lang="en-US" i="1" dirty="0" smtClean="0"/>
              <a:t>E </a:t>
            </a:r>
            <a:r>
              <a:rPr lang="en-US" dirty="0" smtClean="0"/>
              <a:t>is the</a:t>
            </a:r>
            <a:r>
              <a:rPr lang="en-US" i="1" dirty="0"/>
              <a:t> n ×</a:t>
            </a:r>
            <a:r>
              <a:rPr lang="en-US" dirty="0"/>
              <a:t> </a:t>
            </a:r>
            <a:r>
              <a:rPr lang="en-US" i="1" dirty="0" smtClean="0"/>
              <a:t>m</a:t>
            </a:r>
            <a:r>
              <a:rPr lang="en-US" dirty="0" smtClean="0"/>
              <a:t>  matrix </a:t>
            </a:r>
            <a:r>
              <a:rPr lang="en-US" b="1" dirty="0" smtClean="0"/>
              <a:t>M</a:t>
            </a:r>
            <a:r>
              <a:rPr lang="en-US" dirty="0" smtClean="0"/>
              <a:t> = [</a:t>
            </a:r>
            <a:r>
              <a:rPr lang="en-US" i="1" dirty="0" err="1" smtClean="0"/>
              <a:t>m</a:t>
            </a:r>
            <a:r>
              <a:rPr lang="en-US" i="1" baseline="-25000" dirty="0" err="1" smtClean="0"/>
              <a:t>ij</a:t>
            </a:r>
            <a:r>
              <a:rPr lang="en-US" dirty="0" smtClean="0"/>
              <a:t>], where</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Tree>
    <p:extLst>
      <p:ext uri="{BB962C8B-B14F-4D97-AF65-F5344CB8AC3E}">
        <p14:creationId xmlns:p14="http://schemas.microsoft.com/office/powerpoint/2010/main" val="174690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Graphs</a:t>
            </a:r>
            <a:endParaRPr lang="en-US" dirty="0"/>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smtClean="0"/>
              <a:t>   Definition:</a:t>
            </a:r>
            <a:r>
              <a:rPr lang="en-US" dirty="0" smtClean="0"/>
              <a:t> A </a:t>
            </a:r>
            <a:r>
              <a:rPr lang="en-US" i="1" dirty="0" smtClean="0"/>
              <a:t>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smtClean="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edges. </a:t>
            </a:r>
            <a:r>
              <a:rPr lang="en-US" dirty="0" smtClean="0"/>
              <a:t>Each edge has either one or two vertices associated with it, called its </a:t>
            </a:r>
            <a:r>
              <a:rPr lang="en-US" i="1" dirty="0" smtClean="0"/>
              <a:t>endpoints</a:t>
            </a:r>
            <a:r>
              <a:rPr lang="en-US" dirty="0" smtClean="0"/>
              <a:t>.  An edge is said to </a:t>
            </a:r>
            <a:r>
              <a:rPr lang="en-US" i="1" dirty="0" smtClean="0"/>
              <a:t>connect</a:t>
            </a:r>
            <a:r>
              <a:rPr lang="en-US" dirty="0" smtClean="0"/>
              <a:t> its endpoints.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smtClean="0"/>
              <a:t>   </a:t>
            </a:r>
            <a:r>
              <a:rPr lang="en-US" sz="1900" b="1" dirty="0" smtClean="0"/>
              <a:t>Remarks</a:t>
            </a:r>
            <a:r>
              <a:rPr lang="en-US" sz="1900" dirty="0" smtClean="0"/>
              <a:t>: </a:t>
            </a:r>
          </a:p>
          <a:p>
            <a:pPr lvl="1"/>
            <a:r>
              <a:rPr lang="en-US" sz="1900" dirty="0"/>
              <a:t>The graphs we study here are unrelated to </a:t>
            </a:r>
            <a:r>
              <a:rPr lang="en-US" sz="1900" dirty="0" smtClean="0"/>
              <a:t>graphs </a:t>
            </a:r>
            <a:r>
              <a:rPr lang="en-US" sz="1900" dirty="0"/>
              <a:t>of functions studied in Chapter </a:t>
            </a:r>
            <a:r>
              <a:rPr lang="en-US" sz="1900" dirty="0">
                <a:latin typeface="Cambria" pitchFamily="18" charset="0"/>
              </a:rPr>
              <a:t>2</a:t>
            </a:r>
            <a:r>
              <a:rPr lang="en-US" sz="1900" dirty="0"/>
              <a:t>. </a:t>
            </a:r>
            <a:endParaRPr lang="en-US" sz="1900" dirty="0" smtClean="0"/>
          </a:p>
          <a:p>
            <a:pPr lvl="1"/>
            <a:r>
              <a:rPr lang="en-US" sz="1900" dirty="0"/>
              <a:t>We have a lot of freedom when we draw a picture of </a:t>
            </a:r>
            <a:r>
              <a:rPr lang="en-US" sz="1900" dirty="0" smtClean="0"/>
              <a:t>a graph</a:t>
            </a:r>
            <a:r>
              <a:rPr lang="en-US" sz="1900" dirty="0"/>
              <a:t>.   All that matters is the connections made by the edges, not the particular geometry depicted.   For example, the lengths of edges, whether edges cross, how vertices are depicted, and so on, do not </a:t>
            </a:r>
            <a:r>
              <a:rPr lang="en-US" sz="1900" dirty="0" smtClean="0"/>
              <a:t>matter</a:t>
            </a:r>
          </a:p>
          <a:p>
            <a:pPr lvl="1"/>
            <a:r>
              <a:rPr lang="en-US" sz="1900" dirty="0" smtClean="0"/>
              <a:t>A graph with an infinite vertex set  is called an </a:t>
            </a:r>
            <a:r>
              <a:rPr lang="en-US" sz="1900" i="1" dirty="0" smtClean="0"/>
              <a:t>infinite graph. </a:t>
            </a:r>
            <a:r>
              <a:rPr lang="en-US" sz="1900" dirty="0" smtClean="0"/>
              <a:t>A graph with a finite vertex set is called a </a:t>
            </a:r>
            <a:r>
              <a:rPr lang="en-US" sz="1900" i="1" dirty="0" smtClean="0"/>
              <a:t>finite graph</a:t>
            </a:r>
            <a:r>
              <a:rPr lang="en-US" sz="1900" dirty="0" smtClean="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smtClean="0"/>
                <a:t>a</a:t>
              </a:r>
              <a:endParaRPr lang="en-US" i="1" dirty="0"/>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smtClean="0"/>
                <a:t>c</a:t>
              </a:r>
              <a:endParaRPr lang="en-US" i="1" dirty="0"/>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smtClean="0"/>
                <a:t>b</a:t>
              </a:r>
              <a:endParaRPr lang="en-US" i="1" dirty="0"/>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smtClean="0"/>
              <a:t>Example:</a:t>
            </a:r>
            <a:endParaRPr lang="en-US" b="1" dirty="0"/>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smtClean="0"/>
              <a:t>This is a graph with four vertices and five edges.</a:t>
            </a:r>
            <a:endParaRPr lang="en-US"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Incidence Matrices (</a:t>
            </a:r>
            <a:r>
              <a:rPr lang="en-US" i="1" dirty="0" smtClean="0"/>
              <a:t>continued</a:t>
            </a:r>
            <a:r>
              <a:rPr lang="en-US" dirty="0" smtClean="0"/>
              <a:t>)</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893931"/>
            <a:ext cx="1160526" cy="835914"/>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85800" y="4876800"/>
            <a:ext cx="1141476" cy="765810"/>
          </a:xfrm>
        </p:spPr>
      </p:pic>
      <p:sp>
        <p:nvSpPr>
          <p:cNvPr id="6" name="TextBox 5"/>
          <p:cNvSpPr txBox="1"/>
          <p:nvPr/>
        </p:nvSpPr>
        <p:spPr>
          <a:xfrm>
            <a:off x="533400" y="2058501"/>
            <a:ext cx="6019800" cy="369332"/>
          </a:xfrm>
          <a:prstGeom prst="rect">
            <a:avLst/>
          </a:prstGeom>
          <a:noFill/>
        </p:spPr>
        <p:txBody>
          <a:bodyPr wrap="square" rtlCol="0">
            <a:spAutoFit/>
          </a:bodyPr>
          <a:lstStyle/>
          <a:p>
            <a:r>
              <a:rPr lang="en-US" b="1" dirty="0" smtClean="0"/>
              <a:t>Example</a:t>
            </a:r>
            <a:r>
              <a:rPr lang="en-US" dirty="0" smtClean="0"/>
              <a:t>:  Simple Graph and Incidence Matrix</a:t>
            </a:r>
            <a:endParaRPr lang="en-US" dirty="0"/>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43199" y="2741816"/>
            <a:ext cx="1840230" cy="1140143"/>
          </a:xfrm>
          <a:prstGeom prst="rect">
            <a:avLst/>
          </a:prstGeom>
        </p:spPr>
      </p:pic>
      <p:sp>
        <p:nvSpPr>
          <p:cNvPr id="4" name="TextBox 3"/>
          <p:cNvSpPr txBox="1"/>
          <p:nvPr/>
        </p:nvSpPr>
        <p:spPr>
          <a:xfrm>
            <a:off x="5486400" y="2427833"/>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 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smtClean="0">
                <a:latin typeface="Cambria Math" pitchFamily="18" charset="0"/>
                <a:ea typeface="Cambria Math" pitchFamily="18" charset="0"/>
              </a:rPr>
              <a:t>6</a:t>
            </a:r>
            <a:r>
              <a:rPr lang="en-US" dirty="0" smtClean="0"/>
              <a:t>.</a:t>
            </a:r>
            <a:endParaRPr lang="en-US" dirty="0"/>
          </a:p>
        </p:txBody>
      </p:sp>
      <p:sp>
        <p:nvSpPr>
          <p:cNvPr id="9" name="TextBox 8"/>
          <p:cNvSpPr txBox="1"/>
          <p:nvPr/>
        </p:nvSpPr>
        <p:spPr>
          <a:xfrm>
            <a:off x="457200" y="4114800"/>
            <a:ext cx="6019800" cy="369332"/>
          </a:xfrm>
          <a:prstGeom prst="rect">
            <a:avLst/>
          </a:prstGeom>
          <a:noFill/>
        </p:spPr>
        <p:txBody>
          <a:bodyPr wrap="square" rtlCol="0">
            <a:spAutoFit/>
          </a:bodyPr>
          <a:lstStyle/>
          <a:p>
            <a:r>
              <a:rPr lang="en-US" b="1" dirty="0" smtClean="0"/>
              <a:t>Example</a:t>
            </a:r>
            <a:r>
              <a:rPr lang="en-US" dirty="0" smtClean="0"/>
              <a:t>:  </a:t>
            </a:r>
            <a:r>
              <a:rPr lang="en-US" dirty="0" err="1" smtClean="0"/>
              <a:t>Pseudograph</a:t>
            </a:r>
            <a:r>
              <a:rPr lang="en-US" dirty="0" smtClean="0"/>
              <a:t> and Incidence Matrix</a:t>
            </a:r>
            <a:endParaRPr lang="en-US" dirty="0"/>
          </a:p>
        </p:txBody>
      </p:sp>
      <p:sp>
        <p:nvSpPr>
          <p:cNvPr id="10" name="TextBox 9"/>
          <p:cNvSpPr txBox="1"/>
          <p:nvPr/>
        </p:nvSpPr>
        <p:spPr>
          <a:xfrm>
            <a:off x="5181600" y="4800600"/>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a:latin typeface="Cambria Math" pitchFamily="18" charset="0"/>
                <a:ea typeface="Cambria Math" pitchFamily="18" charset="0"/>
              </a:rPr>
              <a:t>8</a:t>
            </a:r>
            <a:r>
              <a:rPr lang="en-US" dirty="0" smtClean="0"/>
              <a:t>.</a:t>
            </a:r>
            <a:endParaRPr lang="en-US" dirty="0"/>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62663" y="4828655"/>
            <a:ext cx="2408873" cy="1140143"/>
          </a:xfrm>
          <a:prstGeom prst="rect">
            <a:avLst/>
          </a:prstGeom>
        </p:spPr>
      </p:pic>
    </p:spTree>
    <p:extLst>
      <p:ext uri="{BB962C8B-B14F-4D97-AF65-F5344CB8AC3E}">
        <p14:creationId xmlns:p14="http://schemas.microsoft.com/office/powerpoint/2010/main" val="1515828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Isomorphism of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simple graphs </a:t>
            </a:r>
            <a:r>
              <a:rPr lang="en-US" i="1" dirty="0" smtClean="0"/>
              <a:t>G</a:t>
            </a:r>
            <a:r>
              <a:rPr lang="en-US" baseline="-25000" dirty="0" smtClean="0">
                <a:latin typeface="Cambria Math" pitchFamily="18" charset="0"/>
                <a:ea typeface="Cambria Math" pitchFamily="18" charset="0"/>
              </a:rPr>
              <a:t>1</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1</a:t>
            </a:r>
            <a:r>
              <a:rPr lang="en-US" i="1" dirty="0" smtClean="0"/>
              <a:t>, E</a:t>
            </a:r>
            <a:r>
              <a:rPr lang="en-US" baseline="-25000" dirty="0" smtClean="0">
                <a:latin typeface="Cambria Math" pitchFamily="18" charset="0"/>
                <a:ea typeface="Cambria Math"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2</a:t>
            </a:r>
            <a:r>
              <a:rPr lang="en-US" i="1" dirty="0" smtClean="0"/>
              <a:t>, E</a:t>
            </a:r>
            <a:r>
              <a:rPr lang="en-US" baseline="-25000" dirty="0" smtClean="0">
                <a:latin typeface="Cambria Math" pitchFamily="18" charset="0"/>
                <a:ea typeface="Cambria Math" pitchFamily="18" charset="0"/>
              </a:rPr>
              <a:t>2</a:t>
            </a:r>
            <a:r>
              <a:rPr lang="en-US" dirty="0" smtClean="0"/>
              <a:t>)</a:t>
            </a:r>
            <a:r>
              <a:rPr lang="en-US" i="1" dirty="0" smtClean="0"/>
              <a:t> </a:t>
            </a:r>
            <a:r>
              <a:rPr lang="en-US" dirty="0" smtClean="0"/>
              <a:t>are </a:t>
            </a:r>
            <a:r>
              <a:rPr lang="en-US" i="1" dirty="0" smtClean="0"/>
              <a:t>isomorphic</a:t>
            </a:r>
            <a:r>
              <a:rPr lang="en-US" dirty="0" smtClean="0"/>
              <a:t> if there is a one-to-one and onto function </a:t>
            </a:r>
            <a:r>
              <a:rPr lang="en-US" i="1" dirty="0" smtClean="0"/>
              <a:t>f</a:t>
            </a:r>
            <a:r>
              <a:rPr lang="en-US" dirty="0" smtClean="0"/>
              <a:t> from </a:t>
            </a:r>
            <a:r>
              <a:rPr lang="en-US" i="1" dirty="0" smtClean="0"/>
              <a:t>V</a:t>
            </a:r>
            <a:r>
              <a:rPr lang="en-US" baseline="-25000" dirty="0" smtClean="0">
                <a:latin typeface="Cambria Math" pitchFamily="18" charset="0"/>
                <a:ea typeface="Cambria Math" pitchFamily="18" charset="0"/>
              </a:rPr>
              <a:t>1</a:t>
            </a:r>
            <a:r>
              <a:rPr lang="en-US" i="1" dirty="0" smtClean="0"/>
              <a:t> </a:t>
            </a:r>
            <a:r>
              <a:rPr lang="en-US" dirty="0" smtClean="0"/>
              <a:t>to </a:t>
            </a:r>
            <a:r>
              <a:rPr lang="en-US" i="1" dirty="0" smtClean="0"/>
              <a:t>V</a:t>
            </a:r>
            <a:r>
              <a:rPr lang="en-US" baseline="-25000" dirty="0" smtClean="0">
                <a:latin typeface="Cambria Math" pitchFamily="18" charset="0"/>
                <a:ea typeface="Cambria Math" pitchFamily="18" charset="0"/>
              </a:rPr>
              <a:t>2</a:t>
            </a:r>
            <a:r>
              <a:rPr lang="en-US" dirty="0" smtClean="0"/>
              <a:t> with the property that </a:t>
            </a:r>
            <a:r>
              <a:rPr lang="en-US" i="1" dirty="0" smtClean="0"/>
              <a:t>a</a:t>
            </a:r>
            <a:r>
              <a:rPr lang="en-US" dirty="0" smtClean="0"/>
              <a:t> and </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1</a:t>
            </a:r>
            <a:r>
              <a:rPr lang="en-US" i="1" dirty="0" smtClean="0"/>
              <a:t> </a:t>
            </a:r>
            <a:r>
              <a:rPr lang="en-US" dirty="0" smtClean="0"/>
              <a:t>if and only if </a:t>
            </a:r>
            <a:r>
              <a:rPr lang="en-US" i="1" dirty="0" smtClean="0"/>
              <a:t>f</a:t>
            </a:r>
            <a:r>
              <a:rPr lang="en-US" dirty="0" smtClean="0"/>
              <a:t>(</a:t>
            </a:r>
            <a:r>
              <a:rPr lang="en-US" i="1" dirty="0" smtClean="0"/>
              <a:t>a</a:t>
            </a:r>
            <a:r>
              <a:rPr lang="en-US" dirty="0" smtClean="0"/>
              <a:t>) and </a:t>
            </a:r>
            <a:r>
              <a:rPr lang="en-US" i="1" dirty="0" smtClean="0"/>
              <a:t>f</a:t>
            </a:r>
            <a:r>
              <a:rPr lang="en-US" dirty="0" smtClean="0"/>
              <a:t>(</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for all </a:t>
            </a:r>
            <a:r>
              <a:rPr lang="en-US" i="1" dirty="0" smtClean="0"/>
              <a:t>a</a:t>
            </a:r>
            <a:r>
              <a:rPr lang="en-US" dirty="0" smtClean="0"/>
              <a:t> and </a:t>
            </a:r>
            <a:r>
              <a:rPr lang="en-US" i="1" dirty="0" smtClean="0"/>
              <a:t>b</a:t>
            </a:r>
            <a:r>
              <a:rPr lang="en-US" dirty="0" smtClean="0"/>
              <a:t> in </a:t>
            </a:r>
            <a:r>
              <a:rPr lang="en-US" i="1" dirty="0" smtClean="0"/>
              <a:t>V</a:t>
            </a:r>
            <a:r>
              <a:rPr lang="en-US" baseline="-25000" dirty="0" smtClean="0">
                <a:latin typeface="Cambria Math" pitchFamily="18" charset="0"/>
                <a:ea typeface="Cambria Math" pitchFamily="18" charset="0"/>
              </a:rPr>
              <a:t>1</a:t>
            </a:r>
            <a:r>
              <a:rPr lang="en-US" i="1" dirty="0" smtClean="0"/>
              <a:t> . </a:t>
            </a:r>
            <a:r>
              <a:rPr lang="en-US" dirty="0" smtClean="0"/>
              <a:t>Such a function </a:t>
            </a:r>
            <a:r>
              <a:rPr lang="en-US" i="1" dirty="0" smtClean="0"/>
              <a:t>f </a:t>
            </a:r>
            <a:r>
              <a:rPr lang="en-US" dirty="0" smtClean="0"/>
              <a:t>is called an </a:t>
            </a:r>
            <a:r>
              <a:rPr lang="en-US" i="1" dirty="0" smtClean="0"/>
              <a:t>isomorphism. </a:t>
            </a:r>
            <a:r>
              <a:rPr lang="en-US" dirty="0" smtClean="0"/>
              <a:t>Two simple graphs that are not isomorphic are called </a:t>
            </a:r>
            <a:r>
              <a:rPr lang="en-US" i="1" dirty="0" err="1" smtClean="0"/>
              <a:t>nonisomorphic</a:t>
            </a:r>
            <a:r>
              <a:rPr lang="en-US" dirty="0" smtClean="0"/>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a:t>
            </a:r>
            <a:r>
              <a:rPr lang="en-US" dirty="0" smtClean="0"/>
              <a:t>: Show that the graphs </a:t>
            </a:r>
            <a:r>
              <a:rPr lang="en-US" i="1" dirty="0" smtClean="0"/>
              <a:t>G</a:t>
            </a:r>
            <a:r>
              <a:rPr lang="en-US" dirty="0" smtClean="0"/>
              <a:t> =(</a:t>
            </a:r>
            <a:r>
              <a:rPr lang="en-US" i="1" dirty="0" smtClean="0"/>
              <a:t>V</a:t>
            </a:r>
            <a:r>
              <a:rPr lang="en-US" dirty="0" smtClean="0"/>
              <a:t>, </a:t>
            </a:r>
            <a:r>
              <a:rPr lang="en-US" i="1" dirty="0" smtClean="0"/>
              <a:t>E</a:t>
            </a:r>
            <a:r>
              <a:rPr lang="en-US" dirty="0" smtClean="0"/>
              <a:t>) and                           </a:t>
            </a:r>
            <a:r>
              <a:rPr lang="en-US" i="1" dirty="0" smtClean="0"/>
              <a:t>H</a:t>
            </a:r>
            <a:r>
              <a:rPr lang="en-US" dirty="0" smtClean="0"/>
              <a:t> = (</a:t>
            </a:r>
            <a:r>
              <a:rPr lang="en-US" i="1" dirty="0" smtClean="0"/>
              <a:t>W</a:t>
            </a:r>
            <a:r>
              <a:rPr lang="en-US" dirty="0" smtClean="0"/>
              <a:t>, </a:t>
            </a:r>
            <a:r>
              <a:rPr lang="en-US" i="1" dirty="0" smtClean="0"/>
              <a:t>F</a:t>
            </a:r>
            <a:r>
              <a:rPr lang="en-US" dirty="0" smtClean="0"/>
              <a:t>) are isomorphic.</a:t>
            </a:r>
          </a:p>
          <a:p>
            <a:pPr indent="0">
              <a:buNone/>
            </a:pPr>
            <a:endParaRPr lang="en-US" dirty="0" smtClean="0"/>
          </a:p>
          <a:p>
            <a:pPr indent="0">
              <a:spcBef>
                <a:spcPts val="0"/>
              </a:spcBef>
              <a:buNone/>
            </a:pPr>
            <a:r>
              <a:rPr lang="en-US" b="1" dirty="0" smtClean="0"/>
              <a:t>Solution</a:t>
            </a:r>
            <a:r>
              <a:rPr lang="en-US" dirty="0" smtClean="0"/>
              <a:t>: The function </a:t>
            </a:r>
            <a:r>
              <a:rPr lang="en-US" i="1" dirty="0" smtClean="0"/>
              <a:t>f</a:t>
            </a:r>
            <a:r>
              <a:rPr lang="en-US" dirty="0" smtClean="0"/>
              <a:t> with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1</a:t>
            </a:r>
            <a:r>
              <a:rPr lang="en-US" dirty="0" smtClean="0"/>
              <a:t>) = </a:t>
            </a:r>
            <a:r>
              <a:rPr lang="en-US" i="1" dirty="0" smtClean="0"/>
              <a:t>v</a:t>
            </a:r>
            <a:r>
              <a:rPr lang="en-US" baseline="-25000" dirty="0" smtClean="0">
                <a:latin typeface="Cambria Math" pitchFamily="18" charset="0"/>
                <a:ea typeface="Cambria Math" pitchFamily="18" charset="0"/>
              </a:rPr>
              <a:t>1</a:t>
            </a:r>
            <a:r>
              <a:rPr lang="en-US" dirty="0" smtClean="0"/>
              <a:t>,</a:t>
            </a:r>
          </a:p>
          <a:p>
            <a:pPr indent="0">
              <a:spcBef>
                <a:spcPts val="0"/>
              </a:spcBef>
              <a:buNone/>
            </a:pP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2</a:t>
            </a:r>
            <a:r>
              <a:rPr lang="en-US" dirty="0" smtClean="0"/>
              <a:t>) = </a:t>
            </a:r>
            <a:r>
              <a:rPr lang="en-US" i="1" dirty="0" smtClean="0"/>
              <a:t>v</a:t>
            </a:r>
            <a:r>
              <a:rPr lang="en-US" baseline="-25000" dirty="0" smtClean="0">
                <a:latin typeface="Cambria Math" pitchFamily="18" charset="0"/>
                <a:ea typeface="Cambria Math" pitchFamily="18" charset="0"/>
              </a:rPr>
              <a:t>4</a:t>
            </a:r>
            <a:r>
              <a:rPr lang="en-US" dirty="0" smtClean="0"/>
              <a:t>,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3</a:t>
            </a:r>
            <a:r>
              <a:rPr lang="en-US" dirty="0" smtClean="0"/>
              <a:t>) = </a:t>
            </a:r>
            <a:r>
              <a:rPr lang="en-US" i="1" dirty="0" smtClean="0"/>
              <a:t>v</a:t>
            </a:r>
            <a:r>
              <a:rPr lang="en-US" baseline="-25000"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4</a:t>
            </a:r>
            <a:r>
              <a:rPr lang="en-US" dirty="0" smtClean="0"/>
              <a:t>) = </a:t>
            </a:r>
            <a:r>
              <a:rPr lang="en-US" i="1" dirty="0" smtClean="0"/>
              <a:t>v</a:t>
            </a:r>
            <a:r>
              <a:rPr lang="en-US" baseline="-25000" dirty="0" smtClean="0">
                <a:latin typeface="Cambria Math" pitchFamily="18" charset="0"/>
                <a:ea typeface="Cambria Math" pitchFamily="18" charset="0"/>
              </a:rPr>
              <a:t>2</a:t>
            </a:r>
            <a:r>
              <a:rPr lang="en-US" dirty="0" smtClean="0"/>
              <a:t>  is a </a:t>
            </a:r>
          </a:p>
          <a:p>
            <a:pPr indent="0">
              <a:spcBef>
                <a:spcPts val="0"/>
              </a:spcBef>
              <a:buNone/>
            </a:pPr>
            <a:r>
              <a:rPr lang="en-US" dirty="0" smtClean="0"/>
              <a:t>one-to-one correspondence between </a:t>
            </a:r>
            <a:r>
              <a:rPr lang="en-US" i="1" dirty="0" smtClean="0"/>
              <a:t>V</a:t>
            </a:r>
            <a:r>
              <a:rPr lang="en-US" dirty="0" smtClean="0"/>
              <a:t> and </a:t>
            </a:r>
            <a:r>
              <a:rPr lang="en-US" i="1" dirty="0" smtClean="0"/>
              <a:t>W</a:t>
            </a:r>
            <a:r>
              <a:rPr lang="en-US" dirty="0" smtClean="0"/>
              <a:t>.               Note that adjacent vertices in </a:t>
            </a:r>
            <a:r>
              <a:rPr lang="en-US" i="1" dirty="0" smtClean="0"/>
              <a:t>G</a:t>
            </a:r>
            <a:r>
              <a:rPr lang="en-US" dirty="0" smtClean="0"/>
              <a:t> are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2</a:t>
            </a:r>
            <a:r>
              <a:rPr lang="en-US" dirty="0" smtClean="0"/>
              <a:t>,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t>
            </a:r>
            <a:r>
              <a:rPr lang="en-US" i="1" dirty="0" smtClean="0"/>
              <a:t>u</a:t>
            </a:r>
            <a:r>
              <a:rPr lang="en-US" baseline="-25000" dirty="0" smtClean="0">
                <a:latin typeface="Cambria Math" pitchFamily="18" charset="0"/>
                <a:ea typeface="Cambria Math" pitchFamily="18" charset="0"/>
              </a:rPr>
              <a:t>2</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Each of the pairs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and</a:t>
            </a:r>
            <a:r>
              <a:rPr lang="en-US" i="1" dirty="0"/>
              <a:t> 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consists of two adjacent vertices in </a:t>
            </a:r>
            <a:r>
              <a:rPr lang="en-US" i="1" dirty="0" smtClean="0"/>
              <a:t>H</a:t>
            </a:r>
            <a:r>
              <a:rPr lang="en-US" dirty="0" smtClean="0"/>
              <a:t>.</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981200"/>
            <a:ext cx="921258" cy="2110740"/>
          </a:xfrm>
          <a:prstGeom prst="rect">
            <a:avLst/>
          </a:prstGeom>
        </p:spPr>
      </p:pic>
    </p:spTree>
    <p:extLst>
      <p:ext uri="{BB962C8B-B14F-4D97-AF65-F5344CB8AC3E}">
        <p14:creationId xmlns:p14="http://schemas.microsoft.com/office/powerpoint/2010/main" val="1475726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difficult to determine whether two simple graphs are isomorphic using brute force because there are </a:t>
            </a:r>
            <a:r>
              <a:rPr lang="en-US" i="1" dirty="0" smtClean="0"/>
              <a:t>n</a:t>
            </a:r>
            <a:r>
              <a:rPr lang="en-US" dirty="0" smtClean="0"/>
              <a:t>! possible one-to-one correspondences between the vertex sets of two simple graphs with </a:t>
            </a:r>
            <a:r>
              <a:rPr lang="en-US" i="1" dirty="0" smtClean="0"/>
              <a:t>n</a:t>
            </a:r>
            <a:r>
              <a:rPr lang="en-US" dirty="0" smtClean="0"/>
              <a:t> vertices. </a:t>
            </a:r>
          </a:p>
          <a:p>
            <a:r>
              <a:rPr lang="en-US" dirty="0"/>
              <a:t>The best algorithms for determining weather two graphs are isomorphic have exponential worst case complexity in terms of the number of vertices of the graphs.</a:t>
            </a:r>
            <a:endParaRPr lang="en-US" dirty="0" smtClean="0"/>
          </a:p>
          <a:p>
            <a:r>
              <a:rPr lang="en-US" dirty="0" smtClean="0"/>
              <a:t>Sometimes it is not hard to show that two graphs are not isomorphic. We can do so by finding a property, preserved by isomorphism, that only one of the two graphs has. Such a property is called </a:t>
            </a:r>
            <a:r>
              <a:rPr lang="en-US" i="1" dirty="0" smtClean="0"/>
              <a:t>graph invariant</a:t>
            </a:r>
            <a:r>
              <a:rPr lang="en-US" dirty="0" smtClean="0"/>
              <a:t>. </a:t>
            </a:r>
          </a:p>
          <a:p>
            <a:r>
              <a:rPr lang="en-US" dirty="0"/>
              <a:t>There are many different useful graph </a:t>
            </a:r>
            <a:r>
              <a:rPr lang="en-US" dirty="0" smtClean="0"/>
              <a:t>invariants that </a:t>
            </a:r>
            <a:r>
              <a:rPr lang="en-US" dirty="0"/>
              <a:t>can be used to distinguish </a:t>
            </a:r>
            <a:r>
              <a:rPr lang="en-US" dirty="0" err="1"/>
              <a:t>nonisomorphic</a:t>
            </a:r>
            <a:r>
              <a:rPr lang="en-US" dirty="0"/>
              <a:t> </a:t>
            </a:r>
            <a:r>
              <a:rPr lang="en-US" dirty="0" smtClean="0"/>
              <a:t>graphs, such as the number </a:t>
            </a:r>
            <a:r>
              <a:rPr lang="en-US" dirty="0"/>
              <a:t>of vertices, number of edges, and degree </a:t>
            </a:r>
            <a:r>
              <a:rPr lang="en-US" dirty="0" smtClean="0"/>
              <a:t>sequence (list </a:t>
            </a:r>
            <a:r>
              <a:rPr lang="en-US" dirty="0"/>
              <a:t>of the degrees of the vertices in </a:t>
            </a:r>
            <a:r>
              <a:rPr lang="en-US" dirty="0" err="1"/>
              <a:t>nonincreasing</a:t>
            </a:r>
            <a:r>
              <a:rPr lang="en-US" dirty="0"/>
              <a:t> order).  We will encounter others in later sections of this </a:t>
            </a:r>
            <a:r>
              <a:rPr lang="en-US" dirty="0" smtClean="0"/>
              <a:t>chapter.</a:t>
            </a:r>
            <a:endParaRPr lang="en-US" dirty="0"/>
          </a:p>
        </p:txBody>
      </p:sp>
    </p:spTree>
    <p:extLst>
      <p:ext uri="{BB962C8B-B14F-4D97-AF65-F5344CB8AC3E}">
        <p14:creationId xmlns:p14="http://schemas.microsoft.com/office/powerpoint/2010/main" val="1663453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smtClean="0"/>
              <a:t>Example</a:t>
            </a:r>
            <a:r>
              <a:rPr lang="en-US" dirty="0" smtClean="0"/>
              <a:t>: Determine whether these two graphs                                                                              are isomorphic.</a:t>
            </a:r>
          </a:p>
          <a:p>
            <a:pPr indent="0">
              <a:buNone/>
            </a:pPr>
            <a:endParaRPr lang="en-US" dirty="0" smtClean="0"/>
          </a:p>
          <a:p>
            <a:pPr indent="0">
              <a:buNone/>
            </a:pPr>
            <a:endParaRPr lang="en-US" dirty="0" smtClean="0"/>
          </a:p>
          <a:p>
            <a:pPr indent="0">
              <a:spcBef>
                <a:spcPts val="0"/>
              </a:spcBef>
              <a:buNone/>
            </a:pPr>
            <a:r>
              <a:rPr lang="en-US" b="1" dirty="0" smtClean="0"/>
              <a:t>Solution</a:t>
            </a:r>
            <a:r>
              <a:rPr lang="en-US" dirty="0" smtClean="0"/>
              <a:t>:  Both graphs have eight vertices and ten edges.</a:t>
            </a:r>
          </a:p>
          <a:p>
            <a:pPr indent="0">
              <a:spcBef>
                <a:spcPts val="0"/>
              </a:spcBef>
              <a:buNone/>
            </a:pPr>
            <a:r>
              <a:rPr lang="en-US" dirty="0" smtClean="0"/>
              <a:t>They also both have four vertices of degree two and four of degree three. </a:t>
            </a:r>
          </a:p>
          <a:p>
            <a:pPr indent="0">
              <a:spcBef>
                <a:spcPts val="0"/>
              </a:spcBef>
              <a:buNone/>
            </a:pPr>
            <a:endParaRPr lang="en-US" dirty="0"/>
          </a:p>
          <a:p>
            <a:pPr indent="0">
              <a:spcBef>
                <a:spcPts val="0"/>
              </a:spcBef>
              <a:buNone/>
            </a:pPr>
            <a:r>
              <a:rPr lang="en-US" dirty="0" smtClean="0"/>
              <a:t>However, </a:t>
            </a:r>
            <a:r>
              <a:rPr lang="en-US" i="1" dirty="0" smtClean="0"/>
              <a:t>G</a:t>
            </a:r>
            <a:r>
              <a:rPr lang="en-US" dirty="0" smtClean="0"/>
              <a:t> and </a:t>
            </a:r>
            <a:r>
              <a:rPr lang="en-US" i="1" dirty="0" smtClean="0"/>
              <a:t>H</a:t>
            </a:r>
            <a:r>
              <a:rPr lang="en-US" dirty="0" smtClean="0"/>
              <a:t> are not isomorphic. Note that since </a:t>
            </a:r>
            <a:r>
              <a:rPr lang="en-US" i="1" dirty="0" err="1" smtClean="0"/>
              <a:t>deg</a:t>
            </a:r>
            <a:r>
              <a:rPr lang="en-US" dirty="0" smtClean="0"/>
              <a:t>(</a:t>
            </a:r>
            <a:r>
              <a:rPr lang="en-US" i="1" dirty="0" smtClean="0"/>
              <a:t>a</a:t>
            </a:r>
            <a:r>
              <a:rPr lang="en-US" dirty="0" smtClean="0"/>
              <a:t>) = </a:t>
            </a:r>
            <a:r>
              <a:rPr lang="en-US" dirty="0" smtClean="0">
                <a:latin typeface="Cambria Math" pitchFamily="18" charset="0"/>
                <a:ea typeface="Cambria Math" pitchFamily="18" charset="0"/>
              </a:rPr>
              <a:t>2</a:t>
            </a:r>
            <a:r>
              <a:rPr lang="en-US" dirty="0" smtClean="0"/>
              <a:t> in </a:t>
            </a:r>
            <a:r>
              <a:rPr lang="en-US" i="1" dirty="0" smtClean="0"/>
              <a:t>G</a:t>
            </a:r>
            <a:r>
              <a:rPr lang="en-US" dirty="0" smtClean="0"/>
              <a:t>, </a:t>
            </a:r>
            <a:r>
              <a:rPr lang="en-US" i="1" dirty="0" smtClean="0"/>
              <a:t>a</a:t>
            </a:r>
            <a:r>
              <a:rPr lang="en-US" dirty="0" smtClean="0"/>
              <a:t> must correspond to </a:t>
            </a:r>
            <a:r>
              <a:rPr lang="en-US" i="1" dirty="0" smtClean="0"/>
              <a:t>t</a:t>
            </a:r>
            <a:r>
              <a:rPr lang="en-US" dirty="0" smtClean="0"/>
              <a:t>, </a:t>
            </a:r>
            <a:r>
              <a:rPr lang="en-US" i="1" dirty="0" smtClean="0"/>
              <a:t>u</a:t>
            </a:r>
            <a:r>
              <a:rPr lang="en-US" dirty="0" smtClean="0"/>
              <a:t>, </a:t>
            </a:r>
            <a:r>
              <a:rPr lang="en-US" i="1" dirty="0" smtClean="0"/>
              <a:t>x</a:t>
            </a:r>
            <a:r>
              <a:rPr lang="en-US" dirty="0" smtClean="0"/>
              <a:t>, or </a:t>
            </a:r>
            <a:r>
              <a:rPr lang="en-US" i="1" dirty="0" smtClean="0"/>
              <a:t>y</a:t>
            </a:r>
            <a:r>
              <a:rPr lang="en-US" dirty="0" smtClean="0"/>
              <a:t> in H, because these are the vertices of degree </a:t>
            </a:r>
            <a:r>
              <a:rPr lang="en-US" dirty="0" smtClean="0">
                <a:latin typeface="Cambria Math" pitchFamily="18" charset="0"/>
                <a:ea typeface="Cambria Math" pitchFamily="18" charset="0"/>
              </a:rPr>
              <a:t>2</a:t>
            </a:r>
            <a:r>
              <a:rPr lang="en-US" dirty="0" smtClean="0"/>
              <a:t>. But each of these vertices is adjacent to another vertex of degree two in </a:t>
            </a:r>
            <a:r>
              <a:rPr lang="en-US" i="1" dirty="0" smtClean="0"/>
              <a:t>H</a:t>
            </a:r>
            <a:r>
              <a:rPr lang="en-US" dirty="0" smtClean="0"/>
              <a:t>, which is not true for </a:t>
            </a:r>
            <a:r>
              <a:rPr lang="en-US" i="1" dirty="0" smtClean="0"/>
              <a:t>a</a:t>
            </a:r>
            <a:r>
              <a:rPr lang="en-US" dirty="0" smtClean="0"/>
              <a:t> in </a:t>
            </a:r>
            <a:r>
              <a:rPr lang="en-US" i="1" dirty="0" smtClean="0"/>
              <a:t>G</a:t>
            </a:r>
            <a:r>
              <a:rPr lang="en-US" dirty="0" smtClean="0"/>
              <a:t>.</a:t>
            </a:r>
          </a:p>
          <a:p>
            <a:pPr indent="0">
              <a:spcBef>
                <a:spcPts val="0"/>
              </a:spcBef>
              <a:buNone/>
            </a:pPr>
            <a:endParaRPr lang="en-US" dirty="0"/>
          </a:p>
          <a:p>
            <a:pPr indent="0">
              <a:spcBef>
                <a:spcPts val="0"/>
              </a:spcBef>
              <a:buNone/>
            </a:pPr>
            <a:r>
              <a:rPr lang="en-US" dirty="0" smtClean="0"/>
              <a:t>Alternatively, note that the </a:t>
            </a:r>
            <a:r>
              <a:rPr lang="en-US" dirty="0" err="1" smtClean="0"/>
              <a:t>subgraphs</a:t>
            </a:r>
            <a:r>
              <a:rPr lang="en-US" dirty="0" smtClean="0"/>
              <a:t> of </a:t>
            </a:r>
            <a:r>
              <a:rPr lang="en-US" i="1" dirty="0" smtClean="0"/>
              <a:t>G</a:t>
            </a:r>
            <a:r>
              <a:rPr lang="en-US" dirty="0" smtClean="0"/>
              <a:t> and </a:t>
            </a:r>
            <a:r>
              <a:rPr lang="en-US" i="1" dirty="0" smtClean="0"/>
              <a:t>H</a:t>
            </a:r>
            <a:r>
              <a:rPr lang="en-US" dirty="0" smtClean="0"/>
              <a:t> made up of vertices of </a:t>
            </a:r>
          </a:p>
          <a:p>
            <a:pPr indent="0">
              <a:spcBef>
                <a:spcPts val="0"/>
              </a:spcBef>
              <a:buNone/>
            </a:pPr>
            <a:r>
              <a:rPr lang="en-US" dirty="0" smtClean="0"/>
              <a:t>degree three and the edges connecting them must be isomorphic. </a:t>
            </a:r>
          </a:p>
          <a:p>
            <a:pPr indent="0">
              <a:spcBef>
                <a:spcPts val="0"/>
              </a:spcBef>
              <a:buNone/>
            </a:pPr>
            <a:r>
              <a:rPr lang="en-US" dirty="0" smtClean="0"/>
              <a:t>But the </a:t>
            </a:r>
            <a:r>
              <a:rPr lang="en-US" dirty="0" err="1" smtClean="0"/>
              <a:t>subgraphs</a:t>
            </a:r>
            <a:r>
              <a:rPr lang="en-US" dirty="0" smtClean="0"/>
              <a:t>, as shown at the right, are not isomorphic.  </a:t>
            </a:r>
            <a:endParaRPr lang="en-US" i="1" dirty="0" smtClean="0"/>
          </a:p>
          <a:p>
            <a:pPr indent="0">
              <a:spcBef>
                <a:spcPts val="0"/>
              </a:spcBef>
              <a:buNone/>
            </a:pPr>
            <a:r>
              <a:rPr lang="en-US" dirty="0" smtClean="0"/>
              <a:t> </a:t>
            </a:r>
          </a:p>
          <a:p>
            <a:pPr indent="0">
              <a:spcBef>
                <a:spcPts val="0"/>
              </a:spcBef>
              <a:buNone/>
            </a:pPr>
            <a:endParaRPr lang="en-US" dirty="0"/>
          </a:p>
          <a:p>
            <a:pPr indent="0">
              <a:spcBef>
                <a:spcPts val="0"/>
              </a:spcBef>
              <a:buNone/>
            </a:pPr>
            <a:r>
              <a:rPr lang="en-US" dirty="0" smtClean="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05000"/>
            <a:ext cx="2699004" cy="10214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419600"/>
            <a:ext cx="770382" cy="1982724"/>
          </a:xfrm>
          <a:prstGeom prst="rect">
            <a:avLst/>
          </a:prstGeom>
        </p:spPr>
      </p:pic>
    </p:spTree>
    <p:extLst>
      <p:ext uri="{BB962C8B-B14F-4D97-AF65-F5344CB8AC3E}">
        <p14:creationId xmlns:p14="http://schemas.microsoft.com/office/powerpoint/2010/main" val="1939984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47500" lnSpcReduction="20000"/>
          </a:bodyPr>
          <a:lstStyle/>
          <a:p>
            <a:pPr indent="0">
              <a:buNone/>
            </a:pPr>
            <a:r>
              <a:rPr lang="en-US" sz="3400" b="1" dirty="0" smtClean="0"/>
              <a:t>Example</a:t>
            </a:r>
            <a:r>
              <a:rPr lang="en-US" sz="3400" dirty="0" smtClean="0"/>
              <a:t>: Determine whether these two graphs                                                                                               are isomorphic.</a:t>
            </a:r>
          </a:p>
          <a:p>
            <a:pPr indent="0">
              <a:buNone/>
            </a:pPr>
            <a:endParaRPr lang="en-US" sz="3400" dirty="0" smtClean="0"/>
          </a:p>
          <a:p>
            <a:pPr indent="0">
              <a:buNone/>
            </a:pPr>
            <a:endParaRPr lang="en-US" sz="3400" dirty="0" smtClean="0"/>
          </a:p>
          <a:p>
            <a:pPr indent="0">
              <a:buNone/>
            </a:pPr>
            <a:endParaRPr lang="en-US" sz="3400" dirty="0" smtClean="0"/>
          </a:p>
          <a:p>
            <a:pPr indent="0">
              <a:spcBef>
                <a:spcPts val="0"/>
              </a:spcBef>
              <a:buNone/>
            </a:pPr>
            <a:r>
              <a:rPr lang="en-US" sz="3400" b="1" dirty="0" smtClean="0"/>
              <a:t>Solution</a:t>
            </a:r>
            <a:r>
              <a:rPr lang="en-US" sz="3400" dirty="0" smtClean="0"/>
              <a:t>:  Both graphs have six vertices and seven edges.</a:t>
            </a:r>
          </a:p>
          <a:p>
            <a:pPr indent="0">
              <a:spcBef>
                <a:spcPts val="0"/>
              </a:spcBef>
              <a:buNone/>
            </a:pPr>
            <a:r>
              <a:rPr lang="en-US" sz="3400" dirty="0" smtClean="0"/>
              <a:t>They also both have four vertices of degree two and two of degree three. </a:t>
            </a:r>
          </a:p>
          <a:p>
            <a:pPr indent="0">
              <a:spcBef>
                <a:spcPts val="0"/>
              </a:spcBef>
              <a:buNone/>
            </a:pPr>
            <a:r>
              <a:rPr lang="en-US" sz="3400" dirty="0" smtClean="0"/>
              <a:t>The </a:t>
            </a:r>
            <a:r>
              <a:rPr lang="en-US" sz="3400" dirty="0" err="1" smtClean="0"/>
              <a:t>subgraphs</a:t>
            </a:r>
            <a:r>
              <a:rPr lang="en-US" sz="3400" dirty="0" smtClean="0"/>
              <a:t> of </a:t>
            </a:r>
            <a:r>
              <a:rPr lang="en-US" sz="3400" i="1" dirty="0" smtClean="0"/>
              <a:t>G</a:t>
            </a:r>
            <a:r>
              <a:rPr lang="en-US" sz="3400" dirty="0" smtClean="0"/>
              <a:t> and </a:t>
            </a:r>
            <a:r>
              <a:rPr lang="en-US" sz="3400" i="1" dirty="0" smtClean="0"/>
              <a:t>H</a:t>
            </a:r>
            <a:r>
              <a:rPr lang="en-US" sz="3400" dirty="0" smtClean="0"/>
              <a:t> consisting of all the vertices of degree two and the edges connecting them are isomorphic. So, it is reasonable to try to find an isomorphism </a:t>
            </a:r>
            <a:r>
              <a:rPr lang="en-US" sz="3400" i="1" dirty="0" smtClean="0"/>
              <a:t>f</a:t>
            </a:r>
            <a:r>
              <a:rPr lang="en-US" sz="3400" dirty="0" smtClean="0"/>
              <a:t>. </a:t>
            </a:r>
          </a:p>
          <a:p>
            <a:pPr indent="0">
              <a:spcBef>
                <a:spcPts val="0"/>
              </a:spcBef>
              <a:buNone/>
            </a:pPr>
            <a:endParaRPr lang="en-US" sz="3400" dirty="0" smtClean="0"/>
          </a:p>
          <a:p>
            <a:pPr indent="0">
              <a:buNone/>
            </a:pPr>
            <a:r>
              <a:rPr lang="en-US" sz="3400" dirty="0"/>
              <a:t>We define </a:t>
            </a:r>
            <a:r>
              <a:rPr lang="en-US" sz="3400" dirty="0" smtClean="0"/>
              <a:t>an </a:t>
            </a:r>
            <a:r>
              <a:rPr lang="en-US" sz="3400" dirty="0"/>
              <a:t>injection </a:t>
            </a:r>
            <a:r>
              <a:rPr lang="en-US" sz="3400" i="1" dirty="0" smtClean="0"/>
              <a:t>f </a:t>
            </a:r>
            <a:r>
              <a:rPr lang="en-US" sz="3400" dirty="0"/>
              <a:t>from the vertices of </a:t>
            </a:r>
            <a:r>
              <a:rPr lang="en-US" sz="3400" i="1" dirty="0" smtClean="0"/>
              <a:t>G </a:t>
            </a:r>
            <a:r>
              <a:rPr lang="en-US" sz="3400" dirty="0"/>
              <a:t>to the vertices of </a:t>
            </a:r>
            <a:r>
              <a:rPr lang="en-US" sz="3400" i="1" dirty="0" smtClean="0"/>
              <a:t>H</a:t>
            </a:r>
            <a:r>
              <a:rPr lang="en-US" sz="3400" dirty="0" smtClean="0"/>
              <a:t> that </a:t>
            </a:r>
            <a:r>
              <a:rPr lang="en-US" sz="3400" dirty="0"/>
              <a:t>preserves the degree of vertices.   We </a:t>
            </a:r>
            <a:r>
              <a:rPr lang="en-US" sz="3400" dirty="0" smtClean="0"/>
              <a:t>will </a:t>
            </a:r>
            <a:r>
              <a:rPr lang="en-US" sz="3400" dirty="0"/>
              <a:t>determine whether it is an isomorphism.</a:t>
            </a:r>
          </a:p>
          <a:p>
            <a:pPr indent="0">
              <a:buNone/>
            </a:pPr>
            <a:endParaRPr lang="en-US" sz="3400" dirty="0"/>
          </a:p>
          <a:p>
            <a:pPr indent="0">
              <a:spcBef>
                <a:spcPts val="0"/>
              </a:spcBef>
              <a:buNone/>
            </a:pPr>
            <a:r>
              <a:rPr lang="en-US" sz="3400" dirty="0"/>
              <a:t>The function </a:t>
            </a:r>
            <a:r>
              <a:rPr lang="en-US" sz="3400" i="1" dirty="0"/>
              <a:t>f</a:t>
            </a:r>
            <a:r>
              <a:rPr lang="en-US" sz="3400" dirty="0"/>
              <a:t> with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1</a:t>
            </a:r>
            <a:r>
              <a:rPr lang="en-US" sz="3400" dirty="0"/>
              <a:t>) = </a:t>
            </a:r>
            <a:r>
              <a:rPr lang="en-US" sz="3400" i="1" dirty="0"/>
              <a:t>v</a:t>
            </a:r>
            <a:r>
              <a:rPr lang="en-US" sz="3400" baseline="-25000" dirty="0">
                <a:latin typeface="Cambria Math" pitchFamily="18" charset="0"/>
                <a:ea typeface="Cambria Math" pitchFamily="18" charset="0"/>
              </a:rPr>
              <a:t>6</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2</a:t>
            </a:r>
            <a:r>
              <a:rPr lang="en-US" sz="3400" dirty="0"/>
              <a:t>) = </a:t>
            </a:r>
            <a:r>
              <a:rPr lang="en-US" sz="3400" i="1" dirty="0"/>
              <a:t>v</a:t>
            </a:r>
            <a:r>
              <a:rPr lang="en-US" sz="3400" baseline="-25000" dirty="0">
                <a:latin typeface="Cambria Math" pitchFamily="18" charset="0"/>
                <a:ea typeface="Cambria Math" pitchFamily="18" charset="0"/>
              </a:rPr>
              <a:t>3</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3</a:t>
            </a:r>
            <a:r>
              <a:rPr lang="en-US" sz="3400" dirty="0"/>
              <a:t>) = </a:t>
            </a:r>
            <a:r>
              <a:rPr lang="en-US" sz="3400" i="1" dirty="0"/>
              <a:t>v</a:t>
            </a:r>
            <a:r>
              <a:rPr lang="en-US" sz="3400" baseline="-25000" dirty="0">
                <a:latin typeface="Cambria Math" pitchFamily="18" charset="0"/>
                <a:ea typeface="Cambria Math" pitchFamily="18" charset="0"/>
              </a:rPr>
              <a:t>4</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4</a:t>
            </a:r>
            <a:r>
              <a:rPr lang="en-US" sz="3400" dirty="0"/>
              <a:t>) = </a:t>
            </a:r>
            <a:r>
              <a:rPr lang="en-US" sz="3400" i="1" dirty="0"/>
              <a:t>v</a:t>
            </a:r>
            <a:r>
              <a:rPr lang="en-US" sz="3400" baseline="-25000" dirty="0">
                <a:latin typeface="Cambria Math" pitchFamily="18" charset="0"/>
                <a:ea typeface="Cambria Math" pitchFamily="18" charset="0"/>
              </a:rPr>
              <a:t>5</a:t>
            </a:r>
            <a:r>
              <a:rPr lang="en-US" sz="3400" dirty="0"/>
              <a:t> ,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5</a:t>
            </a:r>
            <a:r>
              <a:rPr lang="en-US" sz="3400" dirty="0"/>
              <a:t>) = </a:t>
            </a:r>
            <a:r>
              <a:rPr lang="en-US" sz="3400" i="1" dirty="0"/>
              <a:t>v</a:t>
            </a:r>
            <a:r>
              <a:rPr lang="en-US" sz="3400" baseline="-25000" dirty="0">
                <a:latin typeface="Cambria Math" pitchFamily="18" charset="0"/>
                <a:ea typeface="Cambria Math" pitchFamily="18" charset="0"/>
              </a:rPr>
              <a:t>1</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6</a:t>
            </a:r>
            <a:r>
              <a:rPr lang="en-US" sz="3400" dirty="0"/>
              <a:t>) = </a:t>
            </a:r>
            <a:r>
              <a:rPr lang="en-US" sz="3400" i="1" dirty="0"/>
              <a:t>v</a:t>
            </a:r>
            <a:r>
              <a:rPr lang="en-US" sz="3400" baseline="-25000" dirty="0">
                <a:latin typeface="Cambria Math" pitchFamily="18" charset="0"/>
                <a:ea typeface="Cambria Math" pitchFamily="18" charset="0"/>
              </a:rPr>
              <a:t>2</a:t>
            </a:r>
            <a:r>
              <a:rPr lang="en-US" sz="3400" dirty="0"/>
              <a:t>  is a one-to-one correspondence between </a:t>
            </a:r>
            <a:r>
              <a:rPr lang="en-US" sz="3400" i="1" dirty="0"/>
              <a:t>G</a:t>
            </a:r>
            <a:r>
              <a:rPr lang="en-US" sz="3400" dirty="0"/>
              <a:t> and </a:t>
            </a:r>
            <a:r>
              <a:rPr lang="en-US" sz="3400" i="1" dirty="0"/>
              <a:t>H</a:t>
            </a:r>
            <a:r>
              <a:rPr lang="en-US" sz="3400" dirty="0"/>
              <a:t>. Showing that this correspondence preserves edges is straightforward, so we will omit the details here.  Because </a:t>
            </a:r>
            <a:r>
              <a:rPr lang="en-US" sz="3400" i="1" dirty="0" smtClean="0"/>
              <a:t>f</a:t>
            </a:r>
            <a:r>
              <a:rPr lang="en-US" sz="3400" dirty="0" smtClean="0"/>
              <a:t> </a:t>
            </a:r>
            <a:r>
              <a:rPr lang="en-US" sz="3400" dirty="0"/>
              <a:t>is an isomorphism, it follows that </a:t>
            </a:r>
            <a:r>
              <a:rPr lang="en-US" sz="3400" i="1" dirty="0" smtClean="0"/>
              <a:t>G</a:t>
            </a:r>
            <a:r>
              <a:rPr lang="en-US" sz="3400" dirty="0" smtClean="0"/>
              <a:t> </a:t>
            </a:r>
            <a:r>
              <a:rPr lang="en-US" sz="3400" dirty="0"/>
              <a:t>and </a:t>
            </a:r>
            <a:r>
              <a:rPr lang="en-US" sz="3400" i="1" dirty="0" smtClean="0"/>
              <a:t>H</a:t>
            </a:r>
            <a:r>
              <a:rPr lang="en-US" sz="3400" dirty="0" smtClean="0"/>
              <a:t> </a:t>
            </a:r>
            <a:r>
              <a:rPr lang="en-US" sz="3400" dirty="0"/>
              <a:t>are isomorphic graphs</a:t>
            </a:r>
            <a:r>
              <a:rPr lang="en-US" sz="3400" dirty="0" smtClean="0"/>
              <a:t>.</a:t>
            </a:r>
          </a:p>
          <a:p>
            <a:pPr indent="0">
              <a:spcBef>
                <a:spcPts val="0"/>
              </a:spcBef>
              <a:buNone/>
            </a:pPr>
            <a:endParaRPr lang="en-US" sz="3400" dirty="0"/>
          </a:p>
          <a:p>
            <a:pPr indent="0">
              <a:spcBef>
                <a:spcPts val="0"/>
              </a:spcBef>
              <a:buNone/>
            </a:pPr>
            <a:r>
              <a:rPr lang="en-US" sz="3400" i="1" dirty="0" smtClean="0"/>
              <a:t>See </a:t>
            </a:r>
            <a:r>
              <a:rPr lang="en-US" sz="3400" i="1" dirty="0"/>
              <a:t>the text for an illustration of how adjacency matrices can be used for this verification</a:t>
            </a:r>
            <a:r>
              <a:rPr lang="en-US" sz="3400" dirty="0" smtClean="0"/>
              <a:t>.</a:t>
            </a:r>
            <a:endParaRPr lang="en-US" sz="3400" dirty="0"/>
          </a:p>
          <a:p>
            <a:pPr indent="0">
              <a:spcBef>
                <a:spcPts val="0"/>
              </a:spcBef>
              <a:buNone/>
            </a:pPr>
            <a:endParaRPr lang="en-US" sz="3400" dirty="0"/>
          </a:p>
          <a:p>
            <a:pPr indent="0">
              <a:spcBef>
                <a:spcPts val="0"/>
              </a:spcBef>
              <a:buNone/>
            </a:pPr>
            <a:endParaRPr lang="en-US" sz="3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981200"/>
            <a:ext cx="2463546" cy="1053084"/>
          </a:xfrm>
          <a:prstGeom prst="rect">
            <a:avLst/>
          </a:prstGeom>
        </p:spPr>
      </p:pic>
    </p:spTree>
    <p:extLst>
      <p:ext uri="{BB962C8B-B14F-4D97-AF65-F5344CB8AC3E}">
        <p14:creationId xmlns:p14="http://schemas.microsoft.com/office/powerpoint/2010/main" val="3905030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Algorithms for Graph Isomorphism</a:t>
            </a:r>
            <a:endParaRPr lang="en-US" dirty="0"/>
          </a:p>
        </p:txBody>
      </p:sp>
      <p:sp>
        <p:nvSpPr>
          <p:cNvPr id="3" name="Content Placeholder 2"/>
          <p:cNvSpPr>
            <a:spLocks noGrp="1"/>
          </p:cNvSpPr>
          <p:nvPr>
            <p:ph idx="1"/>
          </p:nvPr>
        </p:nvSpPr>
        <p:spPr/>
        <p:txBody>
          <a:bodyPr>
            <a:normAutofit fontScale="92500"/>
          </a:bodyPr>
          <a:lstStyle/>
          <a:p>
            <a:r>
              <a:rPr lang="en-US" dirty="0" smtClean="0"/>
              <a:t>The best algorithms known for determining whether two graphs are isomorphic have exponential worst-case time complexity (in the number of vertices of the graphs).</a:t>
            </a:r>
          </a:p>
          <a:p>
            <a:r>
              <a:rPr lang="en-US" dirty="0" smtClean="0"/>
              <a:t>However,  there are algorithms with linear average-case time complexity. </a:t>
            </a:r>
          </a:p>
          <a:p>
            <a:r>
              <a:rPr lang="en-US" dirty="0"/>
              <a:t>You can use a public domain program called NAUTY to determine in less than a second whether two graphs with as many as 100 vertices are </a:t>
            </a:r>
            <a:r>
              <a:rPr lang="en-US" dirty="0" err="1"/>
              <a:t>isomoprhic</a:t>
            </a:r>
            <a:r>
              <a:rPr lang="en-US" dirty="0"/>
              <a:t>.</a:t>
            </a:r>
            <a:endParaRPr lang="en-US" dirty="0" smtClean="0"/>
          </a:p>
          <a:p>
            <a:r>
              <a:rPr lang="en-US" dirty="0" smtClean="0"/>
              <a:t>Graph </a:t>
            </a:r>
            <a:r>
              <a:rPr lang="en-US" dirty="0"/>
              <a:t>i</a:t>
            </a:r>
            <a:r>
              <a:rPr lang="en-US" dirty="0" smtClean="0"/>
              <a:t>somorphism is a problem of special interest because it is one of a few NP problems not known to be either tractable or NP-complete (see Section </a:t>
            </a:r>
            <a:r>
              <a:rPr lang="en-US" dirty="0" smtClean="0">
                <a:latin typeface="Cambria Math" pitchFamily="18" charset="0"/>
                <a:ea typeface="Cambria Math" pitchFamily="18" charset="0"/>
              </a:rPr>
              <a:t>3.3</a:t>
            </a:r>
            <a:r>
              <a:rPr lang="en-US" dirty="0" smtClean="0"/>
              <a:t>).</a:t>
            </a:r>
            <a:endParaRPr lang="en-US" dirty="0"/>
          </a:p>
        </p:txBody>
      </p:sp>
    </p:spTree>
    <p:extLst>
      <p:ext uri="{BB962C8B-B14F-4D97-AF65-F5344CB8AC3E}">
        <p14:creationId xmlns:p14="http://schemas.microsoft.com/office/powerpoint/2010/main" val="3264773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Graph Isomorphism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question whether graphs are isomorphic plays an important role in applications of graph </a:t>
            </a:r>
            <a:r>
              <a:rPr lang="en-US" dirty="0" smtClean="0"/>
              <a:t>theory. For example, </a:t>
            </a:r>
          </a:p>
          <a:p>
            <a:pPr lvl="1"/>
            <a:r>
              <a:rPr lang="en-US" dirty="0"/>
              <a:t>c</a:t>
            </a:r>
            <a:r>
              <a:rPr lang="en-US" dirty="0" smtClean="0"/>
              <a:t>hemists use molecular graphs to model chemical compounds. </a:t>
            </a:r>
            <a:r>
              <a:rPr lang="en-US" dirty="0"/>
              <a:t>V</a:t>
            </a:r>
            <a:r>
              <a:rPr lang="en-US" dirty="0" smtClean="0"/>
              <a:t>ertices represent atoms and edges represent chemical bonds. When a new compound is synthesized, a database of molecular graphs is checked </a:t>
            </a:r>
            <a:r>
              <a:rPr lang="en-US" dirty="0"/>
              <a:t>to </a:t>
            </a:r>
            <a:r>
              <a:rPr lang="en-US" dirty="0" smtClean="0"/>
              <a:t>determine whether </a:t>
            </a:r>
            <a:r>
              <a:rPr lang="en-US" dirty="0"/>
              <a:t>the graph representing the new compound is isomorphic to the graph of a compound that this already </a:t>
            </a:r>
            <a:r>
              <a:rPr lang="en-US" dirty="0" smtClean="0"/>
              <a:t>known. </a:t>
            </a:r>
          </a:p>
          <a:p>
            <a:pPr lvl="1"/>
            <a:r>
              <a:rPr lang="en-US" dirty="0" smtClean="0"/>
              <a:t>Electronic circuits are modeled as graphs in which the vertices represent components and the edges represent connections between them. Graph isomorphism is the basis for </a:t>
            </a:r>
          </a:p>
          <a:p>
            <a:pPr lvl="2"/>
            <a:r>
              <a:rPr lang="en-US" sz="2400" dirty="0" smtClean="0"/>
              <a:t>the verification that a particular layout of a circuit corresponds to the design’s original schematics. </a:t>
            </a:r>
          </a:p>
          <a:p>
            <a:pPr lvl="2"/>
            <a:r>
              <a:rPr lang="en-US" sz="2400" dirty="0" smtClean="0"/>
              <a:t>determining whether a chip from one vendor includes the intellectual property of another vendor. </a:t>
            </a:r>
            <a:endParaRPr lang="en-US" sz="2400" dirty="0"/>
          </a:p>
        </p:txBody>
      </p:sp>
    </p:spTree>
    <p:extLst>
      <p:ext uri="{BB962C8B-B14F-4D97-AF65-F5344CB8AC3E}">
        <p14:creationId xmlns:p14="http://schemas.microsoft.com/office/powerpoint/2010/main" val="2293554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Connectivity</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Paths</a:t>
            </a:r>
          </a:p>
          <a:p>
            <a:r>
              <a:rPr lang="en-US" dirty="0" smtClean="0"/>
              <a:t>Connectedness in Undirected Graphs</a:t>
            </a:r>
          </a:p>
          <a:p>
            <a:r>
              <a:rPr lang="en-US" dirty="0" smtClean="0"/>
              <a:t>Vertex Connectivity and Edge Connectivity (</a:t>
            </a:r>
            <a:r>
              <a:rPr lang="en-US" i="1" dirty="0" smtClean="0"/>
              <a:t>not currently included in overheads</a:t>
            </a:r>
            <a:r>
              <a:rPr lang="en-US" dirty="0" smtClean="0"/>
              <a:t>)</a:t>
            </a:r>
          </a:p>
          <a:p>
            <a:r>
              <a:rPr lang="en-US" dirty="0" smtClean="0"/>
              <a:t>Connectedness in Directed Graphs</a:t>
            </a:r>
          </a:p>
          <a:p>
            <a:r>
              <a:rPr lang="en-US" dirty="0" smtClean="0"/>
              <a:t>Paths and Isomorphism </a:t>
            </a:r>
            <a:r>
              <a:rPr lang="en-US" dirty="0"/>
              <a:t>(</a:t>
            </a:r>
            <a:r>
              <a:rPr lang="en-US" i="1" dirty="0"/>
              <a:t>not currently included in overheads</a:t>
            </a:r>
            <a:r>
              <a:rPr lang="en-US" dirty="0"/>
              <a:t>)</a:t>
            </a:r>
          </a:p>
          <a:p>
            <a:r>
              <a:rPr lang="en-US" dirty="0" smtClean="0"/>
              <a:t>Counting Paths between Vertices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a:t>
            </a:r>
            <a:endParaRPr lang="en-US" dirty="0"/>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smtClean="0"/>
              <a:t>In a </a:t>
            </a:r>
            <a:r>
              <a:rPr lang="en-US" sz="2000" i="1" dirty="0"/>
              <a:t>simple graph</a:t>
            </a:r>
            <a:r>
              <a:rPr lang="en-US" sz="2000" dirty="0" smtClean="0"/>
              <a:t> each edge connects two different vertices and no two edges connect the same pair of vertices.</a:t>
            </a:r>
          </a:p>
          <a:p>
            <a:r>
              <a:rPr lang="en-US" sz="2000" i="1" dirty="0" err="1" smtClean="0"/>
              <a:t>Multigraphs</a:t>
            </a:r>
            <a:r>
              <a:rPr lang="en-US" sz="2000" dirty="0" smtClean="0"/>
              <a:t> may have multiple edges connecting the same two vertices. When </a:t>
            </a:r>
            <a:r>
              <a:rPr lang="en-US" sz="2000" i="1" dirty="0" smtClean="0"/>
              <a:t>m</a:t>
            </a:r>
            <a:r>
              <a:rPr lang="en-US" sz="2000" dirty="0" smtClean="0"/>
              <a:t> different edges connect the vertices </a:t>
            </a:r>
            <a:r>
              <a:rPr lang="en-US" sz="2000" i="1" dirty="0" smtClean="0"/>
              <a:t>u </a:t>
            </a:r>
            <a:r>
              <a:rPr lang="en-US" sz="2000" dirty="0" smtClean="0"/>
              <a:t>and</a:t>
            </a:r>
            <a:r>
              <a:rPr lang="en-US" sz="2000" i="1" dirty="0" smtClean="0"/>
              <a:t> 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a:t>
            </a:r>
            <a:r>
              <a:rPr lang="en-US" sz="2000" dirty="0" smtClean="0"/>
              <a:t> </a:t>
            </a:r>
            <a:r>
              <a:rPr lang="en-US" sz="2000" i="1" dirty="0" smtClean="0"/>
              <a:t>m</a:t>
            </a:r>
            <a:r>
              <a:rPr lang="en-US" sz="2000" dirty="0" smtClean="0"/>
              <a:t>. </a:t>
            </a:r>
          </a:p>
          <a:p>
            <a:r>
              <a:rPr lang="en-US" sz="2000" dirty="0" smtClean="0"/>
              <a:t>An edge that connects a vertex to itself is called a </a:t>
            </a:r>
            <a:r>
              <a:rPr lang="en-US" sz="2000" i="1" dirty="0" smtClean="0"/>
              <a:t>loop</a:t>
            </a:r>
            <a:r>
              <a:rPr lang="en-US" sz="2000" dirty="0" smtClean="0"/>
              <a:t>.</a:t>
            </a:r>
          </a:p>
          <a:p>
            <a:r>
              <a:rPr lang="en-US" sz="2000" dirty="0" smtClean="0"/>
              <a:t>A </a:t>
            </a:r>
            <a:r>
              <a:rPr lang="en-US" sz="2000" i="1" dirty="0" err="1" smtClean="0"/>
              <a:t>pseudograph</a:t>
            </a:r>
            <a:r>
              <a:rPr lang="en-US" sz="2000" dirty="0" smtClean="0"/>
              <a:t> may include loops, as well as multiple edges connecting the same pair of vertices.</a:t>
            </a:r>
          </a:p>
          <a:p>
            <a:pPr marL="0" indent="0">
              <a:buNone/>
            </a:pPr>
            <a:endParaRPr lang="en-US" dirty="0"/>
          </a:p>
          <a:p>
            <a:endParaRPr lang="en-US" dirty="0" smtClean="0"/>
          </a:p>
          <a:p>
            <a:endParaRPr lang="en-US" dirty="0" smtClean="0"/>
          </a:p>
          <a:p>
            <a:endParaRPr lang="en-US" dirty="0"/>
          </a:p>
          <a:p>
            <a:endParaRPr lang="en-US" dirty="0" smtClean="0"/>
          </a:p>
          <a:p>
            <a:pPr marL="0" indent="0">
              <a:buNone/>
            </a:pPr>
            <a:endParaRPr lang="en-US" dirty="0"/>
          </a:p>
          <a:p>
            <a:pPr marL="0" indent="0">
              <a:buNone/>
            </a:pPr>
            <a:endParaRPr lang="en-US" dirty="0" smtClean="0"/>
          </a:p>
          <a:p>
            <a:endParaRPr lang="en-US" dirty="0" smtClean="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smtClean="0"/>
              <a:t>Remark</a:t>
            </a:r>
            <a:r>
              <a:rPr lang="en-US" sz="1600" dirty="0" smtClean="0"/>
              <a:t>: There </a:t>
            </a:r>
            <a:r>
              <a:rPr lang="en-US" sz="1600" dirty="0"/>
              <a:t>is no </a:t>
            </a:r>
            <a:r>
              <a:rPr lang="en-US" sz="1600" dirty="0" smtClean="0"/>
              <a:t>standard terminology </a:t>
            </a:r>
            <a:r>
              <a:rPr lang="en-US" sz="1600" dirty="0"/>
              <a:t>for graph theory. </a:t>
            </a:r>
            <a:r>
              <a:rPr lang="en-US" sz="1600" dirty="0" smtClean="0"/>
              <a:t>So, </a:t>
            </a:r>
            <a:r>
              <a:rPr lang="en-US" sz="1600" dirty="0"/>
              <a:t>it is crucial that you understand the </a:t>
            </a:r>
            <a:r>
              <a:rPr lang="en-US" sz="1600" dirty="0" smtClean="0"/>
              <a:t>terminology being </a:t>
            </a:r>
            <a:r>
              <a:rPr lang="en-US" sz="1600" dirty="0"/>
              <a:t>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smtClean="0"/>
              <a:t>Example: </a:t>
            </a:r>
          </a:p>
          <a:p>
            <a:pPr>
              <a:lnSpc>
                <a:spcPts val="1700"/>
              </a:lnSpc>
            </a:pPr>
            <a:r>
              <a:rPr lang="en-US" dirty="0" smtClean="0"/>
              <a:t>This </a:t>
            </a:r>
            <a:r>
              <a:rPr lang="en-US" dirty="0" err="1" smtClean="0"/>
              <a:t>pseudograph</a:t>
            </a:r>
            <a:r>
              <a:rPr lang="en-US" dirty="0" smtClean="0"/>
              <a:t> has both multiple edges and a loop.</a:t>
            </a:r>
            <a:endParaRPr lang="en-US" dirty="0"/>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smtClean="0"/>
                  <a:t>a</a:t>
                </a:r>
                <a:endParaRPr lang="en-US" i="1" dirty="0"/>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smtClean="0"/>
                  <a:t>b</a:t>
                </a:r>
                <a:endParaRPr lang="en-US" i="1" dirty="0"/>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smtClean="0"/>
                  <a:t>c</a:t>
                </a:r>
                <a:endParaRPr lang="en-US" i="1" dirty="0"/>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Informal Definition: </a:t>
            </a:r>
            <a:r>
              <a:rPr lang="en-US" dirty="0" smtClean="0"/>
              <a:t>A </a:t>
            </a:r>
            <a:r>
              <a:rPr lang="en-US" i="1" dirty="0" smtClean="0"/>
              <a:t>path</a:t>
            </a:r>
            <a:r>
              <a:rPr lang="en-US" dirty="0" smtClean="0"/>
              <a:t> is a sequence of edges that begins at a vertex of a graph and travels from vertex to vertex along edges of the graph. As the path travels along its edges, it visits the vertices along this path, that is, the endpoints of these.</a:t>
            </a:r>
          </a:p>
          <a:p>
            <a:pPr indent="0">
              <a:buNone/>
            </a:pPr>
            <a:r>
              <a:rPr lang="en-US" b="1" dirty="0" smtClean="0"/>
              <a:t>Applications</a:t>
            </a:r>
            <a:r>
              <a:rPr lang="en-US" dirty="0" smtClean="0"/>
              <a:t>: Numerous problems can be modeled with paths formed by traveling along edges of graphs</a:t>
            </a:r>
            <a:r>
              <a:rPr lang="en-US" dirty="0"/>
              <a:t> </a:t>
            </a:r>
            <a:r>
              <a:rPr lang="en-US" dirty="0" smtClean="0"/>
              <a:t>such as:</a:t>
            </a:r>
          </a:p>
          <a:p>
            <a:pPr marL="1097280" lvl="1" indent="-457200"/>
            <a:r>
              <a:rPr lang="en-US" dirty="0" smtClean="0"/>
              <a:t>determining whether a message can be sent between two computers.</a:t>
            </a:r>
          </a:p>
          <a:p>
            <a:pPr marL="1097280" lvl="1" indent="-457200"/>
            <a:r>
              <a:rPr lang="en-US" dirty="0" smtClean="0"/>
              <a:t>efficiently planning routes for mail delivery.</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fontScale="55000" lnSpcReduction="20000"/>
          </a:bodyPr>
          <a:lstStyle/>
          <a:p>
            <a:pPr indent="0">
              <a:buNone/>
            </a:pPr>
            <a:r>
              <a:rPr lang="en-US" sz="3200" b="1" dirty="0" smtClean="0"/>
              <a:t>Definition: </a:t>
            </a:r>
            <a:r>
              <a:rPr lang="en-US" sz="3200" dirty="0" smtClean="0"/>
              <a:t>Let </a:t>
            </a:r>
            <a:r>
              <a:rPr lang="en-US" sz="3200" i="1" dirty="0" smtClean="0"/>
              <a:t>n</a:t>
            </a:r>
            <a:r>
              <a:rPr lang="en-US" sz="3200" dirty="0" smtClean="0"/>
              <a:t> be a nonnegative integer and </a:t>
            </a:r>
            <a:r>
              <a:rPr lang="en-US" sz="3200" i="1" dirty="0" smtClean="0"/>
              <a:t>G</a:t>
            </a:r>
            <a:r>
              <a:rPr lang="en-US" sz="3200" dirty="0" smtClean="0"/>
              <a:t> an undirected graph. A </a:t>
            </a:r>
            <a:r>
              <a:rPr lang="en-US" sz="3200" i="1" dirty="0" smtClean="0"/>
              <a:t>path</a:t>
            </a:r>
            <a:r>
              <a:rPr lang="en-US" sz="3200" dirty="0" smtClean="0"/>
              <a:t> of </a:t>
            </a:r>
            <a:r>
              <a:rPr lang="en-US" sz="3200" i="1" dirty="0" smtClean="0"/>
              <a:t>length n</a:t>
            </a:r>
            <a:r>
              <a:rPr lang="en-US" sz="3200" dirty="0" smtClean="0"/>
              <a:t> from </a:t>
            </a:r>
            <a:r>
              <a:rPr lang="en-US" sz="3200" i="1" dirty="0" smtClean="0"/>
              <a:t>u</a:t>
            </a:r>
            <a:r>
              <a:rPr lang="en-US" sz="3200" dirty="0" smtClean="0"/>
              <a:t> to </a:t>
            </a:r>
            <a:r>
              <a:rPr lang="en-US" sz="3200" i="1" dirty="0" smtClean="0"/>
              <a:t>v</a:t>
            </a:r>
            <a:r>
              <a:rPr lang="en-US" sz="3200" dirty="0" smtClean="0"/>
              <a:t> in </a:t>
            </a:r>
            <a:r>
              <a:rPr lang="en-US" sz="3200" i="1" dirty="0" smtClean="0"/>
              <a:t>G</a:t>
            </a:r>
            <a:r>
              <a:rPr lang="en-US" sz="3200" dirty="0" smtClean="0"/>
              <a:t> is a sequence of </a:t>
            </a:r>
            <a:r>
              <a:rPr lang="en-US" sz="3200" i="1" dirty="0" smtClean="0"/>
              <a:t>n</a:t>
            </a:r>
            <a:r>
              <a:rPr lang="en-US" sz="3200" dirty="0" smtClean="0"/>
              <a:t> edges </a:t>
            </a:r>
            <a:r>
              <a:rPr lang="en-US" sz="3200" i="1" dirty="0"/>
              <a:t>e</a:t>
            </a:r>
            <a:r>
              <a:rPr lang="en-US" sz="3200" baseline="-25000" dirty="0" smtClean="0">
                <a:latin typeface="Cambria Math" pitchFamily="18" charset="0"/>
                <a:ea typeface="Cambria Math" pitchFamily="18" charset="0"/>
              </a:rPr>
              <a:t>1</a:t>
            </a:r>
            <a:r>
              <a:rPr lang="en-US" sz="3200" i="1" dirty="0" smtClean="0"/>
              <a:t>, … , e</a:t>
            </a:r>
            <a:r>
              <a:rPr lang="en-US" sz="3200" i="1" baseline="-25000" dirty="0" smtClean="0"/>
              <a:t>n</a:t>
            </a:r>
            <a:r>
              <a:rPr lang="en-US" sz="3200" dirty="0" smtClean="0"/>
              <a:t> of </a:t>
            </a:r>
            <a:r>
              <a:rPr lang="en-US" sz="3200" i="1" dirty="0" smtClean="0"/>
              <a:t>G</a:t>
            </a:r>
            <a:r>
              <a:rPr lang="en-US" sz="3200" dirty="0" smtClean="0"/>
              <a:t> for which there exists a sequence   </a:t>
            </a:r>
            <a:r>
              <a:rPr lang="en-US" sz="3200" i="1" dirty="0" smtClean="0"/>
              <a:t>x</a:t>
            </a:r>
            <a:r>
              <a:rPr lang="en-US" sz="3200" baseline="-25000" dirty="0" smtClean="0">
                <a:latin typeface="Cambria Math" pitchFamily="18" charset="0"/>
                <a:ea typeface="Cambria Math" pitchFamily="18" charset="0"/>
              </a:rPr>
              <a:t>0</a:t>
            </a:r>
            <a:r>
              <a:rPr lang="en-US" sz="3200" i="1" dirty="0" smtClean="0"/>
              <a:t> </a:t>
            </a:r>
            <a:r>
              <a:rPr lang="en-US" sz="3200" i="1" dirty="0"/>
              <a:t>= </a:t>
            </a:r>
            <a:r>
              <a:rPr lang="en-US" sz="3200" i="1" dirty="0" smtClean="0"/>
              <a:t>u, x</a:t>
            </a:r>
            <a:r>
              <a:rPr lang="en-US" sz="3200" baseline="-25000" dirty="0" smtClean="0">
                <a:latin typeface="Cambria Math" pitchFamily="18" charset="0"/>
                <a:ea typeface="Cambria Math" pitchFamily="18" charset="0"/>
              </a:rPr>
              <a:t>1</a:t>
            </a:r>
            <a:r>
              <a:rPr lang="en-US" sz="3200" i="1" dirty="0"/>
              <a:t>, </a:t>
            </a:r>
            <a:r>
              <a:rPr lang="en-US" sz="3200" i="1" dirty="0" smtClean="0"/>
              <a:t>…,</a:t>
            </a:r>
            <a:r>
              <a:rPr lang="en-US" sz="3200" i="1" dirty="0"/>
              <a:t>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i="1" dirty="0"/>
              <a:t>,</a:t>
            </a:r>
            <a:r>
              <a:rPr lang="en-US" sz="3200" i="1" dirty="0" smtClean="0"/>
              <a:t> </a:t>
            </a:r>
            <a:r>
              <a:rPr lang="en-US" sz="3200" i="1" dirty="0" err="1" smtClean="0"/>
              <a:t>x</a:t>
            </a:r>
            <a:r>
              <a:rPr lang="en-US" sz="3200" i="1" baseline="-25000" dirty="0" err="1" smtClean="0"/>
              <a:t>n</a:t>
            </a:r>
            <a:r>
              <a:rPr lang="en-US" sz="3200" i="1" dirty="0" smtClean="0"/>
              <a:t> = v </a:t>
            </a:r>
            <a:r>
              <a:rPr lang="en-US" sz="3200" dirty="0" smtClean="0"/>
              <a:t>of vertices such that </a:t>
            </a:r>
            <a:r>
              <a:rPr lang="en-US" sz="3200" i="1" dirty="0" err="1" smtClean="0"/>
              <a:t>e</a:t>
            </a:r>
            <a:r>
              <a:rPr lang="en-US" sz="3200" i="1" baseline="-25000" dirty="0" err="1" smtClean="0"/>
              <a:t>i</a:t>
            </a:r>
            <a:r>
              <a:rPr lang="en-US" sz="3200" i="1" baseline="-25000" dirty="0" smtClean="0"/>
              <a:t> </a:t>
            </a:r>
            <a:r>
              <a:rPr lang="en-US" sz="3200" dirty="0" smtClean="0"/>
              <a:t>has,      for </a:t>
            </a:r>
            <a:r>
              <a:rPr lang="en-US" sz="3200" i="1" dirty="0" err="1" smtClean="0"/>
              <a:t>i</a:t>
            </a:r>
            <a:r>
              <a:rPr lang="en-US" sz="3200" dirty="0" smtClean="0"/>
              <a:t> = </a:t>
            </a:r>
            <a:r>
              <a:rPr lang="en-US" sz="3200" dirty="0" smtClean="0">
                <a:latin typeface="Cambria Math" pitchFamily="18" charset="0"/>
                <a:ea typeface="Cambria Math" pitchFamily="18" charset="0"/>
              </a:rPr>
              <a:t>1</a:t>
            </a:r>
            <a:r>
              <a:rPr lang="en-US" sz="3200" dirty="0" smtClean="0"/>
              <a:t>, …, </a:t>
            </a:r>
            <a:r>
              <a:rPr lang="en-US" sz="3200" i="1" dirty="0" smtClean="0"/>
              <a:t>n</a:t>
            </a:r>
            <a:r>
              <a:rPr lang="en-US" sz="3200" dirty="0" smtClean="0"/>
              <a:t>, the endpoints </a:t>
            </a:r>
            <a:r>
              <a:rPr lang="en-US" sz="3200" i="1" dirty="0" smtClean="0"/>
              <a:t>x</a:t>
            </a:r>
            <a:r>
              <a:rPr lang="en-US" sz="3200" i="1" baseline="-25000" dirty="0" smtClean="0"/>
              <a:t>i</a:t>
            </a:r>
            <a:r>
              <a:rPr lang="en-US" sz="3200" baseline="-25000" dirty="0" smtClean="0"/>
              <a:t>-</a:t>
            </a:r>
            <a:r>
              <a:rPr lang="en-US" sz="3200" baseline="-25000" dirty="0" smtClean="0">
                <a:latin typeface="Cambria Math" pitchFamily="18" charset="0"/>
                <a:ea typeface="Cambria Math" pitchFamily="18" charset="0"/>
              </a:rPr>
              <a:t>1</a:t>
            </a:r>
            <a:r>
              <a:rPr lang="en-US" sz="3200" dirty="0" smtClean="0"/>
              <a:t> and </a:t>
            </a:r>
            <a:r>
              <a:rPr lang="en-US" sz="3200" i="1" dirty="0" smtClean="0"/>
              <a:t>x</a:t>
            </a:r>
            <a:r>
              <a:rPr lang="en-US" sz="3200" i="1" baseline="-25000" dirty="0" smtClean="0"/>
              <a:t>i</a:t>
            </a:r>
            <a:r>
              <a:rPr lang="en-US" sz="3200" dirty="0" smtClean="0"/>
              <a:t>. </a:t>
            </a:r>
          </a:p>
          <a:p>
            <a:pPr marL="1097280" lvl="1" indent="-457200"/>
            <a:r>
              <a:rPr lang="en-US" sz="3200" dirty="0" smtClean="0"/>
              <a:t>When the graph is simple, we denote this path by its vertex sequence              </a:t>
            </a:r>
            <a:r>
              <a:rPr lang="en-US" sz="3200" i="1" dirty="0" smtClean="0"/>
              <a:t>x</a:t>
            </a:r>
            <a:r>
              <a:rPr lang="en-US" sz="3200" baseline="-25000" dirty="0" smtClean="0">
                <a:latin typeface="Cambria Math" pitchFamily="18" charset="0"/>
                <a:ea typeface="Cambria Math" pitchFamily="18" charset="0"/>
              </a:rPr>
              <a:t>0</a:t>
            </a:r>
            <a:r>
              <a:rPr lang="en-US" sz="3200" i="1" dirty="0" smtClean="0"/>
              <a:t>, x</a:t>
            </a:r>
            <a:r>
              <a:rPr lang="en-US" sz="3200" baseline="-25000" dirty="0" smtClean="0">
                <a:latin typeface="Cambria Math" pitchFamily="18" charset="0"/>
                <a:ea typeface="Cambria Math" pitchFamily="18" charset="0"/>
              </a:rPr>
              <a:t>1</a:t>
            </a:r>
            <a:r>
              <a:rPr lang="en-US" sz="3200" i="1" dirty="0"/>
              <a:t>, … , </a:t>
            </a:r>
            <a:r>
              <a:rPr lang="en-US" sz="3200" i="1" dirty="0" err="1" smtClean="0"/>
              <a:t>x</a:t>
            </a:r>
            <a:r>
              <a:rPr lang="en-US" sz="3200" i="1" baseline="-25000" dirty="0" err="1" smtClean="0"/>
              <a:t>n</a:t>
            </a:r>
            <a:r>
              <a:rPr lang="en-US" sz="3200" dirty="0" smtClean="0"/>
              <a:t>(since listing the vertices uniquely determines the path).</a:t>
            </a:r>
          </a:p>
          <a:p>
            <a:pPr marL="1097280" lvl="1" indent="-457200"/>
            <a:r>
              <a:rPr lang="en-US" sz="3200" dirty="0" smtClean="0"/>
              <a:t>The path is a </a:t>
            </a:r>
            <a:r>
              <a:rPr lang="en-US" sz="3200" i="1" dirty="0" smtClean="0"/>
              <a:t>circuit</a:t>
            </a:r>
            <a:r>
              <a:rPr lang="en-US" sz="3200" dirty="0" smtClean="0"/>
              <a:t> if it begins and ends at the same vertex (</a:t>
            </a:r>
            <a:r>
              <a:rPr lang="en-US" sz="3200" i="1" dirty="0" smtClean="0"/>
              <a:t>u</a:t>
            </a:r>
            <a:r>
              <a:rPr lang="en-US" sz="3200" dirty="0" smtClean="0"/>
              <a:t> = </a:t>
            </a:r>
            <a:r>
              <a:rPr lang="en-US" sz="3200" i="1" dirty="0" smtClean="0"/>
              <a:t>v</a:t>
            </a:r>
            <a:r>
              <a:rPr lang="en-US" sz="3200" dirty="0" smtClean="0"/>
              <a:t>) and has length greater than zero.</a:t>
            </a:r>
          </a:p>
          <a:p>
            <a:pPr marL="1097280" lvl="1" indent="-457200"/>
            <a:r>
              <a:rPr lang="en-US" sz="3200" dirty="0" smtClean="0"/>
              <a:t>The path or circuit is said to </a:t>
            </a:r>
            <a:r>
              <a:rPr lang="en-US" sz="3200" i="1" dirty="0" smtClean="0"/>
              <a:t>pass through </a:t>
            </a:r>
            <a:r>
              <a:rPr lang="en-US" sz="3200" dirty="0" smtClean="0"/>
              <a:t>the vertices</a:t>
            </a:r>
            <a:r>
              <a:rPr lang="en-US" sz="3200" i="1" dirty="0"/>
              <a:t> </a:t>
            </a:r>
            <a:r>
              <a:rPr lang="en-US" sz="3200" i="1" dirty="0" smtClean="0"/>
              <a:t>x</a:t>
            </a:r>
            <a:r>
              <a:rPr lang="en-US" sz="3200" baseline="-25000" dirty="0" smtClean="0">
                <a:latin typeface="Cambria Math" pitchFamily="18" charset="0"/>
                <a:ea typeface="Cambria Math" pitchFamily="18" charset="0"/>
              </a:rPr>
              <a:t>1</a:t>
            </a:r>
            <a:r>
              <a:rPr lang="en-US" sz="3200" i="1" dirty="0" smtClean="0"/>
              <a:t>, x</a:t>
            </a:r>
            <a:r>
              <a:rPr lang="en-US" sz="3200" baseline="-25000" dirty="0" smtClean="0">
                <a:latin typeface="Cambria Math" pitchFamily="18" charset="0"/>
                <a:ea typeface="Cambria Math" pitchFamily="18" charset="0"/>
              </a:rPr>
              <a:t>2</a:t>
            </a:r>
            <a:r>
              <a:rPr lang="en-US" sz="3200" i="1" dirty="0" smtClean="0"/>
              <a:t>, </a:t>
            </a:r>
            <a:r>
              <a:rPr lang="en-US" sz="3200" i="1" dirty="0"/>
              <a:t>… ,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dirty="0"/>
              <a:t> </a:t>
            </a:r>
            <a:r>
              <a:rPr lang="en-US" sz="3200" dirty="0" smtClean="0"/>
              <a:t> and </a:t>
            </a:r>
            <a:r>
              <a:rPr lang="en-US" sz="3200" i="1" dirty="0" smtClean="0"/>
              <a:t>traverse</a:t>
            </a:r>
            <a:r>
              <a:rPr lang="en-US" sz="3200" dirty="0" smtClean="0"/>
              <a:t> the edges </a:t>
            </a:r>
            <a:r>
              <a:rPr lang="en-US" sz="3200" i="1" dirty="0"/>
              <a:t>e</a:t>
            </a:r>
            <a:r>
              <a:rPr lang="en-US" sz="3200" baseline="-25000" dirty="0">
                <a:latin typeface="Cambria Math" pitchFamily="18" charset="0"/>
                <a:ea typeface="Cambria Math" pitchFamily="18" charset="0"/>
              </a:rPr>
              <a:t>1</a:t>
            </a:r>
            <a:r>
              <a:rPr lang="en-US" sz="3200" i="1" dirty="0"/>
              <a:t>, … , </a:t>
            </a:r>
            <a:r>
              <a:rPr lang="en-US" sz="3200" i="1" dirty="0" smtClean="0"/>
              <a:t>e</a:t>
            </a:r>
            <a:r>
              <a:rPr lang="en-US" sz="3200" i="1" baseline="-25000" dirty="0" smtClean="0"/>
              <a:t>n</a:t>
            </a:r>
            <a:r>
              <a:rPr lang="en-US" sz="3200" dirty="0" smtClean="0"/>
              <a:t>.</a:t>
            </a:r>
          </a:p>
          <a:p>
            <a:pPr marL="1097280" lvl="1" indent="-457200"/>
            <a:r>
              <a:rPr lang="en-US" sz="3200" dirty="0" smtClean="0"/>
              <a:t>A path or circuit is </a:t>
            </a:r>
            <a:r>
              <a:rPr lang="en-US" sz="3200" i="1" dirty="0" smtClean="0"/>
              <a:t>simple</a:t>
            </a:r>
            <a:r>
              <a:rPr lang="en-US" sz="3200" dirty="0" smtClean="0"/>
              <a:t> if it does not contain the same edge more than once.</a:t>
            </a:r>
          </a:p>
          <a:p>
            <a:pPr marL="1097280" lvl="1" indent="-457200"/>
            <a:endParaRPr lang="en-US" dirty="0"/>
          </a:p>
          <a:p>
            <a:pPr marL="1097280" lvl="1" indent="-457200"/>
            <a:endParaRPr lang="en-US" dirty="0" smtClean="0"/>
          </a:p>
          <a:p>
            <a:pPr marL="1097280" lvl="1" indent="-457200"/>
            <a:endParaRPr lang="en-US" dirty="0"/>
          </a:p>
          <a:p>
            <a:pPr lvl="1" indent="0">
              <a:buNone/>
            </a:pPr>
            <a:r>
              <a:rPr lang="en-US" dirty="0" smtClean="0"/>
              <a:t>   </a:t>
            </a:r>
            <a:endParaRPr lang="en-US" dirty="0"/>
          </a:p>
        </p:txBody>
      </p:sp>
      <p:sp>
        <p:nvSpPr>
          <p:cNvPr id="5" name="TextBox 4"/>
          <p:cNvSpPr txBox="1"/>
          <p:nvPr/>
        </p:nvSpPr>
        <p:spPr>
          <a:xfrm>
            <a:off x="4038600" y="5486400"/>
            <a:ext cx="3856999" cy="646331"/>
          </a:xfrm>
          <a:prstGeom prst="rect">
            <a:avLst/>
          </a:prstGeom>
          <a:noFill/>
          <a:ln>
            <a:solidFill>
              <a:schemeClr val="accent1"/>
            </a:solidFill>
          </a:ln>
        </p:spPr>
        <p:txBody>
          <a:bodyPr wrap="square" rtlCol="0">
            <a:spAutoFit/>
          </a:bodyPr>
          <a:lstStyle/>
          <a:p>
            <a:r>
              <a:rPr lang="en-US" dirty="0" smtClean="0"/>
              <a:t>This terminology  is readily extended to directed graphs. (</a:t>
            </a:r>
            <a:r>
              <a:rPr lang="en-US" i="1" dirty="0" smtClean="0"/>
              <a:t>see text</a:t>
            </a:r>
            <a:r>
              <a:rPr lang="en-US" dirty="0" smtClean="0"/>
              <a:t>)</a:t>
            </a:r>
            <a:endParaRPr lang="en-US" dirty="0"/>
          </a:p>
        </p:txBody>
      </p:sp>
    </p:spTree>
    <p:extLst>
      <p:ext uri="{BB962C8B-B14F-4D97-AF65-F5344CB8AC3E}">
        <p14:creationId xmlns:p14="http://schemas.microsoft.com/office/powerpoint/2010/main" val="497551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Example</a:t>
            </a:r>
            <a:r>
              <a:rPr lang="en-US" dirty="0" smtClean="0"/>
              <a:t>: In the simple graph here:</a:t>
            </a:r>
          </a:p>
          <a:p>
            <a:pPr lvl="1"/>
            <a:r>
              <a:rPr lang="en-US" i="1" dirty="0"/>
              <a:t>a</a:t>
            </a:r>
            <a:r>
              <a:rPr lang="en-US" dirty="0" smtClean="0"/>
              <a:t>, </a:t>
            </a:r>
            <a:r>
              <a:rPr lang="en-US" i="1" dirty="0" smtClean="0"/>
              <a:t>d</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is a simple path of length </a:t>
            </a:r>
            <a:r>
              <a:rPr lang="en-US" dirty="0" smtClean="0">
                <a:latin typeface="Cambria Math" pitchFamily="18" charset="0"/>
                <a:ea typeface="Cambria Math" pitchFamily="18" charset="0"/>
              </a:rPr>
              <a:t>4</a:t>
            </a:r>
            <a:r>
              <a:rPr lang="en-US" dirty="0" smtClean="0"/>
              <a:t>. </a:t>
            </a:r>
          </a:p>
          <a:p>
            <a:pPr lvl="1"/>
            <a:r>
              <a:rPr lang="en-US" i="1" dirty="0"/>
              <a:t>d</a:t>
            </a:r>
            <a:r>
              <a:rPr lang="en-US" dirty="0" smtClean="0"/>
              <a:t>, </a:t>
            </a:r>
            <a:r>
              <a:rPr lang="en-US" i="1" dirty="0" smtClean="0"/>
              <a:t>e</a:t>
            </a:r>
            <a:r>
              <a:rPr lang="en-US" dirty="0" smtClean="0"/>
              <a:t>, </a:t>
            </a:r>
            <a:r>
              <a:rPr lang="en-US" i="1" dirty="0" smtClean="0"/>
              <a:t>c</a:t>
            </a:r>
            <a:r>
              <a:rPr lang="en-US" dirty="0" smtClean="0"/>
              <a:t>, </a:t>
            </a:r>
            <a:r>
              <a:rPr lang="en-US" i="1" dirty="0" smtClean="0"/>
              <a:t>a</a:t>
            </a:r>
            <a:r>
              <a:rPr lang="en-US" dirty="0" smtClean="0"/>
              <a:t> is not a path because </a:t>
            </a:r>
            <a:r>
              <a:rPr lang="en-US" i="1" dirty="0" smtClean="0"/>
              <a:t>e</a:t>
            </a:r>
            <a:r>
              <a:rPr lang="en-US" dirty="0" smtClean="0"/>
              <a:t> is not connected to </a:t>
            </a:r>
            <a:r>
              <a:rPr lang="en-US" i="1" dirty="0" smtClean="0"/>
              <a:t>c</a:t>
            </a:r>
            <a:r>
              <a:rPr lang="en-US" dirty="0" smtClean="0"/>
              <a:t>.</a:t>
            </a:r>
          </a:p>
          <a:p>
            <a:pPr lvl="1"/>
            <a:r>
              <a:rPr lang="en-US" i="1" dirty="0"/>
              <a:t>b</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a:t>
            </a:r>
            <a:r>
              <a:rPr lang="en-US" i="1" dirty="0" smtClean="0"/>
              <a:t>b</a:t>
            </a:r>
            <a:r>
              <a:rPr lang="en-US" dirty="0" smtClean="0"/>
              <a:t> is a circuit of length </a:t>
            </a:r>
            <a:r>
              <a:rPr lang="en-US" dirty="0" smtClean="0">
                <a:latin typeface="Cambria Math" pitchFamily="18" charset="0"/>
                <a:ea typeface="Cambria Math" pitchFamily="18" charset="0"/>
              </a:rPr>
              <a:t>4</a:t>
            </a:r>
            <a:r>
              <a:rPr lang="en-US" dirty="0" smtClean="0"/>
              <a:t>. </a:t>
            </a:r>
          </a:p>
          <a:p>
            <a:pPr lvl="1"/>
            <a:r>
              <a:rPr lang="en-US" i="1" dirty="0"/>
              <a:t>a</a:t>
            </a:r>
            <a:r>
              <a:rPr lang="en-US" dirty="0" smtClean="0"/>
              <a:t>, </a:t>
            </a:r>
            <a:r>
              <a:rPr lang="en-US" i="1" dirty="0" smtClean="0"/>
              <a:t>b</a:t>
            </a:r>
            <a:r>
              <a:rPr lang="en-US" dirty="0" smtClean="0"/>
              <a:t>, </a:t>
            </a:r>
            <a:r>
              <a:rPr lang="en-US" i="1" dirty="0" smtClean="0"/>
              <a:t>e</a:t>
            </a:r>
            <a:r>
              <a:rPr lang="en-US" dirty="0" smtClean="0"/>
              <a:t>, </a:t>
            </a:r>
            <a:r>
              <a:rPr lang="en-US" i="1" dirty="0" smtClean="0"/>
              <a:t>d</a:t>
            </a:r>
            <a:r>
              <a:rPr lang="en-US" dirty="0" smtClean="0"/>
              <a:t>, </a:t>
            </a:r>
            <a:r>
              <a:rPr lang="en-US" i="1" dirty="0" smtClean="0"/>
              <a:t>a</a:t>
            </a:r>
            <a:r>
              <a:rPr lang="en-US" dirty="0" smtClean="0"/>
              <a:t>, </a:t>
            </a:r>
            <a:r>
              <a:rPr lang="en-US" i="1" dirty="0" smtClean="0"/>
              <a:t>b </a:t>
            </a:r>
            <a:r>
              <a:rPr lang="en-US" dirty="0" smtClean="0"/>
              <a:t>is a path of length </a:t>
            </a:r>
            <a:r>
              <a:rPr lang="en-US" dirty="0" smtClean="0">
                <a:latin typeface="Cambria Math" pitchFamily="18" charset="0"/>
                <a:ea typeface="Cambria Math" pitchFamily="18" charset="0"/>
              </a:rPr>
              <a:t>5</a:t>
            </a:r>
            <a:r>
              <a:rPr lang="en-US" dirty="0" smtClean="0"/>
              <a:t>, but it is not a simple path.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600200"/>
            <a:ext cx="1273302" cy="886968"/>
          </a:xfrm>
          <a:prstGeom prst="rect">
            <a:avLst/>
          </a:prstGeom>
        </p:spPr>
      </p:pic>
    </p:spTree>
    <p:extLst>
      <p:ext uri="{BB962C8B-B14F-4D97-AF65-F5344CB8AC3E}">
        <p14:creationId xmlns:p14="http://schemas.microsoft.com/office/powerpoint/2010/main" val="3011144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Separation</a:t>
            </a:r>
            <a:endParaRPr lang="en-US" dirty="0"/>
          </a:p>
        </p:txBody>
      </p:sp>
      <p:sp>
        <p:nvSpPr>
          <p:cNvPr id="3" name="Content Placeholder 2"/>
          <p:cNvSpPr>
            <a:spLocks noGrp="1"/>
          </p:cNvSpPr>
          <p:nvPr>
            <p:ph idx="1"/>
          </p:nvPr>
        </p:nvSpPr>
        <p:spPr/>
        <p:txBody>
          <a:bodyPr/>
          <a:lstStyle/>
          <a:p>
            <a:pPr indent="0">
              <a:buNone/>
            </a:pPr>
            <a:r>
              <a:rPr lang="en-US" b="1" dirty="0" smtClean="0"/>
              <a:t>Example: </a:t>
            </a:r>
            <a:r>
              <a:rPr lang="en-US" b="1" i="1" dirty="0" smtClean="0"/>
              <a:t>Paths in Acquaintanceship Graphs</a:t>
            </a:r>
            <a:r>
              <a:rPr lang="en-US" dirty="0" smtClean="0"/>
              <a:t>. In an acquaintanceship graph there is a path between two people if there is a chain of people linking these people, where two people adjacent in the chain know one another. In this graph there is a chain of six people linking </a:t>
            </a:r>
            <a:r>
              <a:rPr lang="en-US" dirty="0" err="1" smtClean="0"/>
              <a:t>Kamini</a:t>
            </a:r>
            <a:r>
              <a:rPr lang="en-US" dirty="0" smtClean="0"/>
              <a:t> and </a:t>
            </a:r>
            <a:r>
              <a:rPr lang="en-US" dirty="0" err="1" smtClean="0"/>
              <a:t>Ching</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724400"/>
            <a:ext cx="3099054" cy="1660398"/>
          </a:xfrm>
          <a:prstGeom prst="rect">
            <a:avLst/>
          </a:prstGeom>
        </p:spPr>
      </p:pic>
      <p:sp>
        <p:nvSpPr>
          <p:cNvPr id="5" name="TextBox 4"/>
          <p:cNvSpPr txBox="1"/>
          <p:nvPr/>
        </p:nvSpPr>
        <p:spPr>
          <a:xfrm>
            <a:off x="4800600" y="4718351"/>
            <a:ext cx="3581400" cy="2031325"/>
          </a:xfrm>
          <a:prstGeom prst="rect">
            <a:avLst/>
          </a:prstGeom>
          <a:noFill/>
          <a:ln>
            <a:solidFill>
              <a:schemeClr val="accent1"/>
            </a:solidFill>
          </a:ln>
        </p:spPr>
        <p:txBody>
          <a:bodyPr wrap="square" rtlCol="0">
            <a:spAutoFit/>
          </a:bodyPr>
          <a:lstStyle/>
          <a:p>
            <a:r>
              <a:rPr lang="en-US" dirty="0" smtClean="0"/>
              <a:t>Some have speculated that almost every pair of people in the world are linked by a small chain of no more than six, or maybe even, five people.  The play </a:t>
            </a:r>
            <a:r>
              <a:rPr lang="en-US" i="1" dirty="0" smtClean="0"/>
              <a:t>Six Degrees of Separation</a:t>
            </a:r>
            <a:r>
              <a:rPr lang="en-US" dirty="0" smtClean="0"/>
              <a:t> by John </a:t>
            </a:r>
            <a:r>
              <a:rPr lang="en-US" dirty="0" err="1" smtClean="0"/>
              <a:t>Guare</a:t>
            </a:r>
            <a:r>
              <a:rPr lang="en-US" dirty="0" smtClean="0"/>
              <a:t> is based on this notion.  </a:t>
            </a:r>
            <a:endParaRPr lang="en-US" dirty="0"/>
          </a:p>
        </p:txBody>
      </p:sp>
    </p:spTree>
    <p:extLst>
      <p:ext uri="{BB962C8B-B14F-4D97-AF65-F5344CB8AC3E}">
        <p14:creationId xmlns:p14="http://schemas.microsoft.com/office/powerpoint/2010/main" val="1897484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Erd</a:t>
            </a:r>
            <a:r>
              <a:rPr lang="hu-HU" dirty="0"/>
              <a:t>ő</a:t>
            </a:r>
            <a:r>
              <a:rPr lang="en-US" dirty="0"/>
              <a:t>s </a:t>
            </a:r>
            <a:r>
              <a:rPr lang="en-US" dirty="0" smtClean="0"/>
              <a:t>numbers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i="1" dirty="0" err="1"/>
              <a:t>Erd</a:t>
            </a:r>
            <a:r>
              <a:rPr lang="hu-HU" b="1" i="1" dirty="0"/>
              <a:t>ő</a:t>
            </a:r>
            <a:r>
              <a:rPr lang="en-US" b="1" i="1" dirty="0"/>
              <a:t>s </a:t>
            </a:r>
            <a:r>
              <a:rPr lang="en-US" b="1" i="1" dirty="0" smtClean="0"/>
              <a:t>numbers</a:t>
            </a:r>
            <a:r>
              <a:rPr lang="en-US" dirty="0" smtClean="0"/>
              <a:t>.                                                                     In a collaboration graph, two people </a:t>
            </a:r>
            <a:r>
              <a:rPr lang="en-US" i="1" dirty="0" smtClean="0"/>
              <a:t>a</a:t>
            </a:r>
            <a:r>
              <a:rPr lang="en-US" dirty="0" smtClean="0"/>
              <a:t> and </a:t>
            </a:r>
            <a:r>
              <a:rPr lang="en-US" i="1" dirty="0" smtClean="0"/>
              <a:t>b</a:t>
            </a:r>
            <a:r>
              <a:rPr lang="en-US" dirty="0" smtClean="0"/>
              <a:t> are                  connected by a path when there is a sequence                           of people starting with </a:t>
            </a:r>
            <a:r>
              <a:rPr lang="en-US" i="1" dirty="0" smtClean="0"/>
              <a:t>a</a:t>
            </a:r>
            <a:r>
              <a:rPr lang="en-US" dirty="0" smtClean="0"/>
              <a:t> and ending with </a:t>
            </a:r>
            <a:r>
              <a:rPr lang="en-US" i="1" dirty="0" smtClean="0"/>
              <a:t>b</a:t>
            </a:r>
            <a:r>
              <a:rPr lang="en-US" dirty="0" smtClean="0"/>
              <a:t>                           such that the endpoints of each edge in the                          path are people who have collaborated. </a:t>
            </a:r>
          </a:p>
          <a:p>
            <a:pPr marL="731520" indent="-457200"/>
            <a:r>
              <a:rPr lang="en-US" dirty="0" smtClean="0"/>
              <a:t>In the academic collaboration graph of people who have written papers in mathematics, the </a:t>
            </a:r>
            <a:r>
              <a:rPr lang="en-US" i="1" dirty="0" err="1"/>
              <a:t>Erd</a:t>
            </a:r>
            <a:r>
              <a:rPr lang="hu-HU" i="1" dirty="0"/>
              <a:t>ő</a:t>
            </a:r>
            <a:r>
              <a:rPr lang="en-US" i="1" dirty="0"/>
              <a:t>s </a:t>
            </a:r>
            <a:r>
              <a:rPr lang="en-US" i="1" dirty="0" smtClean="0"/>
              <a:t>number </a:t>
            </a:r>
            <a:r>
              <a:rPr lang="en-US" dirty="0" smtClean="0"/>
              <a:t>of a person </a:t>
            </a:r>
            <a:r>
              <a:rPr lang="en-US" i="1" dirty="0" smtClean="0"/>
              <a:t>m</a:t>
            </a:r>
            <a:r>
              <a:rPr lang="en-US" dirty="0" smtClean="0"/>
              <a:t> is the length of the shortest path between </a:t>
            </a:r>
            <a:r>
              <a:rPr lang="en-US" i="1" dirty="0" smtClean="0"/>
              <a:t>m</a:t>
            </a:r>
            <a:r>
              <a:rPr lang="en-US" dirty="0" smtClean="0"/>
              <a:t> and the prolific mathematician Paul </a:t>
            </a:r>
            <a:r>
              <a:rPr lang="en-US" dirty="0" err="1"/>
              <a:t>Erd</a:t>
            </a:r>
            <a:r>
              <a:rPr lang="hu-HU" dirty="0"/>
              <a:t>ő</a:t>
            </a:r>
            <a:r>
              <a:rPr lang="en-US" dirty="0" smtClean="0"/>
              <a:t>s.</a:t>
            </a:r>
          </a:p>
          <a:p>
            <a:pPr marL="731520" lvl="1" indent="-457200">
              <a:buClr>
                <a:schemeClr val="accent3"/>
              </a:buClr>
              <a:buSzPct val="95000"/>
            </a:pPr>
            <a:r>
              <a:rPr lang="en-US" sz="2600" dirty="0" smtClean="0"/>
              <a:t>To learn more about </a:t>
            </a:r>
            <a:r>
              <a:rPr lang="en-US" sz="2600" dirty="0" err="1" smtClean="0"/>
              <a:t>Erd</a:t>
            </a:r>
            <a:r>
              <a:rPr lang="hu-HU" sz="2600" dirty="0"/>
              <a:t>ő</a:t>
            </a:r>
            <a:r>
              <a:rPr lang="en-US" sz="2600" dirty="0"/>
              <a:t>s </a:t>
            </a:r>
            <a:r>
              <a:rPr lang="en-US" sz="2600" dirty="0" smtClean="0"/>
              <a:t>numbers, visit  </a:t>
            </a:r>
          </a:p>
          <a:p>
            <a:pPr marL="274320" lvl="1" indent="0">
              <a:buClr>
                <a:schemeClr val="accent3"/>
              </a:buClr>
              <a:buSzPct val="95000"/>
              <a:buNone/>
            </a:pPr>
            <a:r>
              <a:rPr lang="en-US" dirty="0" smtClean="0">
                <a:hlinkClick r:id="rId2"/>
              </a:rPr>
              <a:t>http://</a:t>
            </a:r>
            <a:r>
              <a:rPr lang="en-US" dirty="0">
                <a:hlinkClick r:id="rId2"/>
              </a:rPr>
              <a:t>www.ams.org/mathscinet/collaborationDistance.html</a:t>
            </a:r>
            <a:endParaRPr lang="en-US" dirty="0"/>
          </a:p>
          <a:p>
            <a:pPr marL="731520" indent="-457200"/>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04800"/>
            <a:ext cx="1488948" cy="36255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1000"/>
            <a:ext cx="888492" cy="1036320"/>
          </a:xfrm>
          <a:prstGeom prst="rect">
            <a:avLst/>
          </a:prstGeom>
        </p:spPr>
      </p:pic>
      <p:sp>
        <p:nvSpPr>
          <p:cNvPr id="8" name="TextBox 7"/>
          <p:cNvSpPr txBox="1"/>
          <p:nvPr/>
        </p:nvSpPr>
        <p:spPr>
          <a:xfrm>
            <a:off x="5334000" y="1524000"/>
            <a:ext cx="1524000" cy="369332"/>
          </a:xfrm>
          <a:prstGeom prst="rect">
            <a:avLst/>
          </a:prstGeom>
          <a:noFill/>
        </p:spPr>
        <p:txBody>
          <a:bodyPr wrap="square" rtlCol="0">
            <a:spAutoFit/>
          </a:bodyPr>
          <a:lstStyle/>
          <a:p>
            <a:r>
              <a:rPr lang="en-US" dirty="0"/>
              <a:t>Paul </a:t>
            </a:r>
            <a:r>
              <a:rPr lang="en-US" dirty="0" err="1"/>
              <a:t>Erd</a:t>
            </a:r>
            <a:r>
              <a:rPr lang="hu-HU" dirty="0"/>
              <a:t>ő</a:t>
            </a:r>
            <a:r>
              <a:rPr lang="en-US" dirty="0"/>
              <a:t>s</a:t>
            </a:r>
          </a:p>
        </p:txBody>
      </p:sp>
    </p:spTree>
    <p:extLst>
      <p:ext uri="{BB962C8B-B14F-4D97-AF65-F5344CB8AC3E}">
        <p14:creationId xmlns:p14="http://schemas.microsoft.com/office/powerpoint/2010/main" val="4052890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 </a:t>
            </a:r>
            <a:r>
              <a:rPr lang="en-US" dirty="0" err="1" smtClean="0"/>
              <a:t>Numbrers</a:t>
            </a:r>
            <a:endParaRPr lang="en-US" dirty="0"/>
          </a:p>
        </p:txBody>
      </p:sp>
      <p:sp>
        <p:nvSpPr>
          <p:cNvPr id="3" name="Content Placeholder 2"/>
          <p:cNvSpPr>
            <a:spLocks noGrp="1"/>
          </p:cNvSpPr>
          <p:nvPr>
            <p:ph idx="1"/>
          </p:nvPr>
        </p:nvSpPr>
        <p:spPr/>
        <p:txBody>
          <a:bodyPr>
            <a:normAutofit fontScale="92500" lnSpcReduction="20000"/>
          </a:bodyPr>
          <a:lstStyle/>
          <a:p>
            <a:pPr marL="731520" indent="-457200"/>
            <a:r>
              <a:rPr lang="en-US" dirty="0" smtClean="0"/>
              <a:t>In the Hollywood graph, two actors                                   </a:t>
            </a:r>
            <a:r>
              <a:rPr lang="en-US" i="1" dirty="0" smtClean="0"/>
              <a:t>a</a:t>
            </a:r>
            <a:r>
              <a:rPr lang="en-US" dirty="0" smtClean="0"/>
              <a:t> and </a:t>
            </a:r>
            <a:r>
              <a:rPr lang="en-US" i="1" dirty="0" smtClean="0"/>
              <a:t>b</a:t>
            </a:r>
            <a:r>
              <a:rPr lang="en-US" dirty="0" smtClean="0"/>
              <a:t> are linked when there is a                                    chain of actors linking </a:t>
            </a:r>
            <a:r>
              <a:rPr lang="en-US" i="1" dirty="0" smtClean="0"/>
              <a:t>a</a:t>
            </a:r>
            <a:r>
              <a:rPr lang="en-US" dirty="0" smtClean="0"/>
              <a:t> and </a:t>
            </a:r>
            <a:r>
              <a:rPr lang="en-US" i="1" dirty="0" smtClean="0"/>
              <a:t>b</a:t>
            </a:r>
            <a:r>
              <a:rPr lang="en-US" dirty="0" smtClean="0"/>
              <a:t>, where                                  every two actors adjacent in the chain have                    acted in the same movie.</a:t>
            </a:r>
          </a:p>
          <a:p>
            <a:pPr marL="731520" indent="-457200"/>
            <a:r>
              <a:rPr lang="en-US" dirty="0" smtClean="0"/>
              <a:t>The </a:t>
            </a:r>
            <a:r>
              <a:rPr lang="en-US" i="1" dirty="0" smtClean="0"/>
              <a:t>Bacon number </a:t>
            </a:r>
            <a:r>
              <a:rPr lang="en-US" dirty="0" smtClean="0"/>
              <a:t>of an actor </a:t>
            </a:r>
            <a:r>
              <a:rPr lang="en-US" i="1" dirty="0" smtClean="0"/>
              <a:t>c</a:t>
            </a:r>
            <a:r>
              <a:rPr lang="en-US" dirty="0" smtClean="0"/>
              <a:t>  is defined to be the length of the shortest path connecting </a:t>
            </a:r>
            <a:r>
              <a:rPr lang="en-US" i="1" dirty="0" smtClean="0"/>
              <a:t>c</a:t>
            </a:r>
            <a:r>
              <a:rPr lang="en-US" dirty="0" smtClean="0"/>
              <a:t> and the well-known actor Kevin Bacon</a:t>
            </a:r>
            <a:r>
              <a:rPr lang="en-US" dirty="0"/>
              <a:t>. (Note that we can define a similar number by replacing Kevin Bacon by a different actor.)</a:t>
            </a:r>
            <a:endParaRPr lang="en-US" dirty="0" smtClean="0"/>
          </a:p>
          <a:p>
            <a:pPr marL="731520" lvl="1" indent="-457200">
              <a:buClr>
                <a:schemeClr val="accent3"/>
              </a:buClr>
              <a:buSzPct val="95000"/>
            </a:pPr>
            <a:r>
              <a:rPr lang="en-US" dirty="0" smtClean="0"/>
              <a:t>The </a:t>
            </a:r>
            <a:r>
              <a:rPr lang="en-US" i="1" dirty="0" smtClean="0"/>
              <a:t>oracle of Bacon </a:t>
            </a:r>
            <a:r>
              <a:rPr lang="en-US" dirty="0" smtClean="0"/>
              <a:t>web site </a:t>
            </a:r>
            <a:r>
              <a:rPr lang="en-US" dirty="0">
                <a:hlinkClick r:id="rId2"/>
              </a:rPr>
              <a:t>http://oracleofbacon.org/how.php </a:t>
            </a:r>
            <a:r>
              <a:rPr lang="en-US" dirty="0" smtClean="0"/>
              <a:t> provides a tool for finding Bacon numbers.</a:t>
            </a:r>
          </a:p>
          <a:p>
            <a:pPr marL="731520" indent="-457200"/>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838200"/>
            <a:ext cx="1498092" cy="2665476"/>
          </a:xfrm>
          <a:prstGeom prst="rect">
            <a:avLst/>
          </a:prstGeom>
        </p:spPr>
      </p:pic>
    </p:spTree>
    <p:extLst>
      <p:ext uri="{BB962C8B-B14F-4D97-AF65-F5344CB8AC3E}">
        <p14:creationId xmlns:p14="http://schemas.microsoft.com/office/powerpoint/2010/main" val="2180727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Undirected Graphs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Definition</a:t>
            </a:r>
            <a:r>
              <a:rPr lang="en-US" dirty="0" smtClean="0"/>
              <a:t>: An undirected graph is called  </a:t>
            </a:r>
            <a:r>
              <a:rPr lang="en-US" i="1" dirty="0" smtClean="0"/>
              <a:t>connected</a:t>
            </a:r>
            <a:r>
              <a:rPr lang="en-US" dirty="0" smtClean="0"/>
              <a:t> if there is a path between every pair of vertices.  An undirected graph that is not </a:t>
            </a:r>
            <a:r>
              <a:rPr lang="en-US" i="1" dirty="0" smtClean="0"/>
              <a:t>connected</a:t>
            </a:r>
            <a:r>
              <a:rPr lang="en-US" dirty="0" smtClean="0"/>
              <a:t> is called </a:t>
            </a:r>
            <a:r>
              <a:rPr lang="en-US" i="1" dirty="0" smtClean="0"/>
              <a:t>disconnected</a:t>
            </a:r>
            <a:r>
              <a:rPr lang="en-US" dirty="0" smtClean="0"/>
              <a:t>. We say that we </a:t>
            </a:r>
            <a:r>
              <a:rPr lang="en-US" i="1" dirty="0" smtClean="0"/>
              <a:t>disconnect</a:t>
            </a:r>
            <a:r>
              <a:rPr lang="en-US" dirty="0" smtClean="0"/>
              <a:t> a graph when we remove vertices or edges, or both, to produce a disconnected </a:t>
            </a:r>
            <a:r>
              <a:rPr lang="en-US" dirty="0" err="1" smtClean="0"/>
              <a:t>subgraph</a:t>
            </a:r>
            <a:r>
              <a:rPr lang="en-US" dirty="0" smtClean="0"/>
              <a:t>. </a:t>
            </a:r>
          </a:p>
          <a:p>
            <a:pPr indent="0">
              <a:buNone/>
            </a:pPr>
            <a:r>
              <a:rPr lang="en-US" b="1" dirty="0" smtClean="0"/>
              <a:t>Example</a:t>
            </a:r>
            <a:r>
              <a:rPr lang="en-US" dirty="0" smtClean="0"/>
              <a:t>: </a:t>
            </a:r>
            <a:r>
              <a:rPr lang="en-US" i="1" dirty="0" smtClean="0"/>
              <a:t>G</a:t>
            </a:r>
            <a:r>
              <a:rPr lang="en-US" baseline="-25000" dirty="0" smtClean="0">
                <a:latin typeface="Cambria Math" pitchFamily="18" charset="0"/>
                <a:ea typeface="Cambria Math" pitchFamily="18" charset="0"/>
              </a:rPr>
              <a:t>1</a:t>
            </a:r>
            <a:r>
              <a:rPr lang="en-US" dirty="0" smtClean="0"/>
              <a:t> is </a:t>
            </a:r>
            <a:r>
              <a:rPr lang="en-US" dirty="0"/>
              <a:t>connected because there is a path between any pair of its vertices, as can be easily </a:t>
            </a:r>
            <a:r>
              <a:rPr lang="en-US" dirty="0" smtClean="0"/>
              <a:t>seen.   </a:t>
            </a:r>
            <a:r>
              <a:rPr lang="en-US" dirty="0"/>
              <a:t>However </a:t>
            </a:r>
            <a:r>
              <a:rPr lang="en-US" i="1" dirty="0"/>
              <a:t>G</a:t>
            </a:r>
            <a:r>
              <a:rPr lang="en-US" baseline="-25000" dirty="0">
                <a:latin typeface="Cambria Math" pitchFamily="18" charset="0"/>
                <a:ea typeface="Cambria Math" pitchFamily="18" charset="0"/>
              </a:rPr>
              <a:t>2</a:t>
            </a:r>
            <a:r>
              <a:rPr lang="en-US" dirty="0" smtClean="0"/>
              <a:t> </a:t>
            </a:r>
            <a:r>
              <a:rPr lang="en-US" dirty="0"/>
              <a:t>is not connected because there is no path between vertices </a:t>
            </a:r>
            <a:r>
              <a:rPr lang="en-US" i="1" dirty="0" smtClean="0"/>
              <a:t>a</a:t>
            </a:r>
            <a:r>
              <a:rPr lang="en-US" dirty="0" smtClean="0"/>
              <a:t> </a:t>
            </a:r>
            <a:r>
              <a:rPr lang="en-US" dirty="0"/>
              <a:t>and </a:t>
            </a:r>
            <a:r>
              <a:rPr lang="en-US" i="1" dirty="0" smtClean="0"/>
              <a:t>f</a:t>
            </a:r>
            <a:r>
              <a:rPr lang="en-US" dirty="0" smtClean="0"/>
              <a:t>, </a:t>
            </a:r>
            <a:r>
              <a:rPr lang="en-US" dirty="0"/>
              <a:t>for example. </a:t>
            </a:r>
            <a:endParaRPr lang="en-US" dirty="0" smtClean="0"/>
          </a:p>
          <a:p>
            <a:pPr indent="0">
              <a:buNone/>
            </a:pPr>
            <a:endParaRPr lang="en-US" dirty="0"/>
          </a:p>
          <a:p>
            <a:pPr indent="0">
              <a:buNone/>
            </a:pPr>
            <a:endParaRPr lang="en-US" dirty="0" smtClean="0"/>
          </a:p>
          <a:p>
            <a:pPr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876800"/>
            <a:ext cx="2005584" cy="1466088"/>
          </a:xfrm>
          <a:prstGeom prst="rect">
            <a:avLst/>
          </a:prstGeom>
        </p:spPr>
      </p:pic>
    </p:spTree>
    <p:extLst>
      <p:ext uri="{BB962C8B-B14F-4D97-AF65-F5344CB8AC3E}">
        <p14:creationId xmlns:p14="http://schemas.microsoft.com/office/powerpoint/2010/main" val="3935227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Components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Definition</a:t>
            </a:r>
            <a:r>
              <a:rPr lang="en-US" dirty="0" smtClean="0"/>
              <a:t>: A </a:t>
            </a:r>
            <a:r>
              <a:rPr lang="en-US" i="1" dirty="0" smtClean="0"/>
              <a:t>connected component </a:t>
            </a:r>
            <a:r>
              <a:rPr lang="en-US" dirty="0" smtClean="0"/>
              <a:t>of a graph </a:t>
            </a:r>
            <a:r>
              <a:rPr lang="en-US" i="1" dirty="0" smtClean="0"/>
              <a:t>G</a:t>
            </a:r>
            <a:r>
              <a:rPr lang="en-US" dirty="0" smtClean="0"/>
              <a:t> is a connected </a:t>
            </a:r>
            <a:r>
              <a:rPr lang="en-US" dirty="0" err="1" smtClean="0"/>
              <a:t>subgraph</a:t>
            </a:r>
            <a:r>
              <a:rPr lang="en-US" dirty="0" smtClean="0"/>
              <a:t> of </a:t>
            </a:r>
            <a:r>
              <a:rPr lang="en-US" i="1" dirty="0" smtClean="0"/>
              <a:t>G</a:t>
            </a:r>
            <a:r>
              <a:rPr lang="en-US" dirty="0" smtClean="0"/>
              <a:t> that is not a proper </a:t>
            </a:r>
            <a:r>
              <a:rPr lang="en-US" dirty="0" err="1" smtClean="0"/>
              <a:t>subgraph</a:t>
            </a:r>
            <a:r>
              <a:rPr lang="en-US" dirty="0" smtClean="0"/>
              <a:t> of another connected </a:t>
            </a:r>
            <a:r>
              <a:rPr lang="en-US" dirty="0" err="1" smtClean="0"/>
              <a:t>subgraph</a:t>
            </a:r>
            <a:r>
              <a:rPr lang="en-US" dirty="0" smtClean="0"/>
              <a:t> of </a:t>
            </a:r>
            <a:r>
              <a:rPr lang="en-US" i="1" dirty="0" smtClean="0"/>
              <a:t>G</a:t>
            </a:r>
            <a:r>
              <a:rPr lang="en-US" dirty="0" smtClean="0"/>
              <a:t>. A graph </a:t>
            </a:r>
            <a:r>
              <a:rPr lang="en-US" i="1" dirty="0" smtClean="0"/>
              <a:t>G</a:t>
            </a:r>
            <a:r>
              <a:rPr lang="en-US" dirty="0" smtClean="0"/>
              <a:t> that is not connected has two or more connected components that are disjoint and have </a:t>
            </a:r>
            <a:r>
              <a:rPr lang="en-US" i="1" dirty="0" smtClean="0"/>
              <a:t>G</a:t>
            </a:r>
            <a:r>
              <a:rPr lang="en-US" dirty="0" smtClean="0"/>
              <a:t> as their union. </a:t>
            </a:r>
          </a:p>
          <a:p>
            <a:pPr indent="0">
              <a:buNone/>
            </a:pPr>
            <a:r>
              <a:rPr lang="en-US" b="1" dirty="0" smtClean="0"/>
              <a:t>Example</a:t>
            </a:r>
            <a:r>
              <a:rPr lang="en-US" dirty="0" smtClean="0"/>
              <a:t>: The graph </a:t>
            </a:r>
            <a:r>
              <a:rPr lang="en-US" i="1" dirty="0" smtClean="0"/>
              <a:t>H</a:t>
            </a:r>
            <a:r>
              <a:rPr lang="en-US" dirty="0" smtClean="0"/>
              <a:t> is the union of three disjoint </a:t>
            </a:r>
            <a:r>
              <a:rPr lang="en-US" dirty="0" err="1" smtClean="0"/>
              <a:t>subgraphs</a:t>
            </a:r>
            <a:r>
              <a:rPr lang="en-US" dirty="0" smtClean="0"/>
              <a:t> </a:t>
            </a:r>
            <a:r>
              <a:rPr lang="en-US" i="1" dirty="0" smtClean="0"/>
              <a:t>H</a:t>
            </a:r>
            <a:r>
              <a:rPr lang="en-US" baseline="-25000" dirty="0" smtClean="0">
                <a:latin typeface="Cambria Math" pitchFamily="18" charset="0"/>
                <a:ea typeface="Cambria Math" pitchFamily="18" charset="0"/>
              </a:rPr>
              <a:t>1</a:t>
            </a:r>
            <a:r>
              <a:rPr lang="en-US" dirty="0" smtClean="0"/>
              <a:t>, </a:t>
            </a:r>
            <a:r>
              <a:rPr lang="en-US" i="1" dirty="0" smtClean="0"/>
              <a:t>H</a:t>
            </a:r>
            <a:r>
              <a:rPr lang="en-US" baseline="-25000" dirty="0" smtClean="0">
                <a:latin typeface="Cambria Math" pitchFamily="18" charset="0"/>
                <a:ea typeface="Cambria Math" pitchFamily="18" charset="0"/>
              </a:rPr>
              <a:t>2</a:t>
            </a:r>
            <a:r>
              <a:rPr lang="en-US" dirty="0" smtClean="0"/>
              <a:t>, and </a:t>
            </a:r>
            <a:r>
              <a:rPr lang="en-US" i="1" dirty="0" smtClean="0"/>
              <a:t>H</a:t>
            </a:r>
            <a:r>
              <a:rPr lang="en-US" baseline="-25000" dirty="0" smtClean="0">
                <a:latin typeface="Cambria Math" pitchFamily="18" charset="0"/>
                <a:ea typeface="Cambria Math" pitchFamily="18" charset="0"/>
              </a:rPr>
              <a:t>3</a:t>
            </a:r>
            <a:r>
              <a:rPr lang="en-US" dirty="0"/>
              <a:t>, none of which are proper </a:t>
            </a:r>
            <a:r>
              <a:rPr lang="en-US" dirty="0" err="1"/>
              <a:t>subgraphs</a:t>
            </a:r>
            <a:r>
              <a:rPr lang="en-US" dirty="0"/>
              <a:t> of a larger connected </a:t>
            </a:r>
            <a:r>
              <a:rPr lang="en-US" dirty="0" err="1"/>
              <a:t>subgraph</a:t>
            </a:r>
            <a:r>
              <a:rPr lang="en-US" dirty="0"/>
              <a:t> of </a:t>
            </a:r>
            <a:r>
              <a:rPr lang="en-US" i="1" dirty="0" err="1" smtClean="0"/>
              <a:t>G</a:t>
            </a:r>
            <a:r>
              <a:rPr lang="en-US" dirty="0" err="1" smtClean="0"/>
              <a:t>.These</a:t>
            </a:r>
            <a:r>
              <a:rPr lang="en-US" dirty="0" smtClean="0"/>
              <a:t> three </a:t>
            </a:r>
            <a:r>
              <a:rPr lang="en-US" dirty="0" err="1" smtClean="0"/>
              <a:t>subgraphs</a:t>
            </a:r>
            <a:r>
              <a:rPr lang="en-US" dirty="0" smtClean="0"/>
              <a:t> are the connected components of </a:t>
            </a:r>
            <a:r>
              <a:rPr lang="en-US" i="1" dirty="0" smtClean="0"/>
              <a:t>H</a:t>
            </a:r>
            <a:r>
              <a:rPr lang="en-US" dirty="0" smtClean="0"/>
              <a:t>. </a:t>
            </a:r>
          </a:p>
          <a:p>
            <a:pPr indent="0">
              <a:buNone/>
            </a:pPr>
            <a:endParaRPr lang="en-US" dirty="0"/>
          </a:p>
          <a:p>
            <a:pPr indent="0">
              <a:buNone/>
            </a:pPr>
            <a:endParaRPr lang="en-US" dirty="0" smtClean="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105400"/>
            <a:ext cx="2336292" cy="1317498"/>
          </a:xfrm>
          <a:prstGeom prst="rect">
            <a:avLst/>
          </a:prstGeom>
        </p:spPr>
      </p:pic>
    </p:spTree>
    <p:extLst>
      <p:ext uri="{BB962C8B-B14F-4D97-AF65-F5344CB8AC3E}">
        <p14:creationId xmlns:p14="http://schemas.microsoft.com/office/powerpoint/2010/main" val="1752110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Directed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directed graph is </a:t>
            </a:r>
            <a:r>
              <a:rPr lang="en-US" i="1" dirty="0" smtClean="0"/>
              <a:t>strongly connected </a:t>
            </a:r>
            <a:r>
              <a:rPr lang="en-US" dirty="0" smtClean="0"/>
              <a:t>if there is a path from </a:t>
            </a:r>
            <a:r>
              <a:rPr lang="en-US" i="1" dirty="0" smtClean="0"/>
              <a:t>a</a:t>
            </a:r>
            <a:r>
              <a:rPr lang="en-US" dirty="0" smtClean="0"/>
              <a:t> to </a:t>
            </a:r>
            <a:r>
              <a:rPr lang="en-US" i="1" dirty="0" smtClean="0"/>
              <a:t>b</a:t>
            </a:r>
            <a:r>
              <a:rPr lang="en-US" dirty="0" smtClean="0"/>
              <a:t> and a path from </a:t>
            </a:r>
            <a:r>
              <a:rPr lang="en-US" i="1" dirty="0" smtClean="0"/>
              <a:t>b</a:t>
            </a:r>
            <a:r>
              <a:rPr lang="en-US" dirty="0" smtClean="0"/>
              <a:t> to </a:t>
            </a:r>
            <a:r>
              <a:rPr lang="en-US" i="1" dirty="0" smtClean="0"/>
              <a:t>a</a:t>
            </a:r>
            <a:r>
              <a:rPr lang="en-US" dirty="0" smtClean="0"/>
              <a:t> whenever </a:t>
            </a:r>
            <a:r>
              <a:rPr lang="en-US" i="1" dirty="0" smtClean="0"/>
              <a:t>a</a:t>
            </a:r>
            <a:r>
              <a:rPr lang="en-US" dirty="0" smtClean="0"/>
              <a:t> and </a:t>
            </a:r>
            <a:r>
              <a:rPr lang="en-US" i="1" dirty="0" smtClean="0"/>
              <a:t>b</a:t>
            </a:r>
            <a:r>
              <a:rPr lang="en-US" dirty="0" smtClean="0"/>
              <a:t> are vertices in the graph. </a:t>
            </a:r>
          </a:p>
          <a:p>
            <a:pPr indent="0">
              <a:buNone/>
            </a:pPr>
            <a:r>
              <a:rPr lang="en-US" b="1" dirty="0"/>
              <a:t>Definition</a:t>
            </a:r>
            <a:r>
              <a:rPr lang="en-US" dirty="0"/>
              <a:t>: A directed graph is </a:t>
            </a:r>
            <a:r>
              <a:rPr lang="en-US" i="1" dirty="0" smtClean="0"/>
              <a:t>weakly </a:t>
            </a:r>
            <a:r>
              <a:rPr lang="en-US" i="1" dirty="0"/>
              <a:t>connected </a:t>
            </a:r>
            <a:r>
              <a:rPr lang="en-US" dirty="0"/>
              <a:t>if there is a path </a:t>
            </a:r>
            <a:r>
              <a:rPr lang="en-US" dirty="0" smtClean="0"/>
              <a:t>between every two vertices in the underlying undirected graph, </a:t>
            </a:r>
            <a:r>
              <a:rPr lang="en-US" dirty="0"/>
              <a:t>which is the undirected graph obtained by ignoring the directions of the edges of the directed graph</a:t>
            </a:r>
            <a:r>
              <a:rPr lang="en-US" dirty="0" smtClean="0"/>
              <a:t>. </a:t>
            </a:r>
            <a:endParaRPr lang="en-US" dirty="0"/>
          </a:p>
          <a:p>
            <a:pPr indent="0">
              <a:buNone/>
            </a:pPr>
            <a:endParaRPr lang="en-US" dirty="0" smtClean="0"/>
          </a:p>
          <a:p>
            <a:pPr indent="0">
              <a:buNone/>
            </a:pPr>
            <a:endParaRPr lang="en-US" dirty="0"/>
          </a:p>
        </p:txBody>
      </p:sp>
    </p:spTree>
    <p:extLst>
      <p:ext uri="{BB962C8B-B14F-4D97-AF65-F5344CB8AC3E}">
        <p14:creationId xmlns:p14="http://schemas.microsoft.com/office/powerpoint/2010/main" val="739562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Example</a:t>
            </a:r>
            <a:r>
              <a:rPr lang="en-US" dirty="0" smtClean="0"/>
              <a:t>: </a:t>
            </a:r>
            <a:r>
              <a:rPr lang="en-US" i="1" dirty="0" smtClean="0"/>
              <a:t>G</a:t>
            </a:r>
            <a:r>
              <a:rPr lang="en-US" dirty="0" smtClean="0"/>
              <a:t> is strongly connected                                                             because there is a path between any                                                       two vertices in the directed graph.                                                            Hence, </a:t>
            </a:r>
            <a:r>
              <a:rPr lang="en-US" i="1" dirty="0" smtClean="0"/>
              <a:t>G</a:t>
            </a:r>
            <a:r>
              <a:rPr lang="en-US" dirty="0" smtClean="0"/>
              <a:t> is also weakly connected.                                                                The graph </a:t>
            </a:r>
            <a:r>
              <a:rPr lang="en-US" i="1" dirty="0" smtClean="0"/>
              <a:t>H</a:t>
            </a:r>
            <a:r>
              <a:rPr lang="en-US" dirty="0" smtClean="0"/>
              <a:t> is not strongly connected, since there is no directed path from </a:t>
            </a:r>
            <a:r>
              <a:rPr lang="en-US" i="1" dirty="0" smtClean="0"/>
              <a:t>a</a:t>
            </a:r>
            <a:r>
              <a:rPr lang="en-US" dirty="0" smtClean="0"/>
              <a:t> to </a:t>
            </a:r>
            <a:r>
              <a:rPr lang="en-US" i="1" dirty="0" smtClean="0"/>
              <a:t>b</a:t>
            </a:r>
            <a:r>
              <a:rPr lang="en-US" dirty="0" smtClean="0"/>
              <a:t>, but it is weakly connected.</a:t>
            </a:r>
          </a:p>
          <a:p>
            <a:pPr indent="0">
              <a:buNone/>
            </a:pPr>
            <a:endParaRPr lang="en-US" dirty="0"/>
          </a:p>
          <a:p>
            <a:pPr indent="0">
              <a:buNone/>
            </a:pPr>
            <a:r>
              <a:rPr lang="en-US" b="1" dirty="0" smtClean="0"/>
              <a:t>Definition</a:t>
            </a:r>
            <a:r>
              <a:rPr lang="en-US" dirty="0" smtClean="0"/>
              <a:t>: The </a:t>
            </a:r>
            <a:r>
              <a:rPr lang="en-US" dirty="0" err="1" smtClean="0"/>
              <a:t>subgraphs</a:t>
            </a:r>
            <a:r>
              <a:rPr lang="en-US" dirty="0" smtClean="0"/>
              <a:t> of a directed graph </a:t>
            </a:r>
            <a:r>
              <a:rPr lang="en-US" i="1" dirty="0" smtClean="0"/>
              <a:t>G</a:t>
            </a:r>
            <a:r>
              <a:rPr lang="en-US" dirty="0" smtClean="0"/>
              <a:t> that are strongly connected but not contained in larger strongly connected </a:t>
            </a:r>
            <a:r>
              <a:rPr lang="en-US" dirty="0" err="1" smtClean="0"/>
              <a:t>subgraphs</a:t>
            </a:r>
            <a:r>
              <a:rPr lang="en-US" dirty="0" smtClean="0"/>
              <a:t>, that is, the maximal strongly connected </a:t>
            </a:r>
            <a:r>
              <a:rPr lang="en-US" dirty="0" err="1" smtClean="0"/>
              <a:t>subgraphs</a:t>
            </a:r>
            <a:r>
              <a:rPr lang="en-US" dirty="0" smtClean="0"/>
              <a:t>, are called the </a:t>
            </a:r>
            <a:r>
              <a:rPr lang="en-US" i="1" dirty="0" smtClean="0"/>
              <a:t>strongly connected components</a:t>
            </a:r>
            <a:r>
              <a:rPr lang="en-US" dirty="0" smtClean="0"/>
              <a:t> or </a:t>
            </a:r>
            <a:r>
              <a:rPr lang="en-US" i="1" dirty="0" smtClean="0"/>
              <a:t>strong components </a:t>
            </a:r>
            <a:r>
              <a:rPr lang="en-US" dirty="0" smtClean="0"/>
              <a:t>of </a:t>
            </a:r>
            <a:r>
              <a:rPr lang="en-US" i="1" dirty="0" smtClean="0"/>
              <a:t>G</a:t>
            </a:r>
            <a:r>
              <a:rPr lang="en-US" dirty="0" smtClean="0"/>
              <a:t>. </a:t>
            </a:r>
          </a:p>
          <a:p>
            <a:pPr indent="0">
              <a:buNone/>
            </a:pPr>
            <a:endParaRPr lang="en-US" dirty="0"/>
          </a:p>
          <a:p>
            <a:pPr indent="0">
              <a:buNone/>
            </a:pPr>
            <a:r>
              <a:rPr lang="en-US" b="1" dirty="0"/>
              <a:t>Example </a:t>
            </a:r>
            <a:r>
              <a:rPr lang="en-US" b="1" dirty="0" smtClean="0"/>
              <a:t>(</a:t>
            </a:r>
            <a:r>
              <a:rPr lang="en-US" i="1" dirty="0" smtClean="0"/>
              <a:t>continued</a:t>
            </a:r>
            <a:r>
              <a:rPr lang="en-US" b="1" dirty="0" smtClean="0"/>
              <a:t>)</a:t>
            </a:r>
            <a:r>
              <a:rPr lang="en-US" dirty="0" smtClean="0"/>
              <a:t>: The graph </a:t>
            </a:r>
            <a:r>
              <a:rPr lang="en-US" i="1" dirty="0" smtClean="0"/>
              <a:t>H</a:t>
            </a:r>
            <a:r>
              <a:rPr lang="en-US" dirty="0" smtClean="0"/>
              <a:t> has three strongly connected components, consisting of the vertex </a:t>
            </a:r>
            <a:r>
              <a:rPr lang="en-US" i="1" dirty="0" smtClean="0"/>
              <a:t>a</a:t>
            </a:r>
            <a:r>
              <a:rPr lang="en-US" dirty="0" smtClean="0"/>
              <a:t>; the vertex </a:t>
            </a:r>
            <a:r>
              <a:rPr lang="en-US" i="1" dirty="0" smtClean="0"/>
              <a:t>e;</a:t>
            </a:r>
            <a:r>
              <a:rPr lang="en-US" dirty="0" smtClean="0"/>
              <a:t> and the </a:t>
            </a:r>
            <a:r>
              <a:rPr lang="en-US" dirty="0" err="1" smtClean="0"/>
              <a:t>subgraph</a:t>
            </a:r>
            <a:r>
              <a:rPr lang="en-US" dirty="0" smtClean="0"/>
              <a:t> consisting of the vertices </a:t>
            </a:r>
            <a:r>
              <a:rPr lang="en-US" i="1" dirty="0" smtClean="0"/>
              <a:t>b</a:t>
            </a:r>
            <a:r>
              <a:rPr lang="en-US" dirty="0" smtClean="0"/>
              <a:t>, </a:t>
            </a:r>
            <a:r>
              <a:rPr lang="en-US" i="1" dirty="0" smtClean="0"/>
              <a:t>c</a:t>
            </a:r>
            <a:r>
              <a:rPr lang="en-US" dirty="0" smtClean="0"/>
              <a:t>, </a:t>
            </a:r>
            <a:r>
              <a:rPr lang="en-US" i="1" dirty="0" smtClean="0"/>
              <a:t>d</a:t>
            </a:r>
            <a:r>
              <a:rPr lang="en-US" dirty="0" smtClean="0"/>
              <a:t> and edges (</a:t>
            </a:r>
            <a:r>
              <a:rPr lang="en-US" i="1" dirty="0" err="1" smtClean="0"/>
              <a:t>b</a:t>
            </a:r>
            <a:r>
              <a:rPr lang="en-US" dirty="0" err="1" smtClean="0"/>
              <a:t>,</a:t>
            </a:r>
            <a:r>
              <a:rPr lang="en-US" i="1" dirty="0" err="1" smtClean="0"/>
              <a:t>c</a:t>
            </a:r>
            <a:r>
              <a:rPr lang="en-US" dirty="0" smtClean="0"/>
              <a:t>), (</a:t>
            </a:r>
            <a:r>
              <a:rPr lang="en-US" i="1" dirty="0" err="1" smtClean="0"/>
              <a:t>c</a:t>
            </a:r>
            <a:r>
              <a:rPr lang="en-US" dirty="0" err="1" smtClean="0"/>
              <a:t>,</a:t>
            </a:r>
            <a:r>
              <a:rPr lang="en-US" i="1" dirty="0" err="1" smtClean="0"/>
              <a:t>d</a:t>
            </a:r>
            <a:r>
              <a:rPr lang="en-US" dirty="0" smtClean="0"/>
              <a:t>), and (</a:t>
            </a:r>
            <a:r>
              <a:rPr lang="en-US" i="1" dirty="0" err="1" smtClean="0"/>
              <a:t>d</a:t>
            </a:r>
            <a:r>
              <a:rPr lang="en-US" dirty="0" err="1" smtClean="0"/>
              <a:t>,</a:t>
            </a:r>
            <a:r>
              <a:rPr lang="en-US" i="1" dirty="0" err="1"/>
              <a:t>b</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752600"/>
            <a:ext cx="2124456" cy="1063752"/>
          </a:xfrm>
          <a:prstGeom prst="rect">
            <a:avLst/>
          </a:prstGeom>
        </p:spPr>
      </p:pic>
    </p:spTree>
    <p:extLst>
      <p:ext uri="{BB962C8B-B14F-4D97-AF65-F5344CB8AC3E}">
        <p14:creationId xmlns:p14="http://schemas.microsoft.com/office/powerpoint/2010/main" val="311115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An </a:t>
            </a:r>
            <a:r>
              <a:rPr lang="en-US" i="1" dirty="0" smtClean="0"/>
              <a:t>directed graph </a:t>
            </a:r>
            <a:r>
              <a:rPr lang="en-US" dirty="0" smtClean="0"/>
              <a:t> (or </a:t>
            </a:r>
            <a:r>
              <a:rPr lang="en-US" i="1" dirty="0" smtClean="0"/>
              <a:t>digraph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directed edges </a:t>
            </a:r>
            <a:r>
              <a:rPr lang="en-US" dirty="0" smtClean="0"/>
              <a:t>(or </a:t>
            </a:r>
            <a:r>
              <a:rPr lang="en-US" i="1" dirty="0" smtClean="0"/>
              <a:t>arcs</a:t>
            </a:r>
            <a:r>
              <a:rPr lang="en-US" dirty="0" smtClean="0"/>
              <a:t>)</a:t>
            </a:r>
            <a:r>
              <a:rPr lang="en-US" i="1" dirty="0" smtClean="0"/>
              <a:t>. </a:t>
            </a:r>
            <a:r>
              <a:rPr lang="en-US" dirty="0" smtClean="0"/>
              <a:t>Each edge is associated with an ordered pair of vertices.  The directed edge associated with the ordered pair (</a:t>
            </a:r>
            <a:r>
              <a:rPr lang="en-US" i="1" dirty="0" err="1" smtClean="0"/>
              <a:t>u</a:t>
            </a:r>
            <a:r>
              <a:rPr lang="en-US" dirty="0" err="1" smtClean="0"/>
              <a:t>,</a:t>
            </a:r>
            <a:r>
              <a:rPr lang="en-US" i="1" dirty="0" err="1" smtClean="0"/>
              <a:t>v</a:t>
            </a:r>
            <a:r>
              <a:rPr lang="en-US" dirty="0" smtClean="0"/>
              <a:t>) is said to </a:t>
            </a:r>
            <a:r>
              <a:rPr lang="en-US" i="1" dirty="0" smtClean="0"/>
              <a:t>start at u</a:t>
            </a:r>
            <a:r>
              <a:rPr lang="en-US" dirty="0" smtClean="0"/>
              <a:t> and </a:t>
            </a:r>
            <a:r>
              <a:rPr lang="en-US" i="1" dirty="0" smtClean="0"/>
              <a:t>end at</a:t>
            </a:r>
            <a:r>
              <a:rPr lang="en-US" dirty="0" smtClean="0"/>
              <a:t> </a:t>
            </a:r>
            <a:r>
              <a:rPr lang="en-US" i="1" dirty="0" smtClean="0"/>
              <a:t>v</a:t>
            </a:r>
            <a:r>
              <a:rPr lang="en-US" dirty="0" smtClean="0"/>
              <a:t>. </a:t>
            </a:r>
          </a:p>
          <a:p>
            <a:pPr>
              <a:buNone/>
            </a:pPr>
            <a:r>
              <a:rPr lang="en-US" b="1" dirty="0" smtClean="0"/>
              <a:t>   Remark</a:t>
            </a:r>
            <a:r>
              <a:rPr lang="en-US" dirty="0" smtClean="0"/>
              <a:t>: </a:t>
            </a:r>
          </a:p>
          <a:p>
            <a:pPr lvl="1"/>
            <a:r>
              <a:rPr lang="en-US" dirty="0"/>
              <a:t>G</a:t>
            </a:r>
            <a:r>
              <a:rPr lang="en-US" dirty="0" smtClean="0"/>
              <a:t>raphs where the end points of an edge are not ordered are said to be </a:t>
            </a:r>
            <a:r>
              <a:rPr lang="en-US" i="1" dirty="0" smtClean="0"/>
              <a:t>undirected graphs</a:t>
            </a:r>
            <a:r>
              <a:rPr lang="en-US" dirty="0" smtClean="0"/>
              <a:t>.</a:t>
            </a:r>
          </a:p>
          <a:p>
            <a:pPr>
              <a:buNone/>
            </a:pPr>
            <a:endParaRPr lang="en-US" i="1" dirty="0" smtClean="0"/>
          </a:p>
          <a:p>
            <a:endParaRPr lang="en-US"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Connected Components of the Web Graph</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a:t>Recall </a:t>
            </a:r>
            <a:r>
              <a:rPr lang="en-US" dirty="0" smtClean="0"/>
              <a:t>that at any particular instant </a:t>
            </a:r>
            <a:r>
              <a:rPr lang="en-US" dirty="0"/>
              <a:t>the web graph provides a snapshot of the web, where vertices represent web pages and edges represent links</a:t>
            </a:r>
            <a:r>
              <a:rPr lang="en-US" dirty="0" smtClean="0"/>
              <a:t>. According to a </a:t>
            </a:r>
            <a:r>
              <a:rPr lang="en-US" dirty="0" smtClean="0">
                <a:latin typeface="Cambria Math" pitchFamily="18" charset="0"/>
                <a:ea typeface="Cambria Math" pitchFamily="18" charset="0"/>
              </a:rPr>
              <a:t>1999</a:t>
            </a:r>
            <a:r>
              <a:rPr lang="en-US" dirty="0" smtClean="0"/>
              <a:t> study, the Web graph at that time had over </a:t>
            </a:r>
            <a:r>
              <a:rPr lang="en-US" dirty="0" smtClean="0">
                <a:latin typeface="Cambria Math" pitchFamily="18" charset="0"/>
                <a:ea typeface="Cambria Math" pitchFamily="18" charset="0"/>
              </a:rPr>
              <a:t>200</a:t>
            </a:r>
            <a:r>
              <a:rPr lang="en-US" dirty="0" smtClean="0"/>
              <a:t> million vertices and over </a:t>
            </a:r>
            <a:r>
              <a:rPr lang="en-US" dirty="0" smtClean="0">
                <a:latin typeface="Cambria Math" pitchFamily="18" charset="0"/>
                <a:ea typeface="Cambria Math" pitchFamily="18" charset="0"/>
              </a:rPr>
              <a:t>1.5</a:t>
            </a:r>
            <a:r>
              <a:rPr lang="en-US" dirty="0" smtClean="0"/>
              <a:t> billion edges. (The numbers today are several orders of magnitude larger.)</a:t>
            </a:r>
          </a:p>
          <a:p>
            <a:r>
              <a:rPr lang="en-US" dirty="0" smtClean="0"/>
              <a:t>The underlying undirected graph of this Web graph has a connected component that includes approximately </a:t>
            </a:r>
            <a:r>
              <a:rPr lang="en-US" dirty="0" smtClean="0">
                <a:latin typeface="Cambria Math" pitchFamily="18" charset="0"/>
                <a:ea typeface="Cambria Math" pitchFamily="18" charset="0"/>
              </a:rPr>
              <a:t>90</a:t>
            </a:r>
            <a:r>
              <a:rPr lang="en-US" dirty="0" smtClean="0"/>
              <a:t>% of the vertices.</a:t>
            </a:r>
          </a:p>
          <a:p>
            <a:r>
              <a:rPr lang="en-US" dirty="0" smtClean="0"/>
              <a:t>There is a </a:t>
            </a:r>
            <a:r>
              <a:rPr lang="en-US" i="1" dirty="0"/>
              <a:t>g</a:t>
            </a:r>
            <a:r>
              <a:rPr lang="en-US" i="1" dirty="0" smtClean="0"/>
              <a:t>iant </a:t>
            </a:r>
            <a:r>
              <a:rPr lang="en-US" i="1" dirty="0"/>
              <a:t>s</a:t>
            </a:r>
            <a:r>
              <a:rPr lang="en-US" i="1" dirty="0" smtClean="0"/>
              <a:t>trongly </a:t>
            </a:r>
            <a:r>
              <a:rPr lang="en-US" i="1" dirty="0"/>
              <a:t>c</a:t>
            </a:r>
            <a:r>
              <a:rPr lang="en-US" i="1" dirty="0" smtClean="0"/>
              <a:t>onnected </a:t>
            </a:r>
            <a:r>
              <a:rPr lang="en-US" i="1" dirty="0"/>
              <a:t>c</a:t>
            </a:r>
            <a:r>
              <a:rPr lang="en-US" i="1" dirty="0" smtClean="0"/>
              <a:t>omponent (GSCC) </a:t>
            </a:r>
            <a:r>
              <a:rPr lang="en-US" dirty="0"/>
              <a:t> </a:t>
            </a:r>
            <a:r>
              <a:rPr lang="en-US" dirty="0" smtClean="0"/>
              <a:t>consisting of  more than  </a:t>
            </a:r>
            <a:r>
              <a:rPr lang="en-US" dirty="0" smtClean="0">
                <a:latin typeface="Cambria Math" pitchFamily="18" charset="0"/>
                <a:ea typeface="Cambria Math" pitchFamily="18" charset="0"/>
              </a:rPr>
              <a:t>53</a:t>
            </a:r>
            <a:r>
              <a:rPr lang="en-US" dirty="0" smtClean="0"/>
              <a:t> million vertices.  A Web page in this component can be reached by following links starting in any other page of the component. There are three other categories of pages with each having about 44 million vertices: </a:t>
            </a:r>
          </a:p>
          <a:p>
            <a:pPr lvl="1"/>
            <a:r>
              <a:rPr lang="en-US" dirty="0"/>
              <a:t>p</a:t>
            </a:r>
            <a:r>
              <a:rPr lang="en-US" dirty="0" smtClean="0"/>
              <a:t>ages that can be reached from a page in the GSCC, but do not link back.</a:t>
            </a:r>
          </a:p>
          <a:p>
            <a:pPr lvl="1"/>
            <a:r>
              <a:rPr lang="en-US" dirty="0"/>
              <a:t>p</a:t>
            </a:r>
            <a:r>
              <a:rPr lang="en-US" dirty="0" smtClean="0"/>
              <a:t>ages that link back to the GSCC, but can not be reached by following links from pages in the GSCC.</a:t>
            </a:r>
          </a:p>
          <a:p>
            <a:pPr lvl="1"/>
            <a:r>
              <a:rPr lang="en-US" dirty="0"/>
              <a:t>p</a:t>
            </a:r>
            <a:r>
              <a:rPr lang="en-US" dirty="0" smtClean="0"/>
              <a:t>ages that cannot reach pages in the GSCC and can not be reached from pages in the GSCC.</a:t>
            </a:r>
          </a:p>
          <a:p>
            <a:endParaRPr lang="en-US" i="1" dirty="0" smtClean="0"/>
          </a:p>
          <a:p>
            <a:endParaRPr lang="en-US" i="1" dirty="0"/>
          </a:p>
        </p:txBody>
      </p:sp>
    </p:spTree>
    <p:extLst>
      <p:ext uri="{BB962C8B-B14F-4D97-AF65-F5344CB8AC3E}">
        <p14:creationId xmlns:p14="http://schemas.microsoft.com/office/powerpoint/2010/main" val="2765534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Paths between Vertices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We can use the adjacency matrix of a graph to find the number of paths between two vertices in the graph</a:t>
            </a:r>
            <a:r>
              <a:rPr lang="en-US" dirty="0" smtClean="0"/>
              <a:t>.</a:t>
            </a:r>
          </a:p>
          <a:p>
            <a:pPr marL="0" indent="0">
              <a:buNone/>
            </a:pPr>
            <a:endParaRPr lang="en-US" dirty="0" smtClean="0"/>
          </a:p>
          <a:p>
            <a:pPr indent="0">
              <a:buNone/>
            </a:pPr>
            <a:r>
              <a:rPr lang="en-US" b="1" dirty="0" smtClean="0"/>
              <a:t>Theorem</a:t>
            </a:r>
            <a:r>
              <a:rPr lang="en-US" dirty="0" smtClean="0"/>
              <a:t>: Let G be a graph with adjacency matrix </a:t>
            </a:r>
            <a:r>
              <a:rPr lang="en-US" b="1" dirty="0" smtClean="0"/>
              <a:t>A</a:t>
            </a:r>
            <a:r>
              <a:rPr lang="en-US" dirty="0" smtClean="0"/>
              <a:t> with respect to the ordering                     </a:t>
            </a:r>
            <a:r>
              <a:rPr lang="en-US" i="1" dirty="0" smtClean="0"/>
              <a:t>v</a:t>
            </a:r>
            <a:r>
              <a:rPr lang="en-US" baseline="-25000" dirty="0" smtClean="0">
                <a:latin typeface="Cambria Math" pitchFamily="18" charset="0"/>
                <a:ea typeface="Cambria Math" pitchFamily="18" charset="0"/>
              </a:rPr>
              <a:t>1</a:t>
            </a:r>
            <a:r>
              <a:rPr lang="en-US" i="1" dirty="0"/>
              <a:t>, … , </a:t>
            </a:r>
            <a:r>
              <a:rPr lang="en-US" i="1" dirty="0" err="1" smtClean="0"/>
              <a:t>v</a:t>
            </a:r>
            <a:r>
              <a:rPr lang="en-US" i="1" baseline="-25000" dirty="0" err="1" smtClean="0"/>
              <a:t>n</a:t>
            </a:r>
            <a:r>
              <a:rPr lang="en-US" dirty="0" smtClean="0"/>
              <a:t> of vertices (with directed or undirected edges, multiple edges and loops allowed). The number of different paths of length </a:t>
            </a:r>
            <a:r>
              <a:rPr lang="en-US" i="1" dirty="0" smtClean="0"/>
              <a:t>r</a:t>
            </a:r>
            <a:r>
              <a:rPr lang="en-US" dirty="0" smtClean="0"/>
              <a:t> from </a:t>
            </a:r>
            <a:r>
              <a:rPr lang="en-US" i="1" dirty="0" smtClean="0"/>
              <a:t>v</a:t>
            </a:r>
            <a:r>
              <a:rPr lang="en-US" i="1" baseline="-25000" dirty="0" smtClean="0"/>
              <a:t>i</a:t>
            </a:r>
            <a:r>
              <a:rPr lang="en-US" dirty="0" smtClean="0"/>
              <a:t> to </a:t>
            </a:r>
            <a:r>
              <a:rPr lang="en-US" i="1" dirty="0" err="1" smtClean="0"/>
              <a:t>v</a:t>
            </a:r>
            <a:r>
              <a:rPr lang="en-US" i="1" baseline="-25000" dirty="0" err="1" smtClean="0"/>
              <a:t>j</a:t>
            </a:r>
            <a:r>
              <a:rPr lang="en-US" dirty="0" smtClean="0"/>
              <a:t>, where </a:t>
            </a:r>
            <a:r>
              <a:rPr lang="en-US" i="1" dirty="0" smtClean="0"/>
              <a:t>r &gt;</a:t>
            </a:r>
            <a:r>
              <a:rPr lang="en-US" dirty="0" smtClean="0">
                <a:latin typeface="Cambria Math" pitchFamily="18" charset="0"/>
                <a:ea typeface="Cambria Math" pitchFamily="18" charset="0"/>
              </a:rPr>
              <a:t>0 </a:t>
            </a:r>
            <a:r>
              <a:rPr lang="en-US" dirty="0" smtClean="0"/>
              <a:t>is a positive integer, equals the (</a:t>
            </a:r>
            <a:r>
              <a:rPr lang="en-US" i="1" dirty="0" err="1"/>
              <a:t>i</a:t>
            </a:r>
            <a:r>
              <a:rPr lang="en-US" dirty="0" err="1" smtClean="0"/>
              <a:t>,</a:t>
            </a:r>
            <a:r>
              <a:rPr lang="en-US" i="1" dirty="0" err="1" smtClean="0"/>
              <a:t>j</a:t>
            </a:r>
            <a:r>
              <a:rPr lang="en-US" dirty="0" smtClean="0"/>
              <a:t>)</a:t>
            </a:r>
            <a:r>
              <a:rPr lang="en-US" dirty="0" err="1" smtClean="0"/>
              <a:t>th</a:t>
            </a:r>
            <a:r>
              <a:rPr lang="en-US" dirty="0" smtClean="0"/>
              <a:t> entry of </a:t>
            </a:r>
            <a:r>
              <a:rPr lang="en-US" b="1" dirty="0" smtClean="0"/>
              <a:t>A</a:t>
            </a:r>
            <a:r>
              <a:rPr lang="en-US" i="1" baseline="30000" dirty="0" smtClean="0"/>
              <a:t>r</a:t>
            </a:r>
            <a:r>
              <a:rPr lang="en-US" dirty="0" smtClean="0"/>
              <a:t>.</a:t>
            </a:r>
          </a:p>
          <a:p>
            <a:pPr marL="274320" lvl="1" indent="0">
              <a:buClr>
                <a:schemeClr val="accent3"/>
              </a:buClr>
              <a:buSzPct val="95000"/>
              <a:buNone/>
            </a:pPr>
            <a:endParaRPr lang="en-US" dirty="0" smtClean="0"/>
          </a:p>
          <a:p>
            <a:pPr marL="274320" lvl="1" indent="0">
              <a:buClr>
                <a:schemeClr val="accent3"/>
              </a:buClr>
              <a:buSzPct val="95000"/>
              <a:buNone/>
            </a:pPr>
            <a:r>
              <a:rPr lang="en-US" b="1" i="1" dirty="0" smtClean="0"/>
              <a:t>Proof</a:t>
            </a:r>
            <a:r>
              <a:rPr lang="en-US" i="1" dirty="0"/>
              <a:t> </a:t>
            </a:r>
            <a:r>
              <a:rPr lang="en-US" b="1" i="1" dirty="0" smtClean="0"/>
              <a:t>by mathematical induction</a:t>
            </a:r>
            <a:r>
              <a:rPr lang="en-US" dirty="0"/>
              <a:t>:</a:t>
            </a:r>
            <a:r>
              <a:rPr lang="en-US" dirty="0" smtClean="0"/>
              <a:t> </a:t>
            </a:r>
          </a:p>
          <a:p>
            <a:pPr marL="274320" lvl="1" indent="0">
              <a:buClr>
                <a:schemeClr val="accent3"/>
              </a:buClr>
              <a:buSzPct val="95000"/>
              <a:buNone/>
            </a:pPr>
            <a:r>
              <a:rPr lang="en-US" i="1" dirty="0" smtClean="0"/>
              <a:t>Basis Step</a:t>
            </a:r>
            <a:r>
              <a:rPr lang="en-US" dirty="0" smtClean="0"/>
              <a:t>: By definition of the adjacency matrix, the number of paths from </a:t>
            </a:r>
            <a:r>
              <a:rPr lang="en-US" i="1" dirty="0"/>
              <a:t>v</a:t>
            </a:r>
            <a:r>
              <a:rPr lang="en-US" i="1" baseline="-25000" dirty="0"/>
              <a:t>i</a:t>
            </a:r>
            <a:r>
              <a:rPr lang="en-US" dirty="0"/>
              <a:t> to </a:t>
            </a:r>
            <a:r>
              <a:rPr lang="en-US" i="1" dirty="0" err="1" smtClean="0"/>
              <a:t>v</a:t>
            </a:r>
            <a:r>
              <a:rPr lang="en-US" i="1" baseline="-25000" dirty="0" err="1" smtClean="0"/>
              <a:t>j</a:t>
            </a:r>
            <a:r>
              <a:rPr lang="en-US" dirty="0" smtClean="0"/>
              <a:t> of length </a:t>
            </a:r>
            <a:r>
              <a:rPr lang="en-US" dirty="0" smtClean="0">
                <a:latin typeface="Cambria Math" pitchFamily="18" charset="0"/>
                <a:ea typeface="Cambria Math" pitchFamily="18" charset="0"/>
              </a:rPr>
              <a:t>1</a:t>
            </a:r>
            <a:r>
              <a:rPr lang="en-US" dirty="0" smtClean="0"/>
              <a:t> is the </a:t>
            </a:r>
            <a:r>
              <a:rPr lang="en-US" dirty="0"/>
              <a:t>(</a:t>
            </a:r>
            <a:r>
              <a:rPr lang="en-US" i="1" dirty="0" err="1"/>
              <a:t>i</a:t>
            </a:r>
            <a:r>
              <a:rPr lang="en-US" dirty="0" err="1"/>
              <a:t>,</a:t>
            </a:r>
            <a:r>
              <a:rPr lang="en-US" i="1" dirty="0" err="1"/>
              <a:t>j</a:t>
            </a:r>
            <a:r>
              <a:rPr lang="en-US" dirty="0"/>
              <a:t>)</a:t>
            </a:r>
            <a:r>
              <a:rPr lang="en-US" dirty="0" err="1"/>
              <a:t>th</a:t>
            </a:r>
            <a:r>
              <a:rPr lang="en-US" dirty="0"/>
              <a:t> entry of </a:t>
            </a:r>
            <a:r>
              <a:rPr lang="en-US" b="1" dirty="0" smtClean="0"/>
              <a:t>A</a:t>
            </a:r>
            <a:r>
              <a:rPr lang="en-US" dirty="0" smtClean="0"/>
              <a:t>. </a:t>
            </a:r>
          </a:p>
          <a:p>
            <a:pPr marL="274320" lvl="1" indent="0">
              <a:buClr>
                <a:schemeClr val="accent3"/>
              </a:buClr>
              <a:buSzPct val="95000"/>
              <a:buNone/>
            </a:pPr>
            <a:r>
              <a:rPr lang="en-US" i="1" dirty="0" smtClean="0"/>
              <a:t>Inductive Step</a:t>
            </a:r>
            <a:r>
              <a:rPr lang="en-US" dirty="0" smtClean="0"/>
              <a:t>:</a:t>
            </a:r>
            <a:r>
              <a:rPr lang="en-US" dirty="0"/>
              <a:t> </a:t>
            </a:r>
            <a:r>
              <a:rPr lang="en-US" dirty="0" smtClean="0"/>
              <a:t>For the inductive hypothesis, we assume that that the  </a:t>
            </a:r>
            <a:r>
              <a:rPr lang="en-US" dirty="0"/>
              <a:t>(</a:t>
            </a:r>
            <a:r>
              <a:rPr lang="en-US" i="1" dirty="0" err="1"/>
              <a:t>i</a:t>
            </a:r>
            <a:r>
              <a:rPr lang="en-US" dirty="0" err="1"/>
              <a:t>,</a:t>
            </a:r>
            <a:r>
              <a:rPr lang="en-US" i="1" dirty="0" err="1"/>
              <a:t>j</a:t>
            </a:r>
            <a:r>
              <a:rPr lang="en-US" dirty="0"/>
              <a:t>)</a:t>
            </a:r>
            <a:r>
              <a:rPr lang="en-US" dirty="0" err="1"/>
              <a:t>th</a:t>
            </a:r>
            <a:r>
              <a:rPr lang="en-US" dirty="0"/>
              <a:t> entry of </a:t>
            </a:r>
            <a:r>
              <a:rPr lang="en-US" b="1" dirty="0" err="1" smtClean="0"/>
              <a:t>A</a:t>
            </a:r>
            <a:r>
              <a:rPr lang="en-US" i="1" baseline="30000" dirty="0" err="1" smtClean="0"/>
              <a:t>r</a:t>
            </a:r>
            <a:r>
              <a:rPr lang="en-US" dirty="0" smtClean="0"/>
              <a:t> is the number of different paths of length </a:t>
            </a:r>
            <a:r>
              <a:rPr lang="en-US" i="1" dirty="0" smtClean="0"/>
              <a:t>r</a:t>
            </a:r>
            <a:r>
              <a:rPr lang="en-US" dirty="0" smtClean="0"/>
              <a:t> from </a:t>
            </a:r>
            <a:r>
              <a:rPr lang="en-US" i="1" dirty="0"/>
              <a:t>v</a:t>
            </a:r>
            <a:r>
              <a:rPr lang="en-US" i="1" baseline="-25000" dirty="0"/>
              <a:t>i</a:t>
            </a:r>
            <a:r>
              <a:rPr lang="en-US" dirty="0"/>
              <a:t> to </a:t>
            </a:r>
            <a:r>
              <a:rPr lang="en-US" i="1" dirty="0" err="1" smtClean="0"/>
              <a:t>v</a:t>
            </a:r>
            <a:r>
              <a:rPr lang="en-US" i="1" baseline="-25000" dirty="0" err="1" smtClean="0"/>
              <a:t>j</a:t>
            </a:r>
            <a:r>
              <a:rPr lang="en-US" dirty="0" smtClean="0"/>
              <a:t>. </a:t>
            </a:r>
          </a:p>
          <a:p>
            <a:pPr marL="617220" lvl="1" indent="-342900">
              <a:buClr>
                <a:schemeClr val="accent3"/>
              </a:buClr>
              <a:buSzPct val="95000"/>
            </a:pPr>
            <a:r>
              <a:rPr lang="en-US" dirty="0" smtClean="0"/>
              <a:t>Because  </a:t>
            </a:r>
            <a:r>
              <a:rPr lang="en-US" b="1" dirty="0" smtClean="0"/>
              <a:t>A</a:t>
            </a:r>
            <a:r>
              <a:rPr lang="en-US" i="1" baseline="30000" dirty="0" smtClean="0"/>
              <a:t>r+</a:t>
            </a:r>
            <a:r>
              <a:rPr lang="en-US" baseline="30000" dirty="0" smtClean="0">
                <a:latin typeface="Cambria Math" pitchFamily="18" charset="0"/>
                <a:ea typeface="Cambria Math" pitchFamily="18" charset="0"/>
              </a:rPr>
              <a:t>1</a:t>
            </a:r>
            <a:r>
              <a:rPr lang="en-US" dirty="0" smtClean="0"/>
              <a:t> = </a:t>
            </a:r>
            <a:r>
              <a:rPr lang="en-US" b="1" dirty="0" err="1" smtClean="0"/>
              <a:t>A</a:t>
            </a:r>
            <a:r>
              <a:rPr lang="en-US" i="1" baseline="30000" dirty="0" err="1" smtClean="0"/>
              <a:t>r</a:t>
            </a:r>
            <a:r>
              <a:rPr lang="en-US" b="1" dirty="0"/>
              <a:t> </a:t>
            </a:r>
            <a:r>
              <a:rPr lang="en-US" b="1" dirty="0" smtClean="0"/>
              <a:t>A</a:t>
            </a:r>
            <a:r>
              <a:rPr lang="en-US" dirty="0" smtClean="0"/>
              <a:t>,  the  (</a:t>
            </a:r>
            <a:r>
              <a:rPr lang="en-US" i="1" dirty="0" err="1"/>
              <a:t>i</a:t>
            </a:r>
            <a:r>
              <a:rPr lang="en-US" dirty="0" err="1"/>
              <a:t>,</a:t>
            </a:r>
            <a:r>
              <a:rPr lang="en-US" i="1" dirty="0" err="1"/>
              <a:t>j</a:t>
            </a:r>
            <a:r>
              <a:rPr lang="en-US" dirty="0"/>
              <a:t>)</a:t>
            </a:r>
            <a:r>
              <a:rPr lang="en-US" dirty="0" err="1"/>
              <a:t>th</a:t>
            </a:r>
            <a:r>
              <a:rPr lang="en-US" dirty="0"/>
              <a:t> entry of </a:t>
            </a:r>
            <a:r>
              <a:rPr lang="en-US" b="1" dirty="0"/>
              <a:t>A</a:t>
            </a:r>
            <a:r>
              <a:rPr lang="en-US" i="1" baseline="30000" dirty="0"/>
              <a:t>r+</a:t>
            </a:r>
            <a:r>
              <a:rPr lang="en-US" baseline="30000" dirty="0">
                <a:latin typeface="Cambria Math" pitchFamily="18" charset="0"/>
                <a:ea typeface="Cambria Math" pitchFamily="18" charset="0"/>
              </a:rPr>
              <a:t>1</a:t>
            </a:r>
            <a:r>
              <a:rPr lang="en-US" dirty="0"/>
              <a:t> </a:t>
            </a:r>
            <a:r>
              <a:rPr lang="en-US" dirty="0" smtClean="0"/>
              <a:t> equals </a:t>
            </a:r>
            <a:r>
              <a:rPr lang="en-US" i="1" dirty="0" smtClean="0"/>
              <a:t>b</a:t>
            </a:r>
            <a:r>
              <a:rPr lang="en-US" i="1" baseline="-25000" dirty="0" smtClean="0"/>
              <a:t>i</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1</a:t>
            </a:r>
            <a:r>
              <a:rPr lang="en-US" i="1" baseline="-25000" dirty="0" smtClean="0"/>
              <a:t>j</a:t>
            </a:r>
            <a:r>
              <a:rPr lang="en-US" dirty="0" smtClean="0"/>
              <a:t> + </a:t>
            </a:r>
            <a:r>
              <a:rPr lang="en-US" i="1" dirty="0" smtClean="0"/>
              <a:t>b</a:t>
            </a:r>
            <a:r>
              <a:rPr lang="en-US" i="1" baseline="-25000" dirty="0" smtClean="0"/>
              <a:t>i</a:t>
            </a:r>
            <a:r>
              <a:rPr lang="en-US" baseline="-25000" dirty="0" smtClean="0">
                <a:latin typeface="Cambria Math" pitchFamily="18" charset="0"/>
                <a:ea typeface="Cambria Math" pitchFamily="18" charset="0"/>
              </a:rPr>
              <a:t>2</a:t>
            </a:r>
            <a:r>
              <a:rPr lang="en-US" i="1" dirty="0" smtClean="0"/>
              <a:t>a</a:t>
            </a:r>
            <a:r>
              <a:rPr lang="en-US" baseline="-25000" dirty="0" smtClean="0">
                <a:latin typeface="Cambria Math" pitchFamily="18" charset="0"/>
                <a:ea typeface="Cambria Math" pitchFamily="18" charset="0"/>
              </a:rPr>
              <a:t>2</a:t>
            </a:r>
            <a:r>
              <a:rPr lang="en-US" i="1" baseline="-25000" dirty="0" smtClean="0"/>
              <a:t>j</a:t>
            </a:r>
            <a:r>
              <a:rPr lang="en-US" dirty="0" smtClean="0"/>
              <a:t> + </a:t>
            </a:r>
            <a:r>
              <a:rPr lang="en-US" dirty="0" smtClean="0">
                <a:latin typeface="Cambria Math"/>
                <a:ea typeface="Cambria Math"/>
              </a:rPr>
              <a:t>⋯</a:t>
            </a:r>
            <a:r>
              <a:rPr lang="en-US" dirty="0" smtClean="0"/>
              <a:t> + </a:t>
            </a:r>
            <a:r>
              <a:rPr lang="en-US" i="1" dirty="0" err="1" smtClean="0"/>
              <a:t>b</a:t>
            </a:r>
            <a:r>
              <a:rPr lang="en-US" i="1" baseline="-25000" dirty="0" err="1" smtClean="0"/>
              <a:t>in</a:t>
            </a:r>
            <a:r>
              <a:rPr lang="en-US" i="1" dirty="0" err="1" smtClean="0"/>
              <a:t>a</a:t>
            </a:r>
            <a:r>
              <a:rPr lang="en-US" i="1" baseline="-25000" dirty="0" err="1" smtClean="0"/>
              <a:t>nj</a:t>
            </a:r>
            <a:r>
              <a:rPr lang="en-US" dirty="0" smtClean="0"/>
              <a:t>, where </a:t>
            </a:r>
            <a:r>
              <a:rPr lang="en-US" i="1" dirty="0" err="1" smtClean="0"/>
              <a:t>b</a:t>
            </a:r>
            <a:r>
              <a:rPr lang="en-US" i="1" baseline="-25000" dirty="0" err="1" smtClean="0"/>
              <a:t>ik</a:t>
            </a:r>
            <a:r>
              <a:rPr lang="en-US" i="1" baseline="-25000" dirty="0" smtClean="0"/>
              <a:t> </a:t>
            </a:r>
            <a:r>
              <a:rPr lang="en-US" dirty="0" smtClean="0"/>
              <a:t>is </a:t>
            </a:r>
            <a:r>
              <a:rPr lang="en-US" dirty="0"/>
              <a:t>the </a:t>
            </a:r>
            <a:r>
              <a:rPr lang="en-US" dirty="0" smtClean="0"/>
              <a:t>(</a:t>
            </a:r>
            <a:r>
              <a:rPr lang="en-US" i="1" dirty="0" err="1" smtClean="0"/>
              <a:t>i</a:t>
            </a:r>
            <a:r>
              <a:rPr lang="en-US" dirty="0" err="1" smtClean="0"/>
              <a:t>,</a:t>
            </a:r>
            <a:r>
              <a:rPr lang="en-US" i="1" dirty="0" err="1" smtClean="0"/>
              <a:t>k</a:t>
            </a:r>
            <a:r>
              <a:rPr lang="en-US" dirty="0" smtClean="0"/>
              <a:t>)</a:t>
            </a:r>
            <a:r>
              <a:rPr lang="en-US" i="1" dirty="0" err="1" smtClean="0"/>
              <a:t>th</a:t>
            </a:r>
            <a:r>
              <a:rPr lang="en-US" dirty="0" smtClean="0"/>
              <a:t> entry of </a:t>
            </a:r>
            <a:r>
              <a:rPr lang="en-US" b="1" dirty="0" smtClean="0"/>
              <a:t>A</a:t>
            </a:r>
            <a:r>
              <a:rPr lang="en-US" i="1" baseline="30000" dirty="0" smtClean="0"/>
              <a:t>r</a:t>
            </a:r>
            <a:r>
              <a:rPr lang="en-US" dirty="0" smtClean="0"/>
              <a:t>. By the inductive hypothesis, </a:t>
            </a:r>
            <a:r>
              <a:rPr lang="en-US" i="1" dirty="0" err="1"/>
              <a:t>b</a:t>
            </a:r>
            <a:r>
              <a:rPr lang="en-US" i="1" baseline="-25000" dirty="0" err="1"/>
              <a:t>ik</a:t>
            </a:r>
            <a:r>
              <a:rPr lang="en-US" i="1" baseline="-25000" dirty="0"/>
              <a:t> </a:t>
            </a:r>
            <a:r>
              <a:rPr lang="en-US" dirty="0"/>
              <a:t>is the </a:t>
            </a:r>
            <a:r>
              <a:rPr lang="en-US" dirty="0" smtClean="0"/>
              <a:t>number of paths of length </a:t>
            </a:r>
            <a:r>
              <a:rPr lang="en-US" i="1" dirty="0" smtClean="0"/>
              <a:t>r</a:t>
            </a:r>
            <a:r>
              <a:rPr lang="en-US" dirty="0" smtClean="0"/>
              <a:t> from </a:t>
            </a:r>
            <a:r>
              <a:rPr lang="en-US" i="1" dirty="0"/>
              <a:t>v</a:t>
            </a:r>
            <a:r>
              <a:rPr lang="en-US" i="1" baseline="-25000" dirty="0"/>
              <a:t>i</a:t>
            </a:r>
            <a:r>
              <a:rPr lang="en-US" dirty="0"/>
              <a:t> to </a:t>
            </a:r>
            <a:r>
              <a:rPr lang="en-US" i="1" dirty="0" err="1" smtClean="0"/>
              <a:t>v</a:t>
            </a:r>
            <a:r>
              <a:rPr lang="en-US" i="1" baseline="-25000" dirty="0" err="1" smtClean="0"/>
              <a:t>k</a:t>
            </a:r>
            <a:r>
              <a:rPr lang="en-US" dirty="0" smtClean="0"/>
              <a:t>. </a:t>
            </a:r>
          </a:p>
          <a:p>
            <a:pPr marL="617220" lvl="1" indent="-342900">
              <a:buClr>
                <a:schemeClr val="accent3"/>
              </a:buClr>
              <a:buSzPct val="95000"/>
            </a:pPr>
            <a:r>
              <a:rPr lang="en-US" dirty="0" smtClean="0"/>
              <a:t>A path of length </a:t>
            </a:r>
            <a:r>
              <a:rPr lang="en-US" i="1" dirty="0" smtClean="0"/>
              <a:t>r</a:t>
            </a:r>
            <a:r>
              <a:rPr lang="en-US" dirty="0" smtClean="0"/>
              <a:t> + </a:t>
            </a:r>
            <a:r>
              <a:rPr lang="en-US" dirty="0" smtClean="0">
                <a:latin typeface="Cambria Math" pitchFamily="18" charset="0"/>
                <a:ea typeface="Cambria Math" pitchFamily="18" charset="0"/>
              </a:rPr>
              <a:t>1 from </a:t>
            </a:r>
            <a:r>
              <a:rPr lang="en-US" i="1" dirty="0"/>
              <a:t>v</a:t>
            </a:r>
            <a:r>
              <a:rPr lang="en-US" i="1" baseline="-25000" dirty="0"/>
              <a:t>i</a:t>
            </a:r>
            <a:r>
              <a:rPr lang="en-US" dirty="0"/>
              <a:t> to </a:t>
            </a:r>
            <a:r>
              <a:rPr lang="en-US" i="1" dirty="0" err="1"/>
              <a:t>v</a:t>
            </a:r>
            <a:r>
              <a:rPr lang="en-US" i="1" baseline="-25000" dirty="0" err="1"/>
              <a:t>j</a:t>
            </a:r>
            <a:r>
              <a:rPr lang="en-US" dirty="0"/>
              <a:t> </a:t>
            </a:r>
            <a:r>
              <a:rPr lang="en-US" dirty="0" smtClean="0"/>
              <a:t>is made up of a path of length </a:t>
            </a:r>
            <a:r>
              <a:rPr lang="en-US" i="1" dirty="0" smtClean="0"/>
              <a:t>r</a:t>
            </a:r>
            <a:r>
              <a:rPr lang="en-US" dirty="0" smtClean="0"/>
              <a:t> from </a:t>
            </a:r>
            <a:r>
              <a:rPr lang="en-US" i="1" dirty="0"/>
              <a:t>v</a:t>
            </a:r>
            <a:r>
              <a:rPr lang="en-US" i="1" baseline="-25000" dirty="0"/>
              <a:t>i</a:t>
            </a:r>
            <a:r>
              <a:rPr lang="en-US" dirty="0"/>
              <a:t> </a:t>
            </a:r>
            <a:r>
              <a:rPr lang="en-US" dirty="0" smtClean="0"/>
              <a:t>to some  </a:t>
            </a:r>
            <a:r>
              <a:rPr lang="en-US" i="1" dirty="0" err="1" smtClean="0"/>
              <a:t>v</a:t>
            </a:r>
            <a:r>
              <a:rPr lang="en-US" i="1" baseline="-25000" dirty="0" err="1" smtClean="0"/>
              <a:t>k</a:t>
            </a:r>
            <a:r>
              <a:rPr lang="en-US" i="1" dirty="0" smtClean="0"/>
              <a:t> , </a:t>
            </a:r>
            <a:r>
              <a:rPr lang="en-US" dirty="0" smtClean="0"/>
              <a:t>and an edge from </a:t>
            </a:r>
            <a:r>
              <a:rPr lang="en-US" i="1" dirty="0" err="1" smtClean="0"/>
              <a:t>v</a:t>
            </a:r>
            <a:r>
              <a:rPr lang="en-US" i="1" baseline="-25000" dirty="0" err="1" smtClean="0"/>
              <a:t>k</a:t>
            </a:r>
            <a:r>
              <a:rPr lang="en-US" dirty="0" smtClean="0"/>
              <a:t> </a:t>
            </a:r>
            <a:r>
              <a:rPr lang="en-US" dirty="0"/>
              <a:t>to </a:t>
            </a:r>
            <a:r>
              <a:rPr lang="en-US" i="1" dirty="0" err="1" smtClean="0"/>
              <a:t>v</a:t>
            </a:r>
            <a:r>
              <a:rPr lang="en-US" i="1" baseline="-25000" dirty="0" err="1" smtClean="0"/>
              <a:t>j</a:t>
            </a:r>
            <a:r>
              <a:rPr lang="en-US" dirty="0" smtClean="0"/>
              <a:t>. By the product rule for counting, the number of such paths is the product of the number of paths of length </a:t>
            </a:r>
            <a:r>
              <a:rPr lang="en-US" i="1" dirty="0" smtClean="0"/>
              <a:t>r</a:t>
            </a:r>
            <a:r>
              <a:rPr lang="en-US" dirty="0" smtClean="0"/>
              <a:t> from </a:t>
            </a:r>
            <a:r>
              <a:rPr lang="en-US" i="1" dirty="0"/>
              <a:t>v</a:t>
            </a:r>
            <a:r>
              <a:rPr lang="en-US" i="1" baseline="-25000" dirty="0"/>
              <a:t>i</a:t>
            </a:r>
            <a:r>
              <a:rPr lang="en-US" dirty="0"/>
              <a:t> </a:t>
            </a:r>
            <a:r>
              <a:rPr lang="en-US" dirty="0" smtClean="0"/>
              <a:t>to  </a:t>
            </a:r>
            <a:r>
              <a:rPr lang="en-US" i="1" dirty="0" err="1"/>
              <a:t>v</a:t>
            </a:r>
            <a:r>
              <a:rPr lang="en-US" i="1" baseline="-25000" dirty="0" err="1"/>
              <a:t>k</a:t>
            </a:r>
            <a:r>
              <a:rPr lang="en-US" i="1" dirty="0"/>
              <a:t>  </a:t>
            </a:r>
            <a:r>
              <a:rPr lang="en-US" dirty="0" smtClean="0"/>
              <a:t>(i.e., </a:t>
            </a:r>
            <a:r>
              <a:rPr lang="en-US" i="1" dirty="0" err="1" smtClean="0"/>
              <a:t>b</a:t>
            </a:r>
            <a:r>
              <a:rPr lang="en-US" i="1" baseline="-25000" dirty="0" err="1" smtClean="0"/>
              <a:t>ik</a:t>
            </a:r>
            <a:r>
              <a:rPr lang="en-US" i="1" baseline="-25000" dirty="0" smtClean="0"/>
              <a:t> </a:t>
            </a:r>
            <a:r>
              <a:rPr lang="en-US" dirty="0" smtClean="0"/>
              <a:t>) and the number of edges from</a:t>
            </a:r>
            <a:r>
              <a:rPr lang="en-US" dirty="0"/>
              <a:t> </a:t>
            </a:r>
            <a:r>
              <a:rPr lang="en-US" dirty="0" err="1"/>
              <a:t>from</a:t>
            </a:r>
            <a:r>
              <a:rPr lang="en-US" dirty="0"/>
              <a:t> </a:t>
            </a:r>
            <a:r>
              <a:rPr lang="en-US" i="1" dirty="0" err="1"/>
              <a:t>v</a:t>
            </a:r>
            <a:r>
              <a:rPr lang="en-US" i="1" baseline="-25000" dirty="0" err="1"/>
              <a:t>k</a:t>
            </a:r>
            <a:r>
              <a:rPr lang="en-US" dirty="0"/>
              <a:t> to </a:t>
            </a:r>
            <a:r>
              <a:rPr lang="en-US" i="1" dirty="0" err="1" smtClean="0"/>
              <a:t>v</a:t>
            </a:r>
            <a:r>
              <a:rPr lang="en-US" i="1" baseline="-25000" dirty="0" err="1" smtClean="0"/>
              <a:t>j</a:t>
            </a:r>
            <a:r>
              <a:rPr lang="en-US" dirty="0"/>
              <a:t> </a:t>
            </a:r>
            <a:r>
              <a:rPr lang="en-US" dirty="0" smtClean="0"/>
              <a:t>(</a:t>
            </a:r>
            <a:r>
              <a:rPr lang="en-US" dirty="0" err="1" smtClean="0"/>
              <a:t>i.e</a:t>
            </a:r>
            <a:r>
              <a:rPr lang="en-US" dirty="0" smtClean="0"/>
              <a:t>, </a:t>
            </a:r>
            <a:r>
              <a:rPr lang="en-US" i="1" dirty="0" err="1" smtClean="0"/>
              <a:t>a</a:t>
            </a:r>
            <a:r>
              <a:rPr lang="en-US" i="1" baseline="-25000" dirty="0" err="1" smtClean="0"/>
              <a:t>kj</a:t>
            </a:r>
            <a:r>
              <a:rPr lang="en-US" dirty="0" smtClean="0"/>
              <a:t>). The sum over all possible intermediate vertices </a:t>
            </a:r>
            <a:r>
              <a:rPr lang="en-US" i="1" dirty="0" err="1" smtClean="0"/>
              <a:t>v</a:t>
            </a:r>
            <a:r>
              <a:rPr lang="en-US" i="1" baseline="-25000" dirty="0" err="1" smtClean="0"/>
              <a:t>k</a:t>
            </a:r>
            <a:r>
              <a:rPr lang="en-US" i="1" dirty="0" smtClean="0"/>
              <a:t>  is </a:t>
            </a:r>
            <a:r>
              <a:rPr lang="en-US" i="1" dirty="0"/>
              <a:t>b</a:t>
            </a:r>
            <a:r>
              <a:rPr lang="en-US" i="1" baseline="-25000" dirty="0"/>
              <a:t>i</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1</a:t>
            </a:r>
            <a:r>
              <a:rPr lang="en-US" i="1" baseline="-25000" dirty="0"/>
              <a:t>j</a:t>
            </a:r>
            <a:r>
              <a:rPr lang="en-US" dirty="0"/>
              <a:t> + </a:t>
            </a:r>
            <a:r>
              <a:rPr lang="en-US" i="1" dirty="0"/>
              <a:t>b</a:t>
            </a:r>
            <a:r>
              <a:rPr lang="en-US" i="1" baseline="-25000" dirty="0"/>
              <a:t>i</a:t>
            </a:r>
            <a:r>
              <a:rPr lang="en-US" baseline="-25000" dirty="0">
                <a:latin typeface="Cambria Math" pitchFamily="18" charset="0"/>
                <a:ea typeface="Cambria Math" pitchFamily="18" charset="0"/>
              </a:rPr>
              <a:t>2</a:t>
            </a:r>
            <a:r>
              <a:rPr lang="en-US" i="1" dirty="0"/>
              <a:t>a</a:t>
            </a:r>
            <a:r>
              <a:rPr lang="en-US" baseline="-25000" dirty="0">
                <a:latin typeface="Cambria Math" pitchFamily="18" charset="0"/>
                <a:ea typeface="Cambria Math" pitchFamily="18" charset="0"/>
              </a:rPr>
              <a:t>2</a:t>
            </a:r>
            <a:r>
              <a:rPr lang="en-US" i="1" baseline="-25000" dirty="0"/>
              <a:t>j</a:t>
            </a:r>
            <a:r>
              <a:rPr lang="en-US" dirty="0"/>
              <a:t> + </a:t>
            </a:r>
            <a:r>
              <a:rPr lang="en-US" dirty="0">
                <a:latin typeface="Cambria Math"/>
                <a:ea typeface="Cambria Math"/>
              </a:rPr>
              <a:t>⋯</a:t>
            </a:r>
            <a:r>
              <a:rPr lang="en-US" dirty="0"/>
              <a:t> + </a:t>
            </a:r>
            <a:r>
              <a:rPr lang="en-US" i="1" dirty="0" err="1" smtClean="0"/>
              <a:t>b</a:t>
            </a:r>
            <a:r>
              <a:rPr lang="en-US" i="1" baseline="-25000" dirty="0" err="1" smtClean="0"/>
              <a:t>in</a:t>
            </a:r>
            <a:r>
              <a:rPr lang="en-US" i="1" dirty="0" err="1" smtClean="0"/>
              <a:t>a</a:t>
            </a:r>
            <a:r>
              <a:rPr lang="en-US" i="1" baseline="-25000" dirty="0" err="1" smtClean="0"/>
              <a:t>nj</a:t>
            </a:r>
            <a:r>
              <a:rPr lang="en-US" i="1" baseline="-25000" dirty="0" smtClean="0"/>
              <a:t> </a:t>
            </a:r>
            <a:r>
              <a:rPr lang="en-US" i="1" dirty="0" smtClean="0"/>
              <a:t>.</a:t>
            </a:r>
            <a:endParaRPr lang="en-US" dirty="0">
              <a:latin typeface="Cambria Math" pitchFamily="18" charset="0"/>
              <a:ea typeface="Cambria Math" pitchFamily="18" charset="0"/>
            </a:endParaRPr>
          </a:p>
          <a:p>
            <a:pPr marL="891540" lvl="2" indent="-342900">
              <a:buClr>
                <a:schemeClr val="accent3"/>
              </a:buClr>
              <a:buSzPct val="95000"/>
            </a:pPr>
            <a:endParaRPr lang="en-US" dirty="0"/>
          </a:p>
          <a:p>
            <a:pPr marL="617220" lvl="1" indent="-342900">
              <a:buClr>
                <a:schemeClr val="accent3"/>
              </a:buClr>
              <a:buSzPct val="95000"/>
            </a:pPr>
            <a:endParaRPr lang="en-US" dirty="0"/>
          </a:p>
          <a:p>
            <a:pPr indent="0">
              <a:buNone/>
            </a:pPr>
            <a:endParaRPr lang="en-US" dirty="0"/>
          </a:p>
        </p:txBody>
      </p:sp>
      <p:sp>
        <p:nvSpPr>
          <p:cNvPr id="4" name="Isosceles Triangle 3"/>
          <p:cNvSpPr/>
          <p:nvPr/>
        </p:nvSpPr>
        <p:spPr>
          <a:xfrm rot="5400000" flipV="1">
            <a:off x="8305800" y="6092687"/>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489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Paths between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buClr>
                <a:schemeClr val="accent3"/>
              </a:buClr>
              <a:buSzPct val="95000"/>
              <a:buNone/>
            </a:pPr>
            <a:r>
              <a:rPr lang="en-US" b="1" dirty="0" smtClean="0"/>
              <a:t>Example</a:t>
            </a:r>
            <a:r>
              <a:rPr lang="en-US" dirty="0" smtClean="0"/>
              <a:t>: How many paths of length four are there from </a:t>
            </a:r>
            <a:r>
              <a:rPr lang="en-US" i="1" dirty="0" smtClean="0"/>
              <a:t>a</a:t>
            </a:r>
            <a:r>
              <a:rPr lang="en-US" dirty="0" smtClean="0"/>
              <a:t> to </a:t>
            </a:r>
            <a:r>
              <a:rPr lang="en-US" i="1" dirty="0" smtClean="0"/>
              <a:t>d</a:t>
            </a:r>
            <a:r>
              <a:rPr lang="en-US" dirty="0" smtClean="0"/>
              <a:t> in the graph G. </a:t>
            </a:r>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r>
              <a:rPr lang="en-US" sz="2800" b="1" dirty="0" smtClean="0"/>
              <a:t>Solution</a:t>
            </a:r>
            <a:r>
              <a:rPr lang="en-US" dirty="0" smtClean="0"/>
              <a:t>: The adjacency matrix of </a:t>
            </a:r>
            <a:r>
              <a:rPr lang="en-US" i="1" dirty="0" smtClean="0"/>
              <a:t>G</a:t>
            </a:r>
            <a:r>
              <a:rPr lang="en-US" dirty="0" smtClean="0"/>
              <a:t> (ordering                        the vertices as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is given above. Hence                             the number of paths of length four from </a:t>
            </a:r>
            <a:r>
              <a:rPr lang="en-US" i="1" dirty="0" smtClean="0"/>
              <a:t>a</a:t>
            </a:r>
            <a:r>
              <a:rPr lang="en-US" dirty="0" smtClean="0"/>
              <a:t> to </a:t>
            </a:r>
            <a:r>
              <a:rPr lang="en-US" i="1" dirty="0" smtClean="0"/>
              <a:t>d</a:t>
            </a:r>
            <a:r>
              <a:rPr lang="en-US" dirty="0" smtClean="0"/>
              <a:t> is                                      the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4</a:t>
            </a:r>
            <a:r>
              <a:rPr lang="en-US" dirty="0" smtClean="0"/>
              <a:t>)</a:t>
            </a:r>
            <a:r>
              <a:rPr lang="en-US" dirty="0" err="1" smtClean="0"/>
              <a:t>th</a:t>
            </a:r>
            <a:r>
              <a:rPr lang="en-US" dirty="0" smtClean="0"/>
              <a:t> entry of </a:t>
            </a:r>
            <a:r>
              <a:rPr lang="en-US" b="1" dirty="0" smtClean="0"/>
              <a:t>A</a:t>
            </a:r>
            <a:r>
              <a:rPr lang="en-US" baseline="30000" dirty="0" smtClean="0">
                <a:latin typeface="Cambria Math" pitchFamily="18" charset="0"/>
                <a:ea typeface="Cambria Math" pitchFamily="18" charset="0"/>
              </a:rPr>
              <a:t>4</a:t>
            </a:r>
            <a:r>
              <a:rPr lang="en-US" dirty="0"/>
              <a:t> </a:t>
            </a:r>
            <a:r>
              <a:rPr lang="en-US" dirty="0" smtClean="0"/>
              <a:t>. The eight paths are as:</a:t>
            </a:r>
          </a:p>
          <a:p>
            <a:pPr marL="274320" lvl="1" indent="0">
              <a:buClr>
                <a:schemeClr val="accent3"/>
              </a:buClr>
              <a:buSzPct val="95000"/>
              <a:buNone/>
            </a:pPr>
            <a:r>
              <a:rPr lang="en-US" dirty="0"/>
              <a:t> </a:t>
            </a:r>
            <a:r>
              <a:rPr lang="en-US" dirty="0" smtClean="0"/>
              <a:t> </a:t>
            </a:r>
          </a:p>
          <a:p>
            <a:pPr marL="274320" lvl="1" indent="0">
              <a:buClr>
                <a:schemeClr val="accent3"/>
              </a:buClr>
              <a:buSzPct val="95000"/>
              <a:buNone/>
            </a:pPr>
            <a:r>
              <a:rPr lang="en-US" dirty="0"/>
              <a:t> </a:t>
            </a:r>
            <a:endParaRPr lang="en-US" dirty="0" smtClean="0"/>
          </a:p>
          <a:p>
            <a:pPr marL="274320" lvl="1" indent="0">
              <a:buClr>
                <a:schemeClr val="accent3"/>
              </a:buClr>
              <a:buSzPct val="95000"/>
              <a:buNone/>
            </a:pPr>
            <a:r>
              <a:rPr lang="en-US" dirty="0"/>
              <a:t> </a:t>
            </a: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552" y="2514600"/>
            <a:ext cx="649224" cy="872490"/>
          </a:xfrm>
          <a:prstGeom prst="rect">
            <a:avLst/>
          </a:prstGeom>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029200" y="2475547"/>
            <a:ext cx="1270159" cy="911543"/>
          </a:xfrm>
          <a:prstGeom prst="rect">
            <a:avLst/>
          </a:prstGeom>
        </p:spPr>
      </p:pic>
      <p:sp>
        <p:nvSpPr>
          <p:cNvPr id="7" name="TextBox 6"/>
          <p:cNvSpPr txBox="1"/>
          <p:nvPr/>
        </p:nvSpPr>
        <p:spPr>
          <a:xfrm>
            <a:off x="1493520" y="2746651"/>
            <a:ext cx="685800" cy="369332"/>
          </a:xfrm>
          <a:prstGeom prst="rect">
            <a:avLst/>
          </a:prstGeom>
          <a:noFill/>
        </p:spPr>
        <p:txBody>
          <a:bodyPr wrap="square" rtlCol="0">
            <a:spAutoFit/>
          </a:bodyPr>
          <a:lstStyle/>
          <a:p>
            <a:r>
              <a:rPr lang="en-US" i="1" dirty="0" smtClean="0"/>
              <a:t>G</a:t>
            </a:r>
            <a:endParaRPr lang="en-US" i="1" dirty="0"/>
          </a:p>
        </p:txBody>
      </p:sp>
      <p:sp>
        <p:nvSpPr>
          <p:cNvPr id="8" name="TextBox 7"/>
          <p:cNvSpPr txBox="1"/>
          <p:nvPr/>
        </p:nvSpPr>
        <p:spPr>
          <a:xfrm>
            <a:off x="6629400" y="2608152"/>
            <a:ext cx="1752600" cy="646331"/>
          </a:xfrm>
          <a:prstGeom prst="rect">
            <a:avLst/>
          </a:prstGeom>
          <a:noFill/>
        </p:spPr>
        <p:txBody>
          <a:bodyPr wrap="square" rtlCol="0">
            <a:spAutoFit/>
          </a:bodyPr>
          <a:lstStyle/>
          <a:p>
            <a:r>
              <a:rPr lang="en-US" i="1" dirty="0"/>
              <a:t>a</a:t>
            </a:r>
            <a:r>
              <a:rPr lang="en-US" i="1" dirty="0" smtClean="0"/>
              <a:t>djacency </a:t>
            </a:r>
            <a:r>
              <a:rPr lang="en-US" i="1" dirty="0"/>
              <a:t>m</a:t>
            </a:r>
            <a:r>
              <a:rPr lang="en-US" i="1" dirty="0" smtClean="0"/>
              <a:t>atrix of G</a:t>
            </a:r>
            <a:endParaRPr lang="en-US" i="1" dirty="0"/>
          </a:p>
        </p:txBody>
      </p:sp>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315200" y="3869531"/>
            <a:ext cx="1270159" cy="911543"/>
          </a:xfrm>
          <a:prstGeom prst="rect">
            <a:avLst/>
          </a:prstGeom>
        </p:spPr>
      </p:pic>
      <p:sp>
        <p:nvSpPr>
          <p:cNvPr id="11" name="TextBox 10"/>
          <p:cNvSpPr txBox="1"/>
          <p:nvPr/>
        </p:nvSpPr>
        <p:spPr>
          <a:xfrm>
            <a:off x="6629400" y="4140636"/>
            <a:ext cx="708660" cy="369332"/>
          </a:xfrm>
          <a:prstGeom prst="rect">
            <a:avLst/>
          </a:prstGeom>
          <a:noFill/>
        </p:spPr>
        <p:txBody>
          <a:bodyPr wrap="square" rtlCol="0">
            <a:spAutoFit/>
          </a:bodyPr>
          <a:lstStyle/>
          <a:p>
            <a:r>
              <a:rPr lang="en-US" b="1" dirty="0" smtClean="0"/>
              <a:t>A</a:t>
            </a:r>
            <a:r>
              <a:rPr lang="en-US" baseline="30000" dirty="0" smtClean="0">
                <a:latin typeface="Cambria Math" pitchFamily="18" charset="0"/>
                <a:ea typeface="Cambria Math" pitchFamily="18" charset="0"/>
              </a:rPr>
              <a:t>4</a:t>
            </a:r>
            <a:r>
              <a:rPr lang="en-US" dirty="0"/>
              <a:t> =</a:t>
            </a:r>
          </a:p>
        </p:txBody>
      </p:sp>
      <p:sp>
        <p:nvSpPr>
          <p:cNvPr id="12" name="TextBox 11"/>
          <p:cNvSpPr txBox="1"/>
          <p:nvPr/>
        </p:nvSpPr>
        <p:spPr>
          <a:xfrm>
            <a:off x="2209800" y="5029200"/>
            <a:ext cx="3657600" cy="2031325"/>
          </a:xfrm>
          <a:prstGeom prst="rect">
            <a:avLst/>
          </a:prstGeom>
          <a:noFill/>
        </p:spPr>
        <p:txBody>
          <a:bodyPr wrap="square" rtlCol="0">
            <a:spAutoFit/>
          </a:bodyPr>
          <a:lstStyle/>
          <a:p>
            <a:r>
              <a:rPr lang="en-US" i="1" dirty="0"/>
              <a:t>a</a:t>
            </a:r>
            <a:r>
              <a:rPr lang="en-US" dirty="0"/>
              <a:t>, </a:t>
            </a:r>
            <a:r>
              <a:rPr lang="en-US" i="1" dirty="0"/>
              <a:t>b</a:t>
            </a:r>
            <a:r>
              <a:rPr lang="en-US" dirty="0"/>
              <a:t>, </a:t>
            </a:r>
            <a:r>
              <a:rPr lang="en-US" i="1" dirty="0"/>
              <a:t>a</a:t>
            </a:r>
            <a:r>
              <a:rPr lang="en-US" dirty="0"/>
              <a:t>, </a:t>
            </a:r>
            <a:r>
              <a:rPr lang="en-US" i="1" dirty="0"/>
              <a:t>b</a:t>
            </a:r>
            <a:r>
              <a:rPr lang="en-US" dirty="0"/>
              <a:t>, </a:t>
            </a:r>
            <a:r>
              <a:rPr lang="en-US" i="1" dirty="0" smtClean="0"/>
              <a:t>d      a</a:t>
            </a:r>
            <a:r>
              <a:rPr lang="en-US" dirty="0"/>
              <a:t>, </a:t>
            </a:r>
            <a:r>
              <a:rPr lang="en-US" i="1" dirty="0"/>
              <a:t>b</a:t>
            </a:r>
            <a:r>
              <a:rPr lang="en-US" dirty="0"/>
              <a:t>, </a:t>
            </a:r>
            <a:r>
              <a:rPr lang="en-US" i="1" dirty="0"/>
              <a:t>a</a:t>
            </a:r>
            <a:r>
              <a:rPr lang="en-US" dirty="0"/>
              <a:t>, </a:t>
            </a:r>
            <a:r>
              <a:rPr lang="en-US" i="1" dirty="0" smtClean="0"/>
              <a:t>c</a:t>
            </a:r>
            <a:r>
              <a:rPr lang="en-US" dirty="0" smtClean="0"/>
              <a:t>, </a:t>
            </a:r>
            <a:r>
              <a:rPr lang="en-US" i="1" dirty="0" smtClean="0"/>
              <a:t>d</a:t>
            </a:r>
          </a:p>
          <a:p>
            <a:r>
              <a:rPr lang="en-US" i="1" dirty="0"/>
              <a:t>a</a:t>
            </a:r>
            <a:r>
              <a:rPr lang="en-US" dirty="0"/>
              <a:t>, </a:t>
            </a:r>
            <a:r>
              <a:rPr lang="en-US" i="1" dirty="0"/>
              <a:t>b</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b</a:t>
            </a:r>
            <a:r>
              <a:rPr lang="en-US" dirty="0"/>
              <a:t>, </a:t>
            </a:r>
            <a:r>
              <a:rPr lang="en-US" i="1" dirty="0" smtClean="0"/>
              <a:t>d</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smtClean="0"/>
              <a:t>c</a:t>
            </a:r>
            <a:r>
              <a:rPr lang="en-US" dirty="0" smtClean="0"/>
              <a:t>, </a:t>
            </a:r>
            <a:r>
              <a:rPr lang="en-US" i="1" dirty="0" smtClean="0"/>
              <a:t>a</a:t>
            </a:r>
            <a:r>
              <a:rPr lang="en-US" dirty="0" smtClean="0"/>
              <a:t>, </a:t>
            </a:r>
            <a:r>
              <a:rPr lang="en-US" i="1" dirty="0"/>
              <a:t>b</a:t>
            </a:r>
            <a:r>
              <a:rPr lang="en-US" dirty="0"/>
              <a:t>, </a:t>
            </a:r>
            <a:r>
              <a:rPr lang="en-US" i="1" dirty="0"/>
              <a:t>d      a</a:t>
            </a:r>
            <a:r>
              <a:rPr lang="en-US" dirty="0"/>
              <a:t>, </a:t>
            </a:r>
            <a:r>
              <a:rPr lang="en-US" i="1" dirty="0" smtClean="0"/>
              <a:t>c</a:t>
            </a:r>
            <a:r>
              <a:rPr lang="en-US" dirty="0" smtClean="0"/>
              <a:t>, </a:t>
            </a:r>
            <a:r>
              <a:rPr lang="en-US" i="1" dirty="0" smtClean="0"/>
              <a:t>a</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a:t>c</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c</a:t>
            </a:r>
            <a:r>
              <a:rPr lang="en-US" dirty="0"/>
              <a:t>, </a:t>
            </a:r>
            <a:r>
              <a:rPr lang="en-US" i="1" dirty="0" smtClean="0"/>
              <a:t>d</a:t>
            </a:r>
            <a:r>
              <a:rPr lang="en-US" dirty="0" smtClean="0"/>
              <a:t>, </a:t>
            </a:r>
            <a:r>
              <a:rPr lang="en-US" i="1" dirty="0"/>
              <a:t>c</a:t>
            </a:r>
            <a:r>
              <a:rPr lang="en-US" dirty="0"/>
              <a:t>, </a:t>
            </a:r>
            <a:r>
              <a:rPr lang="en-US" i="1" dirty="0"/>
              <a:t>d</a:t>
            </a:r>
            <a:endParaRPr lang="en-US" dirty="0"/>
          </a:p>
          <a:p>
            <a:endParaRPr lang="en-US" dirty="0"/>
          </a:p>
          <a:p>
            <a:endParaRPr lang="en-US" dirty="0"/>
          </a:p>
          <a:p>
            <a:endParaRPr lang="en-US" dirty="0"/>
          </a:p>
        </p:txBody>
      </p:sp>
      <p:sp>
        <p:nvSpPr>
          <p:cNvPr id="13" name="TextBox 12"/>
          <p:cNvSpPr txBox="1"/>
          <p:nvPr/>
        </p:nvSpPr>
        <p:spPr>
          <a:xfrm>
            <a:off x="4419600" y="2746651"/>
            <a:ext cx="685800" cy="369332"/>
          </a:xfrm>
          <a:prstGeom prst="rect">
            <a:avLst/>
          </a:prstGeom>
          <a:noFill/>
        </p:spPr>
        <p:txBody>
          <a:bodyPr wrap="square" rtlCol="0">
            <a:spAutoFit/>
          </a:bodyPr>
          <a:lstStyle/>
          <a:p>
            <a:r>
              <a:rPr lang="en-US" i="1" dirty="0" smtClean="0"/>
              <a:t>A </a:t>
            </a:r>
            <a:r>
              <a:rPr lang="en-US" dirty="0" smtClean="0"/>
              <a:t>=</a:t>
            </a:r>
            <a:endParaRPr lang="en-US" dirty="0"/>
          </a:p>
        </p:txBody>
      </p:sp>
    </p:spTree>
    <p:extLst>
      <p:ext uri="{BB962C8B-B14F-4D97-AF65-F5344CB8AC3E}">
        <p14:creationId xmlns:p14="http://schemas.microsoft.com/office/powerpoint/2010/main" val="31270464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Euler and Hamiltonian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Euler Paths and Circuits</a:t>
            </a:r>
          </a:p>
          <a:p>
            <a:r>
              <a:rPr lang="en-US" dirty="0" smtClean="0"/>
              <a:t>Hamilton Paths and Circuits</a:t>
            </a:r>
          </a:p>
          <a:p>
            <a:r>
              <a:rPr lang="en-US" dirty="0" smtClean="0"/>
              <a:t>Applications of Hamilton Circuits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 Paths and Circuits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town of K</a:t>
            </a:r>
            <a:r>
              <a:rPr lang="az-Cyrl-AZ" dirty="0" smtClean="0">
                <a:latin typeface="Cambria Math"/>
                <a:ea typeface="Cambria Math"/>
              </a:rPr>
              <a:t>ӧ</a:t>
            </a:r>
            <a:r>
              <a:rPr lang="en-US" dirty="0" err="1" smtClean="0"/>
              <a:t>nigsberg</a:t>
            </a:r>
            <a:r>
              <a:rPr lang="en-US" dirty="0" smtClean="0"/>
              <a:t>, Prussia (now </a:t>
            </a:r>
            <a:r>
              <a:rPr lang="en-US" dirty="0" err="1" smtClean="0"/>
              <a:t>Kalingrad</a:t>
            </a:r>
            <a:r>
              <a:rPr lang="en-US" dirty="0" smtClean="0"/>
              <a:t>, Russia) was divided into four sections by the branches of the </a:t>
            </a:r>
            <a:r>
              <a:rPr lang="en-US" dirty="0" err="1" smtClean="0"/>
              <a:t>Pregel</a:t>
            </a:r>
            <a:r>
              <a:rPr lang="en-US" dirty="0" smtClean="0"/>
              <a:t> river. In the </a:t>
            </a:r>
            <a:r>
              <a:rPr lang="en-US" dirty="0" smtClean="0">
                <a:latin typeface="Cambria Math" pitchFamily="18" charset="0"/>
                <a:ea typeface="Cambria Math" pitchFamily="18" charset="0"/>
              </a:rPr>
              <a:t>18</a:t>
            </a:r>
            <a:r>
              <a:rPr lang="en-US" dirty="0" smtClean="0"/>
              <a:t>th century seven bridges connected these regions.</a:t>
            </a:r>
          </a:p>
          <a:p>
            <a:r>
              <a:rPr lang="en-US" dirty="0"/>
              <a:t>People wondered whether </a:t>
            </a:r>
            <a:r>
              <a:rPr lang="en-US" dirty="0" err="1"/>
              <a:t>whether</a:t>
            </a:r>
            <a:r>
              <a:rPr lang="en-US" dirty="0"/>
              <a:t> it was possible to follow a path that crosses each bridge exactly once and returns to the starting point.</a:t>
            </a:r>
            <a:endParaRPr lang="en-US" dirty="0" smtClean="0"/>
          </a:p>
          <a:p>
            <a:r>
              <a:rPr lang="en-US" dirty="0" smtClean="0"/>
              <a:t>The Swiss mathematician Leonard Euler proved that </a:t>
            </a:r>
            <a:r>
              <a:rPr lang="en-US" dirty="0"/>
              <a:t>no such path exists.   This result is often considered to be the first theorem ever proved in </a:t>
            </a:r>
            <a:r>
              <a:rPr lang="en-US" dirty="0" smtClean="0"/>
              <a:t>graph theory.</a:t>
            </a:r>
          </a:p>
          <a:p>
            <a:endParaRPr lang="en-US" dirty="0"/>
          </a:p>
          <a:p>
            <a:endParaRPr lang="en-US" dirty="0" smtClean="0"/>
          </a:p>
          <a:p>
            <a:pPr marL="0" indent="0">
              <a:buNone/>
            </a:pPr>
            <a:r>
              <a:rPr lang="en-US" dirty="0" smtClean="0"/>
              <a:t>  </a:t>
            </a:r>
          </a:p>
          <a:p>
            <a:pPr marL="0" indent="0">
              <a:buNone/>
            </a:pPr>
            <a:r>
              <a:rPr lang="en-US" dirty="0" smtClean="0"/>
              <a:t>  </a:t>
            </a:r>
          </a:p>
          <a:p>
            <a:pPr marL="0" indent="0">
              <a:buNone/>
            </a:pPr>
            <a:r>
              <a:rPr lang="en-US" dirty="0"/>
              <a:t> </a:t>
            </a:r>
            <a:endParaRPr lang="en-US" dirty="0" smtClean="0"/>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smtClean="0"/>
              <a:t>Leonard Euler (</a:t>
            </a:r>
            <a:r>
              <a:rPr lang="en-US" dirty="0" smtClean="0">
                <a:latin typeface="Cambria Math" pitchFamily="18" charset="0"/>
                <a:ea typeface="Cambria Math" pitchFamily="18" charset="0"/>
              </a:rPr>
              <a:t>1707-1783</a:t>
            </a:r>
            <a:r>
              <a:rPr lang="en-US" dirty="0" smtClean="0"/>
              <a:t>)</a:t>
            </a:r>
            <a:endParaRPr lang="en-US" dirty="0"/>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smtClean="0"/>
              <a:t>The </a:t>
            </a:r>
            <a:r>
              <a:rPr lang="en-US" b="1" dirty="0" smtClean="0">
                <a:latin typeface="Cambria Math" pitchFamily="18" charset="0"/>
                <a:ea typeface="Cambria Math" pitchFamily="18" charset="0"/>
              </a:rPr>
              <a:t>7</a:t>
            </a:r>
            <a:r>
              <a:rPr lang="en-US" b="1" dirty="0" smtClean="0"/>
              <a:t> Bridges of</a:t>
            </a:r>
            <a:r>
              <a:rPr lang="en-US" b="1" dirty="0"/>
              <a:t> K</a:t>
            </a:r>
            <a:r>
              <a:rPr lang="az-Cyrl-AZ" b="1" dirty="0">
                <a:latin typeface="Cambria Math"/>
                <a:ea typeface="Cambria Math"/>
              </a:rPr>
              <a:t>ӧ</a:t>
            </a:r>
            <a:r>
              <a:rPr lang="en-US" b="1" dirty="0" err="1"/>
              <a:t>nigsberg</a:t>
            </a:r>
            <a:r>
              <a:rPr lang="en-US" dirty="0" smtClean="0"/>
              <a:t>  </a:t>
            </a:r>
            <a:endParaRPr lang="en-US" dirty="0"/>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smtClean="0"/>
              <a:t>Multigraph</a:t>
            </a:r>
            <a:r>
              <a:rPr lang="en-US" b="1" dirty="0" smtClean="0"/>
              <a:t> Model of the </a:t>
            </a:r>
            <a:r>
              <a:rPr lang="en-US" b="1" dirty="0"/>
              <a:t>B</a:t>
            </a:r>
            <a:r>
              <a:rPr lang="en-US" b="1" dirty="0" smtClean="0"/>
              <a:t>ridges of K</a:t>
            </a:r>
            <a:r>
              <a:rPr lang="az-Cyrl-AZ" b="1" dirty="0">
                <a:latin typeface="Cambria Math"/>
                <a:ea typeface="Cambria Math"/>
              </a:rPr>
              <a:t>ӧ</a:t>
            </a:r>
            <a:r>
              <a:rPr lang="en-US" b="1" dirty="0" err="1"/>
              <a:t>nigsberg</a:t>
            </a:r>
            <a:r>
              <a:rPr lang="en-US" b="1" dirty="0" smtClean="0"/>
              <a:t>  </a:t>
            </a:r>
            <a:endParaRPr lang="en-US" b="1" dirty="0"/>
          </a:p>
        </p:txBody>
      </p:sp>
    </p:spTree>
    <p:extLst>
      <p:ext uri="{BB962C8B-B14F-4D97-AF65-F5344CB8AC3E}">
        <p14:creationId xmlns:p14="http://schemas.microsoft.com/office/powerpoint/2010/main" val="3786188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Euler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smtClean="0"/>
              <a:t>Definition</a:t>
            </a:r>
            <a:r>
              <a:rPr lang="en-US" dirty="0" smtClean="0"/>
              <a:t>: An </a:t>
            </a:r>
            <a:r>
              <a:rPr lang="en-US" i="1" dirty="0" smtClean="0"/>
              <a:t>Euler circuit </a:t>
            </a:r>
            <a:r>
              <a:rPr lang="en-US" dirty="0" smtClean="0"/>
              <a:t>in a graph </a:t>
            </a:r>
            <a:r>
              <a:rPr lang="en-US" i="1" dirty="0" smtClean="0"/>
              <a:t>G</a:t>
            </a:r>
            <a:r>
              <a:rPr lang="en-US" dirty="0" smtClean="0"/>
              <a:t> is a simple circuit containing every edge of </a:t>
            </a:r>
            <a:r>
              <a:rPr lang="en-US" i="1" dirty="0" smtClean="0"/>
              <a:t>G</a:t>
            </a:r>
            <a:r>
              <a:rPr lang="en-US" dirty="0" smtClean="0"/>
              <a:t>. An </a:t>
            </a:r>
            <a:r>
              <a:rPr lang="en-US" i="1" dirty="0" smtClean="0"/>
              <a:t>Euler path </a:t>
            </a:r>
            <a:r>
              <a:rPr lang="en-US" dirty="0" smtClean="0"/>
              <a:t>in </a:t>
            </a:r>
            <a:r>
              <a:rPr lang="en-US" i="1" dirty="0" smtClean="0"/>
              <a:t>G</a:t>
            </a:r>
            <a:r>
              <a:rPr lang="en-US" dirty="0" smtClean="0"/>
              <a:t> is a simple path containing every edge of </a:t>
            </a:r>
            <a:r>
              <a:rPr lang="en-US" i="1" dirty="0" smtClean="0"/>
              <a:t>G</a:t>
            </a:r>
            <a:r>
              <a:rPr lang="en-US" dirty="0" smtClean="0"/>
              <a:t>. </a:t>
            </a:r>
          </a:p>
          <a:p>
            <a:pPr indent="0">
              <a:buNone/>
            </a:pPr>
            <a:r>
              <a:rPr lang="en-US" b="1" dirty="0" smtClean="0"/>
              <a:t>Example</a:t>
            </a:r>
            <a:r>
              <a:rPr lang="en-US" dirty="0" smtClean="0"/>
              <a:t>: Which of the undirected graphs </a:t>
            </a:r>
            <a:r>
              <a:rPr lang="en-US" i="1" dirty="0" smtClean="0"/>
              <a:t>G</a:t>
            </a:r>
            <a:r>
              <a:rPr lang="en-US" baseline="-25000" dirty="0" smtClean="0">
                <a:latin typeface="Cambria Math" pitchFamily="18" charset="0"/>
                <a:ea typeface="Cambria Math" pitchFamily="18" charset="0"/>
              </a:rPr>
              <a:t>1</a:t>
            </a:r>
            <a:r>
              <a:rPr lang="en-US" dirty="0" smtClean="0"/>
              <a:t>, </a:t>
            </a:r>
            <a:r>
              <a:rPr lang="en-US" i="1" dirty="0" smtClean="0"/>
              <a:t>G</a:t>
            </a:r>
            <a:r>
              <a:rPr lang="en-US" baseline="-25000" dirty="0" smtClean="0">
                <a:latin typeface="Cambria Math" pitchFamily="18" charset="0"/>
                <a:ea typeface="Cambria Math" pitchFamily="18" charset="0"/>
              </a:rPr>
              <a:t>2</a:t>
            </a:r>
            <a:r>
              <a:rPr lang="en-US" dirty="0" smtClean="0"/>
              <a:t>, and </a:t>
            </a:r>
            <a:r>
              <a:rPr lang="en-US" i="1" dirty="0" smtClean="0"/>
              <a:t>G</a:t>
            </a:r>
            <a:r>
              <a:rPr lang="en-US" baseline="-25000" dirty="0" smtClean="0">
                <a:latin typeface="Cambria Math" pitchFamily="18" charset="0"/>
                <a:ea typeface="Cambria Math" pitchFamily="18" charset="0"/>
              </a:rPr>
              <a:t>3</a:t>
            </a:r>
            <a:r>
              <a:rPr lang="en-US" dirty="0" smtClean="0"/>
              <a:t> has a Euler circuit? Of those that do not, which has an Euler path?</a:t>
            </a:r>
          </a:p>
          <a:p>
            <a:pPr indent="0">
              <a:buNone/>
            </a:pPr>
            <a:endParaRPr lang="en-US" dirty="0" smtClean="0"/>
          </a:p>
          <a:p>
            <a:pPr indent="0">
              <a:buNone/>
            </a:pPr>
            <a:endParaRPr lang="en-US" dirty="0" smtClean="0"/>
          </a:p>
          <a:p>
            <a:pPr indent="0">
              <a:buNone/>
            </a:pPr>
            <a:r>
              <a:rPr lang="en-US" dirty="0"/>
              <a:t> </a:t>
            </a:r>
          </a:p>
          <a:p>
            <a:pPr indent="0">
              <a:buNone/>
            </a:pPr>
            <a:r>
              <a:rPr lang="en-US" b="1" dirty="0" smtClean="0"/>
              <a:t>Solution</a:t>
            </a:r>
            <a:r>
              <a:rPr lang="en-US" dirty="0" smtClean="0"/>
              <a:t>: The graph </a:t>
            </a:r>
            <a:r>
              <a:rPr lang="en-US" i="1" dirty="0"/>
              <a:t>G</a:t>
            </a:r>
            <a:r>
              <a:rPr lang="en-US" baseline="-25000" dirty="0">
                <a:latin typeface="Cambria Math" pitchFamily="18" charset="0"/>
                <a:ea typeface="Cambria Math" pitchFamily="18" charset="0"/>
              </a:rPr>
              <a:t>1</a:t>
            </a:r>
            <a:r>
              <a:rPr lang="en-US" dirty="0" smtClean="0"/>
              <a:t> has an Euler circuit (e.g., </a:t>
            </a:r>
            <a:r>
              <a:rPr lang="en-US" i="1" dirty="0" smtClean="0"/>
              <a:t>a</a:t>
            </a:r>
            <a:r>
              <a:rPr lang="en-US" dirty="0" smtClean="0"/>
              <a:t>, </a:t>
            </a:r>
            <a:r>
              <a:rPr lang="en-US" i="1" dirty="0" smtClean="0"/>
              <a:t>e</a:t>
            </a:r>
            <a:r>
              <a:rPr lang="en-US" dirty="0" smtClean="0"/>
              <a:t>, </a:t>
            </a:r>
            <a:r>
              <a:rPr lang="en-US" i="1" dirty="0" smtClean="0"/>
              <a:t>c</a:t>
            </a:r>
            <a:r>
              <a:rPr lang="en-US" dirty="0" smtClean="0"/>
              <a:t>, </a:t>
            </a:r>
            <a:r>
              <a:rPr lang="en-US" i="1" dirty="0" smtClean="0"/>
              <a:t>d</a:t>
            </a:r>
            <a:r>
              <a:rPr lang="en-US" dirty="0" smtClean="0"/>
              <a:t>, </a:t>
            </a:r>
            <a:r>
              <a:rPr lang="en-US" i="1" dirty="0" smtClean="0"/>
              <a:t>e</a:t>
            </a:r>
            <a:r>
              <a:rPr lang="en-US" dirty="0" smtClean="0"/>
              <a:t>, </a:t>
            </a:r>
            <a:r>
              <a:rPr lang="en-US" i="1" dirty="0" smtClean="0"/>
              <a:t>b</a:t>
            </a:r>
            <a:r>
              <a:rPr lang="en-US" dirty="0" smtClean="0"/>
              <a:t>, </a:t>
            </a:r>
            <a:r>
              <a:rPr lang="en-US" i="1" dirty="0" smtClean="0"/>
              <a:t>a</a:t>
            </a:r>
            <a:r>
              <a:rPr lang="en-US" dirty="0" smtClean="0"/>
              <a:t>). But, as can easily be verified by inspection, neither </a:t>
            </a:r>
            <a:r>
              <a:rPr lang="en-US" i="1" dirty="0"/>
              <a:t>G</a:t>
            </a:r>
            <a:r>
              <a:rPr lang="en-US" baseline="-25000" dirty="0">
                <a:latin typeface="Cambria Math" pitchFamily="18" charset="0"/>
                <a:ea typeface="Cambria Math" pitchFamily="18" charset="0"/>
              </a:rPr>
              <a:t>2</a:t>
            </a:r>
            <a:r>
              <a:rPr lang="en-US" dirty="0" smtClean="0"/>
              <a:t>  nor </a:t>
            </a:r>
            <a:r>
              <a:rPr lang="en-US" i="1" dirty="0"/>
              <a:t>G</a:t>
            </a:r>
            <a:r>
              <a:rPr lang="en-US" baseline="-25000" dirty="0">
                <a:latin typeface="Cambria Math" pitchFamily="18" charset="0"/>
                <a:ea typeface="Cambria Math" pitchFamily="18" charset="0"/>
              </a:rPr>
              <a:t>3</a:t>
            </a:r>
            <a:r>
              <a:rPr lang="en-US" dirty="0" smtClean="0"/>
              <a:t> has an Euler circuit. Note that </a:t>
            </a:r>
            <a:r>
              <a:rPr lang="en-US" i="1" dirty="0"/>
              <a:t>G</a:t>
            </a:r>
            <a:r>
              <a:rPr lang="en-US" baseline="-25000" dirty="0">
                <a:latin typeface="Cambria Math" pitchFamily="18" charset="0"/>
                <a:ea typeface="Cambria Math" pitchFamily="18" charset="0"/>
              </a:rPr>
              <a:t>3</a:t>
            </a:r>
            <a:r>
              <a:rPr lang="en-US" dirty="0" smtClean="0"/>
              <a:t>  has an Euler path (e.g., </a:t>
            </a:r>
            <a:r>
              <a:rPr lang="en-US" i="1" dirty="0"/>
              <a:t>a</a:t>
            </a:r>
            <a:r>
              <a:rPr lang="en-US" dirty="0" smtClean="0"/>
              <a:t>, </a:t>
            </a:r>
            <a:r>
              <a:rPr lang="en-US" i="1" dirty="0"/>
              <a:t>c</a:t>
            </a:r>
            <a:r>
              <a:rPr lang="en-US" dirty="0" smtClean="0"/>
              <a:t>, </a:t>
            </a:r>
            <a:r>
              <a:rPr lang="en-US" i="1" dirty="0"/>
              <a:t>d</a:t>
            </a:r>
            <a:r>
              <a:rPr lang="en-US" dirty="0" smtClean="0"/>
              <a:t>, </a:t>
            </a:r>
            <a:r>
              <a:rPr lang="en-US" i="1" dirty="0"/>
              <a:t>e</a:t>
            </a:r>
            <a:r>
              <a:rPr lang="en-US" dirty="0" smtClean="0"/>
              <a:t>, </a:t>
            </a:r>
            <a:r>
              <a:rPr lang="en-US" i="1" dirty="0" smtClean="0"/>
              <a:t>b</a:t>
            </a:r>
            <a:r>
              <a:rPr lang="en-US" dirty="0" smtClean="0"/>
              <a:t>, </a:t>
            </a:r>
            <a:r>
              <a:rPr lang="en-US" i="1" dirty="0" smtClean="0"/>
              <a:t>d, a</a:t>
            </a:r>
            <a:r>
              <a:rPr lang="en-US" dirty="0" smtClean="0"/>
              <a:t>, </a:t>
            </a:r>
            <a:r>
              <a:rPr lang="en-US" i="1" dirty="0" smtClean="0"/>
              <a:t>b</a:t>
            </a:r>
            <a:r>
              <a:rPr lang="en-US" dirty="0"/>
              <a:t>), </a:t>
            </a:r>
            <a:r>
              <a:rPr lang="en-US" dirty="0" smtClean="0"/>
              <a:t>but </a:t>
            </a:r>
            <a:r>
              <a:rPr lang="en-US" dirty="0"/>
              <a:t>there is </a:t>
            </a:r>
            <a:r>
              <a:rPr lang="en-US" dirty="0" smtClean="0"/>
              <a:t>no </a:t>
            </a:r>
            <a:r>
              <a:rPr lang="en-US" dirty="0"/>
              <a:t>Euler path in </a:t>
            </a:r>
            <a:r>
              <a:rPr lang="en-US" i="1" dirty="0" smtClean="0"/>
              <a:t>G</a:t>
            </a:r>
            <a:r>
              <a:rPr lang="en-US" baseline="-25000" dirty="0" smtClean="0">
                <a:latin typeface="Cambria Math" pitchFamily="18" charset="0"/>
                <a:ea typeface="Cambria Math" pitchFamily="18" charset="0"/>
              </a:rPr>
              <a:t>2</a:t>
            </a:r>
            <a:r>
              <a:rPr lang="en-US" dirty="0" smtClean="0"/>
              <a:t>, </a:t>
            </a:r>
            <a:r>
              <a:rPr lang="en-US" dirty="0"/>
              <a:t>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657600"/>
            <a:ext cx="2518410" cy="938022"/>
          </a:xfrm>
          <a:prstGeom prst="rect">
            <a:avLst/>
          </a:prstGeom>
        </p:spPr>
      </p:pic>
    </p:spTree>
    <p:extLst>
      <p:ext uri="{BB962C8B-B14F-4D97-AF65-F5344CB8AC3E}">
        <p14:creationId xmlns:p14="http://schemas.microsoft.com/office/powerpoint/2010/main" val="1303016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Conditions for Euler Circuits and Paths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An Euler circuit begins with a vertex </a:t>
            </a:r>
            <a:r>
              <a:rPr lang="en-US" i="1" dirty="0" smtClean="0"/>
              <a:t>a</a:t>
            </a:r>
            <a:r>
              <a:rPr lang="en-US" dirty="0" smtClean="0"/>
              <a:t> and continues with an edge incident with </a:t>
            </a:r>
            <a:r>
              <a:rPr lang="en-US" i="1" dirty="0" smtClean="0"/>
              <a:t>a</a:t>
            </a:r>
            <a:r>
              <a:rPr lang="en-US" dirty="0" smtClean="0"/>
              <a:t>, say {</a:t>
            </a:r>
            <a:r>
              <a:rPr lang="en-US" i="1" dirty="0" smtClean="0"/>
              <a:t>a</a:t>
            </a:r>
            <a:r>
              <a:rPr lang="en-US" dirty="0" smtClean="0"/>
              <a:t>, </a:t>
            </a:r>
            <a:r>
              <a:rPr lang="en-US" i="1" dirty="0" smtClean="0"/>
              <a:t>b</a:t>
            </a:r>
            <a:r>
              <a:rPr lang="en-US" dirty="0" smtClean="0"/>
              <a:t>}. The edge </a:t>
            </a:r>
            <a:r>
              <a:rPr lang="en-US" dirty="0"/>
              <a:t>{</a:t>
            </a:r>
            <a:r>
              <a:rPr lang="en-US" i="1" dirty="0"/>
              <a:t>a</a:t>
            </a:r>
            <a:r>
              <a:rPr lang="en-US" dirty="0"/>
              <a:t>, </a:t>
            </a:r>
            <a:r>
              <a:rPr lang="en-US" i="1" dirty="0"/>
              <a:t>b</a:t>
            </a:r>
            <a:r>
              <a:rPr lang="en-US" dirty="0" smtClean="0"/>
              <a:t>} contributes one to </a:t>
            </a:r>
            <a:r>
              <a:rPr lang="en-US" dirty="0" err="1" smtClean="0"/>
              <a:t>deg</a:t>
            </a:r>
            <a:r>
              <a:rPr lang="en-US" dirty="0" smtClean="0"/>
              <a:t>(</a:t>
            </a:r>
            <a:r>
              <a:rPr lang="en-US" i="1" dirty="0" smtClean="0"/>
              <a:t>a</a:t>
            </a:r>
            <a:r>
              <a:rPr lang="en-US" dirty="0" smtClean="0"/>
              <a:t>). </a:t>
            </a:r>
          </a:p>
          <a:p>
            <a:r>
              <a:rPr lang="en-US" dirty="0" smtClean="0"/>
              <a:t>Each time the circuit passes through a vertex it contributes two to the vertex’s degree. </a:t>
            </a:r>
          </a:p>
          <a:p>
            <a:r>
              <a:rPr lang="en-US" dirty="0" smtClean="0"/>
              <a:t>Finally, the circuit terminates where it started, contributing one to </a:t>
            </a:r>
            <a:r>
              <a:rPr lang="en-US" dirty="0" err="1" smtClean="0"/>
              <a:t>deg</a:t>
            </a:r>
            <a:r>
              <a:rPr lang="en-US" dirty="0" smtClean="0"/>
              <a:t>(</a:t>
            </a:r>
            <a:r>
              <a:rPr lang="en-US" i="1" dirty="0" smtClean="0"/>
              <a:t>a</a:t>
            </a:r>
            <a:r>
              <a:rPr lang="en-US" dirty="0" smtClean="0"/>
              <a:t>). Therefore </a:t>
            </a:r>
            <a:r>
              <a:rPr lang="en-US" dirty="0" err="1" smtClean="0"/>
              <a:t>deg</a:t>
            </a:r>
            <a:r>
              <a:rPr lang="en-US" dirty="0" smtClean="0"/>
              <a:t>(</a:t>
            </a:r>
            <a:r>
              <a:rPr lang="en-US" i="1" dirty="0" smtClean="0"/>
              <a:t>a</a:t>
            </a:r>
            <a:r>
              <a:rPr lang="en-US" dirty="0" smtClean="0"/>
              <a:t>) must be even.</a:t>
            </a:r>
          </a:p>
          <a:p>
            <a:r>
              <a:rPr lang="en-US" dirty="0" smtClean="0"/>
              <a:t>We conclude that the degree of every other vertex must also be even.</a:t>
            </a:r>
          </a:p>
          <a:p>
            <a:r>
              <a:rPr lang="en-US" dirty="0"/>
              <a:t>By the same reasoning, we see that the initial vertex and the final vertex of an Euler path have odd degree, while every other vertex has even degree.  So, a graph with an Euler path has exactly two vertices of odd degree</a:t>
            </a:r>
            <a:r>
              <a:rPr lang="en-US" dirty="0" smtClean="0"/>
              <a:t>.</a:t>
            </a:r>
          </a:p>
          <a:p>
            <a:r>
              <a:rPr lang="en-US" dirty="0"/>
              <a:t>In the next slide we will show that these necessary conditions are also sufficient conditions.</a:t>
            </a:r>
          </a:p>
        </p:txBody>
      </p:sp>
    </p:spTree>
    <p:extLst>
      <p:ext uri="{BB962C8B-B14F-4D97-AF65-F5344CB8AC3E}">
        <p14:creationId xmlns:p14="http://schemas.microsoft.com/office/powerpoint/2010/main" val="243559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Sufficient Conditions for Euler Circuits and Paths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smtClean="0"/>
              <a:t>Suppose that </a:t>
            </a:r>
            <a:r>
              <a:rPr lang="en-US" i="1" dirty="0" smtClean="0"/>
              <a:t>G</a:t>
            </a:r>
            <a:r>
              <a:rPr lang="en-US" dirty="0" smtClean="0"/>
              <a:t> is a connected </a:t>
            </a:r>
            <a:r>
              <a:rPr lang="en-US" dirty="0" err="1" smtClean="0"/>
              <a:t>multigraph</a:t>
            </a:r>
            <a:r>
              <a:rPr lang="en-US" dirty="0" smtClean="0"/>
              <a:t> with ≥ </a:t>
            </a:r>
            <a:r>
              <a:rPr lang="en-US" dirty="0" smtClean="0">
                <a:latin typeface="Cambria Math" pitchFamily="18" charset="0"/>
                <a:ea typeface="Cambria Math" pitchFamily="18" charset="0"/>
              </a:rPr>
              <a:t>2</a:t>
            </a:r>
            <a:r>
              <a:rPr lang="en-US" dirty="0" smtClean="0"/>
              <a:t> vertices, all of even degree.  Let </a:t>
            </a:r>
            <a:r>
              <a:rPr lang="en-US" i="1" dirty="0" smtClean="0"/>
              <a:t>x</a:t>
            </a:r>
            <a:r>
              <a:rPr lang="en-US" baseline="-25000" dirty="0">
                <a:latin typeface="Cambria Math" pitchFamily="18" charset="0"/>
                <a:ea typeface="Cambria Math" pitchFamily="18" charset="0"/>
              </a:rPr>
              <a:t>0</a:t>
            </a:r>
            <a:r>
              <a:rPr lang="en-US" dirty="0" smtClean="0"/>
              <a:t> = </a:t>
            </a:r>
            <a:r>
              <a:rPr lang="en-US" i="1" dirty="0" smtClean="0"/>
              <a:t>a</a:t>
            </a:r>
            <a:r>
              <a:rPr lang="en-US" dirty="0"/>
              <a:t> </a:t>
            </a:r>
            <a:r>
              <a:rPr lang="en-US" dirty="0" smtClean="0"/>
              <a:t>be a vertex of even degree. Choose an edge {</a:t>
            </a:r>
            <a:r>
              <a:rPr lang="en-US" i="1" dirty="0" smtClean="0"/>
              <a:t>x</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a:t>
            </a:r>
            <a:r>
              <a:rPr lang="en-US" i="1" dirty="0"/>
              <a:t> </a:t>
            </a:r>
            <a:r>
              <a:rPr lang="en-US" i="1" dirty="0" smtClean="0"/>
              <a:t>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 incident with </a:t>
            </a:r>
            <a:r>
              <a:rPr lang="en-US" i="1" dirty="0" smtClean="0">
                <a:ea typeface="Cambria Math" pitchFamily="18" charset="0"/>
              </a:rPr>
              <a:t>a</a:t>
            </a:r>
            <a:r>
              <a:rPr lang="en-US" dirty="0" smtClean="0">
                <a:latin typeface="Cambria Math" pitchFamily="18" charset="0"/>
                <a:ea typeface="Cambria Math" pitchFamily="18" charset="0"/>
              </a:rPr>
              <a:t> and proceed to build a simple path </a:t>
            </a:r>
            <a:r>
              <a:rPr lang="en-US" dirty="0" smtClean="0"/>
              <a:t>{</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a:t>
            </a:r>
            <a:r>
              <a:rPr lang="en-US"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x</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dirty="0"/>
              <a:t>{</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a:t>
            </a:r>
            <a:r>
              <a:rPr lang="en-US" i="1" dirty="0" err="1" smtClean="0"/>
              <a:t>x</a:t>
            </a:r>
            <a:r>
              <a:rPr lang="en-US" i="1" baseline="-25000" dirty="0" err="1" smtClean="0">
                <a:ea typeface="Cambria Math" pitchFamily="18" charset="0"/>
              </a:rPr>
              <a:t>n</a:t>
            </a:r>
            <a:r>
              <a:rPr lang="en-US" dirty="0" smtClean="0">
                <a:latin typeface="Cambria Math" pitchFamily="18" charset="0"/>
                <a:ea typeface="Cambria Math" pitchFamily="18" charset="0"/>
              </a:rPr>
              <a:t>} by adding edges one by one  until another edge can not be added. </a:t>
            </a:r>
          </a:p>
          <a:p>
            <a:pPr indent="0">
              <a:buNone/>
            </a:pPr>
            <a:r>
              <a:rPr lang="en-US" dirty="0" smtClean="0">
                <a:latin typeface="Cambria Math" pitchFamily="18" charset="0"/>
                <a:ea typeface="Cambria Math" pitchFamily="18" charset="0"/>
              </a:rPr>
              <a:t>                                                                                    </a:t>
            </a:r>
          </a:p>
          <a:p>
            <a:pPr indent="0">
              <a:buNone/>
            </a:pPr>
            <a:endParaRPr lang="en-US" dirty="0" smtClean="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The path begins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we show that it must terminate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smtClean="0">
                <a:ea typeface="Cambria Math" pitchFamily="18" charset="0"/>
              </a:rPr>
              <a:t>a</a:t>
            </a:r>
            <a:r>
              <a:rPr lang="en-US" dirty="0" smtClean="0">
                <a:latin typeface="Cambria Math" pitchFamily="18" charset="0"/>
                <a:ea typeface="Cambria Math" pitchFamily="18" charset="0"/>
              </a:rPr>
              <a:t>, we can leave it. Therefore, the path can only end at </a:t>
            </a:r>
            <a:r>
              <a:rPr lang="en-US" i="1" dirty="0" smtClean="0">
                <a:ea typeface="Cambria Math" pitchFamily="18" charset="0"/>
              </a:rPr>
              <a:t>a</a:t>
            </a:r>
            <a:r>
              <a:rPr lang="en-US" dirty="0" smtClean="0">
                <a:latin typeface="Cambria Math" pitchFamily="18" charset="0"/>
                <a:ea typeface="Cambria Math" pitchFamily="18" charset="0"/>
              </a:rPr>
              <a:t>.</a:t>
            </a:r>
          </a:p>
          <a:p>
            <a:r>
              <a:rPr lang="en-US" dirty="0" smtClean="0">
                <a:ea typeface="Cambria Math" pitchFamily="18" charset="0"/>
              </a:rPr>
              <a:t>If all of the edges have been used, an Euler circuit has been constructed. Otherwise, consider the </a:t>
            </a:r>
            <a:r>
              <a:rPr lang="en-US" dirty="0" err="1" smtClean="0">
                <a:ea typeface="Cambria Math" pitchFamily="18" charset="0"/>
              </a:rPr>
              <a:t>subgraph</a:t>
            </a:r>
            <a:r>
              <a:rPr lang="en-US" dirty="0" smtClean="0">
                <a:ea typeface="Cambria Math" pitchFamily="18" charset="0"/>
              </a:rPr>
              <a:t> </a:t>
            </a:r>
            <a:r>
              <a:rPr lang="en-US" i="1" dirty="0" smtClean="0">
                <a:ea typeface="Cambria Math" pitchFamily="18" charset="0"/>
              </a:rPr>
              <a:t>H</a:t>
            </a:r>
            <a:r>
              <a:rPr lang="en-US" dirty="0" smtClean="0">
                <a:ea typeface="Cambria Math" pitchFamily="18" charset="0"/>
              </a:rPr>
              <a:t> obtained from </a:t>
            </a:r>
            <a:r>
              <a:rPr lang="en-US" i="1" dirty="0" smtClean="0">
                <a:ea typeface="Cambria Math" pitchFamily="18" charset="0"/>
              </a:rPr>
              <a:t>G</a:t>
            </a:r>
            <a:r>
              <a:rPr lang="en-US" dirty="0" smtClean="0">
                <a:ea typeface="Cambria Math" pitchFamily="18" charset="0"/>
              </a:rPr>
              <a:t> by deleting the edges already used. </a:t>
            </a:r>
          </a:p>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smtClean="0">
                <a:latin typeface="Cambria Math" pitchFamily="18" charset="0"/>
                <a:ea typeface="Cambria Math" pitchFamily="18" charset="0"/>
              </a:rPr>
              <a:t>We </a:t>
            </a:r>
            <a:r>
              <a:rPr lang="en-US" sz="1600" dirty="0">
                <a:latin typeface="Cambria Math" pitchFamily="18" charset="0"/>
                <a:ea typeface="Cambria Math" pitchFamily="18" charset="0"/>
              </a:rPr>
              <a:t>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a:t>
            </a:r>
            <a:r>
              <a:rPr lang="en-US" sz="1600" dirty="0" smtClean="0">
                <a:latin typeface="Cambria Math" pitchFamily="18" charset="0"/>
                <a:ea typeface="Cambria Math" pitchFamily="18" charset="0"/>
              </a:rPr>
              <a:t>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smtClean="0">
                <a:latin typeface="Cambria Math" pitchFamily="18" charset="0"/>
                <a:ea typeface="Cambria Math" pitchFamily="18" charset="0"/>
              </a:rPr>
              <a:t>}</a:t>
            </a:r>
            <a:r>
              <a:rPr lang="en-US" sz="1600" dirty="0">
                <a:latin typeface="Cambria Math" pitchFamily="18" charset="0"/>
                <a:ea typeface="Cambria Math" pitchFamily="18" charset="0"/>
              </a:rPr>
              <a:t> in </a:t>
            </a:r>
            <a:r>
              <a:rPr lang="en-US" sz="1600" dirty="0" smtClean="0">
                <a:latin typeface="Cambria Math" pitchFamily="18" charset="0"/>
                <a:ea typeface="Cambria Math" pitchFamily="18" charset="0"/>
              </a:rPr>
              <a:t>succession.</a:t>
            </a:r>
            <a:endParaRPr lang="en-US" sz="1600" dirty="0">
              <a:latin typeface="Cambria Math" pitchFamily="18" charset="0"/>
              <a:ea typeface="Cambria Math" pitchFamily="18" charset="0"/>
            </a:endParaRP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Sufficient Conditions for Euler Circuits and Paths (</a:t>
            </a:r>
            <a:r>
              <a:rPr lang="en-US" sz="4000" i="1" dirty="0" smtClean="0"/>
              <a:t>continued</a:t>
            </a:r>
            <a:r>
              <a:rPr lang="en-US" sz="4000" dirty="0" smtClean="0"/>
              <a:t>)</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295400"/>
            <a:ext cx="2286000" cy="1371013"/>
          </a:xfrm>
          <a:prstGeom prst="rect">
            <a:avLst/>
          </a:prstGeom>
        </p:spPr>
      </p:pic>
      <p:sp>
        <p:nvSpPr>
          <p:cNvPr id="6" name="Content Placeholder 5"/>
          <p:cNvSpPr>
            <a:spLocks noGrp="1"/>
          </p:cNvSpPr>
          <p:nvPr>
            <p:ph idx="1"/>
          </p:nvPr>
        </p:nvSpPr>
        <p:spPr>
          <a:xfrm>
            <a:off x="533400" y="1981200"/>
            <a:ext cx="8229600" cy="4389120"/>
          </a:xfrm>
        </p:spPr>
        <p:txBody>
          <a:bodyPr>
            <a:normAutofit fontScale="62500" lnSpcReduction="20000"/>
          </a:bodyPr>
          <a:lstStyle/>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 Every vertex in H must have even degree because all the vertices in </a:t>
            </a:r>
            <a:r>
              <a:rPr lang="en-US" i="1" dirty="0" smtClean="0">
                <a:ea typeface="Cambria Math" pitchFamily="18" charset="0"/>
              </a:rPr>
              <a:t>G</a:t>
            </a:r>
            <a:r>
              <a:rPr lang="en-US" dirty="0" smtClean="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smtClean="0">
              <a:ea typeface="Cambria Math" pitchFamily="18" charset="0"/>
            </a:endParaRPr>
          </a:p>
          <a:p>
            <a:pPr marL="0" indent="0">
              <a:buNone/>
            </a:pPr>
            <a:endParaRPr lang="en-US" dirty="0" smtClean="0">
              <a:ea typeface="Cambria Math" pitchFamily="18" charset="0"/>
            </a:endParaRPr>
          </a:p>
          <a:p>
            <a:pPr marL="0" indent="0">
              <a:buNone/>
            </a:pPr>
            <a:endParaRPr lang="en-US" dirty="0">
              <a:ea typeface="Cambria Math" pitchFamily="18" charset="0"/>
            </a:endParaRPr>
          </a:p>
          <a:p>
            <a:r>
              <a:rPr lang="en-US" dirty="0" smtClean="0">
                <a:ea typeface="Cambria Math" pitchFamily="18" charset="0"/>
              </a:rPr>
              <a:t>Continue this process until all edges have been used. This produces an Euler circuit. Since every edge is included and no edge is included more than once.</a:t>
            </a:r>
          </a:p>
          <a:p>
            <a:r>
              <a:rPr lang="en-US" dirty="0"/>
              <a:t>Similar reasoning can be used to show that a graph with exactly two vertices of odd degree must have an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smtClean="0">
                <a:ea typeface="Cambria Math" pitchFamily="18" charset="0"/>
              </a:rPr>
              <a:t>c</a:t>
            </a:r>
            <a:r>
              <a:rPr lang="en-US" sz="1050" i="1" dirty="0" smtClean="0">
                <a:ea typeface="Cambria Math" pitchFamily="18" charset="0"/>
              </a:rPr>
              <a:t>.</a:t>
            </a:r>
            <a:endParaRPr lang="en-US" sz="1050" dirty="0"/>
          </a:p>
        </p:txBody>
      </p:sp>
      <p:sp>
        <p:nvSpPr>
          <p:cNvPr id="8" name="TextBox 7"/>
          <p:cNvSpPr txBox="1"/>
          <p:nvPr/>
        </p:nvSpPr>
        <p:spPr>
          <a:xfrm>
            <a:off x="914400" y="4800600"/>
            <a:ext cx="4533900" cy="584775"/>
          </a:xfrm>
          <a:prstGeom prst="rect">
            <a:avLst/>
          </a:prstGeom>
          <a:noFill/>
          <a:ln>
            <a:solidFill>
              <a:schemeClr val="tx2"/>
            </a:solidFill>
          </a:ln>
        </p:spPr>
        <p:txBody>
          <a:bodyPr wrap="square" rtlCol="0">
            <a:spAutoFit/>
          </a:bodyPr>
          <a:lstStyle/>
          <a:p>
            <a:r>
              <a:rPr lang="en-US" sz="1600" dirty="0" smtClean="0">
                <a:ea typeface="Cambria Math" pitchFamily="18" charset="0"/>
              </a:rPr>
              <a:t>In </a:t>
            </a:r>
            <a:r>
              <a:rPr lang="en-US" sz="1600" dirty="0">
                <a:ea typeface="Cambria Math" pitchFamily="18" charset="0"/>
              </a:rPr>
              <a:t>the example, we end up with the circuit    </a:t>
            </a:r>
            <a:r>
              <a:rPr lang="en-US" sz="1600" i="1" dirty="0" smtClean="0">
                <a:ea typeface="Cambria Math" pitchFamily="18" charset="0"/>
              </a:rPr>
              <a:t>a</a:t>
            </a:r>
            <a:r>
              <a:rPr lang="en-US" sz="1600" i="1" dirty="0">
                <a:ea typeface="Cambria Math" pitchFamily="18" charset="0"/>
              </a:rPr>
              <a:t>,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r>
              <a:rPr lang="en-US" i="1" dirty="0" smtClean="0"/>
              <a:t>continued</a:t>
            </a:r>
            <a:r>
              <a:rPr lang="en-US" dirty="0" smtClean="0"/>
              <a:t>)</a:t>
            </a:r>
            <a:endParaRPr lang="en-US" dirty="0"/>
          </a:p>
        </p:txBody>
      </p:sp>
      <p:sp>
        <p:nvSpPr>
          <p:cNvPr id="3" name="Content Placeholder 2"/>
          <p:cNvSpPr>
            <a:spLocks noGrp="1"/>
          </p:cNvSpPr>
          <p:nvPr>
            <p:ph idx="1"/>
          </p:nvPr>
        </p:nvSpPr>
        <p:spPr>
          <a:xfrm>
            <a:off x="630217" y="1928297"/>
            <a:ext cx="8229600" cy="4389120"/>
          </a:xfrm>
        </p:spPr>
        <p:txBody>
          <a:bodyPr/>
          <a:lstStyle/>
          <a:p>
            <a:r>
              <a:rPr lang="en-US" sz="2000" dirty="0"/>
              <a:t>A</a:t>
            </a:r>
            <a:r>
              <a:rPr lang="en-US" sz="2000" dirty="0" smtClean="0"/>
              <a:t> </a:t>
            </a:r>
            <a:r>
              <a:rPr lang="en-US" sz="2000" i="1" dirty="0" smtClean="0"/>
              <a:t>simple directed graph </a:t>
            </a:r>
            <a:r>
              <a:rPr lang="en-US" sz="2000" dirty="0" smtClean="0"/>
              <a:t>has no loops and no multiple edges.</a:t>
            </a:r>
          </a:p>
          <a:p>
            <a:pPr marL="0" indent="0">
              <a:buNone/>
            </a:pPr>
            <a:endParaRPr lang="en-US" dirty="0"/>
          </a:p>
          <a:p>
            <a:pPr marL="0" indent="0">
              <a:buNone/>
            </a:pPr>
            <a:endParaRPr lang="en-US" dirty="0" smtClean="0"/>
          </a:p>
          <a:p>
            <a:pPr marL="0" indent="0">
              <a:buNone/>
            </a:pPr>
            <a:endParaRPr lang="en-US" dirty="0" smtClean="0"/>
          </a:p>
          <a:p>
            <a:r>
              <a:rPr lang="en-US" sz="2000" dirty="0"/>
              <a:t>A</a:t>
            </a:r>
            <a:r>
              <a:rPr lang="en-US" sz="2000" dirty="0" smtClean="0"/>
              <a:t> </a:t>
            </a:r>
            <a:r>
              <a:rPr lang="en-US" sz="2000" i="1" dirty="0" smtClean="0"/>
              <a:t>directed </a:t>
            </a:r>
            <a:r>
              <a:rPr lang="en-US" sz="2000" i="1" dirty="0" err="1" smtClean="0"/>
              <a:t>multigraph</a:t>
            </a:r>
            <a:r>
              <a:rPr lang="en-US" sz="2000" dirty="0" smtClean="0"/>
              <a:t> may have multiple directed edges.  When there are </a:t>
            </a:r>
            <a:r>
              <a:rPr lang="en-US" sz="2000" i="1" dirty="0" smtClean="0"/>
              <a:t>m</a:t>
            </a:r>
            <a:r>
              <a:rPr lang="en-US" sz="2000" dirty="0" smtClean="0"/>
              <a:t> directed edges from the vertex </a:t>
            </a:r>
            <a:r>
              <a:rPr lang="en-US" sz="2000" i="1" dirty="0" smtClean="0"/>
              <a:t>u</a:t>
            </a:r>
            <a:r>
              <a:rPr lang="en-US" sz="2000" dirty="0" smtClean="0"/>
              <a:t> to the vertex </a:t>
            </a:r>
            <a:r>
              <a:rPr lang="en-US" sz="2000" i="1" dirty="0" smtClean="0"/>
              <a:t>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 m</a:t>
            </a:r>
            <a:r>
              <a:rPr lang="en-US" sz="2000" dirty="0" smtClean="0"/>
              <a:t>.</a:t>
            </a:r>
            <a:endParaRPr lang="en-US" sz="2000" dirty="0"/>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smtClean="0"/>
                <a:t>a</a:t>
              </a:r>
              <a:endParaRPr lang="en-US" i="1" dirty="0"/>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smtClean="0"/>
                <a:t>c</a:t>
              </a:r>
              <a:endParaRPr lang="en-US" i="1" dirty="0"/>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smtClean="0"/>
                <a:t>c</a:t>
              </a:r>
              <a:endParaRPr lang="en-US" i="1" dirty="0"/>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smtClean="0"/>
                <a:t>a</a:t>
              </a:r>
              <a:endParaRPr lang="en-US" i="1" dirty="0"/>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smtClean="0"/>
                <a:t>b</a:t>
              </a:r>
              <a:endParaRPr lang="en-US" i="1" dirty="0"/>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smtClean="0"/>
              <a:t>In this directed </a:t>
            </a:r>
            <a:r>
              <a:rPr lang="en-US" sz="2000" dirty="0" err="1" smtClean="0"/>
              <a:t>multigraph</a:t>
            </a:r>
            <a:r>
              <a:rPr lang="en-US" sz="2000" dirty="0" smtClean="0"/>
              <a:t> the multiplicity </a:t>
            </a:r>
            <a:r>
              <a:rPr lang="en-US" sz="2000" dirty="0"/>
              <a:t>of (</a:t>
            </a:r>
            <a:r>
              <a:rPr lang="en-US" sz="2000" i="1" dirty="0" err="1"/>
              <a:t>a,b</a:t>
            </a:r>
            <a:r>
              <a:rPr lang="en-US" sz="2000" dirty="0"/>
              <a:t>) is </a:t>
            </a:r>
            <a:r>
              <a:rPr lang="en-US" sz="2000" dirty="0" smtClean="0">
                <a:latin typeface="Cambria Math" pitchFamily="18" charset="0"/>
                <a:ea typeface="Cambria Math" pitchFamily="18" charset="0"/>
              </a:rPr>
              <a:t>1 and the multiplicity </a:t>
            </a:r>
            <a:r>
              <a:rPr lang="en-US" sz="2000" dirty="0">
                <a:latin typeface="Cambria Math" pitchFamily="18" charset="0"/>
                <a:ea typeface="Cambria Math" pitchFamily="18" charset="0"/>
              </a:rPr>
              <a:t>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a:t>
            </a:r>
            <a:r>
              <a:rPr lang="en-US" sz="2000" dirty="0" smtClean="0">
                <a:latin typeface="Cambria Math" pitchFamily="18" charset="0"/>
                <a:ea typeface="Cambria Math" pitchFamily="18" charset="0"/>
              </a:rPr>
              <a:t>2.</a:t>
            </a:r>
            <a:endParaRPr lang="en-US" sz="2000" dirty="0">
              <a:latin typeface="Cambria Math" pitchFamily="18" charset="0"/>
              <a:ea typeface="Cambria Math" pitchFamily="18" charset="0"/>
            </a:endParaRP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smtClean="0"/>
              <a:t>This is a directed graph with three vertices and four edges.</a:t>
            </a:r>
            <a:endParaRPr lang="en-US" sz="2000" dirty="0"/>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Constructing an  Euler Circuits</a:t>
            </a:r>
          </a:p>
        </p:txBody>
      </p:sp>
      <p:sp>
        <p:nvSpPr>
          <p:cNvPr id="3" name="Content Placeholder 2"/>
          <p:cNvSpPr>
            <a:spLocks noGrp="1"/>
          </p:cNvSpPr>
          <p:nvPr>
            <p:ph idx="1"/>
          </p:nvPr>
        </p:nvSpPr>
        <p:spPr/>
        <p:txBody>
          <a:bodyPr/>
          <a:lstStyle/>
          <a:p>
            <a:pPr marL="0" indent="0">
              <a:buNone/>
            </a:pPr>
            <a:r>
              <a:rPr lang="en-US" dirty="0" smtClean="0"/>
              <a:t>In </a:t>
            </a:r>
            <a:r>
              <a:rPr lang="en-US" dirty="0"/>
              <a:t>our proof we developed this algorithms for constructing a Euler circuit in a graph with no vertices of odd degree.</a:t>
            </a:r>
          </a:p>
        </p:txBody>
      </p:sp>
      <p:sp>
        <p:nvSpPr>
          <p:cNvPr id="4" name="Content Placeholder 2"/>
          <p:cNvSpPr txBox="1">
            <a:spLocks/>
          </p:cNvSpPr>
          <p:nvPr/>
        </p:nvSpPr>
        <p:spPr>
          <a:xfrm>
            <a:off x="685800" y="34290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Euler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connected</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err="1" smtClean="0">
                <a:ln>
                  <a:noFill/>
                </a:ln>
                <a:solidFill>
                  <a:schemeClr val="tx1"/>
                </a:solidFill>
                <a:effectLst/>
                <a:uLnTx/>
                <a:uFillTx/>
                <a:latin typeface="+mn-lt"/>
                <a:ea typeface="+mn-ea"/>
                <a:cs typeface="+mn-cs"/>
              </a:rPr>
              <a:t>multigraph</a:t>
            </a:r>
            <a:r>
              <a:rPr kumimoji="0" lang="en-US" sz="2600" b="0" i="0" u="none" strike="noStrike" kern="1200" cap="none" spc="0" normalizeH="0" noProof="0" dirty="0" smtClean="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circuit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dirty="0" smtClean="0">
                <a:ea typeface="Cambria Math" pitchFamily="18" charset="0"/>
              </a:rPr>
              <a:t>a circuit in </a:t>
            </a:r>
            <a:r>
              <a:rPr lang="en-US" sz="2600" i="1" dirty="0" smtClean="0">
                <a:ea typeface="Cambria Math" pitchFamily="18" charset="0"/>
              </a:rPr>
              <a:t>G </a:t>
            </a:r>
            <a:r>
              <a:rPr lang="en-US" sz="2600" dirty="0" smtClean="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a:t>
            </a:r>
            <a:r>
              <a:rPr lang="en-US" sz="2600" dirty="0" smtClean="0">
                <a:ea typeface="Cambria Math" pitchFamily="18" charset="0"/>
              </a:rPr>
              <a:t>                  successively  </a:t>
            </a:r>
            <a:r>
              <a:rPr kumimoji="0" lang="en-US" sz="2600" b="0" i="0" u="none" strike="noStrike" kern="1200" cap="none" spc="0" normalizeH="0" noProof="0" dirty="0" smtClean="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i="1" dirty="0" smtClean="0"/>
              <a:t>G</a:t>
            </a:r>
            <a:r>
              <a:rPr lang="en-US" sz="2600" dirty="0" smtClean="0"/>
              <a:t> with the edges of this circuit removed</a:t>
            </a:r>
            <a:r>
              <a:rPr kumimoji="0" lang="en-US" sz="2600" b="0" u="none" strike="noStrike" kern="1200" cap="none" spc="0" normalizeH="0" baseline="0" noProof="0" dirty="0" smtClean="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b="1" dirty="0" smtClean="0"/>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H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smtClean="0"/>
              <a:t>         </a:t>
            </a:r>
            <a:r>
              <a:rPr lang="en-US" sz="2600" i="1" dirty="0" err="1" smtClean="0"/>
              <a:t>subciruit</a:t>
            </a:r>
            <a:r>
              <a:rPr lang="en-US" sz="2600" i="1" dirty="0" smtClean="0"/>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a:t>
            </a:r>
            <a:r>
              <a:rPr kumimoji="0" lang="en-US" sz="2600" b="0" i="0" u="none" strike="noStrike" kern="1200" cap="none" spc="0" normalizeH="0" noProof="0" dirty="0" smtClean="0">
                <a:ln>
                  <a:noFill/>
                </a:ln>
                <a:solidFill>
                  <a:schemeClr val="tx1"/>
                </a:solidFill>
                <a:effectLst/>
                <a:uLnTx/>
                <a:uFillTx/>
                <a:latin typeface="+mn-lt"/>
                <a:ea typeface="+mn-ea"/>
                <a:cs typeface="+mn-cs"/>
              </a:rPr>
              <a:t> circuit in </a:t>
            </a:r>
            <a:r>
              <a:rPr kumimoji="0" lang="en-US" sz="2600" b="0" i="1" u="none" strike="noStrike" kern="1200" cap="none" spc="0" normalizeH="0" noProof="0" dirty="0" smtClean="0">
                <a:ln>
                  <a:noFill/>
                </a:ln>
                <a:solidFill>
                  <a:schemeClr val="tx1"/>
                </a:solidFill>
                <a:effectLst/>
                <a:uLnTx/>
                <a:uFillTx/>
                <a:latin typeface="+mn-lt"/>
                <a:ea typeface="+mn-ea"/>
                <a:cs typeface="+mn-cs"/>
              </a:rPr>
              <a:t>H</a:t>
            </a:r>
            <a:r>
              <a:rPr kumimoji="0" lang="en-US" sz="2600" b="0" i="0" u="none" strike="noStrike" kern="1200" cap="none" spc="0" normalizeH="0" noProof="0" dirty="0" smtClean="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smtClean="0">
                <a:ln>
                  <a:noFill/>
                </a:ln>
                <a:solidFill>
                  <a:schemeClr val="tx1"/>
                </a:solidFill>
                <a:effectLst/>
                <a:uLnTx/>
                <a:uFillTx/>
                <a:latin typeface="+mn-lt"/>
                <a:ea typeface="+mn-ea"/>
                <a:cs typeface="+mn-cs"/>
              </a:rPr>
              <a:t>H</a:t>
            </a:r>
            <a:r>
              <a:rPr kumimoji="0" lang="en-US" sz="2600" b="0" i="0" u="none" strike="noStrike" kern="1200" cap="none" spc="0" normalizeH="0" noProof="0" dirty="0" smtClean="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dirty="0" smtClean="0"/>
              <a:t>                            </a:t>
            </a:r>
            <a:r>
              <a:rPr kumimoji="0" lang="en-US" sz="2600" b="0" i="0" u="none" strike="noStrike" kern="1200" cap="none" spc="0" normalizeH="0" noProof="0" dirty="0" smtClean="0">
                <a:ln>
                  <a:noFill/>
                </a:ln>
                <a:solidFill>
                  <a:schemeClr val="tx1"/>
                </a:solidFill>
                <a:effectLst/>
                <a:uLnTx/>
                <a:uFillTx/>
                <a:latin typeface="+mn-lt"/>
                <a:ea typeface="+mn-ea"/>
                <a:cs typeface="+mn-cs"/>
              </a:rPr>
              <a:t>an endpoint of an edge in circuit.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dirty="0" smtClean="0"/>
              <a:t>       </a:t>
            </a:r>
            <a:r>
              <a:rPr lang="en-US" sz="2600" i="1" dirty="0" smtClean="0"/>
              <a:t>H</a:t>
            </a:r>
            <a:r>
              <a:rPr lang="en-US" sz="2600" dirty="0" smtClean="0"/>
              <a:t> := </a:t>
            </a:r>
            <a:r>
              <a:rPr lang="en-US" sz="2600" i="1" dirty="0" smtClean="0"/>
              <a:t>H</a:t>
            </a:r>
            <a:r>
              <a:rPr lang="en-US" sz="2600" dirty="0" smtClean="0"/>
              <a:t> with edges of </a:t>
            </a:r>
            <a:r>
              <a:rPr lang="en-US" sz="2600" i="1" dirty="0" err="1" smtClean="0"/>
              <a:t>subciruit</a:t>
            </a:r>
            <a:r>
              <a:rPr lang="en-US" sz="2600" dirty="0" smtClean="0"/>
              <a:t> and all isolated vertices removed</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a:t>
            </a:r>
            <a:r>
              <a:rPr lang="en-US" sz="2600" i="1" dirty="0" smtClean="0"/>
              <a:t>circuit </a:t>
            </a:r>
            <a:r>
              <a:rPr lang="en-US" sz="2600" dirty="0" smtClean="0"/>
              <a:t>:= </a:t>
            </a:r>
            <a:r>
              <a:rPr lang="en-US" sz="2600" i="1" dirty="0" smtClean="0"/>
              <a:t>circuit</a:t>
            </a:r>
            <a:r>
              <a:rPr lang="en-US" sz="2600" dirty="0" smtClean="0"/>
              <a:t> with </a:t>
            </a:r>
            <a:r>
              <a:rPr lang="en-US" sz="2600" dirty="0" err="1" smtClean="0"/>
              <a:t>s</a:t>
            </a:r>
            <a:r>
              <a:rPr lang="en-US" sz="2600" i="1" dirty="0" err="1" smtClean="0"/>
              <a:t>ubcircuit</a:t>
            </a:r>
            <a:r>
              <a:rPr lang="en-US" sz="2600" dirty="0" smtClean="0"/>
              <a:t> inserted at the appropriate vertex. </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circuit</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circuit</a:t>
            </a:r>
            <a:r>
              <a:rPr kumimoji="0" lang="en-US" sz="2600" b="0" u="none" strike="noStrike" kern="1200" cap="none" spc="0" normalizeH="0" noProof="0" dirty="0" smtClean="0">
                <a:ln>
                  <a:noFill/>
                </a:ln>
                <a:solidFill>
                  <a:schemeClr val="tx1"/>
                </a:solidFill>
                <a:effectLst/>
                <a:uLnTx/>
                <a:uFillTx/>
                <a:latin typeface="+mn-lt"/>
                <a:ea typeface="+mn-ea"/>
                <a:cs typeface="+mn-cs"/>
              </a:rPr>
              <a:t> is an Euler circuit</a:t>
            </a:r>
            <a:r>
              <a:rPr lang="en-US" sz="2600" dirty="0" smtClean="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4232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and Sufficient Conditions for Euler Circuits and Paths (</a:t>
            </a:r>
            <a:r>
              <a:rPr lang="en-US" sz="4000" i="1" dirty="0"/>
              <a:t>continued</a:t>
            </a:r>
            <a:r>
              <a:rPr lang="en-US" sz="4000"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Theorem</a:t>
            </a:r>
            <a:r>
              <a:rPr lang="en-US" dirty="0" smtClean="0"/>
              <a:t>: A connected </a:t>
            </a:r>
            <a:r>
              <a:rPr lang="en-US" dirty="0" err="1" smtClean="0"/>
              <a:t>multigraph</a:t>
            </a:r>
            <a:r>
              <a:rPr lang="en-US" dirty="0" smtClean="0"/>
              <a:t> with at least two vertices has an Euler circuit if and only if each of its vertices has an even </a:t>
            </a:r>
            <a:r>
              <a:rPr lang="en-US" dirty="0"/>
              <a:t>degree </a:t>
            </a:r>
            <a:r>
              <a:rPr lang="en-US" dirty="0" smtClean="0"/>
              <a:t>and </a:t>
            </a:r>
            <a:r>
              <a:rPr lang="en-US" dirty="0"/>
              <a:t>it has an Euler path if and only if it has exactly two vertices of odd degree</a:t>
            </a:r>
            <a:r>
              <a:rPr lang="en-US" dirty="0" smtClean="0"/>
              <a:t>.</a:t>
            </a:r>
          </a:p>
          <a:p>
            <a:pPr marL="0" indent="0">
              <a:buNone/>
            </a:pPr>
            <a:endParaRPr lang="en-US" dirty="0"/>
          </a:p>
          <a:p>
            <a:pPr marL="0" indent="0">
              <a:buNone/>
            </a:pPr>
            <a:r>
              <a:rPr lang="en-US" b="1" dirty="0" smtClean="0"/>
              <a:t>Example</a:t>
            </a:r>
            <a:r>
              <a:rPr lang="en-US" dirty="0" smtClean="0"/>
              <a:t>: Two </a:t>
            </a:r>
            <a:r>
              <a:rPr lang="en-US" dirty="0"/>
              <a:t>of the vertices in the </a:t>
            </a:r>
            <a:r>
              <a:rPr lang="en-US" dirty="0" err="1"/>
              <a:t>multigraph</a:t>
            </a:r>
            <a:r>
              <a:rPr lang="en-US" dirty="0"/>
              <a:t> </a:t>
            </a:r>
            <a:r>
              <a:rPr lang="en-US" dirty="0" smtClean="0"/>
              <a:t>model of the  </a:t>
            </a:r>
            <a:r>
              <a:rPr lang="en-US" dirty="0"/>
              <a:t>K</a:t>
            </a:r>
            <a:r>
              <a:rPr lang="az-Cyrl-AZ" dirty="0">
                <a:latin typeface="Cambria Math"/>
                <a:ea typeface="Cambria Math"/>
              </a:rPr>
              <a:t>ӧ</a:t>
            </a:r>
            <a:r>
              <a:rPr lang="en-US" dirty="0" err="1"/>
              <a:t>nigsberg</a:t>
            </a:r>
            <a:r>
              <a:rPr lang="en-US" dirty="0"/>
              <a:t> bridge problem</a:t>
            </a:r>
            <a:r>
              <a:rPr lang="en-US" dirty="0" smtClean="0"/>
              <a:t> </a:t>
            </a:r>
            <a:r>
              <a:rPr lang="en-US" dirty="0"/>
              <a:t>have odd degree.   Hence, there is no Euler circuit in this </a:t>
            </a:r>
            <a:r>
              <a:rPr lang="en-US" dirty="0" err="1" smtClean="0"/>
              <a:t>multigraph</a:t>
            </a:r>
            <a:r>
              <a:rPr lang="en-US" dirty="0"/>
              <a:t> </a:t>
            </a:r>
            <a:r>
              <a:rPr lang="en-US" dirty="0" smtClean="0"/>
              <a:t>and  </a:t>
            </a:r>
            <a:r>
              <a:rPr lang="en-US" dirty="0"/>
              <a:t>it is impossible to start at a given point, cross each bridge exactly once, and return to the starting point. </a:t>
            </a:r>
            <a:endParaRPr lang="en-US" dirty="0" smtClean="0"/>
          </a:p>
          <a:p>
            <a:pPr marL="0" indent="0">
              <a:buNone/>
            </a:pPr>
            <a:endParaRPr lang="en-US" dirty="0"/>
          </a:p>
          <a:p>
            <a:pPr marL="0" indent="0">
              <a:buNone/>
            </a:pPr>
            <a:r>
              <a:rPr lang="en-US" dirty="0" smtClean="0"/>
              <a:t> </a:t>
            </a: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181600"/>
            <a:ext cx="834390" cy="1433322"/>
          </a:xfrm>
          <a:prstGeom prst="rect">
            <a:avLst/>
          </a:prstGeom>
        </p:spPr>
      </p:pic>
    </p:spTree>
    <p:extLst>
      <p:ext uri="{BB962C8B-B14F-4D97-AF65-F5344CB8AC3E}">
        <p14:creationId xmlns:p14="http://schemas.microsoft.com/office/powerpoint/2010/main" val="12826614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4400" dirty="0"/>
              <a:t>Euler Circuits and Paths </a:t>
            </a:r>
          </a:p>
        </p:txBody>
      </p:sp>
      <p:sp>
        <p:nvSpPr>
          <p:cNvPr id="3" name="Content Placeholder 2"/>
          <p:cNvSpPr>
            <a:spLocks noGrp="1"/>
          </p:cNvSpPr>
          <p:nvPr>
            <p:ph idx="1"/>
          </p:nvPr>
        </p:nvSpPr>
        <p:spPr/>
        <p:txBody>
          <a:bodyPr>
            <a:normAutofit fontScale="77500" lnSpcReduction="20000"/>
          </a:bodyPr>
          <a:lstStyle/>
          <a:p>
            <a:pPr indent="0">
              <a:buNone/>
            </a:pPr>
            <a:endParaRPr lang="en-US" dirty="0" smtClean="0"/>
          </a:p>
          <a:p>
            <a:pPr indent="0">
              <a:buNone/>
            </a:pPr>
            <a:r>
              <a:rPr lang="en-US" b="1" dirty="0" smtClean="0"/>
              <a:t>Example</a:t>
            </a:r>
            <a:r>
              <a:rPr lang="en-US" dirty="0" smtClean="0"/>
              <a:t>:</a:t>
            </a:r>
          </a:p>
          <a:p>
            <a:pPr indent="0">
              <a:buNone/>
            </a:pPr>
            <a:endParaRPr lang="en-US" dirty="0"/>
          </a:p>
          <a:p>
            <a:pPr indent="0">
              <a:buNone/>
            </a:pPr>
            <a:endParaRPr lang="en-US" dirty="0" smtClean="0"/>
          </a:p>
          <a:p>
            <a:pPr indent="0">
              <a:buNone/>
            </a:pPr>
            <a:endParaRPr lang="en-US" dirty="0" smtClean="0"/>
          </a:p>
          <a:p>
            <a:pPr indent="0">
              <a:buNone/>
            </a:pPr>
            <a:endParaRPr lang="en-US" dirty="0" smtClean="0"/>
          </a:p>
          <a:p>
            <a:pPr indent="0">
              <a:buNone/>
            </a:pPr>
            <a:r>
              <a:rPr lang="en-US" i="1" dirty="0" smtClean="0"/>
              <a:t>G</a:t>
            </a:r>
            <a:r>
              <a:rPr lang="en-US" baseline="-25000" dirty="0" smtClean="0">
                <a:latin typeface="Cambria Math" pitchFamily="18" charset="0"/>
                <a:ea typeface="Cambria Math" pitchFamily="18" charset="0"/>
              </a:rPr>
              <a:t>1</a:t>
            </a:r>
            <a:r>
              <a:rPr lang="en-US" dirty="0" smtClean="0"/>
              <a:t> contains exactly two vertices of odd degree (</a:t>
            </a:r>
            <a:r>
              <a:rPr lang="en-US" i="1" dirty="0" smtClean="0"/>
              <a:t>b</a:t>
            </a:r>
            <a:r>
              <a:rPr lang="en-US" dirty="0" smtClean="0"/>
              <a:t> and </a:t>
            </a:r>
            <a:r>
              <a:rPr lang="en-US" i="1" dirty="0" smtClean="0"/>
              <a:t>d</a:t>
            </a:r>
            <a:r>
              <a:rPr lang="en-US" dirty="0" smtClean="0"/>
              <a:t>). Hence it has an Euler path, e.g.,  </a:t>
            </a:r>
            <a:r>
              <a:rPr lang="en-US" i="1" dirty="0" smtClean="0"/>
              <a:t>d</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r>
              <a:rPr lang="en-US" i="1" dirty="0" smtClean="0"/>
              <a:t>b</a:t>
            </a:r>
            <a:r>
              <a:rPr lang="en-US" dirty="0" smtClean="0"/>
              <a:t>.</a:t>
            </a:r>
          </a:p>
          <a:p>
            <a:pPr indent="0">
              <a:buNone/>
            </a:pPr>
            <a:r>
              <a:rPr lang="en-US" dirty="0" smtClean="0"/>
              <a:t> </a:t>
            </a:r>
          </a:p>
          <a:p>
            <a:pPr indent="0">
              <a:buNone/>
            </a:pPr>
            <a:r>
              <a:rPr lang="en-US" i="1" dirty="0" smtClean="0"/>
              <a:t>G</a:t>
            </a:r>
            <a:r>
              <a:rPr lang="en-US" baseline="-25000" dirty="0" smtClean="0">
                <a:latin typeface="Cambria Math" pitchFamily="18" charset="0"/>
                <a:ea typeface="Cambria Math" pitchFamily="18" charset="0"/>
              </a:rPr>
              <a:t>2</a:t>
            </a:r>
            <a:r>
              <a:rPr lang="en-US" dirty="0" smtClean="0"/>
              <a:t> </a:t>
            </a:r>
            <a:r>
              <a:rPr lang="en-US" dirty="0"/>
              <a:t>h</a:t>
            </a:r>
            <a:r>
              <a:rPr lang="en-US" dirty="0" smtClean="0"/>
              <a:t>as exactly two vertices of odd degree </a:t>
            </a:r>
            <a:r>
              <a:rPr lang="en-US" dirty="0"/>
              <a:t>(</a:t>
            </a:r>
            <a:r>
              <a:rPr lang="en-US" i="1" dirty="0"/>
              <a:t>b</a:t>
            </a:r>
            <a:r>
              <a:rPr lang="en-US" dirty="0"/>
              <a:t> and </a:t>
            </a:r>
            <a:r>
              <a:rPr lang="en-US" i="1" dirty="0"/>
              <a:t>d</a:t>
            </a:r>
            <a:r>
              <a:rPr lang="en-US" dirty="0"/>
              <a:t>). Hence it has an Euler </a:t>
            </a:r>
            <a:r>
              <a:rPr lang="en-US" dirty="0" smtClean="0"/>
              <a:t>path, e.g.,  </a:t>
            </a:r>
            <a:r>
              <a:rPr lang="en-US" i="1" dirty="0" smtClean="0"/>
              <a:t>b</a:t>
            </a:r>
            <a:r>
              <a:rPr lang="en-US" dirty="0" smtClean="0"/>
              <a:t>, </a:t>
            </a:r>
            <a:r>
              <a:rPr lang="en-US" i="1" dirty="0"/>
              <a:t>a</a:t>
            </a:r>
            <a:r>
              <a:rPr lang="en-US" dirty="0"/>
              <a:t>, </a:t>
            </a:r>
            <a:r>
              <a:rPr lang="en-US" i="1" dirty="0" smtClean="0"/>
              <a:t>g</a:t>
            </a:r>
            <a:r>
              <a:rPr lang="en-US" dirty="0" smtClean="0"/>
              <a:t>, </a:t>
            </a:r>
            <a:r>
              <a:rPr lang="en-US" i="1" dirty="0" smtClean="0"/>
              <a:t>f</a:t>
            </a:r>
            <a:r>
              <a:rPr lang="en-US" dirty="0" smtClean="0"/>
              <a:t>, </a:t>
            </a:r>
            <a:r>
              <a:rPr lang="en-US" i="1" dirty="0" smtClean="0"/>
              <a:t>e</a:t>
            </a:r>
            <a:r>
              <a:rPr lang="en-US" dirty="0" smtClean="0"/>
              <a:t>, </a:t>
            </a:r>
            <a:r>
              <a:rPr lang="en-US" i="1" dirty="0" smtClean="0"/>
              <a:t>d</a:t>
            </a:r>
            <a:r>
              <a:rPr lang="en-US" dirty="0" smtClean="0"/>
              <a:t>, </a:t>
            </a:r>
            <a:r>
              <a:rPr lang="en-US" i="1" dirty="0" smtClean="0"/>
              <a:t>c</a:t>
            </a:r>
            <a:r>
              <a:rPr lang="en-US" dirty="0" smtClean="0"/>
              <a:t>, </a:t>
            </a:r>
            <a:r>
              <a:rPr lang="en-US" i="1" dirty="0" smtClean="0"/>
              <a:t>g</a:t>
            </a:r>
            <a:r>
              <a:rPr lang="en-US" dirty="0" smtClean="0"/>
              <a:t>, </a:t>
            </a:r>
            <a:r>
              <a:rPr lang="en-US" i="1" dirty="0" smtClean="0"/>
              <a:t>b</a:t>
            </a:r>
            <a:r>
              <a:rPr lang="en-US" dirty="0" smtClean="0"/>
              <a:t>, </a:t>
            </a:r>
            <a:r>
              <a:rPr lang="en-US" i="1" dirty="0" smtClean="0"/>
              <a:t>c,</a:t>
            </a:r>
            <a:r>
              <a:rPr lang="en-US" i="1" dirty="0"/>
              <a:t> </a:t>
            </a:r>
            <a:r>
              <a:rPr lang="en-US" i="1" dirty="0" smtClean="0"/>
              <a:t>f</a:t>
            </a:r>
            <a:r>
              <a:rPr lang="en-US" dirty="0" smtClean="0"/>
              <a:t>, </a:t>
            </a:r>
            <a:r>
              <a:rPr lang="en-US" i="1" dirty="0"/>
              <a:t>d</a:t>
            </a:r>
            <a:r>
              <a:rPr lang="en-US" dirty="0" smtClean="0"/>
              <a:t>. </a:t>
            </a:r>
          </a:p>
          <a:p>
            <a:pPr indent="0">
              <a:buNone/>
            </a:pPr>
            <a:endParaRPr lang="en-US" dirty="0"/>
          </a:p>
          <a:p>
            <a:pPr indent="0">
              <a:buNone/>
            </a:pPr>
            <a:r>
              <a:rPr lang="en-US" i="1" dirty="0" smtClean="0"/>
              <a:t>G</a:t>
            </a:r>
            <a:r>
              <a:rPr lang="en-US" baseline="-25000" dirty="0" smtClean="0">
                <a:latin typeface="Cambria Math" pitchFamily="18" charset="0"/>
                <a:ea typeface="Cambria Math" pitchFamily="18" charset="0"/>
              </a:rPr>
              <a:t>3</a:t>
            </a:r>
            <a:r>
              <a:rPr lang="en-US" dirty="0" smtClean="0"/>
              <a:t> </a:t>
            </a:r>
            <a:r>
              <a:rPr lang="en-US" dirty="0"/>
              <a:t>has </a:t>
            </a:r>
            <a:r>
              <a:rPr lang="en-US" dirty="0" smtClean="0"/>
              <a:t>six vertices of odd degree. Hence, it does not have an Euler path.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496" y="2364867"/>
            <a:ext cx="4107180" cy="1061466"/>
          </a:xfrm>
          <a:prstGeom prst="rect">
            <a:avLst/>
          </a:prstGeom>
        </p:spPr>
      </p:pic>
    </p:spTree>
    <p:extLst>
      <p:ext uri="{BB962C8B-B14F-4D97-AF65-F5344CB8AC3E}">
        <p14:creationId xmlns:p14="http://schemas.microsoft.com/office/powerpoint/2010/main" val="4015379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Euler Paths and Circuits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Euler paths and circuits can be used to solve many practical problems such as finding a path or circuit that traverses each</a:t>
            </a:r>
          </a:p>
          <a:p>
            <a:pPr lvl="1"/>
            <a:r>
              <a:rPr lang="en-US" dirty="0" smtClean="0"/>
              <a:t> street in a neighborhood, </a:t>
            </a:r>
            <a:endParaRPr lang="en-US" dirty="0"/>
          </a:p>
          <a:p>
            <a:pPr lvl="1"/>
            <a:r>
              <a:rPr lang="en-US" dirty="0" smtClean="0"/>
              <a:t>road in a transportation network,</a:t>
            </a:r>
          </a:p>
          <a:p>
            <a:pPr lvl="1"/>
            <a:r>
              <a:rPr lang="en-US" dirty="0" smtClean="0"/>
              <a:t>connection in a utility grid, </a:t>
            </a:r>
            <a:endParaRPr lang="en-US" dirty="0"/>
          </a:p>
          <a:p>
            <a:pPr lvl="1"/>
            <a:r>
              <a:rPr lang="en-US" dirty="0" smtClean="0"/>
              <a:t>link in a communications network.</a:t>
            </a:r>
          </a:p>
          <a:p>
            <a:r>
              <a:rPr lang="en-US" dirty="0" smtClean="0"/>
              <a:t>Other applications are found in the </a:t>
            </a:r>
          </a:p>
          <a:p>
            <a:pPr lvl="1"/>
            <a:r>
              <a:rPr lang="en-US" dirty="0" smtClean="0"/>
              <a:t>layout of circuits, </a:t>
            </a:r>
          </a:p>
          <a:p>
            <a:pPr lvl="1"/>
            <a:r>
              <a:rPr lang="en-US" dirty="0" smtClean="0"/>
              <a:t>network multicasting,</a:t>
            </a:r>
          </a:p>
          <a:p>
            <a:pPr lvl="1"/>
            <a:r>
              <a:rPr lang="en-US" dirty="0" smtClean="0"/>
              <a:t>molecular biology, where Euler paths are used in the sequencing of DNA.</a:t>
            </a:r>
            <a:endParaRPr lang="en-US" dirty="0"/>
          </a:p>
        </p:txBody>
      </p:sp>
    </p:spTree>
    <p:extLst>
      <p:ext uri="{BB962C8B-B14F-4D97-AF65-F5344CB8AC3E}">
        <p14:creationId xmlns:p14="http://schemas.microsoft.com/office/powerpoint/2010/main" val="3810977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p:txBody>
          <a:bodyPr>
            <a:normAutofit fontScale="55000" lnSpcReduction="20000"/>
          </a:bodyPr>
          <a:lstStyle/>
          <a:p>
            <a:r>
              <a:rPr lang="en-US" dirty="0"/>
              <a:t>Euler paths and circuits </a:t>
            </a:r>
            <a:r>
              <a:rPr lang="en-US" dirty="0" smtClean="0"/>
              <a:t>contained </a:t>
            </a:r>
            <a:r>
              <a:rPr lang="en-US" dirty="0"/>
              <a:t>every edge only once. Now we look at paths and circuits that contain every vertex exactly once. </a:t>
            </a:r>
          </a:p>
          <a:p>
            <a:r>
              <a:rPr lang="en-US" dirty="0" smtClean="0"/>
              <a:t>William Hamilton invented the </a:t>
            </a:r>
            <a:r>
              <a:rPr lang="en-US" i="1" dirty="0" err="1" smtClean="0"/>
              <a:t>Icosian</a:t>
            </a:r>
            <a:r>
              <a:rPr lang="en-US" i="1" dirty="0" smtClean="0"/>
              <a:t> puzzle </a:t>
            </a:r>
            <a:r>
              <a:rPr lang="en-US" dirty="0" smtClean="0"/>
              <a:t>in </a:t>
            </a:r>
            <a:r>
              <a:rPr lang="en-US" dirty="0" smtClean="0">
                <a:latin typeface="Cambria Math" pitchFamily="18" charset="0"/>
                <a:ea typeface="Cambria Math" pitchFamily="18" charset="0"/>
              </a:rPr>
              <a:t>1857</a:t>
            </a:r>
            <a:r>
              <a:rPr lang="en-US" dirty="0" smtClean="0"/>
              <a:t>. It consisted of a wooden</a:t>
            </a:r>
            <a:r>
              <a:rPr lang="en-US" dirty="0"/>
              <a:t> </a:t>
            </a:r>
            <a:r>
              <a:rPr lang="en-US" dirty="0" smtClean="0"/>
              <a:t>dodecahedron (with </a:t>
            </a:r>
            <a:r>
              <a:rPr lang="en-US" dirty="0" smtClean="0">
                <a:latin typeface="Cambria Math" pitchFamily="18" charset="0"/>
                <a:ea typeface="Cambria Math" pitchFamily="18" charset="0"/>
              </a:rPr>
              <a:t>12</a:t>
            </a:r>
            <a:r>
              <a:rPr lang="en-US" dirty="0" smtClean="0"/>
              <a:t> regular pentagons as faces),  illustrated in (a), with a peg at each vertex, labeled with the names of different cities. String was used to used </a:t>
            </a:r>
            <a:r>
              <a:rPr lang="en-US" dirty="0"/>
              <a:t>to plot </a:t>
            </a:r>
            <a:r>
              <a:rPr lang="en-US" dirty="0" smtClean="0"/>
              <a:t>a circuit visiting </a:t>
            </a:r>
            <a:r>
              <a:rPr lang="en-US" dirty="0">
                <a:latin typeface="Cambria Math" pitchFamily="18" charset="0"/>
                <a:ea typeface="Cambria Math" pitchFamily="18" charset="0"/>
              </a:rPr>
              <a:t>20</a:t>
            </a:r>
            <a:r>
              <a:rPr lang="en-US" dirty="0"/>
              <a:t> cities exactly </a:t>
            </a:r>
            <a:r>
              <a:rPr lang="en-US" dirty="0" smtClean="0"/>
              <a:t>once</a:t>
            </a:r>
          </a:p>
          <a:p>
            <a:r>
              <a:rPr lang="en-US" dirty="0" smtClean="0"/>
              <a:t>The graph form of the puzzle is given in (b). </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solution  (a Hamilton circuit) is given  here.</a:t>
            </a:r>
            <a:endParaRPr lang="en-US" dirty="0"/>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smtClean="0"/>
              <a:t>William Rowan Hamilton (</a:t>
            </a:r>
            <a:r>
              <a:rPr lang="en-US" dirty="0" smtClean="0">
                <a:latin typeface="Cambria Math" pitchFamily="18" charset="0"/>
                <a:ea typeface="Cambria Math" pitchFamily="18" charset="0"/>
              </a:rPr>
              <a:t>1805- 1865</a:t>
            </a:r>
            <a:r>
              <a:rPr lang="en-US" dirty="0" smtClean="0"/>
              <a:t>)</a:t>
            </a:r>
            <a:endParaRPr lang="en-US" dirty="0"/>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337" y="3048000"/>
            <a:ext cx="2655916" cy="12385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475" y="4876800"/>
            <a:ext cx="1152906" cy="1099566"/>
          </a:xfrm>
          <a:prstGeom prst="rect">
            <a:avLst/>
          </a:prstGeom>
        </p:spPr>
      </p:pic>
    </p:spTree>
    <p:extLst>
      <p:ext uri="{BB962C8B-B14F-4D97-AF65-F5344CB8AC3E}">
        <p14:creationId xmlns:p14="http://schemas.microsoft.com/office/powerpoint/2010/main" val="1228129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Definition</a:t>
            </a:r>
            <a:r>
              <a:rPr lang="en-US" dirty="0" smtClean="0"/>
              <a:t>: A simple path in a graph </a:t>
            </a:r>
            <a:r>
              <a:rPr lang="en-US" i="1" dirty="0" smtClean="0"/>
              <a:t>G</a:t>
            </a:r>
            <a:r>
              <a:rPr lang="en-US" dirty="0" smtClean="0"/>
              <a:t> that passes through every vertex exactly once is called a </a:t>
            </a:r>
            <a:r>
              <a:rPr lang="en-US" i="1" dirty="0" smtClean="0"/>
              <a:t>Hamilton path</a:t>
            </a:r>
            <a:r>
              <a:rPr lang="en-US" dirty="0" smtClean="0"/>
              <a:t>, and a simple circuit in a graph </a:t>
            </a:r>
            <a:r>
              <a:rPr lang="en-US" i="1" dirty="0" smtClean="0"/>
              <a:t>G </a:t>
            </a:r>
            <a:r>
              <a:rPr lang="en-US" dirty="0" smtClean="0"/>
              <a:t>that passes through every vertex exactly once is called a </a:t>
            </a:r>
            <a:r>
              <a:rPr lang="en-US" i="1" dirty="0" smtClean="0"/>
              <a:t>Hamilton circuit.  </a:t>
            </a:r>
          </a:p>
          <a:p>
            <a:pPr indent="0">
              <a:buNone/>
            </a:pPr>
            <a:endParaRPr lang="en-US" i="1" dirty="0" smtClean="0"/>
          </a:p>
          <a:p>
            <a:pPr indent="0">
              <a:buNone/>
            </a:pPr>
            <a:r>
              <a:rPr lang="en-US" dirty="0" smtClean="0"/>
              <a:t>That is, a simple path </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a:latin typeface="Cambria Math" pitchFamily="18" charset="0"/>
                <a:ea typeface="Cambria Math" pitchFamily="18" charset="0"/>
              </a:rPr>
              <a:t>…, </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 in the graph </a:t>
            </a:r>
            <a:r>
              <a:rPr lang="en-US" i="1" dirty="0" smtClean="0"/>
              <a:t>G</a:t>
            </a:r>
            <a:r>
              <a:rPr lang="en-US" dirty="0" smtClean="0"/>
              <a:t> = (</a:t>
            </a:r>
            <a:r>
              <a:rPr lang="en-US" i="1" dirty="0" smtClean="0"/>
              <a:t>V</a:t>
            </a:r>
            <a:r>
              <a:rPr lang="en-US" dirty="0" smtClean="0"/>
              <a:t>, </a:t>
            </a:r>
            <a:r>
              <a:rPr lang="en-US" i="1" dirty="0" smtClean="0"/>
              <a:t>E</a:t>
            </a:r>
            <a:r>
              <a:rPr lang="en-US" dirty="0" smtClean="0"/>
              <a:t>) is called a Hamilton path if </a:t>
            </a:r>
            <a:r>
              <a:rPr lang="en-US" i="1" dirty="0" smtClean="0"/>
              <a:t>V</a:t>
            </a:r>
            <a:r>
              <a:rPr lang="en-US" dirty="0" smtClean="0"/>
              <a:t> =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i="1" dirty="0"/>
              <a:t> </a:t>
            </a:r>
            <a:r>
              <a:rPr lang="en-US" i="1" dirty="0" err="1"/>
              <a:t>x</a:t>
            </a:r>
            <a:r>
              <a:rPr lang="en-US" i="1" baseline="-25000" dirty="0" err="1">
                <a:ea typeface="Cambria Math" pitchFamily="18" charset="0"/>
              </a:rPr>
              <a:t>n</a:t>
            </a:r>
            <a:r>
              <a:rPr lang="en-US" dirty="0"/>
              <a:t> </a:t>
            </a:r>
            <a:r>
              <a:rPr lang="en-US" dirty="0" smtClean="0"/>
              <a:t>} and </a:t>
            </a:r>
            <a:r>
              <a:rPr lang="en-US" i="1" dirty="0" smtClean="0"/>
              <a:t>x</a:t>
            </a:r>
            <a:r>
              <a:rPr lang="en-US" i="1" baseline="-25000" dirty="0" smtClean="0"/>
              <a:t>i</a:t>
            </a:r>
            <a:r>
              <a:rPr lang="en-US" i="1" dirty="0" smtClean="0"/>
              <a:t> ≠</a:t>
            </a:r>
            <a:r>
              <a:rPr lang="en-US" dirty="0" smtClean="0"/>
              <a:t> </a:t>
            </a:r>
            <a:r>
              <a:rPr lang="en-US" i="1" dirty="0" err="1" smtClean="0"/>
              <a:t>x</a:t>
            </a:r>
            <a:r>
              <a:rPr lang="en-US" i="1" baseline="-25000" dirty="0" err="1" smtClean="0"/>
              <a:t>j</a:t>
            </a:r>
            <a:r>
              <a:rPr lang="en-US" dirty="0" smtClean="0"/>
              <a:t> for  </a:t>
            </a:r>
            <a:r>
              <a:rPr lang="en-US" dirty="0" smtClean="0">
                <a:latin typeface="Cambria Math" pitchFamily="18" charset="0"/>
                <a:ea typeface="Cambria Math" pitchFamily="18" charset="0"/>
              </a:rPr>
              <a:t>0≤</a:t>
            </a:r>
            <a:r>
              <a:rPr lang="en-US" dirty="0" smtClean="0"/>
              <a:t> </a:t>
            </a:r>
            <a:r>
              <a:rPr lang="en-US" i="1" dirty="0" err="1" smtClean="0"/>
              <a:t>i</a:t>
            </a:r>
            <a:r>
              <a:rPr lang="en-US" dirty="0" smtClean="0"/>
              <a:t> &lt; </a:t>
            </a:r>
            <a:r>
              <a:rPr lang="en-US" i="1" dirty="0" smtClean="0"/>
              <a:t>j</a:t>
            </a:r>
            <a:r>
              <a:rPr lang="en-US" dirty="0" smtClean="0"/>
              <a:t> </a:t>
            </a:r>
            <a:r>
              <a:rPr lang="en-US" dirty="0">
                <a:latin typeface="Cambria Math" pitchFamily="18" charset="0"/>
                <a:ea typeface="Cambria Math" pitchFamily="18" charset="0"/>
              </a:rPr>
              <a:t>≤ </a:t>
            </a:r>
            <a:r>
              <a:rPr lang="en-US" i="1" dirty="0" smtClean="0"/>
              <a:t>n</a:t>
            </a:r>
            <a:r>
              <a:rPr lang="en-US" dirty="0" smtClean="0"/>
              <a:t>, and the simple circuit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a:t>
            </a:r>
            <a:r>
              <a:rPr lang="en-US" i="1" dirty="0" smtClean="0"/>
              <a:t> x</a:t>
            </a:r>
            <a:r>
              <a:rPr lang="en-US" baseline="-25000" dirty="0" smtClean="0">
                <a:latin typeface="Cambria Math" pitchFamily="18" charset="0"/>
                <a:ea typeface="Cambria Math" pitchFamily="18" charset="0"/>
              </a:rPr>
              <a:t>0                         </a:t>
            </a:r>
            <a:r>
              <a:rPr lang="en-US" dirty="0" smtClean="0"/>
              <a:t>(with </a:t>
            </a:r>
            <a:r>
              <a:rPr lang="en-US" i="1" dirty="0" smtClean="0"/>
              <a:t>n</a:t>
            </a:r>
            <a:r>
              <a:rPr lang="en-US" dirty="0" smtClean="0"/>
              <a:t> &gt; </a:t>
            </a:r>
            <a:r>
              <a:rPr lang="en-US" dirty="0" smtClean="0">
                <a:latin typeface="Cambria Math" pitchFamily="18" charset="0"/>
                <a:ea typeface="Cambria Math" pitchFamily="18" charset="0"/>
              </a:rPr>
              <a:t>0</a:t>
            </a:r>
            <a:r>
              <a:rPr lang="en-US" dirty="0" smtClean="0"/>
              <a:t>) is a Hamilton circuit if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smtClean="0"/>
              <a:t> is a Hamilton path.</a:t>
            </a:r>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Tree>
    <p:extLst>
      <p:ext uri="{BB962C8B-B14F-4D97-AF65-F5344CB8AC3E}">
        <p14:creationId xmlns:p14="http://schemas.microsoft.com/office/powerpoint/2010/main" val="2912161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Hamilton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Example</a:t>
            </a:r>
            <a:r>
              <a:rPr lang="en-US" dirty="0" smtClean="0"/>
              <a:t>: Which of these simple graphs has a Hamilton circuit or, if not, a Hamilton path?</a:t>
            </a:r>
          </a:p>
          <a:p>
            <a:pPr indent="0">
              <a:buNone/>
            </a:pPr>
            <a:endParaRPr lang="en-US" dirty="0"/>
          </a:p>
          <a:p>
            <a:pPr indent="0">
              <a:buNone/>
            </a:pPr>
            <a:endParaRPr lang="en-US" dirty="0" smtClean="0"/>
          </a:p>
          <a:p>
            <a:pPr indent="0">
              <a:buNone/>
            </a:pPr>
            <a:r>
              <a:rPr lang="en-US" b="1" dirty="0" smtClean="0"/>
              <a:t>Solution</a:t>
            </a:r>
            <a:r>
              <a:rPr lang="en-US" dirty="0" smtClean="0"/>
              <a:t>: </a:t>
            </a:r>
            <a:r>
              <a:rPr lang="en-US" i="1" dirty="0" smtClean="0"/>
              <a:t>G</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has a </a:t>
            </a:r>
            <a:r>
              <a:rPr lang="en-US" dirty="0">
                <a:latin typeface="Cambria Math" pitchFamily="18" charset="0"/>
                <a:ea typeface="Cambria Math" pitchFamily="18" charset="0"/>
              </a:rPr>
              <a:t>H</a:t>
            </a:r>
            <a:r>
              <a:rPr lang="en-US" dirty="0" smtClean="0">
                <a:latin typeface="Cambria Math" pitchFamily="18" charset="0"/>
                <a:ea typeface="Cambria Math" pitchFamily="18" charset="0"/>
              </a:rPr>
              <a:t>amilton circuit: </a:t>
            </a:r>
            <a:r>
              <a:rPr lang="en-US" i="1" dirty="0" smtClean="0">
                <a:ea typeface="Cambria Math" pitchFamily="18" charset="0"/>
              </a:rPr>
              <a:t>a</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a:t>
            </a:r>
            <a:r>
              <a:rPr lang="en-US" i="1" dirty="0" smtClean="0">
                <a:ea typeface="Cambria Math" pitchFamily="18" charset="0"/>
              </a:rPr>
              <a:t>c</a:t>
            </a:r>
            <a:r>
              <a:rPr lang="en-US" dirty="0" smtClean="0">
                <a:ea typeface="Cambria Math" pitchFamily="18" charset="0"/>
              </a:rPr>
              <a:t>, </a:t>
            </a:r>
            <a:r>
              <a:rPr lang="en-US" i="1" dirty="0" smtClean="0">
                <a:ea typeface="Cambria Math" pitchFamily="18" charset="0"/>
              </a:rPr>
              <a:t>d</a:t>
            </a:r>
            <a:r>
              <a:rPr lang="en-US" dirty="0" smtClean="0">
                <a:ea typeface="Cambria Math" pitchFamily="18" charset="0"/>
              </a:rPr>
              <a:t>, </a:t>
            </a:r>
            <a:r>
              <a:rPr lang="en-US" i="1" dirty="0" smtClean="0">
                <a:ea typeface="Cambria Math" pitchFamily="18" charset="0"/>
              </a:rPr>
              <a:t>e</a:t>
            </a:r>
            <a:r>
              <a:rPr lang="en-US" dirty="0" smtClean="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p>
          <a:p>
            <a:pPr indent="0">
              <a:buNone/>
            </a:pPr>
            <a:r>
              <a:rPr lang="en-US" i="1" dirty="0" smtClean="0"/>
              <a:t>G</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does not have a Hamilton circuit (Why?), but does have a Hamilton path : </a:t>
            </a:r>
            <a:r>
              <a:rPr lang="en-US" i="1" dirty="0">
                <a:ea typeface="Cambria Math" pitchFamily="18" charset="0"/>
              </a:rPr>
              <a:t>a</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i="1" dirty="0">
                <a:ea typeface="Cambria Math" pitchFamily="18" charset="0"/>
              </a:rPr>
              <a:t>c</a:t>
            </a:r>
            <a:r>
              <a:rPr lang="en-US" dirty="0">
                <a:ea typeface="Cambria Math" pitchFamily="18" charset="0"/>
              </a:rPr>
              <a:t>, </a:t>
            </a:r>
            <a:r>
              <a:rPr lang="en-US" i="1" dirty="0" smtClean="0">
                <a:ea typeface="Cambria Math" pitchFamily="18" charset="0"/>
              </a:rPr>
              <a:t>d</a:t>
            </a:r>
            <a:r>
              <a:rPr lang="en-US" dirty="0" smtClean="0">
                <a:latin typeface="Cambria Math" pitchFamily="18" charset="0"/>
                <a:ea typeface="Cambria Math" pitchFamily="18" charset="0"/>
              </a:rPr>
              <a:t>.</a:t>
            </a:r>
          </a:p>
          <a:p>
            <a:pPr indent="0">
              <a:buNone/>
            </a:pPr>
            <a:r>
              <a:rPr lang="en-US" i="1" dirty="0" smtClean="0"/>
              <a:t>G</a:t>
            </a:r>
            <a:r>
              <a:rPr lang="en-US" baseline="-25000" dirty="0" smtClean="0">
                <a:latin typeface="Cambria Math" pitchFamily="18" charset="0"/>
                <a:ea typeface="Cambria Math" pitchFamily="18" charset="0"/>
              </a:rPr>
              <a:t>3  </a:t>
            </a:r>
            <a:r>
              <a:rPr lang="en-US" dirty="0">
                <a:latin typeface="Cambria Math" pitchFamily="18" charset="0"/>
                <a:ea typeface="Cambria Math" pitchFamily="18" charset="0"/>
              </a:rPr>
              <a:t>does not have a Hamilton circuit, </a:t>
            </a:r>
            <a:r>
              <a:rPr lang="en-US" dirty="0" smtClean="0">
                <a:latin typeface="Cambria Math" pitchFamily="18" charset="0"/>
                <a:ea typeface="Cambria Math" pitchFamily="18" charset="0"/>
              </a:rPr>
              <a:t> or a </a:t>
            </a:r>
            <a:r>
              <a:rPr lang="en-US" dirty="0">
                <a:latin typeface="Cambria Math" pitchFamily="18" charset="0"/>
                <a:ea typeface="Cambria Math" pitchFamily="18" charset="0"/>
              </a:rPr>
              <a:t>Hamilton </a:t>
            </a:r>
            <a:r>
              <a:rPr lang="en-US" dirty="0" smtClean="0">
                <a:latin typeface="Cambria Math" pitchFamily="18" charset="0"/>
                <a:ea typeface="Cambria Math" pitchFamily="18" charset="0"/>
              </a:rPr>
              <a:t>path. Why?</a:t>
            </a:r>
            <a:endParaRPr lang="en-US" baseline="-25000" dirty="0">
              <a:latin typeface="Cambria Math" pitchFamily="18" charset="0"/>
              <a:ea typeface="Cambria Math"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795" y="2819400"/>
            <a:ext cx="2518410" cy="938022"/>
          </a:xfrm>
          <a:prstGeom prst="rect">
            <a:avLst/>
          </a:prstGeom>
        </p:spPr>
      </p:pic>
    </p:spTree>
    <p:extLst>
      <p:ext uri="{BB962C8B-B14F-4D97-AF65-F5344CB8AC3E}">
        <p14:creationId xmlns:p14="http://schemas.microsoft.com/office/powerpoint/2010/main" val="3541570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a:t>
            </a:r>
            <a:r>
              <a:rPr lang="en-US" smtClean="0"/>
              <a:t>Conditions for</a:t>
            </a:r>
            <a:br>
              <a:rPr lang="en-US" smtClean="0"/>
            </a:br>
            <a:r>
              <a:rPr lang="en-US" smtClean="0"/>
              <a:t>Hamilton Circuits</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t>
            </a:r>
            <a:r>
              <a:rPr lang="en-US" dirty="0" smtClean="0"/>
              <a:t>an Euler circuit, </a:t>
            </a:r>
            <a:r>
              <a:rPr lang="en-US" dirty="0"/>
              <a:t>no simple necessary and sufficient conditions are known for the existence of a </a:t>
            </a:r>
            <a:r>
              <a:rPr lang="en-US" dirty="0" err="1"/>
              <a:t>Hamiton</a:t>
            </a:r>
            <a:r>
              <a:rPr lang="en-US" dirty="0"/>
              <a:t> circuit</a:t>
            </a:r>
            <a:r>
              <a:rPr lang="en-US" dirty="0" smtClean="0"/>
              <a:t>.</a:t>
            </a:r>
            <a:endParaRPr lang="en-US" dirty="0"/>
          </a:p>
          <a:p>
            <a:r>
              <a:rPr lang="en-US" dirty="0" smtClean="0"/>
              <a:t>However</a:t>
            </a:r>
            <a:r>
              <a:rPr lang="en-US" dirty="0"/>
              <a:t>, there are some useful necessary conditions.  We describe two of these now</a:t>
            </a:r>
            <a:r>
              <a:rPr lang="en-US" dirty="0" smtClean="0"/>
              <a:t>.</a:t>
            </a:r>
          </a:p>
          <a:p>
            <a:pPr indent="0">
              <a:buNone/>
            </a:pPr>
            <a:r>
              <a:rPr lang="en-US" b="1" dirty="0" smtClean="0"/>
              <a:t>Dirac’s Theorem</a:t>
            </a:r>
            <a:r>
              <a:rPr lang="en-US" dirty="0" smtClean="0"/>
              <a:t>: If </a:t>
            </a:r>
            <a:r>
              <a:rPr lang="en-US" i="1" dirty="0" smtClean="0"/>
              <a:t>G</a:t>
            </a:r>
            <a:r>
              <a:rPr lang="en-US" dirty="0" smtClean="0"/>
              <a:t> is a simple graph with </a:t>
            </a:r>
            <a:r>
              <a:rPr lang="en-US" i="1" dirty="0" smtClean="0"/>
              <a:t>n ≥ </a:t>
            </a:r>
            <a:r>
              <a:rPr lang="en-US" dirty="0">
                <a:latin typeface="Cambria Math" pitchFamily="18" charset="0"/>
                <a:ea typeface="Cambria Math" pitchFamily="18" charset="0"/>
              </a:rPr>
              <a:t>3</a:t>
            </a:r>
            <a:r>
              <a:rPr lang="en-US" dirty="0" smtClean="0"/>
              <a:t> vertices such that the degree of every vertex in </a:t>
            </a:r>
            <a:r>
              <a:rPr lang="en-US" i="1" dirty="0" smtClean="0"/>
              <a:t>G</a:t>
            </a:r>
            <a:r>
              <a:rPr lang="en-US" dirty="0" smtClean="0"/>
              <a:t> is ≥ </a:t>
            </a:r>
            <a:r>
              <a:rPr lang="en-US" i="1" dirty="0" smtClean="0"/>
              <a:t>n</a:t>
            </a:r>
            <a:r>
              <a:rPr lang="en-US" dirty="0" smtClean="0"/>
              <a:t>/</a:t>
            </a:r>
            <a:r>
              <a:rPr lang="en-US" dirty="0" smtClean="0">
                <a:latin typeface="Cambria Math" pitchFamily="18" charset="0"/>
                <a:ea typeface="Cambria Math" pitchFamily="18" charset="0"/>
              </a:rPr>
              <a:t>2</a:t>
            </a:r>
            <a:r>
              <a:rPr lang="en-US" dirty="0" smtClean="0"/>
              <a:t>, then </a:t>
            </a:r>
            <a:r>
              <a:rPr lang="en-US" i="1" dirty="0" smtClean="0"/>
              <a:t>G</a:t>
            </a:r>
            <a:r>
              <a:rPr lang="en-US" dirty="0" smtClean="0"/>
              <a:t> has a Hamilton circuit. </a:t>
            </a:r>
          </a:p>
          <a:p>
            <a:pPr marL="0" indent="0">
              <a:buNone/>
            </a:pPr>
            <a:endParaRPr lang="en-US" dirty="0"/>
          </a:p>
          <a:p>
            <a:pPr indent="0">
              <a:buNone/>
            </a:pPr>
            <a:r>
              <a:rPr lang="en-US" b="1" dirty="0" smtClean="0"/>
              <a:t>Ore’s Theorem</a:t>
            </a:r>
            <a:r>
              <a:rPr lang="en-US" dirty="0" smtClean="0"/>
              <a:t>: </a:t>
            </a:r>
            <a:r>
              <a:rPr lang="en-US" dirty="0"/>
              <a:t>If </a:t>
            </a:r>
            <a:r>
              <a:rPr lang="en-US" i="1" dirty="0"/>
              <a:t>G</a:t>
            </a:r>
            <a:r>
              <a:rPr lang="en-US" dirty="0"/>
              <a:t> is a simple graph with </a:t>
            </a:r>
            <a:r>
              <a:rPr lang="en-US" i="1" dirty="0" smtClean="0"/>
              <a:t>n</a:t>
            </a:r>
            <a:r>
              <a:rPr lang="en-US" dirty="0" smtClean="0"/>
              <a:t> </a:t>
            </a:r>
            <a:r>
              <a:rPr lang="en-US" dirty="0"/>
              <a:t>≥ </a:t>
            </a:r>
            <a:r>
              <a:rPr lang="en-US" dirty="0">
                <a:latin typeface="Cambria Math" pitchFamily="18" charset="0"/>
                <a:ea typeface="Cambria Math" pitchFamily="18" charset="0"/>
              </a:rPr>
              <a:t>3</a:t>
            </a:r>
            <a:r>
              <a:rPr lang="en-US" dirty="0"/>
              <a:t> </a:t>
            </a:r>
            <a:r>
              <a:rPr lang="en-US" dirty="0" smtClean="0"/>
              <a:t> vertices such </a:t>
            </a:r>
            <a:r>
              <a:rPr lang="en-US" dirty="0"/>
              <a:t>that </a:t>
            </a:r>
            <a:r>
              <a:rPr lang="en-US" dirty="0" err="1" smtClean="0"/>
              <a:t>deg</a:t>
            </a:r>
            <a:r>
              <a:rPr lang="en-US" dirty="0" smtClean="0"/>
              <a:t>(</a:t>
            </a:r>
            <a:r>
              <a:rPr lang="en-US" i="1" dirty="0" smtClean="0"/>
              <a:t>u</a:t>
            </a:r>
            <a:r>
              <a:rPr lang="en-US" dirty="0" smtClean="0"/>
              <a:t>) + </a:t>
            </a:r>
            <a:r>
              <a:rPr lang="en-US" dirty="0" err="1" smtClean="0"/>
              <a:t>deg</a:t>
            </a:r>
            <a:r>
              <a:rPr lang="en-US" dirty="0" smtClean="0"/>
              <a:t>(</a:t>
            </a:r>
            <a:r>
              <a:rPr lang="en-US" i="1" dirty="0" smtClean="0"/>
              <a:t>v</a:t>
            </a:r>
            <a:r>
              <a:rPr lang="en-US" dirty="0" smtClean="0"/>
              <a:t>) ≥ </a:t>
            </a:r>
            <a:r>
              <a:rPr lang="en-US" i="1" dirty="0" smtClean="0"/>
              <a:t>n</a:t>
            </a:r>
            <a:r>
              <a:rPr lang="en-US" dirty="0" smtClean="0"/>
              <a:t>  for </a:t>
            </a:r>
            <a:r>
              <a:rPr lang="en-US" dirty="0"/>
              <a:t>every </a:t>
            </a:r>
            <a:r>
              <a:rPr lang="en-US" dirty="0" smtClean="0"/>
              <a:t>pair of nonadjacent vertices, then </a:t>
            </a:r>
            <a:r>
              <a:rPr lang="en-US" dirty="0"/>
              <a:t>G has a Hamilton circuit. </a:t>
            </a:r>
            <a:endParaRPr lang="en-US" dirty="0" smtClean="0"/>
          </a:p>
          <a:p>
            <a:pPr indent="0">
              <a:buNone/>
            </a:pPr>
            <a:endParaRPr lang="en-US" dirty="0"/>
          </a:p>
          <a:p>
            <a:pPr indent="0">
              <a:buNone/>
            </a:pPr>
            <a:r>
              <a:rPr lang="en-US" dirty="0" smtClean="0"/>
              <a:t> </a:t>
            </a:r>
            <a:endParaRPr lang="en-US" dirty="0"/>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smtClean="0"/>
              <a:t>Gabriel Andrew Dirac</a:t>
            </a:r>
          </a:p>
          <a:p>
            <a:r>
              <a:rPr lang="en-US" dirty="0" smtClean="0"/>
              <a:t>(</a:t>
            </a:r>
            <a:r>
              <a:rPr lang="en-US" dirty="0" smtClean="0">
                <a:latin typeface="Cambria Math" pitchFamily="18" charset="0"/>
                <a:ea typeface="Cambria Math" pitchFamily="18" charset="0"/>
              </a:rPr>
              <a:t>1925-1984</a:t>
            </a:r>
            <a:r>
              <a:rPr lang="en-US" dirty="0" smtClean="0"/>
              <a:t>)</a:t>
            </a:r>
            <a:endParaRPr lang="en-US" dirty="0"/>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smtClean="0"/>
              <a:t>Øysten</a:t>
            </a:r>
            <a:r>
              <a:rPr lang="en-US" dirty="0" smtClean="0"/>
              <a:t> Ore</a:t>
            </a:r>
          </a:p>
          <a:p>
            <a:r>
              <a:rPr lang="en-US" dirty="0" smtClean="0"/>
              <a:t>(</a:t>
            </a:r>
            <a:r>
              <a:rPr lang="en-US" dirty="0" smtClean="0">
                <a:latin typeface="Cambria Math" pitchFamily="18" charset="0"/>
                <a:ea typeface="Cambria Math" pitchFamily="18" charset="0"/>
              </a:rPr>
              <a:t>1899-1968</a:t>
            </a:r>
            <a:r>
              <a:rPr lang="en-US" dirty="0" smtClean="0"/>
              <a:t>)</a:t>
            </a:r>
            <a:endParaRPr lang="en-US" dirty="0"/>
          </a:p>
        </p:txBody>
      </p:sp>
    </p:spTree>
    <p:extLst>
      <p:ext uri="{BB962C8B-B14F-4D97-AF65-F5344CB8AC3E}">
        <p14:creationId xmlns:p14="http://schemas.microsoft.com/office/powerpoint/2010/main" val="3537858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Hamilton Paths and Circuits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pplications that ask for a path or a circuit that visits each intersection of a city, each place pipelines intersect in a utility grid, or each node in a communications network exactly once, can be solved by finding a Hamilton path in the appropriate graph.</a:t>
            </a:r>
          </a:p>
          <a:p>
            <a:r>
              <a:rPr lang="en-US" dirty="0" smtClean="0"/>
              <a:t>The famous </a:t>
            </a:r>
            <a:r>
              <a:rPr lang="en-US" i="1" dirty="0" smtClean="0"/>
              <a:t>traveling salesperson problem </a:t>
            </a:r>
            <a:r>
              <a:rPr lang="en-US" dirty="0" smtClean="0"/>
              <a:t>(</a:t>
            </a:r>
            <a:r>
              <a:rPr lang="en-US" i="1" dirty="0" smtClean="0"/>
              <a:t>TSP</a:t>
            </a:r>
            <a:r>
              <a:rPr lang="en-US" dirty="0" smtClean="0"/>
              <a:t>) asks for the shortest route a traveling salesperson should take to visit a set of cities</a:t>
            </a:r>
            <a:r>
              <a:rPr lang="en-US" dirty="0"/>
              <a:t>. This problem reduces to finding </a:t>
            </a:r>
            <a:r>
              <a:rPr lang="en-US" dirty="0" smtClean="0"/>
              <a:t>a </a:t>
            </a:r>
            <a:r>
              <a:rPr lang="en-US" dirty="0"/>
              <a:t>Hamilton circuit such that the total sum of the weights of its edges is as small as possible.</a:t>
            </a:r>
            <a:endParaRPr lang="en-US" dirty="0" smtClean="0"/>
          </a:p>
          <a:p>
            <a:r>
              <a:rPr lang="en-US" dirty="0"/>
              <a:t>A family of binary codes, known as </a:t>
            </a:r>
            <a:r>
              <a:rPr lang="en-US" i="1" dirty="0" smtClean="0"/>
              <a:t>Gray codes</a:t>
            </a:r>
            <a:r>
              <a:rPr lang="en-US" dirty="0" smtClean="0"/>
              <a:t>, </a:t>
            </a:r>
            <a:r>
              <a:rPr lang="en-US" dirty="0"/>
              <a:t>which minimize the effect of transmission errors, correspond to Hamilton circuits in the </a:t>
            </a:r>
            <a:r>
              <a:rPr lang="en-US" i="1" dirty="0" smtClean="0"/>
              <a:t>n</a:t>
            </a:r>
            <a:r>
              <a:rPr lang="en-US" dirty="0" smtClean="0"/>
              <a:t>-cube </a:t>
            </a:r>
            <a:r>
              <a:rPr lang="en-US" i="1" dirty="0" smtClean="0"/>
              <a:t>Q</a:t>
            </a:r>
            <a:r>
              <a:rPr lang="en-US" i="1" baseline="-25000" dirty="0" smtClean="0"/>
              <a:t>n</a:t>
            </a:r>
            <a:r>
              <a:rPr lang="en-US" dirty="0" smtClean="0"/>
              <a:t>.  </a:t>
            </a:r>
            <a:r>
              <a:rPr lang="en-US" dirty="0"/>
              <a:t>(</a:t>
            </a:r>
            <a:r>
              <a:rPr lang="en-US" i="1" dirty="0"/>
              <a:t>See the text for details</a:t>
            </a:r>
            <a:r>
              <a:rPr lang="en-US" dirty="0" smtClean="0"/>
              <a:t>.)</a:t>
            </a:r>
            <a:endParaRPr lang="en-US" dirty="0"/>
          </a:p>
        </p:txBody>
      </p:sp>
    </p:spTree>
    <p:extLst>
      <p:ext uri="{BB962C8B-B14F-4D97-AF65-F5344CB8AC3E}">
        <p14:creationId xmlns:p14="http://schemas.microsoft.com/office/powerpoint/2010/main" val="399164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we build a graph model, we use the appropriate type of graph to capture the important features of the application. </a:t>
            </a:r>
          </a:p>
          <a:p>
            <a:r>
              <a:rPr lang="en-US" dirty="0"/>
              <a:t>We illustrate this process using graph models of different types of computer </a:t>
            </a:r>
            <a:r>
              <a:rPr lang="en-US" dirty="0" smtClean="0"/>
              <a:t>networks. In all these graph models, the vertices represent data centers and the edges represent communication links.</a:t>
            </a:r>
          </a:p>
          <a:p>
            <a:r>
              <a:rPr lang="en-US" dirty="0" smtClean="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smtClean="0"/>
              <a:t> </a:t>
            </a:r>
          </a:p>
          <a:p>
            <a:pPr marL="0" indent="0">
              <a:buNone/>
            </a:pPr>
            <a:r>
              <a:rPr lang="en-US" dirty="0"/>
              <a:t> </a:t>
            </a:r>
            <a:r>
              <a:rPr lang="en-US" dirty="0" smtClean="0"/>
              <a:t> </a:t>
            </a:r>
          </a:p>
          <a:p>
            <a:endParaRPr lang="en-US" dirty="0" smtClean="0"/>
          </a:p>
          <a:p>
            <a:endParaRPr lang="en-US" dirty="0" smtClean="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3124200" y="5029200"/>
            <a:ext cx="3444240" cy="903732"/>
          </a:xfrm>
          <a:prstGeom prst="rect">
            <a:avLst/>
          </a:prstGeom>
        </p:spPr>
      </p:pic>
    </p:spTree>
    <p:extLst>
      <p:ext uri="{BB962C8B-B14F-4D97-AF65-F5344CB8AC3E}">
        <p14:creationId xmlns:p14="http://schemas.microsoft.com/office/powerpoint/2010/main" val="2676422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8 &amp; 0 &amp;0 &amp;8\\&#10;0 &amp; 8 &amp; 8 &amp; 0\\&#10;0 &amp; 8 &amp; 8 &amp; 0\\&#10;8 &amp; 0 &amp; 0&amp; 8\\ &#10;&#10;\end{array}&#10;\right]&#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15617</TotalTime>
  <Words>9392</Words>
  <Application>Microsoft Office PowerPoint</Application>
  <PresentationFormat>On-screen Show (4:3)</PresentationFormat>
  <Paragraphs>715</Paragraphs>
  <Slides>88</Slides>
  <Notes>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Graphs</vt:lpstr>
      <vt:lpstr>Chapter Summary</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(continued)</vt:lpstr>
      <vt:lpstr>Examples of  Collaboration Graphs</vt:lpstr>
      <vt:lpstr>Applications to Information Networks </vt:lpstr>
      <vt:lpstr>Transportation Graphs</vt:lpstr>
      <vt:lpstr>Software Design Applications</vt:lpstr>
      <vt:lpstr>Software Design Applications (continued)</vt:lpstr>
      <vt:lpstr>Biological Applications</vt:lpstr>
      <vt:lpstr>Biological Applications (continued)</vt:lpstr>
      <vt:lpstr>Graph Terminology and Special Types of Graphs</vt:lpstr>
      <vt:lpstr>Section Summary</vt:lpstr>
      <vt:lpstr>Basic Terminology</vt:lpstr>
      <vt:lpstr>Degrees and Neighborhoods of Vertices</vt:lpstr>
      <vt:lpstr>Degrees of Vertices</vt:lpstr>
      <vt:lpstr>Handshaking Theorem</vt:lpstr>
      <vt:lpstr>Degree of Vertices (continued)</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Special Types of Graphs and Computer Network Architecture</vt:lpstr>
      <vt:lpstr>Bipartite Graphs</vt:lpstr>
      <vt:lpstr>Bipartite Graphs (continued)</vt:lpstr>
      <vt:lpstr>Complete Bipartite Graphs</vt:lpstr>
      <vt:lpstr>New Graphs from Old </vt:lpstr>
      <vt:lpstr>Bipartite Graphs and Matchings</vt:lpstr>
      <vt:lpstr>New Graphs from Old (continued)</vt:lpstr>
      <vt:lpstr>Representing Graphs and Graph Isomorphism</vt:lpstr>
      <vt:lpstr>Section Summary</vt:lpstr>
      <vt:lpstr>Representing Graphs:  Adjacency Lists</vt:lpstr>
      <vt:lpstr>Representation of Graphs: Adjacency Matrices</vt:lpstr>
      <vt:lpstr>Adjacency Matrices (continued)</vt:lpstr>
      <vt:lpstr>Adjacency Matrices (continued)</vt:lpstr>
      <vt:lpstr>Adjacency Matrices (continued)</vt:lpstr>
      <vt:lpstr>Representation of Graphs: Incidence Matrices</vt:lpstr>
      <vt:lpstr>Incidence Matrices (continued)</vt:lpstr>
      <vt:lpstr>Isomorphism of Graphs</vt:lpstr>
      <vt:lpstr>Isomorphism of Graphs (cont.)</vt:lpstr>
      <vt:lpstr>Isomorphism of Graphs (cont.)</vt:lpstr>
      <vt:lpstr>Isomorphism of Graphs (cont.)</vt:lpstr>
      <vt:lpstr>Isomorphism of Graphs (cont.)</vt:lpstr>
      <vt:lpstr>Algorithms for Graph Isomorphism</vt:lpstr>
      <vt:lpstr>Applications of Graph Isomorphism </vt:lpstr>
      <vt:lpstr>Connectivity</vt:lpstr>
      <vt:lpstr>Section Summary</vt:lpstr>
      <vt:lpstr>Paths</vt:lpstr>
      <vt:lpstr>Paths</vt:lpstr>
      <vt:lpstr>Paths (continued)</vt:lpstr>
      <vt:lpstr>Degrees of Separation</vt:lpstr>
      <vt:lpstr>Erdős numbers</vt:lpstr>
      <vt:lpstr>Bacon Numbrers</vt:lpstr>
      <vt:lpstr>Connectedness in Undirected Graphs</vt:lpstr>
      <vt:lpstr>Connected Components</vt:lpstr>
      <vt:lpstr>Connectedness in Directed Graphs</vt:lpstr>
      <vt:lpstr>Connectedness in Directed Graphs (continued)</vt:lpstr>
      <vt:lpstr>The Connected Components of the Web Graph</vt:lpstr>
      <vt:lpstr>Counting Paths between Vertices</vt:lpstr>
      <vt:lpstr>Counting Paths between Vertices (continued)</vt:lpstr>
      <vt:lpstr>Euler and Hamiltonian Graphs</vt:lpstr>
      <vt:lpstr>Section Summary</vt:lpstr>
      <vt:lpstr>Euler Paths and Circuits</vt:lpstr>
      <vt:lpstr>Euler Paths and Circuits (continued)</vt:lpstr>
      <vt:lpstr>Necessary Conditions for Euler Circuits and Paths</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Euler Circuits and Paths </vt:lpstr>
      <vt:lpstr>Applications of Euler Paths and Circuits</vt:lpstr>
      <vt:lpstr>Hamilton Paths and Circuits</vt:lpstr>
      <vt:lpstr>Hamilton Paths and Circuits</vt:lpstr>
      <vt:lpstr>Hamilton Paths and Circuits (continued)</vt:lpstr>
      <vt:lpstr>Necessary Conditions for Hamilton Circuits</vt:lpstr>
      <vt:lpstr>Applications of Hamilton Paths and Circuits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Jozefowicz, Karen</cp:lastModifiedBy>
  <cp:revision>736</cp:revision>
  <dcterms:created xsi:type="dcterms:W3CDTF">2011-03-27T19:58:04Z</dcterms:created>
  <dcterms:modified xsi:type="dcterms:W3CDTF">2015-02-06T15:17:17Z</dcterms:modified>
</cp:coreProperties>
</file>