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9"/>
  </p:notesMasterIdLst>
  <p:handoutMasterIdLst>
    <p:handoutMasterId r:id="rId40"/>
  </p:handoutMasterIdLst>
  <p:sldIdLst>
    <p:sldId id="264" r:id="rId6"/>
    <p:sldId id="256"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86449" autoAdjust="0"/>
  </p:normalViewPr>
  <p:slideViewPr>
    <p:cSldViewPr snapToGrid="0" snapToObjects="1">
      <p:cViewPr varScale="1">
        <p:scale>
          <a:sx n="79" d="100"/>
          <a:sy n="79" d="100"/>
        </p:scale>
        <p:origin x="126" y="468"/>
      </p:cViewPr>
      <p:guideLst>
        <p:guide orient="horz" pos="2160"/>
        <p:guide pos="3840"/>
      </p:guideLst>
    </p:cSldViewPr>
  </p:slideViewPr>
  <p:outlineViewPr>
    <p:cViewPr>
      <p:scale>
        <a:sx n="50" d="100"/>
        <a:sy n="50" d="100"/>
      </p:scale>
      <p:origin x="0" y="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37601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US" sz="1400" b="0" i="0" u="none" strike="noStrike" baseline="0">
                <a:solidFill>
                  <a:srgbClr val="006298"/>
                </a:solidFill>
                <a:latin typeface="arial" charset="0"/>
              </a:defRPr>
            </a:lvl1pPr>
          </a:lstStyle>
          <a:p>
            <a:pPr>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6.wmf"/><Relationship Id="rId5" Type="http://schemas.openxmlformats.org/officeDocument/2006/relationships/oleObject" Target="../embeddings/oleObject15.bin"/><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9.png"/><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5.xml"/><Relationship Id="rId1" Type="http://schemas.openxmlformats.org/officeDocument/2006/relationships/vmlDrawing" Target="../drawings/vmlDrawing12.vml"/><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10</a:t>
            </a:r>
          </a:p>
        </p:txBody>
      </p:sp>
      <p:sp>
        <p:nvSpPr>
          <p:cNvPr id="5" name="Title 4"/>
          <p:cNvSpPr>
            <a:spLocks noGrp="1"/>
          </p:cNvSpPr>
          <p:nvPr>
            <p:ph type="title"/>
          </p:nvPr>
        </p:nvSpPr>
        <p:spPr>
          <a:xfrm>
            <a:off x="3996910" y="4035474"/>
            <a:ext cx="6322782" cy="966831"/>
          </a:xfrm>
        </p:spPr>
        <p:txBody>
          <a:bodyPr/>
          <a:lstStyle/>
          <a:p>
            <a:r>
              <a:rPr lang="en-IN" altLang="en-US" sz="3600" dirty="0"/>
              <a:t>Parametric Equations </a:t>
            </a:r>
            <a:r>
              <a:rPr lang="en-IN" altLang="en-US" sz="3600" dirty="0" smtClean="0"/>
              <a:t>and Polar </a:t>
            </a:r>
            <a:r>
              <a:rPr lang="en-IN" altLang="en-US" sz="3600" dirty="0"/>
              <a:t>Coordinates</a:t>
            </a:r>
            <a:endParaRPr lang="en-US" altLang="en-US" sz="3600" dirty="0"/>
          </a:p>
        </p:txBody>
      </p:sp>
      <p:pic>
        <p:nvPicPr>
          <p:cNvPr id="11" name="Picture Placeholder 10" descr="&quot;&quot;">
            <a:extLst>
              <a:ext uri="{FF2B5EF4-FFF2-40B4-BE49-F238E27FC236}">
                <a16:creationId xmlns:a16="http://schemas.microsoft.com/office/drawing/2014/main" id="{677ED82E-62C8-49D2-8C8A-FF9E46384724}"/>
              </a:ext>
            </a:extLst>
          </p:cNvPr>
          <p:cNvPicPr>
            <a:picLocks noGrp="1" noChangeAspect="1"/>
          </p:cNvPicPr>
          <p:nvPr>
            <p:ph type="pic" sz="quarter" idx="12"/>
          </p:nvPr>
        </p:nvPicPr>
        <p:blipFill rotWithShape="1">
          <a:blip r:embed="rId3"/>
          <a:srcRect t="-45196" b="-45196"/>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5EE8-1FB3-4B84-BF3F-60475BFEEEFB}"/>
              </a:ext>
            </a:extLst>
          </p:cNvPr>
          <p:cNvSpPr>
            <a:spLocks noGrp="1"/>
          </p:cNvSpPr>
          <p:nvPr>
            <p:ph type="title"/>
          </p:nvPr>
        </p:nvSpPr>
        <p:spPr/>
        <p:txBody>
          <a:bodyPr/>
          <a:lstStyle/>
          <a:p>
            <a:r>
              <a:rPr lang="en-US" altLang="en-US" dirty="0"/>
              <a:t>Curves Defined by Parametric Equations </a:t>
            </a:r>
            <a:r>
              <a:rPr lang="en-US" altLang="en-US" sz="2400" b="0" dirty="0"/>
              <a:t>(4 of 5)</a:t>
            </a:r>
            <a:endParaRPr lang="en-US" dirty="0"/>
          </a:p>
        </p:txBody>
      </p:sp>
      <p:sp>
        <p:nvSpPr>
          <p:cNvPr id="3" name="Content Placeholder 2">
            <a:extLst>
              <a:ext uri="{FF2B5EF4-FFF2-40B4-BE49-F238E27FC236}">
                <a16:creationId xmlns:a16="http://schemas.microsoft.com/office/drawing/2014/main" id="{1A2DDE05-26D0-4A08-83E7-E22A07CCAA0B}"/>
              </a:ext>
            </a:extLst>
          </p:cNvPr>
          <p:cNvSpPr>
            <a:spLocks noGrp="1"/>
          </p:cNvSpPr>
          <p:nvPr>
            <p:ph sz="quarter" idx="23"/>
          </p:nvPr>
        </p:nvSpPr>
        <p:spPr>
          <a:xfrm>
            <a:off x="736600" y="1289050"/>
            <a:ext cx="10718800" cy="1417741"/>
          </a:xfrm>
        </p:spPr>
        <p:txBody>
          <a:bodyPr/>
          <a:lstStyle/>
          <a:p>
            <a:r>
              <a:rPr lang="en-US" altLang="en-US" dirty="0"/>
              <a:t>No restriction was placed on the parameter </a:t>
            </a:r>
            <a:r>
              <a:rPr lang="en-US" altLang="en-US" i="1" dirty="0"/>
              <a:t>t</a:t>
            </a:r>
            <a:r>
              <a:rPr lang="en-US" altLang="en-US" dirty="0"/>
              <a:t> in Example 1, so we assumed that </a:t>
            </a:r>
            <a:r>
              <a:rPr lang="en-US" altLang="en-US" i="1" dirty="0"/>
              <a:t>t </a:t>
            </a:r>
            <a:r>
              <a:rPr lang="en-US" altLang="en-US" dirty="0"/>
              <a:t>could be any real number. </a:t>
            </a:r>
          </a:p>
          <a:p>
            <a:r>
              <a:rPr lang="en-US" altLang="en-US" dirty="0"/>
              <a:t>But sometimes we restrict </a:t>
            </a:r>
            <a:r>
              <a:rPr lang="en-US" altLang="en-US" i="1" dirty="0"/>
              <a:t>t </a:t>
            </a:r>
            <a:r>
              <a:rPr lang="en-US" altLang="en-US" dirty="0"/>
              <a:t>to lie in a finite interval. For instance, the parametric curve</a:t>
            </a:r>
          </a:p>
        </p:txBody>
      </p:sp>
      <p:graphicFrame>
        <p:nvGraphicFramePr>
          <p:cNvPr id="12" name="Content Placeholder 11" descr="x = (t^2) minus 2t y = t+1 0 &lt;= t &lt;= 4">
            <a:extLst>
              <a:ext uri="{FF2B5EF4-FFF2-40B4-BE49-F238E27FC236}">
                <a16:creationId xmlns:a16="http://schemas.microsoft.com/office/drawing/2014/main" id="{B017E3D4-CDC8-4A45-A3AD-3570E3C20CAC}"/>
              </a:ext>
            </a:extLst>
          </p:cNvPr>
          <p:cNvGraphicFramePr>
            <a:graphicFrameLocks noGrp="1" noChangeAspect="1"/>
          </p:cNvGraphicFramePr>
          <p:nvPr>
            <p:ph sz="quarter" idx="24"/>
            <p:extLst>
              <p:ext uri="{D42A27DB-BD31-4B8C-83A1-F6EECF244321}">
                <p14:modId xmlns:p14="http://schemas.microsoft.com/office/powerpoint/2010/main" val="3535300466"/>
              </p:ext>
            </p:extLst>
          </p:nvPr>
        </p:nvGraphicFramePr>
        <p:xfrm>
          <a:off x="1970083" y="3230471"/>
          <a:ext cx="4125917" cy="401638"/>
        </p:xfrm>
        <a:graphic>
          <a:graphicData uri="http://schemas.openxmlformats.org/presentationml/2006/ole">
            <mc:AlternateContent xmlns:mc="http://schemas.openxmlformats.org/markup-compatibility/2006">
              <mc:Choice xmlns:v="urn:schemas-microsoft-com:vml" Requires="v">
                <p:oleObj spid="_x0000_s574518" name="Equation" r:id="rId3" imgW="4305240" imgH="419040" progId="Equation.DSMT4">
                  <p:embed/>
                </p:oleObj>
              </mc:Choice>
              <mc:Fallback>
                <p:oleObj name="Equation" r:id="rId3" imgW="4305240" imgH="419040" progId="Equation.DSMT4">
                  <p:embed/>
                  <p:pic>
                    <p:nvPicPr>
                      <p:cNvPr id="11" name="Object 10">
                        <a:extLst>
                          <a:ext uri="{FF2B5EF4-FFF2-40B4-BE49-F238E27FC236}">
                            <a16:creationId xmlns:a16="http://schemas.microsoft.com/office/drawing/2014/main" id="{D9FFCCB2-4EAF-4BAF-AF37-34A3EC94B49C}"/>
                          </a:ext>
                        </a:extLst>
                      </p:cNvPr>
                      <p:cNvPicPr/>
                      <p:nvPr/>
                    </p:nvPicPr>
                    <p:blipFill>
                      <a:blip r:embed="rId4"/>
                      <a:stretch>
                        <a:fillRect/>
                      </a:stretch>
                    </p:blipFill>
                    <p:spPr>
                      <a:xfrm>
                        <a:off x="1970083" y="3230471"/>
                        <a:ext cx="4125917" cy="4016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812D1E9-2480-4A94-B3CB-640A636E3E4F}"/>
              </a:ext>
            </a:extLst>
          </p:cNvPr>
          <p:cNvSpPr>
            <a:spLocks noGrp="1"/>
          </p:cNvSpPr>
          <p:nvPr>
            <p:ph sz="quarter" idx="25"/>
          </p:nvPr>
        </p:nvSpPr>
        <p:spPr>
          <a:xfrm>
            <a:off x="838200" y="4011561"/>
            <a:ext cx="6667090" cy="1032387"/>
          </a:xfrm>
        </p:spPr>
        <p:txBody>
          <a:bodyPr/>
          <a:lstStyle/>
          <a:p>
            <a:r>
              <a:rPr lang="en-US" altLang="en-US" dirty="0"/>
              <a:t>shown in Figure 3 is the part of the parabola in Example 1 that starts at the point (0, 1) and ends at the point (8, 5).</a:t>
            </a:r>
          </a:p>
        </p:txBody>
      </p:sp>
      <p:pic>
        <p:nvPicPr>
          <p:cNvPr id="13" name="Content Placeholder 12" descr="A curve is graphed on the x y coordinate plane. The curve starts from the point (0, 1), it goes up to the left. Thecurve again goes up to the right and intersects the y-axis. It then enters in the first quadrant, it again goes up to the right and ends at the point (8, 5).">
            <a:extLst>
              <a:ext uri="{FF2B5EF4-FFF2-40B4-BE49-F238E27FC236}">
                <a16:creationId xmlns:a16="http://schemas.microsoft.com/office/drawing/2014/main" id="{70FBA38B-3276-4C24-A9C8-B3811A45A223}"/>
              </a:ext>
            </a:extLst>
          </p:cNvPr>
          <p:cNvPicPr>
            <a:picLocks noGrp="1" noChangeAspect="1"/>
          </p:cNvPicPr>
          <p:nvPr>
            <p:ph sz="quarter" idx="26"/>
          </p:nvPr>
        </p:nvPicPr>
        <p:blipFill>
          <a:blip r:embed="rId5"/>
          <a:stretch>
            <a:fillRect/>
          </a:stretch>
        </p:blipFill>
        <p:spPr>
          <a:xfrm>
            <a:off x="8459821" y="2793393"/>
            <a:ext cx="3177492" cy="2455336"/>
          </a:xfrm>
          <a:prstGeom prst="rect">
            <a:avLst/>
          </a:prstGeom>
        </p:spPr>
      </p:pic>
      <p:sp>
        <p:nvSpPr>
          <p:cNvPr id="7" name="Content Placeholder 6">
            <a:extLst>
              <a:ext uri="{FF2B5EF4-FFF2-40B4-BE49-F238E27FC236}">
                <a16:creationId xmlns:a16="http://schemas.microsoft.com/office/drawing/2014/main" id="{DD54DA3F-8617-4B94-BCD6-F05269DE8458}"/>
              </a:ext>
            </a:extLst>
          </p:cNvPr>
          <p:cNvSpPr>
            <a:spLocks noGrp="1"/>
          </p:cNvSpPr>
          <p:nvPr>
            <p:ph sz="quarter" idx="27"/>
          </p:nvPr>
        </p:nvSpPr>
        <p:spPr>
          <a:xfrm>
            <a:off x="9553916" y="5594862"/>
            <a:ext cx="1101891" cy="342642"/>
          </a:xfrm>
        </p:spPr>
        <p:txBody>
          <a:bodyPr/>
          <a:lstStyle/>
          <a:p>
            <a:pPr algn="ctr"/>
            <a:r>
              <a:rPr lang="en-US" altLang="en-US" sz="2000" b="1" dirty="0"/>
              <a:t>Figure 3</a:t>
            </a:r>
          </a:p>
        </p:txBody>
      </p:sp>
    </p:spTree>
    <p:extLst>
      <p:ext uri="{BB962C8B-B14F-4D97-AF65-F5344CB8AC3E}">
        <p14:creationId xmlns:p14="http://schemas.microsoft.com/office/powerpoint/2010/main" val="2067149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F1A9-DC4C-4BAA-AF4E-0C41583CAA18}"/>
              </a:ext>
            </a:extLst>
          </p:cNvPr>
          <p:cNvSpPr>
            <a:spLocks noGrp="1"/>
          </p:cNvSpPr>
          <p:nvPr>
            <p:ph type="title"/>
          </p:nvPr>
        </p:nvSpPr>
        <p:spPr/>
        <p:txBody>
          <a:bodyPr/>
          <a:lstStyle/>
          <a:p>
            <a:r>
              <a:rPr lang="en-US" altLang="en-US" dirty="0"/>
              <a:t>Curves Defined by Parametric Equations </a:t>
            </a:r>
            <a:r>
              <a:rPr lang="en-US" altLang="en-US" sz="2400" b="0" dirty="0"/>
              <a:t>(5 of 5)</a:t>
            </a:r>
            <a:endParaRPr lang="en-US" dirty="0"/>
          </a:p>
        </p:txBody>
      </p:sp>
      <p:sp>
        <p:nvSpPr>
          <p:cNvPr id="3" name="Text Placeholder 2">
            <a:extLst>
              <a:ext uri="{FF2B5EF4-FFF2-40B4-BE49-F238E27FC236}">
                <a16:creationId xmlns:a16="http://schemas.microsoft.com/office/drawing/2014/main" id="{9738BE1A-BE55-4F1A-9CC3-6D477C9C0E43}"/>
              </a:ext>
            </a:extLst>
          </p:cNvPr>
          <p:cNvSpPr>
            <a:spLocks noGrp="1"/>
          </p:cNvSpPr>
          <p:nvPr>
            <p:ph sz="quarter" idx="23"/>
          </p:nvPr>
        </p:nvSpPr>
        <p:spPr>
          <a:xfrm>
            <a:off x="736600" y="1289050"/>
            <a:ext cx="10712450" cy="1234694"/>
          </a:xfrm>
        </p:spPr>
        <p:txBody>
          <a:bodyPr/>
          <a:lstStyle/>
          <a:p>
            <a:r>
              <a:rPr lang="en-US" altLang="en-US" dirty="0"/>
              <a:t>The arrowhead indicates the direction in which the curve is traced as </a:t>
            </a:r>
            <a:r>
              <a:rPr lang="en-US" altLang="en-US" i="1" dirty="0"/>
              <a:t>t</a:t>
            </a:r>
            <a:r>
              <a:rPr lang="en-US" altLang="en-US" dirty="0"/>
              <a:t> increases from 0 to 4.</a:t>
            </a:r>
          </a:p>
          <a:p>
            <a:r>
              <a:rPr lang="en-US" altLang="en-US" dirty="0"/>
              <a:t>In general, the curve with parametric equations</a:t>
            </a:r>
          </a:p>
        </p:txBody>
      </p:sp>
      <p:graphicFrame>
        <p:nvGraphicFramePr>
          <p:cNvPr id="15" name="Content Placeholder 14" descr="x = f(t) y = g(t) a &lt;= t &lt; = b">
            <a:extLst>
              <a:ext uri="{FF2B5EF4-FFF2-40B4-BE49-F238E27FC236}">
                <a16:creationId xmlns:a16="http://schemas.microsoft.com/office/drawing/2014/main" id="{515091DE-101B-407A-9B23-0A0997B747EB}"/>
              </a:ext>
            </a:extLst>
          </p:cNvPr>
          <p:cNvGraphicFramePr>
            <a:graphicFrameLocks noGrp="1" noChangeAspect="1"/>
          </p:cNvGraphicFramePr>
          <p:nvPr>
            <p:ph sz="quarter" idx="25"/>
            <p:extLst>
              <p:ext uri="{D42A27DB-BD31-4B8C-83A1-F6EECF244321}">
                <p14:modId xmlns:p14="http://schemas.microsoft.com/office/powerpoint/2010/main" val="4193453521"/>
              </p:ext>
            </p:extLst>
          </p:nvPr>
        </p:nvGraphicFramePr>
        <p:xfrm>
          <a:off x="4105254" y="2644693"/>
          <a:ext cx="4624070" cy="474980"/>
        </p:xfrm>
        <a:graphic>
          <a:graphicData uri="http://schemas.openxmlformats.org/presentationml/2006/ole">
            <mc:AlternateContent xmlns:mc="http://schemas.openxmlformats.org/markup-compatibility/2006">
              <mc:Choice xmlns:v="urn:schemas-microsoft-com:vml" Requires="v">
                <p:oleObj spid="_x0000_s575542" name="Equation" r:id="rId3" imgW="4203360" imgH="431640" progId="Equation.DSMT4">
                  <p:embed/>
                </p:oleObj>
              </mc:Choice>
              <mc:Fallback>
                <p:oleObj name="Equation" r:id="rId3" imgW="4203360" imgH="431640" progId="Equation.DSMT4">
                  <p:embed/>
                  <p:pic>
                    <p:nvPicPr>
                      <p:cNvPr id="14" name="Object 13">
                        <a:extLst>
                          <a:ext uri="{FF2B5EF4-FFF2-40B4-BE49-F238E27FC236}">
                            <a16:creationId xmlns:a16="http://schemas.microsoft.com/office/drawing/2014/main" id="{A27EE674-E4C8-4618-A192-9CFDFAF20F6D}"/>
                          </a:ext>
                        </a:extLst>
                      </p:cNvPr>
                      <p:cNvPicPr/>
                      <p:nvPr/>
                    </p:nvPicPr>
                    <p:blipFill>
                      <a:blip r:embed="rId4"/>
                      <a:stretch>
                        <a:fillRect/>
                      </a:stretch>
                    </p:blipFill>
                    <p:spPr>
                      <a:xfrm>
                        <a:off x="4105254" y="2644693"/>
                        <a:ext cx="4624070" cy="47498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B7309089-727F-4345-B589-4C21194EC206}"/>
              </a:ext>
            </a:extLst>
          </p:cNvPr>
          <p:cNvSpPr>
            <a:spLocks noGrp="1"/>
          </p:cNvSpPr>
          <p:nvPr>
            <p:ph sz="quarter" idx="24"/>
          </p:nvPr>
        </p:nvSpPr>
        <p:spPr>
          <a:xfrm>
            <a:off x="736600" y="3514552"/>
            <a:ext cx="10712450" cy="331932"/>
          </a:xfrm>
        </p:spPr>
        <p:txBody>
          <a:bodyPr/>
          <a:lstStyle/>
          <a:p>
            <a:r>
              <a:rPr lang="en-US" altLang="en-US" dirty="0"/>
              <a:t>has </a:t>
            </a:r>
            <a:r>
              <a:rPr lang="en-US" altLang="en-US" b="1" dirty="0"/>
              <a:t>initial point </a:t>
            </a:r>
            <a:r>
              <a:rPr lang="en-US" altLang="en-US" dirty="0"/>
              <a:t>(</a:t>
            </a:r>
            <a:r>
              <a:rPr lang="en-US" altLang="en-US" i="1" dirty="0"/>
              <a:t>f</a:t>
            </a:r>
            <a:r>
              <a:rPr lang="en-US" altLang="en-US" sz="400" dirty="0"/>
              <a:t> </a:t>
            </a:r>
            <a:r>
              <a:rPr lang="en-US" altLang="en-US" dirty="0"/>
              <a:t>(</a:t>
            </a:r>
            <a:r>
              <a:rPr lang="en-US" altLang="en-US" i="1" dirty="0"/>
              <a:t>a</a:t>
            </a:r>
            <a:r>
              <a:rPr lang="en-US" altLang="en-US" dirty="0"/>
              <a:t>), </a:t>
            </a:r>
            <a:r>
              <a:rPr lang="en-US" altLang="en-US" i="1" dirty="0"/>
              <a:t>g</a:t>
            </a:r>
            <a:r>
              <a:rPr lang="en-US" altLang="en-US" sz="400" dirty="0"/>
              <a:t> </a:t>
            </a:r>
            <a:r>
              <a:rPr lang="en-US" altLang="en-US" dirty="0"/>
              <a:t>(</a:t>
            </a:r>
            <a:r>
              <a:rPr lang="en-US" altLang="en-US" i="1" dirty="0"/>
              <a:t>a</a:t>
            </a:r>
            <a:r>
              <a:rPr lang="en-US" altLang="en-US" dirty="0"/>
              <a:t>))</a:t>
            </a:r>
            <a:r>
              <a:rPr lang="en-US" altLang="en-US" b="1" dirty="0"/>
              <a:t> </a:t>
            </a:r>
            <a:r>
              <a:rPr lang="en-US" altLang="en-US" dirty="0"/>
              <a:t>and </a:t>
            </a:r>
            <a:r>
              <a:rPr lang="en-US" altLang="en-US" b="1" dirty="0"/>
              <a:t>terminal point </a:t>
            </a:r>
            <a:r>
              <a:rPr lang="en-US" altLang="en-US" dirty="0"/>
              <a:t>(</a:t>
            </a:r>
            <a:r>
              <a:rPr lang="en-US" altLang="en-US" i="1" dirty="0"/>
              <a:t>f</a:t>
            </a:r>
            <a:r>
              <a:rPr lang="en-US" altLang="en-US" sz="400" dirty="0"/>
              <a:t> </a:t>
            </a:r>
            <a:r>
              <a:rPr lang="en-US" altLang="en-US" dirty="0"/>
              <a:t>(</a:t>
            </a:r>
            <a:r>
              <a:rPr lang="en-US" altLang="en-US" i="1" dirty="0"/>
              <a:t>b</a:t>
            </a:r>
            <a:r>
              <a:rPr lang="en-US" altLang="en-US" dirty="0"/>
              <a:t>), </a:t>
            </a:r>
            <a:r>
              <a:rPr lang="en-US" altLang="en-US" i="1" dirty="0"/>
              <a:t>g</a:t>
            </a:r>
            <a:r>
              <a:rPr lang="en-US" altLang="en-US" sz="400" dirty="0"/>
              <a:t> </a:t>
            </a:r>
            <a:r>
              <a:rPr lang="en-US" altLang="en-US" dirty="0"/>
              <a:t>(</a:t>
            </a:r>
            <a:r>
              <a:rPr lang="en-US" altLang="en-US" i="1" dirty="0"/>
              <a:t>b</a:t>
            </a:r>
            <a:r>
              <a:rPr lang="en-US" altLang="en-US" dirty="0"/>
              <a:t>)).</a:t>
            </a:r>
          </a:p>
        </p:txBody>
      </p:sp>
    </p:spTree>
    <p:extLst>
      <p:ext uri="{BB962C8B-B14F-4D97-AF65-F5344CB8AC3E}">
        <p14:creationId xmlns:p14="http://schemas.microsoft.com/office/powerpoint/2010/main" val="70203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FFF2-115C-4042-93E5-B5E27DA13CA0}"/>
              </a:ext>
            </a:extLst>
          </p:cNvPr>
          <p:cNvSpPr>
            <a:spLocks noGrp="1"/>
          </p:cNvSpPr>
          <p:nvPr>
            <p:ph type="title"/>
          </p:nvPr>
        </p:nvSpPr>
        <p:spPr/>
        <p:txBody>
          <a:bodyPr/>
          <a:lstStyle/>
          <a:p>
            <a:r>
              <a:rPr lang="en-US" altLang="en-US" dirty="0"/>
              <a:t>Example 2</a:t>
            </a:r>
            <a:endParaRPr lang="en-US" dirty="0"/>
          </a:p>
        </p:txBody>
      </p:sp>
      <p:sp>
        <p:nvSpPr>
          <p:cNvPr id="3" name="Content Placeholder 2">
            <a:extLst>
              <a:ext uri="{FF2B5EF4-FFF2-40B4-BE49-F238E27FC236}">
                <a16:creationId xmlns:a16="http://schemas.microsoft.com/office/drawing/2014/main" id="{A43329E6-40F8-4972-9E8B-2624FC571EF4}"/>
              </a:ext>
            </a:extLst>
          </p:cNvPr>
          <p:cNvSpPr>
            <a:spLocks noGrp="1"/>
          </p:cNvSpPr>
          <p:nvPr>
            <p:ph sz="quarter" idx="23"/>
          </p:nvPr>
        </p:nvSpPr>
        <p:spPr/>
        <p:txBody>
          <a:bodyPr/>
          <a:lstStyle/>
          <a:p>
            <a:r>
              <a:rPr lang="en-US" altLang="en-US" dirty="0"/>
              <a:t>What curve is represented by the following parametric equations?</a:t>
            </a:r>
          </a:p>
        </p:txBody>
      </p:sp>
      <p:graphicFrame>
        <p:nvGraphicFramePr>
          <p:cNvPr id="12" name="Content Placeholder 11" descr="x = cos(t) y = sin(t) 0 &lt;= t &lt;= 2 pi">
            <a:extLst>
              <a:ext uri="{FF2B5EF4-FFF2-40B4-BE49-F238E27FC236}">
                <a16:creationId xmlns:a16="http://schemas.microsoft.com/office/drawing/2014/main" id="{64572E74-9E3C-46FF-9F33-7E978DF385E9}"/>
              </a:ext>
            </a:extLst>
          </p:cNvPr>
          <p:cNvGraphicFramePr>
            <a:graphicFrameLocks noGrp="1" noChangeAspect="1"/>
          </p:cNvGraphicFramePr>
          <p:nvPr>
            <p:ph sz="quarter" idx="24"/>
            <p:extLst>
              <p:ext uri="{D42A27DB-BD31-4B8C-83A1-F6EECF244321}">
                <p14:modId xmlns:p14="http://schemas.microsoft.com/office/powerpoint/2010/main" val="247964990"/>
              </p:ext>
            </p:extLst>
          </p:nvPr>
        </p:nvGraphicFramePr>
        <p:xfrm>
          <a:off x="3655060" y="1855629"/>
          <a:ext cx="4875530" cy="405130"/>
        </p:xfrm>
        <a:graphic>
          <a:graphicData uri="http://schemas.openxmlformats.org/presentationml/2006/ole">
            <mc:AlternateContent xmlns:mc="http://schemas.openxmlformats.org/markup-compatibility/2006">
              <mc:Choice xmlns:v="urn:schemas-microsoft-com:vml" Requires="v">
                <p:oleObj spid="_x0000_s576669" name="Equation" r:id="rId3" imgW="4431960" imgH="368280" progId="Equation.DSMT4">
                  <p:embed/>
                </p:oleObj>
              </mc:Choice>
              <mc:Fallback>
                <p:oleObj name="Equation" r:id="rId3" imgW="4431960" imgH="368280" progId="Equation.DSMT4">
                  <p:embed/>
                  <p:pic>
                    <p:nvPicPr>
                      <p:cNvPr id="11" name="Object 10">
                        <a:extLst>
                          <a:ext uri="{FF2B5EF4-FFF2-40B4-BE49-F238E27FC236}">
                            <a16:creationId xmlns:a16="http://schemas.microsoft.com/office/drawing/2014/main" id="{1567E707-7BEB-4AFF-8A24-FDDE034CDC79}"/>
                          </a:ext>
                        </a:extLst>
                      </p:cNvPr>
                      <p:cNvPicPr/>
                      <p:nvPr/>
                    </p:nvPicPr>
                    <p:blipFill>
                      <a:blip r:embed="rId4"/>
                      <a:stretch>
                        <a:fillRect/>
                      </a:stretch>
                    </p:blipFill>
                    <p:spPr>
                      <a:xfrm>
                        <a:off x="3655060" y="1855629"/>
                        <a:ext cx="4875530" cy="40513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C8B1C70-1718-4A5B-A1F7-BDA0A5B56194}"/>
              </a:ext>
            </a:extLst>
          </p:cNvPr>
          <p:cNvSpPr>
            <a:spLocks noGrp="1"/>
          </p:cNvSpPr>
          <p:nvPr>
            <p:ph sz="quarter" idx="25"/>
          </p:nvPr>
        </p:nvSpPr>
        <p:spPr>
          <a:xfrm>
            <a:off x="736600" y="2560072"/>
            <a:ext cx="10718800" cy="1240094"/>
          </a:xfrm>
        </p:spPr>
        <p:txBody>
          <a:bodyPr/>
          <a:lstStyle/>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If we plot points, it appears that the curve is a circle. We can confirm this impression by eliminating </a:t>
            </a:r>
            <a:r>
              <a:rPr lang="en-US" altLang="en-US" i="1" dirty="0"/>
              <a:t>t</a:t>
            </a:r>
            <a:r>
              <a:rPr lang="en-US" altLang="en-US" dirty="0"/>
              <a:t>. Observe that</a:t>
            </a:r>
          </a:p>
        </p:txBody>
      </p:sp>
      <p:graphicFrame>
        <p:nvGraphicFramePr>
          <p:cNvPr id="14" name="Content Placeholder 13" descr="(x^2) + (y^2) = cos^2(t) + sin^2(t) = 1">
            <a:extLst>
              <a:ext uri="{FF2B5EF4-FFF2-40B4-BE49-F238E27FC236}">
                <a16:creationId xmlns:a16="http://schemas.microsoft.com/office/drawing/2014/main" id="{DA27EF5A-55BF-4F7C-BE5A-9EA3CBB9D97D}"/>
              </a:ext>
            </a:extLst>
          </p:cNvPr>
          <p:cNvGraphicFramePr>
            <a:graphicFrameLocks noGrp="1" noChangeAspect="1"/>
          </p:cNvGraphicFramePr>
          <p:nvPr>
            <p:ph sz="quarter" idx="26"/>
            <p:extLst>
              <p:ext uri="{D42A27DB-BD31-4B8C-83A1-F6EECF244321}">
                <p14:modId xmlns:p14="http://schemas.microsoft.com/office/powerpoint/2010/main" val="1770662273"/>
              </p:ext>
            </p:extLst>
          </p:nvPr>
        </p:nvGraphicFramePr>
        <p:xfrm>
          <a:off x="4572000" y="3896903"/>
          <a:ext cx="3441700" cy="406400"/>
        </p:xfrm>
        <a:graphic>
          <a:graphicData uri="http://schemas.openxmlformats.org/presentationml/2006/ole">
            <mc:AlternateContent xmlns:mc="http://schemas.openxmlformats.org/markup-compatibility/2006">
              <mc:Choice xmlns:v="urn:schemas-microsoft-com:vml" Requires="v">
                <p:oleObj spid="_x0000_s576670" name="Equation" r:id="rId5" imgW="3441600" imgH="406080" progId="Equation.DSMT4">
                  <p:embed/>
                </p:oleObj>
              </mc:Choice>
              <mc:Fallback>
                <p:oleObj name="Equation" r:id="rId5" imgW="3441600" imgH="406080" progId="Equation.DSMT4">
                  <p:embed/>
                  <p:pic>
                    <p:nvPicPr>
                      <p:cNvPr id="13" name="Object 12">
                        <a:extLst>
                          <a:ext uri="{FF2B5EF4-FFF2-40B4-BE49-F238E27FC236}">
                            <a16:creationId xmlns:a16="http://schemas.microsoft.com/office/drawing/2014/main" id="{93500A74-A2EE-4D9E-9DAA-C1FAAA58E551}"/>
                          </a:ext>
                        </a:extLst>
                      </p:cNvPr>
                      <p:cNvPicPr/>
                      <p:nvPr/>
                    </p:nvPicPr>
                    <p:blipFill>
                      <a:blip r:embed="rId6"/>
                      <a:stretch>
                        <a:fillRect/>
                      </a:stretch>
                    </p:blipFill>
                    <p:spPr>
                      <a:xfrm>
                        <a:off x="4572000" y="3896903"/>
                        <a:ext cx="3441700" cy="406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50677E1-E2A3-4635-84EB-E9AF88111C1A}"/>
              </a:ext>
            </a:extLst>
          </p:cNvPr>
          <p:cNvSpPr>
            <a:spLocks noGrp="1"/>
          </p:cNvSpPr>
          <p:nvPr>
            <p:ph sz="quarter" idx="27"/>
          </p:nvPr>
        </p:nvSpPr>
        <p:spPr>
          <a:xfrm>
            <a:off x="736600" y="4822773"/>
            <a:ext cx="6097537" cy="347408"/>
          </a:xfrm>
        </p:spPr>
        <p:txBody>
          <a:bodyPr/>
          <a:lstStyle/>
          <a:p>
            <a:r>
              <a:rPr lang="en-US" altLang="en-US" dirty="0"/>
              <a:t>Thus the point (</a:t>
            </a:r>
            <a:r>
              <a:rPr lang="en-US" altLang="en-US" i="1" dirty="0"/>
              <a:t>x</a:t>
            </a:r>
            <a:r>
              <a:rPr lang="en-US" altLang="en-US" dirty="0"/>
              <a:t>, </a:t>
            </a:r>
            <a:r>
              <a:rPr lang="en-US" altLang="en-US" i="1" dirty="0"/>
              <a:t>y</a:t>
            </a:r>
            <a:r>
              <a:rPr lang="en-US" altLang="en-US" dirty="0"/>
              <a:t>) moves on the unit circle</a:t>
            </a:r>
            <a:endParaRPr lang="en-US" dirty="0"/>
          </a:p>
        </p:txBody>
      </p:sp>
      <p:graphicFrame>
        <p:nvGraphicFramePr>
          <p:cNvPr id="16" name="Content Placeholder 15" descr="(x^2) + (y^2) = 1">
            <a:extLst>
              <a:ext uri="{FF2B5EF4-FFF2-40B4-BE49-F238E27FC236}">
                <a16:creationId xmlns:a16="http://schemas.microsoft.com/office/drawing/2014/main" id="{0AE69C79-2317-4966-9AC0-A698F91E5819}"/>
              </a:ext>
            </a:extLst>
          </p:cNvPr>
          <p:cNvGraphicFramePr>
            <a:graphicFrameLocks noGrp="1" noChangeAspect="1"/>
          </p:cNvGraphicFramePr>
          <p:nvPr>
            <p:ph sz="quarter" idx="28"/>
            <p:extLst>
              <p:ext uri="{D42A27DB-BD31-4B8C-83A1-F6EECF244321}">
                <p14:modId xmlns:p14="http://schemas.microsoft.com/office/powerpoint/2010/main" val="745106485"/>
              </p:ext>
            </p:extLst>
          </p:nvPr>
        </p:nvGraphicFramePr>
        <p:xfrm>
          <a:off x="6834137" y="4763781"/>
          <a:ext cx="1524000" cy="406400"/>
        </p:xfrm>
        <a:graphic>
          <a:graphicData uri="http://schemas.openxmlformats.org/presentationml/2006/ole">
            <mc:AlternateContent xmlns:mc="http://schemas.openxmlformats.org/markup-compatibility/2006">
              <mc:Choice xmlns:v="urn:schemas-microsoft-com:vml" Requires="v">
                <p:oleObj spid="_x0000_s576671" name="Equation" r:id="rId7" imgW="1523880" imgH="406080" progId="Equation.DSMT4">
                  <p:embed/>
                </p:oleObj>
              </mc:Choice>
              <mc:Fallback>
                <p:oleObj name="Equation" r:id="rId7" imgW="1523880" imgH="406080" progId="Equation.DSMT4">
                  <p:embed/>
                  <p:pic>
                    <p:nvPicPr>
                      <p:cNvPr id="15" name="Object 14">
                        <a:extLst>
                          <a:ext uri="{FF2B5EF4-FFF2-40B4-BE49-F238E27FC236}">
                            <a16:creationId xmlns:a16="http://schemas.microsoft.com/office/drawing/2014/main" id="{E2099910-8427-4938-B03C-0B9944BBC997}"/>
                          </a:ext>
                        </a:extLst>
                      </p:cNvPr>
                      <p:cNvPicPr/>
                      <p:nvPr/>
                    </p:nvPicPr>
                    <p:blipFill>
                      <a:blip r:embed="rId8"/>
                      <a:stretch>
                        <a:fillRect/>
                      </a:stretch>
                    </p:blipFill>
                    <p:spPr>
                      <a:xfrm>
                        <a:off x="6834137" y="4763781"/>
                        <a:ext cx="1524000" cy="406400"/>
                      </a:xfrm>
                      <a:prstGeom prst="rect">
                        <a:avLst/>
                      </a:prstGeom>
                    </p:spPr>
                  </p:pic>
                </p:oleObj>
              </mc:Fallback>
            </mc:AlternateContent>
          </a:graphicData>
        </a:graphic>
      </p:graphicFrame>
    </p:spTree>
    <p:extLst>
      <p:ext uri="{BB962C8B-B14F-4D97-AF65-F5344CB8AC3E}">
        <p14:creationId xmlns:p14="http://schemas.microsoft.com/office/powerpoint/2010/main" val="45733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44C5-B393-44F2-AA14-4024D1B13E32}"/>
              </a:ext>
            </a:extLst>
          </p:cNvPr>
          <p:cNvSpPr>
            <a:spLocks noGrp="1"/>
          </p:cNvSpPr>
          <p:nvPr>
            <p:ph type="title"/>
          </p:nvPr>
        </p:nvSpPr>
        <p:spPr/>
        <p:txBody>
          <a:bodyPr/>
          <a:lstStyle/>
          <a:p>
            <a:r>
              <a:rPr lang="en-US" altLang="en-US" dirty="0"/>
              <a:t>Example 2 – </a:t>
            </a:r>
            <a:r>
              <a:rPr lang="en-US" altLang="en-US" i="1" dirty="0"/>
              <a:t>Solution</a:t>
            </a:r>
            <a:endParaRPr lang="en-US" dirty="0"/>
          </a:p>
        </p:txBody>
      </p:sp>
      <p:sp>
        <p:nvSpPr>
          <p:cNvPr id="3" name="Content Placeholder 2">
            <a:extLst>
              <a:ext uri="{FF2B5EF4-FFF2-40B4-BE49-F238E27FC236}">
                <a16:creationId xmlns:a16="http://schemas.microsoft.com/office/drawing/2014/main" id="{B3EFDF92-8C40-44CE-94E7-467BE9EBE9C2}"/>
              </a:ext>
            </a:extLst>
          </p:cNvPr>
          <p:cNvSpPr>
            <a:spLocks noGrp="1"/>
          </p:cNvSpPr>
          <p:nvPr>
            <p:ph sz="quarter" idx="23"/>
          </p:nvPr>
        </p:nvSpPr>
        <p:spPr>
          <a:xfrm>
            <a:off x="736600" y="1289049"/>
            <a:ext cx="10718800" cy="625245"/>
          </a:xfrm>
        </p:spPr>
        <p:txBody>
          <a:bodyPr/>
          <a:lstStyle/>
          <a:p>
            <a:r>
              <a:rPr lang="en-US" altLang="en-US" dirty="0"/>
              <a:t>Notice that in this example the parameter </a:t>
            </a:r>
            <a:r>
              <a:rPr lang="en-US" altLang="en-US" i="1" dirty="0"/>
              <a:t>t</a:t>
            </a:r>
            <a:r>
              <a:rPr lang="en-US" altLang="en-US" dirty="0"/>
              <a:t> can be interpreted as the angle (in radians) shown in Figure 4. </a:t>
            </a:r>
          </a:p>
        </p:txBody>
      </p:sp>
      <p:pic>
        <p:nvPicPr>
          <p:cNvPr id="7" name="Content Placeholder 6" descr="A circle is graphed on the x y coordinate plane with its center at the origin. It intersects the positive x-axis at the point (1, 0). The circle intersects the y-axis at two points, the points are labeled as t= pi/ 2 and t= 3pi/ 2. It intersects the negative x-axis at the point, which is labeled as t= pi. A point on the surface of the circle is plotted, the point is labeled as (cos t, sin t ). A line is drawn from the origin of the coordinate plane to the point (cos t, sin t ). Another dotted line is drawn from the point (cos t, sin t ) to the x-axis. the dotted line is perpendicular to the x-axis. &#10;">
            <a:extLst>
              <a:ext uri="{FF2B5EF4-FFF2-40B4-BE49-F238E27FC236}">
                <a16:creationId xmlns:a16="http://schemas.microsoft.com/office/drawing/2014/main" id="{DCD44F75-7D24-443B-B7D7-AFEF7B4EF231}"/>
              </a:ext>
            </a:extLst>
          </p:cNvPr>
          <p:cNvPicPr>
            <a:picLocks noGrp="1" noChangeAspect="1"/>
          </p:cNvPicPr>
          <p:nvPr>
            <p:ph sz="quarter" idx="24"/>
          </p:nvPr>
        </p:nvPicPr>
        <p:blipFill>
          <a:blip r:embed="rId2"/>
          <a:stretch>
            <a:fillRect/>
          </a:stretch>
        </p:blipFill>
        <p:spPr>
          <a:xfrm>
            <a:off x="4524979" y="2077989"/>
            <a:ext cx="3142041" cy="2702021"/>
          </a:xfrm>
          <a:prstGeom prst="rect">
            <a:avLst/>
          </a:prstGeom>
        </p:spPr>
      </p:pic>
      <p:sp>
        <p:nvSpPr>
          <p:cNvPr id="5" name="Content Placeholder 4">
            <a:extLst>
              <a:ext uri="{FF2B5EF4-FFF2-40B4-BE49-F238E27FC236}">
                <a16:creationId xmlns:a16="http://schemas.microsoft.com/office/drawing/2014/main" id="{7760A00F-F454-4E5C-B5EE-6E795D5C0A4D}"/>
              </a:ext>
            </a:extLst>
          </p:cNvPr>
          <p:cNvSpPr>
            <a:spLocks noGrp="1"/>
          </p:cNvSpPr>
          <p:nvPr>
            <p:ph sz="quarter" idx="25"/>
          </p:nvPr>
        </p:nvSpPr>
        <p:spPr>
          <a:xfrm>
            <a:off x="742950" y="4943704"/>
            <a:ext cx="10712450" cy="294818"/>
          </a:xfrm>
        </p:spPr>
        <p:txBody>
          <a:bodyPr/>
          <a:lstStyle/>
          <a:p>
            <a:pPr algn="ctr"/>
            <a:r>
              <a:rPr lang="en-US" altLang="en-US" sz="2000" b="1" dirty="0"/>
              <a:t>Figure 4</a:t>
            </a:r>
          </a:p>
        </p:txBody>
      </p:sp>
      <p:sp>
        <p:nvSpPr>
          <p:cNvPr id="6" name="Content Placeholder 5">
            <a:extLst>
              <a:ext uri="{FF2B5EF4-FFF2-40B4-BE49-F238E27FC236}">
                <a16:creationId xmlns:a16="http://schemas.microsoft.com/office/drawing/2014/main" id="{80DD3DB7-04B2-482B-886E-60D6D22E59FB}"/>
              </a:ext>
            </a:extLst>
          </p:cNvPr>
          <p:cNvSpPr>
            <a:spLocks noGrp="1"/>
          </p:cNvSpPr>
          <p:nvPr>
            <p:ph sz="quarter" idx="26"/>
          </p:nvPr>
        </p:nvSpPr>
        <p:spPr>
          <a:xfrm>
            <a:off x="736600" y="5317292"/>
            <a:ext cx="10718800" cy="711224"/>
          </a:xfrm>
        </p:spPr>
        <p:txBody>
          <a:bodyPr/>
          <a:lstStyle/>
          <a:p>
            <a:r>
              <a:rPr lang="en-US" altLang="en-US" dirty="0"/>
              <a:t>As </a:t>
            </a:r>
            <a:r>
              <a:rPr lang="en-US" altLang="en-US" i="1" dirty="0"/>
              <a:t>t</a:t>
            </a:r>
            <a:r>
              <a:rPr lang="en-US" altLang="en-US" dirty="0"/>
              <a:t> increases from 0 to </a:t>
            </a:r>
            <a:r>
              <a:rPr lang="en-US" altLang="en-US" dirty="0" smtClean="0"/>
              <a:t>2</a:t>
            </a:r>
            <a:r>
              <a:rPr lang="el-GR" altLang="en-US" i="1" dirty="0" smtClean="0"/>
              <a:t>π</a:t>
            </a:r>
            <a:r>
              <a:rPr lang="en-US" altLang="en-US" dirty="0" smtClean="0"/>
              <a:t>, </a:t>
            </a:r>
            <a:r>
              <a:rPr lang="en-US" altLang="en-US" dirty="0"/>
              <a:t>the point (</a:t>
            </a:r>
            <a:r>
              <a:rPr lang="en-US" altLang="en-US" i="1" dirty="0"/>
              <a:t>x</a:t>
            </a:r>
            <a:r>
              <a:rPr lang="en-US" altLang="en-US" dirty="0"/>
              <a:t>, </a:t>
            </a:r>
            <a:r>
              <a:rPr lang="en-US" altLang="en-US" i="1" dirty="0"/>
              <a:t>y</a:t>
            </a:r>
            <a:r>
              <a:rPr lang="en-US" altLang="en-US" dirty="0"/>
              <a:t>) = (cos </a:t>
            </a:r>
            <a:r>
              <a:rPr lang="en-US" altLang="en-US" i="1" dirty="0"/>
              <a:t>t</a:t>
            </a:r>
            <a:r>
              <a:rPr lang="en-US" altLang="en-US" dirty="0"/>
              <a:t>, sin </a:t>
            </a:r>
            <a:r>
              <a:rPr lang="en-US" altLang="en-US" i="1" dirty="0"/>
              <a:t>t</a:t>
            </a:r>
            <a:r>
              <a:rPr lang="en-US" altLang="en-US" dirty="0"/>
              <a:t>) moves once around the circle in the counterclockwise direction starting from the point (1, 0).</a:t>
            </a:r>
          </a:p>
        </p:txBody>
      </p:sp>
    </p:spTree>
    <p:extLst>
      <p:ext uri="{BB962C8B-B14F-4D97-AF65-F5344CB8AC3E}">
        <p14:creationId xmlns:p14="http://schemas.microsoft.com/office/powerpoint/2010/main" val="1454335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406D-F7E7-4DEF-9EF4-FF2ADED004E5}"/>
              </a:ext>
            </a:extLst>
          </p:cNvPr>
          <p:cNvSpPr>
            <a:spLocks noGrp="1"/>
          </p:cNvSpPr>
          <p:nvPr>
            <p:ph type="title"/>
          </p:nvPr>
        </p:nvSpPr>
        <p:spPr>
          <a:xfrm>
            <a:off x="838200" y="3328879"/>
            <a:ext cx="10515600" cy="555459"/>
          </a:xfrm>
        </p:spPr>
        <p:txBody>
          <a:bodyPr/>
          <a:lstStyle/>
          <a:p>
            <a:pPr algn="ctr"/>
            <a:r>
              <a:rPr lang="en-US" dirty="0"/>
              <a:t>Graphing Devices</a:t>
            </a:r>
          </a:p>
        </p:txBody>
      </p:sp>
    </p:spTree>
    <p:extLst>
      <p:ext uri="{BB962C8B-B14F-4D97-AF65-F5344CB8AC3E}">
        <p14:creationId xmlns:p14="http://schemas.microsoft.com/office/powerpoint/2010/main" val="2109797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141B-D0F4-435D-B33F-EE0C8163DFB4}"/>
              </a:ext>
            </a:extLst>
          </p:cNvPr>
          <p:cNvSpPr>
            <a:spLocks noGrp="1"/>
          </p:cNvSpPr>
          <p:nvPr>
            <p:ph type="title"/>
          </p:nvPr>
        </p:nvSpPr>
        <p:spPr/>
        <p:txBody>
          <a:bodyPr/>
          <a:lstStyle/>
          <a:p>
            <a:r>
              <a:rPr lang="en-US" altLang="en-US" dirty="0"/>
              <a:t>Graphing Devices </a:t>
            </a:r>
            <a:r>
              <a:rPr lang="en-US" altLang="en-US" sz="2400" b="0" dirty="0"/>
              <a:t>(1 of 2)</a:t>
            </a:r>
            <a:endParaRPr lang="en-US" sz="2400" b="0" dirty="0"/>
          </a:p>
        </p:txBody>
      </p:sp>
      <p:sp>
        <p:nvSpPr>
          <p:cNvPr id="3" name="Text Placeholder 2">
            <a:extLst>
              <a:ext uri="{FF2B5EF4-FFF2-40B4-BE49-F238E27FC236}">
                <a16:creationId xmlns:a16="http://schemas.microsoft.com/office/drawing/2014/main" id="{BDEFF817-3554-425E-A9D4-91852C34EA2A}"/>
              </a:ext>
            </a:extLst>
          </p:cNvPr>
          <p:cNvSpPr>
            <a:spLocks noGrp="1"/>
          </p:cNvSpPr>
          <p:nvPr>
            <p:ph type="body" sz="quarter" idx="15"/>
          </p:nvPr>
        </p:nvSpPr>
        <p:spPr>
          <a:xfrm>
            <a:off x="743576" y="1289684"/>
            <a:ext cx="10711543" cy="1782700"/>
          </a:xfrm>
        </p:spPr>
        <p:txBody>
          <a:bodyPr/>
          <a:lstStyle/>
          <a:p>
            <a:r>
              <a:rPr lang="en-US" altLang="en-US" dirty="0"/>
              <a:t>Most graphing calculators and </a:t>
            </a:r>
            <a:r>
              <a:rPr lang="en-IN" altLang="en-US" dirty="0"/>
              <a:t>other graphing devices </a:t>
            </a:r>
            <a:r>
              <a:rPr lang="en-US" altLang="en-US" dirty="0"/>
              <a:t>can be used to graph curves defined by parametric equations. </a:t>
            </a:r>
          </a:p>
          <a:p>
            <a:r>
              <a:rPr lang="en-US" altLang="en-US" dirty="0"/>
              <a:t>In fact, it’s instructive to watch a parametric curve being drawn by a graphing calculator because the points are plotted in order as the corresponding parameter values increase.</a:t>
            </a:r>
          </a:p>
        </p:txBody>
      </p:sp>
    </p:spTree>
    <p:extLst>
      <p:ext uri="{BB962C8B-B14F-4D97-AF65-F5344CB8AC3E}">
        <p14:creationId xmlns:p14="http://schemas.microsoft.com/office/powerpoint/2010/main" val="998526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3889C8A-881B-4D4A-8D53-55D6E75D1FEA}"/>
              </a:ext>
            </a:extLst>
          </p:cNvPr>
          <p:cNvSpPr>
            <a:spLocks noGrp="1"/>
          </p:cNvSpPr>
          <p:nvPr>
            <p:ph type="title"/>
          </p:nvPr>
        </p:nvSpPr>
        <p:spPr/>
        <p:txBody>
          <a:bodyPr/>
          <a:lstStyle/>
          <a:p>
            <a:r>
              <a:rPr lang="en-US" altLang="en-US" dirty="0"/>
              <a:t>Example 6</a:t>
            </a:r>
            <a:endParaRPr lang="en-US" dirty="0"/>
          </a:p>
        </p:txBody>
      </p:sp>
      <p:sp>
        <p:nvSpPr>
          <p:cNvPr id="10" name="Content Placeholder 9">
            <a:extLst>
              <a:ext uri="{FF2B5EF4-FFF2-40B4-BE49-F238E27FC236}">
                <a16:creationId xmlns:a16="http://schemas.microsoft.com/office/drawing/2014/main" id="{CE35CFF5-C427-4CD8-B024-6F907E5D7599}"/>
              </a:ext>
            </a:extLst>
          </p:cNvPr>
          <p:cNvSpPr>
            <a:spLocks noGrp="1"/>
          </p:cNvSpPr>
          <p:nvPr>
            <p:ph sz="quarter" idx="23"/>
          </p:nvPr>
        </p:nvSpPr>
        <p:spPr>
          <a:xfrm>
            <a:off x="736600" y="1289049"/>
            <a:ext cx="5605206" cy="338813"/>
          </a:xfrm>
        </p:spPr>
        <p:txBody>
          <a:bodyPr/>
          <a:lstStyle/>
          <a:p>
            <a:r>
              <a:rPr lang="en-US" altLang="en-US" dirty="0"/>
              <a:t>Use a graphing device to graph the curve</a:t>
            </a:r>
            <a:endParaRPr lang="en-US" dirty="0"/>
          </a:p>
        </p:txBody>
      </p:sp>
      <p:graphicFrame>
        <p:nvGraphicFramePr>
          <p:cNvPr id="19" name="Content Placeholder 18" descr="x = y^(4) minus 3y(^2)">
            <a:extLst>
              <a:ext uri="{FF2B5EF4-FFF2-40B4-BE49-F238E27FC236}">
                <a16:creationId xmlns:a16="http://schemas.microsoft.com/office/drawing/2014/main" id="{13A916FE-C2E2-449B-BC03-0ED161B90392}"/>
              </a:ext>
            </a:extLst>
          </p:cNvPr>
          <p:cNvGraphicFramePr>
            <a:graphicFrameLocks noGrp="1" noChangeAspect="1"/>
          </p:cNvGraphicFramePr>
          <p:nvPr>
            <p:ph sz="quarter" idx="24"/>
            <p:extLst>
              <p:ext uri="{D42A27DB-BD31-4B8C-83A1-F6EECF244321}">
                <p14:modId xmlns:p14="http://schemas.microsoft.com/office/powerpoint/2010/main" val="1696898796"/>
              </p:ext>
            </p:extLst>
          </p:nvPr>
        </p:nvGraphicFramePr>
        <p:xfrm>
          <a:off x="6415546" y="1232721"/>
          <a:ext cx="1694410" cy="401638"/>
        </p:xfrm>
        <a:graphic>
          <a:graphicData uri="http://schemas.openxmlformats.org/presentationml/2006/ole">
            <mc:AlternateContent xmlns:mc="http://schemas.openxmlformats.org/markup-compatibility/2006">
              <mc:Choice xmlns:v="urn:schemas-microsoft-com:vml" Requires="v">
                <p:oleObj spid="_x0000_s577638" name="Equation" r:id="rId3" imgW="1714320" imgH="406080" progId="Equation.DSMT4">
                  <p:embed/>
                </p:oleObj>
              </mc:Choice>
              <mc:Fallback>
                <p:oleObj name="Equation" r:id="rId3" imgW="1714320" imgH="406080" progId="Equation.DSMT4">
                  <p:embed/>
                  <p:pic>
                    <p:nvPicPr>
                      <p:cNvPr id="18" name="Object 17">
                        <a:extLst>
                          <a:ext uri="{FF2B5EF4-FFF2-40B4-BE49-F238E27FC236}">
                            <a16:creationId xmlns:a16="http://schemas.microsoft.com/office/drawing/2014/main" id="{9732540B-FEC6-4BF6-9553-A73487D1E6CB}"/>
                          </a:ext>
                        </a:extLst>
                      </p:cNvPr>
                      <p:cNvPicPr/>
                      <p:nvPr/>
                    </p:nvPicPr>
                    <p:blipFill>
                      <a:blip r:embed="rId4"/>
                      <a:stretch>
                        <a:fillRect/>
                      </a:stretch>
                    </p:blipFill>
                    <p:spPr>
                      <a:xfrm>
                        <a:off x="6415546" y="1232721"/>
                        <a:ext cx="1694410" cy="401638"/>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77FBC23E-348C-415B-AE6F-A8591499D502}"/>
              </a:ext>
            </a:extLst>
          </p:cNvPr>
          <p:cNvSpPr>
            <a:spLocks noGrp="1"/>
          </p:cNvSpPr>
          <p:nvPr>
            <p:ph sz="quarter" idx="25"/>
          </p:nvPr>
        </p:nvSpPr>
        <p:spPr>
          <a:xfrm>
            <a:off x="736600" y="1987691"/>
            <a:ext cx="10712450" cy="841151"/>
          </a:xfrm>
        </p:spPr>
        <p:txBody>
          <a:bodyPr/>
          <a:lstStyle/>
          <a:p>
            <a:pPr>
              <a:tabLst>
                <a:tab pos="457200" algn="l"/>
                <a:tab pos="1371600" algn="l"/>
                <a:tab pos="1547813" algn="l"/>
              </a:tabLst>
            </a:pPr>
            <a:r>
              <a:rPr lang="en-US" altLang="en-US" b="1" dirty="0">
                <a:solidFill>
                  <a:srgbClr val="0000A3"/>
                </a:solidFill>
              </a:rPr>
              <a:t>Solution:</a:t>
            </a:r>
          </a:p>
          <a:p>
            <a:pPr>
              <a:tabLst>
                <a:tab pos="457200" algn="l"/>
                <a:tab pos="1371600" algn="l"/>
                <a:tab pos="1547813" algn="l"/>
              </a:tabLst>
            </a:pPr>
            <a:r>
              <a:rPr lang="en-US" altLang="en-US" dirty="0"/>
              <a:t>If we let the parameter be </a:t>
            </a:r>
            <a:r>
              <a:rPr lang="en-US" altLang="en-US" i="1" dirty="0"/>
              <a:t>t</a:t>
            </a:r>
            <a:r>
              <a:rPr lang="en-US" altLang="en-US" dirty="0"/>
              <a:t> = </a:t>
            </a:r>
            <a:r>
              <a:rPr lang="en-US" altLang="en-US" i="1" dirty="0"/>
              <a:t>y</a:t>
            </a:r>
            <a:r>
              <a:rPr lang="en-US" altLang="en-US" dirty="0"/>
              <a:t>, then we have the equations</a:t>
            </a:r>
          </a:p>
        </p:txBody>
      </p:sp>
      <p:graphicFrame>
        <p:nvGraphicFramePr>
          <p:cNvPr id="21" name="Content Placeholder 20" descr="x = (t^4) minus 3(t^2) y = t">
            <a:extLst>
              <a:ext uri="{FF2B5EF4-FFF2-40B4-BE49-F238E27FC236}">
                <a16:creationId xmlns:a16="http://schemas.microsoft.com/office/drawing/2014/main" id="{BBD12EFC-CCDE-42F9-98C0-B0B56F03B56E}"/>
              </a:ext>
            </a:extLst>
          </p:cNvPr>
          <p:cNvGraphicFramePr>
            <a:graphicFrameLocks noGrp="1" noChangeAspect="1"/>
          </p:cNvGraphicFramePr>
          <p:nvPr>
            <p:ph sz="quarter" idx="26"/>
            <p:extLst>
              <p:ext uri="{D42A27DB-BD31-4B8C-83A1-F6EECF244321}">
                <p14:modId xmlns:p14="http://schemas.microsoft.com/office/powerpoint/2010/main" val="409641862"/>
              </p:ext>
            </p:extLst>
          </p:nvPr>
        </p:nvGraphicFramePr>
        <p:xfrm>
          <a:off x="5065456" y="3419475"/>
          <a:ext cx="2552700" cy="419100"/>
        </p:xfrm>
        <a:graphic>
          <a:graphicData uri="http://schemas.openxmlformats.org/presentationml/2006/ole">
            <mc:AlternateContent xmlns:mc="http://schemas.openxmlformats.org/markup-compatibility/2006">
              <mc:Choice xmlns:v="urn:schemas-microsoft-com:vml" Requires="v">
                <p:oleObj spid="_x0000_s577639" name="Equation" r:id="rId5" imgW="2552400" imgH="419040" progId="Equation.DSMT4">
                  <p:embed/>
                </p:oleObj>
              </mc:Choice>
              <mc:Fallback>
                <p:oleObj name="Equation" r:id="rId5" imgW="2552400" imgH="419040" progId="Equation.DSMT4">
                  <p:embed/>
                  <p:pic>
                    <p:nvPicPr>
                      <p:cNvPr id="20" name="Object 19">
                        <a:extLst>
                          <a:ext uri="{FF2B5EF4-FFF2-40B4-BE49-F238E27FC236}">
                            <a16:creationId xmlns:a16="http://schemas.microsoft.com/office/drawing/2014/main" id="{6560E70E-64B1-42CF-9FFD-886C254182D5}"/>
                          </a:ext>
                        </a:extLst>
                      </p:cNvPr>
                      <p:cNvPicPr/>
                      <p:nvPr/>
                    </p:nvPicPr>
                    <p:blipFill>
                      <a:blip r:embed="rId6"/>
                      <a:stretch>
                        <a:fillRect/>
                      </a:stretch>
                    </p:blipFill>
                    <p:spPr>
                      <a:xfrm>
                        <a:off x="5065456" y="3419475"/>
                        <a:ext cx="2552700" cy="419100"/>
                      </a:xfrm>
                      <a:prstGeom prst="rect">
                        <a:avLst/>
                      </a:prstGeom>
                    </p:spPr>
                  </p:pic>
                </p:oleObj>
              </mc:Fallback>
            </mc:AlternateContent>
          </a:graphicData>
        </a:graphic>
      </p:graphicFrame>
    </p:spTree>
    <p:extLst>
      <p:ext uri="{BB962C8B-B14F-4D97-AF65-F5344CB8AC3E}">
        <p14:creationId xmlns:p14="http://schemas.microsoft.com/office/powerpoint/2010/main" val="461223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74A6B5-16D8-4E38-85DF-A5F65FE8B10B}"/>
              </a:ext>
            </a:extLst>
          </p:cNvPr>
          <p:cNvSpPr>
            <a:spLocks noGrp="1"/>
          </p:cNvSpPr>
          <p:nvPr>
            <p:ph type="title"/>
          </p:nvPr>
        </p:nvSpPr>
        <p:spPr/>
        <p:txBody>
          <a:bodyPr/>
          <a:lstStyle/>
          <a:p>
            <a:r>
              <a:rPr lang="en-US" altLang="en-US" dirty="0"/>
              <a:t>Example 6 – </a:t>
            </a:r>
            <a:r>
              <a:rPr lang="en-US" altLang="en-US" i="1" dirty="0"/>
              <a:t>Solution</a:t>
            </a:r>
            <a:endParaRPr lang="en-US" dirty="0"/>
          </a:p>
        </p:txBody>
      </p:sp>
      <p:sp>
        <p:nvSpPr>
          <p:cNvPr id="8" name="Content Placeholder 7">
            <a:extLst>
              <a:ext uri="{FF2B5EF4-FFF2-40B4-BE49-F238E27FC236}">
                <a16:creationId xmlns:a16="http://schemas.microsoft.com/office/drawing/2014/main" id="{BAFFC04A-61B0-4C51-9CA8-3479695DF64A}"/>
              </a:ext>
            </a:extLst>
          </p:cNvPr>
          <p:cNvSpPr>
            <a:spLocks noGrp="1"/>
          </p:cNvSpPr>
          <p:nvPr>
            <p:ph sz="quarter" idx="23"/>
          </p:nvPr>
        </p:nvSpPr>
        <p:spPr>
          <a:xfrm>
            <a:off x="736600" y="1289049"/>
            <a:ext cx="10617200" cy="423581"/>
          </a:xfrm>
        </p:spPr>
        <p:txBody>
          <a:bodyPr/>
          <a:lstStyle/>
          <a:p>
            <a:r>
              <a:rPr lang="en-US" altLang="en-US" dirty="0"/>
              <a:t>Using these parametric equations to graph the curve, we obtain Figure 9. </a:t>
            </a:r>
          </a:p>
        </p:txBody>
      </p:sp>
      <p:pic>
        <p:nvPicPr>
          <p:cNvPr id="16" name="Content Placeholder 15" descr="A curve is graphed on an x y coordinate plane. It has x axis symmetry. The curve starts from the bottom right of the fourth quadrant, it goes up the left and intersects the vertical axis. The curve then enters in the third quadrant, it again goes up to the right and passes through the origin. The curve then enters in the second quadrant, then goes up to the left. The curve then goes up to the right and intersects the vertical axis. It then enters in the first quadrant and it ends at the top right of the first quadrant. &#10;">
            <a:extLst>
              <a:ext uri="{FF2B5EF4-FFF2-40B4-BE49-F238E27FC236}">
                <a16:creationId xmlns:a16="http://schemas.microsoft.com/office/drawing/2014/main" id="{13A1F3BB-DABC-4084-93D5-86C6AD1D9995}"/>
              </a:ext>
            </a:extLst>
          </p:cNvPr>
          <p:cNvPicPr>
            <a:picLocks noGrp="1" noChangeAspect="1"/>
          </p:cNvPicPr>
          <p:nvPr>
            <p:ph sz="quarter" idx="24"/>
          </p:nvPr>
        </p:nvPicPr>
        <p:blipFill>
          <a:blip r:embed="rId3"/>
          <a:stretch>
            <a:fillRect/>
          </a:stretch>
        </p:blipFill>
        <p:spPr>
          <a:xfrm>
            <a:off x="4524340" y="1879596"/>
            <a:ext cx="3309652" cy="2384141"/>
          </a:xfrm>
          <a:prstGeom prst="rect">
            <a:avLst/>
          </a:prstGeom>
        </p:spPr>
      </p:pic>
      <p:sp>
        <p:nvSpPr>
          <p:cNvPr id="10" name="Content Placeholder 9">
            <a:extLst>
              <a:ext uri="{FF2B5EF4-FFF2-40B4-BE49-F238E27FC236}">
                <a16:creationId xmlns:a16="http://schemas.microsoft.com/office/drawing/2014/main" id="{4F0C7F54-1587-4033-A340-F2EE0D69DAC3}"/>
              </a:ext>
            </a:extLst>
          </p:cNvPr>
          <p:cNvSpPr>
            <a:spLocks noGrp="1"/>
          </p:cNvSpPr>
          <p:nvPr>
            <p:ph sz="quarter" idx="25"/>
          </p:nvPr>
        </p:nvSpPr>
        <p:spPr>
          <a:xfrm>
            <a:off x="5706808" y="4412768"/>
            <a:ext cx="1352359" cy="260350"/>
          </a:xfrm>
        </p:spPr>
        <p:txBody>
          <a:bodyPr/>
          <a:lstStyle/>
          <a:p>
            <a:pPr algn="ctr"/>
            <a:r>
              <a:rPr lang="en-US" altLang="en-US" sz="2000" b="1" dirty="0"/>
              <a:t>Figure 9</a:t>
            </a:r>
          </a:p>
        </p:txBody>
      </p:sp>
      <p:sp>
        <p:nvSpPr>
          <p:cNvPr id="11" name="Content Placeholder 10">
            <a:extLst>
              <a:ext uri="{FF2B5EF4-FFF2-40B4-BE49-F238E27FC236}">
                <a16:creationId xmlns:a16="http://schemas.microsoft.com/office/drawing/2014/main" id="{422004EF-AAE2-4549-806D-75FEA9DA2861}"/>
              </a:ext>
            </a:extLst>
          </p:cNvPr>
          <p:cNvSpPr>
            <a:spLocks noGrp="1"/>
          </p:cNvSpPr>
          <p:nvPr>
            <p:ph sz="quarter" idx="26"/>
          </p:nvPr>
        </p:nvSpPr>
        <p:spPr>
          <a:xfrm>
            <a:off x="736600" y="4840083"/>
            <a:ext cx="6549103" cy="360496"/>
          </a:xfrm>
        </p:spPr>
        <p:txBody>
          <a:bodyPr/>
          <a:lstStyle/>
          <a:p>
            <a:r>
              <a:rPr lang="en-US" altLang="en-US" dirty="0"/>
              <a:t>It would be possible to solve the given equation</a:t>
            </a:r>
            <a:endParaRPr lang="en-US" dirty="0"/>
          </a:p>
        </p:txBody>
      </p:sp>
      <p:graphicFrame>
        <p:nvGraphicFramePr>
          <p:cNvPr id="18" name="Content Placeholder 17" descr="x = y^(4) minus 3y(^2)">
            <a:extLst>
              <a:ext uri="{FF2B5EF4-FFF2-40B4-BE49-F238E27FC236}">
                <a16:creationId xmlns:a16="http://schemas.microsoft.com/office/drawing/2014/main" id="{6F2B284E-0160-4AA1-8E78-BA6F1BAA8E1E}"/>
              </a:ext>
            </a:extLst>
          </p:cNvPr>
          <p:cNvGraphicFramePr>
            <a:graphicFrameLocks noGrp="1" noChangeAspect="1"/>
          </p:cNvGraphicFramePr>
          <p:nvPr>
            <p:ph sz="quarter" idx="27"/>
            <p:extLst>
              <p:ext uri="{D42A27DB-BD31-4B8C-83A1-F6EECF244321}">
                <p14:modId xmlns:p14="http://schemas.microsoft.com/office/powerpoint/2010/main" val="4239558164"/>
              </p:ext>
            </p:extLst>
          </p:nvPr>
        </p:nvGraphicFramePr>
        <p:xfrm>
          <a:off x="7274138" y="4751995"/>
          <a:ext cx="1892300" cy="533400"/>
        </p:xfrm>
        <a:graphic>
          <a:graphicData uri="http://schemas.openxmlformats.org/presentationml/2006/ole">
            <mc:AlternateContent xmlns:mc="http://schemas.openxmlformats.org/markup-compatibility/2006">
              <mc:Choice xmlns:v="urn:schemas-microsoft-com:vml" Requires="v">
                <p:oleObj spid="_x0000_s578613" name="Equation" r:id="rId4" imgW="1892160" imgH="533160" progId="Equation.DSMT4">
                  <p:embed/>
                </p:oleObj>
              </mc:Choice>
              <mc:Fallback>
                <p:oleObj name="Equation" r:id="rId4" imgW="1892160" imgH="533160" progId="Equation.DSMT4">
                  <p:embed/>
                  <p:pic>
                    <p:nvPicPr>
                      <p:cNvPr id="17" name="Object 16">
                        <a:extLst>
                          <a:ext uri="{FF2B5EF4-FFF2-40B4-BE49-F238E27FC236}">
                            <a16:creationId xmlns:a16="http://schemas.microsoft.com/office/drawing/2014/main" id="{7388A189-4C7D-4EBF-992C-E708F4D67C19}"/>
                          </a:ext>
                        </a:extLst>
                      </p:cNvPr>
                      <p:cNvPicPr/>
                      <p:nvPr/>
                    </p:nvPicPr>
                    <p:blipFill>
                      <a:blip r:embed="rId5"/>
                      <a:stretch>
                        <a:fillRect/>
                      </a:stretch>
                    </p:blipFill>
                    <p:spPr>
                      <a:xfrm>
                        <a:off x="7274138" y="4751995"/>
                        <a:ext cx="1892300" cy="5334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8AFBC04B-0CDC-4E8E-B0CB-927C578C18DD}"/>
              </a:ext>
            </a:extLst>
          </p:cNvPr>
          <p:cNvSpPr>
            <a:spLocks noGrp="1"/>
          </p:cNvSpPr>
          <p:nvPr>
            <p:ph sz="quarter" idx="28"/>
          </p:nvPr>
        </p:nvSpPr>
        <p:spPr>
          <a:xfrm>
            <a:off x="9272844" y="4812621"/>
            <a:ext cx="1751571" cy="331558"/>
          </a:xfrm>
        </p:spPr>
        <p:txBody>
          <a:bodyPr/>
          <a:lstStyle/>
          <a:p>
            <a:r>
              <a:rPr lang="en-US" altLang="en-US" dirty="0"/>
              <a:t>for </a:t>
            </a:r>
            <a:r>
              <a:rPr lang="en-US" altLang="en-US" i="1" dirty="0"/>
              <a:t>y </a:t>
            </a:r>
            <a:r>
              <a:rPr lang="en-US" altLang="en-US" dirty="0"/>
              <a:t>as four</a:t>
            </a:r>
            <a:endParaRPr lang="en-US" dirty="0"/>
          </a:p>
        </p:txBody>
      </p:sp>
      <p:sp>
        <p:nvSpPr>
          <p:cNvPr id="14" name="Content Placeholder 13">
            <a:extLst>
              <a:ext uri="{FF2B5EF4-FFF2-40B4-BE49-F238E27FC236}">
                <a16:creationId xmlns:a16="http://schemas.microsoft.com/office/drawing/2014/main" id="{E2E7AD09-277B-43F2-8DC5-9637AA074352}"/>
              </a:ext>
            </a:extLst>
          </p:cNvPr>
          <p:cNvSpPr>
            <a:spLocks noGrp="1"/>
          </p:cNvSpPr>
          <p:nvPr>
            <p:ph sz="quarter" idx="29"/>
          </p:nvPr>
        </p:nvSpPr>
        <p:spPr>
          <a:xfrm>
            <a:off x="736600" y="5271528"/>
            <a:ext cx="10712450" cy="646567"/>
          </a:xfrm>
        </p:spPr>
        <p:txBody>
          <a:bodyPr/>
          <a:lstStyle/>
          <a:p>
            <a:r>
              <a:rPr lang="en-US" altLang="en-US" dirty="0"/>
              <a:t>functions of </a:t>
            </a:r>
            <a:r>
              <a:rPr lang="en-US" altLang="en-US" i="1" dirty="0"/>
              <a:t>x </a:t>
            </a:r>
            <a:r>
              <a:rPr lang="en-US" altLang="en-US" dirty="0"/>
              <a:t>and graph them individually, but the parametric equations provide a much easier method.</a:t>
            </a:r>
            <a:endParaRPr lang="en-US" dirty="0"/>
          </a:p>
        </p:txBody>
      </p:sp>
    </p:spTree>
    <p:extLst>
      <p:ext uri="{BB962C8B-B14F-4D97-AF65-F5344CB8AC3E}">
        <p14:creationId xmlns:p14="http://schemas.microsoft.com/office/powerpoint/2010/main" val="91784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AB36-9C11-4E88-A74A-26AF362F31B1}"/>
              </a:ext>
            </a:extLst>
          </p:cNvPr>
          <p:cNvSpPr>
            <a:spLocks noGrp="1"/>
          </p:cNvSpPr>
          <p:nvPr>
            <p:ph type="title"/>
          </p:nvPr>
        </p:nvSpPr>
        <p:spPr/>
        <p:txBody>
          <a:bodyPr/>
          <a:lstStyle/>
          <a:p>
            <a:r>
              <a:rPr lang="en-US" altLang="en-US" dirty="0"/>
              <a:t>Graphing Devices </a:t>
            </a:r>
            <a:r>
              <a:rPr lang="en-US" altLang="en-US" sz="2400" b="0" dirty="0"/>
              <a:t>(2 of 2)</a:t>
            </a:r>
            <a:endParaRPr lang="en-US" dirty="0"/>
          </a:p>
        </p:txBody>
      </p:sp>
      <p:sp>
        <p:nvSpPr>
          <p:cNvPr id="3" name="Text Placeholder 2">
            <a:extLst>
              <a:ext uri="{FF2B5EF4-FFF2-40B4-BE49-F238E27FC236}">
                <a16:creationId xmlns:a16="http://schemas.microsoft.com/office/drawing/2014/main" id="{813AE99E-2D0A-4CF6-9CA6-C52F48160DD0}"/>
              </a:ext>
            </a:extLst>
          </p:cNvPr>
          <p:cNvSpPr>
            <a:spLocks noGrp="1"/>
          </p:cNvSpPr>
          <p:nvPr>
            <p:ph type="body" sz="quarter" idx="15"/>
          </p:nvPr>
        </p:nvSpPr>
        <p:spPr>
          <a:xfrm>
            <a:off x="743576" y="1289684"/>
            <a:ext cx="10711543" cy="2794636"/>
          </a:xfrm>
        </p:spPr>
        <p:txBody>
          <a:bodyPr/>
          <a:lstStyle/>
          <a:p>
            <a:r>
              <a:rPr lang="en-US" altLang="en-US" dirty="0"/>
              <a:t>One of the most important uses of parametric curves is in computer-aided design (CAD). </a:t>
            </a:r>
          </a:p>
          <a:p>
            <a:r>
              <a:rPr lang="en-US" altLang="en-US" dirty="0"/>
              <a:t>In the Laboratory Project, we will investigate special parametric curves, called </a:t>
            </a:r>
            <a:r>
              <a:rPr lang="en-US" altLang="en-US" b="1" dirty="0"/>
              <a:t>Bézier curves</a:t>
            </a:r>
            <a:r>
              <a:rPr lang="en-US" altLang="en-US" dirty="0"/>
              <a:t>, that are used extensively in manufacturing, especially in the automotive industry. </a:t>
            </a:r>
          </a:p>
          <a:p>
            <a:r>
              <a:rPr lang="en-US" altLang="en-US" dirty="0"/>
              <a:t>These curves are also employed in specifying the shapes of letters and other symbols in laser printers.</a:t>
            </a:r>
          </a:p>
        </p:txBody>
      </p:sp>
    </p:spTree>
    <p:extLst>
      <p:ext uri="{BB962C8B-B14F-4D97-AF65-F5344CB8AC3E}">
        <p14:creationId xmlns:p14="http://schemas.microsoft.com/office/powerpoint/2010/main" val="603002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406D-F7E7-4DEF-9EF4-FF2ADED004E5}"/>
              </a:ext>
            </a:extLst>
          </p:cNvPr>
          <p:cNvSpPr>
            <a:spLocks noGrp="1"/>
          </p:cNvSpPr>
          <p:nvPr>
            <p:ph type="title"/>
          </p:nvPr>
        </p:nvSpPr>
        <p:spPr>
          <a:xfrm>
            <a:off x="838200" y="3328879"/>
            <a:ext cx="10515600" cy="555459"/>
          </a:xfrm>
        </p:spPr>
        <p:txBody>
          <a:bodyPr/>
          <a:lstStyle/>
          <a:p>
            <a:pPr algn="ctr"/>
            <a:r>
              <a:rPr lang="en-US" dirty="0"/>
              <a:t>The Cycloid</a:t>
            </a:r>
          </a:p>
        </p:txBody>
      </p:sp>
    </p:spTree>
    <p:extLst>
      <p:ext uri="{BB962C8B-B14F-4D97-AF65-F5344CB8AC3E}">
        <p14:creationId xmlns:p14="http://schemas.microsoft.com/office/powerpoint/2010/main" val="1821704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598445"/>
          </a:xfrm>
        </p:spPr>
        <p:txBody>
          <a:bodyPr/>
          <a:lstStyle/>
          <a:p>
            <a:pPr algn="ctr"/>
            <a:r>
              <a:rPr lang="en-US" sz="3600" dirty="0"/>
              <a:t>10.1 </a:t>
            </a:r>
            <a:r>
              <a:rPr lang="en-US" altLang="en-US" sz="3600" dirty="0"/>
              <a:t>Curves Defined by Parametric Equations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E101-EBD0-4B8E-B29F-567BCFB82AB8}"/>
              </a:ext>
            </a:extLst>
          </p:cNvPr>
          <p:cNvSpPr>
            <a:spLocks noGrp="1"/>
          </p:cNvSpPr>
          <p:nvPr>
            <p:ph type="title"/>
          </p:nvPr>
        </p:nvSpPr>
        <p:spPr/>
        <p:txBody>
          <a:bodyPr/>
          <a:lstStyle/>
          <a:p>
            <a:r>
              <a:rPr lang="en-US" altLang="en-US" dirty="0"/>
              <a:t>Example 7</a:t>
            </a:r>
            <a:endParaRPr lang="en-US" dirty="0"/>
          </a:p>
        </p:txBody>
      </p:sp>
      <p:sp>
        <p:nvSpPr>
          <p:cNvPr id="3" name="Content Placeholder 2">
            <a:extLst>
              <a:ext uri="{FF2B5EF4-FFF2-40B4-BE49-F238E27FC236}">
                <a16:creationId xmlns:a16="http://schemas.microsoft.com/office/drawing/2014/main" id="{AA500632-6D1A-40F1-A7AC-67C53CB1EDAF}"/>
              </a:ext>
            </a:extLst>
          </p:cNvPr>
          <p:cNvSpPr>
            <a:spLocks noGrp="1"/>
          </p:cNvSpPr>
          <p:nvPr>
            <p:ph sz="quarter" idx="23"/>
          </p:nvPr>
        </p:nvSpPr>
        <p:spPr>
          <a:xfrm>
            <a:off x="736600" y="1289049"/>
            <a:ext cx="10718800" cy="662557"/>
          </a:xfrm>
        </p:spPr>
        <p:txBody>
          <a:bodyPr/>
          <a:lstStyle/>
          <a:p>
            <a:r>
              <a:rPr lang="en-US" altLang="en-US" dirty="0"/>
              <a:t>The curve traced out by a point </a:t>
            </a:r>
            <a:r>
              <a:rPr lang="en-US" altLang="en-US" i="1" dirty="0"/>
              <a:t>P</a:t>
            </a:r>
            <a:r>
              <a:rPr lang="en-US" altLang="en-US" dirty="0"/>
              <a:t> on the circumference of a circle as the circle rolls along a straight line is called a </a:t>
            </a:r>
            <a:r>
              <a:rPr lang="en-US" altLang="en-US" b="1" dirty="0"/>
              <a:t>cycloid </a:t>
            </a:r>
            <a:r>
              <a:rPr lang="en-US" altLang="en-US" dirty="0"/>
              <a:t>(see Figure 13). </a:t>
            </a:r>
          </a:p>
        </p:txBody>
      </p:sp>
      <p:pic>
        <p:nvPicPr>
          <p:cNvPr id="7" name="Content Placeholder 6" descr="The image shows a cycloid is graphed on a horizontal line. Inside the cycloid three circles are drawn on the horizontal line.&#10;">
            <a:extLst>
              <a:ext uri="{FF2B5EF4-FFF2-40B4-BE49-F238E27FC236}">
                <a16:creationId xmlns:a16="http://schemas.microsoft.com/office/drawing/2014/main" id="{AB7E3B26-F962-4C67-93A8-ADCCD85F8269}"/>
              </a:ext>
            </a:extLst>
          </p:cNvPr>
          <p:cNvPicPr>
            <a:picLocks noGrp="1" noChangeAspect="1"/>
          </p:cNvPicPr>
          <p:nvPr>
            <p:ph sz="quarter" idx="24"/>
          </p:nvPr>
        </p:nvPicPr>
        <p:blipFill>
          <a:blip r:embed="rId2"/>
          <a:stretch>
            <a:fillRect/>
          </a:stretch>
        </p:blipFill>
        <p:spPr>
          <a:xfrm>
            <a:off x="1064283" y="2664120"/>
            <a:ext cx="10087564" cy="1145921"/>
          </a:xfrm>
          <a:prstGeom prst="rect">
            <a:avLst/>
          </a:prstGeom>
        </p:spPr>
      </p:pic>
      <p:sp>
        <p:nvSpPr>
          <p:cNvPr id="5" name="Content Placeholder 4">
            <a:extLst>
              <a:ext uri="{FF2B5EF4-FFF2-40B4-BE49-F238E27FC236}">
                <a16:creationId xmlns:a16="http://schemas.microsoft.com/office/drawing/2014/main" id="{0A6B6B80-BDE3-449D-8285-75681928ED8F}"/>
              </a:ext>
            </a:extLst>
          </p:cNvPr>
          <p:cNvSpPr>
            <a:spLocks noGrp="1"/>
          </p:cNvSpPr>
          <p:nvPr>
            <p:ph sz="quarter" idx="25"/>
          </p:nvPr>
        </p:nvSpPr>
        <p:spPr>
          <a:xfrm>
            <a:off x="5509892" y="4309164"/>
            <a:ext cx="1196346" cy="329863"/>
          </a:xfrm>
        </p:spPr>
        <p:txBody>
          <a:bodyPr/>
          <a:lstStyle/>
          <a:p>
            <a:pPr algn="ctr"/>
            <a:r>
              <a:rPr lang="en-US" altLang="en-US" sz="2000" b="1" dirty="0"/>
              <a:t>Figure 13</a:t>
            </a:r>
          </a:p>
        </p:txBody>
      </p:sp>
      <p:sp>
        <p:nvSpPr>
          <p:cNvPr id="6" name="Content Placeholder 5">
            <a:extLst>
              <a:ext uri="{FF2B5EF4-FFF2-40B4-BE49-F238E27FC236}">
                <a16:creationId xmlns:a16="http://schemas.microsoft.com/office/drawing/2014/main" id="{6D7D8AF0-B783-4C98-BAB2-5BCDC2B72B92}"/>
              </a:ext>
            </a:extLst>
          </p:cNvPr>
          <p:cNvSpPr>
            <a:spLocks noGrp="1"/>
          </p:cNvSpPr>
          <p:nvPr>
            <p:ph sz="quarter" idx="26"/>
          </p:nvPr>
        </p:nvSpPr>
        <p:spPr>
          <a:xfrm>
            <a:off x="736600" y="4907756"/>
            <a:ext cx="10718800" cy="631568"/>
          </a:xfrm>
        </p:spPr>
        <p:txBody>
          <a:bodyPr/>
          <a:lstStyle/>
          <a:p>
            <a:r>
              <a:rPr lang="en-US" altLang="en-US" dirty="0"/>
              <a:t>If the circle has radius </a:t>
            </a:r>
            <a:r>
              <a:rPr lang="en-US" altLang="en-US" i="1" dirty="0"/>
              <a:t>r</a:t>
            </a:r>
            <a:r>
              <a:rPr lang="en-US" altLang="en-US" dirty="0"/>
              <a:t> and rolls along the </a:t>
            </a:r>
            <a:r>
              <a:rPr lang="en-US" altLang="en-US" i="1" dirty="0"/>
              <a:t>x</a:t>
            </a:r>
            <a:r>
              <a:rPr lang="en-US" altLang="en-US" dirty="0"/>
              <a:t>-axis and if one position of </a:t>
            </a:r>
            <a:r>
              <a:rPr lang="en-US" altLang="en-US" i="1" dirty="0"/>
              <a:t>P</a:t>
            </a:r>
            <a:r>
              <a:rPr lang="en-US" altLang="en-US" dirty="0"/>
              <a:t> is the origin, find parametric equations for the cycloid.</a:t>
            </a:r>
          </a:p>
        </p:txBody>
      </p:sp>
    </p:spTree>
    <p:extLst>
      <p:ext uri="{BB962C8B-B14F-4D97-AF65-F5344CB8AC3E}">
        <p14:creationId xmlns:p14="http://schemas.microsoft.com/office/powerpoint/2010/main" val="4213451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9AC2-06CF-4D74-889B-424754A427AF}"/>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(1 of 4)</a:t>
            </a:r>
            <a:endParaRPr lang="en-US" sz="2400" b="0" dirty="0"/>
          </a:p>
        </p:txBody>
      </p:sp>
      <p:sp>
        <p:nvSpPr>
          <p:cNvPr id="3" name="Content Placeholder 2">
            <a:extLst>
              <a:ext uri="{FF2B5EF4-FFF2-40B4-BE49-F238E27FC236}">
                <a16:creationId xmlns:a16="http://schemas.microsoft.com/office/drawing/2014/main" id="{F0CCD192-DEB2-4A23-98F9-64425DEB0175}"/>
              </a:ext>
            </a:extLst>
          </p:cNvPr>
          <p:cNvSpPr>
            <a:spLocks noGrp="1"/>
          </p:cNvSpPr>
          <p:nvPr>
            <p:ph sz="quarter" idx="23"/>
          </p:nvPr>
        </p:nvSpPr>
        <p:spPr>
          <a:xfrm>
            <a:off x="736600" y="1289050"/>
            <a:ext cx="10718800" cy="592560"/>
          </a:xfrm>
        </p:spPr>
        <p:txBody>
          <a:bodyPr/>
          <a:lstStyle/>
          <a:p>
            <a:r>
              <a:rPr lang="en-US" altLang="en-US" dirty="0"/>
              <a:t>We choose as parameter the angle of rotation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of the circle </a:t>
            </a:r>
            <a:r>
              <a:rPr lang="en-US" altLang="en-US" dirty="0" smtClean="0"/>
              <a:t>(</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 0 when </a:t>
            </a:r>
            <a:r>
              <a:rPr lang="en-US" altLang="en-US" i="1" dirty="0"/>
              <a:t>P</a:t>
            </a:r>
            <a:r>
              <a:rPr lang="en-US" altLang="en-US" dirty="0"/>
              <a:t> is at the origin). Suppose the circle has rotated through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t> </a:t>
            </a:r>
            <a:r>
              <a:rPr lang="en-US" altLang="en-US" dirty="0"/>
              <a:t>radians. </a:t>
            </a:r>
          </a:p>
        </p:txBody>
      </p:sp>
      <p:pic>
        <p:nvPicPr>
          <p:cNvPr id="11" name="Content Placeholder 10" descr="A circle and a line are graphed on the x y coordinate plane. The circle is drawn on the x-axis. The center of the circle is labeled as C(r theta, r), and the radius is labeled r. The radius line touches the circle at the point P. Another radius line is drawn from the center of the circle in the downward direction, which touches the x-axis at the point T. A dotted perpendicular line to the x-axis is drawn from the from the point P. Another dotted line is drawn from the point P to the line C T, the dotted line touches C T at the point Q. A curve is drawn from the top of the coordinate plane, the curve goes down to the left and intersects the circle at the point P. the curve then goes down and it ends at the origin. The distance of the origin from the point T is labeled r theta.&#10;">
            <a:extLst>
              <a:ext uri="{FF2B5EF4-FFF2-40B4-BE49-F238E27FC236}">
                <a16:creationId xmlns:a16="http://schemas.microsoft.com/office/drawing/2014/main" id="{CB3D5AFA-9DC3-4EF7-8CAA-4ECEC64E45B1}"/>
              </a:ext>
            </a:extLst>
          </p:cNvPr>
          <p:cNvPicPr>
            <a:picLocks noGrp="1" noChangeAspect="1"/>
          </p:cNvPicPr>
          <p:nvPr>
            <p:ph sz="quarter" idx="24"/>
          </p:nvPr>
        </p:nvPicPr>
        <p:blipFill>
          <a:blip r:embed="rId3"/>
          <a:stretch>
            <a:fillRect/>
          </a:stretch>
        </p:blipFill>
        <p:spPr>
          <a:xfrm>
            <a:off x="4816691" y="2043416"/>
            <a:ext cx="2426912" cy="2233075"/>
          </a:xfrm>
          <a:prstGeom prst="rect">
            <a:avLst/>
          </a:prstGeom>
        </p:spPr>
      </p:pic>
      <p:sp>
        <p:nvSpPr>
          <p:cNvPr id="5" name="Content Placeholder 4">
            <a:extLst>
              <a:ext uri="{FF2B5EF4-FFF2-40B4-BE49-F238E27FC236}">
                <a16:creationId xmlns:a16="http://schemas.microsoft.com/office/drawing/2014/main" id="{00393353-4975-4AEC-B54F-7C2E6E669138}"/>
              </a:ext>
            </a:extLst>
          </p:cNvPr>
          <p:cNvSpPr>
            <a:spLocks noGrp="1"/>
          </p:cNvSpPr>
          <p:nvPr>
            <p:ph sz="quarter" idx="25"/>
          </p:nvPr>
        </p:nvSpPr>
        <p:spPr>
          <a:xfrm>
            <a:off x="5494652" y="4547613"/>
            <a:ext cx="1196346" cy="292611"/>
          </a:xfrm>
        </p:spPr>
        <p:txBody>
          <a:bodyPr/>
          <a:lstStyle/>
          <a:p>
            <a:pPr algn="ctr"/>
            <a:r>
              <a:rPr lang="en-US" altLang="en-US" sz="2000" b="1" dirty="0"/>
              <a:t>Figure 14</a:t>
            </a:r>
          </a:p>
        </p:txBody>
      </p:sp>
      <p:sp>
        <p:nvSpPr>
          <p:cNvPr id="6" name="Content Placeholder 5">
            <a:extLst>
              <a:ext uri="{FF2B5EF4-FFF2-40B4-BE49-F238E27FC236}">
                <a16:creationId xmlns:a16="http://schemas.microsoft.com/office/drawing/2014/main" id="{347D3A1F-7E2B-4C1D-94BD-FA82AFDE4E3D}"/>
              </a:ext>
            </a:extLst>
          </p:cNvPr>
          <p:cNvSpPr>
            <a:spLocks noGrp="1"/>
          </p:cNvSpPr>
          <p:nvPr>
            <p:ph sz="quarter" idx="26"/>
          </p:nvPr>
        </p:nvSpPr>
        <p:spPr>
          <a:xfrm>
            <a:off x="736600" y="4942381"/>
            <a:ext cx="10718800" cy="600968"/>
          </a:xfrm>
        </p:spPr>
        <p:txBody>
          <a:bodyPr/>
          <a:lstStyle/>
          <a:p>
            <a:r>
              <a:rPr lang="en-US" altLang="en-US" dirty="0"/>
              <a:t>Because the circle has been in contact with the line, we see from Figure 14 that the distance it has rolled from the origin is</a:t>
            </a:r>
          </a:p>
        </p:txBody>
      </p:sp>
      <p:graphicFrame>
        <p:nvGraphicFramePr>
          <p:cNvPr id="13" name="Content Placeholder 12" descr="abs(OT) = arc PT = r (theta)">
            <a:extLst>
              <a:ext uri="{FF2B5EF4-FFF2-40B4-BE49-F238E27FC236}">
                <a16:creationId xmlns:a16="http://schemas.microsoft.com/office/drawing/2014/main" id="{B3DE114D-32BE-41B6-9609-0305FE9C7374}"/>
              </a:ext>
            </a:extLst>
          </p:cNvPr>
          <p:cNvGraphicFramePr>
            <a:graphicFrameLocks noGrp="1" noChangeAspect="1"/>
          </p:cNvGraphicFramePr>
          <p:nvPr>
            <p:ph sz="quarter" idx="27"/>
            <p:extLst>
              <p:ext uri="{D42A27DB-BD31-4B8C-83A1-F6EECF244321}">
                <p14:modId xmlns:p14="http://schemas.microsoft.com/office/powerpoint/2010/main" val="3841266036"/>
              </p:ext>
            </p:extLst>
          </p:nvPr>
        </p:nvGraphicFramePr>
        <p:xfrm>
          <a:off x="5324279" y="5773304"/>
          <a:ext cx="2251364" cy="392545"/>
        </p:xfrm>
        <a:graphic>
          <a:graphicData uri="http://schemas.openxmlformats.org/presentationml/2006/ole">
            <mc:AlternateContent xmlns:mc="http://schemas.openxmlformats.org/markup-compatibility/2006">
              <mc:Choice xmlns:v="urn:schemas-microsoft-com:vml" Requires="v">
                <p:oleObj spid="_x0000_s579638" name="Equation" r:id="rId4" imgW="2476440" imgH="431640" progId="Equation.DSMT4">
                  <p:embed/>
                </p:oleObj>
              </mc:Choice>
              <mc:Fallback>
                <p:oleObj name="Equation" r:id="rId4" imgW="2476440" imgH="431640" progId="Equation.DSMT4">
                  <p:embed/>
                  <p:pic>
                    <p:nvPicPr>
                      <p:cNvPr id="12" name="Object 11">
                        <a:extLst>
                          <a:ext uri="{FF2B5EF4-FFF2-40B4-BE49-F238E27FC236}">
                            <a16:creationId xmlns:a16="http://schemas.microsoft.com/office/drawing/2014/main" id="{712EA7FB-68E3-44F5-B74C-4BB6C1ED147C}"/>
                          </a:ext>
                        </a:extLst>
                      </p:cNvPr>
                      <p:cNvPicPr/>
                      <p:nvPr/>
                    </p:nvPicPr>
                    <p:blipFill>
                      <a:blip r:embed="rId5"/>
                      <a:stretch>
                        <a:fillRect/>
                      </a:stretch>
                    </p:blipFill>
                    <p:spPr>
                      <a:xfrm>
                        <a:off x="5324279" y="5773304"/>
                        <a:ext cx="2251364" cy="392545"/>
                      </a:xfrm>
                      <a:prstGeom prst="rect">
                        <a:avLst/>
                      </a:prstGeom>
                    </p:spPr>
                  </p:pic>
                </p:oleObj>
              </mc:Fallback>
            </mc:AlternateContent>
          </a:graphicData>
        </a:graphic>
      </p:graphicFrame>
    </p:spTree>
    <p:extLst>
      <p:ext uri="{BB962C8B-B14F-4D97-AF65-F5344CB8AC3E}">
        <p14:creationId xmlns:p14="http://schemas.microsoft.com/office/powerpoint/2010/main" val="2091073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62C74FE-B24E-4907-B37C-22961DA514D5}"/>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(2 of 4)</a:t>
            </a:r>
            <a:endParaRPr lang="en-US" dirty="0"/>
          </a:p>
        </p:txBody>
      </p:sp>
      <p:sp>
        <p:nvSpPr>
          <p:cNvPr id="13" name="Content Placeholder 12">
            <a:extLst>
              <a:ext uri="{FF2B5EF4-FFF2-40B4-BE49-F238E27FC236}">
                <a16:creationId xmlns:a16="http://schemas.microsoft.com/office/drawing/2014/main" id="{B9E11006-39FB-414D-9759-102A5996DBD3}"/>
              </a:ext>
            </a:extLst>
          </p:cNvPr>
          <p:cNvSpPr>
            <a:spLocks noGrp="1"/>
          </p:cNvSpPr>
          <p:nvPr>
            <p:ph sz="quarter" idx="23"/>
          </p:nvPr>
        </p:nvSpPr>
        <p:spPr>
          <a:xfrm>
            <a:off x="736600" y="1289050"/>
            <a:ext cx="10718800" cy="591100"/>
          </a:xfrm>
        </p:spPr>
        <p:txBody>
          <a:bodyPr/>
          <a:lstStyle/>
          <a:p>
            <a:r>
              <a:rPr lang="en-US" altLang="en-US" dirty="0">
                <a:sym typeface="Symbol" panose="05050102010706020507" pitchFamily="18" charset="2"/>
              </a:rPr>
              <a:t>Therefore the center of the circle is </a:t>
            </a:r>
            <a:r>
              <a:rPr lang="en-US" altLang="en-US" i="1" dirty="0">
                <a:sym typeface="Symbol" panose="05050102010706020507" pitchFamily="18" charset="2"/>
              </a:rPr>
              <a:t>C</a:t>
            </a:r>
            <a:r>
              <a:rPr lang="en-US" altLang="en-US" sz="400" i="1" dirty="0">
                <a:sym typeface="Symbol" panose="05050102010706020507" pitchFamily="18" charset="2"/>
              </a:rPr>
              <a:t> </a:t>
            </a:r>
            <a:r>
              <a:rPr lang="en-US" altLang="en-US" dirty="0">
                <a:sym typeface="Symbol" panose="05050102010706020507" pitchFamily="18" charset="2"/>
              </a:rPr>
              <a:t>(</a:t>
            </a:r>
            <a:r>
              <a:rPr lang="en-US" altLang="en-US" i="1" dirty="0" smtClean="0">
                <a:sym typeface="Symbol" panose="05050102010706020507" pitchFamily="18" charset="2"/>
              </a:rPr>
              <a:t>r</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a:t>
            </a:r>
            <a:r>
              <a:rPr lang="en-US" altLang="en-US" i="1" dirty="0" smtClean="0">
                <a:sym typeface="Symbol" panose="05050102010706020507" pitchFamily="18" charset="2"/>
              </a:rPr>
              <a:t> </a:t>
            </a:r>
            <a:r>
              <a:rPr lang="en-US" altLang="en-US" i="1" dirty="0">
                <a:sym typeface="Symbol" panose="05050102010706020507" pitchFamily="18" charset="2"/>
              </a:rPr>
              <a:t>r</a:t>
            </a:r>
            <a:r>
              <a:rPr lang="en-US" altLang="en-US" dirty="0">
                <a:sym typeface="Symbol" panose="05050102010706020507" pitchFamily="18" charset="2"/>
              </a:rPr>
              <a:t>). Let the coordinates of </a:t>
            </a:r>
            <a:r>
              <a:rPr lang="en-US" altLang="en-US" i="1" dirty="0">
                <a:sym typeface="Symbol" panose="05050102010706020507" pitchFamily="18" charset="2"/>
              </a:rPr>
              <a:t>P</a:t>
            </a:r>
            <a:r>
              <a:rPr lang="en-US" altLang="en-US" dirty="0">
                <a:sym typeface="Symbol" panose="05050102010706020507" pitchFamily="18" charset="2"/>
              </a:rPr>
              <a:t> be (</a:t>
            </a:r>
            <a:r>
              <a:rPr lang="en-US" altLang="en-US" i="1" dirty="0">
                <a:sym typeface="Symbol" panose="05050102010706020507" pitchFamily="18" charset="2"/>
              </a:rPr>
              <a:t>x</a:t>
            </a:r>
            <a:r>
              <a:rPr lang="en-US" altLang="en-US" dirty="0">
                <a:sym typeface="Symbol" panose="05050102010706020507" pitchFamily="18" charset="2"/>
              </a:rPr>
              <a:t>, </a:t>
            </a:r>
            <a:r>
              <a:rPr lang="en-US" altLang="en-US" i="1" dirty="0">
                <a:sym typeface="Symbol" panose="05050102010706020507" pitchFamily="18" charset="2"/>
              </a:rPr>
              <a:t>y</a:t>
            </a:r>
            <a:r>
              <a:rPr lang="en-US" altLang="en-US" dirty="0">
                <a:sym typeface="Symbol" panose="05050102010706020507" pitchFamily="18" charset="2"/>
              </a:rPr>
              <a:t>). Then from Figure 14 we see that</a:t>
            </a:r>
          </a:p>
        </p:txBody>
      </p:sp>
      <p:graphicFrame>
        <p:nvGraphicFramePr>
          <p:cNvPr id="22" name="Content Placeholder 21" descr="x = abs(OT) minus abs(PQ) = r (theta) minus r sin(theta) = r(theta minus sin(theta))">
            <a:extLst>
              <a:ext uri="{FF2B5EF4-FFF2-40B4-BE49-F238E27FC236}">
                <a16:creationId xmlns:a16="http://schemas.microsoft.com/office/drawing/2014/main" id="{B0A42EC5-DE90-4B42-A3A5-BCFF63293E82}"/>
              </a:ext>
            </a:extLst>
          </p:cNvPr>
          <p:cNvGraphicFramePr>
            <a:graphicFrameLocks noGrp="1" noChangeAspect="1"/>
          </p:cNvGraphicFramePr>
          <p:nvPr>
            <p:ph sz="quarter" idx="24"/>
            <p:extLst>
              <p:ext uri="{D42A27DB-BD31-4B8C-83A1-F6EECF244321}">
                <p14:modId xmlns:p14="http://schemas.microsoft.com/office/powerpoint/2010/main" val="1961012918"/>
              </p:ext>
            </p:extLst>
          </p:nvPr>
        </p:nvGraphicFramePr>
        <p:xfrm>
          <a:off x="3606705" y="2242641"/>
          <a:ext cx="5509528" cy="441802"/>
        </p:xfrm>
        <a:graphic>
          <a:graphicData uri="http://schemas.openxmlformats.org/presentationml/2006/ole">
            <mc:AlternateContent xmlns:mc="http://schemas.openxmlformats.org/markup-compatibility/2006">
              <mc:Choice xmlns:v="urn:schemas-microsoft-com:vml" Requires="v">
                <p:oleObj spid="_x0000_s580768" name="Equation" r:id="rId3" imgW="5384520" imgH="431640" progId="Equation.DSMT4">
                  <p:embed/>
                </p:oleObj>
              </mc:Choice>
              <mc:Fallback>
                <p:oleObj name="Equation" r:id="rId3" imgW="5384520" imgH="431640" progId="Equation.DSMT4">
                  <p:embed/>
                  <p:pic>
                    <p:nvPicPr>
                      <p:cNvPr id="21" name="Object 20">
                        <a:extLst>
                          <a:ext uri="{FF2B5EF4-FFF2-40B4-BE49-F238E27FC236}">
                            <a16:creationId xmlns:a16="http://schemas.microsoft.com/office/drawing/2014/main" id="{96A9709C-FDDD-448A-BE8B-0AC9FB30D2FA}"/>
                          </a:ext>
                        </a:extLst>
                      </p:cNvPr>
                      <p:cNvPicPr/>
                      <p:nvPr/>
                    </p:nvPicPr>
                    <p:blipFill>
                      <a:blip r:embed="rId4"/>
                      <a:stretch>
                        <a:fillRect/>
                      </a:stretch>
                    </p:blipFill>
                    <p:spPr>
                      <a:xfrm>
                        <a:off x="3606705" y="2242641"/>
                        <a:ext cx="5509528" cy="441802"/>
                      </a:xfrm>
                      <a:prstGeom prst="rect">
                        <a:avLst/>
                      </a:prstGeom>
                    </p:spPr>
                  </p:pic>
                </p:oleObj>
              </mc:Fallback>
            </mc:AlternateContent>
          </a:graphicData>
        </a:graphic>
      </p:graphicFrame>
      <p:graphicFrame>
        <p:nvGraphicFramePr>
          <p:cNvPr id="24" name="Content Placeholder 23" descr="x = abs(TC) minus abs(QC) = r minus r cos(theta) = r(1 minus cos(theta))">
            <a:extLst>
              <a:ext uri="{FF2B5EF4-FFF2-40B4-BE49-F238E27FC236}">
                <a16:creationId xmlns:a16="http://schemas.microsoft.com/office/drawing/2014/main" id="{C73A7D3A-4A0C-496E-A83A-013D4570962B}"/>
              </a:ext>
            </a:extLst>
          </p:cNvPr>
          <p:cNvGraphicFramePr>
            <a:graphicFrameLocks noGrp="1" noChangeAspect="1"/>
          </p:cNvGraphicFramePr>
          <p:nvPr>
            <p:ph sz="quarter" idx="25"/>
            <p:extLst>
              <p:ext uri="{D42A27DB-BD31-4B8C-83A1-F6EECF244321}">
                <p14:modId xmlns:p14="http://schemas.microsoft.com/office/powerpoint/2010/main" val="2023655450"/>
              </p:ext>
            </p:extLst>
          </p:nvPr>
        </p:nvGraphicFramePr>
        <p:xfrm>
          <a:off x="3588494" y="3355567"/>
          <a:ext cx="5270500" cy="431800"/>
        </p:xfrm>
        <a:graphic>
          <a:graphicData uri="http://schemas.openxmlformats.org/presentationml/2006/ole">
            <mc:AlternateContent xmlns:mc="http://schemas.openxmlformats.org/markup-compatibility/2006">
              <mc:Choice xmlns:v="urn:schemas-microsoft-com:vml" Requires="v">
                <p:oleObj spid="_x0000_s580769" name="Equation" r:id="rId5" imgW="5270400" imgH="431640" progId="Equation.DSMT4">
                  <p:embed/>
                </p:oleObj>
              </mc:Choice>
              <mc:Fallback>
                <p:oleObj name="Equation" r:id="rId5" imgW="5270400" imgH="431640" progId="Equation.DSMT4">
                  <p:embed/>
                  <p:pic>
                    <p:nvPicPr>
                      <p:cNvPr id="23" name="Object 22">
                        <a:extLst>
                          <a:ext uri="{FF2B5EF4-FFF2-40B4-BE49-F238E27FC236}">
                            <a16:creationId xmlns:a16="http://schemas.microsoft.com/office/drawing/2014/main" id="{1B80E2C1-9950-46D2-AF73-DB964A30BDC6}"/>
                          </a:ext>
                        </a:extLst>
                      </p:cNvPr>
                      <p:cNvPicPr/>
                      <p:nvPr/>
                    </p:nvPicPr>
                    <p:blipFill>
                      <a:blip r:embed="rId6"/>
                      <a:stretch>
                        <a:fillRect/>
                      </a:stretch>
                    </p:blipFill>
                    <p:spPr>
                      <a:xfrm>
                        <a:off x="3588494" y="3355567"/>
                        <a:ext cx="5270500" cy="43180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47D7AF6C-9026-43E0-AB72-4171753FCF3A}"/>
              </a:ext>
            </a:extLst>
          </p:cNvPr>
          <p:cNvSpPr>
            <a:spLocks noGrp="1"/>
          </p:cNvSpPr>
          <p:nvPr>
            <p:ph sz="quarter" idx="26"/>
          </p:nvPr>
        </p:nvSpPr>
        <p:spPr>
          <a:xfrm>
            <a:off x="736600" y="4310549"/>
            <a:ext cx="10718800" cy="364970"/>
          </a:xfrm>
        </p:spPr>
        <p:txBody>
          <a:bodyPr/>
          <a:lstStyle/>
          <a:p>
            <a:r>
              <a:rPr lang="en-US" altLang="en-US" dirty="0">
                <a:sym typeface="Symbol" panose="05050102010706020507" pitchFamily="18" charset="2"/>
              </a:rPr>
              <a:t>Therefore parametric equations of the cycloid are</a:t>
            </a:r>
          </a:p>
        </p:txBody>
      </p:sp>
      <p:graphicFrame>
        <p:nvGraphicFramePr>
          <p:cNvPr id="26" name="Content Placeholder 25" descr="(item 1). x = r(theta minus sin(theta)) y = r(1 minus cos(theta)) theta element of inverted exclamation mark">
            <a:extLst>
              <a:ext uri="{FF2B5EF4-FFF2-40B4-BE49-F238E27FC236}">
                <a16:creationId xmlns:a16="http://schemas.microsoft.com/office/drawing/2014/main" id="{05A8F313-65EB-40CD-8439-3658A221147C}"/>
              </a:ext>
            </a:extLst>
          </p:cNvPr>
          <p:cNvGraphicFramePr>
            <a:graphicFrameLocks noGrp="1" noChangeAspect="1"/>
          </p:cNvGraphicFramePr>
          <p:nvPr>
            <p:ph sz="quarter" idx="27"/>
            <p:extLst>
              <p:ext uri="{D42A27DB-BD31-4B8C-83A1-F6EECF244321}">
                <p14:modId xmlns:p14="http://schemas.microsoft.com/office/powerpoint/2010/main" val="1877256301"/>
              </p:ext>
            </p:extLst>
          </p:nvPr>
        </p:nvGraphicFramePr>
        <p:xfrm>
          <a:off x="3216077" y="4990624"/>
          <a:ext cx="6312297" cy="467577"/>
        </p:xfrm>
        <a:graphic>
          <a:graphicData uri="http://schemas.openxmlformats.org/presentationml/2006/ole">
            <mc:AlternateContent xmlns:mc="http://schemas.openxmlformats.org/markup-compatibility/2006">
              <mc:Choice xmlns:v="urn:schemas-microsoft-com:vml" Requires="v">
                <p:oleObj spid="_x0000_s580770" name="Equation" r:id="rId7" imgW="5829120" imgH="431640" progId="Equation.DSMT4">
                  <p:embed/>
                </p:oleObj>
              </mc:Choice>
              <mc:Fallback>
                <p:oleObj name="Equation" r:id="rId7" imgW="5829120" imgH="431640" progId="Equation.DSMT4">
                  <p:embed/>
                  <p:pic>
                    <p:nvPicPr>
                      <p:cNvPr id="25" name="Object 24">
                        <a:extLst>
                          <a:ext uri="{FF2B5EF4-FFF2-40B4-BE49-F238E27FC236}">
                            <a16:creationId xmlns:a16="http://schemas.microsoft.com/office/drawing/2014/main" id="{0DB56DE7-84D8-49BB-B730-A8649A497060}"/>
                          </a:ext>
                        </a:extLst>
                      </p:cNvPr>
                      <p:cNvPicPr/>
                      <p:nvPr/>
                    </p:nvPicPr>
                    <p:blipFill>
                      <a:blip r:embed="rId8"/>
                      <a:stretch>
                        <a:fillRect/>
                      </a:stretch>
                    </p:blipFill>
                    <p:spPr>
                      <a:xfrm>
                        <a:off x="3216077" y="4990624"/>
                        <a:ext cx="6312297" cy="467577"/>
                      </a:xfrm>
                      <a:prstGeom prst="rect">
                        <a:avLst/>
                      </a:prstGeom>
                    </p:spPr>
                  </p:pic>
                </p:oleObj>
              </mc:Fallback>
            </mc:AlternateContent>
          </a:graphicData>
        </a:graphic>
      </p:graphicFrame>
    </p:spTree>
    <p:extLst>
      <p:ext uri="{BB962C8B-B14F-4D97-AF65-F5344CB8AC3E}">
        <p14:creationId xmlns:p14="http://schemas.microsoft.com/office/powerpoint/2010/main" val="2147832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E17481-58BD-4C0A-954C-4AED4B8C343D}"/>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(3 of 4)</a:t>
            </a:r>
            <a:endParaRPr lang="en-US" dirty="0"/>
          </a:p>
        </p:txBody>
      </p:sp>
      <p:sp>
        <p:nvSpPr>
          <p:cNvPr id="8" name="Content Placeholder 7">
            <a:extLst>
              <a:ext uri="{FF2B5EF4-FFF2-40B4-BE49-F238E27FC236}">
                <a16:creationId xmlns:a16="http://schemas.microsoft.com/office/drawing/2014/main" id="{DE072A5B-E852-4AD3-A490-691A78F249D3}"/>
              </a:ext>
            </a:extLst>
          </p:cNvPr>
          <p:cNvSpPr>
            <a:spLocks noGrp="1"/>
          </p:cNvSpPr>
          <p:nvPr>
            <p:ph sz="quarter" idx="23"/>
          </p:nvPr>
        </p:nvSpPr>
        <p:spPr>
          <a:xfrm>
            <a:off x="736600" y="1289049"/>
            <a:ext cx="10718800" cy="1073741"/>
          </a:xfrm>
        </p:spPr>
        <p:txBody>
          <a:bodyPr/>
          <a:lstStyle/>
          <a:p>
            <a:pPr>
              <a:tabLst>
                <a:tab pos="457200" algn="l"/>
                <a:tab pos="1371600" algn="l"/>
                <a:tab pos="1547813" algn="l"/>
              </a:tabLst>
            </a:pPr>
            <a:r>
              <a:rPr lang="en-US" altLang="en-US" dirty="0">
                <a:sym typeface="Symbol" panose="05050102010706020507" pitchFamily="18" charset="2"/>
              </a:rPr>
              <a:t>One arch of the cycloid comes from one rotation of the circle and so is described by 0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a:t>
            </a:r>
            <a:r>
              <a:rPr lang="el-GR" altLang="en-US" i="1" dirty="0" smtClean="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2</a:t>
            </a:r>
            <a:r>
              <a:rPr lang="en-US" altLang="en-US" i="1" dirty="0">
                <a:sym typeface="Symbol" panose="05050102010706020507" pitchFamily="18" charset="2"/>
              </a:rPr>
              <a:t></a:t>
            </a:r>
            <a:r>
              <a:rPr lang="en-US" altLang="en-US" dirty="0">
                <a:sym typeface="Symbol" panose="05050102010706020507" pitchFamily="18" charset="2"/>
              </a:rPr>
              <a:t>. </a:t>
            </a:r>
          </a:p>
          <a:p>
            <a:pPr>
              <a:tabLst>
                <a:tab pos="457200" algn="l"/>
                <a:tab pos="1371600" algn="l"/>
                <a:tab pos="1547813" algn="l"/>
              </a:tabLst>
            </a:pPr>
            <a:r>
              <a:rPr lang="en-US" altLang="en-US" dirty="0">
                <a:sym typeface="Symbol" panose="05050102010706020507" pitchFamily="18" charset="2"/>
              </a:rPr>
              <a:t>Although Equations 1 were derived from Figure 14, which illustrates the case</a:t>
            </a:r>
            <a:endParaRPr lang="en-US" dirty="0"/>
          </a:p>
        </p:txBody>
      </p:sp>
      <p:sp>
        <p:nvSpPr>
          <p:cNvPr id="9" name="Content Placeholder 8">
            <a:extLst>
              <a:ext uri="{FF2B5EF4-FFF2-40B4-BE49-F238E27FC236}">
                <a16:creationId xmlns:a16="http://schemas.microsoft.com/office/drawing/2014/main" id="{A10B68E4-A29D-432D-A793-D0EA28A20672}"/>
              </a:ext>
            </a:extLst>
          </p:cNvPr>
          <p:cNvSpPr>
            <a:spLocks noGrp="1"/>
          </p:cNvSpPr>
          <p:nvPr>
            <p:ph sz="quarter" idx="24"/>
          </p:nvPr>
        </p:nvSpPr>
        <p:spPr>
          <a:xfrm>
            <a:off x="736600" y="2615237"/>
            <a:ext cx="900471" cy="301756"/>
          </a:xfrm>
        </p:spPr>
        <p:txBody>
          <a:bodyPr/>
          <a:lstStyle/>
          <a:p>
            <a:r>
              <a:rPr lang="en-US" altLang="en-US" dirty="0">
                <a:sym typeface="Symbol" panose="05050102010706020507" pitchFamily="18" charset="2"/>
              </a:rPr>
              <a:t>where </a:t>
            </a:r>
            <a:endParaRPr lang="en-US" dirty="0"/>
          </a:p>
        </p:txBody>
      </p:sp>
      <p:graphicFrame>
        <p:nvGraphicFramePr>
          <p:cNvPr id="17" name="Content Placeholder 16" descr="0 &lt; theta &lt; (pi/2)">
            <a:extLst>
              <a:ext uri="{FF2B5EF4-FFF2-40B4-BE49-F238E27FC236}">
                <a16:creationId xmlns:a16="http://schemas.microsoft.com/office/drawing/2014/main" id="{103B0D1B-50CD-4710-8627-B1BFF2F78877}"/>
              </a:ext>
            </a:extLst>
          </p:cNvPr>
          <p:cNvGraphicFramePr>
            <a:graphicFrameLocks noGrp="1" noChangeAspect="1"/>
          </p:cNvGraphicFramePr>
          <p:nvPr>
            <p:ph sz="quarter" idx="25"/>
            <p:extLst>
              <p:ext uri="{D42A27DB-BD31-4B8C-83A1-F6EECF244321}">
                <p14:modId xmlns:p14="http://schemas.microsoft.com/office/powerpoint/2010/main" val="13722004"/>
              </p:ext>
            </p:extLst>
          </p:nvPr>
        </p:nvGraphicFramePr>
        <p:xfrm>
          <a:off x="1735456" y="2414694"/>
          <a:ext cx="1280567" cy="695166"/>
        </p:xfrm>
        <a:graphic>
          <a:graphicData uri="http://schemas.openxmlformats.org/presentationml/2006/ole">
            <mc:AlternateContent xmlns:mc="http://schemas.openxmlformats.org/markup-compatibility/2006">
              <mc:Choice xmlns:v="urn:schemas-microsoft-com:vml" Requires="v">
                <p:oleObj spid="_x0000_s581686" name="Equation" r:id="rId3" imgW="1333440" imgH="723600" progId="Equation.DSMT4">
                  <p:embed/>
                </p:oleObj>
              </mc:Choice>
              <mc:Fallback>
                <p:oleObj name="Equation" r:id="rId3" imgW="1333440" imgH="723600" progId="Equation.DSMT4">
                  <p:embed/>
                  <p:pic>
                    <p:nvPicPr>
                      <p:cNvPr id="16" name="Object 15">
                        <a:extLst>
                          <a:ext uri="{FF2B5EF4-FFF2-40B4-BE49-F238E27FC236}">
                            <a16:creationId xmlns:a16="http://schemas.microsoft.com/office/drawing/2014/main" id="{FE1D1DC7-F646-4B5A-A6F9-B8C7696C05AE}"/>
                          </a:ext>
                        </a:extLst>
                      </p:cNvPr>
                      <p:cNvPicPr/>
                      <p:nvPr/>
                    </p:nvPicPr>
                    <p:blipFill>
                      <a:blip r:embed="rId4"/>
                      <a:stretch>
                        <a:fillRect/>
                      </a:stretch>
                    </p:blipFill>
                    <p:spPr>
                      <a:xfrm>
                        <a:off x="1735456" y="2414694"/>
                        <a:ext cx="1280567" cy="69516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E686DAFD-8E28-413A-B738-01CC1C419780}"/>
              </a:ext>
            </a:extLst>
          </p:cNvPr>
          <p:cNvSpPr>
            <a:spLocks noGrp="1"/>
          </p:cNvSpPr>
          <p:nvPr>
            <p:ph sz="quarter" idx="26"/>
          </p:nvPr>
        </p:nvSpPr>
        <p:spPr>
          <a:xfrm>
            <a:off x="3190278" y="2572081"/>
            <a:ext cx="8053194" cy="331791"/>
          </a:xfrm>
        </p:spPr>
        <p:txBody>
          <a:bodyPr/>
          <a:lstStyle/>
          <a:p>
            <a:r>
              <a:rPr lang="en-US" altLang="en-US" dirty="0">
                <a:sym typeface="Symbol" panose="05050102010706020507" pitchFamily="18" charset="2"/>
              </a:rPr>
              <a:t>it can be seen that these equations are still valid for other </a:t>
            </a:r>
            <a:endParaRPr lang="en-US" dirty="0"/>
          </a:p>
        </p:txBody>
      </p:sp>
      <p:sp>
        <p:nvSpPr>
          <p:cNvPr id="12" name="Content Placeholder 11">
            <a:extLst>
              <a:ext uri="{FF2B5EF4-FFF2-40B4-BE49-F238E27FC236}">
                <a16:creationId xmlns:a16="http://schemas.microsoft.com/office/drawing/2014/main" id="{997CFAE2-3118-4B2D-9EEC-4983A815A522}"/>
              </a:ext>
            </a:extLst>
          </p:cNvPr>
          <p:cNvSpPr>
            <a:spLocks noGrp="1"/>
          </p:cNvSpPr>
          <p:nvPr>
            <p:ph sz="quarter" idx="27"/>
          </p:nvPr>
        </p:nvSpPr>
        <p:spPr>
          <a:xfrm>
            <a:off x="736600" y="3126711"/>
            <a:ext cx="1755877" cy="301756"/>
          </a:xfrm>
        </p:spPr>
        <p:txBody>
          <a:bodyPr/>
          <a:lstStyle/>
          <a:p>
            <a:r>
              <a:rPr lang="en-US" altLang="en-US" dirty="0">
                <a:sym typeface="Symbol" panose="05050102010706020507" pitchFamily="18" charset="2"/>
              </a:rPr>
              <a:t>values of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dirty="0" smtClean="0">
                <a:sym typeface="Symbol" panose="05050102010706020507" pitchFamily="18" charset="2"/>
              </a:rPr>
              <a:t>.</a:t>
            </a:r>
            <a:endParaRPr lang="en-US" dirty="0"/>
          </a:p>
        </p:txBody>
      </p:sp>
      <p:pic>
        <p:nvPicPr>
          <p:cNvPr id="18" name="Content Placeholder 17" descr="A circle and a line are graphed on the x y coordinate plane. The circle is drawn on the x-axis. The center of the circle is labeled as C(r theta, r), and the radius is labeled r. The radius line touches the circle at the point P. Another radius line is drawn from the center of the circle in the downward direction, which touches the x-axis at the point T. A dotted perpendicular line to the x-axis is drawn from the from the point P. Another dotted line is drawn from the point P to the line C T, the dotted line touches C T at the point Q. A curve is drawn from the top of the coordinate plane, the curve goes down to the left and intersects the circle at the point P. the curve then goes down and it ends at the origin. The distance of the origin from the point T is labeled r theta.&#10;">
            <a:extLst>
              <a:ext uri="{FF2B5EF4-FFF2-40B4-BE49-F238E27FC236}">
                <a16:creationId xmlns:a16="http://schemas.microsoft.com/office/drawing/2014/main" id="{CFAB08B5-9086-4199-817B-BC2CFBC68763}"/>
              </a:ext>
            </a:extLst>
          </p:cNvPr>
          <p:cNvPicPr>
            <a:picLocks noGrp="1" noChangeAspect="1"/>
          </p:cNvPicPr>
          <p:nvPr>
            <p:ph sz="quarter" idx="28"/>
          </p:nvPr>
        </p:nvPicPr>
        <p:blipFill>
          <a:blip r:embed="rId5"/>
          <a:stretch>
            <a:fillRect/>
          </a:stretch>
        </p:blipFill>
        <p:spPr>
          <a:xfrm>
            <a:off x="4704628" y="3194258"/>
            <a:ext cx="2942051" cy="2698974"/>
          </a:xfrm>
          <a:prstGeom prst="rect">
            <a:avLst/>
          </a:prstGeom>
        </p:spPr>
      </p:pic>
      <p:sp>
        <p:nvSpPr>
          <p:cNvPr id="14" name="Content Placeholder 13">
            <a:extLst>
              <a:ext uri="{FF2B5EF4-FFF2-40B4-BE49-F238E27FC236}">
                <a16:creationId xmlns:a16="http://schemas.microsoft.com/office/drawing/2014/main" id="{8B9ED5AC-AFD1-4D94-8836-C243382A8BBA}"/>
              </a:ext>
            </a:extLst>
          </p:cNvPr>
          <p:cNvSpPr>
            <a:spLocks noGrp="1"/>
          </p:cNvSpPr>
          <p:nvPr>
            <p:ph sz="quarter" idx="29"/>
          </p:nvPr>
        </p:nvSpPr>
        <p:spPr>
          <a:xfrm>
            <a:off x="5549032" y="6012446"/>
            <a:ext cx="1632056" cy="226617"/>
          </a:xfrm>
        </p:spPr>
        <p:txBody>
          <a:bodyPr/>
          <a:lstStyle/>
          <a:p>
            <a:pPr algn="ctr"/>
            <a:r>
              <a:rPr lang="en-US" altLang="en-US" sz="2000" b="1" dirty="0"/>
              <a:t>Figure 14</a:t>
            </a:r>
          </a:p>
        </p:txBody>
      </p:sp>
    </p:spTree>
    <p:extLst>
      <p:ext uri="{BB962C8B-B14F-4D97-AF65-F5344CB8AC3E}">
        <p14:creationId xmlns:p14="http://schemas.microsoft.com/office/powerpoint/2010/main" val="2200544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2585-408D-4CB1-98C5-02C0E5E16698}"/>
              </a:ext>
            </a:extLst>
          </p:cNvPr>
          <p:cNvSpPr>
            <a:spLocks noGrp="1"/>
          </p:cNvSpPr>
          <p:nvPr>
            <p:ph type="title"/>
          </p:nvPr>
        </p:nvSpPr>
        <p:spPr/>
        <p:txBody>
          <a:bodyPr/>
          <a:lstStyle/>
          <a:p>
            <a:r>
              <a:rPr lang="en-US" altLang="en-US" dirty="0"/>
              <a:t>Example 7 – </a:t>
            </a:r>
            <a:r>
              <a:rPr lang="en-US" altLang="en-US" i="1" dirty="0"/>
              <a:t>Solution </a:t>
            </a:r>
            <a:r>
              <a:rPr lang="en-US" altLang="en-US" sz="2400" b="0" dirty="0"/>
              <a:t>(4 of 4)</a:t>
            </a:r>
            <a:endParaRPr lang="en-US" dirty="0"/>
          </a:p>
        </p:txBody>
      </p:sp>
      <p:sp>
        <p:nvSpPr>
          <p:cNvPr id="3" name="Text Placeholder 2">
            <a:extLst>
              <a:ext uri="{FF2B5EF4-FFF2-40B4-BE49-F238E27FC236}">
                <a16:creationId xmlns:a16="http://schemas.microsoft.com/office/drawing/2014/main" id="{A5B293CE-96A6-497F-BDA0-5D5198BEF6D0}"/>
              </a:ext>
            </a:extLst>
          </p:cNvPr>
          <p:cNvSpPr>
            <a:spLocks noGrp="1"/>
          </p:cNvSpPr>
          <p:nvPr>
            <p:ph type="body" sz="quarter" idx="15"/>
          </p:nvPr>
        </p:nvSpPr>
        <p:spPr>
          <a:xfrm>
            <a:off x="743576" y="1289684"/>
            <a:ext cx="10711543" cy="1075564"/>
          </a:xfrm>
        </p:spPr>
        <p:txBody>
          <a:bodyPr/>
          <a:lstStyle/>
          <a:p>
            <a:r>
              <a:rPr lang="en-US" altLang="en-US" dirty="0">
                <a:sym typeface="Symbol" panose="05050102010706020507" pitchFamily="18" charset="2"/>
              </a:rPr>
              <a:t>Although it is possible to eliminate the parameter </a:t>
            </a:r>
            <a:r>
              <a:rPr lang="el-GR" altLang="en-US" i="1" dirty="0">
                <a:latin typeface="Arial" panose="020B0604020202020204" pitchFamily="34" charset="0"/>
                <a:cs typeface="Arial" panose="020B0604020202020204" pitchFamily="34" charset="0"/>
                <a:sym typeface="Symbol" panose="05050102010706020507" pitchFamily="18" charset="2"/>
              </a:rPr>
              <a:t>θ</a:t>
            </a:r>
            <a:r>
              <a:rPr lang="en-US" altLang="en-US" i="1" dirty="0" smtClean="0">
                <a:sym typeface="Symbol" panose="05050102010706020507" pitchFamily="18" charset="2"/>
              </a:rPr>
              <a:t> </a:t>
            </a:r>
            <a:r>
              <a:rPr lang="en-US" altLang="en-US" dirty="0">
                <a:sym typeface="Symbol" panose="05050102010706020507" pitchFamily="18" charset="2"/>
              </a:rPr>
              <a:t>from Equations 1, the resulting Cartesian equation in </a:t>
            </a:r>
            <a:r>
              <a:rPr lang="en-US" altLang="en-US" i="1" dirty="0">
                <a:sym typeface="Symbol" panose="05050102010706020507" pitchFamily="18" charset="2"/>
              </a:rPr>
              <a:t>x</a:t>
            </a:r>
            <a:r>
              <a:rPr lang="en-US" altLang="en-US" dirty="0">
                <a:sym typeface="Symbol" panose="05050102010706020507" pitchFamily="18" charset="2"/>
              </a:rPr>
              <a:t> and </a:t>
            </a:r>
            <a:r>
              <a:rPr lang="en-US" altLang="en-US" i="1" dirty="0">
                <a:sym typeface="Symbol" panose="05050102010706020507" pitchFamily="18" charset="2"/>
              </a:rPr>
              <a:t>y</a:t>
            </a:r>
            <a:r>
              <a:rPr lang="en-US" altLang="en-US" dirty="0">
                <a:sym typeface="Symbol" panose="05050102010706020507" pitchFamily="18" charset="2"/>
              </a:rPr>
              <a:t> is very complicated and not as convenient to work with as the parametric equations.</a:t>
            </a:r>
          </a:p>
        </p:txBody>
      </p:sp>
    </p:spTree>
    <p:extLst>
      <p:ext uri="{BB962C8B-B14F-4D97-AF65-F5344CB8AC3E}">
        <p14:creationId xmlns:p14="http://schemas.microsoft.com/office/powerpoint/2010/main" val="4065606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5C99-CAC3-4C09-8B04-E38F8D51CB37}"/>
              </a:ext>
            </a:extLst>
          </p:cNvPr>
          <p:cNvSpPr>
            <a:spLocks noGrp="1"/>
          </p:cNvSpPr>
          <p:nvPr>
            <p:ph type="title"/>
          </p:nvPr>
        </p:nvSpPr>
        <p:spPr/>
        <p:txBody>
          <a:bodyPr/>
          <a:lstStyle/>
          <a:p>
            <a:r>
              <a:rPr lang="en-US" altLang="en-US" dirty="0"/>
              <a:t>The Cycloid </a:t>
            </a:r>
            <a:r>
              <a:rPr lang="en-US" altLang="en-US" sz="2400" b="0" dirty="0"/>
              <a:t>(1 of 4)</a:t>
            </a:r>
            <a:endParaRPr lang="en-US" dirty="0"/>
          </a:p>
        </p:txBody>
      </p:sp>
      <p:sp>
        <p:nvSpPr>
          <p:cNvPr id="3" name="Text Placeholder 2">
            <a:extLst>
              <a:ext uri="{FF2B5EF4-FFF2-40B4-BE49-F238E27FC236}">
                <a16:creationId xmlns:a16="http://schemas.microsoft.com/office/drawing/2014/main" id="{FC2621F4-0E97-4018-A918-79C9851C25C1}"/>
              </a:ext>
            </a:extLst>
          </p:cNvPr>
          <p:cNvSpPr>
            <a:spLocks noGrp="1"/>
          </p:cNvSpPr>
          <p:nvPr>
            <p:ph type="body" sz="quarter" idx="15"/>
          </p:nvPr>
        </p:nvSpPr>
        <p:spPr>
          <a:xfrm>
            <a:off x="743576" y="1289684"/>
            <a:ext cx="10711543" cy="2331340"/>
          </a:xfrm>
        </p:spPr>
        <p:txBody>
          <a:bodyPr/>
          <a:lstStyle/>
          <a:p>
            <a:pPr>
              <a:tabLst>
                <a:tab pos="457200" algn="l"/>
                <a:tab pos="1371600" algn="l"/>
                <a:tab pos="1547813" algn="l"/>
              </a:tabLst>
            </a:pPr>
            <a:r>
              <a:rPr lang="en-US" altLang="en-US" dirty="0">
                <a:sym typeface="Symbol" panose="05050102010706020507" pitchFamily="18" charset="2"/>
              </a:rPr>
              <a:t>One of the first people to study the cycloid was Galileo, who proposed that bridges be built in the shape of cycloids and who tried to find the area under one arch of a cycloid.</a:t>
            </a:r>
          </a:p>
          <a:p>
            <a:pPr>
              <a:tabLst>
                <a:tab pos="457200" algn="l"/>
                <a:tab pos="1371600" algn="l"/>
                <a:tab pos="1547813" algn="l"/>
              </a:tabLst>
            </a:pPr>
            <a:r>
              <a:rPr lang="en-US" altLang="en-US" dirty="0">
                <a:sym typeface="Symbol" panose="05050102010706020507" pitchFamily="18" charset="2"/>
              </a:rPr>
              <a:t>Later this curve arose in connection with the </a:t>
            </a:r>
            <a:r>
              <a:rPr lang="en-US" altLang="en-US" b="1" dirty="0">
                <a:sym typeface="Symbol" panose="05050102010706020507" pitchFamily="18" charset="2"/>
              </a:rPr>
              <a:t>brachistochrone problem</a:t>
            </a:r>
            <a:r>
              <a:rPr lang="en-US" altLang="en-US" dirty="0">
                <a:sym typeface="Symbol" panose="05050102010706020507" pitchFamily="18" charset="2"/>
              </a:rPr>
              <a:t>: Find the curve along which a particle will slide in the shortest time (under the influence of gravity) from a point </a:t>
            </a:r>
            <a:r>
              <a:rPr lang="en-US" altLang="en-US" i="1" dirty="0">
                <a:sym typeface="Symbol" panose="05050102010706020507" pitchFamily="18" charset="2"/>
              </a:rPr>
              <a:t>A</a:t>
            </a:r>
            <a:r>
              <a:rPr lang="en-US" altLang="en-US" dirty="0">
                <a:sym typeface="Symbol" panose="05050102010706020507" pitchFamily="18" charset="2"/>
              </a:rPr>
              <a:t> to a lower point </a:t>
            </a:r>
            <a:r>
              <a:rPr lang="en-US" altLang="en-US" i="1" dirty="0">
                <a:sym typeface="Symbol" panose="05050102010706020507" pitchFamily="18" charset="2"/>
              </a:rPr>
              <a:t>B</a:t>
            </a:r>
            <a:r>
              <a:rPr lang="en-US" altLang="en-US" dirty="0">
                <a:sym typeface="Symbol" panose="05050102010706020507" pitchFamily="18" charset="2"/>
              </a:rPr>
              <a:t> not directly beneath </a:t>
            </a:r>
            <a:r>
              <a:rPr lang="en-US" altLang="en-US" i="1" dirty="0">
                <a:sym typeface="Symbol" panose="05050102010706020507" pitchFamily="18" charset="2"/>
              </a:rPr>
              <a:t>A</a:t>
            </a:r>
            <a:r>
              <a:rPr lang="en-US" altLang="en-US" dirty="0">
                <a:sym typeface="Symbol" panose="05050102010706020507" pitchFamily="18" charset="2"/>
              </a:rPr>
              <a:t>. </a:t>
            </a:r>
          </a:p>
        </p:txBody>
      </p:sp>
    </p:spTree>
    <p:extLst>
      <p:ext uri="{BB962C8B-B14F-4D97-AF65-F5344CB8AC3E}">
        <p14:creationId xmlns:p14="http://schemas.microsoft.com/office/powerpoint/2010/main" val="1813334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F70E-7D98-43DE-AEE7-6AB3F1D31845}"/>
              </a:ext>
            </a:extLst>
          </p:cNvPr>
          <p:cNvSpPr>
            <a:spLocks noGrp="1"/>
          </p:cNvSpPr>
          <p:nvPr>
            <p:ph type="title"/>
          </p:nvPr>
        </p:nvSpPr>
        <p:spPr/>
        <p:txBody>
          <a:bodyPr/>
          <a:lstStyle/>
          <a:p>
            <a:r>
              <a:rPr lang="en-US" altLang="en-US" dirty="0"/>
              <a:t>The Cycloid </a:t>
            </a:r>
            <a:r>
              <a:rPr lang="en-US" altLang="en-US" sz="2400" b="0" dirty="0"/>
              <a:t>(2 of 4)</a:t>
            </a:r>
            <a:r>
              <a:rPr lang="en-US" altLang="en-US" dirty="0"/>
              <a:t> </a:t>
            </a:r>
            <a:endParaRPr lang="en-US" dirty="0"/>
          </a:p>
        </p:txBody>
      </p:sp>
      <p:sp>
        <p:nvSpPr>
          <p:cNvPr id="3" name="Content Placeholder 2">
            <a:extLst>
              <a:ext uri="{FF2B5EF4-FFF2-40B4-BE49-F238E27FC236}">
                <a16:creationId xmlns:a16="http://schemas.microsoft.com/office/drawing/2014/main" id="{A0EECCA9-9519-4BFD-ABAA-36A31641B0E6}"/>
              </a:ext>
            </a:extLst>
          </p:cNvPr>
          <p:cNvSpPr>
            <a:spLocks noGrp="1"/>
          </p:cNvSpPr>
          <p:nvPr>
            <p:ph sz="quarter" idx="23"/>
          </p:nvPr>
        </p:nvSpPr>
        <p:spPr>
          <a:xfrm>
            <a:off x="736600" y="1289049"/>
            <a:ext cx="10718800" cy="1335868"/>
          </a:xfrm>
        </p:spPr>
        <p:txBody>
          <a:bodyPr/>
          <a:lstStyle/>
          <a:p>
            <a:r>
              <a:rPr lang="en-US" altLang="en-US" dirty="0">
                <a:sym typeface="Symbol" panose="05050102010706020507" pitchFamily="18" charset="2"/>
              </a:rPr>
              <a:t>The Swiss mathematician John Bernoulli, who posed this problem in </a:t>
            </a:r>
            <a:r>
              <a:rPr lang="en-US" altLang="en-US" dirty="0" smtClean="0">
                <a:sym typeface="Symbol" panose="05050102010706020507" pitchFamily="18" charset="2"/>
              </a:rPr>
              <a:t>16</a:t>
            </a:r>
            <a:r>
              <a:rPr lang="en-US" altLang="en-US" sz="100" dirty="0" smtClean="0">
                <a:sym typeface="Symbol" panose="05050102010706020507" pitchFamily="18" charset="2"/>
              </a:rPr>
              <a:t> </a:t>
            </a:r>
            <a:r>
              <a:rPr lang="en-US" altLang="en-US" dirty="0" smtClean="0">
                <a:sym typeface="Symbol" panose="05050102010706020507" pitchFamily="18" charset="2"/>
              </a:rPr>
              <a:t>96</a:t>
            </a:r>
            <a:r>
              <a:rPr lang="en-US" altLang="en-US" dirty="0">
                <a:sym typeface="Symbol" panose="05050102010706020507" pitchFamily="18" charset="2"/>
              </a:rPr>
              <a:t>, showed that among all possible curves that join </a:t>
            </a:r>
            <a:r>
              <a:rPr lang="en-US" altLang="en-US" i="1" dirty="0">
                <a:sym typeface="Symbol" panose="05050102010706020507" pitchFamily="18" charset="2"/>
              </a:rPr>
              <a:t>A</a:t>
            </a:r>
            <a:r>
              <a:rPr lang="en-US" altLang="en-US" dirty="0">
                <a:sym typeface="Symbol" panose="05050102010706020507" pitchFamily="18" charset="2"/>
              </a:rPr>
              <a:t> to </a:t>
            </a:r>
            <a:r>
              <a:rPr lang="en-US" altLang="en-US" i="1" dirty="0">
                <a:sym typeface="Symbol" panose="05050102010706020507" pitchFamily="18" charset="2"/>
              </a:rPr>
              <a:t>B</a:t>
            </a:r>
            <a:r>
              <a:rPr lang="en-US" altLang="en-US" dirty="0">
                <a:sym typeface="Symbol" panose="05050102010706020507" pitchFamily="18" charset="2"/>
              </a:rPr>
              <a:t>, as in Figure 15, the particle will take the least time sliding from </a:t>
            </a:r>
            <a:r>
              <a:rPr lang="en-US" altLang="en-US" i="1" dirty="0">
                <a:sym typeface="Symbol" panose="05050102010706020507" pitchFamily="18" charset="2"/>
              </a:rPr>
              <a:t>A</a:t>
            </a:r>
            <a:r>
              <a:rPr lang="en-US" altLang="en-US" dirty="0">
                <a:sym typeface="Symbol" panose="05050102010706020507" pitchFamily="18" charset="2"/>
              </a:rPr>
              <a:t> to </a:t>
            </a:r>
            <a:r>
              <a:rPr lang="en-US" altLang="en-US" i="1" dirty="0">
                <a:sym typeface="Symbol" panose="05050102010706020507" pitchFamily="18" charset="2"/>
              </a:rPr>
              <a:t>B</a:t>
            </a:r>
            <a:r>
              <a:rPr lang="en-US" altLang="en-US" dirty="0">
                <a:sym typeface="Symbol" panose="05050102010706020507" pitchFamily="18" charset="2"/>
              </a:rPr>
              <a:t> if the curve is part of an inverted arch of a cycloid.</a:t>
            </a:r>
          </a:p>
        </p:txBody>
      </p:sp>
      <p:pic>
        <p:nvPicPr>
          <p:cNvPr id="7" name="Content Placeholder 6" descr="Three curves are drawn on a line. Three curves are drawn from the point A to the point B. The curve in the center is labeled cycloid.&#10;">
            <a:extLst>
              <a:ext uri="{FF2B5EF4-FFF2-40B4-BE49-F238E27FC236}">
                <a16:creationId xmlns:a16="http://schemas.microsoft.com/office/drawing/2014/main" id="{29EB49A6-C243-46C5-8A6A-408D1C622DB8}"/>
              </a:ext>
            </a:extLst>
          </p:cNvPr>
          <p:cNvPicPr>
            <a:picLocks noGrp="1" noChangeAspect="1"/>
          </p:cNvPicPr>
          <p:nvPr>
            <p:ph sz="quarter" idx="24"/>
          </p:nvPr>
        </p:nvPicPr>
        <p:blipFill>
          <a:blip r:embed="rId2"/>
          <a:stretch>
            <a:fillRect/>
          </a:stretch>
        </p:blipFill>
        <p:spPr>
          <a:xfrm>
            <a:off x="4380962" y="2624917"/>
            <a:ext cx="3905899" cy="3269445"/>
          </a:xfrm>
          <a:prstGeom prst="rect">
            <a:avLst/>
          </a:prstGeom>
        </p:spPr>
      </p:pic>
      <p:sp>
        <p:nvSpPr>
          <p:cNvPr id="5" name="Content Placeholder 4">
            <a:extLst>
              <a:ext uri="{FF2B5EF4-FFF2-40B4-BE49-F238E27FC236}">
                <a16:creationId xmlns:a16="http://schemas.microsoft.com/office/drawing/2014/main" id="{9CF1D9B5-F6CC-4D5D-B32E-EE7B0A9838C1}"/>
              </a:ext>
            </a:extLst>
          </p:cNvPr>
          <p:cNvSpPr>
            <a:spLocks noGrp="1"/>
          </p:cNvSpPr>
          <p:nvPr>
            <p:ph sz="quarter" idx="25"/>
          </p:nvPr>
        </p:nvSpPr>
        <p:spPr>
          <a:xfrm>
            <a:off x="5598468" y="6011589"/>
            <a:ext cx="1521660" cy="291675"/>
          </a:xfrm>
        </p:spPr>
        <p:txBody>
          <a:bodyPr/>
          <a:lstStyle/>
          <a:p>
            <a:pPr algn="ctr"/>
            <a:r>
              <a:rPr lang="en-US" altLang="en-US" sz="2000" b="1" dirty="0">
                <a:sym typeface="Symbol" panose="05050102010706020507" pitchFamily="18" charset="2"/>
              </a:rPr>
              <a:t>Figure 15</a:t>
            </a:r>
          </a:p>
        </p:txBody>
      </p:sp>
    </p:spTree>
    <p:extLst>
      <p:ext uri="{BB962C8B-B14F-4D97-AF65-F5344CB8AC3E}">
        <p14:creationId xmlns:p14="http://schemas.microsoft.com/office/powerpoint/2010/main" val="1015356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F70E-7D98-43DE-AEE7-6AB3F1D31845}"/>
              </a:ext>
            </a:extLst>
          </p:cNvPr>
          <p:cNvSpPr>
            <a:spLocks noGrp="1"/>
          </p:cNvSpPr>
          <p:nvPr>
            <p:ph type="title"/>
          </p:nvPr>
        </p:nvSpPr>
        <p:spPr/>
        <p:txBody>
          <a:bodyPr/>
          <a:lstStyle/>
          <a:p>
            <a:r>
              <a:rPr lang="en-US" altLang="en-US" dirty="0"/>
              <a:t>The Cycloid </a:t>
            </a:r>
            <a:r>
              <a:rPr lang="en-US" altLang="en-US" sz="2400" b="0" dirty="0"/>
              <a:t>(3 of 4)</a:t>
            </a:r>
            <a:r>
              <a:rPr lang="en-US" altLang="en-US" dirty="0"/>
              <a:t> </a:t>
            </a:r>
            <a:endParaRPr lang="en-US" dirty="0"/>
          </a:p>
        </p:txBody>
      </p:sp>
      <p:sp>
        <p:nvSpPr>
          <p:cNvPr id="3" name="Content Placeholder 2">
            <a:extLst>
              <a:ext uri="{FF2B5EF4-FFF2-40B4-BE49-F238E27FC236}">
                <a16:creationId xmlns:a16="http://schemas.microsoft.com/office/drawing/2014/main" id="{A0EECCA9-9519-4BFD-ABAA-36A31641B0E6}"/>
              </a:ext>
            </a:extLst>
          </p:cNvPr>
          <p:cNvSpPr>
            <a:spLocks noGrp="1"/>
          </p:cNvSpPr>
          <p:nvPr>
            <p:ph sz="quarter" idx="23"/>
          </p:nvPr>
        </p:nvSpPr>
        <p:spPr>
          <a:xfrm>
            <a:off x="736600" y="1289049"/>
            <a:ext cx="10809224" cy="1368807"/>
          </a:xfrm>
        </p:spPr>
        <p:txBody>
          <a:bodyPr/>
          <a:lstStyle/>
          <a:p>
            <a:pPr>
              <a:tabLst>
                <a:tab pos="457200" algn="l"/>
                <a:tab pos="1371600" algn="l"/>
                <a:tab pos="1547813" algn="l"/>
              </a:tabLst>
            </a:pPr>
            <a:r>
              <a:rPr lang="en-US" altLang="en-US" dirty="0">
                <a:sym typeface="Symbol" panose="05050102010706020507" pitchFamily="18" charset="2"/>
              </a:rPr>
              <a:t>The Dutch physicist Huygens had already shown that the cycloid is also the solution to the </a:t>
            </a:r>
            <a:r>
              <a:rPr lang="en-US" altLang="en-US" b="1" dirty="0">
                <a:sym typeface="Symbol" panose="05050102010706020507" pitchFamily="18" charset="2"/>
              </a:rPr>
              <a:t>tautochrone problem</a:t>
            </a:r>
            <a:r>
              <a:rPr lang="en-US" altLang="en-US" dirty="0">
                <a:sym typeface="Symbol" panose="05050102010706020507" pitchFamily="18" charset="2"/>
              </a:rPr>
              <a:t>; that is, no matter where a particle </a:t>
            </a:r>
            <a:r>
              <a:rPr lang="en-US" altLang="en-US" i="1" dirty="0">
                <a:sym typeface="Symbol" panose="05050102010706020507" pitchFamily="18" charset="2"/>
              </a:rPr>
              <a:t>P</a:t>
            </a:r>
            <a:r>
              <a:rPr lang="en-US" altLang="en-US" dirty="0">
                <a:sym typeface="Symbol" panose="05050102010706020507" pitchFamily="18" charset="2"/>
              </a:rPr>
              <a:t> is placed on an inverted cycloid, it takes the same time to slide to the bottom (see Figure 16).</a:t>
            </a:r>
          </a:p>
        </p:txBody>
      </p:sp>
      <p:pic>
        <p:nvPicPr>
          <p:cNvPr id="8" name="Content Placeholder 7" descr="The image shows an upward opening curve. On the curve, five points P are plottd on the curve.&#10;">
            <a:extLst>
              <a:ext uri="{FF2B5EF4-FFF2-40B4-BE49-F238E27FC236}">
                <a16:creationId xmlns:a16="http://schemas.microsoft.com/office/drawing/2014/main" id="{1D98D6D9-BDF6-4045-8E79-91E0D89D7F38}"/>
              </a:ext>
            </a:extLst>
          </p:cNvPr>
          <p:cNvPicPr>
            <a:picLocks noGrp="1" noChangeAspect="1"/>
          </p:cNvPicPr>
          <p:nvPr>
            <p:ph sz="quarter" idx="24"/>
          </p:nvPr>
        </p:nvPicPr>
        <p:blipFill>
          <a:blip r:embed="rId2"/>
          <a:stretch>
            <a:fillRect/>
          </a:stretch>
        </p:blipFill>
        <p:spPr>
          <a:xfrm>
            <a:off x="2846893" y="2944332"/>
            <a:ext cx="6491862" cy="2456383"/>
          </a:xfrm>
          <a:prstGeom prst="rect">
            <a:avLst/>
          </a:prstGeom>
        </p:spPr>
      </p:pic>
      <p:sp>
        <p:nvSpPr>
          <p:cNvPr id="5" name="Content Placeholder 4">
            <a:extLst>
              <a:ext uri="{FF2B5EF4-FFF2-40B4-BE49-F238E27FC236}">
                <a16:creationId xmlns:a16="http://schemas.microsoft.com/office/drawing/2014/main" id="{9CF1D9B5-F6CC-4D5D-B32E-EE7B0A9838C1}"/>
              </a:ext>
            </a:extLst>
          </p:cNvPr>
          <p:cNvSpPr>
            <a:spLocks noGrp="1"/>
          </p:cNvSpPr>
          <p:nvPr>
            <p:ph sz="quarter" idx="25"/>
          </p:nvPr>
        </p:nvSpPr>
        <p:spPr>
          <a:xfrm>
            <a:off x="4805988" y="5754906"/>
            <a:ext cx="2948124" cy="316427"/>
          </a:xfrm>
        </p:spPr>
        <p:txBody>
          <a:bodyPr/>
          <a:lstStyle/>
          <a:p>
            <a:pPr algn="ctr"/>
            <a:r>
              <a:rPr lang="en-US" altLang="en-US" sz="2000" b="1" dirty="0">
                <a:sym typeface="Symbol" panose="05050102010706020507" pitchFamily="18" charset="2"/>
              </a:rPr>
              <a:t>Figure 16</a:t>
            </a:r>
          </a:p>
        </p:txBody>
      </p:sp>
    </p:spTree>
    <p:extLst>
      <p:ext uri="{BB962C8B-B14F-4D97-AF65-F5344CB8AC3E}">
        <p14:creationId xmlns:p14="http://schemas.microsoft.com/office/powerpoint/2010/main" val="2778123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1A2E-74E0-44F1-A937-1D274154DEC6}"/>
              </a:ext>
            </a:extLst>
          </p:cNvPr>
          <p:cNvSpPr>
            <a:spLocks noGrp="1"/>
          </p:cNvSpPr>
          <p:nvPr>
            <p:ph type="title"/>
          </p:nvPr>
        </p:nvSpPr>
        <p:spPr/>
        <p:txBody>
          <a:bodyPr/>
          <a:lstStyle/>
          <a:p>
            <a:r>
              <a:rPr lang="en-US" altLang="en-US" dirty="0"/>
              <a:t>The Cycloid </a:t>
            </a:r>
            <a:r>
              <a:rPr lang="en-US" altLang="en-US" sz="2400" b="0" dirty="0"/>
              <a:t>(4 of 4)</a:t>
            </a:r>
            <a:r>
              <a:rPr lang="en-US" altLang="en-US" dirty="0"/>
              <a:t> </a:t>
            </a:r>
            <a:endParaRPr lang="en-US" dirty="0"/>
          </a:p>
        </p:txBody>
      </p:sp>
      <p:sp>
        <p:nvSpPr>
          <p:cNvPr id="3" name="Text Placeholder 2">
            <a:extLst>
              <a:ext uri="{FF2B5EF4-FFF2-40B4-BE49-F238E27FC236}">
                <a16:creationId xmlns:a16="http://schemas.microsoft.com/office/drawing/2014/main" id="{D2258237-0064-417E-BB54-349D21B033DD}"/>
              </a:ext>
            </a:extLst>
          </p:cNvPr>
          <p:cNvSpPr>
            <a:spLocks noGrp="1"/>
          </p:cNvSpPr>
          <p:nvPr>
            <p:ph type="body" sz="quarter" idx="15"/>
          </p:nvPr>
        </p:nvSpPr>
        <p:spPr>
          <a:xfrm>
            <a:off x="743576" y="1289684"/>
            <a:ext cx="10711543" cy="1173100"/>
          </a:xfrm>
        </p:spPr>
        <p:txBody>
          <a:bodyPr/>
          <a:lstStyle/>
          <a:p>
            <a:pPr>
              <a:tabLst>
                <a:tab pos="457200" algn="l"/>
                <a:tab pos="1371600" algn="l"/>
                <a:tab pos="1547813" algn="l"/>
              </a:tabLst>
            </a:pPr>
            <a:r>
              <a:rPr lang="en-US" altLang="en-US" dirty="0">
                <a:sym typeface="Symbol" panose="05050102010706020507" pitchFamily="18" charset="2"/>
              </a:rPr>
              <a:t>Huygens proposed that pendulum clocks (which he invented) should swing in cycloidal arcs because then the pendulum would take the same time to make a complete oscillation whether it swings through a wide or a small arc.</a:t>
            </a:r>
          </a:p>
        </p:txBody>
      </p:sp>
    </p:spTree>
    <p:extLst>
      <p:ext uri="{BB962C8B-B14F-4D97-AF65-F5344CB8AC3E}">
        <p14:creationId xmlns:p14="http://schemas.microsoft.com/office/powerpoint/2010/main" val="207436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406D-F7E7-4DEF-9EF4-FF2ADED004E5}"/>
              </a:ext>
            </a:extLst>
          </p:cNvPr>
          <p:cNvSpPr>
            <a:spLocks noGrp="1"/>
          </p:cNvSpPr>
          <p:nvPr>
            <p:ph type="title"/>
          </p:nvPr>
        </p:nvSpPr>
        <p:spPr>
          <a:xfrm>
            <a:off x="838200" y="3269887"/>
            <a:ext cx="10515600" cy="555459"/>
          </a:xfrm>
        </p:spPr>
        <p:txBody>
          <a:bodyPr/>
          <a:lstStyle/>
          <a:p>
            <a:pPr algn="ctr"/>
            <a:r>
              <a:rPr lang="en-US" dirty="0"/>
              <a:t> Families of Parametric Curves</a:t>
            </a:r>
          </a:p>
        </p:txBody>
      </p:sp>
    </p:spTree>
    <p:extLst>
      <p:ext uri="{BB962C8B-B14F-4D97-AF65-F5344CB8AC3E}">
        <p14:creationId xmlns:p14="http://schemas.microsoft.com/office/powerpoint/2010/main" val="3554218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4C51-F082-4A8D-8A3B-955ABA9914E8}"/>
              </a:ext>
            </a:extLst>
          </p:cNvPr>
          <p:cNvSpPr>
            <a:spLocks noGrp="1"/>
          </p:cNvSpPr>
          <p:nvPr>
            <p:ph type="title"/>
          </p:nvPr>
        </p:nvSpPr>
        <p:spPr/>
        <p:txBody>
          <a:bodyPr/>
          <a:lstStyle/>
          <a:p>
            <a:r>
              <a:rPr lang="en-US" altLang="en-US" dirty="0"/>
              <a:t>Curves Defined by Parametric Equations </a:t>
            </a:r>
            <a:r>
              <a:rPr lang="en-US" altLang="en-US" sz="2400" b="0" dirty="0"/>
              <a:t>(1 of 5)</a:t>
            </a:r>
            <a:endParaRPr lang="en-US" sz="2400" b="0" dirty="0"/>
          </a:p>
        </p:txBody>
      </p:sp>
      <p:sp>
        <p:nvSpPr>
          <p:cNvPr id="3" name="Content Placeholder 2">
            <a:extLst>
              <a:ext uri="{FF2B5EF4-FFF2-40B4-BE49-F238E27FC236}">
                <a16:creationId xmlns:a16="http://schemas.microsoft.com/office/drawing/2014/main" id="{638DC82B-BB78-49A3-B1CB-FCEAB9B95393}"/>
              </a:ext>
            </a:extLst>
          </p:cNvPr>
          <p:cNvSpPr>
            <a:spLocks noGrp="1"/>
          </p:cNvSpPr>
          <p:nvPr>
            <p:ph sz="quarter" idx="23"/>
          </p:nvPr>
        </p:nvSpPr>
        <p:spPr>
          <a:xfrm>
            <a:off x="736600" y="1289050"/>
            <a:ext cx="10718800" cy="1011698"/>
          </a:xfrm>
        </p:spPr>
        <p:txBody>
          <a:bodyPr/>
          <a:lstStyle/>
          <a:p>
            <a:r>
              <a:rPr lang="en-US" altLang="en-US" dirty="0"/>
              <a:t>Imagine that a particle moves along the curve </a:t>
            </a:r>
            <a:r>
              <a:rPr lang="en-US" altLang="en-US" i="1" dirty="0"/>
              <a:t>C </a:t>
            </a:r>
            <a:r>
              <a:rPr lang="en-US" altLang="en-US" dirty="0"/>
              <a:t>shown in Figure 1. It is impossible to describe </a:t>
            </a:r>
            <a:r>
              <a:rPr lang="en-US" altLang="en-US" i="1" dirty="0"/>
              <a:t>C </a:t>
            </a:r>
            <a:r>
              <a:rPr lang="en-US" altLang="en-US" dirty="0"/>
              <a:t>by an equation of the form </a:t>
            </a:r>
            <a:r>
              <a:rPr lang="en-US" altLang="en-US" i="1" dirty="0"/>
              <a:t>y </a:t>
            </a:r>
            <a:r>
              <a:rPr lang="en-US" altLang="en-US" dirty="0"/>
              <a:t>= </a:t>
            </a:r>
            <a:r>
              <a:rPr lang="en-US" altLang="en-US" i="1" dirty="0"/>
              <a:t>f</a:t>
            </a:r>
            <a:r>
              <a:rPr lang="en-US" altLang="en-US" sz="400" i="1" dirty="0"/>
              <a:t> </a:t>
            </a:r>
            <a:r>
              <a:rPr lang="en-US" altLang="en-US" dirty="0"/>
              <a:t>(</a:t>
            </a:r>
            <a:r>
              <a:rPr lang="en-US" altLang="en-US" i="1" dirty="0"/>
              <a:t>x</a:t>
            </a:r>
            <a:r>
              <a:rPr lang="en-US" altLang="en-US" dirty="0"/>
              <a:t>)</a:t>
            </a:r>
            <a:r>
              <a:rPr lang="en-US" altLang="en-US" i="1" dirty="0"/>
              <a:t> </a:t>
            </a:r>
            <a:r>
              <a:rPr lang="en-US" altLang="en-US" dirty="0"/>
              <a:t>because </a:t>
            </a:r>
            <a:r>
              <a:rPr lang="en-US" altLang="en-US" i="1" dirty="0"/>
              <a:t>C </a:t>
            </a:r>
            <a:r>
              <a:rPr lang="en-US" altLang="en-US" dirty="0"/>
              <a:t>fails the Vertical Line Test. </a:t>
            </a:r>
          </a:p>
        </p:txBody>
      </p:sp>
      <p:pic>
        <p:nvPicPr>
          <p:cNvPr id="7" name="Content Placeholder 6" descr="A curve is graphed on the x y coordinate plane. the curve starts from the top right of the third quadrant, it goes up to the right and intersects the x and y-axis. the curve then enters in the first quadrant and goes up to the right. The curve then bends to the left and passes through a point. The point is labeled (x, y)= (f(t), g(t)). The curve then goes down to the left and intersects the y-axis. It again goes up to the right and intersects the y-axis. The curve then enters in the first quadrant, it again goes up to the right and ends at the top right of the first quadrant. The curve on the x y plane is labeled C.">
            <a:extLst>
              <a:ext uri="{FF2B5EF4-FFF2-40B4-BE49-F238E27FC236}">
                <a16:creationId xmlns:a16="http://schemas.microsoft.com/office/drawing/2014/main" id="{B5339A99-DAED-45B5-9762-4CE24CCF4D1E}"/>
              </a:ext>
            </a:extLst>
          </p:cNvPr>
          <p:cNvPicPr>
            <a:picLocks noGrp="1" noChangeAspect="1"/>
          </p:cNvPicPr>
          <p:nvPr>
            <p:ph sz="quarter" idx="24"/>
          </p:nvPr>
        </p:nvPicPr>
        <p:blipFill>
          <a:blip r:embed="rId2"/>
          <a:stretch>
            <a:fillRect/>
          </a:stretch>
        </p:blipFill>
        <p:spPr>
          <a:xfrm>
            <a:off x="4053212" y="2543279"/>
            <a:ext cx="4079226" cy="2702021"/>
          </a:xfrm>
          <a:prstGeom prst="rect">
            <a:avLst/>
          </a:prstGeom>
        </p:spPr>
      </p:pic>
      <p:sp>
        <p:nvSpPr>
          <p:cNvPr id="5" name="Content Placeholder 4">
            <a:extLst>
              <a:ext uri="{FF2B5EF4-FFF2-40B4-BE49-F238E27FC236}">
                <a16:creationId xmlns:a16="http://schemas.microsoft.com/office/drawing/2014/main" id="{AF4D423E-4288-4D10-A1B9-490FD550A075}"/>
              </a:ext>
            </a:extLst>
          </p:cNvPr>
          <p:cNvSpPr>
            <a:spLocks noGrp="1"/>
          </p:cNvSpPr>
          <p:nvPr>
            <p:ph sz="quarter" idx="25"/>
          </p:nvPr>
        </p:nvSpPr>
        <p:spPr>
          <a:xfrm>
            <a:off x="838200" y="5726725"/>
            <a:ext cx="10712450" cy="294818"/>
          </a:xfrm>
        </p:spPr>
        <p:txBody>
          <a:bodyPr/>
          <a:lstStyle/>
          <a:p>
            <a:pPr algn="ctr"/>
            <a:r>
              <a:rPr lang="en-US" altLang="en-US" sz="2000" b="1" dirty="0"/>
              <a:t>Figure 1</a:t>
            </a:r>
          </a:p>
        </p:txBody>
      </p:sp>
    </p:spTree>
    <p:extLst>
      <p:ext uri="{BB962C8B-B14F-4D97-AF65-F5344CB8AC3E}">
        <p14:creationId xmlns:p14="http://schemas.microsoft.com/office/powerpoint/2010/main" val="1157647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F1C3-EE18-47E5-BE08-41ABCFCDEE98}"/>
              </a:ext>
            </a:extLst>
          </p:cNvPr>
          <p:cNvSpPr>
            <a:spLocks noGrp="1"/>
          </p:cNvSpPr>
          <p:nvPr>
            <p:ph type="title"/>
          </p:nvPr>
        </p:nvSpPr>
        <p:spPr/>
        <p:txBody>
          <a:bodyPr/>
          <a:lstStyle/>
          <a:p>
            <a:r>
              <a:rPr lang="en-US" altLang="en-US" dirty="0"/>
              <a:t>Example 8</a:t>
            </a:r>
            <a:endParaRPr lang="en-US" dirty="0"/>
          </a:p>
        </p:txBody>
      </p:sp>
      <p:sp>
        <p:nvSpPr>
          <p:cNvPr id="3" name="Content Placeholder 2">
            <a:extLst>
              <a:ext uri="{FF2B5EF4-FFF2-40B4-BE49-F238E27FC236}">
                <a16:creationId xmlns:a16="http://schemas.microsoft.com/office/drawing/2014/main" id="{060AFE5C-FD0D-4CDD-AF8B-F8E4F20618E9}"/>
              </a:ext>
            </a:extLst>
          </p:cNvPr>
          <p:cNvSpPr>
            <a:spLocks noGrp="1"/>
          </p:cNvSpPr>
          <p:nvPr>
            <p:ph sz="quarter" idx="23"/>
          </p:nvPr>
        </p:nvSpPr>
        <p:spPr/>
        <p:txBody>
          <a:bodyPr/>
          <a:lstStyle/>
          <a:p>
            <a:r>
              <a:rPr lang="en-US" altLang="en-US" dirty="0"/>
              <a:t>Investigate the family of curves with parametric equations</a:t>
            </a:r>
          </a:p>
        </p:txBody>
      </p:sp>
      <p:graphicFrame>
        <p:nvGraphicFramePr>
          <p:cNvPr id="8" name="Content Placeholder 7" descr="x = a + cos(t) y = a tan(t) + sin(t)">
            <a:extLst>
              <a:ext uri="{FF2B5EF4-FFF2-40B4-BE49-F238E27FC236}">
                <a16:creationId xmlns:a16="http://schemas.microsoft.com/office/drawing/2014/main" id="{68F8EACC-95B5-4208-A02A-B9B79D731F63}"/>
              </a:ext>
            </a:extLst>
          </p:cNvPr>
          <p:cNvGraphicFramePr>
            <a:graphicFrameLocks noGrp="1" noChangeAspect="1"/>
          </p:cNvGraphicFramePr>
          <p:nvPr>
            <p:ph sz="quarter" idx="24"/>
            <p:extLst>
              <p:ext uri="{D42A27DB-BD31-4B8C-83A1-F6EECF244321}">
                <p14:modId xmlns:p14="http://schemas.microsoft.com/office/powerpoint/2010/main" val="2675163832"/>
              </p:ext>
            </p:extLst>
          </p:nvPr>
        </p:nvGraphicFramePr>
        <p:xfrm>
          <a:off x="4016375" y="1903540"/>
          <a:ext cx="4152900" cy="368300"/>
        </p:xfrm>
        <a:graphic>
          <a:graphicData uri="http://schemas.openxmlformats.org/presentationml/2006/ole">
            <mc:AlternateContent xmlns:mc="http://schemas.openxmlformats.org/markup-compatibility/2006">
              <mc:Choice xmlns:v="urn:schemas-microsoft-com:vml" Requires="v">
                <p:oleObj spid="_x0000_s582708" name="Equation" r:id="rId3" imgW="4152600" imgH="368280" progId="Equation.DSMT4">
                  <p:embed/>
                </p:oleObj>
              </mc:Choice>
              <mc:Fallback>
                <p:oleObj name="Equation" r:id="rId3" imgW="4152600" imgH="368280" progId="Equation.DSMT4">
                  <p:embed/>
                  <p:pic>
                    <p:nvPicPr>
                      <p:cNvPr id="7" name="Object 6">
                        <a:extLst>
                          <a:ext uri="{FF2B5EF4-FFF2-40B4-BE49-F238E27FC236}">
                            <a16:creationId xmlns:a16="http://schemas.microsoft.com/office/drawing/2014/main" id="{4DD0DD60-CB69-4A10-8D47-B0C15448E151}"/>
                          </a:ext>
                        </a:extLst>
                      </p:cNvPr>
                      <p:cNvPicPr/>
                      <p:nvPr/>
                    </p:nvPicPr>
                    <p:blipFill>
                      <a:blip r:embed="rId4"/>
                      <a:stretch>
                        <a:fillRect/>
                      </a:stretch>
                    </p:blipFill>
                    <p:spPr>
                      <a:xfrm>
                        <a:off x="4016375" y="1903540"/>
                        <a:ext cx="4152900" cy="3683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7DBABB2-EA8A-49A4-94BF-0FC4D6495D89}"/>
              </a:ext>
            </a:extLst>
          </p:cNvPr>
          <p:cNvSpPr>
            <a:spLocks noGrp="1"/>
          </p:cNvSpPr>
          <p:nvPr>
            <p:ph sz="quarter" idx="25"/>
          </p:nvPr>
        </p:nvSpPr>
        <p:spPr>
          <a:xfrm>
            <a:off x="736600" y="2593725"/>
            <a:ext cx="10712450" cy="631969"/>
          </a:xfrm>
        </p:spPr>
        <p:txBody>
          <a:bodyPr/>
          <a:lstStyle/>
          <a:p>
            <a:r>
              <a:rPr lang="en-US" altLang="en-US" dirty="0"/>
              <a:t>What do these curves have in common? How does the shape change as </a:t>
            </a:r>
            <a:r>
              <a:rPr lang="en-US" altLang="en-US" i="1" dirty="0"/>
              <a:t>a</a:t>
            </a:r>
            <a:r>
              <a:rPr lang="en-US" altLang="en-US" dirty="0"/>
              <a:t> increases?</a:t>
            </a:r>
          </a:p>
        </p:txBody>
      </p:sp>
    </p:spTree>
    <p:extLst>
      <p:ext uri="{BB962C8B-B14F-4D97-AF65-F5344CB8AC3E}">
        <p14:creationId xmlns:p14="http://schemas.microsoft.com/office/powerpoint/2010/main" val="1851381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B4B8-0556-4047-B1B8-01B9BA8BBA31}"/>
              </a:ext>
            </a:extLst>
          </p:cNvPr>
          <p:cNvSpPr>
            <a:spLocks noGrp="1"/>
          </p:cNvSpPr>
          <p:nvPr>
            <p:ph type="title"/>
          </p:nvPr>
        </p:nvSpPr>
        <p:spPr/>
        <p:txBody>
          <a:bodyPr/>
          <a:lstStyle/>
          <a:p>
            <a:r>
              <a:rPr lang="en-US" altLang="en-US" dirty="0"/>
              <a:t>Example 8 – </a:t>
            </a:r>
            <a:r>
              <a:rPr lang="en-US" altLang="en-US" i="1" dirty="0"/>
              <a:t>Solution </a:t>
            </a:r>
            <a:r>
              <a:rPr lang="en-US" altLang="en-US" sz="2400" b="0" dirty="0"/>
              <a:t>(1 of 3)</a:t>
            </a:r>
            <a:endParaRPr lang="en-US" sz="2400" b="0" dirty="0"/>
          </a:p>
        </p:txBody>
      </p:sp>
      <p:sp>
        <p:nvSpPr>
          <p:cNvPr id="3" name="Content Placeholder 2">
            <a:extLst>
              <a:ext uri="{FF2B5EF4-FFF2-40B4-BE49-F238E27FC236}">
                <a16:creationId xmlns:a16="http://schemas.microsoft.com/office/drawing/2014/main" id="{9EF55C98-D925-41B0-98BB-57D1AAD55C0D}"/>
              </a:ext>
            </a:extLst>
          </p:cNvPr>
          <p:cNvSpPr>
            <a:spLocks noGrp="1"/>
          </p:cNvSpPr>
          <p:nvPr>
            <p:ph sz="quarter" idx="23"/>
          </p:nvPr>
        </p:nvSpPr>
        <p:spPr>
          <a:xfrm>
            <a:off x="736600" y="1289050"/>
            <a:ext cx="10845800" cy="722630"/>
          </a:xfrm>
        </p:spPr>
        <p:txBody>
          <a:bodyPr/>
          <a:lstStyle/>
          <a:p>
            <a:r>
              <a:rPr lang="en-US" altLang="en-US" dirty="0"/>
              <a:t>We use a graphing device to produce the graphs for the cases </a:t>
            </a:r>
            <a:r>
              <a:rPr lang="en-US" altLang="en-US" i="1" dirty="0"/>
              <a:t>a</a:t>
            </a:r>
            <a:r>
              <a:rPr lang="en-US" altLang="en-US" dirty="0"/>
              <a:t> = −2, </a:t>
            </a:r>
            <a:r>
              <a:rPr lang="en-US" altLang="en-US" dirty="0" smtClean="0"/>
              <a:t>−1</a:t>
            </a:r>
            <a:r>
              <a:rPr lang="en-US" altLang="en-US" dirty="0"/>
              <a:t>, −0.5, −0.2, 0, 0.5, 1, and 2 shown in Figure 17.</a:t>
            </a:r>
          </a:p>
        </p:txBody>
      </p:sp>
      <p:pic>
        <p:nvPicPr>
          <p:cNvPr id="11" name="Content Placeholder 10" descr="Six graphs. All the graphs are symmetrical with respect to the x axis. Graph 1. A conchoids curve is graphed in the second and third quadrants. It is labeled a = negative 2. Graph 2. A conchoids curve is graphed in the second and third quadrants. The curve is labeled a = negative 1. Graph 3. a conchoids curve is graphed on the horizontal and a vertical coordinate plane. The curve is symmetry with the origin and horizontal axis. The curve is labeled a = negative 0.5. Graph 3. A conchoids curve is graphed on the horizontal and a vertical coordinate plane. The curve is labeled a = negative 0.2. Graph 5. A circle is graphed with its center at the origin.  a= 0. Graph 6. A conchoids curve is graphed on the horizontal and a vertical coordinate plane. The curve is labeled a = negative 0.2. Graph 7. A conchoids curve is graphed in the first and fourth quadrants. The curve is labeled as a = negative 1. Graph 8. A conchoids curve is graphed in the first and fourth quadrants and it is labeled a = 2.  ">
            <a:extLst>
              <a:ext uri="{FF2B5EF4-FFF2-40B4-BE49-F238E27FC236}">
                <a16:creationId xmlns:a16="http://schemas.microsoft.com/office/drawing/2014/main" id="{2AAC9494-94C6-4C52-823E-1E486FAE087F}"/>
              </a:ext>
            </a:extLst>
          </p:cNvPr>
          <p:cNvPicPr>
            <a:picLocks noGrp="1" noChangeAspect="1"/>
          </p:cNvPicPr>
          <p:nvPr>
            <p:ph sz="quarter" idx="24"/>
          </p:nvPr>
        </p:nvPicPr>
        <p:blipFill>
          <a:blip r:embed="rId2"/>
          <a:stretch>
            <a:fillRect/>
          </a:stretch>
        </p:blipFill>
        <p:spPr>
          <a:xfrm>
            <a:off x="1844792" y="2209155"/>
            <a:ext cx="8496068" cy="2972223"/>
          </a:xfrm>
          <a:prstGeom prst="rect">
            <a:avLst/>
          </a:prstGeom>
        </p:spPr>
      </p:pic>
      <p:sp>
        <p:nvSpPr>
          <p:cNvPr id="5" name="Content Placeholder 4">
            <a:extLst>
              <a:ext uri="{FF2B5EF4-FFF2-40B4-BE49-F238E27FC236}">
                <a16:creationId xmlns:a16="http://schemas.microsoft.com/office/drawing/2014/main" id="{7FEA2066-6EF9-4579-A48A-CA0B95547C52}"/>
              </a:ext>
            </a:extLst>
          </p:cNvPr>
          <p:cNvSpPr>
            <a:spLocks noGrp="1"/>
          </p:cNvSpPr>
          <p:nvPr>
            <p:ph sz="quarter" idx="25"/>
          </p:nvPr>
        </p:nvSpPr>
        <p:spPr>
          <a:xfrm>
            <a:off x="1195416" y="5513133"/>
            <a:ext cx="9794819" cy="574517"/>
          </a:xfrm>
        </p:spPr>
        <p:txBody>
          <a:bodyPr/>
          <a:lstStyle/>
          <a:p>
            <a:pPr algn="ctr"/>
            <a:r>
              <a:rPr lang="en-US" altLang="en-US" sz="1600" dirty="0"/>
              <a:t>Members of the family </a:t>
            </a:r>
            <a:r>
              <a:rPr lang="en-US" altLang="en-US" sz="1600" i="1" dirty="0"/>
              <a:t>x</a:t>
            </a:r>
            <a:r>
              <a:rPr lang="en-US" altLang="en-US" sz="1600" dirty="0"/>
              <a:t> = </a:t>
            </a:r>
            <a:r>
              <a:rPr lang="en-US" altLang="en-US" sz="1600" i="1" dirty="0"/>
              <a:t>a</a:t>
            </a:r>
            <a:r>
              <a:rPr lang="en-US" altLang="en-US" sz="1600" dirty="0"/>
              <a:t> + cos </a:t>
            </a:r>
            <a:r>
              <a:rPr lang="en-US" altLang="en-US" sz="1600" i="1" dirty="0"/>
              <a:t>t</a:t>
            </a:r>
            <a:r>
              <a:rPr lang="en-US" altLang="en-US" sz="1600" dirty="0"/>
              <a:t>, </a:t>
            </a:r>
            <a:r>
              <a:rPr lang="en-US" altLang="en-US" sz="1600" i="1" dirty="0"/>
              <a:t>y</a:t>
            </a:r>
            <a:r>
              <a:rPr lang="en-US" altLang="en-US" sz="1600" dirty="0"/>
              <a:t> = </a:t>
            </a:r>
            <a:r>
              <a:rPr lang="en-US" altLang="en-US" sz="1600" i="1" dirty="0"/>
              <a:t>a</a:t>
            </a:r>
            <a:r>
              <a:rPr lang="en-US" altLang="en-US" sz="1600" dirty="0"/>
              <a:t> tan </a:t>
            </a:r>
            <a:r>
              <a:rPr lang="en-US" altLang="en-US" sz="1600" i="1" dirty="0"/>
              <a:t>t</a:t>
            </a:r>
            <a:r>
              <a:rPr lang="en-US" altLang="en-US" sz="1600" dirty="0"/>
              <a:t> + sin </a:t>
            </a:r>
            <a:r>
              <a:rPr lang="en-US" altLang="en-US" sz="1600" i="1" dirty="0"/>
              <a:t>t</a:t>
            </a:r>
            <a:r>
              <a:rPr lang="en-US" altLang="en-US" sz="1600" dirty="0"/>
              <a:t>, all graphed in the viewing rectangle [−4, 4] by [−4, 4]</a:t>
            </a:r>
          </a:p>
          <a:p>
            <a:pPr algn="ctr"/>
            <a:r>
              <a:rPr lang="en-US" altLang="en-US" sz="1600" b="1" dirty="0"/>
              <a:t>Figure 17</a:t>
            </a:r>
          </a:p>
        </p:txBody>
      </p:sp>
    </p:spTree>
    <p:extLst>
      <p:ext uri="{BB962C8B-B14F-4D97-AF65-F5344CB8AC3E}">
        <p14:creationId xmlns:p14="http://schemas.microsoft.com/office/powerpoint/2010/main" val="4092856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4690-800F-45D5-8D48-AD68F91F1CDD}"/>
              </a:ext>
            </a:extLst>
          </p:cNvPr>
          <p:cNvSpPr>
            <a:spLocks noGrp="1"/>
          </p:cNvSpPr>
          <p:nvPr>
            <p:ph type="title"/>
          </p:nvPr>
        </p:nvSpPr>
        <p:spPr/>
        <p:txBody>
          <a:bodyPr/>
          <a:lstStyle/>
          <a:p>
            <a:r>
              <a:rPr lang="en-US" altLang="en-US" dirty="0"/>
              <a:t>Example 8 – </a:t>
            </a:r>
            <a:r>
              <a:rPr lang="en-US" altLang="en-US" i="1" dirty="0"/>
              <a:t>Solution </a:t>
            </a:r>
            <a:r>
              <a:rPr lang="en-US" altLang="en-US" sz="2400" b="0" dirty="0"/>
              <a:t>(2 of 3)</a:t>
            </a:r>
            <a:endParaRPr lang="en-US" dirty="0"/>
          </a:p>
        </p:txBody>
      </p:sp>
      <p:sp>
        <p:nvSpPr>
          <p:cNvPr id="3" name="Text Placeholder 2">
            <a:extLst>
              <a:ext uri="{FF2B5EF4-FFF2-40B4-BE49-F238E27FC236}">
                <a16:creationId xmlns:a16="http://schemas.microsoft.com/office/drawing/2014/main" id="{39D6E5D6-AC2B-42A3-9574-857AE60395FA}"/>
              </a:ext>
            </a:extLst>
          </p:cNvPr>
          <p:cNvSpPr>
            <a:spLocks noGrp="1"/>
          </p:cNvSpPr>
          <p:nvPr>
            <p:ph type="body" sz="quarter" idx="15"/>
          </p:nvPr>
        </p:nvSpPr>
        <p:spPr>
          <a:xfrm>
            <a:off x="743576" y="1289684"/>
            <a:ext cx="10711543" cy="2733676"/>
          </a:xfrm>
        </p:spPr>
        <p:txBody>
          <a:bodyPr/>
          <a:lstStyle/>
          <a:p>
            <a:pPr>
              <a:tabLst>
                <a:tab pos="457200" algn="l"/>
                <a:tab pos="1371600" algn="l"/>
                <a:tab pos="1547813" algn="l"/>
              </a:tabLst>
            </a:pPr>
            <a:r>
              <a:rPr lang="en-US" altLang="en-US" dirty="0"/>
              <a:t>Notice that all of these curves (except the case </a:t>
            </a:r>
            <a:r>
              <a:rPr lang="en-US" altLang="en-US" i="1" dirty="0"/>
              <a:t>a</a:t>
            </a:r>
            <a:r>
              <a:rPr lang="en-US" altLang="en-US" dirty="0"/>
              <a:t> = 0) have two branches, and both branches approach the vertical asymptote </a:t>
            </a:r>
            <a:r>
              <a:rPr lang="en-US" altLang="en-US" i="1" dirty="0"/>
              <a:t>x</a:t>
            </a:r>
            <a:r>
              <a:rPr lang="en-US" altLang="en-US" dirty="0"/>
              <a:t> = </a:t>
            </a:r>
            <a:r>
              <a:rPr lang="en-US" altLang="en-US" i="1" dirty="0"/>
              <a:t>a</a:t>
            </a:r>
            <a:r>
              <a:rPr lang="en-US" altLang="en-US" dirty="0"/>
              <a:t> as </a:t>
            </a:r>
            <a:r>
              <a:rPr lang="en-US" altLang="en-US" i="1" dirty="0"/>
              <a:t>x</a:t>
            </a:r>
            <a:r>
              <a:rPr lang="en-US" altLang="en-US" dirty="0"/>
              <a:t> approaches </a:t>
            </a:r>
            <a:r>
              <a:rPr lang="en-US" altLang="en-US" i="1" dirty="0"/>
              <a:t>a</a:t>
            </a:r>
            <a:r>
              <a:rPr lang="en-US" altLang="en-US" dirty="0"/>
              <a:t> from the left or right.</a:t>
            </a:r>
          </a:p>
          <a:p>
            <a:pPr>
              <a:tabLst>
                <a:tab pos="457200" algn="l"/>
                <a:tab pos="1371600" algn="l"/>
                <a:tab pos="1547813" algn="l"/>
              </a:tabLst>
            </a:pPr>
            <a:r>
              <a:rPr lang="en-US" altLang="en-US" dirty="0"/>
              <a:t>When </a:t>
            </a:r>
            <a:r>
              <a:rPr lang="en-US" altLang="en-US" i="1" dirty="0"/>
              <a:t>a</a:t>
            </a:r>
            <a:r>
              <a:rPr lang="en-US" altLang="en-US" dirty="0"/>
              <a:t> &lt; −1, both branches are smooth; but when </a:t>
            </a:r>
            <a:r>
              <a:rPr lang="en-US" altLang="en-US" i="1" dirty="0"/>
              <a:t>a</a:t>
            </a:r>
            <a:r>
              <a:rPr lang="en-US" altLang="en-US" dirty="0"/>
              <a:t>  reaches −1, the right branch acquires a sharp point, called a </a:t>
            </a:r>
            <a:r>
              <a:rPr lang="en-US" altLang="en-US" i="1" dirty="0"/>
              <a:t>cusp</a:t>
            </a:r>
            <a:r>
              <a:rPr lang="en-US" altLang="en-US" dirty="0"/>
              <a:t>. </a:t>
            </a:r>
          </a:p>
          <a:p>
            <a:pPr>
              <a:tabLst>
                <a:tab pos="457200" algn="l"/>
                <a:tab pos="1371600" algn="l"/>
                <a:tab pos="1547813" algn="l"/>
              </a:tabLst>
            </a:pPr>
            <a:r>
              <a:rPr lang="en-US" altLang="en-US" dirty="0"/>
              <a:t>For </a:t>
            </a:r>
            <a:r>
              <a:rPr lang="en-US" altLang="en-US" i="1" dirty="0"/>
              <a:t>a</a:t>
            </a:r>
            <a:r>
              <a:rPr lang="en-US" altLang="en-US" dirty="0"/>
              <a:t> between −1 and 0 the cusp turns into a loop, which becomes larger as </a:t>
            </a:r>
            <a:r>
              <a:rPr lang="en-US" altLang="en-US" i="1" dirty="0"/>
              <a:t>a </a:t>
            </a:r>
            <a:r>
              <a:rPr lang="en-US" altLang="en-US" dirty="0"/>
              <a:t>approaches 0. When </a:t>
            </a:r>
            <a:r>
              <a:rPr lang="en-US" altLang="en-US" i="1" dirty="0"/>
              <a:t>a</a:t>
            </a:r>
            <a:r>
              <a:rPr lang="en-US" altLang="en-US" dirty="0"/>
              <a:t> = 0, both branches come together and form a circle. </a:t>
            </a:r>
          </a:p>
        </p:txBody>
      </p:sp>
    </p:spTree>
    <p:extLst>
      <p:ext uri="{BB962C8B-B14F-4D97-AF65-F5344CB8AC3E}">
        <p14:creationId xmlns:p14="http://schemas.microsoft.com/office/powerpoint/2010/main" val="292354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4690-800F-45D5-8D48-AD68F91F1CDD}"/>
              </a:ext>
            </a:extLst>
          </p:cNvPr>
          <p:cNvSpPr>
            <a:spLocks noGrp="1"/>
          </p:cNvSpPr>
          <p:nvPr>
            <p:ph type="title"/>
          </p:nvPr>
        </p:nvSpPr>
        <p:spPr/>
        <p:txBody>
          <a:bodyPr/>
          <a:lstStyle/>
          <a:p>
            <a:r>
              <a:rPr lang="en-US" altLang="en-US" dirty="0"/>
              <a:t>Example 8 – </a:t>
            </a:r>
            <a:r>
              <a:rPr lang="en-US" altLang="en-US" i="1" dirty="0"/>
              <a:t>Solution </a:t>
            </a:r>
            <a:r>
              <a:rPr lang="en-US" altLang="en-US" sz="2400" b="0" dirty="0"/>
              <a:t>(3 of 3)</a:t>
            </a:r>
            <a:endParaRPr lang="en-US" dirty="0"/>
          </a:p>
        </p:txBody>
      </p:sp>
      <p:sp>
        <p:nvSpPr>
          <p:cNvPr id="3" name="Text Placeholder 2">
            <a:extLst>
              <a:ext uri="{FF2B5EF4-FFF2-40B4-BE49-F238E27FC236}">
                <a16:creationId xmlns:a16="http://schemas.microsoft.com/office/drawing/2014/main" id="{39D6E5D6-AC2B-42A3-9574-857AE60395FA}"/>
              </a:ext>
            </a:extLst>
          </p:cNvPr>
          <p:cNvSpPr>
            <a:spLocks noGrp="1"/>
          </p:cNvSpPr>
          <p:nvPr>
            <p:ph type="body" sz="quarter" idx="15"/>
          </p:nvPr>
        </p:nvSpPr>
        <p:spPr>
          <a:xfrm>
            <a:off x="743576" y="1289684"/>
            <a:ext cx="10711543" cy="2977516"/>
          </a:xfrm>
        </p:spPr>
        <p:txBody>
          <a:bodyPr/>
          <a:lstStyle/>
          <a:p>
            <a:pPr>
              <a:tabLst>
                <a:tab pos="457200" algn="l"/>
                <a:tab pos="1371600" algn="l"/>
                <a:tab pos="1547813" algn="l"/>
              </a:tabLst>
            </a:pPr>
            <a:r>
              <a:rPr lang="en-US" altLang="en-US" dirty="0"/>
              <a:t>For </a:t>
            </a:r>
            <a:r>
              <a:rPr lang="en-US" altLang="en-US" i="1" dirty="0"/>
              <a:t>a</a:t>
            </a:r>
            <a:r>
              <a:rPr lang="en-US" altLang="en-US" dirty="0"/>
              <a:t> between 0 and 1, the left branch has a loop, which shrinks to become a cusp when </a:t>
            </a:r>
            <a:r>
              <a:rPr lang="en-US" altLang="en-US" i="1" dirty="0"/>
              <a:t>a</a:t>
            </a:r>
            <a:r>
              <a:rPr lang="en-US" altLang="en-US" dirty="0"/>
              <a:t> = 1. </a:t>
            </a:r>
          </a:p>
          <a:p>
            <a:pPr>
              <a:tabLst>
                <a:tab pos="457200" algn="l"/>
                <a:tab pos="1371600" algn="l"/>
                <a:tab pos="1547813" algn="l"/>
              </a:tabLst>
            </a:pPr>
            <a:r>
              <a:rPr lang="en-US" altLang="en-US" dirty="0"/>
              <a:t>For </a:t>
            </a:r>
            <a:r>
              <a:rPr lang="en-US" altLang="en-US" i="1" dirty="0"/>
              <a:t>a</a:t>
            </a:r>
            <a:r>
              <a:rPr lang="en-US" altLang="en-US" dirty="0"/>
              <a:t> &gt; 1, the branches become smooth again, and as </a:t>
            </a:r>
            <a:r>
              <a:rPr lang="en-US" altLang="en-US" i="1" dirty="0"/>
              <a:t>a</a:t>
            </a:r>
            <a:r>
              <a:rPr lang="en-US" altLang="en-US" dirty="0"/>
              <a:t> increases further, they become less curved. Notice that the curves with </a:t>
            </a:r>
            <a:r>
              <a:rPr lang="en-US" altLang="en-US" i="1" dirty="0"/>
              <a:t>a</a:t>
            </a:r>
            <a:r>
              <a:rPr lang="en-US" altLang="en-US" dirty="0"/>
              <a:t> positive are reflections about the </a:t>
            </a:r>
            <a:r>
              <a:rPr lang="en-US" altLang="en-US" i="1" dirty="0"/>
              <a:t>y</a:t>
            </a:r>
            <a:r>
              <a:rPr lang="en-US" altLang="en-US" dirty="0"/>
              <a:t>-axis of the corresponding curves with </a:t>
            </a:r>
            <a:r>
              <a:rPr lang="en-US" altLang="en-US" i="1" dirty="0"/>
              <a:t>a</a:t>
            </a:r>
            <a:r>
              <a:rPr lang="en-US" altLang="en-US" dirty="0"/>
              <a:t> negative. </a:t>
            </a:r>
          </a:p>
          <a:p>
            <a:pPr>
              <a:tabLst>
                <a:tab pos="457200" algn="l"/>
                <a:tab pos="1371600" algn="l"/>
                <a:tab pos="1547813" algn="l"/>
              </a:tabLst>
            </a:pPr>
            <a:r>
              <a:rPr lang="en-US" altLang="en-US" dirty="0"/>
              <a:t>These curves are called </a:t>
            </a:r>
            <a:r>
              <a:rPr lang="en-US" altLang="en-US" b="1" dirty="0"/>
              <a:t>conchoids of Nicomedes </a:t>
            </a:r>
            <a:r>
              <a:rPr lang="en-US" altLang="en-US" dirty="0"/>
              <a:t>after the ancient Greek scholar Nicomedes. He called them conchoids because the shape of their outer branches resembles that of a conch shell or mussel shell.</a:t>
            </a:r>
          </a:p>
        </p:txBody>
      </p:sp>
    </p:spTree>
    <p:extLst>
      <p:ext uri="{BB962C8B-B14F-4D97-AF65-F5344CB8AC3E}">
        <p14:creationId xmlns:p14="http://schemas.microsoft.com/office/powerpoint/2010/main" val="3958436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0698-EB36-4E00-894E-BB73265AC283}"/>
              </a:ext>
            </a:extLst>
          </p:cNvPr>
          <p:cNvSpPr>
            <a:spLocks noGrp="1"/>
          </p:cNvSpPr>
          <p:nvPr>
            <p:ph type="title"/>
          </p:nvPr>
        </p:nvSpPr>
        <p:spPr/>
        <p:txBody>
          <a:bodyPr/>
          <a:lstStyle/>
          <a:p>
            <a:r>
              <a:rPr lang="en-US" altLang="en-US" dirty="0"/>
              <a:t>Curves Defined by Parametric Equations </a:t>
            </a:r>
            <a:r>
              <a:rPr lang="en-US" altLang="en-US" sz="2400" b="0" dirty="0"/>
              <a:t>(2 of 5)</a:t>
            </a:r>
            <a:endParaRPr lang="en-US" sz="2400" dirty="0"/>
          </a:p>
        </p:txBody>
      </p:sp>
      <p:sp>
        <p:nvSpPr>
          <p:cNvPr id="3" name="Content Placeholder 2">
            <a:extLst>
              <a:ext uri="{FF2B5EF4-FFF2-40B4-BE49-F238E27FC236}">
                <a16:creationId xmlns:a16="http://schemas.microsoft.com/office/drawing/2014/main" id="{F6DDE220-5F87-43A9-BAE6-861ADD7536A3}"/>
              </a:ext>
            </a:extLst>
          </p:cNvPr>
          <p:cNvSpPr>
            <a:spLocks noGrp="1"/>
          </p:cNvSpPr>
          <p:nvPr>
            <p:ph sz="quarter" idx="23"/>
          </p:nvPr>
        </p:nvSpPr>
        <p:spPr>
          <a:xfrm>
            <a:off x="736600" y="1289049"/>
            <a:ext cx="10718800" cy="1908429"/>
          </a:xfrm>
        </p:spPr>
        <p:txBody>
          <a:bodyPr/>
          <a:lstStyle/>
          <a:p>
            <a:r>
              <a:rPr lang="en-US" altLang="en-US" dirty="0"/>
              <a:t>But the </a:t>
            </a:r>
            <a:r>
              <a:rPr lang="en-US" altLang="en-US" i="1" dirty="0"/>
              <a:t>x</a:t>
            </a:r>
            <a:r>
              <a:rPr lang="en-US" altLang="en-US" dirty="0"/>
              <a:t>- and </a:t>
            </a:r>
            <a:r>
              <a:rPr lang="en-US" altLang="en-US" i="1" dirty="0"/>
              <a:t>y</a:t>
            </a:r>
            <a:r>
              <a:rPr lang="en-US" altLang="en-US" dirty="0"/>
              <a:t>-coordinates of the particle are functions of time and so we can write </a:t>
            </a:r>
            <a:r>
              <a:rPr lang="en-US" altLang="en-US" i="1" dirty="0"/>
              <a:t>x </a:t>
            </a:r>
            <a:r>
              <a:rPr lang="en-US" altLang="en-US" dirty="0"/>
              <a:t>= </a:t>
            </a:r>
            <a:r>
              <a:rPr lang="en-US" altLang="en-US" i="1" dirty="0"/>
              <a:t>f</a:t>
            </a:r>
            <a:r>
              <a:rPr lang="en-US" altLang="en-US" sz="400" i="1" dirty="0"/>
              <a:t> </a:t>
            </a:r>
            <a:r>
              <a:rPr lang="en-US" altLang="en-US" dirty="0"/>
              <a:t>(</a:t>
            </a:r>
            <a:r>
              <a:rPr lang="en-US" altLang="en-US" i="1" dirty="0"/>
              <a:t>t</a:t>
            </a:r>
            <a:r>
              <a:rPr lang="en-US" altLang="en-US" dirty="0"/>
              <a:t>) and </a:t>
            </a:r>
            <a:r>
              <a:rPr lang="en-US" altLang="en-US" i="1" dirty="0"/>
              <a:t>y </a:t>
            </a:r>
            <a:r>
              <a:rPr lang="en-US" altLang="en-US" dirty="0"/>
              <a:t>= </a:t>
            </a:r>
            <a:r>
              <a:rPr lang="en-US" altLang="en-US" i="1" dirty="0"/>
              <a:t>g</a:t>
            </a:r>
            <a:r>
              <a:rPr lang="en-US" altLang="en-US" sz="400" i="1" dirty="0"/>
              <a:t> </a:t>
            </a:r>
            <a:r>
              <a:rPr lang="en-US" altLang="en-US" dirty="0"/>
              <a:t>(</a:t>
            </a:r>
            <a:r>
              <a:rPr lang="en-US" altLang="en-US" i="1" dirty="0"/>
              <a:t>t</a:t>
            </a:r>
            <a:r>
              <a:rPr lang="en-US" altLang="en-US" dirty="0"/>
              <a:t>).</a:t>
            </a:r>
            <a:r>
              <a:rPr lang="en-US" altLang="en-US" i="1" dirty="0"/>
              <a:t> </a:t>
            </a:r>
            <a:r>
              <a:rPr lang="en-US" altLang="en-US" dirty="0"/>
              <a:t>Such a pair of equations is often a convenient way of describing a curve and gives rise to the following definition.</a:t>
            </a:r>
          </a:p>
          <a:p>
            <a:r>
              <a:rPr lang="en-US" altLang="en-US" dirty="0"/>
              <a:t>Suppose that </a:t>
            </a:r>
            <a:r>
              <a:rPr lang="en-US" altLang="en-US" i="1" dirty="0"/>
              <a:t>x</a:t>
            </a:r>
            <a:r>
              <a:rPr lang="en-US" altLang="en-US" dirty="0"/>
              <a:t> and </a:t>
            </a:r>
            <a:r>
              <a:rPr lang="en-US" altLang="en-US" i="1" dirty="0"/>
              <a:t>y</a:t>
            </a:r>
            <a:r>
              <a:rPr lang="en-US" altLang="en-US" dirty="0"/>
              <a:t> are both given as functions of a third variable </a:t>
            </a:r>
            <a:r>
              <a:rPr lang="en-US" altLang="en-US" i="1" dirty="0"/>
              <a:t>t</a:t>
            </a:r>
            <a:r>
              <a:rPr lang="en-US" altLang="en-US" dirty="0"/>
              <a:t> (called a </a:t>
            </a:r>
            <a:r>
              <a:rPr lang="en-US" altLang="en-US" b="1" dirty="0"/>
              <a:t>parameter</a:t>
            </a:r>
            <a:r>
              <a:rPr lang="en-US" altLang="en-US" dirty="0"/>
              <a:t>) by the equations</a:t>
            </a:r>
          </a:p>
        </p:txBody>
      </p:sp>
      <p:graphicFrame>
        <p:nvGraphicFramePr>
          <p:cNvPr id="8" name="Content Placeholder 7" descr="x = f(t) y = g(t)">
            <a:extLst>
              <a:ext uri="{FF2B5EF4-FFF2-40B4-BE49-F238E27FC236}">
                <a16:creationId xmlns:a16="http://schemas.microsoft.com/office/drawing/2014/main" id="{22728753-3F63-4B69-8326-6138BE298B01}"/>
              </a:ext>
            </a:extLst>
          </p:cNvPr>
          <p:cNvGraphicFramePr>
            <a:graphicFrameLocks noGrp="1" noChangeAspect="1"/>
          </p:cNvGraphicFramePr>
          <p:nvPr>
            <p:ph sz="quarter" idx="24"/>
            <p:extLst>
              <p:ext uri="{D42A27DB-BD31-4B8C-83A1-F6EECF244321}">
                <p14:modId xmlns:p14="http://schemas.microsoft.com/office/powerpoint/2010/main" val="1565525929"/>
              </p:ext>
            </p:extLst>
          </p:nvPr>
        </p:nvGraphicFramePr>
        <p:xfrm>
          <a:off x="4780414" y="3378426"/>
          <a:ext cx="2624822" cy="441802"/>
        </p:xfrm>
        <a:graphic>
          <a:graphicData uri="http://schemas.openxmlformats.org/presentationml/2006/ole">
            <mc:AlternateContent xmlns:mc="http://schemas.openxmlformats.org/markup-compatibility/2006">
              <mc:Choice xmlns:v="urn:schemas-microsoft-com:vml" Requires="v">
                <p:oleObj spid="_x0000_s571448" name="Equation" r:id="rId3" imgW="2565360" imgH="431640" progId="Equation.DSMT4">
                  <p:embed/>
                </p:oleObj>
              </mc:Choice>
              <mc:Fallback>
                <p:oleObj name="Equation" r:id="rId3" imgW="2565360" imgH="431640" progId="Equation.DSMT4">
                  <p:embed/>
                  <p:pic>
                    <p:nvPicPr>
                      <p:cNvPr id="7" name="Object 6">
                        <a:extLst>
                          <a:ext uri="{FF2B5EF4-FFF2-40B4-BE49-F238E27FC236}">
                            <a16:creationId xmlns:a16="http://schemas.microsoft.com/office/drawing/2014/main" id="{49D44937-011B-4D93-893A-9DE1F07CB03F}"/>
                          </a:ext>
                        </a:extLst>
                      </p:cNvPr>
                      <p:cNvPicPr/>
                      <p:nvPr/>
                    </p:nvPicPr>
                    <p:blipFill>
                      <a:blip r:embed="rId4"/>
                      <a:stretch>
                        <a:fillRect/>
                      </a:stretch>
                    </p:blipFill>
                    <p:spPr>
                      <a:xfrm>
                        <a:off x="4780414" y="3378426"/>
                        <a:ext cx="2624822" cy="4418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F06EB29-E3CE-4DB3-AC04-8B47EF9E05DC}"/>
              </a:ext>
            </a:extLst>
          </p:cNvPr>
          <p:cNvSpPr>
            <a:spLocks noGrp="1"/>
          </p:cNvSpPr>
          <p:nvPr>
            <p:ph sz="quarter" idx="25"/>
          </p:nvPr>
        </p:nvSpPr>
        <p:spPr>
          <a:xfrm>
            <a:off x="736600" y="4296141"/>
            <a:ext cx="10712450" cy="324300"/>
          </a:xfrm>
        </p:spPr>
        <p:txBody>
          <a:bodyPr/>
          <a:lstStyle/>
          <a:p>
            <a:r>
              <a:rPr lang="en-US" altLang="en-US" dirty="0"/>
              <a:t>(called </a:t>
            </a:r>
            <a:r>
              <a:rPr lang="en-US" altLang="en-US" b="1" dirty="0"/>
              <a:t>parametric equations</a:t>
            </a:r>
            <a:r>
              <a:rPr lang="en-US" altLang="en-US" dirty="0"/>
              <a:t>). </a:t>
            </a:r>
          </a:p>
        </p:txBody>
      </p:sp>
    </p:spTree>
    <p:extLst>
      <p:ext uri="{BB962C8B-B14F-4D97-AF65-F5344CB8AC3E}">
        <p14:creationId xmlns:p14="http://schemas.microsoft.com/office/powerpoint/2010/main" val="426060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408E-36D8-461E-80F0-115E23210006}"/>
              </a:ext>
            </a:extLst>
          </p:cNvPr>
          <p:cNvSpPr>
            <a:spLocks noGrp="1"/>
          </p:cNvSpPr>
          <p:nvPr>
            <p:ph type="title"/>
          </p:nvPr>
        </p:nvSpPr>
        <p:spPr/>
        <p:txBody>
          <a:bodyPr/>
          <a:lstStyle/>
          <a:p>
            <a:r>
              <a:rPr lang="en-US" altLang="en-US" dirty="0"/>
              <a:t>Curves Defined by Parametric Equations </a:t>
            </a:r>
            <a:r>
              <a:rPr lang="en-US" altLang="en-US" sz="2400" b="0" dirty="0"/>
              <a:t>(3 of 5)</a:t>
            </a:r>
            <a:endParaRPr lang="en-US" sz="2400" dirty="0"/>
          </a:p>
        </p:txBody>
      </p:sp>
      <p:sp>
        <p:nvSpPr>
          <p:cNvPr id="3" name="Text Placeholder 2">
            <a:extLst>
              <a:ext uri="{FF2B5EF4-FFF2-40B4-BE49-F238E27FC236}">
                <a16:creationId xmlns:a16="http://schemas.microsoft.com/office/drawing/2014/main" id="{DC191D8F-AC83-4311-87B3-E485627B7957}"/>
              </a:ext>
            </a:extLst>
          </p:cNvPr>
          <p:cNvSpPr>
            <a:spLocks noGrp="1"/>
          </p:cNvSpPr>
          <p:nvPr>
            <p:ph type="body" sz="quarter" idx="15"/>
          </p:nvPr>
        </p:nvSpPr>
        <p:spPr>
          <a:xfrm>
            <a:off x="743576" y="1289684"/>
            <a:ext cx="10711543" cy="3404236"/>
          </a:xfrm>
        </p:spPr>
        <p:txBody>
          <a:bodyPr/>
          <a:lstStyle/>
          <a:p>
            <a:r>
              <a:rPr lang="en-US" altLang="en-US" dirty="0"/>
              <a:t>Each value of </a:t>
            </a:r>
            <a:r>
              <a:rPr lang="en-US" altLang="en-US" i="1" dirty="0"/>
              <a:t>t</a:t>
            </a:r>
            <a:r>
              <a:rPr lang="en-US" altLang="en-US" dirty="0"/>
              <a:t> determines a point (</a:t>
            </a:r>
            <a:r>
              <a:rPr lang="en-US" altLang="en-US" i="1" dirty="0"/>
              <a:t>x</a:t>
            </a:r>
            <a:r>
              <a:rPr lang="en-US" altLang="en-US" dirty="0"/>
              <a:t>, </a:t>
            </a:r>
            <a:r>
              <a:rPr lang="en-US" altLang="en-US" i="1" dirty="0"/>
              <a:t>y</a:t>
            </a:r>
            <a:r>
              <a:rPr lang="en-US" altLang="en-US" dirty="0"/>
              <a:t>), which we can plot in a coordinate plane. </a:t>
            </a:r>
          </a:p>
          <a:p>
            <a:r>
              <a:rPr lang="en-US" altLang="en-US" dirty="0"/>
              <a:t>As </a:t>
            </a:r>
            <a:r>
              <a:rPr lang="en-US" altLang="en-US" i="1" dirty="0"/>
              <a:t>t</a:t>
            </a:r>
            <a:r>
              <a:rPr lang="en-US" altLang="en-US" dirty="0"/>
              <a:t> varies, the point (</a:t>
            </a:r>
            <a:r>
              <a:rPr lang="en-US" altLang="en-US" i="1" dirty="0"/>
              <a:t>x</a:t>
            </a:r>
            <a:r>
              <a:rPr lang="en-US" altLang="en-US" dirty="0"/>
              <a:t>, </a:t>
            </a:r>
            <a:r>
              <a:rPr lang="en-US" altLang="en-US" i="1" dirty="0"/>
              <a:t>y</a:t>
            </a:r>
            <a:r>
              <a:rPr lang="en-US" altLang="en-US" dirty="0"/>
              <a:t>) = (</a:t>
            </a:r>
            <a:r>
              <a:rPr lang="en-US" altLang="en-US" i="1" dirty="0"/>
              <a:t>f</a:t>
            </a:r>
            <a:r>
              <a:rPr lang="en-US" altLang="en-US" sz="400" i="1" dirty="0"/>
              <a:t>  </a:t>
            </a:r>
            <a:r>
              <a:rPr lang="en-US" altLang="en-US" dirty="0"/>
              <a:t>(</a:t>
            </a:r>
            <a:r>
              <a:rPr lang="en-US" altLang="en-US" i="1" dirty="0"/>
              <a:t>t</a:t>
            </a:r>
            <a:r>
              <a:rPr lang="en-US" altLang="en-US" dirty="0"/>
              <a:t>), </a:t>
            </a:r>
            <a:r>
              <a:rPr lang="en-US" altLang="en-US" i="1" dirty="0"/>
              <a:t>g</a:t>
            </a:r>
            <a:r>
              <a:rPr lang="en-US" altLang="en-US" sz="400" i="1" dirty="0"/>
              <a:t> </a:t>
            </a:r>
            <a:r>
              <a:rPr lang="en-US" altLang="en-US" dirty="0"/>
              <a:t>(</a:t>
            </a:r>
            <a:r>
              <a:rPr lang="en-US" altLang="en-US" i="1" dirty="0"/>
              <a:t>t</a:t>
            </a:r>
            <a:r>
              <a:rPr lang="en-US" altLang="en-US" dirty="0"/>
              <a:t>))</a:t>
            </a:r>
            <a:r>
              <a:rPr lang="en-US" altLang="en-US" i="1" dirty="0"/>
              <a:t> </a:t>
            </a:r>
            <a:r>
              <a:rPr lang="en-US" altLang="en-US" dirty="0"/>
              <a:t>varies and traces out a curve </a:t>
            </a:r>
            <a:r>
              <a:rPr lang="en-US" altLang="en-US" i="1" dirty="0"/>
              <a:t>C</a:t>
            </a:r>
            <a:r>
              <a:rPr lang="en-US" altLang="en-US" dirty="0"/>
              <a:t>, which we call a </a:t>
            </a:r>
            <a:r>
              <a:rPr lang="en-US" altLang="en-US" b="1" dirty="0"/>
              <a:t>parametric curve</a:t>
            </a:r>
            <a:r>
              <a:rPr lang="en-US" altLang="en-US" dirty="0"/>
              <a:t>. </a:t>
            </a:r>
          </a:p>
          <a:p>
            <a:r>
              <a:rPr lang="en-US" altLang="en-US" dirty="0"/>
              <a:t>The parameter </a:t>
            </a:r>
            <a:r>
              <a:rPr lang="en-US" altLang="en-US" i="1" dirty="0"/>
              <a:t>t </a:t>
            </a:r>
            <a:r>
              <a:rPr lang="en-US" altLang="en-US" dirty="0"/>
              <a:t>does not necessarily represent time and, in fact, we could use a letter other than </a:t>
            </a:r>
            <a:r>
              <a:rPr lang="en-US" altLang="en-US" i="1" dirty="0"/>
              <a:t>t </a:t>
            </a:r>
            <a:r>
              <a:rPr lang="en-US" altLang="en-US" dirty="0"/>
              <a:t>for the parameter. </a:t>
            </a:r>
          </a:p>
          <a:p>
            <a:r>
              <a:rPr lang="en-US" altLang="en-US" dirty="0"/>
              <a:t>But in many applications of parametric curves, </a:t>
            </a:r>
            <a:r>
              <a:rPr lang="en-US" altLang="en-US" i="1" dirty="0"/>
              <a:t>t </a:t>
            </a:r>
            <a:r>
              <a:rPr lang="en-US" altLang="en-US" dirty="0"/>
              <a:t>does denote time and therefore we can interpret (</a:t>
            </a:r>
            <a:r>
              <a:rPr lang="en-US" altLang="en-US" i="1" dirty="0"/>
              <a:t>x</a:t>
            </a:r>
            <a:r>
              <a:rPr lang="en-US" altLang="en-US" dirty="0"/>
              <a:t>, </a:t>
            </a:r>
            <a:r>
              <a:rPr lang="en-US" altLang="en-US" i="1" dirty="0"/>
              <a:t>y</a:t>
            </a:r>
            <a:r>
              <a:rPr lang="en-US" altLang="en-US" dirty="0"/>
              <a:t>)</a:t>
            </a:r>
            <a:r>
              <a:rPr lang="en-US" altLang="en-US" i="1" dirty="0"/>
              <a:t> </a:t>
            </a:r>
            <a:r>
              <a:rPr lang="en-US" altLang="en-US" dirty="0"/>
              <a:t>= (</a:t>
            </a:r>
            <a:r>
              <a:rPr lang="en-US" altLang="en-US" i="1" dirty="0"/>
              <a:t>f</a:t>
            </a:r>
            <a:r>
              <a:rPr lang="en-US" altLang="en-US" sz="400" i="1" dirty="0"/>
              <a:t> </a:t>
            </a:r>
            <a:r>
              <a:rPr lang="en-US" altLang="en-US" dirty="0"/>
              <a:t>(</a:t>
            </a:r>
            <a:r>
              <a:rPr lang="en-US" altLang="en-US" i="1" dirty="0"/>
              <a:t>t</a:t>
            </a:r>
            <a:r>
              <a:rPr lang="en-US" altLang="en-US" dirty="0"/>
              <a:t>), </a:t>
            </a:r>
            <a:r>
              <a:rPr lang="en-US" altLang="en-US" i="1" dirty="0"/>
              <a:t>g</a:t>
            </a:r>
            <a:r>
              <a:rPr lang="en-US" altLang="en-US" sz="400" i="1" dirty="0"/>
              <a:t> </a:t>
            </a:r>
            <a:r>
              <a:rPr lang="en-US" altLang="en-US" dirty="0"/>
              <a:t>(</a:t>
            </a:r>
            <a:r>
              <a:rPr lang="en-US" altLang="en-US" i="1" dirty="0"/>
              <a:t>t</a:t>
            </a:r>
            <a:r>
              <a:rPr lang="en-US" altLang="en-US" dirty="0"/>
              <a:t>)) as the position of a particle at time </a:t>
            </a:r>
            <a:r>
              <a:rPr lang="en-US" altLang="en-US" i="1" dirty="0"/>
              <a:t>t</a:t>
            </a:r>
            <a:r>
              <a:rPr lang="en-US" altLang="en-US" dirty="0"/>
              <a:t>.</a:t>
            </a:r>
          </a:p>
        </p:txBody>
      </p:sp>
    </p:spTree>
    <p:extLst>
      <p:ext uri="{BB962C8B-B14F-4D97-AF65-F5344CB8AC3E}">
        <p14:creationId xmlns:p14="http://schemas.microsoft.com/office/powerpoint/2010/main" val="74590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A8C6-C1E5-4DC4-9A8B-3CFF3C38FBF4}"/>
              </a:ext>
            </a:extLst>
          </p:cNvPr>
          <p:cNvSpPr>
            <a:spLocks noGrp="1"/>
          </p:cNvSpPr>
          <p:nvPr>
            <p:ph type="title"/>
          </p:nvPr>
        </p:nvSpPr>
        <p:spPr/>
        <p:txBody>
          <a:bodyPr/>
          <a:lstStyle/>
          <a:p>
            <a:r>
              <a:rPr lang="en-US" altLang="en-US" dirty="0"/>
              <a:t>Example 1</a:t>
            </a:r>
            <a:endParaRPr lang="en-US" dirty="0"/>
          </a:p>
        </p:txBody>
      </p:sp>
      <p:sp>
        <p:nvSpPr>
          <p:cNvPr id="3" name="Content Placeholder 2">
            <a:extLst>
              <a:ext uri="{FF2B5EF4-FFF2-40B4-BE49-F238E27FC236}">
                <a16:creationId xmlns:a16="http://schemas.microsoft.com/office/drawing/2014/main" id="{554FD4BB-330E-45C8-837D-655E1A786C47}"/>
              </a:ext>
            </a:extLst>
          </p:cNvPr>
          <p:cNvSpPr>
            <a:spLocks noGrp="1"/>
          </p:cNvSpPr>
          <p:nvPr>
            <p:ph sz="quarter" idx="23"/>
          </p:nvPr>
        </p:nvSpPr>
        <p:spPr>
          <a:xfrm>
            <a:off x="736600" y="1289050"/>
            <a:ext cx="10718800" cy="346090"/>
          </a:xfrm>
        </p:spPr>
        <p:txBody>
          <a:bodyPr/>
          <a:lstStyle/>
          <a:p>
            <a:r>
              <a:rPr lang="en-US" altLang="en-US" dirty="0"/>
              <a:t>Sketch and identify the curve defined by the parametric equations</a:t>
            </a:r>
          </a:p>
        </p:txBody>
      </p:sp>
      <p:graphicFrame>
        <p:nvGraphicFramePr>
          <p:cNvPr id="8" name="Content Placeholder 7" descr="x = (t^2) minus 2t. y = t + 1">
            <a:extLst>
              <a:ext uri="{FF2B5EF4-FFF2-40B4-BE49-F238E27FC236}">
                <a16:creationId xmlns:a16="http://schemas.microsoft.com/office/drawing/2014/main" id="{A6BE4536-E6F9-4F0D-A03C-A089882F35EA}"/>
              </a:ext>
            </a:extLst>
          </p:cNvPr>
          <p:cNvGraphicFramePr>
            <a:graphicFrameLocks noGrp="1" noChangeAspect="1"/>
          </p:cNvGraphicFramePr>
          <p:nvPr>
            <p:ph sz="quarter" idx="24"/>
            <p:extLst>
              <p:ext uri="{D42A27DB-BD31-4B8C-83A1-F6EECF244321}">
                <p14:modId xmlns:p14="http://schemas.microsoft.com/office/powerpoint/2010/main" val="2014144444"/>
              </p:ext>
            </p:extLst>
          </p:nvPr>
        </p:nvGraphicFramePr>
        <p:xfrm>
          <a:off x="4754032" y="1855587"/>
          <a:ext cx="2677586" cy="401638"/>
        </p:xfrm>
        <a:graphic>
          <a:graphicData uri="http://schemas.openxmlformats.org/presentationml/2006/ole">
            <mc:AlternateContent xmlns:mc="http://schemas.openxmlformats.org/markup-compatibility/2006">
              <mc:Choice xmlns:v="urn:schemas-microsoft-com:vml" Requires="v">
                <p:oleObj spid="_x0000_s572469" name="Equation" r:id="rId3" imgW="2793960" imgH="419040" progId="Equation.DSMT4">
                  <p:embed/>
                </p:oleObj>
              </mc:Choice>
              <mc:Fallback>
                <p:oleObj name="Equation" r:id="rId3" imgW="2793960" imgH="419040" progId="Equation.DSMT4">
                  <p:embed/>
                  <p:pic>
                    <p:nvPicPr>
                      <p:cNvPr id="7" name="Object 6">
                        <a:extLst>
                          <a:ext uri="{FF2B5EF4-FFF2-40B4-BE49-F238E27FC236}">
                            <a16:creationId xmlns:a16="http://schemas.microsoft.com/office/drawing/2014/main" id="{F209FE6B-124E-4489-BFCD-1B85BD576009}"/>
                          </a:ext>
                        </a:extLst>
                      </p:cNvPr>
                      <p:cNvPicPr/>
                      <p:nvPr/>
                    </p:nvPicPr>
                    <p:blipFill>
                      <a:blip r:embed="rId4"/>
                      <a:stretch>
                        <a:fillRect/>
                      </a:stretch>
                    </p:blipFill>
                    <p:spPr>
                      <a:xfrm>
                        <a:off x="4754032" y="1855587"/>
                        <a:ext cx="2677586" cy="4016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4ED34A6-8E8D-4E4D-ACFD-B1DD9B0601C0}"/>
              </a:ext>
            </a:extLst>
          </p:cNvPr>
          <p:cNvSpPr>
            <a:spLocks noGrp="1"/>
          </p:cNvSpPr>
          <p:nvPr>
            <p:ph sz="quarter" idx="25"/>
          </p:nvPr>
        </p:nvSpPr>
        <p:spPr>
          <a:xfrm>
            <a:off x="736600" y="2422256"/>
            <a:ext cx="10712450" cy="783229"/>
          </a:xfrm>
        </p:spPr>
        <p:txBody>
          <a:bodyPr/>
          <a:lstStyle/>
          <a:p>
            <a:r>
              <a:rPr lang="en-US" altLang="en-US" b="1" dirty="0">
                <a:solidFill>
                  <a:srgbClr val="0000A3"/>
                </a:solidFill>
              </a:rPr>
              <a:t>Solution:</a:t>
            </a:r>
          </a:p>
          <a:p>
            <a:r>
              <a:rPr lang="en-US" altLang="en-US" dirty="0"/>
              <a:t>Each value of </a:t>
            </a:r>
            <a:r>
              <a:rPr lang="en-US" altLang="en-US" i="1" dirty="0"/>
              <a:t>t </a:t>
            </a:r>
            <a:r>
              <a:rPr lang="en-US" altLang="en-US" dirty="0"/>
              <a:t>gives a point on the curve, as shown in the table.</a:t>
            </a:r>
          </a:p>
        </p:txBody>
      </p:sp>
      <p:graphicFrame>
        <p:nvGraphicFramePr>
          <p:cNvPr id="10" name="Content Placeholder 9" descr="Table is accessible to screenreaders">
            <a:extLst>
              <a:ext uri="{FF2B5EF4-FFF2-40B4-BE49-F238E27FC236}">
                <a16:creationId xmlns:a16="http://schemas.microsoft.com/office/drawing/2014/main" id="{9F15EEC3-9963-4F2C-8D47-022338FEE0BC}"/>
              </a:ext>
            </a:extLst>
          </p:cNvPr>
          <p:cNvGraphicFramePr>
            <a:graphicFrameLocks noGrp="1"/>
          </p:cNvGraphicFramePr>
          <p:nvPr>
            <p:ph sz="quarter" idx="26"/>
            <p:extLst>
              <p:ext uri="{D42A27DB-BD31-4B8C-83A1-F6EECF244321}">
                <p14:modId xmlns:p14="http://schemas.microsoft.com/office/powerpoint/2010/main" val="2064921967"/>
              </p:ext>
            </p:extLst>
          </p:nvPr>
        </p:nvGraphicFramePr>
        <p:xfrm>
          <a:off x="4493681" y="3332485"/>
          <a:ext cx="3272127" cy="2818400"/>
        </p:xfrm>
        <a:graphic>
          <a:graphicData uri="http://schemas.openxmlformats.org/drawingml/2006/table">
            <a:tbl>
              <a:tblPr firstRow="1" bandRow="1">
                <a:tableStyleId>{5C22544A-7EE6-4342-B048-85BDC9FD1C3A}</a:tableStyleId>
              </a:tblPr>
              <a:tblGrid>
                <a:gridCol w="1090709">
                  <a:extLst>
                    <a:ext uri="{9D8B030D-6E8A-4147-A177-3AD203B41FA5}">
                      <a16:colId xmlns:a16="http://schemas.microsoft.com/office/drawing/2014/main" val="1025772503"/>
                    </a:ext>
                  </a:extLst>
                </a:gridCol>
                <a:gridCol w="1090709">
                  <a:extLst>
                    <a:ext uri="{9D8B030D-6E8A-4147-A177-3AD203B41FA5}">
                      <a16:colId xmlns:a16="http://schemas.microsoft.com/office/drawing/2014/main" val="420369878"/>
                    </a:ext>
                  </a:extLst>
                </a:gridCol>
                <a:gridCol w="1090709">
                  <a:extLst>
                    <a:ext uri="{9D8B030D-6E8A-4147-A177-3AD203B41FA5}">
                      <a16:colId xmlns:a16="http://schemas.microsoft.com/office/drawing/2014/main" val="3678375959"/>
                    </a:ext>
                  </a:extLst>
                </a:gridCol>
              </a:tblGrid>
              <a:tr h="349584">
                <a:tc>
                  <a:txBody>
                    <a:bodyPr/>
                    <a:lstStyle/>
                    <a:p>
                      <a:pPr algn="ctr"/>
                      <a:r>
                        <a:rPr lang="en-US" sz="1800" i="1" dirty="0">
                          <a:solidFill>
                            <a:srgbClr val="000000"/>
                          </a:solidFill>
                          <a:latin typeface="Arial" panose="020B0604020202020204" pitchFamily="34" charset="0"/>
                          <a:cs typeface="Arial" panose="020B0604020202020204" pitchFamily="34" charset="0"/>
                        </a:rPr>
                        <a:t>t</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1" dirty="0">
                          <a:solidFill>
                            <a:srgbClr val="000000"/>
                          </a:solidFill>
                          <a:latin typeface="Arial" panose="020B0604020202020204" pitchFamily="34" charset="0"/>
                          <a:cs typeface="Arial" panose="020B0604020202020204" pitchFamily="34" charset="0"/>
                        </a:rPr>
                        <a:t>x</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1" dirty="0">
                          <a:solidFill>
                            <a:srgbClr val="000000"/>
                          </a:solidFill>
                          <a:latin typeface="Arial" panose="020B0604020202020204" pitchFamily="34" charset="0"/>
                          <a:cs typeface="Arial" panose="020B0604020202020204" pitchFamily="34" charset="0"/>
                        </a:rPr>
                        <a:t>y</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5236730"/>
                  </a:ext>
                </a:extLst>
              </a:tr>
              <a:tr h="349584">
                <a:tc>
                  <a:txBody>
                    <a:bodyPr/>
                    <a:lstStyle/>
                    <a:p>
                      <a:pPr algn="ctr"/>
                      <a:r>
                        <a:rPr lang="en-US" sz="1800" dirty="0">
                          <a:solidFill>
                            <a:srgbClr val="000000"/>
                          </a:solidFill>
                          <a:latin typeface="Arial" panose="020B0604020202020204" pitchFamily="34" charset="0"/>
                          <a:cs typeface="Arial" panose="020B0604020202020204" pitchFamily="34" charset="0"/>
                        </a:rPr>
                        <a:t>−2</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8</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7640557"/>
                  </a:ext>
                </a:extLst>
              </a:tr>
              <a:tr h="3495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Arial" panose="020B0604020202020204" pitchFamily="34" charset="0"/>
                          <a:cs typeface="Arial" panose="020B0604020202020204" pitchFamily="34" charset="0"/>
                        </a:rPr>
                        <a:t>−1</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3</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0</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8036368"/>
                  </a:ext>
                </a:extLst>
              </a:tr>
              <a:tr h="349584">
                <a:tc>
                  <a:txBody>
                    <a:bodyPr/>
                    <a:lstStyle/>
                    <a:p>
                      <a:pPr algn="ctr"/>
                      <a:r>
                        <a:rPr lang="en-US" sz="1800" dirty="0">
                          <a:solidFill>
                            <a:srgbClr val="000000"/>
                          </a:solidFill>
                          <a:latin typeface="Arial" panose="020B0604020202020204" pitchFamily="34" charset="0"/>
                          <a:cs typeface="Arial" panose="020B0604020202020204" pitchFamily="34" charset="0"/>
                        </a:rPr>
                        <a:t>0</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0</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1</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3987057"/>
                  </a:ext>
                </a:extLst>
              </a:tr>
              <a:tr h="349584">
                <a:tc>
                  <a:txBody>
                    <a:bodyPr/>
                    <a:lstStyle/>
                    <a:p>
                      <a:pPr algn="ctr"/>
                      <a:r>
                        <a:rPr lang="en-US" sz="1800" dirty="0">
                          <a:solidFill>
                            <a:srgbClr val="000000"/>
                          </a:solidFill>
                          <a:latin typeface="Arial" panose="020B0604020202020204" pitchFamily="34" charset="0"/>
                          <a:cs typeface="Arial" panose="020B0604020202020204" pitchFamily="34" charset="0"/>
                        </a:rPr>
                        <a:t>1</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−1</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2</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8225907"/>
                  </a:ext>
                </a:extLst>
              </a:tr>
              <a:tr h="349584">
                <a:tc>
                  <a:txBody>
                    <a:bodyPr/>
                    <a:lstStyle/>
                    <a:p>
                      <a:pPr algn="ctr"/>
                      <a:r>
                        <a:rPr lang="en-US" sz="1800" dirty="0">
                          <a:solidFill>
                            <a:srgbClr val="000000"/>
                          </a:solidFill>
                          <a:latin typeface="Arial" panose="020B0604020202020204" pitchFamily="34" charset="0"/>
                          <a:cs typeface="Arial" panose="020B0604020202020204" pitchFamily="34" charset="0"/>
                        </a:rPr>
                        <a:t>2</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0</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3</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6171443"/>
                  </a:ext>
                </a:extLst>
              </a:tr>
              <a:tr h="349584">
                <a:tc>
                  <a:txBody>
                    <a:bodyPr/>
                    <a:lstStyle/>
                    <a:p>
                      <a:pPr algn="ctr"/>
                      <a:r>
                        <a:rPr lang="en-US" sz="1800" dirty="0">
                          <a:solidFill>
                            <a:srgbClr val="000000"/>
                          </a:solidFill>
                          <a:latin typeface="Arial" panose="020B0604020202020204" pitchFamily="34" charset="0"/>
                          <a:cs typeface="Arial" panose="020B0604020202020204" pitchFamily="34" charset="0"/>
                        </a:rPr>
                        <a:t>3</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3</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4</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4938158"/>
                  </a:ext>
                </a:extLst>
              </a:tr>
              <a:tr h="349584">
                <a:tc>
                  <a:txBody>
                    <a:bodyPr/>
                    <a:lstStyle/>
                    <a:p>
                      <a:pPr algn="ctr"/>
                      <a:r>
                        <a:rPr lang="en-US" sz="1800" dirty="0">
                          <a:solidFill>
                            <a:srgbClr val="000000"/>
                          </a:solidFill>
                          <a:latin typeface="Arial" panose="020B0604020202020204" pitchFamily="34" charset="0"/>
                          <a:cs typeface="Arial" panose="020B0604020202020204" pitchFamily="34" charset="0"/>
                        </a:rPr>
                        <a:t>4</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8</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000000"/>
                          </a:solidFill>
                          <a:latin typeface="Arial" panose="020B0604020202020204" pitchFamily="34" charset="0"/>
                          <a:cs typeface="Arial" panose="020B0604020202020204" pitchFamily="34" charset="0"/>
                        </a:rPr>
                        <a:t>5</a:t>
                      </a:r>
                    </a:p>
                  </a:txBody>
                  <a:tcPr marL="66506" marR="66506" marT="38990" marB="389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694631"/>
                  </a:ext>
                </a:extLst>
              </a:tr>
            </a:tbl>
          </a:graphicData>
        </a:graphic>
      </p:graphicFrame>
    </p:spTree>
    <p:extLst>
      <p:ext uri="{BB962C8B-B14F-4D97-AF65-F5344CB8AC3E}">
        <p14:creationId xmlns:p14="http://schemas.microsoft.com/office/powerpoint/2010/main" val="2130037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18D2B-AF9F-4E0C-81A4-78F9D16C4A54}"/>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3)</a:t>
            </a:r>
            <a:endParaRPr lang="en-US" sz="2400" b="0" dirty="0"/>
          </a:p>
        </p:txBody>
      </p:sp>
      <p:sp>
        <p:nvSpPr>
          <p:cNvPr id="3" name="Content Placeholder 2">
            <a:extLst>
              <a:ext uri="{FF2B5EF4-FFF2-40B4-BE49-F238E27FC236}">
                <a16:creationId xmlns:a16="http://schemas.microsoft.com/office/drawing/2014/main" id="{3FEB319D-56CA-43B0-8A14-0EA7E63B664D}"/>
              </a:ext>
            </a:extLst>
          </p:cNvPr>
          <p:cNvSpPr>
            <a:spLocks noGrp="1"/>
          </p:cNvSpPr>
          <p:nvPr>
            <p:ph sz="quarter" idx="23"/>
          </p:nvPr>
        </p:nvSpPr>
        <p:spPr>
          <a:xfrm>
            <a:off x="736600" y="1289050"/>
            <a:ext cx="10718800" cy="1202690"/>
          </a:xfrm>
        </p:spPr>
        <p:txBody>
          <a:bodyPr/>
          <a:lstStyle/>
          <a:p>
            <a:pPr>
              <a:tabLst>
                <a:tab pos="457200" algn="l"/>
                <a:tab pos="1371600" algn="l"/>
                <a:tab pos="1547813" algn="l"/>
              </a:tabLst>
            </a:pPr>
            <a:r>
              <a:rPr lang="en-US" altLang="en-US" dirty="0"/>
              <a:t>For instance, if </a:t>
            </a:r>
            <a:r>
              <a:rPr lang="en-US" altLang="en-US" i="1" dirty="0"/>
              <a:t>t </a:t>
            </a:r>
            <a:r>
              <a:rPr lang="en-US" altLang="en-US" dirty="0"/>
              <a:t>= 0, then </a:t>
            </a:r>
            <a:r>
              <a:rPr lang="en-US" altLang="en-US" i="1" dirty="0"/>
              <a:t>x </a:t>
            </a:r>
            <a:r>
              <a:rPr lang="en-US" altLang="en-US" dirty="0"/>
              <a:t>= 0, </a:t>
            </a:r>
            <a:r>
              <a:rPr lang="en-US" altLang="en-US" i="1" dirty="0"/>
              <a:t>y </a:t>
            </a:r>
            <a:r>
              <a:rPr lang="en-US" altLang="en-US" dirty="0"/>
              <a:t>= 1 and so the corresponding point is (0, 1).</a:t>
            </a:r>
          </a:p>
          <a:p>
            <a:pPr>
              <a:tabLst>
                <a:tab pos="457200" algn="l"/>
                <a:tab pos="1371600" algn="l"/>
                <a:tab pos="1547813" algn="l"/>
              </a:tabLst>
            </a:pPr>
            <a:r>
              <a:rPr lang="en-US" altLang="en-US" dirty="0"/>
              <a:t>In Figure 2 we plot the points (</a:t>
            </a:r>
            <a:r>
              <a:rPr lang="en-US" altLang="en-US" i="1" dirty="0"/>
              <a:t>x</a:t>
            </a:r>
            <a:r>
              <a:rPr lang="en-US" altLang="en-US" dirty="0"/>
              <a:t>, </a:t>
            </a:r>
            <a:r>
              <a:rPr lang="en-US" altLang="en-US" i="1" dirty="0"/>
              <a:t>y</a:t>
            </a:r>
            <a:r>
              <a:rPr lang="en-US" altLang="en-US" dirty="0"/>
              <a:t>)</a:t>
            </a:r>
            <a:r>
              <a:rPr lang="en-US" altLang="en-US" i="1" dirty="0"/>
              <a:t> </a:t>
            </a:r>
            <a:r>
              <a:rPr lang="en-US" altLang="en-US" dirty="0"/>
              <a:t>determined by several values of the parameter and we join them to produce a curve.</a:t>
            </a:r>
          </a:p>
        </p:txBody>
      </p:sp>
      <p:pic>
        <p:nvPicPr>
          <p:cNvPr id="7" name="Content Placeholder 6" descr="A graph and a table. In the table, the headings of the tables are t, x, and y. The entries in the t column are minus 2, minus 1, 0, 1, 2, 3 and 4. the entries in the x column are 8, 3, 0, minus 1, 0, 3 and 8. The entries in the y column are minus 1, 0, 1, 2, 3, 4 and 5. In the graph, a parabola opening to the right is graphed on the x y coordinate plane. The parabola starts from the top right of the first quadrant, it goes down to the left and intersects the y-axis. the parabola again goes down to the right and intersects the y and x-axis. The parabola again enters in the fourth quadrant, it goes down to the right and ends at the top right of the fourth quadrant. The parabola passes through seven points. The points on the parabola are labeled as t= 4, t= 3, y= 2, y= 1, t= 0, t= negative 1 and t= negative 2.">
            <a:extLst>
              <a:ext uri="{FF2B5EF4-FFF2-40B4-BE49-F238E27FC236}">
                <a16:creationId xmlns:a16="http://schemas.microsoft.com/office/drawing/2014/main" id="{EE16B361-FBAF-49C6-A4CD-AB161266AA9C}"/>
              </a:ext>
            </a:extLst>
          </p:cNvPr>
          <p:cNvPicPr>
            <a:picLocks noGrp="1" noChangeAspect="1"/>
          </p:cNvPicPr>
          <p:nvPr>
            <p:ph sz="quarter" idx="24"/>
          </p:nvPr>
        </p:nvPicPr>
        <p:blipFill>
          <a:blip r:embed="rId2"/>
          <a:stretch>
            <a:fillRect/>
          </a:stretch>
        </p:blipFill>
        <p:spPr>
          <a:xfrm>
            <a:off x="4509004" y="2696153"/>
            <a:ext cx="3167641" cy="2702021"/>
          </a:xfrm>
          <a:prstGeom prst="rect">
            <a:avLst/>
          </a:prstGeom>
        </p:spPr>
      </p:pic>
      <p:sp>
        <p:nvSpPr>
          <p:cNvPr id="5" name="Content Placeholder 4">
            <a:extLst>
              <a:ext uri="{FF2B5EF4-FFF2-40B4-BE49-F238E27FC236}">
                <a16:creationId xmlns:a16="http://schemas.microsoft.com/office/drawing/2014/main" id="{D2E68013-E296-43CB-98EB-1251A172699D}"/>
              </a:ext>
            </a:extLst>
          </p:cNvPr>
          <p:cNvSpPr>
            <a:spLocks noGrp="1"/>
          </p:cNvSpPr>
          <p:nvPr>
            <p:ph sz="quarter" idx="25"/>
          </p:nvPr>
        </p:nvSpPr>
        <p:spPr>
          <a:xfrm>
            <a:off x="736600" y="5796224"/>
            <a:ext cx="10712450" cy="221501"/>
          </a:xfrm>
        </p:spPr>
        <p:txBody>
          <a:bodyPr/>
          <a:lstStyle/>
          <a:p>
            <a:pPr algn="ctr"/>
            <a:r>
              <a:rPr lang="en-US" altLang="en-US" sz="2000" b="1" dirty="0"/>
              <a:t>Figure 2</a:t>
            </a:r>
          </a:p>
        </p:txBody>
      </p:sp>
    </p:spTree>
    <p:extLst>
      <p:ext uri="{BB962C8B-B14F-4D97-AF65-F5344CB8AC3E}">
        <p14:creationId xmlns:p14="http://schemas.microsoft.com/office/powerpoint/2010/main" val="3163032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711A-F074-493B-BBE6-53FC96E23ED4}"/>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(2 of 3)</a:t>
            </a:r>
            <a:endParaRPr lang="en-US" dirty="0"/>
          </a:p>
        </p:txBody>
      </p:sp>
      <p:sp>
        <p:nvSpPr>
          <p:cNvPr id="3" name="Text Placeholder 2">
            <a:extLst>
              <a:ext uri="{FF2B5EF4-FFF2-40B4-BE49-F238E27FC236}">
                <a16:creationId xmlns:a16="http://schemas.microsoft.com/office/drawing/2014/main" id="{B46A8720-F358-4250-9CC0-FD59680B9EA5}"/>
              </a:ext>
            </a:extLst>
          </p:cNvPr>
          <p:cNvSpPr>
            <a:spLocks noGrp="1"/>
          </p:cNvSpPr>
          <p:nvPr>
            <p:ph type="body" sz="quarter" idx="15"/>
          </p:nvPr>
        </p:nvSpPr>
        <p:spPr>
          <a:xfrm>
            <a:off x="743576" y="1289684"/>
            <a:ext cx="10711543" cy="2623948"/>
          </a:xfrm>
        </p:spPr>
        <p:txBody>
          <a:bodyPr/>
          <a:lstStyle/>
          <a:p>
            <a:pPr>
              <a:tabLst>
                <a:tab pos="457200" algn="l"/>
                <a:tab pos="1371600" algn="l"/>
                <a:tab pos="1547813" algn="l"/>
              </a:tabLst>
            </a:pPr>
            <a:r>
              <a:rPr lang="en-US" altLang="en-US" dirty="0"/>
              <a:t>A particle whose position is given by the parametric equations moves along the curve in the direction of the arrows as </a:t>
            </a:r>
            <a:r>
              <a:rPr lang="en-US" altLang="en-US" i="1" dirty="0"/>
              <a:t>t</a:t>
            </a:r>
            <a:r>
              <a:rPr lang="en-US" altLang="en-US" dirty="0"/>
              <a:t> increases.</a:t>
            </a:r>
          </a:p>
          <a:p>
            <a:pPr>
              <a:tabLst>
                <a:tab pos="457200" algn="l"/>
                <a:tab pos="1371600" algn="l"/>
                <a:tab pos="1547813" algn="l"/>
              </a:tabLst>
            </a:pPr>
            <a:r>
              <a:rPr lang="en-US" altLang="en-US" dirty="0"/>
              <a:t>Notice that the consecutive points marked on the curve appear at equal time intervals but not at equal distances. That is because the particle slows down and then speeds up as </a:t>
            </a:r>
            <a:r>
              <a:rPr lang="en-US" altLang="en-US" i="1" dirty="0"/>
              <a:t>t</a:t>
            </a:r>
            <a:r>
              <a:rPr lang="en-US" altLang="en-US" dirty="0"/>
              <a:t> increases. </a:t>
            </a:r>
          </a:p>
          <a:p>
            <a:pPr>
              <a:tabLst>
                <a:tab pos="457200" algn="l"/>
                <a:tab pos="1371600" algn="l"/>
                <a:tab pos="1547813" algn="l"/>
              </a:tabLst>
            </a:pPr>
            <a:r>
              <a:rPr lang="en-US" altLang="en-US" dirty="0"/>
              <a:t>It appears from Figure 2 that the curve traced out by the particle may be a parabola. </a:t>
            </a:r>
          </a:p>
        </p:txBody>
      </p:sp>
    </p:spTree>
    <p:extLst>
      <p:ext uri="{BB962C8B-B14F-4D97-AF65-F5344CB8AC3E}">
        <p14:creationId xmlns:p14="http://schemas.microsoft.com/office/powerpoint/2010/main" val="4029835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D263-DF4A-48CB-9842-4FF75BBA5128}"/>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(3 of 3)</a:t>
            </a:r>
            <a:endParaRPr lang="en-US" dirty="0"/>
          </a:p>
        </p:txBody>
      </p:sp>
      <p:sp>
        <p:nvSpPr>
          <p:cNvPr id="3" name="Content Placeholder 2">
            <a:extLst>
              <a:ext uri="{FF2B5EF4-FFF2-40B4-BE49-F238E27FC236}">
                <a16:creationId xmlns:a16="http://schemas.microsoft.com/office/drawing/2014/main" id="{14D45A69-AA2E-4F1F-BE85-7F470A75ACD5}"/>
              </a:ext>
            </a:extLst>
          </p:cNvPr>
          <p:cNvSpPr>
            <a:spLocks noGrp="1"/>
          </p:cNvSpPr>
          <p:nvPr>
            <p:ph sz="quarter" idx="23"/>
          </p:nvPr>
        </p:nvSpPr>
        <p:spPr>
          <a:xfrm>
            <a:off x="736600" y="1289049"/>
            <a:ext cx="10748264" cy="1129685"/>
          </a:xfrm>
        </p:spPr>
        <p:txBody>
          <a:bodyPr/>
          <a:lstStyle/>
          <a:p>
            <a:pPr>
              <a:tabLst>
                <a:tab pos="457200" algn="l"/>
                <a:tab pos="1371600" algn="l"/>
                <a:tab pos="1547813" algn="l"/>
              </a:tabLst>
            </a:pPr>
            <a:r>
              <a:rPr lang="en-US" altLang="en-US" dirty="0"/>
              <a:t>This can be confirmed by eliminating the parameter </a:t>
            </a:r>
            <a:r>
              <a:rPr lang="en-US" altLang="en-US" i="1" dirty="0"/>
              <a:t>t</a:t>
            </a:r>
            <a:r>
              <a:rPr lang="en-US" altLang="en-US" dirty="0"/>
              <a:t> as follows. We obtain </a:t>
            </a:r>
            <a:r>
              <a:rPr lang="en-US" altLang="en-US" i="1" dirty="0"/>
              <a:t>t</a:t>
            </a:r>
            <a:r>
              <a:rPr lang="en-US" altLang="en-US" dirty="0"/>
              <a:t> = </a:t>
            </a:r>
            <a:r>
              <a:rPr lang="en-US" altLang="en-US" i="1" dirty="0"/>
              <a:t>y </a:t>
            </a:r>
            <a:r>
              <a:rPr lang="en-US" altLang="en-US" dirty="0"/>
              <a:t>− 1 from the second equation and substitute into the first equation. </a:t>
            </a:r>
          </a:p>
          <a:p>
            <a:pPr>
              <a:tabLst>
                <a:tab pos="457200" algn="l"/>
                <a:tab pos="1371600" algn="l"/>
                <a:tab pos="1547813" algn="l"/>
              </a:tabLst>
            </a:pPr>
            <a:r>
              <a:rPr lang="en-US" altLang="en-US" dirty="0"/>
              <a:t>This gives</a:t>
            </a:r>
          </a:p>
        </p:txBody>
      </p:sp>
      <p:graphicFrame>
        <p:nvGraphicFramePr>
          <p:cNvPr id="8" name="Content Placeholder 7" descr="x = (t^2) minus 2t&#10;= (y minus 1)^2 minus 2(y minus 1)&#10;= (y^2) minus 4y + 3">
            <a:extLst>
              <a:ext uri="{FF2B5EF4-FFF2-40B4-BE49-F238E27FC236}">
                <a16:creationId xmlns:a16="http://schemas.microsoft.com/office/drawing/2014/main" id="{7FF62DD0-33EA-4701-8159-03C31D9C8D15}"/>
              </a:ext>
            </a:extLst>
          </p:cNvPr>
          <p:cNvGraphicFramePr>
            <a:graphicFrameLocks noGrp="1" noChangeAspect="1"/>
          </p:cNvGraphicFramePr>
          <p:nvPr>
            <p:ph sz="quarter" idx="24"/>
            <p:extLst>
              <p:ext uri="{D42A27DB-BD31-4B8C-83A1-F6EECF244321}">
                <p14:modId xmlns:p14="http://schemas.microsoft.com/office/powerpoint/2010/main" val="3677997108"/>
              </p:ext>
            </p:extLst>
          </p:nvPr>
        </p:nvGraphicFramePr>
        <p:xfrm>
          <a:off x="4484571" y="2590129"/>
          <a:ext cx="3222858" cy="1677742"/>
        </p:xfrm>
        <a:graphic>
          <a:graphicData uri="http://schemas.openxmlformats.org/presentationml/2006/ole">
            <mc:AlternateContent xmlns:mc="http://schemas.openxmlformats.org/markup-compatibility/2006">
              <mc:Choice xmlns:v="urn:schemas-microsoft-com:vml" Requires="v">
                <p:oleObj spid="_x0000_s573545" name="Equation" r:id="rId3" imgW="3149280" imgH="1638000" progId="Equation.DSMT4">
                  <p:embed/>
                </p:oleObj>
              </mc:Choice>
              <mc:Fallback>
                <p:oleObj name="Equation" r:id="rId3" imgW="3149280" imgH="1638000" progId="Equation.DSMT4">
                  <p:embed/>
                  <p:pic>
                    <p:nvPicPr>
                      <p:cNvPr id="7" name="Object 6">
                        <a:extLst>
                          <a:ext uri="{FF2B5EF4-FFF2-40B4-BE49-F238E27FC236}">
                            <a16:creationId xmlns:a16="http://schemas.microsoft.com/office/drawing/2014/main" id="{B43EB5FC-C4A9-449A-B776-9BDB5C42C3CC}"/>
                          </a:ext>
                        </a:extLst>
                      </p:cNvPr>
                      <p:cNvPicPr/>
                      <p:nvPr/>
                    </p:nvPicPr>
                    <p:blipFill>
                      <a:blip r:embed="rId4"/>
                      <a:stretch>
                        <a:fillRect/>
                      </a:stretch>
                    </p:blipFill>
                    <p:spPr>
                      <a:xfrm>
                        <a:off x="4484571" y="2590129"/>
                        <a:ext cx="3222858" cy="167774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917C133-F1D1-4915-9DA3-14FDE1D0491E}"/>
              </a:ext>
            </a:extLst>
          </p:cNvPr>
          <p:cNvSpPr>
            <a:spLocks noGrp="1"/>
          </p:cNvSpPr>
          <p:nvPr>
            <p:ph sz="quarter" idx="25"/>
          </p:nvPr>
        </p:nvSpPr>
        <p:spPr>
          <a:xfrm>
            <a:off x="736599" y="4767791"/>
            <a:ext cx="11017865" cy="278139"/>
          </a:xfrm>
        </p:spPr>
        <p:txBody>
          <a:bodyPr/>
          <a:lstStyle/>
          <a:p>
            <a:r>
              <a:rPr lang="en-US" altLang="en-US" dirty="0"/>
              <a:t>and so the curve represented by the given parametric equations is the parabola</a:t>
            </a:r>
            <a:endParaRPr lang="en-US" dirty="0"/>
          </a:p>
        </p:txBody>
      </p:sp>
      <p:graphicFrame>
        <p:nvGraphicFramePr>
          <p:cNvPr id="15" name="Content Placeholder 14" descr="x = (y^2) minus 4y + 3">
            <a:extLst>
              <a:ext uri="{FF2B5EF4-FFF2-40B4-BE49-F238E27FC236}">
                <a16:creationId xmlns:a16="http://schemas.microsoft.com/office/drawing/2014/main" id="{D6C23D6B-3571-4749-B75E-88409E9F2D56}"/>
              </a:ext>
            </a:extLst>
          </p:cNvPr>
          <p:cNvGraphicFramePr>
            <a:graphicFrameLocks noGrp="1" noChangeAspect="1"/>
          </p:cNvGraphicFramePr>
          <p:nvPr>
            <p:ph sz="quarter" idx="26"/>
            <p:extLst>
              <p:ext uri="{D42A27DB-BD31-4B8C-83A1-F6EECF244321}">
                <p14:modId xmlns:p14="http://schemas.microsoft.com/office/powerpoint/2010/main" val="2472801302"/>
              </p:ext>
            </p:extLst>
          </p:nvPr>
        </p:nvGraphicFramePr>
        <p:xfrm>
          <a:off x="736600" y="5180951"/>
          <a:ext cx="1987241" cy="392541"/>
        </p:xfrm>
        <a:graphic>
          <a:graphicData uri="http://schemas.openxmlformats.org/presentationml/2006/ole">
            <mc:AlternateContent xmlns:mc="http://schemas.openxmlformats.org/markup-compatibility/2006">
              <mc:Choice xmlns:v="urn:schemas-microsoft-com:vml" Requires="v">
                <p:oleObj spid="_x0000_s573546" name="Equation" r:id="rId5" imgW="2057400" imgH="406080" progId="Equation.DSMT4">
                  <p:embed/>
                </p:oleObj>
              </mc:Choice>
              <mc:Fallback>
                <p:oleObj name="Equation" r:id="rId5" imgW="2057400" imgH="406080" progId="Equation.DSMT4">
                  <p:embed/>
                  <p:pic>
                    <p:nvPicPr>
                      <p:cNvPr id="14" name="Object 13">
                        <a:extLst>
                          <a:ext uri="{FF2B5EF4-FFF2-40B4-BE49-F238E27FC236}">
                            <a16:creationId xmlns:a16="http://schemas.microsoft.com/office/drawing/2014/main" id="{036A35AB-F7D6-497D-872C-C0B387F5D9E0}"/>
                          </a:ext>
                        </a:extLst>
                      </p:cNvPr>
                      <p:cNvPicPr/>
                      <p:nvPr/>
                    </p:nvPicPr>
                    <p:blipFill>
                      <a:blip r:embed="rId6"/>
                      <a:stretch>
                        <a:fillRect/>
                      </a:stretch>
                    </p:blipFill>
                    <p:spPr>
                      <a:xfrm>
                        <a:off x="736600" y="5180951"/>
                        <a:ext cx="1987241" cy="392541"/>
                      </a:xfrm>
                      <a:prstGeom prst="rect">
                        <a:avLst/>
                      </a:prstGeom>
                    </p:spPr>
                  </p:pic>
                </p:oleObj>
              </mc:Fallback>
            </mc:AlternateContent>
          </a:graphicData>
        </a:graphic>
      </p:graphicFrame>
    </p:spTree>
    <p:extLst>
      <p:ext uri="{BB962C8B-B14F-4D97-AF65-F5344CB8AC3E}">
        <p14:creationId xmlns:p14="http://schemas.microsoft.com/office/powerpoint/2010/main" val="4100608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Props1.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4.xml><?xml version="1.0" encoding="utf-8"?>
<ds:datastoreItem xmlns:ds="http://schemas.openxmlformats.org/officeDocument/2006/customXml" ds:itemID="{7F60B298-C6B1-4CA0-A44C-8B6FAB39D879}">
  <ds:schemaRefs>
    <ds:schemaRef ds:uri="f856fc18-c0f7-462c-a53d-fc2610d0c4c8"/>
    <ds:schemaRef ds:uri="http://purl.org/dc/terms/"/>
    <ds:schemaRef ds:uri="http://schemas.microsoft.com/office/2006/documentManagement/types"/>
    <ds:schemaRef ds:uri="a4d2ff27-a226-42e2-a79e-c1ae662d212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a3520c62-91d1-4715-93cb-6b6cc6733a1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4155</TotalTime>
  <Words>2008</Words>
  <Application>Microsoft Office PowerPoint</Application>
  <PresentationFormat>Widescreen</PresentationFormat>
  <Paragraphs>142</Paragraphs>
  <Slides>33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Arial</vt:lpstr>
      <vt:lpstr>Arial</vt:lpstr>
      <vt:lpstr>Calibri</vt:lpstr>
      <vt:lpstr>Helvetica</vt:lpstr>
      <vt:lpstr>LucidaGrande</vt:lpstr>
      <vt:lpstr>Open Sans</vt:lpstr>
      <vt:lpstr>Summer Font</vt:lpstr>
      <vt:lpstr>Symbol</vt:lpstr>
      <vt:lpstr>Office Theme</vt:lpstr>
      <vt:lpstr>Equation</vt:lpstr>
      <vt:lpstr>Parametric Equations and Polar Coordinates</vt:lpstr>
      <vt:lpstr>10.1 Curves Defined by Parametric Equations</vt:lpstr>
      <vt:lpstr>Curves Defined by Parametric Equations (1 of 5)</vt:lpstr>
      <vt:lpstr>Curves Defined by Parametric Equations (2 of 5)</vt:lpstr>
      <vt:lpstr>Curves Defined by Parametric Equations (3 of 5)</vt:lpstr>
      <vt:lpstr>Example 1</vt:lpstr>
      <vt:lpstr>Example 1 – Solution (1 of 3)</vt:lpstr>
      <vt:lpstr>Example 1 – Solution (2 of 3)</vt:lpstr>
      <vt:lpstr>Example 1 – Solution (3 of 3)</vt:lpstr>
      <vt:lpstr>Curves Defined by Parametric Equations (4 of 5)</vt:lpstr>
      <vt:lpstr>Curves Defined by Parametric Equations (5 of 5)</vt:lpstr>
      <vt:lpstr>Example 2</vt:lpstr>
      <vt:lpstr>Example 2 – Solution</vt:lpstr>
      <vt:lpstr>Graphing Devices</vt:lpstr>
      <vt:lpstr>Graphing Devices (1 of 2)</vt:lpstr>
      <vt:lpstr>Example 6</vt:lpstr>
      <vt:lpstr>Example 6 – Solution</vt:lpstr>
      <vt:lpstr>Graphing Devices (2 of 2)</vt:lpstr>
      <vt:lpstr>The Cycloid</vt:lpstr>
      <vt:lpstr>Example 7</vt:lpstr>
      <vt:lpstr>Example 7 – Solution (1 of 4)</vt:lpstr>
      <vt:lpstr>Example 7 – Solution (2 of 4)</vt:lpstr>
      <vt:lpstr>Example 7 – Solution (3 of 4)</vt:lpstr>
      <vt:lpstr>Example 7 – Solution (4 of 4)</vt:lpstr>
      <vt:lpstr>The Cycloid (1 of 4)</vt:lpstr>
      <vt:lpstr>The Cycloid (2 of 4) </vt:lpstr>
      <vt:lpstr>The Cycloid (3 of 4) </vt:lpstr>
      <vt:lpstr>The Cycloid (4 of 4) </vt:lpstr>
      <vt:lpstr> Families of Parametric Curves</vt:lpstr>
      <vt:lpstr>Example 8</vt:lpstr>
      <vt:lpstr>Example 8 – Solution (1 of 3)</vt:lpstr>
      <vt:lpstr>Example 8 – Solution (2 of 3)</vt:lpstr>
      <vt:lpstr>Example 8 – Solution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D, Mohanapriya</cp:lastModifiedBy>
  <cp:revision>1103</cp:revision>
  <cp:lastPrinted>2016-10-03T15:29:39Z</cp:lastPrinted>
  <dcterms:created xsi:type="dcterms:W3CDTF">2017-12-08T21:17:47Z</dcterms:created>
  <dcterms:modified xsi:type="dcterms:W3CDTF">2019-02-01T07:35:44Z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