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1"/>
  </p:notesMasterIdLst>
  <p:handoutMasterIdLst>
    <p:handoutMasterId r:id="rId42"/>
  </p:handoutMasterIdLst>
  <p:sldIdLst>
    <p:sldId id="298" r:id="rId6"/>
    <p:sldId id="256"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00A3"/>
    <a:srgbClr val="A30000"/>
    <a:srgbClr val="000000"/>
    <a:srgbClr val="E7EFF7"/>
    <a:srgbClr val="CBDDEF"/>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7576" autoAdjust="0"/>
    <p:restoredTop sz="95349" autoAdjust="0"/>
  </p:normalViewPr>
  <p:slideViewPr>
    <p:cSldViewPr snapToGrid="0" snapToObjects="1">
      <p:cViewPr varScale="1">
        <p:scale>
          <a:sx n="111" d="100"/>
          <a:sy n="111" d="100"/>
        </p:scale>
        <p:origin x="-1254" y="-96"/>
      </p:cViewPr>
      <p:guideLst>
        <p:guide orient="horz" pos="2160"/>
        <p:guide pos="3840"/>
      </p:guideLst>
    </p:cSldViewPr>
  </p:slideViewPr>
  <p:outlineViewPr>
    <p:cViewPr>
      <p:scale>
        <a:sx n="75" d="100"/>
        <a:sy n="75" d="100"/>
      </p:scale>
      <p:origin x="0" y="0"/>
    </p:cViewPr>
  </p:outlineViewPr>
  <p:notesTextViewPr>
    <p:cViewPr>
      <p:scale>
        <a:sx n="20" d="100"/>
        <a:sy n="20"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843947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 xmlns:a16="http://schemas.microsoft.com/office/drawing/2014/main"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 xmlns:a16="http://schemas.microsoft.com/office/drawing/2014/main"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 xmlns:a16="http://schemas.microsoft.com/office/drawing/2014/main"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 xmlns:a16="http://schemas.microsoft.com/office/drawing/2014/main"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 xmlns:a16="http://schemas.microsoft.com/office/drawing/2014/main"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 xmlns:a16="http://schemas.microsoft.com/office/drawing/2014/main"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 xmlns:a16="http://schemas.microsoft.com/office/drawing/2014/main"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 xmlns:a16="http://schemas.microsoft.com/office/drawing/2014/main"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 xmlns:a16="http://schemas.microsoft.com/office/drawing/2014/main"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 xmlns:a16="http://schemas.microsoft.com/office/drawing/2014/main"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06732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60322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 xmlns:a16="http://schemas.microsoft.com/office/drawing/2014/main"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 xmlns:a16="http://schemas.microsoft.com/office/drawing/2014/main"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 xmlns:a16="http://schemas.microsoft.com/office/drawing/2014/main"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 xmlns:a16="http://schemas.microsoft.com/office/drawing/2014/main"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 xmlns:a16="http://schemas.microsoft.com/office/drawing/2014/main"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 xmlns:a16="http://schemas.microsoft.com/office/drawing/2014/main"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 xmlns:a16="http://schemas.microsoft.com/office/drawing/2014/main"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 xmlns:a16="http://schemas.microsoft.com/office/drawing/2014/main"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 xmlns:a16="http://schemas.microsoft.com/office/drawing/2014/main"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 xmlns:a16="http://schemas.microsoft.com/office/drawing/2014/main"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 xmlns:a16="http://schemas.microsoft.com/office/drawing/2014/main"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 xmlns:a16="http://schemas.microsoft.com/office/drawing/2014/main"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 xmlns:a16="http://schemas.microsoft.com/office/drawing/2014/main"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 xmlns:a16="http://schemas.microsoft.com/office/drawing/2014/main"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 xmlns:a16="http://schemas.microsoft.com/office/drawing/2014/main"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 xmlns:a16="http://schemas.microsoft.com/office/drawing/2014/main"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 xmlns:a16="http://schemas.microsoft.com/office/drawing/2014/main"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 xmlns:a16="http://schemas.microsoft.com/office/drawing/2014/main"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 xmlns:a16="http://schemas.microsoft.com/office/drawing/2014/main"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 xmlns:a16="http://schemas.microsoft.com/office/drawing/2014/main"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IN" dirty="0" smtClean="0"/>
              <a:t>Stewart, Calculus: Early Transcendentals, 8th Edition. © 2016 Cengage. All Rights Reserved. May not be scanned, copied or duplicated, or posted to a publicly accessible website, in whole or in part.</a:t>
            </a:r>
            <a:endParaRPr lang="en-IN" dirty="0"/>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4.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2.bin"/><Relationship Id="rId14" Type="http://schemas.openxmlformats.org/officeDocument/2006/relationships/image" Target="../media/image2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5.xml"/><Relationship Id="rId1" Type="http://schemas.openxmlformats.org/officeDocument/2006/relationships/vmlDrawing" Target="../drawings/vmlDrawing8.vml"/><Relationship Id="rId4" Type="http://schemas.openxmlformats.org/officeDocument/2006/relationships/image" Target="../media/image29.wmf"/></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2.wmf"/><Relationship Id="rId5" Type="http://schemas.openxmlformats.org/officeDocument/2006/relationships/oleObject" Target="../embeddings/oleObject27.bin"/><Relationship Id="rId4" Type="http://schemas.openxmlformats.org/officeDocument/2006/relationships/image" Target="../media/image3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34.png"/><Relationship Id="rId4" Type="http://schemas.openxmlformats.org/officeDocument/2006/relationships/image" Target="../media/image3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5.xml"/><Relationship Id="rId1" Type="http://schemas.openxmlformats.org/officeDocument/2006/relationships/vmlDrawing" Target="../drawings/vmlDrawing12.vml"/><Relationship Id="rId4" Type="http://schemas.openxmlformats.org/officeDocument/2006/relationships/image" Target="../media/image3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38.wmf"/><Relationship Id="rId5" Type="http://schemas.openxmlformats.org/officeDocument/2006/relationships/oleObject" Target="../embeddings/oleObject32.bin"/><Relationship Id="rId4" Type="http://schemas.openxmlformats.org/officeDocument/2006/relationships/image" Target="../media/image3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41.wmf"/><Relationship Id="rId5" Type="http://schemas.openxmlformats.org/officeDocument/2006/relationships/oleObject" Target="../embeddings/oleObject35.bin"/><Relationship Id="rId4" Type="http://schemas.openxmlformats.org/officeDocument/2006/relationships/image" Target="../media/image40.wmf"/></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45.wmf"/><Relationship Id="rId5" Type="http://schemas.openxmlformats.org/officeDocument/2006/relationships/oleObject" Target="../embeddings/oleObject38.bin"/><Relationship Id="rId4" Type="http://schemas.openxmlformats.org/officeDocument/2006/relationships/image" Target="../media/image4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47.wmf"/><Relationship Id="rId5" Type="http://schemas.openxmlformats.org/officeDocument/2006/relationships/oleObject" Target="../embeddings/oleObject40.bin"/><Relationship Id="rId4" Type="http://schemas.openxmlformats.org/officeDocument/2006/relationships/image" Target="../media/image4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5.xml"/><Relationship Id="rId1" Type="http://schemas.openxmlformats.org/officeDocument/2006/relationships/vmlDrawing" Target="../drawings/vmlDrawing17.vml"/><Relationship Id="rId6" Type="http://schemas.openxmlformats.org/officeDocument/2006/relationships/image" Target="../media/image49.wmf"/><Relationship Id="rId5" Type="http://schemas.openxmlformats.org/officeDocument/2006/relationships/oleObject" Target="../embeddings/oleObject42.bin"/><Relationship Id="rId4" Type="http://schemas.openxmlformats.org/officeDocument/2006/relationships/image" Target="../media/image48.wmf"/></Relationships>
</file>

<file path=ppt/slides/_rels/slide25.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51.wmf"/><Relationship Id="rId5" Type="http://schemas.openxmlformats.org/officeDocument/2006/relationships/oleObject" Target="../embeddings/oleObject44.bin"/><Relationship Id="rId4" Type="http://schemas.openxmlformats.org/officeDocument/2006/relationships/image" Target="../media/image50.wmf"/></Relationships>
</file>

<file path=ppt/slides/_rels/slide26.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54.wmf"/><Relationship Id="rId5" Type="http://schemas.openxmlformats.org/officeDocument/2006/relationships/oleObject" Target="../embeddings/oleObject47.bin"/><Relationship Id="rId4" Type="http://schemas.openxmlformats.org/officeDocument/2006/relationships/image" Target="../media/image5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5.xml"/><Relationship Id="rId1" Type="http://schemas.openxmlformats.org/officeDocument/2006/relationships/vmlDrawing" Target="../drawings/vmlDrawing20.vml"/><Relationship Id="rId4" Type="http://schemas.openxmlformats.org/officeDocument/2006/relationships/image" Target="../media/image5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5.xml"/><Relationship Id="rId1" Type="http://schemas.openxmlformats.org/officeDocument/2006/relationships/vmlDrawing" Target="../drawings/vmlDrawing21.vml"/><Relationship Id="rId4" Type="http://schemas.openxmlformats.org/officeDocument/2006/relationships/image" Target="../media/image5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2.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59.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54.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5.xml"/><Relationship Id="rId1" Type="http://schemas.openxmlformats.org/officeDocument/2006/relationships/vmlDrawing" Target="../drawings/vmlDrawing23.vml"/><Relationship Id="rId4" Type="http://schemas.openxmlformats.org/officeDocument/2006/relationships/image" Target="../media/image6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65.wmf"/><Relationship Id="rId5" Type="http://schemas.openxmlformats.org/officeDocument/2006/relationships/oleObject" Target="../embeddings/oleObject58.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60.bin"/></Relationships>
</file>

<file path=ppt/slides/_rels/slide34.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image" Target="../media/image69.wmf"/><Relationship Id="rId5" Type="http://schemas.openxmlformats.org/officeDocument/2006/relationships/oleObject" Target="../embeddings/oleObject62.bin"/><Relationship Id="rId4" Type="http://schemas.openxmlformats.org/officeDocument/2006/relationships/image" Target="../media/image68.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5.xml"/><Relationship Id="rId1" Type="http://schemas.openxmlformats.org/officeDocument/2006/relationships/vmlDrawing" Target="../drawings/vmlDrawing26.vml"/><Relationship Id="rId4" Type="http://schemas.openxmlformats.org/officeDocument/2006/relationships/image" Target="../media/image7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4.wmf"/><Relationship Id="rId2" Type="http://schemas.openxmlformats.org/officeDocument/2006/relationships/slideLayout" Target="../slideLayouts/slideLayout7.xml"/><Relationship Id="rId16" Type="http://schemas.openxmlformats.org/officeDocument/2006/relationships/image" Target="../media/image16.wmf"/><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9.bin"/><Relationship Id="rId1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17.bin"/><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10</a:t>
            </a:r>
          </a:p>
        </p:txBody>
      </p:sp>
      <p:sp>
        <p:nvSpPr>
          <p:cNvPr id="5" name="Title 4"/>
          <p:cNvSpPr>
            <a:spLocks noGrp="1"/>
          </p:cNvSpPr>
          <p:nvPr>
            <p:ph type="title"/>
          </p:nvPr>
        </p:nvSpPr>
        <p:spPr>
          <a:xfrm>
            <a:off x="3996910" y="4035474"/>
            <a:ext cx="6322782" cy="966831"/>
          </a:xfrm>
        </p:spPr>
        <p:txBody>
          <a:bodyPr/>
          <a:lstStyle/>
          <a:p>
            <a:r>
              <a:rPr lang="en-IN" altLang="en-US" sz="3600" dirty="0"/>
              <a:t>Parametric Equations </a:t>
            </a:r>
            <a:r>
              <a:rPr lang="en-IN" altLang="en-US" sz="3600" dirty="0" smtClean="0"/>
              <a:t>and Polar </a:t>
            </a:r>
            <a:r>
              <a:rPr lang="en-IN" altLang="en-US" sz="3600" dirty="0"/>
              <a:t>Coordinates</a:t>
            </a:r>
            <a:endParaRPr lang="en-US" altLang="en-US" sz="3600" dirty="0"/>
          </a:p>
        </p:txBody>
      </p:sp>
      <p:pic>
        <p:nvPicPr>
          <p:cNvPr id="11" name="Picture Placeholder 10" descr="&quot;&quot;">
            <a:extLst>
              <a:ext uri="{FF2B5EF4-FFF2-40B4-BE49-F238E27FC236}">
                <a16:creationId xmlns="" xmlns:a16="http://schemas.microsoft.com/office/drawing/2014/main" id="{677ED82E-62C8-49D2-8C8A-FF9E46384724}"/>
              </a:ext>
            </a:extLst>
          </p:cNvPr>
          <p:cNvPicPr>
            <a:picLocks noGrp="1" noChangeAspect="1"/>
          </p:cNvPicPr>
          <p:nvPr>
            <p:ph type="pic" sz="quarter" idx="12"/>
          </p:nvPr>
        </p:nvPicPr>
        <p:blipFill rotWithShape="1">
          <a:blip r:embed="rId3"/>
          <a:srcRect t="-45196" b="-45196"/>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967659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8A697D-3779-4A53-99D5-412209F35505}"/>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(3 of 5)</a:t>
            </a:r>
            <a:endParaRPr lang="en-US" dirty="0"/>
          </a:p>
        </p:txBody>
      </p:sp>
      <p:sp>
        <p:nvSpPr>
          <p:cNvPr id="3" name="Content Placeholder 2">
            <a:extLst>
              <a:ext uri="{FF2B5EF4-FFF2-40B4-BE49-F238E27FC236}">
                <a16:creationId xmlns="" xmlns:a16="http://schemas.microsoft.com/office/drawing/2014/main" id="{DE7C4E2D-DC63-46E4-9E77-DE052A1C900C}"/>
              </a:ext>
            </a:extLst>
          </p:cNvPr>
          <p:cNvSpPr>
            <a:spLocks noGrp="1"/>
          </p:cNvSpPr>
          <p:nvPr>
            <p:ph sz="quarter" idx="23"/>
          </p:nvPr>
        </p:nvSpPr>
        <p:spPr>
          <a:xfrm>
            <a:off x="736600" y="1289050"/>
            <a:ext cx="4926781" cy="289027"/>
          </a:xfrm>
        </p:spPr>
        <p:txBody>
          <a:bodyPr/>
          <a:lstStyle/>
          <a:p>
            <a:r>
              <a:rPr lang="en-US" altLang="en-US" dirty="0"/>
              <a:t>(b) </a:t>
            </a:r>
            <a:r>
              <a:rPr lang="en-US" altLang="en-US" i="1" dirty="0"/>
              <a:t>C</a:t>
            </a:r>
            <a:r>
              <a:rPr lang="en-US" altLang="en-US" dirty="0"/>
              <a:t> has a horizontal tangent when</a:t>
            </a:r>
            <a:endParaRPr lang="en-US" dirty="0"/>
          </a:p>
        </p:txBody>
      </p:sp>
      <p:graphicFrame>
        <p:nvGraphicFramePr>
          <p:cNvPr id="20" name="Content Placeholder 19" descr="(dy/dx) = 0">
            <a:extLst>
              <a:ext uri="{FF2B5EF4-FFF2-40B4-BE49-F238E27FC236}">
                <a16:creationId xmlns="" xmlns:a16="http://schemas.microsoft.com/office/drawing/2014/main" id="{FB958ECB-F2E0-4DEF-808F-78903936B00D}"/>
              </a:ext>
            </a:extLst>
          </p:cNvPr>
          <p:cNvGraphicFramePr>
            <a:graphicFrameLocks noGrp="1" noChangeAspect="1"/>
          </p:cNvGraphicFramePr>
          <p:nvPr>
            <p:ph sz="quarter" idx="24"/>
            <p:extLst>
              <p:ext uri="{D42A27DB-BD31-4B8C-83A1-F6EECF244321}">
                <p14:modId xmlns:p14="http://schemas.microsoft.com/office/powerpoint/2010/main" val="19247349"/>
              </p:ext>
            </p:extLst>
          </p:nvPr>
        </p:nvGraphicFramePr>
        <p:xfrm>
          <a:off x="5653985" y="1127244"/>
          <a:ext cx="938071" cy="706598"/>
        </p:xfrm>
        <a:graphic>
          <a:graphicData uri="http://schemas.openxmlformats.org/presentationml/2006/ole">
            <mc:AlternateContent xmlns:mc="http://schemas.openxmlformats.org/markup-compatibility/2006">
              <mc:Choice xmlns:v="urn:schemas-microsoft-com:vml" Requires="v">
                <p:oleObj spid="_x0000_s590054" name="Equation" r:id="rId3" imgW="977760" imgH="736560" progId="Equation.DSMT4">
                  <p:embed/>
                </p:oleObj>
              </mc:Choice>
              <mc:Fallback>
                <p:oleObj name="Equation" r:id="rId3" imgW="977760" imgH="736560" progId="Equation.DSMT4">
                  <p:embed/>
                  <p:pic>
                    <p:nvPicPr>
                      <p:cNvPr id="19" name="Object 18">
                        <a:extLst>
                          <a:ext uri="{FF2B5EF4-FFF2-40B4-BE49-F238E27FC236}">
                            <a16:creationId xmlns="" xmlns:a16="http://schemas.microsoft.com/office/drawing/2014/main" id="{F935EF89-09B1-4B41-AE80-45861E226689}"/>
                          </a:ext>
                        </a:extLst>
                      </p:cNvPr>
                      <p:cNvPicPr/>
                      <p:nvPr/>
                    </p:nvPicPr>
                    <p:blipFill>
                      <a:blip r:embed="rId4"/>
                      <a:stretch>
                        <a:fillRect/>
                      </a:stretch>
                    </p:blipFill>
                    <p:spPr>
                      <a:xfrm>
                        <a:off x="5653985" y="1127244"/>
                        <a:ext cx="938071" cy="706598"/>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17BCCE44-6D77-4E0D-973B-8015FE0156B0}"/>
              </a:ext>
            </a:extLst>
          </p:cNvPr>
          <p:cNvSpPr>
            <a:spLocks noGrp="1"/>
          </p:cNvSpPr>
          <p:nvPr>
            <p:ph sz="quarter" idx="25"/>
          </p:nvPr>
        </p:nvSpPr>
        <p:spPr>
          <a:xfrm>
            <a:off x="6653799" y="1296468"/>
            <a:ext cx="1873865" cy="289028"/>
          </a:xfrm>
        </p:spPr>
        <p:txBody>
          <a:bodyPr/>
          <a:lstStyle/>
          <a:p>
            <a:r>
              <a:rPr lang="en-US" altLang="en-US" dirty="0"/>
              <a:t>that is, when</a:t>
            </a:r>
            <a:endParaRPr lang="en-US" dirty="0"/>
          </a:p>
        </p:txBody>
      </p:sp>
      <p:graphicFrame>
        <p:nvGraphicFramePr>
          <p:cNvPr id="22" name="Content Placeholder 21" descr="(dy/dt) = 0 and (dx/dt) != 0">
            <a:extLst>
              <a:ext uri="{FF2B5EF4-FFF2-40B4-BE49-F238E27FC236}">
                <a16:creationId xmlns="" xmlns:a16="http://schemas.microsoft.com/office/drawing/2014/main" id="{BE1BEEB9-4569-48CA-BD32-D1302C4F8DB9}"/>
              </a:ext>
            </a:extLst>
          </p:cNvPr>
          <p:cNvGraphicFramePr>
            <a:graphicFrameLocks noGrp="1" noChangeAspect="1"/>
          </p:cNvGraphicFramePr>
          <p:nvPr>
            <p:ph sz="quarter" idx="26"/>
            <p:extLst>
              <p:ext uri="{D42A27DB-BD31-4B8C-83A1-F6EECF244321}">
                <p14:modId xmlns:p14="http://schemas.microsoft.com/office/powerpoint/2010/main" val="1243492966"/>
              </p:ext>
            </p:extLst>
          </p:nvPr>
        </p:nvGraphicFramePr>
        <p:xfrm>
          <a:off x="8451251" y="1112416"/>
          <a:ext cx="2611367" cy="735241"/>
        </p:xfrm>
        <a:graphic>
          <a:graphicData uri="http://schemas.openxmlformats.org/presentationml/2006/ole">
            <mc:AlternateContent xmlns:mc="http://schemas.openxmlformats.org/markup-compatibility/2006">
              <mc:Choice xmlns:v="urn:schemas-microsoft-com:vml" Requires="v">
                <p:oleObj spid="_x0000_s590055" name="Equation" r:id="rId5" imgW="2616120" imgH="736560" progId="Equation.DSMT4">
                  <p:embed/>
                </p:oleObj>
              </mc:Choice>
              <mc:Fallback>
                <p:oleObj name="Equation" r:id="rId5" imgW="2616120" imgH="736560" progId="Equation.DSMT4">
                  <p:embed/>
                  <p:pic>
                    <p:nvPicPr>
                      <p:cNvPr id="21" name="Object 20">
                        <a:extLst>
                          <a:ext uri="{FF2B5EF4-FFF2-40B4-BE49-F238E27FC236}">
                            <a16:creationId xmlns="" xmlns:a16="http://schemas.microsoft.com/office/drawing/2014/main" id="{A97523B0-06BB-48EE-9E81-D90A6DE6A2D7}"/>
                          </a:ext>
                        </a:extLst>
                      </p:cNvPr>
                      <p:cNvPicPr/>
                      <p:nvPr/>
                    </p:nvPicPr>
                    <p:blipFill>
                      <a:blip r:embed="rId6"/>
                      <a:stretch>
                        <a:fillRect/>
                      </a:stretch>
                    </p:blipFill>
                    <p:spPr>
                      <a:xfrm>
                        <a:off x="8451251" y="1112416"/>
                        <a:ext cx="2611367" cy="735241"/>
                      </a:xfrm>
                      <a:prstGeom prst="rect">
                        <a:avLst/>
                      </a:prstGeom>
                    </p:spPr>
                  </p:pic>
                </p:oleObj>
              </mc:Fallback>
            </mc:AlternateContent>
          </a:graphicData>
        </a:graphic>
      </p:graphicFrame>
      <p:sp>
        <p:nvSpPr>
          <p:cNvPr id="7" name="Content Placeholder 6">
            <a:extLst>
              <a:ext uri="{FF2B5EF4-FFF2-40B4-BE49-F238E27FC236}">
                <a16:creationId xmlns="" xmlns:a16="http://schemas.microsoft.com/office/drawing/2014/main" id="{08F88210-D894-4BE7-9A48-6FBA9F99621B}"/>
              </a:ext>
            </a:extLst>
          </p:cNvPr>
          <p:cNvSpPr>
            <a:spLocks noGrp="1"/>
          </p:cNvSpPr>
          <p:nvPr>
            <p:ph sz="quarter" idx="27"/>
          </p:nvPr>
        </p:nvSpPr>
        <p:spPr>
          <a:xfrm>
            <a:off x="1183589" y="1993508"/>
            <a:ext cx="807443" cy="289027"/>
          </a:xfrm>
        </p:spPr>
        <p:txBody>
          <a:bodyPr/>
          <a:lstStyle/>
          <a:p>
            <a:r>
              <a:rPr lang="en-US" altLang="en-US" dirty="0"/>
              <a:t>Since</a:t>
            </a:r>
            <a:endParaRPr lang="en-US" dirty="0"/>
          </a:p>
        </p:txBody>
      </p:sp>
      <p:graphicFrame>
        <p:nvGraphicFramePr>
          <p:cNvPr id="24" name="Content Placeholder 23" descr="(dy/dt) = 3(t^2) minus 3">
            <a:extLst>
              <a:ext uri="{FF2B5EF4-FFF2-40B4-BE49-F238E27FC236}">
                <a16:creationId xmlns="" xmlns:a16="http://schemas.microsoft.com/office/drawing/2014/main" id="{10866A14-EE48-41D6-ACF2-8B04CDDB8FE5}"/>
              </a:ext>
            </a:extLst>
          </p:cNvPr>
          <p:cNvGraphicFramePr>
            <a:graphicFrameLocks noGrp="1" noChangeAspect="1"/>
          </p:cNvGraphicFramePr>
          <p:nvPr>
            <p:ph sz="quarter" idx="28"/>
            <p:extLst>
              <p:ext uri="{D42A27DB-BD31-4B8C-83A1-F6EECF244321}">
                <p14:modId xmlns:p14="http://schemas.microsoft.com/office/powerpoint/2010/main" val="2073733747"/>
              </p:ext>
            </p:extLst>
          </p:nvPr>
        </p:nvGraphicFramePr>
        <p:xfrm>
          <a:off x="2033797" y="1803155"/>
          <a:ext cx="1666520" cy="732259"/>
        </p:xfrm>
        <a:graphic>
          <a:graphicData uri="http://schemas.openxmlformats.org/presentationml/2006/ole">
            <mc:AlternateContent xmlns:mc="http://schemas.openxmlformats.org/markup-compatibility/2006">
              <mc:Choice xmlns:v="urn:schemas-microsoft-com:vml" Requires="v">
                <p:oleObj spid="_x0000_s590056" name="Equation" r:id="rId7" imgW="1676160" imgH="736560" progId="Equation.DSMT4">
                  <p:embed/>
                </p:oleObj>
              </mc:Choice>
              <mc:Fallback>
                <p:oleObj name="Equation" r:id="rId7" imgW="1676160" imgH="736560" progId="Equation.DSMT4">
                  <p:embed/>
                  <p:pic>
                    <p:nvPicPr>
                      <p:cNvPr id="23" name="Object 22">
                        <a:extLst>
                          <a:ext uri="{FF2B5EF4-FFF2-40B4-BE49-F238E27FC236}">
                            <a16:creationId xmlns="" xmlns:a16="http://schemas.microsoft.com/office/drawing/2014/main" id="{D7823B3F-7D8F-4268-8B58-42B8BCBDF856}"/>
                          </a:ext>
                        </a:extLst>
                      </p:cNvPr>
                      <p:cNvPicPr/>
                      <p:nvPr/>
                    </p:nvPicPr>
                    <p:blipFill>
                      <a:blip r:embed="rId8"/>
                      <a:stretch>
                        <a:fillRect/>
                      </a:stretch>
                    </p:blipFill>
                    <p:spPr>
                      <a:xfrm>
                        <a:off x="2033797" y="1803155"/>
                        <a:ext cx="1666520" cy="732259"/>
                      </a:xfrm>
                      <a:prstGeom prst="rect">
                        <a:avLst/>
                      </a:prstGeom>
                    </p:spPr>
                  </p:pic>
                </p:oleObj>
              </mc:Fallback>
            </mc:AlternateContent>
          </a:graphicData>
        </a:graphic>
      </p:graphicFrame>
      <p:sp>
        <p:nvSpPr>
          <p:cNvPr id="9" name="Content Placeholder 8">
            <a:extLst>
              <a:ext uri="{FF2B5EF4-FFF2-40B4-BE49-F238E27FC236}">
                <a16:creationId xmlns="" xmlns:a16="http://schemas.microsoft.com/office/drawing/2014/main" id="{82BC1EFD-A5C9-4922-A869-7B9507D3AEB0}"/>
              </a:ext>
            </a:extLst>
          </p:cNvPr>
          <p:cNvSpPr>
            <a:spLocks noGrp="1"/>
          </p:cNvSpPr>
          <p:nvPr>
            <p:ph sz="quarter" idx="29"/>
          </p:nvPr>
        </p:nvSpPr>
        <p:spPr>
          <a:xfrm>
            <a:off x="3771418" y="1979350"/>
            <a:ext cx="2600859" cy="289027"/>
          </a:xfrm>
        </p:spPr>
        <p:txBody>
          <a:bodyPr/>
          <a:lstStyle/>
          <a:p>
            <a:r>
              <a:rPr lang="en-US" altLang="en-US" dirty="0"/>
              <a:t>this happens when</a:t>
            </a:r>
            <a:endParaRPr lang="en-US" dirty="0"/>
          </a:p>
        </p:txBody>
      </p:sp>
      <p:graphicFrame>
        <p:nvGraphicFramePr>
          <p:cNvPr id="26" name="Content Placeholder 25" descr="(t^2) = 1, that is, t = plus-minus 1">
            <a:extLst>
              <a:ext uri="{FF2B5EF4-FFF2-40B4-BE49-F238E27FC236}">
                <a16:creationId xmlns="" xmlns:a16="http://schemas.microsoft.com/office/drawing/2014/main" id="{A0619DC9-CDC3-4B4D-83B9-B92AAB368D3C}"/>
              </a:ext>
            </a:extLst>
          </p:cNvPr>
          <p:cNvGraphicFramePr>
            <a:graphicFrameLocks noGrp="1" noChangeAspect="1"/>
          </p:cNvGraphicFramePr>
          <p:nvPr>
            <p:ph sz="quarter" idx="30"/>
            <p:extLst>
              <p:ext uri="{D42A27DB-BD31-4B8C-83A1-F6EECF244321}">
                <p14:modId xmlns:p14="http://schemas.microsoft.com/office/powerpoint/2010/main" val="4183359533"/>
              </p:ext>
            </p:extLst>
          </p:nvPr>
        </p:nvGraphicFramePr>
        <p:xfrm>
          <a:off x="6421322" y="1898643"/>
          <a:ext cx="2928789" cy="456199"/>
        </p:xfrm>
        <a:graphic>
          <a:graphicData uri="http://schemas.openxmlformats.org/presentationml/2006/ole">
            <mc:AlternateContent xmlns:mc="http://schemas.openxmlformats.org/markup-compatibility/2006">
              <mc:Choice xmlns:v="urn:schemas-microsoft-com:vml" Requires="v">
                <p:oleObj spid="_x0000_s590057" name="Equation" r:id="rId9" imgW="2692080" imgH="419040" progId="Equation.DSMT4">
                  <p:embed/>
                </p:oleObj>
              </mc:Choice>
              <mc:Fallback>
                <p:oleObj name="Equation" r:id="rId9" imgW="2692080" imgH="419040" progId="Equation.DSMT4">
                  <p:embed/>
                  <p:pic>
                    <p:nvPicPr>
                      <p:cNvPr id="25" name="Object 24">
                        <a:extLst>
                          <a:ext uri="{FF2B5EF4-FFF2-40B4-BE49-F238E27FC236}">
                            <a16:creationId xmlns="" xmlns:a16="http://schemas.microsoft.com/office/drawing/2014/main" id="{BAC2AA2A-4A71-4FFA-853A-8F608CD78208}"/>
                          </a:ext>
                        </a:extLst>
                      </p:cNvPr>
                      <p:cNvPicPr/>
                      <p:nvPr/>
                    </p:nvPicPr>
                    <p:blipFill>
                      <a:blip r:embed="rId10"/>
                      <a:stretch>
                        <a:fillRect/>
                      </a:stretch>
                    </p:blipFill>
                    <p:spPr>
                      <a:xfrm>
                        <a:off x="6421322" y="1898643"/>
                        <a:ext cx="2928789" cy="456199"/>
                      </a:xfrm>
                      <a:prstGeom prst="rect">
                        <a:avLst/>
                      </a:prstGeom>
                    </p:spPr>
                  </p:pic>
                </p:oleObj>
              </mc:Fallback>
            </mc:AlternateContent>
          </a:graphicData>
        </a:graphic>
      </p:graphicFrame>
      <p:sp>
        <p:nvSpPr>
          <p:cNvPr id="11" name="Content Placeholder 10">
            <a:extLst>
              <a:ext uri="{FF2B5EF4-FFF2-40B4-BE49-F238E27FC236}">
                <a16:creationId xmlns="" xmlns:a16="http://schemas.microsoft.com/office/drawing/2014/main" id="{C80808AD-C1DD-4E2E-B419-CF6F57F9AF20}"/>
              </a:ext>
            </a:extLst>
          </p:cNvPr>
          <p:cNvSpPr>
            <a:spLocks noGrp="1"/>
          </p:cNvSpPr>
          <p:nvPr>
            <p:ph sz="quarter" idx="31"/>
          </p:nvPr>
        </p:nvSpPr>
        <p:spPr>
          <a:xfrm>
            <a:off x="1105308" y="2753597"/>
            <a:ext cx="7640484" cy="421504"/>
          </a:xfrm>
        </p:spPr>
        <p:txBody>
          <a:bodyPr/>
          <a:lstStyle/>
          <a:p>
            <a:r>
              <a:rPr lang="en-US" altLang="en-US" dirty="0"/>
              <a:t>The corresponding points on </a:t>
            </a:r>
            <a:r>
              <a:rPr lang="en-US" altLang="en-US" i="1" dirty="0"/>
              <a:t>C </a:t>
            </a:r>
            <a:r>
              <a:rPr lang="en-US" altLang="en-US" dirty="0"/>
              <a:t>are (1, −2) and (1, 2).</a:t>
            </a:r>
            <a:endParaRPr lang="en-US" dirty="0"/>
          </a:p>
        </p:txBody>
      </p:sp>
      <p:sp>
        <p:nvSpPr>
          <p:cNvPr id="12" name="Content Placeholder 11">
            <a:extLst>
              <a:ext uri="{FF2B5EF4-FFF2-40B4-BE49-F238E27FC236}">
                <a16:creationId xmlns="" xmlns:a16="http://schemas.microsoft.com/office/drawing/2014/main" id="{57401FB0-2A90-4F6E-A9B3-18CE95E299A4}"/>
              </a:ext>
            </a:extLst>
          </p:cNvPr>
          <p:cNvSpPr>
            <a:spLocks noGrp="1"/>
          </p:cNvSpPr>
          <p:nvPr>
            <p:ph sz="quarter" idx="32"/>
          </p:nvPr>
        </p:nvSpPr>
        <p:spPr>
          <a:xfrm>
            <a:off x="1086055" y="3450636"/>
            <a:ext cx="4046592" cy="333350"/>
          </a:xfrm>
        </p:spPr>
        <p:txBody>
          <a:bodyPr/>
          <a:lstStyle/>
          <a:p>
            <a:r>
              <a:rPr lang="en-US" altLang="en-US" i="1" dirty="0"/>
              <a:t>C</a:t>
            </a:r>
            <a:r>
              <a:rPr lang="en-US" altLang="en-US" dirty="0"/>
              <a:t> has a vertical tangent when</a:t>
            </a:r>
            <a:endParaRPr lang="en-US" dirty="0"/>
          </a:p>
        </p:txBody>
      </p:sp>
      <p:graphicFrame>
        <p:nvGraphicFramePr>
          <p:cNvPr id="28" name="Content Placeholder 27" descr="(dx/dt) = 2t = 0">
            <a:extLst>
              <a:ext uri="{FF2B5EF4-FFF2-40B4-BE49-F238E27FC236}">
                <a16:creationId xmlns="" xmlns:a16="http://schemas.microsoft.com/office/drawing/2014/main" id="{18E4A522-9B76-4C54-85A3-2A94618850AD}"/>
              </a:ext>
            </a:extLst>
          </p:cNvPr>
          <p:cNvGraphicFramePr>
            <a:graphicFrameLocks noGrp="1" noChangeAspect="1"/>
          </p:cNvGraphicFramePr>
          <p:nvPr>
            <p:ph sz="quarter" idx="33"/>
            <p:extLst>
              <p:ext uri="{D42A27DB-BD31-4B8C-83A1-F6EECF244321}">
                <p14:modId xmlns:p14="http://schemas.microsoft.com/office/powerpoint/2010/main" val="2184047029"/>
              </p:ext>
            </p:extLst>
          </p:nvPr>
        </p:nvGraphicFramePr>
        <p:xfrm>
          <a:off x="5193288" y="3269021"/>
          <a:ext cx="1552186" cy="737657"/>
        </p:xfrm>
        <a:graphic>
          <a:graphicData uri="http://schemas.openxmlformats.org/presentationml/2006/ole">
            <mc:AlternateContent xmlns:mc="http://schemas.openxmlformats.org/markup-compatibility/2006">
              <mc:Choice xmlns:v="urn:schemas-microsoft-com:vml" Requires="v">
                <p:oleObj spid="_x0000_s590058" name="Equation" r:id="rId11" imgW="1549080" imgH="736560" progId="Equation.DSMT4">
                  <p:embed/>
                </p:oleObj>
              </mc:Choice>
              <mc:Fallback>
                <p:oleObj name="Equation" r:id="rId11" imgW="1549080" imgH="736560" progId="Equation.DSMT4">
                  <p:embed/>
                  <p:pic>
                    <p:nvPicPr>
                      <p:cNvPr id="27" name="Object 26">
                        <a:extLst>
                          <a:ext uri="{FF2B5EF4-FFF2-40B4-BE49-F238E27FC236}">
                            <a16:creationId xmlns="" xmlns:a16="http://schemas.microsoft.com/office/drawing/2014/main" id="{3C36763D-5D34-4AD2-A4D4-4CB89BFA8394}"/>
                          </a:ext>
                        </a:extLst>
                      </p:cNvPr>
                      <p:cNvPicPr/>
                      <p:nvPr/>
                    </p:nvPicPr>
                    <p:blipFill>
                      <a:blip r:embed="rId12"/>
                      <a:stretch>
                        <a:fillRect/>
                      </a:stretch>
                    </p:blipFill>
                    <p:spPr>
                      <a:xfrm>
                        <a:off x="5193288" y="3269021"/>
                        <a:ext cx="1552186" cy="737657"/>
                      </a:xfrm>
                      <a:prstGeom prst="rect">
                        <a:avLst/>
                      </a:prstGeom>
                    </p:spPr>
                  </p:pic>
                </p:oleObj>
              </mc:Fallback>
            </mc:AlternateContent>
          </a:graphicData>
        </a:graphic>
      </p:graphicFrame>
      <p:sp>
        <p:nvSpPr>
          <p:cNvPr id="14" name="Content Placeholder 13">
            <a:extLst>
              <a:ext uri="{FF2B5EF4-FFF2-40B4-BE49-F238E27FC236}">
                <a16:creationId xmlns="" xmlns:a16="http://schemas.microsoft.com/office/drawing/2014/main" id="{E074703E-A220-4E29-A1A0-21898E1401B4}"/>
              </a:ext>
            </a:extLst>
          </p:cNvPr>
          <p:cNvSpPr>
            <a:spLocks noGrp="1"/>
          </p:cNvSpPr>
          <p:nvPr>
            <p:ph sz="quarter" idx="34"/>
          </p:nvPr>
        </p:nvSpPr>
        <p:spPr>
          <a:xfrm>
            <a:off x="6824047" y="3457537"/>
            <a:ext cx="3183538" cy="333350"/>
          </a:xfrm>
        </p:spPr>
        <p:txBody>
          <a:bodyPr/>
          <a:lstStyle/>
          <a:p>
            <a:r>
              <a:rPr lang="en-US" altLang="en-US" dirty="0"/>
              <a:t>that is, </a:t>
            </a:r>
            <a:r>
              <a:rPr lang="en-US" altLang="en-US" i="1" dirty="0"/>
              <a:t>t</a:t>
            </a:r>
            <a:r>
              <a:rPr lang="en-US" altLang="en-US" dirty="0"/>
              <a:t> = 0</a:t>
            </a:r>
            <a:r>
              <a:rPr lang="en-US" altLang="en-US" i="1" dirty="0"/>
              <a:t>. </a:t>
            </a:r>
            <a:r>
              <a:rPr lang="en-US" altLang="en-US" dirty="0"/>
              <a:t>(Note that</a:t>
            </a:r>
            <a:endParaRPr lang="en-US" dirty="0"/>
          </a:p>
        </p:txBody>
      </p:sp>
      <p:graphicFrame>
        <p:nvGraphicFramePr>
          <p:cNvPr id="30" name="Content Placeholder 29" descr="(dy/dt) != 0 there">
            <a:extLst>
              <a:ext uri="{FF2B5EF4-FFF2-40B4-BE49-F238E27FC236}">
                <a16:creationId xmlns="" xmlns:a16="http://schemas.microsoft.com/office/drawing/2014/main" id="{91FE0D59-519C-4A72-B0DD-CC29D4715CF5}"/>
              </a:ext>
            </a:extLst>
          </p:cNvPr>
          <p:cNvGraphicFramePr>
            <a:graphicFrameLocks noGrp="1" noChangeAspect="1"/>
          </p:cNvGraphicFramePr>
          <p:nvPr>
            <p:ph sz="quarter" idx="35"/>
            <p:extLst>
              <p:ext uri="{D42A27DB-BD31-4B8C-83A1-F6EECF244321}">
                <p14:modId xmlns:p14="http://schemas.microsoft.com/office/powerpoint/2010/main" val="1299314396"/>
              </p:ext>
            </p:extLst>
          </p:nvPr>
        </p:nvGraphicFramePr>
        <p:xfrm>
          <a:off x="9987360" y="3248853"/>
          <a:ext cx="1941515" cy="750718"/>
        </p:xfrm>
        <a:graphic>
          <a:graphicData uri="http://schemas.openxmlformats.org/presentationml/2006/ole">
            <mc:AlternateContent xmlns:mc="http://schemas.openxmlformats.org/markup-compatibility/2006">
              <mc:Choice xmlns:v="urn:schemas-microsoft-com:vml" Requires="v">
                <p:oleObj spid="_x0000_s590059" name="Equation" r:id="rId13" imgW="1904760" imgH="736560" progId="Equation.DSMT4">
                  <p:embed/>
                </p:oleObj>
              </mc:Choice>
              <mc:Fallback>
                <p:oleObj name="Equation" r:id="rId13" imgW="1904760" imgH="736560" progId="Equation.DSMT4">
                  <p:embed/>
                  <p:pic>
                    <p:nvPicPr>
                      <p:cNvPr id="29" name="Object 28">
                        <a:extLst>
                          <a:ext uri="{FF2B5EF4-FFF2-40B4-BE49-F238E27FC236}">
                            <a16:creationId xmlns="" xmlns:a16="http://schemas.microsoft.com/office/drawing/2014/main" id="{50BEFC7D-26E8-438A-930A-F593746370B2}"/>
                          </a:ext>
                        </a:extLst>
                      </p:cNvPr>
                      <p:cNvPicPr/>
                      <p:nvPr/>
                    </p:nvPicPr>
                    <p:blipFill>
                      <a:blip r:embed="rId14"/>
                      <a:stretch>
                        <a:fillRect/>
                      </a:stretch>
                    </p:blipFill>
                    <p:spPr>
                      <a:xfrm>
                        <a:off x="9987360" y="3248853"/>
                        <a:ext cx="1941515" cy="750718"/>
                      </a:xfrm>
                      <a:prstGeom prst="rect">
                        <a:avLst/>
                      </a:prstGeom>
                    </p:spPr>
                  </p:pic>
                </p:oleObj>
              </mc:Fallback>
            </mc:AlternateContent>
          </a:graphicData>
        </a:graphic>
      </p:graphicFrame>
      <p:sp>
        <p:nvSpPr>
          <p:cNvPr id="16" name="Content Placeholder 15">
            <a:extLst>
              <a:ext uri="{FF2B5EF4-FFF2-40B4-BE49-F238E27FC236}">
                <a16:creationId xmlns="" xmlns:a16="http://schemas.microsoft.com/office/drawing/2014/main" id="{D219B699-177F-45A7-9E44-ADD92AB57DF4}"/>
              </a:ext>
            </a:extLst>
          </p:cNvPr>
          <p:cNvSpPr>
            <a:spLocks noGrp="1"/>
          </p:cNvSpPr>
          <p:nvPr>
            <p:ph sz="quarter" idx="36"/>
          </p:nvPr>
        </p:nvSpPr>
        <p:spPr>
          <a:xfrm>
            <a:off x="1105308" y="4283012"/>
            <a:ext cx="5359400" cy="333350"/>
          </a:xfrm>
        </p:spPr>
        <p:txBody>
          <a:bodyPr/>
          <a:lstStyle/>
          <a:p>
            <a:r>
              <a:rPr lang="en-US" altLang="en-US" dirty="0"/>
              <a:t>The corresponding point on </a:t>
            </a:r>
            <a:r>
              <a:rPr lang="en-US" altLang="en-US" i="1" dirty="0"/>
              <a:t>C </a:t>
            </a:r>
            <a:r>
              <a:rPr lang="en-US" altLang="en-US" dirty="0"/>
              <a:t>is (0, 0).</a:t>
            </a:r>
            <a:endParaRPr lang="en-US" dirty="0"/>
          </a:p>
        </p:txBody>
      </p:sp>
    </p:spTree>
    <p:extLst>
      <p:ext uri="{BB962C8B-B14F-4D97-AF65-F5344CB8AC3E}">
        <p14:creationId xmlns:p14="http://schemas.microsoft.com/office/powerpoint/2010/main" val="273457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DA5AF2-F537-4416-9257-4801A68A27B9}"/>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(4 of 5)</a:t>
            </a:r>
            <a:endParaRPr lang="en-US" dirty="0"/>
          </a:p>
        </p:txBody>
      </p:sp>
      <p:sp>
        <p:nvSpPr>
          <p:cNvPr id="3" name="Content Placeholder 2">
            <a:extLst>
              <a:ext uri="{FF2B5EF4-FFF2-40B4-BE49-F238E27FC236}">
                <a16:creationId xmlns="" xmlns:a16="http://schemas.microsoft.com/office/drawing/2014/main" id="{BB741A14-73A8-4FDC-9189-5E90F2BDF9DE}"/>
              </a:ext>
            </a:extLst>
          </p:cNvPr>
          <p:cNvSpPr>
            <a:spLocks noGrp="1"/>
          </p:cNvSpPr>
          <p:nvPr>
            <p:ph sz="quarter" idx="23"/>
          </p:nvPr>
        </p:nvSpPr>
        <p:spPr>
          <a:xfrm>
            <a:off x="736600" y="1289050"/>
            <a:ext cx="10718800" cy="287075"/>
          </a:xfrm>
        </p:spPr>
        <p:txBody>
          <a:bodyPr/>
          <a:lstStyle/>
          <a:p>
            <a:r>
              <a:rPr lang="en-US" altLang="en-US" dirty="0"/>
              <a:t>(c) To determine concavity we calculate the second derivative:</a:t>
            </a:r>
          </a:p>
        </p:txBody>
      </p:sp>
      <p:graphicFrame>
        <p:nvGraphicFramePr>
          <p:cNvPr id="8" name="Content Placeholder 7" descr="(d^2y)/(d(x^2)) = (d/(d t))((d y)/(d x))/(d x)/(d t)&#10; = ((3/2)(1 + (1/(t^2)))/2t)">
            <a:extLst>
              <a:ext uri="{FF2B5EF4-FFF2-40B4-BE49-F238E27FC236}">
                <a16:creationId xmlns="" xmlns:a16="http://schemas.microsoft.com/office/drawing/2014/main" id="{F99756BF-4EF1-4A65-8E89-70F4C10EE9B1}"/>
              </a:ext>
            </a:extLst>
          </p:cNvPr>
          <p:cNvGraphicFramePr>
            <a:graphicFrameLocks noGrp="1" noChangeAspect="1"/>
          </p:cNvGraphicFramePr>
          <p:nvPr>
            <p:ph sz="quarter" idx="24"/>
            <p:extLst>
              <p:ext uri="{D42A27DB-BD31-4B8C-83A1-F6EECF244321}">
                <p14:modId xmlns:p14="http://schemas.microsoft.com/office/powerpoint/2010/main" val="2136570297"/>
              </p:ext>
            </p:extLst>
          </p:nvPr>
        </p:nvGraphicFramePr>
        <p:xfrm>
          <a:off x="4071795" y="1816073"/>
          <a:ext cx="4042061" cy="2729041"/>
        </p:xfrm>
        <a:graphic>
          <a:graphicData uri="http://schemas.openxmlformats.org/presentationml/2006/ole">
            <mc:AlternateContent xmlns:mc="http://schemas.openxmlformats.org/markup-compatibility/2006">
              <mc:Choice xmlns:v="urn:schemas-microsoft-com:vml" Requires="v">
                <p:oleObj spid="_x0000_s590883" name="Equation" r:id="rId3" imgW="3987720" imgH="2692080" progId="Equation.DSMT4">
                  <p:embed/>
                </p:oleObj>
              </mc:Choice>
              <mc:Fallback>
                <p:oleObj name="Equation" r:id="rId3" imgW="3987720" imgH="2692080" progId="Equation.DSMT4">
                  <p:embed/>
                  <p:pic>
                    <p:nvPicPr>
                      <p:cNvPr id="7" name="Object 6">
                        <a:extLst>
                          <a:ext uri="{FF2B5EF4-FFF2-40B4-BE49-F238E27FC236}">
                            <a16:creationId xmlns="" xmlns:a16="http://schemas.microsoft.com/office/drawing/2014/main" id="{6A8D55C4-CF04-4E00-B27E-CF7305411076}"/>
                          </a:ext>
                        </a:extLst>
                      </p:cNvPr>
                      <p:cNvPicPr/>
                      <p:nvPr/>
                    </p:nvPicPr>
                    <p:blipFill>
                      <a:blip r:embed="rId4"/>
                      <a:stretch>
                        <a:fillRect/>
                      </a:stretch>
                    </p:blipFill>
                    <p:spPr>
                      <a:xfrm>
                        <a:off x="4071795" y="1816073"/>
                        <a:ext cx="4042061" cy="2729041"/>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DFADB620-7722-4D68-B1B4-25675A87A69D}"/>
              </a:ext>
            </a:extLst>
          </p:cNvPr>
          <p:cNvSpPr>
            <a:spLocks noGrp="1"/>
          </p:cNvSpPr>
          <p:nvPr>
            <p:ph sz="quarter" idx="25"/>
          </p:nvPr>
        </p:nvSpPr>
        <p:spPr>
          <a:xfrm>
            <a:off x="736600" y="4835464"/>
            <a:ext cx="11150600" cy="356730"/>
          </a:xfrm>
        </p:spPr>
        <p:txBody>
          <a:bodyPr/>
          <a:lstStyle/>
          <a:p>
            <a:r>
              <a:rPr lang="en-US" altLang="en-US" dirty="0"/>
              <a:t>Thus the curve is concave upward when </a:t>
            </a:r>
            <a:r>
              <a:rPr lang="en-US" altLang="en-US" i="1" dirty="0"/>
              <a:t>t </a:t>
            </a:r>
            <a:r>
              <a:rPr lang="en-US" altLang="en-US" dirty="0"/>
              <a:t>&gt; 0 and concave downward when </a:t>
            </a:r>
            <a:r>
              <a:rPr lang="en-US" altLang="en-US" i="1" dirty="0"/>
              <a:t>t </a:t>
            </a:r>
            <a:r>
              <a:rPr lang="en-US" altLang="en-US" dirty="0"/>
              <a:t>&lt; 0.</a:t>
            </a:r>
          </a:p>
        </p:txBody>
      </p:sp>
    </p:spTree>
    <p:extLst>
      <p:ext uri="{BB962C8B-B14F-4D97-AF65-F5344CB8AC3E}">
        <p14:creationId xmlns:p14="http://schemas.microsoft.com/office/powerpoint/2010/main" val="77088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0E6787-28C4-4171-AB43-50171571E88E}"/>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(5 of 5)</a:t>
            </a:r>
            <a:endParaRPr lang="en-US" dirty="0"/>
          </a:p>
        </p:txBody>
      </p:sp>
      <p:sp>
        <p:nvSpPr>
          <p:cNvPr id="3" name="Content Placeholder 2">
            <a:extLst>
              <a:ext uri="{FF2B5EF4-FFF2-40B4-BE49-F238E27FC236}">
                <a16:creationId xmlns="" xmlns:a16="http://schemas.microsoft.com/office/drawing/2014/main" id="{4D0225CA-8EAB-461E-B3C8-6DCA62BAFC53}"/>
              </a:ext>
            </a:extLst>
          </p:cNvPr>
          <p:cNvSpPr>
            <a:spLocks noGrp="1"/>
          </p:cNvSpPr>
          <p:nvPr>
            <p:ph sz="quarter" idx="23"/>
          </p:nvPr>
        </p:nvSpPr>
        <p:spPr/>
        <p:txBody>
          <a:bodyPr/>
          <a:lstStyle/>
          <a:p>
            <a:r>
              <a:rPr lang="en-US" altLang="en-US" dirty="0"/>
              <a:t>(d) Using the information from parts (b) and (c), we sketch </a:t>
            </a:r>
            <a:r>
              <a:rPr lang="en-US" altLang="en-US" i="1" dirty="0"/>
              <a:t>C </a:t>
            </a:r>
            <a:r>
              <a:rPr lang="en-US" altLang="en-US" dirty="0"/>
              <a:t>in Figure 1.</a:t>
            </a:r>
          </a:p>
        </p:txBody>
      </p:sp>
      <p:pic>
        <p:nvPicPr>
          <p:cNvPr id="7" name="Content Placeholder 6" descr=" A curve and two lines are graphed on the x y coordinate plane. The curve starts from the bottom right of the fourth quadrant, it goes up to the left and intersects the x-axis at the point (3, 0). The curve then enters in the first quadrant, it goes up to the left with the increasing steepness to the highest point (1, 2). The curve again goes down to the left and passes through the origin. The curve then enters in the fourth quadrant. It then goes down to the right to the lowest point (1, negative 2). It again goes up to the right and intersects the x-axis at the point (3, 0). The curve again goes up to the right and it ends at the top right of the first quadrant. Two lines are drawn on the coordinate plane. The upper line is labeled as y= sqrt_ (3) (x minus 3), it goes down to the left and intersects the x-axis at the point (3, 0). The line then enters in the fourth quadrant, it again goes down to the left and ends at the bottom left of the fourth quadrant. The lower line is labeled as y= minus sqrt_ (3) (x minus 3), it goes up to the right and intersects the x-axis at the point (3, 0). The line then enters in the first quadrant, it again goes up to the right and ends at the top right of the first quadrant. The points (1, 2) and (1, negative 2) are labeled as t= minus 1 and t= 1. ">
            <a:extLst>
              <a:ext uri="{FF2B5EF4-FFF2-40B4-BE49-F238E27FC236}">
                <a16:creationId xmlns="" xmlns:a16="http://schemas.microsoft.com/office/drawing/2014/main" id="{D290ADAE-A715-48EE-AE02-09379E29800C}"/>
              </a:ext>
            </a:extLst>
          </p:cNvPr>
          <p:cNvPicPr>
            <a:picLocks noGrp="1" noChangeAspect="1"/>
          </p:cNvPicPr>
          <p:nvPr>
            <p:ph sz="quarter" idx="24"/>
          </p:nvPr>
        </p:nvPicPr>
        <p:blipFill>
          <a:blip r:embed="rId2"/>
          <a:stretch>
            <a:fillRect/>
          </a:stretch>
        </p:blipFill>
        <p:spPr>
          <a:xfrm>
            <a:off x="4699849" y="1965966"/>
            <a:ext cx="2792303" cy="2972223"/>
          </a:xfrm>
          <a:prstGeom prst="rect">
            <a:avLst/>
          </a:prstGeom>
        </p:spPr>
      </p:pic>
      <p:sp>
        <p:nvSpPr>
          <p:cNvPr id="5" name="Content Placeholder 4">
            <a:extLst>
              <a:ext uri="{FF2B5EF4-FFF2-40B4-BE49-F238E27FC236}">
                <a16:creationId xmlns="" xmlns:a16="http://schemas.microsoft.com/office/drawing/2014/main" id="{FF42ACE1-BE86-4574-ADDD-6252089CE562}"/>
              </a:ext>
            </a:extLst>
          </p:cNvPr>
          <p:cNvSpPr>
            <a:spLocks noGrp="1"/>
          </p:cNvSpPr>
          <p:nvPr>
            <p:ph sz="quarter" idx="25"/>
          </p:nvPr>
        </p:nvSpPr>
        <p:spPr>
          <a:xfrm>
            <a:off x="5434835" y="5688810"/>
            <a:ext cx="1315981" cy="324300"/>
          </a:xfrm>
        </p:spPr>
        <p:txBody>
          <a:bodyPr/>
          <a:lstStyle/>
          <a:p>
            <a:pPr algn="ctr"/>
            <a:r>
              <a:rPr lang="en-US" altLang="en-US" sz="2000" b="1" dirty="0"/>
              <a:t>Figure 1</a:t>
            </a:r>
          </a:p>
        </p:txBody>
      </p:sp>
    </p:spTree>
    <p:extLst>
      <p:ext uri="{BB962C8B-B14F-4D97-AF65-F5344CB8AC3E}">
        <p14:creationId xmlns:p14="http://schemas.microsoft.com/office/powerpoint/2010/main" val="1177704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7B805E-DB9D-47C2-910B-3BE59CECB642}"/>
              </a:ext>
            </a:extLst>
          </p:cNvPr>
          <p:cNvSpPr>
            <a:spLocks noGrp="1"/>
          </p:cNvSpPr>
          <p:nvPr>
            <p:ph type="title"/>
          </p:nvPr>
        </p:nvSpPr>
        <p:spPr>
          <a:xfrm>
            <a:off x="838200" y="3270556"/>
            <a:ext cx="10515600" cy="672105"/>
          </a:xfrm>
        </p:spPr>
        <p:txBody>
          <a:bodyPr/>
          <a:lstStyle/>
          <a:p>
            <a:pPr algn="ctr"/>
            <a:r>
              <a:rPr lang="en-US" sz="4000" dirty="0" smtClean="0"/>
              <a:t>Areas </a:t>
            </a:r>
            <a:endParaRPr lang="en-US" sz="4000" dirty="0"/>
          </a:p>
        </p:txBody>
      </p:sp>
    </p:spTree>
    <p:extLst>
      <p:ext uri="{BB962C8B-B14F-4D97-AF65-F5344CB8AC3E}">
        <p14:creationId xmlns:p14="http://schemas.microsoft.com/office/powerpoint/2010/main" val="4064010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F01E17-83F7-4E67-9299-CFBCD0888C7C}"/>
              </a:ext>
            </a:extLst>
          </p:cNvPr>
          <p:cNvSpPr>
            <a:spLocks noGrp="1"/>
          </p:cNvSpPr>
          <p:nvPr>
            <p:ph type="title"/>
          </p:nvPr>
        </p:nvSpPr>
        <p:spPr/>
        <p:txBody>
          <a:bodyPr/>
          <a:lstStyle/>
          <a:p>
            <a:r>
              <a:rPr lang="en-US" altLang="en-US" dirty="0" smtClean="0"/>
              <a:t>Areas</a:t>
            </a:r>
            <a:endParaRPr lang="en-US" sz="2400" b="0" dirty="0"/>
          </a:p>
        </p:txBody>
      </p:sp>
      <p:sp>
        <p:nvSpPr>
          <p:cNvPr id="3" name="Content Placeholder 2">
            <a:extLst>
              <a:ext uri="{FF2B5EF4-FFF2-40B4-BE49-F238E27FC236}">
                <a16:creationId xmlns="" xmlns:a16="http://schemas.microsoft.com/office/drawing/2014/main" id="{38BCCCA8-49A4-423F-B353-751E913500C5}"/>
              </a:ext>
            </a:extLst>
          </p:cNvPr>
          <p:cNvSpPr>
            <a:spLocks noGrp="1"/>
          </p:cNvSpPr>
          <p:nvPr>
            <p:ph sz="quarter" idx="23"/>
          </p:nvPr>
        </p:nvSpPr>
        <p:spPr>
          <a:xfrm>
            <a:off x="736600" y="1289050"/>
            <a:ext cx="8030029" cy="260350"/>
          </a:xfrm>
        </p:spPr>
        <p:txBody>
          <a:bodyPr/>
          <a:lstStyle/>
          <a:p>
            <a:r>
              <a:rPr lang="en-US" altLang="en-US" dirty="0"/>
              <a:t>We know that the area under a curve </a:t>
            </a:r>
            <a:r>
              <a:rPr lang="en-US" altLang="en-US" i="1" dirty="0"/>
              <a:t>y</a:t>
            </a:r>
            <a:r>
              <a:rPr lang="en-US" altLang="en-US" dirty="0"/>
              <a:t> = </a:t>
            </a:r>
            <a:r>
              <a:rPr lang="en-US" altLang="en-US" i="1" dirty="0" smtClean="0"/>
              <a:t>F</a:t>
            </a:r>
            <a:r>
              <a:rPr lang="en-US" altLang="en-US" dirty="0" smtClean="0"/>
              <a:t>(</a:t>
            </a:r>
            <a:r>
              <a:rPr lang="en-US" altLang="en-US" i="1" dirty="0" smtClean="0"/>
              <a:t>x</a:t>
            </a:r>
            <a:r>
              <a:rPr lang="en-US" altLang="en-US" dirty="0"/>
              <a:t>) from </a:t>
            </a:r>
            <a:r>
              <a:rPr lang="en-US" altLang="en-US" i="1" dirty="0"/>
              <a:t>a </a:t>
            </a:r>
            <a:r>
              <a:rPr lang="en-US" altLang="en-US" dirty="0"/>
              <a:t>to </a:t>
            </a:r>
            <a:r>
              <a:rPr lang="en-US" altLang="en-US" i="1" dirty="0"/>
              <a:t>b</a:t>
            </a:r>
            <a:r>
              <a:rPr lang="en-US" altLang="en-US" dirty="0"/>
              <a:t> is</a:t>
            </a:r>
            <a:endParaRPr lang="en-US" dirty="0"/>
          </a:p>
        </p:txBody>
      </p:sp>
      <p:graphicFrame>
        <p:nvGraphicFramePr>
          <p:cNvPr id="12" name="Content Placeholder 11" descr="A = int_a^b (F(x)) dx">
            <a:extLst>
              <a:ext uri="{FF2B5EF4-FFF2-40B4-BE49-F238E27FC236}">
                <a16:creationId xmlns="" xmlns:a16="http://schemas.microsoft.com/office/drawing/2014/main" id="{59A73739-F75B-429F-849B-75A3431A61A3}"/>
              </a:ext>
            </a:extLst>
          </p:cNvPr>
          <p:cNvGraphicFramePr>
            <a:graphicFrameLocks noGrp="1" noChangeAspect="1"/>
          </p:cNvGraphicFramePr>
          <p:nvPr>
            <p:ph sz="quarter" idx="24"/>
            <p:extLst>
              <p:ext uri="{D42A27DB-BD31-4B8C-83A1-F6EECF244321}">
                <p14:modId xmlns:p14="http://schemas.microsoft.com/office/powerpoint/2010/main" val="2937117241"/>
              </p:ext>
            </p:extLst>
          </p:nvPr>
        </p:nvGraphicFramePr>
        <p:xfrm>
          <a:off x="8786822" y="1123175"/>
          <a:ext cx="2068080" cy="640438"/>
        </p:xfrm>
        <a:graphic>
          <a:graphicData uri="http://schemas.openxmlformats.org/presentationml/2006/ole">
            <mc:AlternateContent xmlns:mc="http://schemas.openxmlformats.org/markup-compatibility/2006">
              <mc:Choice xmlns:v="urn:schemas-microsoft-com:vml" Requires="v">
                <p:oleObj spid="_x0000_s591945" name="Equation" r:id="rId3" imgW="1968480" imgH="609480" progId="Equation.DSMT4">
                  <p:embed/>
                </p:oleObj>
              </mc:Choice>
              <mc:Fallback>
                <p:oleObj name="Equation" r:id="rId3" imgW="1968480" imgH="609480" progId="Equation.DSMT4">
                  <p:embed/>
                  <p:pic>
                    <p:nvPicPr>
                      <p:cNvPr id="11" name="Object 10">
                        <a:extLst>
                          <a:ext uri="{FF2B5EF4-FFF2-40B4-BE49-F238E27FC236}">
                            <a16:creationId xmlns="" xmlns:a16="http://schemas.microsoft.com/office/drawing/2014/main" id="{BB4E3448-EF09-4109-8481-3FEB017D1E7A}"/>
                          </a:ext>
                        </a:extLst>
                      </p:cNvPr>
                      <p:cNvPicPr/>
                      <p:nvPr/>
                    </p:nvPicPr>
                    <p:blipFill>
                      <a:blip r:embed="rId4"/>
                      <a:stretch>
                        <a:fillRect/>
                      </a:stretch>
                    </p:blipFill>
                    <p:spPr>
                      <a:xfrm>
                        <a:off x="8786822" y="1123175"/>
                        <a:ext cx="2068080" cy="640438"/>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83807D27-13FC-4662-ABF3-C2BA48659AB8}"/>
              </a:ext>
            </a:extLst>
          </p:cNvPr>
          <p:cNvSpPr>
            <a:spLocks noGrp="1"/>
          </p:cNvSpPr>
          <p:nvPr>
            <p:ph sz="quarter" idx="25"/>
          </p:nvPr>
        </p:nvSpPr>
        <p:spPr>
          <a:xfrm>
            <a:off x="736600" y="1632137"/>
            <a:ext cx="2209800" cy="346526"/>
          </a:xfrm>
        </p:spPr>
        <p:txBody>
          <a:bodyPr/>
          <a:lstStyle/>
          <a:p>
            <a:r>
              <a:rPr lang="en-US" altLang="en-US" dirty="0"/>
              <a:t>where </a:t>
            </a:r>
            <a:r>
              <a:rPr lang="en-US" altLang="en-US" i="1" dirty="0" smtClean="0"/>
              <a:t>F</a:t>
            </a:r>
            <a:r>
              <a:rPr lang="en-US" altLang="en-US" dirty="0" smtClean="0"/>
              <a:t>(</a:t>
            </a:r>
            <a:r>
              <a:rPr lang="en-US" altLang="en-US" i="1" dirty="0" smtClean="0"/>
              <a:t>x</a:t>
            </a:r>
            <a:r>
              <a:rPr lang="en-US" altLang="en-US" dirty="0"/>
              <a:t>) </a:t>
            </a:r>
            <a:r>
              <a:rPr lang="en-US" altLang="en-US" dirty="0">
                <a:latin typeface="Arial" panose="020B0604020202020204" pitchFamily="34" charset="0"/>
                <a:cs typeface="Arial" panose="020B0604020202020204" pitchFamily="34" charset="0"/>
              </a:rPr>
              <a:t>≥</a:t>
            </a:r>
            <a:r>
              <a:rPr lang="en-US" altLang="en-US" dirty="0"/>
              <a:t> 0.</a:t>
            </a:r>
          </a:p>
        </p:txBody>
      </p:sp>
      <p:sp>
        <p:nvSpPr>
          <p:cNvPr id="6" name="Content Placeholder 5">
            <a:extLst>
              <a:ext uri="{FF2B5EF4-FFF2-40B4-BE49-F238E27FC236}">
                <a16:creationId xmlns="" xmlns:a16="http://schemas.microsoft.com/office/drawing/2014/main" id="{1E5B3D28-2CEC-4882-9950-837F6AEDEEFB}"/>
              </a:ext>
            </a:extLst>
          </p:cNvPr>
          <p:cNvSpPr>
            <a:spLocks noGrp="1"/>
          </p:cNvSpPr>
          <p:nvPr>
            <p:ph sz="quarter" idx="26"/>
          </p:nvPr>
        </p:nvSpPr>
        <p:spPr>
          <a:xfrm>
            <a:off x="736600" y="2185062"/>
            <a:ext cx="10718800" cy="946639"/>
          </a:xfrm>
        </p:spPr>
        <p:txBody>
          <a:bodyPr/>
          <a:lstStyle/>
          <a:p>
            <a:r>
              <a:rPr lang="en-US" altLang="en-US" dirty="0"/>
              <a:t>If the curve is traced out once by the parametric equations </a:t>
            </a:r>
            <a:r>
              <a:rPr lang="en-US" altLang="en-US" i="1" dirty="0"/>
              <a:t>x </a:t>
            </a:r>
            <a:r>
              <a:rPr lang="en-US" altLang="en-US" dirty="0"/>
              <a:t>= </a:t>
            </a:r>
            <a:r>
              <a:rPr lang="en-US" altLang="en-US" i="1" dirty="0" smtClean="0"/>
              <a:t>f</a:t>
            </a:r>
            <a:r>
              <a:rPr lang="en-US" altLang="en-US" dirty="0" smtClean="0"/>
              <a:t>(</a:t>
            </a:r>
            <a:r>
              <a:rPr lang="en-US" altLang="en-US" i="1" dirty="0" smtClean="0"/>
              <a:t>t</a:t>
            </a:r>
            <a:r>
              <a:rPr lang="en-US" altLang="en-US" dirty="0"/>
              <a:t>) and </a:t>
            </a:r>
            <a:r>
              <a:rPr lang="en-US" altLang="en-US" i="1" dirty="0"/>
              <a:t>y </a:t>
            </a:r>
            <a:r>
              <a:rPr lang="en-US" altLang="en-US" dirty="0"/>
              <a:t>= </a:t>
            </a:r>
            <a:r>
              <a:rPr lang="en-US" altLang="en-US" i="1" dirty="0" smtClean="0"/>
              <a:t>g</a:t>
            </a:r>
            <a:r>
              <a:rPr lang="en-US" altLang="en-US" dirty="0" smtClean="0"/>
              <a:t>(</a:t>
            </a:r>
            <a:r>
              <a:rPr lang="en-US" altLang="en-US" i="1" dirty="0" smtClean="0"/>
              <a:t>t</a:t>
            </a:r>
            <a:r>
              <a:rPr lang="en-US" altLang="en-US" dirty="0"/>
              <a:t>), </a:t>
            </a:r>
            <a:r>
              <a:rPr lang="el-GR" altLang="en-US" i="1" dirty="0" smtClean="0">
                <a:latin typeface="Arial" panose="020B0604020202020204" pitchFamily="34" charset="0"/>
                <a:cs typeface="Arial" panose="020B0604020202020204" pitchFamily="34" charset="0"/>
              </a:rPr>
              <a:t>α</a:t>
            </a:r>
            <a:r>
              <a:rPr lang="en-IN" altLang="en-US" i="1"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sym typeface="Symbol" panose="05050102010706020507" pitchFamily="18" charset="2"/>
              </a:rPr>
              <a:t>≤</a:t>
            </a:r>
            <a:r>
              <a:rPr lang="en-US" altLang="en-US" dirty="0" smtClean="0"/>
              <a:t> </a:t>
            </a:r>
            <a:r>
              <a:rPr lang="en-US" altLang="en-US" i="1" dirty="0"/>
              <a:t>t</a:t>
            </a:r>
            <a:r>
              <a:rPr lang="en-US" altLang="en-US" dirty="0"/>
              <a:t>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t> </a:t>
            </a:r>
            <a:r>
              <a:rPr lang="el-GR" altLang="en-US" i="1" dirty="0" smtClean="0">
                <a:latin typeface="Arial" panose="020B0604020202020204" pitchFamily="34" charset="0"/>
                <a:cs typeface="Arial" panose="020B0604020202020204" pitchFamily="34" charset="0"/>
              </a:rPr>
              <a:t>β</a:t>
            </a:r>
            <a:r>
              <a:rPr lang="en-US" altLang="en-US" dirty="0" smtClean="0">
                <a:sym typeface="Symbol" panose="05050102010706020507" pitchFamily="18" charset="2"/>
              </a:rPr>
              <a:t>, </a:t>
            </a:r>
            <a:r>
              <a:rPr lang="en-US" altLang="en-US" dirty="0"/>
              <a:t>then we can calculate an area formula by using the Substitution Rule for Definite Integrals as follows:</a:t>
            </a:r>
          </a:p>
        </p:txBody>
      </p:sp>
      <p:graphicFrame>
        <p:nvGraphicFramePr>
          <p:cNvPr id="14" name="Content Placeholder 13" descr="A = int_a^b (y) (d x) = int_alpha^beta g(t) f prime (t) (d t) [or int_beta^alpha g(t) f prime(t) (d t)]&#10;">
            <a:extLst>
              <a:ext uri="{FF2B5EF4-FFF2-40B4-BE49-F238E27FC236}">
                <a16:creationId xmlns="" xmlns:a16="http://schemas.microsoft.com/office/drawing/2014/main" id="{A684D23C-2798-410D-AFE3-60177DC05430}"/>
              </a:ext>
            </a:extLst>
          </p:cNvPr>
          <p:cNvGraphicFramePr>
            <a:graphicFrameLocks noGrp="1" noChangeAspect="1"/>
          </p:cNvGraphicFramePr>
          <p:nvPr>
            <p:ph sz="quarter" idx="27"/>
            <p:extLst>
              <p:ext uri="{D42A27DB-BD31-4B8C-83A1-F6EECF244321}">
                <p14:modId xmlns:p14="http://schemas.microsoft.com/office/powerpoint/2010/main" val="1568483222"/>
              </p:ext>
            </p:extLst>
          </p:nvPr>
        </p:nvGraphicFramePr>
        <p:xfrm>
          <a:off x="2881313" y="3627438"/>
          <a:ext cx="6581775" cy="742950"/>
        </p:xfrm>
        <a:graphic>
          <a:graphicData uri="http://schemas.openxmlformats.org/presentationml/2006/ole">
            <mc:AlternateContent xmlns:mc="http://schemas.openxmlformats.org/markup-compatibility/2006">
              <mc:Choice xmlns:v="urn:schemas-microsoft-com:vml" Requires="v">
                <p:oleObj spid="_x0000_s591946" name="Equation" r:id="rId5" imgW="6298920" imgH="711000" progId="Equation.DSMT4">
                  <p:embed/>
                </p:oleObj>
              </mc:Choice>
              <mc:Fallback>
                <p:oleObj name="Equation" r:id="rId5" imgW="6298920" imgH="711000" progId="Equation.DSMT4">
                  <p:embed/>
                  <p:pic>
                    <p:nvPicPr>
                      <p:cNvPr id="13" name="Object 12">
                        <a:extLst>
                          <a:ext uri="{FF2B5EF4-FFF2-40B4-BE49-F238E27FC236}">
                            <a16:creationId xmlns="" xmlns:a16="http://schemas.microsoft.com/office/drawing/2014/main" id="{E383FB89-E05B-454B-A223-710D4B92F252}"/>
                          </a:ext>
                        </a:extLst>
                      </p:cNvPr>
                      <p:cNvPicPr/>
                      <p:nvPr/>
                    </p:nvPicPr>
                    <p:blipFill>
                      <a:blip r:embed="rId6"/>
                      <a:stretch>
                        <a:fillRect/>
                      </a:stretch>
                    </p:blipFill>
                    <p:spPr>
                      <a:xfrm>
                        <a:off x="2881313" y="3627438"/>
                        <a:ext cx="6581775" cy="742950"/>
                      </a:xfrm>
                      <a:prstGeom prst="rect">
                        <a:avLst/>
                      </a:prstGeom>
                    </p:spPr>
                  </p:pic>
                </p:oleObj>
              </mc:Fallback>
            </mc:AlternateContent>
          </a:graphicData>
        </a:graphic>
      </p:graphicFrame>
    </p:spTree>
    <p:extLst>
      <p:ext uri="{BB962C8B-B14F-4D97-AF65-F5344CB8AC3E}">
        <p14:creationId xmlns:p14="http://schemas.microsoft.com/office/powerpoint/2010/main" val="381282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C56209-4CA5-4AD7-ACAF-2799C39FBECD}"/>
              </a:ext>
            </a:extLst>
          </p:cNvPr>
          <p:cNvSpPr>
            <a:spLocks noGrp="1"/>
          </p:cNvSpPr>
          <p:nvPr>
            <p:ph type="title"/>
          </p:nvPr>
        </p:nvSpPr>
        <p:spPr/>
        <p:txBody>
          <a:bodyPr/>
          <a:lstStyle/>
          <a:p>
            <a:r>
              <a:rPr lang="en-US" altLang="en-US" dirty="0"/>
              <a:t>Example 3</a:t>
            </a:r>
            <a:endParaRPr lang="en-US" dirty="0"/>
          </a:p>
        </p:txBody>
      </p:sp>
      <p:sp>
        <p:nvSpPr>
          <p:cNvPr id="3" name="Content Placeholder 2">
            <a:extLst>
              <a:ext uri="{FF2B5EF4-FFF2-40B4-BE49-F238E27FC236}">
                <a16:creationId xmlns="" xmlns:a16="http://schemas.microsoft.com/office/drawing/2014/main" id="{AB517599-9EFA-4091-870E-2A837E975D8D}"/>
              </a:ext>
            </a:extLst>
          </p:cNvPr>
          <p:cNvSpPr>
            <a:spLocks noGrp="1"/>
          </p:cNvSpPr>
          <p:nvPr>
            <p:ph sz="quarter" idx="23"/>
          </p:nvPr>
        </p:nvSpPr>
        <p:spPr/>
        <p:txBody>
          <a:bodyPr/>
          <a:lstStyle/>
          <a:p>
            <a:r>
              <a:rPr lang="en-US" altLang="en-US" dirty="0"/>
              <a:t>Find the area under one arch of the cycloid</a:t>
            </a:r>
          </a:p>
        </p:txBody>
      </p:sp>
      <p:graphicFrame>
        <p:nvGraphicFramePr>
          <p:cNvPr id="8" name="Content Placeholder 7" descr="x = r(theta minus sin(theta) y = r(1 minus cos(theta)">
            <a:extLst>
              <a:ext uri="{FF2B5EF4-FFF2-40B4-BE49-F238E27FC236}">
                <a16:creationId xmlns="" xmlns:a16="http://schemas.microsoft.com/office/drawing/2014/main" id="{C62BF12B-837B-4980-B967-69FDC77785A6}"/>
              </a:ext>
            </a:extLst>
          </p:cNvPr>
          <p:cNvGraphicFramePr>
            <a:graphicFrameLocks noGrp="1" noChangeAspect="1"/>
          </p:cNvGraphicFramePr>
          <p:nvPr>
            <p:ph sz="quarter" idx="24"/>
            <p:extLst>
              <p:ext uri="{D42A27DB-BD31-4B8C-83A1-F6EECF244321}">
                <p14:modId xmlns:p14="http://schemas.microsoft.com/office/powerpoint/2010/main" val="2548020760"/>
              </p:ext>
            </p:extLst>
          </p:nvPr>
        </p:nvGraphicFramePr>
        <p:xfrm>
          <a:off x="3555292" y="1766777"/>
          <a:ext cx="5075066" cy="495750"/>
        </p:xfrm>
        <a:graphic>
          <a:graphicData uri="http://schemas.openxmlformats.org/presentationml/2006/ole">
            <mc:AlternateContent xmlns:mc="http://schemas.openxmlformats.org/markup-compatibility/2006">
              <mc:Choice xmlns:v="urn:schemas-microsoft-com:vml" Requires="v">
                <p:oleObj spid="_x0000_s592931" name="Equation" r:id="rId3" imgW="4419360" imgH="431640" progId="Equation.DSMT4">
                  <p:embed/>
                </p:oleObj>
              </mc:Choice>
              <mc:Fallback>
                <p:oleObj name="Equation" r:id="rId3" imgW="4419360" imgH="431640" progId="Equation.DSMT4">
                  <p:embed/>
                  <p:pic>
                    <p:nvPicPr>
                      <p:cNvPr id="7" name="Object 6">
                        <a:extLst>
                          <a:ext uri="{FF2B5EF4-FFF2-40B4-BE49-F238E27FC236}">
                            <a16:creationId xmlns="" xmlns:a16="http://schemas.microsoft.com/office/drawing/2014/main" id="{B09CDBCC-4433-46B0-A8AB-895EF2357F7E}"/>
                          </a:ext>
                        </a:extLst>
                      </p:cNvPr>
                      <p:cNvPicPr/>
                      <p:nvPr/>
                    </p:nvPicPr>
                    <p:blipFill>
                      <a:blip r:embed="rId4"/>
                      <a:stretch>
                        <a:fillRect/>
                      </a:stretch>
                    </p:blipFill>
                    <p:spPr>
                      <a:xfrm>
                        <a:off x="3555292" y="1766777"/>
                        <a:ext cx="5075066" cy="495750"/>
                      </a:xfrm>
                      <a:prstGeom prst="rect">
                        <a:avLst/>
                      </a:prstGeom>
                    </p:spPr>
                  </p:pic>
                </p:oleObj>
              </mc:Fallback>
            </mc:AlternateContent>
          </a:graphicData>
        </a:graphic>
      </p:graphicFrame>
      <p:sp>
        <p:nvSpPr>
          <p:cNvPr id="9" name="Content Placeholder 8">
            <a:extLst>
              <a:ext uri="{FF2B5EF4-FFF2-40B4-BE49-F238E27FC236}">
                <a16:creationId xmlns="" xmlns:a16="http://schemas.microsoft.com/office/drawing/2014/main" id="{E0720D39-C06E-46BF-847E-81D4FC13B0F6}"/>
              </a:ext>
            </a:extLst>
          </p:cNvPr>
          <p:cNvSpPr>
            <a:spLocks noGrp="1"/>
          </p:cNvSpPr>
          <p:nvPr>
            <p:ph sz="quarter" idx="25"/>
          </p:nvPr>
        </p:nvSpPr>
        <p:spPr>
          <a:xfrm>
            <a:off x="736600" y="2451236"/>
            <a:ext cx="2238829" cy="282678"/>
          </a:xfrm>
        </p:spPr>
        <p:txBody>
          <a:bodyPr/>
          <a:lstStyle/>
          <a:p>
            <a:r>
              <a:rPr lang="en-US" altLang="en-US" dirty="0"/>
              <a:t>(See Figure 3.)</a:t>
            </a:r>
            <a:endParaRPr lang="en-US" dirty="0"/>
          </a:p>
        </p:txBody>
      </p:sp>
      <p:pic>
        <p:nvPicPr>
          <p:cNvPr id="15" name="Content Placeholder 14" descr="A three-branched cycloid is graphed on the x y coordinate plane. Two branches of the cycloid are graphed on the first quadrant and a branch of the cycloid is graphed on the first quadrant.&#10;">
            <a:extLst>
              <a:ext uri="{FF2B5EF4-FFF2-40B4-BE49-F238E27FC236}">
                <a16:creationId xmlns="" xmlns:a16="http://schemas.microsoft.com/office/drawing/2014/main" id="{D929E83B-B54B-42B2-8141-99DFA3177328}"/>
              </a:ext>
            </a:extLst>
          </p:cNvPr>
          <p:cNvPicPr>
            <a:picLocks noGrp="1" noChangeAspect="1"/>
          </p:cNvPicPr>
          <p:nvPr>
            <p:ph sz="quarter" idx="26"/>
          </p:nvPr>
        </p:nvPicPr>
        <p:blipFill>
          <a:blip r:embed="rId5"/>
          <a:stretch>
            <a:fillRect/>
          </a:stretch>
        </p:blipFill>
        <p:spPr>
          <a:xfrm>
            <a:off x="3806199" y="3097420"/>
            <a:ext cx="4573252" cy="1693798"/>
          </a:xfrm>
          <a:prstGeom prst="rect">
            <a:avLst/>
          </a:prstGeom>
        </p:spPr>
      </p:pic>
      <p:sp>
        <p:nvSpPr>
          <p:cNvPr id="11" name="Content Placeholder 10">
            <a:extLst>
              <a:ext uri="{FF2B5EF4-FFF2-40B4-BE49-F238E27FC236}">
                <a16:creationId xmlns="" xmlns:a16="http://schemas.microsoft.com/office/drawing/2014/main" id="{454D0EBF-387A-416B-AF72-EB30ED9D1FFF}"/>
              </a:ext>
            </a:extLst>
          </p:cNvPr>
          <p:cNvSpPr>
            <a:spLocks noGrp="1"/>
          </p:cNvSpPr>
          <p:nvPr>
            <p:ph sz="quarter" idx="27"/>
          </p:nvPr>
        </p:nvSpPr>
        <p:spPr>
          <a:xfrm>
            <a:off x="5371782" y="5618905"/>
            <a:ext cx="1448437" cy="282679"/>
          </a:xfrm>
        </p:spPr>
        <p:txBody>
          <a:bodyPr/>
          <a:lstStyle/>
          <a:p>
            <a:pPr algn="ctr"/>
            <a:r>
              <a:rPr lang="en-US" altLang="en-US" sz="2000" b="1" dirty="0"/>
              <a:t>Figure 3</a:t>
            </a:r>
          </a:p>
        </p:txBody>
      </p:sp>
    </p:spTree>
    <p:extLst>
      <p:ext uri="{BB962C8B-B14F-4D97-AF65-F5344CB8AC3E}">
        <p14:creationId xmlns:p14="http://schemas.microsoft.com/office/powerpoint/2010/main" val="55126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BCC38E-C561-47D1-9207-D4EDDBAAC428}"/>
              </a:ext>
            </a:extLst>
          </p:cNvPr>
          <p:cNvSpPr>
            <a:spLocks noGrp="1"/>
          </p:cNvSpPr>
          <p:nvPr>
            <p:ph type="title"/>
          </p:nvPr>
        </p:nvSpPr>
        <p:spPr/>
        <p:txBody>
          <a:bodyPr/>
          <a:lstStyle/>
          <a:p>
            <a:r>
              <a:rPr lang="en-US" altLang="en-US" dirty="0"/>
              <a:t>Example 3 – </a:t>
            </a:r>
            <a:r>
              <a:rPr lang="en-US" altLang="en-US" i="1" dirty="0"/>
              <a:t>Solution </a:t>
            </a:r>
            <a:r>
              <a:rPr lang="en-US" altLang="en-US" sz="2400" b="0" dirty="0"/>
              <a:t>(1 of 2)</a:t>
            </a:r>
            <a:endParaRPr lang="en-US" sz="2400" b="0" dirty="0"/>
          </a:p>
        </p:txBody>
      </p:sp>
      <p:sp>
        <p:nvSpPr>
          <p:cNvPr id="3" name="Content Placeholder 2">
            <a:extLst>
              <a:ext uri="{FF2B5EF4-FFF2-40B4-BE49-F238E27FC236}">
                <a16:creationId xmlns="" xmlns:a16="http://schemas.microsoft.com/office/drawing/2014/main" id="{F1B488EF-EBD8-49A1-BA65-1C9DBDFCF07F}"/>
              </a:ext>
            </a:extLst>
          </p:cNvPr>
          <p:cNvSpPr>
            <a:spLocks noGrp="1"/>
          </p:cNvSpPr>
          <p:nvPr>
            <p:ph sz="quarter" idx="23"/>
          </p:nvPr>
        </p:nvSpPr>
        <p:spPr>
          <a:xfrm>
            <a:off x="736599" y="1289050"/>
            <a:ext cx="10989235" cy="808692"/>
          </a:xfrm>
        </p:spPr>
        <p:txBody>
          <a:bodyPr/>
          <a:lstStyle/>
          <a:p>
            <a:r>
              <a:rPr lang="en-US" altLang="en-US" dirty="0"/>
              <a:t>One arch of the cycloid is given by 0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t> </a:t>
            </a:r>
            <a:r>
              <a:rPr lang="el-GR" altLang="en-US" i="1" dirty="0">
                <a:latin typeface="Arial" panose="020B0604020202020204" pitchFamily="34" charset="0"/>
                <a:cs typeface="Arial" panose="020B0604020202020204" pitchFamily="34" charset="0"/>
              </a:rPr>
              <a:t>θ</a:t>
            </a:r>
            <a:r>
              <a:rPr lang="en-US" altLang="en-US" dirty="0" smtClean="0"/>
              <a:t>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t> </a:t>
            </a:r>
            <a:r>
              <a:rPr lang="en-US" altLang="en-US" dirty="0" smtClean="0"/>
              <a:t>2</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dirty="0" smtClean="0"/>
              <a:t>.</a:t>
            </a:r>
            <a:endParaRPr lang="en-US" altLang="en-US" dirty="0"/>
          </a:p>
          <a:p>
            <a:r>
              <a:rPr lang="en-US" altLang="en-US" dirty="0"/>
              <a:t>Using the Substitution Rule with </a:t>
            </a:r>
            <a:r>
              <a:rPr lang="en-US" altLang="en-US" i="1" dirty="0"/>
              <a:t>y</a:t>
            </a:r>
            <a:r>
              <a:rPr lang="en-US" altLang="en-US" dirty="0"/>
              <a:t> = </a:t>
            </a:r>
            <a:r>
              <a:rPr lang="en-US" altLang="en-US" i="1" dirty="0"/>
              <a:t>r</a:t>
            </a:r>
            <a:r>
              <a:rPr lang="en-US" altLang="en-US" dirty="0"/>
              <a:t>(1 − </a:t>
            </a:r>
            <a:r>
              <a:rPr lang="en-US" altLang="en-US" dirty="0" smtClean="0"/>
              <a:t>cos </a:t>
            </a:r>
            <a:r>
              <a:rPr lang="el-GR" altLang="en-US" i="1" dirty="0" smtClean="0">
                <a:latin typeface="Arial" panose="020B0604020202020204" pitchFamily="34" charset="0"/>
                <a:cs typeface="Arial" panose="020B0604020202020204" pitchFamily="34" charset="0"/>
              </a:rPr>
              <a:t>θ</a:t>
            </a:r>
            <a:r>
              <a:rPr lang="en-US" altLang="en-US" dirty="0" smtClean="0">
                <a:sym typeface="Symbol" panose="05050102010706020507" pitchFamily="18" charset="2"/>
              </a:rPr>
              <a:t>)</a:t>
            </a:r>
            <a:r>
              <a:rPr lang="en-US" altLang="en-US" dirty="0" smtClean="0"/>
              <a:t> </a:t>
            </a:r>
            <a:r>
              <a:rPr lang="en-US" altLang="en-US" dirty="0"/>
              <a:t>and </a:t>
            </a:r>
            <a:r>
              <a:rPr lang="en-US" altLang="en-US" i="1" dirty="0"/>
              <a:t>dx </a:t>
            </a:r>
            <a:r>
              <a:rPr lang="en-US" altLang="en-US" dirty="0"/>
              <a:t>= </a:t>
            </a:r>
            <a:r>
              <a:rPr lang="en-US" altLang="en-US" i="1" dirty="0"/>
              <a:t>r</a:t>
            </a:r>
            <a:r>
              <a:rPr lang="en-US" altLang="en-US" dirty="0"/>
              <a:t>(1 − cos </a:t>
            </a:r>
            <a:r>
              <a:rPr lang="el-GR" altLang="en-US" i="1" dirty="0">
                <a:latin typeface="Arial" panose="020B0604020202020204" pitchFamily="34" charset="0"/>
                <a:cs typeface="Arial" panose="020B0604020202020204" pitchFamily="34" charset="0"/>
              </a:rPr>
              <a:t>θ</a:t>
            </a:r>
            <a:r>
              <a:rPr lang="en-US" altLang="en-US" dirty="0" smtClean="0">
                <a:sym typeface="Symbol" panose="05050102010706020507" pitchFamily="18" charset="2"/>
              </a:rPr>
              <a:t>)</a:t>
            </a:r>
            <a:r>
              <a:rPr lang="en-US" altLang="en-US" i="1" dirty="0" smtClean="0"/>
              <a:t>d</a:t>
            </a:r>
            <a:r>
              <a:rPr lang="el-GR" altLang="en-US" i="1" dirty="0" smtClean="0">
                <a:latin typeface="Arial" panose="020B0604020202020204" pitchFamily="34" charset="0"/>
                <a:cs typeface="Arial" panose="020B0604020202020204" pitchFamily="34" charset="0"/>
              </a:rPr>
              <a:t>θ</a:t>
            </a:r>
            <a:r>
              <a:rPr lang="en-US" altLang="en-US" dirty="0" smtClean="0">
                <a:sym typeface="Symbol" panose="05050102010706020507" pitchFamily="18" charset="2"/>
              </a:rPr>
              <a:t>, </a:t>
            </a:r>
            <a:r>
              <a:rPr lang="en-US" altLang="en-US" dirty="0">
                <a:sym typeface="Symbol" panose="05050102010706020507" pitchFamily="18" charset="2"/>
              </a:rPr>
              <a:t>we have</a:t>
            </a:r>
          </a:p>
        </p:txBody>
      </p:sp>
      <p:graphicFrame>
        <p:nvGraphicFramePr>
          <p:cNvPr id="12" name="Content Placeholder 11" descr=" =  (int_0^2 pi (r(1 minus cos(theta)) r(1 minus cos(theta)) (d theta)))&#10; =  ((r^2) (int_0^2 pi ((1 minus cos (theta))^2) (d theta)))&#10; =  ((r^2) (int_0^2 pi ((1 minus 2 cos (theta) + cos^2 (theta))) (d theta)))&#10;">
            <a:extLst>
              <a:ext uri="{FF2B5EF4-FFF2-40B4-BE49-F238E27FC236}">
                <a16:creationId xmlns="" xmlns:a16="http://schemas.microsoft.com/office/drawing/2014/main" id="{105743A3-4475-43E1-8E00-8446935BA606}"/>
              </a:ext>
            </a:extLst>
          </p:cNvPr>
          <p:cNvGraphicFramePr>
            <a:graphicFrameLocks noGrp="1" noChangeAspect="1"/>
          </p:cNvGraphicFramePr>
          <p:nvPr>
            <p:ph sz="quarter" idx="24"/>
            <p:extLst>
              <p:ext uri="{D42A27DB-BD31-4B8C-83A1-F6EECF244321}">
                <p14:modId xmlns:p14="http://schemas.microsoft.com/office/powerpoint/2010/main" val="1308825480"/>
              </p:ext>
            </p:extLst>
          </p:nvPr>
        </p:nvGraphicFramePr>
        <p:xfrm>
          <a:off x="2857500" y="2559050"/>
          <a:ext cx="6469063" cy="2187575"/>
        </p:xfrm>
        <a:graphic>
          <a:graphicData uri="http://schemas.openxmlformats.org/presentationml/2006/ole">
            <mc:AlternateContent xmlns:mc="http://schemas.openxmlformats.org/markup-compatibility/2006">
              <mc:Choice xmlns:v="urn:schemas-microsoft-com:vml" Requires="v">
                <p:oleObj spid="_x0000_s593957" name="Equation" r:id="rId3" imgW="6159240" imgH="2082600" progId="Equation.DSMT4">
                  <p:embed/>
                </p:oleObj>
              </mc:Choice>
              <mc:Fallback>
                <p:oleObj name="Equation" r:id="rId3" imgW="6159240" imgH="2082600" progId="Equation.DSMT4">
                  <p:embed/>
                  <p:pic>
                    <p:nvPicPr>
                      <p:cNvPr id="11" name="Object 10">
                        <a:extLst>
                          <a:ext uri="{FF2B5EF4-FFF2-40B4-BE49-F238E27FC236}">
                            <a16:creationId xmlns="" xmlns:a16="http://schemas.microsoft.com/office/drawing/2014/main" id="{092F8A60-E82F-4414-BEA1-11D401E7459C}"/>
                          </a:ext>
                        </a:extLst>
                      </p:cNvPr>
                      <p:cNvPicPr/>
                      <p:nvPr/>
                    </p:nvPicPr>
                    <p:blipFill>
                      <a:blip r:embed="rId4"/>
                      <a:stretch>
                        <a:fillRect/>
                      </a:stretch>
                    </p:blipFill>
                    <p:spPr>
                      <a:xfrm>
                        <a:off x="2857500" y="2559050"/>
                        <a:ext cx="6469063" cy="2187575"/>
                      </a:xfrm>
                      <a:prstGeom prst="rect">
                        <a:avLst/>
                      </a:prstGeom>
                    </p:spPr>
                  </p:pic>
                </p:oleObj>
              </mc:Fallback>
            </mc:AlternateContent>
          </a:graphicData>
        </a:graphic>
      </p:graphicFrame>
    </p:spTree>
    <p:extLst>
      <p:ext uri="{BB962C8B-B14F-4D97-AF65-F5344CB8AC3E}">
        <p14:creationId xmlns:p14="http://schemas.microsoft.com/office/powerpoint/2010/main" val="469065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20B68C-2E28-40CD-84CB-D28B49611A54}"/>
              </a:ext>
            </a:extLst>
          </p:cNvPr>
          <p:cNvSpPr>
            <a:spLocks noGrp="1"/>
          </p:cNvSpPr>
          <p:nvPr>
            <p:ph type="title"/>
          </p:nvPr>
        </p:nvSpPr>
        <p:spPr/>
        <p:txBody>
          <a:bodyPr/>
          <a:lstStyle/>
          <a:p>
            <a:r>
              <a:rPr lang="en-US" altLang="en-US" dirty="0"/>
              <a:t>Example 3 – </a:t>
            </a:r>
            <a:r>
              <a:rPr lang="en-US" altLang="en-US" i="1" dirty="0"/>
              <a:t>Solution </a:t>
            </a:r>
            <a:r>
              <a:rPr lang="en-US" altLang="en-US" sz="2400" b="0" dirty="0"/>
              <a:t>(2 of 2)</a:t>
            </a:r>
            <a:endParaRPr lang="en-US" dirty="0"/>
          </a:p>
        </p:txBody>
      </p:sp>
      <p:graphicFrame>
        <p:nvGraphicFramePr>
          <p:cNvPr id="10" name="Content Placeholder 9" descr=" =  ((r^2) (int_0^2 pi([1 minus 2 cos (theta) + ((1/2)( 1 + cos 2 (theta))]) (d theta)))&#10; =  ((r^2)[(3/2)(theta) minus 2 sin (theta) +(1/4) sin 2 (theta)]_0^2 pi)&#10; =  ((r^2)((3/2) * 2 pi) = 3 pi (r^2))">
            <a:extLst>
              <a:ext uri="{FF2B5EF4-FFF2-40B4-BE49-F238E27FC236}">
                <a16:creationId xmlns="" xmlns:a16="http://schemas.microsoft.com/office/drawing/2014/main" id="{057F8663-303A-4EF0-945F-54FA15858C6D}"/>
              </a:ext>
            </a:extLst>
          </p:cNvPr>
          <p:cNvGraphicFramePr>
            <a:graphicFrameLocks noGrp="1" noChangeAspect="1"/>
          </p:cNvGraphicFramePr>
          <p:nvPr>
            <p:ph sz="quarter" idx="23"/>
            <p:extLst>
              <p:ext uri="{D42A27DB-BD31-4B8C-83A1-F6EECF244321}">
                <p14:modId xmlns:p14="http://schemas.microsoft.com/office/powerpoint/2010/main" val="397711059"/>
              </p:ext>
            </p:extLst>
          </p:nvPr>
        </p:nvGraphicFramePr>
        <p:xfrm>
          <a:off x="3490913" y="1525588"/>
          <a:ext cx="5210175" cy="2865437"/>
        </p:xfrm>
        <a:graphic>
          <a:graphicData uri="http://schemas.openxmlformats.org/presentationml/2006/ole">
            <mc:AlternateContent xmlns:mc="http://schemas.openxmlformats.org/markup-compatibility/2006">
              <mc:Choice xmlns:v="urn:schemas-microsoft-com:vml" Requires="v">
                <p:oleObj spid="_x0000_s594981" name="Equation" r:id="rId3" imgW="4965480" imgH="2730240" progId="Equation.DSMT4">
                  <p:embed/>
                </p:oleObj>
              </mc:Choice>
              <mc:Fallback>
                <p:oleObj name="Equation" r:id="rId3" imgW="4965480" imgH="2730240" progId="Equation.DSMT4">
                  <p:embed/>
                  <p:pic>
                    <p:nvPicPr>
                      <p:cNvPr id="9" name="Object 8">
                        <a:extLst>
                          <a:ext uri="{FF2B5EF4-FFF2-40B4-BE49-F238E27FC236}">
                            <a16:creationId xmlns="" xmlns:a16="http://schemas.microsoft.com/office/drawing/2014/main" id="{3F6F6210-E03E-4C8F-8915-81728F4A2C66}"/>
                          </a:ext>
                        </a:extLst>
                      </p:cNvPr>
                      <p:cNvPicPr/>
                      <p:nvPr/>
                    </p:nvPicPr>
                    <p:blipFill>
                      <a:blip r:embed="rId4"/>
                      <a:stretch>
                        <a:fillRect/>
                      </a:stretch>
                    </p:blipFill>
                    <p:spPr>
                      <a:xfrm>
                        <a:off x="3490913" y="1525588"/>
                        <a:ext cx="5210175" cy="2865437"/>
                      </a:xfrm>
                      <a:prstGeom prst="rect">
                        <a:avLst/>
                      </a:prstGeom>
                    </p:spPr>
                  </p:pic>
                </p:oleObj>
              </mc:Fallback>
            </mc:AlternateContent>
          </a:graphicData>
        </a:graphic>
      </p:graphicFrame>
    </p:spTree>
    <p:extLst>
      <p:ext uri="{BB962C8B-B14F-4D97-AF65-F5344CB8AC3E}">
        <p14:creationId xmlns:p14="http://schemas.microsoft.com/office/powerpoint/2010/main" val="2958740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7B805E-DB9D-47C2-910B-3BE59CECB642}"/>
              </a:ext>
            </a:extLst>
          </p:cNvPr>
          <p:cNvSpPr>
            <a:spLocks noGrp="1"/>
          </p:cNvSpPr>
          <p:nvPr>
            <p:ph type="title"/>
          </p:nvPr>
        </p:nvSpPr>
        <p:spPr>
          <a:xfrm>
            <a:off x="838200" y="3227014"/>
            <a:ext cx="10515600" cy="672105"/>
          </a:xfrm>
        </p:spPr>
        <p:txBody>
          <a:bodyPr/>
          <a:lstStyle/>
          <a:p>
            <a:pPr algn="ctr"/>
            <a:r>
              <a:rPr lang="en-US" sz="4000" dirty="0"/>
              <a:t>Arc Length</a:t>
            </a:r>
          </a:p>
        </p:txBody>
      </p:sp>
    </p:spTree>
    <p:extLst>
      <p:ext uri="{BB962C8B-B14F-4D97-AF65-F5344CB8AC3E}">
        <p14:creationId xmlns:p14="http://schemas.microsoft.com/office/powerpoint/2010/main" val="2272434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276CB2-9129-42CE-8160-506844656D48}"/>
              </a:ext>
            </a:extLst>
          </p:cNvPr>
          <p:cNvSpPr>
            <a:spLocks noGrp="1"/>
          </p:cNvSpPr>
          <p:nvPr>
            <p:ph type="title"/>
          </p:nvPr>
        </p:nvSpPr>
        <p:spPr/>
        <p:txBody>
          <a:bodyPr/>
          <a:lstStyle/>
          <a:p>
            <a:r>
              <a:rPr lang="en-US" altLang="en-US" dirty="0"/>
              <a:t>Arc Length </a:t>
            </a:r>
            <a:r>
              <a:rPr lang="en-US" altLang="en-US" sz="2400" b="0" dirty="0"/>
              <a:t>(1 of 9)</a:t>
            </a:r>
            <a:endParaRPr lang="en-US" sz="2400" b="0" dirty="0"/>
          </a:p>
        </p:txBody>
      </p:sp>
      <p:sp>
        <p:nvSpPr>
          <p:cNvPr id="3" name="Content Placeholder 2">
            <a:extLst>
              <a:ext uri="{FF2B5EF4-FFF2-40B4-BE49-F238E27FC236}">
                <a16:creationId xmlns="" xmlns:a16="http://schemas.microsoft.com/office/drawing/2014/main" id="{46FEF79B-32F0-4710-9DFE-F5DFF0DC3019}"/>
              </a:ext>
            </a:extLst>
          </p:cNvPr>
          <p:cNvSpPr>
            <a:spLocks noGrp="1"/>
          </p:cNvSpPr>
          <p:nvPr>
            <p:ph sz="quarter" idx="23"/>
          </p:nvPr>
        </p:nvSpPr>
        <p:spPr>
          <a:xfrm>
            <a:off x="736600" y="1289050"/>
            <a:ext cx="10894568" cy="647474"/>
          </a:xfrm>
        </p:spPr>
        <p:txBody>
          <a:bodyPr/>
          <a:lstStyle/>
          <a:p>
            <a:r>
              <a:rPr lang="en-US" altLang="en-US" dirty="0">
                <a:sym typeface="Symbol" panose="05050102010706020507" pitchFamily="18" charset="2"/>
              </a:rPr>
              <a:t>We already know how to find the length </a:t>
            </a:r>
            <a:r>
              <a:rPr lang="en-US" altLang="en-US" i="1" dirty="0">
                <a:sym typeface="Symbol" panose="05050102010706020507" pitchFamily="18" charset="2"/>
              </a:rPr>
              <a:t>L </a:t>
            </a:r>
            <a:r>
              <a:rPr lang="en-US" altLang="en-US" dirty="0">
                <a:sym typeface="Symbol" panose="05050102010706020507" pitchFamily="18" charset="2"/>
              </a:rPr>
              <a:t>of a curve </a:t>
            </a:r>
            <a:r>
              <a:rPr lang="en-US" altLang="en-US" i="1" dirty="0">
                <a:sym typeface="Symbol" panose="05050102010706020507" pitchFamily="18" charset="2"/>
              </a:rPr>
              <a:t>C </a:t>
            </a:r>
            <a:r>
              <a:rPr lang="en-US" altLang="en-US" dirty="0">
                <a:sym typeface="Symbol" panose="05050102010706020507" pitchFamily="18" charset="2"/>
              </a:rPr>
              <a:t>given in the form </a:t>
            </a:r>
            <a:r>
              <a:rPr lang="en-US" altLang="en-US" i="1" dirty="0">
                <a:sym typeface="Symbol" panose="05050102010706020507" pitchFamily="18" charset="2"/>
              </a:rPr>
              <a:t>y</a:t>
            </a:r>
            <a:r>
              <a:rPr lang="en-US" altLang="en-US" dirty="0">
                <a:sym typeface="Symbol" panose="05050102010706020507" pitchFamily="18" charset="2"/>
              </a:rPr>
              <a:t> = </a:t>
            </a:r>
            <a:r>
              <a:rPr lang="en-US" altLang="en-US" i="1" dirty="0" smtClean="0">
                <a:sym typeface="Symbol" panose="05050102010706020507" pitchFamily="18" charset="2"/>
              </a:rPr>
              <a:t>F</a:t>
            </a:r>
            <a:r>
              <a:rPr lang="en-US" altLang="en-US" dirty="0" smtClean="0">
                <a:sym typeface="Symbol" panose="05050102010706020507" pitchFamily="18" charset="2"/>
              </a:rPr>
              <a:t>(</a:t>
            </a:r>
            <a:r>
              <a:rPr lang="en-US" altLang="en-US" i="1" dirty="0" smtClean="0">
                <a:sym typeface="Symbol" panose="05050102010706020507" pitchFamily="18" charset="2"/>
              </a:rPr>
              <a:t>x</a:t>
            </a:r>
            <a:r>
              <a:rPr lang="en-US" altLang="en-US" dirty="0">
                <a:sym typeface="Symbol" panose="05050102010706020507" pitchFamily="18" charset="2"/>
              </a:rPr>
              <a:t>), </a:t>
            </a:r>
            <a:r>
              <a:rPr lang="en-US" altLang="en-US" i="1" dirty="0">
                <a:sym typeface="Symbol" panose="05050102010706020507" pitchFamily="18" charset="2"/>
              </a:rPr>
              <a:t>a</a:t>
            </a:r>
            <a:r>
              <a:rPr lang="en-US" altLang="en-US" dirty="0">
                <a:sym typeface="Symbol" panose="05050102010706020507" pitchFamily="18" charset="2"/>
              </a:rPr>
              <a:t>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sym typeface="Symbol" panose="05050102010706020507" pitchFamily="18" charset="2"/>
              </a:rPr>
              <a:t> </a:t>
            </a:r>
            <a:r>
              <a:rPr lang="en-US" altLang="en-US" i="1" dirty="0">
                <a:sym typeface="Symbol" panose="05050102010706020507" pitchFamily="18" charset="2"/>
              </a:rPr>
              <a:t>x</a:t>
            </a:r>
            <a:r>
              <a:rPr lang="en-US" altLang="en-US" dirty="0">
                <a:sym typeface="Symbol" panose="05050102010706020507" pitchFamily="18" charset="2"/>
              </a:rPr>
              <a:t>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sym typeface="Symbol" panose="05050102010706020507" pitchFamily="18" charset="2"/>
              </a:rPr>
              <a:t> </a:t>
            </a:r>
            <a:r>
              <a:rPr lang="en-US" altLang="en-US" i="1" dirty="0">
                <a:sym typeface="Symbol" panose="05050102010706020507" pitchFamily="18" charset="2"/>
              </a:rPr>
              <a:t>b</a:t>
            </a:r>
            <a:r>
              <a:rPr lang="en-US" altLang="en-US" dirty="0">
                <a:sym typeface="Symbol" panose="05050102010706020507" pitchFamily="18" charset="2"/>
              </a:rPr>
              <a:t>.</a:t>
            </a:r>
          </a:p>
        </p:txBody>
      </p:sp>
      <p:sp>
        <p:nvSpPr>
          <p:cNvPr id="4" name="Content Placeholder 3">
            <a:extLst>
              <a:ext uri="{FF2B5EF4-FFF2-40B4-BE49-F238E27FC236}">
                <a16:creationId xmlns="" xmlns:a16="http://schemas.microsoft.com/office/drawing/2014/main" id="{D73793D7-BDDF-472D-B6A8-4CCD3FD7C2FD}"/>
              </a:ext>
            </a:extLst>
          </p:cNvPr>
          <p:cNvSpPr>
            <a:spLocks noGrp="1"/>
          </p:cNvSpPr>
          <p:nvPr>
            <p:ph sz="quarter" idx="24"/>
          </p:nvPr>
        </p:nvSpPr>
        <p:spPr>
          <a:xfrm>
            <a:off x="736600" y="2234746"/>
            <a:ext cx="308429" cy="334963"/>
          </a:xfrm>
        </p:spPr>
        <p:txBody>
          <a:bodyPr/>
          <a:lstStyle/>
          <a:p>
            <a:r>
              <a:rPr lang="en-US" altLang="en-US" dirty="0">
                <a:sym typeface="Symbol" panose="05050102010706020507" pitchFamily="18" charset="2"/>
              </a:rPr>
              <a:t>If</a:t>
            </a:r>
            <a:endParaRPr lang="en-US" dirty="0"/>
          </a:p>
        </p:txBody>
      </p:sp>
      <p:graphicFrame>
        <p:nvGraphicFramePr>
          <p:cNvPr id="12" name="Content Placeholder 11" descr="F prime">
            <a:extLst>
              <a:ext uri="{FF2B5EF4-FFF2-40B4-BE49-F238E27FC236}">
                <a16:creationId xmlns="" xmlns:a16="http://schemas.microsoft.com/office/drawing/2014/main" id="{DC196230-9A81-43CD-8F12-432E3A4AB6E1}"/>
              </a:ext>
            </a:extLst>
          </p:cNvPr>
          <p:cNvGraphicFramePr>
            <a:graphicFrameLocks noGrp="1" noChangeAspect="1"/>
          </p:cNvGraphicFramePr>
          <p:nvPr>
            <p:ph sz="quarter" idx="25"/>
            <p:extLst>
              <p:ext uri="{D42A27DB-BD31-4B8C-83A1-F6EECF244321}">
                <p14:modId xmlns:p14="http://schemas.microsoft.com/office/powerpoint/2010/main" val="1017602831"/>
              </p:ext>
            </p:extLst>
          </p:nvPr>
        </p:nvGraphicFramePr>
        <p:xfrm>
          <a:off x="979971" y="2228795"/>
          <a:ext cx="328673" cy="301284"/>
        </p:xfrm>
        <a:graphic>
          <a:graphicData uri="http://schemas.openxmlformats.org/presentationml/2006/ole">
            <mc:AlternateContent xmlns:mc="http://schemas.openxmlformats.org/markup-compatibility/2006">
              <mc:Choice xmlns:v="urn:schemas-microsoft-com:vml" Requires="v">
                <p:oleObj spid="_x0000_s596074" name="Equation" r:id="rId3" imgW="304560" imgH="279360" progId="Equation.DSMT4">
                  <p:embed/>
                </p:oleObj>
              </mc:Choice>
              <mc:Fallback>
                <p:oleObj name="Equation" r:id="rId3" imgW="304560" imgH="279360" progId="Equation.DSMT4">
                  <p:embed/>
                  <p:pic>
                    <p:nvPicPr>
                      <p:cNvPr id="11" name="Object 10">
                        <a:extLst>
                          <a:ext uri="{FF2B5EF4-FFF2-40B4-BE49-F238E27FC236}">
                            <a16:creationId xmlns="" xmlns:a16="http://schemas.microsoft.com/office/drawing/2014/main" id="{A1795BA7-AA69-4973-B5B4-6242FA22D224}"/>
                          </a:ext>
                        </a:extLst>
                      </p:cNvPr>
                      <p:cNvPicPr/>
                      <p:nvPr/>
                    </p:nvPicPr>
                    <p:blipFill>
                      <a:blip r:embed="rId4"/>
                      <a:stretch>
                        <a:fillRect/>
                      </a:stretch>
                    </p:blipFill>
                    <p:spPr>
                      <a:xfrm>
                        <a:off x="979971" y="2228795"/>
                        <a:ext cx="328673" cy="301284"/>
                      </a:xfrm>
                      <a:prstGeom prst="rect">
                        <a:avLst/>
                      </a:prstGeom>
                    </p:spPr>
                  </p:pic>
                </p:oleObj>
              </mc:Fallback>
            </mc:AlternateContent>
          </a:graphicData>
        </a:graphic>
      </p:graphicFrame>
      <p:sp>
        <p:nvSpPr>
          <p:cNvPr id="6" name="Content Placeholder 5">
            <a:extLst>
              <a:ext uri="{FF2B5EF4-FFF2-40B4-BE49-F238E27FC236}">
                <a16:creationId xmlns="" xmlns:a16="http://schemas.microsoft.com/office/drawing/2014/main" id="{536F7ABC-4C9D-4619-8D2C-3841682F83A5}"/>
              </a:ext>
            </a:extLst>
          </p:cNvPr>
          <p:cNvSpPr>
            <a:spLocks noGrp="1"/>
          </p:cNvSpPr>
          <p:nvPr>
            <p:ph sz="quarter" idx="26"/>
          </p:nvPr>
        </p:nvSpPr>
        <p:spPr>
          <a:xfrm>
            <a:off x="1365863" y="2210808"/>
            <a:ext cx="2630714" cy="279401"/>
          </a:xfrm>
        </p:spPr>
        <p:txBody>
          <a:bodyPr/>
          <a:lstStyle/>
          <a:p>
            <a:r>
              <a:rPr lang="en-US" altLang="en-US" dirty="0">
                <a:sym typeface="Symbol" panose="05050102010706020507" pitchFamily="18" charset="2"/>
              </a:rPr>
              <a:t>is continuous, then</a:t>
            </a:r>
          </a:p>
        </p:txBody>
      </p:sp>
      <p:graphicFrame>
        <p:nvGraphicFramePr>
          <p:cNvPr id="14" name="Content Placeholder 13" descr="L = int_a^b(sqrt(1 + ((d y)/(d x))^2) (d x))&#10;">
            <a:extLst>
              <a:ext uri="{FF2B5EF4-FFF2-40B4-BE49-F238E27FC236}">
                <a16:creationId xmlns="" xmlns:a16="http://schemas.microsoft.com/office/drawing/2014/main" id="{C0ED9469-E85B-4D9B-A4C4-0E77A465A3C5}"/>
              </a:ext>
            </a:extLst>
          </p:cNvPr>
          <p:cNvGraphicFramePr>
            <a:graphicFrameLocks noGrp="1" noChangeAspect="1"/>
          </p:cNvGraphicFramePr>
          <p:nvPr>
            <p:ph sz="quarter" idx="27"/>
            <p:extLst>
              <p:ext uri="{D42A27DB-BD31-4B8C-83A1-F6EECF244321}">
                <p14:modId xmlns:p14="http://schemas.microsoft.com/office/powerpoint/2010/main" val="4165195227"/>
              </p:ext>
            </p:extLst>
          </p:nvPr>
        </p:nvGraphicFramePr>
        <p:xfrm>
          <a:off x="4320030" y="2568179"/>
          <a:ext cx="3550353" cy="1084683"/>
        </p:xfrm>
        <a:graphic>
          <a:graphicData uri="http://schemas.openxmlformats.org/presentationml/2006/ole">
            <mc:AlternateContent xmlns:mc="http://schemas.openxmlformats.org/markup-compatibility/2006">
              <mc:Choice xmlns:v="urn:schemas-microsoft-com:vml" Requires="v">
                <p:oleObj spid="_x0000_s596075" name="Equation" r:id="rId5" imgW="3200400" imgH="977760" progId="Equation.DSMT4">
                  <p:embed/>
                </p:oleObj>
              </mc:Choice>
              <mc:Fallback>
                <p:oleObj name="Equation" r:id="rId5" imgW="3200400" imgH="977760" progId="Equation.DSMT4">
                  <p:embed/>
                  <p:pic>
                    <p:nvPicPr>
                      <p:cNvPr id="13" name="Object 12">
                        <a:extLst>
                          <a:ext uri="{FF2B5EF4-FFF2-40B4-BE49-F238E27FC236}">
                            <a16:creationId xmlns="" xmlns:a16="http://schemas.microsoft.com/office/drawing/2014/main" id="{D44003E3-587B-4BA9-BDDD-1E558784C4E1}"/>
                          </a:ext>
                        </a:extLst>
                      </p:cNvPr>
                      <p:cNvPicPr/>
                      <p:nvPr/>
                    </p:nvPicPr>
                    <p:blipFill>
                      <a:blip r:embed="rId6"/>
                      <a:stretch>
                        <a:fillRect/>
                      </a:stretch>
                    </p:blipFill>
                    <p:spPr>
                      <a:xfrm>
                        <a:off x="4320030" y="2568179"/>
                        <a:ext cx="3550353" cy="1084683"/>
                      </a:xfrm>
                      <a:prstGeom prst="rect">
                        <a:avLst/>
                      </a:prstGeom>
                    </p:spPr>
                  </p:pic>
                </p:oleObj>
              </mc:Fallback>
            </mc:AlternateContent>
          </a:graphicData>
        </a:graphic>
      </p:graphicFrame>
      <p:sp>
        <p:nvSpPr>
          <p:cNvPr id="8" name="Content Placeholder 7">
            <a:extLst>
              <a:ext uri="{FF2B5EF4-FFF2-40B4-BE49-F238E27FC236}">
                <a16:creationId xmlns="" xmlns:a16="http://schemas.microsoft.com/office/drawing/2014/main" id="{94731069-8276-40DA-A65F-8B96BEA7EC08}"/>
              </a:ext>
            </a:extLst>
          </p:cNvPr>
          <p:cNvSpPr>
            <a:spLocks noGrp="1"/>
          </p:cNvSpPr>
          <p:nvPr>
            <p:ph sz="quarter" idx="28"/>
          </p:nvPr>
        </p:nvSpPr>
        <p:spPr>
          <a:xfrm>
            <a:off x="736600" y="4070276"/>
            <a:ext cx="10712450" cy="304512"/>
          </a:xfrm>
        </p:spPr>
        <p:txBody>
          <a:bodyPr/>
          <a:lstStyle/>
          <a:p>
            <a:r>
              <a:rPr lang="en-US" altLang="en-US" dirty="0">
                <a:sym typeface="Symbol" panose="05050102010706020507" pitchFamily="18" charset="2"/>
              </a:rPr>
              <a:t>Suppose that </a:t>
            </a:r>
            <a:r>
              <a:rPr lang="en-US" altLang="en-US" i="1" dirty="0">
                <a:sym typeface="Symbol" panose="05050102010706020507" pitchFamily="18" charset="2"/>
              </a:rPr>
              <a:t>C </a:t>
            </a:r>
            <a:r>
              <a:rPr lang="en-US" altLang="en-US" dirty="0">
                <a:sym typeface="Symbol" panose="05050102010706020507" pitchFamily="18" charset="2"/>
              </a:rPr>
              <a:t>can also be described by the parametric equations </a:t>
            </a:r>
            <a:r>
              <a:rPr lang="en-US" altLang="en-US" i="1" dirty="0">
                <a:sym typeface="Symbol" panose="05050102010706020507" pitchFamily="18" charset="2"/>
              </a:rPr>
              <a:t>x </a:t>
            </a:r>
            <a:r>
              <a:rPr lang="en-US" altLang="en-US" dirty="0">
                <a:sym typeface="Symbol" panose="05050102010706020507" pitchFamily="18" charset="2"/>
              </a:rPr>
              <a:t>= </a:t>
            </a:r>
            <a:r>
              <a:rPr lang="en-US" altLang="en-US" i="1" dirty="0" smtClean="0">
                <a:sym typeface="Symbol" panose="05050102010706020507" pitchFamily="18" charset="2"/>
              </a:rPr>
              <a:t>f</a:t>
            </a:r>
            <a:r>
              <a:rPr lang="en-US" altLang="en-US" dirty="0" smtClean="0">
                <a:sym typeface="Symbol" panose="05050102010706020507" pitchFamily="18" charset="2"/>
              </a:rPr>
              <a:t>(</a:t>
            </a:r>
            <a:r>
              <a:rPr lang="en-US" altLang="en-US" i="1" dirty="0" smtClean="0">
                <a:sym typeface="Symbol" panose="05050102010706020507" pitchFamily="18" charset="2"/>
              </a:rPr>
              <a:t>t</a:t>
            </a:r>
            <a:r>
              <a:rPr lang="en-US" altLang="en-US" dirty="0">
                <a:sym typeface="Symbol" panose="05050102010706020507" pitchFamily="18" charset="2"/>
              </a:rPr>
              <a:t>) and</a:t>
            </a:r>
            <a:endParaRPr lang="en-US" dirty="0"/>
          </a:p>
        </p:txBody>
      </p:sp>
      <p:sp>
        <p:nvSpPr>
          <p:cNvPr id="9" name="Content Placeholder 8">
            <a:extLst>
              <a:ext uri="{FF2B5EF4-FFF2-40B4-BE49-F238E27FC236}">
                <a16:creationId xmlns="" xmlns:a16="http://schemas.microsoft.com/office/drawing/2014/main" id="{4DC1B687-CBFE-40D2-AAFC-D12F3810D581}"/>
              </a:ext>
            </a:extLst>
          </p:cNvPr>
          <p:cNvSpPr>
            <a:spLocks noGrp="1"/>
          </p:cNvSpPr>
          <p:nvPr>
            <p:ph sz="quarter" idx="29"/>
          </p:nvPr>
        </p:nvSpPr>
        <p:spPr>
          <a:xfrm>
            <a:off x="736600" y="4594305"/>
            <a:ext cx="3349625" cy="334963"/>
          </a:xfrm>
        </p:spPr>
        <p:txBody>
          <a:bodyPr/>
          <a:lstStyle/>
          <a:p>
            <a:r>
              <a:rPr lang="en-US" altLang="en-US" i="1" dirty="0">
                <a:sym typeface="Symbol" panose="05050102010706020507" pitchFamily="18" charset="2"/>
              </a:rPr>
              <a:t>y </a:t>
            </a:r>
            <a:r>
              <a:rPr lang="en-US" altLang="en-US" dirty="0">
                <a:sym typeface="Symbol" panose="05050102010706020507" pitchFamily="18" charset="2"/>
              </a:rPr>
              <a:t>= </a:t>
            </a:r>
            <a:r>
              <a:rPr lang="en-US" altLang="en-US" i="1" dirty="0" smtClean="0">
                <a:sym typeface="Symbol" panose="05050102010706020507" pitchFamily="18" charset="2"/>
              </a:rPr>
              <a:t>g</a:t>
            </a:r>
            <a:r>
              <a:rPr lang="en-US" altLang="en-US" dirty="0" smtClean="0">
                <a:sym typeface="Symbol" panose="05050102010706020507" pitchFamily="18" charset="2"/>
              </a:rPr>
              <a:t>(</a:t>
            </a:r>
            <a:r>
              <a:rPr lang="en-US" altLang="en-US" i="1" dirty="0" smtClean="0">
                <a:sym typeface="Symbol" panose="05050102010706020507" pitchFamily="18" charset="2"/>
              </a:rPr>
              <a:t>t</a:t>
            </a:r>
            <a:r>
              <a:rPr lang="en-US" altLang="en-US" dirty="0">
                <a:sym typeface="Symbol" panose="05050102010706020507" pitchFamily="18" charset="2"/>
              </a:rPr>
              <a:t>), </a:t>
            </a:r>
            <a:r>
              <a:rPr lang="en-US" altLang="en-US" i="1" dirty="0">
                <a:latin typeface="Arial" panose="020B0604020202020204" pitchFamily="34" charset="0"/>
                <a:cs typeface="Arial" panose="020B0604020202020204" pitchFamily="34" charset="0"/>
                <a:sym typeface="Symbol" panose="05050102010706020507" pitchFamily="18" charset="2"/>
              </a:rPr>
              <a:t>α</a:t>
            </a:r>
            <a:r>
              <a:rPr lang="en-US" altLang="en-US" dirty="0" smtClean="0">
                <a:sym typeface="Symbol" panose="05050102010706020507" pitchFamily="18" charset="2"/>
              </a:rPr>
              <a:t> </a:t>
            </a:r>
            <a:r>
              <a:rPr lang="en-US" altLang="en-US" dirty="0" smtClean="0">
                <a:latin typeface="Arial" panose="020B0604020202020204" pitchFamily="34" charset="0"/>
                <a:cs typeface="Arial" panose="020B0604020202020204" pitchFamily="34" charset="0"/>
                <a:sym typeface="Symbol" panose="05050102010706020507" pitchFamily="18" charset="2"/>
              </a:rPr>
              <a:t>≤</a:t>
            </a:r>
            <a:r>
              <a:rPr lang="en-US" altLang="en-US" dirty="0" smtClean="0">
                <a:sym typeface="Symbol" panose="05050102010706020507" pitchFamily="18" charset="2"/>
              </a:rPr>
              <a:t> </a:t>
            </a:r>
            <a:r>
              <a:rPr lang="en-US" altLang="en-US" i="1" dirty="0">
                <a:sym typeface="Symbol" panose="05050102010706020507" pitchFamily="18" charset="2"/>
              </a:rPr>
              <a:t>t</a:t>
            </a:r>
            <a:r>
              <a:rPr lang="en-US" altLang="en-US" dirty="0">
                <a:sym typeface="Symbol" panose="05050102010706020507" pitchFamily="18" charset="2"/>
              </a:rPr>
              <a:t>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sym typeface="Symbol" panose="05050102010706020507" pitchFamily="18" charset="2"/>
              </a:rPr>
              <a:t> </a:t>
            </a:r>
            <a:r>
              <a:rPr lang="el-GR" altLang="en-US" i="1" dirty="0" smtClean="0">
                <a:latin typeface="Arial" panose="020B0604020202020204" pitchFamily="34" charset="0"/>
                <a:cs typeface="Arial" panose="020B0604020202020204" pitchFamily="34" charset="0"/>
                <a:sym typeface="Symbol" panose="05050102010706020507" pitchFamily="18" charset="2"/>
              </a:rPr>
              <a:t>β</a:t>
            </a:r>
            <a:r>
              <a:rPr lang="en-US" altLang="en-US" dirty="0" smtClean="0">
                <a:sym typeface="Symbol" panose="05050102010706020507" pitchFamily="18" charset="2"/>
              </a:rPr>
              <a:t>, </a:t>
            </a:r>
            <a:r>
              <a:rPr lang="en-US" altLang="en-US" dirty="0">
                <a:sym typeface="Symbol" panose="05050102010706020507" pitchFamily="18" charset="2"/>
              </a:rPr>
              <a:t>where</a:t>
            </a:r>
            <a:endParaRPr lang="en-US" dirty="0"/>
          </a:p>
        </p:txBody>
      </p:sp>
      <p:graphicFrame>
        <p:nvGraphicFramePr>
          <p:cNvPr id="16" name="Content Placeholder 15" descr="(dx/dt) = f prime(t) &gt; 0">
            <a:extLst>
              <a:ext uri="{FF2B5EF4-FFF2-40B4-BE49-F238E27FC236}">
                <a16:creationId xmlns="" xmlns:a16="http://schemas.microsoft.com/office/drawing/2014/main" id="{54DFA185-9DB9-4F5B-AEF8-A6378D1F6490}"/>
              </a:ext>
            </a:extLst>
          </p:cNvPr>
          <p:cNvGraphicFramePr>
            <a:graphicFrameLocks noGrp="1" noChangeAspect="1"/>
          </p:cNvGraphicFramePr>
          <p:nvPr>
            <p:ph sz="quarter" idx="30"/>
            <p:extLst>
              <p:ext uri="{D42A27DB-BD31-4B8C-83A1-F6EECF244321}">
                <p14:modId xmlns:p14="http://schemas.microsoft.com/office/powerpoint/2010/main" val="51718785"/>
              </p:ext>
            </p:extLst>
          </p:nvPr>
        </p:nvGraphicFramePr>
        <p:xfrm>
          <a:off x="4071857" y="4396448"/>
          <a:ext cx="1870421" cy="767030"/>
        </p:xfrm>
        <a:graphic>
          <a:graphicData uri="http://schemas.openxmlformats.org/presentationml/2006/ole">
            <mc:AlternateContent xmlns:mc="http://schemas.openxmlformats.org/markup-compatibility/2006">
              <mc:Choice xmlns:v="urn:schemas-microsoft-com:vml" Requires="v">
                <p:oleObj spid="_x0000_s596076" name="Equation" r:id="rId7" imgW="1765080" imgH="723600" progId="Equation.DSMT4">
                  <p:embed/>
                </p:oleObj>
              </mc:Choice>
              <mc:Fallback>
                <p:oleObj name="Equation" r:id="rId7" imgW="1765080" imgH="723600" progId="Equation.DSMT4">
                  <p:embed/>
                  <p:pic>
                    <p:nvPicPr>
                      <p:cNvPr id="15" name="Object 14">
                        <a:extLst>
                          <a:ext uri="{FF2B5EF4-FFF2-40B4-BE49-F238E27FC236}">
                            <a16:creationId xmlns="" xmlns:a16="http://schemas.microsoft.com/office/drawing/2014/main" id="{B4055333-7625-4CAD-99B6-72C28DCAFD69}"/>
                          </a:ext>
                        </a:extLst>
                      </p:cNvPr>
                      <p:cNvPicPr/>
                      <p:nvPr/>
                    </p:nvPicPr>
                    <p:blipFill>
                      <a:blip r:embed="rId8"/>
                      <a:stretch>
                        <a:fillRect/>
                      </a:stretch>
                    </p:blipFill>
                    <p:spPr>
                      <a:xfrm>
                        <a:off x="4071857" y="4396448"/>
                        <a:ext cx="1870421" cy="767030"/>
                      </a:xfrm>
                      <a:prstGeom prst="rect">
                        <a:avLst/>
                      </a:prstGeom>
                    </p:spPr>
                  </p:pic>
                </p:oleObj>
              </mc:Fallback>
            </mc:AlternateContent>
          </a:graphicData>
        </a:graphic>
      </p:graphicFrame>
    </p:spTree>
    <p:extLst>
      <p:ext uri="{BB962C8B-B14F-4D97-AF65-F5344CB8AC3E}">
        <p14:creationId xmlns:p14="http://schemas.microsoft.com/office/powerpoint/2010/main" val="346092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2"/>
            <a:ext cx="10515600" cy="914941"/>
          </a:xfrm>
        </p:spPr>
        <p:txBody>
          <a:bodyPr/>
          <a:lstStyle/>
          <a:p>
            <a:pPr algn="ctr"/>
            <a:r>
              <a:rPr lang="en-US" dirty="0"/>
              <a:t>10.2 </a:t>
            </a:r>
            <a:r>
              <a:rPr lang="en-US" altLang="en-US" dirty="0"/>
              <a:t>Calculus with Parametric Curves</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695BDF-0B0E-420A-927C-957FF01F6780}"/>
              </a:ext>
            </a:extLst>
          </p:cNvPr>
          <p:cNvSpPr>
            <a:spLocks noGrp="1"/>
          </p:cNvSpPr>
          <p:nvPr>
            <p:ph type="title"/>
          </p:nvPr>
        </p:nvSpPr>
        <p:spPr/>
        <p:txBody>
          <a:bodyPr/>
          <a:lstStyle/>
          <a:p>
            <a:r>
              <a:rPr lang="en-US" altLang="en-US" dirty="0"/>
              <a:t>Arc Length </a:t>
            </a:r>
            <a:r>
              <a:rPr lang="en-US" altLang="en-US" sz="2400" b="0" dirty="0"/>
              <a:t>(2 of 9)</a:t>
            </a:r>
            <a:endParaRPr lang="en-US" dirty="0"/>
          </a:p>
        </p:txBody>
      </p:sp>
      <p:sp>
        <p:nvSpPr>
          <p:cNvPr id="3" name="Content Placeholder 2">
            <a:extLst>
              <a:ext uri="{FF2B5EF4-FFF2-40B4-BE49-F238E27FC236}">
                <a16:creationId xmlns="" xmlns:a16="http://schemas.microsoft.com/office/drawing/2014/main" id="{DEA457B6-6ED6-479A-AD6A-ECA8EBDE7396}"/>
              </a:ext>
            </a:extLst>
          </p:cNvPr>
          <p:cNvSpPr>
            <a:spLocks noGrp="1"/>
          </p:cNvSpPr>
          <p:nvPr>
            <p:ph sz="quarter" idx="23"/>
          </p:nvPr>
        </p:nvSpPr>
        <p:spPr>
          <a:xfrm>
            <a:off x="736600" y="1289050"/>
            <a:ext cx="10718800" cy="1134836"/>
          </a:xfrm>
        </p:spPr>
        <p:txBody>
          <a:bodyPr/>
          <a:lstStyle/>
          <a:p>
            <a:pPr>
              <a:tabLst>
                <a:tab pos="457200" algn="l"/>
                <a:tab pos="1371600" algn="l"/>
                <a:tab pos="1547813" algn="l"/>
              </a:tabLst>
            </a:pPr>
            <a:r>
              <a:rPr lang="en-US" altLang="en-US" dirty="0">
                <a:sym typeface="Symbol" panose="05050102010706020507" pitchFamily="18" charset="2"/>
              </a:rPr>
              <a:t>This means that </a:t>
            </a:r>
            <a:r>
              <a:rPr lang="en-US" altLang="en-US" i="1" dirty="0">
                <a:sym typeface="Symbol" panose="05050102010706020507" pitchFamily="18" charset="2"/>
              </a:rPr>
              <a:t>C</a:t>
            </a:r>
            <a:r>
              <a:rPr lang="en-US" altLang="en-US" dirty="0">
                <a:sym typeface="Symbol" panose="05050102010706020507" pitchFamily="18" charset="2"/>
              </a:rPr>
              <a:t> is traversed once, from left to right, as </a:t>
            </a:r>
            <a:r>
              <a:rPr lang="en-US" altLang="en-US" i="1" dirty="0">
                <a:sym typeface="Symbol" panose="05050102010706020507" pitchFamily="18" charset="2"/>
              </a:rPr>
              <a:t>t</a:t>
            </a:r>
            <a:r>
              <a:rPr lang="en-US" altLang="en-US" dirty="0">
                <a:sym typeface="Symbol" panose="05050102010706020507" pitchFamily="18" charset="2"/>
              </a:rPr>
              <a:t> increases from </a:t>
            </a:r>
            <a:r>
              <a:rPr lang="el-GR" altLang="en-US" i="1" dirty="0">
                <a:latin typeface="Arial" panose="020B0604020202020204" pitchFamily="34" charset="0"/>
                <a:cs typeface="Arial" panose="020B0604020202020204" pitchFamily="34" charset="0"/>
                <a:sym typeface="Symbol" panose="05050102010706020507" pitchFamily="18" charset="2"/>
              </a:rPr>
              <a:t>α</a:t>
            </a:r>
            <a:r>
              <a:rPr lang="en-US" altLang="en-US" i="1" dirty="0" smtClean="0">
                <a:sym typeface="Symbol" panose="05050102010706020507" pitchFamily="18" charset="2"/>
              </a:rPr>
              <a:t> </a:t>
            </a:r>
            <a:r>
              <a:rPr lang="en-US" altLang="en-US" dirty="0">
                <a:sym typeface="Symbol" panose="05050102010706020507" pitchFamily="18" charset="2"/>
              </a:rPr>
              <a:t>to</a:t>
            </a:r>
            <a:r>
              <a:rPr lang="en-US" altLang="en-US" i="1" dirty="0">
                <a:sym typeface="Symbol" panose="05050102010706020507" pitchFamily="18" charset="2"/>
              </a:rPr>
              <a:t> </a:t>
            </a:r>
            <a:r>
              <a:rPr lang="el-GR" altLang="en-US" i="1" dirty="0" smtClean="0">
                <a:latin typeface="Arial" panose="020B0604020202020204" pitchFamily="34" charset="0"/>
                <a:cs typeface="Arial" panose="020B0604020202020204" pitchFamily="34" charset="0"/>
                <a:sym typeface="Symbol" panose="05050102010706020507" pitchFamily="18" charset="2"/>
              </a:rPr>
              <a:t>β</a:t>
            </a:r>
            <a:r>
              <a:rPr lang="en-US" altLang="en-US" dirty="0" smtClean="0">
                <a:sym typeface="Symbol" panose="05050102010706020507" pitchFamily="18" charset="2"/>
              </a:rPr>
              <a:t> </a:t>
            </a:r>
            <a:r>
              <a:rPr lang="en-US" altLang="en-US" dirty="0">
                <a:sym typeface="Symbol" panose="05050102010706020507" pitchFamily="18" charset="2"/>
              </a:rPr>
              <a:t>and </a:t>
            </a:r>
            <a:r>
              <a:rPr lang="en-US" altLang="en-US" i="1" dirty="0" smtClean="0">
                <a:sym typeface="Symbol" panose="05050102010706020507" pitchFamily="18" charset="2"/>
              </a:rPr>
              <a:t>f</a:t>
            </a:r>
            <a:r>
              <a:rPr lang="en-US" altLang="en-US" dirty="0" smtClean="0">
                <a:sym typeface="Symbol" panose="05050102010706020507" pitchFamily="18" charset="2"/>
              </a:rPr>
              <a:t>(</a:t>
            </a:r>
            <a:r>
              <a:rPr lang="el-GR" altLang="en-US" i="1" dirty="0">
                <a:latin typeface="Arial" panose="020B0604020202020204" pitchFamily="34" charset="0"/>
                <a:cs typeface="Arial" panose="020B0604020202020204" pitchFamily="34" charset="0"/>
                <a:sym typeface="Symbol" panose="05050102010706020507" pitchFamily="18" charset="2"/>
              </a:rPr>
              <a:t>α</a:t>
            </a:r>
            <a:r>
              <a:rPr lang="en-US" altLang="en-US" dirty="0" smtClean="0">
                <a:sym typeface="Symbol" panose="05050102010706020507" pitchFamily="18" charset="2"/>
              </a:rPr>
              <a:t>) </a:t>
            </a:r>
            <a:r>
              <a:rPr lang="en-US" altLang="en-US" dirty="0">
                <a:sym typeface="Symbol" panose="05050102010706020507" pitchFamily="18" charset="2"/>
              </a:rPr>
              <a:t>= </a:t>
            </a:r>
            <a:r>
              <a:rPr lang="en-US" altLang="en-US" i="1" dirty="0">
                <a:sym typeface="Symbol" panose="05050102010706020507" pitchFamily="18" charset="2"/>
              </a:rPr>
              <a:t>a</a:t>
            </a:r>
            <a:r>
              <a:rPr lang="en-US" altLang="en-US" dirty="0">
                <a:sym typeface="Symbol" panose="05050102010706020507" pitchFamily="18" charset="2"/>
              </a:rPr>
              <a:t>, </a:t>
            </a:r>
            <a:r>
              <a:rPr lang="en-US" altLang="en-US" i="1" dirty="0" smtClean="0">
                <a:sym typeface="Symbol" panose="05050102010706020507" pitchFamily="18" charset="2"/>
              </a:rPr>
              <a:t>f</a:t>
            </a:r>
            <a:r>
              <a:rPr lang="en-US" altLang="en-US" dirty="0" smtClean="0">
                <a:sym typeface="Symbol" panose="05050102010706020507" pitchFamily="18" charset="2"/>
              </a:rPr>
              <a:t>(</a:t>
            </a:r>
            <a:r>
              <a:rPr lang="el-GR" altLang="en-US" i="1" dirty="0">
                <a:latin typeface="Arial" panose="020B0604020202020204" pitchFamily="34" charset="0"/>
                <a:cs typeface="Arial" panose="020B0604020202020204" pitchFamily="34" charset="0"/>
                <a:sym typeface="Symbol" panose="05050102010706020507" pitchFamily="18" charset="2"/>
              </a:rPr>
              <a:t>β</a:t>
            </a:r>
            <a:r>
              <a:rPr lang="en-US" altLang="en-US" dirty="0" smtClean="0">
                <a:sym typeface="Symbol" panose="05050102010706020507" pitchFamily="18" charset="2"/>
              </a:rPr>
              <a:t>) </a:t>
            </a:r>
            <a:r>
              <a:rPr lang="en-US" altLang="en-US" dirty="0">
                <a:sym typeface="Symbol" panose="05050102010706020507" pitchFamily="18" charset="2"/>
              </a:rPr>
              <a:t>= </a:t>
            </a:r>
            <a:r>
              <a:rPr lang="en-US" altLang="en-US" i="1" dirty="0">
                <a:sym typeface="Symbol" panose="05050102010706020507" pitchFamily="18" charset="2"/>
              </a:rPr>
              <a:t>b</a:t>
            </a:r>
            <a:r>
              <a:rPr lang="en-US" altLang="en-US" dirty="0">
                <a:sym typeface="Symbol" panose="05050102010706020507" pitchFamily="18" charset="2"/>
              </a:rPr>
              <a:t>.</a:t>
            </a:r>
          </a:p>
          <a:p>
            <a:pPr>
              <a:tabLst>
                <a:tab pos="457200" algn="l"/>
                <a:tab pos="1371600" algn="l"/>
                <a:tab pos="1547813" algn="l"/>
              </a:tabLst>
            </a:pPr>
            <a:r>
              <a:rPr lang="en-US" altLang="en-US" dirty="0">
                <a:sym typeface="Symbol" panose="05050102010706020507" pitchFamily="18" charset="2"/>
              </a:rPr>
              <a:t>Putting Formula 1 into Formula 2 and using the Substitution Rule, we obtain</a:t>
            </a:r>
          </a:p>
        </p:txBody>
      </p:sp>
      <p:graphicFrame>
        <p:nvGraphicFramePr>
          <p:cNvPr id="12" name="Content Placeholder 11" descr="L = int_a^b(sqrt(1 + ((d y)/(d x))^2) (d x)) = int_alpha^beta(sqrt(1 + (((d y)/(d t))/((d x)/(d t))^2) ((d x)/(d t)) (d t))&#10;">
            <a:extLst>
              <a:ext uri="{FF2B5EF4-FFF2-40B4-BE49-F238E27FC236}">
                <a16:creationId xmlns="" xmlns:a16="http://schemas.microsoft.com/office/drawing/2014/main" id="{6A818708-F290-461C-9EF4-EA2F9F9E19D2}"/>
              </a:ext>
            </a:extLst>
          </p:cNvPr>
          <p:cNvGraphicFramePr>
            <a:graphicFrameLocks noGrp="1" noChangeAspect="1"/>
          </p:cNvGraphicFramePr>
          <p:nvPr>
            <p:ph sz="quarter" idx="24"/>
            <p:extLst>
              <p:ext uri="{D42A27DB-BD31-4B8C-83A1-F6EECF244321}">
                <p14:modId xmlns:p14="http://schemas.microsoft.com/office/powerpoint/2010/main" val="2095977901"/>
              </p:ext>
            </p:extLst>
          </p:nvPr>
        </p:nvGraphicFramePr>
        <p:xfrm>
          <a:off x="3607784" y="2599796"/>
          <a:ext cx="5376479" cy="1635243"/>
        </p:xfrm>
        <a:graphic>
          <a:graphicData uri="http://schemas.openxmlformats.org/presentationml/2006/ole">
            <mc:AlternateContent xmlns:mc="http://schemas.openxmlformats.org/markup-compatibility/2006">
              <mc:Choice xmlns:v="urn:schemas-microsoft-com:vml" Requires="v">
                <p:oleObj spid="_x0000_s597101" name="Equation" r:id="rId3" imgW="5511600" imgH="1676160" progId="Equation.DSMT4">
                  <p:embed/>
                </p:oleObj>
              </mc:Choice>
              <mc:Fallback>
                <p:oleObj name="Equation" r:id="rId3" imgW="5511600" imgH="1676160" progId="Equation.DSMT4">
                  <p:embed/>
                  <p:pic>
                    <p:nvPicPr>
                      <p:cNvPr id="11" name="Object 10">
                        <a:extLst>
                          <a:ext uri="{FF2B5EF4-FFF2-40B4-BE49-F238E27FC236}">
                            <a16:creationId xmlns="" xmlns:a16="http://schemas.microsoft.com/office/drawing/2014/main" id="{0D9C787C-5D32-4C6D-A39B-69EFD1208F82}"/>
                          </a:ext>
                        </a:extLst>
                      </p:cNvPr>
                      <p:cNvPicPr/>
                      <p:nvPr/>
                    </p:nvPicPr>
                    <p:blipFill>
                      <a:blip r:embed="rId4"/>
                      <a:stretch>
                        <a:fillRect/>
                      </a:stretch>
                    </p:blipFill>
                    <p:spPr>
                      <a:xfrm>
                        <a:off x="3607784" y="2599796"/>
                        <a:ext cx="5376479" cy="1635243"/>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B731D283-6AF3-48CC-9D1B-4352F528726D}"/>
              </a:ext>
            </a:extLst>
          </p:cNvPr>
          <p:cNvSpPr>
            <a:spLocks noGrp="1"/>
          </p:cNvSpPr>
          <p:nvPr>
            <p:ph sz="quarter" idx="25"/>
          </p:nvPr>
        </p:nvSpPr>
        <p:spPr>
          <a:xfrm>
            <a:off x="736600" y="4520081"/>
            <a:ext cx="778435" cy="288471"/>
          </a:xfrm>
        </p:spPr>
        <p:txBody>
          <a:bodyPr/>
          <a:lstStyle/>
          <a:p>
            <a:r>
              <a:rPr lang="en-US" altLang="en-US" dirty="0">
                <a:sym typeface="Symbol" panose="05050102010706020507" pitchFamily="18" charset="2"/>
              </a:rPr>
              <a:t>Since</a:t>
            </a:r>
            <a:endParaRPr lang="en-US" dirty="0"/>
          </a:p>
        </p:txBody>
      </p:sp>
      <p:graphicFrame>
        <p:nvGraphicFramePr>
          <p:cNvPr id="14" name="Content Placeholder 13" descr="(dx/dt) &gt; 0">
            <a:extLst>
              <a:ext uri="{FF2B5EF4-FFF2-40B4-BE49-F238E27FC236}">
                <a16:creationId xmlns="" xmlns:a16="http://schemas.microsoft.com/office/drawing/2014/main" id="{986A4CD4-DFDD-44EF-8C68-897B0EED4517}"/>
              </a:ext>
            </a:extLst>
          </p:cNvPr>
          <p:cNvGraphicFramePr>
            <a:graphicFrameLocks noGrp="1" noChangeAspect="1"/>
          </p:cNvGraphicFramePr>
          <p:nvPr>
            <p:ph sz="quarter" idx="27"/>
            <p:extLst>
              <p:ext uri="{D42A27DB-BD31-4B8C-83A1-F6EECF244321}">
                <p14:modId xmlns:p14="http://schemas.microsoft.com/office/powerpoint/2010/main" val="3045165356"/>
              </p:ext>
            </p:extLst>
          </p:nvPr>
        </p:nvGraphicFramePr>
        <p:xfrm>
          <a:off x="1664431" y="4289326"/>
          <a:ext cx="948099" cy="733197"/>
        </p:xfrm>
        <a:graphic>
          <a:graphicData uri="http://schemas.openxmlformats.org/presentationml/2006/ole">
            <mc:AlternateContent xmlns:mc="http://schemas.openxmlformats.org/markup-compatibility/2006">
              <mc:Choice xmlns:v="urn:schemas-microsoft-com:vml" Requires="v">
                <p:oleObj spid="_x0000_s597102" name="Equation" r:id="rId5" imgW="952200" imgH="736560" progId="Equation.DSMT4">
                  <p:embed/>
                </p:oleObj>
              </mc:Choice>
              <mc:Fallback>
                <p:oleObj name="Equation" r:id="rId5" imgW="952200" imgH="736560" progId="Equation.DSMT4">
                  <p:embed/>
                  <p:pic>
                    <p:nvPicPr>
                      <p:cNvPr id="13" name="Object 12">
                        <a:extLst>
                          <a:ext uri="{FF2B5EF4-FFF2-40B4-BE49-F238E27FC236}">
                            <a16:creationId xmlns="" xmlns:a16="http://schemas.microsoft.com/office/drawing/2014/main" id="{335140D5-F7B7-4ACE-985D-B1D69316369E}"/>
                          </a:ext>
                        </a:extLst>
                      </p:cNvPr>
                      <p:cNvPicPr/>
                      <p:nvPr/>
                    </p:nvPicPr>
                    <p:blipFill>
                      <a:blip r:embed="rId6"/>
                      <a:stretch>
                        <a:fillRect/>
                      </a:stretch>
                    </p:blipFill>
                    <p:spPr>
                      <a:xfrm>
                        <a:off x="1664431" y="4289326"/>
                        <a:ext cx="948099" cy="733197"/>
                      </a:xfrm>
                      <a:prstGeom prst="rect">
                        <a:avLst/>
                      </a:prstGeom>
                    </p:spPr>
                  </p:pic>
                </p:oleObj>
              </mc:Fallback>
            </mc:AlternateContent>
          </a:graphicData>
        </a:graphic>
      </p:graphicFrame>
      <p:sp>
        <p:nvSpPr>
          <p:cNvPr id="6" name="Content Placeholder 5">
            <a:extLst>
              <a:ext uri="{FF2B5EF4-FFF2-40B4-BE49-F238E27FC236}">
                <a16:creationId xmlns="" xmlns:a16="http://schemas.microsoft.com/office/drawing/2014/main" id="{02278C4F-B588-4FEC-AA94-F75044C00F26}"/>
              </a:ext>
            </a:extLst>
          </p:cNvPr>
          <p:cNvSpPr>
            <a:spLocks noGrp="1"/>
          </p:cNvSpPr>
          <p:nvPr>
            <p:ph sz="quarter" idx="26"/>
          </p:nvPr>
        </p:nvSpPr>
        <p:spPr>
          <a:xfrm>
            <a:off x="2680389" y="4503751"/>
            <a:ext cx="1237343" cy="288472"/>
          </a:xfrm>
        </p:spPr>
        <p:txBody>
          <a:bodyPr/>
          <a:lstStyle/>
          <a:p>
            <a:r>
              <a:rPr lang="en-US" altLang="en-US" dirty="0">
                <a:sym typeface="Symbol" panose="05050102010706020507" pitchFamily="18" charset="2"/>
              </a:rPr>
              <a:t>we have</a:t>
            </a:r>
            <a:endParaRPr lang="en-US" dirty="0"/>
          </a:p>
        </p:txBody>
      </p:sp>
      <p:graphicFrame>
        <p:nvGraphicFramePr>
          <p:cNvPr id="16" name="Content Placeholder 15" descr="L = int_alpha^beta sqrt(((d x)/(d t))^2 + ((d y)/(d t))^2) (d t)&#10;">
            <a:extLst>
              <a:ext uri="{FF2B5EF4-FFF2-40B4-BE49-F238E27FC236}">
                <a16:creationId xmlns="" xmlns:a16="http://schemas.microsoft.com/office/drawing/2014/main" id="{785248B3-C266-46D9-877C-C0637AE1E0CE}"/>
              </a:ext>
            </a:extLst>
          </p:cNvPr>
          <p:cNvGraphicFramePr>
            <a:graphicFrameLocks noGrp="1" noChangeAspect="1"/>
          </p:cNvGraphicFramePr>
          <p:nvPr>
            <p:ph sz="quarter" idx="28"/>
            <p:extLst>
              <p:ext uri="{D42A27DB-BD31-4B8C-83A1-F6EECF244321}">
                <p14:modId xmlns:p14="http://schemas.microsoft.com/office/powerpoint/2010/main" val="598432177"/>
              </p:ext>
            </p:extLst>
          </p:nvPr>
        </p:nvGraphicFramePr>
        <p:xfrm>
          <a:off x="4117975" y="5054600"/>
          <a:ext cx="3949700" cy="993775"/>
        </p:xfrm>
        <a:graphic>
          <a:graphicData uri="http://schemas.openxmlformats.org/presentationml/2006/ole">
            <mc:AlternateContent xmlns:mc="http://schemas.openxmlformats.org/markup-compatibility/2006">
              <mc:Choice xmlns:v="urn:schemas-microsoft-com:vml" Requires="v">
                <p:oleObj spid="_x0000_s597103" name="Equation" r:id="rId7" imgW="3886200" imgH="977760" progId="Equation.DSMT4">
                  <p:embed/>
                </p:oleObj>
              </mc:Choice>
              <mc:Fallback>
                <p:oleObj name="Equation" r:id="rId7" imgW="3886200" imgH="977760" progId="Equation.DSMT4">
                  <p:embed/>
                  <p:pic>
                    <p:nvPicPr>
                      <p:cNvPr id="15" name="Object 14">
                        <a:extLst>
                          <a:ext uri="{FF2B5EF4-FFF2-40B4-BE49-F238E27FC236}">
                            <a16:creationId xmlns="" xmlns:a16="http://schemas.microsoft.com/office/drawing/2014/main" id="{120CB512-A6E8-4461-BE1D-A02707877BD1}"/>
                          </a:ext>
                        </a:extLst>
                      </p:cNvPr>
                      <p:cNvPicPr/>
                      <p:nvPr/>
                    </p:nvPicPr>
                    <p:blipFill>
                      <a:blip r:embed="rId8"/>
                      <a:stretch>
                        <a:fillRect/>
                      </a:stretch>
                    </p:blipFill>
                    <p:spPr>
                      <a:xfrm>
                        <a:off x="4117975" y="5054600"/>
                        <a:ext cx="3949700" cy="993775"/>
                      </a:xfrm>
                      <a:prstGeom prst="rect">
                        <a:avLst/>
                      </a:prstGeom>
                    </p:spPr>
                  </p:pic>
                </p:oleObj>
              </mc:Fallback>
            </mc:AlternateContent>
          </a:graphicData>
        </a:graphic>
      </p:graphicFrame>
    </p:spTree>
    <p:extLst>
      <p:ext uri="{BB962C8B-B14F-4D97-AF65-F5344CB8AC3E}">
        <p14:creationId xmlns:p14="http://schemas.microsoft.com/office/powerpoint/2010/main" val="777501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3BC615-312F-40B3-BD17-348F0257C8D8}"/>
              </a:ext>
            </a:extLst>
          </p:cNvPr>
          <p:cNvSpPr>
            <a:spLocks noGrp="1"/>
          </p:cNvSpPr>
          <p:nvPr>
            <p:ph type="title"/>
          </p:nvPr>
        </p:nvSpPr>
        <p:spPr/>
        <p:txBody>
          <a:bodyPr/>
          <a:lstStyle/>
          <a:p>
            <a:r>
              <a:rPr lang="en-US" altLang="en-US" dirty="0"/>
              <a:t>Arc Length </a:t>
            </a:r>
            <a:r>
              <a:rPr lang="en-US" altLang="en-US" sz="2400" b="0" dirty="0"/>
              <a:t>(3 of 9)</a:t>
            </a:r>
            <a:endParaRPr lang="en-US" dirty="0"/>
          </a:p>
        </p:txBody>
      </p:sp>
      <p:sp>
        <p:nvSpPr>
          <p:cNvPr id="3" name="Content Placeholder 2">
            <a:extLst>
              <a:ext uri="{FF2B5EF4-FFF2-40B4-BE49-F238E27FC236}">
                <a16:creationId xmlns="" xmlns:a16="http://schemas.microsoft.com/office/drawing/2014/main" id="{08288BD9-5E67-4CB7-AE8D-061D598CF022}"/>
              </a:ext>
            </a:extLst>
          </p:cNvPr>
          <p:cNvSpPr>
            <a:spLocks noGrp="1"/>
          </p:cNvSpPr>
          <p:nvPr>
            <p:ph sz="quarter" idx="23"/>
          </p:nvPr>
        </p:nvSpPr>
        <p:spPr>
          <a:xfrm>
            <a:off x="736600" y="1289050"/>
            <a:ext cx="10718800" cy="1134836"/>
          </a:xfrm>
        </p:spPr>
        <p:txBody>
          <a:bodyPr/>
          <a:lstStyle/>
          <a:p>
            <a:pPr>
              <a:tabLst>
                <a:tab pos="457200" algn="l"/>
                <a:tab pos="1371600" algn="l"/>
                <a:tab pos="1547813" algn="l"/>
              </a:tabLst>
            </a:pPr>
            <a:r>
              <a:rPr lang="en-US" altLang="en-US" dirty="0">
                <a:sym typeface="Symbol" panose="05050102010706020507" pitchFamily="18" charset="2"/>
              </a:rPr>
              <a:t>Even if </a:t>
            </a:r>
            <a:r>
              <a:rPr lang="en-US" altLang="en-US" i="1" dirty="0">
                <a:sym typeface="Symbol" panose="05050102010706020507" pitchFamily="18" charset="2"/>
              </a:rPr>
              <a:t>C</a:t>
            </a:r>
            <a:r>
              <a:rPr lang="en-US" altLang="en-US" dirty="0">
                <a:sym typeface="Symbol" panose="05050102010706020507" pitchFamily="18" charset="2"/>
              </a:rPr>
              <a:t> can’t be expressed in the form </a:t>
            </a:r>
            <a:r>
              <a:rPr lang="en-US" altLang="en-US" i="1" dirty="0">
                <a:sym typeface="Symbol" panose="05050102010706020507" pitchFamily="18" charset="2"/>
              </a:rPr>
              <a:t>y</a:t>
            </a:r>
            <a:r>
              <a:rPr lang="en-US" altLang="en-US" dirty="0">
                <a:sym typeface="Symbol" panose="05050102010706020507" pitchFamily="18" charset="2"/>
              </a:rPr>
              <a:t> = </a:t>
            </a:r>
            <a:r>
              <a:rPr lang="en-US" altLang="en-US" i="1" dirty="0" smtClean="0">
                <a:sym typeface="Symbol" panose="05050102010706020507" pitchFamily="18" charset="2"/>
              </a:rPr>
              <a:t>F</a:t>
            </a:r>
            <a:r>
              <a:rPr lang="en-US" altLang="en-US" dirty="0" smtClean="0">
                <a:sym typeface="Symbol" panose="05050102010706020507" pitchFamily="18" charset="2"/>
              </a:rPr>
              <a:t>(</a:t>
            </a:r>
            <a:r>
              <a:rPr lang="en-US" altLang="en-US" i="1" dirty="0" smtClean="0">
                <a:sym typeface="Symbol" panose="05050102010706020507" pitchFamily="18" charset="2"/>
              </a:rPr>
              <a:t>x</a:t>
            </a:r>
            <a:r>
              <a:rPr lang="en-US" altLang="en-US" dirty="0">
                <a:sym typeface="Symbol" panose="05050102010706020507" pitchFamily="18" charset="2"/>
              </a:rPr>
              <a:t>), Formula 3 is still valid but we obtain it by polygonal approximations.</a:t>
            </a:r>
          </a:p>
          <a:p>
            <a:pPr>
              <a:tabLst>
                <a:tab pos="457200" algn="l"/>
                <a:tab pos="1371600" algn="l"/>
                <a:tab pos="1547813" algn="l"/>
              </a:tabLst>
            </a:pPr>
            <a:r>
              <a:rPr lang="en-US" altLang="en-US" dirty="0">
                <a:sym typeface="Symbol" panose="05050102010706020507" pitchFamily="18" charset="2"/>
              </a:rPr>
              <a:t>We divide the parameter interval </a:t>
            </a:r>
            <a:r>
              <a:rPr lang="en-US" altLang="en-US" dirty="0" smtClean="0">
                <a:sym typeface="Symbol" panose="05050102010706020507" pitchFamily="18" charset="2"/>
              </a:rPr>
              <a:t>[</a:t>
            </a:r>
            <a:r>
              <a:rPr lang="el-GR" altLang="en-US" i="1" dirty="0" smtClean="0">
                <a:latin typeface="Arial" panose="020B0604020202020204" pitchFamily="34" charset="0"/>
                <a:cs typeface="Arial" panose="020B0604020202020204" pitchFamily="34" charset="0"/>
                <a:sym typeface="Symbol" panose="05050102010706020507" pitchFamily="18" charset="2"/>
              </a:rPr>
              <a:t>α</a:t>
            </a:r>
            <a:r>
              <a:rPr lang="en-US" altLang="en-US" dirty="0" smtClean="0">
                <a:sym typeface="Symbol" panose="05050102010706020507" pitchFamily="18" charset="2"/>
              </a:rPr>
              <a:t>,</a:t>
            </a:r>
            <a:r>
              <a:rPr lang="en-US" altLang="en-US" i="1" dirty="0" smtClean="0">
                <a:sym typeface="Symbol" panose="05050102010706020507" pitchFamily="18" charset="2"/>
              </a:rPr>
              <a:t> </a:t>
            </a:r>
            <a:r>
              <a:rPr lang="el-GR" altLang="en-US" i="1" dirty="0" smtClean="0">
                <a:latin typeface="Arial" panose="020B0604020202020204" pitchFamily="34" charset="0"/>
                <a:cs typeface="Arial" panose="020B0604020202020204" pitchFamily="34" charset="0"/>
                <a:sym typeface="Symbol" panose="05050102010706020507" pitchFamily="18" charset="2"/>
              </a:rPr>
              <a:t>β</a:t>
            </a:r>
            <a:r>
              <a:rPr lang="en-US" altLang="en-US" dirty="0" smtClean="0">
                <a:sym typeface="Symbol" panose="05050102010706020507" pitchFamily="18" charset="2"/>
              </a:rPr>
              <a:t>] </a:t>
            </a:r>
            <a:r>
              <a:rPr lang="en-US" altLang="en-US" dirty="0">
                <a:sym typeface="Symbol" panose="05050102010706020507" pitchFamily="18" charset="2"/>
              </a:rPr>
              <a:t>into </a:t>
            </a:r>
            <a:r>
              <a:rPr lang="en-US" altLang="en-US" i="1" dirty="0">
                <a:sym typeface="Symbol" panose="05050102010706020507" pitchFamily="18" charset="2"/>
              </a:rPr>
              <a:t>n </a:t>
            </a:r>
            <a:r>
              <a:rPr lang="en-US" altLang="en-US" dirty="0">
                <a:sym typeface="Symbol" panose="05050102010706020507" pitchFamily="18" charset="2"/>
              </a:rPr>
              <a:t>subintervals of equal width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sym typeface="Symbol" panose="05050102010706020507" pitchFamily="18" charset="2"/>
              </a:rPr>
              <a:t>t</a:t>
            </a:r>
            <a:r>
              <a:rPr lang="en-US" altLang="en-US" dirty="0">
                <a:sym typeface="Symbol" panose="05050102010706020507" pitchFamily="18" charset="2"/>
              </a:rPr>
              <a:t>.</a:t>
            </a:r>
          </a:p>
        </p:txBody>
      </p:sp>
      <p:sp>
        <p:nvSpPr>
          <p:cNvPr id="4" name="Content Placeholder 3">
            <a:extLst>
              <a:ext uri="{FF2B5EF4-FFF2-40B4-BE49-F238E27FC236}">
                <a16:creationId xmlns="" xmlns:a16="http://schemas.microsoft.com/office/drawing/2014/main" id="{F051A994-BB1F-4BA5-A0A4-B9854D89D470}"/>
              </a:ext>
            </a:extLst>
          </p:cNvPr>
          <p:cNvSpPr>
            <a:spLocks noGrp="1"/>
          </p:cNvSpPr>
          <p:nvPr>
            <p:ph sz="quarter" idx="24"/>
          </p:nvPr>
        </p:nvSpPr>
        <p:spPr>
          <a:xfrm>
            <a:off x="736600" y="2756172"/>
            <a:ext cx="6723743" cy="1673081"/>
          </a:xfrm>
        </p:spPr>
        <p:txBody>
          <a:bodyPr/>
          <a:lstStyle/>
          <a:p>
            <a:r>
              <a:rPr lang="en-US" altLang="en-US" dirty="0">
                <a:sym typeface="Symbol" panose="05050102010706020507" pitchFamily="18" charset="2"/>
              </a:rPr>
              <a:t>If </a:t>
            </a:r>
            <a:r>
              <a:rPr lang="en-US" altLang="en-US" i="1" dirty="0">
                <a:sym typeface="Symbol" panose="05050102010706020507" pitchFamily="18" charset="2"/>
              </a:rPr>
              <a:t>t</a:t>
            </a:r>
            <a:r>
              <a:rPr lang="en-US" altLang="en-US" baseline="-25000" dirty="0">
                <a:sym typeface="Symbol" panose="05050102010706020507" pitchFamily="18" charset="2"/>
              </a:rPr>
              <a:t>0</a:t>
            </a:r>
            <a:r>
              <a:rPr lang="en-US" altLang="en-US" dirty="0">
                <a:sym typeface="Symbol" panose="05050102010706020507" pitchFamily="18" charset="2"/>
              </a:rPr>
              <a:t>, </a:t>
            </a:r>
            <a:r>
              <a:rPr lang="en-US" altLang="en-US" i="1" dirty="0">
                <a:sym typeface="Symbol" panose="05050102010706020507" pitchFamily="18" charset="2"/>
              </a:rPr>
              <a:t>t</a:t>
            </a:r>
            <a:r>
              <a:rPr lang="en-US" altLang="en-US"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t</a:t>
            </a:r>
            <a:r>
              <a:rPr lang="en-US" altLang="en-US" baseline="-25000" dirty="0">
                <a:sym typeface="Symbol" panose="05050102010706020507" pitchFamily="18" charset="2"/>
              </a:rPr>
              <a:t>2</a:t>
            </a:r>
            <a:r>
              <a:rPr lang="en-US" altLang="en-US" dirty="0">
                <a:sym typeface="Symbol" panose="05050102010706020507" pitchFamily="18" charset="2"/>
              </a:rPr>
              <a:t>, . . . , </a:t>
            </a:r>
            <a:r>
              <a:rPr lang="en-US" altLang="en-US" i="1" dirty="0">
                <a:sym typeface="Symbol" panose="05050102010706020507" pitchFamily="18" charset="2"/>
              </a:rPr>
              <a:t>t</a:t>
            </a:r>
            <a:r>
              <a:rPr lang="en-US" altLang="en-US" i="1" baseline="-25000" dirty="0">
                <a:sym typeface="Symbol" panose="05050102010706020507" pitchFamily="18" charset="2"/>
              </a:rPr>
              <a:t>n</a:t>
            </a:r>
            <a:r>
              <a:rPr lang="en-US" altLang="en-US" baseline="-25000" dirty="0">
                <a:sym typeface="Symbol" panose="05050102010706020507" pitchFamily="18" charset="2"/>
              </a:rPr>
              <a:t> </a:t>
            </a:r>
            <a:r>
              <a:rPr lang="en-US" altLang="en-US" dirty="0">
                <a:sym typeface="Symbol" panose="05050102010706020507" pitchFamily="18" charset="2"/>
              </a:rPr>
              <a:t>are the endpoints of these subintervals, then </a:t>
            </a:r>
            <a:r>
              <a:rPr lang="en-US" altLang="en-US" i="1" dirty="0">
                <a:sym typeface="Symbol" panose="05050102010706020507" pitchFamily="18" charset="2"/>
              </a:rPr>
              <a:t>x</a:t>
            </a:r>
            <a:r>
              <a:rPr lang="en-US" altLang="en-US" i="1" baseline="-25000" dirty="0">
                <a:sym typeface="Symbol" panose="05050102010706020507" pitchFamily="18" charset="2"/>
              </a:rPr>
              <a:t>i</a:t>
            </a:r>
            <a:r>
              <a:rPr lang="en-US" altLang="en-US" i="1" dirty="0">
                <a:sym typeface="Symbol" panose="05050102010706020507" pitchFamily="18" charset="2"/>
              </a:rPr>
              <a:t> </a:t>
            </a:r>
            <a:r>
              <a:rPr lang="en-US" altLang="en-US" dirty="0">
                <a:sym typeface="Symbol" panose="05050102010706020507" pitchFamily="18" charset="2"/>
              </a:rPr>
              <a:t>= </a:t>
            </a:r>
            <a:r>
              <a:rPr lang="en-US" altLang="en-US" i="1" dirty="0" smtClean="0">
                <a:sym typeface="Symbol" panose="05050102010706020507" pitchFamily="18" charset="2"/>
              </a:rPr>
              <a:t>f</a:t>
            </a:r>
            <a:r>
              <a:rPr lang="en-US" altLang="en-US" dirty="0" smtClean="0">
                <a:sym typeface="Symbol" panose="05050102010706020507" pitchFamily="18" charset="2"/>
              </a:rPr>
              <a:t>(</a:t>
            </a:r>
            <a:r>
              <a:rPr lang="en-US" altLang="en-US" i="1" dirty="0" smtClean="0">
                <a:sym typeface="Symbol" panose="05050102010706020507" pitchFamily="18" charset="2"/>
              </a:rPr>
              <a:t>t</a:t>
            </a:r>
            <a:r>
              <a:rPr lang="en-US" altLang="en-US" i="1" baseline="-25000" dirty="0" smtClean="0">
                <a:sym typeface="Symbol" panose="05050102010706020507" pitchFamily="18" charset="2"/>
              </a:rPr>
              <a:t>i</a:t>
            </a:r>
            <a:r>
              <a:rPr lang="en-US" altLang="en-US" dirty="0">
                <a:sym typeface="Symbol" panose="05050102010706020507" pitchFamily="18" charset="2"/>
              </a:rPr>
              <a:t>) and </a:t>
            </a:r>
            <a:r>
              <a:rPr lang="en-US" altLang="en-US" i="1" dirty="0">
                <a:sym typeface="Symbol" panose="05050102010706020507" pitchFamily="18" charset="2"/>
              </a:rPr>
              <a:t>y</a:t>
            </a:r>
            <a:r>
              <a:rPr lang="en-US" altLang="en-US" i="1" baseline="-25000" dirty="0">
                <a:sym typeface="Symbol" panose="05050102010706020507" pitchFamily="18" charset="2"/>
              </a:rPr>
              <a:t>i</a:t>
            </a:r>
            <a:r>
              <a:rPr lang="en-US" altLang="en-US" i="1" dirty="0">
                <a:sym typeface="Symbol" panose="05050102010706020507" pitchFamily="18" charset="2"/>
              </a:rPr>
              <a:t> </a:t>
            </a:r>
            <a:r>
              <a:rPr lang="en-US" altLang="en-US" dirty="0">
                <a:sym typeface="Symbol" panose="05050102010706020507" pitchFamily="18" charset="2"/>
              </a:rPr>
              <a:t>= </a:t>
            </a:r>
            <a:r>
              <a:rPr lang="en-US" altLang="en-US" i="1" dirty="0" smtClean="0">
                <a:sym typeface="Symbol" panose="05050102010706020507" pitchFamily="18" charset="2"/>
              </a:rPr>
              <a:t>g</a:t>
            </a:r>
            <a:r>
              <a:rPr lang="en-US" altLang="en-US" dirty="0" smtClean="0">
                <a:sym typeface="Symbol" panose="05050102010706020507" pitchFamily="18" charset="2"/>
              </a:rPr>
              <a:t>(</a:t>
            </a:r>
            <a:r>
              <a:rPr lang="en-US" altLang="en-US" i="1" dirty="0" smtClean="0">
                <a:sym typeface="Symbol" panose="05050102010706020507" pitchFamily="18" charset="2"/>
              </a:rPr>
              <a:t>t</a:t>
            </a:r>
            <a:r>
              <a:rPr lang="en-US" altLang="en-US" i="1" baseline="-25000" dirty="0" smtClean="0">
                <a:sym typeface="Symbol" panose="05050102010706020507" pitchFamily="18" charset="2"/>
              </a:rPr>
              <a:t>i</a:t>
            </a:r>
            <a:r>
              <a:rPr lang="en-US" altLang="en-US" dirty="0">
                <a:sym typeface="Symbol" panose="05050102010706020507" pitchFamily="18" charset="2"/>
              </a:rPr>
              <a:t>) are the coordinates of points </a:t>
            </a:r>
            <a:r>
              <a:rPr lang="en-US" altLang="en-US" i="1" dirty="0">
                <a:sym typeface="Symbol" panose="05050102010706020507" pitchFamily="18" charset="2"/>
              </a:rPr>
              <a:t>P</a:t>
            </a:r>
            <a:r>
              <a:rPr lang="en-US" altLang="en-US" i="1" baseline="-25000" dirty="0">
                <a:sym typeface="Symbol" panose="05050102010706020507" pitchFamily="18" charset="2"/>
              </a:rPr>
              <a:t>i</a:t>
            </a:r>
            <a:r>
              <a:rPr lang="en-US" altLang="en-US" dirty="0">
                <a:sym typeface="Symbol" panose="05050102010706020507" pitchFamily="18" charset="2"/>
              </a:rPr>
              <a:t>(</a:t>
            </a:r>
            <a:r>
              <a:rPr lang="en-US" altLang="en-US" i="1" dirty="0">
                <a:sym typeface="Symbol" panose="05050102010706020507" pitchFamily="18" charset="2"/>
              </a:rPr>
              <a:t>x</a:t>
            </a:r>
            <a:r>
              <a:rPr lang="en-US" altLang="en-US" i="1" baseline="-25000" dirty="0">
                <a:sym typeface="Symbol" panose="05050102010706020507" pitchFamily="18" charset="2"/>
              </a:rPr>
              <a:t>i</a:t>
            </a:r>
            <a:r>
              <a:rPr lang="en-US" altLang="en-US" dirty="0">
                <a:sym typeface="Symbol" panose="05050102010706020507" pitchFamily="18" charset="2"/>
              </a:rPr>
              <a:t>, </a:t>
            </a:r>
            <a:r>
              <a:rPr lang="en-US" altLang="en-US" i="1" dirty="0">
                <a:sym typeface="Symbol" panose="05050102010706020507" pitchFamily="18" charset="2"/>
              </a:rPr>
              <a:t>y</a:t>
            </a:r>
            <a:r>
              <a:rPr lang="en-US" altLang="en-US" i="1" baseline="-25000" dirty="0">
                <a:sym typeface="Symbol" panose="05050102010706020507" pitchFamily="18" charset="2"/>
              </a:rPr>
              <a:t>i</a:t>
            </a:r>
            <a:r>
              <a:rPr lang="en-US" altLang="en-US" dirty="0">
                <a:sym typeface="Symbol" panose="05050102010706020507" pitchFamily="18" charset="2"/>
              </a:rPr>
              <a:t>) that lie on </a:t>
            </a:r>
            <a:r>
              <a:rPr lang="en-US" altLang="en-US" i="1" dirty="0">
                <a:sym typeface="Symbol" panose="05050102010706020507" pitchFamily="18" charset="2"/>
              </a:rPr>
              <a:t>C </a:t>
            </a:r>
            <a:r>
              <a:rPr lang="en-US" altLang="en-US" dirty="0">
                <a:sym typeface="Symbol" panose="05050102010706020507" pitchFamily="18" charset="2"/>
              </a:rPr>
              <a:t>and the polygon with vertices </a:t>
            </a:r>
            <a:r>
              <a:rPr lang="en-US" altLang="en-US" i="1" dirty="0">
                <a:sym typeface="Symbol" panose="05050102010706020507" pitchFamily="18" charset="2"/>
              </a:rPr>
              <a:t>P</a:t>
            </a:r>
            <a:r>
              <a:rPr lang="en-US" altLang="en-US" baseline="-25000" dirty="0">
                <a:sym typeface="Symbol" panose="05050102010706020507" pitchFamily="18" charset="2"/>
              </a:rPr>
              <a:t>0</a:t>
            </a:r>
            <a:r>
              <a:rPr lang="en-US" altLang="en-US" dirty="0">
                <a:sym typeface="Symbol" panose="05050102010706020507" pitchFamily="18" charset="2"/>
              </a:rPr>
              <a:t>, </a:t>
            </a:r>
            <a:r>
              <a:rPr lang="en-US" altLang="en-US" i="1" dirty="0">
                <a:sym typeface="Symbol" panose="05050102010706020507" pitchFamily="18" charset="2"/>
              </a:rPr>
              <a:t>P</a:t>
            </a:r>
            <a:r>
              <a:rPr lang="en-US" altLang="en-US" baseline="-25000" dirty="0">
                <a:sym typeface="Symbol" panose="05050102010706020507" pitchFamily="18" charset="2"/>
              </a:rPr>
              <a:t>1</a:t>
            </a:r>
            <a:r>
              <a:rPr lang="en-US" altLang="en-US" dirty="0">
                <a:sym typeface="Symbol" panose="05050102010706020507" pitchFamily="18" charset="2"/>
              </a:rPr>
              <a:t>, . . . , </a:t>
            </a:r>
            <a:r>
              <a:rPr lang="en-US" altLang="en-US" i="1" dirty="0">
                <a:sym typeface="Symbol" panose="05050102010706020507" pitchFamily="18" charset="2"/>
              </a:rPr>
              <a:t>P</a:t>
            </a:r>
            <a:r>
              <a:rPr lang="en-US" altLang="en-US" i="1" baseline="-25000" dirty="0">
                <a:sym typeface="Symbol" panose="05050102010706020507" pitchFamily="18" charset="2"/>
              </a:rPr>
              <a:t>n</a:t>
            </a:r>
            <a:r>
              <a:rPr lang="en-US" altLang="en-US" i="1" dirty="0">
                <a:sym typeface="Symbol" panose="05050102010706020507" pitchFamily="18" charset="2"/>
              </a:rPr>
              <a:t> </a:t>
            </a:r>
            <a:r>
              <a:rPr lang="en-US" altLang="en-US" dirty="0">
                <a:sym typeface="Symbol" panose="05050102010706020507" pitchFamily="18" charset="2"/>
              </a:rPr>
              <a:t>approximates </a:t>
            </a:r>
            <a:r>
              <a:rPr lang="en-US" altLang="en-US" i="1" dirty="0">
                <a:sym typeface="Symbol" panose="05050102010706020507" pitchFamily="18" charset="2"/>
              </a:rPr>
              <a:t>C</a:t>
            </a:r>
            <a:r>
              <a:rPr lang="en-US" altLang="en-US" dirty="0">
                <a:sym typeface="Symbol" panose="05050102010706020507" pitchFamily="18" charset="2"/>
              </a:rPr>
              <a:t>. (See Figure 4.)</a:t>
            </a:r>
          </a:p>
        </p:txBody>
      </p:sp>
      <p:pic>
        <p:nvPicPr>
          <p:cNvPr id="11" name="Content Placeholder 10" descr="The image consists of a visual representation of a graph. A curve and some lines are graphed on the x y coordinate plane. The curve starts from the point P_0 and it ends at the point P_n. Four points are plotted on the curve. The points are labeled as P_1, P_2, P_i minus 1 and P_i. The points P_0, P_1, P_2, P_i minus 1, P_i and P_n are connected by eleven lines. The curve on the x y plane is labeled as C.&#10;">
            <a:extLst>
              <a:ext uri="{FF2B5EF4-FFF2-40B4-BE49-F238E27FC236}">
                <a16:creationId xmlns="" xmlns:a16="http://schemas.microsoft.com/office/drawing/2014/main" id="{4B35E4F5-9D63-48A2-8FF5-35B11F980B7A}"/>
              </a:ext>
            </a:extLst>
          </p:cNvPr>
          <p:cNvPicPr>
            <a:picLocks noGrp="1" noChangeAspect="1"/>
          </p:cNvPicPr>
          <p:nvPr>
            <p:ph sz="quarter" idx="25"/>
          </p:nvPr>
        </p:nvPicPr>
        <p:blipFill>
          <a:blip r:embed="rId2"/>
          <a:stretch>
            <a:fillRect/>
          </a:stretch>
        </p:blipFill>
        <p:spPr>
          <a:xfrm>
            <a:off x="8388135" y="2700124"/>
            <a:ext cx="3172516" cy="2399902"/>
          </a:xfrm>
          <a:prstGeom prst="rect">
            <a:avLst/>
          </a:prstGeom>
        </p:spPr>
      </p:pic>
      <p:sp>
        <p:nvSpPr>
          <p:cNvPr id="6" name="Content Placeholder 5">
            <a:extLst>
              <a:ext uri="{FF2B5EF4-FFF2-40B4-BE49-F238E27FC236}">
                <a16:creationId xmlns="" xmlns:a16="http://schemas.microsoft.com/office/drawing/2014/main" id="{9FB58E2B-323F-430A-B511-B3AB1C3A3746}"/>
              </a:ext>
            </a:extLst>
          </p:cNvPr>
          <p:cNvSpPr>
            <a:spLocks noGrp="1"/>
          </p:cNvSpPr>
          <p:nvPr>
            <p:ph sz="quarter" idx="26"/>
          </p:nvPr>
        </p:nvSpPr>
        <p:spPr>
          <a:xfrm>
            <a:off x="9430276" y="5411825"/>
            <a:ext cx="1088233" cy="301628"/>
          </a:xfrm>
        </p:spPr>
        <p:txBody>
          <a:bodyPr/>
          <a:lstStyle/>
          <a:p>
            <a:pPr algn="ctr"/>
            <a:r>
              <a:rPr lang="en-US" altLang="en-US" sz="2000" b="1" dirty="0"/>
              <a:t>Figure 4</a:t>
            </a:r>
          </a:p>
        </p:txBody>
      </p:sp>
    </p:spTree>
    <p:extLst>
      <p:ext uri="{BB962C8B-B14F-4D97-AF65-F5344CB8AC3E}">
        <p14:creationId xmlns:p14="http://schemas.microsoft.com/office/powerpoint/2010/main" val="2042267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3B1E95-428E-45EF-A9FF-D410FA47AEA6}"/>
              </a:ext>
            </a:extLst>
          </p:cNvPr>
          <p:cNvSpPr>
            <a:spLocks noGrp="1"/>
          </p:cNvSpPr>
          <p:nvPr>
            <p:ph type="title"/>
          </p:nvPr>
        </p:nvSpPr>
        <p:spPr/>
        <p:txBody>
          <a:bodyPr/>
          <a:lstStyle/>
          <a:p>
            <a:r>
              <a:rPr lang="en-US" altLang="en-US" dirty="0"/>
              <a:t>Arc Length </a:t>
            </a:r>
            <a:r>
              <a:rPr lang="en-US" altLang="en-US" sz="2400" b="0" dirty="0"/>
              <a:t>(4 of 9)</a:t>
            </a:r>
            <a:endParaRPr lang="en-US" dirty="0"/>
          </a:p>
        </p:txBody>
      </p:sp>
      <p:sp>
        <p:nvSpPr>
          <p:cNvPr id="3" name="Content Placeholder 2">
            <a:extLst>
              <a:ext uri="{FF2B5EF4-FFF2-40B4-BE49-F238E27FC236}">
                <a16:creationId xmlns="" xmlns:a16="http://schemas.microsoft.com/office/drawing/2014/main" id="{15B68B7F-2240-4654-9E9A-96D08F5C2750}"/>
              </a:ext>
            </a:extLst>
          </p:cNvPr>
          <p:cNvSpPr>
            <a:spLocks noGrp="1"/>
          </p:cNvSpPr>
          <p:nvPr>
            <p:ph sz="quarter" idx="23"/>
          </p:nvPr>
        </p:nvSpPr>
        <p:spPr>
          <a:xfrm>
            <a:off x="736600" y="1289049"/>
            <a:ext cx="10718800" cy="646567"/>
          </a:xfrm>
        </p:spPr>
        <p:txBody>
          <a:bodyPr/>
          <a:lstStyle/>
          <a:p>
            <a:r>
              <a:rPr lang="en-US" altLang="en-US" dirty="0">
                <a:sym typeface="Symbol" panose="05050102010706020507" pitchFamily="18" charset="2"/>
              </a:rPr>
              <a:t>We define the length </a:t>
            </a:r>
            <a:r>
              <a:rPr lang="en-US" altLang="en-US" i="1" dirty="0">
                <a:sym typeface="Symbol" panose="05050102010706020507" pitchFamily="18" charset="2"/>
              </a:rPr>
              <a:t>L</a:t>
            </a:r>
            <a:r>
              <a:rPr lang="en-US" altLang="en-US" dirty="0">
                <a:sym typeface="Symbol" panose="05050102010706020507" pitchFamily="18" charset="2"/>
              </a:rPr>
              <a:t> of </a:t>
            </a:r>
            <a:r>
              <a:rPr lang="en-US" altLang="en-US" i="1" dirty="0">
                <a:sym typeface="Symbol" panose="05050102010706020507" pitchFamily="18" charset="2"/>
              </a:rPr>
              <a:t>C</a:t>
            </a:r>
            <a:r>
              <a:rPr lang="en-US" altLang="en-US" dirty="0">
                <a:sym typeface="Symbol" panose="05050102010706020507" pitchFamily="18" charset="2"/>
              </a:rPr>
              <a:t> to be the limit of the lengths of these approximating polygons as </a:t>
            </a:r>
            <a:r>
              <a:rPr lang="en-US" altLang="en-US" i="1" dirty="0">
                <a:sym typeface="Symbol" panose="05050102010706020507" pitchFamily="18" charset="2"/>
              </a:rPr>
              <a:t>n</a:t>
            </a:r>
            <a:r>
              <a:rPr lang="en-US" altLang="en-US" dirty="0">
                <a:sym typeface="Symbol" panose="05050102010706020507" pitchFamily="18" charset="2"/>
              </a:rPr>
              <a:t> </a:t>
            </a:r>
            <a:r>
              <a:rPr lang="en-US" altLang="en-US" dirty="0" smtClean="0">
                <a:sym typeface="Symbol" panose="05050102010706020507" pitchFamily="18" charset="2"/>
              </a:rPr>
              <a:t>∞:</a:t>
            </a:r>
            <a:endParaRPr lang="en-US" altLang="en-US" dirty="0">
              <a:sym typeface="Symbol" panose="05050102010706020507" pitchFamily="18" charset="2"/>
            </a:endParaRPr>
          </a:p>
        </p:txBody>
      </p:sp>
      <p:graphicFrame>
        <p:nvGraphicFramePr>
          <p:cNvPr id="12" name="Content Placeholder 11" descr="L = lim_(n right arrow infinity) (sum_(i=1)^n (abs(P_(i minus 1)P_i))&#10;">
            <a:extLst>
              <a:ext uri="{FF2B5EF4-FFF2-40B4-BE49-F238E27FC236}">
                <a16:creationId xmlns="" xmlns:a16="http://schemas.microsoft.com/office/drawing/2014/main" id="{541959EF-00D0-4B0E-9528-3A5D9A4E7BA6}"/>
              </a:ext>
            </a:extLst>
          </p:cNvPr>
          <p:cNvGraphicFramePr>
            <a:graphicFrameLocks noGrp="1" noChangeAspect="1"/>
          </p:cNvGraphicFramePr>
          <p:nvPr>
            <p:ph sz="quarter" idx="24"/>
            <p:extLst>
              <p:ext uri="{D42A27DB-BD31-4B8C-83A1-F6EECF244321}">
                <p14:modId xmlns:p14="http://schemas.microsoft.com/office/powerpoint/2010/main" val="341147732"/>
              </p:ext>
            </p:extLst>
          </p:nvPr>
        </p:nvGraphicFramePr>
        <p:xfrm>
          <a:off x="4963877" y="2156085"/>
          <a:ext cx="2264247" cy="852423"/>
        </p:xfrm>
        <a:graphic>
          <a:graphicData uri="http://schemas.openxmlformats.org/presentationml/2006/ole">
            <mc:AlternateContent xmlns:mc="http://schemas.openxmlformats.org/markup-compatibility/2006">
              <mc:Choice xmlns:v="urn:schemas-microsoft-com:vml" Requires="v">
                <p:oleObj spid="_x0000_s598088" name="Equation" r:id="rId3" imgW="2158920" imgH="812520" progId="Equation.DSMT4">
                  <p:embed/>
                </p:oleObj>
              </mc:Choice>
              <mc:Fallback>
                <p:oleObj name="Equation" r:id="rId3" imgW="2158920" imgH="812520" progId="Equation.DSMT4">
                  <p:embed/>
                  <p:pic>
                    <p:nvPicPr>
                      <p:cNvPr id="11" name="Object 10">
                        <a:extLst>
                          <a:ext uri="{FF2B5EF4-FFF2-40B4-BE49-F238E27FC236}">
                            <a16:creationId xmlns="" xmlns:a16="http://schemas.microsoft.com/office/drawing/2014/main" id="{12D8713E-7FD7-4BDC-B66A-93AA04E92AB9}"/>
                          </a:ext>
                        </a:extLst>
                      </p:cNvPr>
                      <p:cNvPicPr/>
                      <p:nvPr/>
                    </p:nvPicPr>
                    <p:blipFill>
                      <a:blip r:embed="rId4"/>
                      <a:stretch>
                        <a:fillRect/>
                      </a:stretch>
                    </p:blipFill>
                    <p:spPr>
                      <a:xfrm>
                        <a:off x="4963877" y="2156085"/>
                        <a:ext cx="2264247" cy="852423"/>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2478CA9E-B4A7-4A6F-BA3D-E021B55CCDEB}"/>
              </a:ext>
            </a:extLst>
          </p:cNvPr>
          <p:cNvSpPr>
            <a:spLocks noGrp="1"/>
          </p:cNvSpPr>
          <p:nvPr>
            <p:ph sz="quarter" idx="25"/>
          </p:nvPr>
        </p:nvSpPr>
        <p:spPr>
          <a:xfrm>
            <a:off x="736600" y="3354613"/>
            <a:ext cx="10712450" cy="787081"/>
          </a:xfrm>
        </p:spPr>
        <p:txBody>
          <a:bodyPr/>
          <a:lstStyle/>
          <a:p>
            <a:r>
              <a:rPr lang="en-US" altLang="en-US" dirty="0">
                <a:sym typeface="Symbol" panose="05050102010706020507" pitchFamily="18" charset="2"/>
              </a:rPr>
              <a:t>The Mean Value Theorem, when applied to </a:t>
            </a:r>
            <a:r>
              <a:rPr lang="en-US" altLang="en-US" i="1" dirty="0">
                <a:sym typeface="Symbol" panose="05050102010706020507" pitchFamily="18" charset="2"/>
              </a:rPr>
              <a:t>f</a:t>
            </a:r>
            <a:r>
              <a:rPr lang="en-US" altLang="en-US" dirty="0">
                <a:sym typeface="Symbol" panose="05050102010706020507" pitchFamily="18" charset="2"/>
              </a:rPr>
              <a:t> on the interval [</a:t>
            </a:r>
            <a:r>
              <a:rPr lang="en-US" altLang="en-US" i="1" dirty="0">
                <a:sym typeface="Symbol" panose="05050102010706020507" pitchFamily="18" charset="2"/>
              </a:rPr>
              <a:t>t</a:t>
            </a:r>
            <a:r>
              <a:rPr lang="en-US" altLang="en-US" i="1" baseline="-25000" dirty="0">
                <a:sym typeface="Symbol" panose="05050102010706020507" pitchFamily="18" charset="2"/>
              </a:rPr>
              <a:t>i </a:t>
            </a:r>
            <a:r>
              <a:rPr lang="en-US" altLang="en-US" baseline="-25000" dirty="0"/>
              <a:t>−1</a:t>
            </a:r>
            <a:r>
              <a:rPr lang="en-US" altLang="en-US" dirty="0"/>
              <a:t>, </a:t>
            </a:r>
            <a:r>
              <a:rPr lang="en-US" altLang="en-US" i="1" dirty="0"/>
              <a:t>t</a:t>
            </a:r>
            <a:r>
              <a:rPr lang="en-US" altLang="en-US" i="1" baseline="-25000" dirty="0"/>
              <a:t>i</a:t>
            </a:r>
            <a:r>
              <a:rPr lang="en-US" altLang="en-US" dirty="0">
                <a:sym typeface="Symbol" panose="05050102010706020507" pitchFamily="18" charset="2"/>
              </a:rPr>
              <a:t>], gives a number </a:t>
            </a:r>
            <a:r>
              <a:rPr lang="en-US" altLang="en-US" i="1" dirty="0" smtClean="0">
                <a:sym typeface="Symbol" panose="05050102010706020507" pitchFamily="18" charset="2"/>
              </a:rPr>
              <a:t>t</a:t>
            </a:r>
            <a:r>
              <a:rPr lang="en-US" altLang="en-US" i="1" baseline="-25000" dirty="0">
                <a:sym typeface="Symbol" panose="05050102010706020507" pitchFamily="18" charset="2"/>
              </a:rPr>
              <a:t>i</a:t>
            </a:r>
            <a:r>
              <a:rPr lang="en-US" altLang="en-US" i="1" dirty="0" smtClean="0">
                <a:sym typeface="Symbol" panose="05050102010706020507" pitchFamily="18" charset="2"/>
              </a:rPr>
              <a:t>*</a:t>
            </a:r>
            <a:r>
              <a:rPr lang="en-US" altLang="en-US" dirty="0" smtClean="0">
                <a:sym typeface="Symbol" panose="05050102010706020507" pitchFamily="18" charset="2"/>
              </a:rPr>
              <a:t> </a:t>
            </a:r>
            <a:r>
              <a:rPr lang="en-US" altLang="en-US" dirty="0"/>
              <a:t>in </a:t>
            </a:r>
            <a:r>
              <a:rPr lang="en-US" altLang="en-US" dirty="0">
                <a:sym typeface="Symbol" panose="05050102010706020507" pitchFamily="18" charset="2"/>
              </a:rPr>
              <a:t>(</a:t>
            </a:r>
            <a:r>
              <a:rPr lang="en-US" altLang="en-US" i="1" dirty="0">
                <a:sym typeface="Symbol" panose="05050102010706020507" pitchFamily="18" charset="2"/>
              </a:rPr>
              <a:t>t</a:t>
            </a:r>
            <a:r>
              <a:rPr lang="en-US" altLang="en-US" i="1" baseline="-25000" dirty="0">
                <a:sym typeface="Symbol" panose="05050102010706020507" pitchFamily="18" charset="2"/>
              </a:rPr>
              <a:t>i </a:t>
            </a:r>
            <a:r>
              <a:rPr lang="en-US" altLang="en-US" baseline="-25000" dirty="0"/>
              <a:t>−1</a:t>
            </a:r>
            <a:r>
              <a:rPr lang="en-US" altLang="en-US" dirty="0"/>
              <a:t>, </a:t>
            </a:r>
            <a:r>
              <a:rPr lang="en-US" altLang="en-US" i="1" dirty="0"/>
              <a:t>t</a:t>
            </a:r>
            <a:r>
              <a:rPr lang="en-US" altLang="en-US" i="1" baseline="-25000" dirty="0"/>
              <a:t>i</a:t>
            </a:r>
            <a:r>
              <a:rPr lang="en-US" altLang="en-US" dirty="0">
                <a:sym typeface="Symbol" panose="05050102010706020507" pitchFamily="18" charset="2"/>
              </a:rPr>
              <a:t>) such that</a:t>
            </a:r>
          </a:p>
        </p:txBody>
      </p:sp>
      <p:graphicFrame>
        <p:nvGraphicFramePr>
          <p:cNvPr id="14" name="Content Placeholder 13" descr="f(t_i) minus f(t_i minus 1) = f prime(t_i^*)((t_i) minus t_i minus 1)">
            <a:extLst>
              <a:ext uri="{FF2B5EF4-FFF2-40B4-BE49-F238E27FC236}">
                <a16:creationId xmlns="" xmlns:a16="http://schemas.microsoft.com/office/drawing/2014/main" id="{F33CF636-C19C-4CDA-A19C-ECA6FBAB7AC1}"/>
              </a:ext>
            </a:extLst>
          </p:cNvPr>
          <p:cNvGraphicFramePr>
            <a:graphicFrameLocks noGrp="1" noChangeAspect="1"/>
          </p:cNvGraphicFramePr>
          <p:nvPr>
            <p:ph sz="quarter" idx="26"/>
            <p:extLst>
              <p:ext uri="{D42A27DB-BD31-4B8C-83A1-F6EECF244321}">
                <p14:modId xmlns:p14="http://schemas.microsoft.com/office/powerpoint/2010/main" val="2134906601"/>
              </p:ext>
            </p:extLst>
          </p:nvPr>
        </p:nvGraphicFramePr>
        <p:xfrm>
          <a:off x="4179237" y="4668770"/>
          <a:ext cx="3833526" cy="513553"/>
        </p:xfrm>
        <a:graphic>
          <a:graphicData uri="http://schemas.openxmlformats.org/presentationml/2006/ole">
            <mc:AlternateContent xmlns:mc="http://schemas.openxmlformats.org/markup-compatibility/2006">
              <mc:Choice xmlns:v="urn:schemas-microsoft-com:vml" Requires="v">
                <p:oleObj spid="_x0000_s598089" name="Equation" r:id="rId5" imgW="3504960" imgH="469800" progId="Equation.DSMT4">
                  <p:embed/>
                </p:oleObj>
              </mc:Choice>
              <mc:Fallback>
                <p:oleObj name="Equation" r:id="rId5" imgW="3504960" imgH="469800" progId="Equation.DSMT4">
                  <p:embed/>
                  <p:pic>
                    <p:nvPicPr>
                      <p:cNvPr id="13" name="Object 12">
                        <a:extLst>
                          <a:ext uri="{FF2B5EF4-FFF2-40B4-BE49-F238E27FC236}">
                            <a16:creationId xmlns="" xmlns:a16="http://schemas.microsoft.com/office/drawing/2014/main" id="{C51593E2-EF04-4360-B94D-04BED361B681}"/>
                          </a:ext>
                        </a:extLst>
                      </p:cNvPr>
                      <p:cNvPicPr/>
                      <p:nvPr/>
                    </p:nvPicPr>
                    <p:blipFill>
                      <a:blip r:embed="rId6"/>
                      <a:stretch>
                        <a:fillRect/>
                      </a:stretch>
                    </p:blipFill>
                    <p:spPr>
                      <a:xfrm>
                        <a:off x="4179237" y="4668770"/>
                        <a:ext cx="3833526" cy="513553"/>
                      </a:xfrm>
                      <a:prstGeom prst="rect">
                        <a:avLst/>
                      </a:prstGeom>
                    </p:spPr>
                  </p:pic>
                </p:oleObj>
              </mc:Fallback>
            </mc:AlternateContent>
          </a:graphicData>
        </a:graphic>
      </p:graphicFrame>
    </p:spTree>
    <p:extLst>
      <p:ext uri="{BB962C8B-B14F-4D97-AF65-F5344CB8AC3E}">
        <p14:creationId xmlns:p14="http://schemas.microsoft.com/office/powerpoint/2010/main" val="3043653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3B1E95-428E-45EF-A9FF-D410FA47AEA6}"/>
              </a:ext>
            </a:extLst>
          </p:cNvPr>
          <p:cNvSpPr>
            <a:spLocks noGrp="1"/>
          </p:cNvSpPr>
          <p:nvPr>
            <p:ph type="title"/>
          </p:nvPr>
        </p:nvSpPr>
        <p:spPr/>
        <p:txBody>
          <a:bodyPr/>
          <a:lstStyle/>
          <a:p>
            <a:r>
              <a:rPr lang="en-US" altLang="en-US" dirty="0"/>
              <a:t>Arc Length </a:t>
            </a:r>
            <a:r>
              <a:rPr lang="en-US" altLang="en-US" sz="2400" b="0" dirty="0"/>
              <a:t>(5 of 9)</a:t>
            </a:r>
            <a:endParaRPr lang="en-US" dirty="0"/>
          </a:p>
        </p:txBody>
      </p:sp>
      <p:sp>
        <p:nvSpPr>
          <p:cNvPr id="3" name="Content Placeholder 2">
            <a:extLst>
              <a:ext uri="{FF2B5EF4-FFF2-40B4-BE49-F238E27FC236}">
                <a16:creationId xmlns="" xmlns:a16="http://schemas.microsoft.com/office/drawing/2014/main" id="{15B68B7F-2240-4654-9E9A-96D08F5C2750}"/>
              </a:ext>
            </a:extLst>
          </p:cNvPr>
          <p:cNvSpPr>
            <a:spLocks noGrp="1"/>
          </p:cNvSpPr>
          <p:nvPr>
            <p:ph sz="quarter" idx="23"/>
          </p:nvPr>
        </p:nvSpPr>
        <p:spPr>
          <a:xfrm>
            <a:off x="736600" y="1289049"/>
            <a:ext cx="8541871" cy="317193"/>
          </a:xfrm>
        </p:spPr>
        <p:txBody>
          <a:bodyPr/>
          <a:lstStyle/>
          <a:p>
            <a:pPr>
              <a:tabLst>
                <a:tab pos="457200" algn="l"/>
                <a:tab pos="1371600" algn="l"/>
                <a:tab pos="1547813" algn="l"/>
              </a:tabLst>
            </a:pPr>
            <a:r>
              <a:rPr lang="en-US" altLang="en-US" dirty="0"/>
              <a:t>If we let </a:t>
            </a:r>
            <a:r>
              <a:rPr lang="el-GR" altLang="en-US" dirty="0" smtClean="0">
                <a:latin typeface="Arial" panose="020B0604020202020204" pitchFamily="34" charset="0"/>
                <a:cs typeface="Arial" panose="020B0604020202020204" pitchFamily="34" charset="0"/>
              </a:rPr>
              <a:t>Δ</a:t>
            </a:r>
            <a:r>
              <a:rPr lang="en-US" altLang="en-US" i="1" dirty="0" smtClean="0"/>
              <a:t>x</a:t>
            </a:r>
            <a:r>
              <a:rPr lang="en-US" altLang="en-US" i="1" baseline="-25000" dirty="0" smtClean="0"/>
              <a:t>i</a:t>
            </a:r>
            <a:r>
              <a:rPr lang="en-US" altLang="en-US" i="1" dirty="0" smtClean="0"/>
              <a:t> </a:t>
            </a:r>
            <a:r>
              <a:rPr lang="en-US" altLang="en-US" dirty="0"/>
              <a:t>=</a:t>
            </a:r>
            <a:r>
              <a:rPr lang="en-US" altLang="en-US" i="1" dirty="0"/>
              <a:t> x</a:t>
            </a:r>
            <a:r>
              <a:rPr lang="en-US" altLang="en-US" i="1" baseline="-25000" dirty="0"/>
              <a:t>i</a:t>
            </a:r>
            <a:r>
              <a:rPr lang="en-US" altLang="en-US" i="1" dirty="0"/>
              <a:t> </a:t>
            </a:r>
            <a:r>
              <a:rPr lang="en-US" altLang="en-US" dirty="0"/>
              <a:t>− </a:t>
            </a:r>
            <a:r>
              <a:rPr lang="en-US" altLang="en-US" i="1" dirty="0"/>
              <a:t>x</a:t>
            </a:r>
            <a:r>
              <a:rPr lang="en-US" altLang="en-US" i="1" baseline="-25000" dirty="0"/>
              <a:t>i </a:t>
            </a:r>
            <a:r>
              <a:rPr lang="en-US" altLang="en-US" baseline="-25000" dirty="0"/>
              <a:t>−1</a:t>
            </a:r>
            <a:r>
              <a:rPr lang="en-US" altLang="en-US" dirty="0"/>
              <a:t> and </a:t>
            </a:r>
            <a:r>
              <a:rPr lang="el-GR" altLang="en-US" dirty="0" smtClean="0">
                <a:latin typeface="Arial" panose="020B0604020202020204" pitchFamily="34" charset="0"/>
                <a:cs typeface="Arial" panose="020B0604020202020204" pitchFamily="34" charset="0"/>
              </a:rPr>
              <a:t>Δ</a:t>
            </a:r>
            <a:r>
              <a:rPr lang="en-US" altLang="en-US" i="1" dirty="0" smtClean="0"/>
              <a:t>y</a:t>
            </a:r>
            <a:r>
              <a:rPr lang="en-US" altLang="en-US" i="1" baseline="-25000" dirty="0" smtClean="0"/>
              <a:t>i</a:t>
            </a:r>
            <a:r>
              <a:rPr lang="en-US" altLang="en-US" i="1" dirty="0" smtClean="0"/>
              <a:t> </a:t>
            </a:r>
            <a:r>
              <a:rPr lang="en-US" altLang="en-US" dirty="0"/>
              <a:t>=</a:t>
            </a:r>
            <a:r>
              <a:rPr lang="en-US" altLang="en-US" i="1" dirty="0"/>
              <a:t> y</a:t>
            </a:r>
            <a:r>
              <a:rPr lang="en-US" altLang="en-US" i="1" baseline="-25000" dirty="0"/>
              <a:t>i </a:t>
            </a:r>
            <a:r>
              <a:rPr lang="en-US" altLang="en-US" dirty="0"/>
              <a:t>− </a:t>
            </a:r>
            <a:r>
              <a:rPr lang="en-US" altLang="en-US" i="1" dirty="0"/>
              <a:t>y</a:t>
            </a:r>
            <a:r>
              <a:rPr lang="en-US" altLang="en-US" i="1" baseline="-25000" dirty="0"/>
              <a:t>i </a:t>
            </a:r>
            <a:r>
              <a:rPr lang="en-US" altLang="en-US" baseline="-25000" dirty="0"/>
              <a:t>−1</a:t>
            </a:r>
            <a:r>
              <a:rPr lang="en-US" altLang="en-US" dirty="0"/>
              <a:t>, this equation becomes</a:t>
            </a:r>
          </a:p>
        </p:txBody>
      </p:sp>
      <p:graphicFrame>
        <p:nvGraphicFramePr>
          <p:cNvPr id="9" name="Content Placeholder 11" descr="delta(x)_i = f prime (t_i^*) delta(t)">
            <a:extLst>
              <a:ext uri="{FF2B5EF4-FFF2-40B4-BE49-F238E27FC236}">
                <a16:creationId xmlns="" xmlns:a16="http://schemas.microsoft.com/office/drawing/2014/main" id="{855927CE-C920-4C42-913B-EB2AFBB8E1EC}"/>
              </a:ext>
            </a:extLst>
          </p:cNvPr>
          <p:cNvGraphicFramePr>
            <a:graphicFrameLocks noGrp="1" noChangeAspect="1"/>
          </p:cNvGraphicFramePr>
          <p:nvPr>
            <p:ph sz="quarter" idx="24"/>
            <p:extLst>
              <p:ext uri="{D42A27DB-BD31-4B8C-83A1-F6EECF244321}">
                <p14:modId xmlns:p14="http://schemas.microsoft.com/office/powerpoint/2010/main" val="1448999204"/>
              </p:ext>
            </p:extLst>
          </p:nvPr>
        </p:nvGraphicFramePr>
        <p:xfrm>
          <a:off x="5058563" y="2103187"/>
          <a:ext cx="2068525" cy="521202"/>
        </p:xfrm>
        <a:graphic>
          <a:graphicData uri="http://schemas.openxmlformats.org/presentationml/2006/ole">
            <mc:AlternateContent xmlns:mc="http://schemas.openxmlformats.org/markup-compatibility/2006">
              <mc:Choice xmlns:v="urn:schemas-microsoft-com:vml" Requires="v">
                <p:oleObj spid="_x0000_s599110" name="Equation" r:id="rId3" imgW="1714320" imgH="431640" progId="Equation.DSMT4">
                  <p:embed/>
                </p:oleObj>
              </mc:Choice>
              <mc:Fallback>
                <p:oleObj name="Equation" r:id="rId3" imgW="1714320" imgH="431640" progId="Equation.DSMT4">
                  <p:embed/>
                  <p:pic>
                    <p:nvPicPr>
                      <p:cNvPr id="12" name="Content Placeholder 11">
                        <a:extLst>
                          <a:ext uri="{FF2B5EF4-FFF2-40B4-BE49-F238E27FC236}">
                            <a16:creationId xmlns="" xmlns:a16="http://schemas.microsoft.com/office/drawing/2014/main" id="{541959EF-00D0-4B0E-9528-3A5D9A4E7BA6}"/>
                          </a:ext>
                        </a:extLst>
                      </p:cNvPr>
                      <p:cNvPicPr/>
                      <p:nvPr/>
                    </p:nvPicPr>
                    <p:blipFill>
                      <a:blip r:embed="rId4"/>
                      <a:stretch>
                        <a:fillRect/>
                      </a:stretch>
                    </p:blipFill>
                    <p:spPr>
                      <a:xfrm>
                        <a:off x="5058563" y="2103187"/>
                        <a:ext cx="2068525" cy="521202"/>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2478CA9E-B4A7-4A6F-BA3D-E021B55CCDEB}"/>
              </a:ext>
            </a:extLst>
          </p:cNvPr>
          <p:cNvSpPr>
            <a:spLocks noGrp="1"/>
          </p:cNvSpPr>
          <p:nvPr>
            <p:ph sz="quarter" idx="25"/>
          </p:nvPr>
        </p:nvSpPr>
        <p:spPr>
          <a:xfrm>
            <a:off x="736600" y="3122384"/>
            <a:ext cx="11034486" cy="646567"/>
          </a:xfrm>
        </p:spPr>
        <p:txBody>
          <a:bodyPr/>
          <a:lstStyle/>
          <a:p>
            <a:r>
              <a:rPr lang="en-US" altLang="en-US" dirty="0">
                <a:sym typeface="Symbol" panose="05050102010706020507" pitchFamily="18" charset="2"/>
              </a:rPr>
              <a:t>Similarly, when applied to </a:t>
            </a:r>
            <a:r>
              <a:rPr lang="en-US" altLang="en-US" i="1" dirty="0">
                <a:sym typeface="Symbol" panose="05050102010706020507" pitchFamily="18" charset="2"/>
              </a:rPr>
              <a:t>g</a:t>
            </a:r>
            <a:r>
              <a:rPr lang="en-US" altLang="en-US" dirty="0">
                <a:sym typeface="Symbol" panose="05050102010706020507" pitchFamily="18" charset="2"/>
              </a:rPr>
              <a:t>, the Mean Value Theorem gives a number </a:t>
            </a:r>
            <a:r>
              <a:rPr lang="en-US" altLang="en-US" i="1" dirty="0" smtClean="0">
                <a:sym typeface="Symbol" panose="05050102010706020507" pitchFamily="18" charset="2"/>
              </a:rPr>
              <a:t>t</a:t>
            </a:r>
            <a:r>
              <a:rPr lang="en-US" altLang="en-US" i="1" baseline="-25000" dirty="0" smtClean="0">
                <a:sym typeface="Symbol" panose="05050102010706020507" pitchFamily="18" charset="2"/>
              </a:rPr>
              <a:t>i</a:t>
            </a:r>
            <a:r>
              <a:rPr lang="en-US" altLang="en-US" i="1" dirty="0" smtClean="0">
                <a:sym typeface="Symbol" panose="05050102010706020507" pitchFamily="18" charset="2"/>
              </a:rPr>
              <a:t>**</a:t>
            </a:r>
            <a:r>
              <a:rPr lang="en-US" altLang="en-US" dirty="0" smtClean="0">
                <a:sym typeface="Symbol" panose="05050102010706020507" pitchFamily="18" charset="2"/>
              </a:rPr>
              <a:t> </a:t>
            </a:r>
            <a:r>
              <a:rPr lang="en-US" altLang="en-US" dirty="0"/>
              <a:t>in </a:t>
            </a:r>
            <a:r>
              <a:rPr lang="en-US" altLang="en-US" dirty="0">
                <a:sym typeface="Symbol" panose="05050102010706020507" pitchFamily="18" charset="2"/>
              </a:rPr>
              <a:t>(</a:t>
            </a:r>
            <a:r>
              <a:rPr lang="en-US" altLang="en-US" i="1" dirty="0">
                <a:sym typeface="Symbol" panose="05050102010706020507" pitchFamily="18" charset="2"/>
              </a:rPr>
              <a:t>t</a:t>
            </a:r>
            <a:r>
              <a:rPr lang="en-US" altLang="en-US" i="1" baseline="-25000" dirty="0">
                <a:sym typeface="Symbol" panose="05050102010706020507" pitchFamily="18" charset="2"/>
              </a:rPr>
              <a:t>i </a:t>
            </a:r>
            <a:r>
              <a:rPr lang="en-US" altLang="en-US" baseline="-25000" dirty="0"/>
              <a:t>−1</a:t>
            </a:r>
            <a:r>
              <a:rPr lang="en-US" altLang="en-US" dirty="0"/>
              <a:t>, </a:t>
            </a:r>
            <a:r>
              <a:rPr lang="en-US" altLang="en-US" i="1" dirty="0"/>
              <a:t>t</a:t>
            </a:r>
            <a:r>
              <a:rPr lang="en-US" altLang="en-US" i="1" baseline="-25000" dirty="0"/>
              <a:t>i</a:t>
            </a:r>
            <a:r>
              <a:rPr lang="en-US" altLang="en-US" dirty="0">
                <a:sym typeface="Symbol" panose="05050102010706020507" pitchFamily="18" charset="2"/>
              </a:rPr>
              <a:t>) such that</a:t>
            </a:r>
          </a:p>
        </p:txBody>
      </p:sp>
      <p:graphicFrame>
        <p:nvGraphicFramePr>
          <p:cNvPr id="13" name="Content Placeholder 13" descr="delta(y)_i = g prime (t_i^**) delta(t)">
            <a:extLst>
              <a:ext uri="{FF2B5EF4-FFF2-40B4-BE49-F238E27FC236}">
                <a16:creationId xmlns="" xmlns:a16="http://schemas.microsoft.com/office/drawing/2014/main" id="{95A337C2-200F-4FC0-A42A-A81C96999B08}"/>
              </a:ext>
            </a:extLst>
          </p:cNvPr>
          <p:cNvGraphicFramePr>
            <a:graphicFrameLocks noGrp="1" noChangeAspect="1"/>
          </p:cNvGraphicFramePr>
          <p:nvPr>
            <p:ph sz="quarter" idx="26"/>
            <p:extLst>
              <p:ext uri="{D42A27DB-BD31-4B8C-83A1-F6EECF244321}">
                <p14:modId xmlns:p14="http://schemas.microsoft.com/office/powerpoint/2010/main" val="2497288781"/>
              </p:ext>
            </p:extLst>
          </p:nvPr>
        </p:nvGraphicFramePr>
        <p:xfrm>
          <a:off x="5013246" y="4314881"/>
          <a:ext cx="2175033" cy="503127"/>
        </p:xfrm>
        <a:graphic>
          <a:graphicData uri="http://schemas.openxmlformats.org/presentationml/2006/ole">
            <mc:AlternateContent xmlns:mc="http://schemas.openxmlformats.org/markup-compatibility/2006">
              <mc:Choice xmlns:v="urn:schemas-microsoft-com:vml" Requires="v">
                <p:oleObj spid="_x0000_s599111" name="Equation" r:id="rId5" imgW="1866600" imgH="431640" progId="Equation.DSMT4">
                  <p:embed/>
                </p:oleObj>
              </mc:Choice>
              <mc:Fallback>
                <p:oleObj name="Equation" r:id="rId5" imgW="1866600" imgH="431640" progId="Equation.DSMT4">
                  <p:embed/>
                  <p:pic>
                    <p:nvPicPr>
                      <p:cNvPr id="14" name="Content Placeholder 13">
                        <a:extLst>
                          <a:ext uri="{FF2B5EF4-FFF2-40B4-BE49-F238E27FC236}">
                            <a16:creationId xmlns="" xmlns:a16="http://schemas.microsoft.com/office/drawing/2014/main" id="{F33CF636-C19C-4CDA-A19C-ECA6FBAB7AC1}"/>
                          </a:ext>
                        </a:extLst>
                      </p:cNvPr>
                      <p:cNvPicPr/>
                      <p:nvPr/>
                    </p:nvPicPr>
                    <p:blipFill>
                      <a:blip r:embed="rId6"/>
                      <a:stretch>
                        <a:fillRect/>
                      </a:stretch>
                    </p:blipFill>
                    <p:spPr>
                      <a:xfrm>
                        <a:off x="5013246" y="4314881"/>
                        <a:ext cx="2175033" cy="503127"/>
                      </a:xfrm>
                      <a:prstGeom prst="rect">
                        <a:avLst/>
                      </a:prstGeom>
                    </p:spPr>
                  </p:pic>
                </p:oleObj>
              </mc:Fallback>
            </mc:AlternateContent>
          </a:graphicData>
        </a:graphic>
      </p:graphicFrame>
    </p:spTree>
    <p:extLst>
      <p:ext uri="{BB962C8B-B14F-4D97-AF65-F5344CB8AC3E}">
        <p14:creationId xmlns:p14="http://schemas.microsoft.com/office/powerpoint/2010/main" val="2455093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E4AFA0-5265-43BD-8D50-ECE6D145430D}"/>
              </a:ext>
            </a:extLst>
          </p:cNvPr>
          <p:cNvSpPr>
            <a:spLocks noGrp="1"/>
          </p:cNvSpPr>
          <p:nvPr>
            <p:ph type="title"/>
          </p:nvPr>
        </p:nvSpPr>
        <p:spPr/>
        <p:txBody>
          <a:bodyPr/>
          <a:lstStyle/>
          <a:p>
            <a:r>
              <a:rPr lang="en-US" altLang="en-US" dirty="0"/>
              <a:t>Arc Length </a:t>
            </a:r>
            <a:r>
              <a:rPr lang="en-US" altLang="en-US" sz="2400" b="0" dirty="0"/>
              <a:t>(6 of 9)</a:t>
            </a:r>
            <a:endParaRPr lang="en-US" dirty="0"/>
          </a:p>
        </p:txBody>
      </p:sp>
      <p:sp>
        <p:nvSpPr>
          <p:cNvPr id="3" name="Content Placeholder 2">
            <a:extLst>
              <a:ext uri="{FF2B5EF4-FFF2-40B4-BE49-F238E27FC236}">
                <a16:creationId xmlns="" xmlns:a16="http://schemas.microsoft.com/office/drawing/2014/main" id="{1848C11F-E3D8-4D27-92FC-AC7B5943A94B}"/>
              </a:ext>
            </a:extLst>
          </p:cNvPr>
          <p:cNvSpPr>
            <a:spLocks noGrp="1"/>
          </p:cNvSpPr>
          <p:nvPr>
            <p:ph sz="quarter" idx="23"/>
          </p:nvPr>
        </p:nvSpPr>
        <p:spPr>
          <a:xfrm>
            <a:off x="736600" y="1289050"/>
            <a:ext cx="1426029" cy="278493"/>
          </a:xfrm>
        </p:spPr>
        <p:txBody>
          <a:bodyPr/>
          <a:lstStyle/>
          <a:p>
            <a:r>
              <a:rPr lang="en-US" altLang="en-US" dirty="0">
                <a:sym typeface="Symbol" panose="05050102010706020507" pitchFamily="18" charset="2"/>
              </a:rPr>
              <a:t>Therefore</a:t>
            </a:r>
          </a:p>
        </p:txBody>
      </p:sp>
      <p:graphicFrame>
        <p:nvGraphicFramePr>
          <p:cNvPr id="8" name="Content Placeholder 7" descr="abs((P_i minus 1)P_i) = sqrt((Delta x_i)^2 + (Delta y_i)^2) = sqrt([f prime (t_i^*) Delta t]^2 + [g prime (t_i^* *) Delta t]^2)&#10; =  (sqrt([f prime (t_i^*)]^2 + [g prime (t_i^* *)]^2)) (Delta t))&#10;">
            <a:extLst>
              <a:ext uri="{FF2B5EF4-FFF2-40B4-BE49-F238E27FC236}">
                <a16:creationId xmlns="" xmlns:a16="http://schemas.microsoft.com/office/drawing/2014/main" id="{AB4316E8-0D7F-4A2A-8639-4A173C988386}"/>
              </a:ext>
            </a:extLst>
          </p:cNvPr>
          <p:cNvGraphicFramePr>
            <a:graphicFrameLocks noGrp="1" noChangeAspect="1"/>
          </p:cNvGraphicFramePr>
          <p:nvPr>
            <p:ph sz="quarter" idx="24"/>
            <p:extLst>
              <p:ext uri="{D42A27DB-BD31-4B8C-83A1-F6EECF244321}">
                <p14:modId xmlns:p14="http://schemas.microsoft.com/office/powerpoint/2010/main" val="4014659539"/>
              </p:ext>
            </p:extLst>
          </p:nvPr>
        </p:nvGraphicFramePr>
        <p:xfrm>
          <a:off x="2073404" y="1738751"/>
          <a:ext cx="8043604" cy="1727910"/>
        </p:xfrm>
        <a:graphic>
          <a:graphicData uri="http://schemas.openxmlformats.org/presentationml/2006/ole">
            <mc:AlternateContent xmlns:mc="http://schemas.openxmlformats.org/markup-compatibility/2006">
              <mc:Choice xmlns:v="urn:schemas-microsoft-com:vml" Requires="v">
                <p:oleObj spid="_x0000_s600133" name="Equation" r:id="rId3" imgW="6858000" imgH="1473120" progId="Equation.DSMT4">
                  <p:embed/>
                </p:oleObj>
              </mc:Choice>
              <mc:Fallback>
                <p:oleObj name="Equation" r:id="rId3" imgW="6858000" imgH="1473120" progId="Equation.DSMT4">
                  <p:embed/>
                  <p:pic>
                    <p:nvPicPr>
                      <p:cNvPr id="7" name="Object 6">
                        <a:extLst>
                          <a:ext uri="{FF2B5EF4-FFF2-40B4-BE49-F238E27FC236}">
                            <a16:creationId xmlns="" xmlns:a16="http://schemas.microsoft.com/office/drawing/2014/main" id="{F2E6233B-FE4E-4837-B894-0DBB708DAE25}"/>
                          </a:ext>
                        </a:extLst>
                      </p:cNvPr>
                      <p:cNvPicPr/>
                      <p:nvPr/>
                    </p:nvPicPr>
                    <p:blipFill>
                      <a:blip r:embed="rId4"/>
                      <a:stretch>
                        <a:fillRect/>
                      </a:stretch>
                    </p:blipFill>
                    <p:spPr>
                      <a:xfrm>
                        <a:off x="2073404" y="1738751"/>
                        <a:ext cx="8043604" cy="1727910"/>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3D6FF9CC-823F-4867-9434-1A5B99832200}"/>
              </a:ext>
            </a:extLst>
          </p:cNvPr>
          <p:cNvSpPr>
            <a:spLocks noGrp="1"/>
          </p:cNvSpPr>
          <p:nvPr>
            <p:ph sz="quarter" idx="25"/>
          </p:nvPr>
        </p:nvSpPr>
        <p:spPr>
          <a:xfrm>
            <a:off x="736600" y="3918063"/>
            <a:ext cx="990600" cy="278493"/>
          </a:xfrm>
        </p:spPr>
        <p:txBody>
          <a:bodyPr/>
          <a:lstStyle/>
          <a:p>
            <a:r>
              <a:rPr lang="en-US" altLang="en-US" dirty="0">
                <a:sym typeface="Symbol" panose="05050102010706020507" pitchFamily="18" charset="2"/>
              </a:rPr>
              <a:t>and so</a:t>
            </a:r>
          </a:p>
        </p:txBody>
      </p:sp>
      <p:graphicFrame>
        <p:nvGraphicFramePr>
          <p:cNvPr id="10" name="Content Placeholder 9" descr="(item 4). L = lim_(n right arrow infinity) (sum_(i=1)^n (sqrt([f prime (t_i^*)]^2 + [g prime (t_i^* *)]^2)) (Delta t))&#10;">
            <a:extLst>
              <a:ext uri="{FF2B5EF4-FFF2-40B4-BE49-F238E27FC236}">
                <a16:creationId xmlns="" xmlns:a16="http://schemas.microsoft.com/office/drawing/2014/main" id="{9344E722-2F2F-4F8D-8E6C-C902B6552CF3}"/>
              </a:ext>
            </a:extLst>
          </p:cNvPr>
          <p:cNvGraphicFramePr>
            <a:graphicFrameLocks noGrp="1" noChangeAspect="1"/>
          </p:cNvGraphicFramePr>
          <p:nvPr>
            <p:ph sz="quarter" idx="26"/>
            <p:extLst>
              <p:ext uri="{D42A27DB-BD31-4B8C-83A1-F6EECF244321}">
                <p14:modId xmlns:p14="http://schemas.microsoft.com/office/powerpoint/2010/main" val="4135160430"/>
              </p:ext>
            </p:extLst>
          </p:nvPr>
        </p:nvGraphicFramePr>
        <p:xfrm>
          <a:off x="3471684" y="4401652"/>
          <a:ext cx="5247045" cy="867747"/>
        </p:xfrm>
        <a:graphic>
          <a:graphicData uri="http://schemas.openxmlformats.org/presentationml/2006/ole">
            <mc:AlternateContent xmlns:mc="http://schemas.openxmlformats.org/markup-compatibility/2006">
              <mc:Choice xmlns:v="urn:schemas-microsoft-com:vml" Requires="v">
                <p:oleObj spid="_x0000_s600134" name="Equation" r:id="rId5" imgW="4991040" imgH="825480" progId="Equation.DSMT4">
                  <p:embed/>
                </p:oleObj>
              </mc:Choice>
              <mc:Fallback>
                <p:oleObj name="Equation" r:id="rId5" imgW="4991040" imgH="825480" progId="Equation.DSMT4">
                  <p:embed/>
                  <p:pic>
                    <p:nvPicPr>
                      <p:cNvPr id="9" name="Object 8">
                        <a:extLst>
                          <a:ext uri="{FF2B5EF4-FFF2-40B4-BE49-F238E27FC236}">
                            <a16:creationId xmlns="" xmlns:a16="http://schemas.microsoft.com/office/drawing/2014/main" id="{EF46C3D0-0CAB-44F4-BA08-6D3133D73BB3}"/>
                          </a:ext>
                        </a:extLst>
                      </p:cNvPr>
                      <p:cNvPicPr/>
                      <p:nvPr/>
                    </p:nvPicPr>
                    <p:blipFill>
                      <a:blip r:embed="rId6"/>
                      <a:stretch>
                        <a:fillRect/>
                      </a:stretch>
                    </p:blipFill>
                    <p:spPr>
                      <a:xfrm>
                        <a:off x="3471684" y="4401652"/>
                        <a:ext cx="5247045" cy="867747"/>
                      </a:xfrm>
                      <a:prstGeom prst="rect">
                        <a:avLst/>
                      </a:prstGeom>
                    </p:spPr>
                  </p:pic>
                </p:oleObj>
              </mc:Fallback>
            </mc:AlternateContent>
          </a:graphicData>
        </a:graphic>
      </p:graphicFrame>
    </p:spTree>
    <p:extLst>
      <p:ext uri="{BB962C8B-B14F-4D97-AF65-F5344CB8AC3E}">
        <p14:creationId xmlns:p14="http://schemas.microsoft.com/office/powerpoint/2010/main" val="1034255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71A0FB-0D21-43F6-9AB4-51AE052313E5}"/>
              </a:ext>
            </a:extLst>
          </p:cNvPr>
          <p:cNvSpPr>
            <a:spLocks noGrp="1"/>
          </p:cNvSpPr>
          <p:nvPr>
            <p:ph type="title"/>
          </p:nvPr>
        </p:nvSpPr>
        <p:spPr/>
        <p:txBody>
          <a:bodyPr/>
          <a:lstStyle/>
          <a:p>
            <a:r>
              <a:rPr lang="en-US" altLang="en-US" dirty="0"/>
              <a:t>Arc Length </a:t>
            </a:r>
            <a:r>
              <a:rPr lang="en-US" altLang="en-US" sz="2400" b="0" dirty="0"/>
              <a:t>(7 of 9)</a:t>
            </a:r>
            <a:endParaRPr lang="en-US" dirty="0"/>
          </a:p>
        </p:txBody>
      </p:sp>
      <p:sp>
        <p:nvSpPr>
          <p:cNvPr id="3" name="Content Placeholder 2">
            <a:extLst>
              <a:ext uri="{FF2B5EF4-FFF2-40B4-BE49-F238E27FC236}">
                <a16:creationId xmlns="" xmlns:a16="http://schemas.microsoft.com/office/drawing/2014/main" id="{149FF66F-9D90-49C9-9A7E-56401BEEEE9F}"/>
              </a:ext>
            </a:extLst>
          </p:cNvPr>
          <p:cNvSpPr>
            <a:spLocks noGrp="1"/>
          </p:cNvSpPr>
          <p:nvPr>
            <p:ph sz="quarter" idx="23"/>
          </p:nvPr>
        </p:nvSpPr>
        <p:spPr>
          <a:xfrm>
            <a:off x="736600" y="1289050"/>
            <a:ext cx="7797800" cy="352427"/>
          </a:xfrm>
        </p:spPr>
        <p:txBody>
          <a:bodyPr/>
          <a:lstStyle/>
          <a:p>
            <a:r>
              <a:rPr lang="en-US" altLang="en-US" dirty="0">
                <a:sym typeface="Symbol" panose="05050102010706020507" pitchFamily="18" charset="2"/>
              </a:rPr>
              <a:t>The sum in (4) resembles a Riemann sum for the function</a:t>
            </a:r>
          </a:p>
        </p:txBody>
      </p:sp>
      <p:graphicFrame>
        <p:nvGraphicFramePr>
          <p:cNvPr id="12" name="Content Placeholder 11" descr="sqrt([(f prime(t))^2] + [(g prime(t))^2])&#10;">
            <a:extLst>
              <a:ext uri="{FF2B5EF4-FFF2-40B4-BE49-F238E27FC236}">
                <a16:creationId xmlns="" xmlns:a16="http://schemas.microsoft.com/office/drawing/2014/main" id="{1EBAA31D-A7A8-4722-9847-905E4C29E67F}"/>
              </a:ext>
            </a:extLst>
          </p:cNvPr>
          <p:cNvGraphicFramePr>
            <a:graphicFrameLocks noGrp="1" noChangeAspect="1"/>
          </p:cNvGraphicFramePr>
          <p:nvPr>
            <p:ph sz="quarter" idx="24"/>
            <p:extLst>
              <p:ext uri="{D42A27DB-BD31-4B8C-83A1-F6EECF244321}">
                <p14:modId xmlns:p14="http://schemas.microsoft.com/office/powerpoint/2010/main" val="1198590721"/>
              </p:ext>
            </p:extLst>
          </p:nvPr>
        </p:nvGraphicFramePr>
        <p:xfrm>
          <a:off x="8615178" y="1046630"/>
          <a:ext cx="2320925" cy="750888"/>
        </p:xfrm>
        <a:graphic>
          <a:graphicData uri="http://schemas.openxmlformats.org/presentationml/2006/ole">
            <mc:AlternateContent xmlns:mc="http://schemas.openxmlformats.org/markup-compatibility/2006">
              <mc:Choice xmlns:v="urn:schemas-microsoft-com:vml" Requires="v">
                <p:oleObj spid="_x0000_s601190" name="Equation" r:id="rId3" imgW="2158920" imgH="698400" progId="Equation.DSMT4">
                  <p:embed/>
                </p:oleObj>
              </mc:Choice>
              <mc:Fallback>
                <p:oleObj name="Equation" r:id="rId3" imgW="2158920" imgH="698400" progId="Equation.DSMT4">
                  <p:embed/>
                  <p:pic>
                    <p:nvPicPr>
                      <p:cNvPr id="11" name="Object 10">
                        <a:extLst>
                          <a:ext uri="{FF2B5EF4-FFF2-40B4-BE49-F238E27FC236}">
                            <a16:creationId xmlns="" xmlns:a16="http://schemas.microsoft.com/office/drawing/2014/main" id="{B971CF03-5EDA-42B5-994C-49ABD864614D}"/>
                          </a:ext>
                        </a:extLst>
                      </p:cNvPr>
                      <p:cNvPicPr/>
                      <p:nvPr/>
                    </p:nvPicPr>
                    <p:blipFill>
                      <a:blip r:embed="rId4"/>
                      <a:stretch>
                        <a:fillRect/>
                      </a:stretch>
                    </p:blipFill>
                    <p:spPr>
                      <a:xfrm>
                        <a:off x="8615178" y="1046630"/>
                        <a:ext cx="2320925" cy="750888"/>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F90AE1F9-D189-4A08-91D8-160B6F334820}"/>
              </a:ext>
            </a:extLst>
          </p:cNvPr>
          <p:cNvSpPr>
            <a:spLocks noGrp="1"/>
          </p:cNvSpPr>
          <p:nvPr>
            <p:ph sz="quarter" idx="25"/>
          </p:nvPr>
        </p:nvSpPr>
        <p:spPr>
          <a:xfrm>
            <a:off x="736600" y="1773894"/>
            <a:ext cx="10712450" cy="392403"/>
          </a:xfrm>
        </p:spPr>
        <p:txBody>
          <a:bodyPr/>
          <a:lstStyle/>
          <a:p>
            <a:r>
              <a:rPr lang="en-US" altLang="en-US" dirty="0">
                <a:sym typeface="Symbol" panose="05050102010706020507" pitchFamily="18" charset="2"/>
              </a:rPr>
              <a:t>but it is not exactly a Riemann sum because </a:t>
            </a:r>
            <a:r>
              <a:rPr lang="en-US" altLang="en-US" i="1" dirty="0" smtClean="0">
                <a:sym typeface="Symbol" panose="05050102010706020507" pitchFamily="18" charset="2"/>
              </a:rPr>
              <a:t>t</a:t>
            </a:r>
            <a:r>
              <a:rPr lang="en-US" altLang="en-US" i="1" baseline="-25000" dirty="0">
                <a:sym typeface="Symbol" panose="05050102010706020507" pitchFamily="18" charset="2"/>
              </a:rPr>
              <a:t>i</a:t>
            </a:r>
            <a:r>
              <a:rPr lang="en-US" altLang="en-US" i="1" dirty="0" smtClean="0">
                <a:sym typeface="Symbol" panose="05050102010706020507" pitchFamily="18" charset="2"/>
              </a:rPr>
              <a:t>*</a:t>
            </a:r>
            <a:r>
              <a:rPr lang="en-US" altLang="en-US" dirty="0" smtClean="0">
                <a:sym typeface="Symbol" panose="05050102010706020507" pitchFamily="18" charset="2"/>
              </a:rPr>
              <a:t> </a:t>
            </a:r>
            <a:r>
              <a:rPr lang="en-US" altLang="en-US" dirty="0">
                <a:sym typeface="Symbol" panose="05050102010706020507" pitchFamily="18" charset="2"/>
              </a:rPr>
              <a:t>≠ </a:t>
            </a:r>
            <a:r>
              <a:rPr lang="en-US" altLang="en-US" i="1" dirty="0" smtClean="0">
                <a:sym typeface="Symbol" panose="05050102010706020507" pitchFamily="18" charset="2"/>
              </a:rPr>
              <a:t>t</a:t>
            </a:r>
            <a:r>
              <a:rPr lang="en-US" altLang="en-US" i="1" baseline="-25000" dirty="0" smtClean="0">
                <a:sym typeface="Symbol" panose="05050102010706020507" pitchFamily="18" charset="2"/>
              </a:rPr>
              <a:t>i</a:t>
            </a:r>
            <a:r>
              <a:rPr lang="en-US" altLang="en-US" i="1" dirty="0" smtClean="0">
                <a:sym typeface="Symbol" panose="05050102010706020507" pitchFamily="18" charset="2"/>
              </a:rPr>
              <a:t>**</a:t>
            </a:r>
            <a:r>
              <a:rPr lang="en-US" altLang="en-US" dirty="0" smtClean="0">
                <a:sym typeface="Symbol" panose="05050102010706020507" pitchFamily="18" charset="2"/>
              </a:rPr>
              <a:t> </a:t>
            </a:r>
            <a:r>
              <a:rPr lang="en-US" altLang="en-US" dirty="0">
                <a:sym typeface="Symbol" panose="05050102010706020507" pitchFamily="18" charset="2"/>
              </a:rPr>
              <a:t>in general.</a:t>
            </a:r>
          </a:p>
        </p:txBody>
      </p:sp>
      <p:sp>
        <p:nvSpPr>
          <p:cNvPr id="6" name="Content Placeholder 5">
            <a:extLst>
              <a:ext uri="{FF2B5EF4-FFF2-40B4-BE49-F238E27FC236}">
                <a16:creationId xmlns="" xmlns:a16="http://schemas.microsoft.com/office/drawing/2014/main" id="{47F852D0-0F81-4AAD-8603-81D79206B38C}"/>
              </a:ext>
            </a:extLst>
          </p:cNvPr>
          <p:cNvSpPr>
            <a:spLocks noGrp="1"/>
          </p:cNvSpPr>
          <p:nvPr>
            <p:ph sz="quarter" idx="26"/>
          </p:nvPr>
        </p:nvSpPr>
        <p:spPr>
          <a:xfrm>
            <a:off x="736600" y="2604181"/>
            <a:ext cx="2253343" cy="336549"/>
          </a:xfrm>
        </p:spPr>
        <p:txBody>
          <a:bodyPr/>
          <a:lstStyle/>
          <a:p>
            <a:r>
              <a:rPr lang="en-US" altLang="en-US" dirty="0">
                <a:sym typeface="Symbol" panose="05050102010706020507" pitchFamily="18" charset="2"/>
              </a:rPr>
              <a:t>Nevertheless, if</a:t>
            </a:r>
            <a:endParaRPr lang="en-US" dirty="0"/>
          </a:p>
        </p:txBody>
      </p:sp>
      <p:graphicFrame>
        <p:nvGraphicFramePr>
          <p:cNvPr id="14" name="Content Placeholder 13" descr="f prime and g prime">
            <a:extLst>
              <a:ext uri="{FF2B5EF4-FFF2-40B4-BE49-F238E27FC236}">
                <a16:creationId xmlns="" xmlns:a16="http://schemas.microsoft.com/office/drawing/2014/main" id="{482E88F2-4BD5-46F8-BB32-BB0A3B112B1B}"/>
              </a:ext>
            </a:extLst>
          </p:cNvPr>
          <p:cNvGraphicFramePr>
            <a:graphicFrameLocks noGrp="1" noChangeAspect="1"/>
          </p:cNvGraphicFramePr>
          <p:nvPr>
            <p:ph sz="quarter" idx="27"/>
            <p:extLst>
              <p:ext uri="{D42A27DB-BD31-4B8C-83A1-F6EECF244321}">
                <p14:modId xmlns:p14="http://schemas.microsoft.com/office/powerpoint/2010/main" val="3496685976"/>
              </p:ext>
            </p:extLst>
          </p:nvPr>
        </p:nvGraphicFramePr>
        <p:xfrm>
          <a:off x="2944905" y="2584450"/>
          <a:ext cx="1174750" cy="377825"/>
        </p:xfrm>
        <a:graphic>
          <a:graphicData uri="http://schemas.openxmlformats.org/presentationml/2006/ole">
            <mc:AlternateContent xmlns:mc="http://schemas.openxmlformats.org/markup-compatibility/2006">
              <mc:Choice xmlns:v="urn:schemas-microsoft-com:vml" Requires="v">
                <p:oleObj spid="_x0000_s601191" name="Equation" r:id="rId5" imgW="1104840" imgH="355320" progId="Equation.DSMT4">
                  <p:embed/>
                </p:oleObj>
              </mc:Choice>
              <mc:Fallback>
                <p:oleObj name="Equation" r:id="rId5" imgW="1104840" imgH="355320" progId="Equation.DSMT4">
                  <p:embed/>
                  <p:pic>
                    <p:nvPicPr>
                      <p:cNvPr id="13" name="Object 12">
                        <a:extLst>
                          <a:ext uri="{FF2B5EF4-FFF2-40B4-BE49-F238E27FC236}">
                            <a16:creationId xmlns="" xmlns:a16="http://schemas.microsoft.com/office/drawing/2014/main" id="{C194FFA8-94F5-456B-9A2E-2A667B2366D1}"/>
                          </a:ext>
                        </a:extLst>
                      </p:cNvPr>
                      <p:cNvPicPr/>
                      <p:nvPr/>
                    </p:nvPicPr>
                    <p:blipFill>
                      <a:blip r:embed="rId6"/>
                      <a:stretch>
                        <a:fillRect/>
                      </a:stretch>
                    </p:blipFill>
                    <p:spPr>
                      <a:xfrm>
                        <a:off x="2944905" y="2584450"/>
                        <a:ext cx="1174750" cy="377825"/>
                      </a:xfrm>
                      <a:prstGeom prst="rect">
                        <a:avLst/>
                      </a:prstGeom>
                    </p:spPr>
                  </p:pic>
                </p:oleObj>
              </mc:Fallback>
            </mc:AlternateContent>
          </a:graphicData>
        </a:graphic>
      </p:graphicFrame>
      <p:sp>
        <p:nvSpPr>
          <p:cNvPr id="8" name="Content Placeholder 7">
            <a:extLst>
              <a:ext uri="{FF2B5EF4-FFF2-40B4-BE49-F238E27FC236}">
                <a16:creationId xmlns="" xmlns:a16="http://schemas.microsoft.com/office/drawing/2014/main" id="{428D5C73-9785-4B22-B783-5C6A8B9F4781}"/>
              </a:ext>
            </a:extLst>
          </p:cNvPr>
          <p:cNvSpPr>
            <a:spLocks noGrp="1"/>
          </p:cNvSpPr>
          <p:nvPr>
            <p:ph sz="quarter" idx="28"/>
          </p:nvPr>
        </p:nvSpPr>
        <p:spPr>
          <a:xfrm>
            <a:off x="4220880" y="2611186"/>
            <a:ext cx="6433457" cy="336549"/>
          </a:xfrm>
        </p:spPr>
        <p:txBody>
          <a:bodyPr/>
          <a:lstStyle/>
          <a:p>
            <a:r>
              <a:rPr lang="en-US" altLang="en-US" dirty="0">
                <a:sym typeface="Symbol" panose="05050102010706020507" pitchFamily="18" charset="2"/>
              </a:rPr>
              <a:t>are continuous, it can be shown that the limit in</a:t>
            </a:r>
            <a:endParaRPr lang="en-US" dirty="0"/>
          </a:p>
        </p:txBody>
      </p:sp>
      <p:sp>
        <p:nvSpPr>
          <p:cNvPr id="9" name="Content Placeholder 8">
            <a:extLst>
              <a:ext uri="{FF2B5EF4-FFF2-40B4-BE49-F238E27FC236}">
                <a16:creationId xmlns="" xmlns:a16="http://schemas.microsoft.com/office/drawing/2014/main" id="{8F1D65A0-61DD-46B0-89BE-BE922DDA8D72}"/>
              </a:ext>
            </a:extLst>
          </p:cNvPr>
          <p:cNvSpPr>
            <a:spLocks noGrp="1"/>
          </p:cNvSpPr>
          <p:nvPr>
            <p:ph sz="quarter" idx="29"/>
          </p:nvPr>
        </p:nvSpPr>
        <p:spPr>
          <a:xfrm>
            <a:off x="736600" y="3124274"/>
            <a:ext cx="7043236" cy="365318"/>
          </a:xfrm>
        </p:spPr>
        <p:txBody>
          <a:bodyPr/>
          <a:lstStyle/>
          <a:p>
            <a:r>
              <a:rPr lang="en-US" altLang="en-US" dirty="0">
                <a:sym typeface="Symbol" panose="05050102010706020507" pitchFamily="18" charset="2"/>
              </a:rPr>
              <a:t>(4) is the same as if </a:t>
            </a:r>
            <a:r>
              <a:rPr lang="en-US" altLang="en-US" i="1" dirty="0" smtClean="0">
                <a:sym typeface="Symbol" panose="05050102010706020507" pitchFamily="18" charset="2"/>
              </a:rPr>
              <a:t>t</a:t>
            </a:r>
            <a:r>
              <a:rPr lang="en-US" altLang="en-US" i="1" baseline="-25000" dirty="0">
                <a:sym typeface="Symbol" panose="05050102010706020507" pitchFamily="18" charset="2"/>
              </a:rPr>
              <a:t>i</a:t>
            </a:r>
            <a:r>
              <a:rPr lang="en-US" altLang="en-US" i="1" dirty="0" smtClean="0">
                <a:sym typeface="Symbol" panose="05050102010706020507" pitchFamily="18" charset="2"/>
              </a:rPr>
              <a:t>*</a:t>
            </a:r>
            <a:r>
              <a:rPr lang="en-US" altLang="en-US" dirty="0" smtClean="0">
                <a:sym typeface="Symbol" panose="05050102010706020507" pitchFamily="18" charset="2"/>
              </a:rPr>
              <a:t> </a:t>
            </a:r>
            <a:r>
              <a:rPr lang="en-US" altLang="en-US" dirty="0">
                <a:sym typeface="Symbol" panose="05050102010706020507" pitchFamily="18" charset="2"/>
              </a:rPr>
              <a:t>and </a:t>
            </a:r>
            <a:r>
              <a:rPr lang="en-US" altLang="en-US" i="1" dirty="0" smtClean="0">
                <a:sym typeface="Symbol" panose="05050102010706020507" pitchFamily="18" charset="2"/>
              </a:rPr>
              <a:t>t</a:t>
            </a:r>
            <a:r>
              <a:rPr lang="en-US" altLang="en-US" i="1" baseline="-25000" dirty="0" smtClean="0">
                <a:sym typeface="Symbol" panose="05050102010706020507" pitchFamily="18" charset="2"/>
              </a:rPr>
              <a:t>i</a:t>
            </a:r>
            <a:r>
              <a:rPr lang="en-US" altLang="en-US" i="1" dirty="0" smtClean="0">
                <a:sym typeface="Symbol" panose="05050102010706020507" pitchFamily="18" charset="2"/>
              </a:rPr>
              <a:t>**</a:t>
            </a:r>
            <a:r>
              <a:rPr lang="en-US" altLang="en-US" dirty="0" smtClean="0">
                <a:sym typeface="Symbol" panose="05050102010706020507" pitchFamily="18" charset="2"/>
              </a:rPr>
              <a:t> </a:t>
            </a:r>
            <a:r>
              <a:rPr lang="en-US" altLang="en-US" dirty="0">
                <a:sym typeface="Symbol" panose="05050102010706020507" pitchFamily="18" charset="2"/>
              </a:rPr>
              <a:t>were equal, namely,</a:t>
            </a:r>
            <a:endParaRPr lang="en-US" dirty="0"/>
          </a:p>
        </p:txBody>
      </p:sp>
      <p:graphicFrame>
        <p:nvGraphicFramePr>
          <p:cNvPr id="16" name="Content Placeholder 15" descr="L = int_alpha^beta(sqrt([(f prime(t))^2] + [(g prime(t))^2]) (d t))&#10;">
            <a:extLst>
              <a:ext uri="{FF2B5EF4-FFF2-40B4-BE49-F238E27FC236}">
                <a16:creationId xmlns="" xmlns:a16="http://schemas.microsoft.com/office/drawing/2014/main" id="{5E063C6D-1D9B-4D9A-865E-8F401B88C3A6}"/>
              </a:ext>
            </a:extLst>
          </p:cNvPr>
          <p:cNvGraphicFramePr>
            <a:graphicFrameLocks noGrp="1" noChangeAspect="1"/>
          </p:cNvGraphicFramePr>
          <p:nvPr>
            <p:ph sz="quarter" idx="30"/>
            <p:extLst>
              <p:ext uri="{D42A27DB-BD31-4B8C-83A1-F6EECF244321}">
                <p14:modId xmlns:p14="http://schemas.microsoft.com/office/powerpoint/2010/main" val="3595761255"/>
              </p:ext>
            </p:extLst>
          </p:nvPr>
        </p:nvGraphicFramePr>
        <p:xfrm>
          <a:off x="4135834" y="3818493"/>
          <a:ext cx="4007644" cy="756126"/>
        </p:xfrm>
        <a:graphic>
          <a:graphicData uri="http://schemas.openxmlformats.org/presentationml/2006/ole">
            <mc:AlternateContent xmlns:mc="http://schemas.openxmlformats.org/markup-compatibility/2006">
              <mc:Choice xmlns:v="urn:schemas-microsoft-com:vml" Requires="v">
                <p:oleObj spid="_x0000_s601192" name="Equation" r:id="rId7" imgW="3365280" imgH="634680" progId="Equation.DSMT4">
                  <p:embed/>
                </p:oleObj>
              </mc:Choice>
              <mc:Fallback>
                <p:oleObj name="Equation" r:id="rId7" imgW="3365280" imgH="634680" progId="Equation.DSMT4">
                  <p:embed/>
                  <p:pic>
                    <p:nvPicPr>
                      <p:cNvPr id="15" name="Object 14">
                        <a:extLst>
                          <a:ext uri="{FF2B5EF4-FFF2-40B4-BE49-F238E27FC236}">
                            <a16:creationId xmlns="" xmlns:a16="http://schemas.microsoft.com/office/drawing/2014/main" id="{57DB390D-4072-4170-8B77-5D0400A52842}"/>
                          </a:ext>
                        </a:extLst>
                      </p:cNvPr>
                      <p:cNvPicPr/>
                      <p:nvPr/>
                    </p:nvPicPr>
                    <p:blipFill>
                      <a:blip r:embed="rId8"/>
                      <a:stretch>
                        <a:fillRect/>
                      </a:stretch>
                    </p:blipFill>
                    <p:spPr>
                      <a:xfrm>
                        <a:off x="4135834" y="3818493"/>
                        <a:ext cx="4007644" cy="756126"/>
                      </a:xfrm>
                      <a:prstGeom prst="rect">
                        <a:avLst/>
                      </a:prstGeom>
                    </p:spPr>
                  </p:pic>
                </p:oleObj>
              </mc:Fallback>
            </mc:AlternateContent>
          </a:graphicData>
        </a:graphic>
      </p:graphicFrame>
    </p:spTree>
    <p:extLst>
      <p:ext uri="{BB962C8B-B14F-4D97-AF65-F5344CB8AC3E}">
        <p14:creationId xmlns:p14="http://schemas.microsoft.com/office/powerpoint/2010/main" val="3139764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7BAE7C-E8D2-4575-9BD9-512EB265D523}"/>
              </a:ext>
            </a:extLst>
          </p:cNvPr>
          <p:cNvSpPr>
            <a:spLocks noGrp="1"/>
          </p:cNvSpPr>
          <p:nvPr>
            <p:ph type="title"/>
          </p:nvPr>
        </p:nvSpPr>
        <p:spPr/>
        <p:txBody>
          <a:bodyPr/>
          <a:lstStyle/>
          <a:p>
            <a:r>
              <a:rPr lang="en-US" altLang="en-US" dirty="0"/>
              <a:t>Arc Length </a:t>
            </a:r>
            <a:r>
              <a:rPr lang="en-US" altLang="en-US" sz="2400" b="0" dirty="0"/>
              <a:t>(8 of 9)</a:t>
            </a:r>
            <a:endParaRPr lang="en-US" dirty="0"/>
          </a:p>
        </p:txBody>
      </p:sp>
      <p:sp>
        <p:nvSpPr>
          <p:cNvPr id="3" name="Content Placeholder 2">
            <a:extLst>
              <a:ext uri="{FF2B5EF4-FFF2-40B4-BE49-F238E27FC236}">
                <a16:creationId xmlns="" xmlns:a16="http://schemas.microsoft.com/office/drawing/2014/main" id="{454AB5BE-0397-459C-AC38-E302BA51B4AD}"/>
              </a:ext>
            </a:extLst>
          </p:cNvPr>
          <p:cNvSpPr>
            <a:spLocks noGrp="1"/>
          </p:cNvSpPr>
          <p:nvPr>
            <p:ph sz="quarter" idx="23"/>
          </p:nvPr>
        </p:nvSpPr>
        <p:spPr>
          <a:xfrm>
            <a:off x="736599" y="1289049"/>
            <a:ext cx="10874829" cy="672105"/>
          </a:xfrm>
        </p:spPr>
        <p:txBody>
          <a:bodyPr/>
          <a:lstStyle/>
          <a:p>
            <a:r>
              <a:rPr lang="en-US" altLang="en-US" dirty="0">
                <a:sym typeface="Symbol" panose="05050102010706020507" pitchFamily="18" charset="2"/>
              </a:rPr>
              <a:t>Thus, using Leibniz notation, we have the following result, which has the same form as Formula 3.</a:t>
            </a:r>
          </a:p>
        </p:txBody>
      </p:sp>
      <p:sp>
        <p:nvSpPr>
          <p:cNvPr id="4" name="Content Placeholder 3">
            <a:extLst>
              <a:ext uri="{FF2B5EF4-FFF2-40B4-BE49-F238E27FC236}">
                <a16:creationId xmlns="" xmlns:a16="http://schemas.microsoft.com/office/drawing/2014/main" id="{139852A8-360B-4C52-B9E4-B850590495F0}"/>
              </a:ext>
            </a:extLst>
          </p:cNvPr>
          <p:cNvSpPr>
            <a:spLocks noGrp="1"/>
          </p:cNvSpPr>
          <p:nvPr>
            <p:ph sz="quarter" idx="24"/>
          </p:nvPr>
        </p:nvSpPr>
        <p:spPr>
          <a:xfrm>
            <a:off x="736599" y="2261510"/>
            <a:ext cx="11019972" cy="263976"/>
          </a:xfrm>
        </p:spPr>
        <p:txBody>
          <a:bodyPr/>
          <a:lstStyle/>
          <a:p>
            <a:r>
              <a:rPr lang="en-US" b="1" dirty="0">
                <a:solidFill>
                  <a:srgbClr val="0000A3"/>
                </a:solidFill>
              </a:rPr>
              <a:t>5 Theorem</a:t>
            </a:r>
            <a:r>
              <a:rPr lang="en-US" dirty="0"/>
              <a:t> If a curve </a:t>
            </a:r>
            <a:r>
              <a:rPr lang="en-US" i="1" dirty="0"/>
              <a:t>C</a:t>
            </a:r>
            <a:r>
              <a:rPr lang="en-US" dirty="0"/>
              <a:t> is described by the parametric equations </a:t>
            </a:r>
            <a:r>
              <a:rPr lang="en-US" i="1" dirty="0"/>
              <a:t>x</a:t>
            </a:r>
            <a:r>
              <a:rPr lang="en-US" dirty="0"/>
              <a:t> = </a:t>
            </a:r>
            <a:r>
              <a:rPr lang="en-US" i="1" dirty="0"/>
              <a:t>f</a:t>
            </a:r>
            <a:r>
              <a:rPr lang="en-US" dirty="0"/>
              <a:t>(</a:t>
            </a:r>
            <a:r>
              <a:rPr lang="en-US" i="1" dirty="0"/>
              <a:t>t</a:t>
            </a:r>
            <a:r>
              <a:rPr lang="en-US" dirty="0" smtClean="0"/>
              <a:t>), </a:t>
            </a:r>
            <a:r>
              <a:rPr lang="en-US" i="1" dirty="0"/>
              <a:t>y</a:t>
            </a:r>
            <a:r>
              <a:rPr lang="en-US" dirty="0"/>
              <a:t> = </a:t>
            </a:r>
            <a:r>
              <a:rPr lang="en-US" i="1" dirty="0"/>
              <a:t>g</a:t>
            </a:r>
            <a:r>
              <a:rPr lang="en-US" dirty="0"/>
              <a:t>(</a:t>
            </a:r>
            <a:r>
              <a:rPr lang="en-US" i="1" dirty="0"/>
              <a:t>t</a:t>
            </a:r>
            <a:r>
              <a:rPr lang="en-US" dirty="0" smtClean="0"/>
              <a:t>),</a:t>
            </a:r>
            <a:endParaRPr lang="en-US" dirty="0"/>
          </a:p>
        </p:txBody>
      </p:sp>
      <p:sp>
        <p:nvSpPr>
          <p:cNvPr id="5" name="Content Placeholder 4">
            <a:extLst>
              <a:ext uri="{FF2B5EF4-FFF2-40B4-BE49-F238E27FC236}">
                <a16:creationId xmlns="" xmlns:a16="http://schemas.microsoft.com/office/drawing/2014/main" id="{712EF55F-ACE5-46D2-8F56-5F008F9BAE8B}"/>
              </a:ext>
            </a:extLst>
          </p:cNvPr>
          <p:cNvSpPr>
            <a:spLocks noGrp="1"/>
          </p:cNvSpPr>
          <p:nvPr>
            <p:ph sz="quarter" idx="25"/>
          </p:nvPr>
        </p:nvSpPr>
        <p:spPr>
          <a:xfrm>
            <a:off x="736599" y="2599199"/>
            <a:ext cx="2239683" cy="328386"/>
          </a:xfrm>
        </p:spPr>
        <p:txBody>
          <a:bodyPr/>
          <a:lstStyle/>
          <a:p>
            <a:r>
              <a:rPr lang="el-GR" i="1" dirty="0" smtClean="0">
                <a:latin typeface="Arial" panose="020B0604020202020204" pitchFamily="34" charset="0"/>
                <a:cs typeface="Arial" panose="020B0604020202020204" pitchFamily="34" charset="0"/>
              </a:rPr>
              <a:t>α</a:t>
            </a:r>
            <a:r>
              <a:rPr lang="en-IN" i="1" dirty="0" smtClean="0">
                <a:latin typeface="Arial" panose="020B0604020202020204" pitchFamily="34" charset="0"/>
                <a:cs typeface="Arial" panose="020B0604020202020204" pitchFamily="34" charset="0"/>
              </a:rPr>
              <a:t> </a:t>
            </a:r>
            <a:r>
              <a:rPr lang="en-US" dirty="0" smtClean="0"/>
              <a:t>≤ </a:t>
            </a:r>
            <a:r>
              <a:rPr lang="en-US" i="1" dirty="0"/>
              <a:t>t </a:t>
            </a:r>
            <a:r>
              <a:rPr lang="en-US" dirty="0"/>
              <a:t>≤ </a:t>
            </a:r>
            <a:r>
              <a:rPr lang="el-GR" i="1" dirty="0">
                <a:latin typeface="Arial" panose="020B0604020202020204" pitchFamily="34" charset="0"/>
                <a:cs typeface="Arial" panose="020B0604020202020204" pitchFamily="34" charset="0"/>
              </a:rPr>
              <a:t>β</a:t>
            </a:r>
            <a:r>
              <a:rPr lang="en-US" dirty="0" smtClean="0"/>
              <a:t>). </a:t>
            </a:r>
            <a:r>
              <a:rPr lang="en-US" dirty="0"/>
              <a:t>where</a:t>
            </a:r>
          </a:p>
        </p:txBody>
      </p:sp>
      <p:graphicFrame>
        <p:nvGraphicFramePr>
          <p:cNvPr id="20" name="Content Placeholder 19" descr="f prime and g prime">
            <a:extLst>
              <a:ext uri="{FF2B5EF4-FFF2-40B4-BE49-F238E27FC236}">
                <a16:creationId xmlns="" xmlns:a16="http://schemas.microsoft.com/office/drawing/2014/main" id="{45F0AA9D-2A2A-43BA-BE0A-70C32EEC2094}"/>
              </a:ext>
            </a:extLst>
          </p:cNvPr>
          <p:cNvGraphicFramePr>
            <a:graphicFrameLocks noGrp="1" noChangeAspect="1"/>
          </p:cNvGraphicFramePr>
          <p:nvPr>
            <p:ph sz="quarter" idx="26"/>
            <p:extLst>
              <p:ext uri="{D42A27DB-BD31-4B8C-83A1-F6EECF244321}">
                <p14:modId xmlns:p14="http://schemas.microsoft.com/office/powerpoint/2010/main" val="174871893"/>
              </p:ext>
            </p:extLst>
          </p:nvPr>
        </p:nvGraphicFramePr>
        <p:xfrm>
          <a:off x="3003244" y="2616908"/>
          <a:ext cx="1252683" cy="367635"/>
        </p:xfrm>
        <a:graphic>
          <a:graphicData uri="http://schemas.openxmlformats.org/presentationml/2006/ole">
            <mc:AlternateContent xmlns:mc="http://schemas.openxmlformats.org/markup-compatibility/2006">
              <mc:Choice xmlns:v="urn:schemas-microsoft-com:vml" Requires="v">
                <p:oleObj spid="_x0000_s602222" name="Equation" r:id="rId3" imgW="1168200" imgH="342720" progId="Equation.DSMT4">
                  <p:embed/>
                </p:oleObj>
              </mc:Choice>
              <mc:Fallback>
                <p:oleObj name="Equation" r:id="rId3" imgW="1168200" imgH="342720" progId="Equation.DSMT4">
                  <p:embed/>
                  <p:pic>
                    <p:nvPicPr>
                      <p:cNvPr id="19" name="Object 18">
                        <a:extLst>
                          <a:ext uri="{FF2B5EF4-FFF2-40B4-BE49-F238E27FC236}">
                            <a16:creationId xmlns="" xmlns:a16="http://schemas.microsoft.com/office/drawing/2014/main" id="{3F8AAEC4-2275-4C74-9CAD-F8BBD68D9A84}"/>
                          </a:ext>
                        </a:extLst>
                      </p:cNvPr>
                      <p:cNvPicPr/>
                      <p:nvPr/>
                    </p:nvPicPr>
                    <p:blipFill>
                      <a:blip r:embed="rId4"/>
                      <a:stretch>
                        <a:fillRect/>
                      </a:stretch>
                    </p:blipFill>
                    <p:spPr>
                      <a:xfrm>
                        <a:off x="3003244" y="2616908"/>
                        <a:ext cx="1252683" cy="367635"/>
                      </a:xfrm>
                      <a:prstGeom prst="rect">
                        <a:avLst/>
                      </a:prstGeom>
                    </p:spPr>
                  </p:pic>
                </p:oleObj>
              </mc:Fallback>
            </mc:AlternateContent>
          </a:graphicData>
        </a:graphic>
      </p:graphicFrame>
      <p:sp>
        <p:nvSpPr>
          <p:cNvPr id="7" name="Content Placeholder 6">
            <a:extLst>
              <a:ext uri="{FF2B5EF4-FFF2-40B4-BE49-F238E27FC236}">
                <a16:creationId xmlns="" xmlns:a16="http://schemas.microsoft.com/office/drawing/2014/main" id="{C7A73A8C-43FE-46B9-BE00-8C04795D7B67}"/>
              </a:ext>
            </a:extLst>
          </p:cNvPr>
          <p:cNvSpPr>
            <a:spLocks noGrp="1"/>
          </p:cNvSpPr>
          <p:nvPr>
            <p:ph sz="quarter" idx="27"/>
          </p:nvPr>
        </p:nvSpPr>
        <p:spPr>
          <a:xfrm>
            <a:off x="4320031" y="2615942"/>
            <a:ext cx="7571013" cy="296803"/>
          </a:xfrm>
        </p:spPr>
        <p:txBody>
          <a:bodyPr/>
          <a:lstStyle/>
          <a:p>
            <a:r>
              <a:rPr lang="en-US" dirty="0"/>
              <a:t>are continuous on [</a:t>
            </a:r>
            <a:r>
              <a:rPr lang="el-GR" i="1" dirty="0"/>
              <a:t>α</a:t>
            </a:r>
            <a:r>
              <a:rPr lang="en-US" i="1" dirty="0"/>
              <a:t>,</a:t>
            </a:r>
            <a:r>
              <a:rPr lang="en-US" dirty="0"/>
              <a:t> </a:t>
            </a:r>
            <a:r>
              <a:rPr lang="el-GR" i="1" dirty="0"/>
              <a:t>β</a:t>
            </a:r>
            <a:r>
              <a:rPr lang="en-US" dirty="0"/>
              <a:t>] and </a:t>
            </a:r>
            <a:r>
              <a:rPr lang="en-US" i="1" dirty="0"/>
              <a:t>C</a:t>
            </a:r>
            <a:r>
              <a:rPr lang="en-US" dirty="0"/>
              <a:t> is traversed exactly</a:t>
            </a:r>
          </a:p>
        </p:txBody>
      </p:sp>
      <p:sp>
        <p:nvSpPr>
          <p:cNvPr id="9" name="Content Placeholder 8">
            <a:extLst>
              <a:ext uri="{FF2B5EF4-FFF2-40B4-BE49-F238E27FC236}">
                <a16:creationId xmlns="" xmlns:a16="http://schemas.microsoft.com/office/drawing/2014/main" id="{E186D323-DD57-463E-8888-9B50F731436F}"/>
              </a:ext>
            </a:extLst>
          </p:cNvPr>
          <p:cNvSpPr>
            <a:spLocks noGrp="1"/>
          </p:cNvSpPr>
          <p:nvPr>
            <p:ph sz="quarter" idx="29"/>
          </p:nvPr>
        </p:nvSpPr>
        <p:spPr>
          <a:xfrm>
            <a:off x="736599" y="2989313"/>
            <a:ext cx="7571013" cy="342900"/>
          </a:xfrm>
        </p:spPr>
        <p:txBody>
          <a:bodyPr/>
          <a:lstStyle/>
          <a:p>
            <a:r>
              <a:rPr lang="en-US" dirty="0"/>
              <a:t>once as </a:t>
            </a:r>
            <a:r>
              <a:rPr lang="en-US" i="1" dirty="0"/>
              <a:t>t</a:t>
            </a:r>
            <a:r>
              <a:rPr lang="en-US" dirty="0"/>
              <a:t> increases from </a:t>
            </a:r>
            <a:r>
              <a:rPr lang="el-GR" i="1" dirty="0"/>
              <a:t>α</a:t>
            </a:r>
            <a:r>
              <a:rPr lang="en-US" dirty="0"/>
              <a:t> to </a:t>
            </a:r>
            <a:r>
              <a:rPr lang="el-GR" i="1" dirty="0" smtClean="0"/>
              <a:t>β</a:t>
            </a:r>
            <a:r>
              <a:rPr lang="en-US" dirty="0"/>
              <a:t>,</a:t>
            </a:r>
            <a:r>
              <a:rPr lang="en-US" dirty="0" smtClean="0"/>
              <a:t> </a:t>
            </a:r>
            <a:r>
              <a:rPr lang="en-US" dirty="0"/>
              <a:t>then the length of </a:t>
            </a:r>
            <a:r>
              <a:rPr lang="en-US" i="1" dirty="0"/>
              <a:t>C</a:t>
            </a:r>
            <a:r>
              <a:rPr lang="en-US" dirty="0"/>
              <a:t> is</a:t>
            </a:r>
          </a:p>
        </p:txBody>
      </p:sp>
      <p:graphicFrame>
        <p:nvGraphicFramePr>
          <p:cNvPr id="22" name="Content Placeholder 21" descr="L = int_alpha^beta(sqrt(((d x)/(d t))^2 + ((d y)/(d t))^2) (d t))">
            <a:extLst>
              <a:ext uri="{FF2B5EF4-FFF2-40B4-BE49-F238E27FC236}">
                <a16:creationId xmlns="" xmlns:a16="http://schemas.microsoft.com/office/drawing/2014/main" id="{1EC93075-D373-467E-A5F3-B39B0F76A86F}"/>
              </a:ext>
            </a:extLst>
          </p:cNvPr>
          <p:cNvGraphicFramePr>
            <a:graphicFrameLocks noGrp="1" noChangeAspect="1"/>
          </p:cNvGraphicFramePr>
          <p:nvPr>
            <p:ph sz="quarter" idx="28"/>
            <p:extLst>
              <p:ext uri="{D42A27DB-BD31-4B8C-83A1-F6EECF244321}">
                <p14:modId xmlns:p14="http://schemas.microsoft.com/office/powerpoint/2010/main" val="3279620015"/>
              </p:ext>
            </p:extLst>
          </p:nvPr>
        </p:nvGraphicFramePr>
        <p:xfrm>
          <a:off x="4267858" y="3526896"/>
          <a:ext cx="3656282" cy="1082823"/>
        </p:xfrm>
        <a:graphic>
          <a:graphicData uri="http://schemas.openxmlformats.org/presentationml/2006/ole">
            <mc:AlternateContent xmlns:mc="http://schemas.openxmlformats.org/markup-compatibility/2006">
              <mc:Choice xmlns:v="urn:schemas-microsoft-com:vml" Requires="v">
                <p:oleObj spid="_x0000_s602223" name="Equation" r:id="rId5" imgW="3301920" imgH="977760" progId="Equation.DSMT4">
                  <p:embed/>
                </p:oleObj>
              </mc:Choice>
              <mc:Fallback>
                <p:oleObj name="Equation" r:id="rId5" imgW="3301920" imgH="977760" progId="Equation.DSMT4">
                  <p:embed/>
                  <p:pic>
                    <p:nvPicPr>
                      <p:cNvPr id="21" name="Object 20">
                        <a:extLst>
                          <a:ext uri="{FF2B5EF4-FFF2-40B4-BE49-F238E27FC236}">
                            <a16:creationId xmlns="" xmlns:a16="http://schemas.microsoft.com/office/drawing/2014/main" id="{00B07F2F-04F0-4E7E-80A4-8A0F22ECD008}"/>
                          </a:ext>
                        </a:extLst>
                      </p:cNvPr>
                      <p:cNvPicPr/>
                      <p:nvPr/>
                    </p:nvPicPr>
                    <p:blipFill>
                      <a:blip r:embed="rId6"/>
                      <a:stretch>
                        <a:fillRect/>
                      </a:stretch>
                    </p:blipFill>
                    <p:spPr>
                      <a:xfrm>
                        <a:off x="4267858" y="3526896"/>
                        <a:ext cx="3656282" cy="1082823"/>
                      </a:xfrm>
                      <a:prstGeom prst="rect">
                        <a:avLst/>
                      </a:prstGeom>
                    </p:spPr>
                  </p:pic>
                </p:oleObj>
              </mc:Fallback>
            </mc:AlternateContent>
          </a:graphicData>
        </a:graphic>
      </p:graphicFrame>
      <p:sp>
        <p:nvSpPr>
          <p:cNvPr id="10" name="Content Placeholder 9">
            <a:extLst>
              <a:ext uri="{FF2B5EF4-FFF2-40B4-BE49-F238E27FC236}">
                <a16:creationId xmlns="" xmlns:a16="http://schemas.microsoft.com/office/drawing/2014/main" id="{66232F07-DF74-40D9-A46D-24134F478F86}"/>
              </a:ext>
            </a:extLst>
          </p:cNvPr>
          <p:cNvSpPr>
            <a:spLocks noGrp="1"/>
          </p:cNvSpPr>
          <p:nvPr>
            <p:ph sz="quarter" idx="30"/>
          </p:nvPr>
        </p:nvSpPr>
        <p:spPr>
          <a:xfrm>
            <a:off x="737280" y="4783968"/>
            <a:ext cx="10705420" cy="333514"/>
          </a:xfrm>
        </p:spPr>
        <p:txBody>
          <a:bodyPr/>
          <a:lstStyle/>
          <a:p>
            <a:r>
              <a:rPr lang="en-US" altLang="en-US" dirty="0">
                <a:sym typeface="Symbol" panose="05050102010706020507" pitchFamily="18" charset="2"/>
              </a:rPr>
              <a:t>Notice that the formula in Theorem 5 is consistent with the general formulas</a:t>
            </a:r>
            <a:endParaRPr lang="en-US" dirty="0"/>
          </a:p>
        </p:txBody>
      </p:sp>
      <p:graphicFrame>
        <p:nvGraphicFramePr>
          <p:cNvPr id="24" name="Content Placeholder 23" descr="L = int ds and (ds)^(2) = (dx)^(2) + (dy)^(2)">
            <a:extLst>
              <a:ext uri="{FF2B5EF4-FFF2-40B4-BE49-F238E27FC236}">
                <a16:creationId xmlns="" xmlns:a16="http://schemas.microsoft.com/office/drawing/2014/main" id="{91469CCC-F19C-4061-8006-07ACD0B2ADC4}"/>
              </a:ext>
            </a:extLst>
          </p:cNvPr>
          <p:cNvGraphicFramePr>
            <a:graphicFrameLocks noGrp="1" noChangeAspect="1"/>
          </p:cNvGraphicFramePr>
          <p:nvPr>
            <p:ph sz="quarter" idx="31"/>
            <p:extLst>
              <p:ext uri="{D42A27DB-BD31-4B8C-83A1-F6EECF244321}">
                <p14:modId xmlns:p14="http://schemas.microsoft.com/office/powerpoint/2010/main" val="2210965808"/>
              </p:ext>
            </p:extLst>
          </p:nvPr>
        </p:nvGraphicFramePr>
        <p:xfrm>
          <a:off x="688421" y="5149940"/>
          <a:ext cx="4873239" cy="577271"/>
        </p:xfrm>
        <a:graphic>
          <a:graphicData uri="http://schemas.openxmlformats.org/presentationml/2006/ole">
            <mc:AlternateContent xmlns:mc="http://schemas.openxmlformats.org/markup-compatibility/2006">
              <mc:Choice xmlns:v="urn:schemas-microsoft-com:vml" Requires="v">
                <p:oleObj spid="_x0000_s602224" name="Equation" r:id="rId7" imgW="4609800" imgH="545760" progId="Equation.DSMT4">
                  <p:embed/>
                </p:oleObj>
              </mc:Choice>
              <mc:Fallback>
                <p:oleObj name="Equation" r:id="rId7" imgW="4609800" imgH="545760" progId="Equation.DSMT4">
                  <p:embed/>
                  <p:pic>
                    <p:nvPicPr>
                      <p:cNvPr id="23" name="Object 22">
                        <a:extLst>
                          <a:ext uri="{FF2B5EF4-FFF2-40B4-BE49-F238E27FC236}">
                            <a16:creationId xmlns="" xmlns:a16="http://schemas.microsoft.com/office/drawing/2014/main" id="{3B2BAD77-496D-4CAA-8028-0EE8B711C126}"/>
                          </a:ext>
                        </a:extLst>
                      </p:cNvPr>
                      <p:cNvPicPr/>
                      <p:nvPr/>
                    </p:nvPicPr>
                    <p:blipFill>
                      <a:blip r:embed="rId8"/>
                      <a:stretch>
                        <a:fillRect/>
                      </a:stretch>
                    </p:blipFill>
                    <p:spPr>
                      <a:xfrm>
                        <a:off x="688421" y="5149940"/>
                        <a:ext cx="4873239" cy="577271"/>
                      </a:xfrm>
                      <a:prstGeom prst="rect">
                        <a:avLst/>
                      </a:prstGeom>
                    </p:spPr>
                  </p:pic>
                </p:oleObj>
              </mc:Fallback>
            </mc:AlternateContent>
          </a:graphicData>
        </a:graphic>
      </p:graphicFrame>
    </p:spTree>
    <p:extLst>
      <p:ext uri="{BB962C8B-B14F-4D97-AF65-F5344CB8AC3E}">
        <p14:creationId xmlns:p14="http://schemas.microsoft.com/office/powerpoint/2010/main" val="3488316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B48641-3CD0-4DB4-A070-80EABFA6612D}"/>
              </a:ext>
            </a:extLst>
          </p:cNvPr>
          <p:cNvSpPr>
            <a:spLocks noGrp="1"/>
          </p:cNvSpPr>
          <p:nvPr>
            <p:ph type="title"/>
          </p:nvPr>
        </p:nvSpPr>
        <p:spPr/>
        <p:txBody>
          <a:bodyPr/>
          <a:lstStyle/>
          <a:p>
            <a:r>
              <a:rPr lang="en-US" altLang="en-US" dirty="0"/>
              <a:t>Arc Length </a:t>
            </a:r>
            <a:r>
              <a:rPr lang="en-US" altLang="en-US" sz="2400" b="0" dirty="0"/>
              <a:t>(9 of 9)</a:t>
            </a:r>
            <a:endParaRPr lang="en-US" dirty="0"/>
          </a:p>
        </p:txBody>
      </p:sp>
      <p:sp>
        <p:nvSpPr>
          <p:cNvPr id="3" name="Text Placeholder 2">
            <a:extLst>
              <a:ext uri="{FF2B5EF4-FFF2-40B4-BE49-F238E27FC236}">
                <a16:creationId xmlns="" xmlns:a16="http://schemas.microsoft.com/office/drawing/2014/main" id="{CFB3D67A-58CC-41AC-AFDD-6B18F4154D31}"/>
              </a:ext>
            </a:extLst>
          </p:cNvPr>
          <p:cNvSpPr>
            <a:spLocks noGrp="1"/>
          </p:cNvSpPr>
          <p:nvPr>
            <p:ph type="body" sz="quarter" idx="15"/>
          </p:nvPr>
        </p:nvSpPr>
        <p:spPr>
          <a:xfrm>
            <a:off x="743576" y="1289684"/>
            <a:ext cx="10711543" cy="1883822"/>
          </a:xfrm>
        </p:spPr>
        <p:txBody>
          <a:bodyPr/>
          <a:lstStyle/>
          <a:p>
            <a:pPr>
              <a:tabLst>
                <a:tab pos="457200" algn="l"/>
                <a:tab pos="1371600" algn="l"/>
                <a:tab pos="1547813" algn="l"/>
              </a:tabLst>
            </a:pPr>
            <a:r>
              <a:rPr lang="en-US" altLang="en-US" dirty="0">
                <a:sym typeface="Symbol" panose="05050102010706020507" pitchFamily="18" charset="2"/>
              </a:rPr>
              <a:t>Notice that the integral gives twice the arc length of the circle because as </a:t>
            </a:r>
            <a:r>
              <a:rPr lang="en-US" altLang="en-US" i="1" dirty="0">
                <a:sym typeface="Symbol" panose="05050102010706020507" pitchFamily="18" charset="2"/>
              </a:rPr>
              <a:t>t</a:t>
            </a:r>
            <a:r>
              <a:rPr lang="en-US" altLang="en-US" dirty="0">
                <a:sym typeface="Symbol" panose="05050102010706020507" pitchFamily="18" charset="2"/>
              </a:rPr>
              <a:t> increases from 0 to </a:t>
            </a:r>
            <a:r>
              <a:rPr lang="en-US" altLang="en-US" dirty="0" smtClean="0">
                <a:sym typeface="Symbol" panose="05050102010706020507" pitchFamily="18" charset="2"/>
              </a:rPr>
              <a:t>2</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dirty="0" smtClean="0">
                <a:sym typeface="Symbol" panose="05050102010706020507" pitchFamily="18" charset="2"/>
              </a:rPr>
              <a:t>, </a:t>
            </a:r>
            <a:r>
              <a:rPr lang="en-US" altLang="en-US" dirty="0">
                <a:sym typeface="Symbol" panose="05050102010706020507" pitchFamily="18" charset="2"/>
              </a:rPr>
              <a:t>the point (sin 2</a:t>
            </a:r>
            <a:r>
              <a:rPr lang="en-US" altLang="en-US" i="1" dirty="0">
                <a:sym typeface="Symbol" panose="05050102010706020507" pitchFamily="18" charset="2"/>
              </a:rPr>
              <a:t>t</a:t>
            </a:r>
            <a:r>
              <a:rPr lang="en-US" altLang="en-US" dirty="0">
                <a:sym typeface="Symbol" panose="05050102010706020507" pitchFamily="18" charset="2"/>
              </a:rPr>
              <a:t>, cos 2</a:t>
            </a:r>
            <a:r>
              <a:rPr lang="en-US" altLang="en-US" i="1" dirty="0">
                <a:sym typeface="Symbol" panose="05050102010706020507" pitchFamily="18" charset="2"/>
              </a:rPr>
              <a:t>t</a:t>
            </a:r>
            <a:r>
              <a:rPr lang="en-US" altLang="en-US" dirty="0">
                <a:sym typeface="Symbol" panose="05050102010706020507" pitchFamily="18" charset="2"/>
              </a:rPr>
              <a:t>) traverses the circle twice</a:t>
            </a:r>
            <a:r>
              <a:rPr lang="en-US" altLang="en-US" dirty="0" smtClean="0">
                <a:sym typeface="Symbol" panose="05050102010706020507" pitchFamily="18" charset="2"/>
              </a:rPr>
              <a:t>.</a:t>
            </a:r>
            <a:endParaRPr lang="en-US" altLang="en-US" dirty="0">
              <a:sym typeface="Symbol" panose="05050102010706020507" pitchFamily="18" charset="2"/>
            </a:endParaRPr>
          </a:p>
          <a:p>
            <a:pPr>
              <a:tabLst>
                <a:tab pos="457200" algn="l"/>
                <a:tab pos="1371600" algn="l"/>
                <a:tab pos="1547813" algn="l"/>
              </a:tabLst>
            </a:pPr>
            <a:r>
              <a:rPr lang="en-US" altLang="en-US" dirty="0">
                <a:sym typeface="Symbol" panose="05050102010706020507" pitchFamily="18" charset="2"/>
              </a:rPr>
              <a:t>In general, when finding the length of a curve </a:t>
            </a:r>
            <a:r>
              <a:rPr lang="en-US" altLang="en-US" i="1" dirty="0">
                <a:sym typeface="Symbol" panose="05050102010706020507" pitchFamily="18" charset="2"/>
              </a:rPr>
              <a:t>C</a:t>
            </a:r>
            <a:r>
              <a:rPr lang="en-US" altLang="en-US" dirty="0">
                <a:sym typeface="Symbol" panose="05050102010706020507" pitchFamily="18" charset="2"/>
              </a:rPr>
              <a:t> from a parametric representation, we have to be careful to ensure that </a:t>
            </a:r>
            <a:r>
              <a:rPr lang="en-US" altLang="en-US" i="1" dirty="0">
                <a:sym typeface="Symbol" panose="05050102010706020507" pitchFamily="18" charset="2"/>
              </a:rPr>
              <a:t>C</a:t>
            </a:r>
            <a:r>
              <a:rPr lang="en-US" altLang="en-US" dirty="0">
                <a:sym typeface="Symbol" panose="05050102010706020507" pitchFamily="18" charset="2"/>
              </a:rPr>
              <a:t> is traversed only once as </a:t>
            </a:r>
            <a:r>
              <a:rPr lang="en-US" altLang="en-US" i="1" dirty="0">
                <a:sym typeface="Symbol" panose="05050102010706020507" pitchFamily="18" charset="2"/>
              </a:rPr>
              <a:t>t</a:t>
            </a:r>
            <a:r>
              <a:rPr lang="en-US" altLang="en-US" dirty="0">
                <a:sym typeface="Symbol" panose="05050102010706020507" pitchFamily="18" charset="2"/>
              </a:rPr>
              <a:t> increases from </a:t>
            </a:r>
            <a:r>
              <a:rPr lang="el-GR" i="1" dirty="0"/>
              <a:t>α</a:t>
            </a:r>
            <a:r>
              <a:rPr lang="en-US" dirty="0"/>
              <a:t> to </a:t>
            </a:r>
            <a:r>
              <a:rPr lang="el-GR" i="1" dirty="0"/>
              <a:t>β</a:t>
            </a:r>
            <a:r>
              <a:rPr lang="en-US" altLang="en-US" dirty="0" smtClean="0">
                <a:sym typeface="Symbol" panose="05050102010706020507" pitchFamily="18" charset="2"/>
              </a:rPr>
              <a:t>.</a:t>
            </a:r>
            <a:endParaRPr lang="en-US" altLang="en-US" dirty="0">
              <a:sym typeface="Symbol" panose="05050102010706020507" pitchFamily="18" charset="2"/>
            </a:endParaRPr>
          </a:p>
        </p:txBody>
      </p:sp>
    </p:spTree>
    <p:extLst>
      <p:ext uri="{BB962C8B-B14F-4D97-AF65-F5344CB8AC3E}">
        <p14:creationId xmlns:p14="http://schemas.microsoft.com/office/powerpoint/2010/main" val="346315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4E8CB9-3879-4D7B-8F07-B400DAF0B3EC}"/>
              </a:ext>
            </a:extLst>
          </p:cNvPr>
          <p:cNvSpPr>
            <a:spLocks noGrp="1"/>
          </p:cNvSpPr>
          <p:nvPr>
            <p:ph type="title"/>
          </p:nvPr>
        </p:nvSpPr>
        <p:spPr/>
        <p:txBody>
          <a:bodyPr/>
          <a:lstStyle/>
          <a:p>
            <a:r>
              <a:rPr lang="en-US" altLang="en-US" dirty="0"/>
              <a:t>Example 5</a:t>
            </a:r>
            <a:endParaRPr lang="en-US" dirty="0"/>
          </a:p>
        </p:txBody>
      </p:sp>
      <p:sp>
        <p:nvSpPr>
          <p:cNvPr id="3" name="Content Placeholder 2">
            <a:extLst>
              <a:ext uri="{FF2B5EF4-FFF2-40B4-BE49-F238E27FC236}">
                <a16:creationId xmlns="" xmlns:a16="http://schemas.microsoft.com/office/drawing/2014/main" id="{766A8BEF-4ACA-4F80-9071-755D7BF744CF}"/>
              </a:ext>
            </a:extLst>
          </p:cNvPr>
          <p:cNvSpPr>
            <a:spLocks noGrp="1"/>
          </p:cNvSpPr>
          <p:nvPr>
            <p:ph sz="quarter" idx="23"/>
          </p:nvPr>
        </p:nvSpPr>
        <p:spPr>
          <a:xfrm>
            <a:off x="736600" y="1289049"/>
            <a:ext cx="10442388" cy="1985093"/>
          </a:xfrm>
        </p:spPr>
        <p:txBody>
          <a:bodyPr/>
          <a:lstStyle/>
          <a:p>
            <a:r>
              <a:rPr lang="en-US" altLang="en-US" dirty="0"/>
              <a:t>Find the length of one arch of the cycloid </a:t>
            </a:r>
            <a:r>
              <a:rPr lang="en-US" altLang="en-US" i="1" dirty="0"/>
              <a:t>x </a:t>
            </a:r>
            <a:r>
              <a:rPr lang="en-US" altLang="en-US" dirty="0"/>
              <a:t>= </a:t>
            </a:r>
            <a:r>
              <a:rPr lang="en-US" altLang="en-US" i="1" dirty="0" smtClean="0"/>
              <a:t>r</a:t>
            </a:r>
            <a:r>
              <a:rPr lang="en-US" altLang="en-US" dirty="0" smtClean="0"/>
              <a:t>(</a:t>
            </a:r>
            <a:r>
              <a:rPr lang="en-US"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 sin </a:t>
            </a:r>
            <a:r>
              <a:rPr lang="en-US"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i="1" dirty="0"/>
              <a:t>y </a:t>
            </a:r>
            <a:r>
              <a:rPr lang="en-US" altLang="en-US" dirty="0"/>
              <a:t>= </a:t>
            </a:r>
            <a:r>
              <a:rPr lang="en-US" altLang="en-US" i="1" dirty="0"/>
              <a:t>r</a:t>
            </a:r>
            <a:r>
              <a:rPr lang="en-US" altLang="en-US" dirty="0"/>
              <a:t>(1 − cos </a:t>
            </a:r>
            <a:r>
              <a:rPr lang="en-US"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a:t>
            </a:r>
            <a:r>
              <a:rPr lang="en-US" altLang="en-US" dirty="0" smtClean="0"/>
              <a:t>.</a:t>
            </a:r>
            <a:endParaRPr lang="en-US" altLang="en-US" dirty="0"/>
          </a:p>
          <a:p>
            <a:pPr>
              <a:tabLst>
                <a:tab pos="457200" algn="l"/>
                <a:tab pos="1371600" algn="l"/>
                <a:tab pos="1547813" algn="l"/>
              </a:tabLst>
            </a:pPr>
            <a:r>
              <a:rPr lang="en-US" altLang="en-US" b="1" dirty="0">
                <a:solidFill>
                  <a:srgbClr val="0000A3"/>
                </a:solidFill>
              </a:rPr>
              <a:t>Solution:</a:t>
            </a:r>
          </a:p>
          <a:p>
            <a:pPr>
              <a:tabLst>
                <a:tab pos="457200" algn="l"/>
                <a:tab pos="1371600" algn="l"/>
                <a:tab pos="1547813" algn="l"/>
              </a:tabLst>
            </a:pPr>
            <a:r>
              <a:rPr lang="en-US" altLang="en-US" dirty="0"/>
              <a:t>From Example 3 we see that one arch is described by the parameter interval 0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t> </a:t>
            </a:r>
            <a:r>
              <a:rPr lang="en-US" altLang="en-US" i="1" dirty="0" smtClean="0">
                <a:latin typeface="Arial" panose="020B0604020202020204" pitchFamily="34" charset="0"/>
                <a:cs typeface="Arial" panose="020B0604020202020204" pitchFamily="34" charset="0"/>
                <a:sym typeface="Symbol" panose="05050102010706020507" pitchFamily="18" charset="2"/>
              </a:rPr>
              <a:t>θ </a:t>
            </a:r>
            <a:r>
              <a:rPr lang="en-US" altLang="en-US" dirty="0" smtClean="0">
                <a:latin typeface="Arial" panose="020B0604020202020204" pitchFamily="34" charset="0"/>
                <a:cs typeface="Arial" panose="020B0604020202020204" pitchFamily="34" charset="0"/>
                <a:sym typeface="Symbol" panose="05050102010706020507" pitchFamily="18" charset="2"/>
              </a:rPr>
              <a:t>≤</a:t>
            </a:r>
            <a:r>
              <a:rPr lang="en-US" altLang="en-US" i="1" dirty="0" smtClean="0">
                <a:sym typeface="Symbol" panose="05050102010706020507" pitchFamily="18" charset="2"/>
              </a:rPr>
              <a:t> </a:t>
            </a:r>
            <a:r>
              <a:rPr lang="en-US" altLang="en-US" dirty="0" smtClean="0">
                <a:sym typeface="Symbol" panose="05050102010706020507" pitchFamily="18" charset="2"/>
              </a:rPr>
              <a:t>2</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dirty="0" smtClean="0">
                <a:sym typeface="Symbol" panose="05050102010706020507" pitchFamily="18" charset="2"/>
              </a:rPr>
              <a:t>.</a:t>
            </a:r>
            <a:endParaRPr lang="en-US" altLang="en-US" dirty="0">
              <a:sym typeface="Symbol" panose="05050102010706020507" pitchFamily="18" charset="2"/>
            </a:endParaRPr>
          </a:p>
          <a:p>
            <a:pPr>
              <a:tabLst>
                <a:tab pos="457200" algn="l"/>
                <a:tab pos="1371600" algn="l"/>
                <a:tab pos="1547813" algn="l"/>
              </a:tabLst>
            </a:pPr>
            <a:r>
              <a:rPr lang="en-US" altLang="en-US" dirty="0">
                <a:sym typeface="Symbol" panose="05050102010706020507" pitchFamily="18" charset="2"/>
              </a:rPr>
              <a:t>Since</a:t>
            </a:r>
          </a:p>
        </p:txBody>
      </p:sp>
      <p:graphicFrame>
        <p:nvGraphicFramePr>
          <p:cNvPr id="8" name="Content Placeholder 7" descr="(d x)/(d (theta)) = r(1 minus cos(theta)) and (d y)/(d (theta)) = r sin (theta)">
            <a:extLst>
              <a:ext uri="{FF2B5EF4-FFF2-40B4-BE49-F238E27FC236}">
                <a16:creationId xmlns="" xmlns:a16="http://schemas.microsoft.com/office/drawing/2014/main" id="{6B1A14D4-0E83-4BA9-999F-44577A416DDA}"/>
              </a:ext>
            </a:extLst>
          </p:cNvPr>
          <p:cNvGraphicFramePr>
            <a:graphicFrameLocks noGrp="1" noChangeAspect="1"/>
          </p:cNvGraphicFramePr>
          <p:nvPr>
            <p:ph sz="quarter" idx="24"/>
            <p:extLst>
              <p:ext uri="{D42A27DB-BD31-4B8C-83A1-F6EECF244321}">
                <p14:modId xmlns:p14="http://schemas.microsoft.com/office/powerpoint/2010/main" val="1586729759"/>
              </p:ext>
            </p:extLst>
          </p:nvPr>
        </p:nvGraphicFramePr>
        <p:xfrm>
          <a:off x="3291297" y="3542995"/>
          <a:ext cx="5603054" cy="806394"/>
        </p:xfrm>
        <a:graphic>
          <a:graphicData uri="http://schemas.openxmlformats.org/presentationml/2006/ole">
            <mc:AlternateContent xmlns:mc="http://schemas.openxmlformats.org/markup-compatibility/2006">
              <mc:Choice xmlns:v="urn:schemas-microsoft-com:vml" Requires="v">
                <p:oleObj spid="_x0000_s603170" name="Equation" r:id="rId3" imgW="5117760" imgH="736560" progId="Equation.DSMT4">
                  <p:embed/>
                </p:oleObj>
              </mc:Choice>
              <mc:Fallback>
                <p:oleObj name="Equation" r:id="rId3" imgW="5117760" imgH="736560" progId="Equation.DSMT4">
                  <p:embed/>
                  <p:pic>
                    <p:nvPicPr>
                      <p:cNvPr id="7" name="Object 6">
                        <a:extLst>
                          <a:ext uri="{FF2B5EF4-FFF2-40B4-BE49-F238E27FC236}">
                            <a16:creationId xmlns="" xmlns:a16="http://schemas.microsoft.com/office/drawing/2014/main" id="{66DCFB08-A3F3-4601-AD87-9B9641586077}"/>
                          </a:ext>
                        </a:extLst>
                      </p:cNvPr>
                      <p:cNvPicPr/>
                      <p:nvPr/>
                    </p:nvPicPr>
                    <p:blipFill>
                      <a:blip r:embed="rId4"/>
                      <a:stretch>
                        <a:fillRect/>
                      </a:stretch>
                    </p:blipFill>
                    <p:spPr>
                      <a:xfrm>
                        <a:off x="3291297" y="3542995"/>
                        <a:ext cx="5603054" cy="806394"/>
                      </a:xfrm>
                      <a:prstGeom prst="rect">
                        <a:avLst/>
                      </a:prstGeom>
                    </p:spPr>
                  </p:pic>
                </p:oleObj>
              </mc:Fallback>
            </mc:AlternateContent>
          </a:graphicData>
        </a:graphic>
      </p:graphicFrame>
    </p:spTree>
    <p:extLst>
      <p:ext uri="{BB962C8B-B14F-4D97-AF65-F5344CB8AC3E}">
        <p14:creationId xmlns:p14="http://schemas.microsoft.com/office/powerpoint/2010/main" val="227637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5B52C9-1BF6-42E7-AFE2-E63238083009}"/>
              </a:ext>
            </a:extLst>
          </p:cNvPr>
          <p:cNvSpPr>
            <a:spLocks noGrp="1"/>
          </p:cNvSpPr>
          <p:nvPr>
            <p:ph type="title"/>
          </p:nvPr>
        </p:nvSpPr>
        <p:spPr/>
        <p:txBody>
          <a:bodyPr/>
          <a:lstStyle/>
          <a:p>
            <a:r>
              <a:rPr lang="en-US" altLang="en-US" dirty="0"/>
              <a:t>Example 5 – </a:t>
            </a:r>
            <a:r>
              <a:rPr lang="en-US" altLang="en-US" i="1" dirty="0"/>
              <a:t>Solution</a:t>
            </a:r>
            <a:r>
              <a:rPr lang="en-US" altLang="en-US" dirty="0"/>
              <a:t> </a:t>
            </a:r>
            <a:r>
              <a:rPr lang="en-US" altLang="en-US" sz="2400" b="0" dirty="0"/>
              <a:t>(1 of </a:t>
            </a:r>
            <a:r>
              <a:rPr lang="en-US" altLang="en-US" sz="2400" b="0" dirty="0" smtClean="0"/>
              <a:t>3)</a:t>
            </a:r>
            <a:endParaRPr lang="en-US" sz="2400" b="0" dirty="0"/>
          </a:p>
        </p:txBody>
      </p:sp>
      <p:sp>
        <p:nvSpPr>
          <p:cNvPr id="3" name="Content Placeholder 2">
            <a:extLst>
              <a:ext uri="{FF2B5EF4-FFF2-40B4-BE49-F238E27FC236}">
                <a16:creationId xmlns="" xmlns:a16="http://schemas.microsoft.com/office/drawing/2014/main" id="{32F5C328-5595-47BA-ACE7-7B7F6DC467E9}"/>
              </a:ext>
            </a:extLst>
          </p:cNvPr>
          <p:cNvSpPr>
            <a:spLocks noGrp="1"/>
          </p:cNvSpPr>
          <p:nvPr>
            <p:ph sz="quarter" idx="23"/>
          </p:nvPr>
        </p:nvSpPr>
        <p:spPr>
          <a:xfrm>
            <a:off x="736600" y="1289050"/>
            <a:ext cx="1224935" cy="401638"/>
          </a:xfrm>
        </p:spPr>
        <p:txBody>
          <a:bodyPr/>
          <a:lstStyle/>
          <a:p>
            <a:r>
              <a:rPr lang="en-US" altLang="en-US" dirty="0"/>
              <a:t>We have</a:t>
            </a:r>
          </a:p>
        </p:txBody>
      </p:sp>
      <p:graphicFrame>
        <p:nvGraphicFramePr>
          <p:cNvPr id="8" name="Content Placeholder 7" descr="L = int_0^2 pi (sqrt(((d x)/( d theta))^2 + ((d y)/( d theta))^2) (d theta))&#10;=  (int_0^2 pi(sqrt(((r^2)(1 minus cos (theta))^2 + ((r^2) sin^2 (theta))) (d theta)))&#10;=  (int_0^2 pi(sqrt(((r^2)(1 minus cos (theta))^2 + ((r^2) sin^2 (theta))) (d theta)))&#10;=  (int_0^2 pi (sqrt(2(1 minus cos (theta))) (d theta)))&#10;">
            <a:extLst>
              <a:ext uri="{FF2B5EF4-FFF2-40B4-BE49-F238E27FC236}">
                <a16:creationId xmlns="" xmlns:a16="http://schemas.microsoft.com/office/drawing/2014/main" id="{D0AF98A6-519D-4476-9705-8A55EE3EFBDB}"/>
              </a:ext>
            </a:extLst>
          </p:cNvPr>
          <p:cNvGraphicFramePr>
            <a:graphicFrameLocks noGrp="1" noChangeAspect="1"/>
          </p:cNvGraphicFramePr>
          <p:nvPr>
            <p:ph sz="quarter" idx="24"/>
            <p:extLst>
              <p:ext uri="{D42A27DB-BD31-4B8C-83A1-F6EECF244321}">
                <p14:modId xmlns:p14="http://schemas.microsoft.com/office/powerpoint/2010/main" val="2849945481"/>
              </p:ext>
            </p:extLst>
          </p:nvPr>
        </p:nvGraphicFramePr>
        <p:xfrm>
          <a:off x="3051175" y="1676400"/>
          <a:ext cx="6083300" cy="3476625"/>
        </p:xfrm>
        <a:graphic>
          <a:graphicData uri="http://schemas.openxmlformats.org/presentationml/2006/ole">
            <mc:AlternateContent xmlns:mc="http://schemas.openxmlformats.org/markup-compatibility/2006">
              <mc:Choice xmlns:v="urn:schemas-microsoft-com:vml" Requires="v">
                <p:oleObj spid="_x0000_s604194" name="Equation" r:id="rId3" imgW="5867280" imgH="3352680" progId="Equation.DSMT4">
                  <p:embed/>
                </p:oleObj>
              </mc:Choice>
              <mc:Fallback>
                <p:oleObj name="Equation" r:id="rId3" imgW="5867280" imgH="3352680" progId="Equation.DSMT4">
                  <p:embed/>
                  <p:pic>
                    <p:nvPicPr>
                      <p:cNvPr id="7" name="Object 6">
                        <a:extLst>
                          <a:ext uri="{FF2B5EF4-FFF2-40B4-BE49-F238E27FC236}">
                            <a16:creationId xmlns="" xmlns:a16="http://schemas.microsoft.com/office/drawing/2014/main" id="{D0B10370-50E0-4ADA-97A0-545659C47F3B}"/>
                          </a:ext>
                        </a:extLst>
                      </p:cNvPr>
                      <p:cNvPicPr/>
                      <p:nvPr/>
                    </p:nvPicPr>
                    <p:blipFill>
                      <a:blip r:embed="rId4"/>
                      <a:stretch>
                        <a:fillRect/>
                      </a:stretch>
                    </p:blipFill>
                    <p:spPr>
                      <a:xfrm>
                        <a:off x="3051175" y="1676400"/>
                        <a:ext cx="6083300" cy="3476625"/>
                      </a:xfrm>
                      <a:prstGeom prst="rect">
                        <a:avLst/>
                      </a:prstGeom>
                    </p:spPr>
                  </p:pic>
                </p:oleObj>
              </mc:Fallback>
            </mc:AlternateContent>
          </a:graphicData>
        </a:graphic>
      </p:graphicFrame>
    </p:spTree>
    <p:extLst>
      <p:ext uri="{BB962C8B-B14F-4D97-AF65-F5344CB8AC3E}">
        <p14:creationId xmlns:p14="http://schemas.microsoft.com/office/powerpoint/2010/main" val="165307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7B805E-DB9D-47C2-910B-3BE59CECB642}"/>
              </a:ext>
            </a:extLst>
          </p:cNvPr>
          <p:cNvSpPr>
            <a:spLocks noGrp="1"/>
          </p:cNvSpPr>
          <p:nvPr>
            <p:ph type="title"/>
          </p:nvPr>
        </p:nvSpPr>
        <p:spPr>
          <a:xfrm>
            <a:off x="838200" y="3270556"/>
            <a:ext cx="10515600" cy="672105"/>
          </a:xfrm>
        </p:spPr>
        <p:txBody>
          <a:bodyPr/>
          <a:lstStyle/>
          <a:p>
            <a:pPr algn="ctr"/>
            <a:r>
              <a:rPr lang="en-US" sz="4000" dirty="0"/>
              <a:t>Tangents</a:t>
            </a:r>
          </a:p>
        </p:txBody>
      </p:sp>
    </p:spTree>
    <p:extLst>
      <p:ext uri="{BB962C8B-B14F-4D97-AF65-F5344CB8AC3E}">
        <p14:creationId xmlns:p14="http://schemas.microsoft.com/office/powerpoint/2010/main" val="62116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7E5D6A-1B38-45D9-BD7F-0D2740E4373E}"/>
              </a:ext>
            </a:extLst>
          </p:cNvPr>
          <p:cNvSpPr>
            <a:spLocks noGrp="1"/>
          </p:cNvSpPr>
          <p:nvPr>
            <p:ph type="title"/>
          </p:nvPr>
        </p:nvSpPr>
        <p:spPr/>
        <p:txBody>
          <a:bodyPr/>
          <a:lstStyle/>
          <a:p>
            <a:r>
              <a:rPr lang="en-US" altLang="en-US" dirty="0"/>
              <a:t>Example 5 – </a:t>
            </a:r>
            <a:r>
              <a:rPr lang="en-US" altLang="en-US" i="1" dirty="0"/>
              <a:t>Solution</a:t>
            </a:r>
            <a:r>
              <a:rPr lang="en-US" altLang="en-US" dirty="0"/>
              <a:t> </a:t>
            </a:r>
            <a:r>
              <a:rPr lang="en-US" altLang="en-US" sz="2400" b="0" dirty="0"/>
              <a:t>(2 of </a:t>
            </a:r>
            <a:r>
              <a:rPr lang="en-US" altLang="en-US" sz="2400" b="0" dirty="0" smtClean="0"/>
              <a:t>3)</a:t>
            </a:r>
            <a:endParaRPr lang="en-US" b="0" dirty="0"/>
          </a:p>
        </p:txBody>
      </p:sp>
      <p:sp>
        <p:nvSpPr>
          <p:cNvPr id="3" name="Content Placeholder 2">
            <a:extLst>
              <a:ext uri="{FF2B5EF4-FFF2-40B4-BE49-F238E27FC236}">
                <a16:creationId xmlns="" xmlns:a16="http://schemas.microsoft.com/office/drawing/2014/main" id="{9D2C8967-07B5-4681-880A-4D83982E6F9A}"/>
              </a:ext>
            </a:extLst>
          </p:cNvPr>
          <p:cNvSpPr>
            <a:spLocks noGrp="1"/>
          </p:cNvSpPr>
          <p:nvPr>
            <p:ph sz="quarter" idx="23"/>
          </p:nvPr>
        </p:nvSpPr>
        <p:spPr>
          <a:xfrm>
            <a:off x="736599" y="1289050"/>
            <a:ext cx="5870677" cy="289027"/>
          </a:xfrm>
        </p:spPr>
        <p:txBody>
          <a:bodyPr/>
          <a:lstStyle/>
          <a:p>
            <a:r>
              <a:rPr lang="en-US" altLang="en-US" dirty="0"/>
              <a:t>To evaluate this integral we use the identity</a:t>
            </a:r>
            <a:endParaRPr lang="en-US" dirty="0"/>
          </a:p>
        </p:txBody>
      </p:sp>
      <p:graphicFrame>
        <p:nvGraphicFramePr>
          <p:cNvPr id="20" name="Content Placeholder 19" descr="sin^2(x) = (1/2)(1 minus cos(2x) with theta = 2x">
            <a:extLst>
              <a:ext uri="{FF2B5EF4-FFF2-40B4-BE49-F238E27FC236}">
                <a16:creationId xmlns="" xmlns:a16="http://schemas.microsoft.com/office/drawing/2014/main" id="{7795FF6C-6E20-471D-8CBA-18B3FE0ADA97}"/>
              </a:ext>
            </a:extLst>
          </p:cNvPr>
          <p:cNvGraphicFramePr>
            <a:graphicFrameLocks noGrp="1" noChangeAspect="1"/>
          </p:cNvGraphicFramePr>
          <p:nvPr>
            <p:ph sz="quarter" idx="24"/>
            <p:extLst>
              <p:ext uri="{D42A27DB-BD31-4B8C-83A1-F6EECF244321}">
                <p14:modId xmlns:p14="http://schemas.microsoft.com/office/powerpoint/2010/main" val="1517004884"/>
              </p:ext>
            </p:extLst>
          </p:nvPr>
        </p:nvGraphicFramePr>
        <p:xfrm>
          <a:off x="6627813" y="1093788"/>
          <a:ext cx="4435475" cy="747712"/>
        </p:xfrm>
        <a:graphic>
          <a:graphicData uri="http://schemas.openxmlformats.org/presentationml/2006/ole">
            <mc:AlternateContent xmlns:mc="http://schemas.openxmlformats.org/markup-compatibility/2006">
              <mc:Choice xmlns:v="urn:schemas-microsoft-com:vml" Requires="v">
                <p:oleObj spid="_x0000_s605350" name="Equation" r:id="rId3" imgW="4292280" imgH="723600" progId="Equation.DSMT4">
                  <p:embed/>
                </p:oleObj>
              </mc:Choice>
              <mc:Fallback>
                <p:oleObj name="Equation" r:id="rId3" imgW="4292280" imgH="723600" progId="Equation.DSMT4">
                  <p:embed/>
                  <p:pic>
                    <p:nvPicPr>
                      <p:cNvPr id="19" name="Object 18">
                        <a:extLst>
                          <a:ext uri="{FF2B5EF4-FFF2-40B4-BE49-F238E27FC236}">
                            <a16:creationId xmlns="" xmlns:a16="http://schemas.microsoft.com/office/drawing/2014/main" id="{2361196C-0FD4-4AEB-8075-CD2DCA2647EA}"/>
                          </a:ext>
                        </a:extLst>
                      </p:cNvPr>
                      <p:cNvPicPr/>
                      <p:nvPr/>
                    </p:nvPicPr>
                    <p:blipFill>
                      <a:blip r:embed="rId4"/>
                      <a:stretch>
                        <a:fillRect/>
                      </a:stretch>
                    </p:blipFill>
                    <p:spPr>
                      <a:xfrm>
                        <a:off x="6627813" y="1093788"/>
                        <a:ext cx="4435475" cy="747712"/>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3FD64A99-F594-4C56-B8A9-700F5B5EDA7D}"/>
              </a:ext>
            </a:extLst>
          </p:cNvPr>
          <p:cNvSpPr>
            <a:spLocks noGrp="1"/>
          </p:cNvSpPr>
          <p:nvPr>
            <p:ph sz="quarter" idx="25"/>
          </p:nvPr>
        </p:nvSpPr>
        <p:spPr>
          <a:xfrm>
            <a:off x="736600" y="1843146"/>
            <a:ext cx="1612153" cy="383940"/>
          </a:xfrm>
        </p:spPr>
        <p:txBody>
          <a:bodyPr/>
          <a:lstStyle/>
          <a:p>
            <a:r>
              <a:rPr lang="en-US" altLang="en-US" dirty="0"/>
              <a:t>which gives</a:t>
            </a:r>
            <a:endParaRPr lang="en-US" dirty="0"/>
          </a:p>
        </p:txBody>
      </p:sp>
      <p:graphicFrame>
        <p:nvGraphicFramePr>
          <p:cNvPr id="22" name="Content Placeholder 21" descr="1 minus cos(theta) = 2 sin^(2)(theta/2)">
            <a:extLst>
              <a:ext uri="{FF2B5EF4-FFF2-40B4-BE49-F238E27FC236}">
                <a16:creationId xmlns="" xmlns:a16="http://schemas.microsoft.com/office/drawing/2014/main" id="{C1375451-DB73-4CC1-8CAE-1DF56CB9CADF}"/>
              </a:ext>
            </a:extLst>
          </p:cNvPr>
          <p:cNvGraphicFramePr>
            <a:graphicFrameLocks noGrp="1" noChangeAspect="1"/>
          </p:cNvGraphicFramePr>
          <p:nvPr>
            <p:ph sz="quarter" idx="26"/>
            <p:extLst>
              <p:ext uri="{D42A27DB-BD31-4B8C-83A1-F6EECF244321}">
                <p14:modId xmlns:p14="http://schemas.microsoft.com/office/powerpoint/2010/main" val="1140954414"/>
              </p:ext>
            </p:extLst>
          </p:nvPr>
        </p:nvGraphicFramePr>
        <p:xfrm>
          <a:off x="2386390" y="1629942"/>
          <a:ext cx="2938812" cy="854927"/>
        </p:xfrm>
        <a:graphic>
          <a:graphicData uri="http://schemas.openxmlformats.org/presentationml/2006/ole">
            <mc:AlternateContent xmlns:mc="http://schemas.openxmlformats.org/markup-compatibility/2006">
              <mc:Choice xmlns:v="urn:schemas-microsoft-com:vml" Requires="v">
                <p:oleObj spid="_x0000_s605351" name="Equation" r:id="rId5" imgW="2793960" imgH="812520" progId="Equation.DSMT4">
                  <p:embed/>
                </p:oleObj>
              </mc:Choice>
              <mc:Fallback>
                <p:oleObj name="Equation" r:id="rId5" imgW="2793960" imgH="812520" progId="Equation.DSMT4">
                  <p:embed/>
                  <p:pic>
                    <p:nvPicPr>
                      <p:cNvPr id="21" name="Object 20">
                        <a:extLst>
                          <a:ext uri="{FF2B5EF4-FFF2-40B4-BE49-F238E27FC236}">
                            <a16:creationId xmlns="" xmlns:a16="http://schemas.microsoft.com/office/drawing/2014/main" id="{46EC415D-C111-47FF-8865-A729778E2E76}"/>
                          </a:ext>
                        </a:extLst>
                      </p:cNvPr>
                      <p:cNvPicPr/>
                      <p:nvPr/>
                    </p:nvPicPr>
                    <p:blipFill>
                      <a:blip r:embed="rId6"/>
                      <a:stretch>
                        <a:fillRect/>
                      </a:stretch>
                    </p:blipFill>
                    <p:spPr>
                      <a:xfrm>
                        <a:off x="2386390" y="1629942"/>
                        <a:ext cx="2938812" cy="854927"/>
                      </a:xfrm>
                      <a:prstGeom prst="rect">
                        <a:avLst/>
                      </a:prstGeom>
                    </p:spPr>
                  </p:pic>
                </p:oleObj>
              </mc:Fallback>
            </mc:AlternateContent>
          </a:graphicData>
        </a:graphic>
      </p:graphicFrame>
      <p:sp>
        <p:nvSpPr>
          <p:cNvPr id="7" name="Content Placeholder 6">
            <a:extLst>
              <a:ext uri="{FF2B5EF4-FFF2-40B4-BE49-F238E27FC236}">
                <a16:creationId xmlns="" xmlns:a16="http://schemas.microsoft.com/office/drawing/2014/main" id="{2B0D0AC0-8DCB-4A4C-A511-8EAC9026CF5E}"/>
              </a:ext>
            </a:extLst>
          </p:cNvPr>
          <p:cNvSpPr>
            <a:spLocks noGrp="1"/>
          </p:cNvSpPr>
          <p:nvPr>
            <p:ph sz="quarter" idx="27"/>
          </p:nvPr>
        </p:nvSpPr>
        <p:spPr>
          <a:xfrm>
            <a:off x="736600" y="2834482"/>
            <a:ext cx="3560388" cy="330633"/>
          </a:xfrm>
        </p:spPr>
        <p:txBody>
          <a:bodyPr/>
          <a:lstStyle/>
          <a:p>
            <a:r>
              <a:rPr lang="en-US" altLang="en-US" dirty="0">
                <a:sym typeface="Symbol" panose="05050102010706020507" pitchFamily="18" charset="2"/>
              </a:rPr>
              <a:t>Since 0 </a:t>
            </a:r>
            <a:r>
              <a:rPr lang="en-US" altLang="en-US" b="1" dirty="0">
                <a:sym typeface="Symbol" panose="05050102010706020507" pitchFamily="18" charset="2"/>
              </a:rPr>
              <a:t></a:t>
            </a:r>
            <a:r>
              <a:rPr lang="en-US" altLang="en-US" dirty="0">
                <a:sym typeface="Symbol" panose="05050102010706020507" pitchFamily="18" charset="2"/>
              </a:rPr>
              <a:t>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r>
              <a:rPr lang="en-US" altLang="en-US" b="1" dirty="0">
                <a:sym typeface="Symbol" panose="05050102010706020507" pitchFamily="18" charset="2"/>
              </a:rPr>
              <a:t></a:t>
            </a:r>
            <a:r>
              <a:rPr lang="en-US" altLang="en-US" dirty="0">
                <a:sym typeface="Symbol" panose="05050102010706020507" pitchFamily="18" charset="2"/>
              </a:rPr>
              <a:t> </a:t>
            </a:r>
            <a:r>
              <a:rPr lang="en-US" altLang="en-US" dirty="0" smtClean="0">
                <a:sym typeface="Symbol" panose="05050102010706020507" pitchFamily="18" charset="2"/>
              </a:rPr>
              <a:t>2</a:t>
            </a:r>
            <a:r>
              <a:rPr lang="el-GR" altLang="en-US" i="1" dirty="0">
                <a:latin typeface="Arial" panose="020B0604020202020204" pitchFamily="34" charset="0"/>
                <a:cs typeface="Arial" panose="020B0604020202020204" pitchFamily="34" charset="0"/>
                <a:sym typeface="Symbol" panose="05050102010706020507" pitchFamily="18" charset="2"/>
              </a:rPr>
              <a:t>π</a:t>
            </a:r>
            <a:r>
              <a:rPr lang="en-US" altLang="en-US" dirty="0" smtClean="0">
                <a:sym typeface="Symbol" panose="05050102010706020507" pitchFamily="18" charset="2"/>
              </a:rPr>
              <a:t>, </a:t>
            </a:r>
            <a:r>
              <a:rPr lang="en-US" altLang="en-US" dirty="0">
                <a:sym typeface="Symbol" panose="05050102010706020507" pitchFamily="18" charset="2"/>
              </a:rPr>
              <a:t>we have</a:t>
            </a:r>
            <a:endParaRPr lang="en-US" dirty="0"/>
          </a:p>
        </p:txBody>
      </p:sp>
      <p:graphicFrame>
        <p:nvGraphicFramePr>
          <p:cNvPr id="24" name="Content Placeholder 23" descr="0 &lt;= (theta/2) &lt;= pi">
            <a:extLst>
              <a:ext uri="{FF2B5EF4-FFF2-40B4-BE49-F238E27FC236}">
                <a16:creationId xmlns="" xmlns:a16="http://schemas.microsoft.com/office/drawing/2014/main" id="{56186272-2E25-41BE-ABBC-8D5DFA99DF2A}"/>
              </a:ext>
            </a:extLst>
          </p:cNvPr>
          <p:cNvGraphicFramePr>
            <a:graphicFrameLocks noGrp="1" noChangeAspect="1"/>
          </p:cNvGraphicFramePr>
          <p:nvPr>
            <p:ph sz="quarter" idx="28"/>
            <p:extLst>
              <p:ext uri="{D42A27DB-BD31-4B8C-83A1-F6EECF244321}">
                <p14:modId xmlns:p14="http://schemas.microsoft.com/office/powerpoint/2010/main" val="250375252"/>
              </p:ext>
            </p:extLst>
          </p:nvPr>
        </p:nvGraphicFramePr>
        <p:xfrm>
          <a:off x="4339896" y="2653235"/>
          <a:ext cx="1292512" cy="740927"/>
        </p:xfrm>
        <a:graphic>
          <a:graphicData uri="http://schemas.openxmlformats.org/presentationml/2006/ole">
            <mc:AlternateContent xmlns:mc="http://schemas.openxmlformats.org/markup-compatibility/2006">
              <mc:Choice xmlns:v="urn:schemas-microsoft-com:vml" Requires="v">
                <p:oleObj spid="_x0000_s605352" name="Equation" r:id="rId7" imgW="1257120" imgH="723600" progId="Equation.DSMT4">
                  <p:embed/>
                </p:oleObj>
              </mc:Choice>
              <mc:Fallback>
                <p:oleObj name="Equation" r:id="rId7" imgW="1257120" imgH="723600" progId="Equation.DSMT4">
                  <p:embed/>
                  <p:pic>
                    <p:nvPicPr>
                      <p:cNvPr id="23" name="Object 22">
                        <a:extLst>
                          <a:ext uri="{FF2B5EF4-FFF2-40B4-BE49-F238E27FC236}">
                            <a16:creationId xmlns="" xmlns:a16="http://schemas.microsoft.com/office/drawing/2014/main" id="{F9E235D5-219F-4F19-B2A2-316795CD21D6}"/>
                          </a:ext>
                        </a:extLst>
                      </p:cNvPr>
                      <p:cNvPicPr/>
                      <p:nvPr/>
                    </p:nvPicPr>
                    <p:blipFill>
                      <a:blip r:embed="rId8"/>
                      <a:stretch>
                        <a:fillRect/>
                      </a:stretch>
                    </p:blipFill>
                    <p:spPr>
                      <a:xfrm>
                        <a:off x="4339896" y="2653235"/>
                        <a:ext cx="1292512" cy="740927"/>
                      </a:xfrm>
                      <a:prstGeom prst="rect">
                        <a:avLst/>
                      </a:prstGeom>
                    </p:spPr>
                  </p:pic>
                </p:oleObj>
              </mc:Fallback>
            </mc:AlternateContent>
          </a:graphicData>
        </a:graphic>
      </p:graphicFrame>
      <p:sp>
        <p:nvSpPr>
          <p:cNvPr id="9" name="Content Placeholder 8">
            <a:extLst>
              <a:ext uri="{FF2B5EF4-FFF2-40B4-BE49-F238E27FC236}">
                <a16:creationId xmlns="" xmlns:a16="http://schemas.microsoft.com/office/drawing/2014/main" id="{522AA19F-16E2-47A2-AA38-DA6FC66C19B0}"/>
              </a:ext>
            </a:extLst>
          </p:cNvPr>
          <p:cNvSpPr>
            <a:spLocks noGrp="1"/>
          </p:cNvSpPr>
          <p:nvPr>
            <p:ph sz="quarter" idx="29"/>
          </p:nvPr>
        </p:nvSpPr>
        <p:spPr>
          <a:xfrm>
            <a:off x="5665067" y="2866965"/>
            <a:ext cx="999786" cy="280221"/>
          </a:xfrm>
        </p:spPr>
        <p:txBody>
          <a:bodyPr/>
          <a:lstStyle/>
          <a:p>
            <a:r>
              <a:rPr lang="en-US" altLang="en-US" dirty="0">
                <a:sym typeface="Symbol" panose="05050102010706020507" pitchFamily="18" charset="2"/>
              </a:rPr>
              <a:t>and so</a:t>
            </a:r>
            <a:endParaRPr lang="en-US" dirty="0"/>
          </a:p>
        </p:txBody>
      </p:sp>
      <p:graphicFrame>
        <p:nvGraphicFramePr>
          <p:cNvPr id="26" name="Content Placeholder 25" descr="sin(theta/2) &gt;= 0">
            <a:extLst>
              <a:ext uri="{FF2B5EF4-FFF2-40B4-BE49-F238E27FC236}">
                <a16:creationId xmlns="" xmlns:a16="http://schemas.microsoft.com/office/drawing/2014/main" id="{495DDF1E-93C9-41E1-849A-69B986CB4645}"/>
              </a:ext>
            </a:extLst>
          </p:cNvPr>
          <p:cNvGraphicFramePr>
            <a:graphicFrameLocks noGrp="1" noChangeAspect="1"/>
          </p:cNvGraphicFramePr>
          <p:nvPr>
            <p:ph sz="quarter" idx="30"/>
            <p:extLst>
              <p:ext uri="{D42A27DB-BD31-4B8C-83A1-F6EECF244321}">
                <p14:modId xmlns:p14="http://schemas.microsoft.com/office/powerpoint/2010/main" val="1783566144"/>
              </p:ext>
            </p:extLst>
          </p:nvPr>
        </p:nvGraphicFramePr>
        <p:xfrm>
          <a:off x="6641139" y="2622706"/>
          <a:ext cx="1583497" cy="845102"/>
        </p:xfrm>
        <a:graphic>
          <a:graphicData uri="http://schemas.openxmlformats.org/presentationml/2006/ole">
            <mc:AlternateContent xmlns:mc="http://schemas.openxmlformats.org/markup-compatibility/2006">
              <mc:Choice xmlns:v="urn:schemas-microsoft-com:vml" Requires="v">
                <p:oleObj spid="_x0000_s605353" name="Equation" r:id="rId9" imgW="1523880" imgH="812520" progId="Equation.DSMT4">
                  <p:embed/>
                </p:oleObj>
              </mc:Choice>
              <mc:Fallback>
                <p:oleObj name="Equation" r:id="rId9" imgW="1523880" imgH="812520" progId="Equation.DSMT4">
                  <p:embed/>
                  <p:pic>
                    <p:nvPicPr>
                      <p:cNvPr id="25" name="Object 24">
                        <a:extLst>
                          <a:ext uri="{FF2B5EF4-FFF2-40B4-BE49-F238E27FC236}">
                            <a16:creationId xmlns="" xmlns:a16="http://schemas.microsoft.com/office/drawing/2014/main" id="{0C4DF5E9-4314-456C-9B69-BC731199177F}"/>
                          </a:ext>
                        </a:extLst>
                      </p:cNvPr>
                      <p:cNvPicPr/>
                      <p:nvPr/>
                    </p:nvPicPr>
                    <p:blipFill>
                      <a:blip r:embed="rId10"/>
                      <a:stretch>
                        <a:fillRect/>
                      </a:stretch>
                    </p:blipFill>
                    <p:spPr>
                      <a:xfrm>
                        <a:off x="6641139" y="2622706"/>
                        <a:ext cx="1583497" cy="845102"/>
                      </a:xfrm>
                      <a:prstGeom prst="rect">
                        <a:avLst/>
                      </a:prstGeom>
                    </p:spPr>
                  </p:pic>
                </p:oleObj>
              </mc:Fallback>
            </mc:AlternateContent>
          </a:graphicData>
        </a:graphic>
      </p:graphicFrame>
      <p:sp>
        <p:nvSpPr>
          <p:cNvPr id="11" name="Content Placeholder 10">
            <a:extLst>
              <a:ext uri="{FF2B5EF4-FFF2-40B4-BE49-F238E27FC236}">
                <a16:creationId xmlns="" xmlns:a16="http://schemas.microsoft.com/office/drawing/2014/main" id="{B61155E8-6F21-4BFE-8898-3F4090F78CDE}"/>
              </a:ext>
            </a:extLst>
          </p:cNvPr>
          <p:cNvSpPr>
            <a:spLocks noGrp="1"/>
          </p:cNvSpPr>
          <p:nvPr>
            <p:ph sz="quarter" idx="31"/>
          </p:nvPr>
        </p:nvSpPr>
        <p:spPr>
          <a:xfrm>
            <a:off x="736599" y="3684111"/>
            <a:ext cx="1446161" cy="358602"/>
          </a:xfrm>
        </p:spPr>
        <p:txBody>
          <a:bodyPr/>
          <a:lstStyle/>
          <a:p>
            <a:r>
              <a:rPr lang="en-US" altLang="en-US" dirty="0">
                <a:sym typeface="Symbol" panose="05050102010706020507" pitchFamily="18" charset="2"/>
              </a:rPr>
              <a:t>Therefore</a:t>
            </a:r>
          </a:p>
        </p:txBody>
      </p:sp>
      <p:graphicFrame>
        <p:nvGraphicFramePr>
          <p:cNvPr id="28" name="Content Placeholder 27" descr="sqrt(2(1 minus cos (theta))) = (sqrt(4 sin^2 ((theta)/2)))&#10;= (2 abs(sin (theta/2)))&#10;= (2 sin((theta)/2))">
            <a:extLst>
              <a:ext uri="{FF2B5EF4-FFF2-40B4-BE49-F238E27FC236}">
                <a16:creationId xmlns="" xmlns:a16="http://schemas.microsoft.com/office/drawing/2014/main" id="{6B2C0973-CFA2-4008-9712-F641192F07E3}"/>
              </a:ext>
            </a:extLst>
          </p:cNvPr>
          <p:cNvGraphicFramePr>
            <a:graphicFrameLocks noGrp="1" noChangeAspect="1"/>
          </p:cNvGraphicFramePr>
          <p:nvPr>
            <p:ph sz="quarter" idx="32"/>
            <p:extLst>
              <p:ext uri="{D42A27DB-BD31-4B8C-83A1-F6EECF244321}">
                <p14:modId xmlns:p14="http://schemas.microsoft.com/office/powerpoint/2010/main" val="788622768"/>
              </p:ext>
            </p:extLst>
          </p:nvPr>
        </p:nvGraphicFramePr>
        <p:xfrm>
          <a:off x="3352339" y="3423881"/>
          <a:ext cx="3707832" cy="2887834"/>
        </p:xfrm>
        <a:graphic>
          <a:graphicData uri="http://schemas.openxmlformats.org/presentationml/2006/ole">
            <mc:AlternateContent xmlns:mc="http://schemas.openxmlformats.org/markup-compatibility/2006">
              <mc:Choice xmlns:v="urn:schemas-microsoft-com:vml" Requires="v">
                <p:oleObj spid="_x0000_s605354" name="Equation" r:id="rId11" imgW="3962160" imgH="3085920" progId="Equation.DSMT4">
                  <p:embed/>
                </p:oleObj>
              </mc:Choice>
              <mc:Fallback>
                <p:oleObj name="Equation" r:id="rId11" imgW="3962160" imgH="3085920" progId="Equation.DSMT4">
                  <p:embed/>
                  <p:pic>
                    <p:nvPicPr>
                      <p:cNvPr id="27" name="Object 26">
                        <a:extLst>
                          <a:ext uri="{FF2B5EF4-FFF2-40B4-BE49-F238E27FC236}">
                            <a16:creationId xmlns="" xmlns:a16="http://schemas.microsoft.com/office/drawing/2014/main" id="{68AF1123-A037-44D2-BE67-8B9953F626C9}"/>
                          </a:ext>
                        </a:extLst>
                      </p:cNvPr>
                      <p:cNvPicPr/>
                      <p:nvPr/>
                    </p:nvPicPr>
                    <p:blipFill>
                      <a:blip r:embed="rId12"/>
                      <a:stretch>
                        <a:fillRect/>
                      </a:stretch>
                    </p:blipFill>
                    <p:spPr>
                      <a:xfrm>
                        <a:off x="3352339" y="3423881"/>
                        <a:ext cx="3707832" cy="2887834"/>
                      </a:xfrm>
                      <a:prstGeom prst="rect">
                        <a:avLst/>
                      </a:prstGeom>
                    </p:spPr>
                  </p:pic>
                </p:oleObj>
              </mc:Fallback>
            </mc:AlternateContent>
          </a:graphicData>
        </a:graphic>
      </p:graphicFrame>
    </p:spTree>
    <p:extLst>
      <p:ext uri="{BB962C8B-B14F-4D97-AF65-F5344CB8AC3E}">
        <p14:creationId xmlns:p14="http://schemas.microsoft.com/office/powerpoint/2010/main" val="1623964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CA277-E116-44C3-AC83-C1D3FFE007CA}"/>
              </a:ext>
            </a:extLst>
          </p:cNvPr>
          <p:cNvSpPr>
            <a:spLocks noGrp="1"/>
          </p:cNvSpPr>
          <p:nvPr>
            <p:ph type="title"/>
          </p:nvPr>
        </p:nvSpPr>
        <p:spPr/>
        <p:txBody>
          <a:bodyPr/>
          <a:lstStyle/>
          <a:p>
            <a:r>
              <a:rPr lang="en-US" altLang="en-US" dirty="0"/>
              <a:t>Example 5 – </a:t>
            </a:r>
            <a:r>
              <a:rPr lang="en-US" altLang="en-US" i="1" dirty="0"/>
              <a:t>Solution</a:t>
            </a:r>
            <a:r>
              <a:rPr lang="en-US" altLang="en-US" dirty="0"/>
              <a:t> </a:t>
            </a:r>
            <a:r>
              <a:rPr lang="en-US" altLang="en-US" sz="2400" b="0" dirty="0" smtClean="0"/>
              <a:t>(3 </a:t>
            </a:r>
            <a:r>
              <a:rPr lang="en-US" altLang="en-US" sz="2400" b="0" dirty="0"/>
              <a:t>of 3)</a:t>
            </a:r>
            <a:endParaRPr lang="en-US" dirty="0"/>
          </a:p>
        </p:txBody>
      </p:sp>
      <p:sp>
        <p:nvSpPr>
          <p:cNvPr id="3" name="Content Placeholder 2">
            <a:extLst>
              <a:ext uri="{FF2B5EF4-FFF2-40B4-BE49-F238E27FC236}">
                <a16:creationId xmlns="" xmlns:a16="http://schemas.microsoft.com/office/drawing/2014/main" id="{CDD1EEC6-C9D6-43DA-9A3D-D78E28DF9BCB}"/>
              </a:ext>
            </a:extLst>
          </p:cNvPr>
          <p:cNvSpPr>
            <a:spLocks noGrp="1"/>
          </p:cNvSpPr>
          <p:nvPr>
            <p:ph sz="quarter" idx="23"/>
          </p:nvPr>
        </p:nvSpPr>
        <p:spPr>
          <a:xfrm>
            <a:off x="736600" y="1289050"/>
            <a:ext cx="961571" cy="249464"/>
          </a:xfrm>
        </p:spPr>
        <p:txBody>
          <a:bodyPr/>
          <a:lstStyle/>
          <a:p>
            <a:r>
              <a:rPr lang="en-US" altLang="en-US" dirty="0">
                <a:sym typeface="Symbol" panose="05050102010706020507" pitchFamily="18" charset="2"/>
              </a:rPr>
              <a:t>and so</a:t>
            </a:r>
          </a:p>
        </p:txBody>
      </p:sp>
      <p:graphicFrame>
        <p:nvGraphicFramePr>
          <p:cNvPr id="8" name="Content Placeholder 7" descr="L = 2r(int_0^2 pi(sin ((theta)/2)) ( d theta))&#10;=  (2r[negative(2) cos((theta)/2)]_0^2 pi)&#10;=  (2r[2 + 2])&#10;=  (8r)">
            <a:extLst>
              <a:ext uri="{FF2B5EF4-FFF2-40B4-BE49-F238E27FC236}">
                <a16:creationId xmlns="" xmlns:a16="http://schemas.microsoft.com/office/drawing/2014/main" id="{3C17475D-D8A3-4B7B-982F-967952190E4B}"/>
              </a:ext>
            </a:extLst>
          </p:cNvPr>
          <p:cNvGraphicFramePr>
            <a:graphicFrameLocks noGrp="1" noChangeAspect="1"/>
          </p:cNvGraphicFramePr>
          <p:nvPr>
            <p:ph sz="quarter" idx="24"/>
            <p:extLst>
              <p:ext uri="{D42A27DB-BD31-4B8C-83A1-F6EECF244321}">
                <p14:modId xmlns:p14="http://schemas.microsoft.com/office/powerpoint/2010/main" val="3968508155"/>
              </p:ext>
            </p:extLst>
          </p:nvPr>
        </p:nvGraphicFramePr>
        <p:xfrm>
          <a:off x="4579752" y="1575732"/>
          <a:ext cx="3032494" cy="3092907"/>
        </p:xfrm>
        <a:graphic>
          <a:graphicData uri="http://schemas.openxmlformats.org/presentationml/2006/ole">
            <mc:AlternateContent xmlns:mc="http://schemas.openxmlformats.org/markup-compatibility/2006">
              <mc:Choice xmlns:v="urn:schemas-microsoft-com:vml" Requires="v">
                <p:oleObj spid="_x0000_s606242" name="Equation" r:id="rId3" imgW="3187440" imgH="3251160" progId="Equation.DSMT4">
                  <p:embed/>
                </p:oleObj>
              </mc:Choice>
              <mc:Fallback>
                <p:oleObj name="Equation" r:id="rId3" imgW="3187440" imgH="3251160" progId="Equation.DSMT4">
                  <p:embed/>
                  <p:pic>
                    <p:nvPicPr>
                      <p:cNvPr id="7" name="Object 6">
                        <a:extLst>
                          <a:ext uri="{FF2B5EF4-FFF2-40B4-BE49-F238E27FC236}">
                            <a16:creationId xmlns="" xmlns:a16="http://schemas.microsoft.com/office/drawing/2014/main" id="{81DBBC9D-114F-47FC-9E83-F1774123483C}"/>
                          </a:ext>
                        </a:extLst>
                      </p:cNvPr>
                      <p:cNvPicPr/>
                      <p:nvPr/>
                    </p:nvPicPr>
                    <p:blipFill>
                      <a:blip r:embed="rId4"/>
                      <a:stretch>
                        <a:fillRect/>
                      </a:stretch>
                    </p:blipFill>
                    <p:spPr>
                      <a:xfrm>
                        <a:off x="4579752" y="1575732"/>
                        <a:ext cx="3032494" cy="3092907"/>
                      </a:xfrm>
                      <a:prstGeom prst="rect">
                        <a:avLst/>
                      </a:prstGeom>
                    </p:spPr>
                  </p:pic>
                </p:oleObj>
              </mc:Fallback>
            </mc:AlternateContent>
          </a:graphicData>
        </a:graphic>
      </p:graphicFrame>
    </p:spTree>
    <p:extLst>
      <p:ext uri="{BB962C8B-B14F-4D97-AF65-F5344CB8AC3E}">
        <p14:creationId xmlns:p14="http://schemas.microsoft.com/office/powerpoint/2010/main" val="32981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7B805E-DB9D-47C2-910B-3BE59CECB642}"/>
              </a:ext>
            </a:extLst>
          </p:cNvPr>
          <p:cNvSpPr>
            <a:spLocks noGrp="1"/>
          </p:cNvSpPr>
          <p:nvPr>
            <p:ph type="title"/>
          </p:nvPr>
        </p:nvSpPr>
        <p:spPr>
          <a:xfrm>
            <a:off x="838200" y="3227014"/>
            <a:ext cx="10515600" cy="672105"/>
          </a:xfrm>
        </p:spPr>
        <p:txBody>
          <a:bodyPr/>
          <a:lstStyle/>
          <a:p>
            <a:pPr algn="ctr"/>
            <a:r>
              <a:rPr lang="en-US" sz="4000" dirty="0"/>
              <a:t>Surface Area </a:t>
            </a:r>
          </a:p>
        </p:txBody>
      </p:sp>
    </p:spTree>
    <p:extLst>
      <p:ext uri="{BB962C8B-B14F-4D97-AF65-F5344CB8AC3E}">
        <p14:creationId xmlns:p14="http://schemas.microsoft.com/office/powerpoint/2010/main" val="2556322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01429879-2597-4C50-89E0-445D2DB9B046}"/>
              </a:ext>
            </a:extLst>
          </p:cNvPr>
          <p:cNvSpPr>
            <a:spLocks noGrp="1"/>
          </p:cNvSpPr>
          <p:nvPr>
            <p:ph type="title"/>
          </p:nvPr>
        </p:nvSpPr>
        <p:spPr/>
        <p:txBody>
          <a:bodyPr/>
          <a:lstStyle/>
          <a:p>
            <a:r>
              <a:rPr lang="en-US" altLang="en-US" dirty="0"/>
              <a:t>Surface Area</a:t>
            </a:r>
            <a:endParaRPr lang="en-US" sz="2400" b="0" dirty="0"/>
          </a:p>
        </p:txBody>
      </p:sp>
      <p:sp>
        <p:nvSpPr>
          <p:cNvPr id="12" name="Content Placeholder 11">
            <a:extLst>
              <a:ext uri="{FF2B5EF4-FFF2-40B4-BE49-F238E27FC236}">
                <a16:creationId xmlns="" xmlns:a16="http://schemas.microsoft.com/office/drawing/2014/main" id="{647F9666-A407-4ABE-9788-4033A2C5D928}"/>
              </a:ext>
            </a:extLst>
          </p:cNvPr>
          <p:cNvSpPr>
            <a:spLocks noGrp="1"/>
          </p:cNvSpPr>
          <p:nvPr>
            <p:ph sz="quarter" idx="23"/>
          </p:nvPr>
        </p:nvSpPr>
        <p:spPr>
          <a:xfrm>
            <a:off x="736599" y="1289050"/>
            <a:ext cx="10918371" cy="293002"/>
          </a:xfrm>
        </p:spPr>
        <p:txBody>
          <a:bodyPr/>
          <a:lstStyle/>
          <a:p>
            <a:r>
              <a:rPr lang="en-IN" altLang="en-US" dirty="0"/>
              <a:t>Suppose</a:t>
            </a:r>
            <a:r>
              <a:rPr lang="en-US" altLang="en-US" dirty="0">
                <a:sym typeface="Symbol" panose="05050102010706020507" pitchFamily="18" charset="2"/>
              </a:rPr>
              <a:t> the curve </a:t>
            </a:r>
            <a:r>
              <a:rPr lang="en-US" altLang="en-US" i="1" dirty="0">
                <a:sym typeface="Symbol" panose="05050102010706020507" pitchFamily="18" charset="2"/>
              </a:rPr>
              <a:t>c</a:t>
            </a:r>
            <a:r>
              <a:rPr lang="en-US" altLang="en-US" dirty="0">
                <a:sym typeface="Symbol" panose="05050102010706020507" pitchFamily="18" charset="2"/>
              </a:rPr>
              <a:t> given by the parametric equations </a:t>
            </a:r>
            <a:r>
              <a:rPr lang="en-US" altLang="en-US" i="1" dirty="0">
                <a:sym typeface="Symbol" panose="05050102010706020507" pitchFamily="18" charset="2"/>
              </a:rPr>
              <a:t>x</a:t>
            </a:r>
            <a:r>
              <a:rPr lang="en-US" altLang="en-US" dirty="0">
                <a:sym typeface="Symbol" panose="05050102010706020507" pitchFamily="18" charset="2"/>
              </a:rPr>
              <a:t> = </a:t>
            </a:r>
            <a:r>
              <a:rPr lang="en-US" altLang="en-US" i="1" dirty="0" smtClean="0">
                <a:sym typeface="Symbol" panose="05050102010706020507" pitchFamily="18" charset="2"/>
              </a:rPr>
              <a:t>f</a:t>
            </a:r>
            <a:r>
              <a:rPr lang="en-US" altLang="en-US" dirty="0" smtClean="0">
                <a:sym typeface="Symbol" panose="05050102010706020507" pitchFamily="18" charset="2"/>
              </a:rPr>
              <a:t>(</a:t>
            </a:r>
            <a:r>
              <a:rPr lang="en-US" altLang="en-US" i="1" dirty="0" smtClean="0">
                <a:sym typeface="Symbol" panose="05050102010706020507" pitchFamily="18" charset="2"/>
              </a:rPr>
              <a:t>t</a:t>
            </a:r>
            <a:r>
              <a:rPr lang="en-US" altLang="en-US" dirty="0">
                <a:sym typeface="Symbol" panose="05050102010706020507" pitchFamily="18" charset="2"/>
              </a:rPr>
              <a:t>), </a:t>
            </a:r>
            <a:r>
              <a:rPr lang="en-US" altLang="en-US" i="1" dirty="0">
                <a:sym typeface="Symbol" panose="05050102010706020507" pitchFamily="18" charset="2"/>
              </a:rPr>
              <a:t>y</a:t>
            </a:r>
            <a:r>
              <a:rPr lang="en-US" altLang="en-US" dirty="0">
                <a:sym typeface="Symbol" panose="05050102010706020507" pitchFamily="18" charset="2"/>
              </a:rPr>
              <a:t> = </a:t>
            </a:r>
            <a:r>
              <a:rPr lang="en-US" altLang="en-US" i="1" dirty="0" smtClean="0">
                <a:sym typeface="Symbol" panose="05050102010706020507" pitchFamily="18" charset="2"/>
              </a:rPr>
              <a:t>g</a:t>
            </a:r>
            <a:r>
              <a:rPr lang="en-US" altLang="en-US" dirty="0" smtClean="0">
                <a:sym typeface="Symbol" panose="05050102010706020507" pitchFamily="18" charset="2"/>
              </a:rPr>
              <a:t>(</a:t>
            </a:r>
            <a:r>
              <a:rPr lang="en-US" altLang="en-US" i="1" dirty="0" smtClean="0">
                <a:sym typeface="Symbol" panose="05050102010706020507" pitchFamily="18" charset="2"/>
              </a:rPr>
              <a:t>t</a:t>
            </a:r>
            <a:r>
              <a:rPr lang="en-US" altLang="en-US" dirty="0">
                <a:sym typeface="Symbol" panose="05050102010706020507" pitchFamily="18" charset="2"/>
              </a:rPr>
              <a:t>), </a:t>
            </a:r>
            <a:r>
              <a:rPr lang="el-GR" altLang="en-US" i="1" dirty="0">
                <a:latin typeface="Arial" panose="020B0604020202020204" pitchFamily="34" charset="0"/>
                <a:cs typeface="Arial" panose="020B0604020202020204" pitchFamily="34" charset="0"/>
                <a:sym typeface="Symbol" panose="05050102010706020507" pitchFamily="18" charset="2"/>
              </a:rPr>
              <a:t>α</a:t>
            </a:r>
            <a:r>
              <a:rPr lang="en-US" altLang="en-US" dirty="0" smtClean="0">
                <a:sym typeface="Symbol" panose="05050102010706020507" pitchFamily="18" charset="2"/>
              </a:rPr>
              <a:t>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sym typeface="Symbol" panose="05050102010706020507" pitchFamily="18" charset="2"/>
              </a:rPr>
              <a:t> </a:t>
            </a:r>
            <a:r>
              <a:rPr lang="en-US" altLang="en-US" i="1" dirty="0">
                <a:sym typeface="Symbol" panose="05050102010706020507" pitchFamily="18" charset="2"/>
              </a:rPr>
              <a:t>t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sym typeface="Symbol" panose="05050102010706020507" pitchFamily="18" charset="2"/>
              </a:rPr>
              <a:t> </a:t>
            </a:r>
            <a:r>
              <a:rPr lang="en-US" altLang="en-US" i="1" dirty="0" smtClean="0">
                <a:latin typeface="Arial" panose="020B0604020202020204" pitchFamily="34" charset="0"/>
                <a:cs typeface="Arial" panose="020B0604020202020204" pitchFamily="34" charset="0"/>
                <a:sym typeface="Symbol" panose="05050102010706020507" pitchFamily="18" charset="2"/>
              </a:rPr>
              <a:t>β</a:t>
            </a:r>
            <a:r>
              <a:rPr lang="en-US" altLang="en-US" dirty="0" smtClean="0">
                <a:sym typeface="Symbol" panose="05050102010706020507" pitchFamily="18" charset="2"/>
              </a:rPr>
              <a:t>,</a:t>
            </a:r>
            <a:endParaRPr lang="en-US" dirty="0"/>
          </a:p>
        </p:txBody>
      </p:sp>
      <p:sp>
        <p:nvSpPr>
          <p:cNvPr id="13" name="Content Placeholder 12">
            <a:extLst>
              <a:ext uri="{FF2B5EF4-FFF2-40B4-BE49-F238E27FC236}">
                <a16:creationId xmlns="" xmlns:a16="http://schemas.microsoft.com/office/drawing/2014/main" id="{9FC0E2F5-F3CF-4DA5-BF3E-53CA50EB9AB5}"/>
              </a:ext>
            </a:extLst>
          </p:cNvPr>
          <p:cNvSpPr>
            <a:spLocks noGrp="1"/>
          </p:cNvSpPr>
          <p:nvPr>
            <p:ph sz="quarter" idx="24"/>
          </p:nvPr>
        </p:nvSpPr>
        <p:spPr>
          <a:xfrm>
            <a:off x="736600" y="1661725"/>
            <a:ext cx="874486" cy="293002"/>
          </a:xfrm>
        </p:spPr>
        <p:txBody>
          <a:bodyPr/>
          <a:lstStyle/>
          <a:p>
            <a:r>
              <a:rPr lang="en-US" altLang="en-US" dirty="0">
                <a:sym typeface="Symbol" panose="05050102010706020507" pitchFamily="18" charset="2"/>
              </a:rPr>
              <a:t>where</a:t>
            </a:r>
            <a:endParaRPr lang="en-US" dirty="0"/>
          </a:p>
        </p:txBody>
      </p:sp>
      <p:graphicFrame>
        <p:nvGraphicFramePr>
          <p:cNvPr id="29" name="Content Placeholder 28" descr="f prime, g prime">
            <a:extLst>
              <a:ext uri="{FF2B5EF4-FFF2-40B4-BE49-F238E27FC236}">
                <a16:creationId xmlns="" xmlns:a16="http://schemas.microsoft.com/office/drawing/2014/main" id="{EF42B42D-91CD-4F78-B178-CDA119357A0C}"/>
              </a:ext>
            </a:extLst>
          </p:cNvPr>
          <p:cNvGraphicFramePr>
            <a:graphicFrameLocks noGrp="1" noChangeAspect="1"/>
          </p:cNvGraphicFramePr>
          <p:nvPr>
            <p:ph sz="quarter" idx="25"/>
            <p:extLst>
              <p:ext uri="{D42A27DB-BD31-4B8C-83A1-F6EECF244321}">
                <p14:modId xmlns:p14="http://schemas.microsoft.com/office/powerpoint/2010/main" val="3934003243"/>
              </p:ext>
            </p:extLst>
          </p:nvPr>
        </p:nvGraphicFramePr>
        <p:xfrm>
          <a:off x="1632943" y="1640330"/>
          <a:ext cx="751892" cy="383196"/>
        </p:xfrm>
        <a:graphic>
          <a:graphicData uri="http://schemas.openxmlformats.org/presentationml/2006/ole">
            <mc:AlternateContent xmlns:mc="http://schemas.openxmlformats.org/markup-compatibility/2006">
              <mc:Choice xmlns:v="urn:schemas-microsoft-com:vml" Requires="v">
                <p:oleObj spid="_x0000_s607368" name="Equation" r:id="rId3" imgW="672840" imgH="342720" progId="Equation.DSMT4">
                  <p:embed/>
                </p:oleObj>
              </mc:Choice>
              <mc:Fallback>
                <p:oleObj name="Equation" r:id="rId3" imgW="672840" imgH="342720" progId="Equation.DSMT4">
                  <p:embed/>
                  <p:pic>
                    <p:nvPicPr>
                      <p:cNvPr id="28" name="Object 27">
                        <a:extLst>
                          <a:ext uri="{FF2B5EF4-FFF2-40B4-BE49-F238E27FC236}">
                            <a16:creationId xmlns="" xmlns:a16="http://schemas.microsoft.com/office/drawing/2014/main" id="{8EACF105-B183-4A6E-A585-0AFEBB8DF64E}"/>
                          </a:ext>
                        </a:extLst>
                      </p:cNvPr>
                      <p:cNvPicPr/>
                      <p:nvPr/>
                    </p:nvPicPr>
                    <p:blipFill>
                      <a:blip r:embed="rId4"/>
                      <a:stretch>
                        <a:fillRect/>
                      </a:stretch>
                    </p:blipFill>
                    <p:spPr>
                      <a:xfrm>
                        <a:off x="1632943" y="1640330"/>
                        <a:ext cx="751892" cy="383196"/>
                      </a:xfrm>
                      <a:prstGeom prst="rect">
                        <a:avLst/>
                      </a:prstGeom>
                    </p:spPr>
                  </p:pic>
                </p:oleObj>
              </mc:Fallback>
            </mc:AlternateContent>
          </a:graphicData>
        </a:graphic>
      </p:graphicFrame>
      <p:sp>
        <p:nvSpPr>
          <p:cNvPr id="15" name="Content Placeholder 14">
            <a:extLst>
              <a:ext uri="{FF2B5EF4-FFF2-40B4-BE49-F238E27FC236}">
                <a16:creationId xmlns="" xmlns:a16="http://schemas.microsoft.com/office/drawing/2014/main" id="{48E8D014-A2E9-45DE-AFD5-FF621C7539C9}"/>
              </a:ext>
            </a:extLst>
          </p:cNvPr>
          <p:cNvSpPr>
            <a:spLocks noGrp="1"/>
          </p:cNvSpPr>
          <p:nvPr>
            <p:ph sz="quarter" idx="26"/>
          </p:nvPr>
        </p:nvSpPr>
        <p:spPr>
          <a:xfrm>
            <a:off x="2439684" y="1670969"/>
            <a:ext cx="8900886" cy="355872"/>
          </a:xfrm>
        </p:spPr>
        <p:txBody>
          <a:bodyPr/>
          <a:lstStyle/>
          <a:p>
            <a:r>
              <a:rPr lang="en-US" altLang="en-US" dirty="0">
                <a:sym typeface="Symbol" panose="05050102010706020507" pitchFamily="18" charset="2"/>
              </a:rPr>
              <a:t>are continuous, </a:t>
            </a:r>
            <a:r>
              <a:rPr lang="en-US" altLang="en-US" i="1" dirty="0" smtClean="0">
                <a:sym typeface="Symbol" panose="05050102010706020507" pitchFamily="18" charset="2"/>
              </a:rPr>
              <a:t>g</a:t>
            </a:r>
            <a:r>
              <a:rPr lang="en-US" altLang="en-US" dirty="0" smtClean="0">
                <a:sym typeface="Symbol" panose="05050102010706020507" pitchFamily="18" charset="2"/>
              </a:rPr>
              <a:t>(</a:t>
            </a:r>
            <a:r>
              <a:rPr lang="en-US" altLang="en-US" i="1" dirty="0" smtClean="0">
                <a:sym typeface="Symbol" panose="05050102010706020507" pitchFamily="18" charset="2"/>
              </a:rPr>
              <a:t>t</a:t>
            </a:r>
            <a:r>
              <a:rPr lang="en-US" altLang="en-US" dirty="0">
                <a:sym typeface="Symbol" panose="05050102010706020507" pitchFamily="18" charset="2"/>
              </a:rPr>
              <a:t>)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sym typeface="Symbol" panose="05050102010706020507" pitchFamily="18" charset="2"/>
              </a:rPr>
              <a:t> 0, is rotated about the </a:t>
            </a:r>
            <a:r>
              <a:rPr lang="en-US" altLang="en-US" i="1" dirty="0">
                <a:sym typeface="Symbol" panose="05050102010706020507" pitchFamily="18" charset="2"/>
              </a:rPr>
              <a:t>x</a:t>
            </a:r>
            <a:r>
              <a:rPr lang="en-US" altLang="en-US" dirty="0">
                <a:sym typeface="Symbol" panose="05050102010706020507" pitchFamily="18" charset="2"/>
              </a:rPr>
              <a:t>-axis. </a:t>
            </a:r>
            <a:r>
              <a:rPr lang="en-IN" altLang="en-US" dirty="0"/>
              <a:t>If </a:t>
            </a:r>
            <a:r>
              <a:rPr lang="en-IN" altLang="en-US" i="1" dirty="0"/>
              <a:t>C </a:t>
            </a:r>
            <a:r>
              <a:rPr lang="en-IN" altLang="en-US" dirty="0"/>
              <a:t>is</a:t>
            </a:r>
            <a:endParaRPr lang="en-US" dirty="0"/>
          </a:p>
        </p:txBody>
      </p:sp>
      <p:sp>
        <p:nvSpPr>
          <p:cNvPr id="16" name="Content Placeholder 15">
            <a:extLst>
              <a:ext uri="{FF2B5EF4-FFF2-40B4-BE49-F238E27FC236}">
                <a16:creationId xmlns="" xmlns:a16="http://schemas.microsoft.com/office/drawing/2014/main" id="{F3B3EFB6-C5AB-4DC6-9580-642C12CD80FC}"/>
              </a:ext>
            </a:extLst>
          </p:cNvPr>
          <p:cNvSpPr>
            <a:spLocks noGrp="1"/>
          </p:cNvSpPr>
          <p:nvPr>
            <p:ph sz="quarter" idx="27"/>
          </p:nvPr>
        </p:nvSpPr>
        <p:spPr>
          <a:xfrm>
            <a:off x="736600" y="2024501"/>
            <a:ext cx="10718800" cy="646114"/>
          </a:xfrm>
        </p:spPr>
        <p:txBody>
          <a:bodyPr/>
          <a:lstStyle/>
          <a:p>
            <a:r>
              <a:rPr lang="en-IN" altLang="en-US" dirty="0"/>
              <a:t>traversed exactly once as </a:t>
            </a:r>
            <a:r>
              <a:rPr lang="en-IN" altLang="en-US" i="1" dirty="0"/>
              <a:t>t </a:t>
            </a:r>
            <a:r>
              <a:rPr lang="en-IN" altLang="en-US" dirty="0"/>
              <a:t>increases from </a:t>
            </a:r>
            <a:r>
              <a:rPr lang="el-GR" altLang="en-US" i="1" dirty="0" smtClean="0">
                <a:latin typeface="Arial" panose="020B0604020202020204" pitchFamily="34" charset="0"/>
                <a:cs typeface="Arial" panose="020B0604020202020204" pitchFamily="34" charset="0"/>
                <a:sym typeface="Symbol" panose="05050102010706020507" pitchFamily="18" charset="2"/>
              </a:rPr>
              <a:t>α</a:t>
            </a:r>
            <a:r>
              <a:rPr lang="en-US" altLang="en-US" i="1" dirty="0" smtClean="0">
                <a:sym typeface="Symbol" panose="05050102010706020507" pitchFamily="18" charset="2"/>
              </a:rPr>
              <a:t> </a:t>
            </a:r>
            <a:r>
              <a:rPr lang="en-US" altLang="en-US" dirty="0">
                <a:sym typeface="Symbol" panose="05050102010706020507" pitchFamily="18" charset="2"/>
              </a:rPr>
              <a:t>to</a:t>
            </a:r>
            <a:r>
              <a:rPr lang="en-US" altLang="en-US" i="1" dirty="0">
                <a:sym typeface="Symbol" panose="05050102010706020507" pitchFamily="18" charset="2"/>
              </a:rPr>
              <a:t> </a:t>
            </a:r>
            <a:r>
              <a:rPr lang="en-US" altLang="en-US" i="1" dirty="0">
                <a:latin typeface="Arial" panose="020B0604020202020204" pitchFamily="34" charset="0"/>
                <a:cs typeface="Arial" panose="020B0604020202020204" pitchFamily="34" charset="0"/>
                <a:sym typeface="Symbol" panose="05050102010706020507" pitchFamily="18" charset="2"/>
              </a:rPr>
              <a:t>β</a:t>
            </a:r>
            <a:r>
              <a:rPr lang="en-IN" altLang="en-US" i="1" dirty="0" smtClean="0">
                <a:sym typeface="Symbol" panose="05050102010706020507" pitchFamily="18" charset="2"/>
              </a:rPr>
              <a:t>, </a:t>
            </a:r>
            <a:r>
              <a:rPr lang="en-US" altLang="en-US" dirty="0">
                <a:sym typeface="Symbol" panose="05050102010706020507" pitchFamily="18" charset="2"/>
              </a:rPr>
              <a:t>then the area of the resulting surface is given by</a:t>
            </a:r>
          </a:p>
        </p:txBody>
      </p:sp>
      <p:graphicFrame>
        <p:nvGraphicFramePr>
          <p:cNvPr id="31" name="Content Placeholder 30" descr="(item 6). S = int_alpha^beta(2 pi (y) sqrt(((d x)/(d t))^2 + ((d y)/(d t))^2) (d t))&#10;">
            <a:extLst>
              <a:ext uri="{FF2B5EF4-FFF2-40B4-BE49-F238E27FC236}">
                <a16:creationId xmlns="" xmlns:a16="http://schemas.microsoft.com/office/drawing/2014/main" id="{0D35727F-5BA5-41F9-B090-DF783B8475D6}"/>
              </a:ext>
            </a:extLst>
          </p:cNvPr>
          <p:cNvGraphicFramePr>
            <a:graphicFrameLocks noGrp="1" noChangeAspect="1"/>
          </p:cNvGraphicFramePr>
          <p:nvPr>
            <p:ph sz="quarter" idx="28"/>
            <p:extLst>
              <p:ext uri="{D42A27DB-BD31-4B8C-83A1-F6EECF244321}">
                <p14:modId xmlns:p14="http://schemas.microsoft.com/office/powerpoint/2010/main" val="3941379951"/>
              </p:ext>
            </p:extLst>
          </p:nvPr>
        </p:nvGraphicFramePr>
        <p:xfrm>
          <a:off x="3892762" y="2837026"/>
          <a:ext cx="4350914" cy="951612"/>
        </p:xfrm>
        <a:graphic>
          <a:graphicData uri="http://schemas.openxmlformats.org/presentationml/2006/ole">
            <mc:AlternateContent xmlns:mc="http://schemas.openxmlformats.org/markup-compatibility/2006">
              <mc:Choice xmlns:v="urn:schemas-microsoft-com:vml" Requires="v">
                <p:oleObj spid="_x0000_s607369" name="Equation" r:id="rId5" imgW="4470120" imgH="977760" progId="Equation.DSMT4">
                  <p:embed/>
                </p:oleObj>
              </mc:Choice>
              <mc:Fallback>
                <p:oleObj name="Equation" r:id="rId5" imgW="4470120" imgH="977760" progId="Equation.DSMT4">
                  <p:embed/>
                  <p:pic>
                    <p:nvPicPr>
                      <p:cNvPr id="30" name="Object 29">
                        <a:extLst>
                          <a:ext uri="{FF2B5EF4-FFF2-40B4-BE49-F238E27FC236}">
                            <a16:creationId xmlns="" xmlns:a16="http://schemas.microsoft.com/office/drawing/2014/main" id="{C818DFD0-AA51-4882-B8B8-C4BA059C7FF7}"/>
                          </a:ext>
                        </a:extLst>
                      </p:cNvPr>
                      <p:cNvPicPr/>
                      <p:nvPr/>
                    </p:nvPicPr>
                    <p:blipFill>
                      <a:blip r:embed="rId6"/>
                      <a:stretch>
                        <a:fillRect/>
                      </a:stretch>
                    </p:blipFill>
                    <p:spPr>
                      <a:xfrm>
                        <a:off x="3892762" y="2837026"/>
                        <a:ext cx="4350914" cy="951612"/>
                      </a:xfrm>
                      <a:prstGeom prst="rect">
                        <a:avLst/>
                      </a:prstGeom>
                    </p:spPr>
                  </p:pic>
                </p:oleObj>
              </mc:Fallback>
            </mc:AlternateContent>
          </a:graphicData>
        </a:graphic>
      </p:graphicFrame>
      <p:sp>
        <p:nvSpPr>
          <p:cNvPr id="18" name="Content Placeholder 17">
            <a:extLst>
              <a:ext uri="{FF2B5EF4-FFF2-40B4-BE49-F238E27FC236}">
                <a16:creationId xmlns="" xmlns:a16="http://schemas.microsoft.com/office/drawing/2014/main" id="{D0CCF459-16F6-4709-97DB-628E543788F9}"/>
              </a:ext>
            </a:extLst>
          </p:cNvPr>
          <p:cNvSpPr>
            <a:spLocks noGrp="1"/>
          </p:cNvSpPr>
          <p:nvPr>
            <p:ph sz="quarter" idx="29"/>
          </p:nvPr>
        </p:nvSpPr>
        <p:spPr>
          <a:xfrm>
            <a:off x="736600" y="4036475"/>
            <a:ext cx="4183743" cy="274266"/>
          </a:xfrm>
        </p:spPr>
        <p:txBody>
          <a:bodyPr/>
          <a:lstStyle/>
          <a:p>
            <a:r>
              <a:rPr lang="en-US" altLang="en-US" dirty="0">
                <a:sym typeface="Symbol" panose="05050102010706020507" pitchFamily="18" charset="2"/>
              </a:rPr>
              <a:t>The general symbolic formulas</a:t>
            </a:r>
            <a:endParaRPr lang="en-US" dirty="0"/>
          </a:p>
        </p:txBody>
      </p:sp>
      <p:graphicFrame>
        <p:nvGraphicFramePr>
          <p:cNvPr id="33" name="Content Placeholder 32" descr="S = int (2 pi y) ds and S = int (2 pi x) ds">
            <a:extLst>
              <a:ext uri="{FF2B5EF4-FFF2-40B4-BE49-F238E27FC236}">
                <a16:creationId xmlns="" xmlns:a16="http://schemas.microsoft.com/office/drawing/2014/main" id="{466CDB7A-3D89-4F5E-9D0C-B39E89A1C796}"/>
              </a:ext>
            </a:extLst>
          </p:cNvPr>
          <p:cNvGraphicFramePr>
            <a:graphicFrameLocks noGrp="1" noChangeAspect="1"/>
          </p:cNvGraphicFramePr>
          <p:nvPr>
            <p:ph sz="quarter" idx="30"/>
            <p:extLst>
              <p:ext uri="{D42A27DB-BD31-4B8C-83A1-F6EECF244321}">
                <p14:modId xmlns:p14="http://schemas.microsoft.com/office/powerpoint/2010/main" val="1045981362"/>
              </p:ext>
            </p:extLst>
          </p:nvPr>
        </p:nvGraphicFramePr>
        <p:xfrm>
          <a:off x="4961081" y="3997397"/>
          <a:ext cx="4077508" cy="498777"/>
        </p:xfrm>
        <a:graphic>
          <a:graphicData uri="http://schemas.openxmlformats.org/presentationml/2006/ole">
            <mc:AlternateContent xmlns:mc="http://schemas.openxmlformats.org/markup-compatibility/2006">
              <mc:Choice xmlns:v="urn:schemas-microsoft-com:vml" Requires="v">
                <p:oleObj spid="_x0000_s607370" name="Equation" r:id="rId7" imgW="4152600" imgH="507960" progId="Equation.DSMT4">
                  <p:embed/>
                </p:oleObj>
              </mc:Choice>
              <mc:Fallback>
                <p:oleObj name="Equation" r:id="rId7" imgW="4152600" imgH="507960" progId="Equation.DSMT4">
                  <p:embed/>
                  <p:pic>
                    <p:nvPicPr>
                      <p:cNvPr id="32" name="Object 31">
                        <a:extLst>
                          <a:ext uri="{FF2B5EF4-FFF2-40B4-BE49-F238E27FC236}">
                            <a16:creationId xmlns="" xmlns:a16="http://schemas.microsoft.com/office/drawing/2014/main" id="{A27019AF-1451-469C-A3A6-A322A764FCBC}"/>
                          </a:ext>
                        </a:extLst>
                      </p:cNvPr>
                      <p:cNvPicPr/>
                      <p:nvPr/>
                    </p:nvPicPr>
                    <p:blipFill>
                      <a:blip r:embed="rId8"/>
                      <a:stretch>
                        <a:fillRect/>
                      </a:stretch>
                    </p:blipFill>
                    <p:spPr>
                      <a:xfrm>
                        <a:off x="4961081" y="3997397"/>
                        <a:ext cx="4077508" cy="498777"/>
                      </a:xfrm>
                      <a:prstGeom prst="rect">
                        <a:avLst/>
                      </a:prstGeom>
                    </p:spPr>
                  </p:pic>
                </p:oleObj>
              </mc:Fallback>
            </mc:AlternateContent>
          </a:graphicData>
        </a:graphic>
      </p:graphicFrame>
      <p:sp>
        <p:nvSpPr>
          <p:cNvPr id="20" name="Content Placeholder 19">
            <a:extLst>
              <a:ext uri="{FF2B5EF4-FFF2-40B4-BE49-F238E27FC236}">
                <a16:creationId xmlns="" xmlns:a16="http://schemas.microsoft.com/office/drawing/2014/main" id="{F1F5DCA7-5125-41AA-8BB3-ACD486CCD956}"/>
              </a:ext>
            </a:extLst>
          </p:cNvPr>
          <p:cNvSpPr>
            <a:spLocks noGrp="1"/>
          </p:cNvSpPr>
          <p:nvPr>
            <p:ph sz="quarter" idx="31"/>
          </p:nvPr>
        </p:nvSpPr>
        <p:spPr>
          <a:xfrm>
            <a:off x="8999257" y="4060183"/>
            <a:ext cx="1992086" cy="274266"/>
          </a:xfrm>
        </p:spPr>
        <p:txBody>
          <a:bodyPr/>
          <a:lstStyle/>
          <a:p>
            <a:r>
              <a:rPr lang="en-US" altLang="en-US" dirty="0">
                <a:sym typeface="Symbol" panose="05050102010706020507" pitchFamily="18" charset="2"/>
              </a:rPr>
              <a:t>are still valid,</a:t>
            </a:r>
            <a:endParaRPr lang="en-US" dirty="0"/>
          </a:p>
        </p:txBody>
      </p:sp>
      <p:sp>
        <p:nvSpPr>
          <p:cNvPr id="21" name="Content Placeholder 20">
            <a:extLst>
              <a:ext uri="{FF2B5EF4-FFF2-40B4-BE49-F238E27FC236}">
                <a16:creationId xmlns="" xmlns:a16="http://schemas.microsoft.com/office/drawing/2014/main" id="{96C8F1C0-0271-405F-A6DC-12767B5DF60F}"/>
              </a:ext>
            </a:extLst>
          </p:cNvPr>
          <p:cNvSpPr>
            <a:spLocks noGrp="1"/>
          </p:cNvSpPr>
          <p:nvPr>
            <p:ph sz="quarter" idx="32"/>
          </p:nvPr>
        </p:nvSpPr>
        <p:spPr>
          <a:xfrm>
            <a:off x="730250" y="4411043"/>
            <a:ext cx="4596493" cy="330863"/>
          </a:xfrm>
        </p:spPr>
        <p:txBody>
          <a:bodyPr/>
          <a:lstStyle/>
          <a:p>
            <a:r>
              <a:rPr lang="en-US" altLang="en-US" dirty="0">
                <a:sym typeface="Symbol" panose="05050102010706020507" pitchFamily="18" charset="2"/>
              </a:rPr>
              <a:t>but for parametric curves we use</a:t>
            </a:r>
            <a:endParaRPr lang="en-US" dirty="0"/>
          </a:p>
        </p:txBody>
      </p:sp>
      <p:graphicFrame>
        <p:nvGraphicFramePr>
          <p:cNvPr id="35" name="Content Placeholder 34" descr="ds = sqrt(((d x)/(d t))^2 + ((d y)/(d t))^2) (d t)&#10;">
            <a:extLst>
              <a:ext uri="{FF2B5EF4-FFF2-40B4-BE49-F238E27FC236}">
                <a16:creationId xmlns="" xmlns:a16="http://schemas.microsoft.com/office/drawing/2014/main" id="{8FBC6CC8-C1AB-465E-9850-4445FAE7804C}"/>
              </a:ext>
            </a:extLst>
          </p:cNvPr>
          <p:cNvGraphicFramePr>
            <a:graphicFrameLocks noGrp="1" noChangeAspect="1"/>
          </p:cNvGraphicFramePr>
          <p:nvPr>
            <p:ph sz="quarter" idx="33"/>
            <p:extLst>
              <p:ext uri="{D42A27DB-BD31-4B8C-83A1-F6EECF244321}">
                <p14:modId xmlns:p14="http://schemas.microsoft.com/office/powerpoint/2010/main" val="2304190713"/>
              </p:ext>
            </p:extLst>
          </p:nvPr>
        </p:nvGraphicFramePr>
        <p:xfrm>
          <a:off x="4323682" y="5014906"/>
          <a:ext cx="3244093" cy="1015429"/>
        </p:xfrm>
        <a:graphic>
          <a:graphicData uri="http://schemas.openxmlformats.org/presentationml/2006/ole">
            <mc:AlternateContent xmlns:mc="http://schemas.openxmlformats.org/markup-compatibility/2006">
              <mc:Choice xmlns:v="urn:schemas-microsoft-com:vml" Requires="v">
                <p:oleObj spid="_x0000_s607371" name="Equation" r:id="rId9" imgW="3124080" imgH="977760" progId="Equation.DSMT4">
                  <p:embed/>
                </p:oleObj>
              </mc:Choice>
              <mc:Fallback>
                <p:oleObj name="Equation" r:id="rId9" imgW="3124080" imgH="977760" progId="Equation.DSMT4">
                  <p:embed/>
                  <p:pic>
                    <p:nvPicPr>
                      <p:cNvPr id="34" name="Object 33">
                        <a:extLst>
                          <a:ext uri="{FF2B5EF4-FFF2-40B4-BE49-F238E27FC236}">
                            <a16:creationId xmlns="" xmlns:a16="http://schemas.microsoft.com/office/drawing/2014/main" id="{4E968DFC-8C1A-4D76-B94F-49F09C9F83A9}"/>
                          </a:ext>
                        </a:extLst>
                      </p:cNvPr>
                      <p:cNvPicPr/>
                      <p:nvPr/>
                    </p:nvPicPr>
                    <p:blipFill>
                      <a:blip r:embed="rId10"/>
                      <a:stretch>
                        <a:fillRect/>
                      </a:stretch>
                    </p:blipFill>
                    <p:spPr>
                      <a:xfrm>
                        <a:off x="4323682" y="5014906"/>
                        <a:ext cx="3244093" cy="1015429"/>
                      </a:xfrm>
                      <a:prstGeom prst="rect">
                        <a:avLst/>
                      </a:prstGeom>
                    </p:spPr>
                  </p:pic>
                </p:oleObj>
              </mc:Fallback>
            </mc:AlternateContent>
          </a:graphicData>
        </a:graphic>
      </p:graphicFrame>
    </p:spTree>
    <p:extLst>
      <p:ext uri="{BB962C8B-B14F-4D97-AF65-F5344CB8AC3E}">
        <p14:creationId xmlns:p14="http://schemas.microsoft.com/office/powerpoint/2010/main" val="3790318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EF02C586-7772-45C9-BC4A-3C3310D9BB9E}"/>
              </a:ext>
            </a:extLst>
          </p:cNvPr>
          <p:cNvSpPr>
            <a:spLocks noGrp="1"/>
          </p:cNvSpPr>
          <p:nvPr>
            <p:ph type="title"/>
          </p:nvPr>
        </p:nvSpPr>
        <p:spPr/>
        <p:txBody>
          <a:bodyPr/>
          <a:lstStyle/>
          <a:p>
            <a:r>
              <a:rPr lang="en-US" altLang="en-US" dirty="0"/>
              <a:t>Example 6</a:t>
            </a:r>
            <a:endParaRPr lang="en-US" dirty="0"/>
          </a:p>
        </p:txBody>
      </p:sp>
      <p:sp>
        <p:nvSpPr>
          <p:cNvPr id="8" name="Content Placeholder 7">
            <a:extLst>
              <a:ext uri="{FF2B5EF4-FFF2-40B4-BE49-F238E27FC236}">
                <a16:creationId xmlns="" xmlns:a16="http://schemas.microsoft.com/office/drawing/2014/main" id="{3F2ACBC5-1BA0-491C-8AAA-EC8D17580096}"/>
              </a:ext>
            </a:extLst>
          </p:cNvPr>
          <p:cNvSpPr>
            <a:spLocks noGrp="1"/>
          </p:cNvSpPr>
          <p:nvPr>
            <p:ph sz="quarter" idx="23"/>
          </p:nvPr>
        </p:nvSpPr>
        <p:spPr>
          <a:xfrm>
            <a:off x="736600" y="1289049"/>
            <a:ext cx="7080045" cy="352427"/>
          </a:xfrm>
        </p:spPr>
        <p:txBody>
          <a:bodyPr/>
          <a:lstStyle/>
          <a:p>
            <a:r>
              <a:rPr lang="en-US" altLang="en-US" dirty="0"/>
              <a:t>Show that the surface area of a sphere of radius </a:t>
            </a:r>
            <a:r>
              <a:rPr lang="en-US" altLang="en-US" i="1" dirty="0"/>
              <a:t>r </a:t>
            </a:r>
            <a:r>
              <a:rPr lang="en-US" altLang="en-US" dirty="0" smtClean="0"/>
              <a:t>is</a:t>
            </a:r>
            <a:endParaRPr lang="en-US" b="1" dirty="0"/>
          </a:p>
        </p:txBody>
      </p:sp>
      <p:graphicFrame>
        <p:nvGraphicFramePr>
          <p:cNvPr id="17" name="Content Placeholder 16" descr=" =  (4 pi (r^2))&#10;">
            <a:extLst>
              <a:ext uri="{FF2B5EF4-FFF2-40B4-BE49-F238E27FC236}">
                <a16:creationId xmlns="" xmlns:a16="http://schemas.microsoft.com/office/drawing/2014/main" id="{6BECFFF1-400A-42A6-A588-16FDEE25E4F2}"/>
              </a:ext>
            </a:extLst>
          </p:cNvPr>
          <p:cNvGraphicFramePr>
            <a:graphicFrameLocks noGrp="1" noChangeAspect="1"/>
          </p:cNvGraphicFramePr>
          <p:nvPr>
            <p:ph sz="quarter" idx="24"/>
            <p:extLst>
              <p:ext uri="{D42A27DB-BD31-4B8C-83A1-F6EECF244321}">
                <p14:modId xmlns:p14="http://schemas.microsoft.com/office/powerpoint/2010/main" val="3077434560"/>
              </p:ext>
            </p:extLst>
          </p:nvPr>
        </p:nvGraphicFramePr>
        <p:xfrm>
          <a:off x="7832380" y="1241393"/>
          <a:ext cx="758920" cy="366375"/>
        </p:xfrm>
        <a:graphic>
          <a:graphicData uri="http://schemas.openxmlformats.org/presentationml/2006/ole">
            <mc:AlternateContent xmlns:mc="http://schemas.openxmlformats.org/markup-compatibility/2006">
              <mc:Choice xmlns:v="urn:schemas-microsoft-com:vml" Requires="v">
                <p:oleObj spid="_x0000_s608354" name="Equation" r:id="rId3" imgW="736560" imgH="355320" progId="Equation.DSMT4">
                  <p:embed/>
                </p:oleObj>
              </mc:Choice>
              <mc:Fallback>
                <p:oleObj name="Equation" r:id="rId3" imgW="736560" imgH="355320" progId="Equation.DSMT4">
                  <p:embed/>
                  <p:pic>
                    <p:nvPicPr>
                      <p:cNvPr id="16" name="Object 15">
                        <a:extLst>
                          <a:ext uri="{FF2B5EF4-FFF2-40B4-BE49-F238E27FC236}">
                            <a16:creationId xmlns="" xmlns:a16="http://schemas.microsoft.com/office/drawing/2014/main" id="{D046D88E-CF4B-4BB6-90E8-FD6694C02EBC}"/>
                          </a:ext>
                        </a:extLst>
                      </p:cNvPr>
                      <p:cNvPicPr/>
                      <p:nvPr/>
                    </p:nvPicPr>
                    <p:blipFill>
                      <a:blip r:embed="rId4"/>
                      <a:stretch>
                        <a:fillRect/>
                      </a:stretch>
                    </p:blipFill>
                    <p:spPr>
                      <a:xfrm>
                        <a:off x="7832380" y="1241393"/>
                        <a:ext cx="758920" cy="366375"/>
                      </a:xfrm>
                      <a:prstGeom prst="rect">
                        <a:avLst/>
                      </a:prstGeom>
                    </p:spPr>
                  </p:pic>
                </p:oleObj>
              </mc:Fallback>
            </mc:AlternateContent>
          </a:graphicData>
        </a:graphic>
      </p:graphicFrame>
      <p:sp>
        <p:nvSpPr>
          <p:cNvPr id="10" name="Content Placeholder 9">
            <a:extLst>
              <a:ext uri="{FF2B5EF4-FFF2-40B4-BE49-F238E27FC236}">
                <a16:creationId xmlns="" xmlns:a16="http://schemas.microsoft.com/office/drawing/2014/main" id="{0EDB2EC4-D724-42C0-ABA1-79A8B9AA26D3}"/>
              </a:ext>
            </a:extLst>
          </p:cNvPr>
          <p:cNvSpPr>
            <a:spLocks noGrp="1"/>
          </p:cNvSpPr>
          <p:nvPr>
            <p:ph sz="quarter" idx="25"/>
          </p:nvPr>
        </p:nvSpPr>
        <p:spPr>
          <a:xfrm>
            <a:off x="736600" y="1871054"/>
            <a:ext cx="10712450" cy="800565"/>
          </a:xfrm>
        </p:spPr>
        <p:txBody>
          <a:bodyPr/>
          <a:lstStyle/>
          <a:p>
            <a:r>
              <a:rPr lang="en-US" altLang="en-US" b="1" dirty="0">
                <a:solidFill>
                  <a:srgbClr val="0000A3"/>
                </a:solidFill>
              </a:rPr>
              <a:t>Solution:</a:t>
            </a:r>
          </a:p>
          <a:p>
            <a:r>
              <a:rPr lang="en-US" altLang="en-US" dirty="0"/>
              <a:t>The sphere is obtained by rotating the semicircle</a:t>
            </a:r>
          </a:p>
        </p:txBody>
      </p:sp>
      <p:graphicFrame>
        <p:nvGraphicFramePr>
          <p:cNvPr id="19" name="Content Placeholder 18" descr="x = r cos(t) y = r sin(t) 0 &lt;= t &lt;= pi">
            <a:extLst>
              <a:ext uri="{FF2B5EF4-FFF2-40B4-BE49-F238E27FC236}">
                <a16:creationId xmlns="" xmlns:a16="http://schemas.microsoft.com/office/drawing/2014/main" id="{8635BA7A-52CB-4BEE-B4E7-5042D87DF9A6}"/>
              </a:ext>
            </a:extLst>
          </p:cNvPr>
          <p:cNvGraphicFramePr>
            <a:graphicFrameLocks noGrp="1" noChangeAspect="1"/>
          </p:cNvGraphicFramePr>
          <p:nvPr>
            <p:ph sz="quarter" idx="26"/>
            <p:extLst>
              <p:ext uri="{D42A27DB-BD31-4B8C-83A1-F6EECF244321}">
                <p14:modId xmlns:p14="http://schemas.microsoft.com/office/powerpoint/2010/main" val="2906651585"/>
              </p:ext>
            </p:extLst>
          </p:nvPr>
        </p:nvGraphicFramePr>
        <p:xfrm>
          <a:off x="3627045" y="3009366"/>
          <a:ext cx="4937911" cy="401119"/>
        </p:xfrm>
        <a:graphic>
          <a:graphicData uri="http://schemas.openxmlformats.org/presentationml/2006/ole">
            <mc:AlternateContent xmlns:mc="http://schemas.openxmlformats.org/markup-compatibility/2006">
              <mc:Choice xmlns:v="urn:schemas-microsoft-com:vml" Requires="v">
                <p:oleObj spid="_x0000_s608355" name="Equation" r:id="rId5" imgW="4533840" imgH="368280" progId="Equation.DSMT4">
                  <p:embed/>
                </p:oleObj>
              </mc:Choice>
              <mc:Fallback>
                <p:oleObj name="Equation" r:id="rId5" imgW="4533840" imgH="368280" progId="Equation.DSMT4">
                  <p:embed/>
                  <p:pic>
                    <p:nvPicPr>
                      <p:cNvPr id="18" name="Object 17">
                        <a:extLst>
                          <a:ext uri="{FF2B5EF4-FFF2-40B4-BE49-F238E27FC236}">
                            <a16:creationId xmlns="" xmlns:a16="http://schemas.microsoft.com/office/drawing/2014/main" id="{5F109828-5F9D-40AE-9253-DC714175BC23}"/>
                          </a:ext>
                        </a:extLst>
                      </p:cNvPr>
                      <p:cNvPicPr/>
                      <p:nvPr/>
                    </p:nvPicPr>
                    <p:blipFill>
                      <a:blip r:embed="rId6"/>
                      <a:stretch>
                        <a:fillRect/>
                      </a:stretch>
                    </p:blipFill>
                    <p:spPr>
                      <a:xfrm>
                        <a:off x="3627045" y="3009366"/>
                        <a:ext cx="4937911" cy="401119"/>
                      </a:xfrm>
                      <a:prstGeom prst="rect">
                        <a:avLst/>
                      </a:prstGeom>
                    </p:spPr>
                  </p:pic>
                </p:oleObj>
              </mc:Fallback>
            </mc:AlternateContent>
          </a:graphicData>
        </a:graphic>
      </p:graphicFrame>
      <p:sp>
        <p:nvSpPr>
          <p:cNvPr id="12" name="Content Placeholder 11">
            <a:extLst>
              <a:ext uri="{FF2B5EF4-FFF2-40B4-BE49-F238E27FC236}">
                <a16:creationId xmlns="" xmlns:a16="http://schemas.microsoft.com/office/drawing/2014/main" id="{F6994C79-2895-4901-9381-BD2C0E08C73F}"/>
              </a:ext>
            </a:extLst>
          </p:cNvPr>
          <p:cNvSpPr>
            <a:spLocks noGrp="1"/>
          </p:cNvSpPr>
          <p:nvPr>
            <p:ph sz="quarter" idx="27"/>
          </p:nvPr>
        </p:nvSpPr>
        <p:spPr>
          <a:xfrm>
            <a:off x="736600" y="3554412"/>
            <a:ext cx="4794045" cy="800565"/>
          </a:xfrm>
        </p:spPr>
        <p:txBody>
          <a:bodyPr/>
          <a:lstStyle/>
          <a:p>
            <a:pPr>
              <a:tabLst>
                <a:tab pos="457200" algn="l"/>
                <a:tab pos="1371600" algn="l"/>
                <a:tab pos="1547813" algn="l"/>
              </a:tabLst>
            </a:pPr>
            <a:r>
              <a:rPr lang="en-US" altLang="en-US" dirty="0">
                <a:sym typeface="Symbol" panose="05050102010706020507" pitchFamily="18" charset="2"/>
              </a:rPr>
              <a:t>about the </a:t>
            </a:r>
            <a:r>
              <a:rPr lang="en-US" altLang="en-US" i="1" dirty="0">
                <a:sym typeface="Symbol" panose="05050102010706020507" pitchFamily="18" charset="2"/>
              </a:rPr>
              <a:t>x</a:t>
            </a:r>
            <a:r>
              <a:rPr lang="en-US" altLang="en-US" dirty="0">
                <a:sym typeface="Symbol" panose="05050102010706020507" pitchFamily="18" charset="2"/>
              </a:rPr>
              <a:t>-axis</a:t>
            </a:r>
            <a:r>
              <a:rPr lang="en-US" altLang="en-US" dirty="0" smtClean="0">
                <a:sym typeface="Symbol" panose="05050102010706020507" pitchFamily="18" charset="2"/>
              </a:rPr>
              <a:t>.</a:t>
            </a:r>
            <a:endParaRPr lang="en-US" altLang="en-US" dirty="0">
              <a:sym typeface="Symbol" panose="05050102010706020507" pitchFamily="18" charset="2"/>
            </a:endParaRPr>
          </a:p>
          <a:p>
            <a:pPr>
              <a:tabLst>
                <a:tab pos="457200" algn="l"/>
                <a:tab pos="1371600" algn="l"/>
                <a:tab pos="1547813" algn="l"/>
              </a:tabLst>
            </a:pPr>
            <a:r>
              <a:rPr lang="en-US" altLang="en-US" dirty="0">
                <a:sym typeface="Symbol" panose="05050102010706020507" pitchFamily="18" charset="2"/>
              </a:rPr>
              <a:t>Therefore, from Formula 6, we get</a:t>
            </a:r>
          </a:p>
        </p:txBody>
      </p:sp>
      <p:graphicFrame>
        <p:nvGraphicFramePr>
          <p:cNvPr id="21" name="Content Placeholder 20" descr="S = int_0^pi(2 pi r sin(t) sqrt((negative(r) sin (t))^2 + ( r cos (t))^2) (d t))&#10;">
            <a:extLst>
              <a:ext uri="{FF2B5EF4-FFF2-40B4-BE49-F238E27FC236}">
                <a16:creationId xmlns="" xmlns:a16="http://schemas.microsoft.com/office/drawing/2014/main" id="{5C2CA6AB-2383-4795-9823-949212FA1DC1}"/>
              </a:ext>
            </a:extLst>
          </p:cNvPr>
          <p:cNvGraphicFramePr>
            <a:graphicFrameLocks noGrp="1" noChangeAspect="1"/>
          </p:cNvGraphicFramePr>
          <p:nvPr>
            <p:ph sz="quarter" idx="28"/>
            <p:extLst>
              <p:ext uri="{D42A27DB-BD31-4B8C-83A1-F6EECF244321}">
                <p14:modId xmlns:p14="http://schemas.microsoft.com/office/powerpoint/2010/main" val="2948255639"/>
              </p:ext>
            </p:extLst>
          </p:nvPr>
        </p:nvGraphicFramePr>
        <p:xfrm>
          <a:off x="3296109" y="4840937"/>
          <a:ext cx="5826795" cy="659100"/>
        </p:xfrm>
        <a:graphic>
          <a:graphicData uri="http://schemas.openxmlformats.org/presentationml/2006/ole">
            <mc:AlternateContent xmlns:mc="http://schemas.openxmlformats.org/markup-compatibility/2006">
              <mc:Choice xmlns:v="urn:schemas-microsoft-com:vml" Requires="v">
                <p:oleObj spid="_x0000_s608356" name="Equation" r:id="rId7" imgW="5613120" imgH="634680" progId="Equation.DSMT4">
                  <p:embed/>
                </p:oleObj>
              </mc:Choice>
              <mc:Fallback>
                <p:oleObj name="Equation" r:id="rId7" imgW="5613120" imgH="634680" progId="Equation.DSMT4">
                  <p:embed/>
                  <p:pic>
                    <p:nvPicPr>
                      <p:cNvPr id="20" name="Object 19">
                        <a:extLst>
                          <a:ext uri="{FF2B5EF4-FFF2-40B4-BE49-F238E27FC236}">
                            <a16:creationId xmlns="" xmlns:a16="http://schemas.microsoft.com/office/drawing/2014/main" id="{FA3F27AB-9920-4A47-8466-EAFE14885FEE}"/>
                          </a:ext>
                        </a:extLst>
                      </p:cNvPr>
                      <p:cNvPicPr/>
                      <p:nvPr/>
                    </p:nvPicPr>
                    <p:blipFill>
                      <a:blip r:embed="rId8"/>
                      <a:stretch>
                        <a:fillRect/>
                      </a:stretch>
                    </p:blipFill>
                    <p:spPr>
                      <a:xfrm>
                        <a:off x="3296109" y="4840937"/>
                        <a:ext cx="5826795" cy="659100"/>
                      </a:xfrm>
                      <a:prstGeom prst="rect">
                        <a:avLst/>
                      </a:prstGeom>
                    </p:spPr>
                  </p:pic>
                </p:oleObj>
              </mc:Fallback>
            </mc:AlternateContent>
          </a:graphicData>
        </a:graphic>
      </p:graphicFrame>
    </p:spTree>
    <p:extLst>
      <p:ext uri="{BB962C8B-B14F-4D97-AF65-F5344CB8AC3E}">
        <p14:creationId xmlns:p14="http://schemas.microsoft.com/office/powerpoint/2010/main" val="1156433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0A92B0-5C8C-4F9A-B136-1CEFF535E3C8}"/>
              </a:ext>
            </a:extLst>
          </p:cNvPr>
          <p:cNvSpPr>
            <a:spLocks noGrp="1"/>
          </p:cNvSpPr>
          <p:nvPr>
            <p:ph type="title"/>
          </p:nvPr>
        </p:nvSpPr>
        <p:spPr/>
        <p:txBody>
          <a:bodyPr/>
          <a:lstStyle/>
          <a:p>
            <a:r>
              <a:rPr lang="en-US" altLang="en-US" dirty="0"/>
              <a:t>Example 6 – </a:t>
            </a:r>
            <a:r>
              <a:rPr lang="en-US" altLang="en-US" i="1" dirty="0"/>
              <a:t>Solution</a:t>
            </a:r>
            <a:endParaRPr lang="en-US" dirty="0"/>
          </a:p>
        </p:txBody>
      </p:sp>
      <p:graphicFrame>
        <p:nvGraphicFramePr>
          <p:cNvPr id="8" name="Content Placeholder 7" descr="=  (2 pi int_0^pi (r sin (t) sqrt((r^2)(sin^2(t) + cos^2(t))) (d t)))&#10;=  ( 2 pi int_0^pi((r sin (t) * r) (d t)))&#10;=  (2 pi (r^2) int_0^pi(sin (t) (dt)))&#10;=  (2 pi (r^2)(negative(cos(t)))]_0^pi&#10;=  (4 pi (r^2))">
            <a:extLst>
              <a:ext uri="{FF2B5EF4-FFF2-40B4-BE49-F238E27FC236}">
                <a16:creationId xmlns="" xmlns:a16="http://schemas.microsoft.com/office/drawing/2014/main" id="{3287BC87-DC3F-4FFF-BBE8-8B992270F0B7}"/>
              </a:ext>
            </a:extLst>
          </p:cNvPr>
          <p:cNvGraphicFramePr>
            <a:graphicFrameLocks noGrp="1" noChangeAspect="1"/>
          </p:cNvGraphicFramePr>
          <p:nvPr>
            <p:ph sz="quarter" idx="23"/>
            <p:extLst>
              <p:ext uri="{D42A27DB-BD31-4B8C-83A1-F6EECF244321}">
                <p14:modId xmlns:p14="http://schemas.microsoft.com/office/powerpoint/2010/main" val="3121742705"/>
              </p:ext>
            </p:extLst>
          </p:nvPr>
        </p:nvGraphicFramePr>
        <p:xfrm>
          <a:off x="3726608" y="1613539"/>
          <a:ext cx="4737197" cy="3308661"/>
        </p:xfrm>
        <a:graphic>
          <a:graphicData uri="http://schemas.openxmlformats.org/presentationml/2006/ole">
            <mc:AlternateContent xmlns:mc="http://schemas.openxmlformats.org/markup-compatibility/2006">
              <mc:Choice xmlns:v="urn:schemas-microsoft-com:vml" Requires="v">
                <p:oleObj spid="_x0000_s609314" name="Equation" r:id="rId3" imgW="4800600" imgH="3352680" progId="Equation.DSMT4">
                  <p:embed/>
                </p:oleObj>
              </mc:Choice>
              <mc:Fallback>
                <p:oleObj name="Equation" r:id="rId3" imgW="4800600" imgH="3352680" progId="Equation.DSMT4">
                  <p:embed/>
                  <p:pic>
                    <p:nvPicPr>
                      <p:cNvPr id="7" name="Object 6">
                        <a:extLst>
                          <a:ext uri="{FF2B5EF4-FFF2-40B4-BE49-F238E27FC236}">
                            <a16:creationId xmlns="" xmlns:a16="http://schemas.microsoft.com/office/drawing/2014/main" id="{D0FCC27C-54A8-406F-A56C-EFB2495AE3D1}"/>
                          </a:ext>
                        </a:extLst>
                      </p:cNvPr>
                      <p:cNvPicPr/>
                      <p:nvPr/>
                    </p:nvPicPr>
                    <p:blipFill>
                      <a:blip r:embed="rId4"/>
                      <a:stretch>
                        <a:fillRect/>
                      </a:stretch>
                    </p:blipFill>
                    <p:spPr>
                      <a:xfrm>
                        <a:off x="3726608" y="1613539"/>
                        <a:ext cx="4737197" cy="3308661"/>
                      </a:xfrm>
                      <a:prstGeom prst="rect">
                        <a:avLst/>
                      </a:prstGeom>
                    </p:spPr>
                  </p:pic>
                </p:oleObj>
              </mc:Fallback>
            </mc:AlternateContent>
          </a:graphicData>
        </a:graphic>
      </p:graphicFrame>
    </p:spTree>
    <p:extLst>
      <p:ext uri="{BB962C8B-B14F-4D97-AF65-F5344CB8AC3E}">
        <p14:creationId xmlns:p14="http://schemas.microsoft.com/office/powerpoint/2010/main" val="118201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CE4AB1-5789-423C-93E0-AC75E24D7A87}"/>
              </a:ext>
            </a:extLst>
          </p:cNvPr>
          <p:cNvSpPr>
            <a:spLocks noGrp="1"/>
          </p:cNvSpPr>
          <p:nvPr>
            <p:ph type="title"/>
          </p:nvPr>
        </p:nvSpPr>
        <p:spPr/>
        <p:txBody>
          <a:bodyPr/>
          <a:lstStyle/>
          <a:p>
            <a:r>
              <a:rPr lang="en-US" altLang="en-US" dirty="0"/>
              <a:t>Tangents </a:t>
            </a:r>
            <a:r>
              <a:rPr lang="en-US" altLang="en-US" sz="2400" b="0" dirty="0"/>
              <a:t>(1 of 3)</a:t>
            </a:r>
            <a:endParaRPr lang="en-US" sz="2400" b="0" dirty="0"/>
          </a:p>
        </p:txBody>
      </p:sp>
      <p:sp>
        <p:nvSpPr>
          <p:cNvPr id="3" name="Content Placeholder 2">
            <a:extLst>
              <a:ext uri="{FF2B5EF4-FFF2-40B4-BE49-F238E27FC236}">
                <a16:creationId xmlns="" xmlns:a16="http://schemas.microsoft.com/office/drawing/2014/main" id="{F39D691C-3E06-4676-A053-303F231B170E}"/>
              </a:ext>
            </a:extLst>
          </p:cNvPr>
          <p:cNvSpPr>
            <a:spLocks noGrp="1"/>
          </p:cNvSpPr>
          <p:nvPr>
            <p:ph sz="quarter" idx="23"/>
          </p:nvPr>
        </p:nvSpPr>
        <p:spPr>
          <a:xfrm>
            <a:off x="736600" y="1289049"/>
            <a:ext cx="10718800" cy="1409905"/>
          </a:xfrm>
        </p:spPr>
        <p:txBody>
          <a:bodyPr/>
          <a:lstStyle/>
          <a:p>
            <a:r>
              <a:rPr lang="en-US" altLang="en-US" dirty="0"/>
              <a:t>Suppose </a:t>
            </a:r>
            <a:r>
              <a:rPr lang="en-US" altLang="en-US" i="1" dirty="0"/>
              <a:t>f</a:t>
            </a:r>
            <a:r>
              <a:rPr lang="en-US" altLang="en-US" dirty="0"/>
              <a:t> and </a:t>
            </a:r>
            <a:r>
              <a:rPr lang="en-US" altLang="en-US" i="1" dirty="0"/>
              <a:t>g</a:t>
            </a:r>
            <a:r>
              <a:rPr lang="en-US" altLang="en-US" dirty="0"/>
              <a:t> are differentiable functions and we want to find the tangent line at a point on the </a:t>
            </a:r>
            <a:r>
              <a:rPr lang="en-IN" altLang="en-US" dirty="0"/>
              <a:t>parametric curve </a:t>
            </a:r>
            <a:r>
              <a:rPr lang="en-IN" altLang="en-US" i="1" dirty="0"/>
              <a:t>x</a:t>
            </a:r>
            <a:r>
              <a:rPr lang="en-IN" altLang="en-US" dirty="0"/>
              <a:t> </a:t>
            </a:r>
            <a:r>
              <a:rPr lang="en-US" altLang="en-US" dirty="0"/>
              <a:t>= </a:t>
            </a:r>
            <a:r>
              <a:rPr lang="en-US" altLang="en-US" i="1" dirty="0"/>
              <a:t>f</a:t>
            </a:r>
            <a:r>
              <a:rPr lang="en-US" altLang="en-US" dirty="0"/>
              <a:t>(</a:t>
            </a:r>
            <a:r>
              <a:rPr lang="en-US" altLang="en-US" i="1" dirty="0"/>
              <a:t>t</a:t>
            </a:r>
            <a:r>
              <a:rPr lang="en-US" altLang="en-US" dirty="0"/>
              <a:t>), </a:t>
            </a:r>
            <a:r>
              <a:rPr lang="en-US" altLang="en-US" i="1" dirty="0"/>
              <a:t>y</a:t>
            </a:r>
            <a:r>
              <a:rPr lang="en-US" altLang="en-US" dirty="0"/>
              <a:t> = </a:t>
            </a:r>
            <a:r>
              <a:rPr lang="en-US" altLang="en-US" i="1" dirty="0"/>
              <a:t>g</a:t>
            </a:r>
            <a:r>
              <a:rPr lang="en-US" altLang="en-US" dirty="0"/>
              <a:t>(</a:t>
            </a:r>
            <a:r>
              <a:rPr lang="en-US" altLang="en-US" i="1" dirty="0"/>
              <a:t>t</a:t>
            </a:r>
            <a:r>
              <a:rPr lang="en-US" altLang="en-US" dirty="0"/>
              <a:t>), where </a:t>
            </a:r>
            <a:r>
              <a:rPr lang="en-US" altLang="en-US" i="1" dirty="0"/>
              <a:t>y</a:t>
            </a:r>
            <a:r>
              <a:rPr lang="en-US" altLang="en-US" dirty="0"/>
              <a:t> is also a differentiable function of </a:t>
            </a:r>
            <a:r>
              <a:rPr lang="en-US" altLang="en-US" i="1" dirty="0"/>
              <a:t>x</a:t>
            </a:r>
            <a:r>
              <a:rPr lang="en-US" altLang="en-US" dirty="0"/>
              <a:t>.</a:t>
            </a:r>
          </a:p>
          <a:p>
            <a:r>
              <a:rPr lang="en-US" altLang="en-US" dirty="0"/>
              <a:t>Then the Chain Rule gives</a:t>
            </a:r>
          </a:p>
        </p:txBody>
      </p:sp>
      <p:graphicFrame>
        <p:nvGraphicFramePr>
          <p:cNvPr id="12" name="Content Placeholder 11" descr="(dy)/(dt) = ((dy)/(dx)) * ((dx)/(dt))&#10;">
            <a:extLst>
              <a:ext uri="{FF2B5EF4-FFF2-40B4-BE49-F238E27FC236}">
                <a16:creationId xmlns="" xmlns:a16="http://schemas.microsoft.com/office/drawing/2014/main" id="{56D6BAB3-F954-493A-8F20-3A0CE339F21D}"/>
              </a:ext>
            </a:extLst>
          </p:cNvPr>
          <p:cNvGraphicFramePr>
            <a:graphicFrameLocks noGrp="1" noChangeAspect="1"/>
          </p:cNvGraphicFramePr>
          <p:nvPr>
            <p:ph sz="quarter" idx="25"/>
            <p:extLst>
              <p:ext uri="{D42A27DB-BD31-4B8C-83A1-F6EECF244321}">
                <p14:modId xmlns:p14="http://schemas.microsoft.com/office/powerpoint/2010/main" val="1611282659"/>
              </p:ext>
            </p:extLst>
          </p:nvPr>
        </p:nvGraphicFramePr>
        <p:xfrm>
          <a:off x="5209485" y="3205796"/>
          <a:ext cx="1766679" cy="764683"/>
        </p:xfrm>
        <a:graphic>
          <a:graphicData uri="http://schemas.openxmlformats.org/presentationml/2006/ole">
            <mc:AlternateContent xmlns:mc="http://schemas.openxmlformats.org/markup-compatibility/2006">
              <mc:Choice xmlns:v="urn:schemas-microsoft-com:vml" Requires="v">
                <p:oleObj spid="_x0000_s583715" name="Equation" r:id="rId3" imgW="1701720" imgH="736560" progId="Equation.DSMT4">
                  <p:embed/>
                </p:oleObj>
              </mc:Choice>
              <mc:Fallback>
                <p:oleObj name="Equation" r:id="rId3" imgW="1701720" imgH="736560" progId="Equation.DSMT4">
                  <p:embed/>
                  <p:pic>
                    <p:nvPicPr>
                      <p:cNvPr id="11" name="Object 10">
                        <a:extLst>
                          <a:ext uri="{FF2B5EF4-FFF2-40B4-BE49-F238E27FC236}">
                            <a16:creationId xmlns="" xmlns:a16="http://schemas.microsoft.com/office/drawing/2014/main" id="{759B76C1-8375-4627-BA13-962E8620757A}"/>
                          </a:ext>
                        </a:extLst>
                      </p:cNvPr>
                      <p:cNvPicPr/>
                      <p:nvPr/>
                    </p:nvPicPr>
                    <p:blipFill>
                      <a:blip r:embed="rId4"/>
                      <a:stretch>
                        <a:fillRect/>
                      </a:stretch>
                    </p:blipFill>
                    <p:spPr>
                      <a:xfrm>
                        <a:off x="5209485" y="3205796"/>
                        <a:ext cx="1766679" cy="764683"/>
                      </a:xfrm>
                      <a:prstGeom prst="rect">
                        <a:avLst/>
                      </a:prstGeom>
                    </p:spPr>
                  </p:pic>
                </p:oleObj>
              </mc:Fallback>
            </mc:AlternateContent>
          </a:graphicData>
        </a:graphic>
      </p:graphicFrame>
    </p:spTree>
    <p:extLst>
      <p:ext uri="{BB962C8B-B14F-4D97-AF65-F5344CB8AC3E}">
        <p14:creationId xmlns:p14="http://schemas.microsoft.com/office/powerpoint/2010/main" val="39748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EF284AE5-6590-40F1-BF04-80130E9BF8F1}"/>
              </a:ext>
            </a:extLst>
          </p:cNvPr>
          <p:cNvSpPr>
            <a:spLocks noGrp="1"/>
          </p:cNvSpPr>
          <p:nvPr>
            <p:ph type="title"/>
          </p:nvPr>
        </p:nvSpPr>
        <p:spPr/>
        <p:txBody>
          <a:bodyPr/>
          <a:lstStyle/>
          <a:p>
            <a:r>
              <a:rPr lang="en-US" altLang="en-US" dirty="0"/>
              <a:t>Tangents </a:t>
            </a:r>
            <a:r>
              <a:rPr lang="en-US" altLang="en-US" sz="2400" b="0" dirty="0"/>
              <a:t>(2 of 3)</a:t>
            </a:r>
            <a:endParaRPr lang="en-US" dirty="0"/>
          </a:p>
        </p:txBody>
      </p:sp>
      <p:sp>
        <p:nvSpPr>
          <p:cNvPr id="8" name="Content Placeholder 7">
            <a:extLst>
              <a:ext uri="{FF2B5EF4-FFF2-40B4-BE49-F238E27FC236}">
                <a16:creationId xmlns="" xmlns:a16="http://schemas.microsoft.com/office/drawing/2014/main" id="{009552E1-7E8E-4856-AEAB-BBB0E21A5938}"/>
              </a:ext>
            </a:extLst>
          </p:cNvPr>
          <p:cNvSpPr>
            <a:spLocks noGrp="1"/>
          </p:cNvSpPr>
          <p:nvPr>
            <p:ph sz="quarter" idx="23"/>
          </p:nvPr>
        </p:nvSpPr>
        <p:spPr>
          <a:xfrm>
            <a:off x="736600" y="1289050"/>
            <a:ext cx="302318" cy="301417"/>
          </a:xfrm>
        </p:spPr>
        <p:txBody>
          <a:bodyPr/>
          <a:lstStyle/>
          <a:p>
            <a:r>
              <a:rPr lang="en-US" altLang="en-US" dirty="0"/>
              <a:t>If</a:t>
            </a:r>
            <a:endParaRPr lang="en-US" dirty="0"/>
          </a:p>
        </p:txBody>
      </p:sp>
      <p:graphicFrame>
        <p:nvGraphicFramePr>
          <p:cNvPr id="17" name="Content Placeholder 16" descr="(dx/dt) != 0">
            <a:extLst>
              <a:ext uri="{FF2B5EF4-FFF2-40B4-BE49-F238E27FC236}">
                <a16:creationId xmlns="" xmlns:a16="http://schemas.microsoft.com/office/drawing/2014/main" id="{93FC2079-BDA4-48C7-AAC0-207F79F9ECF7}"/>
              </a:ext>
            </a:extLst>
          </p:cNvPr>
          <p:cNvGraphicFramePr>
            <a:graphicFrameLocks noGrp="1" noChangeAspect="1"/>
          </p:cNvGraphicFramePr>
          <p:nvPr>
            <p:ph sz="quarter" idx="24"/>
            <p:extLst>
              <p:ext uri="{D42A27DB-BD31-4B8C-83A1-F6EECF244321}">
                <p14:modId xmlns:p14="http://schemas.microsoft.com/office/powerpoint/2010/main" val="1956616518"/>
              </p:ext>
            </p:extLst>
          </p:nvPr>
        </p:nvGraphicFramePr>
        <p:xfrm>
          <a:off x="996026" y="1087834"/>
          <a:ext cx="934164" cy="713665"/>
        </p:xfrm>
        <a:graphic>
          <a:graphicData uri="http://schemas.openxmlformats.org/presentationml/2006/ole">
            <mc:AlternateContent xmlns:mc="http://schemas.openxmlformats.org/markup-compatibility/2006">
              <mc:Choice xmlns:v="urn:schemas-microsoft-com:vml" Requires="v">
                <p:oleObj spid="_x0000_s584850" name="Equation" r:id="rId3" imgW="965160" imgH="736560" progId="Equation.DSMT4">
                  <p:embed/>
                </p:oleObj>
              </mc:Choice>
              <mc:Fallback>
                <p:oleObj name="Equation" r:id="rId3" imgW="965160" imgH="736560" progId="Equation.DSMT4">
                  <p:embed/>
                  <p:pic>
                    <p:nvPicPr>
                      <p:cNvPr id="16" name="Object 15">
                        <a:extLst>
                          <a:ext uri="{FF2B5EF4-FFF2-40B4-BE49-F238E27FC236}">
                            <a16:creationId xmlns="" xmlns:a16="http://schemas.microsoft.com/office/drawing/2014/main" id="{77248125-14AD-42F9-B692-1961AB28B5EA}"/>
                          </a:ext>
                        </a:extLst>
                      </p:cNvPr>
                      <p:cNvPicPr/>
                      <p:nvPr/>
                    </p:nvPicPr>
                    <p:blipFill>
                      <a:blip r:embed="rId4"/>
                      <a:stretch>
                        <a:fillRect/>
                      </a:stretch>
                    </p:blipFill>
                    <p:spPr>
                      <a:xfrm>
                        <a:off x="996026" y="1087834"/>
                        <a:ext cx="934164" cy="713665"/>
                      </a:xfrm>
                      <a:prstGeom prst="rect">
                        <a:avLst/>
                      </a:prstGeom>
                    </p:spPr>
                  </p:pic>
                </p:oleObj>
              </mc:Fallback>
            </mc:AlternateContent>
          </a:graphicData>
        </a:graphic>
      </p:graphicFrame>
      <p:sp>
        <p:nvSpPr>
          <p:cNvPr id="10" name="Content Placeholder 9">
            <a:extLst>
              <a:ext uri="{FF2B5EF4-FFF2-40B4-BE49-F238E27FC236}">
                <a16:creationId xmlns="" xmlns:a16="http://schemas.microsoft.com/office/drawing/2014/main" id="{CD282E5D-6AE6-43AA-BAA1-4C65BE4B57B4}"/>
              </a:ext>
            </a:extLst>
          </p:cNvPr>
          <p:cNvSpPr>
            <a:spLocks noGrp="1"/>
          </p:cNvSpPr>
          <p:nvPr>
            <p:ph sz="quarter" idx="25"/>
          </p:nvPr>
        </p:nvSpPr>
        <p:spPr>
          <a:xfrm>
            <a:off x="2000080" y="1255758"/>
            <a:ext cx="2301568" cy="308384"/>
          </a:xfrm>
        </p:spPr>
        <p:txBody>
          <a:bodyPr/>
          <a:lstStyle/>
          <a:p>
            <a:r>
              <a:rPr lang="en-US" altLang="en-US" dirty="0"/>
              <a:t>we can solve for</a:t>
            </a:r>
            <a:endParaRPr lang="en-US" dirty="0"/>
          </a:p>
        </p:txBody>
      </p:sp>
      <p:graphicFrame>
        <p:nvGraphicFramePr>
          <p:cNvPr id="19" name="Content Placeholder 18" descr="(dy/dx)">
            <a:extLst>
              <a:ext uri="{FF2B5EF4-FFF2-40B4-BE49-F238E27FC236}">
                <a16:creationId xmlns="" xmlns:a16="http://schemas.microsoft.com/office/drawing/2014/main" id="{F1FDDC42-AA35-46A1-AC40-0873493068E9}"/>
              </a:ext>
            </a:extLst>
          </p:cNvPr>
          <p:cNvGraphicFramePr>
            <a:graphicFrameLocks noGrp="1" noChangeAspect="1"/>
          </p:cNvGraphicFramePr>
          <p:nvPr>
            <p:ph sz="quarter" idx="26"/>
            <p:extLst>
              <p:ext uri="{D42A27DB-BD31-4B8C-83A1-F6EECF244321}">
                <p14:modId xmlns:p14="http://schemas.microsoft.com/office/powerpoint/2010/main" val="2493583069"/>
              </p:ext>
            </p:extLst>
          </p:nvPr>
        </p:nvGraphicFramePr>
        <p:xfrm>
          <a:off x="4314825" y="1119188"/>
          <a:ext cx="461963" cy="612775"/>
        </p:xfrm>
        <a:graphic>
          <a:graphicData uri="http://schemas.openxmlformats.org/presentationml/2006/ole">
            <mc:AlternateContent xmlns:mc="http://schemas.openxmlformats.org/markup-compatibility/2006">
              <mc:Choice xmlns:v="urn:schemas-microsoft-com:vml" Requires="v">
                <p:oleObj spid="_x0000_s584851" name="Equation" r:id="rId5" imgW="545760" imgH="723600" progId="Equation.DSMT4">
                  <p:embed/>
                </p:oleObj>
              </mc:Choice>
              <mc:Fallback>
                <p:oleObj name="Equation" r:id="rId5" imgW="545760" imgH="723600" progId="Equation.DSMT4">
                  <p:embed/>
                  <p:pic>
                    <p:nvPicPr>
                      <p:cNvPr id="18" name="Object 17">
                        <a:extLst>
                          <a:ext uri="{FF2B5EF4-FFF2-40B4-BE49-F238E27FC236}">
                            <a16:creationId xmlns="" xmlns:a16="http://schemas.microsoft.com/office/drawing/2014/main" id="{A511E381-97E4-466F-80CA-EAC65A369DED}"/>
                          </a:ext>
                        </a:extLst>
                      </p:cNvPr>
                      <p:cNvPicPr/>
                      <p:nvPr/>
                    </p:nvPicPr>
                    <p:blipFill>
                      <a:blip r:embed="rId6"/>
                      <a:stretch>
                        <a:fillRect/>
                      </a:stretch>
                    </p:blipFill>
                    <p:spPr>
                      <a:xfrm>
                        <a:off x="4314825" y="1119188"/>
                        <a:ext cx="461963" cy="612775"/>
                      </a:xfrm>
                      <a:prstGeom prst="rect">
                        <a:avLst/>
                      </a:prstGeom>
                    </p:spPr>
                  </p:pic>
                </p:oleObj>
              </mc:Fallback>
            </mc:AlternateContent>
          </a:graphicData>
        </a:graphic>
      </p:graphicFrame>
      <p:graphicFrame>
        <p:nvGraphicFramePr>
          <p:cNvPr id="21" name="Content Placeholder 20" descr="(item 1). (dy)/(dx) = ((dy)/(dt))/((dx)/(dt)) if (dx)/(dt) != 0">
            <a:extLst>
              <a:ext uri="{FF2B5EF4-FFF2-40B4-BE49-F238E27FC236}">
                <a16:creationId xmlns="" xmlns:a16="http://schemas.microsoft.com/office/drawing/2014/main" id="{CFAE8463-BE37-42AC-8325-BB575EED8889}"/>
              </a:ext>
            </a:extLst>
          </p:cNvPr>
          <p:cNvGraphicFramePr>
            <a:graphicFrameLocks noGrp="1" noChangeAspect="1"/>
          </p:cNvGraphicFramePr>
          <p:nvPr>
            <p:ph sz="quarter" idx="27"/>
            <p:extLst>
              <p:ext uri="{D42A27DB-BD31-4B8C-83A1-F6EECF244321}">
                <p14:modId xmlns:p14="http://schemas.microsoft.com/office/powerpoint/2010/main" val="4280455168"/>
              </p:ext>
            </p:extLst>
          </p:nvPr>
        </p:nvGraphicFramePr>
        <p:xfrm>
          <a:off x="4220098" y="2022012"/>
          <a:ext cx="3227928" cy="1440507"/>
        </p:xfrm>
        <a:graphic>
          <a:graphicData uri="http://schemas.openxmlformats.org/presentationml/2006/ole">
            <mc:AlternateContent xmlns:mc="http://schemas.openxmlformats.org/markup-compatibility/2006">
              <mc:Choice xmlns:v="urn:schemas-microsoft-com:vml" Requires="v">
                <p:oleObj spid="_x0000_s584852" name="Equation" r:id="rId7" imgW="3301920" imgH="1473120" progId="Equation.DSMT4">
                  <p:embed/>
                </p:oleObj>
              </mc:Choice>
              <mc:Fallback>
                <p:oleObj name="Equation" r:id="rId7" imgW="3301920" imgH="1473120" progId="Equation.DSMT4">
                  <p:embed/>
                  <p:pic>
                    <p:nvPicPr>
                      <p:cNvPr id="20" name="Object 19">
                        <a:extLst>
                          <a:ext uri="{FF2B5EF4-FFF2-40B4-BE49-F238E27FC236}">
                            <a16:creationId xmlns="" xmlns:a16="http://schemas.microsoft.com/office/drawing/2014/main" id="{0B52C735-36A2-4B10-9E14-A3F826C953FF}"/>
                          </a:ext>
                        </a:extLst>
                      </p:cNvPr>
                      <p:cNvPicPr/>
                      <p:nvPr/>
                    </p:nvPicPr>
                    <p:blipFill>
                      <a:blip r:embed="rId8"/>
                      <a:stretch>
                        <a:fillRect/>
                      </a:stretch>
                    </p:blipFill>
                    <p:spPr>
                      <a:xfrm>
                        <a:off x="4220098" y="2022012"/>
                        <a:ext cx="3227928" cy="1440507"/>
                      </a:xfrm>
                      <a:prstGeom prst="rect">
                        <a:avLst/>
                      </a:prstGeom>
                    </p:spPr>
                  </p:pic>
                </p:oleObj>
              </mc:Fallback>
            </mc:AlternateContent>
          </a:graphicData>
        </a:graphic>
      </p:graphicFrame>
      <p:sp>
        <p:nvSpPr>
          <p:cNvPr id="22" name="Content Placeholder 21">
            <a:extLst>
              <a:ext uri="{FF2B5EF4-FFF2-40B4-BE49-F238E27FC236}">
                <a16:creationId xmlns="" xmlns:a16="http://schemas.microsoft.com/office/drawing/2014/main" id="{7F063397-1FCC-4E9B-B668-A93F54694E51}"/>
              </a:ext>
            </a:extLst>
          </p:cNvPr>
          <p:cNvSpPr>
            <a:spLocks noGrp="1"/>
          </p:cNvSpPr>
          <p:nvPr>
            <p:ph sz="quarter" idx="28"/>
          </p:nvPr>
        </p:nvSpPr>
        <p:spPr>
          <a:xfrm>
            <a:off x="736600" y="3838502"/>
            <a:ext cx="10712449" cy="331559"/>
          </a:xfrm>
        </p:spPr>
        <p:txBody>
          <a:bodyPr/>
          <a:lstStyle/>
          <a:p>
            <a:r>
              <a:rPr lang="en-US" altLang="en-US" dirty="0"/>
              <a:t>Equation 1 (which you can remember by thinking of canceling the </a:t>
            </a:r>
            <a:r>
              <a:rPr lang="en-US" altLang="en-US" i="1" dirty="0"/>
              <a:t>dt</a:t>
            </a:r>
            <a:r>
              <a:rPr lang="en-US" altLang="en-US" dirty="0"/>
              <a:t>’s) enables</a:t>
            </a:r>
            <a:endParaRPr lang="en-US" dirty="0"/>
          </a:p>
        </p:txBody>
      </p:sp>
      <p:sp>
        <p:nvSpPr>
          <p:cNvPr id="23" name="Content Placeholder 22">
            <a:extLst>
              <a:ext uri="{FF2B5EF4-FFF2-40B4-BE49-F238E27FC236}">
                <a16:creationId xmlns="" xmlns:a16="http://schemas.microsoft.com/office/drawing/2014/main" id="{56E03363-9C1A-4656-8F02-724BECFE0931}"/>
              </a:ext>
            </a:extLst>
          </p:cNvPr>
          <p:cNvSpPr>
            <a:spLocks noGrp="1"/>
          </p:cNvSpPr>
          <p:nvPr>
            <p:ph sz="quarter" idx="29"/>
          </p:nvPr>
        </p:nvSpPr>
        <p:spPr>
          <a:xfrm>
            <a:off x="736600" y="4316265"/>
            <a:ext cx="2611284" cy="274015"/>
          </a:xfrm>
        </p:spPr>
        <p:txBody>
          <a:bodyPr/>
          <a:lstStyle/>
          <a:p>
            <a:r>
              <a:rPr lang="en-US" altLang="en-US" dirty="0"/>
              <a:t>us to find the slope</a:t>
            </a:r>
            <a:endParaRPr lang="en-US" dirty="0"/>
          </a:p>
        </p:txBody>
      </p:sp>
      <p:graphicFrame>
        <p:nvGraphicFramePr>
          <p:cNvPr id="34" name="Content Placeholder 33" descr="(dy/dx)">
            <a:extLst>
              <a:ext uri="{FF2B5EF4-FFF2-40B4-BE49-F238E27FC236}">
                <a16:creationId xmlns="" xmlns:a16="http://schemas.microsoft.com/office/drawing/2014/main" id="{BD58BB84-18C3-4571-AF2B-D5FF51A21AE6}"/>
              </a:ext>
            </a:extLst>
          </p:cNvPr>
          <p:cNvGraphicFramePr>
            <a:graphicFrameLocks noGrp="1" noChangeAspect="1"/>
          </p:cNvGraphicFramePr>
          <p:nvPr>
            <p:ph sz="quarter" idx="30"/>
            <p:extLst>
              <p:ext uri="{D42A27DB-BD31-4B8C-83A1-F6EECF244321}">
                <p14:modId xmlns:p14="http://schemas.microsoft.com/office/powerpoint/2010/main" val="1469876557"/>
              </p:ext>
            </p:extLst>
          </p:nvPr>
        </p:nvGraphicFramePr>
        <p:xfrm>
          <a:off x="3386762" y="4151663"/>
          <a:ext cx="418150" cy="713315"/>
        </p:xfrm>
        <a:graphic>
          <a:graphicData uri="http://schemas.openxmlformats.org/presentationml/2006/ole">
            <mc:AlternateContent xmlns:mc="http://schemas.openxmlformats.org/markup-compatibility/2006">
              <mc:Choice xmlns:v="urn:schemas-microsoft-com:vml" Requires="v">
                <p:oleObj spid="_x0000_s584853" name="Equation" r:id="rId9" imgW="431640" imgH="736560" progId="Equation.DSMT4">
                  <p:embed/>
                </p:oleObj>
              </mc:Choice>
              <mc:Fallback>
                <p:oleObj name="Equation" r:id="rId9" imgW="431640" imgH="736560" progId="Equation.DSMT4">
                  <p:embed/>
                  <p:pic>
                    <p:nvPicPr>
                      <p:cNvPr id="33" name="Object 32">
                        <a:extLst>
                          <a:ext uri="{FF2B5EF4-FFF2-40B4-BE49-F238E27FC236}">
                            <a16:creationId xmlns="" xmlns:a16="http://schemas.microsoft.com/office/drawing/2014/main" id="{E888ADD5-7479-47D2-BCF7-A7535A039A6E}"/>
                          </a:ext>
                        </a:extLst>
                      </p:cNvPr>
                      <p:cNvPicPr/>
                      <p:nvPr/>
                    </p:nvPicPr>
                    <p:blipFill>
                      <a:blip r:embed="rId10"/>
                      <a:stretch>
                        <a:fillRect/>
                      </a:stretch>
                    </p:blipFill>
                    <p:spPr>
                      <a:xfrm>
                        <a:off x="3386762" y="4151663"/>
                        <a:ext cx="418150" cy="713315"/>
                      </a:xfrm>
                      <a:prstGeom prst="rect">
                        <a:avLst/>
                      </a:prstGeom>
                    </p:spPr>
                  </p:pic>
                </p:oleObj>
              </mc:Fallback>
            </mc:AlternateContent>
          </a:graphicData>
        </a:graphic>
      </p:graphicFrame>
      <p:sp>
        <p:nvSpPr>
          <p:cNvPr id="25" name="Content Placeholder 24">
            <a:extLst>
              <a:ext uri="{FF2B5EF4-FFF2-40B4-BE49-F238E27FC236}">
                <a16:creationId xmlns="" xmlns:a16="http://schemas.microsoft.com/office/drawing/2014/main" id="{51507C6B-5B16-4E76-BFDE-67D82A0AB2FB}"/>
              </a:ext>
            </a:extLst>
          </p:cNvPr>
          <p:cNvSpPr>
            <a:spLocks noGrp="1"/>
          </p:cNvSpPr>
          <p:nvPr>
            <p:ph sz="quarter" idx="31"/>
          </p:nvPr>
        </p:nvSpPr>
        <p:spPr>
          <a:xfrm>
            <a:off x="3890635" y="4295394"/>
            <a:ext cx="7062953" cy="335926"/>
          </a:xfrm>
        </p:spPr>
        <p:txBody>
          <a:bodyPr/>
          <a:lstStyle/>
          <a:p>
            <a:r>
              <a:rPr lang="en-US" altLang="en-US" dirty="0"/>
              <a:t>of the tangent to a parametric curve without having</a:t>
            </a:r>
            <a:endParaRPr lang="en-US" dirty="0"/>
          </a:p>
        </p:txBody>
      </p:sp>
      <p:sp>
        <p:nvSpPr>
          <p:cNvPr id="26" name="Content Placeholder 25">
            <a:extLst>
              <a:ext uri="{FF2B5EF4-FFF2-40B4-BE49-F238E27FC236}">
                <a16:creationId xmlns="" xmlns:a16="http://schemas.microsoft.com/office/drawing/2014/main" id="{93CFC47C-B0EE-4519-87BA-587CAA4C91A5}"/>
              </a:ext>
            </a:extLst>
          </p:cNvPr>
          <p:cNvSpPr>
            <a:spLocks noGrp="1"/>
          </p:cNvSpPr>
          <p:nvPr>
            <p:ph sz="quarter" idx="32"/>
          </p:nvPr>
        </p:nvSpPr>
        <p:spPr>
          <a:xfrm>
            <a:off x="736600" y="4854694"/>
            <a:ext cx="4040107" cy="335926"/>
          </a:xfrm>
        </p:spPr>
        <p:txBody>
          <a:bodyPr/>
          <a:lstStyle/>
          <a:p>
            <a:r>
              <a:rPr lang="en-US" altLang="en-US" dirty="0"/>
              <a:t>to eliminate the parameter </a:t>
            </a:r>
            <a:r>
              <a:rPr lang="en-US" altLang="en-US" i="1" dirty="0"/>
              <a:t>t</a:t>
            </a:r>
            <a:r>
              <a:rPr lang="en-US" altLang="en-US" dirty="0"/>
              <a:t>.</a:t>
            </a:r>
            <a:endParaRPr lang="en-US" dirty="0"/>
          </a:p>
        </p:txBody>
      </p:sp>
    </p:spTree>
    <p:extLst>
      <p:ext uri="{BB962C8B-B14F-4D97-AF65-F5344CB8AC3E}">
        <p14:creationId xmlns:p14="http://schemas.microsoft.com/office/powerpoint/2010/main" val="403470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7F73DE-C22F-4A0A-866D-386E301B74FB}"/>
              </a:ext>
            </a:extLst>
          </p:cNvPr>
          <p:cNvSpPr>
            <a:spLocks noGrp="1"/>
          </p:cNvSpPr>
          <p:nvPr>
            <p:ph type="title"/>
          </p:nvPr>
        </p:nvSpPr>
        <p:spPr/>
        <p:txBody>
          <a:bodyPr/>
          <a:lstStyle/>
          <a:p>
            <a:r>
              <a:rPr lang="en-US" altLang="en-US" dirty="0"/>
              <a:t>Tangents </a:t>
            </a:r>
            <a:r>
              <a:rPr lang="en-US" altLang="en-US" sz="2400" b="0" dirty="0"/>
              <a:t>(3 of 3)</a:t>
            </a:r>
            <a:endParaRPr lang="en-US" dirty="0"/>
          </a:p>
        </p:txBody>
      </p:sp>
      <p:sp>
        <p:nvSpPr>
          <p:cNvPr id="3" name="Content Placeholder 2">
            <a:extLst>
              <a:ext uri="{FF2B5EF4-FFF2-40B4-BE49-F238E27FC236}">
                <a16:creationId xmlns="" xmlns:a16="http://schemas.microsoft.com/office/drawing/2014/main" id="{87531D8E-47BF-46F7-9C71-6F7E49A5E2FD}"/>
              </a:ext>
            </a:extLst>
          </p:cNvPr>
          <p:cNvSpPr>
            <a:spLocks noGrp="1"/>
          </p:cNvSpPr>
          <p:nvPr>
            <p:ph sz="quarter" idx="23"/>
          </p:nvPr>
        </p:nvSpPr>
        <p:spPr>
          <a:xfrm>
            <a:off x="736600" y="1289050"/>
            <a:ext cx="8320314" cy="408925"/>
          </a:xfrm>
        </p:spPr>
        <p:txBody>
          <a:bodyPr/>
          <a:lstStyle/>
          <a:p>
            <a:r>
              <a:rPr lang="en-US" altLang="en-US" dirty="0"/>
              <a:t>We see from (1) that the curve has a horizontal tangent when</a:t>
            </a:r>
            <a:endParaRPr lang="en-US" dirty="0"/>
          </a:p>
        </p:txBody>
      </p:sp>
      <p:graphicFrame>
        <p:nvGraphicFramePr>
          <p:cNvPr id="20" name="Content Placeholder 19" descr="(dy/dt) = 0">
            <a:extLst>
              <a:ext uri="{FF2B5EF4-FFF2-40B4-BE49-F238E27FC236}">
                <a16:creationId xmlns="" xmlns:a16="http://schemas.microsoft.com/office/drawing/2014/main" id="{B77FFF6B-221F-434E-8890-FBFC6FCD8D13}"/>
              </a:ext>
            </a:extLst>
          </p:cNvPr>
          <p:cNvGraphicFramePr>
            <a:graphicFrameLocks noGrp="1" noChangeAspect="1"/>
          </p:cNvGraphicFramePr>
          <p:nvPr>
            <p:ph sz="quarter" idx="24"/>
            <p:extLst>
              <p:ext uri="{D42A27DB-BD31-4B8C-83A1-F6EECF244321}">
                <p14:modId xmlns:p14="http://schemas.microsoft.com/office/powerpoint/2010/main" val="536331282"/>
              </p:ext>
            </p:extLst>
          </p:nvPr>
        </p:nvGraphicFramePr>
        <p:xfrm>
          <a:off x="9122063" y="1120111"/>
          <a:ext cx="868469" cy="699601"/>
        </p:xfrm>
        <a:graphic>
          <a:graphicData uri="http://schemas.openxmlformats.org/presentationml/2006/ole">
            <mc:AlternateContent xmlns:mc="http://schemas.openxmlformats.org/markup-compatibility/2006">
              <mc:Choice xmlns:v="urn:schemas-microsoft-com:vml" Requires="v">
                <p:oleObj spid="_x0000_s585981" name="Equation" r:id="rId3" imgW="914400" imgH="736560" progId="Equation.DSMT4">
                  <p:embed/>
                </p:oleObj>
              </mc:Choice>
              <mc:Fallback>
                <p:oleObj name="Equation" r:id="rId3" imgW="914400" imgH="736560" progId="Equation.DSMT4">
                  <p:embed/>
                  <p:pic>
                    <p:nvPicPr>
                      <p:cNvPr id="19" name="Object 18">
                        <a:extLst>
                          <a:ext uri="{FF2B5EF4-FFF2-40B4-BE49-F238E27FC236}">
                            <a16:creationId xmlns="" xmlns:a16="http://schemas.microsoft.com/office/drawing/2014/main" id="{5B67593E-B9F5-4289-96DB-FE37E6EDE6B1}"/>
                          </a:ext>
                        </a:extLst>
                      </p:cNvPr>
                      <p:cNvPicPr/>
                      <p:nvPr/>
                    </p:nvPicPr>
                    <p:blipFill>
                      <a:blip r:embed="rId4"/>
                      <a:stretch>
                        <a:fillRect/>
                      </a:stretch>
                    </p:blipFill>
                    <p:spPr>
                      <a:xfrm>
                        <a:off x="9122063" y="1120111"/>
                        <a:ext cx="868469" cy="699601"/>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E553D324-86EB-4C22-A9E7-88B3ED0BE9B5}"/>
              </a:ext>
            </a:extLst>
          </p:cNvPr>
          <p:cNvSpPr>
            <a:spLocks noGrp="1"/>
          </p:cNvSpPr>
          <p:nvPr>
            <p:ph sz="quarter" idx="25"/>
          </p:nvPr>
        </p:nvSpPr>
        <p:spPr>
          <a:xfrm>
            <a:off x="736600" y="1972823"/>
            <a:ext cx="1992086" cy="319416"/>
          </a:xfrm>
        </p:spPr>
        <p:txBody>
          <a:bodyPr/>
          <a:lstStyle/>
          <a:p>
            <a:r>
              <a:rPr lang="en-US" altLang="en-US" dirty="0"/>
              <a:t>(provided that</a:t>
            </a:r>
            <a:endParaRPr lang="en-US" dirty="0"/>
          </a:p>
        </p:txBody>
      </p:sp>
      <p:graphicFrame>
        <p:nvGraphicFramePr>
          <p:cNvPr id="22" name="Content Placeholder 21" descr="(dx/dt) != 0">
            <a:extLst>
              <a:ext uri="{FF2B5EF4-FFF2-40B4-BE49-F238E27FC236}">
                <a16:creationId xmlns="" xmlns:a16="http://schemas.microsoft.com/office/drawing/2014/main" id="{87280998-020E-4319-8CE2-A1FFFB7BB6AB}"/>
              </a:ext>
            </a:extLst>
          </p:cNvPr>
          <p:cNvGraphicFramePr>
            <a:graphicFrameLocks noGrp="1" noChangeAspect="1"/>
          </p:cNvGraphicFramePr>
          <p:nvPr>
            <p:ph sz="quarter" idx="26"/>
            <p:extLst>
              <p:ext uri="{D42A27DB-BD31-4B8C-83A1-F6EECF244321}">
                <p14:modId xmlns:p14="http://schemas.microsoft.com/office/powerpoint/2010/main" val="1310664432"/>
              </p:ext>
            </p:extLst>
          </p:nvPr>
        </p:nvGraphicFramePr>
        <p:xfrm>
          <a:off x="2683441" y="1774577"/>
          <a:ext cx="987601" cy="716011"/>
        </p:xfrm>
        <a:graphic>
          <a:graphicData uri="http://schemas.openxmlformats.org/presentationml/2006/ole">
            <mc:AlternateContent xmlns:mc="http://schemas.openxmlformats.org/markup-compatibility/2006">
              <mc:Choice xmlns:v="urn:schemas-microsoft-com:vml" Requires="v">
                <p:oleObj spid="_x0000_s585982" name="Equation" r:id="rId5" imgW="1015920" imgH="736560" progId="Equation.DSMT4">
                  <p:embed/>
                </p:oleObj>
              </mc:Choice>
              <mc:Fallback>
                <p:oleObj name="Equation" r:id="rId5" imgW="1015920" imgH="736560" progId="Equation.DSMT4">
                  <p:embed/>
                  <p:pic>
                    <p:nvPicPr>
                      <p:cNvPr id="21" name="Object 20">
                        <a:extLst>
                          <a:ext uri="{FF2B5EF4-FFF2-40B4-BE49-F238E27FC236}">
                            <a16:creationId xmlns="" xmlns:a16="http://schemas.microsoft.com/office/drawing/2014/main" id="{369C54D7-1D13-4826-98A9-DB8152B9E330}"/>
                          </a:ext>
                        </a:extLst>
                      </p:cNvPr>
                      <p:cNvPicPr/>
                      <p:nvPr/>
                    </p:nvPicPr>
                    <p:blipFill>
                      <a:blip r:embed="rId6"/>
                      <a:stretch>
                        <a:fillRect/>
                      </a:stretch>
                    </p:blipFill>
                    <p:spPr>
                      <a:xfrm>
                        <a:off x="2683441" y="1774577"/>
                        <a:ext cx="987601" cy="716011"/>
                      </a:xfrm>
                      <a:prstGeom prst="rect">
                        <a:avLst/>
                      </a:prstGeom>
                    </p:spPr>
                  </p:pic>
                </p:oleObj>
              </mc:Fallback>
            </mc:AlternateContent>
          </a:graphicData>
        </a:graphic>
      </p:graphicFrame>
      <p:sp>
        <p:nvSpPr>
          <p:cNvPr id="7" name="Content Placeholder 6">
            <a:extLst>
              <a:ext uri="{FF2B5EF4-FFF2-40B4-BE49-F238E27FC236}">
                <a16:creationId xmlns="" xmlns:a16="http://schemas.microsoft.com/office/drawing/2014/main" id="{728691C6-0983-4E44-B3C4-6EAC3BB579CE}"/>
              </a:ext>
            </a:extLst>
          </p:cNvPr>
          <p:cNvSpPr>
            <a:spLocks noGrp="1"/>
          </p:cNvSpPr>
          <p:nvPr>
            <p:ph sz="quarter" idx="27"/>
          </p:nvPr>
        </p:nvSpPr>
        <p:spPr>
          <a:xfrm>
            <a:off x="3729689" y="1945293"/>
            <a:ext cx="4561114" cy="319416"/>
          </a:xfrm>
        </p:spPr>
        <p:txBody>
          <a:bodyPr/>
          <a:lstStyle/>
          <a:p>
            <a:r>
              <a:rPr lang="en-US" altLang="en-US" dirty="0"/>
              <a:t>and it has a vertical tangent when</a:t>
            </a:r>
            <a:endParaRPr lang="en-US" dirty="0"/>
          </a:p>
        </p:txBody>
      </p:sp>
      <p:graphicFrame>
        <p:nvGraphicFramePr>
          <p:cNvPr id="24" name="Content Placeholder 23" descr="(dx/dt) = 0">
            <a:extLst>
              <a:ext uri="{FF2B5EF4-FFF2-40B4-BE49-F238E27FC236}">
                <a16:creationId xmlns="" xmlns:a16="http://schemas.microsoft.com/office/drawing/2014/main" id="{BAD1092C-7FC2-4CE5-8289-48424F0B3BDD}"/>
              </a:ext>
            </a:extLst>
          </p:cNvPr>
          <p:cNvGraphicFramePr>
            <a:graphicFrameLocks noGrp="1" noChangeAspect="1"/>
          </p:cNvGraphicFramePr>
          <p:nvPr>
            <p:ph sz="quarter" idx="28"/>
            <p:extLst>
              <p:ext uri="{D42A27DB-BD31-4B8C-83A1-F6EECF244321}">
                <p14:modId xmlns:p14="http://schemas.microsoft.com/office/powerpoint/2010/main" val="1365549928"/>
              </p:ext>
            </p:extLst>
          </p:nvPr>
        </p:nvGraphicFramePr>
        <p:xfrm>
          <a:off x="8345263" y="1777851"/>
          <a:ext cx="896386" cy="732260"/>
        </p:xfrm>
        <a:graphic>
          <a:graphicData uri="http://schemas.openxmlformats.org/presentationml/2006/ole">
            <mc:AlternateContent xmlns:mc="http://schemas.openxmlformats.org/markup-compatibility/2006">
              <mc:Choice xmlns:v="urn:schemas-microsoft-com:vml" Requires="v">
                <p:oleObj spid="_x0000_s585983" name="Equation" r:id="rId7" imgW="901440" imgH="736560" progId="Equation.DSMT4">
                  <p:embed/>
                </p:oleObj>
              </mc:Choice>
              <mc:Fallback>
                <p:oleObj name="Equation" r:id="rId7" imgW="901440" imgH="736560" progId="Equation.DSMT4">
                  <p:embed/>
                  <p:pic>
                    <p:nvPicPr>
                      <p:cNvPr id="23" name="Object 22">
                        <a:extLst>
                          <a:ext uri="{FF2B5EF4-FFF2-40B4-BE49-F238E27FC236}">
                            <a16:creationId xmlns="" xmlns:a16="http://schemas.microsoft.com/office/drawing/2014/main" id="{03E34E62-635E-442D-9174-8F708297A765}"/>
                          </a:ext>
                        </a:extLst>
                      </p:cNvPr>
                      <p:cNvPicPr/>
                      <p:nvPr/>
                    </p:nvPicPr>
                    <p:blipFill>
                      <a:blip r:embed="rId8"/>
                      <a:stretch>
                        <a:fillRect/>
                      </a:stretch>
                    </p:blipFill>
                    <p:spPr>
                      <a:xfrm>
                        <a:off x="8345263" y="1777851"/>
                        <a:ext cx="896386" cy="732260"/>
                      </a:xfrm>
                      <a:prstGeom prst="rect">
                        <a:avLst/>
                      </a:prstGeom>
                    </p:spPr>
                  </p:pic>
                </p:oleObj>
              </mc:Fallback>
            </mc:AlternateContent>
          </a:graphicData>
        </a:graphic>
      </p:graphicFrame>
      <p:sp>
        <p:nvSpPr>
          <p:cNvPr id="9" name="Content Placeholder 8">
            <a:extLst>
              <a:ext uri="{FF2B5EF4-FFF2-40B4-BE49-F238E27FC236}">
                <a16:creationId xmlns="" xmlns:a16="http://schemas.microsoft.com/office/drawing/2014/main" id="{23B4469A-02BD-4B6A-874A-DC93BC86F444}"/>
              </a:ext>
            </a:extLst>
          </p:cNvPr>
          <p:cNvSpPr>
            <a:spLocks noGrp="1"/>
          </p:cNvSpPr>
          <p:nvPr>
            <p:ph sz="quarter" idx="29"/>
          </p:nvPr>
        </p:nvSpPr>
        <p:spPr>
          <a:xfrm>
            <a:off x="9317243" y="1947278"/>
            <a:ext cx="2027592" cy="381291"/>
          </a:xfrm>
        </p:spPr>
        <p:txBody>
          <a:bodyPr/>
          <a:lstStyle/>
          <a:p>
            <a:r>
              <a:rPr lang="en-US" altLang="en-US" dirty="0"/>
              <a:t>(provided that</a:t>
            </a:r>
            <a:endParaRPr lang="en-US" dirty="0"/>
          </a:p>
        </p:txBody>
      </p:sp>
      <p:graphicFrame>
        <p:nvGraphicFramePr>
          <p:cNvPr id="26" name="Content Placeholder 25" descr="(dy/dt) != 0">
            <a:extLst>
              <a:ext uri="{FF2B5EF4-FFF2-40B4-BE49-F238E27FC236}">
                <a16:creationId xmlns="" xmlns:a16="http://schemas.microsoft.com/office/drawing/2014/main" id="{703B4CE9-C5FE-44ED-B111-63FBB30B50DB}"/>
              </a:ext>
            </a:extLst>
          </p:cNvPr>
          <p:cNvGraphicFramePr>
            <a:graphicFrameLocks noGrp="1" noChangeAspect="1"/>
          </p:cNvGraphicFramePr>
          <p:nvPr>
            <p:ph sz="quarter" idx="30"/>
            <p:extLst>
              <p:ext uri="{D42A27DB-BD31-4B8C-83A1-F6EECF244321}">
                <p14:modId xmlns:p14="http://schemas.microsoft.com/office/powerpoint/2010/main" val="3900680468"/>
              </p:ext>
            </p:extLst>
          </p:nvPr>
        </p:nvGraphicFramePr>
        <p:xfrm>
          <a:off x="730642" y="2379290"/>
          <a:ext cx="1113420" cy="742278"/>
        </p:xfrm>
        <a:graphic>
          <a:graphicData uri="http://schemas.openxmlformats.org/presentationml/2006/ole">
            <mc:AlternateContent xmlns:mc="http://schemas.openxmlformats.org/markup-compatibility/2006">
              <mc:Choice xmlns:v="urn:schemas-microsoft-com:vml" Requires="v">
                <p:oleObj spid="_x0000_s585984" name="Equation" r:id="rId9" imgW="1104840" imgH="736560" progId="Equation.DSMT4">
                  <p:embed/>
                </p:oleObj>
              </mc:Choice>
              <mc:Fallback>
                <p:oleObj name="Equation" r:id="rId9" imgW="1104840" imgH="736560" progId="Equation.DSMT4">
                  <p:embed/>
                  <p:pic>
                    <p:nvPicPr>
                      <p:cNvPr id="25" name="Object 24">
                        <a:extLst>
                          <a:ext uri="{FF2B5EF4-FFF2-40B4-BE49-F238E27FC236}">
                            <a16:creationId xmlns="" xmlns:a16="http://schemas.microsoft.com/office/drawing/2014/main" id="{946959B3-1034-4D92-A03B-B1B2B72BC0C8}"/>
                          </a:ext>
                        </a:extLst>
                      </p:cNvPr>
                      <p:cNvPicPr/>
                      <p:nvPr/>
                    </p:nvPicPr>
                    <p:blipFill>
                      <a:blip r:embed="rId10"/>
                      <a:stretch>
                        <a:fillRect/>
                      </a:stretch>
                    </p:blipFill>
                    <p:spPr>
                      <a:xfrm>
                        <a:off x="730642" y="2379290"/>
                        <a:ext cx="1113420" cy="742278"/>
                      </a:xfrm>
                      <a:prstGeom prst="rect">
                        <a:avLst/>
                      </a:prstGeom>
                    </p:spPr>
                  </p:pic>
                </p:oleObj>
              </mc:Fallback>
            </mc:AlternateContent>
          </a:graphicData>
        </a:graphic>
      </p:graphicFrame>
      <p:sp>
        <p:nvSpPr>
          <p:cNvPr id="11" name="Content Placeholder 10">
            <a:extLst>
              <a:ext uri="{FF2B5EF4-FFF2-40B4-BE49-F238E27FC236}">
                <a16:creationId xmlns="" xmlns:a16="http://schemas.microsoft.com/office/drawing/2014/main" id="{D33B7A09-8F19-44FA-A2DD-B6D5339EA902}"/>
              </a:ext>
            </a:extLst>
          </p:cNvPr>
          <p:cNvSpPr>
            <a:spLocks noGrp="1"/>
          </p:cNvSpPr>
          <p:nvPr>
            <p:ph sz="quarter" idx="31"/>
          </p:nvPr>
        </p:nvSpPr>
        <p:spPr>
          <a:xfrm>
            <a:off x="736599" y="3476158"/>
            <a:ext cx="8073571" cy="324675"/>
          </a:xfrm>
        </p:spPr>
        <p:txBody>
          <a:bodyPr/>
          <a:lstStyle/>
          <a:p>
            <a:r>
              <a:rPr lang="en-US" altLang="en-US" dirty="0"/>
              <a:t>This information is useful for sketching parametric curves.</a:t>
            </a:r>
          </a:p>
        </p:txBody>
      </p:sp>
      <p:sp>
        <p:nvSpPr>
          <p:cNvPr id="12" name="Content Placeholder 11">
            <a:extLst>
              <a:ext uri="{FF2B5EF4-FFF2-40B4-BE49-F238E27FC236}">
                <a16:creationId xmlns="" xmlns:a16="http://schemas.microsoft.com/office/drawing/2014/main" id="{B21788BD-E990-4AA3-8EB0-F555533F5932}"/>
              </a:ext>
            </a:extLst>
          </p:cNvPr>
          <p:cNvSpPr>
            <a:spLocks noGrp="1"/>
          </p:cNvSpPr>
          <p:nvPr>
            <p:ph sz="quarter" idx="32"/>
          </p:nvPr>
        </p:nvSpPr>
        <p:spPr>
          <a:xfrm>
            <a:off x="736599" y="4177168"/>
            <a:ext cx="3748316" cy="319416"/>
          </a:xfrm>
        </p:spPr>
        <p:txBody>
          <a:bodyPr/>
          <a:lstStyle/>
          <a:p>
            <a:r>
              <a:rPr lang="en-US" altLang="en-US" dirty="0"/>
              <a:t>It is also useful to consider</a:t>
            </a:r>
            <a:endParaRPr lang="en-US" dirty="0"/>
          </a:p>
        </p:txBody>
      </p:sp>
      <p:graphicFrame>
        <p:nvGraphicFramePr>
          <p:cNvPr id="28" name="Content Placeholder 27" descr="(d^2y)/(d(x^2))">
            <a:extLst>
              <a:ext uri="{FF2B5EF4-FFF2-40B4-BE49-F238E27FC236}">
                <a16:creationId xmlns="" xmlns:a16="http://schemas.microsoft.com/office/drawing/2014/main" id="{15522165-5D73-4556-8CF1-12E781428643}"/>
              </a:ext>
            </a:extLst>
          </p:cNvPr>
          <p:cNvGraphicFramePr>
            <a:graphicFrameLocks noGrp="1" noChangeAspect="1"/>
          </p:cNvGraphicFramePr>
          <p:nvPr>
            <p:ph sz="quarter" idx="33"/>
            <p:extLst>
              <p:ext uri="{D42A27DB-BD31-4B8C-83A1-F6EECF244321}">
                <p14:modId xmlns:p14="http://schemas.microsoft.com/office/powerpoint/2010/main" val="884020657"/>
              </p:ext>
            </p:extLst>
          </p:nvPr>
        </p:nvGraphicFramePr>
        <p:xfrm>
          <a:off x="4433065" y="3949863"/>
          <a:ext cx="665270" cy="778241"/>
        </p:xfrm>
        <a:graphic>
          <a:graphicData uri="http://schemas.openxmlformats.org/presentationml/2006/ole">
            <mc:AlternateContent xmlns:mc="http://schemas.openxmlformats.org/markup-compatibility/2006">
              <mc:Choice xmlns:v="urn:schemas-microsoft-com:vml" Requires="v">
                <p:oleObj spid="_x0000_s585985" name="Equation" r:id="rId11" imgW="672840" imgH="787320" progId="Equation.DSMT4">
                  <p:embed/>
                </p:oleObj>
              </mc:Choice>
              <mc:Fallback>
                <p:oleObj name="Equation" r:id="rId11" imgW="672840" imgH="787320" progId="Equation.DSMT4">
                  <p:embed/>
                  <p:pic>
                    <p:nvPicPr>
                      <p:cNvPr id="27" name="Object 26">
                        <a:extLst>
                          <a:ext uri="{FF2B5EF4-FFF2-40B4-BE49-F238E27FC236}">
                            <a16:creationId xmlns="" xmlns:a16="http://schemas.microsoft.com/office/drawing/2014/main" id="{0FA3238F-96B9-422B-AC07-A1FB17584A27}"/>
                          </a:ext>
                        </a:extLst>
                      </p:cNvPr>
                      <p:cNvPicPr/>
                      <p:nvPr/>
                    </p:nvPicPr>
                    <p:blipFill>
                      <a:blip r:embed="rId12"/>
                      <a:stretch>
                        <a:fillRect/>
                      </a:stretch>
                    </p:blipFill>
                    <p:spPr>
                      <a:xfrm>
                        <a:off x="4433065" y="3949863"/>
                        <a:ext cx="665270" cy="778241"/>
                      </a:xfrm>
                      <a:prstGeom prst="rect">
                        <a:avLst/>
                      </a:prstGeom>
                    </p:spPr>
                  </p:pic>
                </p:oleObj>
              </mc:Fallback>
            </mc:AlternateContent>
          </a:graphicData>
        </a:graphic>
      </p:graphicFrame>
      <p:sp>
        <p:nvSpPr>
          <p:cNvPr id="14" name="Content Placeholder 13">
            <a:extLst>
              <a:ext uri="{FF2B5EF4-FFF2-40B4-BE49-F238E27FC236}">
                <a16:creationId xmlns="" xmlns:a16="http://schemas.microsoft.com/office/drawing/2014/main" id="{8A4A8C59-2EEE-4A1D-9A70-2A08894EEF62}"/>
              </a:ext>
            </a:extLst>
          </p:cNvPr>
          <p:cNvSpPr>
            <a:spLocks noGrp="1"/>
          </p:cNvSpPr>
          <p:nvPr>
            <p:ph sz="quarter" idx="34"/>
          </p:nvPr>
        </p:nvSpPr>
        <p:spPr>
          <a:xfrm>
            <a:off x="5238885" y="4178250"/>
            <a:ext cx="4868188" cy="257566"/>
          </a:xfrm>
        </p:spPr>
        <p:txBody>
          <a:bodyPr/>
          <a:lstStyle/>
          <a:p>
            <a:r>
              <a:rPr lang="en-US" altLang="en-US" dirty="0"/>
              <a:t>This can be found by replacing </a:t>
            </a:r>
            <a:r>
              <a:rPr lang="en-US" altLang="en-US" i="1" dirty="0"/>
              <a:t>y </a:t>
            </a:r>
            <a:r>
              <a:rPr lang="en-US" altLang="en-US" dirty="0"/>
              <a:t>by</a:t>
            </a:r>
            <a:endParaRPr lang="en-US" dirty="0"/>
          </a:p>
        </p:txBody>
      </p:sp>
      <p:graphicFrame>
        <p:nvGraphicFramePr>
          <p:cNvPr id="30" name="Content Placeholder 29" descr="((dy)/(dx))">
            <a:extLst>
              <a:ext uri="{FF2B5EF4-FFF2-40B4-BE49-F238E27FC236}">
                <a16:creationId xmlns="" xmlns:a16="http://schemas.microsoft.com/office/drawing/2014/main" id="{953AA0F6-4363-47F5-BA7E-B84D32007C4A}"/>
              </a:ext>
            </a:extLst>
          </p:cNvPr>
          <p:cNvGraphicFramePr>
            <a:graphicFrameLocks noGrp="1" noChangeAspect="1"/>
          </p:cNvGraphicFramePr>
          <p:nvPr>
            <p:ph sz="quarter" idx="35"/>
            <p:extLst>
              <p:ext uri="{D42A27DB-BD31-4B8C-83A1-F6EECF244321}">
                <p14:modId xmlns:p14="http://schemas.microsoft.com/office/powerpoint/2010/main" val="3201492674"/>
              </p:ext>
            </p:extLst>
          </p:nvPr>
        </p:nvGraphicFramePr>
        <p:xfrm>
          <a:off x="10128492" y="4039823"/>
          <a:ext cx="382851" cy="653098"/>
        </p:xfrm>
        <a:graphic>
          <a:graphicData uri="http://schemas.openxmlformats.org/presentationml/2006/ole">
            <mc:AlternateContent xmlns:mc="http://schemas.openxmlformats.org/markup-compatibility/2006">
              <mc:Choice xmlns:v="urn:schemas-microsoft-com:vml" Requires="v">
                <p:oleObj spid="_x0000_s585986" name="Equation" r:id="rId13" imgW="431640" imgH="736560" progId="Equation.DSMT4">
                  <p:embed/>
                </p:oleObj>
              </mc:Choice>
              <mc:Fallback>
                <p:oleObj name="Equation" r:id="rId13" imgW="431640" imgH="736560" progId="Equation.DSMT4">
                  <p:embed/>
                  <p:pic>
                    <p:nvPicPr>
                      <p:cNvPr id="29" name="Object 28">
                        <a:extLst>
                          <a:ext uri="{FF2B5EF4-FFF2-40B4-BE49-F238E27FC236}">
                            <a16:creationId xmlns="" xmlns:a16="http://schemas.microsoft.com/office/drawing/2014/main" id="{2975EAE5-4600-4EBC-9307-62B1F6AD831F}"/>
                          </a:ext>
                        </a:extLst>
                      </p:cNvPr>
                      <p:cNvPicPr/>
                      <p:nvPr/>
                    </p:nvPicPr>
                    <p:blipFill>
                      <a:blip r:embed="rId14"/>
                      <a:stretch>
                        <a:fillRect/>
                      </a:stretch>
                    </p:blipFill>
                    <p:spPr>
                      <a:xfrm>
                        <a:off x="10128492" y="4039823"/>
                        <a:ext cx="382851" cy="653098"/>
                      </a:xfrm>
                      <a:prstGeom prst="rect">
                        <a:avLst/>
                      </a:prstGeom>
                    </p:spPr>
                  </p:pic>
                </p:oleObj>
              </mc:Fallback>
            </mc:AlternateContent>
          </a:graphicData>
        </a:graphic>
      </p:graphicFrame>
      <p:sp>
        <p:nvSpPr>
          <p:cNvPr id="16" name="Content Placeholder 15">
            <a:extLst>
              <a:ext uri="{FF2B5EF4-FFF2-40B4-BE49-F238E27FC236}">
                <a16:creationId xmlns="" xmlns:a16="http://schemas.microsoft.com/office/drawing/2014/main" id="{25A945A2-F8EA-4A23-A391-E296EE53457B}"/>
              </a:ext>
            </a:extLst>
          </p:cNvPr>
          <p:cNvSpPr>
            <a:spLocks noGrp="1"/>
          </p:cNvSpPr>
          <p:nvPr>
            <p:ph sz="quarter" idx="36"/>
          </p:nvPr>
        </p:nvSpPr>
        <p:spPr>
          <a:xfrm>
            <a:off x="736600" y="4582756"/>
            <a:ext cx="2038350" cy="331148"/>
          </a:xfrm>
        </p:spPr>
        <p:txBody>
          <a:bodyPr/>
          <a:lstStyle/>
          <a:p>
            <a:r>
              <a:rPr lang="en-US" altLang="en-US" dirty="0"/>
              <a:t>in Equation 1:</a:t>
            </a:r>
            <a:endParaRPr lang="en-US" dirty="0"/>
          </a:p>
        </p:txBody>
      </p:sp>
      <p:graphicFrame>
        <p:nvGraphicFramePr>
          <p:cNvPr id="32" name="Content Placeholder 31" descr="(d^2y)/(d(x^2)) = (d/(dx))((dy)/(dx)) = (d/(dt))((dy)/(dx))/(dx)/(dt)&#10;">
            <a:extLst>
              <a:ext uri="{FF2B5EF4-FFF2-40B4-BE49-F238E27FC236}">
                <a16:creationId xmlns="" xmlns:a16="http://schemas.microsoft.com/office/drawing/2014/main" id="{4DF87DBA-A9C3-4804-A667-7E2BB4CCBF8F}"/>
              </a:ext>
            </a:extLst>
          </p:cNvPr>
          <p:cNvGraphicFramePr>
            <a:graphicFrameLocks noGrp="1" noChangeAspect="1"/>
          </p:cNvGraphicFramePr>
          <p:nvPr>
            <p:ph sz="quarter" idx="37"/>
            <p:extLst>
              <p:ext uri="{D42A27DB-BD31-4B8C-83A1-F6EECF244321}">
                <p14:modId xmlns:p14="http://schemas.microsoft.com/office/powerpoint/2010/main" val="1699007048"/>
              </p:ext>
            </p:extLst>
          </p:nvPr>
        </p:nvGraphicFramePr>
        <p:xfrm>
          <a:off x="4415293" y="4820751"/>
          <a:ext cx="3261625" cy="1462940"/>
        </p:xfrm>
        <a:graphic>
          <a:graphicData uri="http://schemas.openxmlformats.org/presentationml/2006/ole">
            <mc:AlternateContent xmlns:mc="http://schemas.openxmlformats.org/markup-compatibility/2006">
              <mc:Choice xmlns:v="urn:schemas-microsoft-com:vml" Requires="v">
                <p:oleObj spid="_x0000_s585987" name="Equation" r:id="rId15" imgW="3454200" imgH="1549080" progId="Equation.DSMT4">
                  <p:embed/>
                </p:oleObj>
              </mc:Choice>
              <mc:Fallback>
                <p:oleObj name="Equation" r:id="rId15" imgW="3454200" imgH="1549080" progId="Equation.DSMT4">
                  <p:embed/>
                  <p:pic>
                    <p:nvPicPr>
                      <p:cNvPr id="31" name="Object 30">
                        <a:extLst>
                          <a:ext uri="{FF2B5EF4-FFF2-40B4-BE49-F238E27FC236}">
                            <a16:creationId xmlns="" xmlns:a16="http://schemas.microsoft.com/office/drawing/2014/main" id="{E7A956F2-9B46-4B29-872A-354E725FB8B9}"/>
                          </a:ext>
                        </a:extLst>
                      </p:cNvPr>
                      <p:cNvPicPr/>
                      <p:nvPr/>
                    </p:nvPicPr>
                    <p:blipFill>
                      <a:blip r:embed="rId16"/>
                      <a:stretch>
                        <a:fillRect/>
                      </a:stretch>
                    </p:blipFill>
                    <p:spPr>
                      <a:xfrm>
                        <a:off x="4415293" y="4820751"/>
                        <a:ext cx="3261625" cy="1462940"/>
                      </a:xfrm>
                      <a:prstGeom prst="rect">
                        <a:avLst/>
                      </a:prstGeom>
                    </p:spPr>
                  </p:pic>
                </p:oleObj>
              </mc:Fallback>
            </mc:AlternateContent>
          </a:graphicData>
        </a:graphic>
      </p:graphicFrame>
    </p:spTree>
    <p:extLst>
      <p:ext uri="{BB962C8B-B14F-4D97-AF65-F5344CB8AC3E}">
        <p14:creationId xmlns:p14="http://schemas.microsoft.com/office/powerpoint/2010/main" val="2351379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B4C333-A538-4FAD-8D2E-E2281B348F5D}"/>
              </a:ext>
            </a:extLst>
          </p:cNvPr>
          <p:cNvSpPr>
            <a:spLocks noGrp="1"/>
          </p:cNvSpPr>
          <p:nvPr>
            <p:ph type="title"/>
          </p:nvPr>
        </p:nvSpPr>
        <p:spPr/>
        <p:txBody>
          <a:bodyPr/>
          <a:lstStyle/>
          <a:p>
            <a:r>
              <a:rPr lang="en-US" altLang="en-US" dirty="0"/>
              <a:t>Example 1</a:t>
            </a:r>
            <a:endParaRPr lang="en-US" dirty="0"/>
          </a:p>
        </p:txBody>
      </p:sp>
      <p:sp>
        <p:nvSpPr>
          <p:cNvPr id="3" name="Content Placeholder 2">
            <a:extLst>
              <a:ext uri="{FF2B5EF4-FFF2-40B4-BE49-F238E27FC236}">
                <a16:creationId xmlns="" xmlns:a16="http://schemas.microsoft.com/office/drawing/2014/main" id="{E326CC70-5344-48B3-A94A-AB014E476ADB}"/>
              </a:ext>
            </a:extLst>
          </p:cNvPr>
          <p:cNvSpPr>
            <a:spLocks noGrp="1"/>
          </p:cNvSpPr>
          <p:nvPr>
            <p:ph sz="quarter" idx="23"/>
          </p:nvPr>
        </p:nvSpPr>
        <p:spPr>
          <a:xfrm>
            <a:off x="736600" y="1289050"/>
            <a:ext cx="6636657" cy="260350"/>
          </a:xfrm>
        </p:spPr>
        <p:txBody>
          <a:bodyPr/>
          <a:lstStyle/>
          <a:p>
            <a:r>
              <a:rPr lang="en-US" altLang="en-US" dirty="0"/>
              <a:t>A curve </a:t>
            </a:r>
            <a:r>
              <a:rPr lang="en-US" altLang="en-US" i="1" dirty="0"/>
              <a:t>C</a:t>
            </a:r>
            <a:r>
              <a:rPr lang="en-US" altLang="en-US" dirty="0"/>
              <a:t> is defined by the parametric equations</a:t>
            </a:r>
            <a:endParaRPr lang="en-US" dirty="0"/>
          </a:p>
        </p:txBody>
      </p:sp>
      <p:graphicFrame>
        <p:nvGraphicFramePr>
          <p:cNvPr id="12" name="Content Placeholder 11" descr="x = (t^2), y = (t^3) minus 3t">
            <a:extLst>
              <a:ext uri="{FF2B5EF4-FFF2-40B4-BE49-F238E27FC236}">
                <a16:creationId xmlns="" xmlns:a16="http://schemas.microsoft.com/office/drawing/2014/main" id="{2D2318F9-E290-4916-A402-E7DF4A4327F6}"/>
              </a:ext>
            </a:extLst>
          </p:cNvPr>
          <p:cNvGraphicFramePr>
            <a:graphicFrameLocks noGrp="1" noChangeAspect="1"/>
          </p:cNvGraphicFramePr>
          <p:nvPr>
            <p:ph sz="quarter" idx="24"/>
            <p:extLst>
              <p:ext uri="{D42A27DB-BD31-4B8C-83A1-F6EECF244321}">
                <p14:modId xmlns:p14="http://schemas.microsoft.com/office/powerpoint/2010/main" val="224779825"/>
              </p:ext>
            </p:extLst>
          </p:nvPr>
        </p:nvGraphicFramePr>
        <p:xfrm>
          <a:off x="7387771" y="1237026"/>
          <a:ext cx="2309418" cy="401638"/>
        </p:xfrm>
        <a:graphic>
          <a:graphicData uri="http://schemas.openxmlformats.org/presentationml/2006/ole">
            <mc:AlternateContent xmlns:mc="http://schemas.openxmlformats.org/markup-compatibility/2006">
              <mc:Choice xmlns:v="urn:schemas-microsoft-com:vml" Requires="v">
                <p:oleObj spid="_x0000_s586787" name="Equation" r:id="rId3" imgW="2336760" imgH="406080" progId="Equation.DSMT4">
                  <p:embed/>
                </p:oleObj>
              </mc:Choice>
              <mc:Fallback>
                <p:oleObj name="Equation" r:id="rId3" imgW="2336760" imgH="406080" progId="Equation.DSMT4">
                  <p:embed/>
                  <p:pic>
                    <p:nvPicPr>
                      <p:cNvPr id="11" name="Object 10">
                        <a:extLst>
                          <a:ext uri="{FF2B5EF4-FFF2-40B4-BE49-F238E27FC236}">
                            <a16:creationId xmlns="" xmlns:a16="http://schemas.microsoft.com/office/drawing/2014/main" id="{45BABAD2-B2D9-463C-895C-4EBE6D87C67E}"/>
                          </a:ext>
                        </a:extLst>
                      </p:cNvPr>
                      <p:cNvPicPr/>
                      <p:nvPr/>
                    </p:nvPicPr>
                    <p:blipFill>
                      <a:blip r:embed="rId4"/>
                      <a:stretch>
                        <a:fillRect/>
                      </a:stretch>
                    </p:blipFill>
                    <p:spPr>
                      <a:xfrm>
                        <a:off x="7387771" y="1237026"/>
                        <a:ext cx="2309418" cy="401638"/>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D5A657D8-9AE6-47D8-8753-D9CA915BE2B5}"/>
              </a:ext>
            </a:extLst>
          </p:cNvPr>
          <p:cNvSpPr>
            <a:spLocks noGrp="1"/>
          </p:cNvSpPr>
          <p:nvPr>
            <p:ph sz="quarter" idx="25"/>
          </p:nvPr>
        </p:nvSpPr>
        <p:spPr>
          <a:xfrm>
            <a:off x="736600" y="1890485"/>
            <a:ext cx="10712450" cy="1796144"/>
          </a:xfrm>
        </p:spPr>
        <p:txBody>
          <a:bodyPr/>
          <a:lstStyle/>
          <a:p>
            <a:pPr>
              <a:tabLst>
                <a:tab pos="1371600" algn="l"/>
                <a:tab pos="1547813" algn="l"/>
              </a:tabLst>
            </a:pPr>
            <a:r>
              <a:rPr lang="en-US" altLang="en-US" dirty="0"/>
              <a:t>(a) Show that </a:t>
            </a:r>
            <a:r>
              <a:rPr lang="en-US" altLang="en-US" i="1" dirty="0"/>
              <a:t>C</a:t>
            </a:r>
            <a:r>
              <a:rPr lang="en-US" altLang="en-US" dirty="0"/>
              <a:t> has two tangents at the point (3, 0) and find their equations.</a:t>
            </a:r>
          </a:p>
          <a:p>
            <a:pPr>
              <a:tabLst>
                <a:tab pos="1371600" algn="l"/>
                <a:tab pos="1547813" algn="l"/>
              </a:tabLst>
            </a:pPr>
            <a:r>
              <a:rPr lang="en-US" altLang="en-US" dirty="0"/>
              <a:t>(b) Find the points on </a:t>
            </a:r>
            <a:r>
              <a:rPr lang="en-US" altLang="en-US" i="1" dirty="0"/>
              <a:t>C</a:t>
            </a:r>
            <a:r>
              <a:rPr lang="en-US" altLang="en-US" dirty="0"/>
              <a:t> where the tangent is horizontal or vertical.</a:t>
            </a:r>
          </a:p>
          <a:p>
            <a:pPr>
              <a:tabLst>
                <a:tab pos="1371600" algn="l"/>
                <a:tab pos="1547813" algn="l"/>
              </a:tabLst>
            </a:pPr>
            <a:r>
              <a:rPr lang="en-US" altLang="en-US" dirty="0"/>
              <a:t>(c) Determine where the curve is concave upward or downward.</a:t>
            </a:r>
          </a:p>
          <a:p>
            <a:pPr>
              <a:tabLst>
                <a:tab pos="1371600" algn="l"/>
                <a:tab pos="1547813" algn="l"/>
              </a:tabLst>
            </a:pPr>
            <a:r>
              <a:rPr lang="en-US" altLang="en-US" dirty="0"/>
              <a:t>(d) Sketch the curve</a:t>
            </a:r>
            <a:r>
              <a:rPr lang="en-US" altLang="en-US" dirty="0" smtClean="0"/>
              <a:t>.</a:t>
            </a:r>
            <a:endParaRPr lang="en-US" altLang="en-US" dirty="0"/>
          </a:p>
        </p:txBody>
      </p:sp>
    </p:spTree>
    <p:extLst>
      <p:ext uri="{BB962C8B-B14F-4D97-AF65-F5344CB8AC3E}">
        <p14:creationId xmlns:p14="http://schemas.microsoft.com/office/powerpoint/2010/main" val="4069937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110F43-BFE5-4548-A5B2-D0225F06829C}"/>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(1 of 5)</a:t>
            </a:r>
            <a:endParaRPr lang="en-US" sz="2400" b="0" dirty="0"/>
          </a:p>
        </p:txBody>
      </p:sp>
      <p:sp>
        <p:nvSpPr>
          <p:cNvPr id="3" name="Content Placeholder 2">
            <a:extLst>
              <a:ext uri="{FF2B5EF4-FFF2-40B4-BE49-F238E27FC236}">
                <a16:creationId xmlns="" xmlns:a16="http://schemas.microsoft.com/office/drawing/2014/main" id="{C5D0B681-818B-421D-B501-8B7449BB938E}"/>
              </a:ext>
            </a:extLst>
          </p:cNvPr>
          <p:cNvSpPr>
            <a:spLocks noGrp="1"/>
          </p:cNvSpPr>
          <p:nvPr>
            <p:ph sz="quarter" idx="23"/>
          </p:nvPr>
        </p:nvSpPr>
        <p:spPr>
          <a:xfrm>
            <a:off x="736600" y="1289050"/>
            <a:ext cx="1977571" cy="260350"/>
          </a:xfrm>
        </p:spPr>
        <p:txBody>
          <a:bodyPr/>
          <a:lstStyle/>
          <a:p>
            <a:r>
              <a:rPr lang="en-US" altLang="en-US" dirty="0"/>
              <a:t>(a) Notice that</a:t>
            </a:r>
            <a:endParaRPr lang="en-US" dirty="0"/>
          </a:p>
        </p:txBody>
      </p:sp>
      <p:graphicFrame>
        <p:nvGraphicFramePr>
          <p:cNvPr id="12" name="Content Placeholder 11" descr="y = (t^3) minus 3 t = t((t^2) minus 3) = 0 when t = 0 or t = plus-minus sqrt(3)">
            <a:extLst>
              <a:ext uri="{FF2B5EF4-FFF2-40B4-BE49-F238E27FC236}">
                <a16:creationId xmlns="" xmlns:a16="http://schemas.microsoft.com/office/drawing/2014/main" id="{0E402A86-436F-421A-A2D9-0A14B1B0CD1A}"/>
              </a:ext>
            </a:extLst>
          </p:cNvPr>
          <p:cNvGraphicFramePr>
            <a:graphicFrameLocks noGrp="1" noChangeAspect="1"/>
          </p:cNvGraphicFramePr>
          <p:nvPr>
            <p:ph sz="quarter" idx="24"/>
            <p:extLst>
              <p:ext uri="{D42A27DB-BD31-4B8C-83A1-F6EECF244321}">
                <p14:modId xmlns:p14="http://schemas.microsoft.com/office/powerpoint/2010/main" val="997370141"/>
              </p:ext>
            </p:extLst>
          </p:nvPr>
        </p:nvGraphicFramePr>
        <p:xfrm>
          <a:off x="2732964" y="1170452"/>
          <a:ext cx="6542986" cy="556287"/>
        </p:xfrm>
        <a:graphic>
          <a:graphicData uri="http://schemas.openxmlformats.org/presentationml/2006/ole">
            <mc:AlternateContent xmlns:mc="http://schemas.openxmlformats.org/markup-compatibility/2006">
              <mc:Choice xmlns:v="urn:schemas-microsoft-com:vml" Requires="v">
                <p:oleObj spid="_x0000_s587848" name="Equation" r:id="rId3" imgW="6273720" imgH="533160" progId="Equation.DSMT4">
                  <p:embed/>
                </p:oleObj>
              </mc:Choice>
              <mc:Fallback>
                <p:oleObj name="Equation" r:id="rId3" imgW="6273720" imgH="533160" progId="Equation.DSMT4">
                  <p:embed/>
                  <p:pic>
                    <p:nvPicPr>
                      <p:cNvPr id="11" name="Object 10">
                        <a:extLst>
                          <a:ext uri="{FF2B5EF4-FFF2-40B4-BE49-F238E27FC236}">
                            <a16:creationId xmlns="" xmlns:a16="http://schemas.microsoft.com/office/drawing/2014/main" id="{2EB9FA64-053F-42A4-88C6-0510DCFC3531}"/>
                          </a:ext>
                        </a:extLst>
                      </p:cNvPr>
                      <p:cNvPicPr/>
                      <p:nvPr/>
                    </p:nvPicPr>
                    <p:blipFill>
                      <a:blip r:embed="rId4"/>
                      <a:stretch>
                        <a:fillRect/>
                      </a:stretch>
                    </p:blipFill>
                    <p:spPr>
                      <a:xfrm>
                        <a:off x="2732964" y="1170452"/>
                        <a:ext cx="6542986" cy="556287"/>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69140744-E77E-4DCD-9D17-0051677CE335}"/>
              </a:ext>
            </a:extLst>
          </p:cNvPr>
          <p:cNvSpPr>
            <a:spLocks noGrp="1"/>
          </p:cNvSpPr>
          <p:nvPr>
            <p:ph sz="quarter" idx="25"/>
          </p:nvPr>
        </p:nvSpPr>
        <p:spPr>
          <a:xfrm>
            <a:off x="9384392" y="1260609"/>
            <a:ext cx="2610384" cy="315686"/>
          </a:xfrm>
        </p:spPr>
        <p:txBody>
          <a:bodyPr/>
          <a:lstStyle/>
          <a:p>
            <a:r>
              <a:rPr lang="en-US" altLang="en-US" dirty="0"/>
              <a:t>Therefore the point</a:t>
            </a:r>
            <a:endParaRPr lang="en-US" dirty="0"/>
          </a:p>
        </p:txBody>
      </p:sp>
      <p:sp>
        <p:nvSpPr>
          <p:cNvPr id="6" name="Content Placeholder 5">
            <a:extLst>
              <a:ext uri="{FF2B5EF4-FFF2-40B4-BE49-F238E27FC236}">
                <a16:creationId xmlns="" xmlns:a16="http://schemas.microsoft.com/office/drawing/2014/main" id="{653DBD3B-4826-4F4E-A65A-33C7F4A80DC0}"/>
              </a:ext>
            </a:extLst>
          </p:cNvPr>
          <p:cNvSpPr>
            <a:spLocks noGrp="1"/>
          </p:cNvSpPr>
          <p:nvPr>
            <p:ph sz="quarter" idx="26"/>
          </p:nvPr>
        </p:nvSpPr>
        <p:spPr>
          <a:xfrm>
            <a:off x="1180276" y="1698068"/>
            <a:ext cx="6959677" cy="346528"/>
          </a:xfrm>
        </p:spPr>
        <p:txBody>
          <a:bodyPr/>
          <a:lstStyle/>
          <a:p>
            <a:r>
              <a:rPr lang="en-US" altLang="en-US" dirty="0"/>
              <a:t>(3, 0) on </a:t>
            </a:r>
            <a:r>
              <a:rPr lang="en-US" altLang="en-US" i="1" dirty="0"/>
              <a:t>C</a:t>
            </a:r>
            <a:r>
              <a:rPr lang="en-US" altLang="en-US" dirty="0"/>
              <a:t> arises from two values of the parameter,</a:t>
            </a:r>
            <a:endParaRPr lang="en-US" dirty="0"/>
          </a:p>
        </p:txBody>
      </p:sp>
      <p:graphicFrame>
        <p:nvGraphicFramePr>
          <p:cNvPr id="14" name="Content Placeholder 13" descr="t = sqrt(3) and t = negative sqrt(3)">
            <a:extLst>
              <a:ext uri="{FF2B5EF4-FFF2-40B4-BE49-F238E27FC236}">
                <a16:creationId xmlns="" xmlns:a16="http://schemas.microsoft.com/office/drawing/2014/main" id="{96D7288F-C93F-4BB9-A43F-1FD56A6A4845}"/>
              </a:ext>
            </a:extLst>
          </p:cNvPr>
          <p:cNvGraphicFramePr>
            <a:graphicFrameLocks noGrp="1" noChangeAspect="1"/>
          </p:cNvGraphicFramePr>
          <p:nvPr>
            <p:ph sz="quarter" idx="27"/>
            <p:extLst>
              <p:ext uri="{D42A27DB-BD31-4B8C-83A1-F6EECF244321}">
                <p14:modId xmlns:p14="http://schemas.microsoft.com/office/powerpoint/2010/main" val="2128212229"/>
              </p:ext>
            </p:extLst>
          </p:nvPr>
        </p:nvGraphicFramePr>
        <p:xfrm>
          <a:off x="8214626" y="1628213"/>
          <a:ext cx="2711038" cy="407971"/>
        </p:xfrm>
        <a:graphic>
          <a:graphicData uri="http://schemas.openxmlformats.org/presentationml/2006/ole">
            <mc:AlternateContent xmlns:mc="http://schemas.openxmlformats.org/markup-compatibility/2006">
              <mc:Choice xmlns:v="urn:schemas-microsoft-com:vml" Requires="v">
                <p:oleObj spid="_x0000_s587849" name="Equation" r:id="rId5" imgW="2616120" imgH="393480" progId="Equation.DSMT4">
                  <p:embed/>
                </p:oleObj>
              </mc:Choice>
              <mc:Fallback>
                <p:oleObj name="Equation" r:id="rId5" imgW="2616120" imgH="393480" progId="Equation.DSMT4">
                  <p:embed/>
                  <p:pic>
                    <p:nvPicPr>
                      <p:cNvPr id="13" name="Object 12">
                        <a:extLst>
                          <a:ext uri="{FF2B5EF4-FFF2-40B4-BE49-F238E27FC236}">
                            <a16:creationId xmlns="" xmlns:a16="http://schemas.microsoft.com/office/drawing/2014/main" id="{FF87A444-DD62-42FB-9001-0360EEC0066E}"/>
                          </a:ext>
                        </a:extLst>
                      </p:cNvPr>
                      <p:cNvPicPr/>
                      <p:nvPr/>
                    </p:nvPicPr>
                    <p:blipFill>
                      <a:blip r:embed="rId6"/>
                      <a:stretch>
                        <a:fillRect/>
                      </a:stretch>
                    </p:blipFill>
                    <p:spPr>
                      <a:xfrm>
                        <a:off x="8214626" y="1628213"/>
                        <a:ext cx="2711038" cy="407971"/>
                      </a:xfrm>
                      <a:prstGeom prst="rect">
                        <a:avLst/>
                      </a:prstGeom>
                    </p:spPr>
                  </p:pic>
                </p:oleObj>
              </mc:Fallback>
            </mc:AlternateContent>
          </a:graphicData>
        </a:graphic>
      </p:graphicFrame>
      <p:sp>
        <p:nvSpPr>
          <p:cNvPr id="8" name="Content Placeholder 7">
            <a:extLst>
              <a:ext uri="{FF2B5EF4-FFF2-40B4-BE49-F238E27FC236}">
                <a16:creationId xmlns="" xmlns:a16="http://schemas.microsoft.com/office/drawing/2014/main" id="{8716CB0A-FCD2-4823-A4F1-969EE923FFB2}"/>
              </a:ext>
            </a:extLst>
          </p:cNvPr>
          <p:cNvSpPr>
            <a:spLocks noGrp="1"/>
          </p:cNvSpPr>
          <p:nvPr>
            <p:ph sz="quarter" idx="28"/>
          </p:nvPr>
        </p:nvSpPr>
        <p:spPr>
          <a:xfrm>
            <a:off x="1180276" y="2082724"/>
            <a:ext cx="5910806" cy="364714"/>
          </a:xfrm>
        </p:spPr>
        <p:txBody>
          <a:bodyPr/>
          <a:lstStyle/>
          <a:p>
            <a:r>
              <a:rPr lang="en-US" altLang="en-US" dirty="0"/>
              <a:t>This indicates that </a:t>
            </a:r>
            <a:r>
              <a:rPr lang="en-US" altLang="en-US" i="1" dirty="0"/>
              <a:t>C </a:t>
            </a:r>
            <a:r>
              <a:rPr lang="en-US" altLang="en-US" dirty="0"/>
              <a:t>crosses itself at (3, 0).</a:t>
            </a:r>
            <a:endParaRPr lang="en-US" dirty="0"/>
          </a:p>
        </p:txBody>
      </p:sp>
    </p:spTree>
    <p:extLst>
      <p:ext uri="{BB962C8B-B14F-4D97-AF65-F5344CB8AC3E}">
        <p14:creationId xmlns:p14="http://schemas.microsoft.com/office/powerpoint/2010/main" val="67084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27B61A-57E1-4E01-BFB9-3D2763913DAD}"/>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(2 of 5)</a:t>
            </a:r>
            <a:endParaRPr lang="en-US" dirty="0"/>
          </a:p>
        </p:txBody>
      </p:sp>
      <p:sp>
        <p:nvSpPr>
          <p:cNvPr id="3" name="Content Placeholder 2">
            <a:extLst>
              <a:ext uri="{FF2B5EF4-FFF2-40B4-BE49-F238E27FC236}">
                <a16:creationId xmlns="" xmlns:a16="http://schemas.microsoft.com/office/drawing/2014/main" id="{269F049D-A34B-43A1-8A71-7C2696170502}"/>
              </a:ext>
            </a:extLst>
          </p:cNvPr>
          <p:cNvSpPr>
            <a:spLocks noGrp="1"/>
          </p:cNvSpPr>
          <p:nvPr>
            <p:ph sz="quarter" idx="23"/>
          </p:nvPr>
        </p:nvSpPr>
        <p:spPr>
          <a:xfrm>
            <a:off x="736600" y="1289050"/>
            <a:ext cx="889000" cy="293007"/>
          </a:xfrm>
        </p:spPr>
        <p:txBody>
          <a:bodyPr/>
          <a:lstStyle/>
          <a:p>
            <a:r>
              <a:rPr lang="en-US" altLang="en-US" dirty="0"/>
              <a:t>Since</a:t>
            </a:r>
          </a:p>
        </p:txBody>
      </p:sp>
      <p:graphicFrame>
        <p:nvGraphicFramePr>
          <p:cNvPr id="20" name="Content Placeholder 19" descr="(d y)/(d x) = ((d y)/(d t))/((d x)/(d t)) = (3(t^2) minus 3/2t)&#10; =  ((3/2)(t minus (1/t)))&#10;">
            <a:extLst>
              <a:ext uri="{FF2B5EF4-FFF2-40B4-BE49-F238E27FC236}">
                <a16:creationId xmlns="" xmlns:a16="http://schemas.microsoft.com/office/drawing/2014/main" id="{E5DAA63D-B9C8-4627-B492-24AA68900A02}"/>
              </a:ext>
            </a:extLst>
          </p:cNvPr>
          <p:cNvGraphicFramePr>
            <a:graphicFrameLocks noGrp="1" noChangeAspect="1"/>
          </p:cNvGraphicFramePr>
          <p:nvPr>
            <p:ph sz="quarter" idx="24"/>
            <p:extLst>
              <p:ext uri="{D42A27DB-BD31-4B8C-83A1-F6EECF244321}">
                <p14:modId xmlns:p14="http://schemas.microsoft.com/office/powerpoint/2010/main" val="1992810496"/>
              </p:ext>
            </p:extLst>
          </p:nvPr>
        </p:nvGraphicFramePr>
        <p:xfrm>
          <a:off x="4388085" y="1359924"/>
          <a:ext cx="2999905" cy="2553974"/>
        </p:xfrm>
        <a:graphic>
          <a:graphicData uri="http://schemas.openxmlformats.org/presentationml/2006/ole">
            <mc:AlternateContent xmlns:mc="http://schemas.openxmlformats.org/markup-compatibility/2006">
              <mc:Choice xmlns:v="urn:schemas-microsoft-com:vml" Requires="v">
                <p:oleObj spid="_x0000_s588911" name="Equation" r:id="rId3" imgW="2984400" imgH="2539800" progId="Equation.DSMT4">
                  <p:embed/>
                </p:oleObj>
              </mc:Choice>
              <mc:Fallback>
                <p:oleObj name="Equation" r:id="rId3" imgW="2984400" imgH="2539800" progId="Equation.DSMT4">
                  <p:embed/>
                  <p:pic>
                    <p:nvPicPr>
                      <p:cNvPr id="19" name="Object 18">
                        <a:extLst>
                          <a:ext uri="{FF2B5EF4-FFF2-40B4-BE49-F238E27FC236}">
                            <a16:creationId xmlns="" xmlns:a16="http://schemas.microsoft.com/office/drawing/2014/main" id="{6ED3B8D4-1DDB-4412-82C0-E4E6C26AFCA2}"/>
                          </a:ext>
                        </a:extLst>
                      </p:cNvPr>
                      <p:cNvPicPr/>
                      <p:nvPr/>
                    </p:nvPicPr>
                    <p:blipFill>
                      <a:blip r:embed="rId4"/>
                      <a:stretch>
                        <a:fillRect/>
                      </a:stretch>
                    </p:blipFill>
                    <p:spPr>
                      <a:xfrm>
                        <a:off x="4388085" y="1359924"/>
                        <a:ext cx="2999905" cy="2553974"/>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3D2CBD08-E85D-4956-9979-27C8B0CB734E}"/>
              </a:ext>
            </a:extLst>
          </p:cNvPr>
          <p:cNvSpPr>
            <a:spLocks noGrp="1"/>
          </p:cNvSpPr>
          <p:nvPr>
            <p:ph sz="quarter" idx="25"/>
          </p:nvPr>
        </p:nvSpPr>
        <p:spPr>
          <a:xfrm>
            <a:off x="736600" y="4111796"/>
            <a:ext cx="4111171" cy="293007"/>
          </a:xfrm>
        </p:spPr>
        <p:txBody>
          <a:bodyPr/>
          <a:lstStyle/>
          <a:p>
            <a:r>
              <a:rPr lang="en-US" altLang="en-US" dirty="0"/>
              <a:t>the slope of the tangent when</a:t>
            </a:r>
            <a:endParaRPr lang="en-US" dirty="0"/>
          </a:p>
        </p:txBody>
      </p:sp>
      <p:graphicFrame>
        <p:nvGraphicFramePr>
          <p:cNvPr id="22" name="Content Placeholder 21" descr="t = plus-minus sqrt(3) is (dy/dx) = plus-minus (6/(2sqrt(3))) = plus-minus sqrt(3)">
            <a:extLst>
              <a:ext uri="{FF2B5EF4-FFF2-40B4-BE49-F238E27FC236}">
                <a16:creationId xmlns="" xmlns:a16="http://schemas.microsoft.com/office/drawing/2014/main" id="{5D94303B-AABE-49C5-8AAD-BCF86B23EACB}"/>
              </a:ext>
            </a:extLst>
          </p:cNvPr>
          <p:cNvGraphicFramePr>
            <a:graphicFrameLocks noGrp="1" noChangeAspect="1"/>
          </p:cNvGraphicFramePr>
          <p:nvPr>
            <p:ph sz="quarter" idx="26"/>
            <p:extLst>
              <p:ext uri="{D42A27DB-BD31-4B8C-83A1-F6EECF244321}">
                <p14:modId xmlns:p14="http://schemas.microsoft.com/office/powerpoint/2010/main" val="2885444872"/>
              </p:ext>
            </p:extLst>
          </p:nvPr>
        </p:nvGraphicFramePr>
        <p:xfrm>
          <a:off x="4812529" y="3948056"/>
          <a:ext cx="3981078" cy="911762"/>
        </p:xfrm>
        <a:graphic>
          <a:graphicData uri="http://schemas.openxmlformats.org/presentationml/2006/ole">
            <mc:AlternateContent xmlns:mc="http://schemas.openxmlformats.org/markup-compatibility/2006">
              <mc:Choice xmlns:v="urn:schemas-microsoft-com:vml" Requires="v">
                <p:oleObj spid="_x0000_s588912" name="Equation" r:id="rId5" imgW="4216320" imgH="965160" progId="Equation.DSMT4">
                  <p:embed/>
                </p:oleObj>
              </mc:Choice>
              <mc:Fallback>
                <p:oleObj name="Equation" r:id="rId5" imgW="4216320" imgH="965160" progId="Equation.DSMT4">
                  <p:embed/>
                  <p:pic>
                    <p:nvPicPr>
                      <p:cNvPr id="21" name="Object 20">
                        <a:extLst>
                          <a:ext uri="{FF2B5EF4-FFF2-40B4-BE49-F238E27FC236}">
                            <a16:creationId xmlns="" xmlns:a16="http://schemas.microsoft.com/office/drawing/2014/main" id="{255B1638-D5B8-460D-ACA2-592309DC08CD}"/>
                          </a:ext>
                        </a:extLst>
                      </p:cNvPr>
                      <p:cNvPicPr/>
                      <p:nvPr/>
                    </p:nvPicPr>
                    <p:blipFill>
                      <a:blip r:embed="rId6"/>
                      <a:stretch>
                        <a:fillRect/>
                      </a:stretch>
                    </p:blipFill>
                    <p:spPr>
                      <a:xfrm>
                        <a:off x="4812529" y="3948056"/>
                        <a:ext cx="3981078" cy="911762"/>
                      </a:xfrm>
                      <a:prstGeom prst="rect">
                        <a:avLst/>
                      </a:prstGeom>
                    </p:spPr>
                  </p:pic>
                </p:oleObj>
              </mc:Fallback>
            </mc:AlternateContent>
          </a:graphicData>
        </a:graphic>
      </p:graphicFrame>
      <p:sp>
        <p:nvSpPr>
          <p:cNvPr id="7" name="Content Placeholder 6">
            <a:extLst>
              <a:ext uri="{FF2B5EF4-FFF2-40B4-BE49-F238E27FC236}">
                <a16:creationId xmlns="" xmlns:a16="http://schemas.microsoft.com/office/drawing/2014/main" id="{A7980C83-11D5-4FF2-BE5F-7CA3714FC7F8}"/>
              </a:ext>
            </a:extLst>
          </p:cNvPr>
          <p:cNvSpPr>
            <a:spLocks noGrp="1"/>
          </p:cNvSpPr>
          <p:nvPr>
            <p:ph sz="quarter" idx="27"/>
          </p:nvPr>
        </p:nvSpPr>
        <p:spPr>
          <a:xfrm>
            <a:off x="8881798" y="4085247"/>
            <a:ext cx="2369457" cy="285972"/>
          </a:xfrm>
        </p:spPr>
        <p:txBody>
          <a:bodyPr/>
          <a:lstStyle/>
          <a:p>
            <a:r>
              <a:rPr lang="en-US" altLang="en-US" dirty="0"/>
              <a:t>so the equations</a:t>
            </a:r>
            <a:endParaRPr lang="en-US" dirty="0"/>
          </a:p>
        </p:txBody>
      </p:sp>
      <p:sp>
        <p:nvSpPr>
          <p:cNvPr id="8" name="Content Placeholder 7">
            <a:extLst>
              <a:ext uri="{FF2B5EF4-FFF2-40B4-BE49-F238E27FC236}">
                <a16:creationId xmlns="" xmlns:a16="http://schemas.microsoft.com/office/drawing/2014/main" id="{B4B82725-7D79-41F2-9F1C-39F0CF659E2E}"/>
              </a:ext>
            </a:extLst>
          </p:cNvPr>
          <p:cNvSpPr>
            <a:spLocks noGrp="1"/>
          </p:cNvSpPr>
          <p:nvPr>
            <p:ph sz="quarter" idx="28"/>
          </p:nvPr>
        </p:nvSpPr>
        <p:spPr>
          <a:xfrm>
            <a:off x="736600" y="4515789"/>
            <a:ext cx="3794581" cy="346026"/>
          </a:xfrm>
        </p:spPr>
        <p:txBody>
          <a:bodyPr/>
          <a:lstStyle/>
          <a:p>
            <a:r>
              <a:rPr lang="en-US" altLang="en-US" dirty="0"/>
              <a:t>of the tangents at (3, 0) are</a:t>
            </a:r>
            <a:endParaRPr lang="en-US" dirty="0"/>
          </a:p>
        </p:txBody>
      </p:sp>
      <p:graphicFrame>
        <p:nvGraphicFramePr>
          <p:cNvPr id="24" name="Content Placeholder 23" descr="y = sqrt(3)(x minus 3) and y = negative sqrt(3)(x minus 3)">
            <a:extLst>
              <a:ext uri="{FF2B5EF4-FFF2-40B4-BE49-F238E27FC236}">
                <a16:creationId xmlns="" xmlns:a16="http://schemas.microsoft.com/office/drawing/2014/main" id="{9DA8163B-6512-41F4-82D4-70067A687503}"/>
              </a:ext>
            </a:extLst>
          </p:cNvPr>
          <p:cNvGraphicFramePr>
            <a:graphicFrameLocks noGrp="1" noChangeAspect="1"/>
          </p:cNvGraphicFramePr>
          <p:nvPr>
            <p:ph sz="quarter" idx="29"/>
            <p:extLst>
              <p:ext uri="{D42A27DB-BD31-4B8C-83A1-F6EECF244321}">
                <p14:modId xmlns:p14="http://schemas.microsoft.com/office/powerpoint/2010/main" val="1214144231"/>
              </p:ext>
            </p:extLst>
          </p:nvPr>
        </p:nvGraphicFramePr>
        <p:xfrm>
          <a:off x="3552652" y="5246099"/>
          <a:ext cx="5513518" cy="498778"/>
        </p:xfrm>
        <a:graphic>
          <a:graphicData uri="http://schemas.openxmlformats.org/presentationml/2006/ole">
            <mc:AlternateContent xmlns:mc="http://schemas.openxmlformats.org/markup-compatibility/2006">
              <mc:Choice xmlns:v="urn:schemas-microsoft-com:vml" Requires="v">
                <p:oleObj spid="_x0000_s588913" name="Equation" r:id="rId7" imgW="5194080" imgH="469800" progId="Equation.DSMT4">
                  <p:embed/>
                </p:oleObj>
              </mc:Choice>
              <mc:Fallback>
                <p:oleObj name="Equation" r:id="rId7" imgW="5194080" imgH="469800" progId="Equation.DSMT4">
                  <p:embed/>
                  <p:pic>
                    <p:nvPicPr>
                      <p:cNvPr id="23" name="Object 22">
                        <a:extLst>
                          <a:ext uri="{FF2B5EF4-FFF2-40B4-BE49-F238E27FC236}">
                            <a16:creationId xmlns="" xmlns:a16="http://schemas.microsoft.com/office/drawing/2014/main" id="{AD68435B-8E03-4969-9CBC-071778C6154F}"/>
                          </a:ext>
                        </a:extLst>
                      </p:cNvPr>
                      <p:cNvPicPr/>
                      <p:nvPr/>
                    </p:nvPicPr>
                    <p:blipFill>
                      <a:blip r:embed="rId8"/>
                      <a:stretch>
                        <a:fillRect/>
                      </a:stretch>
                    </p:blipFill>
                    <p:spPr>
                      <a:xfrm>
                        <a:off x="3552652" y="5246099"/>
                        <a:ext cx="5513518" cy="498778"/>
                      </a:xfrm>
                      <a:prstGeom prst="rect">
                        <a:avLst/>
                      </a:prstGeom>
                    </p:spPr>
                  </p:pic>
                </p:oleObj>
              </mc:Fallback>
            </mc:AlternateContent>
          </a:graphicData>
        </a:graphic>
      </p:graphicFrame>
    </p:spTree>
    <p:extLst>
      <p:ext uri="{BB962C8B-B14F-4D97-AF65-F5344CB8AC3E}">
        <p14:creationId xmlns:p14="http://schemas.microsoft.com/office/powerpoint/2010/main" val="2107803039"/>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60B298-C6B1-4CA0-A44C-8B6FAB39D879}">
  <ds:schemaRefs>
    <ds:schemaRef ds:uri="http://schemas.microsoft.com/office/2006/documentManagement/types"/>
    <ds:schemaRef ds:uri="a4d2ff27-a226-42e2-a79e-c1ae662d212e"/>
    <ds:schemaRef ds:uri="f856fc18-c0f7-462c-a53d-fc2610d0c4c8"/>
    <ds:schemaRef ds:uri="http://schemas.microsoft.com/office/infopath/2007/PartnerControls"/>
    <ds:schemaRef ds:uri="http://schemas.openxmlformats.org/package/2006/metadata/core-properties"/>
    <ds:schemaRef ds:uri="http://purl.org/dc/dcmitype/"/>
    <ds:schemaRef ds:uri="http://purl.org/dc/terms/"/>
    <ds:schemaRef ds:uri="http://purl.org/dc/elements/1.1/"/>
    <ds:schemaRef ds:uri="a3520c62-91d1-4715-93cb-6b6cc6733a1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FBD255F-1AB4-4B7F-97CA-248D24762D41}">
  <ds:schemaRefs>
    <ds:schemaRef ds:uri="http://schemas.microsoft.com/sharepoint/events"/>
  </ds:schemaRefs>
</ds:datastoreItem>
</file>

<file path=customXml/itemProps4.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4182</TotalTime>
  <Words>1523</Words>
  <Application>Microsoft Office PowerPoint</Application>
  <PresentationFormat>Custom</PresentationFormat>
  <Paragraphs>143</Paragraphs>
  <Slides>35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Equation</vt:lpstr>
      <vt:lpstr>Parametric Equations and Polar Coordinates</vt:lpstr>
      <vt:lpstr>10.2 Calculus with Parametric Curves</vt:lpstr>
      <vt:lpstr>Tangents</vt:lpstr>
      <vt:lpstr>Tangents (1 of 3)</vt:lpstr>
      <vt:lpstr>Tangents (2 of 3)</vt:lpstr>
      <vt:lpstr>Tangents (3 of 3)</vt:lpstr>
      <vt:lpstr>Example 1</vt:lpstr>
      <vt:lpstr>Example 1 – Solution (1 of 5)</vt:lpstr>
      <vt:lpstr>Example 1 – Solution (2 of 5)</vt:lpstr>
      <vt:lpstr>Example 1 – Solution (3 of 5)</vt:lpstr>
      <vt:lpstr>Example 1 – Solution (4 of 5)</vt:lpstr>
      <vt:lpstr>Example 1 – Solution (5 of 5)</vt:lpstr>
      <vt:lpstr>Areas </vt:lpstr>
      <vt:lpstr>Areas</vt:lpstr>
      <vt:lpstr>Example 3</vt:lpstr>
      <vt:lpstr>Example 3 – Solution (1 of 2)</vt:lpstr>
      <vt:lpstr>Example 3 – Solution (2 of 2)</vt:lpstr>
      <vt:lpstr>Arc Length</vt:lpstr>
      <vt:lpstr>Arc Length (1 of 9)</vt:lpstr>
      <vt:lpstr>Arc Length (2 of 9)</vt:lpstr>
      <vt:lpstr>Arc Length (3 of 9)</vt:lpstr>
      <vt:lpstr>Arc Length (4 of 9)</vt:lpstr>
      <vt:lpstr>Arc Length (5 of 9)</vt:lpstr>
      <vt:lpstr>Arc Length (6 of 9)</vt:lpstr>
      <vt:lpstr>Arc Length (7 of 9)</vt:lpstr>
      <vt:lpstr>Arc Length (8 of 9)</vt:lpstr>
      <vt:lpstr>Arc Length (9 of 9)</vt:lpstr>
      <vt:lpstr>Example 5</vt:lpstr>
      <vt:lpstr>Example 5 – Solution (1 of 3)</vt:lpstr>
      <vt:lpstr>Example 5 – Solution (2 of 3)</vt:lpstr>
      <vt:lpstr>Example 5 – Solution (3 of 3)</vt:lpstr>
      <vt:lpstr>Surface Area </vt:lpstr>
      <vt:lpstr>Surface Area</vt:lpstr>
      <vt:lpstr>Example 6</vt:lpstr>
      <vt:lpstr>Example 6 – Solution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Arjita, BishnuChowdhury</cp:lastModifiedBy>
  <cp:revision>1165</cp:revision>
  <cp:lastPrinted>2016-10-03T15:29:39Z</cp:lastPrinted>
  <dcterms:created xsi:type="dcterms:W3CDTF">2017-12-08T21:17:47Z</dcterms:created>
  <dcterms:modified xsi:type="dcterms:W3CDTF">2019-02-01T04:22:07Z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