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4"/>
  </p:notesMasterIdLst>
  <p:handoutMasterIdLst>
    <p:handoutMasterId r:id="rId55"/>
  </p:handoutMasterIdLst>
  <p:sldIdLst>
    <p:sldId id="945" r:id="rId6"/>
    <p:sldId id="256" r:id="rId7"/>
    <p:sldId id="880" r:id="rId8"/>
    <p:sldId id="900" r:id="rId9"/>
    <p:sldId id="901" r:id="rId10"/>
    <p:sldId id="902" r:id="rId11"/>
    <p:sldId id="903" r:id="rId12"/>
    <p:sldId id="904" r:id="rId13"/>
    <p:sldId id="905" r:id="rId14"/>
    <p:sldId id="906" r:id="rId15"/>
    <p:sldId id="907" r:id="rId16"/>
    <p:sldId id="908" r:id="rId17"/>
    <p:sldId id="909" r:id="rId18"/>
    <p:sldId id="910" r:id="rId19"/>
    <p:sldId id="911" r:id="rId20"/>
    <p:sldId id="912" r:id="rId21"/>
    <p:sldId id="913" r:id="rId22"/>
    <p:sldId id="914" r:id="rId23"/>
    <p:sldId id="915" r:id="rId24"/>
    <p:sldId id="916" r:id="rId25"/>
    <p:sldId id="917" r:id="rId26"/>
    <p:sldId id="918" r:id="rId27"/>
    <p:sldId id="919" r:id="rId28"/>
    <p:sldId id="920" r:id="rId29"/>
    <p:sldId id="921" r:id="rId30"/>
    <p:sldId id="922" r:id="rId31"/>
    <p:sldId id="923" r:id="rId32"/>
    <p:sldId id="924" r:id="rId33"/>
    <p:sldId id="925" r:id="rId34"/>
    <p:sldId id="926" r:id="rId35"/>
    <p:sldId id="927" r:id="rId36"/>
    <p:sldId id="928" r:id="rId37"/>
    <p:sldId id="929" r:id="rId38"/>
    <p:sldId id="930" r:id="rId39"/>
    <p:sldId id="931" r:id="rId40"/>
    <p:sldId id="932" r:id="rId41"/>
    <p:sldId id="933" r:id="rId42"/>
    <p:sldId id="934" r:id="rId43"/>
    <p:sldId id="935" r:id="rId44"/>
    <p:sldId id="936" r:id="rId45"/>
    <p:sldId id="937" r:id="rId46"/>
    <p:sldId id="938" r:id="rId47"/>
    <p:sldId id="939" r:id="rId48"/>
    <p:sldId id="940" r:id="rId49"/>
    <p:sldId id="941" r:id="rId50"/>
    <p:sldId id="942" r:id="rId51"/>
    <p:sldId id="943" r:id="rId52"/>
    <p:sldId id="944" r:id="rId5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0" autoAdjust="0"/>
    <p:restoredTop sz="93880" autoAdjust="0"/>
  </p:normalViewPr>
  <p:slideViewPr>
    <p:cSldViewPr snapToGrid="0" snapToObjects="1">
      <p:cViewPr varScale="1">
        <p:scale>
          <a:sx n="105" d="100"/>
          <a:sy n="105" d="100"/>
        </p:scale>
        <p:origin x="192" y="96"/>
      </p:cViewPr>
      <p:guideLst>
        <p:guide orient="horz" pos="2160"/>
        <p:guide pos="3840"/>
      </p:guideLst>
    </p:cSldViewPr>
  </p:slideViewPr>
  <p:outlineViewPr>
    <p:cViewPr>
      <p:scale>
        <a:sx n="66" d="100"/>
        <a:sy n="66" d="100"/>
      </p:scale>
      <p:origin x="0" y="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188248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US" sz="1400" b="0" i="0" u="none" strike="noStrike" baseline="0">
                <a:solidFill>
                  <a:srgbClr val="006298"/>
                </a:solidFill>
                <a:latin typeface="arial" charset="0"/>
              </a:defRPr>
            </a:lvl1pPr>
          </a:lstStyle>
          <a:p>
            <a:pPr>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33.png"/><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37.png"/><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26.bin"/><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27.bin"/><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15.vml"/><Relationship Id="rId5" Type="http://schemas.openxmlformats.org/officeDocument/2006/relationships/image" Target="../media/image48.png"/><Relationship Id="rId4" Type="http://schemas.openxmlformats.org/officeDocument/2006/relationships/image" Target="../media/image4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31.bin"/><Relationship Id="rId4" Type="http://schemas.openxmlformats.org/officeDocument/2006/relationships/image" Target="../media/image50.wmf"/></Relationships>
</file>

<file path=ppt/slides/_rels/slide3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3.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8.wmf"/><Relationship Id="rId5" Type="http://schemas.openxmlformats.org/officeDocument/2006/relationships/oleObject" Target="../embeddings/oleObject38.bin"/><Relationship Id="rId4" Type="http://schemas.openxmlformats.org/officeDocument/2006/relationships/image" Target="../media/image5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60.wmf"/><Relationship Id="rId5" Type="http://schemas.openxmlformats.org/officeDocument/2006/relationships/oleObject" Target="../embeddings/oleObject40.bin"/><Relationship Id="rId4" Type="http://schemas.openxmlformats.org/officeDocument/2006/relationships/image" Target="../media/image59.wmf"/></Relationships>
</file>

<file path=ppt/slides/_rels/slide37.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62.wmf"/><Relationship Id="rId5" Type="http://schemas.openxmlformats.org/officeDocument/2006/relationships/oleObject" Target="../embeddings/oleObject42.bin"/><Relationship Id="rId4" Type="http://schemas.openxmlformats.org/officeDocument/2006/relationships/image" Target="../media/image61.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65.wmf"/><Relationship Id="rId5" Type="http://schemas.openxmlformats.org/officeDocument/2006/relationships/oleObject" Target="../embeddings/oleObject45.bin"/><Relationship Id="rId4" Type="http://schemas.openxmlformats.org/officeDocument/2006/relationships/image" Target="../media/image64.wmf"/></Relationships>
</file>

<file path=ppt/slides/_rels/slide39.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67.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49.bin"/><Relationship Id="rId14" Type="http://schemas.openxmlformats.org/officeDocument/2006/relationships/image" Target="../media/image71.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73.wmf"/><Relationship Id="rId5" Type="http://schemas.openxmlformats.org/officeDocument/2006/relationships/oleObject" Target="../embeddings/oleObject53.bin"/><Relationship Id="rId4" Type="http://schemas.openxmlformats.org/officeDocument/2006/relationships/image" Target="../media/image72.wmf"/></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76.wmf"/><Relationship Id="rId5" Type="http://schemas.openxmlformats.org/officeDocument/2006/relationships/oleObject" Target="../embeddings/oleObject55.bin"/><Relationship Id="rId4" Type="http://schemas.openxmlformats.org/officeDocument/2006/relationships/image" Target="../media/image7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9.png"/><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80.png"/><Relationship Id="rId5" Type="http://schemas.openxmlformats.org/officeDocument/2006/relationships/image" Target="../media/image77.wmf"/><Relationship Id="rId4" Type="http://schemas.openxmlformats.org/officeDocument/2006/relationships/oleObject" Target="../embeddings/oleObject5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5.xml"/><Relationship Id="rId1" Type="http://schemas.openxmlformats.org/officeDocument/2006/relationships/vmlDrawing" Target="../drawings/vmlDrawing27.vml"/><Relationship Id="rId4" Type="http://schemas.openxmlformats.org/officeDocument/2006/relationships/image" Target="../media/image8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5.xml"/><Relationship Id="rId1" Type="http://schemas.openxmlformats.org/officeDocument/2006/relationships/vmlDrawing" Target="../drawings/vmlDrawing28.vml"/><Relationship Id="rId6" Type="http://schemas.openxmlformats.org/officeDocument/2006/relationships/image" Target="../media/image83.wmf"/><Relationship Id="rId5" Type="http://schemas.openxmlformats.org/officeDocument/2006/relationships/oleObject" Target="../embeddings/oleObject60.bin"/><Relationship Id="rId4" Type="http://schemas.openxmlformats.org/officeDocument/2006/relationships/image" Target="../media/image8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image" Target="../media/image85.wmf"/><Relationship Id="rId5" Type="http://schemas.openxmlformats.org/officeDocument/2006/relationships/oleObject" Target="../embeddings/oleObject62.bin"/><Relationship Id="rId4" Type="http://schemas.openxmlformats.org/officeDocument/2006/relationships/image" Target="../media/image8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image" Target="../media/image87.wmf"/><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oleObject" Target="../embeddings/oleObject64.bin"/><Relationship Id="rId5" Type="http://schemas.openxmlformats.org/officeDocument/2006/relationships/image" Target="../media/image88.png"/><Relationship Id="rId4" Type="http://schemas.openxmlformats.org/officeDocument/2006/relationships/image" Target="../media/image8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10</a:t>
            </a:r>
          </a:p>
        </p:txBody>
      </p:sp>
      <p:sp>
        <p:nvSpPr>
          <p:cNvPr id="5" name="Title 4"/>
          <p:cNvSpPr>
            <a:spLocks noGrp="1"/>
          </p:cNvSpPr>
          <p:nvPr>
            <p:ph type="title"/>
          </p:nvPr>
        </p:nvSpPr>
        <p:spPr>
          <a:xfrm>
            <a:off x="3996910" y="4035474"/>
            <a:ext cx="6322782" cy="966831"/>
          </a:xfrm>
        </p:spPr>
        <p:txBody>
          <a:bodyPr/>
          <a:lstStyle/>
          <a:p>
            <a:r>
              <a:rPr lang="en-IN" altLang="en-US" sz="3600" dirty="0"/>
              <a:t>Parametric Equations and</a:t>
            </a:r>
            <a:br>
              <a:rPr lang="en-IN" altLang="en-US" sz="3600" dirty="0"/>
            </a:br>
            <a:r>
              <a:rPr lang="en-IN" altLang="en-US" sz="3600" dirty="0"/>
              <a:t>Polar Coordinates</a:t>
            </a:r>
            <a:endParaRPr lang="en-US" altLang="en-US" sz="3600" dirty="0"/>
          </a:p>
        </p:txBody>
      </p:sp>
      <p:pic>
        <p:nvPicPr>
          <p:cNvPr id="11" name="Picture Placeholder 10" descr="&quot;&quot;">
            <a:extLst>
              <a:ext uri="{FF2B5EF4-FFF2-40B4-BE49-F238E27FC236}">
                <a16:creationId xmlns:a16="http://schemas.microsoft.com/office/drawing/2014/main" id="{677ED82E-62C8-49D2-8C8A-FF9E46384724}"/>
              </a:ext>
            </a:extLst>
          </p:cNvPr>
          <p:cNvPicPr>
            <a:picLocks noGrp="1" noChangeAspect="1"/>
          </p:cNvPicPr>
          <p:nvPr>
            <p:ph type="pic" sz="quarter" idx="12"/>
          </p:nvPr>
        </p:nvPicPr>
        <p:blipFill rotWithShape="1">
          <a:blip r:embed="rId3"/>
          <a:srcRect t="-45196" b="-45196"/>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6493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D44C-8BFF-4092-BC73-29CA43BBCDA6}"/>
              </a:ext>
            </a:extLst>
          </p:cNvPr>
          <p:cNvSpPr>
            <a:spLocks noGrp="1"/>
          </p:cNvSpPr>
          <p:nvPr>
            <p:ph type="title"/>
          </p:nvPr>
        </p:nvSpPr>
        <p:spPr/>
        <p:txBody>
          <a:bodyPr/>
          <a:lstStyle/>
          <a:p>
            <a:r>
              <a:rPr lang="en-US" altLang="en-US" dirty="0"/>
              <a:t>Polar Coordinates </a:t>
            </a:r>
            <a:r>
              <a:rPr lang="en-US" altLang="en-US" sz="2400" b="0" dirty="0"/>
              <a:t>(6 of 11)</a:t>
            </a:r>
            <a:endParaRPr lang="en-IN" dirty="0"/>
          </a:p>
        </p:txBody>
      </p:sp>
      <p:sp>
        <p:nvSpPr>
          <p:cNvPr id="3" name="Content Placeholder 2">
            <a:extLst>
              <a:ext uri="{FF2B5EF4-FFF2-40B4-BE49-F238E27FC236}">
                <a16:creationId xmlns:a16="http://schemas.microsoft.com/office/drawing/2014/main" id="{987ABEF6-332B-4EF5-A354-AD8251F00D29}"/>
              </a:ext>
            </a:extLst>
          </p:cNvPr>
          <p:cNvSpPr>
            <a:spLocks noGrp="1"/>
          </p:cNvSpPr>
          <p:nvPr>
            <p:ph sz="quarter" idx="23"/>
          </p:nvPr>
        </p:nvSpPr>
        <p:spPr>
          <a:xfrm>
            <a:off x="736600" y="1289050"/>
            <a:ext cx="10706100" cy="672104"/>
          </a:xfrm>
        </p:spPr>
        <p:txBody>
          <a:bodyPr/>
          <a:lstStyle/>
          <a:p>
            <a:r>
              <a:rPr lang="en-US" altLang="en-US" dirty="0"/>
              <a:t>In the Cartesian coordinate system every point has only one representation, but in the polar coordinate system each point has many representations. For</a:t>
            </a:r>
            <a:endParaRPr lang="en-IN" dirty="0"/>
          </a:p>
        </p:txBody>
      </p:sp>
      <p:sp>
        <p:nvSpPr>
          <p:cNvPr id="4" name="Content Placeholder 3">
            <a:extLst>
              <a:ext uri="{FF2B5EF4-FFF2-40B4-BE49-F238E27FC236}">
                <a16:creationId xmlns:a16="http://schemas.microsoft.com/office/drawing/2014/main" id="{F562F5EB-99B4-4569-88CA-F9260C79D552}"/>
              </a:ext>
            </a:extLst>
          </p:cNvPr>
          <p:cNvSpPr>
            <a:spLocks noGrp="1"/>
          </p:cNvSpPr>
          <p:nvPr>
            <p:ph sz="quarter" idx="24"/>
          </p:nvPr>
        </p:nvSpPr>
        <p:spPr>
          <a:xfrm>
            <a:off x="736600" y="2173217"/>
            <a:ext cx="2563191" cy="331443"/>
          </a:xfrm>
        </p:spPr>
        <p:txBody>
          <a:bodyPr/>
          <a:lstStyle/>
          <a:p>
            <a:r>
              <a:rPr lang="en-US" altLang="en-US" dirty="0"/>
              <a:t>instance, the point</a:t>
            </a:r>
            <a:endParaRPr lang="en-IN" dirty="0"/>
          </a:p>
        </p:txBody>
      </p:sp>
      <p:graphicFrame>
        <p:nvGraphicFramePr>
          <p:cNvPr id="20" name="Content Placeholder 19" descr="(1, (5pi/4))">
            <a:extLst>
              <a:ext uri="{FF2B5EF4-FFF2-40B4-BE49-F238E27FC236}">
                <a16:creationId xmlns:a16="http://schemas.microsoft.com/office/drawing/2014/main" id="{9701B5B3-4448-4D25-B3A0-5B51CC4FD6FD}"/>
              </a:ext>
            </a:extLst>
          </p:cNvPr>
          <p:cNvGraphicFramePr>
            <a:graphicFrameLocks noGrp="1" noChangeAspect="1"/>
          </p:cNvGraphicFramePr>
          <p:nvPr>
            <p:ph sz="quarter" idx="25"/>
            <p:extLst>
              <p:ext uri="{D42A27DB-BD31-4B8C-83A1-F6EECF244321}">
                <p14:modId xmlns:p14="http://schemas.microsoft.com/office/powerpoint/2010/main" val="4187242331"/>
              </p:ext>
            </p:extLst>
          </p:nvPr>
        </p:nvGraphicFramePr>
        <p:xfrm>
          <a:off x="3322956" y="2002562"/>
          <a:ext cx="919897" cy="692629"/>
        </p:xfrm>
        <a:graphic>
          <a:graphicData uri="http://schemas.openxmlformats.org/presentationml/2006/ole">
            <mc:AlternateContent xmlns:mc="http://schemas.openxmlformats.org/markup-compatibility/2006">
              <mc:Choice xmlns:v="urn:schemas-microsoft-com:vml" Requires="v">
                <p:oleObj spid="_x0000_s790987" name="Equation" r:id="rId3" imgW="1079280" imgH="812520" progId="Equation.DSMT4">
                  <p:embed/>
                </p:oleObj>
              </mc:Choice>
              <mc:Fallback>
                <p:oleObj name="Equation" r:id="rId3" imgW="1079280" imgH="812520" progId="Equation.DSMT4">
                  <p:embed/>
                  <p:pic>
                    <p:nvPicPr>
                      <p:cNvPr id="19" name="Object 18">
                        <a:extLst>
                          <a:ext uri="{FF2B5EF4-FFF2-40B4-BE49-F238E27FC236}">
                            <a16:creationId xmlns:a16="http://schemas.microsoft.com/office/drawing/2014/main" id="{8D7AB41F-8E9A-4A79-9A89-3AC9AC5DC181}"/>
                          </a:ext>
                        </a:extLst>
                      </p:cNvPr>
                      <p:cNvPicPr/>
                      <p:nvPr/>
                    </p:nvPicPr>
                    <p:blipFill>
                      <a:blip r:embed="rId4"/>
                      <a:stretch>
                        <a:fillRect/>
                      </a:stretch>
                    </p:blipFill>
                    <p:spPr>
                      <a:xfrm>
                        <a:off x="3322956" y="2002562"/>
                        <a:ext cx="919897" cy="69262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BF99779-6806-456E-A502-B43F63B6C3B5}"/>
              </a:ext>
            </a:extLst>
          </p:cNvPr>
          <p:cNvSpPr>
            <a:spLocks noGrp="1"/>
          </p:cNvSpPr>
          <p:nvPr>
            <p:ph sz="quarter" idx="26"/>
          </p:nvPr>
        </p:nvSpPr>
        <p:spPr>
          <a:xfrm>
            <a:off x="4343400" y="2173218"/>
            <a:ext cx="4810539" cy="331442"/>
          </a:xfrm>
        </p:spPr>
        <p:txBody>
          <a:bodyPr/>
          <a:lstStyle/>
          <a:p>
            <a:r>
              <a:rPr lang="en-US" altLang="en-US" dirty="0"/>
              <a:t>in Example 1(a) could be written as</a:t>
            </a:r>
            <a:endParaRPr lang="en-IN" dirty="0"/>
          </a:p>
        </p:txBody>
      </p:sp>
      <p:graphicFrame>
        <p:nvGraphicFramePr>
          <p:cNvPr id="22" name="Content Placeholder 21" descr="(1, (negative pi/4)) or (1, (13 pi/4))">
            <a:extLst>
              <a:ext uri="{FF2B5EF4-FFF2-40B4-BE49-F238E27FC236}">
                <a16:creationId xmlns:a16="http://schemas.microsoft.com/office/drawing/2014/main" id="{4B7350C0-399B-4F22-AAE2-25CA7B864AF8}"/>
              </a:ext>
            </a:extLst>
          </p:cNvPr>
          <p:cNvGraphicFramePr>
            <a:graphicFrameLocks noGrp="1" noChangeAspect="1"/>
          </p:cNvGraphicFramePr>
          <p:nvPr>
            <p:ph sz="quarter" idx="27"/>
            <p:extLst>
              <p:ext uri="{D42A27DB-BD31-4B8C-83A1-F6EECF244321}">
                <p14:modId xmlns:p14="http://schemas.microsoft.com/office/powerpoint/2010/main" val="1963701229"/>
              </p:ext>
            </p:extLst>
          </p:nvPr>
        </p:nvGraphicFramePr>
        <p:xfrm>
          <a:off x="9216549" y="2024462"/>
          <a:ext cx="2382412" cy="648826"/>
        </p:xfrm>
        <a:graphic>
          <a:graphicData uri="http://schemas.openxmlformats.org/presentationml/2006/ole">
            <mc:AlternateContent xmlns:mc="http://schemas.openxmlformats.org/markup-compatibility/2006">
              <mc:Choice xmlns:v="urn:schemas-microsoft-com:vml" Requires="v">
                <p:oleObj spid="_x0000_s790988" name="Equation" r:id="rId5" imgW="2984400" imgH="812520" progId="Equation.DSMT4">
                  <p:embed/>
                </p:oleObj>
              </mc:Choice>
              <mc:Fallback>
                <p:oleObj name="Equation" r:id="rId5" imgW="2984400" imgH="812520" progId="Equation.DSMT4">
                  <p:embed/>
                  <p:pic>
                    <p:nvPicPr>
                      <p:cNvPr id="21" name="Object 20">
                        <a:extLst>
                          <a:ext uri="{FF2B5EF4-FFF2-40B4-BE49-F238E27FC236}">
                            <a16:creationId xmlns:a16="http://schemas.microsoft.com/office/drawing/2014/main" id="{D7F6C01F-E9DB-4EF2-B096-543F07EE64C1}"/>
                          </a:ext>
                        </a:extLst>
                      </p:cNvPr>
                      <p:cNvPicPr/>
                      <p:nvPr/>
                    </p:nvPicPr>
                    <p:blipFill>
                      <a:blip r:embed="rId6"/>
                      <a:stretch>
                        <a:fillRect/>
                      </a:stretch>
                    </p:blipFill>
                    <p:spPr>
                      <a:xfrm>
                        <a:off x="9216549" y="2024462"/>
                        <a:ext cx="2382412" cy="64882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A693AFA-6E25-4703-8B2F-9187C901743B}"/>
              </a:ext>
            </a:extLst>
          </p:cNvPr>
          <p:cNvSpPr>
            <a:spLocks noGrp="1"/>
          </p:cNvSpPr>
          <p:nvPr>
            <p:ph sz="quarter" idx="28"/>
          </p:nvPr>
        </p:nvSpPr>
        <p:spPr>
          <a:xfrm>
            <a:off x="736600" y="2854054"/>
            <a:ext cx="376583" cy="331443"/>
          </a:xfrm>
        </p:spPr>
        <p:txBody>
          <a:bodyPr/>
          <a:lstStyle/>
          <a:p>
            <a:r>
              <a:rPr lang="en-US" altLang="en-US" dirty="0"/>
              <a:t>or</a:t>
            </a:r>
            <a:endParaRPr lang="en-IN" dirty="0"/>
          </a:p>
        </p:txBody>
      </p:sp>
      <p:graphicFrame>
        <p:nvGraphicFramePr>
          <p:cNvPr id="24" name="Content Placeholder 23" descr="(1, (negative pi/4)) ">
            <a:extLst>
              <a:ext uri="{FF2B5EF4-FFF2-40B4-BE49-F238E27FC236}">
                <a16:creationId xmlns:a16="http://schemas.microsoft.com/office/drawing/2014/main" id="{AFDE701E-7E2B-4BBB-BAFC-96EEBE7BCC75}"/>
              </a:ext>
            </a:extLst>
          </p:cNvPr>
          <p:cNvGraphicFramePr>
            <a:graphicFrameLocks noGrp="1" noChangeAspect="1"/>
          </p:cNvGraphicFramePr>
          <p:nvPr>
            <p:ph sz="quarter" idx="29"/>
            <p:extLst>
              <p:ext uri="{D42A27DB-BD31-4B8C-83A1-F6EECF244321}">
                <p14:modId xmlns:p14="http://schemas.microsoft.com/office/powerpoint/2010/main" val="21780202"/>
              </p:ext>
            </p:extLst>
          </p:nvPr>
        </p:nvGraphicFramePr>
        <p:xfrm>
          <a:off x="1112760" y="2678612"/>
          <a:ext cx="1051437" cy="715872"/>
        </p:xfrm>
        <a:graphic>
          <a:graphicData uri="http://schemas.openxmlformats.org/presentationml/2006/ole">
            <mc:AlternateContent xmlns:mc="http://schemas.openxmlformats.org/markup-compatibility/2006">
              <mc:Choice xmlns:v="urn:schemas-microsoft-com:vml" Requires="v">
                <p:oleObj spid="_x0000_s790989" name="Equation" r:id="rId7" imgW="1193760" imgH="812520" progId="Equation.DSMT4">
                  <p:embed/>
                </p:oleObj>
              </mc:Choice>
              <mc:Fallback>
                <p:oleObj name="Equation" r:id="rId7" imgW="1193760" imgH="812520" progId="Equation.DSMT4">
                  <p:embed/>
                  <p:pic>
                    <p:nvPicPr>
                      <p:cNvPr id="23" name="Object 22">
                        <a:extLst>
                          <a:ext uri="{FF2B5EF4-FFF2-40B4-BE49-F238E27FC236}">
                            <a16:creationId xmlns:a16="http://schemas.microsoft.com/office/drawing/2014/main" id="{70ADE68B-D702-4006-9FB8-642B1735FE3A}"/>
                          </a:ext>
                        </a:extLst>
                      </p:cNvPr>
                      <p:cNvPicPr/>
                      <p:nvPr/>
                    </p:nvPicPr>
                    <p:blipFill>
                      <a:blip r:embed="rId8"/>
                      <a:stretch>
                        <a:fillRect/>
                      </a:stretch>
                    </p:blipFill>
                    <p:spPr>
                      <a:xfrm>
                        <a:off x="1112760" y="2678612"/>
                        <a:ext cx="1051437" cy="71587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67502C48-D3D8-4AE3-A4DC-7B32CE45AA83}"/>
              </a:ext>
            </a:extLst>
          </p:cNvPr>
          <p:cNvSpPr>
            <a:spLocks noGrp="1"/>
          </p:cNvSpPr>
          <p:nvPr>
            <p:ph sz="quarter" idx="30"/>
          </p:nvPr>
        </p:nvSpPr>
        <p:spPr>
          <a:xfrm>
            <a:off x="2256633" y="2854054"/>
            <a:ext cx="2126974" cy="331443"/>
          </a:xfrm>
        </p:spPr>
        <p:txBody>
          <a:bodyPr/>
          <a:lstStyle/>
          <a:p>
            <a:r>
              <a:rPr lang="en-US" altLang="en-US" dirty="0"/>
              <a:t>(See Figure 4.)</a:t>
            </a:r>
            <a:endParaRPr lang="en-IN" dirty="0"/>
          </a:p>
        </p:txBody>
      </p:sp>
      <p:pic>
        <p:nvPicPr>
          <p:cNvPr id="14" name="Picture 425" descr="The image shows four figures with four points plotted in the polar coordinate system. In the first figure from the left, two lines starting from the same point is drawn. The lines start from the point O. The horizontal line goes to the right and the other line goes down to the left to a point (1, 5 pi/ 4), which makes an angle of 5 pi/ 4 with the horizontal line. In the second figure from the left, two lines are drawn from the same point. The first line goes to the right in the horizontal direction and the second line goes down to the left to a point (1, negative 3 pi/ 4), which makes an angle of minus 3 pi/4 with the horizontal line. In the third figure from the left, two lines are drawn from a point. The lines start from the point O. the horizontal line goes to the right and the vertical line goes down to the left to a point (1, 13 pi/ 4), which makes an angle of 13 pi/ 4 degrees with the horizontal line. In the fourth figure from the left three lines are from a point. The lines start from the point O. The horizontal line goes to the right and the vertical line goes up to the right, which makes an angle of pi/ 4 degrees with the horizontal line. Another dotted line is drawn from the point O. The line goes down to the left and ends at the point (negative 1, pi/ 4). &#10;"/>
          <p:cNvPicPr>
            <a:picLocks noGrp="1" noChangeAspect="1" noChangeArrowheads="1"/>
          </p:cNvPicPr>
          <p:nvPr>
            <p:ph sz="quarter" idx="31"/>
          </p:nvPr>
        </p:nvPicPr>
        <p:blipFill>
          <a:blip r:embed="rId9">
            <a:extLst>
              <a:ext uri="{28A0092B-C50C-407E-A947-70E740481C1C}">
                <a14:useLocalDpi xmlns:a14="http://schemas.microsoft.com/office/drawing/2010/main" val="0"/>
              </a:ext>
            </a:extLst>
          </a:blip>
          <a:srcRect/>
          <a:stretch>
            <a:fillRect/>
          </a:stretch>
        </p:blipFill>
        <p:spPr bwMode="auto">
          <a:xfrm>
            <a:off x="924891" y="3875891"/>
            <a:ext cx="9758363" cy="121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14">
            <a:extLst>
              <a:ext uri="{FF2B5EF4-FFF2-40B4-BE49-F238E27FC236}">
                <a16:creationId xmlns:a16="http://schemas.microsoft.com/office/drawing/2014/main" id="{933D0355-6050-4D5A-AF29-FE3FB3FF2D61}"/>
              </a:ext>
            </a:extLst>
          </p:cNvPr>
          <p:cNvSpPr>
            <a:spLocks noGrp="1"/>
          </p:cNvSpPr>
          <p:nvPr>
            <p:ph sz="quarter" idx="35"/>
          </p:nvPr>
        </p:nvSpPr>
        <p:spPr>
          <a:xfrm>
            <a:off x="736599" y="5631159"/>
            <a:ext cx="10862361" cy="370457"/>
          </a:xfrm>
        </p:spPr>
        <p:txBody>
          <a:bodyPr/>
          <a:lstStyle/>
          <a:p>
            <a:pPr algn="ctr"/>
            <a:r>
              <a:rPr lang="en-US" altLang="en-US" b="1" dirty="0"/>
              <a:t>Figure 4</a:t>
            </a:r>
          </a:p>
        </p:txBody>
      </p:sp>
    </p:spTree>
    <p:extLst>
      <p:ext uri="{BB962C8B-B14F-4D97-AF65-F5344CB8AC3E}">
        <p14:creationId xmlns:p14="http://schemas.microsoft.com/office/powerpoint/2010/main" val="2229684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32FF-E805-4B39-86EE-DCA0E921E404}"/>
              </a:ext>
            </a:extLst>
          </p:cNvPr>
          <p:cNvSpPr>
            <a:spLocks noGrp="1"/>
          </p:cNvSpPr>
          <p:nvPr>
            <p:ph type="title"/>
          </p:nvPr>
        </p:nvSpPr>
        <p:spPr/>
        <p:txBody>
          <a:bodyPr/>
          <a:lstStyle/>
          <a:p>
            <a:r>
              <a:rPr lang="en-US" altLang="en-US" dirty="0"/>
              <a:t>Polar Coordinates </a:t>
            </a:r>
            <a:r>
              <a:rPr lang="en-US" altLang="en-US" sz="2400" b="0" dirty="0"/>
              <a:t>(7 of 11)</a:t>
            </a:r>
            <a:endParaRPr lang="en-IN" dirty="0"/>
          </a:p>
        </p:txBody>
      </p:sp>
      <p:sp>
        <p:nvSpPr>
          <p:cNvPr id="3" name="Content Placeholder 2">
            <a:extLst>
              <a:ext uri="{FF2B5EF4-FFF2-40B4-BE49-F238E27FC236}">
                <a16:creationId xmlns:a16="http://schemas.microsoft.com/office/drawing/2014/main" id="{9A2E8CA6-133F-4258-8321-C7DDB9F4A3BB}"/>
              </a:ext>
            </a:extLst>
          </p:cNvPr>
          <p:cNvSpPr>
            <a:spLocks noGrp="1"/>
          </p:cNvSpPr>
          <p:nvPr>
            <p:ph sz="quarter" idx="23"/>
          </p:nvPr>
        </p:nvSpPr>
        <p:spPr>
          <a:xfrm>
            <a:off x="736600" y="1289049"/>
            <a:ext cx="10718800" cy="736251"/>
          </a:xfrm>
        </p:spPr>
        <p:txBody>
          <a:bodyPr/>
          <a:lstStyle/>
          <a:p>
            <a:r>
              <a:rPr lang="en-US" altLang="en-US" dirty="0"/>
              <a:t>In fact, since a complete counterclockwise rotation is given by an angle </a:t>
            </a:r>
            <a:r>
              <a:rPr lang="en-US" altLang="en-US" dirty="0" smtClean="0"/>
              <a:t>2</a:t>
            </a:r>
            <a:r>
              <a:rPr lang="el-GR" altLang="en-US" i="1" dirty="0" smtClean="0">
                <a:latin typeface="Arial" panose="020B0604020202020204" pitchFamily="34" charset="0"/>
                <a:cs typeface="Arial" panose="020B0604020202020204" pitchFamily="34" charset="0"/>
              </a:rPr>
              <a:t>π</a:t>
            </a:r>
            <a:r>
              <a:rPr lang="en-US" altLang="en-US" dirty="0" smtClean="0"/>
              <a:t>, </a:t>
            </a:r>
            <a:r>
              <a:rPr lang="en-US" altLang="en-US" dirty="0"/>
              <a:t>the point represented by polar coordinates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sz="800" i="1" dirty="0" smtClean="0">
                <a:sym typeface="Symbol" panose="05050102010706020507" pitchFamily="18" charset="2"/>
              </a:rPr>
              <a:t> </a:t>
            </a:r>
            <a:r>
              <a:rPr lang="en-US" altLang="en-US" dirty="0"/>
              <a:t>) is also represented by</a:t>
            </a:r>
            <a:endParaRPr lang="en-IN" dirty="0"/>
          </a:p>
        </p:txBody>
      </p:sp>
      <p:graphicFrame>
        <p:nvGraphicFramePr>
          <p:cNvPr id="8" name="Content Placeholder 7" descr="(r, theta + 2n pi) and (negative r, theta + (2n + 1) pi)">
            <a:extLst>
              <a:ext uri="{FF2B5EF4-FFF2-40B4-BE49-F238E27FC236}">
                <a16:creationId xmlns:a16="http://schemas.microsoft.com/office/drawing/2014/main" id="{1C06C3D2-262D-41A6-AE45-6D74E616B622}"/>
              </a:ext>
            </a:extLst>
          </p:cNvPr>
          <p:cNvGraphicFramePr>
            <a:graphicFrameLocks noGrp="1" noChangeAspect="1"/>
          </p:cNvGraphicFramePr>
          <p:nvPr>
            <p:ph sz="quarter" idx="24"/>
            <p:extLst>
              <p:ext uri="{D42A27DB-BD31-4B8C-83A1-F6EECF244321}">
                <p14:modId xmlns:p14="http://schemas.microsoft.com/office/powerpoint/2010/main" val="2610989178"/>
              </p:ext>
            </p:extLst>
          </p:nvPr>
        </p:nvGraphicFramePr>
        <p:xfrm>
          <a:off x="4371782" y="2401043"/>
          <a:ext cx="4952830" cy="441802"/>
        </p:xfrm>
        <a:graphic>
          <a:graphicData uri="http://schemas.openxmlformats.org/presentationml/2006/ole">
            <mc:AlternateContent xmlns:mc="http://schemas.openxmlformats.org/markup-compatibility/2006">
              <mc:Choice xmlns:v="urn:schemas-microsoft-com:vml" Requires="v">
                <p:oleObj spid="_x0000_s791702" name="Equation" r:id="rId3" imgW="5410080" imgH="482400" progId="Equation.DSMT4">
                  <p:embed/>
                </p:oleObj>
              </mc:Choice>
              <mc:Fallback>
                <p:oleObj name="Equation" r:id="rId3" imgW="5410080" imgH="482400" progId="Equation.DSMT4">
                  <p:embed/>
                  <p:pic>
                    <p:nvPicPr>
                      <p:cNvPr id="7" name="Object 6">
                        <a:extLst>
                          <a:ext uri="{FF2B5EF4-FFF2-40B4-BE49-F238E27FC236}">
                            <a16:creationId xmlns:a16="http://schemas.microsoft.com/office/drawing/2014/main" id="{F34294A4-E7E1-431F-B1AE-FDFC4D56CA9A}"/>
                          </a:ext>
                        </a:extLst>
                      </p:cNvPr>
                      <p:cNvPicPr/>
                      <p:nvPr/>
                    </p:nvPicPr>
                    <p:blipFill>
                      <a:blip r:embed="rId4"/>
                      <a:stretch>
                        <a:fillRect/>
                      </a:stretch>
                    </p:blipFill>
                    <p:spPr>
                      <a:xfrm>
                        <a:off x="4371782" y="2401043"/>
                        <a:ext cx="4952830" cy="4418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B9F1A23-7C95-4661-BF73-79FAE114D793}"/>
              </a:ext>
            </a:extLst>
          </p:cNvPr>
          <p:cNvSpPr>
            <a:spLocks noGrp="1"/>
          </p:cNvSpPr>
          <p:nvPr>
            <p:ph sz="quarter" idx="25"/>
          </p:nvPr>
        </p:nvSpPr>
        <p:spPr>
          <a:xfrm>
            <a:off x="736600" y="3490245"/>
            <a:ext cx="10712450" cy="356730"/>
          </a:xfrm>
        </p:spPr>
        <p:txBody>
          <a:bodyPr/>
          <a:lstStyle/>
          <a:p>
            <a:r>
              <a:rPr lang="en-US" altLang="en-US" dirty="0"/>
              <a:t>where </a:t>
            </a:r>
            <a:r>
              <a:rPr lang="en-US" altLang="en-US" i="1" dirty="0"/>
              <a:t>n </a:t>
            </a:r>
            <a:r>
              <a:rPr lang="en-US" altLang="en-US" dirty="0"/>
              <a:t>is any integer.</a:t>
            </a:r>
            <a:endParaRPr lang="en-IN" dirty="0"/>
          </a:p>
        </p:txBody>
      </p:sp>
    </p:spTree>
    <p:extLst>
      <p:ext uri="{BB962C8B-B14F-4D97-AF65-F5344CB8AC3E}">
        <p14:creationId xmlns:p14="http://schemas.microsoft.com/office/powerpoint/2010/main" val="125262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24B3-AC38-457B-93CE-69D5AFB282E6}"/>
              </a:ext>
            </a:extLst>
          </p:cNvPr>
          <p:cNvSpPr>
            <a:spLocks noGrp="1"/>
          </p:cNvSpPr>
          <p:nvPr>
            <p:ph type="title"/>
          </p:nvPr>
        </p:nvSpPr>
        <p:spPr/>
        <p:txBody>
          <a:bodyPr/>
          <a:lstStyle/>
          <a:p>
            <a:r>
              <a:rPr lang="en-US" altLang="en-US" dirty="0"/>
              <a:t>Polar Coordinates </a:t>
            </a:r>
            <a:r>
              <a:rPr lang="en-US" altLang="en-US" sz="2400" b="0" dirty="0"/>
              <a:t>(8 of 11)</a:t>
            </a:r>
            <a:endParaRPr lang="en-IN" dirty="0"/>
          </a:p>
        </p:txBody>
      </p:sp>
      <p:sp>
        <p:nvSpPr>
          <p:cNvPr id="3" name="Content Placeholder 2">
            <a:extLst>
              <a:ext uri="{FF2B5EF4-FFF2-40B4-BE49-F238E27FC236}">
                <a16:creationId xmlns:a16="http://schemas.microsoft.com/office/drawing/2014/main" id="{AF5C3B07-5431-43BB-BBBD-52D004FAEC9E}"/>
              </a:ext>
            </a:extLst>
          </p:cNvPr>
          <p:cNvSpPr>
            <a:spLocks noGrp="1"/>
          </p:cNvSpPr>
          <p:nvPr>
            <p:ph sz="quarter" idx="12"/>
          </p:nvPr>
        </p:nvSpPr>
        <p:spPr>
          <a:xfrm>
            <a:off x="741971" y="1292277"/>
            <a:ext cx="10721975" cy="993723"/>
          </a:xfrm>
        </p:spPr>
        <p:txBody>
          <a:bodyPr/>
          <a:lstStyle/>
          <a:p>
            <a:r>
              <a:rPr lang="en-US" altLang="en-US" dirty="0"/>
              <a:t>The connection between polar and Cartesian coordinates can be seen from Figure 5, in which the pole corresponds to the origin and the polar axis coincides with the positive </a:t>
            </a:r>
            <a:r>
              <a:rPr lang="en-US" altLang="en-US" i="1" dirty="0"/>
              <a:t>x</a:t>
            </a:r>
            <a:r>
              <a:rPr lang="en-US" altLang="en-US" dirty="0"/>
              <a:t>-axis.</a:t>
            </a:r>
          </a:p>
        </p:txBody>
      </p:sp>
      <p:pic>
        <p:nvPicPr>
          <p:cNvPr id="11" name="Content Placeholder 10" descr="A line is graphed o the x y coordinate plane. The line starts from the origin, goes up to the right and ends at the point P(r, theta) = P(x, y). The line makes an angle of theta degrees with the x-axis. A perpendicular line is drawn from the point P(r, theta)= P(x, y) to the x-axis, which makes a right angle triangle o the x y plane. The perpendicular of the triangle is labeled as y, the base is labeled as x and the hypotenuse of the triangle is labeled r.&#10;">
            <a:extLst>
              <a:ext uri="{FF2B5EF4-FFF2-40B4-BE49-F238E27FC236}">
                <a16:creationId xmlns:a16="http://schemas.microsoft.com/office/drawing/2014/main" id="{36EADD56-C778-4660-B43C-26D171476535}"/>
              </a:ext>
            </a:extLst>
          </p:cNvPr>
          <p:cNvPicPr>
            <a:picLocks noGrp="1" noChangeAspect="1"/>
          </p:cNvPicPr>
          <p:nvPr>
            <p:ph sz="quarter" idx="13"/>
          </p:nvPr>
        </p:nvPicPr>
        <p:blipFill>
          <a:blip r:embed="rId2"/>
          <a:stretch>
            <a:fillRect/>
          </a:stretch>
        </p:blipFill>
        <p:spPr>
          <a:xfrm>
            <a:off x="3819092" y="2449313"/>
            <a:ext cx="4550641" cy="3265756"/>
          </a:xfrm>
          <a:prstGeom prst="rect">
            <a:avLst/>
          </a:prstGeom>
        </p:spPr>
      </p:pic>
      <p:sp>
        <p:nvSpPr>
          <p:cNvPr id="5" name="Content Placeholder 4">
            <a:extLst>
              <a:ext uri="{FF2B5EF4-FFF2-40B4-BE49-F238E27FC236}">
                <a16:creationId xmlns:a16="http://schemas.microsoft.com/office/drawing/2014/main" id="{93E972DC-D28F-4770-BA49-950803414594}"/>
              </a:ext>
            </a:extLst>
          </p:cNvPr>
          <p:cNvSpPr>
            <a:spLocks noGrp="1"/>
          </p:cNvSpPr>
          <p:nvPr>
            <p:ph sz="quarter" idx="14"/>
          </p:nvPr>
        </p:nvSpPr>
        <p:spPr>
          <a:xfrm>
            <a:off x="733425" y="5878712"/>
            <a:ext cx="10721975" cy="324712"/>
          </a:xfrm>
        </p:spPr>
        <p:txBody>
          <a:bodyPr/>
          <a:lstStyle/>
          <a:p>
            <a:pPr algn="ctr"/>
            <a:r>
              <a:rPr lang="en-US" altLang="en-US" sz="2000" b="1" dirty="0"/>
              <a:t>Figure 5</a:t>
            </a:r>
          </a:p>
        </p:txBody>
      </p:sp>
    </p:spTree>
    <p:extLst>
      <p:ext uri="{BB962C8B-B14F-4D97-AF65-F5344CB8AC3E}">
        <p14:creationId xmlns:p14="http://schemas.microsoft.com/office/powerpoint/2010/main" val="399468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0C9B-8E03-42B0-B5DA-FEB18DC1BC32}"/>
              </a:ext>
            </a:extLst>
          </p:cNvPr>
          <p:cNvSpPr>
            <a:spLocks noGrp="1"/>
          </p:cNvSpPr>
          <p:nvPr>
            <p:ph type="title"/>
          </p:nvPr>
        </p:nvSpPr>
        <p:spPr/>
        <p:txBody>
          <a:bodyPr/>
          <a:lstStyle/>
          <a:p>
            <a:r>
              <a:rPr lang="en-US" altLang="en-US" dirty="0"/>
              <a:t>Polar Coordinates </a:t>
            </a:r>
            <a:r>
              <a:rPr lang="en-US" altLang="en-US" sz="2400" b="0" dirty="0"/>
              <a:t>(9 of 11)</a:t>
            </a:r>
            <a:endParaRPr lang="en-IN" dirty="0"/>
          </a:p>
        </p:txBody>
      </p:sp>
      <p:sp>
        <p:nvSpPr>
          <p:cNvPr id="3" name="Content Placeholder 2">
            <a:extLst>
              <a:ext uri="{FF2B5EF4-FFF2-40B4-BE49-F238E27FC236}">
                <a16:creationId xmlns:a16="http://schemas.microsoft.com/office/drawing/2014/main" id="{5FAC37FE-1C2D-4928-A24A-42E38F49F41F}"/>
              </a:ext>
            </a:extLst>
          </p:cNvPr>
          <p:cNvSpPr>
            <a:spLocks noGrp="1"/>
          </p:cNvSpPr>
          <p:nvPr>
            <p:ph sz="quarter" idx="23"/>
          </p:nvPr>
        </p:nvSpPr>
        <p:spPr>
          <a:xfrm>
            <a:off x="736600" y="1289049"/>
            <a:ext cx="10706100" cy="672105"/>
          </a:xfrm>
        </p:spPr>
        <p:txBody>
          <a:bodyPr/>
          <a:lstStyle/>
          <a:p>
            <a:r>
              <a:rPr lang="en-US" altLang="en-US" dirty="0"/>
              <a:t>If the point </a:t>
            </a:r>
            <a:r>
              <a:rPr lang="en-US" altLang="en-US" i="1" dirty="0"/>
              <a:t>P</a:t>
            </a:r>
            <a:r>
              <a:rPr lang="en-US" altLang="en-US" dirty="0"/>
              <a:t> has Cartesian coordinates (</a:t>
            </a:r>
            <a:r>
              <a:rPr lang="en-US" altLang="en-US" i="1" dirty="0"/>
              <a:t>x</a:t>
            </a:r>
            <a:r>
              <a:rPr lang="en-US" altLang="en-US" dirty="0"/>
              <a:t>, </a:t>
            </a:r>
            <a:r>
              <a:rPr lang="en-US" altLang="en-US" i="1" dirty="0"/>
              <a:t>y</a:t>
            </a:r>
            <a:r>
              <a:rPr lang="en-US" altLang="en-US" dirty="0"/>
              <a:t>) and polar coordinates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sz="800" i="1" dirty="0" smtClean="0">
                <a:sym typeface="Symbol" panose="05050102010706020507" pitchFamily="18" charset="2"/>
              </a:rPr>
              <a:t> </a:t>
            </a:r>
            <a:r>
              <a:rPr lang="en-US" altLang="en-US" dirty="0"/>
              <a:t>), then, from the figure, we have</a:t>
            </a:r>
            <a:endParaRPr lang="en-IN" dirty="0"/>
          </a:p>
        </p:txBody>
      </p:sp>
      <p:graphicFrame>
        <p:nvGraphicFramePr>
          <p:cNvPr id="20" name="Content Placeholder 19" descr="cos(theta) = (x/r) sin(theta) = (y/r)">
            <a:extLst>
              <a:ext uri="{FF2B5EF4-FFF2-40B4-BE49-F238E27FC236}">
                <a16:creationId xmlns:a16="http://schemas.microsoft.com/office/drawing/2014/main" id="{3B287177-A741-45E3-91B7-5F0CB42978AA}"/>
              </a:ext>
            </a:extLst>
          </p:cNvPr>
          <p:cNvGraphicFramePr>
            <a:graphicFrameLocks noGrp="1" noChangeAspect="1"/>
          </p:cNvGraphicFramePr>
          <p:nvPr>
            <p:ph sz="quarter" idx="24"/>
            <p:extLst>
              <p:ext uri="{D42A27DB-BD31-4B8C-83A1-F6EECF244321}">
                <p14:modId xmlns:p14="http://schemas.microsoft.com/office/powerpoint/2010/main" val="335699624"/>
              </p:ext>
            </p:extLst>
          </p:nvPr>
        </p:nvGraphicFramePr>
        <p:xfrm>
          <a:off x="4465407" y="2307762"/>
          <a:ext cx="2845262" cy="720800"/>
        </p:xfrm>
        <a:graphic>
          <a:graphicData uri="http://schemas.openxmlformats.org/presentationml/2006/ole">
            <mc:AlternateContent xmlns:mc="http://schemas.openxmlformats.org/markup-compatibility/2006">
              <mc:Choice xmlns:v="urn:schemas-microsoft-com:vml" Requires="v">
                <p:oleObj spid="_x0000_s793010" name="Equation" r:id="rId3" imgW="2857320" imgH="723600" progId="Equation.DSMT4">
                  <p:embed/>
                </p:oleObj>
              </mc:Choice>
              <mc:Fallback>
                <p:oleObj name="Equation" r:id="rId3" imgW="2857320" imgH="723600" progId="Equation.DSMT4">
                  <p:embed/>
                  <p:pic>
                    <p:nvPicPr>
                      <p:cNvPr id="19" name="Object 18">
                        <a:extLst>
                          <a:ext uri="{FF2B5EF4-FFF2-40B4-BE49-F238E27FC236}">
                            <a16:creationId xmlns:a16="http://schemas.microsoft.com/office/drawing/2014/main" id="{8DB00AA5-7B4D-4CA7-A331-237D482C8081}"/>
                          </a:ext>
                        </a:extLst>
                      </p:cNvPr>
                      <p:cNvPicPr/>
                      <p:nvPr/>
                    </p:nvPicPr>
                    <p:blipFill>
                      <a:blip r:embed="rId4"/>
                      <a:stretch>
                        <a:fillRect/>
                      </a:stretch>
                    </p:blipFill>
                    <p:spPr>
                      <a:xfrm>
                        <a:off x="4465407" y="2307762"/>
                        <a:ext cx="2845262" cy="720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5AC8ED8-5B6C-4D8D-9396-3C727BA26FDD}"/>
              </a:ext>
            </a:extLst>
          </p:cNvPr>
          <p:cNvSpPr>
            <a:spLocks noGrp="1"/>
          </p:cNvSpPr>
          <p:nvPr>
            <p:ph sz="quarter" idx="25"/>
          </p:nvPr>
        </p:nvSpPr>
        <p:spPr>
          <a:xfrm>
            <a:off x="736600" y="3528933"/>
            <a:ext cx="1002748" cy="338080"/>
          </a:xfrm>
        </p:spPr>
        <p:txBody>
          <a:bodyPr/>
          <a:lstStyle/>
          <a:p>
            <a:r>
              <a:rPr lang="en-US" altLang="en-US" dirty="0"/>
              <a:t>and so</a:t>
            </a:r>
            <a:endParaRPr lang="en-IN" dirty="0"/>
          </a:p>
        </p:txBody>
      </p:sp>
      <p:graphicFrame>
        <p:nvGraphicFramePr>
          <p:cNvPr id="22" name="Content Placeholder 21" descr="(item 1). x = r cos(theta) y = r sin(theta)">
            <a:extLst>
              <a:ext uri="{FF2B5EF4-FFF2-40B4-BE49-F238E27FC236}">
                <a16:creationId xmlns:a16="http://schemas.microsoft.com/office/drawing/2014/main" id="{3822E215-3A72-4ED7-A287-8324D08D6352}"/>
              </a:ext>
            </a:extLst>
          </p:cNvPr>
          <p:cNvGraphicFramePr>
            <a:graphicFrameLocks noGrp="1" noChangeAspect="1"/>
          </p:cNvGraphicFramePr>
          <p:nvPr>
            <p:ph sz="quarter" idx="26"/>
            <p:extLst>
              <p:ext uri="{D42A27DB-BD31-4B8C-83A1-F6EECF244321}">
                <p14:modId xmlns:p14="http://schemas.microsoft.com/office/powerpoint/2010/main" val="2241000238"/>
              </p:ext>
            </p:extLst>
          </p:nvPr>
        </p:nvGraphicFramePr>
        <p:xfrm>
          <a:off x="3883152" y="3938477"/>
          <a:ext cx="4425696" cy="445643"/>
        </p:xfrm>
        <a:graphic>
          <a:graphicData uri="http://schemas.openxmlformats.org/presentationml/2006/ole">
            <mc:AlternateContent xmlns:mc="http://schemas.openxmlformats.org/markup-compatibility/2006">
              <mc:Choice xmlns:v="urn:schemas-microsoft-com:vml" Requires="v">
                <p:oleObj spid="_x0000_s793011" name="Equation" r:id="rId5" imgW="3657600" imgH="368280" progId="Equation.DSMT4">
                  <p:embed/>
                </p:oleObj>
              </mc:Choice>
              <mc:Fallback>
                <p:oleObj name="Equation" r:id="rId5" imgW="3657600" imgH="368280" progId="Equation.DSMT4">
                  <p:embed/>
                  <p:pic>
                    <p:nvPicPr>
                      <p:cNvPr id="21" name="Object 20">
                        <a:extLst>
                          <a:ext uri="{FF2B5EF4-FFF2-40B4-BE49-F238E27FC236}">
                            <a16:creationId xmlns:a16="http://schemas.microsoft.com/office/drawing/2014/main" id="{01096FDC-9109-4521-8DA1-52809FFDA25D}"/>
                          </a:ext>
                        </a:extLst>
                      </p:cNvPr>
                      <p:cNvPicPr/>
                      <p:nvPr/>
                    </p:nvPicPr>
                    <p:blipFill>
                      <a:blip r:embed="rId6"/>
                      <a:stretch>
                        <a:fillRect/>
                      </a:stretch>
                    </p:blipFill>
                    <p:spPr>
                      <a:xfrm>
                        <a:off x="3883152" y="3938477"/>
                        <a:ext cx="4425696" cy="44564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8017B1E-7396-43AA-BF35-4D7162ACF720}"/>
              </a:ext>
            </a:extLst>
          </p:cNvPr>
          <p:cNvSpPr>
            <a:spLocks noGrp="1"/>
          </p:cNvSpPr>
          <p:nvPr>
            <p:ph sz="quarter" idx="27"/>
          </p:nvPr>
        </p:nvSpPr>
        <p:spPr>
          <a:xfrm>
            <a:off x="736600" y="4631879"/>
            <a:ext cx="10718800" cy="323528"/>
          </a:xfrm>
        </p:spPr>
        <p:txBody>
          <a:bodyPr/>
          <a:lstStyle/>
          <a:p>
            <a:r>
              <a:rPr lang="en-US" altLang="en-US" dirty="0"/>
              <a:t>Although Equations 1 were deduced from Figure 5, which illustrates the case</a:t>
            </a:r>
            <a:endParaRPr lang="en-IN" dirty="0"/>
          </a:p>
        </p:txBody>
      </p:sp>
      <p:sp>
        <p:nvSpPr>
          <p:cNvPr id="8" name="Content Placeholder 7">
            <a:extLst>
              <a:ext uri="{FF2B5EF4-FFF2-40B4-BE49-F238E27FC236}">
                <a16:creationId xmlns:a16="http://schemas.microsoft.com/office/drawing/2014/main" id="{599C18CB-2C91-4E83-A40E-0E87EDBBEC56}"/>
              </a:ext>
            </a:extLst>
          </p:cNvPr>
          <p:cNvSpPr>
            <a:spLocks noGrp="1"/>
          </p:cNvSpPr>
          <p:nvPr>
            <p:ph sz="quarter" idx="28"/>
          </p:nvPr>
        </p:nvSpPr>
        <p:spPr>
          <a:xfrm>
            <a:off x="736600" y="5199419"/>
            <a:ext cx="2245139" cy="312827"/>
          </a:xfrm>
        </p:spPr>
        <p:txBody>
          <a:bodyPr/>
          <a:lstStyle/>
          <a:p>
            <a:r>
              <a:rPr lang="en-US" altLang="en-US" dirty="0"/>
              <a:t>where </a:t>
            </a:r>
            <a:r>
              <a:rPr lang="en-US" altLang="en-US" i="1" dirty="0"/>
              <a:t>r</a:t>
            </a:r>
            <a:r>
              <a:rPr lang="en-US" altLang="en-US" dirty="0"/>
              <a:t> </a:t>
            </a:r>
            <a:r>
              <a:rPr lang="en-US" altLang="en-US" dirty="0">
                <a:latin typeface="Arial" panose="020B0604020202020204" pitchFamily="34" charset="0"/>
                <a:cs typeface="Arial" panose="020B0604020202020204" pitchFamily="34" charset="0"/>
              </a:rPr>
              <a:t>&gt;</a:t>
            </a:r>
            <a:r>
              <a:rPr lang="en-US" altLang="en-US" dirty="0"/>
              <a:t> 0 and</a:t>
            </a:r>
            <a:endParaRPr lang="en-IN" dirty="0"/>
          </a:p>
        </p:txBody>
      </p:sp>
      <p:graphicFrame>
        <p:nvGraphicFramePr>
          <p:cNvPr id="24" name="Content Placeholder 23" descr="0 &lt; theta &lt; (pi/2)">
            <a:extLst>
              <a:ext uri="{FF2B5EF4-FFF2-40B4-BE49-F238E27FC236}">
                <a16:creationId xmlns:a16="http://schemas.microsoft.com/office/drawing/2014/main" id="{C9CD3635-F568-467A-8519-57AA31E854B1}"/>
              </a:ext>
            </a:extLst>
          </p:cNvPr>
          <p:cNvGraphicFramePr>
            <a:graphicFrameLocks noGrp="1" noChangeAspect="1"/>
          </p:cNvGraphicFramePr>
          <p:nvPr>
            <p:ph sz="quarter" idx="29"/>
            <p:extLst>
              <p:ext uri="{D42A27DB-BD31-4B8C-83A1-F6EECF244321}">
                <p14:modId xmlns:p14="http://schemas.microsoft.com/office/powerpoint/2010/main" val="2409398470"/>
              </p:ext>
            </p:extLst>
          </p:nvPr>
        </p:nvGraphicFramePr>
        <p:xfrm>
          <a:off x="2948489" y="5004144"/>
          <a:ext cx="1318711" cy="715872"/>
        </p:xfrm>
        <a:graphic>
          <a:graphicData uri="http://schemas.openxmlformats.org/presentationml/2006/ole">
            <mc:AlternateContent xmlns:mc="http://schemas.openxmlformats.org/markup-compatibility/2006">
              <mc:Choice xmlns:v="urn:schemas-microsoft-com:vml" Requires="v">
                <p:oleObj spid="_x0000_s793012" name="Equation" r:id="rId7" imgW="1333440" imgH="723600" progId="Equation.DSMT4">
                  <p:embed/>
                </p:oleObj>
              </mc:Choice>
              <mc:Fallback>
                <p:oleObj name="Equation" r:id="rId7" imgW="1333440" imgH="723600" progId="Equation.DSMT4">
                  <p:embed/>
                  <p:pic>
                    <p:nvPicPr>
                      <p:cNvPr id="23" name="Object 22">
                        <a:extLst>
                          <a:ext uri="{FF2B5EF4-FFF2-40B4-BE49-F238E27FC236}">
                            <a16:creationId xmlns:a16="http://schemas.microsoft.com/office/drawing/2014/main" id="{E1BBFA1E-EB92-4D9C-8393-EF10F45896FA}"/>
                          </a:ext>
                        </a:extLst>
                      </p:cNvPr>
                      <p:cNvPicPr/>
                      <p:nvPr/>
                    </p:nvPicPr>
                    <p:blipFill>
                      <a:blip r:embed="rId8"/>
                      <a:stretch>
                        <a:fillRect/>
                      </a:stretch>
                    </p:blipFill>
                    <p:spPr>
                      <a:xfrm>
                        <a:off x="2948489" y="5004144"/>
                        <a:ext cx="1318711" cy="71587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AF33EEC-6173-44AF-8E77-BC51DC384151}"/>
              </a:ext>
            </a:extLst>
          </p:cNvPr>
          <p:cNvSpPr>
            <a:spLocks noGrp="1"/>
          </p:cNvSpPr>
          <p:nvPr>
            <p:ph sz="quarter" idx="30"/>
          </p:nvPr>
        </p:nvSpPr>
        <p:spPr>
          <a:xfrm>
            <a:off x="4393096" y="5199420"/>
            <a:ext cx="7062304" cy="369532"/>
          </a:xfrm>
        </p:spPr>
        <p:txBody>
          <a:bodyPr/>
          <a:lstStyle/>
          <a:p>
            <a:r>
              <a:rPr lang="en-US" altLang="en-US" dirty="0"/>
              <a:t>these equations are valid for all values of </a:t>
            </a:r>
            <a:r>
              <a:rPr lang="en-US" altLang="en-US" i="1" dirty="0"/>
              <a:t>r</a:t>
            </a:r>
            <a:r>
              <a:rPr lang="en-US" altLang="en-US" dirty="0"/>
              <a:t> and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a:t>
            </a:r>
            <a:endParaRPr lang="en-IN" dirty="0"/>
          </a:p>
        </p:txBody>
      </p:sp>
    </p:spTree>
    <p:extLst>
      <p:ext uri="{BB962C8B-B14F-4D97-AF65-F5344CB8AC3E}">
        <p14:creationId xmlns:p14="http://schemas.microsoft.com/office/powerpoint/2010/main" val="161572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0299-8B1C-4D78-B0C3-EA96C51146CE}"/>
              </a:ext>
            </a:extLst>
          </p:cNvPr>
          <p:cNvSpPr>
            <a:spLocks noGrp="1"/>
          </p:cNvSpPr>
          <p:nvPr>
            <p:ph type="title"/>
          </p:nvPr>
        </p:nvSpPr>
        <p:spPr/>
        <p:txBody>
          <a:bodyPr/>
          <a:lstStyle/>
          <a:p>
            <a:r>
              <a:rPr lang="en-US" altLang="en-US" dirty="0"/>
              <a:t>Polar Coordinates </a:t>
            </a:r>
            <a:r>
              <a:rPr lang="en-US" altLang="en-US" sz="2400" b="0" dirty="0"/>
              <a:t>(10 of 11)</a:t>
            </a:r>
            <a:endParaRPr lang="en-IN" dirty="0"/>
          </a:p>
        </p:txBody>
      </p:sp>
      <p:sp>
        <p:nvSpPr>
          <p:cNvPr id="3" name="Content Placeholder 2">
            <a:extLst>
              <a:ext uri="{FF2B5EF4-FFF2-40B4-BE49-F238E27FC236}">
                <a16:creationId xmlns:a16="http://schemas.microsoft.com/office/drawing/2014/main" id="{DB9ED6FF-F094-4C73-8E51-0F1481065A30}"/>
              </a:ext>
            </a:extLst>
          </p:cNvPr>
          <p:cNvSpPr>
            <a:spLocks noGrp="1"/>
          </p:cNvSpPr>
          <p:nvPr>
            <p:ph sz="quarter" idx="23"/>
          </p:nvPr>
        </p:nvSpPr>
        <p:spPr>
          <a:xfrm>
            <a:off x="736600" y="1289049"/>
            <a:ext cx="10706100" cy="1022349"/>
          </a:xfrm>
        </p:spPr>
        <p:txBody>
          <a:bodyPr/>
          <a:lstStyle/>
          <a:p>
            <a:r>
              <a:rPr lang="en-US" altLang="en-US" dirty="0">
                <a:sym typeface="Symbol" panose="05050102010706020507" pitchFamily="18" charset="2"/>
              </a:rPr>
              <a:t>Equations 1 allow us to find the Cartesian coordinates of a point when the polar coordinates are known. To find </a:t>
            </a:r>
            <a:r>
              <a:rPr lang="en-US" altLang="en-US" i="1" dirty="0"/>
              <a:t>r</a:t>
            </a:r>
            <a:r>
              <a:rPr lang="en-US" altLang="en-US" dirty="0">
                <a:sym typeface="Symbol" panose="05050102010706020507" pitchFamily="18" charset="2"/>
              </a:rPr>
              <a:t> and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when </a:t>
            </a:r>
            <a:r>
              <a:rPr lang="en-US" altLang="en-US" i="1" dirty="0"/>
              <a:t>x</a:t>
            </a:r>
            <a:r>
              <a:rPr lang="en-US" altLang="en-US" dirty="0"/>
              <a:t> </a:t>
            </a:r>
            <a:r>
              <a:rPr lang="en-US" altLang="en-US" dirty="0">
                <a:sym typeface="Symbol" panose="05050102010706020507" pitchFamily="18" charset="2"/>
              </a:rPr>
              <a:t>and </a:t>
            </a:r>
            <a:r>
              <a:rPr lang="en-US" altLang="en-US" i="1" dirty="0"/>
              <a:t>y</a:t>
            </a:r>
            <a:r>
              <a:rPr lang="en-US" altLang="en-US" dirty="0">
                <a:sym typeface="Symbol" panose="05050102010706020507" pitchFamily="18" charset="2"/>
              </a:rPr>
              <a:t> are known, we use the equations</a:t>
            </a:r>
            <a:endParaRPr lang="en-IN" dirty="0"/>
          </a:p>
        </p:txBody>
      </p:sp>
      <p:graphicFrame>
        <p:nvGraphicFramePr>
          <p:cNvPr id="20" name="Content Placeholder 19" descr="(item 2). (r^2 = x^2 + y^2) (tan (theta) = y/x)&#10;">
            <a:extLst>
              <a:ext uri="{FF2B5EF4-FFF2-40B4-BE49-F238E27FC236}">
                <a16:creationId xmlns:a16="http://schemas.microsoft.com/office/drawing/2014/main" id="{3083F17A-631C-4A91-A1BA-187C5AAEBA55}"/>
              </a:ext>
            </a:extLst>
          </p:cNvPr>
          <p:cNvGraphicFramePr>
            <a:graphicFrameLocks noGrp="1" noChangeAspect="1"/>
          </p:cNvGraphicFramePr>
          <p:nvPr>
            <p:ph sz="quarter" idx="24"/>
            <p:extLst>
              <p:ext uri="{D42A27DB-BD31-4B8C-83A1-F6EECF244321}">
                <p14:modId xmlns:p14="http://schemas.microsoft.com/office/powerpoint/2010/main" val="3068756767"/>
              </p:ext>
            </p:extLst>
          </p:nvPr>
        </p:nvGraphicFramePr>
        <p:xfrm>
          <a:off x="1476925" y="2528237"/>
          <a:ext cx="4050330" cy="769562"/>
        </p:xfrm>
        <a:graphic>
          <a:graphicData uri="http://schemas.openxmlformats.org/presentationml/2006/ole">
            <mc:AlternateContent xmlns:mc="http://schemas.openxmlformats.org/markup-compatibility/2006">
              <mc:Choice xmlns:v="urn:schemas-microsoft-com:vml" Requires="v">
                <p:oleObj spid="_x0000_s793747" name="Equation" r:id="rId3" imgW="3809880" imgH="723600" progId="Equation.DSMT4">
                  <p:embed/>
                </p:oleObj>
              </mc:Choice>
              <mc:Fallback>
                <p:oleObj name="Equation" r:id="rId3" imgW="3809880" imgH="723600" progId="Equation.DSMT4">
                  <p:embed/>
                  <p:pic>
                    <p:nvPicPr>
                      <p:cNvPr id="19" name="Object 18">
                        <a:extLst>
                          <a:ext uri="{FF2B5EF4-FFF2-40B4-BE49-F238E27FC236}">
                            <a16:creationId xmlns:a16="http://schemas.microsoft.com/office/drawing/2014/main" id="{50F46026-6C9E-4208-A1F0-676439086788}"/>
                          </a:ext>
                        </a:extLst>
                      </p:cNvPr>
                      <p:cNvPicPr/>
                      <p:nvPr/>
                    </p:nvPicPr>
                    <p:blipFill>
                      <a:blip r:embed="rId4"/>
                      <a:stretch>
                        <a:fillRect/>
                      </a:stretch>
                    </p:blipFill>
                    <p:spPr>
                      <a:xfrm>
                        <a:off x="1476925" y="2528237"/>
                        <a:ext cx="4050330" cy="7695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E47476A-A6D8-4D8E-BC72-313C3F772558}"/>
              </a:ext>
            </a:extLst>
          </p:cNvPr>
          <p:cNvSpPr>
            <a:spLocks noGrp="1"/>
          </p:cNvSpPr>
          <p:nvPr>
            <p:ph sz="quarter" idx="25"/>
          </p:nvPr>
        </p:nvSpPr>
        <p:spPr>
          <a:xfrm>
            <a:off x="736600" y="3686076"/>
            <a:ext cx="5151016" cy="1022348"/>
          </a:xfrm>
        </p:spPr>
        <p:txBody>
          <a:bodyPr/>
          <a:lstStyle/>
          <a:p>
            <a:r>
              <a:rPr lang="en-US" altLang="en-US" dirty="0">
                <a:sym typeface="Symbol" panose="05050102010706020507" pitchFamily="18" charset="2"/>
              </a:rPr>
              <a:t>which can be deduced from Equations 1 or simply read from Figure 5.</a:t>
            </a:r>
            <a:endParaRPr lang="en-IN" dirty="0"/>
          </a:p>
        </p:txBody>
      </p:sp>
      <p:pic>
        <p:nvPicPr>
          <p:cNvPr id="21" name="Content Placeholder 20" descr="A line is graphed o the x y coordinate plane. The line starts from the origin, goes up to the right and ends at the point P(r, theta) = P(x, y). The line makes an angle of theta degrees with the x-axis. A perpendicular line is drawn from the point P(r, theta)= P(x, y) to the x-axis, which makes a right angle triangle o the x y plane. The perpendicular of the triangle is labeled as y, the base is labeled as x and the hypotenuse of the triangle is labeled r.&#10;">
            <a:extLst>
              <a:ext uri="{FF2B5EF4-FFF2-40B4-BE49-F238E27FC236}">
                <a16:creationId xmlns:a16="http://schemas.microsoft.com/office/drawing/2014/main" id="{D13EFBEB-394B-4674-8C2B-5EA85687D6C1}"/>
              </a:ext>
            </a:extLst>
          </p:cNvPr>
          <p:cNvPicPr>
            <a:picLocks noGrp="1" noChangeAspect="1"/>
          </p:cNvPicPr>
          <p:nvPr>
            <p:ph sz="quarter" idx="26"/>
          </p:nvPr>
        </p:nvPicPr>
        <p:blipFill>
          <a:blip r:embed="rId5"/>
          <a:stretch>
            <a:fillRect/>
          </a:stretch>
        </p:blipFill>
        <p:spPr>
          <a:xfrm>
            <a:off x="6864351" y="2411144"/>
            <a:ext cx="4438921" cy="3182612"/>
          </a:xfrm>
          <a:prstGeom prst="rect">
            <a:avLst/>
          </a:prstGeom>
        </p:spPr>
      </p:pic>
      <p:sp>
        <p:nvSpPr>
          <p:cNvPr id="7" name="Content Placeholder 6">
            <a:extLst>
              <a:ext uri="{FF2B5EF4-FFF2-40B4-BE49-F238E27FC236}">
                <a16:creationId xmlns:a16="http://schemas.microsoft.com/office/drawing/2014/main" id="{AC8172B4-BA52-4DB0-BB97-89416597A8C8}"/>
              </a:ext>
            </a:extLst>
          </p:cNvPr>
          <p:cNvSpPr>
            <a:spLocks noGrp="1"/>
          </p:cNvSpPr>
          <p:nvPr>
            <p:ph sz="quarter" idx="27"/>
          </p:nvPr>
        </p:nvSpPr>
        <p:spPr>
          <a:xfrm>
            <a:off x="7335077" y="5848074"/>
            <a:ext cx="3486737" cy="314176"/>
          </a:xfrm>
        </p:spPr>
        <p:txBody>
          <a:bodyPr/>
          <a:lstStyle/>
          <a:p>
            <a:pPr algn="ctr"/>
            <a:r>
              <a:rPr lang="en-US" altLang="en-US" sz="2000" b="1" dirty="0"/>
              <a:t>Figure 5</a:t>
            </a:r>
          </a:p>
        </p:txBody>
      </p:sp>
    </p:spTree>
    <p:extLst>
      <p:ext uri="{BB962C8B-B14F-4D97-AF65-F5344CB8AC3E}">
        <p14:creationId xmlns:p14="http://schemas.microsoft.com/office/powerpoint/2010/main" val="2467844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0E57-8CCE-43F4-86F5-9012E29A1375}"/>
              </a:ext>
            </a:extLst>
          </p:cNvPr>
          <p:cNvSpPr>
            <a:spLocks noGrp="1"/>
          </p:cNvSpPr>
          <p:nvPr>
            <p:ph type="title"/>
          </p:nvPr>
        </p:nvSpPr>
        <p:spPr/>
        <p:txBody>
          <a:bodyPr/>
          <a:lstStyle/>
          <a:p>
            <a:r>
              <a:rPr lang="en-US" altLang="en-US" dirty="0"/>
              <a:t>Example 2</a:t>
            </a:r>
            <a:endParaRPr lang="en-IN" dirty="0"/>
          </a:p>
        </p:txBody>
      </p:sp>
      <p:sp>
        <p:nvSpPr>
          <p:cNvPr id="3" name="Content Placeholder 2">
            <a:extLst>
              <a:ext uri="{FF2B5EF4-FFF2-40B4-BE49-F238E27FC236}">
                <a16:creationId xmlns:a16="http://schemas.microsoft.com/office/drawing/2014/main" id="{3B948F23-5025-4294-AA41-422D89541EC7}"/>
              </a:ext>
            </a:extLst>
          </p:cNvPr>
          <p:cNvSpPr>
            <a:spLocks noGrp="1"/>
          </p:cNvSpPr>
          <p:nvPr>
            <p:ph sz="quarter" idx="23"/>
          </p:nvPr>
        </p:nvSpPr>
        <p:spPr>
          <a:xfrm>
            <a:off x="736600" y="1289050"/>
            <a:ext cx="2404165" cy="331028"/>
          </a:xfrm>
        </p:spPr>
        <p:txBody>
          <a:bodyPr/>
          <a:lstStyle/>
          <a:p>
            <a:r>
              <a:rPr lang="en-US" altLang="en-US" dirty="0"/>
              <a:t>Convert the point</a:t>
            </a:r>
            <a:endParaRPr lang="en-IN" dirty="0"/>
          </a:p>
        </p:txBody>
      </p:sp>
      <p:graphicFrame>
        <p:nvGraphicFramePr>
          <p:cNvPr id="20" name="Content Placeholder 19" descr="(2, (pi/3))">
            <a:extLst>
              <a:ext uri="{FF2B5EF4-FFF2-40B4-BE49-F238E27FC236}">
                <a16:creationId xmlns:a16="http://schemas.microsoft.com/office/drawing/2014/main" id="{F1ABB14B-E625-4E41-A764-F211CA815658}"/>
              </a:ext>
            </a:extLst>
          </p:cNvPr>
          <p:cNvGraphicFramePr>
            <a:graphicFrameLocks noGrp="1" noChangeAspect="1"/>
          </p:cNvGraphicFramePr>
          <p:nvPr>
            <p:ph sz="quarter" idx="24"/>
            <p:extLst>
              <p:ext uri="{D42A27DB-BD31-4B8C-83A1-F6EECF244321}">
                <p14:modId xmlns:p14="http://schemas.microsoft.com/office/powerpoint/2010/main" val="3016183563"/>
              </p:ext>
            </p:extLst>
          </p:nvPr>
        </p:nvGraphicFramePr>
        <p:xfrm>
          <a:off x="3188642" y="1104763"/>
          <a:ext cx="841709" cy="699602"/>
        </p:xfrm>
        <a:graphic>
          <a:graphicData uri="http://schemas.openxmlformats.org/presentationml/2006/ole">
            <mc:AlternateContent xmlns:mc="http://schemas.openxmlformats.org/markup-compatibility/2006">
              <mc:Choice xmlns:v="urn:schemas-microsoft-com:vml" Requires="v">
                <p:oleObj spid="_x0000_s795194" name="Equation" r:id="rId3" imgW="977760" imgH="812520" progId="Equation.DSMT4">
                  <p:embed/>
                </p:oleObj>
              </mc:Choice>
              <mc:Fallback>
                <p:oleObj name="Equation" r:id="rId3" imgW="977760" imgH="812520" progId="Equation.DSMT4">
                  <p:embed/>
                  <p:pic>
                    <p:nvPicPr>
                      <p:cNvPr id="19" name="Object 18">
                        <a:extLst>
                          <a:ext uri="{FF2B5EF4-FFF2-40B4-BE49-F238E27FC236}">
                            <a16:creationId xmlns:a16="http://schemas.microsoft.com/office/drawing/2014/main" id="{83B5DF3C-3960-42BA-8626-84846701B15A}"/>
                          </a:ext>
                        </a:extLst>
                      </p:cNvPr>
                      <p:cNvPicPr/>
                      <p:nvPr/>
                    </p:nvPicPr>
                    <p:blipFill>
                      <a:blip r:embed="rId4"/>
                      <a:stretch>
                        <a:fillRect/>
                      </a:stretch>
                    </p:blipFill>
                    <p:spPr>
                      <a:xfrm>
                        <a:off x="3188642" y="1104763"/>
                        <a:ext cx="841709" cy="6996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E66022B-1420-4D82-B727-958552999449}"/>
              </a:ext>
            </a:extLst>
          </p:cNvPr>
          <p:cNvSpPr>
            <a:spLocks noGrp="1"/>
          </p:cNvSpPr>
          <p:nvPr>
            <p:ph sz="quarter" idx="25"/>
          </p:nvPr>
        </p:nvSpPr>
        <p:spPr>
          <a:xfrm>
            <a:off x="4115856" y="1289051"/>
            <a:ext cx="7231270" cy="331028"/>
          </a:xfrm>
        </p:spPr>
        <p:txBody>
          <a:bodyPr/>
          <a:lstStyle/>
          <a:p>
            <a:r>
              <a:rPr lang="en-US" altLang="en-US" dirty="0"/>
              <a:t>from polar to Cartesian coordinates.</a:t>
            </a:r>
          </a:p>
        </p:txBody>
      </p:sp>
      <p:sp>
        <p:nvSpPr>
          <p:cNvPr id="6" name="Content Placeholder 5">
            <a:extLst>
              <a:ext uri="{FF2B5EF4-FFF2-40B4-BE49-F238E27FC236}">
                <a16:creationId xmlns:a16="http://schemas.microsoft.com/office/drawing/2014/main" id="{5A23A1EC-717F-4DA9-B966-7F389A17C1D9}"/>
              </a:ext>
            </a:extLst>
          </p:cNvPr>
          <p:cNvSpPr>
            <a:spLocks noGrp="1"/>
          </p:cNvSpPr>
          <p:nvPr>
            <p:ph sz="quarter" idx="26"/>
          </p:nvPr>
        </p:nvSpPr>
        <p:spPr>
          <a:xfrm>
            <a:off x="736600" y="1968638"/>
            <a:ext cx="2105991" cy="844272"/>
          </a:xfrm>
        </p:spPr>
        <p:txBody>
          <a:bodyPr/>
          <a:lstStyle/>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Since </a:t>
            </a:r>
            <a:r>
              <a:rPr lang="en-US" altLang="en-US" i="1" dirty="0"/>
              <a:t>r </a:t>
            </a:r>
            <a:r>
              <a:rPr lang="en-US" altLang="en-US" dirty="0"/>
              <a:t>= 2 and</a:t>
            </a:r>
            <a:endParaRPr lang="en-IN" dirty="0"/>
          </a:p>
        </p:txBody>
      </p:sp>
      <p:graphicFrame>
        <p:nvGraphicFramePr>
          <p:cNvPr id="22" name="Content Placeholder 21" descr="theta = (pi/3)">
            <a:extLst>
              <a:ext uri="{FF2B5EF4-FFF2-40B4-BE49-F238E27FC236}">
                <a16:creationId xmlns:a16="http://schemas.microsoft.com/office/drawing/2014/main" id="{9C1BE7DD-7690-44E6-8630-37CA7013F075}"/>
              </a:ext>
            </a:extLst>
          </p:cNvPr>
          <p:cNvGraphicFramePr>
            <a:graphicFrameLocks noGrp="1" noChangeAspect="1"/>
          </p:cNvGraphicFramePr>
          <p:nvPr>
            <p:ph sz="quarter" idx="27"/>
            <p:extLst>
              <p:ext uri="{D42A27DB-BD31-4B8C-83A1-F6EECF244321}">
                <p14:modId xmlns:p14="http://schemas.microsoft.com/office/powerpoint/2010/main" val="1639335024"/>
              </p:ext>
            </p:extLst>
          </p:nvPr>
        </p:nvGraphicFramePr>
        <p:xfrm>
          <a:off x="2882445" y="2194400"/>
          <a:ext cx="916588" cy="781796"/>
        </p:xfrm>
        <a:graphic>
          <a:graphicData uri="http://schemas.openxmlformats.org/presentationml/2006/ole">
            <mc:AlternateContent xmlns:mc="http://schemas.openxmlformats.org/markup-compatibility/2006">
              <mc:Choice xmlns:v="urn:schemas-microsoft-com:vml" Requires="v">
                <p:oleObj spid="_x0000_s795195" name="Equation" r:id="rId5" imgW="863280" imgH="736560" progId="Equation.DSMT4">
                  <p:embed/>
                </p:oleObj>
              </mc:Choice>
              <mc:Fallback>
                <p:oleObj name="Equation" r:id="rId5" imgW="863280" imgH="736560" progId="Equation.DSMT4">
                  <p:embed/>
                  <p:pic>
                    <p:nvPicPr>
                      <p:cNvPr id="21" name="Object 20">
                        <a:extLst>
                          <a:ext uri="{FF2B5EF4-FFF2-40B4-BE49-F238E27FC236}">
                            <a16:creationId xmlns:a16="http://schemas.microsoft.com/office/drawing/2014/main" id="{1B2BC22A-6549-4EFE-82C9-01EEFEFB958B}"/>
                          </a:ext>
                        </a:extLst>
                      </p:cNvPr>
                      <p:cNvPicPr/>
                      <p:nvPr/>
                    </p:nvPicPr>
                    <p:blipFill>
                      <a:blip r:embed="rId6"/>
                      <a:stretch>
                        <a:fillRect/>
                      </a:stretch>
                    </p:blipFill>
                    <p:spPr>
                      <a:xfrm>
                        <a:off x="2882445" y="2194400"/>
                        <a:ext cx="916588" cy="78179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D14C9BC-2180-4282-8A0E-CB40C22A7135}"/>
              </a:ext>
            </a:extLst>
          </p:cNvPr>
          <p:cNvSpPr>
            <a:spLocks noGrp="1"/>
          </p:cNvSpPr>
          <p:nvPr>
            <p:ph sz="quarter" idx="28"/>
          </p:nvPr>
        </p:nvSpPr>
        <p:spPr>
          <a:xfrm>
            <a:off x="3897678" y="2404780"/>
            <a:ext cx="7571250" cy="328618"/>
          </a:xfrm>
        </p:spPr>
        <p:txBody>
          <a:bodyPr/>
          <a:lstStyle/>
          <a:p>
            <a:r>
              <a:rPr lang="en-US" altLang="en-US" dirty="0"/>
              <a:t>Equations 1 give</a:t>
            </a:r>
            <a:endParaRPr lang="en-IN" dirty="0"/>
          </a:p>
        </p:txBody>
      </p:sp>
      <p:graphicFrame>
        <p:nvGraphicFramePr>
          <p:cNvPr id="24" name="Content Placeholder 23" descr="x = r cos(theta) = (2 cos(pi/3)) =  (2 * (1/2)) =  1&#10;y = r sin(theta) = (2 sin(pi/3)) =  (2 * (sqrt(3)/2)) =  sqrt(3)">
            <a:extLst>
              <a:ext uri="{FF2B5EF4-FFF2-40B4-BE49-F238E27FC236}">
                <a16:creationId xmlns:a16="http://schemas.microsoft.com/office/drawing/2014/main" id="{DC646BA1-9A37-44FF-9C46-B2E33E14F982}"/>
              </a:ext>
            </a:extLst>
          </p:cNvPr>
          <p:cNvGraphicFramePr>
            <a:graphicFrameLocks noGrp="1" noChangeAspect="1"/>
          </p:cNvGraphicFramePr>
          <p:nvPr>
            <p:ph sz="quarter" idx="29"/>
            <p:extLst>
              <p:ext uri="{D42A27DB-BD31-4B8C-83A1-F6EECF244321}">
                <p14:modId xmlns:p14="http://schemas.microsoft.com/office/powerpoint/2010/main" val="2548256247"/>
              </p:ext>
            </p:extLst>
          </p:nvPr>
        </p:nvGraphicFramePr>
        <p:xfrm>
          <a:off x="4051596" y="3239899"/>
          <a:ext cx="4076107" cy="1534536"/>
        </p:xfrm>
        <a:graphic>
          <a:graphicData uri="http://schemas.openxmlformats.org/presentationml/2006/ole">
            <mc:AlternateContent xmlns:mc="http://schemas.openxmlformats.org/markup-compatibility/2006">
              <mc:Choice xmlns:v="urn:schemas-microsoft-com:vml" Requires="v">
                <p:oleObj spid="_x0000_s795196" name="Equation" r:id="rId7" imgW="4317840" imgH="1625400" progId="Equation.DSMT4">
                  <p:embed/>
                </p:oleObj>
              </mc:Choice>
              <mc:Fallback>
                <p:oleObj name="Equation" r:id="rId7" imgW="4317840" imgH="1625400" progId="Equation.DSMT4">
                  <p:embed/>
                  <p:pic>
                    <p:nvPicPr>
                      <p:cNvPr id="23" name="Object 22">
                        <a:extLst>
                          <a:ext uri="{FF2B5EF4-FFF2-40B4-BE49-F238E27FC236}">
                            <a16:creationId xmlns:a16="http://schemas.microsoft.com/office/drawing/2014/main" id="{BC6D210A-116A-449D-8797-F7CA6C82AA34}"/>
                          </a:ext>
                        </a:extLst>
                      </p:cNvPr>
                      <p:cNvPicPr/>
                      <p:nvPr/>
                    </p:nvPicPr>
                    <p:blipFill>
                      <a:blip r:embed="rId8"/>
                      <a:stretch>
                        <a:fillRect/>
                      </a:stretch>
                    </p:blipFill>
                    <p:spPr>
                      <a:xfrm>
                        <a:off x="4051596" y="3239899"/>
                        <a:ext cx="4076107" cy="153453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E5AA5DD-D0F7-43F0-A11F-3A56AC4047EA}"/>
              </a:ext>
            </a:extLst>
          </p:cNvPr>
          <p:cNvSpPr>
            <a:spLocks noGrp="1"/>
          </p:cNvSpPr>
          <p:nvPr>
            <p:ph sz="quarter" idx="30"/>
          </p:nvPr>
        </p:nvSpPr>
        <p:spPr>
          <a:xfrm>
            <a:off x="736600" y="5345040"/>
            <a:ext cx="2990574" cy="331028"/>
          </a:xfrm>
        </p:spPr>
        <p:txBody>
          <a:bodyPr/>
          <a:lstStyle/>
          <a:p>
            <a:r>
              <a:rPr lang="en-US" altLang="en-US" dirty="0">
                <a:sym typeface="Symbol" panose="05050102010706020507" pitchFamily="18" charset="2"/>
              </a:rPr>
              <a:t>Therefore the point is</a:t>
            </a:r>
            <a:endParaRPr lang="en-IN" dirty="0"/>
          </a:p>
        </p:txBody>
      </p:sp>
      <p:graphicFrame>
        <p:nvGraphicFramePr>
          <p:cNvPr id="26" name="Content Placeholder 25" descr="(1, sqrt(3))">
            <a:extLst>
              <a:ext uri="{FF2B5EF4-FFF2-40B4-BE49-F238E27FC236}">
                <a16:creationId xmlns:a16="http://schemas.microsoft.com/office/drawing/2014/main" id="{766D24C1-1803-4367-9BBA-579488BCF734}"/>
              </a:ext>
            </a:extLst>
          </p:cNvPr>
          <p:cNvGraphicFramePr>
            <a:graphicFrameLocks noGrp="1" noChangeAspect="1"/>
          </p:cNvGraphicFramePr>
          <p:nvPr>
            <p:ph sz="quarter" idx="31"/>
            <p:extLst>
              <p:ext uri="{D42A27DB-BD31-4B8C-83A1-F6EECF244321}">
                <p14:modId xmlns:p14="http://schemas.microsoft.com/office/powerpoint/2010/main" val="2355585792"/>
              </p:ext>
            </p:extLst>
          </p:nvPr>
        </p:nvGraphicFramePr>
        <p:xfrm>
          <a:off x="3727174" y="5261448"/>
          <a:ext cx="902252" cy="546100"/>
        </p:xfrm>
        <a:graphic>
          <a:graphicData uri="http://schemas.openxmlformats.org/presentationml/2006/ole">
            <mc:AlternateContent xmlns:mc="http://schemas.openxmlformats.org/markup-compatibility/2006">
              <mc:Choice xmlns:v="urn:schemas-microsoft-com:vml" Requires="v">
                <p:oleObj spid="_x0000_s795197" name="Equation" r:id="rId9" imgW="965160" imgH="583920" progId="Equation.DSMT4">
                  <p:embed/>
                </p:oleObj>
              </mc:Choice>
              <mc:Fallback>
                <p:oleObj name="Equation" r:id="rId9" imgW="965160" imgH="583920" progId="Equation.DSMT4">
                  <p:embed/>
                  <p:pic>
                    <p:nvPicPr>
                      <p:cNvPr id="25" name="Object 24">
                        <a:extLst>
                          <a:ext uri="{FF2B5EF4-FFF2-40B4-BE49-F238E27FC236}">
                            <a16:creationId xmlns:a16="http://schemas.microsoft.com/office/drawing/2014/main" id="{8B448E6F-CABA-4273-BD7A-B06C1CA74693}"/>
                          </a:ext>
                        </a:extLst>
                      </p:cNvPr>
                      <p:cNvPicPr/>
                      <p:nvPr/>
                    </p:nvPicPr>
                    <p:blipFill>
                      <a:blip r:embed="rId10"/>
                      <a:stretch>
                        <a:fillRect/>
                      </a:stretch>
                    </p:blipFill>
                    <p:spPr>
                      <a:xfrm>
                        <a:off x="3727174" y="5261448"/>
                        <a:ext cx="902252" cy="5461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4F5133FE-2137-487A-BCB4-B2B63A0E0EEF}"/>
              </a:ext>
            </a:extLst>
          </p:cNvPr>
          <p:cNvSpPr>
            <a:spLocks noGrp="1"/>
          </p:cNvSpPr>
          <p:nvPr>
            <p:ph sz="quarter" idx="32"/>
          </p:nvPr>
        </p:nvSpPr>
        <p:spPr>
          <a:xfrm>
            <a:off x="4731026" y="5345041"/>
            <a:ext cx="6718024" cy="328618"/>
          </a:xfrm>
        </p:spPr>
        <p:txBody>
          <a:bodyPr/>
          <a:lstStyle/>
          <a:p>
            <a:r>
              <a:rPr lang="en-US" altLang="en-US" dirty="0">
                <a:sym typeface="Symbol" panose="05050102010706020507" pitchFamily="18" charset="2"/>
              </a:rPr>
              <a:t>in Cartesian coordinates.</a:t>
            </a:r>
            <a:endParaRPr lang="en-IN" dirty="0"/>
          </a:p>
        </p:txBody>
      </p:sp>
    </p:spTree>
    <p:extLst>
      <p:ext uri="{BB962C8B-B14F-4D97-AF65-F5344CB8AC3E}">
        <p14:creationId xmlns:p14="http://schemas.microsoft.com/office/powerpoint/2010/main" val="1093176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1645-965F-410D-8946-96D19EB057CD}"/>
              </a:ext>
            </a:extLst>
          </p:cNvPr>
          <p:cNvSpPr>
            <a:spLocks noGrp="1"/>
          </p:cNvSpPr>
          <p:nvPr>
            <p:ph type="title"/>
          </p:nvPr>
        </p:nvSpPr>
        <p:spPr/>
        <p:txBody>
          <a:bodyPr/>
          <a:lstStyle/>
          <a:p>
            <a:r>
              <a:rPr lang="en-US" altLang="en-US" dirty="0"/>
              <a:t>Example 3</a:t>
            </a:r>
            <a:endParaRPr lang="en-IN" dirty="0"/>
          </a:p>
        </p:txBody>
      </p:sp>
      <p:sp>
        <p:nvSpPr>
          <p:cNvPr id="3" name="Content Placeholder 2">
            <a:extLst>
              <a:ext uri="{FF2B5EF4-FFF2-40B4-BE49-F238E27FC236}">
                <a16:creationId xmlns:a16="http://schemas.microsoft.com/office/drawing/2014/main" id="{2ABC80A4-12C1-4894-A020-9969646E2F8D}"/>
              </a:ext>
            </a:extLst>
          </p:cNvPr>
          <p:cNvSpPr>
            <a:spLocks noGrp="1"/>
          </p:cNvSpPr>
          <p:nvPr>
            <p:ph sz="quarter" idx="23"/>
          </p:nvPr>
        </p:nvSpPr>
        <p:spPr>
          <a:xfrm>
            <a:off x="736600" y="1289049"/>
            <a:ext cx="10706100" cy="1576685"/>
          </a:xfrm>
        </p:spPr>
        <p:txBody>
          <a:bodyPr/>
          <a:lstStyle/>
          <a:p>
            <a:pPr>
              <a:tabLst>
                <a:tab pos="457200" algn="l"/>
                <a:tab pos="1371600" algn="l"/>
                <a:tab pos="1547813" algn="l"/>
              </a:tabLst>
            </a:pPr>
            <a:r>
              <a:rPr lang="en-US" altLang="en-US" dirty="0"/>
              <a:t>Represent the point with Cartesian coordinates </a:t>
            </a:r>
            <a:r>
              <a:rPr lang="en-US" altLang="en-US" dirty="0">
                <a:sym typeface="Symbol" panose="05050102010706020507" pitchFamily="18" charset="2"/>
              </a:rPr>
              <a:t>(1, </a:t>
            </a:r>
            <a:r>
              <a:rPr lang="en-US" altLang="en-US" dirty="0"/>
              <a:t>−</a:t>
            </a:r>
            <a:r>
              <a:rPr lang="en-US" altLang="en-US" dirty="0">
                <a:sym typeface="Symbol" panose="05050102010706020507" pitchFamily="18" charset="2"/>
              </a:rPr>
              <a:t>1) </a:t>
            </a:r>
            <a:r>
              <a:rPr lang="en-US" altLang="en-US" dirty="0"/>
              <a:t>in terms of polar coordinates.</a:t>
            </a:r>
          </a:p>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If we choose </a:t>
            </a:r>
            <a:r>
              <a:rPr lang="en-US" altLang="en-US" i="1" dirty="0"/>
              <a:t>r</a:t>
            </a:r>
            <a:r>
              <a:rPr lang="en-US" altLang="en-US" dirty="0"/>
              <a:t> to be positive, then Equations 2 give</a:t>
            </a:r>
            <a:endParaRPr lang="en-IN" dirty="0"/>
          </a:p>
        </p:txBody>
      </p:sp>
      <p:graphicFrame>
        <p:nvGraphicFramePr>
          <p:cNvPr id="20" name="Content Placeholder 19" descr="r = (sqrt(x^2 + y^2)) =  (sqrt(1^2 + (negative 1)^2)) =  (sqrt(2))&#10;tan (theta) = (y/x) = (negative 1)">
            <a:extLst>
              <a:ext uri="{FF2B5EF4-FFF2-40B4-BE49-F238E27FC236}">
                <a16:creationId xmlns:a16="http://schemas.microsoft.com/office/drawing/2014/main" id="{F796BB5B-0C9B-479D-8B09-711A90A6C30E}"/>
              </a:ext>
            </a:extLst>
          </p:cNvPr>
          <p:cNvGraphicFramePr>
            <a:graphicFrameLocks noGrp="1" noChangeAspect="1"/>
          </p:cNvGraphicFramePr>
          <p:nvPr>
            <p:ph sz="quarter" idx="24"/>
            <p:extLst>
              <p:ext uri="{D42A27DB-BD31-4B8C-83A1-F6EECF244321}">
                <p14:modId xmlns:p14="http://schemas.microsoft.com/office/powerpoint/2010/main" val="915105647"/>
              </p:ext>
            </p:extLst>
          </p:nvPr>
        </p:nvGraphicFramePr>
        <p:xfrm>
          <a:off x="4171376" y="3088244"/>
          <a:ext cx="3849248" cy="1239387"/>
        </p:xfrm>
        <a:graphic>
          <a:graphicData uri="http://schemas.openxmlformats.org/presentationml/2006/ole">
            <mc:AlternateContent xmlns:mc="http://schemas.openxmlformats.org/markup-compatibility/2006">
              <mc:Choice xmlns:v="urn:schemas-microsoft-com:vml" Requires="v">
                <p:oleObj spid="_x0000_s796073" name="Equation" r:id="rId3" imgW="4101840" imgH="1320480" progId="Equation.DSMT4">
                  <p:embed/>
                </p:oleObj>
              </mc:Choice>
              <mc:Fallback>
                <p:oleObj name="Equation" r:id="rId3" imgW="4101840" imgH="1320480" progId="Equation.DSMT4">
                  <p:embed/>
                  <p:pic>
                    <p:nvPicPr>
                      <p:cNvPr id="19" name="Object 18">
                        <a:extLst>
                          <a:ext uri="{FF2B5EF4-FFF2-40B4-BE49-F238E27FC236}">
                            <a16:creationId xmlns:a16="http://schemas.microsoft.com/office/drawing/2014/main" id="{C3DA3112-9151-4071-BCE6-2C668554DB17}"/>
                          </a:ext>
                        </a:extLst>
                      </p:cNvPr>
                      <p:cNvPicPr/>
                      <p:nvPr/>
                    </p:nvPicPr>
                    <p:blipFill>
                      <a:blip r:embed="rId4"/>
                      <a:stretch>
                        <a:fillRect/>
                      </a:stretch>
                    </p:blipFill>
                    <p:spPr>
                      <a:xfrm>
                        <a:off x="4171376" y="3088244"/>
                        <a:ext cx="3849248" cy="12393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40B8A7A-4D6B-47E6-B9B9-51BDDEB4A97F}"/>
              </a:ext>
            </a:extLst>
          </p:cNvPr>
          <p:cNvSpPr>
            <a:spLocks noGrp="1"/>
          </p:cNvSpPr>
          <p:nvPr>
            <p:ph sz="quarter" idx="25"/>
          </p:nvPr>
        </p:nvSpPr>
        <p:spPr>
          <a:xfrm>
            <a:off x="736599" y="4541583"/>
            <a:ext cx="8775149" cy="335902"/>
          </a:xfrm>
        </p:spPr>
        <p:txBody>
          <a:bodyPr/>
          <a:lstStyle/>
          <a:p>
            <a:r>
              <a:rPr lang="en-US" altLang="en-US" dirty="0"/>
              <a:t>Since the point </a:t>
            </a:r>
            <a:r>
              <a:rPr lang="en-US" altLang="en-US" dirty="0">
                <a:sym typeface="Symbol" panose="05050102010706020507" pitchFamily="18" charset="2"/>
              </a:rPr>
              <a:t>(1, </a:t>
            </a:r>
            <a:r>
              <a:rPr lang="en-US" altLang="en-US" dirty="0"/>
              <a:t>−</a:t>
            </a:r>
            <a:r>
              <a:rPr lang="en-US" altLang="en-US" dirty="0">
                <a:sym typeface="Symbol" panose="05050102010706020507" pitchFamily="18" charset="2"/>
              </a:rPr>
              <a:t>1) </a:t>
            </a:r>
            <a:r>
              <a:rPr lang="en-US" altLang="en-US" dirty="0"/>
              <a:t>lies in the fourth quadrant, we can choose</a:t>
            </a:r>
            <a:endParaRPr lang="en-IN" dirty="0"/>
          </a:p>
        </p:txBody>
      </p:sp>
      <p:graphicFrame>
        <p:nvGraphicFramePr>
          <p:cNvPr id="22" name="Content Placeholder 21" descr="theta = (negative pi/4) or theta = (7 pi/4)">
            <a:extLst>
              <a:ext uri="{FF2B5EF4-FFF2-40B4-BE49-F238E27FC236}">
                <a16:creationId xmlns:a16="http://schemas.microsoft.com/office/drawing/2014/main" id="{B05EF0D1-1271-4F49-AA18-FE98413818A4}"/>
              </a:ext>
            </a:extLst>
          </p:cNvPr>
          <p:cNvGraphicFramePr>
            <a:graphicFrameLocks noGrp="1" noChangeAspect="1"/>
          </p:cNvGraphicFramePr>
          <p:nvPr>
            <p:ph sz="quarter" idx="26"/>
            <p:extLst>
              <p:ext uri="{D42A27DB-BD31-4B8C-83A1-F6EECF244321}">
                <p14:modId xmlns:p14="http://schemas.microsoft.com/office/powerpoint/2010/main" val="3076574630"/>
              </p:ext>
            </p:extLst>
          </p:nvPr>
        </p:nvGraphicFramePr>
        <p:xfrm>
          <a:off x="9546503" y="4371894"/>
          <a:ext cx="2365282" cy="694954"/>
        </p:xfrm>
        <a:graphic>
          <a:graphicData uri="http://schemas.openxmlformats.org/presentationml/2006/ole">
            <mc:AlternateContent xmlns:mc="http://schemas.openxmlformats.org/markup-compatibility/2006">
              <mc:Choice xmlns:v="urn:schemas-microsoft-com:vml" Requires="v">
                <p:oleObj spid="_x0000_s796074" name="Equation" r:id="rId5" imgW="2463480" imgH="723600" progId="Equation.DSMT4">
                  <p:embed/>
                </p:oleObj>
              </mc:Choice>
              <mc:Fallback>
                <p:oleObj name="Equation" r:id="rId5" imgW="2463480" imgH="723600" progId="Equation.DSMT4">
                  <p:embed/>
                  <p:pic>
                    <p:nvPicPr>
                      <p:cNvPr id="21" name="Object 20">
                        <a:extLst>
                          <a:ext uri="{FF2B5EF4-FFF2-40B4-BE49-F238E27FC236}">
                            <a16:creationId xmlns:a16="http://schemas.microsoft.com/office/drawing/2014/main" id="{76C62C59-6441-473D-8FCE-D25B2289E651}"/>
                          </a:ext>
                        </a:extLst>
                      </p:cNvPr>
                      <p:cNvPicPr/>
                      <p:nvPr/>
                    </p:nvPicPr>
                    <p:blipFill>
                      <a:blip r:embed="rId6"/>
                      <a:stretch>
                        <a:fillRect/>
                      </a:stretch>
                    </p:blipFill>
                    <p:spPr>
                      <a:xfrm>
                        <a:off x="9546503" y="4371894"/>
                        <a:ext cx="2365282" cy="69495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3E46DBD-5F5C-482E-8B6A-985DAA38E67A}"/>
              </a:ext>
            </a:extLst>
          </p:cNvPr>
          <p:cNvSpPr>
            <a:spLocks noGrp="1"/>
          </p:cNvSpPr>
          <p:nvPr>
            <p:ph sz="quarter" idx="27"/>
          </p:nvPr>
        </p:nvSpPr>
        <p:spPr>
          <a:xfrm>
            <a:off x="736600" y="5212183"/>
            <a:ext cx="3944730" cy="301417"/>
          </a:xfrm>
        </p:spPr>
        <p:txBody>
          <a:bodyPr/>
          <a:lstStyle/>
          <a:p>
            <a:r>
              <a:rPr lang="en-US" altLang="en-US" dirty="0"/>
              <a:t>Thus one possible answer is</a:t>
            </a:r>
            <a:endParaRPr lang="en-IN" dirty="0"/>
          </a:p>
        </p:txBody>
      </p:sp>
      <p:graphicFrame>
        <p:nvGraphicFramePr>
          <p:cNvPr id="24" name="Content Placeholder 23" descr="(sqrt(2), (negative pi/4); another is (sqrt(2), (7pi/4)">
            <a:extLst>
              <a:ext uri="{FF2B5EF4-FFF2-40B4-BE49-F238E27FC236}">
                <a16:creationId xmlns:a16="http://schemas.microsoft.com/office/drawing/2014/main" id="{850874F9-E24B-43E8-B20C-756379CE867A}"/>
              </a:ext>
            </a:extLst>
          </p:cNvPr>
          <p:cNvGraphicFramePr>
            <a:graphicFrameLocks noGrp="1" noChangeAspect="1"/>
          </p:cNvGraphicFramePr>
          <p:nvPr>
            <p:ph sz="quarter" idx="28"/>
            <p:extLst>
              <p:ext uri="{D42A27DB-BD31-4B8C-83A1-F6EECF244321}">
                <p14:modId xmlns:p14="http://schemas.microsoft.com/office/powerpoint/2010/main" val="2724317132"/>
              </p:ext>
            </p:extLst>
          </p:nvPr>
        </p:nvGraphicFramePr>
        <p:xfrm>
          <a:off x="4750989" y="5000386"/>
          <a:ext cx="4021536" cy="725009"/>
        </p:xfrm>
        <a:graphic>
          <a:graphicData uri="http://schemas.openxmlformats.org/presentationml/2006/ole">
            <mc:AlternateContent xmlns:mc="http://schemas.openxmlformats.org/markup-compatibility/2006">
              <mc:Choice xmlns:v="urn:schemas-microsoft-com:vml" Requires="v">
                <p:oleObj spid="_x0000_s796075" name="Equation" r:id="rId7" imgW="4508280" imgH="812520" progId="Equation.DSMT4">
                  <p:embed/>
                </p:oleObj>
              </mc:Choice>
              <mc:Fallback>
                <p:oleObj name="Equation" r:id="rId7" imgW="4508280" imgH="812520" progId="Equation.DSMT4">
                  <p:embed/>
                  <p:pic>
                    <p:nvPicPr>
                      <p:cNvPr id="23" name="Object 22">
                        <a:extLst>
                          <a:ext uri="{FF2B5EF4-FFF2-40B4-BE49-F238E27FC236}">
                            <a16:creationId xmlns:a16="http://schemas.microsoft.com/office/drawing/2014/main" id="{1AE99C74-2A6D-4FEC-9B12-4409EBAD1029}"/>
                          </a:ext>
                        </a:extLst>
                      </p:cNvPr>
                      <p:cNvPicPr/>
                      <p:nvPr/>
                    </p:nvPicPr>
                    <p:blipFill>
                      <a:blip r:embed="rId8"/>
                      <a:stretch>
                        <a:fillRect/>
                      </a:stretch>
                    </p:blipFill>
                    <p:spPr>
                      <a:xfrm>
                        <a:off x="4750989" y="5000386"/>
                        <a:ext cx="4021536" cy="725009"/>
                      </a:xfrm>
                      <a:prstGeom prst="rect">
                        <a:avLst/>
                      </a:prstGeom>
                    </p:spPr>
                  </p:pic>
                </p:oleObj>
              </mc:Fallback>
            </mc:AlternateContent>
          </a:graphicData>
        </a:graphic>
      </p:graphicFrame>
    </p:spTree>
    <p:extLst>
      <p:ext uri="{BB962C8B-B14F-4D97-AF65-F5344CB8AC3E}">
        <p14:creationId xmlns:p14="http://schemas.microsoft.com/office/powerpoint/2010/main" val="3752109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0150-C7A1-4EDC-BDDB-1FF4CDFF9E9E}"/>
              </a:ext>
            </a:extLst>
          </p:cNvPr>
          <p:cNvSpPr>
            <a:spLocks noGrp="1"/>
          </p:cNvSpPr>
          <p:nvPr>
            <p:ph type="title"/>
          </p:nvPr>
        </p:nvSpPr>
        <p:spPr/>
        <p:txBody>
          <a:bodyPr/>
          <a:lstStyle/>
          <a:p>
            <a:r>
              <a:rPr lang="en-US" altLang="en-US" dirty="0"/>
              <a:t>Polar Coordinates </a:t>
            </a:r>
            <a:r>
              <a:rPr lang="en-US" altLang="en-US" sz="2400" b="0" dirty="0"/>
              <a:t>(11 of 11)</a:t>
            </a:r>
            <a:endParaRPr lang="en-IN" sz="2400" b="0" dirty="0"/>
          </a:p>
        </p:txBody>
      </p:sp>
      <p:sp>
        <p:nvSpPr>
          <p:cNvPr id="3" name="Text Placeholder 2">
            <a:extLst>
              <a:ext uri="{FF2B5EF4-FFF2-40B4-BE49-F238E27FC236}">
                <a16:creationId xmlns:a16="http://schemas.microsoft.com/office/drawing/2014/main" id="{E770FB15-BFC1-4DC2-8DC6-B360308855ED}"/>
              </a:ext>
            </a:extLst>
          </p:cNvPr>
          <p:cNvSpPr>
            <a:spLocks noGrp="1"/>
          </p:cNvSpPr>
          <p:nvPr>
            <p:ph type="body" sz="quarter" idx="15"/>
          </p:nvPr>
        </p:nvSpPr>
        <p:spPr>
          <a:xfrm>
            <a:off x="743576" y="1289684"/>
            <a:ext cx="10711543" cy="2669473"/>
          </a:xfrm>
        </p:spPr>
        <p:txBody>
          <a:bodyPr/>
          <a:lstStyle/>
          <a:p>
            <a:r>
              <a:rPr lang="en-US" altLang="en-US" b="1" dirty="0">
                <a:sym typeface="Symbol" panose="05050102010706020507" pitchFamily="18" charset="2"/>
              </a:rPr>
              <a:t>Note</a:t>
            </a:r>
          </a:p>
          <a:p>
            <a:r>
              <a:rPr lang="en-US" altLang="en-US" dirty="0">
                <a:sym typeface="Symbol" panose="05050102010706020507" pitchFamily="18" charset="2"/>
              </a:rPr>
              <a:t>Equations 2 do not uniquely determine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when </a:t>
            </a:r>
            <a:r>
              <a:rPr lang="en-US" altLang="en-US" i="1" dirty="0">
                <a:sym typeface="Symbol" panose="05050102010706020507" pitchFamily="18" charset="2"/>
              </a:rPr>
              <a:t>x</a:t>
            </a:r>
            <a:r>
              <a:rPr lang="en-US" altLang="en-US" dirty="0">
                <a:sym typeface="Symbol" panose="05050102010706020507" pitchFamily="18" charset="2"/>
              </a:rPr>
              <a:t> and </a:t>
            </a:r>
            <a:r>
              <a:rPr lang="en-US" altLang="en-US" i="1" dirty="0">
                <a:sym typeface="Symbol" panose="05050102010706020507" pitchFamily="18" charset="2"/>
              </a:rPr>
              <a:t>y</a:t>
            </a:r>
            <a:r>
              <a:rPr lang="en-US" altLang="en-US" dirty="0">
                <a:sym typeface="Symbol" panose="05050102010706020507" pitchFamily="18" charset="2"/>
              </a:rPr>
              <a:t> are given because, as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increases through the interval 0 </a:t>
            </a:r>
            <a:r>
              <a:rPr lang="en-US" altLang="en-US" b="1" dirty="0">
                <a:sym typeface="Symbol" panose="05050102010706020507" pitchFamily="18" charset="2"/>
              </a:rPr>
              <a:t></a:t>
            </a:r>
            <a:r>
              <a:rPr lang="en-US" altLang="en-US" dirty="0">
                <a:sym typeface="Symbol" panose="05050102010706020507" pitchFamily="18" charset="2"/>
              </a:rPr>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b="1" dirty="0">
                <a:sym typeface="Symbol" panose="05050102010706020507" pitchFamily="18" charset="2"/>
              </a:rPr>
              <a:t></a:t>
            </a:r>
            <a:r>
              <a:rPr lang="en-US" altLang="en-US" dirty="0">
                <a:sym typeface="Symbol" panose="05050102010706020507" pitchFamily="18" charset="2"/>
              </a:rPr>
              <a:t> </a:t>
            </a:r>
            <a:r>
              <a:rPr lang="en-US" altLang="en-US" dirty="0" smtClean="0">
                <a:sym typeface="Symbol" panose="05050102010706020507" pitchFamily="18" charset="2"/>
              </a:rPr>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sym typeface="Symbol" panose="05050102010706020507" pitchFamily="18" charset="2"/>
              </a:rPr>
              <a:t>, </a:t>
            </a:r>
            <a:r>
              <a:rPr lang="en-US" altLang="en-US" dirty="0">
                <a:sym typeface="Symbol" panose="05050102010706020507" pitchFamily="18" charset="2"/>
              </a:rPr>
              <a:t>each value of tan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occurs twice.</a:t>
            </a:r>
          </a:p>
          <a:p>
            <a:r>
              <a:rPr lang="en-US" altLang="en-US" dirty="0">
                <a:sym typeface="Symbol" panose="05050102010706020507" pitchFamily="18" charset="2"/>
              </a:rPr>
              <a:t>Therefore, in converting from Cartesian to polar coordinates, it’s not good enough just to find </a:t>
            </a:r>
            <a:r>
              <a:rPr lang="en-US" altLang="en-US" i="1" dirty="0">
                <a:sym typeface="Symbol" panose="05050102010706020507" pitchFamily="18" charset="2"/>
              </a:rPr>
              <a:t>r</a:t>
            </a:r>
            <a:r>
              <a:rPr lang="en-US" altLang="en-US" dirty="0">
                <a:sym typeface="Symbol" panose="05050102010706020507" pitchFamily="18" charset="2"/>
              </a:rPr>
              <a:t> and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that satisfy Equations 2.</a:t>
            </a:r>
          </a:p>
          <a:p>
            <a:r>
              <a:rPr lang="en-US" altLang="en-US" dirty="0">
                <a:sym typeface="Symbol" panose="05050102010706020507" pitchFamily="18" charset="2"/>
              </a:rPr>
              <a:t>As in Example 3, we must choose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so that the point (</a:t>
            </a:r>
            <a:r>
              <a:rPr lang="en-US" altLang="en-US" i="1" dirty="0">
                <a:sym typeface="Symbol" panose="05050102010706020507" pitchFamily="18" charset="2"/>
              </a:rPr>
              <a:t>r</a:t>
            </a:r>
            <a:r>
              <a:rPr lang="en-US" altLang="en-US" dirty="0">
                <a:sym typeface="Symbol" panose="05050102010706020507" pitchFamily="18" charset="2"/>
              </a:rPr>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lies in the correct quadrant.</a:t>
            </a:r>
          </a:p>
        </p:txBody>
      </p:sp>
    </p:spTree>
    <p:extLst>
      <p:ext uri="{BB962C8B-B14F-4D97-AF65-F5344CB8AC3E}">
        <p14:creationId xmlns:p14="http://schemas.microsoft.com/office/powerpoint/2010/main" val="91254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FC0E-7EF5-4552-AB70-B29D1F17EC25}"/>
              </a:ext>
            </a:extLst>
          </p:cNvPr>
          <p:cNvSpPr>
            <a:spLocks noGrp="1"/>
          </p:cNvSpPr>
          <p:nvPr>
            <p:ph type="title"/>
          </p:nvPr>
        </p:nvSpPr>
        <p:spPr>
          <a:xfrm>
            <a:off x="838200" y="3259460"/>
            <a:ext cx="10515600" cy="657132"/>
          </a:xfrm>
        </p:spPr>
        <p:txBody>
          <a:bodyPr/>
          <a:lstStyle/>
          <a:p>
            <a:pPr algn="ctr"/>
            <a:r>
              <a:rPr lang="en-IN" dirty="0"/>
              <a:t>Polar Curves</a:t>
            </a:r>
          </a:p>
        </p:txBody>
      </p:sp>
    </p:spTree>
    <p:extLst>
      <p:ext uri="{BB962C8B-B14F-4D97-AF65-F5344CB8AC3E}">
        <p14:creationId xmlns:p14="http://schemas.microsoft.com/office/powerpoint/2010/main" val="1311151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0150-C7A1-4EDC-BDDB-1FF4CDFF9E9E}"/>
              </a:ext>
            </a:extLst>
          </p:cNvPr>
          <p:cNvSpPr>
            <a:spLocks noGrp="1"/>
          </p:cNvSpPr>
          <p:nvPr>
            <p:ph type="title"/>
          </p:nvPr>
        </p:nvSpPr>
        <p:spPr/>
        <p:txBody>
          <a:bodyPr/>
          <a:lstStyle/>
          <a:p>
            <a:r>
              <a:rPr lang="en-US" altLang="en-US" dirty="0"/>
              <a:t>Polar Curves </a:t>
            </a:r>
            <a:r>
              <a:rPr lang="en-US" altLang="en-US" sz="2400" b="0" dirty="0"/>
              <a:t>(1 of 2)</a:t>
            </a:r>
            <a:endParaRPr lang="en-IN" sz="2400" b="0" dirty="0"/>
          </a:p>
        </p:txBody>
      </p:sp>
      <p:sp>
        <p:nvSpPr>
          <p:cNvPr id="3" name="Text Placeholder 2">
            <a:extLst>
              <a:ext uri="{FF2B5EF4-FFF2-40B4-BE49-F238E27FC236}">
                <a16:creationId xmlns:a16="http://schemas.microsoft.com/office/drawing/2014/main" id="{E770FB15-BFC1-4DC2-8DC6-B360308855ED}"/>
              </a:ext>
            </a:extLst>
          </p:cNvPr>
          <p:cNvSpPr>
            <a:spLocks noGrp="1"/>
          </p:cNvSpPr>
          <p:nvPr>
            <p:ph type="body" sz="quarter" idx="15"/>
          </p:nvPr>
        </p:nvSpPr>
        <p:spPr>
          <a:xfrm>
            <a:off x="743576" y="1289684"/>
            <a:ext cx="10711543" cy="1151959"/>
          </a:xfrm>
        </p:spPr>
        <p:txBody>
          <a:bodyPr/>
          <a:lstStyle/>
          <a:p>
            <a:r>
              <a:rPr lang="en-US" altLang="en-US" dirty="0"/>
              <a:t>The </a:t>
            </a:r>
            <a:r>
              <a:rPr lang="en-US" altLang="en-US" b="1" dirty="0"/>
              <a:t>graph of a polar equation </a:t>
            </a:r>
            <a:r>
              <a:rPr lang="en-US" altLang="en-US" i="1" dirty="0"/>
              <a:t>r</a:t>
            </a:r>
            <a:r>
              <a:rPr lang="en-US" altLang="en-US" dirty="0"/>
              <a:t> = </a:t>
            </a:r>
            <a:r>
              <a:rPr lang="en-US" altLang="en-US" i="1" dirty="0"/>
              <a:t>f</a:t>
            </a:r>
            <a:r>
              <a:rPr lang="en-US" altLang="en-US" dirty="0"/>
              <a:t> </a:t>
            </a:r>
            <a:r>
              <a:rPr lang="en-US" altLang="en-US" dirty="0" smtClean="0"/>
              <a:t>(</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or more generally </a:t>
            </a:r>
            <a:r>
              <a:rPr lang="en-US" altLang="en-US" i="1" dirty="0"/>
              <a:t>F </a:t>
            </a:r>
            <a:r>
              <a:rPr lang="en-US" altLang="en-US" dirty="0"/>
              <a:t>(</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 0</a:t>
            </a:r>
            <a:r>
              <a:rPr lang="en-US" altLang="en-US" dirty="0"/>
              <a:t>, consists of all points </a:t>
            </a:r>
            <a:r>
              <a:rPr lang="en-US" altLang="en-US" i="1" dirty="0"/>
              <a:t>P</a:t>
            </a:r>
            <a:r>
              <a:rPr lang="en-US" altLang="en-US" dirty="0"/>
              <a:t> that have at least one polar representation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a:t>
            </a:r>
            <a:r>
              <a:rPr lang="en-US" altLang="en-US" dirty="0" smtClean="0"/>
              <a:t> </a:t>
            </a:r>
            <a:r>
              <a:rPr lang="en-US" altLang="en-US" dirty="0"/>
              <a:t>whose coordinates satisfy the equation.</a:t>
            </a:r>
          </a:p>
        </p:txBody>
      </p:sp>
    </p:spTree>
    <p:extLst>
      <p:ext uri="{BB962C8B-B14F-4D97-AF65-F5344CB8AC3E}">
        <p14:creationId xmlns:p14="http://schemas.microsoft.com/office/powerpoint/2010/main" val="1006785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470185"/>
          </a:xfrm>
        </p:spPr>
        <p:txBody>
          <a:bodyPr/>
          <a:lstStyle/>
          <a:p>
            <a:pPr algn="ctr"/>
            <a:r>
              <a:rPr lang="en-US" sz="3600" dirty="0"/>
              <a:t>10.3 </a:t>
            </a:r>
            <a:r>
              <a:rPr lang="en-US" altLang="en-US" sz="3600" dirty="0"/>
              <a:t>Polar Coordinates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Example 4</a:t>
            </a:r>
            <a:endParaRPr lang="en-IN"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7"/>
            <a:ext cx="10721975" cy="1907280"/>
          </a:xfrm>
        </p:spPr>
        <p:txBody>
          <a:bodyPr/>
          <a:lstStyle/>
          <a:p>
            <a:pPr>
              <a:tabLst>
                <a:tab pos="457200" algn="l"/>
                <a:tab pos="1371600" algn="l"/>
                <a:tab pos="1547813" algn="l"/>
              </a:tabLst>
            </a:pPr>
            <a:r>
              <a:rPr lang="en-US" altLang="en-US" dirty="0"/>
              <a:t>What curve is represented by the polar equation </a:t>
            </a:r>
            <a:r>
              <a:rPr lang="en-US" altLang="en-US" i="1" dirty="0"/>
              <a:t>r </a:t>
            </a:r>
            <a:r>
              <a:rPr lang="en-US" altLang="en-US" dirty="0"/>
              <a:t>= 2?</a:t>
            </a:r>
          </a:p>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The curve consists of all points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sz="800" i="1" dirty="0" smtClean="0">
                <a:sym typeface="Symbol" panose="05050102010706020507" pitchFamily="18" charset="2"/>
              </a:rPr>
              <a:t> </a:t>
            </a:r>
            <a:r>
              <a:rPr lang="en-US" altLang="en-US" dirty="0">
                <a:sym typeface="Symbol" panose="05050102010706020507" pitchFamily="18" charset="2"/>
              </a:rPr>
              <a:t>) </a:t>
            </a:r>
            <a:r>
              <a:rPr lang="en-US" altLang="en-US" dirty="0"/>
              <a:t>with </a:t>
            </a:r>
            <a:r>
              <a:rPr lang="en-US" altLang="en-US" i="1" dirty="0"/>
              <a:t>r </a:t>
            </a:r>
            <a:r>
              <a:rPr lang="en-US" altLang="en-US" dirty="0"/>
              <a:t>= 2. Since </a:t>
            </a:r>
            <a:r>
              <a:rPr lang="en-US" altLang="en-US" i="1" dirty="0"/>
              <a:t>r</a:t>
            </a:r>
            <a:r>
              <a:rPr lang="en-US" altLang="en-US" dirty="0"/>
              <a:t> represents the distance from the point to the pole, the curve </a:t>
            </a:r>
            <a:r>
              <a:rPr lang="en-US" altLang="en-US" i="1" dirty="0"/>
              <a:t>r </a:t>
            </a:r>
            <a:r>
              <a:rPr lang="en-US" altLang="en-US" dirty="0"/>
              <a:t>= 2 represents the circle with center </a:t>
            </a:r>
            <a:r>
              <a:rPr lang="en-US" altLang="en-US" i="1" dirty="0"/>
              <a:t>O</a:t>
            </a:r>
            <a:br>
              <a:rPr lang="en-US" altLang="en-US" i="1" dirty="0"/>
            </a:br>
            <a:r>
              <a:rPr lang="en-US" altLang="en-US" dirty="0"/>
              <a:t>and radius 2. In general, the equation </a:t>
            </a:r>
            <a:r>
              <a:rPr lang="en-US" altLang="en-US" i="1" dirty="0"/>
              <a:t>r</a:t>
            </a:r>
            <a:r>
              <a:rPr lang="en-US" altLang="en-US" dirty="0"/>
              <a:t> = </a:t>
            </a:r>
            <a:r>
              <a:rPr lang="en-US" altLang="en-US" i="1" dirty="0"/>
              <a:t>a</a:t>
            </a:r>
            <a:r>
              <a:rPr lang="en-US" altLang="en-US" dirty="0"/>
              <a:t> represents a circle with center </a:t>
            </a:r>
            <a:r>
              <a:rPr lang="en-US" altLang="en-US" i="1" dirty="0"/>
              <a:t>O</a:t>
            </a:r>
            <a:endParaRPr lang="en-IN" dirty="0"/>
          </a:p>
        </p:txBody>
      </p:sp>
      <p:sp>
        <p:nvSpPr>
          <p:cNvPr id="4" name="Content Placeholder 3">
            <a:extLst>
              <a:ext uri="{FF2B5EF4-FFF2-40B4-BE49-F238E27FC236}">
                <a16:creationId xmlns:a16="http://schemas.microsoft.com/office/drawing/2014/main" id="{162D7DF7-7FFB-45BA-B103-6F2072560DF3}"/>
              </a:ext>
            </a:extLst>
          </p:cNvPr>
          <p:cNvSpPr>
            <a:spLocks noGrp="1"/>
          </p:cNvSpPr>
          <p:nvPr>
            <p:ph sz="quarter" idx="13"/>
          </p:nvPr>
        </p:nvSpPr>
        <p:spPr>
          <a:xfrm>
            <a:off x="733425" y="3270928"/>
            <a:ext cx="1502879" cy="346953"/>
          </a:xfrm>
        </p:spPr>
        <p:txBody>
          <a:bodyPr/>
          <a:lstStyle/>
          <a:p>
            <a:pPr>
              <a:tabLst>
                <a:tab pos="457200" algn="l"/>
                <a:tab pos="1371600" algn="l"/>
                <a:tab pos="1547813" algn="l"/>
              </a:tabLst>
            </a:pPr>
            <a:r>
              <a:rPr lang="en-US" altLang="en-US" dirty="0"/>
              <a:t>and radius</a:t>
            </a:r>
            <a:endParaRPr lang="en-IN" dirty="0"/>
          </a:p>
        </p:txBody>
      </p:sp>
      <p:graphicFrame>
        <p:nvGraphicFramePr>
          <p:cNvPr id="12" name="Content Placeholder 11" descr="abs(a)">
            <a:extLst>
              <a:ext uri="{FF2B5EF4-FFF2-40B4-BE49-F238E27FC236}">
                <a16:creationId xmlns:a16="http://schemas.microsoft.com/office/drawing/2014/main" id="{8ABBF4BA-8B65-4E7A-87E6-CEE5C1299303}"/>
              </a:ext>
            </a:extLst>
          </p:cNvPr>
          <p:cNvGraphicFramePr>
            <a:graphicFrameLocks noGrp="1" noChangeAspect="1"/>
          </p:cNvGraphicFramePr>
          <p:nvPr>
            <p:ph sz="quarter" idx="14"/>
            <p:extLst>
              <p:ext uri="{D42A27DB-BD31-4B8C-83A1-F6EECF244321}">
                <p14:modId xmlns:p14="http://schemas.microsoft.com/office/powerpoint/2010/main" val="2322502619"/>
              </p:ext>
            </p:extLst>
          </p:nvPr>
        </p:nvGraphicFramePr>
        <p:xfrm>
          <a:off x="2236304" y="3229240"/>
          <a:ext cx="385828" cy="423016"/>
        </p:xfrm>
        <a:graphic>
          <a:graphicData uri="http://schemas.openxmlformats.org/presentationml/2006/ole">
            <mc:AlternateContent xmlns:mc="http://schemas.openxmlformats.org/markup-compatibility/2006">
              <mc:Choice xmlns:v="urn:schemas-microsoft-com:vml" Requires="v">
                <p:oleObj spid="_x0000_s796802" name="Equation" r:id="rId3" imgW="393480" imgH="431640" progId="Equation.DSMT4">
                  <p:embed/>
                </p:oleObj>
              </mc:Choice>
              <mc:Fallback>
                <p:oleObj name="Equation" r:id="rId3" imgW="393480" imgH="431640" progId="Equation.DSMT4">
                  <p:embed/>
                  <p:pic>
                    <p:nvPicPr>
                      <p:cNvPr id="12" name="Content Placeholder 11">
                        <a:extLst>
                          <a:ext uri="{FF2B5EF4-FFF2-40B4-BE49-F238E27FC236}">
                            <a16:creationId xmlns:a16="http://schemas.microsoft.com/office/drawing/2014/main" id="{8ABBF4BA-8B65-4E7A-87E6-CEE5C1299303}"/>
                          </a:ext>
                        </a:extLst>
                      </p:cNvPr>
                      <p:cNvPicPr/>
                      <p:nvPr/>
                    </p:nvPicPr>
                    <p:blipFill>
                      <a:blip r:embed="rId4"/>
                      <a:stretch>
                        <a:fillRect/>
                      </a:stretch>
                    </p:blipFill>
                    <p:spPr>
                      <a:xfrm>
                        <a:off x="2236304" y="3229240"/>
                        <a:ext cx="385828" cy="42301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EAFE71A-533A-4ACB-AC8B-14F65C4743D1}"/>
              </a:ext>
            </a:extLst>
          </p:cNvPr>
          <p:cNvSpPr>
            <a:spLocks noGrp="1"/>
          </p:cNvSpPr>
          <p:nvPr>
            <p:ph sz="quarter" idx="15"/>
          </p:nvPr>
        </p:nvSpPr>
        <p:spPr>
          <a:xfrm>
            <a:off x="2703444" y="3270928"/>
            <a:ext cx="2179842" cy="346953"/>
          </a:xfrm>
        </p:spPr>
        <p:txBody>
          <a:bodyPr/>
          <a:lstStyle/>
          <a:p>
            <a:pPr>
              <a:tabLst>
                <a:tab pos="457200" algn="l"/>
                <a:tab pos="1371600" algn="l"/>
                <a:tab pos="1547813" algn="l"/>
              </a:tabLst>
            </a:pPr>
            <a:r>
              <a:rPr lang="en-US" altLang="en-US" dirty="0"/>
              <a:t>(See Figure 6.)</a:t>
            </a:r>
          </a:p>
        </p:txBody>
      </p:sp>
      <p:pic>
        <p:nvPicPr>
          <p:cNvPr id="14" name="Content Placeholder 13" descr="Four concentric circles are graphed on a horizontal x-axis. The circles are drawn along the x-axis. The circles are symmetry with the x-axis and the origin of the circles are same with the origin of the coordinate plane. The circles are labeled r= 1/ 2, r= 1, r= 2 and r= 4. &#10;">
            <a:extLst>
              <a:ext uri="{FF2B5EF4-FFF2-40B4-BE49-F238E27FC236}">
                <a16:creationId xmlns:a16="http://schemas.microsoft.com/office/drawing/2014/main" id="{47407A7E-84F1-410B-A281-90B42DA94B17}"/>
              </a:ext>
            </a:extLst>
          </p:cNvPr>
          <p:cNvPicPr>
            <a:picLocks noGrp="1" noChangeAspect="1"/>
          </p:cNvPicPr>
          <p:nvPr>
            <p:ph sz="quarter" idx="17"/>
          </p:nvPr>
        </p:nvPicPr>
        <p:blipFill>
          <a:blip r:embed="rId5"/>
          <a:stretch>
            <a:fillRect/>
          </a:stretch>
        </p:blipFill>
        <p:spPr>
          <a:xfrm>
            <a:off x="5017416" y="3770985"/>
            <a:ext cx="2171083" cy="2035835"/>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941806"/>
            <a:ext cx="10729913" cy="253723"/>
          </a:xfrm>
        </p:spPr>
        <p:txBody>
          <a:bodyPr/>
          <a:lstStyle/>
          <a:p>
            <a:pPr algn="ctr"/>
            <a:r>
              <a:rPr lang="en-US" altLang="en-US" sz="2000" b="1" dirty="0"/>
              <a:t>Figure </a:t>
            </a:r>
            <a:r>
              <a:rPr lang="en-US" altLang="en-US" sz="2000" b="1" dirty="0" smtClean="0"/>
              <a:t>6</a:t>
            </a:r>
            <a:endParaRPr lang="en-US" altLang="en-US" sz="2000" b="1" dirty="0"/>
          </a:p>
        </p:txBody>
      </p:sp>
    </p:spTree>
    <p:extLst>
      <p:ext uri="{BB962C8B-B14F-4D97-AF65-F5344CB8AC3E}">
        <p14:creationId xmlns:p14="http://schemas.microsoft.com/office/powerpoint/2010/main" val="261011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Example 7</a:t>
            </a:r>
            <a:endParaRPr lang="en-IN"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7"/>
            <a:ext cx="10721975" cy="1622852"/>
          </a:xfrm>
        </p:spPr>
        <p:txBody>
          <a:bodyPr/>
          <a:lstStyle/>
          <a:p>
            <a:pPr>
              <a:tabLst>
                <a:tab pos="457200" algn="l"/>
                <a:tab pos="1371600" algn="l"/>
                <a:tab pos="1547813" algn="l"/>
              </a:tabLst>
            </a:pPr>
            <a:r>
              <a:rPr lang="en-US" altLang="en-US" dirty="0"/>
              <a:t>Sketch the curve </a:t>
            </a:r>
            <a:r>
              <a:rPr lang="en-US" altLang="en-US" i="1" dirty="0"/>
              <a:t>r </a:t>
            </a:r>
            <a:r>
              <a:rPr lang="en-US" altLang="en-US" dirty="0"/>
              <a:t>= 1 + sin </a:t>
            </a:r>
            <a:r>
              <a:rPr lang="en-US" altLang="en-US" i="1" dirty="0">
                <a:sym typeface="Symbol" panose="05050102010706020507" pitchFamily="18" charset="2"/>
              </a:rPr>
              <a:t></a:t>
            </a:r>
            <a:r>
              <a:rPr lang="en-US" altLang="en-US" dirty="0">
                <a:sym typeface="Symbol" panose="05050102010706020507" pitchFamily="18" charset="2"/>
              </a:rPr>
              <a:t>.</a:t>
            </a:r>
            <a:r>
              <a:rPr lang="en-US" altLang="en-US" dirty="0"/>
              <a:t> </a:t>
            </a:r>
          </a:p>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We first sketch the graph of </a:t>
            </a:r>
            <a:r>
              <a:rPr lang="en-US" altLang="en-US" i="1" dirty="0"/>
              <a:t>r</a:t>
            </a:r>
            <a:r>
              <a:rPr lang="en-US" altLang="en-US" dirty="0"/>
              <a:t> = 1 + </a:t>
            </a:r>
            <a:r>
              <a:rPr lang="en-US" altLang="en-US" dirty="0" smtClean="0"/>
              <a:t>sin</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in </a:t>
            </a:r>
            <a:r>
              <a:rPr lang="en-US" altLang="en-US" i="1" dirty="0"/>
              <a:t>Cartesian </a:t>
            </a:r>
            <a:r>
              <a:rPr lang="en-US" altLang="en-US" dirty="0"/>
              <a:t>coordinates in Figure 10 by shifting the sine curve up one unit.</a:t>
            </a:r>
          </a:p>
        </p:txBody>
      </p:sp>
      <p:pic>
        <p:nvPicPr>
          <p:cNvPr id="8" name="Content Placeholder 7" descr="An oscillating curve is graphed on the theta and r polar coordinate plane. The curve starts from the point (0, 1) and it ends at the point (2pi, 1). The curve has two high points and a low point. &#10;">
            <a:extLst>
              <a:ext uri="{FF2B5EF4-FFF2-40B4-BE49-F238E27FC236}">
                <a16:creationId xmlns:a16="http://schemas.microsoft.com/office/drawing/2014/main" id="{C6A4B3EC-69F0-4D18-9556-8CAF769B61A4}"/>
              </a:ext>
            </a:extLst>
          </p:cNvPr>
          <p:cNvPicPr>
            <a:picLocks noGrp="1" noChangeAspect="1"/>
          </p:cNvPicPr>
          <p:nvPr>
            <p:ph sz="quarter" idx="17"/>
          </p:nvPr>
        </p:nvPicPr>
        <p:blipFill>
          <a:blip r:embed="rId3"/>
          <a:stretch>
            <a:fillRect/>
          </a:stretch>
        </p:blipFill>
        <p:spPr>
          <a:xfrm>
            <a:off x="3928061" y="2956413"/>
            <a:ext cx="4335876" cy="2463361"/>
          </a:xfrm>
          <a:prstGeom prst="rect">
            <a:avLst/>
          </a:prstGeom>
        </p:spPr>
      </p:pic>
      <p:graphicFrame>
        <p:nvGraphicFramePr>
          <p:cNvPr id="12" name="Content Placeholder 11" descr="r = 1 + sin(theta) in cartesian coordinates, 0 &lt;= theta &lt;= 2 pi">
            <a:extLst>
              <a:ext uri="{FF2B5EF4-FFF2-40B4-BE49-F238E27FC236}">
                <a16:creationId xmlns:a16="http://schemas.microsoft.com/office/drawing/2014/main" id="{8ABBF4BA-8B65-4E7A-87E6-CEE5C1299303}"/>
              </a:ext>
            </a:extLst>
          </p:cNvPr>
          <p:cNvGraphicFramePr>
            <a:graphicFrameLocks noGrp="1" noChangeAspect="1"/>
          </p:cNvGraphicFramePr>
          <p:nvPr>
            <p:ph sz="quarter" idx="14"/>
            <p:extLst>
              <p:ext uri="{D42A27DB-BD31-4B8C-83A1-F6EECF244321}">
                <p14:modId xmlns:p14="http://schemas.microsoft.com/office/powerpoint/2010/main" val="80769655"/>
              </p:ext>
            </p:extLst>
          </p:nvPr>
        </p:nvGraphicFramePr>
        <p:xfrm>
          <a:off x="3290249" y="5565700"/>
          <a:ext cx="5057329" cy="291371"/>
        </p:xfrm>
        <a:graphic>
          <a:graphicData uri="http://schemas.openxmlformats.org/presentationml/2006/ole">
            <mc:AlternateContent xmlns:mc="http://schemas.openxmlformats.org/markup-compatibility/2006">
              <mc:Choice xmlns:v="urn:schemas-microsoft-com:vml" Requires="v">
                <p:oleObj spid="_x0000_s797823" name="Equation" r:id="rId4" imgW="6362640" imgH="355320" progId="Equation.DSMT4">
                  <p:embed/>
                </p:oleObj>
              </mc:Choice>
              <mc:Fallback>
                <p:oleObj name="Equation" r:id="rId4" imgW="6362640" imgH="355320" progId="Equation.DSMT4">
                  <p:embed/>
                  <p:pic>
                    <p:nvPicPr>
                      <p:cNvPr id="12" name="Content Placeholder 11">
                        <a:extLst>
                          <a:ext uri="{FF2B5EF4-FFF2-40B4-BE49-F238E27FC236}">
                            <a16:creationId xmlns:a16="http://schemas.microsoft.com/office/drawing/2014/main" id="{8ABBF4BA-8B65-4E7A-87E6-CEE5C1299303}"/>
                          </a:ext>
                        </a:extLst>
                      </p:cNvPr>
                      <p:cNvPicPr/>
                      <p:nvPr/>
                    </p:nvPicPr>
                    <p:blipFill>
                      <a:blip r:embed="rId5"/>
                      <a:stretch>
                        <a:fillRect/>
                      </a:stretch>
                    </p:blipFill>
                    <p:spPr>
                      <a:xfrm>
                        <a:off x="3290249" y="5565700"/>
                        <a:ext cx="5057329" cy="291371"/>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941806"/>
            <a:ext cx="10729913" cy="253723"/>
          </a:xfrm>
        </p:spPr>
        <p:txBody>
          <a:bodyPr/>
          <a:lstStyle/>
          <a:p>
            <a:pPr algn="ctr"/>
            <a:r>
              <a:rPr lang="en-US" altLang="en-US" sz="2000" b="1" dirty="0"/>
              <a:t>Figure 10</a:t>
            </a:r>
          </a:p>
        </p:txBody>
      </p:sp>
    </p:spTree>
    <p:extLst>
      <p:ext uri="{BB962C8B-B14F-4D97-AF65-F5344CB8AC3E}">
        <p14:creationId xmlns:p14="http://schemas.microsoft.com/office/powerpoint/2010/main" val="2782992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(1 of 4)</a:t>
            </a:r>
            <a:endParaRPr lang="en-IN" sz="2400" b="0"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7"/>
            <a:ext cx="9943227" cy="672710"/>
          </a:xfrm>
        </p:spPr>
        <p:txBody>
          <a:bodyPr/>
          <a:lstStyle/>
          <a:p>
            <a:r>
              <a:rPr lang="en-US" altLang="en-US" dirty="0"/>
              <a:t>This enables us to read at a glance the values of </a:t>
            </a:r>
            <a:r>
              <a:rPr lang="en-US" altLang="en-US" i="1" dirty="0"/>
              <a:t>r</a:t>
            </a:r>
            <a:r>
              <a:rPr lang="en-US" altLang="en-US" dirty="0"/>
              <a:t> that correspond to increasing values of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For instance, we see that as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increases from 0 to</a:t>
            </a:r>
            <a:endParaRPr lang="en-IN" dirty="0"/>
          </a:p>
        </p:txBody>
      </p:sp>
      <p:graphicFrame>
        <p:nvGraphicFramePr>
          <p:cNvPr id="12" name="Content Placeholder 11" descr="(pi/2)">
            <a:extLst>
              <a:ext uri="{FF2B5EF4-FFF2-40B4-BE49-F238E27FC236}">
                <a16:creationId xmlns:a16="http://schemas.microsoft.com/office/drawing/2014/main" id="{8ABBF4BA-8B65-4E7A-87E6-CEE5C1299303}"/>
              </a:ext>
            </a:extLst>
          </p:cNvPr>
          <p:cNvGraphicFramePr>
            <a:graphicFrameLocks noGrp="1" noChangeAspect="1"/>
          </p:cNvGraphicFramePr>
          <p:nvPr>
            <p:ph sz="quarter" idx="14"/>
            <p:extLst>
              <p:ext uri="{D42A27DB-BD31-4B8C-83A1-F6EECF244321}">
                <p14:modId xmlns:p14="http://schemas.microsoft.com/office/powerpoint/2010/main" val="3003996008"/>
              </p:ext>
            </p:extLst>
          </p:nvPr>
        </p:nvGraphicFramePr>
        <p:xfrm>
          <a:off x="10670091" y="1393417"/>
          <a:ext cx="332369" cy="654511"/>
        </p:xfrm>
        <a:graphic>
          <a:graphicData uri="http://schemas.openxmlformats.org/presentationml/2006/ole">
            <mc:AlternateContent xmlns:mc="http://schemas.openxmlformats.org/markup-compatibility/2006">
              <mc:Choice xmlns:v="urn:schemas-microsoft-com:vml" Requires="v">
                <p:oleObj spid="_x0000_s798844" name="Equation" r:id="rId3" imgW="368280" imgH="723600" progId="Equation.DSMT4">
                  <p:embed/>
                </p:oleObj>
              </mc:Choice>
              <mc:Fallback>
                <p:oleObj name="Equation" r:id="rId3" imgW="368280" imgH="723600" progId="Equation.DSMT4">
                  <p:embed/>
                  <p:pic>
                    <p:nvPicPr>
                      <p:cNvPr id="12" name="Content Placeholder 11">
                        <a:extLst>
                          <a:ext uri="{FF2B5EF4-FFF2-40B4-BE49-F238E27FC236}">
                            <a16:creationId xmlns:a16="http://schemas.microsoft.com/office/drawing/2014/main" id="{8ABBF4BA-8B65-4E7A-87E6-CEE5C1299303}"/>
                          </a:ext>
                        </a:extLst>
                      </p:cNvPr>
                      <p:cNvPicPr/>
                      <p:nvPr/>
                    </p:nvPicPr>
                    <p:blipFill>
                      <a:blip r:embed="rId4"/>
                      <a:stretch>
                        <a:fillRect/>
                      </a:stretch>
                    </p:blipFill>
                    <p:spPr>
                      <a:xfrm>
                        <a:off x="10670091" y="1393417"/>
                        <a:ext cx="332369" cy="65451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62D7DF7-7FFB-45BA-B103-6F2072560DF3}"/>
              </a:ext>
            </a:extLst>
          </p:cNvPr>
          <p:cNvSpPr>
            <a:spLocks noGrp="1"/>
          </p:cNvSpPr>
          <p:nvPr>
            <p:ph sz="quarter" idx="13"/>
          </p:nvPr>
        </p:nvSpPr>
        <p:spPr>
          <a:xfrm>
            <a:off x="733425" y="2106093"/>
            <a:ext cx="10729913" cy="672105"/>
          </a:xfrm>
        </p:spPr>
        <p:txBody>
          <a:bodyPr/>
          <a:lstStyle/>
          <a:p>
            <a:pPr>
              <a:tabLst>
                <a:tab pos="457200" algn="l"/>
                <a:tab pos="1371600" algn="l"/>
                <a:tab pos="1547813" algn="l"/>
              </a:tabLst>
            </a:pPr>
            <a:r>
              <a:rPr lang="en-US" altLang="en-US" i="1" dirty="0"/>
              <a:t>r</a:t>
            </a:r>
            <a:r>
              <a:rPr lang="en-US" altLang="en-US" dirty="0"/>
              <a:t> (the distance from </a:t>
            </a:r>
            <a:r>
              <a:rPr lang="en-US" altLang="en-US" i="1" dirty="0"/>
              <a:t>O</a:t>
            </a:r>
            <a:r>
              <a:rPr lang="en-US" altLang="en-US" dirty="0"/>
              <a:t>) increases from 1 to 2, so we sketch the corresponding part of the polar curve in Figure 11(a).</a:t>
            </a:r>
          </a:p>
        </p:txBody>
      </p:sp>
      <p:pic>
        <p:nvPicPr>
          <p:cNvPr id="9" name="Content Placeholder 8" descr="A part of a cardioid is graphed. The cardioid starts from a distance 1 from O on the line of theta = 0 and goes up to the right and to the the line of theta = pi/2 at 2 from O. ">
            <a:extLst>
              <a:ext uri="{FF2B5EF4-FFF2-40B4-BE49-F238E27FC236}">
                <a16:creationId xmlns:a16="http://schemas.microsoft.com/office/drawing/2014/main" id="{6FD38036-EAEF-4308-A9D9-DAC93E1B27A3}"/>
              </a:ext>
            </a:extLst>
          </p:cNvPr>
          <p:cNvPicPr>
            <a:picLocks noGrp="1" noChangeAspect="1"/>
          </p:cNvPicPr>
          <p:nvPr>
            <p:ph sz="quarter" idx="17"/>
          </p:nvPr>
        </p:nvPicPr>
        <p:blipFill>
          <a:blip r:embed="rId5"/>
          <a:stretch>
            <a:fillRect/>
          </a:stretch>
        </p:blipFill>
        <p:spPr>
          <a:xfrm>
            <a:off x="4765088" y="3033850"/>
            <a:ext cx="2661823" cy="2239419"/>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526683"/>
            <a:ext cx="10729913" cy="658096"/>
          </a:xfrm>
        </p:spPr>
        <p:txBody>
          <a:bodyPr/>
          <a:lstStyle/>
          <a:p>
            <a:pPr algn="ctr"/>
            <a:r>
              <a:rPr lang="en-US" altLang="en-US" sz="2000" dirty="0">
                <a:sym typeface="Symbol" panose="05050102010706020507" pitchFamily="18" charset="2"/>
              </a:rPr>
              <a:t>Stages in sketching the cardioid </a:t>
            </a:r>
            <a:r>
              <a:rPr lang="en-US" altLang="en-US" sz="2000" i="1" dirty="0"/>
              <a:t>r </a:t>
            </a:r>
            <a:r>
              <a:rPr lang="en-US" altLang="en-US" sz="2000" dirty="0"/>
              <a:t>= 1 + sin </a:t>
            </a:r>
            <a:r>
              <a:rPr lang="en-US" altLang="en-US" sz="2000" i="1" dirty="0">
                <a:sym typeface="Symbol" panose="05050102010706020507" pitchFamily="18" charset="2"/>
              </a:rPr>
              <a:t> </a:t>
            </a:r>
          </a:p>
          <a:p>
            <a:pPr algn="ctr"/>
            <a:r>
              <a:rPr lang="en-US" altLang="en-US" sz="2000" b="1" dirty="0"/>
              <a:t>Figure 2</a:t>
            </a:r>
          </a:p>
        </p:txBody>
      </p:sp>
    </p:spTree>
    <p:extLst>
      <p:ext uri="{BB962C8B-B14F-4D97-AF65-F5344CB8AC3E}">
        <p14:creationId xmlns:p14="http://schemas.microsoft.com/office/powerpoint/2010/main" val="1929544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3169-BDFC-46FB-A640-87375B0F4E53}"/>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(2 of 4)</a:t>
            </a:r>
            <a:endParaRPr lang="en-IN" dirty="0"/>
          </a:p>
        </p:txBody>
      </p:sp>
      <p:sp>
        <p:nvSpPr>
          <p:cNvPr id="3" name="Content Placeholder 2">
            <a:extLst>
              <a:ext uri="{FF2B5EF4-FFF2-40B4-BE49-F238E27FC236}">
                <a16:creationId xmlns:a16="http://schemas.microsoft.com/office/drawing/2014/main" id="{F567CBBB-A9BE-4C46-90D3-C4F4A97E789A}"/>
              </a:ext>
            </a:extLst>
          </p:cNvPr>
          <p:cNvSpPr>
            <a:spLocks noGrp="1"/>
          </p:cNvSpPr>
          <p:nvPr>
            <p:ph sz="quarter" idx="12"/>
          </p:nvPr>
        </p:nvSpPr>
        <p:spPr>
          <a:xfrm>
            <a:off x="741971" y="1292278"/>
            <a:ext cx="2802606" cy="294760"/>
          </a:xfrm>
        </p:spPr>
        <p:txBody>
          <a:bodyPr/>
          <a:lstStyle/>
          <a:p>
            <a:r>
              <a:rPr lang="en-US" altLang="en-US" dirty="0"/>
              <a:t>As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t>increases from</a:t>
            </a:r>
            <a:endParaRPr lang="en-IN" dirty="0"/>
          </a:p>
        </p:txBody>
      </p:sp>
      <p:graphicFrame>
        <p:nvGraphicFramePr>
          <p:cNvPr id="12" name="Content Placeholder 11" descr="(pi/2)">
            <a:extLst>
              <a:ext uri="{FF2B5EF4-FFF2-40B4-BE49-F238E27FC236}">
                <a16:creationId xmlns:a16="http://schemas.microsoft.com/office/drawing/2014/main" id="{9C955D29-0964-4987-9A0B-2B703860372D}"/>
              </a:ext>
            </a:extLst>
          </p:cNvPr>
          <p:cNvGraphicFramePr>
            <a:graphicFrameLocks noGrp="1" noChangeAspect="1"/>
          </p:cNvGraphicFramePr>
          <p:nvPr>
            <p:ph sz="quarter" idx="13"/>
            <p:extLst>
              <p:ext uri="{D42A27DB-BD31-4B8C-83A1-F6EECF244321}">
                <p14:modId xmlns:p14="http://schemas.microsoft.com/office/powerpoint/2010/main" val="1514136593"/>
              </p:ext>
            </p:extLst>
          </p:nvPr>
        </p:nvGraphicFramePr>
        <p:xfrm>
          <a:off x="3544577" y="1116602"/>
          <a:ext cx="249376" cy="646112"/>
        </p:xfrm>
        <a:graphic>
          <a:graphicData uri="http://schemas.openxmlformats.org/presentationml/2006/ole">
            <mc:AlternateContent xmlns:mc="http://schemas.openxmlformats.org/markup-compatibility/2006">
              <mc:Choice xmlns:v="urn:schemas-microsoft-com:vml" Requires="v">
                <p:oleObj spid="_x0000_s799866" name="Equation" r:id="rId3" imgW="279360" imgH="723600" progId="Equation.DSMT4">
                  <p:embed/>
                </p:oleObj>
              </mc:Choice>
              <mc:Fallback>
                <p:oleObj name="Equation" r:id="rId3" imgW="279360" imgH="723600" progId="Equation.DSMT4">
                  <p:embed/>
                  <p:pic>
                    <p:nvPicPr>
                      <p:cNvPr id="11" name="Object 10">
                        <a:extLst>
                          <a:ext uri="{FF2B5EF4-FFF2-40B4-BE49-F238E27FC236}">
                            <a16:creationId xmlns:a16="http://schemas.microsoft.com/office/drawing/2014/main" id="{419DA765-5488-46D9-BDA7-9F9C8903355F}"/>
                          </a:ext>
                        </a:extLst>
                      </p:cNvPr>
                      <p:cNvPicPr/>
                      <p:nvPr/>
                    </p:nvPicPr>
                    <p:blipFill>
                      <a:blip r:embed="rId4"/>
                      <a:stretch>
                        <a:fillRect/>
                      </a:stretch>
                    </p:blipFill>
                    <p:spPr>
                      <a:xfrm>
                        <a:off x="3544577" y="1116602"/>
                        <a:ext cx="249376" cy="6461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38FED89-477A-4710-82AE-0F8EBC73A593}"/>
              </a:ext>
            </a:extLst>
          </p:cNvPr>
          <p:cNvSpPr>
            <a:spLocks noGrp="1"/>
          </p:cNvSpPr>
          <p:nvPr>
            <p:ph sz="quarter" idx="14"/>
          </p:nvPr>
        </p:nvSpPr>
        <p:spPr>
          <a:xfrm>
            <a:off x="3909530" y="1292278"/>
            <a:ext cx="7545870" cy="373039"/>
          </a:xfrm>
        </p:spPr>
        <p:txBody>
          <a:bodyPr/>
          <a:lstStyle/>
          <a:p>
            <a:r>
              <a:rPr lang="en-US" altLang="en-US" dirty="0"/>
              <a:t>to </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 </a:t>
            </a:r>
            <a:r>
              <a:rPr lang="en-US" altLang="en-US" dirty="0"/>
              <a:t>Figure 10 shows that </a:t>
            </a:r>
            <a:r>
              <a:rPr lang="en-US" altLang="en-US" i="1" dirty="0"/>
              <a:t>r</a:t>
            </a:r>
            <a:r>
              <a:rPr lang="en-US" altLang="en-US" dirty="0"/>
              <a:t> decreases from 2 to 1, so</a:t>
            </a:r>
            <a:endParaRPr lang="en-IN" dirty="0"/>
          </a:p>
        </p:txBody>
      </p:sp>
      <p:sp>
        <p:nvSpPr>
          <p:cNvPr id="7" name="Content Placeholder 6">
            <a:extLst>
              <a:ext uri="{FF2B5EF4-FFF2-40B4-BE49-F238E27FC236}">
                <a16:creationId xmlns:a16="http://schemas.microsoft.com/office/drawing/2014/main" id="{DF8481E6-9255-4D77-B77F-A38500E945D8}"/>
              </a:ext>
            </a:extLst>
          </p:cNvPr>
          <p:cNvSpPr>
            <a:spLocks noGrp="1"/>
          </p:cNvSpPr>
          <p:nvPr>
            <p:ph sz="quarter" idx="15"/>
          </p:nvPr>
        </p:nvSpPr>
        <p:spPr>
          <a:xfrm>
            <a:off x="733425" y="1815413"/>
            <a:ext cx="10729913" cy="345391"/>
          </a:xfrm>
        </p:spPr>
        <p:txBody>
          <a:bodyPr/>
          <a:lstStyle/>
          <a:p>
            <a:r>
              <a:rPr lang="en-US" altLang="en-US" dirty="0"/>
              <a:t>we sketch the next part of the curve as in Figure 11(b).</a:t>
            </a:r>
          </a:p>
        </p:txBody>
      </p:sp>
      <p:pic>
        <p:nvPicPr>
          <p:cNvPr id="13" name="Content Placeholder 12" descr="An oscillating curve is graphed on the polar coordinate system. The curve starts from the point (0, 1) and it ends at the point (2pi, 1). The curve has two high points and a low point. &#10;">
            <a:extLst>
              <a:ext uri="{FF2B5EF4-FFF2-40B4-BE49-F238E27FC236}">
                <a16:creationId xmlns:a16="http://schemas.microsoft.com/office/drawing/2014/main" id="{BB987409-AC30-4148-BB0A-ED4F36FE9FA6}"/>
              </a:ext>
            </a:extLst>
          </p:cNvPr>
          <p:cNvPicPr>
            <a:picLocks noGrp="1" noChangeAspect="1"/>
          </p:cNvPicPr>
          <p:nvPr>
            <p:ph sz="quarter" idx="16"/>
          </p:nvPr>
        </p:nvPicPr>
        <p:blipFill>
          <a:blip r:embed="rId5"/>
          <a:stretch>
            <a:fillRect/>
          </a:stretch>
        </p:blipFill>
        <p:spPr>
          <a:xfrm>
            <a:off x="1191712" y="2457584"/>
            <a:ext cx="3864666" cy="2195652"/>
          </a:xfrm>
          <a:prstGeom prst="rect">
            <a:avLst/>
          </a:prstGeom>
        </p:spPr>
      </p:pic>
      <p:sp>
        <p:nvSpPr>
          <p:cNvPr id="10" name="Content Placeholder 9">
            <a:extLst>
              <a:ext uri="{FF2B5EF4-FFF2-40B4-BE49-F238E27FC236}">
                <a16:creationId xmlns:a16="http://schemas.microsoft.com/office/drawing/2014/main" id="{6406E2B4-DCD5-4E68-8D6A-EAE75177EF8E}"/>
              </a:ext>
            </a:extLst>
          </p:cNvPr>
          <p:cNvSpPr>
            <a:spLocks noGrp="1"/>
          </p:cNvSpPr>
          <p:nvPr>
            <p:ph sz="quarter" idx="18"/>
          </p:nvPr>
        </p:nvSpPr>
        <p:spPr>
          <a:xfrm>
            <a:off x="733424" y="4970319"/>
            <a:ext cx="5268541" cy="778728"/>
          </a:xfrm>
        </p:spPr>
        <p:txBody>
          <a:bodyPr/>
          <a:lstStyle/>
          <a:p>
            <a:pPr algn="ctr"/>
            <a:r>
              <a:rPr lang="en-US" altLang="en-US" sz="1800" i="1" dirty="0">
                <a:latin typeface="Arial" panose="020B0604020202020204" pitchFamily="34" charset="0"/>
              </a:rPr>
              <a:t>r </a:t>
            </a:r>
            <a:r>
              <a:rPr lang="en-US" altLang="en-US" sz="1800" dirty="0">
                <a:latin typeface="Arial" panose="020B0604020202020204" pitchFamily="34" charset="0"/>
              </a:rPr>
              <a:t>= 1 + sin </a:t>
            </a:r>
            <a:r>
              <a:rPr lang="en-US" altLang="en-US" sz="1800" i="1" dirty="0">
                <a:latin typeface="Arial" panose="020B0604020202020204" pitchFamily="34" charset="0"/>
                <a:sym typeface="Symbol" panose="05050102010706020507" pitchFamily="18" charset="2"/>
              </a:rPr>
              <a:t> </a:t>
            </a:r>
            <a:r>
              <a:rPr lang="en-US" altLang="en-US" sz="1800" dirty="0">
                <a:latin typeface="Arial" panose="020B0604020202020204" pitchFamily="34" charset="0"/>
              </a:rPr>
              <a:t>in Cartesian coordinates, 0 </a:t>
            </a:r>
            <a:r>
              <a:rPr lang="en-US" altLang="en-US" sz="1800" dirty="0">
                <a:latin typeface="Arial" panose="020B0604020202020204" pitchFamily="34" charset="0"/>
                <a:sym typeface="Symbol" panose="05050102010706020507" pitchFamily="18" charset="2"/>
              </a:rPr>
              <a:t></a:t>
            </a:r>
            <a:r>
              <a:rPr lang="en-US" altLang="en-US" sz="1800" b="1" dirty="0">
                <a:latin typeface="Arial" panose="020B0604020202020204" pitchFamily="34" charset="0"/>
                <a:sym typeface="Symbol" panose="05050102010706020507" pitchFamily="18" charset="2"/>
              </a:rPr>
              <a:t> </a:t>
            </a:r>
            <a:r>
              <a:rPr lang="en-US" altLang="en-US" sz="1800" i="1" dirty="0">
                <a:latin typeface="Arial" panose="020B0604020202020204" pitchFamily="34" charset="0"/>
                <a:sym typeface="Symbol" panose="05050102010706020507" pitchFamily="18" charset="2"/>
              </a:rPr>
              <a:t> </a:t>
            </a:r>
            <a:r>
              <a:rPr lang="en-US" altLang="en-US" sz="1800" dirty="0">
                <a:latin typeface="Arial" panose="020B0604020202020204" pitchFamily="34" charset="0"/>
                <a:sym typeface="Symbol" panose="05050102010706020507" pitchFamily="18" charset="2"/>
              </a:rPr>
              <a:t></a:t>
            </a:r>
            <a:r>
              <a:rPr lang="en-US" altLang="en-US" sz="1800" b="1" dirty="0">
                <a:latin typeface="Arial" panose="020B0604020202020204" pitchFamily="34" charset="0"/>
                <a:sym typeface="Symbol" panose="05050102010706020507" pitchFamily="18" charset="2"/>
              </a:rPr>
              <a:t> </a:t>
            </a:r>
            <a:r>
              <a:rPr lang="en-US" altLang="en-US" sz="1800" dirty="0" smtClean="0">
                <a:latin typeface="Arial" panose="020B0604020202020204" pitchFamily="34" charset="0"/>
                <a:sym typeface="Symbol" panose="05050102010706020507" pitchFamily="18" charset="2"/>
              </a:rPr>
              <a:t>2</a:t>
            </a:r>
            <a:r>
              <a:rPr lang="el-GR" altLang="en-US" sz="1800" i="1" dirty="0" smtClean="0">
                <a:latin typeface="Arial" panose="020B0604020202020204" pitchFamily="34" charset="0"/>
                <a:cs typeface="Arial" panose="020B0604020202020204" pitchFamily="34" charset="0"/>
                <a:sym typeface="Symbol" panose="05050102010706020507" pitchFamily="18" charset="2"/>
              </a:rPr>
              <a:t>π</a:t>
            </a:r>
            <a:endParaRPr lang="en-US" altLang="en-US" sz="1800" i="1" dirty="0">
              <a:latin typeface="Arial" panose="020B0604020202020204" pitchFamily="34" charset="0"/>
              <a:sym typeface="Symbol" panose="05050102010706020507" pitchFamily="18" charset="2"/>
            </a:endParaRPr>
          </a:p>
          <a:p>
            <a:pPr algn="ctr"/>
            <a:r>
              <a:rPr lang="en-US" altLang="en-US" sz="1800" b="1" dirty="0">
                <a:latin typeface="Arial" panose="020B0604020202020204" pitchFamily="34" charset="0"/>
              </a:rPr>
              <a:t>Figure 10</a:t>
            </a:r>
          </a:p>
        </p:txBody>
      </p:sp>
      <p:pic>
        <p:nvPicPr>
          <p:cNvPr id="14" name="Content Placeholder 13" descr="In the graph from the left, a curve is graphed in the polar coordinate system. The curve starts from the positive horizontal axis, it bends to the left and intersects the vertical axis. The curve again bends down to the left and ends on the negative horizontal axis.">
            <a:extLst>
              <a:ext uri="{FF2B5EF4-FFF2-40B4-BE49-F238E27FC236}">
                <a16:creationId xmlns:a16="http://schemas.microsoft.com/office/drawing/2014/main" id="{F205AD08-0A3D-426B-92D0-93A9849245AE}"/>
              </a:ext>
            </a:extLst>
          </p:cNvPr>
          <p:cNvPicPr>
            <a:picLocks noGrp="1" noChangeAspect="1"/>
          </p:cNvPicPr>
          <p:nvPr>
            <p:ph sz="quarter" idx="17"/>
          </p:nvPr>
        </p:nvPicPr>
        <p:blipFill>
          <a:blip r:embed="rId6"/>
          <a:stretch>
            <a:fillRect/>
          </a:stretch>
        </p:blipFill>
        <p:spPr>
          <a:xfrm>
            <a:off x="7076655" y="2351242"/>
            <a:ext cx="3231678" cy="2709697"/>
          </a:xfrm>
          <a:prstGeom prst="rect">
            <a:avLst/>
          </a:prstGeom>
        </p:spPr>
      </p:pic>
      <p:sp>
        <p:nvSpPr>
          <p:cNvPr id="6" name="Text Placeholder 5">
            <a:extLst>
              <a:ext uri="{FF2B5EF4-FFF2-40B4-BE49-F238E27FC236}">
                <a16:creationId xmlns:a16="http://schemas.microsoft.com/office/drawing/2014/main" id="{55CBF7B4-36B3-4341-A971-175952BBA782}"/>
              </a:ext>
            </a:extLst>
          </p:cNvPr>
          <p:cNvSpPr>
            <a:spLocks noGrp="1"/>
          </p:cNvSpPr>
          <p:nvPr>
            <p:ph type="body" sz="quarter" idx="11"/>
          </p:nvPr>
        </p:nvSpPr>
        <p:spPr>
          <a:xfrm>
            <a:off x="6488273" y="5370517"/>
            <a:ext cx="4975065" cy="680087"/>
          </a:xfrm>
        </p:spPr>
        <p:txBody>
          <a:bodyPr/>
          <a:lstStyle/>
          <a:p>
            <a:pPr algn="ctr"/>
            <a:r>
              <a:rPr lang="en-US" altLang="en-US" dirty="0">
                <a:solidFill>
                  <a:srgbClr val="000000"/>
                </a:solidFill>
                <a:sym typeface="Symbol" panose="05050102010706020507" pitchFamily="18" charset="2"/>
              </a:rPr>
              <a:t>Stages in sketching the cardioid </a:t>
            </a:r>
            <a:r>
              <a:rPr lang="en-US" altLang="en-US" i="1" dirty="0">
                <a:solidFill>
                  <a:srgbClr val="000000"/>
                </a:solidFill>
              </a:rPr>
              <a:t>r </a:t>
            </a:r>
            <a:r>
              <a:rPr lang="en-US" altLang="en-US" dirty="0">
                <a:solidFill>
                  <a:srgbClr val="000000"/>
                </a:solidFill>
              </a:rPr>
              <a:t>= 1 + sin </a:t>
            </a:r>
            <a:r>
              <a:rPr lang="en-US" altLang="en-US" i="1" dirty="0">
                <a:solidFill>
                  <a:srgbClr val="000000"/>
                </a:solidFill>
                <a:sym typeface="Symbol" panose="05050102010706020507" pitchFamily="18" charset="2"/>
              </a:rPr>
              <a:t> </a:t>
            </a:r>
          </a:p>
          <a:p>
            <a:pPr algn="ctr"/>
            <a:r>
              <a:rPr lang="en-US" altLang="en-US" b="1" dirty="0">
                <a:solidFill>
                  <a:srgbClr val="000000"/>
                </a:solidFill>
              </a:rPr>
              <a:t>Figure 11(b)</a:t>
            </a:r>
          </a:p>
        </p:txBody>
      </p:sp>
    </p:spTree>
    <p:extLst>
      <p:ext uri="{BB962C8B-B14F-4D97-AF65-F5344CB8AC3E}">
        <p14:creationId xmlns:p14="http://schemas.microsoft.com/office/powerpoint/2010/main" val="4163444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494C-4A13-4A34-86B9-4C62A809B97B}"/>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(3 of 4)</a:t>
            </a:r>
            <a:endParaRPr lang="en-IN" dirty="0"/>
          </a:p>
        </p:txBody>
      </p:sp>
      <p:sp>
        <p:nvSpPr>
          <p:cNvPr id="3" name="Content Placeholder 2">
            <a:extLst>
              <a:ext uri="{FF2B5EF4-FFF2-40B4-BE49-F238E27FC236}">
                <a16:creationId xmlns:a16="http://schemas.microsoft.com/office/drawing/2014/main" id="{E1BCB35E-D089-4420-933D-3FFD9A94F41A}"/>
              </a:ext>
            </a:extLst>
          </p:cNvPr>
          <p:cNvSpPr>
            <a:spLocks noGrp="1"/>
          </p:cNvSpPr>
          <p:nvPr>
            <p:ph sz="quarter" idx="23"/>
          </p:nvPr>
        </p:nvSpPr>
        <p:spPr>
          <a:xfrm>
            <a:off x="736600" y="1289050"/>
            <a:ext cx="3338443" cy="291272"/>
          </a:xfrm>
        </p:spPr>
        <p:txBody>
          <a:bodyPr/>
          <a:lstStyle/>
          <a:p>
            <a:r>
              <a:rPr lang="en-US" altLang="en-US" dirty="0"/>
              <a:t>As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increases from </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 </a:t>
            </a:r>
            <a:r>
              <a:rPr lang="en-US" altLang="en-US" dirty="0"/>
              <a:t>to</a:t>
            </a:r>
            <a:endParaRPr lang="en-IN" dirty="0"/>
          </a:p>
        </p:txBody>
      </p:sp>
      <p:graphicFrame>
        <p:nvGraphicFramePr>
          <p:cNvPr id="12" name="Content Placeholder 11" descr="(3 pi/2)">
            <a:extLst>
              <a:ext uri="{FF2B5EF4-FFF2-40B4-BE49-F238E27FC236}">
                <a16:creationId xmlns:a16="http://schemas.microsoft.com/office/drawing/2014/main" id="{7C8DF2DA-776D-46C8-9F0C-5B8FE17C8FF6}"/>
              </a:ext>
            </a:extLst>
          </p:cNvPr>
          <p:cNvGraphicFramePr>
            <a:graphicFrameLocks noGrp="1" noChangeAspect="1"/>
          </p:cNvGraphicFramePr>
          <p:nvPr>
            <p:ph sz="quarter" idx="24"/>
            <p:extLst>
              <p:ext uri="{D42A27DB-BD31-4B8C-83A1-F6EECF244321}">
                <p14:modId xmlns:p14="http://schemas.microsoft.com/office/powerpoint/2010/main" val="2371234324"/>
              </p:ext>
            </p:extLst>
          </p:nvPr>
        </p:nvGraphicFramePr>
        <p:xfrm>
          <a:off x="4085256" y="1157926"/>
          <a:ext cx="469079" cy="636002"/>
        </p:xfrm>
        <a:graphic>
          <a:graphicData uri="http://schemas.openxmlformats.org/presentationml/2006/ole">
            <mc:AlternateContent xmlns:mc="http://schemas.openxmlformats.org/markup-compatibility/2006">
              <mc:Choice xmlns:v="urn:schemas-microsoft-com:vml" Requires="v">
                <p:oleObj spid="_x0000_s801008" name="Equation" r:id="rId3" imgW="533160" imgH="723600" progId="Equation.DSMT4">
                  <p:embed/>
                </p:oleObj>
              </mc:Choice>
              <mc:Fallback>
                <p:oleObj name="Equation" r:id="rId3" imgW="533160" imgH="723600" progId="Equation.DSMT4">
                  <p:embed/>
                  <p:pic>
                    <p:nvPicPr>
                      <p:cNvPr id="11" name="Object 10">
                        <a:extLst>
                          <a:ext uri="{FF2B5EF4-FFF2-40B4-BE49-F238E27FC236}">
                            <a16:creationId xmlns:a16="http://schemas.microsoft.com/office/drawing/2014/main" id="{9CD830DA-FB23-402F-9ABD-C7D3E013F9BA}"/>
                          </a:ext>
                        </a:extLst>
                      </p:cNvPr>
                      <p:cNvPicPr/>
                      <p:nvPr/>
                    </p:nvPicPr>
                    <p:blipFill>
                      <a:blip r:embed="rId4"/>
                      <a:stretch>
                        <a:fillRect/>
                      </a:stretch>
                    </p:blipFill>
                    <p:spPr>
                      <a:xfrm>
                        <a:off x="4085256" y="1157926"/>
                        <a:ext cx="469079" cy="6360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2808D4A-4102-4179-ABDB-A73AB0F3094C}"/>
              </a:ext>
            </a:extLst>
          </p:cNvPr>
          <p:cNvSpPr>
            <a:spLocks noGrp="1"/>
          </p:cNvSpPr>
          <p:nvPr>
            <p:ph sz="quarter" idx="25"/>
          </p:nvPr>
        </p:nvSpPr>
        <p:spPr>
          <a:xfrm>
            <a:off x="4661452" y="1289051"/>
            <a:ext cx="6793948" cy="291272"/>
          </a:xfrm>
        </p:spPr>
        <p:txBody>
          <a:bodyPr/>
          <a:lstStyle/>
          <a:p>
            <a:r>
              <a:rPr lang="en-US" altLang="en-US" i="1" dirty="0"/>
              <a:t>r</a:t>
            </a:r>
            <a:r>
              <a:rPr lang="en-US" altLang="en-US" dirty="0"/>
              <a:t> decreases from 1 to 0 as shown in part (c). </a:t>
            </a:r>
            <a:endParaRPr lang="en-IN" dirty="0"/>
          </a:p>
        </p:txBody>
      </p:sp>
      <p:sp>
        <p:nvSpPr>
          <p:cNvPr id="7" name="Content Placeholder 6">
            <a:extLst>
              <a:ext uri="{FF2B5EF4-FFF2-40B4-BE49-F238E27FC236}">
                <a16:creationId xmlns:a16="http://schemas.microsoft.com/office/drawing/2014/main" id="{8712D0AC-4D7A-4995-B02F-9F3796CB40C4}"/>
              </a:ext>
            </a:extLst>
          </p:cNvPr>
          <p:cNvSpPr>
            <a:spLocks noGrp="1"/>
          </p:cNvSpPr>
          <p:nvPr>
            <p:ph sz="quarter" idx="26"/>
          </p:nvPr>
        </p:nvSpPr>
        <p:spPr>
          <a:xfrm>
            <a:off x="736600" y="1988517"/>
            <a:ext cx="3706191" cy="291272"/>
          </a:xfrm>
        </p:spPr>
        <p:txBody>
          <a:bodyPr/>
          <a:lstStyle/>
          <a:p>
            <a:r>
              <a:rPr lang="en-US" altLang="en-US" dirty="0"/>
              <a:t>Finally, as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t>increases from</a:t>
            </a:r>
            <a:endParaRPr lang="en-IN" dirty="0"/>
          </a:p>
        </p:txBody>
      </p:sp>
      <p:graphicFrame>
        <p:nvGraphicFramePr>
          <p:cNvPr id="14" name="Content Placeholder 13" descr="(3 pi/2) to 2  pi">
            <a:extLst>
              <a:ext uri="{FF2B5EF4-FFF2-40B4-BE49-F238E27FC236}">
                <a16:creationId xmlns:a16="http://schemas.microsoft.com/office/drawing/2014/main" id="{078A29E1-1E7C-44F6-AEEB-A296F9D9671C}"/>
              </a:ext>
            </a:extLst>
          </p:cNvPr>
          <p:cNvGraphicFramePr>
            <a:graphicFrameLocks noGrp="1" noChangeAspect="1"/>
          </p:cNvGraphicFramePr>
          <p:nvPr>
            <p:ph sz="quarter" idx="27"/>
            <p:extLst>
              <p:ext uri="{D42A27DB-BD31-4B8C-83A1-F6EECF244321}">
                <p14:modId xmlns:p14="http://schemas.microsoft.com/office/powerpoint/2010/main" val="2822431496"/>
              </p:ext>
            </p:extLst>
          </p:nvPr>
        </p:nvGraphicFramePr>
        <p:xfrm>
          <a:off x="4562476" y="1783690"/>
          <a:ext cx="1295745" cy="689822"/>
        </p:xfrm>
        <a:graphic>
          <a:graphicData uri="http://schemas.openxmlformats.org/presentationml/2006/ole">
            <mc:AlternateContent xmlns:mc="http://schemas.openxmlformats.org/markup-compatibility/2006">
              <mc:Choice xmlns:v="urn:schemas-microsoft-com:vml" Requires="v">
                <p:oleObj spid="_x0000_s801009" name="Equation" r:id="rId5" imgW="1358640" imgH="723600" progId="Equation.DSMT4">
                  <p:embed/>
                </p:oleObj>
              </mc:Choice>
              <mc:Fallback>
                <p:oleObj name="Equation" r:id="rId5" imgW="1358640" imgH="723600" progId="Equation.DSMT4">
                  <p:embed/>
                  <p:pic>
                    <p:nvPicPr>
                      <p:cNvPr id="13" name="Object 12">
                        <a:extLst>
                          <a:ext uri="{FF2B5EF4-FFF2-40B4-BE49-F238E27FC236}">
                            <a16:creationId xmlns:a16="http://schemas.microsoft.com/office/drawing/2014/main" id="{BEB72593-7536-4420-880F-E397701AADF1}"/>
                          </a:ext>
                        </a:extLst>
                      </p:cNvPr>
                      <p:cNvPicPr/>
                      <p:nvPr/>
                    </p:nvPicPr>
                    <p:blipFill>
                      <a:blip r:embed="rId6"/>
                      <a:stretch>
                        <a:fillRect/>
                      </a:stretch>
                    </p:blipFill>
                    <p:spPr>
                      <a:xfrm>
                        <a:off x="4562476" y="1783690"/>
                        <a:ext cx="1295745" cy="68982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57F4E97-886E-42FD-ABE7-651BC5BA443E}"/>
              </a:ext>
            </a:extLst>
          </p:cNvPr>
          <p:cNvSpPr>
            <a:spLocks noGrp="1"/>
          </p:cNvSpPr>
          <p:nvPr>
            <p:ph sz="quarter" idx="28"/>
          </p:nvPr>
        </p:nvSpPr>
        <p:spPr>
          <a:xfrm>
            <a:off x="5970380" y="1968639"/>
            <a:ext cx="5916822" cy="346387"/>
          </a:xfrm>
        </p:spPr>
        <p:txBody>
          <a:bodyPr/>
          <a:lstStyle/>
          <a:p>
            <a:r>
              <a:rPr lang="en-US" altLang="en-US" i="1" dirty="0"/>
              <a:t>r</a:t>
            </a:r>
            <a:r>
              <a:rPr lang="en-US" altLang="en-US" dirty="0"/>
              <a:t> increases from 0 to 1 as shown in part (d).</a:t>
            </a:r>
            <a:endParaRPr lang="en-IN" dirty="0"/>
          </a:p>
        </p:txBody>
      </p:sp>
      <p:sp>
        <p:nvSpPr>
          <p:cNvPr id="4" name="Content Placeholder 3">
            <a:extLst>
              <a:ext uri="{FF2B5EF4-FFF2-40B4-BE49-F238E27FC236}">
                <a16:creationId xmlns:a16="http://schemas.microsoft.com/office/drawing/2014/main" id="{7F34FD8D-E0E2-4533-9066-DFF07EC53282}"/>
              </a:ext>
            </a:extLst>
          </p:cNvPr>
          <p:cNvSpPr>
            <a:spLocks noGrp="1"/>
          </p:cNvSpPr>
          <p:nvPr>
            <p:ph sz="quarter" idx="29"/>
          </p:nvPr>
        </p:nvSpPr>
        <p:spPr>
          <a:xfrm>
            <a:off x="736600" y="2473513"/>
            <a:ext cx="10706100" cy="636002"/>
          </a:xfrm>
        </p:spPr>
        <p:txBody>
          <a:bodyPr/>
          <a:lstStyle/>
          <a:p>
            <a:r>
              <a:rPr lang="en-US" altLang="en-US" dirty="0"/>
              <a:t>If we let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increase beyond </a:t>
            </a:r>
            <a:r>
              <a:rPr lang="en-US" altLang="en-US" dirty="0" smtClean="0">
                <a:sym typeface="Symbol" panose="05050102010706020507" pitchFamily="18" charset="2"/>
              </a:rPr>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 </a:t>
            </a:r>
            <a:r>
              <a:rPr lang="en-US" altLang="en-US" dirty="0"/>
              <a:t>or decrease beyond 0, we would simply retrace our path.</a:t>
            </a:r>
          </a:p>
        </p:txBody>
      </p:sp>
      <p:pic>
        <p:nvPicPr>
          <p:cNvPr id="21" name="Content Placeholder 20" descr="A cardioid is graphed in the polar coordinate system. The curve starts from the positive horizontal axis, it bends to the left and intersects the vertical axis. The curve again bends down to the left and intersects the negative horizontal axis. The curve then enters in the third quadrant, it again goes up to the right and ends at the origin of the coordinate plane.">
            <a:extLst>
              <a:ext uri="{FF2B5EF4-FFF2-40B4-BE49-F238E27FC236}">
                <a16:creationId xmlns:a16="http://schemas.microsoft.com/office/drawing/2014/main" id="{5ACE6CB4-2492-4950-A39A-BEB3C74378C6}"/>
              </a:ext>
            </a:extLst>
          </p:cNvPr>
          <p:cNvPicPr>
            <a:picLocks noGrp="1" noChangeAspect="1"/>
          </p:cNvPicPr>
          <p:nvPr>
            <p:ph sz="quarter" idx="30"/>
          </p:nvPr>
        </p:nvPicPr>
        <p:blipFill>
          <a:blip r:embed="rId7"/>
          <a:stretch>
            <a:fillRect/>
          </a:stretch>
        </p:blipFill>
        <p:spPr>
          <a:xfrm>
            <a:off x="1743742" y="3231076"/>
            <a:ext cx="2259752" cy="2042468"/>
          </a:xfrm>
          <a:prstGeom prst="rect">
            <a:avLst/>
          </a:prstGeom>
        </p:spPr>
      </p:pic>
      <p:sp>
        <p:nvSpPr>
          <p:cNvPr id="13" name="Content Placeholder 12">
            <a:extLst>
              <a:ext uri="{FF2B5EF4-FFF2-40B4-BE49-F238E27FC236}">
                <a16:creationId xmlns:a16="http://schemas.microsoft.com/office/drawing/2014/main" id="{A9FD8B22-7CDE-4ABB-9456-574CAE2A5162}"/>
              </a:ext>
            </a:extLst>
          </p:cNvPr>
          <p:cNvSpPr>
            <a:spLocks noGrp="1"/>
          </p:cNvSpPr>
          <p:nvPr>
            <p:ph sz="quarter" idx="32"/>
          </p:nvPr>
        </p:nvSpPr>
        <p:spPr>
          <a:xfrm>
            <a:off x="1950608" y="5585285"/>
            <a:ext cx="1520687" cy="277280"/>
          </a:xfrm>
        </p:spPr>
        <p:txBody>
          <a:bodyPr/>
          <a:lstStyle/>
          <a:p>
            <a:r>
              <a:rPr lang="en-US" altLang="en-US" sz="2000" b="1" dirty="0"/>
              <a:t>Figure 11(c)</a:t>
            </a:r>
          </a:p>
        </p:txBody>
      </p:sp>
      <p:pic>
        <p:nvPicPr>
          <p:cNvPr id="22" name="Content Placeholder 21" descr="A cardioid is graphed in the polar coordinate system. The cardioid starts from the origin and it ends at the origin. The cardioid has vertical axis symmetry. ">
            <a:extLst>
              <a:ext uri="{FF2B5EF4-FFF2-40B4-BE49-F238E27FC236}">
                <a16:creationId xmlns:a16="http://schemas.microsoft.com/office/drawing/2014/main" id="{F8825AC7-DDC9-4F0A-AD53-11530CAAE5AE}"/>
              </a:ext>
            </a:extLst>
          </p:cNvPr>
          <p:cNvPicPr>
            <a:picLocks noGrp="1" noChangeAspect="1"/>
          </p:cNvPicPr>
          <p:nvPr>
            <p:ph sz="quarter" idx="31"/>
          </p:nvPr>
        </p:nvPicPr>
        <p:blipFill>
          <a:blip r:embed="rId8"/>
          <a:stretch>
            <a:fillRect/>
          </a:stretch>
        </p:blipFill>
        <p:spPr>
          <a:xfrm>
            <a:off x="9118805" y="3208216"/>
            <a:ext cx="2234995" cy="2073818"/>
          </a:xfrm>
          <a:prstGeom prst="rect">
            <a:avLst/>
          </a:prstGeom>
        </p:spPr>
      </p:pic>
      <p:sp>
        <p:nvSpPr>
          <p:cNvPr id="15" name="Content Placeholder 14">
            <a:extLst>
              <a:ext uri="{FF2B5EF4-FFF2-40B4-BE49-F238E27FC236}">
                <a16:creationId xmlns:a16="http://schemas.microsoft.com/office/drawing/2014/main" id="{BB143007-9431-4D13-9C8F-36A5CDDCFD9C}"/>
              </a:ext>
            </a:extLst>
          </p:cNvPr>
          <p:cNvSpPr>
            <a:spLocks noGrp="1"/>
          </p:cNvSpPr>
          <p:nvPr>
            <p:ph sz="quarter" idx="33"/>
          </p:nvPr>
        </p:nvSpPr>
        <p:spPr>
          <a:xfrm>
            <a:off x="9581482" y="5483022"/>
            <a:ext cx="1491391" cy="277280"/>
          </a:xfrm>
        </p:spPr>
        <p:txBody>
          <a:bodyPr/>
          <a:lstStyle/>
          <a:p>
            <a:r>
              <a:rPr lang="en-US" altLang="en-US" sz="2000" b="1" dirty="0"/>
              <a:t>Figure 11(d)</a:t>
            </a:r>
          </a:p>
        </p:txBody>
      </p:sp>
      <p:sp>
        <p:nvSpPr>
          <p:cNvPr id="16" name="Content Placeholder 15">
            <a:extLst>
              <a:ext uri="{FF2B5EF4-FFF2-40B4-BE49-F238E27FC236}">
                <a16:creationId xmlns:a16="http://schemas.microsoft.com/office/drawing/2014/main" id="{C09ED690-124F-468B-9611-8EE35382527D}"/>
              </a:ext>
            </a:extLst>
          </p:cNvPr>
          <p:cNvSpPr>
            <a:spLocks noGrp="1"/>
          </p:cNvSpPr>
          <p:nvPr>
            <p:ph sz="quarter" idx="34"/>
          </p:nvPr>
        </p:nvSpPr>
        <p:spPr>
          <a:xfrm>
            <a:off x="3884657" y="5662789"/>
            <a:ext cx="5011088" cy="277280"/>
          </a:xfrm>
        </p:spPr>
        <p:txBody>
          <a:bodyPr/>
          <a:lstStyle/>
          <a:p>
            <a:r>
              <a:rPr lang="en-US" altLang="en-US" sz="2000" dirty="0">
                <a:sym typeface="Symbol" panose="05050102010706020507" pitchFamily="18" charset="2"/>
              </a:rPr>
              <a:t>Stages in sketching the cardioid </a:t>
            </a:r>
            <a:r>
              <a:rPr lang="en-US" altLang="en-US" sz="2000" i="1" dirty="0"/>
              <a:t>r </a:t>
            </a:r>
            <a:r>
              <a:rPr lang="en-US" altLang="en-US" sz="2000" dirty="0"/>
              <a:t>= 1 + sin </a:t>
            </a:r>
            <a:r>
              <a:rPr lang="en-US" altLang="en-US" sz="2000" i="1" dirty="0">
                <a:sym typeface="Symbol" panose="05050102010706020507" pitchFamily="18" charset="2"/>
              </a:rPr>
              <a:t> </a:t>
            </a:r>
          </a:p>
        </p:txBody>
      </p:sp>
    </p:spTree>
    <p:extLst>
      <p:ext uri="{BB962C8B-B14F-4D97-AF65-F5344CB8AC3E}">
        <p14:creationId xmlns:p14="http://schemas.microsoft.com/office/powerpoint/2010/main" val="814476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(4 of 4)</a:t>
            </a:r>
            <a:endParaRPr lang="en-IN"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8"/>
            <a:ext cx="10721975" cy="894332"/>
          </a:xfrm>
        </p:spPr>
        <p:txBody>
          <a:bodyPr/>
          <a:lstStyle/>
          <a:p>
            <a:pPr>
              <a:tabLst>
                <a:tab pos="457200" algn="l"/>
                <a:tab pos="1371600" algn="l"/>
                <a:tab pos="1547813" algn="l"/>
              </a:tabLst>
            </a:pPr>
            <a:r>
              <a:rPr lang="en-US" altLang="en-US" dirty="0"/>
              <a:t>Putting together the parts of the curve from Figure 11(a)–(d), we sketch the complete curve in part (e). It is called a </a:t>
            </a:r>
            <a:r>
              <a:rPr lang="en-US" altLang="en-US" b="1" dirty="0"/>
              <a:t>cardioid </a:t>
            </a:r>
            <a:r>
              <a:rPr lang="en-US" altLang="en-US" dirty="0"/>
              <a:t>because it’s shaped like a heart.</a:t>
            </a:r>
          </a:p>
        </p:txBody>
      </p:sp>
      <p:pic>
        <p:nvPicPr>
          <p:cNvPr id="6" name="Content Placeholder 5" descr="A cardioid is graphed in the polar coordinate system. The cardioid starts from the origin and it ends at the origin. The cardioid has vertical axis symmetry.">
            <a:extLst>
              <a:ext uri="{FF2B5EF4-FFF2-40B4-BE49-F238E27FC236}">
                <a16:creationId xmlns:a16="http://schemas.microsoft.com/office/drawing/2014/main" id="{1F96153D-AF0C-4A32-8BFB-A96C524114D2}"/>
              </a:ext>
            </a:extLst>
          </p:cNvPr>
          <p:cNvPicPr>
            <a:picLocks noGrp="1" noChangeAspect="1"/>
          </p:cNvPicPr>
          <p:nvPr>
            <p:ph sz="quarter" idx="17"/>
          </p:nvPr>
        </p:nvPicPr>
        <p:blipFill>
          <a:blip r:embed="rId2"/>
          <a:stretch>
            <a:fillRect/>
          </a:stretch>
        </p:blipFill>
        <p:spPr>
          <a:xfrm>
            <a:off x="4404824" y="2259852"/>
            <a:ext cx="3387115" cy="3070985"/>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501078"/>
            <a:ext cx="10729913" cy="658096"/>
          </a:xfrm>
        </p:spPr>
        <p:txBody>
          <a:bodyPr/>
          <a:lstStyle/>
          <a:p>
            <a:pPr algn="ctr"/>
            <a:r>
              <a:rPr lang="en-US" altLang="en-US" sz="2000" dirty="0">
                <a:sym typeface="Symbol" panose="05050102010706020507" pitchFamily="18" charset="2"/>
              </a:rPr>
              <a:t>Stages in sketching the cardioid </a:t>
            </a:r>
            <a:r>
              <a:rPr lang="en-US" altLang="en-US" sz="2000" i="1" dirty="0"/>
              <a:t>r </a:t>
            </a:r>
            <a:r>
              <a:rPr lang="en-US" altLang="en-US" sz="2000" dirty="0"/>
              <a:t>= 1 + sin </a:t>
            </a:r>
            <a:r>
              <a:rPr lang="en-US" altLang="en-US" sz="2000" i="1" dirty="0">
                <a:sym typeface="Symbol" panose="05050102010706020507" pitchFamily="18" charset="2"/>
              </a:rPr>
              <a:t> </a:t>
            </a:r>
          </a:p>
          <a:p>
            <a:pPr algn="ctr"/>
            <a:r>
              <a:rPr lang="en-US" altLang="en-US" sz="2000" b="1" dirty="0"/>
              <a:t>Figure 11(e)</a:t>
            </a:r>
          </a:p>
        </p:txBody>
      </p:sp>
    </p:spTree>
    <p:extLst>
      <p:ext uri="{BB962C8B-B14F-4D97-AF65-F5344CB8AC3E}">
        <p14:creationId xmlns:p14="http://schemas.microsoft.com/office/powerpoint/2010/main" val="1372901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F494-0A12-4820-92B8-5A272D1A0156}"/>
              </a:ext>
            </a:extLst>
          </p:cNvPr>
          <p:cNvSpPr>
            <a:spLocks noGrp="1"/>
          </p:cNvSpPr>
          <p:nvPr>
            <p:ph type="title"/>
          </p:nvPr>
        </p:nvSpPr>
        <p:spPr/>
        <p:txBody>
          <a:bodyPr/>
          <a:lstStyle/>
          <a:p>
            <a:r>
              <a:rPr lang="en-US" altLang="en-US" dirty="0"/>
              <a:t>Polar Curves </a:t>
            </a:r>
            <a:r>
              <a:rPr lang="en-US" altLang="en-US" sz="2400" b="0" dirty="0"/>
              <a:t>(2 of 2)</a:t>
            </a:r>
            <a:endParaRPr lang="en-IN" dirty="0"/>
          </a:p>
        </p:txBody>
      </p:sp>
      <p:sp>
        <p:nvSpPr>
          <p:cNvPr id="3" name="Text Placeholder 2">
            <a:extLst>
              <a:ext uri="{FF2B5EF4-FFF2-40B4-BE49-F238E27FC236}">
                <a16:creationId xmlns:a16="http://schemas.microsoft.com/office/drawing/2014/main" id="{3EB0510E-A744-4B75-9C70-8A6C1E44545E}"/>
              </a:ext>
            </a:extLst>
          </p:cNvPr>
          <p:cNvSpPr>
            <a:spLocks noGrp="1"/>
          </p:cNvSpPr>
          <p:nvPr>
            <p:ph type="body" sz="quarter" idx="15"/>
          </p:nvPr>
        </p:nvSpPr>
        <p:spPr>
          <a:xfrm>
            <a:off x="743576" y="1289684"/>
            <a:ext cx="10711543" cy="1142231"/>
          </a:xfrm>
        </p:spPr>
        <p:txBody>
          <a:bodyPr/>
          <a:lstStyle/>
          <a:p>
            <a:r>
              <a:rPr lang="en-US" altLang="en-US" dirty="0"/>
              <a:t>The remainder of the curve is drawn in a similar fashion, with the arrows and numbers indicating the order in which the portions are traced out. The resulting curve has four loops and is called a </a:t>
            </a:r>
            <a:r>
              <a:rPr lang="en-US" altLang="en-US" b="1" dirty="0"/>
              <a:t>four-leaved rose</a:t>
            </a:r>
            <a:r>
              <a:rPr lang="en-US" altLang="en-US" dirty="0"/>
              <a:t>.</a:t>
            </a:r>
          </a:p>
        </p:txBody>
      </p:sp>
    </p:spTree>
    <p:extLst>
      <p:ext uri="{BB962C8B-B14F-4D97-AF65-F5344CB8AC3E}">
        <p14:creationId xmlns:p14="http://schemas.microsoft.com/office/powerpoint/2010/main" val="209479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FC0E-7EF5-4552-AB70-B29D1F17EC25}"/>
              </a:ext>
            </a:extLst>
          </p:cNvPr>
          <p:cNvSpPr>
            <a:spLocks noGrp="1"/>
          </p:cNvSpPr>
          <p:nvPr>
            <p:ph type="title"/>
          </p:nvPr>
        </p:nvSpPr>
        <p:spPr>
          <a:xfrm>
            <a:off x="838200" y="3259460"/>
            <a:ext cx="10515600" cy="657132"/>
          </a:xfrm>
        </p:spPr>
        <p:txBody>
          <a:bodyPr/>
          <a:lstStyle/>
          <a:p>
            <a:pPr algn="ctr"/>
            <a:r>
              <a:rPr lang="en-IN" dirty="0"/>
              <a:t>Symmetry</a:t>
            </a:r>
          </a:p>
        </p:txBody>
      </p:sp>
    </p:spTree>
    <p:extLst>
      <p:ext uri="{BB962C8B-B14F-4D97-AF65-F5344CB8AC3E}">
        <p14:creationId xmlns:p14="http://schemas.microsoft.com/office/powerpoint/2010/main" val="1353045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Symmetry </a:t>
            </a:r>
            <a:r>
              <a:rPr lang="en-US" altLang="en-US" sz="2400" b="0" dirty="0"/>
              <a:t>(1 of 4)</a:t>
            </a:r>
            <a:endParaRPr lang="en-IN" sz="2400" b="0"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8"/>
            <a:ext cx="10721975" cy="1485461"/>
          </a:xfrm>
        </p:spPr>
        <p:txBody>
          <a:bodyPr/>
          <a:lstStyle/>
          <a:p>
            <a:pPr>
              <a:tabLst>
                <a:tab pos="465138" algn="l"/>
              </a:tabLst>
            </a:pPr>
            <a:r>
              <a:rPr lang="en-US" altLang="en-US" dirty="0"/>
              <a:t>When we sketch polar curves it is sometimes helpful to take advantage of symmetry. The following three rules are explained by Figure 14.</a:t>
            </a:r>
          </a:p>
          <a:p>
            <a:pPr marL="457200" indent="-457200">
              <a:tabLst>
                <a:tab pos="465138" algn="l"/>
              </a:tabLst>
            </a:pPr>
            <a:r>
              <a:rPr lang="en-US" altLang="en-US" dirty="0"/>
              <a:t>(</a:t>
            </a:r>
            <a:r>
              <a:rPr lang="en-US" altLang="en-US" dirty="0" smtClean="0"/>
              <a:t>a)</a:t>
            </a:r>
            <a:r>
              <a:rPr lang="en-US" altLang="en-US" baseline="0" dirty="0" smtClean="0"/>
              <a:t> </a:t>
            </a:r>
            <a:r>
              <a:rPr lang="en-US" altLang="en-US" dirty="0" smtClean="0"/>
              <a:t>If </a:t>
            </a:r>
            <a:r>
              <a:rPr lang="en-US" altLang="en-US" dirty="0"/>
              <a:t>a polar equation is unchanged when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is replaced by </a:t>
            </a:r>
            <a:r>
              <a:rPr lang="en-US" altLang="en-US" dirty="0" smtClean="0"/>
              <a:t>−</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the curve is symmetric about the polar axis.</a:t>
            </a:r>
          </a:p>
        </p:txBody>
      </p:sp>
      <p:pic>
        <p:nvPicPr>
          <p:cNvPr id="7" name="Content Placeholder 6" descr="A closed curve is graphed in the polar coordinate system. The closed curve is drawn along the horizontal axis. A line is drawn from O, the line goes up to the right and touches the closed curve at the point (r, theta). Another line is drawn from the point O, the line goes down to the right and touches the closed curve at the point (r, negative theta). The curve has horzontal axis symmetry.">
            <a:extLst>
              <a:ext uri="{FF2B5EF4-FFF2-40B4-BE49-F238E27FC236}">
                <a16:creationId xmlns:a16="http://schemas.microsoft.com/office/drawing/2014/main" id="{EA5357E4-A766-4CE5-A760-5D55C3F1B3CC}"/>
              </a:ext>
            </a:extLst>
          </p:cNvPr>
          <p:cNvPicPr>
            <a:picLocks noGrp="1" noChangeAspect="1"/>
          </p:cNvPicPr>
          <p:nvPr>
            <p:ph sz="quarter" idx="17"/>
          </p:nvPr>
        </p:nvPicPr>
        <p:blipFill>
          <a:blip r:embed="rId2"/>
          <a:stretch>
            <a:fillRect/>
          </a:stretch>
        </p:blipFill>
        <p:spPr>
          <a:xfrm>
            <a:off x="3867459" y="2774134"/>
            <a:ext cx="4470997" cy="2980667"/>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820297"/>
            <a:ext cx="10729913" cy="337706"/>
          </a:xfrm>
        </p:spPr>
        <p:txBody>
          <a:bodyPr/>
          <a:lstStyle/>
          <a:p>
            <a:pPr algn="ctr"/>
            <a:r>
              <a:rPr lang="en-US" altLang="en-US" sz="2000" b="1" dirty="0"/>
              <a:t>Figure 14(a)</a:t>
            </a:r>
          </a:p>
        </p:txBody>
      </p:sp>
    </p:spTree>
    <p:extLst>
      <p:ext uri="{BB962C8B-B14F-4D97-AF65-F5344CB8AC3E}">
        <p14:creationId xmlns:p14="http://schemas.microsoft.com/office/powerpoint/2010/main" val="3080120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Symmetry </a:t>
            </a:r>
            <a:r>
              <a:rPr lang="en-US" altLang="en-US" sz="2400" b="0" dirty="0"/>
              <a:t>(2 of 4)</a:t>
            </a:r>
            <a:endParaRPr lang="en-IN" sz="2400" b="0"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9"/>
            <a:ext cx="10721975" cy="1086728"/>
          </a:xfrm>
        </p:spPr>
        <p:txBody>
          <a:bodyPr/>
          <a:lstStyle/>
          <a:p>
            <a:pPr marL="457200" indent="-457200">
              <a:tabLst>
                <a:tab pos="465138" algn="l"/>
              </a:tabLst>
            </a:pPr>
            <a:r>
              <a:rPr lang="en-US" altLang="en-US" dirty="0"/>
              <a:t>(b) 	If the equation is unchanged when </a:t>
            </a:r>
            <a:r>
              <a:rPr lang="en-US" altLang="en-US" i="1" dirty="0"/>
              <a:t>r</a:t>
            </a:r>
            <a:r>
              <a:rPr lang="en-US" altLang="en-US" dirty="0"/>
              <a:t> is replaced by −</a:t>
            </a:r>
            <a:r>
              <a:rPr lang="en-US" altLang="en-US" i="1" dirty="0"/>
              <a:t>r</a:t>
            </a:r>
            <a:r>
              <a:rPr lang="en-US" altLang="en-US" dirty="0"/>
              <a:t>, or when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is replaced by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 </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 </a:t>
            </a:r>
            <a:r>
              <a:rPr lang="en-US" altLang="en-US" dirty="0"/>
              <a:t>the curve is symmetric about the pole. (This means that the curve remains unchanged if we rotate it through 180</a:t>
            </a:r>
            <a:r>
              <a:rPr lang="en-US" altLang="en-US" b="1" dirty="0"/>
              <a:t>°</a:t>
            </a:r>
            <a:r>
              <a:rPr lang="en-US" altLang="en-US" dirty="0"/>
              <a:t> about the origin.)</a:t>
            </a:r>
          </a:p>
        </p:txBody>
      </p:sp>
      <p:pic>
        <p:nvPicPr>
          <p:cNvPr id="6" name="Content Placeholder 5" descr="A lemniscate curve is graphed in the polar coordinate system. A line is drawn inside the curve, which passes through the origin and touches the curve at the points (r, theta) and (negative r, theta).">
            <a:extLst>
              <a:ext uri="{FF2B5EF4-FFF2-40B4-BE49-F238E27FC236}">
                <a16:creationId xmlns:a16="http://schemas.microsoft.com/office/drawing/2014/main" id="{AF3CCABB-C936-443A-B7F4-BE71CE20A68A}"/>
              </a:ext>
            </a:extLst>
          </p:cNvPr>
          <p:cNvPicPr>
            <a:picLocks noGrp="1" noChangeAspect="1"/>
          </p:cNvPicPr>
          <p:nvPr>
            <p:ph sz="quarter" idx="17"/>
          </p:nvPr>
        </p:nvPicPr>
        <p:blipFill>
          <a:blip r:embed="rId2"/>
          <a:stretch>
            <a:fillRect/>
          </a:stretch>
        </p:blipFill>
        <p:spPr>
          <a:xfrm>
            <a:off x="4106175" y="2353279"/>
            <a:ext cx="3979649" cy="3278734"/>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820297"/>
            <a:ext cx="10729913" cy="337706"/>
          </a:xfrm>
        </p:spPr>
        <p:txBody>
          <a:bodyPr/>
          <a:lstStyle/>
          <a:p>
            <a:pPr algn="ctr"/>
            <a:r>
              <a:rPr lang="en-US" altLang="en-US" sz="2000" b="1" dirty="0"/>
              <a:t>Figure 14(b)</a:t>
            </a:r>
          </a:p>
        </p:txBody>
      </p:sp>
    </p:spTree>
    <p:extLst>
      <p:ext uri="{BB962C8B-B14F-4D97-AF65-F5344CB8AC3E}">
        <p14:creationId xmlns:p14="http://schemas.microsoft.com/office/powerpoint/2010/main" val="404204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0150-C7A1-4EDC-BDDB-1FF4CDFF9E9E}"/>
              </a:ext>
            </a:extLst>
          </p:cNvPr>
          <p:cNvSpPr>
            <a:spLocks noGrp="1"/>
          </p:cNvSpPr>
          <p:nvPr>
            <p:ph type="title"/>
          </p:nvPr>
        </p:nvSpPr>
        <p:spPr/>
        <p:txBody>
          <a:bodyPr/>
          <a:lstStyle/>
          <a:p>
            <a:r>
              <a:rPr lang="en-US" altLang="en-US" dirty="0"/>
              <a:t>Polar Coordinates </a:t>
            </a:r>
            <a:r>
              <a:rPr lang="en-US" altLang="en-US" sz="2400" b="0" dirty="0"/>
              <a:t>(1 of 11)</a:t>
            </a:r>
            <a:endParaRPr lang="en-IN" sz="2400" b="0" dirty="0"/>
          </a:p>
        </p:txBody>
      </p:sp>
      <p:sp>
        <p:nvSpPr>
          <p:cNvPr id="3" name="Text Placeholder 2">
            <a:extLst>
              <a:ext uri="{FF2B5EF4-FFF2-40B4-BE49-F238E27FC236}">
                <a16:creationId xmlns:a16="http://schemas.microsoft.com/office/drawing/2014/main" id="{E770FB15-BFC1-4DC2-8DC6-B360308855ED}"/>
              </a:ext>
            </a:extLst>
          </p:cNvPr>
          <p:cNvSpPr>
            <a:spLocks noGrp="1"/>
          </p:cNvSpPr>
          <p:nvPr>
            <p:ph type="body" sz="quarter" idx="15"/>
          </p:nvPr>
        </p:nvSpPr>
        <p:spPr>
          <a:xfrm>
            <a:off x="743576" y="1289685"/>
            <a:ext cx="10711543" cy="2591652"/>
          </a:xfrm>
        </p:spPr>
        <p:txBody>
          <a:bodyPr/>
          <a:lstStyle/>
          <a:p>
            <a:r>
              <a:rPr lang="en-US" altLang="en-US" dirty="0"/>
              <a:t>A coordinate system represents a point in the plane by an ordered pair of numbers called coordinates. Usually we use Cartesian coordinates, which are directed distances from two perpendicular axes.</a:t>
            </a:r>
          </a:p>
          <a:p>
            <a:r>
              <a:rPr lang="en-US" altLang="en-US" dirty="0"/>
              <a:t>Here we describe a coordinate system introduced by Newton, called the </a:t>
            </a:r>
            <a:r>
              <a:rPr lang="en-US" altLang="en-US" b="1" dirty="0"/>
              <a:t>polar coordinate system</a:t>
            </a:r>
            <a:r>
              <a:rPr lang="en-US" altLang="en-US" dirty="0"/>
              <a:t>, which is more convenient for many purposes.</a:t>
            </a:r>
          </a:p>
          <a:p>
            <a:r>
              <a:rPr lang="en-US" altLang="en-US" dirty="0"/>
              <a:t>We choose a point in the plane that is called the </a:t>
            </a:r>
            <a:r>
              <a:rPr lang="en-US" altLang="en-US" b="1" dirty="0"/>
              <a:t>pole </a:t>
            </a:r>
            <a:r>
              <a:rPr lang="en-US" altLang="en-US" dirty="0"/>
              <a:t>(or origin) and is labeled </a:t>
            </a:r>
            <a:r>
              <a:rPr lang="en-US" altLang="en-US" i="1" dirty="0" smtClean="0"/>
              <a:t>O</a:t>
            </a:r>
            <a:r>
              <a:rPr lang="en-US" altLang="en-US" dirty="0" smtClean="0"/>
              <a:t>. </a:t>
            </a:r>
            <a:r>
              <a:rPr lang="en-US" altLang="en-US" dirty="0"/>
              <a:t>Then we draw a ray (half-line) starting at </a:t>
            </a:r>
            <a:r>
              <a:rPr lang="en-US" altLang="en-US" i="1" dirty="0" smtClean="0"/>
              <a:t>O</a:t>
            </a:r>
            <a:r>
              <a:rPr lang="en-US" altLang="en-US" dirty="0" smtClean="0"/>
              <a:t> </a:t>
            </a:r>
            <a:r>
              <a:rPr lang="en-US" altLang="en-US" dirty="0"/>
              <a:t>called the </a:t>
            </a:r>
            <a:r>
              <a:rPr lang="en-US" altLang="en-US" b="1" dirty="0"/>
              <a:t>polar axis</a:t>
            </a:r>
            <a:r>
              <a:rPr lang="en-US" altLang="en-US" dirty="0"/>
              <a:t>.</a:t>
            </a:r>
          </a:p>
        </p:txBody>
      </p:sp>
    </p:spTree>
    <p:extLst>
      <p:ext uri="{BB962C8B-B14F-4D97-AF65-F5344CB8AC3E}">
        <p14:creationId xmlns:p14="http://schemas.microsoft.com/office/powerpoint/2010/main" val="1244947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Symmetry </a:t>
            </a:r>
            <a:r>
              <a:rPr lang="en-US" altLang="en-US" sz="2400" b="0" dirty="0"/>
              <a:t>(3 of 4)</a:t>
            </a:r>
            <a:endParaRPr lang="en-IN" sz="2400" b="0"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7"/>
            <a:ext cx="10721367" cy="357619"/>
          </a:xfrm>
        </p:spPr>
        <p:txBody>
          <a:bodyPr/>
          <a:lstStyle/>
          <a:p>
            <a:r>
              <a:rPr lang="en-US" altLang="en-US" dirty="0"/>
              <a:t>(c) If the equation is unchanged when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is replaced by </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i="1" dirty="0" smtClean="0">
                <a:sym typeface="Symbol" panose="05050102010706020507" pitchFamily="18" charset="2"/>
              </a:rPr>
              <a:t> </a:t>
            </a:r>
            <a:r>
              <a:rPr lang="en-US" altLang="en-US" dirty="0" smtClean="0"/>
              <a:t>−</a:t>
            </a:r>
            <a:r>
              <a:rPr lang="en-US" altLang="en-US" i="1" dirty="0" smtClean="0">
                <a:sym typeface="Symbol" panose="05050102010706020507" pitchFamily="18" charset="2"/>
              </a:rPr>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the curve is</a:t>
            </a:r>
            <a:endParaRPr lang="en-IN" dirty="0"/>
          </a:p>
        </p:txBody>
      </p:sp>
      <p:sp>
        <p:nvSpPr>
          <p:cNvPr id="4" name="Content Placeholder 3">
            <a:extLst>
              <a:ext uri="{FF2B5EF4-FFF2-40B4-BE49-F238E27FC236}">
                <a16:creationId xmlns:a16="http://schemas.microsoft.com/office/drawing/2014/main" id="{162D7DF7-7FFB-45BA-B103-6F2072560DF3}"/>
              </a:ext>
            </a:extLst>
          </p:cNvPr>
          <p:cNvSpPr>
            <a:spLocks noGrp="1"/>
          </p:cNvSpPr>
          <p:nvPr>
            <p:ph sz="quarter" idx="13"/>
          </p:nvPr>
        </p:nvSpPr>
        <p:spPr>
          <a:xfrm>
            <a:off x="1152940" y="1892008"/>
            <a:ext cx="4393096" cy="344896"/>
          </a:xfrm>
        </p:spPr>
        <p:txBody>
          <a:bodyPr/>
          <a:lstStyle/>
          <a:p>
            <a:r>
              <a:rPr lang="en-US" altLang="en-US" dirty="0"/>
              <a:t>symmetric about the vertical line</a:t>
            </a:r>
            <a:endParaRPr lang="en-IN" dirty="0"/>
          </a:p>
        </p:txBody>
      </p:sp>
      <p:graphicFrame>
        <p:nvGraphicFramePr>
          <p:cNvPr id="12" name="Content Placeholder 11" descr="theta = (pi/2)">
            <a:extLst>
              <a:ext uri="{FF2B5EF4-FFF2-40B4-BE49-F238E27FC236}">
                <a16:creationId xmlns:a16="http://schemas.microsoft.com/office/drawing/2014/main" id="{8ABBF4BA-8B65-4E7A-87E6-CEE5C1299303}"/>
              </a:ext>
            </a:extLst>
          </p:cNvPr>
          <p:cNvGraphicFramePr>
            <a:graphicFrameLocks noGrp="1" noChangeAspect="1"/>
          </p:cNvGraphicFramePr>
          <p:nvPr>
            <p:ph sz="quarter" idx="14"/>
            <p:extLst>
              <p:ext uri="{D42A27DB-BD31-4B8C-83A1-F6EECF244321}">
                <p14:modId xmlns:p14="http://schemas.microsoft.com/office/powerpoint/2010/main" val="892356761"/>
              </p:ext>
            </p:extLst>
          </p:nvPr>
        </p:nvGraphicFramePr>
        <p:xfrm>
          <a:off x="5563683" y="1658640"/>
          <a:ext cx="946630" cy="792176"/>
        </p:xfrm>
        <a:graphic>
          <a:graphicData uri="http://schemas.openxmlformats.org/presentationml/2006/ole">
            <mc:AlternateContent xmlns:mc="http://schemas.openxmlformats.org/markup-compatibility/2006">
              <mc:Choice xmlns:v="urn:schemas-microsoft-com:vml" Requires="v">
                <p:oleObj spid="_x0000_s801899" name="Equation" r:id="rId3" imgW="863280" imgH="723600" progId="Equation.DSMT4">
                  <p:embed/>
                </p:oleObj>
              </mc:Choice>
              <mc:Fallback>
                <p:oleObj name="Equation" r:id="rId3" imgW="863280" imgH="723600" progId="Equation.DSMT4">
                  <p:embed/>
                  <p:pic>
                    <p:nvPicPr>
                      <p:cNvPr id="12" name="Content Placeholder 11">
                        <a:extLst>
                          <a:ext uri="{FF2B5EF4-FFF2-40B4-BE49-F238E27FC236}">
                            <a16:creationId xmlns:a16="http://schemas.microsoft.com/office/drawing/2014/main" id="{8ABBF4BA-8B65-4E7A-87E6-CEE5C1299303}"/>
                          </a:ext>
                        </a:extLst>
                      </p:cNvPr>
                      <p:cNvPicPr/>
                      <p:nvPr/>
                    </p:nvPicPr>
                    <p:blipFill>
                      <a:blip r:embed="rId4"/>
                      <a:stretch>
                        <a:fillRect/>
                      </a:stretch>
                    </p:blipFill>
                    <p:spPr>
                      <a:xfrm>
                        <a:off x="5563683" y="1658640"/>
                        <a:ext cx="946630" cy="792176"/>
                      </a:xfrm>
                      <a:prstGeom prst="rect">
                        <a:avLst/>
                      </a:prstGeom>
                    </p:spPr>
                  </p:pic>
                </p:oleObj>
              </mc:Fallback>
            </mc:AlternateContent>
          </a:graphicData>
        </a:graphic>
      </p:graphicFrame>
      <p:pic>
        <p:nvPicPr>
          <p:cNvPr id="7" name="Content Placeholder 6" descr="A closed curve and two lines are graphed in a polar coordinate system. The closed curve has vertical axis symmetry. Two lines are drawn from the origin. The left line goes up to the left and it touches the curve at the point (r, pi minus theta), the right line goes up to the right and touches the curve at the point (r, theta). The two points (r, pi minus theta) and (r, theta) are connected by a dotted line.">
            <a:extLst>
              <a:ext uri="{FF2B5EF4-FFF2-40B4-BE49-F238E27FC236}">
                <a16:creationId xmlns:a16="http://schemas.microsoft.com/office/drawing/2014/main" id="{D343633F-CB1C-449B-B90C-EAAD07CC4786}"/>
              </a:ext>
            </a:extLst>
          </p:cNvPr>
          <p:cNvPicPr>
            <a:picLocks noGrp="1" noChangeAspect="1"/>
          </p:cNvPicPr>
          <p:nvPr>
            <p:ph sz="quarter" idx="17"/>
          </p:nvPr>
        </p:nvPicPr>
        <p:blipFill>
          <a:blip r:embed="rId5"/>
          <a:stretch>
            <a:fillRect/>
          </a:stretch>
        </p:blipFill>
        <p:spPr>
          <a:xfrm>
            <a:off x="3878606" y="2576777"/>
            <a:ext cx="4240770" cy="3053356"/>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855413"/>
            <a:ext cx="10729913" cy="307005"/>
          </a:xfrm>
        </p:spPr>
        <p:txBody>
          <a:bodyPr/>
          <a:lstStyle/>
          <a:p>
            <a:pPr algn="ctr"/>
            <a:r>
              <a:rPr lang="en-US" altLang="en-US" sz="2000" b="1" dirty="0"/>
              <a:t>Figure 14(c)</a:t>
            </a:r>
          </a:p>
        </p:txBody>
      </p:sp>
    </p:spTree>
    <p:extLst>
      <p:ext uri="{BB962C8B-B14F-4D97-AF65-F5344CB8AC3E}">
        <p14:creationId xmlns:p14="http://schemas.microsoft.com/office/powerpoint/2010/main" val="272468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BF4B-FA1A-40D1-A081-72D27414F3A5}"/>
              </a:ext>
            </a:extLst>
          </p:cNvPr>
          <p:cNvSpPr>
            <a:spLocks noGrp="1"/>
          </p:cNvSpPr>
          <p:nvPr>
            <p:ph type="title"/>
          </p:nvPr>
        </p:nvSpPr>
        <p:spPr/>
        <p:txBody>
          <a:bodyPr/>
          <a:lstStyle/>
          <a:p>
            <a:r>
              <a:rPr lang="en-US" altLang="en-US" dirty="0"/>
              <a:t>Symmetry </a:t>
            </a:r>
            <a:r>
              <a:rPr lang="en-US" altLang="en-US" sz="2400" b="0" dirty="0"/>
              <a:t>(4 of 4)</a:t>
            </a:r>
            <a:endParaRPr lang="en-IN" dirty="0"/>
          </a:p>
        </p:txBody>
      </p:sp>
      <p:sp>
        <p:nvSpPr>
          <p:cNvPr id="3" name="Content Placeholder 2">
            <a:extLst>
              <a:ext uri="{FF2B5EF4-FFF2-40B4-BE49-F238E27FC236}">
                <a16:creationId xmlns:a16="http://schemas.microsoft.com/office/drawing/2014/main" id="{C88F3186-8FD1-43E1-9CAD-E101C19E1ACE}"/>
              </a:ext>
            </a:extLst>
          </p:cNvPr>
          <p:cNvSpPr>
            <a:spLocks noGrp="1"/>
          </p:cNvSpPr>
          <p:nvPr>
            <p:ph sz="quarter" idx="23"/>
          </p:nvPr>
        </p:nvSpPr>
        <p:spPr>
          <a:xfrm>
            <a:off x="736600" y="1289050"/>
            <a:ext cx="6022009" cy="352427"/>
          </a:xfrm>
        </p:spPr>
        <p:txBody>
          <a:bodyPr/>
          <a:lstStyle/>
          <a:p>
            <a:r>
              <a:rPr lang="en-US" altLang="en-US" dirty="0">
                <a:sym typeface="Symbol" panose="05050102010706020507" pitchFamily="18" charset="2"/>
              </a:rPr>
              <a:t>The curves in Example 7 is symmetric about</a:t>
            </a:r>
            <a:endParaRPr lang="en-IN" dirty="0"/>
          </a:p>
        </p:txBody>
      </p:sp>
      <p:graphicFrame>
        <p:nvGraphicFramePr>
          <p:cNvPr id="12" name="Content Placeholder 11" descr="theta = (pi/2)">
            <a:extLst>
              <a:ext uri="{FF2B5EF4-FFF2-40B4-BE49-F238E27FC236}">
                <a16:creationId xmlns:a16="http://schemas.microsoft.com/office/drawing/2014/main" id="{773D860E-2073-42D1-8B3F-92B8E1D03158}"/>
              </a:ext>
            </a:extLst>
          </p:cNvPr>
          <p:cNvGraphicFramePr>
            <a:graphicFrameLocks noGrp="1" noChangeAspect="1"/>
          </p:cNvGraphicFramePr>
          <p:nvPr>
            <p:ph sz="quarter" idx="24"/>
            <p:extLst>
              <p:ext uri="{D42A27DB-BD31-4B8C-83A1-F6EECF244321}">
                <p14:modId xmlns:p14="http://schemas.microsoft.com/office/powerpoint/2010/main" val="301634732"/>
              </p:ext>
            </p:extLst>
          </p:nvPr>
        </p:nvGraphicFramePr>
        <p:xfrm>
          <a:off x="6825573" y="1098593"/>
          <a:ext cx="757088" cy="707439"/>
        </p:xfrm>
        <a:graphic>
          <a:graphicData uri="http://schemas.openxmlformats.org/presentationml/2006/ole">
            <mc:AlternateContent xmlns:mc="http://schemas.openxmlformats.org/markup-compatibility/2006">
              <mc:Choice xmlns:v="urn:schemas-microsoft-com:vml" Requires="v">
                <p:oleObj spid="_x0000_s802921" name="Equation" r:id="rId3" imgW="774360" imgH="723600" progId="Equation.DSMT4">
                  <p:embed/>
                </p:oleObj>
              </mc:Choice>
              <mc:Fallback>
                <p:oleObj name="Equation" r:id="rId3" imgW="774360" imgH="723600" progId="Equation.DSMT4">
                  <p:embed/>
                  <p:pic>
                    <p:nvPicPr>
                      <p:cNvPr id="11" name="Object 10">
                        <a:extLst>
                          <a:ext uri="{FF2B5EF4-FFF2-40B4-BE49-F238E27FC236}">
                            <a16:creationId xmlns:a16="http://schemas.microsoft.com/office/drawing/2014/main" id="{446A9902-5AD4-4FF2-84BF-95201B423F5E}"/>
                          </a:ext>
                        </a:extLst>
                      </p:cNvPr>
                      <p:cNvPicPr/>
                      <p:nvPr/>
                    </p:nvPicPr>
                    <p:blipFill>
                      <a:blip r:embed="rId4"/>
                      <a:stretch>
                        <a:fillRect/>
                      </a:stretch>
                    </p:blipFill>
                    <p:spPr>
                      <a:xfrm>
                        <a:off x="6825573" y="1098593"/>
                        <a:ext cx="757088" cy="70743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B2FB580-255B-4936-9974-0D9789FEBF02}"/>
              </a:ext>
            </a:extLst>
          </p:cNvPr>
          <p:cNvSpPr>
            <a:spLocks noGrp="1"/>
          </p:cNvSpPr>
          <p:nvPr>
            <p:ph sz="quarter" idx="25"/>
          </p:nvPr>
        </p:nvSpPr>
        <p:spPr>
          <a:xfrm>
            <a:off x="7649624" y="1289050"/>
            <a:ext cx="3799425" cy="352427"/>
          </a:xfrm>
        </p:spPr>
        <p:txBody>
          <a:bodyPr/>
          <a:lstStyle/>
          <a:p>
            <a:r>
              <a:rPr lang="en-US" altLang="en-US" dirty="0">
                <a:sym typeface="Symbol" panose="05050102010706020507" pitchFamily="18" charset="2"/>
              </a:rPr>
              <a:t>because </a:t>
            </a:r>
            <a:r>
              <a:rPr lang="en-US" altLang="en-US" dirty="0" smtClean="0">
                <a:sym typeface="Symbol" panose="05050102010706020507" pitchFamily="18" charset="2"/>
              </a:rPr>
              <a:t>sin(</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 sin </a:t>
            </a:r>
            <a:r>
              <a:rPr lang="el-GR" altLang="en-US" i="1" dirty="0">
                <a:latin typeface="Arial" panose="020B0604020202020204" pitchFamily="34" charset="0"/>
                <a:cs typeface="Arial" panose="020B0604020202020204" pitchFamily="34" charset="0"/>
                <a:sym typeface="Symbol" panose="05050102010706020507" pitchFamily="18" charset="2"/>
              </a:rPr>
              <a:t>θ</a:t>
            </a:r>
            <a:endParaRPr lang="en-IN" dirty="0"/>
          </a:p>
        </p:txBody>
      </p:sp>
      <p:sp>
        <p:nvSpPr>
          <p:cNvPr id="6" name="Content Placeholder 5">
            <a:extLst>
              <a:ext uri="{FF2B5EF4-FFF2-40B4-BE49-F238E27FC236}">
                <a16:creationId xmlns:a16="http://schemas.microsoft.com/office/drawing/2014/main" id="{7FAA429D-D2A7-4D23-948F-4810EF9E382E}"/>
              </a:ext>
            </a:extLst>
          </p:cNvPr>
          <p:cNvSpPr>
            <a:spLocks noGrp="1"/>
          </p:cNvSpPr>
          <p:nvPr>
            <p:ph sz="quarter" idx="26"/>
          </p:nvPr>
        </p:nvSpPr>
        <p:spPr>
          <a:xfrm>
            <a:off x="736600" y="1806032"/>
            <a:ext cx="10718800" cy="1121994"/>
          </a:xfrm>
        </p:spPr>
        <p:txBody>
          <a:bodyPr/>
          <a:lstStyle/>
          <a:p>
            <a:r>
              <a:rPr lang="en-US" altLang="en-US" dirty="0">
                <a:sym typeface="Symbol" panose="05050102010706020507" pitchFamily="18" charset="2"/>
              </a:rPr>
              <a:t>and cos </a:t>
            </a:r>
            <a:r>
              <a:rPr lang="en-US" altLang="en-US" dirty="0" smtClean="0">
                <a:sym typeface="Symbol" panose="05050102010706020507" pitchFamily="18" charset="2"/>
              </a:rPr>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i="1" dirty="0" smtClean="0">
                <a:sym typeface="Symbol" panose="05050102010706020507" pitchFamily="18" charset="2"/>
              </a:rPr>
              <a:t> </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 cos </a:t>
            </a:r>
            <a:r>
              <a:rPr lang="en-US" altLang="en-US" dirty="0" smtClean="0">
                <a:sym typeface="Symbol" panose="05050102010706020507" pitchFamily="18" charset="2"/>
              </a:rPr>
              <a:t>2</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endParaRPr lang="en-US" altLang="en-US" dirty="0">
              <a:sym typeface="Symbol" panose="05050102010706020507" pitchFamily="18" charset="2"/>
            </a:endParaRPr>
          </a:p>
          <a:p>
            <a:r>
              <a:rPr lang="en-US" altLang="en-US" dirty="0">
                <a:sym typeface="Symbol" panose="05050102010706020507" pitchFamily="18" charset="2"/>
              </a:rPr>
              <a:t>The four-leaved rose is also symmetric about the pole. These symmetry properties could have been used in sketching the curves.</a:t>
            </a:r>
          </a:p>
        </p:txBody>
      </p:sp>
    </p:spTree>
    <p:extLst>
      <p:ext uri="{BB962C8B-B14F-4D97-AF65-F5344CB8AC3E}">
        <p14:creationId xmlns:p14="http://schemas.microsoft.com/office/powerpoint/2010/main" val="2189053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FC0E-7EF5-4552-AB70-B29D1F17EC25}"/>
              </a:ext>
            </a:extLst>
          </p:cNvPr>
          <p:cNvSpPr>
            <a:spLocks noGrp="1"/>
          </p:cNvSpPr>
          <p:nvPr>
            <p:ph type="title"/>
          </p:nvPr>
        </p:nvSpPr>
        <p:spPr>
          <a:xfrm>
            <a:off x="838200" y="3259460"/>
            <a:ext cx="10515600" cy="657132"/>
          </a:xfrm>
        </p:spPr>
        <p:txBody>
          <a:bodyPr/>
          <a:lstStyle/>
          <a:p>
            <a:pPr algn="ctr"/>
            <a:r>
              <a:rPr lang="en-IN" dirty="0"/>
              <a:t>Tangents to Polar Curves</a:t>
            </a:r>
          </a:p>
        </p:txBody>
      </p:sp>
    </p:spTree>
    <p:extLst>
      <p:ext uri="{BB962C8B-B14F-4D97-AF65-F5344CB8AC3E}">
        <p14:creationId xmlns:p14="http://schemas.microsoft.com/office/powerpoint/2010/main" val="3308311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4E22-DCDF-4F4E-BB9F-51E9279DA36C}"/>
              </a:ext>
            </a:extLst>
          </p:cNvPr>
          <p:cNvSpPr>
            <a:spLocks noGrp="1"/>
          </p:cNvSpPr>
          <p:nvPr>
            <p:ph type="title"/>
          </p:nvPr>
        </p:nvSpPr>
        <p:spPr/>
        <p:txBody>
          <a:bodyPr/>
          <a:lstStyle/>
          <a:p>
            <a:r>
              <a:rPr lang="en-US" altLang="en-US" dirty="0"/>
              <a:t>Tangents to Polar Curves </a:t>
            </a:r>
            <a:r>
              <a:rPr lang="en-US" altLang="en-US" sz="2400" b="0" dirty="0"/>
              <a:t>(1 of 4)</a:t>
            </a:r>
            <a:endParaRPr lang="en-IN" sz="2400" b="0" dirty="0"/>
          </a:p>
        </p:txBody>
      </p:sp>
      <p:sp>
        <p:nvSpPr>
          <p:cNvPr id="3" name="Content Placeholder 2">
            <a:extLst>
              <a:ext uri="{FF2B5EF4-FFF2-40B4-BE49-F238E27FC236}">
                <a16:creationId xmlns:a16="http://schemas.microsoft.com/office/drawing/2014/main" id="{4A4C91E3-7AFB-4ECC-B974-D7A83C66DCF6}"/>
              </a:ext>
            </a:extLst>
          </p:cNvPr>
          <p:cNvSpPr>
            <a:spLocks noGrp="1"/>
          </p:cNvSpPr>
          <p:nvPr>
            <p:ph sz="quarter" idx="23"/>
          </p:nvPr>
        </p:nvSpPr>
        <p:spPr>
          <a:xfrm>
            <a:off x="736600" y="1289050"/>
            <a:ext cx="10718800" cy="589446"/>
          </a:xfrm>
        </p:spPr>
        <p:txBody>
          <a:bodyPr/>
          <a:lstStyle/>
          <a:p>
            <a:r>
              <a:rPr lang="en-US" altLang="en-US" dirty="0"/>
              <a:t>To find a tangent line to a polar curve </a:t>
            </a:r>
            <a:r>
              <a:rPr lang="en-US" altLang="en-US" i="1" dirty="0"/>
              <a:t>r</a:t>
            </a:r>
            <a:r>
              <a:rPr lang="en-US" altLang="en-US" dirty="0"/>
              <a:t> = </a:t>
            </a:r>
            <a:r>
              <a:rPr lang="en-US" altLang="en-US" i="1" dirty="0"/>
              <a:t>f </a:t>
            </a:r>
            <a:r>
              <a:rPr lang="en-US" altLang="en-US" dirty="0" smtClean="0"/>
              <a:t>(</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a:t>
            </a:r>
            <a:r>
              <a:rPr lang="en-US" altLang="en-US" dirty="0" smtClean="0"/>
              <a:t>, </a:t>
            </a:r>
            <a:r>
              <a:rPr lang="en-US" altLang="en-US" dirty="0"/>
              <a:t>we regard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as a parameter and write its parametric equations as</a:t>
            </a:r>
            <a:endParaRPr lang="en-IN" dirty="0"/>
          </a:p>
        </p:txBody>
      </p:sp>
      <p:graphicFrame>
        <p:nvGraphicFramePr>
          <p:cNvPr id="12" name="Content Placeholder 11" descr="x = r cos(theta) = f(0) cos(theta). y = r sin(theta) = f(theta)sin(theta)">
            <a:extLst>
              <a:ext uri="{FF2B5EF4-FFF2-40B4-BE49-F238E27FC236}">
                <a16:creationId xmlns:a16="http://schemas.microsoft.com/office/drawing/2014/main" id="{D5789750-69CB-472F-ACD1-A9B1241BE326}"/>
              </a:ext>
            </a:extLst>
          </p:cNvPr>
          <p:cNvGraphicFramePr>
            <a:graphicFrameLocks noGrp="1" noChangeAspect="1"/>
          </p:cNvGraphicFramePr>
          <p:nvPr>
            <p:ph sz="quarter" idx="24"/>
            <p:extLst>
              <p:ext uri="{D42A27DB-BD31-4B8C-83A1-F6EECF244321}">
                <p14:modId xmlns:p14="http://schemas.microsoft.com/office/powerpoint/2010/main" val="3443681116"/>
              </p:ext>
            </p:extLst>
          </p:nvPr>
        </p:nvGraphicFramePr>
        <p:xfrm>
          <a:off x="2896259" y="2416430"/>
          <a:ext cx="6393132" cy="441802"/>
        </p:xfrm>
        <a:graphic>
          <a:graphicData uri="http://schemas.openxmlformats.org/presentationml/2006/ole">
            <mc:AlternateContent xmlns:mc="http://schemas.openxmlformats.org/markup-compatibility/2006">
              <mc:Choice xmlns:v="urn:schemas-microsoft-com:vml" Requires="v">
                <p:oleObj spid="_x0000_s804040" name="Equation" r:id="rId3" imgW="6248160" imgH="431640" progId="Equation.DSMT4">
                  <p:embed/>
                </p:oleObj>
              </mc:Choice>
              <mc:Fallback>
                <p:oleObj name="Equation" r:id="rId3" imgW="6248160" imgH="431640" progId="Equation.DSMT4">
                  <p:embed/>
                  <p:pic>
                    <p:nvPicPr>
                      <p:cNvPr id="11" name="Object 10">
                        <a:extLst>
                          <a:ext uri="{FF2B5EF4-FFF2-40B4-BE49-F238E27FC236}">
                            <a16:creationId xmlns:a16="http://schemas.microsoft.com/office/drawing/2014/main" id="{D3275F2C-DC64-496E-8701-9C747BB6F596}"/>
                          </a:ext>
                        </a:extLst>
                      </p:cNvPr>
                      <p:cNvPicPr/>
                      <p:nvPr/>
                    </p:nvPicPr>
                    <p:blipFill>
                      <a:blip r:embed="rId4"/>
                      <a:stretch>
                        <a:fillRect/>
                      </a:stretch>
                    </p:blipFill>
                    <p:spPr>
                      <a:xfrm>
                        <a:off x="2896259" y="2416430"/>
                        <a:ext cx="6393132" cy="4418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95F89B-38F9-453C-8D1F-2F704141C26B}"/>
              </a:ext>
            </a:extLst>
          </p:cNvPr>
          <p:cNvSpPr>
            <a:spLocks noGrp="1"/>
          </p:cNvSpPr>
          <p:nvPr>
            <p:ph sz="quarter" idx="25"/>
          </p:nvPr>
        </p:nvSpPr>
        <p:spPr>
          <a:xfrm>
            <a:off x="736600" y="3220278"/>
            <a:ext cx="10712450" cy="695739"/>
          </a:xfrm>
        </p:spPr>
        <p:txBody>
          <a:bodyPr/>
          <a:lstStyle/>
          <a:p>
            <a:r>
              <a:rPr lang="en-US" altLang="en-US" dirty="0"/>
              <a:t>Then, using the method for finding slopes of parametric curves and the Product Rule, we have</a:t>
            </a:r>
            <a:endParaRPr lang="en-IN" dirty="0"/>
          </a:p>
        </p:txBody>
      </p:sp>
      <p:graphicFrame>
        <p:nvGraphicFramePr>
          <p:cNvPr id="14" name="Content Placeholder 13" descr="(item 3).((d y)/(d x)) = ((d y)/(d theta))/((d x)/(d theta)) = ((d r)/(d theta)) (sin theta + r cos (theta))/((d r)/(d theta)) (cos theta minus r sin theta)&#10;">
            <a:extLst>
              <a:ext uri="{FF2B5EF4-FFF2-40B4-BE49-F238E27FC236}">
                <a16:creationId xmlns:a16="http://schemas.microsoft.com/office/drawing/2014/main" id="{D6645181-F786-4A95-9EC8-F3B79EB5725B}"/>
              </a:ext>
            </a:extLst>
          </p:cNvPr>
          <p:cNvGraphicFramePr>
            <a:graphicFrameLocks noGrp="1" noChangeAspect="1"/>
          </p:cNvGraphicFramePr>
          <p:nvPr>
            <p:ph sz="quarter" idx="26"/>
            <p:extLst>
              <p:ext uri="{D42A27DB-BD31-4B8C-83A1-F6EECF244321}">
                <p14:modId xmlns:p14="http://schemas.microsoft.com/office/powerpoint/2010/main" val="976991185"/>
              </p:ext>
            </p:extLst>
          </p:nvPr>
        </p:nvGraphicFramePr>
        <p:xfrm>
          <a:off x="4037763" y="4369211"/>
          <a:ext cx="4110124" cy="1385974"/>
        </p:xfrm>
        <a:graphic>
          <a:graphicData uri="http://schemas.openxmlformats.org/presentationml/2006/ole">
            <mc:AlternateContent xmlns:mc="http://schemas.openxmlformats.org/markup-compatibility/2006">
              <mc:Choice xmlns:v="urn:schemas-microsoft-com:vml" Requires="v">
                <p:oleObj spid="_x0000_s804041" name="Equation" r:id="rId5" imgW="4368600" imgH="1473120" progId="Equation.DSMT4">
                  <p:embed/>
                </p:oleObj>
              </mc:Choice>
              <mc:Fallback>
                <p:oleObj name="Equation" r:id="rId5" imgW="4368600" imgH="1473120" progId="Equation.DSMT4">
                  <p:embed/>
                  <p:pic>
                    <p:nvPicPr>
                      <p:cNvPr id="13" name="Object 12">
                        <a:extLst>
                          <a:ext uri="{FF2B5EF4-FFF2-40B4-BE49-F238E27FC236}">
                            <a16:creationId xmlns:a16="http://schemas.microsoft.com/office/drawing/2014/main" id="{04F8A806-C18B-4708-979B-D13655C6E645}"/>
                          </a:ext>
                        </a:extLst>
                      </p:cNvPr>
                      <p:cNvPicPr/>
                      <p:nvPr/>
                    </p:nvPicPr>
                    <p:blipFill>
                      <a:blip r:embed="rId6"/>
                      <a:stretch>
                        <a:fillRect/>
                      </a:stretch>
                    </p:blipFill>
                    <p:spPr>
                      <a:xfrm>
                        <a:off x="4037763" y="4369211"/>
                        <a:ext cx="4110124" cy="1385974"/>
                      </a:xfrm>
                      <a:prstGeom prst="rect">
                        <a:avLst/>
                      </a:prstGeom>
                    </p:spPr>
                  </p:pic>
                </p:oleObj>
              </mc:Fallback>
            </mc:AlternateContent>
          </a:graphicData>
        </a:graphic>
      </p:graphicFrame>
    </p:spTree>
    <p:extLst>
      <p:ext uri="{BB962C8B-B14F-4D97-AF65-F5344CB8AC3E}">
        <p14:creationId xmlns:p14="http://schemas.microsoft.com/office/powerpoint/2010/main" val="357926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076E-DF0D-4328-BFB4-AB38568C94FE}"/>
              </a:ext>
            </a:extLst>
          </p:cNvPr>
          <p:cNvSpPr>
            <a:spLocks noGrp="1"/>
          </p:cNvSpPr>
          <p:nvPr>
            <p:ph type="title"/>
          </p:nvPr>
        </p:nvSpPr>
        <p:spPr/>
        <p:txBody>
          <a:bodyPr/>
          <a:lstStyle/>
          <a:p>
            <a:r>
              <a:rPr lang="en-US" altLang="en-US" dirty="0"/>
              <a:t>Tangents to Polar Curves </a:t>
            </a:r>
            <a:r>
              <a:rPr lang="en-US" altLang="en-US" sz="2400" b="0" dirty="0"/>
              <a:t>(2 of 4)</a:t>
            </a:r>
            <a:endParaRPr lang="en-IN" dirty="0"/>
          </a:p>
        </p:txBody>
      </p:sp>
      <p:sp>
        <p:nvSpPr>
          <p:cNvPr id="3" name="Content Placeholder 2">
            <a:extLst>
              <a:ext uri="{FF2B5EF4-FFF2-40B4-BE49-F238E27FC236}">
                <a16:creationId xmlns:a16="http://schemas.microsoft.com/office/drawing/2014/main" id="{489AD30C-C0EE-4E47-8BEC-EC50E899B358}"/>
              </a:ext>
            </a:extLst>
          </p:cNvPr>
          <p:cNvSpPr>
            <a:spLocks noGrp="1"/>
          </p:cNvSpPr>
          <p:nvPr>
            <p:ph sz="quarter" idx="23"/>
          </p:nvPr>
        </p:nvSpPr>
        <p:spPr>
          <a:xfrm>
            <a:off x="736600" y="1289050"/>
            <a:ext cx="7791174" cy="367813"/>
          </a:xfrm>
        </p:spPr>
        <p:txBody>
          <a:bodyPr/>
          <a:lstStyle/>
          <a:p>
            <a:r>
              <a:rPr lang="en-US" altLang="en-US" dirty="0"/>
              <a:t>We locate horizontal tangents by finding the points where</a:t>
            </a:r>
            <a:endParaRPr lang="en-IN" dirty="0"/>
          </a:p>
        </p:txBody>
      </p:sp>
      <p:graphicFrame>
        <p:nvGraphicFramePr>
          <p:cNvPr id="20" name="Content Placeholder 19" descr="(dy/d theta) = 0">
            <a:extLst>
              <a:ext uri="{FF2B5EF4-FFF2-40B4-BE49-F238E27FC236}">
                <a16:creationId xmlns:a16="http://schemas.microsoft.com/office/drawing/2014/main" id="{2566B986-F123-4CBB-A468-D201A2ABC041}"/>
              </a:ext>
            </a:extLst>
          </p:cNvPr>
          <p:cNvGraphicFramePr>
            <a:graphicFrameLocks noGrp="1" noChangeAspect="1"/>
          </p:cNvGraphicFramePr>
          <p:nvPr>
            <p:ph sz="quarter" idx="24"/>
            <p:extLst>
              <p:ext uri="{D42A27DB-BD31-4B8C-83A1-F6EECF244321}">
                <p14:modId xmlns:p14="http://schemas.microsoft.com/office/powerpoint/2010/main" val="1484041339"/>
              </p:ext>
            </p:extLst>
          </p:nvPr>
        </p:nvGraphicFramePr>
        <p:xfrm>
          <a:off x="8525460" y="1107893"/>
          <a:ext cx="871816" cy="692675"/>
        </p:xfrm>
        <a:graphic>
          <a:graphicData uri="http://schemas.openxmlformats.org/presentationml/2006/ole">
            <mc:AlternateContent xmlns:mc="http://schemas.openxmlformats.org/markup-compatibility/2006">
              <mc:Choice xmlns:v="urn:schemas-microsoft-com:vml" Requires="v">
                <p:oleObj spid="_x0000_s805360" name="Equation" r:id="rId3" imgW="927000" imgH="736560" progId="Equation.DSMT4">
                  <p:embed/>
                </p:oleObj>
              </mc:Choice>
              <mc:Fallback>
                <p:oleObj name="Equation" r:id="rId3" imgW="927000" imgH="736560" progId="Equation.DSMT4">
                  <p:embed/>
                  <p:pic>
                    <p:nvPicPr>
                      <p:cNvPr id="19" name="Object 18">
                        <a:extLst>
                          <a:ext uri="{FF2B5EF4-FFF2-40B4-BE49-F238E27FC236}">
                            <a16:creationId xmlns:a16="http://schemas.microsoft.com/office/drawing/2014/main" id="{65AAACD9-04EE-4B05-9DAE-306F063D5116}"/>
                          </a:ext>
                        </a:extLst>
                      </p:cNvPr>
                      <p:cNvPicPr/>
                      <p:nvPr/>
                    </p:nvPicPr>
                    <p:blipFill>
                      <a:blip r:embed="rId4"/>
                      <a:stretch>
                        <a:fillRect/>
                      </a:stretch>
                    </p:blipFill>
                    <p:spPr>
                      <a:xfrm>
                        <a:off x="8525460" y="1107893"/>
                        <a:ext cx="871816" cy="6926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2DC5E44-BCB8-40BB-B946-0DAC42A7378F}"/>
              </a:ext>
            </a:extLst>
          </p:cNvPr>
          <p:cNvSpPr>
            <a:spLocks noGrp="1"/>
          </p:cNvSpPr>
          <p:nvPr>
            <p:ph sz="quarter" idx="25"/>
          </p:nvPr>
        </p:nvSpPr>
        <p:spPr>
          <a:xfrm>
            <a:off x="9453380" y="1250139"/>
            <a:ext cx="1907485" cy="377752"/>
          </a:xfrm>
        </p:spPr>
        <p:txBody>
          <a:bodyPr/>
          <a:lstStyle/>
          <a:p>
            <a:r>
              <a:rPr lang="en-US" altLang="en-US" dirty="0"/>
              <a:t>(provided that</a:t>
            </a:r>
            <a:endParaRPr lang="en-IN" dirty="0"/>
          </a:p>
        </p:txBody>
      </p:sp>
      <p:graphicFrame>
        <p:nvGraphicFramePr>
          <p:cNvPr id="22" name="Content Placeholder 21" descr="(dx/d(theta)) != 0">
            <a:extLst>
              <a:ext uri="{FF2B5EF4-FFF2-40B4-BE49-F238E27FC236}">
                <a16:creationId xmlns:a16="http://schemas.microsoft.com/office/drawing/2014/main" id="{3A6E9124-C2F7-4BCF-9C81-6354616340FA}"/>
              </a:ext>
            </a:extLst>
          </p:cNvPr>
          <p:cNvGraphicFramePr>
            <a:graphicFrameLocks noGrp="1" noChangeAspect="1"/>
          </p:cNvGraphicFramePr>
          <p:nvPr>
            <p:ph sz="quarter" idx="26"/>
            <p:extLst>
              <p:ext uri="{D42A27DB-BD31-4B8C-83A1-F6EECF244321}">
                <p14:modId xmlns:p14="http://schemas.microsoft.com/office/powerpoint/2010/main" val="2181443969"/>
              </p:ext>
            </p:extLst>
          </p:nvPr>
        </p:nvGraphicFramePr>
        <p:xfrm>
          <a:off x="736600" y="1799924"/>
          <a:ext cx="1142836" cy="761892"/>
        </p:xfrm>
        <a:graphic>
          <a:graphicData uri="http://schemas.openxmlformats.org/presentationml/2006/ole">
            <mc:AlternateContent xmlns:mc="http://schemas.openxmlformats.org/markup-compatibility/2006">
              <mc:Choice xmlns:v="urn:schemas-microsoft-com:vml" Requires="v">
                <p:oleObj spid="_x0000_s805361" name="Equation" r:id="rId5" imgW="1104840" imgH="736560" progId="Equation.DSMT4">
                  <p:embed/>
                </p:oleObj>
              </mc:Choice>
              <mc:Fallback>
                <p:oleObj name="Equation" r:id="rId5" imgW="1104840" imgH="736560" progId="Equation.DSMT4">
                  <p:embed/>
                  <p:pic>
                    <p:nvPicPr>
                      <p:cNvPr id="21" name="Object 20">
                        <a:extLst>
                          <a:ext uri="{FF2B5EF4-FFF2-40B4-BE49-F238E27FC236}">
                            <a16:creationId xmlns:a16="http://schemas.microsoft.com/office/drawing/2014/main" id="{F92BA393-C09F-44A1-83D9-2EE4AE9C2D5B}"/>
                          </a:ext>
                        </a:extLst>
                      </p:cNvPr>
                      <p:cNvPicPr/>
                      <p:nvPr/>
                    </p:nvPicPr>
                    <p:blipFill>
                      <a:blip r:embed="rId6"/>
                      <a:stretch>
                        <a:fillRect/>
                      </a:stretch>
                    </p:blipFill>
                    <p:spPr>
                      <a:xfrm>
                        <a:off x="736600" y="1799924"/>
                        <a:ext cx="1142836" cy="76189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6F24EE0-208E-4B7E-9FE5-BF39083C26D4}"/>
              </a:ext>
            </a:extLst>
          </p:cNvPr>
          <p:cNvSpPr>
            <a:spLocks noGrp="1"/>
          </p:cNvSpPr>
          <p:nvPr>
            <p:ph sz="quarter" idx="27"/>
          </p:nvPr>
        </p:nvSpPr>
        <p:spPr>
          <a:xfrm>
            <a:off x="1949759" y="1988037"/>
            <a:ext cx="7682948" cy="367122"/>
          </a:xfrm>
        </p:spPr>
        <p:txBody>
          <a:bodyPr/>
          <a:lstStyle/>
          <a:p>
            <a:r>
              <a:rPr lang="en-US" altLang="en-US" dirty="0"/>
              <a:t>Likewise, we locate vertical tangents at the points where</a:t>
            </a:r>
            <a:endParaRPr lang="en-IN" dirty="0"/>
          </a:p>
        </p:txBody>
      </p:sp>
      <p:graphicFrame>
        <p:nvGraphicFramePr>
          <p:cNvPr id="24" name="Content Placeholder 23" descr="(dx/d(theta)) = 0">
            <a:extLst>
              <a:ext uri="{FF2B5EF4-FFF2-40B4-BE49-F238E27FC236}">
                <a16:creationId xmlns:a16="http://schemas.microsoft.com/office/drawing/2014/main" id="{C24391B6-A7ED-4734-9641-3C818553496C}"/>
              </a:ext>
            </a:extLst>
          </p:cNvPr>
          <p:cNvGraphicFramePr>
            <a:graphicFrameLocks noGrp="1" noChangeAspect="1"/>
          </p:cNvGraphicFramePr>
          <p:nvPr>
            <p:ph sz="quarter" idx="28"/>
            <p:extLst>
              <p:ext uri="{D42A27DB-BD31-4B8C-83A1-F6EECF244321}">
                <p14:modId xmlns:p14="http://schemas.microsoft.com/office/powerpoint/2010/main" val="2597727417"/>
              </p:ext>
            </p:extLst>
          </p:nvPr>
        </p:nvGraphicFramePr>
        <p:xfrm>
          <a:off x="9613253" y="1751929"/>
          <a:ext cx="964596" cy="766391"/>
        </p:xfrm>
        <a:graphic>
          <a:graphicData uri="http://schemas.openxmlformats.org/presentationml/2006/ole">
            <mc:AlternateContent xmlns:mc="http://schemas.openxmlformats.org/markup-compatibility/2006">
              <mc:Choice xmlns:v="urn:schemas-microsoft-com:vml" Requires="v">
                <p:oleObj spid="_x0000_s805362" name="Equation" r:id="rId7" imgW="927000" imgH="736560" progId="Equation.DSMT4">
                  <p:embed/>
                </p:oleObj>
              </mc:Choice>
              <mc:Fallback>
                <p:oleObj name="Equation" r:id="rId7" imgW="927000" imgH="736560" progId="Equation.DSMT4">
                  <p:embed/>
                  <p:pic>
                    <p:nvPicPr>
                      <p:cNvPr id="23" name="Object 22">
                        <a:extLst>
                          <a:ext uri="{FF2B5EF4-FFF2-40B4-BE49-F238E27FC236}">
                            <a16:creationId xmlns:a16="http://schemas.microsoft.com/office/drawing/2014/main" id="{21D69107-4830-408E-B6BC-C446AEDD5734}"/>
                          </a:ext>
                        </a:extLst>
                      </p:cNvPr>
                      <p:cNvPicPr/>
                      <p:nvPr/>
                    </p:nvPicPr>
                    <p:blipFill>
                      <a:blip r:embed="rId8"/>
                      <a:stretch>
                        <a:fillRect/>
                      </a:stretch>
                    </p:blipFill>
                    <p:spPr>
                      <a:xfrm>
                        <a:off x="9613253" y="1751929"/>
                        <a:ext cx="964596" cy="766391"/>
                      </a:xfrm>
                      <a:prstGeom prst="rect">
                        <a:avLst/>
                      </a:prstGeom>
                    </p:spPr>
                  </p:pic>
                </p:oleObj>
              </mc:Fallback>
            </mc:AlternateContent>
          </a:graphicData>
        </a:graphic>
      </p:graphicFrame>
      <p:graphicFrame>
        <p:nvGraphicFramePr>
          <p:cNvPr id="26" name="Content Placeholder 25" descr="provided that (dy/d(theta))!= 0">
            <a:extLst>
              <a:ext uri="{FF2B5EF4-FFF2-40B4-BE49-F238E27FC236}">
                <a16:creationId xmlns:a16="http://schemas.microsoft.com/office/drawing/2014/main" id="{C0FCDB76-24EB-485F-883A-E8DC50EB9F9B}"/>
              </a:ext>
            </a:extLst>
          </p:cNvPr>
          <p:cNvGraphicFramePr>
            <a:graphicFrameLocks noGrp="1" noChangeAspect="1"/>
          </p:cNvGraphicFramePr>
          <p:nvPr>
            <p:ph sz="quarter" idx="29"/>
            <p:extLst>
              <p:ext uri="{D42A27DB-BD31-4B8C-83A1-F6EECF244321}">
                <p14:modId xmlns:p14="http://schemas.microsoft.com/office/powerpoint/2010/main" val="345813118"/>
              </p:ext>
            </p:extLst>
          </p:nvPr>
        </p:nvGraphicFramePr>
        <p:xfrm>
          <a:off x="710161" y="2661736"/>
          <a:ext cx="3023940" cy="715872"/>
        </p:xfrm>
        <a:graphic>
          <a:graphicData uri="http://schemas.openxmlformats.org/presentationml/2006/ole">
            <mc:AlternateContent xmlns:mc="http://schemas.openxmlformats.org/markup-compatibility/2006">
              <mc:Choice xmlns:v="urn:schemas-microsoft-com:vml" Requires="v">
                <p:oleObj spid="_x0000_s805363" name="Equation" r:id="rId9" imgW="3111480" imgH="736560" progId="Equation.DSMT4">
                  <p:embed/>
                </p:oleObj>
              </mc:Choice>
              <mc:Fallback>
                <p:oleObj name="Equation" r:id="rId9" imgW="3111480" imgH="736560" progId="Equation.DSMT4">
                  <p:embed/>
                  <p:pic>
                    <p:nvPicPr>
                      <p:cNvPr id="25" name="Object 24">
                        <a:extLst>
                          <a:ext uri="{FF2B5EF4-FFF2-40B4-BE49-F238E27FC236}">
                            <a16:creationId xmlns:a16="http://schemas.microsoft.com/office/drawing/2014/main" id="{D8BD99E9-D356-421F-83E3-E7C9B743C3CB}"/>
                          </a:ext>
                        </a:extLst>
                      </p:cNvPr>
                      <p:cNvPicPr/>
                      <p:nvPr/>
                    </p:nvPicPr>
                    <p:blipFill>
                      <a:blip r:embed="rId10"/>
                      <a:stretch>
                        <a:fillRect/>
                      </a:stretch>
                    </p:blipFill>
                    <p:spPr>
                      <a:xfrm>
                        <a:off x="710161" y="2661736"/>
                        <a:ext cx="3023940" cy="71587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579B9E56-19D8-4579-BCB3-6378CA327380}"/>
              </a:ext>
            </a:extLst>
          </p:cNvPr>
          <p:cNvSpPr>
            <a:spLocks noGrp="1"/>
          </p:cNvSpPr>
          <p:nvPr>
            <p:ph sz="quarter" idx="30"/>
          </p:nvPr>
        </p:nvSpPr>
        <p:spPr>
          <a:xfrm>
            <a:off x="700433" y="3923304"/>
            <a:ext cx="10718800" cy="634337"/>
          </a:xfrm>
        </p:spPr>
        <p:txBody>
          <a:bodyPr/>
          <a:lstStyle/>
          <a:p>
            <a:r>
              <a:rPr lang="en-US" altLang="en-US" dirty="0"/>
              <a:t>Notice that if we are looking for tangent lines at the pole, then </a:t>
            </a:r>
            <a:r>
              <a:rPr lang="en-US" altLang="en-US" i="1" dirty="0"/>
              <a:t>r</a:t>
            </a:r>
            <a:r>
              <a:rPr lang="en-US" altLang="en-US" dirty="0"/>
              <a:t> = 0 and Equation 3 simplifies to</a:t>
            </a:r>
            <a:endParaRPr lang="en-IN" dirty="0"/>
          </a:p>
        </p:txBody>
      </p:sp>
      <p:graphicFrame>
        <p:nvGraphicFramePr>
          <p:cNvPr id="28" name="Content Placeholder 27" descr="((d y)/(d x)) = tan (theta) if ((d r)/(d theta)) != 0&#10;">
            <a:extLst>
              <a:ext uri="{FF2B5EF4-FFF2-40B4-BE49-F238E27FC236}">
                <a16:creationId xmlns:a16="http://schemas.microsoft.com/office/drawing/2014/main" id="{4CCEA200-FCC1-4CBA-8D11-293AA154615F}"/>
              </a:ext>
            </a:extLst>
          </p:cNvPr>
          <p:cNvGraphicFramePr>
            <a:graphicFrameLocks noGrp="1" noChangeAspect="1"/>
          </p:cNvGraphicFramePr>
          <p:nvPr>
            <p:ph sz="quarter" idx="31"/>
            <p:extLst>
              <p:ext uri="{D42A27DB-BD31-4B8C-83A1-F6EECF244321}">
                <p14:modId xmlns:p14="http://schemas.microsoft.com/office/powerpoint/2010/main" val="645872854"/>
              </p:ext>
            </p:extLst>
          </p:nvPr>
        </p:nvGraphicFramePr>
        <p:xfrm>
          <a:off x="4581051" y="4978885"/>
          <a:ext cx="2957565" cy="726859"/>
        </p:xfrm>
        <a:graphic>
          <a:graphicData uri="http://schemas.openxmlformats.org/presentationml/2006/ole">
            <mc:AlternateContent xmlns:mc="http://schemas.openxmlformats.org/markup-compatibility/2006">
              <mc:Choice xmlns:v="urn:schemas-microsoft-com:vml" Requires="v">
                <p:oleObj spid="_x0000_s805364" name="Equation" r:id="rId11" imgW="2997000" imgH="736560" progId="Equation.DSMT4">
                  <p:embed/>
                </p:oleObj>
              </mc:Choice>
              <mc:Fallback>
                <p:oleObj name="Equation" r:id="rId11" imgW="2997000" imgH="736560" progId="Equation.DSMT4">
                  <p:embed/>
                  <p:pic>
                    <p:nvPicPr>
                      <p:cNvPr id="27" name="Object 26">
                        <a:extLst>
                          <a:ext uri="{FF2B5EF4-FFF2-40B4-BE49-F238E27FC236}">
                            <a16:creationId xmlns:a16="http://schemas.microsoft.com/office/drawing/2014/main" id="{58626AF0-0E09-4CF3-A0E3-2691BCEE267F}"/>
                          </a:ext>
                        </a:extLst>
                      </p:cNvPr>
                      <p:cNvPicPr/>
                      <p:nvPr/>
                    </p:nvPicPr>
                    <p:blipFill>
                      <a:blip r:embed="rId12"/>
                      <a:stretch>
                        <a:fillRect/>
                      </a:stretch>
                    </p:blipFill>
                    <p:spPr>
                      <a:xfrm>
                        <a:off x="4581051" y="4978885"/>
                        <a:ext cx="2957565" cy="726859"/>
                      </a:xfrm>
                      <a:prstGeom prst="rect">
                        <a:avLst/>
                      </a:prstGeom>
                    </p:spPr>
                  </p:pic>
                </p:oleObj>
              </mc:Fallback>
            </mc:AlternateContent>
          </a:graphicData>
        </a:graphic>
      </p:graphicFrame>
    </p:spTree>
    <p:extLst>
      <p:ext uri="{BB962C8B-B14F-4D97-AF65-F5344CB8AC3E}">
        <p14:creationId xmlns:p14="http://schemas.microsoft.com/office/powerpoint/2010/main" val="443656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223C-44E5-4519-8FEA-70CD172BA20B}"/>
              </a:ext>
            </a:extLst>
          </p:cNvPr>
          <p:cNvSpPr>
            <a:spLocks noGrp="1"/>
          </p:cNvSpPr>
          <p:nvPr>
            <p:ph type="title"/>
          </p:nvPr>
        </p:nvSpPr>
        <p:spPr/>
        <p:txBody>
          <a:bodyPr/>
          <a:lstStyle/>
          <a:p>
            <a:r>
              <a:rPr lang="en-US" altLang="en-US" dirty="0"/>
              <a:t>Tangents to Polar Curves </a:t>
            </a:r>
            <a:r>
              <a:rPr lang="en-US" altLang="en-US" sz="2400" b="0" dirty="0"/>
              <a:t>(3 of 4)</a:t>
            </a:r>
            <a:endParaRPr lang="en-IN" dirty="0"/>
          </a:p>
        </p:txBody>
      </p:sp>
      <p:sp>
        <p:nvSpPr>
          <p:cNvPr id="3" name="Content Placeholder 2">
            <a:extLst>
              <a:ext uri="{FF2B5EF4-FFF2-40B4-BE49-F238E27FC236}">
                <a16:creationId xmlns:a16="http://schemas.microsoft.com/office/drawing/2014/main" id="{AAE9D70F-3296-4CB4-8F05-52355E7E8DA1}"/>
              </a:ext>
            </a:extLst>
          </p:cNvPr>
          <p:cNvSpPr>
            <a:spLocks noGrp="1"/>
          </p:cNvSpPr>
          <p:nvPr>
            <p:ph sz="quarter" idx="23"/>
          </p:nvPr>
        </p:nvSpPr>
        <p:spPr>
          <a:xfrm>
            <a:off x="736600" y="1289050"/>
            <a:ext cx="6469270" cy="321089"/>
          </a:xfrm>
        </p:spPr>
        <p:txBody>
          <a:bodyPr/>
          <a:lstStyle/>
          <a:p>
            <a:r>
              <a:rPr lang="en-US" altLang="en-US" dirty="0"/>
              <a:t>For instance, we found that </a:t>
            </a:r>
            <a:r>
              <a:rPr lang="en-US" altLang="en-US" i="1" dirty="0"/>
              <a:t>r</a:t>
            </a:r>
            <a:r>
              <a:rPr lang="en-US" altLang="en-US" dirty="0"/>
              <a:t> = cos </a:t>
            </a:r>
            <a:r>
              <a:rPr lang="en-US" altLang="en-US" dirty="0" smtClean="0"/>
              <a:t>2</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 0 when</a:t>
            </a:r>
            <a:endParaRPr lang="en-IN" dirty="0"/>
          </a:p>
        </p:txBody>
      </p:sp>
      <p:graphicFrame>
        <p:nvGraphicFramePr>
          <p:cNvPr id="20" name="Content Placeholder 19" descr="theta = (pi/4) or (3pi/4)">
            <a:extLst>
              <a:ext uri="{FF2B5EF4-FFF2-40B4-BE49-F238E27FC236}">
                <a16:creationId xmlns:a16="http://schemas.microsoft.com/office/drawing/2014/main" id="{0ECA03CD-4655-4924-A2D7-A385E41D4AB6}"/>
              </a:ext>
            </a:extLst>
          </p:cNvPr>
          <p:cNvGraphicFramePr>
            <a:graphicFrameLocks noGrp="1" noChangeAspect="1"/>
          </p:cNvGraphicFramePr>
          <p:nvPr>
            <p:ph sz="quarter" idx="24"/>
            <p:extLst>
              <p:ext uri="{D42A27DB-BD31-4B8C-83A1-F6EECF244321}">
                <p14:modId xmlns:p14="http://schemas.microsoft.com/office/powerpoint/2010/main" val="2984595564"/>
              </p:ext>
            </p:extLst>
          </p:nvPr>
        </p:nvGraphicFramePr>
        <p:xfrm>
          <a:off x="7200699" y="1073687"/>
          <a:ext cx="1930658" cy="769562"/>
        </p:xfrm>
        <a:graphic>
          <a:graphicData uri="http://schemas.openxmlformats.org/presentationml/2006/ole">
            <mc:AlternateContent xmlns:mc="http://schemas.openxmlformats.org/markup-compatibility/2006">
              <mc:Choice xmlns:v="urn:schemas-microsoft-com:vml" Requires="v">
                <p:oleObj spid="_x0000_s806085" name="Equation" r:id="rId3" imgW="1815840" imgH="723600" progId="Equation.DSMT4">
                  <p:embed/>
                </p:oleObj>
              </mc:Choice>
              <mc:Fallback>
                <p:oleObj name="Equation" r:id="rId3" imgW="1815840" imgH="723600" progId="Equation.DSMT4">
                  <p:embed/>
                  <p:pic>
                    <p:nvPicPr>
                      <p:cNvPr id="19" name="Object 18">
                        <a:extLst>
                          <a:ext uri="{FF2B5EF4-FFF2-40B4-BE49-F238E27FC236}">
                            <a16:creationId xmlns:a16="http://schemas.microsoft.com/office/drawing/2014/main" id="{3303BD18-E3AF-4CA9-A0B1-A3F788201573}"/>
                          </a:ext>
                        </a:extLst>
                      </p:cNvPr>
                      <p:cNvPicPr/>
                      <p:nvPr/>
                    </p:nvPicPr>
                    <p:blipFill>
                      <a:blip r:embed="rId4"/>
                      <a:stretch>
                        <a:fillRect/>
                      </a:stretch>
                    </p:blipFill>
                    <p:spPr>
                      <a:xfrm>
                        <a:off x="7200699" y="1073687"/>
                        <a:ext cx="1930658" cy="7695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091BE3E-A2CD-4431-A7B9-12037FA742C1}"/>
              </a:ext>
            </a:extLst>
          </p:cNvPr>
          <p:cNvSpPr>
            <a:spLocks noGrp="1"/>
          </p:cNvSpPr>
          <p:nvPr>
            <p:ph sz="quarter" idx="25"/>
          </p:nvPr>
        </p:nvSpPr>
        <p:spPr>
          <a:xfrm>
            <a:off x="9146486" y="1289050"/>
            <a:ext cx="2348670" cy="321089"/>
          </a:xfrm>
        </p:spPr>
        <p:txBody>
          <a:bodyPr/>
          <a:lstStyle/>
          <a:p>
            <a:r>
              <a:rPr lang="en-US" altLang="en-US" dirty="0"/>
              <a:t>This means that</a:t>
            </a:r>
            <a:endParaRPr lang="en-IN" dirty="0"/>
          </a:p>
        </p:txBody>
      </p:sp>
      <p:sp>
        <p:nvSpPr>
          <p:cNvPr id="6" name="Content Placeholder 5">
            <a:extLst>
              <a:ext uri="{FF2B5EF4-FFF2-40B4-BE49-F238E27FC236}">
                <a16:creationId xmlns:a16="http://schemas.microsoft.com/office/drawing/2014/main" id="{4B99518F-73C2-4687-8184-78860FB105D5}"/>
              </a:ext>
            </a:extLst>
          </p:cNvPr>
          <p:cNvSpPr>
            <a:spLocks noGrp="1"/>
          </p:cNvSpPr>
          <p:nvPr>
            <p:ph sz="quarter" idx="26"/>
          </p:nvPr>
        </p:nvSpPr>
        <p:spPr>
          <a:xfrm>
            <a:off x="736600" y="1998456"/>
            <a:ext cx="1290983" cy="321090"/>
          </a:xfrm>
        </p:spPr>
        <p:txBody>
          <a:bodyPr/>
          <a:lstStyle/>
          <a:p>
            <a:r>
              <a:rPr lang="en-US" altLang="en-US" dirty="0"/>
              <a:t>the lines</a:t>
            </a:r>
            <a:endParaRPr lang="en-IN" dirty="0"/>
          </a:p>
        </p:txBody>
      </p:sp>
      <p:graphicFrame>
        <p:nvGraphicFramePr>
          <p:cNvPr id="22" name="Content Placeholder 21" descr="theta = (pi/4) or (3pi/4)">
            <a:extLst>
              <a:ext uri="{FF2B5EF4-FFF2-40B4-BE49-F238E27FC236}">
                <a16:creationId xmlns:a16="http://schemas.microsoft.com/office/drawing/2014/main" id="{8D0CF5F1-E66D-437B-A64D-3100E1B65DA4}"/>
              </a:ext>
            </a:extLst>
          </p:cNvPr>
          <p:cNvGraphicFramePr>
            <a:graphicFrameLocks noGrp="1" noChangeAspect="1"/>
          </p:cNvGraphicFramePr>
          <p:nvPr>
            <p:ph sz="quarter" idx="27"/>
            <p:extLst>
              <p:ext uri="{D42A27DB-BD31-4B8C-83A1-F6EECF244321}">
                <p14:modId xmlns:p14="http://schemas.microsoft.com/office/powerpoint/2010/main" val="1326912617"/>
              </p:ext>
            </p:extLst>
          </p:nvPr>
        </p:nvGraphicFramePr>
        <p:xfrm>
          <a:off x="2027583" y="1811926"/>
          <a:ext cx="2442137" cy="725009"/>
        </p:xfrm>
        <a:graphic>
          <a:graphicData uri="http://schemas.openxmlformats.org/presentationml/2006/ole">
            <mc:AlternateContent xmlns:mc="http://schemas.openxmlformats.org/markup-compatibility/2006">
              <mc:Choice xmlns:v="urn:schemas-microsoft-com:vml" Requires="v">
                <p:oleObj spid="_x0000_s806086" name="Equation" r:id="rId5" imgW="2438280" imgH="723600" progId="Equation.DSMT4">
                  <p:embed/>
                </p:oleObj>
              </mc:Choice>
              <mc:Fallback>
                <p:oleObj name="Equation" r:id="rId5" imgW="2438280" imgH="723600" progId="Equation.DSMT4">
                  <p:embed/>
                  <p:pic>
                    <p:nvPicPr>
                      <p:cNvPr id="21" name="Object 20">
                        <a:extLst>
                          <a:ext uri="{FF2B5EF4-FFF2-40B4-BE49-F238E27FC236}">
                            <a16:creationId xmlns:a16="http://schemas.microsoft.com/office/drawing/2014/main" id="{74B414D5-D73D-4AD4-8805-D4C316EAD398}"/>
                          </a:ext>
                        </a:extLst>
                      </p:cNvPr>
                      <p:cNvPicPr/>
                      <p:nvPr/>
                    </p:nvPicPr>
                    <p:blipFill>
                      <a:blip r:embed="rId6"/>
                      <a:stretch>
                        <a:fillRect/>
                      </a:stretch>
                    </p:blipFill>
                    <p:spPr>
                      <a:xfrm>
                        <a:off x="2027583" y="1811926"/>
                        <a:ext cx="2442137" cy="72500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F053B54-E9BC-4AF4-ADCD-25CAA6DB02A1}"/>
              </a:ext>
            </a:extLst>
          </p:cNvPr>
          <p:cNvSpPr>
            <a:spLocks noGrp="1"/>
          </p:cNvSpPr>
          <p:nvPr>
            <p:ph sz="quarter" idx="28"/>
          </p:nvPr>
        </p:nvSpPr>
        <p:spPr>
          <a:xfrm>
            <a:off x="4523148" y="1969483"/>
            <a:ext cx="7091678" cy="309768"/>
          </a:xfrm>
        </p:spPr>
        <p:txBody>
          <a:bodyPr/>
          <a:lstStyle/>
          <a:p>
            <a:r>
              <a:rPr lang="en-US" altLang="en-US" dirty="0"/>
              <a:t>(or </a:t>
            </a:r>
            <a:r>
              <a:rPr lang="en-US" altLang="en-US" i="1" dirty="0"/>
              <a:t>y</a:t>
            </a:r>
            <a:r>
              <a:rPr lang="en-US" altLang="en-US" dirty="0"/>
              <a:t> = </a:t>
            </a:r>
            <a:r>
              <a:rPr lang="en-US" altLang="en-US" i="1" dirty="0"/>
              <a:t>x</a:t>
            </a:r>
            <a:r>
              <a:rPr lang="en-US" altLang="en-US" dirty="0"/>
              <a:t> and </a:t>
            </a:r>
            <a:r>
              <a:rPr lang="en-US" altLang="en-US" i="1" dirty="0"/>
              <a:t>y</a:t>
            </a:r>
            <a:r>
              <a:rPr lang="en-US" altLang="en-US" dirty="0"/>
              <a:t> = −</a:t>
            </a:r>
            <a:r>
              <a:rPr lang="en-US" altLang="en-US" i="1" dirty="0"/>
              <a:t>x</a:t>
            </a:r>
            <a:r>
              <a:rPr lang="en-US" altLang="en-US" dirty="0"/>
              <a:t>) are tangent lines to </a:t>
            </a:r>
            <a:r>
              <a:rPr lang="en-US" altLang="en-US" i="1" dirty="0"/>
              <a:t>r</a:t>
            </a:r>
            <a:r>
              <a:rPr lang="en-US" altLang="en-US" dirty="0"/>
              <a:t> = cos </a:t>
            </a:r>
            <a:r>
              <a:rPr lang="en-US" altLang="en-US" dirty="0" smtClean="0"/>
              <a:t>2</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endParaRPr lang="en-IN" dirty="0"/>
          </a:p>
        </p:txBody>
      </p:sp>
      <p:sp>
        <p:nvSpPr>
          <p:cNvPr id="9" name="Content Placeholder 8">
            <a:extLst>
              <a:ext uri="{FF2B5EF4-FFF2-40B4-BE49-F238E27FC236}">
                <a16:creationId xmlns:a16="http://schemas.microsoft.com/office/drawing/2014/main" id="{7F46AC36-25FE-46D3-8D06-4C4FEC71FE9B}"/>
              </a:ext>
            </a:extLst>
          </p:cNvPr>
          <p:cNvSpPr>
            <a:spLocks noGrp="1"/>
          </p:cNvSpPr>
          <p:nvPr>
            <p:ph sz="quarter" idx="29"/>
          </p:nvPr>
        </p:nvSpPr>
        <p:spPr>
          <a:xfrm>
            <a:off x="736600" y="2637176"/>
            <a:ext cx="1831502" cy="384401"/>
          </a:xfrm>
        </p:spPr>
        <p:txBody>
          <a:bodyPr/>
          <a:lstStyle/>
          <a:p>
            <a:r>
              <a:rPr lang="en-US" altLang="en-US" dirty="0"/>
              <a:t>at the origin.</a:t>
            </a:r>
          </a:p>
        </p:txBody>
      </p:sp>
    </p:spTree>
    <p:extLst>
      <p:ext uri="{BB962C8B-B14F-4D97-AF65-F5344CB8AC3E}">
        <p14:creationId xmlns:p14="http://schemas.microsoft.com/office/powerpoint/2010/main" val="1666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DD41-E715-419D-8CBB-7B12F858A5EE}"/>
              </a:ext>
            </a:extLst>
          </p:cNvPr>
          <p:cNvSpPr>
            <a:spLocks noGrp="1"/>
          </p:cNvSpPr>
          <p:nvPr>
            <p:ph type="title"/>
          </p:nvPr>
        </p:nvSpPr>
        <p:spPr/>
        <p:txBody>
          <a:bodyPr/>
          <a:lstStyle/>
          <a:p>
            <a:r>
              <a:rPr lang="en-US" altLang="en-US" dirty="0"/>
              <a:t>Example 9</a:t>
            </a:r>
            <a:endParaRPr lang="en-IN" dirty="0"/>
          </a:p>
        </p:txBody>
      </p:sp>
      <p:sp>
        <p:nvSpPr>
          <p:cNvPr id="3" name="Content Placeholder 2">
            <a:extLst>
              <a:ext uri="{FF2B5EF4-FFF2-40B4-BE49-F238E27FC236}">
                <a16:creationId xmlns:a16="http://schemas.microsoft.com/office/drawing/2014/main" id="{BAB28BEB-6A40-4FCA-9EB1-DC60CB01D045}"/>
              </a:ext>
            </a:extLst>
          </p:cNvPr>
          <p:cNvSpPr>
            <a:spLocks noGrp="1"/>
          </p:cNvSpPr>
          <p:nvPr>
            <p:ph sz="quarter" idx="23"/>
          </p:nvPr>
        </p:nvSpPr>
        <p:spPr>
          <a:xfrm>
            <a:off x="736600" y="1289050"/>
            <a:ext cx="9691451" cy="345197"/>
          </a:xfrm>
        </p:spPr>
        <p:txBody>
          <a:bodyPr/>
          <a:lstStyle/>
          <a:p>
            <a:r>
              <a:rPr lang="en-US" altLang="en-US" dirty="0"/>
              <a:t>(a) For the cardioid </a:t>
            </a:r>
            <a:r>
              <a:rPr lang="en-US" altLang="en-US" i="1" dirty="0"/>
              <a:t>r</a:t>
            </a:r>
            <a:r>
              <a:rPr lang="en-US" altLang="en-US" dirty="0"/>
              <a:t> = 1 + </a:t>
            </a:r>
            <a:r>
              <a:rPr lang="en-US" altLang="en-US" dirty="0" smtClean="0"/>
              <a:t>sin</a:t>
            </a:r>
            <a:r>
              <a:rPr lang="el-GR" altLang="en-US" i="1" dirty="0">
                <a:latin typeface="Arial" panose="020B0604020202020204" pitchFamily="34" charset="0"/>
                <a:cs typeface="Arial" panose="020B0604020202020204" pitchFamily="34" charset="0"/>
                <a:sym typeface="Symbol" panose="05050102010706020507" pitchFamily="18" charset="2"/>
              </a:rPr>
              <a:t> θ</a:t>
            </a:r>
            <a:r>
              <a:rPr lang="en-US" altLang="en-US" dirty="0" smtClean="0"/>
              <a:t>, </a:t>
            </a:r>
            <a:r>
              <a:rPr lang="en-US" altLang="en-US" dirty="0"/>
              <a:t>find the slope of the tangent line when</a:t>
            </a:r>
            <a:endParaRPr lang="en-IN" dirty="0"/>
          </a:p>
        </p:txBody>
      </p:sp>
      <p:graphicFrame>
        <p:nvGraphicFramePr>
          <p:cNvPr id="20" name="Content Placeholder 19" descr="theta = (pi/3)">
            <a:extLst>
              <a:ext uri="{FF2B5EF4-FFF2-40B4-BE49-F238E27FC236}">
                <a16:creationId xmlns:a16="http://schemas.microsoft.com/office/drawing/2014/main" id="{0E358BE5-3315-4E01-81F2-02796CB91322}"/>
              </a:ext>
            </a:extLst>
          </p:cNvPr>
          <p:cNvGraphicFramePr>
            <a:graphicFrameLocks noGrp="1" noChangeAspect="1"/>
          </p:cNvGraphicFramePr>
          <p:nvPr>
            <p:ph sz="quarter" idx="24"/>
            <p:extLst>
              <p:ext uri="{D42A27DB-BD31-4B8C-83A1-F6EECF244321}">
                <p14:modId xmlns:p14="http://schemas.microsoft.com/office/powerpoint/2010/main" val="3533941166"/>
              </p:ext>
            </p:extLst>
          </p:nvPr>
        </p:nvGraphicFramePr>
        <p:xfrm>
          <a:off x="10375185" y="1063188"/>
          <a:ext cx="902245" cy="769562"/>
        </p:xfrm>
        <a:graphic>
          <a:graphicData uri="http://schemas.openxmlformats.org/presentationml/2006/ole">
            <mc:AlternateContent xmlns:mc="http://schemas.openxmlformats.org/markup-compatibility/2006">
              <mc:Choice xmlns:v="urn:schemas-microsoft-com:vml" Requires="v">
                <p:oleObj spid="_x0000_s807104" name="Equation" r:id="rId3" imgW="863280" imgH="736560" progId="Equation.DSMT4">
                  <p:embed/>
                </p:oleObj>
              </mc:Choice>
              <mc:Fallback>
                <p:oleObj name="Equation" r:id="rId3" imgW="863280" imgH="736560" progId="Equation.DSMT4">
                  <p:embed/>
                  <p:pic>
                    <p:nvPicPr>
                      <p:cNvPr id="19" name="Object 18">
                        <a:extLst>
                          <a:ext uri="{FF2B5EF4-FFF2-40B4-BE49-F238E27FC236}">
                            <a16:creationId xmlns:a16="http://schemas.microsoft.com/office/drawing/2014/main" id="{FDD3DD77-0DCC-4077-940D-31E51E1D072B}"/>
                          </a:ext>
                        </a:extLst>
                      </p:cNvPr>
                      <p:cNvPicPr/>
                      <p:nvPr/>
                    </p:nvPicPr>
                    <p:blipFill>
                      <a:blip r:embed="rId4"/>
                      <a:stretch>
                        <a:fillRect/>
                      </a:stretch>
                    </p:blipFill>
                    <p:spPr>
                      <a:xfrm>
                        <a:off x="10375185" y="1063188"/>
                        <a:ext cx="902245" cy="7695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B261633-CC06-4B68-8A92-A0BC23218DF6}"/>
              </a:ext>
            </a:extLst>
          </p:cNvPr>
          <p:cNvSpPr>
            <a:spLocks noGrp="1"/>
          </p:cNvSpPr>
          <p:nvPr>
            <p:ph sz="quarter" idx="25"/>
          </p:nvPr>
        </p:nvSpPr>
        <p:spPr>
          <a:xfrm>
            <a:off x="736600" y="1890559"/>
            <a:ext cx="10706100" cy="1782627"/>
          </a:xfrm>
        </p:spPr>
        <p:txBody>
          <a:bodyPr/>
          <a:lstStyle/>
          <a:p>
            <a:pPr marL="457200" indent="-457200">
              <a:tabLst>
                <a:tab pos="457200" algn="l"/>
                <a:tab pos="1371600" algn="l"/>
                <a:tab pos="1547813" algn="l"/>
              </a:tabLst>
            </a:pPr>
            <a:r>
              <a:rPr lang="en-US" altLang="en-US" dirty="0"/>
              <a:t>(b) Find the points on the cardioid where the tangent line is horizontal or vertical.</a:t>
            </a:r>
          </a:p>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Using Equation 3 with </a:t>
            </a:r>
            <a:r>
              <a:rPr lang="en-US" altLang="en-US" i="1" dirty="0"/>
              <a:t>r</a:t>
            </a:r>
            <a:r>
              <a:rPr lang="en-US" altLang="en-US" dirty="0"/>
              <a:t> = 1 + sin </a:t>
            </a:r>
            <a:r>
              <a:rPr lang="en-US" altLang="en-US" i="1" dirty="0">
                <a:sym typeface="Symbol" panose="05050102010706020507" pitchFamily="18" charset="2"/>
              </a:rPr>
              <a:t></a:t>
            </a:r>
            <a:r>
              <a:rPr lang="en-US" altLang="en-US" dirty="0"/>
              <a:t>, we have</a:t>
            </a:r>
            <a:endParaRPr lang="en-IN" dirty="0"/>
          </a:p>
        </p:txBody>
      </p:sp>
      <p:graphicFrame>
        <p:nvGraphicFramePr>
          <p:cNvPr id="22" name="Content Placeholder 21" descr="((d y)/(d x)) = ((d r)/(d theta)) (sin theta + r cos (theta))/((d r)/(d theta)) (cos theta minus r sin theta)&#10; =  (cos (theta) sin (theta)) + (1 + sin (theta)) cos (theta)/(cos (theta) cos (theta)) minus (1 + sin (theta)) sin (theta)">
            <a:extLst>
              <a:ext uri="{FF2B5EF4-FFF2-40B4-BE49-F238E27FC236}">
                <a16:creationId xmlns:a16="http://schemas.microsoft.com/office/drawing/2014/main" id="{84813DA0-2CE0-41A0-96FA-F0DB897FB23C}"/>
              </a:ext>
            </a:extLst>
          </p:cNvPr>
          <p:cNvGraphicFramePr>
            <a:graphicFrameLocks noGrp="1" noChangeAspect="1"/>
          </p:cNvGraphicFramePr>
          <p:nvPr>
            <p:ph sz="quarter" idx="26"/>
            <p:extLst>
              <p:ext uri="{D42A27DB-BD31-4B8C-83A1-F6EECF244321}">
                <p14:modId xmlns:p14="http://schemas.microsoft.com/office/powerpoint/2010/main" val="2185056412"/>
              </p:ext>
            </p:extLst>
          </p:nvPr>
        </p:nvGraphicFramePr>
        <p:xfrm>
          <a:off x="2943828" y="4016224"/>
          <a:ext cx="6304342" cy="1354266"/>
        </p:xfrm>
        <a:graphic>
          <a:graphicData uri="http://schemas.openxmlformats.org/presentationml/2006/ole">
            <mc:AlternateContent xmlns:mc="http://schemas.openxmlformats.org/markup-compatibility/2006">
              <mc:Choice xmlns:v="urn:schemas-microsoft-com:vml" Requires="v">
                <p:oleObj spid="_x0000_s807105" name="Equation" r:id="rId5" imgW="6858000" imgH="1473120" progId="Equation.DSMT4">
                  <p:embed/>
                </p:oleObj>
              </mc:Choice>
              <mc:Fallback>
                <p:oleObj name="Equation" r:id="rId5" imgW="6858000" imgH="1473120" progId="Equation.DSMT4">
                  <p:embed/>
                  <p:pic>
                    <p:nvPicPr>
                      <p:cNvPr id="21" name="Object 20">
                        <a:extLst>
                          <a:ext uri="{FF2B5EF4-FFF2-40B4-BE49-F238E27FC236}">
                            <a16:creationId xmlns:a16="http://schemas.microsoft.com/office/drawing/2014/main" id="{82446163-69E6-41E4-A405-E99DB0097452}"/>
                          </a:ext>
                        </a:extLst>
                      </p:cNvPr>
                      <p:cNvPicPr/>
                      <p:nvPr/>
                    </p:nvPicPr>
                    <p:blipFill>
                      <a:blip r:embed="rId6"/>
                      <a:stretch>
                        <a:fillRect/>
                      </a:stretch>
                    </p:blipFill>
                    <p:spPr>
                      <a:xfrm>
                        <a:off x="2943828" y="4016224"/>
                        <a:ext cx="6304342" cy="1354266"/>
                      </a:xfrm>
                      <a:prstGeom prst="rect">
                        <a:avLst/>
                      </a:prstGeom>
                    </p:spPr>
                  </p:pic>
                </p:oleObj>
              </mc:Fallback>
            </mc:AlternateContent>
          </a:graphicData>
        </a:graphic>
      </p:graphicFrame>
    </p:spTree>
    <p:extLst>
      <p:ext uri="{BB962C8B-B14F-4D97-AF65-F5344CB8AC3E}">
        <p14:creationId xmlns:p14="http://schemas.microsoft.com/office/powerpoint/2010/main" val="3339272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566E-F508-4CFA-A886-F3021D406C02}"/>
              </a:ext>
            </a:extLst>
          </p:cNvPr>
          <p:cNvSpPr>
            <a:spLocks noGrp="1"/>
          </p:cNvSpPr>
          <p:nvPr>
            <p:ph type="title"/>
          </p:nvPr>
        </p:nvSpPr>
        <p:spPr/>
        <p:txBody>
          <a:bodyPr/>
          <a:lstStyle/>
          <a:p>
            <a:r>
              <a:rPr lang="en-US" altLang="en-US" dirty="0"/>
              <a:t>Example 9 – </a:t>
            </a:r>
            <a:r>
              <a:rPr lang="en-US" altLang="en-US" i="1" dirty="0"/>
              <a:t>Solution </a:t>
            </a:r>
            <a:r>
              <a:rPr lang="en-US" altLang="en-US" sz="2400" b="0" dirty="0"/>
              <a:t>(1 of 5)</a:t>
            </a:r>
            <a:endParaRPr lang="en-IN" sz="2400" b="0" dirty="0"/>
          </a:p>
        </p:txBody>
      </p:sp>
      <p:graphicFrame>
        <p:nvGraphicFramePr>
          <p:cNvPr id="20" name="Content Placeholder 19" descr="=  (cos (theta)) (1 + 2 sin (theta))/(1 minus 2 (sin^2 (theta) minus sin (theta)) =  (cos (theta)) (1 + 2 sin (theta))/(1 + sin (theta)) (1 minus 2 sin (theta))">
            <a:extLst>
              <a:ext uri="{FF2B5EF4-FFF2-40B4-BE49-F238E27FC236}">
                <a16:creationId xmlns:a16="http://schemas.microsoft.com/office/drawing/2014/main" id="{B309F7FB-0FF5-4E6F-8761-B2071187F8F4}"/>
              </a:ext>
            </a:extLst>
          </p:cNvPr>
          <p:cNvGraphicFramePr>
            <a:graphicFrameLocks noGrp="1" noChangeAspect="1"/>
          </p:cNvGraphicFramePr>
          <p:nvPr>
            <p:ph sz="quarter" idx="23"/>
            <p:extLst>
              <p:ext uri="{D42A27DB-BD31-4B8C-83A1-F6EECF244321}">
                <p14:modId xmlns:p14="http://schemas.microsoft.com/office/powerpoint/2010/main" val="3109039883"/>
              </p:ext>
            </p:extLst>
          </p:nvPr>
        </p:nvGraphicFramePr>
        <p:xfrm>
          <a:off x="3493464" y="1368940"/>
          <a:ext cx="5192368" cy="746930"/>
        </p:xfrm>
        <a:graphic>
          <a:graphicData uri="http://schemas.openxmlformats.org/presentationml/2006/ole">
            <mc:AlternateContent xmlns:mc="http://schemas.openxmlformats.org/markup-compatibility/2006">
              <mc:Choice xmlns:v="urn:schemas-microsoft-com:vml" Requires="v">
                <p:oleObj spid="_x0000_s808214" name="Equation" r:id="rId3" imgW="5473440" imgH="787320" progId="Equation.DSMT4">
                  <p:embed/>
                </p:oleObj>
              </mc:Choice>
              <mc:Fallback>
                <p:oleObj name="Equation" r:id="rId3" imgW="5473440" imgH="787320" progId="Equation.DSMT4">
                  <p:embed/>
                  <p:pic>
                    <p:nvPicPr>
                      <p:cNvPr id="19" name="Object 18">
                        <a:extLst>
                          <a:ext uri="{FF2B5EF4-FFF2-40B4-BE49-F238E27FC236}">
                            <a16:creationId xmlns:a16="http://schemas.microsoft.com/office/drawing/2014/main" id="{8756AAA3-8BE0-4010-8C41-F21CA9B3A8D9}"/>
                          </a:ext>
                        </a:extLst>
                      </p:cNvPr>
                      <p:cNvPicPr/>
                      <p:nvPr/>
                    </p:nvPicPr>
                    <p:blipFill>
                      <a:blip r:embed="rId4"/>
                      <a:stretch>
                        <a:fillRect/>
                      </a:stretch>
                    </p:blipFill>
                    <p:spPr>
                      <a:xfrm>
                        <a:off x="3493464" y="1368940"/>
                        <a:ext cx="5192368" cy="74693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B31DF7E-E871-4CAA-8231-23CA54E2C369}"/>
              </a:ext>
            </a:extLst>
          </p:cNvPr>
          <p:cNvSpPr>
            <a:spLocks noGrp="1"/>
          </p:cNvSpPr>
          <p:nvPr>
            <p:ph sz="quarter" idx="24"/>
          </p:nvPr>
        </p:nvSpPr>
        <p:spPr>
          <a:xfrm>
            <a:off x="736600" y="2521165"/>
            <a:ext cx="6290365" cy="344905"/>
          </a:xfrm>
        </p:spPr>
        <p:txBody>
          <a:bodyPr/>
          <a:lstStyle/>
          <a:p>
            <a:r>
              <a:rPr lang="en-US" altLang="en-US" dirty="0"/>
              <a:t>(a) The slope of the tangent at the point where</a:t>
            </a:r>
            <a:endParaRPr lang="en-IN" dirty="0"/>
          </a:p>
        </p:txBody>
      </p:sp>
      <p:graphicFrame>
        <p:nvGraphicFramePr>
          <p:cNvPr id="22" name="Content Placeholder 21" descr="theta = (pi/3)">
            <a:extLst>
              <a:ext uri="{FF2B5EF4-FFF2-40B4-BE49-F238E27FC236}">
                <a16:creationId xmlns:a16="http://schemas.microsoft.com/office/drawing/2014/main" id="{B4DECCCE-C73B-47CA-A097-3A56ACEFDFE0}"/>
              </a:ext>
            </a:extLst>
          </p:cNvPr>
          <p:cNvGraphicFramePr>
            <a:graphicFrameLocks noGrp="1" noChangeAspect="1"/>
          </p:cNvGraphicFramePr>
          <p:nvPr>
            <p:ph sz="quarter" idx="25"/>
            <p:extLst>
              <p:ext uri="{D42A27DB-BD31-4B8C-83A1-F6EECF244321}">
                <p14:modId xmlns:p14="http://schemas.microsoft.com/office/powerpoint/2010/main" val="1436864962"/>
              </p:ext>
            </p:extLst>
          </p:nvPr>
        </p:nvGraphicFramePr>
        <p:xfrm>
          <a:off x="7039380" y="2282209"/>
          <a:ext cx="1173032" cy="764448"/>
        </p:xfrm>
        <a:graphic>
          <a:graphicData uri="http://schemas.openxmlformats.org/presentationml/2006/ole">
            <mc:AlternateContent xmlns:mc="http://schemas.openxmlformats.org/markup-compatibility/2006">
              <mc:Choice xmlns:v="urn:schemas-microsoft-com:vml" Requires="v">
                <p:oleObj spid="_x0000_s808215" name="Equation" r:id="rId5" imgW="1130040" imgH="736560" progId="Equation.DSMT4">
                  <p:embed/>
                </p:oleObj>
              </mc:Choice>
              <mc:Fallback>
                <p:oleObj name="Equation" r:id="rId5" imgW="1130040" imgH="736560" progId="Equation.DSMT4">
                  <p:embed/>
                  <p:pic>
                    <p:nvPicPr>
                      <p:cNvPr id="21" name="Object 20">
                        <a:extLst>
                          <a:ext uri="{FF2B5EF4-FFF2-40B4-BE49-F238E27FC236}">
                            <a16:creationId xmlns:a16="http://schemas.microsoft.com/office/drawing/2014/main" id="{CA962E13-405B-4184-99FE-9C96DEB23878}"/>
                          </a:ext>
                        </a:extLst>
                      </p:cNvPr>
                      <p:cNvPicPr/>
                      <p:nvPr/>
                    </p:nvPicPr>
                    <p:blipFill>
                      <a:blip r:embed="rId6"/>
                      <a:stretch>
                        <a:fillRect/>
                      </a:stretch>
                    </p:blipFill>
                    <p:spPr>
                      <a:xfrm>
                        <a:off x="7039380" y="2282209"/>
                        <a:ext cx="1173032" cy="764448"/>
                      </a:xfrm>
                      <a:prstGeom prst="rect">
                        <a:avLst/>
                      </a:prstGeom>
                    </p:spPr>
                  </p:pic>
                </p:oleObj>
              </mc:Fallback>
            </mc:AlternateContent>
          </a:graphicData>
        </a:graphic>
      </p:graphicFrame>
      <p:graphicFrame>
        <p:nvGraphicFramePr>
          <p:cNvPr id="24" name="Content Placeholder 23" descr="((d y)/(d x))|_(theta = pi/3) = (cos(pi/3)(1 + 2 sin (pi/3)))/((1 + sin(pi/3) (1 minus 2 sin(pi/3))&#10; =  (1/2) (1 + sqrt(3))/(1 + sqrt(3))/2)(1 minus sqrt(3))">
            <a:extLst>
              <a:ext uri="{FF2B5EF4-FFF2-40B4-BE49-F238E27FC236}">
                <a16:creationId xmlns:a16="http://schemas.microsoft.com/office/drawing/2014/main" id="{6F75F3C3-625A-4ED6-AF7B-37E04F1CFED1}"/>
              </a:ext>
            </a:extLst>
          </p:cNvPr>
          <p:cNvGraphicFramePr>
            <a:graphicFrameLocks noGrp="1" noChangeAspect="1"/>
          </p:cNvGraphicFramePr>
          <p:nvPr>
            <p:ph sz="quarter" idx="26"/>
            <p:extLst>
              <p:ext uri="{D42A27DB-BD31-4B8C-83A1-F6EECF244321}">
                <p14:modId xmlns:p14="http://schemas.microsoft.com/office/powerpoint/2010/main" val="4211936704"/>
              </p:ext>
            </p:extLst>
          </p:nvPr>
        </p:nvGraphicFramePr>
        <p:xfrm>
          <a:off x="4067869" y="3018208"/>
          <a:ext cx="4465975" cy="3193289"/>
        </p:xfrm>
        <a:graphic>
          <a:graphicData uri="http://schemas.openxmlformats.org/presentationml/2006/ole">
            <mc:AlternateContent xmlns:mc="http://schemas.openxmlformats.org/markup-compatibility/2006">
              <mc:Choice xmlns:v="urn:schemas-microsoft-com:vml" Requires="v">
                <p:oleObj spid="_x0000_s808216" name="Equation" r:id="rId7" imgW="4902120" imgH="3504960" progId="Equation.DSMT4">
                  <p:embed/>
                </p:oleObj>
              </mc:Choice>
              <mc:Fallback>
                <p:oleObj name="Equation" r:id="rId7" imgW="4902120" imgH="3504960" progId="Equation.DSMT4">
                  <p:embed/>
                  <p:pic>
                    <p:nvPicPr>
                      <p:cNvPr id="23" name="Object 22">
                        <a:extLst>
                          <a:ext uri="{FF2B5EF4-FFF2-40B4-BE49-F238E27FC236}">
                            <a16:creationId xmlns:a16="http://schemas.microsoft.com/office/drawing/2014/main" id="{2539D56E-3790-4C0C-8A58-3FFDD038DC7C}"/>
                          </a:ext>
                        </a:extLst>
                      </p:cNvPr>
                      <p:cNvPicPr/>
                      <p:nvPr/>
                    </p:nvPicPr>
                    <p:blipFill>
                      <a:blip r:embed="rId8"/>
                      <a:stretch>
                        <a:fillRect/>
                      </a:stretch>
                    </p:blipFill>
                    <p:spPr>
                      <a:xfrm>
                        <a:off x="4067869" y="3018208"/>
                        <a:ext cx="4465975" cy="3193289"/>
                      </a:xfrm>
                      <a:prstGeom prst="rect">
                        <a:avLst/>
                      </a:prstGeom>
                    </p:spPr>
                  </p:pic>
                </p:oleObj>
              </mc:Fallback>
            </mc:AlternateContent>
          </a:graphicData>
        </a:graphic>
      </p:graphicFrame>
    </p:spTree>
    <p:extLst>
      <p:ext uri="{BB962C8B-B14F-4D97-AF65-F5344CB8AC3E}">
        <p14:creationId xmlns:p14="http://schemas.microsoft.com/office/powerpoint/2010/main" val="3026206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CA0E-2037-47DA-A47E-6D995960863F}"/>
              </a:ext>
            </a:extLst>
          </p:cNvPr>
          <p:cNvSpPr>
            <a:spLocks noGrp="1"/>
          </p:cNvSpPr>
          <p:nvPr>
            <p:ph type="title"/>
          </p:nvPr>
        </p:nvSpPr>
        <p:spPr/>
        <p:txBody>
          <a:bodyPr/>
          <a:lstStyle/>
          <a:p>
            <a:r>
              <a:rPr lang="en-US" altLang="en-US" dirty="0"/>
              <a:t>Example 9 – </a:t>
            </a:r>
            <a:r>
              <a:rPr lang="en-US" altLang="en-US" i="1" dirty="0"/>
              <a:t>Solution </a:t>
            </a:r>
            <a:r>
              <a:rPr lang="en-US" altLang="en-US" sz="2400" b="0" dirty="0"/>
              <a:t>(2 of 5)</a:t>
            </a:r>
            <a:endParaRPr lang="en-IN" dirty="0"/>
          </a:p>
        </p:txBody>
      </p:sp>
      <p:graphicFrame>
        <p:nvGraphicFramePr>
          <p:cNvPr id="12" name="Content Placeholder 11" descr=" =  (1 + sqrt(3))/(2 + sqrt(3))(1 minus sqrt(3))&#10; =  (1 + sqrt(3))/(negative 1) minus (sqrt(3))&#10; =  (negative 1)&#10;">
            <a:extLst>
              <a:ext uri="{FF2B5EF4-FFF2-40B4-BE49-F238E27FC236}">
                <a16:creationId xmlns:a16="http://schemas.microsoft.com/office/drawing/2014/main" id="{FF005BBA-9322-445E-84F8-7617561164D4}"/>
              </a:ext>
            </a:extLst>
          </p:cNvPr>
          <p:cNvGraphicFramePr>
            <a:graphicFrameLocks noGrp="1" noChangeAspect="1"/>
          </p:cNvGraphicFramePr>
          <p:nvPr>
            <p:ph sz="quarter" idx="23"/>
            <p:extLst>
              <p:ext uri="{D42A27DB-BD31-4B8C-83A1-F6EECF244321}">
                <p14:modId xmlns:p14="http://schemas.microsoft.com/office/powerpoint/2010/main" val="3845841978"/>
              </p:ext>
            </p:extLst>
          </p:nvPr>
        </p:nvGraphicFramePr>
        <p:xfrm>
          <a:off x="4021276" y="1179267"/>
          <a:ext cx="2170193" cy="2415218"/>
        </p:xfrm>
        <a:graphic>
          <a:graphicData uri="http://schemas.openxmlformats.org/presentationml/2006/ole">
            <mc:AlternateContent xmlns:mc="http://schemas.openxmlformats.org/markup-compatibility/2006">
              <mc:Choice xmlns:v="urn:schemas-microsoft-com:vml" Requires="v">
                <p:oleObj spid="_x0000_s809144" name="Equation" r:id="rId3" imgW="2361960" imgH="2628720" progId="Equation.DSMT4">
                  <p:embed/>
                </p:oleObj>
              </mc:Choice>
              <mc:Fallback>
                <p:oleObj name="Equation" r:id="rId3" imgW="2361960" imgH="2628720" progId="Equation.DSMT4">
                  <p:embed/>
                  <p:pic>
                    <p:nvPicPr>
                      <p:cNvPr id="11" name="Object 10">
                        <a:extLst>
                          <a:ext uri="{FF2B5EF4-FFF2-40B4-BE49-F238E27FC236}">
                            <a16:creationId xmlns:a16="http://schemas.microsoft.com/office/drawing/2014/main" id="{27F9D3C1-1D68-4E48-8A3B-F3E999B9B399}"/>
                          </a:ext>
                        </a:extLst>
                      </p:cNvPr>
                      <p:cNvPicPr/>
                      <p:nvPr/>
                    </p:nvPicPr>
                    <p:blipFill>
                      <a:blip r:embed="rId4"/>
                      <a:stretch>
                        <a:fillRect/>
                      </a:stretch>
                    </p:blipFill>
                    <p:spPr>
                      <a:xfrm>
                        <a:off x="4021276" y="1179267"/>
                        <a:ext cx="2170193" cy="241521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A28FEF1-6182-4645-9BA7-D47D38535F83}"/>
              </a:ext>
            </a:extLst>
          </p:cNvPr>
          <p:cNvSpPr>
            <a:spLocks noGrp="1"/>
          </p:cNvSpPr>
          <p:nvPr>
            <p:ph sz="quarter" idx="24"/>
          </p:nvPr>
        </p:nvSpPr>
        <p:spPr>
          <a:xfrm>
            <a:off x="736600" y="3805443"/>
            <a:ext cx="2324652" cy="401638"/>
          </a:xfrm>
        </p:spPr>
        <p:txBody>
          <a:bodyPr/>
          <a:lstStyle/>
          <a:p>
            <a:r>
              <a:rPr lang="en-US" altLang="en-US" dirty="0"/>
              <a:t>(b) Observe that</a:t>
            </a:r>
            <a:endParaRPr lang="en-IN" dirty="0"/>
          </a:p>
        </p:txBody>
      </p:sp>
      <p:graphicFrame>
        <p:nvGraphicFramePr>
          <p:cNvPr id="14" name="Content Placeholder 13" descr="((d y)/(d theta)) = cos (theta) (1 + 2 sin (theta)) = 0. when (theta) = (pi/2), (3 pi/2), (7 pi/6), (11 pi/6)">
            <a:extLst>
              <a:ext uri="{FF2B5EF4-FFF2-40B4-BE49-F238E27FC236}">
                <a16:creationId xmlns:a16="http://schemas.microsoft.com/office/drawing/2014/main" id="{2DA42782-8095-4108-A079-CC39D83F69F3}"/>
              </a:ext>
            </a:extLst>
          </p:cNvPr>
          <p:cNvGraphicFramePr>
            <a:graphicFrameLocks noGrp="1" noChangeAspect="1"/>
          </p:cNvGraphicFramePr>
          <p:nvPr>
            <p:ph sz="quarter" idx="25"/>
            <p:extLst>
              <p:ext uri="{D42A27DB-BD31-4B8C-83A1-F6EECF244321}">
                <p14:modId xmlns:p14="http://schemas.microsoft.com/office/powerpoint/2010/main" val="2045081969"/>
              </p:ext>
            </p:extLst>
          </p:nvPr>
        </p:nvGraphicFramePr>
        <p:xfrm>
          <a:off x="3445362" y="4736622"/>
          <a:ext cx="7172188" cy="764683"/>
        </p:xfrm>
        <a:graphic>
          <a:graphicData uri="http://schemas.openxmlformats.org/presentationml/2006/ole">
            <mc:AlternateContent xmlns:mc="http://schemas.openxmlformats.org/markup-compatibility/2006">
              <mc:Choice xmlns:v="urn:schemas-microsoft-com:vml" Requires="v">
                <p:oleObj spid="_x0000_s809145" name="Equation" r:id="rId5" imgW="6908760" imgH="736560" progId="Equation.DSMT4">
                  <p:embed/>
                </p:oleObj>
              </mc:Choice>
              <mc:Fallback>
                <p:oleObj name="Equation" r:id="rId5" imgW="6908760" imgH="736560" progId="Equation.DSMT4">
                  <p:embed/>
                  <p:pic>
                    <p:nvPicPr>
                      <p:cNvPr id="13" name="Object 12">
                        <a:extLst>
                          <a:ext uri="{FF2B5EF4-FFF2-40B4-BE49-F238E27FC236}">
                            <a16:creationId xmlns:a16="http://schemas.microsoft.com/office/drawing/2014/main" id="{1BD9760B-797F-4E92-8DEB-56C7A6348D2E}"/>
                          </a:ext>
                        </a:extLst>
                      </p:cNvPr>
                      <p:cNvPicPr/>
                      <p:nvPr/>
                    </p:nvPicPr>
                    <p:blipFill>
                      <a:blip r:embed="rId6"/>
                      <a:stretch>
                        <a:fillRect/>
                      </a:stretch>
                    </p:blipFill>
                    <p:spPr>
                      <a:xfrm>
                        <a:off x="3445362" y="4736622"/>
                        <a:ext cx="7172188" cy="764683"/>
                      </a:xfrm>
                      <a:prstGeom prst="rect">
                        <a:avLst/>
                      </a:prstGeom>
                    </p:spPr>
                  </p:pic>
                </p:oleObj>
              </mc:Fallback>
            </mc:AlternateContent>
          </a:graphicData>
        </a:graphic>
      </p:graphicFrame>
    </p:spTree>
    <p:extLst>
      <p:ext uri="{BB962C8B-B14F-4D97-AF65-F5344CB8AC3E}">
        <p14:creationId xmlns:p14="http://schemas.microsoft.com/office/powerpoint/2010/main" val="3343932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0F9E-C71C-4EBB-BD8A-9EC9C1C0341A}"/>
              </a:ext>
            </a:extLst>
          </p:cNvPr>
          <p:cNvSpPr>
            <a:spLocks noGrp="1"/>
          </p:cNvSpPr>
          <p:nvPr>
            <p:ph type="title"/>
          </p:nvPr>
        </p:nvSpPr>
        <p:spPr/>
        <p:txBody>
          <a:bodyPr/>
          <a:lstStyle/>
          <a:p>
            <a:r>
              <a:rPr lang="en-US" altLang="en-US" dirty="0"/>
              <a:t>Example 9 – </a:t>
            </a:r>
            <a:r>
              <a:rPr lang="en-US" altLang="en-US" i="1" dirty="0"/>
              <a:t>Solution </a:t>
            </a:r>
            <a:r>
              <a:rPr lang="en-US" altLang="en-US" sz="2400" b="0" dirty="0"/>
              <a:t>(3 of 5)</a:t>
            </a:r>
            <a:endParaRPr lang="en-IN" dirty="0"/>
          </a:p>
        </p:txBody>
      </p:sp>
      <p:graphicFrame>
        <p:nvGraphicFramePr>
          <p:cNvPr id="20" name="Content Placeholder 19" descr="((d x)/(d theta)) = (1 + sin (theta))(1 minus 2 sin (theta)) = 0 when (theta) = (3 pi/2), (pi/6), (5 pi/6)">
            <a:extLst>
              <a:ext uri="{FF2B5EF4-FFF2-40B4-BE49-F238E27FC236}">
                <a16:creationId xmlns:a16="http://schemas.microsoft.com/office/drawing/2014/main" id="{1153125F-80CC-4A3A-8EF0-E212558FC759}"/>
              </a:ext>
            </a:extLst>
          </p:cNvPr>
          <p:cNvGraphicFramePr>
            <a:graphicFrameLocks noGrp="1" noChangeAspect="1"/>
          </p:cNvGraphicFramePr>
          <p:nvPr>
            <p:ph sz="quarter" idx="23"/>
            <p:extLst>
              <p:ext uri="{D42A27DB-BD31-4B8C-83A1-F6EECF244321}">
                <p14:modId xmlns:p14="http://schemas.microsoft.com/office/powerpoint/2010/main" val="3715553720"/>
              </p:ext>
            </p:extLst>
          </p:nvPr>
        </p:nvGraphicFramePr>
        <p:xfrm>
          <a:off x="2730976" y="1418784"/>
          <a:ext cx="6730048" cy="691515"/>
        </p:xfrm>
        <a:graphic>
          <a:graphicData uri="http://schemas.openxmlformats.org/presentationml/2006/ole">
            <mc:AlternateContent xmlns:mc="http://schemas.openxmlformats.org/markup-compatibility/2006">
              <mc:Choice xmlns:v="urn:schemas-microsoft-com:vml" Requires="v">
                <p:oleObj spid="_x0000_s810525" name="Equation" r:id="rId3" imgW="7162560" imgH="736560" progId="Equation.DSMT4">
                  <p:embed/>
                </p:oleObj>
              </mc:Choice>
              <mc:Fallback>
                <p:oleObj name="Equation" r:id="rId3" imgW="7162560" imgH="736560" progId="Equation.DSMT4">
                  <p:embed/>
                  <p:pic>
                    <p:nvPicPr>
                      <p:cNvPr id="19" name="Object 18">
                        <a:extLst>
                          <a:ext uri="{FF2B5EF4-FFF2-40B4-BE49-F238E27FC236}">
                            <a16:creationId xmlns:a16="http://schemas.microsoft.com/office/drawing/2014/main" id="{E037C755-968E-4469-9D7A-10E826EA57E9}"/>
                          </a:ext>
                        </a:extLst>
                      </p:cNvPr>
                      <p:cNvPicPr/>
                      <p:nvPr/>
                    </p:nvPicPr>
                    <p:blipFill>
                      <a:blip r:embed="rId4"/>
                      <a:stretch>
                        <a:fillRect/>
                      </a:stretch>
                    </p:blipFill>
                    <p:spPr>
                      <a:xfrm>
                        <a:off x="2730976" y="1418784"/>
                        <a:ext cx="6730048" cy="69151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1F877F1-5DF8-4B93-8F1F-E855B7985523}"/>
              </a:ext>
            </a:extLst>
          </p:cNvPr>
          <p:cNvSpPr>
            <a:spLocks noGrp="1"/>
          </p:cNvSpPr>
          <p:nvPr>
            <p:ph sz="quarter" idx="24"/>
          </p:nvPr>
        </p:nvSpPr>
        <p:spPr>
          <a:xfrm>
            <a:off x="736600" y="2501307"/>
            <a:ext cx="7075557" cy="312262"/>
          </a:xfrm>
        </p:spPr>
        <p:txBody>
          <a:bodyPr/>
          <a:lstStyle/>
          <a:p>
            <a:r>
              <a:rPr lang="en-US" altLang="en-US" dirty="0"/>
              <a:t>Therefore there are horizontal tangents at the points</a:t>
            </a:r>
            <a:endParaRPr lang="en-IN" dirty="0"/>
          </a:p>
        </p:txBody>
      </p:sp>
      <p:graphicFrame>
        <p:nvGraphicFramePr>
          <p:cNvPr id="22" name="Content Placeholder 21" descr="(2, pi/2), ((1/2), 7 pi/6), ((1/2), 11 pi/6)&#10;">
            <a:extLst>
              <a:ext uri="{FF2B5EF4-FFF2-40B4-BE49-F238E27FC236}">
                <a16:creationId xmlns:a16="http://schemas.microsoft.com/office/drawing/2014/main" id="{185C7022-2D09-4908-9671-ECCAC4093607}"/>
              </a:ext>
            </a:extLst>
          </p:cNvPr>
          <p:cNvGraphicFramePr>
            <a:graphicFrameLocks noGrp="1" noChangeAspect="1"/>
          </p:cNvGraphicFramePr>
          <p:nvPr>
            <p:ph sz="quarter" idx="25"/>
            <p:extLst>
              <p:ext uri="{D42A27DB-BD31-4B8C-83A1-F6EECF244321}">
                <p14:modId xmlns:p14="http://schemas.microsoft.com/office/powerpoint/2010/main" val="2996569227"/>
              </p:ext>
            </p:extLst>
          </p:nvPr>
        </p:nvGraphicFramePr>
        <p:xfrm>
          <a:off x="7870531" y="2325420"/>
          <a:ext cx="3466515" cy="706551"/>
        </p:xfrm>
        <a:graphic>
          <a:graphicData uri="http://schemas.openxmlformats.org/presentationml/2006/ole">
            <mc:AlternateContent xmlns:mc="http://schemas.openxmlformats.org/markup-compatibility/2006">
              <mc:Choice xmlns:v="urn:schemas-microsoft-com:vml" Requires="v">
                <p:oleObj spid="_x0000_s810526" name="Equation" r:id="rId5" imgW="3987720" imgH="812520" progId="Equation.DSMT4">
                  <p:embed/>
                </p:oleObj>
              </mc:Choice>
              <mc:Fallback>
                <p:oleObj name="Equation" r:id="rId5" imgW="3987720" imgH="812520" progId="Equation.DSMT4">
                  <p:embed/>
                  <p:pic>
                    <p:nvPicPr>
                      <p:cNvPr id="21" name="Object 20">
                        <a:extLst>
                          <a:ext uri="{FF2B5EF4-FFF2-40B4-BE49-F238E27FC236}">
                            <a16:creationId xmlns:a16="http://schemas.microsoft.com/office/drawing/2014/main" id="{B6CCDED9-80E5-4FAD-A517-B358365F7BC8}"/>
                          </a:ext>
                        </a:extLst>
                      </p:cNvPr>
                      <p:cNvPicPr/>
                      <p:nvPr/>
                    </p:nvPicPr>
                    <p:blipFill>
                      <a:blip r:embed="rId6"/>
                      <a:stretch>
                        <a:fillRect/>
                      </a:stretch>
                    </p:blipFill>
                    <p:spPr>
                      <a:xfrm>
                        <a:off x="7870531" y="2325420"/>
                        <a:ext cx="3466515" cy="70655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2932E6F-646A-4C27-B523-945FCE6C4B6E}"/>
              </a:ext>
            </a:extLst>
          </p:cNvPr>
          <p:cNvSpPr>
            <a:spLocks noGrp="1"/>
          </p:cNvSpPr>
          <p:nvPr>
            <p:ph sz="quarter" idx="26"/>
          </p:nvPr>
        </p:nvSpPr>
        <p:spPr>
          <a:xfrm>
            <a:off x="736600" y="3316666"/>
            <a:ext cx="3239052" cy="274500"/>
          </a:xfrm>
        </p:spPr>
        <p:txBody>
          <a:bodyPr/>
          <a:lstStyle/>
          <a:p>
            <a:r>
              <a:rPr lang="en-US" altLang="en-US" dirty="0"/>
              <a:t>and vertical tangents at</a:t>
            </a:r>
            <a:endParaRPr lang="en-IN" dirty="0"/>
          </a:p>
        </p:txBody>
      </p:sp>
      <p:graphicFrame>
        <p:nvGraphicFramePr>
          <p:cNvPr id="24" name="Content Placeholder 23" descr="((3/2), pi/6) and ((3/2), 5 pi/6).&#10;">
            <a:extLst>
              <a:ext uri="{FF2B5EF4-FFF2-40B4-BE49-F238E27FC236}">
                <a16:creationId xmlns:a16="http://schemas.microsoft.com/office/drawing/2014/main" id="{22F8CE27-AA41-43C9-822E-1DDEF636A7DA}"/>
              </a:ext>
            </a:extLst>
          </p:cNvPr>
          <p:cNvGraphicFramePr>
            <a:graphicFrameLocks noGrp="1" noChangeAspect="1"/>
          </p:cNvGraphicFramePr>
          <p:nvPr>
            <p:ph sz="quarter" idx="27"/>
            <p:extLst>
              <p:ext uri="{D42A27DB-BD31-4B8C-83A1-F6EECF244321}">
                <p14:modId xmlns:p14="http://schemas.microsoft.com/office/powerpoint/2010/main" val="1679387542"/>
              </p:ext>
            </p:extLst>
          </p:nvPr>
        </p:nvGraphicFramePr>
        <p:xfrm>
          <a:off x="4004192" y="3093504"/>
          <a:ext cx="3101301" cy="810137"/>
        </p:xfrm>
        <a:graphic>
          <a:graphicData uri="http://schemas.openxmlformats.org/presentationml/2006/ole">
            <mc:AlternateContent xmlns:mc="http://schemas.openxmlformats.org/markup-compatibility/2006">
              <mc:Choice xmlns:v="urn:schemas-microsoft-com:vml" Requires="v">
                <p:oleObj spid="_x0000_s810527" name="Equation" r:id="rId7" imgW="3111480" imgH="812520" progId="Equation.DSMT4">
                  <p:embed/>
                </p:oleObj>
              </mc:Choice>
              <mc:Fallback>
                <p:oleObj name="Equation" r:id="rId7" imgW="3111480" imgH="812520" progId="Equation.DSMT4">
                  <p:embed/>
                  <p:pic>
                    <p:nvPicPr>
                      <p:cNvPr id="23" name="Object 22">
                        <a:extLst>
                          <a:ext uri="{FF2B5EF4-FFF2-40B4-BE49-F238E27FC236}">
                            <a16:creationId xmlns:a16="http://schemas.microsoft.com/office/drawing/2014/main" id="{0BB7B717-7541-4FA7-BA2C-90023408E239}"/>
                          </a:ext>
                        </a:extLst>
                      </p:cNvPr>
                      <p:cNvPicPr/>
                      <p:nvPr/>
                    </p:nvPicPr>
                    <p:blipFill>
                      <a:blip r:embed="rId8"/>
                      <a:stretch>
                        <a:fillRect/>
                      </a:stretch>
                    </p:blipFill>
                    <p:spPr>
                      <a:xfrm>
                        <a:off x="4004192" y="3093504"/>
                        <a:ext cx="3101301" cy="81013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A456233-AC46-48BF-A77D-83A7A8D0FABB}"/>
              </a:ext>
            </a:extLst>
          </p:cNvPr>
          <p:cNvSpPr>
            <a:spLocks noGrp="1"/>
          </p:cNvSpPr>
          <p:nvPr>
            <p:ph sz="quarter" idx="28"/>
          </p:nvPr>
        </p:nvSpPr>
        <p:spPr>
          <a:xfrm>
            <a:off x="7315200" y="3316667"/>
            <a:ext cx="864704" cy="274500"/>
          </a:xfrm>
        </p:spPr>
        <p:txBody>
          <a:bodyPr/>
          <a:lstStyle/>
          <a:p>
            <a:r>
              <a:rPr lang="en-US" altLang="en-US" dirty="0"/>
              <a:t>When</a:t>
            </a:r>
            <a:endParaRPr lang="en-IN" dirty="0"/>
          </a:p>
        </p:txBody>
      </p:sp>
      <p:graphicFrame>
        <p:nvGraphicFramePr>
          <p:cNvPr id="26" name="Content Placeholder 25" descr="theta = (3 pi/2)">
            <a:extLst>
              <a:ext uri="{FF2B5EF4-FFF2-40B4-BE49-F238E27FC236}">
                <a16:creationId xmlns:a16="http://schemas.microsoft.com/office/drawing/2014/main" id="{EC096BC6-5DFD-4024-A053-2BD4A5C769D3}"/>
              </a:ext>
            </a:extLst>
          </p:cNvPr>
          <p:cNvGraphicFramePr>
            <a:graphicFrameLocks noGrp="1" noChangeAspect="1"/>
          </p:cNvGraphicFramePr>
          <p:nvPr>
            <p:ph sz="quarter" idx="29"/>
            <p:extLst>
              <p:ext uri="{D42A27DB-BD31-4B8C-83A1-F6EECF244321}">
                <p14:modId xmlns:p14="http://schemas.microsoft.com/office/powerpoint/2010/main" val="1207507527"/>
              </p:ext>
            </p:extLst>
          </p:nvPr>
        </p:nvGraphicFramePr>
        <p:xfrm>
          <a:off x="8273901" y="3142777"/>
          <a:ext cx="997247" cy="701766"/>
        </p:xfrm>
        <a:graphic>
          <a:graphicData uri="http://schemas.openxmlformats.org/presentationml/2006/ole">
            <mc:AlternateContent xmlns:mc="http://schemas.openxmlformats.org/markup-compatibility/2006">
              <mc:Choice xmlns:v="urn:schemas-microsoft-com:vml" Requires="v">
                <p:oleObj spid="_x0000_s810528" name="Equation" r:id="rId9" imgW="1028520" imgH="723600" progId="Equation.DSMT4">
                  <p:embed/>
                </p:oleObj>
              </mc:Choice>
              <mc:Fallback>
                <p:oleObj name="Equation" r:id="rId9" imgW="1028520" imgH="723600" progId="Equation.DSMT4">
                  <p:embed/>
                  <p:pic>
                    <p:nvPicPr>
                      <p:cNvPr id="25" name="Object 24">
                        <a:extLst>
                          <a:ext uri="{FF2B5EF4-FFF2-40B4-BE49-F238E27FC236}">
                            <a16:creationId xmlns:a16="http://schemas.microsoft.com/office/drawing/2014/main" id="{2FBB1A35-205A-4279-8643-21F47065BE9B}"/>
                          </a:ext>
                        </a:extLst>
                      </p:cNvPr>
                      <p:cNvPicPr/>
                      <p:nvPr/>
                    </p:nvPicPr>
                    <p:blipFill>
                      <a:blip r:embed="rId10"/>
                      <a:stretch>
                        <a:fillRect/>
                      </a:stretch>
                    </p:blipFill>
                    <p:spPr>
                      <a:xfrm>
                        <a:off x="8273901" y="3142777"/>
                        <a:ext cx="997247" cy="70176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A727F56-190A-4D91-A416-F4EBBB505684}"/>
              </a:ext>
            </a:extLst>
          </p:cNvPr>
          <p:cNvSpPr>
            <a:spLocks noGrp="1"/>
          </p:cNvSpPr>
          <p:nvPr>
            <p:ph sz="quarter" idx="30"/>
          </p:nvPr>
        </p:nvSpPr>
        <p:spPr>
          <a:xfrm>
            <a:off x="9461024" y="3316668"/>
            <a:ext cx="666950" cy="274500"/>
          </a:xfrm>
        </p:spPr>
        <p:txBody>
          <a:bodyPr/>
          <a:lstStyle/>
          <a:p>
            <a:r>
              <a:rPr lang="en-US" altLang="en-US" dirty="0"/>
              <a:t>both</a:t>
            </a:r>
            <a:endParaRPr lang="en-IN" dirty="0"/>
          </a:p>
        </p:txBody>
      </p:sp>
      <p:graphicFrame>
        <p:nvGraphicFramePr>
          <p:cNvPr id="28" name="Content Placeholder 27" descr="(dy/d theta) and (dx/d theta)">
            <a:extLst>
              <a:ext uri="{FF2B5EF4-FFF2-40B4-BE49-F238E27FC236}">
                <a16:creationId xmlns:a16="http://schemas.microsoft.com/office/drawing/2014/main" id="{B397C993-82D0-4076-9F73-83DD837D94BD}"/>
              </a:ext>
            </a:extLst>
          </p:cNvPr>
          <p:cNvGraphicFramePr>
            <a:graphicFrameLocks noGrp="1" noChangeAspect="1"/>
          </p:cNvGraphicFramePr>
          <p:nvPr>
            <p:ph sz="quarter" idx="31"/>
            <p:extLst>
              <p:ext uri="{D42A27DB-BD31-4B8C-83A1-F6EECF244321}">
                <p14:modId xmlns:p14="http://schemas.microsoft.com/office/powerpoint/2010/main" val="2663851258"/>
              </p:ext>
            </p:extLst>
          </p:nvPr>
        </p:nvGraphicFramePr>
        <p:xfrm>
          <a:off x="736600" y="4082431"/>
          <a:ext cx="1565916" cy="709555"/>
        </p:xfrm>
        <a:graphic>
          <a:graphicData uri="http://schemas.openxmlformats.org/presentationml/2006/ole">
            <mc:AlternateContent xmlns:mc="http://schemas.openxmlformats.org/markup-compatibility/2006">
              <mc:Choice xmlns:v="urn:schemas-microsoft-com:vml" Requires="v">
                <p:oleObj spid="_x0000_s810529" name="Equation" r:id="rId11" imgW="1625400" imgH="736560" progId="Equation.DSMT4">
                  <p:embed/>
                </p:oleObj>
              </mc:Choice>
              <mc:Fallback>
                <p:oleObj name="Equation" r:id="rId11" imgW="1625400" imgH="736560" progId="Equation.DSMT4">
                  <p:embed/>
                  <p:pic>
                    <p:nvPicPr>
                      <p:cNvPr id="27" name="Object 26">
                        <a:extLst>
                          <a:ext uri="{FF2B5EF4-FFF2-40B4-BE49-F238E27FC236}">
                            <a16:creationId xmlns:a16="http://schemas.microsoft.com/office/drawing/2014/main" id="{188B3F22-D4E6-45C4-ABB1-417E10D0D648}"/>
                          </a:ext>
                        </a:extLst>
                      </p:cNvPr>
                      <p:cNvPicPr/>
                      <p:nvPr/>
                    </p:nvPicPr>
                    <p:blipFill>
                      <a:blip r:embed="rId12"/>
                      <a:stretch>
                        <a:fillRect/>
                      </a:stretch>
                    </p:blipFill>
                    <p:spPr>
                      <a:xfrm>
                        <a:off x="736600" y="4082431"/>
                        <a:ext cx="1565916" cy="70955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E7ED8C01-CDFA-4A79-B805-657831CFD6FF}"/>
              </a:ext>
            </a:extLst>
          </p:cNvPr>
          <p:cNvSpPr>
            <a:spLocks noGrp="1"/>
          </p:cNvSpPr>
          <p:nvPr>
            <p:ph sz="quarter" idx="32"/>
          </p:nvPr>
        </p:nvSpPr>
        <p:spPr>
          <a:xfrm>
            <a:off x="2435085" y="4267708"/>
            <a:ext cx="8914572" cy="312262"/>
          </a:xfrm>
        </p:spPr>
        <p:txBody>
          <a:bodyPr/>
          <a:lstStyle/>
          <a:p>
            <a:r>
              <a:rPr lang="en-US" altLang="en-US" dirty="0"/>
              <a:t>are 0, so we must be careful. Using l’Hospital’s Rule, we have</a:t>
            </a:r>
          </a:p>
        </p:txBody>
      </p:sp>
      <p:graphicFrame>
        <p:nvGraphicFramePr>
          <p:cNvPr id="30" name="Content Placeholder 29" descr="lim_(theta) rightarrow (3 pi/2)^(negative) (d y/d x) = (lim_(theta) rightarrow (3 pi/2)^(negative) (1 + 2 sin (theta))/(1 minus 2 sin (theta)) (lim_(theta) rightarrow (3 pi/2)^(negative) (cos (theta))/(1 + sin (theta))&#10;">
            <a:extLst>
              <a:ext uri="{FF2B5EF4-FFF2-40B4-BE49-F238E27FC236}">
                <a16:creationId xmlns:a16="http://schemas.microsoft.com/office/drawing/2014/main" id="{1D74D7A0-7CEA-4B2E-906E-15C78021560C}"/>
              </a:ext>
            </a:extLst>
          </p:cNvPr>
          <p:cNvGraphicFramePr>
            <a:graphicFrameLocks noGrp="1" noChangeAspect="1"/>
          </p:cNvGraphicFramePr>
          <p:nvPr>
            <p:ph sz="quarter" idx="33"/>
            <p:extLst>
              <p:ext uri="{D42A27DB-BD31-4B8C-83A1-F6EECF244321}">
                <p14:modId xmlns:p14="http://schemas.microsoft.com/office/powerpoint/2010/main" val="2849310674"/>
              </p:ext>
            </p:extLst>
          </p:nvPr>
        </p:nvGraphicFramePr>
        <p:xfrm>
          <a:off x="2785471" y="4826903"/>
          <a:ext cx="6177574" cy="1265899"/>
        </p:xfrm>
        <a:graphic>
          <a:graphicData uri="http://schemas.openxmlformats.org/presentationml/2006/ole">
            <mc:AlternateContent xmlns:mc="http://schemas.openxmlformats.org/markup-compatibility/2006">
              <mc:Choice xmlns:v="urn:schemas-microsoft-com:vml" Requires="v">
                <p:oleObj spid="_x0000_s810530" name="Equation" r:id="rId13" imgW="6197400" imgH="1269720" progId="Equation.DSMT4">
                  <p:embed/>
                </p:oleObj>
              </mc:Choice>
              <mc:Fallback>
                <p:oleObj name="Equation" r:id="rId13" imgW="6197400" imgH="1269720" progId="Equation.DSMT4">
                  <p:embed/>
                  <p:pic>
                    <p:nvPicPr>
                      <p:cNvPr id="29" name="Object 28">
                        <a:extLst>
                          <a:ext uri="{FF2B5EF4-FFF2-40B4-BE49-F238E27FC236}">
                            <a16:creationId xmlns:a16="http://schemas.microsoft.com/office/drawing/2014/main" id="{7DF5C852-74BA-482B-B85F-3D4CDCC8A810}"/>
                          </a:ext>
                        </a:extLst>
                      </p:cNvPr>
                      <p:cNvPicPr/>
                      <p:nvPr/>
                    </p:nvPicPr>
                    <p:blipFill>
                      <a:blip r:embed="rId14"/>
                      <a:stretch>
                        <a:fillRect/>
                      </a:stretch>
                    </p:blipFill>
                    <p:spPr>
                      <a:xfrm>
                        <a:off x="2785471" y="4826903"/>
                        <a:ext cx="6177574" cy="1265899"/>
                      </a:xfrm>
                      <a:prstGeom prst="rect">
                        <a:avLst/>
                      </a:prstGeom>
                    </p:spPr>
                  </p:pic>
                </p:oleObj>
              </mc:Fallback>
            </mc:AlternateContent>
          </a:graphicData>
        </a:graphic>
      </p:graphicFrame>
    </p:spTree>
    <p:extLst>
      <p:ext uri="{BB962C8B-B14F-4D97-AF65-F5344CB8AC3E}">
        <p14:creationId xmlns:p14="http://schemas.microsoft.com/office/powerpoint/2010/main" val="56273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29E2-9ADC-495E-AD57-EBF96A2E81E2}"/>
              </a:ext>
            </a:extLst>
          </p:cNvPr>
          <p:cNvSpPr>
            <a:spLocks noGrp="1"/>
          </p:cNvSpPr>
          <p:nvPr>
            <p:ph type="title"/>
          </p:nvPr>
        </p:nvSpPr>
        <p:spPr/>
        <p:txBody>
          <a:bodyPr/>
          <a:lstStyle/>
          <a:p>
            <a:r>
              <a:rPr lang="en-US" altLang="en-US" dirty="0"/>
              <a:t>Polar Coordinates </a:t>
            </a:r>
            <a:r>
              <a:rPr lang="en-US" altLang="en-US" sz="2400" b="0" dirty="0"/>
              <a:t>(2 of 11)</a:t>
            </a:r>
            <a:endParaRPr lang="en-IN" dirty="0"/>
          </a:p>
        </p:txBody>
      </p:sp>
      <p:sp>
        <p:nvSpPr>
          <p:cNvPr id="3" name="Content Placeholder 2">
            <a:extLst>
              <a:ext uri="{FF2B5EF4-FFF2-40B4-BE49-F238E27FC236}">
                <a16:creationId xmlns:a16="http://schemas.microsoft.com/office/drawing/2014/main" id="{7BA41A1A-568D-4076-BDEC-F69936812BF1}"/>
              </a:ext>
            </a:extLst>
          </p:cNvPr>
          <p:cNvSpPr>
            <a:spLocks noGrp="1"/>
          </p:cNvSpPr>
          <p:nvPr>
            <p:ph sz="quarter" idx="12"/>
          </p:nvPr>
        </p:nvSpPr>
        <p:spPr>
          <a:xfrm>
            <a:off x="741971" y="1292276"/>
            <a:ext cx="10721975" cy="1755723"/>
          </a:xfrm>
        </p:spPr>
        <p:txBody>
          <a:bodyPr/>
          <a:lstStyle/>
          <a:p>
            <a:r>
              <a:rPr lang="en-US" altLang="en-US" dirty="0"/>
              <a:t>This axis is usually drawn horizontally to the right and corresponds to the positive </a:t>
            </a:r>
            <a:r>
              <a:rPr lang="en-US" altLang="en-US" i="1" dirty="0"/>
              <a:t>x</a:t>
            </a:r>
            <a:r>
              <a:rPr lang="en-US" altLang="en-US" dirty="0"/>
              <a:t>-axis in Cartesian coordinates.</a:t>
            </a:r>
          </a:p>
          <a:p>
            <a:r>
              <a:rPr lang="en-US" altLang="en-US" dirty="0"/>
              <a:t>If </a:t>
            </a:r>
            <a:r>
              <a:rPr lang="en-US" altLang="en-US" i="1" dirty="0"/>
              <a:t>P</a:t>
            </a:r>
            <a:r>
              <a:rPr lang="en-US" altLang="en-US" dirty="0"/>
              <a:t> is any other point in the plane, let </a:t>
            </a:r>
            <a:r>
              <a:rPr lang="en-US" altLang="en-US" i="1" dirty="0"/>
              <a:t>r</a:t>
            </a:r>
            <a:r>
              <a:rPr lang="en-US" altLang="en-US" dirty="0"/>
              <a:t> be the distance from </a:t>
            </a:r>
            <a:r>
              <a:rPr lang="en-US" altLang="en-US" i="1" dirty="0"/>
              <a:t>O</a:t>
            </a:r>
            <a:r>
              <a:rPr lang="en-US" altLang="en-US" dirty="0"/>
              <a:t> to </a:t>
            </a:r>
            <a:r>
              <a:rPr lang="en-US" altLang="en-US" i="1" dirty="0"/>
              <a:t>P</a:t>
            </a:r>
            <a:r>
              <a:rPr lang="en-US" altLang="en-US" dirty="0"/>
              <a:t> and let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be the angle (usually measured in radians) between the polar axis and the line </a:t>
            </a:r>
            <a:r>
              <a:rPr lang="en-US" altLang="en-US" i="1" dirty="0"/>
              <a:t>OP </a:t>
            </a:r>
            <a:r>
              <a:rPr lang="en-US" altLang="en-US" dirty="0"/>
              <a:t>as in Figure 1.</a:t>
            </a:r>
          </a:p>
        </p:txBody>
      </p:sp>
      <p:pic>
        <p:nvPicPr>
          <p:cNvPr id="6" name="Content Placeholder 5" descr="The image shows two lines starting from the same point. The horizontal line O x is labeled as a polar axis. The other line starts from the point O, it goes up to the right and ends at the point P(r, theta). The line O P is labeled as r.The angle between the lines is labeled theta. &#10;">
            <a:extLst>
              <a:ext uri="{FF2B5EF4-FFF2-40B4-BE49-F238E27FC236}">
                <a16:creationId xmlns:a16="http://schemas.microsoft.com/office/drawing/2014/main" id="{FAFCCC84-D4A4-496A-B8E4-48158F300430}"/>
              </a:ext>
            </a:extLst>
          </p:cNvPr>
          <p:cNvPicPr>
            <a:picLocks noGrp="1" noChangeAspect="1"/>
          </p:cNvPicPr>
          <p:nvPr>
            <p:ph sz="quarter" idx="15"/>
          </p:nvPr>
        </p:nvPicPr>
        <p:blipFill>
          <a:blip r:embed="rId2"/>
          <a:stretch>
            <a:fillRect/>
          </a:stretch>
        </p:blipFill>
        <p:spPr>
          <a:xfrm>
            <a:off x="4095833" y="3094779"/>
            <a:ext cx="3904105" cy="2509777"/>
          </a:xfrm>
          <a:prstGeom prst="rect">
            <a:avLst/>
          </a:prstGeom>
        </p:spPr>
      </p:pic>
      <p:sp>
        <p:nvSpPr>
          <p:cNvPr id="8" name="Content Placeholder 7">
            <a:extLst>
              <a:ext uri="{FF2B5EF4-FFF2-40B4-BE49-F238E27FC236}">
                <a16:creationId xmlns:a16="http://schemas.microsoft.com/office/drawing/2014/main" id="{57F46D1E-D398-4D6B-B000-F0794F21C60D}"/>
              </a:ext>
            </a:extLst>
          </p:cNvPr>
          <p:cNvSpPr>
            <a:spLocks noGrp="1"/>
          </p:cNvSpPr>
          <p:nvPr>
            <p:ph sz="quarter" idx="16"/>
          </p:nvPr>
        </p:nvSpPr>
        <p:spPr>
          <a:xfrm>
            <a:off x="741972" y="5763491"/>
            <a:ext cx="10611828" cy="309318"/>
          </a:xfrm>
        </p:spPr>
        <p:txBody>
          <a:bodyPr/>
          <a:lstStyle/>
          <a:p>
            <a:pPr algn="ctr"/>
            <a:r>
              <a:rPr lang="en-US" altLang="en-US" sz="2000" b="1" dirty="0"/>
              <a:t>Figure 1</a:t>
            </a:r>
          </a:p>
        </p:txBody>
      </p:sp>
    </p:spTree>
    <p:extLst>
      <p:ext uri="{BB962C8B-B14F-4D97-AF65-F5344CB8AC3E}">
        <p14:creationId xmlns:p14="http://schemas.microsoft.com/office/powerpoint/2010/main" val="1623607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CA0E-2037-47DA-A47E-6D995960863F}"/>
              </a:ext>
            </a:extLst>
          </p:cNvPr>
          <p:cNvSpPr>
            <a:spLocks noGrp="1"/>
          </p:cNvSpPr>
          <p:nvPr>
            <p:ph type="title"/>
          </p:nvPr>
        </p:nvSpPr>
        <p:spPr/>
        <p:txBody>
          <a:bodyPr/>
          <a:lstStyle/>
          <a:p>
            <a:r>
              <a:rPr lang="en-US" altLang="en-US" dirty="0"/>
              <a:t>Example 9 – </a:t>
            </a:r>
            <a:r>
              <a:rPr lang="en-US" altLang="en-US" i="1" dirty="0"/>
              <a:t>Solution </a:t>
            </a:r>
            <a:r>
              <a:rPr lang="en-US" altLang="en-US" sz="2400" b="0" dirty="0"/>
              <a:t>(4 of 5)</a:t>
            </a:r>
            <a:endParaRPr lang="en-IN" dirty="0"/>
          </a:p>
        </p:txBody>
      </p:sp>
      <p:graphicFrame>
        <p:nvGraphicFramePr>
          <p:cNvPr id="12" name="Content Placeholder 11" descr=" =  (negative) (1/3) lim_(theta) rightarrow (3 pi/2)^(negative) (cos (theta))/(1 + sin theta)&#10; =  (negative) (1/3) lim_(theta) rightarrow (3 pi/2)^(negative) (negative sin (theta))/(cos theta)&#10; =  (infinity)">
            <a:extLst>
              <a:ext uri="{FF2B5EF4-FFF2-40B4-BE49-F238E27FC236}">
                <a16:creationId xmlns:a16="http://schemas.microsoft.com/office/drawing/2014/main" id="{FF005BBA-9322-445E-84F8-7617561164D4}"/>
              </a:ext>
            </a:extLst>
          </p:cNvPr>
          <p:cNvGraphicFramePr>
            <a:graphicFrameLocks noGrp="1" noChangeAspect="1"/>
          </p:cNvGraphicFramePr>
          <p:nvPr>
            <p:ph sz="quarter" idx="23"/>
            <p:extLst>
              <p:ext uri="{D42A27DB-BD31-4B8C-83A1-F6EECF244321}">
                <p14:modId xmlns:p14="http://schemas.microsoft.com/office/powerpoint/2010/main" val="969293532"/>
              </p:ext>
            </p:extLst>
          </p:nvPr>
        </p:nvGraphicFramePr>
        <p:xfrm>
          <a:off x="3682987" y="1062700"/>
          <a:ext cx="2889053" cy="3126129"/>
        </p:xfrm>
        <a:graphic>
          <a:graphicData uri="http://schemas.openxmlformats.org/presentationml/2006/ole">
            <mc:AlternateContent xmlns:mc="http://schemas.openxmlformats.org/markup-compatibility/2006">
              <mc:Choice xmlns:v="urn:schemas-microsoft-com:vml" Requires="v">
                <p:oleObj spid="_x0000_s811186" name="Equation" r:id="rId3" imgW="2628720" imgH="2844720" progId="Equation.DSMT4">
                  <p:embed/>
                </p:oleObj>
              </mc:Choice>
              <mc:Fallback>
                <p:oleObj name="Equation" r:id="rId3" imgW="2628720" imgH="2844720" progId="Equation.DSMT4">
                  <p:embed/>
                  <p:pic>
                    <p:nvPicPr>
                      <p:cNvPr id="12" name="Content Placeholder 11">
                        <a:extLst>
                          <a:ext uri="{FF2B5EF4-FFF2-40B4-BE49-F238E27FC236}">
                            <a16:creationId xmlns:a16="http://schemas.microsoft.com/office/drawing/2014/main" id="{FF005BBA-9322-445E-84F8-7617561164D4}"/>
                          </a:ext>
                        </a:extLst>
                      </p:cNvPr>
                      <p:cNvPicPr/>
                      <p:nvPr/>
                    </p:nvPicPr>
                    <p:blipFill>
                      <a:blip r:embed="rId4"/>
                      <a:stretch>
                        <a:fillRect/>
                      </a:stretch>
                    </p:blipFill>
                    <p:spPr>
                      <a:xfrm>
                        <a:off x="3682987" y="1062700"/>
                        <a:ext cx="2889053" cy="31261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A28FEF1-6182-4645-9BA7-D47D38535F83}"/>
              </a:ext>
            </a:extLst>
          </p:cNvPr>
          <p:cNvSpPr>
            <a:spLocks noGrp="1"/>
          </p:cNvSpPr>
          <p:nvPr>
            <p:ph sz="quarter" idx="24"/>
          </p:nvPr>
        </p:nvSpPr>
        <p:spPr>
          <a:xfrm>
            <a:off x="736600" y="4083982"/>
            <a:ext cx="2324652" cy="301756"/>
          </a:xfrm>
        </p:spPr>
        <p:txBody>
          <a:bodyPr/>
          <a:lstStyle/>
          <a:p>
            <a:r>
              <a:rPr lang="en-US" altLang="en-US" dirty="0"/>
              <a:t>By symmetry,</a:t>
            </a:r>
            <a:endParaRPr lang="en-IN" dirty="0"/>
          </a:p>
        </p:txBody>
      </p:sp>
      <p:graphicFrame>
        <p:nvGraphicFramePr>
          <p:cNvPr id="14" name="Content Placeholder 13" descr="lim_(theta) rightarrow (3 pi/2)^(+) ((d y)/(d x)) = negative (infinity)&#10;">
            <a:extLst>
              <a:ext uri="{FF2B5EF4-FFF2-40B4-BE49-F238E27FC236}">
                <a16:creationId xmlns:a16="http://schemas.microsoft.com/office/drawing/2014/main" id="{2DA42782-8095-4108-A079-CC39D83F69F3}"/>
              </a:ext>
            </a:extLst>
          </p:cNvPr>
          <p:cNvGraphicFramePr>
            <a:graphicFrameLocks noGrp="1" noChangeAspect="1"/>
          </p:cNvGraphicFramePr>
          <p:nvPr>
            <p:ph sz="quarter" idx="25"/>
            <p:extLst>
              <p:ext uri="{D42A27DB-BD31-4B8C-83A1-F6EECF244321}">
                <p14:modId xmlns:p14="http://schemas.microsoft.com/office/powerpoint/2010/main" val="3872807637"/>
              </p:ext>
            </p:extLst>
          </p:nvPr>
        </p:nvGraphicFramePr>
        <p:xfrm>
          <a:off x="3704348" y="4699406"/>
          <a:ext cx="2262665" cy="1117272"/>
        </p:xfrm>
        <a:graphic>
          <a:graphicData uri="http://schemas.openxmlformats.org/presentationml/2006/ole">
            <mc:AlternateContent xmlns:mc="http://schemas.openxmlformats.org/markup-compatibility/2006">
              <mc:Choice xmlns:v="urn:schemas-microsoft-com:vml" Requires="v">
                <p:oleObj spid="_x0000_s811187" name="Equation" r:id="rId5" imgW="2006280" imgH="990360" progId="Equation.DSMT4">
                  <p:embed/>
                </p:oleObj>
              </mc:Choice>
              <mc:Fallback>
                <p:oleObj name="Equation" r:id="rId5" imgW="2006280" imgH="990360" progId="Equation.DSMT4">
                  <p:embed/>
                  <p:pic>
                    <p:nvPicPr>
                      <p:cNvPr id="14" name="Content Placeholder 13">
                        <a:extLst>
                          <a:ext uri="{FF2B5EF4-FFF2-40B4-BE49-F238E27FC236}">
                            <a16:creationId xmlns:a16="http://schemas.microsoft.com/office/drawing/2014/main" id="{2DA42782-8095-4108-A079-CC39D83F69F3}"/>
                          </a:ext>
                        </a:extLst>
                      </p:cNvPr>
                      <p:cNvPicPr/>
                      <p:nvPr/>
                    </p:nvPicPr>
                    <p:blipFill>
                      <a:blip r:embed="rId6"/>
                      <a:stretch>
                        <a:fillRect/>
                      </a:stretch>
                    </p:blipFill>
                    <p:spPr>
                      <a:xfrm>
                        <a:off x="3704348" y="4699406"/>
                        <a:ext cx="2262665" cy="1117272"/>
                      </a:xfrm>
                      <a:prstGeom prst="rect">
                        <a:avLst/>
                      </a:prstGeom>
                    </p:spPr>
                  </p:pic>
                </p:oleObj>
              </mc:Fallback>
            </mc:AlternateContent>
          </a:graphicData>
        </a:graphic>
      </p:graphicFrame>
    </p:spTree>
    <p:extLst>
      <p:ext uri="{BB962C8B-B14F-4D97-AF65-F5344CB8AC3E}">
        <p14:creationId xmlns:p14="http://schemas.microsoft.com/office/powerpoint/2010/main" val="1649449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Example 9 – </a:t>
            </a:r>
            <a:r>
              <a:rPr lang="en-US" altLang="en-US" i="1" dirty="0"/>
              <a:t>Solution </a:t>
            </a:r>
            <a:r>
              <a:rPr lang="en-US" altLang="en-US" sz="2400" b="0" dirty="0"/>
              <a:t>(5 of 5)</a:t>
            </a:r>
            <a:endParaRPr lang="en-IN" sz="2400" b="0"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9"/>
            <a:ext cx="10721975" cy="447069"/>
          </a:xfrm>
        </p:spPr>
        <p:txBody>
          <a:bodyPr/>
          <a:lstStyle/>
          <a:p>
            <a:pPr>
              <a:tabLst>
                <a:tab pos="457200" algn="l"/>
                <a:tab pos="1371600" algn="l"/>
                <a:tab pos="1547813" algn="l"/>
              </a:tabLst>
            </a:pPr>
            <a:r>
              <a:rPr lang="en-US" altLang="en-US" dirty="0"/>
              <a:t>Thus there is a vertical tangent line at the pole (see Figure 15).</a:t>
            </a:r>
          </a:p>
        </p:txBody>
      </p:sp>
      <p:pic>
        <p:nvPicPr>
          <p:cNvPr id="7" name="Content Placeholder 6" descr="A cardioid and seven lines tangent to the cardioid at various points are graphed in a polar coordinate system. The cardioid has vertical axis symmetry. The points on the cardioid andthe corresponding lines are (0, 0), (1/ 2, 11 pi/ 6), (3/ 2, pi/ 6), (1 plus sqrt_(3)/ 2, pi/ 3), (2, pi/ 2), (3/ 2, 5 pi/ 6) and 1/ 2, 7 pi/ 6).&#10;">
            <a:extLst>
              <a:ext uri="{FF2B5EF4-FFF2-40B4-BE49-F238E27FC236}">
                <a16:creationId xmlns:a16="http://schemas.microsoft.com/office/drawing/2014/main" id="{60A05D2F-0BCE-45CA-A81B-3F1A7FE1D1FD}"/>
              </a:ext>
            </a:extLst>
          </p:cNvPr>
          <p:cNvPicPr>
            <a:picLocks noGrp="1" noChangeAspect="1"/>
          </p:cNvPicPr>
          <p:nvPr>
            <p:ph sz="quarter" idx="17"/>
          </p:nvPr>
        </p:nvPicPr>
        <p:blipFill>
          <a:blip r:embed="rId2"/>
          <a:stretch>
            <a:fillRect/>
          </a:stretch>
        </p:blipFill>
        <p:spPr>
          <a:xfrm>
            <a:off x="4131817" y="1857376"/>
            <a:ext cx="3933129" cy="3278734"/>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416826"/>
            <a:ext cx="10729913" cy="741177"/>
          </a:xfrm>
        </p:spPr>
        <p:txBody>
          <a:bodyPr/>
          <a:lstStyle/>
          <a:p>
            <a:pPr algn="ctr"/>
            <a:r>
              <a:rPr lang="en-US" altLang="en-US" sz="2000" dirty="0"/>
              <a:t>Tangent lines for </a:t>
            </a:r>
            <a:r>
              <a:rPr lang="en-US" altLang="en-US" sz="2000" i="1" dirty="0"/>
              <a:t>r</a:t>
            </a:r>
            <a:r>
              <a:rPr lang="en-US" altLang="en-US" sz="2000" dirty="0"/>
              <a:t> = 1 + sin </a:t>
            </a:r>
            <a:r>
              <a:rPr lang="en-US" altLang="en-US" sz="2000" i="1" dirty="0">
                <a:sym typeface="Symbol" panose="05050102010706020507" pitchFamily="18" charset="2"/>
              </a:rPr>
              <a:t></a:t>
            </a:r>
            <a:r>
              <a:rPr lang="en-US" altLang="en-US" sz="2000" dirty="0"/>
              <a:t> </a:t>
            </a:r>
          </a:p>
          <a:p>
            <a:pPr algn="ctr"/>
            <a:r>
              <a:rPr lang="en-US" altLang="en-US" sz="2000" b="1" dirty="0"/>
              <a:t>Figure 15</a:t>
            </a:r>
          </a:p>
        </p:txBody>
      </p:sp>
    </p:spTree>
    <p:extLst>
      <p:ext uri="{BB962C8B-B14F-4D97-AF65-F5344CB8AC3E}">
        <p14:creationId xmlns:p14="http://schemas.microsoft.com/office/powerpoint/2010/main" val="1708890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B0F3-9BA2-4551-B5A9-443EEB167C44}"/>
              </a:ext>
            </a:extLst>
          </p:cNvPr>
          <p:cNvSpPr>
            <a:spLocks noGrp="1"/>
          </p:cNvSpPr>
          <p:nvPr>
            <p:ph type="title"/>
          </p:nvPr>
        </p:nvSpPr>
        <p:spPr/>
        <p:txBody>
          <a:bodyPr/>
          <a:lstStyle/>
          <a:p>
            <a:r>
              <a:rPr lang="en-US" altLang="en-US" dirty="0"/>
              <a:t>Tangents to Polar Curves </a:t>
            </a:r>
            <a:r>
              <a:rPr lang="en-US" altLang="en-US" sz="2400" b="0" dirty="0"/>
              <a:t>(4 of 4)</a:t>
            </a:r>
            <a:endParaRPr lang="en-IN" dirty="0"/>
          </a:p>
        </p:txBody>
      </p:sp>
      <p:sp>
        <p:nvSpPr>
          <p:cNvPr id="3" name="Content Placeholder 2">
            <a:extLst>
              <a:ext uri="{FF2B5EF4-FFF2-40B4-BE49-F238E27FC236}">
                <a16:creationId xmlns:a16="http://schemas.microsoft.com/office/drawing/2014/main" id="{0A6367B9-9584-4DE1-90D2-9F5C403AF2D9}"/>
              </a:ext>
            </a:extLst>
          </p:cNvPr>
          <p:cNvSpPr>
            <a:spLocks noGrp="1"/>
          </p:cNvSpPr>
          <p:nvPr>
            <p:ph sz="quarter" idx="23"/>
          </p:nvPr>
        </p:nvSpPr>
        <p:spPr>
          <a:xfrm>
            <a:off x="736600" y="1289049"/>
            <a:ext cx="10718800" cy="1073741"/>
          </a:xfrm>
        </p:spPr>
        <p:txBody>
          <a:bodyPr/>
          <a:lstStyle/>
          <a:p>
            <a:r>
              <a:rPr lang="en-US" altLang="en-US" b="1" dirty="0"/>
              <a:t>Note</a:t>
            </a:r>
          </a:p>
          <a:p>
            <a:r>
              <a:rPr lang="en-US" altLang="en-US" dirty="0"/>
              <a:t>Instead of having to remember Equation 3, we could employ the method used to derive it. For instance, in Example 9 we could have written</a:t>
            </a:r>
            <a:endParaRPr lang="en-IN" dirty="0"/>
          </a:p>
        </p:txBody>
      </p:sp>
      <p:graphicFrame>
        <p:nvGraphicFramePr>
          <p:cNvPr id="12" name="Content Placeholder 11" descr="x = r cos(theta) = (1 + sin(theta) cos(theta) = cos(theta) + (1/2) sin 2(theta)&#10; y = r sin(theta) = (1 + sin(theta))sin(theta) = sin(theta) + sin^2(theta)">
            <a:extLst>
              <a:ext uri="{FF2B5EF4-FFF2-40B4-BE49-F238E27FC236}">
                <a16:creationId xmlns:a16="http://schemas.microsoft.com/office/drawing/2014/main" id="{7E77B395-D848-4C84-AAE5-A5F9C0B7104C}"/>
              </a:ext>
            </a:extLst>
          </p:cNvPr>
          <p:cNvGraphicFramePr>
            <a:graphicFrameLocks noGrp="1" noChangeAspect="1"/>
          </p:cNvGraphicFramePr>
          <p:nvPr>
            <p:ph sz="quarter" idx="24"/>
            <p:extLst>
              <p:ext uri="{D42A27DB-BD31-4B8C-83A1-F6EECF244321}">
                <p14:modId xmlns:p14="http://schemas.microsoft.com/office/powerpoint/2010/main" val="3807745003"/>
              </p:ext>
            </p:extLst>
          </p:nvPr>
        </p:nvGraphicFramePr>
        <p:xfrm>
          <a:off x="3257858" y="2731310"/>
          <a:ext cx="5669935" cy="860946"/>
        </p:xfrm>
        <a:graphic>
          <a:graphicData uri="http://schemas.openxmlformats.org/presentationml/2006/ole">
            <mc:AlternateContent xmlns:mc="http://schemas.openxmlformats.org/markup-compatibility/2006">
              <mc:Choice xmlns:v="urn:schemas-microsoft-com:vml" Requires="v">
                <p:oleObj spid="_x0000_s812204" name="Equation" r:id="rId3" imgW="5854680" imgH="888840" progId="Equation.DSMT4">
                  <p:embed/>
                </p:oleObj>
              </mc:Choice>
              <mc:Fallback>
                <p:oleObj name="Equation" r:id="rId3" imgW="5854680" imgH="888840" progId="Equation.DSMT4">
                  <p:embed/>
                  <p:pic>
                    <p:nvPicPr>
                      <p:cNvPr id="11" name="Object 10">
                        <a:extLst>
                          <a:ext uri="{FF2B5EF4-FFF2-40B4-BE49-F238E27FC236}">
                            <a16:creationId xmlns:a16="http://schemas.microsoft.com/office/drawing/2014/main" id="{5F569CA8-CB36-4876-83D7-70B5F08CB038}"/>
                          </a:ext>
                        </a:extLst>
                      </p:cNvPr>
                      <p:cNvPicPr/>
                      <p:nvPr/>
                    </p:nvPicPr>
                    <p:blipFill>
                      <a:blip r:embed="rId4"/>
                      <a:stretch>
                        <a:fillRect/>
                      </a:stretch>
                    </p:blipFill>
                    <p:spPr>
                      <a:xfrm>
                        <a:off x="3257858" y="2731310"/>
                        <a:ext cx="5669935" cy="86094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951780F-CCC3-466D-9A35-DF6F073D4E98}"/>
              </a:ext>
            </a:extLst>
          </p:cNvPr>
          <p:cNvSpPr>
            <a:spLocks noGrp="1"/>
          </p:cNvSpPr>
          <p:nvPr>
            <p:ph sz="quarter" idx="25"/>
          </p:nvPr>
        </p:nvSpPr>
        <p:spPr>
          <a:xfrm>
            <a:off x="736600" y="3876621"/>
            <a:ext cx="1986722" cy="331425"/>
          </a:xfrm>
        </p:spPr>
        <p:txBody>
          <a:bodyPr/>
          <a:lstStyle/>
          <a:p>
            <a:r>
              <a:rPr lang="en-US" altLang="en-US" dirty="0"/>
              <a:t>Then we have</a:t>
            </a:r>
            <a:endParaRPr lang="en-IN" dirty="0"/>
          </a:p>
        </p:txBody>
      </p:sp>
      <p:graphicFrame>
        <p:nvGraphicFramePr>
          <p:cNvPr id="14" name="Content Placeholder 13" descr="(dy/dx) = (dy/d(theta))/(dx/d(theta)) = =  (cos (theta) + 2 sin (theta) cos (theta))/((negative sin (theta)) + cos 2 (theta)) =  (cos (theta) + sin 2 (theta))/((negative sin (theta)) + cos 2 (theta))">
            <a:extLst>
              <a:ext uri="{FF2B5EF4-FFF2-40B4-BE49-F238E27FC236}">
                <a16:creationId xmlns:a16="http://schemas.microsoft.com/office/drawing/2014/main" id="{BC86EBF1-519B-4CB1-8D53-948FCCB08B5E}"/>
              </a:ext>
            </a:extLst>
          </p:cNvPr>
          <p:cNvGraphicFramePr>
            <a:graphicFrameLocks noGrp="1" noChangeAspect="1"/>
          </p:cNvGraphicFramePr>
          <p:nvPr>
            <p:ph sz="quarter" idx="26"/>
            <p:extLst>
              <p:ext uri="{D42A27DB-BD31-4B8C-83A1-F6EECF244321}">
                <p14:modId xmlns:p14="http://schemas.microsoft.com/office/powerpoint/2010/main" val="414426371"/>
              </p:ext>
            </p:extLst>
          </p:nvPr>
        </p:nvGraphicFramePr>
        <p:xfrm>
          <a:off x="3065795" y="3999606"/>
          <a:ext cx="5985970" cy="1385974"/>
        </p:xfrm>
        <a:graphic>
          <a:graphicData uri="http://schemas.openxmlformats.org/presentationml/2006/ole">
            <mc:AlternateContent xmlns:mc="http://schemas.openxmlformats.org/markup-compatibility/2006">
              <mc:Choice xmlns:v="urn:schemas-microsoft-com:vml" Requires="v">
                <p:oleObj spid="_x0000_s812205" name="Equation" r:id="rId5" imgW="6362640" imgH="1473120" progId="Equation.DSMT4">
                  <p:embed/>
                </p:oleObj>
              </mc:Choice>
              <mc:Fallback>
                <p:oleObj name="Equation" r:id="rId5" imgW="6362640" imgH="1473120" progId="Equation.DSMT4">
                  <p:embed/>
                  <p:pic>
                    <p:nvPicPr>
                      <p:cNvPr id="13" name="Object 12">
                        <a:extLst>
                          <a:ext uri="{FF2B5EF4-FFF2-40B4-BE49-F238E27FC236}">
                            <a16:creationId xmlns:a16="http://schemas.microsoft.com/office/drawing/2014/main" id="{EA017174-B7DE-493F-83FA-A56143BC1C76}"/>
                          </a:ext>
                        </a:extLst>
                      </p:cNvPr>
                      <p:cNvPicPr/>
                      <p:nvPr/>
                    </p:nvPicPr>
                    <p:blipFill>
                      <a:blip r:embed="rId6"/>
                      <a:stretch>
                        <a:fillRect/>
                      </a:stretch>
                    </p:blipFill>
                    <p:spPr>
                      <a:xfrm>
                        <a:off x="3065795" y="3999606"/>
                        <a:ext cx="5985970" cy="138597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4F76057-B2D7-4468-A6F2-C833B996269F}"/>
              </a:ext>
            </a:extLst>
          </p:cNvPr>
          <p:cNvSpPr>
            <a:spLocks noGrp="1"/>
          </p:cNvSpPr>
          <p:nvPr>
            <p:ph sz="quarter" idx="27"/>
          </p:nvPr>
        </p:nvSpPr>
        <p:spPr>
          <a:xfrm>
            <a:off x="699380" y="5606753"/>
            <a:ext cx="10718800" cy="297851"/>
          </a:xfrm>
        </p:spPr>
        <p:txBody>
          <a:bodyPr/>
          <a:lstStyle/>
          <a:p>
            <a:r>
              <a:rPr lang="en-IN" altLang="en-US" dirty="0"/>
              <a:t>which is equivalent to our previous expression.</a:t>
            </a:r>
            <a:endParaRPr lang="en-IN" dirty="0"/>
          </a:p>
        </p:txBody>
      </p:sp>
    </p:spTree>
    <p:extLst>
      <p:ext uri="{BB962C8B-B14F-4D97-AF65-F5344CB8AC3E}">
        <p14:creationId xmlns:p14="http://schemas.microsoft.com/office/powerpoint/2010/main" val="3532187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FC0E-7EF5-4552-AB70-B29D1F17EC25}"/>
              </a:ext>
            </a:extLst>
          </p:cNvPr>
          <p:cNvSpPr>
            <a:spLocks noGrp="1"/>
          </p:cNvSpPr>
          <p:nvPr>
            <p:ph type="title"/>
          </p:nvPr>
        </p:nvSpPr>
        <p:spPr>
          <a:xfrm>
            <a:off x="838200" y="3259460"/>
            <a:ext cx="10515600" cy="657132"/>
          </a:xfrm>
        </p:spPr>
        <p:txBody>
          <a:bodyPr/>
          <a:lstStyle/>
          <a:p>
            <a:pPr algn="ctr"/>
            <a:r>
              <a:rPr lang="en-IN" dirty="0"/>
              <a:t>Graphing Polar Curves with Graphing Devices</a:t>
            </a:r>
          </a:p>
        </p:txBody>
      </p:sp>
    </p:spTree>
    <p:extLst>
      <p:ext uri="{BB962C8B-B14F-4D97-AF65-F5344CB8AC3E}">
        <p14:creationId xmlns:p14="http://schemas.microsoft.com/office/powerpoint/2010/main" val="2602662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5027-D20D-4DE4-950F-1B0D6CC88BA0}"/>
              </a:ext>
            </a:extLst>
          </p:cNvPr>
          <p:cNvSpPr>
            <a:spLocks noGrp="1"/>
          </p:cNvSpPr>
          <p:nvPr>
            <p:ph type="title"/>
          </p:nvPr>
        </p:nvSpPr>
        <p:spPr>
          <a:xfrm>
            <a:off x="838199" y="365125"/>
            <a:ext cx="10830339" cy="672105"/>
          </a:xfrm>
        </p:spPr>
        <p:txBody>
          <a:bodyPr/>
          <a:lstStyle/>
          <a:p>
            <a:r>
              <a:rPr lang="en-US" altLang="en-US" dirty="0"/>
              <a:t>Graphing Polar Curves with Graphing Devices </a:t>
            </a:r>
            <a:r>
              <a:rPr lang="en-US" altLang="en-US" sz="2400" b="0" dirty="0"/>
              <a:t>(1 of 2)</a:t>
            </a:r>
            <a:endParaRPr lang="en-IN" sz="2400" b="0" dirty="0"/>
          </a:p>
        </p:txBody>
      </p:sp>
      <p:sp>
        <p:nvSpPr>
          <p:cNvPr id="3" name="Content Placeholder 2">
            <a:extLst>
              <a:ext uri="{FF2B5EF4-FFF2-40B4-BE49-F238E27FC236}">
                <a16:creationId xmlns:a16="http://schemas.microsoft.com/office/drawing/2014/main" id="{B48D09A1-8563-4EBC-BD66-16E64D152E17}"/>
              </a:ext>
            </a:extLst>
          </p:cNvPr>
          <p:cNvSpPr>
            <a:spLocks noGrp="1"/>
          </p:cNvSpPr>
          <p:nvPr>
            <p:ph sz="quarter" idx="23"/>
          </p:nvPr>
        </p:nvSpPr>
        <p:spPr>
          <a:xfrm>
            <a:off x="736600" y="1289049"/>
            <a:ext cx="10718800" cy="1022349"/>
          </a:xfrm>
        </p:spPr>
        <p:txBody>
          <a:bodyPr/>
          <a:lstStyle/>
          <a:p>
            <a:r>
              <a:rPr lang="en-US" altLang="en-US" dirty="0"/>
              <a:t>Although it’s useful to be able to sketch simple polar curves by hand, we need to use a graphing calculator or computer when we are faced with a curve as complicated as the ones shown in Figures 16 and 17.</a:t>
            </a:r>
            <a:endParaRPr lang="en-IN" dirty="0"/>
          </a:p>
        </p:txBody>
      </p:sp>
      <p:pic>
        <p:nvPicPr>
          <p:cNvPr id="19" name="Content Placeholder 18" descr="A ten leaved curve and a closed curve are graphed in the polar coordinate system. The ten leaved curve is drawn inside the closed curve. Both curves are symmetrical with respect to the origi, within a distance of 1 from the origin. The length of the ten leaved curves is 1 unit.&#10;">
            <a:extLst>
              <a:ext uri="{FF2B5EF4-FFF2-40B4-BE49-F238E27FC236}">
                <a16:creationId xmlns:a16="http://schemas.microsoft.com/office/drawing/2014/main" id="{8347C2EF-42A0-406F-800E-9BB2791B3E47}"/>
              </a:ext>
            </a:extLst>
          </p:cNvPr>
          <p:cNvPicPr>
            <a:picLocks noGrp="1" noChangeAspect="1"/>
          </p:cNvPicPr>
          <p:nvPr>
            <p:ph sz="quarter" idx="24"/>
          </p:nvPr>
        </p:nvPicPr>
        <p:blipFill>
          <a:blip r:embed="rId3"/>
          <a:stretch>
            <a:fillRect/>
          </a:stretch>
        </p:blipFill>
        <p:spPr>
          <a:xfrm>
            <a:off x="2635665" y="2597698"/>
            <a:ext cx="2036416" cy="1996048"/>
          </a:xfrm>
          <a:prstGeom prst="rect">
            <a:avLst/>
          </a:prstGeom>
        </p:spPr>
      </p:pic>
      <p:graphicFrame>
        <p:nvGraphicFramePr>
          <p:cNvPr id="21" name="Content Placeholder 20" descr="r = sin^(3)(2.5 theta) + cos^(3)(2.5 theta)">
            <a:extLst>
              <a:ext uri="{FF2B5EF4-FFF2-40B4-BE49-F238E27FC236}">
                <a16:creationId xmlns:a16="http://schemas.microsoft.com/office/drawing/2014/main" id="{B9D9FCEB-7815-4876-A3A0-98B2F63DBEE3}"/>
              </a:ext>
            </a:extLst>
          </p:cNvPr>
          <p:cNvGraphicFramePr>
            <a:graphicFrameLocks noGrp="1" noChangeAspect="1"/>
          </p:cNvGraphicFramePr>
          <p:nvPr>
            <p:ph sz="quarter" idx="25"/>
            <p:extLst>
              <p:ext uri="{D42A27DB-BD31-4B8C-83A1-F6EECF244321}">
                <p14:modId xmlns:p14="http://schemas.microsoft.com/office/powerpoint/2010/main" val="2826084319"/>
              </p:ext>
            </p:extLst>
          </p:nvPr>
        </p:nvGraphicFramePr>
        <p:xfrm>
          <a:off x="1547019" y="4871244"/>
          <a:ext cx="3530600" cy="393700"/>
        </p:xfrm>
        <a:graphic>
          <a:graphicData uri="http://schemas.openxmlformats.org/presentationml/2006/ole">
            <mc:AlternateContent xmlns:mc="http://schemas.openxmlformats.org/markup-compatibility/2006">
              <mc:Choice xmlns:v="urn:schemas-microsoft-com:vml" Requires="v">
                <p:oleObj spid="_x0000_s813214" name="Equation" r:id="rId4" imgW="3530520" imgH="393480" progId="Equation.DSMT4">
                  <p:embed/>
                </p:oleObj>
              </mc:Choice>
              <mc:Fallback>
                <p:oleObj name="Equation" r:id="rId4" imgW="3530520" imgH="393480" progId="Equation.DSMT4">
                  <p:embed/>
                  <p:pic>
                    <p:nvPicPr>
                      <p:cNvPr id="20" name="Object 19">
                        <a:extLst>
                          <a:ext uri="{FF2B5EF4-FFF2-40B4-BE49-F238E27FC236}">
                            <a16:creationId xmlns:a16="http://schemas.microsoft.com/office/drawing/2014/main" id="{4EAC51E2-C39F-4A6F-8D79-C0764CE4B280}"/>
                          </a:ext>
                        </a:extLst>
                      </p:cNvPr>
                      <p:cNvPicPr/>
                      <p:nvPr/>
                    </p:nvPicPr>
                    <p:blipFill>
                      <a:blip r:embed="rId5"/>
                      <a:stretch>
                        <a:fillRect/>
                      </a:stretch>
                    </p:blipFill>
                    <p:spPr>
                      <a:xfrm>
                        <a:off x="1547019" y="4871244"/>
                        <a:ext cx="3530600" cy="3937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581F2AC-F9B7-4CBA-BBDB-20B5321689F0}"/>
              </a:ext>
            </a:extLst>
          </p:cNvPr>
          <p:cNvSpPr>
            <a:spLocks noGrp="1"/>
          </p:cNvSpPr>
          <p:nvPr>
            <p:ph sz="quarter" idx="26"/>
          </p:nvPr>
        </p:nvSpPr>
        <p:spPr>
          <a:xfrm>
            <a:off x="2972902" y="5596743"/>
            <a:ext cx="1300922" cy="294109"/>
          </a:xfrm>
        </p:spPr>
        <p:txBody>
          <a:bodyPr/>
          <a:lstStyle/>
          <a:p>
            <a:r>
              <a:rPr lang="en-US" altLang="en-US" sz="2000" b="1" dirty="0"/>
              <a:t>Figure 16</a:t>
            </a:r>
          </a:p>
        </p:txBody>
      </p:sp>
      <p:pic>
        <p:nvPicPr>
          <p:cNvPr id="22" name="Content Placeholder 21" descr="Four closed curves are graphed in the polar coordinate system. The closed curves are drawn one within another each other, all with origin symmetry.&#10;">
            <a:extLst>
              <a:ext uri="{FF2B5EF4-FFF2-40B4-BE49-F238E27FC236}">
                <a16:creationId xmlns:a16="http://schemas.microsoft.com/office/drawing/2014/main" id="{66DB57B1-E7F9-4849-A02C-68EEA7EBA57A}"/>
              </a:ext>
            </a:extLst>
          </p:cNvPr>
          <p:cNvPicPr>
            <a:picLocks noGrp="1" noChangeAspect="1"/>
          </p:cNvPicPr>
          <p:nvPr>
            <p:ph sz="quarter" idx="27"/>
          </p:nvPr>
        </p:nvPicPr>
        <p:blipFill>
          <a:blip r:embed="rId6"/>
          <a:stretch>
            <a:fillRect/>
          </a:stretch>
        </p:blipFill>
        <p:spPr>
          <a:xfrm>
            <a:off x="7719992" y="2581832"/>
            <a:ext cx="2105065" cy="2027779"/>
          </a:xfrm>
          <a:prstGeom prst="rect">
            <a:avLst/>
          </a:prstGeom>
        </p:spPr>
      </p:pic>
      <p:graphicFrame>
        <p:nvGraphicFramePr>
          <p:cNvPr id="24" name="Content Placeholder 23" descr="r = 2 + sin^3(2.4 theta)">
            <a:extLst>
              <a:ext uri="{FF2B5EF4-FFF2-40B4-BE49-F238E27FC236}">
                <a16:creationId xmlns:a16="http://schemas.microsoft.com/office/drawing/2014/main" id="{D783BC60-F21D-439A-9135-1F01611EABFD}"/>
              </a:ext>
            </a:extLst>
          </p:cNvPr>
          <p:cNvGraphicFramePr>
            <a:graphicFrameLocks noGrp="1" noChangeAspect="1"/>
          </p:cNvGraphicFramePr>
          <p:nvPr>
            <p:ph sz="quarter" idx="28"/>
            <p:extLst>
              <p:ext uri="{D42A27DB-BD31-4B8C-83A1-F6EECF244321}">
                <p14:modId xmlns:p14="http://schemas.microsoft.com/office/powerpoint/2010/main" val="26971187"/>
              </p:ext>
            </p:extLst>
          </p:nvPr>
        </p:nvGraphicFramePr>
        <p:xfrm>
          <a:off x="7629525" y="4906508"/>
          <a:ext cx="2286000" cy="393700"/>
        </p:xfrm>
        <a:graphic>
          <a:graphicData uri="http://schemas.openxmlformats.org/presentationml/2006/ole">
            <mc:AlternateContent xmlns:mc="http://schemas.openxmlformats.org/markup-compatibility/2006">
              <mc:Choice xmlns:v="urn:schemas-microsoft-com:vml" Requires="v">
                <p:oleObj spid="_x0000_s813215" name="Equation" r:id="rId7" imgW="2286000" imgH="393480" progId="Equation.DSMT4">
                  <p:embed/>
                </p:oleObj>
              </mc:Choice>
              <mc:Fallback>
                <p:oleObj name="Equation" r:id="rId7" imgW="2286000" imgH="393480" progId="Equation.DSMT4">
                  <p:embed/>
                  <p:pic>
                    <p:nvPicPr>
                      <p:cNvPr id="23" name="Object 22">
                        <a:extLst>
                          <a:ext uri="{FF2B5EF4-FFF2-40B4-BE49-F238E27FC236}">
                            <a16:creationId xmlns:a16="http://schemas.microsoft.com/office/drawing/2014/main" id="{E3462D2B-76E7-465D-9A57-77CC551B2861}"/>
                          </a:ext>
                        </a:extLst>
                      </p:cNvPr>
                      <p:cNvPicPr/>
                      <p:nvPr/>
                    </p:nvPicPr>
                    <p:blipFill>
                      <a:blip r:embed="rId8"/>
                      <a:stretch>
                        <a:fillRect/>
                      </a:stretch>
                    </p:blipFill>
                    <p:spPr>
                      <a:xfrm>
                        <a:off x="7629525" y="4906508"/>
                        <a:ext cx="2286000" cy="3937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0C4956B-0EEF-4237-A314-752CB57E0F13}"/>
              </a:ext>
            </a:extLst>
          </p:cNvPr>
          <p:cNvSpPr>
            <a:spLocks noGrp="1"/>
          </p:cNvSpPr>
          <p:nvPr>
            <p:ph sz="quarter" idx="29"/>
          </p:nvPr>
        </p:nvSpPr>
        <p:spPr>
          <a:xfrm>
            <a:off x="8270446" y="5596744"/>
            <a:ext cx="1300922" cy="282874"/>
          </a:xfrm>
        </p:spPr>
        <p:txBody>
          <a:bodyPr/>
          <a:lstStyle/>
          <a:p>
            <a:r>
              <a:rPr lang="en-US" altLang="en-US" sz="2000" b="1" dirty="0"/>
              <a:t>Figure 17</a:t>
            </a:r>
          </a:p>
        </p:txBody>
      </p:sp>
    </p:spTree>
    <p:extLst>
      <p:ext uri="{BB962C8B-B14F-4D97-AF65-F5344CB8AC3E}">
        <p14:creationId xmlns:p14="http://schemas.microsoft.com/office/powerpoint/2010/main" val="661561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9B8F-0C89-4299-B03D-6482E6B8F1B0}"/>
              </a:ext>
            </a:extLst>
          </p:cNvPr>
          <p:cNvSpPr>
            <a:spLocks noGrp="1"/>
          </p:cNvSpPr>
          <p:nvPr>
            <p:ph type="title"/>
          </p:nvPr>
        </p:nvSpPr>
        <p:spPr>
          <a:xfrm>
            <a:off x="838200" y="365125"/>
            <a:ext cx="10820400" cy="672105"/>
          </a:xfrm>
        </p:spPr>
        <p:txBody>
          <a:bodyPr/>
          <a:lstStyle/>
          <a:p>
            <a:r>
              <a:rPr lang="en-US" altLang="en-US" dirty="0"/>
              <a:t>Graphing Polar Curves with Graphing Devices </a:t>
            </a:r>
            <a:r>
              <a:rPr lang="en-US" altLang="en-US" sz="2400" b="0" dirty="0"/>
              <a:t>(2 of 2)</a:t>
            </a:r>
            <a:endParaRPr lang="en-IN" dirty="0"/>
          </a:p>
        </p:txBody>
      </p:sp>
      <p:sp>
        <p:nvSpPr>
          <p:cNvPr id="3" name="Content Placeholder 2">
            <a:extLst>
              <a:ext uri="{FF2B5EF4-FFF2-40B4-BE49-F238E27FC236}">
                <a16:creationId xmlns:a16="http://schemas.microsoft.com/office/drawing/2014/main" id="{506529A6-3716-4DE8-8E20-DA62C1DAEA36}"/>
              </a:ext>
            </a:extLst>
          </p:cNvPr>
          <p:cNvSpPr>
            <a:spLocks noGrp="1"/>
          </p:cNvSpPr>
          <p:nvPr>
            <p:ph sz="quarter" idx="23"/>
          </p:nvPr>
        </p:nvSpPr>
        <p:spPr>
          <a:xfrm>
            <a:off x="736600" y="1289049"/>
            <a:ext cx="10718800" cy="1394515"/>
          </a:xfrm>
        </p:spPr>
        <p:txBody>
          <a:bodyPr/>
          <a:lstStyle/>
          <a:p>
            <a:r>
              <a:rPr lang="en-US" altLang="en-US" dirty="0"/>
              <a:t>Some graphing devices have commands that enable us to graph polar curves directly. With other machines we need to convert to parametric equations first. In this case we take the polar equation </a:t>
            </a:r>
            <a:r>
              <a:rPr lang="en-US" altLang="en-US" i="1" dirty="0"/>
              <a:t>r</a:t>
            </a:r>
            <a:r>
              <a:rPr lang="en-US" altLang="en-US" dirty="0"/>
              <a:t> = </a:t>
            </a:r>
            <a:r>
              <a:rPr lang="en-US" altLang="en-US" i="1" dirty="0"/>
              <a:t>f </a:t>
            </a:r>
            <a:r>
              <a:rPr lang="en-US" altLang="en-US" dirty="0" smtClean="0"/>
              <a:t>(</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and write its parametric equations as</a:t>
            </a:r>
            <a:endParaRPr lang="en-IN" dirty="0"/>
          </a:p>
        </p:txBody>
      </p:sp>
      <p:graphicFrame>
        <p:nvGraphicFramePr>
          <p:cNvPr id="8" name="Content Placeholder 7" descr="x = r cos(theta0 = f(theta)cos(theta). y = r sin(theta) = f(theta) sin(theta)">
            <a:extLst>
              <a:ext uri="{FF2B5EF4-FFF2-40B4-BE49-F238E27FC236}">
                <a16:creationId xmlns:a16="http://schemas.microsoft.com/office/drawing/2014/main" id="{BF375C3E-1211-42F3-B399-C7793B1ABAB7}"/>
              </a:ext>
            </a:extLst>
          </p:cNvPr>
          <p:cNvGraphicFramePr>
            <a:graphicFrameLocks noGrp="1" noChangeAspect="1"/>
          </p:cNvGraphicFramePr>
          <p:nvPr>
            <p:ph sz="quarter" idx="24"/>
            <p:extLst>
              <p:ext uri="{D42A27DB-BD31-4B8C-83A1-F6EECF244321}">
                <p14:modId xmlns:p14="http://schemas.microsoft.com/office/powerpoint/2010/main" val="985273577"/>
              </p:ext>
            </p:extLst>
          </p:nvPr>
        </p:nvGraphicFramePr>
        <p:xfrm>
          <a:off x="2838456" y="3017146"/>
          <a:ext cx="6329834" cy="437428"/>
        </p:xfrm>
        <a:graphic>
          <a:graphicData uri="http://schemas.openxmlformats.org/presentationml/2006/ole">
            <mc:AlternateContent xmlns:mc="http://schemas.openxmlformats.org/markup-compatibility/2006">
              <mc:Choice xmlns:v="urn:schemas-microsoft-com:vml" Requires="v">
                <p:oleObj spid="_x0000_s814156" name="Equation" r:id="rId3" imgW="6248160" imgH="431640" progId="Equation.DSMT4">
                  <p:embed/>
                </p:oleObj>
              </mc:Choice>
              <mc:Fallback>
                <p:oleObj name="Equation" r:id="rId3" imgW="6248160" imgH="431640" progId="Equation.DSMT4">
                  <p:embed/>
                  <p:pic>
                    <p:nvPicPr>
                      <p:cNvPr id="7" name="Object 6">
                        <a:extLst>
                          <a:ext uri="{FF2B5EF4-FFF2-40B4-BE49-F238E27FC236}">
                            <a16:creationId xmlns:a16="http://schemas.microsoft.com/office/drawing/2014/main" id="{0550E965-E3EF-4359-B179-F63F08800685}"/>
                          </a:ext>
                        </a:extLst>
                      </p:cNvPr>
                      <p:cNvPicPr/>
                      <p:nvPr/>
                    </p:nvPicPr>
                    <p:blipFill>
                      <a:blip r:embed="rId4"/>
                      <a:stretch>
                        <a:fillRect/>
                      </a:stretch>
                    </p:blipFill>
                    <p:spPr>
                      <a:xfrm>
                        <a:off x="2838456" y="3017146"/>
                        <a:ext cx="6329834" cy="43742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1C7A04A-1525-45E6-92BB-18A1713FED57}"/>
              </a:ext>
            </a:extLst>
          </p:cNvPr>
          <p:cNvSpPr>
            <a:spLocks noGrp="1"/>
          </p:cNvSpPr>
          <p:nvPr>
            <p:ph sz="quarter" idx="25"/>
          </p:nvPr>
        </p:nvSpPr>
        <p:spPr>
          <a:xfrm>
            <a:off x="736600" y="3866323"/>
            <a:ext cx="10712450" cy="433304"/>
          </a:xfrm>
        </p:spPr>
        <p:txBody>
          <a:bodyPr/>
          <a:lstStyle/>
          <a:p>
            <a:r>
              <a:rPr lang="en-US" altLang="en-US" dirty="0"/>
              <a:t>Some machines require that the parameter be called </a:t>
            </a:r>
            <a:r>
              <a:rPr lang="en-US" altLang="en-US" i="1" dirty="0"/>
              <a:t>t</a:t>
            </a:r>
            <a:r>
              <a:rPr lang="en-US" altLang="en-US" dirty="0"/>
              <a:t> rather than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a:t>
            </a:r>
            <a:endParaRPr lang="en-US" altLang="en-US" dirty="0">
              <a:sym typeface="Symbol" panose="05050102010706020507" pitchFamily="18" charset="2"/>
            </a:endParaRPr>
          </a:p>
        </p:txBody>
      </p:sp>
    </p:spTree>
    <p:extLst>
      <p:ext uri="{BB962C8B-B14F-4D97-AF65-F5344CB8AC3E}">
        <p14:creationId xmlns:p14="http://schemas.microsoft.com/office/powerpoint/2010/main" val="3649095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F95E-0A53-4121-9D4A-90D93F437AD2}"/>
              </a:ext>
            </a:extLst>
          </p:cNvPr>
          <p:cNvSpPr>
            <a:spLocks noGrp="1"/>
          </p:cNvSpPr>
          <p:nvPr>
            <p:ph type="title"/>
          </p:nvPr>
        </p:nvSpPr>
        <p:spPr/>
        <p:txBody>
          <a:bodyPr/>
          <a:lstStyle/>
          <a:p>
            <a:r>
              <a:rPr lang="en-US" altLang="en-US" dirty="0"/>
              <a:t>Example 10</a:t>
            </a:r>
            <a:endParaRPr lang="en-IN" dirty="0"/>
          </a:p>
        </p:txBody>
      </p:sp>
      <p:sp>
        <p:nvSpPr>
          <p:cNvPr id="3" name="Content Placeholder 2">
            <a:extLst>
              <a:ext uri="{FF2B5EF4-FFF2-40B4-BE49-F238E27FC236}">
                <a16:creationId xmlns:a16="http://schemas.microsoft.com/office/drawing/2014/main" id="{049025DA-BAE2-41BB-AACF-1A23439F7603}"/>
              </a:ext>
            </a:extLst>
          </p:cNvPr>
          <p:cNvSpPr>
            <a:spLocks noGrp="1"/>
          </p:cNvSpPr>
          <p:nvPr>
            <p:ph sz="quarter" idx="23"/>
          </p:nvPr>
        </p:nvSpPr>
        <p:spPr>
          <a:xfrm>
            <a:off x="736600" y="1289050"/>
            <a:ext cx="2374348" cy="401638"/>
          </a:xfrm>
        </p:spPr>
        <p:txBody>
          <a:bodyPr/>
          <a:lstStyle/>
          <a:p>
            <a:r>
              <a:rPr lang="en-US" altLang="en-US" dirty="0"/>
              <a:t>Graph the curve</a:t>
            </a:r>
            <a:endParaRPr lang="en-IN" dirty="0"/>
          </a:p>
        </p:txBody>
      </p:sp>
      <p:graphicFrame>
        <p:nvGraphicFramePr>
          <p:cNvPr id="8" name="Content Placeholder 7" descr="r = sin(8 theta/5)">
            <a:extLst>
              <a:ext uri="{FF2B5EF4-FFF2-40B4-BE49-F238E27FC236}">
                <a16:creationId xmlns:a16="http://schemas.microsoft.com/office/drawing/2014/main" id="{4928C503-65BA-4DF7-AAF7-32B781B49A45}"/>
              </a:ext>
            </a:extLst>
          </p:cNvPr>
          <p:cNvGraphicFramePr>
            <a:graphicFrameLocks noGrp="1" noChangeAspect="1"/>
          </p:cNvGraphicFramePr>
          <p:nvPr>
            <p:ph sz="quarter" idx="24"/>
            <p:extLst>
              <p:ext uri="{D42A27DB-BD31-4B8C-83A1-F6EECF244321}">
                <p14:modId xmlns:p14="http://schemas.microsoft.com/office/powerpoint/2010/main" val="3726559865"/>
              </p:ext>
            </p:extLst>
          </p:nvPr>
        </p:nvGraphicFramePr>
        <p:xfrm>
          <a:off x="3087383" y="1115223"/>
          <a:ext cx="1478639" cy="711526"/>
        </p:xfrm>
        <a:graphic>
          <a:graphicData uri="http://schemas.openxmlformats.org/presentationml/2006/ole">
            <mc:AlternateContent xmlns:mc="http://schemas.openxmlformats.org/markup-compatibility/2006">
              <mc:Choice xmlns:v="urn:schemas-microsoft-com:vml" Requires="v">
                <p:oleObj spid="_x0000_s815248" name="Equation" r:id="rId3" imgW="1688760" imgH="812520" progId="Equation.DSMT4">
                  <p:embed/>
                </p:oleObj>
              </mc:Choice>
              <mc:Fallback>
                <p:oleObj name="Equation" r:id="rId3" imgW="1688760" imgH="812520" progId="Equation.DSMT4">
                  <p:embed/>
                  <p:pic>
                    <p:nvPicPr>
                      <p:cNvPr id="7" name="Object 6">
                        <a:extLst>
                          <a:ext uri="{FF2B5EF4-FFF2-40B4-BE49-F238E27FC236}">
                            <a16:creationId xmlns:a16="http://schemas.microsoft.com/office/drawing/2014/main" id="{9DE38F7A-17D8-4CC5-BAAD-11DE446FBF72}"/>
                          </a:ext>
                        </a:extLst>
                      </p:cNvPr>
                      <p:cNvPicPr/>
                      <p:nvPr/>
                    </p:nvPicPr>
                    <p:blipFill>
                      <a:blip r:embed="rId4"/>
                      <a:stretch>
                        <a:fillRect/>
                      </a:stretch>
                    </p:blipFill>
                    <p:spPr>
                      <a:xfrm>
                        <a:off x="3087383" y="1115223"/>
                        <a:ext cx="1478639" cy="71152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D785FE3-3470-47E8-B220-B13DCDC92B88}"/>
              </a:ext>
            </a:extLst>
          </p:cNvPr>
          <p:cNvSpPr>
            <a:spLocks noGrp="1"/>
          </p:cNvSpPr>
          <p:nvPr>
            <p:ph sz="quarter" idx="25"/>
          </p:nvPr>
        </p:nvSpPr>
        <p:spPr>
          <a:xfrm>
            <a:off x="736600" y="2284344"/>
            <a:ext cx="10712450" cy="1999422"/>
          </a:xfrm>
        </p:spPr>
        <p:txBody>
          <a:bodyPr/>
          <a:lstStyle/>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Let’s assume that our graphing device doesn’t have a built-in polar graphing command.</a:t>
            </a:r>
          </a:p>
          <a:p>
            <a:pPr>
              <a:tabLst>
                <a:tab pos="457200" algn="l"/>
                <a:tab pos="1371600" algn="l"/>
                <a:tab pos="1547813" algn="l"/>
              </a:tabLst>
            </a:pPr>
            <a:r>
              <a:rPr lang="en-US" altLang="en-US" dirty="0"/>
              <a:t>In this case we need to work with the corresponding parametric equations, which are</a:t>
            </a:r>
            <a:endParaRPr lang="en-IN" dirty="0"/>
          </a:p>
        </p:txBody>
      </p:sp>
      <p:graphicFrame>
        <p:nvGraphicFramePr>
          <p:cNvPr id="10" name="Content Placeholder 9" descr="x = r cos(theta) = sin(8 theta/5) cos(theta). y = r sin(theta) = sin(8 theta/5) sin(theta)">
            <a:extLst>
              <a:ext uri="{FF2B5EF4-FFF2-40B4-BE49-F238E27FC236}">
                <a16:creationId xmlns:a16="http://schemas.microsoft.com/office/drawing/2014/main" id="{914364B2-8BFC-4077-AF49-9FDEDB5EA83E}"/>
              </a:ext>
            </a:extLst>
          </p:cNvPr>
          <p:cNvGraphicFramePr>
            <a:graphicFrameLocks noGrp="1" noChangeAspect="1"/>
          </p:cNvGraphicFramePr>
          <p:nvPr>
            <p:ph sz="quarter" idx="26"/>
            <p:extLst>
              <p:ext uri="{D42A27DB-BD31-4B8C-83A1-F6EECF244321}">
                <p14:modId xmlns:p14="http://schemas.microsoft.com/office/powerpoint/2010/main" val="4212776056"/>
              </p:ext>
            </p:extLst>
          </p:nvPr>
        </p:nvGraphicFramePr>
        <p:xfrm>
          <a:off x="2495989" y="4707323"/>
          <a:ext cx="7200023" cy="782346"/>
        </p:xfrm>
        <a:graphic>
          <a:graphicData uri="http://schemas.openxmlformats.org/presentationml/2006/ole">
            <mc:AlternateContent xmlns:mc="http://schemas.openxmlformats.org/markup-compatibility/2006">
              <mc:Choice xmlns:v="urn:schemas-microsoft-com:vml" Requires="v">
                <p:oleObj spid="_x0000_s815249" name="Equation" r:id="rId5" imgW="7480080" imgH="812520" progId="Equation.DSMT4">
                  <p:embed/>
                </p:oleObj>
              </mc:Choice>
              <mc:Fallback>
                <p:oleObj name="Equation" r:id="rId5" imgW="7480080" imgH="812520" progId="Equation.DSMT4">
                  <p:embed/>
                  <p:pic>
                    <p:nvPicPr>
                      <p:cNvPr id="9" name="Object 8">
                        <a:extLst>
                          <a:ext uri="{FF2B5EF4-FFF2-40B4-BE49-F238E27FC236}">
                            <a16:creationId xmlns:a16="http://schemas.microsoft.com/office/drawing/2014/main" id="{7AAAFBC2-C330-4304-9AFD-240F164A1126}"/>
                          </a:ext>
                        </a:extLst>
                      </p:cNvPr>
                      <p:cNvPicPr/>
                      <p:nvPr/>
                    </p:nvPicPr>
                    <p:blipFill>
                      <a:blip r:embed="rId6"/>
                      <a:stretch>
                        <a:fillRect/>
                      </a:stretch>
                    </p:blipFill>
                    <p:spPr>
                      <a:xfrm>
                        <a:off x="2495989" y="4707323"/>
                        <a:ext cx="7200023" cy="782346"/>
                      </a:xfrm>
                      <a:prstGeom prst="rect">
                        <a:avLst/>
                      </a:prstGeom>
                    </p:spPr>
                  </p:pic>
                </p:oleObj>
              </mc:Fallback>
            </mc:AlternateContent>
          </a:graphicData>
        </a:graphic>
      </p:graphicFrame>
    </p:spTree>
    <p:extLst>
      <p:ext uri="{BB962C8B-B14F-4D97-AF65-F5344CB8AC3E}">
        <p14:creationId xmlns:p14="http://schemas.microsoft.com/office/powerpoint/2010/main" val="818956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F8AF-898D-4960-A44E-5B68637BD517}"/>
              </a:ext>
            </a:extLst>
          </p:cNvPr>
          <p:cNvSpPr>
            <a:spLocks noGrp="1"/>
          </p:cNvSpPr>
          <p:nvPr>
            <p:ph type="title"/>
          </p:nvPr>
        </p:nvSpPr>
        <p:spPr/>
        <p:txBody>
          <a:bodyPr/>
          <a:lstStyle/>
          <a:p>
            <a:r>
              <a:rPr lang="en-US" altLang="en-US" dirty="0"/>
              <a:t>Example 10 – </a:t>
            </a:r>
            <a:r>
              <a:rPr lang="en-US" altLang="en-US" i="1" dirty="0"/>
              <a:t>Solution </a:t>
            </a:r>
            <a:r>
              <a:rPr lang="en-US" altLang="en-US" sz="2400" b="0" dirty="0"/>
              <a:t>(1 of 2)</a:t>
            </a:r>
            <a:endParaRPr lang="en-IN" sz="2400" b="0" dirty="0"/>
          </a:p>
        </p:txBody>
      </p:sp>
      <p:sp>
        <p:nvSpPr>
          <p:cNvPr id="3" name="Content Placeholder 2">
            <a:extLst>
              <a:ext uri="{FF2B5EF4-FFF2-40B4-BE49-F238E27FC236}">
                <a16:creationId xmlns:a16="http://schemas.microsoft.com/office/drawing/2014/main" id="{B291974A-E2F7-4E97-A42E-52F55DED0F33}"/>
              </a:ext>
            </a:extLst>
          </p:cNvPr>
          <p:cNvSpPr>
            <a:spLocks noGrp="1"/>
          </p:cNvSpPr>
          <p:nvPr>
            <p:ph sz="quarter" idx="23"/>
          </p:nvPr>
        </p:nvSpPr>
        <p:spPr>
          <a:xfrm>
            <a:off x="736600" y="1289049"/>
            <a:ext cx="10718800" cy="966443"/>
          </a:xfrm>
        </p:spPr>
        <p:txBody>
          <a:bodyPr/>
          <a:lstStyle/>
          <a:p>
            <a:r>
              <a:rPr lang="en-US" altLang="en-US" dirty="0">
                <a:sym typeface="Symbol" panose="05050102010706020507" pitchFamily="18" charset="2"/>
              </a:rPr>
              <a:t>In any case we need to determine the domain for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sym typeface="Symbol" panose="05050102010706020507" pitchFamily="18" charset="2"/>
              </a:rPr>
              <a:t>So we ask ourselves: How many complete rotations are required until the curve starts to repeat itself? If the answer is </a:t>
            </a:r>
            <a:r>
              <a:rPr lang="en-US" altLang="en-US" i="1" dirty="0">
                <a:sym typeface="Symbol" panose="05050102010706020507" pitchFamily="18" charset="2"/>
              </a:rPr>
              <a:t>n</a:t>
            </a:r>
            <a:r>
              <a:rPr lang="en-US" altLang="en-US" dirty="0">
                <a:sym typeface="Symbol" panose="05050102010706020507" pitchFamily="18" charset="2"/>
              </a:rPr>
              <a:t>, then</a:t>
            </a:r>
            <a:endParaRPr lang="en-IN" dirty="0"/>
          </a:p>
        </p:txBody>
      </p:sp>
      <p:graphicFrame>
        <p:nvGraphicFramePr>
          <p:cNvPr id="12" name="Content Placeholder 11" descr="sin (8(theta + 2 n (pi))/5) = (sin(8 (theta)/5) + (16 n (pi)/5)) =  (sin (8 (theta)/5))">
            <a:extLst>
              <a:ext uri="{FF2B5EF4-FFF2-40B4-BE49-F238E27FC236}">
                <a16:creationId xmlns:a16="http://schemas.microsoft.com/office/drawing/2014/main" id="{A2647B1B-B114-416D-A436-2822C06585FB}"/>
              </a:ext>
            </a:extLst>
          </p:cNvPr>
          <p:cNvGraphicFramePr>
            <a:graphicFrameLocks noGrp="1" noChangeAspect="1"/>
          </p:cNvGraphicFramePr>
          <p:nvPr>
            <p:ph sz="quarter" idx="24"/>
            <p:extLst>
              <p:ext uri="{D42A27DB-BD31-4B8C-83A1-F6EECF244321}">
                <p14:modId xmlns:p14="http://schemas.microsoft.com/office/powerpoint/2010/main" val="3220139486"/>
              </p:ext>
            </p:extLst>
          </p:nvPr>
        </p:nvGraphicFramePr>
        <p:xfrm>
          <a:off x="4034274" y="2554132"/>
          <a:ext cx="4123450" cy="1677741"/>
        </p:xfrm>
        <a:graphic>
          <a:graphicData uri="http://schemas.openxmlformats.org/presentationml/2006/ole">
            <mc:AlternateContent xmlns:mc="http://schemas.openxmlformats.org/markup-compatibility/2006">
              <mc:Choice xmlns:v="urn:schemas-microsoft-com:vml" Requires="v">
                <p:oleObj spid="_x0000_s816266" name="Equation" r:id="rId3" imgW="4431960" imgH="1803240" progId="Equation.DSMT4">
                  <p:embed/>
                </p:oleObj>
              </mc:Choice>
              <mc:Fallback>
                <p:oleObj name="Equation" r:id="rId3" imgW="4431960" imgH="1803240" progId="Equation.DSMT4">
                  <p:embed/>
                  <p:pic>
                    <p:nvPicPr>
                      <p:cNvPr id="11" name="Object 10">
                        <a:extLst>
                          <a:ext uri="{FF2B5EF4-FFF2-40B4-BE49-F238E27FC236}">
                            <a16:creationId xmlns:a16="http://schemas.microsoft.com/office/drawing/2014/main" id="{500467D8-CC1E-4DA9-8003-523BDC1CD588}"/>
                          </a:ext>
                        </a:extLst>
                      </p:cNvPr>
                      <p:cNvPicPr/>
                      <p:nvPr/>
                    </p:nvPicPr>
                    <p:blipFill>
                      <a:blip r:embed="rId4"/>
                      <a:stretch>
                        <a:fillRect/>
                      </a:stretch>
                    </p:blipFill>
                    <p:spPr>
                      <a:xfrm>
                        <a:off x="4034274" y="2554132"/>
                        <a:ext cx="4123450" cy="167774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D0E9728-8E2C-4C8F-AEE8-0F523035AD56}"/>
              </a:ext>
            </a:extLst>
          </p:cNvPr>
          <p:cNvSpPr>
            <a:spLocks noGrp="1"/>
          </p:cNvSpPr>
          <p:nvPr>
            <p:ph sz="quarter" idx="25"/>
          </p:nvPr>
        </p:nvSpPr>
        <p:spPr>
          <a:xfrm>
            <a:off x="736600" y="4641573"/>
            <a:ext cx="3129722" cy="311910"/>
          </a:xfrm>
        </p:spPr>
        <p:txBody>
          <a:bodyPr/>
          <a:lstStyle/>
          <a:p>
            <a:r>
              <a:rPr lang="en-US" altLang="en-US" dirty="0">
                <a:sym typeface="Symbol" panose="05050102010706020507" pitchFamily="18" charset="2"/>
              </a:rPr>
              <a:t>and so we require that</a:t>
            </a:r>
            <a:endParaRPr lang="en-IN" dirty="0"/>
          </a:p>
        </p:txBody>
      </p:sp>
      <p:graphicFrame>
        <p:nvGraphicFramePr>
          <p:cNvPr id="14" name="Content Placeholder 13" descr="((16nr(pi))/5)">
            <a:extLst>
              <a:ext uri="{FF2B5EF4-FFF2-40B4-BE49-F238E27FC236}">
                <a16:creationId xmlns:a16="http://schemas.microsoft.com/office/drawing/2014/main" id="{2687FB66-1D0C-4B7B-A0B0-8F6AC247217D}"/>
              </a:ext>
            </a:extLst>
          </p:cNvPr>
          <p:cNvGraphicFramePr>
            <a:graphicFrameLocks noGrp="1" noChangeAspect="1"/>
          </p:cNvGraphicFramePr>
          <p:nvPr>
            <p:ph sz="quarter" idx="26"/>
            <p:extLst>
              <p:ext uri="{D42A27DB-BD31-4B8C-83A1-F6EECF244321}">
                <p14:modId xmlns:p14="http://schemas.microsoft.com/office/powerpoint/2010/main" val="1433661252"/>
              </p:ext>
            </p:extLst>
          </p:nvPr>
        </p:nvGraphicFramePr>
        <p:xfrm>
          <a:off x="3902740" y="4490618"/>
          <a:ext cx="680009" cy="646567"/>
        </p:xfrm>
        <a:graphic>
          <a:graphicData uri="http://schemas.openxmlformats.org/presentationml/2006/ole">
            <mc:AlternateContent xmlns:mc="http://schemas.openxmlformats.org/markup-compatibility/2006">
              <mc:Choice xmlns:v="urn:schemas-microsoft-com:vml" Requires="v">
                <p:oleObj spid="_x0000_s816267" name="Equation" r:id="rId5" imgW="774360" imgH="736560" progId="Equation.DSMT4">
                  <p:embed/>
                </p:oleObj>
              </mc:Choice>
              <mc:Fallback>
                <p:oleObj name="Equation" r:id="rId5" imgW="774360" imgH="736560" progId="Equation.DSMT4">
                  <p:embed/>
                  <p:pic>
                    <p:nvPicPr>
                      <p:cNvPr id="13" name="Object 12">
                        <a:extLst>
                          <a:ext uri="{FF2B5EF4-FFF2-40B4-BE49-F238E27FC236}">
                            <a16:creationId xmlns:a16="http://schemas.microsoft.com/office/drawing/2014/main" id="{F87FAFF0-E7C3-41E4-9961-24FAB4B266F2}"/>
                          </a:ext>
                        </a:extLst>
                      </p:cNvPr>
                      <p:cNvPicPr/>
                      <p:nvPr/>
                    </p:nvPicPr>
                    <p:blipFill>
                      <a:blip r:embed="rId6"/>
                      <a:stretch>
                        <a:fillRect/>
                      </a:stretch>
                    </p:blipFill>
                    <p:spPr>
                      <a:xfrm>
                        <a:off x="3902740" y="4490618"/>
                        <a:ext cx="680009" cy="6465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7689982-1E64-4130-AD80-DA014E415F2B}"/>
              </a:ext>
            </a:extLst>
          </p:cNvPr>
          <p:cNvSpPr>
            <a:spLocks noGrp="1"/>
          </p:cNvSpPr>
          <p:nvPr>
            <p:ph sz="quarter" idx="27"/>
          </p:nvPr>
        </p:nvSpPr>
        <p:spPr>
          <a:xfrm>
            <a:off x="4708617" y="4641574"/>
            <a:ext cx="6746783" cy="311910"/>
          </a:xfrm>
        </p:spPr>
        <p:txBody>
          <a:bodyPr/>
          <a:lstStyle/>
          <a:p>
            <a:r>
              <a:rPr lang="en-US" altLang="en-US" dirty="0">
                <a:sym typeface="Symbol" panose="05050102010706020507" pitchFamily="18" charset="2"/>
              </a:rPr>
              <a:t>be an even multiple of </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sym typeface="Symbol" panose="05050102010706020507" pitchFamily="18" charset="2"/>
              </a:rPr>
              <a:t>. </a:t>
            </a:r>
            <a:r>
              <a:rPr lang="en-US" altLang="en-US" dirty="0">
                <a:sym typeface="Symbol" panose="05050102010706020507" pitchFamily="18" charset="2"/>
              </a:rPr>
              <a:t>This will first occur when</a:t>
            </a:r>
            <a:endParaRPr lang="en-IN" dirty="0"/>
          </a:p>
        </p:txBody>
      </p:sp>
      <p:sp>
        <p:nvSpPr>
          <p:cNvPr id="8" name="Content Placeholder 7">
            <a:extLst>
              <a:ext uri="{FF2B5EF4-FFF2-40B4-BE49-F238E27FC236}">
                <a16:creationId xmlns:a16="http://schemas.microsoft.com/office/drawing/2014/main" id="{97061CCF-8D2D-460B-A71C-A330D57EA02D}"/>
              </a:ext>
            </a:extLst>
          </p:cNvPr>
          <p:cNvSpPr>
            <a:spLocks noGrp="1"/>
          </p:cNvSpPr>
          <p:nvPr>
            <p:ph sz="quarter" idx="28"/>
          </p:nvPr>
        </p:nvSpPr>
        <p:spPr>
          <a:xfrm>
            <a:off x="736600" y="5202271"/>
            <a:ext cx="10718800" cy="311911"/>
          </a:xfrm>
        </p:spPr>
        <p:txBody>
          <a:bodyPr/>
          <a:lstStyle/>
          <a:p>
            <a:r>
              <a:rPr lang="en-US" altLang="en-US" i="1" dirty="0">
                <a:sym typeface="Symbol" panose="05050102010706020507" pitchFamily="18" charset="2"/>
              </a:rPr>
              <a:t>n </a:t>
            </a:r>
            <a:r>
              <a:rPr lang="en-US" altLang="en-US" dirty="0">
                <a:sym typeface="Symbol" panose="05050102010706020507" pitchFamily="18" charset="2"/>
              </a:rPr>
              <a:t>= 5. Therefore we will graph the entire curve if we specify that </a:t>
            </a:r>
            <a:r>
              <a:rPr lang="en-US" altLang="en-US" dirty="0" smtClean="0">
                <a:sym typeface="Symbol" panose="05050102010706020507" pitchFamily="18" charset="2"/>
              </a:rPr>
              <a:t>0≤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IN" altLang="en-US" i="1" dirty="0" smtClean="0">
                <a:latin typeface="Arial" panose="020B0604020202020204" pitchFamily="34" charset="0"/>
                <a:cs typeface="Arial" panose="020B0604020202020204" pitchFamily="34" charset="0"/>
                <a:sym typeface="Symbol" panose="05050102010706020507" pitchFamily="18" charset="2"/>
              </a:rPr>
              <a:t> </a:t>
            </a:r>
            <a:r>
              <a:rPr lang="en-US" altLang="en-US" dirty="0" smtClean="0">
                <a:sym typeface="Symbol" panose="05050102010706020507" pitchFamily="18" charset="2"/>
              </a:rPr>
              <a:t>≤ 10</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sym typeface="Symbol" panose="05050102010706020507" pitchFamily="18" charset="2"/>
              </a:rPr>
              <a:t>.</a:t>
            </a:r>
            <a:r>
              <a:rPr lang="en-US" altLang="en-US" i="1" dirty="0" smtClean="0">
                <a:sym typeface="Symbol" panose="05050102010706020507" pitchFamily="18" charset="2"/>
              </a:rPr>
              <a:t> </a:t>
            </a:r>
            <a:endParaRPr lang="en-US" altLang="en-US" i="1" dirty="0">
              <a:sym typeface="Symbol" panose="05050102010706020507" pitchFamily="18" charset="2"/>
            </a:endParaRPr>
          </a:p>
        </p:txBody>
      </p:sp>
    </p:spTree>
    <p:extLst>
      <p:ext uri="{BB962C8B-B14F-4D97-AF65-F5344CB8AC3E}">
        <p14:creationId xmlns:p14="http://schemas.microsoft.com/office/powerpoint/2010/main" val="2818517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B896-2322-453B-AB2E-DF0C80397895}"/>
              </a:ext>
            </a:extLst>
          </p:cNvPr>
          <p:cNvSpPr>
            <a:spLocks noGrp="1"/>
          </p:cNvSpPr>
          <p:nvPr>
            <p:ph type="title"/>
          </p:nvPr>
        </p:nvSpPr>
        <p:spPr/>
        <p:txBody>
          <a:bodyPr/>
          <a:lstStyle/>
          <a:p>
            <a:r>
              <a:rPr lang="en-US" altLang="en-US" dirty="0"/>
              <a:t>Example 10 – </a:t>
            </a:r>
            <a:r>
              <a:rPr lang="en-US" altLang="en-US" i="1" dirty="0"/>
              <a:t>Solution </a:t>
            </a:r>
            <a:r>
              <a:rPr lang="en-US" altLang="en-US" sz="2400" b="0" dirty="0"/>
              <a:t>(2 of 2)</a:t>
            </a:r>
            <a:endParaRPr lang="en-IN" dirty="0"/>
          </a:p>
        </p:txBody>
      </p:sp>
      <p:sp>
        <p:nvSpPr>
          <p:cNvPr id="3" name="Content Placeholder 2">
            <a:extLst>
              <a:ext uri="{FF2B5EF4-FFF2-40B4-BE49-F238E27FC236}">
                <a16:creationId xmlns:a16="http://schemas.microsoft.com/office/drawing/2014/main" id="{F54721B9-2BF3-480B-A0B1-802EC46105BA}"/>
              </a:ext>
            </a:extLst>
          </p:cNvPr>
          <p:cNvSpPr>
            <a:spLocks noGrp="1"/>
          </p:cNvSpPr>
          <p:nvPr>
            <p:ph sz="quarter" idx="12"/>
          </p:nvPr>
        </p:nvSpPr>
        <p:spPr>
          <a:xfrm>
            <a:off x="741971" y="1292278"/>
            <a:ext cx="10721975" cy="294760"/>
          </a:xfrm>
        </p:spPr>
        <p:txBody>
          <a:bodyPr/>
          <a:lstStyle/>
          <a:p>
            <a:r>
              <a:rPr lang="en-US" altLang="en-US" dirty="0"/>
              <a:t>Switching from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to </a:t>
            </a:r>
            <a:r>
              <a:rPr lang="en-US" altLang="en-US" i="1" dirty="0"/>
              <a:t>t</a:t>
            </a:r>
            <a:r>
              <a:rPr lang="en-US" altLang="en-US" dirty="0"/>
              <a:t>, we have the equations</a:t>
            </a:r>
            <a:endParaRPr lang="en-IN" dirty="0"/>
          </a:p>
        </p:txBody>
      </p:sp>
      <p:graphicFrame>
        <p:nvGraphicFramePr>
          <p:cNvPr id="12" name="Content Placeholder 11" descr="x = sin(8t/5) cos(t). y = sin(8t/5) sin(t). 0 &lt;=t &lt;= 10 pi">
            <a:extLst>
              <a:ext uri="{FF2B5EF4-FFF2-40B4-BE49-F238E27FC236}">
                <a16:creationId xmlns:a16="http://schemas.microsoft.com/office/drawing/2014/main" id="{738DDEE5-9B2C-4730-8BB7-A9CE781BC22D}"/>
              </a:ext>
            </a:extLst>
          </p:cNvPr>
          <p:cNvGraphicFramePr>
            <a:graphicFrameLocks noGrp="1" noChangeAspect="1"/>
          </p:cNvGraphicFramePr>
          <p:nvPr>
            <p:ph sz="quarter" idx="13"/>
            <p:extLst>
              <p:ext uri="{D42A27DB-BD31-4B8C-83A1-F6EECF244321}">
                <p14:modId xmlns:p14="http://schemas.microsoft.com/office/powerpoint/2010/main" val="2992806076"/>
              </p:ext>
            </p:extLst>
          </p:nvPr>
        </p:nvGraphicFramePr>
        <p:xfrm>
          <a:off x="2993991" y="1885996"/>
          <a:ext cx="6200843" cy="758802"/>
        </p:xfrm>
        <a:graphic>
          <a:graphicData uri="http://schemas.openxmlformats.org/presentationml/2006/ole">
            <mc:AlternateContent xmlns:mc="http://schemas.openxmlformats.org/markup-compatibility/2006">
              <mc:Choice xmlns:v="urn:schemas-microsoft-com:vml" Requires="v">
                <p:oleObj spid="_x0000_s817284" name="Equation" r:id="rId3" imgW="6642000" imgH="812520" progId="Equation.DSMT4">
                  <p:embed/>
                </p:oleObj>
              </mc:Choice>
              <mc:Fallback>
                <p:oleObj name="Equation" r:id="rId3" imgW="6642000" imgH="812520" progId="Equation.DSMT4">
                  <p:embed/>
                  <p:pic>
                    <p:nvPicPr>
                      <p:cNvPr id="11" name="Object 10">
                        <a:extLst>
                          <a:ext uri="{FF2B5EF4-FFF2-40B4-BE49-F238E27FC236}">
                            <a16:creationId xmlns:a16="http://schemas.microsoft.com/office/drawing/2014/main" id="{AB9BB7AD-F84D-439B-BCAB-0FA5702E666C}"/>
                          </a:ext>
                        </a:extLst>
                      </p:cNvPr>
                      <p:cNvPicPr/>
                      <p:nvPr/>
                    </p:nvPicPr>
                    <p:blipFill>
                      <a:blip r:embed="rId4"/>
                      <a:stretch>
                        <a:fillRect/>
                      </a:stretch>
                    </p:blipFill>
                    <p:spPr>
                      <a:xfrm>
                        <a:off x="2993991" y="1885996"/>
                        <a:ext cx="6200843" cy="7588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2C5E989-EFF6-4D80-9AC7-84A36937698B}"/>
              </a:ext>
            </a:extLst>
          </p:cNvPr>
          <p:cNvSpPr>
            <a:spLocks noGrp="1"/>
          </p:cNvSpPr>
          <p:nvPr>
            <p:ph sz="quarter" idx="14"/>
          </p:nvPr>
        </p:nvSpPr>
        <p:spPr>
          <a:xfrm>
            <a:off x="733425" y="2722032"/>
            <a:ext cx="10721975" cy="294760"/>
          </a:xfrm>
        </p:spPr>
        <p:txBody>
          <a:bodyPr/>
          <a:lstStyle/>
          <a:p>
            <a:r>
              <a:rPr lang="en-US" altLang="en-US" dirty="0"/>
              <a:t>and Figure 18 shows the resulting curve. Notice that this rose has 16 loops.</a:t>
            </a:r>
            <a:endParaRPr lang="en-IN" dirty="0"/>
          </a:p>
        </p:txBody>
      </p:sp>
      <p:pic>
        <p:nvPicPr>
          <p:cNvPr id="13" name="Content Placeholder 12" descr="A rose curve is graphed in the polar coordinate system. The length of the loops of the curve is 1 unit.&#10;">
            <a:extLst>
              <a:ext uri="{FF2B5EF4-FFF2-40B4-BE49-F238E27FC236}">
                <a16:creationId xmlns:a16="http://schemas.microsoft.com/office/drawing/2014/main" id="{59964EF0-FE49-48E7-BB3D-66FB78E93C43}"/>
              </a:ext>
            </a:extLst>
          </p:cNvPr>
          <p:cNvPicPr>
            <a:picLocks noGrp="1" noChangeAspect="1"/>
          </p:cNvPicPr>
          <p:nvPr>
            <p:ph sz="quarter" idx="15"/>
          </p:nvPr>
        </p:nvPicPr>
        <p:blipFill>
          <a:blip r:embed="rId5"/>
          <a:stretch>
            <a:fillRect/>
          </a:stretch>
        </p:blipFill>
        <p:spPr>
          <a:xfrm>
            <a:off x="5028941" y="3247186"/>
            <a:ext cx="2130942" cy="2074195"/>
          </a:xfrm>
          <a:prstGeom prst="rect">
            <a:avLst/>
          </a:prstGeom>
        </p:spPr>
      </p:pic>
      <p:graphicFrame>
        <p:nvGraphicFramePr>
          <p:cNvPr id="15" name="Content Placeholder 14" descr="r = sin((8 theta)/5)">
            <a:extLst>
              <a:ext uri="{FF2B5EF4-FFF2-40B4-BE49-F238E27FC236}">
                <a16:creationId xmlns:a16="http://schemas.microsoft.com/office/drawing/2014/main" id="{073BD1F8-BC6D-4BDD-97CC-D397100EBD93}"/>
              </a:ext>
            </a:extLst>
          </p:cNvPr>
          <p:cNvGraphicFramePr>
            <a:graphicFrameLocks noGrp="1" noChangeAspect="1"/>
          </p:cNvGraphicFramePr>
          <p:nvPr>
            <p:ph sz="quarter" idx="16"/>
            <p:extLst>
              <p:ext uri="{D42A27DB-BD31-4B8C-83A1-F6EECF244321}">
                <p14:modId xmlns:p14="http://schemas.microsoft.com/office/powerpoint/2010/main" val="2123288966"/>
              </p:ext>
            </p:extLst>
          </p:nvPr>
        </p:nvGraphicFramePr>
        <p:xfrm>
          <a:off x="5625852" y="5422900"/>
          <a:ext cx="945058" cy="476251"/>
        </p:xfrm>
        <a:graphic>
          <a:graphicData uri="http://schemas.openxmlformats.org/presentationml/2006/ole">
            <mc:AlternateContent xmlns:mc="http://schemas.openxmlformats.org/markup-compatibility/2006">
              <mc:Choice xmlns:v="urn:schemas-microsoft-com:vml" Requires="v">
                <p:oleObj spid="_x0000_s817285" name="Equation" r:id="rId6" imgW="1612800" imgH="812520" progId="Equation.DSMT4">
                  <p:embed/>
                </p:oleObj>
              </mc:Choice>
              <mc:Fallback>
                <p:oleObj name="Equation" r:id="rId6" imgW="1612800" imgH="812520" progId="Equation.DSMT4">
                  <p:embed/>
                  <p:pic>
                    <p:nvPicPr>
                      <p:cNvPr id="14" name="Object 13">
                        <a:extLst>
                          <a:ext uri="{FF2B5EF4-FFF2-40B4-BE49-F238E27FC236}">
                            <a16:creationId xmlns:a16="http://schemas.microsoft.com/office/drawing/2014/main" id="{8798712E-CE17-44EC-9080-75059B924CBD}"/>
                          </a:ext>
                        </a:extLst>
                      </p:cNvPr>
                      <p:cNvPicPr/>
                      <p:nvPr/>
                    </p:nvPicPr>
                    <p:blipFill>
                      <a:blip r:embed="rId7"/>
                      <a:stretch>
                        <a:fillRect/>
                      </a:stretch>
                    </p:blipFill>
                    <p:spPr>
                      <a:xfrm>
                        <a:off x="5625852" y="5422900"/>
                        <a:ext cx="945058" cy="476251"/>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4F69DE5A-749C-4D19-8468-0667C05BAED5}"/>
              </a:ext>
            </a:extLst>
          </p:cNvPr>
          <p:cNvSpPr>
            <a:spLocks noGrp="1"/>
          </p:cNvSpPr>
          <p:nvPr>
            <p:ph sz="quarter" idx="17"/>
          </p:nvPr>
        </p:nvSpPr>
        <p:spPr>
          <a:xfrm>
            <a:off x="733425" y="5973002"/>
            <a:ext cx="10729913" cy="294761"/>
          </a:xfrm>
        </p:spPr>
        <p:txBody>
          <a:bodyPr/>
          <a:lstStyle/>
          <a:p>
            <a:pPr algn="ctr"/>
            <a:r>
              <a:rPr lang="en-US" altLang="en-US" sz="2000" b="1" dirty="0"/>
              <a:t>Figure 18</a:t>
            </a:r>
          </a:p>
        </p:txBody>
      </p:sp>
    </p:spTree>
    <p:extLst>
      <p:ext uri="{BB962C8B-B14F-4D97-AF65-F5344CB8AC3E}">
        <p14:creationId xmlns:p14="http://schemas.microsoft.com/office/powerpoint/2010/main" val="238377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0150-C7A1-4EDC-BDDB-1FF4CDFF9E9E}"/>
              </a:ext>
            </a:extLst>
          </p:cNvPr>
          <p:cNvSpPr>
            <a:spLocks noGrp="1"/>
          </p:cNvSpPr>
          <p:nvPr>
            <p:ph type="title"/>
          </p:nvPr>
        </p:nvSpPr>
        <p:spPr/>
        <p:txBody>
          <a:bodyPr/>
          <a:lstStyle/>
          <a:p>
            <a:r>
              <a:rPr lang="en-US" altLang="en-US" dirty="0"/>
              <a:t>Polar Coordinates </a:t>
            </a:r>
            <a:r>
              <a:rPr lang="en-US" altLang="en-US" sz="2400" b="0" dirty="0"/>
              <a:t>(3 of 11)</a:t>
            </a:r>
            <a:endParaRPr lang="en-IN" sz="2400" b="0" dirty="0"/>
          </a:p>
        </p:txBody>
      </p:sp>
      <p:sp>
        <p:nvSpPr>
          <p:cNvPr id="3" name="Text Placeholder 2">
            <a:extLst>
              <a:ext uri="{FF2B5EF4-FFF2-40B4-BE49-F238E27FC236}">
                <a16:creationId xmlns:a16="http://schemas.microsoft.com/office/drawing/2014/main" id="{E770FB15-BFC1-4DC2-8DC6-B360308855ED}"/>
              </a:ext>
            </a:extLst>
          </p:cNvPr>
          <p:cNvSpPr>
            <a:spLocks noGrp="1"/>
          </p:cNvSpPr>
          <p:nvPr>
            <p:ph type="body" sz="quarter" idx="15"/>
          </p:nvPr>
        </p:nvSpPr>
        <p:spPr>
          <a:xfrm>
            <a:off x="743576" y="1289684"/>
            <a:ext cx="10711543" cy="2630563"/>
          </a:xfrm>
        </p:spPr>
        <p:txBody>
          <a:bodyPr/>
          <a:lstStyle/>
          <a:p>
            <a:r>
              <a:rPr lang="en-US" altLang="en-US" dirty="0"/>
              <a:t>Then the point </a:t>
            </a:r>
            <a:r>
              <a:rPr lang="en-US" altLang="en-US" i="1" dirty="0"/>
              <a:t>P</a:t>
            </a:r>
            <a:r>
              <a:rPr lang="en-US" altLang="en-US" dirty="0"/>
              <a:t> is represented by the ordered pair (</a:t>
            </a:r>
            <a:r>
              <a:rPr lang="en-US" altLang="en-US" i="1" dirty="0"/>
              <a:t>r</a:t>
            </a:r>
            <a:r>
              <a:rPr lang="en-US" altLang="en-US" dirty="0"/>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and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are called </a:t>
            </a:r>
            <a:r>
              <a:rPr lang="en-US" altLang="en-US" b="1" dirty="0"/>
              <a:t>polar coordinates </a:t>
            </a:r>
            <a:r>
              <a:rPr lang="en-US" altLang="en-US" dirty="0"/>
              <a:t>of </a:t>
            </a:r>
            <a:r>
              <a:rPr lang="en-US" altLang="en-US" i="1" dirty="0"/>
              <a:t>P</a:t>
            </a:r>
            <a:r>
              <a:rPr lang="en-US" altLang="en-US" dirty="0"/>
              <a:t>.</a:t>
            </a:r>
          </a:p>
          <a:p>
            <a:r>
              <a:rPr lang="en-US" altLang="en-US" dirty="0"/>
              <a:t>We use the convention that an angle is positive if measured in the counterclockwise direction from the polar axis and negative in the clockwise direction.</a:t>
            </a:r>
          </a:p>
          <a:p>
            <a:r>
              <a:rPr lang="en-US" altLang="en-US" dirty="0"/>
              <a:t>If </a:t>
            </a:r>
            <a:r>
              <a:rPr lang="en-US" altLang="en-US" i="1" dirty="0"/>
              <a:t>P </a:t>
            </a:r>
            <a:r>
              <a:rPr lang="en-US" altLang="en-US" dirty="0"/>
              <a:t>=</a:t>
            </a:r>
            <a:r>
              <a:rPr lang="en-US" altLang="en-US" i="1" dirty="0"/>
              <a:t> O</a:t>
            </a:r>
            <a:r>
              <a:rPr lang="en-US" altLang="en-US" dirty="0"/>
              <a:t>, then </a:t>
            </a:r>
            <a:r>
              <a:rPr lang="en-US" altLang="en-US" i="1" dirty="0"/>
              <a:t>r</a:t>
            </a:r>
            <a:r>
              <a:rPr lang="en-US" altLang="en-US" dirty="0"/>
              <a:t> = 0 and we agree that (0,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sz="800" i="1" dirty="0" smtClean="0">
                <a:sym typeface="Symbol" panose="05050102010706020507" pitchFamily="18" charset="2"/>
              </a:rPr>
              <a:t> </a:t>
            </a:r>
            <a:r>
              <a:rPr lang="en-US" altLang="en-US" dirty="0"/>
              <a:t>) represents the pole for any value of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a:t>
            </a:r>
            <a:endParaRPr lang="en-US" altLang="en-US" dirty="0"/>
          </a:p>
        </p:txBody>
      </p:sp>
    </p:spTree>
    <p:extLst>
      <p:ext uri="{BB962C8B-B14F-4D97-AF65-F5344CB8AC3E}">
        <p14:creationId xmlns:p14="http://schemas.microsoft.com/office/powerpoint/2010/main" val="3506239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A62-308E-46AA-85ED-2142331D7F90}"/>
              </a:ext>
            </a:extLst>
          </p:cNvPr>
          <p:cNvSpPr>
            <a:spLocks noGrp="1"/>
          </p:cNvSpPr>
          <p:nvPr>
            <p:ph type="title"/>
          </p:nvPr>
        </p:nvSpPr>
        <p:spPr/>
        <p:txBody>
          <a:bodyPr/>
          <a:lstStyle/>
          <a:p>
            <a:r>
              <a:rPr lang="en-US" altLang="en-US" dirty="0"/>
              <a:t>Polar Coordinates </a:t>
            </a:r>
            <a:r>
              <a:rPr lang="en-US" altLang="en-US" sz="2400" b="0" dirty="0"/>
              <a:t>(4 of 11)</a:t>
            </a:r>
            <a:endParaRPr lang="en-IN" dirty="0"/>
          </a:p>
        </p:txBody>
      </p:sp>
      <p:sp>
        <p:nvSpPr>
          <p:cNvPr id="3" name="Content Placeholder 2">
            <a:extLst>
              <a:ext uri="{FF2B5EF4-FFF2-40B4-BE49-F238E27FC236}">
                <a16:creationId xmlns:a16="http://schemas.microsoft.com/office/drawing/2014/main" id="{86A7FE9A-B80C-4079-AC4B-17F6ADB27F39}"/>
              </a:ext>
            </a:extLst>
          </p:cNvPr>
          <p:cNvSpPr>
            <a:spLocks noGrp="1"/>
          </p:cNvSpPr>
          <p:nvPr>
            <p:ph sz="quarter" idx="12"/>
          </p:nvPr>
        </p:nvSpPr>
        <p:spPr>
          <a:xfrm>
            <a:off x="741971" y="1292277"/>
            <a:ext cx="10721975" cy="710905"/>
          </a:xfrm>
        </p:spPr>
        <p:txBody>
          <a:bodyPr/>
          <a:lstStyle/>
          <a:p>
            <a:r>
              <a:rPr lang="en-US" altLang="en-US" dirty="0"/>
              <a:t>We extend the meaning of polar coordinates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to the case in which </a:t>
            </a:r>
            <a:r>
              <a:rPr lang="en-US" altLang="en-US" i="1" dirty="0"/>
              <a:t>r</a:t>
            </a:r>
            <a:r>
              <a:rPr lang="en-US" altLang="en-US" dirty="0"/>
              <a:t> is negative by agreeing that, as in Figure 2, the points </a:t>
            </a:r>
            <a:r>
              <a:rPr lang="en-US" altLang="en-US" dirty="0" smtClean="0"/>
              <a:t>(−</a:t>
            </a:r>
            <a:r>
              <a:rPr lang="en-US" altLang="en-US" i="1" dirty="0" smtClean="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and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lie on the</a:t>
            </a:r>
            <a:endParaRPr lang="en-IN" dirty="0"/>
          </a:p>
        </p:txBody>
      </p:sp>
      <p:sp>
        <p:nvSpPr>
          <p:cNvPr id="4" name="Content Placeholder 3">
            <a:extLst>
              <a:ext uri="{FF2B5EF4-FFF2-40B4-BE49-F238E27FC236}">
                <a16:creationId xmlns:a16="http://schemas.microsoft.com/office/drawing/2014/main" id="{162D7DF7-7FFB-45BA-B103-6F2072560DF3}"/>
              </a:ext>
            </a:extLst>
          </p:cNvPr>
          <p:cNvSpPr>
            <a:spLocks noGrp="1"/>
          </p:cNvSpPr>
          <p:nvPr>
            <p:ph sz="quarter" idx="13"/>
          </p:nvPr>
        </p:nvSpPr>
        <p:spPr>
          <a:xfrm>
            <a:off x="733425" y="2106093"/>
            <a:ext cx="6286211" cy="341543"/>
          </a:xfrm>
        </p:spPr>
        <p:txBody>
          <a:bodyPr/>
          <a:lstStyle/>
          <a:p>
            <a:r>
              <a:rPr lang="en-US" altLang="en-US" dirty="0"/>
              <a:t>same line through </a:t>
            </a:r>
            <a:r>
              <a:rPr lang="en-US" altLang="en-US" i="1" dirty="0"/>
              <a:t>O</a:t>
            </a:r>
            <a:r>
              <a:rPr lang="en-US" altLang="en-US" dirty="0"/>
              <a:t> and at the same distance</a:t>
            </a:r>
            <a:endParaRPr lang="en-IN" dirty="0"/>
          </a:p>
        </p:txBody>
      </p:sp>
      <p:graphicFrame>
        <p:nvGraphicFramePr>
          <p:cNvPr id="12" name="Content Placeholder 11" descr="abs(r)">
            <a:extLst>
              <a:ext uri="{FF2B5EF4-FFF2-40B4-BE49-F238E27FC236}">
                <a16:creationId xmlns:a16="http://schemas.microsoft.com/office/drawing/2014/main" id="{8ABBF4BA-8B65-4E7A-87E6-CEE5C1299303}"/>
              </a:ext>
            </a:extLst>
          </p:cNvPr>
          <p:cNvGraphicFramePr>
            <a:graphicFrameLocks noGrp="1" noChangeAspect="1"/>
          </p:cNvGraphicFramePr>
          <p:nvPr>
            <p:ph sz="quarter" idx="14"/>
            <p:extLst>
              <p:ext uri="{D42A27DB-BD31-4B8C-83A1-F6EECF244321}">
                <p14:modId xmlns:p14="http://schemas.microsoft.com/office/powerpoint/2010/main" val="887873527"/>
              </p:ext>
            </p:extLst>
          </p:nvPr>
        </p:nvGraphicFramePr>
        <p:xfrm>
          <a:off x="7047344" y="2059397"/>
          <a:ext cx="262964" cy="406400"/>
        </p:xfrm>
        <a:graphic>
          <a:graphicData uri="http://schemas.openxmlformats.org/presentationml/2006/ole">
            <mc:AlternateContent xmlns:mc="http://schemas.openxmlformats.org/markup-compatibility/2006">
              <mc:Choice xmlns:v="urn:schemas-microsoft-com:vml" Requires="v">
                <p:oleObj spid="_x0000_s787616" name="Equation" r:id="rId3" imgW="279360" imgH="431640" progId="Equation.DSMT4">
                  <p:embed/>
                </p:oleObj>
              </mc:Choice>
              <mc:Fallback>
                <p:oleObj name="Equation" r:id="rId3" imgW="279360" imgH="431640" progId="Equation.DSMT4">
                  <p:embed/>
                  <p:pic>
                    <p:nvPicPr>
                      <p:cNvPr id="11" name="Object 10">
                        <a:extLst>
                          <a:ext uri="{FF2B5EF4-FFF2-40B4-BE49-F238E27FC236}">
                            <a16:creationId xmlns:a16="http://schemas.microsoft.com/office/drawing/2014/main" id="{B0BAB553-6205-42A8-A156-A009B98D8249}"/>
                          </a:ext>
                        </a:extLst>
                      </p:cNvPr>
                      <p:cNvPicPr/>
                      <p:nvPr/>
                    </p:nvPicPr>
                    <p:blipFill>
                      <a:blip r:embed="rId4"/>
                      <a:stretch>
                        <a:fillRect/>
                      </a:stretch>
                    </p:blipFill>
                    <p:spPr>
                      <a:xfrm>
                        <a:off x="7047344" y="2059397"/>
                        <a:ext cx="262964" cy="406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EAFE71A-533A-4ACB-AC8B-14F65C4743D1}"/>
              </a:ext>
            </a:extLst>
          </p:cNvPr>
          <p:cNvSpPr>
            <a:spLocks noGrp="1"/>
          </p:cNvSpPr>
          <p:nvPr>
            <p:ph sz="quarter" idx="15"/>
          </p:nvPr>
        </p:nvSpPr>
        <p:spPr>
          <a:xfrm>
            <a:off x="7414591" y="2106094"/>
            <a:ext cx="4049355" cy="341542"/>
          </a:xfrm>
        </p:spPr>
        <p:txBody>
          <a:bodyPr/>
          <a:lstStyle/>
          <a:p>
            <a:r>
              <a:rPr lang="en-US" altLang="en-US" dirty="0"/>
              <a:t>from </a:t>
            </a:r>
            <a:r>
              <a:rPr lang="en-US" altLang="en-US" i="1" dirty="0"/>
              <a:t>O</a:t>
            </a:r>
            <a:r>
              <a:rPr lang="en-US" altLang="en-US" dirty="0"/>
              <a:t>, but on opposite sides</a:t>
            </a:r>
            <a:endParaRPr lang="en-IN" dirty="0"/>
          </a:p>
        </p:txBody>
      </p:sp>
      <p:sp>
        <p:nvSpPr>
          <p:cNvPr id="8" name="Content Placeholder 7">
            <a:extLst>
              <a:ext uri="{FF2B5EF4-FFF2-40B4-BE49-F238E27FC236}">
                <a16:creationId xmlns:a16="http://schemas.microsoft.com/office/drawing/2014/main" id="{E9C6D538-317A-48FC-97DB-8BFD33377BE8}"/>
              </a:ext>
            </a:extLst>
          </p:cNvPr>
          <p:cNvSpPr>
            <a:spLocks noGrp="1"/>
          </p:cNvSpPr>
          <p:nvPr>
            <p:ph sz="quarter" idx="16"/>
          </p:nvPr>
        </p:nvSpPr>
        <p:spPr>
          <a:xfrm>
            <a:off x="733426" y="2503851"/>
            <a:ext cx="717688" cy="346953"/>
          </a:xfrm>
        </p:spPr>
        <p:txBody>
          <a:bodyPr/>
          <a:lstStyle/>
          <a:p>
            <a:r>
              <a:rPr lang="en-US" altLang="en-US" dirty="0"/>
              <a:t>of </a:t>
            </a:r>
            <a:r>
              <a:rPr lang="en-US" altLang="en-US" i="1" dirty="0"/>
              <a:t>O</a:t>
            </a:r>
            <a:r>
              <a:rPr lang="en-US" altLang="en-US" dirty="0"/>
              <a:t>.</a:t>
            </a:r>
          </a:p>
        </p:txBody>
      </p:sp>
      <p:pic>
        <p:nvPicPr>
          <p:cNvPr id="13" name="Content Placeholder 12" descr="The image shows two lines starting from the same point. The horizontal line goes to the right. The other line starts from the point O, it goes up to the right and ends at the point (r, theta). The upward line makes an angle of theta degrees with the horizontal line. Another line is drawn from the point O. The line goes down to the right and ends at the point (negative r, theta). The line makes an angle of theta plus pi with the horizontal line.&#10;">
            <a:extLst>
              <a:ext uri="{FF2B5EF4-FFF2-40B4-BE49-F238E27FC236}">
                <a16:creationId xmlns:a16="http://schemas.microsoft.com/office/drawing/2014/main" id="{7669E057-56AB-4347-9F99-3E1848F080AF}"/>
              </a:ext>
            </a:extLst>
          </p:cNvPr>
          <p:cNvPicPr>
            <a:picLocks noGrp="1" noChangeAspect="1"/>
          </p:cNvPicPr>
          <p:nvPr>
            <p:ph sz="quarter" idx="17"/>
          </p:nvPr>
        </p:nvPicPr>
        <p:blipFill>
          <a:blip r:embed="rId5"/>
          <a:stretch>
            <a:fillRect/>
          </a:stretch>
        </p:blipFill>
        <p:spPr>
          <a:xfrm>
            <a:off x="3676818" y="2802617"/>
            <a:ext cx="4393667" cy="2980667"/>
          </a:xfrm>
          <a:prstGeom prst="rect">
            <a:avLst/>
          </a:prstGeom>
        </p:spPr>
      </p:pic>
      <p:sp>
        <p:nvSpPr>
          <p:cNvPr id="10" name="Content Placeholder 9">
            <a:extLst>
              <a:ext uri="{FF2B5EF4-FFF2-40B4-BE49-F238E27FC236}">
                <a16:creationId xmlns:a16="http://schemas.microsoft.com/office/drawing/2014/main" id="{2F4CF2C7-DF78-471D-9E94-D6CCB5DC83B4}"/>
              </a:ext>
            </a:extLst>
          </p:cNvPr>
          <p:cNvSpPr>
            <a:spLocks noGrp="1"/>
          </p:cNvSpPr>
          <p:nvPr>
            <p:ph sz="quarter" idx="18"/>
          </p:nvPr>
        </p:nvSpPr>
        <p:spPr>
          <a:xfrm>
            <a:off x="733425" y="5927777"/>
            <a:ext cx="10729913" cy="337706"/>
          </a:xfrm>
        </p:spPr>
        <p:txBody>
          <a:bodyPr/>
          <a:lstStyle/>
          <a:p>
            <a:pPr algn="ctr"/>
            <a:r>
              <a:rPr lang="en-US" altLang="en-US" sz="2000" b="1" dirty="0"/>
              <a:t>Figure 2</a:t>
            </a:r>
          </a:p>
        </p:txBody>
      </p:sp>
    </p:spTree>
    <p:extLst>
      <p:ext uri="{BB962C8B-B14F-4D97-AF65-F5344CB8AC3E}">
        <p14:creationId xmlns:p14="http://schemas.microsoft.com/office/powerpoint/2010/main" val="2058067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0150-C7A1-4EDC-BDDB-1FF4CDFF9E9E}"/>
              </a:ext>
            </a:extLst>
          </p:cNvPr>
          <p:cNvSpPr>
            <a:spLocks noGrp="1"/>
          </p:cNvSpPr>
          <p:nvPr>
            <p:ph type="title"/>
          </p:nvPr>
        </p:nvSpPr>
        <p:spPr/>
        <p:txBody>
          <a:bodyPr/>
          <a:lstStyle/>
          <a:p>
            <a:r>
              <a:rPr lang="en-US" altLang="en-US" dirty="0"/>
              <a:t>Polar Coordinates </a:t>
            </a:r>
            <a:r>
              <a:rPr lang="en-US" altLang="en-US" sz="2400" b="0" dirty="0"/>
              <a:t>(5 of 11)</a:t>
            </a:r>
            <a:endParaRPr lang="en-IN" sz="2400" b="0" dirty="0"/>
          </a:p>
        </p:txBody>
      </p:sp>
      <p:sp>
        <p:nvSpPr>
          <p:cNvPr id="3" name="Text Placeholder 2">
            <a:extLst>
              <a:ext uri="{FF2B5EF4-FFF2-40B4-BE49-F238E27FC236}">
                <a16:creationId xmlns:a16="http://schemas.microsoft.com/office/drawing/2014/main" id="{E770FB15-BFC1-4DC2-8DC6-B360308855ED}"/>
              </a:ext>
            </a:extLst>
          </p:cNvPr>
          <p:cNvSpPr>
            <a:spLocks noGrp="1"/>
          </p:cNvSpPr>
          <p:nvPr>
            <p:ph type="body" sz="quarter" idx="15"/>
          </p:nvPr>
        </p:nvSpPr>
        <p:spPr>
          <a:xfrm>
            <a:off x="743576" y="1289684"/>
            <a:ext cx="10711543" cy="1035227"/>
          </a:xfrm>
        </p:spPr>
        <p:txBody>
          <a:bodyPr/>
          <a:lstStyle/>
          <a:p>
            <a:r>
              <a:rPr lang="en-US" altLang="en-US" dirty="0"/>
              <a:t>If </a:t>
            </a:r>
            <a:r>
              <a:rPr lang="en-US" altLang="en-US" i="1" dirty="0"/>
              <a:t>r</a:t>
            </a:r>
            <a:r>
              <a:rPr lang="en-US" altLang="en-US" dirty="0"/>
              <a:t> </a:t>
            </a:r>
            <a:r>
              <a:rPr lang="en-US" altLang="en-US" b="1" dirty="0">
                <a:sym typeface="Symbol" panose="05050102010706020507" pitchFamily="18" charset="2"/>
              </a:rPr>
              <a:t></a:t>
            </a:r>
            <a:r>
              <a:rPr lang="en-US" altLang="en-US" dirty="0"/>
              <a:t> 0, the point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t>) lies in the same quadrant as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 </a:t>
            </a:r>
            <a:r>
              <a:rPr lang="en-US" altLang="en-US" dirty="0"/>
              <a:t>; if </a:t>
            </a:r>
            <a:r>
              <a:rPr lang="en-US" altLang="en-US" i="1" dirty="0"/>
              <a:t>r</a:t>
            </a:r>
            <a:r>
              <a:rPr lang="en-US" altLang="en-US" dirty="0"/>
              <a:t> </a:t>
            </a:r>
            <a:r>
              <a:rPr lang="en-US" altLang="en-US" b="1" dirty="0">
                <a:sym typeface="Symbol" panose="05050102010706020507" pitchFamily="18" charset="2"/>
              </a:rPr>
              <a:t></a:t>
            </a:r>
            <a:r>
              <a:rPr lang="en-US" altLang="en-US" dirty="0">
                <a:sym typeface="Symbol" panose="05050102010706020507" pitchFamily="18" charset="2"/>
              </a:rPr>
              <a:t> </a:t>
            </a:r>
            <a:r>
              <a:rPr lang="en-US" altLang="en-US" dirty="0"/>
              <a:t>0, it lies in the quadrant on the opposite side of the pole. Notice that </a:t>
            </a:r>
            <a:r>
              <a:rPr lang="en-US" altLang="en-US" dirty="0" smtClean="0"/>
              <a:t>(−</a:t>
            </a:r>
            <a:r>
              <a:rPr lang="en-US" altLang="en-US" i="1" dirty="0" smtClean="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represents the same point as (</a:t>
            </a:r>
            <a:r>
              <a:rPr lang="en-US" altLang="en-US" i="1" dirty="0"/>
              <a:t>r</a:t>
            </a:r>
            <a:r>
              <a:rPr lang="en-US" altLang="en-US" dirty="0"/>
              <a:t>,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 </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dirty="0" smtClean="0"/>
              <a:t>). </a:t>
            </a:r>
            <a:endParaRPr lang="en-US" altLang="en-US" dirty="0"/>
          </a:p>
        </p:txBody>
      </p:sp>
    </p:spTree>
    <p:extLst>
      <p:ext uri="{BB962C8B-B14F-4D97-AF65-F5344CB8AC3E}">
        <p14:creationId xmlns:p14="http://schemas.microsoft.com/office/powerpoint/2010/main" val="351827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F73F-C289-43CA-AD92-A44367A20667}"/>
              </a:ext>
            </a:extLst>
          </p:cNvPr>
          <p:cNvSpPr>
            <a:spLocks noGrp="1"/>
          </p:cNvSpPr>
          <p:nvPr>
            <p:ph type="title"/>
          </p:nvPr>
        </p:nvSpPr>
        <p:spPr/>
        <p:txBody>
          <a:bodyPr/>
          <a:lstStyle/>
          <a:p>
            <a:r>
              <a:rPr lang="en-US" altLang="en-US" dirty="0"/>
              <a:t>Example 1</a:t>
            </a:r>
            <a:endParaRPr lang="en-IN" dirty="0"/>
          </a:p>
        </p:txBody>
      </p:sp>
      <p:sp>
        <p:nvSpPr>
          <p:cNvPr id="3" name="Content Placeholder 2">
            <a:extLst>
              <a:ext uri="{FF2B5EF4-FFF2-40B4-BE49-F238E27FC236}">
                <a16:creationId xmlns:a16="http://schemas.microsoft.com/office/drawing/2014/main" id="{1DB1260C-9BE7-4E09-810F-F785058607EC}"/>
              </a:ext>
            </a:extLst>
          </p:cNvPr>
          <p:cNvSpPr>
            <a:spLocks noGrp="1"/>
          </p:cNvSpPr>
          <p:nvPr>
            <p:ph sz="quarter" idx="23"/>
          </p:nvPr>
        </p:nvSpPr>
        <p:spPr>
          <a:xfrm>
            <a:off x="736599" y="1289050"/>
            <a:ext cx="7115313" cy="321089"/>
          </a:xfrm>
        </p:spPr>
        <p:txBody>
          <a:bodyPr/>
          <a:lstStyle/>
          <a:p>
            <a:r>
              <a:rPr lang="en-US" altLang="en-US" dirty="0"/>
              <a:t>Plot the points whose polar coordinates are given.</a:t>
            </a:r>
            <a:endParaRPr lang="en-IN" dirty="0"/>
          </a:p>
        </p:txBody>
      </p:sp>
      <p:sp>
        <p:nvSpPr>
          <p:cNvPr id="4" name="Content Placeholder 3">
            <a:extLst>
              <a:ext uri="{FF2B5EF4-FFF2-40B4-BE49-F238E27FC236}">
                <a16:creationId xmlns:a16="http://schemas.microsoft.com/office/drawing/2014/main" id="{4362B24A-214B-4DB1-A0D1-1774167EC511}"/>
              </a:ext>
            </a:extLst>
          </p:cNvPr>
          <p:cNvSpPr>
            <a:spLocks noGrp="1"/>
          </p:cNvSpPr>
          <p:nvPr>
            <p:ph sz="quarter" idx="24"/>
          </p:nvPr>
        </p:nvSpPr>
        <p:spPr>
          <a:xfrm>
            <a:off x="736600" y="1895340"/>
            <a:ext cx="436218" cy="321089"/>
          </a:xfrm>
        </p:spPr>
        <p:txBody>
          <a:bodyPr/>
          <a:lstStyle/>
          <a:p>
            <a:r>
              <a:rPr lang="en-US" dirty="0"/>
              <a:t>(a)</a:t>
            </a:r>
            <a:endParaRPr lang="en-IN" dirty="0"/>
          </a:p>
        </p:txBody>
      </p:sp>
      <p:graphicFrame>
        <p:nvGraphicFramePr>
          <p:cNvPr id="20" name="Content Placeholder 19" descr="(1, 5pi/4)">
            <a:extLst>
              <a:ext uri="{FF2B5EF4-FFF2-40B4-BE49-F238E27FC236}">
                <a16:creationId xmlns:a16="http://schemas.microsoft.com/office/drawing/2014/main" id="{43503AC2-E704-46AE-967D-25E47418E688}"/>
              </a:ext>
            </a:extLst>
          </p:cNvPr>
          <p:cNvGraphicFramePr>
            <a:graphicFrameLocks noGrp="1" noChangeAspect="1"/>
          </p:cNvGraphicFramePr>
          <p:nvPr>
            <p:ph sz="quarter" idx="25"/>
            <p:extLst>
              <p:ext uri="{D42A27DB-BD31-4B8C-83A1-F6EECF244321}">
                <p14:modId xmlns:p14="http://schemas.microsoft.com/office/powerpoint/2010/main" val="4099141799"/>
              </p:ext>
            </p:extLst>
          </p:nvPr>
        </p:nvGraphicFramePr>
        <p:xfrm>
          <a:off x="1284046" y="1783665"/>
          <a:ext cx="836270" cy="629663"/>
        </p:xfrm>
        <a:graphic>
          <a:graphicData uri="http://schemas.openxmlformats.org/presentationml/2006/ole">
            <mc:AlternateContent xmlns:mc="http://schemas.openxmlformats.org/markup-compatibility/2006">
              <mc:Choice xmlns:v="urn:schemas-microsoft-com:vml" Requires="v">
                <p:oleObj spid="_x0000_s788949" name="Equation" r:id="rId3" imgW="1079280" imgH="812520" progId="Equation.DSMT4">
                  <p:embed/>
                </p:oleObj>
              </mc:Choice>
              <mc:Fallback>
                <p:oleObj name="Equation" r:id="rId3" imgW="1079280" imgH="812520" progId="Equation.DSMT4">
                  <p:embed/>
                  <p:pic>
                    <p:nvPicPr>
                      <p:cNvPr id="19" name="Object 18">
                        <a:extLst>
                          <a:ext uri="{FF2B5EF4-FFF2-40B4-BE49-F238E27FC236}">
                            <a16:creationId xmlns:a16="http://schemas.microsoft.com/office/drawing/2014/main" id="{7FFAB618-10FA-43B4-90B1-04F4F9AFA4AA}"/>
                          </a:ext>
                        </a:extLst>
                      </p:cNvPr>
                      <p:cNvPicPr/>
                      <p:nvPr/>
                    </p:nvPicPr>
                    <p:blipFill>
                      <a:blip r:embed="rId4"/>
                      <a:stretch>
                        <a:fillRect/>
                      </a:stretch>
                    </p:blipFill>
                    <p:spPr>
                      <a:xfrm>
                        <a:off x="1284046" y="1783665"/>
                        <a:ext cx="836270" cy="6296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D4C1105-DFB5-4845-99CF-1ECFF56E5EDD}"/>
              </a:ext>
            </a:extLst>
          </p:cNvPr>
          <p:cNvSpPr>
            <a:spLocks noGrp="1"/>
          </p:cNvSpPr>
          <p:nvPr>
            <p:ph sz="quarter" idx="26"/>
          </p:nvPr>
        </p:nvSpPr>
        <p:spPr>
          <a:xfrm>
            <a:off x="3150704" y="1895341"/>
            <a:ext cx="1701712" cy="332404"/>
          </a:xfrm>
        </p:spPr>
        <p:txBody>
          <a:bodyPr/>
          <a:lstStyle/>
          <a:p>
            <a:r>
              <a:rPr lang="en-US" altLang="en-US" dirty="0"/>
              <a:t>(b) (2, </a:t>
            </a:r>
            <a:r>
              <a:rPr lang="en-US" altLang="en-US" dirty="0" smtClean="0"/>
              <a:t>3</a:t>
            </a:r>
            <a:r>
              <a:rPr lang="el-GR" altLang="en-US" i="1" dirty="0" smtClean="0"/>
              <a:t>π</a:t>
            </a:r>
            <a:r>
              <a:rPr lang="en-US" altLang="en-US" dirty="0" smtClean="0"/>
              <a:t>)</a:t>
            </a:r>
            <a:endParaRPr lang="en-IN" dirty="0"/>
          </a:p>
        </p:txBody>
      </p:sp>
      <p:sp>
        <p:nvSpPr>
          <p:cNvPr id="7" name="Content Placeholder 6">
            <a:extLst>
              <a:ext uri="{FF2B5EF4-FFF2-40B4-BE49-F238E27FC236}">
                <a16:creationId xmlns:a16="http://schemas.microsoft.com/office/drawing/2014/main" id="{B7E50444-344C-417C-944A-816BD5957C19}"/>
              </a:ext>
            </a:extLst>
          </p:cNvPr>
          <p:cNvSpPr>
            <a:spLocks noGrp="1"/>
          </p:cNvSpPr>
          <p:nvPr>
            <p:ph sz="quarter" idx="27"/>
          </p:nvPr>
        </p:nvSpPr>
        <p:spPr>
          <a:xfrm>
            <a:off x="5367130" y="1895342"/>
            <a:ext cx="520486" cy="444296"/>
          </a:xfrm>
        </p:spPr>
        <p:txBody>
          <a:bodyPr/>
          <a:lstStyle/>
          <a:p>
            <a:r>
              <a:rPr lang="en-US" altLang="en-US" dirty="0"/>
              <a:t>(c)</a:t>
            </a:r>
            <a:endParaRPr lang="en-IN" dirty="0"/>
          </a:p>
        </p:txBody>
      </p:sp>
      <p:graphicFrame>
        <p:nvGraphicFramePr>
          <p:cNvPr id="23" name="Content Placeholder 22" descr="(2, negative 2pi/3)">
            <a:extLst>
              <a:ext uri="{FF2B5EF4-FFF2-40B4-BE49-F238E27FC236}">
                <a16:creationId xmlns:a16="http://schemas.microsoft.com/office/drawing/2014/main" id="{9FE3AFA9-81C1-445B-B677-BBFBC63C0CBF}"/>
              </a:ext>
            </a:extLst>
          </p:cNvPr>
          <p:cNvGraphicFramePr>
            <a:graphicFrameLocks noGrp="1" noChangeAspect="1"/>
          </p:cNvGraphicFramePr>
          <p:nvPr>
            <p:ph sz="quarter" idx="28"/>
            <p:extLst>
              <p:ext uri="{D42A27DB-BD31-4B8C-83A1-F6EECF244321}">
                <p14:modId xmlns:p14="http://schemas.microsoft.com/office/powerpoint/2010/main" val="1682410173"/>
              </p:ext>
            </p:extLst>
          </p:nvPr>
        </p:nvGraphicFramePr>
        <p:xfrm>
          <a:off x="5923117" y="1746889"/>
          <a:ext cx="1039837" cy="646113"/>
        </p:xfrm>
        <a:graphic>
          <a:graphicData uri="http://schemas.openxmlformats.org/presentationml/2006/ole">
            <mc:AlternateContent xmlns:mc="http://schemas.openxmlformats.org/markup-compatibility/2006">
              <mc:Choice xmlns:v="urn:schemas-microsoft-com:vml" Requires="v">
                <p:oleObj spid="_x0000_s788950" name="Equation" r:id="rId5" imgW="1307880" imgH="812520" progId="Equation.DSMT4">
                  <p:embed/>
                </p:oleObj>
              </mc:Choice>
              <mc:Fallback>
                <p:oleObj name="Equation" r:id="rId5" imgW="1307880" imgH="812520" progId="Equation.DSMT4">
                  <p:embed/>
                  <p:pic>
                    <p:nvPicPr>
                      <p:cNvPr id="21" name="Object 20">
                        <a:extLst>
                          <a:ext uri="{FF2B5EF4-FFF2-40B4-BE49-F238E27FC236}">
                            <a16:creationId xmlns:a16="http://schemas.microsoft.com/office/drawing/2014/main" id="{1332092E-7844-4FFF-BD70-6EC35DC697A9}"/>
                          </a:ext>
                        </a:extLst>
                      </p:cNvPr>
                      <p:cNvPicPr/>
                      <p:nvPr/>
                    </p:nvPicPr>
                    <p:blipFill>
                      <a:blip r:embed="rId6"/>
                      <a:stretch>
                        <a:fillRect/>
                      </a:stretch>
                    </p:blipFill>
                    <p:spPr>
                      <a:xfrm>
                        <a:off x="5923117" y="1746889"/>
                        <a:ext cx="1039837" cy="64611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DF46940-D3E7-4221-9F10-4B7BF8AD0060}"/>
              </a:ext>
            </a:extLst>
          </p:cNvPr>
          <p:cNvSpPr>
            <a:spLocks noGrp="1"/>
          </p:cNvSpPr>
          <p:nvPr>
            <p:ph sz="quarter" idx="29"/>
          </p:nvPr>
        </p:nvSpPr>
        <p:spPr>
          <a:xfrm>
            <a:off x="8179904" y="1895342"/>
            <a:ext cx="546652" cy="321087"/>
          </a:xfrm>
        </p:spPr>
        <p:txBody>
          <a:bodyPr/>
          <a:lstStyle/>
          <a:p>
            <a:r>
              <a:rPr lang="en-US" dirty="0"/>
              <a:t>(d)</a:t>
            </a:r>
            <a:endParaRPr lang="en-IN" dirty="0"/>
          </a:p>
        </p:txBody>
      </p:sp>
      <p:graphicFrame>
        <p:nvGraphicFramePr>
          <p:cNvPr id="25" name="Content Placeholder 24" descr="(negative 3, 3pi/3)">
            <a:extLst>
              <a:ext uri="{FF2B5EF4-FFF2-40B4-BE49-F238E27FC236}">
                <a16:creationId xmlns:a16="http://schemas.microsoft.com/office/drawing/2014/main" id="{F5B16B22-2164-48FB-A785-A5C74D4E477A}"/>
              </a:ext>
            </a:extLst>
          </p:cNvPr>
          <p:cNvGraphicFramePr>
            <a:graphicFrameLocks noGrp="1" noChangeAspect="1"/>
          </p:cNvGraphicFramePr>
          <p:nvPr>
            <p:ph sz="quarter" idx="30"/>
            <p:extLst>
              <p:ext uri="{D42A27DB-BD31-4B8C-83A1-F6EECF244321}">
                <p14:modId xmlns:p14="http://schemas.microsoft.com/office/powerpoint/2010/main" val="1993551889"/>
              </p:ext>
            </p:extLst>
          </p:nvPr>
        </p:nvGraphicFramePr>
        <p:xfrm>
          <a:off x="8800493" y="1734610"/>
          <a:ext cx="1057537" cy="650793"/>
        </p:xfrm>
        <a:graphic>
          <a:graphicData uri="http://schemas.openxmlformats.org/presentationml/2006/ole">
            <mc:AlternateContent xmlns:mc="http://schemas.openxmlformats.org/markup-compatibility/2006">
              <mc:Choice xmlns:v="urn:schemas-microsoft-com:vml" Requires="v">
                <p:oleObj spid="_x0000_s788951" name="Equation" r:id="rId7" imgW="1320480" imgH="812520" progId="Equation.DSMT4">
                  <p:embed/>
                </p:oleObj>
              </mc:Choice>
              <mc:Fallback>
                <p:oleObj name="Equation" r:id="rId7" imgW="1320480" imgH="812520" progId="Equation.DSMT4">
                  <p:embed/>
                  <p:pic>
                    <p:nvPicPr>
                      <p:cNvPr id="24" name="Object 23">
                        <a:extLst>
                          <a:ext uri="{FF2B5EF4-FFF2-40B4-BE49-F238E27FC236}">
                            <a16:creationId xmlns:a16="http://schemas.microsoft.com/office/drawing/2014/main" id="{611A1CE5-5ACE-4C4C-9871-1F9A98CE00A4}"/>
                          </a:ext>
                        </a:extLst>
                      </p:cNvPr>
                      <p:cNvPicPr/>
                      <p:nvPr/>
                    </p:nvPicPr>
                    <p:blipFill>
                      <a:blip r:embed="rId8"/>
                      <a:stretch>
                        <a:fillRect/>
                      </a:stretch>
                    </p:blipFill>
                    <p:spPr>
                      <a:xfrm>
                        <a:off x="8800493" y="1734610"/>
                        <a:ext cx="1057537" cy="65079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CE4ED19-9FBB-463C-9442-981ACD710CF5}"/>
              </a:ext>
            </a:extLst>
          </p:cNvPr>
          <p:cNvSpPr>
            <a:spLocks noGrp="1"/>
          </p:cNvSpPr>
          <p:nvPr>
            <p:ph sz="quarter" idx="31"/>
          </p:nvPr>
        </p:nvSpPr>
        <p:spPr>
          <a:xfrm>
            <a:off x="736600" y="2957244"/>
            <a:ext cx="7443304" cy="808995"/>
          </a:xfrm>
        </p:spPr>
        <p:txBody>
          <a:bodyPr/>
          <a:lstStyle/>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The points are plotted in Figure 3.</a:t>
            </a:r>
            <a:endParaRPr lang="en-IN" dirty="0"/>
          </a:p>
        </p:txBody>
      </p:sp>
      <p:pic>
        <p:nvPicPr>
          <p:cNvPr id="15" name="Picture 438" descr="The image shows four figures with four points plotted in the polar coodinate system. The lines start from the point O. the horizontal line goes to the right and the other line goes down to the left to a point (1, 5 pi/ 4), which makes an angle of 5 pi/ 4 degrees with the horizontal line. In the second figure from the left, two lines are drawn from the same point. The first line goes to the right in the horizontal direction and the second line goes to the left in the horizontal direction to a point (2, 3pi). The line makes rotates in the anticlockwise direction and makes an angle of 3 pi with the first horizontal line. In the third figure from the left, two lines are drawn from a point. The lines start from the point O. the horizontal line goes to the right and the vertical line goes down to the left to a point (2, negative 2 pi/ 3), which makes an angle of minus 2 pi/ 3 with the horizontal line. In the fourth figure from the left three lines are from a point. The lines start from the point O. the horizontal line goes to the right and the vertical line goes up to the left, which makes an angle of 3 pi/ 4 degrees with the horizontal line. Another dotted line is drawn from the point O. The line goes down to the right and ends at the point (negative 3, 3 pi/ 4). &#10;"/>
          <p:cNvPicPr>
            <a:picLocks noGrp="1" noChangeAspect="1" noChangeArrowheads="1"/>
          </p:cNvPicPr>
          <p:nvPr>
            <p:ph sz="quarter" idx="33"/>
          </p:nvPr>
        </p:nvPicPr>
        <p:blipFill>
          <a:blip r:embed="rId9">
            <a:extLst>
              <a:ext uri="{28A0092B-C50C-407E-A947-70E740481C1C}">
                <a14:useLocalDpi xmlns:a14="http://schemas.microsoft.com/office/drawing/2010/main" val="0"/>
              </a:ext>
            </a:extLst>
          </a:blip>
          <a:srcRect/>
          <a:stretch>
            <a:fillRect/>
          </a:stretch>
        </p:blipFill>
        <p:spPr bwMode="auto">
          <a:xfrm>
            <a:off x="954709" y="4026240"/>
            <a:ext cx="99726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15">
            <a:extLst>
              <a:ext uri="{FF2B5EF4-FFF2-40B4-BE49-F238E27FC236}">
                <a16:creationId xmlns:a16="http://schemas.microsoft.com/office/drawing/2014/main" id="{A01EC8AA-86C6-4F1C-84C6-CCFC70E791CC}"/>
              </a:ext>
            </a:extLst>
          </p:cNvPr>
          <p:cNvSpPr>
            <a:spLocks noGrp="1"/>
          </p:cNvSpPr>
          <p:nvPr>
            <p:ph sz="quarter" idx="36"/>
          </p:nvPr>
        </p:nvSpPr>
        <p:spPr>
          <a:xfrm>
            <a:off x="736600" y="5889985"/>
            <a:ext cx="10712450" cy="280236"/>
          </a:xfrm>
        </p:spPr>
        <p:txBody>
          <a:bodyPr/>
          <a:lstStyle/>
          <a:p>
            <a:pPr algn="ctr"/>
            <a:r>
              <a:rPr lang="en-US" altLang="en-US" sz="2000" b="1" dirty="0"/>
              <a:t>Figure 3</a:t>
            </a:r>
          </a:p>
        </p:txBody>
      </p:sp>
    </p:spTree>
    <p:extLst>
      <p:ext uri="{BB962C8B-B14F-4D97-AF65-F5344CB8AC3E}">
        <p14:creationId xmlns:p14="http://schemas.microsoft.com/office/powerpoint/2010/main" val="1707896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5916-812E-4733-8629-2A2367BC32B7}"/>
              </a:ext>
            </a:extLst>
          </p:cNvPr>
          <p:cNvSpPr>
            <a:spLocks noGrp="1"/>
          </p:cNvSpPr>
          <p:nvPr>
            <p:ph type="title"/>
          </p:nvPr>
        </p:nvSpPr>
        <p:spPr/>
        <p:txBody>
          <a:bodyPr/>
          <a:lstStyle/>
          <a:p>
            <a:r>
              <a:rPr lang="en-US" altLang="en-US" dirty="0"/>
              <a:t>Example 1 – </a:t>
            </a:r>
            <a:r>
              <a:rPr lang="en-US" altLang="en-US" i="1" dirty="0"/>
              <a:t>Solution</a:t>
            </a:r>
            <a:endParaRPr lang="en-IN" dirty="0"/>
          </a:p>
        </p:txBody>
      </p:sp>
      <p:sp>
        <p:nvSpPr>
          <p:cNvPr id="3" name="Content Placeholder 2">
            <a:extLst>
              <a:ext uri="{FF2B5EF4-FFF2-40B4-BE49-F238E27FC236}">
                <a16:creationId xmlns:a16="http://schemas.microsoft.com/office/drawing/2014/main" id="{6D2F584B-5FDC-4718-BC8C-573C9BBE877E}"/>
              </a:ext>
            </a:extLst>
          </p:cNvPr>
          <p:cNvSpPr>
            <a:spLocks noGrp="1"/>
          </p:cNvSpPr>
          <p:nvPr>
            <p:ph sz="quarter" idx="23"/>
          </p:nvPr>
        </p:nvSpPr>
        <p:spPr>
          <a:xfrm>
            <a:off x="736600" y="1289050"/>
            <a:ext cx="2612887" cy="260350"/>
          </a:xfrm>
        </p:spPr>
        <p:txBody>
          <a:bodyPr/>
          <a:lstStyle/>
          <a:p>
            <a:r>
              <a:rPr lang="en-US" altLang="en-US" dirty="0"/>
              <a:t>In part (d) the point</a:t>
            </a:r>
            <a:endParaRPr lang="en-IN" dirty="0"/>
          </a:p>
        </p:txBody>
      </p:sp>
      <p:graphicFrame>
        <p:nvGraphicFramePr>
          <p:cNvPr id="12" name="Content Placeholder 11" descr="(negative 3, (3pi/4))">
            <a:extLst>
              <a:ext uri="{FF2B5EF4-FFF2-40B4-BE49-F238E27FC236}">
                <a16:creationId xmlns:a16="http://schemas.microsoft.com/office/drawing/2014/main" id="{4D557831-CE47-412E-AFE5-D30912C77110}"/>
              </a:ext>
            </a:extLst>
          </p:cNvPr>
          <p:cNvGraphicFramePr>
            <a:graphicFrameLocks noGrp="1" noChangeAspect="1"/>
          </p:cNvGraphicFramePr>
          <p:nvPr>
            <p:ph sz="quarter" idx="24"/>
            <p:extLst>
              <p:ext uri="{D42A27DB-BD31-4B8C-83A1-F6EECF244321}">
                <p14:modId xmlns:p14="http://schemas.microsoft.com/office/powerpoint/2010/main" val="489991489"/>
              </p:ext>
            </p:extLst>
          </p:nvPr>
        </p:nvGraphicFramePr>
        <p:xfrm>
          <a:off x="3437431" y="1114144"/>
          <a:ext cx="1156229" cy="711526"/>
        </p:xfrm>
        <a:graphic>
          <a:graphicData uri="http://schemas.openxmlformats.org/presentationml/2006/ole">
            <mc:AlternateContent xmlns:mc="http://schemas.openxmlformats.org/markup-compatibility/2006">
              <mc:Choice xmlns:v="urn:schemas-microsoft-com:vml" Requires="v">
                <p:oleObj spid="_x0000_s789810" name="Equation" r:id="rId3" imgW="1320480" imgH="812520" progId="Equation.DSMT4">
                  <p:embed/>
                </p:oleObj>
              </mc:Choice>
              <mc:Fallback>
                <p:oleObj name="Equation" r:id="rId3" imgW="1320480" imgH="812520" progId="Equation.DSMT4">
                  <p:embed/>
                  <p:pic>
                    <p:nvPicPr>
                      <p:cNvPr id="11" name="Object 10">
                        <a:extLst>
                          <a:ext uri="{FF2B5EF4-FFF2-40B4-BE49-F238E27FC236}">
                            <a16:creationId xmlns:a16="http://schemas.microsoft.com/office/drawing/2014/main" id="{C3B74506-CE06-404C-B699-0F44D9CE17F7}"/>
                          </a:ext>
                        </a:extLst>
                      </p:cNvPr>
                      <p:cNvPicPr/>
                      <p:nvPr/>
                    </p:nvPicPr>
                    <p:blipFill>
                      <a:blip r:embed="rId4"/>
                      <a:stretch>
                        <a:fillRect/>
                      </a:stretch>
                    </p:blipFill>
                    <p:spPr>
                      <a:xfrm>
                        <a:off x="3437431" y="1114144"/>
                        <a:ext cx="1156229" cy="71152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11A345A-3DC8-4F23-9C79-0B8573E0CCE9}"/>
              </a:ext>
            </a:extLst>
          </p:cNvPr>
          <p:cNvSpPr>
            <a:spLocks noGrp="1"/>
          </p:cNvSpPr>
          <p:nvPr>
            <p:ph sz="quarter" idx="25"/>
          </p:nvPr>
        </p:nvSpPr>
        <p:spPr>
          <a:xfrm>
            <a:off x="4681604" y="1289050"/>
            <a:ext cx="6767446" cy="260350"/>
          </a:xfrm>
        </p:spPr>
        <p:txBody>
          <a:bodyPr/>
          <a:lstStyle/>
          <a:p>
            <a:r>
              <a:rPr lang="en-US" altLang="en-US" dirty="0"/>
              <a:t>is located three units from the pole in the fourth</a:t>
            </a:r>
            <a:endParaRPr lang="en-IN" dirty="0"/>
          </a:p>
        </p:txBody>
      </p:sp>
      <p:sp>
        <p:nvSpPr>
          <p:cNvPr id="6" name="Content Placeholder 5">
            <a:extLst>
              <a:ext uri="{FF2B5EF4-FFF2-40B4-BE49-F238E27FC236}">
                <a16:creationId xmlns:a16="http://schemas.microsoft.com/office/drawing/2014/main" id="{B0E9BD05-0DF0-48D3-B4FC-79AE8B4032CA}"/>
              </a:ext>
            </a:extLst>
          </p:cNvPr>
          <p:cNvSpPr>
            <a:spLocks noGrp="1"/>
          </p:cNvSpPr>
          <p:nvPr>
            <p:ph sz="quarter" idx="26"/>
          </p:nvPr>
        </p:nvSpPr>
        <p:spPr>
          <a:xfrm>
            <a:off x="736600" y="2040177"/>
            <a:ext cx="3857060" cy="331791"/>
          </a:xfrm>
        </p:spPr>
        <p:txBody>
          <a:bodyPr/>
          <a:lstStyle/>
          <a:p>
            <a:r>
              <a:rPr lang="en-US" altLang="en-US" dirty="0"/>
              <a:t>quadrant because the angle</a:t>
            </a:r>
            <a:endParaRPr lang="en-IN" dirty="0"/>
          </a:p>
        </p:txBody>
      </p:sp>
      <p:graphicFrame>
        <p:nvGraphicFramePr>
          <p:cNvPr id="14" name="Content Placeholder 13" descr="(3pi/4)">
            <a:extLst>
              <a:ext uri="{FF2B5EF4-FFF2-40B4-BE49-F238E27FC236}">
                <a16:creationId xmlns:a16="http://schemas.microsoft.com/office/drawing/2014/main" id="{7DBD4C0C-9F73-41BC-BFCA-325971BA1F5E}"/>
              </a:ext>
            </a:extLst>
          </p:cNvPr>
          <p:cNvGraphicFramePr>
            <a:graphicFrameLocks noGrp="1" noChangeAspect="1"/>
          </p:cNvGraphicFramePr>
          <p:nvPr>
            <p:ph sz="quarter" idx="27"/>
            <p:extLst>
              <p:ext uri="{D42A27DB-BD31-4B8C-83A1-F6EECF244321}">
                <p14:modId xmlns:p14="http://schemas.microsoft.com/office/powerpoint/2010/main" val="2449490603"/>
              </p:ext>
            </p:extLst>
          </p:nvPr>
        </p:nvGraphicFramePr>
        <p:xfrm>
          <a:off x="4687884" y="1903098"/>
          <a:ext cx="372073" cy="605948"/>
        </p:xfrm>
        <a:graphic>
          <a:graphicData uri="http://schemas.openxmlformats.org/presentationml/2006/ole">
            <mc:AlternateContent xmlns:mc="http://schemas.openxmlformats.org/markup-compatibility/2006">
              <mc:Choice xmlns:v="urn:schemas-microsoft-com:vml" Requires="v">
                <p:oleObj spid="_x0000_s789811" name="Equation" r:id="rId5" imgW="444240" imgH="723600" progId="Equation.DSMT4">
                  <p:embed/>
                </p:oleObj>
              </mc:Choice>
              <mc:Fallback>
                <p:oleObj name="Equation" r:id="rId5" imgW="444240" imgH="723600" progId="Equation.DSMT4">
                  <p:embed/>
                  <p:pic>
                    <p:nvPicPr>
                      <p:cNvPr id="13" name="Object 12">
                        <a:extLst>
                          <a:ext uri="{FF2B5EF4-FFF2-40B4-BE49-F238E27FC236}">
                            <a16:creationId xmlns:a16="http://schemas.microsoft.com/office/drawing/2014/main" id="{44303B9D-F028-4AF4-BACB-976CFB0F27D1}"/>
                          </a:ext>
                        </a:extLst>
                      </p:cNvPr>
                      <p:cNvPicPr/>
                      <p:nvPr/>
                    </p:nvPicPr>
                    <p:blipFill>
                      <a:blip r:embed="rId6"/>
                      <a:stretch>
                        <a:fillRect/>
                      </a:stretch>
                    </p:blipFill>
                    <p:spPr>
                      <a:xfrm>
                        <a:off x="4687884" y="1903098"/>
                        <a:ext cx="372073" cy="60594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C6E94A0-A831-4AC4-97F5-EC3A1AAB2674}"/>
              </a:ext>
            </a:extLst>
          </p:cNvPr>
          <p:cNvSpPr>
            <a:spLocks noGrp="1"/>
          </p:cNvSpPr>
          <p:nvPr>
            <p:ph sz="quarter" idx="28"/>
          </p:nvPr>
        </p:nvSpPr>
        <p:spPr>
          <a:xfrm>
            <a:off x="5154180" y="2027796"/>
            <a:ext cx="6683324" cy="344172"/>
          </a:xfrm>
        </p:spPr>
        <p:txBody>
          <a:bodyPr/>
          <a:lstStyle/>
          <a:p>
            <a:r>
              <a:rPr lang="en-US" altLang="en-US" dirty="0"/>
              <a:t>is in the second quadrant and </a:t>
            </a:r>
            <a:r>
              <a:rPr lang="en-US" altLang="en-US" i="1" dirty="0"/>
              <a:t>r</a:t>
            </a:r>
            <a:r>
              <a:rPr lang="en-US" altLang="en-US" dirty="0"/>
              <a:t> = −3 is negative.</a:t>
            </a:r>
          </a:p>
        </p:txBody>
      </p:sp>
    </p:spTree>
    <p:extLst>
      <p:ext uri="{BB962C8B-B14F-4D97-AF65-F5344CB8AC3E}">
        <p14:creationId xmlns:p14="http://schemas.microsoft.com/office/powerpoint/2010/main" val="1650397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Props1.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4.xml><?xml version="1.0" encoding="utf-8"?>
<ds:datastoreItem xmlns:ds="http://schemas.openxmlformats.org/officeDocument/2006/customXml" ds:itemID="{7F60B298-C6B1-4CA0-A44C-8B6FAB39D879}">
  <ds:schemaRefs>
    <ds:schemaRef ds:uri="http://schemas.microsoft.com/office/2006/documentManagement/types"/>
    <ds:schemaRef ds:uri="f856fc18-c0f7-462c-a53d-fc2610d0c4c8"/>
    <ds:schemaRef ds:uri="http://purl.org/dc/dcmitype/"/>
    <ds:schemaRef ds:uri="http://purl.org/dc/elements/1.1/"/>
    <ds:schemaRef ds:uri="a3520c62-91d1-4715-93cb-6b6cc6733a1f"/>
    <ds:schemaRef ds:uri="http://schemas.microsoft.com/office/infopath/2007/PartnerControls"/>
    <ds:schemaRef ds:uri="a4d2ff27-a226-42e2-a79e-c1ae662d212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5239</TotalTime>
  <Words>2360</Words>
  <Application>Microsoft Office PowerPoint</Application>
  <PresentationFormat>Widescreen</PresentationFormat>
  <Paragraphs>205</Paragraphs>
  <Slides>48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Arial</vt:lpstr>
      <vt:lpstr>Arial</vt:lpstr>
      <vt:lpstr>Calibri</vt:lpstr>
      <vt:lpstr>Helvetica</vt:lpstr>
      <vt:lpstr>LucidaGrande</vt:lpstr>
      <vt:lpstr>Open Sans</vt:lpstr>
      <vt:lpstr>Summer Font</vt:lpstr>
      <vt:lpstr>Symbol</vt:lpstr>
      <vt:lpstr>Office Theme</vt:lpstr>
      <vt:lpstr>Equation</vt:lpstr>
      <vt:lpstr>Parametric Equations and Polar Coordinates</vt:lpstr>
      <vt:lpstr>10.3 Polar Coordinates</vt:lpstr>
      <vt:lpstr>Polar Coordinates (1 of 11)</vt:lpstr>
      <vt:lpstr>Polar Coordinates (2 of 11)</vt:lpstr>
      <vt:lpstr>Polar Coordinates (3 of 11)</vt:lpstr>
      <vt:lpstr>Polar Coordinates (4 of 11)</vt:lpstr>
      <vt:lpstr>Polar Coordinates (5 of 11)</vt:lpstr>
      <vt:lpstr>Example 1</vt:lpstr>
      <vt:lpstr>Example 1 – Solution</vt:lpstr>
      <vt:lpstr>Polar Coordinates (6 of 11)</vt:lpstr>
      <vt:lpstr>Polar Coordinates (7 of 11)</vt:lpstr>
      <vt:lpstr>Polar Coordinates (8 of 11)</vt:lpstr>
      <vt:lpstr>Polar Coordinates (9 of 11)</vt:lpstr>
      <vt:lpstr>Polar Coordinates (10 of 11)</vt:lpstr>
      <vt:lpstr>Example 2</vt:lpstr>
      <vt:lpstr>Example 3</vt:lpstr>
      <vt:lpstr>Polar Coordinates (11 of 11)</vt:lpstr>
      <vt:lpstr>Polar Curves</vt:lpstr>
      <vt:lpstr>Polar Curves (1 of 2)</vt:lpstr>
      <vt:lpstr>Example 4</vt:lpstr>
      <vt:lpstr>Example 7</vt:lpstr>
      <vt:lpstr>Example 7 – Solution (1 of 4)</vt:lpstr>
      <vt:lpstr>Example 7 – Solution (2 of 4)</vt:lpstr>
      <vt:lpstr>Example 7 – Solution (3 of 4)</vt:lpstr>
      <vt:lpstr>Example 7 – Solution (4 of 4)</vt:lpstr>
      <vt:lpstr>Polar Curves (2 of 2)</vt:lpstr>
      <vt:lpstr>Symmetry</vt:lpstr>
      <vt:lpstr>Symmetry (1 of 4)</vt:lpstr>
      <vt:lpstr>Symmetry (2 of 4)</vt:lpstr>
      <vt:lpstr>Symmetry (3 of 4)</vt:lpstr>
      <vt:lpstr>Symmetry (4 of 4)</vt:lpstr>
      <vt:lpstr>Tangents to Polar Curves</vt:lpstr>
      <vt:lpstr>Tangents to Polar Curves (1 of 4)</vt:lpstr>
      <vt:lpstr>Tangents to Polar Curves (2 of 4)</vt:lpstr>
      <vt:lpstr>Tangents to Polar Curves (3 of 4)</vt:lpstr>
      <vt:lpstr>Example 9</vt:lpstr>
      <vt:lpstr>Example 9 – Solution (1 of 5)</vt:lpstr>
      <vt:lpstr>Example 9 – Solution (2 of 5)</vt:lpstr>
      <vt:lpstr>Example 9 – Solution (3 of 5)</vt:lpstr>
      <vt:lpstr>Example 9 – Solution (4 of 5)</vt:lpstr>
      <vt:lpstr>Example 9 – Solution (5 of 5)</vt:lpstr>
      <vt:lpstr>Tangents to Polar Curves (4 of 4)</vt:lpstr>
      <vt:lpstr>Graphing Polar Curves with Graphing Devices</vt:lpstr>
      <vt:lpstr>Graphing Polar Curves with Graphing Devices (1 of 2)</vt:lpstr>
      <vt:lpstr>Graphing Polar Curves with Graphing Devices (2 of 2)</vt:lpstr>
      <vt:lpstr>Example 10</vt:lpstr>
      <vt:lpstr>Example 10 – Solution (1 of 2)</vt:lpstr>
      <vt:lpstr>Example 10 – Solution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D, Mohanapriya</cp:lastModifiedBy>
  <cp:revision>1759</cp:revision>
  <cp:lastPrinted>2016-10-03T15:29:39Z</cp:lastPrinted>
  <dcterms:created xsi:type="dcterms:W3CDTF">2017-12-08T21:17:47Z</dcterms:created>
  <dcterms:modified xsi:type="dcterms:W3CDTF">2019-02-01T07:43:01Z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