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handoutMasterIdLst>
    <p:handoutMasterId r:id="rId26"/>
  </p:handoutMasterIdLst>
  <p:sldIdLst>
    <p:sldId id="264" r:id="rId6"/>
    <p:sldId id="256"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6298"/>
    <a:srgbClr val="004A78"/>
    <a:srgbClr val="000000"/>
    <a:srgbClr val="A30000"/>
    <a:srgbClr val="E7EFF7"/>
    <a:srgbClr val="CBDDEF"/>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6404" autoAdjust="0"/>
  </p:normalViewPr>
  <p:slideViewPr>
    <p:cSldViewPr snapToGrid="0" snapToObjects="1">
      <p:cViewPr varScale="1">
        <p:scale>
          <a:sx n="108" d="100"/>
          <a:sy n="108" d="100"/>
        </p:scale>
        <p:origin x="132" y="96"/>
      </p:cViewPr>
      <p:guideLst>
        <p:guide orient="horz" pos="2160"/>
        <p:guide pos="3840"/>
      </p:guideLst>
    </p:cSldViewPr>
  </p:slideViewPr>
  <p:outlineViewPr>
    <p:cViewPr>
      <p:scale>
        <a:sx n="50" d="100"/>
        <a:sy n="50" d="100"/>
      </p:scale>
      <p:origin x="0" y="-8268"/>
    </p:cViewPr>
  </p:outlineViewPr>
  <p:notesTextViewPr>
    <p:cViewPr>
      <p:scale>
        <a:sx n="66" d="100"/>
        <a:sy n="66"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Early Transcendentals,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2.png"/><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10.v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6.wmf"/><Relationship Id="rId5" Type="http://schemas.openxmlformats.org/officeDocument/2006/relationships/oleObject" Target="../embeddings/oleObject18.bin"/><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20.bin"/><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0.wmf"/><Relationship Id="rId5" Type="http://schemas.openxmlformats.org/officeDocument/2006/relationships/oleObject" Target="../embeddings/oleObject22.bin"/><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6.wmf"/><Relationship Id="rId5" Type="http://schemas.openxmlformats.org/officeDocument/2006/relationships/oleObject" Target="../embeddings/oleObject27.bin"/><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0.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10</a:t>
            </a:r>
          </a:p>
        </p:txBody>
      </p:sp>
      <p:sp>
        <p:nvSpPr>
          <p:cNvPr id="5" name="Title 4"/>
          <p:cNvSpPr>
            <a:spLocks noGrp="1"/>
          </p:cNvSpPr>
          <p:nvPr>
            <p:ph type="title"/>
          </p:nvPr>
        </p:nvSpPr>
        <p:spPr>
          <a:xfrm>
            <a:off x="3996910" y="4044170"/>
            <a:ext cx="6322782" cy="966831"/>
          </a:xfrm>
        </p:spPr>
        <p:txBody>
          <a:bodyPr/>
          <a:lstStyle/>
          <a:p>
            <a:r>
              <a:rPr lang="en-IN" altLang="en-US" dirty="0"/>
              <a:t>Parametric Equations and Polar Coordinates</a:t>
            </a:r>
            <a:endParaRPr lang="en-US" altLang="en-US" dirty="0"/>
          </a:p>
        </p:txBody>
      </p:sp>
      <p:pic>
        <p:nvPicPr>
          <p:cNvPr id="3" name="Picture Placeholder 2" descr="&quot;&quot;"/>
          <p:cNvPicPr>
            <a:picLocks noGrp="1" noChangeAspect="1"/>
          </p:cNvPicPr>
          <p:nvPr>
            <p:ph type="pic" sz="quarter" idx="12"/>
          </p:nvPr>
        </p:nvPicPr>
        <p:blipFill rotWithShape="1">
          <a:blip r:embed="rId3"/>
          <a:srcRect t="-45138" b="-45138"/>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Early Transcendentals,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7975-72F2-4C57-8136-8ADAF8C4BEBC}"/>
              </a:ext>
            </a:extLst>
          </p:cNvPr>
          <p:cNvSpPr>
            <a:spLocks noGrp="1"/>
          </p:cNvSpPr>
          <p:nvPr>
            <p:ph type="title"/>
          </p:nvPr>
        </p:nvSpPr>
        <p:spPr/>
        <p:txBody>
          <a:bodyPr/>
          <a:lstStyle/>
          <a:p>
            <a:r>
              <a:rPr lang="en-US" altLang="en-US" dirty="0"/>
              <a:t>Example 1</a:t>
            </a:r>
            <a:endParaRPr lang="en-US" dirty="0"/>
          </a:p>
        </p:txBody>
      </p:sp>
      <p:sp>
        <p:nvSpPr>
          <p:cNvPr id="3" name="Content Placeholder 2">
            <a:extLst>
              <a:ext uri="{FF2B5EF4-FFF2-40B4-BE49-F238E27FC236}">
                <a16:creationId xmlns:a16="http://schemas.microsoft.com/office/drawing/2014/main" id="{7B662657-A9AD-45F0-9D35-064CCD4FC1EE}"/>
              </a:ext>
            </a:extLst>
          </p:cNvPr>
          <p:cNvSpPr>
            <a:spLocks noGrp="1"/>
          </p:cNvSpPr>
          <p:nvPr>
            <p:ph sz="quarter" idx="23"/>
          </p:nvPr>
        </p:nvSpPr>
        <p:spPr>
          <a:xfrm>
            <a:off x="736600" y="1248635"/>
            <a:ext cx="10718800" cy="1255200"/>
          </a:xfrm>
        </p:spPr>
        <p:txBody>
          <a:bodyPr/>
          <a:lstStyle/>
          <a:p>
            <a:pPr>
              <a:tabLst>
                <a:tab pos="457200" algn="l"/>
                <a:tab pos="1371600" algn="l"/>
                <a:tab pos="1547813" algn="l"/>
              </a:tabLst>
            </a:pPr>
            <a:r>
              <a:rPr lang="en-US" altLang="en-US" dirty="0"/>
              <a:t>Find the area enclosed by one loop of the four-leaved rose </a:t>
            </a:r>
            <a:r>
              <a:rPr lang="en-US" altLang="en-US" i="1" dirty="0"/>
              <a:t>r</a:t>
            </a:r>
            <a:r>
              <a:rPr lang="en-US" altLang="en-US" dirty="0"/>
              <a:t> = cos </a:t>
            </a:r>
            <a:r>
              <a:rPr lang="en-US" altLang="en-US" dirty="0" smtClean="0"/>
              <a:t>2</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i="1" dirty="0" smtClean="0">
                <a:latin typeface="Arial" panose="020B0604020202020204" pitchFamily="34" charset="0"/>
                <a:cs typeface="Arial" panose="020B0604020202020204" pitchFamily="34" charset="0"/>
                <a:sym typeface="Symbol" panose="05050102010706020507" pitchFamily="18" charset="2"/>
              </a:rPr>
              <a:t>.</a:t>
            </a:r>
            <a:endParaRPr lang="en-US" altLang="en-US" dirty="0">
              <a:sym typeface="Symbol" panose="05050102010706020507" pitchFamily="18" charset="2"/>
            </a:endParaRPr>
          </a:p>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Notice from Figure 4 that the region enclosed by the right loop is swept out by a</a:t>
            </a:r>
            <a:endParaRPr lang="en-US" dirty="0"/>
          </a:p>
        </p:txBody>
      </p:sp>
      <p:sp>
        <p:nvSpPr>
          <p:cNvPr id="4" name="Content Placeholder 3">
            <a:extLst>
              <a:ext uri="{FF2B5EF4-FFF2-40B4-BE49-F238E27FC236}">
                <a16:creationId xmlns:a16="http://schemas.microsoft.com/office/drawing/2014/main" id="{29C06EA5-F031-4BEB-96BF-85FA6E48B4FE}"/>
              </a:ext>
            </a:extLst>
          </p:cNvPr>
          <p:cNvSpPr>
            <a:spLocks noGrp="1"/>
          </p:cNvSpPr>
          <p:nvPr>
            <p:ph sz="quarter" idx="24"/>
          </p:nvPr>
        </p:nvSpPr>
        <p:spPr>
          <a:xfrm>
            <a:off x="736600" y="2676598"/>
            <a:ext cx="2803013" cy="323193"/>
          </a:xfrm>
        </p:spPr>
        <p:txBody>
          <a:bodyPr/>
          <a:lstStyle/>
          <a:p>
            <a:r>
              <a:rPr lang="en-US" altLang="en-US" dirty="0"/>
              <a:t>ray that rotates from</a:t>
            </a:r>
            <a:endParaRPr lang="en-US" dirty="0"/>
          </a:p>
        </p:txBody>
      </p:sp>
      <p:graphicFrame>
        <p:nvGraphicFramePr>
          <p:cNvPr id="22" name="Content Placeholder 21" descr="theta = negative (pi/4) to theta = (pi/4)">
            <a:extLst>
              <a:ext uri="{FF2B5EF4-FFF2-40B4-BE49-F238E27FC236}">
                <a16:creationId xmlns:a16="http://schemas.microsoft.com/office/drawing/2014/main" id="{772C5173-8C6B-468C-BCA4-10E097581A87}"/>
              </a:ext>
            </a:extLst>
          </p:cNvPr>
          <p:cNvGraphicFramePr>
            <a:graphicFrameLocks noGrp="1" noChangeAspect="1"/>
          </p:cNvGraphicFramePr>
          <p:nvPr>
            <p:ph sz="quarter" idx="26"/>
            <p:extLst>
              <p:ext uri="{D42A27DB-BD31-4B8C-83A1-F6EECF244321}">
                <p14:modId xmlns:p14="http://schemas.microsoft.com/office/powerpoint/2010/main" val="3800203598"/>
              </p:ext>
            </p:extLst>
          </p:nvPr>
        </p:nvGraphicFramePr>
        <p:xfrm>
          <a:off x="3516971" y="2511773"/>
          <a:ext cx="2309334" cy="723257"/>
        </p:xfrm>
        <a:graphic>
          <a:graphicData uri="http://schemas.openxmlformats.org/presentationml/2006/ole">
            <mc:AlternateContent xmlns:mc="http://schemas.openxmlformats.org/markup-compatibility/2006">
              <mc:Choice xmlns:v="urn:schemas-microsoft-com:vml" Requires="v">
                <p:oleObj spid="_x0000_s598067" name="Equation" r:id="rId3" imgW="2311200" imgH="723600" progId="Equation.DSMT4">
                  <p:embed/>
                </p:oleObj>
              </mc:Choice>
              <mc:Fallback>
                <p:oleObj name="Equation" r:id="rId3" imgW="2311200" imgH="723600" progId="Equation.DSMT4">
                  <p:embed/>
                  <p:pic>
                    <p:nvPicPr>
                      <p:cNvPr id="11" name="Object 10">
                        <a:extLst>
                          <a:ext uri="{FF2B5EF4-FFF2-40B4-BE49-F238E27FC236}">
                            <a16:creationId xmlns:a16="http://schemas.microsoft.com/office/drawing/2014/main" id="{7468F0C4-FEFA-4DA9-BFA9-C98AEA7F9CE7}"/>
                          </a:ext>
                        </a:extLst>
                      </p:cNvPr>
                      <p:cNvPicPr/>
                      <p:nvPr/>
                    </p:nvPicPr>
                    <p:blipFill>
                      <a:blip r:embed="rId4"/>
                      <a:stretch>
                        <a:fillRect/>
                      </a:stretch>
                    </p:blipFill>
                    <p:spPr>
                      <a:xfrm>
                        <a:off x="3516971" y="2511773"/>
                        <a:ext cx="2309334" cy="723257"/>
                      </a:xfrm>
                      <a:prstGeom prst="rect">
                        <a:avLst/>
                      </a:prstGeom>
                    </p:spPr>
                  </p:pic>
                </p:oleObj>
              </mc:Fallback>
            </mc:AlternateContent>
          </a:graphicData>
        </a:graphic>
      </p:graphicFrame>
      <p:pic>
        <p:nvPicPr>
          <p:cNvPr id="23" name="Content Placeholder 22" descr="A four-leaved curve and two dotted lines are graphed in a polar coordinate system. It is labeled r= cos 2 theta. The upper dotted line starts from the top right of the first quadrant, it goes down to the left and ends at the origin. The line is labeled theta= pi/ 4. The lower dotted line starts from the bottom right of the fourth quadrant, it goes up to the left and ends at the origin. The line is labeled theta= minus pi/ 4. &#10;">
            <a:extLst>
              <a:ext uri="{FF2B5EF4-FFF2-40B4-BE49-F238E27FC236}">
                <a16:creationId xmlns:a16="http://schemas.microsoft.com/office/drawing/2014/main" id="{B368DB01-1CCF-48CA-B0AA-690645AD0F6C}"/>
              </a:ext>
            </a:extLst>
          </p:cNvPr>
          <p:cNvPicPr>
            <a:picLocks noGrp="1" noChangeAspect="1"/>
          </p:cNvPicPr>
          <p:nvPr>
            <p:ph sz="quarter" idx="27"/>
          </p:nvPr>
        </p:nvPicPr>
        <p:blipFill>
          <a:blip r:embed="rId5"/>
          <a:stretch>
            <a:fillRect/>
          </a:stretch>
        </p:blipFill>
        <p:spPr>
          <a:xfrm>
            <a:off x="4800982" y="3324544"/>
            <a:ext cx="2560054" cy="2358544"/>
          </a:xfrm>
          <a:prstGeom prst="rect">
            <a:avLst/>
          </a:prstGeom>
        </p:spPr>
      </p:pic>
      <p:sp>
        <p:nvSpPr>
          <p:cNvPr id="5" name="Content Placeholder 4">
            <a:extLst>
              <a:ext uri="{FF2B5EF4-FFF2-40B4-BE49-F238E27FC236}">
                <a16:creationId xmlns:a16="http://schemas.microsoft.com/office/drawing/2014/main" id="{6154966B-4728-46E6-B52A-13FFDD071CBD}"/>
              </a:ext>
            </a:extLst>
          </p:cNvPr>
          <p:cNvSpPr>
            <a:spLocks noGrp="1"/>
          </p:cNvSpPr>
          <p:nvPr>
            <p:ph sz="quarter" idx="25"/>
          </p:nvPr>
        </p:nvSpPr>
        <p:spPr>
          <a:xfrm>
            <a:off x="736599" y="5890850"/>
            <a:ext cx="10718800" cy="323193"/>
          </a:xfrm>
        </p:spPr>
        <p:txBody>
          <a:bodyPr/>
          <a:lstStyle/>
          <a:p>
            <a:pPr algn="ctr"/>
            <a:r>
              <a:rPr lang="en-US" altLang="en-US" sz="2000" b="1" dirty="0"/>
              <a:t>Figure 4</a:t>
            </a:r>
          </a:p>
        </p:txBody>
      </p:sp>
    </p:spTree>
    <p:extLst>
      <p:ext uri="{BB962C8B-B14F-4D97-AF65-F5344CB8AC3E}">
        <p14:creationId xmlns:p14="http://schemas.microsoft.com/office/powerpoint/2010/main" val="214845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61E4-AFA6-4649-A521-A60CF5E05D9E}"/>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2)</a:t>
            </a:r>
            <a:endParaRPr lang="en-US" dirty="0"/>
          </a:p>
        </p:txBody>
      </p:sp>
      <p:sp>
        <p:nvSpPr>
          <p:cNvPr id="3" name="Content Placeholder 2">
            <a:extLst>
              <a:ext uri="{FF2B5EF4-FFF2-40B4-BE49-F238E27FC236}">
                <a16:creationId xmlns:a16="http://schemas.microsoft.com/office/drawing/2014/main" id="{7D5735AB-6A73-4973-AB1B-9A711C004AEC}"/>
              </a:ext>
            </a:extLst>
          </p:cNvPr>
          <p:cNvSpPr>
            <a:spLocks noGrp="1"/>
          </p:cNvSpPr>
          <p:nvPr>
            <p:ph sz="quarter" idx="23"/>
          </p:nvPr>
        </p:nvSpPr>
        <p:spPr>
          <a:xfrm>
            <a:off x="736600" y="1289050"/>
            <a:ext cx="4224506" cy="477838"/>
          </a:xfrm>
        </p:spPr>
        <p:txBody>
          <a:bodyPr/>
          <a:lstStyle/>
          <a:p>
            <a:r>
              <a:rPr lang="en-US" altLang="en-US" dirty="0"/>
              <a:t>Therefore Formula 4 gives</a:t>
            </a:r>
            <a:endParaRPr lang="en-US" dirty="0"/>
          </a:p>
        </p:txBody>
      </p:sp>
      <p:graphicFrame>
        <p:nvGraphicFramePr>
          <p:cNvPr id="12" name="Content Placeholder 11" descr="A = int_((negative (pi))/4)^((pi)/4) ((1/2)(r^2) d(theta))&#10;=  (1/2) int_((negative (pi))/4)^((pi)/4) ((cos^2)(2(theta)) d(theta))&#10;=  int_0^((pi)/4) ((cos^2)(2(theta)) d(theta))">
            <a:extLst>
              <a:ext uri="{FF2B5EF4-FFF2-40B4-BE49-F238E27FC236}">
                <a16:creationId xmlns:a16="http://schemas.microsoft.com/office/drawing/2014/main" id="{82F5A0BD-6363-4BA9-A726-CC971DF7484F}"/>
              </a:ext>
            </a:extLst>
          </p:cNvPr>
          <p:cNvGraphicFramePr>
            <a:graphicFrameLocks noGrp="1" noChangeAspect="1"/>
          </p:cNvGraphicFramePr>
          <p:nvPr>
            <p:ph sz="quarter" idx="24"/>
            <p:extLst>
              <p:ext uri="{D42A27DB-BD31-4B8C-83A1-F6EECF244321}">
                <p14:modId xmlns:p14="http://schemas.microsoft.com/office/powerpoint/2010/main" val="1226782505"/>
              </p:ext>
            </p:extLst>
          </p:nvPr>
        </p:nvGraphicFramePr>
        <p:xfrm>
          <a:off x="4577342" y="2037986"/>
          <a:ext cx="3037316" cy="2851976"/>
        </p:xfrm>
        <a:graphic>
          <a:graphicData uri="http://schemas.openxmlformats.org/presentationml/2006/ole">
            <mc:AlternateContent xmlns:mc="http://schemas.openxmlformats.org/markup-compatibility/2006">
              <mc:Choice xmlns:v="urn:schemas-microsoft-com:vml" Requires="v">
                <p:oleObj spid="_x0000_s599088" name="Equation" r:id="rId3" imgW="2705040" imgH="2539800" progId="Equation.DSMT4">
                  <p:embed/>
                </p:oleObj>
              </mc:Choice>
              <mc:Fallback>
                <p:oleObj name="Equation" r:id="rId3" imgW="2705040" imgH="2539800" progId="Equation.DSMT4">
                  <p:embed/>
                  <p:pic>
                    <p:nvPicPr>
                      <p:cNvPr id="11" name="Object 10">
                        <a:extLst>
                          <a:ext uri="{FF2B5EF4-FFF2-40B4-BE49-F238E27FC236}">
                            <a16:creationId xmlns:a16="http://schemas.microsoft.com/office/drawing/2014/main" id="{BE171223-E15F-433F-8CC9-CC12CD181E97}"/>
                          </a:ext>
                        </a:extLst>
                      </p:cNvPr>
                      <p:cNvPicPr/>
                      <p:nvPr/>
                    </p:nvPicPr>
                    <p:blipFill>
                      <a:blip r:embed="rId4"/>
                      <a:stretch>
                        <a:fillRect/>
                      </a:stretch>
                    </p:blipFill>
                    <p:spPr>
                      <a:xfrm>
                        <a:off x="4577342" y="2037986"/>
                        <a:ext cx="3037316" cy="2851976"/>
                      </a:xfrm>
                      <a:prstGeom prst="rect">
                        <a:avLst/>
                      </a:prstGeom>
                    </p:spPr>
                  </p:pic>
                </p:oleObj>
              </mc:Fallback>
            </mc:AlternateContent>
          </a:graphicData>
        </a:graphic>
      </p:graphicFrame>
    </p:spTree>
    <p:extLst>
      <p:ext uri="{BB962C8B-B14F-4D97-AF65-F5344CB8AC3E}">
        <p14:creationId xmlns:p14="http://schemas.microsoft.com/office/powerpoint/2010/main" val="359836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9775-24BB-4862-8A50-58E9E4CC07F9}"/>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2)</a:t>
            </a:r>
            <a:endParaRPr lang="en-US" sz="2400" b="0" dirty="0"/>
          </a:p>
        </p:txBody>
      </p:sp>
      <p:graphicFrame>
        <p:nvGraphicFramePr>
          <p:cNvPr id="8" name="Content Placeholder 7" descr="A = int_0^((pi)/4) ((1/2)(1 + cos(4(theta))) d(theta))&#10;=  (1/2)[theta + (1/4) sin(4(theta))]_0^((pi)/4)&#10;=  ((pi)/8)">
            <a:extLst>
              <a:ext uri="{FF2B5EF4-FFF2-40B4-BE49-F238E27FC236}">
                <a16:creationId xmlns:a16="http://schemas.microsoft.com/office/drawing/2014/main" id="{2E4F3AC7-198F-4FA8-8207-513C3C8F0AC3}"/>
              </a:ext>
            </a:extLst>
          </p:cNvPr>
          <p:cNvGraphicFramePr>
            <a:graphicFrameLocks noGrp="1" noChangeAspect="1"/>
          </p:cNvGraphicFramePr>
          <p:nvPr>
            <p:ph sz="quarter" idx="23"/>
            <p:extLst>
              <p:ext uri="{D42A27DB-BD31-4B8C-83A1-F6EECF244321}">
                <p14:modId xmlns:p14="http://schemas.microsoft.com/office/powerpoint/2010/main" val="3575886691"/>
              </p:ext>
            </p:extLst>
          </p:nvPr>
        </p:nvGraphicFramePr>
        <p:xfrm>
          <a:off x="4311041" y="1530410"/>
          <a:ext cx="3569918" cy="2443350"/>
        </p:xfrm>
        <a:graphic>
          <a:graphicData uri="http://schemas.openxmlformats.org/presentationml/2006/ole">
            <mc:AlternateContent xmlns:mc="http://schemas.openxmlformats.org/markup-compatibility/2006">
              <mc:Choice xmlns:v="urn:schemas-microsoft-com:vml" Requires="v">
                <p:oleObj spid="_x0000_s600114" name="Equation" r:id="rId3" imgW="3098520" imgH="2120760" progId="Equation.DSMT4">
                  <p:embed/>
                </p:oleObj>
              </mc:Choice>
              <mc:Fallback>
                <p:oleObj name="Equation" r:id="rId3" imgW="3098520" imgH="2120760" progId="Equation.DSMT4">
                  <p:embed/>
                  <p:pic>
                    <p:nvPicPr>
                      <p:cNvPr id="7" name="Object 6">
                        <a:extLst>
                          <a:ext uri="{FF2B5EF4-FFF2-40B4-BE49-F238E27FC236}">
                            <a16:creationId xmlns:a16="http://schemas.microsoft.com/office/drawing/2014/main" id="{B833DD5E-3C6C-4B57-B5FB-A7203D05E0E1}"/>
                          </a:ext>
                        </a:extLst>
                      </p:cNvPr>
                      <p:cNvPicPr/>
                      <p:nvPr/>
                    </p:nvPicPr>
                    <p:blipFill>
                      <a:blip r:embed="rId4"/>
                      <a:stretch>
                        <a:fillRect/>
                      </a:stretch>
                    </p:blipFill>
                    <p:spPr>
                      <a:xfrm>
                        <a:off x="4311041" y="1530410"/>
                        <a:ext cx="3569918" cy="2443350"/>
                      </a:xfrm>
                      <a:prstGeom prst="rect">
                        <a:avLst/>
                      </a:prstGeom>
                    </p:spPr>
                  </p:pic>
                </p:oleObj>
              </mc:Fallback>
            </mc:AlternateContent>
          </a:graphicData>
        </a:graphic>
      </p:graphicFrame>
    </p:spTree>
    <p:extLst>
      <p:ext uri="{BB962C8B-B14F-4D97-AF65-F5344CB8AC3E}">
        <p14:creationId xmlns:p14="http://schemas.microsoft.com/office/powerpoint/2010/main" val="3642716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FB97-B564-4522-AC4E-E430777C1241}"/>
              </a:ext>
            </a:extLst>
          </p:cNvPr>
          <p:cNvSpPr>
            <a:spLocks noGrp="1"/>
          </p:cNvSpPr>
          <p:nvPr>
            <p:ph type="title"/>
          </p:nvPr>
        </p:nvSpPr>
        <p:spPr>
          <a:xfrm>
            <a:off x="838200" y="2813358"/>
            <a:ext cx="10515600" cy="672105"/>
          </a:xfrm>
        </p:spPr>
        <p:txBody>
          <a:bodyPr/>
          <a:lstStyle/>
          <a:p>
            <a:pPr algn="ctr"/>
            <a:r>
              <a:rPr lang="en-US" dirty="0"/>
              <a:t> Arc Length</a:t>
            </a:r>
          </a:p>
        </p:txBody>
      </p:sp>
    </p:spTree>
    <p:extLst>
      <p:ext uri="{BB962C8B-B14F-4D97-AF65-F5344CB8AC3E}">
        <p14:creationId xmlns:p14="http://schemas.microsoft.com/office/powerpoint/2010/main" val="1041227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00E4-D9D8-4DB8-8558-0B8C1D329F92}"/>
              </a:ext>
            </a:extLst>
          </p:cNvPr>
          <p:cNvSpPr>
            <a:spLocks noGrp="1"/>
          </p:cNvSpPr>
          <p:nvPr>
            <p:ph type="title"/>
          </p:nvPr>
        </p:nvSpPr>
        <p:spPr/>
        <p:txBody>
          <a:bodyPr/>
          <a:lstStyle/>
          <a:p>
            <a:r>
              <a:rPr lang="en-US" altLang="en-US" dirty="0"/>
              <a:t>Arc Length </a:t>
            </a:r>
            <a:r>
              <a:rPr lang="en-US" altLang="en-US" sz="2400" b="0" dirty="0"/>
              <a:t>(1 of 3)</a:t>
            </a:r>
            <a:endParaRPr lang="en-US" sz="2400" b="0" dirty="0"/>
          </a:p>
        </p:txBody>
      </p:sp>
      <p:sp>
        <p:nvSpPr>
          <p:cNvPr id="3" name="Content Placeholder 2">
            <a:extLst>
              <a:ext uri="{FF2B5EF4-FFF2-40B4-BE49-F238E27FC236}">
                <a16:creationId xmlns:a16="http://schemas.microsoft.com/office/drawing/2014/main" id="{9B8A606B-DE6B-4E9C-AB66-2B6345837680}"/>
              </a:ext>
            </a:extLst>
          </p:cNvPr>
          <p:cNvSpPr>
            <a:spLocks noGrp="1"/>
          </p:cNvSpPr>
          <p:nvPr>
            <p:ph sz="quarter" idx="23"/>
          </p:nvPr>
        </p:nvSpPr>
        <p:spPr>
          <a:xfrm>
            <a:off x="736600" y="1289050"/>
            <a:ext cx="10718800" cy="717520"/>
          </a:xfrm>
        </p:spPr>
        <p:txBody>
          <a:bodyPr/>
          <a:lstStyle/>
          <a:p>
            <a:r>
              <a:rPr lang="en-US" altLang="en-US" dirty="0"/>
              <a:t>To find the length of a polar curve </a:t>
            </a:r>
            <a:r>
              <a:rPr lang="en-US" altLang="en-US" i="1" dirty="0"/>
              <a:t>r</a:t>
            </a:r>
            <a:r>
              <a:rPr lang="en-US" altLang="en-US" dirty="0"/>
              <a:t> = </a:t>
            </a:r>
            <a:r>
              <a:rPr lang="en-US" altLang="en-US" i="1" dirty="0"/>
              <a:t>f</a:t>
            </a:r>
            <a:r>
              <a:rPr lang="en-US" altLang="en-US" sz="400" i="1" dirty="0"/>
              <a:t> </a:t>
            </a:r>
            <a:r>
              <a:rPr lang="en-US" altLang="en-US" dirty="0" smtClean="0"/>
              <a:t>(</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i="1" dirty="0"/>
              <a:t>a</a:t>
            </a:r>
            <a:r>
              <a:rPr lang="en-US" altLang="en-US" dirty="0"/>
              <a:t> </a:t>
            </a:r>
            <a:r>
              <a:rPr lang="en-US" altLang="en-US" dirty="0">
                <a:latin typeface="Arial" panose="020B0604020202020204" pitchFamily="34" charset="0"/>
                <a:cs typeface="Arial" panose="020B0604020202020204" pitchFamily="34" charset="0"/>
              </a:rPr>
              <a:t>≤</a:t>
            </a:r>
            <a:r>
              <a:rPr lang="en-US" altLang="en-US" dirty="0"/>
              <a: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i="1" dirty="0" smtClean="0">
                <a:latin typeface="Arial" panose="020B0604020202020204" pitchFamily="34" charset="0"/>
                <a:cs typeface="Arial" panose="020B0604020202020204" pitchFamily="34" charset="0"/>
                <a:sym typeface="Symbol" panose="05050102010706020507" pitchFamily="18" charset="2"/>
              </a:rPr>
              <a:t> </a:t>
            </a:r>
            <a:r>
              <a:rPr lang="en-US" altLang="en-US" dirty="0" smtClean="0">
                <a:latin typeface="Arial" panose="020B0604020202020204" pitchFamily="34" charset="0"/>
                <a:cs typeface="Arial" panose="020B0604020202020204" pitchFamily="34" charset="0"/>
              </a:rPr>
              <a:t>≤</a:t>
            </a:r>
            <a:r>
              <a:rPr lang="en-US" altLang="en-US" dirty="0" smtClean="0"/>
              <a:t> </a:t>
            </a:r>
            <a:r>
              <a:rPr lang="en-US" altLang="en-US" i="1" dirty="0"/>
              <a:t>b</a:t>
            </a:r>
            <a:r>
              <a:rPr lang="en-US" altLang="en-US" dirty="0"/>
              <a:t>, we regard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as a parameter and write the parametric equations of the curve as</a:t>
            </a:r>
          </a:p>
        </p:txBody>
      </p:sp>
      <p:graphicFrame>
        <p:nvGraphicFramePr>
          <p:cNvPr id="12" name="Content Placeholder 11" descr="x = r cos(theta) = f(theta)cos(theta) y = r sin(theta) = f(theta) sin(theta)">
            <a:extLst>
              <a:ext uri="{FF2B5EF4-FFF2-40B4-BE49-F238E27FC236}">
                <a16:creationId xmlns:a16="http://schemas.microsoft.com/office/drawing/2014/main" id="{26E21FA2-A088-42F3-826F-2537DB9664FB}"/>
              </a:ext>
            </a:extLst>
          </p:cNvPr>
          <p:cNvGraphicFramePr>
            <a:graphicFrameLocks noGrp="1" noChangeAspect="1"/>
          </p:cNvGraphicFramePr>
          <p:nvPr>
            <p:ph sz="quarter" idx="24"/>
            <p:extLst>
              <p:ext uri="{D42A27DB-BD31-4B8C-83A1-F6EECF244321}">
                <p14:modId xmlns:p14="http://schemas.microsoft.com/office/powerpoint/2010/main" val="1053849074"/>
              </p:ext>
            </p:extLst>
          </p:nvPr>
        </p:nvGraphicFramePr>
        <p:xfrm>
          <a:off x="2919029" y="2255245"/>
          <a:ext cx="6353941" cy="443630"/>
        </p:xfrm>
        <a:graphic>
          <a:graphicData uri="http://schemas.openxmlformats.org/presentationml/2006/ole">
            <mc:AlternateContent xmlns:mc="http://schemas.openxmlformats.org/markup-compatibility/2006">
              <mc:Choice xmlns:v="urn:schemas-microsoft-com:vml" Requires="v">
                <p:oleObj spid="_x0000_s601196" name="Equation" r:id="rId3" imgW="5638680" imgH="393480" progId="Equation.DSMT4">
                  <p:embed/>
                </p:oleObj>
              </mc:Choice>
              <mc:Fallback>
                <p:oleObj name="Equation" r:id="rId3" imgW="5638680" imgH="393480" progId="Equation.DSMT4">
                  <p:embed/>
                  <p:pic>
                    <p:nvPicPr>
                      <p:cNvPr id="11" name="Object 10">
                        <a:extLst>
                          <a:ext uri="{FF2B5EF4-FFF2-40B4-BE49-F238E27FC236}">
                            <a16:creationId xmlns:a16="http://schemas.microsoft.com/office/drawing/2014/main" id="{503DCE15-5168-4B16-8A98-7111BB07B647}"/>
                          </a:ext>
                        </a:extLst>
                      </p:cNvPr>
                      <p:cNvPicPr/>
                      <p:nvPr/>
                    </p:nvPicPr>
                    <p:blipFill>
                      <a:blip r:embed="rId4"/>
                      <a:stretch>
                        <a:fillRect/>
                      </a:stretch>
                    </p:blipFill>
                    <p:spPr>
                      <a:xfrm>
                        <a:off x="2919029" y="2255245"/>
                        <a:ext cx="6353941" cy="44363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9502598-EFE4-43BA-B287-8FCCDABFA1F1}"/>
              </a:ext>
            </a:extLst>
          </p:cNvPr>
          <p:cNvSpPr>
            <a:spLocks noGrp="1"/>
          </p:cNvSpPr>
          <p:nvPr>
            <p:ph sz="quarter" idx="25"/>
          </p:nvPr>
        </p:nvSpPr>
        <p:spPr>
          <a:xfrm>
            <a:off x="742950" y="2972326"/>
            <a:ext cx="10712450" cy="412900"/>
          </a:xfrm>
        </p:spPr>
        <p:txBody>
          <a:bodyPr/>
          <a:lstStyle/>
          <a:p>
            <a:r>
              <a:rPr lang="en-US" altLang="en-US" dirty="0"/>
              <a:t>Using the Product Rule and differentiating with respect to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we obtain</a:t>
            </a:r>
          </a:p>
        </p:txBody>
      </p:sp>
      <p:graphicFrame>
        <p:nvGraphicFramePr>
          <p:cNvPr id="14" name="Content Placeholder 13" descr="((d x)/(d(theta)) = ((d r)/(d(theta)) cos(theta) minus r sin(theta). ((d y)/(d(theta)) = ((d r)/(d(theta)) sin(theta) + r cos(theta)">
            <a:extLst>
              <a:ext uri="{FF2B5EF4-FFF2-40B4-BE49-F238E27FC236}">
                <a16:creationId xmlns:a16="http://schemas.microsoft.com/office/drawing/2014/main" id="{461778A8-6665-4316-A9C7-DD8DBAA145DD}"/>
              </a:ext>
            </a:extLst>
          </p:cNvPr>
          <p:cNvGraphicFramePr>
            <a:graphicFrameLocks noGrp="1" noChangeAspect="1"/>
          </p:cNvGraphicFramePr>
          <p:nvPr>
            <p:ph sz="quarter" idx="26"/>
            <p:extLst>
              <p:ext uri="{D42A27DB-BD31-4B8C-83A1-F6EECF244321}">
                <p14:modId xmlns:p14="http://schemas.microsoft.com/office/powerpoint/2010/main" val="3762285237"/>
              </p:ext>
            </p:extLst>
          </p:nvPr>
        </p:nvGraphicFramePr>
        <p:xfrm>
          <a:off x="2877901" y="3776491"/>
          <a:ext cx="6436196" cy="752625"/>
        </p:xfrm>
        <a:graphic>
          <a:graphicData uri="http://schemas.openxmlformats.org/presentationml/2006/ole">
            <mc:AlternateContent xmlns:mc="http://schemas.openxmlformats.org/markup-compatibility/2006">
              <mc:Choice xmlns:v="urn:schemas-microsoft-com:vml" Requires="v">
                <p:oleObj spid="_x0000_s601197" name="Equation" r:id="rId5" imgW="6298920" imgH="736560" progId="Equation.DSMT4">
                  <p:embed/>
                </p:oleObj>
              </mc:Choice>
              <mc:Fallback>
                <p:oleObj name="Equation" r:id="rId5" imgW="6298920" imgH="736560" progId="Equation.DSMT4">
                  <p:embed/>
                  <p:pic>
                    <p:nvPicPr>
                      <p:cNvPr id="13" name="Object 12">
                        <a:extLst>
                          <a:ext uri="{FF2B5EF4-FFF2-40B4-BE49-F238E27FC236}">
                            <a16:creationId xmlns:a16="http://schemas.microsoft.com/office/drawing/2014/main" id="{3127ED79-DAB4-45A1-B15B-02FAEB38EA38}"/>
                          </a:ext>
                        </a:extLst>
                      </p:cNvPr>
                      <p:cNvPicPr/>
                      <p:nvPr/>
                    </p:nvPicPr>
                    <p:blipFill>
                      <a:blip r:embed="rId6"/>
                      <a:stretch>
                        <a:fillRect/>
                      </a:stretch>
                    </p:blipFill>
                    <p:spPr>
                      <a:xfrm>
                        <a:off x="2877901" y="3776491"/>
                        <a:ext cx="6436196" cy="752625"/>
                      </a:xfrm>
                      <a:prstGeom prst="rect">
                        <a:avLst/>
                      </a:prstGeom>
                    </p:spPr>
                  </p:pic>
                </p:oleObj>
              </mc:Fallback>
            </mc:AlternateContent>
          </a:graphicData>
        </a:graphic>
      </p:graphicFrame>
    </p:spTree>
    <p:extLst>
      <p:ext uri="{BB962C8B-B14F-4D97-AF65-F5344CB8AC3E}">
        <p14:creationId xmlns:p14="http://schemas.microsoft.com/office/powerpoint/2010/main" val="329399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20E3-8721-4365-90BF-98C4466D6FB2}"/>
              </a:ext>
            </a:extLst>
          </p:cNvPr>
          <p:cNvSpPr>
            <a:spLocks noGrp="1"/>
          </p:cNvSpPr>
          <p:nvPr>
            <p:ph type="title"/>
          </p:nvPr>
        </p:nvSpPr>
        <p:spPr/>
        <p:txBody>
          <a:bodyPr/>
          <a:lstStyle/>
          <a:p>
            <a:r>
              <a:rPr lang="en-US" altLang="en-US" dirty="0"/>
              <a:t>Arc Length </a:t>
            </a:r>
            <a:r>
              <a:rPr lang="en-US" altLang="en-US" sz="2400" b="0" dirty="0"/>
              <a:t>(2 of 3)</a:t>
            </a:r>
            <a:endParaRPr lang="en-US" dirty="0"/>
          </a:p>
        </p:txBody>
      </p:sp>
      <p:sp>
        <p:nvSpPr>
          <p:cNvPr id="3" name="Content Placeholder 2">
            <a:extLst>
              <a:ext uri="{FF2B5EF4-FFF2-40B4-BE49-F238E27FC236}">
                <a16:creationId xmlns:a16="http://schemas.microsoft.com/office/drawing/2014/main" id="{0440C026-CE5F-4362-B427-9BFEC1867EFD}"/>
              </a:ext>
            </a:extLst>
          </p:cNvPr>
          <p:cNvSpPr>
            <a:spLocks noGrp="1"/>
          </p:cNvSpPr>
          <p:nvPr>
            <p:ph sz="quarter" idx="23"/>
          </p:nvPr>
        </p:nvSpPr>
        <p:spPr>
          <a:xfrm>
            <a:off x="736600" y="1289050"/>
            <a:ext cx="1380218" cy="361327"/>
          </a:xfrm>
        </p:spPr>
        <p:txBody>
          <a:bodyPr/>
          <a:lstStyle/>
          <a:p>
            <a:r>
              <a:rPr lang="en-US" altLang="en-US" dirty="0"/>
              <a:t>So, using</a:t>
            </a:r>
            <a:endParaRPr lang="en-US" dirty="0"/>
          </a:p>
        </p:txBody>
      </p:sp>
      <p:graphicFrame>
        <p:nvGraphicFramePr>
          <p:cNvPr id="26" name="Content Placeholder 25" descr="cos^2(theta) + sin^2(theta) = 1">
            <a:extLst>
              <a:ext uri="{FF2B5EF4-FFF2-40B4-BE49-F238E27FC236}">
                <a16:creationId xmlns:a16="http://schemas.microsoft.com/office/drawing/2014/main" id="{7866A425-A3C7-49DB-BF38-3D0E9F24942D}"/>
              </a:ext>
            </a:extLst>
          </p:cNvPr>
          <p:cNvGraphicFramePr>
            <a:graphicFrameLocks noGrp="1" noChangeAspect="1"/>
          </p:cNvGraphicFramePr>
          <p:nvPr>
            <p:ph sz="quarter" idx="25"/>
            <p:extLst>
              <p:ext uri="{D42A27DB-BD31-4B8C-83A1-F6EECF244321}">
                <p14:modId xmlns:p14="http://schemas.microsoft.com/office/powerpoint/2010/main" val="410016634"/>
              </p:ext>
            </p:extLst>
          </p:nvPr>
        </p:nvGraphicFramePr>
        <p:xfrm>
          <a:off x="2092969" y="1257832"/>
          <a:ext cx="2420692" cy="392545"/>
        </p:xfrm>
        <a:graphic>
          <a:graphicData uri="http://schemas.openxmlformats.org/presentationml/2006/ole">
            <mc:AlternateContent xmlns:mc="http://schemas.openxmlformats.org/markup-compatibility/2006">
              <mc:Choice xmlns:v="urn:schemas-microsoft-com:vml" Requires="v">
                <p:oleObj spid="_x0000_s602208" name="Equation" r:id="rId3" imgW="2349360" imgH="380880" progId="Equation.DSMT4">
                  <p:embed/>
                </p:oleObj>
              </mc:Choice>
              <mc:Fallback>
                <p:oleObj name="Equation" r:id="rId3" imgW="2349360" imgH="380880" progId="Equation.DSMT4">
                  <p:embed/>
                  <p:pic>
                    <p:nvPicPr>
                      <p:cNvPr id="11" name="Object 10">
                        <a:extLst>
                          <a:ext uri="{FF2B5EF4-FFF2-40B4-BE49-F238E27FC236}">
                            <a16:creationId xmlns:a16="http://schemas.microsoft.com/office/drawing/2014/main" id="{F01848F0-3193-4CCB-BD7B-47BD2723989C}"/>
                          </a:ext>
                        </a:extLst>
                      </p:cNvPr>
                      <p:cNvPicPr/>
                      <p:nvPr/>
                    </p:nvPicPr>
                    <p:blipFill>
                      <a:blip r:embed="rId4"/>
                      <a:stretch>
                        <a:fillRect/>
                      </a:stretch>
                    </p:blipFill>
                    <p:spPr>
                      <a:xfrm>
                        <a:off x="2092969" y="1257832"/>
                        <a:ext cx="2420692" cy="392545"/>
                      </a:xfrm>
                      <a:prstGeom prst="rect">
                        <a:avLst/>
                      </a:prstGeom>
                    </p:spPr>
                  </p:pic>
                </p:oleObj>
              </mc:Fallback>
            </mc:AlternateContent>
          </a:graphicData>
        </a:graphic>
      </p:graphicFrame>
      <p:sp>
        <p:nvSpPr>
          <p:cNvPr id="6" name="Content Placeholder 10"/>
          <p:cNvSpPr>
            <a:spLocks noGrp="1"/>
          </p:cNvSpPr>
          <p:nvPr>
            <p:ph sz="quarter" idx="4294967295"/>
          </p:nvPr>
        </p:nvSpPr>
        <p:spPr>
          <a:xfrm>
            <a:off x="4494204" y="1270906"/>
            <a:ext cx="1374377" cy="373062"/>
          </a:xfrm>
          <a:prstGeom prst="rect">
            <a:avLst/>
          </a:prstGeom>
        </p:spPr>
        <p:txBody>
          <a:bodyPr/>
          <a:lstStyle/>
          <a:p>
            <a:r>
              <a:rPr lang="en-US" altLang="en-US" sz="2400" dirty="0"/>
              <a:t>we have</a:t>
            </a:r>
            <a:endParaRPr lang="en-US" sz="2400" dirty="0"/>
          </a:p>
        </p:txBody>
      </p:sp>
      <p:graphicFrame>
        <p:nvGraphicFramePr>
          <p:cNvPr id="13" name="Content Placeholder 12" descr="(((d x)/(d(theta))^2) + (((d y)/(d(theta))^2) = (((d r)/(d(theta))^2) (cos^2)(theta) minus 2r ((d r)/(d(theta)) cos(theta) sin(theta) + (r^2) (sin^2)(theta)&#10;plus (((d r)/(d(theta))^2) (sin^2)(theta) + 2r ((d r)/(d(theta))) sin(theta) cos(theta) + (r^2) (cos^2)(theta)&#10; =  (((d r)/(d(theta))^2) + (r^2)">
            <a:extLst>
              <a:ext uri="{FF2B5EF4-FFF2-40B4-BE49-F238E27FC236}">
                <a16:creationId xmlns:a16="http://schemas.microsoft.com/office/drawing/2014/main" id="{E3F047DE-BBDC-4D07-93D6-B35F8675EAE5}"/>
              </a:ext>
            </a:extLst>
          </p:cNvPr>
          <p:cNvGraphicFramePr>
            <a:graphicFrameLocks noGrp="1" noChangeAspect="1"/>
          </p:cNvGraphicFramePr>
          <p:nvPr>
            <p:ph sz="quarter" idx="24"/>
            <p:extLst>
              <p:ext uri="{D42A27DB-BD31-4B8C-83A1-F6EECF244321}">
                <p14:modId xmlns:p14="http://schemas.microsoft.com/office/powerpoint/2010/main" val="2751851170"/>
              </p:ext>
            </p:extLst>
          </p:nvPr>
        </p:nvGraphicFramePr>
        <p:xfrm>
          <a:off x="1961409" y="2223778"/>
          <a:ext cx="8269180" cy="3213688"/>
        </p:xfrm>
        <a:graphic>
          <a:graphicData uri="http://schemas.openxmlformats.org/presentationml/2006/ole">
            <mc:AlternateContent xmlns:mc="http://schemas.openxmlformats.org/markup-compatibility/2006">
              <mc:Choice xmlns:v="urn:schemas-microsoft-com:vml" Requires="v">
                <p:oleObj spid="_x0000_s602209" name="Equation" r:id="rId5" imgW="8076960" imgH="3136680" progId="Equation.DSMT4">
                  <p:embed/>
                </p:oleObj>
              </mc:Choice>
              <mc:Fallback>
                <p:oleObj name="Equation" r:id="rId5" imgW="8076960" imgH="3136680" progId="Equation.DSMT4">
                  <p:embed/>
                  <p:pic>
                    <p:nvPicPr>
                      <p:cNvPr id="12" name="Object 11">
                        <a:extLst>
                          <a:ext uri="{FF2B5EF4-FFF2-40B4-BE49-F238E27FC236}">
                            <a16:creationId xmlns:a16="http://schemas.microsoft.com/office/drawing/2014/main" id="{2BE2FB16-9F33-47E9-8CB7-4FEF587E69FC}"/>
                          </a:ext>
                        </a:extLst>
                      </p:cNvPr>
                      <p:cNvPicPr/>
                      <p:nvPr/>
                    </p:nvPicPr>
                    <p:blipFill>
                      <a:blip r:embed="rId6"/>
                      <a:stretch>
                        <a:fillRect/>
                      </a:stretch>
                    </p:blipFill>
                    <p:spPr>
                      <a:xfrm>
                        <a:off x="1961409" y="2223778"/>
                        <a:ext cx="8269180" cy="3213688"/>
                      </a:xfrm>
                      <a:prstGeom prst="rect">
                        <a:avLst/>
                      </a:prstGeom>
                    </p:spPr>
                  </p:pic>
                </p:oleObj>
              </mc:Fallback>
            </mc:AlternateContent>
          </a:graphicData>
        </a:graphic>
      </p:graphicFrame>
    </p:spTree>
    <p:extLst>
      <p:ext uri="{BB962C8B-B14F-4D97-AF65-F5344CB8AC3E}">
        <p14:creationId xmlns:p14="http://schemas.microsoft.com/office/powerpoint/2010/main" val="4127920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A444-B6D6-4B5B-B058-F9F43D9367CD}"/>
              </a:ext>
            </a:extLst>
          </p:cNvPr>
          <p:cNvSpPr>
            <a:spLocks noGrp="1"/>
          </p:cNvSpPr>
          <p:nvPr>
            <p:ph type="title"/>
          </p:nvPr>
        </p:nvSpPr>
        <p:spPr/>
        <p:txBody>
          <a:bodyPr/>
          <a:lstStyle/>
          <a:p>
            <a:r>
              <a:rPr lang="en-US" altLang="en-US" dirty="0"/>
              <a:t>Arc Length </a:t>
            </a:r>
            <a:r>
              <a:rPr lang="en-US" altLang="en-US" sz="2400" b="0" dirty="0"/>
              <a:t>(3 of 3)</a:t>
            </a:r>
            <a:endParaRPr lang="en-US" dirty="0"/>
          </a:p>
        </p:txBody>
      </p:sp>
      <p:sp>
        <p:nvSpPr>
          <p:cNvPr id="3" name="Content Placeholder 2">
            <a:extLst>
              <a:ext uri="{FF2B5EF4-FFF2-40B4-BE49-F238E27FC236}">
                <a16:creationId xmlns:a16="http://schemas.microsoft.com/office/drawing/2014/main" id="{11974935-63F4-4CC6-9738-93D54481A194}"/>
              </a:ext>
            </a:extLst>
          </p:cNvPr>
          <p:cNvSpPr>
            <a:spLocks noGrp="1"/>
          </p:cNvSpPr>
          <p:nvPr>
            <p:ph sz="quarter" idx="23"/>
          </p:nvPr>
        </p:nvSpPr>
        <p:spPr>
          <a:xfrm>
            <a:off x="736600" y="1311562"/>
            <a:ext cx="2006600" cy="477838"/>
          </a:xfrm>
        </p:spPr>
        <p:txBody>
          <a:bodyPr/>
          <a:lstStyle/>
          <a:p>
            <a:r>
              <a:rPr lang="en-US" altLang="en-US" dirty="0"/>
              <a:t>Assuming that</a:t>
            </a:r>
            <a:endParaRPr lang="en-US" dirty="0"/>
          </a:p>
        </p:txBody>
      </p:sp>
      <p:graphicFrame>
        <p:nvGraphicFramePr>
          <p:cNvPr id="29" name="Content Placeholder 28" descr="f prime">
            <a:extLst>
              <a:ext uri="{FF2B5EF4-FFF2-40B4-BE49-F238E27FC236}">
                <a16:creationId xmlns:a16="http://schemas.microsoft.com/office/drawing/2014/main" id="{CDEEF1C2-C49F-439D-877A-725E01BBC64F}"/>
              </a:ext>
            </a:extLst>
          </p:cNvPr>
          <p:cNvGraphicFramePr>
            <a:graphicFrameLocks noGrp="1" noChangeAspect="1"/>
          </p:cNvGraphicFramePr>
          <p:nvPr>
            <p:ph sz="quarter" idx="28"/>
            <p:extLst>
              <p:ext uri="{D42A27DB-BD31-4B8C-83A1-F6EECF244321}">
                <p14:modId xmlns:p14="http://schemas.microsoft.com/office/powerpoint/2010/main" val="3040448237"/>
              </p:ext>
            </p:extLst>
          </p:nvPr>
        </p:nvGraphicFramePr>
        <p:xfrm>
          <a:off x="2786313" y="1316793"/>
          <a:ext cx="238488" cy="294603"/>
        </p:xfrm>
        <a:graphic>
          <a:graphicData uri="http://schemas.openxmlformats.org/presentationml/2006/ole">
            <mc:AlternateContent xmlns:mc="http://schemas.openxmlformats.org/markup-compatibility/2006">
              <mc:Choice xmlns:v="urn:schemas-microsoft-com:vml" Requires="v">
                <p:oleObj spid="_x0000_s603277" name="Equation" r:id="rId3" imgW="215640" imgH="266400" progId="Equation.DSMT4">
                  <p:embed/>
                </p:oleObj>
              </mc:Choice>
              <mc:Fallback>
                <p:oleObj name="Equation" r:id="rId3" imgW="215640" imgH="266400" progId="Equation.DSMT4">
                  <p:embed/>
                  <p:pic>
                    <p:nvPicPr>
                      <p:cNvPr id="25" name="Object 24">
                        <a:extLst>
                          <a:ext uri="{FF2B5EF4-FFF2-40B4-BE49-F238E27FC236}">
                            <a16:creationId xmlns:a16="http://schemas.microsoft.com/office/drawing/2014/main" id="{087E6BBC-45EE-43A4-970F-9278E41CEB5F}"/>
                          </a:ext>
                        </a:extLst>
                      </p:cNvPr>
                      <p:cNvPicPr/>
                      <p:nvPr/>
                    </p:nvPicPr>
                    <p:blipFill>
                      <a:blip r:embed="rId4"/>
                      <a:stretch>
                        <a:fillRect/>
                      </a:stretch>
                    </p:blipFill>
                    <p:spPr>
                      <a:xfrm>
                        <a:off x="2786313" y="1316793"/>
                        <a:ext cx="238488" cy="294603"/>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DFF255BB-BAFB-445F-97D9-7035F17154CB}"/>
              </a:ext>
            </a:extLst>
          </p:cNvPr>
          <p:cNvSpPr>
            <a:spLocks noGrp="1"/>
          </p:cNvSpPr>
          <p:nvPr>
            <p:ph sz="quarter" idx="27"/>
          </p:nvPr>
        </p:nvSpPr>
        <p:spPr>
          <a:xfrm>
            <a:off x="3090407" y="1311562"/>
            <a:ext cx="6617797" cy="382200"/>
          </a:xfrm>
        </p:spPr>
        <p:txBody>
          <a:bodyPr/>
          <a:lstStyle/>
          <a:p>
            <a:r>
              <a:rPr lang="en-US" altLang="en-US" dirty="0"/>
              <a:t>is continuous, we can write the arc length as</a:t>
            </a:r>
            <a:endParaRPr lang="en-US" dirty="0"/>
          </a:p>
        </p:txBody>
      </p:sp>
      <p:graphicFrame>
        <p:nvGraphicFramePr>
          <p:cNvPr id="13" name="Content Placeholder 12" descr="L = int_a^b (sqrt(((d x)/(d(theta))^2) + (((d y)/(d(theta))^2) d(theta))&#10;">
            <a:extLst>
              <a:ext uri="{FF2B5EF4-FFF2-40B4-BE49-F238E27FC236}">
                <a16:creationId xmlns:a16="http://schemas.microsoft.com/office/drawing/2014/main" id="{DFFD9DAD-4792-41B9-83C3-57BAC7A101FD}"/>
              </a:ext>
            </a:extLst>
          </p:cNvPr>
          <p:cNvGraphicFramePr>
            <a:graphicFrameLocks noGrp="1" noChangeAspect="1"/>
          </p:cNvGraphicFramePr>
          <p:nvPr>
            <p:ph sz="quarter" idx="24"/>
            <p:extLst>
              <p:ext uri="{D42A27DB-BD31-4B8C-83A1-F6EECF244321}">
                <p14:modId xmlns:p14="http://schemas.microsoft.com/office/powerpoint/2010/main" val="4030822175"/>
              </p:ext>
            </p:extLst>
          </p:nvPr>
        </p:nvGraphicFramePr>
        <p:xfrm>
          <a:off x="4252913" y="1979613"/>
          <a:ext cx="3641725" cy="1054100"/>
        </p:xfrm>
        <a:graphic>
          <a:graphicData uri="http://schemas.openxmlformats.org/presentationml/2006/ole">
            <mc:AlternateContent xmlns:mc="http://schemas.openxmlformats.org/markup-compatibility/2006">
              <mc:Choice xmlns:v="urn:schemas-microsoft-com:vml" Requires="v">
                <p:oleObj spid="_x0000_s603278" name="Equation" r:id="rId5" imgW="3377880" imgH="977760" progId="Equation.DSMT4">
                  <p:embed/>
                </p:oleObj>
              </mc:Choice>
              <mc:Fallback>
                <p:oleObj name="Equation" r:id="rId5" imgW="3377880" imgH="977760" progId="Equation.DSMT4">
                  <p:embed/>
                  <p:pic>
                    <p:nvPicPr>
                      <p:cNvPr id="12" name="Object 11">
                        <a:extLst>
                          <a:ext uri="{FF2B5EF4-FFF2-40B4-BE49-F238E27FC236}">
                            <a16:creationId xmlns:a16="http://schemas.microsoft.com/office/drawing/2014/main" id="{60750194-E7BF-4120-A965-C8186B6E0BD5}"/>
                          </a:ext>
                        </a:extLst>
                      </p:cNvPr>
                      <p:cNvPicPr/>
                      <p:nvPr/>
                    </p:nvPicPr>
                    <p:blipFill>
                      <a:blip r:embed="rId6"/>
                      <a:stretch>
                        <a:fillRect/>
                      </a:stretch>
                    </p:blipFill>
                    <p:spPr>
                      <a:xfrm>
                        <a:off x="4252913" y="1979613"/>
                        <a:ext cx="3641725" cy="1054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A472A78-57BF-44F5-9878-23FCA1C58CA4}"/>
              </a:ext>
            </a:extLst>
          </p:cNvPr>
          <p:cNvSpPr>
            <a:spLocks noGrp="1"/>
          </p:cNvSpPr>
          <p:nvPr>
            <p:ph sz="quarter" idx="25"/>
          </p:nvPr>
        </p:nvSpPr>
        <p:spPr>
          <a:xfrm>
            <a:off x="736600" y="3464375"/>
            <a:ext cx="10712450" cy="368323"/>
          </a:xfrm>
        </p:spPr>
        <p:txBody>
          <a:bodyPr/>
          <a:lstStyle/>
          <a:p>
            <a:r>
              <a:rPr lang="en-US" altLang="en-US" dirty="0"/>
              <a:t>Therefore the length of a curve with polar equation </a:t>
            </a:r>
            <a:r>
              <a:rPr lang="en-US" altLang="en-US" i="1" dirty="0"/>
              <a:t>r</a:t>
            </a:r>
            <a:r>
              <a:rPr lang="en-US" altLang="en-US" dirty="0"/>
              <a:t> = </a:t>
            </a:r>
            <a:r>
              <a:rPr lang="en-US" altLang="en-US" i="1" dirty="0"/>
              <a:t>f</a:t>
            </a:r>
            <a:r>
              <a:rPr lang="en-US" altLang="en-US" sz="400" i="1" dirty="0"/>
              <a:t> </a:t>
            </a:r>
            <a:r>
              <a:rPr lang="en-US" altLang="en-US" dirty="0" smtClean="0"/>
              <a:t>(</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i="1" dirty="0"/>
              <a:t>a</a:t>
            </a:r>
            <a:r>
              <a:rPr lang="en-US" altLang="en-US" dirty="0"/>
              <a:t> </a:t>
            </a:r>
            <a:r>
              <a:rPr lang="en-US" altLang="en-US" dirty="0">
                <a:latin typeface="Arial" panose="020B0604020202020204" pitchFamily="34" charset="0"/>
                <a:cs typeface="Arial" panose="020B0604020202020204" pitchFamily="34" charset="0"/>
              </a:rPr>
              <a:t>≤</a:t>
            </a:r>
            <a:r>
              <a:rPr lang="en-US" altLang="en-US" dirty="0"/>
              <a: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latin typeface="Arial" panose="020B0604020202020204" pitchFamily="34" charset="0"/>
                <a:cs typeface="Arial" panose="020B0604020202020204" pitchFamily="34" charset="0"/>
              </a:rPr>
              <a:t>≤</a:t>
            </a:r>
            <a:r>
              <a:rPr lang="en-US" altLang="en-US" dirty="0"/>
              <a:t> </a:t>
            </a:r>
            <a:r>
              <a:rPr lang="en-US" altLang="en-US" i="1" dirty="0"/>
              <a:t>b</a:t>
            </a:r>
            <a:r>
              <a:rPr lang="en-US" altLang="en-US" dirty="0"/>
              <a:t>, is</a:t>
            </a:r>
            <a:endParaRPr lang="en-US" dirty="0"/>
          </a:p>
        </p:txBody>
      </p:sp>
      <p:graphicFrame>
        <p:nvGraphicFramePr>
          <p:cNvPr id="15" name="Content Placeholder 14" descr="(item 5). L = int_a^b (sqrt((r^2) + (((d r)/(d(theta))^2) d(theta))&#10;">
            <a:extLst>
              <a:ext uri="{FF2B5EF4-FFF2-40B4-BE49-F238E27FC236}">
                <a16:creationId xmlns:a16="http://schemas.microsoft.com/office/drawing/2014/main" id="{E648E119-678B-4580-BFDB-8B930C7FA233}"/>
              </a:ext>
            </a:extLst>
          </p:cNvPr>
          <p:cNvGraphicFramePr>
            <a:graphicFrameLocks noGrp="1" noChangeAspect="1"/>
          </p:cNvGraphicFramePr>
          <p:nvPr>
            <p:ph sz="quarter" idx="26"/>
            <p:extLst>
              <p:ext uri="{D42A27DB-BD31-4B8C-83A1-F6EECF244321}">
                <p14:modId xmlns:p14="http://schemas.microsoft.com/office/powerpoint/2010/main" val="587726254"/>
              </p:ext>
            </p:extLst>
          </p:nvPr>
        </p:nvGraphicFramePr>
        <p:xfrm>
          <a:off x="3451327" y="4030663"/>
          <a:ext cx="3994150" cy="1098550"/>
        </p:xfrm>
        <a:graphic>
          <a:graphicData uri="http://schemas.openxmlformats.org/presentationml/2006/ole">
            <mc:AlternateContent xmlns:mc="http://schemas.openxmlformats.org/markup-compatibility/2006">
              <mc:Choice xmlns:v="urn:schemas-microsoft-com:vml" Requires="v">
                <p:oleObj spid="_x0000_s603279" name="Equation" r:id="rId7" imgW="3555720" imgH="977760" progId="Equation.DSMT4">
                  <p:embed/>
                </p:oleObj>
              </mc:Choice>
              <mc:Fallback>
                <p:oleObj name="Equation" r:id="rId7" imgW="3555720" imgH="977760" progId="Equation.DSMT4">
                  <p:embed/>
                  <p:pic>
                    <p:nvPicPr>
                      <p:cNvPr id="14" name="Object 13">
                        <a:extLst>
                          <a:ext uri="{FF2B5EF4-FFF2-40B4-BE49-F238E27FC236}">
                            <a16:creationId xmlns:a16="http://schemas.microsoft.com/office/drawing/2014/main" id="{309B4A67-D57B-48EB-B85F-9554190513BC}"/>
                          </a:ext>
                        </a:extLst>
                      </p:cNvPr>
                      <p:cNvPicPr/>
                      <p:nvPr/>
                    </p:nvPicPr>
                    <p:blipFill>
                      <a:blip r:embed="rId8"/>
                      <a:stretch>
                        <a:fillRect/>
                      </a:stretch>
                    </p:blipFill>
                    <p:spPr>
                      <a:xfrm>
                        <a:off x="3451327" y="4030663"/>
                        <a:ext cx="3994150" cy="1098550"/>
                      </a:xfrm>
                      <a:prstGeom prst="rect">
                        <a:avLst/>
                      </a:prstGeom>
                    </p:spPr>
                  </p:pic>
                </p:oleObj>
              </mc:Fallback>
            </mc:AlternateContent>
          </a:graphicData>
        </a:graphic>
      </p:graphicFrame>
    </p:spTree>
    <p:extLst>
      <p:ext uri="{BB962C8B-B14F-4D97-AF65-F5344CB8AC3E}">
        <p14:creationId xmlns:p14="http://schemas.microsoft.com/office/powerpoint/2010/main" val="3567280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6505-35F5-4396-A8B4-92D426A9919A}"/>
              </a:ext>
            </a:extLst>
          </p:cNvPr>
          <p:cNvSpPr>
            <a:spLocks noGrp="1"/>
          </p:cNvSpPr>
          <p:nvPr>
            <p:ph type="title"/>
          </p:nvPr>
        </p:nvSpPr>
        <p:spPr/>
        <p:txBody>
          <a:bodyPr/>
          <a:lstStyle/>
          <a:p>
            <a:r>
              <a:rPr lang="en-US" altLang="en-US" dirty="0"/>
              <a:t>Example 4</a:t>
            </a:r>
            <a:endParaRPr lang="en-US" dirty="0"/>
          </a:p>
        </p:txBody>
      </p:sp>
      <p:sp>
        <p:nvSpPr>
          <p:cNvPr id="3" name="Content Placeholder 2">
            <a:extLst>
              <a:ext uri="{FF2B5EF4-FFF2-40B4-BE49-F238E27FC236}">
                <a16:creationId xmlns:a16="http://schemas.microsoft.com/office/drawing/2014/main" id="{C0ED4FB9-450A-478F-9265-DF7D552656C1}"/>
              </a:ext>
            </a:extLst>
          </p:cNvPr>
          <p:cNvSpPr>
            <a:spLocks noGrp="1"/>
          </p:cNvSpPr>
          <p:nvPr>
            <p:ph sz="quarter" idx="23"/>
          </p:nvPr>
        </p:nvSpPr>
        <p:spPr>
          <a:xfrm>
            <a:off x="736600" y="1289049"/>
            <a:ext cx="10718800" cy="1366602"/>
          </a:xfrm>
        </p:spPr>
        <p:txBody>
          <a:bodyPr/>
          <a:lstStyle/>
          <a:p>
            <a:r>
              <a:rPr lang="en-US" altLang="en-US" dirty="0"/>
              <a:t>Find the length of the cardioid </a:t>
            </a:r>
            <a:r>
              <a:rPr lang="en-US" altLang="en-US" i="1" dirty="0"/>
              <a:t>r</a:t>
            </a:r>
            <a:r>
              <a:rPr lang="en-US" altLang="en-US" dirty="0"/>
              <a:t> = 1 + sin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a:t>
            </a:r>
            <a:endParaRPr lang="en-US" altLang="en-US" dirty="0"/>
          </a:p>
          <a:p>
            <a:r>
              <a:rPr lang="en-US" altLang="en-US" b="1" dirty="0">
                <a:solidFill>
                  <a:srgbClr val="0000A3"/>
                </a:solidFill>
              </a:rPr>
              <a:t>Solution:</a:t>
            </a:r>
          </a:p>
          <a:p>
            <a:r>
              <a:rPr lang="en-US" altLang="en-US" dirty="0"/>
              <a:t>The cardioid is shown in Figure 8.</a:t>
            </a:r>
            <a:endParaRPr lang="en-US" dirty="0"/>
          </a:p>
        </p:txBody>
      </p:sp>
      <p:pic>
        <p:nvPicPr>
          <p:cNvPr id="11" name="Content Placeholder 10" descr="A cardioid is graphed in the polar coordinate system. The cardioid starts from the origin and it ends at the origin and has vertical axis symmetry. ">
            <a:extLst>
              <a:ext uri="{FF2B5EF4-FFF2-40B4-BE49-F238E27FC236}">
                <a16:creationId xmlns:a16="http://schemas.microsoft.com/office/drawing/2014/main" id="{18B8B4E0-E955-47F0-8566-4E92456EFC97}"/>
              </a:ext>
            </a:extLst>
          </p:cNvPr>
          <p:cNvPicPr>
            <a:picLocks noGrp="1" noChangeAspect="1"/>
          </p:cNvPicPr>
          <p:nvPr>
            <p:ph sz="quarter" idx="24"/>
          </p:nvPr>
        </p:nvPicPr>
        <p:blipFill>
          <a:blip r:embed="rId2"/>
          <a:stretch>
            <a:fillRect/>
          </a:stretch>
        </p:blipFill>
        <p:spPr>
          <a:xfrm>
            <a:off x="4549132" y="2770082"/>
            <a:ext cx="3123236" cy="2622730"/>
          </a:xfrm>
          <a:prstGeom prst="rect">
            <a:avLst/>
          </a:prstGeom>
        </p:spPr>
      </p:pic>
      <p:sp>
        <p:nvSpPr>
          <p:cNvPr id="5" name="Content Placeholder 4">
            <a:extLst>
              <a:ext uri="{FF2B5EF4-FFF2-40B4-BE49-F238E27FC236}">
                <a16:creationId xmlns:a16="http://schemas.microsoft.com/office/drawing/2014/main" id="{45C36948-E349-4EC5-A152-2AFE0A3A2613}"/>
              </a:ext>
            </a:extLst>
          </p:cNvPr>
          <p:cNvSpPr>
            <a:spLocks noGrp="1"/>
          </p:cNvSpPr>
          <p:nvPr>
            <p:ph sz="quarter" idx="25"/>
          </p:nvPr>
        </p:nvSpPr>
        <p:spPr>
          <a:xfrm>
            <a:off x="742950" y="5538508"/>
            <a:ext cx="10712450" cy="726104"/>
          </a:xfrm>
        </p:spPr>
        <p:txBody>
          <a:bodyPr/>
          <a:lstStyle/>
          <a:p>
            <a:pPr algn="ctr"/>
            <a:r>
              <a:rPr lang="en-US" altLang="en-US" sz="2000" i="1" dirty="0"/>
              <a:t>r</a:t>
            </a:r>
            <a:r>
              <a:rPr lang="en-US" altLang="en-US" sz="2000" dirty="0"/>
              <a:t> = 1 + sin </a:t>
            </a:r>
            <a:r>
              <a:rPr lang="en-US" altLang="en-US" sz="2000" i="1" dirty="0">
                <a:sym typeface="Symbol" panose="05050102010706020507" pitchFamily="18" charset="2"/>
              </a:rPr>
              <a:t></a:t>
            </a:r>
            <a:endParaRPr lang="en-US" altLang="en-US" sz="2000" dirty="0"/>
          </a:p>
          <a:p>
            <a:pPr algn="ctr"/>
            <a:r>
              <a:rPr lang="en-US" altLang="en-US" sz="2000" b="1" dirty="0"/>
              <a:t>Figure 8</a:t>
            </a:r>
          </a:p>
        </p:txBody>
      </p:sp>
    </p:spTree>
    <p:extLst>
      <p:ext uri="{BB962C8B-B14F-4D97-AF65-F5344CB8AC3E}">
        <p14:creationId xmlns:p14="http://schemas.microsoft.com/office/powerpoint/2010/main" val="2296342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86FD-4A49-451A-B4CA-65F4ECBDC7EF}"/>
              </a:ext>
            </a:extLst>
          </p:cNvPr>
          <p:cNvSpPr>
            <a:spLocks noGrp="1"/>
          </p:cNvSpPr>
          <p:nvPr>
            <p:ph type="title"/>
          </p:nvPr>
        </p:nvSpPr>
        <p:spPr/>
        <p:txBody>
          <a:bodyPr/>
          <a:lstStyle/>
          <a:p>
            <a:r>
              <a:rPr lang="en-US" altLang="en-US" dirty="0"/>
              <a:t>Example 4 – </a:t>
            </a:r>
            <a:r>
              <a:rPr lang="en-US" altLang="en-US" i="1" dirty="0"/>
              <a:t>Solution </a:t>
            </a:r>
            <a:r>
              <a:rPr lang="en-US" altLang="en-US" sz="2400" b="0" dirty="0"/>
              <a:t>(1 of 2)</a:t>
            </a:r>
            <a:endParaRPr lang="en-US" sz="2400" b="0" dirty="0"/>
          </a:p>
        </p:txBody>
      </p:sp>
      <p:graphicFrame>
        <p:nvGraphicFramePr>
          <p:cNvPr id="12" name="Content Placeholder 11" descr="(item 5). L = int_a^b (sqrt((r^2) + (((d r)/(d(theta))^2) d(theta))&#10;">
            <a:extLst>
              <a:ext uri="{FF2B5EF4-FFF2-40B4-BE49-F238E27FC236}">
                <a16:creationId xmlns:a16="http://schemas.microsoft.com/office/drawing/2014/main" id="{0D7C1B4A-4F92-4299-9CCD-5C1E1DF97ED0}"/>
              </a:ext>
            </a:extLst>
          </p:cNvPr>
          <p:cNvGraphicFramePr>
            <a:graphicFrameLocks noGrp="1" noChangeAspect="1"/>
          </p:cNvGraphicFramePr>
          <p:nvPr>
            <p:ph sz="quarter" idx="23"/>
            <p:extLst>
              <p:ext uri="{D42A27DB-BD31-4B8C-83A1-F6EECF244321}">
                <p14:modId xmlns:p14="http://schemas.microsoft.com/office/powerpoint/2010/main" val="2860325013"/>
              </p:ext>
            </p:extLst>
          </p:nvPr>
        </p:nvGraphicFramePr>
        <p:xfrm>
          <a:off x="4314825" y="1293813"/>
          <a:ext cx="3562350" cy="1017587"/>
        </p:xfrm>
        <a:graphic>
          <a:graphicData uri="http://schemas.openxmlformats.org/presentationml/2006/ole">
            <mc:AlternateContent xmlns:mc="http://schemas.openxmlformats.org/markup-compatibility/2006">
              <mc:Choice xmlns:v="urn:schemas-microsoft-com:vml" Requires="v">
                <p:oleObj spid="_x0000_s604256" name="Equation" r:id="rId3" imgW="3111480" imgH="888840" progId="Equation.DSMT4">
                  <p:embed/>
                </p:oleObj>
              </mc:Choice>
              <mc:Fallback>
                <p:oleObj name="Equation" r:id="rId3" imgW="3111480" imgH="888840" progId="Equation.DSMT4">
                  <p:embed/>
                  <p:pic>
                    <p:nvPicPr>
                      <p:cNvPr id="11" name="Object 10">
                        <a:extLst>
                          <a:ext uri="{FF2B5EF4-FFF2-40B4-BE49-F238E27FC236}">
                            <a16:creationId xmlns:a16="http://schemas.microsoft.com/office/drawing/2014/main" id="{B8AAB686-94C0-41B2-A92F-D34E4B3F584F}"/>
                          </a:ext>
                        </a:extLst>
                      </p:cNvPr>
                      <p:cNvPicPr/>
                      <p:nvPr/>
                    </p:nvPicPr>
                    <p:blipFill>
                      <a:blip r:embed="rId4"/>
                      <a:stretch>
                        <a:fillRect/>
                      </a:stretch>
                    </p:blipFill>
                    <p:spPr>
                      <a:xfrm>
                        <a:off x="4314825" y="1293813"/>
                        <a:ext cx="3562350" cy="10175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FDB509F-C2E9-49C6-827E-9C512D3E5A6B}"/>
              </a:ext>
            </a:extLst>
          </p:cNvPr>
          <p:cNvSpPr>
            <a:spLocks noGrp="1"/>
          </p:cNvSpPr>
          <p:nvPr>
            <p:ph sz="quarter" idx="24"/>
          </p:nvPr>
        </p:nvSpPr>
        <p:spPr>
          <a:xfrm>
            <a:off x="736600" y="2709289"/>
            <a:ext cx="10712450" cy="379053"/>
          </a:xfrm>
        </p:spPr>
        <p:txBody>
          <a:bodyPr/>
          <a:lstStyle/>
          <a:p>
            <a:r>
              <a:rPr lang="en-US" altLang="en-US" dirty="0"/>
              <a:t>Its full length is given by the parameter interval 0 </a:t>
            </a:r>
            <a:r>
              <a:rPr lang="en-US" altLang="en-US" dirty="0">
                <a:latin typeface="Arial" panose="020B0604020202020204" pitchFamily="34" charset="0"/>
                <a:cs typeface="Arial" panose="020B0604020202020204" pitchFamily="34" charset="0"/>
              </a:rPr>
              <a:t>≤</a:t>
            </a:r>
            <a:r>
              <a:rPr lang="en-US" altLang="en-US" dirty="0"/>
              <a: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latin typeface="Arial" panose="020B0604020202020204" pitchFamily="34" charset="0"/>
                <a:cs typeface="Arial" panose="020B0604020202020204" pitchFamily="34" charset="0"/>
              </a:rPr>
              <a:t>≤</a:t>
            </a:r>
            <a:r>
              <a:rPr lang="en-US" altLang="en-US" dirty="0"/>
              <a:t> </a:t>
            </a:r>
            <a:r>
              <a:rPr lang="en-US" altLang="en-US" dirty="0" smtClean="0"/>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t>, </a:t>
            </a:r>
            <a:r>
              <a:rPr lang="en-US" altLang="en-US" dirty="0"/>
              <a:t>so Formula 5 gives</a:t>
            </a:r>
          </a:p>
        </p:txBody>
      </p:sp>
      <p:graphicFrame>
        <p:nvGraphicFramePr>
          <p:cNvPr id="14" name="Content Placeholder 13" descr="L = int_0^(2(pi)) (sqrt((r^2) + (((d r)/(d(theta))^2) d(theta))&#10; =  int_0^(2(pi)) (sqrt(((1 + sin(theta))^2) + (cos^2)(theta) d (theta))&#10;">
            <a:extLst>
              <a:ext uri="{FF2B5EF4-FFF2-40B4-BE49-F238E27FC236}">
                <a16:creationId xmlns:a16="http://schemas.microsoft.com/office/drawing/2014/main" id="{FC8E4C98-8D0A-4273-A5CC-A5776775C1B3}"/>
              </a:ext>
            </a:extLst>
          </p:cNvPr>
          <p:cNvGraphicFramePr>
            <a:graphicFrameLocks noGrp="1" noChangeAspect="1"/>
          </p:cNvGraphicFramePr>
          <p:nvPr>
            <p:ph sz="quarter" idx="25"/>
            <p:extLst>
              <p:ext uri="{D42A27DB-BD31-4B8C-83A1-F6EECF244321}">
                <p14:modId xmlns:p14="http://schemas.microsoft.com/office/powerpoint/2010/main" val="23460956"/>
              </p:ext>
            </p:extLst>
          </p:nvPr>
        </p:nvGraphicFramePr>
        <p:xfrm>
          <a:off x="4542761" y="3329733"/>
          <a:ext cx="4312709" cy="1866997"/>
        </p:xfrm>
        <a:graphic>
          <a:graphicData uri="http://schemas.openxmlformats.org/presentationml/2006/ole">
            <mc:AlternateContent xmlns:mc="http://schemas.openxmlformats.org/markup-compatibility/2006">
              <mc:Choice xmlns:v="urn:schemas-microsoft-com:vml" Requires="v">
                <p:oleObj spid="_x0000_s604257" name="Equation" r:id="rId5" imgW="4165560" imgH="1803240" progId="Equation.DSMT4">
                  <p:embed/>
                </p:oleObj>
              </mc:Choice>
              <mc:Fallback>
                <p:oleObj name="Equation" r:id="rId5" imgW="4165560" imgH="1803240" progId="Equation.DSMT4">
                  <p:embed/>
                  <p:pic>
                    <p:nvPicPr>
                      <p:cNvPr id="13" name="Object 12">
                        <a:extLst>
                          <a:ext uri="{FF2B5EF4-FFF2-40B4-BE49-F238E27FC236}">
                            <a16:creationId xmlns:a16="http://schemas.microsoft.com/office/drawing/2014/main" id="{661B880F-F1B8-43B3-BEC7-B31C9E37BA2E}"/>
                          </a:ext>
                        </a:extLst>
                      </p:cNvPr>
                      <p:cNvPicPr/>
                      <p:nvPr/>
                    </p:nvPicPr>
                    <p:blipFill>
                      <a:blip r:embed="rId6"/>
                      <a:stretch>
                        <a:fillRect/>
                      </a:stretch>
                    </p:blipFill>
                    <p:spPr>
                      <a:xfrm>
                        <a:off x="4542761" y="3329733"/>
                        <a:ext cx="4312709" cy="1866997"/>
                      </a:xfrm>
                      <a:prstGeom prst="rect">
                        <a:avLst/>
                      </a:prstGeom>
                    </p:spPr>
                  </p:pic>
                </p:oleObj>
              </mc:Fallback>
            </mc:AlternateContent>
          </a:graphicData>
        </a:graphic>
      </p:graphicFrame>
    </p:spTree>
    <p:extLst>
      <p:ext uri="{BB962C8B-B14F-4D97-AF65-F5344CB8AC3E}">
        <p14:creationId xmlns:p14="http://schemas.microsoft.com/office/powerpoint/2010/main" val="145788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D6AB-9808-4A5E-80AF-8E8818EDCF9E}"/>
              </a:ext>
            </a:extLst>
          </p:cNvPr>
          <p:cNvSpPr>
            <a:spLocks noGrp="1"/>
          </p:cNvSpPr>
          <p:nvPr>
            <p:ph type="title"/>
          </p:nvPr>
        </p:nvSpPr>
        <p:spPr/>
        <p:txBody>
          <a:bodyPr/>
          <a:lstStyle/>
          <a:p>
            <a:r>
              <a:rPr lang="en-US" altLang="en-US" dirty="0"/>
              <a:t>Example 4 – </a:t>
            </a:r>
            <a:r>
              <a:rPr lang="en-US" altLang="en-US" i="1" dirty="0"/>
              <a:t>Solution </a:t>
            </a:r>
            <a:r>
              <a:rPr lang="en-US" altLang="en-US" sz="2400" b="0" dirty="0"/>
              <a:t>(2 of 2)</a:t>
            </a:r>
            <a:endParaRPr lang="en-US" dirty="0"/>
          </a:p>
        </p:txBody>
      </p:sp>
      <p:graphicFrame>
        <p:nvGraphicFramePr>
          <p:cNvPr id="12" name="Content Placeholder 11" descr=" =  int_0^(2(pi)) (sqrt(2 + 2 sin(theta)) d (theta))&#10;">
            <a:extLst>
              <a:ext uri="{FF2B5EF4-FFF2-40B4-BE49-F238E27FC236}">
                <a16:creationId xmlns:a16="http://schemas.microsoft.com/office/drawing/2014/main" id="{F7FD4362-3AB8-464E-8507-BC9972DA6E56}"/>
              </a:ext>
            </a:extLst>
          </p:cNvPr>
          <p:cNvGraphicFramePr>
            <a:graphicFrameLocks noGrp="1" noChangeAspect="1"/>
          </p:cNvGraphicFramePr>
          <p:nvPr>
            <p:ph sz="quarter" idx="23"/>
            <p:extLst>
              <p:ext uri="{D42A27DB-BD31-4B8C-83A1-F6EECF244321}">
                <p14:modId xmlns:p14="http://schemas.microsoft.com/office/powerpoint/2010/main" val="941628693"/>
              </p:ext>
            </p:extLst>
          </p:nvPr>
        </p:nvGraphicFramePr>
        <p:xfrm>
          <a:off x="4770438" y="1400175"/>
          <a:ext cx="2643187" cy="600075"/>
        </p:xfrm>
        <a:graphic>
          <a:graphicData uri="http://schemas.openxmlformats.org/presentationml/2006/ole">
            <mc:AlternateContent xmlns:mc="http://schemas.openxmlformats.org/markup-compatibility/2006">
              <mc:Choice xmlns:v="urn:schemas-microsoft-com:vml" Requires="v">
                <p:oleObj spid="_x0000_s605282" name="Equation" r:id="rId3" imgW="2628720" imgH="596880" progId="Equation.DSMT4">
                  <p:embed/>
                </p:oleObj>
              </mc:Choice>
              <mc:Fallback>
                <p:oleObj name="Equation" r:id="rId3" imgW="2628720" imgH="596880" progId="Equation.DSMT4">
                  <p:embed/>
                  <p:pic>
                    <p:nvPicPr>
                      <p:cNvPr id="11" name="Object 10">
                        <a:extLst>
                          <a:ext uri="{FF2B5EF4-FFF2-40B4-BE49-F238E27FC236}">
                            <a16:creationId xmlns:a16="http://schemas.microsoft.com/office/drawing/2014/main" id="{124CF12C-2886-4360-9800-231337D53996}"/>
                          </a:ext>
                        </a:extLst>
                      </p:cNvPr>
                      <p:cNvPicPr/>
                      <p:nvPr/>
                    </p:nvPicPr>
                    <p:blipFill>
                      <a:blip r:embed="rId4"/>
                      <a:stretch>
                        <a:fillRect/>
                      </a:stretch>
                    </p:blipFill>
                    <p:spPr>
                      <a:xfrm>
                        <a:off x="4770438" y="1400175"/>
                        <a:ext cx="2643187" cy="6000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4FCA8D7-3A9D-43C1-ACFA-D0ABDFFEF391}"/>
              </a:ext>
            </a:extLst>
          </p:cNvPr>
          <p:cNvSpPr>
            <a:spLocks noGrp="1"/>
          </p:cNvSpPr>
          <p:nvPr>
            <p:ph sz="quarter" idx="24"/>
          </p:nvPr>
        </p:nvSpPr>
        <p:spPr>
          <a:xfrm>
            <a:off x="736599" y="2507502"/>
            <a:ext cx="10712450" cy="316289"/>
          </a:xfrm>
        </p:spPr>
        <p:txBody>
          <a:bodyPr/>
          <a:lstStyle/>
          <a:p>
            <a:r>
              <a:rPr lang="en-US" altLang="en-US" dirty="0"/>
              <a:t>We could evaluate this integral by multiplying and dividing the integrand by</a:t>
            </a:r>
            <a:endParaRPr lang="en-US" dirty="0"/>
          </a:p>
        </p:txBody>
      </p:sp>
      <p:graphicFrame>
        <p:nvGraphicFramePr>
          <p:cNvPr id="14" name="Content Placeholder 13" descr="sqrt(2 minus 2 sin(theta))&#10;">
            <a:extLst>
              <a:ext uri="{FF2B5EF4-FFF2-40B4-BE49-F238E27FC236}">
                <a16:creationId xmlns:a16="http://schemas.microsoft.com/office/drawing/2014/main" id="{32CE7215-ECFE-47B4-8A76-D0643B31A709}"/>
              </a:ext>
            </a:extLst>
          </p:cNvPr>
          <p:cNvGraphicFramePr>
            <a:graphicFrameLocks noGrp="1" noChangeAspect="1"/>
          </p:cNvGraphicFramePr>
          <p:nvPr>
            <p:ph sz="quarter" idx="25"/>
            <p:extLst>
              <p:ext uri="{D42A27DB-BD31-4B8C-83A1-F6EECF244321}">
                <p14:modId xmlns:p14="http://schemas.microsoft.com/office/powerpoint/2010/main" val="2726791876"/>
              </p:ext>
            </p:extLst>
          </p:nvPr>
        </p:nvGraphicFramePr>
        <p:xfrm>
          <a:off x="730386" y="2926373"/>
          <a:ext cx="1516159" cy="394448"/>
        </p:xfrm>
        <a:graphic>
          <a:graphicData uri="http://schemas.openxmlformats.org/presentationml/2006/ole">
            <mc:AlternateContent xmlns:mc="http://schemas.openxmlformats.org/markup-compatibility/2006">
              <mc:Choice xmlns:v="urn:schemas-microsoft-com:vml" Requires="v">
                <p:oleObj spid="_x0000_s605283" name="Equation" r:id="rId5" imgW="1562040" imgH="406080" progId="Equation.DSMT4">
                  <p:embed/>
                </p:oleObj>
              </mc:Choice>
              <mc:Fallback>
                <p:oleObj name="Equation" r:id="rId5" imgW="1562040" imgH="406080" progId="Equation.DSMT4">
                  <p:embed/>
                  <p:pic>
                    <p:nvPicPr>
                      <p:cNvPr id="13" name="Object 12">
                        <a:extLst>
                          <a:ext uri="{FF2B5EF4-FFF2-40B4-BE49-F238E27FC236}">
                            <a16:creationId xmlns:a16="http://schemas.microsoft.com/office/drawing/2014/main" id="{B6F2DEAC-1EAD-4C0F-BB54-EC5CED0DF572}"/>
                          </a:ext>
                        </a:extLst>
                      </p:cNvPr>
                      <p:cNvPicPr/>
                      <p:nvPr/>
                    </p:nvPicPr>
                    <p:blipFill>
                      <a:blip r:embed="rId6"/>
                      <a:stretch>
                        <a:fillRect/>
                      </a:stretch>
                    </p:blipFill>
                    <p:spPr>
                      <a:xfrm>
                        <a:off x="730386" y="2926373"/>
                        <a:ext cx="1516159" cy="39444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7293071-460D-41A1-974A-104FB28AD5B5}"/>
              </a:ext>
            </a:extLst>
          </p:cNvPr>
          <p:cNvSpPr>
            <a:spLocks noGrp="1"/>
          </p:cNvSpPr>
          <p:nvPr>
            <p:ph sz="quarter" idx="26"/>
          </p:nvPr>
        </p:nvSpPr>
        <p:spPr>
          <a:xfrm>
            <a:off x="2347879" y="2986866"/>
            <a:ext cx="8876890" cy="371871"/>
          </a:xfrm>
        </p:spPr>
        <p:txBody>
          <a:bodyPr/>
          <a:lstStyle/>
          <a:p>
            <a:r>
              <a:rPr lang="en-US" altLang="en-US" dirty="0"/>
              <a:t>or we could use a computer algebra system. </a:t>
            </a:r>
            <a:endParaRPr lang="en-US" dirty="0"/>
          </a:p>
        </p:txBody>
      </p:sp>
      <p:sp>
        <p:nvSpPr>
          <p:cNvPr id="7" name="Content Placeholder 6">
            <a:extLst>
              <a:ext uri="{FF2B5EF4-FFF2-40B4-BE49-F238E27FC236}">
                <a16:creationId xmlns:a16="http://schemas.microsoft.com/office/drawing/2014/main" id="{4B7A0B83-9FF9-4A28-A332-B29606845B74}"/>
              </a:ext>
            </a:extLst>
          </p:cNvPr>
          <p:cNvSpPr>
            <a:spLocks noGrp="1"/>
          </p:cNvSpPr>
          <p:nvPr>
            <p:ph sz="quarter" idx="27"/>
          </p:nvPr>
        </p:nvSpPr>
        <p:spPr>
          <a:xfrm>
            <a:off x="736600" y="3461319"/>
            <a:ext cx="8232302" cy="401638"/>
          </a:xfrm>
        </p:spPr>
        <p:txBody>
          <a:bodyPr/>
          <a:lstStyle/>
          <a:p>
            <a:r>
              <a:rPr lang="en-US" altLang="en-US" dirty="0"/>
              <a:t>In any event, we find that the length of the cardioid is </a:t>
            </a:r>
            <a:r>
              <a:rPr lang="en-US" altLang="en-US" i="1" dirty="0"/>
              <a:t>L</a:t>
            </a:r>
            <a:r>
              <a:rPr lang="en-US" altLang="en-US" dirty="0"/>
              <a:t> = 8.</a:t>
            </a:r>
          </a:p>
        </p:txBody>
      </p:sp>
    </p:spTree>
    <p:extLst>
      <p:ext uri="{BB962C8B-B14F-4D97-AF65-F5344CB8AC3E}">
        <p14:creationId xmlns:p14="http://schemas.microsoft.com/office/powerpoint/2010/main" val="399791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684026"/>
          </a:xfrm>
        </p:spPr>
        <p:txBody>
          <a:bodyPr/>
          <a:lstStyle/>
          <a:p>
            <a:pPr algn="ctr"/>
            <a:r>
              <a:rPr lang="en-US" dirty="0"/>
              <a:t>10.4 </a:t>
            </a:r>
            <a:r>
              <a:rPr lang="en-US" altLang="en-US" sz="3200" dirty="0"/>
              <a:t>Areas and Lengths in Polar Coordinates</a:t>
            </a:r>
            <a:endParaRPr lang="en-IN" dirty="0"/>
          </a:p>
        </p:txBody>
      </p:sp>
      <p:sp>
        <p:nvSpPr>
          <p:cNvPr id="5" name="Footer Placeholder 4"/>
          <p:cNvSpPr>
            <a:spLocks noGrp="1"/>
          </p:cNvSpPr>
          <p:nvPr>
            <p:ph type="ftr" sz="quarter" idx="3"/>
          </p:nvPr>
        </p:nvSpPr>
        <p:spPr>
          <a:xfrm>
            <a:off x="2923890" y="6356350"/>
            <a:ext cx="8801669" cy="501650"/>
          </a:xfrm>
        </p:spPr>
        <p:txBody>
          <a:bodyPr/>
          <a:lstStyle/>
          <a:p>
            <a:r>
              <a:rPr lang="en-US" dirty="0" smtClean="0"/>
              <a:t>Stewart, Calculus: Early </a:t>
            </a:r>
            <a:r>
              <a:rPr lang="en-US" dirty="0" err="1" smtClean="0"/>
              <a:t>Transcendentals</a:t>
            </a:r>
            <a:r>
              <a:rPr lang="en-US" dirty="0" smtClean="0"/>
              <a:t>, 8th Edition. © 2016 Cengage. All Rights Reserved. May not be scanned, copied or duplicated, or posted to a publicly accessible website, in whole or in part.</a:t>
            </a:r>
            <a:endParaRPr lang="en-US" dirty="0"/>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D723-21F9-4672-9CB3-9A96E582D1DC}"/>
              </a:ext>
            </a:extLst>
          </p:cNvPr>
          <p:cNvSpPr>
            <a:spLocks noGrp="1"/>
          </p:cNvSpPr>
          <p:nvPr>
            <p:ph type="title"/>
          </p:nvPr>
        </p:nvSpPr>
        <p:spPr/>
        <p:txBody>
          <a:bodyPr/>
          <a:lstStyle/>
          <a:p>
            <a:r>
              <a:rPr lang="en-US" altLang="en-US" sz="3200" dirty="0"/>
              <a:t>Areas and Lengths in Polar Coordinates </a:t>
            </a:r>
            <a:r>
              <a:rPr lang="en-US" altLang="en-US" sz="2400" b="0" dirty="0"/>
              <a:t>(1 of 7) </a:t>
            </a:r>
            <a:endParaRPr lang="en-US" sz="2400" b="0" dirty="0"/>
          </a:p>
        </p:txBody>
      </p:sp>
      <p:sp>
        <p:nvSpPr>
          <p:cNvPr id="3" name="Content Placeholder 2">
            <a:extLst>
              <a:ext uri="{FF2B5EF4-FFF2-40B4-BE49-F238E27FC236}">
                <a16:creationId xmlns:a16="http://schemas.microsoft.com/office/drawing/2014/main" id="{5116A7AE-20EE-43ED-A5AE-0074AA72F5B3}"/>
              </a:ext>
            </a:extLst>
          </p:cNvPr>
          <p:cNvSpPr>
            <a:spLocks noGrp="1"/>
          </p:cNvSpPr>
          <p:nvPr>
            <p:ph sz="quarter" idx="23"/>
          </p:nvPr>
        </p:nvSpPr>
        <p:spPr>
          <a:xfrm>
            <a:off x="736600" y="1289049"/>
            <a:ext cx="10718800" cy="969963"/>
          </a:xfrm>
        </p:spPr>
        <p:txBody>
          <a:bodyPr/>
          <a:lstStyle/>
          <a:p>
            <a:r>
              <a:rPr lang="en-US" altLang="en-US" dirty="0"/>
              <a:t>In this section we develop the formula for the area of a region whose boundary is given by a polar equation. We need to use the formula for the area of a sector of a circle:</a:t>
            </a:r>
            <a:endParaRPr lang="en-US" dirty="0"/>
          </a:p>
        </p:txBody>
      </p:sp>
      <p:graphicFrame>
        <p:nvGraphicFramePr>
          <p:cNvPr id="12" name="Content Placeholder 11" descr="(item 1). A = (1/2) r^2(theta)">
            <a:extLst>
              <a:ext uri="{FF2B5EF4-FFF2-40B4-BE49-F238E27FC236}">
                <a16:creationId xmlns:a16="http://schemas.microsoft.com/office/drawing/2014/main" id="{E765E3AF-914F-496E-88BA-B438CA90BF39}"/>
              </a:ext>
            </a:extLst>
          </p:cNvPr>
          <p:cNvGraphicFramePr>
            <a:graphicFrameLocks noGrp="1" noChangeAspect="1"/>
          </p:cNvGraphicFramePr>
          <p:nvPr>
            <p:ph sz="quarter" idx="24"/>
            <p:extLst>
              <p:ext uri="{D42A27DB-BD31-4B8C-83A1-F6EECF244321}">
                <p14:modId xmlns:p14="http://schemas.microsoft.com/office/powerpoint/2010/main" val="1633687894"/>
              </p:ext>
            </p:extLst>
          </p:nvPr>
        </p:nvGraphicFramePr>
        <p:xfrm>
          <a:off x="5245666" y="2202900"/>
          <a:ext cx="1705431" cy="689265"/>
        </p:xfrm>
        <a:graphic>
          <a:graphicData uri="http://schemas.openxmlformats.org/presentationml/2006/ole">
            <mc:AlternateContent xmlns:mc="http://schemas.openxmlformats.org/markup-compatibility/2006">
              <mc:Choice xmlns:v="urn:schemas-microsoft-com:vml" Requires="v">
                <p:oleObj spid="_x0000_s590901" name="Equation" r:id="rId3" imgW="1790640" imgH="723600" progId="Equation.DSMT4">
                  <p:embed/>
                </p:oleObj>
              </mc:Choice>
              <mc:Fallback>
                <p:oleObj name="Equation" r:id="rId3" imgW="1790640" imgH="723600" progId="Equation.DSMT4">
                  <p:embed/>
                  <p:pic>
                    <p:nvPicPr>
                      <p:cNvPr id="11" name="Object 10">
                        <a:extLst>
                          <a:ext uri="{FF2B5EF4-FFF2-40B4-BE49-F238E27FC236}">
                            <a16:creationId xmlns:a16="http://schemas.microsoft.com/office/drawing/2014/main" id="{11FD4A3C-D87D-4A48-81CD-B938AF36310E}"/>
                          </a:ext>
                        </a:extLst>
                      </p:cNvPr>
                      <p:cNvPicPr/>
                      <p:nvPr/>
                    </p:nvPicPr>
                    <p:blipFill>
                      <a:blip r:embed="rId4"/>
                      <a:stretch>
                        <a:fillRect/>
                      </a:stretch>
                    </p:blipFill>
                    <p:spPr>
                      <a:xfrm>
                        <a:off x="5245666" y="2202900"/>
                        <a:ext cx="1705431" cy="68926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B2F27F6-8353-4B6A-B82E-A5220B268C4C}"/>
              </a:ext>
            </a:extLst>
          </p:cNvPr>
          <p:cNvSpPr>
            <a:spLocks noGrp="1"/>
          </p:cNvSpPr>
          <p:nvPr>
            <p:ph sz="quarter" idx="25"/>
          </p:nvPr>
        </p:nvSpPr>
        <p:spPr>
          <a:xfrm>
            <a:off x="742950" y="2996547"/>
            <a:ext cx="10712450" cy="662718"/>
          </a:xfrm>
        </p:spPr>
        <p:txBody>
          <a:bodyPr/>
          <a:lstStyle/>
          <a:p>
            <a:r>
              <a:rPr lang="en-US" altLang="en-US" dirty="0"/>
              <a:t>where, as in Figure 1, </a:t>
            </a:r>
            <a:r>
              <a:rPr lang="en-US" altLang="en-US" i="1" dirty="0"/>
              <a:t>r</a:t>
            </a:r>
            <a:r>
              <a:rPr lang="en-US" altLang="en-US" dirty="0"/>
              <a:t> is the radius and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is the radian measure of the central angle.</a:t>
            </a:r>
            <a:endParaRPr lang="en-US" dirty="0"/>
          </a:p>
        </p:txBody>
      </p:sp>
      <p:pic>
        <p:nvPicPr>
          <p:cNvPr id="13" name="Content Placeholder 12" descr="A sector has an angle of theta and radius r. &#10;">
            <a:extLst>
              <a:ext uri="{FF2B5EF4-FFF2-40B4-BE49-F238E27FC236}">
                <a16:creationId xmlns:a16="http://schemas.microsoft.com/office/drawing/2014/main" id="{ED88FBE4-D07D-456E-BF9A-A92B2964FF87}"/>
              </a:ext>
            </a:extLst>
          </p:cNvPr>
          <p:cNvPicPr>
            <a:picLocks noGrp="1" noChangeAspect="1"/>
          </p:cNvPicPr>
          <p:nvPr>
            <p:ph sz="quarter" idx="26"/>
          </p:nvPr>
        </p:nvPicPr>
        <p:blipFill>
          <a:blip r:embed="rId5"/>
          <a:stretch>
            <a:fillRect/>
          </a:stretch>
        </p:blipFill>
        <p:spPr>
          <a:xfrm>
            <a:off x="4937021" y="3836148"/>
            <a:ext cx="2305259" cy="1879949"/>
          </a:xfrm>
          <a:prstGeom prst="rect">
            <a:avLst/>
          </a:prstGeom>
        </p:spPr>
      </p:pic>
      <p:sp>
        <p:nvSpPr>
          <p:cNvPr id="7" name="Content Placeholder 6">
            <a:extLst>
              <a:ext uri="{FF2B5EF4-FFF2-40B4-BE49-F238E27FC236}">
                <a16:creationId xmlns:a16="http://schemas.microsoft.com/office/drawing/2014/main" id="{9028BC11-0FB7-41D5-9CB8-C7FFBDE615F0}"/>
              </a:ext>
            </a:extLst>
          </p:cNvPr>
          <p:cNvSpPr>
            <a:spLocks noGrp="1"/>
          </p:cNvSpPr>
          <p:nvPr>
            <p:ph sz="quarter" idx="27"/>
          </p:nvPr>
        </p:nvSpPr>
        <p:spPr>
          <a:xfrm>
            <a:off x="5102017" y="5900865"/>
            <a:ext cx="1975266" cy="283993"/>
          </a:xfrm>
        </p:spPr>
        <p:txBody>
          <a:bodyPr/>
          <a:lstStyle/>
          <a:p>
            <a:pPr algn="ctr"/>
            <a:r>
              <a:rPr lang="en-US" altLang="en-US" sz="2000" b="1" dirty="0"/>
              <a:t>Figure 1</a:t>
            </a:r>
          </a:p>
        </p:txBody>
      </p:sp>
    </p:spTree>
    <p:extLst>
      <p:ext uri="{BB962C8B-B14F-4D97-AF65-F5344CB8AC3E}">
        <p14:creationId xmlns:p14="http://schemas.microsoft.com/office/powerpoint/2010/main" val="2272060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4F35-35D2-4BA7-A8DA-62FA0C3655D7}"/>
              </a:ext>
            </a:extLst>
          </p:cNvPr>
          <p:cNvSpPr>
            <a:spLocks noGrp="1"/>
          </p:cNvSpPr>
          <p:nvPr>
            <p:ph type="title"/>
          </p:nvPr>
        </p:nvSpPr>
        <p:spPr/>
        <p:txBody>
          <a:bodyPr/>
          <a:lstStyle/>
          <a:p>
            <a:r>
              <a:rPr lang="en-US" altLang="en-US" sz="3200" dirty="0"/>
              <a:t>Areas and Lengths in Polar Coordinates </a:t>
            </a:r>
            <a:r>
              <a:rPr lang="en-US" altLang="en-US" sz="2400" b="0" dirty="0"/>
              <a:t>(2 of 7) </a:t>
            </a:r>
            <a:endParaRPr lang="en-US" dirty="0"/>
          </a:p>
        </p:txBody>
      </p:sp>
      <p:sp>
        <p:nvSpPr>
          <p:cNvPr id="3" name="Content Placeholder 2">
            <a:extLst>
              <a:ext uri="{FF2B5EF4-FFF2-40B4-BE49-F238E27FC236}">
                <a16:creationId xmlns:a16="http://schemas.microsoft.com/office/drawing/2014/main" id="{3445BE28-AEEB-41AF-BC32-4E2BBDF5936A}"/>
              </a:ext>
            </a:extLst>
          </p:cNvPr>
          <p:cNvSpPr>
            <a:spLocks noGrp="1"/>
          </p:cNvSpPr>
          <p:nvPr>
            <p:ph sz="quarter" idx="23"/>
          </p:nvPr>
        </p:nvSpPr>
        <p:spPr>
          <a:xfrm>
            <a:off x="736600" y="1289049"/>
            <a:ext cx="10718800" cy="672105"/>
          </a:xfrm>
        </p:spPr>
        <p:txBody>
          <a:bodyPr/>
          <a:lstStyle/>
          <a:p>
            <a:r>
              <a:rPr lang="en-US" altLang="en-US" dirty="0"/>
              <a:t>Formula 1 follows from the fact that the area of a sector is proportional to its central angle:</a:t>
            </a:r>
            <a:endParaRPr lang="en-US" dirty="0"/>
          </a:p>
        </p:txBody>
      </p:sp>
      <p:graphicFrame>
        <p:nvGraphicFramePr>
          <p:cNvPr id="8" name="Content Placeholder 7" descr="A = (theta/2 pi) pi r^2 = (1/2) r^2(theta)">
            <a:extLst>
              <a:ext uri="{FF2B5EF4-FFF2-40B4-BE49-F238E27FC236}">
                <a16:creationId xmlns:a16="http://schemas.microsoft.com/office/drawing/2014/main" id="{6C7DDFDA-E28E-45E2-8959-50EC512C2FA1}"/>
              </a:ext>
            </a:extLst>
          </p:cNvPr>
          <p:cNvGraphicFramePr>
            <a:graphicFrameLocks noGrp="1" noChangeAspect="1"/>
          </p:cNvGraphicFramePr>
          <p:nvPr>
            <p:ph sz="quarter" idx="24"/>
            <p:extLst>
              <p:ext uri="{D42A27DB-BD31-4B8C-83A1-F6EECF244321}">
                <p14:modId xmlns:p14="http://schemas.microsoft.com/office/powerpoint/2010/main" val="2420285656"/>
              </p:ext>
            </p:extLst>
          </p:nvPr>
        </p:nvGraphicFramePr>
        <p:xfrm>
          <a:off x="4092902" y="2332472"/>
          <a:ext cx="2994520" cy="855581"/>
        </p:xfrm>
        <a:graphic>
          <a:graphicData uri="http://schemas.openxmlformats.org/presentationml/2006/ole">
            <mc:AlternateContent xmlns:mc="http://schemas.openxmlformats.org/markup-compatibility/2006">
              <mc:Choice xmlns:v="urn:schemas-microsoft-com:vml" Requires="v">
                <p:oleObj spid="_x0000_s591923" name="Equation" r:id="rId3" imgW="2844720" imgH="812520" progId="Equation.DSMT4">
                  <p:embed/>
                </p:oleObj>
              </mc:Choice>
              <mc:Fallback>
                <p:oleObj name="Equation" r:id="rId3" imgW="2844720" imgH="812520" progId="Equation.DSMT4">
                  <p:embed/>
                  <p:pic>
                    <p:nvPicPr>
                      <p:cNvPr id="7" name="Object 6">
                        <a:extLst>
                          <a:ext uri="{FF2B5EF4-FFF2-40B4-BE49-F238E27FC236}">
                            <a16:creationId xmlns:a16="http://schemas.microsoft.com/office/drawing/2014/main" id="{94AD6779-17B2-43F7-BE2A-79C25F138A98}"/>
                          </a:ext>
                        </a:extLst>
                      </p:cNvPr>
                      <p:cNvPicPr/>
                      <p:nvPr/>
                    </p:nvPicPr>
                    <p:blipFill>
                      <a:blip r:embed="rId4"/>
                      <a:stretch>
                        <a:fillRect/>
                      </a:stretch>
                    </p:blipFill>
                    <p:spPr>
                      <a:xfrm>
                        <a:off x="4092902" y="2332472"/>
                        <a:ext cx="2994520" cy="855581"/>
                      </a:xfrm>
                      <a:prstGeom prst="rect">
                        <a:avLst/>
                      </a:prstGeom>
                    </p:spPr>
                  </p:pic>
                </p:oleObj>
              </mc:Fallback>
            </mc:AlternateContent>
          </a:graphicData>
        </a:graphic>
      </p:graphicFrame>
    </p:spTree>
    <p:extLst>
      <p:ext uri="{BB962C8B-B14F-4D97-AF65-F5344CB8AC3E}">
        <p14:creationId xmlns:p14="http://schemas.microsoft.com/office/powerpoint/2010/main" val="3435873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2316-1756-423B-8D0E-0F5E6969A05B}"/>
              </a:ext>
            </a:extLst>
          </p:cNvPr>
          <p:cNvSpPr>
            <a:spLocks noGrp="1"/>
          </p:cNvSpPr>
          <p:nvPr>
            <p:ph type="title"/>
          </p:nvPr>
        </p:nvSpPr>
        <p:spPr/>
        <p:txBody>
          <a:bodyPr/>
          <a:lstStyle/>
          <a:p>
            <a:r>
              <a:rPr lang="en-US" altLang="en-US" sz="3200" dirty="0"/>
              <a:t>Areas and Lengths in Polar Coordinates </a:t>
            </a:r>
            <a:r>
              <a:rPr lang="en-US" altLang="en-US" sz="2400" b="0" dirty="0"/>
              <a:t>(3 of 7) </a:t>
            </a:r>
            <a:endParaRPr lang="en-US" dirty="0"/>
          </a:p>
        </p:txBody>
      </p:sp>
      <p:sp>
        <p:nvSpPr>
          <p:cNvPr id="3" name="Content Placeholder 2">
            <a:extLst>
              <a:ext uri="{FF2B5EF4-FFF2-40B4-BE49-F238E27FC236}">
                <a16:creationId xmlns:a16="http://schemas.microsoft.com/office/drawing/2014/main" id="{3EA9B570-F1E3-4878-AA08-E20A3490CDA3}"/>
              </a:ext>
            </a:extLst>
          </p:cNvPr>
          <p:cNvSpPr>
            <a:spLocks noGrp="1"/>
          </p:cNvSpPr>
          <p:nvPr>
            <p:ph sz="quarter" idx="23"/>
          </p:nvPr>
        </p:nvSpPr>
        <p:spPr>
          <a:xfrm>
            <a:off x="736600" y="1289050"/>
            <a:ext cx="508270" cy="347724"/>
          </a:xfrm>
        </p:spPr>
        <p:txBody>
          <a:bodyPr/>
          <a:lstStyle/>
          <a:p>
            <a:r>
              <a:rPr lang="en-US" altLang="en-US" dirty="0"/>
              <a:t>Let</a:t>
            </a:r>
            <a:endParaRPr lang="en-US" dirty="0"/>
          </a:p>
        </p:txBody>
      </p:sp>
      <p:graphicFrame>
        <p:nvGraphicFramePr>
          <p:cNvPr id="12" name="Content Placeholder 11" descr="realine&#10;">
            <a:extLst>
              <a:ext uri="{FF2B5EF4-FFF2-40B4-BE49-F238E27FC236}">
                <a16:creationId xmlns:a16="http://schemas.microsoft.com/office/drawing/2014/main" id="{A19B13E1-A03E-4EFF-97FC-8A0EBD68FF1B}"/>
              </a:ext>
            </a:extLst>
          </p:cNvPr>
          <p:cNvGraphicFramePr>
            <a:graphicFrameLocks noGrp="1" noChangeAspect="1"/>
          </p:cNvGraphicFramePr>
          <p:nvPr>
            <p:ph sz="quarter" idx="24"/>
            <p:extLst>
              <p:ext uri="{D42A27DB-BD31-4B8C-83A1-F6EECF244321}">
                <p14:modId xmlns:p14="http://schemas.microsoft.com/office/powerpoint/2010/main" val="2792738520"/>
              </p:ext>
            </p:extLst>
          </p:nvPr>
        </p:nvGraphicFramePr>
        <p:xfrm>
          <a:off x="1244870" y="1303472"/>
          <a:ext cx="291966" cy="291966"/>
        </p:xfrm>
        <a:graphic>
          <a:graphicData uri="http://schemas.openxmlformats.org/presentationml/2006/ole">
            <mc:AlternateContent xmlns:mc="http://schemas.openxmlformats.org/markup-compatibility/2006">
              <mc:Choice xmlns:v="urn:schemas-microsoft-com:vml" Requires="v">
                <p:oleObj spid="_x0000_s592977" name="Equation" r:id="rId3" imgW="253800" imgH="253800" progId="Equation.DSMT4">
                  <p:embed/>
                </p:oleObj>
              </mc:Choice>
              <mc:Fallback>
                <p:oleObj name="Equation" r:id="rId3" imgW="253800" imgH="253800" progId="Equation.DSMT4">
                  <p:embed/>
                  <p:pic>
                    <p:nvPicPr>
                      <p:cNvPr id="11" name="Object 10">
                        <a:extLst>
                          <a:ext uri="{FF2B5EF4-FFF2-40B4-BE49-F238E27FC236}">
                            <a16:creationId xmlns:a16="http://schemas.microsoft.com/office/drawing/2014/main" id="{432C832C-8A38-4B69-965C-1476B7FCCA4B}"/>
                          </a:ext>
                        </a:extLst>
                      </p:cNvPr>
                      <p:cNvPicPr/>
                      <p:nvPr/>
                    </p:nvPicPr>
                    <p:blipFill>
                      <a:blip r:embed="rId4"/>
                      <a:stretch>
                        <a:fillRect/>
                      </a:stretch>
                    </p:blipFill>
                    <p:spPr>
                      <a:xfrm>
                        <a:off x="1244870" y="1303472"/>
                        <a:ext cx="291966" cy="29196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BB5EDE8-1CF6-418F-A7F9-25F4B8DE690C}"/>
              </a:ext>
            </a:extLst>
          </p:cNvPr>
          <p:cNvSpPr>
            <a:spLocks noGrp="1"/>
          </p:cNvSpPr>
          <p:nvPr>
            <p:ph sz="quarter" idx="25"/>
          </p:nvPr>
        </p:nvSpPr>
        <p:spPr>
          <a:xfrm>
            <a:off x="1586920" y="1296621"/>
            <a:ext cx="9829568" cy="340153"/>
          </a:xfrm>
        </p:spPr>
        <p:txBody>
          <a:bodyPr/>
          <a:lstStyle/>
          <a:p>
            <a:r>
              <a:rPr lang="en-US" altLang="en-US" dirty="0"/>
              <a:t>be the region, illustrated in Figure 2, bounded by the polar curve </a:t>
            </a:r>
            <a:r>
              <a:rPr lang="en-US" altLang="en-US" i="1" dirty="0"/>
              <a:t>r</a:t>
            </a:r>
            <a:r>
              <a:rPr lang="en-US" altLang="en-US" dirty="0"/>
              <a:t> = </a:t>
            </a:r>
            <a:r>
              <a:rPr lang="en-US" altLang="en-US" i="1" dirty="0"/>
              <a:t>f</a:t>
            </a:r>
            <a:r>
              <a:rPr lang="en-US" altLang="en-US" sz="400" i="1" dirty="0"/>
              <a:t> </a:t>
            </a:r>
            <a:r>
              <a:rPr lang="en-US" altLang="en-US" dirty="0" smtClean="0"/>
              <a:t>(</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sz="1200" dirty="0" smtClean="0">
                <a:sym typeface="Symbol" panose="05050102010706020507" pitchFamily="18" charset="2"/>
              </a:rPr>
              <a:t> </a:t>
            </a:r>
            <a:r>
              <a:rPr lang="en-US" altLang="en-US" dirty="0"/>
              <a:t>)</a:t>
            </a:r>
            <a:endParaRPr lang="en-US" dirty="0"/>
          </a:p>
        </p:txBody>
      </p:sp>
      <p:sp>
        <p:nvSpPr>
          <p:cNvPr id="6" name="Content Placeholder 5">
            <a:extLst>
              <a:ext uri="{FF2B5EF4-FFF2-40B4-BE49-F238E27FC236}">
                <a16:creationId xmlns:a16="http://schemas.microsoft.com/office/drawing/2014/main" id="{247959B0-BB0B-49F3-95D4-9D83A76195D8}"/>
              </a:ext>
            </a:extLst>
          </p:cNvPr>
          <p:cNvSpPr>
            <a:spLocks noGrp="1"/>
          </p:cNvSpPr>
          <p:nvPr>
            <p:ph sz="quarter" idx="26"/>
          </p:nvPr>
        </p:nvSpPr>
        <p:spPr>
          <a:xfrm>
            <a:off x="736600" y="1686540"/>
            <a:ext cx="10718800" cy="672105"/>
          </a:xfrm>
        </p:spPr>
        <p:txBody>
          <a:bodyPr/>
          <a:lstStyle/>
          <a:p>
            <a:r>
              <a:rPr lang="en-US" altLang="en-US" dirty="0"/>
              <a:t>and by the rays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 </a:t>
            </a:r>
            <a:r>
              <a:rPr lang="en-US" altLang="en-US" i="1" dirty="0"/>
              <a:t>a </a:t>
            </a:r>
            <a:r>
              <a:rPr lang="en-US" altLang="en-US" dirty="0"/>
              <a:t>and</a:t>
            </a:r>
            <a:r>
              <a:rPr lang="en-US" altLang="en-US" i="1" dirty="0"/>
              <a: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 </a:t>
            </a:r>
            <a:r>
              <a:rPr lang="en-US" altLang="en-US" i="1" dirty="0"/>
              <a:t>b</a:t>
            </a:r>
            <a:r>
              <a:rPr lang="en-US" altLang="en-US" dirty="0"/>
              <a:t>,</a:t>
            </a:r>
            <a:r>
              <a:rPr lang="en-US" altLang="en-US" i="1" dirty="0"/>
              <a:t> </a:t>
            </a:r>
            <a:r>
              <a:rPr lang="en-US" altLang="en-US" dirty="0"/>
              <a:t>where </a:t>
            </a:r>
            <a:r>
              <a:rPr lang="en-US" altLang="en-US" i="1" dirty="0"/>
              <a:t>f</a:t>
            </a:r>
            <a:r>
              <a:rPr lang="en-US" altLang="en-US" dirty="0"/>
              <a:t> is a positive continuous function and where 0 &lt; </a:t>
            </a:r>
            <a:r>
              <a:rPr lang="en-US" altLang="en-US" i="1" dirty="0"/>
              <a:t>b</a:t>
            </a:r>
            <a:r>
              <a:rPr lang="en-US" altLang="en-US" dirty="0"/>
              <a:t> − </a:t>
            </a:r>
            <a:r>
              <a:rPr lang="en-US" altLang="en-US" i="1" dirty="0"/>
              <a:t>a</a:t>
            </a:r>
            <a:r>
              <a:rPr lang="en-US" altLang="en-US" dirty="0"/>
              <a:t> </a:t>
            </a:r>
            <a:r>
              <a:rPr lang="en-US" altLang="en-US" dirty="0">
                <a:latin typeface="Arial" panose="020B0604020202020204" pitchFamily="34" charset="0"/>
                <a:cs typeface="Arial" panose="020B0604020202020204" pitchFamily="34" charset="0"/>
              </a:rPr>
              <a:t>≤</a:t>
            </a:r>
            <a:r>
              <a:rPr lang="en-US" altLang="en-US" dirty="0"/>
              <a:t> </a:t>
            </a:r>
            <a:r>
              <a:rPr lang="en-US" altLang="en-US" dirty="0" smtClean="0"/>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t>.</a:t>
            </a:r>
            <a:endParaRPr lang="en-US" dirty="0"/>
          </a:p>
        </p:txBody>
      </p:sp>
      <p:pic>
        <p:nvPicPr>
          <p:cNvPr id="13" name="Content Placeholder 12" descr="The image shows two lines are drawn on a horizontal line. The horizontal line starts from the point O. An oscillating curve is drawn above the horizontal line. the curve is labeled r= f(theta). Another two lines are drawn from the point O. The left line intersects the curve and it ends above the curve and the right vertical line touches the curve. The left line is labeled as theta= b and the right line is labeled as theta= a. The left line makes an angle of b degrees with the horizontal line and the right line makes an angle of degrees with the horizontal line. The area within the two lines and the curve is labeled R. &#10;">
            <a:extLst>
              <a:ext uri="{FF2B5EF4-FFF2-40B4-BE49-F238E27FC236}">
                <a16:creationId xmlns:a16="http://schemas.microsoft.com/office/drawing/2014/main" id="{15E13AFF-9B7F-47D9-AE43-436B0D2020F6}"/>
              </a:ext>
            </a:extLst>
          </p:cNvPr>
          <p:cNvPicPr>
            <a:picLocks noGrp="1" noChangeAspect="1"/>
          </p:cNvPicPr>
          <p:nvPr>
            <p:ph sz="quarter" idx="27"/>
          </p:nvPr>
        </p:nvPicPr>
        <p:blipFill>
          <a:blip r:embed="rId5"/>
          <a:stretch>
            <a:fillRect/>
          </a:stretch>
        </p:blipFill>
        <p:spPr>
          <a:xfrm>
            <a:off x="4099598" y="2408411"/>
            <a:ext cx="3986454" cy="2575474"/>
          </a:xfrm>
          <a:prstGeom prst="rect">
            <a:avLst/>
          </a:prstGeom>
        </p:spPr>
      </p:pic>
      <p:sp>
        <p:nvSpPr>
          <p:cNvPr id="8" name="Content Placeholder 7">
            <a:extLst>
              <a:ext uri="{FF2B5EF4-FFF2-40B4-BE49-F238E27FC236}">
                <a16:creationId xmlns:a16="http://schemas.microsoft.com/office/drawing/2014/main" id="{E452C8A3-0847-4055-A98E-DC96D0F43A42}"/>
              </a:ext>
            </a:extLst>
          </p:cNvPr>
          <p:cNvSpPr>
            <a:spLocks noGrp="1"/>
          </p:cNvSpPr>
          <p:nvPr>
            <p:ph sz="quarter" idx="28"/>
          </p:nvPr>
        </p:nvSpPr>
        <p:spPr>
          <a:xfrm>
            <a:off x="736600" y="5091657"/>
            <a:ext cx="10712450" cy="287927"/>
          </a:xfrm>
        </p:spPr>
        <p:txBody>
          <a:bodyPr/>
          <a:lstStyle/>
          <a:p>
            <a:pPr algn="ctr"/>
            <a:r>
              <a:rPr lang="en-US" altLang="en-US" sz="2000" b="1" dirty="0"/>
              <a:t>Figure 2</a:t>
            </a:r>
          </a:p>
        </p:txBody>
      </p:sp>
      <p:sp>
        <p:nvSpPr>
          <p:cNvPr id="9" name="Content Placeholder 8">
            <a:extLst>
              <a:ext uri="{FF2B5EF4-FFF2-40B4-BE49-F238E27FC236}">
                <a16:creationId xmlns:a16="http://schemas.microsoft.com/office/drawing/2014/main" id="{FDB09697-D303-4F48-9533-57F158A8DFA3}"/>
              </a:ext>
            </a:extLst>
          </p:cNvPr>
          <p:cNvSpPr>
            <a:spLocks noGrp="1"/>
          </p:cNvSpPr>
          <p:nvPr>
            <p:ph sz="quarter" idx="29"/>
          </p:nvPr>
        </p:nvSpPr>
        <p:spPr>
          <a:xfrm>
            <a:off x="730250" y="5516258"/>
            <a:ext cx="8083010" cy="321663"/>
          </a:xfrm>
        </p:spPr>
        <p:txBody>
          <a:bodyPr/>
          <a:lstStyle/>
          <a:p>
            <a:r>
              <a:rPr lang="en-US" altLang="en-US" dirty="0"/>
              <a:t>We divide the interval [</a:t>
            </a:r>
            <a:r>
              <a:rPr lang="en-US" altLang="en-US" i="1" dirty="0"/>
              <a:t>a</a:t>
            </a:r>
            <a:r>
              <a:rPr lang="en-US" altLang="en-US" dirty="0"/>
              <a:t>, </a:t>
            </a:r>
            <a:r>
              <a:rPr lang="en-US" altLang="en-US" i="1" dirty="0"/>
              <a:t>b</a:t>
            </a:r>
            <a:r>
              <a:rPr lang="en-US" altLang="en-US" dirty="0"/>
              <a:t>] into subintervals with </a:t>
            </a:r>
            <a:r>
              <a:rPr lang="en-US" altLang="en-US" dirty="0" smtClean="0"/>
              <a:t>endpoints</a:t>
            </a:r>
            <a:endParaRPr lang="en-US" dirty="0"/>
          </a:p>
        </p:txBody>
      </p:sp>
      <p:graphicFrame>
        <p:nvGraphicFramePr>
          <p:cNvPr id="14" name="Content Placeholder 13" descr="(theta_0), (theta_1), (theta_2),... (theta_n)"/>
          <p:cNvGraphicFramePr>
            <a:graphicFrameLocks noGrp="1" noChangeAspect="1"/>
          </p:cNvGraphicFramePr>
          <p:nvPr>
            <p:ph sz="quarter" idx="4294967295"/>
            <p:extLst>
              <p:ext uri="{D42A27DB-BD31-4B8C-83A1-F6EECF244321}">
                <p14:modId xmlns:p14="http://schemas.microsoft.com/office/powerpoint/2010/main" val="1567796654"/>
              </p:ext>
            </p:extLst>
          </p:nvPr>
        </p:nvGraphicFramePr>
        <p:xfrm>
          <a:off x="8784802" y="5479803"/>
          <a:ext cx="1842044" cy="454206"/>
        </p:xfrm>
        <a:graphic>
          <a:graphicData uri="http://schemas.openxmlformats.org/presentationml/2006/ole">
            <mc:AlternateContent xmlns:mc="http://schemas.openxmlformats.org/markup-compatibility/2006">
              <mc:Choice xmlns:v="urn:schemas-microsoft-com:vml" Requires="v">
                <p:oleObj spid="_x0000_s592978" name="Equation" r:id="rId6" imgW="927000" imgH="228600" progId="Equation.DSMT4">
                  <p:embed/>
                </p:oleObj>
              </mc:Choice>
              <mc:Fallback>
                <p:oleObj name="Equation" r:id="rId6" imgW="927000" imgH="228600" progId="Equation.DSMT4">
                  <p:embed/>
                  <p:pic>
                    <p:nvPicPr>
                      <p:cNvPr id="4" name="Object 3"/>
                      <p:cNvPicPr/>
                      <p:nvPr/>
                    </p:nvPicPr>
                    <p:blipFill>
                      <a:blip r:embed="rId7"/>
                      <a:stretch>
                        <a:fillRect/>
                      </a:stretch>
                    </p:blipFill>
                    <p:spPr>
                      <a:xfrm>
                        <a:off x="8784802" y="5479803"/>
                        <a:ext cx="1842044" cy="454206"/>
                      </a:xfrm>
                      <a:prstGeom prst="rect">
                        <a:avLst/>
                      </a:prstGeom>
                    </p:spPr>
                  </p:pic>
                </p:oleObj>
              </mc:Fallback>
            </mc:AlternateContent>
          </a:graphicData>
        </a:graphic>
      </p:graphicFrame>
      <p:sp>
        <p:nvSpPr>
          <p:cNvPr id="11" name="Content Placeholder 14"/>
          <p:cNvSpPr>
            <a:spLocks noGrp="1"/>
          </p:cNvSpPr>
          <p:nvPr>
            <p:ph sz="quarter" idx="4294967295"/>
          </p:nvPr>
        </p:nvSpPr>
        <p:spPr>
          <a:xfrm>
            <a:off x="639322" y="5865780"/>
            <a:ext cx="2852907" cy="412164"/>
          </a:xfrm>
          <a:prstGeom prst="rect">
            <a:avLst/>
          </a:prstGeom>
        </p:spPr>
        <p:txBody>
          <a:bodyPr/>
          <a:lstStyle/>
          <a:p>
            <a:r>
              <a:rPr lang="en-US" altLang="en-US" sz="2400" dirty="0"/>
              <a:t>and equal width </a:t>
            </a:r>
            <a:r>
              <a:rPr lang="el-GR" altLang="en-US" sz="2400" dirty="0">
                <a:latin typeface="Arial" panose="020B0604020202020204" pitchFamily="34" charset="0"/>
                <a:cs typeface="Arial" panose="020B0604020202020204" pitchFamily="34" charset="0"/>
                <a:sym typeface="Symbol" panose="05050102010706020507" pitchFamily="18" charset="2"/>
              </a:rPr>
              <a:t>Δ</a:t>
            </a:r>
            <a:r>
              <a:rPr lang="el-GR" altLang="en-US" sz="2400" i="1" dirty="0">
                <a:latin typeface="Arial" panose="020B0604020202020204" pitchFamily="34" charset="0"/>
                <a:cs typeface="Arial" panose="020B0604020202020204" pitchFamily="34" charset="0"/>
                <a:sym typeface="Symbol" panose="05050102010706020507" pitchFamily="18" charset="2"/>
              </a:rPr>
              <a:t>θ</a:t>
            </a:r>
            <a:r>
              <a:rPr lang="en-US" altLang="en-US" sz="2400" dirty="0"/>
              <a:t>.</a:t>
            </a:r>
            <a:endParaRPr lang="en-US" sz="2400" dirty="0"/>
          </a:p>
        </p:txBody>
      </p:sp>
    </p:spTree>
    <p:extLst>
      <p:ext uri="{BB962C8B-B14F-4D97-AF65-F5344CB8AC3E}">
        <p14:creationId xmlns:p14="http://schemas.microsoft.com/office/powerpoint/2010/main" val="1656984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43FF-E8E7-4EDE-B555-0023A0308DD4}"/>
              </a:ext>
            </a:extLst>
          </p:cNvPr>
          <p:cNvSpPr>
            <a:spLocks noGrp="1"/>
          </p:cNvSpPr>
          <p:nvPr>
            <p:ph type="title"/>
          </p:nvPr>
        </p:nvSpPr>
        <p:spPr/>
        <p:txBody>
          <a:bodyPr/>
          <a:lstStyle/>
          <a:p>
            <a:r>
              <a:rPr lang="en-US" altLang="en-US" sz="3200" dirty="0"/>
              <a:t>Areas and Lengths in Polar Coordinates </a:t>
            </a:r>
            <a:r>
              <a:rPr lang="en-US" altLang="en-US" sz="2400" b="0" dirty="0"/>
              <a:t>(4 of 7) </a:t>
            </a:r>
            <a:endParaRPr lang="en-US" dirty="0"/>
          </a:p>
        </p:txBody>
      </p:sp>
      <p:sp>
        <p:nvSpPr>
          <p:cNvPr id="3" name="Content Placeholder 2">
            <a:extLst>
              <a:ext uri="{FF2B5EF4-FFF2-40B4-BE49-F238E27FC236}">
                <a16:creationId xmlns:a16="http://schemas.microsoft.com/office/drawing/2014/main" id="{5A097F19-CC0E-4A6D-BD21-4D1498C43C02}"/>
              </a:ext>
            </a:extLst>
          </p:cNvPr>
          <p:cNvSpPr>
            <a:spLocks noGrp="1"/>
          </p:cNvSpPr>
          <p:nvPr>
            <p:ph sz="quarter" idx="23"/>
          </p:nvPr>
        </p:nvSpPr>
        <p:spPr>
          <a:xfrm>
            <a:off x="736600" y="1289050"/>
            <a:ext cx="3574143" cy="306283"/>
          </a:xfrm>
        </p:spPr>
        <p:txBody>
          <a:bodyPr/>
          <a:lstStyle/>
          <a:p>
            <a:r>
              <a:rPr lang="en-US" altLang="en-US" dirty="0"/>
              <a:t>The rays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i="1" baseline="-25000" dirty="0" smtClean="0">
                <a:sym typeface="Symbol" panose="05050102010706020507" pitchFamily="18" charset="2"/>
              </a:rPr>
              <a:t>i</a:t>
            </a:r>
            <a:r>
              <a:rPr lang="en-US" altLang="en-US" dirty="0" smtClean="0">
                <a:sym typeface="Symbol" panose="05050102010706020507" pitchFamily="18" charset="2"/>
              </a:rPr>
              <a:t> </a:t>
            </a:r>
            <a:r>
              <a:rPr lang="en-US" altLang="en-US" dirty="0"/>
              <a:t>then divide</a:t>
            </a:r>
            <a:endParaRPr lang="en-US" dirty="0"/>
          </a:p>
        </p:txBody>
      </p:sp>
      <p:graphicFrame>
        <p:nvGraphicFramePr>
          <p:cNvPr id="12" name="Content Placeholder 11" descr="realine&#10;">
            <a:extLst>
              <a:ext uri="{FF2B5EF4-FFF2-40B4-BE49-F238E27FC236}">
                <a16:creationId xmlns:a16="http://schemas.microsoft.com/office/drawing/2014/main" id="{D30A39BF-E906-4102-89A1-7FE81E8F8503}"/>
              </a:ext>
            </a:extLst>
          </p:cNvPr>
          <p:cNvGraphicFramePr>
            <a:graphicFrameLocks noGrp="1" noChangeAspect="1"/>
          </p:cNvGraphicFramePr>
          <p:nvPr>
            <p:ph sz="quarter" idx="24"/>
            <p:extLst>
              <p:ext uri="{D42A27DB-BD31-4B8C-83A1-F6EECF244321}">
                <p14:modId xmlns:p14="http://schemas.microsoft.com/office/powerpoint/2010/main" val="2291604311"/>
              </p:ext>
            </p:extLst>
          </p:nvPr>
        </p:nvGraphicFramePr>
        <p:xfrm>
          <a:off x="4344015" y="1309106"/>
          <a:ext cx="289075" cy="289075"/>
        </p:xfrm>
        <a:graphic>
          <a:graphicData uri="http://schemas.openxmlformats.org/presentationml/2006/ole">
            <mc:AlternateContent xmlns:mc="http://schemas.openxmlformats.org/markup-compatibility/2006">
              <mc:Choice xmlns:v="urn:schemas-microsoft-com:vml" Requires="v">
                <p:oleObj spid="_x0000_s593973" name="Equation" r:id="rId3" imgW="253800" imgH="253800" progId="Equation.DSMT4">
                  <p:embed/>
                </p:oleObj>
              </mc:Choice>
              <mc:Fallback>
                <p:oleObj name="Equation" r:id="rId3" imgW="253800" imgH="253800" progId="Equation.DSMT4">
                  <p:embed/>
                  <p:pic>
                    <p:nvPicPr>
                      <p:cNvPr id="11" name="Object 10">
                        <a:extLst>
                          <a:ext uri="{FF2B5EF4-FFF2-40B4-BE49-F238E27FC236}">
                            <a16:creationId xmlns:a16="http://schemas.microsoft.com/office/drawing/2014/main" id="{0EB4AACD-ADE5-448B-A5F5-2A27CAB03DC4}"/>
                          </a:ext>
                        </a:extLst>
                      </p:cNvPr>
                      <p:cNvPicPr/>
                      <p:nvPr/>
                    </p:nvPicPr>
                    <p:blipFill>
                      <a:blip r:embed="rId4"/>
                      <a:stretch>
                        <a:fillRect/>
                      </a:stretch>
                    </p:blipFill>
                    <p:spPr>
                      <a:xfrm>
                        <a:off x="4344015" y="1309106"/>
                        <a:ext cx="289075" cy="2890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B062F6D-A946-4436-B82C-75ADAD375830}"/>
              </a:ext>
            </a:extLst>
          </p:cNvPr>
          <p:cNvSpPr>
            <a:spLocks noGrp="1"/>
          </p:cNvSpPr>
          <p:nvPr>
            <p:ph sz="quarter" idx="28"/>
          </p:nvPr>
        </p:nvSpPr>
        <p:spPr>
          <a:xfrm>
            <a:off x="4690952" y="1283192"/>
            <a:ext cx="5542546" cy="337145"/>
          </a:xfrm>
        </p:spPr>
        <p:txBody>
          <a:bodyPr/>
          <a:lstStyle/>
          <a:p>
            <a:r>
              <a:rPr lang="en-US" altLang="en-US" dirty="0"/>
              <a:t>into </a:t>
            </a:r>
            <a:r>
              <a:rPr lang="en-US" altLang="en-US" i="1" dirty="0"/>
              <a:t>n</a:t>
            </a:r>
            <a:r>
              <a:rPr lang="en-US" altLang="en-US" dirty="0"/>
              <a:t> smaller regions with central angle</a:t>
            </a:r>
            <a:endParaRPr lang="en-US" dirty="0"/>
          </a:p>
        </p:txBody>
      </p:sp>
      <p:sp>
        <p:nvSpPr>
          <p:cNvPr id="5" name="Content Placeholder 4">
            <a:extLst>
              <a:ext uri="{FF2B5EF4-FFF2-40B4-BE49-F238E27FC236}">
                <a16:creationId xmlns:a16="http://schemas.microsoft.com/office/drawing/2014/main" id="{A7E5F464-8AE3-48D4-8C69-C7EEECD42255}"/>
              </a:ext>
            </a:extLst>
          </p:cNvPr>
          <p:cNvSpPr>
            <a:spLocks noGrp="1"/>
          </p:cNvSpPr>
          <p:nvPr>
            <p:ph sz="quarter" idx="25"/>
          </p:nvPr>
        </p:nvSpPr>
        <p:spPr>
          <a:xfrm>
            <a:off x="749300" y="1668977"/>
            <a:ext cx="10712450" cy="1171500"/>
          </a:xfrm>
        </p:spPr>
        <p:txBody>
          <a:bodyPr/>
          <a:lstStyle/>
          <a:p>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baseline="-25000" dirty="0" smtClean="0">
                <a:sym typeface="Symbol" panose="05050102010706020507" pitchFamily="18" charset="2"/>
              </a:rPr>
              <a:t>i</a:t>
            </a:r>
            <a:r>
              <a:rPr lang="en-US" altLang="en-US" i="1" dirty="0" smtClean="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baseline="-25000" dirty="0" smtClean="0">
                <a:sym typeface="Symbol" panose="05050102010706020507" pitchFamily="18" charset="2"/>
              </a:rPr>
              <a:t>i </a:t>
            </a:r>
            <a:r>
              <a:rPr lang="en-US" altLang="en-US" i="1" baseline="-25000" dirty="0">
                <a:sym typeface="Symbol" panose="05050102010706020507" pitchFamily="18" charset="2"/>
              </a:rPr>
              <a:t>−</a:t>
            </a:r>
            <a:r>
              <a:rPr lang="en-US" altLang="en-US" baseline="-25000" dirty="0">
                <a:sym typeface="Symbol" panose="05050102010706020507" pitchFamily="18" charset="2"/>
              </a:rPr>
              <a:t>1</a:t>
            </a:r>
            <a:r>
              <a:rPr lang="en-US" altLang="en-US" dirty="0">
                <a:sym typeface="Symbol" panose="05050102010706020507" pitchFamily="18" charset="2"/>
              </a:rPr>
              <a:t>. If we choose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a:t>
            </a:r>
            <a:r>
              <a:rPr lang="en-US" altLang="en-US" i="1" baseline="-25000" dirty="0" smtClean="0">
                <a:sym typeface="Symbol" panose="05050102010706020507" pitchFamily="18" charset="2"/>
              </a:rPr>
              <a:t>i</a:t>
            </a:r>
            <a:r>
              <a:rPr lang="en-US" altLang="en-US" dirty="0" smtClean="0">
                <a:sym typeface="Symbol" panose="05050102010706020507" pitchFamily="18" charset="2"/>
              </a:rPr>
              <a:t> </a:t>
            </a:r>
            <a:r>
              <a:rPr lang="en-US" altLang="en-US" dirty="0">
                <a:sym typeface="Symbol" panose="05050102010706020507" pitchFamily="18" charset="2"/>
              </a:rPr>
              <a:t>in the </a:t>
            </a:r>
            <a:r>
              <a:rPr lang="en-US" altLang="en-US" i="1" dirty="0">
                <a:sym typeface="Symbol" panose="05050102010706020507" pitchFamily="18" charset="2"/>
              </a:rPr>
              <a:t>i</a:t>
            </a:r>
            <a:r>
              <a:rPr lang="en-US" altLang="en-US" dirty="0">
                <a:sym typeface="Symbol" panose="05050102010706020507" pitchFamily="18" charset="2"/>
              </a:rPr>
              <a:t>th subinterval </a:t>
            </a:r>
            <a:r>
              <a:rPr lang="en-US" altLang="en-US" dirty="0" smtClean="0">
                <a:sym typeface="Symbol" panose="05050102010706020507" pitchFamily="18" charset="2"/>
              </a:rPr>
              <a:t>[</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baseline="-25000" dirty="0" smtClean="0">
                <a:sym typeface="Symbol" panose="05050102010706020507" pitchFamily="18" charset="2"/>
              </a:rPr>
              <a:t>i </a:t>
            </a:r>
            <a:r>
              <a:rPr lang="en-US" altLang="en-US" i="1" baseline="-25000" dirty="0">
                <a:sym typeface="Symbol" panose="05050102010706020507" pitchFamily="18" charset="2"/>
              </a:rPr>
              <a:t>−</a:t>
            </a:r>
            <a:r>
              <a:rPr lang="en-US" altLang="en-US" baseline="-25000" dirty="0">
                <a:sym typeface="Symbol" panose="05050102010706020507" pitchFamily="18" charset="2"/>
              </a:rPr>
              <a:t> 1</a:t>
            </a:r>
            <a:r>
              <a:rPr lang="en-US" altLang="en-US" dirty="0">
                <a:sym typeface="Symbol" panose="05050102010706020507" pitchFamily="18" charset="2"/>
              </a:rPr>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baseline="-25000" dirty="0" smtClean="0">
                <a:sym typeface="Symbol" panose="05050102010706020507" pitchFamily="18" charset="2"/>
              </a:rPr>
              <a:t>i</a:t>
            </a:r>
            <a:r>
              <a:rPr lang="en-US" altLang="en-US" dirty="0">
                <a:sym typeface="Symbol" panose="05050102010706020507" pitchFamily="18" charset="2"/>
              </a:rPr>
              <a:t>], then the area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sym typeface="Symbol" panose="05050102010706020507" pitchFamily="18" charset="2"/>
              </a:rPr>
              <a:t>A</a:t>
            </a:r>
            <a:r>
              <a:rPr lang="en-US" altLang="en-US" i="1" baseline="-25000" dirty="0" smtClean="0">
                <a:sym typeface="Symbol" panose="05050102010706020507" pitchFamily="18" charset="2"/>
              </a:rPr>
              <a:t>i</a:t>
            </a:r>
            <a:r>
              <a:rPr lang="en-US" altLang="en-US" dirty="0" smtClean="0">
                <a:sym typeface="Symbol" panose="05050102010706020507" pitchFamily="18" charset="2"/>
              </a:rPr>
              <a:t> </a:t>
            </a:r>
            <a:r>
              <a:rPr lang="en-US" altLang="en-US" dirty="0">
                <a:sym typeface="Symbol" panose="05050102010706020507" pitchFamily="18" charset="2"/>
              </a:rPr>
              <a:t>of the </a:t>
            </a:r>
            <a:r>
              <a:rPr lang="en-US" altLang="en-US" i="1" dirty="0">
                <a:sym typeface="Symbol" panose="05050102010706020507" pitchFamily="18" charset="2"/>
              </a:rPr>
              <a:t>i</a:t>
            </a:r>
            <a:r>
              <a:rPr lang="en-US" altLang="en-US" dirty="0">
                <a:sym typeface="Symbol" panose="05050102010706020507" pitchFamily="18" charset="2"/>
              </a:rPr>
              <a:t>th region is approximated by the area of the sector of a circle with central angle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and radius </a:t>
            </a:r>
            <a:r>
              <a:rPr lang="en-US" altLang="en-US" i="1" dirty="0">
                <a:sym typeface="Symbol" panose="05050102010706020507" pitchFamily="18" charset="2"/>
              </a:rPr>
              <a:t>f</a:t>
            </a:r>
            <a:r>
              <a:rPr lang="en-US" altLang="en-US" sz="400" i="1" dirty="0">
                <a:sym typeface="Symbol" panose="05050102010706020507" pitchFamily="18" charset="2"/>
              </a:rPr>
              <a:t> </a:t>
            </a:r>
            <a:r>
              <a:rPr lang="en-US" altLang="en-US" dirty="0" smtClean="0">
                <a:sym typeface="Symbol" panose="05050102010706020507" pitchFamily="18" charset="2"/>
              </a:rPr>
              <a:t>(</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a:t>
            </a:r>
            <a:r>
              <a:rPr lang="en-US" altLang="en-US" i="1" baseline="-25000" dirty="0" smtClean="0">
                <a:sym typeface="Symbol" panose="05050102010706020507" pitchFamily="18" charset="2"/>
              </a:rPr>
              <a:t>i</a:t>
            </a:r>
            <a:r>
              <a:rPr lang="en-US" altLang="en-US" dirty="0">
                <a:sym typeface="Symbol" panose="05050102010706020507" pitchFamily="18" charset="2"/>
              </a:rPr>
              <a:t>). (See Figure 3.)</a:t>
            </a:r>
            <a:endParaRPr lang="en-US" dirty="0"/>
          </a:p>
        </p:txBody>
      </p:sp>
      <p:pic>
        <p:nvPicPr>
          <p:cNvPr id="13" name="Content Placeholder 12" descr="The image shows a curve is drawn above a horizontal line. The horizontal line starts from the point O. The oscillating curve is drawn above the horizontal line. Ten vertical lines are drawn from the point O to the curve. the first vertical line from the left is labeled theta= b, the seventh vertical line is labeled theta= theta_i and the eighth vertical line is labeled theta= theta_i minus 1. A dotted vertical line is drawn from the point O to the curve, which goes up to the right and touches the curve. The dotted line is labeled f(theta_1^*) and the distance between the seventh and eighth line is labeled delta_(theta).&#10;">
            <a:extLst>
              <a:ext uri="{FF2B5EF4-FFF2-40B4-BE49-F238E27FC236}">
                <a16:creationId xmlns:a16="http://schemas.microsoft.com/office/drawing/2014/main" id="{53C80363-5708-44EC-B2C4-4BD0AB6FC60C}"/>
              </a:ext>
            </a:extLst>
          </p:cNvPr>
          <p:cNvPicPr>
            <a:picLocks noGrp="1" noChangeAspect="1"/>
          </p:cNvPicPr>
          <p:nvPr>
            <p:ph sz="quarter" idx="26"/>
          </p:nvPr>
        </p:nvPicPr>
        <p:blipFill>
          <a:blip r:embed="rId5"/>
          <a:stretch>
            <a:fillRect/>
          </a:stretch>
        </p:blipFill>
        <p:spPr>
          <a:xfrm>
            <a:off x="4224930" y="3207649"/>
            <a:ext cx="3754839" cy="2390771"/>
          </a:xfrm>
          <a:prstGeom prst="rect">
            <a:avLst/>
          </a:prstGeom>
        </p:spPr>
      </p:pic>
      <p:sp>
        <p:nvSpPr>
          <p:cNvPr id="7" name="Content Placeholder 6">
            <a:extLst>
              <a:ext uri="{FF2B5EF4-FFF2-40B4-BE49-F238E27FC236}">
                <a16:creationId xmlns:a16="http://schemas.microsoft.com/office/drawing/2014/main" id="{CF0A6BCF-0D02-4DBB-837C-A362DE94799F}"/>
              </a:ext>
            </a:extLst>
          </p:cNvPr>
          <p:cNvSpPr>
            <a:spLocks noGrp="1"/>
          </p:cNvSpPr>
          <p:nvPr>
            <p:ph sz="quarter" idx="27"/>
          </p:nvPr>
        </p:nvSpPr>
        <p:spPr>
          <a:xfrm>
            <a:off x="5096182" y="5692014"/>
            <a:ext cx="1993285" cy="341355"/>
          </a:xfrm>
        </p:spPr>
        <p:txBody>
          <a:bodyPr/>
          <a:lstStyle/>
          <a:p>
            <a:pPr algn="ctr"/>
            <a:r>
              <a:rPr lang="en-US" altLang="en-US" sz="2000" b="1" dirty="0"/>
              <a:t>Figure</a:t>
            </a:r>
            <a:r>
              <a:rPr lang="en-US" altLang="en-US" b="1" dirty="0"/>
              <a:t> </a:t>
            </a:r>
            <a:r>
              <a:rPr lang="en-US" altLang="en-US" sz="2000" b="1" dirty="0"/>
              <a:t>3</a:t>
            </a:r>
          </a:p>
        </p:txBody>
      </p:sp>
    </p:spTree>
    <p:extLst>
      <p:ext uri="{BB962C8B-B14F-4D97-AF65-F5344CB8AC3E}">
        <p14:creationId xmlns:p14="http://schemas.microsoft.com/office/powerpoint/2010/main" val="1456073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49A2-BA29-4632-8053-1F9CBF4A4A51}"/>
              </a:ext>
            </a:extLst>
          </p:cNvPr>
          <p:cNvSpPr>
            <a:spLocks noGrp="1"/>
          </p:cNvSpPr>
          <p:nvPr>
            <p:ph type="title"/>
          </p:nvPr>
        </p:nvSpPr>
        <p:spPr/>
        <p:txBody>
          <a:bodyPr/>
          <a:lstStyle/>
          <a:p>
            <a:r>
              <a:rPr lang="en-US" altLang="en-US" sz="3200" dirty="0"/>
              <a:t>Areas and Lengths in Polar Coordinates </a:t>
            </a:r>
            <a:r>
              <a:rPr lang="en-US" altLang="en-US" sz="2400" b="0" dirty="0"/>
              <a:t>(5 of 7) </a:t>
            </a:r>
            <a:endParaRPr lang="en-US" dirty="0"/>
          </a:p>
        </p:txBody>
      </p:sp>
      <p:sp>
        <p:nvSpPr>
          <p:cNvPr id="3" name="Content Placeholder 2">
            <a:extLst>
              <a:ext uri="{FF2B5EF4-FFF2-40B4-BE49-F238E27FC236}">
                <a16:creationId xmlns:a16="http://schemas.microsoft.com/office/drawing/2014/main" id="{B58737F4-9928-45FA-B0B9-CBE6F18A611F}"/>
              </a:ext>
            </a:extLst>
          </p:cNvPr>
          <p:cNvSpPr>
            <a:spLocks noGrp="1"/>
          </p:cNvSpPr>
          <p:nvPr>
            <p:ph sz="quarter" idx="23"/>
          </p:nvPr>
        </p:nvSpPr>
        <p:spPr>
          <a:xfrm>
            <a:off x="742950" y="1301701"/>
            <a:ext cx="4412710" cy="389680"/>
          </a:xfrm>
        </p:spPr>
        <p:txBody>
          <a:bodyPr/>
          <a:lstStyle/>
          <a:p>
            <a:r>
              <a:rPr lang="en-US" altLang="en-US" dirty="0">
                <a:sym typeface="Symbol" panose="05050102010706020507" pitchFamily="18" charset="2"/>
              </a:rPr>
              <a:t>Thus from Formula 1 we have</a:t>
            </a:r>
          </a:p>
        </p:txBody>
      </p:sp>
      <p:graphicFrame>
        <p:nvGraphicFramePr>
          <p:cNvPr id="13" name="Content Placeholder 12" descr="A approximately (1/2) [f(theta_i^*)]^(2) delta theta">
            <a:extLst>
              <a:ext uri="{FF2B5EF4-FFF2-40B4-BE49-F238E27FC236}">
                <a16:creationId xmlns:a16="http://schemas.microsoft.com/office/drawing/2014/main" id="{7EAD9A9A-FADD-4556-9B0A-B7F4D4E0E4E9}"/>
              </a:ext>
            </a:extLst>
          </p:cNvPr>
          <p:cNvGraphicFramePr>
            <a:graphicFrameLocks noGrp="1" noChangeAspect="1"/>
          </p:cNvGraphicFramePr>
          <p:nvPr>
            <p:ph sz="quarter" idx="24"/>
            <p:extLst>
              <p:ext uri="{D42A27DB-BD31-4B8C-83A1-F6EECF244321}">
                <p14:modId xmlns:p14="http://schemas.microsoft.com/office/powerpoint/2010/main" val="1426577172"/>
              </p:ext>
            </p:extLst>
          </p:nvPr>
        </p:nvGraphicFramePr>
        <p:xfrm>
          <a:off x="4567363" y="1924154"/>
          <a:ext cx="2962024" cy="682786"/>
        </p:xfrm>
        <a:graphic>
          <a:graphicData uri="http://schemas.openxmlformats.org/presentationml/2006/ole">
            <mc:AlternateContent xmlns:mc="http://schemas.openxmlformats.org/markup-compatibility/2006">
              <mc:Choice xmlns:v="urn:schemas-microsoft-com:vml" Requires="v">
                <p:oleObj spid="_x0000_s595095" name="Equation" r:id="rId3" imgW="2476440" imgH="571320" progId="Equation.DSMT4">
                  <p:embed/>
                </p:oleObj>
              </mc:Choice>
              <mc:Fallback>
                <p:oleObj name="Equation" r:id="rId3" imgW="2476440" imgH="571320" progId="Equation.DSMT4">
                  <p:embed/>
                  <p:pic>
                    <p:nvPicPr>
                      <p:cNvPr id="12" name="Object 11">
                        <a:extLst>
                          <a:ext uri="{FF2B5EF4-FFF2-40B4-BE49-F238E27FC236}">
                            <a16:creationId xmlns:a16="http://schemas.microsoft.com/office/drawing/2014/main" id="{8812B094-DAF7-4945-8E77-C2CEF85246A4}"/>
                          </a:ext>
                        </a:extLst>
                      </p:cNvPr>
                      <p:cNvPicPr/>
                      <p:nvPr/>
                    </p:nvPicPr>
                    <p:blipFill>
                      <a:blip r:embed="rId4"/>
                      <a:stretch>
                        <a:fillRect/>
                      </a:stretch>
                    </p:blipFill>
                    <p:spPr>
                      <a:xfrm>
                        <a:off x="4567363" y="1924154"/>
                        <a:ext cx="2962024" cy="68278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F06689E-541A-4C50-8182-EC12BE5FF7AF}"/>
              </a:ext>
            </a:extLst>
          </p:cNvPr>
          <p:cNvSpPr>
            <a:spLocks noGrp="1"/>
          </p:cNvSpPr>
          <p:nvPr>
            <p:ph sz="quarter" idx="25"/>
          </p:nvPr>
        </p:nvSpPr>
        <p:spPr>
          <a:xfrm>
            <a:off x="742950" y="2861580"/>
            <a:ext cx="6298381" cy="397186"/>
          </a:xfrm>
        </p:spPr>
        <p:txBody>
          <a:bodyPr/>
          <a:lstStyle/>
          <a:p>
            <a:r>
              <a:rPr lang="en-US" altLang="en-US" dirty="0">
                <a:sym typeface="Symbol" panose="05050102010706020507" pitchFamily="18" charset="2"/>
              </a:rPr>
              <a:t>and so an approximation to the total area </a:t>
            </a:r>
            <a:r>
              <a:rPr lang="en-US" altLang="en-US" i="1" dirty="0">
                <a:sym typeface="Symbol" panose="05050102010706020507" pitchFamily="18" charset="2"/>
              </a:rPr>
              <a:t>A</a:t>
            </a:r>
            <a:r>
              <a:rPr lang="en-US" altLang="en-US" dirty="0">
                <a:sym typeface="Symbol" panose="05050102010706020507" pitchFamily="18" charset="2"/>
              </a:rPr>
              <a:t> of</a:t>
            </a:r>
            <a:endParaRPr lang="en-US" dirty="0"/>
          </a:p>
        </p:txBody>
      </p:sp>
      <p:graphicFrame>
        <p:nvGraphicFramePr>
          <p:cNvPr id="15" name="Content Placeholder 14" descr="realine&#10;">
            <a:extLst>
              <a:ext uri="{FF2B5EF4-FFF2-40B4-BE49-F238E27FC236}">
                <a16:creationId xmlns:a16="http://schemas.microsoft.com/office/drawing/2014/main" id="{2A5E4E14-2D82-4364-989E-E0EBC072CC7B}"/>
              </a:ext>
            </a:extLst>
          </p:cNvPr>
          <p:cNvGraphicFramePr>
            <a:graphicFrameLocks noGrp="1" noChangeAspect="1"/>
          </p:cNvGraphicFramePr>
          <p:nvPr>
            <p:ph sz="quarter" idx="26"/>
            <p:extLst>
              <p:ext uri="{D42A27DB-BD31-4B8C-83A1-F6EECF244321}">
                <p14:modId xmlns:p14="http://schemas.microsoft.com/office/powerpoint/2010/main" val="2099377886"/>
              </p:ext>
            </p:extLst>
          </p:nvPr>
        </p:nvGraphicFramePr>
        <p:xfrm>
          <a:off x="7009333" y="2839713"/>
          <a:ext cx="673070" cy="329027"/>
        </p:xfrm>
        <a:graphic>
          <a:graphicData uri="http://schemas.openxmlformats.org/presentationml/2006/ole">
            <mc:AlternateContent xmlns:mc="http://schemas.openxmlformats.org/markup-compatibility/2006">
              <mc:Choice xmlns:v="urn:schemas-microsoft-com:vml" Requires="v">
                <p:oleObj spid="_x0000_s595096" name="Equation" r:id="rId5" imgW="545760" imgH="266400" progId="Equation.DSMT4">
                  <p:embed/>
                </p:oleObj>
              </mc:Choice>
              <mc:Fallback>
                <p:oleObj name="Equation" r:id="rId5" imgW="545760" imgH="266400" progId="Equation.DSMT4">
                  <p:embed/>
                  <p:pic>
                    <p:nvPicPr>
                      <p:cNvPr id="14" name="Object 13">
                        <a:extLst>
                          <a:ext uri="{FF2B5EF4-FFF2-40B4-BE49-F238E27FC236}">
                            <a16:creationId xmlns:a16="http://schemas.microsoft.com/office/drawing/2014/main" id="{147F709D-62D4-40FD-A4C3-A25745C25C35}"/>
                          </a:ext>
                        </a:extLst>
                      </p:cNvPr>
                      <p:cNvPicPr/>
                      <p:nvPr/>
                    </p:nvPicPr>
                    <p:blipFill>
                      <a:blip r:embed="rId6"/>
                      <a:stretch>
                        <a:fillRect/>
                      </a:stretch>
                    </p:blipFill>
                    <p:spPr>
                      <a:xfrm>
                        <a:off x="7009333" y="2839713"/>
                        <a:ext cx="673070" cy="329027"/>
                      </a:xfrm>
                      <a:prstGeom prst="rect">
                        <a:avLst/>
                      </a:prstGeom>
                    </p:spPr>
                  </p:pic>
                </p:oleObj>
              </mc:Fallback>
            </mc:AlternateContent>
          </a:graphicData>
        </a:graphic>
      </p:graphicFrame>
      <p:graphicFrame>
        <p:nvGraphicFramePr>
          <p:cNvPr id="18" name="Content Placeholder 17" descr="(item 2). A approximately sum_(i = 1)^n ((1/2)([f(theta)_i^*)]^2) (Delta)(theta))&#10;">
            <a:extLst>
              <a:ext uri="{FF2B5EF4-FFF2-40B4-BE49-F238E27FC236}">
                <a16:creationId xmlns:a16="http://schemas.microsoft.com/office/drawing/2014/main" id="{9241F261-4C36-406F-8F3A-53DDE4C1990A}"/>
              </a:ext>
            </a:extLst>
          </p:cNvPr>
          <p:cNvGraphicFramePr>
            <a:graphicFrameLocks noGrp="1" noChangeAspect="1"/>
          </p:cNvGraphicFramePr>
          <p:nvPr>
            <p:ph sz="quarter" idx="27"/>
            <p:extLst>
              <p:ext uri="{D42A27DB-BD31-4B8C-83A1-F6EECF244321}">
                <p14:modId xmlns:p14="http://schemas.microsoft.com/office/powerpoint/2010/main" val="2146332309"/>
              </p:ext>
            </p:extLst>
          </p:nvPr>
        </p:nvGraphicFramePr>
        <p:xfrm>
          <a:off x="4367003" y="3346114"/>
          <a:ext cx="3490150" cy="875385"/>
        </p:xfrm>
        <a:graphic>
          <a:graphicData uri="http://schemas.openxmlformats.org/presentationml/2006/ole">
            <mc:AlternateContent xmlns:mc="http://schemas.openxmlformats.org/markup-compatibility/2006">
              <mc:Choice xmlns:v="urn:schemas-microsoft-com:vml" Requires="v">
                <p:oleObj spid="_x0000_s595097" name="Equation" r:id="rId7" imgW="3187440" imgH="799920" progId="Equation.DSMT4">
                  <p:embed/>
                </p:oleObj>
              </mc:Choice>
              <mc:Fallback>
                <p:oleObj name="Equation" r:id="rId7" imgW="3187440" imgH="799920" progId="Equation.DSMT4">
                  <p:embed/>
                  <p:pic>
                    <p:nvPicPr>
                      <p:cNvPr id="16" name="Object 15">
                        <a:extLst>
                          <a:ext uri="{FF2B5EF4-FFF2-40B4-BE49-F238E27FC236}">
                            <a16:creationId xmlns:a16="http://schemas.microsoft.com/office/drawing/2014/main" id="{693E079D-3F3F-496A-ABD2-B916B4DBA3E9}"/>
                          </a:ext>
                        </a:extLst>
                      </p:cNvPr>
                      <p:cNvPicPr/>
                      <p:nvPr/>
                    </p:nvPicPr>
                    <p:blipFill>
                      <a:blip r:embed="rId8"/>
                      <a:stretch>
                        <a:fillRect/>
                      </a:stretch>
                    </p:blipFill>
                    <p:spPr>
                      <a:xfrm>
                        <a:off x="4367003" y="3346114"/>
                        <a:ext cx="3490150" cy="87538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AE4D556-F71B-47BC-989B-5DA3F2DCDEFB}"/>
              </a:ext>
            </a:extLst>
          </p:cNvPr>
          <p:cNvSpPr>
            <a:spLocks noGrp="1"/>
          </p:cNvSpPr>
          <p:nvPr>
            <p:ph sz="quarter" idx="28"/>
          </p:nvPr>
        </p:nvSpPr>
        <p:spPr>
          <a:xfrm>
            <a:off x="742950" y="4481186"/>
            <a:ext cx="10610850" cy="324700"/>
          </a:xfrm>
        </p:spPr>
        <p:txBody>
          <a:bodyPr/>
          <a:lstStyle/>
          <a:p>
            <a:r>
              <a:rPr lang="en-US" altLang="en-US" dirty="0">
                <a:sym typeface="Symbol" panose="05050102010706020507" pitchFamily="18" charset="2"/>
              </a:rPr>
              <a:t>It appears from Figure 3 that the approximation in (2) improves as </a:t>
            </a:r>
            <a:r>
              <a:rPr lang="en-US" altLang="en-US" i="1" dirty="0">
                <a:sym typeface="Symbol" panose="05050102010706020507" pitchFamily="18" charset="2"/>
              </a:rPr>
              <a:t>n</a:t>
            </a:r>
            <a:r>
              <a:rPr lang="en-US" altLang="en-US" dirty="0">
                <a:sym typeface="Symbol" panose="05050102010706020507" pitchFamily="18" charset="2"/>
              </a:rPr>
              <a:t>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dirty="0" smtClean="0">
                <a:sym typeface="Symbol" panose="05050102010706020507" pitchFamily="18" charset="2"/>
              </a:rPr>
              <a:t> ∞</a:t>
            </a:r>
            <a:r>
              <a:rPr lang="en-US" altLang="en-US" dirty="0">
                <a:sym typeface="Symbol" panose="05050102010706020507" pitchFamily="18" charset="2"/>
              </a:rPr>
              <a:t>.</a:t>
            </a:r>
            <a:endParaRPr lang="en-US" dirty="0"/>
          </a:p>
        </p:txBody>
      </p:sp>
    </p:spTree>
    <p:extLst>
      <p:ext uri="{BB962C8B-B14F-4D97-AF65-F5344CB8AC3E}">
        <p14:creationId xmlns:p14="http://schemas.microsoft.com/office/powerpoint/2010/main" val="47464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02C8-84F7-4D90-B385-6964084A3522}"/>
              </a:ext>
            </a:extLst>
          </p:cNvPr>
          <p:cNvSpPr>
            <a:spLocks noGrp="1"/>
          </p:cNvSpPr>
          <p:nvPr>
            <p:ph type="title"/>
          </p:nvPr>
        </p:nvSpPr>
        <p:spPr/>
        <p:txBody>
          <a:bodyPr/>
          <a:lstStyle/>
          <a:p>
            <a:r>
              <a:rPr lang="en-US" altLang="en-US" sz="3200" dirty="0"/>
              <a:t>Areas and Lengths in Polar Coordinates </a:t>
            </a:r>
            <a:r>
              <a:rPr lang="en-US" altLang="en-US" sz="2400" b="0" dirty="0"/>
              <a:t>(6 of 7) </a:t>
            </a:r>
            <a:endParaRPr lang="en-US" dirty="0"/>
          </a:p>
        </p:txBody>
      </p:sp>
      <p:sp>
        <p:nvSpPr>
          <p:cNvPr id="3" name="Content Placeholder 2">
            <a:extLst>
              <a:ext uri="{FF2B5EF4-FFF2-40B4-BE49-F238E27FC236}">
                <a16:creationId xmlns:a16="http://schemas.microsoft.com/office/drawing/2014/main" id="{C2EBD64C-D31E-4F85-AEAE-C9C5D100E15A}"/>
              </a:ext>
            </a:extLst>
          </p:cNvPr>
          <p:cNvSpPr>
            <a:spLocks noGrp="1"/>
          </p:cNvSpPr>
          <p:nvPr>
            <p:ph sz="quarter" idx="23"/>
          </p:nvPr>
        </p:nvSpPr>
        <p:spPr>
          <a:xfrm>
            <a:off x="736600" y="1289050"/>
            <a:ext cx="7391400" cy="401638"/>
          </a:xfrm>
        </p:spPr>
        <p:txBody>
          <a:bodyPr/>
          <a:lstStyle/>
          <a:p>
            <a:r>
              <a:rPr lang="en-US" altLang="en-US" dirty="0">
                <a:sym typeface="Symbol" panose="05050102010706020507" pitchFamily="18" charset="2"/>
              </a:rPr>
              <a:t>But the sums in (2) are Riemann sums for the function</a:t>
            </a:r>
            <a:endParaRPr lang="en-US" dirty="0"/>
          </a:p>
        </p:txBody>
      </p:sp>
      <p:graphicFrame>
        <p:nvGraphicFramePr>
          <p:cNvPr id="12" name="Content Placeholder 11" descr="g(theta) = (1/2)[f(theta)]^2, so">
            <a:extLst>
              <a:ext uri="{FF2B5EF4-FFF2-40B4-BE49-F238E27FC236}">
                <a16:creationId xmlns:a16="http://schemas.microsoft.com/office/drawing/2014/main" id="{89964A97-8487-459F-83D0-189951CE7538}"/>
              </a:ext>
            </a:extLst>
          </p:cNvPr>
          <p:cNvGraphicFramePr>
            <a:graphicFrameLocks noGrp="1" noChangeAspect="1"/>
          </p:cNvGraphicFramePr>
          <p:nvPr>
            <p:ph sz="quarter" idx="24"/>
            <p:extLst>
              <p:ext uri="{D42A27DB-BD31-4B8C-83A1-F6EECF244321}">
                <p14:modId xmlns:p14="http://schemas.microsoft.com/office/powerpoint/2010/main" val="3408797035"/>
              </p:ext>
            </p:extLst>
          </p:nvPr>
        </p:nvGraphicFramePr>
        <p:xfrm>
          <a:off x="8120347" y="1247880"/>
          <a:ext cx="2392887" cy="423622"/>
        </p:xfrm>
        <a:graphic>
          <a:graphicData uri="http://schemas.openxmlformats.org/presentationml/2006/ole">
            <mc:AlternateContent xmlns:mc="http://schemas.openxmlformats.org/markup-compatibility/2006">
              <mc:Choice xmlns:v="urn:schemas-microsoft-com:vml" Requires="v">
                <p:oleObj spid="_x0000_s596170" name="Equation" r:id="rId3" imgW="2438280" imgH="431640" progId="Equation.DSMT4">
                  <p:embed/>
                </p:oleObj>
              </mc:Choice>
              <mc:Fallback>
                <p:oleObj name="Equation" r:id="rId3" imgW="2438280" imgH="431640" progId="Equation.DSMT4">
                  <p:embed/>
                  <p:pic>
                    <p:nvPicPr>
                      <p:cNvPr id="11" name="Object 10">
                        <a:extLst>
                          <a:ext uri="{FF2B5EF4-FFF2-40B4-BE49-F238E27FC236}">
                            <a16:creationId xmlns:a16="http://schemas.microsoft.com/office/drawing/2014/main" id="{5881CFAF-6ADB-4B2E-813D-5985CF8671D3}"/>
                          </a:ext>
                        </a:extLst>
                      </p:cNvPr>
                      <p:cNvPicPr/>
                      <p:nvPr/>
                    </p:nvPicPr>
                    <p:blipFill>
                      <a:blip r:embed="rId4"/>
                      <a:stretch>
                        <a:fillRect/>
                      </a:stretch>
                    </p:blipFill>
                    <p:spPr>
                      <a:xfrm>
                        <a:off x="8120347" y="1247880"/>
                        <a:ext cx="2392887" cy="423622"/>
                      </a:xfrm>
                      <a:prstGeom prst="rect">
                        <a:avLst/>
                      </a:prstGeom>
                    </p:spPr>
                  </p:pic>
                </p:oleObj>
              </mc:Fallback>
            </mc:AlternateContent>
          </a:graphicData>
        </a:graphic>
      </p:graphicFrame>
      <p:graphicFrame>
        <p:nvGraphicFramePr>
          <p:cNvPr id="14" name="Content Placeholder 13" descr="lim_(n right arrow infinity) (sum_(i = 1)^n ((1/2)([f(theta)_i^*)]^2) (Delta)(theta))) = int_a^b ((1/2)([f(theta)]^2) d(theta))&#10;">
            <a:extLst>
              <a:ext uri="{FF2B5EF4-FFF2-40B4-BE49-F238E27FC236}">
                <a16:creationId xmlns:a16="http://schemas.microsoft.com/office/drawing/2014/main" id="{AED5B83E-0809-4313-98C2-B9C42F48E91E}"/>
              </a:ext>
            </a:extLst>
          </p:cNvPr>
          <p:cNvGraphicFramePr>
            <a:graphicFrameLocks noGrp="1" noChangeAspect="1"/>
          </p:cNvGraphicFramePr>
          <p:nvPr>
            <p:ph sz="quarter" idx="25"/>
            <p:extLst>
              <p:ext uri="{D42A27DB-BD31-4B8C-83A1-F6EECF244321}">
                <p14:modId xmlns:p14="http://schemas.microsoft.com/office/powerpoint/2010/main" val="1491936447"/>
              </p:ext>
            </p:extLst>
          </p:nvPr>
        </p:nvGraphicFramePr>
        <p:xfrm>
          <a:off x="3803223" y="1968578"/>
          <a:ext cx="4591902" cy="838522"/>
        </p:xfrm>
        <a:graphic>
          <a:graphicData uri="http://schemas.openxmlformats.org/presentationml/2006/ole">
            <mc:AlternateContent xmlns:mc="http://schemas.openxmlformats.org/markup-compatibility/2006">
              <mc:Choice xmlns:v="urn:schemas-microsoft-com:vml" Requires="v">
                <p:oleObj spid="_x0000_s596171" name="Equation" r:id="rId5" imgW="4381200" imgH="799920" progId="Equation.DSMT4">
                  <p:embed/>
                </p:oleObj>
              </mc:Choice>
              <mc:Fallback>
                <p:oleObj name="Equation" r:id="rId5" imgW="4381200" imgH="799920" progId="Equation.DSMT4">
                  <p:embed/>
                  <p:pic>
                    <p:nvPicPr>
                      <p:cNvPr id="13" name="Object 12">
                        <a:extLst>
                          <a:ext uri="{FF2B5EF4-FFF2-40B4-BE49-F238E27FC236}">
                            <a16:creationId xmlns:a16="http://schemas.microsoft.com/office/drawing/2014/main" id="{D38A4F81-5B32-4374-8177-1FF1AE84C1F6}"/>
                          </a:ext>
                        </a:extLst>
                      </p:cNvPr>
                      <p:cNvPicPr/>
                      <p:nvPr/>
                    </p:nvPicPr>
                    <p:blipFill>
                      <a:blip r:embed="rId6"/>
                      <a:stretch>
                        <a:fillRect/>
                      </a:stretch>
                    </p:blipFill>
                    <p:spPr>
                      <a:xfrm>
                        <a:off x="3803223" y="1968578"/>
                        <a:ext cx="4591902" cy="83852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AECD635-B872-4570-805B-938F6CDE6331}"/>
              </a:ext>
            </a:extLst>
          </p:cNvPr>
          <p:cNvSpPr>
            <a:spLocks noGrp="1"/>
          </p:cNvSpPr>
          <p:nvPr>
            <p:ph sz="quarter" idx="26"/>
          </p:nvPr>
        </p:nvSpPr>
        <p:spPr>
          <a:xfrm>
            <a:off x="784224" y="3209379"/>
            <a:ext cx="10830601" cy="391207"/>
          </a:xfrm>
        </p:spPr>
        <p:txBody>
          <a:bodyPr/>
          <a:lstStyle/>
          <a:p>
            <a:r>
              <a:rPr lang="en-US" altLang="en-US" dirty="0" smtClean="0">
                <a:sym typeface="Symbol" panose="05050102010706020507" pitchFamily="18" charset="2"/>
              </a:rPr>
              <a:t>It </a:t>
            </a:r>
            <a:r>
              <a:rPr lang="en-US" altLang="en-US" dirty="0">
                <a:sym typeface="Symbol" panose="05050102010706020507" pitchFamily="18" charset="2"/>
              </a:rPr>
              <a:t>therefore appears plausible that the formula for the area </a:t>
            </a:r>
            <a:r>
              <a:rPr lang="en-US" altLang="en-US" i="1" dirty="0">
                <a:sym typeface="Symbol" panose="05050102010706020507" pitchFamily="18" charset="2"/>
              </a:rPr>
              <a:t>A</a:t>
            </a:r>
            <a:r>
              <a:rPr lang="en-US" altLang="en-US" dirty="0">
                <a:sym typeface="Symbol" panose="05050102010706020507" pitchFamily="18" charset="2"/>
              </a:rPr>
              <a:t> of the polar region </a:t>
            </a:r>
            <a:endParaRPr lang="en-US" dirty="0"/>
          </a:p>
        </p:txBody>
      </p:sp>
      <p:graphicFrame>
        <p:nvGraphicFramePr>
          <p:cNvPr id="16" name="Content Placeholder 15" descr="R">
            <a:extLst>
              <a:ext uri="{FF2B5EF4-FFF2-40B4-BE49-F238E27FC236}">
                <a16:creationId xmlns:a16="http://schemas.microsoft.com/office/drawing/2014/main" id="{9D970C03-39F4-4B84-B2A6-A0182F143DFB}"/>
              </a:ext>
            </a:extLst>
          </p:cNvPr>
          <p:cNvGraphicFramePr>
            <a:graphicFrameLocks noGrp="1" noChangeAspect="1"/>
          </p:cNvGraphicFramePr>
          <p:nvPr>
            <p:ph sz="quarter" idx="27"/>
            <p:extLst>
              <p:ext uri="{D42A27DB-BD31-4B8C-83A1-F6EECF244321}">
                <p14:modId xmlns:p14="http://schemas.microsoft.com/office/powerpoint/2010/main" val="2654085180"/>
              </p:ext>
            </p:extLst>
          </p:nvPr>
        </p:nvGraphicFramePr>
        <p:xfrm>
          <a:off x="779463" y="3622223"/>
          <a:ext cx="617537" cy="301625"/>
        </p:xfrm>
        <a:graphic>
          <a:graphicData uri="http://schemas.openxmlformats.org/presentationml/2006/ole">
            <mc:AlternateContent xmlns:mc="http://schemas.openxmlformats.org/markup-compatibility/2006">
              <mc:Choice xmlns:v="urn:schemas-microsoft-com:vml" Requires="v">
                <p:oleObj spid="_x0000_s596172" name="Equation" r:id="rId7" imgW="545760" imgH="266400" progId="Equation.DSMT4">
                  <p:embed/>
                </p:oleObj>
              </mc:Choice>
              <mc:Fallback>
                <p:oleObj name="Equation" r:id="rId7" imgW="545760" imgH="266400" progId="Equation.DSMT4">
                  <p:embed/>
                  <p:pic>
                    <p:nvPicPr>
                      <p:cNvPr id="15" name="Object 14">
                        <a:extLst>
                          <a:ext uri="{FF2B5EF4-FFF2-40B4-BE49-F238E27FC236}">
                            <a16:creationId xmlns:a16="http://schemas.microsoft.com/office/drawing/2014/main" id="{D36F18E5-4395-46C4-AAA6-DE4E43F12451}"/>
                          </a:ext>
                        </a:extLst>
                      </p:cNvPr>
                      <p:cNvPicPr/>
                      <p:nvPr/>
                    </p:nvPicPr>
                    <p:blipFill>
                      <a:blip r:embed="rId8"/>
                      <a:stretch>
                        <a:fillRect/>
                      </a:stretch>
                    </p:blipFill>
                    <p:spPr>
                      <a:xfrm>
                        <a:off x="779463" y="3622223"/>
                        <a:ext cx="617537" cy="301625"/>
                      </a:xfrm>
                      <a:prstGeom prst="rect">
                        <a:avLst/>
                      </a:prstGeom>
                    </p:spPr>
                  </p:pic>
                </p:oleObj>
              </mc:Fallback>
            </mc:AlternateContent>
          </a:graphicData>
        </a:graphic>
      </p:graphicFrame>
      <p:graphicFrame>
        <p:nvGraphicFramePr>
          <p:cNvPr id="18" name="Content Placeholder 17" descr="(item 3). A = int_a^b ((1/2) ([f(theta)]^2) d(theta))&#10;">
            <a:extLst>
              <a:ext uri="{FF2B5EF4-FFF2-40B4-BE49-F238E27FC236}">
                <a16:creationId xmlns:a16="http://schemas.microsoft.com/office/drawing/2014/main" id="{A9A65194-5E57-480C-9826-512C69C69FC3}"/>
              </a:ext>
            </a:extLst>
          </p:cNvPr>
          <p:cNvGraphicFramePr>
            <a:graphicFrameLocks noGrp="1" noChangeAspect="1"/>
          </p:cNvGraphicFramePr>
          <p:nvPr>
            <p:ph sz="quarter" idx="28"/>
            <p:extLst>
              <p:ext uri="{D42A27DB-BD31-4B8C-83A1-F6EECF244321}">
                <p14:modId xmlns:p14="http://schemas.microsoft.com/office/powerpoint/2010/main" val="2748057760"/>
              </p:ext>
            </p:extLst>
          </p:nvPr>
        </p:nvGraphicFramePr>
        <p:xfrm>
          <a:off x="4451739" y="4251500"/>
          <a:ext cx="2987205" cy="689357"/>
        </p:xfrm>
        <a:graphic>
          <a:graphicData uri="http://schemas.openxmlformats.org/presentationml/2006/ole">
            <mc:AlternateContent xmlns:mc="http://schemas.openxmlformats.org/markup-compatibility/2006">
              <mc:Choice xmlns:v="urn:schemas-microsoft-com:vml" Requires="v">
                <p:oleObj spid="_x0000_s596173" name="Equation" r:id="rId9" imgW="2476440" imgH="571320" progId="Equation.DSMT4">
                  <p:embed/>
                </p:oleObj>
              </mc:Choice>
              <mc:Fallback>
                <p:oleObj name="Equation" r:id="rId9" imgW="2476440" imgH="571320" progId="Equation.DSMT4">
                  <p:embed/>
                  <p:pic>
                    <p:nvPicPr>
                      <p:cNvPr id="17" name="Object 16">
                        <a:extLst>
                          <a:ext uri="{FF2B5EF4-FFF2-40B4-BE49-F238E27FC236}">
                            <a16:creationId xmlns:a16="http://schemas.microsoft.com/office/drawing/2014/main" id="{FBCDBF0F-F8D7-412D-88BA-DB576AE8292C}"/>
                          </a:ext>
                        </a:extLst>
                      </p:cNvPr>
                      <p:cNvPicPr/>
                      <p:nvPr/>
                    </p:nvPicPr>
                    <p:blipFill>
                      <a:blip r:embed="rId10"/>
                      <a:stretch>
                        <a:fillRect/>
                      </a:stretch>
                    </p:blipFill>
                    <p:spPr>
                      <a:xfrm>
                        <a:off x="4451739" y="4251500"/>
                        <a:ext cx="2987205" cy="689357"/>
                      </a:xfrm>
                      <a:prstGeom prst="rect">
                        <a:avLst/>
                      </a:prstGeom>
                    </p:spPr>
                  </p:pic>
                </p:oleObj>
              </mc:Fallback>
            </mc:AlternateContent>
          </a:graphicData>
        </a:graphic>
      </p:graphicFrame>
    </p:spTree>
    <p:extLst>
      <p:ext uri="{BB962C8B-B14F-4D97-AF65-F5344CB8AC3E}">
        <p14:creationId xmlns:p14="http://schemas.microsoft.com/office/powerpoint/2010/main" val="1723174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294E-D525-4DB4-A04E-E729F745EFA7}"/>
              </a:ext>
            </a:extLst>
          </p:cNvPr>
          <p:cNvSpPr>
            <a:spLocks noGrp="1"/>
          </p:cNvSpPr>
          <p:nvPr>
            <p:ph type="title"/>
          </p:nvPr>
        </p:nvSpPr>
        <p:spPr/>
        <p:txBody>
          <a:bodyPr/>
          <a:lstStyle/>
          <a:p>
            <a:r>
              <a:rPr lang="en-US" altLang="en-US" sz="3200" dirty="0"/>
              <a:t>Areas and Lengths in Polar Coordinates </a:t>
            </a:r>
            <a:r>
              <a:rPr lang="en-US" altLang="en-US" sz="2400" b="0" dirty="0"/>
              <a:t>(7 of 7) </a:t>
            </a:r>
            <a:endParaRPr lang="en-US" dirty="0"/>
          </a:p>
        </p:txBody>
      </p:sp>
      <p:sp>
        <p:nvSpPr>
          <p:cNvPr id="3" name="Content Placeholder 2">
            <a:extLst>
              <a:ext uri="{FF2B5EF4-FFF2-40B4-BE49-F238E27FC236}">
                <a16:creationId xmlns:a16="http://schemas.microsoft.com/office/drawing/2014/main" id="{C4AD60DF-1F9A-44B5-9397-FFF6435F43A5}"/>
              </a:ext>
            </a:extLst>
          </p:cNvPr>
          <p:cNvSpPr>
            <a:spLocks noGrp="1"/>
          </p:cNvSpPr>
          <p:nvPr>
            <p:ph sz="quarter" idx="23"/>
          </p:nvPr>
        </p:nvSpPr>
        <p:spPr>
          <a:xfrm>
            <a:off x="736600" y="1289050"/>
            <a:ext cx="4068864" cy="345197"/>
          </a:xfrm>
        </p:spPr>
        <p:txBody>
          <a:bodyPr/>
          <a:lstStyle/>
          <a:p>
            <a:r>
              <a:rPr lang="en-US" altLang="en-US" dirty="0">
                <a:sym typeface="Symbol" panose="05050102010706020507" pitchFamily="18" charset="2"/>
              </a:rPr>
              <a:t>Formula 3 is often written as</a:t>
            </a:r>
          </a:p>
        </p:txBody>
      </p:sp>
      <p:graphicFrame>
        <p:nvGraphicFramePr>
          <p:cNvPr id="12" name="Content Placeholder 11" descr="(item 4). A = int_a^b ((1/2) (r^2) d(theta))&#10;">
            <a:extLst>
              <a:ext uri="{FF2B5EF4-FFF2-40B4-BE49-F238E27FC236}">
                <a16:creationId xmlns:a16="http://schemas.microsoft.com/office/drawing/2014/main" id="{B7A5F9B9-159F-495C-A82B-1979B062835E}"/>
              </a:ext>
            </a:extLst>
          </p:cNvPr>
          <p:cNvGraphicFramePr>
            <a:graphicFrameLocks noGrp="1" noChangeAspect="1"/>
          </p:cNvGraphicFramePr>
          <p:nvPr>
            <p:ph sz="quarter" idx="24"/>
            <p:extLst>
              <p:ext uri="{D42A27DB-BD31-4B8C-83A1-F6EECF244321}">
                <p14:modId xmlns:p14="http://schemas.microsoft.com/office/powerpoint/2010/main" val="1397020783"/>
              </p:ext>
            </p:extLst>
          </p:nvPr>
        </p:nvGraphicFramePr>
        <p:xfrm>
          <a:off x="4701060" y="1795402"/>
          <a:ext cx="2484945" cy="677715"/>
        </p:xfrm>
        <a:graphic>
          <a:graphicData uri="http://schemas.openxmlformats.org/presentationml/2006/ole">
            <mc:AlternateContent xmlns:mc="http://schemas.openxmlformats.org/markup-compatibility/2006">
              <mc:Choice xmlns:v="urn:schemas-microsoft-com:vml" Requires="v">
                <p:oleObj spid="_x0000_s597044" name="Equation" r:id="rId3" imgW="2095200" imgH="571320" progId="Equation.DSMT4">
                  <p:embed/>
                </p:oleObj>
              </mc:Choice>
              <mc:Fallback>
                <p:oleObj name="Equation" r:id="rId3" imgW="2095200" imgH="571320" progId="Equation.DSMT4">
                  <p:embed/>
                  <p:pic>
                    <p:nvPicPr>
                      <p:cNvPr id="11" name="Object 10">
                        <a:extLst>
                          <a:ext uri="{FF2B5EF4-FFF2-40B4-BE49-F238E27FC236}">
                            <a16:creationId xmlns:a16="http://schemas.microsoft.com/office/drawing/2014/main" id="{B5CEAAA4-2FC9-4098-AB17-825929ECC8FD}"/>
                          </a:ext>
                        </a:extLst>
                      </p:cNvPr>
                      <p:cNvPicPr/>
                      <p:nvPr/>
                    </p:nvPicPr>
                    <p:blipFill>
                      <a:blip r:embed="rId4"/>
                      <a:stretch>
                        <a:fillRect/>
                      </a:stretch>
                    </p:blipFill>
                    <p:spPr>
                      <a:xfrm>
                        <a:off x="4701060" y="1795402"/>
                        <a:ext cx="2484945" cy="67771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F3F130A-C50D-4802-8E59-7CBDCF9EDE21}"/>
              </a:ext>
            </a:extLst>
          </p:cNvPr>
          <p:cNvSpPr>
            <a:spLocks noGrp="1"/>
          </p:cNvSpPr>
          <p:nvPr>
            <p:ph sz="quarter" idx="25"/>
          </p:nvPr>
        </p:nvSpPr>
        <p:spPr>
          <a:xfrm>
            <a:off x="736600" y="2783397"/>
            <a:ext cx="10617200" cy="1632960"/>
          </a:xfrm>
        </p:spPr>
        <p:txBody>
          <a:bodyPr/>
          <a:lstStyle/>
          <a:p>
            <a:r>
              <a:rPr lang="en-US" altLang="en-US" dirty="0">
                <a:sym typeface="Symbol" panose="05050102010706020507" pitchFamily="18" charset="2"/>
              </a:rPr>
              <a:t>with the understanding that </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f</a:t>
            </a:r>
            <a:r>
              <a:rPr lang="en-US" altLang="en-US" sz="400" i="1" dirty="0">
                <a:sym typeface="Symbol" panose="05050102010706020507" pitchFamily="18" charset="2"/>
              </a:rPr>
              <a:t> </a:t>
            </a:r>
            <a:r>
              <a:rPr lang="en-US" altLang="en-US" dirty="0" smtClean="0">
                <a:sym typeface="Symbol" panose="05050102010706020507" pitchFamily="18" charset="2"/>
              </a:rPr>
              <a:t>(</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Note the similarity between Formulas 1 and 4.</a:t>
            </a:r>
          </a:p>
          <a:p>
            <a:r>
              <a:rPr lang="en-US" altLang="en-US" dirty="0">
                <a:sym typeface="Symbol" panose="05050102010706020507" pitchFamily="18" charset="2"/>
              </a:rPr>
              <a:t>When we apply Formula 3 or 4 it is helpful to think of the area as being swept out by a rotating ray through </a:t>
            </a:r>
            <a:r>
              <a:rPr lang="en-US" altLang="en-US" i="1" dirty="0">
                <a:sym typeface="Symbol" panose="05050102010706020507" pitchFamily="18" charset="2"/>
              </a:rPr>
              <a:t>O</a:t>
            </a:r>
            <a:r>
              <a:rPr lang="en-US" altLang="en-US" dirty="0">
                <a:sym typeface="Symbol" panose="05050102010706020507" pitchFamily="18" charset="2"/>
              </a:rPr>
              <a:t> that starts with angle </a:t>
            </a:r>
            <a:r>
              <a:rPr lang="en-US" altLang="en-US" i="1" dirty="0">
                <a:sym typeface="Symbol" panose="05050102010706020507" pitchFamily="18" charset="2"/>
              </a:rPr>
              <a:t>a</a:t>
            </a:r>
            <a:r>
              <a:rPr lang="en-US" altLang="en-US" dirty="0">
                <a:sym typeface="Symbol" panose="05050102010706020507" pitchFamily="18" charset="2"/>
              </a:rPr>
              <a:t> and ends with angle </a:t>
            </a:r>
            <a:r>
              <a:rPr lang="en-US" altLang="en-US" i="1" dirty="0">
                <a:sym typeface="Symbol" panose="05050102010706020507" pitchFamily="18" charset="2"/>
              </a:rPr>
              <a:t>b</a:t>
            </a:r>
            <a:r>
              <a:rPr lang="en-US" altLang="en-US" dirty="0">
                <a:sym typeface="Symbol" panose="05050102010706020507" pitchFamily="18" charset="2"/>
              </a:rPr>
              <a:t>.</a:t>
            </a:r>
          </a:p>
        </p:txBody>
      </p:sp>
    </p:spTree>
    <p:extLst>
      <p:ext uri="{BB962C8B-B14F-4D97-AF65-F5344CB8AC3E}">
        <p14:creationId xmlns:p14="http://schemas.microsoft.com/office/powerpoint/2010/main" val="58816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2.xml><?xml version="1.0" encoding="utf-8"?>
<ds:datastoreItem xmlns:ds="http://schemas.openxmlformats.org/officeDocument/2006/customXml" ds:itemID="{7F60B298-C6B1-4CA0-A44C-8B6FAB39D879}">
  <ds:schemaRefs>
    <ds:schemaRef ds:uri="http://schemas.microsoft.com/office/2006/metadata/properties"/>
    <ds:schemaRef ds:uri="http://purl.org/dc/dcmitype/"/>
    <ds:schemaRef ds:uri="http://schemas.microsoft.com/office/2006/documentManagement/types"/>
    <ds:schemaRef ds:uri="http://purl.org/dc/elements/1.1/"/>
    <ds:schemaRef ds:uri="a3520c62-91d1-4715-93cb-6b6cc6733a1f"/>
    <ds:schemaRef ds:uri="a4d2ff27-a226-42e2-a79e-c1ae662d212e"/>
    <ds:schemaRef ds:uri="http://purl.org/dc/terms/"/>
    <ds:schemaRef ds:uri="f856fc18-c0f7-462c-a53d-fc2610d0c4c8"/>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4617</TotalTime>
  <Words>816</Words>
  <Application>Microsoft Office PowerPoint</Application>
  <PresentationFormat>Widescreen</PresentationFormat>
  <Paragraphs>67</Paragraphs>
  <Slides>19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arial</vt:lpstr>
      <vt:lpstr>arial</vt:lpstr>
      <vt:lpstr>Calibri</vt:lpstr>
      <vt:lpstr>Helvetica</vt:lpstr>
      <vt:lpstr>LucidaGrande</vt:lpstr>
      <vt:lpstr>Open Sans</vt:lpstr>
      <vt:lpstr>Summer Font</vt:lpstr>
      <vt:lpstr>Symbol</vt:lpstr>
      <vt:lpstr>Office Theme</vt:lpstr>
      <vt:lpstr>Equation</vt:lpstr>
      <vt:lpstr>Parametric Equations and Polar Coordinates</vt:lpstr>
      <vt:lpstr>10.4 Areas and Lengths in Polar Coordinates</vt:lpstr>
      <vt:lpstr>Areas and Lengths in Polar Coordinates (1 of 7) </vt:lpstr>
      <vt:lpstr>Areas and Lengths in Polar Coordinates (2 of 7) </vt:lpstr>
      <vt:lpstr>Areas and Lengths in Polar Coordinates (3 of 7) </vt:lpstr>
      <vt:lpstr>Areas and Lengths in Polar Coordinates (4 of 7) </vt:lpstr>
      <vt:lpstr>Areas and Lengths in Polar Coordinates (5 of 7) </vt:lpstr>
      <vt:lpstr>Areas and Lengths in Polar Coordinates (6 of 7) </vt:lpstr>
      <vt:lpstr>Areas and Lengths in Polar Coordinates (7 of 7) </vt:lpstr>
      <vt:lpstr>Example 1</vt:lpstr>
      <vt:lpstr>Example 1 – Solution (1 of 2)</vt:lpstr>
      <vt:lpstr>Example 1 – Solution (2 of 2)</vt:lpstr>
      <vt:lpstr> Arc Length</vt:lpstr>
      <vt:lpstr>Arc Length (1 of 3)</vt:lpstr>
      <vt:lpstr>Arc Length (2 of 3)</vt:lpstr>
      <vt:lpstr>Arc Length (3 of 3)</vt:lpstr>
      <vt:lpstr>Example 4</vt:lpstr>
      <vt:lpstr>Example 4 – Solution (1 of 2)</vt:lpstr>
      <vt:lpstr>Example 4 – Solution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D, Mohanapriya</cp:lastModifiedBy>
  <cp:revision>1153</cp:revision>
  <cp:lastPrinted>2016-10-03T15:29:39Z</cp:lastPrinted>
  <dcterms:created xsi:type="dcterms:W3CDTF">2017-12-08T21:17:47Z</dcterms:created>
  <dcterms:modified xsi:type="dcterms:W3CDTF">2019-02-01T07:44:32Z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