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handoutMasterIdLst>
    <p:handoutMasterId r:id="rId37"/>
  </p:handoutMasterIdLst>
  <p:sldIdLst>
    <p:sldId id="264" r:id="rId6"/>
    <p:sldId id="256" r:id="rId7"/>
    <p:sldId id="985" r:id="rId8"/>
    <p:sldId id="986" r:id="rId9"/>
    <p:sldId id="987" r:id="rId10"/>
    <p:sldId id="988" r:id="rId11"/>
    <p:sldId id="989" r:id="rId12"/>
    <p:sldId id="990" r:id="rId13"/>
    <p:sldId id="991" r:id="rId14"/>
    <p:sldId id="992" r:id="rId15"/>
    <p:sldId id="993" r:id="rId16"/>
    <p:sldId id="994" r:id="rId17"/>
    <p:sldId id="995" r:id="rId18"/>
    <p:sldId id="996" r:id="rId19"/>
    <p:sldId id="997" r:id="rId20"/>
    <p:sldId id="998" r:id="rId21"/>
    <p:sldId id="999" r:id="rId22"/>
    <p:sldId id="1000"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3880" autoAdjust="0"/>
  </p:normalViewPr>
  <p:slideViewPr>
    <p:cSldViewPr snapToGrid="0" snapToObjects="1">
      <p:cViewPr varScale="1">
        <p:scale>
          <a:sx n="107" d="100"/>
          <a:sy n="107" d="100"/>
        </p:scale>
        <p:origin x="1122" y="78"/>
      </p:cViewPr>
      <p:guideLst>
        <p:guide orient="horz" pos="2160"/>
        <p:guide pos="3840"/>
      </p:guideLst>
    </p:cSldViewPr>
  </p:slideViewPr>
  <p:outlineViewPr>
    <p:cViewPr>
      <p:scale>
        <a:sx n="66" d="100"/>
        <a:sy n="66" d="100"/>
      </p:scale>
      <p:origin x="0" y="-32338"/>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20.png"/><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8.wmf"/><Relationship Id="rId2" Type="http://schemas.openxmlformats.org/officeDocument/2006/relationships/slideLayout" Target="../slideLayouts/slideLayout7.xml"/><Relationship Id="rId16" Type="http://schemas.openxmlformats.org/officeDocument/2006/relationships/image" Target="../media/image30.wmf"/><Relationship Id="rId1" Type="http://schemas.openxmlformats.org/officeDocument/2006/relationships/vmlDrawing" Target="../drawings/vmlDrawing10.vml"/><Relationship Id="rId6" Type="http://schemas.openxmlformats.org/officeDocument/2006/relationships/image" Target="../media/image25.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1.bin"/><Relationship Id="rId14"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2.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8.bin"/><Relationship Id="rId14"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1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37.bin"/><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6.wmf"/><Relationship Id="rId5" Type="http://schemas.openxmlformats.org/officeDocument/2006/relationships/oleObject" Target="../embeddings/oleObject40.bin"/><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43.bin"/><Relationship Id="rId4" Type="http://schemas.openxmlformats.org/officeDocument/2006/relationships/image" Target="../media/image4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52.wmf"/><Relationship Id="rId5" Type="http://schemas.openxmlformats.org/officeDocument/2006/relationships/oleObject" Target="../embeddings/oleObject46.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4.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image" Target="../media/image58.wmf"/></Relationships>
</file>

<file path=ppt/slides/_rels/slide2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62.wmf"/><Relationship Id="rId5" Type="http://schemas.openxmlformats.org/officeDocument/2006/relationships/oleObject" Target="../embeddings/oleObject56.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66.wmf"/><Relationship Id="rId5" Type="http://schemas.openxmlformats.org/officeDocument/2006/relationships/oleObject" Target="../embeddings/oleObject60.bin"/><Relationship Id="rId4" Type="http://schemas.openxmlformats.org/officeDocument/2006/relationships/image" Target="../media/image6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68.wmf"/><Relationship Id="rId5" Type="http://schemas.openxmlformats.org/officeDocument/2006/relationships/oleObject" Target="../embeddings/oleObject62.bin"/><Relationship Id="rId4" Type="http://schemas.openxmlformats.org/officeDocument/2006/relationships/image" Target="../media/image67.wmf"/></Relationships>
</file>

<file path=ppt/slides/_rels/slide2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71.wmf"/><Relationship Id="rId5" Type="http://schemas.openxmlformats.org/officeDocument/2006/relationships/oleObject" Target="../embeddings/oleObject6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7.bin"/></Relationships>
</file>

<file path=ppt/slides/_rels/slide29.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75.wmf"/><Relationship Id="rId5" Type="http://schemas.openxmlformats.org/officeDocument/2006/relationships/oleObject" Target="../embeddings/oleObject69.bin"/><Relationship Id="rId4" Type="http://schemas.openxmlformats.org/officeDocument/2006/relationships/image" Target="../media/image7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78.wmf"/><Relationship Id="rId5" Type="http://schemas.openxmlformats.org/officeDocument/2006/relationships/oleObject" Target="../embeddings/oleObject72.bin"/><Relationship Id="rId4" Type="http://schemas.openxmlformats.org/officeDocument/2006/relationships/image" Target="../media/image7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0.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11</a:t>
            </a:r>
          </a:p>
        </p:txBody>
      </p:sp>
      <p:sp>
        <p:nvSpPr>
          <p:cNvPr id="5" name="Title 4"/>
          <p:cNvSpPr>
            <a:spLocks noGrp="1"/>
          </p:cNvSpPr>
          <p:nvPr>
            <p:ph type="title"/>
          </p:nvPr>
        </p:nvSpPr>
        <p:spPr>
          <a:xfrm>
            <a:off x="3996910" y="4035474"/>
            <a:ext cx="6322782" cy="966831"/>
          </a:xfrm>
        </p:spPr>
        <p:txBody>
          <a:bodyPr/>
          <a:lstStyle/>
          <a:p>
            <a:r>
              <a:rPr lang="en-IN" altLang="en-US" sz="3600" dirty="0"/>
              <a:t>Infinite Sequences and Series</a:t>
            </a:r>
          </a:p>
        </p:txBody>
      </p:sp>
      <p:pic>
        <p:nvPicPr>
          <p:cNvPr id="9" name="Picture Placeholder 8" descr="&quot;&quot;">
            <a:extLst>
              <a:ext uri="{FF2B5EF4-FFF2-40B4-BE49-F238E27FC236}">
                <a16:creationId xmlns:a16="http://schemas.microsoft.com/office/drawing/2014/main" id="{4C78E7BB-4D18-4EC9-8AA0-D9488E2D0B43}"/>
              </a:ext>
            </a:extLst>
          </p:cNvPr>
          <p:cNvPicPr>
            <a:picLocks noGrp="1" noChangeAspect="1"/>
          </p:cNvPicPr>
          <p:nvPr>
            <p:ph type="pic" sz="quarter" idx="12"/>
          </p:nvPr>
        </p:nvPicPr>
        <p:blipFill rotWithShape="1">
          <a:blip r:embed="rId3"/>
          <a:srcRect t="-46165" b="-46165"/>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97F7182-A012-4971-83A6-97FD5BE2C64F}"/>
              </a:ext>
            </a:extLst>
          </p:cNvPr>
          <p:cNvSpPr>
            <a:spLocks noGrp="1"/>
          </p:cNvSpPr>
          <p:nvPr>
            <p:ph type="title"/>
          </p:nvPr>
        </p:nvSpPr>
        <p:spPr/>
        <p:txBody>
          <a:bodyPr/>
          <a:lstStyle/>
          <a:p>
            <a:r>
              <a:rPr lang="en-US" altLang="en-US" dirty="0"/>
              <a:t>The Integral Test and Estimates of Sums </a:t>
            </a:r>
            <a:r>
              <a:rPr lang="en-US" altLang="en-US" sz="2400" b="0" dirty="0"/>
              <a:t>(8 of 11)</a:t>
            </a:r>
            <a:endParaRPr lang="en-IN" dirty="0"/>
          </a:p>
        </p:txBody>
      </p:sp>
      <p:sp>
        <p:nvSpPr>
          <p:cNvPr id="17" name="Content Placeholder 16">
            <a:extLst>
              <a:ext uri="{FF2B5EF4-FFF2-40B4-BE49-F238E27FC236}">
                <a16:creationId xmlns:a16="http://schemas.microsoft.com/office/drawing/2014/main" id="{9E5352B9-8AD2-49AE-A172-0F69ADC8F8B5}"/>
              </a:ext>
            </a:extLst>
          </p:cNvPr>
          <p:cNvSpPr>
            <a:spLocks noGrp="1"/>
          </p:cNvSpPr>
          <p:nvPr>
            <p:ph sz="quarter" idx="23"/>
          </p:nvPr>
        </p:nvSpPr>
        <p:spPr>
          <a:xfrm>
            <a:off x="736600" y="1289050"/>
            <a:ext cx="8894417" cy="340966"/>
          </a:xfrm>
        </p:spPr>
        <p:txBody>
          <a:bodyPr/>
          <a:lstStyle/>
          <a:p>
            <a:r>
              <a:rPr lang="en-US" altLang="en-US" dirty="0"/>
              <a:t>Again we use a picture for confirmation. Figure 2 shows the curve</a:t>
            </a:r>
            <a:endParaRPr lang="en-IN" dirty="0"/>
          </a:p>
        </p:txBody>
      </p:sp>
      <p:graphicFrame>
        <p:nvGraphicFramePr>
          <p:cNvPr id="34" name="Content Placeholder 33" descr="y = (1/(sqrt(x)))">
            <a:extLst>
              <a:ext uri="{FF2B5EF4-FFF2-40B4-BE49-F238E27FC236}">
                <a16:creationId xmlns:a16="http://schemas.microsoft.com/office/drawing/2014/main" id="{485FE1D4-B0C2-487A-B438-8BB087C45476}"/>
              </a:ext>
            </a:extLst>
          </p:cNvPr>
          <p:cNvGraphicFramePr>
            <a:graphicFrameLocks noGrp="1" noChangeAspect="1"/>
          </p:cNvGraphicFramePr>
          <p:nvPr>
            <p:ph sz="quarter" idx="25"/>
            <p:extLst>
              <p:ext uri="{D42A27DB-BD31-4B8C-83A1-F6EECF244321}">
                <p14:modId xmlns:p14="http://schemas.microsoft.com/office/powerpoint/2010/main" val="1491549558"/>
              </p:ext>
            </p:extLst>
          </p:nvPr>
        </p:nvGraphicFramePr>
        <p:xfrm>
          <a:off x="9679669" y="1173401"/>
          <a:ext cx="882737" cy="626646"/>
        </p:xfrm>
        <a:graphic>
          <a:graphicData uri="http://schemas.openxmlformats.org/presentationml/2006/ole">
            <mc:AlternateContent xmlns:mc="http://schemas.openxmlformats.org/markup-compatibility/2006">
              <mc:Choice xmlns:v="urn:schemas-microsoft-com:vml" Requires="v">
                <p:oleObj spid="_x0000_s856232" name="Equation" r:id="rId3" imgW="1091880" imgH="774360" progId="Equation.DSMT4">
                  <p:embed/>
                </p:oleObj>
              </mc:Choice>
              <mc:Fallback>
                <p:oleObj name="Equation" r:id="rId3" imgW="1091880" imgH="774360" progId="Equation.DSMT4">
                  <p:embed/>
                  <p:pic>
                    <p:nvPicPr>
                      <p:cNvPr id="34" name="Content Placeholder 33">
                        <a:extLst>
                          <a:ext uri="{FF2B5EF4-FFF2-40B4-BE49-F238E27FC236}">
                            <a16:creationId xmlns:a16="http://schemas.microsoft.com/office/drawing/2014/main" id="{485FE1D4-B0C2-487A-B438-8BB087C45476}"/>
                          </a:ext>
                        </a:extLst>
                      </p:cNvPr>
                      <p:cNvPicPr/>
                      <p:nvPr/>
                    </p:nvPicPr>
                    <p:blipFill>
                      <a:blip r:embed="rId4"/>
                      <a:stretch>
                        <a:fillRect/>
                      </a:stretch>
                    </p:blipFill>
                    <p:spPr>
                      <a:xfrm>
                        <a:off x="9679669" y="1173401"/>
                        <a:ext cx="882737" cy="626646"/>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10AE0353-0F87-4AE9-8D7E-2FD12AB405CF}"/>
              </a:ext>
            </a:extLst>
          </p:cNvPr>
          <p:cNvSpPr>
            <a:spLocks noGrp="1"/>
          </p:cNvSpPr>
          <p:nvPr>
            <p:ph sz="quarter" idx="26"/>
          </p:nvPr>
        </p:nvSpPr>
        <p:spPr>
          <a:xfrm>
            <a:off x="736600" y="1752255"/>
            <a:ext cx="8645937" cy="340966"/>
          </a:xfrm>
        </p:spPr>
        <p:txBody>
          <a:bodyPr/>
          <a:lstStyle/>
          <a:p>
            <a:r>
              <a:rPr lang="en-US" altLang="en-US" dirty="0"/>
              <a:t>but this time we use rectangles whose tops lie </a:t>
            </a:r>
            <a:r>
              <a:rPr lang="en-US" altLang="en-US" i="1" dirty="0"/>
              <a:t>above </a:t>
            </a:r>
            <a:r>
              <a:rPr lang="en-US" altLang="en-US" dirty="0"/>
              <a:t>the curve.</a:t>
            </a:r>
          </a:p>
        </p:txBody>
      </p:sp>
      <p:pic>
        <p:nvPicPr>
          <p:cNvPr id="4" name="Content Placeholder 3" descr="The graph shows the curve of function y = 1/sqrt (x) on x y coordinate plane. It starts from a point at the top left in the first quadrant and falls with decreasing steepness. Four rectangular bars are graphed on the horizontal x-axis with the top left corner touching the curve. The rectangles are labeled area = 1/sqrt (1), area = 1 / sqrt (2), area = 1 / sqrt (3), and area = 1 / sqrt (4) from left to right. The height of the rectangle decreasing from left to right and the width of each rectangle is 1 unit.">
            <a:extLst>
              <a:ext uri="{FF2B5EF4-FFF2-40B4-BE49-F238E27FC236}">
                <a16:creationId xmlns:a16="http://schemas.microsoft.com/office/drawing/2014/main" id="{529D4C2A-50C7-414A-BBBA-1571F326C505}"/>
              </a:ext>
            </a:extLst>
          </p:cNvPr>
          <p:cNvPicPr>
            <a:picLocks noGrp="1" noChangeAspect="1"/>
          </p:cNvPicPr>
          <p:nvPr>
            <p:ph sz="quarter" idx="27"/>
          </p:nvPr>
        </p:nvPicPr>
        <p:blipFill>
          <a:blip r:embed="rId5"/>
          <a:stretch>
            <a:fillRect/>
          </a:stretch>
        </p:blipFill>
        <p:spPr>
          <a:xfrm>
            <a:off x="3429409" y="2353478"/>
            <a:ext cx="5120897" cy="2027779"/>
          </a:xfrm>
          <a:prstGeom prst="rect">
            <a:avLst/>
          </a:prstGeom>
        </p:spPr>
      </p:pic>
      <p:sp>
        <p:nvSpPr>
          <p:cNvPr id="22" name="Content Placeholder 21">
            <a:extLst>
              <a:ext uri="{FF2B5EF4-FFF2-40B4-BE49-F238E27FC236}">
                <a16:creationId xmlns:a16="http://schemas.microsoft.com/office/drawing/2014/main" id="{CDDFCEE1-DA86-422E-A021-254146D51566}"/>
              </a:ext>
            </a:extLst>
          </p:cNvPr>
          <p:cNvSpPr>
            <a:spLocks noGrp="1"/>
          </p:cNvSpPr>
          <p:nvPr>
            <p:ph sz="quarter" idx="28"/>
          </p:nvPr>
        </p:nvSpPr>
        <p:spPr>
          <a:xfrm>
            <a:off x="736600" y="4453175"/>
            <a:ext cx="10712449" cy="764417"/>
          </a:xfrm>
        </p:spPr>
        <p:txBody>
          <a:bodyPr/>
          <a:lstStyle/>
          <a:p>
            <a:pPr algn="ctr"/>
            <a:r>
              <a:rPr lang="en-US" altLang="en-US" sz="2000" b="1" dirty="0"/>
              <a:t>Figure 2</a:t>
            </a:r>
          </a:p>
          <a:p>
            <a:r>
              <a:rPr lang="en-US" altLang="en-US" dirty="0"/>
              <a:t>The base of each rectangle is an interval of length 1. The height is equal to the</a:t>
            </a:r>
            <a:endParaRPr lang="en-US" altLang="en-US" b="1" dirty="0"/>
          </a:p>
        </p:txBody>
      </p:sp>
      <p:sp>
        <p:nvSpPr>
          <p:cNvPr id="23" name="Content Placeholder 22">
            <a:extLst>
              <a:ext uri="{FF2B5EF4-FFF2-40B4-BE49-F238E27FC236}">
                <a16:creationId xmlns:a16="http://schemas.microsoft.com/office/drawing/2014/main" id="{B71DA8EB-DCAD-4C89-A9BF-4CE8F3DC2314}"/>
              </a:ext>
            </a:extLst>
          </p:cNvPr>
          <p:cNvSpPr>
            <a:spLocks noGrp="1"/>
          </p:cNvSpPr>
          <p:nvPr>
            <p:ph sz="quarter" idx="29"/>
          </p:nvPr>
        </p:nvSpPr>
        <p:spPr>
          <a:xfrm>
            <a:off x="736600" y="5317605"/>
            <a:ext cx="2791791" cy="251345"/>
          </a:xfrm>
        </p:spPr>
        <p:txBody>
          <a:bodyPr/>
          <a:lstStyle/>
          <a:p>
            <a:r>
              <a:rPr lang="en-US" altLang="en-US" dirty="0"/>
              <a:t>value of the function</a:t>
            </a:r>
            <a:endParaRPr lang="en-IN" dirty="0"/>
          </a:p>
        </p:txBody>
      </p:sp>
      <p:graphicFrame>
        <p:nvGraphicFramePr>
          <p:cNvPr id="37" name="Content Placeholder 36" descr="y = (1/(sqrt(x)))">
            <a:extLst>
              <a:ext uri="{FF2B5EF4-FFF2-40B4-BE49-F238E27FC236}">
                <a16:creationId xmlns:a16="http://schemas.microsoft.com/office/drawing/2014/main" id="{682D7AD3-5841-4021-9244-858DA04DAEC7}"/>
              </a:ext>
            </a:extLst>
          </p:cNvPr>
          <p:cNvGraphicFramePr>
            <a:graphicFrameLocks noGrp="1" noChangeAspect="1"/>
          </p:cNvGraphicFramePr>
          <p:nvPr>
            <p:ph sz="quarter" idx="30"/>
            <p:extLst>
              <p:ext uri="{D42A27DB-BD31-4B8C-83A1-F6EECF244321}">
                <p14:modId xmlns:p14="http://schemas.microsoft.com/office/powerpoint/2010/main" val="1006880328"/>
              </p:ext>
            </p:extLst>
          </p:nvPr>
        </p:nvGraphicFramePr>
        <p:xfrm>
          <a:off x="3516709" y="5225291"/>
          <a:ext cx="743055" cy="566737"/>
        </p:xfrm>
        <a:graphic>
          <a:graphicData uri="http://schemas.openxmlformats.org/presentationml/2006/ole">
            <mc:AlternateContent xmlns:mc="http://schemas.openxmlformats.org/markup-compatibility/2006">
              <mc:Choice xmlns:v="urn:schemas-microsoft-com:vml" Requires="v">
                <p:oleObj spid="_x0000_s856233" name="Equation" r:id="rId6" imgW="1015920" imgH="774360" progId="Equation.DSMT4">
                  <p:embed/>
                </p:oleObj>
              </mc:Choice>
              <mc:Fallback>
                <p:oleObj name="Equation" r:id="rId6" imgW="1015920" imgH="774360" progId="Equation.DSMT4">
                  <p:embed/>
                  <p:pic>
                    <p:nvPicPr>
                      <p:cNvPr id="37" name="Content Placeholder 36">
                        <a:extLst>
                          <a:ext uri="{FF2B5EF4-FFF2-40B4-BE49-F238E27FC236}">
                            <a16:creationId xmlns:a16="http://schemas.microsoft.com/office/drawing/2014/main" id="{682D7AD3-5841-4021-9244-858DA04DAEC7}"/>
                          </a:ext>
                        </a:extLst>
                      </p:cNvPr>
                      <p:cNvPicPr/>
                      <p:nvPr/>
                    </p:nvPicPr>
                    <p:blipFill>
                      <a:blip r:embed="rId7"/>
                      <a:stretch>
                        <a:fillRect/>
                      </a:stretch>
                    </p:blipFill>
                    <p:spPr>
                      <a:xfrm>
                        <a:off x="3516709" y="5225291"/>
                        <a:ext cx="743055" cy="566737"/>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7C6AF87B-F5C9-474E-9CE0-4E1C8DE41003}"/>
              </a:ext>
            </a:extLst>
          </p:cNvPr>
          <p:cNvSpPr>
            <a:spLocks noGrp="1"/>
          </p:cNvSpPr>
          <p:nvPr>
            <p:ph sz="quarter" idx="31"/>
          </p:nvPr>
        </p:nvSpPr>
        <p:spPr>
          <a:xfrm>
            <a:off x="4330488" y="5311091"/>
            <a:ext cx="5151439" cy="304128"/>
          </a:xfrm>
        </p:spPr>
        <p:txBody>
          <a:bodyPr/>
          <a:lstStyle/>
          <a:p>
            <a:r>
              <a:rPr lang="en-US" altLang="en-US" dirty="0"/>
              <a:t>at the </a:t>
            </a:r>
            <a:r>
              <a:rPr lang="en-US" altLang="en-US" i="1" dirty="0"/>
              <a:t>left </a:t>
            </a:r>
            <a:r>
              <a:rPr lang="en-US" altLang="en-US" dirty="0"/>
              <a:t>endpoint of the interval.</a:t>
            </a:r>
            <a:endParaRPr lang="en-US" altLang="en-US" sz="1800" dirty="0"/>
          </a:p>
        </p:txBody>
      </p:sp>
    </p:spTree>
    <p:extLst>
      <p:ext uri="{BB962C8B-B14F-4D97-AF65-F5344CB8AC3E}">
        <p14:creationId xmlns:p14="http://schemas.microsoft.com/office/powerpoint/2010/main" val="420753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E418-F4B7-4074-BD2A-019B8389F00D}"/>
              </a:ext>
            </a:extLst>
          </p:cNvPr>
          <p:cNvSpPr>
            <a:spLocks noGrp="1"/>
          </p:cNvSpPr>
          <p:nvPr>
            <p:ph type="title"/>
          </p:nvPr>
        </p:nvSpPr>
        <p:spPr/>
        <p:txBody>
          <a:bodyPr/>
          <a:lstStyle/>
          <a:p>
            <a:r>
              <a:rPr lang="en-US" altLang="en-US" dirty="0"/>
              <a:t>The Integral Test and Estimates of Sums </a:t>
            </a:r>
            <a:r>
              <a:rPr lang="en-US" altLang="en-US" sz="2400" b="0" dirty="0"/>
              <a:t>(9 of 11)</a:t>
            </a:r>
            <a:endParaRPr lang="en-IN" dirty="0"/>
          </a:p>
        </p:txBody>
      </p:sp>
      <p:sp>
        <p:nvSpPr>
          <p:cNvPr id="3" name="Content Placeholder 2">
            <a:extLst>
              <a:ext uri="{FF2B5EF4-FFF2-40B4-BE49-F238E27FC236}">
                <a16:creationId xmlns:a16="http://schemas.microsoft.com/office/drawing/2014/main" id="{F7286777-891B-4EA4-A666-2DF1DD5923C6}"/>
              </a:ext>
            </a:extLst>
          </p:cNvPr>
          <p:cNvSpPr>
            <a:spLocks noGrp="1"/>
          </p:cNvSpPr>
          <p:nvPr>
            <p:ph sz="quarter" idx="23"/>
          </p:nvPr>
        </p:nvSpPr>
        <p:spPr>
          <a:xfrm>
            <a:off x="736600" y="1289050"/>
            <a:ext cx="10706100" cy="350506"/>
          </a:xfrm>
        </p:spPr>
        <p:txBody>
          <a:bodyPr/>
          <a:lstStyle/>
          <a:p>
            <a:r>
              <a:rPr lang="en-US" altLang="en-US" dirty="0"/>
              <a:t>So the sum of the areas of all the rectangles is</a:t>
            </a:r>
            <a:endParaRPr lang="en-IN" dirty="0"/>
          </a:p>
        </p:txBody>
      </p:sp>
      <p:graphicFrame>
        <p:nvGraphicFramePr>
          <p:cNvPr id="19" name="Content Placeholder 24" descr="((1/(sqrt(1))) + (1/(sqrt(2))) + (1/(sqrt(3))) + (1/(sqrt(4))) + (1/(sqrt(5))) + … = sum_(n=1)^infinity (1/(sqrt(n)))">
            <a:extLst>
              <a:ext uri="{FF2B5EF4-FFF2-40B4-BE49-F238E27FC236}">
                <a16:creationId xmlns:a16="http://schemas.microsoft.com/office/drawing/2014/main" id="{EF2A5568-72FE-4147-889D-A16888D5B430}"/>
              </a:ext>
            </a:extLst>
          </p:cNvPr>
          <p:cNvGraphicFramePr>
            <a:graphicFrameLocks noGrp="1" noChangeAspect="1"/>
          </p:cNvGraphicFramePr>
          <p:nvPr>
            <p:ph sz="quarter" idx="24"/>
            <p:extLst>
              <p:ext uri="{D42A27DB-BD31-4B8C-83A1-F6EECF244321}">
                <p14:modId xmlns:p14="http://schemas.microsoft.com/office/powerpoint/2010/main" val="3300872856"/>
              </p:ext>
            </p:extLst>
          </p:nvPr>
        </p:nvGraphicFramePr>
        <p:xfrm>
          <a:off x="3573765" y="1857757"/>
          <a:ext cx="4628547" cy="846518"/>
        </p:xfrm>
        <a:graphic>
          <a:graphicData uri="http://schemas.openxmlformats.org/presentationml/2006/ole">
            <mc:AlternateContent xmlns:mc="http://schemas.openxmlformats.org/markup-compatibility/2006">
              <mc:Choice xmlns:v="urn:schemas-microsoft-com:vml" Requires="v">
                <p:oleObj spid="_x0000_s857334" name="Equation" r:id="rId3" imgW="4305240" imgH="787320" progId="Equation.DSMT4">
                  <p:embed/>
                </p:oleObj>
              </mc:Choice>
              <mc:Fallback>
                <p:oleObj name="Equation" r:id="rId3" imgW="4305240" imgH="787320" progId="Equation.DSMT4">
                  <p:embed/>
                  <p:pic>
                    <p:nvPicPr>
                      <p:cNvPr id="25" name="Content Placeholder 24">
                        <a:extLst>
                          <a:ext uri="{FF2B5EF4-FFF2-40B4-BE49-F238E27FC236}">
                            <a16:creationId xmlns:a16="http://schemas.microsoft.com/office/drawing/2014/main" id="{4C1D02CE-BDF3-4E13-904F-BB5089063767}"/>
                          </a:ext>
                        </a:extLst>
                      </p:cNvPr>
                      <p:cNvPicPr/>
                      <p:nvPr/>
                    </p:nvPicPr>
                    <p:blipFill>
                      <a:blip r:embed="rId4"/>
                      <a:stretch>
                        <a:fillRect/>
                      </a:stretch>
                    </p:blipFill>
                    <p:spPr>
                      <a:xfrm>
                        <a:off x="3573765" y="1857757"/>
                        <a:ext cx="4628547" cy="84651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FC904F6-8F85-499E-B73B-BE116F1B32DE}"/>
              </a:ext>
            </a:extLst>
          </p:cNvPr>
          <p:cNvSpPr>
            <a:spLocks noGrp="1"/>
          </p:cNvSpPr>
          <p:nvPr>
            <p:ph sz="quarter" idx="25"/>
          </p:nvPr>
        </p:nvSpPr>
        <p:spPr>
          <a:xfrm>
            <a:off x="736600" y="3220278"/>
            <a:ext cx="7465712" cy="350507"/>
          </a:xfrm>
        </p:spPr>
        <p:txBody>
          <a:bodyPr/>
          <a:lstStyle/>
          <a:p>
            <a:r>
              <a:rPr lang="en-US" altLang="en-US" dirty="0"/>
              <a:t>This total area is greater than the area under the curve</a:t>
            </a:r>
            <a:endParaRPr lang="en-IN" dirty="0"/>
          </a:p>
        </p:txBody>
      </p:sp>
      <p:graphicFrame>
        <p:nvGraphicFramePr>
          <p:cNvPr id="21" name="Content Placeholder 20" descr="y = (1/(sqrt(x)))">
            <a:extLst>
              <a:ext uri="{FF2B5EF4-FFF2-40B4-BE49-F238E27FC236}">
                <a16:creationId xmlns:a16="http://schemas.microsoft.com/office/drawing/2014/main" id="{6F652215-B206-4DA3-B747-BA0B5717D830}"/>
              </a:ext>
            </a:extLst>
          </p:cNvPr>
          <p:cNvGraphicFramePr>
            <a:graphicFrameLocks noGrp="1" noChangeAspect="1"/>
          </p:cNvGraphicFramePr>
          <p:nvPr>
            <p:ph sz="quarter" idx="26"/>
            <p:extLst>
              <p:ext uri="{D42A27DB-BD31-4B8C-83A1-F6EECF244321}">
                <p14:modId xmlns:p14="http://schemas.microsoft.com/office/powerpoint/2010/main" val="1257410380"/>
              </p:ext>
            </p:extLst>
          </p:nvPr>
        </p:nvGraphicFramePr>
        <p:xfrm>
          <a:off x="8221663" y="3043238"/>
          <a:ext cx="971550" cy="695325"/>
        </p:xfrm>
        <a:graphic>
          <a:graphicData uri="http://schemas.openxmlformats.org/presentationml/2006/ole">
            <mc:AlternateContent xmlns:mc="http://schemas.openxmlformats.org/markup-compatibility/2006">
              <mc:Choice xmlns:v="urn:schemas-microsoft-com:vml" Requires="v">
                <p:oleObj spid="_x0000_s857335" name="Equation" r:id="rId5" imgW="939600" imgH="672840" progId="Equation.DSMT4">
                  <p:embed/>
                </p:oleObj>
              </mc:Choice>
              <mc:Fallback>
                <p:oleObj name="Equation" r:id="rId5" imgW="939600" imgH="672840" progId="Equation.DSMT4">
                  <p:embed/>
                  <p:pic>
                    <p:nvPicPr>
                      <p:cNvPr id="20" name="Object 19">
                        <a:extLst>
                          <a:ext uri="{FF2B5EF4-FFF2-40B4-BE49-F238E27FC236}">
                            <a16:creationId xmlns:a16="http://schemas.microsoft.com/office/drawing/2014/main" id="{221ED1A6-DBB7-4A72-AA6B-0F87A4CDD63E}"/>
                          </a:ext>
                        </a:extLst>
                      </p:cNvPr>
                      <p:cNvPicPr/>
                      <p:nvPr/>
                    </p:nvPicPr>
                    <p:blipFill>
                      <a:blip r:embed="rId6"/>
                      <a:stretch>
                        <a:fillRect/>
                      </a:stretch>
                    </p:blipFill>
                    <p:spPr>
                      <a:xfrm>
                        <a:off x="8221663" y="3043238"/>
                        <a:ext cx="971550" cy="69532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6589BB6-E145-429E-9108-13E5092C50DE}"/>
              </a:ext>
            </a:extLst>
          </p:cNvPr>
          <p:cNvSpPr>
            <a:spLocks noGrp="1"/>
          </p:cNvSpPr>
          <p:nvPr>
            <p:ph sz="quarter" idx="27"/>
          </p:nvPr>
        </p:nvSpPr>
        <p:spPr>
          <a:xfrm>
            <a:off x="9293086" y="3221422"/>
            <a:ext cx="2162313" cy="349363"/>
          </a:xfrm>
        </p:spPr>
        <p:txBody>
          <a:bodyPr/>
          <a:lstStyle/>
          <a:p>
            <a:r>
              <a:rPr lang="en-US" altLang="en-US" dirty="0"/>
              <a:t>for </a:t>
            </a:r>
            <a:r>
              <a:rPr lang="en-US" altLang="en-US" i="1" dirty="0"/>
              <a:t>x</a:t>
            </a:r>
            <a:r>
              <a:rPr lang="en-US" altLang="en-US" dirty="0"/>
              <a:t> </a:t>
            </a:r>
            <a:r>
              <a:rPr lang="en-US" altLang="en-US" b="1" dirty="0">
                <a:sym typeface="Symbol" panose="05050102010706020507" pitchFamily="18" charset="2"/>
              </a:rPr>
              <a:t></a:t>
            </a:r>
            <a:r>
              <a:rPr lang="en-US" altLang="en-US" dirty="0"/>
              <a:t> 1, which</a:t>
            </a:r>
            <a:endParaRPr lang="en-IN" dirty="0"/>
          </a:p>
        </p:txBody>
      </p:sp>
      <p:sp>
        <p:nvSpPr>
          <p:cNvPr id="8" name="Content Placeholder 7">
            <a:extLst>
              <a:ext uri="{FF2B5EF4-FFF2-40B4-BE49-F238E27FC236}">
                <a16:creationId xmlns:a16="http://schemas.microsoft.com/office/drawing/2014/main" id="{2644D990-68E4-4A6A-968A-7AF244534E53}"/>
              </a:ext>
            </a:extLst>
          </p:cNvPr>
          <p:cNvSpPr>
            <a:spLocks noGrp="1"/>
          </p:cNvSpPr>
          <p:nvPr>
            <p:ph sz="quarter" idx="28"/>
          </p:nvPr>
        </p:nvSpPr>
        <p:spPr>
          <a:xfrm>
            <a:off x="736601" y="3892920"/>
            <a:ext cx="3099904" cy="349363"/>
          </a:xfrm>
        </p:spPr>
        <p:txBody>
          <a:bodyPr/>
          <a:lstStyle/>
          <a:p>
            <a:r>
              <a:rPr lang="en-US" altLang="en-US" dirty="0"/>
              <a:t>is equal to the integral</a:t>
            </a:r>
            <a:endParaRPr lang="en-IN" dirty="0"/>
          </a:p>
        </p:txBody>
      </p:sp>
      <p:graphicFrame>
        <p:nvGraphicFramePr>
          <p:cNvPr id="23" name="Content Placeholder 22" descr="int_1^infinity(1/(sqrt(x))) dx">
            <a:extLst>
              <a:ext uri="{FF2B5EF4-FFF2-40B4-BE49-F238E27FC236}">
                <a16:creationId xmlns:a16="http://schemas.microsoft.com/office/drawing/2014/main" id="{D957FC73-BA2F-40F0-B128-E4BD879F9527}"/>
              </a:ext>
            </a:extLst>
          </p:cNvPr>
          <p:cNvGraphicFramePr>
            <a:graphicFrameLocks noGrp="1" noChangeAspect="1"/>
          </p:cNvGraphicFramePr>
          <p:nvPr>
            <p:ph sz="quarter" idx="29"/>
            <p:extLst>
              <p:ext uri="{D42A27DB-BD31-4B8C-83A1-F6EECF244321}">
                <p14:modId xmlns:p14="http://schemas.microsoft.com/office/powerpoint/2010/main" val="3800669561"/>
              </p:ext>
            </p:extLst>
          </p:nvPr>
        </p:nvGraphicFramePr>
        <p:xfrm>
          <a:off x="3817633" y="3710943"/>
          <a:ext cx="1303645" cy="713315"/>
        </p:xfrm>
        <a:graphic>
          <a:graphicData uri="http://schemas.openxmlformats.org/presentationml/2006/ole">
            <mc:AlternateContent xmlns:mc="http://schemas.openxmlformats.org/markup-compatibility/2006">
              <mc:Choice xmlns:v="urn:schemas-microsoft-com:vml" Requires="v">
                <p:oleObj spid="_x0000_s857336" name="Equation" r:id="rId7" imgW="1346040" imgH="736560" progId="Equation.DSMT4">
                  <p:embed/>
                </p:oleObj>
              </mc:Choice>
              <mc:Fallback>
                <p:oleObj name="Equation" r:id="rId7" imgW="1346040" imgH="736560" progId="Equation.DSMT4">
                  <p:embed/>
                  <p:pic>
                    <p:nvPicPr>
                      <p:cNvPr id="22" name="Object 21">
                        <a:extLst>
                          <a:ext uri="{FF2B5EF4-FFF2-40B4-BE49-F238E27FC236}">
                            <a16:creationId xmlns:a16="http://schemas.microsoft.com/office/drawing/2014/main" id="{16A709F4-C445-4243-8C43-A44757BD4019}"/>
                          </a:ext>
                        </a:extLst>
                      </p:cNvPr>
                      <p:cNvPicPr/>
                      <p:nvPr/>
                    </p:nvPicPr>
                    <p:blipFill>
                      <a:blip r:embed="rId8"/>
                      <a:stretch>
                        <a:fillRect/>
                      </a:stretch>
                    </p:blipFill>
                    <p:spPr>
                      <a:xfrm>
                        <a:off x="3817633" y="3710943"/>
                        <a:ext cx="1303645" cy="71331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8DB74A02-9E3B-4873-893E-41A1B293541F}"/>
              </a:ext>
            </a:extLst>
          </p:cNvPr>
          <p:cNvSpPr>
            <a:spLocks noGrp="1"/>
          </p:cNvSpPr>
          <p:nvPr>
            <p:ph sz="quarter" idx="30"/>
          </p:nvPr>
        </p:nvSpPr>
        <p:spPr>
          <a:xfrm>
            <a:off x="736600" y="4740102"/>
            <a:ext cx="10718800" cy="955020"/>
          </a:xfrm>
        </p:spPr>
        <p:txBody>
          <a:bodyPr/>
          <a:lstStyle/>
          <a:p>
            <a:r>
              <a:rPr lang="en-US" altLang="en-US" dirty="0"/>
              <a:t>But we know that this improper integral is divergent. In other words, the area under the curve is infinite. So the sum of the series must be infinite, that is, the series is divergent.</a:t>
            </a:r>
          </a:p>
        </p:txBody>
      </p:sp>
    </p:spTree>
    <p:extLst>
      <p:ext uri="{BB962C8B-B14F-4D97-AF65-F5344CB8AC3E}">
        <p14:creationId xmlns:p14="http://schemas.microsoft.com/office/powerpoint/2010/main" val="183854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9C0E-A254-4136-AB52-6E4EA83AB2F0}"/>
              </a:ext>
            </a:extLst>
          </p:cNvPr>
          <p:cNvSpPr>
            <a:spLocks noGrp="1"/>
          </p:cNvSpPr>
          <p:nvPr>
            <p:ph type="title"/>
          </p:nvPr>
        </p:nvSpPr>
        <p:spPr/>
        <p:txBody>
          <a:bodyPr/>
          <a:lstStyle/>
          <a:p>
            <a:r>
              <a:rPr lang="en-US" altLang="en-US" dirty="0"/>
              <a:t>The Integral Test and Estimates of Sums </a:t>
            </a:r>
            <a:r>
              <a:rPr lang="en-US" altLang="en-US" sz="2400" b="0" dirty="0"/>
              <a:t>(10 of 11)</a:t>
            </a:r>
            <a:endParaRPr lang="en-IN" dirty="0"/>
          </a:p>
        </p:txBody>
      </p:sp>
      <p:sp>
        <p:nvSpPr>
          <p:cNvPr id="3" name="Content Placeholder 2">
            <a:extLst>
              <a:ext uri="{FF2B5EF4-FFF2-40B4-BE49-F238E27FC236}">
                <a16:creationId xmlns:a16="http://schemas.microsoft.com/office/drawing/2014/main" id="{416ADB5C-4D3F-4B86-9C76-32351002BA27}"/>
              </a:ext>
            </a:extLst>
          </p:cNvPr>
          <p:cNvSpPr>
            <a:spLocks noGrp="1"/>
          </p:cNvSpPr>
          <p:nvPr>
            <p:ph sz="quarter" idx="23"/>
          </p:nvPr>
        </p:nvSpPr>
        <p:spPr>
          <a:xfrm>
            <a:off x="736600" y="1289049"/>
            <a:ext cx="10712450" cy="1112807"/>
          </a:xfrm>
        </p:spPr>
        <p:txBody>
          <a:bodyPr/>
          <a:lstStyle/>
          <a:p>
            <a:r>
              <a:rPr lang="en-US" altLang="en-US" dirty="0"/>
              <a:t>The same sort of geometric reasoning that we used for these two series can be used to prove the following test.</a:t>
            </a:r>
          </a:p>
          <a:p>
            <a:r>
              <a:rPr lang="en-IN" b="1" dirty="0">
                <a:solidFill>
                  <a:srgbClr val="0000A3"/>
                </a:solidFill>
              </a:rPr>
              <a:t>The Integral Test </a:t>
            </a:r>
            <a:r>
              <a:rPr lang="en-IN" dirty="0"/>
              <a:t>Suppose </a:t>
            </a:r>
            <a:r>
              <a:rPr lang="en-IN" i="1" dirty="0"/>
              <a:t>f </a:t>
            </a:r>
            <a:r>
              <a:rPr lang="en-IN" dirty="0"/>
              <a:t>is a continuous, positive, decreasing function on</a:t>
            </a:r>
          </a:p>
        </p:txBody>
      </p:sp>
      <p:graphicFrame>
        <p:nvGraphicFramePr>
          <p:cNvPr id="20" name="Content Placeholder 19" descr="[1, infinity)">
            <a:extLst>
              <a:ext uri="{FF2B5EF4-FFF2-40B4-BE49-F238E27FC236}">
                <a16:creationId xmlns:a16="http://schemas.microsoft.com/office/drawing/2014/main" id="{FDC4CBB1-19C4-4B57-9F9F-D0B0F5AAC1E9}"/>
              </a:ext>
            </a:extLst>
          </p:cNvPr>
          <p:cNvGraphicFramePr>
            <a:graphicFrameLocks noGrp="1" noChangeAspect="1"/>
          </p:cNvGraphicFramePr>
          <p:nvPr>
            <p:ph sz="quarter" idx="24"/>
            <p:extLst>
              <p:ext uri="{D42A27DB-BD31-4B8C-83A1-F6EECF244321}">
                <p14:modId xmlns:p14="http://schemas.microsoft.com/office/powerpoint/2010/main" val="1639338589"/>
              </p:ext>
            </p:extLst>
          </p:nvPr>
        </p:nvGraphicFramePr>
        <p:xfrm>
          <a:off x="736600" y="2481231"/>
          <a:ext cx="762000" cy="431800"/>
        </p:xfrm>
        <a:graphic>
          <a:graphicData uri="http://schemas.openxmlformats.org/presentationml/2006/ole">
            <mc:AlternateContent xmlns:mc="http://schemas.openxmlformats.org/markup-compatibility/2006">
              <mc:Choice xmlns:v="urn:schemas-microsoft-com:vml" Requires="v">
                <p:oleObj spid="_x0000_s858638" name="Equation" r:id="rId3" imgW="761760" imgH="431640" progId="Equation.DSMT4">
                  <p:embed/>
                </p:oleObj>
              </mc:Choice>
              <mc:Fallback>
                <p:oleObj name="Equation" r:id="rId3" imgW="761760" imgH="431640" progId="Equation.DSMT4">
                  <p:embed/>
                  <p:pic>
                    <p:nvPicPr>
                      <p:cNvPr id="19" name="Object 18">
                        <a:extLst>
                          <a:ext uri="{FF2B5EF4-FFF2-40B4-BE49-F238E27FC236}">
                            <a16:creationId xmlns:a16="http://schemas.microsoft.com/office/drawing/2014/main" id="{7A198948-BBBA-4D81-A96C-77918DDE6D82}"/>
                          </a:ext>
                        </a:extLst>
                      </p:cNvPr>
                      <p:cNvPicPr/>
                      <p:nvPr/>
                    </p:nvPicPr>
                    <p:blipFill>
                      <a:blip r:embed="rId4"/>
                      <a:stretch>
                        <a:fillRect/>
                      </a:stretch>
                    </p:blipFill>
                    <p:spPr>
                      <a:xfrm>
                        <a:off x="736600" y="2481231"/>
                        <a:ext cx="7620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79765A1-91E1-42B8-8160-1319A60D09F9}"/>
              </a:ext>
            </a:extLst>
          </p:cNvPr>
          <p:cNvSpPr>
            <a:spLocks noGrp="1"/>
          </p:cNvSpPr>
          <p:nvPr>
            <p:ph sz="quarter" idx="25"/>
          </p:nvPr>
        </p:nvSpPr>
        <p:spPr>
          <a:xfrm>
            <a:off x="1611240" y="2524097"/>
            <a:ext cx="4478408" cy="288678"/>
          </a:xfrm>
        </p:spPr>
        <p:txBody>
          <a:bodyPr/>
          <a:lstStyle/>
          <a:p>
            <a:r>
              <a:rPr lang="en-IN" dirty="0"/>
              <a:t>and let </a:t>
            </a:r>
            <a:r>
              <a:rPr lang="en-IN" i="1" dirty="0"/>
              <a:t>a</a:t>
            </a:r>
            <a:r>
              <a:rPr lang="en-IN" i="1" baseline="-25000" dirty="0"/>
              <a:t>n</a:t>
            </a:r>
            <a:r>
              <a:rPr lang="en-IN" i="1" dirty="0"/>
              <a:t> </a:t>
            </a:r>
            <a:r>
              <a:rPr lang="en-IN" dirty="0"/>
              <a:t>= </a:t>
            </a:r>
            <a:r>
              <a:rPr lang="en-IN" i="1" dirty="0"/>
              <a:t>f</a:t>
            </a:r>
            <a:r>
              <a:rPr lang="en-IN" dirty="0"/>
              <a:t>(</a:t>
            </a:r>
            <a:r>
              <a:rPr lang="en-IN" i="1" dirty="0"/>
              <a:t>n</a:t>
            </a:r>
            <a:r>
              <a:rPr lang="en-IN" dirty="0"/>
              <a:t>). Then the series</a:t>
            </a:r>
          </a:p>
        </p:txBody>
      </p:sp>
      <p:graphicFrame>
        <p:nvGraphicFramePr>
          <p:cNvPr id="22" name="Content Placeholder 21" descr="sum_(n = 1)^infinity(a_n)">
            <a:extLst>
              <a:ext uri="{FF2B5EF4-FFF2-40B4-BE49-F238E27FC236}">
                <a16:creationId xmlns:a16="http://schemas.microsoft.com/office/drawing/2014/main" id="{191359D5-62A5-424B-A796-EA5E74CCAB45}"/>
              </a:ext>
            </a:extLst>
          </p:cNvPr>
          <p:cNvGraphicFramePr>
            <a:graphicFrameLocks noGrp="1" noChangeAspect="1"/>
          </p:cNvGraphicFramePr>
          <p:nvPr>
            <p:ph sz="quarter" idx="26"/>
            <p:extLst>
              <p:ext uri="{D42A27DB-BD31-4B8C-83A1-F6EECF244321}">
                <p14:modId xmlns:p14="http://schemas.microsoft.com/office/powerpoint/2010/main" val="2733430003"/>
              </p:ext>
            </p:extLst>
          </p:nvPr>
        </p:nvGraphicFramePr>
        <p:xfrm>
          <a:off x="6069770" y="2428368"/>
          <a:ext cx="889991" cy="474662"/>
        </p:xfrm>
        <a:graphic>
          <a:graphicData uri="http://schemas.openxmlformats.org/presentationml/2006/ole">
            <mc:AlternateContent xmlns:mc="http://schemas.openxmlformats.org/markup-compatibility/2006">
              <mc:Choice xmlns:v="urn:schemas-microsoft-com:vml" Requires="v">
                <p:oleObj spid="_x0000_s858639" name="Equation" r:id="rId5" imgW="952200" imgH="507960" progId="Equation.DSMT4">
                  <p:embed/>
                </p:oleObj>
              </mc:Choice>
              <mc:Fallback>
                <p:oleObj name="Equation" r:id="rId5" imgW="952200" imgH="507960" progId="Equation.DSMT4">
                  <p:embed/>
                  <p:pic>
                    <p:nvPicPr>
                      <p:cNvPr id="21" name="Object 20">
                        <a:extLst>
                          <a:ext uri="{FF2B5EF4-FFF2-40B4-BE49-F238E27FC236}">
                            <a16:creationId xmlns:a16="http://schemas.microsoft.com/office/drawing/2014/main" id="{E4FE8689-8D4D-4D6E-A5A6-E9C6DDBAD283}"/>
                          </a:ext>
                        </a:extLst>
                      </p:cNvPr>
                      <p:cNvPicPr/>
                      <p:nvPr/>
                    </p:nvPicPr>
                    <p:blipFill>
                      <a:blip r:embed="rId6"/>
                      <a:stretch>
                        <a:fillRect/>
                      </a:stretch>
                    </p:blipFill>
                    <p:spPr>
                      <a:xfrm>
                        <a:off x="6069770" y="2428368"/>
                        <a:ext cx="889991" cy="474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83F2E64-98C2-4605-8FD8-8B01E6435861}"/>
              </a:ext>
            </a:extLst>
          </p:cNvPr>
          <p:cNvSpPr>
            <a:spLocks noGrp="1"/>
          </p:cNvSpPr>
          <p:nvPr>
            <p:ph sz="quarter" idx="27"/>
          </p:nvPr>
        </p:nvSpPr>
        <p:spPr>
          <a:xfrm>
            <a:off x="7036904" y="2524097"/>
            <a:ext cx="4405796" cy="378933"/>
          </a:xfrm>
        </p:spPr>
        <p:txBody>
          <a:bodyPr/>
          <a:lstStyle/>
          <a:p>
            <a:r>
              <a:rPr lang="en-IN" dirty="0"/>
              <a:t>is convergent if and only if the</a:t>
            </a:r>
          </a:p>
        </p:txBody>
      </p:sp>
      <p:sp>
        <p:nvSpPr>
          <p:cNvPr id="8" name="Content Placeholder 7">
            <a:extLst>
              <a:ext uri="{FF2B5EF4-FFF2-40B4-BE49-F238E27FC236}">
                <a16:creationId xmlns:a16="http://schemas.microsoft.com/office/drawing/2014/main" id="{A73A767A-EA8C-4573-B06C-60D9CAD1C66D}"/>
              </a:ext>
            </a:extLst>
          </p:cNvPr>
          <p:cNvSpPr>
            <a:spLocks noGrp="1"/>
          </p:cNvSpPr>
          <p:nvPr>
            <p:ph sz="quarter" idx="28"/>
          </p:nvPr>
        </p:nvSpPr>
        <p:spPr>
          <a:xfrm>
            <a:off x="736600" y="3156438"/>
            <a:ext cx="2404165" cy="378934"/>
          </a:xfrm>
        </p:spPr>
        <p:txBody>
          <a:bodyPr/>
          <a:lstStyle/>
          <a:p>
            <a:r>
              <a:rPr lang="en-IN" dirty="0"/>
              <a:t>improper integral</a:t>
            </a:r>
          </a:p>
        </p:txBody>
      </p:sp>
      <p:graphicFrame>
        <p:nvGraphicFramePr>
          <p:cNvPr id="24" name="Content Placeholder 23" descr="int_1^infinity(f(x)) dx">
            <a:extLst>
              <a:ext uri="{FF2B5EF4-FFF2-40B4-BE49-F238E27FC236}">
                <a16:creationId xmlns:a16="http://schemas.microsoft.com/office/drawing/2014/main" id="{1BF2ACD2-71FC-4221-8D71-9D0CC84FF2B1}"/>
              </a:ext>
            </a:extLst>
          </p:cNvPr>
          <p:cNvGraphicFramePr>
            <a:graphicFrameLocks noGrp="1" noChangeAspect="1"/>
          </p:cNvGraphicFramePr>
          <p:nvPr>
            <p:ph sz="quarter" idx="29"/>
            <p:extLst>
              <p:ext uri="{D42A27DB-BD31-4B8C-83A1-F6EECF244321}">
                <p14:modId xmlns:p14="http://schemas.microsoft.com/office/powerpoint/2010/main" val="3481034273"/>
              </p:ext>
            </p:extLst>
          </p:nvPr>
        </p:nvGraphicFramePr>
        <p:xfrm>
          <a:off x="3140765" y="3021725"/>
          <a:ext cx="1309388" cy="562916"/>
        </p:xfrm>
        <a:graphic>
          <a:graphicData uri="http://schemas.openxmlformats.org/presentationml/2006/ole">
            <mc:AlternateContent xmlns:mc="http://schemas.openxmlformats.org/markup-compatibility/2006">
              <mc:Choice xmlns:v="urn:schemas-microsoft-com:vml" Requires="v">
                <p:oleObj spid="_x0000_s858640" name="Equation" r:id="rId7" imgW="1358640" imgH="583920" progId="Equation.DSMT4">
                  <p:embed/>
                </p:oleObj>
              </mc:Choice>
              <mc:Fallback>
                <p:oleObj name="Equation" r:id="rId7" imgW="1358640" imgH="583920" progId="Equation.DSMT4">
                  <p:embed/>
                  <p:pic>
                    <p:nvPicPr>
                      <p:cNvPr id="23" name="Object 22">
                        <a:extLst>
                          <a:ext uri="{FF2B5EF4-FFF2-40B4-BE49-F238E27FC236}">
                            <a16:creationId xmlns:a16="http://schemas.microsoft.com/office/drawing/2014/main" id="{3E371A14-B98D-40D2-982C-460C12D789F0}"/>
                          </a:ext>
                        </a:extLst>
                      </p:cNvPr>
                      <p:cNvPicPr/>
                      <p:nvPr/>
                    </p:nvPicPr>
                    <p:blipFill>
                      <a:blip r:embed="rId8"/>
                      <a:stretch>
                        <a:fillRect/>
                      </a:stretch>
                    </p:blipFill>
                    <p:spPr>
                      <a:xfrm>
                        <a:off x="3140765" y="3021725"/>
                        <a:ext cx="1309388" cy="56291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9D44A74-ED5F-4323-ABAC-4E23424596EE}"/>
              </a:ext>
            </a:extLst>
          </p:cNvPr>
          <p:cNvSpPr>
            <a:spLocks noGrp="1"/>
          </p:cNvSpPr>
          <p:nvPr>
            <p:ph sz="quarter" idx="30"/>
          </p:nvPr>
        </p:nvSpPr>
        <p:spPr>
          <a:xfrm>
            <a:off x="4572000" y="3160646"/>
            <a:ext cx="6883400" cy="268354"/>
          </a:xfrm>
        </p:spPr>
        <p:txBody>
          <a:bodyPr/>
          <a:lstStyle/>
          <a:p>
            <a:r>
              <a:rPr lang="en-IN" dirty="0"/>
              <a:t>is convergent. In other words:</a:t>
            </a:r>
          </a:p>
        </p:txBody>
      </p:sp>
      <p:sp>
        <p:nvSpPr>
          <p:cNvPr id="11" name="Content Placeholder 10">
            <a:extLst>
              <a:ext uri="{FF2B5EF4-FFF2-40B4-BE49-F238E27FC236}">
                <a16:creationId xmlns:a16="http://schemas.microsoft.com/office/drawing/2014/main" id="{6C645693-B1C2-4175-85A3-829285C8D555}"/>
              </a:ext>
            </a:extLst>
          </p:cNvPr>
          <p:cNvSpPr>
            <a:spLocks noGrp="1"/>
          </p:cNvSpPr>
          <p:nvPr>
            <p:ph sz="quarter" idx="31"/>
          </p:nvPr>
        </p:nvSpPr>
        <p:spPr>
          <a:xfrm>
            <a:off x="736600" y="4187790"/>
            <a:ext cx="605183" cy="378935"/>
          </a:xfrm>
        </p:spPr>
        <p:txBody>
          <a:bodyPr/>
          <a:lstStyle/>
          <a:p>
            <a:r>
              <a:rPr lang="en-IN" dirty="0"/>
              <a:t>(i) If</a:t>
            </a:r>
          </a:p>
        </p:txBody>
      </p:sp>
      <p:graphicFrame>
        <p:nvGraphicFramePr>
          <p:cNvPr id="26" name="Content Placeholder 25" descr="int_1^infinity(f(x)) dx">
            <a:extLst>
              <a:ext uri="{FF2B5EF4-FFF2-40B4-BE49-F238E27FC236}">
                <a16:creationId xmlns:a16="http://schemas.microsoft.com/office/drawing/2014/main" id="{D648F05E-2F9B-43C5-B242-19627A0C6994}"/>
              </a:ext>
            </a:extLst>
          </p:cNvPr>
          <p:cNvGraphicFramePr>
            <a:graphicFrameLocks noGrp="1" noChangeAspect="1"/>
          </p:cNvGraphicFramePr>
          <p:nvPr>
            <p:ph sz="quarter" idx="32"/>
            <p:extLst>
              <p:ext uri="{D42A27DB-BD31-4B8C-83A1-F6EECF244321}">
                <p14:modId xmlns:p14="http://schemas.microsoft.com/office/powerpoint/2010/main" val="2353031595"/>
              </p:ext>
            </p:extLst>
          </p:nvPr>
        </p:nvGraphicFramePr>
        <p:xfrm>
          <a:off x="1409067" y="4027059"/>
          <a:ext cx="1190160" cy="577120"/>
        </p:xfrm>
        <a:graphic>
          <a:graphicData uri="http://schemas.openxmlformats.org/presentationml/2006/ole">
            <mc:AlternateContent xmlns:mc="http://schemas.openxmlformats.org/markup-compatibility/2006">
              <mc:Choice xmlns:v="urn:schemas-microsoft-com:vml" Requires="v">
                <p:oleObj spid="_x0000_s858641" name="Equation" r:id="rId9" imgW="1206360" imgH="583920" progId="Equation.DSMT4">
                  <p:embed/>
                </p:oleObj>
              </mc:Choice>
              <mc:Fallback>
                <p:oleObj name="Equation" r:id="rId9" imgW="1206360" imgH="583920" progId="Equation.DSMT4">
                  <p:embed/>
                  <p:pic>
                    <p:nvPicPr>
                      <p:cNvPr id="25" name="Object 24">
                        <a:extLst>
                          <a:ext uri="{FF2B5EF4-FFF2-40B4-BE49-F238E27FC236}">
                            <a16:creationId xmlns:a16="http://schemas.microsoft.com/office/drawing/2014/main" id="{1512B753-8662-4FA0-A836-83A6C918B64C}"/>
                          </a:ext>
                        </a:extLst>
                      </p:cNvPr>
                      <p:cNvPicPr/>
                      <p:nvPr/>
                    </p:nvPicPr>
                    <p:blipFill>
                      <a:blip r:embed="rId10"/>
                      <a:stretch>
                        <a:fillRect/>
                      </a:stretch>
                    </p:blipFill>
                    <p:spPr>
                      <a:xfrm>
                        <a:off x="1409067" y="4027059"/>
                        <a:ext cx="1190160" cy="57712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EE7CBC84-9F03-407A-BC27-3FF16E52C318}"/>
              </a:ext>
            </a:extLst>
          </p:cNvPr>
          <p:cNvSpPr>
            <a:spLocks noGrp="1"/>
          </p:cNvSpPr>
          <p:nvPr>
            <p:ph sz="quarter" idx="33"/>
          </p:nvPr>
        </p:nvSpPr>
        <p:spPr>
          <a:xfrm>
            <a:off x="2666511" y="4157974"/>
            <a:ext cx="2660864" cy="288678"/>
          </a:xfrm>
        </p:spPr>
        <p:txBody>
          <a:bodyPr/>
          <a:lstStyle/>
          <a:p>
            <a:r>
              <a:rPr lang="en-IN" dirty="0"/>
              <a:t>is convergent, then</a:t>
            </a:r>
          </a:p>
        </p:txBody>
      </p:sp>
      <p:graphicFrame>
        <p:nvGraphicFramePr>
          <p:cNvPr id="27" name="Content Placeholder 31" descr="sum_(n = 1)^infinity(a_n)">
            <a:extLst>
              <a:ext uri="{FF2B5EF4-FFF2-40B4-BE49-F238E27FC236}">
                <a16:creationId xmlns:a16="http://schemas.microsoft.com/office/drawing/2014/main" id="{E95C447D-CF9C-4197-BDD6-773CCE05EED6}"/>
              </a:ext>
            </a:extLst>
          </p:cNvPr>
          <p:cNvGraphicFramePr>
            <a:graphicFrameLocks noGrp="1" noChangeAspect="1"/>
          </p:cNvGraphicFramePr>
          <p:nvPr>
            <p:ph sz="quarter" idx="34"/>
            <p:extLst>
              <p:ext uri="{D42A27DB-BD31-4B8C-83A1-F6EECF244321}">
                <p14:modId xmlns:p14="http://schemas.microsoft.com/office/powerpoint/2010/main" val="1969433449"/>
              </p:ext>
            </p:extLst>
          </p:nvPr>
        </p:nvGraphicFramePr>
        <p:xfrm>
          <a:off x="5381439" y="3872056"/>
          <a:ext cx="2714557" cy="924419"/>
        </p:xfrm>
        <a:graphic>
          <a:graphicData uri="http://schemas.openxmlformats.org/presentationml/2006/ole">
            <mc:AlternateContent xmlns:mc="http://schemas.openxmlformats.org/markup-compatibility/2006">
              <mc:Choice xmlns:v="urn:schemas-microsoft-com:vml" Requires="v">
                <p:oleObj spid="_x0000_s858642" name="Equation" r:id="rId11" imgW="2311200" imgH="787320" progId="Equation.DSMT4">
                  <p:embed/>
                </p:oleObj>
              </mc:Choice>
              <mc:Fallback>
                <p:oleObj name="Equation" r:id="rId11" imgW="2311200" imgH="787320" progId="Equation.DSMT4">
                  <p:embed/>
                  <p:pic>
                    <p:nvPicPr>
                      <p:cNvPr id="32" name="Content Placeholder 31">
                        <a:extLst>
                          <a:ext uri="{FF2B5EF4-FFF2-40B4-BE49-F238E27FC236}">
                            <a16:creationId xmlns:a16="http://schemas.microsoft.com/office/drawing/2014/main" id="{6B7904B2-C7F6-43F3-81E3-A3F15548C644}"/>
                          </a:ext>
                        </a:extLst>
                      </p:cNvPr>
                      <p:cNvPicPr/>
                      <p:nvPr/>
                    </p:nvPicPr>
                    <p:blipFill>
                      <a:blip r:embed="rId12"/>
                      <a:stretch>
                        <a:fillRect/>
                      </a:stretch>
                    </p:blipFill>
                    <p:spPr>
                      <a:xfrm>
                        <a:off x="5381439" y="3872056"/>
                        <a:ext cx="2714557" cy="924419"/>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E30E0BBC-1040-454C-8CB0-73CF318D79FC}"/>
              </a:ext>
            </a:extLst>
          </p:cNvPr>
          <p:cNvSpPr>
            <a:spLocks noGrp="1"/>
          </p:cNvSpPr>
          <p:nvPr>
            <p:ph sz="quarter" idx="35"/>
          </p:nvPr>
        </p:nvSpPr>
        <p:spPr>
          <a:xfrm>
            <a:off x="736600" y="5327668"/>
            <a:ext cx="672467" cy="378934"/>
          </a:xfrm>
        </p:spPr>
        <p:txBody>
          <a:bodyPr/>
          <a:lstStyle/>
          <a:p>
            <a:r>
              <a:rPr lang="en-IN" dirty="0"/>
              <a:t>(ii) If</a:t>
            </a:r>
          </a:p>
        </p:txBody>
      </p:sp>
      <p:graphicFrame>
        <p:nvGraphicFramePr>
          <p:cNvPr id="29" name="Content Placeholder 28" descr="int_1^infinity(f(x)) dx">
            <a:extLst>
              <a:ext uri="{FF2B5EF4-FFF2-40B4-BE49-F238E27FC236}">
                <a16:creationId xmlns:a16="http://schemas.microsoft.com/office/drawing/2014/main" id="{0BA815C6-170C-4527-B151-A01373DF016C}"/>
              </a:ext>
            </a:extLst>
          </p:cNvPr>
          <p:cNvGraphicFramePr>
            <a:graphicFrameLocks noGrp="1" noChangeAspect="1"/>
          </p:cNvGraphicFramePr>
          <p:nvPr>
            <p:ph sz="quarter" idx="36"/>
            <p:extLst>
              <p:ext uri="{D42A27DB-BD31-4B8C-83A1-F6EECF244321}">
                <p14:modId xmlns:p14="http://schemas.microsoft.com/office/powerpoint/2010/main" val="2584940657"/>
              </p:ext>
            </p:extLst>
          </p:nvPr>
        </p:nvGraphicFramePr>
        <p:xfrm>
          <a:off x="1412741" y="5148152"/>
          <a:ext cx="1164455" cy="569443"/>
        </p:xfrm>
        <a:graphic>
          <a:graphicData uri="http://schemas.openxmlformats.org/presentationml/2006/ole">
            <mc:AlternateContent xmlns:mc="http://schemas.openxmlformats.org/markup-compatibility/2006">
              <mc:Choice xmlns:v="urn:schemas-microsoft-com:vml" Requires="v">
                <p:oleObj spid="_x0000_s858643" name="Equation" r:id="rId13" imgW="1193760" imgH="583920" progId="Equation.DSMT4">
                  <p:embed/>
                </p:oleObj>
              </mc:Choice>
              <mc:Fallback>
                <p:oleObj name="Equation" r:id="rId13" imgW="1193760" imgH="583920" progId="Equation.DSMT4">
                  <p:embed/>
                  <p:pic>
                    <p:nvPicPr>
                      <p:cNvPr id="28" name="Object 27">
                        <a:extLst>
                          <a:ext uri="{FF2B5EF4-FFF2-40B4-BE49-F238E27FC236}">
                            <a16:creationId xmlns:a16="http://schemas.microsoft.com/office/drawing/2014/main" id="{EA646E89-C73E-44AC-874F-BF348ADF797A}"/>
                          </a:ext>
                        </a:extLst>
                      </p:cNvPr>
                      <p:cNvPicPr/>
                      <p:nvPr/>
                    </p:nvPicPr>
                    <p:blipFill>
                      <a:blip r:embed="rId14"/>
                      <a:stretch>
                        <a:fillRect/>
                      </a:stretch>
                    </p:blipFill>
                    <p:spPr>
                      <a:xfrm>
                        <a:off x="1412741" y="5148152"/>
                        <a:ext cx="1164455" cy="569443"/>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E7E632DF-25B5-4224-9E96-20DE2AC5EF96}"/>
              </a:ext>
            </a:extLst>
          </p:cNvPr>
          <p:cNvSpPr>
            <a:spLocks noGrp="1"/>
          </p:cNvSpPr>
          <p:nvPr>
            <p:ph sz="quarter" idx="37"/>
          </p:nvPr>
        </p:nvSpPr>
        <p:spPr>
          <a:xfrm>
            <a:off x="2666510" y="5298277"/>
            <a:ext cx="2511777" cy="313168"/>
          </a:xfrm>
        </p:spPr>
        <p:txBody>
          <a:bodyPr/>
          <a:lstStyle/>
          <a:p>
            <a:r>
              <a:rPr lang="en-IN" dirty="0"/>
              <a:t>is divergent, then</a:t>
            </a:r>
          </a:p>
        </p:txBody>
      </p:sp>
      <p:graphicFrame>
        <p:nvGraphicFramePr>
          <p:cNvPr id="30" name="Content Placeholder 31" descr="sum_(n = 1)^infinity(a_n)">
            <a:extLst>
              <a:ext uri="{FF2B5EF4-FFF2-40B4-BE49-F238E27FC236}">
                <a16:creationId xmlns:a16="http://schemas.microsoft.com/office/drawing/2014/main" id="{CB2734FF-DD4C-4D0C-8066-3EEBBDF90D02}"/>
              </a:ext>
            </a:extLst>
          </p:cNvPr>
          <p:cNvGraphicFramePr>
            <a:graphicFrameLocks noGrp="1" noChangeAspect="1"/>
          </p:cNvGraphicFramePr>
          <p:nvPr>
            <p:ph sz="quarter" idx="38"/>
            <p:extLst>
              <p:ext uri="{D42A27DB-BD31-4B8C-83A1-F6EECF244321}">
                <p14:modId xmlns:p14="http://schemas.microsoft.com/office/powerpoint/2010/main" val="1557020164"/>
              </p:ext>
            </p:extLst>
          </p:nvPr>
        </p:nvGraphicFramePr>
        <p:xfrm>
          <a:off x="5116756" y="5017005"/>
          <a:ext cx="2468686" cy="928078"/>
        </p:xfrm>
        <a:graphic>
          <a:graphicData uri="http://schemas.openxmlformats.org/presentationml/2006/ole">
            <mc:AlternateContent xmlns:mc="http://schemas.openxmlformats.org/markup-compatibility/2006">
              <mc:Choice xmlns:v="urn:schemas-microsoft-com:vml" Requires="v">
                <p:oleObj spid="_x0000_s858644" name="Equation" r:id="rId15" imgW="2095200" imgH="787320" progId="Equation.DSMT4">
                  <p:embed/>
                </p:oleObj>
              </mc:Choice>
              <mc:Fallback>
                <p:oleObj name="Equation" r:id="rId15" imgW="2095200" imgH="787320" progId="Equation.DSMT4">
                  <p:embed/>
                  <p:pic>
                    <p:nvPicPr>
                      <p:cNvPr id="27" name="Content Placeholder 31">
                        <a:extLst>
                          <a:ext uri="{FF2B5EF4-FFF2-40B4-BE49-F238E27FC236}">
                            <a16:creationId xmlns:a16="http://schemas.microsoft.com/office/drawing/2014/main" id="{E95C447D-CF9C-4197-BDD6-773CCE05EED6}"/>
                          </a:ext>
                        </a:extLst>
                      </p:cNvPr>
                      <p:cNvPicPr/>
                      <p:nvPr/>
                    </p:nvPicPr>
                    <p:blipFill>
                      <a:blip r:embed="rId16"/>
                      <a:stretch>
                        <a:fillRect/>
                      </a:stretch>
                    </p:blipFill>
                    <p:spPr>
                      <a:xfrm>
                        <a:off x="5116756" y="5017005"/>
                        <a:ext cx="2468686" cy="928078"/>
                      </a:xfrm>
                      <a:prstGeom prst="rect">
                        <a:avLst/>
                      </a:prstGeom>
                    </p:spPr>
                  </p:pic>
                </p:oleObj>
              </mc:Fallback>
            </mc:AlternateContent>
          </a:graphicData>
        </a:graphic>
      </p:graphicFrame>
    </p:spTree>
    <p:extLst>
      <p:ext uri="{BB962C8B-B14F-4D97-AF65-F5344CB8AC3E}">
        <p14:creationId xmlns:p14="http://schemas.microsoft.com/office/powerpoint/2010/main" val="263224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9F7C-57F5-4EF1-892A-A9829925790A}"/>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a16="http://schemas.microsoft.com/office/drawing/2014/main" id="{C809FF51-126F-4388-817D-49B8A0747CFF}"/>
              </a:ext>
            </a:extLst>
          </p:cNvPr>
          <p:cNvSpPr>
            <a:spLocks noGrp="1"/>
          </p:cNvSpPr>
          <p:nvPr>
            <p:ph sz="quarter" idx="23"/>
          </p:nvPr>
        </p:nvSpPr>
        <p:spPr>
          <a:xfrm>
            <a:off x="736600" y="1289050"/>
            <a:ext cx="2086113" cy="311150"/>
          </a:xfrm>
        </p:spPr>
        <p:txBody>
          <a:bodyPr/>
          <a:lstStyle/>
          <a:p>
            <a:r>
              <a:rPr lang="en-US" altLang="en-US" dirty="0"/>
              <a:t>Test the series</a:t>
            </a:r>
            <a:endParaRPr lang="en-IN" dirty="0"/>
          </a:p>
        </p:txBody>
      </p:sp>
      <p:graphicFrame>
        <p:nvGraphicFramePr>
          <p:cNvPr id="20" name="Content Placeholder 19" descr="sum_(n = 1)^infinity(1/((n^2) + 1))">
            <a:extLst>
              <a:ext uri="{FF2B5EF4-FFF2-40B4-BE49-F238E27FC236}">
                <a16:creationId xmlns:a16="http://schemas.microsoft.com/office/drawing/2014/main" id="{6A80D64A-6F58-40A0-BFA6-B52DF94F5F86}"/>
              </a:ext>
            </a:extLst>
          </p:cNvPr>
          <p:cNvGraphicFramePr>
            <a:graphicFrameLocks noGrp="1" noChangeAspect="1"/>
          </p:cNvGraphicFramePr>
          <p:nvPr>
            <p:ph sz="quarter" idx="24"/>
            <p:extLst>
              <p:ext uri="{D42A27DB-BD31-4B8C-83A1-F6EECF244321}">
                <p14:modId xmlns:p14="http://schemas.microsoft.com/office/powerpoint/2010/main" val="960724549"/>
              </p:ext>
            </p:extLst>
          </p:nvPr>
        </p:nvGraphicFramePr>
        <p:xfrm>
          <a:off x="2811946" y="1002921"/>
          <a:ext cx="1119591" cy="846518"/>
        </p:xfrm>
        <a:graphic>
          <a:graphicData uri="http://schemas.openxmlformats.org/presentationml/2006/ole">
            <mc:AlternateContent xmlns:mc="http://schemas.openxmlformats.org/markup-compatibility/2006">
              <mc:Choice xmlns:v="urn:schemas-microsoft-com:vml" Requires="v">
                <p:oleObj spid="_x0000_s859580" name="Equation" r:id="rId3" imgW="1041120" imgH="787320" progId="Equation.DSMT4">
                  <p:embed/>
                </p:oleObj>
              </mc:Choice>
              <mc:Fallback>
                <p:oleObj name="Equation" r:id="rId3" imgW="1041120" imgH="787320" progId="Equation.DSMT4">
                  <p:embed/>
                  <p:pic>
                    <p:nvPicPr>
                      <p:cNvPr id="19" name="Object 18">
                        <a:extLst>
                          <a:ext uri="{FF2B5EF4-FFF2-40B4-BE49-F238E27FC236}">
                            <a16:creationId xmlns:a16="http://schemas.microsoft.com/office/drawing/2014/main" id="{6FCE756A-3E79-4486-B7E0-E770BFF8AA07}"/>
                          </a:ext>
                        </a:extLst>
                      </p:cNvPr>
                      <p:cNvPicPr/>
                      <p:nvPr/>
                    </p:nvPicPr>
                    <p:blipFill>
                      <a:blip r:embed="rId4"/>
                      <a:stretch>
                        <a:fillRect/>
                      </a:stretch>
                    </p:blipFill>
                    <p:spPr>
                      <a:xfrm>
                        <a:off x="2811946" y="1002921"/>
                        <a:ext cx="1119591" cy="84651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8263BEE-0835-417B-BA16-12FD1C939C62}"/>
              </a:ext>
            </a:extLst>
          </p:cNvPr>
          <p:cNvSpPr>
            <a:spLocks noGrp="1"/>
          </p:cNvSpPr>
          <p:nvPr>
            <p:ph sz="quarter" idx="25"/>
          </p:nvPr>
        </p:nvSpPr>
        <p:spPr>
          <a:xfrm>
            <a:off x="4084982" y="1289051"/>
            <a:ext cx="6698974" cy="383770"/>
          </a:xfrm>
        </p:spPr>
        <p:txBody>
          <a:bodyPr/>
          <a:lstStyle/>
          <a:p>
            <a:r>
              <a:rPr lang="en-US" altLang="en-US" dirty="0"/>
              <a:t>for convergence or divergence.</a:t>
            </a:r>
            <a:endParaRPr lang="en-IN" dirty="0"/>
          </a:p>
        </p:txBody>
      </p:sp>
      <p:sp>
        <p:nvSpPr>
          <p:cNvPr id="6" name="Content Placeholder 5">
            <a:extLst>
              <a:ext uri="{FF2B5EF4-FFF2-40B4-BE49-F238E27FC236}">
                <a16:creationId xmlns:a16="http://schemas.microsoft.com/office/drawing/2014/main" id="{BD9CA020-FFEB-403F-A41A-4EB343A0BA94}"/>
              </a:ext>
            </a:extLst>
          </p:cNvPr>
          <p:cNvSpPr>
            <a:spLocks noGrp="1"/>
          </p:cNvSpPr>
          <p:nvPr>
            <p:ph sz="quarter" idx="26"/>
          </p:nvPr>
        </p:nvSpPr>
        <p:spPr>
          <a:xfrm>
            <a:off x="736600" y="1988516"/>
            <a:ext cx="1768061" cy="830394"/>
          </a:xfrm>
        </p:spPr>
        <p:txBody>
          <a:bodyPr/>
          <a:lstStyle/>
          <a:p>
            <a:r>
              <a:rPr lang="en-US" altLang="en-US" b="1" dirty="0">
                <a:solidFill>
                  <a:srgbClr val="0000A3"/>
                </a:solidFill>
              </a:rPr>
              <a:t>Solution:</a:t>
            </a:r>
          </a:p>
          <a:p>
            <a:r>
              <a:rPr lang="en-US" altLang="en-US" dirty="0"/>
              <a:t>The function</a:t>
            </a:r>
            <a:endParaRPr lang="en-IN" dirty="0"/>
          </a:p>
        </p:txBody>
      </p:sp>
      <p:graphicFrame>
        <p:nvGraphicFramePr>
          <p:cNvPr id="22" name="Content Placeholder 21" descr="f(x) = (1/((x^2) + 1))">
            <a:extLst>
              <a:ext uri="{FF2B5EF4-FFF2-40B4-BE49-F238E27FC236}">
                <a16:creationId xmlns:a16="http://schemas.microsoft.com/office/drawing/2014/main" id="{D430279C-426A-4BD9-99BD-B6B2C9800157}"/>
              </a:ext>
            </a:extLst>
          </p:cNvPr>
          <p:cNvGraphicFramePr>
            <a:graphicFrameLocks noGrp="1" noChangeAspect="1"/>
          </p:cNvGraphicFramePr>
          <p:nvPr>
            <p:ph sz="quarter" idx="27"/>
            <p:extLst>
              <p:ext uri="{D42A27DB-BD31-4B8C-83A1-F6EECF244321}">
                <p14:modId xmlns:p14="http://schemas.microsoft.com/office/powerpoint/2010/main" val="1243638435"/>
              </p:ext>
            </p:extLst>
          </p:nvPr>
        </p:nvGraphicFramePr>
        <p:xfrm>
          <a:off x="2508681" y="2309145"/>
          <a:ext cx="1563593" cy="781796"/>
        </p:xfrm>
        <a:graphic>
          <a:graphicData uri="http://schemas.openxmlformats.org/presentationml/2006/ole">
            <mc:AlternateContent xmlns:mc="http://schemas.openxmlformats.org/markup-compatibility/2006">
              <mc:Choice xmlns:v="urn:schemas-microsoft-com:vml" Requires="v">
                <p:oleObj spid="_x0000_s859581" name="Equation" r:id="rId5" imgW="1650960" imgH="825480" progId="Equation.DSMT4">
                  <p:embed/>
                </p:oleObj>
              </mc:Choice>
              <mc:Fallback>
                <p:oleObj name="Equation" r:id="rId5" imgW="1650960" imgH="825480" progId="Equation.DSMT4">
                  <p:embed/>
                  <p:pic>
                    <p:nvPicPr>
                      <p:cNvPr id="21" name="Object 20">
                        <a:extLst>
                          <a:ext uri="{FF2B5EF4-FFF2-40B4-BE49-F238E27FC236}">
                            <a16:creationId xmlns:a16="http://schemas.microsoft.com/office/drawing/2014/main" id="{1A86C40D-19C4-4CA6-9ED1-EE0B2CE73FE1}"/>
                          </a:ext>
                        </a:extLst>
                      </p:cNvPr>
                      <p:cNvPicPr/>
                      <p:nvPr/>
                    </p:nvPicPr>
                    <p:blipFill>
                      <a:blip r:embed="rId6"/>
                      <a:stretch>
                        <a:fillRect/>
                      </a:stretch>
                    </p:blipFill>
                    <p:spPr>
                      <a:xfrm>
                        <a:off x="2508681" y="2309145"/>
                        <a:ext cx="1563593" cy="78179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76EFD93-AF3D-4A9D-9142-75128443AD62}"/>
              </a:ext>
            </a:extLst>
          </p:cNvPr>
          <p:cNvSpPr>
            <a:spLocks noGrp="1"/>
          </p:cNvSpPr>
          <p:nvPr>
            <p:ph sz="quarter" idx="28"/>
          </p:nvPr>
        </p:nvSpPr>
        <p:spPr>
          <a:xfrm>
            <a:off x="4205501" y="2445028"/>
            <a:ext cx="5693876" cy="373882"/>
          </a:xfrm>
        </p:spPr>
        <p:txBody>
          <a:bodyPr/>
          <a:lstStyle/>
          <a:p>
            <a:r>
              <a:rPr lang="en-US" altLang="en-US" dirty="0"/>
              <a:t>is continuous, positive, and decreasing on</a:t>
            </a:r>
            <a:endParaRPr lang="en-IN" dirty="0"/>
          </a:p>
        </p:txBody>
      </p:sp>
      <p:graphicFrame>
        <p:nvGraphicFramePr>
          <p:cNvPr id="24" name="Content Placeholder 23" descr="[1, infinity)">
            <a:extLst>
              <a:ext uri="{FF2B5EF4-FFF2-40B4-BE49-F238E27FC236}">
                <a16:creationId xmlns:a16="http://schemas.microsoft.com/office/drawing/2014/main" id="{C454201B-43B7-440E-A5A9-D345B0961AA1}"/>
              </a:ext>
            </a:extLst>
          </p:cNvPr>
          <p:cNvGraphicFramePr>
            <a:graphicFrameLocks noGrp="1" noChangeAspect="1"/>
          </p:cNvGraphicFramePr>
          <p:nvPr>
            <p:ph sz="quarter" idx="29"/>
            <p:extLst>
              <p:ext uri="{D42A27DB-BD31-4B8C-83A1-F6EECF244321}">
                <p14:modId xmlns:p14="http://schemas.microsoft.com/office/powerpoint/2010/main" val="638028092"/>
              </p:ext>
            </p:extLst>
          </p:nvPr>
        </p:nvGraphicFramePr>
        <p:xfrm>
          <a:off x="9977756" y="2409950"/>
          <a:ext cx="762000" cy="431800"/>
        </p:xfrm>
        <a:graphic>
          <a:graphicData uri="http://schemas.openxmlformats.org/presentationml/2006/ole">
            <mc:AlternateContent xmlns:mc="http://schemas.openxmlformats.org/markup-compatibility/2006">
              <mc:Choice xmlns:v="urn:schemas-microsoft-com:vml" Requires="v">
                <p:oleObj spid="_x0000_s859582" name="Equation" r:id="rId7" imgW="761760" imgH="431640" progId="Equation.DSMT4">
                  <p:embed/>
                </p:oleObj>
              </mc:Choice>
              <mc:Fallback>
                <p:oleObj name="Equation" r:id="rId7" imgW="761760" imgH="431640" progId="Equation.DSMT4">
                  <p:embed/>
                  <p:pic>
                    <p:nvPicPr>
                      <p:cNvPr id="23" name="Object 22">
                        <a:extLst>
                          <a:ext uri="{FF2B5EF4-FFF2-40B4-BE49-F238E27FC236}">
                            <a16:creationId xmlns:a16="http://schemas.microsoft.com/office/drawing/2014/main" id="{644D995F-6995-446C-AB8B-A69C1A7222E6}"/>
                          </a:ext>
                        </a:extLst>
                      </p:cNvPr>
                      <p:cNvPicPr/>
                      <p:nvPr/>
                    </p:nvPicPr>
                    <p:blipFill>
                      <a:blip r:embed="rId8"/>
                      <a:stretch>
                        <a:fillRect/>
                      </a:stretch>
                    </p:blipFill>
                    <p:spPr>
                      <a:xfrm>
                        <a:off x="9977756" y="2409950"/>
                        <a:ext cx="762000" cy="4318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BF3C608-4940-4971-9EBB-8672AA4F1165}"/>
              </a:ext>
            </a:extLst>
          </p:cNvPr>
          <p:cNvSpPr>
            <a:spLocks noGrp="1"/>
          </p:cNvSpPr>
          <p:nvPr>
            <p:ph sz="quarter" idx="30"/>
          </p:nvPr>
        </p:nvSpPr>
        <p:spPr>
          <a:xfrm>
            <a:off x="736600" y="3077831"/>
            <a:ext cx="10718800" cy="311150"/>
          </a:xfrm>
        </p:spPr>
        <p:txBody>
          <a:bodyPr/>
          <a:lstStyle/>
          <a:p>
            <a:r>
              <a:rPr lang="en-US" altLang="en-US" dirty="0"/>
              <a:t>so we use the Integral Test:</a:t>
            </a:r>
            <a:endParaRPr lang="en-IN" dirty="0"/>
          </a:p>
        </p:txBody>
      </p:sp>
      <p:graphicFrame>
        <p:nvGraphicFramePr>
          <p:cNvPr id="25" name="Content Placeholder 32" descr="int_1^infinity(1/((x^2) + 1)) dx = (lim_(t right arrow 1)(int_1^t(1/((x^2) + 1)) dx = lim_(t right arrow infinity) (tan^negative 1)(x)]_1^t) =(lim_(t rightarrow infinity)((tan^(negative 1) (t)) minus (pi/4)))  = ((pi/2) minus (pi/4)) = (pi/4)">
            <a:extLst>
              <a:ext uri="{FF2B5EF4-FFF2-40B4-BE49-F238E27FC236}">
                <a16:creationId xmlns:a16="http://schemas.microsoft.com/office/drawing/2014/main" id="{658700A6-78D0-40CE-A1A0-C87C2E159687}"/>
              </a:ext>
            </a:extLst>
          </p:cNvPr>
          <p:cNvGraphicFramePr>
            <a:graphicFrameLocks noGrp="1" noChangeAspect="1"/>
          </p:cNvGraphicFramePr>
          <p:nvPr>
            <p:ph sz="quarter" idx="31"/>
            <p:extLst>
              <p:ext uri="{D42A27DB-BD31-4B8C-83A1-F6EECF244321}">
                <p14:modId xmlns:p14="http://schemas.microsoft.com/office/powerpoint/2010/main" val="1613615322"/>
              </p:ext>
            </p:extLst>
          </p:nvPr>
        </p:nvGraphicFramePr>
        <p:xfrm>
          <a:off x="3798504" y="3486463"/>
          <a:ext cx="4752571" cy="1361175"/>
        </p:xfrm>
        <a:graphic>
          <a:graphicData uri="http://schemas.openxmlformats.org/presentationml/2006/ole">
            <mc:AlternateContent xmlns:mc="http://schemas.openxmlformats.org/markup-compatibility/2006">
              <mc:Choice xmlns:v="urn:schemas-microsoft-com:vml" Requires="v">
                <p:oleObj spid="_x0000_s859583" name="Equation" r:id="rId9" imgW="5232240" imgH="1498320" progId="Equation.DSMT4">
                  <p:embed/>
                </p:oleObj>
              </mc:Choice>
              <mc:Fallback>
                <p:oleObj name="Equation" r:id="rId9" imgW="5232240" imgH="1498320" progId="Equation.DSMT4">
                  <p:embed/>
                  <p:pic>
                    <p:nvPicPr>
                      <p:cNvPr id="33" name="Content Placeholder 32">
                        <a:extLst>
                          <a:ext uri="{FF2B5EF4-FFF2-40B4-BE49-F238E27FC236}">
                            <a16:creationId xmlns:a16="http://schemas.microsoft.com/office/drawing/2014/main" id="{5A7473D0-DD97-4BB4-9C07-6A52D2C8DD00}"/>
                          </a:ext>
                        </a:extLst>
                      </p:cNvPr>
                      <p:cNvPicPr/>
                      <p:nvPr/>
                    </p:nvPicPr>
                    <p:blipFill>
                      <a:blip r:embed="rId10"/>
                      <a:stretch>
                        <a:fillRect/>
                      </a:stretch>
                    </p:blipFill>
                    <p:spPr>
                      <a:xfrm>
                        <a:off x="3798504" y="3486463"/>
                        <a:ext cx="4752571" cy="13611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56FF64B8-78AD-471E-81C8-71810373ADCF}"/>
              </a:ext>
            </a:extLst>
          </p:cNvPr>
          <p:cNvSpPr>
            <a:spLocks noGrp="1"/>
          </p:cNvSpPr>
          <p:nvPr>
            <p:ph sz="quarter" idx="32"/>
          </p:nvPr>
        </p:nvSpPr>
        <p:spPr>
          <a:xfrm>
            <a:off x="730250" y="5117874"/>
            <a:ext cx="790437" cy="381826"/>
          </a:xfrm>
        </p:spPr>
        <p:txBody>
          <a:bodyPr/>
          <a:lstStyle/>
          <a:p>
            <a:r>
              <a:rPr lang="en-US" altLang="en-US" dirty="0"/>
              <a:t>Thus</a:t>
            </a:r>
            <a:endParaRPr lang="en-IN" dirty="0"/>
          </a:p>
        </p:txBody>
      </p:sp>
      <p:graphicFrame>
        <p:nvGraphicFramePr>
          <p:cNvPr id="27" name="Content Placeholder 26" descr="(int_1^infinity) = (1/((x^2) + 1)) dx">
            <a:extLst>
              <a:ext uri="{FF2B5EF4-FFF2-40B4-BE49-F238E27FC236}">
                <a16:creationId xmlns:a16="http://schemas.microsoft.com/office/drawing/2014/main" id="{EBDC2926-9F1E-4EB3-B0EF-56C058161C33}"/>
              </a:ext>
            </a:extLst>
          </p:cNvPr>
          <p:cNvGraphicFramePr>
            <a:graphicFrameLocks noGrp="1" noChangeAspect="1"/>
          </p:cNvGraphicFramePr>
          <p:nvPr>
            <p:ph sz="quarter" idx="33"/>
            <p:extLst>
              <p:ext uri="{D42A27DB-BD31-4B8C-83A1-F6EECF244321}">
                <p14:modId xmlns:p14="http://schemas.microsoft.com/office/powerpoint/2010/main" val="3142217355"/>
              </p:ext>
            </p:extLst>
          </p:nvPr>
        </p:nvGraphicFramePr>
        <p:xfrm>
          <a:off x="1600749" y="4948014"/>
          <a:ext cx="1438820" cy="786023"/>
        </p:xfrm>
        <a:graphic>
          <a:graphicData uri="http://schemas.openxmlformats.org/presentationml/2006/ole">
            <mc:AlternateContent xmlns:mc="http://schemas.openxmlformats.org/markup-compatibility/2006">
              <mc:Choice xmlns:v="urn:schemas-microsoft-com:vml" Requires="v">
                <p:oleObj spid="_x0000_s859584" name="Equation" r:id="rId11" imgW="1371600" imgH="749160" progId="Equation.DSMT4">
                  <p:embed/>
                </p:oleObj>
              </mc:Choice>
              <mc:Fallback>
                <p:oleObj name="Equation" r:id="rId11" imgW="1371600" imgH="749160" progId="Equation.DSMT4">
                  <p:embed/>
                  <p:pic>
                    <p:nvPicPr>
                      <p:cNvPr id="26" name="Object 25">
                        <a:extLst>
                          <a:ext uri="{FF2B5EF4-FFF2-40B4-BE49-F238E27FC236}">
                            <a16:creationId xmlns:a16="http://schemas.microsoft.com/office/drawing/2014/main" id="{ECE783FA-900A-433E-B74B-43BD173184B1}"/>
                          </a:ext>
                        </a:extLst>
                      </p:cNvPr>
                      <p:cNvPicPr/>
                      <p:nvPr/>
                    </p:nvPicPr>
                    <p:blipFill>
                      <a:blip r:embed="rId12"/>
                      <a:stretch>
                        <a:fillRect/>
                      </a:stretch>
                    </p:blipFill>
                    <p:spPr>
                      <a:xfrm>
                        <a:off x="1600749" y="4948014"/>
                        <a:ext cx="1438820" cy="786023"/>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366ED3D-16FF-4FC1-A965-5FE46301A21A}"/>
              </a:ext>
            </a:extLst>
          </p:cNvPr>
          <p:cNvSpPr>
            <a:spLocks noGrp="1"/>
          </p:cNvSpPr>
          <p:nvPr>
            <p:ph sz="quarter" idx="34"/>
          </p:nvPr>
        </p:nvSpPr>
        <p:spPr>
          <a:xfrm>
            <a:off x="3148898" y="5117874"/>
            <a:ext cx="8403131" cy="337925"/>
          </a:xfrm>
        </p:spPr>
        <p:txBody>
          <a:bodyPr/>
          <a:lstStyle/>
          <a:p>
            <a:r>
              <a:rPr lang="en-US" altLang="en-US" dirty="0"/>
              <a:t>is a convergent integral and so, by the Integral Test, the series</a:t>
            </a:r>
            <a:endParaRPr lang="en-IN" dirty="0"/>
          </a:p>
        </p:txBody>
      </p:sp>
      <p:graphicFrame>
        <p:nvGraphicFramePr>
          <p:cNvPr id="29" name="Content Placeholder 28" descr="sum(1/((n^2) + 1))">
            <a:extLst>
              <a:ext uri="{FF2B5EF4-FFF2-40B4-BE49-F238E27FC236}">
                <a16:creationId xmlns:a16="http://schemas.microsoft.com/office/drawing/2014/main" id="{6546F5C9-9FAE-4171-AD02-2DFBC725824B}"/>
              </a:ext>
            </a:extLst>
          </p:cNvPr>
          <p:cNvGraphicFramePr>
            <a:graphicFrameLocks noGrp="1" noChangeAspect="1"/>
          </p:cNvGraphicFramePr>
          <p:nvPr>
            <p:ph sz="quarter" idx="35"/>
            <p:extLst>
              <p:ext uri="{D42A27DB-BD31-4B8C-83A1-F6EECF244321}">
                <p14:modId xmlns:p14="http://schemas.microsoft.com/office/powerpoint/2010/main" val="2873642809"/>
              </p:ext>
            </p:extLst>
          </p:nvPr>
        </p:nvGraphicFramePr>
        <p:xfrm>
          <a:off x="705771" y="5697524"/>
          <a:ext cx="814916" cy="539750"/>
        </p:xfrm>
        <a:graphic>
          <a:graphicData uri="http://schemas.openxmlformats.org/presentationml/2006/ole">
            <mc:AlternateContent xmlns:mc="http://schemas.openxmlformats.org/markup-compatibility/2006">
              <mc:Choice xmlns:v="urn:schemas-microsoft-com:vml" Requires="v">
                <p:oleObj spid="_x0000_s859585" name="Equation" r:id="rId13" imgW="977760" imgH="647640" progId="Equation.DSMT4">
                  <p:embed/>
                </p:oleObj>
              </mc:Choice>
              <mc:Fallback>
                <p:oleObj name="Equation" r:id="rId13" imgW="977760" imgH="647640" progId="Equation.DSMT4">
                  <p:embed/>
                  <p:pic>
                    <p:nvPicPr>
                      <p:cNvPr id="28" name="Object 27">
                        <a:extLst>
                          <a:ext uri="{FF2B5EF4-FFF2-40B4-BE49-F238E27FC236}">
                            <a16:creationId xmlns:a16="http://schemas.microsoft.com/office/drawing/2014/main" id="{A43F30FE-2D45-4FA4-A780-C56275A559F9}"/>
                          </a:ext>
                        </a:extLst>
                      </p:cNvPr>
                      <p:cNvPicPr/>
                      <p:nvPr/>
                    </p:nvPicPr>
                    <p:blipFill>
                      <a:blip r:embed="rId14"/>
                      <a:stretch>
                        <a:fillRect/>
                      </a:stretch>
                    </p:blipFill>
                    <p:spPr>
                      <a:xfrm>
                        <a:off x="705771" y="5697524"/>
                        <a:ext cx="814916" cy="53975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A03DC1D4-4244-46CB-9BC5-9665FBC025C0}"/>
              </a:ext>
            </a:extLst>
          </p:cNvPr>
          <p:cNvSpPr>
            <a:spLocks noGrp="1"/>
          </p:cNvSpPr>
          <p:nvPr>
            <p:ph sz="quarter" idx="36"/>
          </p:nvPr>
        </p:nvSpPr>
        <p:spPr>
          <a:xfrm>
            <a:off x="1669775" y="5723838"/>
            <a:ext cx="9689824" cy="298693"/>
          </a:xfrm>
        </p:spPr>
        <p:txBody>
          <a:bodyPr/>
          <a:lstStyle/>
          <a:p>
            <a:r>
              <a:rPr lang="en-US" altLang="en-US" dirty="0"/>
              <a:t>is convergent.</a:t>
            </a:r>
            <a:endParaRPr lang="en-IN" dirty="0"/>
          </a:p>
        </p:txBody>
      </p:sp>
    </p:spTree>
    <p:extLst>
      <p:ext uri="{BB962C8B-B14F-4D97-AF65-F5344CB8AC3E}">
        <p14:creationId xmlns:p14="http://schemas.microsoft.com/office/powerpoint/2010/main" val="65920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0A38-BC3D-4DF0-90DE-F05389E42AD9}"/>
              </a:ext>
            </a:extLst>
          </p:cNvPr>
          <p:cNvSpPr>
            <a:spLocks noGrp="1"/>
          </p:cNvSpPr>
          <p:nvPr>
            <p:ph type="title"/>
          </p:nvPr>
        </p:nvSpPr>
        <p:spPr/>
        <p:txBody>
          <a:bodyPr/>
          <a:lstStyle/>
          <a:p>
            <a:r>
              <a:rPr lang="en-US" altLang="en-US" dirty="0"/>
              <a:t>The Integral Test and Estimates of Sums </a:t>
            </a:r>
            <a:r>
              <a:rPr lang="en-US" altLang="en-US" sz="2400" b="0" dirty="0"/>
              <a:t>(11 of 11)</a:t>
            </a:r>
            <a:endParaRPr lang="en-IN" dirty="0"/>
          </a:p>
        </p:txBody>
      </p:sp>
      <p:sp>
        <p:nvSpPr>
          <p:cNvPr id="3" name="Content Placeholder 2">
            <a:extLst>
              <a:ext uri="{FF2B5EF4-FFF2-40B4-BE49-F238E27FC236}">
                <a16:creationId xmlns:a16="http://schemas.microsoft.com/office/drawing/2014/main" id="{9995C837-4F30-4BBE-AA17-DF2FD9A12B61}"/>
              </a:ext>
            </a:extLst>
          </p:cNvPr>
          <p:cNvSpPr>
            <a:spLocks noGrp="1"/>
          </p:cNvSpPr>
          <p:nvPr>
            <p:ph sz="quarter" idx="23"/>
          </p:nvPr>
        </p:nvSpPr>
        <p:spPr>
          <a:xfrm>
            <a:off x="736600" y="1289050"/>
            <a:ext cx="1459948" cy="401638"/>
          </a:xfrm>
        </p:spPr>
        <p:txBody>
          <a:bodyPr/>
          <a:lstStyle/>
          <a:p>
            <a:r>
              <a:rPr lang="en-US" altLang="en-US" dirty="0"/>
              <a:t>The series</a:t>
            </a:r>
            <a:endParaRPr lang="en-IN" dirty="0"/>
          </a:p>
        </p:txBody>
      </p:sp>
      <p:graphicFrame>
        <p:nvGraphicFramePr>
          <p:cNvPr id="11" name="Content Placeholder 24" descr="sum_(n = 1)^infinity(1/(n^p))">
            <a:extLst>
              <a:ext uri="{FF2B5EF4-FFF2-40B4-BE49-F238E27FC236}">
                <a16:creationId xmlns:a16="http://schemas.microsoft.com/office/drawing/2014/main" id="{BEEBC004-9C1F-4934-B907-F84C667A9AF2}"/>
              </a:ext>
            </a:extLst>
          </p:cNvPr>
          <p:cNvGraphicFramePr>
            <a:graphicFrameLocks noGrp="1" noChangeAspect="1"/>
          </p:cNvGraphicFramePr>
          <p:nvPr>
            <p:ph sz="quarter" idx="24"/>
            <p:extLst>
              <p:ext uri="{D42A27DB-BD31-4B8C-83A1-F6EECF244321}">
                <p14:modId xmlns:p14="http://schemas.microsoft.com/office/powerpoint/2010/main" val="319021603"/>
              </p:ext>
            </p:extLst>
          </p:nvPr>
        </p:nvGraphicFramePr>
        <p:xfrm>
          <a:off x="2287057" y="1102316"/>
          <a:ext cx="654145" cy="711526"/>
        </p:xfrm>
        <a:graphic>
          <a:graphicData uri="http://schemas.openxmlformats.org/presentationml/2006/ole">
            <mc:AlternateContent xmlns:mc="http://schemas.openxmlformats.org/markup-compatibility/2006">
              <mc:Choice xmlns:v="urn:schemas-microsoft-com:vml" Requires="v">
                <p:oleObj spid="_x0000_s860306" name="Equation" r:id="rId3" imgW="723600" imgH="787320" progId="Equation.DSMT4">
                  <p:embed/>
                </p:oleObj>
              </mc:Choice>
              <mc:Fallback>
                <p:oleObj name="Equation" r:id="rId3" imgW="723600" imgH="787320" progId="Equation.DSMT4">
                  <p:embed/>
                  <p:pic>
                    <p:nvPicPr>
                      <p:cNvPr id="25" name="Content Placeholder 24">
                        <a:extLst>
                          <a:ext uri="{FF2B5EF4-FFF2-40B4-BE49-F238E27FC236}">
                            <a16:creationId xmlns:a16="http://schemas.microsoft.com/office/drawing/2014/main" id="{54486FE3-B5FF-4B13-B29B-B7F5EC0D71D2}"/>
                          </a:ext>
                        </a:extLst>
                      </p:cNvPr>
                      <p:cNvPicPr/>
                      <p:nvPr/>
                    </p:nvPicPr>
                    <p:blipFill>
                      <a:blip r:embed="rId4"/>
                      <a:stretch>
                        <a:fillRect/>
                      </a:stretch>
                    </p:blipFill>
                    <p:spPr>
                      <a:xfrm>
                        <a:off x="2287057" y="1102316"/>
                        <a:ext cx="654145" cy="71152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BA5F470-F4A8-4125-B161-0DB97220BE56}"/>
              </a:ext>
            </a:extLst>
          </p:cNvPr>
          <p:cNvSpPr>
            <a:spLocks noGrp="1"/>
          </p:cNvSpPr>
          <p:nvPr>
            <p:ph sz="quarter" idx="25"/>
          </p:nvPr>
        </p:nvSpPr>
        <p:spPr>
          <a:xfrm>
            <a:off x="3031710" y="1289050"/>
            <a:ext cx="8417339" cy="352427"/>
          </a:xfrm>
        </p:spPr>
        <p:txBody>
          <a:bodyPr/>
          <a:lstStyle/>
          <a:p>
            <a:r>
              <a:rPr lang="en-US" altLang="en-US" dirty="0"/>
              <a:t>is called the </a:t>
            </a:r>
            <a:r>
              <a:rPr lang="en-US" altLang="en-US" b="1" i="1" dirty="0"/>
              <a:t>p</a:t>
            </a:r>
            <a:r>
              <a:rPr lang="en-US" altLang="en-US" b="1" dirty="0"/>
              <a:t>-series</a:t>
            </a:r>
            <a:r>
              <a:rPr lang="en-US" altLang="en-US" dirty="0"/>
              <a:t>.</a:t>
            </a:r>
            <a:endParaRPr lang="en-IN" dirty="0"/>
          </a:p>
        </p:txBody>
      </p:sp>
      <p:sp>
        <p:nvSpPr>
          <p:cNvPr id="6" name="Content Placeholder 5">
            <a:extLst>
              <a:ext uri="{FF2B5EF4-FFF2-40B4-BE49-F238E27FC236}">
                <a16:creationId xmlns:a16="http://schemas.microsoft.com/office/drawing/2014/main" id="{6B76F76C-546D-4632-90B2-EB57188D2B47}"/>
              </a:ext>
            </a:extLst>
          </p:cNvPr>
          <p:cNvSpPr>
            <a:spLocks noGrp="1"/>
          </p:cNvSpPr>
          <p:nvPr>
            <p:ph sz="quarter" idx="26"/>
          </p:nvPr>
        </p:nvSpPr>
        <p:spPr>
          <a:xfrm>
            <a:off x="736600" y="2491999"/>
            <a:ext cx="2016539" cy="352427"/>
          </a:xfrm>
        </p:spPr>
        <p:txBody>
          <a:bodyPr/>
          <a:lstStyle/>
          <a:p>
            <a:r>
              <a:rPr lang="en-IN" b="1" dirty="0">
                <a:solidFill>
                  <a:srgbClr val="0000A3"/>
                </a:solidFill>
              </a:rPr>
              <a:t>1</a:t>
            </a:r>
            <a:r>
              <a:rPr lang="en-IN" b="1" dirty="0"/>
              <a:t> </a:t>
            </a:r>
            <a:r>
              <a:rPr lang="en-IN" dirty="0"/>
              <a:t>The </a:t>
            </a:r>
            <a:r>
              <a:rPr lang="en-IN" i="1" dirty="0"/>
              <a:t>p</a:t>
            </a:r>
            <a:r>
              <a:rPr lang="en-IN" dirty="0"/>
              <a:t>-series</a:t>
            </a:r>
          </a:p>
        </p:txBody>
      </p:sp>
      <p:graphicFrame>
        <p:nvGraphicFramePr>
          <p:cNvPr id="12" name="Content Placeholder 25" descr="sum_(n = 1)^infinity(1/(n^p))">
            <a:extLst>
              <a:ext uri="{FF2B5EF4-FFF2-40B4-BE49-F238E27FC236}">
                <a16:creationId xmlns:a16="http://schemas.microsoft.com/office/drawing/2014/main" id="{344FA3D9-6F4F-47AA-A9F1-8DE534D66CAC}"/>
              </a:ext>
            </a:extLst>
          </p:cNvPr>
          <p:cNvGraphicFramePr>
            <a:graphicFrameLocks noGrp="1" noChangeAspect="1"/>
          </p:cNvGraphicFramePr>
          <p:nvPr>
            <p:ph sz="quarter" idx="27"/>
            <p:extLst>
              <p:ext uri="{D42A27DB-BD31-4B8C-83A1-F6EECF244321}">
                <p14:modId xmlns:p14="http://schemas.microsoft.com/office/powerpoint/2010/main" val="3737790947"/>
              </p:ext>
            </p:extLst>
          </p:nvPr>
        </p:nvGraphicFramePr>
        <p:xfrm>
          <a:off x="2831887" y="2308836"/>
          <a:ext cx="660786" cy="718750"/>
        </p:xfrm>
        <a:graphic>
          <a:graphicData uri="http://schemas.openxmlformats.org/presentationml/2006/ole">
            <mc:AlternateContent xmlns:mc="http://schemas.openxmlformats.org/markup-compatibility/2006">
              <mc:Choice xmlns:v="urn:schemas-microsoft-com:vml" Requires="v">
                <p:oleObj spid="_x0000_s860307" name="Equation" r:id="rId5" imgW="723600" imgH="787320" progId="Equation.DSMT4">
                  <p:embed/>
                </p:oleObj>
              </mc:Choice>
              <mc:Fallback>
                <p:oleObj name="Equation" r:id="rId5" imgW="723600" imgH="787320" progId="Equation.DSMT4">
                  <p:embed/>
                  <p:pic>
                    <p:nvPicPr>
                      <p:cNvPr id="26" name="Content Placeholder 25">
                        <a:extLst>
                          <a:ext uri="{FF2B5EF4-FFF2-40B4-BE49-F238E27FC236}">
                            <a16:creationId xmlns:a16="http://schemas.microsoft.com/office/drawing/2014/main" id="{7789E923-0F5E-4766-99BB-561D6F1177F4}"/>
                          </a:ext>
                        </a:extLst>
                      </p:cNvPr>
                      <p:cNvPicPr/>
                      <p:nvPr/>
                    </p:nvPicPr>
                    <p:blipFill>
                      <a:blip r:embed="rId6"/>
                      <a:stretch>
                        <a:fillRect/>
                      </a:stretch>
                    </p:blipFill>
                    <p:spPr>
                      <a:xfrm>
                        <a:off x="2831887" y="2308836"/>
                        <a:ext cx="660786" cy="7187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FE6D8C6-BB03-40F5-808A-08EB0D53B54E}"/>
              </a:ext>
            </a:extLst>
          </p:cNvPr>
          <p:cNvSpPr>
            <a:spLocks noGrp="1"/>
          </p:cNvSpPr>
          <p:nvPr>
            <p:ph sz="quarter" idx="28"/>
          </p:nvPr>
        </p:nvSpPr>
        <p:spPr>
          <a:xfrm>
            <a:off x="3607906" y="2491140"/>
            <a:ext cx="7721876" cy="450843"/>
          </a:xfrm>
        </p:spPr>
        <p:txBody>
          <a:bodyPr/>
          <a:lstStyle/>
          <a:p>
            <a:r>
              <a:rPr lang="en-IN" dirty="0"/>
              <a:t>is convergent if </a:t>
            </a:r>
            <a:r>
              <a:rPr lang="en-IN" i="1" dirty="0"/>
              <a:t>p </a:t>
            </a:r>
            <a:r>
              <a:rPr lang="en-IN" dirty="0"/>
              <a:t>&gt; 1 and divergent if </a:t>
            </a:r>
            <a:r>
              <a:rPr lang="en-IN" i="1" dirty="0"/>
              <a:t>p </a:t>
            </a:r>
            <a:r>
              <a:rPr lang="en-IN" dirty="0"/>
              <a:t>≤ 1.</a:t>
            </a:r>
          </a:p>
        </p:txBody>
      </p:sp>
    </p:spTree>
    <p:extLst>
      <p:ext uri="{BB962C8B-B14F-4D97-AF65-F5344CB8AC3E}">
        <p14:creationId xmlns:p14="http://schemas.microsoft.com/office/powerpoint/2010/main" val="130563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E1A3-7675-48C2-A6B5-1FADD93847B7}"/>
              </a:ext>
            </a:extLst>
          </p:cNvPr>
          <p:cNvSpPr>
            <a:spLocks noGrp="1"/>
          </p:cNvSpPr>
          <p:nvPr>
            <p:ph type="title"/>
          </p:nvPr>
        </p:nvSpPr>
        <p:spPr/>
        <p:txBody>
          <a:bodyPr/>
          <a:lstStyle/>
          <a:p>
            <a:r>
              <a:rPr lang="en-US" altLang="en-US" dirty="0"/>
              <a:t>Example 3</a:t>
            </a:r>
            <a:endParaRPr lang="en-IN" dirty="0"/>
          </a:p>
        </p:txBody>
      </p:sp>
      <p:sp>
        <p:nvSpPr>
          <p:cNvPr id="3" name="Content Placeholder 2">
            <a:extLst>
              <a:ext uri="{FF2B5EF4-FFF2-40B4-BE49-F238E27FC236}">
                <a16:creationId xmlns:a16="http://schemas.microsoft.com/office/drawing/2014/main" id="{137982B4-7A09-40A4-AF90-786891640C44}"/>
              </a:ext>
            </a:extLst>
          </p:cNvPr>
          <p:cNvSpPr>
            <a:spLocks noGrp="1"/>
          </p:cNvSpPr>
          <p:nvPr>
            <p:ph sz="quarter" idx="23"/>
          </p:nvPr>
        </p:nvSpPr>
        <p:spPr>
          <a:xfrm>
            <a:off x="736600" y="1289050"/>
            <a:ext cx="10718800" cy="271393"/>
          </a:xfrm>
        </p:spPr>
        <p:txBody>
          <a:bodyPr/>
          <a:lstStyle/>
          <a:p>
            <a:r>
              <a:rPr lang="en-US" altLang="en-US" b="1" dirty="0"/>
              <a:t>(a)</a:t>
            </a:r>
            <a:r>
              <a:rPr lang="en-US" altLang="en-US" dirty="0"/>
              <a:t> The series</a:t>
            </a:r>
            <a:endParaRPr lang="en-IN" dirty="0"/>
          </a:p>
        </p:txBody>
      </p:sp>
      <p:graphicFrame>
        <p:nvGraphicFramePr>
          <p:cNvPr id="11" name="Content Placeholder 24" descr="sum_(n=1)^infinity (1/(n^3)) = ((1/(1^3) + (1/(2^3) + (1/(3^3) + (1/(4^3) + …)">
            <a:extLst>
              <a:ext uri="{FF2B5EF4-FFF2-40B4-BE49-F238E27FC236}">
                <a16:creationId xmlns:a16="http://schemas.microsoft.com/office/drawing/2014/main" id="{01370597-3760-4D56-BA1C-C36661C9C1DE}"/>
              </a:ext>
            </a:extLst>
          </p:cNvPr>
          <p:cNvGraphicFramePr>
            <a:graphicFrameLocks noGrp="1" noChangeAspect="1"/>
          </p:cNvGraphicFramePr>
          <p:nvPr>
            <p:ph sz="quarter" idx="24"/>
            <p:extLst>
              <p:ext uri="{D42A27DB-BD31-4B8C-83A1-F6EECF244321}">
                <p14:modId xmlns:p14="http://schemas.microsoft.com/office/powerpoint/2010/main" val="1583023968"/>
              </p:ext>
            </p:extLst>
          </p:nvPr>
        </p:nvGraphicFramePr>
        <p:xfrm>
          <a:off x="4245956" y="1866257"/>
          <a:ext cx="3693738" cy="860947"/>
        </p:xfrm>
        <a:graphic>
          <a:graphicData uri="http://schemas.openxmlformats.org/presentationml/2006/ole">
            <mc:AlternateContent xmlns:mc="http://schemas.openxmlformats.org/markup-compatibility/2006">
              <mc:Choice xmlns:v="urn:schemas-microsoft-com:vml" Requires="v">
                <p:oleObj spid="_x0000_s861396" name="Equation" r:id="rId3" imgW="3377880" imgH="787320" progId="Equation.DSMT4">
                  <p:embed/>
                </p:oleObj>
              </mc:Choice>
              <mc:Fallback>
                <p:oleObj name="Equation" r:id="rId3" imgW="3377880" imgH="787320" progId="Equation.DSMT4">
                  <p:embed/>
                  <p:pic>
                    <p:nvPicPr>
                      <p:cNvPr id="25" name="Content Placeholder 24">
                        <a:extLst>
                          <a:ext uri="{FF2B5EF4-FFF2-40B4-BE49-F238E27FC236}">
                            <a16:creationId xmlns:a16="http://schemas.microsoft.com/office/drawing/2014/main" id="{54486FE3-B5FF-4B13-B29B-B7F5EC0D71D2}"/>
                          </a:ext>
                        </a:extLst>
                      </p:cNvPr>
                      <p:cNvPicPr/>
                      <p:nvPr/>
                    </p:nvPicPr>
                    <p:blipFill>
                      <a:blip r:embed="rId4"/>
                      <a:stretch>
                        <a:fillRect/>
                      </a:stretch>
                    </p:blipFill>
                    <p:spPr>
                      <a:xfrm>
                        <a:off x="4245956" y="1866257"/>
                        <a:ext cx="3693738" cy="86094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F603997-4F94-4BD4-BA33-99CE9DC12268}"/>
              </a:ext>
            </a:extLst>
          </p:cNvPr>
          <p:cNvSpPr>
            <a:spLocks noGrp="1"/>
          </p:cNvSpPr>
          <p:nvPr>
            <p:ph sz="quarter" idx="25"/>
          </p:nvPr>
        </p:nvSpPr>
        <p:spPr>
          <a:xfrm>
            <a:off x="736600" y="2947805"/>
            <a:ext cx="10712450" cy="860947"/>
          </a:xfrm>
        </p:spPr>
        <p:txBody>
          <a:bodyPr/>
          <a:lstStyle/>
          <a:p>
            <a:pPr marL="396875"/>
            <a:r>
              <a:rPr lang="en-US" altLang="en-US" dirty="0"/>
              <a:t>is convergent because it is a </a:t>
            </a:r>
            <a:r>
              <a:rPr lang="en-US" altLang="en-US" i="1" dirty="0"/>
              <a:t>p</a:t>
            </a:r>
            <a:r>
              <a:rPr lang="en-US" altLang="en-US" dirty="0"/>
              <a:t>-series with </a:t>
            </a:r>
            <a:r>
              <a:rPr lang="en-US" altLang="en-US" i="1" dirty="0"/>
              <a:t>p </a:t>
            </a:r>
            <a:r>
              <a:rPr lang="en-US" altLang="en-US" dirty="0"/>
              <a:t>= 3 &gt; 1.</a:t>
            </a:r>
          </a:p>
          <a:p>
            <a:r>
              <a:rPr lang="en-US" altLang="en-US" b="1" dirty="0"/>
              <a:t>(b)</a:t>
            </a:r>
            <a:r>
              <a:rPr lang="en-US" altLang="en-US" dirty="0"/>
              <a:t> The series</a:t>
            </a:r>
            <a:endParaRPr lang="en-IN" dirty="0"/>
          </a:p>
        </p:txBody>
      </p:sp>
      <p:graphicFrame>
        <p:nvGraphicFramePr>
          <p:cNvPr id="12" name="Content Placeholder 25" descr="sum_(n=1)^infinity (1/(n^(1/3))) = sum_(n=1)^infinity (1/(root3(n))) = (1 + (1/(root3(2))) + (1/(root3(3))) + (1/(root3(4))) + …)">
            <a:extLst>
              <a:ext uri="{FF2B5EF4-FFF2-40B4-BE49-F238E27FC236}">
                <a16:creationId xmlns:a16="http://schemas.microsoft.com/office/drawing/2014/main" id="{AEA4FDE6-6CB9-4952-A69D-729194AB41BB}"/>
              </a:ext>
            </a:extLst>
          </p:cNvPr>
          <p:cNvGraphicFramePr>
            <a:graphicFrameLocks noGrp="1" noChangeAspect="1"/>
          </p:cNvGraphicFramePr>
          <p:nvPr>
            <p:ph sz="quarter" idx="26"/>
            <p:extLst>
              <p:ext uri="{D42A27DB-BD31-4B8C-83A1-F6EECF244321}">
                <p14:modId xmlns:p14="http://schemas.microsoft.com/office/powerpoint/2010/main" val="3856936705"/>
              </p:ext>
            </p:extLst>
          </p:nvPr>
        </p:nvGraphicFramePr>
        <p:xfrm>
          <a:off x="4245956" y="4179405"/>
          <a:ext cx="4955275" cy="860581"/>
        </p:xfrm>
        <a:graphic>
          <a:graphicData uri="http://schemas.openxmlformats.org/presentationml/2006/ole">
            <mc:AlternateContent xmlns:mc="http://schemas.openxmlformats.org/markup-compatibility/2006">
              <mc:Choice xmlns:v="urn:schemas-microsoft-com:vml" Requires="v">
                <p:oleObj spid="_x0000_s861397" name="Equation" r:id="rId5" imgW="4533840" imgH="787320" progId="Equation.DSMT4">
                  <p:embed/>
                </p:oleObj>
              </mc:Choice>
              <mc:Fallback>
                <p:oleObj name="Equation" r:id="rId5" imgW="4533840" imgH="787320" progId="Equation.DSMT4">
                  <p:embed/>
                  <p:pic>
                    <p:nvPicPr>
                      <p:cNvPr id="26" name="Content Placeholder 25">
                        <a:extLst>
                          <a:ext uri="{FF2B5EF4-FFF2-40B4-BE49-F238E27FC236}">
                            <a16:creationId xmlns:a16="http://schemas.microsoft.com/office/drawing/2014/main" id="{7789E923-0F5E-4766-99BB-561D6F1177F4}"/>
                          </a:ext>
                        </a:extLst>
                      </p:cNvPr>
                      <p:cNvPicPr/>
                      <p:nvPr/>
                    </p:nvPicPr>
                    <p:blipFill>
                      <a:blip r:embed="rId6"/>
                      <a:stretch>
                        <a:fillRect/>
                      </a:stretch>
                    </p:blipFill>
                    <p:spPr>
                      <a:xfrm>
                        <a:off x="4245956" y="4179405"/>
                        <a:ext cx="4955275" cy="86058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075FC0D-D350-48D1-8ED1-1F0A524F6B37}"/>
              </a:ext>
            </a:extLst>
          </p:cNvPr>
          <p:cNvSpPr>
            <a:spLocks noGrp="1"/>
          </p:cNvSpPr>
          <p:nvPr>
            <p:ph sz="quarter" idx="27"/>
          </p:nvPr>
        </p:nvSpPr>
        <p:spPr>
          <a:xfrm>
            <a:off x="736600" y="5569916"/>
            <a:ext cx="5902739" cy="376246"/>
          </a:xfrm>
        </p:spPr>
        <p:txBody>
          <a:bodyPr/>
          <a:lstStyle/>
          <a:p>
            <a:pPr marL="396875"/>
            <a:r>
              <a:rPr lang="en-US" altLang="en-US" dirty="0"/>
              <a:t>is divergent because it is a </a:t>
            </a:r>
            <a:r>
              <a:rPr lang="en-US" altLang="en-US" i="1" dirty="0"/>
              <a:t>p</a:t>
            </a:r>
            <a:r>
              <a:rPr lang="en-US" altLang="en-US" dirty="0"/>
              <a:t>-series with</a:t>
            </a:r>
            <a:endParaRPr lang="en-IN" dirty="0"/>
          </a:p>
        </p:txBody>
      </p:sp>
      <p:graphicFrame>
        <p:nvGraphicFramePr>
          <p:cNvPr id="13" name="Content Placeholder 20" descr="p = (1/3) &lt; 1">
            <a:extLst>
              <a:ext uri="{FF2B5EF4-FFF2-40B4-BE49-F238E27FC236}">
                <a16:creationId xmlns:a16="http://schemas.microsoft.com/office/drawing/2014/main" id="{D7D65618-3F0B-44B3-9735-63EE3E445A01}"/>
              </a:ext>
            </a:extLst>
          </p:cNvPr>
          <p:cNvGraphicFramePr>
            <a:graphicFrameLocks noGrp="1" noChangeAspect="1"/>
          </p:cNvGraphicFramePr>
          <p:nvPr>
            <p:ph sz="quarter" idx="28"/>
            <p:extLst>
              <p:ext uri="{D42A27DB-BD31-4B8C-83A1-F6EECF244321}">
                <p14:modId xmlns:p14="http://schemas.microsoft.com/office/powerpoint/2010/main" val="384714425"/>
              </p:ext>
            </p:extLst>
          </p:nvPr>
        </p:nvGraphicFramePr>
        <p:xfrm>
          <a:off x="6603446" y="5380797"/>
          <a:ext cx="1136650" cy="652463"/>
        </p:xfrm>
        <a:graphic>
          <a:graphicData uri="http://schemas.openxmlformats.org/presentationml/2006/ole">
            <mc:AlternateContent xmlns:mc="http://schemas.openxmlformats.org/markup-compatibility/2006">
              <mc:Choice xmlns:v="urn:schemas-microsoft-com:vml" Requires="v">
                <p:oleObj spid="_x0000_s861398" name="Equation" r:id="rId7" imgW="1104840" imgH="634680" progId="Equation.DSMT4">
                  <p:embed/>
                </p:oleObj>
              </mc:Choice>
              <mc:Fallback>
                <p:oleObj name="Equation" r:id="rId7" imgW="1104840" imgH="634680" progId="Equation.DSMT4">
                  <p:embed/>
                  <p:pic>
                    <p:nvPicPr>
                      <p:cNvPr id="21" name="Content Placeholder 20">
                        <a:extLst>
                          <a:ext uri="{FF2B5EF4-FFF2-40B4-BE49-F238E27FC236}">
                            <a16:creationId xmlns:a16="http://schemas.microsoft.com/office/drawing/2014/main" id="{9522A88E-3435-4B20-9222-381A2759EBE9}"/>
                          </a:ext>
                        </a:extLst>
                      </p:cNvPr>
                      <p:cNvPicPr/>
                      <p:nvPr/>
                    </p:nvPicPr>
                    <p:blipFill>
                      <a:blip r:embed="rId8"/>
                      <a:stretch>
                        <a:fillRect/>
                      </a:stretch>
                    </p:blipFill>
                    <p:spPr>
                      <a:xfrm>
                        <a:off x="6603446" y="5380797"/>
                        <a:ext cx="1136650" cy="652463"/>
                      </a:xfrm>
                      <a:prstGeom prst="rect">
                        <a:avLst/>
                      </a:prstGeom>
                    </p:spPr>
                  </p:pic>
                </p:oleObj>
              </mc:Fallback>
            </mc:AlternateContent>
          </a:graphicData>
        </a:graphic>
      </p:graphicFrame>
    </p:spTree>
    <p:extLst>
      <p:ext uri="{BB962C8B-B14F-4D97-AF65-F5344CB8AC3E}">
        <p14:creationId xmlns:p14="http://schemas.microsoft.com/office/powerpoint/2010/main" val="420409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7C13-0A20-494D-8EA5-861DBF87A0BB}"/>
              </a:ext>
            </a:extLst>
          </p:cNvPr>
          <p:cNvSpPr>
            <a:spLocks noGrp="1"/>
          </p:cNvSpPr>
          <p:nvPr>
            <p:ph type="title"/>
          </p:nvPr>
        </p:nvSpPr>
        <p:spPr/>
        <p:txBody>
          <a:bodyPr/>
          <a:lstStyle/>
          <a:p>
            <a:r>
              <a:rPr lang="en-US" altLang="en-US" dirty="0"/>
              <a:t>Example 4 </a:t>
            </a:r>
            <a:r>
              <a:rPr lang="en-US" altLang="en-US" sz="2400" b="0" dirty="0"/>
              <a:t>(1 of 2)</a:t>
            </a:r>
            <a:endParaRPr lang="en-IN" sz="2400" b="0" dirty="0"/>
          </a:p>
        </p:txBody>
      </p:sp>
      <p:sp>
        <p:nvSpPr>
          <p:cNvPr id="3" name="Content Placeholder 2">
            <a:extLst>
              <a:ext uri="{FF2B5EF4-FFF2-40B4-BE49-F238E27FC236}">
                <a16:creationId xmlns:a16="http://schemas.microsoft.com/office/drawing/2014/main" id="{6D6560A1-29FC-4D24-9CF4-56C98F747ADF}"/>
              </a:ext>
            </a:extLst>
          </p:cNvPr>
          <p:cNvSpPr>
            <a:spLocks noGrp="1"/>
          </p:cNvSpPr>
          <p:nvPr>
            <p:ph sz="quarter" idx="23"/>
          </p:nvPr>
        </p:nvSpPr>
        <p:spPr>
          <a:xfrm>
            <a:off x="736600" y="1289050"/>
            <a:ext cx="4083878" cy="321089"/>
          </a:xfrm>
        </p:spPr>
        <p:txBody>
          <a:bodyPr/>
          <a:lstStyle/>
          <a:p>
            <a:r>
              <a:rPr lang="en-US" altLang="en-US" dirty="0"/>
              <a:t>Determine whether the series</a:t>
            </a:r>
            <a:endParaRPr lang="en-IN" dirty="0"/>
          </a:p>
        </p:txBody>
      </p:sp>
      <p:graphicFrame>
        <p:nvGraphicFramePr>
          <p:cNvPr id="19" name="Content Placeholder 26" descr="sum_(n=1)^infinity ((ln(n))/n)">
            <a:extLst>
              <a:ext uri="{FF2B5EF4-FFF2-40B4-BE49-F238E27FC236}">
                <a16:creationId xmlns:a16="http://schemas.microsoft.com/office/drawing/2014/main" id="{4DF8AB68-397B-44A5-85E9-B676922AD9A8}"/>
              </a:ext>
            </a:extLst>
          </p:cNvPr>
          <p:cNvGraphicFramePr>
            <a:graphicFrameLocks noGrp="1" noChangeAspect="1"/>
          </p:cNvGraphicFramePr>
          <p:nvPr>
            <p:ph sz="quarter" idx="24"/>
            <p:extLst>
              <p:ext uri="{D42A27DB-BD31-4B8C-83A1-F6EECF244321}">
                <p14:modId xmlns:p14="http://schemas.microsoft.com/office/powerpoint/2010/main" val="3320516890"/>
              </p:ext>
            </p:extLst>
          </p:nvPr>
        </p:nvGraphicFramePr>
        <p:xfrm>
          <a:off x="4788165" y="1130009"/>
          <a:ext cx="710887" cy="699602"/>
        </p:xfrm>
        <a:graphic>
          <a:graphicData uri="http://schemas.openxmlformats.org/presentationml/2006/ole">
            <mc:AlternateContent xmlns:mc="http://schemas.openxmlformats.org/markup-compatibility/2006">
              <mc:Choice xmlns:v="urn:schemas-microsoft-com:vml" Requires="v">
                <p:oleObj spid="_x0000_s862417" name="Equation" r:id="rId3" imgW="799920" imgH="787320" progId="Equation.DSMT4">
                  <p:embed/>
                </p:oleObj>
              </mc:Choice>
              <mc:Fallback>
                <p:oleObj name="Equation" r:id="rId3" imgW="799920" imgH="787320" progId="Equation.DSMT4">
                  <p:embed/>
                  <p:pic>
                    <p:nvPicPr>
                      <p:cNvPr id="27" name="Content Placeholder 26">
                        <a:extLst>
                          <a:ext uri="{FF2B5EF4-FFF2-40B4-BE49-F238E27FC236}">
                            <a16:creationId xmlns:a16="http://schemas.microsoft.com/office/drawing/2014/main" id="{580BEEA3-9B72-4D64-8911-9BA7AAE0D5D1}"/>
                          </a:ext>
                        </a:extLst>
                      </p:cNvPr>
                      <p:cNvPicPr/>
                      <p:nvPr/>
                    </p:nvPicPr>
                    <p:blipFill>
                      <a:blip r:embed="rId4"/>
                      <a:stretch>
                        <a:fillRect/>
                      </a:stretch>
                    </p:blipFill>
                    <p:spPr>
                      <a:xfrm>
                        <a:off x="4788165" y="1130009"/>
                        <a:ext cx="710887" cy="6996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2FE0C81-91D6-4A78-8FB1-F7F9A5E40750}"/>
              </a:ext>
            </a:extLst>
          </p:cNvPr>
          <p:cNvSpPr>
            <a:spLocks noGrp="1"/>
          </p:cNvSpPr>
          <p:nvPr>
            <p:ph sz="quarter" idx="25"/>
          </p:nvPr>
        </p:nvSpPr>
        <p:spPr>
          <a:xfrm>
            <a:off x="5585791" y="1289051"/>
            <a:ext cx="4571999" cy="403598"/>
          </a:xfrm>
        </p:spPr>
        <p:txBody>
          <a:bodyPr/>
          <a:lstStyle/>
          <a:p>
            <a:r>
              <a:rPr lang="en-US" altLang="en-US" dirty="0"/>
              <a:t>converges or diverges.</a:t>
            </a:r>
          </a:p>
        </p:txBody>
      </p:sp>
      <p:sp>
        <p:nvSpPr>
          <p:cNvPr id="6" name="Content Placeholder 5">
            <a:extLst>
              <a:ext uri="{FF2B5EF4-FFF2-40B4-BE49-F238E27FC236}">
                <a16:creationId xmlns:a16="http://schemas.microsoft.com/office/drawing/2014/main" id="{CB876549-EC35-4CCA-A589-0C728A951932}"/>
              </a:ext>
            </a:extLst>
          </p:cNvPr>
          <p:cNvSpPr>
            <a:spLocks noGrp="1"/>
          </p:cNvSpPr>
          <p:nvPr>
            <p:ph sz="quarter" idx="26"/>
          </p:nvPr>
        </p:nvSpPr>
        <p:spPr>
          <a:xfrm>
            <a:off x="736600" y="1938823"/>
            <a:ext cx="1688548" cy="714926"/>
          </a:xfrm>
        </p:spPr>
        <p:txBody>
          <a:bodyPr/>
          <a:lstStyle/>
          <a:p>
            <a:r>
              <a:rPr lang="en-US" altLang="en-US" b="1" dirty="0">
                <a:solidFill>
                  <a:srgbClr val="0000A3"/>
                </a:solidFill>
              </a:rPr>
              <a:t>Solution:</a:t>
            </a:r>
          </a:p>
          <a:p>
            <a:r>
              <a:rPr lang="en-US" altLang="en-US" dirty="0"/>
              <a:t>The function</a:t>
            </a:r>
            <a:endParaRPr lang="en-IN" dirty="0"/>
          </a:p>
        </p:txBody>
      </p:sp>
      <p:graphicFrame>
        <p:nvGraphicFramePr>
          <p:cNvPr id="21" name="Content Placeholder 20" descr="f(x) = ((ln(n))/x)">
            <a:extLst>
              <a:ext uri="{FF2B5EF4-FFF2-40B4-BE49-F238E27FC236}">
                <a16:creationId xmlns:a16="http://schemas.microsoft.com/office/drawing/2014/main" id="{ABD3B207-912F-41BC-ABEC-78125468E7EF}"/>
              </a:ext>
            </a:extLst>
          </p:cNvPr>
          <p:cNvGraphicFramePr>
            <a:graphicFrameLocks noGrp="1" noChangeAspect="1"/>
          </p:cNvGraphicFramePr>
          <p:nvPr>
            <p:ph sz="quarter" idx="27"/>
            <p:extLst>
              <p:ext uri="{D42A27DB-BD31-4B8C-83A1-F6EECF244321}">
                <p14:modId xmlns:p14="http://schemas.microsoft.com/office/powerpoint/2010/main" val="666756611"/>
              </p:ext>
            </p:extLst>
          </p:nvPr>
        </p:nvGraphicFramePr>
        <p:xfrm>
          <a:off x="2504660" y="2296286"/>
          <a:ext cx="1397000" cy="495300"/>
        </p:xfrm>
        <a:graphic>
          <a:graphicData uri="http://schemas.openxmlformats.org/presentationml/2006/ole">
            <mc:AlternateContent xmlns:mc="http://schemas.openxmlformats.org/markup-compatibility/2006">
              <mc:Choice xmlns:v="urn:schemas-microsoft-com:vml" Requires="v">
                <p:oleObj spid="_x0000_s862418" name="Equation" r:id="rId5" imgW="1396800" imgH="495000" progId="Equation.DSMT4">
                  <p:embed/>
                </p:oleObj>
              </mc:Choice>
              <mc:Fallback>
                <p:oleObj name="Equation" r:id="rId5" imgW="1396800" imgH="495000" progId="Equation.DSMT4">
                  <p:embed/>
                  <p:pic>
                    <p:nvPicPr>
                      <p:cNvPr id="20" name="Object 19">
                        <a:extLst>
                          <a:ext uri="{FF2B5EF4-FFF2-40B4-BE49-F238E27FC236}">
                            <a16:creationId xmlns:a16="http://schemas.microsoft.com/office/drawing/2014/main" id="{05C2A3FF-E42E-46EF-8A9A-0C49247A49B9}"/>
                          </a:ext>
                        </a:extLst>
                      </p:cNvPr>
                      <p:cNvPicPr/>
                      <p:nvPr/>
                    </p:nvPicPr>
                    <p:blipFill>
                      <a:blip r:embed="rId6"/>
                      <a:stretch>
                        <a:fillRect/>
                      </a:stretch>
                    </p:blipFill>
                    <p:spPr>
                      <a:xfrm>
                        <a:off x="2504660" y="2296286"/>
                        <a:ext cx="1397000" cy="4953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54F69E9-9026-498A-A76B-C06EB1F13669}"/>
              </a:ext>
            </a:extLst>
          </p:cNvPr>
          <p:cNvSpPr>
            <a:spLocks noGrp="1"/>
          </p:cNvSpPr>
          <p:nvPr>
            <p:ph sz="quarter" idx="28"/>
          </p:nvPr>
        </p:nvSpPr>
        <p:spPr>
          <a:xfrm>
            <a:off x="3981172" y="2395676"/>
            <a:ext cx="7467878" cy="321089"/>
          </a:xfrm>
        </p:spPr>
        <p:txBody>
          <a:bodyPr/>
          <a:lstStyle/>
          <a:p>
            <a:r>
              <a:rPr lang="en-US" altLang="en-US" dirty="0"/>
              <a:t>is positive and continuous for </a:t>
            </a:r>
            <a:r>
              <a:rPr lang="en-US" altLang="en-US" i="1" dirty="0"/>
              <a:t>x</a:t>
            </a:r>
            <a:r>
              <a:rPr lang="en-US" altLang="en-US" dirty="0"/>
              <a:t> &gt; 1 because the</a:t>
            </a:r>
            <a:endParaRPr lang="en-IN" dirty="0"/>
          </a:p>
        </p:txBody>
      </p:sp>
      <p:sp>
        <p:nvSpPr>
          <p:cNvPr id="9" name="Content Placeholder 8">
            <a:extLst>
              <a:ext uri="{FF2B5EF4-FFF2-40B4-BE49-F238E27FC236}">
                <a16:creationId xmlns:a16="http://schemas.microsoft.com/office/drawing/2014/main" id="{2F4B1F2C-EEEE-4190-B9A1-876946D11961}"/>
              </a:ext>
            </a:extLst>
          </p:cNvPr>
          <p:cNvSpPr>
            <a:spLocks noGrp="1"/>
          </p:cNvSpPr>
          <p:nvPr>
            <p:ph sz="quarter" idx="29"/>
          </p:nvPr>
        </p:nvSpPr>
        <p:spPr>
          <a:xfrm>
            <a:off x="736600" y="2791587"/>
            <a:ext cx="10718800" cy="1085892"/>
          </a:xfrm>
        </p:spPr>
        <p:txBody>
          <a:bodyPr/>
          <a:lstStyle/>
          <a:p>
            <a:r>
              <a:rPr lang="en-US" altLang="en-US" dirty="0"/>
              <a:t>logarithm function is continuous. </a:t>
            </a:r>
          </a:p>
          <a:p>
            <a:r>
              <a:rPr lang="en-US" altLang="en-US" dirty="0"/>
              <a:t>But it is not obvious whether or not </a:t>
            </a:r>
            <a:r>
              <a:rPr lang="en-US" altLang="en-US" i="1" dirty="0"/>
              <a:t>f</a:t>
            </a:r>
            <a:r>
              <a:rPr lang="en-US" altLang="en-US" dirty="0"/>
              <a:t> is decreasing, so we compute its derivative:</a:t>
            </a:r>
          </a:p>
        </p:txBody>
      </p:sp>
      <p:graphicFrame>
        <p:nvGraphicFramePr>
          <p:cNvPr id="22" name="Content Placeholder 28" descr="f prime (x) = ((x(1/x)) minus (ln(x))/(x^2)) = ((1 minus (ln(x)))/(x^2))&#10;">
            <a:extLst>
              <a:ext uri="{FF2B5EF4-FFF2-40B4-BE49-F238E27FC236}">
                <a16:creationId xmlns:a16="http://schemas.microsoft.com/office/drawing/2014/main" id="{FCFF3958-3226-461E-A23C-8F81916A96FF}"/>
              </a:ext>
            </a:extLst>
          </p:cNvPr>
          <p:cNvGraphicFramePr>
            <a:graphicFrameLocks noGrp="1" noChangeAspect="1"/>
          </p:cNvGraphicFramePr>
          <p:nvPr>
            <p:ph sz="quarter" idx="30"/>
            <p:extLst>
              <p:ext uri="{D42A27DB-BD31-4B8C-83A1-F6EECF244321}">
                <p14:modId xmlns:p14="http://schemas.microsoft.com/office/powerpoint/2010/main" val="3186223497"/>
              </p:ext>
            </p:extLst>
          </p:nvPr>
        </p:nvGraphicFramePr>
        <p:xfrm>
          <a:off x="4656529" y="4240818"/>
          <a:ext cx="2652553" cy="1850157"/>
        </p:xfrm>
        <a:graphic>
          <a:graphicData uri="http://schemas.openxmlformats.org/presentationml/2006/ole">
            <mc:AlternateContent xmlns:mc="http://schemas.openxmlformats.org/markup-compatibility/2006">
              <mc:Choice xmlns:v="urn:schemas-microsoft-com:vml" Requires="v">
                <p:oleObj spid="_x0000_s862419" name="Equation" r:id="rId7" imgW="2476440" imgH="1726920" progId="Equation.DSMT4">
                  <p:embed/>
                </p:oleObj>
              </mc:Choice>
              <mc:Fallback>
                <p:oleObj name="Equation" r:id="rId7" imgW="2476440" imgH="1726920" progId="Equation.DSMT4">
                  <p:embed/>
                  <p:pic>
                    <p:nvPicPr>
                      <p:cNvPr id="29" name="Content Placeholder 28">
                        <a:extLst>
                          <a:ext uri="{FF2B5EF4-FFF2-40B4-BE49-F238E27FC236}">
                            <a16:creationId xmlns:a16="http://schemas.microsoft.com/office/drawing/2014/main" id="{4EB836CD-5F1E-4BB2-B0C5-709DA8D84289}"/>
                          </a:ext>
                        </a:extLst>
                      </p:cNvPr>
                      <p:cNvPicPr/>
                      <p:nvPr/>
                    </p:nvPicPr>
                    <p:blipFill>
                      <a:blip r:embed="rId8"/>
                      <a:stretch>
                        <a:fillRect/>
                      </a:stretch>
                    </p:blipFill>
                    <p:spPr>
                      <a:xfrm>
                        <a:off x="4656529" y="4240818"/>
                        <a:ext cx="2652553" cy="1850157"/>
                      </a:xfrm>
                      <a:prstGeom prst="rect">
                        <a:avLst/>
                      </a:prstGeom>
                    </p:spPr>
                  </p:pic>
                </p:oleObj>
              </mc:Fallback>
            </mc:AlternateContent>
          </a:graphicData>
        </a:graphic>
      </p:graphicFrame>
    </p:spTree>
    <p:extLst>
      <p:ext uri="{BB962C8B-B14F-4D97-AF65-F5344CB8AC3E}">
        <p14:creationId xmlns:p14="http://schemas.microsoft.com/office/powerpoint/2010/main" val="96251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1B83-1098-45AB-ACC3-44A660FF51BA}"/>
              </a:ext>
            </a:extLst>
          </p:cNvPr>
          <p:cNvSpPr>
            <a:spLocks noGrp="1"/>
          </p:cNvSpPr>
          <p:nvPr>
            <p:ph type="title"/>
          </p:nvPr>
        </p:nvSpPr>
        <p:spPr/>
        <p:txBody>
          <a:bodyPr/>
          <a:lstStyle/>
          <a:p>
            <a:r>
              <a:rPr lang="en-US" altLang="en-US" dirty="0"/>
              <a:t>Example 4 </a:t>
            </a:r>
            <a:r>
              <a:rPr lang="en-US" altLang="en-US" sz="2400" b="0" dirty="0"/>
              <a:t>(2 of 2)</a:t>
            </a:r>
            <a:endParaRPr lang="en-IN" dirty="0"/>
          </a:p>
        </p:txBody>
      </p:sp>
      <p:sp>
        <p:nvSpPr>
          <p:cNvPr id="3" name="Content Placeholder 2">
            <a:extLst>
              <a:ext uri="{FF2B5EF4-FFF2-40B4-BE49-F238E27FC236}">
                <a16:creationId xmlns:a16="http://schemas.microsoft.com/office/drawing/2014/main" id="{01571A6B-631C-42FA-BB54-4C26A4805301}"/>
              </a:ext>
            </a:extLst>
          </p:cNvPr>
          <p:cNvSpPr>
            <a:spLocks noGrp="1"/>
          </p:cNvSpPr>
          <p:nvPr>
            <p:ph sz="quarter" idx="23"/>
          </p:nvPr>
        </p:nvSpPr>
        <p:spPr>
          <a:xfrm>
            <a:off x="736600" y="1289050"/>
            <a:ext cx="784087" cy="291272"/>
          </a:xfrm>
        </p:spPr>
        <p:txBody>
          <a:bodyPr/>
          <a:lstStyle/>
          <a:p>
            <a:r>
              <a:rPr lang="en-US" altLang="en-US" dirty="0"/>
              <a:t>Thus</a:t>
            </a:r>
            <a:endParaRPr lang="en-IN" dirty="0"/>
          </a:p>
        </p:txBody>
      </p:sp>
      <p:graphicFrame>
        <p:nvGraphicFramePr>
          <p:cNvPr id="20" name="Content Placeholder 19" descr="f prime(x) &lt; 0">
            <a:extLst>
              <a:ext uri="{FF2B5EF4-FFF2-40B4-BE49-F238E27FC236}">
                <a16:creationId xmlns:a16="http://schemas.microsoft.com/office/drawing/2014/main" id="{28B0297E-7AB0-44BF-B7AD-86019AC30B45}"/>
              </a:ext>
            </a:extLst>
          </p:cNvPr>
          <p:cNvGraphicFramePr>
            <a:graphicFrameLocks noGrp="1" noChangeAspect="1"/>
          </p:cNvGraphicFramePr>
          <p:nvPr>
            <p:ph sz="quarter" idx="24"/>
            <p:extLst>
              <p:ext uri="{D42A27DB-BD31-4B8C-83A1-F6EECF244321}">
                <p14:modId xmlns:p14="http://schemas.microsoft.com/office/powerpoint/2010/main" val="4118721275"/>
              </p:ext>
            </p:extLst>
          </p:nvPr>
        </p:nvGraphicFramePr>
        <p:xfrm>
          <a:off x="1520687" y="1264824"/>
          <a:ext cx="1155700" cy="431800"/>
        </p:xfrm>
        <a:graphic>
          <a:graphicData uri="http://schemas.openxmlformats.org/presentationml/2006/ole">
            <mc:AlternateContent xmlns:mc="http://schemas.openxmlformats.org/markup-compatibility/2006">
              <mc:Choice xmlns:v="urn:schemas-microsoft-com:vml" Requires="v">
                <p:oleObj spid="_x0000_s863438" name="Equation" r:id="rId3" imgW="1155600" imgH="431640" progId="Equation.DSMT4">
                  <p:embed/>
                </p:oleObj>
              </mc:Choice>
              <mc:Fallback>
                <p:oleObj name="Equation" r:id="rId3" imgW="1155600" imgH="431640" progId="Equation.DSMT4">
                  <p:embed/>
                  <p:pic>
                    <p:nvPicPr>
                      <p:cNvPr id="19" name="Object 18">
                        <a:extLst>
                          <a:ext uri="{FF2B5EF4-FFF2-40B4-BE49-F238E27FC236}">
                            <a16:creationId xmlns:a16="http://schemas.microsoft.com/office/drawing/2014/main" id="{BDA60139-A247-4DC4-8DB7-FC1E12E25798}"/>
                          </a:ext>
                        </a:extLst>
                      </p:cNvPr>
                      <p:cNvPicPr/>
                      <p:nvPr/>
                    </p:nvPicPr>
                    <p:blipFill>
                      <a:blip r:embed="rId4"/>
                      <a:stretch>
                        <a:fillRect/>
                      </a:stretch>
                    </p:blipFill>
                    <p:spPr>
                      <a:xfrm>
                        <a:off x="1520687" y="1264824"/>
                        <a:ext cx="11557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97EB750-E77F-4E1E-B821-86C3F9BB2F86}"/>
              </a:ext>
            </a:extLst>
          </p:cNvPr>
          <p:cNvSpPr>
            <a:spLocks noGrp="1"/>
          </p:cNvSpPr>
          <p:nvPr>
            <p:ph sz="quarter" idx="25"/>
          </p:nvPr>
        </p:nvSpPr>
        <p:spPr>
          <a:xfrm>
            <a:off x="2802834" y="1289051"/>
            <a:ext cx="8652565" cy="291272"/>
          </a:xfrm>
        </p:spPr>
        <p:txBody>
          <a:bodyPr/>
          <a:lstStyle/>
          <a:p>
            <a:r>
              <a:rPr lang="en-US" altLang="en-US" dirty="0"/>
              <a:t>when ln </a:t>
            </a:r>
            <a:r>
              <a:rPr lang="en-US" altLang="en-US" i="1" dirty="0"/>
              <a:t>x</a:t>
            </a:r>
            <a:r>
              <a:rPr lang="en-US" altLang="en-US" dirty="0"/>
              <a:t> &gt; 1, that is, </a:t>
            </a:r>
            <a:r>
              <a:rPr lang="en-US" altLang="en-US" i="1" dirty="0"/>
              <a:t>x</a:t>
            </a:r>
            <a:r>
              <a:rPr lang="en-US" altLang="en-US" dirty="0"/>
              <a:t> &gt; </a:t>
            </a:r>
            <a:r>
              <a:rPr lang="en-US" altLang="en-US" i="1" dirty="0"/>
              <a:t>e</a:t>
            </a:r>
            <a:r>
              <a:rPr lang="en-US" altLang="en-US" dirty="0"/>
              <a:t>. It follows that </a:t>
            </a:r>
            <a:r>
              <a:rPr lang="en-US" altLang="en-US" i="1" dirty="0"/>
              <a:t>f</a:t>
            </a:r>
            <a:r>
              <a:rPr lang="en-US" altLang="en-US" dirty="0"/>
              <a:t> is decreasing when</a:t>
            </a:r>
            <a:endParaRPr lang="en-IN" dirty="0"/>
          </a:p>
        </p:txBody>
      </p:sp>
      <p:sp>
        <p:nvSpPr>
          <p:cNvPr id="6" name="Content Placeholder 5">
            <a:extLst>
              <a:ext uri="{FF2B5EF4-FFF2-40B4-BE49-F238E27FC236}">
                <a16:creationId xmlns:a16="http://schemas.microsoft.com/office/drawing/2014/main" id="{B4CED0AF-7008-471E-B723-CAE574FB983D}"/>
              </a:ext>
            </a:extLst>
          </p:cNvPr>
          <p:cNvSpPr>
            <a:spLocks noGrp="1"/>
          </p:cNvSpPr>
          <p:nvPr>
            <p:ph sz="quarter" idx="26"/>
          </p:nvPr>
        </p:nvSpPr>
        <p:spPr>
          <a:xfrm>
            <a:off x="736600" y="1760606"/>
            <a:ext cx="10718800" cy="291273"/>
          </a:xfrm>
        </p:spPr>
        <p:txBody>
          <a:bodyPr/>
          <a:lstStyle/>
          <a:p>
            <a:r>
              <a:rPr lang="en-US" altLang="en-US" i="1" dirty="0"/>
              <a:t>x</a:t>
            </a:r>
            <a:r>
              <a:rPr lang="en-US" altLang="en-US" dirty="0"/>
              <a:t> &gt; </a:t>
            </a:r>
            <a:r>
              <a:rPr lang="en-US" altLang="en-US" i="1" dirty="0"/>
              <a:t>e </a:t>
            </a:r>
            <a:r>
              <a:rPr lang="en-US" altLang="en-US" dirty="0"/>
              <a:t>and so we can apply the Integral Test:</a:t>
            </a:r>
          </a:p>
        </p:txBody>
      </p:sp>
      <p:graphicFrame>
        <p:nvGraphicFramePr>
          <p:cNvPr id="21" name="Content Placeholder 26" descr="int_1^infinity ((ln(x))/x) (dx) = lim_(t rightarrow infinity)(int_1^t ((ln (x))/x) (dx))) = lim_(t rightarrow infinity) ((ln(x))^2/2)]_1^t&#10; = (lim_(t rightarrow infinity) (ln(t)^2/2)) = infinity&#10;">
            <a:extLst>
              <a:ext uri="{FF2B5EF4-FFF2-40B4-BE49-F238E27FC236}">
                <a16:creationId xmlns:a16="http://schemas.microsoft.com/office/drawing/2014/main" id="{68148213-1CBC-40D9-9EDD-0EFA933CDEDA}"/>
              </a:ext>
            </a:extLst>
          </p:cNvPr>
          <p:cNvGraphicFramePr>
            <a:graphicFrameLocks noGrp="1" noChangeAspect="1"/>
          </p:cNvGraphicFramePr>
          <p:nvPr>
            <p:ph sz="quarter" idx="27"/>
            <p:extLst>
              <p:ext uri="{D42A27DB-BD31-4B8C-83A1-F6EECF244321}">
                <p14:modId xmlns:p14="http://schemas.microsoft.com/office/powerpoint/2010/main" val="1046195991"/>
              </p:ext>
            </p:extLst>
          </p:nvPr>
        </p:nvGraphicFramePr>
        <p:xfrm>
          <a:off x="3916723" y="2348503"/>
          <a:ext cx="4358555" cy="2027779"/>
        </p:xfrm>
        <a:graphic>
          <a:graphicData uri="http://schemas.openxmlformats.org/presentationml/2006/ole">
            <mc:AlternateContent xmlns:mc="http://schemas.openxmlformats.org/markup-compatibility/2006">
              <mc:Choice xmlns:v="urn:schemas-microsoft-com:vml" Requires="v">
                <p:oleObj spid="_x0000_s863439" name="Equation" r:id="rId5" imgW="4749480" imgH="2209680" progId="Equation.DSMT4">
                  <p:embed/>
                </p:oleObj>
              </mc:Choice>
              <mc:Fallback>
                <p:oleObj name="Equation" r:id="rId5" imgW="4749480" imgH="2209680" progId="Equation.DSMT4">
                  <p:embed/>
                  <p:pic>
                    <p:nvPicPr>
                      <p:cNvPr id="27" name="Content Placeholder 26">
                        <a:extLst>
                          <a:ext uri="{FF2B5EF4-FFF2-40B4-BE49-F238E27FC236}">
                            <a16:creationId xmlns:a16="http://schemas.microsoft.com/office/drawing/2014/main" id="{E21846FE-3046-490E-ACD4-F8F77A41ACA5}"/>
                          </a:ext>
                        </a:extLst>
                      </p:cNvPr>
                      <p:cNvPicPr/>
                      <p:nvPr/>
                    </p:nvPicPr>
                    <p:blipFill>
                      <a:blip r:embed="rId6"/>
                      <a:stretch>
                        <a:fillRect/>
                      </a:stretch>
                    </p:blipFill>
                    <p:spPr>
                      <a:xfrm>
                        <a:off x="3916723" y="2348503"/>
                        <a:ext cx="4358555" cy="202777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38E80E6-B481-4B24-BF8D-BBF78F61EE1C}"/>
              </a:ext>
            </a:extLst>
          </p:cNvPr>
          <p:cNvSpPr>
            <a:spLocks noGrp="1"/>
          </p:cNvSpPr>
          <p:nvPr>
            <p:ph sz="quarter" idx="28"/>
          </p:nvPr>
        </p:nvSpPr>
        <p:spPr>
          <a:xfrm>
            <a:off x="736601" y="4673638"/>
            <a:ext cx="6856896" cy="364715"/>
          </a:xfrm>
        </p:spPr>
        <p:txBody>
          <a:bodyPr/>
          <a:lstStyle/>
          <a:p>
            <a:r>
              <a:rPr lang="en-US" altLang="en-US" dirty="0"/>
              <a:t>Since this improper integral is divergent, the series</a:t>
            </a:r>
            <a:endParaRPr lang="en-IN" dirty="0"/>
          </a:p>
        </p:txBody>
      </p:sp>
      <p:graphicFrame>
        <p:nvGraphicFramePr>
          <p:cNvPr id="22" name="Content Placeholder 27" descr="sum((ln(n))/n)">
            <a:extLst>
              <a:ext uri="{FF2B5EF4-FFF2-40B4-BE49-F238E27FC236}">
                <a16:creationId xmlns:a16="http://schemas.microsoft.com/office/drawing/2014/main" id="{63251676-CD3D-47C5-8E90-D93639E3B094}"/>
              </a:ext>
            </a:extLst>
          </p:cNvPr>
          <p:cNvGraphicFramePr>
            <a:graphicFrameLocks noGrp="1" noChangeAspect="1"/>
          </p:cNvGraphicFramePr>
          <p:nvPr>
            <p:ph sz="quarter" idx="29"/>
            <p:extLst>
              <p:ext uri="{D42A27DB-BD31-4B8C-83A1-F6EECF244321}">
                <p14:modId xmlns:p14="http://schemas.microsoft.com/office/powerpoint/2010/main" val="1289064410"/>
              </p:ext>
            </p:extLst>
          </p:nvPr>
        </p:nvGraphicFramePr>
        <p:xfrm>
          <a:off x="7681628" y="4527261"/>
          <a:ext cx="791545" cy="537845"/>
        </p:xfrm>
        <a:graphic>
          <a:graphicData uri="http://schemas.openxmlformats.org/presentationml/2006/ole">
            <mc:AlternateContent xmlns:mc="http://schemas.openxmlformats.org/markup-compatibility/2006">
              <mc:Choice xmlns:v="urn:schemas-microsoft-com:vml" Requires="v">
                <p:oleObj spid="_x0000_s863440" name="Equation" r:id="rId7" imgW="990360" imgH="672840" progId="Equation.DSMT4">
                  <p:embed/>
                </p:oleObj>
              </mc:Choice>
              <mc:Fallback>
                <p:oleObj name="Equation" r:id="rId7" imgW="990360" imgH="672840" progId="Equation.DSMT4">
                  <p:embed/>
                  <p:pic>
                    <p:nvPicPr>
                      <p:cNvPr id="28" name="Content Placeholder 27">
                        <a:extLst>
                          <a:ext uri="{FF2B5EF4-FFF2-40B4-BE49-F238E27FC236}">
                            <a16:creationId xmlns:a16="http://schemas.microsoft.com/office/drawing/2014/main" id="{D84A63FA-7716-4FF6-99D8-DAC6E65B2375}"/>
                          </a:ext>
                        </a:extLst>
                      </p:cNvPr>
                      <p:cNvPicPr/>
                      <p:nvPr/>
                    </p:nvPicPr>
                    <p:blipFill>
                      <a:blip r:embed="rId8"/>
                      <a:stretch>
                        <a:fillRect/>
                      </a:stretch>
                    </p:blipFill>
                    <p:spPr>
                      <a:xfrm>
                        <a:off x="7681628" y="4527261"/>
                        <a:ext cx="791545" cy="53784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85A11F5-5F72-4B35-9922-C7529019FAB8}"/>
              </a:ext>
            </a:extLst>
          </p:cNvPr>
          <p:cNvSpPr>
            <a:spLocks noGrp="1"/>
          </p:cNvSpPr>
          <p:nvPr>
            <p:ph sz="quarter" idx="30"/>
          </p:nvPr>
        </p:nvSpPr>
        <p:spPr>
          <a:xfrm>
            <a:off x="8620938" y="4673639"/>
            <a:ext cx="2834462" cy="291273"/>
          </a:xfrm>
        </p:spPr>
        <p:txBody>
          <a:bodyPr/>
          <a:lstStyle/>
          <a:p>
            <a:r>
              <a:rPr lang="en-US" altLang="en-US" dirty="0"/>
              <a:t>is also divergent</a:t>
            </a:r>
            <a:endParaRPr lang="en-IN" dirty="0"/>
          </a:p>
        </p:txBody>
      </p:sp>
      <p:sp>
        <p:nvSpPr>
          <p:cNvPr id="11" name="Content Placeholder 10">
            <a:extLst>
              <a:ext uri="{FF2B5EF4-FFF2-40B4-BE49-F238E27FC236}">
                <a16:creationId xmlns:a16="http://schemas.microsoft.com/office/drawing/2014/main" id="{888F33F7-E3E0-40F3-80F2-9D762D08360C}"/>
              </a:ext>
            </a:extLst>
          </p:cNvPr>
          <p:cNvSpPr>
            <a:spLocks noGrp="1"/>
          </p:cNvSpPr>
          <p:nvPr>
            <p:ph sz="quarter" idx="31"/>
          </p:nvPr>
        </p:nvSpPr>
        <p:spPr>
          <a:xfrm>
            <a:off x="736600" y="5148471"/>
            <a:ext cx="5151438" cy="364715"/>
          </a:xfrm>
        </p:spPr>
        <p:txBody>
          <a:bodyPr/>
          <a:lstStyle/>
          <a:p>
            <a:r>
              <a:rPr lang="en-US" altLang="en-US" dirty="0"/>
              <a:t>by the Integral Test.</a:t>
            </a:r>
          </a:p>
        </p:txBody>
      </p:sp>
    </p:spTree>
    <p:extLst>
      <p:ext uri="{BB962C8B-B14F-4D97-AF65-F5344CB8AC3E}">
        <p14:creationId xmlns:p14="http://schemas.microsoft.com/office/powerpoint/2010/main" val="166844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914941"/>
          </a:xfrm>
        </p:spPr>
        <p:txBody>
          <a:bodyPr/>
          <a:lstStyle/>
          <a:p>
            <a:pPr algn="ctr"/>
            <a:r>
              <a:rPr lang="en-US" dirty="0"/>
              <a:t>11.4 </a:t>
            </a:r>
            <a:r>
              <a:rPr lang="en-US" altLang="en-US" dirty="0"/>
              <a:t>The Comparison Tests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4374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5515-8725-4E4B-8AF6-D6B28880707C}"/>
              </a:ext>
            </a:extLst>
          </p:cNvPr>
          <p:cNvSpPr>
            <a:spLocks noGrp="1"/>
          </p:cNvSpPr>
          <p:nvPr>
            <p:ph type="title"/>
          </p:nvPr>
        </p:nvSpPr>
        <p:spPr/>
        <p:txBody>
          <a:bodyPr/>
          <a:lstStyle/>
          <a:p>
            <a:r>
              <a:rPr lang="en-US" altLang="en-US" dirty="0"/>
              <a:t>The Comparison Tests </a:t>
            </a:r>
            <a:r>
              <a:rPr lang="en-US" altLang="en-US" sz="2400" b="0" dirty="0"/>
              <a:t>(1 of 8)</a:t>
            </a:r>
            <a:endParaRPr lang="en-US" sz="2400" b="0" dirty="0"/>
          </a:p>
        </p:txBody>
      </p:sp>
      <p:sp>
        <p:nvSpPr>
          <p:cNvPr id="3" name="Content Placeholder 2">
            <a:extLst>
              <a:ext uri="{FF2B5EF4-FFF2-40B4-BE49-F238E27FC236}">
                <a16:creationId xmlns:a16="http://schemas.microsoft.com/office/drawing/2014/main" id="{652DFFD1-945E-4BE3-B628-D1D04B91343E}"/>
              </a:ext>
            </a:extLst>
          </p:cNvPr>
          <p:cNvSpPr>
            <a:spLocks noGrp="1"/>
          </p:cNvSpPr>
          <p:nvPr>
            <p:ph sz="quarter" idx="23"/>
          </p:nvPr>
        </p:nvSpPr>
        <p:spPr>
          <a:xfrm>
            <a:off x="736600" y="1289049"/>
            <a:ext cx="10718800" cy="794507"/>
          </a:xfrm>
        </p:spPr>
        <p:txBody>
          <a:bodyPr/>
          <a:lstStyle/>
          <a:p>
            <a:r>
              <a:rPr lang="en-US" altLang="en-US" dirty="0"/>
              <a:t>In the comparison tests the idea is to compare a given series with a series that is known to be convergent or divergent. For instance, the series</a:t>
            </a:r>
          </a:p>
        </p:txBody>
      </p:sp>
      <p:graphicFrame>
        <p:nvGraphicFramePr>
          <p:cNvPr id="11" name="Content Placeholder 22" descr="sum_(n=1)^infinity (1/((2^n) + 1))">
            <a:extLst>
              <a:ext uri="{FF2B5EF4-FFF2-40B4-BE49-F238E27FC236}">
                <a16:creationId xmlns:a16="http://schemas.microsoft.com/office/drawing/2014/main" id="{B1890D26-A2D6-42BC-92D8-C889B4B38EEC}"/>
              </a:ext>
            </a:extLst>
          </p:cNvPr>
          <p:cNvGraphicFramePr>
            <a:graphicFrameLocks noGrp="1" noChangeAspect="1"/>
          </p:cNvGraphicFramePr>
          <p:nvPr>
            <p:ph sz="quarter" idx="24"/>
          </p:nvPr>
        </p:nvGraphicFramePr>
        <p:xfrm>
          <a:off x="5263575" y="2211877"/>
          <a:ext cx="1658501" cy="976455"/>
        </p:xfrm>
        <a:graphic>
          <a:graphicData uri="http://schemas.openxmlformats.org/presentationml/2006/ole">
            <mc:AlternateContent xmlns:mc="http://schemas.openxmlformats.org/markup-compatibility/2006">
              <mc:Choice xmlns:v="urn:schemas-microsoft-com:vml" Requires="v">
                <p:oleObj spid="_x0000_s871426" name="Equation" r:id="rId3" imgW="1358640" imgH="799920" progId="Equation.DSMT4">
                  <p:embed/>
                </p:oleObj>
              </mc:Choice>
              <mc:Fallback>
                <p:oleObj name="Equation" r:id="rId3" imgW="1358640" imgH="799920" progId="Equation.DSMT4">
                  <p:embed/>
                  <p:pic>
                    <p:nvPicPr>
                      <p:cNvPr id="11" name="Content Placeholder 22" descr="sum_(n=1)^infinity (1/((2^n) + 1))">
                        <a:extLst>
                          <a:ext uri="{FF2B5EF4-FFF2-40B4-BE49-F238E27FC236}">
                            <a16:creationId xmlns:a16="http://schemas.microsoft.com/office/drawing/2014/main" id="{B1890D26-A2D6-42BC-92D8-C889B4B38EEC}"/>
                          </a:ext>
                        </a:extLst>
                      </p:cNvPr>
                      <p:cNvPicPr/>
                      <p:nvPr/>
                    </p:nvPicPr>
                    <p:blipFill>
                      <a:blip r:embed="rId4"/>
                      <a:stretch>
                        <a:fillRect/>
                      </a:stretch>
                    </p:blipFill>
                    <p:spPr>
                      <a:xfrm>
                        <a:off x="5263575" y="2211877"/>
                        <a:ext cx="1658501" cy="97645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6E97D77-2DE9-4AF1-B7B5-93E3902A3C51}"/>
              </a:ext>
            </a:extLst>
          </p:cNvPr>
          <p:cNvSpPr>
            <a:spLocks noGrp="1"/>
          </p:cNvSpPr>
          <p:nvPr>
            <p:ph sz="quarter" idx="25"/>
          </p:nvPr>
        </p:nvSpPr>
        <p:spPr>
          <a:xfrm>
            <a:off x="736600" y="3666201"/>
            <a:ext cx="3319206" cy="330610"/>
          </a:xfrm>
        </p:spPr>
        <p:txBody>
          <a:bodyPr/>
          <a:lstStyle/>
          <a:p>
            <a:r>
              <a:rPr lang="en-US" altLang="en-US" dirty="0"/>
              <a:t>reminds us of the series</a:t>
            </a:r>
            <a:endParaRPr lang="en-US" dirty="0"/>
          </a:p>
        </p:txBody>
      </p:sp>
      <p:graphicFrame>
        <p:nvGraphicFramePr>
          <p:cNvPr id="13" name="Content Placeholder 23" descr="sum_(n=1)^infinity (1/(2^n))">
            <a:extLst>
              <a:ext uri="{FF2B5EF4-FFF2-40B4-BE49-F238E27FC236}">
                <a16:creationId xmlns:a16="http://schemas.microsoft.com/office/drawing/2014/main" id="{CE43C771-05D6-4DB0-BD61-E0FF0F0A0B3A}"/>
              </a:ext>
            </a:extLst>
          </p:cNvPr>
          <p:cNvGraphicFramePr>
            <a:graphicFrameLocks noGrp="1" noChangeAspect="1"/>
          </p:cNvGraphicFramePr>
          <p:nvPr>
            <p:ph sz="quarter" idx="26"/>
          </p:nvPr>
        </p:nvGraphicFramePr>
        <p:xfrm>
          <a:off x="4035430" y="3485923"/>
          <a:ext cx="1140655" cy="700542"/>
        </p:xfrm>
        <a:graphic>
          <a:graphicData uri="http://schemas.openxmlformats.org/presentationml/2006/ole">
            <mc:AlternateContent xmlns:mc="http://schemas.openxmlformats.org/markup-compatibility/2006">
              <mc:Choice xmlns:v="urn:schemas-microsoft-com:vml" Requires="v">
                <p:oleObj spid="_x0000_s871427" name="Equation" r:id="rId5" imgW="1054080" imgH="647640" progId="Equation.DSMT4">
                  <p:embed/>
                </p:oleObj>
              </mc:Choice>
              <mc:Fallback>
                <p:oleObj name="Equation" r:id="rId5" imgW="1054080" imgH="647640" progId="Equation.DSMT4">
                  <p:embed/>
                  <p:pic>
                    <p:nvPicPr>
                      <p:cNvPr id="13" name="Content Placeholder 23" descr="sum_(n=1)^infinity (1/(2^n))">
                        <a:extLst>
                          <a:ext uri="{FF2B5EF4-FFF2-40B4-BE49-F238E27FC236}">
                            <a16:creationId xmlns:a16="http://schemas.microsoft.com/office/drawing/2014/main" id="{CE43C771-05D6-4DB0-BD61-E0FF0F0A0B3A}"/>
                          </a:ext>
                        </a:extLst>
                      </p:cNvPr>
                      <p:cNvPicPr/>
                      <p:nvPr/>
                    </p:nvPicPr>
                    <p:blipFill>
                      <a:blip r:embed="rId6"/>
                      <a:stretch>
                        <a:fillRect/>
                      </a:stretch>
                    </p:blipFill>
                    <p:spPr>
                      <a:xfrm>
                        <a:off x="4035430" y="3485923"/>
                        <a:ext cx="1140655" cy="70054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8F9179C-BC31-4588-A3D2-54AE36E21AAA}"/>
              </a:ext>
            </a:extLst>
          </p:cNvPr>
          <p:cNvSpPr>
            <a:spLocks noGrp="1"/>
          </p:cNvSpPr>
          <p:nvPr>
            <p:ph sz="quarter" idx="27"/>
          </p:nvPr>
        </p:nvSpPr>
        <p:spPr>
          <a:xfrm>
            <a:off x="5278158" y="3671938"/>
            <a:ext cx="4381090" cy="330610"/>
          </a:xfrm>
        </p:spPr>
        <p:txBody>
          <a:bodyPr/>
          <a:lstStyle/>
          <a:p>
            <a:r>
              <a:rPr lang="en-US" altLang="en-US" dirty="0"/>
              <a:t>which is a geometric series with</a:t>
            </a:r>
            <a:endParaRPr lang="en-US" dirty="0"/>
          </a:p>
        </p:txBody>
      </p:sp>
      <p:graphicFrame>
        <p:nvGraphicFramePr>
          <p:cNvPr id="15" name="Content Placeholder 14" descr="a = (1/2) and r = (1/2)&#10;">
            <a:extLst>
              <a:ext uri="{FF2B5EF4-FFF2-40B4-BE49-F238E27FC236}">
                <a16:creationId xmlns:a16="http://schemas.microsoft.com/office/drawing/2014/main" id="{0D0DA0D8-D99B-4BC0-BDD2-7CE7B1ED5A5B}"/>
              </a:ext>
            </a:extLst>
          </p:cNvPr>
          <p:cNvGraphicFramePr>
            <a:graphicFrameLocks noGrp="1" noChangeAspect="1"/>
          </p:cNvGraphicFramePr>
          <p:nvPr>
            <p:ph sz="quarter" idx="28"/>
          </p:nvPr>
        </p:nvGraphicFramePr>
        <p:xfrm>
          <a:off x="9627317" y="3451144"/>
          <a:ext cx="2381125" cy="793074"/>
        </p:xfrm>
        <a:graphic>
          <a:graphicData uri="http://schemas.openxmlformats.org/presentationml/2006/ole">
            <mc:AlternateContent xmlns:mc="http://schemas.openxmlformats.org/markup-compatibility/2006">
              <mc:Choice xmlns:v="urn:schemas-microsoft-com:vml" Requires="v">
                <p:oleObj spid="_x0000_s871428" name="Equation" r:id="rId7" imgW="1866600" imgH="622080" progId="Equation.DSMT4">
                  <p:embed/>
                </p:oleObj>
              </mc:Choice>
              <mc:Fallback>
                <p:oleObj name="Equation" r:id="rId7" imgW="1866600" imgH="622080" progId="Equation.DSMT4">
                  <p:embed/>
                  <p:pic>
                    <p:nvPicPr>
                      <p:cNvPr id="15" name="Content Placeholder 14" descr="a = (1/2) and r = (1/2)&#10;">
                        <a:extLst>
                          <a:ext uri="{FF2B5EF4-FFF2-40B4-BE49-F238E27FC236}">
                            <a16:creationId xmlns:a16="http://schemas.microsoft.com/office/drawing/2014/main" id="{0D0DA0D8-D99B-4BC0-BDD2-7CE7B1ED5A5B}"/>
                          </a:ext>
                        </a:extLst>
                      </p:cNvPr>
                      <p:cNvPicPr/>
                      <p:nvPr/>
                    </p:nvPicPr>
                    <p:blipFill>
                      <a:blip r:embed="rId8"/>
                      <a:stretch>
                        <a:fillRect/>
                      </a:stretch>
                    </p:blipFill>
                    <p:spPr>
                      <a:xfrm>
                        <a:off x="9627317" y="3451144"/>
                        <a:ext cx="2381125" cy="79307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BB2AAA9-6A05-4484-9AB5-CA853F15F466}"/>
              </a:ext>
            </a:extLst>
          </p:cNvPr>
          <p:cNvSpPr>
            <a:spLocks noGrp="1"/>
          </p:cNvSpPr>
          <p:nvPr>
            <p:ph sz="quarter" idx="29"/>
          </p:nvPr>
        </p:nvSpPr>
        <p:spPr>
          <a:xfrm>
            <a:off x="736600" y="4206467"/>
            <a:ext cx="10916138" cy="646567"/>
          </a:xfrm>
        </p:spPr>
        <p:txBody>
          <a:bodyPr/>
          <a:lstStyle/>
          <a:p>
            <a:r>
              <a:rPr lang="en-US" altLang="en-US" dirty="0"/>
              <a:t>and is therefore convergent. Because the series (1) is so similar to a convergent series, we have the feeling that it too must be convergent. Indeed, it is.</a:t>
            </a:r>
            <a:endParaRPr lang="en-US" dirty="0"/>
          </a:p>
        </p:txBody>
      </p:sp>
    </p:spTree>
    <p:extLst>
      <p:ext uri="{BB962C8B-B14F-4D97-AF65-F5344CB8AC3E}">
        <p14:creationId xmlns:p14="http://schemas.microsoft.com/office/powerpoint/2010/main" val="367229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dirty="0"/>
              <a:t>11.3 </a:t>
            </a:r>
            <a:r>
              <a:rPr lang="en-IN" altLang="en-US" dirty="0"/>
              <a:t>The Integral Test and Estimates of Sums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362C-D576-48FC-A9FE-874D9075C9AC}"/>
              </a:ext>
            </a:extLst>
          </p:cNvPr>
          <p:cNvSpPr>
            <a:spLocks noGrp="1"/>
          </p:cNvSpPr>
          <p:nvPr>
            <p:ph type="title"/>
          </p:nvPr>
        </p:nvSpPr>
        <p:spPr/>
        <p:txBody>
          <a:bodyPr/>
          <a:lstStyle/>
          <a:p>
            <a:r>
              <a:rPr lang="en-US" altLang="en-US" dirty="0"/>
              <a:t>The Comparison Tests </a:t>
            </a:r>
            <a:r>
              <a:rPr lang="en-US" altLang="en-US" sz="2400" b="0" dirty="0"/>
              <a:t>(2 of 8)</a:t>
            </a:r>
            <a:endParaRPr lang="en-US" dirty="0"/>
          </a:p>
        </p:txBody>
      </p:sp>
      <p:sp>
        <p:nvSpPr>
          <p:cNvPr id="3" name="Content Placeholder 2">
            <a:extLst>
              <a:ext uri="{FF2B5EF4-FFF2-40B4-BE49-F238E27FC236}">
                <a16:creationId xmlns:a16="http://schemas.microsoft.com/office/drawing/2014/main" id="{402348E3-554E-4F11-8A44-F561B34C895A}"/>
              </a:ext>
            </a:extLst>
          </p:cNvPr>
          <p:cNvSpPr>
            <a:spLocks noGrp="1"/>
          </p:cNvSpPr>
          <p:nvPr>
            <p:ph sz="quarter" idx="23"/>
          </p:nvPr>
        </p:nvSpPr>
        <p:spPr/>
        <p:txBody>
          <a:bodyPr/>
          <a:lstStyle/>
          <a:p>
            <a:r>
              <a:rPr lang="en-US" altLang="en-US" dirty="0"/>
              <a:t>The inequality</a:t>
            </a:r>
          </a:p>
        </p:txBody>
      </p:sp>
      <p:graphicFrame>
        <p:nvGraphicFramePr>
          <p:cNvPr id="7" name="Content Placeholder 26" descr="(1/((2^n) + 1)) &lt; (1/(2^n))">
            <a:extLst>
              <a:ext uri="{FF2B5EF4-FFF2-40B4-BE49-F238E27FC236}">
                <a16:creationId xmlns:a16="http://schemas.microsoft.com/office/drawing/2014/main" id="{AF39A804-7216-4C63-AEF2-5DA8DCA36A8D}"/>
              </a:ext>
            </a:extLst>
          </p:cNvPr>
          <p:cNvGraphicFramePr>
            <a:graphicFrameLocks noGrp="1" noChangeAspect="1"/>
          </p:cNvGraphicFramePr>
          <p:nvPr>
            <p:ph sz="quarter" idx="24"/>
          </p:nvPr>
        </p:nvGraphicFramePr>
        <p:xfrm>
          <a:off x="5134212" y="1795199"/>
          <a:ext cx="1622259" cy="819161"/>
        </p:xfrm>
        <a:graphic>
          <a:graphicData uri="http://schemas.openxmlformats.org/presentationml/2006/ole">
            <mc:AlternateContent xmlns:mc="http://schemas.openxmlformats.org/markup-compatibility/2006">
              <mc:Choice xmlns:v="urn:schemas-microsoft-com:vml" Requires="v">
                <p:oleObj spid="_x0000_s872450" name="Equation" r:id="rId3" imgW="1282680" imgH="647640" progId="Equation.DSMT4">
                  <p:embed/>
                </p:oleObj>
              </mc:Choice>
              <mc:Fallback>
                <p:oleObj name="Equation" r:id="rId3" imgW="1282680" imgH="647640" progId="Equation.DSMT4">
                  <p:embed/>
                  <p:pic>
                    <p:nvPicPr>
                      <p:cNvPr id="7" name="Content Placeholder 26" descr="(1/((2^n) + 1)) &lt; (1/(2^n))">
                        <a:extLst>
                          <a:ext uri="{FF2B5EF4-FFF2-40B4-BE49-F238E27FC236}">
                            <a16:creationId xmlns:a16="http://schemas.microsoft.com/office/drawing/2014/main" id="{AF39A804-7216-4C63-AEF2-5DA8DCA36A8D}"/>
                          </a:ext>
                        </a:extLst>
                      </p:cNvPr>
                      <p:cNvPicPr/>
                      <p:nvPr/>
                    </p:nvPicPr>
                    <p:blipFill>
                      <a:blip r:embed="rId4"/>
                      <a:stretch>
                        <a:fillRect/>
                      </a:stretch>
                    </p:blipFill>
                    <p:spPr>
                      <a:xfrm>
                        <a:off x="5134212" y="1795199"/>
                        <a:ext cx="1622259" cy="81916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38B7906-C881-4737-8478-FFEC67919034}"/>
              </a:ext>
            </a:extLst>
          </p:cNvPr>
          <p:cNvSpPr>
            <a:spLocks noGrp="1"/>
          </p:cNvSpPr>
          <p:nvPr>
            <p:ph sz="quarter" idx="25"/>
          </p:nvPr>
        </p:nvSpPr>
        <p:spPr>
          <a:xfrm>
            <a:off x="736600" y="2884348"/>
            <a:ext cx="10712450" cy="2060864"/>
          </a:xfrm>
        </p:spPr>
        <p:txBody>
          <a:bodyPr/>
          <a:lstStyle/>
          <a:p>
            <a:r>
              <a:rPr lang="en-US" altLang="en-US" dirty="0"/>
              <a:t>shows that our given series (1) has smaller terms than those of the geometric series and therefore all its partial sums are also smaller than 1 (the sum of the geometric series).</a:t>
            </a:r>
          </a:p>
          <a:p>
            <a:r>
              <a:rPr lang="en-US" altLang="en-US" dirty="0"/>
              <a:t>This means that its partial sums form a bounded increasing sequence, which is convergent. It also follows that the sum of the series is less than the sum of the geometric series:</a:t>
            </a:r>
          </a:p>
        </p:txBody>
      </p:sp>
      <p:graphicFrame>
        <p:nvGraphicFramePr>
          <p:cNvPr id="8" name="Content Placeholder 28" descr="sum_(n=1)^infinity (1/((2^n) + 1)) &lt; 1">
            <a:extLst>
              <a:ext uri="{FF2B5EF4-FFF2-40B4-BE49-F238E27FC236}">
                <a16:creationId xmlns:a16="http://schemas.microsoft.com/office/drawing/2014/main" id="{CB3A1B70-501C-4607-BBF7-02206719AEFC}"/>
              </a:ext>
            </a:extLst>
          </p:cNvPr>
          <p:cNvGraphicFramePr>
            <a:graphicFrameLocks noGrp="1" noChangeAspect="1"/>
          </p:cNvGraphicFramePr>
          <p:nvPr>
            <p:ph sz="quarter" idx="26"/>
          </p:nvPr>
        </p:nvGraphicFramePr>
        <p:xfrm>
          <a:off x="5301586" y="5230814"/>
          <a:ext cx="1588829" cy="895525"/>
        </p:xfrm>
        <a:graphic>
          <a:graphicData uri="http://schemas.openxmlformats.org/presentationml/2006/ole">
            <mc:AlternateContent xmlns:mc="http://schemas.openxmlformats.org/markup-compatibility/2006">
              <mc:Choice xmlns:v="urn:schemas-microsoft-com:vml" Requires="v">
                <p:oleObj spid="_x0000_s872451" name="Equation" r:id="rId5" imgW="1396800" imgH="787320" progId="Equation.DSMT4">
                  <p:embed/>
                </p:oleObj>
              </mc:Choice>
              <mc:Fallback>
                <p:oleObj name="Equation" r:id="rId5" imgW="1396800" imgH="787320" progId="Equation.DSMT4">
                  <p:embed/>
                  <p:pic>
                    <p:nvPicPr>
                      <p:cNvPr id="8" name="Content Placeholder 28" descr="sum_(n=1)^infinity (1/((2^n) + 1)) &lt; 1">
                        <a:extLst>
                          <a:ext uri="{FF2B5EF4-FFF2-40B4-BE49-F238E27FC236}">
                            <a16:creationId xmlns:a16="http://schemas.microsoft.com/office/drawing/2014/main" id="{CB3A1B70-501C-4607-BBF7-02206719AEFC}"/>
                          </a:ext>
                        </a:extLst>
                      </p:cNvPr>
                      <p:cNvPicPr/>
                      <p:nvPr/>
                    </p:nvPicPr>
                    <p:blipFill>
                      <a:blip r:embed="rId6"/>
                      <a:stretch>
                        <a:fillRect/>
                      </a:stretch>
                    </p:blipFill>
                    <p:spPr>
                      <a:xfrm>
                        <a:off x="5301586" y="5230814"/>
                        <a:ext cx="1588829" cy="895525"/>
                      </a:xfrm>
                      <a:prstGeom prst="rect">
                        <a:avLst/>
                      </a:prstGeom>
                    </p:spPr>
                  </p:pic>
                </p:oleObj>
              </mc:Fallback>
            </mc:AlternateContent>
          </a:graphicData>
        </a:graphic>
      </p:graphicFrame>
    </p:spTree>
    <p:extLst>
      <p:ext uri="{BB962C8B-B14F-4D97-AF65-F5344CB8AC3E}">
        <p14:creationId xmlns:p14="http://schemas.microsoft.com/office/powerpoint/2010/main" val="80271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2AAD-254A-46E5-AF05-28254B5F7134}"/>
              </a:ext>
            </a:extLst>
          </p:cNvPr>
          <p:cNvSpPr>
            <a:spLocks noGrp="1"/>
          </p:cNvSpPr>
          <p:nvPr>
            <p:ph type="title"/>
          </p:nvPr>
        </p:nvSpPr>
        <p:spPr/>
        <p:txBody>
          <a:bodyPr/>
          <a:lstStyle/>
          <a:p>
            <a:r>
              <a:rPr lang="en-US" altLang="en-US" dirty="0"/>
              <a:t>The Comparison Tests </a:t>
            </a:r>
            <a:r>
              <a:rPr lang="en-US" altLang="en-US" sz="2400" b="0" dirty="0"/>
              <a:t>(3 of 8)</a:t>
            </a:r>
            <a:endParaRPr lang="en-US" dirty="0"/>
          </a:p>
        </p:txBody>
      </p:sp>
      <p:sp>
        <p:nvSpPr>
          <p:cNvPr id="3" name="Content Placeholder 2">
            <a:extLst>
              <a:ext uri="{FF2B5EF4-FFF2-40B4-BE49-F238E27FC236}">
                <a16:creationId xmlns:a16="http://schemas.microsoft.com/office/drawing/2014/main" id="{A36AC6EA-309A-48A9-88BF-632D0FF27700}"/>
              </a:ext>
            </a:extLst>
          </p:cNvPr>
          <p:cNvSpPr>
            <a:spLocks noGrp="1"/>
          </p:cNvSpPr>
          <p:nvPr>
            <p:ph sz="quarter" idx="23"/>
          </p:nvPr>
        </p:nvSpPr>
        <p:spPr>
          <a:xfrm>
            <a:off x="736600" y="1289049"/>
            <a:ext cx="10718800" cy="2082680"/>
          </a:xfrm>
        </p:spPr>
        <p:txBody>
          <a:bodyPr/>
          <a:lstStyle/>
          <a:p>
            <a:r>
              <a:rPr lang="en-US" altLang="en-US" dirty="0"/>
              <a:t>Similar reasoning can be used to prove the following test, which applies only to series whose terms are positive. The first part says that if we have a series whose terms are </a:t>
            </a:r>
            <a:r>
              <a:rPr lang="en-US" altLang="en-US" i="1" dirty="0"/>
              <a:t>smaller </a:t>
            </a:r>
            <a:r>
              <a:rPr lang="en-US" altLang="en-US" dirty="0"/>
              <a:t>than those of a known </a:t>
            </a:r>
            <a:r>
              <a:rPr lang="en-US" altLang="en-US" i="1" dirty="0"/>
              <a:t>convergent </a:t>
            </a:r>
            <a:r>
              <a:rPr lang="en-US" altLang="en-US" dirty="0"/>
              <a:t>series, then our series is also convergent.</a:t>
            </a:r>
          </a:p>
          <a:p>
            <a:r>
              <a:rPr lang="en-US" altLang="en-US" dirty="0"/>
              <a:t>The second part says that if we start with a series whose terms are </a:t>
            </a:r>
            <a:r>
              <a:rPr lang="en-US" altLang="en-US" i="1" dirty="0"/>
              <a:t>larger </a:t>
            </a:r>
            <a:r>
              <a:rPr lang="en-US" altLang="en-US" dirty="0"/>
              <a:t>than those of a known </a:t>
            </a:r>
            <a:r>
              <a:rPr lang="en-US" altLang="en-US" i="1" dirty="0"/>
              <a:t>divergent </a:t>
            </a:r>
            <a:r>
              <a:rPr lang="en-US" altLang="en-US" dirty="0"/>
              <a:t>series, then it too is divergent.</a:t>
            </a:r>
          </a:p>
        </p:txBody>
      </p:sp>
      <p:sp>
        <p:nvSpPr>
          <p:cNvPr id="4" name="Content Placeholder 3">
            <a:extLst>
              <a:ext uri="{FF2B5EF4-FFF2-40B4-BE49-F238E27FC236}">
                <a16:creationId xmlns:a16="http://schemas.microsoft.com/office/drawing/2014/main" id="{E66BA5DA-E7D2-43FF-960F-93091A49DD0B}"/>
              </a:ext>
            </a:extLst>
          </p:cNvPr>
          <p:cNvSpPr>
            <a:spLocks noGrp="1"/>
          </p:cNvSpPr>
          <p:nvPr>
            <p:ph sz="quarter" idx="24"/>
          </p:nvPr>
        </p:nvSpPr>
        <p:spPr>
          <a:xfrm>
            <a:off x="770469" y="3627104"/>
            <a:ext cx="5083277" cy="372236"/>
          </a:xfrm>
        </p:spPr>
        <p:txBody>
          <a:bodyPr/>
          <a:lstStyle/>
          <a:p>
            <a:r>
              <a:rPr lang="en-US" b="1" dirty="0">
                <a:solidFill>
                  <a:srgbClr val="0000A3"/>
                </a:solidFill>
              </a:rPr>
              <a:t>The Comparison Test </a:t>
            </a:r>
            <a:r>
              <a:rPr lang="en-US" dirty="0"/>
              <a:t>Suppose that</a:t>
            </a:r>
          </a:p>
        </p:txBody>
      </p:sp>
      <p:graphicFrame>
        <p:nvGraphicFramePr>
          <p:cNvPr id="12" name="Content Placeholder 11" descr="sum(a_n) and sum(b_n)">
            <a:extLst>
              <a:ext uri="{FF2B5EF4-FFF2-40B4-BE49-F238E27FC236}">
                <a16:creationId xmlns:a16="http://schemas.microsoft.com/office/drawing/2014/main" id="{BBF44167-B483-44EC-8861-4024EA7C3F24}"/>
              </a:ext>
            </a:extLst>
          </p:cNvPr>
          <p:cNvGraphicFramePr>
            <a:graphicFrameLocks noGrp="1" noChangeAspect="1"/>
          </p:cNvGraphicFramePr>
          <p:nvPr>
            <p:ph sz="quarter" idx="25"/>
          </p:nvPr>
        </p:nvGraphicFramePr>
        <p:xfrm>
          <a:off x="5807524" y="3572188"/>
          <a:ext cx="2183971" cy="458364"/>
        </p:xfrm>
        <a:graphic>
          <a:graphicData uri="http://schemas.openxmlformats.org/presentationml/2006/ole">
            <mc:AlternateContent xmlns:mc="http://schemas.openxmlformats.org/markup-compatibility/2006">
              <mc:Choice xmlns:v="urn:schemas-microsoft-com:vml" Requires="v">
                <p:oleObj spid="_x0000_s873474" name="Equation" r:id="rId3" imgW="2057400" imgH="431640" progId="Equation.DSMT4">
                  <p:embed/>
                </p:oleObj>
              </mc:Choice>
              <mc:Fallback>
                <p:oleObj name="Equation" r:id="rId3" imgW="2057400" imgH="431640" progId="Equation.DSMT4">
                  <p:embed/>
                  <p:pic>
                    <p:nvPicPr>
                      <p:cNvPr id="12" name="Content Placeholder 11" descr="sum(a_n) and sum(b_n)">
                        <a:extLst>
                          <a:ext uri="{FF2B5EF4-FFF2-40B4-BE49-F238E27FC236}">
                            <a16:creationId xmlns:a16="http://schemas.microsoft.com/office/drawing/2014/main" id="{BBF44167-B483-44EC-8861-4024EA7C3F24}"/>
                          </a:ext>
                        </a:extLst>
                      </p:cNvPr>
                      <p:cNvPicPr/>
                      <p:nvPr/>
                    </p:nvPicPr>
                    <p:blipFill>
                      <a:blip r:embed="rId4"/>
                      <a:stretch>
                        <a:fillRect/>
                      </a:stretch>
                    </p:blipFill>
                    <p:spPr>
                      <a:xfrm>
                        <a:off x="5807524" y="3572188"/>
                        <a:ext cx="2183971" cy="45836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B771E48-3F6E-4C89-93E1-E49E06498DAC}"/>
              </a:ext>
            </a:extLst>
          </p:cNvPr>
          <p:cNvSpPr>
            <a:spLocks noGrp="1"/>
          </p:cNvSpPr>
          <p:nvPr>
            <p:ph sz="quarter" idx="26"/>
          </p:nvPr>
        </p:nvSpPr>
        <p:spPr>
          <a:xfrm>
            <a:off x="8016947" y="3619031"/>
            <a:ext cx="4039987" cy="308702"/>
          </a:xfrm>
        </p:spPr>
        <p:txBody>
          <a:bodyPr/>
          <a:lstStyle/>
          <a:p>
            <a:r>
              <a:rPr lang="en-US" dirty="0"/>
              <a:t>are series with positive terms.</a:t>
            </a:r>
          </a:p>
        </p:txBody>
      </p:sp>
      <p:sp>
        <p:nvSpPr>
          <p:cNvPr id="13" name="Content Placeholder 12">
            <a:extLst>
              <a:ext uri="{FF2B5EF4-FFF2-40B4-BE49-F238E27FC236}">
                <a16:creationId xmlns:a16="http://schemas.microsoft.com/office/drawing/2014/main" id="{08D84014-3FC9-4239-993E-C01F73215726}"/>
              </a:ext>
            </a:extLst>
          </p:cNvPr>
          <p:cNvSpPr>
            <a:spLocks noGrp="1"/>
          </p:cNvSpPr>
          <p:nvPr>
            <p:ph sz="quarter" idx="27"/>
          </p:nvPr>
        </p:nvSpPr>
        <p:spPr>
          <a:xfrm>
            <a:off x="770469" y="4262016"/>
            <a:ext cx="660125" cy="372236"/>
          </a:xfrm>
        </p:spPr>
        <p:txBody>
          <a:bodyPr/>
          <a:lstStyle/>
          <a:p>
            <a:r>
              <a:rPr lang="en-US" dirty="0"/>
              <a:t>(i) If</a:t>
            </a:r>
          </a:p>
        </p:txBody>
      </p:sp>
      <p:graphicFrame>
        <p:nvGraphicFramePr>
          <p:cNvPr id="26" name="Content Placeholder 25" descr="sum(b_n)">
            <a:extLst>
              <a:ext uri="{FF2B5EF4-FFF2-40B4-BE49-F238E27FC236}">
                <a16:creationId xmlns:a16="http://schemas.microsoft.com/office/drawing/2014/main" id="{12C3066B-93D7-4692-9D9D-9272BD43EF1D}"/>
              </a:ext>
            </a:extLst>
          </p:cNvPr>
          <p:cNvGraphicFramePr>
            <a:graphicFrameLocks noGrp="1" noChangeAspect="1"/>
          </p:cNvGraphicFramePr>
          <p:nvPr>
            <p:ph sz="quarter" idx="28"/>
          </p:nvPr>
        </p:nvGraphicFramePr>
        <p:xfrm>
          <a:off x="1390602" y="4183115"/>
          <a:ext cx="731058" cy="451928"/>
        </p:xfrm>
        <a:graphic>
          <a:graphicData uri="http://schemas.openxmlformats.org/presentationml/2006/ole">
            <mc:AlternateContent xmlns:mc="http://schemas.openxmlformats.org/markup-compatibility/2006">
              <mc:Choice xmlns:v="urn:schemas-microsoft-com:vml" Requires="v">
                <p:oleObj spid="_x0000_s873475" name="Equation" r:id="rId5" imgW="698400" imgH="431640" progId="Equation.DSMT4">
                  <p:embed/>
                </p:oleObj>
              </mc:Choice>
              <mc:Fallback>
                <p:oleObj name="Equation" r:id="rId5" imgW="698400" imgH="431640" progId="Equation.DSMT4">
                  <p:embed/>
                  <p:pic>
                    <p:nvPicPr>
                      <p:cNvPr id="26" name="Content Placeholder 25" descr="sum(b_n)">
                        <a:extLst>
                          <a:ext uri="{FF2B5EF4-FFF2-40B4-BE49-F238E27FC236}">
                            <a16:creationId xmlns:a16="http://schemas.microsoft.com/office/drawing/2014/main" id="{12C3066B-93D7-4692-9D9D-9272BD43EF1D}"/>
                          </a:ext>
                        </a:extLst>
                      </p:cNvPr>
                      <p:cNvPicPr/>
                      <p:nvPr/>
                    </p:nvPicPr>
                    <p:blipFill>
                      <a:blip r:embed="rId6"/>
                      <a:stretch>
                        <a:fillRect/>
                      </a:stretch>
                    </p:blipFill>
                    <p:spPr>
                      <a:xfrm>
                        <a:off x="1390602" y="4183115"/>
                        <a:ext cx="731058" cy="45192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9B33F97E-802B-499F-A4E0-FC9C761FE7B3}"/>
              </a:ext>
            </a:extLst>
          </p:cNvPr>
          <p:cNvSpPr>
            <a:spLocks noGrp="1"/>
          </p:cNvSpPr>
          <p:nvPr>
            <p:ph sz="quarter" idx="29"/>
          </p:nvPr>
        </p:nvSpPr>
        <p:spPr>
          <a:xfrm>
            <a:off x="2162254" y="4220544"/>
            <a:ext cx="5285323" cy="296392"/>
          </a:xfrm>
        </p:spPr>
        <p:txBody>
          <a:bodyPr/>
          <a:lstStyle/>
          <a:p>
            <a:r>
              <a:rPr lang="en-US" dirty="0"/>
              <a:t>is convergent and </a:t>
            </a:r>
            <a:r>
              <a:rPr lang="en-US" i="1" dirty="0"/>
              <a:t>a</a:t>
            </a:r>
            <a:r>
              <a:rPr lang="en-US" i="1" baseline="-25000" dirty="0"/>
              <a:t>n</a:t>
            </a:r>
            <a:r>
              <a:rPr lang="en-US" i="1" dirty="0"/>
              <a:t> </a:t>
            </a:r>
            <a:r>
              <a:rPr lang="en-US" dirty="0"/>
              <a:t>≤ </a:t>
            </a:r>
            <a:r>
              <a:rPr lang="en-US" i="1" dirty="0"/>
              <a:t>b</a:t>
            </a:r>
            <a:r>
              <a:rPr lang="en-US" i="1" baseline="-25000" dirty="0"/>
              <a:t>n</a:t>
            </a:r>
            <a:r>
              <a:rPr lang="en-US" i="1" dirty="0"/>
              <a:t> </a:t>
            </a:r>
            <a:r>
              <a:rPr lang="en-US" dirty="0"/>
              <a:t>for all </a:t>
            </a:r>
            <a:r>
              <a:rPr lang="en-US" i="1" dirty="0"/>
              <a:t>n</a:t>
            </a:r>
            <a:r>
              <a:rPr lang="en-US" dirty="0"/>
              <a:t>, then</a:t>
            </a:r>
          </a:p>
        </p:txBody>
      </p:sp>
      <p:graphicFrame>
        <p:nvGraphicFramePr>
          <p:cNvPr id="28" name="Content Placeholder 27" descr="sum(a_n)">
            <a:extLst>
              <a:ext uri="{FF2B5EF4-FFF2-40B4-BE49-F238E27FC236}">
                <a16:creationId xmlns:a16="http://schemas.microsoft.com/office/drawing/2014/main" id="{72B16CCD-A9FF-4433-863E-95F46414883B}"/>
              </a:ext>
            </a:extLst>
          </p:cNvPr>
          <p:cNvGraphicFramePr>
            <a:graphicFrameLocks noGrp="1" noChangeAspect="1"/>
          </p:cNvGraphicFramePr>
          <p:nvPr>
            <p:ph sz="quarter" idx="30"/>
          </p:nvPr>
        </p:nvGraphicFramePr>
        <p:xfrm>
          <a:off x="7490398" y="4162712"/>
          <a:ext cx="738369" cy="456447"/>
        </p:xfrm>
        <a:graphic>
          <a:graphicData uri="http://schemas.openxmlformats.org/presentationml/2006/ole">
            <mc:AlternateContent xmlns:mc="http://schemas.openxmlformats.org/markup-compatibility/2006">
              <mc:Choice xmlns:v="urn:schemas-microsoft-com:vml" Requires="v">
                <p:oleObj spid="_x0000_s873476" name="Equation" r:id="rId7" imgW="698400" imgH="431640" progId="Equation.DSMT4">
                  <p:embed/>
                </p:oleObj>
              </mc:Choice>
              <mc:Fallback>
                <p:oleObj name="Equation" r:id="rId7" imgW="698400" imgH="431640" progId="Equation.DSMT4">
                  <p:embed/>
                  <p:pic>
                    <p:nvPicPr>
                      <p:cNvPr id="28" name="Content Placeholder 27" descr="sum(a_n)">
                        <a:extLst>
                          <a:ext uri="{FF2B5EF4-FFF2-40B4-BE49-F238E27FC236}">
                            <a16:creationId xmlns:a16="http://schemas.microsoft.com/office/drawing/2014/main" id="{72B16CCD-A9FF-4433-863E-95F46414883B}"/>
                          </a:ext>
                        </a:extLst>
                      </p:cNvPr>
                      <p:cNvPicPr/>
                      <p:nvPr/>
                    </p:nvPicPr>
                    <p:blipFill>
                      <a:blip r:embed="rId8"/>
                      <a:stretch>
                        <a:fillRect/>
                      </a:stretch>
                    </p:blipFill>
                    <p:spPr>
                      <a:xfrm>
                        <a:off x="7490398" y="4162712"/>
                        <a:ext cx="738369" cy="456447"/>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4F5C3B08-1672-462F-97E6-953836F6D158}"/>
              </a:ext>
            </a:extLst>
          </p:cNvPr>
          <p:cNvSpPr>
            <a:spLocks noGrp="1"/>
          </p:cNvSpPr>
          <p:nvPr>
            <p:ph sz="quarter" idx="31"/>
          </p:nvPr>
        </p:nvSpPr>
        <p:spPr>
          <a:xfrm>
            <a:off x="8281411" y="4206879"/>
            <a:ext cx="2729271" cy="296392"/>
          </a:xfrm>
        </p:spPr>
        <p:txBody>
          <a:bodyPr/>
          <a:lstStyle/>
          <a:p>
            <a:r>
              <a:rPr lang="en-US" dirty="0"/>
              <a:t>is also convergent.</a:t>
            </a:r>
          </a:p>
        </p:txBody>
      </p:sp>
      <p:sp>
        <p:nvSpPr>
          <p:cNvPr id="18" name="Content Placeholder 17">
            <a:extLst>
              <a:ext uri="{FF2B5EF4-FFF2-40B4-BE49-F238E27FC236}">
                <a16:creationId xmlns:a16="http://schemas.microsoft.com/office/drawing/2014/main" id="{0776FE2E-7F68-4002-BDC4-E718B359CE8C}"/>
              </a:ext>
            </a:extLst>
          </p:cNvPr>
          <p:cNvSpPr>
            <a:spLocks noGrp="1"/>
          </p:cNvSpPr>
          <p:nvPr>
            <p:ph sz="quarter" idx="32"/>
          </p:nvPr>
        </p:nvSpPr>
        <p:spPr>
          <a:xfrm>
            <a:off x="727588" y="4911676"/>
            <a:ext cx="688258" cy="296392"/>
          </a:xfrm>
        </p:spPr>
        <p:txBody>
          <a:bodyPr/>
          <a:lstStyle/>
          <a:p>
            <a:r>
              <a:rPr lang="en-US" dirty="0"/>
              <a:t>(ii) If</a:t>
            </a:r>
          </a:p>
        </p:txBody>
      </p:sp>
      <p:graphicFrame>
        <p:nvGraphicFramePr>
          <p:cNvPr id="30" name="Content Placeholder 29" descr="sum(b_n)">
            <a:extLst>
              <a:ext uri="{FF2B5EF4-FFF2-40B4-BE49-F238E27FC236}">
                <a16:creationId xmlns:a16="http://schemas.microsoft.com/office/drawing/2014/main" id="{640A12E8-3B7B-4EC0-A7AE-A22CC2DE16E9}"/>
              </a:ext>
            </a:extLst>
          </p:cNvPr>
          <p:cNvGraphicFramePr>
            <a:graphicFrameLocks noGrp="1" noChangeAspect="1"/>
          </p:cNvGraphicFramePr>
          <p:nvPr>
            <p:ph sz="quarter" idx="33"/>
          </p:nvPr>
        </p:nvGraphicFramePr>
        <p:xfrm>
          <a:off x="1399107" y="4803795"/>
          <a:ext cx="741472" cy="458364"/>
        </p:xfrm>
        <a:graphic>
          <a:graphicData uri="http://schemas.openxmlformats.org/presentationml/2006/ole">
            <mc:AlternateContent xmlns:mc="http://schemas.openxmlformats.org/markup-compatibility/2006">
              <mc:Choice xmlns:v="urn:schemas-microsoft-com:vml" Requires="v">
                <p:oleObj spid="_x0000_s873477" name="Equation" r:id="rId9" imgW="698400" imgH="431640" progId="Equation.DSMT4">
                  <p:embed/>
                </p:oleObj>
              </mc:Choice>
              <mc:Fallback>
                <p:oleObj name="Equation" r:id="rId9" imgW="698400" imgH="431640" progId="Equation.DSMT4">
                  <p:embed/>
                  <p:pic>
                    <p:nvPicPr>
                      <p:cNvPr id="30" name="Content Placeholder 29" descr="sum(b_n)">
                        <a:extLst>
                          <a:ext uri="{FF2B5EF4-FFF2-40B4-BE49-F238E27FC236}">
                            <a16:creationId xmlns:a16="http://schemas.microsoft.com/office/drawing/2014/main" id="{640A12E8-3B7B-4EC0-A7AE-A22CC2DE16E9}"/>
                          </a:ext>
                        </a:extLst>
                      </p:cNvPr>
                      <p:cNvPicPr/>
                      <p:nvPr/>
                    </p:nvPicPr>
                    <p:blipFill>
                      <a:blip r:embed="rId10"/>
                      <a:stretch>
                        <a:fillRect/>
                      </a:stretch>
                    </p:blipFill>
                    <p:spPr>
                      <a:xfrm>
                        <a:off x="1399107" y="4803795"/>
                        <a:ext cx="741472" cy="458364"/>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5941109A-4A78-4571-81BB-43E07CAB4230}"/>
              </a:ext>
            </a:extLst>
          </p:cNvPr>
          <p:cNvSpPr>
            <a:spLocks noGrp="1"/>
          </p:cNvSpPr>
          <p:nvPr>
            <p:ph sz="quarter" idx="34"/>
          </p:nvPr>
        </p:nvSpPr>
        <p:spPr>
          <a:xfrm>
            <a:off x="2198114" y="4865153"/>
            <a:ext cx="5089627" cy="358634"/>
          </a:xfrm>
        </p:spPr>
        <p:txBody>
          <a:bodyPr/>
          <a:lstStyle/>
          <a:p>
            <a:r>
              <a:rPr lang="en-US" dirty="0"/>
              <a:t>is divergent and </a:t>
            </a:r>
            <a:r>
              <a:rPr lang="en-US" i="1" dirty="0"/>
              <a:t>a</a:t>
            </a:r>
            <a:r>
              <a:rPr lang="en-US" i="1" baseline="-25000" dirty="0"/>
              <a:t>n</a:t>
            </a:r>
            <a:r>
              <a:rPr lang="en-US" i="1" dirty="0"/>
              <a:t> </a:t>
            </a:r>
            <a:r>
              <a:rPr lang="en-US" dirty="0">
                <a:latin typeface="Arial" panose="020B0604020202020204" pitchFamily="34" charset="0"/>
                <a:cs typeface="Arial" panose="020B0604020202020204" pitchFamily="34" charset="0"/>
              </a:rPr>
              <a:t>≥</a:t>
            </a:r>
            <a:r>
              <a:rPr lang="en-US" dirty="0"/>
              <a:t> </a:t>
            </a:r>
            <a:r>
              <a:rPr lang="en-US" i="1" dirty="0"/>
              <a:t>b</a:t>
            </a:r>
            <a:r>
              <a:rPr lang="en-US" i="1" baseline="-25000" dirty="0"/>
              <a:t>n</a:t>
            </a:r>
            <a:r>
              <a:rPr lang="en-US" i="1" dirty="0"/>
              <a:t> </a:t>
            </a:r>
            <a:r>
              <a:rPr lang="en-US" dirty="0"/>
              <a:t>for all </a:t>
            </a:r>
            <a:r>
              <a:rPr lang="en-US" i="1" dirty="0"/>
              <a:t>n</a:t>
            </a:r>
            <a:r>
              <a:rPr lang="en-US" dirty="0"/>
              <a:t>, then</a:t>
            </a:r>
          </a:p>
        </p:txBody>
      </p:sp>
      <p:graphicFrame>
        <p:nvGraphicFramePr>
          <p:cNvPr id="32" name="Content Placeholder 31" descr="sum(a_n)">
            <a:extLst>
              <a:ext uri="{FF2B5EF4-FFF2-40B4-BE49-F238E27FC236}">
                <a16:creationId xmlns:a16="http://schemas.microsoft.com/office/drawing/2014/main" id="{ED509ABE-9403-447B-99F5-31770CC8E032}"/>
              </a:ext>
            </a:extLst>
          </p:cNvPr>
          <p:cNvGraphicFramePr>
            <a:graphicFrameLocks noGrp="1" noChangeAspect="1"/>
          </p:cNvGraphicFramePr>
          <p:nvPr>
            <p:ph sz="quarter" idx="35"/>
          </p:nvPr>
        </p:nvGraphicFramePr>
        <p:xfrm>
          <a:off x="7269183" y="4796170"/>
          <a:ext cx="768350" cy="474980"/>
        </p:xfrm>
        <a:graphic>
          <a:graphicData uri="http://schemas.openxmlformats.org/presentationml/2006/ole">
            <mc:AlternateContent xmlns:mc="http://schemas.openxmlformats.org/markup-compatibility/2006">
              <mc:Choice xmlns:v="urn:schemas-microsoft-com:vml" Requires="v">
                <p:oleObj spid="_x0000_s873478" name="Equation" r:id="rId11" imgW="698400" imgH="431640" progId="Equation.DSMT4">
                  <p:embed/>
                </p:oleObj>
              </mc:Choice>
              <mc:Fallback>
                <p:oleObj name="Equation" r:id="rId11" imgW="698400" imgH="431640" progId="Equation.DSMT4">
                  <p:embed/>
                  <p:pic>
                    <p:nvPicPr>
                      <p:cNvPr id="32" name="Content Placeholder 31" descr="sum(a_n)">
                        <a:extLst>
                          <a:ext uri="{FF2B5EF4-FFF2-40B4-BE49-F238E27FC236}">
                            <a16:creationId xmlns:a16="http://schemas.microsoft.com/office/drawing/2014/main" id="{ED509ABE-9403-447B-99F5-31770CC8E032}"/>
                          </a:ext>
                        </a:extLst>
                      </p:cNvPr>
                      <p:cNvPicPr/>
                      <p:nvPr/>
                    </p:nvPicPr>
                    <p:blipFill>
                      <a:blip r:embed="rId12"/>
                      <a:stretch>
                        <a:fillRect/>
                      </a:stretch>
                    </p:blipFill>
                    <p:spPr>
                      <a:xfrm>
                        <a:off x="7269183" y="4796170"/>
                        <a:ext cx="768350" cy="47498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67271EF1-931B-44BB-AEB1-75716CD67145}"/>
              </a:ext>
            </a:extLst>
          </p:cNvPr>
          <p:cNvSpPr>
            <a:spLocks noGrp="1"/>
          </p:cNvSpPr>
          <p:nvPr>
            <p:ph sz="quarter" idx="36"/>
          </p:nvPr>
        </p:nvSpPr>
        <p:spPr>
          <a:xfrm>
            <a:off x="8073427" y="4855387"/>
            <a:ext cx="2479163" cy="296392"/>
          </a:xfrm>
        </p:spPr>
        <p:txBody>
          <a:bodyPr/>
          <a:lstStyle/>
          <a:p>
            <a:r>
              <a:rPr lang="en-US" dirty="0"/>
              <a:t>is also divergent.</a:t>
            </a:r>
          </a:p>
        </p:txBody>
      </p:sp>
    </p:spTree>
    <p:extLst>
      <p:ext uri="{BB962C8B-B14F-4D97-AF65-F5344CB8AC3E}">
        <p14:creationId xmlns:p14="http://schemas.microsoft.com/office/powerpoint/2010/main" val="208619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028FCA4-1FB0-44D3-8E45-2B28778FFF4F}"/>
              </a:ext>
            </a:extLst>
          </p:cNvPr>
          <p:cNvSpPr>
            <a:spLocks noGrp="1"/>
          </p:cNvSpPr>
          <p:nvPr>
            <p:ph type="title"/>
          </p:nvPr>
        </p:nvSpPr>
        <p:spPr/>
        <p:txBody>
          <a:bodyPr/>
          <a:lstStyle/>
          <a:p>
            <a:r>
              <a:rPr lang="en-US" altLang="en-US" dirty="0"/>
              <a:t>The Comparison Tests </a:t>
            </a:r>
            <a:r>
              <a:rPr lang="en-US" altLang="en-US" sz="2400" b="0" dirty="0"/>
              <a:t>(4 of 8)</a:t>
            </a:r>
            <a:endParaRPr lang="en-US" dirty="0"/>
          </a:p>
        </p:txBody>
      </p:sp>
      <p:sp>
        <p:nvSpPr>
          <p:cNvPr id="12" name="Content Placeholder 11">
            <a:extLst>
              <a:ext uri="{FF2B5EF4-FFF2-40B4-BE49-F238E27FC236}">
                <a16:creationId xmlns:a16="http://schemas.microsoft.com/office/drawing/2014/main" id="{6A869FB0-0A85-494B-8952-E0C9C554CA8F}"/>
              </a:ext>
            </a:extLst>
          </p:cNvPr>
          <p:cNvSpPr>
            <a:spLocks noGrp="1"/>
          </p:cNvSpPr>
          <p:nvPr>
            <p:ph sz="quarter" idx="23"/>
          </p:nvPr>
        </p:nvSpPr>
        <p:spPr>
          <a:xfrm>
            <a:off x="736600" y="1289050"/>
            <a:ext cx="10250714" cy="293007"/>
          </a:xfrm>
        </p:spPr>
        <p:txBody>
          <a:bodyPr/>
          <a:lstStyle/>
          <a:p>
            <a:r>
              <a:rPr lang="en-US" altLang="en-US" dirty="0"/>
              <a:t>In using the Comparison Test we must, of course, have some known series</a:t>
            </a:r>
            <a:endParaRPr lang="en-US" dirty="0"/>
          </a:p>
        </p:txBody>
      </p:sp>
      <p:graphicFrame>
        <p:nvGraphicFramePr>
          <p:cNvPr id="29" name="Content Placeholder 28" descr="sum(b_n)">
            <a:extLst>
              <a:ext uri="{FF2B5EF4-FFF2-40B4-BE49-F238E27FC236}">
                <a16:creationId xmlns:a16="http://schemas.microsoft.com/office/drawing/2014/main" id="{2375DFA6-07B2-4C1D-8AAA-8CF3BCFE1ABD}"/>
              </a:ext>
            </a:extLst>
          </p:cNvPr>
          <p:cNvGraphicFramePr>
            <a:graphicFrameLocks noGrp="1" noChangeAspect="1"/>
          </p:cNvGraphicFramePr>
          <p:nvPr>
            <p:ph sz="quarter" idx="24"/>
          </p:nvPr>
        </p:nvGraphicFramePr>
        <p:xfrm>
          <a:off x="10934856" y="1238804"/>
          <a:ext cx="738369" cy="456447"/>
        </p:xfrm>
        <a:graphic>
          <a:graphicData uri="http://schemas.openxmlformats.org/presentationml/2006/ole">
            <mc:AlternateContent xmlns:mc="http://schemas.openxmlformats.org/markup-compatibility/2006">
              <mc:Choice xmlns:v="urn:schemas-microsoft-com:vml" Requires="v">
                <p:oleObj spid="_x0000_s874498" name="Equation" r:id="rId3" imgW="698400" imgH="431640" progId="Equation.DSMT4">
                  <p:embed/>
                </p:oleObj>
              </mc:Choice>
              <mc:Fallback>
                <p:oleObj name="Equation" r:id="rId3" imgW="698400" imgH="431640" progId="Equation.DSMT4">
                  <p:embed/>
                  <p:pic>
                    <p:nvPicPr>
                      <p:cNvPr id="29" name="Content Placeholder 28" descr="sum(b_n)">
                        <a:extLst>
                          <a:ext uri="{FF2B5EF4-FFF2-40B4-BE49-F238E27FC236}">
                            <a16:creationId xmlns:a16="http://schemas.microsoft.com/office/drawing/2014/main" id="{2375DFA6-07B2-4C1D-8AAA-8CF3BCFE1ABD}"/>
                          </a:ext>
                        </a:extLst>
                      </p:cNvPr>
                      <p:cNvPicPr/>
                      <p:nvPr/>
                    </p:nvPicPr>
                    <p:blipFill>
                      <a:blip r:embed="rId4"/>
                      <a:stretch>
                        <a:fillRect/>
                      </a:stretch>
                    </p:blipFill>
                    <p:spPr>
                      <a:xfrm>
                        <a:off x="10934856" y="1238804"/>
                        <a:ext cx="738369" cy="45644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D7CAE3D3-10AF-4CCC-A3C2-D6128B5C3AA2}"/>
              </a:ext>
            </a:extLst>
          </p:cNvPr>
          <p:cNvSpPr>
            <a:spLocks noGrp="1"/>
          </p:cNvSpPr>
          <p:nvPr>
            <p:ph sz="quarter" idx="25"/>
          </p:nvPr>
        </p:nvSpPr>
        <p:spPr>
          <a:xfrm>
            <a:off x="736600" y="1695727"/>
            <a:ext cx="10250714" cy="303460"/>
          </a:xfrm>
        </p:spPr>
        <p:txBody>
          <a:bodyPr/>
          <a:lstStyle/>
          <a:p>
            <a:r>
              <a:rPr lang="en-US" altLang="en-US" dirty="0"/>
              <a:t>for the purpose of comparison. Most of the time we use one of these series:</a:t>
            </a:r>
          </a:p>
        </p:txBody>
      </p:sp>
      <p:sp>
        <p:nvSpPr>
          <p:cNvPr id="15" name="Content Placeholder 14">
            <a:extLst>
              <a:ext uri="{FF2B5EF4-FFF2-40B4-BE49-F238E27FC236}">
                <a16:creationId xmlns:a16="http://schemas.microsoft.com/office/drawing/2014/main" id="{98656ED2-4B79-4409-816F-DD6C82D6A5D4}"/>
              </a:ext>
            </a:extLst>
          </p:cNvPr>
          <p:cNvSpPr>
            <a:spLocks noGrp="1"/>
          </p:cNvSpPr>
          <p:nvPr>
            <p:ph sz="quarter" idx="26"/>
          </p:nvPr>
        </p:nvSpPr>
        <p:spPr>
          <a:xfrm>
            <a:off x="736600" y="2606435"/>
            <a:ext cx="1677193" cy="303461"/>
          </a:xfrm>
        </p:spPr>
        <p:txBody>
          <a:bodyPr/>
          <a:lstStyle/>
          <a:p>
            <a:pPr marL="292608" indent="-292608">
              <a:buClr>
                <a:srgbClr val="C00000"/>
              </a:buClr>
              <a:buFont typeface="Arial" panose="020B0604020202020204" pitchFamily="34" charset="0"/>
              <a:buChar char="•"/>
            </a:pPr>
            <a:r>
              <a:rPr lang="en-US" altLang="en-US" dirty="0"/>
              <a:t>A </a:t>
            </a:r>
            <a:r>
              <a:rPr lang="en-US" altLang="en-US" i="1" dirty="0"/>
              <a:t>p</a:t>
            </a:r>
            <a:r>
              <a:rPr lang="en-US" altLang="en-US" dirty="0"/>
              <a:t>-series</a:t>
            </a:r>
            <a:endParaRPr lang="en-US" dirty="0"/>
          </a:p>
        </p:txBody>
      </p:sp>
      <p:graphicFrame>
        <p:nvGraphicFramePr>
          <p:cNvPr id="31" name="Content Placeholder 30" descr="[sum(1/(n_p))">
            <a:extLst>
              <a:ext uri="{FF2B5EF4-FFF2-40B4-BE49-F238E27FC236}">
                <a16:creationId xmlns:a16="http://schemas.microsoft.com/office/drawing/2014/main" id="{5E22013D-F030-496B-8C22-5C923D0D0C84}"/>
              </a:ext>
            </a:extLst>
          </p:cNvPr>
          <p:cNvGraphicFramePr>
            <a:graphicFrameLocks noGrp="1" noChangeAspect="1"/>
          </p:cNvGraphicFramePr>
          <p:nvPr>
            <p:ph sz="quarter" idx="27"/>
          </p:nvPr>
        </p:nvGraphicFramePr>
        <p:xfrm>
          <a:off x="2462810" y="2378497"/>
          <a:ext cx="875291" cy="757983"/>
        </p:xfrm>
        <a:graphic>
          <a:graphicData uri="http://schemas.openxmlformats.org/presentationml/2006/ole">
            <mc:AlternateContent xmlns:mc="http://schemas.openxmlformats.org/markup-compatibility/2006">
              <mc:Choice xmlns:v="urn:schemas-microsoft-com:vml" Requires="v">
                <p:oleObj spid="_x0000_s874499" name="Equation" r:id="rId5" imgW="850680" imgH="736560" progId="Equation.DSMT4">
                  <p:embed/>
                </p:oleObj>
              </mc:Choice>
              <mc:Fallback>
                <p:oleObj name="Equation" r:id="rId5" imgW="850680" imgH="736560" progId="Equation.DSMT4">
                  <p:embed/>
                  <p:pic>
                    <p:nvPicPr>
                      <p:cNvPr id="31" name="Content Placeholder 30" descr="[sum(1/(n_p))">
                        <a:extLst>
                          <a:ext uri="{FF2B5EF4-FFF2-40B4-BE49-F238E27FC236}">
                            <a16:creationId xmlns:a16="http://schemas.microsoft.com/office/drawing/2014/main" id="{5E22013D-F030-496B-8C22-5C923D0D0C84}"/>
                          </a:ext>
                        </a:extLst>
                      </p:cNvPr>
                      <p:cNvPicPr/>
                      <p:nvPr/>
                    </p:nvPicPr>
                    <p:blipFill>
                      <a:blip r:embed="rId6"/>
                      <a:stretch>
                        <a:fillRect/>
                      </a:stretch>
                    </p:blipFill>
                    <p:spPr>
                      <a:xfrm>
                        <a:off x="2462810" y="2378497"/>
                        <a:ext cx="875291" cy="757983"/>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AFEA8E1B-2E12-48AA-BFCA-41B310F91165}"/>
              </a:ext>
            </a:extLst>
          </p:cNvPr>
          <p:cNvSpPr>
            <a:spLocks noGrp="1"/>
          </p:cNvSpPr>
          <p:nvPr>
            <p:ph sz="quarter" idx="28"/>
          </p:nvPr>
        </p:nvSpPr>
        <p:spPr>
          <a:xfrm>
            <a:off x="3424286" y="2582749"/>
            <a:ext cx="5359401" cy="333806"/>
          </a:xfrm>
        </p:spPr>
        <p:txBody>
          <a:bodyPr/>
          <a:lstStyle/>
          <a:p>
            <a:r>
              <a:rPr lang="en-US" altLang="en-US" dirty="0"/>
              <a:t>converges if </a:t>
            </a:r>
            <a:r>
              <a:rPr lang="en-US" altLang="en-US" i="1" dirty="0"/>
              <a:t>p &gt;</a:t>
            </a:r>
            <a:r>
              <a:rPr lang="en-US" altLang="en-US" dirty="0"/>
              <a:t> 1 and diverges if </a:t>
            </a:r>
            <a:r>
              <a:rPr lang="en-US" altLang="en-US" i="1" dirty="0"/>
              <a:t>p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t> 1]</a:t>
            </a:r>
            <a:endParaRPr lang="en-US" dirty="0"/>
          </a:p>
        </p:txBody>
      </p:sp>
      <p:sp>
        <p:nvSpPr>
          <p:cNvPr id="18" name="Content Placeholder 17">
            <a:extLst>
              <a:ext uri="{FF2B5EF4-FFF2-40B4-BE49-F238E27FC236}">
                <a16:creationId xmlns:a16="http://schemas.microsoft.com/office/drawing/2014/main" id="{CAB5C2AA-814D-4396-932F-5761DFC211FD}"/>
              </a:ext>
            </a:extLst>
          </p:cNvPr>
          <p:cNvSpPr>
            <a:spLocks noGrp="1"/>
          </p:cNvSpPr>
          <p:nvPr>
            <p:ph sz="quarter" idx="29"/>
          </p:nvPr>
        </p:nvSpPr>
        <p:spPr>
          <a:xfrm>
            <a:off x="736601" y="3223834"/>
            <a:ext cx="3051629" cy="3338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92608" indent="-292608">
              <a:buClr>
                <a:srgbClr val="C00000"/>
              </a:buClr>
              <a:buFont typeface="Arial" panose="020B0604020202020204" pitchFamily="34" charset="0"/>
              <a:buChar char="•"/>
            </a:pPr>
            <a:r>
              <a:rPr lang="en-US" altLang="en-US" dirty="0"/>
              <a:t>A geometric series</a:t>
            </a:r>
            <a:endParaRPr lang="en-US" dirty="0"/>
          </a:p>
        </p:txBody>
      </p:sp>
      <p:graphicFrame>
        <p:nvGraphicFramePr>
          <p:cNvPr id="33" name="Content Placeholder 32" descr="[sum(ar^(n minus 1)) converges abs(r) &lt; 1 and diverges abs(r) &gt;= 1]">
            <a:extLst>
              <a:ext uri="{FF2B5EF4-FFF2-40B4-BE49-F238E27FC236}">
                <a16:creationId xmlns:a16="http://schemas.microsoft.com/office/drawing/2014/main" id="{87F1C0A5-5B95-4CEE-B1D7-F99E431BCEF7}"/>
              </a:ext>
            </a:extLst>
          </p:cNvPr>
          <p:cNvGraphicFramePr>
            <a:graphicFrameLocks noGrp="1" noChangeAspect="1"/>
          </p:cNvGraphicFramePr>
          <p:nvPr>
            <p:ph sz="quarter" idx="30"/>
          </p:nvPr>
        </p:nvGraphicFramePr>
        <p:xfrm>
          <a:off x="3587701" y="3144840"/>
          <a:ext cx="6291498" cy="520162"/>
        </p:xfrm>
        <a:graphic>
          <a:graphicData uri="http://schemas.openxmlformats.org/presentationml/2006/ole">
            <mc:AlternateContent xmlns:mc="http://schemas.openxmlformats.org/markup-compatibility/2006">
              <mc:Choice xmlns:v="urn:schemas-microsoft-com:vml" Requires="v">
                <p:oleObj spid="_x0000_s874500" name="Equation" r:id="rId7" imgW="6451560" imgH="533160" progId="Equation.DSMT4">
                  <p:embed/>
                </p:oleObj>
              </mc:Choice>
              <mc:Fallback>
                <p:oleObj name="Equation" r:id="rId7" imgW="6451560" imgH="533160" progId="Equation.DSMT4">
                  <p:embed/>
                  <p:pic>
                    <p:nvPicPr>
                      <p:cNvPr id="33" name="Content Placeholder 32" descr="[sum(ar^(n minus 1)) converges abs(r) &lt; 1 and diverges abs(r) &gt;= 1]">
                        <a:extLst>
                          <a:ext uri="{FF2B5EF4-FFF2-40B4-BE49-F238E27FC236}">
                            <a16:creationId xmlns:a16="http://schemas.microsoft.com/office/drawing/2014/main" id="{87F1C0A5-5B95-4CEE-B1D7-F99E431BCEF7}"/>
                          </a:ext>
                        </a:extLst>
                      </p:cNvPr>
                      <p:cNvPicPr/>
                      <p:nvPr/>
                    </p:nvPicPr>
                    <p:blipFill>
                      <a:blip r:embed="rId8"/>
                      <a:stretch>
                        <a:fillRect/>
                      </a:stretch>
                    </p:blipFill>
                    <p:spPr>
                      <a:xfrm>
                        <a:off x="3587701" y="3144840"/>
                        <a:ext cx="6291498" cy="520162"/>
                      </a:xfrm>
                      <a:prstGeom prst="rect">
                        <a:avLst/>
                      </a:prstGeom>
                    </p:spPr>
                  </p:pic>
                </p:oleObj>
              </mc:Fallback>
            </mc:AlternateContent>
          </a:graphicData>
        </a:graphic>
      </p:graphicFrame>
    </p:spTree>
    <p:extLst>
      <p:ext uri="{BB962C8B-B14F-4D97-AF65-F5344CB8AC3E}">
        <p14:creationId xmlns:p14="http://schemas.microsoft.com/office/powerpoint/2010/main" val="24918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599C-FF80-4F0B-A8EC-1FEACC8CDD95}"/>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id="{A04DCCBF-94BD-43D0-9D1A-4F4809238EE7}"/>
              </a:ext>
            </a:extLst>
          </p:cNvPr>
          <p:cNvSpPr>
            <a:spLocks noGrp="1"/>
          </p:cNvSpPr>
          <p:nvPr>
            <p:ph sz="quarter" idx="23"/>
          </p:nvPr>
        </p:nvSpPr>
        <p:spPr>
          <a:xfrm>
            <a:off x="736600" y="1289050"/>
            <a:ext cx="4027129" cy="259531"/>
          </a:xfrm>
        </p:spPr>
        <p:txBody>
          <a:bodyPr/>
          <a:lstStyle/>
          <a:p>
            <a:r>
              <a:rPr lang="en-US" altLang="en-US" dirty="0"/>
              <a:t>Determine whether the series</a:t>
            </a:r>
            <a:endParaRPr lang="en-US" dirty="0"/>
          </a:p>
        </p:txBody>
      </p:sp>
      <p:graphicFrame>
        <p:nvGraphicFramePr>
          <p:cNvPr id="11" name="Content Placeholder 26" descr="sum_(n=1)^infinity (5/((2n^2 + 4n + 3))">
            <a:extLst>
              <a:ext uri="{FF2B5EF4-FFF2-40B4-BE49-F238E27FC236}">
                <a16:creationId xmlns:a16="http://schemas.microsoft.com/office/drawing/2014/main" id="{2A521CC0-39AE-4A80-B8DF-60AABD8B1123}"/>
              </a:ext>
            </a:extLst>
          </p:cNvPr>
          <p:cNvGraphicFramePr>
            <a:graphicFrameLocks noGrp="1" noChangeAspect="1"/>
          </p:cNvGraphicFramePr>
          <p:nvPr>
            <p:ph sz="quarter" idx="24"/>
          </p:nvPr>
        </p:nvGraphicFramePr>
        <p:xfrm>
          <a:off x="4798080" y="1036056"/>
          <a:ext cx="1980636" cy="876810"/>
        </p:xfrm>
        <a:graphic>
          <a:graphicData uri="http://schemas.openxmlformats.org/presentationml/2006/ole">
            <mc:AlternateContent xmlns:mc="http://schemas.openxmlformats.org/markup-compatibility/2006">
              <mc:Choice xmlns:v="urn:schemas-microsoft-com:vml" Requires="v">
                <p:oleObj spid="_x0000_s875522" name="Equation" r:id="rId3" imgW="1777680" imgH="787320" progId="Equation.DSMT4">
                  <p:embed/>
                </p:oleObj>
              </mc:Choice>
              <mc:Fallback>
                <p:oleObj name="Equation" r:id="rId3" imgW="1777680" imgH="787320" progId="Equation.DSMT4">
                  <p:embed/>
                  <p:pic>
                    <p:nvPicPr>
                      <p:cNvPr id="11" name="Content Placeholder 26" descr="sum_(n=1)^infinity (5/((2n^2 + 4n + 3))">
                        <a:extLst>
                          <a:ext uri="{FF2B5EF4-FFF2-40B4-BE49-F238E27FC236}">
                            <a16:creationId xmlns:a16="http://schemas.microsoft.com/office/drawing/2014/main" id="{2A521CC0-39AE-4A80-B8DF-60AABD8B1123}"/>
                          </a:ext>
                        </a:extLst>
                      </p:cNvPr>
                      <p:cNvPicPr/>
                      <p:nvPr/>
                    </p:nvPicPr>
                    <p:blipFill>
                      <a:blip r:embed="rId4"/>
                      <a:stretch>
                        <a:fillRect/>
                      </a:stretch>
                    </p:blipFill>
                    <p:spPr>
                      <a:xfrm>
                        <a:off x="4798080" y="1036056"/>
                        <a:ext cx="1980636" cy="87681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F9D2E0E-84FF-4C5D-8EB6-35D20BF09BC5}"/>
              </a:ext>
            </a:extLst>
          </p:cNvPr>
          <p:cNvSpPr>
            <a:spLocks noGrp="1"/>
          </p:cNvSpPr>
          <p:nvPr>
            <p:ph sz="quarter" idx="25"/>
          </p:nvPr>
        </p:nvSpPr>
        <p:spPr>
          <a:xfrm>
            <a:off x="6874484" y="1294179"/>
            <a:ext cx="3156974" cy="314034"/>
          </a:xfrm>
        </p:spPr>
        <p:txBody>
          <a:bodyPr/>
          <a:lstStyle/>
          <a:p>
            <a:r>
              <a:rPr lang="en-US" altLang="en-US" dirty="0"/>
              <a:t>converges or diverges.</a:t>
            </a:r>
          </a:p>
        </p:txBody>
      </p:sp>
      <p:sp>
        <p:nvSpPr>
          <p:cNvPr id="6" name="Content Placeholder 5">
            <a:extLst>
              <a:ext uri="{FF2B5EF4-FFF2-40B4-BE49-F238E27FC236}">
                <a16:creationId xmlns:a16="http://schemas.microsoft.com/office/drawing/2014/main" id="{79C6BCDF-AF59-470B-9D55-30BA77630135}"/>
              </a:ext>
            </a:extLst>
          </p:cNvPr>
          <p:cNvSpPr>
            <a:spLocks noGrp="1"/>
          </p:cNvSpPr>
          <p:nvPr>
            <p:ph sz="quarter" idx="26"/>
          </p:nvPr>
        </p:nvSpPr>
        <p:spPr>
          <a:xfrm>
            <a:off x="730248" y="1889047"/>
            <a:ext cx="6953662" cy="790669"/>
          </a:xfrm>
        </p:spPr>
        <p:txBody>
          <a:bodyPr/>
          <a:lstStyle/>
          <a:p>
            <a:r>
              <a:rPr lang="en-US" altLang="en-US" b="1" dirty="0">
                <a:solidFill>
                  <a:srgbClr val="0000A3"/>
                </a:solidFill>
              </a:rPr>
              <a:t>Solution:</a:t>
            </a:r>
          </a:p>
          <a:p>
            <a:r>
              <a:rPr lang="en-US" altLang="en-US" dirty="0"/>
              <a:t>For large </a:t>
            </a:r>
            <a:r>
              <a:rPr lang="en-US" altLang="en-US" i="1" dirty="0"/>
              <a:t>n</a:t>
            </a:r>
            <a:r>
              <a:rPr lang="en-US" altLang="en-US" dirty="0"/>
              <a:t> the dominant term in the denominator is</a:t>
            </a:r>
            <a:endParaRPr lang="en-US" dirty="0"/>
          </a:p>
        </p:txBody>
      </p:sp>
      <p:graphicFrame>
        <p:nvGraphicFramePr>
          <p:cNvPr id="34" name="Content Placeholder 33" descr="(2n^2)">
            <a:extLst>
              <a:ext uri="{FF2B5EF4-FFF2-40B4-BE49-F238E27FC236}">
                <a16:creationId xmlns:a16="http://schemas.microsoft.com/office/drawing/2014/main" id="{3915A87B-FC08-4375-8BA5-B30BA7FF5D0A}"/>
              </a:ext>
            </a:extLst>
          </p:cNvPr>
          <p:cNvGraphicFramePr>
            <a:graphicFrameLocks noGrp="1" noChangeAspect="1"/>
          </p:cNvGraphicFramePr>
          <p:nvPr>
            <p:ph sz="quarter" idx="27"/>
          </p:nvPr>
        </p:nvGraphicFramePr>
        <p:xfrm>
          <a:off x="7733020" y="2319829"/>
          <a:ext cx="519545" cy="357909"/>
        </p:xfrm>
        <a:graphic>
          <a:graphicData uri="http://schemas.openxmlformats.org/presentationml/2006/ole">
            <mc:AlternateContent xmlns:mc="http://schemas.openxmlformats.org/markup-compatibility/2006">
              <mc:Choice xmlns:v="urn:schemas-microsoft-com:vml" Requires="v">
                <p:oleObj spid="_x0000_s875523" name="Equation" r:id="rId5" imgW="571320" imgH="393480" progId="Equation.DSMT4">
                  <p:embed/>
                </p:oleObj>
              </mc:Choice>
              <mc:Fallback>
                <p:oleObj name="Equation" r:id="rId5" imgW="571320" imgH="393480" progId="Equation.DSMT4">
                  <p:embed/>
                  <p:pic>
                    <p:nvPicPr>
                      <p:cNvPr id="34" name="Content Placeholder 33" descr="(2n^2)">
                        <a:extLst>
                          <a:ext uri="{FF2B5EF4-FFF2-40B4-BE49-F238E27FC236}">
                            <a16:creationId xmlns:a16="http://schemas.microsoft.com/office/drawing/2014/main" id="{3915A87B-FC08-4375-8BA5-B30BA7FF5D0A}"/>
                          </a:ext>
                        </a:extLst>
                      </p:cNvPr>
                      <p:cNvPicPr/>
                      <p:nvPr/>
                    </p:nvPicPr>
                    <p:blipFill>
                      <a:blip r:embed="rId6"/>
                      <a:stretch>
                        <a:fillRect/>
                      </a:stretch>
                    </p:blipFill>
                    <p:spPr>
                      <a:xfrm>
                        <a:off x="7733020" y="2319829"/>
                        <a:ext cx="519545" cy="357909"/>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0FC10E10-0049-4F5F-8374-11EF504A5172}"/>
              </a:ext>
            </a:extLst>
          </p:cNvPr>
          <p:cNvSpPr>
            <a:spLocks noGrp="1"/>
          </p:cNvSpPr>
          <p:nvPr>
            <p:ph sz="quarter" idx="28"/>
          </p:nvPr>
        </p:nvSpPr>
        <p:spPr>
          <a:xfrm>
            <a:off x="8329150" y="2358312"/>
            <a:ext cx="2774133" cy="274578"/>
          </a:xfrm>
        </p:spPr>
        <p:txBody>
          <a:bodyPr/>
          <a:lstStyle/>
          <a:p>
            <a:r>
              <a:rPr lang="en-US" altLang="en-US" dirty="0"/>
              <a:t>so we compare the </a:t>
            </a:r>
            <a:endParaRPr lang="en-US" dirty="0"/>
          </a:p>
        </p:txBody>
      </p:sp>
      <p:sp>
        <p:nvSpPr>
          <p:cNvPr id="23" name="Content Placeholder 22">
            <a:extLst>
              <a:ext uri="{FF2B5EF4-FFF2-40B4-BE49-F238E27FC236}">
                <a16:creationId xmlns:a16="http://schemas.microsoft.com/office/drawing/2014/main" id="{CE386AC0-EEC5-4E63-A2B4-D45858571BA8}"/>
              </a:ext>
            </a:extLst>
          </p:cNvPr>
          <p:cNvSpPr>
            <a:spLocks noGrp="1"/>
          </p:cNvSpPr>
          <p:nvPr>
            <p:ph sz="quarter" idx="29"/>
          </p:nvPr>
        </p:nvSpPr>
        <p:spPr>
          <a:xfrm>
            <a:off x="736600" y="2852732"/>
            <a:ext cx="3746910" cy="343121"/>
          </a:xfrm>
        </p:spPr>
        <p:txBody>
          <a:bodyPr/>
          <a:lstStyle/>
          <a:p>
            <a:r>
              <a:rPr lang="en-US" altLang="en-US" dirty="0"/>
              <a:t>given series with the series</a:t>
            </a:r>
            <a:endParaRPr lang="en-US" dirty="0"/>
          </a:p>
        </p:txBody>
      </p:sp>
      <p:graphicFrame>
        <p:nvGraphicFramePr>
          <p:cNvPr id="36" name="Content Placeholder 35" descr="sum(5/(2(n^2)))">
            <a:extLst>
              <a:ext uri="{FF2B5EF4-FFF2-40B4-BE49-F238E27FC236}">
                <a16:creationId xmlns:a16="http://schemas.microsoft.com/office/drawing/2014/main" id="{FAFD5D05-A934-44EC-823C-8EF00F3DEEAF}"/>
              </a:ext>
            </a:extLst>
          </p:cNvPr>
          <p:cNvGraphicFramePr>
            <a:graphicFrameLocks noGrp="1" noChangeAspect="1"/>
          </p:cNvGraphicFramePr>
          <p:nvPr>
            <p:ph sz="quarter" idx="30"/>
          </p:nvPr>
        </p:nvGraphicFramePr>
        <p:xfrm>
          <a:off x="4471428" y="2645148"/>
          <a:ext cx="1163637" cy="779463"/>
        </p:xfrm>
        <a:graphic>
          <a:graphicData uri="http://schemas.openxmlformats.org/presentationml/2006/ole">
            <mc:AlternateContent xmlns:mc="http://schemas.openxmlformats.org/markup-compatibility/2006">
              <mc:Choice xmlns:v="urn:schemas-microsoft-com:vml" Requires="v">
                <p:oleObj spid="_x0000_s875524" name="Equation" r:id="rId7" imgW="1193760" imgH="799920" progId="Equation.DSMT4">
                  <p:embed/>
                </p:oleObj>
              </mc:Choice>
              <mc:Fallback>
                <p:oleObj name="Equation" r:id="rId7" imgW="1193760" imgH="799920" progId="Equation.DSMT4">
                  <p:embed/>
                  <p:pic>
                    <p:nvPicPr>
                      <p:cNvPr id="36" name="Content Placeholder 35" descr="sum(5/(2(n^2)))">
                        <a:extLst>
                          <a:ext uri="{FF2B5EF4-FFF2-40B4-BE49-F238E27FC236}">
                            <a16:creationId xmlns:a16="http://schemas.microsoft.com/office/drawing/2014/main" id="{FAFD5D05-A934-44EC-823C-8EF00F3DEEAF}"/>
                          </a:ext>
                        </a:extLst>
                      </p:cNvPr>
                      <p:cNvPicPr/>
                      <p:nvPr/>
                    </p:nvPicPr>
                    <p:blipFill>
                      <a:blip r:embed="rId8"/>
                      <a:stretch>
                        <a:fillRect/>
                      </a:stretch>
                    </p:blipFill>
                    <p:spPr>
                      <a:xfrm>
                        <a:off x="4471428" y="2645148"/>
                        <a:ext cx="1163637" cy="779463"/>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9089BECF-A605-46A0-86B7-D65C24CC049E}"/>
              </a:ext>
            </a:extLst>
          </p:cNvPr>
          <p:cNvSpPr>
            <a:spLocks noGrp="1"/>
          </p:cNvSpPr>
          <p:nvPr>
            <p:ph sz="quarter" idx="32"/>
          </p:nvPr>
        </p:nvSpPr>
        <p:spPr>
          <a:xfrm>
            <a:off x="719035" y="3468617"/>
            <a:ext cx="1891020" cy="292273"/>
          </a:xfrm>
        </p:spPr>
        <p:txBody>
          <a:bodyPr/>
          <a:lstStyle/>
          <a:p>
            <a:r>
              <a:rPr lang="en-US" altLang="en-US" dirty="0"/>
              <a:t>Observe that</a:t>
            </a:r>
          </a:p>
        </p:txBody>
      </p:sp>
      <p:graphicFrame>
        <p:nvGraphicFramePr>
          <p:cNvPr id="37" name="Content Placeholder 28" descr="(5/((2n^2 + 4n + 3)) &lt; (5/(2(n^2)))">
            <a:extLst>
              <a:ext uri="{FF2B5EF4-FFF2-40B4-BE49-F238E27FC236}">
                <a16:creationId xmlns:a16="http://schemas.microsoft.com/office/drawing/2014/main" id="{70ED6E26-11E6-4311-8A2D-2B2F7A95185A}"/>
              </a:ext>
            </a:extLst>
          </p:cNvPr>
          <p:cNvGraphicFramePr>
            <a:graphicFrameLocks noGrp="1" noChangeAspect="1"/>
          </p:cNvGraphicFramePr>
          <p:nvPr>
            <p:ph sz="quarter" idx="31"/>
          </p:nvPr>
        </p:nvGraphicFramePr>
        <p:xfrm>
          <a:off x="4807406" y="3933392"/>
          <a:ext cx="2577188" cy="788317"/>
        </p:xfrm>
        <a:graphic>
          <a:graphicData uri="http://schemas.openxmlformats.org/presentationml/2006/ole">
            <mc:AlternateContent xmlns:mc="http://schemas.openxmlformats.org/markup-compatibility/2006">
              <mc:Choice xmlns:v="urn:schemas-microsoft-com:vml" Requires="v">
                <p:oleObj spid="_x0000_s875525" name="Equation" r:id="rId9" imgW="2158920" imgH="660240" progId="Equation.DSMT4">
                  <p:embed/>
                </p:oleObj>
              </mc:Choice>
              <mc:Fallback>
                <p:oleObj name="Equation" r:id="rId9" imgW="2158920" imgH="660240" progId="Equation.DSMT4">
                  <p:embed/>
                  <p:pic>
                    <p:nvPicPr>
                      <p:cNvPr id="37" name="Content Placeholder 28" descr="(5/((2n^2 + 4n + 3)) &lt; (5/(2(n^2)))">
                        <a:extLst>
                          <a:ext uri="{FF2B5EF4-FFF2-40B4-BE49-F238E27FC236}">
                            <a16:creationId xmlns:a16="http://schemas.microsoft.com/office/drawing/2014/main" id="{70ED6E26-11E6-4311-8A2D-2B2F7A95185A}"/>
                          </a:ext>
                        </a:extLst>
                      </p:cNvPr>
                      <p:cNvPicPr/>
                      <p:nvPr/>
                    </p:nvPicPr>
                    <p:blipFill>
                      <a:blip r:embed="rId10"/>
                      <a:stretch>
                        <a:fillRect/>
                      </a:stretch>
                    </p:blipFill>
                    <p:spPr>
                      <a:xfrm>
                        <a:off x="4807406" y="3933392"/>
                        <a:ext cx="2577188" cy="788317"/>
                      </a:xfrm>
                      <a:prstGeom prst="rect">
                        <a:avLst/>
                      </a:prstGeom>
                    </p:spPr>
                  </p:pic>
                </p:oleObj>
              </mc:Fallback>
            </mc:AlternateContent>
          </a:graphicData>
        </a:graphic>
      </p:graphicFrame>
      <p:sp>
        <p:nvSpPr>
          <p:cNvPr id="49" name="Content Placeholder 48">
            <a:extLst>
              <a:ext uri="{FF2B5EF4-FFF2-40B4-BE49-F238E27FC236}">
                <a16:creationId xmlns:a16="http://schemas.microsoft.com/office/drawing/2014/main" id="{C09C8AAF-56C9-4BC4-B2FA-AD4A29CF7977}"/>
              </a:ext>
            </a:extLst>
          </p:cNvPr>
          <p:cNvSpPr>
            <a:spLocks noGrp="1"/>
          </p:cNvSpPr>
          <p:nvPr>
            <p:ph sz="quarter" idx="33"/>
          </p:nvPr>
        </p:nvSpPr>
        <p:spPr>
          <a:xfrm>
            <a:off x="736600" y="5016141"/>
            <a:ext cx="10250948" cy="1074942"/>
          </a:xfrm>
        </p:spPr>
        <p:txBody>
          <a:bodyPr/>
          <a:lstStyle/>
          <a:p>
            <a:r>
              <a:rPr lang="en-US" altLang="en-US" dirty="0"/>
              <a:t>because the left side has a bigger denominator.</a:t>
            </a:r>
          </a:p>
          <a:p>
            <a:r>
              <a:rPr lang="en-US" altLang="en-US" dirty="0"/>
              <a:t>(In the notation of the Comparison Test, </a:t>
            </a:r>
            <a:r>
              <a:rPr lang="en-US" altLang="en-US" i="1" dirty="0"/>
              <a:t>a</a:t>
            </a:r>
            <a:r>
              <a:rPr lang="en-US" altLang="en-US" i="1" baseline="-25000" dirty="0"/>
              <a:t>n</a:t>
            </a:r>
            <a:r>
              <a:rPr lang="en-US" altLang="en-US" dirty="0"/>
              <a:t> is the left side and </a:t>
            </a:r>
            <a:r>
              <a:rPr lang="en-US" altLang="en-US" i="1" dirty="0"/>
              <a:t>b</a:t>
            </a:r>
            <a:r>
              <a:rPr lang="en-US" altLang="en-US" i="1" baseline="-25000" dirty="0"/>
              <a:t>n</a:t>
            </a:r>
            <a:r>
              <a:rPr lang="en-US" altLang="en-US" dirty="0"/>
              <a:t> is the right side.)</a:t>
            </a:r>
          </a:p>
        </p:txBody>
      </p:sp>
    </p:spTree>
    <p:extLst>
      <p:ext uri="{BB962C8B-B14F-4D97-AF65-F5344CB8AC3E}">
        <p14:creationId xmlns:p14="http://schemas.microsoft.com/office/powerpoint/2010/main" val="315255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D738-C974-4749-96C8-93F5E74D3D41}"/>
              </a:ext>
            </a:extLst>
          </p:cNvPr>
          <p:cNvSpPr>
            <a:spLocks noGrp="1"/>
          </p:cNvSpPr>
          <p:nvPr>
            <p:ph type="title"/>
          </p:nvPr>
        </p:nvSpPr>
        <p:spPr/>
        <p:txBody>
          <a:bodyPr/>
          <a:lstStyle/>
          <a:p>
            <a:r>
              <a:rPr lang="en-US" altLang="en-US" dirty="0"/>
              <a:t>Example 1 – </a:t>
            </a:r>
            <a:r>
              <a:rPr lang="en-US" altLang="en-US" i="1" dirty="0"/>
              <a:t>Solution</a:t>
            </a:r>
            <a:endParaRPr lang="en-US" dirty="0"/>
          </a:p>
        </p:txBody>
      </p:sp>
      <p:sp>
        <p:nvSpPr>
          <p:cNvPr id="3" name="Content Placeholder 2">
            <a:extLst>
              <a:ext uri="{FF2B5EF4-FFF2-40B4-BE49-F238E27FC236}">
                <a16:creationId xmlns:a16="http://schemas.microsoft.com/office/drawing/2014/main" id="{CE7067CD-5761-4F31-8705-05E898F69C7D}"/>
              </a:ext>
            </a:extLst>
          </p:cNvPr>
          <p:cNvSpPr>
            <a:spLocks noGrp="1"/>
          </p:cNvSpPr>
          <p:nvPr>
            <p:ph sz="quarter" idx="23"/>
          </p:nvPr>
        </p:nvSpPr>
        <p:spPr>
          <a:xfrm>
            <a:off x="736600" y="1289050"/>
            <a:ext cx="1932858" cy="260350"/>
          </a:xfrm>
        </p:spPr>
        <p:txBody>
          <a:bodyPr/>
          <a:lstStyle/>
          <a:p>
            <a:r>
              <a:rPr lang="en-US" altLang="en-US" dirty="0"/>
              <a:t>We know that</a:t>
            </a:r>
          </a:p>
        </p:txBody>
      </p:sp>
      <p:graphicFrame>
        <p:nvGraphicFramePr>
          <p:cNvPr id="11" name="Content Placeholder 26" descr="sum_(n=1)^infinity (5/(2n^2)) = (5/2)sum_(n=1)^infinity(1/(n^2))">
            <a:extLst>
              <a:ext uri="{FF2B5EF4-FFF2-40B4-BE49-F238E27FC236}">
                <a16:creationId xmlns:a16="http://schemas.microsoft.com/office/drawing/2014/main" id="{3FF63D2D-C085-425F-A4DD-C788D3D25B1C}"/>
              </a:ext>
            </a:extLst>
          </p:cNvPr>
          <p:cNvGraphicFramePr>
            <a:graphicFrameLocks noGrp="1" noChangeAspect="1"/>
          </p:cNvGraphicFramePr>
          <p:nvPr>
            <p:ph sz="quarter" idx="24"/>
          </p:nvPr>
        </p:nvGraphicFramePr>
        <p:xfrm>
          <a:off x="4848635" y="1600134"/>
          <a:ext cx="2488378" cy="995350"/>
        </p:xfrm>
        <a:graphic>
          <a:graphicData uri="http://schemas.openxmlformats.org/presentationml/2006/ole">
            <mc:AlternateContent xmlns:mc="http://schemas.openxmlformats.org/markup-compatibility/2006">
              <mc:Choice xmlns:v="urn:schemas-microsoft-com:vml" Requires="v">
                <p:oleObj spid="_x0000_s876546" name="Equation" r:id="rId3" imgW="1968480" imgH="787320" progId="Equation.DSMT4">
                  <p:embed/>
                </p:oleObj>
              </mc:Choice>
              <mc:Fallback>
                <p:oleObj name="Equation" r:id="rId3" imgW="1968480" imgH="787320" progId="Equation.DSMT4">
                  <p:embed/>
                  <p:pic>
                    <p:nvPicPr>
                      <p:cNvPr id="11" name="Content Placeholder 26" descr="sum_(n=1)^infinity (5/(2n^2)) = (5/2)sum_(n=1)^infinity(1/(n^2))">
                        <a:extLst>
                          <a:ext uri="{FF2B5EF4-FFF2-40B4-BE49-F238E27FC236}">
                            <a16:creationId xmlns:a16="http://schemas.microsoft.com/office/drawing/2014/main" id="{3FF63D2D-C085-425F-A4DD-C788D3D25B1C}"/>
                          </a:ext>
                        </a:extLst>
                      </p:cNvPr>
                      <p:cNvPicPr/>
                      <p:nvPr/>
                    </p:nvPicPr>
                    <p:blipFill>
                      <a:blip r:embed="rId4"/>
                      <a:stretch>
                        <a:fillRect/>
                      </a:stretch>
                    </p:blipFill>
                    <p:spPr>
                      <a:xfrm>
                        <a:off x="4848635" y="1600134"/>
                        <a:ext cx="2488378" cy="9953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982C8AF-57AF-4A5D-BF3E-AD47CC0812B4}"/>
              </a:ext>
            </a:extLst>
          </p:cNvPr>
          <p:cNvSpPr>
            <a:spLocks noGrp="1"/>
          </p:cNvSpPr>
          <p:nvPr>
            <p:ph sz="quarter" idx="25"/>
          </p:nvPr>
        </p:nvSpPr>
        <p:spPr>
          <a:xfrm>
            <a:off x="736600" y="2855041"/>
            <a:ext cx="10712450" cy="767389"/>
          </a:xfrm>
        </p:spPr>
        <p:txBody>
          <a:bodyPr/>
          <a:lstStyle/>
          <a:p>
            <a:pPr>
              <a:tabLst>
                <a:tab pos="457200" algn="l"/>
                <a:tab pos="1371600" algn="l"/>
                <a:tab pos="1547813" algn="l"/>
              </a:tabLst>
            </a:pPr>
            <a:r>
              <a:rPr lang="en-US" altLang="en-US" dirty="0"/>
              <a:t>is convergent because it’s a constant times a </a:t>
            </a:r>
            <a:r>
              <a:rPr lang="en-US" altLang="en-US" i="1" dirty="0"/>
              <a:t>p</a:t>
            </a:r>
            <a:r>
              <a:rPr lang="en-US" altLang="en-US" dirty="0"/>
              <a:t>-series with </a:t>
            </a:r>
            <a:r>
              <a:rPr lang="en-US" altLang="en-US" i="1" dirty="0"/>
              <a:t>p</a:t>
            </a:r>
            <a:r>
              <a:rPr lang="en-US" altLang="en-US" dirty="0"/>
              <a:t> = 2 &gt; 1.</a:t>
            </a:r>
          </a:p>
          <a:p>
            <a:pPr>
              <a:tabLst>
                <a:tab pos="457200" algn="l"/>
                <a:tab pos="1371600" algn="l"/>
                <a:tab pos="1547813" algn="l"/>
              </a:tabLst>
            </a:pPr>
            <a:r>
              <a:rPr lang="en-US" altLang="en-US" dirty="0"/>
              <a:t>Therefore</a:t>
            </a:r>
          </a:p>
        </p:txBody>
      </p:sp>
      <p:graphicFrame>
        <p:nvGraphicFramePr>
          <p:cNvPr id="12" name="Content Placeholder 28" descr="sum_(n=1)^infinity (5/((2n^2 + 4n + 3))">
            <a:extLst>
              <a:ext uri="{FF2B5EF4-FFF2-40B4-BE49-F238E27FC236}">
                <a16:creationId xmlns:a16="http://schemas.microsoft.com/office/drawing/2014/main" id="{41DBEE0A-8912-4528-9D3F-1DBCAF005784}"/>
              </a:ext>
            </a:extLst>
          </p:cNvPr>
          <p:cNvGraphicFramePr>
            <a:graphicFrameLocks noGrp="1" noChangeAspect="1"/>
          </p:cNvGraphicFramePr>
          <p:nvPr>
            <p:ph sz="quarter" idx="26"/>
          </p:nvPr>
        </p:nvGraphicFramePr>
        <p:xfrm>
          <a:off x="5005732" y="3718115"/>
          <a:ext cx="2180535" cy="965666"/>
        </p:xfrm>
        <a:graphic>
          <a:graphicData uri="http://schemas.openxmlformats.org/presentationml/2006/ole">
            <mc:AlternateContent xmlns:mc="http://schemas.openxmlformats.org/markup-compatibility/2006">
              <mc:Choice xmlns:v="urn:schemas-microsoft-com:vml" Requires="v">
                <p:oleObj spid="_x0000_s876547" name="Equation" r:id="rId5" imgW="1777680" imgH="787320" progId="Equation.DSMT4">
                  <p:embed/>
                </p:oleObj>
              </mc:Choice>
              <mc:Fallback>
                <p:oleObj name="Equation" r:id="rId5" imgW="1777680" imgH="787320" progId="Equation.DSMT4">
                  <p:embed/>
                  <p:pic>
                    <p:nvPicPr>
                      <p:cNvPr id="12" name="Content Placeholder 28" descr="sum_(n=1)^infinity (5/((2n^2 + 4n + 3))">
                        <a:extLst>
                          <a:ext uri="{FF2B5EF4-FFF2-40B4-BE49-F238E27FC236}">
                            <a16:creationId xmlns:a16="http://schemas.microsoft.com/office/drawing/2014/main" id="{41DBEE0A-8912-4528-9D3F-1DBCAF005784}"/>
                          </a:ext>
                        </a:extLst>
                      </p:cNvPr>
                      <p:cNvPicPr/>
                      <p:nvPr/>
                    </p:nvPicPr>
                    <p:blipFill>
                      <a:blip r:embed="rId6"/>
                      <a:stretch>
                        <a:fillRect/>
                      </a:stretch>
                    </p:blipFill>
                    <p:spPr>
                      <a:xfrm>
                        <a:off x="5005732" y="3718115"/>
                        <a:ext cx="2180535" cy="96566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7B89020-BB3D-45DE-B878-9589779818E1}"/>
              </a:ext>
            </a:extLst>
          </p:cNvPr>
          <p:cNvSpPr>
            <a:spLocks noGrp="1"/>
          </p:cNvSpPr>
          <p:nvPr>
            <p:ph sz="quarter" idx="27"/>
          </p:nvPr>
        </p:nvSpPr>
        <p:spPr>
          <a:xfrm>
            <a:off x="736600" y="5030424"/>
            <a:ext cx="10718800" cy="342042"/>
          </a:xfrm>
        </p:spPr>
        <p:txBody>
          <a:bodyPr/>
          <a:lstStyle/>
          <a:p>
            <a:pPr>
              <a:spcBef>
                <a:spcPct val="0"/>
              </a:spcBef>
              <a:tabLst>
                <a:tab pos="457200" algn="l"/>
                <a:tab pos="1371600" algn="l"/>
                <a:tab pos="1547813" algn="l"/>
              </a:tabLst>
            </a:pPr>
            <a:r>
              <a:rPr lang="en-US" altLang="en-US" dirty="0"/>
              <a:t>is convergent by part (i) of the Comparison Test.</a:t>
            </a:r>
          </a:p>
        </p:txBody>
      </p:sp>
    </p:spTree>
    <p:extLst>
      <p:ext uri="{BB962C8B-B14F-4D97-AF65-F5344CB8AC3E}">
        <p14:creationId xmlns:p14="http://schemas.microsoft.com/office/powerpoint/2010/main" val="379573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B93A-39B1-4330-BA7F-2662009185D7}"/>
              </a:ext>
            </a:extLst>
          </p:cNvPr>
          <p:cNvSpPr>
            <a:spLocks noGrp="1"/>
          </p:cNvSpPr>
          <p:nvPr>
            <p:ph type="title"/>
          </p:nvPr>
        </p:nvSpPr>
        <p:spPr/>
        <p:txBody>
          <a:bodyPr/>
          <a:lstStyle/>
          <a:p>
            <a:r>
              <a:rPr lang="en-US" altLang="en-US" dirty="0"/>
              <a:t>The Comparison Tests </a:t>
            </a:r>
            <a:r>
              <a:rPr lang="en-US" altLang="en-US" sz="2400" b="0" dirty="0"/>
              <a:t>(5 of 8)</a:t>
            </a:r>
            <a:endParaRPr lang="en-US" dirty="0"/>
          </a:p>
        </p:txBody>
      </p:sp>
      <p:sp>
        <p:nvSpPr>
          <p:cNvPr id="3" name="Text Placeholder 2">
            <a:extLst>
              <a:ext uri="{FF2B5EF4-FFF2-40B4-BE49-F238E27FC236}">
                <a16:creationId xmlns:a16="http://schemas.microsoft.com/office/drawing/2014/main" id="{F502888C-A158-4337-A6B4-16899DC0F7F5}"/>
              </a:ext>
            </a:extLst>
          </p:cNvPr>
          <p:cNvSpPr>
            <a:spLocks noGrp="1"/>
          </p:cNvSpPr>
          <p:nvPr>
            <p:ph type="body" sz="quarter" idx="15"/>
          </p:nvPr>
        </p:nvSpPr>
        <p:spPr>
          <a:xfrm>
            <a:off x="743576" y="1289684"/>
            <a:ext cx="10711543" cy="1767281"/>
          </a:xfrm>
        </p:spPr>
        <p:txBody>
          <a:bodyPr/>
          <a:lstStyle/>
          <a:p>
            <a:r>
              <a:rPr lang="en-US" altLang="en-US" b="1" dirty="0"/>
              <a:t>Note 1:</a:t>
            </a:r>
            <a:endParaRPr lang="en-US" altLang="en-US" dirty="0"/>
          </a:p>
          <a:p>
            <a:r>
              <a:rPr lang="en-US" altLang="en-US" dirty="0"/>
              <a:t>Although the condition </a:t>
            </a:r>
            <a:r>
              <a:rPr lang="en-US" altLang="en-US" i="1" dirty="0"/>
              <a:t>a</a:t>
            </a:r>
            <a:r>
              <a:rPr lang="en-US" altLang="en-US" i="1" baseline="-25000" dirty="0"/>
              <a:t>n</a:t>
            </a:r>
            <a:r>
              <a:rPr lang="en-US" altLang="en-US" dirty="0"/>
              <a:t>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b</a:t>
            </a:r>
            <a:r>
              <a:rPr lang="en-US" altLang="en-US" i="1" baseline="-25000" dirty="0"/>
              <a:t>n</a:t>
            </a:r>
            <a:r>
              <a:rPr lang="en-US" altLang="en-US" dirty="0"/>
              <a:t> or </a:t>
            </a:r>
            <a:r>
              <a:rPr lang="en-US" altLang="en-US" i="1" dirty="0"/>
              <a:t>a</a:t>
            </a:r>
            <a:r>
              <a:rPr lang="en-US" altLang="en-US" i="1" baseline="-25000" dirty="0"/>
              <a:t>n</a:t>
            </a:r>
            <a:r>
              <a:rPr lang="en-US" altLang="en-US" dirty="0"/>
              <a:t>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b</a:t>
            </a:r>
            <a:r>
              <a:rPr lang="en-US" altLang="en-US" i="1" baseline="-25000" dirty="0"/>
              <a:t>n</a:t>
            </a:r>
            <a:r>
              <a:rPr lang="en-US" altLang="en-US" dirty="0"/>
              <a:t> in the Comparison Test is given for all </a:t>
            </a:r>
            <a:r>
              <a:rPr lang="en-US" altLang="en-US" i="1" dirty="0"/>
              <a:t>n</a:t>
            </a:r>
            <a:r>
              <a:rPr lang="en-US" altLang="en-US" dirty="0"/>
              <a:t>, we need verify only that it holds for </a:t>
            </a:r>
            <a:r>
              <a:rPr lang="en-US" altLang="en-US" i="1" dirty="0"/>
              <a:t>n </a:t>
            </a:r>
            <a:r>
              <a:rPr lang="en-US" altLang="en-US" dirty="0">
                <a:latin typeface="Arial" panose="020B0604020202020204" pitchFamily="34" charset="0"/>
                <a:cs typeface="Arial" panose="020B0604020202020204" pitchFamily="34" charset="0"/>
              </a:rPr>
              <a:t>≥</a:t>
            </a:r>
            <a:r>
              <a:rPr lang="en-US" altLang="en-US" i="1" dirty="0"/>
              <a:t> N</a:t>
            </a:r>
            <a:r>
              <a:rPr lang="en-US" altLang="en-US" dirty="0"/>
              <a:t>, where </a:t>
            </a:r>
            <a:r>
              <a:rPr lang="en-US" altLang="en-US" i="1" dirty="0"/>
              <a:t>N</a:t>
            </a:r>
            <a:r>
              <a:rPr lang="en-US" altLang="en-US" dirty="0"/>
              <a:t> is some fixed integer, because the convergence of a series is not affected by a finite number of terms.</a:t>
            </a:r>
          </a:p>
        </p:txBody>
      </p:sp>
    </p:spTree>
    <p:extLst>
      <p:ext uri="{BB962C8B-B14F-4D97-AF65-F5344CB8AC3E}">
        <p14:creationId xmlns:p14="http://schemas.microsoft.com/office/powerpoint/2010/main" val="235739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B93A-39B1-4330-BA7F-2662009185D7}"/>
              </a:ext>
            </a:extLst>
          </p:cNvPr>
          <p:cNvSpPr>
            <a:spLocks noGrp="1"/>
          </p:cNvSpPr>
          <p:nvPr>
            <p:ph type="title"/>
          </p:nvPr>
        </p:nvSpPr>
        <p:spPr/>
        <p:txBody>
          <a:bodyPr/>
          <a:lstStyle/>
          <a:p>
            <a:r>
              <a:rPr lang="en-US" altLang="en-US" dirty="0"/>
              <a:t>The Comparison Tests </a:t>
            </a:r>
            <a:r>
              <a:rPr lang="en-US" altLang="en-US" sz="2400" b="0" dirty="0"/>
              <a:t>(6 of 8)</a:t>
            </a:r>
            <a:endParaRPr lang="en-US" dirty="0"/>
          </a:p>
        </p:txBody>
      </p:sp>
      <p:sp>
        <p:nvSpPr>
          <p:cNvPr id="3" name="Text Placeholder 2">
            <a:extLst>
              <a:ext uri="{FF2B5EF4-FFF2-40B4-BE49-F238E27FC236}">
                <a16:creationId xmlns:a16="http://schemas.microsoft.com/office/drawing/2014/main" id="{F502888C-A158-4337-A6B4-16899DC0F7F5}"/>
              </a:ext>
            </a:extLst>
          </p:cNvPr>
          <p:cNvSpPr>
            <a:spLocks noGrp="1"/>
          </p:cNvSpPr>
          <p:nvPr>
            <p:ph type="body" sz="quarter" idx="15"/>
          </p:nvPr>
        </p:nvSpPr>
        <p:spPr>
          <a:xfrm>
            <a:off x="743576" y="1289684"/>
            <a:ext cx="10711543" cy="1901751"/>
          </a:xfrm>
        </p:spPr>
        <p:txBody>
          <a:bodyPr/>
          <a:lstStyle/>
          <a:p>
            <a:r>
              <a:rPr lang="en-US" altLang="en-US" b="1" dirty="0"/>
              <a:t>Note 2:</a:t>
            </a:r>
            <a:endParaRPr lang="en-US" altLang="en-US" dirty="0"/>
          </a:p>
          <a:p>
            <a:r>
              <a:rPr lang="en-US" altLang="en-US" dirty="0"/>
              <a:t>The terms of the series being tested must be smaller than those of a convergent series or larger than those of a divergent series.</a:t>
            </a:r>
          </a:p>
          <a:p>
            <a:r>
              <a:rPr lang="en-US" altLang="en-US" dirty="0"/>
              <a:t>If the terms are larger than the terms of a convergent series or smaller than those of a divergent series, then the Comparison Test doesn’t apply.</a:t>
            </a:r>
          </a:p>
        </p:txBody>
      </p:sp>
    </p:spTree>
    <p:extLst>
      <p:ext uri="{BB962C8B-B14F-4D97-AF65-F5344CB8AC3E}">
        <p14:creationId xmlns:p14="http://schemas.microsoft.com/office/powerpoint/2010/main" val="380004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0D9F-6118-465F-8D42-9C52056076CE}"/>
              </a:ext>
            </a:extLst>
          </p:cNvPr>
          <p:cNvSpPr>
            <a:spLocks noGrp="1"/>
          </p:cNvSpPr>
          <p:nvPr>
            <p:ph type="title"/>
          </p:nvPr>
        </p:nvSpPr>
        <p:spPr/>
        <p:txBody>
          <a:bodyPr/>
          <a:lstStyle/>
          <a:p>
            <a:r>
              <a:rPr lang="en-US" altLang="en-US" dirty="0"/>
              <a:t>The Comparison Tests </a:t>
            </a:r>
            <a:r>
              <a:rPr lang="en-US" altLang="en-US" sz="2400" b="0" dirty="0"/>
              <a:t>(7 of 8)</a:t>
            </a:r>
            <a:endParaRPr lang="en-US" dirty="0"/>
          </a:p>
        </p:txBody>
      </p:sp>
      <p:sp>
        <p:nvSpPr>
          <p:cNvPr id="3" name="Content Placeholder 2">
            <a:extLst>
              <a:ext uri="{FF2B5EF4-FFF2-40B4-BE49-F238E27FC236}">
                <a16:creationId xmlns:a16="http://schemas.microsoft.com/office/drawing/2014/main" id="{2F118C12-594B-4127-9553-C49C16C69079}"/>
              </a:ext>
            </a:extLst>
          </p:cNvPr>
          <p:cNvSpPr>
            <a:spLocks noGrp="1"/>
          </p:cNvSpPr>
          <p:nvPr>
            <p:ph sz="quarter" idx="23"/>
          </p:nvPr>
        </p:nvSpPr>
        <p:spPr>
          <a:xfrm>
            <a:off x="736600" y="1289050"/>
            <a:ext cx="4676058" cy="352427"/>
          </a:xfrm>
        </p:spPr>
        <p:txBody>
          <a:bodyPr/>
          <a:lstStyle/>
          <a:p>
            <a:r>
              <a:rPr lang="en-US" altLang="en-US" dirty="0"/>
              <a:t>Consider, for instance, the series</a:t>
            </a:r>
          </a:p>
        </p:txBody>
      </p:sp>
      <p:graphicFrame>
        <p:nvGraphicFramePr>
          <p:cNvPr id="11" name="Content Placeholder 26" descr="sum_(n=1)^infinity (1/((2^n) minus 1)">
            <a:extLst>
              <a:ext uri="{FF2B5EF4-FFF2-40B4-BE49-F238E27FC236}">
                <a16:creationId xmlns:a16="http://schemas.microsoft.com/office/drawing/2014/main" id="{2AB6C0E5-23BC-456B-8861-457C831D72E0}"/>
              </a:ext>
            </a:extLst>
          </p:cNvPr>
          <p:cNvGraphicFramePr>
            <a:graphicFrameLocks noGrp="1" noChangeAspect="1"/>
          </p:cNvGraphicFramePr>
          <p:nvPr>
            <p:ph sz="quarter" idx="24"/>
          </p:nvPr>
        </p:nvGraphicFramePr>
        <p:xfrm>
          <a:off x="5468008" y="1777265"/>
          <a:ext cx="1249634" cy="956512"/>
        </p:xfrm>
        <a:graphic>
          <a:graphicData uri="http://schemas.openxmlformats.org/presentationml/2006/ole">
            <mc:AlternateContent xmlns:mc="http://schemas.openxmlformats.org/markup-compatibility/2006">
              <mc:Choice xmlns:v="urn:schemas-microsoft-com:vml" Requires="v">
                <p:oleObj spid="_x0000_s877570" name="Equation" r:id="rId3" imgW="1028520" imgH="787320" progId="Equation.DSMT4">
                  <p:embed/>
                </p:oleObj>
              </mc:Choice>
              <mc:Fallback>
                <p:oleObj name="Equation" r:id="rId3" imgW="1028520" imgH="787320" progId="Equation.DSMT4">
                  <p:embed/>
                  <p:pic>
                    <p:nvPicPr>
                      <p:cNvPr id="11" name="Content Placeholder 26" descr="sum_(n=1)^infinity (1/((2^n) minus 1)">
                        <a:extLst>
                          <a:ext uri="{FF2B5EF4-FFF2-40B4-BE49-F238E27FC236}">
                            <a16:creationId xmlns:a16="http://schemas.microsoft.com/office/drawing/2014/main" id="{2AB6C0E5-23BC-456B-8861-457C831D72E0}"/>
                          </a:ext>
                        </a:extLst>
                      </p:cNvPr>
                      <p:cNvPicPr/>
                      <p:nvPr/>
                    </p:nvPicPr>
                    <p:blipFill>
                      <a:blip r:embed="rId4"/>
                      <a:stretch>
                        <a:fillRect/>
                      </a:stretch>
                    </p:blipFill>
                    <p:spPr>
                      <a:xfrm>
                        <a:off x="5468008" y="1777265"/>
                        <a:ext cx="1249634" cy="9565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6D3022F-F9B8-44B4-ACAE-4ED133B3EDD6}"/>
              </a:ext>
            </a:extLst>
          </p:cNvPr>
          <p:cNvSpPr>
            <a:spLocks noGrp="1"/>
          </p:cNvSpPr>
          <p:nvPr>
            <p:ph sz="quarter" idx="25"/>
          </p:nvPr>
        </p:nvSpPr>
        <p:spPr>
          <a:xfrm>
            <a:off x="736600" y="2825546"/>
            <a:ext cx="2036097" cy="324413"/>
          </a:xfrm>
        </p:spPr>
        <p:txBody>
          <a:bodyPr/>
          <a:lstStyle/>
          <a:p>
            <a:r>
              <a:rPr lang="en-US" altLang="en-US" dirty="0"/>
              <a:t>The inequality</a:t>
            </a:r>
            <a:endParaRPr lang="en-US" dirty="0"/>
          </a:p>
        </p:txBody>
      </p:sp>
      <p:graphicFrame>
        <p:nvGraphicFramePr>
          <p:cNvPr id="13" name="Content Placeholder 28" descr="(1/((2^n) minus 1) &gt; (1/(2^n))">
            <a:extLst>
              <a:ext uri="{FF2B5EF4-FFF2-40B4-BE49-F238E27FC236}">
                <a16:creationId xmlns:a16="http://schemas.microsoft.com/office/drawing/2014/main" id="{D6D3802E-488A-4102-8966-8EF7FAC242FF}"/>
              </a:ext>
            </a:extLst>
          </p:cNvPr>
          <p:cNvGraphicFramePr>
            <a:graphicFrameLocks noGrp="1" noChangeAspect="1"/>
          </p:cNvGraphicFramePr>
          <p:nvPr>
            <p:ph sz="quarter" idx="26"/>
          </p:nvPr>
        </p:nvGraphicFramePr>
        <p:xfrm>
          <a:off x="5455910" y="3276126"/>
          <a:ext cx="1621570" cy="818813"/>
        </p:xfrm>
        <a:graphic>
          <a:graphicData uri="http://schemas.openxmlformats.org/presentationml/2006/ole">
            <mc:AlternateContent xmlns:mc="http://schemas.openxmlformats.org/markup-compatibility/2006">
              <mc:Choice xmlns:v="urn:schemas-microsoft-com:vml" Requires="v">
                <p:oleObj spid="_x0000_s877571" name="Equation" r:id="rId5" imgW="1282680" imgH="647640" progId="Equation.DSMT4">
                  <p:embed/>
                </p:oleObj>
              </mc:Choice>
              <mc:Fallback>
                <p:oleObj name="Equation" r:id="rId5" imgW="1282680" imgH="647640" progId="Equation.DSMT4">
                  <p:embed/>
                  <p:pic>
                    <p:nvPicPr>
                      <p:cNvPr id="13" name="Content Placeholder 28" descr="(1/((2^n) minus 1) &gt; (1/(2^n))">
                        <a:extLst>
                          <a:ext uri="{FF2B5EF4-FFF2-40B4-BE49-F238E27FC236}">
                            <a16:creationId xmlns:a16="http://schemas.microsoft.com/office/drawing/2014/main" id="{D6D3802E-488A-4102-8966-8EF7FAC242FF}"/>
                          </a:ext>
                        </a:extLst>
                      </p:cNvPr>
                      <p:cNvPicPr/>
                      <p:nvPr/>
                    </p:nvPicPr>
                    <p:blipFill>
                      <a:blip r:embed="rId6"/>
                      <a:stretch>
                        <a:fillRect/>
                      </a:stretch>
                    </p:blipFill>
                    <p:spPr>
                      <a:xfrm>
                        <a:off x="5455910" y="3276126"/>
                        <a:ext cx="1621570" cy="8188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0C0A6EC-D3AE-4045-ACB7-FFF7C537545C}"/>
              </a:ext>
            </a:extLst>
          </p:cNvPr>
          <p:cNvSpPr>
            <a:spLocks noGrp="1"/>
          </p:cNvSpPr>
          <p:nvPr>
            <p:ph sz="quarter" idx="27"/>
          </p:nvPr>
        </p:nvSpPr>
        <p:spPr>
          <a:xfrm>
            <a:off x="736600" y="4483563"/>
            <a:ext cx="8613877" cy="324413"/>
          </a:xfrm>
        </p:spPr>
        <p:txBody>
          <a:bodyPr/>
          <a:lstStyle/>
          <a:p>
            <a:r>
              <a:rPr lang="en-US" altLang="en-US" dirty="0"/>
              <a:t>is useless as far as the Comparison Test is concerned because</a:t>
            </a:r>
            <a:endParaRPr lang="en-US" dirty="0"/>
          </a:p>
        </p:txBody>
      </p:sp>
      <p:graphicFrame>
        <p:nvGraphicFramePr>
          <p:cNvPr id="14" name="Content Placeholder 18" descr="sum(b_n) = sum((1/2)^n)">
            <a:extLst>
              <a:ext uri="{FF2B5EF4-FFF2-40B4-BE49-F238E27FC236}">
                <a16:creationId xmlns:a16="http://schemas.microsoft.com/office/drawing/2014/main" id="{A2F923AB-B4D1-4CCB-AEBB-73BAE045175F}"/>
              </a:ext>
            </a:extLst>
          </p:cNvPr>
          <p:cNvGraphicFramePr>
            <a:graphicFrameLocks noGrp="1" noChangeAspect="1"/>
          </p:cNvGraphicFramePr>
          <p:nvPr>
            <p:ph sz="quarter" idx="28"/>
          </p:nvPr>
        </p:nvGraphicFramePr>
        <p:xfrm>
          <a:off x="9326454" y="4191083"/>
          <a:ext cx="1898261" cy="813540"/>
        </p:xfrm>
        <a:graphic>
          <a:graphicData uri="http://schemas.openxmlformats.org/presentationml/2006/ole">
            <mc:AlternateContent xmlns:mc="http://schemas.openxmlformats.org/markup-compatibility/2006">
              <mc:Choice xmlns:v="urn:schemas-microsoft-com:vml" Requires="v">
                <p:oleObj spid="_x0000_s877572" name="Equation" r:id="rId7" imgW="1777680" imgH="761760" progId="Equation.DSMT4">
                  <p:embed/>
                </p:oleObj>
              </mc:Choice>
              <mc:Fallback>
                <p:oleObj name="Equation" r:id="rId7" imgW="1777680" imgH="761760" progId="Equation.DSMT4">
                  <p:embed/>
                  <p:pic>
                    <p:nvPicPr>
                      <p:cNvPr id="14" name="Content Placeholder 18" descr="sum(b_n) = sum((1/2)^n)">
                        <a:extLst>
                          <a:ext uri="{FF2B5EF4-FFF2-40B4-BE49-F238E27FC236}">
                            <a16:creationId xmlns:a16="http://schemas.microsoft.com/office/drawing/2014/main" id="{A2F923AB-B4D1-4CCB-AEBB-73BAE045175F}"/>
                          </a:ext>
                        </a:extLst>
                      </p:cNvPr>
                      <p:cNvPicPr/>
                      <p:nvPr/>
                    </p:nvPicPr>
                    <p:blipFill>
                      <a:blip r:embed="rId8"/>
                      <a:stretch>
                        <a:fillRect/>
                      </a:stretch>
                    </p:blipFill>
                    <p:spPr>
                      <a:xfrm>
                        <a:off x="9326454" y="4191083"/>
                        <a:ext cx="1898261" cy="81354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B46943B-083E-4AD2-A903-C0D138675A10}"/>
              </a:ext>
            </a:extLst>
          </p:cNvPr>
          <p:cNvSpPr>
            <a:spLocks noGrp="1"/>
          </p:cNvSpPr>
          <p:nvPr>
            <p:ph sz="quarter" idx="29"/>
          </p:nvPr>
        </p:nvSpPr>
        <p:spPr>
          <a:xfrm>
            <a:off x="736600" y="4879975"/>
            <a:ext cx="3555181" cy="324413"/>
          </a:xfrm>
        </p:spPr>
        <p:txBody>
          <a:bodyPr/>
          <a:lstStyle/>
          <a:p>
            <a:r>
              <a:rPr lang="en-US" altLang="en-US" dirty="0"/>
              <a:t>is convergent and </a:t>
            </a:r>
            <a:r>
              <a:rPr lang="en-US" altLang="en-US" i="1" dirty="0"/>
              <a:t>a</a:t>
            </a:r>
            <a:r>
              <a:rPr lang="en-US" altLang="en-US" i="1" baseline="-25000" dirty="0"/>
              <a:t>n</a:t>
            </a:r>
            <a:r>
              <a:rPr lang="en-US" altLang="en-US" dirty="0"/>
              <a:t> </a:t>
            </a:r>
            <a:r>
              <a:rPr lang="en-US" altLang="en-US" dirty="0">
                <a:sym typeface="Symbol" panose="05050102010706020507" pitchFamily="18" charset="2"/>
              </a:rPr>
              <a:t>&gt; </a:t>
            </a:r>
            <a:r>
              <a:rPr lang="en-US" altLang="en-US" i="1" dirty="0"/>
              <a:t>b</a:t>
            </a:r>
            <a:r>
              <a:rPr lang="en-US" altLang="en-US" i="1" baseline="-25000" dirty="0"/>
              <a:t>n</a:t>
            </a:r>
            <a:r>
              <a:rPr lang="en-US" altLang="en-US" dirty="0"/>
              <a:t>.</a:t>
            </a:r>
            <a:endParaRPr lang="en-US" dirty="0"/>
          </a:p>
        </p:txBody>
      </p:sp>
    </p:spTree>
    <p:extLst>
      <p:ext uri="{BB962C8B-B14F-4D97-AF65-F5344CB8AC3E}">
        <p14:creationId xmlns:p14="http://schemas.microsoft.com/office/powerpoint/2010/main" val="1346720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CEA8381-2CD2-432F-B1C0-023A8FC9BB2B}"/>
              </a:ext>
            </a:extLst>
          </p:cNvPr>
          <p:cNvSpPr>
            <a:spLocks noGrp="1"/>
          </p:cNvSpPr>
          <p:nvPr>
            <p:ph type="title"/>
          </p:nvPr>
        </p:nvSpPr>
        <p:spPr/>
        <p:txBody>
          <a:bodyPr/>
          <a:lstStyle/>
          <a:p>
            <a:r>
              <a:rPr lang="en-US" altLang="en-US" dirty="0"/>
              <a:t>The Comparison Tests </a:t>
            </a:r>
            <a:r>
              <a:rPr lang="en-US" altLang="en-US" sz="2400" b="0" dirty="0"/>
              <a:t>(8 of 8)</a:t>
            </a:r>
            <a:endParaRPr lang="en-US" dirty="0"/>
          </a:p>
        </p:txBody>
      </p:sp>
      <p:sp>
        <p:nvSpPr>
          <p:cNvPr id="12" name="Content Placeholder 11">
            <a:extLst>
              <a:ext uri="{FF2B5EF4-FFF2-40B4-BE49-F238E27FC236}">
                <a16:creationId xmlns:a16="http://schemas.microsoft.com/office/drawing/2014/main" id="{705BFD9F-7637-49A6-80D8-B1CBA704FB31}"/>
              </a:ext>
            </a:extLst>
          </p:cNvPr>
          <p:cNvSpPr>
            <a:spLocks noGrp="1"/>
          </p:cNvSpPr>
          <p:nvPr>
            <p:ph sz="quarter" idx="23"/>
          </p:nvPr>
        </p:nvSpPr>
        <p:spPr>
          <a:xfrm>
            <a:off x="736600" y="1289050"/>
            <a:ext cx="5151016" cy="417513"/>
          </a:xfrm>
        </p:spPr>
        <p:txBody>
          <a:bodyPr/>
          <a:lstStyle/>
          <a:p>
            <a:r>
              <a:rPr lang="en-US" altLang="en-US" dirty="0"/>
              <a:t>Nonetheless, we have the feeling that</a:t>
            </a:r>
            <a:endParaRPr lang="en-US" dirty="0"/>
          </a:p>
        </p:txBody>
      </p:sp>
      <p:graphicFrame>
        <p:nvGraphicFramePr>
          <p:cNvPr id="29" name="Content Placeholder 24" descr="sum(1/((2^n) minus 1))">
            <a:extLst>
              <a:ext uri="{FF2B5EF4-FFF2-40B4-BE49-F238E27FC236}">
                <a16:creationId xmlns:a16="http://schemas.microsoft.com/office/drawing/2014/main" id="{246C2737-1A22-4331-A5E1-19056B9775F5}"/>
              </a:ext>
            </a:extLst>
          </p:cNvPr>
          <p:cNvGraphicFramePr>
            <a:graphicFrameLocks noGrp="1" noChangeAspect="1"/>
          </p:cNvGraphicFramePr>
          <p:nvPr>
            <p:ph sz="quarter" idx="24"/>
          </p:nvPr>
        </p:nvGraphicFramePr>
        <p:xfrm>
          <a:off x="5907784" y="1091724"/>
          <a:ext cx="1231165" cy="833051"/>
        </p:xfrm>
        <a:graphic>
          <a:graphicData uri="http://schemas.openxmlformats.org/presentationml/2006/ole">
            <mc:AlternateContent xmlns:mc="http://schemas.openxmlformats.org/markup-compatibility/2006">
              <mc:Choice xmlns:v="urn:schemas-microsoft-com:vml" Requires="v">
                <p:oleObj spid="_x0000_s878594" name="Equation" r:id="rId3" imgW="1218960" imgH="825480" progId="Equation.DSMT4">
                  <p:embed/>
                </p:oleObj>
              </mc:Choice>
              <mc:Fallback>
                <p:oleObj name="Equation" r:id="rId3" imgW="1218960" imgH="825480" progId="Equation.DSMT4">
                  <p:embed/>
                  <p:pic>
                    <p:nvPicPr>
                      <p:cNvPr id="29" name="Content Placeholder 24" descr="sum(1/((2^n) minus 1))">
                        <a:extLst>
                          <a:ext uri="{FF2B5EF4-FFF2-40B4-BE49-F238E27FC236}">
                            <a16:creationId xmlns:a16="http://schemas.microsoft.com/office/drawing/2014/main" id="{246C2737-1A22-4331-A5E1-19056B9775F5}"/>
                          </a:ext>
                        </a:extLst>
                      </p:cNvPr>
                      <p:cNvPicPr/>
                      <p:nvPr/>
                    </p:nvPicPr>
                    <p:blipFill>
                      <a:blip r:embed="rId4"/>
                      <a:stretch>
                        <a:fillRect/>
                      </a:stretch>
                    </p:blipFill>
                    <p:spPr>
                      <a:xfrm>
                        <a:off x="5907784" y="1091724"/>
                        <a:ext cx="1231165" cy="833051"/>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2AA8E5E-B024-44FD-BE4E-CA0120E6F0B6}"/>
              </a:ext>
            </a:extLst>
          </p:cNvPr>
          <p:cNvSpPr>
            <a:spLocks noGrp="1"/>
          </p:cNvSpPr>
          <p:nvPr>
            <p:ph sz="quarter" idx="25"/>
          </p:nvPr>
        </p:nvSpPr>
        <p:spPr>
          <a:xfrm>
            <a:off x="7215471" y="1235261"/>
            <a:ext cx="4749800" cy="278886"/>
          </a:xfrm>
        </p:spPr>
        <p:txBody>
          <a:bodyPr/>
          <a:lstStyle/>
          <a:p>
            <a:r>
              <a:rPr lang="en-US" altLang="en-US" dirty="0"/>
              <a:t>ought to be convergent because it</a:t>
            </a:r>
            <a:endParaRPr lang="en-US" dirty="0"/>
          </a:p>
        </p:txBody>
      </p:sp>
      <p:sp>
        <p:nvSpPr>
          <p:cNvPr id="15" name="Content Placeholder 14">
            <a:extLst>
              <a:ext uri="{FF2B5EF4-FFF2-40B4-BE49-F238E27FC236}">
                <a16:creationId xmlns:a16="http://schemas.microsoft.com/office/drawing/2014/main" id="{A3FC6007-CB75-463B-AB9C-A4F6E67C64A2}"/>
              </a:ext>
            </a:extLst>
          </p:cNvPr>
          <p:cNvSpPr>
            <a:spLocks noGrp="1"/>
          </p:cNvSpPr>
          <p:nvPr>
            <p:ph sz="quarter" idx="26"/>
          </p:nvPr>
        </p:nvSpPr>
        <p:spPr>
          <a:xfrm>
            <a:off x="736600" y="1904950"/>
            <a:ext cx="6696587" cy="316494"/>
          </a:xfrm>
        </p:spPr>
        <p:txBody>
          <a:bodyPr/>
          <a:lstStyle/>
          <a:p>
            <a:r>
              <a:rPr lang="en-US" altLang="en-US" dirty="0"/>
              <a:t>is very similar to the convergent geometric series</a:t>
            </a:r>
            <a:endParaRPr lang="en-US" dirty="0"/>
          </a:p>
        </p:txBody>
      </p:sp>
      <p:graphicFrame>
        <p:nvGraphicFramePr>
          <p:cNvPr id="30" name="Content Placeholder 25" descr="sum((1/2)^n)">
            <a:extLst>
              <a:ext uri="{FF2B5EF4-FFF2-40B4-BE49-F238E27FC236}">
                <a16:creationId xmlns:a16="http://schemas.microsoft.com/office/drawing/2014/main" id="{2D0EC4CA-407F-43C4-958C-2165C4FEC03E}"/>
              </a:ext>
            </a:extLst>
          </p:cNvPr>
          <p:cNvGraphicFramePr>
            <a:graphicFrameLocks noGrp="1" noChangeAspect="1"/>
          </p:cNvGraphicFramePr>
          <p:nvPr>
            <p:ph sz="quarter" idx="27"/>
          </p:nvPr>
        </p:nvGraphicFramePr>
        <p:xfrm>
          <a:off x="7433015" y="1616033"/>
          <a:ext cx="1098279" cy="813540"/>
        </p:xfrm>
        <a:graphic>
          <a:graphicData uri="http://schemas.openxmlformats.org/presentationml/2006/ole">
            <mc:AlternateContent xmlns:mc="http://schemas.openxmlformats.org/markup-compatibility/2006">
              <mc:Choice xmlns:v="urn:schemas-microsoft-com:vml" Requires="v">
                <p:oleObj spid="_x0000_s878595" name="Equation" r:id="rId5" imgW="1028520" imgH="761760" progId="Equation.DSMT4">
                  <p:embed/>
                </p:oleObj>
              </mc:Choice>
              <mc:Fallback>
                <p:oleObj name="Equation" r:id="rId5" imgW="1028520" imgH="761760" progId="Equation.DSMT4">
                  <p:embed/>
                  <p:pic>
                    <p:nvPicPr>
                      <p:cNvPr id="30" name="Content Placeholder 25" descr="sum((1/2)^n)">
                        <a:extLst>
                          <a:ext uri="{FF2B5EF4-FFF2-40B4-BE49-F238E27FC236}">
                            <a16:creationId xmlns:a16="http://schemas.microsoft.com/office/drawing/2014/main" id="{2D0EC4CA-407F-43C4-958C-2165C4FEC03E}"/>
                          </a:ext>
                        </a:extLst>
                      </p:cNvPr>
                      <p:cNvPicPr/>
                      <p:nvPr/>
                    </p:nvPicPr>
                    <p:blipFill>
                      <a:blip r:embed="rId6"/>
                      <a:stretch>
                        <a:fillRect/>
                      </a:stretch>
                    </p:blipFill>
                    <p:spPr>
                      <a:xfrm>
                        <a:off x="7433015" y="1616033"/>
                        <a:ext cx="1098279" cy="81354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DCFA9FAE-AE0A-4FC5-AA5D-652C27E7FFD6}"/>
              </a:ext>
            </a:extLst>
          </p:cNvPr>
          <p:cNvSpPr>
            <a:spLocks noGrp="1"/>
          </p:cNvSpPr>
          <p:nvPr>
            <p:ph sz="quarter" idx="28"/>
          </p:nvPr>
        </p:nvSpPr>
        <p:spPr>
          <a:xfrm>
            <a:off x="736601" y="2485030"/>
            <a:ext cx="6108788" cy="348143"/>
          </a:xfrm>
        </p:spPr>
        <p:txBody>
          <a:bodyPr/>
          <a:lstStyle/>
          <a:p>
            <a:r>
              <a:rPr lang="en-US" altLang="en-US" dirty="0"/>
              <a:t>In such cases the following test can be used.</a:t>
            </a:r>
            <a:endParaRPr lang="en-US" dirty="0"/>
          </a:p>
        </p:txBody>
      </p:sp>
      <p:sp>
        <p:nvSpPr>
          <p:cNvPr id="18" name="Content Placeholder 17">
            <a:extLst>
              <a:ext uri="{FF2B5EF4-FFF2-40B4-BE49-F238E27FC236}">
                <a16:creationId xmlns:a16="http://schemas.microsoft.com/office/drawing/2014/main" id="{81A91B54-55E3-481A-A458-C22B80E78267}"/>
              </a:ext>
            </a:extLst>
          </p:cNvPr>
          <p:cNvSpPr>
            <a:spLocks noGrp="1"/>
          </p:cNvSpPr>
          <p:nvPr>
            <p:ph sz="quarter" idx="29"/>
          </p:nvPr>
        </p:nvSpPr>
        <p:spPr>
          <a:xfrm>
            <a:off x="736600" y="3105562"/>
            <a:ext cx="5826432" cy="343121"/>
          </a:xfrm>
        </p:spPr>
        <p:txBody>
          <a:bodyPr/>
          <a:lstStyle/>
          <a:p>
            <a:r>
              <a:rPr lang="en-US" b="1" dirty="0">
                <a:solidFill>
                  <a:srgbClr val="0000A3"/>
                </a:solidFill>
              </a:rPr>
              <a:t>The Limit Comparison Test</a:t>
            </a:r>
            <a:r>
              <a:rPr lang="en-US" b="1" dirty="0"/>
              <a:t> </a:t>
            </a:r>
            <a:r>
              <a:rPr lang="en-US" dirty="0"/>
              <a:t>Suppose that</a:t>
            </a:r>
          </a:p>
        </p:txBody>
      </p:sp>
      <p:graphicFrame>
        <p:nvGraphicFramePr>
          <p:cNvPr id="32" name="Content Placeholder 31" descr="sum(a_n) and sum(b_n)">
            <a:extLst>
              <a:ext uri="{FF2B5EF4-FFF2-40B4-BE49-F238E27FC236}">
                <a16:creationId xmlns:a16="http://schemas.microsoft.com/office/drawing/2014/main" id="{758AE07B-5EBF-4708-B3E8-CA95C312B78B}"/>
              </a:ext>
            </a:extLst>
          </p:cNvPr>
          <p:cNvGraphicFramePr>
            <a:graphicFrameLocks noGrp="1" noChangeAspect="1"/>
          </p:cNvGraphicFramePr>
          <p:nvPr>
            <p:ph sz="quarter" idx="30"/>
          </p:nvPr>
        </p:nvGraphicFramePr>
        <p:xfrm>
          <a:off x="6606031" y="3029045"/>
          <a:ext cx="2263140" cy="474980"/>
        </p:xfrm>
        <a:graphic>
          <a:graphicData uri="http://schemas.openxmlformats.org/presentationml/2006/ole">
            <mc:AlternateContent xmlns:mc="http://schemas.openxmlformats.org/markup-compatibility/2006">
              <mc:Choice xmlns:v="urn:schemas-microsoft-com:vml" Requires="v">
                <p:oleObj spid="_x0000_s878596" name="Equation" r:id="rId7" imgW="2057400" imgH="431640" progId="Equation.DSMT4">
                  <p:embed/>
                </p:oleObj>
              </mc:Choice>
              <mc:Fallback>
                <p:oleObj name="Equation" r:id="rId7" imgW="2057400" imgH="431640" progId="Equation.DSMT4">
                  <p:embed/>
                  <p:pic>
                    <p:nvPicPr>
                      <p:cNvPr id="32" name="Content Placeholder 31" descr="sum(a_n) and sum(b_n)">
                        <a:extLst>
                          <a:ext uri="{FF2B5EF4-FFF2-40B4-BE49-F238E27FC236}">
                            <a16:creationId xmlns:a16="http://schemas.microsoft.com/office/drawing/2014/main" id="{758AE07B-5EBF-4708-B3E8-CA95C312B78B}"/>
                          </a:ext>
                        </a:extLst>
                      </p:cNvPr>
                      <p:cNvPicPr/>
                      <p:nvPr/>
                    </p:nvPicPr>
                    <p:blipFill>
                      <a:blip r:embed="rId8"/>
                      <a:stretch>
                        <a:fillRect/>
                      </a:stretch>
                    </p:blipFill>
                    <p:spPr>
                      <a:xfrm>
                        <a:off x="6606031" y="3029045"/>
                        <a:ext cx="2263140" cy="47498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4EABD3B0-606A-4DBE-9C2A-4C543CB4E833}"/>
              </a:ext>
            </a:extLst>
          </p:cNvPr>
          <p:cNvSpPr>
            <a:spLocks noGrp="1"/>
          </p:cNvSpPr>
          <p:nvPr>
            <p:ph sz="quarter" idx="31"/>
          </p:nvPr>
        </p:nvSpPr>
        <p:spPr>
          <a:xfrm>
            <a:off x="8882456" y="3078332"/>
            <a:ext cx="3198637" cy="339086"/>
          </a:xfrm>
        </p:spPr>
        <p:txBody>
          <a:bodyPr/>
          <a:lstStyle/>
          <a:p>
            <a:r>
              <a:rPr lang="en-US" dirty="0"/>
              <a:t>are series with positive</a:t>
            </a:r>
          </a:p>
        </p:txBody>
      </p:sp>
      <p:sp>
        <p:nvSpPr>
          <p:cNvPr id="21" name="Content Placeholder 20">
            <a:extLst>
              <a:ext uri="{FF2B5EF4-FFF2-40B4-BE49-F238E27FC236}">
                <a16:creationId xmlns:a16="http://schemas.microsoft.com/office/drawing/2014/main" id="{FAC8DA4E-6FA1-4590-AB7F-0DA30DC0DBB9}"/>
              </a:ext>
            </a:extLst>
          </p:cNvPr>
          <p:cNvSpPr>
            <a:spLocks noGrp="1"/>
          </p:cNvSpPr>
          <p:nvPr>
            <p:ph sz="quarter" idx="32"/>
          </p:nvPr>
        </p:nvSpPr>
        <p:spPr>
          <a:xfrm>
            <a:off x="736600" y="3451705"/>
            <a:ext cx="1233948" cy="283090"/>
          </a:xfrm>
        </p:spPr>
        <p:txBody>
          <a:bodyPr/>
          <a:lstStyle/>
          <a:p>
            <a:r>
              <a:rPr lang="en-US" dirty="0"/>
              <a:t>terms. If</a:t>
            </a:r>
          </a:p>
        </p:txBody>
      </p:sp>
      <p:graphicFrame>
        <p:nvGraphicFramePr>
          <p:cNvPr id="33" name="Content Placeholder 27" descr="lim_(n right arrow infinity)((a_n)/(b_n)) = c">
            <a:extLst>
              <a:ext uri="{FF2B5EF4-FFF2-40B4-BE49-F238E27FC236}">
                <a16:creationId xmlns:a16="http://schemas.microsoft.com/office/drawing/2014/main" id="{1EB55688-0E68-45C6-80C0-D5B7C8F2BFA1}"/>
              </a:ext>
            </a:extLst>
          </p:cNvPr>
          <p:cNvGraphicFramePr>
            <a:graphicFrameLocks noGrp="1" noChangeAspect="1"/>
          </p:cNvGraphicFramePr>
          <p:nvPr>
            <p:ph sz="quarter" idx="33"/>
          </p:nvPr>
        </p:nvGraphicFramePr>
        <p:xfrm>
          <a:off x="5480252" y="3976014"/>
          <a:ext cx="1535943" cy="895968"/>
        </p:xfrm>
        <a:graphic>
          <a:graphicData uri="http://schemas.openxmlformats.org/presentationml/2006/ole">
            <mc:AlternateContent xmlns:mc="http://schemas.openxmlformats.org/markup-compatibility/2006">
              <mc:Choice xmlns:v="urn:schemas-microsoft-com:vml" Requires="v">
                <p:oleObj spid="_x0000_s878597" name="Equation" r:id="rId9" imgW="1218960" imgH="711000" progId="Equation.DSMT4">
                  <p:embed/>
                </p:oleObj>
              </mc:Choice>
              <mc:Fallback>
                <p:oleObj name="Equation" r:id="rId9" imgW="1218960" imgH="711000" progId="Equation.DSMT4">
                  <p:embed/>
                  <p:pic>
                    <p:nvPicPr>
                      <p:cNvPr id="33" name="Content Placeholder 27" descr="lim_(n right arrow infinity)((a_n)/(b_n)) = c">
                        <a:extLst>
                          <a:ext uri="{FF2B5EF4-FFF2-40B4-BE49-F238E27FC236}">
                            <a16:creationId xmlns:a16="http://schemas.microsoft.com/office/drawing/2014/main" id="{1EB55688-0E68-45C6-80C0-D5B7C8F2BFA1}"/>
                          </a:ext>
                        </a:extLst>
                      </p:cNvPr>
                      <p:cNvPicPr/>
                      <p:nvPr/>
                    </p:nvPicPr>
                    <p:blipFill>
                      <a:blip r:embed="rId10"/>
                      <a:stretch>
                        <a:fillRect/>
                      </a:stretch>
                    </p:blipFill>
                    <p:spPr>
                      <a:xfrm>
                        <a:off x="5480252" y="3976014"/>
                        <a:ext cx="1535943" cy="895968"/>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B1397E88-3859-47DC-AB67-F8E54FE613B9}"/>
              </a:ext>
            </a:extLst>
          </p:cNvPr>
          <p:cNvSpPr>
            <a:spLocks noGrp="1"/>
          </p:cNvSpPr>
          <p:nvPr>
            <p:ph sz="quarter" idx="34"/>
          </p:nvPr>
        </p:nvSpPr>
        <p:spPr>
          <a:xfrm>
            <a:off x="736600" y="5054468"/>
            <a:ext cx="10706100" cy="649605"/>
          </a:xfrm>
        </p:spPr>
        <p:txBody>
          <a:bodyPr/>
          <a:lstStyle/>
          <a:p>
            <a:r>
              <a:rPr lang="en-US" dirty="0"/>
              <a:t>where </a:t>
            </a:r>
            <a:r>
              <a:rPr lang="en-US" i="1" dirty="0"/>
              <a:t>c </a:t>
            </a:r>
            <a:r>
              <a:rPr lang="en-US" dirty="0"/>
              <a:t>is a finite number and </a:t>
            </a:r>
            <a:r>
              <a:rPr lang="en-US" i="1" dirty="0"/>
              <a:t>c </a:t>
            </a:r>
            <a:r>
              <a:rPr lang="en-US" dirty="0"/>
              <a:t>&gt; 0, then either both series converge or both diverge.</a:t>
            </a:r>
          </a:p>
        </p:txBody>
      </p:sp>
    </p:spTree>
    <p:extLst>
      <p:ext uri="{BB962C8B-B14F-4D97-AF65-F5344CB8AC3E}">
        <p14:creationId xmlns:p14="http://schemas.microsoft.com/office/powerpoint/2010/main" val="121264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052A-5728-4818-864B-D5A5E6BD81EE}"/>
              </a:ext>
            </a:extLst>
          </p:cNvPr>
          <p:cNvSpPr>
            <a:spLocks noGrp="1"/>
          </p:cNvSpPr>
          <p:nvPr>
            <p:ph type="title"/>
          </p:nvPr>
        </p:nvSpPr>
        <p:spPr/>
        <p:txBody>
          <a:bodyPr/>
          <a:lstStyle/>
          <a:p>
            <a:r>
              <a:rPr lang="en-US" altLang="en-US" dirty="0"/>
              <a:t>Example 3</a:t>
            </a:r>
            <a:endParaRPr lang="en-US" dirty="0"/>
          </a:p>
        </p:txBody>
      </p:sp>
      <p:sp>
        <p:nvSpPr>
          <p:cNvPr id="3" name="Content Placeholder 2">
            <a:extLst>
              <a:ext uri="{FF2B5EF4-FFF2-40B4-BE49-F238E27FC236}">
                <a16:creationId xmlns:a16="http://schemas.microsoft.com/office/drawing/2014/main" id="{A2DA879C-9C5F-4B7A-8175-E4519ED04280}"/>
              </a:ext>
            </a:extLst>
          </p:cNvPr>
          <p:cNvSpPr>
            <a:spLocks noGrp="1"/>
          </p:cNvSpPr>
          <p:nvPr>
            <p:ph sz="quarter" idx="23"/>
          </p:nvPr>
        </p:nvSpPr>
        <p:spPr>
          <a:xfrm>
            <a:off x="736600" y="1289050"/>
            <a:ext cx="2065594" cy="260350"/>
          </a:xfrm>
        </p:spPr>
        <p:txBody>
          <a:bodyPr/>
          <a:lstStyle/>
          <a:p>
            <a:r>
              <a:rPr lang="en-US" altLang="en-US" dirty="0"/>
              <a:t>Test the series</a:t>
            </a:r>
            <a:endParaRPr lang="en-US" dirty="0"/>
          </a:p>
        </p:txBody>
      </p:sp>
      <p:graphicFrame>
        <p:nvGraphicFramePr>
          <p:cNvPr id="11" name="Content Placeholder 25" descr="lim_(n = 1)(1/(2^n) minus 1))">
            <a:extLst>
              <a:ext uri="{FF2B5EF4-FFF2-40B4-BE49-F238E27FC236}">
                <a16:creationId xmlns:a16="http://schemas.microsoft.com/office/drawing/2014/main" id="{2BC2662F-CD98-4C97-B7ED-E2494EB131B3}"/>
              </a:ext>
            </a:extLst>
          </p:cNvPr>
          <p:cNvGraphicFramePr>
            <a:graphicFrameLocks noGrp="1" noChangeAspect="1"/>
          </p:cNvGraphicFramePr>
          <p:nvPr>
            <p:ph sz="quarter" idx="24"/>
          </p:nvPr>
        </p:nvGraphicFramePr>
        <p:xfrm>
          <a:off x="2761073" y="969739"/>
          <a:ext cx="1237264" cy="947040"/>
        </p:xfrm>
        <a:graphic>
          <a:graphicData uri="http://schemas.openxmlformats.org/presentationml/2006/ole">
            <mc:AlternateContent xmlns:mc="http://schemas.openxmlformats.org/markup-compatibility/2006">
              <mc:Choice xmlns:v="urn:schemas-microsoft-com:vml" Requires="v">
                <p:oleObj spid="_x0000_s879618" name="Equation" r:id="rId3" imgW="1028520" imgH="787320" progId="Equation.DSMT4">
                  <p:embed/>
                </p:oleObj>
              </mc:Choice>
              <mc:Fallback>
                <p:oleObj name="Equation" r:id="rId3" imgW="1028520" imgH="787320" progId="Equation.DSMT4">
                  <p:embed/>
                  <p:pic>
                    <p:nvPicPr>
                      <p:cNvPr id="11" name="Content Placeholder 25" descr="lim_(n = 1)(1/(2^n) minus 1))">
                        <a:extLst>
                          <a:ext uri="{FF2B5EF4-FFF2-40B4-BE49-F238E27FC236}">
                            <a16:creationId xmlns:a16="http://schemas.microsoft.com/office/drawing/2014/main" id="{2BC2662F-CD98-4C97-B7ED-E2494EB131B3}"/>
                          </a:ext>
                        </a:extLst>
                      </p:cNvPr>
                      <p:cNvPicPr/>
                      <p:nvPr/>
                    </p:nvPicPr>
                    <p:blipFill>
                      <a:blip r:embed="rId4"/>
                      <a:stretch>
                        <a:fillRect/>
                      </a:stretch>
                    </p:blipFill>
                    <p:spPr>
                      <a:xfrm>
                        <a:off x="2761073" y="969739"/>
                        <a:ext cx="1237264" cy="94704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D5EBE5D-625C-40DC-A6A8-17BF896A1FED}"/>
              </a:ext>
            </a:extLst>
          </p:cNvPr>
          <p:cNvSpPr>
            <a:spLocks noGrp="1"/>
          </p:cNvSpPr>
          <p:nvPr>
            <p:ph sz="quarter" idx="25"/>
          </p:nvPr>
        </p:nvSpPr>
        <p:spPr>
          <a:xfrm>
            <a:off x="4086198" y="1234680"/>
            <a:ext cx="4351594" cy="260350"/>
          </a:xfrm>
        </p:spPr>
        <p:txBody>
          <a:bodyPr/>
          <a:lstStyle/>
          <a:p>
            <a:r>
              <a:rPr lang="en-US" altLang="en-US" dirty="0"/>
              <a:t>for convergence or divergence.</a:t>
            </a:r>
          </a:p>
        </p:txBody>
      </p:sp>
      <p:sp>
        <p:nvSpPr>
          <p:cNvPr id="6" name="Content Placeholder 5">
            <a:extLst>
              <a:ext uri="{FF2B5EF4-FFF2-40B4-BE49-F238E27FC236}">
                <a16:creationId xmlns:a16="http://schemas.microsoft.com/office/drawing/2014/main" id="{760D852E-B9DA-425D-B968-5D8C109E3800}"/>
              </a:ext>
            </a:extLst>
          </p:cNvPr>
          <p:cNvSpPr>
            <a:spLocks noGrp="1"/>
          </p:cNvSpPr>
          <p:nvPr>
            <p:ph sz="quarter" idx="26"/>
          </p:nvPr>
        </p:nvSpPr>
        <p:spPr>
          <a:xfrm>
            <a:off x="736600" y="1936454"/>
            <a:ext cx="10718800" cy="782346"/>
          </a:xfrm>
        </p:spPr>
        <p:txBody>
          <a:bodyPr/>
          <a:lstStyle/>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We use the Limit Comparison Test with</a:t>
            </a:r>
          </a:p>
        </p:txBody>
      </p:sp>
      <p:graphicFrame>
        <p:nvGraphicFramePr>
          <p:cNvPr id="12" name="Content Placeholder 27" descr="(a_n) = (1/((2^n) minus 1)), b = (b_n) = (1/(2^n))">
            <a:extLst>
              <a:ext uri="{FF2B5EF4-FFF2-40B4-BE49-F238E27FC236}">
                <a16:creationId xmlns:a16="http://schemas.microsoft.com/office/drawing/2014/main" id="{A1F349C6-C96C-4354-9E16-A068BBDDDFF7}"/>
              </a:ext>
            </a:extLst>
          </p:cNvPr>
          <p:cNvGraphicFramePr>
            <a:graphicFrameLocks noGrp="1" noChangeAspect="1"/>
          </p:cNvGraphicFramePr>
          <p:nvPr>
            <p:ph sz="quarter" idx="27"/>
          </p:nvPr>
        </p:nvGraphicFramePr>
        <p:xfrm>
          <a:off x="4636915" y="2758759"/>
          <a:ext cx="3088797" cy="856135"/>
        </p:xfrm>
        <a:graphic>
          <a:graphicData uri="http://schemas.openxmlformats.org/presentationml/2006/ole">
            <mc:AlternateContent xmlns:mc="http://schemas.openxmlformats.org/markup-compatibility/2006">
              <mc:Choice xmlns:v="urn:schemas-microsoft-com:vml" Requires="v">
                <p:oleObj spid="_x0000_s879619" name="Equation" r:id="rId5" imgW="2336760" imgH="647640" progId="Equation.DSMT4">
                  <p:embed/>
                </p:oleObj>
              </mc:Choice>
              <mc:Fallback>
                <p:oleObj name="Equation" r:id="rId5" imgW="2336760" imgH="647640" progId="Equation.DSMT4">
                  <p:embed/>
                  <p:pic>
                    <p:nvPicPr>
                      <p:cNvPr id="12" name="Content Placeholder 27" descr="(a_n) = (1/((2^n) minus 1)), b = (b_n) = (1/(2^n))">
                        <a:extLst>
                          <a:ext uri="{FF2B5EF4-FFF2-40B4-BE49-F238E27FC236}">
                            <a16:creationId xmlns:a16="http://schemas.microsoft.com/office/drawing/2014/main" id="{A1F349C6-C96C-4354-9E16-A068BBDDDFF7}"/>
                          </a:ext>
                        </a:extLst>
                      </p:cNvPr>
                      <p:cNvPicPr/>
                      <p:nvPr/>
                    </p:nvPicPr>
                    <p:blipFill>
                      <a:blip r:embed="rId6"/>
                      <a:stretch>
                        <a:fillRect/>
                      </a:stretch>
                    </p:blipFill>
                    <p:spPr>
                      <a:xfrm>
                        <a:off x="4636915" y="2758759"/>
                        <a:ext cx="3088797" cy="85613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F10CB59-16CF-4C3E-A080-E2B29247D509}"/>
              </a:ext>
            </a:extLst>
          </p:cNvPr>
          <p:cNvSpPr>
            <a:spLocks noGrp="1"/>
          </p:cNvSpPr>
          <p:nvPr>
            <p:ph sz="quarter" idx="28"/>
          </p:nvPr>
        </p:nvSpPr>
        <p:spPr>
          <a:xfrm>
            <a:off x="736600" y="3841564"/>
            <a:ext cx="1534652" cy="255997"/>
          </a:xfrm>
        </p:spPr>
        <p:txBody>
          <a:bodyPr/>
          <a:lstStyle/>
          <a:p>
            <a:r>
              <a:rPr lang="en-US" altLang="en-US" dirty="0"/>
              <a:t>and obtain</a:t>
            </a:r>
          </a:p>
        </p:txBody>
      </p:sp>
      <p:graphicFrame>
        <p:nvGraphicFramePr>
          <p:cNvPr id="13" name="Content Placeholder 29" descr="lim_(n right arrow infinity) ((a_n)/(b_n)) = (lim_(n right arrow infinity) ((1/((2^n) minus 1)/(1(2^n))) = (lim_(n right arrow infinity)((2^n)/((2^n) minus 1)))&#10;">
            <a:extLst>
              <a:ext uri="{FF2B5EF4-FFF2-40B4-BE49-F238E27FC236}">
                <a16:creationId xmlns:a16="http://schemas.microsoft.com/office/drawing/2014/main" id="{26E62075-CFEB-482D-96F2-846E8EEB56C0}"/>
              </a:ext>
            </a:extLst>
          </p:cNvPr>
          <p:cNvGraphicFramePr>
            <a:graphicFrameLocks noGrp="1" noChangeAspect="1"/>
          </p:cNvGraphicFramePr>
          <p:nvPr>
            <p:ph sz="quarter" idx="29"/>
          </p:nvPr>
        </p:nvGraphicFramePr>
        <p:xfrm>
          <a:off x="4664869" y="3678144"/>
          <a:ext cx="2862263" cy="2551113"/>
        </p:xfrm>
        <a:graphic>
          <a:graphicData uri="http://schemas.openxmlformats.org/presentationml/2006/ole">
            <mc:AlternateContent xmlns:mc="http://schemas.openxmlformats.org/markup-compatibility/2006">
              <mc:Choice xmlns:v="urn:schemas-microsoft-com:vml" Requires="v">
                <p:oleObj spid="_x0000_s879620" name="Equation" r:id="rId7" imgW="2336760" imgH="2082600" progId="Equation.DSMT4">
                  <p:embed/>
                </p:oleObj>
              </mc:Choice>
              <mc:Fallback>
                <p:oleObj name="Equation" r:id="rId7" imgW="2336760" imgH="2082600" progId="Equation.DSMT4">
                  <p:embed/>
                  <p:pic>
                    <p:nvPicPr>
                      <p:cNvPr id="13" name="Content Placeholder 29" descr="lim_(n right arrow infinity) ((a_n)/(b_n)) = (lim_(n right arrow infinity) ((1/((2^n) minus 1)/(1(2^n))) = (lim_(n right arrow infinity)((2^n)/((2^n) minus 1)))&#10;">
                        <a:extLst>
                          <a:ext uri="{FF2B5EF4-FFF2-40B4-BE49-F238E27FC236}">
                            <a16:creationId xmlns:a16="http://schemas.microsoft.com/office/drawing/2014/main" id="{26E62075-CFEB-482D-96F2-846E8EEB56C0}"/>
                          </a:ext>
                        </a:extLst>
                      </p:cNvPr>
                      <p:cNvPicPr/>
                      <p:nvPr/>
                    </p:nvPicPr>
                    <p:blipFill>
                      <a:blip r:embed="rId8"/>
                      <a:stretch>
                        <a:fillRect/>
                      </a:stretch>
                    </p:blipFill>
                    <p:spPr>
                      <a:xfrm>
                        <a:off x="4664869" y="3678144"/>
                        <a:ext cx="2862263" cy="2551113"/>
                      </a:xfrm>
                      <a:prstGeom prst="rect">
                        <a:avLst/>
                      </a:prstGeom>
                    </p:spPr>
                  </p:pic>
                </p:oleObj>
              </mc:Fallback>
            </mc:AlternateContent>
          </a:graphicData>
        </a:graphic>
      </p:graphicFrame>
    </p:spTree>
    <p:extLst>
      <p:ext uri="{BB962C8B-B14F-4D97-AF65-F5344CB8AC3E}">
        <p14:creationId xmlns:p14="http://schemas.microsoft.com/office/powerpoint/2010/main" val="89425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F6DB-37E8-4B8A-90D4-FB543C93192A}"/>
              </a:ext>
            </a:extLst>
          </p:cNvPr>
          <p:cNvSpPr>
            <a:spLocks noGrp="1"/>
          </p:cNvSpPr>
          <p:nvPr>
            <p:ph type="title"/>
          </p:nvPr>
        </p:nvSpPr>
        <p:spPr/>
        <p:txBody>
          <a:bodyPr/>
          <a:lstStyle/>
          <a:p>
            <a:r>
              <a:rPr lang="en-US" altLang="en-US" dirty="0"/>
              <a:t>The Integral Test and Estimates of Sums </a:t>
            </a:r>
            <a:r>
              <a:rPr lang="en-US" altLang="en-US" sz="2400" b="0" dirty="0"/>
              <a:t>(1 of 11)</a:t>
            </a:r>
            <a:endParaRPr lang="en-IN" sz="2400" b="0" dirty="0"/>
          </a:p>
        </p:txBody>
      </p:sp>
      <p:sp>
        <p:nvSpPr>
          <p:cNvPr id="3" name="Content Placeholder 2">
            <a:extLst>
              <a:ext uri="{FF2B5EF4-FFF2-40B4-BE49-F238E27FC236}">
                <a16:creationId xmlns:a16="http://schemas.microsoft.com/office/drawing/2014/main" id="{F8968FBC-86E4-4A70-988C-E863A2EFF363}"/>
              </a:ext>
            </a:extLst>
          </p:cNvPr>
          <p:cNvSpPr>
            <a:spLocks noGrp="1"/>
          </p:cNvSpPr>
          <p:nvPr>
            <p:ph sz="quarter" idx="23"/>
          </p:nvPr>
        </p:nvSpPr>
        <p:spPr>
          <a:xfrm>
            <a:off x="736600" y="1289050"/>
            <a:ext cx="9137073" cy="798368"/>
          </a:xfrm>
        </p:spPr>
        <p:txBody>
          <a:bodyPr/>
          <a:lstStyle/>
          <a:p>
            <a:r>
              <a:rPr lang="en-US" altLang="en-US" dirty="0"/>
              <a:t>In general, it is difficult to find the exact sum of a series.</a:t>
            </a:r>
          </a:p>
          <a:p>
            <a:r>
              <a:rPr lang="en-US" altLang="en-US" dirty="0"/>
              <a:t>We were able to accomplish this for geometric series and the series</a:t>
            </a:r>
            <a:endParaRPr lang="en-IN" dirty="0"/>
          </a:p>
        </p:txBody>
      </p:sp>
      <p:graphicFrame>
        <p:nvGraphicFramePr>
          <p:cNvPr id="12" name="Content Placeholder 11" descr="sum(1/([n(n + 1)]))">
            <a:extLst>
              <a:ext uri="{FF2B5EF4-FFF2-40B4-BE49-F238E27FC236}">
                <a16:creationId xmlns:a16="http://schemas.microsoft.com/office/drawing/2014/main" id="{8CE7CD19-41A4-4C14-B7B6-66549F224899}"/>
              </a:ext>
            </a:extLst>
          </p:cNvPr>
          <p:cNvGraphicFramePr>
            <a:graphicFrameLocks noGrp="1" noChangeAspect="1"/>
          </p:cNvGraphicFramePr>
          <p:nvPr>
            <p:ph sz="quarter" idx="24"/>
            <p:extLst>
              <p:ext uri="{D42A27DB-BD31-4B8C-83A1-F6EECF244321}">
                <p14:modId xmlns:p14="http://schemas.microsoft.com/office/powerpoint/2010/main" val="2360501307"/>
              </p:ext>
            </p:extLst>
          </p:nvPr>
        </p:nvGraphicFramePr>
        <p:xfrm>
          <a:off x="9956799" y="1634706"/>
          <a:ext cx="1304646" cy="646842"/>
        </p:xfrm>
        <a:graphic>
          <a:graphicData uri="http://schemas.openxmlformats.org/presentationml/2006/ole">
            <mc:AlternateContent xmlns:mc="http://schemas.openxmlformats.org/markup-compatibility/2006">
              <mc:Choice xmlns:v="urn:schemas-microsoft-com:vml" Requires="v">
                <p:oleObj spid="_x0000_s848993" name="Equation" r:id="rId3" imgW="1511280" imgH="749160" progId="Equation.DSMT4">
                  <p:embed/>
                </p:oleObj>
              </mc:Choice>
              <mc:Fallback>
                <p:oleObj name="Equation" r:id="rId3" imgW="1511280" imgH="749160" progId="Equation.DSMT4">
                  <p:embed/>
                  <p:pic>
                    <p:nvPicPr>
                      <p:cNvPr id="11" name="Object 10">
                        <a:extLst>
                          <a:ext uri="{FF2B5EF4-FFF2-40B4-BE49-F238E27FC236}">
                            <a16:creationId xmlns:a16="http://schemas.microsoft.com/office/drawing/2014/main" id="{FF870630-B642-4531-A355-44BC9B2098D6}"/>
                          </a:ext>
                        </a:extLst>
                      </p:cNvPr>
                      <p:cNvPicPr/>
                      <p:nvPr/>
                    </p:nvPicPr>
                    <p:blipFill>
                      <a:blip r:embed="rId4"/>
                      <a:stretch>
                        <a:fillRect/>
                      </a:stretch>
                    </p:blipFill>
                    <p:spPr>
                      <a:xfrm>
                        <a:off x="9956799" y="1634706"/>
                        <a:ext cx="1304646" cy="64684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8500E3C-2C95-49D3-A689-B61C132492D9}"/>
              </a:ext>
            </a:extLst>
          </p:cNvPr>
          <p:cNvSpPr>
            <a:spLocks noGrp="1"/>
          </p:cNvSpPr>
          <p:nvPr>
            <p:ph sz="quarter" idx="25"/>
          </p:nvPr>
        </p:nvSpPr>
        <p:spPr>
          <a:xfrm>
            <a:off x="736600" y="2362792"/>
            <a:ext cx="10712450" cy="1265626"/>
          </a:xfrm>
        </p:spPr>
        <p:txBody>
          <a:bodyPr/>
          <a:lstStyle/>
          <a:p>
            <a:r>
              <a:rPr lang="en-US" altLang="en-US" dirty="0"/>
              <a:t>because in each of those cases we could find a simple formula for the </a:t>
            </a:r>
            <a:r>
              <a:rPr lang="en-US" altLang="en-US" i="1" dirty="0"/>
              <a:t>n</a:t>
            </a:r>
            <a:r>
              <a:rPr lang="en-US" altLang="en-US" dirty="0"/>
              <a:t>th partial sum </a:t>
            </a:r>
            <a:r>
              <a:rPr lang="en-US" altLang="en-US" i="1" dirty="0"/>
              <a:t>s</a:t>
            </a:r>
            <a:r>
              <a:rPr lang="en-US" altLang="en-US" i="1" baseline="-25000" dirty="0"/>
              <a:t>n</a:t>
            </a:r>
            <a:r>
              <a:rPr lang="en-US" altLang="en-US" dirty="0"/>
              <a:t>.</a:t>
            </a:r>
          </a:p>
          <a:p>
            <a:r>
              <a:rPr lang="en-US" altLang="en-US" dirty="0"/>
              <a:t>But usually it isn’t easy to discover such a formula.</a:t>
            </a:r>
          </a:p>
        </p:txBody>
      </p:sp>
    </p:spTree>
    <p:extLst>
      <p:ext uri="{BB962C8B-B14F-4D97-AF65-F5344CB8AC3E}">
        <p14:creationId xmlns:p14="http://schemas.microsoft.com/office/powerpoint/2010/main" val="369154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9D3A-51CA-473B-B36A-1FB7575877EC}"/>
              </a:ext>
            </a:extLst>
          </p:cNvPr>
          <p:cNvSpPr>
            <a:spLocks noGrp="1"/>
          </p:cNvSpPr>
          <p:nvPr>
            <p:ph type="title"/>
          </p:nvPr>
        </p:nvSpPr>
        <p:spPr/>
        <p:txBody>
          <a:bodyPr/>
          <a:lstStyle/>
          <a:p>
            <a:r>
              <a:rPr lang="en-US" altLang="en-US" dirty="0"/>
              <a:t>Example 3 – </a:t>
            </a:r>
            <a:r>
              <a:rPr lang="en-US" altLang="en-US" i="1" dirty="0"/>
              <a:t>Solution</a:t>
            </a:r>
            <a:endParaRPr lang="en-US" dirty="0"/>
          </a:p>
        </p:txBody>
      </p:sp>
      <p:graphicFrame>
        <p:nvGraphicFramePr>
          <p:cNvPr id="11" name="Content Placeholder 26" descr=" = (lim_(n right arrow infinity)(1/(1 minus (1/(2^n)))) = (1 &gt; 0)&#10;">
            <a:extLst>
              <a:ext uri="{FF2B5EF4-FFF2-40B4-BE49-F238E27FC236}">
                <a16:creationId xmlns:a16="http://schemas.microsoft.com/office/drawing/2014/main" id="{A85277CC-E48B-419D-9DAC-8E272A486312}"/>
              </a:ext>
            </a:extLst>
          </p:cNvPr>
          <p:cNvGraphicFramePr>
            <a:graphicFrameLocks noGrp="1" noChangeAspect="1"/>
          </p:cNvGraphicFramePr>
          <p:nvPr>
            <p:ph sz="quarter" idx="23"/>
          </p:nvPr>
        </p:nvGraphicFramePr>
        <p:xfrm>
          <a:off x="5059605" y="1474321"/>
          <a:ext cx="2072790" cy="1786309"/>
        </p:xfrm>
        <a:graphic>
          <a:graphicData uri="http://schemas.openxmlformats.org/presentationml/2006/ole">
            <mc:AlternateContent xmlns:mc="http://schemas.openxmlformats.org/markup-compatibility/2006">
              <mc:Choice xmlns:v="urn:schemas-microsoft-com:vml" Requires="v">
                <p:oleObj spid="_x0000_s880642" name="Equation" r:id="rId3" imgW="1562040" imgH="1346040" progId="Equation.DSMT4">
                  <p:embed/>
                </p:oleObj>
              </mc:Choice>
              <mc:Fallback>
                <p:oleObj name="Equation" r:id="rId3" imgW="1562040" imgH="1346040" progId="Equation.DSMT4">
                  <p:embed/>
                  <p:pic>
                    <p:nvPicPr>
                      <p:cNvPr id="11" name="Content Placeholder 26" descr=" = (lim_(n right arrow infinity)(1/(1 minus (1/(2^n)))) = (1 &gt; 0)&#10;">
                        <a:extLst>
                          <a:ext uri="{FF2B5EF4-FFF2-40B4-BE49-F238E27FC236}">
                            <a16:creationId xmlns:a16="http://schemas.microsoft.com/office/drawing/2014/main" id="{A85277CC-E48B-419D-9DAC-8E272A486312}"/>
                          </a:ext>
                        </a:extLst>
                      </p:cNvPr>
                      <p:cNvPicPr/>
                      <p:nvPr/>
                    </p:nvPicPr>
                    <p:blipFill>
                      <a:blip r:embed="rId4"/>
                      <a:stretch>
                        <a:fillRect/>
                      </a:stretch>
                    </p:blipFill>
                    <p:spPr>
                      <a:xfrm>
                        <a:off x="5059605" y="1474321"/>
                        <a:ext cx="2072790" cy="178630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F8B2FB0-2D06-46F7-9562-312B248E9D16}"/>
              </a:ext>
            </a:extLst>
          </p:cNvPr>
          <p:cNvSpPr>
            <a:spLocks noGrp="1"/>
          </p:cNvSpPr>
          <p:nvPr>
            <p:ph sz="quarter" idx="24"/>
          </p:nvPr>
        </p:nvSpPr>
        <p:spPr>
          <a:xfrm>
            <a:off x="736600" y="3730419"/>
            <a:ext cx="3510935" cy="334963"/>
          </a:xfrm>
        </p:spPr>
        <p:txBody>
          <a:bodyPr/>
          <a:lstStyle/>
          <a:p>
            <a:r>
              <a:rPr lang="en-US" altLang="en-US" dirty="0"/>
              <a:t>Since this limit exists and</a:t>
            </a:r>
            <a:endParaRPr lang="en-US" dirty="0"/>
          </a:p>
        </p:txBody>
      </p:sp>
      <p:graphicFrame>
        <p:nvGraphicFramePr>
          <p:cNvPr id="12" name="Content Placeholder 28" descr="sum(1/(2^n))">
            <a:extLst>
              <a:ext uri="{FF2B5EF4-FFF2-40B4-BE49-F238E27FC236}">
                <a16:creationId xmlns:a16="http://schemas.microsoft.com/office/drawing/2014/main" id="{D18208A6-76AC-4C28-9FCB-9E9F5650467C}"/>
              </a:ext>
            </a:extLst>
          </p:cNvPr>
          <p:cNvGraphicFramePr>
            <a:graphicFrameLocks noGrp="1" noChangeAspect="1"/>
          </p:cNvGraphicFramePr>
          <p:nvPr>
            <p:ph sz="quarter" idx="25"/>
          </p:nvPr>
        </p:nvGraphicFramePr>
        <p:xfrm>
          <a:off x="4216779" y="3516555"/>
          <a:ext cx="730696" cy="677556"/>
        </p:xfrm>
        <a:graphic>
          <a:graphicData uri="http://schemas.openxmlformats.org/presentationml/2006/ole">
            <mc:AlternateContent xmlns:mc="http://schemas.openxmlformats.org/markup-compatibility/2006">
              <mc:Choice xmlns:v="urn:schemas-microsoft-com:vml" Requires="v">
                <p:oleObj spid="_x0000_s880643" name="Equation" r:id="rId5" imgW="698400" imgH="647640" progId="Equation.DSMT4">
                  <p:embed/>
                </p:oleObj>
              </mc:Choice>
              <mc:Fallback>
                <p:oleObj name="Equation" r:id="rId5" imgW="698400" imgH="647640" progId="Equation.DSMT4">
                  <p:embed/>
                  <p:pic>
                    <p:nvPicPr>
                      <p:cNvPr id="12" name="Content Placeholder 28" descr="sum(1/(2^n))">
                        <a:extLst>
                          <a:ext uri="{FF2B5EF4-FFF2-40B4-BE49-F238E27FC236}">
                            <a16:creationId xmlns:a16="http://schemas.microsoft.com/office/drawing/2014/main" id="{D18208A6-76AC-4C28-9FCB-9E9F5650467C}"/>
                          </a:ext>
                        </a:extLst>
                      </p:cNvPr>
                      <p:cNvPicPr/>
                      <p:nvPr/>
                    </p:nvPicPr>
                    <p:blipFill>
                      <a:blip r:embed="rId6"/>
                      <a:stretch>
                        <a:fillRect/>
                      </a:stretch>
                    </p:blipFill>
                    <p:spPr>
                      <a:xfrm>
                        <a:off x="4216779" y="3516555"/>
                        <a:ext cx="730696" cy="67755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5B6A493-3359-4EFB-8010-5876BDEDFDCF}"/>
              </a:ext>
            </a:extLst>
          </p:cNvPr>
          <p:cNvSpPr>
            <a:spLocks noGrp="1"/>
          </p:cNvSpPr>
          <p:nvPr>
            <p:ph sz="quarter" idx="26"/>
          </p:nvPr>
        </p:nvSpPr>
        <p:spPr>
          <a:xfrm>
            <a:off x="5046690" y="3671601"/>
            <a:ext cx="6477005" cy="301628"/>
          </a:xfrm>
        </p:spPr>
        <p:txBody>
          <a:bodyPr/>
          <a:lstStyle/>
          <a:p>
            <a:r>
              <a:rPr lang="en-US" altLang="en-US" dirty="0"/>
              <a:t>is a convergent geometric series, the given</a:t>
            </a:r>
            <a:endParaRPr lang="en-US" dirty="0"/>
          </a:p>
        </p:txBody>
      </p:sp>
      <p:sp>
        <p:nvSpPr>
          <p:cNvPr id="7" name="Content Placeholder 6">
            <a:extLst>
              <a:ext uri="{FF2B5EF4-FFF2-40B4-BE49-F238E27FC236}">
                <a16:creationId xmlns:a16="http://schemas.microsoft.com/office/drawing/2014/main" id="{DA7B0BD2-AD35-496E-AA30-662A08E90602}"/>
              </a:ext>
            </a:extLst>
          </p:cNvPr>
          <p:cNvSpPr>
            <a:spLocks noGrp="1"/>
          </p:cNvSpPr>
          <p:nvPr>
            <p:ph sz="quarter" idx="27"/>
          </p:nvPr>
        </p:nvSpPr>
        <p:spPr>
          <a:xfrm>
            <a:off x="736600" y="4219510"/>
            <a:ext cx="10718800" cy="376246"/>
          </a:xfrm>
        </p:spPr>
        <p:txBody>
          <a:bodyPr/>
          <a:lstStyle/>
          <a:p>
            <a:r>
              <a:rPr lang="en-US" altLang="en-US" dirty="0"/>
              <a:t>series converges by the Limit Comparison Test.</a:t>
            </a:r>
          </a:p>
        </p:txBody>
      </p:sp>
    </p:spTree>
    <p:extLst>
      <p:ext uri="{BB962C8B-B14F-4D97-AF65-F5344CB8AC3E}">
        <p14:creationId xmlns:p14="http://schemas.microsoft.com/office/powerpoint/2010/main" val="379906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5A1D-BD95-4CA0-B801-C0D7BFA2A680}"/>
              </a:ext>
            </a:extLst>
          </p:cNvPr>
          <p:cNvSpPr>
            <a:spLocks noGrp="1"/>
          </p:cNvSpPr>
          <p:nvPr>
            <p:ph type="title"/>
          </p:nvPr>
        </p:nvSpPr>
        <p:spPr/>
        <p:txBody>
          <a:bodyPr/>
          <a:lstStyle/>
          <a:p>
            <a:r>
              <a:rPr lang="en-US" altLang="en-US" dirty="0"/>
              <a:t>The Integral Test and Estimates of Sums </a:t>
            </a:r>
            <a:r>
              <a:rPr lang="en-US" altLang="en-US" sz="2400" b="0" dirty="0"/>
              <a:t>(2 of 11)</a:t>
            </a:r>
            <a:endParaRPr lang="en-IN" dirty="0"/>
          </a:p>
        </p:txBody>
      </p:sp>
      <p:sp>
        <p:nvSpPr>
          <p:cNvPr id="3" name="Content Placeholder 2">
            <a:extLst>
              <a:ext uri="{FF2B5EF4-FFF2-40B4-BE49-F238E27FC236}">
                <a16:creationId xmlns:a16="http://schemas.microsoft.com/office/drawing/2014/main" id="{7FE22EF4-97E1-44B3-95B6-BC9D973FB577}"/>
              </a:ext>
            </a:extLst>
          </p:cNvPr>
          <p:cNvSpPr>
            <a:spLocks noGrp="1"/>
          </p:cNvSpPr>
          <p:nvPr>
            <p:ph sz="quarter" idx="23"/>
          </p:nvPr>
        </p:nvSpPr>
        <p:spPr>
          <a:xfrm>
            <a:off x="736600" y="1289050"/>
            <a:ext cx="10718800" cy="672104"/>
          </a:xfrm>
        </p:spPr>
        <p:txBody>
          <a:bodyPr/>
          <a:lstStyle/>
          <a:p>
            <a:r>
              <a:rPr lang="en-US" altLang="en-US" dirty="0"/>
              <a:t>We begin by investigating the series whose terms are the reciprocals of the squares of the positive integers:</a:t>
            </a:r>
          </a:p>
        </p:txBody>
      </p:sp>
      <p:graphicFrame>
        <p:nvGraphicFramePr>
          <p:cNvPr id="8" name="Content Placeholder 7" descr="sum_(n=1)^infinity (1/(n^2)) = ((1/(1^2) + (1/(2^2) + (1/(3^2) + (1/(4^2) + (1/(5^2) + …)">
            <a:extLst>
              <a:ext uri="{FF2B5EF4-FFF2-40B4-BE49-F238E27FC236}">
                <a16:creationId xmlns:a16="http://schemas.microsoft.com/office/drawing/2014/main" id="{E5A8F2BD-00F8-48BB-B0ED-E064CA2ACA44}"/>
              </a:ext>
            </a:extLst>
          </p:cNvPr>
          <p:cNvGraphicFramePr>
            <a:graphicFrameLocks noGrp="1" noChangeAspect="1"/>
          </p:cNvGraphicFramePr>
          <p:nvPr>
            <p:ph sz="quarter" idx="24"/>
            <p:extLst>
              <p:ext uri="{D42A27DB-BD31-4B8C-83A1-F6EECF244321}">
                <p14:modId xmlns:p14="http://schemas.microsoft.com/office/powerpoint/2010/main" val="3771582316"/>
              </p:ext>
            </p:extLst>
          </p:nvPr>
        </p:nvGraphicFramePr>
        <p:xfrm>
          <a:off x="3725222" y="2446548"/>
          <a:ext cx="4735206" cy="947042"/>
        </p:xfrm>
        <a:graphic>
          <a:graphicData uri="http://schemas.openxmlformats.org/presentationml/2006/ole">
            <mc:AlternateContent xmlns:mc="http://schemas.openxmlformats.org/markup-compatibility/2006">
              <mc:Choice xmlns:v="urn:schemas-microsoft-com:vml" Requires="v">
                <p:oleObj spid="_x0000_s850016" name="Equation" r:id="rId3" imgW="3936960" imgH="787320" progId="Equation.DSMT4">
                  <p:embed/>
                </p:oleObj>
              </mc:Choice>
              <mc:Fallback>
                <p:oleObj name="Equation" r:id="rId3" imgW="3936960" imgH="787320" progId="Equation.DSMT4">
                  <p:embed/>
                  <p:pic>
                    <p:nvPicPr>
                      <p:cNvPr id="7" name="Object 6">
                        <a:extLst>
                          <a:ext uri="{FF2B5EF4-FFF2-40B4-BE49-F238E27FC236}">
                            <a16:creationId xmlns:a16="http://schemas.microsoft.com/office/drawing/2014/main" id="{BBDFCDCB-663A-41F1-84BF-501DC8B77DBA}"/>
                          </a:ext>
                        </a:extLst>
                      </p:cNvPr>
                      <p:cNvPicPr/>
                      <p:nvPr/>
                    </p:nvPicPr>
                    <p:blipFill>
                      <a:blip r:embed="rId4"/>
                      <a:stretch>
                        <a:fillRect/>
                      </a:stretch>
                    </p:blipFill>
                    <p:spPr>
                      <a:xfrm>
                        <a:off x="3725222" y="2446548"/>
                        <a:ext cx="4735206" cy="947042"/>
                      </a:xfrm>
                      <a:prstGeom prst="rect">
                        <a:avLst/>
                      </a:prstGeom>
                    </p:spPr>
                  </p:pic>
                </p:oleObj>
              </mc:Fallback>
            </mc:AlternateContent>
          </a:graphicData>
        </a:graphic>
      </p:graphicFrame>
    </p:spTree>
    <p:extLst>
      <p:ext uri="{BB962C8B-B14F-4D97-AF65-F5344CB8AC3E}">
        <p14:creationId xmlns:p14="http://schemas.microsoft.com/office/powerpoint/2010/main" val="31191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A15B-28E5-4CE0-99E3-64F4917BED4C}"/>
              </a:ext>
            </a:extLst>
          </p:cNvPr>
          <p:cNvSpPr>
            <a:spLocks noGrp="1"/>
          </p:cNvSpPr>
          <p:nvPr>
            <p:ph type="title"/>
          </p:nvPr>
        </p:nvSpPr>
        <p:spPr/>
        <p:txBody>
          <a:bodyPr/>
          <a:lstStyle/>
          <a:p>
            <a:r>
              <a:rPr lang="en-US" altLang="en-US" dirty="0"/>
              <a:t>The Integral Test and Estimates of Sums </a:t>
            </a:r>
            <a:r>
              <a:rPr lang="en-US" altLang="en-US" sz="2400" b="0" dirty="0"/>
              <a:t>(3 of 11)</a:t>
            </a:r>
            <a:endParaRPr lang="en-IN" dirty="0"/>
          </a:p>
        </p:txBody>
      </p:sp>
      <p:sp>
        <p:nvSpPr>
          <p:cNvPr id="3" name="Content Placeholder 2">
            <a:extLst>
              <a:ext uri="{FF2B5EF4-FFF2-40B4-BE49-F238E27FC236}">
                <a16:creationId xmlns:a16="http://schemas.microsoft.com/office/drawing/2014/main" id="{C8DA7A72-7B19-44F3-94FB-ABC7CE0FF1B6}"/>
              </a:ext>
            </a:extLst>
          </p:cNvPr>
          <p:cNvSpPr>
            <a:spLocks noGrp="1"/>
          </p:cNvSpPr>
          <p:nvPr>
            <p:ph sz="quarter" idx="23"/>
          </p:nvPr>
        </p:nvSpPr>
        <p:spPr>
          <a:xfrm>
            <a:off x="736600" y="1289049"/>
            <a:ext cx="10718800" cy="1396173"/>
          </a:xfrm>
        </p:spPr>
        <p:txBody>
          <a:bodyPr/>
          <a:lstStyle/>
          <a:p>
            <a:r>
              <a:rPr lang="en-US" altLang="en-US" dirty="0"/>
              <a:t>There’s no simple formula for the sum </a:t>
            </a:r>
            <a:r>
              <a:rPr lang="en-US" altLang="en-US" i="1" dirty="0"/>
              <a:t>s</a:t>
            </a:r>
            <a:r>
              <a:rPr lang="en-US" altLang="en-US" i="1" baseline="-25000" dirty="0"/>
              <a:t>n</a:t>
            </a:r>
            <a:r>
              <a:rPr lang="en-US" altLang="en-US" dirty="0"/>
              <a:t> of the first </a:t>
            </a:r>
            <a:r>
              <a:rPr lang="en-US" altLang="en-US" i="1" dirty="0"/>
              <a:t>n</a:t>
            </a:r>
            <a:r>
              <a:rPr lang="en-US" altLang="en-US" dirty="0"/>
              <a:t> terms, but the computer-generated table of approximate values given in the margin suggests that the partial sums are approaching a number near 1.64 as </a:t>
            </a:r>
            <a:r>
              <a:rPr lang="en-US" altLang="en-US" i="1" dirty="0"/>
              <a:t>n</a:t>
            </a:r>
            <a:r>
              <a:rPr lang="en-US" altLang="en-US" dirty="0"/>
              <a:t> </a:t>
            </a:r>
            <a:r>
              <a:rPr lang="en-US" altLang="en-US" dirty="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n-US" altLang="en-US" dirty="0"/>
              <a:t>and so it looks as if the series is convergent.</a:t>
            </a:r>
          </a:p>
        </p:txBody>
      </p:sp>
      <p:graphicFrame>
        <p:nvGraphicFramePr>
          <p:cNvPr id="7" name="Content Placeholder 6" descr="Table is accessible to screenreaders">
            <a:extLst>
              <a:ext uri="{FF2B5EF4-FFF2-40B4-BE49-F238E27FC236}">
                <a16:creationId xmlns:a16="http://schemas.microsoft.com/office/drawing/2014/main" id="{9DC7A7AE-AD38-4112-B301-78912CA480EE}"/>
              </a:ext>
            </a:extLst>
          </p:cNvPr>
          <p:cNvGraphicFramePr>
            <a:graphicFrameLocks noGrp="1"/>
          </p:cNvGraphicFramePr>
          <p:nvPr>
            <p:ph sz="quarter" idx="24"/>
            <p:extLst>
              <p:ext uri="{D42A27DB-BD31-4B8C-83A1-F6EECF244321}">
                <p14:modId xmlns:p14="http://schemas.microsoft.com/office/powerpoint/2010/main" val="241028438"/>
              </p:ext>
            </p:extLst>
          </p:nvPr>
        </p:nvGraphicFramePr>
        <p:xfrm>
          <a:off x="3594106" y="2782473"/>
          <a:ext cx="4997438" cy="3242407"/>
        </p:xfrm>
        <a:graphic>
          <a:graphicData uri="http://schemas.openxmlformats.org/drawingml/2006/table">
            <a:tbl>
              <a:tblPr firstRow="1" bandRow="1">
                <a:tableStyleId>{5C22544A-7EE6-4342-B048-85BDC9FD1C3A}</a:tableStyleId>
              </a:tblPr>
              <a:tblGrid>
                <a:gridCol w="2498719">
                  <a:extLst>
                    <a:ext uri="{9D8B030D-6E8A-4147-A177-3AD203B41FA5}">
                      <a16:colId xmlns:a16="http://schemas.microsoft.com/office/drawing/2014/main" val="3338253706"/>
                    </a:ext>
                  </a:extLst>
                </a:gridCol>
                <a:gridCol w="2498719">
                  <a:extLst>
                    <a:ext uri="{9D8B030D-6E8A-4147-A177-3AD203B41FA5}">
                      <a16:colId xmlns:a16="http://schemas.microsoft.com/office/drawing/2014/main" val="458041836"/>
                    </a:ext>
                  </a:extLst>
                </a:gridCol>
              </a:tblGrid>
              <a:tr h="646527">
                <a:tc>
                  <a:txBody>
                    <a:bodyPr/>
                    <a:lstStyle/>
                    <a:p>
                      <a:pPr algn="ctr"/>
                      <a:r>
                        <a:rPr lang="en-US" i="1" baseline="0" dirty="0">
                          <a:solidFill>
                            <a:srgbClr val="000000"/>
                          </a:solidFill>
                          <a:latin typeface="Arial" panose="020B0604020202020204" pitchFamily="34" charset="0"/>
                          <a:cs typeface="Arial" panose="020B0604020202020204" pitchFamily="34" charset="0"/>
                        </a:rPr>
                        <a:t>n</a:t>
                      </a:r>
                      <a:endParaRPr lang="en-IN" i="1" baseline="0" dirty="0">
                        <a:solidFill>
                          <a:srgbClr val="000000"/>
                        </a:solidFill>
                        <a:latin typeface="Arial" panose="020B0604020202020204" pitchFamily="34" charset="0"/>
                        <a:cs typeface="Arial" panose="020B0604020202020204" pitchFamily="34" charset="0"/>
                      </a:endParaRP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baseline="0" dirty="0">
                          <a:solidFill>
                            <a:schemeClr val="bg1"/>
                          </a:solidFill>
                          <a:latin typeface="Arial" panose="020B0604020202020204" pitchFamily="34" charset="0"/>
                          <a:cs typeface="Arial" panose="020B0604020202020204" pitchFamily="34" charset="0"/>
                        </a:rPr>
                        <a:t>(s_n) = sum_(i = 1)^n(1/(i^2))</a:t>
                      </a:r>
                      <a:endParaRPr lang="en-IN" baseline="0" dirty="0">
                        <a:solidFill>
                          <a:schemeClr val="bg1"/>
                        </a:solidFill>
                        <a:latin typeface="Arial" panose="020B0604020202020204" pitchFamily="34" charset="0"/>
                        <a:cs typeface="Arial" panose="020B0604020202020204" pitchFamily="34" charset="0"/>
                      </a:endParaRP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001092"/>
                  </a:ext>
                </a:extLst>
              </a:tr>
              <a:tr h="370840">
                <a:tc>
                  <a:txBody>
                    <a:bodyPr/>
                    <a:lstStyle/>
                    <a:p>
                      <a:pPr algn="ctr"/>
                      <a:r>
                        <a:rPr lang="en-US" baseline="0" dirty="0">
                          <a:solidFill>
                            <a:srgbClr val="000000"/>
                          </a:solidFill>
                          <a:latin typeface="Arial" panose="020B0604020202020204" pitchFamily="34" charset="0"/>
                          <a:cs typeface="Arial" panose="020B0604020202020204" pitchFamily="34" charset="0"/>
                        </a:rPr>
                        <a:t>5</a:t>
                      </a:r>
                      <a:endParaRPr lang="en-IN" baseline="0" dirty="0">
                        <a:solidFill>
                          <a:srgbClr val="000000"/>
                        </a:solidFill>
                        <a:latin typeface="Arial" panose="020B0604020202020204" pitchFamily="34" charset="0"/>
                        <a:cs typeface="Arial" panose="020B0604020202020204" pitchFamily="34" charset="0"/>
                      </a:endParaRP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1.4636</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85401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1.5498</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3185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1.6251</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417028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1.6350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2141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1.6429</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6117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1000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1.6439</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1013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1.6447</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5970457"/>
                  </a:ext>
                </a:extLst>
              </a:tr>
            </a:tbl>
          </a:graphicData>
        </a:graphic>
      </p:graphicFrame>
      <p:graphicFrame>
        <p:nvGraphicFramePr>
          <p:cNvPr id="9" name="Content Placeholder 8" descr="Image description is in table cell">
            <a:extLst>
              <a:ext uri="{FF2B5EF4-FFF2-40B4-BE49-F238E27FC236}">
                <a16:creationId xmlns:a16="http://schemas.microsoft.com/office/drawing/2014/main" id="{7C89CAE0-4629-48DA-BF2D-3BAF2CE85BE0}"/>
              </a:ext>
            </a:extLst>
          </p:cNvPr>
          <p:cNvGraphicFramePr>
            <a:graphicFrameLocks noGrp="1" noChangeAspect="1"/>
          </p:cNvGraphicFramePr>
          <p:nvPr>
            <p:ph sz="quarter" idx="25"/>
            <p:extLst>
              <p:ext uri="{D42A27DB-BD31-4B8C-83A1-F6EECF244321}">
                <p14:modId xmlns:p14="http://schemas.microsoft.com/office/powerpoint/2010/main" val="641191626"/>
              </p:ext>
            </p:extLst>
          </p:nvPr>
        </p:nvGraphicFramePr>
        <p:xfrm>
          <a:off x="6794432" y="2815964"/>
          <a:ext cx="882787" cy="588526"/>
        </p:xfrm>
        <a:graphic>
          <a:graphicData uri="http://schemas.openxmlformats.org/presentationml/2006/ole">
            <mc:AlternateContent xmlns:mc="http://schemas.openxmlformats.org/markup-compatibility/2006">
              <mc:Choice xmlns:v="urn:schemas-microsoft-com:vml" Requires="v">
                <p:oleObj spid="_x0000_s851038" name="Equation" r:id="rId3" imgW="1180800" imgH="787320" progId="Equation.DSMT4">
                  <p:embed/>
                </p:oleObj>
              </mc:Choice>
              <mc:Fallback>
                <p:oleObj name="Equation" r:id="rId3" imgW="1180800" imgH="787320" progId="Equation.DSMT4">
                  <p:embed/>
                  <p:pic>
                    <p:nvPicPr>
                      <p:cNvPr id="8" name="Object 7">
                        <a:extLst>
                          <a:ext uri="{FF2B5EF4-FFF2-40B4-BE49-F238E27FC236}">
                            <a16:creationId xmlns:a16="http://schemas.microsoft.com/office/drawing/2014/main" id="{AC75F2A5-571F-46A6-BC89-6E2C9ABE1C17}"/>
                          </a:ext>
                        </a:extLst>
                      </p:cNvPr>
                      <p:cNvPicPr/>
                      <p:nvPr/>
                    </p:nvPicPr>
                    <p:blipFill>
                      <a:blip r:embed="rId4"/>
                      <a:stretch>
                        <a:fillRect/>
                      </a:stretch>
                    </p:blipFill>
                    <p:spPr>
                      <a:xfrm>
                        <a:off x="6794432" y="2815964"/>
                        <a:ext cx="882787" cy="588526"/>
                      </a:xfrm>
                      <a:prstGeom prst="rect">
                        <a:avLst/>
                      </a:prstGeom>
                    </p:spPr>
                  </p:pic>
                </p:oleObj>
              </mc:Fallback>
            </mc:AlternateContent>
          </a:graphicData>
        </a:graphic>
      </p:graphicFrame>
    </p:spTree>
    <p:extLst>
      <p:ext uri="{BB962C8B-B14F-4D97-AF65-F5344CB8AC3E}">
        <p14:creationId xmlns:p14="http://schemas.microsoft.com/office/powerpoint/2010/main" val="255040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97F7182-A012-4971-83A6-97FD5BE2C64F}"/>
              </a:ext>
            </a:extLst>
          </p:cNvPr>
          <p:cNvSpPr>
            <a:spLocks noGrp="1"/>
          </p:cNvSpPr>
          <p:nvPr>
            <p:ph type="title"/>
          </p:nvPr>
        </p:nvSpPr>
        <p:spPr/>
        <p:txBody>
          <a:bodyPr/>
          <a:lstStyle/>
          <a:p>
            <a:r>
              <a:rPr lang="en-US" altLang="en-US" dirty="0"/>
              <a:t>The Integral Test and Estimates of Sums </a:t>
            </a:r>
            <a:r>
              <a:rPr lang="en-US" altLang="en-US" sz="2400" b="0" dirty="0"/>
              <a:t>(4 of 11)</a:t>
            </a:r>
            <a:endParaRPr lang="en-IN" dirty="0"/>
          </a:p>
        </p:txBody>
      </p:sp>
      <p:sp>
        <p:nvSpPr>
          <p:cNvPr id="17" name="Content Placeholder 16">
            <a:extLst>
              <a:ext uri="{FF2B5EF4-FFF2-40B4-BE49-F238E27FC236}">
                <a16:creationId xmlns:a16="http://schemas.microsoft.com/office/drawing/2014/main" id="{9E5352B9-8AD2-49AE-A172-0F69ADC8F8B5}"/>
              </a:ext>
            </a:extLst>
          </p:cNvPr>
          <p:cNvSpPr>
            <a:spLocks noGrp="1"/>
          </p:cNvSpPr>
          <p:nvPr>
            <p:ph sz="quarter" idx="23"/>
          </p:nvPr>
        </p:nvSpPr>
        <p:spPr>
          <a:xfrm>
            <a:off x="736600" y="1289050"/>
            <a:ext cx="10718800" cy="340966"/>
          </a:xfrm>
        </p:spPr>
        <p:txBody>
          <a:bodyPr/>
          <a:lstStyle/>
          <a:p>
            <a:r>
              <a:rPr lang="en-US" altLang="en-US" dirty="0"/>
              <a:t>We can confirm this impression with a geometric argument. Figure 1 shows the</a:t>
            </a:r>
            <a:endParaRPr lang="en-IN" dirty="0"/>
          </a:p>
        </p:txBody>
      </p:sp>
      <p:sp>
        <p:nvSpPr>
          <p:cNvPr id="18" name="Content Placeholder 17">
            <a:extLst>
              <a:ext uri="{FF2B5EF4-FFF2-40B4-BE49-F238E27FC236}">
                <a16:creationId xmlns:a16="http://schemas.microsoft.com/office/drawing/2014/main" id="{9164A1E3-7084-4C64-AD47-0988DA201E96}"/>
              </a:ext>
            </a:extLst>
          </p:cNvPr>
          <p:cNvSpPr>
            <a:spLocks noGrp="1"/>
          </p:cNvSpPr>
          <p:nvPr>
            <p:ph sz="quarter" idx="24"/>
          </p:nvPr>
        </p:nvSpPr>
        <p:spPr>
          <a:xfrm>
            <a:off x="736600" y="1722799"/>
            <a:ext cx="794026" cy="340967"/>
          </a:xfrm>
        </p:spPr>
        <p:txBody>
          <a:bodyPr/>
          <a:lstStyle/>
          <a:p>
            <a:r>
              <a:rPr lang="en-US" altLang="en-US" dirty="0"/>
              <a:t>curve</a:t>
            </a:r>
            <a:endParaRPr lang="en-IN" dirty="0"/>
          </a:p>
        </p:txBody>
      </p:sp>
      <p:graphicFrame>
        <p:nvGraphicFramePr>
          <p:cNvPr id="34" name="Content Placeholder 33" descr="y = (1/(x^2))">
            <a:extLst>
              <a:ext uri="{FF2B5EF4-FFF2-40B4-BE49-F238E27FC236}">
                <a16:creationId xmlns:a16="http://schemas.microsoft.com/office/drawing/2014/main" id="{485FE1D4-B0C2-487A-B438-8BB087C45476}"/>
              </a:ext>
            </a:extLst>
          </p:cNvPr>
          <p:cNvGraphicFramePr>
            <a:graphicFrameLocks noGrp="1" noChangeAspect="1"/>
          </p:cNvGraphicFramePr>
          <p:nvPr>
            <p:ph sz="quarter" idx="25"/>
            <p:extLst>
              <p:ext uri="{D42A27DB-BD31-4B8C-83A1-F6EECF244321}">
                <p14:modId xmlns:p14="http://schemas.microsoft.com/office/powerpoint/2010/main" val="3953067527"/>
              </p:ext>
            </p:extLst>
          </p:nvPr>
        </p:nvGraphicFramePr>
        <p:xfrm>
          <a:off x="1569251" y="1610591"/>
          <a:ext cx="723058" cy="572421"/>
        </p:xfrm>
        <a:graphic>
          <a:graphicData uri="http://schemas.openxmlformats.org/presentationml/2006/ole">
            <mc:AlternateContent xmlns:mc="http://schemas.openxmlformats.org/markup-compatibility/2006">
              <mc:Choice xmlns:v="urn:schemas-microsoft-com:vml" Requires="v">
                <p:oleObj spid="_x0000_s852152" name="Equation" r:id="rId3" imgW="914400" imgH="723600" progId="Equation.DSMT4">
                  <p:embed/>
                </p:oleObj>
              </mc:Choice>
              <mc:Fallback>
                <p:oleObj name="Equation" r:id="rId3" imgW="914400" imgH="723600" progId="Equation.DSMT4">
                  <p:embed/>
                  <p:pic>
                    <p:nvPicPr>
                      <p:cNvPr id="33" name="Object 32">
                        <a:extLst>
                          <a:ext uri="{FF2B5EF4-FFF2-40B4-BE49-F238E27FC236}">
                            <a16:creationId xmlns:a16="http://schemas.microsoft.com/office/drawing/2014/main" id="{16A5A28A-42CB-4057-9B80-ED92CAB90B6A}"/>
                          </a:ext>
                        </a:extLst>
                      </p:cNvPr>
                      <p:cNvPicPr/>
                      <p:nvPr/>
                    </p:nvPicPr>
                    <p:blipFill>
                      <a:blip r:embed="rId4"/>
                      <a:stretch>
                        <a:fillRect/>
                      </a:stretch>
                    </p:blipFill>
                    <p:spPr>
                      <a:xfrm>
                        <a:off x="1569251" y="1610591"/>
                        <a:ext cx="723058" cy="572421"/>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10AE0353-0F87-4AE9-8D7E-2FD12AB405CF}"/>
              </a:ext>
            </a:extLst>
          </p:cNvPr>
          <p:cNvSpPr>
            <a:spLocks noGrp="1"/>
          </p:cNvSpPr>
          <p:nvPr>
            <p:ph sz="quarter" idx="26"/>
          </p:nvPr>
        </p:nvSpPr>
        <p:spPr>
          <a:xfrm>
            <a:off x="2363276" y="1732377"/>
            <a:ext cx="9092123" cy="340966"/>
          </a:xfrm>
        </p:spPr>
        <p:txBody>
          <a:bodyPr/>
          <a:lstStyle/>
          <a:p>
            <a:r>
              <a:rPr lang="en-US" altLang="en-US" dirty="0"/>
              <a:t>and rectangles that lie below the curve.</a:t>
            </a:r>
          </a:p>
        </p:txBody>
      </p:sp>
      <p:pic>
        <p:nvPicPr>
          <p:cNvPr id="35" name="Content Placeholder 34" descr="The graph shows the curve of function y = 1/x^2 on x y coordinate plane. It starts from a point at the top left in the first quadrant and falls with decreasing steepness. Four rectangular bars are graphed on the horizontal x-axis with the top right corner touching the curve. The rectangles are labeled area = 1/1^2, area = 1 / 2^2, area = 1 / 3^2, area = 1 / 4^2 and area = 1 / 5^2 from left to right. The height of the rectangle decreasing from left to right and the width of each rectangle is 1 unit.">
            <a:extLst>
              <a:ext uri="{FF2B5EF4-FFF2-40B4-BE49-F238E27FC236}">
                <a16:creationId xmlns:a16="http://schemas.microsoft.com/office/drawing/2014/main" id="{F8CF76CE-B045-4740-BC6F-BA234DEB114D}"/>
              </a:ext>
            </a:extLst>
          </p:cNvPr>
          <p:cNvPicPr>
            <a:picLocks noGrp="1" noChangeAspect="1"/>
          </p:cNvPicPr>
          <p:nvPr>
            <p:ph sz="quarter" idx="27"/>
          </p:nvPr>
        </p:nvPicPr>
        <p:blipFill>
          <a:blip r:embed="rId5"/>
          <a:stretch>
            <a:fillRect/>
          </a:stretch>
        </p:blipFill>
        <p:spPr>
          <a:xfrm>
            <a:off x="3189342" y="2348813"/>
            <a:ext cx="5397393" cy="2027779"/>
          </a:xfrm>
          <a:prstGeom prst="rect">
            <a:avLst/>
          </a:prstGeom>
        </p:spPr>
      </p:pic>
      <p:sp>
        <p:nvSpPr>
          <p:cNvPr id="22" name="Content Placeholder 21">
            <a:extLst>
              <a:ext uri="{FF2B5EF4-FFF2-40B4-BE49-F238E27FC236}">
                <a16:creationId xmlns:a16="http://schemas.microsoft.com/office/drawing/2014/main" id="{CDDFCEE1-DA86-422E-A021-254146D51566}"/>
              </a:ext>
            </a:extLst>
          </p:cNvPr>
          <p:cNvSpPr>
            <a:spLocks noGrp="1"/>
          </p:cNvSpPr>
          <p:nvPr>
            <p:ph sz="quarter" idx="28"/>
          </p:nvPr>
        </p:nvSpPr>
        <p:spPr>
          <a:xfrm>
            <a:off x="736600" y="4453175"/>
            <a:ext cx="10712449" cy="764417"/>
          </a:xfrm>
        </p:spPr>
        <p:txBody>
          <a:bodyPr/>
          <a:lstStyle/>
          <a:p>
            <a:pPr algn="ctr"/>
            <a:r>
              <a:rPr lang="en-US" altLang="en-US" sz="2000" b="1" dirty="0"/>
              <a:t>Figure 1</a:t>
            </a:r>
          </a:p>
          <a:p>
            <a:r>
              <a:rPr lang="en-US" altLang="en-US" dirty="0"/>
              <a:t>The base of each rectangle is an interval of length 1; the height is equal to the</a:t>
            </a:r>
            <a:endParaRPr lang="en-US" altLang="en-US" b="1" dirty="0"/>
          </a:p>
        </p:txBody>
      </p:sp>
      <p:sp>
        <p:nvSpPr>
          <p:cNvPr id="23" name="Content Placeholder 22">
            <a:extLst>
              <a:ext uri="{FF2B5EF4-FFF2-40B4-BE49-F238E27FC236}">
                <a16:creationId xmlns:a16="http://schemas.microsoft.com/office/drawing/2014/main" id="{B71DA8EB-DCAD-4C89-A9BF-4CE8F3DC2314}"/>
              </a:ext>
            </a:extLst>
          </p:cNvPr>
          <p:cNvSpPr>
            <a:spLocks noGrp="1"/>
          </p:cNvSpPr>
          <p:nvPr>
            <p:ph sz="quarter" idx="29"/>
          </p:nvPr>
        </p:nvSpPr>
        <p:spPr>
          <a:xfrm>
            <a:off x="736600" y="5317605"/>
            <a:ext cx="2791791" cy="251345"/>
          </a:xfrm>
        </p:spPr>
        <p:txBody>
          <a:bodyPr/>
          <a:lstStyle/>
          <a:p>
            <a:r>
              <a:rPr lang="en-US" altLang="en-US" dirty="0"/>
              <a:t>value of the function</a:t>
            </a:r>
            <a:endParaRPr lang="en-IN" dirty="0"/>
          </a:p>
        </p:txBody>
      </p:sp>
      <p:graphicFrame>
        <p:nvGraphicFramePr>
          <p:cNvPr id="37" name="Content Placeholder 36" descr="y = (1/(x^2))">
            <a:extLst>
              <a:ext uri="{FF2B5EF4-FFF2-40B4-BE49-F238E27FC236}">
                <a16:creationId xmlns:a16="http://schemas.microsoft.com/office/drawing/2014/main" id="{682D7AD3-5841-4021-9244-858DA04DAEC7}"/>
              </a:ext>
            </a:extLst>
          </p:cNvPr>
          <p:cNvGraphicFramePr>
            <a:graphicFrameLocks noGrp="1" noChangeAspect="1"/>
          </p:cNvGraphicFramePr>
          <p:nvPr>
            <p:ph sz="quarter" idx="30"/>
            <p:extLst>
              <p:ext uri="{D42A27DB-BD31-4B8C-83A1-F6EECF244321}">
                <p14:modId xmlns:p14="http://schemas.microsoft.com/office/powerpoint/2010/main" val="3068452912"/>
              </p:ext>
            </p:extLst>
          </p:nvPr>
        </p:nvGraphicFramePr>
        <p:xfrm>
          <a:off x="3549731" y="5270379"/>
          <a:ext cx="576420" cy="456332"/>
        </p:xfrm>
        <a:graphic>
          <a:graphicData uri="http://schemas.openxmlformats.org/presentationml/2006/ole">
            <mc:AlternateContent xmlns:mc="http://schemas.openxmlformats.org/markup-compatibility/2006">
              <mc:Choice xmlns:v="urn:schemas-microsoft-com:vml" Requires="v">
                <p:oleObj spid="_x0000_s852153" name="Equation" r:id="rId6" imgW="914400" imgH="723600" progId="Equation.DSMT4">
                  <p:embed/>
                </p:oleObj>
              </mc:Choice>
              <mc:Fallback>
                <p:oleObj name="Equation" r:id="rId6" imgW="914400" imgH="723600" progId="Equation.DSMT4">
                  <p:embed/>
                  <p:pic>
                    <p:nvPicPr>
                      <p:cNvPr id="36" name="Object 35">
                        <a:extLst>
                          <a:ext uri="{FF2B5EF4-FFF2-40B4-BE49-F238E27FC236}">
                            <a16:creationId xmlns:a16="http://schemas.microsoft.com/office/drawing/2014/main" id="{8FC6603F-25D2-4DE1-A89B-B88E29944146}"/>
                          </a:ext>
                        </a:extLst>
                      </p:cNvPr>
                      <p:cNvPicPr/>
                      <p:nvPr/>
                    </p:nvPicPr>
                    <p:blipFill>
                      <a:blip r:embed="rId7"/>
                      <a:stretch>
                        <a:fillRect/>
                      </a:stretch>
                    </p:blipFill>
                    <p:spPr>
                      <a:xfrm>
                        <a:off x="3549731" y="5270379"/>
                        <a:ext cx="576420" cy="456332"/>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7C6AF87B-F5C9-474E-9CE0-4E1C8DE41003}"/>
              </a:ext>
            </a:extLst>
          </p:cNvPr>
          <p:cNvSpPr>
            <a:spLocks noGrp="1"/>
          </p:cNvSpPr>
          <p:nvPr>
            <p:ph sz="quarter" idx="31"/>
          </p:nvPr>
        </p:nvSpPr>
        <p:spPr>
          <a:xfrm>
            <a:off x="4231098" y="5301152"/>
            <a:ext cx="5151439" cy="304128"/>
          </a:xfrm>
        </p:spPr>
        <p:txBody>
          <a:bodyPr/>
          <a:lstStyle/>
          <a:p>
            <a:r>
              <a:rPr lang="en-US" altLang="en-US" dirty="0"/>
              <a:t>at the right endpoint of the interval.</a:t>
            </a:r>
          </a:p>
        </p:txBody>
      </p:sp>
    </p:spTree>
    <p:extLst>
      <p:ext uri="{BB962C8B-B14F-4D97-AF65-F5344CB8AC3E}">
        <p14:creationId xmlns:p14="http://schemas.microsoft.com/office/powerpoint/2010/main" val="79828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263E-774E-4235-BA84-C37C3B980884}"/>
              </a:ext>
            </a:extLst>
          </p:cNvPr>
          <p:cNvSpPr>
            <a:spLocks noGrp="1"/>
          </p:cNvSpPr>
          <p:nvPr>
            <p:ph type="title"/>
          </p:nvPr>
        </p:nvSpPr>
        <p:spPr/>
        <p:txBody>
          <a:bodyPr/>
          <a:lstStyle/>
          <a:p>
            <a:r>
              <a:rPr lang="en-US" altLang="en-US" dirty="0"/>
              <a:t>The Integral Test and Estimates of Sums </a:t>
            </a:r>
            <a:r>
              <a:rPr lang="en-US" altLang="en-US" sz="2400" b="0" dirty="0"/>
              <a:t>(5 of 11)</a:t>
            </a:r>
            <a:endParaRPr lang="en-IN" dirty="0"/>
          </a:p>
        </p:txBody>
      </p:sp>
      <p:sp>
        <p:nvSpPr>
          <p:cNvPr id="3" name="Content Placeholder 2">
            <a:extLst>
              <a:ext uri="{FF2B5EF4-FFF2-40B4-BE49-F238E27FC236}">
                <a16:creationId xmlns:a16="http://schemas.microsoft.com/office/drawing/2014/main" id="{00BAC274-25A5-4B11-8FB3-0C65AE1B6B0E}"/>
              </a:ext>
            </a:extLst>
          </p:cNvPr>
          <p:cNvSpPr>
            <a:spLocks noGrp="1"/>
          </p:cNvSpPr>
          <p:nvPr>
            <p:ph sz="quarter" idx="23"/>
          </p:nvPr>
        </p:nvSpPr>
        <p:spPr>
          <a:xfrm>
            <a:off x="736600" y="1289050"/>
            <a:ext cx="6926470" cy="281333"/>
          </a:xfrm>
        </p:spPr>
        <p:txBody>
          <a:bodyPr/>
          <a:lstStyle/>
          <a:p>
            <a:r>
              <a:rPr lang="en-US" altLang="en-US" dirty="0"/>
              <a:t>So the sum of the areas of the rectangles is</a:t>
            </a:r>
            <a:endParaRPr lang="en-IN" dirty="0"/>
          </a:p>
        </p:txBody>
      </p:sp>
      <p:graphicFrame>
        <p:nvGraphicFramePr>
          <p:cNvPr id="20" name="Content Placeholder 19" descr=" ((1/(1^2) + (1/(2^2) + (1/(3^2) + (1/(4^2) + (1/(5^2) + …) = sum_(n=1)^infinity (1/(n^2))">
            <a:extLst>
              <a:ext uri="{FF2B5EF4-FFF2-40B4-BE49-F238E27FC236}">
                <a16:creationId xmlns:a16="http://schemas.microsoft.com/office/drawing/2014/main" id="{A8128094-DBF5-41C0-A208-43C946197F26}"/>
              </a:ext>
            </a:extLst>
          </p:cNvPr>
          <p:cNvGraphicFramePr>
            <a:graphicFrameLocks noGrp="1" noChangeAspect="1"/>
          </p:cNvGraphicFramePr>
          <p:nvPr>
            <p:ph sz="quarter" idx="24"/>
            <p:extLst>
              <p:ext uri="{D42A27DB-BD31-4B8C-83A1-F6EECF244321}">
                <p14:modId xmlns:p14="http://schemas.microsoft.com/office/powerpoint/2010/main" val="2908092034"/>
              </p:ext>
            </p:extLst>
          </p:nvPr>
        </p:nvGraphicFramePr>
        <p:xfrm>
          <a:off x="4264444" y="1900975"/>
          <a:ext cx="3847814" cy="769562"/>
        </p:xfrm>
        <a:graphic>
          <a:graphicData uri="http://schemas.openxmlformats.org/presentationml/2006/ole">
            <mc:AlternateContent xmlns:mc="http://schemas.openxmlformats.org/markup-compatibility/2006">
              <mc:Choice xmlns:v="urn:schemas-microsoft-com:vml" Requires="v">
                <p:oleObj spid="_x0000_s853354" name="Equation" r:id="rId3" imgW="3936960" imgH="787320" progId="Equation.DSMT4">
                  <p:embed/>
                </p:oleObj>
              </mc:Choice>
              <mc:Fallback>
                <p:oleObj name="Equation" r:id="rId3" imgW="3936960" imgH="787320" progId="Equation.DSMT4">
                  <p:embed/>
                  <p:pic>
                    <p:nvPicPr>
                      <p:cNvPr id="19" name="Object 18">
                        <a:extLst>
                          <a:ext uri="{FF2B5EF4-FFF2-40B4-BE49-F238E27FC236}">
                            <a16:creationId xmlns:a16="http://schemas.microsoft.com/office/drawing/2014/main" id="{4BEA61A1-5C06-4EA4-B4C3-6090305646D6}"/>
                          </a:ext>
                        </a:extLst>
                      </p:cNvPr>
                      <p:cNvPicPr/>
                      <p:nvPr/>
                    </p:nvPicPr>
                    <p:blipFill>
                      <a:blip r:embed="rId4"/>
                      <a:stretch>
                        <a:fillRect/>
                      </a:stretch>
                    </p:blipFill>
                    <p:spPr>
                      <a:xfrm>
                        <a:off x="4264444" y="1900975"/>
                        <a:ext cx="3847814" cy="7695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BA494D6-727E-4F57-B86C-492DF957ED01}"/>
              </a:ext>
            </a:extLst>
          </p:cNvPr>
          <p:cNvSpPr>
            <a:spLocks noGrp="1"/>
          </p:cNvSpPr>
          <p:nvPr>
            <p:ph sz="quarter" idx="25"/>
          </p:nvPr>
        </p:nvSpPr>
        <p:spPr>
          <a:xfrm>
            <a:off x="736600" y="2937934"/>
            <a:ext cx="10718800" cy="281334"/>
          </a:xfrm>
        </p:spPr>
        <p:txBody>
          <a:bodyPr/>
          <a:lstStyle/>
          <a:p>
            <a:r>
              <a:rPr lang="en-US" altLang="en-US" dirty="0"/>
              <a:t>If we exclude the first rectangle, the total area of the remaining rectangles is</a:t>
            </a:r>
            <a:endParaRPr lang="en-IN" dirty="0"/>
          </a:p>
        </p:txBody>
      </p:sp>
      <p:sp>
        <p:nvSpPr>
          <p:cNvPr id="6" name="Content Placeholder 5">
            <a:extLst>
              <a:ext uri="{FF2B5EF4-FFF2-40B4-BE49-F238E27FC236}">
                <a16:creationId xmlns:a16="http://schemas.microsoft.com/office/drawing/2014/main" id="{A3DBB08A-03F5-4A8F-8C46-015631A313D2}"/>
              </a:ext>
            </a:extLst>
          </p:cNvPr>
          <p:cNvSpPr>
            <a:spLocks noGrp="1"/>
          </p:cNvSpPr>
          <p:nvPr>
            <p:ph sz="quarter" idx="26"/>
          </p:nvPr>
        </p:nvSpPr>
        <p:spPr>
          <a:xfrm>
            <a:off x="736600" y="3528390"/>
            <a:ext cx="5151016" cy="281335"/>
          </a:xfrm>
        </p:spPr>
        <p:txBody>
          <a:bodyPr/>
          <a:lstStyle/>
          <a:p>
            <a:r>
              <a:rPr lang="en-US" altLang="en-US" dirty="0"/>
              <a:t>smaller than the area under the curve</a:t>
            </a:r>
            <a:endParaRPr lang="en-IN" dirty="0"/>
          </a:p>
        </p:txBody>
      </p:sp>
      <p:graphicFrame>
        <p:nvGraphicFramePr>
          <p:cNvPr id="22" name="Content Placeholder 21" descr="y = (1/(x^2))">
            <a:extLst>
              <a:ext uri="{FF2B5EF4-FFF2-40B4-BE49-F238E27FC236}">
                <a16:creationId xmlns:a16="http://schemas.microsoft.com/office/drawing/2014/main" id="{C98A7966-D067-4C52-B619-FCE4299B16DA}"/>
              </a:ext>
            </a:extLst>
          </p:cNvPr>
          <p:cNvGraphicFramePr>
            <a:graphicFrameLocks noGrp="1" noChangeAspect="1"/>
          </p:cNvGraphicFramePr>
          <p:nvPr>
            <p:ph sz="quarter" idx="27"/>
            <p:extLst>
              <p:ext uri="{D42A27DB-BD31-4B8C-83A1-F6EECF244321}">
                <p14:modId xmlns:p14="http://schemas.microsoft.com/office/powerpoint/2010/main" val="2219877664"/>
              </p:ext>
            </p:extLst>
          </p:nvPr>
        </p:nvGraphicFramePr>
        <p:xfrm>
          <a:off x="5901997" y="3322365"/>
          <a:ext cx="895599" cy="725009"/>
        </p:xfrm>
        <a:graphic>
          <a:graphicData uri="http://schemas.openxmlformats.org/presentationml/2006/ole">
            <mc:AlternateContent xmlns:mc="http://schemas.openxmlformats.org/markup-compatibility/2006">
              <mc:Choice xmlns:v="urn:schemas-microsoft-com:vml" Requires="v">
                <p:oleObj spid="_x0000_s853355" name="Equation" r:id="rId5" imgW="799920" imgH="647640" progId="Equation.DSMT4">
                  <p:embed/>
                </p:oleObj>
              </mc:Choice>
              <mc:Fallback>
                <p:oleObj name="Equation" r:id="rId5" imgW="799920" imgH="647640" progId="Equation.DSMT4">
                  <p:embed/>
                  <p:pic>
                    <p:nvPicPr>
                      <p:cNvPr id="21" name="Object 20">
                        <a:extLst>
                          <a:ext uri="{FF2B5EF4-FFF2-40B4-BE49-F238E27FC236}">
                            <a16:creationId xmlns:a16="http://schemas.microsoft.com/office/drawing/2014/main" id="{1616A4B8-DDAD-4C1E-9CB6-E31D14AA1D2A}"/>
                          </a:ext>
                        </a:extLst>
                      </p:cNvPr>
                      <p:cNvPicPr/>
                      <p:nvPr/>
                    </p:nvPicPr>
                    <p:blipFill>
                      <a:blip r:embed="rId6"/>
                      <a:stretch>
                        <a:fillRect/>
                      </a:stretch>
                    </p:blipFill>
                    <p:spPr>
                      <a:xfrm>
                        <a:off x="5901997" y="3322365"/>
                        <a:ext cx="895599" cy="72500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2348703-944B-46AF-9921-D1ADAB3E616A}"/>
              </a:ext>
            </a:extLst>
          </p:cNvPr>
          <p:cNvSpPr>
            <a:spLocks noGrp="1"/>
          </p:cNvSpPr>
          <p:nvPr>
            <p:ph sz="quarter" idx="28"/>
          </p:nvPr>
        </p:nvSpPr>
        <p:spPr>
          <a:xfrm>
            <a:off x="6897756" y="3532439"/>
            <a:ext cx="4557643" cy="394854"/>
          </a:xfrm>
        </p:spPr>
        <p:txBody>
          <a:bodyPr/>
          <a:lstStyle/>
          <a:p>
            <a:r>
              <a:rPr lang="en-US" altLang="en-US" dirty="0"/>
              <a:t>for </a:t>
            </a:r>
            <a:r>
              <a:rPr lang="en-US" altLang="en-US" i="1" dirty="0"/>
              <a:t>x</a:t>
            </a:r>
            <a:r>
              <a:rPr lang="en-US" altLang="en-US" dirty="0"/>
              <a:t> </a:t>
            </a:r>
            <a:r>
              <a:rPr lang="en-US" altLang="en-US" b="1" dirty="0">
                <a:sym typeface="Symbol" panose="05050102010706020507" pitchFamily="18" charset="2"/>
              </a:rPr>
              <a:t></a:t>
            </a:r>
            <a:r>
              <a:rPr lang="en-US" altLang="en-US" dirty="0"/>
              <a:t> 1, which is the value of the</a:t>
            </a:r>
            <a:endParaRPr lang="en-IN" dirty="0"/>
          </a:p>
        </p:txBody>
      </p:sp>
      <p:sp>
        <p:nvSpPr>
          <p:cNvPr id="9" name="Content Placeholder 8">
            <a:extLst>
              <a:ext uri="{FF2B5EF4-FFF2-40B4-BE49-F238E27FC236}">
                <a16:creationId xmlns:a16="http://schemas.microsoft.com/office/drawing/2014/main" id="{3E830281-5BD7-41FC-BD01-D0467624A656}"/>
              </a:ext>
            </a:extLst>
          </p:cNvPr>
          <p:cNvSpPr>
            <a:spLocks noGrp="1"/>
          </p:cNvSpPr>
          <p:nvPr>
            <p:ph sz="quarter" idx="29"/>
          </p:nvPr>
        </p:nvSpPr>
        <p:spPr>
          <a:xfrm>
            <a:off x="736601" y="4139707"/>
            <a:ext cx="1002748" cy="303459"/>
          </a:xfrm>
        </p:spPr>
        <p:txBody>
          <a:bodyPr/>
          <a:lstStyle/>
          <a:p>
            <a:r>
              <a:rPr lang="en-US" altLang="en-US" dirty="0"/>
              <a:t>integral</a:t>
            </a:r>
            <a:endParaRPr lang="en-IN" dirty="0"/>
          </a:p>
        </p:txBody>
      </p:sp>
      <p:graphicFrame>
        <p:nvGraphicFramePr>
          <p:cNvPr id="24" name="Content Placeholder 23" descr="int_1^infinity (1/(x^2)) dx">
            <a:extLst>
              <a:ext uri="{FF2B5EF4-FFF2-40B4-BE49-F238E27FC236}">
                <a16:creationId xmlns:a16="http://schemas.microsoft.com/office/drawing/2014/main" id="{134AD85C-9EE3-4553-8B20-2EA6BDDE10A4}"/>
              </a:ext>
            </a:extLst>
          </p:cNvPr>
          <p:cNvGraphicFramePr>
            <a:graphicFrameLocks noGrp="1" noChangeAspect="1"/>
          </p:cNvGraphicFramePr>
          <p:nvPr>
            <p:ph sz="quarter" idx="30"/>
            <p:extLst>
              <p:ext uri="{D42A27DB-BD31-4B8C-83A1-F6EECF244321}">
                <p14:modId xmlns:p14="http://schemas.microsoft.com/office/powerpoint/2010/main" val="2307446845"/>
              </p:ext>
            </p:extLst>
          </p:nvPr>
        </p:nvGraphicFramePr>
        <p:xfrm>
          <a:off x="1836395" y="3950391"/>
          <a:ext cx="1273175" cy="681038"/>
        </p:xfrm>
        <a:graphic>
          <a:graphicData uri="http://schemas.openxmlformats.org/presentationml/2006/ole">
            <mc:AlternateContent xmlns:mc="http://schemas.openxmlformats.org/markup-compatibility/2006">
              <mc:Choice xmlns:v="urn:schemas-microsoft-com:vml" Requires="v">
                <p:oleObj spid="_x0000_s853356" name="Equation" r:id="rId7" imgW="1282680" imgH="685800" progId="Equation.DSMT4">
                  <p:embed/>
                </p:oleObj>
              </mc:Choice>
              <mc:Fallback>
                <p:oleObj name="Equation" r:id="rId7" imgW="1282680" imgH="685800" progId="Equation.DSMT4">
                  <p:embed/>
                  <p:pic>
                    <p:nvPicPr>
                      <p:cNvPr id="23" name="Object 22">
                        <a:extLst>
                          <a:ext uri="{FF2B5EF4-FFF2-40B4-BE49-F238E27FC236}">
                            <a16:creationId xmlns:a16="http://schemas.microsoft.com/office/drawing/2014/main" id="{6EFAB976-4642-420A-8572-F7E6ACDC22FE}"/>
                          </a:ext>
                        </a:extLst>
                      </p:cNvPr>
                      <p:cNvPicPr/>
                      <p:nvPr/>
                    </p:nvPicPr>
                    <p:blipFill>
                      <a:blip r:embed="rId8"/>
                      <a:stretch>
                        <a:fillRect/>
                      </a:stretch>
                    </p:blipFill>
                    <p:spPr>
                      <a:xfrm>
                        <a:off x="1836395" y="3950391"/>
                        <a:ext cx="1273175" cy="68103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BD14437-27C5-4C01-BF84-EC5F89FF01AF}"/>
              </a:ext>
            </a:extLst>
          </p:cNvPr>
          <p:cNvSpPr>
            <a:spLocks noGrp="1"/>
          </p:cNvSpPr>
          <p:nvPr>
            <p:ph sz="quarter" idx="31"/>
          </p:nvPr>
        </p:nvSpPr>
        <p:spPr>
          <a:xfrm>
            <a:off x="736600" y="4754604"/>
            <a:ext cx="10718800" cy="655019"/>
          </a:xfrm>
        </p:spPr>
        <p:txBody>
          <a:bodyPr/>
          <a:lstStyle/>
          <a:p>
            <a:r>
              <a:rPr lang="en-US" altLang="en-US" dirty="0"/>
              <a:t>This improper integral is convergent and has value 1. So the picture shows that all the partial sums are less than</a:t>
            </a:r>
            <a:endParaRPr lang="en-IN" dirty="0"/>
          </a:p>
        </p:txBody>
      </p:sp>
      <p:graphicFrame>
        <p:nvGraphicFramePr>
          <p:cNvPr id="26" name="Content Placeholder 25" descr="(1/(1^2)) + int_1^infinity (1/(x^2)) dx = 2">
            <a:extLst>
              <a:ext uri="{FF2B5EF4-FFF2-40B4-BE49-F238E27FC236}">
                <a16:creationId xmlns:a16="http://schemas.microsoft.com/office/drawing/2014/main" id="{1C299CB9-E1E2-49D9-850F-BCE2CF501A19}"/>
              </a:ext>
            </a:extLst>
          </p:cNvPr>
          <p:cNvGraphicFramePr>
            <a:graphicFrameLocks noGrp="1" noChangeAspect="1"/>
          </p:cNvGraphicFramePr>
          <p:nvPr>
            <p:ph sz="quarter" idx="32"/>
            <p:extLst>
              <p:ext uri="{D42A27DB-BD31-4B8C-83A1-F6EECF244321}">
                <p14:modId xmlns:p14="http://schemas.microsoft.com/office/powerpoint/2010/main" val="1878508541"/>
              </p:ext>
            </p:extLst>
          </p:nvPr>
        </p:nvGraphicFramePr>
        <p:xfrm>
          <a:off x="5218665" y="5549427"/>
          <a:ext cx="1939370" cy="655019"/>
        </p:xfrm>
        <a:graphic>
          <a:graphicData uri="http://schemas.openxmlformats.org/presentationml/2006/ole">
            <mc:AlternateContent xmlns:mc="http://schemas.openxmlformats.org/markup-compatibility/2006">
              <mc:Choice xmlns:v="urn:schemas-microsoft-com:vml" Requires="v">
                <p:oleObj spid="_x0000_s853357" name="Equation" r:id="rId9" imgW="1917360" imgH="647640" progId="Equation.DSMT4">
                  <p:embed/>
                </p:oleObj>
              </mc:Choice>
              <mc:Fallback>
                <p:oleObj name="Equation" r:id="rId9" imgW="1917360" imgH="647640" progId="Equation.DSMT4">
                  <p:embed/>
                  <p:pic>
                    <p:nvPicPr>
                      <p:cNvPr id="25" name="Object 24">
                        <a:extLst>
                          <a:ext uri="{FF2B5EF4-FFF2-40B4-BE49-F238E27FC236}">
                            <a16:creationId xmlns:a16="http://schemas.microsoft.com/office/drawing/2014/main" id="{6F3D948E-729B-4A14-B505-955FD3AB368A}"/>
                          </a:ext>
                        </a:extLst>
                      </p:cNvPr>
                      <p:cNvPicPr/>
                      <p:nvPr/>
                    </p:nvPicPr>
                    <p:blipFill>
                      <a:blip r:embed="rId10"/>
                      <a:stretch>
                        <a:fillRect/>
                      </a:stretch>
                    </p:blipFill>
                    <p:spPr>
                      <a:xfrm>
                        <a:off x="5218665" y="5549427"/>
                        <a:ext cx="1939370" cy="655019"/>
                      </a:xfrm>
                      <a:prstGeom prst="rect">
                        <a:avLst/>
                      </a:prstGeom>
                    </p:spPr>
                  </p:pic>
                </p:oleObj>
              </mc:Fallback>
            </mc:AlternateContent>
          </a:graphicData>
        </a:graphic>
      </p:graphicFrame>
    </p:spTree>
    <p:extLst>
      <p:ext uri="{BB962C8B-B14F-4D97-AF65-F5344CB8AC3E}">
        <p14:creationId xmlns:p14="http://schemas.microsoft.com/office/powerpoint/2010/main" val="320499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48B4-949B-4B02-97D4-EB207CA2F426}"/>
              </a:ext>
            </a:extLst>
          </p:cNvPr>
          <p:cNvSpPr>
            <a:spLocks noGrp="1"/>
          </p:cNvSpPr>
          <p:nvPr>
            <p:ph type="title"/>
          </p:nvPr>
        </p:nvSpPr>
        <p:spPr/>
        <p:txBody>
          <a:bodyPr/>
          <a:lstStyle/>
          <a:p>
            <a:r>
              <a:rPr lang="en-US" altLang="en-US" dirty="0"/>
              <a:t>The Integral Test and Estimates of Sums </a:t>
            </a:r>
            <a:r>
              <a:rPr lang="en-US" altLang="en-US" sz="2400" b="0" dirty="0"/>
              <a:t>(6 of 11)</a:t>
            </a:r>
            <a:endParaRPr lang="en-IN" dirty="0"/>
          </a:p>
        </p:txBody>
      </p:sp>
      <p:sp>
        <p:nvSpPr>
          <p:cNvPr id="3" name="Content Placeholder 2">
            <a:extLst>
              <a:ext uri="{FF2B5EF4-FFF2-40B4-BE49-F238E27FC236}">
                <a16:creationId xmlns:a16="http://schemas.microsoft.com/office/drawing/2014/main" id="{C472CEB7-72E0-40A2-83F3-A4477B3678AD}"/>
              </a:ext>
            </a:extLst>
          </p:cNvPr>
          <p:cNvSpPr>
            <a:spLocks noGrp="1"/>
          </p:cNvSpPr>
          <p:nvPr>
            <p:ph sz="quarter" idx="23"/>
          </p:nvPr>
        </p:nvSpPr>
        <p:spPr>
          <a:xfrm>
            <a:off x="736600" y="1289050"/>
            <a:ext cx="10718800" cy="1593298"/>
          </a:xfrm>
        </p:spPr>
        <p:txBody>
          <a:bodyPr/>
          <a:lstStyle/>
          <a:p>
            <a:r>
              <a:rPr lang="en-US" altLang="en-US" dirty="0"/>
              <a:t>Thus the partial sums are bounded. We also know that the partial sums are increasing (because all the terms are positive). Therefore the partial sums converge (by the Mono tonic Sequence Theorem) and so the series is convergent. The sum of the series (the limit of the partial sums) is also less than 2:</a:t>
            </a:r>
            <a:endParaRPr lang="en-IN" dirty="0"/>
          </a:p>
        </p:txBody>
      </p:sp>
      <p:graphicFrame>
        <p:nvGraphicFramePr>
          <p:cNvPr id="7" name="Content Placeholder 23" descr="sum_(n=1)^infinity (1/(n^2)) = ((1/(1^2) + (1/(2^2) + (1/(3^2) + (1/(4^2)+ … &lt; 2)">
            <a:extLst>
              <a:ext uri="{FF2B5EF4-FFF2-40B4-BE49-F238E27FC236}">
                <a16:creationId xmlns:a16="http://schemas.microsoft.com/office/drawing/2014/main" id="{22CE67D4-CDAB-4301-A57D-A865B84C8A98}"/>
              </a:ext>
            </a:extLst>
          </p:cNvPr>
          <p:cNvGraphicFramePr>
            <a:graphicFrameLocks noGrp="1" noChangeAspect="1"/>
          </p:cNvGraphicFramePr>
          <p:nvPr>
            <p:ph sz="quarter" idx="24"/>
            <p:extLst>
              <p:ext uri="{D42A27DB-BD31-4B8C-83A1-F6EECF244321}">
                <p14:modId xmlns:p14="http://schemas.microsoft.com/office/powerpoint/2010/main" val="1364024981"/>
              </p:ext>
            </p:extLst>
          </p:nvPr>
        </p:nvGraphicFramePr>
        <p:xfrm>
          <a:off x="4023775" y="3208043"/>
          <a:ext cx="4138098" cy="860947"/>
        </p:xfrm>
        <a:graphic>
          <a:graphicData uri="http://schemas.openxmlformats.org/presentationml/2006/ole">
            <mc:AlternateContent xmlns:mc="http://schemas.openxmlformats.org/markup-compatibility/2006">
              <mc:Choice xmlns:v="urn:schemas-microsoft-com:vml" Requires="v">
                <p:oleObj spid="_x0000_s854190" name="Equation" r:id="rId3" imgW="3784320" imgH="787320" progId="Equation.DSMT4">
                  <p:embed/>
                </p:oleObj>
              </mc:Choice>
              <mc:Fallback>
                <p:oleObj name="Equation" r:id="rId3" imgW="3784320" imgH="787320" progId="Equation.DSMT4">
                  <p:embed/>
                  <p:pic>
                    <p:nvPicPr>
                      <p:cNvPr id="24" name="Content Placeholder 23">
                        <a:extLst>
                          <a:ext uri="{FF2B5EF4-FFF2-40B4-BE49-F238E27FC236}">
                            <a16:creationId xmlns:a16="http://schemas.microsoft.com/office/drawing/2014/main" id="{D1095FD4-7032-4249-817E-B2BD951309A9}"/>
                          </a:ext>
                        </a:extLst>
                      </p:cNvPr>
                      <p:cNvPicPr/>
                      <p:nvPr/>
                    </p:nvPicPr>
                    <p:blipFill>
                      <a:blip r:embed="rId4"/>
                      <a:stretch>
                        <a:fillRect/>
                      </a:stretch>
                    </p:blipFill>
                    <p:spPr>
                      <a:xfrm>
                        <a:off x="4023775" y="3208043"/>
                        <a:ext cx="4138098" cy="86094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4B2A12C-C4F4-42D1-A093-29E894AA7C09}"/>
              </a:ext>
            </a:extLst>
          </p:cNvPr>
          <p:cNvSpPr>
            <a:spLocks noGrp="1"/>
          </p:cNvSpPr>
          <p:nvPr>
            <p:ph sz="quarter" idx="25"/>
          </p:nvPr>
        </p:nvSpPr>
        <p:spPr>
          <a:xfrm>
            <a:off x="736600" y="4371558"/>
            <a:ext cx="10712450" cy="339589"/>
          </a:xfrm>
        </p:spPr>
        <p:txBody>
          <a:bodyPr/>
          <a:lstStyle/>
          <a:p>
            <a:r>
              <a:rPr lang="en-US" altLang="en-US" dirty="0"/>
              <a:t>Now let’s look at the series</a:t>
            </a:r>
            <a:endParaRPr lang="en-IN" dirty="0"/>
          </a:p>
        </p:txBody>
      </p:sp>
      <p:graphicFrame>
        <p:nvGraphicFramePr>
          <p:cNvPr id="8" name="Content Placeholder 22" descr="sum_(n=1)^infinity (1/(sqrt(n))) = ((1/(sqrt(1))) + (1/(sqrt(2))) + (1/(sqrt(3))) + (1/(sqrt(4))) + (1/(sqrt(5))) + …)">
            <a:extLst>
              <a:ext uri="{FF2B5EF4-FFF2-40B4-BE49-F238E27FC236}">
                <a16:creationId xmlns:a16="http://schemas.microsoft.com/office/drawing/2014/main" id="{204CDA93-6D6F-47D3-94BD-3A969906DAAB}"/>
              </a:ext>
            </a:extLst>
          </p:cNvPr>
          <p:cNvGraphicFramePr>
            <a:graphicFrameLocks noGrp="1" noChangeAspect="1"/>
          </p:cNvGraphicFramePr>
          <p:nvPr>
            <p:ph sz="quarter" idx="26"/>
            <p:extLst>
              <p:ext uri="{D42A27DB-BD31-4B8C-83A1-F6EECF244321}">
                <p14:modId xmlns:p14="http://schemas.microsoft.com/office/powerpoint/2010/main" val="4239174462"/>
              </p:ext>
            </p:extLst>
          </p:nvPr>
        </p:nvGraphicFramePr>
        <p:xfrm>
          <a:off x="4051398" y="5035815"/>
          <a:ext cx="4705428" cy="860581"/>
        </p:xfrm>
        <a:graphic>
          <a:graphicData uri="http://schemas.openxmlformats.org/presentationml/2006/ole">
            <mc:AlternateContent xmlns:mc="http://schemas.openxmlformats.org/markup-compatibility/2006">
              <mc:Choice xmlns:v="urn:schemas-microsoft-com:vml" Requires="v">
                <p:oleObj spid="_x0000_s854191" name="Equation" r:id="rId5" imgW="4305240" imgH="787320" progId="Equation.DSMT4">
                  <p:embed/>
                </p:oleObj>
              </mc:Choice>
              <mc:Fallback>
                <p:oleObj name="Equation" r:id="rId5" imgW="4305240" imgH="787320" progId="Equation.DSMT4">
                  <p:embed/>
                  <p:pic>
                    <p:nvPicPr>
                      <p:cNvPr id="23" name="Content Placeholder 22">
                        <a:extLst>
                          <a:ext uri="{FF2B5EF4-FFF2-40B4-BE49-F238E27FC236}">
                            <a16:creationId xmlns:a16="http://schemas.microsoft.com/office/drawing/2014/main" id="{A25E00B7-5279-434C-A6EA-5E788AD26DAA}"/>
                          </a:ext>
                        </a:extLst>
                      </p:cNvPr>
                      <p:cNvPicPr/>
                      <p:nvPr/>
                    </p:nvPicPr>
                    <p:blipFill>
                      <a:blip r:embed="rId6"/>
                      <a:stretch>
                        <a:fillRect/>
                      </a:stretch>
                    </p:blipFill>
                    <p:spPr>
                      <a:xfrm>
                        <a:off x="4051398" y="5035815"/>
                        <a:ext cx="4705428" cy="860581"/>
                      </a:xfrm>
                      <a:prstGeom prst="rect">
                        <a:avLst/>
                      </a:prstGeom>
                    </p:spPr>
                  </p:pic>
                </p:oleObj>
              </mc:Fallback>
            </mc:AlternateContent>
          </a:graphicData>
        </a:graphic>
      </p:graphicFrame>
    </p:spTree>
    <p:extLst>
      <p:ext uri="{BB962C8B-B14F-4D97-AF65-F5344CB8AC3E}">
        <p14:creationId xmlns:p14="http://schemas.microsoft.com/office/powerpoint/2010/main" val="67757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A15B-28E5-4CE0-99E3-64F4917BED4C}"/>
              </a:ext>
            </a:extLst>
          </p:cNvPr>
          <p:cNvSpPr>
            <a:spLocks noGrp="1"/>
          </p:cNvSpPr>
          <p:nvPr>
            <p:ph type="title"/>
          </p:nvPr>
        </p:nvSpPr>
        <p:spPr/>
        <p:txBody>
          <a:bodyPr/>
          <a:lstStyle/>
          <a:p>
            <a:r>
              <a:rPr lang="en-US" altLang="en-US" dirty="0"/>
              <a:t>The Integral Test and Estimates of Sums </a:t>
            </a:r>
            <a:r>
              <a:rPr lang="en-US" altLang="en-US" sz="2400" b="0" dirty="0"/>
              <a:t>(7 of 11)</a:t>
            </a:r>
            <a:endParaRPr lang="en-IN" dirty="0"/>
          </a:p>
        </p:txBody>
      </p:sp>
      <p:sp>
        <p:nvSpPr>
          <p:cNvPr id="3" name="Content Placeholder 2">
            <a:extLst>
              <a:ext uri="{FF2B5EF4-FFF2-40B4-BE49-F238E27FC236}">
                <a16:creationId xmlns:a16="http://schemas.microsoft.com/office/drawing/2014/main" id="{C8DA7A72-7B19-44F3-94FB-ABC7CE0FF1B6}"/>
              </a:ext>
            </a:extLst>
          </p:cNvPr>
          <p:cNvSpPr>
            <a:spLocks noGrp="1"/>
          </p:cNvSpPr>
          <p:nvPr>
            <p:ph sz="quarter" idx="23"/>
          </p:nvPr>
        </p:nvSpPr>
        <p:spPr>
          <a:xfrm>
            <a:off x="736600" y="1289049"/>
            <a:ext cx="10718800" cy="672105"/>
          </a:xfrm>
        </p:spPr>
        <p:txBody>
          <a:bodyPr/>
          <a:lstStyle/>
          <a:p>
            <a:r>
              <a:rPr lang="en-US" altLang="en-US" dirty="0"/>
              <a:t>The table of values of </a:t>
            </a:r>
            <a:r>
              <a:rPr lang="en-US" altLang="en-US" i="1" dirty="0"/>
              <a:t>s</a:t>
            </a:r>
            <a:r>
              <a:rPr lang="en-US" altLang="en-US" i="1" baseline="-25000" dirty="0"/>
              <a:t>n</a:t>
            </a:r>
            <a:r>
              <a:rPr lang="en-US" altLang="en-US" dirty="0"/>
              <a:t> suggests that the partial sums aren’t approaching a finite number, so we suspect that the given series may be divergent.</a:t>
            </a:r>
          </a:p>
        </p:txBody>
      </p:sp>
      <p:graphicFrame>
        <p:nvGraphicFramePr>
          <p:cNvPr id="7" name="Content Placeholder 6" descr="Table is accessible to screenreaders">
            <a:extLst>
              <a:ext uri="{FF2B5EF4-FFF2-40B4-BE49-F238E27FC236}">
                <a16:creationId xmlns:a16="http://schemas.microsoft.com/office/drawing/2014/main" id="{9DC7A7AE-AD38-4112-B301-78912CA480EE}"/>
              </a:ext>
            </a:extLst>
          </p:cNvPr>
          <p:cNvGraphicFramePr>
            <a:graphicFrameLocks noGrp="1"/>
          </p:cNvGraphicFramePr>
          <p:nvPr>
            <p:ph sz="quarter" idx="24"/>
            <p:extLst>
              <p:ext uri="{D42A27DB-BD31-4B8C-83A1-F6EECF244321}">
                <p14:modId xmlns:p14="http://schemas.microsoft.com/office/powerpoint/2010/main" val="2128619488"/>
              </p:ext>
            </p:extLst>
          </p:nvPr>
        </p:nvGraphicFramePr>
        <p:xfrm>
          <a:off x="3594106" y="2782473"/>
          <a:ext cx="4997438" cy="3242407"/>
        </p:xfrm>
        <a:graphic>
          <a:graphicData uri="http://schemas.openxmlformats.org/drawingml/2006/table">
            <a:tbl>
              <a:tblPr firstRow="1" bandRow="1">
                <a:tableStyleId>{5C22544A-7EE6-4342-B048-85BDC9FD1C3A}</a:tableStyleId>
              </a:tblPr>
              <a:tblGrid>
                <a:gridCol w="2498719">
                  <a:extLst>
                    <a:ext uri="{9D8B030D-6E8A-4147-A177-3AD203B41FA5}">
                      <a16:colId xmlns:a16="http://schemas.microsoft.com/office/drawing/2014/main" val="3338253706"/>
                    </a:ext>
                  </a:extLst>
                </a:gridCol>
                <a:gridCol w="2498719">
                  <a:extLst>
                    <a:ext uri="{9D8B030D-6E8A-4147-A177-3AD203B41FA5}">
                      <a16:colId xmlns:a16="http://schemas.microsoft.com/office/drawing/2014/main" val="458041836"/>
                    </a:ext>
                  </a:extLst>
                </a:gridCol>
              </a:tblGrid>
              <a:tr h="646527">
                <a:tc>
                  <a:txBody>
                    <a:bodyPr/>
                    <a:lstStyle/>
                    <a:p>
                      <a:pPr algn="ctr"/>
                      <a:r>
                        <a:rPr lang="en-US" i="1" baseline="0" dirty="0">
                          <a:solidFill>
                            <a:srgbClr val="000000"/>
                          </a:solidFill>
                          <a:latin typeface="Arial" panose="020B0604020202020204" pitchFamily="34" charset="0"/>
                          <a:cs typeface="Arial" panose="020B0604020202020204" pitchFamily="34" charset="0"/>
                        </a:rPr>
                        <a:t>n</a:t>
                      </a:r>
                      <a:endParaRPr lang="en-IN" i="1" baseline="0" dirty="0">
                        <a:solidFill>
                          <a:srgbClr val="000000"/>
                        </a:solidFill>
                        <a:latin typeface="Arial" panose="020B0604020202020204" pitchFamily="34" charset="0"/>
                        <a:cs typeface="Arial" panose="020B0604020202020204" pitchFamily="34" charset="0"/>
                      </a:endParaRP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baseline="0" dirty="0">
                          <a:solidFill>
                            <a:schemeClr val="bg1"/>
                          </a:solidFill>
                          <a:latin typeface="Arial" panose="020B0604020202020204" pitchFamily="34" charset="0"/>
                          <a:cs typeface="Arial" panose="020B0604020202020204" pitchFamily="34" charset="0"/>
                        </a:rPr>
                        <a:t>(s_n) = sum_(i = 1)^n(1/(sqrt(i)))</a:t>
                      </a:r>
                      <a:endParaRPr lang="en-IN" baseline="0" dirty="0">
                        <a:solidFill>
                          <a:schemeClr val="bg1"/>
                        </a:solidFill>
                        <a:latin typeface="Arial" panose="020B0604020202020204" pitchFamily="34" charset="0"/>
                        <a:cs typeface="Arial" panose="020B0604020202020204" pitchFamily="34" charset="0"/>
                      </a:endParaRP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001092"/>
                  </a:ext>
                </a:extLst>
              </a:tr>
              <a:tr h="370840">
                <a:tc>
                  <a:txBody>
                    <a:bodyPr/>
                    <a:lstStyle/>
                    <a:p>
                      <a:pPr algn="ctr"/>
                      <a:r>
                        <a:rPr lang="en-US" baseline="0" dirty="0">
                          <a:solidFill>
                            <a:srgbClr val="000000"/>
                          </a:solidFill>
                          <a:latin typeface="Arial" panose="020B0604020202020204" pitchFamily="34" charset="0"/>
                          <a:cs typeface="Arial" panose="020B0604020202020204" pitchFamily="34" charset="0"/>
                        </a:rPr>
                        <a:t>5</a:t>
                      </a:r>
                      <a:endParaRPr lang="en-IN" baseline="0" dirty="0">
                        <a:solidFill>
                          <a:srgbClr val="000000"/>
                        </a:solidFill>
                        <a:latin typeface="Arial" panose="020B0604020202020204" pitchFamily="34" charset="0"/>
                        <a:cs typeface="Arial" panose="020B0604020202020204" pitchFamily="34" charset="0"/>
                      </a:endParaRP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3.2317</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85401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5.0210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3185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12.7524</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417028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18.5896</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2141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43.2834</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6117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1000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61.8010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1013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5000</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Arial" panose="020B0604020202020204" pitchFamily="34" charset="0"/>
                          <a:ea typeface="+mn-ea"/>
                          <a:cs typeface="+mn-cs"/>
                        </a:rPr>
                        <a:t>139.9681</a:t>
                      </a:r>
                    </a:p>
                  </a:txBody>
                  <a:tcPr marL="42657" marR="42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5970457"/>
                  </a:ext>
                </a:extLst>
              </a:tr>
            </a:tbl>
          </a:graphicData>
        </a:graphic>
      </p:graphicFrame>
      <p:graphicFrame>
        <p:nvGraphicFramePr>
          <p:cNvPr id="9" name="Content Placeholder 8" descr="Image description is in table cell">
            <a:extLst>
              <a:ext uri="{FF2B5EF4-FFF2-40B4-BE49-F238E27FC236}">
                <a16:creationId xmlns:a16="http://schemas.microsoft.com/office/drawing/2014/main" id="{7C89CAE0-4629-48DA-BF2D-3BAF2CE85BE0}"/>
              </a:ext>
            </a:extLst>
          </p:cNvPr>
          <p:cNvGraphicFramePr>
            <a:graphicFrameLocks noGrp="1" noChangeAspect="1"/>
          </p:cNvGraphicFramePr>
          <p:nvPr>
            <p:ph sz="quarter" idx="25"/>
            <p:extLst>
              <p:ext uri="{D42A27DB-BD31-4B8C-83A1-F6EECF244321}">
                <p14:modId xmlns:p14="http://schemas.microsoft.com/office/powerpoint/2010/main" val="1563181317"/>
              </p:ext>
            </p:extLst>
          </p:nvPr>
        </p:nvGraphicFramePr>
        <p:xfrm>
          <a:off x="6794500" y="2830513"/>
          <a:ext cx="882650" cy="558800"/>
        </p:xfrm>
        <a:graphic>
          <a:graphicData uri="http://schemas.openxmlformats.org/presentationml/2006/ole">
            <mc:AlternateContent xmlns:mc="http://schemas.openxmlformats.org/markup-compatibility/2006">
              <mc:Choice xmlns:v="urn:schemas-microsoft-com:vml" Requires="v">
                <p:oleObj spid="_x0000_s855126" name="Equation" r:id="rId3" imgW="1244520" imgH="787320" progId="Equation.DSMT4">
                  <p:embed/>
                </p:oleObj>
              </mc:Choice>
              <mc:Fallback>
                <p:oleObj name="Equation" r:id="rId3" imgW="1244520" imgH="787320" progId="Equation.DSMT4">
                  <p:embed/>
                  <p:pic>
                    <p:nvPicPr>
                      <p:cNvPr id="9" name="Content Placeholder 8">
                        <a:extLst>
                          <a:ext uri="{FF2B5EF4-FFF2-40B4-BE49-F238E27FC236}">
                            <a16:creationId xmlns:a16="http://schemas.microsoft.com/office/drawing/2014/main" id="{7C89CAE0-4629-48DA-BF2D-3BAF2CE85BE0}"/>
                          </a:ext>
                        </a:extLst>
                      </p:cNvPr>
                      <p:cNvPicPr/>
                      <p:nvPr/>
                    </p:nvPicPr>
                    <p:blipFill>
                      <a:blip r:embed="rId4"/>
                      <a:stretch>
                        <a:fillRect/>
                      </a:stretch>
                    </p:blipFill>
                    <p:spPr>
                      <a:xfrm>
                        <a:off x="6794500" y="2830513"/>
                        <a:ext cx="882650" cy="558800"/>
                      </a:xfrm>
                      <a:prstGeom prst="rect">
                        <a:avLst/>
                      </a:prstGeom>
                    </p:spPr>
                  </p:pic>
                </p:oleObj>
              </mc:Fallback>
            </mc:AlternateContent>
          </a:graphicData>
        </a:graphic>
      </p:graphicFrame>
    </p:spTree>
    <p:extLst>
      <p:ext uri="{BB962C8B-B14F-4D97-AF65-F5344CB8AC3E}">
        <p14:creationId xmlns:p14="http://schemas.microsoft.com/office/powerpoint/2010/main" val="212289623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60B298-C6B1-4CA0-A44C-8B6FAB39D879}">
  <ds:schemaRefs>
    <ds:schemaRef ds:uri="http://schemas.openxmlformats.org/package/2006/metadata/core-properties"/>
    <ds:schemaRef ds:uri="f856fc18-c0f7-462c-a53d-fc2610d0c4c8"/>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a3520c62-91d1-4715-93cb-6b6cc6733a1f"/>
    <ds:schemaRef ds:uri="a4d2ff27-a226-42e2-a79e-c1ae662d212e"/>
    <ds:schemaRef ds:uri="http://www.w3.org/XML/1998/namespace"/>
    <ds:schemaRef ds:uri="http://purl.org/dc/dcmitype/"/>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5261</TotalTime>
  <Words>1851</Words>
  <Application>Microsoft Office PowerPoint</Application>
  <PresentationFormat>Widescreen</PresentationFormat>
  <Paragraphs>200</Paragraphs>
  <Slides>30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arial</vt:lpstr>
      <vt:lpstr>Calibri</vt:lpstr>
      <vt:lpstr>Helvetica</vt:lpstr>
      <vt:lpstr>LucidaGrande</vt:lpstr>
      <vt:lpstr>Open Sans</vt:lpstr>
      <vt:lpstr>Summer Font</vt:lpstr>
      <vt:lpstr>Office Theme</vt:lpstr>
      <vt:lpstr>Equation</vt:lpstr>
      <vt:lpstr>Infinite Sequences and Series</vt:lpstr>
      <vt:lpstr>11.3 The Integral Test and Estimates of Sums</vt:lpstr>
      <vt:lpstr>The Integral Test and Estimates of Sums (1 of 11)</vt:lpstr>
      <vt:lpstr>The Integral Test and Estimates of Sums (2 of 11)</vt:lpstr>
      <vt:lpstr>The Integral Test and Estimates of Sums (3 of 11)</vt:lpstr>
      <vt:lpstr>The Integral Test and Estimates of Sums (4 of 11)</vt:lpstr>
      <vt:lpstr>The Integral Test and Estimates of Sums (5 of 11)</vt:lpstr>
      <vt:lpstr>The Integral Test and Estimates of Sums (6 of 11)</vt:lpstr>
      <vt:lpstr>The Integral Test and Estimates of Sums (7 of 11)</vt:lpstr>
      <vt:lpstr>The Integral Test and Estimates of Sums (8 of 11)</vt:lpstr>
      <vt:lpstr>The Integral Test and Estimates of Sums (9 of 11)</vt:lpstr>
      <vt:lpstr>The Integral Test and Estimates of Sums (10 of 11)</vt:lpstr>
      <vt:lpstr>Example 1</vt:lpstr>
      <vt:lpstr>The Integral Test and Estimates of Sums (11 of 11)</vt:lpstr>
      <vt:lpstr>Example 3</vt:lpstr>
      <vt:lpstr>Example 4 (1 of 2)</vt:lpstr>
      <vt:lpstr>Example 4 (2 of 2)</vt:lpstr>
      <vt:lpstr>11.4 The Comparison Tests</vt:lpstr>
      <vt:lpstr>The Comparison Tests (1 of 8)</vt:lpstr>
      <vt:lpstr>The Comparison Tests (2 of 8)</vt:lpstr>
      <vt:lpstr>The Comparison Tests (3 of 8)</vt:lpstr>
      <vt:lpstr>The Comparison Tests (4 of 8)</vt:lpstr>
      <vt:lpstr>Example 1</vt:lpstr>
      <vt:lpstr>Example 1 – Solution</vt:lpstr>
      <vt:lpstr>The Comparison Tests (5 of 8)</vt:lpstr>
      <vt:lpstr>The Comparison Tests (6 of 8)</vt:lpstr>
      <vt:lpstr>The Comparison Tests (7 of 8)</vt:lpstr>
      <vt:lpstr>The Comparison Tests (8 of 8)</vt:lpstr>
      <vt:lpstr>Example 3</vt:lpstr>
      <vt:lpstr>Example 3 –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Baker, Tony R</cp:lastModifiedBy>
  <cp:revision>1858</cp:revision>
  <cp:lastPrinted>2016-10-03T15:29:39Z</cp:lastPrinted>
  <dcterms:created xsi:type="dcterms:W3CDTF">2017-12-08T21:17:47Z</dcterms:created>
  <dcterms:modified xsi:type="dcterms:W3CDTF">2020-03-26T12:35:17Z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