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75" r:id="rId6"/>
    <p:sldId id="256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ola, Courtney A" initials="TC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3"/>
    <a:srgbClr val="000000"/>
    <a:srgbClr val="A30000"/>
    <a:srgbClr val="E7EFF7"/>
    <a:srgbClr val="CBDDEF"/>
    <a:srgbClr val="004A78"/>
    <a:srgbClr val="006298"/>
    <a:srgbClr val="FF6300"/>
    <a:srgbClr val="E9255F"/>
    <a:srgbClr val="009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5" autoAdjust="0"/>
    <p:restoredTop sz="94316" autoAdjust="0"/>
  </p:normalViewPr>
  <p:slideViewPr>
    <p:cSldViewPr snapToGrid="0" snapToObjects="1">
      <p:cViewPr varScale="1">
        <p:scale>
          <a:sx n="109" d="100"/>
          <a:sy n="109" d="100"/>
        </p:scale>
        <p:origin x="-8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82"/>
    </p:cViewPr>
  </p:outlin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0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AA413-85C6-40F2-B867-268CAAA7E377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803E-66EE-42CE-8DFB-98553954E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0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680D68-05FF-7942-990A-B21BB8E6CE33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CAE60C-72A0-D14D-8733-C13212F69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2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91187"/>
            <a:ext cx="10515600" cy="684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867275" y="3619985"/>
            <a:ext cx="2457450" cy="597477"/>
          </a:xfrm>
        </p:spPr>
        <p:txBody>
          <a:bodyPr>
            <a:norm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pic>
        <p:nvPicPr>
          <p:cNvPr id="9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</a:t>
            </a:r>
            <a:r>
              <a:rPr lang="en-IN" dirty="0" smtClean="0"/>
              <a:t>Calculus: Early Transcendentals, </a:t>
            </a:r>
            <a:r>
              <a:rPr lang="en-IN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743576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/>
          </p:nvPr>
        </p:nvSpPr>
        <p:spPr>
          <a:xfrm>
            <a:off x="4445799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4445799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23"/>
          </p:nvPr>
        </p:nvSpPr>
        <p:spPr>
          <a:xfrm>
            <a:off x="8145953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8154717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10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1289684"/>
            <a:ext cx="10711543" cy="2750053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 </a:t>
            </a:r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40228" y="4846655"/>
            <a:ext cx="10711543" cy="825500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47480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33118" y="1619557"/>
            <a:ext cx="6477000" cy="42592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478972" y="4070657"/>
            <a:ext cx="3976406" cy="180816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711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ED9031-36FF-4E07-B750-15C3F3F0088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1971" y="1292277"/>
            <a:ext cx="10721975" cy="89182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4D3EDE0A-CD36-4494-A107-C14E180ECC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3425" y="2295525"/>
            <a:ext cx="10721975" cy="590492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221A11C5-84D5-4948-87ED-1D3F7F6DC53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3425" y="2986088"/>
            <a:ext cx="10721975" cy="646112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33118" y="4077480"/>
            <a:ext cx="10722260" cy="6094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33425" y="5131837"/>
            <a:ext cx="10721953" cy="74698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820940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ED9031-36FF-4E07-B750-15C3F3F0088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1971" y="1292277"/>
            <a:ext cx="10721975" cy="558769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4D3EDE0A-CD36-4494-A107-C14E180ECC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3425" y="1922485"/>
            <a:ext cx="10721975" cy="646112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221A11C5-84D5-4948-87ED-1D3F7F6DC53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3425" y="2640036"/>
            <a:ext cx="10721975" cy="40692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33425" y="5467739"/>
            <a:ext cx="10721953" cy="74698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DC77195F-EFA9-4727-8271-AEEA56F4FF6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33425" y="3118404"/>
            <a:ext cx="10729913" cy="373039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E022AA9B-61C8-44FD-966A-DCCA4209B03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33425" y="3573463"/>
            <a:ext cx="10729913" cy="477054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xmlns="" id="{56A4B729-D02F-4676-A390-963D107DBF8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33425" y="4124325"/>
            <a:ext cx="10729913" cy="48661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xmlns="" id="{F2BC0406-59D9-4D26-91B3-9111FD17EAD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33425" y="4684713"/>
            <a:ext cx="10729913" cy="3714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426694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342900" indent="-342900">
              <a:buClr>
                <a:srgbClr val="004A78"/>
              </a:buClr>
              <a:buFont typeface="Arial" charset="0"/>
              <a:buChar char="•"/>
              <a:defRPr sz="2000">
                <a:solidFill>
                  <a:srgbClr val="000000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05811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457200" indent="-457200">
              <a:buClr>
                <a:srgbClr val="004A78"/>
              </a:buClr>
              <a:buFont typeface="+mj-lt"/>
              <a:buAutoNum type="arabicPeriod"/>
              <a:defRPr sz="2000">
                <a:solidFill>
                  <a:srgbClr val="000000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734264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342900" indent="-342900">
              <a:buClr>
                <a:srgbClr val="004A78"/>
              </a:buClr>
              <a:buFont typeface="Arial" charset="0"/>
              <a:buChar char="•"/>
              <a:defRPr sz="2000">
                <a:solidFill>
                  <a:srgbClr val="004A78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0"/>
          </p:nvPr>
        </p:nvSpPr>
        <p:spPr>
          <a:xfrm>
            <a:off x="1895522" y="2019868"/>
            <a:ext cx="8128000" cy="338009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6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274574" y="2193424"/>
            <a:ext cx="9642852" cy="618014"/>
          </a:xfrm>
        </p:spPr>
        <p:txBody>
          <a:bodyPr anchor="b">
            <a:noAutofit/>
          </a:bodyPr>
          <a:lstStyle>
            <a:lvl1pPr marL="0" indent="0" algn="ctr">
              <a:buNone/>
              <a:defRPr sz="50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2pPr>
            <a:lvl3pPr marL="9144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3pPr>
            <a:lvl4pPr marL="13716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4pPr>
          </a:lstStyle>
          <a:p>
            <a:pPr lvl="0"/>
            <a:r>
              <a:rPr lang="en-US" dirty="0"/>
              <a:t>Unit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96122"/>
            <a:ext cx="10515600" cy="67210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</a:t>
            </a:r>
            <a:r>
              <a:rPr lang="en-IN" dirty="0" smtClean="0"/>
              <a:t>Calculus: Early Transcendentals, </a:t>
            </a:r>
            <a:r>
              <a:rPr lang="en-IN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3817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996910" y="3112899"/>
            <a:ext cx="3297426" cy="618014"/>
          </a:xfrm>
        </p:spPr>
        <p:txBody>
          <a:bodyPr anchor="b">
            <a:noAutofit/>
          </a:bodyPr>
          <a:lstStyle>
            <a:lvl1pPr marL="0" indent="0" algn="l">
              <a:buNone/>
              <a:defRPr sz="3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2pPr>
            <a:lvl3pPr marL="9144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3pPr>
            <a:lvl4pPr marL="13716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4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96910" y="4035474"/>
            <a:ext cx="6402684" cy="67210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46063" y="314482"/>
            <a:ext cx="3343275" cy="431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</a:t>
            </a:r>
            <a:r>
              <a:rPr lang="en-IN" dirty="0" smtClean="0"/>
              <a:t>Calculus: Early Transcendentals, </a:t>
            </a:r>
            <a:r>
              <a:rPr lang="en-IN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61778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1289684"/>
            <a:ext cx="10711543" cy="4597932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diam </a:t>
            </a:r>
            <a:r>
              <a:rPr lang="en-US" dirty="0" err="1"/>
              <a:t>maecenas</a:t>
            </a:r>
            <a:r>
              <a:rPr lang="en-US" dirty="0"/>
              <a:t> sed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Sed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 </a:t>
            </a:r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sociis. Sed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81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1857375"/>
            <a:ext cx="10712450" cy="4016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324100"/>
            <a:ext cx="10712450" cy="52228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2967038"/>
            <a:ext cx="1071880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656032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9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1857375"/>
            <a:ext cx="10712450" cy="4016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324100"/>
            <a:ext cx="10712450" cy="52228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2967038"/>
            <a:ext cx="1071880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xmlns="" id="{A1F737A4-2F7D-4BFB-947F-3226D9E0119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3554413"/>
            <a:ext cx="10718800" cy="550862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EE035FE6-F4A1-4279-9F12-F444E1A93C8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36600" y="4227513"/>
            <a:ext cx="10712450" cy="5873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7F8DD86E-04B4-4621-A663-32DD94EFB017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600" y="4879975"/>
            <a:ext cx="1071245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xmlns="" id="{5F5E9DF5-F2F6-40A1-854C-4DCB280C00C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5430836"/>
            <a:ext cx="10718800" cy="55086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43426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5151016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096000" y="1289051"/>
            <a:ext cx="535305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1889126"/>
            <a:ext cx="5151016" cy="47366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6096000" y="1889126"/>
            <a:ext cx="5359400" cy="47366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xmlns="" id="{A1F737A4-2F7D-4BFB-947F-3226D9E0119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2485029"/>
            <a:ext cx="5151016" cy="58737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EE035FE6-F4A1-4279-9F12-F444E1A93C8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089648" y="2485030"/>
            <a:ext cx="5359401" cy="58737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7F8DD86E-04B4-4621-A663-32DD94EFB017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600" y="3194644"/>
            <a:ext cx="5151016" cy="44429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xmlns="" id="{5F5E9DF5-F2F6-40A1-854C-4DCB280C00C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096000" y="3194644"/>
            <a:ext cx="5359400" cy="443907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A0DD209-502C-4CB2-BD80-B99716523D4A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736600" y="3741738"/>
            <a:ext cx="5151438" cy="54610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A877F262-08D1-4F41-A06E-BE1B88A82DFE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096000" y="3741738"/>
            <a:ext cx="5353050" cy="54101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4CACC40D-7614-418A-B8FA-606268EC1513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736600" y="4367213"/>
            <a:ext cx="5151438" cy="5905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xmlns="" id="{2B713460-B4F9-45B0-8F05-4AF2F084A64C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6089650" y="4346575"/>
            <a:ext cx="5353050" cy="5905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xmlns="" id="{FF44DF68-C48B-47A4-ABA5-E06BB8F9B5D5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736600" y="5029200"/>
            <a:ext cx="5151438" cy="5397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xmlns="" id="{ED5D4001-1181-41BD-928D-243CDCCF73BB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6089650" y="5037332"/>
            <a:ext cx="5359400" cy="54610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xmlns="" id="{9255216D-96A5-4027-A6C8-BB99F1A32EE0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736600" y="5668963"/>
            <a:ext cx="5151438" cy="4762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xmlns="" id="{660989CE-8C44-49AC-90BD-D9233193206F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6089650" y="5650301"/>
            <a:ext cx="5365750" cy="4762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62922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4" y="1290690"/>
            <a:ext cx="10711543" cy="348047"/>
          </a:xfrm>
        </p:spPr>
        <p:txBody>
          <a:bodyPr>
            <a:noAutofit/>
          </a:bodyPr>
          <a:lstStyle>
            <a:lvl1pPr marL="0" indent="0" algn="l">
              <a:buNone/>
              <a:defRPr sz="2400" b="1" i="0" baseline="0">
                <a:solidFill>
                  <a:srgbClr val="00629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43572" y="1737343"/>
            <a:ext cx="10711543" cy="1462674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3" y="3389727"/>
            <a:ext cx="10711543" cy="348047"/>
          </a:xfrm>
        </p:spPr>
        <p:txBody>
          <a:bodyPr>
            <a:noAutofit/>
          </a:bodyPr>
          <a:lstStyle>
            <a:lvl1pPr marL="0" indent="0" algn="l">
              <a:buNone/>
              <a:defRPr sz="2400" b="1" i="0" baseline="0">
                <a:solidFill>
                  <a:srgbClr val="00629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43572" y="3856204"/>
            <a:ext cx="10711543" cy="1462674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</a:t>
            </a:r>
          </a:p>
        </p:txBody>
      </p:sp>
      <p:sp>
        <p:nvSpPr>
          <p:cNvPr id="12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793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43576" y="1579015"/>
            <a:ext cx="5084468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2202774"/>
            <a:ext cx="5084468" cy="3953578"/>
          </a:xfrm>
        </p:spPr>
        <p:txBody>
          <a:bodyPr>
            <a:normAutofit/>
          </a:bodyPr>
          <a:lstStyle>
            <a:lvl1pPr marL="2286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1pPr>
            <a:lvl2pPr marL="6858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2pPr>
            <a:lvl3pPr marL="11430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3pPr>
            <a:lvl4pPr marL="16002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4pPr>
            <a:lvl5pPr marL="20574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 Massa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fusce</a:t>
            </a:r>
            <a:r>
              <a:rPr lang="en-US" dirty="0"/>
              <a:t> id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.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nisi porta lorem. </a:t>
            </a:r>
            <a:r>
              <a:rPr lang="en-US" dirty="0" err="1"/>
              <a:t>Fermentum</a:t>
            </a:r>
            <a:r>
              <a:rPr lang="en-US" dirty="0"/>
              <a:t>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Nec</a:t>
            </a:r>
            <a:r>
              <a:rPr lang="en-US" dirty="0"/>
              <a:t> dui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id </a:t>
            </a:r>
            <a:r>
              <a:rPr lang="en-US" dirty="0" err="1"/>
              <a:t>venenatis</a:t>
            </a:r>
            <a:r>
              <a:rPr lang="en-US" dirty="0"/>
              <a:t> a </a:t>
            </a:r>
            <a:r>
              <a:rPr lang="en-US" dirty="0" err="1"/>
              <a:t>condimentum</a:t>
            </a:r>
            <a:r>
              <a:rPr lang="en-US" dirty="0"/>
              <a:t>. Non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.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0"/>
          </p:nvPr>
        </p:nvSpPr>
        <p:spPr>
          <a:xfrm>
            <a:off x="6370651" y="1579015"/>
            <a:ext cx="5084468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370651" y="2202774"/>
            <a:ext cx="5084468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Clr>
                <a:srgbClr val="004A78"/>
              </a:buClr>
              <a:buFontTx/>
              <a:buChar char="‒"/>
              <a:defRPr sz="1800">
                <a:solidFill>
                  <a:srgbClr val="000000"/>
                </a:solidFill>
              </a:defRPr>
            </a:lvl2pPr>
            <a:lvl3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3pPr>
            <a:lvl4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4pPr>
            <a:lvl5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 Massa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fusce</a:t>
            </a:r>
            <a:r>
              <a:rPr lang="en-US" dirty="0"/>
              <a:t> id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.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nisi porta lorem. </a:t>
            </a:r>
            <a:r>
              <a:rPr lang="en-US" dirty="0" err="1"/>
              <a:t>Fermentum</a:t>
            </a:r>
            <a:r>
              <a:rPr lang="en-US" dirty="0"/>
              <a:t>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Nec</a:t>
            </a:r>
            <a:r>
              <a:rPr lang="en-US" dirty="0"/>
              <a:t> dui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id </a:t>
            </a:r>
            <a:r>
              <a:rPr lang="en-US" dirty="0" err="1"/>
              <a:t>venenatis</a:t>
            </a:r>
            <a:r>
              <a:rPr lang="en-US" dirty="0"/>
              <a:t> a </a:t>
            </a:r>
            <a:r>
              <a:rPr lang="en-US" dirty="0" err="1"/>
              <a:t>condimentum</a:t>
            </a:r>
            <a:r>
              <a:rPr lang="en-US" dirty="0"/>
              <a:t>. Non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Calculus: Early Transcendentals,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67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3" y="6356350"/>
            <a:ext cx="1579562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268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rgbClr val="006298"/>
                </a:solidFill>
                <a:latin typeface="arial" charset="0"/>
              </a:defRPr>
            </a:lvl1pPr>
          </a:lstStyle>
          <a:p>
            <a:r>
              <a:rPr lang="en-IN" dirty="0"/>
              <a:t>Stewart, </a:t>
            </a:r>
            <a:r>
              <a:rPr lang="en-IN" dirty="0" smtClean="0"/>
              <a:t>Calculus: Early Transcendentals, </a:t>
            </a:r>
            <a:r>
              <a:rPr lang="en-IN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1" r:id="rId2"/>
    <p:sldLayoutId id="2147483722" r:id="rId3"/>
    <p:sldLayoutId id="2147483714" r:id="rId4"/>
    <p:sldLayoutId id="2147483725" r:id="rId5"/>
    <p:sldLayoutId id="2147483729" r:id="rId6"/>
    <p:sldLayoutId id="2147483726" r:id="rId7"/>
    <p:sldLayoutId id="2147483718" r:id="rId8"/>
    <p:sldLayoutId id="2147483715" r:id="rId9"/>
    <p:sldLayoutId id="2147483716" r:id="rId10"/>
    <p:sldLayoutId id="2147483719" r:id="rId11"/>
    <p:sldLayoutId id="2147483720" r:id="rId12"/>
    <p:sldLayoutId id="2147483727" r:id="rId13"/>
    <p:sldLayoutId id="2147483728" r:id="rId14"/>
    <p:sldLayoutId id="2147483723" r:id="rId15"/>
    <p:sldLayoutId id="2147483724" r:id="rId16"/>
    <p:sldLayoutId id="2147483713" r:id="rId17"/>
    <p:sldLayoutId id="2147483717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 b="1" i="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9pPr>
    </p:titleStyle>
    <p:bodyStyle>
      <a:lvl1pPr marL="0" indent="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None/>
        <a:defRPr sz="2800" kern="1200" baseline="0">
          <a:solidFill>
            <a:srgbClr val="000000"/>
          </a:solidFill>
          <a:latin typeface="Arial" charset="0"/>
          <a:ea typeface="Arial" charset="0"/>
          <a:cs typeface="Arial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/>
              <a:t>Chapter 11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96909" y="4035475"/>
            <a:ext cx="6486363" cy="597008"/>
          </a:xfrm>
        </p:spPr>
        <p:txBody>
          <a:bodyPr/>
          <a:lstStyle/>
          <a:p>
            <a:r>
              <a:rPr lang="en-IN" altLang="en-US" sz="3600" dirty="0"/>
              <a:t>Infinite Sequences </a:t>
            </a:r>
            <a:r>
              <a:rPr lang="en-IN" altLang="en-US" sz="3600" dirty="0" smtClean="0"/>
              <a:t>and </a:t>
            </a:r>
            <a:r>
              <a:rPr lang="en-IN" altLang="en-US" sz="3600" dirty="0"/>
              <a:t>Series</a:t>
            </a:r>
            <a:endParaRPr lang="en-US" altLang="en-US" sz="3600" dirty="0"/>
          </a:p>
        </p:txBody>
      </p:sp>
      <p:pic>
        <p:nvPicPr>
          <p:cNvPr id="4" name="Picture Placeholder 3" descr="&quot;&quot;"/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-45133" b="-45133"/>
          <a:stretch/>
        </p:blipFill>
        <p:spPr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501650"/>
          </a:xfrm>
        </p:spPr>
        <p:txBody>
          <a:bodyPr/>
          <a:lstStyle/>
          <a:p>
            <a:r>
              <a:rPr lang="en-US" dirty="0"/>
              <a:t>Stewart, </a:t>
            </a:r>
            <a:r>
              <a:rPr lang="en-US" dirty="0" smtClean="0"/>
              <a:t>Calculus: Early Transcendentals, </a:t>
            </a:r>
            <a:r>
              <a:rPr lang="en-US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9813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930973-AAA2-4D70-82CF-0A9F6B745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4</a:t>
            </a:r>
            <a:endParaRPr lang="en-US" dirty="0"/>
          </a:p>
        </p:txBody>
      </p:sp>
      <p:graphicFrame>
        <p:nvGraphicFramePr>
          <p:cNvPr id="11" name="Content Placeholder 23" descr="sum_(n = 1)^infinity (negative 1)^n ((n^3)/(n^4) + 1)">
            <a:extLst>
              <a:ext uri="{FF2B5EF4-FFF2-40B4-BE49-F238E27FC236}">
                <a16:creationId xmlns:a16="http://schemas.microsoft.com/office/drawing/2014/main" xmlns="" id="{6295BA3B-6561-4664-8CD6-655B066BC996}"/>
              </a:ext>
            </a:extLst>
          </p:cNvPr>
          <p:cNvGraphicFramePr>
            <a:graphicFrameLocks noGrp="1" noChangeAspect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2288087602"/>
              </p:ext>
            </p:extLst>
          </p:nvPr>
        </p:nvGraphicFramePr>
        <p:xfrm>
          <a:off x="735547" y="1355656"/>
          <a:ext cx="1980265" cy="94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09" name="Equation" r:id="rId3" imgW="1650960" imgH="787320" progId="Equation.DSMT4">
                  <p:embed/>
                </p:oleObj>
              </mc:Choice>
              <mc:Fallback>
                <p:oleObj name="Equation" r:id="rId3" imgW="1650960" imgH="787320" progId="Equation.DSMT4">
                  <p:embed/>
                  <p:pic>
                    <p:nvPicPr>
                      <p:cNvPr id="24" name="Content Placeholder 23">
                        <a:extLst>
                          <a:ext uri="{FF2B5EF4-FFF2-40B4-BE49-F238E27FC236}">
                            <a16:creationId xmlns:a16="http://schemas.microsoft.com/office/drawing/2014/main" xmlns="" id="{E3BFD626-CD26-4B9F-ABD7-0C5B6CC8FE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547" y="1355656"/>
                        <a:ext cx="1980265" cy="944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93D14F-D682-4C7A-9810-B9E5704F849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618516"/>
            <a:ext cx="10712450" cy="420248"/>
          </a:xfrm>
        </p:spPr>
        <p:txBody>
          <a:bodyPr/>
          <a:lstStyle/>
          <a:p>
            <a:r>
              <a:rPr lang="en-US" altLang="en-US" dirty="0"/>
              <a:t>Since the series is alternating, we use the Alternating Series Test.</a:t>
            </a:r>
          </a:p>
        </p:txBody>
      </p:sp>
    </p:spTree>
    <p:extLst>
      <p:ext uri="{BB962C8B-B14F-4D97-AF65-F5344CB8AC3E}">
        <p14:creationId xmlns:p14="http://schemas.microsoft.com/office/powerpoint/2010/main" val="53595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930973-AAA2-4D70-82CF-0A9F6B745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5</a:t>
            </a:r>
            <a:endParaRPr lang="en-US" dirty="0"/>
          </a:p>
        </p:txBody>
      </p:sp>
      <p:graphicFrame>
        <p:nvGraphicFramePr>
          <p:cNvPr id="11" name="Content Placeholder 23" descr="sum_(k = 1)^infinity((2^k)/(k !))">
            <a:extLst>
              <a:ext uri="{FF2B5EF4-FFF2-40B4-BE49-F238E27FC236}">
                <a16:creationId xmlns:a16="http://schemas.microsoft.com/office/drawing/2014/main" xmlns="" id="{6295BA3B-6561-4664-8CD6-655B066BC996}"/>
              </a:ext>
            </a:extLst>
          </p:cNvPr>
          <p:cNvGraphicFramePr>
            <a:graphicFrameLocks noGrp="1" noChangeAspect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1744473476"/>
              </p:ext>
            </p:extLst>
          </p:nvPr>
        </p:nvGraphicFramePr>
        <p:xfrm>
          <a:off x="764401" y="1364227"/>
          <a:ext cx="900073" cy="101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334" name="Equation" r:id="rId3" imgW="698400" imgH="787320" progId="Equation.DSMT4">
                  <p:embed/>
                </p:oleObj>
              </mc:Choice>
              <mc:Fallback>
                <p:oleObj name="Equation" r:id="rId3" imgW="698400" imgH="787320" progId="Equation.DSMT4">
                  <p:embed/>
                  <p:pic>
                    <p:nvPicPr>
                      <p:cNvPr id="11" name="Content Placeholder 23">
                        <a:extLst>
                          <a:ext uri="{FF2B5EF4-FFF2-40B4-BE49-F238E27FC236}">
                            <a16:creationId xmlns:a16="http://schemas.microsoft.com/office/drawing/2014/main" xmlns="" id="{6295BA3B-6561-4664-8CD6-655B066BC9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4401" y="1364227"/>
                        <a:ext cx="900073" cy="1014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93D14F-D682-4C7A-9810-B9E5704F849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618516"/>
            <a:ext cx="10712450" cy="301756"/>
          </a:xfrm>
        </p:spPr>
        <p:txBody>
          <a:bodyPr/>
          <a:lstStyle/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Since the series involves </a:t>
            </a:r>
            <a:r>
              <a:rPr lang="en-US" altLang="en-US" i="1" dirty="0"/>
              <a:t>k</a:t>
            </a:r>
            <a:r>
              <a:rPr lang="en-US" altLang="en-US" dirty="0"/>
              <a:t>!, we use the Ratio Test. </a:t>
            </a:r>
          </a:p>
        </p:txBody>
      </p:sp>
    </p:spTree>
    <p:extLst>
      <p:ext uri="{BB962C8B-B14F-4D97-AF65-F5344CB8AC3E}">
        <p14:creationId xmlns:p14="http://schemas.microsoft.com/office/powerpoint/2010/main" val="99640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904F8B-83EE-4CC4-BB86-11CD24DD6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6</a:t>
            </a:r>
            <a:endParaRPr lang="en-US" dirty="0"/>
          </a:p>
        </p:txBody>
      </p:sp>
      <p:graphicFrame>
        <p:nvGraphicFramePr>
          <p:cNvPr id="11" name="Content Placeholder 20" descr="sum(n = 1)^infinity(1/(2 + (3^n)))">
            <a:extLst>
              <a:ext uri="{FF2B5EF4-FFF2-40B4-BE49-F238E27FC236}">
                <a16:creationId xmlns:a16="http://schemas.microsoft.com/office/drawing/2014/main" xmlns="" id="{B2EEB45C-3B05-4A2C-8551-65DEDD79926B}"/>
              </a:ext>
            </a:extLst>
          </p:cNvPr>
          <p:cNvGraphicFramePr>
            <a:graphicFrameLocks noGrp="1" noChangeAspect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1361347200"/>
              </p:ext>
            </p:extLst>
          </p:nvPr>
        </p:nvGraphicFramePr>
        <p:xfrm>
          <a:off x="735432" y="1324816"/>
          <a:ext cx="1258906" cy="907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377" name="Equation" r:id="rId3" imgW="1091880" imgH="787320" progId="Equation.DSMT4">
                  <p:embed/>
                </p:oleObj>
              </mc:Choice>
              <mc:Fallback>
                <p:oleObj name="Equation" r:id="rId3" imgW="1091880" imgH="787320" progId="Equation.DSMT4">
                  <p:embed/>
                  <p:pic>
                    <p:nvPicPr>
                      <p:cNvPr id="21" name="Content Placeholder 20">
                        <a:extLst>
                          <a:ext uri="{FF2B5EF4-FFF2-40B4-BE49-F238E27FC236}">
                            <a16:creationId xmlns:a16="http://schemas.microsoft.com/office/drawing/2014/main" xmlns="" id="{12180FD4-ED65-46C4-85FA-90C6E10988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432" y="1324816"/>
                        <a:ext cx="1258906" cy="907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B7E4C2A-4943-4D56-A144-7C72363CC96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437943"/>
            <a:ext cx="7696200" cy="334963"/>
          </a:xfrm>
        </p:spPr>
        <p:txBody>
          <a:bodyPr/>
          <a:lstStyle/>
          <a:p>
            <a:r>
              <a:rPr lang="en-US" altLang="en-US" dirty="0"/>
              <a:t>Since the series is closely related to the geometric series </a:t>
            </a:r>
          </a:p>
        </p:txBody>
      </p:sp>
      <p:graphicFrame>
        <p:nvGraphicFramePr>
          <p:cNvPr id="12" name="Content Placeholder 18" descr="sum(1/(3^n))">
            <a:extLst>
              <a:ext uri="{FF2B5EF4-FFF2-40B4-BE49-F238E27FC236}">
                <a16:creationId xmlns:a16="http://schemas.microsoft.com/office/drawing/2014/main" xmlns="" id="{8C0CE216-4E17-4398-8754-65DC2F9DFE02}"/>
              </a:ext>
            </a:extLst>
          </p:cNvPr>
          <p:cNvGraphicFramePr>
            <a:graphicFrameLocks noGrp="1" noChangeAspect="1"/>
          </p:cNvGraphicFramePr>
          <p:nvPr>
            <p:ph sz="quarter" idx="25"/>
            <p:extLst>
              <p:ext uri="{D42A27DB-BD31-4B8C-83A1-F6EECF244321}">
                <p14:modId xmlns:p14="http://schemas.microsoft.com/office/powerpoint/2010/main" val="2539835388"/>
              </p:ext>
            </p:extLst>
          </p:nvPr>
        </p:nvGraphicFramePr>
        <p:xfrm>
          <a:off x="8518279" y="2328826"/>
          <a:ext cx="673952" cy="574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378" name="Equation" r:id="rId5" imgW="774360" imgH="660240" progId="Equation.DSMT4">
                  <p:embed/>
                </p:oleObj>
              </mc:Choice>
              <mc:Fallback>
                <p:oleObj name="Equation" r:id="rId5" imgW="774360" imgH="660240" progId="Equation.DSMT4">
                  <p:embed/>
                  <p:pic>
                    <p:nvPicPr>
                      <p:cNvPr id="19" name="Content Placeholder 18">
                        <a:extLst>
                          <a:ext uri="{FF2B5EF4-FFF2-40B4-BE49-F238E27FC236}">
                            <a16:creationId xmlns:a16="http://schemas.microsoft.com/office/drawing/2014/main" xmlns="" id="{4BEFEE5B-FB78-4373-B1DE-B5A2AF9F69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18279" y="2328826"/>
                        <a:ext cx="673952" cy="574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6342E93-222D-414C-8149-0D99AB243996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9343573" y="2444068"/>
            <a:ext cx="1556657" cy="334964"/>
          </a:xfrm>
        </p:spPr>
        <p:txBody>
          <a:bodyPr/>
          <a:lstStyle/>
          <a:p>
            <a:r>
              <a:rPr lang="en-US" altLang="en-US" dirty="0"/>
              <a:t>we use the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DC6792AA-029B-4A45-A64B-6BD76B1287DB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2866206"/>
            <a:ext cx="2543629" cy="334963"/>
          </a:xfrm>
        </p:spPr>
        <p:txBody>
          <a:bodyPr/>
          <a:lstStyle/>
          <a:p>
            <a:r>
              <a:rPr lang="en-US" altLang="en-US" dirty="0"/>
              <a:t>Comparison Test.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258852"/>
            <a:ext cx="10515600" cy="675839"/>
          </a:xfrm>
        </p:spPr>
        <p:txBody>
          <a:bodyPr/>
          <a:lstStyle/>
          <a:p>
            <a:pPr algn="ctr"/>
            <a:r>
              <a:rPr lang="en-US" sz="3600" dirty="0"/>
              <a:t>11.7 </a:t>
            </a:r>
            <a:r>
              <a:rPr lang="en-US" altLang="en-US" sz="3600" dirty="0"/>
              <a:t>Strategy for Testing Series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501650"/>
          </a:xfrm>
        </p:spPr>
        <p:txBody>
          <a:bodyPr/>
          <a:lstStyle/>
          <a:p>
            <a:r>
              <a:rPr lang="en-US" dirty="0"/>
              <a:t>Stewart, </a:t>
            </a:r>
            <a:r>
              <a:rPr lang="en-US" dirty="0" smtClean="0"/>
              <a:t>Calculus: Early Transcendentals, </a:t>
            </a:r>
            <a:r>
              <a:rPr lang="en-US" dirty="0"/>
              <a:t>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94706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1695BA04-1598-469E-BC96-FA1D07128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Strategy for Testing Series </a:t>
            </a:r>
            <a:r>
              <a:rPr lang="en-US" altLang="en-US" sz="2400" b="0" dirty="0"/>
              <a:t>(1 of 5)</a:t>
            </a:r>
            <a:endParaRPr lang="en-US" sz="2400" b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2E4CED7E-80AE-49A4-AA6A-CCDB6D4E2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3576" y="1289684"/>
            <a:ext cx="10711543" cy="3300789"/>
          </a:xfrm>
        </p:spPr>
        <p:txBody>
          <a:bodyPr/>
          <a:lstStyle/>
          <a:p>
            <a:r>
              <a:rPr lang="en-US" altLang="en-US" dirty="0"/>
              <a:t>We now have several ways of testing a series for convergence or divergence; the problem is to decide which test to use on which series. In this respect, testing series is similar to integrating functions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r>
              <a:rPr lang="en-US" altLang="en-US" dirty="0"/>
              <a:t>Again there are no hard and fast rules about which test to apply to a given series, but you may find the following advice of some use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r>
              <a:rPr lang="en-US" altLang="en-US" dirty="0"/>
              <a:t>It is not wise to apply a list of the tests in a specific order until one finally works. That would be a waste of time and effort. Instead, as with integration, the main strategy is to classify the series according to its </a:t>
            </a:r>
            <a:r>
              <a:rPr lang="en-US" altLang="en-US" i="1" dirty="0"/>
              <a:t>form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063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F2DC2-753F-4272-807D-A7E72442E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Strategy for Testing Series </a:t>
            </a:r>
            <a:r>
              <a:rPr lang="en-US" altLang="en-US" sz="2400" b="0" dirty="0"/>
              <a:t>(2 of 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32E1A8-9D70-4877-8DE3-0928DBD4A41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3835400" cy="331832"/>
          </a:xfrm>
        </p:spPr>
        <p:txBody>
          <a:bodyPr/>
          <a:lstStyle/>
          <a:p>
            <a:pPr marL="402336" indent="-402336">
              <a:buFont typeface="+mj-lt"/>
              <a:buAutoNum type="arabicPeriod"/>
            </a:pPr>
            <a:r>
              <a:rPr lang="en-US" altLang="en-US" dirty="0"/>
              <a:t>If the series is of the form </a:t>
            </a:r>
            <a:endParaRPr lang="en-US" dirty="0"/>
          </a:p>
        </p:txBody>
      </p:sp>
      <p:graphicFrame>
        <p:nvGraphicFramePr>
          <p:cNvPr id="26" name="Content Placeholder 24" descr="sum(1/(n^p))">
            <a:extLst>
              <a:ext uri="{FF2B5EF4-FFF2-40B4-BE49-F238E27FC236}">
                <a16:creationId xmlns:a16="http://schemas.microsoft.com/office/drawing/2014/main" xmlns="" id="{C7512FC6-1307-4597-AC45-447C1E2BCAC6}"/>
              </a:ext>
            </a:extLst>
          </p:cNvPr>
          <p:cNvGraphicFramePr>
            <a:graphicFrameLocks noGrp="1" noChangeAspect="1"/>
          </p:cNvGraphicFramePr>
          <p:nvPr>
            <p:ph sz="quarter" idx="24"/>
            <p:extLst>
              <p:ext uri="{D42A27DB-BD31-4B8C-83A1-F6EECF244321}">
                <p14:modId xmlns:p14="http://schemas.microsoft.com/office/powerpoint/2010/main" val="3389921491"/>
              </p:ext>
            </p:extLst>
          </p:nvPr>
        </p:nvGraphicFramePr>
        <p:xfrm>
          <a:off x="4634392" y="1159217"/>
          <a:ext cx="728370" cy="599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36" name="Equation" r:id="rId3" imgW="787320" imgH="647640" progId="Equation.DSMT4">
                  <p:embed/>
                </p:oleObj>
              </mc:Choice>
              <mc:Fallback>
                <p:oleObj name="Equation" r:id="rId3" imgW="787320" imgH="647640" progId="Equation.DSMT4">
                  <p:embed/>
                  <p:pic>
                    <p:nvPicPr>
                      <p:cNvPr id="25" name="Content Placeholder 24">
                        <a:extLst>
                          <a:ext uri="{FF2B5EF4-FFF2-40B4-BE49-F238E27FC236}">
                            <a16:creationId xmlns:a16="http://schemas.microsoft.com/office/drawing/2014/main" xmlns="" id="{9242ED83-0B57-4EBB-8984-AC97CE9618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4392" y="1159217"/>
                        <a:ext cx="728370" cy="599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B5E27CCB-FE49-434A-AB3E-B1473BBCF1C5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5456590" y="1290664"/>
            <a:ext cx="4916743" cy="360187"/>
          </a:xfrm>
        </p:spPr>
        <p:txBody>
          <a:bodyPr/>
          <a:lstStyle/>
          <a:p>
            <a:r>
              <a:rPr lang="en-US" altLang="en-US" dirty="0"/>
              <a:t>it is a </a:t>
            </a:r>
            <a:r>
              <a:rPr lang="en-US" altLang="en-US" i="1" dirty="0"/>
              <a:t>p</a:t>
            </a:r>
            <a:r>
              <a:rPr lang="en-US" altLang="en-US" dirty="0"/>
              <a:t>-series, which we know to be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DBF74144-42D1-4CA2-87B6-CF7234E8AA30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149555" y="1800639"/>
            <a:ext cx="5619955" cy="352946"/>
          </a:xfrm>
        </p:spPr>
        <p:txBody>
          <a:bodyPr/>
          <a:lstStyle/>
          <a:p>
            <a:r>
              <a:rPr lang="en-US" altLang="en-US" dirty="0"/>
              <a:t>convergent if </a:t>
            </a:r>
            <a:r>
              <a:rPr lang="en-US" altLang="en-US" i="1" dirty="0"/>
              <a:t>p</a:t>
            </a:r>
            <a:r>
              <a:rPr lang="en-US" altLang="en-US" dirty="0"/>
              <a:t> &gt; 1 and divergent if </a:t>
            </a:r>
            <a:r>
              <a:rPr lang="en-US" altLang="en-US" i="1" dirty="0"/>
              <a:t>p</a:t>
            </a:r>
            <a:r>
              <a:rPr lang="en-US" altLang="en-US" dirty="0"/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altLang="en-US" b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1</a:t>
            </a:r>
            <a:r>
              <a:rPr lang="en-US" altLang="en-US" dirty="0"/>
              <a:t>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xmlns="" id="{6926B109-2C39-4971-8FA7-96FC9929A6E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2440784"/>
            <a:ext cx="3835400" cy="362769"/>
          </a:xfrm>
        </p:spPr>
        <p:txBody>
          <a:bodyPr/>
          <a:lstStyle/>
          <a:p>
            <a:pPr marL="402336" indent="-402336">
              <a:buFont typeface="+mj-lt"/>
              <a:buAutoNum type="arabicPeriod" startAt="2"/>
            </a:pPr>
            <a:r>
              <a:rPr lang="en-US" altLang="en-US" dirty="0"/>
              <a:t>If the series has the form</a:t>
            </a:r>
            <a:endParaRPr lang="en-US" dirty="0"/>
          </a:p>
        </p:txBody>
      </p:sp>
      <p:graphicFrame>
        <p:nvGraphicFramePr>
          <p:cNvPr id="28" name="Content Placeholder 27" descr="sum(ar^n minus 1) or sum(ar^n)">
            <a:extLst>
              <a:ext uri="{FF2B5EF4-FFF2-40B4-BE49-F238E27FC236}">
                <a16:creationId xmlns:a16="http://schemas.microsoft.com/office/drawing/2014/main" xmlns="" id="{DE281EDA-02F8-44AB-8877-7129F85B2060}"/>
              </a:ext>
            </a:extLst>
          </p:cNvPr>
          <p:cNvGraphicFramePr>
            <a:graphicFrameLocks noGrp="1" noChangeAspect="1"/>
          </p:cNvGraphicFramePr>
          <p:nvPr>
            <p:ph sz="quarter" idx="28"/>
            <p:extLst>
              <p:ext uri="{D42A27DB-BD31-4B8C-83A1-F6EECF244321}">
                <p14:modId xmlns:p14="http://schemas.microsoft.com/office/powerpoint/2010/main" val="279171999"/>
              </p:ext>
            </p:extLst>
          </p:nvPr>
        </p:nvGraphicFramePr>
        <p:xfrm>
          <a:off x="4583836" y="2392363"/>
          <a:ext cx="21161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37" name="Equation" r:id="rId5" imgW="2145960" imgH="431640" progId="Equation.DSMT4">
                  <p:embed/>
                </p:oleObj>
              </mc:Choice>
              <mc:Fallback>
                <p:oleObj name="Equation" r:id="rId5" imgW="214596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xmlns="" id="{E7A115E1-A975-4670-ABFA-1B4C67F7FB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83836" y="2392363"/>
                        <a:ext cx="2116138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xmlns="" id="{EBEB18FA-5AD9-46D8-8D60-3C18A03BA5AC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796706" y="2450608"/>
            <a:ext cx="4174613" cy="352946"/>
          </a:xfrm>
        </p:spPr>
        <p:txBody>
          <a:bodyPr/>
          <a:lstStyle/>
          <a:p>
            <a:r>
              <a:rPr lang="en-US" altLang="en-US" dirty="0"/>
              <a:t>it is a geometric series, which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9FD43282-8C74-4557-999F-63D80862D1BF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1131083" y="3003333"/>
            <a:ext cx="1809135" cy="356527"/>
          </a:xfrm>
        </p:spPr>
        <p:txBody>
          <a:bodyPr/>
          <a:lstStyle/>
          <a:p>
            <a:r>
              <a:rPr lang="en-US" altLang="en-US" dirty="0"/>
              <a:t>converges if</a:t>
            </a:r>
            <a:endParaRPr lang="en-US" dirty="0"/>
          </a:p>
        </p:txBody>
      </p:sp>
      <p:graphicFrame>
        <p:nvGraphicFramePr>
          <p:cNvPr id="29" name="Content Placeholder 25" descr="abs(r) &lt; 1">
            <a:extLst>
              <a:ext uri="{FF2B5EF4-FFF2-40B4-BE49-F238E27FC236}">
                <a16:creationId xmlns:a16="http://schemas.microsoft.com/office/drawing/2014/main" xmlns="" id="{1F405485-1789-4126-82AA-A422C6170FA4}"/>
              </a:ext>
            </a:extLst>
          </p:cNvPr>
          <p:cNvGraphicFramePr>
            <a:graphicFrameLocks noGrp="1" noChangeAspect="1"/>
          </p:cNvGraphicFramePr>
          <p:nvPr>
            <p:ph sz="quarter" idx="31"/>
            <p:extLst>
              <p:ext uri="{D42A27DB-BD31-4B8C-83A1-F6EECF244321}">
                <p14:modId xmlns:p14="http://schemas.microsoft.com/office/powerpoint/2010/main" val="389609139"/>
              </p:ext>
            </p:extLst>
          </p:nvPr>
        </p:nvGraphicFramePr>
        <p:xfrm>
          <a:off x="2881926" y="2932902"/>
          <a:ext cx="771999" cy="482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38" name="Equation" r:id="rId7" imgW="609480" imgH="380880" progId="Equation.DSMT4">
                  <p:embed/>
                </p:oleObj>
              </mc:Choice>
              <mc:Fallback>
                <p:oleObj name="Equation" r:id="rId7" imgW="609480" imgH="380880" progId="Equation.DSMT4">
                  <p:embed/>
                  <p:pic>
                    <p:nvPicPr>
                      <p:cNvPr id="34" name="Content Placeholder 25">
                        <a:extLst>
                          <a:ext uri="{FF2B5EF4-FFF2-40B4-BE49-F238E27FC236}">
                            <a16:creationId xmlns:a16="http://schemas.microsoft.com/office/drawing/2014/main" xmlns="" id="{04682770-0B68-4DB6-A076-486D1E1A9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81926" y="2932902"/>
                        <a:ext cx="771999" cy="482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xmlns="" id="{A7B8CA95-C6C1-440E-8391-605A4D670CC4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3782256" y="2990744"/>
            <a:ext cx="2116455" cy="369240"/>
          </a:xfrm>
        </p:spPr>
        <p:txBody>
          <a:bodyPr/>
          <a:lstStyle/>
          <a:p>
            <a:r>
              <a:rPr lang="en-US" altLang="en-US" dirty="0"/>
              <a:t>and diverges if</a:t>
            </a:r>
            <a:endParaRPr lang="en-US" dirty="0"/>
          </a:p>
        </p:txBody>
      </p:sp>
      <p:graphicFrame>
        <p:nvGraphicFramePr>
          <p:cNvPr id="30" name="Content Placeholder 26" descr="abs(r) &gt;= 1">
            <a:extLst>
              <a:ext uri="{FF2B5EF4-FFF2-40B4-BE49-F238E27FC236}">
                <a16:creationId xmlns:a16="http://schemas.microsoft.com/office/drawing/2014/main" xmlns="" id="{D9663B9D-603E-407D-9499-92DB2A9F7F2E}"/>
              </a:ext>
            </a:extLst>
          </p:cNvPr>
          <p:cNvGraphicFramePr>
            <a:graphicFrameLocks noGrp="1" noChangeAspect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3626261397"/>
              </p:ext>
            </p:extLst>
          </p:nvPr>
        </p:nvGraphicFramePr>
        <p:xfrm>
          <a:off x="5895901" y="2939893"/>
          <a:ext cx="822225" cy="440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39" name="Equation" r:id="rId9" imgW="711000" imgH="380880" progId="Equation.DSMT4">
                  <p:embed/>
                </p:oleObj>
              </mc:Choice>
              <mc:Fallback>
                <p:oleObj name="Equation" r:id="rId9" imgW="711000" imgH="380880" progId="Equation.DSMT4">
                  <p:embed/>
                  <p:pic>
                    <p:nvPicPr>
                      <p:cNvPr id="35" name="Content Placeholder 26">
                        <a:extLst>
                          <a:ext uri="{FF2B5EF4-FFF2-40B4-BE49-F238E27FC236}">
                            <a16:creationId xmlns:a16="http://schemas.microsoft.com/office/drawing/2014/main" xmlns="" id="{F81363D4-D73A-471C-A7C4-14C55E9B2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95901" y="2939893"/>
                        <a:ext cx="822225" cy="440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xmlns="" id="{F3C265C8-67A5-44F7-8887-C70ABF3BE00E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6776098" y="2988441"/>
            <a:ext cx="3821266" cy="352946"/>
          </a:xfrm>
        </p:spPr>
        <p:txBody>
          <a:bodyPr/>
          <a:lstStyle/>
          <a:p>
            <a:r>
              <a:rPr lang="en-US" altLang="en-US" dirty="0"/>
              <a:t>Some preliminary algebraic</a:t>
            </a:r>
            <a:endParaRPr lang="en-US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xmlns="" id="{6FB69749-4D95-4BD8-A75D-31C8A764746E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1149555" y="3539617"/>
            <a:ext cx="9774383" cy="352946"/>
          </a:xfrm>
        </p:spPr>
        <p:txBody>
          <a:bodyPr/>
          <a:lstStyle/>
          <a:p>
            <a:r>
              <a:rPr lang="en-US" altLang="en-US" dirty="0"/>
              <a:t>manipulation may be required to bring the series into this form.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8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19E3A6-DB1D-4857-91FD-D6DA025D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Strategy for Testing Series </a:t>
            </a:r>
            <a:r>
              <a:rPr lang="en-US" altLang="en-US" sz="2400" b="0" dirty="0"/>
              <a:t>(3 of 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E561DA-8E04-47C0-8C0E-FBEF05D8684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1384181"/>
          </a:xfrm>
        </p:spPr>
        <p:txBody>
          <a:bodyPr/>
          <a:lstStyle/>
          <a:p>
            <a:pPr marL="402336" indent="-402336">
              <a:buFont typeface="+mj-lt"/>
              <a:buAutoNum type="arabicPeriod" startAt="3"/>
            </a:pPr>
            <a:r>
              <a:rPr lang="en-US" altLang="en-US" dirty="0"/>
              <a:t>If the series has a form that is similar to a </a:t>
            </a:r>
            <a:r>
              <a:rPr lang="en-US" altLang="en-US" i="1" dirty="0"/>
              <a:t>p</a:t>
            </a:r>
            <a:r>
              <a:rPr lang="en-US" altLang="en-US" dirty="0"/>
              <a:t>-series or a geometric series, then one of the comparison tests should be considered. In particular, if </a:t>
            </a:r>
            <a:r>
              <a:rPr lang="en-US" altLang="en-US" i="1" dirty="0"/>
              <a:t>a</a:t>
            </a:r>
            <a:r>
              <a:rPr lang="en-US" altLang="en-US" i="1" baseline="-25000" dirty="0"/>
              <a:t>n</a:t>
            </a:r>
            <a:r>
              <a:rPr lang="en-US" altLang="en-US" dirty="0"/>
              <a:t> is a rational function or an algebraic function of </a:t>
            </a:r>
            <a:r>
              <a:rPr lang="en-US" altLang="en-US" i="1" dirty="0"/>
              <a:t>n</a:t>
            </a:r>
            <a:r>
              <a:rPr lang="en-US" altLang="en-US" dirty="0"/>
              <a:t> (involving roots of polynomials), then the series should be compared with a </a:t>
            </a:r>
            <a:r>
              <a:rPr lang="en-US" altLang="en-US" i="1" dirty="0"/>
              <a:t>p</a:t>
            </a:r>
            <a:r>
              <a:rPr lang="en-US" altLang="en-US" dirty="0"/>
              <a:t>-series.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0079E93-FB4E-4AE1-9F6E-A6BD4B188E85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1134806" y="2873125"/>
            <a:ext cx="9071077" cy="334963"/>
          </a:xfrm>
        </p:spPr>
        <p:txBody>
          <a:bodyPr/>
          <a:lstStyle/>
          <a:p>
            <a:r>
              <a:rPr lang="en-US" altLang="en-US" dirty="0"/>
              <a:t>The comparison tests apply only to series with positive terms, but if</a:t>
            </a:r>
            <a:endParaRPr lang="en-US" dirty="0"/>
          </a:p>
        </p:txBody>
      </p:sp>
      <p:graphicFrame>
        <p:nvGraphicFramePr>
          <p:cNvPr id="11" name="Content Placeholder 22" descr="sum(a_n)">
            <a:extLst>
              <a:ext uri="{FF2B5EF4-FFF2-40B4-BE49-F238E27FC236}">
                <a16:creationId xmlns:a16="http://schemas.microsoft.com/office/drawing/2014/main" xmlns="" id="{C12BC6CB-67C2-4906-A2B3-C102A75B30DD}"/>
              </a:ext>
            </a:extLst>
          </p:cNvPr>
          <p:cNvGraphicFramePr>
            <a:graphicFrameLocks noGrp="1" noChangeAspect="1"/>
          </p:cNvGraphicFramePr>
          <p:nvPr>
            <p:ph sz="quarter" idx="25"/>
            <p:extLst>
              <p:ext uri="{D42A27DB-BD31-4B8C-83A1-F6EECF244321}">
                <p14:modId xmlns:p14="http://schemas.microsoft.com/office/powerpoint/2010/main" val="1112370590"/>
              </p:ext>
            </p:extLst>
          </p:nvPr>
        </p:nvGraphicFramePr>
        <p:xfrm>
          <a:off x="10294371" y="2776288"/>
          <a:ext cx="647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214" name="Equation" r:id="rId3" imgW="647640" imgH="431640" progId="Equation.DSMT4">
                  <p:embed/>
                </p:oleObj>
              </mc:Choice>
              <mc:Fallback>
                <p:oleObj name="Equation" r:id="rId3" imgW="647640" imgH="431640" progId="Equation.DSMT4">
                  <p:embed/>
                  <p:pic>
                    <p:nvPicPr>
                      <p:cNvPr id="23" name="Content Placeholder 22">
                        <a:extLst>
                          <a:ext uri="{FF2B5EF4-FFF2-40B4-BE49-F238E27FC236}">
                            <a16:creationId xmlns:a16="http://schemas.microsoft.com/office/drawing/2014/main" xmlns="" id="{98DE0D89-BB20-4A58-B64E-D9748D4F1F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94371" y="2776288"/>
                        <a:ext cx="6477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763A2A1-A9C3-4971-A69B-84A5F3CCFAF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163208" y="3364922"/>
            <a:ext cx="9364142" cy="331791"/>
          </a:xfrm>
        </p:spPr>
        <p:txBody>
          <a:bodyPr/>
          <a:lstStyle/>
          <a:p>
            <a:r>
              <a:rPr lang="en-US" altLang="en-US" dirty="0"/>
              <a:t>has some negative terms, then we can apply the Comparison Test to</a:t>
            </a:r>
            <a:endParaRPr lang="en-US" dirty="0"/>
          </a:p>
        </p:txBody>
      </p:sp>
      <p:graphicFrame>
        <p:nvGraphicFramePr>
          <p:cNvPr id="12" name="Content Placeholder 24" descr="sum(abs(a_n))">
            <a:extLst>
              <a:ext uri="{FF2B5EF4-FFF2-40B4-BE49-F238E27FC236}">
                <a16:creationId xmlns:a16="http://schemas.microsoft.com/office/drawing/2014/main" xmlns="" id="{0271892E-1706-4230-9CD2-9B747318530F}"/>
              </a:ext>
            </a:extLst>
          </p:cNvPr>
          <p:cNvGraphicFramePr>
            <a:graphicFrameLocks noGrp="1" noChangeAspect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3999292769"/>
              </p:ext>
            </p:extLst>
          </p:nvPr>
        </p:nvGraphicFramePr>
        <p:xfrm>
          <a:off x="10481169" y="3312553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215" name="Equation" r:id="rId5" imgW="736560" imgH="431640" progId="Equation.DSMT4">
                  <p:embed/>
                </p:oleObj>
              </mc:Choice>
              <mc:Fallback>
                <p:oleObj name="Equation" r:id="rId5" imgW="736560" imgH="431640" progId="Equation.DSMT4">
                  <p:embed/>
                  <p:pic>
                    <p:nvPicPr>
                      <p:cNvPr id="25" name="Content Placeholder 24">
                        <a:extLst>
                          <a:ext uri="{FF2B5EF4-FFF2-40B4-BE49-F238E27FC236}">
                            <a16:creationId xmlns:a16="http://schemas.microsoft.com/office/drawing/2014/main" xmlns="" id="{6FA4AC0C-9412-4CA1-AA05-95E2CC6F9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81169" y="3312553"/>
                        <a:ext cx="736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037D6DE-B068-4AD6-927E-8D7A9DF92006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1173008" y="3809303"/>
            <a:ext cx="4882535" cy="331791"/>
          </a:xfrm>
        </p:spPr>
        <p:txBody>
          <a:bodyPr/>
          <a:lstStyle/>
          <a:p>
            <a:r>
              <a:rPr lang="en-US" altLang="en-US" dirty="0"/>
              <a:t>and test for absolute convergence.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4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A0A91D-6B27-4130-86EA-77A5D9C74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Strategy for Testing Series </a:t>
            </a:r>
            <a:r>
              <a:rPr lang="en-US" altLang="en-US" sz="2400" b="0" dirty="0"/>
              <a:t>(4 of 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7CB67D-7446-4E61-A9E5-D248E89472B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599" y="1289049"/>
            <a:ext cx="4500419" cy="347545"/>
          </a:xfrm>
        </p:spPr>
        <p:txBody>
          <a:bodyPr/>
          <a:lstStyle/>
          <a:p>
            <a:pPr marL="402336" indent="-402336">
              <a:buFont typeface="+mj-lt"/>
              <a:buAutoNum type="arabicPeriod" startAt="4"/>
            </a:pPr>
            <a:r>
              <a:rPr lang="en-US" altLang="en-US" dirty="0"/>
              <a:t>If you can see at a glance </a:t>
            </a:r>
            <a:r>
              <a:rPr lang="en-US" altLang="en-US" dirty="0" smtClean="0"/>
              <a:t>that</a:t>
            </a:r>
            <a:endParaRPr lang="en-US" altLang="en-US" dirty="0"/>
          </a:p>
        </p:txBody>
      </p:sp>
      <p:graphicFrame>
        <p:nvGraphicFramePr>
          <p:cNvPr id="5" name="Content Placeholder 4" descr="lim_(n right arrow infinity) (a_n) != 0"/>
          <p:cNvGraphicFramePr>
            <a:graphicFrameLocks noGrp="1" noChangeAspect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333660165"/>
              </p:ext>
            </p:extLst>
          </p:nvPr>
        </p:nvGraphicFramePr>
        <p:xfrm>
          <a:off x="5261088" y="1242344"/>
          <a:ext cx="1476001" cy="57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244" name="Equation" r:id="rId3" imgW="723600" imgH="279360" progId="Equation.DSMT4">
                  <p:embed/>
                </p:oleObj>
              </mc:Choice>
              <mc:Fallback>
                <p:oleObj name="Equation" r:id="rId3" imgW="723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1088" y="1242344"/>
                        <a:ext cx="1476001" cy="570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6"/>
          <p:cNvSpPr>
            <a:spLocks noGrp="1"/>
          </p:cNvSpPr>
          <p:nvPr>
            <p:ph sz="quarter" idx="27"/>
          </p:nvPr>
        </p:nvSpPr>
        <p:spPr>
          <a:xfrm>
            <a:off x="6779503" y="1312014"/>
            <a:ext cx="3846380" cy="354753"/>
          </a:xfrm>
        </p:spPr>
        <p:txBody>
          <a:bodyPr/>
          <a:lstStyle/>
          <a:p>
            <a:r>
              <a:rPr lang="en-US" altLang="en-US" dirty="0"/>
              <a:t>then the Test for Divergence</a:t>
            </a:r>
            <a:endParaRPr lang="en-US" dirty="0"/>
          </a:p>
        </p:txBody>
      </p:sp>
      <p:sp>
        <p:nvSpPr>
          <p:cNvPr id="13" name="Content Placeholder 8"/>
          <p:cNvSpPr>
            <a:spLocks noGrp="1"/>
          </p:cNvSpPr>
          <p:nvPr>
            <p:ph sz="quarter" idx="29"/>
          </p:nvPr>
        </p:nvSpPr>
        <p:spPr>
          <a:xfrm>
            <a:off x="1125928" y="1744536"/>
            <a:ext cx="2208399" cy="326801"/>
          </a:xfrm>
        </p:spPr>
        <p:txBody>
          <a:bodyPr/>
          <a:lstStyle/>
          <a:p>
            <a:r>
              <a:rPr lang="en-US" altLang="en-US" dirty="0"/>
              <a:t>should be used.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CA4418-2632-4658-B81D-296DE856D85D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277784"/>
            <a:ext cx="3878944" cy="373605"/>
          </a:xfrm>
        </p:spPr>
        <p:txBody>
          <a:bodyPr/>
          <a:lstStyle/>
          <a:p>
            <a:pPr marL="402336" indent="-402336">
              <a:buFont typeface="+mj-lt"/>
              <a:buAutoNum type="arabicPeriod" startAt="5"/>
            </a:pPr>
            <a:r>
              <a:rPr lang="en-US" altLang="en-US" dirty="0"/>
              <a:t>If the series is of the form</a:t>
            </a:r>
            <a:endParaRPr lang="en-US" dirty="0"/>
          </a:p>
        </p:txBody>
      </p:sp>
      <p:graphicFrame>
        <p:nvGraphicFramePr>
          <p:cNvPr id="19" name="Content Placeholder 25" descr="sum(negative 1)^(n minus 1) (b_n) or sum(negative 1)^n (b_n)">
            <a:extLst>
              <a:ext uri="{FF2B5EF4-FFF2-40B4-BE49-F238E27FC236}">
                <a16:creationId xmlns:a16="http://schemas.microsoft.com/office/drawing/2014/main" xmlns="" id="{48ED04DF-8A09-47CF-8136-D026E851AFDC}"/>
              </a:ext>
            </a:extLst>
          </p:cNvPr>
          <p:cNvGraphicFramePr>
            <a:graphicFrameLocks noGrp="1" noChangeAspect="1"/>
          </p:cNvGraphicFramePr>
          <p:nvPr>
            <p:ph sz="quarter" idx="25"/>
            <p:extLst>
              <p:ext uri="{D42A27DB-BD31-4B8C-83A1-F6EECF244321}">
                <p14:modId xmlns:p14="http://schemas.microsoft.com/office/powerpoint/2010/main" val="1511748505"/>
              </p:ext>
            </p:extLst>
          </p:nvPr>
        </p:nvGraphicFramePr>
        <p:xfrm>
          <a:off x="4622800" y="2199963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245" name="Equation" r:id="rId5" imgW="2997000" imgH="469800" progId="Equation.DSMT4">
                  <p:embed/>
                </p:oleObj>
              </mc:Choice>
              <mc:Fallback>
                <p:oleObj name="Equation" r:id="rId5" imgW="2997000" imgH="469800" progId="Equation.DSMT4">
                  <p:embed/>
                  <p:pic>
                    <p:nvPicPr>
                      <p:cNvPr id="26" name="Content Placeholder 25">
                        <a:extLst>
                          <a:ext uri="{FF2B5EF4-FFF2-40B4-BE49-F238E27FC236}">
                            <a16:creationId xmlns:a16="http://schemas.microsoft.com/office/drawing/2014/main" xmlns="" id="{B39F7152-36A7-45EE-8480-5F18DEA35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22800" y="2199963"/>
                        <a:ext cx="29972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8A9378-0C76-4A55-A3A2-104116319F7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712035" y="2279050"/>
            <a:ext cx="3715657" cy="400047"/>
          </a:xfrm>
        </p:spPr>
        <p:txBody>
          <a:bodyPr/>
          <a:lstStyle/>
          <a:p>
            <a:r>
              <a:rPr lang="en-US" altLang="en-US" dirty="0"/>
              <a:t>then the Alternating Series 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A6794E71-F0B5-4E89-AC84-D01B395983EB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599" y="2780050"/>
            <a:ext cx="10918371" cy="1122616"/>
          </a:xfrm>
        </p:spPr>
        <p:txBody>
          <a:bodyPr/>
          <a:lstStyle/>
          <a:p>
            <a:pPr marL="58738" indent="347663"/>
            <a:r>
              <a:rPr lang="en-US" altLang="en-US" dirty="0"/>
              <a:t>Test is an obvious possibility.</a:t>
            </a:r>
          </a:p>
          <a:p>
            <a:pPr marL="402336" indent="-402336">
              <a:buFont typeface="+mj-lt"/>
              <a:buAutoNum type="arabicPeriod" startAt="6"/>
            </a:pPr>
            <a:r>
              <a:rPr lang="en-US" altLang="en-US" dirty="0"/>
              <a:t>Series that involve factorials or other products (including a constant raised to the </a:t>
            </a:r>
            <a:r>
              <a:rPr lang="en-US" altLang="en-US" i="1" dirty="0"/>
              <a:t>n</a:t>
            </a:r>
            <a:r>
              <a:rPr lang="en-US" altLang="en-US" dirty="0"/>
              <a:t>th power) are often conveniently tested using the Ratio Test. Bear in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602F7353-040D-4EDB-B9B3-42AFEAAA5529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1116692" y="4166586"/>
            <a:ext cx="1341666" cy="321670"/>
          </a:xfrm>
        </p:spPr>
        <p:txBody>
          <a:bodyPr/>
          <a:lstStyle/>
          <a:p>
            <a:r>
              <a:rPr lang="en-US" altLang="en-US" dirty="0"/>
              <a:t>mind that</a:t>
            </a:r>
            <a:endParaRPr lang="en-US" dirty="0"/>
          </a:p>
        </p:txBody>
      </p:sp>
      <p:graphicFrame>
        <p:nvGraphicFramePr>
          <p:cNvPr id="20" name="Content Placeholder 26" descr="abs((a_n + 1)/(a_n)) right arrow 1 as n right arrow infinity">
            <a:extLst>
              <a:ext uri="{FF2B5EF4-FFF2-40B4-BE49-F238E27FC236}">
                <a16:creationId xmlns:a16="http://schemas.microsoft.com/office/drawing/2014/main" xmlns="" id="{75D53C69-8F6E-49DA-92BA-B9D676DE5C66}"/>
              </a:ext>
            </a:extLst>
          </p:cNvPr>
          <p:cNvGraphicFramePr>
            <a:graphicFrameLocks noGrp="1" noChangeAspect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2927057918"/>
              </p:ext>
            </p:extLst>
          </p:nvPr>
        </p:nvGraphicFramePr>
        <p:xfrm>
          <a:off x="2463838" y="3929671"/>
          <a:ext cx="2420044" cy="84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246" name="Equation" r:id="rId7" imgW="2171520" imgH="761760" progId="Equation.DSMT4">
                  <p:embed/>
                </p:oleObj>
              </mc:Choice>
              <mc:Fallback>
                <p:oleObj name="Equation" r:id="rId7" imgW="2171520" imgH="761760" progId="Equation.DSMT4">
                  <p:embed/>
                  <p:pic>
                    <p:nvPicPr>
                      <p:cNvPr id="27" name="Content Placeholder 26">
                        <a:extLst>
                          <a:ext uri="{FF2B5EF4-FFF2-40B4-BE49-F238E27FC236}">
                            <a16:creationId xmlns:a16="http://schemas.microsoft.com/office/drawing/2014/main" xmlns="" id="{21E404AF-2D75-4421-9A4E-ED93F756A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63838" y="3929671"/>
                        <a:ext cx="2420044" cy="84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67EB984D-2B1A-4F80-AF50-FA3423CE699E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4967843" y="4171599"/>
            <a:ext cx="5359400" cy="431225"/>
          </a:xfrm>
        </p:spPr>
        <p:txBody>
          <a:bodyPr/>
          <a:lstStyle/>
          <a:p>
            <a:r>
              <a:rPr lang="en-US" altLang="en-US" dirty="0"/>
              <a:t>for all </a:t>
            </a:r>
            <a:r>
              <a:rPr lang="en-US" altLang="en-US" i="1" dirty="0"/>
              <a:t>p</a:t>
            </a:r>
            <a:r>
              <a:rPr lang="en-US" altLang="en-US" dirty="0"/>
              <a:t>-series and therefore all rational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1028481E-8C76-447D-8AC8-B92CDC51D7CD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1122051" y="4845989"/>
            <a:ext cx="10031350" cy="751247"/>
          </a:xfrm>
        </p:spPr>
        <p:txBody>
          <a:bodyPr/>
          <a:lstStyle/>
          <a:p>
            <a:r>
              <a:rPr lang="en-US" altLang="en-US" dirty="0"/>
              <a:t>algebraic functions of </a:t>
            </a:r>
            <a:r>
              <a:rPr lang="en-US" altLang="en-US" i="1" dirty="0"/>
              <a:t>n</a:t>
            </a:r>
            <a:r>
              <a:rPr lang="en-US" altLang="en-US" dirty="0"/>
              <a:t>. Thus the Ratio Test should not be used for such series.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7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0D712F-A82D-4D12-9FA4-7DB7C58C8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Strategy for Testing Series </a:t>
            </a:r>
            <a:r>
              <a:rPr lang="en-US" altLang="en-US" sz="2400" b="0" dirty="0"/>
              <a:t>(5 of 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33E456-3C8C-42D9-88DC-64FF5989B81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8291286" cy="352427"/>
          </a:xfrm>
        </p:spPr>
        <p:txBody>
          <a:bodyPr/>
          <a:lstStyle/>
          <a:p>
            <a:pPr marL="402336" indent="-402336">
              <a:buFont typeface="+mj-lt"/>
              <a:buAutoNum type="arabicPeriod" startAt="7"/>
            </a:pPr>
            <a:r>
              <a:rPr lang="en-US" altLang="en-US" dirty="0"/>
              <a:t>If </a:t>
            </a:r>
            <a:r>
              <a:rPr lang="en-US" altLang="en-US" i="1" dirty="0"/>
              <a:t>a</a:t>
            </a:r>
            <a:r>
              <a:rPr lang="en-US" altLang="en-US" i="1" baseline="-25000" dirty="0"/>
              <a:t>n</a:t>
            </a:r>
            <a:r>
              <a:rPr lang="en-US" altLang="en-US" dirty="0"/>
              <a:t> is of the form (</a:t>
            </a:r>
            <a:r>
              <a:rPr lang="en-US" altLang="en-US" i="1" dirty="0"/>
              <a:t>b</a:t>
            </a:r>
            <a:r>
              <a:rPr lang="en-US" altLang="en-US" i="1" baseline="-25000" dirty="0"/>
              <a:t>n</a:t>
            </a:r>
            <a:r>
              <a:rPr lang="en-US" altLang="en-US" dirty="0"/>
              <a:t>)</a:t>
            </a:r>
            <a:r>
              <a:rPr lang="en-US" altLang="en-US" i="1" baseline="30000" dirty="0"/>
              <a:t>n</a:t>
            </a:r>
            <a:r>
              <a:rPr lang="en-US" altLang="en-US" dirty="0"/>
              <a:t>, then the Root Test may be useful.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81DF402-E211-4CD6-B318-1132521F7B2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1857375"/>
            <a:ext cx="2862943" cy="334963"/>
          </a:xfrm>
        </p:spPr>
        <p:txBody>
          <a:bodyPr/>
          <a:lstStyle/>
          <a:p>
            <a:pPr marL="402336" indent="-402336">
              <a:buFont typeface="+mj-lt"/>
              <a:buAutoNum type="arabicPeriod" startAt="8"/>
            </a:pPr>
            <a:r>
              <a:rPr lang="en-US" altLang="en-US" dirty="0"/>
              <a:t>If </a:t>
            </a:r>
            <a:r>
              <a:rPr lang="en-US" altLang="en-US" i="1" dirty="0"/>
              <a:t>a</a:t>
            </a:r>
            <a:r>
              <a:rPr lang="en-US" altLang="en-US" i="1" baseline="-25000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sz="400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n</a:t>
            </a:r>
            <a:r>
              <a:rPr lang="en-US" altLang="en-US" dirty="0"/>
              <a:t>), where</a:t>
            </a:r>
            <a:endParaRPr lang="en-US" dirty="0"/>
          </a:p>
        </p:txBody>
      </p:sp>
      <p:graphicFrame>
        <p:nvGraphicFramePr>
          <p:cNvPr id="11" name="Content Placeholder 25" descr="int_1^infinity(f(x) dx)">
            <a:extLst>
              <a:ext uri="{FF2B5EF4-FFF2-40B4-BE49-F238E27FC236}">
                <a16:creationId xmlns:a16="http://schemas.microsoft.com/office/drawing/2014/main" xmlns="" id="{E40AC5D2-3671-4B68-8B2B-0CB157353BC1}"/>
              </a:ext>
            </a:extLst>
          </p:cNvPr>
          <p:cNvGraphicFramePr>
            <a:graphicFrameLocks noGrp="1" noChangeAspect="1"/>
          </p:cNvGraphicFramePr>
          <p:nvPr>
            <p:ph sz="quarter" idx="25"/>
            <p:extLst>
              <p:ext uri="{D42A27DB-BD31-4B8C-83A1-F6EECF244321}">
                <p14:modId xmlns:p14="http://schemas.microsoft.com/office/powerpoint/2010/main" val="2842245952"/>
              </p:ext>
            </p:extLst>
          </p:nvPr>
        </p:nvGraphicFramePr>
        <p:xfrm>
          <a:off x="3547917" y="1720685"/>
          <a:ext cx="1170981" cy="591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240" name="Equation" r:id="rId3" imgW="1155600" imgH="583920" progId="Equation.DSMT4">
                  <p:embed/>
                </p:oleObj>
              </mc:Choice>
              <mc:Fallback>
                <p:oleObj name="Equation" r:id="rId3" imgW="1155600" imgH="583920" progId="Equation.DSMT4">
                  <p:embed/>
                  <p:pic>
                    <p:nvPicPr>
                      <p:cNvPr id="26" name="Content Placeholder 25">
                        <a:extLst>
                          <a:ext uri="{FF2B5EF4-FFF2-40B4-BE49-F238E27FC236}">
                            <a16:creationId xmlns:a16="http://schemas.microsoft.com/office/drawing/2014/main" xmlns="" id="{A531B74E-E429-48E6-8FCC-BAFF05683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7917" y="1720685"/>
                        <a:ext cx="1170981" cy="5919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7CD4C20-5265-4412-8C51-FB8ED6751EF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794000" y="1863660"/>
            <a:ext cx="6050484" cy="337913"/>
          </a:xfrm>
        </p:spPr>
        <p:txBody>
          <a:bodyPr/>
          <a:lstStyle/>
          <a:p>
            <a:r>
              <a:rPr lang="en-US" altLang="en-US" dirty="0"/>
              <a:t>is easily evaluated, then the Integral Test is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2E72CF1B-F10A-4E6D-A0E6-188FFCFF144E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2438085"/>
            <a:ext cx="10718800" cy="1182569"/>
          </a:xfrm>
        </p:spPr>
        <p:txBody>
          <a:bodyPr/>
          <a:lstStyle/>
          <a:p>
            <a:pPr indent="406400"/>
            <a:r>
              <a:rPr lang="en-US" altLang="en-US" dirty="0"/>
              <a:t>effective (assuming the hypotheses of this test are satisfied).</a:t>
            </a:r>
          </a:p>
          <a:p>
            <a:r>
              <a:rPr lang="en-US" altLang="en-US" dirty="0"/>
              <a:t>In the following examples we don’t work out all the details but simply indicate which tests should be used.</a:t>
            </a:r>
          </a:p>
        </p:txBody>
      </p:sp>
    </p:spTree>
    <p:extLst>
      <p:ext uri="{BB962C8B-B14F-4D97-AF65-F5344CB8AC3E}">
        <p14:creationId xmlns:p14="http://schemas.microsoft.com/office/powerpoint/2010/main" val="289369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E33E5D-0F61-4EE7-9F1B-B684490D6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105"/>
          </a:xfrm>
        </p:spPr>
        <p:txBody>
          <a:bodyPr/>
          <a:lstStyle/>
          <a:p>
            <a:r>
              <a:rPr lang="en-US" altLang="en-US" dirty="0"/>
              <a:t>Example 1</a:t>
            </a:r>
            <a:endParaRPr lang="en-US" dirty="0"/>
          </a:p>
        </p:txBody>
      </p:sp>
      <p:graphicFrame>
        <p:nvGraphicFramePr>
          <p:cNvPr id="11" name="Content Placeholder 22" descr="sum_(n=1)^infinity ((n minus 1)/(2n + 1))">
            <a:extLst>
              <a:ext uri="{FF2B5EF4-FFF2-40B4-BE49-F238E27FC236}">
                <a16:creationId xmlns:a16="http://schemas.microsoft.com/office/drawing/2014/main" xmlns="" id="{AEF107C5-83A1-4956-A6CD-78C72DF50DF3}"/>
              </a:ext>
            </a:extLst>
          </p:cNvPr>
          <p:cNvGraphicFramePr>
            <a:graphicFrameLocks noGrp="1" noChangeAspect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903971338"/>
              </p:ext>
            </p:extLst>
          </p:nvPr>
        </p:nvGraphicFramePr>
        <p:xfrm>
          <a:off x="750515" y="1242625"/>
          <a:ext cx="1249094" cy="94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80" name="Equation" r:id="rId3" imgW="1041120" imgH="787320" progId="Equation.DSMT4">
                  <p:embed/>
                </p:oleObj>
              </mc:Choice>
              <mc:Fallback>
                <p:oleObj name="Equation" r:id="rId3" imgW="1041120" imgH="787320" progId="Equation.DSMT4">
                  <p:embed/>
                  <p:pic>
                    <p:nvPicPr>
                      <p:cNvPr id="23" name="Content Placeholder 22">
                        <a:extLst>
                          <a:ext uri="{FF2B5EF4-FFF2-40B4-BE49-F238E27FC236}">
                            <a16:creationId xmlns:a16="http://schemas.microsoft.com/office/drawing/2014/main" xmlns="" id="{9BA1D1FA-5B7C-4530-9354-3D631FD0DF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0515" y="1242625"/>
                        <a:ext cx="1249094" cy="944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2C5592-E5C7-49AE-A17F-950416135230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597603"/>
            <a:ext cx="1266371" cy="334963"/>
          </a:xfrm>
        </p:spPr>
        <p:txBody>
          <a:bodyPr/>
          <a:lstStyle/>
          <a:p>
            <a:r>
              <a:rPr lang="en-US" altLang="en-US" dirty="0"/>
              <a:t>Since as</a:t>
            </a:r>
            <a:endParaRPr lang="en-US" dirty="0"/>
          </a:p>
        </p:txBody>
      </p:sp>
      <p:graphicFrame>
        <p:nvGraphicFramePr>
          <p:cNvPr id="12" name="Content Placeholder 24" descr="(a_n) right arrow (1/2) != 0">
            <a:extLst>
              <a:ext uri="{FF2B5EF4-FFF2-40B4-BE49-F238E27FC236}">
                <a16:creationId xmlns:a16="http://schemas.microsoft.com/office/drawing/2014/main" xmlns="" id="{9EB88C62-DE72-4F3F-AF6E-55D1908D189E}"/>
              </a:ext>
            </a:extLst>
          </p:cNvPr>
          <p:cNvGraphicFramePr>
            <a:graphicFrameLocks noGrp="1" noChangeAspect="1"/>
          </p:cNvGraphicFramePr>
          <p:nvPr>
            <p:ph sz="quarter" idx="25"/>
            <p:extLst>
              <p:ext uri="{D42A27DB-BD31-4B8C-83A1-F6EECF244321}">
                <p14:modId xmlns:p14="http://schemas.microsoft.com/office/powerpoint/2010/main" val="3441795164"/>
              </p:ext>
            </p:extLst>
          </p:nvPr>
        </p:nvGraphicFramePr>
        <p:xfrm>
          <a:off x="2007391" y="2406429"/>
          <a:ext cx="1418704" cy="688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81" name="Equation" r:id="rId5" imgW="1282680" imgH="622080" progId="Equation.DSMT4">
                  <p:embed/>
                </p:oleObj>
              </mc:Choice>
              <mc:Fallback>
                <p:oleObj name="Equation" r:id="rId5" imgW="1282680" imgH="622080" progId="Equation.DSMT4">
                  <p:embed/>
                  <p:pic>
                    <p:nvPicPr>
                      <p:cNvPr id="25" name="Content Placeholder 24">
                        <a:extLst>
                          <a:ext uri="{FF2B5EF4-FFF2-40B4-BE49-F238E27FC236}">
                            <a16:creationId xmlns:a16="http://schemas.microsoft.com/office/drawing/2014/main" xmlns="" id="{2A890F20-0EC8-4AB9-8FFA-CFEB852850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07391" y="2406429"/>
                        <a:ext cx="1418704" cy="6882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D72D65B-805E-41EC-9E06-FAFF591A0085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504400" y="2563745"/>
            <a:ext cx="7209782" cy="334964"/>
          </a:xfrm>
        </p:spPr>
        <p:txBody>
          <a:bodyPr/>
          <a:lstStyle/>
          <a:p>
            <a:r>
              <a:rPr lang="en-US" altLang="en-US" dirty="0"/>
              <a:t>as </a:t>
            </a:r>
            <a:r>
              <a:rPr lang="en-US" altLang="en-US" i="1" dirty="0"/>
              <a:t>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→ </a:t>
            </a:r>
            <a:r>
              <a:rPr lang="en-US" altLang="en-US" dirty="0" smtClean="0">
                <a:sym typeface="Symbol" panose="05050102010706020507" pitchFamily="18" charset="2"/>
              </a:rPr>
              <a:t>∞</a:t>
            </a:r>
            <a:r>
              <a:rPr lang="en-US" altLang="en-US" dirty="0" smtClean="0"/>
              <a:t>, </a:t>
            </a:r>
            <a:r>
              <a:rPr lang="en-US" altLang="en-US" dirty="0"/>
              <a:t>we should use the Test for Divergence.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25000A-89BB-4FB9-A3E1-1E95BE4A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1662"/>
          </a:xfrm>
        </p:spPr>
        <p:txBody>
          <a:bodyPr/>
          <a:lstStyle/>
          <a:p>
            <a:r>
              <a:rPr lang="en-US" altLang="en-US" dirty="0"/>
              <a:t>Example 2</a:t>
            </a:r>
            <a:endParaRPr lang="en-US" dirty="0"/>
          </a:p>
        </p:txBody>
      </p:sp>
      <p:graphicFrame>
        <p:nvGraphicFramePr>
          <p:cNvPr id="11" name="Content Placeholder 23" descr="sum_(n=1)^infinity ((sqrt((n^3) + 1)/(3(n^3) + 4(n^2) + 2))">
            <a:extLst>
              <a:ext uri="{FF2B5EF4-FFF2-40B4-BE49-F238E27FC236}">
                <a16:creationId xmlns:a16="http://schemas.microsoft.com/office/drawing/2014/main" xmlns="" id="{C22B58CA-FC2E-4C52-9324-37DE5001B014}"/>
              </a:ext>
            </a:extLst>
          </p:cNvPr>
          <p:cNvGraphicFramePr>
            <a:graphicFrameLocks noGrp="1" noChangeAspect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1901032688"/>
              </p:ext>
            </p:extLst>
          </p:nvPr>
        </p:nvGraphicFramePr>
        <p:xfrm>
          <a:off x="708892" y="1196892"/>
          <a:ext cx="2351209" cy="1034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329" name="Equation" r:id="rId3" imgW="1904760" imgH="838080" progId="Equation.DSMT4">
                  <p:embed/>
                </p:oleObj>
              </mc:Choice>
              <mc:Fallback>
                <p:oleObj name="Equation" r:id="rId3" imgW="1904760" imgH="838080" progId="Equation.DSMT4">
                  <p:embed/>
                  <p:pic>
                    <p:nvPicPr>
                      <p:cNvPr id="24" name="Content Placeholder 23">
                        <a:extLst>
                          <a:ext uri="{FF2B5EF4-FFF2-40B4-BE49-F238E27FC236}">
                            <a16:creationId xmlns:a16="http://schemas.microsoft.com/office/drawing/2014/main" xmlns="" id="{E3BFD626-CD26-4B9F-ABD7-0C5B6CC8FE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8892" y="1196892"/>
                        <a:ext cx="2351209" cy="1034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07367C1-6235-4F78-8FEC-BCF56979D4B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521527"/>
            <a:ext cx="10097655" cy="683491"/>
          </a:xfrm>
        </p:spPr>
        <p:txBody>
          <a:bodyPr/>
          <a:lstStyle/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Since </a:t>
            </a:r>
            <a:r>
              <a:rPr lang="en-US" altLang="en-US" i="1" dirty="0"/>
              <a:t>a</a:t>
            </a:r>
            <a:r>
              <a:rPr lang="en-US" altLang="en-US" i="1" baseline="-25000" dirty="0"/>
              <a:t>n </a:t>
            </a:r>
            <a:r>
              <a:rPr lang="en-US" altLang="en-US" dirty="0"/>
              <a:t>is an algebraic function of </a:t>
            </a:r>
            <a:r>
              <a:rPr lang="en-US" altLang="en-US" i="1" dirty="0"/>
              <a:t>n</a:t>
            </a:r>
            <a:r>
              <a:rPr lang="en-US" altLang="en-US" dirty="0"/>
              <a:t>, we compare the given series with a </a:t>
            </a:r>
            <a:r>
              <a:rPr lang="en-US" altLang="en-US" i="1" dirty="0"/>
              <a:t>p</a:t>
            </a:r>
            <a:r>
              <a:rPr lang="en-US" altLang="en-US" dirty="0"/>
              <a:t>-series.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1CC0651F-03E5-409F-A274-3FA349639E2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543300"/>
            <a:ext cx="7493000" cy="367691"/>
          </a:xfrm>
        </p:spPr>
        <p:txBody>
          <a:bodyPr/>
          <a:lstStyle/>
          <a:p>
            <a:r>
              <a:rPr lang="en-US" altLang="en-US" dirty="0"/>
              <a:t>The comparison series for the Limit Comparison Test is </a:t>
            </a:r>
          </a:p>
        </p:txBody>
      </p:sp>
      <p:graphicFrame>
        <p:nvGraphicFramePr>
          <p:cNvPr id="13" name="Content Placeholder 12" descr="sum(b_n), where">
            <a:extLst>
              <a:ext uri="{FF2B5EF4-FFF2-40B4-BE49-F238E27FC236}">
                <a16:creationId xmlns:a16="http://schemas.microsoft.com/office/drawing/2014/main" xmlns="" id="{178CB08C-C135-46FD-958D-CE603EDFB743}"/>
              </a:ext>
            </a:extLst>
          </p:cNvPr>
          <p:cNvGraphicFramePr>
            <a:graphicFrameLocks noGrp="1" noChangeAspect="1"/>
          </p:cNvGraphicFramePr>
          <p:nvPr>
            <p:ph sz="quarter" idx="26"/>
            <p:extLst>
              <p:ext uri="{D42A27DB-BD31-4B8C-83A1-F6EECF244321}">
                <p14:modId xmlns:p14="http://schemas.microsoft.com/office/powerpoint/2010/main" val="387665610"/>
              </p:ext>
            </p:extLst>
          </p:nvPr>
        </p:nvGraphicFramePr>
        <p:xfrm>
          <a:off x="8222154" y="3514302"/>
          <a:ext cx="1606191" cy="415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330" name="Equation" r:id="rId5" imgW="1676160" imgH="431640" progId="Equation.DSMT4">
                  <p:embed/>
                </p:oleObj>
              </mc:Choice>
              <mc:Fallback>
                <p:oleObj name="Equation" r:id="rId5" imgW="167616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1F436853-DEED-4B5B-A682-612D6AC690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22154" y="3514302"/>
                        <a:ext cx="1606191" cy="415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Content Placeholder 26" descr="(b_n) = ((sqrt(n^3)/(3(n^3))) = ((n^(3/2)/(3(n^3))) = (1/(3(n^(3/2)))&#10;">
            <a:extLst>
              <a:ext uri="{FF2B5EF4-FFF2-40B4-BE49-F238E27FC236}">
                <a16:creationId xmlns:a16="http://schemas.microsoft.com/office/drawing/2014/main" xmlns="" id="{FDAAC532-AA8B-46A9-915A-6C64A195B1BE}"/>
              </a:ext>
            </a:extLst>
          </p:cNvPr>
          <p:cNvGraphicFramePr>
            <a:graphicFrameLocks noGrp="1" noChangeAspect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2099212840"/>
              </p:ext>
            </p:extLst>
          </p:nvPr>
        </p:nvGraphicFramePr>
        <p:xfrm>
          <a:off x="4556449" y="4249273"/>
          <a:ext cx="3079102" cy="1180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331" name="Equation" r:id="rId7" imgW="2616120" imgH="1002960" progId="Equation.DSMT4">
                  <p:embed/>
                </p:oleObj>
              </mc:Choice>
              <mc:Fallback>
                <p:oleObj name="Equation" r:id="rId7" imgW="2616120" imgH="1002960" progId="Equation.DSMT4">
                  <p:embed/>
                  <p:pic>
                    <p:nvPicPr>
                      <p:cNvPr id="27" name="Content Placeholder 26">
                        <a:extLst>
                          <a:ext uri="{FF2B5EF4-FFF2-40B4-BE49-F238E27FC236}">
                            <a16:creationId xmlns:a16="http://schemas.microsoft.com/office/drawing/2014/main" xmlns="" id="{1287D765-1BBC-4BBD-B7D3-328525266C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56449" y="4249273"/>
                        <a:ext cx="3079102" cy="1180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76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11892"/>
      </a:dk1>
      <a:lt1>
        <a:srgbClr val="FFFFFF"/>
      </a:lt1>
      <a:dk2>
        <a:srgbClr val="006198"/>
      </a:dk2>
      <a:lt2>
        <a:srgbClr val="E7E6E6"/>
      </a:lt2>
      <a:accent1>
        <a:srgbClr val="0098D4"/>
      </a:accent1>
      <a:accent2>
        <a:srgbClr val="00B7E6"/>
      </a:accent2>
      <a:accent3>
        <a:srgbClr val="81CFEC"/>
      </a:accent3>
      <a:accent4>
        <a:srgbClr val="E8255F"/>
      </a:accent4>
      <a:accent5>
        <a:srgbClr val="FF6300"/>
      </a:accent5>
      <a:accent6>
        <a:srgbClr val="F5B600"/>
      </a:accent6>
      <a:hlink>
        <a:srgbClr val="00B7E6"/>
      </a:hlink>
      <a:folHlink>
        <a:srgbClr val="0098D4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effectLst/>
      </a:spPr>
      <a:bodyPr wrap="square" lIns="0" tIns="0" rIns="0" rtlCol="0" anchor="b">
        <a:spAutoFit/>
      </a:bodyPr>
      <a:lstStyle>
        <a:defPPr>
          <a:defRPr sz="2000" smtClean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276F6C23-6457-4163-906F-9FD71B1D340C}" vid="{9A4A37B5-06EA-4573-8274-FD94E47E4E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2E xmlns="f856fc18-c0f7-462c-a53d-fc2610d0c4c8">false</E2E>
    <Review_x0020_Notes xmlns="f856fc18-c0f7-462c-a53d-fc2610d0c4c8" xsi:nil="true"/>
    <_x0031_e_x0020_Audience xmlns="f856fc18-c0f7-462c-a53d-fc2610d0c4c8"/>
    <Screen xmlns="f856fc18-c0f7-462c-a53d-fc2610d0c4c8" xsi:nil="true"/>
    <Also_x0020_on_x0020_Doc_x0020_Center xmlns="f856fc18-c0f7-462c-a53d-fc2610d0c4c8">false</Also_x0020_on_x0020_Doc_x0020_Center>
    <Sub_x002d_Topic2 xmlns="f856fc18-c0f7-462c-a53d-fc2610d0c4c8" xsi:nil="true"/>
    <Current_x0020_Vrs_x002e__x0020_Date xmlns="f856fc18-c0f7-462c-a53d-fc2610d0c4c8" xsi:nil="true"/>
    <Product_x0020_Delivery_x0020_Format xmlns="f856fc18-c0f7-462c-a53d-fc2610d0c4c8"/>
    <Topic2 xmlns="f856fc18-c0f7-462c-a53d-fc2610d0c4c8" xsi:nil="true"/>
    <Source_x0020_File_x0020_Only xmlns="f856fc18-c0f7-462c-a53d-fc2610d0c4c8">false</Source_x0020_File_x0020_Only>
    <Doc_x0020_Type2 xmlns="f856fc18-c0f7-462c-a53d-fc2610d0c4c8" xsi:nil="true"/>
    <Owner xmlns="f856fc18-c0f7-462c-a53d-fc2610d0c4c8">
      <UserInfo>
        <DisplayName/>
        <AccountId xsi:nil="true"/>
        <AccountType/>
      </UserInfo>
    </Owner>
    <Software xmlns="f856fc18-c0f7-462c-a53d-fc2610d0c4c8" xsi:nil="true"/>
    <System_x0028_s_x0029_ xmlns="f856fc18-c0f7-462c-a53d-fc2610d0c4c8">
      <Value>None</Value>
    </System_x0028_s_x0029_>
    <Description0 xmlns="a4d2ff27-a226-42e2-a79e-c1ae662d212e" xsi:nil="true"/>
    <Product_x0020_Type_x0028_s_x0029_ xmlns="f856fc18-c0f7-462c-a53d-fc2610d0c4c8">
      <Value>None</Value>
    </Product_x0020_Type_x0028_s_x0029_>
    <Component_x0028_s_x0029_ xmlns="f856fc18-c0f7-462c-a53d-fc2610d0c4c8">
      <Value>None</Value>
    </Component_x0028_s_x0029_>
    <Function xmlns="f856fc18-c0f7-462c-a53d-fc2610d0c4c8" xsi:nil="true"/>
    <Portfolio xmlns="f856fc18-c0f7-462c-a53d-fc2610d0c4c8"/>
    <SPM_x0020_Definitions_x0020_Doc xmlns="f856fc18-c0f7-462c-a53d-fc2610d0c4c8">false</SPM_x0020_Definitions_x0020_Doc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D52E595BC2A47A3DCA88123D2A30D" ma:contentTypeVersion="35" ma:contentTypeDescription="Create a new document." ma:contentTypeScope="" ma:versionID="4c660e2e17d3ab93da6a423d8c1d122d">
  <xsd:schema xmlns:xsd="http://www.w3.org/2001/XMLSchema" xmlns:xs="http://www.w3.org/2001/XMLSchema" xmlns:p="http://schemas.microsoft.com/office/2006/metadata/properties" xmlns:ns2="a4d2ff27-a226-42e2-a79e-c1ae662d212e" xmlns:ns3="f856fc18-c0f7-462c-a53d-fc2610d0c4c8" xmlns:ns4="a3520c62-91d1-4715-93cb-6b6cc6733a1f" targetNamespace="http://schemas.microsoft.com/office/2006/metadata/properties" ma:root="true" ma:fieldsID="59feb48a41e2f3269242cbc893d6fc9a" ns2:_="" ns3:_="" ns4:_="">
    <xsd:import namespace="a4d2ff27-a226-42e2-a79e-c1ae662d212e"/>
    <xsd:import namespace="f856fc18-c0f7-462c-a53d-fc2610d0c4c8"/>
    <xsd:import namespace="a3520c62-91d1-4715-93cb-6b6cc6733a1f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Review_x0020_Notes" minOccurs="0"/>
                <xsd:element ref="ns3:Source_x0020_File_x0020_Only" minOccurs="0"/>
                <xsd:element ref="ns3:SPM_x0020_Definitions_x0020_Doc" minOccurs="0"/>
                <xsd:element ref="ns3:Also_x0020_on_x0020_Doc_x0020_Center" minOccurs="0"/>
                <xsd:element ref="ns3:E2E" minOccurs="0"/>
                <xsd:element ref="ns3:Function" minOccurs="0"/>
                <xsd:element ref="ns3:Topic2" minOccurs="0"/>
                <xsd:element ref="ns3:Sub_x002d_Topic2" minOccurs="0"/>
                <xsd:element ref="ns3:Current_x0020_Vrs_x002e__x0020_Date" minOccurs="0"/>
                <xsd:element ref="ns3:Owner" minOccurs="0"/>
                <xsd:element ref="ns3:Doc_x0020_Type2" minOccurs="0"/>
                <xsd:element ref="ns3:_x0031_e_x0020_Audience" minOccurs="0"/>
                <xsd:element ref="ns3:Product_x0020_Delivery_x0020_Format" minOccurs="0"/>
                <xsd:element ref="ns3:Product_x0020_Type_x0028_s_x0029_" minOccurs="0"/>
                <xsd:element ref="ns3:System_x0028_s_x0029_" minOccurs="0"/>
                <xsd:element ref="ns3:Software" minOccurs="0"/>
                <xsd:element ref="ns3:Screen" minOccurs="0"/>
                <xsd:element ref="ns3:Component_x0028_s_x0029_" minOccurs="0"/>
                <xsd:element ref="ns4:_dlc_DocIdUrl" minOccurs="0"/>
                <xsd:element ref="ns4:_dlc_DocId" minOccurs="0"/>
                <xsd:element ref="ns4:_dlc_DocIdPersistId" minOccurs="0"/>
                <xsd:element ref="ns3:Portfoli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2ff27-a226-42e2-a79e-c1ae662d212e" elementFormDefault="qualified">
    <xsd:import namespace="http://schemas.microsoft.com/office/2006/documentManagement/types"/>
    <xsd:import namespace="http://schemas.microsoft.com/office/infopath/2007/PartnerControls"/>
    <xsd:element name="Description0" ma:index="2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56fc18-c0f7-462c-a53d-fc2610d0c4c8" elementFormDefault="qualified">
    <xsd:import namespace="http://schemas.microsoft.com/office/2006/documentManagement/types"/>
    <xsd:import namespace="http://schemas.microsoft.com/office/infopath/2007/PartnerControls"/>
    <xsd:element name="Review_x0020_Notes" ma:index="3" nillable="true" ma:displayName="Review Notes" ma:internalName="Review_x0020_Notes">
      <xsd:simpleType>
        <xsd:restriction base="dms:Text">
          <xsd:maxLength value="255"/>
        </xsd:restriction>
      </xsd:simpleType>
    </xsd:element>
    <xsd:element name="Source_x0020_File_x0020_Only" ma:index="4" nillable="true" ma:displayName="Source File Only" ma:default="0" ma:internalName="Source_x0020_File_x0020_Only">
      <xsd:simpleType>
        <xsd:restriction base="dms:Boolean"/>
      </xsd:simpleType>
    </xsd:element>
    <xsd:element name="SPM_x0020_Definitions_x0020_Doc" ma:index="5" nillable="true" ma:displayName="SPM Definitions Doc" ma:default="0" ma:description="Documents that are referenced in scales vendor pricing definition documentation." ma:internalName="SPM_x0020_Definitions_x0020_Doc">
      <xsd:simpleType>
        <xsd:restriction base="dms:Boolean"/>
      </xsd:simpleType>
    </xsd:element>
    <xsd:element name="Also_x0020_on_x0020_Doc_x0020_Center" ma:index="6" nillable="true" ma:displayName="Shared Doc" ma:default="0" ma:internalName="Also_x0020_on_x0020_Doc_x0020_Center">
      <xsd:simpleType>
        <xsd:restriction base="dms:Boolean"/>
      </xsd:simpleType>
    </xsd:element>
    <xsd:element name="E2E" ma:index="7" nillable="true" ma:displayName="Outsourced Services" ma:default="0" ma:internalName="E2E">
      <xsd:simpleType>
        <xsd:restriction base="dms:Boolean"/>
      </xsd:simpleType>
    </xsd:element>
    <xsd:element name="Function" ma:index="8" nillable="true" ma:displayName="Function" ma:format="Dropdown" ma:internalName="Function">
      <xsd:simpleType>
        <xsd:restriction base="dms:Choice">
          <xsd:enumeration value="Product Setup"/>
          <xsd:enumeration value="Asset Selection"/>
          <xsd:enumeration value="Product Funding"/>
          <xsd:enumeration value="Content Authoring"/>
          <xsd:enumeration value="Content Development"/>
          <xsd:enumeration value="Content Design"/>
          <xsd:enumeration value="Content Clearance"/>
          <xsd:enumeration value="Content Production"/>
          <xsd:enumeration value="Project Management"/>
          <xsd:enumeration value="Content Finalization"/>
          <xsd:enumeration value="Product Closeout Activities"/>
          <xsd:enumeration value="Content Revision and Reprint"/>
          <xsd:enumeration value="General Reference"/>
        </xsd:restriction>
      </xsd:simpleType>
    </xsd:element>
    <xsd:element name="Topic2" ma:index="9" nillable="true" ma:displayName="Topic" ma:format="Dropdown" ma:internalName="Topic2">
      <xsd:simpleType>
        <xsd:restriction base="dms:Choice">
          <xsd:enumeration value="Managing Files"/>
          <xsd:enumeration value="Managing Quality and Compliance"/>
          <xsd:enumeration value="Managing Partners"/>
          <xsd:enumeration value="Managing Data"/>
          <xsd:enumeration value="Managing Budgets"/>
          <xsd:enumeration value="Managing Content Creation"/>
          <xsd:enumeration value="Other (Admin, Tools, Resources)"/>
        </xsd:restriction>
      </xsd:simpleType>
    </xsd:element>
    <xsd:element name="Sub_x002d_Topic2" ma:index="10" nillable="true" ma:displayName="Sub-Topic" ma:format="Dropdown" ma:internalName="Sub_x002d_Topic2">
      <xsd:simpleType>
        <xsd:restriction base="dms:Choice">
          <xsd:enumeration value="--MANAGING FILES--"/>
          <xsd:enumeration value="Archiving/File Sharing"/>
          <xsd:enumeration value="Automation"/>
          <xsd:enumeration value="Composition Standards"/>
          <xsd:enumeration value="File Approval"/>
          <xsd:enumeration value="File Certification"/>
          <xsd:enumeration value="File Delivery to Printer"/>
          <xsd:enumeration value="File Naming"/>
          <xsd:enumeration value="File Setup"/>
          <xsd:enumeration value="Format Conversion"/>
          <xsd:enumeration value="In-Prod Deliverables"/>
          <xsd:enumeration value="Page Proofs"/>
          <xsd:enumeration value="Print On Demand"/>
          <xsd:enumeration value="Printer Proofs"/>
          <xsd:enumeration value="Routing for Transmittal/Review"/>
          <xsd:enumeration value="Watermarking"/>
          <xsd:enumeration value="Word Downloads"/>
          <xsd:enumeration value="--MANAGING QUALITY &amp; COMPLIANCE--"/>
          <xsd:enumeration value="Alt text"/>
          <xsd:enumeration value="Assessments"/>
          <xsd:enumeration value="Branding"/>
          <xsd:enumeration value="Copyediting"/>
          <xsd:enumeration value="Copyright Lines and License Agreements"/>
          <xsd:enumeration value="Credit Line Placement"/>
          <xsd:enumeration value="CXX Processing"/>
          <xsd:enumeration value="CenDoc"/>
          <xsd:enumeration value="Design &amp; Semantic Coding"/>
          <xsd:enumeration value="Indexing"/>
          <xsd:enumeration value="Proofreading/QA"/>
          <xsd:enumeration value="Systems Testing"/>
          <xsd:enumeration value="--MANAGING PARTNERS--"/>
          <xsd:enumeration value="Author Communication"/>
          <xsd:enumeration value="Contact Lists"/>
          <xsd:enumeration value="Outsourced Services"/>
          <xsd:enumeration value="Escalation"/>
          <xsd:enumeration value="Project Team"/>
          <xsd:enumeration value="Vendor Assignments"/>
          <xsd:enumeration value="Vendor Communication"/>
          <xsd:enumeration value="Vendor Start Up"/>
          <xsd:enumeration value="Vendor Tracking"/>
          <xsd:enumeration value="--MANAGING DATA--"/>
          <xsd:enumeration value="Asset  Metadata"/>
          <xsd:enumeration value="Attachments"/>
          <xsd:enumeration value="Close-Out Materials"/>
          <xsd:enumeration value="Dashboard"/>
          <xsd:enumeration value="Data Integrity"/>
          <xsd:enumeration value="Meetings"/>
          <xsd:enumeration value="Order/Print Management"/>
          <xsd:enumeration value="Product Setup"/>
          <xsd:enumeration value="Schedules"/>
          <xsd:enumeration value="Specifications"/>
          <xsd:enumeration value="--MANAGING BUDGETS--"/>
          <xsd:enumeration value="Charge-Back Tracking"/>
          <xsd:enumeration value="Invoice Processing"/>
          <xsd:enumeration value="Plate &amp; Plate Wizard"/>
          <xsd:enumeration value="Purchase Orders"/>
          <xsd:enumeration value="Time Entry"/>
          <xsd:enumeration value="--MANAGING CONTENT CREATION--"/>
          <xsd:enumeration value="Approved Content Providers"/>
          <xsd:enumeration value="Art Manuscript / Logs"/>
          <xsd:enumeration value="Author Contract"/>
          <xsd:enumeration value="Content Authoring"/>
          <xsd:enumeration value="Content Design"/>
          <xsd:enumeration value="Content Development"/>
          <xsd:enumeration value="CXX Submission"/>
          <xsd:enumeration value="--OTHER: ADMIN/TOOLS/RESOURCES--"/>
          <xsd:enumeration value="Book Requests / Sample Copies"/>
          <xsd:enumeration value="Carts Request Form"/>
          <xsd:enumeration value="Codes &amp; Standard IDs"/>
          <xsd:enumeration value="Document Management *"/>
          <xsd:enumeration value="Other"/>
          <xsd:enumeration value="Shipping (Hardcopy)"/>
          <xsd:enumeration value="Tips &amp; Tricks *"/>
        </xsd:restriction>
      </xsd:simpleType>
    </xsd:element>
    <xsd:element name="Current_x0020_Vrs_x002e__x0020_Date" ma:index="11" nillable="true" ma:displayName="Current Vrs. Date" ma:format="DateOnly" ma:internalName="Current_x0020_Vrs_x002e__x0020_Date">
      <xsd:simpleType>
        <xsd:restriction base="dms:DateTime"/>
      </xsd:simpleType>
    </xsd:element>
    <xsd:element name="Owner" ma:index="12" nillable="true" ma:displayName="Owner" ma:description="Owner of this document" ma:list="UserInfo" ma:SearchPeopleOnly="false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_x0020_Type2" ma:index="13" nillable="true" ma:displayName="Doc Type" ma:format="Dropdown" ma:internalName="Doc_x0020_Type2">
      <xsd:simpleType>
        <xsd:restriction base="dms:Choice">
          <xsd:enumeration value="Application File"/>
          <xsd:enumeration value="Calculator"/>
          <xsd:enumeration value="Cendoc Stylesheet"/>
          <xsd:enumeration value="Checklist/1-Pager"/>
          <xsd:enumeration value="Email Template"/>
          <xsd:enumeration value="Form"/>
          <xsd:enumeration value="Guidelines"/>
          <xsd:enumeration value="Non-PAL Stylesheet"/>
          <xsd:enumeration value="Presentation"/>
          <xsd:enumeration value="Process or Policy"/>
          <xsd:enumeration value="Reference FAQ"/>
          <xsd:enumeration value="Report"/>
          <xsd:enumeration value="Requirements (System)"/>
          <xsd:enumeration value="Sample / Example"/>
          <xsd:enumeration value="Style Guide"/>
          <xsd:enumeration value="Template"/>
          <xsd:enumeration value="User Guide/Manual"/>
          <xsd:enumeration value="Value List/Table"/>
          <xsd:enumeration value="Workflow"/>
        </xsd:restriction>
      </xsd:simpleType>
    </xsd:element>
    <xsd:element name="_x0031_e_x0020_Audience" ma:index="14" nillable="true" ma:displayName="Primary Audience" ma:internalName="_x0031_e_x0020_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ent Development"/>
                    <xsd:enumeration value="Design"/>
                    <xsd:enumeration value="Digital Production"/>
                    <xsd:enumeration value="E2E Site Lead"/>
                    <xsd:enumeration value="Finance &amp; Metrics"/>
                    <xsd:enumeration value="Inventory"/>
                    <xsd:enumeration value="Manufacturing"/>
                    <xsd:enumeration value="Marketing / Sales"/>
                    <xsd:enumeration value="Media Development"/>
                    <xsd:enumeration value="Production"/>
                    <xsd:enumeration value="Product Management"/>
                    <xsd:enumeration value="R&amp;P Acquisitions"/>
                    <xsd:enumeration value="R&amp;P Clearance"/>
                    <xsd:enumeration value="Standards/Ops Only"/>
                    <xsd:enumeration value="Vendors (VIP)"/>
                  </xsd:restriction>
                </xsd:simpleType>
              </xsd:element>
            </xsd:sequence>
          </xsd:extension>
        </xsd:complexContent>
      </xsd:complexType>
    </xsd:element>
    <xsd:element name="Product_x0020_Delivery_x0020_Format" ma:index="15" nillable="true" ma:displayName="Product Delivery Format" ma:internalName="Product_x0020_Delivery_x0020_Forma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Print"/>
                    <xsd:enumeration value="Manufactured Media"/>
                    <xsd:enumeration value="Online/Digital"/>
                  </xsd:restriction>
                </xsd:simpleType>
              </xsd:element>
            </xsd:sequence>
          </xsd:extension>
        </xsd:complexContent>
      </xsd:complexType>
    </xsd:element>
    <xsd:element name="Product_x0020_Type_x0028_s_x0029_" ma:index="16" nillable="true" ma:displayName="Product Type(s)" ma:default="None" ma:internalName="Product_x0020_Type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Advantage Editions"/>
                    <xsd:enumeration value="Ancillaries - Digital"/>
                    <xsd:enumeration value="Ancillaries - Print"/>
                    <xsd:enumeration value="Annotated Editions"/>
                    <xsd:enumeration value="AP Editions"/>
                    <xsd:enumeration value="Custom"/>
                    <xsd:enumeration value="Digital Products (non-eBook)"/>
                    <xsd:enumeration value="eBook"/>
                    <xsd:enumeration value="K-12 Editions"/>
                    <xsd:enumeration value="K-12 HS Editions"/>
                    <xsd:enumeration value="Instructor Editions"/>
                    <xsd:enumeration value="International Editions"/>
                    <xsd:enumeration value="MindTap"/>
                    <xsd:enumeration value="National Geographic Learning"/>
                    <xsd:enumeration value="SimPub"/>
                    <xsd:enumeration value="Student/Base Editions"/>
                  </xsd:restriction>
                </xsd:simpleType>
              </xsd:element>
            </xsd:sequence>
          </xsd:extension>
        </xsd:complexContent>
      </xsd:complexType>
    </xsd:element>
    <xsd:element name="System_x0028_s_x0029_" ma:index="17" nillable="true" ma:displayName="System(s)" ma:default="None" ma:internalName="System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Cardinal"/>
                    <xsd:enumeration value="CARTS"/>
                    <xsd:enumeration value="Compose"/>
                    <xsd:enumeration value="Docusphere"/>
                    <xsd:enumeration value="DropBox"/>
                    <xsd:enumeration value="E1"/>
                    <xsd:enumeration value="eProd"/>
                    <xsd:enumeration value="Geyser"/>
                    <xsd:enumeration value="Inside"/>
                    <xsd:enumeration value="Inside:ProdShare"/>
                    <xsd:enumeration value="IPS"/>
                    <xsd:enumeration value="JIRA"/>
                    <xsd:enumeration value="Mass Transit"/>
                    <xsd:enumeration value="ORCA"/>
                    <xsd:enumeration value="Printer Systems (JA/InSite/ePAC)"/>
                    <xsd:enumeration value="Rights Reporting Tool (RRT)"/>
                    <xsd:enumeration value="Rights Systems (RMS/CRS)"/>
                    <xsd:enumeration value="Telescope"/>
                  </xsd:restriction>
                </xsd:simpleType>
              </xsd:element>
            </xsd:sequence>
          </xsd:extension>
        </xsd:complexContent>
      </xsd:complexType>
    </xsd:element>
    <xsd:element name="Software" ma:index="18" nillable="true" ma:displayName="Software" ma:format="Dropdown" ma:internalName="Software">
      <xsd:simpleType>
        <xsd:restriction base="dms:Choice">
          <xsd:enumeration value="Adobe Acrobat"/>
          <xsd:enumeration value="Microsoft Visio"/>
          <xsd:enumeration value="PitStop"/>
        </xsd:restriction>
      </xsd:simpleType>
    </xsd:element>
    <xsd:element name="Screen" ma:index="19" nillable="true" ma:displayName="Screen" ma:format="Dropdown" ma:internalName="Screen">
      <xsd:simpleType>
        <xsd:restriction base="dms:Choice">
          <xsd:enumeration value="Attachments"/>
          <xsd:enumeration value="Dashboard(s)"/>
          <xsd:enumeration value="General/Multiple"/>
          <xsd:enumeration value="Main Setup"/>
          <xsd:enumeration value="MyTasks"/>
          <xsd:enumeration value="Narrative"/>
          <xsd:enumeration value="Plate"/>
          <xsd:enumeration value="Project Team"/>
          <xsd:enumeration value="Reprint Corrections"/>
          <xsd:enumeration value="Rights System View"/>
          <xsd:enumeration value="Routing"/>
          <xsd:enumeration value="Schedule"/>
          <xsd:enumeration value="Specifications"/>
          <xsd:enumeration value="Vendor Address Book"/>
          <xsd:enumeration value="Vendor Assignments"/>
        </xsd:restriction>
      </xsd:simpleType>
    </xsd:element>
    <xsd:element name="Component_x0028_s_x0029_" ma:index="20" nillable="true" ma:displayName="Component(s)" ma:default="None" ma:internalName="Component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Book Covers"/>
                    <xsd:enumeration value="Book Endsheets"/>
                    <xsd:enumeration value="Book Inserts"/>
                    <xsd:enumeration value="Book Inside Covers"/>
                    <xsd:enumeration value="Book Interiors"/>
                    <xsd:enumeration value="Book Preface/FM/CR"/>
                    <xsd:enumeration value="CDs"/>
                    <xsd:enumeration value="DVDs"/>
                    <xsd:enumeration value="In-Book Ads"/>
                    <xsd:enumeration value="PACs"/>
                  </xsd:restriction>
                </xsd:simpleType>
              </xsd:element>
            </xsd:sequence>
          </xsd:extension>
        </xsd:complexContent>
      </xsd:complexType>
    </xsd:element>
    <xsd:element name="Portfolio" ma:index="30" nillable="true" ma:displayName="Portfolio" ma:hidden="true" ma:internalName="Portfolio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igher Ed"/>
                    <xsd:enumeration value="NGL/International"/>
                    <xsd:enumeration value="School/Reference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520c62-91d1-4715-93cb-6b6cc6733a1f" elementFormDefault="qualified">
    <xsd:import namespace="http://schemas.microsoft.com/office/2006/documentManagement/types"/>
    <xsd:import namespace="http://schemas.microsoft.com/office/infopath/2007/PartnerControls"/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BD255F-1AB4-4B7F-97CA-248D24762D4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F60B298-C6B1-4CA0-A44C-8B6FAB39D879}">
  <ds:schemaRefs>
    <ds:schemaRef ds:uri="http://schemas.microsoft.com/office/2006/metadata/properties"/>
    <ds:schemaRef ds:uri="http://purl.org/dc/elements/1.1/"/>
    <ds:schemaRef ds:uri="a3520c62-91d1-4715-93cb-6b6cc6733a1f"/>
    <ds:schemaRef ds:uri="http://purl.org/dc/terms/"/>
    <ds:schemaRef ds:uri="http://schemas.microsoft.com/office/2006/documentManagement/types"/>
    <ds:schemaRef ds:uri="a4d2ff27-a226-42e2-a79e-c1ae662d212e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856fc18-c0f7-462c-a53d-fc2610d0c4c8"/>
  </ds:schemaRefs>
</ds:datastoreItem>
</file>

<file path=customXml/itemProps3.xml><?xml version="1.0" encoding="utf-8"?>
<ds:datastoreItem xmlns:ds="http://schemas.openxmlformats.org/officeDocument/2006/customXml" ds:itemID="{D75FD8AF-03B6-40B7-84F4-489ECF9A03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d2ff27-a226-42e2-a79e-c1ae662d212e"/>
    <ds:schemaRef ds:uri="f856fc18-c0f7-462c-a53d-fc2610d0c4c8"/>
    <ds:schemaRef ds:uri="a3520c62-91d1-4715-93cb-6b6cc6733a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32CFAA7-E308-4DCB-89CD-C84C20E902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4228</TotalTime>
  <Words>654</Words>
  <Application>Microsoft Office PowerPoint</Application>
  <PresentationFormat>Custom</PresentationFormat>
  <Paragraphs>56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Infinite Sequences and Series</vt:lpstr>
      <vt:lpstr>11.7 Strategy for Testing Series</vt:lpstr>
      <vt:lpstr>Strategy for Testing Series (1 of 5)</vt:lpstr>
      <vt:lpstr>Strategy for Testing Series (2 of 5)</vt:lpstr>
      <vt:lpstr>Strategy for Testing Series (3 of 5)</vt:lpstr>
      <vt:lpstr>Strategy for Testing Series (4 of 5)</vt:lpstr>
      <vt:lpstr>Strategy for Testing Series (5 of 5)</vt:lpstr>
      <vt:lpstr>Example 1</vt:lpstr>
      <vt:lpstr>Example 2</vt:lpstr>
      <vt:lpstr>Example 4</vt:lpstr>
      <vt:lpstr>Example 5</vt:lpstr>
      <vt:lpstr>Example 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Triola, Courtney A</dc:creator>
  <cp:lastModifiedBy>Sivasubramanian, Venkatesan</cp:lastModifiedBy>
  <cp:revision>1232</cp:revision>
  <cp:lastPrinted>2016-10-03T15:29:39Z</cp:lastPrinted>
  <dcterms:created xsi:type="dcterms:W3CDTF">2017-12-08T21:17:47Z</dcterms:created>
  <dcterms:modified xsi:type="dcterms:W3CDTF">2019-02-01T01:25:40Z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0x0101002A5D52E595BC2A47A3DCA88123D2A30D</vt:lpwstr>
  </property>
  <property fmtid="{D5CDD505-2E9C-101B-9397-08002B2CF9AE}" pid="3" name="Order">
    <vt:r8>112600</vt:r8>
  </property>
  <property fmtid="{D5CDD505-2E9C-101B-9397-08002B2CF9AE}" pid="4" name="Category">
    <vt:lpwstr>Accessibility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Document Type">
    <vt:lpwstr>Template</vt:lpwstr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Audience">
    <vt:lpwstr>Content Developer</vt:lpwstr>
  </property>
  <property fmtid="{D5CDD505-2E9C-101B-9397-08002B2CF9AE}" pid="11" name="Department">
    <vt:lpwstr>GPM Training</vt:lpwstr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dlc_DocIdItemGuid">
    <vt:lpwstr>8b70cda3-413b-4766-b009-7cf0a547d69e</vt:lpwstr>
  </property>
</Properties>
</file>