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30"/>
  </p:notesMasterIdLst>
  <p:handoutMasterIdLst>
    <p:handoutMasterId r:id="rId31"/>
  </p:handoutMasterIdLst>
  <p:sldIdLst>
    <p:sldId id="277" r:id="rId6"/>
    <p:sldId id="256" r:id="rId7"/>
    <p:sldId id="265" r:id="rId8"/>
    <p:sldId id="266" r:id="rId9"/>
    <p:sldId id="267" r:id="rId10"/>
    <p:sldId id="268" r:id="rId11"/>
    <p:sldId id="278" r:id="rId12"/>
    <p:sldId id="1008" r:id="rId13"/>
    <p:sldId id="1009" r:id="rId14"/>
    <p:sldId id="1010" r:id="rId15"/>
    <p:sldId id="1011" r:id="rId16"/>
    <p:sldId id="1012" r:id="rId17"/>
    <p:sldId id="1013" r:id="rId18"/>
    <p:sldId id="1014" r:id="rId19"/>
    <p:sldId id="1015" r:id="rId20"/>
    <p:sldId id="1016" r:id="rId21"/>
    <p:sldId id="1017" r:id="rId22"/>
    <p:sldId id="1018" r:id="rId23"/>
    <p:sldId id="1019" r:id="rId24"/>
    <p:sldId id="1020" r:id="rId25"/>
    <p:sldId id="1021" r:id="rId26"/>
    <p:sldId id="1022" r:id="rId27"/>
    <p:sldId id="1023" r:id="rId28"/>
    <p:sldId id="1024" r:id="rId2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ola, Courtney A" initials="TC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A3"/>
    <a:srgbClr val="000000"/>
    <a:srgbClr val="A30000"/>
    <a:srgbClr val="E7EFF7"/>
    <a:srgbClr val="CBDDEF"/>
    <a:srgbClr val="004A78"/>
    <a:srgbClr val="006298"/>
    <a:srgbClr val="FF6300"/>
    <a:srgbClr val="E9255F"/>
    <a:srgbClr val="009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5" autoAdjust="0"/>
    <p:restoredTop sz="94316" autoAdjust="0"/>
  </p:normalViewPr>
  <p:slideViewPr>
    <p:cSldViewPr snapToGrid="0" snapToObjects="1">
      <p:cViewPr varScale="1">
        <p:scale>
          <a:sx n="103" d="100"/>
          <a:sy n="103" d="100"/>
        </p:scale>
        <p:origin x="87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256"/>
    </p:cViewPr>
  </p:outlin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09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AA413-85C6-40F2-B867-268CAAA7E37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803E-66EE-42CE-8DFB-98553954E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10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6680D68-05FF-7942-990A-B21BB8E6CE33}" type="datetimeFigureOut">
              <a:rPr lang="en-US"/>
              <a:pPr>
                <a:defRPr/>
              </a:pPr>
              <a:t>3/30/2020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CAE60C-72A0-D14D-8733-C13212F69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CAE60C-72A0-D14D-8733-C13212F694A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91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" y="16"/>
            <a:ext cx="12191807" cy="68658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91187"/>
            <a:ext cx="10515600" cy="684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867275" y="3619985"/>
            <a:ext cx="2457450" cy="597477"/>
          </a:xfrm>
        </p:spPr>
        <p:txBody>
          <a:bodyPr>
            <a:norm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date</a:t>
            </a:r>
          </a:p>
        </p:txBody>
      </p:sp>
      <p:pic>
        <p:nvPicPr>
          <p:cNvPr id="9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1" y="6356350"/>
            <a:ext cx="1699425" cy="38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n-US" sz="1400" b="0" i="0" u="none" strike="noStrike" baseline="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IN" dirty="0"/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732658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743576" y="1579015"/>
            <a:ext cx="3300402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6" y="2202774"/>
            <a:ext cx="3300402" cy="3953578"/>
          </a:xfrm>
        </p:spPr>
        <p:txBody>
          <a:bodyPr>
            <a:normAutofit/>
          </a:bodyPr>
          <a:lstStyle>
            <a:lvl1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1pPr>
            <a:lvl2pPr marL="685800" indent="-228600">
              <a:buFontTx/>
              <a:buChar char="‒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/>
          </p:nvPr>
        </p:nvSpPr>
        <p:spPr>
          <a:xfrm>
            <a:off x="4445799" y="1579015"/>
            <a:ext cx="3300402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4445799" y="2202774"/>
            <a:ext cx="3300402" cy="3953578"/>
          </a:xfrm>
        </p:spPr>
        <p:txBody>
          <a:bodyPr>
            <a:normAutofit/>
          </a:bodyPr>
          <a:lstStyle>
            <a:lvl1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1pPr>
            <a:lvl2pPr marL="685800" indent="-228600">
              <a:buFontTx/>
              <a:buChar char="‒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23"/>
          </p:nvPr>
        </p:nvSpPr>
        <p:spPr>
          <a:xfrm>
            <a:off x="8145953" y="1579015"/>
            <a:ext cx="3300402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8154717" y="2202774"/>
            <a:ext cx="3300402" cy="3953578"/>
          </a:xfrm>
        </p:spPr>
        <p:txBody>
          <a:bodyPr>
            <a:normAutofit/>
          </a:bodyPr>
          <a:lstStyle>
            <a:lvl1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1pPr>
            <a:lvl2pPr marL="685800" indent="-228600">
              <a:buFontTx/>
              <a:buChar char="‒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</a:t>
            </a:r>
          </a:p>
        </p:txBody>
      </p:sp>
      <p:sp>
        <p:nvSpPr>
          <p:cNvPr id="10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6" y="1289684"/>
            <a:ext cx="10711543" cy="2750053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 </a:t>
            </a:r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 </a:t>
            </a:r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lacus.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</a:t>
            </a:r>
            <a:r>
              <a:rPr lang="en-US" dirty="0" err="1"/>
              <a:t>sociis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40228" y="4846655"/>
            <a:ext cx="10711543" cy="825500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>
                <a:solidFill>
                  <a:srgbClr val="00629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Click to add caption to accompany content. Lorem ipsum dolor sit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amet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elit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sed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eiusmod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tempor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ut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labore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dolore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magna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aliqua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Viverra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vitae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congue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ac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felis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donec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et.</a:t>
            </a:r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474805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733118" y="1619557"/>
            <a:ext cx="6477000" cy="425926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478972" y="4070657"/>
            <a:ext cx="3976406" cy="1808163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>
                <a:solidFill>
                  <a:srgbClr val="00629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Click to add caption to accompany content. Lorem ipsum dolor sit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amet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elit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sed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eiusmod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tempor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ut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labore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dolore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magna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aliqua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Viverra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vitae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congue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ac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felis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donec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et.</a:t>
            </a:r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87119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D9031-36FF-4E07-B750-15C3F3F0088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1971" y="1292277"/>
            <a:ext cx="10721975" cy="89182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3EDE0A-CD36-4494-A107-C14E180ECC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3425" y="2295525"/>
            <a:ext cx="10721975" cy="590492"/>
          </a:xfrm>
        </p:spPr>
        <p:txBody>
          <a:bodyPr/>
          <a:lstStyle/>
          <a:p>
            <a:pPr lvl="0"/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21A11C5-84D5-4948-87ED-1D3F7F6DC53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3425" y="2986088"/>
            <a:ext cx="10721975" cy="646112"/>
          </a:xfrm>
        </p:spPr>
        <p:txBody>
          <a:bodyPr/>
          <a:lstStyle/>
          <a:p>
            <a:pPr lvl="0"/>
            <a:endParaRPr lang="en-IN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733118" y="4077480"/>
            <a:ext cx="10722260" cy="60944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33425" y="5131837"/>
            <a:ext cx="10721953" cy="746983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>
                <a:solidFill>
                  <a:srgbClr val="00629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Click to add caption to accompany content. Lorem ipsum dolor sit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amet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elit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sed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eiusmod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tempor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ut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labore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dolore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magna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aliqua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Viverra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vitae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congue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ac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felis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donec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et.</a:t>
            </a:r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820940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D9031-36FF-4E07-B750-15C3F3F0088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1971" y="1292277"/>
            <a:ext cx="10721975" cy="558769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3EDE0A-CD36-4494-A107-C14E180ECC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3425" y="1922485"/>
            <a:ext cx="10721975" cy="646112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21A11C5-84D5-4948-87ED-1D3F7F6DC53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3425" y="2640036"/>
            <a:ext cx="10721975" cy="40692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33425" y="5467739"/>
            <a:ext cx="10721953" cy="746983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>
                <a:solidFill>
                  <a:srgbClr val="00629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Click to add caption to accompany content. Lorem ipsum dolor sit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amet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elit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sed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eiusmod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tempor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ut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labore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dolore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magna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aliqua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Viverra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vitae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congue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ac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felis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donec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298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et.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77195F-EFA9-4727-8271-AEEA56F4FF6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33425" y="3118404"/>
            <a:ext cx="10729913" cy="373039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022AA9B-61C8-44FD-966A-DCCA4209B03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33425" y="3573463"/>
            <a:ext cx="10729913" cy="477054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6A4B729-D02F-4676-A390-963D107DBF8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33425" y="4124325"/>
            <a:ext cx="10729913" cy="486613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F2BC0406-59D9-4D26-91B3-9111FD17EAD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733425" y="4684713"/>
            <a:ext cx="10729913" cy="3714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426694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6" y="1638300"/>
            <a:ext cx="10711543" cy="4394200"/>
          </a:xfrm>
        </p:spPr>
        <p:txBody>
          <a:bodyPr>
            <a:normAutofit/>
          </a:bodyPr>
          <a:lstStyle>
            <a:lvl1pPr marL="342900" indent="-342900">
              <a:buClr>
                <a:srgbClr val="004A78"/>
              </a:buClr>
              <a:buFont typeface="Arial" charset="0"/>
              <a:buChar char="•"/>
              <a:defRPr sz="2000">
                <a:solidFill>
                  <a:srgbClr val="000000"/>
                </a:solidFill>
              </a:defRPr>
            </a:lvl1pPr>
            <a:lvl2pPr marL="685800" marR="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FF6300"/>
              </a:buClr>
              <a:buSzTx/>
              <a:buFont typeface="Arial" charset="0"/>
              <a:buChar char="•"/>
              <a:tabLst/>
              <a:defRPr sz="2000" baseline="0"/>
            </a:lvl2pPr>
            <a:lvl3pPr marL="1143000" indent="-228600">
              <a:buClr>
                <a:srgbClr val="000000"/>
              </a:buClr>
              <a:buFont typeface="Arial" charset="0"/>
              <a:buChar char="•"/>
              <a:defRPr sz="2000"/>
            </a:lvl3pPr>
            <a:lvl4pPr marL="1600200" indent="-228600">
              <a:buClr>
                <a:srgbClr val="000000"/>
              </a:buClr>
              <a:buSzPct val="50000"/>
              <a:buFont typeface="LucidaGrande" charset="0"/>
              <a:buChar char="▶"/>
              <a:defRPr sz="2000"/>
            </a:lvl4pPr>
            <a:lvl5pPr marL="2057400" indent="-228600">
              <a:buClr>
                <a:srgbClr val="000000"/>
              </a:buClr>
              <a:buFont typeface="Helvetica" charset="0"/>
              <a:buChar char="⁃"/>
              <a:defRPr sz="2000"/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</a:t>
            </a:r>
          </a:p>
          <a:p>
            <a:pPr lvl="0"/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</a:t>
            </a:r>
          </a:p>
          <a:p>
            <a:pPr lvl="0"/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lacus.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</a:t>
            </a:r>
            <a:r>
              <a:rPr lang="en-US" dirty="0" err="1"/>
              <a:t>sociis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905811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6" y="1638300"/>
            <a:ext cx="10711543" cy="4394200"/>
          </a:xfrm>
        </p:spPr>
        <p:txBody>
          <a:bodyPr>
            <a:normAutofit/>
          </a:bodyPr>
          <a:lstStyle>
            <a:lvl1pPr marL="457200" indent="-457200">
              <a:buClr>
                <a:srgbClr val="004A78"/>
              </a:buClr>
              <a:buFont typeface="+mj-lt"/>
              <a:buAutoNum type="arabicPeriod"/>
              <a:defRPr sz="2000">
                <a:solidFill>
                  <a:srgbClr val="000000"/>
                </a:solidFill>
              </a:defRPr>
            </a:lvl1pPr>
            <a:lvl2pPr marL="685800" marR="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FF6300"/>
              </a:buClr>
              <a:buSzTx/>
              <a:buFont typeface="Arial" charset="0"/>
              <a:buChar char="•"/>
              <a:tabLst/>
              <a:defRPr sz="2000" baseline="0"/>
            </a:lvl2pPr>
            <a:lvl3pPr marL="1143000" indent="-228600">
              <a:buClr>
                <a:srgbClr val="000000"/>
              </a:buClr>
              <a:buFont typeface="Arial" charset="0"/>
              <a:buChar char="•"/>
              <a:defRPr sz="2000"/>
            </a:lvl3pPr>
            <a:lvl4pPr marL="1600200" indent="-228600">
              <a:buClr>
                <a:srgbClr val="000000"/>
              </a:buClr>
              <a:buSzPct val="50000"/>
              <a:buFont typeface="LucidaGrande" charset="0"/>
              <a:buChar char="▶"/>
              <a:defRPr sz="2000"/>
            </a:lvl4pPr>
            <a:lvl5pPr marL="2057400" indent="-228600">
              <a:buClr>
                <a:srgbClr val="000000"/>
              </a:buClr>
              <a:buFont typeface="Helvetica" charset="0"/>
              <a:buChar char="⁃"/>
              <a:defRPr sz="2000"/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</a:t>
            </a:r>
          </a:p>
          <a:p>
            <a:pPr lvl="0"/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</a:t>
            </a:r>
          </a:p>
          <a:p>
            <a:pPr lvl="0"/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lacus.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</a:t>
            </a:r>
            <a:r>
              <a:rPr lang="en-US" dirty="0" err="1"/>
              <a:t>sociis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7342647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6" y="1638300"/>
            <a:ext cx="10711543" cy="4394200"/>
          </a:xfrm>
        </p:spPr>
        <p:txBody>
          <a:bodyPr>
            <a:normAutofit/>
          </a:bodyPr>
          <a:lstStyle>
            <a:lvl1pPr marL="342900" indent="-342900">
              <a:buClr>
                <a:srgbClr val="004A78"/>
              </a:buClr>
              <a:buFont typeface="Arial" charset="0"/>
              <a:buChar char="•"/>
              <a:defRPr sz="2000">
                <a:solidFill>
                  <a:srgbClr val="004A78"/>
                </a:solidFill>
              </a:defRPr>
            </a:lvl1pPr>
            <a:lvl2pPr marL="685800" marR="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FF6300"/>
              </a:buClr>
              <a:buSzTx/>
              <a:buFont typeface="Arial" charset="0"/>
              <a:buChar char="•"/>
              <a:tabLst/>
              <a:defRPr sz="2000" baseline="0"/>
            </a:lvl2pPr>
            <a:lvl3pPr marL="1143000" indent="-228600">
              <a:buClr>
                <a:srgbClr val="000000"/>
              </a:buClr>
              <a:buFont typeface="Arial" charset="0"/>
              <a:buChar char="•"/>
              <a:defRPr sz="2000"/>
            </a:lvl3pPr>
            <a:lvl4pPr marL="1600200" indent="-228600">
              <a:buClr>
                <a:srgbClr val="000000"/>
              </a:buClr>
              <a:buSzPct val="50000"/>
              <a:buFont typeface="LucidaGrande" charset="0"/>
              <a:buChar char="▶"/>
              <a:defRPr sz="2000"/>
            </a:lvl4pPr>
            <a:lvl5pPr marL="2057400" indent="-228600">
              <a:buClr>
                <a:srgbClr val="000000"/>
              </a:buClr>
              <a:buFont typeface="Helvetica" charset="0"/>
              <a:buChar char="⁃"/>
              <a:defRPr sz="20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0"/>
          </p:nvPr>
        </p:nvSpPr>
        <p:spPr>
          <a:xfrm>
            <a:off x="1895522" y="2019868"/>
            <a:ext cx="8128000" cy="338009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6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76403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" y="16"/>
            <a:ext cx="12191807" cy="6865874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274574" y="2193424"/>
            <a:ext cx="9642852" cy="618014"/>
          </a:xfrm>
        </p:spPr>
        <p:txBody>
          <a:bodyPr anchor="b">
            <a:noAutofit/>
          </a:bodyPr>
          <a:lstStyle>
            <a:lvl1pPr marL="0" indent="0" algn="ctr">
              <a:buNone/>
              <a:defRPr sz="50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2pPr>
            <a:lvl3pPr marL="9144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3pPr>
            <a:lvl4pPr marL="13716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4pPr>
          </a:lstStyle>
          <a:p>
            <a:pPr lvl="0"/>
            <a:r>
              <a:rPr lang="en-US" dirty="0"/>
              <a:t>Unit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96122"/>
            <a:ext cx="10515600" cy="67210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1" y="6356350"/>
            <a:ext cx="1699425" cy="38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n-US" sz="1400" b="0" i="0" u="none" strike="noStrike" baseline="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IN" dirty="0"/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838174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" y="16"/>
            <a:ext cx="12191807" cy="6865874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996910" y="3112899"/>
            <a:ext cx="3297426" cy="618014"/>
          </a:xfrm>
        </p:spPr>
        <p:txBody>
          <a:bodyPr anchor="b">
            <a:noAutofit/>
          </a:bodyPr>
          <a:lstStyle>
            <a:lvl1pPr marL="0" indent="0" algn="l">
              <a:buNone/>
              <a:defRPr sz="36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2pPr>
            <a:lvl3pPr marL="9144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3pPr>
            <a:lvl4pPr marL="1371600" indent="0" algn="ctr">
              <a:buNone/>
              <a:defRPr>
                <a:latin typeface="Summer Font" charset="0"/>
                <a:ea typeface="Summer Font" charset="0"/>
                <a:cs typeface="Summer Font" charset="0"/>
              </a:defRPr>
            </a:lvl4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96910" y="4035474"/>
            <a:ext cx="6402684" cy="67210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246063" y="314482"/>
            <a:ext cx="3343275" cy="431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1" y="6356350"/>
            <a:ext cx="1699425" cy="38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n-US" sz="1400" b="0" i="0" u="none" strike="noStrike" baseline="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IN" dirty="0"/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617780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6" y="1289684"/>
            <a:ext cx="10711543" cy="4597932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 </a:t>
            </a:r>
            <a:r>
              <a:rPr lang="en-US" dirty="0" err="1"/>
              <a:t>Mauris</a:t>
            </a:r>
            <a:r>
              <a:rPr lang="en-US" dirty="0"/>
              <a:t> a diam </a:t>
            </a:r>
            <a:r>
              <a:rPr lang="en-US" dirty="0" err="1"/>
              <a:t>maecenas</a:t>
            </a:r>
            <a:r>
              <a:rPr lang="en-US" dirty="0"/>
              <a:t> sed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 Sed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 </a:t>
            </a:r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lacus</a:t>
            </a:r>
            <a:r>
              <a:rPr lang="en-US" dirty="0"/>
              <a:t>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sociis. Sed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035067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81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AFFAB-D02A-4827-AE87-997A2FEFF7C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18800" cy="4778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A7B7D7-2DF8-452E-BA1E-18C442B0336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1857375"/>
            <a:ext cx="10712450" cy="4016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9B09F51-CF40-4AAA-A94C-84D97B45B6D8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2324100"/>
            <a:ext cx="10712450" cy="52228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788B3C7-3EF3-4B5A-80D3-A8A1A0C2AD5F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36600" y="2967038"/>
            <a:ext cx="10718800" cy="4857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8656032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9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AFFAB-D02A-4827-AE87-997A2FEFF7C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18800" cy="4778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A7B7D7-2DF8-452E-BA1E-18C442B0336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1857375"/>
            <a:ext cx="10712450" cy="4016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9B09F51-CF40-4AAA-A94C-84D97B45B6D8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2324100"/>
            <a:ext cx="10712450" cy="52228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788B3C7-3EF3-4B5A-80D3-A8A1A0C2AD5F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36600" y="2967038"/>
            <a:ext cx="10718800" cy="4857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A1F737A4-2F7D-4BFB-947F-3226D9E0119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3554413"/>
            <a:ext cx="10718800" cy="550862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E035FE6-F4A1-4279-9F12-F444E1A93C82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36600" y="4227513"/>
            <a:ext cx="10712450" cy="5873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7F8DD86E-04B4-4621-A663-32DD94EFB017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736600" y="4879975"/>
            <a:ext cx="10712450" cy="48577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5F5E9DF5-F2F6-40A1-854C-4DCB280C00C3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736600" y="5430836"/>
            <a:ext cx="10718800" cy="550863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3434269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AFFAB-D02A-4827-AE87-997A2FEFF7C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5151016" cy="4778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A7B7D7-2DF8-452E-BA1E-18C442B0336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6096000" y="1289051"/>
            <a:ext cx="5353050" cy="47783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9B09F51-CF40-4AAA-A94C-84D97B45B6D8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1889126"/>
            <a:ext cx="5151016" cy="47366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788B3C7-3EF3-4B5A-80D3-A8A1A0C2AD5F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6096000" y="1889126"/>
            <a:ext cx="5359400" cy="473665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A1F737A4-2F7D-4BFB-947F-3226D9E0119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2485029"/>
            <a:ext cx="5151016" cy="587376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E035FE6-F4A1-4279-9F12-F444E1A93C82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089648" y="2485030"/>
            <a:ext cx="5359401" cy="587376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7F8DD86E-04B4-4621-A663-32DD94EFB017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736600" y="3194644"/>
            <a:ext cx="5151016" cy="444296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5F5E9DF5-F2F6-40A1-854C-4DCB280C00C3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6096000" y="3194644"/>
            <a:ext cx="5359400" cy="443907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0DD209-502C-4CB2-BD80-B99716523D4A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736600" y="3741738"/>
            <a:ext cx="5151438" cy="54610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877F262-08D1-4F41-A06E-BE1B88A82DFE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096000" y="3741738"/>
            <a:ext cx="5353050" cy="541013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CACC40D-7614-418A-B8FA-606268EC1513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736600" y="4367213"/>
            <a:ext cx="5151438" cy="5905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B713460-B4F9-45B0-8F05-4AF2F084A64C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6089650" y="4346575"/>
            <a:ext cx="5353050" cy="5905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FF44DF68-C48B-47A4-ABA5-E06BB8F9B5D5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736600" y="5029200"/>
            <a:ext cx="5151438" cy="5397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ED5D4001-1181-41BD-928D-243CDCCF73BB}"/>
              </a:ext>
            </a:extLst>
          </p:cNvPr>
          <p:cNvSpPr>
            <a:spLocks noGrp="1"/>
          </p:cNvSpPr>
          <p:nvPr>
            <p:ph sz="quarter" idx="36"/>
          </p:nvPr>
        </p:nvSpPr>
        <p:spPr>
          <a:xfrm>
            <a:off x="6089650" y="5037332"/>
            <a:ext cx="5359400" cy="54610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9255216D-96A5-4027-A6C8-BB99F1A32EE0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736600" y="5668963"/>
            <a:ext cx="5151438" cy="4762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660989CE-8C44-49AC-90BD-D9233193206F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6089650" y="5650301"/>
            <a:ext cx="5365750" cy="476250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endParaRPr lang="en-IN" dirty="0"/>
          </a:p>
        </p:txBody>
      </p:sp>
      <p:sp>
        <p:nvSpPr>
          <p:cNvPr id="5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62922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4" y="1290690"/>
            <a:ext cx="10711543" cy="348047"/>
          </a:xfrm>
        </p:spPr>
        <p:txBody>
          <a:bodyPr>
            <a:noAutofit/>
          </a:bodyPr>
          <a:lstStyle>
            <a:lvl1pPr marL="0" indent="0" algn="l">
              <a:buNone/>
              <a:defRPr sz="2400" b="1" i="0" baseline="0">
                <a:solidFill>
                  <a:srgbClr val="00629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43572" y="1737343"/>
            <a:ext cx="10711543" cy="1462674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 </a:t>
            </a:r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3" y="3389727"/>
            <a:ext cx="10711543" cy="348047"/>
          </a:xfrm>
        </p:spPr>
        <p:txBody>
          <a:bodyPr>
            <a:noAutofit/>
          </a:bodyPr>
          <a:lstStyle>
            <a:lvl1pPr marL="0" indent="0" algn="l">
              <a:buNone/>
              <a:defRPr sz="2400" b="1" i="0" baseline="0">
                <a:solidFill>
                  <a:srgbClr val="00629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43572" y="3856204"/>
            <a:ext cx="10711543" cy="1462674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2pPr>
            <a:lvl3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3pPr>
            <a:lvl4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4pPr>
            <a:lvl5pPr>
              <a:defRPr>
                <a:solidFill>
                  <a:schemeClr val="bg1"/>
                </a:solidFill>
                <a:latin typeface="Summer Font" charset="0"/>
                <a:ea typeface="Summer Font" charset="0"/>
                <a:cs typeface="Summer Font" charset="0"/>
              </a:defRPr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 </a:t>
            </a:r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</a:t>
            </a:r>
          </a:p>
        </p:txBody>
      </p:sp>
      <p:sp>
        <p:nvSpPr>
          <p:cNvPr id="12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87936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743576" y="1579015"/>
            <a:ext cx="5084468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3576" y="2202774"/>
            <a:ext cx="5084468" cy="3953578"/>
          </a:xfrm>
        </p:spPr>
        <p:txBody>
          <a:bodyPr>
            <a:normAutofit/>
          </a:bodyPr>
          <a:lstStyle>
            <a:lvl1pPr marL="2286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1pPr>
            <a:lvl2pPr marL="6858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2pPr>
            <a:lvl3pPr marL="11430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3pPr>
            <a:lvl4pPr marL="16002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4pPr>
            <a:lvl5pPr marL="2057400" indent="-228600">
              <a:buClr>
                <a:srgbClr val="004A78"/>
              </a:buClr>
              <a:buFont typeface="Arial" charset="0"/>
              <a:buChar char="•"/>
              <a:defRPr sz="18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 Massa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fusce</a:t>
            </a:r>
            <a:r>
              <a:rPr lang="en-US" dirty="0"/>
              <a:t> id </a:t>
            </a:r>
            <a:r>
              <a:rPr lang="en-US" dirty="0" err="1"/>
              <a:t>velit</a:t>
            </a:r>
            <a:r>
              <a:rPr lang="en-US" dirty="0"/>
              <a:t>.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in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. In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nisi porta lorem. </a:t>
            </a:r>
            <a:r>
              <a:rPr lang="en-US" dirty="0" err="1"/>
              <a:t>Fermentum</a:t>
            </a:r>
            <a:r>
              <a:rPr lang="en-US" dirty="0"/>
              <a:t> et </a:t>
            </a:r>
            <a:r>
              <a:rPr lang="en-US" dirty="0" err="1"/>
              <a:t>sollicitudin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Nec</a:t>
            </a:r>
            <a:r>
              <a:rPr lang="en-US" dirty="0"/>
              <a:t> dui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 id </a:t>
            </a:r>
            <a:r>
              <a:rPr lang="en-US" dirty="0" err="1"/>
              <a:t>venenatis</a:t>
            </a:r>
            <a:r>
              <a:rPr lang="en-US" dirty="0"/>
              <a:t> a </a:t>
            </a:r>
            <a:r>
              <a:rPr lang="en-US" dirty="0" err="1"/>
              <a:t>condimentum</a:t>
            </a:r>
            <a:r>
              <a:rPr lang="en-US" dirty="0"/>
              <a:t>. Non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.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20"/>
          </p:nvPr>
        </p:nvSpPr>
        <p:spPr>
          <a:xfrm>
            <a:off x="6370651" y="1579015"/>
            <a:ext cx="5084468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6370651" y="2202774"/>
            <a:ext cx="5084468" cy="3953578"/>
          </a:xfrm>
        </p:spPr>
        <p:txBody>
          <a:bodyPr>
            <a:normAutofit/>
          </a:bodyPr>
          <a:lstStyle>
            <a:lvl1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1pPr>
            <a:lvl2pPr marL="685800" indent="-228600">
              <a:buClr>
                <a:srgbClr val="004A78"/>
              </a:buClr>
              <a:buFontTx/>
              <a:buChar char="‒"/>
              <a:defRPr sz="1800">
                <a:solidFill>
                  <a:srgbClr val="000000"/>
                </a:solidFill>
              </a:defRPr>
            </a:lvl2pPr>
            <a:lvl3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3pPr>
            <a:lvl4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4pPr>
            <a:lvl5pPr>
              <a:buClr>
                <a:srgbClr val="004A78"/>
              </a:buClr>
              <a:defRPr sz="18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Viverra</a:t>
            </a:r>
            <a:r>
              <a:rPr lang="en-US" dirty="0"/>
              <a:t> vitae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ac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donec</a:t>
            </a:r>
            <a:r>
              <a:rPr lang="en-US" dirty="0"/>
              <a:t> et.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 </a:t>
            </a:r>
            <a:r>
              <a:rPr lang="en-US" dirty="0" err="1"/>
              <a:t>nascetur</a:t>
            </a:r>
            <a:r>
              <a:rPr lang="en-US" dirty="0"/>
              <a:t>. Massa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fusce</a:t>
            </a:r>
            <a:r>
              <a:rPr lang="en-US" dirty="0"/>
              <a:t> id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in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. In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nisi porta lorem. </a:t>
            </a:r>
            <a:r>
              <a:rPr lang="en-US" dirty="0" err="1"/>
              <a:t>Fermentum</a:t>
            </a:r>
            <a:r>
              <a:rPr lang="en-US" dirty="0"/>
              <a:t> et </a:t>
            </a:r>
            <a:r>
              <a:rPr lang="en-US" dirty="0" err="1"/>
              <a:t>sollicitudin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Nec</a:t>
            </a:r>
            <a:r>
              <a:rPr lang="en-US" dirty="0"/>
              <a:t> dui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 id </a:t>
            </a:r>
            <a:r>
              <a:rPr lang="en-US" dirty="0" err="1"/>
              <a:t>venenatis</a:t>
            </a:r>
            <a:r>
              <a:rPr lang="en-US" dirty="0"/>
              <a:t> a </a:t>
            </a:r>
            <a:r>
              <a:rPr lang="en-US" dirty="0" err="1"/>
              <a:t>condimentum</a:t>
            </a:r>
            <a:r>
              <a:rPr lang="en-US" dirty="0"/>
              <a:t>. Non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.</a:t>
            </a:r>
          </a:p>
        </p:txBody>
      </p:sp>
      <p:sp>
        <p:nvSpPr>
          <p:cNvPr id="8" name="Footer"/>
          <p:cNvSpPr txBox="1"/>
          <p:nvPr userDrawn="1"/>
        </p:nvSpPr>
        <p:spPr>
          <a:xfrm>
            <a:off x="3007866" y="6323299"/>
            <a:ext cx="8956009" cy="477054"/>
          </a:xfrm>
          <a:prstGeom prst="rect">
            <a:avLst/>
          </a:prstGeom>
          <a:noFill/>
          <a:effectLst/>
        </p:spPr>
        <p:txBody>
          <a:bodyPr wrap="square" lIns="0" tIns="0" r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672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43" y="6356350"/>
            <a:ext cx="1579562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268" y="6356350"/>
            <a:ext cx="8801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n-US" sz="1400" b="0" i="0" u="none" strike="noStrike" baseline="0" smtClean="0">
                <a:solidFill>
                  <a:srgbClr val="006298"/>
                </a:solidFill>
                <a:latin typeface="arial" charset="0"/>
              </a:defRPr>
            </a:lvl1pPr>
          </a:lstStyle>
          <a:p>
            <a:r>
              <a:rPr lang="en-IN" dirty="0"/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21" r:id="rId2"/>
    <p:sldLayoutId id="2147483722" r:id="rId3"/>
    <p:sldLayoutId id="2147483714" r:id="rId4"/>
    <p:sldLayoutId id="2147483725" r:id="rId5"/>
    <p:sldLayoutId id="2147483729" r:id="rId6"/>
    <p:sldLayoutId id="2147483726" r:id="rId7"/>
    <p:sldLayoutId id="2147483718" r:id="rId8"/>
    <p:sldLayoutId id="2147483715" r:id="rId9"/>
    <p:sldLayoutId id="2147483716" r:id="rId10"/>
    <p:sldLayoutId id="2147483719" r:id="rId11"/>
    <p:sldLayoutId id="2147483720" r:id="rId12"/>
    <p:sldLayoutId id="2147483727" r:id="rId13"/>
    <p:sldLayoutId id="2147483728" r:id="rId14"/>
    <p:sldLayoutId id="2147483723" r:id="rId15"/>
    <p:sldLayoutId id="2147483724" r:id="rId16"/>
    <p:sldLayoutId id="2147483713" r:id="rId17"/>
    <p:sldLayoutId id="2147483717" r:id="rId18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 b="1" i="0"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9pPr>
    </p:titleStyle>
    <p:bodyStyle>
      <a:lvl1pPr marL="0" indent="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None/>
        <a:defRPr sz="2800" kern="1200" baseline="0">
          <a:solidFill>
            <a:srgbClr val="000000"/>
          </a:solidFill>
          <a:latin typeface="Arial" charset="0"/>
          <a:ea typeface="Arial" charset="0"/>
          <a:cs typeface="Arial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 baseline="0">
          <a:solidFill>
            <a:srgbClr val="004A78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4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4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1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55.emf"/><Relationship Id="rId4" Type="http://schemas.openxmlformats.org/officeDocument/2006/relationships/image" Target="../media/image5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/>
              <a:t>Chapter 11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96909" y="4035475"/>
            <a:ext cx="6486363" cy="597008"/>
          </a:xfrm>
        </p:spPr>
        <p:txBody>
          <a:bodyPr/>
          <a:lstStyle/>
          <a:p>
            <a:r>
              <a:rPr lang="en-IN" altLang="en-US" sz="3600" dirty="0"/>
              <a:t>Infinite Sequences and Series</a:t>
            </a:r>
            <a:endParaRPr lang="en-US" altLang="en-US" sz="3600" dirty="0"/>
          </a:p>
        </p:txBody>
      </p:sp>
      <p:pic>
        <p:nvPicPr>
          <p:cNvPr id="4" name="Picture Placeholder 3" descr="&quot;&quot;"/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/>
          <a:srcRect t="-45133" b="-45133"/>
          <a:stretch/>
        </p:blipFill>
        <p:spPr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501650"/>
          </a:xfrm>
        </p:spPr>
        <p:txBody>
          <a:bodyPr/>
          <a:lstStyle/>
          <a:p>
            <a:r>
              <a:rPr lang="en-US" dirty="0"/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976870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052A3-9B3E-4A09-8943-C42AF01FD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1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653B9-5BCC-4E83-9129-338A0F62355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18800" cy="380309"/>
          </a:xfrm>
        </p:spPr>
        <p:txBody>
          <a:bodyPr/>
          <a:lstStyle/>
          <a:p>
            <a:r>
              <a:rPr lang="en-US" altLang="en-US" dirty="0"/>
              <a:t>The series</a:t>
            </a:r>
            <a:endParaRPr lang="en-IN" dirty="0"/>
          </a:p>
        </p:txBody>
      </p:sp>
      <p:graphicFrame>
        <p:nvGraphicFramePr>
          <p:cNvPr id="11" name="Content Placeholder 22" descr="sum_(n=1)^infinity (((negative 1)^n minus 1)/(n^2)) = 1 minus (1/(2^2)) + (1/(3^2)) minus (1/(4^2)) + ...">
            <a:extLst>
              <a:ext uri="{FF2B5EF4-FFF2-40B4-BE49-F238E27FC236}">
                <a16:creationId xmlns:a16="http://schemas.microsoft.com/office/drawing/2014/main" id="{F17930DA-A85A-4175-9A8F-33C7ADB3871F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4190592" y="1802625"/>
          <a:ext cx="3708407" cy="843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90" name="Equation" r:id="rId3" imgW="3682800" imgH="838080" progId="Equation.DSMT4">
                  <p:embed/>
                </p:oleObj>
              </mc:Choice>
              <mc:Fallback>
                <p:oleObj name="Equation" r:id="rId3" imgW="3682800" imgH="838080" progId="Equation.DSMT4">
                  <p:embed/>
                  <p:pic>
                    <p:nvPicPr>
                      <p:cNvPr id="11" name="Content Placeholder 22" descr="sum_(n=1)^infinity (((negative 1)^n minus 1)/(n^2)) = 1 minus (1/(2^2)) + (1/(3^2)) minus (1/(4^2)) + ...">
                        <a:extLst>
                          <a:ext uri="{FF2B5EF4-FFF2-40B4-BE49-F238E27FC236}">
                            <a16:creationId xmlns:a16="http://schemas.microsoft.com/office/drawing/2014/main" id="{F17930DA-A85A-4175-9A8F-33C7ADB38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90592" y="1802625"/>
                        <a:ext cx="3708407" cy="8439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2A78792-0664-45BE-8807-695D0CB58AFC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3211870"/>
            <a:ext cx="10712450" cy="314305"/>
          </a:xfrm>
        </p:spPr>
        <p:txBody>
          <a:bodyPr/>
          <a:lstStyle/>
          <a:p>
            <a:r>
              <a:rPr lang="en-US" altLang="en-US" dirty="0"/>
              <a:t>is absolutely convergent because</a:t>
            </a:r>
            <a:endParaRPr lang="en-IN" dirty="0"/>
          </a:p>
        </p:txBody>
      </p:sp>
      <p:graphicFrame>
        <p:nvGraphicFramePr>
          <p:cNvPr id="12" name="Content Placeholder 20" descr="sum_(n=1)^infinity abs(((negative 1)^n minus 1)/(n^2))) = sum_(n=1)^infinity (1/n^2) =  1 + (1/2^2) + (1/3^2) + (1/4^2) + …&#10;">
            <a:extLst>
              <a:ext uri="{FF2B5EF4-FFF2-40B4-BE49-F238E27FC236}">
                <a16:creationId xmlns:a16="http://schemas.microsoft.com/office/drawing/2014/main" id="{A445A2FA-4DFD-4D17-A7D3-47AF6903B055}"/>
              </a:ext>
            </a:extLst>
          </p:cNvPr>
          <p:cNvGraphicFramePr>
            <a:graphicFrameLocks noGrp="1" noChangeAspect="1"/>
          </p:cNvGraphicFramePr>
          <p:nvPr>
            <p:ph sz="quarter" idx="26"/>
          </p:nvPr>
        </p:nvGraphicFramePr>
        <p:xfrm>
          <a:off x="4190592" y="4022025"/>
          <a:ext cx="4268011" cy="860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91" name="Equation" r:id="rId5" imgW="4660560" imgH="939600" progId="Equation.DSMT4">
                  <p:embed/>
                </p:oleObj>
              </mc:Choice>
              <mc:Fallback>
                <p:oleObj name="Equation" r:id="rId5" imgW="4660560" imgH="939600" progId="Equation.DSMT4">
                  <p:embed/>
                  <p:pic>
                    <p:nvPicPr>
                      <p:cNvPr id="12" name="Content Placeholder 20" descr="sum_(n=1)^infinity abs(((negative 1)^n minus 1)/(n^2))) = sum_(n=1)^infinity (1/n^2) =  1 + (1/2^2) + (1/3^2) + (1/4^2) + …&#10;">
                        <a:extLst>
                          <a:ext uri="{FF2B5EF4-FFF2-40B4-BE49-F238E27FC236}">
                            <a16:creationId xmlns:a16="http://schemas.microsoft.com/office/drawing/2014/main" id="{A445A2FA-4DFD-4D17-A7D3-47AF6903B0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90592" y="4022025"/>
                        <a:ext cx="4268011" cy="8605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0EA109-9CD8-4BF1-AE6D-BF145B138466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5447868"/>
            <a:ext cx="10718800" cy="342042"/>
          </a:xfrm>
        </p:spPr>
        <p:txBody>
          <a:bodyPr/>
          <a:lstStyle/>
          <a:p>
            <a:r>
              <a:rPr lang="en-US" altLang="en-US" dirty="0"/>
              <a:t>is a convergent </a:t>
            </a:r>
            <a:r>
              <a:rPr lang="en-US" altLang="en-US" i="1" dirty="0"/>
              <a:t>p</a:t>
            </a:r>
            <a:r>
              <a:rPr lang="en-US" altLang="en-US" dirty="0"/>
              <a:t>-series (</a:t>
            </a:r>
            <a:r>
              <a:rPr lang="en-US" altLang="en-US" i="1" dirty="0"/>
              <a:t>p </a:t>
            </a:r>
            <a:r>
              <a:rPr lang="en-US" altLang="en-US" dirty="0"/>
              <a:t>= 2).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6707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052A3-9B3E-4A09-8943-C42AF01FD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2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653B9-5BCC-4E83-9129-338A0F62355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18800" cy="380309"/>
          </a:xfrm>
        </p:spPr>
        <p:txBody>
          <a:bodyPr/>
          <a:lstStyle/>
          <a:p>
            <a:r>
              <a:rPr lang="en-US" altLang="en-US" dirty="0"/>
              <a:t>We know that the alternating harmonic series</a:t>
            </a:r>
            <a:endParaRPr lang="en-IN" dirty="0"/>
          </a:p>
        </p:txBody>
      </p:sp>
      <p:graphicFrame>
        <p:nvGraphicFramePr>
          <p:cNvPr id="11" name="Content Placeholder 22" descr="sum_(n=1)^infinity (((negative 1)^n minus 1)/(n)) = 1 minus (1/2) + (1/3) + (1/4) + ...">
            <a:extLst>
              <a:ext uri="{FF2B5EF4-FFF2-40B4-BE49-F238E27FC236}">
                <a16:creationId xmlns:a16="http://schemas.microsoft.com/office/drawing/2014/main" id="{F17930DA-A85A-4175-9A8F-33C7ADB3871F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4435475" y="2043113"/>
          <a:ext cx="33147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314" name="Equation" r:id="rId3" imgW="3288960" imgH="838080" progId="Equation.DSMT4">
                  <p:embed/>
                </p:oleObj>
              </mc:Choice>
              <mc:Fallback>
                <p:oleObj name="Equation" r:id="rId3" imgW="3288960" imgH="838080" progId="Equation.DSMT4">
                  <p:embed/>
                  <p:pic>
                    <p:nvPicPr>
                      <p:cNvPr id="11" name="Content Placeholder 22" descr="sum_(n=1)^infinity (((negative 1)^n minus 1)/(n)) = 1 minus (1/2) + (1/3) + (1/4) + ...">
                        <a:extLst>
                          <a:ext uri="{FF2B5EF4-FFF2-40B4-BE49-F238E27FC236}">
                            <a16:creationId xmlns:a16="http://schemas.microsoft.com/office/drawing/2014/main" id="{F17930DA-A85A-4175-9A8F-33C7ADB38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35475" y="2043113"/>
                        <a:ext cx="3314700" cy="84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2A78792-0664-45BE-8807-695D0CB58AFC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3211870"/>
            <a:ext cx="10712450" cy="674330"/>
          </a:xfrm>
        </p:spPr>
        <p:txBody>
          <a:bodyPr/>
          <a:lstStyle/>
          <a:p>
            <a:r>
              <a:rPr lang="en-US" altLang="en-US" dirty="0"/>
              <a:t>is convergent, but it is not absolutely convergent because the corresponding series of absolute values is</a:t>
            </a:r>
            <a:endParaRPr lang="en-IN" dirty="0"/>
          </a:p>
        </p:txBody>
      </p:sp>
      <p:graphicFrame>
        <p:nvGraphicFramePr>
          <p:cNvPr id="12" name="Content Placeholder 20" descr="sum_(n=1)^infinity abs(((negative 1)^n minus 1)/(n))) = sum_(n=1)^infinity (1/n) =  1 + (1/2) + (1/3) + (1/4) + …&#10;">
            <a:extLst>
              <a:ext uri="{FF2B5EF4-FFF2-40B4-BE49-F238E27FC236}">
                <a16:creationId xmlns:a16="http://schemas.microsoft.com/office/drawing/2014/main" id="{A445A2FA-4DFD-4D17-A7D3-47AF6903B055}"/>
              </a:ext>
            </a:extLst>
          </p:cNvPr>
          <p:cNvGraphicFramePr>
            <a:graphicFrameLocks noGrp="1" noChangeAspect="1"/>
          </p:cNvGraphicFramePr>
          <p:nvPr>
            <p:ph sz="quarter" idx="26"/>
          </p:nvPr>
        </p:nvGraphicFramePr>
        <p:xfrm>
          <a:off x="4435475" y="4022725"/>
          <a:ext cx="37782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315" name="Equation" r:id="rId5" imgW="4127400" imgH="939600" progId="Equation.DSMT4">
                  <p:embed/>
                </p:oleObj>
              </mc:Choice>
              <mc:Fallback>
                <p:oleObj name="Equation" r:id="rId5" imgW="4127400" imgH="939600" progId="Equation.DSMT4">
                  <p:embed/>
                  <p:pic>
                    <p:nvPicPr>
                      <p:cNvPr id="12" name="Content Placeholder 20" descr="sum_(n=1)^infinity abs(((negative 1)^n minus 1)/(n))) = sum_(n=1)^infinity (1/n) =  1 + (1/2) + (1/3) + (1/4) + …&#10;">
                        <a:extLst>
                          <a:ext uri="{FF2B5EF4-FFF2-40B4-BE49-F238E27FC236}">
                            <a16:creationId xmlns:a16="http://schemas.microsoft.com/office/drawing/2014/main" id="{A445A2FA-4DFD-4D17-A7D3-47AF6903B0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35475" y="4022725"/>
                        <a:ext cx="3778250" cy="860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0EA109-9CD8-4BF1-AE6D-BF145B138466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5447868"/>
            <a:ext cx="10718800" cy="342042"/>
          </a:xfrm>
        </p:spPr>
        <p:txBody>
          <a:bodyPr/>
          <a:lstStyle/>
          <a:p>
            <a:pPr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dirty="0"/>
              <a:t>which is the harmonic series (</a:t>
            </a:r>
            <a:r>
              <a:rPr lang="en-US" altLang="en-US" i="1" dirty="0"/>
              <a:t>p</a:t>
            </a:r>
            <a:r>
              <a:rPr lang="en-US" altLang="en-US" dirty="0"/>
              <a:t>-series with </a:t>
            </a:r>
            <a:r>
              <a:rPr lang="en-US" altLang="en-US" i="1" dirty="0"/>
              <a:t>p </a:t>
            </a:r>
            <a:r>
              <a:rPr lang="en-US" altLang="en-US" dirty="0"/>
              <a:t>= 1) and is therefore divergent.</a:t>
            </a:r>
          </a:p>
        </p:txBody>
      </p:sp>
    </p:spTree>
    <p:extLst>
      <p:ext uri="{BB962C8B-B14F-4D97-AF65-F5344CB8AC3E}">
        <p14:creationId xmlns:p14="http://schemas.microsoft.com/office/powerpoint/2010/main" val="3618251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28D9100-F8F2-4AF8-B4FB-637BF4B7A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17965" cy="672105"/>
          </a:xfrm>
        </p:spPr>
        <p:txBody>
          <a:bodyPr/>
          <a:lstStyle/>
          <a:p>
            <a:r>
              <a:rPr lang="en-US" altLang="en-US" sz="3200" dirty="0"/>
              <a:t>Absolute Convergence and the Ratio and Root Tests </a:t>
            </a:r>
            <a:r>
              <a:rPr lang="en-US" altLang="en-US" sz="2400" b="0" dirty="0"/>
              <a:t>(3 of 9)</a:t>
            </a:r>
            <a:endParaRPr lang="en-IN" sz="2400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C332938-9D0A-464A-B1EA-8C15D094C3A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2861365" cy="331028"/>
          </a:xfrm>
        </p:spPr>
        <p:txBody>
          <a:bodyPr/>
          <a:lstStyle/>
          <a:p>
            <a:r>
              <a:rPr lang="en-IN" b="1" dirty="0">
                <a:solidFill>
                  <a:srgbClr val="0000A3"/>
                </a:solidFill>
              </a:rPr>
              <a:t>2 Definition</a:t>
            </a:r>
            <a:r>
              <a:rPr lang="en-IN" b="1" dirty="0"/>
              <a:t> </a:t>
            </a:r>
            <a:r>
              <a:rPr lang="en-IN" dirty="0"/>
              <a:t>A series</a:t>
            </a:r>
          </a:p>
        </p:txBody>
      </p:sp>
      <p:graphicFrame>
        <p:nvGraphicFramePr>
          <p:cNvPr id="29" name="Content Placeholder 28" descr="sum(a_n)">
            <a:extLst>
              <a:ext uri="{FF2B5EF4-FFF2-40B4-BE49-F238E27FC236}">
                <a16:creationId xmlns:a16="http://schemas.microsoft.com/office/drawing/2014/main" id="{33D03AFE-720E-4A08-8191-739C8932FE3E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3697355" y="1238664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338" name="Equation" r:id="rId3" imgW="685800" imgH="431640" progId="Equation.DSMT4">
                  <p:embed/>
                </p:oleObj>
              </mc:Choice>
              <mc:Fallback>
                <p:oleObj name="Equation" r:id="rId3" imgW="685800" imgH="431640" progId="Equation.DSMT4">
                  <p:embed/>
                  <p:pic>
                    <p:nvPicPr>
                      <p:cNvPr id="29" name="Content Placeholder 28" descr="sum(a_n)">
                        <a:extLst>
                          <a:ext uri="{FF2B5EF4-FFF2-40B4-BE49-F238E27FC236}">
                            <a16:creationId xmlns:a16="http://schemas.microsoft.com/office/drawing/2014/main" id="{33D03AFE-720E-4A08-8191-739C8932FE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97355" y="1238664"/>
                        <a:ext cx="685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82A9568-DC6F-4A18-9BEB-C42135A703A8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4482544" y="1289051"/>
            <a:ext cx="6972855" cy="331028"/>
          </a:xfrm>
        </p:spPr>
        <p:txBody>
          <a:bodyPr/>
          <a:lstStyle/>
          <a:p>
            <a:r>
              <a:rPr lang="en-IN" dirty="0"/>
              <a:t>is called </a:t>
            </a:r>
            <a:r>
              <a:rPr lang="en-IN" b="1" dirty="0"/>
              <a:t>conditionally convergent </a:t>
            </a:r>
            <a:r>
              <a:rPr lang="en-IN" dirty="0"/>
              <a:t>if it is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B55B0167-E7AC-426B-B27D-CCD64FEA84C7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36600" y="1730102"/>
            <a:ext cx="10718800" cy="2255489"/>
          </a:xfrm>
        </p:spPr>
        <p:txBody>
          <a:bodyPr/>
          <a:lstStyle/>
          <a:p>
            <a:r>
              <a:rPr lang="en-IN" dirty="0"/>
              <a:t>convergent but not absolutely convergent.</a:t>
            </a:r>
          </a:p>
          <a:p>
            <a:r>
              <a:rPr lang="en-US" altLang="en-US" dirty="0"/>
              <a:t>Example 2 shows that the alternating harmonic series is conditionally convergent. Thus it is possible for a series to be convergent but not absolutely convergent.</a:t>
            </a:r>
          </a:p>
          <a:p>
            <a:r>
              <a:rPr lang="en-US" altLang="en-US" dirty="0"/>
              <a:t>However, the next theorem shows that absolute convergence implies convergence.</a:t>
            </a:r>
            <a:endParaRPr lang="en-IN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B83B697-7221-44B2-912F-AB85DE3868B7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4452976"/>
            <a:ext cx="2960755" cy="317808"/>
          </a:xfrm>
        </p:spPr>
        <p:txBody>
          <a:bodyPr/>
          <a:lstStyle/>
          <a:p>
            <a:r>
              <a:rPr lang="en-IN" b="1" dirty="0">
                <a:solidFill>
                  <a:srgbClr val="0000A3"/>
                </a:solidFill>
              </a:rPr>
              <a:t>3 Theorem</a:t>
            </a:r>
            <a:r>
              <a:rPr lang="en-IN" b="1" dirty="0"/>
              <a:t> </a:t>
            </a:r>
            <a:r>
              <a:rPr lang="en-IN" dirty="0"/>
              <a:t>If a series</a:t>
            </a:r>
          </a:p>
        </p:txBody>
      </p:sp>
      <p:graphicFrame>
        <p:nvGraphicFramePr>
          <p:cNvPr id="31" name="Content Placeholder 30" descr="sum(a_n)">
            <a:extLst>
              <a:ext uri="{FF2B5EF4-FFF2-40B4-BE49-F238E27FC236}">
                <a16:creationId xmlns:a16="http://schemas.microsoft.com/office/drawing/2014/main" id="{B0671728-D67C-4EB6-A492-CCD82C4EC45D}"/>
              </a:ext>
            </a:extLst>
          </p:cNvPr>
          <p:cNvGraphicFramePr>
            <a:graphicFrameLocks noGrp="1" noChangeAspect="1"/>
          </p:cNvGraphicFramePr>
          <p:nvPr>
            <p:ph sz="quarter" idx="28"/>
          </p:nvPr>
        </p:nvGraphicFramePr>
        <p:xfrm>
          <a:off x="3796744" y="4423159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339" name="Equation" r:id="rId5" imgW="685800" imgH="431640" progId="Equation.DSMT4">
                  <p:embed/>
                </p:oleObj>
              </mc:Choice>
              <mc:Fallback>
                <p:oleObj name="Equation" r:id="rId5" imgW="685800" imgH="431640" progId="Equation.DSMT4">
                  <p:embed/>
                  <p:pic>
                    <p:nvPicPr>
                      <p:cNvPr id="31" name="Content Placeholder 30" descr="sum(a_n)">
                        <a:extLst>
                          <a:ext uri="{FF2B5EF4-FFF2-40B4-BE49-F238E27FC236}">
                            <a16:creationId xmlns:a16="http://schemas.microsoft.com/office/drawing/2014/main" id="{B0671728-D67C-4EB6-A492-CCD82C4EC4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96744" y="4423159"/>
                        <a:ext cx="685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44A37775-9A13-4BBA-B721-DA786135815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4581933" y="4452976"/>
            <a:ext cx="6972855" cy="401983"/>
          </a:xfrm>
        </p:spPr>
        <p:txBody>
          <a:bodyPr/>
          <a:lstStyle/>
          <a:p>
            <a:r>
              <a:rPr lang="en-IN" dirty="0"/>
              <a:t>is absolutely convergent, then it is convergent.</a:t>
            </a:r>
          </a:p>
        </p:txBody>
      </p:sp>
    </p:spTree>
    <p:extLst>
      <p:ext uri="{BB962C8B-B14F-4D97-AF65-F5344CB8AC3E}">
        <p14:creationId xmlns:p14="http://schemas.microsoft.com/office/powerpoint/2010/main" val="1135792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72976-60BA-40C8-9928-589940D3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3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A77D3-1AA1-471A-9B78-E44BC12F4C76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18800" cy="366657"/>
          </a:xfrm>
        </p:spPr>
        <p:txBody>
          <a:bodyPr/>
          <a:lstStyle/>
          <a:p>
            <a:r>
              <a:rPr lang="en-US" altLang="en-US" dirty="0"/>
              <a:t>Determine whether the series</a:t>
            </a:r>
            <a:endParaRPr lang="en-IN" dirty="0"/>
          </a:p>
        </p:txBody>
      </p:sp>
      <p:graphicFrame>
        <p:nvGraphicFramePr>
          <p:cNvPr id="11" name="Content Placeholder 23" descr="sum_(n=1)^infinity ((cos (n))/(n^2)) = ((cos (1)/(1^2)) + ((cos (2)/(2^2)) + ((cos (3)/(3^2)) + …">
            <a:extLst>
              <a:ext uri="{FF2B5EF4-FFF2-40B4-BE49-F238E27FC236}">
                <a16:creationId xmlns:a16="http://schemas.microsoft.com/office/drawing/2014/main" id="{691B26AC-9D1D-4C89-9A77-2210A6C9EEDE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3947401" y="1982673"/>
          <a:ext cx="4290846" cy="860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362" name="Equation" r:id="rId3" imgW="3924000" imgH="787320" progId="Equation.DSMT4">
                  <p:embed/>
                </p:oleObj>
              </mc:Choice>
              <mc:Fallback>
                <p:oleObj name="Equation" r:id="rId3" imgW="3924000" imgH="787320" progId="Equation.DSMT4">
                  <p:embed/>
                  <p:pic>
                    <p:nvPicPr>
                      <p:cNvPr id="11" name="Content Placeholder 23" descr="sum_(n=1)^infinity ((cos (n))/(n^2)) = ((cos (1)/(1^2)) + ((cos (2)/(2^2)) + ((cos (3)/(3^2)) + …">
                        <a:extLst>
                          <a:ext uri="{FF2B5EF4-FFF2-40B4-BE49-F238E27FC236}">
                            <a16:creationId xmlns:a16="http://schemas.microsoft.com/office/drawing/2014/main" id="{691B26AC-9D1D-4C89-9A77-2210A6C9EE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47401" y="1982673"/>
                        <a:ext cx="4290846" cy="8609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8709EC-34C6-4CCA-B0A7-C1A98A372A8D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3429000"/>
            <a:ext cx="10712450" cy="1898373"/>
          </a:xfrm>
        </p:spPr>
        <p:txBody>
          <a:bodyPr/>
          <a:lstStyle/>
          <a:p>
            <a:pPr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dirty="0"/>
              <a:t>is convergent or divergent.</a:t>
            </a:r>
          </a:p>
          <a:p>
            <a:pPr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b="1" dirty="0">
                <a:solidFill>
                  <a:srgbClr val="0000A3"/>
                </a:solidFill>
              </a:rPr>
              <a:t>Solution:</a:t>
            </a:r>
          </a:p>
          <a:p>
            <a:pPr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dirty="0"/>
              <a:t>This series has both positive and negative terms, but it is not alternating. (The first term is positive, the next three are negative, and the following three are positive: The signs change irregularly.)</a:t>
            </a:r>
          </a:p>
        </p:txBody>
      </p:sp>
    </p:spTree>
    <p:extLst>
      <p:ext uri="{BB962C8B-B14F-4D97-AF65-F5344CB8AC3E}">
        <p14:creationId xmlns:p14="http://schemas.microsoft.com/office/powerpoint/2010/main" val="2810964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FA968-5786-41B7-A6AB-12F799F35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3 – </a:t>
            </a:r>
            <a:r>
              <a:rPr lang="en-US" altLang="en-US" i="1" dirty="0"/>
              <a:t>Solution </a:t>
            </a:r>
            <a:r>
              <a:rPr lang="en-US" altLang="en-US" sz="2400" b="0" dirty="0"/>
              <a:t>(1 of 2)</a:t>
            </a:r>
            <a:endParaRPr lang="en-IN" sz="2400"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1E974-74B1-4EB5-ACEE-2785074BD6D1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06100" cy="346806"/>
          </a:xfrm>
        </p:spPr>
        <p:txBody>
          <a:bodyPr/>
          <a:lstStyle/>
          <a:p>
            <a:r>
              <a:rPr lang="en-US" altLang="en-US" dirty="0"/>
              <a:t>We can apply the Comparison Test to the series of absolute values</a:t>
            </a:r>
            <a:endParaRPr lang="en-IN" dirty="0"/>
          </a:p>
        </p:txBody>
      </p:sp>
      <p:graphicFrame>
        <p:nvGraphicFramePr>
          <p:cNvPr id="19" name="Content Placeholder 20" descr="sum_(n=1)^infinity abs((cos(n))/(n^2)) = sum_(n=1)^infinity (abs (cos(n))/(n^2))">
            <a:extLst>
              <a:ext uri="{FF2B5EF4-FFF2-40B4-BE49-F238E27FC236}">
                <a16:creationId xmlns:a16="http://schemas.microsoft.com/office/drawing/2014/main" id="{55985062-E7FD-4D4B-AE3E-E1EE21AC25CA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4624667" y="1955460"/>
          <a:ext cx="2525896" cy="846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386" name="Equation" r:id="rId3" imgW="2349360" imgH="787320" progId="Equation.DSMT4">
                  <p:embed/>
                </p:oleObj>
              </mc:Choice>
              <mc:Fallback>
                <p:oleObj name="Equation" r:id="rId3" imgW="2349360" imgH="787320" progId="Equation.DSMT4">
                  <p:embed/>
                  <p:pic>
                    <p:nvPicPr>
                      <p:cNvPr id="19" name="Content Placeholder 20" descr="sum_(n=1)^infinity abs((cos(n))/(n^2)) = sum_(n=1)^infinity (abs (cos(n))/(n^2))">
                        <a:extLst>
                          <a:ext uri="{FF2B5EF4-FFF2-40B4-BE49-F238E27FC236}">
                            <a16:creationId xmlns:a16="http://schemas.microsoft.com/office/drawing/2014/main" id="{55985062-E7FD-4D4B-AE3E-E1EE21AC25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24667" y="1955460"/>
                        <a:ext cx="2525896" cy="8465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68C8DD-7723-42DF-BEEA-247ED3B6EEED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3121581"/>
            <a:ext cx="843722" cy="251115"/>
          </a:xfrm>
        </p:spPr>
        <p:txBody>
          <a:bodyPr/>
          <a:lstStyle/>
          <a:p>
            <a:r>
              <a:rPr lang="en-US" altLang="en-US" dirty="0"/>
              <a:t>Since</a:t>
            </a:r>
            <a:endParaRPr lang="en-IN" dirty="0"/>
          </a:p>
        </p:txBody>
      </p:sp>
      <p:graphicFrame>
        <p:nvGraphicFramePr>
          <p:cNvPr id="21" name="Content Placeholder 20" descr="abs(cos(n)) &lt;= 1">
            <a:extLst>
              <a:ext uri="{FF2B5EF4-FFF2-40B4-BE49-F238E27FC236}">
                <a16:creationId xmlns:a16="http://schemas.microsoft.com/office/drawing/2014/main" id="{6747C367-456A-421F-80CD-9F1E1CAA0674}"/>
              </a:ext>
            </a:extLst>
          </p:cNvPr>
          <p:cNvGraphicFramePr>
            <a:graphicFrameLocks noGrp="1" noChangeAspect="1"/>
          </p:cNvGraphicFramePr>
          <p:nvPr>
            <p:ph sz="quarter" idx="26"/>
          </p:nvPr>
        </p:nvGraphicFramePr>
        <p:xfrm>
          <a:off x="1590532" y="3085348"/>
          <a:ext cx="1231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387" name="Equation" r:id="rId5" imgW="1231560" imgH="431640" progId="Equation.DSMT4">
                  <p:embed/>
                </p:oleObj>
              </mc:Choice>
              <mc:Fallback>
                <p:oleObj name="Equation" r:id="rId5" imgW="1231560" imgH="431640" progId="Equation.DSMT4">
                  <p:embed/>
                  <p:pic>
                    <p:nvPicPr>
                      <p:cNvPr id="21" name="Content Placeholder 20" descr="abs(cos(n)) &lt;= 1">
                        <a:extLst>
                          <a:ext uri="{FF2B5EF4-FFF2-40B4-BE49-F238E27FC236}">
                            <a16:creationId xmlns:a16="http://schemas.microsoft.com/office/drawing/2014/main" id="{6747C367-456A-421F-80CD-9F1E1CAA06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0532" y="3085348"/>
                        <a:ext cx="12319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F4424F5-9587-4B20-A4DD-1D2D9C73847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2932042" y="3121581"/>
            <a:ext cx="2955573" cy="336941"/>
          </a:xfrm>
        </p:spPr>
        <p:txBody>
          <a:bodyPr/>
          <a:lstStyle/>
          <a:p>
            <a:r>
              <a:rPr lang="en-US" altLang="en-US" dirty="0"/>
              <a:t>for all </a:t>
            </a:r>
            <a:r>
              <a:rPr lang="en-US" altLang="en-US" i="1" dirty="0"/>
              <a:t>n</a:t>
            </a:r>
            <a:r>
              <a:rPr lang="en-US" altLang="en-US" dirty="0"/>
              <a:t>, we have</a:t>
            </a:r>
            <a:endParaRPr lang="en-IN" dirty="0"/>
          </a:p>
        </p:txBody>
      </p:sp>
      <p:graphicFrame>
        <p:nvGraphicFramePr>
          <p:cNvPr id="22" name="Content Placeholder 21" descr="((abs (cos(n)))/(n^2)) &lt;= (1/(n^2))">
            <a:extLst>
              <a:ext uri="{FF2B5EF4-FFF2-40B4-BE49-F238E27FC236}">
                <a16:creationId xmlns:a16="http://schemas.microsoft.com/office/drawing/2014/main" id="{03B5AB72-DBFC-476B-B326-B4DD88E1C1BE}"/>
              </a:ext>
            </a:extLst>
          </p:cNvPr>
          <p:cNvGraphicFramePr>
            <a:graphicFrameLocks noGrp="1" noChangeAspect="1"/>
          </p:cNvGraphicFramePr>
          <p:nvPr>
            <p:ph sz="quarter" idx="28"/>
          </p:nvPr>
        </p:nvGraphicFramePr>
        <p:xfrm>
          <a:off x="5114303" y="3654653"/>
          <a:ext cx="1546624" cy="81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388" name="Equation" r:id="rId7" imgW="1333440" imgH="698400" progId="Equation.DSMT4">
                  <p:embed/>
                </p:oleObj>
              </mc:Choice>
              <mc:Fallback>
                <p:oleObj name="Equation" r:id="rId7" imgW="1333440" imgH="698400" progId="Equation.DSMT4">
                  <p:embed/>
                  <p:pic>
                    <p:nvPicPr>
                      <p:cNvPr id="22" name="Content Placeholder 21" descr="((abs (cos(n)))/(n^2)) &lt;= (1/(n^2))">
                        <a:extLst>
                          <a:ext uri="{FF2B5EF4-FFF2-40B4-BE49-F238E27FC236}">
                            <a16:creationId xmlns:a16="http://schemas.microsoft.com/office/drawing/2014/main" id="{03B5AB72-DBFC-476B-B326-B4DD88E1C1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14303" y="3654653"/>
                        <a:ext cx="1546624" cy="810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2A881F7-FAC2-46AF-99A3-A1555A8744D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736600" y="4914114"/>
            <a:ext cx="1907209" cy="251115"/>
          </a:xfrm>
        </p:spPr>
        <p:txBody>
          <a:bodyPr/>
          <a:lstStyle/>
          <a:p>
            <a:r>
              <a:rPr lang="en-US" altLang="en-US" dirty="0"/>
              <a:t>We know that</a:t>
            </a:r>
            <a:endParaRPr lang="en-IN" dirty="0"/>
          </a:p>
        </p:txBody>
      </p:sp>
      <p:graphicFrame>
        <p:nvGraphicFramePr>
          <p:cNvPr id="24" name="Content Placeholder 23" descr="sum(1/(n^2))">
            <a:extLst>
              <a:ext uri="{FF2B5EF4-FFF2-40B4-BE49-F238E27FC236}">
                <a16:creationId xmlns:a16="http://schemas.microsoft.com/office/drawing/2014/main" id="{8550AA3E-3E96-4EF0-A534-F7C920660060}"/>
              </a:ext>
            </a:extLst>
          </p:cNvPr>
          <p:cNvGraphicFramePr>
            <a:graphicFrameLocks noGrp="1" noChangeAspect="1"/>
          </p:cNvGraphicFramePr>
          <p:nvPr>
            <p:ph sz="quarter" idx="30"/>
          </p:nvPr>
        </p:nvGraphicFramePr>
        <p:xfrm>
          <a:off x="2707600" y="4835413"/>
          <a:ext cx="48807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389" name="Equation" r:id="rId9" imgW="711000" imgH="647640" progId="Equation.DSMT4">
                  <p:embed/>
                </p:oleObj>
              </mc:Choice>
              <mc:Fallback>
                <p:oleObj name="Equation" r:id="rId9" imgW="711000" imgH="647640" progId="Equation.DSMT4">
                  <p:embed/>
                  <p:pic>
                    <p:nvPicPr>
                      <p:cNvPr id="24" name="Content Placeholder 23" descr="sum(1/(n^2))">
                        <a:extLst>
                          <a:ext uri="{FF2B5EF4-FFF2-40B4-BE49-F238E27FC236}">
                            <a16:creationId xmlns:a16="http://schemas.microsoft.com/office/drawing/2014/main" id="{8550AA3E-3E96-4EF0-A534-F7C9206600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07600" y="4835413"/>
                        <a:ext cx="488078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C9B7272-A69C-48CF-9A9E-E5648E8310C1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3279347" y="4914356"/>
            <a:ext cx="6530575" cy="305015"/>
          </a:xfrm>
        </p:spPr>
        <p:txBody>
          <a:bodyPr/>
          <a:lstStyle/>
          <a:p>
            <a:r>
              <a:rPr lang="en-US" altLang="en-US" dirty="0"/>
              <a:t>is convergent (</a:t>
            </a:r>
            <a:r>
              <a:rPr lang="en-US" altLang="en-US" i="1" dirty="0"/>
              <a:t>p</a:t>
            </a:r>
            <a:r>
              <a:rPr lang="en-US" altLang="en-US" dirty="0"/>
              <a:t>-series with </a:t>
            </a:r>
            <a:r>
              <a:rPr lang="en-US" altLang="en-US" i="1" dirty="0"/>
              <a:t>p</a:t>
            </a:r>
            <a:r>
              <a:rPr lang="en-US" altLang="en-US" dirty="0"/>
              <a:t> = 2) and therefore</a:t>
            </a:r>
            <a:endParaRPr lang="en-IN" dirty="0"/>
          </a:p>
        </p:txBody>
      </p:sp>
      <p:graphicFrame>
        <p:nvGraphicFramePr>
          <p:cNvPr id="25" name="Content Placeholder 24" descr="sum(abs(cos(n))/(n^2))">
            <a:extLst>
              <a:ext uri="{FF2B5EF4-FFF2-40B4-BE49-F238E27FC236}">
                <a16:creationId xmlns:a16="http://schemas.microsoft.com/office/drawing/2014/main" id="{32346619-E26C-4105-B529-E3C0921D942E}"/>
              </a:ext>
            </a:extLst>
          </p:cNvPr>
          <p:cNvGraphicFramePr>
            <a:graphicFrameLocks noGrp="1" noChangeAspect="1"/>
          </p:cNvGraphicFramePr>
          <p:nvPr>
            <p:ph sz="quarter" idx="32"/>
          </p:nvPr>
        </p:nvGraphicFramePr>
        <p:xfrm>
          <a:off x="9851883" y="4770001"/>
          <a:ext cx="9175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390" name="Equation" r:id="rId11" imgW="1079280" imgH="698400" progId="Equation.DSMT4">
                  <p:embed/>
                </p:oleObj>
              </mc:Choice>
              <mc:Fallback>
                <p:oleObj name="Equation" r:id="rId11" imgW="1079280" imgH="698400" progId="Equation.DSMT4">
                  <p:embed/>
                  <p:pic>
                    <p:nvPicPr>
                      <p:cNvPr id="25" name="Content Placeholder 24" descr="sum(abs(cos(n))/(n^2))">
                        <a:extLst>
                          <a:ext uri="{FF2B5EF4-FFF2-40B4-BE49-F238E27FC236}">
                            <a16:creationId xmlns:a16="http://schemas.microsoft.com/office/drawing/2014/main" id="{32346619-E26C-4105-B529-E3C0921D94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851883" y="4770001"/>
                        <a:ext cx="917575" cy="59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FAD868A-1410-4A8D-B9C6-FA8253D7FE55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736599" y="5415502"/>
            <a:ext cx="6220791" cy="305015"/>
          </a:xfrm>
        </p:spPr>
        <p:txBody>
          <a:bodyPr/>
          <a:lstStyle/>
          <a:p>
            <a:r>
              <a:rPr lang="en-US" altLang="en-US" dirty="0"/>
              <a:t>is convergent by the Comparison Test.</a:t>
            </a:r>
          </a:p>
        </p:txBody>
      </p:sp>
    </p:spTree>
    <p:extLst>
      <p:ext uri="{BB962C8B-B14F-4D97-AF65-F5344CB8AC3E}">
        <p14:creationId xmlns:p14="http://schemas.microsoft.com/office/powerpoint/2010/main" val="4215159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1CA38-B243-4C28-993B-43B513581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3 – </a:t>
            </a:r>
            <a:r>
              <a:rPr lang="en-US" altLang="en-US" i="1" dirty="0"/>
              <a:t>Solution </a:t>
            </a:r>
            <a:r>
              <a:rPr lang="en-US" altLang="en-US" sz="2400" b="0" dirty="0"/>
              <a:t>(2 of 2)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63CB6-031E-4F89-9362-F3429162C5B8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2911061" cy="352427"/>
          </a:xfrm>
        </p:spPr>
        <p:txBody>
          <a:bodyPr/>
          <a:lstStyle/>
          <a:p>
            <a:r>
              <a:rPr lang="en-US" altLang="en-US" dirty="0"/>
              <a:t>Thus the given series</a:t>
            </a:r>
            <a:endParaRPr lang="en-IN" dirty="0"/>
          </a:p>
        </p:txBody>
      </p:sp>
      <p:graphicFrame>
        <p:nvGraphicFramePr>
          <p:cNvPr id="11" name="Content Placeholder 27" descr="sum(abs(cos(n))/(n^2))">
            <a:extLst>
              <a:ext uri="{FF2B5EF4-FFF2-40B4-BE49-F238E27FC236}">
                <a16:creationId xmlns:a16="http://schemas.microsoft.com/office/drawing/2014/main" id="{CEA6F9B1-742E-46AA-B694-FBBC28F9D24F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3724434" y="1099121"/>
          <a:ext cx="999664" cy="646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410" name="Equation" r:id="rId3" imgW="1079280" imgH="698400" progId="Equation.DSMT4">
                  <p:embed/>
                </p:oleObj>
              </mc:Choice>
              <mc:Fallback>
                <p:oleObj name="Equation" r:id="rId3" imgW="1079280" imgH="698400" progId="Equation.DSMT4">
                  <p:embed/>
                  <p:pic>
                    <p:nvPicPr>
                      <p:cNvPr id="11" name="Content Placeholder 27" descr="sum(abs(cos(n))/(n^2))">
                        <a:extLst>
                          <a:ext uri="{FF2B5EF4-FFF2-40B4-BE49-F238E27FC236}">
                            <a16:creationId xmlns:a16="http://schemas.microsoft.com/office/drawing/2014/main" id="{CEA6F9B1-742E-46AA-B694-FBBC28F9D2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24434" y="1099121"/>
                        <a:ext cx="999664" cy="6468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01DD22-094D-4FA3-8B86-D06E22A46C13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4840356" y="1289050"/>
            <a:ext cx="6549059" cy="352427"/>
          </a:xfrm>
        </p:spPr>
        <p:txBody>
          <a:bodyPr/>
          <a:lstStyle/>
          <a:p>
            <a:r>
              <a:rPr lang="en-US" altLang="en-US" dirty="0"/>
              <a:t>is absolutely convergent and therefore</a:t>
            </a:r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36EC66-F3BE-4B3D-8481-5E0A8FC83C1C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36600" y="1807855"/>
            <a:ext cx="10718800" cy="352428"/>
          </a:xfrm>
        </p:spPr>
        <p:txBody>
          <a:bodyPr/>
          <a:lstStyle/>
          <a:p>
            <a:r>
              <a:rPr lang="en-US" altLang="en-US" dirty="0"/>
              <a:t>convergent by Theorem 3.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5192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09FC5-0261-418C-9BC7-A77CACB9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57723" cy="672105"/>
          </a:xfrm>
        </p:spPr>
        <p:txBody>
          <a:bodyPr/>
          <a:lstStyle/>
          <a:p>
            <a:r>
              <a:rPr lang="en-US" altLang="en-US" sz="3200" dirty="0"/>
              <a:t>Absolute Convergence and the Ratio and Root Tests </a:t>
            </a:r>
            <a:r>
              <a:rPr lang="en-US" altLang="en-US" sz="2400" b="0" dirty="0"/>
              <a:t>(4 of 9)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033AD-A0DB-43B1-987A-0AD32FAA47D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06100" cy="1063550"/>
          </a:xfrm>
        </p:spPr>
        <p:txBody>
          <a:bodyPr/>
          <a:lstStyle/>
          <a:p>
            <a:r>
              <a:rPr lang="en-US" altLang="en-US" dirty="0"/>
              <a:t>The following test is very useful in determining whether a given series is absolutely convergent.</a:t>
            </a:r>
          </a:p>
          <a:p>
            <a:r>
              <a:rPr lang="en-IN" b="1" dirty="0">
                <a:solidFill>
                  <a:srgbClr val="0000A3"/>
                </a:solidFill>
              </a:rPr>
              <a:t>The Ratio Test</a:t>
            </a:r>
            <a:endParaRPr lang="en-IN" dirty="0">
              <a:solidFill>
                <a:srgbClr val="0000A3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A715CE-8284-41B5-AE27-472ADEAB0EE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2753139"/>
            <a:ext cx="635000" cy="367747"/>
          </a:xfrm>
        </p:spPr>
        <p:txBody>
          <a:bodyPr/>
          <a:lstStyle/>
          <a:p>
            <a:r>
              <a:rPr lang="en-IN" dirty="0"/>
              <a:t>(i) If</a:t>
            </a:r>
          </a:p>
        </p:txBody>
      </p:sp>
      <p:graphicFrame>
        <p:nvGraphicFramePr>
          <p:cNvPr id="19" name="Content Placeholder 20" descr="lim_(n right arrow infinity) (abs(a_(n+1))/(a_n)) = L &lt; 1, then the series sum_(n=1)^infinity (a_n)">
            <a:extLst>
              <a:ext uri="{FF2B5EF4-FFF2-40B4-BE49-F238E27FC236}">
                <a16:creationId xmlns:a16="http://schemas.microsoft.com/office/drawing/2014/main" id="{776A5418-8B70-4F83-B3A5-32275338EE4D}"/>
              </a:ext>
            </a:extLst>
          </p:cNvPr>
          <p:cNvGraphicFramePr>
            <a:graphicFrameLocks noGrp="1" noChangeAspect="1"/>
          </p:cNvGraphicFramePr>
          <p:nvPr>
            <p:ph sz="quarter" idx="25"/>
          </p:nvPr>
        </p:nvGraphicFramePr>
        <p:xfrm>
          <a:off x="1346392" y="2515288"/>
          <a:ext cx="4602603" cy="828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34" name="Equation" r:id="rId3" imgW="4381200" imgH="787320" progId="Equation.DSMT4">
                  <p:embed/>
                </p:oleObj>
              </mc:Choice>
              <mc:Fallback>
                <p:oleObj name="Equation" r:id="rId3" imgW="4381200" imgH="787320" progId="Equation.DSMT4">
                  <p:embed/>
                  <p:pic>
                    <p:nvPicPr>
                      <p:cNvPr id="19" name="Content Placeholder 20" descr="lim_(n right arrow infinity) (abs(a_(n+1))/(a_n)) = L &lt; 1, then the series sum_(n=1)^infinity (a_n)">
                        <a:extLst>
                          <a:ext uri="{FF2B5EF4-FFF2-40B4-BE49-F238E27FC236}">
                            <a16:creationId xmlns:a16="http://schemas.microsoft.com/office/drawing/2014/main" id="{776A5418-8B70-4F83-B3A5-32275338EE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46392" y="2515288"/>
                        <a:ext cx="4602603" cy="8288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678AA43-375C-4146-A8E6-B205FC9467EF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046640" y="2753139"/>
            <a:ext cx="5402409" cy="354042"/>
          </a:xfrm>
        </p:spPr>
        <p:txBody>
          <a:bodyPr/>
          <a:lstStyle/>
          <a:p>
            <a:r>
              <a:rPr lang="en-IN" dirty="0"/>
              <a:t>is absolutely convergent (and therefore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003B6E-BAAE-4491-B838-9F4E65802B92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1093302" y="3359223"/>
            <a:ext cx="1828445" cy="348464"/>
          </a:xfrm>
        </p:spPr>
        <p:txBody>
          <a:bodyPr/>
          <a:lstStyle/>
          <a:p>
            <a:r>
              <a:rPr lang="en-IN" dirty="0"/>
              <a:t>convergent).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EE4868A-D55C-4C53-926B-75152E2941E3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736600" y="3990999"/>
            <a:ext cx="635000" cy="328759"/>
          </a:xfrm>
        </p:spPr>
        <p:txBody>
          <a:bodyPr/>
          <a:lstStyle/>
          <a:p>
            <a:r>
              <a:rPr lang="en-IN" dirty="0"/>
              <a:t>(ii) If</a:t>
            </a:r>
          </a:p>
        </p:txBody>
      </p:sp>
      <p:graphicFrame>
        <p:nvGraphicFramePr>
          <p:cNvPr id="21" name="Content Placeholder 23" descr="lim_(n right arrow infinity) (abs(a_(n+1))/(a_n)) = L &gt; 1 or lim_(n right arrow infinity) (abs(a_(n+1))/(a_n)) = infinity">
            <a:extLst>
              <a:ext uri="{FF2B5EF4-FFF2-40B4-BE49-F238E27FC236}">
                <a16:creationId xmlns:a16="http://schemas.microsoft.com/office/drawing/2014/main" id="{EBE177F8-8205-4DB4-AAE5-C85F308A4ED6}"/>
              </a:ext>
            </a:extLst>
          </p:cNvPr>
          <p:cNvGraphicFramePr>
            <a:graphicFrameLocks noGrp="1" noChangeAspect="1"/>
          </p:cNvGraphicFramePr>
          <p:nvPr>
            <p:ph sz="quarter" idx="31"/>
          </p:nvPr>
        </p:nvGraphicFramePr>
        <p:xfrm>
          <a:off x="1417785" y="3812986"/>
          <a:ext cx="3361347" cy="683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35" name="Equation" r:id="rId5" imgW="3746160" imgH="761760" progId="Equation.DSMT4">
                  <p:embed/>
                </p:oleObj>
              </mc:Choice>
              <mc:Fallback>
                <p:oleObj name="Equation" r:id="rId5" imgW="3746160" imgH="761760" progId="Equation.DSMT4">
                  <p:embed/>
                  <p:pic>
                    <p:nvPicPr>
                      <p:cNvPr id="21" name="Content Placeholder 23" descr="lim_(n right arrow infinity) (abs(a_(n+1))/(a_n)) = L &gt; 1 or lim_(n right arrow infinity) (abs(a_(n+1))/(a_n)) = infinity">
                        <a:extLst>
                          <a:ext uri="{FF2B5EF4-FFF2-40B4-BE49-F238E27FC236}">
                            <a16:creationId xmlns:a16="http://schemas.microsoft.com/office/drawing/2014/main" id="{EBE177F8-8205-4DB4-AAE5-C85F308A4E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17785" y="3812986"/>
                        <a:ext cx="3361347" cy="683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5DB10D7-7A57-4324-B1A3-BF4FE0BE971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860236" y="3991000"/>
            <a:ext cx="2186609" cy="288600"/>
          </a:xfrm>
        </p:spPr>
        <p:txBody>
          <a:bodyPr/>
          <a:lstStyle/>
          <a:p>
            <a:r>
              <a:rPr lang="en-IN" dirty="0"/>
              <a:t>then the series</a:t>
            </a:r>
          </a:p>
        </p:txBody>
      </p:sp>
      <p:graphicFrame>
        <p:nvGraphicFramePr>
          <p:cNvPr id="22" name="Content Placeholder 24" descr="sum_(n=1)^infinity (a_n)">
            <a:extLst>
              <a:ext uri="{FF2B5EF4-FFF2-40B4-BE49-F238E27FC236}">
                <a16:creationId xmlns:a16="http://schemas.microsoft.com/office/drawing/2014/main" id="{5820B491-1DD3-40D9-A16B-058FFD8CFE4A}"/>
              </a:ext>
            </a:extLst>
          </p:cNvPr>
          <p:cNvGraphicFramePr>
            <a:graphicFrameLocks noGrp="1" noChangeAspect="1"/>
          </p:cNvGraphicFramePr>
          <p:nvPr>
            <p:ph sz="quarter" idx="33"/>
          </p:nvPr>
        </p:nvGraphicFramePr>
        <p:xfrm>
          <a:off x="6966851" y="3840025"/>
          <a:ext cx="4857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36" name="Equation" r:id="rId7" imgW="647640" imgH="787320" progId="Equation.DSMT4">
                  <p:embed/>
                </p:oleObj>
              </mc:Choice>
              <mc:Fallback>
                <p:oleObj name="Equation" r:id="rId7" imgW="647640" imgH="787320" progId="Equation.DSMT4">
                  <p:embed/>
                  <p:pic>
                    <p:nvPicPr>
                      <p:cNvPr id="22" name="Content Placeholder 24" descr="sum_(n=1)^infinity (a_n)">
                        <a:extLst>
                          <a:ext uri="{FF2B5EF4-FFF2-40B4-BE49-F238E27FC236}">
                            <a16:creationId xmlns:a16="http://schemas.microsoft.com/office/drawing/2014/main" id="{5820B491-1DD3-40D9-A16B-058FFD8CFE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66851" y="3840025"/>
                        <a:ext cx="48577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D7FBBB4-EE63-4F08-B905-77FD7E448E4E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7563678" y="3990999"/>
            <a:ext cx="3879022" cy="328759"/>
          </a:xfrm>
        </p:spPr>
        <p:txBody>
          <a:bodyPr/>
          <a:lstStyle/>
          <a:p>
            <a:r>
              <a:rPr lang="en-IN" dirty="0"/>
              <a:t>is divergent.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BCB6D78C-A489-4879-978E-AB20ABA74B27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736600" y="4888924"/>
            <a:ext cx="681185" cy="351601"/>
          </a:xfrm>
        </p:spPr>
        <p:txBody>
          <a:bodyPr/>
          <a:lstStyle/>
          <a:p>
            <a:r>
              <a:rPr lang="en-IN" dirty="0"/>
              <a:t>(iii) If</a:t>
            </a:r>
          </a:p>
        </p:txBody>
      </p:sp>
      <p:graphicFrame>
        <p:nvGraphicFramePr>
          <p:cNvPr id="23" name="Content Placeholder 26" descr="lim_(n right arrow infinity) (abs(a_(n+1))/(a_n)) = 1">
            <a:extLst>
              <a:ext uri="{FF2B5EF4-FFF2-40B4-BE49-F238E27FC236}">
                <a16:creationId xmlns:a16="http://schemas.microsoft.com/office/drawing/2014/main" id="{072975C0-C242-4B6C-A2F4-6D5112FB8296}"/>
              </a:ext>
            </a:extLst>
          </p:cNvPr>
          <p:cNvGraphicFramePr>
            <a:graphicFrameLocks noGrp="1" noChangeAspect="1"/>
          </p:cNvGraphicFramePr>
          <p:nvPr>
            <p:ph sz="quarter" idx="36"/>
          </p:nvPr>
        </p:nvGraphicFramePr>
        <p:xfrm>
          <a:off x="1491778" y="4693760"/>
          <a:ext cx="1316220" cy="680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37" name="Equation" r:id="rId9" imgW="1473120" imgH="761760" progId="Equation.DSMT4">
                  <p:embed/>
                </p:oleObj>
              </mc:Choice>
              <mc:Fallback>
                <p:oleObj name="Equation" r:id="rId9" imgW="1473120" imgH="761760" progId="Equation.DSMT4">
                  <p:embed/>
                  <p:pic>
                    <p:nvPicPr>
                      <p:cNvPr id="23" name="Content Placeholder 26" descr="lim_(n right arrow infinity) (abs(a_(n+1))/(a_n)) = 1">
                        <a:extLst>
                          <a:ext uri="{FF2B5EF4-FFF2-40B4-BE49-F238E27FC236}">
                            <a16:creationId xmlns:a16="http://schemas.microsoft.com/office/drawing/2014/main" id="{072975C0-C242-4B6C-A2F4-6D5112FB82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91778" y="4693760"/>
                        <a:ext cx="1316220" cy="6808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8ED8E192-4123-4367-A494-72CA97834C4E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2921747" y="4836795"/>
            <a:ext cx="8675008" cy="318945"/>
          </a:xfrm>
        </p:spPr>
        <p:txBody>
          <a:bodyPr/>
          <a:lstStyle/>
          <a:p>
            <a:r>
              <a:rPr lang="en-IN" dirty="0"/>
              <a:t>the Ratio Test is inconclusive; that is, no conclusion can be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9CD5D3CD-66FD-4E8B-8792-B651FDE1C137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1202635" y="5479863"/>
            <a:ext cx="6351104" cy="325285"/>
          </a:xfrm>
        </p:spPr>
        <p:txBody>
          <a:bodyPr/>
          <a:lstStyle/>
          <a:p>
            <a:r>
              <a:rPr lang="en-IN" dirty="0"/>
              <a:t>drawn about the convergence or divergence of</a:t>
            </a:r>
          </a:p>
        </p:txBody>
      </p:sp>
      <p:graphicFrame>
        <p:nvGraphicFramePr>
          <p:cNvPr id="26" name="Content Placeholder 28" descr="sum(a_n)">
            <a:extLst>
              <a:ext uri="{FF2B5EF4-FFF2-40B4-BE49-F238E27FC236}">
                <a16:creationId xmlns:a16="http://schemas.microsoft.com/office/drawing/2014/main" id="{9A9FF762-57A6-4592-A420-615F7DD9E32B}"/>
              </a:ext>
            </a:extLst>
          </p:cNvPr>
          <p:cNvGraphicFramePr>
            <a:graphicFrameLocks noGrp="1" noChangeAspect="1"/>
          </p:cNvGraphicFramePr>
          <p:nvPr>
            <p:ph sz="quarter" idx="26"/>
          </p:nvPr>
        </p:nvGraphicFramePr>
        <p:xfrm>
          <a:off x="7663096" y="5405158"/>
          <a:ext cx="655357" cy="405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38" name="Equation" r:id="rId11" imgW="698400" imgH="431640" progId="Equation.DSMT4">
                  <p:embed/>
                </p:oleObj>
              </mc:Choice>
              <mc:Fallback>
                <p:oleObj name="Equation" r:id="rId11" imgW="698400" imgH="431640" progId="Equation.DSMT4">
                  <p:embed/>
                  <p:pic>
                    <p:nvPicPr>
                      <p:cNvPr id="26" name="Content Placeholder 28" descr="sum(a_n)">
                        <a:extLst>
                          <a:ext uri="{FF2B5EF4-FFF2-40B4-BE49-F238E27FC236}">
                            <a16:creationId xmlns:a16="http://schemas.microsoft.com/office/drawing/2014/main" id="{9A9FF762-57A6-4592-A420-615F7DD9E3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663096" y="5405158"/>
                        <a:ext cx="655357" cy="405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9679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CCFDA-B797-4CEF-A288-2751A6276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08026" cy="672105"/>
          </a:xfrm>
        </p:spPr>
        <p:txBody>
          <a:bodyPr/>
          <a:lstStyle/>
          <a:p>
            <a:r>
              <a:rPr lang="en-US" altLang="en-US" sz="3200" dirty="0"/>
              <a:t>Absolute Convergence and the Ratio and Root Tests </a:t>
            </a:r>
            <a:r>
              <a:rPr lang="en-US" altLang="en-US" sz="2400" b="0" dirty="0"/>
              <a:t>(5 of 9)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B18EE-7FD1-4121-BCC5-CBD899D9E866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599" y="1289049"/>
            <a:ext cx="5028097" cy="834567"/>
          </a:xfrm>
        </p:spPr>
        <p:txBody>
          <a:bodyPr/>
          <a:lstStyle/>
          <a:p>
            <a:r>
              <a:rPr lang="en-US" altLang="en-US" b="1" dirty="0"/>
              <a:t>Note:</a:t>
            </a:r>
          </a:p>
          <a:p>
            <a:r>
              <a:rPr lang="en-US" altLang="en-US" dirty="0"/>
              <a:t>Part (iii) of the Ratio Test says that if</a:t>
            </a:r>
            <a:endParaRPr lang="en-IN" dirty="0"/>
          </a:p>
        </p:txBody>
      </p:sp>
      <p:graphicFrame>
        <p:nvGraphicFramePr>
          <p:cNvPr id="20" name="Content Placeholder 19" descr="abs(((a_(n+1))/(a_n)) = (((1/((n+1)^2))/(1/(n^2))) = ((n^2)/((n+1)^2)) = (1/((1+(1/n))^2)) right arrow 1 as n right arrow infinity">
            <a:extLst>
              <a:ext uri="{FF2B5EF4-FFF2-40B4-BE49-F238E27FC236}">
                <a16:creationId xmlns:a16="http://schemas.microsoft.com/office/drawing/2014/main" id="{EA93C98B-66CB-4016-A112-08FD73719FFF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5754987" y="1549553"/>
          <a:ext cx="1834126" cy="76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458" name="Equation" r:id="rId3" imgW="1815840" imgH="761760" progId="Equation.DSMT4">
                  <p:embed/>
                </p:oleObj>
              </mc:Choice>
              <mc:Fallback>
                <p:oleObj name="Equation" r:id="rId3" imgW="1815840" imgH="761760" progId="Equation.DSMT4">
                  <p:embed/>
                  <p:pic>
                    <p:nvPicPr>
                      <p:cNvPr id="20" name="Content Placeholder 19" descr="abs(((a_(n+1))/(a_n)) = (((1/((n+1)^2))/(1/(n^2))) = ((n^2)/((n+1)^2)) = (1/((1+(1/n))^2)) right arrow 1 as n right arrow infinity">
                        <a:extLst>
                          <a:ext uri="{FF2B5EF4-FFF2-40B4-BE49-F238E27FC236}">
                            <a16:creationId xmlns:a16="http://schemas.microsoft.com/office/drawing/2014/main" id="{EA93C98B-66CB-4016-A112-08FD73719F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54987" y="1549553"/>
                        <a:ext cx="1834126" cy="769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5CC6C6F-A102-49F7-B5F0-B32291A31A06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702825" y="1746320"/>
            <a:ext cx="3945835" cy="281264"/>
          </a:xfrm>
        </p:spPr>
        <p:txBody>
          <a:bodyPr/>
          <a:lstStyle/>
          <a:p>
            <a:r>
              <a:rPr lang="en-US" altLang="en-US" dirty="0"/>
              <a:t>the test gives no information.</a:t>
            </a:r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EC57F3-7DFD-48D9-BB32-134E0C518C8F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36600" y="2557652"/>
            <a:ext cx="5246758" cy="316824"/>
          </a:xfrm>
        </p:spPr>
        <p:txBody>
          <a:bodyPr/>
          <a:lstStyle/>
          <a:p>
            <a:r>
              <a:rPr lang="en-US" altLang="en-US" dirty="0"/>
              <a:t>For instance, for the convergent series</a:t>
            </a:r>
            <a:endParaRPr lang="en-IN" dirty="0"/>
          </a:p>
        </p:txBody>
      </p:sp>
      <p:graphicFrame>
        <p:nvGraphicFramePr>
          <p:cNvPr id="21" name="Content Placeholder 21" descr="sum(1/(n^2))">
            <a:extLst>
              <a:ext uri="{FF2B5EF4-FFF2-40B4-BE49-F238E27FC236}">
                <a16:creationId xmlns:a16="http://schemas.microsoft.com/office/drawing/2014/main" id="{D96CD846-B374-4123-842E-7903743EC8DC}"/>
              </a:ext>
            </a:extLst>
          </p:cNvPr>
          <p:cNvGraphicFramePr>
            <a:graphicFrameLocks noGrp="1" noChangeAspect="1"/>
          </p:cNvGraphicFramePr>
          <p:nvPr>
            <p:ph sz="quarter" idx="27"/>
          </p:nvPr>
        </p:nvGraphicFramePr>
        <p:xfrm>
          <a:off x="6062870" y="2432315"/>
          <a:ext cx="64496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459" name="Equation" r:id="rId5" imgW="711000" imgH="647640" progId="Equation.DSMT4">
                  <p:embed/>
                </p:oleObj>
              </mc:Choice>
              <mc:Fallback>
                <p:oleObj name="Equation" r:id="rId5" imgW="711000" imgH="647640" progId="Equation.DSMT4">
                  <p:embed/>
                  <p:pic>
                    <p:nvPicPr>
                      <p:cNvPr id="21" name="Content Placeholder 21" descr="sum(1/(n^2))">
                        <a:extLst>
                          <a:ext uri="{FF2B5EF4-FFF2-40B4-BE49-F238E27FC236}">
                            <a16:creationId xmlns:a16="http://schemas.microsoft.com/office/drawing/2014/main" id="{D96CD846-B374-4123-842E-7903743EC8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62870" y="2432315"/>
                        <a:ext cx="644960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37F948A-3727-48E3-A9D5-B15E78457091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817159" y="2529924"/>
            <a:ext cx="4661707" cy="281264"/>
          </a:xfrm>
        </p:spPr>
        <p:txBody>
          <a:bodyPr/>
          <a:lstStyle/>
          <a:p>
            <a:r>
              <a:rPr lang="en-US" altLang="en-US" dirty="0"/>
              <a:t>we have</a:t>
            </a:r>
            <a:endParaRPr lang="en-IN" dirty="0"/>
          </a:p>
        </p:txBody>
      </p:sp>
      <p:graphicFrame>
        <p:nvGraphicFramePr>
          <p:cNvPr id="22" name="Content Placeholder 22" descr="abs(((a_(n+1))/(a_n)) = (((1/(n+1)^2)/(1/(n^2))) = (n^2/(n+1)^2) = (1/((1+(1/n))) right arrow 1 as n right arrow infinity">
            <a:extLst>
              <a:ext uri="{FF2B5EF4-FFF2-40B4-BE49-F238E27FC236}">
                <a16:creationId xmlns:a16="http://schemas.microsoft.com/office/drawing/2014/main" id="{2502F656-A236-452C-9E94-C1E1A8E6E711}"/>
              </a:ext>
            </a:extLst>
          </p:cNvPr>
          <p:cNvGraphicFramePr>
            <a:graphicFrameLocks noGrp="1" noChangeAspect="1"/>
          </p:cNvGraphicFramePr>
          <p:nvPr>
            <p:ph sz="quarter" idx="29"/>
          </p:nvPr>
        </p:nvGraphicFramePr>
        <p:xfrm>
          <a:off x="2936876" y="3492738"/>
          <a:ext cx="6251575" cy="153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460" name="Equation" r:id="rId7" imgW="6273720" imgH="1536480" progId="Equation.DSMT4">
                  <p:embed/>
                </p:oleObj>
              </mc:Choice>
              <mc:Fallback>
                <p:oleObj name="Equation" r:id="rId7" imgW="6273720" imgH="1536480" progId="Equation.DSMT4">
                  <p:embed/>
                  <p:pic>
                    <p:nvPicPr>
                      <p:cNvPr id="22" name="Content Placeholder 22" descr="abs(((a_(n+1))/(a_n)) = (((1/(n+1)^2)/(1/(n^2))) = (n^2/(n+1)^2) = (1/((1+(1/n))) right arrow 1 as n right arrow infinity">
                        <a:extLst>
                          <a:ext uri="{FF2B5EF4-FFF2-40B4-BE49-F238E27FC236}">
                            <a16:creationId xmlns:a16="http://schemas.microsoft.com/office/drawing/2014/main" id="{2502F656-A236-452C-9E94-C1E1A8E6E7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36876" y="3492738"/>
                        <a:ext cx="6251575" cy="1531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0645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5E9A9-D613-4A04-988D-A24213132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67662" cy="672105"/>
          </a:xfrm>
        </p:spPr>
        <p:txBody>
          <a:bodyPr/>
          <a:lstStyle/>
          <a:p>
            <a:r>
              <a:rPr lang="en-US" altLang="en-US" sz="3200" dirty="0"/>
              <a:t>Absolute Convergence and the Ratio and Root Tests </a:t>
            </a:r>
            <a:r>
              <a:rPr lang="en-US" altLang="en-US" sz="2400" b="0" dirty="0"/>
              <a:t>(6 of 9)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0A22D-3ECE-45AB-B871-2BC45ABDEC7A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4362174" cy="311150"/>
          </a:xfrm>
        </p:spPr>
        <p:txBody>
          <a:bodyPr/>
          <a:lstStyle/>
          <a:p>
            <a:r>
              <a:rPr lang="en-US" altLang="en-US" dirty="0"/>
              <a:t>whereas for the divergent series</a:t>
            </a:r>
            <a:endParaRPr lang="en-IN" dirty="0"/>
          </a:p>
        </p:txBody>
      </p:sp>
      <p:graphicFrame>
        <p:nvGraphicFramePr>
          <p:cNvPr id="19" name="Content Placeholder 28" descr="sum(1/n)">
            <a:extLst>
              <a:ext uri="{FF2B5EF4-FFF2-40B4-BE49-F238E27FC236}">
                <a16:creationId xmlns:a16="http://schemas.microsoft.com/office/drawing/2014/main" id="{ACE4DE9E-C648-4651-9558-D55BD6DEF0F2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5198164" y="1224259"/>
          <a:ext cx="43883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82" name="Equation" r:id="rId3" imgW="571320" imgH="622080" progId="Equation.DSMT4">
                  <p:embed/>
                </p:oleObj>
              </mc:Choice>
              <mc:Fallback>
                <p:oleObj name="Equation" r:id="rId3" imgW="571320" imgH="622080" progId="Equation.DSMT4">
                  <p:embed/>
                  <p:pic>
                    <p:nvPicPr>
                      <p:cNvPr id="19" name="Content Placeholder 28" descr="sum(1/n)">
                        <a:extLst>
                          <a:ext uri="{FF2B5EF4-FFF2-40B4-BE49-F238E27FC236}">
                            <a16:creationId xmlns:a16="http://schemas.microsoft.com/office/drawing/2014/main" id="{ACE4DE9E-C648-4651-9558-D55BD6DEF0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98164" y="1224259"/>
                        <a:ext cx="438830" cy="47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603B4C-2978-44F4-B404-CEFB1892D234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5744816" y="1289051"/>
            <a:ext cx="5710583" cy="311150"/>
          </a:xfrm>
        </p:spPr>
        <p:txBody>
          <a:bodyPr/>
          <a:lstStyle/>
          <a:p>
            <a:r>
              <a:rPr lang="en-US" altLang="en-US" dirty="0"/>
              <a:t>we have</a:t>
            </a:r>
            <a:endParaRPr lang="en-IN" dirty="0"/>
          </a:p>
        </p:txBody>
      </p:sp>
      <p:graphicFrame>
        <p:nvGraphicFramePr>
          <p:cNvPr id="20" name="Content Placeholder 26" descr="abs(((a_(n+1))/(a_n)) =((1/(n+1))/(1/n)) = (n/(n+1)) = (1/((1+(1/n))) right arrow 1 as n right arrow infinity">
            <a:extLst>
              <a:ext uri="{FF2B5EF4-FFF2-40B4-BE49-F238E27FC236}">
                <a16:creationId xmlns:a16="http://schemas.microsoft.com/office/drawing/2014/main" id="{4C6755EC-3FE6-4F26-8ADA-0DD6FF4A6273}"/>
              </a:ext>
            </a:extLst>
          </p:cNvPr>
          <p:cNvGraphicFramePr>
            <a:graphicFrameLocks noGrp="1" noChangeAspect="1"/>
          </p:cNvGraphicFramePr>
          <p:nvPr>
            <p:ph sz="quarter" idx="26"/>
          </p:nvPr>
        </p:nvGraphicFramePr>
        <p:xfrm>
          <a:off x="3258344" y="2129895"/>
          <a:ext cx="5675313" cy="1346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83" name="Equation" r:id="rId5" imgW="5244840" imgH="1244520" progId="Equation.DSMT4">
                  <p:embed/>
                </p:oleObj>
              </mc:Choice>
              <mc:Fallback>
                <p:oleObj name="Equation" r:id="rId5" imgW="5244840" imgH="1244520" progId="Equation.DSMT4">
                  <p:embed/>
                  <p:pic>
                    <p:nvPicPr>
                      <p:cNvPr id="20" name="Content Placeholder 26" descr="abs(((a_(n+1))/(a_n)) =((1/(n+1))/(1/n)) = (n/(n+1)) = (1/((1+(1/n))) right arrow 1 as n right arrow infinity">
                        <a:extLst>
                          <a:ext uri="{FF2B5EF4-FFF2-40B4-BE49-F238E27FC236}">
                            <a16:creationId xmlns:a16="http://schemas.microsoft.com/office/drawing/2014/main" id="{4C6755EC-3FE6-4F26-8ADA-0DD6FF4A62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58344" y="2129895"/>
                        <a:ext cx="5675313" cy="13463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ED9BD80-7469-47C4-9F9C-B9D7CDDCE70E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4071679"/>
            <a:ext cx="1817757" cy="311150"/>
          </a:xfrm>
        </p:spPr>
        <p:txBody>
          <a:bodyPr/>
          <a:lstStyle/>
          <a:p>
            <a:r>
              <a:rPr lang="en-US" altLang="en-US" dirty="0"/>
              <a:t>Therefore, if</a:t>
            </a:r>
            <a:endParaRPr lang="en-IN" dirty="0"/>
          </a:p>
        </p:txBody>
      </p:sp>
      <p:graphicFrame>
        <p:nvGraphicFramePr>
          <p:cNvPr id="21" name="Content Placeholder 27" descr="lim_(n right arrow infinity) (abs((a_(n+1))/(a_n))) = 1, the series sum(a_n)">
            <a:extLst>
              <a:ext uri="{FF2B5EF4-FFF2-40B4-BE49-F238E27FC236}">
                <a16:creationId xmlns:a16="http://schemas.microsoft.com/office/drawing/2014/main" id="{C80E3D82-032D-4732-9F9E-773820F3E657}"/>
              </a:ext>
            </a:extLst>
          </p:cNvPr>
          <p:cNvGraphicFramePr>
            <a:graphicFrameLocks noGrp="1" noChangeAspect="1"/>
          </p:cNvGraphicFramePr>
          <p:nvPr>
            <p:ph sz="quarter" idx="28"/>
          </p:nvPr>
        </p:nvGraphicFramePr>
        <p:xfrm>
          <a:off x="2482048" y="3887278"/>
          <a:ext cx="3703725" cy="754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84" name="Equation" r:id="rId7" imgW="3733560" imgH="761760" progId="Equation.DSMT4">
                  <p:embed/>
                </p:oleObj>
              </mc:Choice>
              <mc:Fallback>
                <p:oleObj name="Equation" r:id="rId7" imgW="3733560" imgH="761760" progId="Equation.DSMT4">
                  <p:embed/>
                  <p:pic>
                    <p:nvPicPr>
                      <p:cNvPr id="21" name="Content Placeholder 27" descr="lim_(n right arrow infinity) (abs((a_(n+1))/(a_n))) = 1, the series sum(a_n)">
                        <a:extLst>
                          <a:ext uri="{FF2B5EF4-FFF2-40B4-BE49-F238E27FC236}">
                            <a16:creationId xmlns:a16="http://schemas.microsoft.com/office/drawing/2014/main" id="{C80E3D82-032D-4732-9F9E-773820F3E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82048" y="3887278"/>
                        <a:ext cx="3703725" cy="7545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EB90D02-F2ED-4966-8835-62778796CDAE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6241773" y="4071680"/>
            <a:ext cx="5183809" cy="311150"/>
          </a:xfrm>
        </p:spPr>
        <p:txBody>
          <a:bodyPr/>
          <a:lstStyle/>
          <a:p>
            <a:r>
              <a:rPr lang="en-US" altLang="en-US" dirty="0"/>
              <a:t>might converge or it might diverge.</a:t>
            </a:r>
            <a:endParaRPr lang="en-IN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BFA33DC-DB34-4EF4-80D9-83293E96F0BA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736600" y="4843804"/>
            <a:ext cx="10718800" cy="476250"/>
          </a:xfrm>
        </p:spPr>
        <p:txBody>
          <a:bodyPr/>
          <a:lstStyle/>
          <a:p>
            <a:r>
              <a:rPr lang="en-US" altLang="en-US" dirty="0"/>
              <a:t>In this case the Ratio Test fails and we must use some other test.</a:t>
            </a:r>
          </a:p>
        </p:txBody>
      </p:sp>
    </p:spTree>
    <p:extLst>
      <p:ext uri="{BB962C8B-B14F-4D97-AF65-F5344CB8AC3E}">
        <p14:creationId xmlns:p14="http://schemas.microsoft.com/office/powerpoint/2010/main" val="1218905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11ECA-3F58-4EA2-9D05-879EBD7F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5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F15BE-12CC-4303-BBEE-85AF9FAD04A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4690165" cy="477838"/>
          </a:xfrm>
        </p:spPr>
        <p:txBody>
          <a:bodyPr/>
          <a:lstStyle/>
          <a:p>
            <a:r>
              <a:rPr lang="en-US" altLang="en-US" dirty="0"/>
              <a:t>Test the convergence of the series</a:t>
            </a:r>
            <a:endParaRPr lang="en-IN" dirty="0"/>
          </a:p>
        </p:txBody>
      </p:sp>
      <p:graphicFrame>
        <p:nvGraphicFramePr>
          <p:cNvPr id="19" name="Content Placeholder 22" descr="sum_(n=1)^infinity ((n^n)/(n!)).">
            <a:extLst>
              <a:ext uri="{FF2B5EF4-FFF2-40B4-BE49-F238E27FC236}">
                <a16:creationId xmlns:a16="http://schemas.microsoft.com/office/drawing/2014/main" id="{9DE5FEB0-2B1C-4815-A155-2A79385BAF42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5495925" y="1042988"/>
          <a:ext cx="709613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506" name="Equation" r:id="rId3" imgW="736560" imgH="799920" progId="Equation.DSMT4">
                  <p:embed/>
                </p:oleObj>
              </mc:Choice>
              <mc:Fallback>
                <p:oleObj name="Equation" r:id="rId3" imgW="736560" imgH="799920" progId="Equation.DSMT4">
                  <p:embed/>
                  <p:pic>
                    <p:nvPicPr>
                      <p:cNvPr id="19" name="Content Placeholder 22" descr="sum_(n=1)^infinity ((n^n)/(n!)).">
                        <a:extLst>
                          <a:ext uri="{FF2B5EF4-FFF2-40B4-BE49-F238E27FC236}">
                            <a16:creationId xmlns:a16="http://schemas.microsoft.com/office/drawing/2014/main" id="{9DE5FEB0-2B1C-4815-A155-2A79385BAF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95925" y="1042988"/>
                        <a:ext cx="709613" cy="769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B634BD-0D39-4C31-8C21-E86826BA6C1E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2296630"/>
            <a:ext cx="2145748" cy="769562"/>
          </a:xfrm>
        </p:spPr>
        <p:txBody>
          <a:bodyPr/>
          <a:lstStyle/>
          <a:p>
            <a:r>
              <a:rPr lang="en-US" altLang="en-US" b="1" dirty="0">
                <a:solidFill>
                  <a:srgbClr val="0000A3"/>
                </a:solidFill>
              </a:rPr>
              <a:t>Solution:</a:t>
            </a:r>
          </a:p>
          <a:p>
            <a:r>
              <a:rPr lang="en-US" altLang="en-US" dirty="0"/>
              <a:t>Since the terms</a:t>
            </a:r>
            <a:endParaRPr lang="en-IN" dirty="0"/>
          </a:p>
        </p:txBody>
      </p:sp>
      <p:graphicFrame>
        <p:nvGraphicFramePr>
          <p:cNvPr id="21" name="Content Placeholder 20" descr="(a_n) = ((n^n)/(n !))">
            <a:extLst>
              <a:ext uri="{FF2B5EF4-FFF2-40B4-BE49-F238E27FC236}">
                <a16:creationId xmlns:a16="http://schemas.microsoft.com/office/drawing/2014/main" id="{5187D032-A10E-4EEF-B950-15BF213C08A3}"/>
              </a:ext>
            </a:extLst>
          </p:cNvPr>
          <p:cNvGraphicFramePr>
            <a:graphicFrameLocks noGrp="1" noChangeAspect="1"/>
          </p:cNvGraphicFramePr>
          <p:nvPr>
            <p:ph sz="quarter" idx="26"/>
          </p:nvPr>
        </p:nvGraphicFramePr>
        <p:xfrm>
          <a:off x="2951875" y="2548875"/>
          <a:ext cx="940929" cy="692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507" name="Equation" r:id="rId5" imgW="914400" imgH="672840" progId="Equation.DSMT4">
                  <p:embed/>
                </p:oleObj>
              </mc:Choice>
              <mc:Fallback>
                <p:oleObj name="Equation" r:id="rId5" imgW="914400" imgH="672840" progId="Equation.DSMT4">
                  <p:embed/>
                  <p:pic>
                    <p:nvPicPr>
                      <p:cNvPr id="21" name="Content Placeholder 20" descr="(a_n) = ((n^n)/(n !))">
                        <a:extLst>
                          <a:ext uri="{FF2B5EF4-FFF2-40B4-BE49-F238E27FC236}">
                            <a16:creationId xmlns:a16="http://schemas.microsoft.com/office/drawing/2014/main" id="{5187D032-A10E-4EEF-B950-15BF213C08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51875" y="2548875"/>
                        <a:ext cx="940929" cy="6926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AC50046-7868-46B8-B722-E4B60A1603E6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3962330" y="2743200"/>
            <a:ext cx="7486719" cy="343954"/>
          </a:xfrm>
        </p:spPr>
        <p:txBody>
          <a:bodyPr/>
          <a:lstStyle/>
          <a:p>
            <a:r>
              <a:rPr lang="en-US" altLang="en-US" dirty="0"/>
              <a:t>are positive, we don’t need the absolute value signs.</a:t>
            </a:r>
          </a:p>
        </p:txBody>
      </p:sp>
      <p:graphicFrame>
        <p:nvGraphicFramePr>
          <p:cNvPr id="22" name="Content Placeholder 24" descr="((a_(n+1))/(a_n)) = (((n+1)^(n+1))/((n+1)!)) * ((n!)/(n^n)) =  ((n+1)((n+1)^n)/((n+1)(n!))) * ((n!)/(n^n))&#10;">
            <a:extLst>
              <a:ext uri="{FF2B5EF4-FFF2-40B4-BE49-F238E27FC236}">
                <a16:creationId xmlns:a16="http://schemas.microsoft.com/office/drawing/2014/main" id="{9595A2B0-DE1B-457D-8ABB-F6843DBBC722}"/>
              </a:ext>
            </a:extLst>
          </p:cNvPr>
          <p:cNvGraphicFramePr>
            <a:graphicFrameLocks noGrp="1" noChangeAspect="1"/>
          </p:cNvGraphicFramePr>
          <p:nvPr>
            <p:ph sz="quarter" idx="28"/>
          </p:nvPr>
        </p:nvGraphicFramePr>
        <p:xfrm>
          <a:off x="4565056" y="3708069"/>
          <a:ext cx="3315465" cy="167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508" name="Equation" r:id="rId7" imgW="3416040" imgH="1726920" progId="Equation.DSMT4">
                  <p:embed/>
                </p:oleObj>
              </mc:Choice>
              <mc:Fallback>
                <p:oleObj name="Equation" r:id="rId7" imgW="3416040" imgH="1726920" progId="Equation.DSMT4">
                  <p:embed/>
                  <p:pic>
                    <p:nvPicPr>
                      <p:cNvPr id="22" name="Content Placeholder 24" descr="((a_(n+1))/(a_n)) = (((n+1)^(n+1))/((n+1)!)) * ((n!)/(n^n)) =  ((n+1)((n+1)^n)/((n+1)(n!))) * ((n!)/(n^n))&#10;">
                        <a:extLst>
                          <a:ext uri="{FF2B5EF4-FFF2-40B4-BE49-F238E27FC236}">
                            <a16:creationId xmlns:a16="http://schemas.microsoft.com/office/drawing/2014/main" id="{9595A2B0-DE1B-457D-8ABB-F6843DBBC7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65056" y="3708069"/>
                        <a:ext cx="3315465" cy="167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725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3258853"/>
            <a:ext cx="10515600" cy="545052"/>
          </a:xfrm>
        </p:spPr>
        <p:txBody>
          <a:bodyPr/>
          <a:lstStyle/>
          <a:p>
            <a:pPr algn="ctr"/>
            <a:r>
              <a:rPr lang="en-US" sz="3600" dirty="0"/>
              <a:t>11.5 </a:t>
            </a:r>
            <a:r>
              <a:rPr lang="en-US" altLang="en-US" sz="3600" dirty="0"/>
              <a:t>Alternating Series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501650"/>
          </a:xfrm>
        </p:spPr>
        <p:txBody>
          <a:bodyPr/>
          <a:lstStyle/>
          <a:p>
            <a:r>
              <a:rPr lang="en-US" dirty="0"/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947061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8700D-B38E-422A-9920-C461231F0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5 – </a:t>
            </a:r>
            <a:r>
              <a:rPr lang="en-US" altLang="en-US" i="1" dirty="0"/>
              <a:t>Solution</a:t>
            </a:r>
            <a:endParaRPr lang="en-IN" dirty="0"/>
          </a:p>
        </p:txBody>
      </p:sp>
      <p:graphicFrame>
        <p:nvGraphicFramePr>
          <p:cNvPr id="7" name="Content Placeholder 26" descr=" = ((n+1)/n)^n = (1 + (1/n))^n right arrow e as n right arrow infinity">
            <a:extLst>
              <a:ext uri="{FF2B5EF4-FFF2-40B4-BE49-F238E27FC236}">
                <a16:creationId xmlns:a16="http://schemas.microsoft.com/office/drawing/2014/main" id="{D6ADDFBB-DF00-4D0D-BDE8-726FB189F886}"/>
              </a:ext>
            </a:extLst>
          </p:cNvPr>
          <p:cNvGraphicFramePr>
            <a:graphicFrameLocks noGrp="1" noChangeAspect="1"/>
          </p:cNvGraphicFramePr>
          <p:nvPr>
            <p:ph sz="quarter" idx="23"/>
          </p:nvPr>
        </p:nvGraphicFramePr>
        <p:xfrm>
          <a:off x="3821413" y="1898564"/>
          <a:ext cx="4476289" cy="76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530" name="Equation" r:id="rId3" imgW="4431960" imgH="761760" progId="Equation.DSMT4">
                  <p:embed/>
                </p:oleObj>
              </mc:Choice>
              <mc:Fallback>
                <p:oleObj name="Equation" r:id="rId3" imgW="4431960" imgH="761760" progId="Equation.DSMT4">
                  <p:embed/>
                  <p:pic>
                    <p:nvPicPr>
                      <p:cNvPr id="7" name="Content Placeholder 26" descr=" = ((n+1)/n)^n = (1 + (1/n))^n right arrow e as n right arrow infinity">
                        <a:extLst>
                          <a:ext uri="{FF2B5EF4-FFF2-40B4-BE49-F238E27FC236}">
                            <a16:creationId xmlns:a16="http://schemas.microsoft.com/office/drawing/2014/main" id="{D6ADDFBB-DF00-4D0D-BDE8-726FB189F8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21413" y="1898564"/>
                        <a:ext cx="4476289" cy="769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5F5A3C-5524-428B-AEA9-63DF6AE6D94E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3240158"/>
            <a:ext cx="10712450" cy="407505"/>
          </a:xfrm>
        </p:spPr>
        <p:txBody>
          <a:bodyPr/>
          <a:lstStyle/>
          <a:p>
            <a:r>
              <a:rPr lang="en-US" altLang="en-US" dirty="0"/>
              <a:t>Since </a:t>
            </a:r>
            <a:r>
              <a:rPr lang="en-US" altLang="en-US" i="1" dirty="0"/>
              <a:t>e</a:t>
            </a:r>
            <a:r>
              <a:rPr lang="en-US" altLang="en-US" dirty="0"/>
              <a:t> &gt; 1, the given series is divergent by the Ratio Test.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85962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83B37-E78E-4D39-9961-D0004E252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27904" cy="672105"/>
          </a:xfrm>
        </p:spPr>
        <p:txBody>
          <a:bodyPr/>
          <a:lstStyle/>
          <a:p>
            <a:r>
              <a:rPr lang="en-US" altLang="en-US" sz="3200" dirty="0"/>
              <a:t>Absolute Convergence and the Ratio and Root Tests </a:t>
            </a:r>
            <a:r>
              <a:rPr lang="en-US" altLang="en-US" sz="2400" b="0" dirty="0"/>
              <a:t>(7 of 9)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59D06-4885-4420-B1C8-7B1F7A53DAEC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49"/>
            <a:ext cx="10718800" cy="1126159"/>
          </a:xfrm>
        </p:spPr>
        <p:txBody>
          <a:bodyPr/>
          <a:lstStyle/>
          <a:p>
            <a:r>
              <a:rPr lang="en-US" altLang="en-US" b="1" dirty="0"/>
              <a:t>Note: </a:t>
            </a:r>
          </a:p>
          <a:p>
            <a:r>
              <a:rPr lang="en-US" altLang="en-US" dirty="0"/>
              <a:t>Although the Ratio Test works in Example 5, an easier method is to use the Test for Divergence. Since</a:t>
            </a:r>
            <a:endParaRPr lang="en-IN" dirty="0"/>
          </a:p>
        </p:txBody>
      </p:sp>
      <p:graphicFrame>
        <p:nvGraphicFramePr>
          <p:cNvPr id="7" name="Content Placeholder 20" descr="(a_n) = ((n^n)/(n!)) = ((n * n * n * … * n)/(1 * 2 * 3 * … * n)) &gt;= n">
            <a:extLst>
              <a:ext uri="{FF2B5EF4-FFF2-40B4-BE49-F238E27FC236}">
                <a16:creationId xmlns:a16="http://schemas.microsoft.com/office/drawing/2014/main" id="{3F41539D-347F-4A07-9841-D9B1326983C7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4505067" y="2934885"/>
          <a:ext cx="3175515" cy="711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554" name="Equation" r:id="rId3" imgW="3060360" imgH="685800" progId="Equation.DSMT4">
                  <p:embed/>
                </p:oleObj>
              </mc:Choice>
              <mc:Fallback>
                <p:oleObj name="Equation" r:id="rId3" imgW="3060360" imgH="685800" progId="Equation.DSMT4">
                  <p:embed/>
                  <p:pic>
                    <p:nvPicPr>
                      <p:cNvPr id="7" name="Content Placeholder 20" descr="(a_n) = ((n^n)/(n!)) = ((n * n * n * … * n)/(1 * 2 * 3 * … * n)) &gt;= n">
                        <a:extLst>
                          <a:ext uri="{FF2B5EF4-FFF2-40B4-BE49-F238E27FC236}">
                            <a16:creationId xmlns:a16="http://schemas.microsoft.com/office/drawing/2014/main" id="{3F41539D-347F-4A07-9841-D9B1326983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05067" y="2934885"/>
                        <a:ext cx="3175515" cy="7115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418D9F5-A29D-425F-AFAC-9BDCF3D8EB18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4065104"/>
            <a:ext cx="10712450" cy="835509"/>
          </a:xfrm>
        </p:spPr>
        <p:txBody>
          <a:bodyPr/>
          <a:lstStyle/>
          <a:p>
            <a:r>
              <a:rPr lang="en-US" altLang="en-US" dirty="0"/>
              <a:t>it follows that </a:t>
            </a:r>
            <a:r>
              <a:rPr lang="en-US" altLang="en-US" i="1" dirty="0"/>
              <a:t>a</a:t>
            </a:r>
            <a:r>
              <a:rPr lang="en-US" altLang="en-US" i="1" baseline="-25000" dirty="0"/>
              <a:t>n</a:t>
            </a:r>
            <a:r>
              <a:rPr lang="en-US" altLang="en-US" i="1" dirty="0"/>
              <a:t> </a:t>
            </a:r>
            <a:r>
              <a:rPr lang="en-US" altLang="en-US" dirty="0"/>
              <a:t>does not approach 0 as </a:t>
            </a:r>
            <a:r>
              <a:rPr lang="en-US" altLang="en-US" i="1" dirty="0"/>
              <a:t>n → </a:t>
            </a: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∞</a:t>
            </a:r>
            <a:r>
              <a:rPr lang="en-US" altLang="en-US" dirty="0"/>
              <a:t>. Therefore the given series is divergent by the Test for Divergence.</a:t>
            </a:r>
          </a:p>
        </p:txBody>
      </p:sp>
    </p:spTree>
    <p:extLst>
      <p:ext uri="{BB962C8B-B14F-4D97-AF65-F5344CB8AC3E}">
        <p14:creationId xmlns:p14="http://schemas.microsoft.com/office/powerpoint/2010/main" val="9222777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09FC5-0261-418C-9BC7-A77CACB9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57723" cy="672105"/>
          </a:xfrm>
        </p:spPr>
        <p:txBody>
          <a:bodyPr/>
          <a:lstStyle/>
          <a:p>
            <a:r>
              <a:rPr lang="en-US" altLang="en-US" sz="3200" dirty="0"/>
              <a:t>Absolute Convergence and the Ratio and Root Tests </a:t>
            </a:r>
            <a:r>
              <a:rPr lang="en-US" altLang="en-US" sz="2400" b="0" dirty="0"/>
              <a:t>(8 of 9)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033AD-A0DB-43B1-987A-0AD32FAA47D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06100" cy="789355"/>
          </a:xfrm>
        </p:spPr>
        <p:txBody>
          <a:bodyPr/>
          <a:lstStyle/>
          <a:p>
            <a:r>
              <a:rPr lang="en-US" altLang="en-US" dirty="0"/>
              <a:t>The following test is convenient to apply when </a:t>
            </a:r>
            <a:r>
              <a:rPr lang="en-US" altLang="en-US" i="1" dirty="0"/>
              <a:t>n</a:t>
            </a:r>
            <a:r>
              <a:rPr lang="en-US" altLang="en-US" sz="800" dirty="0"/>
              <a:t> </a:t>
            </a:r>
            <a:r>
              <a:rPr lang="en-US" altLang="en-US" dirty="0"/>
              <a:t>th powers occur.</a:t>
            </a:r>
          </a:p>
          <a:p>
            <a:r>
              <a:rPr lang="en-IN" b="1" dirty="0">
                <a:solidFill>
                  <a:srgbClr val="0000A3"/>
                </a:solidFill>
              </a:rPr>
              <a:t>The Root Test</a:t>
            </a:r>
            <a:endParaRPr lang="en-IN" dirty="0">
              <a:solidFill>
                <a:srgbClr val="0000A3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A715CE-8284-41B5-AE27-472ADEAB0EE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36600" y="2753139"/>
            <a:ext cx="635000" cy="367747"/>
          </a:xfrm>
        </p:spPr>
        <p:txBody>
          <a:bodyPr/>
          <a:lstStyle/>
          <a:p>
            <a:r>
              <a:rPr lang="en-IN" dirty="0"/>
              <a:t>(i) If</a:t>
            </a:r>
          </a:p>
        </p:txBody>
      </p:sp>
      <p:graphicFrame>
        <p:nvGraphicFramePr>
          <p:cNvPr id="19" name="Content Placeholder 20" descr="lim_(n right arrow infinity) rootn(abs(a_n)) = L &lt; 1, then the series sum_(n=1)^infinity (a_n)">
            <a:extLst>
              <a:ext uri="{FF2B5EF4-FFF2-40B4-BE49-F238E27FC236}">
                <a16:creationId xmlns:a16="http://schemas.microsoft.com/office/drawing/2014/main" id="{776A5418-8B70-4F83-B3A5-32275338EE4D}"/>
              </a:ext>
            </a:extLst>
          </p:cNvPr>
          <p:cNvGraphicFramePr>
            <a:graphicFrameLocks noGrp="1" noChangeAspect="1"/>
          </p:cNvGraphicFramePr>
          <p:nvPr>
            <p:ph sz="quarter" idx="25"/>
          </p:nvPr>
        </p:nvGraphicFramePr>
        <p:xfrm>
          <a:off x="1350963" y="2514600"/>
          <a:ext cx="4592637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578" name="Equation" r:id="rId3" imgW="4356000" imgH="787320" progId="Equation.DSMT4">
                  <p:embed/>
                </p:oleObj>
              </mc:Choice>
              <mc:Fallback>
                <p:oleObj name="Equation" r:id="rId3" imgW="4356000" imgH="787320" progId="Equation.DSMT4">
                  <p:embed/>
                  <p:pic>
                    <p:nvPicPr>
                      <p:cNvPr id="19" name="Content Placeholder 20" descr="lim_(n right arrow infinity) rootn(abs(a_n)) = L &lt; 1, then the series sum_(n=1)^infinity (a_n)">
                        <a:extLst>
                          <a:ext uri="{FF2B5EF4-FFF2-40B4-BE49-F238E27FC236}">
                            <a16:creationId xmlns:a16="http://schemas.microsoft.com/office/drawing/2014/main" id="{776A5418-8B70-4F83-B3A5-32275338EE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0963" y="2514600"/>
                        <a:ext cx="4592637" cy="830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678AA43-375C-4146-A8E6-B205FC9467EF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046640" y="2753139"/>
            <a:ext cx="5402409" cy="354042"/>
          </a:xfrm>
        </p:spPr>
        <p:txBody>
          <a:bodyPr/>
          <a:lstStyle/>
          <a:p>
            <a:r>
              <a:rPr lang="en-IN" dirty="0"/>
              <a:t>is absolutely convergent (and therefore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003B6E-BAAE-4491-B838-9F4E65802B92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1093302" y="3359223"/>
            <a:ext cx="1828445" cy="342345"/>
          </a:xfrm>
        </p:spPr>
        <p:txBody>
          <a:bodyPr/>
          <a:lstStyle/>
          <a:p>
            <a:r>
              <a:rPr lang="en-IN" dirty="0"/>
              <a:t>convergent).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EE4868A-D55C-4C53-926B-75152E2941E3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736600" y="3990999"/>
            <a:ext cx="635000" cy="328759"/>
          </a:xfrm>
        </p:spPr>
        <p:txBody>
          <a:bodyPr/>
          <a:lstStyle/>
          <a:p>
            <a:r>
              <a:rPr lang="en-IN" dirty="0"/>
              <a:t>(ii) If</a:t>
            </a:r>
          </a:p>
        </p:txBody>
      </p:sp>
      <p:graphicFrame>
        <p:nvGraphicFramePr>
          <p:cNvPr id="21" name="Content Placeholder 23" descr="lim_(n right arrow infinity) rootn(abs(a_n)) = L &gt; or lim_(n right arrow infinity) rootn(abs(a_n)) = infinity">
            <a:extLst>
              <a:ext uri="{FF2B5EF4-FFF2-40B4-BE49-F238E27FC236}">
                <a16:creationId xmlns:a16="http://schemas.microsoft.com/office/drawing/2014/main" id="{EBE177F8-8205-4DB4-AAE5-C85F308A4ED6}"/>
              </a:ext>
            </a:extLst>
          </p:cNvPr>
          <p:cNvGraphicFramePr>
            <a:graphicFrameLocks noGrp="1" noChangeAspect="1"/>
          </p:cNvGraphicFramePr>
          <p:nvPr>
            <p:ph sz="quarter" idx="31"/>
          </p:nvPr>
        </p:nvGraphicFramePr>
        <p:xfrm>
          <a:off x="1417638" y="3967645"/>
          <a:ext cx="33607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579" name="Equation" r:id="rId5" imgW="3695400" imgH="520560" progId="Equation.DSMT4">
                  <p:embed/>
                </p:oleObj>
              </mc:Choice>
              <mc:Fallback>
                <p:oleObj name="Equation" r:id="rId5" imgW="3695400" imgH="520560" progId="Equation.DSMT4">
                  <p:embed/>
                  <p:pic>
                    <p:nvPicPr>
                      <p:cNvPr id="21" name="Content Placeholder 23" descr="lim_(n right arrow infinity) rootn(abs(a_n)) = L &gt; or lim_(n right arrow infinity) rootn(abs(a_n)) = infinity">
                        <a:extLst>
                          <a:ext uri="{FF2B5EF4-FFF2-40B4-BE49-F238E27FC236}">
                            <a16:creationId xmlns:a16="http://schemas.microsoft.com/office/drawing/2014/main" id="{EBE177F8-8205-4DB4-AAE5-C85F308A4E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17638" y="3967645"/>
                        <a:ext cx="336073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5DB10D7-7A57-4324-B1A3-BF4FE0BE971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860236" y="3991000"/>
            <a:ext cx="2186609" cy="288600"/>
          </a:xfrm>
        </p:spPr>
        <p:txBody>
          <a:bodyPr/>
          <a:lstStyle/>
          <a:p>
            <a:r>
              <a:rPr lang="en-IN" dirty="0"/>
              <a:t>then the series</a:t>
            </a:r>
          </a:p>
        </p:txBody>
      </p:sp>
      <p:graphicFrame>
        <p:nvGraphicFramePr>
          <p:cNvPr id="22" name="Content Placeholder 24" descr="sum_(n=1)^infinity (a_n)">
            <a:extLst>
              <a:ext uri="{FF2B5EF4-FFF2-40B4-BE49-F238E27FC236}">
                <a16:creationId xmlns:a16="http://schemas.microsoft.com/office/drawing/2014/main" id="{5820B491-1DD3-40D9-A16B-058FFD8CFE4A}"/>
              </a:ext>
            </a:extLst>
          </p:cNvPr>
          <p:cNvGraphicFramePr>
            <a:graphicFrameLocks noGrp="1" noChangeAspect="1"/>
          </p:cNvGraphicFramePr>
          <p:nvPr>
            <p:ph sz="quarter" idx="33"/>
          </p:nvPr>
        </p:nvGraphicFramePr>
        <p:xfrm>
          <a:off x="6966851" y="3840025"/>
          <a:ext cx="4857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580" name="Equation" r:id="rId7" imgW="647640" imgH="787320" progId="Equation.DSMT4">
                  <p:embed/>
                </p:oleObj>
              </mc:Choice>
              <mc:Fallback>
                <p:oleObj name="Equation" r:id="rId7" imgW="647640" imgH="787320" progId="Equation.DSMT4">
                  <p:embed/>
                  <p:pic>
                    <p:nvPicPr>
                      <p:cNvPr id="22" name="Content Placeholder 24" descr="sum_(n=1)^infinity (a_n)">
                        <a:extLst>
                          <a:ext uri="{FF2B5EF4-FFF2-40B4-BE49-F238E27FC236}">
                            <a16:creationId xmlns:a16="http://schemas.microsoft.com/office/drawing/2014/main" id="{5820B491-1DD3-40D9-A16B-058FFD8CFE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66851" y="3840025"/>
                        <a:ext cx="48577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D7FBBB4-EE63-4F08-B905-77FD7E448E4E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7563678" y="3990999"/>
            <a:ext cx="3879022" cy="328759"/>
          </a:xfrm>
        </p:spPr>
        <p:txBody>
          <a:bodyPr/>
          <a:lstStyle/>
          <a:p>
            <a:r>
              <a:rPr lang="en-IN" dirty="0"/>
              <a:t>is divergent.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BCB6D78C-A489-4879-978E-AB20ABA74B27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736600" y="4888924"/>
            <a:ext cx="681185" cy="351601"/>
          </a:xfrm>
        </p:spPr>
        <p:txBody>
          <a:bodyPr/>
          <a:lstStyle/>
          <a:p>
            <a:r>
              <a:rPr lang="en-IN" dirty="0"/>
              <a:t>(iii) If</a:t>
            </a:r>
          </a:p>
        </p:txBody>
      </p:sp>
      <p:graphicFrame>
        <p:nvGraphicFramePr>
          <p:cNvPr id="23" name="Content Placeholder 26" descr="lim_(n right arrow infinity) rootn(abs(a_n)) = 1">
            <a:extLst>
              <a:ext uri="{FF2B5EF4-FFF2-40B4-BE49-F238E27FC236}">
                <a16:creationId xmlns:a16="http://schemas.microsoft.com/office/drawing/2014/main" id="{072975C0-C242-4B6C-A2F4-6D5112FB8296}"/>
              </a:ext>
            </a:extLst>
          </p:cNvPr>
          <p:cNvGraphicFramePr>
            <a:graphicFrameLocks noGrp="1" noChangeAspect="1"/>
          </p:cNvGraphicFramePr>
          <p:nvPr>
            <p:ph sz="quarter" idx="36"/>
          </p:nvPr>
        </p:nvGraphicFramePr>
        <p:xfrm>
          <a:off x="1492250" y="4797425"/>
          <a:ext cx="13160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581" name="Equation" r:id="rId9" imgW="1447560" imgH="520560" progId="Equation.DSMT4">
                  <p:embed/>
                </p:oleObj>
              </mc:Choice>
              <mc:Fallback>
                <p:oleObj name="Equation" r:id="rId9" imgW="1447560" imgH="520560" progId="Equation.DSMT4">
                  <p:embed/>
                  <p:pic>
                    <p:nvPicPr>
                      <p:cNvPr id="23" name="Content Placeholder 26" descr="lim_(n right arrow infinity) rootn(abs(a_n)) = 1">
                        <a:extLst>
                          <a:ext uri="{FF2B5EF4-FFF2-40B4-BE49-F238E27FC236}">
                            <a16:creationId xmlns:a16="http://schemas.microsoft.com/office/drawing/2014/main" id="{072975C0-C242-4B6C-A2F4-6D5112FB82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92250" y="4797425"/>
                        <a:ext cx="1316038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8ED8E192-4123-4367-A494-72CA97834C4E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2921747" y="4836795"/>
            <a:ext cx="8675008" cy="318945"/>
          </a:xfrm>
        </p:spPr>
        <p:txBody>
          <a:bodyPr/>
          <a:lstStyle/>
          <a:p>
            <a:r>
              <a:rPr lang="en-IN" dirty="0"/>
              <a:t>the Root Test is inconclusive.</a:t>
            </a:r>
          </a:p>
        </p:txBody>
      </p:sp>
    </p:spTree>
    <p:extLst>
      <p:ext uri="{BB962C8B-B14F-4D97-AF65-F5344CB8AC3E}">
        <p14:creationId xmlns:p14="http://schemas.microsoft.com/office/powerpoint/2010/main" val="8319314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66AAB-122E-4A67-AE8B-7AE56110F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57722" cy="672105"/>
          </a:xfrm>
        </p:spPr>
        <p:txBody>
          <a:bodyPr/>
          <a:lstStyle/>
          <a:p>
            <a:r>
              <a:rPr lang="en-US" altLang="en-US" sz="3200" dirty="0"/>
              <a:t>Absolute Convergence and the Ratio and Root Tests </a:t>
            </a:r>
            <a:r>
              <a:rPr lang="en-US" altLang="en-US" sz="2400" b="0" dirty="0"/>
              <a:t>(9 of 9)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97ECD-C7A0-4F0E-93E8-834CBA822061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287130" cy="417513"/>
          </a:xfrm>
        </p:spPr>
        <p:txBody>
          <a:bodyPr/>
          <a:lstStyle/>
          <a:p>
            <a:r>
              <a:rPr lang="en-US" altLang="en-US" dirty="0"/>
              <a:t>If</a:t>
            </a:r>
            <a:endParaRPr lang="en-IN" dirty="0"/>
          </a:p>
        </p:txBody>
      </p:sp>
      <p:graphicFrame>
        <p:nvGraphicFramePr>
          <p:cNvPr id="19" name="Content Placeholder 26" descr="lim_(n right arrow infinity) rootn(abs(a_n)) = 1">
            <a:extLst>
              <a:ext uri="{FF2B5EF4-FFF2-40B4-BE49-F238E27FC236}">
                <a16:creationId xmlns:a16="http://schemas.microsoft.com/office/drawing/2014/main" id="{F7BDB029-DBDB-473F-B6F2-CB94DF95E717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1056928" y="1199437"/>
          <a:ext cx="2073001" cy="578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02" name="Equation" r:id="rId3" imgW="1866600" imgH="520560" progId="Equation.DSMT4">
                  <p:embed/>
                </p:oleObj>
              </mc:Choice>
              <mc:Fallback>
                <p:oleObj name="Equation" r:id="rId3" imgW="1866600" imgH="520560" progId="Equation.DSMT4">
                  <p:embed/>
                  <p:pic>
                    <p:nvPicPr>
                      <p:cNvPr id="19" name="Content Placeholder 26" descr="lim_(n right arrow infinity) rootn(abs(a_n)) = 1">
                        <a:extLst>
                          <a:ext uri="{FF2B5EF4-FFF2-40B4-BE49-F238E27FC236}">
                            <a16:creationId xmlns:a16="http://schemas.microsoft.com/office/drawing/2014/main" id="{F7BDB029-DBDB-473F-B6F2-CB94DF95E7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6928" y="1199437"/>
                        <a:ext cx="2073001" cy="578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5373615-54A5-4757-B86C-0FFC3200DE33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3240156" y="1289051"/>
            <a:ext cx="8215243" cy="331028"/>
          </a:xfrm>
        </p:spPr>
        <p:txBody>
          <a:bodyPr/>
          <a:lstStyle/>
          <a:p>
            <a:r>
              <a:rPr lang="en-US" altLang="en-US" dirty="0"/>
              <a:t>then part (iii) of the Root Test says that the test gives no</a:t>
            </a:r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C7930E-887A-4D13-8E13-A6FFBC8B31B0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736600" y="1889127"/>
            <a:ext cx="3189357" cy="331028"/>
          </a:xfrm>
        </p:spPr>
        <p:txBody>
          <a:bodyPr/>
          <a:lstStyle/>
          <a:p>
            <a:r>
              <a:rPr lang="en-US" altLang="en-US" dirty="0"/>
              <a:t>information. The series</a:t>
            </a:r>
            <a:endParaRPr lang="en-IN" dirty="0"/>
          </a:p>
        </p:txBody>
      </p:sp>
      <p:graphicFrame>
        <p:nvGraphicFramePr>
          <p:cNvPr id="21" name="Content Placeholder 20" descr="sum(a_n)">
            <a:extLst>
              <a:ext uri="{FF2B5EF4-FFF2-40B4-BE49-F238E27FC236}">
                <a16:creationId xmlns:a16="http://schemas.microsoft.com/office/drawing/2014/main" id="{96A37BF2-7D5E-4BFF-A84C-BF373474CFD3}"/>
              </a:ext>
            </a:extLst>
          </p:cNvPr>
          <p:cNvGraphicFramePr>
            <a:graphicFrameLocks noGrp="1" noChangeAspect="1"/>
          </p:cNvGraphicFramePr>
          <p:nvPr>
            <p:ph sz="quarter" idx="27"/>
          </p:nvPr>
        </p:nvGraphicFramePr>
        <p:xfrm>
          <a:off x="3963330" y="1838741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03" name="Equation" r:id="rId5" imgW="685800" imgH="431640" progId="Equation.DSMT4">
                  <p:embed/>
                </p:oleObj>
              </mc:Choice>
              <mc:Fallback>
                <p:oleObj name="Equation" r:id="rId5" imgW="685800" imgH="431640" progId="Equation.DSMT4">
                  <p:embed/>
                  <p:pic>
                    <p:nvPicPr>
                      <p:cNvPr id="21" name="Content Placeholder 20" descr="sum(a_n)">
                        <a:extLst>
                          <a:ext uri="{FF2B5EF4-FFF2-40B4-BE49-F238E27FC236}">
                            <a16:creationId xmlns:a16="http://schemas.microsoft.com/office/drawing/2014/main" id="{96A37BF2-7D5E-4BFF-A84C-BF373474CF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63330" y="1838741"/>
                        <a:ext cx="685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B1DAA91-8CE2-4BBB-AA12-7B1C0A148D4F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4726260" y="1889128"/>
            <a:ext cx="6762546" cy="331028"/>
          </a:xfrm>
        </p:spPr>
        <p:txBody>
          <a:bodyPr/>
          <a:lstStyle/>
          <a:p>
            <a:r>
              <a:rPr lang="en-US" altLang="en-US" dirty="0"/>
              <a:t>could converge or diverge.</a:t>
            </a:r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C56B1FC-0CEB-49B1-8A4C-54E2C8FE4D1A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736599" y="2629518"/>
            <a:ext cx="10718799" cy="770907"/>
          </a:xfrm>
        </p:spPr>
        <p:txBody>
          <a:bodyPr/>
          <a:lstStyle/>
          <a:p>
            <a:r>
              <a:rPr lang="en-US" altLang="en-US" dirty="0"/>
              <a:t>(If </a:t>
            </a:r>
            <a:r>
              <a:rPr lang="en-US" altLang="en-US" i="1" dirty="0"/>
              <a:t>L </a:t>
            </a:r>
            <a:r>
              <a:rPr lang="en-US" altLang="en-US" dirty="0"/>
              <a:t>= 1 in the Ratio Test, don’t try the Root Test because </a:t>
            </a:r>
            <a:r>
              <a:rPr lang="en-US" altLang="en-US" i="1" dirty="0"/>
              <a:t>L</a:t>
            </a:r>
            <a:r>
              <a:rPr lang="en-US" altLang="en-US" dirty="0"/>
              <a:t> will again be 1. And if </a:t>
            </a:r>
            <a:r>
              <a:rPr lang="en-US" altLang="en-US" i="1" dirty="0"/>
              <a:t>L </a:t>
            </a:r>
            <a:r>
              <a:rPr lang="en-US" altLang="en-US" dirty="0"/>
              <a:t>= 1 in the Root Test, don’t try the Ratio Test because it will fail too.)</a:t>
            </a:r>
          </a:p>
        </p:txBody>
      </p:sp>
    </p:spTree>
    <p:extLst>
      <p:ext uri="{BB962C8B-B14F-4D97-AF65-F5344CB8AC3E}">
        <p14:creationId xmlns:p14="http://schemas.microsoft.com/office/powerpoint/2010/main" val="1574603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A03EA-BF2B-4C39-A889-9E01FD297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6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3DB87-D4DD-4CD1-AF6D-9F916778A19B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4729922" cy="352427"/>
          </a:xfrm>
        </p:spPr>
        <p:txBody>
          <a:bodyPr/>
          <a:lstStyle/>
          <a:p>
            <a:r>
              <a:rPr lang="en-US" altLang="en-US" dirty="0"/>
              <a:t>Test the convergence of the series</a:t>
            </a:r>
            <a:endParaRPr lang="en-IN" dirty="0"/>
          </a:p>
        </p:txBody>
      </p:sp>
      <p:graphicFrame>
        <p:nvGraphicFramePr>
          <p:cNvPr id="11" name="Content Placeholder 20" descr="sum_(n+1)^infinity ((2n+3)/(3n+2))^n.">
            <a:extLst>
              <a:ext uri="{FF2B5EF4-FFF2-40B4-BE49-F238E27FC236}">
                <a16:creationId xmlns:a16="http://schemas.microsoft.com/office/drawing/2014/main" id="{6A98A782-15A6-4989-9E63-73E145136391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5545972" y="1034789"/>
          <a:ext cx="1531979" cy="860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626" name="Equation" r:id="rId3" imgW="1536480" imgH="863280" progId="Equation.DSMT4">
                  <p:embed/>
                </p:oleObj>
              </mc:Choice>
              <mc:Fallback>
                <p:oleObj name="Equation" r:id="rId3" imgW="1536480" imgH="863280" progId="Equation.DSMT4">
                  <p:embed/>
                  <p:pic>
                    <p:nvPicPr>
                      <p:cNvPr id="11" name="Content Placeholder 20" descr="sum_(n+1)^infinity ((2n+3)/(3n+2))^n.">
                        <a:extLst>
                          <a:ext uri="{FF2B5EF4-FFF2-40B4-BE49-F238E27FC236}">
                            <a16:creationId xmlns:a16="http://schemas.microsoft.com/office/drawing/2014/main" id="{6A98A782-15A6-4989-9E63-73E1451363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45972" y="1034789"/>
                        <a:ext cx="1531979" cy="8609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E9684A-5600-4878-9D08-84FC06764BC8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2324100"/>
            <a:ext cx="1380435" cy="352427"/>
          </a:xfrm>
        </p:spPr>
        <p:txBody>
          <a:bodyPr/>
          <a:lstStyle/>
          <a:p>
            <a:r>
              <a:rPr lang="en-US" altLang="en-US" b="1" dirty="0">
                <a:solidFill>
                  <a:srgbClr val="0000A3"/>
                </a:solidFill>
              </a:rPr>
              <a:t>Solution:</a:t>
            </a:r>
            <a:endParaRPr lang="en-IN" b="1" dirty="0">
              <a:solidFill>
                <a:srgbClr val="0000A3"/>
              </a:solidFill>
            </a:endParaRPr>
          </a:p>
        </p:txBody>
      </p:sp>
      <p:pic>
        <p:nvPicPr>
          <p:cNvPr id="12" name="Content Placeholder 11" descr="(a_n) = ((2n+3)/(3n+2))^n.&#10;rootn(abs(a_n)) = ((2n+3)/(3n+2))&#10;((2+(3/n))/(3+(2/n))) right arrow (2/3) &lt; 1&#10;">
            <a:extLst>
              <a:ext uri="{FF2B5EF4-FFF2-40B4-BE49-F238E27FC236}">
                <a16:creationId xmlns:a16="http://schemas.microsoft.com/office/drawing/2014/main" id="{8E64D9CB-AE53-429E-A4D3-5BD801A77AA0}"/>
              </a:ext>
            </a:extLst>
          </p:cNvPr>
          <p:cNvPicPr>
            <a:picLocks noGrp="1" noChangeAspect="1"/>
          </p:cNvPicPr>
          <p:nvPr>
            <p:ph sz="quarter" idx="26"/>
          </p:nvPr>
        </p:nvPicPr>
        <p:blipFill>
          <a:blip r:embed="rId5"/>
          <a:stretch>
            <a:fillRect/>
          </a:stretch>
        </p:blipFill>
        <p:spPr>
          <a:xfrm>
            <a:off x="4274371" y="2837850"/>
            <a:ext cx="3643256" cy="2029204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DC4262E-5DFE-4C62-859E-4EB398C5CB6E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5151105"/>
            <a:ext cx="10718800" cy="672106"/>
          </a:xfrm>
        </p:spPr>
        <p:txBody>
          <a:bodyPr/>
          <a:lstStyle/>
          <a:p>
            <a:r>
              <a:rPr lang="en-US" altLang="en-US" dirty="0"/>
              <a:t>Thus the given series is absolutely convergent (and therefore convergent) by the Root Test.</a:t>
            </a:r>
          </a:p>
        </p:txBody>
      </p:sp>
    </p:spTree>
    <p:extLst>
      <p:ext uri="{BB962C8B-B14F-4D97-AF65-F5344CB8AC3E}">
        <p14:creationId xmlns:p14="http://schemas.microsoft.com/office/powerpoint/2010/main" val="587144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80EF0-B129-4115-B07A-572B9B69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Alternating Series </a:t>
            </a:r>
            <a:r>
              <a:rPr lang="en-US" altLang="en-US" sz="2400" b="0" dirty="0"/>
              <a:t>(1 of 3)</a:t>
            </a:r>
            <a:endParaRPr lang="en-US" sz="2400"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A64C3-022D-4762-81EB-152F00D8726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0718800" cy="1869786"/>
          </a:xfrm>
        </p:spPr>
        <p:txBody>
          <a:bodyPr/>
          <a:lstStyle/>
          <a:p>
            <a:r>
              <a:rPr lang="en-US" altLang="en-US" dirty="0"/>
              <a:t>In this section we learn how to deal with series whose terms are not necessarily positive. Of particular importance are </a:t>
            </a:r>
            <a:r>
              <a:rPr lang="en-US" altLang="en-US" i="1" dirty="0"/>
              <a:t>alternating series, </a:t>
            </a:r>
            <a:r>
              <a:rPr lang="en-US" altLang="en-US" dirty="0"/>
              <a:t>whose terms alternate in sign.</a:t>
            </a:r>
          </a:p>
          <a:p>
            <a:r>
              <a:rPr lang="en-US" altLang="en-US" dirty="0"/>
              <a:t>An </a:t>
            </a:r>
            <a:r>
              <a:rPr lang="en-US" altLang="en-US" b="1" dirty="0"/>
              <a:t>alternating series </a:t>
            </a:r>
            <a:r>
              <a:rPr lang="en-US" altLang="en-US" dirty="0"/>
              <a:t>is a series whose terms are alternately positive and negative. Here are two examples:</a:t>
            </a:r>
          </a:p>
        </p:txBody>
      </p:sp>
      <p:graphicFrame>
        <p:nvGraphicFramePr>
          <p:cNvPr id="7" name="Content Placeholder 26" descr="(1 minus (1/2) + (1/3) minus (1/4) + (1/5) minus (1/6) + …) = sum_(n=1)^infinity ((negative 1)^(n minus 1) (1/n)). ((negative (1/2)) + (2/3) minus (3/4) + (4/5) minus (5/6) + (6/7) minus …) = (sum_(n=1)^infinity ((negative 1)^n) (n/(n+1)))">
            <a:extLst>
              <a:ext uri="{FF2B5EF4-FFF2-40B4-BE49-F238E27FC236}">
                <a16:creationId xmlns:a16="http://schemas.microsoft.com/office/drawing/2014/main" id="{4755B37F-4A6A-4563-A069-F31D3ADB8A2E}"/>
              </a:ext>
            </a:extLst>
          </p:cNvPr>
          <p:cNvGraphicFramePr>
            <a:graphicFrameLocks noGrp="1" noChangeAspect="1"/>
          </p:cNvGraphicFramePr>
          <p:nvPr>
            <p:ph sz="quarter" idx="24"/>
            <p:extLst>
              <p:ext uri="{D42A27DB-BD31-4B8C-83A1-F6EECF244321}">
                <p14:modId xmlns:p14="http://schemas.microsoft.com/office/powerpoint/2010/main" val="743842565"/>
              </p:ext>
            </p:extLst>
          </p:nvPr>
        </p:nvGraphicFramePr>
        <p:xfrm>
          <a:off x="3333750" y="3500438"/>
          <a:ext cx="5516563" cy="192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955" name="Equation" r:id="rId3" imgW="4736880" imgH="1650960" progId="Equation.DSMT4">
                  <p:embed/>
                </p:oleObj>
              </mc:Choice>
              <mc:Fallback>
                <p:oleObj name="Equation" r:id="rId3" imgW="4736880" imgH="1650960" progId="Equation.DSMT4">
                  <p:embed/>
                  <p:pic>
                    <p:nvPicPr>
                      <p:cNvPr id="27" name="Content Placeholder 26">
                        <a:extLst>
                          <a:ext uri="{FF2B5EF4-FFF2-40B4-BE49-F238E27FC236}">
                            <a16:creationId xmlns:a16="http://schemas.microsoft.com/office/drawing/2014/main" id="{281D3613-ED0D-48C8-ABD3-8ED82B532E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33750" y="3500438"/>
                        <a:ext cx="5516563" cy="1922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3578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3D2D-1F83-424F-B926-132D185AB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Alternating Series </a:t>
            </a:r>
            <a:r>
              <a:rPr lang="en-US" altLang="en-US" sz="2400" b="0" dirty="0"/>
              <a:t>(2 of 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E1DF8-8CF7-4B17-8AF7-DCBCD4F3F0BD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49"/>
            <a:ext cx="10718800" cy="672105"/>
          </a:xfrm>
        </p:spPr>
        <p:txBody>
          <a:bodyPr/>
          <a:lstStyle/>
          <a:p>
            <a:r>
              <a:rPr lang="en-US" altLang="en-US" dirty="0"/>
              <a:t>We see from these examples that the </a:t>
            </a:r>
            <a:r>
              <a:rPr lang="en-US" altLang="en-US" i="1" dirty="0"/>
              <a:t>n</a:t>
            </a:r>
            <a:r>
              <a:rPr lang="en-US" altLang="en-US" dirty="0"/>
              <a:t>th term of an alternating series is of the form</a:t>
            </a:r>
          </a:p>
        </p:txBody>
      </p:sp>
      <p:graphicFrame>
        <p:nvGraphicFramePr>
          <p:cNvPr id="11" name="Content Placeholder 22" descr="(a_n) = ((negative 1)^n minus 1) (b_n) or (a_n) = (negative 1)^n (b_n)">
            <a:extLst>
              <a:ext uri="{FF2B5EF4-FFF2-40B4-BE49-F238E27FC236}">
                <a16:creationId xmlns:a16="http://schemas.microsoft.com/office/drawing/2014/main" id="{741FDA32-B46C-4308-A377-8BCF446989EB}"/>
              </a:ext>
            </a:extLst>
          </p:cNvPr>
          <p:cNvGraphicFramePr>
            <a:graphicFrameLocks noGrp="1" noChangeAspect="1"/>
          </p:cNvGraphicFramePr>
          <p:nvPr>
            <p:ph sz="quarter" idx="24"/>
            <p:extLst>
              <p:ext uri="{D42A27DB-BD31-4B8C-83A1-F6EECF244321}">
                <p14:modId xmlns:p14="http://schemas.microsoft.com/office/powerpoint/2010/main" val="3350057613"/>
              </p:ext>
            </p:extLst>
          </p:nvPr>
        </p:nvGraphicFramePr>
        <p:xfrm>
          <a:off x="3824677" y="2293987"/>
          <a:ext cx="4536294" cy="534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006" name="Equation" r:id="rId3" imgW="3771720" imgH="444240" progId="Equation.DSMT4">
                  <p:embed/>
                </p:oleObj>
              </mc:Choice>
              <mc:Fallback>
                <p:oleObj name="Equation" r:id="rId3" imgW="3771720" imgH="444240" progId="Equation.DSMT4">
                  <p:embed/>
                  <p:pic>
                    <p:nvPicPr>
                      <p:cNvPr id="23" name="Content Placeholder 22">
                        <a:extLst>
                          <a:ext uri="{FF2B5EF4-FFF2-40B4-BE49-F238E27FC236}">
                            <a16:creationId xmlns:a16="http://schemas.microsoft.com/office/drawing/2014/main" id="{74ADA29C-E834-48E9-BF35-26FA8D8727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24677" y="2293987"/>
                        <a:ext cx="4536294" cy="534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B95861-C8C9-4790-9A37-F5D9C8C23657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3184861"/>
            <a:ext cx="4159865" cy="331932"/>
          </a:xfrm>
        </p:spPr>
        <p:txBody>
          <a:bodyPr/>
          <a:lstStyle/>
          <a:p>
            <a:r>
              <a:rPr lang="en-US" altLang="en-US" dirty="0"/>
              <a:t>where </a:t>
            </a:r>
            <a:r>
              <a:rPr lang="en-US" altLang="en-US" i="1" dirty="0"/>
              <a:t>b</a:t>
            </a:r>
            <a:r>
              <a:rPr lang="en-US" altLang="en-US" i="1" baseline="-25000" dirty="0"/>
              <a:t>n</a:t>
            </a:r>
            <a:r>
              <a:rPr lang="en-US" altLang="en-US" dirty="0"/>
              <a:t> is a positive number.</a:t>
            </a:r>
            <a:endParaRPr lang="en-US" dirty="0"/>
          </a:p>
        </p:txBody>
      </p:sp>
      <p:graphicFrame>
        <p:nvGraphicFramePr>
          <p:cNvPr id="13" name="Content Placeholder 12" descr="(In fact, (b_n) = abs(a_n).)">
            <a:extLst>
              <a:ext uri="{FF2B5EF4-FFF2-40B4-BE49-F238E27FC236}">
                <a16:creationId xmlns:a16="http://schemas.microsoft.com/office/drawing/2014/main" id="{526CCC86-D9F0-4811-970E-0AC3A2C4A72B}"/>
              </a:ext>
            </a:extLst>
          </p:cNvPr>
          <p:cNvGraphicFramePr>
            <a:graphicFrameLocks noGrp="1" noChangeAspect="1"/>
          </p:cNvGraphicFramePr>
          <p:nvPr>
            <p:ph sz="quarter" idx="26"/>
            <p:extLst>
              <p:ext uri="{D42A27DB-BD31-4B8C-83A1-F6EECF244321}">
                <p14:modId xmlns:p14="http://schemas.microsoft.com/office/powerpoint/2010/main" val="3452760039"/>
              </p:ext>
            </p:extLst>
          </p:nvPr>
        </p:nvGraphicFramePr>
        <p:xfrm>
          <a:off x="4887299" y="3109826"/>
          <a:ext cx="2458720" cy="491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007" name="Equation" r:id="rId5" imgW="2031840" imgH="406080" progId="Equation.DSMT4">
                  <p:embed/>
                </p:oleObj>
              </mc:Choice>
              <mc:Fallback>
                <p:oleObj name="Equation" r:id="rId5" imgW="2031840" imgH="4060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F695F9D-1C63-42BA-A49C-B2DB146CED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87299" y="3109826"/>
                        <a:ext cx="2458720" cy="4917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8B35FD-3942-4395-94CF-BFE4B67AB606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3864129"/>
            <a:ext cx="10718800" cy="663626"/>
          </a:xfrm>
        </p:spPr>
        <p:txBody>
          <a:bodyPr/>
          <a:lstStyle/>
          <a:p>
            <a:r>
              <a:rPr lang="en-US" altLang="en-US" dirty="0"/>
              <a:t>The following test says that if the terms of an alternating series decrease toward 0 in absolute value, then the series converges.</a:t>
            </a:r>
          </a:p>
        </p:txBody>
      </p:sp>
    </p:spTree>
    <p:extLst>
      <p:ext uri="{BB962C8B-B14F-4D97-AF65-F5344CB8AC3E}">
        <p14:creationId xmlns:p14="http://schemas.microsoft.com/office/powerpoint/2010/main" val="180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10B4-8F31-400C-8E96-6E954FBF8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Alternating Series </a:t>
            </a:r>
            <a:r>
              <a:rPr lang="en-US" altLang="en-US" sz="2400" b="0" dirty="0"/>
              <a:t>(3 of 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7855F-E60B-44A7-867D-4CDB10C1E318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6490110" cy="391968"/>
          </a:xfrm>
        </p:spPr>
        <p:txBody>
          <a:bodyPr/>
          <a:lstStyle/>
          <a:p>
            <a:r>
              <a:rPr lang="en-US" b="1" dirty="0">
                <a:solidFill>
                  <a:srgbClr val="0000A3"/>
                </a:solidFill>
              </a:rPr>
              <a:t>Alternating Series Test </a:t>
            </a:r>
            <a:r>
              <a:rPr lang="en-US" dirty="0"/>
              <a:t>If the alternating series</a:t>
            </a:r>
          </a:p>
        </p:txBody>
      </p:sp>
      <p:graphicFrame>
        <p:nvGraphicFramePr>
          <p:cNvPr id="11" name="Content Placeholder 24" descr="sum_(n=1)^infinity ((negative 1)^(n minus 1)) (b_n) = ((b_1) minus (b_2) + (b_3) minus (b_4) + (b_5) minus (b_6) + … (b_n) &gt; 0)">
            <a:extLst>
              <a:ext uri="{FF2B5EF4-FFF2-40B4-BE49-F238E27FC236}">
                <a16:creationId xmlns:a16="http://schemas.microsoft.com/office/drawing/2014/main" id="{93BE9C67-6566-4BD0-81BF-9C7F28F9F933}"/>
              </a:ext>
            </a:extLst>
          </p:cNvPr>
          <p:cNvGraphicFramePr>
            <a:graphicFrameLocks noGrp="1" noChangeAspect="1"/>
          </p:cNvGraphicFramePr>
          <p:nvPr>
            <p:ph sz="quarter" idx="24"/>
            <p:extLst>
              <p:ext uri="{D42A27DB-BD31-4B8C-83A1-F6EECF244321}">
                <p14:modId xmlns:p14="http://schemas.microsoft.com/office/powerpoint/2010/main" val="1391946847"/>
              </p:ext>
            </p:extLst>
          </p:nvPr>
        </p:nvGraphicFramePr>
        <p:xfrm>
          <a:off x="2709876" y="1798571"/>
          <a:ext cx="6765899" cy="91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056" name="Equation" r:id="rId3" imgW="5829120" imgH="787320" progId="Equation.DSMT4">
                  <p:embed/>
                </p:oleObj>
              </mc:Choice>
              <mc:Fallback>
                <p:oleObj name="Equation" r:id="rId3" imgW="5829120" imgH="787320" progId="Equation.DSMT4">
                  <p:embed/>
                  <p:pic>
                    <p:nvPicPr>
                      <p:cNvPr id="25" name="Content Placeholder 24">
                        <a:extLst>
                          <a:ext uri="{FF2B5EF4-FFF2-40B4-BE49-F238E27FC236}">
                            <a16:creationId xmlns:a16="http://schemas.microsoft.com/office/drawing/2014/main" id="{E7DB3CC3-3C28-41F0-A1AF-91CF1AE731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9876" y="1798571"/>
                        <a:ext cx="6765899" cy="913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21D469-932F-40F0-9DD9-4AB6C4FF7A0B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2838502"/>
            <a:ext cx="1195439" cy="260350"/>
          </a:xfrm>
        </p:spPr>
        <p:txBody>
          <a:bodyPr/>
          <a:lstStyle/>
          <a:p>
            <a:r>
              <a:rPr lang="en-US" dirty="0"/>
              <a:t>satisfies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257E58-A0F5-4817-A178-A83CA1F6E49E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998884" y="3505425"/>
            <a:ext cx="384277" cy="325099"/>
          </a:xfrm>
        </p:spPr>
        <p:txBody>
          <a:bodyPr/>
          <a:lstStyle/>
          <a:p>
            <a:r>
              <a:rPr lang="en-US" dirty="0"/>
              <a:t>(i)</a:t>
            </a:r>
          </a:p>
        </p:txBody>
      </p:sp>
      <p:graphicFrame>
        <p:nvGraphicFramePr>
          <p:cNvPr id="13" name="Content Placeholder 12" descr="b(n+1) &lt;= (b_n) for all n">
            <a:extLst>
              <a:ext uri="{FF2B5EF4-FFF2-40B4-BE49-F238E27FC236}">
                <a16:creationId xmlns:a16="http://schemas.microsoft.com/office/drawing/2014/main" id="{B094EE2E-C169-4963-A00D-21FDDB6D25B3}"/>
              </a:ext>
            </a:extLst>
          </p:cNvPr>
          <p:cNvGraphicFramePr>
            <a:graphicFrameLocks noGrp="1" noChangeAspect="1"/>
          </p:cNvGraphicFramePr>
          <p:nvPr>
            <p:ph sz="quarter" idx="28"/>
            <p:extLst>
              <p:ext uri="{D42A27DB-BD31-4B8C-83A1-F6EECF244321}">
                <p14:modId xmlns:p14="http://schemas.microsoft.com/office/powerpoint/2010/main" val="1892849653"/>
              </p:ext>
            </p:extLst>
          </p:nvPr>
        </p:nvGraphicFramePr>
        <p:xfrm>
          <a:off x="5446177" y="3498268"/>
          <a:ext cx="2413181" cy="377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057" name="Equation" r:id="rId5" imgW="2108160" imgH="330120" progId="Equation.DSMT4">
                  <p:embed/>
                </p:oleObj>
              </mc:Choice>
              <mc:Fallback>
                <p:oleObj name="Equation" r:id="rId5" imgW="2108160" imgH="33012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D08CCF3-0502-40E8-B712-F86D9B1C36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46177" y="3498268"/>
                        <a:ext cx="2413181" cy="3779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C9754D4-72BA-43A5-86D6-91231969C2B2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4998884" y="4092800"/>
            <a:ext cx="384277" cy="368658"/>
          </a:xfrm>
        </p:spPr>
        <p:txBody>
          <a:bodyPr/>
          <a:lstStyle/>
          <a:p>
            <a:r>
              <a:rPr lang="en-US" dirty="0"/>
              <a:t>(ii)</a:t>
            </a:r>
          </a:p>
        </p:txBody>
      </p:sp>
      <p:graphicFrame>
        <p:nvGraphicFramePr>
          <p:cNvPr id="14" name="Content Placeholder 26" descr="lim_(n right arrow infinity)(b_n) = 0">
            <a:extLst>
              <a:ext uri="{FF2B5EF4-FFF2-40B4-BE49-F238E27FC236}">
                <a16:creationId xmlns:a16="http://schemas.microsoft.com/office/drawing/2014/main" id="{DAB06A16-5C9A-42C0-B489-9B19EC8A8344}"/>
              </a:ext>
            </a:extLst>
          </p:cNvPr>
          <p:cNvGraphicFramePr>
            <a:graphicFrameLocks noGrp="1" noChangeAspect="1"/>
          </p:cNvGraphicFramePr>
          <p:nvPr>
            <p:ph sz="quarter" idx="29"/>
            <p:extLst>
              <p:ext uri="{D42A27DB-BD31-4B8C-83A1-F6EECF244321}">
                <p14:modId xmlns:p14="http://schemas.microsoft.com/office/powerpoint/2010/main" val="3059755000"/>
              </p:ext>
            </p:extLst>
          </p:nvPr>
        </p:nvGraphicFramePr>
        <p:xfrm>
          <a:off x="5407747" y="4078982"/>
          <a:ext cx="1357645" cy="510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058" name="Equation" r:id="rId7" imgW="1180800" imgH="444240" progId="Equation.DSMT4">
                  <p:embed/>
                </p:oleObj>
              </mc:Choice>
              <mc:Fallback>
                <p:oleObj name="Equation" r:id="rId7" imgW="1180800" imgH="444240" progId="Equation.DSMT4">
                  <p:embed/>
                  <p:pic>
                    <p:nvPicPr>
                      <p:cNvPr id="27" name="Content Placeholder 26">
                        <a:extLst>
                          <a:ext uri="{FF2B5EF4-FFF2-40B4-BE49-F238E27FC236}">
                            <a16:creationId xmlns:a16="http://schemas.microsoft.com/office/drawing/2014/main" id="{9F82ED9F-C437-490D-BBBE-776341ED22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07747" y="4078982"/>
                        <a:ext cx="1357645" cy="5109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E6288AA-518D-4B2C-96D1-95B5937591F7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736600" y="4752410"/>
            <a:ext cx="4115619" cy="325099"/>
          </a:xfrm>
        </p:spPr>
        <p:txBody>
          <a:bodyPr/>
          <a:lstStyle/>
          <a:p>
            <a:r>
              <a:rPr lang="en-US" dirty="0"/>
              <a:t>then the series is convergent.</a:t>
            </a:r>
          </a:p>
        </p:txBody>
      </p:sp>
    </p:spTree>
    <p:extLst>
      <p:ext uri="{BB962C8B-B14F-4D97-AF65-F5344CB8AC3E}">
        <p14:creationId xmlns:p14="http://schemas.microsoft.com/office/powerpoint/2010/main" val="1700857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F26AF-E9DD-4C43-AAA4-6EF333244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9A38A-EAB9-4AB0-A1B1-C005F6A46B50}"/>
              </a:ext>
            </a:extLst>
          </p:cNvPr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r>
              <a:rPr lang="en-US" altLang="en-US" dirty="0"/>
              <a:t>The alternating harmonic series</a:t>
            </a:r>
          </a:p>
        </p:txBody>
      </p:sp>
      <p:graphicFrame>
        <p:nvGraphicFramePr>
          <p:cNvPr id="11" name="Content Placeholder 24" descr="(1 minus (1/2) + (1/3) minus (1/4) + …) = sum_(n=1)^infinity (((negative 1)^(n minus 1))/(n))">
            <a:extLst>
              <a:ext uri="{FF2B5EF4-FFF2-40B4-BE49-F238E27FC236}">
                <a16:creationId xmlns:a16="http://schemas.microsoft.com/office/drawing/2014/main" id="{20AD4E45-FA5E-43CE-A4A0-6314BD10DFAF}"/>
              </a:ext>
            </a:extLst>
          </p:cNvPr>
          <p:cNvGraphicFramePr>
            <a:graphicFrameLocks noGrp="1" noChangeAspect="1"/>
          </p:cNvGraphicFramePr>
          <p:nvPr>
            <p:ph sz="quarter" idx="24"/>
            <p:extLst>
              <p:ext uri="{D42A27DB-BD31-4B8C-83A1-F6EECF244321}">
                <p14:modId xmlns:p14="http://schemas.microsoft.com/office/powerpoint/2010/main" val="3543152588"/>
              </p:ext>
            </p:extLst>
          </p:nvPr>
        </p:nvGraphicFramePr>
        <p:xfrm>
          <a:off x="3978989" y="1889719"/>
          <a:ext cx="3753011" cy="959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073" name="Equation" r:id="rId3" imgW="3276360" imgH="838080" progId="Equation.DSMT4">
                  <p:embed/>
                </p:oleObj>
              </mc:Choice>
              <mc:Fallback>
                <p:oleObj name="Equation" r:id="rId3" imgW="3276360" imgH="838080" progId="Equation.DSMT4">
                  <p:embed/>
                  <p:pic>
                    <p:nvPicPr>
                      <p:cNvPr id="25" name="Content Placeholder 24">
                        <a:extLst>
                          <a:ext uri="{FF2B5EF4-FFF2-40B4-BE49-F238E27FC236}">
                            <a16:creationId xmlns:a16="http://schemas.microsoft.com/office/drawing/2014/main" id="{E7DB3CC3-3C28-41F0-A1AF-91CF1AE731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78989" y="1889719"/>
                        <a:ext cx="3753011" cy="9599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DC469-584E-433E-9581-9ABC13D3515A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6600" y="2937820"/>
            <a:ext cx="1254432" cy="307388"/>
          </a:xfrm>
        </p:spPr>
        <p:txBody>
          <a:bodyPr/>
          <a:lstStyle/>
          <a:p>
            <a:r>
              <a:rPr lang="en-US" altLang="en-US" dirty="0"/>
              <a:t>satisfies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992266-E8BB-433D-8150-30EAF465BE84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3627283" y="3615968"/>
            <a:ext cx="2831618" cy="407392"/>
          </a:xfrm>
        </p:spPr>
        <p:txBody>
          <a:bodyPr/>
          <a:lstStyle/>
          <a:p>
            <a:r>
              <a:rPr lang="en-US" altLang="en-US" dirty="0"/>
              <a:t>(i) </a:t>
            </a:r>
            <a:r>
              <a:rPr lang="en-US" altLang="en-US" i="1" dirty="0"/>
              <a:t>b</a:t>
            </a:r>
            <a:r>
              <a:rPr lang="en-US" altLang="en-US" i="1" baseline="-25000" dirty="0"/>
              <a:t>n </a:t>
            </a:r>
            <a:r>
              <a:rPr lang="en-US" altLang="en-US" baseline="-25000" dirty="0"/>
              <a:t>+ 1</a:t>
            </a:r>
            <a:r>
              <a:rPr lang="en-US" altLang="en-US" dirty="0"/>
              <a:t> &lt; </a:t>
            </a:r>
            <a:r>
              <a:rPr lang="en-US" altLang="en-US" i="1" dirty="0"/>
              <a:t>b</a:t>
            </a:r>
            <a:r>
              <a:rPr lang="en-US" altLang="en-US" i="1" baseline="-25000" dirty="0"/>
              <a:t>n </a:t>
            </a:r>
            <a:r>
              <a:rPr lang="en-US" altLang="en-US" dirty="0"/>
              <a:t>because</a:t>
            </a:r>
            <a:endParaRPr lang="en-US" dirty="0"/>
          </a:p>
        </p:txBody>
      </p:sp>
      <p:graphicFrame>
        <p:nvGraphicFramePr>
          <p:cNvPr id="12" name="Content Placeholder 18" descr="(1/(n+1)) &lt; (1/n)&#10;">
            <a:extLst>
              <a:ext uri="{FF2B5EF4-FFF2-40B4-BE49-F238E27FC236}">
                <a16:creationId xmlns:a16="http://schemas.microsoft.com/office/drawing/2014/main" id="{B678D7DE-DACF-47B5-93C0-5F5CC63B25AF}"/>
              </a:ext>
            </a:extLst>
          </p:cNvPr>
          <p:cNvGraphicFramePr>
            <a:graphicFrameLocks noGrp="1" noChangeAspect="1"/>
          </p:cNvGraphicFramePr>
          <p:nvPr>
            <p:ph sz="quarter" idx="27"/>
            <p:extLst>
              <p:ext uri="{D42A27DB-BD31-4B8C-83A1-F6EECF244321}">
                <p14:modId xmlns:p14="http://schemas.microsoft.com/office/powerpoint/2010/main" val="3936472383"/>
              </p:ext>
            </p:extLst>
          </p:nvPr>
        </p:nvGraphicFramePr>
        <p:xfrm>
          <a:off x="6500203" y="3437478"/>
          <a:ext cx="1101836" cy="666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074" name="Equation" r:id="rId5" imgW="1028520" imgH="622080" progId="Equation.DSMT4">
                  <p:embed/>
                </p:oleObj>
              </mc:Choice>
              <mc:Fallback>
                <p:oleObj name="Equation" r:id="rId5" imgW="1028520" imgH="622080" progId="Equation.DSMT4">
                  <p:embed/>
                  <p:pic>
                    <p:nvPicPr>
                      <p:cNvPr id="19" name="Content Placeholder 18">
                        <a:extLst>
                          <a:ext uri="{FF2B5EF4-FFF2-40B4-BE49-F238E27FC236}">
                            <a16:creationId xmlns:a16="http://schemas.microsoft.com/office/drawing/2014/main" id="{1A0ACBD9-74A8-4C47-8ADB-791374FC6C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00203" y="3437478"/>
                        <a:ext cx="1101836" cy="6665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E984139-60AF-4C79-B903-83D2EDD8BB2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3627283" y="4346385"/>
            <a:ext cx="354781" cy="336549"/>
          </a:xfrm>
        </p:spPr>
        <p:txBody>
          <a:bodyPr/>
          <a:lstStyle/>
          <a:p>
            <a:r>
              <a:rPr lang="en-US" dirty="0"/>
              <a:t>(ii)</a:t>
            </a:r>
          </a:p>
        </p:txBody>
      </p:sp>
      <p:graphicFrame>
        <p:nvGraphicFramePr>
          <p:cNvPr id="13" name="Content Placeholder 26" descr="lim_(n right arrow infinity) (b_n) = lim_(n right arrow infinity) (1/n) = 0&#10;">
            <a:extLst>
              <a:ext uri="{FF2B5EF4-FFF2-40B4-BE49-F238E27FC236}">
                <a16:creationId xmlns:a16="http://schemas.microsoft.com/office/drawing/2014/main" id="{032A5A26-0787-4A60-9A53-F10283B4B48C}"/>
              </a:ext>
            </a:extLst>
          </p:cNvPr>
          <p:cNvGraphicFramePr>
            <a:graphicFrameLocks noGrp="1" noChangeAspect="1"/>
          </p:cNvGraphicFramePr>
          <p:nvPr>
            <p:ph sz="quarter" idx="29"/>
            <p:extLst>
              <p:ext uri="{D42A27DB-BD31-4B8C-83A1-F6EECF244321}">
                <p14:modId xmlns:p14="http://schemas.microsoft.com/office/powerpoint/2010/main" val="541403921"/>
              </p:ext>
            </p:extLst>
          </p:nvPr>
        </p:nvGraphicFramePr>
        <p:xfrm>
          <a:off x="4001021" y="4153093"/>
          <a:ext cx="2457880" cy="725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075" name="Equation" r:id="rId7" imgW="2108160" imgH="622080" progId="Equation.DSMT4">
                  <p:embed/>
                </p:oleObj>
              </mc:Choice>
              <mc:Fallback>
                <p:oleObj name="Equation" r:id="rId7" imgW="2108160" imgH="622080" progId="Equation.DSMT4">
                  <p:embed/>
                  <p:pic>
                    <p:nvPicPr>
                      <p:cNvPr id="27" name="Content Placeholder 26">
                        <a:extLst>
                          <a:ext uri="{FF2B5EF4-FFF2-40B4-BE49-F238E27FC236}">
                            <a16:creationId xmlns:a16="http://schemas.microsoft.com/office/drawing/2014/main" id="{9F82ED9F-C437-490D-BBBE-776341ED22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01021" y="4153093"/>
                        <a:ext cx="2457880" cy="7255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319F8D7-76FA-4274-8FF1-B97C493CA210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736600" y="5430837"/>
            <a:ext cx="10718800" cy="336550"/>
          </a:xfrm>
        </p:spPr>
        <p:txBody>
          <a:bodyPr/>
          <a:lstStyle/>
          <a:p>
            <a:r>
              <a:rPr lang="en-US" altLang="en-US" dirty="0"/>
              <a:t>so the series is convergent by the Alternating Series Test.</a:t>
            </a:r>
          </a:p>
        </p:txBody>
      </p:sp>
    </p:spTree>
    <p:extLst>
      <p:ext uri="{BB962C8B-B14F-4D97-AF65-F5344CB8AC3E}">
        <p14:creationId xmlns:p14="http://schemas.microsoft.com/office/powerpoint/2010/main" val="4284758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3258852"/>
            <a:ext cx="10515600" cy="921261"/>
          </a:xfrm>
        </p:spPr>
        <p:txBody>
          <a:bodyPr/>
          <a:lstStyle/>
          <a:p>
            <a:pPr algn="ctr"/>
            <a:r>
              <a:rPr lang="en-US" dirty="0"/>
              <a:t>11.6 </a:t>
            </a:r>
            <a:r>
              <a:rPr lang="en-IN" altLang="en-US" dirty="0"/>
              <a:t>Absolute Convergence and the Ratio and Root Tests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3890" y="6356350"/>
            <a:ext cx="8801669" cy="501650"/>
          </a:xfrm>
        </p:spPr>
        <p:txBody>
          <a:bodyPr/>
          <a:lstStyle/>
          <a:p>
            <a:r>
              <a:rPr lang="en-US" dirty="0"/>
              <a:t>Stewart, Calculus: Early Transcendentals, 8th Edition. © 2016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379271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63161-E3A0-4DE8-A72B-D203EE3AF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70673" cy="672105"/>
          </a:xfrm>
        </p:spPr>
        <p:txBody>
          <a:bodyPr/>
          <a:lstStyle/>
          <a:p>
            <a:r>
              <a:rPr lang="en-US" altLang="en-US" sz="3200" dirty="0"/>
              <a:t>Absolute Convergence and the Ratio and Root Tests </a:t>
            </a:r>
            <a:r>
              <a:rPr lang="en-US" altLang="en-US" sz="2400" b="0" dirty="0"/>
              <a:t>(1 of 9)</a:t>
            </a:r>
            <a:endParaRPr lang="en-IN" sz="2400"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07DDA-C6CE-482A-B08C-9FE9B9E8660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2348345" cy="318077"/>
          </a:xfrm>
        </p:spPr>
        <p:txBody>
          <a:bodyPr/>
          <a:lstStyle/>
          <a:p>
            <a:r>
              <a:rPr lang="en-US" altLang="en-US" dirty="0"/>
              <a:t>Given any series</a:t>
            </a:r>
            <a:endParaRPr lang="en-IN" dirty="0"/>
          </a:p>
        </p:txBody>
      </p:sp>
      <p:graphicFrame>
        <p:nvGraphicFramePr>
          <p:cNvPr id="20" name="Content Placeholder 19" descr="sum(a_n)">
            <a:extLst>
              <a:ext uri="{FF2B5EF4-FFF2-40B4-BE49-F238E27FC236}">
                <a16:creationId xmlns:a16="http://schemas.microsoft.com/office/drawing/2014/main" id="{A74C2F3D-5361-4A84-8920-829EBB98CC1E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3124701" y="1232188"/>
          <a:ext cx="736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242" name="Equation" r:id="rId3" imgW="736560" imgH="431640" progId="Equation.DSMT4">
                  <p:embed/>
                </p:oleObj>
              </mc:Choice>
              <mc:Fallback>
                <p:oleObj name="Equation" r:id="rId3" imgW="736560" imgH="431640" progId="Equation.DSMT4">
                  <p:embed/>
                  <p:pic>
                    <p:nvPicPr>
                      <p:cNvPr id="20" name="Content Placeholder 19" descr="sum(a_n)">
                        <a:extLst>
                          <a:ext uri="{FF2B5EF4-FFF2-40B4-BE49-F238E27FC236}">
                            <a16:creationId xmlns:a16="http://schemas.microsoft.com/office/drawing/2014/main" id="{A74C2F3D-5361-4A84-8920-829EBB98CC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4701" y="1232188"/>
                        <a:ext cx="7366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32D361-BE91-4063-BED3-A497A56DE634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3960690" y="1289050"/>
            <a:ext cx="7554343" cy="318077"/>
          </a:xfrm>
        </p:spPr>
        <p:txBody>
          <a:bodyPr/>
          <a:lstStyle/>
          <a:p>
            <a:r>
              <a:rPr lang="en-US" altLang="en-US" dirty="0"/>
              <a:t>we can consider the corresponding series</a:t>
            </a:r>
            <a:endParaRPr lang="en-IN" dirty="0"/>
          </a:p>
        </p:txBody>
      </p:sp>
      <p:graphicFrame>
        <p:nvGraphicFramePr>
          <p:cNvPr id="21" name="Content Placeholder 20" descr="sum_(n = 1)^infinity (abs(a_n)) = abs(a_1) + abs(a_2) + abs(a_3) + ...">
            <a:extLst>
              <a:ext uri="{FF2B5EF4-FFF2-40B4-BE49-F238E27FC236}">
                <a16:creationId xmlns:a16="http://schemas.microsoft.com/office/drawing/2014/main" id="{04FD26BA-2B90-4070-A13D-E0467C68B8F3}"/>
              </a:ext>
            </a:extLst>
          </p:cNvPr>
          <p:cNvGraphicFramePr>
            <a:graphicFrameLocks noGrp="1" noChangeAspect="1"/>
          </p:cNvGraphicFramePr>
          <p:nvPr>
            <p:ph sz="quarter" idx="26"/>
          </p:nvPr>
        </p:nvGraphicFramePr>
        <p:xfrm>
          <a:off x="3990730" y="1958869"/>
          <a:ext cx="3794616" cy="1014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243" name="Equation" r:id="rId5" imgW="2946240" imgH="787320" progId="Equation.DSMT4">
                  <p:embed/>
                </p:oleObj>
              </mc:Choice>
              <mc:Fallback>
                <p:oleObj name="Equation" r:id="rId5" imgW="2946240" imgH="787320" progId="Equation.DSMT4">
                  <p:embed/>
                  <p:pic>
                    <p:nvPicPr>
                      <p:cNvPr id="21" name="Content Placeholder 20" descr="sum_(n = 1)^infinity (abs(a_n)) = abs(a_1) + abs(a_2) + abs(a_3) + ...">
                        <a:extLst>
                          <a:ext uri="{FF2B5EF4-FFF2-40B4-BE49-F238E27FC236}">
                            <a16:creationId xmlns:a16="http://schemas.microsoft.com/office/drawing/2014/main" id="{04FD26BA-2B90-4070-A13D-E0467C68B8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90730" y="1958869"/>
                        <a:ext cx="3794616" cy="10140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EC9EADD-7985-4AF4-A460-91C7729CCFDC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36600" y="3151713"/>
            <a:ext cx="10718800" cy="318078"/>
          </a:xfrm>
        </p:spPr>
        <p:txBody>
          <a:bodyPr/>
          <a:lstStyle/>
          <a:p>
            <a:r>
              <a:rPr lang="en-US" altLang="en-US" dirty="0"/>
              <a:t>whose terms are the absolute values of the terms of the original series.</a:t>
            </a:r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7E07B13-7AB0-4EDD-AE70-AE5ACE529F59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36600" y="4075289"/>
            <a:ext cx="2891183" cy="318078"/>
          </a:xfrm>
        </p:spPr>
        <p:txBody>
          <a:bodyPr/>
          <a:lstStyle/>
          <a:p>
            <a:r>
              <a:rPr lang="en-IN" b="1" dirty="0">
                <a:solidFill>
                  <a:srgbClr val="0000A3"/>
                </a:solidFill>
              </a:rPr>
              <a:t>1 Definition</a:t>
            </a:r>
            <a:r>
              <a:rPr lang="en-IN" b="1" dirty="0"/>
              <a:t> </a:t>
            </a:r>
            <a:r>
              <a:rPr lang="en-IN" dirty="0"/>
              <a:t>A series</a:t>
            </a:r>
          </a:p>
        </p:txBody>
      </p:sp>
      <p:graphicFrame>
        <p:nvGraphicFramePr>
          <p:cNvPr id="23" name="Content Placeholder 22" descr="sum(a_n)">
            <a:extLst>
              <a:ext uri="{FF2B5EF4-FFF2-40B4-BE49-F238E27FC236}">
                <a16:creationId xmlns:a16="http://schemas.microsoft.com/office/drawing/2014/main" id="{7F7C3B9D-6EF3-48B8-A310-1387E8C78863}"/>
              </a:ext>
            </a:extLst>
          </p:cNvPr>
          <p:cNvGraphicFramePr>
            <a:graphicFrameLocks noGrp="1" noChangeAspect="1"/>
          </p:cNvGraphicFramePr>
          <p:nvPr>
            <p:ph sz="quarter" idx="29"/>
          </p:nvPr>
        </p:nvGraphicFramePr>
        <p:xfrm>
          <a:off x="3655219" y="4015733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244" name="Equation" r:id="rId7" imgW="685800" imgH="431640" progId="Equation.DSMT4">
                  <p:embed/>
                </p:oleObj>
              </mc:Choice>
              <mc:Fallback>
                <p:oleObj name="Equation" r:id="rId7" imgW="685800" imgH="431640" progId="Equation.DSMT4">
                  <p:embed/>
                  <p:pic>
                    <p:nvPicPr>
                      <p:cNvPr id="23" name="Content Placeholder 22" descr="sum(a_n)">
                        <a:extLst>
                          <a:ext uri="{FF2B5EF4-FFF2-40B4-BE49-F238E27FC236}">
                            <a16:creationId xmlns:a16="http://schemas.microsoft.com/office/drawing/2014/main" id="{7F7C3B9D-6EF3-48B8-A310-1387E8C788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55219" y="4015733"/>
                        <a:ext cx="685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DD8406E-25E5-4307-9403-6A4852E0C9F9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4462670" y="4075290"/>
            <a:ext cx="6992730" cy="265207"/>
          </a:xfrm>
        </p:spPr>
        <p:txBody>
          <a:bodyPr/>
          <a:lstStyle/>
          <a:p>
            <a:r>
              <a:rPr lang="en-IN" dirty="0"/>
              <a:t>is called </a:t>
            </a:r>
            <a:r>
              <a:rPr lang="en-IN" b="1" dirty="0"/>
              <a:t>absolutely convergent </a:t>
            </a:r>
            <a:r>
              <a:rPr lang="en-IN" dirty="0"/>
              <a:t>if the series of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0A48416-CA16-49D1-ABD6-FD78C921C28C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736600" y="4651513"/>
            <a:ext cx="2195443" cy="294483"/>
          </a:xfrm>
        </p:spPr>
        <p:txBody>
          <a:bodyPr/>
          <a:lstStyle/>
          <a:p>
            <a:r>
              <a:rPr lang="en-IN" dirty="0"/>
              <a:t>absolute values</a:t>
            </a:r>
          </a:p>
        </p:txBody>
      </p:sp>
      <p:graphicFrame>
        <p:nvGraphicFramePr>
          <p:cNvPr id="24" name="Content Placeholder 22" descr="sum(abs(a_n))">
            <a:extLst>
              <a:ext uri="{FF2B5EF4-FFF2-40B4-BE49-F238E27FC236}">
                <a16:creationId xmlns:a16="http://schemas.microsoft.com/office/drawing/2014/main" id="{1C5A5EFC-9E20-48D3-AA9E-EFCE9215294D}"/>
              </a:ext>
            </a:extLst>
          </p:cNvPr>
          <p:cNvGraphicFramePr>
            <a:graphicFrameLocks noGrp="1" noChangeAspect="1"/>
          </p:cNvGraphicFramePr>
          <p:nvPr>
            <p:ph sz="quarter" idx="32"/>
          </p:nvPr>
        </p:nvGraphicFramePr>
        <p:xfrm>
          <a:off x="2990573" y="4605078"/>
          <a:ext cx="736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245" name="Equation" r:id="rId9" imgW="736560" imgH="431640" progId="Equation.DSMT4">
                  <p:embed/>
                </p:oleObj>
              </mc:Choice>
              <mc:Fallback>
                <p:oleObj name="Equation" r:id="rId9" imgW="736560" imgH="431640" progId="Equation.DSMT4">
                  <p:embed/>
                  <p:pic>
                    <p:nvPicPr>
                      <p:cNvPr id="24" name="Content Placeholder 22" descr="sum(abs(a_n))">
                        <a:extLst>
                          <a:ext uri="{FF2B5EF4-FFF2-40B4-BE49-F238E27FC236}">
                            <a16:creationId xmlns:a16="http://schemas.microsoft.com/office/drawing/2014/main" id="{1C5A5EFC-9E20-48D3-AA9E-EFCE921529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90573" y="4605078"/>
                        <a:ext cx="7366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1E32E5C-5774-447E-9268-84C16F230862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3861302" y="4639366"/>
            <a:ext cx="2110874" cy="354109"/>
          </a:xfrm>
        </p:spPr>
        <p:txBody>
          <a:bodyPr/>
          <a:lstStyle/>
          <a:p>
            <a:r>
              <a:rPr lang="en-IN" dirty="0"/>
              <a:t>is convergent.</a:t>
            </a:r>
          </a:p>
        </p:txBody>
      </p:sp>
    </p:spTree>
    <p:extLst>
      <p:ext uri="{BB962C8B-B14F-4D97-AF65-F5344CB8AC3E}">
        <p14:creationId xmlns:p14="http://schemas.microsoft.com/office/powerpoint/2010/main" val="2006656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6C8D8-6DF3-4AC7-A136-40095A597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47784" cy="672105"/>
          </a:xfrm>
        </p:spPr>
        <p:txBody>
          <a:bodyPr/>
          <a:lstStyle/>
          <a:p>
            <a:r>
              <a:rPr lang="en-US" altLang="en-US" sz="3200" dirty="0"/>
              <a:t>Absolute Convergence and the Ratio and Root Tests </a:t>
            </a:r>
            <a:r>
              <a:rPr lang="en-US" altLang="en-US" sz="2400" b="0" dirty="0"/>
              <a:t>(2 of 9)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036BD-8075-47E4-B1A8-27E9DCA43E7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36600" y="1289050"/>
            <a:ext cx="1768061" cy="260350"/>
          </a:xfrm>
        </p:spPr>
        <p:txBody>
          <a:bodyPr/>
          <a:lstStyle/>
          <a:p>
            <a:r>
              <a:rPr lang="en-US" altLang="en-US" dirty="0"/>
              <a:t>Notice that if</a:t>
            </a:r>
            <a:endParaRPr lang="en-IN" dirty="0"/>
          </a:p>
        </p:txBody>
      </p:sp>
      <p:graphicFrame>
        <p:nvGraphicFramePr>
          <p:cNvPr id="12" name="Content Placeholder 11" descr="sum(a_n)">
            <a:extLst>
              <a:ext uri="{FF2B5EF4-FFF2-40B4-BE49-F238E27FC236}">
                <a16:creationId xmlns:a16="http://schemas.microsoft.com/office/drawing/2014/main" id="{4D373E4E-F818-4717-8200-DD733C2E6AFB}"/>
              </a:ext>
            </a:extLst>
          </p:cNvPr>
          <p:cNvGraphicFramePr>
            <a:graphicFrameLocks noGrp="1" noChangeAspect="1"/>
          </p:cNvGraphicFramePr>
          <p:nvPr>
            <p:ph sz="quarter" idx="24"/>
          </p:nvPr>
        </p:nvGraphicFramePr>
        <p:xfrm>
          <a:off x="2584173" y="1239839"/>
          <a:ext cx="63789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266" name="Equation" r:id="rId3" imgW="685800" imgH="431640" progId="Equation.DSMT4">
                  <p:embed/>
                </p:oleObj>
              </mc:Choice>
              <mc:Fallback>
                <p:oleObj name="Equation" r:id="rId3" imgW="685800" imgH="431640" progId="Equation.DSMT4">
                  <p:embed/>
                  <p:pic>
                    <p:nvPicPr>
                      <p:cNvPr id="12" name="Content Placeholder 11" descr="sum(a_n)">
                        <a:extLst>
                          <a:ext uri="{FF2B5EF4-FFF2-40B4-BE49-F238E27FC236}">
                            <a16:creationId xmlns:a16="http://schemas.microsoft.com/office/drawing/2014/main" id="{4D373E4E-F818-4717-8200-DD733C2E6A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84173" y="1239839"/>
                        <a:ext cx="63789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B19551A-5EEE-4669-A40A-5BD9F1CE63E9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3301580" y="1289050"/>
            <a:ext cx="4841195" cy="367508"/>
          </a:xfrm>
        </p:spPr>
        <p:txBody>
          <a:bodyPr/>
          <a:lstStyle/>
          <a:p>
            <a:r>
              <a:rPr lang="en-US" altLang="en-US" dirty="0"/>
              <a:t>is a series with positive terms, then</a:t>
            </a:r>
            <a:endParaRPr lang="en-IN" dirty="0"/>
          </a:p>
        </p:txBody>
      </p:sp>
      <p:graphicFrame>
        <p:nvGraphicFramePr>
          <p:cNvPr id="14" name="Content Placeholder 13" descr="abs(a_n) = (a_n)">
            <a:extLst>
              <a:ext uri="{FF2B5EF4-FFF2-40B4-BE49-F238E27FC236}">
                <a16:creationId xmlns:a16="http://schemas.microsoft.com/office/drawing/2014/main" id="{6A21358E-4C45-4FE1-8FB5-E57C96F789A2}"/>
              </a:ext>
            </a:extLst>
          </p:cNvPr>
          <p:cNvGraphicFramePr>
            <a:graphicFrameLocks noGrp="1" noChangeAspect="1"/>
          </p:cNvGraphicFramePr>
          <p:nvPr>
            <p:ph sz="quarter" idx="26"/>
          </p:nvPr>
        </p:nvGraphicFramePr>
        <p:xfrm>
          <a:off x="8142775" y="1224758"/>
          <a:ext cx="1016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267" name="Equation" r:id="rId5" imgW="1015920" imgH="431640" progId="Equation.DSMT4">
                  <p:embed/>
                </p:oleObj>
              </mc:Choice>
              <mc:Fallback>
                <p:oleObj name="Equation" r:id="rId5" imgW="1015920" imgH="431640" progId="Equation.DSMT4">
                  <p:embed/>
                  <p:pic>
                    <p:nvPicPr>
                      <p:cNvPr id="14" name="Content Placeholder 13" descr="abs(a_n) = (a_n)">
                        <a:extLst>
                          <a:ext uri="{FF2B5EF4-FFF2-40B4-BE49-F238E27FC236}">
                            <a16:creationId xmlns:a16="http://schemas.microsoft.com/office/drawing/2014/main" id="{6A21358E-4C45-4FE1-8FB5-E57C96F789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42775" y="1224758"/>
                        <a:ext cx="10160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6C10EBA-845A-4FC4-8071-1D1B7926230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9283147" y="1289534"/>
            <a:ext cx="2375453" cy="351943"/>
          </a:xfrm>
        </p:spPr>
        <p:txBody>
          <a:bodyPr/>
          <a:lstStyle/>
          <a:p>
            <a:r>
              <a:rPr lang="en-US" altLang="en-US" dirty="0"/>
              <a:t>and so absolute</a:t>
            </a:r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B7455B3-8414-43B4-A2EF-878CAA3BBC45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36600" y="1801222"/>
            <a:ext cx="10712450" cy="413342"/>
          </a:xfrm>
        </p:spPr>
        <p:txBody>
          <a:bodyPr/>
          <a:lstStyle/>
          <a:p>
            <a:r>
              <a:rPr lang="en-US" altLang="en-US" dirty="0"/>
              <a:t>convergence is the same as convergence in this case.</a:t>
            </a:r>
          </a:p>
        </p:txBody>
      </p:sp>
    </p:spTree>
    <p:extLst>
      <p:ext uri="{BB962C8B-B14F-4D97-AF65-F5344CB8AC3E}">
        <p14:creationId xmlns:p14="http://schemas.microsoft.com/office/powerpoint/2010/main" val="647235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11892"/>
      </a:dk1>
      <a:lt1>
        <a:srgbClr val="FFFFFF"/>
      </a:lt1>
      <a:dk2>
        <a:srgbClr val="006198"/>
      </a:dk2>
      <a:lt2>
        <a:srgbClr val="E7E6E6"/>
      </a:lt2>
      <a:accent1>
        <a:srgbClr val="0098D4"/>
      </a:accent1>
      <a:accent2>
        <a:srgbClr val="00B7E6"/>
      </a:accent2>
      <a:accent3>
        <a:srgbClr val="81CFEC"/>
      </a:accent3>
      <a:accent4>
        <a:srgbClr val="E8255F"/>
      </a:accent4>
      <a:accent5>
        <a:srgbClr val="FF6300"/>
      </a:accent5>
      <a:accent6>
        <a:srgbClr val="F5B600"/>
      </a:accent6>
      <a:hlink>
        <a:srgbClr val="00B7E6"/>
      </a:hlink>
      <a:folHlink>
        <a:srgbClr val="0098D4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effectLst/>
      </a:spPr>
      <a:bodyPr wrap="square" lIns="0" tIns="0" rIns="0" rtlCol="0" anchor="b">
        <a:spAutoFit/>
      </a:bodyPr>
      <a:lstStyle>
        <a:defPPr>
          <a:defRPr sz="2000" smtClean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276F6C23-6457-4163-906F-9FD71B1D340C}" vid="{9A4A37B5-06EA-4573-8274-FD94E47E4E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2E xmlns="f856fc18-c0f7-462c-a53d-fc2610d0c4c8">false</E2E>
    <Review_x0020_Notes xmlns="f856fc18-c0f7-462c-a53d-fc2610d0c4c8" xsi:nil="true"/>
    <_x0031_e_x0020_Audience xmlns="f856fc18-c0f7-462c-a53d-fc2610d0c4c8"/>
    <Screen xmlns="f856fc18-c0f7-462c-a53d-fc2610d0c4c8" xsi:nil="true"/>
    <Also_x0020_on_x0020_Doc_x0020_Center xmlns="f856fc18-c0f7-462c-a53d-fc2610d0c4c8">false</Also_x0020_on_x0020_Doc_x0020_Center>
    <Sub_x002d_Topic2 xmlns="f856fc18-c0f7-462c-a53d-fc2610d0c4c8" xsi:nil="true"/>
    <Current_x0020_Vrs_x002e__x0020_Date xmlns="f856fc18-c0f7-462c-a53d-fc2610d0c4c8" xsi:nil="true"/>
    <Product_x0020_Delivery_x0020_Format xmlns="f856fc18-c0f7-462c-a53d-fc2610d0c4c8"/>
    <Topic2 xmlns="f856fc18-c0f7-462c-a53d-fc2610d0c4c8" xsi:nil="true"/>
    <Source_x0020_File_x0020_Only xmlns="f856fc18-c0f7-462c-a53d-fc2610d0c4c8">false</Source_x0020_File_x0020_Only>
    <Doc_x0020_Type2 xmlns="f856fc18-c0f7-462c-a53d-fc2610d0c4c8" xsi:nil="true"/>
    <Owner xmlns="f856fc18-c0f7-462c-a53d-fc2610d0c4c8">
      <UserInfo>
        <DisplayName/>
        <AccountId xsi:nil="true"/>
        <AccountType/>
      </UserInfo>
    </Owner>
    <Software xmlns="f856fc18-c0f7-462c-a53d-fc2610d0c4c8" xsi:nil="true"/>
    <System_x0028_s_x0029_ xmlns="f856fc18-c0f7-462c-a53d-fc2610d0c4c8">
      <Value>None</Value>
    </System_x0028_s_x0029_>
    <Description0 xmlns="a4d2ff27-a226-42e2-a79e-c1ae662d212e" xsi:nil="true"/>
    <Product_x0020_Type_x0028_s_x0029_ xmlns="f856fc18-c0f7-462c-a53d-fc2610d0c4c8">
      <Value>None</Value>
    </Product_x0020_Type_x0028_s_x0029_>
    <Component_x0028_s_x0029_ xmlns="f856fc18-c0f7-462c-a53d-fc2610d0c4c8">
      <Value>None</Value>
    </Component_x0028_s_x0029_>
    <Function xmlns="f856fc18-c0f7-462c-a53d-fc2610d0c4c8" xsi:nil="true"/>
    <Portfolio xmlns="f856fc18-c0f7-462c-a53d-fc2610d0c4c8"/>
    <SPM_x0020_Definitions_x0020_Doc xmlns="f856fc18-c0f7-462c-a53d-fc2610d0c4c8">false</SPM_x0020_Definitions_x0020_Doc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D52E595BC2A47A3DCA88123D2A30D" ma:contentTypeVersion="35" ma:contentTypeDescription="Create a new document." ma:contentTypeScope="" ma:versionID="4c660e2e17d3ab93da6a423d8c1d122d">
  <xsd:schema xmlns:xsd="http://www.w3.org/2001/XMLSchema" xmlns:xs="http://www.w3.org/2001/XMLSchema" xmlns:p="http://schemas.microsoft.com/office/2006/metadata/properties" xmlns:ns2="a4d2ff27-a226-42e2-a79e-c1ae662d212e" xmlns:ns3="f856fc18-c0f7-462c-a53d-fc2610d0c4c8" xmlns:ns4="a3520c62-91d1-4715-93cb-6b6cc6733a1f" targetNamespace="http://schemas.microsoft.com/office/2006/metadata/properties" ma:root="true" ma:fieldsID="59feb48a41e2f3269242cbc893d6fc9a" ns2:_="" ns3:_="" ns4:_="">
    <xsd:import namespace="a4d2ff27-a226-42e2-a79e-c1ae662d212e"/>
    <xsd:import namespace="f856fc18-c0f7-462c-a53d-fc2610d0c4c8"/>
    <xsd:import namespace="a3520c62-91d1-4715-93cb-6b6cc6733a1f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3:Review_x0020_Notes" minOccurs="0"/>
                <xsd:element ref="ns3:Source_x0020_File_x0020_Only" minOccurs="0"/>
                <xsd:element ref="ns3:SPM_x0020_Definitions_x0020_Doc" minOccurs="0"/>
                <xsd:element ref="ns3:Also_x0020_on_x0020_Doc_x0020_Center" minOccurs="0"/>
                <xsd:element ref="ns3:E2E" minOccurs="0"/>
                <xsd:element ref="ns3:Function" minOccurs="0"/>
                <xsd:element ref="ns3:Topic2" minOccurs="0"/>
                <xsd:element ref="ns3:Sub_x002d_Topic2" minOccurs="0"/>
                <xsd:element ref="ns3:Current_x0020_Vrs_x002e__x0020_Date" minOccurs="0"/>
                <xsd:element ref="ns3:Owner" minOccurs="0"/>
                <xsd:element ref="ns3:Doc_x0020_Type2" minOccurs="0"/>
                <xsd:element ref="ns3:_x0031_e_x0020_Audience" minOccurs="0"/>
                <xsd:element ref="ns3:Product_x0020_Delivery_x0020_Format" minOccurs="0"/>
                <xsd:element ref="ns3:Product_x0020_Type_x0028_s_x0029_" minOccurs="0"/>
                <xsd:element ref="ns3:System_x0028_s_x0029_" minOccurs="0"/>
                <xsd:element ref="ns3:Software" minOccurs="0"/>
                <xsd:element ref="ns3:Screen" minOccurs="0"/>
                <xsd:element ref="ns3:Component_x0028_s_x0029_" minOccurs="0"/>
                <xsd:element ref="ns4:_dlc_DocIdUrl" minOccurs="0"/>
                <xsd:element ref="ns4:_dlc_DocId" minOccurs="0"/>
                <xsd:element ref="ns4:_dlc_DocIdPersistId" minOccurs="0"/>
                <xsd:element ref="ns3:Portfoli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2ff27-a226-42e2-a79e-c1ae662d212e" elementFormDefault="qualified">
    <xsd:import namespace="http://schemas.microsoft.com/office/2006/documentManagement/types"/>
    <xsd:import namespace="http://schemas.microsoft.com/office/infopath/2007/PartnerControls"/>
    <xsd:element name="Description0" ma:index="2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56fc18-c0f7-462c-a53d-fc2610d0c4c8" elementFormDefault="qualified">
    <xsd:import namespace="http://schemas.microsoft.com/office/2006/documentManagement/types"/>
    <xsd:import namespace="http://schemas.microsoft.com/office/infopath/2007/PartnerControls"/>
    <xsd:element name="Review_x0020_Notes" ma:index="3" nillable="true" ma:displayName="Review Notes" ma:internalName="Review_x0020_Notes">
      <xsd:simpleType>
        <xsd:restriction base="dms:Text">
          <xsd:maxLength value="255"/>
        </xsd:restriction>
      </xsd:simpleType>
    </xsd:element>
    <xsd:element name="Source_x0020_File_x0020_Only" ma:index="4" nillable="true" ma:displayName="Source File Only" ma:default="0" ma:internalName="Source_x0020_File_x0020_Only">
      <xsd:simpleType>
        <xsd:restriction base="dms:Boolean"/>
      </xsd:simpleType>
    </xsd:element>
    <xsd:element name="SPM_x0020_Definitions_x0020_Doc" ma:index="5" nillable="true" ma:displayName="SPM Definitions Doc" ma:default="0" ma:description="Documents that are referenced in scales vendor pricing definition documentation." ma:internalName="SPM_x0020_Definitions_x0020_Doc">
      <xsd:simpleType>
        <xsd:restriction base="dms:Boolean"/>
      </xsd:simpleType>
    </xsd:element>
    <xsd:element name="Also_x0020_on_x0020_Doc_x0020_Center" ma:index="6" nillable="true" ma:displayName="Shared Doc" ma:default="0" ma:internalName="Also_x0020_on_x0020_Doc_x0020_Center">
      <xsd:simpleType>
        <xsd:restriction base="dms:Boolean"/>
      </xsd:simpleType>
    </xsd:element>
    <xsd:element name="E2E" ma:index="7" nillable="true" ma:displayName="Outsourced Services" ma:default="0" ma:internalName="E2E">
      <xsd:simpleType>
        <xsd:restriction base="dms:Boolean"/>
      </xsd:simpleType>
    </xsd:element>
    <xsd:element name="Function" ma:index="8" nillable="true" ma:displayName="Function" ma:format="Dropdown" ma:internalName="Function">
      <xsd:simpleType>
        <xsd:restriction base="dms:Choice">
          <xsd:enumeration value="Product Setup"/>
          <xsd:enumeration value="Asset Selection"/>
          <xsd:enumeration value="Product Funding"/>
          <xsd:enumeration value="Content Authoring"/>
          <xsd:enumeration value="Content Development"/>
          <xsd:enumeration value="Content Design"/>
          <xsd:enumeration value="Content Clearance"/>
          <xsd:enumeration value="Content Production"/>
          <xsd:enumeration value="Project Management"/>
          <xsd:enumeration value="Content Finalization"/>
          <xsd:enumeration value="Product Closeout Activities"/>
          <xsd:enumeration value="Content Revision and Reprint"/>
          <xsd:enumeration value="General Reference"/>
        </xsd:restriction>
      </xsd:simpleType>
    </xsd:element>
    <xsd:element name="Topic2" ma:index="9" nillable="true" ma:displayName="Topic" ma:format="Dropdown" ma:internalName="Topic2">
      <xsd:simpleType>
        <xsd:restriction base="dms:Choice">
          <xsd:enumeration value="Managing Files"/>
          <xsd:enumeration value="Managing Quality and Compliance"/>
          <xsd:enumeration value="Managing Partners"/>
          <xsd:enumeration value="Managing Data"/>
          <xsd:enumeration value="Managing Budgets"/>
          <xsd:enumeration value="Managing Content Creation"/>
          <xsd:enumeration value="Other (Admin, Tools, Resources)"/>
        </xsd:restriction>
      </xsd:simpleType>
    </xsd:element>
    <xsd:element name="Sub_x002d_Topic2" ma:index="10" nillable="true" ma:displayName="Sub-Topic" ma:format="Dropdown" ma:internalName="Sub_x002d_Topic2">
      <xsd:simpleType>
        <xsd:restriction base="dms:Choice">
          <xsd:enumeration value="--MANAGING FILES--"/>
          <xsd:enumeration value="Archiving/File Sharing"/>
          <xsd:enumeration value="Automation"/>
          <xsd:enumeration value="Composition Standards"/>
          <xsd:enumeration value="File Approval"/>
          <xsd:enumeration value="File Certification"/>
          <xsd:enumeration value="File Delivery to Printer"/>
          <xsd:enumeration value="File Naming"/>
          <xsd:enumeration value="File Setup"/>
          <xsd:enumeration value="Format Conversion"/>
          <xsd:enumeration value="In-Prod Deliverables"/>
          <xsd:enumeration value="Page Proofs"/>
          <xsd:enumeration value="Print On Demand"/>
          <xsd:enumeration value="Printer Proofs"/>
          <xsd:enumeration value="Routing for Transmittal/Review"/>
          <xsd:enumeration value="Watermarking"/>
          <xsd:enumeration value="Word Downloads"/>
          <xsd:enumeration value="--MANAGING QUALITY &amp; COMPLIANCE--"/>
          <xsd:enumeration value="Alt text"/>
          <xsd:enumeration value="Assessments"/>
          <xsd:enumeration value="Branding"/>
          <xsd:enumeration value="Copyediting"/>
          <xsd:enumeration value="Copyright Lines and License Agreements"/>
          <xsd:enumeration value="Credit Line Placement"/>
          <xsd:enumeration value="CXX Processing"/>
          <xsd:enumeration value="CenDoc"/>
          <xsd:enumeration value="Design &amp; Semantic Coding"/>
          <xsd:enumeration value="Indexing"/>
          <xsd:enumeration value="Proofreading/QA"/>
          <xsd:enumeration value="Systems Testing"/>
          <xsd:enumeration value="--MANAGING PARTNERS--"/>
          <xsd:enumeration value="Author Communication"/>
          <xsd:enumeration value="Contact Lists"/>
          <xsd:enumeration value="Outsourced Services"/>
          <xsd:enumeration value="Escalation"/>
          <xsd:enumeration value="Project Team"/>
          <xsd:enumeration value="Vendor Assignments"/>
          <xsd:enumeration value="Vendor Communication"/>
          <xsd:enumeration value="Vendor Start Up"/>
          <xsd:enumeration value="Vendor Tracking"/>
          <xsd:enumeration value="--MANAGING DATA--"/>
          <xsd:enumeration value="Asset  Metadata"/>
          <xsd:enumeration value="Attachments"/>
          <xsd:enumeration value="Close-Out Materials"/>
          <xsd:enumeration value="Dashboard"/>
          <xsd:enumeration value="Data Integrity"/>
          <xsd:enumeration value="Meetings"/>
          <xsd:enumeration value="Order/Print Management"/>
          <xsd:enumeration value="Product Setup"/>
          <xsd:enumeration value="Schedules"/>
          <xsd:enumeration value="Specifications"/>
          <xsd:enumeration value="--MANAGING BUDGETS--"/>
          <xsd:enumeration value="Charge-Back Tracking"/>
          <xsd:enumeration value="Invoice Processing"/>
          <xsd:enumeration value="Plate &amp; Plate Wizard"/>
          <xsd:enumeration value="Purchase Orders"/>
          <xsd:enumeration value="Time Entry"/>
          <xsd:enumeration value="--MANAGING CONTENT CREATION--"/>
          <xsd:enumeration value="Approved Content Providers"/>
          <xsd:enumeration value="Art Manuscript / Logs"/>
          <xsd:enumeration value="Author Contract"/>
          <xsd:enumeration value="Content Authoring"/>
          <xsd:enumeration value="Content Design"/>
          <xsd:enumeration value="Content Development"/>
          <xsd:enumeration value="CXX Submission"/>
          <xsd:enumeration value="--OTHER: ADMIN/TOOLS/RESOURCES--"/>
          <xsd:enumeration value="Book Requests / Sample Copies"/>
          <xsd:enumeration value="Carts Request Form"/>
          <xsd:enumeration value="Codes &amp; Standard IDs"/>
          <xsd:enumeration value="Document Management *"/>
          <xsd:enumeration value="Other"/>
          <xsd:enumeration value="Shipping (Hardcopy)"/>
          <xsd:enumeration value="Tips &amp; Tricks *"/>
        </xsd:restriction>
      </xsd:simpleType>
    </xsd:element>
    <xsd:element name="Current_x0020_Vrs_x002e__x0020_Date" ma:index="11" nillable="true" ma:displayName="Current Vrs. Date" ma:format="DateOnly" ma:internalName="Current_x0020_Vrs_x002e__x0020_Date">
      <xsd:simpleType>
        <xsd:restriction base="dms:DateTime"/>
      </xsd:simpleType>
    </xsd:element>
    <xsd:element name="Owner" ma:index="12" nillable="true" ma:displayName="Owner" ma:description="Owner of this document" ma:list="UserInfo" ma:SearchPeopleOnly="false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_x0020_Type2" ma:index="13" nillable="true" ma:displayName="Doc Type" ma:format="Dropdown" ma:internalName="Doc_x0020_Type2">
      <xsd:simpleType>
        <xsd:restriction base="dms:Choice">
          <xsd:enumeration value="Application File"/>
          <xsd:enumeration value="Calculator"/>
          <xsd:enumeration value="Cendoc Stylesheet"/>
          <xsd:enumeration value="Checklist/1-Pager"/>
          <xsd:enumeration value="Email Template"/>
          <xsd:enumeration value="Form"/>
          <xsd:enumeration value="Guidelines"/>
          <xsd:enumeration value="Non-PAL Stylesheet"/>
          <xsd:enumeration value="Presentation"/>
          <xsd:enumeration value="Process or Policy"/>
          <xsd:enumeration value="Reference FAQ"/>
          <xsd:enumeration value="Report"/>
          <xsd:enumeration value="Requirements (System)"/>
          <xsd:enumeration value="Sample / Example"/>
          <xsd:enumeration value="Style Guide"/>
          <xsd:enumeration value="Template"/>
          <xsd:enumeration value="User Guide/Manual"/>
          <xsd:enumeration value="Value List/Table"/>
          <xsd:enumeration value="Workflow"/>
        </xsd:restriction>
      </xsd:simpleType>
    </xsd:element>
    <xsd:element name="_x0031_e_x0020_Audience" ma:index="14" nillable="true" ma:displayName="Primary Audience" ma:internalName="_x0031_e_x0020_Audienc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ent Development"/>
                    <xsd:enumeration value="Design"/>
                    <xsd:enumeration value="Digital Production"/>
                    <xsd:enumeration value="E2E Site Lead"/>
                    <xsd:enumeration value="Finance &amp; Metrics"/>
                    <xsd:enumeration value="Inventory"/>
                    <xsd:enumeration value="Manufacturing"/>
                    <xsd:enumeration value="Marketing / Sales"/>
                    <xsd:enumeration value="Media Development"/>
                    <xsd:enumeration value="Production"/>
                    <xsd:enumeration value="Product Management"/>
                    <xsd:enumeration value="R&amp;P Acquisitions"/>
                    <xsd:enumeration value="R&amp;P Clearance"/>
                    <xsd:enumeration value="Standards/Ops Only"/>
                    <xsd:enumeration value="Vendors (VIP)"/>
                  </xsd:restriction>
                </xsd:simpleType>
              </xsd:element>
            </xsd:sequence>
          </xsd:extension>
        </xsd:complexContent>
      </xsd:complexType>
    </xsd:element>
    <xsd:element name="Product_x0020_Delivery_x0020_Format" ma:index="15" nillable="true" ma:displayName="Product Delivery Format" ma:internalName="Product_x0020_Delivery_x0020_Format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Print"/>
                    <xsd:enumeration value="Manufactured Media"/>
                    <xsd:enumeration value="Online/Digital"/>
                  </xsd:restriction>
                </xsd:simpleType>
              </xsd:element>
            </xsd:sequence>
          </xsd:extension>
        </xsd:complexContent>
      </xsd:complexType>
    </xsd:element>
    <xsd:element name="Product_x0020_Type_x0028_s_x0029_" ma:index="16" nillable="true" ma:displayName="Product Type(s)" ma:default="None" ma:internalName="Product_x0020_Type_x0028_s_x0029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one"/>
                    <xsd:enumeration value="Advantage Editions"/>
                    <xsd:enumeration value="Ancillaries - Digital"/>
                    <xsd:enumeration value="Ancillaries - Print"/>
                    <xsd:enumeration value="Annotated Editions"/>
                    <xsd:enumeration value="AP Editions"/>
                    <xsd:enumeration value="Custom"/>
                    <xsd:enumeration value="Digital Products (non-eBook)"/>
                    <xsd:enumeration value="eBook"/>
                    <xsd:enumeration value="K-12 Editions"/>
                    <xsd:enumeration value="K-12 HS Editions"/>
                    <xsd:enumeration value="Instructor Editions"/>
                    <xsd:enumeration value="International Editions"/>
                    <xsd:enumeration value="MindTap"/>
                    <xsd:enumeration value="National Geographic Learning"/>
                    <xsd:enumeration value="SimPub"/>
                    <xsd:enumeration value="Student/Base Editions"/>
                  </xsd:restriction>
                </xsd:simpleType>
              </xsd:element>
            </xsd:sequence>
          </xsd:extension>
        </xsd:complexContent>
      </xsd:complexType>
    </xsd:element>
    <xsd:element name="System_x0028_s_x0029_" ma:index="17" nillable="true" ma:displayName="System(s)" ma:default="None" ma:internalName="System_x0028_s_x0029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one"/>
                    <xsd:enumeration value="Cardinal"/>
                    <xsd:enumeration value="CARTS"/>
                    <xsd:enumeration value="Compose"/>
                    <xsd:enumeration value="Docusphere"/>
                    <xsd:enumeration value="DropBox"/>
                    <xsd:enumeration value="E1"/>
                    <xsd:enumeration value="eProd"/>
                    <xsd:enumeration value="Geyser"/>
                    <xsd:enumeration value="Inside"/>
                    <xsd:enumeration value="Inside:ProdShare"/>
                    <xsd:enumeration value="IPS"/>
                    <xsd:enumeration value="JIRA"/>
                    <xsd:enumeration value="Mass Transit"/>
                    <xsd:enumeration value="ORCA"/>
                    <xsd:enumeration value="Printer Systems (JA/InSite/ePAC)"/>
                    <xsd:enumeration value="Rights Reporting Tool (RRT)"/>
                    <xsd:enumeration value="Rights Systems (RMS/CRS)"/>
                    <xsd:enumeration value="Telescope"/>
                  </xsd:restriction>
                </xsd:simpleType>
              </xsd:element>
            </xsd:sequence>
          </xsd:extension>
        </xsd:complexContent>
      </xsd:complexType>
    </xsd:element>
    <xsd:element name="Software" ma:index="18" nillable="true" ma:displayName="Software" ma:format="Dropdown" ma:internalName="Software">
      <xsd:simpleType>
        <xsd:restriction base="dms:Choice">
          <xsd:enumeration value="Adobe Acrobat"/>
          <xsd:enumeration value="Microsoft Visio"/>
          <xsd:enumeration value="PitStop"/>
        </xsd:restriction>
      </xsd:simpleType>
    </xsd:element>
    <xsd:element name="Screen" ma:index="19" nillable="true" ma:displayName="Screen" ma:format="Dropdown" ma:internalName="Screen">
      <xsd:simpleType>
        <xsd:restriction base="dms:Choice">
          <xsd:enumeration value="Attachments"/>
          <xsd:enumeration value="Dashboard(s)"/>
          <xsd:enumeration value="General/Multiple"/>
          <xsd:enumeration value="Main Setup"/>
          <xsd:enumeration value="MyTasks"/>
          <xsd:enumeration value="Narrative"/>
          <xsd:enumeration value="Plate"/>
          <xsd:enumeration value="Project Team"/>
          <xsd:enumeration value="Reprint Corrections"/>
          <xsd:enumeration value="Rights System View"/>
          <xsd:enumeration value="Routing"/>
          <xsd:enumeration value="Schedule"/>
          <xsd:enumeration value="Specifications"/>
          <xsd:enumeration value="Vendor Address Book"/>
          <xsd:enumeration value="Vendor Assignments"/>
        </xsd:restriction>
      </xsd:simpleType>
    </xsd:element>
    <xsd:element name="Component_x0028_s_x0029_" ma:index="20" nillable="true" ma:displayName="Component(s)" ma:default="None" ma:internalName="Component_x0028_s_x0029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one"/>
                    <xsd:enumeration value="Book Covers"/>
                    <xsd:enumeration value="Book Endsheets"/>
                    <xsd:enumeration value="Book Inserts"/>
                    <xsd:enumeration value="Book Inside Covers"/>
                    <xsd:enumeration value="Book Interiors"/>
                    <xsd:enumeration value="Book Preface/FM/CR"/>
                    <xsd:enumeration value="CDs"/>
                    <xsd:enumeration value="DVDs"/>
                    <xsd:enumeration value="In-Book Ads"/>
                    <xsd:enumeration value="PACs"/>
                  </xsd:restriction>
                </xsd:simpleType>
              </xsd:element>
            </xsd:sequence>
          </xsd:extension>
        </xsd:complexContent>
      </xsd:complexType>
    </xsd:element>
    <xsd:element name="Portfolio" ma:index="30" nillable="true" ma:displayName="Portfolio" ma:hidden="true" ma:internalName="Portfolio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Higher Ed"/>
                    <xsd:enumeration value="NGL/International"/>
                    <xsd:enumeration value="School/Reference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520c62-91d1-4715-93cb-6b6cc6733a1f" elementFormDefault="qualified">
    <xsd:import namespace="http://schemas.microsoft.com/office/2006/documentManagement/types"/>
    <xsd:import namespace="http://schemas.microsoft.com/office/infopath/2007/PartnerControls"/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7F60B298-C6B1-4CA0-A44C-8B6FAB39D879}">
  <ds:schemaRefs>
    <ds:schemaRef ds:uri="http://purl.org/dc/dcmitype/"/>
    <ds:schemaRef ds:uri="a4d2ff27-a226-42e2-a79e-c1ae662d212e"/>
    <ds:schemaRef ds:uri="http://purl.org/dc/elements/1.1/"/>
    <ds:schemaRef ds:uri="http://schemas.microsoft.com/office/2006/metadata/properties"/>
    <ds:schemaRef ds:uri="a3520c62-91d1-4715-93cb-6b6cc6733a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856fc18-c0f7-462c-a53d-fc2610d0c4c8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75FD8AF-03B6-40B7-84F4-489ECF9A03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d2ff27-a226-42e2-a79e-c1ae662d212e"/>
    <ds:schemaRef ds:uri="f856fc18-c0f7-462c-a53d-fc2610d0c4c8"/>
    <ds:schemaRef ds:uri="a3520c62-91d1-4715-93cb-6b6cc6733a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2CFAA7-E308-4DCB-89CD-C84C20E9024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FBD255F-1AB4-4B7F-97CA-248D24762D4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4185</TotalTime>
  <Words>1105</Words>
  <Application>Microsoft Office PowerPoint</Application>
  <PresentationFormat>Widescreen</PresentationFormat>
  <Paragraphs>128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Arial</vt:lpstr>
      <vt:lpstr>Calibri</vt:lpstr>
      <vt:lpstr>Helvetica</vt:lpstr>
      <vt:lpstr>LucidaGrande</vt:lpstr>
      <vt:lpstr>Open Sans</vt:lpstr>
      <vt:lpstr>Summer Font</vt:lpstr>
      <vt:lpstr>Office Theme</vt:lpstr>
      <vt:lpstr>Equation</vt:lpstr>
      <vt:lpstr>Infinite Sequences and Series</vt:lpstr>
      <vt:lpstr>11.5 Alternating Series</vt:lpstr>
      <vt:lpstr>Alternating Series (1 of 3)</vt:lpstr>
      <vt:lpstr>Alternating Series (2 of 3)</vt:lpstr>
      <vt:lpstr>Alternating Series (3 of 3)</vt:lpstr>
      <vt:lpstr>Example 1</vt:lpstr>
      <vt:lpstr>11.6 Absolute Convergence and the Ratio and Root Tests</vt:lpstr>
      <vt:lpstr>Absolute Convergence and the Ratio and Root Tests (1 of 9)</vt:lpstr>
      <vt:lpstr>Absolute Convergence and the Ratio and Root Tests (2 of 9)</vt:lpstr>
      <vt:lpstr>Example 1</vt:lpstr>
      <vt:lpstr>Example 2</vt:lpstr>
      <vt:lpstr>Absolute Convergence and the Ratio and Root Tests (3 of 9)</vt:lpstr>
      <vt:lpstr>Example 3</vt:lpstr>
      <vt:lpstr>Example 3 – Solution (1 of 2)</vt:lpstr>
      <vt:lpstr>Example 3 – Solution (2 of 2)</vt:lpstr>
      <vt:lpstr>Absolute Convergence and the Ratio and Root Tests (4 of 9)</vt:lpstr>
      <vt:lpstr>Absolute Convergence and the Ratio and Root Tests (5 of 9)</vt:lpstr>
      <vt:lpstr>Absolute Convergence and the Ratio and Root Tests (6 of 9)</vt:lpstr>
      <vt:lpstr>Example 5</vt:lpstr>
      <vt:lpstr>Example 5 – Solution</vt:lpstr>
      <vt:lpstr>Absolute Convergence and the Ratio and Root Tests (7 of 9)</vt:lpstr>
      <vt:lpstr>Absolute Convergence and the Ratio and Root Tests (8 of 9)</vt:lpstr>
      <vt:lpstr>Absolute Convergence and the Ratio and Root Tests (9 of 9)</vt:lpstr>
      <vt:lpstr>Example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Triola, Courtney A</dc:creator>
  <cp:lastModifiedBy>Baker, Tony R</cp:lastModifiedBy>
  <cp:revision>1218</cp:revision>
  <cp:lastPrinted>2016-10-03T15:29:39Z</cp:lastPrinted>
  <dcterms:created xsi:type="dcterms:W3CDTF">2017-12-08T21:17:47Z</dcterms:created>
  <dcterms:modified xsi:type="dcterms:W3CDTF">2020-03-30T23:22:38Z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0x0101002A5D52E595BC2A47A3DCA88123D2A30D</vt:lpwstr>
  </property>
  <property fmtid="{D5CDD505-2E9C-101B-9397-08002B2CF9AE}" pid="3" name="Order">
    <vt:r8>112600</vt:r8>
  </property>
  <property fmtid="{D5CDD505-2E9C-101B-9397-08002B2CF9AE}" pid="4" name="Category">
    <vt:lpwstr>Accessibility</vt:lpwstr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Document Type">
    <vt:lpwstr>Template</vt:lpwstr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Audience">
    <vt:lpwstr>Content Developer</vt:lpwstr>
  </property>
  <property fmtid="{D5CDD505-2E9C-101B-9397-08002B2CF9AE}" pid="11" name="Department">
    <vt:lpwstr>GPM Training</vt:lpwstr>
  </property>
  <property fmtid="{D5CDD505-2E9C-101B-9397-08002B2CF9AE}" pid="12" name="ComplianceAssetId">
    <vt:lpwstr/>
  </property>
  <property fmtid="{D5CDD505-2E9C-101B-9397-08002B2CF9AE}" pid="13" name="TemplateUrl">
    <vt:lpwstr/>
  </property>
  <property fmtid="{D5CDD505-2E9C-101B-9397-08002B2CF9AE}" pid="14" name="_dlc_DocIdItemGuid">
    <vt:lpwstr>8b70cda3-413b-4766-b009-7cf0a547d69e</vt:lpwstr>
  </property>
</Properties>
</file>