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1"/>
  </p:notesMasterIdLst>
  <p:handoutMasterIdLst>
    <p:handoutMasterId r:id="rId32"/>
  </p:handoutMasterIdLst>
  <p:sldIdLst>
    <p:sldId id="264" r:id="rId6"/>
    <p:sldId id="256" r:id="rId7"/>
    <p:sldId id="265" r:id="rId8"/>
    <p:sldId id="266" r:id="rId9"/>
    <p:sldId id="267" r:id="rId10"/>
    <p:sldId id="268" r:id="rId11"/>
    <p:sldId id="269" r:id="rId12"/>
    <p:sldId id="270" r:id="rId13"/>
    <p:sldId id="271" r:id="rId14"/>
    <p:sldId id="272" r:id="rId15"/>
    <p:sldId id="273" r:id="rId16"/>
    <p:sldId id="274" r:id="rId17"/>
    <p:sldId id="288" r:id="rId18"/>
    <p:sldId id="275" r:id="rId19"/>
    <p:sldId id="276" r:id="rId20"/>
    <p:sldId id="277" r:id="rId21"/>
    <p:sldId id="278" r:id="rId22"/>
    <p:sldId id="279" r:id="rId23"/>
    <p:sldId id="280" r:id="rId24"/>
    <p:sldId id="281" r:id="rId25"/>
    <p:sldId id="282" r:id="rId26"/>
    <p:sldId id="284" r:id="rId27"/>
    <p:sldId id="285" r:id="rId28"/>
    <p:sldId id="286" r:id="rId29"/>
    <p:sldId id="287"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000000"/>
    <a:srgbClr val="A30000"/>
    <a:srgbClr val="E7EFF7"/>
    <a:srgbClr val="CBDDEF"/>
    <a:srgbClr val="004A78"/>
    <a:srgbClr val="006298"/>
    <a:srgbClr val="FF6300"/>
    <a:srgbClr val="E9255F"/>
    <a:srgbClr val="009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8" autoAdjust="0"/>
    <p:restoredTop sz="94247" autoAdjust="0"/>
  </p:normalViewPr>
  <p:slideViewPr>
    <p:cSldViewPr snapToGrid="0" snapToObjects="1">
      <p:cViewPr varScale="1">
        <p:scale>
          <a:sx n="105" d="100"/>
          <a:sy n="105" d="100"/>
        </p:scale>
        <p:origin x="444" y="108"/>
      </p:cViewPr>
      <p:guideLst>
        <p:guide orient="horz" pos="2160"/>
        <p:guide pos="3840"/>
      </p:guideLst>
    </p:cSldViewPr>
  </p:slideViewPr>
  <p:outlineViewPr>
    <p:cViewPr>
      <p:scale>
        <a:sx n="66" d="100"/>
        <a:sy n="66" d="100"/>
      </p:scale>
      <p:origin x="0" y="-28330"/>
    </p:cViewPr>
  </p:outlineViewPr>
  <p:notesTextViewPr>
    <p:cViewPr>
      <p:scale>
        <a:sx n="20" d="100"/>
        <a:sy n="20" d="100"/>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2/1/2019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376011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18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80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1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8ED9031-36FF-4E07-B750-15C3F3F0088B}"/>
              </a:ext>
            </a:extLst>
          </p:cNvPr>
          <p:cNvSpPr>
            <a:spLocks noGrp="1"/>
          </p:cNvSpPr>
          <p:nvPr>
            <p:ph sz="quarter" idx="12"/>
          </p:nvPr>
        </p:nvSpPr>
        <p:spPr>
          <a:xfrm>
            <a:off x="741971" y="1292277"/>
            <a:ext cx="10721975" cy="891825"/>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4D3EDE0A-CD36-4494-A107-C14E180ECC1A}"/>
              </a:ext>
            </a:extLst>
          </p:cNvPr>
          <p:cNvSpPr>
            <a:spLocks noGrp="1"/>
          </p:cNvSpPr>
          <p:nvPr>
            <p:ph sz="quarter" idx="13"/>
          </p:nvPr>
        </p:nvSpPr>
        <p:spPr>
          <a:xfrm>
            <a:off x="733425" y="2295525"/>
            <a:ext cx="10721975" cy="590492"/>
          </a:xfrm>
        </p:spPr>
        <p:txBody>
          <a:bodyPr/>
          <a:lstStyle/>
          <a:p>
            <a:pPr lvl="0"/>
            <a:endParaRPr lang="en-IN" dirty="0"/>
          </a:p>
        </p:txBody>
      </p:sp>
      <p:sp>
        <p:nvSpPr>
          <p:cNvPr id="11" name="Content Placeholder 10">
            <a:extLst>
              <a:ext uri="{FF2B5EF4-FFF2-40B4-BE49-F238E27FC236}">
                <a16:creationId xmlns:a16="http://schemas.microsoft.com/office/drawing/2014/main" id="{221A11C5-84D5-4948-87ED-1D3F7F6DC53F}"/>
              </a:ext>
            </a:extLst>
          </p:cNvPr>
          <p:cNvSpPr>
            <a:spLocks noGrp="1"/>
          </p:cNvSpPr>
          <p:nvPr>
            <p:ph sz="quarter" idx="14"/>
          </p:nvPr>
        </p:nvSpPr>
        <p:spPr>
          <a:xfrm>
            <a:off x="733425" y="2986088"/>
            <a:ext cx="10721975" cy="646112"/>
          </a:xfrm>
        </p:spPr>
        <p:txBody>
          <a:bodyPr/>
          <a:lstStyle/>
          <a:p>
            <a:pPr lvl="0"/>
            <a:endParaRPr lang="en-IN" dirty="0"/>
          </a:p>
        </p:txBody>
      </p:sp>
      <p:sp>
        <p:nvSpPr>
          <p:cNvPr id="6" name="Picture Placeholder 5"/>
          <p:cNvSpPr>
            <a:spLocks noGrp="1"/>
          </p:cNvSpPr>
          <p:nvPr>
            <p:ph type="pic" sz="quarter" idx="10"/>
          </p:nvPr>
        </p:nvSpPr>
        <p:spPr>
          <a:xfrm>
            <a:off x="733118" y="4077480"/>
            <a:ext cx="10722260" cy="60944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425" y="5131837"/>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094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8ED9031-36FF-4E07-B750-15C3F3F0088B}"/>
              </a:ext>
            </a:extLst>
          </p:cNvPr>
          <p:cNvSpPr>
            <a:spLocks noGrp="1"/>
          </p:cNvSpPr>
          <p:nvPr>
            <p:ph sz="quarter" idx="12"/>
          </p:nvPr>
        </p:nvSpPr>
        <p:spPr>
          <a:xfrm>
            <a:off x="741971" y="1292277"/>
            <a:ext cx="10721975" cy="558769"/>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4D3EDE0A-CD36-4494-A107-C14E180ECC1A}"/>
              </a:ext>
            </a:extLst>
          </p:cNvPr>
          <p:cNvSpPr>
            <a:spLocks noGrp="1"/>
          </p:cNvSpPr>
          <p:nvPr>
            <p:ph sz="quarter" idx="13"/>
          </p:nvPr>
        </p:nvSpPr>
        <p:spPr>
          <a:xfrm>
            <a:off x="733425" y="1922485"/>
            <a:ext cx="10721975" cy="646112"/>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221A11C5-84D5-4948-87ED-1D3F7F6DC53F}"/>
              </a:ext>
            </a:extLst>
          </p:cNvPr>
          <p:cNvSpPr>
            <a:spLocks noGrp="1"/>
          </p:cNvSpPr>
          <p:nvPr>
            <p:ph sz="quarter" idx="14"/>
          </p:nvPr>
        </p:nvSpPr>
        <p:spPr>
          <a:xfrm>
            <a:off x="733425" y="2640036"/>
            <a:ext cx="10721975" cy="406928"/>
          </a:xfrm>
        </p:spPr>
        <p:txBody>
          <a:bodyPr/>
          <a:lstStyle>
            <a:lvl1pPr>
              <a:defRPr sz="2400" baseline="0"/>
            </a:lvl1pPr>
          </a:lstStyle>
          <a:p>
            <a:pPr lvl="0"/>
            <a:endParaRPr lang="en-IN" dirty="0"/>
          </a:p>
        </p:txBody>
      </p:sp>
      <p:sp>
        <p:nvSpPr>
          <p:cNvPr id="10" name="Text Placeholder 9"/>
          <p:cNvSpPr>
            <a:spLocks noGrp="1"/>
          </p:cNvSpPr>
          <p:nvPr>
            <p:ph type="body" sz="quarter" idx="11" hasCustomPrompt="1"/>
          </p:nvPr>
        </p:nvSpPr>
        <p:spPr>
          <a:xfrm>
            <a:off x="733425" y="5467739"/>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5" name="Content Placeholder 4">
            <a:extLst>
              <a:ext uri="{FF2B5EF4-FFF2-40B4-BE49-F238E27FC236}">
                <a16:creationId xmlns:a16="http://schemas.microsoft.com/office/drawing/2014/main" id="{DC77195F-EFA9-4727-8271-AEEA56F4FF61}"/>
              </a:ext>
            </a:extLst>
          </p:cNvPr>
          <p:cNvSpPr>
            <a:spLocks noGrp="1"/>
          </p:cNvSpPr>
          <p:nvPr>
            <p:ph sz="quarter" idx="15"/>
          </p:nvPr>
        </p:nvSpPr>
        <p:spPr>
          <a:xfrm>
            <a:off x="733425" y="3118404"/>
            <a:ext cx="10729913" cy="373039"/>
          </a:xfrm>
        </p:spPr>
        <p:txBody>
          <a:bodyPr/>
          <a:lstStyle>
            <a:lvl1pPr>
              <a:defRPr sz="2400" baseline="0"/>
            </a:lvl1pPr>
          </a:lstStyle>
          <a:p>
            <a:pPr lvl="0"/>
            <a:endParaRPr lang="en-IN" dirty="0"/>
          </a:p>
        </p:txBody>
      </p:sp>
      <p:sp>
        <p:nvSpPr>
          <p:cNvPr id="12" name="Content Placeholder 11">
            <a:extLst>
              <a:ext uri="{FF2B5EF4-FFF2-40B4-BE49-F238E27FC236}">
                <a16:creationId xmlns:a16="http://schemas.microsoft.com/office/drawing/2014/main" id="{E022AA9B-61C8-44FD-966A-DCCA4209B03F}"/>
              </a:ext>
            </a:extLst>
          </p:cNvPr>
          <p:cNvSpPr>
            <a:spLocks noGrp="1"/>
          </p:cNvSpPr>
          <p:nvPr>
            <p:ph sz="quarter" idx="16"/>
          </p:nvPr>
        </p:nvSpPr>
        <p:spPr>
          <a:xfrm>
            <a:off x="733425" y="3573463"/>
            <a:ext cx="10729913" cy="477054"/>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id="{56A4B729-D02F-4676-A390-963D107DBF8F}"/>
              </a:ext>
            </a:extLst>
          </p:cNvPr>
          <p:cNvSpPr>
            <a:spLocks noGrp="1"/>
          </p:cNvSpPr>
          <p:nvPr>
            <p:ph sz="quarter" idx="17"/>
          </p:nvPr>
        </p:nvSpPr>
        <p:spPr>
          <a:xfrm>
            <a:off x="733425" y="4124325"/>
            <a:ext cx="10729913" cy="486613"/>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id="{F2BC0406-59D9-4D26-91B3-9111FD17EAD2}"/>
              </a:ext>
            </a:extLst>
          </p:cNvPr>
          <p:cNvSpPr>
            <a:spLocks noGrp="1"/>
          </p:cNvSpPr>
          <p:nvPr>
            <p:ph sz="quarter" idx="18"/>
          </p:nvPr>
        </p:nvSpPr>
        <p:spPr>
          <a:xfrm>
            <a:off x="733425" y="4684713"/>
            <a:ext cx="10729913" cy="371475"/>
          </a:xfrm>
        </p:spPr>
        <p:txBody>
          <a:bodyPr/>
          <a:lstStyle>
            <a:lvl1pPr>
              <a:defRPr sz="2400" baseline="0"/>
            </a:lvl1pPr>
          </a:lstStyle>
          <a:p>
            <a:pPr lvl="0"/>
            <a:endParaRPr lang="en-IN" dirty="0"/>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69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81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26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17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459793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diam </a:t>
            </a:r>
            <a:r>
              <a:rPr lang="en-US" dirty="0" err="1"/>
              <a:t>maecenas</a:t>
            </a:r>
            <a:r>
              <a:rPr lang="en-US" dirty="0"/>
              <a:t> sed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506732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8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60322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id="{A1F737A4-2F7D-4BFB-947F-3226D9E0119F}"/>
              </a:ext>
            </a:extLst>
          </p:cNvPr>
          <p:cNvSpPr>
            <a:spLocks noGrp="1"/>
          </p:cNvSpPr>
          <p:nvPr>
            <p:ph sz="quarter" idx="27"/>
          </p:nvPr>
        </p:nvSpPr>
        <p:spPr>
          <a:xfrm>
            <a:off x="736600" y="3554413"/>
            <a:ext cx="10718800" cy="550862"/>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id="{EE035FE6-F4A1-4279-9F12-F444E1A93C82}"/>
              </a:ext>
            </a:extLst>
          </p:cNvPr>
          <p:cNvSpPr>
            <a:spLocks noGrp="1"/>
          </p:cNvSpPr>
          <p:nvPr>
            <p:ph sz="quarter" idx="28"/>
          </p:nvPr>
        </p:nvSpPr>
        <p:spPr>
          <a:xfrm>
            <a:off x="736600" y="4227513"/>
            <a:ext cx="10712450" cy="587375"/>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id="{7F8DD86E-04B4-4621-A663-32DD94EFB017}"/>
              </a:ext>
            </a:extLst>
          </p:cNvPr>
          <p:cNvSpPr>
            <a:spLocks noGrp="1"/>
          </p:cNvSpPr>
          <p:nvPr>
            <p:ph sz="quarter" idx="29"/>
          </p:nvPr>
        </p:nvSpPr>
        <p:spPr>
          <a:xfrm>
            <a:off x="736600" y="4879975"/>
            <a:ext cx="10712450" cy="485775"/>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id="{5F5E9DF5-F2F6-40A1-854C-4DCB280C00C3}"/>
              </a:ext>
            </a:extLst>
          </p:cNvPr>
          <p:cNvSpPr>
            <a:spLocks noGrp="1"/>
          </p:cNvSpPr>
          <p:nvPr>
            <p:ph sz="quarter" idx="30"/>
          </p:nvPr>
        </p:nvSpPr>
        <p:spPr>
          <a:xfrm>
            <a:off x="736600" y="5430836"/>
            <a:ext cx="10718800" cy="550863"/>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26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5151016"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6096000" y="1289051"/>
            <a:ext cx="5353050" cy="4778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1889126"/>
            <a:ext cx="5151016" cy="473665"/>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6096000" y="1889126"/>
            <a:ext cx="5359400" cy="47366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id="{A1F737A4-2F7D-4BFB-947F-3226D9E0119F}"/>
              </a:ext>
            </a:extLst>
          </p:cNvPr>
          <p:cNvSpPr>
            <a:spLocks noGrp="1"/>
          </p:cNvSpPr>
          <p:nvPr>
            <p:ph sz="quarter" idx="27"/>
          </p:nvPr>
        </p:nvSpPr>
        <p:spPr>
          <a:xfrm>
            <a:off x="736600" y="2485029"/>
            <a:ext cx="5151016" cy="587376"/>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id="{EE035FE6-F4A1-4279-9F12-F444E1A93C82}"/>
              </a:ext>
            </a:extLst>
          </p:cNvPr>
          <p:cNvSpPr>
            <a:spLocks noGrp="1"/>
          </p:cNvSpPr>
          <p:nvPr>
            <p:ph sz="quarter" idx="28"/>
          </p:nvPr>
        </p:nvSpPr>
        <p:spPr>
          <a:xfrm>
            <a:off x="6089648" y="2485030"/>
            <a:ext cx="5359401" cy="587376"/>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id="{7F8DD86E-04B4-4621-A663-32DD94EFB017}"/>
              </a:ext>
            </a:extLst>
          </p:cNvPr>
          <p:cNvSpPr>
            <a:spLocks noGrp="1"/>
          </p:cNvSpPr>
          <p:nvPr>
            <p:ph sz="quarter" idx="29"/>
          </p:nvPr>
        </p:nvSpPr>
        <p:spPr>
          <a:xfrm>
            <a:off x="736600" y="3194644"/>
            <a:ext cx="5151016" cy="444296"/>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id="{5F5E9DF5-F2F6-40A1-854C-4DCB280C00C3}"/>
              </a:ext>
            </a:extLst>
          </p:cNvPr>
          <p:cNvSpPr>
            <a:spLocks noGrp="1"/>
          </p:cNvSpPr>
          <p:nvPr>
            <p:ph sz="quarter" idx="30"/>
          </p:nvPr>
        </p:nvSpPr>
        <p:spPr>
          <a:xfrm>
            <a:off x="6096000" y="3194644"/>
            <a:ext cx="5359400" cy="443907"/>
          </a:xfrm>
        </p:spPr>
        <p:txBody>
          <a:bodyPr/>
          <a:lstStyle>
            <a:lvl1pPr>
              <a:defRPr sz="2400" baseline="0"/>
            </a:lvl1pPr>
          </a:lstStyle>
          <a:p>
            <a:pPr lvl="0"/>
            <a:endParaRPr lang="en-IN" dirty="0"/>
          </a:p>
        </p:txBody>
      </p:sp>
      <p:sp>
        <p:nvSpPr>
          <p:cNvPr id="6" name="Content Placeholder 5">
            <a:extLst>
              <a:ext uri="{FF2B5EF4-FFF2-40B4-BE49-F238E27FC236}">
                <a16:creationId xmlns:a16="http://schemas.microsoft.com/office/drawing/2014/main" id="{AA0DD209-502C-4CB2-BD80-B99716523D4A}"/>
              </a:ext>
            </a:extLst>
          </p:cNvPr>
          <p:cNvSpPr>
            <a:spLocks noGrp="1"/>
          </p:cNvSpPr>
          <p:nvPr>
            <p:ph sz="quarter" idx="31"/>
          </p:nvPr>
        </p:nvSpPr>
        <p:spPr>
          <a:xfrm>
            <a:off x="736600" y="3741738"/>
            <a:ext cx="5151438" cy="546100"/>
          </a:xfrm>
        </p:spPr>
        <p:txBody>
          <a:bodyPr/>
          <a:lstStyle>
            <a:lvl1pPr>
              <a:defRPr sz="2400" baseline="0"/>
            </a:lvl1pPr>
          </a:lstStyle>
          <a:p>
            <a:pPr lvl="0"/>
            <a:endParaRPr lang="en-IN" dirty="0"/>
          </a:p>
        </p:txBody>
      </p:sp>
      <p:sp>
        <p:nvSpPr>
          <p:cNvPr id="8" name="Content Placeholder 7">
            <a:extLst>
              <a:ext uri="{FF2B5EF4-FFF2-40B4-BE49-F238E27FC236}">
                <a16:creationId xmlns:a16="http://schemas.microsoft.com/office/drawing/2014/main" id="{A877F262-08D1-4F41-A06E-BE1B88A82DFE}"/>
              </a:ext>
            </a:extLst>
          </p:cNvPr>
          <p:cNvSpPr>
            <a:spLocks noGrp="1"/>
          </p:cNvSpPr>
          <p:nvPr>
            <p:ph sz="quarter" idx="32"/>
          </p:nvPr>
        </p:nvSpPr>
        <p:spPr>
          <a:xfrm>
            <a:off x="6096000" y="3741738"/>
            <a:ext cx="5353050" cy="541013"/>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4CACC40D-7614-418A-B8FA-606268EC1513}"/>
              </a:ext>
            </a:extLst>
          </p:cNvPr>
          <p:cNvSpPr>
            <a:spLocks noGrp="1"/>
          </p:cNvSpPr>
          <p:nvPr>
            <p:ph sz="quarter" idx="33"/>
          </p:nvPr>
        </p:nvSpPr>
        <p:spPr>
          <a:xfrm>
            <a:off x="736600" y="4367213"/>
            <a:ext cx="5151438" cy="590550"/>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id="{2B713460-B4F9-45B0-8F05-4AF2F084A64C}"/>
              </a:ext>
            </a:extLst>
          </p:cNvPr>
          <p:cNvSpPr>
            <a:spLocks noGrp="1"/>
          </p:cNvSpPr>
          <p:nvPr>
            <p:ph sz="quarter" idx="34"/>
          </p:nvPr>
        </p:nvSpPr>
        <p:spPr>
          <a:xfrm>
            <a:off x="6089650" y="4346575"/>
            <a:ext cx="5353050" cy="590550"/>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id="{FF44DF68-C48B-47A4-ABA5-E06BB8F9B5D5}"/>
              </a:ext>
            </a:extLst>
          </p:cNvPr>
          <p:cNvSpPr>
            <a:spLocks noGrp="1"/>
          </p:cNvSpPr>
          <p:nvPr>
            <p:ph sz="quarter" idx="35"/>
          </p:nvPr>
        </p:nvSpPr>
        <p:spPr>
          <a:xfrm>
            <a:off x="736600" y="5029200"/>
            <a:ext cx="5151438" cy="539750"/>
          </a:xfrm>
        </p:spPr>
        <p:txBody>
          <a:bodyPr/>
          <a:lstStyle>
            <a:lvl1pPr>
              <a:defRPr sz="2400" baseline="0"/>
            </a:lvl1pPr>
          </a:lstStyle>
          <a:p>
            <a:pPr lvl="0"/>
            <a:endParaRPr lang="en-IN" dirty="0"/>
          </a:p>
        </p:txBody>
      </p:sp>
      <p:sp>
        <p:nvSpPr>
          <p:cNvPr id="19" name="Content Placeholder 18">
            <a:extLst>
              <a:ext uri="{FF2B5EF4-FFF2-40B4-BE49-F238E27FC236}">
                <a16:creationId xmlns:a16="http://schemas.microsoft.com/office/drawing/2014/main" id="{ED5D4001-1181-41BD-928D-243CDCCF73BB}"/>
              </a:ext>
            </a:extLst>
          </p:cNvPr>
          <p:cNvSpPr>
            <a:spLocks noGrp="1"/>
          </p:cNvSpPr>
          <p:nvPr>
            <p:ph sz="quarter" idx="36"/>
          </p:nvPr>
        </p:nvSpPr>
        <p:spPr>
          <a:xfrm>
            <a:off x="6089650" y="5037332"/>
            <a:ext cx="5359400" cy="546100"/>
          </a:xfrm>
        </p:spPr>
        <p:txBody>
          <a:bodyPr/>
          <a:lstStyle>
            <a:lvl1pPr>
              <a:defRPr sz="2400" baseline="0"/>
            </a:lvl1pPr>
          </a:lstStyle>
          <a:p>
            <a:pPr lvl="0"/>
            <a:endParaRPr lang="en-IN" dirty="0"/>
          </a:p>
        </p:txBody>
      </p:sp>
      <p:sp>
        <p:nvSpPr>
          <p:cNvPr id="22" name="Content Placeholder 21">
            <a:extLst>
              <a:ext uri="{FF2B5EF4-FFF2-40B4-BE49-F238E27FC236}">
                <a16:creationId xmlns:a16="http://schemas.microsoft.com/office/drawing/2014/main" id="{9255216D-96A5-4027-A6C8-BB99F1A32EE0}"/>
              </a:ext>
            </a:extLst>
          </p:cNvPr>
          <p:cNvSpPr>
            <a:spLocks noGrp="1"/>
          </p:cNvSpPr>
          <p:nvPr>
            <p:ph sz="quarter" idx="37"/>
          </p:nvPr>
        </p:nvSpPr>
        <p:spPr>
          <a:xfrm>
            <a:off x="736600" y="5668963"/>
            <a:ext cx="5151438" cy="476250"/>
          </a:xfrm>
        </p:spPr>
        <p:txBody>
          <a:bodyPr/>
          <a:lstStyle>
            <a:lvl1pPr>
              <a:defRPr sz="2400" baseline="0"/>
            </a:lvl1pPr>
          </a:lstStyle>
          <a:p>
            <a:pPr lvl="0"/>
            <a:endParaRPr lang="en-IN" dirty="0"/>
          </a:p>
        </p:txBody>
      </p:sp>
      <p:sp>
        <p:nvSpPr>
          <p:cNvPr id="26" name="Content Placeholder 25">
            <a:extLst>
              <a:ext uri="{FF2B5EF4-FFF2-40B4-BE49-F238E27FC236}">
                <a16:creationId xmlns:a16="http://schemas.microsoft.com/office/drawing/2014/main" id="{660989CE-8C44-49AC-90BD-D9233193206F}"/>
              </a:ext>
            </a:extLst>
          </p:cNvPr>
          <p:cNvSpPr>
            <a:spLocks noGrp="1"/>
          </p:cNvSpPr>
          <p:nvPr>
            <p:ph sz="quarter" idx="38"/>
          </p:nvPr>
        </p:nvSpPr>
        <p:spPr>
          <a:xfrm>
            <a:off x="6089650" y="5650301"/>
            <a:ext cx="5365750" cy="476250"/>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922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36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00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IN" sz="1400" dirty="0" smtClean="0">
                <a:solidFill>
                  <a:srgbClr val="004A78"/>
                </a:solidFill>
                <a:latin typeface="Arial" panose="020B0604020202020204" pitchFamily="34" charset="0"/>
                <a:cs typeface="Arial" panose="020B0604020202020204" pitchFamily="34" charset="0"/>
              </a:rPr>
              <a:t>Stewart, Calculus: Early Transcendentals, 8th Edition. © 2016 Cengage. All Rights Reserved. May not be scanned, copied or duplicated, or posted to a publicly accessible website, in whole or in part.</a:t>
            </a:r>
            <a:endParaRPr lang="en-IN" sz="1400" dirty="0">
              <a:solidFill>
                <a:srgbClr val="004A78"/>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29" r:id="rId6"/>
    <p:sldLayoutId id="2147483726" r:id="rId7"/>
    <p:sldLayoutId id="2147483718" r:id="rId8"/>
    <p:sldLayoutId id="2147483715" r:id="rId9"/>
    <p:sldLayoutId id="2147483716" r:id="rId10"/>
    <p:sldLayoutId id="2147483719" r:id="rId11"/>
    <p:sldLayoutId id="2147483720" r:id="rId12"/>
    <p:sldLayoutId id="2147483727" r:id="rId13"/>
    <p:sldLayoutId id="2147483728" r:id="rId14"/>
    <p:sldLayoutId id="2147483723" r:id="rId15"/>
    <p:sldLayoutId id="2147483724" r:id="rId16"/>
    <p:sldLayoutId id="2147483713" r:id="rId17"/>
    <p:sldLayoutId id="2147483717" r:id="rId18"/>
  </p:sldLayoutIdLst>
  <p:hf sldNum="0" hdr="0" ftr="0" dt="0"/>
  <p:txStyles>
    <p:titleStyle>
      <a:lvl1pPr algn="l"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5.bin"/><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7.bin"/><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0.w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23.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24.png"/><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13.bin"/><Relationship Id="rId4" Type="http://schemas.openxmlformats.org/officeDocument/2006/relationships/image" Target="../media/image26.wmf"/></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0.wmf"/><Relationship Id="rId5" Type="http://schemas.openxmlformats.org/officeDocument/2006/relationships/oleObject" Target="../embeddings/oleObject15.bin"/><Relationship Id="rId4" Type="http://schemas.openxmlformats.org/officeDocument/2006/relationships/image" Target="../media/image29.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33.wmf"/><Relationship Id="rId5" Type="http://schemas.openxmlformats.org/officeDocument/2006/relationships/oleObject" Target="../embeddings/oleObject18.bin"/><Relationship Id="rId4" Type="http://schemas.openxmlformats.org/officeDocument/2006/relationships/image" Target="../media/image3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Chapter 12</a:t>
            </a:r>
          </a:p>
        </p:txBody>
      </p:sp>
      <p:sp>
        <p:nvSpPr>
          <p:cNvPr id="5" name="Title 4"/>
          <p:cNvSpPr>
            <a:spLocks noGrp="1"/>
          </p:cNvSpPr>
          <p:nvPr>
            <p:ph type="title"/>
          </p:nvPr>
        </p:nvSpPr>
        <p:spPr>
          <a:xfrm>
            <a:off x="3996910" y="4035474"/>
            <a:ext cx="6322782" cy="966831"/>
          </a:xfrm>
        </p:spPr>
        <p:txBody>
          <a:bodyPr/>
          <a:lstStyle/>
          <a:p>
            <a:r>
              <a:rPr lang="en-IN" altLang="en-US" sz="3600" dirty="0"/>
              <a:t>Vectors and the Geometry of Space</a:t>
            </a:r>
            <a:endParaRPr lang="en-US" altLang="en-US" sz="3600" dirty="0"/>
          </a:p>
        </p:txBody>
      </p:sp>
      <p:pic>
        <p:nvPicPr>
          <p:cNvPr id="7" name="Picture Placeholder 6" descr="Applications of Quadric Surfaces">
            <a:extLst>
              <a:ext uri="{FF2B5EF4-FFF2-40B4-BE49-F238E27FC236}">
                <a16:creationId xmlns:a16="http://schemas.microsoft.com/office/drawing/2014/main" id="{61137979-F9CD-466F-B53C-CB22036B8056}"/>
              </a:ext>
            </a:extLst>
          </p:cNvPr>
          <p:cNvPicPr>
            <a:picLocks noGrp="1" noChangeAspect="1"/>
          </p:cNvPicPr>
          <p:nvPr>
            <p:ph type="pic" sz="quarter" idx="12"/>
          </p:nvPr>
        </p:nvPicPr>
        <p:blipFill rotWithShape="1">
          <a:blip r:embed="rId3"/>
          <a:srcRect t="-8120" b="-8120"/>
          <a:stretch/>
        </p:blipFill>
        <p:spPr>
          <a:prstGeom prst="rect">
            <a:avLst/>
          </a:prstGeom>
        </p:spPr>
      </p:pic>
      <p:sp>
        <p:nvSpPr>
          <p:cNvPr id="8" name="Footer Placeholder 7"/>
          <p:cNvSpPr>
            <a:spLocks noGrp="1"/>
          </p:cNvSpPr>
          <p:nvPr>
            <p:ph type="ftr" sz="quarter" idx="3"/>
          </p:nvPr>
        </p:nvSpPr>
        <p:spPr>
          <a:xfrm>
            <a:off x="2923890" y="6356350"/>
            <a:ext cx="8801669" cy="501650"/>
          </a:xfrm>
        </p:spPr>
        <p:txBody>
          <a:bodyPr/>
          <a:lstStyle/>
          <a:p>
            <a:r>
              <a:rPr lang="en-US" dirty="0"/>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A0B54-B378-4EFF-A157-56D2254BCE8C}"/>
              </a:ext>
            </a:extLst>
          </p:cNvPr>
          <p:cNvSpPr>
            <a:spLocks noGrp="1"/>
          </p:cNvSpPr>
          <p:nvPr>
            <p:ph type="title"/>
          </p:nvPr>
        </p:nvSpPr>
        <p:spPr/>
        <p:txBody>
          <a:bodyPr/>
          <a:lstStyle/>
          <a:p>
            <a:r>
              <a:rPr lang="en-US" altLang="en-US" sz="3600" dirty="0"/>
              <a:t>3D Space </a:t>
            </a:r>
            <a:r>
              <a:rPr lang="en-US" altLang="en-US" sz="2400" b="0" dirty="0"/>
              <a:t>(7 of 11)</a:t>
            </a:r>
            <a:endParaRPr lang="en-US" sz="2400" dirty="0"/>
          </a:p>
        </p:txBody>
      </p:sp>
      <p:sp>
        <p:nvSpPr>
          <p:cNvPr id="3" name="Text Placeholder 2">
            <a:extLst>
              <a:ext uri="{FF2B5EF4-FFF2-40B4-BE49-F238E27FC236}">
                <a16:creationId xmlns:a16="http://schemas.microsoft.com/office/drawing/2014/main" id="{45847D9F-BA50-4D70-A32B-AB5D5D459CC3}"/>
              </a:ext>
            </a:extLst>
          </p:cNvPr>
          <p:cNvSpPr>
            <a:spLocks noGrp="1"/>
          </p:cNvSpPr>
          <p:nvPr>
            <p:ph type="body" sz="quarter" idx="15"/>
          </p:nvPr>
        </p:nvSpPr>
        <p:spPr>
          <a:xfrm>
            <a:off x="743576" y="1289684"/>
            <a:ext cx="10711543" cy="2299822"/>
          </a:xfrm>
        </p:spPr>
        <p:txBody>
          <a:bodyPr/>
          <a:lstStyle/>
          <a:p>
            <a:r>
              <a:rPr lang="en-US" altLang="en-US" dirty="0"/>
              <a:t>Now if </a:t>
            </a:r>
            <a:r>
              <a:rPr lang="en-US" altLang="en-US" i="1" dirty="0"/>
              <a:t>P</a:t>
            </a:r>
            <a:r>
              <a:rPr lang="en-US" altLang="en-US" dirty="0"/>
              <a:t> is any point in space, let </a:t>
            </a:r>
            <a:r>
              <a:rPr lang="en-US" altLang="en-US" i="1" dirty="0"/>
              <a:t>a </a:t>
            </a:r>
            <a:r>
              <a:rPr lang="en-US" altLang="en-US" dirty="0"/>
              <a:t>be the (directed) distance from the </a:t>
            </a:r>
            <a:r>
              <a:rPr lang="en-US" altLang="en-US" i="1" dirty="0"/>
              <a:t>yz</a:t>
            </a:r>
            <a:r>
              <a:rPr lang="en-US" altLang="en-US" dirty="0"/>
              <a:t>-plane to </a:t>
            </a:r>
            <a:r>
              <a:rPr lang="en-US" altLang="en-US" i="1" dirty="0"/>
              <a:t>P</a:t>
            </a:r>
            <a:r>
              <a:rPr lang="en-US" altLang="en-US" dirty="0"/>
              <a:t>, let </a:t>
            </a:r>
            <a:r>
              <a:rPr lang="en-US" altLang="en-US" i="1" dirty="0"/>
              <a:t>b </a:t>
            </a:r>
            <a:r>
              <a:rPr lang="en-US" altLang="en-US" dirty="0"/>
              <a:t>be the distance from the </a:t>
            </a:r>
            <a:r>
              <a:rPr lang="en-US" altLang="en-US" i="1" dirty="0"/>
              <a:t>xz</a:t>
            </a:r>
            <a:r>
              <a:rPr lang="en-US" altLang="en-US" dirty="0"/>
              <a:t>-plane to </a:t>
            </a:r>
            <a:r>
              <a:rPr lang="en-US" altLang="en-US" i="1" dirty="0"/>
              <a:t>P</a:t>
            </a:r>
            <a:r>
              <a:rPr lang="en-US" altLang="en-US" dirty="0"/>
              <a:t>, and let </a:t>
            </a:r>
            <a:r>
              <a:rPr lang="en-US" altLang="en-US" i="1" dirty="0"/>
              <a:t>c</a:t>
            </a:r>
            <a:r>
              <a:rPr lang="en-US" altLang="en-US" dirty="0"/>
              <a:t> be the distance from the </a:t>
            </a:r>
            <a:r>
              <a:rPr lang="en-US" altLang="en-US" i="1" dirty="0"/>
              <a:t>xy</a:t>
            </a:r>
            <a:r>
              <a:rPr lang="en-US" altLang="en-US" dirty="0"/>
              <a:t>-plane to </a:t>
            </a:r>
            <a:r>
              <a:rPr lang="en-US" altLang="en-US" i="1" dirty="0"/>
              <a:t>P</a:t>
            </a:r>
            <a:r>
              <a:rPr lang="en-US" altLang="en-US" dirty="0"/>
              <a:t>. </a:t>
            </a:r>
          </a:p>
          <a:p>
            <a:r>
              <a:rPr lang="en-US" altLang="en-US" dirty="0"/>
              <a:t>We represent the point </a:t>
            </a:r>
            <a:r>
              <a:rPr lang="en-US" altLang="en-US" i="1" dirty="0"/>
              <a:t>P </a:t>
            </a:r>
            <a:r>
              <a:rPr lang="en-US" altLang="en-US" dirty="0"/>
              <a:t>by the ordered triple (</a:t>
            </a:r>
            <a:r>
              <a:rPr lang="en-US" altLang="en-US" i="1" dirty="0"/>
              <a:t>a</a:t>
            </a:r>
            <a:r>
              <a:rPr lang="en-US" altLang="en-US" dirty="0"/>
              <a:t>, </a:t>
            </a:r>
            <a:r>
              <a:rPr lang="en-US" altLang="en-US" i="1" dirty="0"/>
              <a:t>b</a:t>
            </a:r>
            <a:r>
              <a:rPr lang="en-US" altLang="en-US" dirty="0"/>
              <a:t>, </a:t>
            </a:r>
            <a:r>
              <a:rPr lang="en-US" altLang="en-US" i="1" dirty="0"/>
              <a:t>c</a:t>
            </a:r>
            <a:r>
              <a:rPr lang="en-US" altLang="en-US" dirty="0"/>
              <a:t>) of real numbers and we call </a:t>
            </a:r>
            <a:r>
              <a:rPr lang="en-US" altLang="en-US" i="1" dirty="0"/>
              <a:t>a</a:t>
            </a:r>
            <a:r>
              <a:rPr lang="en-US" altLang="en-US" dirty="0"/>
              <a:t>, </a:t>
            </a:r>
            <a:r>
              <a:rPr lang="en-US" altLang="en-US" i="1" dirty="0"/>
              <a:t>b</a:t>
            </a:r>
            <a:r>
              <a:rPr lang="en-US" altLang="en-US" dirty="0"/>
              <a:t>, and </a:t>
            </a:r>
            <a:r>
              <a:rPr lang="en-US" altLang="en-US" i="1" dirty="0"/>
              <a:t>c</a:t>
            </a:r>
            <a:r>
              <a:rPr lang="en-US" altLang="en-US" dirty="0"/>
              <a:t> the </a:t>
            </a:r>
            <a:r>
              <a:rPr lang="en-US" altLang="en-US" b="1" dirty="0"/>
              <a:t>coordinates </a:t>
            </a:r>
            <a:r>
              <a:rPr lang="en-US" altLang="en-US" dirty="0"/>
              <a:t>of </a:t>
            </a:r>
            <a:r>
              <a:rPr lang="en-US" altLang="en-US" i="1" dirty="0"/>
              <a:t>P</a:t>
            </a:r>
            <a:r>
              <a:rPr lang="en-US" altLang="en-US" dirty="0"/>
              <a:t>; </a:t>
            </a:r>
            <a:r>
              <a:rPr lang="en-US" altLang="en-US" i="1" dirty="0"/>
              <a:t>a</a:t>
            </a:r>
            <a:r>
              <a:rPr lang="en-US" altLang="en-US" dirty="0"/>
              <a:t> is the </a:t>
            </a:r>
            <a:r>
              <a:rPr lang="en-US" altLang="en-US" i="1" dirty="0"/>
              <a:t>x</a:t>
            </a:r>
            <a:r>
              <a:rPr lang="en-US" altLang="en-US" dirty="0"/>
              <a:t>-coordinate, </a:t>
            </a:r>
            <a:r>
              <a:rPr lang="en-US" altLang="en-US" i="1" dirty="0"/>
              <a:t>b</a:t>
            </a:r>
            <a:r>
              <a:rPr lang="en-US" altLang="en-US" dirty="0"/>
              <a:t> is the </a:t>
            </a:r>
            <a:r>
              <a:rPr lang="en-US" altLang="en-US" i="1" dirty="0"/>
              <a:t>y</a:t>
            </a:r>
            <a:r>
              <a:rPr lang="en-US" altLang="en-US" dirty="0"/>
              <a:t>- coordinate, and </a:t>
            </a:r>
            <a:r>
              <a:rPr lang="en-US" altLang="en-US" i="1" dirty="0"/>
              <a:t>c</a:t>
            </a:r>
            <a:r>
              <a:rPr lang="en-US" altLang="en-US" dirty="0"/>
              <a:t> is the </a:t>
            </a:r>
            <a:r>
              <a:rPr lang="en-US" altLang="en-US" i="1" dirty="0"/>
              <a:t>z</a:t>
            </a:r>
            <a:r>
              <a:rPr lang="en-US" altLang="en-US" dirty="0"/>
              <a:t>-coordinate.</a:t>
            </a:r>
            <a:endParaRPr lang="en-US" altLang="en-US" sz="1800" dirty="0"/>
          </a:p>
        </p:txBody>
      </p:sp>
    </p:spTree>
    <p:extLst>
      <p:ext uri="{BB962C8B-B14F-4D97-AF65-F5344CB8AC3E}">
        <p14:creationId xmlns:p14="http://schemas.microsoft.com/office/powerpoint/2010/main" val="1626606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9B7CE-9D0A-44E9-AFE2-4F7210496EAA}"/>
              </a:ext>
            </a:extLst>
          </p:cNvPr>
          <p:cNvSpPr>
            <a:spLocks noGrp="1"/>
          </p:cNvSpPr>
          <p:nvPr>
            <p:ph type="title"/>
          </p:nvPr>
        </p:nvSpPr>
        <p:spPr/>
        <p:txBody>
          <a:bodyPr/>
          <a:lstStyle/>
          <a:p>
            <a:r>
              <a:rPr lang="en-US" altLang="en-US" sz="3600" dirty="0"/>
              <a:t>3D Space </a:t>
            </a:r>
            <a:r>
              <a:rPr lang="en-US" altLang="en-US" sz="2400" b="0" dirty="0"/>
              <a:t>(8 of 11)</a:t>
            </a:r>
            <a:endParaRPr lang="en-US" sz="2400" dirty="0"/>
          </a:p>
        </p:txBody>
      </p:sp>
      <p:sp>
        <p:nvSpPr>
          <p:cNvPr id="3" name="Content Placeholder 2">
            <a:extLst>
              <a:ext uri="{FF2B5EF4-FFF2-40B4-BE49-F238E27FC236}">
                <a16:creationId xmlns:a16="http://schemas.microsoft.com/office/drawing/2014/main" id="{6F49B48F-1E4D-4E38-A0E6-D887A84120AB}"/>
              </a:ext>
            </a:extLst>
          </p:cNvPr>
          <p:cNvSpPr>
            <a:spLocks noGrp="1"/>
          </p:cNvSpPr>
          <p:nvPr>
            <p:ph sz="quarter" idx="23"/>
          </p:nvPr>
        </p:nvSpPr>
        <p:spPr>
          <a:xfrm>
            <a:off x="736600" y="1289049"/>
            <a:ext cx="10718800" cy="968605"/>
          </a:xfrm>
        </p:spPr>
        <p:txBody>
          <a:bodyPr/>
          <a:lstStyle/>
          <a:p>
            <a:r>
              <a:rPr lang="en-US" altLang="en-US" dirty="0"/>
              <a:t>Thus, to locate the point (</a:t>
            </a:r>
            <a:r>
              <a:rPr lang="en-US" altLang="en-US" i="1" dirty="0"/>
              <a:t>a</a:t>
            </a:r>
            <a:r>
              <a:rPr lang="en-US" altLang="en-US" dirty="0"/>
              <a:t>, </a:t>
            </a:r>
            <a:r>
              <a:rPr lang="en-US" altLang="en-US" i="1" dirty="0"/>
              <a:t>b</a:t>
            </a:r>
            <a:r>
              <a:rPr lang="en-US" altLang="en-US" dirty="0"/>
              <a:t>, </a:t>
            </a:r>
            <a:r>
              <a:rPr lang="en-US" altLang="en-US" i="1" dirty="0"/>
              <a:t>c</a:t>
            </a:r>
            <a:r>
              <a:rPr lang="en-US" altLang="en-US" dirty="0"/>
              <a:t>), we can start at the origin </a:t>
            </a:r>
            <a:r>
              <a:rPr lang="en-US" altLang="en-US" i="1" dirty="0"/>
              <a:t>O</a:t>
            </a:r>
            <a:r>
              <a:rPr lang="en-US" altLang="en-US" dirty="0"/>
              <a:t> and move </a:t>
            </a:r>
            <a:r>
              <a:rPr lang="en-US" altLang="en-US" i="1" dirty="0"/>
              <a:t>a</a:t>
            </a:r>
            <a:r>
              <a:rPr lang="en-US" altLang="en-US" dirty="0"/>
              <a:t> units along the </a:t>
            </a:r>
            <a:r>
              <a:rPr lang="en-US" altLang="en-US" i="1" dirty="0"/>
              <a:t>x</a:t>
            </a:r>
            <a:r>
              <a:rPr lang="en-US" altLang="en-US" dirty="0"/>
              <a:t>-axis, then </a:t>
            </a:r>
            <a:r>
              <a:rPr lang="en-US" altLang="en-US" i="1" dirty="0"/>
              <a:t>b </a:t>
            </a:r>
            <a:r>
              <a:rPr lang="en-US" altLang="en-US" dirty="0"/>
              <a:t>units parallel to the </a:t>
            </a:r>
            <a:r>
              <a:rPr lang="en-US" altLang="en-US" i="1" dirty="0"/>
              <a:t>y</a:t>
            </a:r>
            <a:r>
              <a:rPr lang="en-US" altLang="en-US" dirty="0"/>
              <a:t>-axis, and then </a:t>
            </a:r>
            <a:r>
              <a:rPr lang="en-US" altLang="en-US" i="1" dirty="0"/>
              <a:t>c </a:t>
            </a:r>
            <a:r>
              <a:rPr lang="en-US" altLang="en-US" dirty="0"/>
              <a:t>units parallel to the </a:t>
            </a:r>
            <a:r>
              <a:rPr lang="en-US" altLang="en-US" i="1" dirty="0"/>
              <a:t>z</a:t>
            </a:r>
            <a:r>
              <a:rPr lang="en-US" altLang="en-US" dirty="0"/>
              <a:t>-axis as in Figure 4.</a:t>
            </a:r>
          </a:p>
        </p:txBody>
      </p:sp>
      <p:pic>
        <p:nvPicPr>
          <p:cNvPr id="7" name="Content Placeholder 6" descr="A point P(a, b, c) is plotted on an x y z coordinate system. A perpendicular from the point is drawn on the x y plane and the distance from the base of the perpendicular is b units. The distance from the second point to the origin in the x-axis is a units.&#10;">
            <a:extLst>
              <a:ext uri="{FF2B5EF4-FFF2-40B4-BE49-F238E27FC236}">
                <a16:creationId xmlns:a16="http://schemas.microsoft.com/office/drawing/2014/main" id="{62D4D28B-213D-47EA-BB4B-4C642EDF942A}"/>
              </a:ext>
            </a:extLst>
          </p:cNvPr>
          <p:cNvPicPr>
            <a:picLocks noGrp="1" noChangeAspect="1"/>
          </p:cNvPicPr>
          <p:nvPr>
            <p:ph sz="quarter" idx="24"/>
          </p:nvPr>
        </p:nvPicPr>
        <p:blipFill>
          <a:blip r:embed="rId2"/>
          <a:stretch>
            <a:fillRect/>
          </a:stretch>
        </p:blipFill>
        <p:spPr>
          <a:xfrm>
            <a:off x="4040045" y="2668719"/>
            <a:ext cx="3938413" cy="2702021"/>
          </a:xfrm>
          <a:prstGeom prst="rect">
            <a:avLst/>
          </a:prstGeom>
        </p:spPr>
      </p:pic>
      <p:sp>
        <p:nvSpPr>
          <p:cNvPr id="5" name="Content Placeholder 4">
            <a:extLst>
              <a:ext uri="{FF2B5EF4-FFF2-40B4-BE49-F238E27FC236}">
                <a16:creationId xmlns:a16="http://schemas.microsoft.com/office/drawing/2014/main" id="{924210A0-A55D-42C1-A359-5797575AABCA}"/>
              </a:ext>
            </a:extLst>
          </p:cNvPr>
          <p:cNvSpPr>
            <a:spLocks noGrp="1"/>
          </p:cNvSpPr>
          <p:nvPr>
            <p:ph sz="quarter" idx="25"/>
          </p:nvPr>
        </p:nvSpPr>
        <p:spPr>
          <a:xfrm>
            <a:off x="5549032" y="5781804"/>
            <a:ext cx="1087587" cy="243651"/>
          </a:xfrm>
        </p:spPr>
        <p:txBody>
          <a:bodyPr/>
          <a:lstStyle/>
          <a:p>
            <a:pPr algn="ctr"/>
            <a:r>
              <a:rPr lang="en-US" altLang="en-US" sz="1600" b="1" dirty="0"/>
              <a:t>Figure 4</a:t>
            </a:r>
          </a:p>
        </p:txBody>
      </p:sp>
    </p:spTree>
    <p:extLst>
      <p:ext uri="{BB962C8B-B14F-4D97-AF65-F5344CB8AC3E}">
        <p14:creationId xmlns:p14="http://schemas.microsoft.com/office/powerpoint/2010/main" val="219877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5FC4-45B5-4BCB-9E6C-52BCF21839A2}"/>
              </a:ext>
            </a:extLst>
          </p:cNvPr>
          <p:cNvSpPr>
            <a:spLocks noGrp="1"/>
          </p:cNvSpPr>
          <p:nvPr>
            <p:ph type="title"/>
          </p:nvPr>
        </p:nvSpPr>
        <p:spPr/>
        <p:txBody>
          <a:bodyPr/>
          <a:lstStyle/>
          <a:p>
            <a:r>
              <a:rPr lang="en-US" altLang="en-US" sz="3600" dirty="0"/>
              <a:t>3D Space </a:t>
            </a:r>
            <a:r>
              <a:rPr lang="en-US" altLang="en-US" sz="2400" b="0" dirty="0"/>
              <a:t>(9 of 11)</a:t>
            </a:r>
            <a:endParaRPr lang="en-US" sz="2400" dirty="0"/>
          </a:p>
        </p:txBody>
      </p:sp>
      <p:sp>
        <p:nvSpPr>
          <p:cNvPr id="3" name="Content Placeholder 2">
            <a:extLst>
              <a:ext uri="{FF2B5EF4-FFF2-40B4-BE49-F238E27FC236}">
                <a16:creationId xmlns:a16="http://schemas.microsoft.com/office/drawing/2014/main" id="{07EE1CEE-A42A-4E27-BC9C-A1A27653185F}"/>
              </a:ext>
            </a:extLst>
          </p:cNvPr>
          <p:cNvSpPr>
            <a:spLocks noGrp="1"/>
          </p:cNvSpPr>
          <p:nvPr>
            <p:ph sz="quarter" idx="23"/>
          </p:nvPr>
        </p:nvSpPr>
        <p:spPr>
          <a:xfrm>
            <a:off x="736600" y="1289050"/>
            <a:ext cx="10718800" cy="336407"/>
          </a:xfrm>
        </p:spPr>
        <p:txBody>
          <a:bodyPr/>
          <a:lstStyle/>
          <a:p>
            <a:r>
              <a:rPr lang="en-US" altLang="en-US" dirty="0"/>
              <a:t>The point </a:t>
            </a:r>
            <a:r>
              <a:rPr lang="en-US" altLang="en-US" i="1" dirty="0"/>
              <a:t>P</a:t>
            </a:r>
            <a:r>
              <a:rPr lang="en-US" altLang="en-US" dirty="0"/>
              <a:t>(</a:t>
            </a:r>
            <a:r>
              <a:rPr lang="en-US" altLang="en-US" i="1" dirty="0"/>
              <a:t>a</a:t>
            </a:r>
            <a:r>
              <a:rPr lang="en-US" altLang="en-US" dirty="0"/>
              <a:t>, </a:t>
            </a:r>
            <a:r>
              <a:rPr lang="en-US" altLang="en-US" i="1" dirty="0"/>
              <a:t>b</a:t>
            </a:r>
            <a:r>
              <a:rPr lang="en-US" altLang="en-US" dirty="0"/>
              <a:t>, c) determines a rectangular box as in Figure 5.</a:t>
            </a:r>
          </a:p>
        </p:txBody>
      </p:sp>
      <p:sp>
        <p:nvSpPr>
          <p:cNvPr id="4" name="Content Placeholder 3">
            <a:extLst>
              <a:ext uri="{FF2B5EF4-FFF2-40B4-BE49-F238E27FC236}">
                <a16:creationId xmlns:a16="http://schemas.microsoft.com/office/drawing/2014/main" id="{8FA9D608-8CE5-42A2-87CB-8A43668001A5}"/>
              </a:ext>
            </a:extLst>
          </p:cNvPr>
          <p:cNvSpPr>
            <a:spLocks noGrp="1"/>
          </p:cNvSpPr>
          <p:nvPr>
            <p:ph sz="quarter" idx="24"/>
          </p:nvPr>
        </p:nvSpPr>
        <p:spPr>
          <a:xfrm>
            <a:off x="736600" y="1877278"/>
            <a:ext cx="6764338" cy="2591484"/>
          </a:xfrm>
        </p:spPr>
        <p:txBody>
          <a:bodyPr/>
          <a:lstStyle/>
          <a:p>
            <a:r>
              <a:rPr lang="en-US" altLang="en-US" dirty="0"/>
              <a:t>If we drop a perpendicular from </a:t>
            </a:r>
            <a:r>
              <a:rPr lang="en-US" altLang="en-US" i="1" dirty="0"/>
              <a:t>P </a:t>
            </a:r>
            <a:r>
              <a:rPr lang="en-US" altLang="en-US" dirty="0"/>
              <a:t>to the </a:t>
            </a:r>
            <a:r>
              <a:rPr lang="en-US" altLang="en-US" i="1" dirty="0"/>
              <a:t>xy</a:t>
            </a:r>
            <a:r>
              <a:rPr lang="en-US" altLang="en-US" dirty="0"/>
              <a:t>-plane, we get a point </a:t>
            </a:r>
            <a:r>
              <a:rPr lang="en-US" altLang="en-US" i="1" dirty="0"/>
              <a:t>Q</a:t>
            </a:r>
            <a:r>
              <a:rPr lang="en-US" altLang="en-US" dirty="0"/>
              <a:t> with coordinates (</a:t>
            </a:r>
            <a:r>
              <a:rPr lang="en-US" altLang="en-US" i="1" dirty="0"/>
              <a:t>a</a:t>
            </a:r>
            <a:r>
              <a:rPr lang="en-US" altLang="en-US" dirty="0"/>
              <a:t>, </a:t>
            </a:r>
            <a:r>
              <a:rPr lang="en-US" altLang="en-US" i="1" dirty="0"/>
              <a:t>b</a:t>
            </a:r>
            <a:r>
              <a:rPr lang="en-US" altLang="en-US" dirty="0"/>
              <a:t>, 0) called the </a:t>
            </a:r>
            <a:r>
              <a:rPr lang="en-US" altLang="en-US" b="1" dirty="0"/>
              <a:t>projection </a:t>
            </a:r>
            <a:r>
              <a:rPr lang="en-US" altLang="en-US" dirty="0"/>
              <a:t>of </a:t>
            </a:r>
            <a:r>
              <a:rPr lang="en-US" altLang="en-US" i="1" dirty="0"/>
              <a:t>P </a:t>
            </a:r>
            <a:r>
              <a:rPr lang="en-US" altLang="en-US" dirty="0"/>
              <a:t>onto the </a:t>
            </a:r>
            <a:r>
              <a:rPr lang="en-US" altLang="en-US" i="1" dirty="0"/>
              <a:t>xy</a:t>
            </a:r>
            <a:r>
              <a:rPr lang="en-US" altLang="en-US" dirty="0"/>
              <a:t>-plane.</a:t>
            </a:r>
          </a:p>
          <a:p>
            <a:r>
              <a:rPr lang="en-US" altLang="en-US" dirty="0"/>
              <a:t>Similarly, </a:t>
            </a:r>
            <a:r>
              <a:rPr lang="en-US" altLang="en-US" i="1" dirty="0"/>
              <a:t>R</a:t>
            </a:r>
            <a:r>
              <a:rPr lang="en-US" altLang="en-US" dirty="0"/>
              <a:t>(0, </a:t>
            </a:r>
            <a:r>
              <a:rPr lang="en-US" altLang="en-US" i="1" dirty="0"/>
              <a:t>b</a:t>
            </a:r>
            <a:r>
              <a:rPr lang="en-US" altLang="en-US" dirty="0"/>
              <a:t>, </a:t>
            </a:r>
            <a:r>
              <a:rPr lang="en-US" altLang="en-US" i="1" dirty="0"/>
              <a:t>c</a:t>
            </a:r>
            <a:r>
              <a:rPr lang="en-US" altLang="en-US" dirty="0"/>
              <a:t>) and </a:t>
            </a:r>
            <a:r>
              <a:rPr lang="en-US" altLang="en-US" i="1" dirty="0"/>
              <a:t>S</a:t>
            </a:r>
            <a:r>
              <a:rPr lang="en-US" altLang="en-US" dirty="0"/>
              <a:t>(</a:t>
            </a:r>
            <a:r>
              <a:rPr lang="en-US" altLang="en-US" i="1" dirty="0"/>
              <a:t>a</a:t>
            </a:r>
            <a:r>
              <a:rPr lang="en-US" altLang="en-US" dirty="0"/>
              <a:t>, 0, </a:t>
            </a:r>
            <a:r>
              <a:rPr lang="en-US" altLang="en-US" i="1" dirty="0"/>
              <a:t>c</a:t>
            </a:r>
            <a:r>
              <a:rPr lang="en-US" altLang="en-US" dirty="0"/>
              <a:t>)</a:t>
            </a:r>
            <a:r>
              <a:rPr lang="en-US" altLang="en-US" i="1" dirty="0"/>
              <a:t> </a:t>
            </a:r>
            <a:r>
              <a:rPr lang="en-US" altLang="en-US" dirty="0"/>
              <a:t>are the projections of </a:t>
            </a:r>
            <a:r>
              <a:rPr lang="en-US" altLang="en-US" i="1" dirty="0"/>
              <a:t>P </a:t>
            </a:r>
            <a:r>
              <a:rPr lang="en-US" altLang="en-US" dirty="0"/>
              <a:t>onto the </a:t>
            </a:r>
            <a:r>
              <a:rPr lang="en-US" altLang="en-US" i="1" dirty="0"/>
              <a:t>yz</a:t>
            </a:r>
            <a:r>
              <a:rPr lang="en-US" altLang="en-US" dirty="0"/>
              <a:t>-plane and </a:t>
            </a:r>
            <a:r>
              <a:rPr lang="en-US" altLang="en-US" i="1" dirty="0"/>
              <a:t>xz</a:t>
            </a:r>
            <a:r>
              <a:rPr lang="en-US" altLang="en-US" dirty="0"/>
              <a:t>-plane, respectively.</a:t>
            </a:r>
          </a:p>
        </p:txBody>
      </p:sp>
      <p:pic>
        <p:nvPicPr>
          <p:cNvPr id="10" name="Content Placeholder 9" descr="A cuboid is graphed on an x y z coordinate system. The vertices of the cuboid are Q(a, b, 0), (0, b, 0), P(a, b, c), R(0, b, c), (0, 0, c), S(a, 0, c), and (a, 0, 0).&#10;">
            <a:extLst>
              <a:ext uri="{FF2B5EF4-FFF2-40B4-BE49-F238E27FC236}">
                <a16:creationId xmlns:a16="http://schemas.microsoft.com/office/drawing/2014/main" id="{FEA51A8E-2EEA-4ABF-8AC0-4223B074C48D}"/>
              </a:ext>
            </a:extLst>
          </p:cNvPr>
          <p:cNvPicPr>
            <a:picLocks noGrp="1" noChangeAspect="1"/>
          </p:cNvPicPr>
          <p:nvPr>
            <p:ph sz="quarter" idx="25"/>
          </p:nvPr>
        </p:nvPicPr>
        <p:blipFill>
          <a:blip r:embed="rId2"/>
          <a:stretch>
            <a:fillRect/>
          </a:stretch>
        </p:blipFill>
        <p:spPr>
          <a:xfrm>
            <a:off x="7847844" y="2062452"/>
            <a:ext cx="3392201" cy="2903881"/>
          </a:xfrm>
          <a:prstGeom prst="rect">
            <a:avLst/>
          </a:prstGeom>
        </p:spPr>
      </p:pic>
      <p:sp>
        <p:nvSpPr>
          <p:cNvPr id="6" name="Content Placeholder 5">
            <a:extLst>
              <a:ext uri="{FF2B5EF4-FFF2-40B4-BE49-F238E27FC236}">
                <a16:creationId xmlns:a16="http://schemas.microsoft.com/office/drawing/2014/main" id="{A6495326-E854-4C49-B29E-A8636BCEF4C9}"/>
              </a:ext>
            </a:extLst>
          </p:cNvPr>
          <p:cNvSpPr>
            <a:spLocks noGrp="1"/>
          </p:cNvSpPr>
          <p:nvPr>
            <p:ph sz="quarter" idx="26"/>
          </p:nvPr>
        </p:nvSpPr>
        <p:spPr>
          <a:xfrm>
            <a:off x="8538083" y="5648086"/>
            <a:ext cx="1752609" cy="226617"/>
          </a:xfrm>
        </p:spPr>
        <p:txBody>
          <a:bodyPr/>
          <a:lstStyle/>
          <a:p>
            <a:pPr algn="ctr"/>
            <a:r>
              <a:rPr lang="en-US" altLang="en-US" sz="1600" b="1" dirty="0"/>
              <a:t>Figure 5</a:t>
            </a:r>
          </a:p>
        </p:txBody>
      </p:sp>
    </p:spTree>
    <p:extLst>
      <p:ext uri="{BB962C8B-B14F-4D97-AF65-F5344CB8AC3E}">
        <p14:creationId xmlns:p14="http://schemas.microsoft.com/office/powerpoint/2010/main" val="1716354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5FC4-45B5-4BCB-9E6C-52BCF21839A2}"/>
              </a:ext>
            </a:extLst>
          </p:cNvPr>
          <p:cNvSpPr>
            <a:spLocks noGrp="1"/>
          </p:cNvSpPr>
          <p:nvPr>
            <p:ph type="title"/>
          </p:nvPr>
        </p:nvSpPr>
        <p:spPr/>
        <p:txBody>
          <a:bodyPr/>
          <a:lstStyle/>
          <a:p>
            <a:r>
              <a:rPr lang="en-US" altLang="en-US" sz="3600" dirty="0"/>
              <a:t>3D Space </a:t>
            </a:r>
            <a:r>
              <a:rPr lang="en-US" altLang="en-US" sz="2400" b="0" dirty="0" smtClean="0"/>
              <a:t>(10 </a:t>
            </a:r>
            <a:r>
              <a:rPr lang="en-US" altLang="en-US" sz="2400" b="0" dirty="0"/>
              <a:t>of 11)</a:t>
            </a:r>
            <a:endParaRPr lang="en-US" sz="2400" dirty="0"/>
          </a:p>
        </p:txBody>
      </p:sp>
      <p:sp>
        <p:nvSpPr>
          <p:cNvPr id="3" name="Content Placeholder 2">
            <a:extLst>
              <a:ext uri="{FF2B5EF4-FFF2-40B4-BE49-F238E27FC236}">
                <a16:creationId xmlns:a16="http://schemas.microsoft.com/office/drawing/2014/main" id="{07EE1CEE-A42A-4E27-BC9C-A1A27653185F}"/>
              </a:ext>
            </a:extLst>
          </p:cNvPr>
          <p:cNvSpPr>
            <a:spLocks noGrp="1"/>
          </p:cNvSpPr>
          <p:nvPr>
            <p:ph sz="quarter" idx="23"/>
          </p:nvPr>
        </p:nvSpPr>
        <p:spPr>
          <a:xfrm>
            <a:off x="736600" y="1289050"/>
            <a:ext cx="10819860" cy="705120"/>
          </a:xfrm>
        </p:spPr>
        <p:txBody>
          <a:bodyPr/>
          <a:lstStyle/>
          <a:p>
            <a:r>
              <a:rPr lang="en-US" altLang="en-US" dirty="0"/>
              <a:t>As numerical illustrations, the points </a:t>
            </a:r>
            <a:r>
              <a:rPr lang="en-US" altLang="en-US" dirty="0" smtClean="0"/>
              <a:t>(−4</a:t>
            </a:r>
            <a:r>
              <a:rPr lang="en-US" altLang="en-US" dirty="0"/>
              <a:t>, 3, </a:t>
            </a:r>
            <a:r>
              <a:rPr lang="en-US" altLang="en-US" dirty="0" smtClean="0"/>
              <a:t>−5</a:t>
            </a:r>
            <a:r>
              <a:rPr lang="en-US" altLang="en-US" dirty="0"/>
              <a:t>) </a:t>
            </a:r>
            <a:r>
              <a:rPr lang="en-US" altLang="en-US" dirty="0" smtClean="0"/>
              <a:t>and (3</a:t>
            </a:r>
            <a:r>
              <a:rPr lang="en-US" altLang="en-US" dirty="0"/>
              <a:t>, </a:t>
            </a:r>
            <a:r>
              <a:rPr lang="en-US" altLang="en-US" dirty="0" smtClean="0"/>
              <a:t>−2</a:t>
            </a:r>
            <a:r>
              <a:rPr lang="en-US" altLang="en-US" dirty="0"/>
              <a:t>, </a:t>
            </a:r>
            <a:r>
              <a:rPr lang="en-US" altLang="en-US" dirty="0" smtClean="0"/>
              <a:t>−6</a:t>
            </a:r>
            <a:r>
              <a:rPr lang="en-US" altLang="en-US" dirty="0"/>
              <a:t>) are plotted in Figure 6.</a:t>
            </a:r>
          </a:p>
        </p:txBody>
      </p:sp>
      <p:pic>
        <p:nvPicPr>
          <p:cNvPr id="8" name="Content Placeholder 6" descr="Graph 1. A cuboid is graphed on an x y z coordinate system. The vertices of the cuboid are (0, 0, 0), (3, 4, 0), and (negative 4, 3, negative 5). Graph 2. A cuboid is graphed on an x y z coordinate system. The vertices of the cuboid are (0, 0, 0), (negative 2, 0, 0), (0, negative 2, 0), and (3, negative 2, negative 6).&#10;"/>
          <p:cNvPicPr>
            <a:picLocks noGrp="1" noChangeAspect="1" noChangeArrowheads="1"/>
          </p:cNvPicPr>
          <p:nvPr>
            <p:ph sz="quarter" idx="25"/>
          </p:nvPr>
        </p:nvPicPr>
        <p:blipFill>
          <a:blip r:embed="rId2">
            <a:extLst>
              <a:ext uri="{28A0092B-C50C-407E-A947-70E740481C1C}">
                <a14:useLocalDpi xmlns:a14="http://schemas.microsoft.com/office/drawing/2010/main" val="0"/>
              </a:ext>
            </a:extLst>
          </a:blip>
          <a:srcRect/>
          <a:stretch>
            <a:fillRect/>
          </a:stretch>
        </p:blipFill>
        <p:spPr bwMode="auto">
          <a:xfrm>
            <a:off x="2471991" y="2087807"/>
            <a:ext cx="7349078" cy="319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A6495326-E854-4C49-B29E-A8636BCEF4C9}"/>
              </a:ext>
            </a:extLst>
          </p:cNvPr>
          <p:cNvSpPr>
            <a:spLocks noGrp="1"/>
          </p:cNvSpPr>
          <p:nvPr>
            <p:ph sz="quarter" idx="26"/>
          </p:nvPr>
        </p:nvSpPr>
        <p:spPr>
          <a:xfrm>
            <a:off x="5055581" y="5871019"/>
            <a:ext cx="1752609" cy="226617"/>
          </a:xfrm>
        </p:spPr>
        <p:txBody>
          <a:bodyPr/>
          <a:lstStyle/>
          <a:p>
            <a:pPr algn="ctr"/>
            <a:r>
              <a:rPr lang="en-US" altLang="en-US" sz="1600" b="1" dirty="0"/>
              <a:t>Figure </a:t>
            </a:r>
            <a:r>
              <a:rPr lang="en-US" altLang="en-US" sz="1600" b="1" dirty="0" smtClean="0"/>
              <a:t>6</a:t>
            </a:r>
            <a:endParaRPr lang="en-US" altLang="en-US" sz="1600" b="1" dirty="0"/>
          </a:p>
        </p:txBody>
      </p:sp>
    </p:spTree>
    <p:extLst>
      <p:ext uri="{BB962C8B-B14F-4D97-AF65-F5344CB8AC3E}">
        <p14:creationId xmlns:p14="http://schemas.microsoft.com/office/powerpoint/2010/main" val="3139664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9CCDC-D78D-4651-948F-89F7A02CA1CD}"/>
              </a:ext>
            </a:extLst>
          </p:cNvPr>
          <p:cNvSpPr>
            <a:spLocks noGrp="1"/>
          </p:cNvSpPr>
          <p:nvPr>
            <p:ph type="title"/>
          </p:nvPr>
        </p:nvSpPr>
        <p:spPr/>
        <p:txBody>
          <a:bodyPr/>
          <a:lstStyle/>
          <a:p>
            <a:r>
              <a:rPr lang="en-US" altLang="en-US" sz="3600" dirty="0"/>
              <a:t>3D Space </a:t>
            </a:r>
            <a:r>
              <a:rPr lang="en-US" altLang="en-US" sz="2400" b="0" dirty="0"/>
              <a:t>(</a:t>
            </a:r>
            <a:r>
              <a:rPr lang="en-US" altLang="en-US" sz="2400" b="0" dirty="0" smtClean="0"/>
              <a:t>11 </a:t>
            </a:r>
            <a:r>
              <a:rPr lang="en-US" altLang="en-US" sz="2400" b="0" dirty="0"/>
              <a:t>of 11)</a:t>
            </a:r>
            <a:endParaRPr lang="en-US" sz="2400" dirty="0"/>
          </a:p>
        </p:txBody>
      </p:sp>
      <p:sp>
        <p:nvSpPr>
          <p:cNvPr id="3" name="Content Placeholder 2">
            <a:extLst>
              <a:ext uri="{FF2B5EF4-FFF2-40B4-BE49-F238E27FC236}">
                <a16:creationId xmlns:a16="http://schemas.microsoft.com/office/drawing/2014/main" id="{2972C26A-0C7A-464E-8B87-9552364997EE}"/>
              </a:ext>
            </a:extLst>
          </p:cNvPr>
          <p:cNvSpPr>
            <a:spLocks noGrp="1"/>
          </p:cNvSpPr>
          <p:nvPr>
            <p:ph sz="quarter" idx="23"/>
          </p:nvPr>
        </p:nvSpPr>
        <p:spPr>
          <a:xfrm>
            <a:off x="736600" y="1289050"/>
            <a:ext cx="3112729" cy="230034"/>
          </a:xfrm>
        </p:spPr>
        <p:txBody>
          <a:bodyPr/>
          <a:lstStyle/>
          <a:p>
            <a:r>
              <a:rPr lang="en-US" altLang="en-US" dirty="0"/>
              <a:t>The Cartesian product</a:t>
            </a:r>
            <a:endParaRPr lang="en-US" dirty="0"/>
          </a:p>
        </p:txBody>
      </p:sp>
      <p:graphicFrame>
        <p:nvGraphicFramePr>
          <p:cNvPr id="12" name="Content Placeholder 11" descr="R times R times R = {(x, y, z)|x, y, x element of R}">
            <a:extLst>
              <a:ext uri="{FF2B5EF4-FFF2-40B4-BE49-F238E27FC236}">
                <a16:creationId xmlns:a16="http://schemas.microsoft.com/office/drawing/2014/main" id="{AAD73AD3-8CAF-4C84-AE9F-FC592CCC950E}"/>
              </a:ext>
            </a:extLst>
          </p:cNvPr>
          <p:cNvGraphicFramePr>
            <a:graphicFrameLocks noGrp="1" noChangeAspect="1"/>
          </p:cNvGraphicFramePr>
          <p:nvPr>
            <p:ph sz="quarter" idx="24"/>
            <p:extLst>
              <p:ext uri="{D42A27DB-BD31-4B8C-83A1-F6EECF244321}">
                <p14:modId xmlns:p14="http://schemas.microsoft.com/office/powerpoint/2010/main" val="675903008"/>
              </p:ext>
            </p:extLst>
          </p:nvPr>
        </p:nvGraphicFramePr>
        <p:xfrm>
          <a:off x="3907377" y="1204781"/>
          <a:ext cx="4154329" cy="525622"/>
        </p:xfrm>
        <a:graphic>
          <a:graphicData uri="http://schemas.openxmlformats.org/presentationml/2006/ole">
            <mc:AlternateContent xmlns:mc="http://schemas.openxmlformats.org/markup-compatibility/2006">
              <mc:Choice xmlns:v="urn:schemas-microsoft-com:vml" Requires="v">
                <p:oleObj spid="_x0000_s604354" name="Equation" r:id="rId3" imgW="4216320" imgH="533160" progId="Equation.DSMT4">
                  <p:embed/>
                </p:oleObj>
              </mc:Choice>
              <mc:Fallback>
                <p:oleObj name="Equation" r:id="rId3" imgW="4216320" imgH="533160" progId="Equation.DSMT4">
                  <p:embed/>
                  <p:pic>
                    <p:nvPicPr>
                      <p:cNvPr id="11" name="Object 10">
                        <a:extLst>
                          <a:ext uri="{FF2B5EF4-FFF2-40B4-BE49-F238E27FC236}">
                            <a16:creationId xmlns:a16="http://schemas.microsoft.com/office/drawing/2014/main" id="{CF17BCF1-659A-49CC-A5D4-69090AF4BB49}"/>
                          </a:ext>
                        </a:extLst>
                      </p:cNvPr>
                      <p:cNvPicPr/>
                      <p:nvPr/>
                    </p:nvPicPr>
                    <p:blipFill>
                      <a:blip r:embed="rId4"/>
                      <a:stretch>
                        <a:fillRect/>
                      </a:stretch>
                    </p:blipFill>
                    <p:spPr>
                      <a:xfrm>
                        <a:off x="3907377" y="1204781"/>
                        <a:ext cx="4154329" cy="52562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A3AC860-B316-442F-A709-B5BBA9776A25}"/>
              </a:ext>
            </a:extLst>
          </p:cNvPr>
          <p:cNvSpPr>
            <a:spLocks noGrp="1"/>
          </p:cNvSpPr>
          <p:nvPr>
            <p:ph sz="quarter" idx="25"/>
          </p:nvPr>
        </p:nvSpPr>
        <p:spPr>
          <a:xfrm>
            <a:off x="8154682" y="1296745"/>
            <a:ext cx="3112729" cy="342901"/>
          </a:xfrm>
        </p:spPr>
        <p:txBody>
          <a:bodyPr/>
          <a:lstStyle/>
          <a:p>
            <a:r>
              <a:rPr lang="en-US" altLang="en-US" dirty="0"/>
              <a:t>is the set of all ordered</a:t>
            </a:r>
            <a:endParaRPr lang="en-US" dirty="0"/>
          </a:p>
        </p:txBody>
      </p:sp>
      <p:sp>
        <p:nvSpPr>
          <p:cNvPr id="6" name="Content Placeholder 5">
            <a:extLst>
              <a:ext uri="{FF2B5EF4-FFF2-40B4-BE49-F238E27FC236}">
                <a16:creationId xmlns:a16="http://schemas.microsoft.com/office/drawing/2014/main" id="{85C2C398-2BD3-44E3-8FC9-80324BBC3223}"/>
              </a:ext>
            </a:extLst>
          </p:cNvPr>
          <p:cNvSpPr>
            <a:spLocks noGrp="1"/>
          </p:cNvSpPr>
          <p:nvPr>
            <p:ph sz="quarter" idx="26"/>
          </p:nvPr>
        </p:nvSpPr>
        <p:spPr>
          <a:xfrm>
            <a:off x="777921" y="1839720"/>
            <a:ext cx="5567362" cy="342901"/>
          </a:xfrm>
        </p:spPr>
        <p:txBody>
          <a:bodyPr/>
          <a:lstStyle/>
          <a:p>
            <a:r>
              <a:rPr lang="en-US" altLang="en-US" dirty="0"/>
              <a:t>triples of real numbers and is denoted by</a:t>
            </a:r>
            <a:endParaRPr lang="en-US" dirty="0"/>
          </a:p>
        </p:txBody>
      </p:sp>
      <p:graphicFrame>
        <p:nvGraphicFramePr>
          <p:cNvPr id="14" name="Content Placeholder 13" descr="R^3">
            <a:extLst>
              <a:ext uri="{FF2B5EF4-FFF2-40B4-BE49-F238E27FC236}">
                <a16:creationId xmlns:a16="http://schemas.microsoft.com/office/drawing/2014/main" id="{07C88415-3384-4856-80C4-41214EAC3BA8}"/>
              </a:ext>
            </a:extLst>
          </p:cNvPr>
          <p:cNvGraphicFramePr>
            <a:graphicFrameLocks noGrp="1" noChangeAspect="1"/>
          </p:cNvGraphicFramePr>
          <p:nvPr>
            <p:ph sz="quarter" idx="27"/>
            <p:extLst>
              <p:ext uri="{D42A27DB-BD31-4B8C-83A1-F6EECF244321}">
                <p14:modId xmlns:p14="http://schemas.microsoft.com/office/powerpoint/2010/main" val="413516984"/>
              </p:ext>
            </p:extLst>
          </p:nvPr>
        </p:nvGraphicFramePr>
        <p:xfrm>
          <a:off x="6345283" y="1796527"/>
          <a:ext cx="457200" cy="342900"/>
        </p:xfrm>
        <a:graphic>
          <a:graphicData uri="http://schemas.openxmlformats.org/presentationml/2006/ole">
            <mc:AlternateContent xmlns:mc="http://schemas.openxmlformats.org/markup-compatibility/2006">
              <mc:Choice xmlns:v="urn:schemas-microsoft-com:vml" Requires="v">
                <p:oleObj spid="_x0000_s604355" name="Equation" r:id="rId5" imgW="457200" imgH="342720" progId="Equation.DSMT4">
                  <p:embed/>
                </p:oleObj>
              </mc:Choice>
              <mc:Fallback>
                <p:oleObj name="Equation" r:id="rId5" imgW="457200" imgH="342720" progId="Equation.DSMT4">
                  <p:embed/>
                  <p:pic>
                    <p:nvPicPr>
                      <p:cNvPr id="13" name="Object 12">
                        <a:extLst>
                          <a:ext uri="{FF2B5EF4-FFF2-40B4-BE49-F238E27FC236}">
                            <a16:creationId xmlns:a16="http://schemas.microsoft.com/office/drawing/2014/main" id="{6CB5C73E-B494-4461-9D9B-A0FCF6522982}"/>
                          </a:ext>
                        </a:extLst>
                      </p:cNvPr>
                      <p:cNvPicPr/>
                      <p:nvPr/>
                    </p:nvPicPr>
                    <p:blipFill>
                      <a:blip r:embed="rId6"/>
                      <a:stretch>
                        <a:fillRect/>
                      </a:stretch>
                    </p:blipFill>
                    <p:spPr>
                      <a:xfrm>
                        <a:off x="6345283" y="1796527"/>
                        <a:ext cx="457200" cy="342900"/>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507EDE3A-B94D-4E83-9052-9FDF642DD327}"/>
              </a:ext>
            </a:extLst>
          </p:cNvPr>
          <p:cNvSpPr>
            <a:spLocks noGrp="1"/>
          </p:cNvSpPr>
          <p:nvPr>
            <p:ph sz="quarter" idx="28"/>
          </p:nvPr>
        </p:nvSpPr>
        <p:spPr>
          <a:xfrm>
            <a:off x="736599" y="2565856"/>
            <a:ext cx="10530811" cy="342900"/>
          </a:xfrm>
        </p:spPr>
        <p:txBody>
          <a:bodyPr/>
          <a:lstStyle/>
          <a:p>
            <a:r>
              <a:rPr lang="en-US" altLang="en-US" dirty="0"/>
              <a:t>We have given a one-to-one correspondence between points </a:t>
            </a:r>
            <a:r>
              <a:rPr lang="en-US" altLang="en-US" i="1" dirty="0"/>
              <a:t>P </a:t>
            </a:r>
            <a:r>
              <a:rPr lang="en-US" altLang="en-US" dirty="0"/>
              <a:t>in space and </a:t>
            </a:r>
            <a:endParaRPr lang="en-US" dirty="0"/>
          </a:p>
        </p:txBody>
      </p:sp>
      <p:sp>
        <p:nvSpPr>
          <p:cNvPr id="17" name="Content Placeholder 16">
            <a:extLst>
              <a:ext uri="{FF2B5EF4-FFF2-40B4-BE49-F238E27FC236}">
                <a16:creationId xmlns:a16="http://schemas.microsoft.com/office/drawing/2014/main" id="{9D4321AA-B675-4977-9465-F21FB88F8011}"/>
              </a:ext>
            </a:extLst>
          </p:cNvPr>
          <p:cNvSpPr>
            <a:spLocks noGrp="1"/>
          </p:cNvSpPr>
          <p:nvPr>
            <p:ph sz="quarter" idx="30"/>
          </p:nvPr>
        </p:nvSpPr>
        <p:spPr>
          <a:xfrm>
            <a:off x="736600" y="3113248"/>
            <a:ext cx="4006645" cy="320778"/>
          </a:xfrm>
        </p:spPr>
        <p:txBody>
          <a:bodyPr/>
          <a:lstStyle/>
          <a:p>
            <a:r>
              <a:rPr lang="en-US" altLang="en-US" dirty="0"/>
              <a:t>and ordered triples (</a:t>
            </a:r>
            <a:r>
              <a:rPr lang="en-US" altLang="en-US" i="1" dirty="0"/>
              <a:t>a</a:t>
            </a:r>
            <a:r>
              <a:rPr lang="en-US" altLang="en-US" dirty="0"/>
              <a:t>, </a:t>
            </a:r>
            <a:r>
              <a:rPr lang="en-US" altLang="en-US" i="1" dirty="0"/>
              <a:t>b</a:t>
            </a:r>
            <a:r>
              <a:rPr lang="en-US" altLang="en-US" dirty="0"/>
              <a:t>, </a:t>
            </a:r>
            <a:r>
              <a:rPr lang="en-US" altLang="en-US" i="1" dirty="0"/>
              <a:t>c</a:t>
            </a:r>
            <a:r>
              <a:rPr lang="en-US" altLang="en-US" dirty="0"/>
              <a:t>) in</a:t>
            </a:r>
            <a:endParaRPr lang="en-US" dirty="0"/>
          </a:p>
        </p:txBody>
      </p:sp>
      <p:graphicFrame>
        <p:nvGraphicFramePr>
          <p:cNvPr id="28" name="Content Placeholder 27" descr="R^3">
            <a:extLst>
              <a:ext uri="{FF2B5EF4-FFF2-40B4-BE49-F238E27FC236}">
                <a16:creationId xmlns:a16="http://schemas.microsoft.com/office/drawing/2014/main" id="{A476A9C1-D962-4DAD-89FF-E033A084E621}"/>
              </a:ext>
            </a:extLst>
          </p:cNvPr>
          <p:cNvGraphicFramePr>
            <a:graphicFrameLocks noGrp="1" noChangeAspect="1"/>
          </p:cNvGraphicFramePr>
          <p:nvPr>
            <p:ph sz="quarter" idx="29"/>
            <p:extLst>
              <p:ext uri="{D42A27DB-BD31-4B8C-83A1-F6EECF244321}">
                <p14:modId xmlns:p14="http://schemas.microsoft.com/office/powerpoint/2010/main" val="2709014219"/>
              </p:ext>
            </p:extLst>
          </p:nvPr>
        </p:nvGraphicFramePr>
        <p:xfrm>
          <a:off x="4818815" y="3039164"/>
          <a:ext cx="497941" cy="373455"/>
        </p:xfrm>
        <a:graphic>
          <a:graphicData uri="http://schemas.openxmlformats.org/presentationml/2006/ole">
            <mc:AlternateContent xmlns:mc="http://schemas.openxmlformats.org/markup-compatibility/2006">
              <mc:Choice xmlns:v="urn:schemas-microsoft-com:vml" Requires="v">
                <p:oleObj spid="_x0000_s604356" name="Equation" r:id="rId7" imgW="457200" imgH="342720" progId="Equation.DSMT4">
                  <p:embed/>
                </p:oleObj>
              </mc:Choice>
              <mc:Fallback>
                <p:oleObj name="Equation" r:id="rId7" imgW="457200" imgH="342720" progId="Equation.DSMT4">
                  <p:embed/>
                  <p:pic>
                    <p:nvPicPr>
                      <p:cNvPr id="27" name="Object 26">
                        <a:extLst>
                          <a:ext uri="{FF2B5EF4-FFF2-40B4-BE49-F238E27FC236}">
                            <a16:creationId xmlns:a16="http://schemas.microsoft.com/office/drawing/2014/main" id="{9B045C76-18EC-4B67-8E9B-6FA07A6A799E}"/>
                          </a:ext>
                        </a:extLst>
                      </p:cNvPr>
                      <p:cNvPicPr/>
                      <p:nvPr/>
                    </p:nvPicPr>
                    <p:blipFill>
                      <a:blip r:embed="rId8"/>
                      <a:stretch>
                        <a:fillRect/>
                      </a:stretch>
                    </p:blipFill>
                    <p:spPr>
                      <a:xfrm>
                        <a:off x="4818815" y="3039164"/>
                        <a:ext cx="497941" cy="373455"/>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3287658E-2CC5-4F1C-A862-204B9D5E6FB9}"/>
              </a:ext>
            </a:extLst>
          </p:cNvPr>
          <p:cNvSpPr>
            <a:spLocks noGrp="1"/>
          </p:cNvSpPr>
          <p:nvPr>
            <p:ph sz="quarter" idx="31"/>
          </p:nvPr>
        </p:nvSpPr>
        <p:spPr>
          <a:xfrm>
            <a:off x="5381552" y="3117088"/>
            <a:ext cx="6240648" cy="320778"/>
          </a:xfrm>
        </p:spPr>
        <p:txBody>
          <a:bodyPr/>
          <a:lstStyle/>
          <a:p>
            <a:r>
              <a:rPr lang="en-US" altLang="en-US" dirty="0"/>
              <a:t>It is called a </a:t>
            </a:r>
            <a:r>
              <a:rPr lang="en-US" altLang="en-US" b="1" dirty="0"/>
              <a:t>three-dimensional rectangular</a:t>
            </a:r>
            <a:endParaRPr lang="en-US" dirty="0"/>
          </a:p>
        </p:txBody>
      </p:sp>
      <p:sp>
        <p:nvSpPr>
          <p:cNvPr id="19" name="Content Placeholder 18">
            <a:extLst>
              <a:ext uri="{FF2B5EF4-FFF2-40B4-BE49-F238E27FC236}">
                <a16:creationId xmlns:a16="http://schemas.microsoft.com/office/drawing/2014/main" id="{62A2CE20-A809-45E6-B06E-2465513C966D}"/>
              </a:ext>
            </a:extLst>
          </p:cNvPr>
          <p:cNvSpPr>
            <a:spLocks noGrp="1"/>
          </p:cNvSpPr>
          <p:nvPr>
            <p:ph sz="quarter" idx="32"/>
          </p:nvPr>
        </p:nvSpPr>
        <p:spPr>
          <a:xfrm>
            <a:off x="736599" y="3544101"/>
            <a:ext cx="10712451" cy="1170774"/>
          </a:xfrm>
        </p:spPr>
        <p:txBody>
          <a:bodyPr/>
          <a:lstStyle/>
          <a:p>
            <a:r>
              <a:rPr lang="en-US" altLang="en-US" b="1" dirty="0"/>
              <a:t>coordinate system</a:t>
            </a:r>
            <a:r>
              <a:rPr lang="en-US" altLang="en-US" dirty="0"/>
              <a:t>. </a:t>
            </a:r>
          </a:p>
          <a:p>
            <a:r>
              <a:rPr lang="en-US" altLang="en-US" dirty="0"/>
              <a:t>Notice that, in terms of coordinates, the first octant can be described as the set of points whose coordinates are all positive.</a:t>
            </a:r>
          </a:p>
        </p:txBody>
      </p:sp>
    </p:spTree>
    <p:extLst>
      <p:ext uri="{BB962C8B-B14F-4D97-AF65-F5344CB8AC3E}">
        <p14:creationId xmlns:p14="http://schemas.microsoft.com/office/powerpoint/2010/main" val="2973236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94F6-E0BA-4052-B1B1-8DCC4290E218}"/>
              </a:ext>
            </a:extLst>
          </p:cNvPr>
          <p:cNvSpPr>
            <a:spLocks noGrp="1"/>
          </p:cNvSpPr>
          <p:nvPr>
            <p:ph type="title"/>
          </p:nvPr>
        </p:nvSpPr>
        <p:spPr>
          <a:xfrm>
            <a:off x="838200" y="2960841"/>
            <a:ext cx="10515600" cy="672105"/>
          </a:xfrm>
        </p:spPr>
        <p:txBody>
          <a:bodyPr/>
          <a:lstStyle/>
          <a:p>
            <a:pPr algn="ctr"/>
            <a:r>
              <a:rPr lang="en-US" dirty="0"/>
              <a:t>Surfaces</a:t>
            </a:r>
          </a:p>
        </p:txBody>
      </p:sp>
    </p:spTree>
    <p:extLst>
      <p:ext uri="{BB962C8B-B14F-4D97-AF65-F5344CB8AC3E}">
        <p14:creationId xmlns:p14="http://schemas.microsoft.com/office/powerpoint/2010/main" val="1602062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D979-3558-4F61-95AF-3EAA90787825}"/>
              </a:ext>
            </a:extLst>
          </p:cNvPr>
          <p:cNvSpPr>
            <a:spLocks noGrp="1"/>
          </p:cNvSpPr>
          <p:nvPr>
            <p:ph type="title"/>
          </p:nvPr>
        </p:nvSpPr>
        <p:spPr/>
        <p:txBody>
          <a:bodyPr/>
          <a:lstStyle/>
          <a:p>
            <a:r>
              <a:rPr lang="en-US" altLang="en-US" sz="3200" dirty="0"/>
              <a:t>Surfaces </a:t>
            </a:r>
            <a:r>
              <a:rPr lang="en-US" altLang="en-US" sz="2400" b="0" dirty="0"/>
              <a:t>(1 of </a:t>
            </a:r>
            <a:r>
              <a:rPr lang="en-US" altLang="en-US" sz="2400" b="0" dirty="0" smtClean="0"/>
              <a:t>2)</a:t>
            </a:r>
            <a:endParaRPr lang="en-US" sz="2400" b="0" dirty="0"/>
          </a:p>
        </p:txBody>
      </p:sp>
      <p:sp>
        <p:nvSpPr>
          <p:cNvPr id="3" name="Content Placeholder 2">
            <a:extLst>
              <a:ext uri="{FF2B5EF4-FFF2-40B4-BE49-F238E27FC236}">
                <a16:creationId xmlns:a16="http://schemas.microsoft.com/office/drawing/2014/main" id="{C9DB5825-39FF-4995-A432-BEE33920C287}"/>
              </a:ext>
            </a:extLst>
          </p:cNvPr>
          <p:cNvSpPr>
            <a:spLocks noGrp="1"/>
          </p:cNvSpPr>
          <p:nvPr>
            <p:ph sz="quarter" idx="23"/>
          </p:nvPr>
        </p:nvSpPr>
        <p:spPr>
          <a:xfrm>
            <a:off x="736600" y="1289050"/>
            <a:ext cx="10718800" cy="352427"/>
          </a:xfrm>
        </p:spPr>
        <p:txBody>
          <a:bodyPr/>
          <a:lstStyle/>
          <a:p>
            <a:r>
              <a:rPr lang="en-US" altLang="en-US" dirty="0"/>
              <a:t>In two-dimensional analytic geometry, the graph of an equation involving </a:t>
            </a:r>
            <a:r>
              <a:rPr lang="en-US" altLang="en-US" i="1" dirty="0"/>
              <a:t>x</a:t>
            </a:r>
            <a:r>
              <a:rPr lang="en-US" altLang="en-US" dirty="0"/>
              <a:t> and</a:t>
            </a:r>
            <a:endParaRPr lang="en-US" dirty="0"/>
          </a:p>
        </p:txBody>
      </p:sp>
      <p:sp>
        <p:nvSpPr>
          <p:cNvPr id="4" name="Content Placeholder 3">
            <a:extLst>
              <a:ext uri="{FF2B5EF4-FFF2-40B4-BE49-F238E27FC236}">
                <a16:creationId xmlns:a16="http://schemas.microsoft.com/office/drawing/2014/main" id="{D99101CC-06ED-421E-BF88-26736342D437}"/>
              </a:ext>
            </a:extLst>
          </p:cNvPr>
          <p:cNvSpPr>
            <a:spLocks noGrp="1"/>
          </p:cNvSpPr>
          <p:nvPr>
            <p:ph sz="quarter" idx="24"/>
          </p:nvPr>
        </p:nvSpPr>
        <p:spPr>
          <a:xfrm>
            <a:off x="745126" y="1755816"/>
            <a:ext cx="1930520" cy="276829"/>
          </a:xfrm>
        </p:spPr>
        <p:txBody>
          <a:bodyPr/>
          <a:lstStyle/>
          <a:p>
            <a:r>
              <a:rPr lang="en-US" altLang="en-US" i="1" dirty="0"/>
              <a:t>y </a:t>
            </a:r>
            <a:r>
              <a:rPr lang="en-US" altLang="en-US" dirty="0"/>
              <a:t>is a curve in</a:t>
            </a:r>
            <a:endParaRPr lang="en-US" dirty="0"/>
          </a:p>
        </p:txBody>
      </p:sp>
      <p:graphicFrame>
        <p:nvGraphicFramePr>
          <p:cNvPr id="12" name="Content Placeholder 11" descr="R^2">
            <a:extLst>
              <a:ext uri="{FF2B5EF4-FFF2-40B4-BE49-F238E27FC236}">
                <a16:creationId xmlns:a16="http://schemas.microsoft.com/office/drawing/2014/main" id="{36E5D5C2-C925-4218-BF67-8F56B14305DF}"/>
              </a:ext>
            </a:extLst>
          </p:cNvPr>
          <p:cNvGraphicFramePr>
            <a:graphicFrameLocks noGrp="1" noChangeAspect="1"/>
          </p:cNvGraphicFramePr>
          <p:nvPr>
            <p:ph sz="quarter" idx="25"/>
            <p:extLst>
              <p:ext uri="{D42A27DB-BD31-4B8C-83A1-F6EECF244321}">
                <p14:modId xmlns:p14="http://schemas.microsoft.com/office/powerpoint/2010/main" val="2651619474"/>
              </p:ext>
            </p:extLst>
          </p:nvPr>
        </p:nvGraphicFramePr>
        <p:xfrm>
          <a:off x="2628352" y="1672943"/>
          <a:ext cx="502921" cy="377189"/>
        </p:xfrm>
        <a:graphic>
          <a:graphicData uri="http://schemas.openxmlformats.org/presentationml/2006/ole">
            <mc:AlternateContent xmlns:mc="http://schemas.openxmlformats.org/markup-compatibility/2006">
              <mc:Choice xmlns:v="urn:schemas-microsoft-com:vml" Requires="v">
                <p:oleObj spid="_x0000_s605312" name="Equation" r:id="rId3" imgW="457200" imgH="342720" progId="Equation.DSMT4">
                  <p:embed/>
                </p:oleObj>
              </mc:Choice>
              <mc:Fallback>
                <p:oleObj name="Equation" r:id="rId3" imgW="457200" imgH="342720" progId="Equation.DSMT4">
                  <p:embed/>
                  <p:pic>
                    <p:nvPicPr>
                      <p:cNvPr id="11" name="Object 10">
                        <a:extLst>
                          <a:ext uri="{FF2B5EF4-FFF2-40B4-BE49-F238E27FC236}">
                            <a16:creationId xmlns:a16="http://schemas.microsoft.com/office/drawing/2014/main" id="{C071FC20-BD2F-480E-A6D0-095FC3C40691}"/>
                          </a:ext>
                        </a:extLst>
                      </p:cNvPr>
                      <p:cNvPicPr/>
                      <p:nvPr/>
                    </p:nvPicPr>
                    <p:blipFill>
                      <a:blip r:embed="rId4"/>
                      <a:stretch>
                        <a:fillRect/>
                      </a:stretch>
                    </p:blipFill>
                    <p:spPr>
                      <a:xfrm>
                        <a:off x="2628352" y="1672943"/>
                        <a:ext cx="502921" cy="377189"/>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3690F26D-28D5-42B0-ABCA-ADDE4FCC1A90}"/>
              </a:ext>
            </a:extLst>
          </p:cNvPr>
          <p:cNvSpPr>
            <a:spLocks noGrp="1"/>
          </p:cNvSpPr>
          <p:nvPr>
            <p:ph sz="quarter" idx="26"/>
          </p:nvPr>
        </p:nvSpPr>
        <p:spPr>
          <a:xfrm>
            <a:off x="736600" y="2304371"/>
            <a:ext cx="10718800" cy="301628"/>
          </a:xfrm>
        </p:spPr>
        <p:txBody>
          <a:bodyPr/>
          <a:lstStyle/>
          <a:p>
            <a:r>
              <a:rPr lang="en-US" altLang="en-US" dirty="0"/>
              <a:t>In three-dimensional analytic geometry, an equation in </a:t>
            </a:r>
            <a:r>
              <a:rPr lang="en-US" altLang="en-US" i="1" dirty="0"/>
              <a:t>x</a:t>
            </a:r>
            <a:r>
              <a:rPr lang="en-US" altLang="en-US" dirty="0"/>
              <a:t>, </a:t>
            </a:r>
            <a:r>
              <a:rPr lang="en-US" altLang="en-US" i="1" dirty="0"/>
              <a:t>y</a:t>
            </a:r>
            <a:r>
              <a:rPr lang="en-US" altLang="en-US" dirty="0"/>
              <a:t>, and </a:t>
            </a:r>
            <a:r>
              <a:rPr lang="en-US" altLang="en-US" i="1" dirty="0"/>
              <a:t>z</a:t>
            </a:r>
            <a:r>
              <a:rPr lang="en-US" altLang="en-US" dirty="0"/>
              <a:t> represents a</a:t>
            </a:r>
            <a:endParaRPr lang="en-US" dirty="0"/>
          </a:p>
        </p:txBody>
      </p:sp>
      <p:sp>
        <p:nvSpPr>
          <p:cNvPr id="7" name="Content Placeholder 6">
            <a:extLst>
              <a:ext uri="{FF2B5EF4-FFF2-40B4-BE49-F238E27FC236}">
                <a16:creationId xmlns:a16="http://schemas.microsoft.com/office/drawing/2014/main" id="{C47C5F5F-973F-4DB2-B1DD-CC6AA374E767}"/>
              </a:ext>
            </a:extLst>
          </p:cNvPr>
          <p:cNvSpPr>
            <a:spLocks noGrp="1"/>
          </p:cNvSpPr>
          <p:nvPr>
            <p:ph sz="quarter" idx="27"/>
          </p:nvPr>
        </p:nvSpPr>
        <p:spPr>
          <a:xfrm>
            <a:off x="745126" y="2719392"/>
            <a:ext cx="1345271" cy="309820"/>
          </a:xfrm>
        </p:spPr>
        <p:txBody>
          <a:bodyPr/>
          <a:lstStyle/>
          <a:p>
            <a:r>
              <a:rPr lang="en-US" altLang="en-US" i="1" dirty="0"/>
              <a:t>surface </a:t>
            </a:r>
            <a:r>
              <a:rPr lang="en-US" altLang="en-US" dirty="0"/>
              <a:t>in</a:t>
            </a:r>
            <a:endParaRPr lang="en-US" dirty="0"/>
          </a:p>
        </p:txBody>
      </p:sp>
      <p:graphicFrame>
        <p:nvGraphicFramePr>
          <p:cNvPr id="14" name="Content Placeholder 13" descr="R^3">
            <a:extLst>
              <a:ext uri="{FF2B5EF4-FFF2-40B4-BE49-F238E27FC236}">
                <a16:creationId xmlns:a16="http://schemas.microsoft.com/office/drawing/2014/main" id="{143A76A0-4C7A-484D-B2B3-E4E1B872E831}"/>
              </a:ext>
            </a:extLst>
          </p:cNvPr>
          <p:cNvGraphicFramePr>
            <a:graphicFrameLocks noGrp="1" noChangeAspect="1"/>
          </p:cNvGraphicFramePr>
          <p:nvPr>
            <p:ph sz="quarter" idx="28"/>
            <p:extLst>
              <p:ext uri="{D42A27DB-BD31-4B8C-83A1-F6EECF244321}">
                <p14:modId xmlns:p14="http://schemas.microsoft.com/office/powerpoint/2010/main" val="2918973993"/>
              </p:ext>
            </p:extLst>
          </p:nvPr>
        </p:nvGraphicFramePr>
        <p:xfrm>
          <a:off x="2105145" y="2608226"/>
          <a:ext cx="531627" cy="398720"/>
        </p:xfrm>
        <a:graphic>
          <a:graphicData uri="http://schemas.openxmlformats.org/presentationml/2006/ole">
            <mc:AlternateContent xmlns:mc="http://schemas.openxmlformats.org/markup-compatibility/2006">
              <mc:Choice xmlns:v="urn:schemas-microsoft-com:vml" Requires="v">
                <p:oleObj spid="_x0000_s605313" name="Equation" r:id="rId5" imgW="457200" imgH="342720" progId="Equation.DSMT4">
                  <p:embed/>
                </p:oleObj>
              </mc:Choice>
              <mc:Fallback>
                <p:oleObj name="Equation" r:id="rId5" imgW="457200" imgH="342720" progId="Equation.DSMT4">
                  <p:embed/>
                  <p:pic>
                    <p:nvPicPr>
                      <p:cNvPr id="13" name="Object 12">
                        <a:extLst>
                          <a:ext uri="{FF2B5EF4-FFF2-40B4-BE49-F238E27FC236}">
                            <a16:creationId xmlns:a16="http://schemas.microsoft.com/office/drawing/2014/main" id="{4F3BD645-275A-4FEA-BCFB-5B3192E28F64}"/>
                          </a:ext>
                        </a:extLst>
                      </p:cNvPr>
                      <p:cNvPicPr/>
                      <p:nvPr/>
                    </p:nvPicPr>
                    <p:blipFill>
                      <a:blip r:embed="rId6"/>
                      <a:stretch>
                        <a:fillRect/>
                      </a:stretch>
                    </p:blipFill>
                    <p:spPr>
                      <a:xfrm>
                        <a:off x="2105145" y="2608226"/>
                        <a:ext cx="531627" cy="398720"/>
                      </a:xfrm>
                      <a:prstGeom prst="rect">
                        <a:avLst/>
                      </a:prstGeom>
                    </p:spPr>
                  </p:pic>
                </p:oleObj>
              </mc:Fallback>
            </mc:AlternateContent>
          </a:graphicData>
        </a:graphic>
      </p:graphicFrame>
    </p:spTree>
    <p:extLst>
      <p:ext uri="{BB962C8B-B14F-4D97-AF65-F5344CB8AC3E}">
        <p14:creationId xmlns:p14="http://schemas.microsoft.com/office/powerpoint/2010/main" val="452392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548B5-BA14-4150-A7CC-D6B6F47B211F}"/>
              </a:ext>
            </a:extLst>
          </p:cNvPr>
          <p:cNvSpPr>
            <a:spLocks noGrp="1"/>
          </p:cNvSpPr>
          <p:nvPr>
            <p:ph type="title"/>
          </p:nvPr>
        </p:nvSpPr>
        <p:spPr/>
        <p:txBody>
          <a:bodyPr/>
          <a:lstStyle/>
          <a:p>
            <a:r>
              <a:rPr lang="en-US" altLang="en-US" dirty="0"/>
              <a:t>Example 1</a:t>
            </a:r>
            <a:endParaRPr lang="en-US" dirty="0"/>
          </a:p>
        </p:txBody>
      </p:sp>
      <p:sp>
        <p:nvSpPr>
          <p:cNvPr id="3" name="Content Placeholder 2">
            <a:extLst>
              <a:ext uri="{FF2B5EF4-FFF2-40B4-BE49-F238E27FC236}">
                <a16:creationId xmlns:a16="http://schemas.microsoft.com/office/drawing/2014/main" id="{C6419C88-347B-41F8-9140-E55E5DADDFAD}"/>
              </a:ext>
            </a:extLst>
          </p:cNvPr>
          <p:cNvSpPr>
            <a:spLocks noGrp="1"/>
          </p:cNvSpPr>
          <p:nvPr>
            <p:ph sz="quarter" idx="23"/>
          </p:nvPr>
        </p:nvSpPr>
        <p:spPr>
          <a:xfrm>
            <a:off x="736600" y="1289050"/>
            <a:ext cx="2311400" cy="293007"/>
          </a:xfrm>
        </p:spPr>
        <p:txBody>
          <a:bodyPr/>
          <a:lstStyle/>
          <a:p>
            <a:r>
              <a:rPr lang="en-US" altLang="en-US" dirty="0"/>
              <a:t>What surfaces in</a:t>
            </a:r>
            <a:endParaRPr lang="en-US" dirty="0"/>
          </a:p>
        </p:txBody>
      </p:sp>
      <p:graphicFrame>
        <p:nvGraphicFramePr>
          <p:cNvPr id="20" name="Content Placeholder 19" descr="R^3">
            <a:extLst>
              <a:ext uri="{FF2B5EF4-FFF2-40B4-BE49-F238E27FC236}">
                <a16:creationId xmlns:a16="http://schemas.microsoft.com/office/drawing/2014/main" id="{AA198DA3-006C-4EC3-9A30-FFC33A82FDB3}"/>
              </a:ext>
            </a:extLst>
          </p:cNvPr>
          <p:cNvGraphicFramePr>
            <a:graphicFrameLocks noGrp="1" noChangeAspect="1"/>
          </p:cNvGraphicFramePr>
          <p:nvPr>
            <p:ph sz="quarter" idx="24"/>
            <p:extLst>
              <p:ext uri="{D42A27DB-BD31-4B8C-83A1-F6EECF244321}">
                <p14:modId xmlns:p14="http://schemas.microsoft.com/office/powerpoint/2010/main" val="3210138057"/>
              </p:ext>
            </p:extLst>
          </p:nvPr>
        </p:nvGraphicFramePr>
        <p:xfrm>
          <a:off x="3051641" y="1222480"/>
          <a:ext cx="402747" cy="362471"/>
        </p:xfrm>
        <a:graphic>
          <a:graphicData uri="http://schemas.openxmlformats.org/presentationml/2006/ole">
            <mc:AlternateContent xmlns:mc="http://schemas.openxmlformats.org/markup-compatibility/2006">
              <mc:Choice xmlns:v="urn:schemas-microsoft-com:vml" Requires="v">
                <p:oleObj spid="_x0000_s606396" name="Equation" r:id="rId3" imgW="380880" imgH="342720" progId="Equation.DSMT4">
                  <p:embed/>
                </p:oleObj>
              </mc:Choice>
              <mc:Fallback>
                <p:oleObj name="Equation" r:id="rId3" imgW="380880" imgH="342720" progId="Equation.DSMT4">
                  <p:embed/>
                  <p:pic>
                    <p:nvPicPr>
                      <p:cNvPr id="19" name="Object 18">
                        <a:extLst>
                          <a:ext uri="{FF2B5EF4-FFF2-40B4-BE49-F238E27FC236}">
                            <a16:creationId xmlns:a16="http://schemas.microsoft.com/office/drawing/2014/main" id="{1E93DB0F-328C-4389-A13F-D45C63552C59}"/>
                          </a:ext>
                        </a:extLst>
                      </p:cNvPr>
                      <p:cNvPicPr/>
                      <p:nvPr/>
                    </p:nvPicPr>
                    <p:blipFill>
                      <a:blip r:embed="rId4"/>
                      <a:stretch>
                        <a:fillRect/>
                      </a:stretch>
                    </p:blipFill>
                    <p:spPr>
                      <a:xfrm>
                        <a:off x="3051641" y="1222480"/>
                        <a:ext cx="402747" cy="36247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89D5B7F-0765-4A56-8AC7-1B26F48DB404}"/>
              </a:ext>
            </a:extLst>
          </p:cNvPr>
          <p:cNvSpPr>
            <a:spLocks noGrp="1"/>
          </p:cNvSpPr>
          <p:nvPr>
            <p:ph sz="quarter" idx="25"/>
          </p:nvPr>
        </p:nvSpPr>
        <p:spPr>
          <a:xfrm>
            <a:off x="3509535" y="1279215"/>
            <a:ext cx="5954486" cy="293008"/>
          </a:xfrm>
        </p:spPr>
        <p:txBody>
          <a:bodyPr/>
          <a:lstStyle/>
          <a:p>
            <a:r>
              <a:rPr lang="en-US" altLang="en-US" dirty="0"/>
              <a:t>are represented by the following equations?</a:t>
            </a:r>
            <a:endParaRPr lang="en-US" dirty="0"/>
          </a:p>
        </p:txBody>
      </p:sp>
      <p:sp>
        <p:nvSpPr>
          <p:cNvPr id="6" name="Content Placeholder 5">
            <a:extLst>
              <a:ext uri="{FF2B5EF4-FFF2-40B4-BE49-F238E27FC236}">
                <a16:creationId xmlns:a16="http://schemas.microsoft.com/office/drawing/2014/main" id="{4E5BE1B1-E02D-42B4-8444-38BA38574FA2}"/>
              </a:ext>
            </a:extLst>
          </p:cNvPr>
          <p:cNvSpPr>
            <a:spLocks noGrp="1"/>
          </p:cNvSpPr>
          <p:nvPr>
            <p:ph sz="quarter" idx="26"/>
          </p:nvPr>
        </p:nvSpPr>
        <p:spPr>
          <a:xfrm>
            <a:off x="736600" y="1889126"/>
            <a:ext cx="1190171" cy="293009"/>
          </a:xfrm>
        </p:spPr>
        <p:txBody>
          <a:bodyPr/>
          <a:lstStyle/>
          <a:p>
            <a:r>
              <a:rPr lang="en-US" altLang="en-US" dirty="0"/>
              <a:t>(a) </a:t>
            </a:r>
            <a:r>
              <a:rPr lang="en-US" altLang="en-US" i="1" dirty="0"/>
              <a:t>z</a:t>
            </a:r>
            <a:r>
              <a:rPr lang="en-US" altLang="en-US" dirty="0"/>
              <a:t> = 3</a:t>
            </a:r>
            <a:endParaRPr lang="en-US" dirty="0"/>
          </a:p>
        </p:txBody>
      </p:sp>
      <p:sp>
        <p:nvSpPr>
          <p:cNvPr id="7" name="Content Placeholder 6">
            <a:extLst>
              <a:ext uri="{FF2B5EF4-FFF2-40B4-BE49-F238E27FC236}">
                <a16:creationId xmlns:a16="http://schemas.microsoft.com/office/drawing/2014/main" id="{185003AE-AC4D-4F9D-BD06-0B9D0BE3A821}"/>
              </a:ext>
            </a:extLst>
          </p:cNvPr>
          <p:cNvSpPr>
            <a:spLocks noGrp="1"/>
          </p:cNvSpPr>
          <p:nvPr>
            <p:ph sz="quarter" idx="27"/>
          </p:nvPr>
        </p:nvSpPr>
        <p:spPr>
          <a:xfrm>
            <a:off x="2405743" y="1889126"/>
            <a:ext cx="1190171" cy="293009"/>
          </a:xfrm>
        </p:spPr>
        <p:txBody>
          <a:bodyPr/>
          <a:lstStyle/>
          <a:p>
            <a:r>
              <a:rPr lang="en-US" altLang="en-US" dirty="0"/>
              <a:t>(b) </a:t>
            </a:r>
            <a:r>
              <a:rPr lang="en-US" altLang="en-US" i="1" dirty="0"/>
              <a:t>y</a:t>
            </a:r>
            <a:r>
              <a:rPr lang="en-US" altLang="en-US" dirty="0"/>
              <a:t> = 5</a:t>
            </a:r>
          </a:p>
        </p:txBody>
      </p:sp>
      <p:sp>
        <p:nvSpPr>
          <p:cNvPr id="8" name="Content Placeholder 7">
            <a:extLst>
              <a:ext uri="{FF2B5EF4-FFF2-40B4-BE49-F238E27FC236}">
                <a16:creationId xmlns:a16="http://schemas.microsoft.com/office/drawing/2014/main" id="{A09E8A23-EE8C-4E60-A44F-54F8301B0704}"/>
              </a:ext>
            </a:extLst>
          </p:cNvPr>
          <p:cNvSpPr>
            <a:spLocks noGrp="1"/>
          </p:cNvSpPr>
          <p:nvPr>
            <p:ph sz="quarter" idx="28"/>
          </p:nvPr>
        </p:nvSpPr>
        <p:spPr>
          <a:xfrm>
            <a:off x="736601" y="2485030"/>
            <a:ext cx="5649686" cy="766170"/>
          </a:xfrm>
        </p:spPr>
        <p:txBody>
          <a:bodyPr/>
          <a:lstStyle/>
          <a:p>
            <a:r>
              <a:rPr lang="en-US" altLang="en-US" b="1" dirty="0">
                <a:solidFill>
                  <a:srgbClr val="0000A3"/>
                </a:solidFill>
              </a:rPr>
              <a:t>Solution:</a:t>
            </a:r>
          </a:p>
          <a:p>
            <a:r>
              <a:rPr lang="en-US" altLang="en-US" dirty="0"/>
              <a:t>(a) The equation </a:t>
            </a:r>
            <a:r>
              <a:rPr lang="en-US" altLang="en-US" i="1" dirty="0"/>
              <a:t>z</a:t>
            </a:r>
            <a:r>
              <a:rPr lang="en-US" altLang="en-US" dirty="0"/>
              <a:t> = 3 represents the set</a:t>
            </a:r>
            <a:endParaRPr lang="en-US" dirty="0"/>
          </a:p>
        </p:txBody>
      </p:sp>
      <p:graphicFrame>
        <p:nvGraphicFramePr>
          <p:cNvPr id="22" name="Content Placeholder 21" descr="{(x, y, z)|z = 3}">
            <a:extLst>
              <a:ext uri="{FF2B5EF4-FFF2-40B4-BE49-F238E27FC236}">
                <a16:creationId xmlns:a16="http://schemas.microsoft.com/office/drawing/2014/main" id="{907F2480-7F76-498E-91FE-874E21EA4FB6}"/>
              </a:ext>
            </a:extLst>
          </p:cNvPr>
          <p:cNvGraphicFramePr>
            <a:graphicFrameLocks noGrp="1" noChangeAspect="1"/>
          </p:cNvGraphicFramePr>
          <p:nvPr>
            <p:ph sz="quarter" idx="29"/>
            <p:extLst>
              <p:ext uri="{D42A27DB-BD31-4B8C-83A1-F6EECF244321}">
                <p14:modId xmlns:p14="http://schemas.microsoft.com/office/powerpoint/2010/main" val="79545041"/>
              </p:ext>
            </p:extLst>
          </p:nvPr>
        </p:nvGraphicFramePr>
        <p:xfrm>
          <a:off x="6409318" y="2829965"/>
          <a:ext cx="2242957" cy="554143"/>
        </p:xfrm>
        <a:graphic>
          <a:graphicData uri="http://schemas.openxmlformats.org/presentationml/2006/ole">
            <mc:AlternateContent xmlns:mc="http://schemas.openxmlformats.org/markup-compatibility/2006">
              <mc:Choice xmlns:v="urn:schemas-microsoft-com:vml" Requires="v">
                <p:oleObj spid="_x0000_s606397" name="Equation" r:id="rId5" imgW="2158920" imgH="533160" progId="Equation.DSMT4">
                  <p:embed/>
                </p:oleObj>
              </mc:Choice>
              <mc:Fallback>
                <p:oleObj name="Equation" r:id="rId5" imgW="2158920" imgH="533160" progId="Equation.DSMT4">
                  <p:embed/>
                  <p:pic>
                    <p:nvPicPr>
                      <p:cNvPr id="21" name="Object 20">
                        <a:extLst>
                          <a:ext uri="{FF2B5EF4-FFF2-40B4-BE49-F238E27FC236}">
                            <a16:creationId xmlns:a16="http://schemas.microsoft.com/office/drawing/2014/main" id="{6DE9D50E-44DE-4DE9-8360-6CF48AD3B3F8}"/>
                          </a:ext>
                        </a:extLst>
                      </p:cNvPr>
                      <p:cNvPicPr/>
                      <p:nvPr/>
                    </p:nvPicPr>
                    <p:blipFill>
                      <a:blip r:embed="rId6"/>
                      <a:stretch>
                        <a:fillRect/>
                      </a:stretch>
                    </p:blipFill>
                    <p:spPr>
                      <a:xfrm>
                        <a:off x="6409318" y="2829965"/>
                        <a:ext cx="2242957" cy="554143"/>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2E5006AA-3742-4CD4-9649-0E8F911391F5}"/>
              </a:ext>
            </a:extLst>
          </p:cNvPr>
          <p:cNvSpPr>
            <a:spLocks noGrp="1"/>
          </p:cNvSpPr>
          <p:nvPr>
            <p:ph sz="quarter" idx="30"/>
          </p:nvPr>
        </p:nvSpPr>
        <p:spPr>
          <a:xfrm>
            <a:off x="8758011" y="2940007"/>
            <a:ext cx="3018971" cy="293009"/>
          </a:xfrm>
        </p:spPr>
        <p:txBody>
          <a:bodyPr/>
          <a:lstStyle/>
          <a:p>
            <a:r>
              <a:rPr lang="en-US" altLang="en-US" dirty="0"/>
              <a:t>which is the set of all</a:t>
            </a:r>
            <a:endParaRPr lang="en-US" dirty="0"/>
          </a:p>
        </p:txBody>
      </p:sp>
      <p:sp>
        <p:nvSpPr>
          <p:cNvPr id="11" name="Content Placeholder 10">
            <a:extLst>
              <a:ext uri="{FF2B5EF4-FFF2-40B4-BE49-F238E27FC236}">
                <a16:creationId xmlns:a16="http://schemas.microsoft.com/office/drawing/2014/main" id="{FA1DE9BE-56DE-4E0F-A485-C091C3FA6CAE}"/>
              </a:ext>
            </a:extLst>
          </p:cNvPr>
          <p:cNvSpPr>
            <a:spLocks noGrp="1"/>
          </p:cNvSpPr>
          <p:nvPr>
            <p:ph sz="quarter" idx="31"/>
          </p:nvPr>
        </p:nvSpPr>
        <p:spPr>
          <a:xfrm>
            <a:off x="1215572" y="3416754"/>
            <a:ext cx="1190171" cy="293009"/>
          </a:xfrm>
        </p:spPr>
        <p:txBody>
          <a:bodyPr/>
          <a:lstStyle/>
          <a:p>
            <a:r>
              <a:rPr lang="en-US" altLang="en-US" dirty="0"/>
              <a:t>points in</a:t>
            </a:r>
            <a:endParaRPr lang="en-US" dirty="0"/>
          </a:p>
        </p:txBody>
      </p:sp>
      <p:graphicFrame>
        <p:nvGraphicFramePr>
          <p:cNvPr id="24" name="Content Placeholder 23" descr="R^3">
            <a:extLst>
              <a:ext uri="{FF2B5EF4-FFF2-40B4-BE49-F238E27FC236}">
                <a16:creationId xmlns:a16="http://schemas.microsoft.com/office/drawing/2014/main" id="{723479AE-2C2F-4EC8-9BA4-B21E84E05830}"/>
              </a:ext>
            </a:extLst>
          </p:cNvPr>
          <p:cNvGraphicFramePr>
            <a:graphicFrameLocks noGrp="1" noChangeAspect="1"/>
          </p:cNvGraphicFramePr>
          <p:nvPr>
            <p:ph sz="quarter" idx="32"/>
            <p:extLst>
              <p:ext uri="{D42A27DB-BD31-4B8C-83A1-F6EECF244321}">
                <p14:modId xmlns:p14="http://schemas.microsoft.com/office/powerpoint/2010/main" val="797826140"/>
              </p:ext>
            </p:extLst>
          </p:nvPr>
        </p:nvGraphicFramePr>
        <p:xfrm>
          <a:off x="2426154" y="3345635"/>
          <a:ext cx="419100" cy="377190"/>
        </p:xfrm>
        <a:graphic>
          <a:graphicData uri="http://schemas.openxmlformats.org/presentationml/2006/ole">
            <mc:AlternateContent xmlns:mc="http://schemas.openxmlformats.org/markup-compatibility/2006">
              <mc:Choice xmlns:v="urn:schemas-microsoft-com:vml" Requires="v">
                <p:oleObj spid="_x0000_s606398" name="Equation" r:id="rId7" imgW="380880" imgH="342720" progId="Equation.DSMT4">
                  <p:embed/>
                </p:oleObj>
              </mc:Choice>
              <mc:Fallback>
                <p:oleObj name="Equation" r:id="rId7" imgW="380880" imgH="342720" progId="Equation.DSMT4">
                  <p:embed/>
                  <p:pic>
                    <p:nvPicPr>
                      <p:cNvPr id="23" name="Object 22">
                        <a:extLst>
                          <a:ext uri="{FF2B5EF4-FFF2-40B4-BE49-F238E27FC236}">
                            <a16:creationId xmlns:a16="http://schemas.microsoft.com/office/drawing/2014/main" id="{ED95A7C1-618B-411E-893B-7885E62617B8}"/>
                          </a:ext>
                        </a:extLst>
                      </p:cNvPr>
                      <p:cNvPicPr/>
                      <p:nvPr/>
                    </p:nvPicPr>
                    <p:blipFill>
                      <a:blip r:embed="rId8"/>
                      <a:stretch>
                        <a:fillRect/>
                      </a:stretch>
                    </p:blipFill>
                    <p:spPr>
                      <a:xfrm>
                        <a:off x="2426154" y="3345635"/>
                        <a:ext cx="419100" cy="377190"/>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E0D31D51-916E-49DB-B336-CE377915BFC8}"/>
              </a:ext>
            </a:extLst>
          </p:cNvPr>
          <p:cNvSpPr>
            <a:spLocks noGrp="1"/>
          </p:cNvSpPr>
          <p:nvPr>
            <p:ph sz="quarter" idx="33"/>
          </p:nvPr>
        </p:nvSpPr>
        <p:spPr>
          <a:xfrm>
            <a:off x="2909207" y="3438994"/>
            <a:ext cx="7915675" cy="293007"/>
          </a:xfrm>
        </p:spPr>
        <p:txBody>
          <a:bodyPr/>
          <a:lstStyle/>
          <a:p>
            <a:r>
              <a:rPr lang="en-US" altLang="en-US" dirty="0"/>
              <a:t>whose </a:t>
            </a:r>
            <a:r>
              <a:rPr lang="en-US" altLang="en-US" i="1" dirty="0"/>
              <a:t>z</a:t>
            </a:r>
            <a:r>
              <a:rPr lang="en-US" altLang="en-US" dirty="0"/>
              <a:t>-coordinate is 3. (</a:t>
            </a:r>
            <a:r>
              <a:rPr lang="en-US" altLang="en-US" i="1" dirty="0"/>
              <a:t>x</a:t>
            </a:r>
            <a:r>
              <a:rPr lang="en-US" altLang="en-US" dirty="0"/>
              <a:t> and </a:t>
            </a:r>
            <a:r>
              <a:rPr lang="en-US" altLang="en-US" i="1" dirty="0"/>
              <a:t>y</a:t>
            </a:r>
            <a:r>
              <a:rPr lang="en-US" altLang="en-US" dirty="0"/>
              <a:t> can each be any value).</a:t>
            </a:r>
            <a:endParaRPr lang="en-US" dirty="0"/>
          </a:p>
        </p:txBody>
      </p:sp>
    </p:spTree>
    <p:extLst>
      <p:ext uri="{BB962C8B-B14F-4D97-AF65-F5344CB8AC3E}">
        <p14:creationId xmlns:p14="http://schemas.microsoft.com/office/powerpoint/2010/main" val="3512832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B3BEE-CC05-4F2E-8326-0309C25A90C1}"/>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(1 of 2)</a:t>
            </a:r>
            <a:endParaRPr lang="en-US" sz="2400" b="0" dirty="0"/>
          </a:p>
        </p:txBody>
      </p:sp>
      <p:sp>
        <p:nvSpPr>
          <p:cNvPr id="3" name="Content Placeholder 2">
            <a:extLst>
              <a:ext uri="{FF2B5EF4-FFF2-40B4-BE49-F238E27FC236}">
                <a16:creationId xmlns:a16="http://schemas.microsoft.com/office/drawing/2014/main" id="{CACFABB1-EA01-402C-AEFF-5658BBB0DEA9}"/>
              </a:ext>
            </a:extLst>
          </p:cNvPr>
          <p:cNvSpPr>
            <a:spLocks noGrp="1"/>
          </p:cNvSpPr>
          <p:nvPr>
            <p:ph sz="quarter" idx="23"/>
          </p:nvPr>
        </p:nvSpPr>
        <p:spPr>
          <a:xfrm>
            <a:off x="736600" y="1289050"/>
            <a:ext cx="10718800" cy="672104"/>
          </a:xfrm>
        </p:spPr>
        <p:txBody>
          <a:bodyPr/>
          <a:lstStyle/>
          <a:p>
            <a:r>
              <a:rPr lang="en-US" altLang="en-US" dirty="0"/>
              <a:t>This is the horizontal plane that is parallel to the </a:t>
            </a:r>
            <a:r>
              <a:rPr lang="en-US" altLang="en-US" i="1" dirty="0"/>
              <a:t>xy</a:t>
            </a:r>
            <a:r>
              <a:rPr lang="en-US" altLang="en-US" dirty="0"/>
              <a:t>–plane and three units above it as in Figure 7(a).</a:t>
            </a:r>
          </a:p>
        </p:txBody>
      </p:sp>
      <p:pic>
        <p:nvPicPr>
          <p:cNvPr id="11" name="Content Placeholder 10" descr="A horizontal plane is graphed on an x y z coordinate system. The plane passes through the point (0, 0, 3) and is parallel to the x y plane.&#10;">
            <a:extLst>
              <a:ext uri="{FF2B5EF4-FFF2-40B4-BE49-F238E27FC236}">
                <a16:creationId xmlns:a16="http://schemas.microsoft.com/office/drawing/2014/main" id="{80F2D278-7F50-4662-9E1B-8A986F552E0F}"/>
              </a:ext>
            </a:extLst>
          </p:cNvPr>
          <p:cNvPicPr>
            <a:picLocks noGrp="1" noChangeAspect="1"/>
          </p:cNvPicPr>
          <p:nvPr>
            <p:ph sz="quarter" idx="24"/>
          </p:nvPr>
        </p:nvPicPr>
        <p:blipFill>
          <a:blip r:embed="rId3"/>
          <a:stretch>
            <a:fillRect/>
          </a:stretch>
        </p:blipFill>
        <p:spPr>
          <a:xfrm>
            <a:off x="3610224" y="2293557"/>
            <a:ext cx="4900267" cy="2702021"/>
          </a:xfrm>
          <a:prstGeom prst="rect">
            <a:avLst/>
          </a:prstGeom>
        </p:spPr>
      </p:pic>
      <p:sp>
        <p:nvSpPr>
          <p:cNvPr id="5" name="Content Placeholder 4">
            <a:extLst>
              <a:ext uri="{FF2B5EF4-FFF2-40B4-BE49-F238E27FC236}">
                <a16:creationId xmlns:a16="http://schemas.microsoft.com/office/drawing/2014/main" id="{5F3AF69F-0B38-4AA3-9CC1-1792B5D20234}"/>
              </a:ext>
            </a:extLst>
          </p:cNvPr>
          <p:cNvSpPr>
            <a:spLocks noGrp="1"/>
          </p:cNvSpPr>
          <p:nvPr>
            <p:ph sz="quarter" idx="25"/>
          </p:nvPr>
        </p:nvSpPr>
        <p:spPr>
          <a:xfrm>
            <a:off x="5300725" y="5477658"/>
            <a:ext cx="1435554" cy="212287"/>
          </a:xfrm>
        </p:spPr>
        <p:txBody>
          <a:bodyPr/>
          <a:lstStyle/>
          <a:p>
            <a:r>
              <a:rPr lang="en-US" altLang="en-US" sz="1600" i="1" dirty="0">
                <a:sym typeface="Symbol" panose="05050102010706020507" pitchFamily="18" charset="2"/>
              </a:rPr>
              <a:t>z</a:t>
            </a:r>
            <a:r>
              <a:rPr lang="en-US" altLang="en-US" sz="1600" dirty="0">
                <a:sym typeface="Symbol" panose="05050102010706020507" pitchFamily="18" charset="2"/>
              </a:rPr>
              <a:t> =3, a plane in</a:t>
            </a:r>
          </a:p>
        </p:txBody>
      </p:sp>
      <p:graphicFrame>
        <p:nvGraphicFramePr>
          <p:cNvPr id="13" name="Content Placeholder 12" descr="R^3">
            <a:extLst>
              <a:ext uri="{FF2B5EF4-FFF2-40B4-BE49-F238E27FC236}">
                <a16:creationId xmlns:a16="http://schemas.microsoft.com/office/drawing/2014/main" id="{2B2E2017-4966-4F6F-9C02-7FF67F8EBEB7}"/>
              </a:ext>
            </a:extLst>
          </p:cNvPr>
          <p:cNvGraphicFramePr>
            <a:graphicFrameLocks noGrp="1" noChangeAspect="1"/>
          </p:cNvGraphicFramePr>
          <p:nvPr>
            <p:ph sz="quarter" idx="26"/>
            <p:extLst>
              <p:ext uri="{D42A27DB-BD31-4B8C-83A1-F6EECF244321}">
                <p14:modId xmlns:p14="http://schemas.microsoft.com/office/powerpoint/2010/main" val="3137424097"/>
              </p:ext>
            </p:extLst>
          </p:nvPr>
        </p:nvGraphicFramePr>
        <p:xfrm>
          <a:off x="6736278" y="5417247"/>
          <a:ext cx="286251" cy="257625"/>
        </p:xfrm>
        <a:graphic>
          <a:graphicData uri="http://schemas.openxmlformats.org/presentationml/2006/ole">
            <mc:AlternateContent xmlns:mc="http://schemas.openxmlformats.org/markup-compatibility/2006">
              <mc:Choice xmlns:v="urn:schemas-microsoft-com:vml" Requires="v">
                <p:oleObj spid="_x0000_s607294" name="Equation" r:id="rId4" imgW="380880" imgH="342720" progId="Equation.DSMT4">
                  <p:embed/>
                </p:oleObj>
              </mc:Choice>
              <mc:Fallback>
                <p:oleObj name="Equation" r:id="rId4" imgW="380880" imgH="342720" progId="Equation.DSMT4">
                  <p:embed/>
                  <p:pic>
                    <p:nvPicPr>
                      <p:cNvPr id="12" name="Object 11">
                        <a:extLst>
                          <a:ext uri="{FF2B5EF4-FFF2-40B4-BE49-F238E27FC236}">
                            <a16:creationId xmlns:a16="http://schemas.microsoft.com/office/drawing/2014/main" id="{B76C1978-A533-4ACF-87BC-137F0278F114}"/>
                          </a:ext>
                        </a:extLst>
                      </p:cNvPr>
                      <p:cNvPicPr/>
                      <p:nvPr/>
                    </p:nvPicPr>
                    <p:blipFill>
                      <a:blip r:embed="rId5"/>
                      <a:stretch>
                        <a:fillRect/>
                      </a:stretch>
                    </p:blipFill>
                    <p:spPr>
                      <a:xfrm>
                        <a:off x="6736278" y="5417247"/>
                        <a:ext cx="286251" cy="25762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5CEFF262-B90F-4149-AE80-D9780C7AED89}"/>
              </a:ext>
            </a:extLst>
          </p:cNvPr>
          <p:cNvSpPr>
            <a:spLocks noGrp="1"/>
          </p:cNvSpPr>
          <p:nvPr>
            <p:ph sz="quarter" idx="27"/>
          </p:nvPr>
        </p:nvSpPr>
        <p:spPr>
          <a:xfrm>
            <a:off x="5542946" y="5871823"/>
            <a:ext cx="1197055" cy="193074"/>
          </a:xfrm>
        </p:spPr>
        <p:txBody>
          <a:bodyPr/>
          <a:lstStyle/>
          <a:p>
            <a:pPr algn="ctr"/>
            <a:r>
              <a:rPr lang="en-US" altLang="en-US" sz="1600" b="1" dirty="0"/>
              <a:t>Figure 7(a)</a:t>
            </a:r>
          </a:p>
        </p:txBody>
      </p:sp>
    </p:spTree>
    <p:extLst>
      <p:ext uri="{BB962C8B-B14F-4D97-AF65-F5344CB8AC3E}">
        <p14:creationId xmlns:p14="http://schemas.microsoft.com/office/powerpoint/2010/main" val="1015529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9C6D-8782-432C-BC39-AAF4BD24D82E}"/>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(2 of 2)</a:t>
            </a:r>
            <a:endParaRPr lang="en-US" dirty="0"/>
          </a:p>
        </p:txBody>
      </p:sp>
      <p:sp>
        <p:nvSpPr>
          <p:cNvPr id="3" name="Content Placeholder 2">
            <a:extLst>
              <a:ext uri="{FF2B5EF4-FFF2-40B4-BE49-F238E27FC236}">
                <a16:creationId xmlns:a16="http://schemas.microsoft.com/office/drawing/2014/main" id="{7AFF3194-BE31-48F7-84FE-604C6220B9D2}"/>
              </a:ext>
            </a:extLst>
          </p:cNvPr>
          <p:cNvSpPr>
            <a:spLocks noGrp="1"/>
          </p:cNvSpPr>
          <p:nvPr>
            <p:ph sz="quarter" idx="23"/>
          </p:nvPr>
        </p:nvSpPr>
        <p:spPr>
          <a:xfrm>
            <a:off x="736600" y="1289050"/>
            <a:ext cx="7566742" cy="352427"/>
          </a:xfrm>
        </p:spPr>
        <p:txBody>
          <a:bodyPr/>
          <a:lstStyle/>
          <a:p>
            <a:r>
              <a:rPr lang="en-US" altLang="en-US" dirty="0"/>
              <a:t>(b) The equation </a:t>
            </a:r>
            <a:r>
              <a:rPr lang="en-US" altLang="en-US" i="1" dirty="0"/>
              <a:t>y</a:t>
            </a:r>
            <a:r>
              <a:rPr lang="en-US" altLang="en-US" dirty="0"/>
              <a:t> = 5 represents the set of all points in</a:t>
            </a:r>
            <a:endParaRPr lang="en-US" dirty="0"/>
          </a:p>
        </p:txBody>
      </p:sp>
      <p:graphicFrame>
        <p:nvGraphicFramePr>
          <p:cNvPr id="13" name="Content Placeholder 12" descr="R^3">
            <a:extLst>
              <a:ext uri="{FF2B5EF4-FFF2-40B4-BE49-F238E27FC236}">
                <a16:creationId xmlns:a16="http://schemas.microsoft.com/office/drawing/2014/main" id="{5E1A58B5-3451-481A-967B-9529566485C8}"/>
              </a:ext>
            </a:extLst>
          </p:cNvPr>
          <p:cNvGraphicFramePr>
            <a:graphicFrameLocks noGrp="1" noChangeAspect="1"/>
          </p:cNvGraphicFramePr>
          <p:nvPr>
            <p:ph sz="quarter" idx="24"/>
            <p:extLst>
              <p:ext uri="{D42A27DB-BD31-4B8C-83A1-F6EECF244321}">
                <p14:modId xmlns:p14="http://schemas.microsoft.com/office/powerpoint/2010/main" val="1804685300"/>
              </p:ext>
            </p:extLst>
          </p:nvPr>
        </p:nvGraphicFramePr>
        <p:xfrm>
          <a:off x="8259098" y="1230058"/>
          <a:ext cx="381000" cy="342900"/>
        </p:xfrm>
        <a:graphic>
          <a:graphicData uri="http://schemas.openxmlformats.org/presentationml/2006/ole">
            <mc:AlternateContent xmlns:mc="http://schemas.openxmlformats.org/markup-compatibility/2006">
              <mc:Choice xmlns:v="urn:schemas-microsoft-com:vml" Requires="v">
                <p:oleObj spid="_x0000_s608383" name="Equation" r:id="rId3" imgW="380880" imgH="342720" progId="Equation.DSMT4">
                  <p:embed/>
                </p:oleObj>
              </mc:Choice>
              <mc:Fallback>
                <p:oleObj name="Equation" r:id="rId3" imgW="380880" imgH="342720" progId="Equation.DSMT4">
                  <p:embed/>
                  <p:pic>
                    <p:nvPicPr>
                      <p:cNvPr id="11" name="Object 10">
                        <a:extLst>
                          <a:ext uri="{FF2B5EF4-FFF2-40B4-BE49-F238E27FC236}">
                            <a16:creationId xmlns:a16="http://schemas.microsoft.com/office/drawing/2014/main" id="{14512EDF-E15B-4EA8-94AE-85ED314824CE}"/>
                          </a:ext>
                        </a:extLst>
                      </p:cNvPr>
                      <p:cNvPicPr/>
                      <p:nvPr/>
                    </p:nvPicPr>
                    <p:blipFill>
                      <a:blip r:embed="rId4"/>
                      <a:stretch>
                        <a:fillRect/>
                      </a:stretch>
                    </p:blipFill>
                    <p:spPr>
                      <a:xfrm>
                        <a:off x="8259098" y="1230058"/>
                        <a:ext cx="381000" cy="3429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79507DF-1322-461B-92C0-EB668E1AFFAF}"/>
              </a:ext>
            </a:extLst>
          </p:cNvPr>
          <p:cNvSpPr>
            <a:spLocks noGrp="1"/>
          </p:cNvSpPr>
          <p:nvPr>
            <p:ph sz="quarter" idx="25"/>
          </p:nvPr>
        </p:nvSpPr>
        <p:spPr>
          <a:xfrm>
            <a:off x="8669594" y="1283969"/>
            <a:ext cx="3422445" cy="267028"/>
          </a:xfrm>
        </p:spPr>
        <p:txBody>
          <a:bodyPr/>
          <a:lstStyle/>
          <a:p>
            <a:r>
              <a:rPr lang="en-US" altLang="en-US" dirty="0"/>
              <a:t>whose </a:t>
            </a:r>
            <a:r>
              <a:rPr lang="en-US" altLang="en-US" i="1" dirty="0"/>
              <a:t>y</a:t>
            </a:r>
            <a:r>
              <a:rPr lang="en-US" altLang="en-US" dirty="0"/>
              <a:t>-coordinate is 5.</a:t>
            </a:r>
          </a:p>
        </p:txBody>
      </p:sp>
      <p:sp>
        <p:nvSpPr>
          <p:cNvPr id="6" name="Content Placeholder 5">
            <a:extLst>
              <a:ext uri="{FF2B5EF4-FFF2-40B4-BE49-F238E27FC236}">
                <a16:creationId xmlns:a16="http://schemas.microsoft.com/office/drawing/2014/main" id="{62650F44-EE2C-4D7A-AA1D-E9224FD1F2A5}"/>
              </a:ext>
            </a:extLst>
          </p:cNvPr>
          <p:cNvSpPr>
            <a:spLocks noGrp="1"/>
          </p:cNvSpPr>
          <p:nvPr>
            <p:ph sz="quarter" idx="26"/>
          </p:nvPr>
        </p:nvSpPr>
        <p:spPr>
          <a:xfrm>
            <a:off x="1105832" y="1780517"/>
            <a:ext cx="10262716" cy="646567"/>
          </a:xfrm>
        </p:spPr>
        <p:txBody>
          <a:bodyPr/>
          <a:lstStyle/>
          <a:p>
            <a:r>
              <a:rPr lang="en-US" altLang="en-US" dirty="0"/>
              <a:t>This is the vertical plane that is parallel to the </a:t>
            </a:r>
            <a:r>
              <a:rPr lang="en-US" altLang="en-US" i="1" dirty="0"/>
              <a:t>xz</a:t>
            </a:r>
            <a:r>
              <a:rPr lang="en-US" altLang="en-US" dirty="0"/>
              <a:t>-plane and five units to the right of it as in Figure 7(b).</a:t>
            </a:r>
            <a:endParaRPr lang="en-US" dirty="0"/>
          </a:p>
        </p:txBody>
      </p:sp>
      <p:pic>
        <p:nvPicPr>
          <p:cNvPr id="14" name="Content Placeholder 13" descr="A vertical plane is graphed on an x y z coordinate system. The plane passes through the point (0, 5, 0) and is parallel to the vertical x z plane.&#10;">
            <a:extLst>
              <a:ext uri="{FF2B5EF4-FFF2-40B4-BE49-F238E27FC236}">
                <a16:creationId xmlns:a16="http://schemas.microsoft.com/office/drawing/2014/main" id="{8272D425-7935-4207-BC51-ED4C7491DA56}"/>
              </a:ext>
            </a:extLst>
          </p:cNvPr>
          <p:cNvPicPr>
            <a:picLocks noGrp="1" noChangeAspect="1"/>
          </p:cNvPicPr>
          <p:nvPr>
            <p:ph sz="quarter" idx="27"/>
          </p:nvPr>
        </p:nvPicPr>
        <p:blipFill>
          <a:blip r:embed="rId5"/>
          <a:stretch>
            <a:fillRect/>
          </a:stretch>
        </p:blipFill>
        <p:spPr>
          <a:xfrm>
            <a:off x="4932630" y="2678828"/>
            <a:ext cx="2900610" cy="2784320"/>
          </a:xfrm>
          <a:prstGeom prst="rect">
            <a:avLst/>
          </a:prstGeom>
        </p:spPr>
      </p:pic>
      <p:sp>
        <p:nvSpPr>
          <p:cNvPr id="8" name="Content Placeholder 7">
            <a:extLst>
              <a:ext uri="{FF2B5EF4-FFF2-40B4-BE49-F238E27FC236}">
                <a16:creationId xmlns:a16="http://schemas.microsoft.com/office/drawing/2014/main" id="{34F72B9B-F344-46CD-8D09-EE2CE1197B32}"/>
              </a:ext>
            </a:extLst>
          </p:cNvPr>
          <p:cNvSpPr>
            <a:spLocks noGrp="1"/>
          </p:cNvSpPr>
          <p:nvPr>
            <p:ph sz="quarter" idx="28"/>
          </p:nvPr>
        </p:nvSpPr>
        <p:spPr>
          <a:xfrm>
            <a:off x="5457556" y="5587369"/>
            <a:ext cx="1531709" cy="198935"/>
          </a:xfrm>
        </p:spPr>
        <p:txBody>
          <a:bodyPr/>
          <a:lstStyle/>
          <a:p>
            <a:r>
              <a:rPr lang="en-US" altLang="en-US" sz="1600" i="1" dirty="0">
                <a:sym typeface="Symbol" panose="05050102010706020507" pitchFamily="18" charset="2"/>
              </a:rPr>
              <a:t>y</a:t>
            </a:r>
            <a:r>
              <a:rPr lang="en-US" altLang="en-US" sz="1600" dirty="0">
                <a:sym typeface="Symbol" panose="05050102010706020507" pitchFamily="18" charset="2"/>
              </a:rPr>
              <a:t> = 5, a plane in</a:t>
            </a:r>
          </a:p>
        </p:txBody>
      </p:sp>
      <p:graphicFrame>
        <p:nvGraphicFramePr>
          <p:cNvPr id="16" name="Content Placeholder 15" descr="R^3">
            <a:extLst>
              <a:ext uri="{FF2B5EF4-FFF2-40B4-BE49-F238E27FC236}">
                <a16:creationId xmlns:a16="http://schemas.microsoft.com/office/drawing/2014/main" id="{45BDF50E-6A9D-469A-B4C0-14570B685706}"/>
              </a:ext>
            </a:extLst>
          </p:cNvPr>
          <p:cNvGraphicFramePr>
            <a:graphicFrameLocks noGrp="1" noChangeAspect="1"/>
          </p:cNvGraphicFramePr>
          <p:nvPr>
            <p:ph sz="quarter" idx="29"/>
            <p:extLst>
              <p:ext uri="{D42A27DB-BD31-4B8C-83A1-F6EECF244321}">
                <p14:modId xmlns:p14="http://schemas.microsoft.com/office/powerpoint/2010/main" val="2675008858"/>
              </p:ext>
            </p:extLst>
          </p:nvPr>
        </p:nvGraphicFramePr>
        <p:xfrm>
          <a:off x="6964805" y="5510884"/>
          <a:ext cx="314876" cy="283388"/>
        </p:xfrm>
        <a:graphic>
          <a:graphicData uri="http://schemas.openxmlformats.org/presentationml/2006/ole">
            <mc:AlternateContent xmlns:mc="http://schemas.openxmlformats.org/markup-compatibility/2006">
              <mc:Choice xmlns:v="urn:schemas-microsoft-com:vml" Requires="v">
                <p:oleObj spid="_x0000_s608384" name="Equation" r:id="rId6" imgW="380880" imgH="342720" progId="Equation.DSMT4">
                  <p:embed/>
                </p:oleObj>
              </mc:Choice>
              <mc:Fallback>
                <p:oleObj name="Equation" r:id="rId6" imgW="380880" imgH="342720" progId="Equation.DSMT4">
                  <p:embed/>
                  <p:pic>
                    <p:nvPicPr>
                      <p:cNvPr id="15" name="Object 14">
                        <a:extLst>
                          <a:ext uri="{FF2B5EF4-FFF2-40B4-BE49-F238E27FC236}">
                            <a16:creationId xmlns:a16="http://schemas.microsoft.com/office/drawing/2014/main" id="{8F5C853A-48C7-4BDC-BA66-C4D15CC0706F}"/>
                          </a:ext>
                        </a:extLst>
                      </p:cNvPr>
                      <p:cNvPicPr/>
                      <p:nvPr/>
                    </p:nvPicPr>
                    <p:blipFill>
                      <a:blip r:embed="rId7"/>
                      <a:stretch>
                        <a:fillRect/>
                      </a:stretch>
                    </p:blipFill>
                    <p:spPr>
                      <a:xfrm>
                        <a:off x="6964805" y="5510884"/>
                        <a:ext cx="314876" cy="283388"/>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0045EF51-41BC-4DB0-8BD5-A01E00702333}"/>
              </a:ext>
            </a:extLst>
          </p:cNvPr>
          <p:cNvSpPr>
            <a:spLocks noGrp="1"/>
          </p:cNvSpPr>
          <p:nvPr>
            <p:ph sz="quarter" idx="30"/>
          </p:nvPr>
        </p:nvSpPr>
        <p:spPr>
          <a:xfrm>
            <a:off x="5802605" y="5895042"/>
            <a:ext cx="1088232" cy="212382"/>
          </a:xfrm>
        </p:spPr>
        <p:txBody>
          <a:bodyPr/>
          <a:lstStyle/>
          <a:p>
            <a:r>
              <a:rPr lang="en-US" altLang="en-US" sz="1600" b="1" dirty="0"/>
              <a:t>Figure 7(b)</a:t>
            </a:r>
          </a:p>
        </p:txBody>
      </p:sp>
    </p:spTree>
    <p:extLst>
      <p:ext uri="{BB962C8B-B14F-4D97-AF65-F5344CB8AC3E}">
        <p14:creationId xmlns:p14="http://schemas.microsoft.com/office/powerpoint/2010/main" val="3711153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58852"/>
            <a:ext cx="10515600" cy="534935"/>
          </a:xfrm>
        </p:spPr>
        <p:txBody>
          <a:bodyPr/>
          <a:lstStyle/>
          <a:p>
            <a:pPr algn="ctr"/>
            <a:r>
              <a:rPr lang="en-US" dirty="0"/>
              <a:t>12.1 </a:t>
            </a:r>
            <a:r>
              <a:rPr lang="en-US" altLang="en-US" dirty="0"/>
              <a:t>Three-Dimensional Coordinate Systems</a:t>
            </a:r>
          </a:p>
        </p:txBody>
      </p:sp>
      <p:sp>
        <p:nvSpPr>
          <p:cNvPr id="5" name="Footer Placeholder 4"/>
          <p:cNvSpPr>
            <a:spLocks noGrp="1"/>
          </p:cNvSpPr>
          <p:nvPr>
            <p:ph type="ftr" sz="quarter" idx="3"/>
          </p:nvPr>
        </p:nvSpPr>
        <p:spPr>
          <a:xfrm>
            <a:off x="2923890" y="6356350"/>
            <a:ext cx="8801669" cy="501650"/>
          </a:xfrm>
        </p:spPr>
        <p:txBody>
          <a:bodyPr/>
          <a:lstStyle/>
          <a:p>
            <a:r>
              <a:rPr lang="en-US" dirty="0"/>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47061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5FC4-45B5-4BCB-9E6C-52BCF21839A2}"/>
              </a:ext>
            </a:extLst>
          </p:cNvPr>
          <p:cNvSpPr>
            <a:spLocks noGrp="1"/>
          </p:cNvSpPr>
          <p:nvPr>
            <p:ph type="title"/>
          </p:nvPr>
        </p:nvSpPr>
        <p:spPr/>
        <p:txBody>
          <a:bodyPr/>
          <a:lstStyle/>
          <a:p>
            <a:r>
              <a:rPr lang="en-US" altLang="en-US" sz="3600" dirty="0"/>
              <a:t>Surfaces </a:t>
            </a:r>
            <a:r>
              <a:rPr lang="en-US" altLang="en-US" sz="2400" b="0" dirty="0"/>
              <a:t>(2 of </a:t>
            </a:r>
            <a:r>
              <a:rPr lang="en-US" altLang="en-US" sz="2400" b="0" dirty="0" smtClean="0"/>
              <a:t>2)</a:t>
            </a:r>
            <a:endParaRPr lang="en-US" sz="2400" dirty="0"/>
          </a:p>
        </p:txBody>
      </p:sp>
      <p:sp>
        <p:nvSpPr>
          <p:cNvPr id="3" name="Content Placeholder 2">
            <a:extLst>
              <a:ext uri="{FF2B5EF4-FFF2-40B4-BE49-F238E27FC236}">
                <a16:creationId xmlns:a16="http://schemas.microsoft.com/office/drawing/2014/main" id="{07EE1CEE-A42A-4E27-BC9C-A1A27653185F}"/>
              </a:ext>
            </a:extLst>
          </p:cNvPr>
          <p:cNvSpPr>
            <a:spLocks noGrp="1"/>
          </p:cNvSpPr>
          <p:nvPr>
            <p:ph sz="quarter" idx="23"/>
          </p:nvPr>
        </p:nvSpPr>
        <p:spPr>
          <a:xfrm>
            <a:off x="736600" y="1289050"/>
            <a:ext cx="10718800" cy="952705"/>
          </a:xfrm>
        </p:spPr>
        <p:txBody>
          <a:bodyPr/>
          <a:lstStyle/>
          <a:p>
            <a:r>
              <a:rPr lang="en-US" altLang="en-US" dirty="0"/>
              <a:t>In general, if </a:t>
            </a:r>
            <a:r>
              <a:rPr lang="en-US" altLang="en-US" i="1" dirty="0"/>
              <a:t>k</a:t>
            </a:r>
            <a:r>
              <a:rPr lang="en-US" altLang="en-US" dirty="0"/>
              <a:t> is a constant, then </a:t>
            </a:r>
            <a:r>
              <a:rPr lang="en-US" altLang="en-US" i="1" dirty="0"/>
              <a:t>x</a:t>
            </a:r>
            <a:r>
              <a:rPr lang="en-US" altLang="en-US" dirty="0"/>
              <a:t> = </a:t>
            </a:r>
            <a:r>
              <a:rPr lang="en-US" altLang="en-US" i="1" dirty="0"/>
              <a:t>k</a:t>
            </a:r>
            <a:r>
              <a:rPr lang="en-US" altLang="en-US" dirty="0"/>
              <a:t> represents a plane parallel to the </a:t>
            </a:r>
            <a:r>
              <a:rPr lang="en-US" altLang="en-US" i="1" dirty="0"/>
              <a:t>yz</a:t>
            </a:r>
            <a:r>
              <a:rPr lang="en-US" altLang="en-US" dirty="0"/>
              <a:t>-plane, </a:t>
            </a:r>
            <a:r>
              <a:rPr lang="en-US" altLang="en-US" i="1" dirty="0"/>
              <a:t>y</a:t>
            </a:r>
            <a:r>
              <a:rPr lang="en-US" altLang="en-US" dirty="0"/>
              <a:t> = </a:t>
            </a:r>
            <a:r>
              <a:rPr lang="en-US" altLang="en-US" i="1" dirty="0"/>
              <a:t>k</a:t>
            </a:r>
            <a:r>
              <a:rPr lang="en-US" altLang="en-US" dirty="0"/>
              <a:t> is a plane parallel to the </a:t>
            </a:r>
            <a:r>
              <a:rPr lang="en-US" altLang="en-US" i="1" dirty="0"/>
              <a:t>xz</a:t>
            </a:r>
            <a:r>
              <a:rPr lang="en-US" altLang="en-US" dirty="0"/>
              <a:t>-plane, and </a:t>
            </a:r>
            <a:r>
              <a:rPr lang="en-US" altLang="en-US" i="1" dirty="0"/>
              <a:t>z</a:t>
            </a:r>
            <a:r>
              <a:rPr lang="en-US" altLang="en-US" dirty="0"/>
              <a:t> = </a:t>
            </a:r>
            <a:r>
              <a:rPr lang="en-US" altLang="en-US" i="1" dirty="0"/>
              <a:t>k</a:t>
            </a:r>
            <a:r>
              <a:rPr lang="en-US" altLang="en-US" dirty="0"/>
              <a:t> is a plane parallel to the </a:t>
            </a:r>
            <a:r>
              <a:rPr lang="en-US" altLang="en-US" i="1" dirty="0"/>
              <a:t>xy</a:t>
            </a:r>
            <a:r>
              <a:rPr lang="en-US" altLang="en-US" dirty="0"/>
              <a:t>-plane. </a:t>
            </a:r>
          </a:p>
        </p:txBody>
      </p:sp>
      <p:sp>
        <p:nvSpPr>
          <p:cNvPr id="4" name="Content Placeholder 3">
            <a:extLst>
              <a:ext uri="{FF2B5EF4-FFF2-40B4-BE49-F238E27FC236}">
                <a16:creationId xmlns:a16="http://schemas.microsoft.com/office/drawing/2014/main" id="{8FA9D608-8CE5-42A2-87CB-8A43668001A5}"/>
              </a:ext>
            </a:extLst>
          </p:cNvPr>
          <p:cNvSpPr>
            <a:spLocks noGrp="1"/>
          </p:cNvSpPr>
          <p:nvPr>
            <p:ph sz="quarter" idx="24"/>
          </p:nvPr>
        </p:nvSpPr>
        <p:spPr>
          <a:xfrm>
            <a:off x="736600" y="2406002"/>
            <a:ext cx="6224639" cy="1770019"/>
          </a:xfrm>
        </p:spPr>
        <p:txBody>
          <a:bodyPr/>
          <a:lstStyle/>
          <a:p>
            <a:r>
              <a:rPr lang="en-US" altLang="en-US" dirty="0"/>
              <a:t>In Figure 5, the faces of the rectangular box are formed by the three coordinate planes </a:t>
            </a:r>
            <a:br>
              <a:rPr lang="en-US" altLang="en-US" dirty="0"/>
            </a:br>
            <a:r>
              <a:rPr lang="en-US" altLang="en-US" i="1" dirty="0"/>
              <a:t>x</a:t>
            </a:r>
            <a:r>
              <a:rPr lang="en-US" altLang="en-US" dirty="0"/>
              <a:t> = 0 (the </a:t>
            </a:r>
            <a:r>
              <a:rPr lang="en-US" altLang="en-US" i="1" dirty="0"/>
              <a:t>yz</a:t>
            </a:r>
            <a:r>
              <a:rPr lang="en-US" altLang="en-US" dirty="0"/>
              <a:t>-plane), </a:t>
            </a:r>
            <a:r>
              <a:rPr lang="en-US" altLang="en-US" i="1" dirty="0"/>
              <a:t>y</a:t>
            </a:r>
            <a:r>
              <a:rPr lang="en-US" altLang="en-US" dirty="0"/>
              <a:t> = 0 (the </a:t>
            </a:r>
            <a:r>
              <a:rPr lang="en-US" altLang="en-US" i="1" dirty="0"/>
              <a:t>xz</a:t>
            </a:r>
            <a:r>
              <a:rPr lang="en-US" altLang="en-US" dirty="0"/>
              <a:t>-plane), and </a:t>
            </a:r>
            <a:br>
              <a:rPr lang="en-US" altLang="en-US" dirty="0"/>
            </a:br>
            <a:r>
              <a:rPr lang="en-US" altLang="en-US" i="1" dirty="0"/>
              <a:t>z</a:t>
            </a:r>
            <a:r>
              <a:rPr lang="en-US" altLang="en-US" dirty="0"/>
              <a:t> = 0 (the </a:t>
            </a:r>
            <a:r>
              <a:rPr lang="en-US" altLang="en-US" i="1" dirty="0"/>
              <a:t>xy</a:t>
            </a:r>
            <a:r>
              <a:rPr lang="en-US" altLang="en-US" dirty="0"/>
              <a:t>-plane), and the planes </a:t>
            </a:r>
            <a:r>
              <a:rPr lang="en-US" altLang="en-US" i="1" dirty="0"/>
              <a:t>x</a:t>
            </a:r>
            <a:r>
              <a:rPr lang="en-US" altLang="en-US" dirty="0"/>
              <a:t> = </a:t>
            </a:r>
            <a:r>
              <a:rPr lang="en-US" altLang="en-US" i="1" dirty="0"/>
              <a:t>a</a:t>
            </a:r>
            <a:r>
              <a:rPr lang="en-US" altLang="en-US" dirty="0"/>
              <a:t>, </a:t>
            </a:r>
            <a:r>
              <a:rPr lang="en-US" altLang="en-US" i="1" dirty="0"/>
              <a:t>y</a:t>
            </a:r>
            <a:r>
              <a:rPr lang="en-US" altLang="en-US" dirty="0"/>
              <a:t> = </a:t>
            </a:r>
            <a:r>
              <a:rPr lang="en-US" altLang="en-US" i="1" dirty="0"/>
              <a:t>b</a:t>
            </a:r>
            <a:r>
              <a:rPr lang="en-US" altLang="en-US" dirty="0"/>
              <a:t>, and </a:t>
            </a:r>
            <a:r>
              <a:rPr lang="en-US" altLang="en-US" i="1" dirty="0"/>
              <a:t>z</a:t>
            </a:r>
            <a:r>
              <a:rPr lang="en-US" altLang="en-US" dirty="0"/>
              <a:t> = </a:t>
            </a:r>
            <a:r>
              <a:rPr lang="en-US" altLang="en-US" i="1" dirty="0"/>
              <a:t>c</a:t>
            </a:r>
            <a:r>
              <a:rPr lang="en-US" altLang="en-US" dirty="0"/>
              <a:t>.</a:t>
            </a:r>
          </a:p>
        </p:txBody>
      </p:sp>
      <p:pic>
        <p:nvPicPr>
          <p:cNvPr id="8" name="Content Placeholder 7" descr="A cuboid is graphed on an x y z coordinate system. The vertices of the cuboid are Q(a, b, 0), (0, b, 0), P(a, b, c), R(0, b, c), (0, 0, c), S(a, 0, c), and (a, 0, 0).&#10;">
            <a:extLst>
              <a:ext uri="{FF2B5EF4-FFF2-40B4-BE49-F238E27FC236}">
                <a16:creationId xmlns:a16="http://schemas.microsoft.com/office/drawing/2014/main" id="{3EBF54B0-6B54-4EFC-A34C-ACA99795FAF7}"/>
              </a:ext>
            </a:extLst>
          </p:cNvPr>
          <p:cNvPicPr>
            <a:picLocks noGrp="1" noChangeAspect="1"/>
          </p:cNvPicPr>
          <p:nvPr>
            <p:ph sz="quarter" idx="25"/>
          </p:nvPr>
        </p:nvPicPr>
        <p:blipFill>
          <a:blip r:embed="rId2"/>
          <a:stretch>
            <a:fillRect/>
          </a:stretch>
        </p:blipFill>
        <p:spPr>
          <a:xfrm>
            <a:off x="7636285" y="2459918"/>
            <a:ext cx="3077896" cy="2639892"/>
          </a:xfrm>
          <a:prstGeom prst="rect">
            <a:avLst/>
          </a:prstGeom>
        </p:spPr>
      </p:pic>
      <p:sp>
        <p:nvSpPr>
          <p:cNvPr id="6" name="Content Placeholder 5">
            <a:extLst>
              <a:ext uri="{FF2B5EF4-FFF2-40B4-BE49-F238E27FC236}">
                <a16:creationId xmlns:a16="http://schemas.microsoft.com/office/drawing/2014/main" id="{A6495326-E854-4C49-B29E-A8636BCEF4C9}"/>
              </a:ext>
            </a:extLst>
          </p:cNvPr>
          <p:cNvSpPr>
            <a:spLocks noGrp="1"/>
          </p:cNvSpPr>
          <p:nvPr>
            <p:ph sz="quarter" idx="26"/>
          </p:nvPr>
        </p:nvSpPr>
        <p:spPr>
          <a:xfrm>
            <a:off x="8538083" y="5648086"/>
            <a:ext cx="1752609" cy="226617"/>
          </a:xfrm>
        </p:spPr>
        <p:txBody>
          <a:bodyPr/>
          <a:lstStyle/>
          <a:p>
            <a:pPr algn="ctr"/>
            <a:r>
              <a:rPr lang="en-US" altLang="en-US" sz="1600" b="1" dirty="0"/>
              <a:t>Figure 5</a:t>
            </a:r>
          </a:p>
        </p:txBody>
      </p:sp>
    </p:spTree>
    <p:extLst>
      <p:ext uri="{BB962C8B-B14F-4D97-AF65-F5344CB8AC3E}">
        <p14:creationId xmlns:p14="http://schemas.microsoft.com/office/powerpoint/2010/main" val="1284782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94F6-E0BA-4052-B1B1-8DCC4290E218}"/>
              </a:ext>
            </a:extLst>
          </p:cNvPr>
          <p:cNvSpPr>
            <a:spLocks noGrp="1"/>
          </p:cNvSpPr>
          <p:nvPr>
            <p:ph type="title"/>
          </p:nvPr>
        </p:nvSpPr>
        <p:spPr>
          <a:xfrm>
            <a:off x="838200" y="2960841"/>
            <a:ext cx="10515600" cy="672105"/>
          </a:xfrm>
        </p:spPr>
        <p:txBody>
          <a:bodyPr/>
          <a:lstStyle/>
          <a:p>
            <a:pPr algn="ctr"/>
            <a:r>
              <a:rPr lang="en-US" dirty="0"/>
              <a:t>Distance and Spheres</a:t>
            </a:r>
          </a:p>
        </p:txBody>
      </p:sp>
    </p:spTree>
    <p:extLst>
      <p:ext uri="{BB962C8B-B14F-4D97-AF65-F5344CB8AC3E}">
        <p14:creationId xmlns:p14="http://schemas.microsoft.com/office/powerpoint/2010/main" val="338921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CACDC-A9B2-4543-AD79-4215ABE0F80F}"/>
              </a:ext>
            </a:extLst>
          </p:cNvPr>
          <p:cNvSpPr>
            <a:spLocks noGrp="1"/>
          </p:cNvSpPr>
          <p:nvPr>
            <p:ph type="title"/>
          </p:nvPr>
        </p:nvSpPr>
        <p:spPr/>
        <p:txBody>
          <a:bodyPr/>
          <a:lstStyle/>
          <a:p>
            <a:r>
              <a:rPr lang="en-US" altLang="en-US" sz="3200" dirty="0"/>
              <a:t>Distance and Spheres </a:t>
            </a:r>
            <a:r>
              <a:rPr lang="en-US" altLang="en-US" sz="2400" b="0" dirty="0"/>
              <a:t>(1 of 2)</a:t>
            </a:r>
            <a:endParaRPr lang="en-US" sz="2400" b="0" dirty="0"/>
          </a:p>
        </p:txBody>
      </p:sp>
      <p:sp>
        <p:nvSpPr>
          <p:cNvPr id="3" name="Content Placeholder 2">
            <a:extLst>
              <a:ext uri="{FF2B5EF4-FFF2-40B4-BE49-F238E27FC236}">
                <a16:creationId xmlns:a16="http://schemas.microsoft.com/office/drawing/2014/main" id="{BC9C19A6-BAD9-425A-A4F3-4CFD2B43196A}"/>
              </a:ext>
            </a:extLst>
          </p:cNvPr>
          <p:cNvSpPr>
            <a:spLocks noGrp="1"/>
          </p:cNvSpPr>
          <p:nvPr>
            <p:ph sz="quarter" idx="23"/>
          </p:nvPr>
        </p:nvSpPr>
        <p:spPr>
          <a:xfrm>
            <a:off x="736600" y="1289049"/>
            <a:ext cx="10718800" cy="672105"/>
          </a:xfrm>
        </p:spPr>
        <p:txBody>
          <a:bodyPr/>
          <a:lstStyle/>
          <a:p>
            <a:r>
              <a:rPr lang="en-US" altLang="en-US" dirty="0"/>
              <a:t>The familiar formula for the distance between two points in a plane is easily extended to the following three-dimensional formula.</a:t>
            </a:r>
          </a:p>
        </p:txBody>
      </p:sp>
      <p:sp>
        <p:nvSpPr>
          <p:cNvPr id="4" name="Content Placeholder 3">
            <a:extLst>
              <a:ext uri="{FF2B5EF4-FFF2-40B4-BE49-F238E27FC236}">
                <a16:creationId xmlns:a16="http://schemas.microsoft.com/office/drawing/2014/main" id="{8E75E451-7832-4E4D-B565-D070CE3B5B97}"/>
              </a:ext>
            </a:extLst>
          </p:cNvPr>
          <p:cNvSpPr>
            <a:spLocks noGrp="1"/>
          </p:cNvSpPr>
          <p:nvPr>
            <p:ph sz="quarter" idx="24"/>
          </p:nvPr>
        </p:nvSpPr>
        <p:spPr>
          <a:xfrm>
            <a:off x="736600" y="2270329"/>
            <a:ext cx="7537245" cy="299023"/>
          </a:xfrm>
        </p:spPr>
        <p:txBody>
          <a:bodyPr/>
          <a:lstStyle/>
          <a:p>
            <a:r>
              <a:rPr lang="fr-FR" b="1" dirty="0">
                <a:solidFill>
                  <a:srgbClr val="0000A3"/>
                </a:solidFill>
              </a:rPr>
              <a:t>Distance Formula</a:t>
            </a:r>
            <a:r>
              <a:rPr lang="en-US" b="1" dirty="0">
                <a:solidFill>
                  <a:srgbClr val="0000A3"/>
                </a:solidFill>
              </a:rPr>
              <a:t> in Three</a:t>
            </a:r>
            <a:r>
              <a:rPr lang="fr-FR" b="1" dirty="0">
                <a:solidFill>
                  <a:srgbClr val="0000A3"/>
                </a:solidFill>
              </a:rPr>
              <a:t> Dimensions</a:t>
            </a:r>
            <a:r>
              <a:rPr lang="fr-FR" dirty="0"/>
              <a:t> The distance</a:t>
            </a:r>
          </a:p>
        </p:txBody>
      </p:sp>
      <p:graphicFrame>
        <p:nvGraphicFramePr>
          <p:cNvPr id="12" name="Content Placeholder 11" descr="abs((P_1)(P_2))">
            <a:extLst>
              <a:ext uri="{FF2B5EF4-FFF2-40B4-BE49-F238E27FC236}">
                <a16:creationId xmlns:a16="http://schemas.microsoft.com/office/drawing/2014/main" id="{5D3E335E-5D03-4478-92B3-B60FC89A23B8}"/>
              </a:ext>
            </a:extLst>
          </p:cNvPr>
          <p:cNvGraphicFramePr>
            <a:graphicFrameLocks noGrp="1" noChangeAspect="1"/>
          </p:cNvGraphicFramePr>
          <p:nvPr>
            <p:ph sz="quarter" idx="25"/>
            <p:extLst>
              <p:ext uri="{D42A27DB-BD31-4B8C-83A1-F6EECF244321}">
                <p14:modId xmlns:p14="http://schemas.microsoft.com/office/powerpoint/2010/main" val="3165666360"/>
              </p:ext>
            </p:extLst>
          </p:nvPr>
        </p:nvGraphicFramePr>
        <p:xfrm>
          <a:off x="8288593" y="2249793"/>
          <a:ext cx="673100" cy="431800"/>
        </p:xfrm>
        <a:graphic>
          <a:graphicData uri="http://schemas.openxmlformats.org/presentationml/2006/ole">
            <mc:AlternateContent xmlns:mc="http://schemas.openxmlformats.org/markup-compatibility/2006">
              <mc:Choice xmlns:v="urn:schemas-microsoft-com:vml" Requires="v">
                <p:oleObj spid="_x0000_s609405" name="Equation" r:id="rId3" imgW="672840" imgH="431640" progId="Equation.DSMT4">
                  <p:embed/>
                </p:oleObj>
              </mc:Choice>
              <mc:Fallback>
                <p:oleObj name="Equation" r:id="rId3" imgW="672840" imgH="431640" progId="Equation.DSMT4">
                  <p:embed/>
                  <p:pic>
                    <p:nvPicPr>
                      <p:cNvPr id="11" name="Object 10">
                        <a:extLst>
                          <a:ext uri="{FF2B5EF4-FFF2-40B4-BE49-F238E27FC236}">
                            <a16:creationId xmlns:a16="http://schemas.microsoft.com/office/drawing/2014/main" id="{8FC7D699-A107-4C34-8AD1-7C77DAFB17A9}"/>
                          </a:ext>
                        </a:extLst>
                      </p:cNvPr>
                      <p:cNvPicPr/>
                      <p:nvPr/>
                    </p:nvPicPr>
                    <p:blipFill>
                      <a:blip r:embed="rId4"/>
                      <a:stretch>
                        <a:fillRect/>
                      </a:stretch>
                    </p:blipFill>
                    <p:spPr>
                      <a:xfrm>
                        <a:off x="8288593" y="2249793"/>
                        <a:ext cx="673100" cy="4318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927A1D4-EAB6-4B11-8FDF-2ECBFDF66B6D}"/>
              </a:ext>
            </a:extLst>
          </p:cNvPr>
          <p:cNvSpPr>
            <a:spLocks noGrp="1"/>
          </p:cNvSpPr>
          <p:nvPr>
            <p:ph sz="quarter" idx="26"/>
          </p:nvPr>
        </p:nvSpPr>
        <p:spPr>
          <a:xfrm>
            <a:off x="9045793" y="2277113"/>
            <a:ext cx="2565995" cy="331791"/>
          </a:xfrm>
        </p:spPr>
        <p:txBody>
          <a:bodyPr/>
          <a:lstStyle/>
          <a:p>
            <a:r>
              <a:rPr lang="en-US" dirty="0"/>
              <a:t>between the points</a:t>
            </a:r>
          </a:p>
        </p:txBody>
      </p:sp>
      <p:sp>
        <p:nvSpPr>
          <p:cNvPr id="7" name="Content Placeholder 6">
            <a:extLst>
              <a:ext uri="{FF2B5EF4-FFF2-40B4-BE49-F238E27FC236}">
                <a16:creationId xmlns:a16="http://schemas.microsoft.com/office/drawing/2014/main" id="{328AC2B1-C0F1-4DC3-90BF-5C157F638F5D}"/>
              </a:ext>
            </a:extLst>
          </p:cNvPr>
          <p:cNvSpPr>
            <a:spLocks noGrp="1"/>
          </p:cNvSpPr>
          <p:nvPr>
            <p:ph sz="quarter" idx="27"/>
          </p:nvPr>
        </p:nvSpPr>
        <p:spPr>
          <a:xfrm>
            <a:off x="736600" y="2744419"/>
            <a:ext cx="4395839" cy="413119"/>
          </a:xfrm>
        </p:spPr>
        <p:txBody>
          <a:bodyPr/>
          <a:lstStyle/>
          <a:p>
            <a:r>
              <a:rPr lang="en-US" i="1" dirty="0"/>
              <a:t>P</a:t>
            </a:r>
            <a:r>
              <a:rPr lang="en-US" baseline="-25000" dirty="0"/>
              <a:t>1</a:t>
            </a:r>
            <a:r>
              <a:rPr lang="en-US" dirty="0"/>
              <a:t>(</a:t>
            </a:r>
            <a:r>
              <a:rPr lang="en-US" i="1" dirty="0"/>
              <a:t>x</a:t>
            </a:r>
            <a:r>
              <a:rPr lang="en-US" baseline="-25000" dirty="0"/>
              <a:t>1</a:t>
            </a:r>
            <a:r>
              <a:rPr lang="en-US" dirty="0"/>
              <a:t>, </a:t>
            </a:r>
            <a:r>
              <a:rPr lang="en-US" i="1" dirty="0" smtClean="0"/>
              <a:t>y</a:t>
            </a:r>
            <a:r>
              <a:rPr lang="en-US" baseline="-25000" dirty="0" smtClean="0"/>
              <a:t>1</a:t>
            </a:r>
            <a:r>
              <a:rPr lang="en-US" dirty="0" smtClean="0"/>
              <a:t>,</a:t>
            </a:r>
            <a:r>
              <a:rPr lang="it-IT" dirty="0" smtClean="0"/>
              <a:t> </a:t>
            </a:r>
            <a:r>
              <a:rPr lang="it-IT" i="1" dirty="0" smtClean="0"/>
              <a:t>z</a:t>
            </a:r>
            <a:r>
              <a:rPr lang="it-IT" baseline="-25000" dirty="0" smtClean="0"/>
              <a:t>1</a:t>
            </a:r>
            <a:r>
              <a:rPr lang="it-IT" dirty="0" smtClean="0"/>
              <a:t>)</a:t>
            </a:r>
            <a:r>
              <a:rPr lang="en-US" dirty="0" smtClean="0"/>
              <a:t> </a:t>
            </a:r>
            <a:r>
              <a:rPr lang="en-US" dirty="0"/>
              <a:t>and </a:t>
            </a:r>
            <a:r>
              <a:rPr lang="en-US" i="1" dirty="0"/>
              <a:t>P</a:t>
            </a:r>
            <a:r>
              <a:rPr lang="en-US" baseline="-25000" dirty="0"/>
              <a:t>2</a:t>
            </a:r>
            <a:r>
              <a:rPr lang="en-US" dirty="0"/>
              <a:t>(</a:t>
            </a:r>
            <a:r>
              <a:rPr lang="en-US" i="1" dirty="0"/>
              <a:t>x</a:t>
            </a:r>
            <a:r>
              <a:rPr lang="en-US" baseline="-25000" dirty="0"/>
              <a:t>2</a:t>
            </a:r>
            <a:r>
              <a:rPr lang="en-US" dirty="0"/>
              <a:t>, </a:t>
            </a:r>
            <a:r>
              <a:rPr lang="en-US" i="1" dirty="0"/>
              <a:t>y</a:t>
            </a:r>
            <a:r>
              <a:rPr lang="en-US" baseline="-25000" dirty="0"/>
              <a:t>2</a:t>
            </a:r>
            <a:r>
              <a:rPr lang="en-US" dirty="0"/>
              <a:t>,</a:t>
            </a:r>
            <a:r>
              <a:rPr lang="es-ES_tradnl" dirty="0"/>
              <a:t> </a:t>
            </a:r>
            <a:r>
              <a:rPr lang="es-ES_tradnl" i="1" dirty="0"/>
              <a:t>z</a:t>
            </a:r>
            <a:r>
              <a:rPr lang="es-ES_tradnl" baseline="-25000" dirty="0"/>
              <a:t>2</a:t>
            </a:r>
            <a:r>
              <a:rPr lang="es-ES_tradnl" dirty="0"/>
              <a:t>)</a:t>
            </a:r>
            <a:r>
              <a:rPr lang="en-US" dirty="0"/>
              <a:t> is</a:t>
            </a:r>
          </a:p>
        </p:txBody>
      </p:sp>
      <p:graphicFrame>
        <p:nvGraphicFramePr>
          <p:cNvPr id="14" name="Content Placeholder 13" descr="abs(P_1 P_2) = sqrt(((x_2 minus x_1)^2) + ((y_2 minus y_1)^2) + ((z_2 minus z_1)^2))">
            <a:extLst>
              <a:ext uri="{FF2B5EF4-FFF2-40B4-BE49-F238E27FC236}">
                <a16:creationId xmlns:a16="http://schemas.microsoft.com/office/drawing/2014/main" id="{B9A8A631-CC67-4786-AE38-418EC87E815F}"/>
              </a:ext>
            </a:extLst>
          </p:cNvPr>
          <p:cNvGraphicFramePr>
            <a:graphicFrameLocks noGrp="1" noChangeAspect="1"/>
          </p:cNvGraphicFramePr>
          <p:nvPr>
            <p:ph sz="quarter" idx="28"/>
            <p:extLst>
              <p:ext uri="{D42A27DB-BD31-4B8C-83A1-F6EECF244321}">
                <p14:modId xmlns:p14="http://schemas.microsoft.com/office/powerpoint/2010/main" val="1860754709"/>
              </p:ext>
            </p:extLst>
          </p:nvPr>
        </p:nvGraphicFramePr>
        <p:xfrm>
          <a:off x="3313000" y="3399870"/>
          <a:ext cx="5398851" cy="587375"/>
        </p:xfrm>
        <a:graphic>
          <a:graphicData uri="http://schemas.openxmlformats.org/presentationml/2006/ole">
            <mc:AlternateContent xmlns:mc="http://schemas.openxmlformats.org/markup-compatibility/2006">
              <mc:Choice xmlns:v="urn:schemas-microsoft-com:vml" Requires="v">
                <p:oleObj spid="_x0000_s609406" name="Equation" r:id="rId5" imgW="5486400" imgH="596880" progId="Equation.DSMT4">
                  <p:embed/>
                </p:oleObj>
              </mc:Choice>
              <mc:Fallback>
                <p:oleObj name="Equation" r:id="rId5" imgW="5486400" imgH="596880" progId="Equation.DSMT4">
                  <p:embed/>
                  <p:pic>
                    <p:nvPicPr>
                      <p:cNvPr id="13" name="Object 12">
                        <a:extLst>
                          <a:ext uri="{FF2B5EF4-FFF2-40B4-BE49-F238E27FC236}">
                            <a16:creationId xmlns:a16="http://schemas.microsoft.com/office/drawing/2014/main" id="{C667D9E1-AB17-4ECB-B507-62A46ED84305}"/>
                          </a:ext>
                        </a:extLst>
                      </p:cNvPr>
                      <p:cNvPicPr/>
                      <p:nvPr/>
                    </p:nvPicPr>
                    <p:blipFill>
                      <a:blip r:embed="rId6"/>
                      <a:stretch>
                        <a:fillRect/>
                      </a:stretch>
                    </p:blipFill>
                    <p:spPr>
                      <a:xfrm>
                        <a:off x="3313000" y="3399870"/>
                        <a:ext cx="5398851" cy="587375"/>
                      </a:xfrm>
                      <a:prstGeom prst="rect">
                        <a:avLst/>
                      </a:prstGeom>
                    </p:spPr>
                  </p:pic>
                </p:oleObj>
              </mc:Fallback>
            </mc:AlternateContent>
          </a:graphicData>
        </a:graphic>
      </p:graphicFrame>
    </p:spTree>
    <p:extLst>
      <p:ext uri="{BB962C8B-B14F-4D97-AF65-F5344CB8AC3E}">
        <p14:creationId xmlns:p14="http://schemas.microsoft.com/office/powerpoint/2010/main" val="2243718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54F1E-49F5-4796-9BDC-A0853A986DBA}"/>
              </a:ext>
            </a:extLst>
          </p:cNvPr>
          <p:cNvSpPr>
            <a:spLocks noGrp="1"/>
          </p:cNvSpPr>
          <p:nvPr>
            <p:ph type="title"/>
          </p:nvPr>
        </p:nvSpPr>
        <p:spPr/>
        <p:txBody>
          <a:bodyPr/>
          <a:lstStyle/>
          <a:p>
            <a:r>
              <a:rPr lang="en-US" altLang="en-US" dirty="0"/>
              <a:t>Example 5</a:t>
            </a:r>
            <a:endParaRPr lang="en-US" dirty="0"/>
          </a:p>
        </p:txBody>
      </p:sp>
      <p:sp>
        <p:nvSpPr>
          <p:cNvPr id="3" name="Content Placeholder 2">
            <a:extLst>
              <a:ext uri="{FF2B5EF4-FFF2-40B4-BE49-F238E27FC236}">
                <a16:creationId xmlns:a16="http://schemas.microsoft.com/office/drawing/2014/main" id="{306678D1-5651-494B-B4D9-FDEF8459B466}"/>
              </a:ext>
            </a:extLst>
          </p:cNvPr>
          <p:cNvSpPr>
            <a:spLocks noGrp="1"/>
          </p:cNvSpPr>
          <p:nvPr>
            <p:ph sz="quarter" idx="23"/>
          </p:nvPr>
        </p:nvSpPr>
        <p:spPr>
          <a:xfrm>
            <a:off x="736600" y="1289049"/>
            <a:ext cx="10718800" cy="1573289"/>
          </a:xfrm>
        </p:spPr>
        <p:txBody>
          <a:bodyPr/>
          <a:lstStyle/>
          <a:p>
            <a:r>
              <a:rPr lang="en-US" altLang="en-US" dirty="0"/>
              <a:t>Find an equation of a sphere with radius </a:t>
            </a:r>
            <a:r>
              <a:rPr lang="en-US" altLang="en-US" i="1" dirty="0"/>
              <a:t>r</a:t>
            </a:r>
            <a:r>
              <a:rPr lang="en-US" altLang="en-US" dirty="0"/>
              <a:t> and center </a:t>
            </a:r>
            <a:r>
              <a:rPr lang="en-US" altLang="en-US" i="1" dirty="0"/>
              <a:t>C</a:t>
            </a:r>
            <a:r>
              <a:rPr lang="en-US" altLang="en-US" dirty="0"/>
              <a:t>(</a:t>
            </a:r>
            <a:r>
              <a:rPr lang="en-US" altLang="en-US" i="1" dirty="0"/>
              <a:t>h</a:t>
            </a:r>
            <a:r>
              <a:rPr lang="en-US" altLang="en-US" dirty="0"/>
              <a:t>, </a:t>
            </a:r>
            <a:r>
              <a:rPr lang="en-US" altLang="en-US" i="1" dirty="0"/>
              <a:t>k</a:t>
            </a:r>
            <a:r>
              <a:rPr lang="en-US" altLang="en-US" dirty="0"/>
              <a:t>, </a:t>
            </a:r>
            <a:r>
              <a:rPr lang="en-US" altLang="en-US" i="1" dirty="0"/>
              <a:t>l</a:t>
            </a:r>
            <a:r>
              <a:rPr lang="en-US" altLang="en-US" sz="800" i="1" dirty="0"/>
              <a:t> </a:t>
            </a:r>
            <a:r>
              <a:rPr lang="en-US" altLang="en-US" dirty="0"/>
              <a:t>).</a:t>
            </a:r>
          </a:p>
          <a:p>
            <a:r>
              <a:rPr lang="en-US" altLang="en-US" b="1" dirty="0">
                <a:solidFill>
                  <a:srgbClr val="0000A3"/>
                </a:solidFill>
              </a:rPr>
              <a:t>Solution:</a:t>
            </a:r>
          </a:p>
          <a:p>
            <a:r>
              <a:rPr lang="en-US" altLang="en-US" dirty="0"/>
              <a:t>By definition, a sphere is the set of all points </a:t>
            </a:r>
            <a:r>
              <a:rPr lang="en-US" altLang="en-US" i="1" dirty="0"/>
              <a:t>P</a:t>
            </a:r>
            <a:r>
              <a:rPr lang="en-US" altLang="en-US" dirty="0"/>
              <a:t>(</a:t>
            </a:r>
            <a:r>
              <a:rPr lang="en-US" altLang="en-US" i="1" dirty="0"/>
              <a:t>x</a:t>
            </a:r>
            <a:r>
              <a:rPr lang="en-US" altLang="en-US" dirty="0"/>
              <a:t>, </a:t>
            </a:r>
            <a:r>
              <a:rPr lang="en-US" altLang="en-US" i="1" dirty="0"/>
              <a:t>y</a:t>
            </a:r>
            <a:r>
              <a:rPr lang="en-US" altLang="en-US" dirty="0"/>
              <a:t>, </a:t>
            </a:r>
            <a:r>
              <a:rPr lang="en-US" altLang="en-US" i="1" dirty="0"/>
              <a:t>z</a:t>
            </a:r>
            <a:r>
              <a:rPr lang="en-US" altLang="en-US" dirty="0"/>
              <a:t>) whose distance from </a:t>
            </a:r>
            <a:r>
              <a:rPr lang="en-US" altLang="en-US" i="1" dirty="0"/>
              <a:t>C </a:t>
            </a:r>
            <a:r>
              <a:rPr lang="en-US" altLang="en-US" dirty="0"/>
              <a:t>is </a:t>
            </a:r>
            <a:r>
              <a:rPr lang="en-US" altLang="en-US" i="1" dirty="0"/>
              <a:t>r</a:t>
            </a:r>
            <a:r>
              <a:rPr lang="en-US" altLang="en-US" dirty="0"/>
              <a:t>. (See Figure 12.)</a:t>
            </a:r>
          </a:p>
        </p:txBody>
      </p:sp>
      <p:pic>
        <p:nvPicPr>
          <p:cNvPr id="11" name="Content Placeholder 10" descr="A sphere is graphed on an x y z coordinate system. The center of the sphere is at the point C (h, k, l) and a point P (x, y, z) is shown on the circumference of the sphere. The distance between the center and the point P is the radius of the sphere which is labeled r. &#10;">
            <a:extLst>
              <a:ext uri="{FF2B5EF4-FFF2-40B4-BE49-F238E27FC236}">
                <a16:creationId xmlns:a16="http://schemas.microsoft.com/office/drawing/2014/main" id="{B9F7C878-7281-4FD7-9C97-1FD06CB7CA7C}"/>
              </a:ext>
            </a:extLst>
          </p:cNvPr>
          <p:cNvPicPr>
            <a:picLocks noGrp="1" noChangeAspect="1"/>
          </p:cNvPicPr>
          <p:nvPr>
            <p:ph sz="quarter" idx="24"/>
          </p:nvPr>
        </p:nvPicPr>
        <p:blipFill>
          <a:blip r:embed="rId2"/>
          <a:stretch>
            <a:fillRect/>
          </a:stretch>
        </p:blipFill>
        <p:spPr>
          <a:xfrm>
            <a:off x="4738616" y="3066927"/>
            <a:ext cx="2708417" cy="2702021"/>
          </a:xfrm>
          <a:prstGeom prst="rect">
            <a:avLst/>
          </a:prstGeom>
        </p:spPr>
      </p:pic>
      <p:sp>
        <p:nvSpPr>
          <p:cNvPr id="5" name="Content Placeholder 4">
            <a:extLst>
              <a:ext uri="{FF2B5EF4-FFF2-40B4-BE49-F238E27FC236}">
                <a16:creationId xmlns:a16="http://schemas.microsoft.com/office/drawing/2014/main" id="{4718AE20-D34F-4BE1-A815-7F840418B983}"/>
              </a:ext>
            </a:extLst>
          </p:cNvPr>
          <p:cNvSpPr>
            <a:spLocks noGrp="1"/>
          </p:cNvSpPr>
          <p:nvPr>
            <p:ph sz="quarter" idx="25"/>
          </p:nvPr>
        </p:nvSpPr>
        <p:spPr>
          <a:xfrm>
            <a:off x="5497827" y="5973536"/>
            <a:ext cx="1196346" cy="243651"/>
          </a:xfrm>
        </p:spPr>
        <p:txBody>
          <a:bodyPr/>
          <a:lstStyle/>
          <a:p>
            <a:pPr algn="ctr"/>
            <a:r>
              <a:rPr lang="en-US" altLang="en-US" sz="1600" b="1" dirty="0"/>
              <a:t>Figure 12</a:t>
            </a:r>
          </a:p>
        </p:txBody>
      </p:sp>
    </p:spTree>
    <p:extLst>
      <p:ext uri="{BB962C8B-B14F-4D97-AF65-F5344CB8AC3E}">
        <p14:creationId xmlns:p14="http://schemas.microsoft.com/office/powerpoint/2010/main" val="4118611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2B44-95A9-4257-8B63-EA6EFC1DD356}"/>
              </a:ext>
            </a:extLst>
          </p:cNvPr>
          <p:cNvSpPr>
            <a:spLocks noGrp="1"/>
          </p:cNvSpPr>
          <p:nvPr>
            <p:ph type="title"/>
          </p:nvPr>
        </p:nvSpPr>
        <p:spPr/>
        <p:txBody>
          <a:bodyPr/>
          <a:lstStyle/>
          <a:p>
            <a:r>
              <a:rPr lang="en-US" altLang="en-US" dirty="0"/>
              <a:t>Example 5 – </a:t>
            </a:r>
            <a:r>
              <a:rPr lang="en-US" altLang="en-US" i="1" dirty="0"/>
              <a:t>Solution</a:t>
            </a:r>
            <a:r>
              <a:rPr lang="en-US" altLang="en-US" dirty="0"/>
              <a:t> </a:t>
            </a:r>
            <a:endParaRPr lang="en-US" dirty="0"/>
          </a:p>
        </p:txBody>
      </p:sp>
      <p:sp>
        <p:nvSpPr>
          <p:cNvPr id="3" name="Content Placeholder 2">
            <a:extLst>
              <a:ext uri="{FF2B5EF4-FFF2-40B4-BE49-F238E27FC236}">
                <a16:creationId xmlns:a16="http://schemas.microsoft.com/office/drawing/2014/main" id="{75706D6A-3985-4ADC-A2B2-3DE6C36BEDB1}"/>
              </a:ext>
            </a:extLst>
          </p:cNvPr>
          <p:cNvSpPr>
            <a:spLocks noGrp="1"/>
          </p:cNvSpPr>
          <p:nvPr>
            <p:ph sz="quarter" idx="23"/>
          </p:nvPr>
        </p:nvSpPr>
        <p:spPr>
          <a:xfrm>
            <a:off x="736600" y="1289050"/>
            <a:ext cx="5074265" cy="352427"/>
          </a:xfrm>
        </p:spPr>
        <p:txBody>
          <a:bodyPr/>
          <a:lstStyle/>
          <a:p>
            <a:r>
              <a:rPr lang="en-US" altLang="en-US" dirty="0"/>
              <a:t>Thus </a:t>
            </a:r>
            <a:r>
              <a:rPr lang="en-US" altLang="en-US" i="1" dirty="0"/>
              <a:t>P</a:t>
            </a:r>
            <a:r>
              <a:rPr lang="en-US" altLang="en-US" dirty="0"/>
              <a:t> is on the sphere if and only if</a:t>
            </a:r>
            <a:endParaRPr lang="en-US" dirty="0"/>
          </a:p>
        </p:txBody>
      </p:sp>
      <p:graphicFrame>
        <p:nvGraphicFramePr>
          <p:cNvPr id="12" name="Content Placeholder 11" descr="abs(PC) = r">
            <a:extLst>
              <a:ext uri="{FF2B5EF4-FFF2-40B4-BE49-F238E27FC236}">
                <a16:creationId xmlns:a16="http://schemas.microsoft.com/office/drawing/2014/main" id="{609DFD86-162E-4E14-9AB1-00AD0D40E8D5}"/>
              </a:ext>
            </a:extLst>
          </p:cNvPr>
          <p:cNvGraphicFramePr>
            <a:graphicFrameLocks noGrp="1" noChangeAspect="1"/>
          </p:cNvGraphicFramePr>
          <p:nvPr>
            <p:ph sz="quarter" idx="24"/>
            <p:extLst>
              <p:ext uri="{D42A27DB-BD31-4B8C-83A1-F6EECF244321}">
                <p14:modId xmlns:p14="http://schemas.microsoft.com/office/powerpoint/2010/main" val="1484964819"/>
              </p:ext>
            </p:extLst>
          </p:nvPr>
        </p:nvGraphicFramePr>
        <p:xfrm>
          <a:off x="5771535" y="1269335"/>
          <a:ext cx="1015907" cy="401638"/>
        </p:xfrm>
        <a:graphic>
          <a:graphicData uri="http://schemas.openxmlformats.org/presentationml/2006/ole">
            <mc:AlternateContent xmlns:mc="http://schemas.openxmlformats.org/markup-compatibility/2006">
              <mc:Choice xmlns:v="urn:schemas-microsoft-com:vml" Requires="v">
                <p:oleObj spid="_x0000_s610486" name="Equation" r:id="rId3" imgW="1091880" imgH="431640" progId="Equation.DSMT4">
                  <p:embed/>
                </p:oleObj>
              </mc:Choice>
              <mc:Fallback>
                <p:oleObj name="Equation" r:id="rId3" imgW="1091880" imgH="431640" progId="Equation.DSMT4">
                  <p:embed/>
                  <p:pic>
                    <p:nvPicPr>
                      <p:cNvPr id="11" name="Object 10">
                        <a:extLst>
                          <a:ext uri="{FF2B5EF4-FFF2-40B4-BE49-F238E27FC236}">
                            <a16:creationId xmlns:a16="http://schemas.microsoft.com/office/drawing/2014/main" id="{56FCCDF6-562B-4C68-9E15-717AE3750305}"/>
                          </a:ext>
                        </a:extLst>
                      </p:cNvPr>
                      <p:cNvPicPr/>
                      <p:nvPr/>
                    </p:nvPicPr>
                    <p:blipFill>
                      <a:blip r:embed="rId4"/>
                      <a:stretch>
                        <a:fillRect/>
                      </a:stretch>
                    </p:blipFill>
                    <p:spPr>
                      <a:xfrm>
                        <a:off x="5771535" y="1269335"/>
                        <a:ext cx="1015907" cy="40163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922E34C-0B74-4AA9-A152-907E358E0036}"/>
              </a:ext>
            </a:extLst>
          </p:cNvPr>
          <p:cNvSpPr>
            <a:spLocks noGrp="1"/>
          </p:cNvSpPr>
          <p:nvPr>
            <p:ph sz="quarter" idx="25"/>
          </p:nvPr>
        </p:nvSpPr>
        <p:spPr>
          <a:xfrm>
            <a:off x="736600" y="1822652"/>
            <a:ext cx="4071374" cy="352427"/>
          </a:xfrm>
        </p:spPr>
        <p:txBody>
          <a:bodyPr/>
          <a:lstStyle/>
          <a:p>
            <a:r>
              <a:rPr lang="en-US" altLang="en-US" dirty="0"/>
              <a:t>Squaring both sides, we have </a:t>
            </a:r>
          </a:p>
        </p:txBody>
      </p:sp>
      <p:graphicFrame>
        <p:nvGraphicFramePr>
          <p:cNvPr id="14" name="Content Placeholder 13" descr="abs(PC)^2 = r^2">
            <a:extLst>
              <a:ext uri="{FF2B5EF4-FFF2-40B4-BE49-F238E27FC236}">
                <a16:creationId xmlns:a16="http://schemas.microsoft.com/office/drawing/2014/main" id="{ECEA2950-C1AA-470C-B560-4D9E2CCC43B3}"/>
              </a:ext>
            </a:extLst>
          </p:cNvPr>
          <p:cNvGraphicFramePr>
            <a:graphicFrameLocks noGrp="1" noChangeAspect="1"/>
          </p:cNvGraphicFramePr>
          <p:nvPr>
            <p:ph sz="quarter" idx="26"/>
            <p:extLst>
              <p:ext uri="{D42A27DB-BD31-4B8C-83A1-F6EECF244321}">
                <p14:modId xmlns:p14="http://schemas.microsoft.com/office/powerpoint/2010/main" val="4007910857"/>
              </p:ext>
            </p:extLst>
          </p:nvPr>
        </p:nvGraphicFramePr>
        <p:xfrm>
          <a:off x="5660125" y="2467764"/>
          <a:ext cx="1238726" cy="485775"/>
        </p:xfrm>
        <a:graphic>
          <a:graphicData uri="http://schemas.openxmlformats.org/presentationml/2006/ole">
            <mc:AlternateContent xmlns:mc="http://schemas.openxmlformats.org/markup-compatibility/2006">
              <mc:Choice xmlns:v="urn:schemas-microsoft-com:vml" Requires="v">
                <p:oleObj spid="_x0000_s610487" name="Equation" r:id="rId5" imgW="1295280" imgH="507960" progId="Equation.DSMT4">
                  <p:embed/>
                </p:oleObj>
              </mc:Choice>
              <mc:Fallback>
                <p:oleObj name="Equation" r:id="rId5" imgW="1295280" imgH="507960" progId="Equation.DSMT4">
                  <p:embed/>
                  <p:pic>
                    <p:nvPicPr>
                      <p:cNvPr id="13" name="Object 12">
                        <a:extLst>
                          <a:ext uri="{FF2B5EF4-FFF2-40B4-BE49-F238E27FC236}">
                            <a16:creationId xmlns:a16="http://schemas.microsoft.com/office/drawing/2014/main" id="{85AA4ACD-CFF0-4BF7-AC64-505A3AE271AA}"/>
                          </a:ext>
                        </a:extLst>
                      </p:cNvPr>
                      <p:cNvPicPr/>
                      <p:nvPr/>
                    </p:nvPicPr>
                    <p:blipFill>
                      <a:blip r:embed="rId6"/>
                      <a:stretch>
                        <a:fillRect/>
                      </a:stretch>
                    </p:blipFill>
                    <p:spPr>
                      <a:xfrm>
                        <a:off x="5660125" y="2467764"/>
                        <a:ext cx="1238726" cy="48577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7BD94025-6051-40E2-A65E-2F3666A8B224}"/>
              </a:ext>
            </a:extLst>
          </p:cNvPr>
          <p:cNvSpPr>
            <a:spLocks noGrp="1"/>
          </p:cNvSpPr>
          <p:nvPr>
            <p:ph sz="quarter" idx="27"/>
          </p:nvPr>
        </p:nvSpPr>
        <p:spPr>
          <a:xfrm>
            <a:off x="736600" y="3126712"/>
            <a:ext cx="325284" cy="352427"/>
          </a:xfrm>
        </p:spPr>
        <p:txBody>
          <a:bodyPr/>
          <a:lstStyle/>
          <a:p>
            <a:r>
              <a:rPr lang="en-US" altLang="en-US" dirty="0"/>
              <a:t>or</a:t>
            </a:r>
          </a:p>
        </p:txBody>
      </p:sp>
      <p:graphicFrame>
        <p:nvGraphicFramePr>
          <p:cNvPr id="16" name="Content Placeholder 15" descr="((x minus h)^2) + ((y minus k)^2) + ((z minus l)^2) = r^2">
            <a:extLst>
              <a:ext uri="{FF2B5EF4-FFF2-40B4-BE49-F238E27FC236}">
                <a16:creationId xmlns:a16="http://schemas.microsoft.com/office/drawing/2014/main" id="{FA9BDD5C-A10A-4C11-807B-C5713E57CFDF}"/>
              </a:ext>
            </a:extLst>
          </p:cNvPr>
          <p:cNvGraphicFramePr>
            <a:graphicFrameLocks noGrp="1" noChangeAspect="1"/>
          </p:cNvGraphicFramePr>
          <p:nvPr>
            <p:ph sz="quarter" idx="28"/>
            <p:extLst>
              <p:ext uri="{D42A27DB-BD31-4B8C-83A1-F6EECF244321}">
                <p14:modId xmlns:p14="http://schemas.microsoft.com/office/powerpoint/2010/main" val="3816946724"/>
              </p:ext>
            </p:extLst>
          </p:nvPr>
        </p:nvGraphicFramePr>
        <p:xfrm>
          <a:off x="4019550" y="4416940"/>
          <a:ext cx="4152900" cy="508000"/>
        </p:xfrm>
        <a:graphic>
          <a:graphicData uri="http://schemas.openxmlformats.org/presentationml/2006/ole">
            <mc:AlternateContent xmlns:mc="http://schemas.openxmlformats.org/markup-compatibility/2006">
              <mc:Choice xmlns:v="urn:schemas-microsoft-com:vml" Requires="v">
                <p:oleObj spid="_x0000_s610488" name="Equation" r:id="rId7" imgW="4152600" imgH="507960" progId="Equation.DSMT4">
                  <p:embed/>
                </p:oleObj>
              </mc:Choice>
              <mc:Fallback>
                <p:oleObj name="Equation" r:id="rId7" imgW="4152600" imgH="507960" progId="Equation.DSMT4">
                  <p:embed/>
                  <p:pic>
                    <p:nvPicPr>
                      <p:cNvPr id="15" name="Object 14">
                        <a:extLst>
                          <a:ext uri="{FF2B5EF4-FFF2-40B4-BE49-F238E27FC236}">
                            <a16:creationId xmlns:a16="http://schemas.microsoft.com/office/drawing/2014/main" id="{30A27990-FD15-4F4E-A54B-E309AB1266B3}"/>
                          </a:ext>
                        </a:extLst>
                      </p:cNvPr>
                      <p:cNvPicPr/>
                      <p:nvPr/>
                    </p:nvPicPr>
                    <p:blipFill>
                      <a:blip r:embed="rId8"/>
                      <a:stretch>
                        <a:fillRect/>
                      </a:stretch>
                    </p:blipFill>
                    <p:spPr>
                      <a:xfrm>
                        <a:off x="4019550" y="4416940"/>
                        <a:ext cx="4152900" cy="508000"/>
                      </a:xfrm>
                      <a:prstGeom prst="rect">
                        <a:avLst/>
                      </a:prstGeom>
                    </p:spPr>
                  </p:pic>
                </p:oleObj>
              </mc:Fallback>
            </mc:AlternateContent>
          </a:graphicData>
        </a:graphic>
      </p:graphicFrame>
    </p:spTree>
    <p:extLst>
      <p:ext uri="{BB962C8B-B14F-4D97-AF65-F5344CB8AC3E}">
        <p14:creationId xmlns:p14="http://schemas.microsoft.com/office/powerpoint/2010/main" val="753934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3BA97-A175-4995-A86D-5754FA3C7BD5}"/>
              </a:ext>
            </a:extLst>
          </p:cNvPr>
          <p:cNvSpPr>
            <a:spLocks noGrp="1"/>
          </p:cNvSpPr>
          <p:nvPr>
            <p:ph type="title"/>
          </p:nvPr>
        </p:nvSpPr>
        <p:spPr/>
        <p:txBody>
          <a:bodyPr/>
          <a:lstStyle/>
          <a:p>
            <a:r>
              <a:rPr lang="en-US" altLang="en-US" sz="3200" dirty="0"/>
              <a:t>Distance and Spheres </a:t>
            </a:r>
            <a:r>
              <a:rPr lang="en-US" altLang="en-US" sz="2400" b="0" dirty="0"/>
              <a:t>(2 of 2)</a:t>
            </a:r>
            <a:endParaRPr lang="en-US" dirty="0"/>
          </a:p>
        </p:txBody>
      </p:sp>
      <p:sp>
        <p:nvSpPr>
          <p:cNvPr id="3" name="Content Placeholder 2">
            <a:extLst>
              <a:ext uri="{FF2B5EF4-FFF2-40B4-BE49-F238E27FC236}">
                <a16:creationId xmlns:a16="http://schemas.microsoft.com/office/drawing/2014/main" id="{B52C4B29-B735-4F89-8B57-323CB4067774}"/>
              </a:ext>
            </a:extLst>
          </p:cNvPr>
          <p:cNvSpPr>
            <a:spLocks noGrp="1"/>
          </p:cNvSpPr>
          <p:nvPr>
            <p:ph sz="quarter" idx="23"/>
          </p:nvPr>
        </p:nvSpPr>
        <p:spPr>
          <a:xfrm>
            <a:off x="736600" y="1289049"/>
            <a:ext cx="10718800" cy="1073741"/>
          </a:xfrm>
        </p:spPr>
        <p:txBody>
          <a:bodyPr/>
          <a:lstStyle/>
          <a:p>
            <a:r>
              <a:rPr lang="en-US" altLang="en-US" dirty="0"/>
              <a:t>The result of Example 5 is worth remembering.</a:t>
            </a:r>
          </a:p>
          <a:p>
            <a:r>
              <a:rPr lang="en-US" b="1" dirty="0">
                <a:solidFill>
                  <a:srgbClr val="0000A3"/>
                </a:solidFill>
              </a:rPr>
              <a:t>Equation of a Sphere </a:t>
            </a:r>
            <a:r>
              <a:rPr lang="en-US" dirty="0"/>
              <a:t>An equation of a sphere with center </a:t>
            </a:r>
            <a:r>
              <a:rPr lang="en-US" i="1" dirty="0"/>
              <a:t>C</a:t>
            </a:r>
            <a:r>
              <a:rPr lang="en-US" dirty="0"/>
              <a:t>(</a:t>
            </a:r>
            <a:r>
              <a:rPr lang="en-US" i="1" dirty="0"/>
              <a:t>h</a:t>
            </a:r>
            <a:r>
              <a:rPr lang="en-US" dirty="0"/>
              <a:t>, </a:t>
            </a:r>
            <a:r>
              <a:rPr lang="en-US" i="1" dirty="0"/>
              <a:t>k</a:t>
            </a:r>
            <a:r>
              <a:rPr lang="en-US" dirty="0"/>
              <a:t>, </a:t>
            </a:r>
            <a:r>
              <a:rPr lang="en-US" i="1" dirty="0"/>
              <a:t>I</a:t>
            </a:r>
            <a:r>
              <a:rPr lang="en-US" dirty="0"/>
              <a:t>) and radius r is</a:t>
            </a:r>
          </a:p>
        </p:txBody>
      </p:sp>
      <p:graphicFrame>
        <p:nvGraphicFramePr>
          <p:cNvPr id="12" name="Content Placeholder 11" descr="((x minus h)^2) + ((y minus k)^2) + ((z minus l)^2) = r^2">
            <a:extLst>
              <a:ext uri="{FF2B5EF4-FFF2-40B4-BE49-F238E27FC236}">
                <a16:creationId xmlns:a16="http://schemas.microsoft.com/office/drawing/2014/main" id="{128D498A-1220-444E-9B03-DCF6D3309D81}"/>
              </a:ext>
            </a:extLst>
          </p:cNvPr>
          <p:cNvGraphicFramePr>
            <a:graphicFrameLocks noGrp="1" noChangeAspect="1"/>
          </p:cNvGraphicFramePr>
          <p:nvPr>
            <p:ph sz="quarter" idx="24"/>
            <p:extLst>
              <p:ext uri="{D42A27DB-BD31-4B8C-83A1-F6EECF244321}">
                <p14:modId xmlns:p14="http://schemas.microsoft.com/office/powerpoint/2010/main" val="521775671"/>
              </p:ext>
            </p:extLst>
          </p:nvPr>
        </p:nvGraphicFramePr>
        <p:xfrm>
          <a:off x="4371845" y="2572437"/>
          <a:ext cx="3972902" cy="485982"/>
        </p:xfrm>
        <a:graphic>
          <a:graphicData uri="http://schemas.openxmlformats.org/presentationml/2006/ole">
            <mc:AlternateContent xmlns:mc="http://schemas.openxmlformats.org/markup-compatibility/2006">
              <mc:Choice xmlns:v="urn:schemas-microsoft-com:vml" Requires="v">
                <p:oleObj spid="_x0000_s611451" name="Equation" r:id="rId3" imgW="4152600" imgH="507960" progId="Equation.DSMT4">
                  <p:embed/>
                </p:oleObj>
              </mc:Choice>
              <mc:Fallback>
                <p:oleObj name="Equation" r:id="rId3" imgW="4152600" imgH="507960" progId="Equation.DSMT4">
                  <p:embed/>
                  <p:pic>
                    <p:nvPicPr>
                      <p:cNvPr id="11" name="Object 10">
                        <a:extLst>
                          <a:ext uri="{FF2B5EF4-FFF2-40B4-BE49-F238E27FC236}">
                            <a16:creationId xmlns:a16="http://schemas.microsoft.com/office/drawing/2014/main" id="{2E7D9178-AFC3-4CD8-B600-9E02868FA828}"/>
                          </a:ext>
                        </a:extLst>
                      </p:cNvPr>
                      <p:cNvPicPr/>
                      <p:nvPr/>
                    </p:nvPicPr>
                    <p:blipFill>
                      <a:blip r:embed="rId4"/>
                      <a:stretch>
                        <a:fillRect/>
                      </a:stretch>
                    </p:blipFill>
                    <p:spPr>
                      <a:xfrm>
                        <a:off x="4371845" y="2572437"/>
                        <a:ext cx="3972902" cy="48598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5A7CC3E-418A-4765-AD2D-385D6AB503D6}"/>
              </a:ext>
            </a:extLst>
          </p:cNvPr>
          <p:cNvSpPr>
            <a:spLocks noGrp="1"/>
          </p:cNvSpPr>
          <p:nvPr>
            <p:ph sz="quarter" idx="25"/>
          </p:nvPr>
        </p:nvSpPr>
        <p:spPr>
          <a:xfrm>
            <a:off x="736600" y="3593541"/>
            <a:ext cx="10712450" cy="431643"/>
          </a:xfrm>
        </p:spPr>
        <p:txBody>
          <a:bodyPr/>
          <a:lstStyle/>
          <a:p>
            <a:r>
              <a:rPr lang="en-US" dirty="0"/>
              <a:t>In particular, if the center is the origin </a:t>
            </a:r>
            <a:r>
              <a:rPr lang="en-US" i="1" dirty="0"/>
              <a:t>O</a:t>
            </a:r>
            <a:r>
              <a:rPr lang="en-US" dirty="0"/>
              <a:t>, then an equation of the sphere is</a:t>
            </a:r>
          </a:p>
        </p:txBody>
      </p:sp>
      <p:graphicFrame>
        <p:nvGraphicFramePr>
          <p:cNvPr id="14" name="Content Placeholder 13" descr="(x^2) + (y^2) + (z^2) = (r^2)">
            <a:extLst>
              <a:ext uri="{FF2B5EF4-FFF2-40B4-BE49-F238E27FC236}">
                <a16:creationId xmlns:a16="http://schemas.microsoft.com/office/drawing/2014/main" id="{FB2168BB-0D15-47F6-8586-EF6B54FC32F7}"/>
              </a:ext>
            </a:extLst>
          </p:cNvPr>
          <p:cNvGraphicFramePr>
            <a:graphicFrameLocks noGrp="1" noChangeAspect="1"/>
          </p:cNvGraphicFramePr>
          <p:nvPr>
            <p:ph sz="quarter" idx="26"/>
            <p:extLst>
              <p:ext uri="{D42A27DB-BD31-4B8C-83A1-F6EECF244321}">
                <p14:modId xmlns:p14="http://schemas.microsoft.com/office/powerpoint/2010/main" val="1032392604"/>
              </p:ext>
            </p:extLst>
          </p:nvPr>
        </p:nvGraphicFramePr>
        <p:xfrm>
          <a:off x="5013325" y="4437932"/>
          <a:ext cx="2159000" cy="406400"/>
        </p:xfrm>
        <a:graphic>
          <a:graphicData uri="http://schemas.openxmlformats.org/presentationml/2006/ole">
            <mc:AlternateContent xmlns:mc="http://schemas.openxmlformats.org/markup-compatibility/2006">
              <mc:Choice xmlns:v="urn:schemas-microsoft-com:vml" Requires="v">
                <p:oleObj spid="_x0000_s611452" name="Equation" r:id="rId5" imgW="2158920" imgH="406080" progId="Equation.DSMT4">
                  <p:embed/>
                </p:oleObj>
              </mc:Choice>
              <mc:Fallback>
                <p:oleObj name="Equation" r:id="rId5" imgW="2158920" imgH="406080" progId="Equation.DSMT4">
                  <p:embed/>
                  <p:pic>
                    <p:nvPicPr>
                      <p:cNvPr id="13" name="Object 12">
                        <a:extLst>
                          <a:ext uri="{FF2B5EF4-FFF2-40B4-BE49-F238E27FC236}">
                            <a16:creationId xmlns:a16="http://schemas.microsoft.com/office/drawing/2014/main" id="{4ADA1640-E269-4205-9277-18351673791D}"/>
                          </a:ext>
                        </a:extLst>
                      </p:cNvPr>
                      <p:cNvPicPr/>
                      <p:nvPr/>
                    </p:nvPicPr>
                    <p:blipFill>
                      <a:blip r:embed="rId6"/>
                      <a:stretch>
                        <a:fillRect/>
                      </a:stretch>
                    </p:blipFill>
                    <p:spPr>
                      <a:xfrm>
                        <a:off x="5013325" y="4437932"/>
                        <a:ext cx="2159000" cy="406400"/>
                      </a:xfrm>
                      <a:prstGeom prst="rect">
                        <a:avLst/>
                      </a:prstGeom>
                    </p:spPr>
                  </p:pic>
                </p:oleObj>
              </mc:Fallback>
            </mc:AlternateContent>
          </a:graphicData>
        </a:graphic>
      </p:graphicFrame>
    </p:spTree>
    <p:extLst>
      <p:ext uri="{BB962C8B-B14F-4D97-AF65-F5344CB8AC3E}">
        <p14:creationId xmlns:p14="http://schemas.microsoft.com/office/powerpoint/2010/main" val="345654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94F6-E0BA-4052-B1B1-8DCC4290E218}"/>
              </a:ext>
            </a:extLst>
          </p:cNvPr>
          <p:cNvSpPr>
            <a:spLocks noGrp="1"/>
          </p:cNvSpPr>
          <p:nvPr>
            <p:ph type="title"/>
          </p:nvPr>
        </p:nvSpPr>
        <p:spPr>
          <a:xfrm>
            <a:off x="838200" y="2960841"/>
            <a:ext cx="10515600" cy="672105"/>
          </a:xfrm>
        </p:spPr>
        <p:txBody>
          <a:bodyPr/>
          <a:lstStyle/>
          <a:p>
            <a:pPr algn="ctr"/>
            <a:r>
              <a:rPr lang="en-US" dirty="0"/>
              <a:t>3D Space</a:t>
            </a:r>
          </a:p>
        </p:txBody>
      </p:sp>
    </p:spTree>
    <p:extLst>
      <p:ext uri="{BB962C8B-B14F-4D97-AF65-F5344CB8AC3E}">
        <p14:creationId xmlns:p14="http://schemas.microsoft.com/office/powerpoint/2010/main" val="2317846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832E6-7430-407D-AFDF-BBCDE80D5CA7}"/>
              </a:ext>
            </a:extLst>
          </p:cNvPr>
          <p:cNvSpPr>
            <a:spLocks noGrp="1"/>
          </p:cNvSpPr>
          <p:nvPr>
            <p:ph type="title"/>
          </p:nvPr>
        </p:nvSpPr>
        <p:spPr/>
        <p:txBody>
          <a:bodyPr/>
          <a:lstStyle/>
          <a:p>
            <a:r>
              <a:rPr lang="en-US" altLang="en-US" sz="3600" dirty="0"/>
              <a:t>3D Space </a:t>
            </a:r>
            <a:r>
              <a:rPr lang="en-US" altLang="en-US" sz="2400" b="0" dirty="0"/>
              <a:t>(1 of 11)</a:t>
            </a:r>
            <a:endParaRPr lang="en-US" sz="2400" b="0" dirty="0"/>
          </a:p>
        </p:txBody>
      </p:sp>
      <p:sp>
        <p:nvSpPr>
          <p:cNvPr id="3" name="Text Placeholder 2">
            <a:extLst>
              <a:ext uri="{FF2B5EF4-FFF2-40B4-BE49-F238E27FC236}">
                <a16:creationId xmlns:a16="http://schemas.microsoft.com/office/drawing/2014/main" id="{1F9327C9-8C54-482F-B4AA-F0AA3DF534D4}"/>
              </a:ext>
            </a:extLst>
          </p:cNvPr>
          <p:cNvSpPr>
            <a:spLocks noGrp="1"/>
          </p:cNvSpPr>
          <p:nvPr>
            <p:ph type="body" sz="quarter" idx="15"/>
          </p:nvPr>
        </p:nvSpPr>
        <p:spPr>
          <a:xfrm>
            <a:off x="743576" y="1289684"/>
            <a:ext cx="10711543" cy="2591652"/>
          </a:xfrm>
        </p:spPr>
        <p:txBody>
          <a:bodyPr/>
          <a:lstStyle/>
          <a:p>
            <a:r>
              <a:rPr lang="en-US" altLang="en-US" dirty="0"/>
              <a:t>To locate a point in a plane, two numbers are necessary. </a:t>
            </a:r>
          </a:p>
          <a:p>
            <a:r>
              <a:rPr lang="en-US" altLang="en-US" dirty="0"/>
              <a:t>We know that any point in the plane can be represented as an ordered pair (</a:t>
            </a:r>
            <a:r>
              <a:rPr lang="en-US" altLang="en-US" i="1" dirty="0"/>
              <a:t>a</a:t>
            </a:r>
            <a:r>
              <a:rPr lang="en-US" altLang="en-US" dirty="0"/>
              <a:t>, </a:t>
            </a:r>
            <a:r>
              <a:rPr lang="en-US" altLang="en-US" i="1" dirty="0"/>
              <a:t>b</a:t>
            </a:r>
            <a:r>
              <a:rPr lang="en-US" altLang="en-US" dirty="0"/>
              <a:t>) of real numbers, where </a:t>
            </a:r>
            <a:r>
              <a:rPr lang="en-US" altLang="en-US" i="1" dirty="0"/>
              <a:t>a </a:t>
            </a:r>
            <a:r>
              <a:rPr lang="en-US" altLang="en-US" dirty="0"/>
              <a:t>is the </a:t>
            </a:r>
            <a:r>
              <a:rPr lang="en-US" altLang="en-US" i="1" dirty="0"/>
              <a:t>x</a:t>
            </a:r>
            <a:r>
              <a:rPr lang="en-US" altLang="en-US" dirty="0"/>
              <a:t>-coordinate and </a:t>
            </a:r>
            <a:r>
              <a:rPr lang="en-US" altLang="en-US" i="1" dirty="0"/>
              <a:t>b</a:t>
            </a:r>
            <a:r>
              <a:rPr lang="en-US" altLang="en-US" dirty="0"/>
              <a:t> is the </a:t>
            </a:r>
            <a:r>
              <a:rPr lang="en-US" altLang="en-US" i="1" dirty="0"/>
              <a:t>y</a:t>
            </a:r>
            <a:r>
              <a:rPr lang="en-US" altLang="en-US" dirty="0"/>
              <a:t>-coordinate. </a:t>
            </a:r>
          </a:p>
          <a:p>
            <a:r>
              <a:rPr lang="en-US" altLang="en-US" dirty="0"/>
              <a:t>For this reason, a plane is called two-dimensional. To locate a point in space, three numbers are required. </a:t>
            </a:r>
          </a:p>
          <a:p>
            <a:r>
              <a:rPr lang="en-US" altLang="en-US" dirty="0"/>
              <a:t>We represent any point in space by an ordered triple (</a:t>
            </a:r>
            <a:r>
              <a:rPr lang="en-US" altLang="en-US" i="1" dirty="0"/>
              <a:t>a</a:t>
            </a:r>
            <a:r>
              <a:rPr lang="en-US" altLang="en-US" dirty="0"/>
              <a:t>, </a:t>
            </a:r>
            <a:r>
              <a:rPr lang="en-US" altLang="en-US" i="1" dirty="0"/>
              <a:t>b</a:t>
            </a:r>
            <a:r>
              <a:rPr lang="en-US" altLang="en-US" dirty="0"/>
              <a:t>, </a:t>
            </a:r>
            <a:r>
              <a:rPr lang="en-US" altLang="en-US" i="1" dirty="0"/>
              <a:t>c</a:t>
            </a:r>
            <a:r>
              <a:rPr lang="en-US" altLang="en-US" dirty="0"/>
              <a:t>) of real numbers.</a:t>
            </a:r>
          </a:p>
        </p:txBody>
      </p:sp>
    </p:spTree>
    <p:extLst>
      <p:ext uri="{BB962C8B-B14F-4D97-AF65-F5344CB8AC3E}">
        <p14:creationId xmlns:p14="http://schemas.microsoft.com/office/powerpoint/2010/main" val="924786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966E2-8877-4FE3-821A-FB4F3505F049}"/>
              </a:ext>
            </a:extLst>
          </p:cNvPr>
          <p:cNvSpPr>
            <a:spLocks noGrp="1"/>
          </p:cNvSpPr>
          <p:nvPr>
            <p:ph type="title"/>
          </p:nvPr>
        </p:nvSpPr>
        <p:spPr/>
        <p:txBody>
          <a:bodyPr/>
          <a:lstStyle/>
          <a:p>
            <a:r>
              <a:rPr lang="en-US" altLang="en-US" sz="3600" dirty="0"/>
              <a:t>3D Space </a:t>
            </a:r>
            <a:r>
              <a:rPr lang="en-US" altLang="en-US" sz="2400" b="0" dirty="0"/>
              <a:t>(2 of 11)</a:t>
            </a:r>
            <a:endParaRPr lang="en-US" sz="2400" dirty="0"/>
          </a:p>
        </p:txBody>
      </p:sp>
      <p:sp>
        <p:nvSpPr>
          <p:cNvPr id="3" name="Content Placeholder 2">
            <a:extLst>
              <a:ext uri="{FF2B5EF4-FFF2-40B4-BE49-F238E27FC236}">
                <a16:creationId xmlns:a16="http://schemas.microsoft.com/office/drawing/2014/main" id="{D33FD8CE-DE5C-412B-88A2-10F92B27A4C9}"/>
              </a:ext>
            </a:extLst>
          </p:cNvPr>
          <p:cNvSpPr>
            <a:spLocks noGrp="1"/>
          </p:cNvSpPr>
          <p:nvPr>
            <p:ph sz="quarter" idx="23"/>
          </p:nvPr>
        </p:nvSpPr>
        <p:spPr>
          <a:xfrm>
            <a:off x="736600" y="1289050"/>
            <a:ext cx="10718800" cy="1027182"/>
          </a:xfrm>
        </p:spPr>
        <p:txBody>
          <a:bodyPr/>
          <a:lstStyle/>
          <a:p>
            <a:r>
              <a:rPr lang="en-US" altLang="en-US" dirty="0"/>
              <a:t>In order to represent points in space, we first choose a fixed point </a:t>
            </a:r>
            <a:r>
              <a:rPr lang="en-US" altLang="en-US" i="1" dirty="0"/>
              <a:t>O </a:t>
            </a:r>
            <a:r>
              <a:rPr lang="en-US" altLang="en-US" dirty="0"/>
              <a:t>(the origin) and three directed lines through </a:t>
            </a:r>
            <a:r>
              <a:rPr lang="en-US" altLang="en-US" i="1" dirty="0"/>
              <a:t>O </a:t>
            </a:r>
            <a:r>
              <a:rPr lang="en-US" altLang="en-US" dirty="0"/>
              <a:t>that are perpendicular to each other, called the </a:t>
            </a:r>
            <a:r>
              <a:rPr lang="en-US" altLang="en-US" b="1" dirty="0"/>
              <a:t>coordinate axes </a:t>
            </a:r>
            <a:r>
              <a:rPr lang="en-US" altLang="en-US" dirty="0"/>
              <a:t>and labeled the </a:t>
            </a:r>
            <a:r>
              <a:rPr lang="en-US" altLang="en-US" i="1" dirty="0"/>
              <a:t>x</a:t>
            </a:r>
            <a:r>
              <a:rPr lang="en-US" altLang="en-US" dirty="0"/>
              <a:t>-axis, </a:t>
            </a:r>
            <a:r>
              <a:rPr lang="en-US" altLang="en-US" i="1" dirty="0"/>
              <a:t>y</a:t>
            </a:r>
            <a:r>
              <a:rPr lang="en-US" altLang="en-US" dirty="0"/>
              <a:t>-axis, and </a:t>
            </a:r>
            <a:r>
              <a:rPr lang="en-US" altLang="en-US" i="1" dirty="0"/>
              <a:t>z</a:t>
            </a:r>
            <a:r>
              <a:rPr lang="en-US" altLang="en-US" dirty="0"/>
              <a:t>-axis.</a:t>
            </a:r>
          </a:p>
        </p:txBody>
      </p:sp>
      <p:sp>
        <p:nvSpPr>
          <p:cNvPr id="4" name="Content Placeholder 3">
            <a:extLst>
              <a:ext uri="{FF2B5EF4-FFF2-40B4-BE49-F238E27FC236}">
                <a16:creationId xmlns:a16="http://schemas.microsoft.com/office/drawing/2014/main" id="{FAF19DE6-7ABE-4599-92D4-8B1937C06D3C}"/>
              </a:ext>
            </a:extLst>
          </p:cNvPr>
          <p:cNvSpPr>
            <a:spLocks noGrp="1"/>
          </p:cNvSpPr>
          <p:nvPr>
            <p:ph sz="quarter" idx="24"/>
          </p:nvPr>
        </p:nvSpPr>
        <p:spPr>
          <a:xfrm>
            <a:off x="736600" y="2462058"/>
            <a:ext cx="5359400" cy="1313529"/>
          </a:xfrm>
        </p:spPr>
        <p:txBody>
          <a:bodyPr/>
          <a:lstStyle/>
          <a:p>
            <a:r>
              <a:rPr lang="en-US" altLang="en-US" dirty="0"/>
              <a:t>Usually we think of the </a:t>
            </a:r>
            <a:r>
              <a:rPr lang="en-US" altLang="en-US" i="1" dirty="0"/>
              <a:t>x</a:t>
            </a:r>
            <a:r>
              <a:rPr lang="en-US" altLang="en-US" dirty="0"/>
              <a:t>- and </a:t>
            </a:r>
            <a:r>
              <a:rPr lang="en-US" altLang="en-US" i="1" dirty="0"/>
              <a:t>y</a:t>
            </a:r>
            <a:r>
              <a:rPr lang="en-US" altLang="en-US" dirty="0"/>
              <a:t>-axes as being horizontal and the </a:t>
            </a:r>
            <a:r>
              <a:rPr lang="en-US" altLang="en-US" i="1" dirty="0"/>
              <a:t>z</a:t>
            </a:r>
            <a:r>
              <a:rPr lang="en-US" altLang="en-US" dirty="0"/>
              <a:t>-axis as being vertical, and we draw the orientation of the axes as in Figure 1.</a:t>
            </a:r>
          </a:p>
        </p:txBody>
      </p:sp>
      <p:pic>
        <p:nvPicPr>
          <p:cNvPr id="7" name="Content Placeholder 6" descr="An x y z coordinate plane is shown. The origin of the graph is labeled O.&#10;">
            <a:extLst>
              <a:ext uri="{FF2B5EF4-FFF2-40B4-BE49-F238E27FC236}">
                <a16:creationId xmlns:a16="http://schemas.microsoft.com/office/drawing/2014/main" id="{6A9830E6-C8F2-4C17-BD6B-C52ECC3B153A}"/>
              </a:ext>
            </a:extLst>
          </p:cNvPr>
          <p:cNvPicPr>
            <a:picLocks noGrp="1" noChangeAspect="1"/>
          </p:cNvPicPr>
          <p:nvPr>
            <p:ph sz="quarter" idx="25"/>
          </p:nvPr>
        </p:nvPicPr>
        <p:blipFill>
          <a:blip r:embed="rId2"/>
          <a:stretch>
            <a:fillRect/>
          </a:stretch>
        </p:blipFill>
        <p:spPr>
          <a:xfrm>
            <a:off x="7044111" y="2638907"/>
            <a:ext cx="3472192" cy="2399902"/>
          </a:xfrm>
          <a:prstGeom prst="rect">
            <a:avLst/>
          </a:prstGeom>
        </p:spPr>
      </p:pic>
      <p:sp>
        <p:nvSpPr>
          <p:cNvPr id="6" name="Content Placeholder 5">
            <a:extLst>
              <a:ext uri="{FF2B5EF4-FFF2-40B4-BE49-F238E27FC236}">
                <a16:creationId xmlns:a16="http://schemas.microsoft.com/office/drawing/2014/main" id="{6367A519-5589-47A7-B7F0-7F1A88D78453}"/>
              </a:ext>
            </a:extLst>
          </p:cNvPr>
          <p:cNvSpPr>
            <a:spLocks noGrp="1"/>
          </p:cNvSpPr>
          <p:nvPr>
            <p:ph sz="quarter" idx="26"/>
          </p:nvPr>
        </p:nvSpPr>
        <p:spPr>
          <a:xfrm>
            <a:off x="7983567" y="5361484"/>
            <a:ext cx="1593281" cy="534353"/>
          </a:xfrm>
        </p:spPr>
        <p:txBody>
          <a:bodyPr/>
          <a:lstStyle/>
          <a:p>
            <a:pPr algn="ctr"/>
            <a:r>
              <a:rPr lang="en-US" altLang="en-US" sz="1600" dirty="0"/>
              <a:t>Coordinate axes</a:t>
            </a:r>
          </a:p>
          <a:p>
            <a:pPr algn="ctr"/>
            <a:r>
              <a:rPr lang="en-US" altLang="en-US" sz="1600" b="1" dirty="0"/>
              <a:t>Figure 1</a:t>
            </a:r>
          </a:p>
        </p:txBody>
      </p:sp>
    </p:spTree>
    <p:extLst>
      <p:ext uri="{BB962C8B-B14F-4D97-AF65-F5344CB8AC3E}">
        <p14:creationId xmlns:p14="http://schemas.microsoft.com/office/powerpoint/2010/main" val="1150932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A216-DFBF-4F57-BE0C-CE91061C65F3}"/>
              </a:ext>
            </a:extLst>
          </p:cNvPr>
          <p:cNvSpPr>
            <a:spLocks noGrp="1"/>
          </p:cNvSpPr>
          <p:nvPr>
            <p:ph type="title"/>
          </p:nvPr>
        </p:nvSpPr>
        <p:spPr/>
        <p:txBody>
          <a:bodyPr/>
          <a:lstStyle/>
          <a:p>
            <a:r>
              <a:rPr lang="en-US" altLang="en-US" sz="3600" dirty="0"/>
              <a:t>3D Space </a:t>
            </a:r>
            <a:r>
              <a:rPr lang="en-US" altLang="en-US" sz="2400" b="0" dirty="0"/>
              <a:t>(3 of 11)</a:t>
            </a:r>
            <a:endParaRPr lang="en-US" dirty="0"/>
          </a:p>
        </p:txBody>
      </p:sp>
      <p:sp>
        <p:nvSpPr>
          <p:cNvPr id="3" name="Content Placeholder 2">
            <a:extLst>
              <a:ext uri="{FF2B5EF4-FFF2-40B4-BE49-F238E27FC236}">
                <a16:creationId xmlns:a16="http://schemas.microsoft.com/office/drawing/2014/main" id="{75AC8E43-CD35-4760-9778-57AFDB177309}"/>
              </a:ext>
            </a:extLst>
          </p:cNvPr>
          <p:cNvSpPr>
            <a:spLocks noGrp="1"/>
          </p:cNvSpPr>
          <p:nvPr>
            <p:ph sz="quarter" idx="23"/>
          </p:nvPr>
        </p:nvSpPr>
        <p:spPr>
          <a:xfrm>
            <a:off x="736600" y="1289050"/>
            <a:ext cx="10718800" cy="672104"/>
          </a:xfrm>
        </p:spPr>
        <p:txBody>
          <a:bodyPr/>
          <a:lstStyle/>
          <a:p>
            <a:r>
              <a:rPr lang="en-US" altLang="en-US" dirty="0"/>
              <a:t>The direction of the </a:t>
            </a:r>
            <a:r>
              <a:rPr lang="en-US" altLang="en-US" i="1" dirty="0"/>
              <a:t>z</a:t>
            </a:r>
            <a:r>
              <a:rPr lang="en-US" altLang="en-US" dirty="0"/>
              <a:t>-axis is determined by the </a:t>
            </a:r>
            <a:r>
              <a:rPr lang="en-US" altLang="en-US" b="1" dirty="0"/>
              <a:t>right-hand rule </a:t>
            </a:r>
            <a:r>
              <a:rPr lang="en-US" altLang="en-US" dirty="0"/>
              <a:t>as illustrated in Figure 2:</a:t>
            </a:r>
          </a:p>
        </p:txBody>
      </p:sp>
      <p:pic>
        <p:nvPicPr>
          <p:cNvPr id="7" name="Content Placeholder 6" descr="An x y z coordinate plane is shown. The origin of the graph is labeled O. The right hand thumb rule is shown in the graph and the thumb represents the z-axis.&#10;">
            <a:extLst>
              <a:ext uri="{FF2B5EF4-FFF2-40B4-BE49-F238E27FC236}">
                <a16:creationId xmlns:a16="http://schemas.microsoft.com/office/drawing/2014/main" id="{BD55617C-388A-47FB-AFC6-481D697C332B}"/>
              </a:ext>
            </a:extLst>
          </p:cNvPr>
          <p:cNvPicPr>
            <a:picLocks noGrp="1" noChangeAspect="1"/>
          </p:cNvPicPr>
          <p:nvPr>
            <p:ph sz="quarter" idx="24"/>
          </p:nvPr>
        </p:nvPicPr>
        <p:blipFill>
          <a:blip r:embed="rId2"/>
          <a:stretch>
            <a:fillRect/>
          </a:stretch>
        </p:blipFill>
        <p:spPr>
          <a:xfrm>
            <a:off x="4291756" y="2068075"/>
            <a:ext cx="3464486" cy="2456383"/>
          </a:xfrm>
          <a:prstGeom prst="rect">
            <a:avLst/>
          </a:prstGeom>
        </p:spPr>
      </p:pic>
      <p:sp>
        <p:nvSpPr>
          <p:cNvPr id="5" name="Content Placeholder 4">
            <a:extLst>
              <a:ext uri="{FF2B5EF4-FFF2-40B4-BE49-F238E27FC236}">
                <a16:creationId xmlns:a16="http://schemas.microsoft.com/office/drawing/2014/main" id="{004D1DE7-886E-4B6B-8995-F61F5BEC9065}"/>
              </a:ext>
            </a:extLst>
          </p:cNvPr>
          <p:cNvSpPr>
            <a:spLocks noGrp="1"/>
          </p:cNvSpPr>
          <p:nvPr>
            <p:ph sz="quarter" idx="25"/>
          </p:nvPr>
        </p:nvSpPr>
        <p:spPr>
          <a:xfrm>
            <a:off x="5129461" y="4604342"/>
            <a:ext cx="2098190" cy="580493"/>
          </a:xfrm>
        </p:spPr>
        <p:txBody>
          <a:bodyPr/>
          <a:lstStyle/>
          <a:p>
            <a:pPr algn="ctr"/>
            <a:r>
              <a:rPr lang="en-US" altLang="en-US" sz="1600" dirty="0"/>
              <a:t>Right-hand rule</a:t>
            </a:r>
          </a:p>
          <a:p>
            <a:pPr algn="ctr"/>
            <a:r>
              <a:rPr lang="en-US" altLang="en-US" sz="1600" b="1" dirty="0"/>
              <a:t>Figure 2</a:t>
            </a:r>
          </a:p>
        </p:txBody>
      </p:sp>
      <p:sp>
        <p:nvSpPr>
          <p:cNvPr id="6" name="Content Placeholder 5">
            <a:extLst>
              <a:ext uri="{FF2B5EF4-FFF2-40B4-BE49-F238E27FC236}">
                <a16:creationId xmlns:a16="http://schemas.microsoft.com/office/drawing/2014/main" id="{2EE89BCB-9D26-448F-B61D-E5EEE97EFFA6}"/>
              </a:ext>
            </a:extLst>
          </p:cNvPr>
          <p:cNvSpPr>
            <a:spLocks noGrp="1"/>
          </p:cNvSpPr>
          <p:nvPr>
            <p:ph sz="quarter" idx="26"/>
          </p:nvPr>
        </p:nvSpPr>
        <p:spPr>
          <a:xfrm>
            <a:off x="736600" y="5184835"/>
            <a:ext cx="10718800" cy="946639"/>
          </a:xfrm>
        </p:spPr>
        <p:txBody>
          <a:bodyPr/>
          <a:lstStyle/>
          <a:p>
            <a:r>
              <a:rPr lang="en-US" altLang="en-US" dirty="0"/>
              <a:t>If you curl the fingers of your right hand around the </a:t>
            </a:r>
            <a:r>
              <a:rPr lang="en-US" altLang="en-US" i="1" dirty="0"/>
              <a:t>z</a:t>
            </a:r>
            <a:r>
              <a:rPr lang="en-US" altLang="en-US" dirty="0"/>
              <a:t>-axis in the direction of a </a:t>
            </a:r>
            <a:r>
              <a:rPr lang="en-US" altLang="en-US" dirty="0" smtClean="0"/>
              <a:t>90°counterclockwise </a:t>
            </a:r>
            <a:r>
              <a:rPr lang="en-US" altLang="en-US" dirty="0"/>
              <a:t>rotation from the positive </a:t>
            </a:r>
            <a:r>
              <a:rPr lang="en-US" altLang="en-US" i="1" dirty="0"/>
              <a:t>x</a:t>
            </a:r>
            <a:r>
              <a:rPr lang="en-US" altLang="en-US" dirty="0"/>
              <a:t>-axis to the positive </a:t>
            </a:r>
            <a:r>
              <a:rPr lang="en-US" altLang="en-US" i="1" dirty="0"/>
              <a:t>y</a:t>
            </a:r>
            <a:r>
              <a:rPr lang="en-US" altLang="en-US" dirty="0"/>
              <a:t>-axis, then your thumb points in the positive direction of the </a:t>
            </a:r>
            <a:r>
              <a:rPr lang="en-US" altLang="en-US" i="1" dirty="0"/>
              <a:t>z</a:t>
            </a:r>
            <a:r>
              <a:rPr lang="en-US" altLang="en-US" dirty="0"/>
              <a:t>-axis.</a:t>
            </a:r>
          </a:p>
        </p:txBody>
      </p:sp>
    </p:spTree>
    <p:extLst>
      <p:ext uri="{BB962C8B-B14F-4D97-AF65-F5344CB8AC3E}">
        <p14:creationId xmlns:p14="http://schemas.microsoft.com/office/powerpoint/2010/main" val="3386046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5FC4-45B5-4BCB-9E6C-52BCF21839A2}"/>
              </a:ext>
            </a:extLst>
          </p:cNvPr>
          <p:cNvSpPr>
            <a:spLocks noGrp="1"/>
          </p:cNvSpPr>
          <p:nvPr>
            <p:ph type="title"/>
          </p:nvPr>
        </p:nvSpPr>
        <p:spPr/>
        <p:txBody>
          <a:bodyPr/>
          <a:lstStyle/>
          <a:p>
            <a:r>
              <a:rPr lang="en-US" altLang="en-US" sz="3600" dirty="0"/>
              <a:t>3D Space </a:t>
            </a:r>
            <a:r>
              <a:rPr lang="en-US" altLang="en-US" sz="2400" b="0" dirty="0"/>
              <a:t>(4 of 11)</a:t>
            </a:r>
            <a:endParaRPr lang="en-US" sz="2400" dirty="0"/>
          </a:p>
        </p:txBody>
      </p:sp>
      <p:sp>
        <p:nvSpPr>
          <p:cNvPr id="3" name="Content Placeholder 2">
            <a:extLst>
              <a:ext uri="{FF2B5EF4-FFF2-40B4-BE49-F238E27FC236}">
                <a16:creationId xmlns:a16="http://schemas.microsoft.com/office/drawing/2014/main" id="{07EE1CEE-A42A-4E27-BC9C-A1A27653185F}"/>
              </a:ext>
            </a:extLst>
          </p:cNvPr>
          <p:cNvSpPr>
            <a:spLocks noGrp="1"/>
          </p:cNvSpPr>
          <p:nvPr>
            <p:ph sz="quarter" idx="23"/>
          </p:nvPr>
        </p:nvSpPr>
        <p:spPr>
          <a:xfrm>
            <a:off x="736600" y="1289050"/>
            <a:ext cx="10718800" cy="672104"/>
          </a:xfrm>
        </p:spPr>
        <p:txBody>
          <a:bodyPr/>
          <a:lstStyle/>
          <a:p>
            <a:r>
              <a:rPr lang="en-US" altLang="en-US" dirty="0"/>
              <a:t>The three coordinate axes determine the three </a:t>
            </a:r>
            <a:r>
              <a:rPr lang="en-US" altLang="en-US" b="1" dirty="0"/>
              <a:t>coordinate planes </a:t>
            </a:r>
            <a:r>
              <a:rPr lang="en-US" altLang="en-US" dirty="0"/>
              <a:t>illustrated in Figure 3(a).</a:t>
            </a:r>
          </a:p>
        </p:txBody>
      </p:sp>
      <p:sp>
        <p:nvSpPr>
          <p:cNvPr id="4" name="Content Placeholder 3">
            <a:extLst>
              <a:ext uri="{FF2B5EF4-FFF2-40B4-BE49-F238E27FC236}">
                <a16:creationId xmlns:a16="http://schemas.microsoft.com/office/drawing/2014/main" id="{8FA9D608-8CE5-42A2-87CB-8A43668001A5}"/>
              </a:ext>
            </a:extLst>
          </p:cNvPr>
          <p:cNvSpPr>
            <a:spLocks noGrp="1"/>
          </p:cNvSpPr>
          <p:nvPr>
            <p:ph sz="quarter" idx="24"/>
          </p:nvPr>
        </p:nvSpPr>
        <p:spPr>
          <a:xfrm>
            <a:off x="736600" y="2182761"/>
            <a:ext cx="5687385" cy="2903881"/>
          </a:xfrm>
        </p:spPr>
        <p:txBody>
          <a:bodyPr/>
          <a:lstStyle/>
          <a:p>
            <a:r>
              <a:rPr lang="en-US" altLang="en-US" dirty="0"/>
              <a:t>The </a:t>
            </a:r>
            <a:r>
              <a:rPr lang="en-US" altLang="en-US" i="1" dirty="0"/>
              <a:t>xy</a:t>
            </a:r>
            <a:r>
              <a:rPr lang="en-US" altLang="en-US" dirty="0"/>
              <a:t>-plane is the plane that contains the </a:t>
            </a:r>
            <a:r>
              <a:rPr lang="en-US" altLang="en-US" i="1" dirty="0"/>
              <a:t>x</a:t>
            </a:r>
            <a:r>
              <a:rPr lang="en-US" altLang="en-US" dirty="0"/>
              <a:t>- and </a:t>
            </a:r>
            <a:r>
              <a:rPr lang="en-US" altLang="en-US" i="1" dirty="0"/>
              <a:t>y</a:t>
            </a:r>
            <a:r>
              <a:rPr lang="en-US" altLang="en-US" dirty="0"/>
              <a:t>-axes; the </a:t>
            </a:r>
            <a:r>
              <a:rPr lang="en-US" altLang="en-US" i="1" dirty="0"/>
              <a:t>yz</a:t>
            </a:r>
            <a:r>
              <a:rPr lang="en-US" altLang="en-US" dirty="0"/>
              <a:t>-plane contains the </a:t>
            </a:r>
            <a:r>
              <a:rPr lang="en-US" altLang="en-US" i="1" dirty="0"/>
              <a:t>y</a:t>
            </a:r>
            <a:r>
              <a:rPr lang="en-US" altLang="en-US" dirty="0"/>
              <a:t>- and </a:t>
            </a:r>
            <a:r>
              <a:rPr lang="en-US" altLang="en-US" i="1" dirty="0"/>
              <a:t>z</a:t>
            </a:r>
            <a:r>
              <a:rPr lang="en-US" altLang="en-US" dirty="0"/>
              <a:t>-axes; the </a:t>
            </a:r>
            <a:r>
              <a:rPr lang="en-US" altLang="en-US" i="1" dirty="0"/>
              <a:t>xz</a:t>
            </a:r>
            <a:r>
              <a:rPr lang="en-US" altLang="en-US" dirty="0"/>
              <a:t>-plane contains the </a:t>
            </a:r>
            <a:r>
              <a:rPr lang="en-US" altLang="en-US" i="1" dirty="0"/>
              <a:t>x</a:t>
            </a:r>
            <a:r>
              <a:rPr lang="en-US" altLang="en-US" dirty="0"/>
              <a:t>- and </a:t>
            </a:r>
            <a:r>
              <a:rPr lang="en-US" altLang="en-US" i="1" dirty="0"/>
              <a:t>z</a:t>
            </a:r>
            <a:r>
              <a:rPr lang="en-US" altLang="en-US" dirty="0"/>
              <a:t>-axes. </a:t>
            </a:r>
          </a:p>
          <a:p>
            <a:r>
              <a:rPr lang="en-US" altLang="en-US" dirty="0"/>
              <a:t>These three coordinate planes divide space into eight parts, called </a:t>
            </a:r>
            <a:r>
              <a:rPr lang="en-US" altLang="en-US" b="1" dirty="0"/>
              <a:t>octants</a:t>
            </a:r>
            <a:r>
              <a:rPr lang="en-US" altLang="en-US" dirty="0"/>
              <a:t>. The </a:t>
            </a:r>
            <a:r>
              <a:rPr lang="en-US" altLang="en-US" b="1" dirty="0"/>
              <a:t>first octant</a:t>
            </a:r>
            <a:r>
              <a:rPr lang="en-US" altLang="en-US" dirty="0"/>
              <a:t>, in the foreground, is determined by the positive axes.</a:t>
            </a:r>
          </a:p>
        </p:txBody>
      </p:sp>
      <p:pic>
        <p:nvPicPr>
          <p:cNvPr id="11" name="Content Placeholder 10" descr="An x y z coordinate plane is shown. The origin of the graph is labeled O. The x z plane, the y z plane and the x y plane are marked. &#10;">
            <a:extLst>
              <a:ext uri="{FF2B5EF4-FFF2-40B4-BE49-F238E27FC236}">
                <a16:creationId xmlns:a16="http://schemas.microsoft.com/office/drawing/2014/main" id="{67F9C4C0-EF6F-4DF0-AA96-88D0E2DD5C3D}"/>
              </a:ext>
            </a:extLst>
          </p:cNvPr>
          <p:cNvPicPr>
            <a:picLocks noGrp="1" noChangeAspect="1"/>
          </p:cNvPicPr>
          <p:nvPr>
            <p:ph sz="quarter" idx="25"/>
          </p:nvPr>
        </p:nvPicPr>
        <p:blipFill>
          <a:blip r:embed="rId2"/>
          <a:stretch>
            <a:fillRect/>
          </a:stretch>
        </p:blipFill>
        <p:spPr>
          <a:xfrm>
            <a:off x="7437251" y="2355986"/>
            <a:ext cx="3682449" cy="2903881"/>
          </a:xfrm>
          <a:prstGeom prst="rect">
            <a:avLst/>
          </a:prstGeom>
        </p:spPr>
      </p:pic>
      <p:sp>
        <p:nvSpPr>
          <p:cNvPr id="6" name="Content Placeholder 5">
            <a:extLst>
              <a:ext uri="{FF2B5EF4-FFF2-40B4-BE49-F238E27FC236}">
                <a16:creationId xmlns:a16="http://schemas.microsoft.com/office/drawing/2014/main" id="{A6495326-E854-4C49-B29E-A8636BCEF4C9}"/>
              </a:ext>
            </a:extLst>
          </p:cNvPr>
          <p:cNvSpPr>
            <a:spLocks noGrp="1"/>
          </p:cNvSpPr>
          <p:nvPr>
            <p:ph sz="quarter" idx="26"/>
          </p:nvPr>
        </p:nvSpPr>
        <p:spPr>
          <a:xfrm>
            <a:off x="8538083" y="5467500"/>
            <a:ext cx="1752609" cy="587788"/>
          </a:xfrm>
        </p:spPr>
        <p:txBody>
          <a:bodyPr/>
          <a:lstStyle/>
          <a:p>
            <a:pPr algn="ctr"/>
            <a:r>
              <a:rPr lang="es-ES_tradnl" sz="1600" dirty="0"/>
              <a:t>Coordínate planes</a:t>
            </a:r>
          </a:p>
          <a:p>
            <a:pPr algn="ctr"/>
            <a:r>
              <a:rPr lang="en-US" altLang="en-US" sz="1600" b="1" dirty="0"/>
              <a:t>Figure 3(a)</a:t>
            </a:r>
          </a:p>
        </p:txBody>
      </p:sp>
    </p:spTree>
    <p:extLst>
      <p:ext uri="{BB962C8B-B14F-4D97-AF65-F5344CB8AC3E}">
        <p14:creationId xmlns:p14="http://schemas.microsoft.com/office/powerpoint/2010/main" val="2919537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5FC4-45B5-4BCB-9E6C-52BCF21839A2}"/>
              </a:ext>
            </a:extLst>
          </p:cNvPr>
          <p:cNvSpPr>
            <a:spLocks noGrp="1"/>
          </p:cNvSpPr>
          <p:nvPr>
            <p:ph type="title"/>
          </p:nvPr>
        </p:nvSpPr>
        <p:spPr/>
        <p:txBody>
          <a:bodyPr/>
          <a:lstStyle/>
          <a:p>
            <a:r>
              <a:rPr lang="en-US" altLang="en-US" sz="3600" dirty="0"/>
              <a:t>3D Space </a:t>
            </a:r>
            <a:r>
              <a:rPr lang="en-US" altLang="en-US" sz="2400" b="0" dirty="0"/>
              <a:t>(5 of 11)</a:t>
            </a:r>
            <a:endParaRPr lang="en-US" sz="2400" dirty="0"/>
          </a:p>
        </p:txBody>
      </p:sp>
      <p:sp>
        <p:nvSpPr>
          <p:cNvPr id="3" name="Content Placeholder 2">
            <a:extLst>
              <a:ext uri="{FF2B5EF4-FFF2-40B4-BE49-F238E27FC236}">
                <a16:creationId xmlns:a16="http://schemas.microsoft.com/office/drawing/2014/main" id="{07EE1CEE-A42A-4E27-BC9C-A1A27653185F}"/>
              </a:ext>
            </a:extLst>
          </p:cNvPr>
          <p:cNvSpPr>
            <a:spLocks noGrp="1"/>
          </p:cNvSpPr>
          <p:nvPr>
            <p:ph sz="quarter" idx="23"/>
          </p:nvPr>
        </p:nvSpPr>
        <p:spPr>
          <a:xfrm>
            <a:off x="736600" y="1289050"/>
            <a:ext cx="10718800" cy="672104"/>
          </a:xfrm>
        </p:spPr>
        <p:txBody>
          <a:bodyPr/>
          <a:lstStyle/>
          <a:p>
            <a:r>
              <a:rPr lang="en-US" altLang="en-US" dirty="0"/>
              <a:t>Because many people have some difficulty visualizing diagrams of three-dimensional figures, you may find it helpful to do the following [see Figure 3(b)]. </a:t>
            </a:r>
          </a:p>
        </p:txBody>
      </p:sp>
      <p:sp>
        <p:nvSpPr>
          <p:cNvPr id="4" name="Content Placeholder 3">
            <a:extLst>
              <a:ext uri="{FF2B5EF4-FFF2-40B4-BE49-F238E27FC236}">
                <a16:creationId xmlns:a16="http://schemas.microsoft.com/office/drawing/2014/main" id="{8FA9D608-8CE5-42A2-87CB-8A43668001A5}"/>
              </a:ext>
            </a:extLst>
          </p:cNvPr>
          <p:cNvSpPr>
            <a:spLocks noGrp="1"/>
          </p:cNvSpPr>
          <p:nvPr>
            <p:ph sz="quarter" idx="24"/>
          </p:nvPr>
        </p:nvSpPr>
        <p:spPr>
          <a:xfrm>
            <a:off x="736600" y="2182762"/>
            <a:ext cx="5687385" cy="1854218"/>
          </a:xfrm>
        </p:spPr>
        <p:txBody>
          <a:bodyPr/>
          <a:lstStyle/>
          <a:p>
            <a:r>
              <a:rPr lang="en-US" altLang="en-US" dirty="0"/>
              <a:t>Look at any bottom corner of a room and call the corner the origin. </a:t>
            </a:r>
          </a:p>
          <a:p>
            <a:r>
              <a:rPr lang="en-US" altLang="en-US" dirty="0"/>
              <a:t>The wall on your left is in the </a:t>
            </a:r>
            <a:r>
              <a:rPr lang="en-US" altLang="en-US" i="1" dirty="0"/>
              <a:t>xz</a:t>
            </a:r>
            <a:r>
              <a:rPr lang="en-US" altLang="en-US" dirty="0"/>
              <a:t>-plane, the wall on your right is in the </a:t>
            </a:r>
            <a:r>
              <a:rPr lang="en-US" altLang="en-US" i="1" dirty="0"/>
              <a:t>yz</a:t>
            </a:r>
            <a:r>
              <a:rPr lang="en-US" altLang="en-US" dirty="0"/>
              <a:t>-plane, and the floor is in the </a:t>
            </a:r>
            <a:r>
              <a:rPr lang="en-US" altLang="en-US" i="1" dirty="0"/>
              <a:t>xy</a:t>
            </a:r>
            <a:r>
              <a:rPr lang="en-US" altLang="en-US" dirty="0"/>
              <a:t>-plane.</a:t>
            </a:r>
          </a:p>
        </p:txBody>
      </p:sp>
      <p:pic>
        <p:nvPicPr>
          <p:cNvPr id="8" name="Content Placeholder 7" descr="A blueprint of a room is shown in an x y z coordinate system. The left wall is on the x z plane. The right wall is on the y z plane. The floor is on the x y plane.&#10;">
            <a:extLst>
              <a:ext uri="{FF2B5EF4-FFF2-40B4-BE49-F238E27FC236}">
                <a16:creationId xmlns:a16="http://schemas.microsoft.com/office/drawing/2014/main" id="{33C5CDFF-9624-4437-99EB-11199DA71007}"/>
              </a:ext>
            </a:extLst>
          </p:cNvPr>
          <p:cNvPicPr>
            <a:picLocks noGrp="1" noChangeAspect="1"/>
          </p:cNvPicPr>
          <p:nvPr>
            <p:ph sz="quarter" idx="25"/>
          </p:nvPr>
        </p:nvPicPr>
        <p:blipFill>
          <a:blip r:embed="rId2"/>
          <a:stretch>
            <a:fillRect/>
          </a:stretch>
        </p:blipFill>
        <p:spPr>
          <a:xfrm>
            <a:off x="7726456" y="2592651"/>
            <a:ext cx="3074545" cy="2639892"/>
          </a:xfrm>
          <a:prstGeom prst="rect">
            <a:avLst/>
          </a:prstGeom>
        </p:spPr>
      </p:pic>
      <p:sp>
        <p:nvSpPr>
          <p:cNvPr id="6" name="Content Placeholder 5">
            <a:extLst>
              <a:ext uri="{FF2B5EF4-FFF2-40B4-BE49-F238E27FC236}">
                <a16:creationId xmlns:a16="http://schemas.microsoft.com/office/drawing/2014/main" id="{A6495326-E854-4C49-B29E-A8636BCEF4C9}"/>
              </a:ext>
            </a:extLst>
          </p:cNvPr>
          <p:cNvSpPr>
            <a:spLocks noGrp="1"/>
          </p:cNvSpPr>
          <p:nvPr>
            <p:ph sz="quarter" idx="26"/>
          </p:nvPr>
        </p:nvSpPr>
        <p:spPr>
          <a:xfrm>
            <a:off x="8538083" y="5648086"/>
            <a:ext cx="1752609" cy="226617"/>
          </a:xfrm>
        </p:spPr>
        <p:txBody>
          <a:bodyPr/>
          <a:lstStyle/>
          <a:p>
            <a:pPr algn="ctr"/>
            <a:r>
              <a:rPr lang="en-US" altLang="en-US" sz="1600" b="1" dirty="0"/>
              <a:t>Figure 3(b)</a:t>
            </a:r>
          </a:p>
        </p:txBody>
      </p:sp>
    </p:spTree>
    <p:extLst>
      <p:ext uri="{BB962C8B-B14F-4D97-AF65-F5344CB8AC3E}">
        <p14:creationId xmlns:p14="http://schemas.microsoft.com/office/powerpoint/2010/main" val="497204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A0B54-B378-4EFF-A157-56D2254BCE8C}"/>
              </a:ext>
            </a:extLst>
          </p:cNvPr>
          <p:cNvSpPr>
            <a:spLocks noGrp="1"/>
          </p:cNvSpPr>
          <p:nvPr>
            <p:ph type="title"/>
          </p:nvPr>
        </p:nvSpPr>
        <p:spPr/>
        <p:txBody>
          <a:bodyPr/>
          <a:lstStyle/>
          <a:p>
            <a:r>
              <a:rPr lang="en-US" altLang="en-US" sz="3600" dirty="0"/>
              <a:t>3D Space </a:t>
            </a:r>
            <a:r>
              <a:rPr lang="en-US" altLang="en-US" sz="2400" b="0" dirty="0"/>
              <a:t>(6 of 11)</a:t>
            </a:r>
            <a:endParaRPr lang="en-US" sz="2400" dirty="0"/>
          </a:p>
        </p:txBody>
      </p:sp>
      <p:sp>
        <p:nvSpPr>
          <p:cNvPr id="3" name="Text Placeholder 2">
            <a:extLst>
              <a:ext uri="{FF2B5EF4-FFF2-40B4-BE49-F238E27FC236}">
                <a16:creationId xmlns:a16="http://schemas.microsoft.com/office/drawing/2014/main" id="{45847D9F-BA50-4D70-A32B-AB5D5D459CC3}"/>
              </a:ext>
            </a:extLst>
          </p:cNvPr>
          <p:cNvSpPr>
            <a:spLocks noGrp="1"/>
          </p:cNvSpPr>
          <p:nvPr>
            <p:ph type="body" sz="quarter" idx="15"/>
          </p:nvPr>
        </p:nvSpPr>
        <p:spPr>
          <a:xfrm>
            <a:off x="743576" y="1289684"/>
            <a:ext cx="10711543" cy="2902937"/>
          </a:xfrm>
        </p:spPr>
        <p:txBody>
          <a:bodyPr/>
          <a:lstStyle/>
          <a:p>
            <a:r>
              <a:rPr lang="en-US" altLang="en-US" dirty="0"/>
              <a:t>The </a:t>
            </a:r>
            <a:r>
              <a:rPr lang="en-US" altLang="en-US" i="1" dirty="0"/>
              <a:t>x</a:t>
            </a:r>
            <a:r>
              <a:rPr lang="en-US" altLang="en-US" dirty="0"/>
              <a:t>-axis runs along the intersection of the floor and the left wall. </a:t>
            </a:r>
          </a:p>
          <a:p>
            <a:r>
              <a:rPr lang="en-US" altLang="en-US" dirty="0"/>
              <a:t>The </a:t>
            </a:r>
            <a:r>
              <a:rPr lang="en-US" altLang="en-US" i="1" dirty="0"/>
              <a:t>y</a:t>
            </a:r>
            <a:r>
              <a:rPr lang="en-US" altLang="en-US" dirty="0"/>
              <a:t>-axis runs along the intersection of the floor and the right wall. </a:t>
            </a:r>
          </a:p>
          <a:p>
            <a:r>
              <a:rPr lang="en-US" altLang="en-US" dirty="0"/>
              <a:t>The </a:t>
            </a:r>
            <a:r>
              <a:rPr lang="en-US" altLang="en-US" i="1" dirty="0"/>
              <a:t>z</a:t>
            </a:r>
            <a:r>
              <a:rPr lang="en-US" altLang="en-US" dirty="0"/>
              <a:t>-axis runs up from the floor toward the ceiling along the intersection of the two walls. </a:t>
            </a:r>
          </a:p>
          <a:p>
            <a:r>
              <a:rPr lang="en-US" altLang="en-US" dirty="0"/>
              <a:t>You are situated in the first octant, and you can now imagine seven other rooms situated in the other seven octants (three on the same floor and four on the floor below), all connected by the common corner point </a:t>
            </a:r>
            <a:r>
              <a:rPr lang="en-US" altLang="en-US" i="1" dirty="0"/>
              <a:t>O</a:t>
            </a:r>
            <a:r>
              <a:rPr lang="en-US" altLang="en-US" dirty="0"/>
              <a:t>.</a:t>
            </a:r>
          </a:p>
        </p:txBody>
      </p:sp>
    </p:spTree>
    <p:extLst>
      <p:ext uri="{BB962C8B-B14F-4D97-AF65-F5344CB8AC3E}">
        <p14:creationId xmlns:p14="http://schemas.microsoft.com/office/powerpoint/2010/main" val="3910085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60B298-C6B1-4CA0-A44C-8B6FAB39D879}">
  <ds:schemaRefs>
    <ds:schemaRef ds:uri="http://schemas.microsoft.com/office/2006/metadata/properties"/>
    <ds:schemaRef ds:uri="http://purl.org/dc/terms/"/>
    <ds:schemaRef ds:uri="http://purl.org/dc/dcmitype/"/>
    <ds:schemaRef ds:uri="http://schemas.microsoft.com/office/2006/documentManagement/types"/>
    <ds:schemaRef ds:uri="a4d2ff27-a226-42e2-a79e-c1ae662d212e"/>
    <ds:schemaRef ds:uri="http://purl.org/dc/elements/1.1/"/>
    <ds:schemaRef ds:uri="http://schemas.microsoft.com/office/infopath/2007/PartnerControls"/>
    <ds:schemaRef ds:uri="f856fc18-c0f7-462c-a53d-fc2610d0c4c8"/>
    <ds:schemaRef ds:uri="http://schemas.openxmlformats.org/package/2006/metadata/core-properties"/>
    <ds:schemaRef ds:uri="a3520c62-91d1-4715-93cb-6b6cc6733a1f"/>
    <ds:schemaRef ds:uri="http://www.w3.org/XML/1998/namespace"/>
  </ds:schemaRefs>
</ds:datastoreItem>
</file>

<file path=customXml/itemProps2.xml><?xml version="1.0" encoding="utf-8"?>
<ds:datastoreItem xmlns:ds="http://schemas.openxmlformats.org/officeDocument/2006/customXml" ds:itemID="{1FBD255F-1AB4-4B7F-97CA-248D24762D41}">
  <ds:schemaRefs>
    <ds:schemaRef ds:uri="http://schemas.microsoft.com/sharepoint/events"/>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4.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4082</TotalTime>
  <Words>1439</Words>
  <Application>Microsoft Office PowerPoint</Application>
  <PresentationFormat>Widescreen</PresentationFormat>
  <Paragraphs>110</Paragraphs>
  <Slides>25</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Arial</vt:lpstr>
      <vt:lpstr>Arial</vt:lpstr>
      <vt:lpstr>Calibri</vt:lpstr>
      <vt:lpstr>Helvetica</vt:lpstr>
      <vt:lpstr>LucidaGrande</vt:lpstr>
      <vt:lpstr>Open Sans</vt:lpstr>
      <vt:lpstr>Summer Font</vt:lpstr>
      <vt:lpstr>Symbol</vt:lpstr>
      <vt:lpstr>Office Theme</vt:lpstr>
      <vt:lpstr>Equation</vt:lpstr>
      <vt:lpstr>Vectors and the Geometry of Space</vt:lpstr>
      <vt:lpstr>12.1 Three-Dimensional Coordinate Systems</vt:lpstr>
      <vt:lpstr>3D Space</vt:lpstr>
      <vt:lpstr>3D Space (1 of 11)</vt:lpstr>
      <vt:lpstr>3D Space (2 of 11)</vt:lpstr>
      <vt:lpstr>3D Space (3 of 11)</vt:lpstr>
      <vt:lpstr>3D Space (4 of 11)</vt:lpstr>
      <vt:lpstr>3D Space (5 of 11)</vt:lpstr>
      <vt:lpstr>3D Space (6 of 11)</vt:lpstr>
      <vt:lpstr>3D Space (7 of 11)</vt:lpstr>
      <vt:lpstr>3D Space (8 of 11)</vt:lpstr>
      <vt:lpstr>3D Space (9 of 11)</vt:lpstr>
      <vt:lpstr>3D Space (10 of 11)</vt:lpstr>
      <vt:lpstr>3D Space (11 of 11)</vt:lpstr>
      <vt:lpstr>Surfaces</vt:lpstr>
      <vt:lpstr>Surfaces (1 of 2)</vt:lpstr>
      <vt:lpstr>Example 1</vt:lpstr>
      <vt:lpstr>Example 1 – Solution (1 of 2)</vt:lpstr>
      <vt:lpstr>Example 1 – Solution (2 of 2)</vt:lpstr>
      <vt:lpstr>Surfaces (2 of 2)</vt:lpstr>
      <vt:lpstr>Distance and Spheres</vt:lpstr>
      <vt:lpstr>Distance and Spheres (1 of 2)</vt:lpstr>
      <vt:lpstr>Example 5</vt:lpstr>
      <vt:lpstr>Example 5 – Solution </vt:lpstr>
      <vt:lpstr>Distance and Spheres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Triola, Courtney A</dc:creator>
  <cp:lastModifiedBy>D, Mohanapriya</cp:lastModifiedBy>
  <cp:revision>1179</cp:revision>
  <cp:lastPrinted>2016-10-03T15:29:39Z</cp:lastPrinted>
  <dcterms:created xsi:type="dcterms:W3CDTF">2017-12-08T21:17:47Z</dcterms:created>
  <dcterms:modified xsi:type="dcterms:W3CDTF">2019-02-01T07:48:40Z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