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330" r:id="rId6"/>
    <p:sldId id="256" r:id="rId7"/>
    <p:sldId id="293" r:id="rId8"/>
    <p:sldId id="295" r:id="rId9"/>
    <p:sldId id="294" r:id="rId10"/>
    <p:sldId id="269"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4A78"/>
    <a:srgbClr val="000000"/>
    <a:srgbClr val="A30000"/>
    <a:srgbClr val="E7EFF7"/>
    <a:srgbClr val="CBDDEF"/>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5349" autoAdjust="0"/>
  </p:normalViewPr>
  <p:slideViewPr>
    <p:cSldViewPr snapToGrid="0" snapToObjects="1">
      <p:cViewPr varScale="1">
        <p:scale>
          <a:sx n="101" d="100"/>
          <a:sy n="101" d="100"/>
        </p:scale>
        <p:origin x="114" y="228"/>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51560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IN" dirty="0" smtClean="0"/>
              <a:t>Stewart, Calculus: Early Transcendentals, 8th Edition. © 2016 Cengage. All Rights Reserved. May not be scanned, copied or duplicated, or posted to a publicly accessible website, in whole or in part.</a:t>
            </a:r>
            <a:endParaRPr lang="en-IN" dirty="0"/>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1.bin"/><Relationship Id="rId10" Type="http://schemas.openxmlformats.org/officeDocument/2006/relationships/oleObject" Target="../embeddings/oleObject13.bin"/><Relationship Id="rId4" Type="http://schemas.openxmlformats.org/officeDocument/2006/relationships/image" Target="../media/image25.wmf"/><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34.png"/><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22.bin"/><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29.bin"/><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31.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5.xml"/><Relationship Id="rId1" Type="http://schemas.openxmlformats.org/officeDocument/2006/relationships/vmlDrawing" Target="../drawings/vmlDrawing14.vml"/><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5.xml"/><Relationship Id="rId1" Type="http://schemas.openxmlformats.org/officeDocument/2006/relationships/vmlDrawing" Target="../drawings/vmlDrawing15.vml"/><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4.xml"/><Relationship Id="rId1" Type="http://schemas.openxmlformats.org/officeDocument/2006/relationships/vmlDrawing" Target="../drawings/vmlDrawing16.vml"/><Relationship Id="rId5" Type="http://schemas.openxmlformats.org/officeDocument/2006/relationships/image" Target="../media/image56.png"/><Relationship Id="rId4" Type="http://schemas.openxmlformats.org/officeDocument/2006/relationships/image" Target="../media/image55.wmf"/></Relationships>
</file>

<file path=ppt/slides/_rels/slide3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8.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43.bin"/><Relationship Id="rId4" Type="http://schemas.openxmlformats.org/officeDocument/2006/relationships/image" Target="../media/image6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71.png"/><Relationship Id="rId4" Type="http://schemas.openxmlformats.org/officeDocument/2006/relationships/image" Target="../media/image7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73.wmf"/><Relationship Id="rId5" Type="http://schemas.openxmlformats.org/officeDocument/2006/relationships/oleObject" Target="../embeddings/oleObject47.bin"/><Relationship Id="rId4" Type="http://schemas.openxmlformats.org/officeDocument/2006/relationships/image" Target="../media/image72.wmf"/></Relationships>
</file>

<file path=ppt/slides/_rels/slide39.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75.wmf"/><Relationship Id="rId5" Type="http://schemas.openxmlformats.org/officeDocument/2006/relationships/oleObject" Target="../embeddings/oleObject49.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5.xml"/><Relationship Id="rId1" Type="http://schemas.openxmlformats.org/officeDocument/2006/relationships/vmlDrawing" Target="../drawings/vmlDrawing22.vml"/><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4.pn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12</a:t>
            </a:r>
          </a:p>
        </p:txBody>
      </p:sp>
      <p:sp>
        <p:nvSpPr>
          <p:cNvPr id="5" name="Title 4"/>
          <p:cNvSpPr>
            <a:spLocks noGrp="1"/>
          </p:cNvSpPr>
          <p:nvPr>
            <p:ph type="title"/>
          </p:nvPr>
        </p:nvSpPr>
        <p:spPr>
          <a:xfrm>
            <a:off x="3996910" y="4035474"/>
            <a:ext cx="6322782" cy="966831"/>
          </a:xfrm>
        </p:spPr>
        <p:txBody>
          <a:bodyPr/>
          <a:lstStyle/>
          <a:p>
            <a:r>
              <a:rPr lang="en-IN" altLang="en-US" sz="3600" dirty="0"/>
              <a:t>Vectors and the Geometry of Space</a:t>
            </a:r>
            <a:endParaRPr lang="en-US" altLang="en-US" sz="3600" dirty="0"/>
          </a:p>
        </p:txBody>
      </p:sp>
      <p:pic>
        <p:nvPicPr>
          <p:cNvPr id="7" name="Picture Placeholder 6" descr="Applications of Quadric Surfaces">
            <a:extLst>
              <a:ext uri="{FF2B5EF4-FFF2-40B4-BE49-F238E27FC236}">
                <a16:creationId xmlns:a16="http://schemas.microsoft.com/office/drawing/2014/main" id="{61137979-F9CD-466F-B53C-CB22036B8056}"/>
              </a:ext>
            </a:extLst>
          </p:cNvPr>
          <p:cNvPicPr>
            <a:picLocks noGrp="1" noChangeAspect="1"/>
          </p:cNvPicPr>
          <p:nvPr>
            <p:ph type="pic" sz="quarter" idx="12"/>
          </p:nvPr>
        </p:nvPicPr>
        <p:blipFill rotWithShape="1">
          <a:blip r:embed="rId3"/>
          <a:srcRect t="-8120" b="-8120"/>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850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67CF-A97B-4EAD-976F-DFF663FE6A92}"/>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id="{30F3E5CB-E4E4-45FB-BAED-E984B9318428}"/>
              </a:ext>
            </a:extLst>
          </p:cNvPr>
          <p:cNvSpPr>
            <a:spLocks noGrp="1"/>
          </p:cNvSpPr>
          <p:nvPr>
            <p:ph sz="quarter" idx="12"/>
          </p:nvPr>
        </p:nvSpPr>
        <p:spPr>
          <a:xfrm>
            <a:off x="741971" y="1292278"/>
            <a:ext cx="10721975" cy="307418"/>
          </a:xfrm>
        </p:spPr>
        <p:txBody>
          <a:bodyPr/>
          <a:lstStyle/>
          <a:p>
            <a:r>
              <a:rPr lang="en-US" altLang="en-US" dirty="0"/>
              <a:t>Draw the sum of the vectors </a:t>
            </a:r>
            <a:r>
              <a:rPr lang="en-US" altLang="en-US" b="1" dirty="0"/>
              <a:t>a</a:t>
            </a:r>
            <a:r>
              <a:rPr lang="en-US" altLang="en-US" dirty="0"/>
              <a:t> and </a:t>
            </a:r>
            <a:r>
              <a:rPr lang="en-US" altLang="en-US" b="1" dirty="0"/>
              <a:t>b</a:t>
            </a:r>
            <a:r>
              <a:rPr lang="en-US" altLang="en-US" dirty="0"/>
              <a:t> shown in Figure 5.</a:t>
            </a:r>
            <a:endParaRPr lang="en-IN" dirty="0"/>
          </a:p>
        </p:txBody>
      </p:sp>
      <p:pic>
        <p:nvPicPr>
          <p:cNvPr id="9" name="Content Placeholder 8" descr="The image shows two vectors a, and b. &#10;">
            <a:extLst>
              <a:ext uri="{FF2B5EF4-FFF2-40B4-BE49-F238E27FC236}">
                <a16:creationId xmlns:a16="http://schemas.microsoft.com/office/drawing/2014/main" id="{0B23BEC1-8CC8-4A9F-B7DB-B27FC2D5367D}"/>
              </a:ext>
            </a:extLst>
          </p:cNvPr>
          <p:cNvPicPr>
            <a:picLocks noGrp="1" noChangeAspect="1"/>
          </p:cNvPicPr>
          <p:nvPr>
            <p:ph sz="quarter" idx="14"/>
          </p:nvPr>
        </p:nvPicPr>
        <p:blipFill>
          <a:blip r:embed="rId2"/>
          <a:stretch>
            <a:fillRect/>
          </a:stretch>
        </p:blipFill>
        <p:spPr>
          <a:xfrm>
            <a:off x="4278783" y="1984970"/>
            <a:ext cx="3631258" cy="1697633"/>
          </a:xfrm>
          <a:prstGeom prst="rect">
            <a:avLst/>
          </a:prstGeom>
        </p:spPr>
      </p:pic>
      <p:sp>
        <p:nvSpPr>
          <p:cNvPr id="4" name="Content Placeholder 3">
            <a:extLst>
              <a:ext uri="{FF2B5EF4-FFF2-40B4-BE49-F238E27FC236}">
                <a16:creationId xmlns:a16="http://schemas.microsoft.com/office/drawing/2014/main" id="{ED45C23E-226B-42FE-B6F2-F0969F722B58}"/>
              </a:ext>
            </a:extLst>
          </p:cNvPr>
          <p:cNvSpPr>
            <a:spLocks noGrp="1"/>
          </p:cNvSpPr>
          <p:nvPr>
            <p:ph sz="quarter" idx="13"/>
          </p:nvPr>
        </p:nvSpPr>
        <p:spPr>
          <a:xfrm>
            <a:off x="5370990" y="3794680"/>
            <a:ext cx="1450021" cy="324652"/>
          </a:xfrm>
        </p:spPr>
        <p:txBody>
          <a:bodyPr/>
          <a:lstStyle/>
          <a:p>
            <a:pPr algn="ctr"/>
            <a:r>
              <a:rPr lang="en-US" altLang="en-US" sz="2000" b="1" dirty="0"/>
              <a:t>Figure 5</a:t>
            </a:r>
          </a:p>
        </p:txBody>
      </p:sp>
      <p:sp>
        <p:nvSpPr>
          <p:cNvPr id="7" name="Content Placeholder 6">
            <a:extLst>
              <a:ext uri="{FF2B5EF4-FFF2-40B4-BE49-F238E27FC236}">
                <a16:creationId xmlns:a16="http://schemas.microsoft.com/office/drawing/2014/main" id="{ABAFF947-542B-4177-AC59-126C0FEDA86C}"/>
              </a:ext>
            </a:extLst>
          </p:cNvPr>
          <p:cNvSpPr>
            <a:spLocks noGrp="1"/>
          </p:cNvSpPr>
          <p:nvPr>
            <p:ph sz="quarter" idx="15"/>
          </p:nvPr>
        </p:nvSpPr>
        <p:spPr>
          <a:xfrm>
            <a:off x="732818" y="4484978"/>
            <a:ext cx="10730520" cy="1162450"/>
          </a:xfrm>
        </p:spPr>
        <p:txBody>
          <a:bodyPr/>
          <a:lstStyle/>
          <a:p>
            <a:r>
              <a:rPr lang="en-US" altLang="en-US" b="1" dirty="0">
                <a:solidFill>
                  <a:srgbClr val="0000A3"/>
                </a:solidFill>
              </a:rPr>
              <a:t>Solution:</a:t>
            </a:r>
          </a:p>
          <a:p>
            <a:r>
              <a:rPr lang="en-US" altLang="en-US" dirty="0"/>
              <a:t>First we move </a:t>
            </a:r>
            <a:r>
              <a:rPr lang="en-US" altLang="en-US" b="1" dirty="0"/>
              <a:t>b</a:t>
            </a:r>
            <a:r>
              <a:rPr lang="en-US" altLang="en-US" dirty="0"/>
              <a:t> and place its tail at the tip of </a:t>
            </a:r>
            <a:r>
              <a:rPr lang="en-US" altLang="en-US" b="1" dirty="0"/>
              <a:t>a</a:t>
            </a:r>
            <a:r>
              <a:rPr lang="en-US" altLang="en-US" dirty="0"/>
              <a:t>, being careful to draw a copy of </a:t>
            </a:r>
            <a:r>
              <a:rPr lang="en-US" altLang="en-US" b="1" dirty="0"/>
              <a:t>b</a:t>
            </a:r>
            <a:r>
              <a:rPr lang="en-US" altLang="en-US" dirty="0"/>
              <a:t> that has the same length and direction.</a:t>
            </a:r>
          </a:p>
        </p:txBody>
      </p:sp>
    </p:spTree>
    <p:extLst>
      <p:ext uri="{BB962C8B-B14F-4D97-AF65-F5344CB8AC3E}">
        <p14:creationId xmlns:p14="http://schemas.microsoft.com/office/powerpoint/2010/main" val="178728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F489-290A-43EE-8159-90DAC8393D22}"/>
              </a:ext>
            </a:extLst>
          </p:cNvPr>
          <p:cNvSpPr>
            <a:spLocks noGrp="1"/>
          </p:cNvSpPr>
          <p:nvPr>
            <p:ph type="title"/>
          </p:nvPr>
        </p:nvSpPr>
        <p:spPr/>
        <p:txBody>
          <a:bodyPr/>
          <a:lstStyle/>
          <a:p>
            <a:r>
              <a:rPr lang="en-US" altLang="en-US" dirty="0"/>
              <a:t>Example 1 – </a:t>
            </a:r>
            <a:r>
              <a:rPr lang="en-US" altLang="en-US" i="1" dirty="0"/>
              <a:t>Solution</a:t>
            </a:r>
            <a:endParaRPr lang="en-IN" dirty="0"/>
          </a:p>
        </p:txBody>
      </p:sp>
      <p:sp>
        <p:nvSpPr>
          <p:cNvPr id="3" name="Content Placeholder 2">
            <a:extLst>
              <a:ext uri="{FF2B5EF4-FFF2-40B4-BE49-F238E27FC236}">
                <a16:creationId xmlns:a16="http://schemas.microsoft.com/office/drawing/2014/main" id="{377EE9FD-A70F-4058-8E03-6D119575117F}"/>
              </a:ext>
            </a:extLst>
          </p:cNvPr>
          <p:cNvSpPr>
            <a:spLocks noGrp="1"/>
          </p:cNvSpPr>
          <p:nvPr>
            <p:ph sz="quarter" idx="12"/>
          </p:nvPr>
        </p:nvSpPr>
        <p:spPr>
          <a:xfrm>
            <a:off x="741972" y="1292277"/>
            <a:ext cx="6045328" cy="927354"/>
          </a:xfrm>
        </p:spPr>
        <p:txBody>
          <a:bodyPr/>
          <a:lstStyle/>
          <a:p>
            <a:r>
              <a:rPr lang="en-US" altLang="en-US" dirty="0"/>
              <a:t>Then we draw the vector </a:t>
            </a:r>
            <a:r>
              <a:rPr lang="en-US" altLang="en-US" b="1" dirty="0"/>
              <a:t>a</a:t>
            </a:r>
            <a:r>
              <a:rPr lang="en-US" altLang="en-US" dirty="0"/>
              <a:t> + </a:t>
            </a:r>
            <a:r>
              <a:rPr lang="en-US" altLang="en-US" b="1" dirty="0"/>
              <a:t>b</a:t>
            </a:r>
            <a:r>
              <a:rPr lang="en-US" altLang="en-US" dirty="0"/>
              <a:t> [see Figure 6(a)] starting at the initial point of </a:t>
            </a:r>
            <a:r>
              <a:rPr lang="en-US" altLang="en-US" b="1" dirty="0"/>
              <a:t>a</a:t>
            </a:r>
            <a:r>
              <a:rPr lang="en-US" altLang="en-US" dirty="0"/>
              <a:t> and ending at the terminal point of the copy of </a:t>
            </a:r>
            <a:r>
              <a:rPr lang="en-US" altLang="en-US" b="1" dirty="0"/>
              <a:t>b</a:t>
            </a:r>
            <a:r>
              <a:rPr lang="en-US" altLang="en-US" dirty="0"/>
              <a:t>.</a:t>
            </a:r>
            <a:endParaRPr lang="en-IN" dirty="0"/>
          </a:p>
        </p:txBody>
      </p:sp>
      <p:pic>
        <p:nvPicPr>
          <p:cNvPr id="11" name="Content Placeholder 10" descr="The image shows three vectors forming a triangle. Vector b has its initial point at the terminal point of vector a. vector a + b has its initial point at the initial point of vector a and its terminal point at the terminal point of vector b. &#10;">
            <a:extLst>
              <a:ext uri="{FF2B5EF4-FFF2-40B4-BE49-F238E27FC236}">
                <a16:creationId xmlns:a16="http://schemas.microsoft.com/office/drawing/2014/main" id="{0F994D43-DC86-489A-AF68-C3C3B84C5B63}"/>
              </a:ext>
            </a:extLst>
          </p:cNvPr>
          <p:cNvPicPr>
            <a:picLocks noGrp="1" noChangeAspect="1"/>
          </p:cNvPicPr>
          <p:nvPr>
            <p:ph sz="quarter" idx="13"/>
          </p:nvPr>
        </p:nvPicPr>
        <p:blipFill>
          <a:blip r:embed="rId2"/>
          <a:stretch>
            <a:fillRect/>
          </a:stretch>
        </p:blipFill>
        <p:spPr>
          <a:xfrm>
            <a:off x="8400443" y="1041403"/>
            <a:ext cx="2627725" cy="1675849"/>
          </a:xfrm>
          <a:prstGeom prst="rect">
            <a:avLst/>
          </a:prstGeom>
        </p:spPr>
      </p:pic>
      <p:sp>
        <p:nvSpPr>
          <p:cNvPr id="5" name="Content Placeholder 4">
            <a:extLst>
              <a:ext uri="{FF2B5EF4-FFF2-40B4-BE49-F238E27FC236}">
                <a16:creationId xmlns:a16="http://schemas.microsoft.com/office/drawing/2014/main" id="{68D9D0D0-3B82-4109-96B4-1BEFAD28B184}"/>
              </a:ext>
            </a:extLst>
          </p:cNvPr>
          <p:cNvSpPr>
            <a:spLocks noGrp="1"/>
          </p:cNvSpPr>
          <p:nvPr>
            <p:ph sz="quarter" idx="14"/>
          </p:nvPr>
        </p:nvSpPr>
        <p:spPr>
          <a:xfrm>
            <a:off x="8050491" y="3006253"/>
            <a:ext cx="3404909" cy="300197"/>
          </a:xfrm>
        </p:spPr>
        <p:txBody>
          <a:bodyPr/>
          <a:lstStyle/>
          <a:p>
            <a:pPr algn="ctr"/>
            <a:r>
              <a:rPr lang="en-US" altLang="en-US" sz="2000" b="1" dirty="0"/>
              <a:t>Figure 6(a)</a:t>
            </a:r>
          </a:p>
        </p:txBody>
      </p:sp>
      <p:sp>
        <p:nvSpPr>
          <p:cNvPr id="7" name="Content Placeholder 6">
            <a:extLst>
              <a:ext uri="{FF2B5EF4-FFF2-40B4-BE49-F238E27FC236}">
                <a16:creationId xmlns:a16="http://schemas.microsoft.com/office/drawing/2014/main" id="{131C26B2-1A81-4533-87C7-12F303FAD2FB}"/>
              </a:ext>
            </a:extLst>
          </p:cNvPr>
          <p:cNvSpPr>
            <a:spLocks noGrp="1"/>
          </p:cNvSpPr>
          <p:nvPr>
            <p:ph sz="quarter" idx="15"/>
          </p:nvPr>
        </p:nvSpPr>
        <p:spPr>
          <a:xfrm>
            <a:off x="733425" y="3704735"/>
            <a:ext cx="6053875" cy="927354"/>
          </a:xfrm>
        </p:spPr>
        <p:txBody>
          <a:bodyPr/>
          <a:lstStyle/>
          <a:p>
            <a:r>
              <a:rPr lang="en-US" altLang="en-US" dirty="0"/>
              <a:t>Alternatively, we could place </a:t>
            </a:r>
            <a:r>
              <a:rPr lang="en-US" altLang="en-US" b="1" dirty="0"/>
              <a:t>b</a:t>
            </a:r>
            <a:r>
              <a:rPr lang="en-US" altLang="en-US" dirty="0"/>
              <a:t> so it starts where </a:t>
            </a:r>
            <a:r>
              <a:rPr lang="en-US" altLang="en-US" b="1" dirty="0"/>
              <a:t>a</a:t>
            </a:r>
            <a:r>
              <a:rPr lang="en-US" altLang="en-US" dirty="0"/>
              <a:t> starts and construct </a:t>
            </a:r>
            <a:r>
              <a:rPr lang="en-US" altLang="en-US" b="1" dirty="0"/>
              <a:t>a</a:t>
            </a:r>
            <a:r>
              <a:rPr lang="en-US" altLang="en-US" dirty="0"/>
              <a:t> + </a:t>
            </a:r>
            <a:r>
              <a:rPr lang="en-US" altLang="en-US" b="1" dirty="0"/>
              <a:t>b</a:t>
            </a:r>
            <a:r>
              <a:rPr lang="en-US" altLang="en-US" dirty="0"/>
              <a:t> by the Parallelogram Law as in Figure 6(b).</a:t>
            </a:r>
          </a:p>
        </p:txBody>
      </p:sp>
      <p:pic>
        <p:nvPicPr>
          <p:cNvPr id="12" name="Content Placeholder 11" descr="The image shows a parallelogram. Two vectors a and b start from the same point. vector a + b lies along the diagonal of the parallelogram, the two other sides join at the terminal point of a + b. &#10;">
            <a:extLst>
              <a:ext uri="{FF2B5EF4-FFF2-40B4-BE49-F238E27FC236}">
                <a16:creationId xmlns:a16="http://schemas.microsoft.com/office/drawing/2014/main" id="{B03F1762-EF0D-4FD3-9CB8-28A795ABF4AD}"/>
              </a:ext>
            </a:extLst>
          </p:cNvPr>
          <p:cNvPicPr>
            <a:picLocks noGrp="1" noChangeAspect="1"/>
          </p:cNvPicPr>
          <p:nvPr>
            <p:ph sz="quarter" idx="16"/>
          </p:nvPr>
        </p:nvPicPr>
        <p:blipFill>
          <a:blip r:embed="rId3"/>
          <a:stretch>
            <a:fillRect/>
          </a:stretch>
        </p:blipFill>
        <p:spPr>
          <a:xfrm>
            <a:off x="8642405" y="3673259"/>
            <a:ext cx="2359129" cy="1989419"/>
          </a:xfrm>
          <a:prstGeom prst="rect">
            <a:avLst/>
          </a:prstGeom>
        </p:spPr>
      </p:pic>
      <p:sp>
        <p:nvSpPr>
          <p:cNvPr id="9" name="Content Placeholder 8">
            <a:extLst>
              <a:ext uri="{FF2B5EF4-FFF2-40B4-BE49-F238E27FC236}">
                <a16:creationId xmlns:a16="http://schemas.microsoft.com/office/drawing/2014/main" id="{53D6C351-B637-4EE1-A275-C597C0EB97DC}"/>
              </a:ext>
            </a:extLst>
          </p:cNvPr>
          <p:cNvSpPr>
            <a:spLocks noGrp="1"/>
          </p:cNvSpPr>
          <p:nvPr>
            <p:ph sz="quarter" idx="17"/>
          </p:nvPr>
        </p:nvSpPr>
        <p:spPr>
          <a:xfrm>
            <a:off x="8400443" y="5837969"/>
            <a:ext cx="3062895" cy="302148"/>
          </a:xfrm>
        </p:spPr>
        <p:txBody>
          <a:bodyPr/>
          <a:lstStyle/>
          <a:p>
            <a:pPr algn="ctr"/>
            <a:r>
              <a:rPr lang="en-US" altLang="en-US" sz="2000" b="1" dirty="0"/>
              <a:t>Figure 6(b)</a:t>
            </a:r>
          </a:p>
        </p:txBody>
      </p:sp>
    </p:spTree>
    <p:extLst>
      <p:ext uri="{BB962C8B-B14F-4D97-AF65-F5344CB8AC3E}">
        <p14:creationId xmlns:p14="http://schemas.microsoft.com/office/powerpoint/2010/main" val="245633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32E9-D5E3-4AEB-A7D9-0005F0110A61}"/>
              </a:ext>
            </a:extLst>
          </p:cNvPr>
          <p:cNvSpPr>
            <a:spLocks noGrp="1"/>
          </p:cNvSpPr>
          <p:nvPr>
            <p:ph type="title"/>
          </p:nvPr>
        </p:nvSpPr>
        <p:spPr/>
        <p:txBody>
          <a:bodyPr/>
          <a:lstStyle/>
          <a:p>
            <a:r>
              <a:rPr lang="en-US" altLang="en-US" dirty="0"/>
              <a:t>Combining Vectors </a:t>
            </a:r>
            <a:r>
              <a:rPr lang="en-US" altLang="en-US" sz="2400" b="0" dirty="0"/>
              <a:t>(4 of 7)</a:t>
            </a:r>
            <a:endParaRPr lang="en-IN" dirty="0"/>
          </a:p>
        </p:txBody>
      </p:sp>
      <p:sp>
        <p:nvSpPr>
          <p:cNvPr id="3" name="Content Placeholder 2">
            <a:extLst>
              <a:ext uri="{FF2B5EF4-FFF2-40B4-BE49-F238E27FC236}">
                <a16:creationId xmlns:a16="http://schemas.microsoft.com/office/drawing/2014/main" id="{1DDE75E9-4883-44D4-92FE-49B3B089740A}"/>
              </a:ext>
            </a:extLst>
          </p:cNvPr>
          <p:cNvSpPr>
            <a:spLocks noGrp="1"/>
          </p:cNvSpPr>
          <p:nvPr>
            <p:ph sz="quarter" idx="23"/>
          </p:nvPr>
        </p:nvSpPr>
        <p:spPr>
          <a:xfrm>
            <a:off x="736600" y="1289049"/>
            <a:ext cx="10718800" cy="2217722"/>
          </a:xfrm>
        </p:spPr>
        <p:txBody>
          <a:bodyPr/>
          <a:lstStyle/>
          <a:p>
            <a:r>
              <a:rPr lang="en-US" altLang="en-US" dirty="0"/>
              <a:t>It is possible to multiply a vector by a real number </a:t>
            </a:r>
            <a:r>
              <a:rPr lang="en-US" altLang="en-US" i="1" dirty="0"/>
              <a:t>c</a:t>
            </a:r>
            <a:r>
              <a:rPr lang="en-US" altLang="en-US" dirty="0"/>
              <a:t>. (In this context we call the real number </a:t>
            </a:r>
            <a:r>
              <a:rPr lang="en-US" altLang="en-US" i="1" dirty="0"/>
              <a:t>c</a:t>
            </a:r>
            <a:r>
              <a:rPr lang="en-US" altLang="en-US" dirty="0"/>
              <a:t> a </a:t>
            </a:r>
            <a:r>
              <a:rPr lang="en-US" altLang="en-US" b="1" dirty="0"/>
              <a:t>scalar </a:t>
            </a:r>
            <a:r>
              <a:rPr lang="en-US" altLang="en-US" dirty="0"/>
              <a:t>to distinguish it from a vector.)</a:t>
            </a:r>
          </a:p>
          <a:p>
            <a:r>
              <a:rPr lang="en-US" altLang="en-US" dirty="0"/>
              <a:t>For instance, we want 2</a:t>
            </a:r>
            <a:r>
              <a:rPr lang="en-US" altLang="en-US" b="1" dirty="0"/>
              <a:t>v</a:t>
            </a:r>
            <a:r>
              <a:rPr lang="en-US" altLang="en-US" dirty="0"/>
              <a:t> to be the same vector as </a:t>
            </a:r>
            <a:r>
              <a:rPr lang="en-US" altLang="en-US" b="1" dirty="0"/>
              <a:t>v</a:t>
            </a:r>
            <a:r>
              <a:rPr lang="en-US" altLang="en-US" dirty="0"/>
              <a:t> + </a:t>
            </a:r>
            <a:r>
              <a:rPr lang="en-US" altLang="en-US" b="1" dirty="0"/>
              <a:t>v</a:t>
            </a:r>
            <a:r>
              <a:rPr lang="en-US" altLang="en-US" dirty="0"/>
              <a:t>, which has the same direction as </a:t>
            </a:r>
            <a:r>
              <a:rPr lang="en-US" altLang="en-US" b="1" dirty="0"/>
              <a:t>v</a:t>
            </a:r>
            <a:r>
              <a:rPr lang="en-US" altLang="en-US" dirty="0"/>
              <a:t> but is twice as long. In general, we multiply a vector by a scalar as follows.</a:t>
            </a:r>
          </a:p>
          <a:p>
            <a:r>
              <a:rPr lang="en-IN" b="1" dirty="0">
                <a:solidFill>
                  <a:srgbClr val="0000A3"/>
                </a:solidFill>
              </a:rPr>
              <a:t>Definition of Scalar Multiplication</a:t>
            </a:r>
            <a:r>
              <a:rPr lang="en-IN" b="1" dirty="0"/>
              <a:t> </a:t>
            </a:r>
            <a:r>
              <a:rPr lang="en-IN" dirty="0"/>
              <a:t>If </a:t>
            </a:r>
            <a:r>
              <a:rPr lang="en-IN" i="1" dirty="0"/>
              <a:t>c </a:t>
            </a:r>
            <a:r>
              <a:rPr lang="en-IN" dirty="0"/>
              <a:t>is a scalar and </a:t>
            </a:r>
            <a:r>
              <a:rPr lang="en-IN" b="1" dirty="0"/>
              <a:t>v </a:t>
            </a:r>
            <a:r>
              <a:rPr lang="en-IN" dirty="0"/>
              <a:t>is a vector, then the</a:t>
            </a:r>
            <a:endParaRPr lang="en-US" altLang="en-US" dirty="0"/>
          </a:p>
        </p:txBody>
      </p:sp>
      <p:sp>
        <p:nvSpPr>
          <p:cNvPr id="4" name="Content Placeholder 3">
            <a:extLst>
              <a:ext uri="{FF2B5EF4-FFF2-40B4-BE49-F238E27FC236}">
                <a16:creationId xmlns:a16="http://schemas.microsoft.com/office/drawing/2014/main" id="{52853796-9813-4372-8AB3-F1E45B8DE7CA}"/>
              </a:ext>
            </a:extLst>
          </p:cNvPr>
          <p:cNvSpPr>
            <a:spLocks noGrp="1"/>
          </p:cNvSpPr>
          <p:nvPr>
            <p:ph sz="quarter" idx="24"/>
          </p:nvPr>
        </p:nvSpPr>
        <p:spPr>
          <a:xfrm>
            <a:off x="736600" y="3546811"/>
            <a:ext cx="6522039" cy="321413"/>
          </a:xfrm>
        </p:spPr>
        <p:txBody>
          <a:bodyPr/>
          <a:lstStyle/>
          <a:p>
            <a:r>
              <a:rPr lang="en-IN" b="1" dirty="0"/>
              <a:t>scalar multiple </a:t>
            </a:r>
            <a:r>
              <a:rPr lang="en-IN" i="1" dirty="0"/>
              <a:t>c</a:t>
            </a:r>
            <a:r>
              <a:rPr lang="en-IN" b="1" dirty="0"/>
              <a:t>v </a:t>
            </a:r>
            <a:r>
              <a:rPr lang="en-IN" dirty="0"/>
              <a:t>is the vector whose length is</a:t>
            </a:r>
          </a:p>
        </p:txBody>
      </p:sp>
      <p:graphicFrame>
        <p:nvGraphicFramePr>
          <p:cNvPr id="12" name="Content Placeholder 11" descr="abs(c)">
            <a:extLst>
              <a:ext uri="{FF2B5EF4-FFF2-40B4-BE49-F238E27FC236}">
                <a16:creationId xmlns:a16="http://schemas.microsoft.com/office/drawing/2014/main" id="{89C79BA0-804C-41C7-848C-5CB4597637FB}"/>
              </a:ext>
            </a:extLst>
          </p:cNvPr>
          <p:cNvGraphicFramePr>
            <a:graphicFrameLocks noGrp="1" noChangeAspect="1"/>
          </p:cNvGraphicFramePr>
          <p:nvPr>
            <p:ph sz="quarter" idx="25"/>
            <p:extLst>
              <p:ext uri="{D42A27DB-BD31-4B8C-83A1-F6EECF244321}">
                <p14:modId xmlns:p14="http://schemas.microsoft.com/office/powerpoint/2010/main" val="699380107"/>
              </p:ext>
            </p:extLst>
          </p:nvPr>
        </p:nvGraphicFramePr>
        <p:xfrm>
          <a:off x="7251704" y="3483682"/>
          <a:ext cx="321310" cy="474980"/>
        </p:xfrm>
        <a:graphic>
          <a:graphicData uri="http://schemas.openxmlformats.org/presentationml/2006/ole">
            <mc:AlternateContent xmlns:mc="http://schemas.openxmlformats.org/markup-compatibility/2006">
              <mc:Choice xmlns:v="urn:schemas-microsoft-com:vml" Requires="v">
                <p:oleObj spid="_x0000_s922710" name="Equation" r:id="rId3" imgW="291960" imgH="431640" progId="Equation.DSMT4">
                  <p:embed/>
                </p:oleObj>
              </mc:Choice>
              <mc:Fallback>
                <p:oleObj name="Equation" r:id="rId3" imgW="291960" imgH="431640" progId="Equation.DSMT4">
                  <p:embed/>
                  <p:pic>
                    <p:nvPicPr>
                      <p:cNvPr id="11" name="Object 10">
                        <a:extLst>
                          <a:ext uri="{FF2B5EF4-FFF2-40B4-BE49-F238E27FC236}">
                            <a16:creationId xmlns:a16="http://schemas.microsoft.com/office/drawing/2014/main" id="{4E4A4030-D84B-41A2-A5B1-189AFD03CFBC}"/>
                          </a:ext>
                        </a:extLst>
                      </p:cNvPr>
                      <p:cNvPicPr/>
                      <p:nvPr/>
                    </p:nvPicPr>
                    <p:blipFill>
                      <a:blip r:embed="rId4"/>
                      <a:stretch>
                        <a:fillRect/>
                      </a:stretch>
                    </p:blipFill>
                    <p:spPr>
                      <a:xfrm>
                        <a:off x="7251704" y="3483682"/>
                        <a:ext cx="321310" cy="47498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2D596E8-2CE1-4BDE-82A8-D16977B1A28A}"/>
              </a:ext>
            </a:extLst>
          </p:cNvPr>
          <p:cNvSpPr>
            <a:spLocks noGrp="1"/>
          </p:cNvSpPr>
          <p:nvPr>
            <p:ph sz="quarter" idx="26"/>
          </p:nvPr>
        </p:nvSpPr>
        <p:spPr>
          <a:xfrm>
            <a:off x="7649997" y="3546811"/>
            <a:ext cx="3835531" cy="321413"/>
          </a:xfrm>
        </p:spPr>
        <p:txBody>
          <a:bodyPr/>
          <a:lstStyle/>
          <a:p>
            <a:r>
              <a:rPr lang="en-IN" dirty="0"/>
              <a:t>times the length of </a:t>
            </a:r>
            <a:r>
              <a:rPr lang="en-IN" b="1" dirty="0"/>
              <a:t>v </a:t>
            </a:r>
            <a:r>
              <a:rPr lang="en-IN" dirty="0"/>
              <a:t>and</a:t>
            </a:r>
          </a:p>
        </p:txBody>
      </p:sp>
      <p:sp>
        <p:nvSpPr>
          <p:cNvPr id="7" name="Content Placeholder 6">
            <a:extLst>
              <a:ext uri="{FF2B5EF4-FFF2-40B4-BE49-F238E27FC236}">
                <a16:creationId xmlns:a16="http://schemas.microsoft.com/office/drawing/2014/main" id="{F6A6BF56-70B3-4E04-AB93-D25FC26CB7FC}"/>
              </a:ext>
            </a:extLst>
          </p:cNvPr>
          <p:cNvSpPr>
            <a:spLocks noGrp="1"/>
          </p:cNvSpPr>
          <p:nvPr>
            <p:ph sz="quarter" idx="27"/>
          </p:nvPr>
        </p:nvSpPr>
        <p:spPr>
          <a:xfrm>
            <a:off x="736600" y="3928592"/>
            <a:ext cx="10718800" cy="648951"/>
          </a:xfrm>
        </p:spPr>
        <p:txBody>
          <a:bodyPr/>
          <a:lstStyle/>
          <a:p>
            <a:r>
              <a:rPr lang="en-IN" dirty="0"/>
              <a:t>whose direction is the same as </a:t>
            </a:r>
            <a:r>
              <a:rPr lang="en-IN" b="1" dirty="0"/>
              <a:t>v </a:t>
            </a:r>
            <a:r>
              <a:rPr lang="en-IN" dirty="0"/>
              <a:t>if </a:t>
            </a:r>
            <a:r>
              <a:rPr lang="en-IN" i="1" dirty="0"/>
              <a:t>c </a:t>
            </a:r>
            <a:r>
              <a:rPr lang="en-IN" dirty="0"/>
              <a:t>&gt; 0 and is opposite to </a:t>
            </a:r>
            <a:r>
              <a:rPr lang="en-IN" b="1" dirty="0"/>
              <a:t>v </a:t>
            </a:r>
            <a:r>
              <a:rPr lang="en-IN" dirty="0"/>
              <a:t>if </a:t>
            </a:r>
            <a:r>
              <a:rPr lang="en-IN" i="1" dirty="0"/>
              <a:t>c </a:t>
            </a:r>
            <a:r>
              <a:rPr lang="en-IN" dirty="0"/>
              <a:t>&lt; 0. If </a:t>
            </a:r>
            <a:r>
              <a:rPr lang="en-IN" i="1" dirty="0"/>
              <a:t>c </a:t>
            </a:r>
            <a:r>
              <a:rPr lang="en-IN" dirty="0"/>
              <a:t>= 0 or </a:t>
            </a:r>
            <a:r>
              <a:rPr lang="en-IN" b="1" dirty="0"/>
              <a:t>v </a:t>
            </a:r>
            <a:r>
              <a:rPr lang="en-IN" dirty="0"/>
              <a:t>= </a:t>
            </a:r>
            <a:r>
              <a:rPr lang="en-IN" b="1" dirty="0"/>
              <a:t>0</a:t>
            </a:r>
            <a:r>
              <a:rPr lang="en-IN" dirty="0"/>
              <a:t>, then </a:t>
            </a:r>
            <a:r>
              <a:rPr lang="en-IN" i="1" dirty="0"/>
              <a:t>c</a:t>
            </a:r>
            <a:r>
              <a:rPr lang="en-IN" b="1" dirty="0"/>
              <a:t>v </a:t>
            </a:r>
            <a:r>
              <a:rPr lang="en-IN" dirty="0"/>
              <a:t>= </a:t>
            </a:r>
            <a:r>
              <a:rPr lang="en-IN" b="1" dirty="0"/>
              <a:t>0</a:t>
            </a:r>
            <a:r>
              <a:rPr lang="en-IN" dirty="0"/>
              <a:t>.</a:t>
            </a:r>
          </a:p>
        </p:txBody>
      </p:sp>
    </p:spTree>
    <p:extLst>
      <p:ext uri="{BB962C8B-B14F-4D97-AF65-F5344CB8AC3E}">
        <p14:creationId xmlns:p14="http://schemas.microsoft.com/office/powerpoint/2010/main" val="23753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4B22-83C0-4595-8FBE-F47E0CECC2D9}"/>
              </a:ext>
            </a:extLst>
          </p:cNvPr>
          <p:cNvSpPr>
            <a:spLocks noGrp="1"/>
          </p:cNvSpPr>
          <p:nvPr>
            <p:ph type="title"/>
          </p:nvPr>
        </p:nvSpPr>
        <p:spPr/>
        <p:txBody>
          <a:bodyPr/>
          <a:lstStyle/>
          <a:p>
            <a:r>
              <a:rPr lang="en-US" altLang="en-US" dirty="0"/>
              <a:t>Combining Vectors </a:t>
            </a:r>
            <a:r>
              <a:rPr lang="en-US" altLang="en-US" sz="2400" b="0" dirty="0"/>
              <a:t>(5 of 7)</a:t>
            </a:r>
            <a:endParaRPr lang="en-IN" dirty="0"/>
          </a:p>
        </p:txBody>
      </p:sp>
      <p:sp>
        <p:nvSpPr>
          <p:cNvPr id="3" name="Content Placeholder 2">
            <a:extLst>
              <a:ext uri="{FF2B5EF4-FFF2-40B4-BE49-F238E27FC236}">
                <a16:creationId xmlns:a16="http://schemas.microsoft.com/office/drawing/2014/main" id="{6B18D824-6943-4357-9EE7-AA09B0B094EB}"/>
              </a:ext>
            </a:extLst>
          </p:cNvPr>
          <p:cNvSpPr>
            <a:spLocks noGrp="1"/>
          </p:cNvSpPr>
          <p:nvPr>
            <p:ph sz="quarter" idx="12"/>
          </p:nvPr>
        </p:nvSpPr>
        <p:spPr>
          <a:xfrm>
            <a:off x="741971" y="1292278"/>
            <a:ext cx="10721975" cy="294760"/>
          </a:xfrm>
        </p:spPr>
        <p:txBody>
          <a:bodyPr/>
          <a:lstStyle/>
          <a:p>
            <a:r>
              <a:rPr lang="en-US" altLang="en-US" dirty="0"/>
              <a:t>This definition is illustrated in Figure 7.</a:t>
            </a:r>
            <a:endParaRPr lang="en-IN" dirty="0"/>
          </a:p>
        </p:txBody>
      </p:sp>
      <p:pic>
        <p:nvPicPr>
          <p:cNvPr id="11" name="Content Placeholder 10" descr="The image shows five parallel vectors. The vectors are labeled v, negative v, 2 v, negative 1.5 v, and 1/2 v. The length of the vectors and the directions are according to their values. &#10;">
            <a:extLst>
              <a:ext uri="{FF2B5EF4-FFF2-40B4-BE49-F238E27FC236}">
                <a16:creationId xmlns:a16="http://schemas.microsoft.com/office/drawing/2014/main" id="{0B501CD0-9A57-488F-8E75-E644D70815BA}"/>
              </a:ext>
            </a:extLst>
          </p:cNvPr>
          <p:cNvPicPr>
            <a:picLocks noGrp="1" noChangeAspect="1"/>
          </p:cNvPicPr>
          <p:nvPr>
            <p:ph sz="quarter" idx="13"/>
          </p:nvPr>
        </p:nvPicPr>
        <p:blipFill>
          <a:blip r:embed="rId2"/>
          <a:stretch>
            <a:fillRect/>
          </a:stretch>
        </p:blipFill>
        <p:spPr>
          <a:xfrm>
            <a:off x="3390129" y="2460887"/>
            <a:ext cx="5425658" cy="1412837"/>
          </a:xfrm>
          <a:prstGeom prst="rect">
            <a:avLst/>
          </a:prstGeom>
        </p:spPr>
      </p:pic>
      <p:sp>
        <p:nvSpPr>
          <p:cNvPr id="5" name="Content Placeholder 4">
            <a:extLst>
              <a:ext uri="{FF2B5EF4-FFF2-40B4-BE49-F238E27FC236}">
                <a16:creationId xmlns:a16="http://schemas.microsoft.com/office/drawing/2014/main" id="{42D4D4B8-EDC6-4883-B3E0-6E7D4B8FF12E}"/>
              </a:ext>
            </a:extLst>
          </p:cNvPr>
          <p:cNvSpPr>
            <a:spLocks noGrp="1"/>
          </p:cNvSpPr>
          <p:nvPr>
            <p:ph sz="quarter" idx="14"/>
          </p:nvPr>
        </p:nvSpPr>
        <p:spPr>
          <a:xfrm>
            <a:off x="4541525" y="4289427"/>
            <a:ext cx="3105774" cy="716206"/>
          </a:xfrm>
        </p:spPr>
        <p:txBody>
          <a:bodyPr/>
          <a:lstStyle/>
          <a:p>
            <a:pPr algn="ctr"/>
            <a:r>
              <a:rPr lang="en-US" altLang="en-US" sz="2000" dirty="0"/>
              <a:t>Scalar multiples of </a:t>
            </a:r>
            <a:r>
              <a:rPr lang="en-US" altLang="en-US" sz="2000" b="1" dirty="0"/>
              <a:t>v</a:t>
            </a:r>
          </a:p>
          <a:p>
            <a:pPr algn="ctr"/>
            <a:r>
              <a:rPr lang="en-US" altLang="en-US" sz="2000" b="1" dirty="0"/>
              <a:t>Figure 7</a:t>
            </a:r>
          </a:p>
        </p:txBody>
      </p:sp>
      <p:sp>
        <p:nvSpPr>
          <p:cNvPr id="7" name="Content Placeholder 6">
            <a:extLst>
              <a:ext uri="{FF2B5EF4-FFF2-40B4-BE49-F238E27FC236}">
                <a16:creationId xmlns:a16="http://schemas.microsoft.com/office/drawing/2014/main" id="{14CEE323-88D3-478A-8083-71230EA5A285}"/>
              </a:ext>
            </a:extLst>
          </p:cNvPr>
          <p:cNvSpPr>
            <a:spLocks noGrp="1"/>
          </p:cNvSpPr>
          <p:nvPr>
            <p:ph sz="quarter" idx="15"/>
          </p:nvPr>
        </p:nvSpPr>
        <p:spPr>
          <a:xfrm>
            <a:off x="733425" y="5219922"/>
            <a:ext cx="10729913" cy="702636"/>
          </a:xfrm>
        </p:spPr>
        <p:txBody>
          <a:bodyPr/>
          <a:lstStyle/>
          <a:p>
            <a:r>
              <a:rPr lang="en-US" altLang="en-US" dirty="0"/>
              <a:t>We see that real numbers work like scaling factors here; that’s why we call them scalars.</a:t>
            </a:r>
          </a:p>
        </p:txBody>
      </p:sp>
    </p:spTree>
    <p:extLst>
      <p:ext uri="{BB962C8B-B14F-4D97-AF65-F5344CB8AC3E}">
        <p14:creationId xmlns:p14="http://schemas.microsoft.com/office/powerpoint/2010/main" val="5495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4A55-DCE8-49C6-85EA-73A31073BFFD}"/>
              </a:ext>
            </a:extLst>
          </p:cNvPr>
          <p:cNvSpPr>
            <a:spLocks noGrp="1"/>
          </p:cNvSpPr>
          <p:nvPr>
            <p:ph type="title"/>
          </p:nvPr>
        </p:nvSpPr>
        <p:spPr/>
        <p:txBody>
          <a:bodyPr/>
          <a:lstStyle/>
          <a:p>
            <a:r>
              <a:rPr lang="en-US" altLang="en-US" dirty="0"/>
              <a:t>Combining Vectors </a:t>
            </a:r>
            <a:r>
              <a:rPr lang="en-US" altLang="en-US" sz="2400" b="0" dirty="0"/>
              <a:t>(6 of 7)</a:t>
            </a:r>
            <a:endParaRPr lang="en-IN" dirty="0"/>
          </a:p>
        </p:txBody>
      </p:sp>
      <p:sp>
        <p:nvSpPr>
          <p:cNvPr id="3" name="Text Placeholder 2">
            <a:extLst>
              <a:ext uri="{FF2B5EF4-FFF2-40B4-BE49-F238E27FC236}">
                <a16:creationId xmlns:a16="http://schemas.microsoft.com/office/drawing/2014/main" id="{88878FCE-3117-4B4B-B506-621767B4A434}"/>
              </a:ext>
            </a:extLst>
          </p:cNvPr>
          <p:cNvSpPr>
            <a:spLocks noGrp="1"/>
          </p:cNvSpPr>
          <p:nvPr>
            <p:ph type="body" sz="quarter" idx="15"/>
          </p:nvPr>
        </p:nvSpPr>
        <p:spPr>
          <a:xfrm>
            <a:off x="743576" y="1289684"/>
            <a:ext cx="10711543" cy="2430669"/>
          </a:xfrm>
        </p:spPr>
        <p:txBody>
          <a:bodyPr/>
          <a:lstStyle/>
          <a:p>
            <a:r>
              <a:rPr lang="en-US" altLang="en-US" dirty="0"/>
              <a:t>Notice that two nonzero vectors are </a:t>
            </a:r>
            <a:r>
              <a:rPr lang="en-US" altLang="en-US" b="1" dirty="0"/>
              <a:t>parallel </a:t>
            </a:r>
            <a:r>
              <a:rPr lang="en-US" altLang="en-US" dirty="0"/>
              <a:t>if they are scalar multiples of one another.</a:t>
            </a:r>
          </a:p>
          <a:p>
            <a:r>
              <a:rPr lang="en-US" altLang="en-US" dirty="0"/>
              <a:t>In particular, the vector −</a:t>
            </a:r>
            <a:r>
              <a:rPr lang="en-US" altLang="en-US" b="1" dirty="0"/>
              <a:t>v</a:t>
            </a:r>
            <a:r>
              <a:rPr lang="en-US" altLang="en-US" dirty="0"/>
              <a:t> = (−1)</a:t>
            </a:r>
            <a:r>
              <a:rPr lang="en-US" altLang="en-US" b="1" dirty="0"/>
              <a:t>v</a:t>
            </a:r>
            <a:r>
              <a:rPr lang="en-US" altLang="en-US" dirty="0"/>
              <a:t> has the same length as </a:t>
            </a:r>
            <a:r>
              <a:rPr lang="en-US" altLang="en-US" b="1" dirty="0"/>
              <a:t>v</a:t>
            </a:r>
            <a:r>
              <a:rPr lang="en-US" altLang="en-US" dirty="0"/>
              <a:t> but points in the opposite direction. We call it the </a:t>
            </a:r>
            <a:r>
              <a:rPr lang="en-US" altLang="en-US" b="1" dirty="0"/>
              <a:t>negative </a:t>
            </a:r>
            <a:r>
              <a:rPr lang="en-US" altLang="en-US" dirty="0"/>
              <a:t>of </a:t>
            </a:r>
            <a:r>
              <a:rPr lang="en-US" altLang="en-US" b="1" dirty="0"/>
              <a:t>v</a:t>
            </a:r>
            <a:r>
              <a:rPr lang="en-US" altLang="en-US" dirty="0" smtClean="0"/>
              <a:t>.</a:t>
            </a:r>
            <a:endParaRPr lang="en-US" altLang="en-US" dirty="0"/>
          </a:p>
          <a:p>
            <a:r>
              <a:rPr lang="en-US" altLang="en-US" dirty="0"/>
              <a:t>By the </a:t>
            </a:r>
            <a:r>
              <a:rPr lang="en-US" altLang="en-US" b="1" dirty="0"/>
              <a:t>difference u</a:t>
            </a:r>
            <a:r>
              <a:rPr lang="en-US" altLang="en-US" dirty="0"/>
              <a:t> − </a:t>
            </a:r>
            <a:r>
              <a:rPr lang="en-US" altLang="en-US" b="1" dirty="0"/>
              <a:t>v</a:t>
            </a:r>
            <a:r>
              <a:rPr lang="en-US" altLang="en-US" dirty="0"/>
              <a:t> of two vectors we mean</a:t>
            </a:r>
          </a:p>
          <a:p>
            <a:pPr algn="ctr"/>
            <a:r>
              <a:rPr lang="en-US" altLang="en-US" b="1" dirty="0"/>
              <a:t>u</a:t>
            </a:r>
            <a:r>
              <a:rPr lang="en-US" altLang="en-US" dirty="0"/>
              <a:t> − </a:t>
            </a:r>
            <a:r>
              <a:rPr lang="en-US" altLang="en-US" b="1" dirty="0"/>
              <a:t>v</a:t>
            </a:r>
            <a:r>
              <a:rPr lang="en-US" altLang="en-US" dirty="0"/>
              <a:t> = </a:t>
            </a:r>
            <a:r>
              <a:rPr lang="en-US" altLang="en-US" b="1" dirty="0"/>
              <a:t>u</a:t>
            </a:r>
            <a:r>
              <a:rPr lang="en-US" altLang="en-US" dirty="0"/>
              <a:t> + (−</a:t>
            </a:r>
            <a:r>
              <a:rPr lang="en-US" altLang="en-US" b="1" dirty="0"/>
              <a:t>v</a:t>
            </a:r>
            <a:r>
              <a:rPr lang="en-US" altLang="en-US" dirty="0"/>
              <a:t>)</a:t>
            </a:r>
          </a:p>
        </p:txBody>
      </p:sp>
    </p:spTree>
    <p:extLst>
      <p:ext uri="{BB962C8B-B14F-4D97-AF65-F5344CB8AC3E}">
        <p14:creationId xmlns:p14="http://schemas.microsoft.com/office/powerpoint/2010/main" val="164056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CE9F-9A5D-44D0-BE31-8B99EF5D98EC}"/>
              </a:ext>
            </a:extLst>
          </p:cNvPr>
          <p:cNvSpPr>
            <a:spLocks noGrp="1"/>
          </p:cNvSpPr>
          <p:nvPr>
            <p:ph type="title"/>
          </p:nvPr>
        </p:nvSpPr>
        <p:spPr/>
        <p:txBody>
          <a:bodyPr/>
          <a:lstStyle/>
          <a:p>
            <a:r>
              <a:rPr lang="en-US" altLang="en-US" dirty="0"/>
              <a:t>Combining Vectors </a:t>
            </a:r>
            <a:r>
              <a:rPr lang="en-US" altLang="en-US" sz="2400" b="0" dirty="0"/>
              <a:t>(7 of 7)</a:t>
            </a:r>
            <a:endParaRPr lang="en-IN" dirty="0"/>
          </a:p>
        </p:txBody>
      </p:sp>
      <p:sp>
        <p:nvSpPr>
          <p:cNvPr id="3" name="Content Placeholder 2">
            <a:extLst>
              <a:ext uri="{FF2B5EF4-FFF2-40B4-BE49-F238E27FC236}">
                <a16:creationId xmlns:a16="http://schemas.microsoft.com/office/drawing/2014/main" id="{FDDA722A-EA4B-4125-8971-60217D311600}"/>
              </a:ext>
            </a:extLst>
          </p:cNvPr>
          <p:cNvSpPr>
            <a:spLocks noGrp="1"/>
          </p:cNvSpPr>
          <p:nvPr>
            <p:ph sz="quarter" idx="12"/>
          </p:nvPr>
        </p:nvSpPr>
        <p:spPr>
          <a:xfrm>
            <a:off x="741971" y="1292277"/>
            <a:ext cx="10721975" cy="1455106"/>
          </a:xfrm>
        </p:spPr>
        <p:txBody>
          <a:bodyPr/>
          <a:lstStyle/>
          <a:p>
            <a:r>
              <a:rPr lang="en-US" altLang="en-US" dirty="0"/>
              <a:t>So we can construct </a:t>
            </a:r>
            <a:r>
              <a:rPr lang="en-US" altLang="en-US" b="1" dirty="0"/>
              <a:t>u</a:t>
            </a:r>
            <a:r>
              <a:rPr lang="en-US" altLang="en-US" dirty="0"/>
              <a:t> − </a:t>
            </a:r>
            <a:r>
              <a:rPr lang="en-US" altLang="en-US" b="1" dirty="0"/>
              <a:t>v</a:t>
            </a:r>
            <a:r>
              <a:rPr lang="en-US" altLang="en-US" dirty="0"/>
              <a:t> by first drawing the negative of </a:t>
            </a:r>
            <a:r>
              <a:rPr lang="en-US" altLang="en-US" b="1" dirty="0"/>
              <a:t>v</a:t>
            </a:r>
            <a:r>
              <a:rPr lang="en-US" altLang="en-US" dirty="0"/>
              <a:t>, −</a:t>
            </a:r>
            <a:r>
              <a:rPr lang="en-US" altLang="en-US" b="1" dirty="0"/>
              <a:t>v</a:t>
            </a:r>
            <a:r>
              <a:rPr lang="en-US" altLang="en-US" dirty="0"/>
              <a:t>, and then adding it to </a:t>
            </a:r>
            <a:r>
              <a:rPr lang="en-US" altLang="en-US" b="1" dirty="0"/>
              <a:t>u</a:t>
            </a:r>
            <a:r>
              <a:rPr lang="en-US" altLang="en-US" dirty="0"/>
              <a:t> by the Parallelogram Law as in Figure 8(a).</a:t>
            </a:r>
          </a:p>
          <a:p>
            <a:r>
              <a:rPr lang="en-US" altLang="en-US" dirty="0"/>
              <a:t>Alternatively, since </a:t>
            </a:r>
            <a:r>
              <a:rPr lang="en-US" altLang="en-US" b="1" dirty="0"/>
              <a:t>v</a:t>
            </a:r>
            <a:r>
              <a:rPr lang="en-US" altLang="en-US" dirty="0"/>
              <a:t> + (</a:t>
            </a:r>
            <a:r>
              <a:rPr lang="en-US" altLang="en-US" b="1" dirty="0"/>
              <a:t>u</a:t>
            </a:r>
            <a:r>
              <a:rPr lang="en-US" altLang="en-US" dirty="0"/>
              <a:t> − </a:t>
            </a:r>
            <a:r>
              <a:rPr lang="en-US" altLang="en-US" b="1" dirty="0"/>
              <a:t>v</a:t>
            </a:r>
            <a:r>
              <a:rPr lang="en-US" altLang="en-US" dirty="0"/>
              <a:t>) = </a:t>
            </a:r>
            <a:r>
              <a:rPr lang="en-US" altLang="en-US" b="1" dirty="0"/>
              <a:t>u</a:t>
            </a:r>
            <a:r>
              <a:rPr lang="en-US" altLang="en-US" dirty="0"/>
              <a:t>, the vector </a:t>
            </a:r>
            <a:r>
              <a:rPr lang="en-US" altLang="en-US" b="1" dirty="0"/>
              <a:t>u</a:t>
            </a:r>
            <a:r>
              <a:rPr lang="en-US" altLang="en-US" dirty="0"/>
              <a:t> − </a:t>
            </a:r>
            <a:r>
              <a:rPr lang="en-US" altLang="en-US" b="1" dirty="0"/>
              <a:t>v</a:t>
            </a:r>
            <a:r>
              <a:rPr lang="en-US" altLang="en-US" dirty="0"/>
              <a:t>, when added to </a:t>
            </a:r>
            <a:r>
              <a:rPr lang="en-US" altLang="en-US" b="1" dirty="0"/>
              <a:t>v</a:t>
            </a:r>
            <a:r>
              <a:rPr lang="en-US" altLang="en-US" dirty="0"/>
              <a:t>, gives </a:t>
            </a:r>
            <a:r>
              <a:rPr lang="en-US" altLang="en-US" b="1" dirty="0"/>
              <a:t>u</a:t>
            </a:r>
            <a:r>
              <a:rPr lang="en-US" altLang="en-US" dirty="0"/>
              <a:t>. So we could construct </a:t>
            </a:r>
            <a:r>
              <a:rPr lang="en-US" altLang="en-US" b="1" dirty="0"/>
              <a:t>u</a:t>
            </a:r>
            <a:r>
              <a:rPr lang="en-US" altLang="en-US" dirty="0"/>
              <a:t> − </a:t>
            </a:r>
            <a:r>
              <a:rPr lang="en-US" altLang="en-US" b="1" dirty="0"/>
              <a:t>v</a:t>
            </a:r>
            <a:r>
              <a:rPr lang="en-US" altLang="en-US" dirty="0"/>
              <a:t> as in Figure 8(b) by means of the Triangle Law.</a:t>
            </a:r>
            <a:endParaRPr lang="en-IN" dirty="0"/>
          </a:p>
        </p:txBody>
      </p:sp>
      <p:pic>
        <p:nvPicPr>
          <p:cNvPr id="11" name="Content Placeholder 10" descr="Vectors u and v start from the same point. The vector inverse of v is labeled negative v. The resultant of the vectors negative v and u makes the diagonal of a parallelogram which is labeled u minus v. &#10;">
            <a:extLst>
              <a:ext uri="{FF2B5EF4-FFF2-40B4-BE49-F238E27FC236}">
                <a16:creationId xmlns:a16="http://schemas.microsoft.com/office/drawing/2014/main" id="{1EBD73C4-FCDF-4949-ADD0-5B8451C8438C}"/>
              </a:ext>
            </a:extLst>
          </p:cNvPr>
          <p:cNvPicPr>
            <a:picLocks noGrp="1" noChangeAspect="1"/>
          </p:cNvPicPr>
          <p:nvPr>
            <p:ph sz="quarter" idx="13"/>
          </p:nvPr>
        </p:nvPicPr>
        <p:blipFill>
          <a:blip r:embed="rId2"/>
          <a:stretch>
            <a:fillRect/>
          </a:stretch>
        </p:blipFill>
        <p:spPr>
          <a:xfrm>
            <a:off x="2346299" y="3135411"/>
            <a:ext cx="1838381" cy="1843434"/>
          </a:xfrm>
          <a:prstGeom prst="rect">
            <a:avLst/>
          </a:prstGeom>
        </p:spPr>
      </p:pic>
      <p:sp>
        <p:nvSpPr>
          <p:cNvPr id="5" name="Content Placeholder 4">
            <a:extLst>
              <a:ext uri="{FF2B5EF4-FFF2-40B4-BE49-F238E27FC236}">
                <a16:creationId xmlns:a16="http://schemas.microsoft.com/office/drawing/2014/main" id="{2D40F1DB-F0EA-404E-BD29-82C642244C72}"/>
              </a:ext>
            </a:extLst>
          </p:cNvPr>
          <p:cNvSpPr>
            <a:spLocks noGrp="1"/>
          </p:cNvSpPr>
          <p:nvPr>
            <p:ph sz="quarter" idx="14"/>
          </p:nvPr>
        </p:nvSpPr>
        <p:spPr>
          <a:xfrm>
            <a:off x="2892163" y="5166918"/>
            <a:ext cx="518475" cy="333256"/>
          </a:xfrm>
        </p:spPr>
        <p:txBody>
          <a:bodyPr/>
          <a:lstStyle/>
          <a:p>
            <a:r>
              <a:rPr lang="en-US" altLang="en-US" sz="2000" dirty="0"/>
              <a:t>(a)</a:t>
            </a:r>
            <a:endParaRPr lang="en-IN" altLang="en-US" sz="2000" dirty="0"/>
          </a:p>
        </p:txBody>
      </p:sp>
      <p:pic>
        <p:nvPicPr>
          <p:cNvPr id="12" name="Content Placeholder 11" descr="The image shows three vectors forming a triangle. The vectors u and v starting from the same point makes two sides of the triangle and the third side is the resultant of the two vectors which is labeled u minus v, with its initial point at the terminal point of v and its terminal point at the terminal point of u. &#10;">
            <a:extLst>
              <a:ext uri="{FF2B5EF4-FFF2-40B4-BE49-F238E27FC236}">
                <a16:creationId xmlns:a16="http://schemas.microsoft.com/office/drawing/2014/main" id="{A94D0C95-B302-41B3-9629-B85E3C67F87A}"/>
              </a:ext>
            </a:extLst>
          </p:cNvPr>
          <p:cNvPicPr>
            <a:picLocks noGrp="1" noChangeAspect="1"/>
          </p:cNvPicPr>
          <p:nvPr>
            <p:ph sz="quarter" idx="15"/>
          </p:nvPr>
        </p:nvPicPr>
        <p:blipFill>
          <a:blip r:embed="rId3"/>
          <a:stretch>
            <a:fillRect/>
          </a:stretch>
        </p:blipFill>
        <p:spPr>
          <a:xfrm>
            <a:off x="8256742" y="3475811"/>
            <a:ext cx="2432871" cy="1416703"/>
          </a:xfrm>
          <a:prstGeom prst="rect">
            <a:avLst/>
          </a:prstGeom>
        </p:spPr>
      </p:pic>
      <p:sp>
        <p:nvSpPr>
          <p:cNvPr id="8" name="Content Placeholder 7">
            <a:extLst>
              <a:ext uri="{FF2B5EF4-FFF2-40B4-BE49-F238E27FC236}">
                <a16:creationId xmlns:a16="http://schemas.microsoft.com/office/drawing/2014/main" id="{712F3EE4-B611-4C0E-965A-5393C9F02817}"/>
              </a:ext>
            </a:extLst>
          </p:cNvPr>
          <p:cNvSpPr>
            <a:spLocks noGrp="1"/>
          </p:cNvSpPr>
          <p:nvPr>
            <p:ph sz="quarter" idx="16"/>
          </p:nvPr>
        </p:nvSpPr>
        <p:spPr>
          <a:xfrm>
            <a:off x="9587061" y="5195660"/>
            <a:ext cx="518475" cy="287729"/>
          </a:xfrm>
        </p:spPr>
        <p:txBody>
          <a:bodyPr/>
          <a:lstStyle/>
          <a:p>
            <a:r>
              <a:rPr lang="en-US" altLang="en-US" sz="2000" dirty="0"/>
              <a:t>(b)</a:t>
            </a:r>
            <a:endParaRPr lang="en-IN" altLang="en-US" sz="2000" dirty="0"/>
          </a:p>
        </p:txBody>
      </p:sp>
      <p:sp>
        <p:nvSpPr>
          <p:cNvPr id="9" name="Content Placeholder 8">
            <a:extLst>
              <a:ext uri="{FF2B5EF4-FFF2-40B4-BE49-F238E27FC236}">
                <a16:creationId xmlns:a16="http://schemas.microsoft.com/office/drawing/2014/main" id="{E555CFED-3DC7-48DA-B811-88B19FB90C2A}"/>
              </a:ext>
            </a:extLst>
          </p:cNvPr>
          <p:cNvSpPr>
            <a:spLocks noGrp="1"/>
          </p:cNvSpPr>
          <p:nvPr>
            <p:ph sz="quarter" idx="17"/>
          </p:nvPr>
        </p:nvSpPr>
        <p:spPr>
          <a:xfrm>
            <a:off x="5133447" y="5566625"/>
            <a:ext cx="1929869" cy="692772"/>
          </a:xfrm>
        </p:spPr>
        <p:txBody>
          <a:bodyPr/>
          <a:lstStyle/>
          <a:p>
            <a:pPr algn="ctr"/>
            <a:r>
              <a:rPr lang="en-US" altLang="en-US" sz="2000" b="1" dirty="0"/>
              <a:t>Figure 8</a:t>
            </a:r>
          </a:p>
          <a:p>
            <a:pPr algn="ctr"/>
            <a:r>
              <a:rPr lang="en-US" altLang="en-US" sz="2000" dirty="0"/>
              <a:t>Drawing </a:t>
            </a:r>
            <a:r>
              <a:rPr lang="en-US" altLang="en-US" sz="2000" b="1" dirty="0"/>
              <a:t>u −</a:t>
            </a:r>
            <a:r>
              <a:rPr lang="en-US" altLang="en-US" sz="2000" dirty="0"/>
              <a:t> </a:t>
            </a:r>
            <a:r>
              <a:rPr lang="en-US" altLang="en-US" sz="2000" b="1" dirty="0"/>
              <a:t>v</a:t>
            </a:r>
          </a:p>
        </p:txBody>
      </p:sp>
    </p:spTree>
    <p:extLst>
      <p:ext uri="{BB962C8B-B14F-4D97-AF65-F5344CB8AC3E}">
        <p14:creationId xmlns:p14="http://schemas.microsoft.com/office/powerpoint/2010/main" val="197945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4967-3AE8-4ABB-A790-FDDA5950452B}"/>
              </a:ext>
            </a:extLst>
          </p:cNvPr>
          <p:cNvSpPr>
            <a:spLocks noGrp="1"/>
          </p:cNvSpPr>
          <p:nvPr>
            <p:ph type="title"/>
          </p:nvPr>
        </p:nvSpPr>
        <p:spPr>
          <a:xfrm>
            <a:off x="838200" y="3582185"/>
            <a:ext cx="10515600" cy="537327"/>
          </a:xfrm>
        </p:spPr>
        <p:txBody>
          <a:bodyPr/>
          <a:lstStyle/>
          <a:p>
            <a:pPr algn="ctr"/>
            <a:r>
              <a:rPr lang="en-IN" sz="4000" dirty="0"/>
              <a:t>Components</a:t>
            </a:r>
          </a:p>
        </p:txBody>
      </p:sp>
    </p:spTree>
    <p:extLst>
      <p:ext uri="{BB962C8B-B14F-4D97-AF65-F5344CB8AC3E}">
        <p14:creationId xmlns:p14="http://schemas.microsoft.com/office/powerpoint/2010/main" val="312390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4B22-83C0-4595-8FBE-F47E0CECC2D9}"/>
              </a:ext>
            </a:extLst>
          </p:cNvPr>
          <p:cNvSpPr>
            <a:spLocks noGrp="1"/>
          </p:cNvSpPr>
          <p:nvPr>
            <p:ph type="title"/>
          </p:nvPr>
        </p:nvSpPr>
        <p:spPr/>
        <p:txBody>
          <a:bodyPr/>
          <a:lstStyle/>
          <a:p>
            <a:r>
              <a:rPr lang="en-US" altLang="en-US" dirty="0"/>
              <a:t>Components </a:t>
            </a:r>
            <a:r>
              <a:rPr lang="en-US" altLang="en-US" sz="2400" b="0" dirty="0"/>
              <a:t>(1 of 16)</a:t>
            </a:r>
            <a:endParaRPr lang="en-IN" sz="2400" b="0" dirty="0"/>
          </a:p>
        </p:txBody>
      </p:sp>
      <p:sp>
        <p:nvSpPr>
          <p:cNvPr id="3" name="Content Placeholder 2">
            <a:extLst>
              <a:ext uri="{FF2B5EF4-FFF2-40B4-BE49-F238E27FC236}">
                <a16:creationId xmlns:a16="http://schemas.microsoft.com/office/drawing/2014/main" id="{6B18D824-6943-4357-9EE7-AA09B0B094EB}"/>
              </a:ext>
            </a:extLst>
          </p:cNvPr>
          <p:cNvSpPr>
            <a:spLocks noGrp="1"/>
          </p:cNvSpPr>
          <p:nvPr>
            <p:ph sz="quarter" idx="12"/>
          </p:nvPr>
        </p:nvSpPr>
        <p:spPr>
          <a:xfrm>
            <a:off x="741971" y="1292278"/>
            <a:ext cx="10721975" cy="2136722"/>
          </a:xfrm>
        </p:spPr>
        <p:txBody>
          <a:bodyPr/>
          <a:lstStyle/>
          <a:p>
            <a:r>
              <a:rPr lang="en-US" altLang="en-US" dirty="0"/>
              <a:t>For some purposes it’s best to introduce a coordinate system and treat vectors algebraically.</a:t>
            </a:r>
          </a:p>
          <a:p>
            <a:r>
              <a:rPr lang="en-US" altLang="en-US" dirty="0"/>
              <a:t>If we place the initial point of a vector </a:t>
            </a:r>
            <a:r>
              <a:rPr lang="en-US" altLang="en-US" b="1" dirty="0"/>
              <a:t>a</a:t>
            </a:r>
            <a:r>
              <a:rPr lang="en-US" altLang="en-US" dirty="0"/>
              <a:t> at the origin of a rectangular coordinate system, then the terminal point of </a:t>
            </a:r>
            <a:r>
              <a:rPr lang="en-US" altLang="en-US" b="1" dirty="0"/>
              <a:t>a</a:t>
            </a:r>
            <a:r>
              <a:rPr lang="en-US" altLang="en-US" dirty="0"/>
              <a:t> has coordinates of the form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or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a:t>
            </a:r>
            <a:r>
              <a:rPr lang="en-US" altLang="en-US" i="1" dirty="0"/>
              <a:t>a</a:t>
            </a:r>
            <a:r>
              <a:rPr lang="en-US" altLang="en-US" baseline="-25000" dirty="0"/>
              <a:t>3</a:t>
            </a:r>
            <a:r>
              <a:rPr lang="en-US" altLang="en-US" dirty="0"/>
              <a:t>), depending on whether our coordinate system is two- or three-dimensional (see Figure 11).</a:t>
            </a:r>
            <a:endParaRPr lang="en-IN" dirty="0"/>
          </a:p>
        </p:txBody>
      </p:sp>
      <p:pic>
        <p:nvPicPr>
          <p:cNvPr id="8" name="Content Placeholder 7" descr="Graph 1. A point is plotted on an x y coordinate plane. The coordinates of the point is (a_1, a_2). A vector a starts from the origin and has its terminal point at (a_1, a_2). Caption. a = vec(a_1, a_2). Graph 2. A point is plotted on an x y z coordinate system at (a_1, a_2, a_3). A vector a starts from the origin and has its terminal point at (a_1, a_2, a_3). Caption. a = vec(a_1, a_2, a_3).&#10;">
            <a:extLst>
              <a:ext uri="{FF2B5EF4-FFF2-40B4-BE49-F238E27FC236}">
                <a16:creationId xmlns:a16="http://schemas.microsoft.com/office/drawing/2014/main" id="{9DC3CBDF-CAB8-436B-8535-0B03454DB997}"/>
              </a:ext>
            </a:extLst>
          </p:cNvPr>
          <p:cNvPicPr>
            <a:picLocks noGrp="1" noChangeAspect="1"/>
          </p:cNvPicPr>
          <p:nvPr>
            <p:ph sz="quarter" idx="13"/>
          </p:nvPr>
        </p:nvPicPr>
        <p:blipFill>
          <a:blip r:embed="rId2"/>
          <a:stretch>
            <a:fillRect/>
          </a:stretch>
        </p:blipFill>
        <p:spPr>
          <a:xfrm>
            <a:off x="3414971" y="3568088"/>
            <a:ext cx="5362058" cy="2016137"/>
          </a:xfrm>
          <a:prstGeom prst="rect">
            <a:avLst/>
          </a:prstGeom>
        </p:spPr>
      </p:pic>
      <p:sp>
        <p:nvSpPr>
          <p:cNvPr id="7" name="Content Placeholder 6">
            <a:extLst>
              <a:ext uri="{FF2B5EF4-FFF2-40B4-BE49-F238E27FC236}">
                <a16:creationId xmlns:a16="http://schemas.microsoft.com/office/drawing/2014/main" id="{14CEE323-88D3-478A-8083-71230EA5A285}"/>
              </a:ext>
            </a:extLst>
          </p:cNvPr>
          <p:cNvSpPr>
            <a:spLocks noGrp="1"/>
          </p:cNvSpPr>
          <p:nvPr>
            <p:ph sz="quarter" idx="15"/>
          </p:nvPr>
        </p:nvSpPr>
        <p:spPr>
          <a:xfrm>
            <a:off x="5300915" y="5889224"/>
            <a:ext cx="1594933" cy="294760"/>
          </a:xfrm>
        </p:spPr>
        <p:txBody>
          <a:bodyPr/>
          <a:lstStyle/>
          <a:p>
            <a:pPr algn="ctr"/>
            <a:r>
              <a:rPr lang="en-US" altLang="en-US" sz="2000" b="1" dirty="0"/>
              <a:t>Figure 11</a:t>
            </a:r>
          </a:p>
        </p:txBody>
      </p:sp>
    </p:spTree>
    <p:extLst>
      <p:ext uri="{BB962C8B-B14F-4D97-AF65-F5344CB8AC3E}">
        <p14:creationId xmlns:p14="http://schemas.microsoft.com/office/powerpoint/2010/main" val="367931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996F-0FED-42E0-ADDB-A9595ABEB3B0}"/>
              </a:ext>
            </a:extLst>
          </p:cNvPr>
          <p:cNvSpPr>
            <a:spLocks noGrp="1"/>
          </p:cNvSpPr>
          <p:nvPr>
            <p:ph type="title"/>
          </p:nvPr>
        </p:nvSpPr>
        <p:spPr/>
        <p:txBody>
          <a:bodyPr/>
          <a:lstStyle/>
          <a:p>
            <a:r>
              <a:rPr lang="en-US" altLang="en-US" dirty="0"/>
              <a:t>Components </a:t>
            </a:r>
            <a:r>
              <a:rPr lang="en-US" altLang="en-US" sz="2400" b="0" dirty="0"/>
              <a:t>(2 of 16)</a:t>
            </a:r>
            <a:endParaRPr lang="en-IN" dirty="0"/>
          </a:p>
        </p:txBody>
      </p:sp>
      <p:sp>
        <p:nvSpPr>
          <p:cNvPr id="3" name="Content Placeholder 2">
            <a:extLst>
              <a:ext uri="{FF2B5EF4-FFF2-40B4-BE49-F238E27FC236}">
                <a16:creationId xmlns:a16="http://schemas.microsoft.com/office/drawing/2014/main" id="{9D53D4CA-BB84-4D31-B616-F7B4B4FD4E5D}"/>
              </a:ext>
            </a:extLst>
          </p:cNvPr>
          <p:cNvSpPr>
            <a:spLocks noGrp="1"/>
          </p:cNvSpPr>
          <p:nvPr>
            <p:ph sz="quarter" idx="23"/>
          </p:nvPr>
        </p:nvSpPr>
        <p:spPr>
          <a:xfrm>
            <a:off x="736600" y="1289050"/>
            <a:ext cx="10718800" cy="294267"/>
          </a:xfrm>
        </p:spPr>
        <p:txBody>
          <a:bodyPr/>
          <a:lstStyle/>
          <a:p>
            <a:r>
              <a:rPr lang="en-US" altLang="en-US" dirty="0"/>
              <a:t>These coordinates are called the </a:t>
            </a:r>
            <a:r>
              <a:rPr lang="en-US" altLang="en-US" b="1" dirty="0"/>
              <a:t>components </a:t>
            </a:r>
            <a:r>
              <a:rPr lang="en-US" altLang="en-US" dirty="0"/>
              <a:t>of </a:t>
            </a:r>
            <a:r>
              <a:rPr lang="en-US" altLang="en-US" b="1" dirty="0"/>
              <a:t>a</a:t>
            </a:r>
            <a:r>
              <a:rPr lang="en-US" altLang="en-US" dirty="0"/>
              <a:t> and we write</a:t>
            </a:r>
            <a:endParaRPr lang="en-IN" dirty="0"/>
          </a:p>
        </p:txBody>
      </p:sp>
      <p:graphicFrame>
        <p:nvGraphicFramePr>
          <p:cNvPr id="20" name="Content Placeholder 19" descr="a = vec(a_1, a_2) or a = vec(a_1, a_2, a_3)">
            <a:extLst>
              <a:ext uri="{FF2B5EF4-FFF2-40B4-BE49-F238E27FC236}">
                <a16:creationId xmlns:a16="http://schemas.microsoft.com/office/drawing/2014/main" id="{3B18BF08-797C-447C-A2E6-28F29C027FA4}"/>
              </a:ext>
            </a:extLst>
          </p:cNvPr>
          <p:cNvGraphicFramePr>
            <a:graphicFrameLocks noGrp="1" noChangeAspect="1"/>
          </p:cNvGraphicFramePr>
          <p:nvPr>
            <p:ph sz="quarter" idx="24"/>
            <p:extLst>
              <p:ext uri="{D42A27DB-BD31-4B8C-83A1-F6EECF244321}">
                <p14:modId xmlns:p14="http://schemas.microsoft.com/office/powerpoint/2010/main" val="3557484657"/>
              </p:ext>
            </p:extLst>
          </p:nvPr>
        </p:nvGraphicFramePr>
        <p:xfrm>
          <a:off x="3512402" y="1821954"/>
          <a:ext cx="5167196" cy="489372"/>
        </p:xfrm>
        <a:graphic>
          <a:graphicData uri="http://schemas.openxmlformats.org/presentationml/2006/ole">
            <mc:AlternateContent xmlns:mc="http://schemas.openxmlformats.org/markup-compatibility/2006">
              <mc:Choice xmlns:v="urn:schemas-microsoft-com:vml" Requires="v">
                <p:oleObj spid="_x0000_s923950" name="Equation" r:id="rId3" imgW="4559040" imgH="431640" progId="Equation.DSMT4">
                  <p:embed/>
                </p:oleObj>
              </mc:Choice>
              <mc:Fallback>
                <p:oleObj name="Equation" r:id="rId3" imgW="4559040" imgH="431640" progId="Equation.DSMT4">
                  <p:embed/>
                  <p:pic>
                    <p:nvPicPr>
                      <p:cNvPr id="19" name="Object 18">
                        <a:extLst>
                          <a:ext uri="{FF2B5EF4-FFF2-40B4-BE49-F238E27FC236}">
                            <a16:creationId xmlns:a16="http://schemas.microsoft.com/office/drawing/2014/main" id="{0C330695-FFF8-4321-BF65-6376AD3ABC3A}"/>
                          </a:ext>
                        </a:extLst>
                      </p:cNvPr>
                      <p:cNvPicPr/>
                      <p:nvPr/>
                    </p:nvPicPr>
                    <p:blipFill>
                      <a:blip r:embed="rId4"/>
                      <a:stretch>
                        <a:fillRect/>
                      </a:stretch>
                    </p:blipFill>
                    <p:spPr>
                      <a:xfrm>
                        <a:off x="3512402" y="1821954"/>
                        <a:ext cx="5167196" cy="48937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43C1B6D-FE78-4DAA-968A-016126788E88}"/>
              </a:ext>
            </a:extLst>
          </p:cNvPr>
          <p:cNvSpPr>
            <a:spLocks noGrp="1"/>
          </p:cNvSpPr>
          <p:nvPr>
            <p:ph sz="quarter" idx="25"/>
          </p:nvPr>
        </p:nvSpPr>
        <p:spPr>
          <a:xfrm>
            <a:off x="736600" y="2540538"/>
            <a:ext cx="2751318" cy="294268"/>
          </a:xfrm>
        </p:spPr>
        <p:txBody>
          <a:bodyPr/>
          <a:lstStyle/>
          <a:p>
            <a:r>
              <a:rPr lang="en-US" altLang="en-US" dirty="0"/>
              <a:t>We use the notation</a:t>
            </a:r>
            <a:endParaRPr lang="en-IN" dirty="0"/>
          </a:p>
        </p:txBody>
      </p:sp>
      <p:graphicFrame>
        <p:nvGraphicFramePr>
          <p:cNvPr id="22" name="Content Placeholder 21" descr="vec(a_1, a_2)">
            <a:extLst>
              <a:ext uri="{FF2B5EF4-FFF2-40B4-BE49-F238E27FC236}">
                <a16:creationId xmlns:a16="http://schemas.microsoft.com/office/drawing/2014/main" id="{A809947F-2A5A-47FC-ABA7-DBCA0D66023E}"/>
              </a:ext>
            </a:extLst>
          </p:cNvPr>
          <p:cNvGraphicFramePr>
            <a:graphicFrameLocks noGrp="1" noChangeAspect="1"/>
          </p:cNvGraphicFramePr>
          <p:nvPr>
            <p:ph sz="quarter" idx="26"/>
            <p:extLst>
              <p:ext uri="{D42A27DB-BD31-4B8C-83A1-F6EECF244321}">
                <p14:modId xmlns:p14="http://schemas.microsoft.com/office/powerpoint/2010/main" val="3773257725"/>
              </p:ext>
            </p:extLst>
          </p:nvPr>
        </p:nvGraphicFramePr>
        <p:xfrm>
          <a:off x="3496721" y="2489517"/>
          <a:ext cx="1068189" cy="465621"/>
        </p:xfrm>
        <a:graphic>
          <a:graphicData uri="http://schemas.openxmlformats.org/presentationml/2006/ole">
            <mc:AlternateContent xmlns:mc="http://schemas.openxmlformats.org/markup-compatibility/2006">
              <mc:Choice xmlns:v="urn:schemas-microsoft-com:vml" Requires="v">
                <p:oleObj spid="_x0000_s923951" name="Equation" r:id="rId5" imgW="990360" imgH="431640" progId="Equation.DSMT4">
                  <p:embed/>
                </p:oleObj>
              </mc:Choice>
              <mc:Fallback>
                <p:oleObj name="Equation" r:id="rId5" imgW="990360" imgH="431640" progId="Equation.DSMT4">
                  <p:embed/>
                  <p:pic>
                    <p:nvPicPr>
                      <p:cNvPr id="21" name="Object 20">
                        <a:extLst>
                          <a:ext uri="{FF2B5EF4-FFF2-40B4-BE49-F238E27FC236}">
                            <a16:creationId xmlns:a16="http://schemas.microsoft.com/office/drawing/2014/main" id="{4C65F645-B62E-46BC-8F31-BD8E68871902}"/>
                          </a:ext>
                        </a:extLst>
                      </p:cNvPr>
                      <p:cNvPicPr/>
                      <p:nvPr/>
                    </p:nvPicPr>
                    <p:blipFill>
                      <a:blip r:embed="rId6"/>
                      <a:stretch>
                        <a:fillRect/>
                      </a:stretch>
                    </p:blipFill>
                    <p:spPr>
                      <a:xfrm>
                        <a:off x="3496721" y="2489517"/>
                        <a:ext cx="1068189" cy="46562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5956A3B-9F27-4ABF-958C-C9745194F007}"/>
              </a:ext>
            </a:extLst>
          </p:cNvPr>
          <p:cNvSpPr>
            <a:spLocks noGrp="1"/>
          </p:cNvSpPr>
          <p:nvPr>
            <p:ph sz="quarter" idx="27"/>
          </p:nvPr>
        </p:nvSpPr>
        <p:spPr>
          <a:xfrm>
            <a:off x="4618537" y="2540538"/>
            <a:ext cx="6863758" cy="294268"/>
          </a:xfrm>
        </p:spPr>
        <p:txBody>
          <a:bodyPr/>
          <a:lstStyle/>
          <a:p>
            <a:r>
              <a:rPr lang="en-US" altLang="en-US" dirty="0"/>
              <a:t>for the ordered pair that refers to a vector so as</a:t>
            </a:r>
            <a:endParaRPr lang="en-IN" dirty="0"/>
          </a:p>
        </p:txBody>
      </p:sp>
      <p:sp>
        <p:nvSpPr>
          <p:cNvPr id="8" name="Content Placeholder 7">
            <a:extLst>
              <a:ext uri="{FF2B5EF4-FFF2-40B4-BE49-F238E27FC236}">
                <a16:creationId xmlns:a16="http://schemas.microsoft.com/office/drawing/2014/main" id="{E15685CF-7BA1-4C2C-8FF6-09B8CAE04069}"/>
              </a:ext>
            </a:extLst>
          </p:cNvPr>
          <p:cNvSpPr>
            <a:spLocks noGrp="1"/>
          </p:cNvSpPr>
          <p:nvPr>
            <p:ph sz="quarter" idx="28"/>
          </p:nvPr>
        </p:nvSpPr>
        <p:spPr>
          <a:xfrm>
            <a:off x="736600" y="2920570"/>
            <a:ext cx="10712449" cy="356065"/>
          </a:xfrm>
        </p:spPr>
        <p:txBody>
          <a:bodyPr/>
          <a:lstStyle/>
          <a:p>
            <a:r>
              <a:rPr lang="en-US" altLang="en-US" dirty="0"/>
              <a:t>not to confuse it with the ordered pair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that refers to a point in the plane.</a:t>
            </a:r>
            <a:endParaRPr lang="en-IN" dirty="0"/>
          </a:p>
        </p:txBody>
      </p:sp>
      <p:sp>
        <p:nvSpPr>
          <p:cNvPr id="9" name="Content Placeholder 8">
            <a:extLst>
              <a:ext uri="{FF2B5EF4-FFF2-40B4-BE49-F238E27FC236}">
                <a16:creationId xmlns:a16="http://schemas.microsoft.com/office/drawing/2014/main" id="{03EF8383-CDA7-4D42-82CD-40DA3B987F6F}"/>
              </a:ext>
            </a:extLst>
          </p:cNvPr>
          <p:cNvSpPr>
            <a:spLocks noGrp="1"/>
          </p:cNvSpPr>
          <p:nvPr>
            <p:ph sz="quarter" idx="29"/>
          </p:nvPr>
        </p:nvSpPr>
        <p:spPr>
          <a:xfrm>
            <a:off x="736598" y="3768803"/>
            <a:ext cx="5569933" cy="652364"/>
          </a:xfrm>
        </p:spPr>
        <p:txBody>
          <a:bodyPr/>
          <a:lstStyle/>
          <a:p>
            <a:r>
              <a:rPr lang="en-US" altLang="en-US" dirty="0"/>
              <a:t>For instance, the vectors shown in Figure 12 are all equivalent to the vector</a:t>
            </a:r>
            <a:endParaRPr lang="en-IN" dirty="0"/>
          </a:p>
        </p:txBody>
      </p:sp>
      <p:graphicFrame>
        <p:nvGraphicFramePr>
          <p:cNvPr id="24" name="Content Placeholder 23" descr="vector(OP) = vec(3,2)">
            <a:extLst>
              <a:ext uri="{FF2B5EF4-FFF2-40B4-BE49-F238E27FC236}">
                <a16:creationId xmlns:a16="http://schemas.microsoft.com/office/drawing/2014/main" id="{222CF414-165D-4D6B-A80C-B0028BFBFD92}"/>
              </a:ext>
            </a:extLst>
          </p:cNvPr>
          <p:cNvGraphicFramePr>
            <a:graphicFrameLocks noGrp="1" noChangeAspect="1"/>
          </p:cNvGraphicFramePr>
          <p:nvPr>
            <p:ph sz="quarter" idx="30"/>
            <p:extLst>
              <p:ext uri="{D42A27DB-BD31-4B8C-83A1-F6EECF244321}">
                <p14:modId xmlns:p14="http://schemas.microsoft.com/office/powerpoint/2010/main" val="3602666880"/>
              </p:ext>
            </p:extLst>
          </p:nvPr>
        </p:nvGraphicFramePr>
        <p:xfrm>
          <a:off x="716659" y="4427410"/>
          <a:ext cx="1583167" cy="484109"/>
        </p:xfrm>
        <a:graphic>
          <a:graphicData uri="http://schemas.openxmlformats.org/presentationml/2006/ole">
            <mc:AlternateContent xmlns:mc="http://schemas.openxmlformats.org/markup-compatibility/2006">
              <mc:Choice xmlns:v="urn:schemas-microsoft-com:vml" Requires="v">
                <p:oleObj spid="_x0000_s923952" name="Equation" r:id="rId7" imgW="1536480" imgH="469800" progId="Equation.DSMT4">
                  <p:embed/>
                </p:oleObj>
              </mc:Choice>
              <mc:Fallback>
                <p:oleObj name="Equation" r:id="rId7" imgW="1536480" imgH="469800" progId="Equation.DSMT4">
                  <p:embed/>
                  <p:pic>
                    <p:nvPicPr>
                      <p:cNvPr id="23" name="Object 22">
                        <a:extLst>
                          <a:ext uri="{FF2B5EF4-FFF2-40B4-BE49-F238E27FC236}">
                            <a16:creationId xmlns:a16="http://schemas.microsoft.com/office/drawing/2014/main" id="{66F87D9E-17E4-4464-866E-87D9254332A4}"/>
                          </a:ext>
                        </a:extLst>
                      </p:cNvPr>
                      <p:cNvPicPr/>
                      <p:nvPr/>
                    </p:nvPicPr>
                    <p:blipFill>
                      <a:blip r:embed="rId8"/>
                      <a:stretch>
                        <a:fillRect/>
                      </a:stretch>
                    </p:blipFill>
                    <p:spPr>
                      <a:xfrm>
                        <a:off x="716659" y="4427410"/>
                        <a:ext cx="1583167" cy="48410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D0A8C3E-7427-4A35-837E-35AD989081CE}"/>
              </a:ext>
            </a:extLst>
          </p:cNvPr>
          <p:cNvSpPr>
            <a:spLocks noGrp="1"/>
          </p:cNvSpPr>
          <p:nvPr>
            <p:ph sz="quarter" idx="31"/>
          </p:nvPr>
        </p:nvSpPr>
        <p:spPr>
          <a:xfrm>
            <a:off x="2352540" y="4481839"/>
            <a:ext cx="4449451" cy="294268"/>
          </a:xfrm>
        </p:spPr>
        <p:txBody>
          <a:bodyPr/>
          <a:lstStyle/>
          <a:p>
            <a:r>
              <a:rPr lang="en-US" altLang="en-US" dirty="0"/>
              <a:t>whose terminal point is </a:t>
            </a:r>
            <a:r>
              <a:rPr lang="en-US" altLang="en-US" i="1" dirty="0"/>
              <a:t>P</a:t>
            </a:r>
            <a:r>
              <a:rPr lang="en-US" altLang="en-US" dirty="0"/>
              <a:t>(3, 2).</a:t>
            </a:r>
          </a:p>
        </p:txBody>
      </p:sp>
      <p:pic>
        <p:nvPicPr>
          <p:cNvPr id="25" name="Content Placeholder 24" descr="&quot;On an x y coordinate plane, a vector(O P) has its initial point at the origin and its terminal point at P(3, 2). Another equivalent vector has its initial point at (1, 3) and its terminal point at (4, 5). Three other equivalent vectors are shown across all the other quadrants of the x y coordinate plane. &#10;&#10;&quot;&#10;">
            <a:extLst>
              <a:ext uri="{FF2B5EF4-FFF2-40B4-BE49-F238E27FC236}">
                <a16:creationId xmlns:a16="http://schemas.microsoft.com/office/drawing/2014/main" id="{FCC29952-963E-4AF6-A417-D8CBD79DF5E3}"/>
              </a:ext>
            </a:extLst>
          </p:cNvPr>
          <p:cNvPicPr>
            <a:picLocks noGrp="1" noChangeAspect="1"/>
          </p:cNvPicPr>
          <p:nvPr>
            <p:ph sz="quarter" idx="32"/>
          </p:nvPr>
        </p:nvPicPr>
        <p:blipFill>
          <a:blip r:embed="rId9"/>
          <a:stretch>
            <a:fillRect/>
          </a:stretch>
        </p:blipFill>
        <p:spPr>
          <a:xfrm>
            <a:off x="8519438" y="3689471"/>
            <a:ext cx="1960325" cy="1544500"/>
          </a:xfrm>
          <a:prstGeom prst="rect">
            <a:avLst/>
          </a:prstGeom>
        </p:spPr>
      </p:pic>
      <p:graphicFrame>
        <p:nvGraphicFramePr>
          <p:cNvPr id="27" name="Content Placeholder 26" descr="Representations of a = vec(3,2)">
            <a:extLst>
              <a:ext uri="{FF2B5EF4-FFF2-40B4-BE49-F238E27FC236}">
                <a16:creationId xmlns:a16="http://schemas.microsoft.com/office/drawing/2014/main" id="{152EBE23-CDB8-4B13-BC5C-AA4C8EFE73BC}"/>
              </a:ext>
            </a:extLst>
          </p:cNvPr>
          <p:cNvGraphicFramePr>
            <a:graphicFrameLocks noGrp="1" noChangeAspect="1"/>
          </p:cNvGraphicFramePr>
          <p:nvPr>
            <p:ph sz="quarter" idx="33"/>
            <p:extLst>
              <p:ext uri="{D42A27DB-BD31-4B8C-83A1-F6EECF244321}">
                <p14:modId xmlns:p14="http://schemas.microsoft.com/office/powerpoint/2010/main" val="192468758"/>
              </p:ext>
            </p:extLst>
          </p:nvPr>
        </p:nvGraphicFramePr>
        <p:xfrm>
          <a:off x="7930774" y="5494006"/>
          <a:ext cx="3137653" cy="346365"/>
        </p:xfrm>
        <a:graphic>
          <a:graphicData uri="http://schemas.openxmlformats.org/presentationml/2006/ole">
            <mc:AlternateContent xmlns:mc="http://schemas.openxmlformats.org/markup-compatibility/2006">
              <mc:Choice xmlns:v="urn:schemas-microsoft-com:vml" Requires="v">
                <p:oleObj spid="_x0000_s923953" name="Equation" r:id="rId10" imgW="3911400" imgH="431640" progId="Equation.DSMT4">
                  <p:embed/>
                </p:oleObj>
              </mc:Choice>
              <mc:Fallback>
                <p:oleObj name="Equation" r:id="rId10" imgW="3911400" imgH="431640" progId="Equation.DSMT4">
                  <p:embed/>
                  <p:pic>
                    <p:nvPicPr>
                      <p:cNvPr id="26" name="Object 25">
                        <a:extLst>
                          <a:ext uri="{FF2B5EF4-FFF2-40B4-BE49-F238E27FC236}">
                            <a16:creationId xmlns:a16="http://schemas.microsoft.com/office/drawing/2014/main" id="{12D14D1E-8158-497F-95DC-E1BF1A1EF0F9}"/>
                          </a:ext>
                        </a:extLst>
                      </p:cNvPr>
                      <p:cNvPicPr/>
                      <p:nvPr/>
                    </p:nvPicPr>
                    <p:blipFill>
                      <a:blip r:embed="rId11"/>
                      <a:stretch>
                        <a:fillRect/>
                      </a:stretch>
                    </p:blipFill>
                    <p:spPr>
                      <a:xfrm>
                        <a:off x="7930774" y="5494006"/>
                        <a:ext cx="3137653" cy="346365"/>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C8BE842-6D8D-4282-BF88-FA732F365DBC}"/>
              </a:ext>
            </a:extLst>
          </p:cNvPr>
          <p:cNvSpPr>
            <a:spLocks noGrp="1"/>
          </p:cNvSpPr>
          <p:nvPr>
            <p:ph sz="quarter" idx="34"/>
          </p:nvPr>
        </p:nvSpPr>
        <p:spPr>
          <a:xfrm>
            <a:off x="9138405" y="5905620"/>
            <a:ext cx="1196067" cy="259238"/>
          </a:xfrm>
        </p:spPr>
        <p:txBody>
          <a:bodyPr/>
          <a:lstStyle/>
          <a:p>
            <a:pPr algn="ctr"/>
            <a:r>
              <a:rPr lang="en-US" altLang="en-US" sz="1800" b="1" dirty="0"/>
              <a:t>Figure 12</a:t>
            </a:r>
          </a:p>
        </p:txBody>
      </p:sp>
    </p:spTree>
    <p:extLst>
      <p:ext uri="{BB962C8B-B14F-4D97-AF65-F5344CB8AC3E}">
        <p14:creationId xmlns:p14="http://schemas.microsoft.com/office/powerpoint/2010/main" val="208120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52CB-050B-4C6D-AF36-EA7F522BEFC4}"/>
              </a:ext>
            </a:extLst>
          </p:cNvPr>
          <p:cNvSpPr>
            <a:spLocks noGrp="1"/>
          </p:cNvSpPr>
          <p:nvPr>
            <p:ph type="title"/>
          </p:nvPr>
        </p:nvSpPr>
        <p:spPr/>
        <p:txBody>
          <a:bodyPr/>
          <a:lstStyle/>
          <a:p>
            <a:r>
              <a:rPr lang="en-US" altLang="en-US" dirty="0"/>
              <a:t>Components </a:t>
            </a:r>
            <a:r>
              <a:rPr lang="en-US" altLang="en-US" sz="2400" b="0" dirty="0"/>
              <a:t>(3 of 16)</a:t>
            </a:r>
            <a:endParaRPr lang="en-IN" dirty="0"/>
          </a:p>
        </p:txBody>
      </p:sp>
      <p:sp>
        <p:nvSpPr>
          <p:cNvPr id="3" name="Content Placeholder 2">
            <a:extLst>
              <a:ext uri="{FF2B5EF4-FFF2-40B4-BE49-F238E27FC236}">
                <a16:creationId xmlns:a16="http://schemas.microsoft.com/office/drawing/2014/main" id="{CE7E190F-4FD8-4A4B-A4D0-6787F63D13BA}"/>
              </a:ext>
            </a:extLst>
          </p:cNvPr>
          <p:cNvSpPr>
            <a:spLocks noGrp="1"/>
          </p:cNvSpPr>
          <p:nvPr>
            <p:ph sz="quarter" idx="23"/>
          </p:nvPr>
        </p:nvSpPr>
        <p:spPr>
          <a:xfrm>
            <a:off x="736600" y="1289049"/>
            <a:ext cx="10718800" cy="1073741"/>
          </a:xfrm>
        </p:spPr>
        <p:txBody>
          <a:bodyPr/>
          <a:lstStyle/>
          <a:p>
            <a:r>
              <a:rPr lang="en-US" altLang="en-US" dirty="0"/>
              <a:t>What they have in common is that the terminal point is reached from the initial point by a displacement of three units to the right and two upward</a:t>
            </a:r>
            <a:r>
              <a:rPr lang="en-US" altLang="en-US" dirty="0" smtClean="0"/>
              <a:t>.</a:t>
            </a:r>
            <a:endParaRPr lang="en-US" altLang="en-US" dirty="0"/>
          </a:p>
          <a:p>
            <a:r>
              <a:rPr lang="en-US" altLang="en-US" dirty="0"/>
              <a:t>We can think of all these geometric vectors as </a:t>
            </a:r>
            <a:r>
              <a:rPr lang="en-US" altLang="en-US" b="1" dirty="0"/>
              <a:t>representations </a:t>
            </a:r>
            <a:r>
              <a:rPr lang="en-US" altLang="en-US" dirty="0"/>
              <a:t>of the</a:t>
            </a:r>
            <a:endParaRPr lang="en-IN" dirty="0"/>
          </a:p>
        </p:txBody>
      </p:sp>
      <p:sp>
        <p:nvSpPr>
          <p:cNvPr id="4" name="Content Placeholder 3">
            <a:extLst>
              <a:ext uri="{FF2B5EF4-FFF2-40B4-BE49-F238E27FC236}">
                <a16:creationId xmlns:a16="http://schemas.microsoft.com/office/drawing/2014/main" id="{291EF4C3-7E6D-425B-AC1A-36963126D251}"/>
              </a:ext>
            </a:extLst>
          </p:cNvPr>
          <p:cNvSpPr>
            <a:spLocks noGrp="1"/>
          </p:cNvSpPr>
          <p:nvPr>
            <p:ph sz="quarter" idx="24"/>
          </p:nvPr>
        </p:nvSpPr>
        <p:spPr>
          <a:xfrm>
            <a:off x="736600" y="2462221"/>
            <a:ext cx="2185709" cy="329775"/>
          </a:xfrm>
        </p:spPr>
        <p:txBody>
          <a:bodyPr/>
          <a:lstStyle/>
          <a:p>
            <a:r>
              <a:rPr lang="en-US" altLang="en-US" dirty="0"/>
              <a:t>algebraic vector</a:t>
            </a:r>
            <a:endParaRPr lang="en-IN" dirty="0"/>
          </a:p>
        </p:txBody>
      </p:sp>
      <p:graphicFrame>
        <p:nvGraphicFramePr>
          <p:cNvPr id="12" name="Content Placeholder 11" descr="a = vec(3, 2)">
            <a:extLst>
              <a:ext uri="{FF2B5EF4-FFF2-40B4-BE49-F238E27FC236}">
                <a16:creationId xmlns:a16="http://schemas.microsoft.com/office/drawing/2014/main" id="{02326D1C-A35D-4406-BF74-CC404B8B34B3}"/>
              </a:ext>
            </a:extLst>
          </p:cNvPr>
          <p:cNvGraphicFramePr>
            <a:graphicFrameLocks noGrp="1" noChangeAspect="1"/>
          </p:cNvGraphicFramePr>
          <p:nvPr>
            <p:ph sz="quarter" idx="25"/>
            <p:extLst>
              <p:ext uri="{D42A27DB-BD31-4B8C-83A1-F6EECF244321}">
                <p14:modId xmlns:p14="http://schemas.microsoft.com/office/powerpoint/2010/main" val="1806135819"/>
              </p:ext>
            </p:extLst>
          </p:nvPr>
        </p:nvGraphicFramePr>
        <p:xfrm>
          <a:off x="2979267" y="2420460"/>
          <a:ext cx="1435533" cy="451928"/>
        </p:xfrm>
        <a:graphic>
          <a:graphicData uri="http://schemas.openxmlformats.org/presentationml/2006/ole">
            <mc:AlternateContent xmlns:mc="http://schemas.openxmlformats.org/markup-compatibility/2006">
              <mc:Choice xmlns:v="urn:schemas-microsoft-com:vml" Requires="v">
                <p:oleObj spid="_x0000_s924820" name="Equation" r:id="rId3" imgW="1371600" imgH="431640" progId="Equation.DSMT4">
                  <p:embed/>
                </p:oleObj>
              </mc:Choice>
              <mc:Fallback>
                <p:oleObj name="Equation" r:id="rId3" imgW="1371600" imgH="431640" progId="Equation.DSMT4">
                  <p:embed/>
                  <p:pic>
                    <p:nvPicPr>
                      <p:cNvPr id="11" name="Object 10">
                        <a:extLst>
                          <a:ext uri="{FF2B5EF4-FFF2-40B4-BE49-F238E27FC236}">
                            <a16:creationId xmlns:a16="http://schemas.microsoft.com/office/drawing/2014/main" id="{E263835C-0812-4B37-989F-581493D404F9}"/>
                          </a:ext>
                        </a:extLst>
                      </p:cNvPr>
                      <p:cNvPicPr/>
                      <p:nvPr/>
                    </p:nvPicPr>
                    <p:blipFill>
                      <a:blip r:embed="rId4"/>
                      <a:stretch>
                        <a:fillRect/>
                      </a:stretch>
                    </p:blipFill>
                    <p:spPr>
                      <a:xfrm>
                        <a:off x="2979267" y="2420460"/>
                        <a:ext cx="1435533" cy="45192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E650FF7-7535-447D-96C3-A753EFACF9C2}"/>
              </a:ext>
            </a:extLst>
          </p:cNvPr>
          <p:cNvSpPr>
            <a:spLocks noGrp="1"/>
          </p:cNvSpPr>
          <p:nvPr>
            <p:ph sz="quarter" idx="26"/>
          </p:nvPr>
        </p:nvSpPr>
        <p:spPr>
          <a:xfrm>
            <a:off x="736600" y="3081692"/>
            <a:ext cx="3901388" cy="345760"/>
          </a:xfrm>
        </p:spPr>
        <p:txBody>
          <a:bodyPr/>
          <a:lstStyle/>
          <a:p>
            <a:r>
              <a:rPr lang="en-US" altLang="en-US" dirty="0"/>
              <a:t>The particular representation</a:t>
            </a:r>
            <a:endParaRPr lang="en-IN" dirty="0"/>
          </a:p>
        </p:txBody>
      </p:sp>
      <p:graphicFrame>
        <p:nvGraphicFramePr>
          <p:cNvPr id="14" name="Content Placeholder 13" descr="vector(OP)&#10;">
            <a:extLst>
              <a:ext uri="{FF2B5EF4-FFF2-40B4-BE49-F238E27FC236}">
                <a16:creationId xmlns:a16="http://schemas.microsoft.com/office/drawing/2014/main" id="{CFFE43F2-8C83-454C-9681-058D0F3EB3E7}"/>
              </a:ext>
            </a:extLst>
          </p:cNvPr>
          <p:cNvGraphicFramePr>
            <a:graphicFrameLocks noGrp="1" noChangeAspect="1"/>
          </p:cNvGraphicFramePr>
          <p:nvPr>
            <p:ph sz="quarter" idx="27"/>
            <p:extLst>
              <p:ext uri="{D42A27DB-BD31-4B8C-83A1-F6EECF244321}">
                <p14:modId xmlns:p14="http://schemas.microsoft.com/office/powerpoint/2010/main" val="1057840604"/>
              </p:ext>
            </p:extLst>
          </p:nvPr>
        </p:nvGraphicFramePr>
        <p:xfrm>
          <a:off x="4700494" y="3046132"/>
          <a:ext cx="454631" cy="346955"/>
        </p:xfrm>
        <a:graphic>
          <a:graphicData uri="http://schemas.openxmlformats.org/presentationml/2006/ole">
            <mc:AlternateContent xmlns:mc="http://schemas.openxmlformats.org/markup-compatibility/2006">
              <mc:Choice xmlns:v="urn:schemas-microsoft-com:vml" Requires="v">
                <p:oleObj spid="_x0000_s924821" name="Equation" r:id="rId5" imgW="482400" imgH="368280" progId="Equation.DSMT4">
                  <p:embed/>
                </p:oleObj>
              </mc:Choice>
              <mc:Fallback>
                <p:oleObj name="Equation" r:id="rId5" imgW="482400" imgH="368280" progId="Equation.DSMT4">
                  <p:embed/>
                  <p:pic>
                    <p:nvPicPr>
                      <p:cNvPr id="13" name="Object 12">
                        <a:extLst>
                          <a:ext uri="{FF2B5EF4-FFF2-40B4-BE49-F238E27FC236}">
                            <a16:creationId xmlns:a16="http://schemas.microsoft.com/office/drawing/2014/main" id="{A3CEC9D4-B330-4D89-94A7-2D5DB93A2A66}"/>
                          </a:ext>
                        </a:extLst>
                      </p:cNvPr>
                      <p:cNvPicPr/>
                      <p:nvPr/>
                    </p:nvPicPr>
                    <p:blipFill>
                      <a:blip r:embed="rId6"/>
                      <a:stretch>
                        <a:fillRect/>
                      </a:stretch>
                    </p:blipFill>
                    <p:spPr>
                      <a:xfrm>
                        <a:off x="4700494" y="3046132"/>
                        <a:ext cx="454631" cy="34695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94A5320-8C94-41E0-B9A6-8D9CC4AF1AD9}"/>
              </a:ext>
            </a:extLst>
          </p:cNvPr>
          <p:cNvSpPr>
            <a:spLocks noGrp="1"/>
          </p:cNvSpPr>
          <p:nvPr>
            <p:ph sz="quarter" idx="28"/>
          </p:nvPr>
        </p:nvSpPr>
        <p:spPr>
          <a:xfrm>
            <a:off x="5253490" y="3081692"/>
            <a:ext cx="6177630" cy="322067"/>
          </a:xfrm>
        </p:spPr>
        <p:txBody>
          <a:bodyPr/>
          <a:lstStyle/>
          <a:p>
            <a:r>
              <a:rPr lang="en-US" altLang="en-US" dirty="0"/>
              <a:t>from the origin to the point </a:t>
            </a:r>
            <a:r>
              <a:rPr lang="en-US" altLang="en-US" i="1" dirty="0"/>
              <a:t>P</a:t>
            </a:r>
            <a:r>
              <a:rPr lang="en-US" altLang="en-US" dirty="0"/>
              <a:t>(3, 2) is called</a:t>
            </a:r>
            <a:endParaRPr lang="en-IN" dirty="0"/>
          </a:p>
        </p:txBody>
      </p:sp>
      <p:sp>
        <p:nvSpPr>
          <p:cNvPr id="9" name="Content Placeholder 8">
            <a:extLst>
              <a:ext uri="{FF2B5EF4-FFF2-40B4-BE49-F238E27FC236}">
                <a16:creationId xmlns:a16="http://schemas.microsoft.com/office/drawing/2014/main" id="{4B2E3FA2-2534-470D-9EB4-BC4A7735D076}"/>
              </a:ext>
            </a:extLst>
          </p:cNvPr>
          <p:cNvSpPr>
            <a:spLocks noGrp="1"/>
          </p:cNvSpPr>
          <p:nvPr>
            <p:ph sz="quarter" idx="29"/>
          </p:nvPr>
        </p:nvSpPr>
        <p:spPr>
          <a:xfrm>
            <a:off x="736600" y="3448562"/>
            <a:ext cx="4722906" cy="354274"/>
          </a:xfrm>
        </p:spPr>
        <p:txBody>
          <a:bodyPr/>
          <a:lstStyle/>
          <a:p>
            <a:r>
              <a:rPr lang="en-US" altLang="en-US" dirty="0"/>
              <a:t>the </a:t>
            </a:r>
            <a:r>
              <a:rPr lang="en-US" altLang="en-US" b="1" dirty="0"/>
              <a:t>position vector </a:t>
            </a:r>
            <a:r>
              <a:rPr lang="en-US" altLang="en-US" dirty="0"/>
              <a:t>of the point </a:t>
            </a:r>
            <a:r>
              <a:rPr lang="en-US" altLang="en-US" i="1" dirty="0"/>
              <a:t>P</a:t>
            </a:r>
            <a:r>
              <a:rPr lang="en-US" altLang="en-US" dirty="0"/>
              <a:t>.</a:t>
            </a:r>
          </a:p>
        </p:txBody>
      </p:sp>
    </p:spTree>
    <p:extLst>
      <p:ext uri="{BB962C8B-B14F-4D97-AF65-F5344CB8AC3E}">
        <p14:creationId xmlns:p14="http://schemas.microsoft.com/office/powerpoint/2010/main" val="184589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dirty="0"/>
              <a:t>12.2 </a:t>
            </a:r>
            <a:r>
              <a:rPr lang="en-US" altLang="en-US" dirty="0"/>
              <a:t>Vectors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B0A9-CAB3-4159-84E3-EB8F818F86AC}"/>
              </a:ext>
            </a:extLst>
          </p:cNvPr>
          <p:cNvSpPr>
            <a:spLocks noGrp="1"/>
          </p:cNvSpPr>
          <p:nvPr>
            <p:ph type="title"/>
          </p:nvPr>
        </p:nvSpPr>
        <p:spPr/>
        <p:txBody>
          <a:bodyPr/>
          <a:lstStyle/>
          <a:p>
            <a:r>
              <a:rPr lang="en-US" altLang="en-US" dirty="0"/>
              <a:t>Components </a:t>
            </a:r>
            <a:r>
              <a:rPr lang="en-US" altLang="en-US" sz="2400" b="0" dirty="0"/>
              <a:t>(4 of 16)</a:t>
            </a:r>
            <a:endParaRPr lang="en-IN" dirty="0"/>
          </a:p>
        </p:txBody>
      </p:sp>
      <p:sp>
        <p:nvSpPr>
          <p:cNvPr id="3" name="Content Placeholder 2">
            <a:extLst>
              <a:ext uri="{FF2B5EF4-FFF2-40B4-BE49-F238E27FC236}">
                <a16:creationId xmlns:a16="http://schemas.microsoft.com/office/drawing/2014/main" id="{27367196-B0B3-4889-9EC3-C7F70CB2BD62}"/>
              </a:ext>
            </a:extLst>
          </p:cNvPr>
          <p:cNvSpPr>
            <a:spLocks noGrp="1"/>
          </p:cNvSpPr>
          <p:nvPr>
            <p:ph sz="quarter" idx="23"/>
          </p:nvPr>
        </p:nvSpPr>
        <p:spPr>
          <a:xfrm>
            <a:off x="736600" y="1289050"/>
            <a:ext cx="4212472" cy="294653"/>
          </a:xfrm>
        </p:spPr>
        <p:txBody>
          <a:bodyPr/>
          <a:lstStyle/>
          <a:p>
            <a:r>
              <a:rPr lang="en-US" altLang="en-US" dirty="0"/>
              <a:t>In three dimensions, the vector</a:t>
            </a:r>
            <a:endParaRPr lang="en-IN" dirty="0"/>
          </a:p>
        </p:txBody>
      </p:sp>
      <p:graphicFrame>
        <p:nvGraphicFramePr>
          <p:cNvPr id="20" name="Content Placeholder 19" descr="a = vector(OP) = vec(a_1, a_2, a_3)">
            <a:extLst>
              <a:ext uri="{FF2B5EF4-FFF2-40B4-BE49-F238E27FC236}">
                <a16:creationId xmlns:a16="http://schemas.microsoft.com/office/drawing/2014/main" id="{34D22C86-42E4-49FE-951E-5459CF1E6123}"/>
              </a:ext>
            </a:extLst>
          </p:cNvPr>
          <p:cNvGraphicFramePr>
            <a:graphicFrameLocks noGrp="1" noChangeAspect="1"/>
          </p:cNvGraphicFramePr>
          <p:nvPr>
            <p:ph sz="quarter" idx="24"/>
            <p:extLst>
              <p:ext uri="{D42A27DB-BD31-4B8C-83A1-F6EECF244321}">
                <p14:modId xmlns:p14="http://schemas.microsoft.com/office/powerpoint/2010/main" val="416376002"/>
              </p:ext>
            </p:extLst>
          </p:nvPr>
        </p:nvGraphicFramePr>
        <p:xfrm>
          <a:off x="4966656" y="1213364"/>
          <a:ext cx="2819228" cy="496721"/>
        </p:xfrm>
        <a:graphic>
          <a:graphicData uri="http://schemas.openxmlformats.org/presentationml/2006/ole">
            <mc:AlternateContent xmlns:mc="http://schemas.openxmlformats.org/markup-compatibility/2006">
              <mc:Choice xmlns:v="urn:schemas-microsoft-com:vml" Requires="v">
                <p:oleObj spid="_x0000_s925840" name="Equation" r:id="rId3" imgW="2666880" imgH="469800" progId="Equation.DSMT4">
                  <p:embed/>
                </p:oleObj>
              </mc:Choice>
              <mc:Fallback>
                <p:oleObj name="Equation" r:id="rId3" imgW="2666880" imgH="469800" progId="Equation.DSMT4">
                  <p:embed/>
                  <p:pic>
                    <p:nvPicPr>
                      <p:cNvPr id="19" name="Object 18">
                        <a:extLst>
                          <a:ext uri="{FF2B5EF4-FFF2-40B4-BE49-F238E27FC236}">
                            <a16:creationId xmlns:a16="http://schemas.microsoft.com/office/drawing/2014/main" id="{F9A29824-1E57-481B-84DB-19694ED7A5BB}"/>
                          </a:ext>
                        </a:extLst>
                      </p:cNvPr>
                      <p:cNvPicPr/>
                      <p:nvPr/>
                    </p:nvPicPr>
                    <p:blipFill>
                      <a:blip r:embed="rId4"/>
                      <a:stretch>
                        <a:fillRect/>
                      </a:stretch>
                    </p:blipFill>
                    <p:spPr>
                      <a:xfrm>
                        <a:off x="4966656" y="1213364"/>
                        <a:ext cx="2819228" cy="49672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8DCAD0A-8386-4C3F-8458-F9359BC5194F}"/>
              </a:ext>
            </a:extLst>
          </p:cNvPr>
          <p:cNvSpPr>
            <a:spLocks noGrp="1"/>
          </p:cNvSpPr>
          <p:nvPr>
            <p:ph sz="quarter" idx="25"/>
          </p:nvPr>
        </p:nvSpPr>
        <p:spPr>
          <a:xfrm>
            <a:off x="7875186" y="1315945"/>
            <a:ext cx="3929205" cy="294653"/>
          </a:xfrm>
        </p:spPr>
        <p:txBody>
          <a:bodyPr/>
          <a:lstStyle/>
          <a:p>
            <a:r>
              <a:rPr lang="en-US" altLang="en-US" dirty="0"/>
              <a:t>is the </a:t>
            </a:r>
            <a:r>
              <a:rPr lang="en-US" altLang="en-US" b="1" dirty="0"/>
              <a:t>position vector </a:t>
            </a:r>
            <a:r>
              <a:rPr lang="en-US" altLang="en-US" dirty="0"/>
              <a:t>of the</a:t>
            </a:r>
            <a:endParaRPr lang="en-IN" dirty="0"/>
          </a:p>
        </p:txBody>
      </p:sp>
      <p:sp>
        <p:nvSpPr>
          <p:cNvPr id="6" name="Content Placeholder 5">
            <a:extLst>
              <a:ext uri="{FF2B5EF4-FFF2-40B4-BE49-F238E27FC236}">
                <a16:creationId xmlns:a16="http://schemas.microsoft.com/office/drawing/2014/main" id="{A90C916B-453C-4E80-B72D-977687543B67}"/>
              </a:ext>
            </a:extLst>
          </p:cNvPr>
          <p:cNvSpPr>
            <a:spLocks noGrp="1"/>
          </p:cNvSpPr>
          <p:nvPr>
            <p:ph sz="quarter" idx="26"/>
          </p:nvPr>
        </p:nvSpPr>
        <p:spPr>
          <a:xfrm>
            <a:off x="736600" y="1637568"/>
            <a:ext cx="4796934" cy="431401"/>
          </a:xfrm>
        </p:spPr>
        <p:txBody>
          <a:bodyPr/>
          <a:lstStyle/>
          <a:p>
            <a:r>
              <a:rPr lang="en-US" altLang="en-US" dirty="0"/>
              <a:t>point </a:t>
            </a:r>
            <a:r>
              <a:rPr lang="en-US" altLang="en-US" i="1" dirty="0"/>
              <a:t>P</a:t>
            </a:r>
            <a:r>
              <a:rPr lang="en-US" altLang="en-US" dirty="0"/>
              <a:t>(</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a:t>
            </a:r>
            <a:r>
              <a:rPr lang="en-US" altLang="en-US" i="1" dirty="0"/>
              <a:t>a</a:t>
            </a:r>
            <a:r>
              <a:rPr lang="en-US" altLang="en-US" baseline="-25000" dirty="0"/>
              <a:t>3</a:t>
            </a:r>
            <a:r>
              <a:rPr lang="en-US" altLang="en-US" dirty="0"/>
              <a:t>). (See Figure 13.)</a:t>
            </a:r>
          </a:p>
        </p:txBody>
      </p:sp>
      <p:pic>
        <p:nvPicPr>
          <p:cNvPr id="21" name="Content Placeholder 20" descr="Two vectors are graphed on an x y z coordinate system. The first vector starts from the point A (x, y, z) and ends at the point B(x + a_1, y + a_2, z + a_3) in the x y plane. The second vector starts from the origin and ends at the point P(a_1, a_2, a_3) in the y z plane.&#10;">
            <a:extLst>
              <a:ext uri="{FF2B5EF4-FFF2-40B4-BE49-F238E27FC236}">
                <a16:creationId xmlns:a16="http://schemas.microsoft.com/office/drawing/2014/main" id="{9D94209B-331C-42B7-A89E-D329BB9B5861}"/>
              </a:ext>
            </a:extLst>
          </p:cNvPr>
          <p:cNvPicPr>
            <a:picLocks noGrp="1" noChangeAspect="1"/>
          </p:cNvPicPr>
          <p:nvPr>
            <p:ph sz="quarter" idx="27"/>
          </p:nvPr>
        </p:nvPicPr>
        <p:blipFill>
          <a:blip r:embed="rId5"/>
          <a:stretch>
            <a:fillRect/>
          </a:stretch>
        </p:blipFill>
        <p:spPr>
          <a:xfrm>
            <a:off x="4232159" y="2402880"/>
            <a:ext cx="3727680" cy="2698974"/>
          </a:xfrm>
          <a:prstGeom prst="rect">
            <a:avLst/>
          </a:prstGeom>
        </p:spPr>
      </p:pic>
      <p:graphicFrame>
        <p:nvGraphicFramePr>
          <p:cNvPr id="23" name="Content Placeholder 22" descr="Representations of a = vec(a_1, a_2, a_3)">
            <a:extLst>
              <a:ext uri="{FF2B5EF4-FFF2-40B4-BE49-F238E27FC236}">
                <a16:creationId xmlns:a16="http://schemas.microsoft.com/office/drawing/2014/main" id="{AF6C004C-1F6B-45E8-9EEE-F93158F98A67}"/>
              </a:ext>
            </a:extLst>
          </p:cNvPr>
          <p:cNvGraphicFramePr>
            <a:graphicFrameLocks noGrp="1" noChangeAspect="1"/>
          </p:cNvGraphicFramePr>
          <p:nvPr>
            <p:ph sz="quarter" idx="28"/>
            <p:extLst>
              <p:ext uri="{D42A27DB-BD31-4B8C-83A1-F6EECF244321}">
                <p14:modId xmlns:p14="http://schemas.microsoft.com/office/powerpoint/2010/main" val="1179529337"/>
              </p:ext>
            </p:extLst>
          </p:nvPr>
        </p:nvGraphicFramePr>
        <p:xfrm>
          <a:off x="4082266" y="5347222"/>
          <a:ext cx="4027469" cy="377228"/>
        </p:xfrm>
        <a:graphic>
          <a:graphicData uri="http://schemas.openxmlformats.org/presentationml/2006/ole">
            <mc:AlternateContent xmlns:mc="http://schemas.openxmlformats.org/markup-compatibility/2006">
              <mc:Choice xmlns:v="urn:schemas-microsoft-com:vml" Requires="v">
                <p:oleObj spid="_x0000_s925841" name="Equation" r:id="rId6" imgW="4609800" imgH="431640" progId="Equation.DSMT4">
                  <p:embed/>
                </p:oleObj>
              </mc:Choice>
              <mc:Fallback>
                <p:oleObj name="Equation" r:id="rId6" imgW="4609800" imgH="431640" progId="Equation.DSMT4">
                  <p:embed/>
                  <p:pic>
                    <p:nvPicPr>
                      <p:cNvPr id="22" name="Object 21">
                        <a:extLst>
                          <a:ext uri="{FF2B5EF4-FFF2-40B4-BE49-F238E27FC236}">
                            <a16:creationId xmlns:a16="http://schemas.microsoft.com/office/drawing/2014/main" id="{F50AE64F-CD03-4B0D-8EC0-47B4B51557A3}"/>
                          </a:ext>
                        </a:extLst>
                      </p:cNvPr>
                      <p:cNvPicPr/>
                      <p:nvPr/>
                    </p:nvPicPr>
                    <p:blipFill>
                      <a:blip r:embed="rId7"/>
                      <a:stretch>
                        <a:fillRect/>
                      </a:stretch>
                    </p:blipFill>
                    <p:spPr>
                      <a:xfrm>
                        <a:off x="4082266" y="5347222"/>
                        <a:ext cx="4027469" cy="37722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E173B8E8-B9B5-46D4-8B6E-914D0D548A62}"/>
              </a:ext>
            </a:extLst>
          </p:cNvPr>
          <p:cNvSpPr>
            <a:spLocks noGrp="1"/>
          </p:cNvSpPr>
          <p:nvPr>
            <p:ph sz="quarter" idx="29"/>
          </p:nvPr>
        </p:nvSpPr>
        <p:spPr>
          <a:xfrm>
            <a:off x="5460671" y="5836115"/>
            <a:ext cx="1476215" cy="290383"/>
          </a:xfrm>
        </p:spPr>
        <p:txBody>
          <a:bodyPr/>
          <a:lstStyle/>
          <a:p>
            <a:pPr algn="ctr"/>
            <a:r>
              <a:rPr lang="en-US" altLang="en-US" sz="2000" b="1" dirty="0"/>
              <a:t>Figure 13</a:t>
            </a:r>
          </a:p>
        </p:txBody>
      </p:sp>
    </p:spTree>
    <p:extLst>
      <p:ext uri="{BB962C8B-B14F-4D97-AF65-F5344CB8AC3E}">
        <p14:creationId xmlns:p14="http://schemas.microsoft.com/office/powerpoint/2010/main" val="107790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605E-AA12-4C48-854D-6322356CE1D3}"/>
              </a:ext>
            </a:extLst>
          </p:cNvPr>
          <p:cNvSpPr>
            <a:spLocks noGrp="1"/>
          </p:cNvSpPr>
          <p:nvPr>
            <p:ph type="title"/>
          </p:nvPr>
        </p:nvSpPr>
        <p:spPr/>
        <p:txBody>
          <a:bodyPr/>
          <a:lstStyle/>
          <a:p>
            <a:r>
              <a:rPr lang="en-US" altLang="en-US" dirty="0"/>
              <a:t>Components </a:t>
            </a:r>
            <a:r>
              <a:rPr lang="en-US" altLang="en-US" sz="2400" b="0" dirty="0"/>
              <a:t>(5 of 16)</a:t>
            </a:r>
            <a:endParaRPr lang="en-IN" dirty="0"/>
          </a:p>
        </p:txBody>
      </p:sp>
      <p:sp>
        <p:nvSpPr>
          <p:cNvPr id="3" name="Content Placeholder 2">
            <a:extLst>
              <a:ext uri="{FF2B5EF4-FFF2-40B4-BE49-F238E27FC236}">
                <a16:creationId xmlns:a16="http://schemas.microsoft.com/office/drawing/2014/main" id="{84843F67-B08B-4750-A126-F1BA28D4B251}"/>
              </a:ext>
            </a:extLst>
          </p:cNvPr>
          <p:cNvSpPr>
            <a:spLocks noGrp="1"/>
          </p:cNvSpPr>
          <p:nvPr>
            <p:ph sz="quarter" idx="23"/>
          </p:nvPr>
        </p:nvSpPr>
        <p:spPr>
          <a:xfrm>
            <a:off x="736600" y="1289050"/>
            <a:ext cx="5353048" cy="332360"/>
          </a:xfrm>
        </p:spPr>
        <p:txBody>
          <a:bodyPr/>
          <a:lstStyle/>
          <a:p>
            <a:r>
              <a:rPr lang="en-US" altLang="en-US" dirty="0"/>
              <a:t>Let’s consider any other representation</a:t>
            </a:r>
            <a:endParaRPr lang="en-IN" dirty="0"/>
          </a:p>
        </p:txBody>
      </p:sp>
      <p:graphicFrame>
        <p:nvGraphicFramePr>
          <p:cNvPr id="20" name="Content Placeholder 19" descr="vector(AB)&#10;">
            <a:extLst>
              <a:ext uri="{FF2B5EF4-FFF2-40B4-BE49-F238E27FC236}">
                <a16:creationId xmlns:a16="http://schemas.microsoft.com/office/drawing/2014/main" id="{0BF39674-CFF1-4725-A1FB-C5A36064ABCB}"/>
              </a:ext>
            </a:extLst>
          </p:cNvPr>
          <p:cNvGraphicFramePr>
            <a:graphicFrameLocks noGrp="1" noChangeAspect="1"/>
          </p:cNvGraphicFramePr>
          <p:nvPr>
            <p:ph sz="quarter" idx="24"/>
            <p:extLst>
              <p:ext uri="{D42A27DB-BD31-4B8C-83A1-F6EECF244321}">
                <p14:modId xmlns:p14="http://schemas.microsoft.com/office/powerpoint/2010/main" val="687309375"/>
              </p:ext>
            </p:extLst>
          </p:nvPr>
        </p:nvGraphicFramePr>
        <p:xfrm>
          <a:off x="6069136" y="1247211"/>
          <a:ext cx="469900" cy="355600"/>
        </p:xfrm>
        <a:graphic>
          <a:graphicData uri="http://schemas.openxmlformats.org/presentationml/2006/ole">
            <mc:AlternateContent xmlns:mc="http://schemas.openxmlformats.org/markup-compatibility/2006">
              <mc:Choice xmlns:v="urn:schemas-microsoft-com:vml" Requires="v">
                <p:oleObj spid="_x0000_s926930" name="Equation" r:id="rId3" imgW="469800" imgH="355320" progId="Equation.DSMT4">
                  <p:embed/>
                </p:oleObj>
              </mc:Choice>
              <mc:Fallback>
                <p:oleObj name="Equation" r:id="rId3" imgW="469800" imgH="355320" progId="Equation.DSMT4">
                  <p:embed/>
                  <p:pic>
                    <p:nvPicPr>
                      <p:cNvPr id="19" name="Object 18">
                        <a:extLst>
                          <a:ext uri="{FF2B5EF4-FFF2-40B4-BE49-F238E27FC236}">
                            <a16:creationId xmlns:a16="http://schemas.microsoft.com/office/drawing/2014/main" id="{ED251E4B-2ECA-4FFD-8E60-00DC70600424}"/>
                          </a:ext>
                        </a:extLst>
                      </p:cNvPr>
                      <p:cNvPicPr/>
                      <p:nvPr/>
                    </p:nvPicPr>
                    <p:blipFill>
                      <a:blip r:embed="rId4"/>
                      <a:stretch>
                        <a:fillRect/>
                      </a:stretch>
                    </p:blipFill>
                    <p:spPr>
                      <a:xfrm>
                        <a:off x="6069136" y="1247211"/>
                        <a:ext cx="469900" cy="355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D04871D-6F6F-4752-B61D-63DDE0B26B95}"/>
              </a:ext>
            </a:extLst>
          </p:cNvPr>
          <p:cNvSpPr>
            <a:spLocks noGrp="1"/>
          </p:cNvSpPr>
          <p:nvPr>
            <p:ph sz="quarter" idx="25"/>
          </p:nvPr>
        </p:nvSpPr>
        <p:spPr>
          <a:xfrm>
            <a:off x="6593032" y="1298477"/>
            <a:ext cx="4790649" cy="322933"/>
          </a:xfrm>
        </p:spPr>
        <p:txBody>
          <a:bodyPr/>
          <a:lstStyle/>
          <a:p>
            <a:r>
              <a:rPr lang="en-US" altLang="en-US" dirty="0"/>
              <a:t>of </a:t>
            </a:r>
            <a:r>
              <a:rPr lang="en-US" altLang="en-US" b="1" dirty="0"/>
              <a:t>a</a:t>
            </a:r>
            <a:r>
              <a:rPr lang="en-US" altLang="en-US" dirty="0"/>
              <a:t>, where the initial point is</a:t>
            </a:r>
            <a:endParaRPr lang="en-IN" dirty="0"/>
          </a:p>
        </p:txBody>
      </p:sp>
      <p:sp>
        <p:nvSpPr>
          <p:cNvPr id="6" name="Content Placeholder 5">
            <a:extLst>
              <a:ext uri="{FF2B5EF4-FFF2-40B4-BE49-F238E27FC236}">
                <a16:creationId xmlns:a16="http://schemas.microsoft.com/office/drawing/2014/main" id="{39296B12-DAD1-442C-910E-3B53D997B99A}"/>
              </a:ext>
            </a:extLst>
          </p:cNvPr>
          <p:cNvSpPr>
            <a:spLocks noGrp="1"/>
          </p:cNvSpPr>
          <p:nvPr>
            <p:ph sz="quarter" idx="26"/>
          </p:nvPr>
        </p:nvSpPr>
        <p:spPr>
          <a:xfrm>
            <a:off x="736600" y="1624552"/>
            <a:ext cx="10718800" cy="355872"/>
          </a:xfrm>
        </p:spPr>
        <p:txBody>
          <a:bodyPr/>
          <a:lstStyle/>
          <a:p>
            <a:r>
              <a:rPr lang="en-US" altLang="en-US" i="1" dirty="0"/>
              <a:t>A</a:t>
            </a:r>
            <a:r>
              <a:rPr lang="en-US" altLang="en-US" dirty="0"/>
              <a:t>(</a:t>
            </a:r>
            <a:r>
              <a:rPr lang="en-US" altLang="en-US" i="1" dirty="0"/>
              <a:t>x</a:t>
            </a:r>
            <a:r>
              <a:rPr lang="en-US" altLang="en-US" baseline="-25000" dirty="0"/>
              <a:t>1</a:t>
            </a:r>
            <a:r>
              <a:rPr lang="en-US" altLang="en-US" dirty="0"/>
              <a:t>, </a:t>
            </a:r>
            <a:r>
              <a:rPr lang="en-US" altLang="en-US" i="1" dirty="0"/>
              <a:t>y</a:t>
            </a:r>
            <a:r>
              <a:rPr lang="en-US" altLang="en-US" baseline="-25000" dirty="0"/>
              <a:t>1</a:t>
            </a:r>
            <a:r>
              <a:rPr lang="en-US" altLang="en-US" dirty="0"/>
              <a:t>, </a:t>
            </a:r>
            <a:r>
              <a:rPr lang="en-US" altLang="en-US" i="1" dirty="0"/>
              <a:t>z</a:t>
            </a:r>
            <a:r>
              <a:rPr lang="en-US" altLang="en-US" baseline="-25000" dirty="0"/>
              <a:t>1</a:t>
            </a:r>
            <a:r>
              <a:rPr lang="en-US" altLang="en-US" dirty="0"/>
              <a:t>) and the terminal point is </a:t>
            </a:r>
            <a:r>
              <a:rPr lang="en-US" altLang="en-US" i="1" dirty="0"/>
              <a:t>B</a:t>
            </a:r>
            <a:r>
              <a:rPr lang="en-US" altLang="en-US" dirty="0"/>
              <a:t>(</a:t>
            </a:r>
            <a:r>
              <a:rPr lang="en-US" altLang="en-US" i="1" dirty="0"/>
              <a:t>x</a:t>
            </a:r>
            <a:r>
              <a:rPr lang="en-US" altLang="en-US" baseline="-25000" dirty="0"/>
              <a:t>2</a:t>
            </a:r>
            <a:r>
              <a:rPr lang="en-US" altLang="en-US" dirty="0"/>
              <a:t>, </a:t>
            </a:r>
            <a:r>
              <a:rPr lang="en-US" altLang="en-US" i="1" dirty="0"/>
              <a:t>y</a:t>
            </a:r>
            <a:r>
              <a:rPr lang="en-US" altLang="en-US" baseline="-25000" dirty="0"/>
              <a:t>2</a:t>
            </a:r>
            <a:r>
              <a:rPr lang="en-US" altLang="en-US" dirty="0"/>
              <a:t>, </a:t>
            </a:r>
            <a:r>
              <a:rPr lang="en-US" altLang="en-US" i="1" dirty="0"/>
              <a:t>z</a:t>
            </a:r>
            <a:r>
              <a:rPr lang="en-US" altLang="en-US" baseline="-25000" dirty="0"/>
              <a:t>2</a:t>
            </a:r>
            <a:r>
              <a:rPr lang="en-US" altLang="en-US" dirty="0"/>
              <a:t>).</a:t>
            </a:r>
            <a:endParaRPr lang="en-IN" dirty="0"/>
          </a:p>
        </p:txBody>
      </p:sp>
      <p:sp>
        <p:nvSpPr>
          <p:cNvPr id="7" name="Content Placeholder 6">
            <a:extLst>
              <a:ext uri="{FF2B5EF4-FFF2-40B4-BE49-F238E27FC236}">
                <a16:creationId xmlns:a16="http://schemas.microsoft.com/office/drawing/2014/main" id="{9BD268FA-3EAA-4E2D-8B63-053EB81AB3FB}"/>
              </a:ext>
            </a:extLst>
          </p:cNvPr>
          <p:cNvSpPr>
            <a:spLocks noGrp="1"/>
          </p:cNvSpPr>
          <p:nvPr>
            <p:ph sz="quarter" idx="27"/>
          </p:nvPr>
        </p:nvSpPr>
        <p:spPr>
          <a:xfrm>
            <a:off x="736600" y="2395074"/>
            <a:ext cx="10706100" cy="710725"/>
          </a:xfrm>
        </p:spPr>
        <p:txBody>
          <a:bodyPr/>
          <a:lstStyle/>
          <a:p>
            <a:r>
              <a:rPr lang="en-US" altLang="en-US" dirty="0"/>
              <a:t>Then we must have </a:t>
            </a:r>
            <a:r>
              <a:rPr lang="en-US" altLang="en-US" i="1" dirty="0"/>
              <a:t>x</a:t>
            </a:r>
            <a:r>
              <a:rPr lang="en-US" altLang="en-US" baseline="-25000" dirty="0"/>
              <a:t>1</a:t>
            </a:r>
            <a:r>
              <a:rPr lang="en-US" altLang="en-US" dirty="0"/>
              <a:t> + </a:t>
            </a:r>
            <a:r>
              <a:rPr lang="en-US" altLang="en-US" i="1" dirty="0"/>
              <a:t>a</a:t>
            </a:r>
            <a:r>
              <a:rPr lang="en-US" altLang="en-US" baseline="-25000" dirty="0"/>
              <a:t>1</a:t>
            </a:r>
            <a:r>
              <a:rPr lang="en-US" altLang="en-US" dirty="0"/>
              <a:t> = </a:t>
            </a:r>
            <a:r>
              <a:rPr lang="en-US" altLang="en-US" i="1" dirty="0"/>
              <a:t>x</a:t>
            </a:r>
            <a:r>
              <a:rPr lang="en-US" altLang="en-US" baseline="-25000" dirty="0"/>
              <a:t>2</a:t>
            </a:r>
            <a:r>
              <a:rPr lang="en-US" altLang="en-US" dirty="0"/>
              <a:t>, </a:t>
            </a:r>
            <a:r>
              <a:rPr lang="en-US" altLang="en-US" i="1" dirty="0"/>
              <a:t>y</a:t>
            </a:r>
            <a:r>
              <a:rPr lang="en-US" altLang="en-US" baseline="-25000" dirty="0"/>
              <a:t>1</a:t>
            </a:r>
            <a:r>
              <a:rPr lang="en-US" altLang="en-US" dirty="0"/>
              <a:t> + </a:t>
            </a:r>
            <a:r>
              <a:rPr lang="en-US" altLang="en-US" i="1" dirty="0"/>
              <a:t>a</a:t>
            </a:r>
            <a:r>
              <a:rPr lang="en-US" altLang="en-US" baseline="-25000" dirty="0"/>
              <a:t>2</a:t>
            </a:r>
            <a:r>
              <a:rPr lang="en-US" altLang="en-US" dirty="0"/>
              <a:t> = </a:t>
            </a:r>
            <a:r>
              <a:rPr lang="en-US" altLang="en-US" i="1" dirty="0"/>
              <a:t>y</a:t>
            </a:r>
            <a:r>
              <a:rPr lang="en-US" altLang="en-US" baseline="-25000" dirty="0"/>
              <a:t>2</a:t>
            </a:r>
            <a:r>
              <a:rPr lang="en-US" altLang="en-US" dirty="0"/>
              <a:t>, and </a:t>
            </a:r>
            <a:r>
              <a:rPr lang="en-US" altLang="en-US" i="1" dirty="0"/>
              <a:t>z</a:t>
            </a:r>
            <a:r>
              <a:rPr lang="en-US" altLang="en-US" baseline="-25000" dirty="0"/>
              <a:t>1</a:t>
            </a:r>
            <a:r>
              <a:rPr lang="en-US" altLang="en-US" dirty="0"/>
              <a:t> + </a:t>
            </a:r>
            <a:r>
              <a:rPr lang="en-US" altLang="en-US" i="1" dirty="0"/>
              <a:t>a</a:t>
            </a:r>
            <a:r>
              <a:rPr lang="en-US" altLang="en-US" baseline="-25000" dirty="0"/>
              <a:t>3</a:t>
            </a:r>
            <a:r>
              <a:rPr lang="en-US" altLang="en-US" dirty="0"/>
              <a:t> = </a:t>
            </a:r>
            <a:r>
              <a:rPr lang="en-US" altLang="en-US" i="1" dirty="0"/>
              <a:t>z</a:t>
            </a:r>
            <a:r>
              <a:rPr lang="en-US" altLang="en-US" baseline="-25000" dirty="0"/>
              <a:t>2</a:t>
            </a:r>
            <a:r>
              <a:rPr lang="en-US" altLang="en-US" dirty="0"/>
              <a:t> and so </a:t>
            </a:r>
            <a:r>
              <a:rPr lang="en-US" altLang="en-US" i="1" dirty="0"/>
              <a:t>a</a:t>
            </a:r>
            <a:r>
              <a:rPr lang="en-US" altLang="en-US" baseline="-25000" dirty="0"/>
              <a:t>1</a:t>
            </a:r>
            <a:r>
              <a:rPr lang="en-US" altLang="en-US" dirty="0"/>
              <a:t> = </a:t>
            </a:r>
            <a:r>
              <a:rPr lang="en-US" altLang="en-US" i="1" dirty="0"/>
              <a:t>x</a:t>
            </a:r>
            <a:r>
              <a:rPr lang="en-US" altLang="en-US" baseline="-25000" dirty="0"/>
              <a:t>2</a:t>
            </a:r>
            <a:r>
              <a:rPr lang="en-US" altLang="en-US" dirty="0"/>
              <a:t> − </a:t>
            </a:r>
            <a:r>
              <a:rPr lang="en-US" altLang="en-US" i="1" dirty="0"/>
              <a:t>x</a:t>
            </a:r>
            <a:r>
              <a:rPr lang="en-US" altLang="en-US" baseline="-25000" dirty="0"/>
              <a:t>1</a:t>
            </a:r>
            <a:r>
              <a:rPr lang="en-US" altLang="en-US" dirty="0"/>
              <a:t>, </a:t>
            </a:r>
            <a:r>
              <a:rPr lang="en-US" altLang="en-US" i="1" dirty="0"/>
              <a:t>a</a:t>
            </a:r>
            <a:r>
              <a:rPr lang="en-US" altLang="en-US" baseline="-25000" dirty="0"/>
              <a:t>2</a:t>
            </a:r>
            <a:r>
              <a:rPr lang="en-US" altLang="en-US" dirty="0"/>
              <a:t> = </a:t>
            </a:r>
            <a:r>
              <a:rPr lang="en-US" altLang="en-US" i="1" dirty="0"/>
              <a:t>y</a:t>
            </a:r>
            <a:r>
              <a:rPr lang="en-US" altLang="en-US" baseline="-25000" dirty="0"/>
              <a:t>2</a:t>
            </a:r>
            <a:r>
              <a:rPr lang="en-US" altLang="en-US" dirty="0"/>
              <a:t> − </a:t>
            </a:r>
            <a:r>
              <a:rPr lang="en-US" altLang="en-US" i="1" dirty="0"/>
              <a:t>y</a:t>
            </a:r>
            <a:r>
              <a:rPr lang="en-US" altLang="en-US" baseline="-25000" dirty="0"/>
              <a:t>1</a:t>
            </a:r>
            <a:r>
              <a:rPr lang="en-US" altLang="en-US" dirty="0"/>
              <a:t>, and </a:t>
            </a:r>
            <a:r>
              <a:rPr lang="en-US" altLang="en-US" i="1" dirty="0"/>
              <a:t>a</a:t>
            </a:r>
            <a:r>
              <a:rPr lang="en-US" altLang="en-US" baseline="-25000" dirty="0"/>
              <a:t>3</a:t>
            </a:r>
            <a:r>
              <a:rPr lang="en-US" altLang="en-US" dirty="0"/>
              <a:t> = </a:t>
            </a:r>
            <a:r>
              <a:rPr lang="en-US" altLang="en-US" i="1" dirty="0"/>
              <a:t>z</a:t>
            </a:r>
            <a:r>
              <a:rPr lang="en-US" altLang="en-US" baseline="-25000" dirty="0"/>
              <a:t>2</a:t>
            </a:r>
            <a:r>
              <a:rPr lang="en-US" altLang="en-US" dirty="0"/>
              <a:t> − </a:t>
            </a:r>
            <a:r>
              <a:rPr lang="en-US" altLang="en-US" i="1" dirty="0"/>
              <a:t>z</a:t>
            </a:r>
            <a:r>
              <a:rPr lang="en-US" altLang="en-US" baseline="-25000" dirty="0"/>
              <a:t>1</a:t>
            </a:r>
            <a:r>
              <a:rPr lang="en-US" altLang="en-US" dirty="0"/>
              <a:t>.</a:t>
            </a:r>
            <a:endParaRPr lang="en-IN" dirty="0"/>
          </a:p>
        </p:txBody>
      </p:sp>
      <p:sp>
        <p:nvSpPr>
          <p:cNvPr id="8" name="Content Placeholder 7">
            <a:extLst>
              <a:ext uri="{FF2B5EF4-FFF2-40B4-BE49-F238E27FC236}">
                <a16:creationId xmlns:a16="http://schemas.microsoft.com/office/drawing/2014/main" id="{D75370A9-36FB-44D9-8B91-088FA19312D9}"/>
              </a:ext>
            </a:extLst>
          </p:cNvPr>
          <p:cNvSpPr>
            <a:spLocks noGrp="1"/>
          </p:cNvSpPr>
          <p:nvPr>
            <p:ph sz="quarter" idx="28"/>
          </p:nvPr>
        </p:nvSpPr>
        <p:spPr>
          <a:xfrm>
            <a:off x="736600" y="3366353"/>
            <a:ext cx="10943210" cy="820998"/>
          </a:xfrm>
        </p:spPr>
        <p:txBody>
          <a:bodyPr/>
          <a:lstStyle/>
          <a:p>
            <a:r>
              <a:rPr lang="en-US" altLang="en-US" dirty="0"/>
              <a:t>Thus we have the following result.</a:t>
            </a:r>
          </a:p>
          <a:p>
            <a:r>
              <a:rPr lang="en-IN" b="1" dirty="0">
                <a:solidFill>
                  <a:srgbClr val="0000A3"/>
                </a:solidFill>
              </a:rPr>
              <a:t>1</a:t>
            </a:r>
            <a:r>
              <a:rPr lang="en-IN" b="1" dirty="0"/>
              <a:t> </a:t>
            </a:r>
            <a:r>
              <a:rPr lang="en-IN" dirty="0"/>
              <a:t>Given the points </a:t>
            </a:r>
            <a:r>
              <a:rPr lang="en-IN" i="1" dirty="0"/>
              <a:t>A</a:t>
            </a:r>
            <a:r>
              <a:rPr lang="en-IN" dirty="0"/>
              <a:t>(</a:t>
            </a:r>
            <a:r>
              <a:rPr lang="en-IN" i="1" dirty="0"/>
              <a:t>x</a:t>
            </a:r>
            <a:r>
              <a:rPr lang="en-IN" baseline="-25000" dirty="0"/>
              <a:t>1</a:t>
            </a:r>
            <a:r>
              <a:rPr lang="en-IN" dirty="0"/>
              <a:t>, </a:t>
            </a:r>
            <a:r>
              <a:rPr lang="en-IN" i="1" dirty="0"/>
              <a:t>y</a:t>
            </a:r>
            <a:r>
              <a:rPr lang="en-IN" baseline="-25000" dirty="0"/>
              <a:t>1</a:t>
            </a:r>
            <a:r>
              <a:rPr lang="en-IN" dirty="0"/>
              <a:t>, </a:t>
            </a:r>
            <a:r>
              <a:rPr lang="en-IN" i="1" dirty="0"/>
              <a:t>z</a:t>
            </a:r>
            <a:r>
              <a:rPr lang="en-IN" baseline="-25000" dirty="0"/>
              <a:t>1</a:t>
            </a:r>
            <a:r>
              <a:rPr lang="en-IN" dirty="0"/>
              <a:t>) and </a:t>
            </a:r>
            <a:r>
              <a:rPr lang="en-IN" i="1" dirty="0"/>
              <a:t>B</a:t>
            </a:r>
            <a:r>
              <a:rPr lang="en-IN" dirty="0"/>
              <a:t>(</a:t>
            </a:r>
            <a:r>
              <a:rPr lang="en-IN" i="1" dirty="0"/>
              <a:t>x</a:t>
            </a:r>
            <a:r>
              <a:rPr lang="en-IN" baseline="-25000" dirty="0"/>
              <a:t>2</a:t>
            </a:r>
            <a:r>
              <a:rPr lang="en-IN" dirty="0"/>
              <a:t>, </a:t>
            </a:r>
            <a:r>
              <a:rPr lang="en-IN" i="1" dirty="0"/>
              <a:t>y</a:t>
            </a:r>
            <a:r>
              <a:rPr lang="en-IN" baseline="-25000" dirty="0"/>
              <a:t>2</a:t>
            </a:r>
            <a:r>
              <a:rPr lang="en-IN" dirty="0"/>
              <a:t>, </a:t>
            </a:r>
            <a:r>
              <a:rPr lang="en-IN" i="1" dirty="0"/>
              <a:t>z</a:t>
            </a:r>
            <a:r>
              <a:rPr lang="en-IN" baseline="-25000" dirty="0"/>
              <a:t>2</a:t>
            </a:r>
            <a:r>
              <a:rPr lang="en-IN" dirty="0"/>
              <a:t>), the vector </a:t>
            </a:r>
            <a:r>
              <a:rPr lang="en-IN" b="1" dirty="0"/>
              <a:t>a </a:t>
            </a:r>
            <a:r>
              <a:rPr lang="en-IN" dirty="0"/>
              <a:t>with representation</a:t>
            </a:r>
          </a:p>
        </p:txBody>
      </p:sp>
      <p:graphicFrame>
        <p:nvGraphicFramePr>
          <p:cNvPr id="22" name="Content Placeholder 21" descr="vector(AB)&#10;">
            <a:extLst>
              <a:ext uri="{FF2B5EF4-FFF2-40B4-BE49-F238E27FC236}">
                <a16:creationId xmlns:a16="http://schemas.microsoft.com/office/drawing/2014/main" id="{04E08954-CEDC-489E-AF12-9C5AD1B093D6}"/>
              </a:ext>
            </a:extLst>
          </p:cNvPr>
          <p:cNvGraphicFramePr>
            <a:graphicFrameLocks noGrp="1" noChangeAspect="1"/>
          </p:cNvGraphicFramePr>
          <p:nvPr>
            <p:ph sz="quarter" idx="29"/>
            <p:extLst>
              <p:ext uri="{D42A27DB-BD31-4B8C-83A1-F6EECF244321}">
                <p14:modId xmlns:p14="http://schemas.microsoft.com/office/powerpoint/2010/main" val="1275945777"/>
              </p:ext>
            </p:extLst>
          </p:nvPr>
        </p:nvGraphicFramePr>
        <p:xfrm>
          <a:off x="728687" y="4209894"/>
          <a:ext cx="803227" cy="375703"/>
        </p:xfrm>
        <a:graphic>
          <a:graphicData uri="http://schemas.openxmlformats.org/presentationml/2006/ole">
            <mc:AlternateContent xmlns:mc="http://schemas.openxmlformats.org/markup-compatibility/2006">
              <mc:Choice xmlns:v="urn:schemas-microsoft-com:vml" Requires="v">
                <p:oleObj spid="_x0000_s926931" name="Equation" r:id="rId5" imgW="787320" imgH="368280" progId="Equation.DSMT4">
                  <p:embed/>
                </p:oleObj>
              </mc:Choice>
              <mc:Fallback>
                <p:oleObj name="Equation" r:id="rId5" imgW="787320" imgH="368280" progId="Equation.DSMT4">
                  <p:embed/>
                  <p:pic>
                    <p:nvPicPr>
                      <p:cNvPr id="21" name="Object 20">
                        <a:extLst>
                          <a:ext uri="{FF2B5EF4-FFF2-40B4-BE49-F238E27FC236}">
                            <a16:creationId xmlns:a16="http://schemas.microsoft.com/office/drawing/2014/main" id="{1D718E51-86C4-4DCD-BA05-EC905A3793CB}"/>
                          </a:ext>
                        </a:extLst>
                      </p:cNvPr>
                      <p:cNvPicPr/>
                      <p:nvPr/>
                    </p:nvPicPr>
                    <p:blipFill>
                      <a:blip r:embed="rId6"/>
                      <a:stretch>
                        <a:fillRect/>
                      </a:stretch>
                    </p:blipFill>
                    <p:spPr>
                      <a:xfrm>
                        <a:off x="728687" y="4209894"/>
                        <a:ext cx="803227" cy="375703"/>
                      </a:xfrm>
                      <a:prstGeom prst="rect">
                        <a:avLst/>
                      </a:prstGeom>
                    </p:spPr>
                  </p:pic>
                </p:oleObj>
              </mc:Fallback>
            </mc:AlternateContent>
          </a:graphicData>
        </a:graphic>
      </p:graphicFrame>
      <p:graphicFrame>
        <p:nvGraphicFramePr>
          <p:cNvPr id="24" name="Content Placeholder 23" descr="a = vec(x_2 minus x_1, y_2 minus y_1, z_2 minus z_1)">
            <a:extLst>
              <a:ext uri="{FF2B5EF4-FFF2-40B4-BE49-F238E27FC236}">
                <a16:creationId xmlns:a16="http://schemas.microsoft.com/office/drawing/2014/main" id="{81FE1719-1B73-41AC-98A0-8D32773D920D}"/>
              </a:ext>
            </a:extLst>
          </p:cNvPr>
          <p:cNvGraphicFramePr>
            <a:graphicFrameLocks noGrp="1" noChangeAspect="1"/>
          </p:cNvGraphicFramePr>
          <p:nvPr>
            <p:ph sz="quarter" idx="30"/>
            <p:extLst>
              <p:ext uri="{D42A27DB-BD31-4B8C-83A1-F6EECF244321}">
                <p14:modId xmlns:p14="http://schemas.microsoft.com/office/powerpoint/2010/main" val="1267158306"/>
              </p:ext>
            </p:extLst>
          </p:nvPr>
        </p:nvGraphicFramePr>
        <p:xfrm>
          <a:off x="4082913" y="4993387"/>
          <a:ext cx="4026236" cy="476976"/>
        </p:xfrm>
        <a:graphic>
          <a:graphicData uri="http://schemas.openxmlformats.org/presentationml/2006/ole">
            <mc:AlternateContent xmlns:mc="http://schemas.openxmlformats.org/markup-compatibility/2006">
              <mc:Choice xmlns:v="urn:schemas-microsoft-com:vml" Requires="v">
                <p:oleObj spid="_x0000_s926932" name="Equation" r:id="rId7" imgW="3644640" imgH="431640" progId="Equation.DSMT4">
                  <p:embed/>
                </p:oleObj>
              </mc:Choice>
              <mc:Fallback>
                <p:oleObj name="Equation" r:id="rId7" imgW="3644640" imgH="431640" progId="Equation.DSMT4">
                  <p:embed/>
                  <p:pic>
                    <p:nvPicPr>
                      <p:cNvPr id="23" name="Object 22">
                        <a:extLst>
                          <a:ext uri="{FF2B5EF4-FFF2-40B4-BE49-F238E27FC236}">
                            <a16:creationId xmlns:a16="http://schemas.microsoft.com/office/drawing/2014/main" id="{AECFFDCD-AE22-41A9-BDF7-FCEB8872C310}"/>
                          </a:ext>
                        </a:extLst>
                      </p:cNvPr>
                      <p:cNvPicPr/>
                      <p:nvPr/>
                    </p:nvPicPr>
                    <p:blipFill>
                      <a:blip r:embed="rId8"/>
                      <a:stretch>
                        <a:fillRect/>
                      </a:stretch>
                    </p:blipFill>
                    <p:spPr>
                      <a:xfrm>
                        <a:off x="4082913" y="4993387"/>
                        <a:ext cx="4026236" cy="476976"/>
                      </a:xfrm>
                      <a:prstGeom prst="rect">
                        <a:avLst/>
                      </a:prstGeom>
                    </p:spPr>
                  </p:pic>
                </p:oleObj>
              </mc:Fallback>
            </mc:AlternateContent>
          </a:graphicData>
        </a:graphic>
      </p:graphicFrame>
    </p:spTree>
    <p:extLst>
      <p:ext uri="{BB962C8B-B14F-4D97-AF65-F5344CB8AC3E}">
        <p14:creationId xmlns:p14="http://schemas.microsoft.com/office/powerpoint/2010/main" val="66792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FC58-7124-4BE5-9811-0C23BB115B5C}"/>
              </a:ext>
            </a:extLst>
          </p:cNvPr>
          <p:cNvSpPr>
            <a:spLocks noGrp="1"/>
          </p:cNvSpPr>
          <p:nvPr>
            <p:ph type="title"/>
          </p:nvPr>
        </p:nvSpPr>
        <p:spPr/>
        <p:txBody>
          <a:bodyPr/>
          <a:lstStyle/>
          <a:p>
            <a:r>
              <a:rPr lang="en-US" altLang="en-US" dirty="0"/>
              <a:t>Example 3</a:t>
            </a:r>
            <a:endParaRPr lang="en-IN" dirty="0"/>
          </a:p>
        </p:txBody>
      </p:sp>
      <p:sp>
        <p:nvSpPr>
          <p:cNvPr id="3" name="Content Placeholder 2">
            <a:extLst>
              <a:ext uri="{FF2B5EF4-FFF2-40B4-BE49-F238E27FC236}">
                <a16:creationId xmlns:a16="http://schemas.microsoft.com/office/drawing/2014/main" id="{DAA82E03-B273-4B3A-98C1-2E75C10E7883}"/>
              </a:ext>
            </a:extLst>
          </p:cNvPr>
          <p:cNvSpPr>
            <a:spLocks noGrp="1"/>
          </p:cNvSpPr>
          <p:nvPr>
            <p:ph sz="quarter" idx="23"/>
          </p:nvPr>
        </p:nvSpPr>
        <p:spPr>
          <a:xfrm>
            <a:off x="736600" y="1289050"/>
            <a:ext cx="10971306" cy="672104"/>
          </a:xfrm>
        </p:spPr>
        <p:txBody>
          <a:bodyPr/>
          <a:lstStyle/>
          <a:p>
            <a:r>
              <a:rPr lang="en-US" altLang="en-US" dirty="0"/>
              <a:t>Find the vector represented by the directed line segment with initial point </a:t>
            </a:r>
            <a:r>
              <a:rPr lang="en-US" altLang="en-US" i="1" dirty="0"/>
              <a:t>A</a:t>
            </a:r>
            <a:r>
              <a:rPr lang="en-US" altLang="en-US" dirty="0"/>
              <a:t>(2, −3, 4) and terminal point </a:t>
            </a:r>
            <a:r>
              <a:rPr lang="en-US" altLang="en-US" i="1" dirty="0"/>
              <a:t>B</a:t>
            </a:r>
            <a:r>
              <a:rPr lang="en-US" altLang="en-US" dirty="0"/>
              <a:t>(−2, 1, 1).</a:t>
            </a:r>
            <a:endParaRPr lang="en-IN" dirty="0"/>
          </a:p>
        </p:txBody>
      </p:sp>
      <p:sp>
        <p:nvSpPr>
          <p:cNvPr id="4" name="Content Placeholder 3">
            <a:extLst>
              <a:ext uri="{FF2B5EF4-FFF2-40B4-BE49-F238E27FC236}">
                <a16:creationId xmlns:a16="http://schemas.microsoft.com/office/drawing/2014/main" id="{8E677326-DA9E-4117-BDE5-FD339CA0FA2D}"/>
              </a:ext>
            </a:extLst>
          </p:cNvPr>
          <p:cNvSpPr>
            <a:spLocks noGrp="1"/>
          </p:cNvSpPr>
          <p:nvPr>
            <p:ph sz="quarter" idx="24"/>
          </p:nvPr>
        </p:nvSpPr>
        <p:spPr>
          <a:xfrm>
            <a:off x="736600" y="2362791"/>
            <a:ext cx="4712093" cy="766908"/>
          </a:xfrm>
        </p:spPr>
        <p:txBody>
          <a:bodyPr/>
          <a:lstStyle/>
          <a:p>
            <a:r>
              <a:rPr lang="en-US" altLang="en-US" b="1" dirty="0">
                <a:solidFill>
                  <a:srgbClr val="0000A3"/>
                </a:solidFill>
              </a:rPr>
              <a:t>Solution:</a:t>
            </a:r>
          </a:p>
          <a:p>
            <a:r>
              <a:rPr lang="en-US" altLang="en-US" dirty="0"/>
              <a:t>By (1), the vector corresponding to</a:t>
            </a:r>
            <a:endParaRPr lang="en-IN" dirty="0"/>
          </a:p>
        </p:txBody>
      </p:sp>
      <p:graphicFrame>
        <p:nvGraphicFramePr>
          <p:cNvPr id="12" name="Content Placeholder 11" descr="vector(AB)&#10;">
            <a:extLst>
              <a:ext uri="{FF2B5EF4-FFF2-40B4-BE49-F238E27FC236}">
                <a16:creationId xmlns:a16="http://schemas.microsoft.com/office/drawing/2014/main" id="{49E7A74A-A08A-4B80-B706-45C2A079108F}"/>
              </a:ext>
            </a:extLst>
          </p:cNvPr>
          <p:cNvGraphicFramePr>
            <a:graphicFrameLocks noGrp="1" noChangeAspect="1"/>
          </p:cNvGraphicFramePr>
          <p:nvPr>
            <p:ph sz="quarter" idx="25"/>
            <p:extLst>
              <p:ext uri="{D42A27DB-BD31-4B8C-83A1-F6EECF244321}">
                <p14:modId xmlns:p14="http://schemas.microsoft.com/office/powerpoint/2010/main" val="601550941"/>
              </p:ext>
            </p:extLst>
          </p:nvPr>
        </p:nvGraphicFramePr>
        <p:xfrm>
          <a:off x="5484617" y="2752434"/>
          <a:ext cx="787400" cy="368300"/>
        </p:xfrm>
        <a:graphic>
          <a:graphicData uri="http://schemas.openxmlformats.org/presentationml/2006/ole">
            <mc:AlternateContent xmlns:mc="http://schemas.openxmlformats.org/markup-compatibility/2006">
              <mc:Choice xmlns:v="urn:schemas-microsoft-com:vml" Requires="v">
                <p:oleObj spid="_x0000_s927882" name="Equation" r:id="rId3" imgW="787320" imgH="368280" progId="Equation.DSMT4">
                  <p:embed/>
                </p:oleObj>
              </mc:Choice>
              <mc:Fallback>
                <p:oleObj name="Equation" r:id="rId3" imgW="787320" imgH="368280" progId="Equation.DSMT4">
                  <p:embed/>
                  <p:pic>
                    <p:nvPicPr>
                      <p:cNvPr id="11" name="Object 10">
                        <a:extLst>
                          <a:ext uri="{FF2B5EF4-FFF2-40B4-BE49-F238E27FC236}">
                            <a16:creationId xmlns:a16="http://schemas.microsoft.com/office/drawing/2014/main" id="{925D4C77-7D2B-4E5A-B87C-BD9E47B8C6B2}"/>
                          </a:ext>
                        </a:extLst>
                      </p:cNvPr>
                      <p:cNvPicPr/>
                      <p:nvPr/>
                    </p:nvPicPr>
                    <p:blipFill>
                      <a:blip r:embed="rId4"/>
                      <a:stretch>
                        <a:fillRect/>
                      </a:stretch>
                    </p:blipFill>
                    <p:spPr>
                      <a:xfrm>
                        <a:off x="5484617" y="2752434"/>
                        <a:ext cx="787400" cy="368300"/>
                      </a:xfrm>
                      <a:prstGeom prst="rect">
                        <a:avLst/>
                      </a:prstGeom>
                    </p:spPr>
                  </p:pic>
                </p:oleObj>
              </mc:Fallback>
            </mc:AlternateContent>
          </a:graphicData>
        </a:graphic>
      </p:graphicFrame>
      <p:graphicFrame>
        <p:nvGraphicFramePr>
          <p:cNvPr id="14" name="Content Placeholder 13" descr="a = vec(negative 2 negative 2, 1 minus (negative 3), 1 minus 4) = vec(negative 4, 4, negative 3)">
            <a:extLst>
              <a:ext uri="{FF2B5EF4-FFF2-40B4-BE49-F238E27FC236}">
                <a16:creationId xmlns:a16="http://schemas.microsoft.com/office/drawing/2014/main" id="{B1AE9885-4758-4E8B-A2D8-9348F5FAA67A}"/>
              </a:ext>
            </a:extLst>
          </p:cNvPr>
          <p:cNvGraphicFramePr>
            <a:graphicFrameLocks noGrp="1" noChangeAspect="1"/>
          </p:cNvGraphicFramePr>
          <p:nvPr>
            <p:ph sz="quarter" idx="26"/>
            <p:extLst>
              <p:ext uri="{D42A27DB-BD31-4B8C-83A1-F6EECF244321}">
                <p14:modId xmlns:p14="http://schemas.microsoft.com/office/powerpoint/2010/main" val="894911471"/>
              </p:ext>
            </p:extLst>
          </p:nvPr>
        </p:nvGraphicFramePr>
        <p:xfrm>
          <a:off x="3877010" y="3597161"/>
          <a:ext cx="4437978" cy="1122863"/>
        </p:xfrm>
        <a:graphic>
          <a:graphicData uri="http://schemas.openxmlformats.org/presentationml/2006/ole">
            <mc:AlternateContent xmlns:mc="http://schemas.openxmlformats.org/markup-compatibility/2006">
              <mc:Choice xmlns:v="urn:schemas-microsoft-com:vml" Requires="v">
                <p:oleObj spid="_x0000_s927883" name="Equation" r:id="rId5" imgW="4216320" imgH="1066680" progId="Equation.DSMT4">
                  <p:embed/>
                </p:oleObj>
              </mc:Choice>
              <mc:Fallback>
                <p:oleObj name="Equation" r:id="rId5" imgW="4216320" imgH="1066680" progId="Equation.DSMT4">
                  <p:embed/>
                  <p:pic>
                    <p:nvPicPr>
                      <p:cNvPr id="13" name="Object 12">
                        <a:extLst>
                          <a:ext uri="{FF2B5EF4-FFF2-40B4-BE49-F238E27FC236}">
                            <a16:creationId xmlns:a16="http://schemas.microsoft.com/office/drawing/2014/main" id="{B95C3B41-0349-4B26-8A17-1FFD79C796D3}"/>
                          </a:ext>
                        </a:extLst>
                      </p:cNvPr>
                      <p:cNvPicPr/>
                      <p:nvPr/>
                    </p:nvPicPr>
                    <p:blipFill>
                      <a:blip r:embed="rId6"/>
                      <a:stretch>
                        <a:fillRect/>
                      </a:stretch>
                    </p:blipFill>
                    <p:spPr>
                      <a:xfrm>
                        <a:off x="3877010" y="3597161"/>
                        <a:ext cx="4437978" cy="1122863"/>
                      </a:xfrm>
                      <a:prstGeom prst="rect">
                        <a:avLst/>
                      </a:prstGeom>
                    </p:spPr>
                  </p:pic>
                </p:oleObj>
              </mc:Fallback>
            </mc:AlternateContent>
          </a:graphicData>
        </a:graphic>
      </p:graphicFrame>
    </p:spTree>
    <p:extLst>
      <p:ext uri="{BB962C8B-B14F-4D97-AF65-F5344CB8AC3E}">
        <p14:creationId xmlns:p14="http://schemas.microsoft.com/office/powerpoint/2010/main" val="62281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1C7B-109A-4991-AED1-8DF2D923EF9D}"/>
              </a:ext>
            </a:extLst>
          </p:cNvPr>
          <p:cNvSpPr>
            <a:spLocks noGrp="1"/>
          </p:cNvSpPr>
          <p:nvPr>
            <p:ph type="title"/>
          </p:nvPr>
        </p:nvSpPr>
        <p:spPr/>
        <p:txBody>
          <a:bodyPr/>
          <a:lstStyle/>
          <a:p>
            <a:r>
              <a:rPr lang="en-US" altLang="en-US" dirty="0"/>
              <a:t>Components </a:t>
            </a:r>
            <a:r>
              <a:rPr lang="en-US" altLang="en-US" sz="2400" b="0" dirty="0"/>
              <a:t>(6 of 16)</a:t>
            </a:r>
            <a:endParaRPr lang="en-IN" dirty="0"/>
          </a:p>
        </p:txBody>
      </p:sp>
      <p:sp>
        <p:nvSpPr>
          <p:cNvPr id="3" name="Content Placeholder 2">
            <a:extLst>
              <a:ext uri="{FF2B5EF4-FFF2-40B4-BE49-F238E27FC236}">
                <a16:creationId xmlns:a16="http://schemas.microsoft.com/office/drawing/2014/main" id="{75917684-0AFE-471C-95A8-C50BACD1CBF8}"/>
              </a:ext>
            </a:extLst>
          </p:cNvPr>
          <p:cNvSpPr>
            <a:spLocks noGrp="1"/>
          </p:cNvSpPr>
          <p:nvPr>
            <p:ph sz="quarter" idx="23"/>
          </p:nvPr>
        </p:nvSpPr>
        <p:spPr>
          <a:xfrm>
            <a:off x="736600" y="1289050"/>
            <a:ext cx="8945282" cy="351216"/>
          </a:xfrm>
        </p:spPr>
        <p:txBody>
          <a:bodyPr/>
          <a:lstStyle/>
          <a:p>
            <a:r>
              <a:rPr lang="en-US" altLang="en-US" dirty="0"/>
              <a:t>The </a:t>
            </a:r>
            <a:r>
              <a:rPr lang="en-US" altLang="en-US" b="1" dirty="0"/>
              <a:t>magnitude </a:t>
            </a:r>
            <a:r>
              <a:rPr lang="en-US" altLang="en-US" dirty="0"/>
              <a:t>or </a:t>
            </a:r>
            <a:r>
              <a:rPr lang="en-US" altLang="en-US" b="1" dirty="0"/>
              <a:t>length </a:t>
            </a:r>
            <a:r>
              <a:rPr lang="en-US" altLang="en-US" dirty="0"/>
              <a:t>of the vector </a:t>
            </a:r>
            <a:r>
              <a:rPr lang="en-US" altLang="en-US" b="1" dirty="0"/>
              <a:t>v</a:t>
            </a:r>
            <a:r>
              <a:rPr lang="en-US" altLang="en-US" dirty="0"/>
              <a:t> is the length of any of its</a:t>
            </a:r>
            <a:endParaRPr lang="en-IN" dirty="0"/>
          </a:p>
        </p:txBody>
      </p:sp>
      <p:sp>
        <p:nvSpPr>
          <p:cNvPr id="4" name="Content Placeholder 3">
            <a:extLst>
              <a:ext uri="{FF2B5EF4-FFF2-40B4-BE49-F238E27FC236}">
                <a16:creationId xmlns:a16="http://schemas.microsoft.com/office/drawing/2014/main" id="{10879FB5-D12B-4B33-95A0-B662FFCCBD54}"/>
              </a:ext>
            </a:extLst>
          </p:cNvPr>
          <p:cNvSpPr>
            <a:spLocks noGrp="1"/>
          </p:cNvSpPr>
          <p:nvPr>
            <p:ph sz="quarter" idx="24"/>
          </p:nvPr>
        </p:nvSpPr>
        <p:spPr>
          <a:xfrm>
            <a:off x="736600" y="1728263"/>
            <a:ext cx="6229808" cy="343325"/>
          </a:xfrm>
        </p:spPr>
        <p:txBody>
          <a:bodyPr/>
          <a:lstStyle/>
          <a:p>
            <a:r>
              <a:rPr lang="en-US" altLang="en-US" dirty="0"/>
              <a:t>representations and is denoted by the symbol</a:t>
            </a:r>
            <a:endParaRPr lang="en-IN" dirty="0"/>
          </a:p>
        </p:txBody>
      </p:sp>
      <p:graphicFrame>
        <p:nvGraphicFramePr>
          <p:cNvPr id="20" name="Content Placeholder 19" descr="abs(v) or left double bar vector v right double bar">
            <a:extLst>
              <a:ext uri="{FF2B5EF4-FFF2-40B4-BE49-F238E27FC236}">
                <a16:creationId xmlns:a16="http://schemas.microsoft.com/office/drawing/2014/main" id="{331C0BA8-7278-4CD1-9402-295ACCAF14A0}"/>
              </a:ext>
            </a:extLst>
          </p:cNvPr>
          <p:cNvGraphicFramePr>
            <a:graphicFrameLocks noGrp="1" noChangeAspect="1"/>
          </p:cNvGraphicFramePr>
          <p:nvPr>
            <p:ph sz="quarter" idx="25"/>
            <p:extLst>
              <p:ext uri="{D42A27DB-BD31-4B8C-83A1-F6EECF244321}">
                <p14:modId xmlns:p14="http://schemas.microsoft.com/office/powerpoint/2010/main" val="2035359371"/>
              </p:ext>
            </p:extLst>
          </p:nvPr>
        </p:nvGraphicFramePr>
        <p:xfrm>
          <a:off x="6955426" y="1649981"/>
          <a:ext cx="1424940" cy="474980"/>
        </p:xfrm>
        <a:graphic>
          <a:graphicData uri="http://schemas.openxmlformats.org/presentationml/2006/ole">
            <mc:AlternateContent xmlns:mc="http://schemas.openxmlformats.org/markup-compatibility/2006">
              <mc:Choice xmlns:v="urn:schemas-microsoft-com:vml" Requires="v">
                <p:oleObj spid="_x0000_s929100" name="Equation" r:id="rId3" imgW="1295280" imgH="431640" progId="Equation.DSMT4">
                  <p:embed/>
                </p:oleObj>
              </mc:Choice>
              <mc:Fallback>
                <p:oleObj name="Equation" r:id="rId3" imgW="1295280" imgH="431640" progId="Equation.DSMT4">
                  <p:embed/>
                  <p:pic>
                    <p:nvPicPr>
                      <p:cNvPr id="19" name="Object 18">
                        <a:extLst>
                          <a:ext uri="{FF2B5EF4-FFF2-40B4-BE49-F238E27FC236}">
                            <a16:creationId xmlns:a16="http://schemas.microsoft.com/office/drawing/2014/main" id="{28C8ADF0-4F4C-485C-829F-EC3855568FE8}"/>
                          </a:ext>
                        </a:extLst>
                      </p:cNvPr>
                      <p:cNvPicPr/>
                      <p:nvPr/>
                    </p:nvPicPr>
                    <p:blipFill>
                      <a:blip r:embed="rId4"/>
                      <a:stretch>
                        <a:fillRect/>
                      </a:stretch>
                    </p:blipFill>
                    <p:spPr>
                      <a:xfrm>
                        <a:off x="6955426" y="1649981"/>
                        <a:ext cx="1424940" cy="47498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BE55C6A-1C2B-4786-B3E7-A91120DB609E}"/>
              </a:ext>
            </a:extLst>
          </p:cNvPr>
          <p:cNvSpPr>
            <a:spLocks noGrp="1"/>
          </p:cNvSpPr>
          <p:nvPr>
            <p:ph sz="quarter" idx="26"/>
          </p:nvPr>
        </p:nvSpPr>
        <p:spPr>
          <a:xfrm>
            <a:off x="8442719" y="1718361"/>
            <a:ext cx="3084398" cy="292337"/>
          </a:xfrm>
        </p:spPr>
        <p:txBody>
          <a:bodyPr/>
          <a:lstStyle/>
          <a:p>
            <a:r>
              <a:rPr lang="en-US" altLang="en-US" dirty="0"/>
              <a:t>By using the distance</a:t>
            </a:r>
            <a:endParaRPr lang="en-IN" dirty="0"/>
          </a:p>
        </p:txBody>
      </p:sp>
      <p:sp>
        <p:nvSpPr>
          <p:cNvPr id="7" name="Content Placeholder 6">
            <a:extLst>
              <a:ext uri="{FF2B5EF4-FFF2-40B4-BE49-F238E27FC236}">
                <a16:creationId xmlns:a16="http://schemas.microsoft.com/office/drawing/2014/main" id="{EA85BD6B-07DB-4026-A300-AF162536E16F}"/>
              </a:ext>
            </a:extLst>
          </p:cNvPr>
          <p:cNvSpPr>
            <a:spLocks noGrp="1"/>
          </p:cNvSpPr>
          <p:nvPr>
            <p:ph sz="quarter" idx="27"/>
          </p:nvPr>
        </p:nvSpPr>
        <p:spPr>
          <a:xfrm>
            <a:off x="736600" y="2107780"/>
            <a:ext cx="10706100" cy="611539"/>
          </a:xfrm>
        </p:spPr>
        <p:txBody>
          <a:bodyPr/>
          <a:lstStyle/>
          <a:p>
            <a:r>
              <a:rPr lang="en-US" altLang="en-US" dirty="0"/>
              <a:t>formula to compute the length of a segment </a:t>
            </a:r>
            <a:r>
              <a:rPr lang="en-US" altLang="en-US" i="1" dirty="0" smtClean="0"/>
              <a:t>O</a:t>
            </a:r>
            <a:r>
              <a:rPr lang="en-US" altLang="en-US" sz="100" i="1" dirty="0" smtClean="0"/>
              <a:t> </a:t>
            </a:r>
            <a:r>
              <a:rPr lang="en-US" altLang="en-US" i="1" dirty="0" smtClean="0"/>
              <a:t>P</a:t>
            </a:r>
            <a:r>
              <a:rPr lang="en-US" altLang="en-US" dirty="0"/>
              <a:t>, we obtain the following formulas.</a:t>
            </a:r>
          </a:p>
        </p:txBody>
      </p:sp>
      <p:sp>
        <p:nvSpPr>
          <p:cNvPr id="8" name="Content Placeholder 7">
            <a:extLst>
              <a:ext uri="{FF2B5EF4-FFF2-40B4-BE49-F238E27FC236}">
                <a16:creationId xmlns:a16="http://schemas.microsoft.com/office/drawing/2014/main" id="{619B8A2A-7A2D-407A-B6F6-590E0326A101}"/>
              </a:ext>
            </a:extLst>
          </p:cNvPr>
          <p:cNvSpPr>
            <a:spLocks noGrp="1"/>
          </p:cNvSpPr>
          <p:nvPr>
            <p:ph sz="quarter" idx="28"/>
          </p:nvPr>
        </p:nvSpPr>
        <p:spPr>
          <a:xfrm>
            <a:off x="736600" y="3429001"/>
            <a:ext cx="5560505" cy="443908"/>
          </a:xfrm>
        </p:spPr>
        <p:txBody>
          <a:bodyPr/>
          <a:lstStyle/>
          <a:p>
            <a:r>
              <a:rPr lang="en-IN" dirty="0"/>
              <a:t>The length of the two-dimensional vector</a:t>
            </a:r>
          </a:p>
        </p:txBody>
      </p:sp>
      <p:graphicFrame>
        <p:nvGraphicFramePr>
          <p:cNvPr id="22" name="Content Placeholder 21" descr="a = vec(a_1, a_2) is">
            <a:extLst>
              <a:ext uri="{FF2B5EF4-FFF2-40B4-BE49-F238E27FC236}">
                <a16:creationId xmlns:a16="http://schemas.microsoft.com/office/drawing/2014/main" id="{8CB8623F-A4C0-4EAA-B69D-83EB009CE7B1}"/>
              </a:ext>
            </a:extLst>
          </p:cNvPr>
          <p:cNvGraphicFramePr>
            <a:graphicFrameLocks noGrp="1" noChangeAspect="1"/>
          </p:cNvGraphicFramePr>
          <p:nvPr>
            <p:ph sz="quarter" idx="29"/>
            <p:extLst>
              <p:ext uri="{D42A27DB-BD31-4B8C-83A1-F6EECF244321}">
                <p14:modId xmlns:p14="http://schemas.microsoft.com/office/powerpoint/2010/main" val="988455681"/>
              </p:ext>
            </p:extLst>
          </p:nvPr>
        </p:nvGraphicFramePr>
        <p:xfrm>
          <a:off x="6316497" y="3374586"/>
          <a:ext cx="2123440" cy="474980"/>
        </p:xfrm>
        <a:graphic>
          <a:graphicData uri="http://schemas.openxmlformats.org/presentationml/2006/ole">
            <mc:AlternateContent xmlns:mc="http://schemas.openxmlformats.org/markup-compatibility/2006">
              <mc:Choice xmlns:v="urn:schemas-microsoft-com:vml" Requires="v">
                <p:oleObj spid="_x0000_s929101" name="Equation" r:id="rId5" imgW="1930320" imgH="431640" progId="Equation.DSMT4">
                  <p:embed/>
                </p:oleObj>
              </mc:Choice>
              <mc:Fallback>
                <p:oleObj name="Equation" r:id="rId5" imgW="1930320" imgH="431640" progId="Equation.DSMT4">
                  <p:embed/>
                  <p:pic>
                    <p:nvPicPr>
                      <p:cNvPr id="21" name="Object 20">
                        <a:extLst>
                          <a:ext uri="{FF2B5EF4-FFF2-40B4-BE49-F238E27FC236}">
                            <a16:creationId xmlns:a16="http://schemas.microsoft.com/office/drawing/2014/main" id="{AFD3FE40-4AC0-408F-9C15-0816CEA1D040}"/>
                          </a:ext>
                        </a:extLst>
                      </p:cNvPr>
                      <p:cNvPicPr/>
                      <p:nvPr/>
                    </p:nvPicPr>
                    <p:blipFill>
                      <a:blip r:embed="rId6"/>
                      <a:stretch>
                        <a:fillRect/>
                      </a:stretch>
                    </p:blipFill>
                    <p:spPr>
                      <a:xfrm>
                        <a:off x="6316497" y="3374586"/>
                        <a:ext cx="2123440" cy="474980"/>
                      </a:xfrm>
                      <a:prstGeom prst="rect">
                        <a:avLst/>
                      </a:prstGeom>
                    </p:spPr>
                  </p:pic>
                </p:oleObj>
              </mc:Fallback>
            </mc:AlternateContent>
          </a:graphicData>
        </a:graphic>
      </p:graphicFrame>
      <p:graphicFrame>
        <p:nvGraphicFramePr>
          <p:cNvPr id="24" name="Content Placeholder 23" descr="abs(a) = sqrt((a_1^2) + (a_2^2))">
            <a:extLst>
              <a:ext uri="{FF2B5EF4-FFF2-40B4-BE49-F238E27FC236}">
                <a16:creationId xmlns:a16="http://schemas.microsoft.com/office/drawing/2014/main" id="{4BE0DD88-66FD-47BE-85B6-0FAD062A0429}"/>
              </a:ext>
            </a:extLst>
          </p:cNvPr>
          <p:cNvGraphicFramePr>
            <a:graphicFrameLocks noGrp="1" noChangeAspect="1"/>
          </p:cNvGraphicFramePr>
          <p:nvPr>
            <p:ph sz="quarter" idx="30"/>
            <p:extLst>
              <p:ext uri="{D42A27DB-BD31-4B8C-83A1-F6EECF244321}">
                <p14:modId xmlns:p14="http://schemas.microsoft.com/office/powerpoint/2010/main" val="2989872002"/>
              </p:ext>
            </p:extLst>
          </p:nvPr>
        </p:nvGraphicFramePr>
        <p:xfrm>
          <a:off x="5058882" y="3950927"/>
          <a:ext cx="2061534" cy="597546"/>
        </p:xfrm>
        <a:graphic>
          <a:graphicData uri="http://schemas.openxmlformats.org/presentationml/2006/ole">
            <mc:AlternateContent xmlns:mc="http://schemas.openxmlformats.org/markup-compatibility/2006">
              <mc:Choice xmlns:v="urn:schemas-microsoft-com:vml" Requires="v">
                <p:oleObj spid="_x0000_s929102" name="Equation" r:id="rId7" imgW="1752480" imgH="507960" progId="Equation.DSMT4">
                  <p:embed/>
                </p:oleObj>
              </mc:Choice>
              <mc:Fallback>
                <p:oleObj name="Equation" r:id="rId7" imgW="1752480" imgH="507960" progId="Equation.DSMT4">
                  <p:embed/>
                  <p:pic>
                    <p:nvPicPr>
                      <p:cNvPr id="23" name="Object 22">
                        <a:extLst>
                          <a:ext uri="{FF2B5EF4-FFF2-40B4-BE49-F238E27FC236}">
                            <a16:creationId xmlns:a16="http://schemas.microsoft.com/office/drawing/2014/main" id="{C10B4125-CF88-45B8-AD2F-9A24F81BE522}"/>
                          </a:ext>
                        </a:extLst>
                      </p:cNvPr>
                      <p:cNvPicPr/>
                      <p:nvPr/>
                    </p:nvPicPr>
                    <p:blipFill>
                      <a:blip r:embed="rId8"/>
                      <a:stretch>
                        <a:fillRect/>
                      </a:stretch>
                    </p:blipFill>
                    <p:spPr>
                      <a:xfrm>
                        <a:off x="5058882" y="3950927"/>
                        <a:ext cx="2061534" cy="59754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68E761C-D720-4317-85E8-9EA3CE732761}"/>
              </a:ext>
            </a:extLst>
          </p:cNvPr>
          <p:cNvSpPr>
            <a:spLocks noGrp="1"/>
          </p:cNvSpPr>
          <p:nvPr>
            <p:ph sz="quarter" idx="31"/>
          </p:nvPr>
        </p:nvSpPr>
        <p:spPr>
          <a:xfrm>
            <a:off x="736600" y="4844671"/>
            <a:ext cx="5796176" cy="317099"/>
          </a:xfrm>
        </p:spPr>
        <p:txBody>
          <a:bodyPr/>
          <a:lstStyle/>
          <a:p>
            <a:r>
              <a:rPr lang="en-IN" dirty="0"/>
              <a:t>The length of the three-dimensional vector</a:t>
            </a:r>
          </a:p>
        </p:txBody>
      </p:sp>
      <p:graphicFrame>
        <p:nvGraphicFramePr>
          <p:cNvPr id="26" name="Content Placeholder 25" descr="a = vec(a_1, a_2, a_3)">
            <a:extLst>
              <a:ext uri="{FF2B5EF4-FFF2-40B4-BE49-F238E27FC236}">
                <a16:creationId xmlns:a16="http://schemas.microsoft.com/office/drawing/2014/main" id="{43FD1C43-ECDA-44CC-BA00-6FF04D207414}"/>
              </a:ext>
            </a:extLst>
          </p:cNvPr>
          <p:cNvGraphicFramePr>
            <a:graphicFrameLocks noGrp="1" noChangeAspect="1"/>
          </p:cNvGraphicFramePr>
          <p:nvPr>
            <p:ph sz="quarter" idx="32"/>
            <p:extLst>
              <p:ext uri="{D42A27DB-BD31-4B8C-83A1-F6EECF244321}">
                <p14:modId xmlns:p14="http://schemas.microsoft.com/office/powerpoint/2010/main" val="2909933379"/>
              </p:ext>
            </p:extLst>
          </p:nvPr>
        </p:nvGraphicFramePr>
        <p:xfrm>
          <a:off x="6554125" y="4778526"/>
          <a:ext cx="2483082" cy="476976"/>
        </p:xfrm>
        <a:graphic>
          <a:graphicData uri="http://schemas.openxmlformats.org/presentationml/2006/ole">
            <mc:AlternateContent xmlns:mc="http://schemas.openxmlformats.org/markup-compatibility/2006">
              <mc:Choice xmlns:v="urn:schemas-microsoft-com:vml" Requires="v">
                <p:oleObj spid="_x0000_s929103" name="Equation" r:id="rId9" imgW="2247840" imgH="431640" progId="Equation.DSMT4">
                  <p:embed/>
                </p:oleObj>
              </mc:Choice>
              <mc:Fallback>
                <p:oleObj name="Equation" r:id="rId9" imgW="2247840" imgH="431640" progId="Equation.DSMT4">
                  <p:embed/>
                  <p:pic>
                    <p:nvPicPr>
                      <p:cNvPr id="25" name="Object 24">
                        <a:extLst>
                          <a:ext uri="{FF2B5EF4-FFF2-40B4-BE49-F238E27FC236}">
                            <a16:creationId xmlns:a16="http://schemas.microsoft.com/office/drawing/2014/main" id="{031AF749-7B63-4B4D-A062-AE06FCA1FA3B}"/>
                          </a:ext>
                        </a:extLst>
                      </p:cNvPr>
                      <p:cNvPicPr/>
                      <p:nvPr/>
                    </p:nvPicPr>
                    <p:blipFill>
                      <a:blip r:embed="rId10"/>
                      <a:stretch>
                        <a:fillRect/>
                      </a:stretch>
                    </p:blipFill>
                    <p:spPr>
                      <a:xfrm>
                        <a:off x="6554125" y="4778526"/>
                        <a:ext cx="2483082" cy="476976"/>
                      </a:xfrm>
                      <a:prstGeom prst="rect">
                        <a:avLst/>
                      </a:prstGeom>
                    </p:spPr>
                  </p:pic>
                </p:oleObj>
              </mc:Fallback>
            </mc:AlternateContent>
          </a:graphicData>
        </a:graphic>
      </p:graphicFrame>
      <p:graphicFrame>
        <p:nvGraphicFramePr>
          <p:cNvPr id="28" name="Content Placeholder 27" descr="abs(a) = sqrt((a_1^2) + (a_2^2) + (a_3^2))">
            <a:extLst>
              <a:ext uri="{FF2B5EF4-FFF2-40B4-BE49-F238E27FC236}">
                <a16:creationId xmlns:a16="http://schemas.microsoft.com/office/drawing/2014/main" id="{5E83FDDD-32E0-4001-9811-8F8C143025B7}"/>
              </a:ext>
            </a:extLst>
          </p:cNvPr>
          <p:cNvGraphicFramePr>
            <a:graphicFrameLocks noGrp="1" noChangeAspect="1"/>
          </p:cNvGraphicFramePr>
          <p:nvPr>
            <p:ph sz="quarter" idx="33"/>
            <p:extLst>
              <p:ext uri="{D42A27DB-BD31-4B8C-83A1-F6EECF244321}">
                <p14:modId xmlns:p14="http://schemas.microsoft.com/office/powerpoint/2010/main" val="3745760383"/>
              </p:ext>
            </p:extLst>
          </p:nvPr>
        </p:nvGraphicFramePr>
        <p:xfrm>
          <a:off x="4899643" y="5439933"/>
          <a:ext cx="2558861" cy="553267"/>
        </p:xfrm>
        <a:graphic>
          <a:graphicData uri="http://schemas.openxmlformats.org/presentationml/2006/ole">
            <mc:AlternateContent xmlns:mc="http://schemas.openxmlformats.org/markup-compatibility/2006">
              <mc:Choice xmlns:v="urn:schemas-microsoft-com:vml" Requires="v">
                <p:oleObj spid="_x0000_s929104" name="Equation" r:id="rId11" imgW="2349360" imgH="507960" progId="Equation.DSMT4">
                  <p:embed/>
                </p:oleObj>
              </mc:Choice>
              <mc:Fallback>
                <p:oleObj name="Equation" r:id="rId11" imgW="2349360" imgH="507960" progId="Equation.DSMT4">
                  <p:embed/>
                  <p:pic>
                    <p:nvPicPr>
                      <p:cNvPr id="27" name="Object 26">
                        <a:extLst>
                          <a:ext uri="{FF2B5EF4-FFF2-40B4-BE49-F238E27FC236}">
                            <a16:creationId xmlns:a16="http://schemas.microsoft.com/office/drawing/2014/main" id="{1D0BF0C8-FFAF-4C2F-8FC5-1835AC8D92BB}"/>
                          </a:ext>
                        </a:extLst>
                      </p:cNvPr>
                      <p:cNvPicPr/>
                      <p:nvPr/>
                    </p:nvPicPr>
                    <p:blipFill>
                      <a:blip r:embed="rId12"/>
                      <a:stretch>
                        <a:fillRect/>
                      </a:stretch>
                    </p:blipFill>
                    <p:spPr>
                      <a:xfrm>
                        <a:off x="4899643" y="5439933"/>
                        <a:ext cx="2558861" cy="553267"/>
                      </a:xfrm>
                      <a:prstGeom prst="rect">
                        <a:avLst/>
                      </a:prstGeom>
                    </p:spPr>
                  </p:pic>
                </p:oleObj>
              </mc:Fallback>
            </mc:AlternateContent>
          </a:graphicData>
        </a:graphic>
      </p:graphicFrame>
    </p:spTree>
    <p:extLst>
      <p:ext uri="{BB962C8B-B14F-4D97-AF65-F5344CB8AC3E}">
        <p14:creationId xmlns:p14="http://schemas.microsoft.com/office/powerpoint/2010/main" val="282009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5ABB-C1D6-46AD-922B-3CC981F1FBE5}"/>
              </a:ext>
            </a:extLst>
          </p:cNvPr>
          <p:cNvSpPr>
            <a:spLocks noGrp="1"/>
          </p:cNvSpPr>
          <p:nvPr>
            <p:ph type="title"/>
          </p:nvPr>
        </p:nvSpPr>
        <p:spPr/>
        <p:txBody>
          <a:bodyPr/>
          <a:lstStyle/>
          <a:p>
            <a:r>
              <a:rPr lang="en-US" altLang="en-US" dirty="0"/>
              <a:t>Components </a:t>
            </a:r>
            <a:r>
              <a:rPr lang="en-US" altLang="en-US" sz="2400" b="0" dirty="0"/>
              <a:t>(7 of 16)</a:t>
            </a:r>
            <a:endParaRPr lang="en-IN" dirty="0"/>
          </a:p>
        </p:txBody>
      </p:sp>
      <p:sp>
        <p:nvSpPr>
          <p:cNvPr id="3" name="Content Placeholder 2">
            <a:extLst>
              <a:ext uri="{FF2B5EF4-FFF2-40B4-BE49-F238E27FC236}">
                <a16:creationId xmlns:a16="http://schemas.microsoft.com/office/drawing/2014/main" id="{D54A92B7-7A26-44B7-AD2E-DB97E4EDD62B}"/>
              </a:ext>
            </a:extLst>
          </p:cNvPr>
          <p:cNvSpPr>
            <a:spLocks noGrp="1"/>
          </p:cNvSpPr>
          <p:nvPr>
            <p:ph sz="quarter" idx="23"/>
          </p:nvPr>
        </p:nvSpPr>
        <p:spPr>
          <a:xfrm>
            <a:off x="736600" y="1289050"/>
            <a:ext cx="8303706" cy="351214"/>
          </a:xfrm>
        </p:spPr>
        <p:txBody>
          <a:bodyPr/>
          <a:lstStyle/>
          <a:p>
            <a:r>
              <a:rPr lang="en-US" altLang="en-US" dirty="0"/>
              <a:t>How do we add vectors algebraically? Figure 14 shows that if</a:t>
            </a:r>
            <a:endParaRPr lang="en-IN" dirty="0"/>
          </a:p>
        </p:txBody>
      </p:sp>
      <p:graphicFrame>
        <p:nvGraphicFramePr>
          <p:cNvPr id="20" name="Content Placeholder 19" descr="a = vec(a_1, a_2) and b = vec(b_1, b_2)">
            <a:extLst>
              <a:ext uri="{FF2B5EF4-FFF2-40B4-BE49-F238E27FC236}">
                <a16:creationId xmlns:a16="http://schemas.microsoft.com/office/drawing/2014/main" id="{36BF5DAD-AAF4-453A-BDF1-7466CA8633BE}"/>
              </a:ext>
            </a:extLst>
          </p:cNvPr>
          <p:cNvGraphicFramePr>
            <a:graphicFrameLocks noGrp="1" noChangeAspect="1"/>
          </p:cNvGraphicFramePr>
          <p:nvPr>
            <p:ph sz="quarter" idx="24"/>
            <p:extLst>
              <p:ext uri="{D42A27DB-BD31-4B8C-83A1-F6EECF244321}">
                <p14:modId xmlns:p14="http://schemas.microsoft.com/office/powerpoint/2010/main" val="2209304229"/>
              </p:ext>
            </p:extLst>
          </p:nvPr>
        </p:nvGraphicFramePr>
        <p:xfrm>
          <a:off x="736600" y="1694401"/>
          <a:ext cx="3934425" cy="451928"/>
        </p:xfrm>
        <a:graphic>
          <a:graphicData uri="http://schemas.openxmlformats.org/presentationml/2006/ole">
            <mc:AlternateContent xmlns:mc="http://schemas.openxmlformats.org/markup-compatibility/2006">
              <mc:Choice xmlns:v="urn:schemas-microsoft-com:vml" Requires="v">
                <p:oleObj spid="_x0000_s929919" name="Equation" r:id="rId3" imgW="3759120" imgH="431640" progId="Equation.DSMT4">
                  <p:embed/>
                </p:oleObj>
              </mc:Choice>
              <mc:Fallback>
                <p:oleObj name="Equation" r:id="rId3" imgW="3759120" imgH="431640" progId="Equation.DSMT4">
                  <p:embed/>
                  <p:pic>
                    <p:nvPicPr>
                      <p:cNvPr id="19" name="Object 18">
                        <a:extLst>
                          <a:ext uri="{FF2B5EF4-FFF2-40B4-BE49-F238E27FC236}">
                            <a16:creationId xmlns:a16="http://schemas.microsoft.com/office/drawing/2014/main" id="{A304A47E-600D-45A0-9453-ED684604DA28}"/>
                          </a:ext>
                        </a:extLst>
                      </p:cNvPr>
                      <p:cNvPicPr/>
                      <p:nvPr/>
                    </p:nvPicPr>
                    <p:blipFill>
                      <a:blip r:embed="rId4"/>
                      <a:stretch>
                        <a:fillRect/>
                      </a:stretch>
                    </p:blipFill>
                    <p:spPr>
                      <a:xfrm>
                        <a:off x="736600" y="1694401"/>
                        <a:ext cx="3934425" cy="45192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5EAAFF-6E7B-4882-AADB-97684B38D4FD}"/>
              </a:ext>
            </a:extLst>
          </p:cNvPr>
          <p:cNvSpPr>
            <a:spLocks noGrp="1"/>
          </p:cNvSpPr>
          <p:nvPr>
            <p:ph sz="quarter" idx="25"/>
          </p:nvPr>
        </p:nvSpPr>
        <p:spPr>
          <a:xfrm>
            <a:off x="4635217" y="1726644"/>
            <a:ext cx="2121031" cy="264260"/>
          </a:xfrm>
        </p:spPr>
        <p:txBody>
          <a:bodyPr/>
          <a:lstStyle/>
          <a:p>
            <a:r>
              <a:rPr lang="en-US" altLang="en-US" dirty="0"/>
              <a:t>then the sum is</a:t>
            </a:r>
            <a:endParaRPr lang="en-IN" dirty="0"/>
          </a:p>
        </p:txBody>
      </p:sp>
      <p:graphicFrame>
        <p:nvGraphicFramePr>
          <p:cNvPr id="22" name="Content Placeholder 21" descr="a + b = abs(a_1 + b_1, a_2 + b_2)">
            <a:extLst>
              <a:ext uri="{FF2B5EF4-FFF2-40B4-BE49-F238E27FC236}">
                <a16:creationId xmlns:a16="http://schemas.microsoft.com/office/drawing/2014/main" id="{2B45DFC1-879B-4AEA-BF67-4EC1A53777BA}"/>
              </a:ext>
            </a:extLst>
          </p:cNvPr>
          <p:cNvGraphicFramePr>
            <a:graphicFrameLocks noGrp="1" noChangeAspect="1"/>
          </p:cNvGraphicFramePr>
          <p:nvPr>
            <p:ph sz="quarter" idx="26"/>
            <p:extLst>
              <p:ext uri="{D42A27DB-BD31-4B8C-83A1-F6EECF244321}">
                <p14:modId xmlns:p14="http://schemas.microsoft.com/office/powerpoint/2010/main" val="1547194105"/>
              </p:ext>
            </p:extLst>
          </p:nvPr>
        </p:nvGraphicFramePr>
        <p:xfrm>
          <a:off x="6756956" y="1688347"/>
          <a:ext cx="3166527" cy="444884"/>
        </p:xfrm>
        <a:graphic>
          <a:graphicData uri="http://schemas.openxmlformats.org/presentationml/2006/ole">
            <mc:AlternateContent xmlns:mc="http://schemas.openxmlformats.org/markup-compatibility/2006">
              <mc:Choice xmlns:v="urn:schemas-microsoft-com:vml" Requires="v">
                <p:oleObj spid="_x0000_s929920" name="Equation" r:id="rId5" imgW="3073320" imgH="431640" progId="Equation.DSMT4">
                  <p:embed/>
                </p:oleObj>
              </mc:Choice>
              <mc:Fallback>
                <p:oleObj name="Equation" r:id="rId5" imgW="3073320" imgH="431640" progId="Equation.DSMT4">
                  <p:embed/>
                  <p:pic>
                    <p:nvPicPr>
                      <p:cNvPr id="21" name="Object 20">
                        <a:extLst>
                          <a:ext uri="{FF2B5EF4-FFF2-40B4-BE49-F238E27FC236}">
                            <a16:creationId xmlns:a16="http://schemas.microsoft.com/office/drawing/2014/main" id="{FE2DC26F-8E60-416D-AE6C-60FB5E168E2D}"/>
                          </a:ext>
                        </a:extLst>
                      </p:cNvPr>
                      <p:cNvPicPr/>
                      <p:nvPr/>
                    </p:nvPicPr>
                    <p:blipFill>
                      <a:blip r:embed="rId6"/>
                      <a:stretch>
                        <a:fillRect/>
                      </a:stretch>
                    </p:blipFill>
                    <p:spPr>
                      <a:xfrm>
                        <a:off x="6756956" y="1688347"/>
                        <a:ext cx="3166527" cy="4448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6C302F6-B5E1-4B10-B782-CA89B9A1F502}"/>
              </a:ext>
            </a:extLst>
          </p:cNvPr>
          <p:cNvSpPr>
            <a:spLocks noGrp="1"/>
          </p:cNvSpPr>
          <p:nvPr>
            <p:ph sz="quarter" idx="27"/>
          </p:nvPr>
        </p:nvSpPr>
        <p:spPr>
          <a:xfrm>
            <a:off x="9986947" y="1762505"/>
            <a:ext cx="2009218" cy="264260"/>
          </a:xfrm>
        </p:spPr>
        <p:txBody>
          <a:bodyPr/>
          <a:lstStyle/>
          <a:p>
            <a:r>
              <a:rPr lang="en-US" altLang="en-US" dirty="0"/>
              <a:t>at least for the</a:t>
            </a:r>
            <a:endParaRPr lang="en-IN" dirty="0"/>
          </a:p>
        </p:txBody>
      </p:sp>
      <p:sp>
        <p:nvSpPr>
          <p:cNvPr id="8" name="Content Placeholder 7">
            <a:extLst>
              <a:ext uri="{FF2B5EF4-FFF2-40B4-BE49-F238E27FC236}">
                <a16:creationId xmlns:a16="http://schemas.microsoft.com/office/drawing/2014/main" id="{0EEDA779-E316-4811-8E05-A6AFB1C99041}"/>
              </a:ext>
            </a:extLst>
          </p:cNvPr>
          <p:cNvSpPr>
            <a:spLocks noGrp="1"/>
          </p:cNvSpPr>
          <p:nvPr>
            <p:ph sz="quarter" idx="28"/>
          </p:nvPr>
        </p:nvSpPr>
        <p:spPr>
          <a:xfrm>
            <a:off x="736601" y="2140040"/>
            <a:ext cx="5556624" cy="351214"/>
          </a:xfrm>
        </p:spPr>
        <p:txBody>
          <a:bodyPr/>
          <a:lstStyle/>
          <a:p>
            <a:r>
              <a:rPr lang="en-US" altLang="en-US" dirty="0"/>
              <a:t>case where the components are positive.</a:t>
            </a:r>
          </a:p>
        </p:txBody>
      </p:sp>
      <p:sp>
        <p:nvSpPr>
          <p:cNvPr id="9" name="Content Placeholder 8">
            <a:extLst>
              <a:ext uri="{FF2B5EF4-FFF2-40B4-BE49-F238E27FC236}">
                <a16:creationId xmlns:a16="http://schemas.microsoft.com/office/drawing/2014/main" id="{74EE7A93-7396-4360-852A-389DB72859C6}"/>
              </a:ext>
            </a:extLst>
          </p:cNvPr>
          <p:cNvSpPr>
            <a:spLocks noGrp="1"/>
          </p:cNvSpPr>
          <p:nvPr>
            <p:ph sz="quarter" idx="29"/>
          </p:nvPr>
        </p:nvSpPr>
        <p:spPr>
          <a:xfrm>
            <a:off x="736600" y="2752039"/>
            <a:ext cx="5359400" cy="1263973"/>
          </a:xfrm>
        </p:spPr>
        <p:txBody>
          <a:bodyPr/>
          <a:lstStyle/>
          <a:p>
            <a:r>
              <a:rPr lang="en-US" altLang="en-US" dirty="0"/>
              <a:t>In other words, </a:t>
            </a:r>
            <a:r>
              <a:rPr lang="en-US" altLang="en-US" i="1" dirty="0"/>
              <a:t>to add algebraic vectors we add </a:t>
            </a:r>
            <a:r>
              <a:rPr lang="en-IN" altLang="en-US" i="1" dirty="0"/>
              <a:t>corresponding </a:t>
            </a:r>
            <a:r>
              <a:rPr lang="en-US" altLang="en-US" i="1" dirty="0"/>
              <a:t>components</a:t>
            </a:r>
            <a:r>
              <a:rPr lang="en-US" altLang="en-US" dirty="0"/>
              <a:t>. Similarly, </a:t>
            </a:r>
            <a:r>
              <a:rPr lang="en-US" altLang="en-US" i="1" dirty="0"/>
              <a:t>to subtract vectors we subtract </a:t>
            </a:r>
            <a:r>
              <a:rPr lang="en-IN" altLang="en-US" i="1" dirty="0"/>
              <a:t>corresponding </a:t>
            </a:r>
            <a:r>
              <a:rPr lang="en-US" altLang="en-US" i="1" dirty="0"/>
              <a:t>components</a:t>
            </a:r>
            <a:r>
              <a:rPr lang="en-US" altLang="en-US" dirty="0"/>
              <a:t>.</a:t>
            </a:r>
          </a:p>
        </p:txBody>
      </p:sp>
      <p:pic>
        <p:nvPicPr>
          <p:cNvPr id="23" name="Content Placeholder 22" descr="Two vectors are graphed on an x y coordinate plane. Vector a starts from the origin and ends at (a_1, a_2). Vector b starts from the terminal point of vector a and ends at the point (a_1 + b_1, a_2 + b_2). The resultant vector a + b starts at the origin and ends at  (a_1 + b_1, a_2 + b_2). The specific horizontal distance a_1 and b_1, and the specific vertical distances a_2 and b_2 are marked with dashed lines. &#10;">
            <a:extLst>
              <a:ext uri="{FF2B5EF4-FFF2-40B4-BE49-F238E27FC236}">
                <a16:creationId xmlns:a16="http://schemas.microsoft.com/office/drawing/2014/main" id="{1B4FB826-FD4A-440A-A613-69A0D41E816F}"/>
              </a:ext>
            </a:extLst>
          </p:cNvPr>
          <p:cNvPicPr>
            <a:picLocks noGrp="1" noChangeAspect="1"/>
          </p:cNvPicPr>
          <p:nvPr>
            <p:ph sz="quarter" idx="30"/>
          </p:nvPr>
        </p:nvPicPr>
        <p:blipFill>
          <a:blip r:embed="rId7"/>
          <a:stretch>
            <a:fillRect/>
          </a:stretch>
        </p:blipFill>
        <p:spPr>
          <a:xfrm>
            <a:off x="7888063" y="2959621"/>
            <a:ext cx="2095787" cy="1850153"/>
          </a:xfrm>
          <a:prstGeom prst="rect">
            <a:avLst/>
          </a:prstGeom>
        </p:spPr>
      </p:pic>
      <p:sp>
        <p:nvSpPr>
          <p:cNvPr id="11" name="Content Placeholder 10">
            <a:extLst>
              <a:ext uri="{FF2B5EF4-FFF2-40B4-BE49-F238E27FC236}">
                <a16:creationId xmlns:a16="http://schemas.microsoft.com/office/drawing/2014/main" id="{24CAF0B6-668A-48BD-A6F5-4911C9A93E00}"/>
              </a:ext>
            </a:extLst>
          </p:cNvPr>
          <p:cNvSpPr>
            <a:spLocks noGrp="1"/>
          </p:cNvSpPr>
          <p:nvPr>
            <p:ph sz="quarter" idx="31"/>
          </p:nvPr>
        </p:nvSpPr>
        <p:spPr>
          <a:xfrm>
            <a:off x="7051248" y="5565019"/>
            <a:ext cx="4391451" cy="257545"/>
          </a:xfrm>
        </p:spPr>
        <p:txBody>
          <a:bodyPr/>
          <a:lstStyle/>
          <a:p>
            <a:pPr algn="ctr"/>
            <a:r>
              <a:rPr lang="en-US" altLang="en-US" sz="2000" b="1" dirty="0"/>
              <a:t>Figure 14</a:t>
            </a:r>
          </a:p>
        </p:txBody>
      </p:sp>
    </p:spTree>
    <p:extLst>
      <p:ext uri="{BB962C8B-B14F-4D97-AF65-F5344CB8AC3E}">
        <p14:creationId xmlns:p14="http://schemas.microsoft.com/office/powerpoint/2010/main" val="349798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3229-C71E-4B90-9868-23DE49ADF827}"/>
              </a:ext>
            </a:extLst>
          </p:cNvPr>
          <p:cNvSpPr>
            <a:spLocks noGrp="1"/>
          </p:cNvSpPr>
          <p:nvPr>
            <p:ph type="title"/>
          </p:nvPr>
        </p:nvSpPr>
        <p:spPr/>
        <p:txBody>
          <a:bodyPr/>
          <a:lstStyle/>
          <a:p>
            <a:r>
              <a:rPr lang="en-US" altLang="en-US" dirty="0"/>
              <a:t>Components </a:t>
            </a:r>
            <a:r>
              <a:rPr lang="en-US" altLang="en-US" sz="2400" b="0" dirty="0"/>
              <a:t>(8 of 16)</a:t>
            </a:r>
            <a:endParaRPr lang="en-IN" dirty="0"/>
          </a:p>
        </p:txBody>
      </p:sp>
      <p:sp>
        <p:nvSpPr>
          <p:cNvPr id="3" name="Content Placeholder 2">
            <a:extLst>
              <a:ext uri="{FF2B5EF4-FFF2-40B4-BE49-F238E27FC236}">
                <a16:creationId xmlns:a16="http://schemas.microsoft.com/office/drawing/2014/main" id="{7065BA99-2208-4C3E-AB43-A298213A219B}"/>
              </a:ext>
            </a:extLst>
          </p:cNvPr>
          <p:cNvSpPr>
            <a:spLocks noGrp="1"/>
          </p:cNvSpPr>
          <p:nvPr>
            <p:ph sz="quarter" idx="12"/>
          </p:nvPr>
        </p:nvSpPr>
        <p:spPr>
          <a:xfrm>
            <a:off x="741971" y="1292277"/>
            <a:ext cx="10721975" cy="1168119"/>
          </a:xfrm>
        </p:spPr>
        <p:txBody>
          <a:bodyPr/>
          <a:lstStyle/>
          <a:p>
            <a:r>
              <a:rPr lang="en-US" altLang="en-US" dirty="0"/>
              <a:t>From the similar triangles in Figure 15 we see that the components of </a:t>
            </a:r>
            <a:r>
              <a:rPr lang="en-US" altLang="en-US" i="1" dirty="0"/>
              <a:t>c</a:t>
            </a:r>
            <a:r>
              <a:rPr lang="en-US" altLang="en-US" b="1" dirty="0"/>
              <a:t>a</a:t>
            </a:r>
            <a:r>
              <a:rPr lang="en-US" altLang="en-US" dirty="0"/>
              <a:t> are </a:t>
            </a:r>
            <a:r>
              <a:rPr lang="en-US" altLang="en-US" i="1" dirty="0"/>
              <a:t>ca</a:t>
            </a:r>
            <a:r>
              <a:rPr lang="en-US" altLang="en-US" baseline="-25000" dirty="0"/>
              <a:t>1</a:t>
            </a:r>
            <a:r>
              <a:rPr lang="en-US" altLang="en-US" dirty="0"/>
              <a:t> and </a:t>
            </a:r>
            <a:r>
              <a:rPr lang="en-US" altLang="en-US" i="1" dirty="0"/>
              <a:t>ca</a:t>
            </a:r>
            <a:r>
              <a:rPr lang="en-US" altLang="en-US" baseline="-25000" dirty="0"/>
              <a:t>2</a:t>
            </a:r>
            <a:r>
              <a:rPr lang="en-US" altLang="en-US" dirty="0"/>
              <a:t>.</a:t>
            </a:r>
          </a:p>
          <a:p>
            <a:r>
              <a:rPr lang="en-US" altLang="en-US" dirty="0"/>
              <a:t>So </a:t>
            </a:r>
            <a:r>
              <a:rPr lang="en-US" altLang="en-US" i="1" dirty="0"/>
              <a:t>to multiply a vector by a scalar we multiply each component by that scalar</a:t>
            </a:r>
            <a:r>
              <a:rPr lang="en-US" altLang="en-US" dirty="0"/>
              <a:t>.</a:t>
            </a:r>
            <a:endParaRPr lang="en-IN" dirty="0"/>
          </a:p>
        </p:txBody>
      </p:sp>
      <p:pic>
        <p:nvPicPr>
          <p:cNvPr id="11" name="Content Placeholder 10" descr="Two similar triangles are shown. The first triangle has the vector a which is positioned as the hypotenuse of a right triangle, with its perpendicular sides as a_1 and a_2. The second triangle has the vector c a which is positioned as the hypotenuse of a right triangle, with its perpendicular sides as c a_1 and c a_2. The marked angle between vector a and a_1 is the same as the marked angle between vector c a and c a_1. &#10;">
            <a:extLst>
              <a:ext uri="{FF2B5EF4-FFF2-40B4-BE49-F238E27FC236}">
                <a16:creationId xmlns:a16="http://schemas.microsoft.com/office/drawing/2014/main" id="{19CB7C89-5CA0-4844-8CB7-2FCCB8EEF97B}"/>
              </a:ext>
            </a:extLst>
          </p:cNvPr>
          <p:cNvPicPr>
            <a:picLocks noGrp="1" noChangeAspect="1"/>
          </p:cNvPicPr>
          <p:nvPr>
            <p:ph sz="quarter" idx="13"/>
          </p:nvPr>
        </p:nvPicPr>
        <p:blipFill>
          <a:blip r:embed="rId2"/>
          <a:stretch>
            <a:fillRect/>
          </a:stretch>
        </p:blipFill>
        <p:spPr>
          <a:xfrm>
            <a:off x="4494585" y="3204139"/>
            <a:ext cx="3199655" cy="2230555"/>
          </a:xfrm>
          <a:prstGeom prst="rect">
            <a:avLst/>
          </a:prstGeom>
        </p:spPr>
      </p:pic>
      <p:sp>
        <p:nvSpPr>
          <p:cNvPr id="5" name="Content Placeholder 4">
            <a:extLst>
              <a:ext uri="{FF2B5EF4-FFF2-40B4-BE49-F238E27FC236}">
                <a16:creationId xmlns:a16="http://schemas.microsoft.com/office/drawing/2014/main" id="{C0C8D085-49FB-4C44-9B87-797C485C30FD}"/>
              </a:ext>
            </a:extLst>
          </p:cNvPr>
          <p:cNvSpPr>
            <a:spLocks noGrp="1"/>
          </p:cNvSpPr>
          <p:nvPr>
            <p:ph sz="quarter" idx="14"/>
          </p:nvPr>
        </p:nvSpPr>
        <p:spPr>
          <a:xfrm>
            <a:off x="5297536" y="5781439"/>
            <a:ext cx="1593753" cy="296048"/>
          </a:xfrm>
        </p:spPr>
        <p:txBody>
          <a:bodyPr/>
          <a:lstStyle/>
          <a:p>
            <a:pPr algn="ctr"/>
            <a:r>
              <a:rPr lang="en-US" altLang="en-US" sz="2000" b="1" dirty="0"/>
              <a:t>Figure 15</a:t>
            </a:r>
          </a:p>
        </p:txBody>
      </p:sp>
    </p:spTree>
    <p:extLst>
      <p:ext uri="{BB962C8B-B14F-4D97-AF65-F5344CB8AC3E}">
        <p14:creationId xmlns:p14="http://schemas.microsoft.com/office/powerpoint/2010/main" val="67580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B023-C695-4772-B1F3-07A422511E78}"/>
              </a:ext>
            </a:extLst>
          </p:cNvPr>
          <p:cNvSpPr>
            <a:spLocks noGrp="1"/>
          </p:cNvSpPr>
          <p:nvPr>
            <p:ph type="title"/>
          </p:nvPr>
        </p:nvSpPr>
        <p:spPr/>
        <p:txBody>
          <a:bodyPr/>
          <a:lstStyle/>
          <a:p>
            <a:r>
              <a:rPr lang="en-US" altLang="en-US" dirty="0"/>
              <a:t>Components </a:t>
            </a:r>
            <a:r>
              <a:rPr lang="en-US" altLang="en-US" sz="2400" b="0" dirty="0"/>
              <a:t>(9 of 16)</a:t>
            </a:r>
            <a:endParaRPr lang="en-IN" dirty="0"/>
          </a:p>
        </p:txBody>
      </p:sp>
      <p:sp>
        <p:nvSpPr>
          <p:cNvPr id="3" name="Content Placeholder 2">
            <a:extLst>
              <a:ext uri="{FF2B5EF4-FFF2-40B4-BE49-F238E27FC236}">
                <a16:creationId xmlns:a16="http://schemas.microsoft.com/office/drawing/2014/main" id="{E11E1FC4-DCC7-42BE-8F31-B168F0FF78EB}"/>
              </a:ext>
            </a:extLst>
          </p:cNvPr>
          <p:cNvSpPr>
            <a:spLocks noGrp="1"/>
          </p:cNvSpPr>
          <p:nvPr>
            <p:ph sz="quarter" idx="23"/>
          </p:nvPr>
        </p:nvSpPr>
        <p:spPr>
          <a:xfrm>
            <a:off x="736600" y="1289050"/>
            <a:ext cx="272068" cy="260350"/>
          </a:xfrm>
        </p:spPr>
        <p:txBody>
          <a:bodyPr/>
          <a:lstStyle/>
          <a:p>
            <a:r>
              <a:rPr lang="en-US" dirty="0"/>
              <a:t>If</a:t>
            </a:r>
            <a:endParaRPr lang="en-IN" dirty="0"/>
          </a:p>
        </p:txBody>
      </p:sp>
      <p:graphicFrame>
        <p:nvGraphicFramePr>
          <p:cNvPr id="12" name="Content Placeholder 11" descr="a = vec(a_1, a_2) and b = vec(b_1, b_2)">
            <a:extLst>
              <a:ext uri="{FF2B5EF4-FFF2-40B4-BE49-F238E27FC236}">
                <a16:creationId xmlns:a16="http://schemas.microsoft.com/office/drawing/2014/main" id="{739C7664-21D7-4EEA-A1A2-92C43A2CB43A}"/>
              </a:ext>
            </a:extLst>
          </p:cNvPr>
          <p:cNvGraphicFramePr>
            <a:graphicFrameLocks noGrp="1" noChangeAspect="1"/>
          </p:cNvGraphicFramePr>
          <p:nvPr>
            <p:ph sz="quarter" idx="24"/>
            <p:extLst>
              <p:ext uri="{D42A27DB-BD31-4B8C-83A1-F6EECF244321}">
                <p14:modId xmlns:p14="http://schemas.microsoft.com/office/powerpoint/2010/main" val="2584202635"/>
              </p:ext>
            </p:extLst>
          </p:nvPr>
        </p:nvGraphicFramePr>
        <p:xfrm>
          <a:off x="1001630" y="1224127"/>
          <a:ext cx="4708851" cy="473670"/>
        </p:xfrm>
        <a:graphic>
          <a:graphicData uri="http://schemas.openxmlformats.org/presentationml/2006/ole">
            <mc:AlternateContent xmlns:mc="http://schemas.openxmlformats.org/markup-compatibility/2006">
              <mc:Choice xmlns:v="urn:schemas-microsoft-com:vml" Requires="v">
                <p:oleObj spid="_x0000_s931046" name="Equation" r:id="rId3" imgW="4292280" imgH="431640" progId="Equation.DSMT4">
                  <p:embed/>
                </p:oleObj>
              </mc:Choice>
              <mc:Fallback>
                <p:oleObj name="Equation" r:id="rId3" imgW="4292280" imgH="431640" progId="Equation.DSMT4">
                  <p:embed/>
                  <p:pic>
                    <p:nvPicPr>
                      <p:cNvPr id="11" name="Object 10">
                        <a:extLst>
                          <a:ext uri="{FF2B5EF4-FFF2-40B4-BE49-F238E27FC236}">
                            <a16:creationId xmlns:a16="http://schemas.microsoft.com/office/drawing/2014/main" id="{399FCEEF-E841-4BCF-9E53-3DE91D07E681}"/>
                          </a:ext>
                        </a:extLst>
                      </p:cNvPr>
                      <p:cNvPicPr/>
                      <p:nvPr/>
                    </p:nvPicPr>
                    <p:blipFill>
                      <a:blip r:embed="rId4"/>
                      <a:stretch>
                        <a:fillRect/>
                      </a:stretch>
                    </p:blipFill>
                    <p:spPr>
                      <a:xfrm>
                        <a:off x="1001630" y="1224127"/>
                        <a:ext cx="4708851" cy="473670"/>
                      </a:xfrm>
                      <a:prstGeom prst="rect">
                        <a:avLst/>
                      </a:prstGeom>
                    </p:spPr>
                  </p:pic>
                </p:oleObj>
              </mc:Fallback>
            </mc:AlternateContent>
          </a:graphicData>
        </a:graphic>
      </p:graphicFrame>
      <p:graphicFrame>
        <p:nvGraphicFramePr>
          <p:cNvPr id="15" name="Content Placeholder 14" descr="(a + b = vec(a_1 + b_1, a_2 + b_2)) (a minus b = vec(a_1 minus b_1, a_2 minus b_2))">
            <a:extLst>
              <a:ext uri="{FF2B5EF4-FFF2-40B4-BE49-F238E27FC236}">
                <a16:creationId xmlns:a16="http://schemas.microsoft.com/office/drawing/2014/main" id="{5FFF133D-4E14-4509-8BE8-DBADF4FE7672}"/>
              </a:ext>
            </a:extLst>
          </p:cNvPr>
          <p:cNvGraphicFramePr>
            <a:graphicFrameLocks noGrp="1" noChangeAspect="1"/>
          </p:cNvGraphicFramePr>
          <p:nvPr>
            <p:ph sz="quarter" idx="25"/>
            <p:extLst>
              <p:ext uri="{D42A27DB-BD31-4B8C-83A1-F6EECF244321}">
                <p14:modId xmlns:p14="http://schemas.microsoft.com/office/powerpoint/2010/main" val="441551492"/>
              </p:ext>
            </p:extLst>
          </p:nvPr>
        </p:nvGraphicFramePr>
        <p:xfrm>
          <a:off x="2586973" y="1920647"/>
          <a:ext cx="7011705" cy="465621"/>
        </p:xfrm>
        <a:graphic>
          <a:graphicData uri="http://schemas.openxmlformats.org/presentationml/2006/ole">
            <mc:AlternateContent xmlns:mc="http://schemas.openxmlformats.org/markup-compatibility/2006">
              <mc:Choice xmlns:v="urn:schemas-microsoft-com:vml" Requires="v">
                <p:oleObj spid="_x0000_s931047" name="Equation" r:id="rId5" imgW="6502320" imgH="431640" progId="Equation.DSMT4">
                  <p:embed/>
                </p:oleObj>
              </mc:Choice>
              <mc:Fallback>
                <p:oleObj name="Equation" r:id="rId5" imgW="6502320" imgH="431640" progId="Equation.DSMT4">
                  <p:embed/>
                  <p:pic>
                    <p:nvPicPr>
                      <p:cNvPr id="13" name="Object 12">
                        <a:extLst>
                          <a:ext uri="{FF2B5EF4-FFF2-40B4-BE49-F238E27FC236}">
                            <a16:creationId xmlns:a16="http://schemas.microsoft.com/office/drawing/2014/main" id="{00E70D13-BE52-4D4F-8597-E6813C7C4494}"/>
                          </a:ext>
                        </a:extLst>
                      </p:cNvPr>
                      <p:cNvPicPr/>
                      <p:nvPr/>
                    </p:nvPicPr>
                    <p:blipFill>
                      <a:blip r:embed="rId6"/>
                      <a:stretch>
                        <a:fillRect/>
                      </a:stretch>
                    </p:blipFill>
                    <p:spPr>
                      <a:xfrm>
                        <a:off x="2586973" y="1920647"/>
                        <a:ext cx="7011705" cy="465621"/>
                      </a:xfrm>
                      <a:prstGeom prst="rect">
                        <a:avLst/>
                      </a:prstGeom>
                    </p:spPr>
                  </p:pic>
                </p:oleObj>
              </mc:Fallback>
            </mc:AlternateContent>
          </a:graphicData>
        </a:graphic>
      </p:graphicFrame>
      <p:graphicFrame>
        <p:nvGraphicFramePr>
          <p:cNvPr id="17" name="Content Placeholder 16" descr="c a = vec(c a_1, c a_2)">
            <a:extLst>
              <a:ext uri="{FF2B5EF4-FFF2-40B4-BE49-F238E27FC236}">
                <a16:creationId xmlns:a16="http://schemas.microsoft.com/office/drawing/2014/main" id="{A2924E97-4296-44A4-AC15-61748BB1ED0F}"/>
              </a:ext>
            </a:extLst>
          </p:cNvPr>
          <p:cNvGraphicFramePr>
            <a:graphicFrameLocks noGrp="1" noChangeAspect="1"/>
          </p:cNvGraphicFramePr>
          <p:nvPr>
            <p:ph sz="quarter" idx="26"/>
            <p:extLst>
              <p:ext uri="{D42A27DB-BD31-4B8C-83A1-F6EECF244321}">
                <p14:modId xmlns:p14="http://schemas.microsoft.com/office/powerpoint/2010/main" val="176199637"/>
              </p:ext>
            </p:extLst>
          </p:nvPr>
        </p:nvGraphicFramePr>
        <p:xfrm>
          <a:off x="5059556" y="2522265"/>
          <a:ext cx="2072889" cy="463673"/>
        </p:xfrm>
        <a:graphic>
          <a:graphicData uri="http://schemas.openxmlformats.org/presentationml/2006/ole">
            <mc:AlternateContent xmlns:mc="http://schemas.openxmlformats.org/markup-compatibility/2006">
              <mc:Choice xmlns:v="urn:schemas-microsoft-com:vml" Requires="v">
                <p:oleObj spid="_x0000_s931048" name="Equation" r:id="rId7" imgW="1930320" imgH="431640" progId="Equation.DSMT4">
                  <p:embed/>
                </p:oleObj>
              </mc:Choice>
              <mc:Fallback>
                <p:oleObj name="Equation" r:id="rId7" imgW="1930320" imgH="431640" progId="Equation.DSMT4">
                  <p:embed/>
                  <p:pic>
                    <p:nvPicPr>
                      <p:cNvPr id="16" name="Object 15">
                        <a:extLst>
                          <a:ext uri="{FF2B5EF4-FFF2-40B4-BE49-F238E27FC236}">
                            <a16:creationId xmlns:a16="http://schemas.microsoft.com/office/drawing/2014/main" id="{BA1EE5F6-B1EF-4A71-82C5-A8DB04B30FCC}"/>
                          </a:ext>
                        </a:extLst>
                      </p:cNvPr>
                      <p:cNvPicPr/>
                      <p:nvPr/>
                    </p:nvPicPr>
                    <p:blipFill>
                      <a:blip r:embed="rId8"/>
                      <a:stretch>
                        <a:fillRect/>
                      </a:stretch>
                    </p:blipFill>
                    <p:spPr>
                      <a:xfrm>
                        <a:off x="5059556" y="2522265"/>
                        <a:ext cx="2072889" cy="46367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198435F-FA36-4F3E-89AE-AB7322AEF2C1}"/>
              </a:ext>
            </a:extLst>
          </p:cNvPr>
          <p:cNvSpPr>
            <a:spLocks noGrp="1"/>
          </p:cNvSpPr>
          <p:nvPr>
            <p:ph sz="quarter" idx="27"/>
          </p:nvPr>
        </p:nvSpPr>
        <p:spPr>
          <a:xfrm>
            <a:off x="736600" y="3214541"/>
            <a:ext cx="5359400" cy="300138"/>
          </a:xfrm>
        </p:spPr>
        <p:txBody>
          <a:bodyPr/>
          <a:lstStyle/>
          <a:p>
            <a:r>
              <a:rPr lang="en-IN" dirty="0"/>
              <a:t>Similarly, for three-dimensional vectors,</a:t>
            </a:r>
          </a:p>
        </p:txBody>
      </p:sp>
      <p:graphicFrame>
        <p:nvGraphicFramePr>
          <p:cNvPr id="19" name="Content Placeholder 18" descr="(vec(a_1, a_2, a_3) + vec(b_1, b_2, b_3) = vec(a_1 + b_1, a_2 + b_2, a_3 + b_3)). (vec(a_1, a_2, a_3) minus vec(b_1, b_2, b_3) = vec(a_1 minus b_1, a_2 minus b_2, a_3 minus b_3)). (c vec(a_1, a_2, a_3) = (c a_1, c a_2, c a_3))">
            <a:extLst>
              <a:ext uri="{FF2B5EF4-FFF2-40B4-BE49-F238E27FC236}">
                <a16:creationId xmlns:a16="http://schemas.microsoft.com/office/drawing/2014/main" id="{D9B3C78E-577F-412E-BAF0-90B39A62424D}"/>
              </a:ext>
            </a:extLst>
          </p:cNvPr>
          <p:cNvGraphicFramePr>
            <a:graphicFrameLocks noGrp="1" noChangeAspect="1"/>
          </p:cNvGraphicFramePr>
          <p:nvPr>
            <p:ph sz="quarter" idx="28"/>
            <p:extLst>
              <p:ext uri="{D42A27DB-BD31-4B8C-83A1-F6EECF244321}">
                <p14:modId xmlns:p14="http://schemas.microsoft.com/office/powerpoint/2010/main" val="1112524242"/>
              </p:ext>
            </p:extLst>
          </p:nvPr>
        </p:nvGraphicFramePr>
        <p:xfrm>
          <a:off x="2244933" y="3874496"/>
          <a:ext cx="7695782" cy="1733884"/>
        </p:xfrm>
        <a:graphic>
          <a:graphicData uri="http://schemas.openxmlformats.org/presentationml/2006/ole">
            <mc:AlternateContent xmlns:mc="http://schemas.openxmlformats.org/markup-compatibility/2006">
              <mc:Choice xmlns:v="urn:schemas-microsoft-com:vml" Requires="v">
                <p:oleObj spid="_x0000_s931049" name="Equation" r:id="rId9" imgW="7327800" imgH="1650960" progId="Equation.DSMT4">
                  <p:embed/>
                </p:oleObj>
              </mc:Choice>
              <mc:Fallback>
                <p:oleObj name="Equation" r:id="rId9" imgW="7327800" imgH="1650960" progId="Equation.DSMT4">
                  <p:embed/>
                  <p:pic>
                    <p:nvPicPr>
                      <p:cNvPr id="18" name="Object 17">
                        <a:extLst>
                          <a:ext uri="{FF2B5EF4-FFF2-40B4-BE49-F238E27FC236}">
                            <a16:creationId xmlns:a16="http://schemas.microsoft.com/office/drawing/2014/main" id="{8193C3BC-F5F2-453E-B572-2E8634BD7442}"/>
                          </a:ext>
                        </a:extLst>
                      </p:cNvPr>
                      <p:cNvPicPr/>
                      <p:nvPr/>
                    </p:nvPicPr>
                    <p:blipFill>
                      <a:blip r:embed="rId10"/>
                      <a:stretch>
                        <a:fillRect/>
                      </a:stretch>
                    </p:blipFill>
                    <p:spPr>
                      <a:xfrm>
                        <a:off x="2244933" y="3874496"/>
                        <a:ext cx="7695782" cy="1733884"/>
                      </a:xfrm>
                      <a:prstGeom prst="rect">
                        <a:avLst/>
                      </a:prstGeom>
                    </p:spPr>
                  </p:pic>
                </p:oleObj>
              </mc:Fallback>
            </mc:AlternateContent>
          </a:graphicData>
        </a:graphic>
      </p:graphicFrame>
    </p:spTree>
    <p:extLst>
      <p:ext uri="{BB962C8B-B14F-4D97-AF65-F5344CB8AC3E}">
        <p14:creationId xmlns:p14="http://schemas.microsoft.com/office/powerpoint/2010/main" val="270195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007E-F4B1-43E3-9088-C89943C2B659}"/>
              </a:ext>
            </a:extLst>
          </p:cNvPr>
          <p:cNvSpPr>
            <a:spLocks noGrp="1"/>
          </p:cNvSpPr>
          <p:nvPr>
            <p:ph type="title"/>
          </p:nvPr>
        </p:nvSpPr>
        <p:spPr/>
        <p:txBody>
          <a:bodyPr/>
          <a:lstStyle/>
          <a:p>
            <a:r>
              <a:rPr lang="en-US" altLang="en-US" dirty="0"/>
              <a:t>Components </a:t>
            </a:r>
            <a:r>
              <a:rPr lang="en-US" altLang="en-US" sz="2400" b="0" dirty="0"/>
              <a:t>(10 of 16)</a:t>
            </a:r>
            <a:endParaRPr lang="en-IN" dirty="0"/>
          </a:p>
        </p:txBody>
      </p:sp>
      <p:sp>
        <p:nvSpPr>
          <p:cNvPr id="3" name="Content Placeholder 2">
            <a:extLst>
              <a:ext uri="{FF2B5EF4-FFF2-40B4-BE49-F238E27FC236}">
                <a16:creationId xmlns:a16="http://schemas.microsoft.com/office/drawing/2014/main" id="{A6A8BABB-4311-4C9B-8A57-96B1CB06AA85}"/>
              </a:ext>
            </a:extLst>
          </p:cNvPr>
          <p:cNvSpPr>
            <a:spLocks noGrp="1"/>
          </p:cNvSpPr>
          <p:nvPr>
            <p:ph sz="quarter" idx="23"/>
          </p:nvPr>
        </p:nvSpPr>
        <p:spPr>
          <a:xfrm>
            <a:off x="736600" y="1289049"/>
            <a:ext cx="10718800" cy="1652113"/>
          </a:xfrm>
        </p:spPr>
        <p:txBody>
          <a:bodyPr/>
          <a:lstStyle/>
          <a:p>
            <a:r>
              <a:rPr lang="en-US" altLang="en-US" dirty="0"/>
              <a:t>We denote by </a:t>
            </a:r>
            <a:r>
              <a:rPr lang="en-US" altLang="en-US" i="1" dirty="0"/>
              <a:t>V</a:t>
            </a:r>
            <a:r>
              <a:rPr lang="en-US" altLang="en-US" baseline="-25000" dirty="0"/>
              <a:t>2</a:t>
            </a:r>
            <a:r>
              <a:rPr lang="en-US" altLang="en-US" dirty="0"/>
              <a:t> the set of all two-dimensional vectors and by </a:t>
            </a:r>
            <a:r>
              <a:rPr lang="en-US" altLang="en-US" i="1" dirty="0"/>
              <a:t>V</a:t>
            </a:r>
            <a:r>
              <a:rPr lang="en-US" altLang="en-US" baseline="-25000" dirty="0"/>
              <a:t>3</a:t>
            </a:r>
            <a:r>
              <a:rPr lang="en-US" altLang="en-US" dirty="0"/>
              <a:t> the set of all three-dimensional vectors.</a:t>
            </a:r>
          </a:p>
          <a:p>
            <a:r>
              <a:rPr lang="en-US" altLang="en-US" dirty="0"/>
              <a:t>More generally, we will consider the set </a:t>
            </a:r>
            <a:r>
              <a:rPr lang="en-US" altLang="en-US" i="1" dirty="0"/>
              <a:t>V</a:t>
            </a:r>
            <a:r>
              <a:rPr lang="en-US" altLang="en-US" i="1" baseline="-25000" dirty="0"/>
              <a:t>n</a:t>
            </a:r>
            <a:r>
              <a:rPr lang="en-US" altLang="en-US" dirty="0"/>
              <a:t> of all </a:t>
            </a:r>
            <a:r>
              <a:rPr lang="en-US" altLang="en-US" i="1" dirty="0"/>
              <a:t>n</a:t>
            </a:r>
            <a:r>
              <a:rPr lang="en-US" altLang="en-US" dirty="0"/>
              <a:t>-dimensional vectors</a:t>
            </a:r>
            <a:r>
              <a:rPr lang="en-US" altLang="en-US" dirty="0" smtClean="0"/>
              <a:t>.</a:t>
            </a:r>
            <a:endParaRPr lang="en-US" altLang="en-US" dirty="0"/>
          </a:p>
          <a:p>
            <a:r>
              <a:rPr lang="en-US" altLang="en-US" dirty="0"/>
              <a:t>An </a:t>
            </a:r>
            <a:r>
              <a:rPr lang="en-US" altLang="en-US" i="1" dirty="0"/>
              <a:t>n</a:t>
            </a:r>
            <a:r>
              <a:rPr lang="en-US" altLang="en-US" dirty="0"/>
              <a:t>-dimensional vector is an ordered </a:t>
            </a:r>
            <a:r>
              <a:rPr lang="en-US" altLang="en-US" i="1" dirty="0"/>
              <a:t>n</a:t>
            </a:r>
            <a:r>
              <a:rPr lang="en-US" altLang="en-US" dirty="0"/>
              <a:t>-tuple:</a:t>
            </a:r>
            <a:endParaRPr lang="en-IN" dirty="0"/>
          </a:p>
        </p:txBody>
      </p:sp>
      <p:graphicFrame>
        <p:nvGraphicFramePr>
          <p:cNvPr id="8" name="Content Placeholder 7" descr="a = vec(a_1, a_2, ... , a_n)">
            <a:extLst>
              <a:ext uri="{FF2B5EF4-FFF2-40B4-BE49-F238E27FC236}">
                <a16:creationId xmlns:a16="http://schemas.microsoft.com/office/drawing/2014/main" id="{7EC54F19-77B7-4A53-99B7-0E4D62DB392F}"/>
              </a:ext>
            </a:extLst>
          </p:cNvPr>
          <p:cNvGraphicFramePr>
            <a:graphicFrameLocks noGrp="1" noChangeAspect="1"/>
          </p:cNvGraphicFramePr>
          <p:nvPr>
            <p:ph sz="quarter" idx="24"/>
            <p:extLst>
              <p:ext uri="{D42A27DB-BD31-4B8C-83A1-F6EECF244321}">
                <p14:modId xmlns:p14="http://schemas.microsoft.com/office/powerpoint/2010/main" val="458206629"/>
              </p:ext>
            </p:extLst>
          </p:nvPr>
        </p:nvGraphicFramePr>
        <p:xfrm>
          <a:off x="4783761" y="3169046"/>
          <a:ext cx="2618126" cy="481169"/>
        </p:xfrm>
        <a:graphic>
          <a:graphicData uri="http://schemas.openxmlformats.org/presentationml/2006/ole">
            <mc:AlternateContent xmlns:mc="http://schemas.openxmlformats.org/markup-compatibility/2006">
              <mc:Choice xmlns:v="urn:schemas-microsoft-com:vml" Requires="v">
                <p:oleObj spid="_x0000_s931898" name="Equation" r:id="rId3" imgW="2349360" imgH="431640" progId="Equation.DSMT4">
                  <p:embed/>
                </p:oleObj>
              </mc:Choice>
              <mc:Fallback>
                <p:oleObj name="Equation" r:id="rId3" imgW="2349360" imgH="431640" progId="Equation.DSMT4">
                  <p:embed/>
                  <p:pic>
                    <p:nvPicPr>
                      <p:cNvPr id="7" name="Object 6">
                        <a:extLst>
                          <a:ext uri="{FF2B5EF4-FFF2-40B4-BE49-F238E27FC236}">
                            <a16:creationId xmlns:a16="http://schemas.microsoft.com/office/drawing/2014/main" id="{77263A54-4D19-461C-A3CD-0A4196DB76BA}"/>
                          </a:ext>
                        </a:extLst>
                      </p:cNvPr>
                      <p:cNvPicPr/>
                      <p:nvPr/>
                    </p:nvPicPr>
                    <p:blipFill>
                      <a:blip r:embed="rId4"/>
                      <a:stretch>
                        <a:fillRect/>
                      </a:stretch>
                    </p:blipFill>
                    <p:spPr>
                      <a:xfrm>
                        <a:off x="4783761" y="3169046"/>
                        <a:ext cx="2618126" cy="48116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410CD2E-CFC6-4781-9D4A-DBE3C3BB9B1C}"/>
              </a:ext>
            </a:extLst>
          </p:cNvPr>
          <p:cNvSpPr>
            <a:spLocks noGrp="1"/>
          </p:cNvSpPr>
          <p:nvPr>
            <p:ph sz="quarter" idx="25"/>
          </p:nvPr>
        </p:nvSpPr>
        <p:spPr>
          <a:xfrm>
            <a:off x="736600" y="3916839"/>
            <a:ext cx="10712450" cy="323467"/>
          </a:xfrm>
        </p:spPr>
        <p:txBody>
          <a:bodyPr/>
          <a:lstStyle/>
          <a:p>
            <a:r>
              <a:rPr lang="en-US" altLang="en-US" dirty="0">
                <a:sym typeface="Symbol" panose="05050102010706020507" pitchFamily="18" charset="2"/>
              </a:rPr>
              <a:t>where </a:t>
            </a:r>
            <a:r>
              <a:rPr lang="en-US" altLang="en-US" i="1" dirty="0">
                <a:sym typeface="Symbol" panose="05050102010706020507" pitchFamily="18" charset="2"/>
              </a:rPr>
              <a:t>a</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a</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a</a:t>
            </a:r>
            <a:r>
              <a:rPr lang="en-US" altLang="en-US" i="1" baseline="-25000" dirty="0">
                <a:sym typeface="Symbol" panose="05050102010706020507" pitchFamily="18" charset="2"/>
              </a:rPr>
              <a:t>n</a:t>
            </a:r>
            <a:r>
              <a:rPr lang="en-US" altLang="en-US" dirty="0">
                <a:sym typeface="Symbol" panose="05050102010706020507" pitchFamily="18" charset="2"/>
              </a:rPr>
              <a:t> are real numbers that are called the components of </a:t>
            </a:r>
            <a:r>
              <a:rPr lang="en-US" altLang="en-US" b="1" dirty="0">
                <a:sym typeface="Symbol" panose="05050102010706020507" pitchFamily="18" charset="2"/>
              </a:rPr>
              <a:t>a</a:t>
            </a:r>
            <a:r>
              <a:rPr lang="en-US" altLang="en-US" dirty="0">
                <a:sym typeface="Symbol" panose="05050102010706020507" pitchFamily="18" charset="2"/>
              </a:rPr>
              <a:t>.</a:t>
            </a:r>
          </a:p>
        </p:txBody>
      </p:sp>
    </p:spTree>
    <p:extLst>
      <p:ext uri="{BB962C8B-B14F-4D97-AF65-F5344CB8AC3E}">
        <p14:creationId xmlns:p14="http://schemas.microsoft.com/office/powerpoint/2010/main" val="359977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6CD2-DDCF-4C99-8168-9A572BBB41F6}"/>
              </a:ext>
            </a:extLst>
          </p:cNvPr>
          <p:cNvSpPr>
            <a:spLocks noGrp="1"/>
          </p:cNvSpPr>
          <p:nvPr>
            <p:ph type="title"/>
          </p:nvPr>
        </p:nvSpPr>
        <p:spPr/>
        <p:txBody>
          <a:bodyPr/>
          <a:lstStyle/>
          <a:p>
            <a:r>
              <a:rPr lang="en-US" altLang="en-US" dirty="0"/>
              <a:t>Components </a:t>
            </a:r>
            <a:r>
              <a:rPr lang="en-US" altLang="en-US" sz="2400" b="0" dirty="0"/>
              <a:t>(11 of 16)</a:t>
            </a:r>
            <a:endParaRPr lang="en-IN" dirty="0"/>
          </a:p>
        </p:txBody>
      </p:sp>
      <p:sp>
        <p:nvSpPr>
          <p:cNvPr id="3" name="Content Placeholder 2">
            <a:extLst>
              <a:ext uri="{FF2B5EF4-FFF2-40B4-BE49-F238E27FC236}">
                <a16:creationId xmlns:a16="http://schemas.microsoft.com/office/drawing/2014/main" id="{78D808C3-D3D5-4AE0-9337-9A8F2AC5EEBC}"/>
              </a:ext>
            </a:extLst>
          </p:cNvPr>
          <p:cNvSpPr>
            <a:spLocks noGrp="1"/>
          </p:cNvSpPr>
          <p:nvPr>
            <p:ph sz="quarter" idx="23"/>
          </p:nvPr>
        </p:nvSpPr>
        <p:spPr>
          <a:xfrm>
            <a:off x="736600" y="1289049"/>
            <a:ext cx="10718800" cy="1421439"/>
          </a:xfrm>
        </p:spPr>
        <p:txBody>
          <a:bodyPr/>
          <a:lstStyle/>
          <a:p>
            <a:r>
              <a:rPr lang="en-US" altLang="en-US" dirty="0">
                <a:sym typeface="Symbol" panose="05050102010706020507" pitchFamily="18" charset="2"/>
              </a:rPr>
              <a:t>Addition and scalar multiplication are defined in terms of components just as for the cases </a:t>
            </a:r>
            <a:r>
              <a:rPr lang="en-US" altLang="en-US" i="1" dirty="0">
                <a:sym typeface="Symbol" panose="05050102010706020507" pitchFamily="18" charset="2"/>
              </a:rPr>
              <a:t>n</a:t>
            </a:r>
            <a:r>
              <a:rPr lang="en-US" altLang="en-US" dirty="0">
                <a:sym typeface="Symbol" panose="05050102010706020507" pitchFamily="18" charset="2"/>
              </a:rPr>
              <a:t> = 2 and </a:t>
            </a:r>
            <a:r>
              <a:rPr lang="en-US" altLang="en-US" i="1" dirty="0">
                <a:sym typeface="Symbol" panose="05050102010706020507" pitchFamily="18" charset="2"/>
              </a:rPr>
              <a:t>n</a:t>
            </a:r>
            <a:r>
              <a:rPr lang="en-US" altLang="en-US" dirty="0">
                <a:sym typeface="Symbol" panose="05050102010706020507" pitchFamily="18" charset="2"/>
              </a:rPr>
              <a:t> = 3.</a:t>
            </a:r>
          </a:p>
          <a:p>
            <a:r>
              <a:rPr lang="en-IN" b="1" dirty="0">
                <a:solidFill>
                  <a:srgbClr val="0000A3"/>
                </a:solidFill>
              </a:rPr>
              <a:t>Properties of Vectors </a:t>
            </a:r>
            <a:r>
              <a:rPr lang="en-IN" dirty="0"/>
              <a:t>If </a:t>
            </a:r>
            <a:r>
              <a:rPr lang="en-IN" b="1" dirty="0"/>
              <a:t>a</a:t>
            </a:r>
            <a:r>
              <a:rPr lang="en-IN" dirty="0"/>
              <a:t>, </a:t>
            </a:r>
            <a:r>
              <a:rPr lang="en-IN" b="1" dirty="0"/>
              <a:t>b</a:t>
            </a:r>
            <a:r>
              <a:rPr lang="en-IN" dirty="0"/>
              <a:t>, and </a:t>
            </a:r>
            <a:r>
              <a:rPr lang="en-IN" b="1" dirty="0"/>
              <a:t>c </a:t>
            </a:r>
            <a:r>
              <a:rPr lang="en-IN" dirty="0"/>
              <a:t>are vectors in </a:t>
            </a:r>
            <a:r>
              <a:rPr lang="en-IN" i="1" dirty="0"/>
              <a:t>V</a:t>
            </a:r>
            <a:r>
              <a:rPr lang="en-IN" i="1" baseline="-25000" dirty="0"/>
              <a:t>n</a:t>
            </a:r>
            <a:r>
              <a:rPr lang="en-IN" i="1" dirty="0"/>
              <a:t> </a:t>
            </a:r>
            <a:r>
              <a:rPr lang="en-IN" dirty="0"/>
              <a:t>and </a:t>
            </a:r>
            <a:r>
              <a:rPr lang="en-IN" i="1" dirty="0"/>
              <a:t>c </a:t>
            </a:r>
            <a:r>
              <a:rPr lang="en-IN" dirty="0"/>
              <a:t>and </a:t>
            </a:r>
            <a:r>
              <a:rPr lang="en-IN" i="1" dirty="0"/>
              <a:t>d </a:t>
            </a:r>
            <a:r>
              <a:rPr lang="en-IN" dirty="0"/>
              <a:t>are scalars, then</a:t>
            </a:r>
          </a:p>
        </p:txBody>
      </p:sp>
      <p:sp>
        <p:nvSpPr>
          <p:cNvPr id="4" name="Content Placeholder 3">
            <a:extLst>
              <a:ext uri="{FF2B5EF4-FFF2-40B4-BE49-F238E27FC236}">
                <a16:creationId xmlns:a16="http://schemas.microsoft.com/office/drawing/2014/main" id="{157B7AB5-F099-4ABB-A6E8-CF1253C99E45}"/>
              </a:ext>
            </a:extLst>
          </p:cNvPr>
          <p:cNvSpPr>
            <a:spLocks noGrp="1"/>
          </p:cNvSpPr>
          <p:nvPr>
            <p:ph sz="quarter" idx="24"/>
          </p:nvPr>
        </p:nvSpPr>
        <p:spPr>
          <a:xfrm>
            <a:off x="736601" y="2962306"/>
            <a:ext cx="4137058" cy="1974003"/>
          </a:xfrm>
        </p:spPr>
        <p:txBody>
          <a:bodyPr/>
          <a:lstStyle/>
          <a:p>
            <a:pPr marL="403200" indent="-403200">
              <a:buClr>
                <a:srgbClr val="C00000"/>
              </a:buClr>
              <a:buFont typeface="+mj-lt"/>
              <a:buAutoNum type="arabicPeriod"/>
            </a:pPr>
            <a:r>
              <a:rPr lang="pt-BR" b="1" dirty="0" smtClean="0"/>
              <a:t>a </a:t>
            </a:r>
            <a:r>
              <a:rPr lang="pt-BR" dirty="0"/>
              <a:t>+ </a:t>
            </a:r>
            <a:r>
              <a:rPr lang="pt-BR" b="1" dirty="0"/>
              <a:t>b </a:t>
            </a:r>
            <a:r>
              <a:rPr lang="pt-BR" dirty="0"/>
              <a:t>= </a:t>
            </a:r>
            <a:r>
              <a:rPr lang="pt-BR" b="1" dirty="0"/>
              <a:t>b </a:t>
            </a:r>
            <a:r>
              <a:rPr lang="pt-BR" dirty="0"/>
              <a:t>+ </a:t>
            </a:r>
            <a:r>
              <a:rPr lang="pt-BR" b="1" dirty="0"/>
              <a:t>a</a:t>
            </a:r>
            <a:endParaRPr lang="pt-BR" dirty="0"/>
          </a:p>
          <a:p>
            <a:pPr marL="403200" indent="-403200">
              <a:buClr>
                <a:srgbClr val="C00000"/>
              </a:buClr>
              <a:buFont typeface="+mj-lt"/>
              <a:buAutoNum type="arabicPeriod"/>
            </a:pPr>
            <a:r>
              <a:rPr lang="it-IT" b="1" dirty="0" smtClean="0"/>
              <a:t>a </a:t>
            </a:r>
            <a:r>
              <a:rPr lang="it-IT" dirty="0"/>
              <a:t>+ (</a:t>
            </a:r>
            <a:r>
              <a:rPr lang="it-IT" b="1" dirty="0"/>
              <a:t>b </a:t>
            </a:r>
            <a:r>
              <a:rPr lang="it-IT" dirty="0"/>
              <a:t>+ </a:t>
            </a:r>
            <a:r>
              <a:rPr lang="it-IT" b="1" dirty="0"/>
              <a:t>c</a:t>
            </a:r>
            <a:r>
              <a:rPr lang="it-IT" dirty="0"/>
              <a:t>) = (</a:t>
            </a:r>
            <a:r>
              <a:rPr lang="it-IT" b="1" dirty="0"/>
              <a:t>a </a:t>
            </a:r>
            <a:r>
              <a:rPr lang="it-IT" dirty="0"/>
              <a:t>+ </a:t>
            </a:r>
            <a:r>
              <a:rPr lang="it-IT" b="1" dirty="0"/>
              <a:t>b</a:t>
            </a:r>
            <a:r>
              <a:rPr lang="it-IT" dirty="0"/>
              <a:t>) + </a:t>
            </a:r>
            <a:r>
              <a:rPr lang="it-IT" b="1" dirty="0"/>
              <a:t>c</a:t>
            </a:r>
            <a:endParaRPr lang="it-IT" dirty="0"/>
          </a:p>
          <a:p>
            <a:pPr marL="403200" indent="-403200">
              <a:buClr>
                <a:srgbClr val="C00000"/>
              </a:buClr>
              <a:buFont typeface="+mj-lt"/>
              <a:buAutoNum type="arabicPeriod"/>
            </a:pPr>
            <a:r>
              <a:rPr lang="pt-BR" b="1" dirty="0" smtClean="0"/>
              <a:t>a </a:t>
            </a:r>
            <a:r>
              <a:rPr lang="pt-BR" dirty="0"/>
              <a:t>+ </a:t>
            </a:r>
            <a:r>
              <a:rPr lang="pt-BR" b="1" dirty="0"/>
              <a:t>0 </a:t>
            </a:r>
            <a:r>
              <a:rPr lang="pt-BR" dirty="0"/>
              <a:t>= </a:t>
            </a:r>
            <a:r>
              <a:rPr lang="pt-BR" b="1" dirty="0"/>
              <a:t>a</a:t>
            </a:r>
            <a:endParaRPr lang="pt-BR" dirty="0"/>
          </a:p>
          <a:p>
            <a:pPr marL="403200" indent="-403200">
              <a:buClr>
                <a:srgbClr val="C00000"/>
              </a:buClr>
              <a:buFont typeface="+mj-lt"/>
              <a:buAutoNum type="arabicPeriod"/>
            </a:pPr>
            <a:r>
              <a:rPr lang="en-IN" b="1" dirty="0" smtClean="0"/>
              <a:t>a </a:t>
            </a:r>
            <a:r>
              <a:rPr lang="en-IN" dirty="0"/>
              <a:t>+ (−</a:t>
            </a:r>
            <a:r>
              <a:rPr lang="en-IN" b="1" dirty="0"/>
              <a:t>a</a:t>
            </a:r>
            <a:r>
              <a:rPr lang="en-IN" dirty="0"/>
              <a:t>) = </a:t>
            </a:r>
            <a:r>
              <a:rPr lang="en-IN" b="1" dirty="0"/>
              <a:t>0</a:t>
            </a:r>
            <a:endParaRPr lang="en-IN" dirty="0"/>
          </a:p>
        </p:txBody>
      </p:sp>
      <p:sp>
        <p:nvSpPr>
          <p:cNvPr id="5" name="Content Placeholder 4">
            <a:extLst>
              <a:ext uri="{FF2B5EF4-FFF2-40B4-BE49-F238E27FC236}">
                <a16:creationId xmlns:a16="http://schemas.microsoft.com/office/drawing/2014/main" id="{38BC1281-8F75-4972-8A8F-E59DC1A5DC92}"/>
              </a:ext>
            </a:extLst>
          </p:cNvPr>
          <p:cNvSpPr>
            <a:spLocks noGrp="1"/>
          </p:cNvSpPr>
          <p:nvPr>
            <p:ph sz="quarter" idx="25"/>
          </p:nvPr>
        </p:nvSpPr>
        <p:spPr>
          <a:xfrm>
            <a:off x="5901179" y="2962307"/>
            <a:ext cx="5554219" cy="1974002"/>
          </a:xfrm>
        </p:spPr>
        <p:txBody>
          <a:bodyPr/>
          <a:lstStyle/>
          <a:p>
            <a:pPr marL="403200" indent="-403200">
              <a:buClr>
                <a:srgbClr val="C00000"/>
              </a:buClr>
              <a:buFont typeface="+mj-lt"/>
              <a:buAutoNum type="arabicPeriod" startAt="5"/>
            </a:pPr>
            <a:r>
              <a:rPr lang="en-IN" i="1" dirty="0" smtClean="0"/>
              <a:t>c</a:t>
            </a:r>
            <a:r>
              <a:rPr lang="en-IN" dirty="0" smtClean="0"/>
              <a:t>(</a:t>
            </a:r>
            <a:r>
              <a:rPr lang="en-IN" b="1" dirty="0" smtClean="0"/>
              <a:t>a </a:t>
            </a:r>
            <a:r>
              <a:rPr lang="en-IN" dirty="0"/>
              <a:t>+ </a:t>
            </a:r>
            <a:r>
              <a:rPr lang="en-IN" b="1" dirty="0"/>
              <a:t>b</a:t>
            </a:r>
            <a:r>
              <a:rPr lang="en-IN" dirty="0"/>
              <a:t>) = </a:t>
            </a:r>
            <a:r>
              <a:rPr lang="en-IN" i="1" dirty="0"/>
              <a:t>c</a:t>
            </a:r>
            <a:r>
              <a:rPr lang="en-IN" b="1" dirty="0"/>
              <a:t>a </a:t>
            </a:r>
            <a:r>
              <a:rPr lang="en-IN" dirty="0"/>
              <a:t>+ </a:t>
            </a:r>
            <a:r>
              <a:rPr lang="en-IN" i="1" dirty="0"/>
              <a:t>c</a:t>
            </a:r>
            <a:r>
              <a:rPr lang="en-IN" b="1" dirty="0"/>
              <a:t>b</a:t>
            </a:r>
            <a:endParaRPr lang="en-IN" dirty="0"/>
          </a:p>
          <a:p>
            <a:pPr marL="403200" indent="-403200">
              <a:buClr>
                <a:srgbClr val="C00000"/>
              </a:buClr>
              <a:buFont typeface="+mj-lt"/>
              <a:buAutoNum type="arabicPeriod" startAt="5"/>
            </a:pPr>
            <a:r>
              <a:rPr lang="it-IT" dirty="0" smtClean="0"/>
              <a:t>(</a:t>
            </a:r>
            <a:r>
              <a:rPr lang="it-IT" i="1" dirty="0"/>
              <a:t>c </a:t>
            </a:r>
            <a:r>
              <a:rPr lang="it-IT" dirty="0"/>
              <a:t>+ </a:t>
            </a:r>
            <a:r>
              <a:rPr lang="it-IT" i="1" dirty="0"/>
              <a:t>d</a:t>
            </a:r>
            <a:r>
              <a:rPr lang="it-IT" dirty="0"/>
              <a:t>)</a:t>
            </a:r>
            <a:r>
              <a:rPr lang="it-IT" b="1" dirty="0"/>
              <a:t>a </a:t>
            </a:r>
            <a:r>
              <a:rPr lang="it-IT" dirty="0"/>
              <a:t>= </a:t>
            </a:r>
            <a:r>
              <a:rPr lang="it-IT" i="1" dirty="0"/>
              <a:t>c</a:t>
            </a:r>
            <a:r>
              <a:rPr lang="it-IT" b="1" dirty="0"/>
              <a:t>a </a:t>
            </a:r>
            <a:r>
              <a:rPr lang="it-IT" dirty="0"/>
              <a:t>+ </a:t>
            </a:r>
            <a:r>
              <a:rPr lang="it-IT" i="1" dirty="0"/>
              <a:t>d</a:t>
            </a:r>
            <a:r>
              <a:rPr lang="it-IT" b="1" dirty="0"/>
              <a:t>a</a:t>
            </a:r>
            <a:endParaRPr lang="it-IT" dirty="0"/>
          </a:p>
          <a:p>
            <a:pPr marL="403200" indent="-403200">
              <a:buClr>
                <a:srgbClr val="C00000"/>
              </a:buClr>
              <a:buFont typeface="+mj-lt"/>
              <a:buAutoNum type="arabicPeriod" startAt="5"/>
            </a:pPr>
            <a:r>
              <a:rPr lang="en-IN" dirty="0" smtClean="0"/>
              <a:t>(</a:t>
            </a:r>
            <a:r>
              <a:rPr lang="en-IN" i="1" dirty="0"/>
              <a:t>cd</a:t>
            </a:r>
            <a:r>
              <a:rPr lang="en-IN" dirty="0"/>
              <a:t>)</a:t>
            </a:r>
            <a:r>
              <a:rPr lang="en-IN" b="1" dirty="0"/>
              <a:t>a </a:t>
            </a:r>
            <a:r>
              <a:rPr lang="en-IN" dirty="0"/>
              <a:t>= </a:t>
            </a:r>
            <a:r>
              <a:rPr lang="en-IN" i="1" dirty="0"/>
              <a:t>c</a:t>
            </a:r>
            <a:r>
              <a:rPr lang="en-IN" dirty="0"/>
              <a:t>(</a:t>
            </a:r>
            <a:r>
              <a:rPr lang="en-IN" i="1" dirty="0"/>
              <a:t>d</a:t>
            </a:r>
            <a:r>
              <a:rPr lang="en-IN" b="1" dirty="0"/>
              <a:t>a</a:t>
            </a:r>
            <a:r>
              <a:rPr lang="en-IN" dirty="0"/>
              <a:t>)</a:t>
            </a:r>
          </a:p>
          <a:p>
            <a:pPr marL="403200" indent="-403200">
              <a:buClr>
                <a:srgbClr val="C00000"/>
              </a:buClr>
              <a:buFont typeface="+mj-lt"/>
              <a:buAutoNum type="arabicPeriod" startAt="5"/>
            </a:pPr>
            <a:r>
              <a:rPr lang="en-IN" dirty="0" smtClean="0"/>
              <a:t>1</a:t>
            </a:r>
            <a:r>
              <a:rPr lang="en-IN" b="1" dirty="0" smtClean="0"/>
              <a:t>a </a:t>
            </a:r>
            <a:r>
              <a:rPr lang="en-IN" dirty="0"/>
              <a:t>= </a:t>
            </a:r>
            <a:r>
              <a:rPr lang="en-IN" b="1" dirty="0"/>
              <a:t>a</a:t>
            </a:r>
            <a:endParaRPr lang="en-IN" dirty="0"/>
          </a:p>
        </p:txBody>
      </p:sp>
    </p:spTree>
    <p:extLst>
      <p:ext uri="{BB962C8B-B14F-4D97-AF65-F5344CB8AC3E}">
        <p14:creationId xmlns:p14="http://schemas.microsoft.com/office/powerpoint/2010/main" val="2840241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8BE-3E10-42EE-BE31-C035B5E055F0}"/>
              </a:ext>
            </a:extLst>
          </p:cNvPr>
          <p:cNvSpPr>
            <a:spLocks noGrp="1"/>
          </p:cNvSpPr>
          <p:nvPr>
            <p:ph type="title"/>
          </p:nvPr>
        </p:nvSpPr>
        <p:spPr/>
        <p:txBody>
          <a:bodyPr/>
          <a:lstStyle/>
          <a:p>
            <a:r>
              <a:rPr lang="en-US" altLang="en-US" dirty="0"/>
              <a:t>Components </a:t>
            </a:r>
            <a:r>
              <a:rPr lang="en-US" altLang="en-US" sz="2400" b="0" dirty="0"/>
              <a:t>(12 of 16)</a:t>
            </a:r>
            <a:endParaRPr lang="en-IN" dirty="0"/>
          </a:p>
        </p:txBody>
      </p:sp>
      <p:sp>
        <p:nvSpPr>
          <p:cNvPr id="3" name="Content Placeholder 2">
            <a:extLst>
              <a:ext uri="{FF2B5EF4-FFF2-40B4-BE49-F238E27FC236}">
                <a16:creationId xmlns:a16="http://schemas.microsoft.com/office/drawing/2014/main" id="{2FC6E6BD-B85C-4393-889A-46C5F514B6B5}"/>
              </a:ext>
            </a:extLst>
          </p:cNvPr>
          <p:cNvSpPr>
            <a:spLocks noGrp="1"/>
          </p:cNvSpPr>
          <p:nvPr>
            <p:ph sz="quarter" idx="23"/>
          </p:nvPr>
        </p:nvSpPr>
        <p:spPr>
          <a:xfrm>
            <a:off x="736600" y="1289050"/>
            <a:ext cx="10718800" cy="294653"/>
          </a:xfrm>
        </p:spPr>
        <p:txBody>
          <a:bodyPr/>
          <a:lstStyle/>
          <a:p>
            <a:r>
              <a:rPr lang="en-US" altLang="en-US" dirty="0">
                <a:sym typeface="Symbol" panose="05050102010706020507" pitchFamily="18" charset="2"/>
              </a:rPr>
              <a:t>Three vectors in </a:t>
            </a:r>
            <a:r>
              <a:rPr lang="en-US" altLang="en-US" i="1" dirty="0">
                <a:sym typeface="Symbol" panose="05050102010706020507" pitchFamily="18" charset="2"/>
              </a:rPr>
              <a:t>V</a:t>
            </a:r>
            <a:r>
              <a:rPr lang="en-US" altLang="en-US" baseline="-25000" dirty="0">
                <a:sym typeface="Symbol" panose="05050102010706020507" pitchFamily="18" charset="2"/>
              </a:rPr>
              <a:t>3</a:t>
            </a:r>
            <a:r>
              <a:rPr lang="en-US" altLang="en-US" dirty="0">
                <a:sym typeface="Symbol" panose="05050102010706020507" pitchFamily="18" charset="2"/>
              </a:rPr>
              <a:t> play a special role. Let</a:t>
            </a:r>
            <a:endParaRPr lang="en-IN" dirty="0"/>
          </a:p>
        </p:txBody>
      </p:sp>
      <p:graphicFrame>
        <p:nvGraphicFramePr>
          <p:cNvPr id="8" name="Content Placeholder 7" descr="i = vec(1, 0, 0). j = vec(0, 1, 0). k = vec(0, 0, 1) &#10;">
            <a:extLst>
              <a:ext uri="{FF2B5EF4-FFF2-40B4-BE49-F238E27FC236}">
                <a16:creationId xmlns:a16="http://schemas.microsoft.com/office/drawing/2014/main" id="{D2926213-C37B-429C-9A1E-C931EB840A26}"/>
              </a:ext>
            </a:extLst>
          </p:cNvPr>
          <p:cNvGraphicFramePr>
            <a:graphicFrameLocks noGrp="1" noChangeAspect="1"/>
          </p:cNvGraphicFramePr>
          <p:nvPr>
            <p:ph sz="quarter" idx="24"/>
            <p:extLst>
              <p:ext uri="{D42A27DB-BD31-4B8C-83A1-F6EECF244321}">
                <p14:modId xmlns:p14="http://schemas.microsoft.com/office/powerpoint/2010/main" val="2337184741"/>
              </p:ext>
            </p:extLst>
          </p:nvPr>
        </p:nvGraphicFramePr>
        <p:xfrm>
          <a:off x="3160242" y="2022178"/>
          <a:ext cx="5865165" cy="473671"/>
        </p:xfrm>
        <a:graphic>
          <a:graphicData uri="http://schemas.openxmlformats.org/presentationml/2006/ole">
            <mc:AlternateContent xmlns:mc="http://schemas.openxmlformats.org/markup-compatibility/2006">
              <mc:Choice xmlns:v="urn:schemas-microsoft-com:vml" Requires="v">
                <p:oleObj spid="_x0000_s932918" name="Equation" r:id="rId3" imgW="5346360" imgH="431640" progId="Equation.DSMT4">
                  <p:embed/>
                </p:oleObj>
              </mc:Choice>
              <mc:Fallback>
                <p:oleObj name="Equation" r:id="rId3" imgW="5346360" imgH="431640" progId="Equation.DSMT4">
                  <p:embed/>
                  <p:pic>
                    <p:nvPicPr>
                      <p:cNvPr id="7" name="Object 6">
                        <a:extLst>
                          <a:ext uri="{FF2B5EF4-FFF2-40B4-BE49-F238E27FC236}">
                            <a16:creationId xmlns:a16="http://schemas.microsoft.com/office/drawing/2014/main" id="{9CB2050D-4238-443C-8AF4-C5562987623D}"/>
                          </a:ext>
                        </a:extLst>
                      </p:cNvPr>
                      <p:cNvPicPr/>
                      <p:nvPr/>
                    </p:nvPicPr>
                    <p:blipFill>
                      <a:blip r:embed="rId4"/>
                      <a:stretch>
                        <a:fillRect/>
                      </a:stretch>
                    </p:blipFill>
                    <p:spPr>
                      <a:xfrm>
                        <a:off x="3160242" y="2022178"/>
                        <a:ext cx="5865165" cy="47367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4580D7C-C83D-4300-B30A-3E3938601482}"/>
              </a:ext>
            </a:extLst>
          </p:cNvPr>
          <p:cNvSpPr>
            <a:spLocks noGrp="1"/>
          </p:cNvSpPr>
          <p:nvPr>
            <p:ph sz="quarter" idx="25"/>
          </p:nvPr>
        </p:nvSpPr>
        <p:spPr>
          <a:xfrm>
            <a:off x="736600" y="3074719"/>
            <a:ext cx="10712450" cy="925266"/>
          </a:xfrm>
        </p:spPr>
        <p:txBody>
          <a:bodyPr/>
          <a:lstStyle/>
          <a:p>
            <a:r>
              <a:rPr lang="en-US" altLang="en-US" dirty="0">
                <a:sym typeface="Symbol" panose="05050102010706020507" pitchFamily="18" charset="2"/>
              </a:rPr>
              <a:t>These vectors </a:t>
            </a:r>
            <a:r>
              <a:rPr lang="en-US" altLang="en-US" b="1" dirty="0">
                <a:sym typeface="Symbol" panose="05050102010706020507" pitchFamily="18" charset="2"/>
              </a:rPr>
              <a:t>i</a:t>
            </a:r>
            <a:r>
              <a:rPr lang="en-US" altLang="en-US" dirty="0">
                <a:sym typeface="Symbol" panose="05050102010706020507" pitchFamily="18" charset="2"/>
              </a:rPr>
              <a:t>, </a:t>
            </a:r>
            <a:r>
              <a:rPr lang="en-US" altLang="en-US" b="1" dirty="0">
                <a:sym typeface="Symbol" panose="05050102010706020507" pitchFamily="18" charset="2"/>
              </a:rPr>
              <a:t>j</a:t>
            </a:r>
            <a:r>
              <a:rPr lang="en-US" altLang="en-US" dirty="0">
                <a:sym typeface="Symbol" panose="05050102010706020507" pitchFamily="18" charset="2"/>
              </a:rPr>
              <a:t>, and </a:t>
            </a:r>
            <a:r>
              <a:rPr lang="en-US" altLang="en-US" b="1" dirty="0">
                <a:sym typeface="Symbol" panose="05050102010706020507" pitchFamily="18" charset="2"/>
              </a:rPr>
              <a:t>k</a:t>
            </a:r>
            <a:r>
              <a:rPr lang="en-US" altLang="en-US" dirty="0">
                <a:sym typeface="Symbol" panose="05050102010706020507" pitchFamily="18" charset="2"/>
              </a:rPr>
              <a:t> are called the </a:t>
            </a:r>
            <a:r>
              <a:rPr lang="en-US" altLang="en-US" b="1" dirty="0">
                <a:sym typeface="Symbol" panose="05050102010706020507" pitchFamily="18" charset="2"/>
              </a:rPr>
              <a:t>standard basis vectors</a:t>
            </a:r>
            <a:r>
              <a:rPr lang="en-US" altLang="en-US" dirty="0" smtClean="0">
                <a:sym typeface="Symbol" panose="05050102010706020507" pitchFamily="18" charset="2"/>
              </a:rPr>
              <a:t>.</a:t>
            </a:r>
            <a:endParaRPr lang="en-US" altLang="en-US" dirty="0">
              <a:sym typeface="Symbol" panose="05050102010706020507" pitchFamily="18" charset="2"/>
            </a:endParaRPr>
          </a:p>
          <a:p>
            <a:r>
              <a:rPr lang="en-US" altLang="en-US" dirty="0">
                <a:sym typeface="Symbol" panose="05050102010706020507" pitchFamily="18" charset="2"/>
              </a:rPr>
              <a:t>They have length 1 and point in the directions of the positive </a:t>
            </a:r>
            <a:r>
              <a:rPr lang="en-US" altLang="en-US" i="1" dirty="0">
                <a:sym typeface="Symbol" panose="05050102010706020507" pitchFamily="18" charset="2"/>
              </a:rPr>
              <a:t>x</a:t>
            </a:r>
            <a:r>
              <a:rPr lang="en-US" altLang="en-US" dirty="0">
                <a:sym typeface="Symbol" panose="05050102010706020507" pitchFamily="18" charset="2"/>
              </a:rPr>
              <a:t>-, </a:t>
            </a:r>
            <a:r>
              <a:rPr lang="en-US" altLang="en-US" i="1" dirty="0">
                <a:sym typeface="Symbol" panose="05050102010706020507" pitchFamily="18" charset="2"/>
              </a:rPr>
              <a:t>y</a:t>
            </a:r>
            <a:r>
              <a:rPr lang="en-US" altLang="en-US" dirty="0">
                <a:sym typeface="Symbol" panose="05050102010706020507" pitchFamily="18" charset="2"/>
              </a:rPr>
              <a:t>-, and </a:t>
            </a:r>
            <a:r>
              <a:rPr lang="en-US" altLang="en-US" i="1" dirty="0">
                <a:sym typeface="Symbol" panose="05050102010706020507" pitchFamily="18" charset="2"/>
              </a:rPr>
              <a:t>z</a:t>
            </a:r>
            <a:r>
              <a:rPr lang="en-US" altLang="en-US" dirty="0">
                <a:sym typeface="Symbol" panose="05050102010706020507" pitchFamily="18" charset="2"/>
              </a:rPr>
              <a:t>-axes</a:t>
            </a:r>
            <a:r>
              <a:rPr lang="en-US" altLang="en-US" dirty="0" smtClean="0">
                <a:sym typeface="Symbol" panose="05050102010706020507" pitchFamily="18" charset="2"/>
              </a:rPr>
              <a:t>.</a:t>
            </a:r>
            <a:endParaRPr lang="en-US" altLang="en-US" dirty="0">
              <a:sym typeface="Symbol" panose="05050102010706020507" pitchFamily="18" charset="2"/>
            </a:endParaRPr>
          </a:p>
        </p:txBody>
      </p:sp>
    </p:spTree>
    <p:extLst>
      <p:ext uri="{BB962C8B-B14F-4D97-AF65-F5344CB8AC3E}">
        <p14:creationId xmlns:p14="http://schemas.microsoft.com/office/powerpoint/2010/main" val="253283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0970-D843-42FB-B140-78DD0635D855}"/>
              </a:ext>
            </a:extLst>
          </p:cNvPr>
          <p:cNvSpPr>
            <a:spLocks noGrp="1"/>
          </p:cNvSpPr>
          <p:nvPr>
            <p:ph type="title"/>
          </p:nvPr>
        </p:nvSpPr>
        <p:spPr/>
        <p:txBody>
          <a:bodyPr/>
          <a:lstStyle/>
          <a:p>
            <a:r>
              <a:rPr lang="en-US" altLang="en-US" dirty="0"/>
              <a:t>Vectors </a:t>
            </a:r>
            <a:r>
              <a:rPr lang="en-US" altLang="en-US" sz="2400" b="0" dirty="0"/>
              <a:t>(1 of 3)</a:t>
            </a:r>
            <a:endParaRPr lang="en-IN" sz="2400" b="0" dirty="0"/>
          </a:p>
        </p:txBody>
      </p:sp>
      <p:sp>
        <p:nvSpPr>
          <p:cNvPr id="3" name="Content Placeholder 2">
            <a:extLst>
              <a:ext uri="{FF2B5EF4-FFF2-40B4-BE49-F238E27FC236}">
                <a16:creationId xmlns:a16="http://schemas.microsoft.com/office/drawing/2014/main" id="{45050B94-CCFB-4B45-A4E4-7B430BA62839}"/>
              </a:ext>
            </a:extLst>
          </p:cNvPr>
          <p:cNvSpPr>
            <a:spLocks noGrp="1"/>
          </p:cNvSpPr>
          <p:nvPr>
            <p:ph sz="quarter" idx="23"/>
          </p:nvPr>
        </p:nvSpPr>
        <p:spPr>
          <a:xfrm>
            <a:off x="736600" y="1289049"/>
            <a:ext cx="10718800" cy="2217721"/>
          </a:xfrm>
        </p:spPr>
        <p:txBody>
          <a:bodyPr/>
          <a:lstStyle/>
          <a:p>
            <a:r>
              <a:rPr lang="en-US" altLang="en-US" dirty="0"/>
              <a:t>The term </a:t>
            </a:r>
            <a:r>
              <a:rPr lang="en-US" altLang="en-US" b="1" dirty="0"/>
              <a:t>vector </a:t>
            </a:r>
            <a:r>
              <a:rPr lang="en-US" altLang="en-US" dirty="0"/>
              <a:t>is used by scientists to indicate a quantity (such as displacement or velocity or force) that has both magnitude and direction</a:t>
            </a:r>
            <a:r>
              <a:rPr lang="en-US" altLang="en-US" dirty="0" smtClean="0"/>
              <a:t>.</a:t>
            </a:r>
            <a:endParaRPr lang="en-US" altLang="en-US" dirty="0"/>
          </a:p>
          <a:p>
            <a:r>
              <a:rPr lang="en-US" altLang="en-US" dirty="0"/>
              <a:t>A vector is often represented by an arrow or a directed line segment. The length of the arrow represents the magnitude of the vector and the arrow points in the direction of the vector</a:t>
            </a:r>
            <a:r>
              <a:rPr lang="en-US" altLang="en-US" dirty="0" smtClean="0"/>
              <a:t>.</a:t>
            </a:r>
            <a:endParaRPr lang="en-US" altLang="en-US" dirty="0"/>
          </a:p>
          <a:p>
            <a:r>
              <a:rPr lang="en-US" altLang="en-US" dirty="0"/>
              <a:t>We denote a vector by printing a letter in boldface (</a:t>
            </a:r>
            <a:r>
              <a:rPr lang="en-US" altLang="en-US" b="1" dirty="0"/>
              <a:t>v</a:t>
            </a:r>
            <a:r>
              <a:rPr lang="en-US" altLang="en-US" dirty="0"/>
              <a:t>) or by putting an arrow</a:t>
            </a:r>
            <a:endParaRPr lang="en-IN" dirty="0"/>
          </a:p>
        </p:txBody>
      </p:sp>
      <p:sp>
        <p:nvSpPr>
          <p:cNvPr id="4" name="Content Placeholder 3">
            <a:extLst>
              <a:ext uri="{FF2B5EF4-FFF2-40B4-BE49-F238E27FC236}">
                <a16:creationId xmlns:a16="http://schemas.microsoft.com/office/drawing/2014/main" id="{6902B746-BF52-44E1-8F00-E234A122C927}"/>
              </a:ext>
            </a:extLst>
          </p:cNvPr>
          <p:cNvSpPr>
            <a:spLocks noGrp="1"/>
          </p:cNvSpPr>
          <p:nvPr>
            <p:ph sz="quarter" idx="24"/>
          </p:nvPr>
        </p:nvSpPr>
        <p:spPr>
          <a:xfrm>
            <a:off x="736600" y="3585288"/>
            <a:ext cx="2110295" cy="301756"/>
          </a:xfrm>
        </p:spPr>
        <p:txBody>
          <a:bodyPr/>
          <a:lstStyle/>
          <a:p>
            <a:r>
              <a:rPr lang="en-US" altLang="en-US" dirty="0"/>
              <a:t>above the letter</a:t>
            </a:r>
            <a:endParaRPr lang="en-IN" dirty="0"/>
          </a:p>
        </p:txBody>
      </p:sp>
      <p:graphicFrame>
        <p:nvGraphicFramePr>
          <p:cNvPr id="12" name="Content Placeholder 11" descr="(vector(v))&#10;">
            <a:extLst>
              <a:ext uri="{FF2B5EF4-FFF2-40B4-BE49-F238E27FC236}">
                <a16:creationId xmlns:a16="http://schemas.microsoft.com/office/drawing/2014/main" id="{B24D0FEE-62F0-4225-AA23-C643A024F09C}"/>
              </a:ext>
            </a:extLst>
          </p:cNvPr>
          <p:cNvGraphicFramePr>
            <a:graphicFrameLocks noGrp="1" noChangeAspect="1"/>
          </p:cNvGraphicFramePr>
          <p:nvPr>
            <p:ph sz="quarter" idx="25"/>
            <p:extLst>
              <p:ext uri="{D42A27DB-BD31-4B8C-83A1-F6EECF244321}">
                <p14:modId xmlns:p14="http://schemas.microsoft.com/office/powerpoint/2010/main" val="101395222"/>
              </p:ext>
            </p:extLst>
          </p:nvPr>
        </p:nvGraphicFramePr>
        <p:xfrm>
          <a:off x="2929220" y="3493153"/>
          <a:ext cx="534988" cy="477837"/>
        </p:xfrm>
        <a:graphic>
          <a:graphicData uri="http://schemas.openxmlformats.org/presentationml/2006/ole">
            <mc:AlternateContent xmlns:mc="http://schemas.openxmlformats.org/markup-compatibility/2006">
              <mc:Choice xmlns:v="urn:schemas-microsoft-com:vml" Requires="v">
                <p:oleObj spid="_x0000_s918632" name="Equation" r:id="rId3" imgW="469800" imgH="419040" progId="Equation.DSMT4">
                  <p:embed/>
                </p:oleObj>
              </mc:Choice>
              <mc:Fallback>
                <p:oleObj name="Equation" r:id="rId3" imgW="469800" imgH="419040" progId="Equation.DSMT4">
                  <p:embed/>
                  <p:pic>
                    <p:nvPicPr>
                      <p:cNvPr id="11" name="Object 10">
                        <a:extLst>
                          <a:ext uri="{FF2B5EF4-FFF2-40B4-BE49-F238E27FC236}">
                            <a16:creationId xmlns:a16="http://schemas.microsoft.com/office/drawing/2014/main" id="{0D5D4193-0788-4DB7-A270-59A3C5B1BC27}"/>
                          </a:ext>
                        </a:extLst>
                      </p:cNvPr>
                      <p:cNvPicPr/>
                      <p:nvPr/>
                    </p:nvPicPr>
                    <p:blipFill>
                      <a:blip r:embed="rId4"/>
                      <a:stretch>
                        <a:fillRect/>
                      </a:stretch>
                    </p:blipFill>
                    <p:spPr>
                      <a:xfrm>
                        <a:off x="2929220" y="3493153"/>
                        <a:ext cx="534988" cy="477837"/>
                      </a:xfrm>
                      <a:prstGeom prst="rect">
                        <a:avLst/>
                      </a:prstGeom>
                    </p:spPr>
                  </p:pic>
                </p:oleObj>
              </mc:Fallback>
            </mc:AlternateContent>
          </a:graphicData>
        </a:graphic>
      </p:graphicFrame>
    </p:spTree>
    <p:extLst>
      <p:ext uri="{BB962C8B-B14F-4D97-AF65-F5344CB8AC3E}">
        <p14:creationId xmlns:p14="http://schemas.microsoft.com/office/powerpoint/2010/main" val="109068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BA3E-966F-448C-869C-32FE02ACE994}"/>
              </a:ext>
            </a:extLst>
          </p:cNvPr>
          <p:cNvSpPr>
            <a:spLocks noGrp="1"/>
          </p:cNvSpPr>
          <p:nvPr>
            <p:ph type="title"/>
          </p:nvPr>
        </p:nvSpPr>
        <p:spPr/>
        <p:txBody>
          <a:bodyPr/>
          <a:lstStyle/>
          <a:p>
            <a:r>
              <a:rPr lang="en-US" altLang="en-US" dirty="0"/>
              <a:t>Components </a:t>
            </a:r>
            <a:r>
              <a:rPr lang="en-US" altLang="en-US" sz="2400" b="0" dirty="0"/>
              <a:t>(13 of 16)</a:t>
            </a:r>
            <a:endParaRPr lang="en-IN" dirty="0"/>
          </a:p>
        </p:txBody>
      </p:sp>
      <p:sp>
        <p:nvSpPr>
          <p:cNvPr id="3" name="Content Placeholder 2">
            <a:extLst>
              <a:ext uri="{FF2B5EF4-FFF2-40B4-BE49-F238E27FC236}">
                <a16:creationId xmlns:a16="http://schemas.microsoft.com/office/drawing/2014/main" id="{9FFE5E38-A7BF-4E42-9320-41203486262A}"/>
              </a:ext>
            </a:extLst>
          </p:cNvPr>
          <p:cNvSpPr>
            <a:spLocks noGrp="1"/>
          </p:cNvSpPr>
          <p:nvPr>
            <p:ph sz="quarter" idx="12"/>
          </p:nvPr>
        </p:nvSpPr>
        <p:spPr>
          <a:xfrm>
            <a:off x="741971" y="1292278"/>
            <a:ext cx="5140355" cy="294760"/>
          </a:xfrm>
        </p:spPr>
        <p:txBody>
          <a:bodyPr/>
          <a:lstStyle/>
          <a:p>
            <a:r>
              <a:rPr lang="en-US" altLang="en-US" dirty="0">
                <a:sym typeface="Symbol" panose="05050102010706020507" pitchFamily="18" charset="2"/>
              </a:rPr>
              <a:t>Similarly, in two dimensions we define</a:t>
            </a:r>
            <a:endParaRPr lang="en-IN" dirty="0"/>
          </a:p>
        </p:txBody>
      </p:sp>
      <p:graphicFrame>
        <p:nvGraphicFramePr>
          <p:cNvPr id="12" name="Content Placeholder 11" descr="i = vec(1,0) and j = vec(0,1)">
            <a:extLst>
              <a:ext uri="{FF2B5EF4-FFF2-40B4-BE49-F238E27FC236}">
                <a16:creationId xmlns:a16="http://schemas.microsoft.com/office/drawing/2014/main" id="{C40AF691-7188-4823-B815-C76DBC7D0B31}"/>
              </a:ext>
            </a:extLst>
          </p:cNvPr>
          <p:cNvGraphicFramePr>
            <a:graphicFrameLocks noGrp="1" noChangeAspect="1"/>
          </p:cNvGraphicFramePr>
          <p:nvPr>
            <p:ph sz="quarter" idx="13"/>
            <p:extLst>
              <p:ext uri="{D42A27DB-BD31-4B8C-83A1-F6EECF244321}">
                <p14:modId xmlns:p14="http://schemas.microsoft.com/office/powerpoint/2010/main" val="4068817473"/>
              </p:ext>
            </p:extLst>
          </p:nvPr>
        </p:nvGraphicFramePr>
        <p:xfrm>
          <a:off x="5949751" y="1229401"/>
          <a:ext cx="3310890" cy="474980"/>
        </p:xfrm>
        <a:graphic>
          <a:graphicData uri="http://schemas.openxmlformats.org/presentationml/2006/ole">
            <mc:AlternateContent xmlns:mc="http://schemas.openxmlformats.org/markup-compatibility/2006">
              <mc:Choice xmlns:v="urn:schemas-microsoft-com:vml" Requires="v">
                <p:oleObj spid="_x0000_s933939" name="Equation" r:id="rId3" imgW="3009600" imgH="431640" progId="Equation.DSMT4">
                  <p:embed/>
                </p:oleObj>
              </mc:Choice>
              <mc:Fallback>
                <p:oleObj name="Equation" r:id="rId3" imgW="3009600" imgH="431640" progId="Equation.DSMT4">
                  <p:embed/>
                  <p:pic>
                    <p:nvPicPr>
                      <p:cNvPr id="11" name="Object 10">
                        <a:extLst>
                          <a:ext uri="{FF2B5EF4-FFF2-40B4-BE49-F238E27FC236}">
                            <a16:creationId xmlns:a16="http://schemas.microsoft.com/office/drawing/2014/main" id="{90F3F0E4-B97C-4B76-A870-E436E3288A7B}"/>
                          </a:ext>
                        </a:extLst>
                      </p:cNvPr>
                      <p:cNvPicPr/>
                      <p:nvPr/>
                    </p:nvPicPr>
                    <p:blipFill>
                      <a:blip r:embed="rId4"/>
                      <a:stretch>
                        <a:fillRect/>
                      </a:stretch>
                    </p:blipFill>
                    <p:spPr>
                      <a:xfrm>
                        <a:off x="5949751" y="1229401"/>
                        <a:ext cx="3310890" cy="4749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AB888A-513E-448F-A3BD-206543C50198}"/>
              </a:ext>
            </a:extLst>
          </p:cNvPr>
          <p:cNvSpPr>
            <a:spLocks noGrp="1"/>
          </p:cNvSpPr>
          <p:nvPr>
            <p:ph sz="quarter" idx="14"/>
          </p:nvPr>
        </p:nvSpPr>
        <p:spPr>
          <a:xfrm>
            <a:off x="9328066" y="1265892"/>
            <a:ext cx="2296646" cy="356859"/>
          </a:xfrm>
        </p:spPr>
        <p:txBody>
          <a:bodyPr/>
          <a:lstStyle/>
          <a:p>
            <a:r>
              <a:rPr lang="en-US" altLang="en-US" dirty="0">
                <a:sym typeface="Symbol" panose="05050102010706020507" pitchFamily="18" charset="2"/>
              </a:rPr>
              <a:t>(See Figure 17.)</a:t>
            </a:r>
          </a:p>
        </p:txBody>
      </p:sp>
      <p:pic>
        <p:nvPicPr>
          <p:cNvPr id="13" name="Content Placeholder 12" descr="Figure a. Two perpendicular vectors are graphed on the axes of an x y coordinate plane. The vector i starts from the origin and ends at the point (1, 0). The vector j starts from the origin and ends at the point (0, 1).Figure b. Three vectors are graphed on the axes of an x y z coordinate system. The vectors i starts from the origin and ends at a point on the x-axis. The vector j starts from the origin and ends at the point on a y-axis. The vector k starts from the origin and ends at a point on the z-axis.&#10;&#10;&#10;">
            <a:extLst>
              <a:ext uri="{FF2B5EF4-FFF2-40B4-BE49-F238E27FC236}">
                <a16:creationId xmlns:a16="http://schemas.microsoft.com/office/drawing/2014/main" id="{4F8006EC-5B7C-467A-BC58-4090B22847C3}"/>
              </a:ext>
            </a:extLst>
          </p:cNvPr>
          <p:cNvPicPr>
            <a:picLocks noGrp="1" noChangeAspect="1"/>
          </p:cNvPicPr>
          <p:nvPr>
            <p:ph sz="quarter" idx="15"/>
          </p:nvPr>
        </p:nvPicPr>
        <p:blipFill>
          <a:blip r:embed="rId5"/>
          <a:stretch>
            <a:fillRect/>
          </a:stretch>
        </p:blipFill>
        <p:spPr>
          <a:xfrm>
            <a:off x="2939165" y="1969717"/>
            <a:ext cx="6525822" cy="2281615"/>
          </a:xfrm>
          <a:prstGeom prst="rect">
            <a:avLst/>
          </a:prstGeom>
        </p:spPr>
      </p:pic>
      <p:sp>
        <p:nvSpPr>
          <p:cNvPr id="8" name="Content Placeholder 7">
            <a:extLst>
              <a:ext uri="{FF2B5EF4-FFF2-40B4-BE49-F238E27FC236}">
                <a16:creationId xmlns:a16="http://schemas.microsoft.com/office/drawing/2014/main" id="{0FFFD7FF-3108-4CCC-A9DB-753039814766}"/>
              </a:ext>
            </a:extLst>
          </p:cNvPr>
          <p:cNvSpPr>
            <a:spLocks noGrp="1"/>
          </p:cNvSpPr>
          <p:nvPr>
            <p:ph sz="quarter" idx="16"/>
          </p:nvPr>
        </p:nvSpPr>
        <p:spPr>
          <a:xfrm>
            <a:off x="4029958" y="4711355"/>
            <a:ext cx="4136846" cy="760832"/>
          </a:xfrm>
        </p:spPr>
        <p:txBody>
          <a:bodyPr/>
          <a:lstStyle/>
          <a:p>
            <a:pPr algn="ctr"/>
            <a:r>
              <a:rPr lang="en-US" altLang="en-US" sz="2000" dirty="0"/>
              <a:t>Standard basis vectors in </a:t>
            </a:r>
            <a:r>
              <a:rPr lang="en-US" altLang="en-US" sz="2000" i="1" dirty="0"/>
              <a:t>V</a:t>
            </a:r>
            <a:r>
              <a:rPr lang="en-US" altLang="en-US" sz="2000" baseline="-25000" dirty="0"/>
              <a:t>2</a:t>
            </a:r>
            <a:r>
              <a:rPr lang="en-US" altLang="en-US" sz="2000" dirty="0"/>
              <a:t> and </a:t>
            </a:r>
            <a:r>
              <a:rPr lang="en-US" altLang="en-US" sz="2000" i="1" dirty="0"/>
              <a:t>V</a:t>
            </a:r>
            <a:r>
              <a:rPr lang="en-US" altLang="en-US" sz="2000" baseline="-25000" dirty="0"/>
              <a:t>3</a:t>
            </a:r>
          </a:p>
          <a:p>
            <a:pPr algn="ctr"/>
            <a:r>
              <a:rPr lang="en-US" altLang="en-US" sz="2000" b="1" dirty="0">
                <a:sym typeface="Symbol" panose="05050102010706020507" pitchFamily="18" charset="2"/>
              </a:rPr>
              <a:t>Figure 17</a:t>
            </a:r>
          </a:p>
        </p:txBody>
      </p:sp>
    </p:spTree>
    <p:extLst>
      <p:ext uri="{BB962C8B-B14F-4D97-AF65-F5344CB8AC3E}">
        <p14:creationId xmlns:p14="http://schemas.microsoft.com/office/powerpoint/2010/main" val="172323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2A14-EEB3-4402-9A06-7DF470CD2077}"/>
              </a:ext>
            </a:extLst>
          </p:cNvPr>
          <p:cNvSpPr>
            <a:spLocks noGrp="1"/>
          </p:cNvSpPr>
          <p:nvPr>
            <p:ph type="title"/>
          </p:nvPr>
        </p:nvSpPr>
        <p:spPr/>
        <p:txBody>
          <a:bodyPr/>
          <a:lstStyle/>
          <a:p>
            <a:r>
              <a:rPr lang="en-US" altLang="en-US" dirty="0"/>
              <a:t>Components </a:t>
            </a:r>
            <a:r>
              <a:rPr lang="en-US" altLang="en-US" sz="2400" b="0" dirty="0"/>
              <a:t>(14 of 16)</a:t>
            </a:r>
            <a:endParaRPr lang="en-IN" dirty="0"/>
          </a:p>
        </p:txBody>
      </p:sp>
      <p:sp>
        <p:nvSpPr>
          <p:cNvPr id="3" name="Content Placeholder 2">
            <a:extLst>
              <a:ext uri="{FF2B5EF4-FFF2-40B4-BE49-F238E27FC236}">
                <a16:creationId xmlns:a16="http://schemas.microsoft.com/office/drawing/2014/main" id="{6BCFF58E-D2D5-4BC0-A634-5C70F9564CC4}"/>
              </a:ext>
            </a:extLst>
          </p:cNvPr>
          <p:cNvSpPr>
            <a:spLocks noGrp="1"/>
          </p:cNvSpPr>
          <p:nvPr>
            <p:ph sz="quarter" idx="23"/>
          </p:nvPr>
        </p:nvSpPr>
        <p:spPr>
          <a:xfrm>
            <a:off x="736600" y="1289050"/>
            <a:ext cx="281495" cy="341787"/>
          </a:xfrm>
        </p:spPr>
        <p:txBody>
          <a:bodyPr/>
          <a:lstStyle/>
          <a:p>
            <a:r>
              <a:rPr lang="en-US" altLang="en-US" dirty="0">
                <a:sym typeface="Symbol" panose="05050102010706020507" pitchFamily="18" charset="2"/>
              </a:rPr>
              <a:t>If</a:t>
            </a:r>
            <a:endParaRPr lang="en-IN" dirty="0"/>
          </a:p>
        </p:txBody>
      </p:sp>
      <p:graphicFrame>
        <p:nvGraphicFramePr>
          <p:cNvPr id="20" name="Content Placeholder 19" descr="a = vec(a_1, a_2, a_3)">
            <a:extLst>
              <a:ext uri="{FF2B5EF4-FFF2-40B4-BE49-F238E27FC236}">
                <a16:creationId xmlns:a16="http://schemas.microsoft.com/office/drawing/2014/main" id="{97FF28F7-6EC6-420A-8B4A-CD8A7A0A46F0}"/>
              </a:ext>
            </a:extLst>
          </p:cNvPr>
          <p:cNvGraphicFramePr>
            <a:graphicFrameLocks noGrp="1" noChangeAspect="1"/>
          </p:cNvGraphicFramePr>
          <p:nvPr>
            <p:ph sz="quarter" idx="24"/>
            <p:extLst>
              <p:ext uri="{D42A27DB-BD31-4B8C-83A1-F6EECF244321}">
                <p14:modId xmlns:p14="http://schemas.microsoft.com/office/powerpoint/2010/main" val="1562083502"/>
              </p:ext>
            </p:extLst>
          </p:nvPr>
        </p:nvGraphicFramePr>
        <p:xfrm>
          <a:off x="979734" y="1231715"/>
          <a:ext cx="2249170" cy="474980"/>
        </p:xfrm>
        <a:graphic>
          <a:graphicData uri="http://schemas.openxmlformats.org/presentationml/2006/ole">
            <mc:AlternateContent xmlns:mc="http://schemas.openxmlformats.org/markup-compatibility/2006">
              <mc:Choice xmlns:v="urn:schemas-microsoft-com:vml" Requires="v">
                <p:oleObj spid="_x0000_s935159" name="Equation" r:id="rId3" imgW="2044440" imgH="431640" progId="Equation.DSMT4">
                  <p:embed/>
                </p:oleObj>
              </mc:Choice>
              <mc:Fallback>
                <p:oleObj name="Equation" r:id="rId3" imgW="2044440" imgH="431640" progId="Equation.DSMT4">
                  <p:embed/>
                  <p:pic>
                    <p:nvPicPr>
                      <p:cNvPr id="19" name="Object 18">
                        <a:extLst>
                          <a:ext uri="{FF2B5EF4-FFF2-40B4-BE49-F238E27FC236}">
                            <a16:creationId xmlns:a16="http://schemas.microsoft.com/office/drawing/2014/main" id="{898CDCB1-C78C-4181-8C66-59FACA0BE162}"/>
                          </a:ext>
                        </a:extLst>
                      </p:cNvPr>
                      <p:cNvPicPr/>
                      <p:nvPr/>
                    </p:nvPicPr>
                    <p:blipFill>
                      <a:blip r:embed="rId4"/>
                      <a:stretch>
                        <a:fillRect/>
                      </a:stretch>
                    </p:blipFill>
                    <p:spPr>
                      <a:xfrm>
                        <a:off x="979734" y="1231715"/>
                        <a:ext cx="2249170" cy="4749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34E2199-48B5-4465-B389-28F91A572A56}"/>
              </a:ext>
            </a:extLst>
          </p:cNvPr>
          <p:cNvSpPr>
            <a:spLocks noGrp="1"/>
          </p:cNvSpPr>
          <p:nvPr>
            <p:ph sz="quarter" idx="25"/>
          </p:nvPr>
        </p:nvSpPr>
        <p:spPr>
          <a:xfrm>
            <a:off x="3302801" y="1289050"/>
            <a:ext cx="3525624" cy="341787"/>
          </a:xfrm>
        </p:spPr>
        <p:txBody>
          <a:bodyPr/>
          <a:lstStyle/>
          <a:p>
            <a:r>
              <a:rPr lang="en-US" altLang="en-US" dirty="0">
                <a:sym typeface="Symbol" panose="05050102010706020507" pitchFamily="18" charset="2"/>
              </a:rPr>
              <a:t>then we can write</a:t>
            </a:r>
            <a:endParaRPr lang="en-IN" dirty="0"/>
          </a:p>
        </p:txBody>
      </p:sp>
      <p:graphicFrame>
        <p:nvGraphicFramePr>
          <p:cNvPr id="22" name="Content Placeholder 21" descr="a = vec(a_1, a_2, a_3) = vec(a_1, 0, 0) + vec(0, a_2, 0) + vec(0, 0, a_3) = a_1 vec(1,0,0) + a_2 vec(0, 1, 0) + a_3 vec(0, 0 1)">
            <a:extLst>
              <a:ext uri="{FF2B5EF4-FFF2-40B4-BE49-F238E27FC236}">
                <a16:creationId xmlns:a16="http://schemas.microsoft.com/office/drawing/2014/main" id="{E3D8BC17-F70B-4DF7-B035-C3EEC963E41D}"/>
              </a:ext>
            </a:extLst>
          </p:cNvPr>
          <p:cNvGraphicFramePr>
            <a:graphicFrameLocks noGrp="1" noChangeAspect="1"/>
          </p:cNvGraphicFramePr>
          <p:nvPr>
            <p:ph sz="quarter" idx="26"/>
            <p:extLst>
              <p:ext uri="{D42A27DB-BD31-4B8C-83A1-F6EECF244321}">
                <p14:modId xmlns:p14="http://schemas.microsoft.com/office/powerpoint/2010/main" val="2223365429"/>
              </p:ext>
            </p:extLst>
          </p:nvPr>
        </p:nvGraphicFramePr>
        <p:xfrm>
          <a:off x="2120353" y="1843961"/>
          <a:ext cx="7534526" cy="1093507"/>
        </p:xfrm>
        <a:graphic>
          <a:graphicData uri="http://schemas.openxmlformats.org/presentationml/2006/ole">
            <mc:AlternateContent xmlns:mc="http://schemas.openxmlformats.org/markup-compatibility/2006">
              <mc:Choice xmlns:v="urn:schemas-microsoft-com:vml" Requires="v">
                <p:oleObj spid="_x0000_s935160" name="Equation" r:id="rId5" imgW="7175160" imgH="1041120" progId="Equation.DSMT4">
                  <p:embed/>
                </p:oleObj>
              </mc:Choice>
              <mc:Fallback>
                <p:oleObj name="Equation" r:id="rId5" imgW="7175160" imgH="1041120" progId="Equation.DSMT4">
                  <p:embed/>
                  <p:pic>
                    <p:nvPicPr>
                      <p:cNvPr id="21" name="Object 20">
                        <a:extLst>
                          <a:ext uri="{FF2B5EF4-FFF2-40B4-BE49-F238E27FC236}">
                            <a16:creationId xmlns:a16="http://schemas.microsoft.com/office/drawing/2014/main" id="{879EFE8A-B636-4177-981E-04F95549291A}"/>
                          </a:ext>
                        </a:extLst>
                      </p:cNvPr>
                      <p:cNvPicPr/>
                      <p:nvPr/>
                    </p:nvPicPr>
                    <p:blipFill>
                      <a:blip r:embed="rId6"/>
                      <a:stretch>
                        <a:fillRect/>
                      </a:stretch>
                    </p:blipFill>
                    <p:spPr>
                      <a:xfrm>
                        <a:off x="2120353" y="1843961"/>
                        <a:ext cx="7534526" cy="1093507"/>
                      </a:xfrm>
                      <a:prstGeom prst="rect">
                        <a:avLst/>
                      </a:prstGeom>
                    </p:spPr>
                  </p:pic>
                </p:oleObj>
              </mc:Fallback>
            </mc:AlternateContent>
          </a:graphicData>
        </a:graphic>
      </p:graphicFrame>
      <p:graphicFrame>
        <p:nvGraphicFramePr>
          <p:cNvPr id="24" name="Content Placeholder 23" descr="(item 2). a = a_1 i + a_2 j + a_3 k">
            <a:extLst>
              <a:ext uri="{FF2B5EF4-FFF2-40B4-BE49-F238E27FC236}">
                <a16:creationId xmlns:a16="http://schemas.microsoft.com/office/drawing/2014/main" id="{C7D41AA7-7DEA-4812-B84A-C65C260F215B}"/>
              </a:ext>
            </a:extLst>
          </p:cNvPr>
          <p:cNvGraphicFramePr>
            <a:graphicFrameLocks noGrp="1" noChangeAspect="1"/>
          </p:cNvGraphicFramePr>
          <p:nvPr>
            <p:ph sz="quarter" idx="27"/>
            <p:extLst>
              <p:ext uri="{D42A27DB-BD31-4B8C-83A1-F6EECF244321}">
                <p14:modId xmlns:p14="http://schemas.microsoft.com/office/powerpoint/2010/main" val="3369643819"/>
              </p:ext>
            </p:extLst>
          </p:nvPr>
        </p:nvGraphicFramePr>
        <p:xfrm>
          <a:off x="2030587" y="3206787"/>
          <a:ext cx="3042970" cy="414950"/>
        </p:xfrm>
        <a:graphic>
          <a:graphicData uri="http://schemas.openxmlformats.org/presentationml/2006/ole">
            <mc:AlternateContent xmlns:mc="http://schemas.openxmlformats.org/markup-compatibility/2006">
              <mc:Choice xmlns:v="urn:schemas-microsoft-com:vml" Requires="v">
                <p:oleObj spid="_x0000_s935161" name="Equation" r:id="rId7" imgW="2793960" imgH="380880" progId="Equation.DSMT4">
                  <p:embed/>
                </p:oleObj>
              </mc:Choice>
              <mc:Fallback>
                <p:oleObj name="Equation" r:id="rId7" imgW="2793960" imgH="380880" progId="Equation.DSMT4">
                  <p:embed/>
                  <p:pic>
                    <p:nvPicPr>
                      <p:cNvPr id="23" name="Object 22">
                        <a:extLst>
                          <a:ext uri="{FF2B5EF4-FFF2-40B4-BE49-F238E27FC236}">
                            <a16:creationId xmlns:a16="http://schemas.microsoft.com/office/drawing/2014/main" id="{137E1450-754B-4F83-8298-28F7AF4FB2DA}"/>
                          </a:ext>
                        </a:extLst>
                      </p:cNvPr>
                      <p:cNvPicPr/>
                      <p:nvPr/>
                    </p:nvPicPr>
                    <p:blipFill>
                      <a:blip r:embed="rId8"/>
                      <a:stretch>
                        <a:fillRect/>
                      </a:stretch>
                    </p:blipFill>
                    <p:spPr>
                      <a:xfrm>
                        <a:off x="2030587" y="3206787"/>
                        <a:ext cx="3042970" cy="4149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01C1935-EA76-4702-A17C-1DC7737B3B13}"/>
              </a:ext>
            </a:extLst>
          </p:cNvPr>
          <p:cNvSpPr>
            <a:spLocks noGrp="1"/>
          </p:cNvSpPr>
          <p:nvPr>
            <p:ph sz="quarter" idx="28"/>
          </p:nvPr>
        </p:nvSpPr>
        <p:spPr>
          <a:xfrm>
            <a:off x="730250" y="3868979"/>
            <a:ext cx="10718800" cy="364715"/>
          </a:xfrm>
        </p:spPr>
        <p:txBody>
          <a:bodyPr/>
          <a:lstStyle/>
          <a:p>
            <a:r>
              <a:rPr lang="en-US" altLang="en-US" dirty="0">
                <a:sym typeface="Symbol" panose="05050102010706020507" pitchFamily="18" charset="2"/>
              </a:rPr>
              <a:t>Thus any vector in </a:t>
            </a:r>
            <a:r>
              <a:rPr lang="en-US" altLang="en-US" i="1" dirty="0">
                <a:sym typeface="Symbol" panose="05050102010706020507" pitchFamily="18" charset="2"/>
              </a:rPr>
              <a:t>V</a:t>
            </a:r>
            <a:r>
              <a:rPr lang="en-US" altLang="en-US" baseline="-25000" dirty="0">
                <a:sym typeface="Symbol" panose="05050102010706020507" pitchFamily="18" charset="2"/>
              </a:rPr>
              <a:t>3</a:t>
            </a:r>
            <a:r>
              <a:rPr lang="en-US" altLang="en-US" dirty="0">
                <a:sym typeface="Symbol" panose="05050102010706020507" pitchFamily="18" charset="2"/>
              </a:rPr>
              <a:t> can be expressed in terms of </a:t>
            </a:r>
            <a:r>
              <a:rPr lang="en-US" altLang="en-US" b="1" dirty="0">
                <a:sym typeface="Symbol" panose="05050102010706020507" pitchFamily="18" charset="2"/>
              </a:rPr>
              <a:t>i</a:t>
            </a:r>
            <a:r>
              <a:rPr lang="en-US" altLang="en-US" dirty="0">
                <a:sym typeface="Symbol" panose="05050102010706020507" pitchFamily="18" charset="2"/>
              </a:rPr>
              <a:t>, </a:t>
            </a:r>
            <a:r>
              <a:rPr lang="en-US" altLang="en-US" b="1" dirty="0">
                <a:sym typeface="Symbol" panose="05050102010706020507" pitchFamily="18" charset="2"/>
              </a:rPr>
              <a:t>j</a:t>
            </a:r>
            <a:r>
              <a:rPr lang="en-US" altLang="en-US" dirty="0">
                <a:sym typeface="Symbol" panose="05050102010706020507" pitchFamily="18" charset="2"/>
              </a:rPr>
              <a:t>, and </a:t>
            </a:r>
            <a:r>
              <a:rPr lang="en-US" altLang="en-US" b="1" dirty="0">
                <a:sym typeface="Symbol" panose="05050102010706020507" pitchFamily="18" charset="2"/>
              </a:rPr>
              <a:t>k</a:t>
            </a:r>
            <a:r>
              <a:rPr lang="en-US" altLang="en-US" dirty="0">
                <a:sym typeface="Symbol" panose="05050102010706020507" pitchFamily="18" charset="2"/>
              </a:rPr>
              <a:t>. For instance,</a:t>
            </a:r>
            <a:endParaRPr lang="en-IN" dirty="0"/>
          </a:p>
        </p:txBody>
      </p:sp>
      <p:graphicFrame>
        <p:nvGraphicFramePr>
          <p:cNvPr id="26" name="Content Placeholder 25" descr="vec(1, negative 2, 6) = i minus 2j + 6k">
            <a:extLst>
              <a:ext uri="{FF2B5EF4-FFF2-40B4-BE49-F238E27FC236}">
                <a16:creationId xmlns:a16="http://schemas.microsoft.com/office/drawing/2014/main" id="{829D00CB-6A20-4B30-B455-FDF406D40240}"/>
              </a:ext>
            </a:extLst>
          </p:cNvPr>
          <p:cNvGraphicFramePr>
            <a:graphicFrameLocks noGrp="1" noChangeAspect="1"/>
          </p:cNvGraphicFramePr>
          <p:nvPr>
            <p:ph sz="quarter" idx="29"/>
            <p:extLst>
              <p:ext uri="{D42A27DB-BD31-4B8C-83A1-F6EECF244321}">
                <p14:modId xmlns:p14="http://schemas.microsoft.com/office/powerpoint/2010/main" val="2618713544"/>
              </p:ext>
            </p:extLst>
          </p:nvPr>
        </p:nvGraphicFramePr>
        <p:xfrm>
          <a:off x="5064270" y="4352431"/>
          <a:ext cx="3057154" cy="451928"/>
        </p:xfrm>
        <a:graphic>
          <a:graphicData uri="http://schemas.openxmlformats.org/presentationml/2006/ole">
            <mc:AlternateContent xmlns:mc="http://schemas.openxmlformats.org/markup-compatibility/2006">
              <mc:Choice xmlns:v="urn:schemas-microsoft-com:vml" Requires="v">
                <p:oleObj spid="_x0000_s935162" name="Equation" r:id="rId9" imgW="2920680" imgH="431640" progId="Equation.DSMT4">
                  <p:embed/>
                </p:oleObj>
              </mc:Choice>
              <mc:Fallback>
                <p:oleObj name="Equation" r:id="rId9" imgW="2920680" imgH="431640" progId="Equation.DSMT4">
                  <p:embed/>
                  <p:pic>
                    <p:nvPicPr>
                      <p:cNvPr id="25" name="Object 24">
                        <a:extLst>
                          <a:ext uri="{FF2B5EF4-FFF2-40B4-BE49-F238E27FC236}">
                            <a16:creationId xmlns:a16="http://schemas.microsoft.com/office/drawing/2014/main" id="{190EA70D-4AF2-496B-BE9F-4C7414F54CD0}"/>
                          </a:ext>
                        </a:extLst>
                      </p:cNvPr>
                      <p:cNvPicPr/>
                      <p:nvPr/>
                    </p:nvPicPr>
                    <p:blipFill>
                      <a:blip r:embed="rId10"/>
                      <a:stretch>
                        <a:fillRect/>
                      </a:stretch>
                    </p:blipFill>
                    <p:spPr>
                      <a:xfrm>
                        <a:off x="5064270" y="4352431"/>
                        <a:ext cx="3057154" cy="45192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4C53E42-61CF-4950-A4E8-F77109E4006D}"/>
              </a:ext>
            </a:extLst>
          </p:cNvPr>
          <p:cNvSpPr>
            <a:spLocks noGrp="1"/>
          </p:cNvSpPr>
          <p:nvPr>
            <p:ph sz="quarter" idx="30"/>
          </p:nvPr>
        </p:nvSpPr>
        <p:spPr>
          <a:xfrm>
            <a:off x="736600" y="5088067"/>
            <a:ext cx="10718800" cy="333514"/>
          </a:xfrm>
        </p:spPr>
        <p:txBody>
          <a:bodyPr/>
          <a:lstStyle/>
          <a:p>
            <a:r>
              <a:rPr lang="en-US" altLang="en-US" dirty="0">
                <a:sym typeface="Symbol" panose="05050102010706020507" pitchFamily="18" charset="2"/>
              </a:rPr>
              <a:t>Similarly, in two dimensions, we can write</a:t>
            </a:r>
            <a:endParaRPr lang="en-IN" dirty="0"/>
          </a:p>
        </p:txBody>
      </p:sp>
      <p:graphicFrame>
        <p:nvGraphicFramePr>
          <p:cNvPr id="28" name="Content Placeholder 27" descr="(item 3). a = abs(a_1, a_2) = a_1 i + a_1 j">
            <a:extLst>
              <a:ext uri="{FF2B5EF4-FFF2-40B4-BE49-F238E27FC236}">
                <a16:creationId xmlns:a16="http://schemas.microsoft.com/office/drawing/2014/main" id="{C8049BEB-9FDD-41D1-A677-90BD3AC21FF8}"/>
              </a:ext>
            </a:extLst>
          </p:cNvPr>
          <p:cNvGraphicFramePr>
            <a:graphicFrameLocks noGrp="1" noChangeAspect="1"/>
          </p:cNvGraphicFramePr>
          <p:nvPr>
            <p:ph sz="quarter" idx="31"/>
            <p:extLst>
              <p:ext uri="{D42A27DB-BD31-4B8C-83A1-F6EECF244321}">
                <p14:modId xmlns:p14="http://schemas.microsoft.com/office/powerpoint/2010/main" val="976977498"/>
              </p:ext>
            </p:extLst>
          </p:nvPr>
        </p:nvGraphicFramePr>
        <p:xfrm>
          <a:off x="4481942" y="5569048"/>
          <a:ext cx="3653566" cy="475903"/>
        </p:xfrm>
        <a:graphic>
          <a:graphicData uri="http://schemas.openxmlformats.org/presentationml/2006/ole">
            <mc:AlternateContent xmlns:mc="http://schemas.openxmlformats.org/markup-compatibility/2006">
              <mc:Choice xmlns:v="urn:schemas-microsoft-com:vml" Requires="v">
                <p:oleObj spid="_x0000_s935163" name="Equation" r:id="rId11" imgW="3314520" imgH="431640" progId="Equation.DSMT4">
                  <p:embed/>
                </p:oleObj>
              </mc:Choice>
              <mc:Fallback>
                <p:oleObj name="Equation" r:id="rId11" imgW="3314520" imgH="431640" progId="Equation.DSMT4">
                  <p:embed/>
                  <p:pic>
                    <p:nvPicPr>
                      <p:cNvPr id="27" name="Object 26">
                        <a:extLst>
                          <a:ext uri="{FF2B5EF4-FFF2-40B4-BE49-F238E27FC236}">
                            <a16:creationId xmlns:a16="http://schemas.microsoft.com/office/drawing/2014/main" id="{57772AF5-0F42-4C1D-9203-8163D7CAE182}"/>
                          </a:ext>
                        </a:extLst>
                      </p:cNvPr>
                      <p:cNvPicPr/>
                      <p:nvPr/>
                    </p:nvPicPr>
                    <p:blipFill>
                      <a:blip r:embed="rId12"/>
                      <a:stretch>
                        <a:fillRect/>
                      </a:stretch>
                    </p:blipFill>
                    <p:spPr>
                      <a:xfrm>
                        <a:off x="4481942" y="5569048"/>
                        <a:ext cx="3653566" cy="475903"/>
                      </a:xfrm>
                      <a:prstGeom prst="rect">
                        <a:avLst/>
                      </a:prstGeom>
                    </p:spPr>
                  </p:pic>
                </p:oleObj>
              </mc:Fallback>
            </mc:AlternateContent>
          </a:graphicData>
        </a:graphic>
      </p:graphicFrame>
    </p:spTree>
    <p:extLst>
      <p:ext uri="{BB962C8B-B14F-4D97-AF65-F5344CB8AC3E}">
        <p14:creationId xmlns:p14="http://schemas.microsoft.com/office/powerpoint/2010/main" val="22595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DA0E-40FC-4744-9D74-054D33AB98FF}"/>
              </a:ext>
            </a:extLst>
          </p:cNvPr>
          <p:cNvSpPr>
            <a:spLocks noGrp="1"/>
          </p:cNvSpPr>
          <p:nvPr>
            <p:ph type="title"/>
          </p:nvPr>
        </p:nvSpPr>
        <p:spPr/>
        <p:txBody>
          <a:bodyPr/>
          <a:lstStyle/>
          <a:p>
            <a:r>
              <a:rPr lang="en-US" altLang="en-US" dirty="0"/>
              <a:t>Components </a:t>
            </a:r>
            <a:r>
              <a:rPr lang="en-US" altLang="en-US" sz="2400" b="0" dirty="0"/>
              <a:t>(15 of 16)</a:t>
            </a:r>
            <a:endParaRPr lang="en-IN" dirty="0"/>
          </a:p>
        </p:txBody>
      </p:sp>
      <p:sp>
        <p:nvSpPr>
          <p:cNvPr id="3" name="Content Placeholder 2">
            <a:extLst>
              <a:ext uri="{FF2B5EF4-FFF2-40B4-BE49-F238E27FC236}">
                <a16:creationId xmlns:a16="http://schemas.microsoft.com/office/drawing/2014/main" id="{F291413D-9E89-44CF-9E9E-377A25B0B47F}"/>
              </a:ext>
            </a:extLst>
          </p:cNvPr>
          <p:cNvSpPr>
            <a:spLocks noGrp="1"/>
          </p:cNvSpPr>
          <p:nvPr>
            <p:ph sz="quarter" idx="23"/>
          </p:nvPr>
        </p:nvSpPr>
        <p:spPr>
          <a:xfrm>
            <a:off x="736600" y="1289049"/>
            <a:ext cx="10706100" cy="672105"/>
          </a:xfrm>
        </p:spPr>
        <p:txBody>
          <a:bodyPr/>
          <a:lstStyle/>
          <a:p>
            <a:r>
              <a:rPr lang="en-US" altLang="en-US" dirty="0">
                <a:sym typeface="Symbol" panose="05050102010706020507" pitchFamily="18" charset="2"/>
              </a:rPr>
              <a:t>See Figure 18 for the geometric interpretation of Equations 3 and 2 and compare with Figure 17.</a:t>
            </a:r>
            <a:endParaRPr lang="en-IN" dirty="0"/>
          </a:p>
        </p:txBody>
      </p:sp>
      <p:pic>
        <p:nvPicPr>
          <p:cNvPr id="19" name="Content Placeholder 18" descr="Two vectors are graphed on the axes of an x y coordinate plane. The vector i starts from the origin and ends at the point (1, 0). The vector j starts from the origin and ends at the point (0, 1).&#10;">
            <a:extLst>
              <a:ext uri="{FF2B5EF4-FFF2-40B4-BE49-F238E27FC236}">
                <a16:creationId xmlns:a16="http://schemas.microsoft.com/office/drawing/2014/main" id="{82CA1D56-7798-4AB0-8459-1FC1143298A9}"/>
              </a:ext>
            </a:extLst>
          </p:cNvPr>
          <p:cNvPicPr>
            <a:picLocks noGrp="1" noChangeAspect="1"/>
          </p:cNvPicPr>
          <p:nvPr>
            <p:ph sz="quarter" idx="24"/>
          </p:nvPr>
        </p:nvPicPr>
        <p:blipFill>
          <a:blip r:embed="rId2"/>
          <a:stretch>
            <a:fillRect/>
          </a:stretch>
        </p:blipFill>
        <p:spPr>
          <a:xfrm>
            <a:off x="3312108" y="2010274"/>
            <a:ext cx="1920853" cy="1363327"/>
          </a:xfrm>
          <a:prstGeom prst="rect">
            <a:avLst/>
          </a:prstGeom>
        </p:spPr>
      </p:pic>
      <p:pic>
        <p:nvPicPr>
          <p:cNvPr id="20" name="Content Placeholder 19" descr="Three vectors are graphed on the axes of an x y z coordinate system. The vector i starts from the origin and ends at a point on the x-axis. The vector j starts from the origin and ends at the point on a y-axis. The vector k starts from the origin and ends at a point on the z-axis.&#10;">
            <a:extLst>
              <a:ext uri="{FF2B5EF4-FFF2-40B4-BE49-F238E27FC236}">
                <a16:creationId xmlns:a16="http://schemas.microsoft.com/office/drawing/2014/main" id="{211DADE8-E15A-41D7-B0A4-BCB120C58D23}"/>
              </a:ext>
            </a:extLst>
          </p:cNvPr>
          <p:cNvPicPr>
            <a:picLocks noGrp="1" noChangeAspect="1"/>
          </p:cNvPicPr>
          <p:nvPr>
            <p:ph sz="quarter" idx="25"/>
          </p:nvPr>
        </p:nvPicPr>
        <p:blipFill>
          <a:blip r:embed="rId3"/>
          <a:stretch>
            <a:fillRect/>
          </a:stretch>
        </p:blipFill>
        <p:spPr>
          <a:xfrm>
            <a:off x="6645301" y="2005725"/>
            <a:ext cx="1934082" cy="1381487"/>
          </a:xfrm>
          <a:prstGeom prst="rect">
            <a:avLst/>
          </a:prstGeom>
        </p:spPr>
      </p:pic>
      <p:sp>
        <p:nvSpPr>
          <p:cNvPr id="6" name="Content Placeholder 5">
            <a:extLst>
              <a:ext uri="{FF2B5EF4-FFF2-40B4-BE49-F238E27FC236}">
                <a16:creationId xmlns:a16="http://schemas.microsoft.com/office/drawing/2014/main" id="{60902415-9D39-4EDD-B33C-920B9950C5C2}"/>
              </a:ext>
            </a:extLst>
          </p:cNvPr>
          <p:cNvSpPr>
            <a:spLocks noGrp="1"/>
          </p:cNvSpPr>
          <p:nvPr>
            <p:ph sz="quarter" idx="26"/>
          </p:nvPr>
        </p:nvSpPr>
        <p:spPr>
          <a:xfrm>
            <a:off x="4029719" y="3472162"/>
            <a:ext cx="4132563" cy="781798"/>
          </a:xfrm>
        </p:spPr>
        <p:txBody>
          <a:bodyPr/>
          <a:lstStyle/>
          <a:p>
            <a:pPr algn="ctr"/>
            <a:r>
              <a:rPr lang="en-US" altLang="en-US" sz="2000" dirty="0"/>
              <a:t>Standard basis vectors in </a:t>
            </a:r>
            <a:r>
              <a:rPr lang="en-US" altLang="en-US" sz="2000" i="1" dirty="0"/>
              <a:t>V</a:t>
            </a:r>
            <a:r>
              <a:rPr lang="en-US" altLang="en-US" sz="2000" baseline="-25000" dirty="0"/>
              <a:t>2</a:t>
            </a:r>
            <a:r>
              <a:rPr lang="en-US" altLang="en-US" sz="2000" dirty="0"/>
              <a:t> and </a:t>
            </a:r>
            <a:r>
              <a:rPr lang="en-US" altLang="en-US" sz="2000" i="1" dirty="0"/>
              <a:t>V</a:t>
            </a:r>
            <a:r>
              <a:rPr lang="en-US" altLang="en-US" sz="2000" baseline="-25000" dirty="0"/>
              <a:t>3</a:t>
            </a:r>
          </a:p>
          <a:p>
            <a:pPr algn="ctr"/>
            <a:r>
              <a:rPr lang="en-US" altLang="en-US" sz="2000" b="1" dirty="0">
                <a:sym typeface="Symbol" panose="05050102010706020507" pitchFamily="18" charset="2"/>
              </a:rPr>
              <a:t>Figure 17</a:t>
            </a:r>
          </a:p>
        </p:txBody>
      </p:sp>
      <p:pic>
        <p:nvPicPr>
          <p:cNvPr id="21" name="Content Placeholder 20" descr="On an x y coordinate plane, a vector a starts from the origin and ends at the point (a_1, a_2). A horizontal vector a_1 i is on the x-axis. Another vertical vector a_2 j has its initial point at the terminal point of a_1 i and ends at (a_1, a_2).">
            <a:extLst>
              <a:ext uri="{FF2B5EF4-FFF2-40B4-BE49-F238E27FC236}">
                <a16:creationId xmlns:a16="http://schemas.microsoft.com/office/drawing/2014/main" id="{FF3F5382-8B05-4A47-8C1F-2278C5250468}"/>
              </a:ext>
            </a:extLst>
          </p:cNvPr>
          <p:cNvPicPr>
            <a:picLocks noGrp="1" noChangeAspect="1"/>
          </p:cNvPicPr>
          <p:nvPr>
            <p:ph sz="quarter" idx="27"/>
          </p:nvPr>
        </p:nvPicPr>
        <p:blipFill>
          <a:blip r:embed="rId4"/>
          <a:stretch>
            <a:fillRect/>
          </a:stretch>
        </p:blipFill>
        <p:spPr>
          <a:xfrm>
            <a:off x="3088573" y="4445771"/>
            <a:ext cx="2219731" cy="1385000"/>
          </a:xfrm>
          <a:prstGeom prst="rect">
            <a:avLst/>
          </a:prstGeom>
        </p:spPr>
      </p:pic>
      <p:pic>
        <p:nvPicPr>
          <p:cNvPr id="22" name="Content Placeholder 21" descr="A vector is graphed on an x y z coordinate system. The vector a starts from the origin and ends at the point (a_1, a_2, a_3) and is on the y z plane. A vector a_1 i is on the x-axis, another vector a_2 j is on the x y plane, with its initial point at the terminal point of a_1 i. A third vector a_3 k has its initial point at the terminal point of vector a_2 j and its terminal point at (a_1, a_2, a_3), which is the terminal point of vector a. &#10;">
            <a:extLst>
              <a:ext uri="{FF2B5EF4-FFF2-40B4-BE49-F238E27FC236}">
                <a16:creationId xmlns:a16="http://schemas.microsoft.com/office/drawing/2014/main" id="{CEC6E432-4860-4574-AEF2-5F09CE117FB5}"/>
              </a:ext>
            </a:extLst>
          </p:cNvPr>
          <p:cNvPicPr>
            <a:picLocks noGrp="1" noChangeAspect="1"/>
          </p:cNvPicPr>
          <p:nvPr>
            <p:ph sz="quarter" idx="28"/>
          </p:nvPr>
        </p:nvPicPr>
        <p:blipFill>
          <a:blip r:embed="rId5"/>
          <a:stretch>
            <a:fillRect/>
          </a:stretch>
        </p:blipFill>
        <p:spPr>
          <a:xfrm>
            <a:off x="6693539" y="4387765"/>
            <a:ext cx="1933476" cy="1385000"/>
          </a:xfrm>
          <a:prstGeom prst="rect">
            <a:avLst/>
          </a:prstGeom>
        </p:spPr>
      </p:pic>
      <p:sp>
        <p:nvSpPr>
          <p:cNvPr id="9" name="Content Placeholder 8">
            <a:extLst>
              <a:ext uri="{FF2B5EF4-FFF2-40B4-BE49-F238E27FC236}">
                <a16:creationId xmlns:a16="http://schemas.microsoft.com/office/drawing/2014/main" id="{D66E97C9-B5AF-4900-A5CB-A481CE78C087}"/>
              </a:ext>
            </a:extLst>
          </p:cNvPr>
          <p:cNvSpPr>
            <a:spLocks noGrp="1"/>
          </p:cNvSpPr>
          <p:nvPr>
            <p:ph sz="quarter" idx="29"/>
          </p:nvPr>
        </p:nvSpPr>
        <p:spPr>
          <a:xfrm>
            <a:off x="5432049" y="6001413"/>
            <a:ext cx="1315202" cy="296497"/>
          </a:xfrm>
        </p:spPr>
        <p:txBody>
          <a:bodyPr/>
          <a:lstStyle/>
          <a:p>
            <a:pPr algn="ctr"/>
            <a:r>
              <a:rPr lang="en-US" altLang="en-US" sz="2000" b="1" dirty="0">
                <a:sym typeface="Symbol" panose="05050102010706020507" pitchFamily="18" charset="2"/>
              </a:rPr>
              <a:t>Figure 18</a:t>
            </a:r>
          </a:p>
        </p:txBody>
      </p:sp>
    </p:spTree>
    <p:extLst>
      <p:ext uri="{BB962C8B-B14F-4D97-AF65-F5344CB8AC3E}">
        <p14:creationId xmlns:p14="http://schemas.microsoft.com/office/powerpoint/2010/main" val="200117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FA61-6EFC-4311-BB18-DB75E5E9EA87}"/>
              </a:ext>
            </a:extLst>
          </p:cNvPr>
          <p:cNvSpPr>
            <a:spLocks noGrp="1"/>
          </p:cNvSpPr>
          <p:nvPr>
            <p:ph type="title"/>
          </p:nvPr>
        </p:nvSpPr>
        <p:spPr/>
        <p:txBody>
          <a:bodyPr/>
          <a:lstStyle/>
          <a:p>
            <a:r>
              <a:rPr lang="en-US" altLang="en-US" dirty="0"/>
              <a:t>Components </a:t>
            </a:r>
            <a:r>
              <a:rPr lang="en-US" altLang="en-US" sz="2400" b="0" dirty="0"/>
              <a:t>(16 of 16)</a:t>
            </a:r>
            <a:endParaRPr lang="en-IN" dirty="0"/>
          </a:p>
        </p:txBody>
      </p:sp>
      <p:sp>
        <p:nvSpPr>
          <p:cNvPr id="3" name="Content Placeholder 2">
            <a:extLst>
              <a:ext uri="{FF2B5EF4-FFF2-40B4-BE49-F238E27FC236}">
                <a16:creationId xmlns:a16="http://schemas.microsoft.com/office/drawing/2014/main" id="{776D2AC8-8DA7-4946-AEA0-354F04B72DBC}"/>
              </a:ext>
            </a:extLst>
          </p:cNvPr>
          <p:cNvSpPr>
            <a:spLocks noGrp="1"/>
          </p:cNvSpPr>
          <p:nvPr>
            <p:ph sz="quarter" idx="23"/>
          </p:nvPr>
        </p:nvSpPr>
        <p:spPr>
          <a:xfrm>
            <a:off x="736600" y="1289049"/>
            <a:ext cx="10718800" cy="1022349"/>
          </a:xfrm>
        </p:spPr>
        <p:txBody>
          <a:bodyPr/>
          <a:lstStyle/>
          <a:p>
            <a:r>
              <a:rPr lang="en-US" altLang="en-US" dirty="0">
                <a:sym typeface="Symbol" panose="05050102010706020507" pitchFamily="18" charset="2"/>
              </a:rPr>
              <a:t>A </a:t>
            </a:r>
            <a:r>
              <a:rPr lang="en-US" altLang="en-US" b="1" dirty="0">
                <a:sym typeface="Symbol" panose="05050102010706020507" pitchFamily="18" charset="2"/>
              </a:rPr>
              <a:t>unit vector </a:t>
            </a:r>
            <a:r>
              <a:rPr lang="en-US" altLang="en-US" dirty="0">
                <a:sym typeface="Symbol" panose="05050102010706020507" pitchFamily="18" charset="2"/>
              </a:rPr>
              <a:t>is a vector whose length is 1. For instance, </a:t>
            </a:r>
            <a:r>
              <a:rPr lang="en-US" altLang="en-US" b="1" dirty="0">
                <a:sym typeface="Symbol" panose="05050102010706020507" pitchFamily="18" charset="2"/>
              </a:rPr>
              <a:t>i</a:t>
            </a:r>
            <a:r>
              <a:rPr lang="en-US" altLang="en-US" dirty="0">
                <a:sym typeface="Symbol" panose="05050102010706020507" pitchFamily="18" charset="2"/>
              </a:rPr>
              <a:t>, </a:t>
            </a:r>
            <a:r>
              <a:rPr lang="en-US" altLang="en-US" b="1" dirty="0">
                <a:sym typeface="Symbol" panose="05050102010706020507" pitchFamily="18" charset="2"/>
              </a:rPr>
              <a:t>j</a:t>
            </a:r>
            <a:r>
              <a:rPr lang="en-US" altLang="en-US" dirty="0">
                <a:sym typeface="Symbol" panose="05050102010706020507" pitchFamily="18" charset="2"/>
              </a:rPr>
              <a:t>, and </a:t>
            </a:r>
            <a:r>
              <a:rPr lang="en-US" altLang="en-US" b="1" dirty="0">
                <a:sym typeface="Symbol" panose="05050102010706020507" pitchFamily="18" charset="2"/>
              </a:rPr>
              <a:t>k</a:t>
            </a:r>
            <a:r>
              <a:rPr lang="en-US" altLang="en-US" dirty="0">
                <a:sym typeface="Symbol" panose="05050102010706020507" pitchFamily="18" charset="2"/>
              </a:rPr>
              <a:t> are all unit vectors. In general, if </a:t>
            </a:r>
            <a:r>
              <a:rPr lang="en-US" altLang="en-US" b="1" dirty="0">
                <a:sym typeface="Symbol" panose="05050102010706020507" pitchFamily="18" charset="2"/>
              </a:rPr>
              <a:t>a</a:t>
            </a:r>
            <a:r>
              <a:rPr lang="en-US" altLang="en-US" dirty="0">
                <a:sym typeface="Symbol" panose="05050102010706020507" pitchFamily="18" charset="2"/>
              </a:rPr>
              <a:t> </a:t>
            </a:r>
            <a:r>
              <a:rPr lang="en-US" altLang="en-US" b="1" dirty="0">
                <a:sym typeface="Symbol" panose="05050102010706020507" pitchFamily="18" charset="2"/>
              </a:rPr>
              <a:t></a:t>
            </a:r>
            <a:r>
              <a:rPr lang="en-US" altLang="en-US" dirty="0">
                <a:sym typeface="Symbol" panose="05050102010706020507" pitchFamily="18" charset="2"/>
              </a:rPr>
              <a:t> </a:t>
            </a:r>
            <a:r>
              <a:rPr lang="en-US" altLang="en-US" b="1" dirty="0">
                <a:sym typeface="Symbol" panose="05050102010706020507" pitchFamily="18" charset="2"/>
              </a:rPr>
              <a:t>0</a:t>
            </a:r>
            <a:r>
              <a:rPr lang="en-US" altLang="en-US" dirty="0">
                <a:sym typeface="Symbol" panose="05050102010706020507" pitchFamily="18" charset="2"/>
              </a:rPr>
              <a:t>, then the unit vector that has the same direction as </a:t>
            </a:r>
            <a:r>
              <a:rPr lang="en-US" altLang="en-US" b="1" dirty="0">
                <a:sym typeface="Symbol" panose="05050102010706020507" pitchFamily="18" charset="2"/>
              </a:rPr>
              <a:t>a</a:t>
            </a:r>
            <a:r>
              <a:rPr lang="en-US" altLang="en-US" dirty="0">
                <a:sym typeface="Symbol" panose="05050102010706020507" pitchFamily="18" charset="2"/>
              </a:rPr>
              <a:t> is</a:t>
            </a:r>
            <a:endParaRPr lang="en-IN" dirty="0"/>
          </a:p>
        </p:txBody>
      </p:sp>
      <p:graphicFrame>
        <p:nvGraphicFramePr>
          <p:cNvPr id="20" name="Content Placeholder 19" descr="(item 4). u = ((1)/(abs(a))) a = ((a)/(abs(a)))">
            <a:extLst>
              <a:ext uri="{FF2B5EF4-FFF2-40B4-BE49-F238E27FC236}">
                <a16:creationId xmlns:a16="http://schemas.microsoft.com/office/drawing/2014/main" id="{DD37EB23-73E4-4C74-801C-FE223ACD87F5}"/>
              </a:ext>
            </a:extLst>
          </p:cNvPr>
          <p:cNvGraphicFramePr>
            <a:graphicFrameLocks noGrp="1" noChangeAspect="1"/>
          </p:cNvGraphicFramePr>
          <p:nvPr>
            <p:ph sz="quarter" idx="24"/>
            <p:extLst>
              <p:ext uri="{D42A27DB-BD31-4B8C-83A1-F6EECF244321}">
                <p14:modId xmlns:p14="http://schemas.microsoft.com/office/powerpoint/2010/main" val="1231059487"/>
              </p:ext>
            </p:extLst>
          </p:nvPr>
        </p:nvGraphicFramePr>
        <p:xfrm>
          <a:off x="4910807" y="2500545"/>
          <a:ext cx="2357683" cy="854983"/>
        </p:xfrm>
        <a:graphic>
          <a:graphicData uri="http://schemas.openxmlformats.org/presentationml/2006/ole">
            <mc:AlternateContent xmlns:mc="http://schemas.openxmlformats.org/markup-compatibility/2006">
              <mc:Choice xmlns:v="urn:schemas-microsoft-com:vml" Requires="v">
                <p:oleObj spid="_x0000_s936065" name="Equation" r:id="rId3" imgW="2311200" imgH="838080" progId="Equation.DSMT4">
                  <p:embed/>
                </p:oleObj>
              </mc:Choice>
              <mc:Fallback>
                <p:oleObj name="Equation" r:id="rId3" imgW="2311200" imgH="838080" progId="Equation.DSMT4">
                  <p:embed/>
                  <p:pic>
                    <p:nvPicPr>
                      <p:cNvPr id="19" name="Object 18">
                        <a:extLst>
                          <a:ext uri="{FF2B5EF4-FFF2-40B4-BE49-F238E27FC236}">
                            <a16:creationId xmlns:a16="http://schemas.microsoft.com/office/drawing/2014/main" id="{969CF28A-95AB-48F8-8E44-53E5ABBD1F5C}"/>
                          </a:ext>
                        </a:extLst>
                      </p:cNvPr>
                      <p:cNvPicPr/>
                      <p:nvPr/>
                    </p:nvPicPr>
                    <p:blipFill>
                      <a:blip r:embed="rId4"/>
                      <a:stretch>
                        <a:fillRect/>
                      </a:stretch>
                    </p:blipFill>
                    <p:spPr>
                      <a:xfrm>
                        <a:off x="4910807" y="2500545"/>
                        <a:ext cx="2357683" cy="85498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E99D8D0-7964-432E-B32A-19AEEE0D146D}"/>
              </a:ext>
            </a:extLst>
          </p:cNvPr>
          <p:cNvSpPr>
            <a:spLocks noGrp="1"/>
          </p:cNvSpPr>
          <p:nvPr>
            <p:ph sz="quarter" idx="25"/>
          </p:nvPr>
        </p:nvSpPr>
        <p:spPr>
          <a:xfrm>
            <a:off x="736600" y="3789577"/>
            <a:ext cx="3828501" cy="343404"/>
          </a:xfrm>
        </p:spPr>
        <p:txBody>
          <a:bodyPr/>
          <a:lstStyle/>
          <a:p>
            <a:r>
              <a:rPr lang="en-US" altLang="en-US" dirty="0">
                <a:sym typeface="Symbol" panose="05050102010706020507" pitchFamily="18" charset="2"/>
              </a:rPr>
              <a:t>In order to verify this, we let</a:t>
            </a:r>
            <a:endParaRPr lang="en-IN" dirty="0"/>
          </a:p>
        </p:txBody>
      </p:sp>
      <p:graphicFrame>
        <p:nvGraphicFramePr>
          <p:cNvPr id="22" name="Content Placeholder 21" descr="c = (1/(au))">
            <a:extLst>
              <a:ext uri="{FF2B5EF4-FFF2-40B4-BE49-F238E27FC236}">
                <a16:creationId xmlns:a16="http://schemas.microsoft.com/office/drawing/2014/main" id="{D057284B-0182-4915-A4D9-3CB83B25F06A}"/>
              </a:ext>
            </a:extLst>
          </p:cNvPr>
          <p:cNvGraphicFramePr>
            <a:graphicFrameLocks noGrp="1" noChangeAspect="1"/>
          </p:cNvGraphicFramePr>
          <p:nvPr>
            <p:ph sz="quarter" idx="26"/>
            <p:extLst>
              <p:ext uri="{D42A27DB-BD31-4B8C-83A1-F6EECF244321}">
                <p14:modId xmlns:p14="http://schemas.microsoft.com/office/powerpoint/2010/main" val="2584371008"/>
              </p:ext>
            </p:extLst>
          </p:nvPr>
        </p:nvGraphicFramePr>
        <p:xfrm>
          <a:off x="4546281" y="3577245"/>
          <a:ext cx="964606" cy="872111"/>
        </p:xfrm>
        <a:graphic>
          <a:graphicData uri="http://schemas.openxmlformats.org/presentationml/2006/ole">
            <mc:AlternateContent xmlns:mc="http://schemas.openxmlformats.org/markup-compatibility/2006">
              <mc:Choice xmlns:v="urn:schemas-microsoft-com:vml" Requires="v">
                <p:oleObj spid="_x0000_s936066" name="Equation" r:id="rId5" imgW="927000" imgH="838080" progId="Equation.DSMT4">
                  <p:embed/>
                </p:oleObj>
              </mc:Choice>
              <mc:Fallback>
                <p:oleObj name="Equation" r:id="rId5" imgW="927000" imgH="838080" progId="Equation.DSMT4">
                  <p:embed/>
                  <p:pic>
                    <p:nvPicPr>
                      <p:cNvPr id="21" name="Object 20">
                        <a:extLst>
                          <a:ext uri="{FF2B5EF4-FFF2-40B4-BE49-F238E27FC236}">
                            <a16:creationId xmlns:a16="http://schemas.microsoft.com/office/drawing/2014/main" id="{9BF06C06-0DE9-4C0C-8A3A-9D1BF8945C7D}"/>
                          </a:ext>
                        </a:extLst>
                      </p:cNvPr>
                      <p:cNvPicPr/>
                      <p:nvPr/>
                    </p:nvPicPr>
                    <p:blipFill>
                      <a:blip r:embed="rId6"/>
                      <a:stretch>
                        <a:fillRect/>
                      </a:stretch>
                    </p:blipFill>
                    <p:spPr>
                      <a:xfrm>
                        <a:off x="4546281" y="3577245"/>
                        <a:ext cx="964606" cy="87211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BE7BC83-2018-421D-A05F-3D69FF955EE9}"/>
              </a:ext>
            </a:extLst>
          </p:cNvPr>
          <p:cNvSpPr>
            <a:spLocks noGrp="1"/>
          </p:cNvSpPr>
          <p:nvPr>
            <p:ph sz="quarter" idx="27"/>
          </p:nvPr>
        </p:nvSpPr>
        <p:spPr>
          <a:xfrm>
            <a:off x="5590557" y="3798542"/>
            <a:ext cx="5855878" cy="277821"/>
          </a:xfrm>
        </p:spPr>
        <p:txBody>
          <a:bodyPr/>
          <a:lstStyle/>
          <a:p>
            <a:r>
              <a:rPr lang="en-US" altLang="en-US" dirty="0">
                <a:sym typeface="Symbol" panose="05050102010706020507" pitchFamily="18" charset="2"/>
              </a:rPr>
              <a:t>Then </a:t>
            </a:r>
            <a:r>
              <a:rPr lang="en-US" altLang="en-US" b="1" dirty="0">
                <a:sym typeface="Symbol" panose="05050102010706020507" pitchFamily="18" charset="2"/>
              </a:rPr>
              <a:t>u</a:t>
            </a:r>
            <a:r>
              <a:rPr lang="en-US" altLang="en-US" dirty="0">
                <a:sym typeface="Symbol" panose="05050102010706020507" pitchFamily="18" charset="2"/>
              </a:rPr>
              <a:t> = </a:t>
            </a:r>
            <a:r>
              <a:rPr lang="en-US" altLang="en-US" i="1" dirty="0">
                <a:sym typeface="Symbol" panose="05050102010706020507" pitchFamily="18" charset="2"/>
              </a:rPr>
              <a:t>c</a:t>
            </a:r>
            <a:r>
              <a:rPr lang="en-US" altLang="en-US" b="1" dirty="0">
                <a:sym typeface="Symbol" panose="05050102010706020507" pitchFamily="18" charset="2"/>
              </a:rPr>
              <a:t>a</a:t>
            </a:r>
            <a:r>
              <a:rPr lang="en-US" altLang="en-US" dirty="0">
                <a:sym typeface="Symbol" panose="05050102010706020507" pitchFamily="18" charset="2"/>
              </a:rPr>
              <a:t> and </a:t>
            </a:r>
            <a:r>
              <a:rPr lang="en-US" altLang="en-US" i="1" dirty="0">
                <a:sym typeface="Symbol" panose="05050102010706020507" pitchFamily="18" charset="2"/>
              </a:rPr>
              <a:t>c</a:t>
            </a:r>
            <a:r>
              <a:rPr lang="en-US" altLang="en-US" dirty="0">
                <a:sym typeface="Symbol" panose="05050102010706020507" pitchFamily="18" charset="2"/>
              </a:rPr>
              <a:t> is a positive scalar,</a:t>
            </a:r>
            <a:endParaRPr lang="en-IN" dirty="0"/>
          </a:p>
        </p:txBody>
      </p:sp>
      <p:sp>
        <p:nvSpPr>
          <p:cNvPr id="8" name="Content Placeholder 7">
            <a:extLst>
              <a:ext uri="{FF2B5EF4-FFF2-40B4-BE49-F238E27FC236}">
                <a16:creationId xmlns:a16="http://schemas.microsoft.com/office/drawing/2014/main" id="{6A091106-4B77-45E9-8AC6-F4802B4F06DE}"/>
              </a:ext>
            </a:extLst>
          </p:cNvPr>
          <p:cNvSpPr>
            <a:spLocks noGrp="1"/>
          </p:cNvSpPr>
          <p:nvPr>
            <p:ph sz="quarter" idx="28"/>
          </p:nvPr>
        </p:nvSpPr>
        <p:spPr>
          <a:xfrm>
            <a:off x="736600" y="4406517"/>
            <a:ext cx="10712449" cy="312761"/>
          </a:xfrm>
        </p:spPr>
        <p:txBody>
          <a:bodyPr/>
          <a:lstStyle/>
          <a:p>
            <a:r>
              <a:rPr lang="en-US" altLang="en-US" dirty="0">
                <a:sym typeface="Symbol" panose="05050102010706020507" pitchFamily="18" charset="2"/>
              </a:rPr>
              <a:t>so </a:t>
            </a:r>
            <a:r>
              <a:rPr lang="en-US" altLang="en-US" b="1" dirty="0">
                <a:sym typeface="Symbol" panose="05050102010706020507" pitchFamily="18" charset="2"/>
              </a:rPr>
              <a:t>u</a:t>
            </a:r>
            <a:r>
              <a:rPr lang="en-US" altLang="en-US" dirty="0">
                <a:sym typeface="Symbol" panose="05050102010706020507" pitchFamily="18" charset="2"/>
              </a:rPr>
              <a:t> has the same direction as </a:t>
            </a:r>
            <a:r>
              <a:rPr lang="en-US" altLang="en-US" b="1" dirty="0">
                <a:sym typeface="Symbol" panose="05050102010706020507" pitchFamily="18" charset="2"/>
              </a:rPr>
              <a:t>a</a:t>
            </a:r>
            <a:r>
              <a:rPr lang="en-US" altLang="en-US" dirty="0">
                <a:sym typeface="Symbol" panose="05050102010706020507" pitchFamily="18" charset="2"/>
              </a:rPr>
              <a:t>. Also</a:t>
            </a:r>
            <a:endParaRPr lang="en-IN" dirty="0"/>
          </a:p>
        </p:txBody>
      </p:sp>
      <p:graphicFrame>
        <p:nvGraphicFramePr>
          <p:cNvPr id="24" name="Content Placeholder 23" descr="abs(u) = abs(ca) = abs(c)abs(a) = (1/(a)) abs(a) = 1">
            <a:extLst>
              <a:ext uri="{FF2B5EF4-FFF2-40B4-BE49-F238E27FC236}">
                <a16:creationId xmlns:a16="http://schemas.microsoft.com/office/drawing/2014/main" id="{1E5CB73B-A9A4-408A-A77D-2A86DAECBADB}"/>
              </a:ext>
            </a:extLst>
          </p:cNvPr>
          <p:cNvGraphicFramePr>
            <a:graphicFrameLocks noGrp="1" noChangeAspect="1"/>
          </p:cNvGraphicFramePr>
          <p:nvPr>
            <p:ph sz="quarter" idx="29"/>
            <p:extLst>
              <p:ext uri="{D42A27DB-BD31-4B8C-83A1-F6EECF244321}">
                <p14:modId xmlns:p14="http://schemas.microsoft.com/office/powerpoint/2010/main" val="3943663171"/>
              </p:ext>
            </p:extLst>
          </p:nvPr>
        </p:nvGraphicFramePr>
        <p:xfrm>
          <a:off x="4423458" y="5155261"/>
          <a:ext cx="3345085" cy="849137"/>
        </p:xfrm>
        <a:graphic>
          <a:graphicData uri="http://schemas.openxmlformats.org/presentationml/2006/ole">
            <mc:AlternateContent xmlns:mc="http://schemas.openxmlformats.org/markup-compatibility/2006">
              <mc:Choice xmlns:v="urn:schemas-microsoft-com:vml" Requires="v">
                <p:oleObj spid="_x0000_s936067" name="Equation" r:id="rId7" imgW="3301920" imgH="838080" progId="Equation.DSMT4">
                  <p:embed/>
                </p:oleObj>
              </mc:Choice>
              <mc:Fallback>
                <p:oleObj name="Equation" r:id="rId7" imgW="3301920" imgH="838080" progId="Equation.DSMT4">
                  <p:embed/>
                  <p:pic>
                    <p:nvPicPr>
                      <p:cNvPr id="23" name="Object 22">
                        <a:extLst>
                          <a:ext uri="{FF2B5EF4-FFF2-40B4-BE49-F238E27FC236}">
                            <a16:creationId xmlns:a16="http://schemas.microsoft.com/office/drawing/2014/main" id="{068681D6-0FBB-4F61-8DB5-DB469959FC2F}"/>
                          </a:ext>
                        </a:extLst>
                      </p:cNvPr>
                      <p:cNvPicPr/>
                      <p:nvPr/>
                    </p:nvPicPr>
                    <p:blipFill>
                      <a:blip r:embed="rId8"/>
                      <a:stretch>
                        <a:fillRect/>
                      </a:stretch>
                    </p:blipFill>
                    <p:spPr>
                      <a:xfrm>
                        <a:off x="4423458" y="5155261"/>
                        <a:ext cx="3345085" cy="849137"/>
                      </a:xfrm>
                      <a:prstGeom prst="rect">
                        <a:avLst/>
                      </a:prstGeom>
                    </p:spPr>
                  </p:pic>
                </p:oleObj>
              </mc:Fallback>
            </mc:AlternateContent>
          </a:graphicData>
        </a:graphic>
      </p:graphicFrame>
    </p:spTree>
    <p:extLst>
      <p:ext uri="{BB962C8B-B14F-4D97-AF65-F5344CB8AC3E}">
        <p14:creationId xmlns:p14="http://schemas.microsoft.com/office/powerpoint/2010/main" val="164489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DA99-C71C-4109-8D92-C406FFBFD607}"/>
              </a:ext>
            </a:extLst>
          </p:cNvPr>
          <p:cNvSpPr>
            <a:spLocks noGrp="1"/>
          </p:cNvSpPr>
          <p:nvPr>
            <p:ph type="title"/>
          </p:nvPr>
        </p:nvSpPr>
        <p:spPr>
          <a:xfrm>
            <a:off x="838200" y="3289955"/>
            <a:ext cx="10515600" cy="518474"/>
          </a:xfrm>
        </p:spPr>
        <p:txBody>
          <a:bodyPr/>
          <a:lstStyle/>
          <a:p>
            <a:pPr algn="ctr"/>
            <a:r>
              <a:rPr lang="en-IN" sz="4000" dirty="0"/>
              <a:t>Applications </a:t>
            </a:r>
          </a:p>
        </p:txBody>
      </p:sp>
    </p:spTree>
    <p:extLst>
      <p:ext uri="{BB962C8B-B14F-4D97-AF65-F5344CB8AC3E}">
        <p14:creationId xmlns:p14="http://schemas.microsoft.com/office/powerpoint/2010/main" val="234236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A139-BB27-4348-9517-90823D003ED9}"/>
              </a:ext>
            </a:extLst>
          </p:cNvPr>
          <p:cNvSpPr>
            <a:spLocks noGrp="1"/>
          </p:cNvSpPr>
          <p:nvPr>
            <p:ph type="title"/>
          </p:nvPr>
        </p:nvSpPr>
        <p:spPr/>
        <p:txBody>
          <a:bodyPr/>
          <a:lstStyle/>
          <a:p>
            <a:r>
              <a:rPr lang="en-IN" dirty="0"/>
              <a:t>Applications</a:t>
            </a:r>
          </a:p>
        </p:txBody>
      </p:sp>
      <p:sp>
        <p:nvSpPr>
          <p:cNvPr id="3" name="Text Placeholder 2">
            <a:extLst>
              <a:ext uri="{FF2B5EF4-FFF2-40B4-BE49-F238E27FC236}">
                <a16:creationId xmlns:a16="http://schemas.microsoft.com/office/drawing/2014/main" id="{67FCC7FA-6D98-4FFA-969A-1F5C4ED8A6D2}"/>
              </a:ext>
            </a:extLst>
          </p:cNvPr>
          <p:cNvSpPr>
            <a:spLocks noGrp="1"/>
          </p:cNvSpPr>
          <p:nvPr>
            <p:ph type="body" sz="quarter" idx="15"/>
          </p:nvPr>
        </p:nvSpPr>
        <p:spPr/>
        <p:txBody>
          <a:bodyPr/>
          <a:lstStyle/>
          <a:p>
            <a:r>
              <a:rPr lang="en-US" altLang="en-US" dirty="0">
                <a:sym typeface="Symbol" panose="05050102010706020507" pitchFamily="18" charset="2"/>
              </a:rPr>
              <a:t>Vectors are useful in many aspects of physics and engineering. Here we look at forces.</a:t>
            </a:r>
          </a:p>
          <a:p>
            <a:r>
              <a:rPr lang="en-US" altLang="en-US" dirty="0">
                <a:sym typeface="Symbol" panose="05050102010706020507" pitchFamily="18" charset="2"/>
              </a:rPr>
              <a:t>A force is represented by a vector because it has both a magnitude (measured in pounds or newtons) and a direction.</a:t>
            </a:r>
          </a:p>
          <a:p>
            <a:r>
              <a:rPr lang="en-US" altLang="en-US" dirty="0">
                <a:sym typeface="Symbol" panose="05050102010706020507" pitchFamily="18" charset="2"/>
              </a:rPr>
              <a:t>If several forces are acting on an object, the </a:t>
            </a:r>
            <a:r>
              <a:rPr lang="en-US" altLang="en-US" b="1" dirty="0">
                <a:sym typeface="Symbol" panose="05050102010706020507" pitchFamily="18" charset="2"/>
              </a:rPr>
              <a:t>resultant force </a:t>
            </a:r>
            <a:r>
              <a:rPr lang="en-US" altLang="en-US" dirty="0">
                <a:sym typeface="Symbol" panose="05050102010706020507" pitchFamily="18" charset="2"/>
              </a:rPr>
              <a:t>experienced by the object is the vector sum of these forces.</a:t>
            </a:r>
          </a:p>
        </p:txBody>
      </p:sp>
    </p:spTree>
    <p:extLst>
      <p:ext uri="{BB962C8B-B14F-4D97-AF65-F5344CB8AC3E}">
        <p14:creationId xmlns:p14="http://schemas.microsoft.com/office/powerpoint/2010/main" val="155615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5013-4289-4324-A324-66300813C2C1}"/>
              </a:ext>
            </a:extLst>
          </p:cNvPr>
          <p:cNvSpPr>
            <a:spLocks noGrp="1"/>
          </p:cNvSpPr>
          <p:nvPr>
            <p:ph type="title"/>
          </p:nvPr>
        </p:nvSpPr>
        <p:spPr/>
        <p:txBody>
          <a:bodyPr/>
          <a:lstStyle/>
          <a:p>
            <a:r>
              <a:rPr lang="en-IN" dirty="0"/>
              <a:t>Example 7</a:t>
            </a:r>
          </a:p>
        </p:txBody>
      </p:sp>
      <p:sp>
        <p:nvSpPr>
          <p:cNvPr id="3" name="Content Placeholder 2">
            <a:extLst>
              <a:ext uri="{FF2B5EF4-FFF2-40B4-BE49-F238E27FC236}">
                <a16:creationId xmlns:a16="http://schemas.microsoft.com/office/drawing/2014/main" id="{463BB788-4793-44ED-B922-90C4C0ECAF26}"/>
              </a:ext>
            </a:extLst>
          </p:cNvPr>
          <p:cNvSpPr>
            <a:spLocks noGrp="1"/>
          </p:cNvSpPr>
          <p:nvPr>
            <p:ph sz="quarter" idx="12"/>
          </p:nvPr>
        </p:nvSpPr>
        <p:spPr>
          <a:xfrm>
            <a:off x="741971" y="1292277"/>
            <a:ext cx="10721975" cy="805464"/>
          </a:xfrm>
        </p:spPr>
        <p:txBody>
          <a:bodyPr/>
          <a:lstStyle/>
          <a:p>
            <a:r>
              <a:rPr lang="en-US" altLang="en-US" dirty="0">
                <a:sym typeface="Symbol" panose="05050102010706020507" pitchFamily="18" charset="2"/>
              </a:rPr>
              <a:t>A 100-lb weight hangs from two wires as shown in Figure 19. Find the tensions (forces) </a:t>
            </a:r>
            <a:r>
              <a:rPr lang="en-US" altLang="en-US" b="1" dirty="0">
                <a:sym typeface="Symbol" panose="05050102010706020507" pitchFamily="18" charset="2"/>
              </a:rPr>
              <a:t>T</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b="1" dirty="0">
                <a:sym typeface="Symbol" panose="05050102010706020507" pitchFamily="18" charset="2"/>
              </a:rPr>
              <a:t>T</a:t>
            </a:r>
            <a:r>
              <a:rPr lang="en-US" altLang="en-US" baseline="-25000" dirty="0">
                <a:sym typeface="Symbol" panose="05050102010706020507" pitchFamily="18" charset="2"/>
              </a:rPr>
              <a:t>2</a:t>
            </a:r>
            <a:r>
              <a:rPr lang="en-US" altLang="en-US" dirty="0">
                <a:sym typeface="Symbol" panose="05050102010706020507" pitchFamily="18" charset="2"/>
              </a:rPr>
              <a:t> in both wires and the magnitudes of the tensions.</a:t>
            </a:r>
            <a:endParaRPr lang="en-IN" dirty="0"/>
          </a:p>
        </p:txBody>
      </p:sp>
      <p:pic>
        <p:nvPicPr>
          <p:cNvPr id="11" name="Content Placeholder 10" descr="A load of 100 units is suspended to two force vectors T_1 and T_2. T_1 is at 50 degrees from the horizontal axis and T_2 is ta 32 degrees with the horizontal axis. &#10;">
            <a:extLst>
              <a:ext uri="{FF2B5EF4-FFF2-40B4-BE49-F238E27FC236}">
                <a16:creationId xmlns:a16="http://schemas.microsoft.com/office/drawing/2014/main" id="{444DEA04-FF5D-411D-9A6A-16D85062537A}"/>
              </a:ext>
            </a:extLst>
          </p:cNvPr>
          <p:cNvPicPr>
            <a:picLocks noGrp="1" noChangeAspect="1"/>
          </p:cNvPicPr>
          <p:nvPr>
            <p:ph sz="quarter" idx="13"/>
          </p:nvPr>
        </p:nvPicPr>
        <p:blipFill>
          <a:blip r:embed="rId2"/>
          <a:stretch>
            <a:fillRect/>
          </a:stretch>
        </p:blipFill>
        <p:spPr>
          <a:xfrm>
            <a:off x="4378602" y="2768198"/>
            <a:ext cx="3431621" cy="2027777"/>
          </a:xfrm>
          <a:prstGeom prst="rect">
            <a:avLst/>
          </a:prstGeom>
        </p:spPr>
      </p:pic>
      <p:sp>
        <p:nvSpPr>
          <p:cNvPr id="5" name="Content Placeholder 4">
            <a:extLst>
              <a:ext uri="{FF2B5EF4-FFF2-40B4-BE49-F238E27FC236}">
                <a16:creationId xmlns:a16="http://schemas.microsoft.com/office/drawing/2014/main" id="{1FEFC615-12D8-423D-90A8-1247E1436696}"/>
              </a:ext>
            </a:extLst>
          </p:cNvPr>
          <p:cNvSpPr>
            <a:spLocks noGrp="1"/>
          </p:cNvSpPr>
          <p:nvPr>
            <p:ph sz="quarter" idx="14"/>
          </p:nvPr>
        </p:nvSpPr>
        <p:spPr>
          <a:xfrm>
            <a:off x="733425" y="5386699"/>
            <a:ext cx="10721975" cy="305732"/>
          </a:xfrm>
        </p:spPr>
        <p:txBody>
          <a:bodyPr/>
          <a:lstStyle/>
          <a:p>
            <a:pPr algn="ctr"/>
            <a:r>
              <a:rPr lang="en-US" altLang="en-US" sz="2000" b="1" dirty="0">
                <a:sym typeface="Symbol" panose="05050102010706020507" pitchFamily="18" charset="2"/>
              </a:rPr>
              <a:t>Figure 19</a:t>
            </a:r>
          </a:p>
        </p:txBody>
      </p:sp>
    </p:spTree>
    <p:extLst>
      <p:ext uri="{BB962C8B-B14F-4D97-AF65-F5344CB8AC3E}">
        <p14:creationId xmlns:p14="http://schemas.microsoft.com/office/powerpoint/2010/main" val="288011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F07A-0BA3-44A1-A61A-1D410F670F12}"/>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(1 of 4)</a:t>
            </a:r>
            <a:endParaRPr lang="en-IN" sz="2400" b="0" dirty="0"/>
          </a:p>
        </p:txBody>
      </p:sp>
      <p:sp>
        <p:nvSpPr>
          <p:cNvPr id="3" name="Content Placeholder 2">
            <a:extLst>
              <a:ext uri="{FF2B5EF4-FFF2-40B4-BE49-F238E27FC236}">
                <a16:creationId xmlns:a16="http://schemas.microsoft.com/office/drawing/2014/main" id="{84181826-1F24-4BF2-BAB1-56F80A7EEA14}"/>
              </a:ext>
            </a:extLst>
          </p:cNvPr>
          <p:cNvSpPr>
            <a:spLocks noGrp="1"/>
          </p:cNvSpPr>
          <p:nvPr>
            <p:ph sz="quarter" idx="12"/>
          </p:nvPr>
        </p:nvSpPr>
        <p:spPr>
          <a:xfrm>
            <a:off x="741971" y="1292277"/>
            <a:ext cx="10721975" cy="724782"/>
          </a:xfrm>
        </p:spPr>
        <p:txBody>
          <a:bodyPr/>
          <a:lstStyle/>
          <a:p>
            <a:r>
              <a:rPr lang="en-US" altLang="en-US" dirty="0">
                <a:sym typeface="Symbol" panose="05050102010706020507" pitchFamily="18" charset="2"/>
              </a:rPr>
              <a:t>We first express </a:t>
            </a:r>
            <a:r>
              <a:rPr lang="en-US" altLang="en-US" b="1" dirty="0">
                <a:sym typeface="Symbol" panose="05050102010706020507" pitchFamily="18" charset="2"/>
              </a:rPr>
              <a:t>T</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b="1" dirty="0">
                <a:sym typeface="Symbol" panose="05050102010706020507" pitchFamily="18" charset="2"/>
              </a:rPr>
              <a:t>T</a:t>
            </a:r>
            <a:r>
              <a:rPr lang="en-US" altLang="en-US" baseline="-25000" dirty="0">
                <a:sym typeface="Symbol" panose="05050102010706020507" pitchFamily="18" charset="2"/>
              </a:rPr>
              <a:t>2</a:t>
            </a:r>
            <a:r>
              <a:rPr lang="en-US" altLang="en-US" dirty="0">
                <a:sym typeface="Symbol" panose="05050102010706020507" pitchFamily="18" charset="2"/>
              </a:rPr>
              <a:t> in terms of their horizontal and vertical components. From Figure 20 we see that</a:t>
            </a:r>
            <a:endParaRPr lang="en-IN" dirty="0"/>
          </a:p>
        </p:txBody>
      </p:sp>
      <p:graphicFrame>
        <p:nvGraphicFramePr>
          <p:cNvPr id="12" name="Content Placeholder 11" descr="item 5. T_1 = negative abs(T_1) cos 50 degrees i + abs(T_1) sin 50 degrees j. item 6. T_2 = abs(T_2) cos 32 degrees i + abs(T_2) sin 32 degrees j">
            <a:extLst>
              <a:ext uri="{FF2B5EF4-FFF2-40B4-BE49-F238E27FC236}">
                <a16:creationId xmlns:a16="http://schemas.microsoft.com/office/drawing/2014/main" id="{77ECD799-F103-4005-96CA-CF578AECAD97}"/>
              </a:ext>
            </a:extLst>
          </p:cNvPr>
          <p:cNvGraphicFramePr>
            <a:graphicFrameLocks noGrp="1" noChangeAspect="1"/>
          </p:cNvGraphicFramePr>
          <p:nvPr>
            <p:ph sz="quarter" idx="13"/>
            <p:extLst>
              <p:ext uri="{D42A27DB-BD31-4B8C-83A1-F6EECF244321}">
                <p14:modId xmlns:p14="http://schemas.microsoft.com/office/powerpoint/2010/main" val="3331705221"/>
              </p:ext>
            </p:extLst>
          </p:nvPr>
        </p:nvGraphicFramePr>
        <p:xfrm>
          <a:off x="2089717" y="2553748"/>
          <a:ext cx="4871440" cy="1122073"/>
        </p:xfrm>
        <a:graphic>
          <a:graphicData uri="http://schemas.openxmlformats.org/presentationml/2006/ole">
            <mc:AlternateContent xmlns:mc="http://schemas.openxmlformats.org/markup-compatibility/2006">
              <mc:Choice xmlns:v="urn:schemas-microsoft-com:vml" Requires="v">
                <p:oleObj spid="_x0000_s936997" name="Equation" r:id="rId3" imgW="4520880" imgH="1041120" progId="Equation.DSMT4">
                  <p:embed/>
                </p:oleObj>
              </mc:Choice>
              <mc:Fallback>
                <p:oleObj name="Equation" r:id="rId3" imgW="4520880" imgH="1041120" progId="Equation.DSMT4">
                  <p:embed/>
                  <p:pic>
                    <p:nvPicPr>
                      <p:cNvPr id="11" name="Object 10">
                        <a:extLst>
                          <a:ext uri="{FF2B5EF4-FFF2-40B4-BE49-F238E27FC236}">
                            <a16:creationId xmlns:a16="http://schemas.microsoft.com/office/drawing/2014/main" id="{7DF9D233-E44A-4BC5-822E-075EDE8CCE48}"/>
                          </a:ext>
                        </a:extLst>
                      </p:cNvPr>
                      <p:cNvPicPr/>
                      <p:nvPr/>
                    </p:nvPicPr>
                    <p:blipFill>
                      <a:blip r:embed="rId4"/>
                      <a:stretch>
                        <a:fillRect/>
                      </a:stretch>
                    </p:blipFill>
                    <p:spPr>
                      <a:xfrm>
                        <a:off x="2089717" y="2553748"/>
                        <a:ext cx="4871440" cy="1122073"/>
                      </a:xfrm>
                      <a:prstGeom prst="rect">
                        <a:avLst/>
                      </a:prstGeom>
                    </p:spPr>
                  </p:pic>
                </p:oleObj>
              </mc:Fallback>
            </mc:AlternateContent>
          </a:graphicData>
        </a:graphic>
      </p:graphicFrame>
      <p:pic>
        <p:nvPicPr>
          <p:cNvPr id="13" name="Content Placeholder 12" descr="A load is suspended to two force vectors T_1 and T_2. T_1 is at 50 degrees with the horizontal plane and T_2 is at 32 degrees with the horizontal plane. The resultant work vector is labeled w and is goes downward, with initial points from the initial points of T_1 and T_2.&#10;">
            <a:extLst>
              <a:ext uri="{FF2B5EF4-FFF2-40B4-BE49-F238E27FC236}">
                <a16:creationId xmlns:a16="http://schemas.microsoft.com/office/drawing/2014/main" id="{629FC66D-6F41-4710-9ED7-BB26696FC6A7}"/>
              </a:ext>
            </a:extLst>
          </p:cNvPr>
          <p:cNvPicPr>
            <a:picLocks noGrp="1" noChangeAspect="1"/>
          </p:cNvPicPr>
          <p:nvPr>
            <p:ph sz="quarter" idx="14"/>
          </p:nvPr>
        </p:nvPicPr>
        <p:blipFill>
          <a:blip r:embed="rId5"/>
          <a:stretch>
            <a:fillRect/>
          </a:stretch>
        </p:blipFill>
        <p:spPr>
          <a:xfrm>
            <a:off x="9069099" y="2178521"/>
            <a:ext cx="2450285" cy="1867396"/>
          </a:xfrm>
          <a:prstGeom prst="rect">
            <a:avLst/>
          </a:prstGeom>
        </p:spPr>
      </p:pic>
      <p:sp>
        <p:nvSpPr>
          <p:cNvPr id="7" name="Content Placeholder 6">
            <a:extLst>
              <a:ext uri="{FF2B5EF4-FFF2-40B4-BE49-F238E27FC236}">
                <a16:creationId xmlns:a16="http://schemas.microsoft.com/office/drawing/2014/main" id="{455E5EC5-21C8-4FFC-B142-7B2D205C7DE0}"/>
              </a:ext>
            </a:extLst>
          </p:cNvPr>
          <p:cNvSpPr>
            <a:spLocks noGrp="1"/>
          </p:cNvSpPr>
          <p:nvPr>
            <p:ph sz="quarter" idx="15"/>
          </p:nvPr>
        </p:nvSpPr>
        <p:spPr>
          <a:xfrm>
            <a:off x="8946036" y="4378523"/>
            <a:ext cx="2338192" cy="251875"/>
          </a:xfrm>
        </p:spPr>
        <p:txBody>
          <a:bodyPr/>
          <a:lstStyle/>
          <a:p>
            <a:pPr algn="ctr"/>
            <a:r>
              <a:rPr lang="en-US" altLang="en-US" sz="2000" b="1" dirty="0">
                <a:sym typeface="Symbol" panose="05050102010706020507" pitchFamily="18" charset="2"/>
              </a:rPr>
              <a:t>Figure 20</a:t>
            </a:r>
          </a:p>
        </p:txBody>
      </p:sp>
      <p:sp>
        <p:nvSpPr>
          <p:cNvPr id="8" name="Content Placeholder 7">
            <a:extLst>
              <a:ext uri="{FF2B5EF4-FFF2-40B4-BE49-F238E27FC236}">
                <a16:creationId xmlns:a16="http://schemas.microsoft.com/office/drawing/2014/main" id="{C3833B43-09DC-419B-B21C-CB7C5F7721FE}"/>
              </a:ext>
            </a:extLst>
          </p:cNvPr>
          <p:cNvSpPr>
            <a:spLocks noGrp="1"/>
          </p:cNvSpPr>
          <p:nvPr>
            <p:ph sz="quarter" idx="16"/>
          </p:nvPr>
        </p:nvSpPr>
        <p:spPr>
          <a:xfrm>
            <a:off x="733425" y="4901939"/>
            <a:ext cx="10729913" cy="1187776"/>
          </a:xfrm>
        </p:spPr>
        <p:txBody>
          <a:bodyPr/>
          <a:lstStyle/>
          <a:p>
            <a:r>
              <a:rPr lang="en-US" altLang="en-US" dirty="0">
                <a:sym typeface="Symbol" panose="05050102010706020507" pitchFamily="18" charset="2"/>
              </a:rPr>
              <a:t>The resultant </a:t>
            </a:r>
            <a:r>
              <a:rPr lang="en-US" altLang="en-US" b="1" dirty="0">
                <a:sym typeface="Symbol" panose="05050102010706020507" pitchFamily="18" charset="2"/>
              </a:rPr>
              <a:t>T</a:t>
            </a:r>
            <a:r>
              <a:rPr lang="en-US" altLang="en-US" baseline="-25000" dirty="0">
                <a:sym typeface="Symbol" panose="05050102010706020507" pitchFamily="18" charset="2"/>
              </a:rPr>
              <a:t>1</a:t>
            </a:r>
            <a:r>
              <a:rPr lang="en-US" altLang="en-US" dirty="0">
                <a:sym typeface="Symbol" panose="05050102010706020507" pitchFamily="18" charset="2"/>
              </a:rPr>
              <a:t> + </a:t>
            </a:r>
            <a:r>
              <a:rPr lang="en-US" altLang="en-US" b="1" dirty="0">
                <a:sym typeface="Symbol" panose="05050102010706020507" pitchFamily="18" charset="2"/>
              </a:rPr>
              <a:t>T</a:t>
            </a:r>
            <a:r>
              <a:rPr lang="en-US" altLang="en-US" baseline="-25000" dirty="0">
                <a:sym typeface="Symbol" panose="05050102010706020507" pitchFamily="18" charset="2"/>
              </a:rPr>
              <a:t>2</a:t>
            </a:r>
            <a:r>
              <a:rPr lang="en-US" altLang="en-US" dirty="0">
                <a:sym typeface="Symbol" panose="05050102010706020507" pitchFamily="18" charset="2"/>
              </a:rPr>
              <a:t> of the tensions counterbalances the weight </a:t>
            </a:r>
            <a:r>
              <a:rPr lang="en-US" altLang="en-US" b="1" dirty="0">
                <a:sym typeface="Symbol" panose="05050102010706020507" pitchFamily="18" charset="2"/>
              </a:rPr>
              <a:t>w</a:t>
            </a:r>
            <a:r>
              <a:rPr lang="en-US" altLang="en-US" dirty="0">
                <a:sym typeface="Symbol" panose="05050102010706020507" pitchFamily="18" charset="2"/>
              </a:rPr>
              <a:t> = −100</a:t>
            </a:r>
            <a:r>
              <a:rPr lang="en-US" altLang="en-US" b="1" dirty="0">
                <a:sym typeface="Symbol" panose="05050102010706020507" pitchFamily="18" charset="2"/>
              </a:rPr>
              <a:t> j</a:t>
            </a:r>
            <a:r>
              <a:rPr lang="en-US" altLang="en-US" dirty="0">
                <a:sym typeface="Symbol" panose="05050102010706020507" pitchFamily="18" charset="2"/>
              </a:rPr>
              <a:t> and so we must have</a:t>
            </a:r>
            <a:endParaRPr lang="en-IN" dirty="0"/>
          </a:p>
          <a:p>
            <a:pPr algn="ctr"/>
            <a:r>
              <a:rPr lang="en-US" altLang="en-US" b="1" dirty="0">
                <a:sym typeface="Symbol" panose="05050102010706020507" pitchFamily="18" charset="2"/>
              </a:rPr>
              <a:t>T</a:t>
            </a:r>
            <a:r>
              <a:rPr lang="en-US" altLang="en-US" baseline="-25000" dirty="0">
                <a:sym typeface="Symbol" panose="05050102010706020507" pitchFamily="18" charset="2"/>
              </a:rPr>
              <a:t>1</a:t>
            </a:r>
            <a:r>
              <a:rPr lang="en-US" altLang="en-US" dirty="0">
                <a:sym typeface="Symbol" panose="05050102010706020507" pitchFamily="18" charset="2"/>
              </a:rPr>
              <a:t> + </a:t>
            </a:r>
            <a:r>
              <a:rPr lang="en-US" altLang="en-US" b="1" dirty="0">
                <a:sym typeface="Symbol" panose="05050102010706020507" pitchFamily="18" charset="2"/>
              </a:rPr>
              <a:t>T</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dirty="0" smtClean="0">
                <a:sym typeface="Symbol" panose="05050102010706020507" pitchFamily="18" charset="2"/>
              </a:rPr>
              <a:t>−</a:t>
            </a:r>
            <a:r>
              <a:rPr lang="en-US" altLang="en-US" b="1" dirty="0" smtClean="0">
                <a:sym typeface="Symbol" panose="05050102010706020507" pitchFamily="18" charset="2"/>
              </a:rPr>
              <a:t>w</a:t>
            </a:r>
            <a:r>
              <a:rPr lang="en-US" altLang="en-US" dirty="0" smtClean="0">
                <a:sym typeface="Symbol" panose="05050102010706020507" pitchFamily="18" charset="2"/>
              </a:rPr>
              <a:t> </a:t>
            </a:r>
            <a:r>
              <a:rPr lang="en-US" altLang="en-US" dirty="0">
                <a:sym typeface="Symbol" panose="05050102010706020507" pitchFamily="18" charset="2"/>
              </a:rPr>
              <a:t>= 100 </a:t>
            </a:r>
            <a:r>
              <a:rPr lang="en-US" altLang="en-US" b="1" dirty="0">
                <a:sym typeface="Symbol" panose="05050102010706020507" pitchFamily="18" charset="2"/>
              </a:rPr>
              <a:t>j</a:t>
            </a:r>
            <a:endParaRPr lang="en-IN" dirty="0"/>
          </a:p>
        </p:txBody>
      </p:sp>
    </p:spTree>
    <p:extLst>
      <p:ext uri="{BB962C8B-B14F-4D97-AF65-F5344CB8AC3E}">
        <p14:creationId xmlns:p14="http://schemas.microsoft.com/office/powerpoint/2010/main" val="317565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0CA3-8061-410F-BDA7-189AC98F0082}"/>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(2 of 4)</a:t>
            </a:r>
            <a:endParaRPr lang="en-IN" dirty="0"/>
          </a:p>
        </p:txBody>
      </p:sp>
      <p:sp>
        <p:nvSpPr>
          <p:cNvPr id="3" name="Content Placeholder 2">
            <a:extLst>
              <a:ext uri="{FF2B5EF4-FFF2-40B4-BE49-F238E27FC236}">
                <a16:creationId xmlns:a16="http://schemas.microsoft.com/office/drawing/2014/main" id="{FB09F4C8-5D04-433C-9B9D-B4733DC80C98}"/>
              </a:ext>
            </a:extLst>
          </p:cNvPr>
          <p:cNvSpPr>
            <a:spLocks noGrp="1"/>
          </p:cNvSpPr>
          <p:nvPr>
            <p:ph sz="quarter" idx="23"/>
          </p:nvPr>
        </p:nvSpPr>
        <p:spPr>
          <a:xfrm>
            <a:off x="736600" y="1289050"/>
            <a:ext cx="688788" cy="397940"/>
          </a:xfrm>
        </p:spPr>
        <p:txBody>
          <a:bodyPr/>
          <a:lstStyle/>
          <a:p>
            <a:r>
              <a:rPr lang="en-US" altLang="en-US" dirty="0">
                <a:sym typeface="Symbol" panose="05050102010706020507" pitchFamily="18" charset="2"/>
              </a:rPr>
              <a:t>Thus</a:t>
            </a:r>
            <a:endParaRPr lang="en-IN" dirty="0"/>
          </a:p>
        </p:txBody>
      </p:sp>
      <p:graphicFrame>
        <p:nvGraphicFramePr>
          <p:cNvPr id="12" name="Content Placeholder 11" descr="(T_1 = negative abs(T_1) cos 50 degrees + abs(T_2) cos 32 degrees) i + (abs(T_1) sin 50 degrees + abs(T_1) sin 32 degrees) j&#10;= 100 j">
            <a:extLst>
              <a:ext uri="{FF2B5EF4-FFF2-40B4-BE49-F238E27FC236}">
                <a16:creationId xmlns:a16="http://schemas.microsoft.com/office/drawing/2014/main" id="{F41B5491-44F3-4478-8914-CF90FACCE974}"/>
              </a:ext>
            </a:extLst>
          </p:cNvPr>
          <p:cNvGraphicFramePr>
            <a:graphicFrameLocks noGrp="1" noChangeAspect="1"/>
          </p:cNvGraphicFramePr>
          <p:nvPr>
            <p:ph sz="quarter" idx="24"/>
            <p:extLst>
              <p:ext uri="{D42A27DB-BD31-4B8C-83A1-F6EECF244321}">
                <p14:modId xmlns:p14="http://schemas.microsoft.com/office/powerpoint/2010/main" val="4220934165"/>
              </p:ext>
            </p:extLst>
          </p:nvPr>
        </p:nvGraphicFramePr>
        <p:xfrm>
          <a:off x="2064643" y="1883363"/>
          <a:ext cx="7038072" cy="928381"/>
        </p:xfrm>
        <a:graphic>
          <a:graphicData uri="http://schemas.openxmlformats.org/presentationml/2006/ole">
            <mc:AlternateContent xmlns:mc="http://schemas.openxmlformats.org/markup-compatibility/2006">
              <mc:Choice xmlns:v="urn:schemas-microsoft-com:vml" Requires="v">
                <p:oleObj spid="_x0000_s938050" name="Equation" r:id="rId3" imgW="7124400" imgH="939600" progId="Equation.DSMT4">
                  <p:embed/>
                </p:oleObj>
              </mc:Choice>
              <mc:Fallback>
                <p:oleObj name="Equation" r:id="rId3" imgW="7124400" imgH="939600" progId="Equation.DSMT4">
                  <p:embed/>
                  <p:pic>
                    <p:nvPicPr>
                      <p:cNvPr id="11" name="Object 10">
                        <a:extLst>
                          <a:ext uri="{FF2B5EF4-FFF2-40B4-BE49-F238E27FC236}">
                            <a16:creationId xmlns:a16="http://schemas.microsoft.com/office/drawing/2014/main" id="{1E69BEAC-6C94-4E23-B527-F75BAEBC2065}"/>
                          </a:ext>
                        </a:extLst>
                      </p:cNvPr>
                      <p:cNvPicPr/>
                      <p:nvPr/>
                    </p:nvPicPr>
                    <p:blipFill>
                      <a:blip r:embed="rId4"/>
                      <a:stretch>
                        <a:fillRect/>
                      </a:stretch>
                    </p:blipFill>
                    <p:spPr>
                      <a:xfrm>
                        <a:off x="2064643" y="1883363"/>
                        <a:ext cx="7038072" cy="9283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42813A9-5491-46B0-94A2-D838C9C4FF45}"/>
              </a:ext>
            </a:extLst>
          </p:cNvPr>
          <p:cNvSpPr>
            <a:spLocks noGrp="1"/>
          </p:cNvSpPr>
          <p:nvPr>
            <p:ph sz="quarter" idx="25"/>
          </p:nvPr>
        </p:nvSpPr>
        <p:spPr>
          <a:xfrm>
            <a:off x="736600" y="3375198"/>
            <a:ext cx="10712450" cy="324300"/>
          </a:xfrm>
        </p:spPr>
        <p:txBody>
          <a:bodyPr/>
          <a:lstStyle/>
          <a:p>
            <a:r>
              <a:rPr lang="en-US" altLang="en-US" dirty="0">
                <a:sym typeface="Symbol" panose="05050102010706020507" pitchFamily="18" charset="2"/>
              </a:rPr>
              <a:t>Equating components, we get</a:t>
            </a:r>
            <a:endParaRPr lang="en-IN" dirty="0"/>
          </a:p>
        </p:txBody>
      </p:sp>
      <p:graphicFrame>
        <p:nvGraphicFramePr>
          <p:cNvPr id="14" name="Content Placeholder 13" descr="negative abs(T_1) cos 50 degrees + abs(T_2) cos 32 degrees = 0. abs(T_1) sin 50 degrees + abs(T_2) sin 32 degrees = 100">
            <a:extLst>
              <a:ext uri="{FF2B5EF4-FFF2-40B4-BE49-F238E27FC236}">
                <a16:creationId xmlns:a16="http://schemas.microsoft.com/office/drawing/2014/main" id="{2AD648EA-9B1F-47AF-95F8-C8EACB542AF0}"/>
              </a:ext>
            </a:extLst>
          </p:cNvPr>
          <p:cNvGraphicFramePr>
            <a:graphicFrameLocks noGrp="1" noChangeAspect="1"/>
          </p:cNvGraphicFramePr>
          <p:nvPr>
            <p:ph sz="quarter" idx="26"/>
            <p:extLst>
              <p:ext uri="{D42A27DB-BD31-4B8C-83A1-F6EECF244321}">
                <p14:modId xmlns:p14="http://schemas.microsoft.com/office/powerpoint/2010/main" val="1199100265"/>
              </p:ext>
            </p:extLst>
          </p:nvPr>
        </p:nvGraphicFramePr>
        <p:xfrm>
          <a:off x="4306482" y="4376334"/>
          <a:ext cx="3786424" cy="965666"/>
        </p:xfrm>
        <a:graphic>
          <a:graphicData uri="http://schemas.openxmlformats.org/presentationml/2006/ole">
            <mc:AlternateContent xmlns:mc="http://schemas.openxmlformats.org/markup-compatibility/2006">
              <mc:Choice xmlns:v="urn:schemas-microsoft-com:vml" Requires="v">
                <p:oleObj spid="_x0000_s938051" name="Equation" r:id="rId5" imgW="3784320" imgH="965160" progId="Equation.DSMT4">
                  <p:embed/>
                </p:oleObj>
              </mc:Choice>
              <mc:Fallback>
                <p:oleObj name="Equation" r:id="rId5" imgW="3784320" imgH="965160" progId="Equation.DSMT4">
                  <p:embed/>
                  <p:pic>
                    <p:nvPicPr>
                      <p:cNvPr id="13" name="Object 12">
                        <a:extLst>
                          <a:ext uri="{FF2B5EF4-FFF2-40B4-BE49-F238E27FC236}">
                            <a16:creationId xmlns:a16="http://schemas.microsoft.com/office/drawing/2014/main" id="{6F0907D0-5621-4A30-8D41-E645D937F83B}"/>
                          </a:ext>
                        </a:extLst>
                      </p:cNvPr>
                      <p:cNvPicPr/>
                      <p:nvPr/>
                    </p:nvPicPr>
                    <p:blipFill>
                      <a:blip r:embed="rId6"/>
                      <a:stretch>
                        <a:fillRect/>
                      </a:stretch>
                    </p:blipFill>
                    <p:spPr>
                      <a:xfrm>
                        <a:off x="4306482" y="4376334"/>
                        <a:ext cx="3786424" cy="965666"/>
                      </a:xfrm>
                      <a:prstGeom prst="rect">
                        <a:avLst/>
                      </a:prstGeom>
                    </p:spPr>
                  </p:pic>
                </p:oleObj>
              </mc:Fallback>
            </mc:AlternateContent>
          </a:graphicData>
        </a:graphic>
      </p:graphicFrame>
    </p:spTree>
    <p:extLst>
      <p:ext uri="{BB962C8B-B14F-4D97-AF65-F5344CB8AC3E}">
        <p14:creationId xmlns:p14="http://schemas.microsoft.com/office/powerpoint/2010/main" val="350343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3838-22D1-4235-893B-FFD5485CFE43}"/>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(3 of 4)</a:t>
            </a:r>
            <a:endParaRPr lang="en-IN" dirty="0"/>
          </a:p>
        </p:txBody>
      </p:sp>
      <p:sp>
        <p:nvSpPr>
          <p:cNvPr id="3" name="Content Placeholder 2">
            <a:extLst>
              <a:ext uri="{FF2B5EF4-FFF2-40B4-BE49-F238E27FC236}">
                <a16:creationId xmlns:a16="http://schemas.microsoft.com/office/drawing/2014/main" id="{D552A5E3-2031-458B-AC1B-9C67939004FF}"/>
              </a:ext>
            </a:extLst>
          </p:cNvPr>
          <p:cNvSpPr>
            <a:spLocks noGrp="1"/>
          </p:cNvSpPr>
          <p:nvPr>
            <p:ph sz="quarter" idx="23"/>
          </p:nvPr>
        </p:nvSpPr>
        <p:spPr>
          <a:xfrm>
            <a:off x="736600" y="1289050"/>
            <a:ext cx="5117445" cy="352427"/>
          </a:xfrm>
        </p:spPr>
        <p:txBody>
          <a:bodyPr/>
          <a:lstStyle/>
          <a:p>
            <a:r>
              <a:rPr lang="en-US" altLang="en-US" dirty="0">
                <a:sym typeface="Symbol" panose="05050102010706020507" pitchFamily="18" charset="2"/>
              </a:rPr>
              <a:t>Solving the first of these equations for</a:t>
            </a:r>
            <a:endParaRPr lang="en-IN" dirty="0"/>
          </a:p>
        </p:txBody>
      </p:sp>
      <p:graphicFrame>
        <p:nvGraphicFramePr>
          <p:cNvPr id="12" name="Content Placeholder 11" descr="abs(T_2)">
            <a:extLst>
              <a:ext uri="{FF2B5EF4-FFF2-40B4-BE49-F238E27FC236}">
                <a16:creationId xmlns:a16="http://schemas.microsoft.com/office/drawing/2014/main" id="{F6B8C232-66A7-4864-B76A-E81C0ACBC54E}"/>
              </a:ext>
            </a:extLst>
          </p:cNvPr>
          <p:cNvGraphicFramePr>
            <a:graphicFrameLocks noGrp="1" noChangeAspect="1"/>
          </p:cNvGraphicFramePr>
          <p:nvPr>
            <p:ph sz="quarter" idx="24"/>
            <p:extLst>
              <p:ext uri="{D42A27DB-BD31-4B8C-83A1-F6EECF244321}">
                <p14:modId xmlns:p14="http://schemas.microsoft.com/office/powerpoint/2010/main" val="1381479087"/>
              </p:ext>
            </p:extLst>
          </p:nvPr>
        </p:nvGraphicFramePr>
        <p:xfrm>
          <a:off x="5905659" y="1234197"/>
          <a:ext cx="481170" cy="481170"/>
        </p:xfrm>
        <a:graphic>
          <a:graphicData uri="http://schemas.openxmlformats.org/presentationml/2006/ole">
            <mc:AlternateContent xmlns:mc="http://schemas.openxmlformats.org/markup-compatibility/2006">
              <mc:Choice xmlns:v="urn:schemas-microsoft-com:vml" Requires="v">
                <p:oleObj spid="_x0000_s939130" name="Equation" r:id="rId3" imgW="431640" imgH="431640" progId="Equation.DSMT4">
                  <p:embed/>
                </p:oleObj>
              </mc:Choice>
              <mc:Fallback>
                <p:oleObj name="Equation" r:id="rId3" imgW="431640" imgH="431640" progId="Equation.DSMT4">
                  <p:embed/>
                  <p:pic>
                    <p:nvPicPr>
                      <p:cNvPr id="11" name="Object 10">
                        <a:extLst>
                          <a:ext uri="{FF2B5EF4-FFF2-40B4-BE49-F238E27FC236}">
                            <a16:creationId xmlns:a16="http://schemas.microsoft.com/office/drawing/2014/main" id="{078ACCB0-0D7D-4ECD-BA43-CE0D4C7BA09B}"/>
                          </a:ext>
                        </a:extLst>
                      </p:cNvPr>
                      <p:cNvPicPr/>
                      <p:nvPr/>
                    </p:nvPicPr>
                    <p:blipFill>
                      <a:blip r:embed="rId4"/>
                      <a:stretch>
                        <a:fillRect/>
                      </a:stretch>
                    </p:blipFill>
                    <p:spPr>
                      <a:xfrm>
                        <a:off x="5905659" y="1234197"/>
                        <a:ext cx="481170" cy="4811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D1D8812-6BD3-42B4-BA8B-37ACFED0AE79}"/>
              </a:ext>
            </a:extLst>
          </p:cNvPr>
          <p:cNvSpPr>
            <a:spLocks noGrp="1"/>
          </p:cNvSpPr>
          <p:nvPr>
            <p:ph sz="quarter" idx="25"/>
          </p:nvPr>
        </p:nvSpPr>
        <p:spPr>
          <a:xfrm>
            <a:off x="6429477" y="1262155"/>
            <a:ext cx="5505319" cy="352427"/>
          </a:xfrm>
        </p:spPr>
        <p:txBody>
          <a:bodyPr/>
          <a:lstStyle/>
          <a:p>
            <a:r>
              <a:rPr lang="en-US" altLang="en-US" dirty="0">
                <a:sym typeface="Symbol" panose="05050102010706020507" pitchFamily="18" charset="2"/>
              </a:rPr>
              <a:t>and substituting into the second, we get</a:t>
            </a:r>
          </a:p>
        </p:txBody>
      </p:sp>
      <p:graphicFrame>
        <p:nvGraphicFramePr>
          <p:cNvPr id="14" name="Content Placeholder 13" descr="abs(T_1) sin(50 degrees +  ((abs(T_1) cos(50 degrees))/(cos(32 degrees))) sin(32 degrees) = 100. abs(T_1) (sin(50 degrees) + cos(50 degrees) ((sin(32 degrees))/(cos(32 degrees))) = 100&#10;">
            <a:extLst>
              <a:ext uri="{FF2B5EF4-FFF2-40B4-BE49-F238E27FC236}">
                <a16:creationId xmlns:a16="http://schemas.microsoft.com/office/drawing/2014/main" id="{92D1C150-F77A-43D6-84AB-6A89168E2CB7}"/>
              </a:ext>
            </a:extLst>
          </p:cNvPr>
          <p:cNvGraphicFramePr>
            <a:graphicFrameLocks noGrp="1" noChangeAspect="1"/>
          </p:cNvGraphicFramePr>
          <p:nvPr>
            <p:ph sz="quarter" idx="26"/>
            <p:extLst>
              <p:ext uri="{D42A27DB-BD31-4B8C-83A1-F6EECF244321}">
                <p14:modId xmlns:p14="http://schemas.microsoft.com/office/powerpoint/2010/main" val="3039506948"/>
              </p:ext>
            </p:extLst>
          </p:nvPr>
        </p:nvGraphicFramePr>
        <p:xfrm>
          <a:off x="3906648" y="1809994"/>
          <a:ext cx="4372353" cy="1570767"/>
        </p:xfrm>
        <a:graphic>
          <a:graphicData uri="http://schemas.openxmlformats.org/presentationml/2006/ole">
            <mc:AlternateContent xmlns:mc="http://schemas.openxmlformats.org/markup-compatibility/2006">
              <mc:Choice xmlns:v="urn:schemas-microsoft-com:vml" Requires="v">
                <p:oleObj spid="_x0000_s939131" name="Equation" r:id="rId5" imgW="4736880" imgH="1701720" progId="Equation.DSMT4">
                  <p:embed/>
                </p:oleObj>
              </mc:Choice>
              <mc:Fallback>
                <p:oleObj name="Equation" r:id="rId5" imgW="4736880" imgH="1701720" progId="Equation.DSMT4">
                  <p:embed/>
                  <p:pic>
                    <p:nvPicPr>
                      <p:cNvPr id="13" name="Object 12">
                        <a:extLst>
                          <a:ext uri="{FF2B5EF4-FFF2-40B4-BE49-F238E27FC236}">
                            <a16:creationId xmlns:a16="http://schemas.microsoft.com/office/drawing/2014/main" id="{6B215FDD-D0D1-4DC5-A912-62A78EE5C570}"/>
                          </a:ext>
                        </a:extLst>
                      </p:cNvPr>
                      <p:cNvPicPr/>
                      <p:nvPr/>
                    </p:nvPicPr>
                    <p:blipFill>
                      <a:blip r:embed="rId6"/>
                      <a:stretch>
                        <a:fillRect/>
                      </a:stretch>
                    </p:blipFill>
                    <p:spPr>
                      <a:xfrm>
                        <a:off x="3906648" y="1809994"/>
                        <a:ext cx="4372353" cy="15707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2F96BF2-DF1D-4365-8BA4-01C5D011502F}"/>
              </a:ext>
            </a:extLst>
          </p:cNvPr>
          <p:cNvSpPr>
            <a:spLocks noGrp="1"/>
          </p:cNvSpPr>
          <p:nvPr>
            <p:ph sz="quarter" idx="27"/>
          </p:nvPr>
        </p:nvSpPr>
        <p:spPr>
          <a:xfrm>
            <a:off x="736600" y="3554413"/>
            <a:ext cx="10718800" cy="352427"/>
          </a:xfrm>
        </p:spPr>
        <p:txBody>
          <a:bodyPr/>
          <a:lstStyle/>
          <a:p>
            <a:r>
              <a:rPr lang="en-US" altLang="en-US" dirty="0">
                <a:sym typeface="Symbol" panose="05050102010706020507" pitchFamily="18" charset="2"/>
              </a:rPr>
              <a:t>So the magnitudes of the tensions are</a:t>
            </a:r>
            <a:endParaRPr lang="en-IN" dirty="0"/>
          </a:p>
        </p:txBody>
      </p:sp>
      <p:graphicFrame>
        <p:nvGraphicFramePr>
          <p:cNvPr id="16" name="Content Placeholder 15" descr="abs(T_1) = ((100)/(sin(50 degrees) + tan(32 degrees) cos(50 degrees))) approximately 85.64 pounds&#10;">
            <a:extLst>
              <a:ext uri="{FF2B5EF4-FFF2-40B4-BE49-F238E27FC236}">
                <a16:creationId xmlns:a16="http://schemas.microsoft.com/office/drawing/2014/main" id="{7F8E7D7D-42A7-40FC-B965-1495B1216EB7}"/>
              </a:ext>
            </a:extLst>
          </p:cNvPr>
          <p:cNvGraphicFramePr>
            <a:graphicFrameLocks noGrp="1" noChangeAspect="1"/>
          </p:cNvGraphicFramePr>
          <p:nvPr>
            <p:ph sz="quarter" idx="28"/>
            <p:extLst>
              <p:ext uri="{D42A27DB-BD31-4B8C-83A1-F6EECF244321}">
                <p14:modId xmlns:p14="http://schemas.microsoft.com/office/powerpoint/2010/main" val="2366607417"/>
              </p:ext>
            </p:extLst>
          </p:nvPr>
        </p:nvGraphicFramePr>
        <p:xfrm>
          <a:off x="3643476" y="4179704"/>
          <a:ext cx="4898698" cy="682992"/>
        </p:xfrm>
        <a:graphic>
          <a:graphicData uri="http://schemas.openxmlformats.org/presentationml/2006/ole">
            <mc:AlternateContent xmlns:mc="http://schemas.openxmlformats.org/markup-compatibility/2006">
              <mc:Choice xmlns:v="urn:schemas-microsoft-com:vml" Requires="v">
                <p:oleObj spid="_x0000_s939132" name="Equation" r:id="rId7" imgW="5283000" imgH="736560" progId="Equation.DSMT4">
                  <p:embed/>
                </p:oleObj>
              </mc:Choice>
              <mc:Fallback>
                <p:oleObj name="Equation" r:id="rId7" imgW="5283000" imgH="736560" progId="Equation.DSMT4">
                  <p:embed/>
                  <p:pic>
                    <p:nvPicPr>
                      <p:cNvPr id="15" name="Object 14">
                        <a:extLst>
                          <a:ext uri="{FF2B5EF4-FFF2-40B4-BE49-F238E27FC236}">
                            <a16:creationId xmlns:a16="http://schemas.microsoft.com/office/drawing/2014/main" id="{3C3DC947-9C08-4786-BB42-37ED2EF6CC74}"/>
                          </a:ext>
                        </a:extLst>
                      </p:cNvPr>
                      <p:cNvPicPr/>
                      <p:nvPr/>
                    </p:nvPicPr>
                    <p:blipFill>
                      <a:blip r:embed="rId8"/>
                      <a:stretch>
                        <a:fillRect/>
                      </a:stretch>
                    </p:blipFill>
                    <p:spPr>
                      <a:xfrm>
                        <a:off x="3643476" y="4179704"/>
                        <a:ext cx="4898698" cy="68299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680AD86-5E50-44EF-8ED8-95A61734E635}"/>
              </a:ext>
            </a:extLst>
          </p:cNvPr>
          <p:cNvSpPr>
            <a:spLocks noGrp="1"/>
          </p:cNvSpPr>
          <p:nvPr>
            <p:ph sz="quarter" idx="29"/>
          </p:nvPr>
        </p:nvSpPr>
        <p:spPr>
          <a:xfrm>
            <a:off x="736600" y="4879975"/>
            <a:ext cx="573726" cy="257633"/>
          </a:xfrm>
        </p:spPr>
        <p:txBody>
          <a:bodyPr/>
          <a:lstStyle/>
          <a:p>
            <a:r>
              <a:rPr lang="en-US" altLang="en-US" dirty="0">
                <a:sym typeface="Symbol" panose="05050102010706020507" pitchFamily="18" charset="2"/>
              </a:rPr>
              <a:t>and</a:t>
            </a:r>
            <a:endParaRPr lang="en-IN" dirty="0"/>
          </a:p>
        </p:txBody>
      </p:sp>
      <p:graphicFrame>
        <p:nvGraphicFramePr>
          <p:cNvPr id="19" name="Content Placeholder 18" descr="abs(T_2) = ((abs(T_1) cos cos(50 degrees))/(cos(32 degrees))) approximately 64.91 pounds">
            <a:extLst>
              <a:ext uri="{FF2B5EF4-FFF2-40B4-BE49-F238E27FC236}">
                <a16:creationId xmlns:a16="http://schemas.microsoft.com/office/drawing/2014/main" id="{13C4B243-F099-4B08-BD62-D9E5ADD7F699}"/>
              </a:ext>
            </a:extLst>
          </p:cNvPr>
          <p:cNvGraphicFramePr>
            <a:graphicFrameLocks noGrp="1" noChangeAspect="1"/>
          </p:cNvGraphicFramePr>
          <p:nvPr>
            <p:ph sz="quarter" idx="30"/>
            <p:extLst>
              <p:ext uri="{D42A27DB-BD31-4B8C-83A1-F6EECF244321}">
                <p14:modId xmlns:p14="http://schemas.microsoft.com/office/powerpoint/2010/main" val="3468950269"/>
              </p:ext>
            </p:extLst>
          </p:nvPr>
        </p:nvGraphicFramePr>
        <p:xfrm>
          <a:off x="4345329" y="5367131"/>
          <a:ext cx="3501340" cy="790626"/>
        </p:xfrm>
        <a:graphic>
          <a:graphicData uri="http://schemas.openxmlformats.org/presentationml/2006/ole">
            <mc:AlternateContent xmlns:mc="http://schemas.openxmlformats.org/markup-compatibility/2006">
              <mc:Choice xmlns:v="urn:schemas-microsoft-com:vml" Requires="v">
                <p:oleObj spid="_x0000_s939133" name="Equation" r:id="rId9" imgW="3543120" imgH="799920" progId="Equation.DSMT4">
                  <p:embed/>
                </p:oleObj>
              </mc:Choice>
              <mc:Fallback>
                <p:oleObj name="Equation" r:id="rId9" imgW="3543120" imgH="799920" progId="Equation.DSMT4">
                  <p:embed/>
                  <p:pic>
                    <p:nvPicPr>
                      <p:cNvPr id="17" name="Object 16">
                        <a:extLst>
                          <a:ext uri="{FF2B5EF4-FFF2-40B4-BE49-F238E27FC236}">
                            <a16:creationId xmlns:a16="http://schemas.microsoft.com/office/drawing/2014/main" id="{FB0D34A3-6661-4519-9FBD-A94E9094DFD7}"/>
                          </a:ext>
                        </a:extLst>
                      </p:cNvPr>
                      <p:cNvPicPr/>
                      <p:nvPr/>
                    </p:nvPicPr>
                    <p:blipFill>
                      <a:blip r:embed="rId10"/>
                      <a:stretch>
                        <a:fillRect/>
                      </a:stretch>
                    </p:blipFill>
                    <p:spPr>
                      <a:xfrm>
                        <a:off x="4345329" y="5367131"/>
                        <a:ext cx="3501340" cy="790626"/>
                      </a:xfrm>
                      <a:prstGeom prst="rect">
                        <a:avLst/>
                      </a:prstGeom>
                    </p:spPr>
                  </p:pic>
                </p:oleObj>
              </mc:Fallback>
            </mc:AlternateContent>
          </a:graphicData>
        </a:graphic>
      </p:graphicFrame>
    </p:spTree>
    <p:extLst>
      <p:ext uri="{BB962C8B-B14F-4D97-AF65-F5344CB8AC3E}">
        <p14:creationId xmlns:p14="http://schemas.microsoft.com/office/powerpoint/2010/main" val="260672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3A7F-A1A0-453D-85AE-953B524C839D}"/>
              </a:ext>
            </a:extLst>
          </p:cNvPr>
          <p:cNvSpPr>
            <a:spLocks noGrp="1"/>
          </p:cNvSpPr>
          <p:nvPr>
            <p:ph type="title"/>
          </p:nvPr>
        </p:nvSpPr>
        <p:spPr/>
        <p:txBody>
          <a:bodyPr/>
          <a:lstStyle/>
          <a:p>
            <a:r>
              <a:rPr lang="en-US" altLang="en-US" dirty="0"/>
              <a:t>Vectors </a:t>
            </a:r>
            <a:r>
              <a:rPr lang="en-US" altLang="en-US" sz="2400" b="0" dirty="0"/>
              <a:t>(2 of 3)</a:t>
            </a:r>
            <a:endParaRPr lang="en-IN" dirty="0"/>
          </a:p>
        </p:txBody>
      </p:sp>
      <p:sp>
        <p:nvSpPr>
          <p:cNvPr id="28" name="Content Placeholder 27">
            <a:extLst>
              <a:ext uri="{FF2B5EF4-FFF2-40B4-BE49-F238E27FC236}">
                <a16:creationId xmlns:a16="http://schemas.microsoft.com/office/drawing/2014/main" id="{2E86D8B0-5FF1-4200-9CC6-0FD33E8D7CB0}"/>
              </a:ext>
            </a:extLst>
          </p:cNvPr>
          <p:cNvSpPr>
            <a:spLocks noGrp="1"/>
          </p:cNvSpPr>
          <p:nvPr>
            <p:ph sz="quarter" idx="12"/>
          </p:nvPr>
        </p:nvSpPr>
        <p:spPr>
          <a:xfrm>
            <a:off x="741971" y="1292277"/>
            <a:ext cx="10721975" cy="1418513"/>
          </a:xfrm>
        </p:spPr>
        <p:txBody>
          <a:bodyPr/>
          <a:lstStyle/>
          <a:p>
            <a:r>
              <a:rPr lang="en-US" altLang="en-US" dirty="0"/>
              <a:t>For instance, suppose a particle moves along a line segment from point </a:t>
            </a:r>
            <a:r>
              <a:rPr lang="en-US" altLang="en-US" i="1" dirty="0"/>
              <a:t>A</a:t>
            </a:r>
            <a:r>
              <a:rPr lang="en-US" altLang="en-US" dirty="0"/>
              <a:t> to point </a:t>
            </a:r>
            <a:r>
              <a:rPr lang="en-US" altLang="en-US" i="1" dirty="0"/>
              <a:t>B</a:t>
            </a:r>
            <a:r>
              <a:rPr lang="en-US" altLang="en-US" dirty="0"/>
              <a:t>.</a:t>
            </a:r>
          </a:p>
          <a:p>
            <a:r>
              <a:rPr lang="en-US" altLang="en-US" dirty="0"/>
              <a:t>The corresponding </a:t>
            </a:r>
            <a:r>
              <a:rPr lang="en-US" altLang="en-US" b="1" dirty="0"/>
              <a:t>displacement vector v</a:t>
            </a:r>
            <a:r>
              <a:rPr lang="en-US" altLang="en-US" dirty="0"/>
              <a:t>, shown in Figure 1, has </a:t>
            </a:r>
            <a:r>
              <a:rPr lang="en-US" altLang="en-US" b="1" dirty="0"/>
              <a:t>initial point</a:t>
            </a:r>
            <a:r>
              <a:rPr lang="en-US" altLang="en-US" dirty="0"/>
              <a:t> </a:t>
            </a:r>
            <a:r>
              <a:rPr lang="en-US" altLang="en-US" i="1" dirty="0"/>
              <a:t>A</a:t>
            </a:r>
            <a:r>
              <a:rPr lang="en-US" altLang="en-US" dirty="0"/>
              <a:t> (the tail) and </a:t>
            </a:r>
            <a:r>
              <a:rPr lang="en-US" altLang="en-US" b="1" dirty="0"/>
              <a:t>terminal point</a:t>
            </a:r>
            <a:r>
              <a:rPr lang="en-US" altLang="en-US" dirty="0"/>
              <a:t> </a:t>
            </a:r>
            <a:r>
              <a:rPr lang="en-US" altLang="en-US" i="1" dirty="0"/>
              <a:t>B</a:t>
            </a:r>
            <a:r>
              <a:rPr lang="en-US" altLang="en-US" dirty="0"/>
              <a:t> (the tip) and we indicate this by writing</a:t>
            </a:r>
            <a:endParaRPr lang="en-IN" dirty="0"/>
          </a:p>
        </p:txBody>
      </p:sp>
      <p:graphicFrame>
        <p:nvGraphicFramePr>
          <p:cNvPr id="36" name="Content Placeholder 35" descr="v = vector(AB)&#10;">
            <a:extLst>
              <a:ext uri="{FF2B5EF4-FFF2-40B4-BE49-F238E27FC236}">
                <a16:creationId xmlns:a16="http://schemas.microsoft.com/office/drawing/2014/main" id="{13E73725-1E64-4E9B-9DAE-AD226C94537C}"/>
              </a:ext>
            </a:extLst>
          </p:cNvPr>
          <p:cNvGraphicFramePr>
            <a:graphicFrameLocks noGrp="1" noChangeAspect="1"/>
          </p:cNvGraphicFramePr>
          <p:nvPr>
            <p:ph sz="quarter" idx="13"/>
            <p:extLst>
              <p:ext uri="{D42A27DB-BD31-4B8C-83A1-F6EECF244321}">
                <p14:modId xmlns:p14="http://schemas.microsoft.com/office/powerpoint/2010/main" val="77931317"/>
              </p:ext>
            </p:extLst>
          </p:nvPr>
        </p:nvGraphicFramePr>
        <p:xfrm>
          <a:off x="720112" y="2748091"/>
          <a:ext cx="1095579" cy="383452"/>
        </p:xfrm>
        <a:graphic>
          <a:graphicData uri="http://schemas.openxmlformats.org/presentationml/2006/ole">
            <mc:AlternateContent xmlns:mc="http://schemas.openxmlformats.org/markup-compatibility/2006">
              <mc:Choice xmlns:v="urn:schemas-microsoft-com:vml" Requires="v">
                <p:oleObj spid="_x0000_s920676" name="Equation" r:id="rId3" imgW="1015920" imgH="355320" progId="Equation.DSMT4">
                  <p:embed/>
                </p:oleObj>
              </mc:Choice>
              <mc:Fallback>
                <p:oleObj name="Equation" r:id="rId3" imgW="1015920" imgH="355320" progId="Equation.DSMT4">
                  <p:embed/>
                  <p:pic>
                    <p:nvPicPr>
                      <p:cNvPr id="35" name="Object 34">
                        <a:extLst>
                          <a:ext uri="{FF2B5EF4-FFF2-40B4-BE49-F238E27FC236}">
                            <a16:creationId xmlns:a16="http://schemas.microsoft.com/office/drawing/2014/main" id="{F873EFAF-565D-4F8B-BA5C-2DEBA59173B8}"/>
                          </a:ext>
                        </a:extLst>
                      </p:cNvPr>
                      <p:cNvPicPr/>
                      <p:nvPr/>
                    </p:nvPicPr>
                    <p:blipFill>
                      <a:blip r:embed="rId4"/>
                      <a:stretch>
                        <a:fillRect/>
                      </a:stretch>
                    </p:blipFill>
                    <p:spPr>
                      <a:xfrm>
                        <a:off x="720112" y="2748091"/>
                        <a:ext cx="1095579" cy="383452"/>
                      </a:xfrm>
                      <a:prstGeom prst="rect">
                        <a:avLst/>
                      </a:prstGeom>
                    </p:spPr>
                  </p:pic>
                </p:oleObj>
              </mc:Fallback>
            </mc:AlternateContent>
          </a:graphicData>
        </a:graphic>
      </p:graphicFrame>
      <p:pic>
        <p:nvPicPr>
          <p:cNvPr id="37" name="Content Placeholder 36" descr="The image shows two vectors A B, and C D. The length of the line A B is v units and the length of the line C D is u units.&#10;">
            <a:extLst>
              <a:ext uri="{FF2B5EF4-FFF2-40B4-BE49-F238E27FC236}">
                <a16:creationId xmlns:a16="http://schemas.microsoft.com/office/drawing/2014/main" id="{7E19D856-94EC-4B7F-8D2E-EF1C8AFB641D}"/>
              </a:ext>
            </a:extLst>
          </p:cNvPr>
          <p:cNvPicPr>
            <a:picLocks noGrp="1" noChangeAspect="1"/>
          </p:cNvPicPr>
          <p:nvPr>
            <p:ph sz="quarter" idx="14"/>
          </p:nvPr>
        </p:nvPicPr>
        <p:blipFill>
          <a:blip r:embed="rId5"/>
          <a:stretch>
            <a:fillRect/>
          </a:stretch>
        </p:blipFill>
        <p:spPr>
          <a:xfrm>
            <a:off x="4238612" y="3484363"/>
            <a:ext cx="3466504" cy="1704273"/>
          </a:xfrm>
          <a:prstGeom prst="rect">
            <a:avLst/>
          </a:prstGeom>
        </p:spPr>
      </p:pic>
      <p:sp>
        <p:nvSpPr>
          <p:cNvPr id="31" name="Content Placeholder 30">
            <a:extLst>
              <a:ext uri="{FF2B5EF4-FFF2-40B4-BE49-F238E27FC236}">
                <a16:creationId xmlns:a16="http://schemas.microsoft.com/office/drawing/2014/main" id="{A8ACBAEF-29F0-4E96-BEBB-38F3B0BB5B6B}"/>
              </a:ext>
            </a:extLst>
          </p:cNvPr>
          <p:cNvSpPr>
            <a:spLocks noGrp="1"/>
          </p:cNvSpPr>
          <p:nvPr>
            <p:ph sz="quarter" idx="15"/>
          </p:nvPr>
        </p:nvSpPr>
        <p:spPr>
          <a:xfrm>
            <a:off x="733425" y="5576288"/>
            <a:ext cx="10729913" cy="660862"/>
          </a:xfrm>
        </p:spPr>
        <p:txBody>
          <a:bodyPr/>
          <a:lstStyle/>
          <a:p>
            <a:pPr algn="ctr"/>
            <a:r>
              <a:rPr lang="en-US" altLang="en-US" sz="2000" dirty="0"/>
              <a:t>Equivalent vectors</a:t>
            </a:r>
          </a:p>
          <a:p>
            <a:pPr algn="ctr"/>
            <a:r>
              <a:rPr lang="en-US" altLang="en-US" sz="2000" b="1" dirty="0"/>
              <a:t>Figure 1</a:t>
            </a:r>
          </a:p>
        </p:txBody>
      </p:sp>
    </p:spTree>
    <p:extLst>
      <p:ext uri="{BB962C8B-B14F-4D97-AF65-F5344CB8AC3E}">
        <p14:creationId xmlns:p14="http://schemas.microsoft.com/office/powerpoint/2010/main" val="564708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2B3F-3644-425C-8CD7-DD898EFA4700}"/>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(4 of 4)</a:t>
            </a:r>
            <a:endParaRPr lang="en-IN" dirty="0"/>
          </a:p>
        </p:txBody>
      </p:sp>
      <p:sp>
        <p:nvSpPr>
          <p:cNvPr id="3" name="Content Placeholder 2">
            <a:extLst>
              <a:ext uri="{FF2B5EF4-FFF2-40B4-BE49-F238E27FC236}">
                <a16:creationId xmlns:a16="http://schemas.microsoft.com/office/drawing/2014/main" id="{21801F68-02ED-415C-A92B-340EA8F2DE91}"/>
              </a:ext>
            </a:extLst>
          </p:cNvPr>
          <p:cNvSpPr>
            <a:spLocks noGrp="1"/>
          </p:cNvSpPr>
          <p:nvPr>
            <p:ph sz="quarter" idx="23"/>
          </p:nvPr>
        </p:nvSpPr>
        <p:spPr>
          <a:xfrm>
            <a:off x="736600" y="1289050"/>
            <a:ext cx="10718800" cy="381000"/>
          </a:xfrm>
        </p:spPr>
        <p:txBody>
          <a:bodyPr/>
          <a:lstStyle/>
          <a:p>
            <a:r>
              <a:rPr lang="en-US" altLang="en-US" dirty="0">
                <a:sym typeface="Symbol" panose="05050102010706020507" pitchFamily="18" charset="2"/>
              </a:rPr>
              <a:t>Substituting these values in (5) and (6), we obtain the tension vectors</a:t>
            </a:r>
            <a:endParaRPr lang="en-IN" dirty="0"/>
          </a:p>
        </p:txBody>
      </p:sp>
      <p:graphicFrame>
        <p:nvGraphicFramePr>
          <p:cNvPr id="8" name="Content Placeholder 7" descr="T_1 approximately negative 55.05 i + 65.60 j. T_2 approximately 55.05i + 34.40 j">
            <a:extLst>
              <a:ext uri="{FF2B5EF4-FFF2-40B4-BE49-F238E27FC236}">
                <a16:creationId xmlns:a16="http://schemas.microsoft.com/office/drawing/2014/main" id="{0A8B3248-4517-44A1-9DF7-B6D0364CDFE6}"/>
              </a:ext>
            </a:extLst>
          </p:cNvPr>
          <p:cNvGraphicFramePr>
            <a:graphicFrameLocks noGrp="1" noChangeAspect="1"/>
          </p:cNvGraphicFramePr>
          <p:nvPr>
            <p:ph sz="quarter" idx="24"/>
            <p:extLst>
              <p:ext uri="{D42A27DB-BD31-4B8C-83A1-F6EECF244321}">
                <p14:modId xmlns:p14="http://schemas.microsoft.com/office/powerpoint/2010/main" val="4037632563"/>
              </p:ext>
            </p:extLst>
          </p:nvPr>
        </p:nvGraphicFramePr>
        <p:xfrm>
          <a:off x="3021699" y="2563831"/>
          <a:ext cx="6148602" cy="402747"/>
        </p:xfrm>
        <a:graphic>
          <a:graphicData uri="http://schemas.openxmlformats.org/presentationml/2006/ole">
            <mc:AlternateContent xmlns:mc="http://schemas.openxmlformats.org/markup-compatibility/2006">
              <mc:Choice xmlns:v="urn:schemas-microsoft-com:vml" Requires="v">
                <p:oleObj spid="_x0000_s940062" name="Equation" r:id="rId3" imgW="5816520" imgH="380880" progId="Equation.DSMT4">
                  <p:embed/>
                </p:oleObj>
              </mc:Choice>
              <mc:Fallback>
                <p:oleObj name="Equation" r:id="rId3" imgW="5816520" imgH="380880" progId="Equation.DSMT4">
                  <p:embed/>
                  <p:pic>
                    <p:nvPicPr>
                      <p:cNvPr id="7" name="Object 6">
                        <a:extLst>
                          <a:ext uri="{FF2B5EF4-FFF2-40B4-BE49-F238E27FC236}">
                            <a16:creationId xmlns:a16="http://schemas.microsoft.com/office/drawing/2014/main" id="{0388DB3E-3932-4391-8DD5-969FFDD5F331}"/>
                          </a:ext>
                        </a:extLst>
                      </p:cNvPr>
                      <p:cNvPicPr/>
                      <p:nvPr/>
                    </p:nvPicPr>
                    <p:blipFill>
                      <a:blip r:embed="rId4"/>
                      <a:stretch>
                        <a:fillRect/>
                      </a:stretch>
                    </p:blipFill>
                    <p:spPr>
                      <a:xfrm>
                        <a:off x="3021699" y="2563831"/>
                        <a:ext cx="6148602" cy="402747"/>
                      </a:xfrm>
                      <a:prstGeom prst="rect">
                        <a:avLst/>
                      </a:prstGeom>
                    </p:spPr>
                  </p:pic>
                </p:oleObj>
              </mc:Fallback>
            </mc:AlternateContent>
          </a:graphicData>
        </a:graphic>
      </p:graphicFrame>
    </p:spTree>
    <p:extLst>
      <p:ext uri="{BB962C8B-B14F-4D97-AF65-F5344CB8AC3E}">
        <p14:creationId xmlns:p14="http://schemas.microsoft.com/office/powerpoint/2010/main" val="102838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62BE-4849-4789-B02F-1889A8E302C4}"/>
              </a:ext>
            </a:extLst>
          </p:cNvPr>
          <p:cNvSpPr>
            <a:spLocks noGrp="1"/>
          </p:cNvSpPr>
          <p:nvPr>
            <p:ph type="title"/>
          </p:nvPr>
        </p:nvSpPr>
        <p:spPr/>
        <p:txBody>
          <a:bodyPr/>
          <a:lstStyle/>
          <a:p>
            <a:r>
              <a:rPr lang="en-US" altLang="en-US" dirty="0"/>
              <a:t>Vectors </a:t>
            </a:r>
            <a:r>
              <a:rPr lang="en-US" altLang="en-US" sz="2400" b="0" dirty="0"/>
              <a:t>(3 of 3)</a:t>
            </a:r>
            <a:endParaRPr lang="en-IN" dirty="0"/>
          </a:p>
        </p:txBody>
      </p:sp>
      <p:sp>
        <p:nvSpPr>
          <p:cNvPr id="3" name="Content Placeholder 2">
            <a:extLst>
              <a:ext uri="{FF2B5EF4-FFF2-40B4-BE49-F238E27FC236}">
                <a16:creationId xmlns:a16="http://schemas.microsoft.com/office/drawing/2014/main" id="{9679CE4D-6AE1-486B-8BAF-A55792BD448D}"/>
              </a:ext>
            </a:extLst>
          </p:cNvPr>
          <p:cNvSpPr>
            <a:spLocks noGrp="1"/>
          </p:cNvSpPr>
          <p:nvPr>
            <p:ph sz="quarter" idx="23"/>
          </p:nvPr>
        </p:nvSpPr>
        <p:spPr>
          <a:xfrm>
            <a:off x="736600" y="1289050"/>
            <a:ext cx="2911573" cy="322934"/>
          </a:xfrm>
        </p:spPr>
        <p:txBody>
          <a:bodyPr/>
          <a:lstStyle/>
          <a:p>
            <a:r>
              <a:rPr lang="en-US" altLang="en-US" dirty="0"/>
              <a:t>Notice that the vector</a:t>
            </a:r>
            <a:endParaRPr lang="en-IN" dirty="0"/>
          </a:p>
        </p:txBody>
      </p:sp>
      <p:graphicFrame>
        <p:nvGraphicFramePr>
          <p:cNvPr id="20" name="Content Placeholder 19" descr="u = vector(CD)&#10;">
            <a:extLst>
              <a:ext uri="{FF2B5EF4-FFF2-40B4-BE49-F238E27FC236}">
                <a16:creationId xmlns:a16="http://schemas.microsoft.com/office/drawing/2014/main" id="{55D94ACF-E9D0-414B-A423-67071256055F}"/>
              </a:ext>
            </a:extLst>
          </p:cNvPr>
          <p:cNvGraphicFramePr>
            <a:graphicFrameLocks noGrp="1" noChangeAspect="1"/>
          </p:cNvGraphicFramePr>
          <p:nvPr>
            <p:ph sz="quarter" idx="24"/>
            <p:extLst>
              <p:ext uri="{D42A27DB-BD31-4B8C-83A1-F6EECF244321}">
                <p14:modId xmlns:p14="http://schemas.microsoft.com/office/powerpoint/2010/main" val="3300092633"/>
              </p:ext>
            </p:extLst>
          </p:nvPr>
        </p:nvGraphicFramePr>
        <p:xfrm>
          <a:off x="3724737" y="1234257"/>
          <a:ext cx="952500" cy="368300"/>
        </p:xfrm>
        <a:graphic>
          <a:graphicData uri="http://schemas.openxmlformats.org/presentationml/2006/ole">
            <mc:AlternateContent xmlns:mc="http://schemas.openxmlformats.org/markup-compatibility/2006">
              <mc:Choice xmlns:v="urn:schemas-microsoft-com:vml" Requires="v">
                <p:oleObj spid="_x0000_s919654" name="Equation" r:id="rId3" imgW="952200" imgH="368280" progId="Equation.DSMT4">
                  <p:embed/>
                </p:oleObj>
              </mc:Choice>
              <mc:Fallback>
                <p:oleObj name="Equation" r:id="rId3" imgW="952200" imgH="368280" progId="Equation.DSMT4">
                  <p:embed/>
                  <p:pic>
                    <p:nvPicPr>
                      <p:cNvPr id="19" name="Object 18">
                        <a:extLst>
                          <a:ext uri="{FF2B5EF4-FFF2-40B4-BE49-F238E27FC236}">
                            <a16:creationId xmlns:a16="http://schemas.microsoft.com/office/drawing/2014/main" id="{D3C9B356-44BF-4E36-8A68-00487BF3DE55}"/>
                          </a:ext>
                        </a:extLst>
                      </p:cNvPr>
                      <p:cNvPicPr/>
                      <p:nvPr/>
                    </p:nvPicPr>
                    <p:blipFill>
                      <a:blip r:embed="rId4"/>
                      <a:stretch>
                        <a:fillRect/>
                      </a:stretch>
                    </p:blipFill>
                    <p:spPr>
                      <a:xfrm>
                        <a:off x="3724737" y="1234257"/>
                        <a:ext cx="952500" cy="3683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9318A7E-1BC2-4047-A198-0926B6F90A71}"/>
              </a:ext>
            </a:extLst>
          </p:cNvPr>
          <p:cNvSpPr>
            <a:spLocks noGrp="1"/>
          </p:cNvSpPr>
          <p:nvPr>
            <p:ph sz="quarter" idx="25"/>
          </p:nvPr>
        </p:nvSpPr>
        <p:spPr>
          <a:xfrm>
            <a:off x="4744835" y="1289051"/>
            <a:ext cx="6683669" cy="322934"/>
          </a:xfrm>
        </p:spPr>
        <p:txBody>
          <a:bodyPr/>
          <a:lstStyle/>
          <a:p>
            <a:r>
              <a:rPr lang="en-US" altLang="en-US" dirty="0"/>
              <a:t>has the same length and the same direction as </a:t>
            </a:r>
            <a:r>
              <a:rPr lang="en-US" altLang="en-US" b="1" dirty="0"/>
              <a:t>v</a:t>
            </a:r>
            <a:endParaRPr lang="en-IN" dirty="0"/>
          </a:p>
        </p:txBody>
      </p:sp>
      <p:sp>
        <p:nvSpPr>
          <p:cNvPr id="6" name="Content Placeholder 5">
            <a:extLst>
              <a:ext uri="{FF2B5EF4-FFF2-40B4-BE49-F238E27FC236}">
                <a16:creationId xmlns:a16="http://schemas.microsoft.com/office/drawing/2014/main" id="{AB8DD20F-0C9D-4C5A-9EAD-F44B34FCE130}"/>
              </a:ext>
            </a:extLst>
          </p:cNvPr>
          <p:cNvSpPr>
            <a:spLocks noGrp="1"/>
          </p:cNvSpPr>
          <p:nvPr>
            <p:ph sz="quarter" idx="26"/>
          </p:nvPr>
        </p:nvSpPr>
        <p:spPr>
          <a:xfrm>
            <a:off x="736600" y="1642457"/>
            <a:ext cx="10718800" cy="1645926"/>
          </a:xfrm>
        </p:spPr>
        <p:txBody>
          <a:bodyPr/>
          <a:lstStyle/>
          <a:p>
            <a:r>
              <a:rPr lang="en-US" altLang="en-US" dirty="0"/>
              <a:t>even though it is in a different position.</a:t>
            </a:r>
          </a:p>
          <a:p>
            <a:r>
              <a:rPr lang="en-US" altLang="en-US" dirty="0"/>
              <a:t>We say that </a:t>
            </a:r>
            <a:r>
              <a:rPr lang="en-US" altLang="en-US" b="1" dirty="0"/>
              <a:t>u</a:t>
            </a:r>
            <a:r>
              <a:rPr lang="en-US" altLang="en-US" dirty="0"/>
              <a:t> and </a:t>
            </a:r>
            <a:r>
              <a:rPr lang="en-US" altLang="en-US" b="1" dirty="0"/>
              <a:t>v</a:t>
            </a:r>
            <a:r>
              <a:rPr lang="en-US" altLang="en-US" dirty="0"/>
              <a:t> are </a:t>
            </a:r>
            <a:r>
              <a:rPr lang="en-US" altLang="en-US" b="1" dirty="0"/>
              <a:t>equivalent </a:t>
            </a:r>
            <a:r>
              <a:rPr lang="en-US" altLang="en-US" dirty="0"/>
              <a:t>(or </a:t>
            </a:r>
            <a:r>
              <a:rPr lang="en-US" altLang="en-US" b="1" dirty="0"/>
              <a:t>equal</a:t>
            </a:r>
            <a:r>
              <a:rPr lang="en-US" altLang="en-US" dirty="0"/>
              <a:t>) and we write </a:t>
            </a:r>
            <a:r>
              <a:rPr lang="en-US" altLang="en-US" b="1" dirty="0"/>
              <a:t>u</a:t>
            </a:r>
            <a:r>
              <a:rPr lang="en-US" altLang="en-US" dirty="0"/>
              <a:t> = </a:t>
            </a:r>
            <a:r>
              <a:rPr lang="en-US" altLang="en-US" b="1" dirty="0"/>
              <a:t>v</a:t>
            </a:r>
            <a:r>
              <a:rPr lang="en-US" altLang="en-US" dirty="0" smtClean="0"/>
              <a:t>.</a:t>
            </a:r>
            <a:endParaRPr lang="en-US" altLang="en-US" dirty="0"/>
          </a:p>
          <a:p>
            <a:r>
              <a:rPr lang="en-US" altLang="en-US" dirty="0"/>
              <a:t>The </a:t>
            </a:r>
            <a:r>
              <a:rPr lang="en-US" altLang="en-US" b="1" dirty="0"/>
              <a:t>zero vector</a:t>
            </a:r>
            <a:r>
              <a:rPr lang="en-US" altLang="en-US" dirty="0"/>
              <a:t>, denoted by </a:t>
            </a:r>
            <a:r>
              <a:rPr lang="en-US" altLang="en-US" b="1" dirty="0"/>
              <a:t>0</a:t>
            </a:r>
            <a:r>
              <a:rPr lang="en-US" altLang="en-US" dirty="0"/>
              <a:t>, has length 0. It is the only vector with no specific direction.</a:t>
            </a:r>
          </a:p>
        </p:txBody>
      </p:sp>
    </p:spTree>
    <p:extLst>
      <p:ext uri="{BB962C8B-B14F-4D97-AF65-F5344CB8AC3E}">
        <p14:creationId xmlns:p14="http://schemas.microsoft.com/office/powerpoint/2010/main" val="352992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7803-A52F-4349-AA1B-2B0ED1AEDE92}"/>
              </a:ext>
            </a:extLst>
          </p:cNvPr>
          <p:cNvSpPr>
            <a:spLocks noGrp="1"/>
          </p:cNvSpPr>
          <p:nvPr>
            <p:ph type="title"/>
          </p:nvPr>
        </p:nvSpPr>
        <p:spPr>
          <a:xfrm>
            <a:off x="838200" y="3090653"/>
            <a:ext cx="10515600" cy="477914"/>
          </a:xfrm>
        </p:spPr>
        <p:txBody>
          <a:bodyPr/>
          <a:lstStyle/>
          <a:p>
            <a:pPr algn="ctr"/>
            <a:r>
              <a:rPr lang="en-IN" sz="4000" dirty="0"/>
              <a:t>Combining Vectors</a:t>
            </a:r>
          </a:p>
        </p:txBody>
      </p:sp>
    </p:spTree>
    <p:extLst>
      <p:ext uri="{BB962C8B-B14F-4D97-AF65-F5344CB8AC3E}">
        <p14:creationId xmlns:p14="http://schemas.microsoft.com/office/powerpoint/2010/main" val="94441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AEAB-3C66-40D8-B8A6-070451C575C6}"/>
              </a:ext>
            </a:extLst>
          </p:cNvPr>
          <p:cNvSpPr>
            <a:spLocks noGrp="1"/>
          </p:cNvSpPr>
          <p:nvPr>
            <p:ph type="title"/>
          </p:nvPr>
        </p:nvSpPr>
        <p:spPr/>
        <p:txBody>
          <a:bodyPr/>
          <a:lstStyle/>
          <a:p>
            <a:r>
              <a:rPr lang="en-US" altLang="en-US" dirty="0"/>
              <a:t>Combining Vectors </a:t>
            </a:r>
            <a:r>
              <a:rPr lang="en-US" altLang="en-US" sz="2400" b="0" dirty="0"/>
              <a:t>(1 of 7)</a:t>
            </a:r>
            <a:endParaRPr lang="en-IN" sz="2400" b="0" dirty="0"/>
          </a:p>
        </p:txBody>
      </p:sp>
      <p:sp>
        <p:nvSpPr>
          <p:cNvPr id="3" name="Content Placeholder 2">
            <a:extLst>
              <a:ext uri="{FF2B5EF4-FFF2-40B4-BE49-F238E27FC236}">
                <a16:creationId xmlns:a16="http://schemas.microsoft.com/office/drawing/2014/main" id="{55906CD2-D7FC-4E9E-961E-D4AFEE27096C}"/>
              </a:ext>
            </a:extLst>
          </p:cNvPr>
          <p:cNvSpPr>
            <a:spLocks noGrp="1"/>
          </p:cNvSpPr>
          <p:nvPr>
            <p:ph sz="quarter" idx="23"/>
          </p:nvPr>
        </p:nvSpPr>
        <p:spPr>
          <a:xfrm>
            <a:off x="736600" y="1289050"/>
            <a:ext cx="9123837" cy="366087"/>
          </a:xfrm>
        </p:spPr>
        <p:txBody>
          <a:bodyPr/>
          <a:lstStyle/>
          <a:p>
            <a:r>
              <a:rPr lang="en-US" altLang="en-US" dirty="0"/>
              <a:t>Suppose a particle moves from </a:t>
            </a:r>
            <a:r>
              <a:rPr lang="en-US" altLang="en-US" i="1" dirty="0"/>
              <a:t>A</a:t>
            </a:r>
            <a:r>
              <a:rPr lang="en-US" altLang="en-US" dirty="0"/>
              <a:t> to </a:t>
            </a:r>
            <a:r>
              <a:rPr lang="en-US" altLang="en-US" i="1" dirty="0"/>
              <a:t>B</a:t>
            </a:r>
            <a:r>
              <a:rPr lang="en-US" altLang="en-US" dirty="0"/>
              <a:t>, so its displacement vector is</a:t>
            </a:r>
            <a:endParaRPr lang="en-IN" dirty="0"/>
          </a:p>
        </p:txBody>
      </p:sp>
      <p:graphicFrame>
        <p:nvGraphicFramePr>
          <p:cNvPr id="20" name="Content Placeholder 19" descr="vector(AB)&#10;">
            <a:extLst>
              <a:ext uri="{FF2B5EF4-FFF2-40B4-BE49-F238E27FC236}">
                <a16:creationId xmlns:a16="http://schemas.microsoft.com/office/drawing/2014/main" id="{8FB838AB-FF30-4918-98DD-FFF9ABCD752E}"/>
              </a:ext>
            </a:extLst>
          </p:cNvPr>
          <p:cNvGraphicFramePr>
            <a:graphicFrameLocks noGrp="1" noChangeAspect="1"/>
          </p:cNvGraphicFramePr>
          <p:nvPr>
            <p:ph sz="quarter" idx="24"/>
            <p:extLst>
              <p:ext uri="{D42A27DB-BD31-4B8C-83A1-F6EECF244321}">
                <p14:modId xmlns:p14="http://schemas.microsoft.com/office/powerpoint/2010/main" val="3259995912"/>
              </p:ext>
            </p:extLst>
          </p:nvPr>
        </p:nvGraphicFramePr>
        <p:xfrm>
          <a:off x="9908728" y="1236993"/>
          <a:ext cx="520700" cy="355600"/>
        </p:xfrm>
        <a:graphic>
          <a:graphicData uri="http://schemas.openxmlformats.org/presentationml/2006/ole">
            <mc:AlternateContent xmlns:mc="http://schemas.openxmlformats.org/markup-compatibility/2006">
              <mc:Choice xmlns:v="urn:schemas-microsoft-com:vml" Requires="v">
                <p:oleObj spid="_x0000_s922082" name="Equation" r:id="rId3" imgW="520560" imgH="355320" progId="Equation.DSMT4">
                  <p:embed/>
                </p:oleObj>
              </mc:Choice>
              <mc:Fallback>
                <p:oleObj name="Equation" r:id="rId3" imgW="520560" imgH="355320" progId="Equation.DSMT4">
                  <p:embed/>
                  <p:pic>
                    <p:nvPicPr>
                      <p:cNvPr id="19" name="Object 18">
                        <a:extLst>
                          <a:ext uri="{FF2B5EF4-FFF2-40B4-BE49-F238E27FC236}">
                            <a16:creationId xmlns:a16="http://schemas.microsoft.com/office/drawing/2014/main" id="{D14897A8-0837-444E-A2EC-34A831D5CF41}"/>
                          </a:ext>
                        </a:extLst>
                      </p:cNvPr>
                      <p:cNvPicPr/>
                      <p:nvPr/>
                    </p:nvPicPr>
                    <p:blipFill>
                      <a:blip r:embed="rId4"/>
                      <a:stretch>
                        <a:fillRect/>
                      </a:stretch>
                    </p:blipFill>
                    <p:spPr>
                      <a:xfrm>
                        <a:off x="9908728" y="1236993"/>
                        <a:ext cx="520700" cy="355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1199791-A6FB-47F4-8079-DADF0ED13C63}"/>
              </a:ext>
            </a:extLst>
          </p:cNvPr>
          <p:cNvSpPr>
            <a:spLocks noGrp="1"/>
          </p:cNvSpPr>
          <p:nvPr>
            <p:ph sz="quarter" idx="25"/>
          </p:nvPr>
        </p:nvSpPr>
        <p:spPr>
          <a:xfrm>
            <a:off x="736600" y="1698864"/>
            <a:ext cx="10617200" cy="308970"/>
          </a:xfrm>
        </p:spPr>
        <p:txBody>
          <a:bodyPr/>
          <a:lstStyle/>
          <a:p>
            <a:r>
              <a:rPr lang="en-US" altLang="en-US" dirty="0"/>
              <a:t>Then the particle changes direction and moves from </a:t>
            </a:r>
            <a:r>
              <a:rPr lang="en-US" altLang="en-US" i="1" dirty="0"/>
              <a:t>B</a:t>
            </a:r>
            <a:r>
              <a:rPr lang="en-US" altLang="en-US" dirty="0"/>
              <a:t> to </a:t>
            </a:r>
            <a:r>
              <a:rPr lang="en-US" altLang="en-US" i="1" dirty="0"/>
              <a:t>C</a:t>
            </a:r>
            <a:r>
              <a:rPr lang="en-US" altLang="en-US" dirty="0"/>
              <a:t>, with displacement</a:t>
            </a:r>
            <a:endParaRPr lang="en-IN" dirty="0"/>
          </a:p>
        </p:txBody>
      </p:sp>
      <p:sp>
        <p:nvSpPr>
          <p:cNvPr id="6" name="Content Placeholder 5">
            <a:extLst>
              <a:ext uri="{FF2B5EF4-FFF2-40B4-BE49-F238E27FC236}">
                <a16:creationId xmlns:a16="http://schemas.microsoft.com/office/drawing/2014/main" id="{67872E32-03C7-49E4-8CD7-7CA6266FE9A0}"/>
              </a:ext>
            </a:extLst>
          </p:cNvPr>
          <p:cNvSpPr>
            <a:spLocks noGrp="1"/>
          </p:cNvSpPr>
          <p:nvPr>
            <p:ph sz="quarter" idx="26"/>
          </p:nvPr>
        </p:nvSpPr>
        <p:spPr>
          <a:xfrm>
            <a:off x="736600" y="2080953"/>
            <a:ext cx="847103" cy="308970"/>
          </a:xfrm>
        </p:spPr>
        <p:txBody>
          <a:bodyPr/>
          <a:lstStyle/>
          <a:p>
            <a:r>
              <a:rPr lang="en-US" altLang="en-US" dirty="0"/>
              <a:t>vector</a:t>
            </a:r>
            <a:endParaRPr lang="en-IN" dirty="0"/>
          </a:p>
        </p:txBody>
      </p:sp>
      <p:graphicFrame>
        <p:nvGraphicFramePr>
          <p:cNvPr id="22" name="Content Placeholder 21" descr="vector(BC)&#10;">
            <a:extLst>
              <a:ext uri="{FF2B5EF4-FFF2-40B4-BE49-F238E27FC236}">
                <a16:creationId xmlns:a16="http://schemas.microsoft.com/office/drawing/2014/main" id="{49A3DF0B-FB3B-423C-B81B-3B28F7EB1E60}"/>
              </a:ext>
            </a:extLst>
          </p:cNvPr>
          <p:cNvGraphicFramePr>
            <a:graphicFrameLocks noGrp="1" noChangeAspect="1"/>
          </p:cNvGraphicFramePr>
          <p:nvPr>
            <p:ph sz="quarter" idx="27"/>
            <p:extLst>
              <p:ext uri="{D42A27DB-BD31-4B8C-83A1-F6EECF244321}">
                <p14:modId xmlns:p14="http://schemas.microsoft.com/office/powerpoint/2010/main" val="3307157255"/>
              </p:ext>
            </p:extLst>
          </p:nvPr>
        </p:nvGraphicFramePr>
        <p:xfrm>
          <a:off x="1657151" y="2026312"/>
          <a:ext cx="484138" cy="379460"/>
        </p:xfrm>
        <a:graphic>
          <a:graphicData uri="http://schemas.openxmlformats.org/presentationml/2006/ole">
            <mc:AlternateContent xmlns:mc="http://schemas.openxmlformats.org/markup-compatibility/2006">
              <mc:Choice xmlns:v="urn:schemas-microsoft-com:vml" Requires="v">
                <p:oleObj spid="_x0000_s922083" name="Equation" r:id="rId5" imgW="469800" imgH="368280" progId="Equation.DSMT4">
                  <p:embed/>
                </p:oleObj>
              </mc:Choice>
              <mc:Fallback>
                <p:oleObj name="Equation" r:id="rId5" imgW="469800" imgH="368280" progId="Equation.DSMT4">
                  <p:embed/>
                  <p:pic>
                    <p:nvPicPr>
                      <p:cNvPr id="21" name="Object 20">
                        <a:extLst>
                          <a:ext uri="{FF2B5EF4-FFF2-40B4-BE49-F238E27FC236}">
                            <a16:creationId xmlns:a16="http://schemas.microsoft.com/office/drawing/2014/main" id="{BC6EE64E-0744-4A72-8BB5-F31B15C41CA1}"/>
                          </a:ext>
                        </a:extLst>
                      </p:cNvPr>
                      <p:cNvPicPr/>
                      <p:nvPr/>
                    </p:nvPicPr>
                    <p:blipFill>
                      <a:blip r:embed="rId6"/>
                      <a:stretch>
                        <a:fillRect/>
                      </a:stretch>
                    </p:blipFill>
                    <p:spPr>
                      <a:xfrm>
                        <a:off x="1657151" y="2026312"/>
                        <a:ext cx="484138" cy="37946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50C9871-B282-460C-A3DC-F170A77B0895}"/>
              </a:ext>
            </a:extLst>
          </p:cNvPr>
          <p:cNvSpPr>
            <a:spLocks noGrp="1"/>
          </p:cNvSpPr>
          <p:nvPr>
            <p:ph sz="quarter" idx="28"/>
          </p:nvPr>
        </p:nvSpPr>
        <p:spPr>
          <a:xfrm>
            <a:off x="2214737" y="2071989"/>
            <a:ext cx="1989710" cy="308970"/>
          </a:xfrm>
        </p:spPr>
        <p:txBody>
          <a:bodyPr/>
          <a:lstStyle/>
          <a:p>
            <a:r>
              <a:rPr lang="en-US" altLang="en-US" dirty="0"/>
              <a:t>as in Figure 2.</a:t>
            </a:r>
            <a:endParaRPr lang="en-IN" dirty="0"/>
          </a:p>
        </p:txBody>
      </p:sp>
      <p:sp>
        <p:nvSpPr>
          <p:cNvPr id="9" name="Content Placeholder 8">
            <a:extLst>
              <a:ext uri="{FF2B5EF4-FFF2-40B4-BE49-F238E27FC236}">
                <a16:creationId xmlns:a16="http://schemas.microsoft.com/office/drawing/2014/main" id="{EE05DFB8-D9BF-453E-8CE5-CE7F1DBDF81E}"/>
              </a:ext>
            </a:extLst>
          </p:cNvPr>
          <p:cNvSpPr>
            <a:spLocks noGrp="1"/>
          </p:cNvSpPr>
          <p:nvPr>
            <p:ph sz="quarter" idx="29"/>
          </p:nvPr>
        </p:nvSpPr>
        <p:spPr>
          <a:xfrm>
            <a:off x="736600" y="2639381"/>
            <a:ext cx="10718800" cy="654568"/>
          </a:xfrm>
        </p:spPr>
        <p:txBody>
          <a:bodyPr/>
          <a:lstStyle/>
          <a:p>
            <a:r>
              <a:rPr lang="en-US" altLang="en-US" dirty="0"/>
              <a:t>The combined effect of these displacements is that the particle has moved from </a:t>
            </a:r>
            <a:r>
              <a:rPr lang="en-US" altLang="en-US" i="1" dirty="0"/>
              <a:t>A</a:t>
            </a:r>
            <a:r>
              <a:rPr lang="en-US" altLang="en-US" dirty="0"/>
              <a:t> to </a:t>
            </a:r>
            <a:r>
              <a:rPr lang="en-US" altLang="en-US" i="1" dirty="0"/>
              <a:t>C</a:t>
            </a:r>
            <a:r>
              <a:rPr lang="en-US" altLang="en-US" dirty="0"/>
              <a:t>.</a:t>
            </a:r>
          </a:p>
        </p:txBody>
      </p:sp>
      <p:sp>
        <p:nvSpPr>
          <p:cNvPr id="10" name="Content Placeholder 9">
            <a:extLst>
              <a:ext uri="{FF2B5EF4-FFF2-40B4-BE49-F238E27FC236}">
                <a16:creationId xmlns:a16="http://schemas.microsoft.com/office/drawing/2014/main" id="{AE1C2243-106C-4927-BA90-1A5FBFB52D3D}"/>
              </a:ext>
            </a:extLst>
          </p:cNvPr>
          <p:cNvSpPr>
            <a:spLocks noGrp="1"/>
          </p:cNvSpPr>
          <p:nvPr>
            <p:ph sz="quarter" idx="30"/>
          </p:nvPr>
        </p:nvSpPr>
        <p:spPr>
          <a:xfrm>
            <a:off x="736600" y="3648173"/>
            <a:ext cx="4617825" cy="359376"/>
          </a:xfrm>
        </p:spPr>
        <p:txBody>
          <a:bodyPr/>
          <a:lstStyle/>
          <a:p>
            <a:r>
              <a:rPr lang="en-US" altLang="en-US" dirty="0"/>
              <a:t>The resulting displacement vector</a:t>
            </a:r>
            <a:endParaRPr lang="en-IN" dirty="0"/>
          </a:p>
        </p:txBody>
      </p:sp>
      <p:graphicFrame>
        <p:nvGraphicFramePr>
          <p:cNvPr id="24" name="Content Placeholder 23" descr="vector(AC)&#10;">
            <a:extLst>
              <a:ext uri="{FF2B5EF4-FFF2-40B4-BE49-F238E27FC236}">
                <a16:creationId xmlns:a16="http://schemas.microsoft.com/office/drawing/2014/main" id="{0CD982AF-3B6B-480F-826B-BC3234DBF287}"/>
              </a:ext>
            </a:extLst>
          </p:cNvPr>
          <p:cNvGraphicFramePr>
            <a:graphicFrameLocks noGrp="1" noChangeAspect="1"/>
          </p:cNvGraphicFramePr>
          <p:nvPr>
            <p:ph sz="quarter" idx="31"/>
            <p:extLst>
              <p:ext uri="{D42A27DB-BD31-4B8C-83A1-F6EECF244321}">
                <p14:modId xmlns:p14="http://schemas.microsoft.com/office/powerpoint/2010/main" val="2699689425"/>
              </p:ext>
            </p:extLst>
          </p:nvPr>
        </p:nvGraphicFramePr>
        <p:xfrm>
          <a:off x="5387021" y="3628171"/>
          <a:ext cx="450273" cy="334818"/>
        </p:xfrm>
        <a:graphic>
          <a:graphicData uri="http://schemas.openxmlformats.org/presentationml/2006/ole">
            <mc:AlternateContent xmlns:mc="http://schemas.openxmlformats.org/markup-compatibility/2006">
              <mc:Choice xmlns:v="urn:schemas-microsoft-com:vml" Requires="v">
                <p:oleObj spid="_x0000_s922084" name="Equation" r:id="rId7" imgW="495000" imgH="368280" progId="Equation.DSMT4">
                  <p:embed/>
                </p:oleObj>
              </mc:Choice>
              <mc:Fallback>
                <p:oleObj name="Equation" r:id="rId7" imgW="495000" imgH="368280" progId="Equation.DSMT4">
                  <p:embed/>
                  <p:pic>
                    <p:nvPicPr>
                      <p:cNvPr id="23" name="Object 22">
                        <a:extLst>
                          <a:ext uri="{FF2B5EF4-FFF2-40B4-BE49-F238E27FC236}">
                            <a16:creationId xmlns:a16="http://schemas.microsoft.com/office/drawing/2014/main" id="{9F104EF5-233B-4C8C-8C82-D78ABE4EBC45}"/>
                          </a:ext>
                        </a:extLst>
                      </p:cNvPr>
                      <p:cNvPicPr/>
                      <p:nvPr/>
                    </p:nvPicPr>
                    <p:blipFill>
                      <a:blip r:embed="rId8"/>
                      <a:stretch>
                        <a:fillRect/>
                      </a:stretch>
                    </p:blipFill>
                    <p:spPr>
                      <a:xfrm>
                        <a:off x="5387021" y="3628171"/>
                        <a:ext cx="450273" cy="33481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252F9874-B955-492F-A453-5594FE14A6CB}"/>
              </a:ext>
            </a:extLst>
          </p:cNvPr>
          <p:cNvSpPr>
            <a:spLocks noGrp="1"/>
          </p:cNvSpPr>
          <p:nvPr>
            <p:ph sz="quarter" idx="32"/>
          </p:nvPr>
        </p:nvSpPr>
        <p:spPr>
          <a:xfrm>
            <a:off x="736600" y="4015788"/>
            <a:ext cx="2732464" cy="334818"/>
          </a:xfrm>
        </p:spPr>
        <p:txBody>
          <a:bodyPr/>
          <a:lstStyle/>
          <a:p>
            <a:r>
              <a:rPr lang="en-US" altLang="en-US" dirty="0"/>
              <a:t>is called the </a:t>
            </a:r>
            <a:r>
              <a:rPr lang="en-US" altLang="en-US" i="1" dirty="0"/>
              <a:t>sum </a:t>
            </a:r>
            <a:r>
              <a:rPr lang="en-US" altLang="en-US" dirty="0"/>
              <a:t>of</a:t>
            </a:r>
            <a:endParaRPr lang="en-IN" dirty="0"/>
          </a:p>
        </p:txBody>
      </p:sp>
      <p:graphicFrame>
        <p:nvGraphicFramePr>
          <p:cNvPr id="26" name="Content Placeholder 25" descr="vector(AB) and vector(BC)&#10;">
            <a:extLst>
              <a:ext uri="{FF2B5EF4-FFF2-40B4-BE49-F238E27FC236}">
                <a16:creationId xmlns:a16="http://schemas.microsoft.com/office/drawing/2014/main" id="{FD05A856-05BB-47D9-8092-7788E83BFBE9}"/>
              </a:ext>
            </a:extLst>
          </p:cNvPr>
          <p:cNvGraphicFramePr>
            <a:graphicFrameLocks noGrp="1" noChangeAspect="1"/>
          </p:cNvGraphicFramePr>
          <p:nvPr>
            <p:ph sz="quarter" idx="33"/>
            <p:extLst>
              <p:ext uri="{D42A27DB-BD31-4B8C-83A1-F6EECF244321}">
                <p14:modId xmlns:p14="http://schemas.microsoft.com/office/powerpoint/2010/main" val="3959652840"/>
              </p:ext>
            </p:extLst>
          </p:nvPr>
        </p:nvGraphicFramePr>
        <p:xfrm>
          <a:off x="3455968" y="3940574"/>
          <a:ext cx="1688081" cy="385467"/>
        </p:xfrm>
        <a:graphic>
          <a:graphicData uri="http://schemas.openxmlformats.org/presentationml/2006/ole">
            <mc:AlternateContent xmlns:mc="http://schemas.openxmlformats.org/markup-compatibility/2006">
              <mc:Choice xmlns:v="urn:schemas-microsoft-com:vml" Requires="v">
                <p:oleObj spid="_x0000_s922085" name="Equation" r:id="rId9" imgW="1612800" imgH="368280" progId="Equation.DSMT4">
                  <p:embed/>
                </p:oleObj>
              </mc:Choice>
              <mc:Fallback>
                <p:oleObj name="Equation" r:id="rId9" imgW="1612800" imgH="368280" progId="Equation.DSMT4">
                  <p:embed/>
                  <p:pic>
                    <p:nvPicPr>
                      <p:cNvPr id="25" name="Object 24">
                        <a:extLst>
                          <a:ext uri="{FF2B5EF4-FFF2-40B4-BE49-F238E27FC236}">
                            <a16:creationId xmlns:a16="http://schemas.microsoft.com/office/drawing/2014/main" id="{F24899F6-47A3-47EC-AEAC-A4428B5A0B60}"/>
                          </a:ext>
                        </a:extLst>
                      </p:cNvPr>
                      <p:cNvPicPr/>
                      <p:nvPr/>
                    </p:nvPicPr>
                    <p:blipFill>
                      <a:blip r:embed="rId10"/>
                      <a:stretch>
                        <a:fillRect/>
                      </a:stretch>
                    </p:blipFill>
                    <p:spPr>
                      <a:xfrm>
                        <a:off x="3455968" y="3940574"/>
                        <a:ext cx="1688081" cy="38546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CC312F2-A910-4685-AF9A-AEBFD30FCB84}"/>
              </a:ext>
            </a:extLst>
          </p:cNvPr>
          <p:cNvSpPr>
            <a:spLocks noGrp="1"/>
          </p:cNvSpPr>
          <p:nvPr>
            <p:ph sz="quarter" idx="34"/>
          </p:nvPr>
        </p:nvSpPr>
        <p:spPr>
          <a:xfrm>
            <a:off x="723900" y="4340920"/>
            <a:ext cx="1755350" cy="269045"/>
          </a:xfrm>
        </p:spPr>
        <p:txBody>
          <a:bodyPr/>
          <a:lstStyle/>
          <a:p>
            <a:r>
              <a:rPr lang="en-US" altLang="en-US" dirty="0"/>
              <a:t>and we write</a:t>
            </a:r>
            <a:endParaRPr lang="en-IN" dirty="0"/>
          </a:p>
        </p:txBody>
      </p:sp>
      <p:graphicFrame>
        <p:nvGraphicFramePr>
          <p:cNvPr id="28" name="Content Placeholder 27" descr="vector(AC) = vector(AB) + vector(BC)&#10;">
            <a:extLst>
              <a:ext uri="{FF2B5EF4-FFF2-40B4-BE49-F238E27FC236}">
                <a16:creationId xmlns:a16="http://schemas.microsoft.com/office/drawing/2014/main" id="{B649950A-6234-4CE6-BD4D-A68212BF5ED7}"/>
              </a:ext>
            </a:extLst>
          </p:cNvPr>
          <p:cNvGraphicFramePr>
            <a:graphicFrameLocks noGrp="1" noChangeAspect="1"/>
          </p:cNvGraphicFramePr>
          <p:nvPr>
            <p:ph sz="quarter" idx="35"/>
            <p:extLst>
              <p:ext uri="{D42A27DB-BD31-4B8C-83A1-F6EECF244321}">
                <p14:modId xmlns:p14="http://schemas.microsoft.com/office/powerpoint/2010/main" val="2014969529"/>
              </p:ext>
            </p:extLst>
          </p:nvPr>
        </p:nvGraphicFramePr>
        <p:xfrm>
          <a:off x="2152100" y="5138392"/>
          <a:ext cx="1968500" cy="368300"/>
        </p:xfrm>
        <a:graphic>
          <a:graphicData uri="http://schemas.openxmlformats.org/presentationml/2006/ole">
            <mc:AlternateContent xmlns:mc="http://schemas.openxmlformats.org/markup-compatibility/2006">
              <mc:Choice xmlns:v="urn:schemas-microsoft-com:vml" Requires="v">
                <p:oleObj spid="_x0000_s922086" name="Equation" r:id="rId11" imgW="1968480" imgH="368280" progId="Equation.DSMT4">
                  <p:embed/>
                </p:oleObj>
              </mc:Choice>
              <mc:Fallback>
                <p:oleObj name="Equation" r:id="rId11" imgW="1968480" imgH="368280" progId="Equation.DSMT4">
                  <p:embed/>
                  <p:pic>
                    <p:nvPicPr>
                      <p:cNvPr id="27" name="Object 26">
                        <a:extLst>
                          <a:ext uri="{FF2B5EF4-FFF2-40B4-BE49-F238E27FC236}">
                            <a16:creationId xmlns:a16="http://schemas.microsoft.com/office/drawing/2014/main" id="{2AE1723E-ADBB-4CCA-892A-6C47EB0172A1}"/>
                          </a:ext>
                        </a:extLst>
                      </p:cNvPr>
                      <p:cNvPicPr/>
                      <p:nvPr/>
                    </p:nvPicPr>
                    <p:blipFill>
                      <a:blip r:embed="rId12"/>
                      <a:stretch>
                        <a:fillRect/>
                      </a:stretch>
                    </p:blipFill>
                    <p:spPr>
                      <a:xfrm>
                        <a:off x="2152100" y="5138392"/>
                        <a:ext cx="1968500" cy="368300"/>
                      </a:xfrm>
                      <a:prstGeom prst="rect">
                        <a:avLst/>
                      </a:prstGeom>
                    </p:spPr>
                  </p:pic>
                </p:oleObj>
              </mc:Fallback>
            </mc:AlternateContent>
          </a:graphicData>
        </a:graphic>
      </p:graphicFrame>
      <p:pic>
        <p:nvPicPr>
          <p:cNvPr id="29" name="Content Placeholder 28" descr="The image shows three vectors in a triangle: vector(A B), vector(A C) and vector(B C). &#10;">
            <a:extLst>
              <a:ext uri="{FF2B5EF4-FFF2-40B4-BE49-F238E27FC236}">
                <a16:creationId xmlns:a16="http://schemas.microsoft.com/office/drawing/2014/main" id="{791AD4CA-B809-4F9B-9496-6200312983B5}"/>
              </a:ext>
            </a:extLst>
          </p:cNvPr>
          <p:cNvPicPr>
            <a:picLocks noGrp="1" noChangeAspect="1"/>
          </p:cNvPicPr>
          <p:nvPr>
            <p:ph sz="quarter" idx="36"/>
          </p:nvPr>
        </p:nvPicPr>
        <p:blipFill>
          <a:blip r:embed="rId13"/>
          <a:stretch>
            <a:fillRect/>
          </a:stretch>
        </p:blipFill>
        <p:spPr>
          <a:xfrm>
            <a:off x="7750463" y="3312912"/>
            <a:ext cx="3200386" cy="2281200"/>
          </a:xfrm>
          <a:prstGeom prst="rect">
            <a:avLst/>
          </a:prstGeom>
        </p:spPr>
      </p:pic>
      <p:sp>
        <p:nvSpPr>
          <p:cNvPr id="17" name="Content Placeholder 16">
            <a:extLst>
              <a:ext uri="{FF2B5EF4-FFF2-40B4-BE49-F238E27FC236}">
                <a16:creationId xmlns:a16="http://schemas.microsoft.com/office/drawing/2014/main" id="{9085F168-79A8-4BE7-8D97-DFF7C7FBDBEF}"/>
              </a:ext>
            </a:extLst>
          </p:cNvPr>
          <p:cNvSpPr>
            <a:spLocks noGrp="1"/>
          </p:cNvSpPr>
          <p:nvPr>
            <p:ph sz="quarter" idx="37"/>
          </p:nvPr>
        </p:nvSpPr>
        <p:spPr>
          <a:xfrm>
            <a:off x="7172332" y="5938034"/>
            <a:ext cx="4356648" cy="264803"/>
          </a:xfrm>
        </p:spPr>
        <p:txBody>
          <a:bodyPr/>
          <a:lstStyle/>
          <a:p>
            <a:pPr algn="ctr"/>
            <a:r>
              <a:rPr lang="en-US" altLang="en-US" sz="2000" b="1" dirty="0"/>
              <a:t>Figure 2</a:t>
            </a:r>
          </a:p>
        </p:txBody>
      </p:sp>
    </p:spTree>
    <p:extLst>
      <p:ext uri="{BB962C8B-B14F-4D97-AF65-F5344CB8AC3E}">
        <p14:creationId xmlns:p14="http://schemas.microsoft.com/office/powerpoint/2010/main" val="252993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67CF-A97B-4EAD-976F-DFF663FE6A92}"/>
              </a:ext>
            </a:extLst>
          </p:cNvPr>
          <p:cNvSpPr>
            <a:spLocks noGrp="1"/>
          </p:cNvSpPr>
          <p:nvPr>
            <p:ph type="title"/>
          </p:nvPr>
        </p:nvSpPr>
        <p:spPr/>
        <p:txBody>
          <a:bodyPr/>
          <a:lstStyle/>
          <a:p>
            <a:r>
              <a:rPr lang="en-US" altLang="en-US" dirty="0"/>
              <a:t>Combining Vectors </a:t>
            </a:r>
            <a:r>
              <a:rPr lang="en-US" altLang="en-US" sz="2400" b="0" dirty="0"/>
              <a:t>(2 of 7)</a:t>
            </a:r>
            <a:endParaRPr lang="en-IN" dirty="0"/>
          </a:p>
        </p:txBody>
      </p:sp>
      <p:sp>
        <p:nvSpPr>
          <p:cNvPr id="3" name="Content Placeholder 2">
            <a:extLst>
              <a:ext uri="{FF2B5EF4-FFF2-40B4-BE49-F238E27FC236}">
                <a16:creationId xmlns:a16="http://schemas.microsoft.com/office/drawing/2014/main" id="{30F3E5CB-E4E4-45FB-BAED-E984B9318428}"/>
              </a:ext>
            </a:extLst>
          </p:cNvPr>
          <p:cNvSpPr>
            <a:spLocks noGrp="1"/>
          </p:cNvSpPr>
          <p:nvPr>
            <p:ph sz="quarter" idx="12"/>
          </p:nvPr>
        </p:nvSpPr>
        <p:spPr>
          <a:xfrm>
            <a:off x="741971" y="1292277"/>
            <a:ext cx="10721975" cy="1889853"/>
          </a:xfrm>
        </p:spPr>
        <p:txBody>
          <a:bodyPr/>
          <a:lstStyle/>
          <a:p>
            <a:r>
              <a:rPr lang="en-US" altLang="en-US" dirty="0"/>
              <a:t>In general, if we start with vectors </a:t>
            </a:r>
            <a:r>
              <a:rPr lang="en-US" altLang="en-US" b="1" dirty="0"/>
              <a:t>u</a:t>
            </a:r>
            <a:r>
              <a:rPr lang="en-US" altLang="en-US" dirty="0"/>
              <a:t> and </a:t>
            </a:r>
            <a:r>
              <a:rPr lang="en-US" altLang="en-US" b="1" dirty="0"/>
              <a:t>v</a:t>
            </a:r>
            <a:r>
              <a:rPr lang="en-US" altLang="en-US" dirty="0"/>
              <a:t>, we first move </a:t>
            </a:r>
            <a:r>
              <a:rPr lang="en-US" altLang="en-US" b="1" dirty="0"/>
              <a:t>v</a:t>
            </a:r>
            <a:r>
              <a:rPr lang="en-US" altLang="en-US" dirty="0"/>
              <a:t> so that its tail coincides with the tip of </a:t>
            </a:r>
            <a:r>
              <a:rPr lang="en-US" altLang="en-US" b="1" dirty="0"/>
              <a:t>u</a:t>
            </a:r>
            <a:r>
              <a:rPr lang="en-US" altLang="en-US" dirty="0"/>
              <a:t> and define the sum of </a:t>
            </a:r>
            <a:r>
              <a:rPr lang="en-US" altLang="en-US" b="1" dirty="0"/>
              <a:t>u</a:t>
            </a:r>
            <a:r>
              <a:rPr lang="en-US" altLang="en-US" dirty="0"/>
              <a:t> and </a:t>
            </a:r>
            <a:r>
              <a:rPr lang="en-US" altLang="en-US" b="1" dirty="0"/>
              <a:t>v</a:t>
            </a:r>
            <a:r>
              <a:rPr lang="en-US" altLang="en-US" dirty="0"/>
              <a:t> as follows.</a:t>
            </a:r>
          </a:p>
          <a:p>
            <a:r>
              <a:rPr lang="en-IN" b="1" dirty="0">
                <a:solidFill>
                  <a:srgbClr val="0000A3"/>
                </a:solidFill>
              </a:rPr>
              <a:t>Definition of Vector Addition</a:t>
            </a:r>
            <a:r>
              <a:rPr lang="en-IN" b="1" dirty="0"/>
              <a:t> </a:t>
            </a:r>
            <a:r>
              <a:rPr lang="en-IN" dirty="0"/>
              <a:t>If </a:t>
            </a:r>
            <a:r>
              <a:rPr lang="en-IN" b="1" dirty="0"/>
              <a:t>u </a:t>
            </a:r>
            <a:r>
              <a:rPr lang="en-IN" dirty="0"/>
              <a:t>and </a:t>
            </a:r>
            <a:r>
              <a:rPr lang="en-IN" b="1" dirty="0"/>
              <a:t>v </a:t>
            </a:r>
            <a:r>
              <a:rPr lang="en-IN" dirty="0"/>
              <a:t>are vectors positioned so the initial point of </a:t>
            </a:r>
            <a:r>
              <a:rPr lang="en-IN" b="1" dirty="0"/>
              <a:t>v </a:t>
            </a:r>
            <a:r>
              <a:rPr lang="en-IN" dirty="0"/>
              <a:t>is at the terminal point of </a:t>
            </a:r>
            <a:r>
              <a:rPr lang="en-IN" b="1" dirty="0"/>
              <a:t>u</a:t>
            </a:r>
            <a:r>
              <a:rPr lang="en-IN" dirty="0"/>
              <a:t>, then the </a:t>
            </a:r>
            <a:r>
              <a:rPr lang="en-IN" b="1" dirty="0"/>
              <a:t>sum u </a:t>
            </a:r>
            <a:r>
              <a:rPr lang="en-IN" dirty="0"/>
              <a:t>+ </a:t>
            </a:r>
            <a:r>
              <a:rPr lang="en-IN" b="1" dirty="0"/>
              <a:t>v </a:t>
            </a:r>
            <a:r>
              <a:rPr lang="en-IN" dirty="0"/>
              <a:t>is the vector from the initial point of </a:t>
            </a:r>
            <a:r>
              <a:rPr lang="en-IN" b="1" dirty="0"/>
              <a:t>u </a:t>
            </a:r>
            <a:r>
              <a:rPr lang="en-IN" dirty="0"/>
              <a:t>to the terminal point of </a:t>
            </a:r>
            <a:r>
              <a:rPr lang="en-IN" b="1" dirty="0"/>
              <a:t>v</a:t>
            </a:r>
            <a:r>
              <a:rPr lang="en-IN" dirty="0"/>
              <a:t>.</a:t>
            </a:r>
          </a:p>
        </p:txBody>
      </p:sp>
      <p:sp>
        <p:nvSpPr>
          <p:cNvPr id="4" name="Content Placeholder 3">
            <a:extLst>
              <a:ext uri="{FF2B5EF4-FFF2-40B4-BE49-F238E27FC236}">
                <a16:creationId xmlns:a16="http://schemas.microsoft.com/office/drawing/2014/main" id="{ED45C23E-226B-42FE-B6F2-F0969F722B58}"/>
              </a:ext>
            </a:extLst>
          </p:cNvPr>
          <p:cNvSpPr>
            <a:spLocks noGrp="1"/>
          </p:cNvSpPr>
          <p:nvPr>
            <p:ph sz="quarter" idx="13"/>
          </p:nvPr>
        </p:nvSpPr>
        <p:spPr>
          <a:xfrm>
            <a:off x="733426" y="3296677"/>
            <a:ext cx="6496934" cy="1103670"/>
          </a:xfrm>
        </p:spPr>
        <p:txBody>
          <a:bodyPr/>
          <a:lstStyle/>
          <a:p>
            <a:r>
              <a:rPr lang="en-US" altLang="en-US" dirty="0"/>
              <a:t>The definition of vector addition is illustrated in Figure 3. You can see why this definition is sometimes called the </a:t>
            </a:r>
            <a:r>
              <a:rPr lang="en-US" altLang="en-US" b="1" dirty="0"/>
              <a:t>Triangle Law</a:t>
            </a:r>
            <a:r>
              <a:rPr lang="en-US" altLang="en-US" dirty="0"/>
              <a:t>.</a:t>
            </a:r>
          </a:p>
        </p:txBody>
      </p:sp>
      <p:pic>
        <p:nvPicPr>
          <p:cNvPr id="11" name="Content Placeholder 10" descr="The image shows three vectors. Vectors u and v are vectors positioned so the initial point of v is at the terminal point of u. The third vector u + v is positioned such that its initial point is the initial point of u and its terminal point is the terminal point of v.  &#10;">
            <a:extLst>
              <a:ext uri="{FF2B5EF4-FFF2-40B4-BE49-F238E27FC236}">
                <a16:creationId xmlns:a16="http://schemas.microsoft.com/office/drawing/2014/main" id="{FA06E4C8-3BC7-4BCA-AA7B-C4900583DEA3}"/>
              </a:ext>
            </a:extLst>
          </p:cNvPr>
          <p:cNvPicPr>
            <a:picLocks noGrp="1" noChangeAspect="1"/>
          </p:cNvPicPr>
          <p:nvPr>
            <p:ph sz="quarter" idx="14"/>
          </p:nvPr>
        </p:nvPicPr>
        <p:blipFill>
          <a:blip r:embed="rId2"/>
          <a:stretch>
            <a:fillRect/>
          </a:stretch>
        </p:blipFill>
        <p:spPr>
          <a:xfrm>
            <a:off x="8118216" y="3150721"/>
            <a:ext cx="2306058" cy="2054136"/>
          </a:xfrm>
          <a:prstGeom prst="rect">
            <a:avLst/>
          </a:prstGeom>
        </p:spPr>
      </p:pic>
      <p:sp>
        <p:nvSpPr>
          <p:cNvPr id="7" name="Content Placeholder 6">
            <a:extLst>
              <a:ext uri="{FF2B5EF4-FFF2-40B4-BE49-F238E27FC236}">
                <a16:creationId xmlns:a16="http://schemas.microsoft.com/office/drawing/2014/main" id="{ABAFF947-542B-4177-AC59-126C0FEDA86C}"/>
              </a:ext>
            </a:extLst>
          </p:cNvPr>
          <p:cNvSpPr>
            <a:spLocks noGrp="1"/>
          </p:cNvSpPr>
          <p:nvPr>
            <p:ph sz="quarter" idx="15"/>
          </p:nvPr>
        </p:nvSpPr>
        <p:spPr>
          <a:xfrm>
            <a:off x="7739406" y="5565723"/>
            <a:ext cx="3723932" cy="655968"/>
          </a:xfrm>
        </p:spPr>
        <p:txBody>
          <a:bodyPr/>
          <a:lstStyle/>
          <a:p>
            <a:pPr algn="ctr"/>
            <a:r>
              <a:rPr lang="en-US" altLang="en-US" sz="2000" dirty="0"/>
              <a:t>The Triangle Law</a:t>
            </a:r>
          </a:p>
          <a:p>
            <a:pPr algn="ctr"/>
            <a:r>
              <a:rPr lang="en-US" altLang="en-US" sz="2000" b="1" dirty="0"/>
              <a:t>Figure 3</a:t>
            </a:r>
          </a:p>
        </p:txBody>
      </p:sp>
    </p:spTree>
    <p:extLst>
      <p:ext uri="{BB962C8B-B14F-4D97-AF65-F5344CB8AC3E}">
        <p14:creationId xmlns:p14="http://schemas.microsoft.com/office/powerpoint/2010/main" val="75995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67CF-A97B-4EAD-976F-DFF663FE6A92}"/>
              </a:ext>
            </a:extLst>
          </p:cNvPr>
          <p:cNvSpPr>
            <a:spLocks noGrp="1"/>
          </p:cNvSpPr>
          <p:nvPr>
            <p:ph type="title"/>
          </p:nvPr>
        </p:nvSpPr>
        <p:spPr/>
        <p:txBody>
          <a:bodyPr/>
          <a:lstStyle/>
          <a:p>
            <a:r>
              <a:rPr lang="en-US" altLang="en-US" dirty="0"/>
              <a:t>Combining Vectors </a:t>
            </a:r>
            <a:r>
              <a:rPr lang="en-US" altLang="en-US" sz="2400" b="0" dirty="0"/>
              <a:t>(3 of 7)</a:t>
            </a:r>
            <a:endParaRPr lang="en-IN" dirty="0"/>
          </a:p>
        </p:txBody>
      </p:sp>
      <p:sp>
        <p:nvSpPr>
          <p:cNvPr id="3" name="Content Placeholder 2">
            <a:extLst>
              <a:ext uri="{FF2B5EF4-FFF2-40B4-BE49-F238E27FC236}">
                <a16:creationId xmlns:a16="http://schemas.microsoft.com/office/drawing/2014/main" id="{30F3E5CB-E4E4-45FB-BAED-E984B9318428}"/>
              </a:ext>
            </a:extLst>
          </p:cNvPr>
          <p:cNvSpPr>
            <a:spLocks noGrp="1"/>
          </p:cNvSpPr>
          <p:nvPr>
            <p:ph sz="quarter" idx="12"/>
          </p:nvPr>
        </p:nvSpPr>
        <p:spPr>
          <a:xfrm>
            <a:off x="741971" y="1292277"/>
            <a:ext cx="10721975" cy="1168119"/>
          </a:xfrm>
        </p:spPr>
        <p:txBody>
          <a:bodyPr/>
          <a:lstStyle/>
          <a:p>
            <a:r>
              <a:rPr lang="en-US" altLang="en-US" dirty="0"/>
              <a:t>In Figure 4 we start with the same vectors </a:t>
            </a:r>
            <a:r>
              <a:rPr lang="en-US" altLang="en-US" b="1" dirty="0"/>
              <a:t>u</a:t>
            </a:r>
            <a:r>
              <a:rPr lang="en-US" altLang="en-US" dirty="0"/>
              <a:t> and </a:t>
            </a:r>
            <a:r>
              <a:rPr lang="en-US" altLang="en-US" b="1" dirty="0"/>
              <a:t>v</a:t>
            </a:r>
            <a:r>
              <a:rPr lang="en-US" altLang="en-US" dirty="0"/>
              <a:t> as in Figure 3 and draw another copy of </a:t>
            </a:r>
            <a:r>
              <a:rPr lang="en-US" altLang="en-US" b="1" dirty="0"/>
              <a:t>v</a:t>
            </a:r>
            <a:r>
              <a:rPr lang="en-US" altLang="en-US" dirty="0"/>
              <a:t> with the same initial point as </a:t>
            </a:r>
            <a:r>
              <a:rPr lang="en-US" altLang="en-US" b="1" dirty="0"/>
              <a:t>u</a:t>
            </a:r>
            <a:r>
              <a:rPr lang="en-US" altLang="en-US" dirty="0"/>
              <a:t>.</a:t>
            </a:r>
          </a:p>
          <a:p>
            <a:r>
              <a:rPr lang="en-US" altLang="en-US" dirty="0"/>
              <a:t>Completing the parallelogram, we see that </a:t>
            </a:r>
            <a:r>
              <a:rPr lang="en-US" altLang="en-US" b="1" dirty="0"/>
              <a:t>u</a:t>
            </a:r>
            <a:r>
              <a:rPr lang="en-US" altLang="en-US" dirty="0"/>
              <a:t> + </a:t>
            </a:r>
            <a:r>
              <a:rPr lang="en-US" altLang="en-US" b="1" dirty="0"/>
              <a:t>v</a:t>
            </a:r>
            <a:r>
              <a:rPr lang="en-US" altLang="en-US" dirty="0"/>
              <a:t> = </a:t>
            </a:r>
            <a:r>
              <a:rPr lang="en-US" altLang="en-US" b="1" dirty="0"/>
              <a:t>v</a:t>
            </a:r>
            <a:r>
              <a:rPr lang="en-US" altLang="en-US" dirty="0"/>
              <a:t> + </a:t>
            </a:r>
            <a:r>
              <a:rPr lang="en-US" altLang="en-US" b="1" dirty="0"/>
              <a:t>u</a:t>
            </a:r>
            <a:r>
              <a:rPr lang="en-US" altLang="en-US" dirty="0"/>
              <a:t>.</a:t>
            </a:r>
            <a:endParaRPr lang="en-IN" dirty="0"/>
          </a:p>
        </p:txBody>
      </p:sp>
      <p:pic>
        <p:nvPicPr>
          <p:cNvPr id="8" name="Content Placeholder 7" descr="The image shows vectors forming a parallelogram. Two vectors u and v start from at the same point, then u + v and v + u lie along the diagonal of the parallelogram with u and v again, as the other sides.&#10;">
            <a:extLst>
              <a:ext uri="{FF2B5EF4-FFF2-40B4-BE49-F238E27FC236}">
                <a16:creationId xmlns:a16="http://schemas.microsoft.com/office/drawing/2014/main" id="{8EE34D52-D97C-4119-ABA1-C106631B6B8E}"/>
              </a:ext>
            </a:extLst>
          </p:cNvPr>
          <p:cNvPicPr>
            <a:picLocks noGrp="1" noChangeAspect="1"/>
          </p:cNvPicPr>
          <p:nvPr>
            <p:ph sz="quarter" idx="14"/>
          </p:nvPr>
        </p:nvPicPr>
        <p:blipFill>
          <a:blip r:embed="rId2"/>
          <a:stretch>
            <a:fillRect/>
          </a:stretch>
        </p:blipFill>
        <p:spPr>
          <a:xfrm>
            <a:off x="8676669" y="2356814"/>
            <a:ext cx="2631461" cy="2259550"/>
          </a:xfrm>
          <a:prstGeom prst="rect">
            <a:avLst/>
          </a:prstGeom>
        </p:spPr>
      </p:pic>
      <p:sp>
        <p:nvSpPr>
          <p:cNvPr id="7" name="Content Placeholder 6">
            <a:extLst>
              <a:ext uri="{FF2B5EF4-FFF2-40B4-BE49-F238E27FC236}">
                <a16:creationId xmlns:a16="http://schemas.microsoft.com/office/drawing/2014/main" id="{ABAFF947-542B-4177-AC59-126C0FEDA86C}"/>
              </a:ext>
            </a:extLst>
          </p:cNvPr>
          <p:cNvSpPr>
            <a:spLocks noGrp="1"/>
          </p:cNvSpPr>
          <p:nvPr>
            <p:ph sz="quarter" idx="15"/>
          </p:nvPr>
        </p:nvSpPr>
        <p:spPr>
          <a:xfrm>
            <a:off x="8176103" y="4909755"/>
            <a:ext cx="3723932" cy="655968"/>
          </a:xfrm>
        </p:spPr>
        <p:txBody>
          <a:bodyPr/>
          <a:lstStyle/>
          <a:p>
            <a:pPr algn="ctr"/>
            <a:r>
              <a:rPr lang="en-US" altLang="en-US" sz="2000" dirty="0"/>
              <a:t>The Parallelogram Law</a:t>
            </a:r>
          </a:p>
          <a:p>
            <a:pPr algn="ctr"/>
            <a:r>
              <a:rPr lang="en-US" altLang="en-US" sz="2000" b="1" dirty="0"/>
              <a:t>Figure 4</a:t>
            </a:r>
          </a:p>
        </p:txBody>
      </p:sp>
      <p:sp>
        <p:nvSpPr>
          <p:cNvPr id="4" name="Content Placeholder 3">
            <a:extLst>
              <a:ext uri="{FF2B5EF4-FFF2-40B4-BE49-F238E27FC236}">
                <a16:creationId xmlns:a16="http://schemas.microsoft.com/office/drawing/2014/main" id="{ED45C23E-226B-42FE-B6F2-F0969F722B58}"/>
              </a:ext>
            </a:extLst>
          </p:cNvPr>
          <p:cNvSpPr>
            <a:spLocks noGrp="1"/>
          </p:cNvSpPr>
          <p:nvPr>
            <p:ph sz="quarter" idx="13"/>
          </p:nvPr>
        </p:nvSpPr>
        <p:spPr>
          <a:xfrm>
            <a:off x="733426" y="3343197"/>
            <a:ext cx="6346104" cy="1769220"/>
          </a:xfrm>
        </p:spPr>
        <p:txBody>
          <a:bodyPr/>
          <a:lstStyle/>
          <a:p>
            <a:r>
              <a:rPr lang="en-US" altLang="en-US" dirty="0"/>
              <a:t>This also gives another way to construct the sum: If we place </a:t>
            </a:r>
            <a:r>
              <a:rPr lang="en-US" altLang="en-US" b="1" dirty="0"/>
              <a:t>u</a:t>
            </a:r>
            <a:r>
              <a:rPr lang="en-US" altLang="en-US" dirty="0"/>
              <a:t> and </a:t>
            </a:r>
            <a:r>
              <a:rPr lang="en-US" altLang="en-US" b="1" dirty="0"/>
              <a:t>v</a:t>
            </a:r>
            <a:r>
              <a:rPr lang="en-US" altLang="en-US" dirty="0"/>
              <a:t> so they start at the same point, then </a:t>
            </a:r>
            <a:r>
              <a:rPr lang="en-US" altLang="en-US" b="1" dirty="0"/>
              <a:t>u</a:t>
            </a:r>
            <a:r>
              <a:rPr lang="en-US" altLang="en-US" dirty="0"/>
              <a:t> + </a:t>
            </a:r>
            <a:r>
              <a:rPr lang="en-US" altLang="en-US" b="1" dirty="0"/>
              <a:t>v</a:t>
            </a:r>
            <a:r>
              <a:rPr lang="en-US" altLang="en-US" dirty="0"/>
              <a:t> lies along the diagonal of the parallelogram with </a:t>
            </a:r>
            <a:r>
              <a:rPr lang="en-US" altLang="en-US" b="1" dirty="0"/>
              <a:t>u</a:t>
            </a:r>
            <a:r>
              <a:rPr lang="en-US" altLang="en-US" dirty="0"/>
              <a:t> and </a:t>
            </a:r>
            <a:r>
              <a:rPr lang="en-US" altLang="en-US" b="1" dirty="0"/>
              <a:t>v</a:t>
            </a:r>
            <a:r>
              <a:rPr lang="en-US" altLang="en-US" dirty="0"/>
              <a:t> as sides. (This is called the </a:t>
            </a:r>
            <a:r>
              <a:rPr lang="en-US" altLang="en-US" b="1" dirty="0"/>
              <a:t>Parallelogram Law</a:t>
            </a:r>
            <a:r>
              <a:rPr lang="en-US" altLang="en-US" dirty="0"/>
              <a:t>.)</a:t>
            </a:r>
          </a:p>
        </p:txBody>
      </p:sp>
    </p:spTree>
    <p:extLst>
      <p:ext uri="{BB962C8B-B14F-4D97-AF65-F5344CB8AC3E}">
        <p14:creationId xmlns:p14="http://schemas.microsoft.com/office/powerpoint/2010/main" val="207769501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0B298-C6B1-4CA0-A44C-8B6FAB39D879}">
  <ds:schemaRefs>
    <ds:schemaRef ds:uri="a4d2ff27-a226-42e2-a79e-c1ae662d212e"/>
    <ds:schemaRef ds:uri="http://purl.org/dc/dcmitype/"/>
    <ds:schemaRef ds:uri="f856fc18-c0f7-462c-a53d-fc2610d0c4c8"/>
    <ds:schemaRef ds:uri="http://schemas.microsoft.com/office/2006/documentManagement/types"/>
    <ds:schemaRef ds:uri="http://purl.org/dc/elements/1.1/"/>
    <ds:schemaRef ds:uri="http://schemas.microsoft.com/office/infopath/2007/PartnerControls"/>
    <ds:schemaRef ds:uri="a3520c62-91d1-4715-93cb-6b6cc6733a1f"/>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5817</TotalTime>
  <Words>2334</Words>
  <Application>Microsoft Office PowerPoint</Application>
  <PresentationFormat>Widescreen</PresentationFormat>
  <Paragraphs>199</Paragraphs>
  <Slides>40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arial</vt:lpstr>
      <vt:lpstr>Calibri</vt:lpstr>
      <vt:lpstr>Helvetica</vt:lpstr>
      <vt:lpstr>LucidaGrande</vt:lpstr>
      <vt:lpstr>Open Sans</vt:lpstr>
      <vt:lpstr>Summer Font</vt:lpstr>
      <vt:lpstr>Symbol</vt:lpstr>
      <vt:lpstr>Office Theme</vt:lpstr>
      <vt:lpstr>Equation</vt:lpstr>
      <vt:lpstr>Vectors and the Geometry of Space</vt:lpstr>
      <vt:lpstr>12.2 Vectors</vt:lpstr>
      <vt:lpstr>Vectors (1 of 3)</vt:lpstr>
      <vt:lpstr>Vectors (2 of 3)</vt:lpstr>
      <vt:lpstr>Vectors (3 of 3)</vt:lpstr>
      <vt:lpstr>Combining Vectors</vt:lpstr>
      <vt:lpstr>Combining Vectors (1 of 7)</vt:lpstr>
      <vt:lpstr>Combining Vectors (2 of 7)</vt:lpstr>
      <vt:lpstr>Combining Vectors (3 of 7)</vt:lpstr>
      <vt:lpstr>Example 1</vt:lpstr>
      <vt:lpstr>Example 1 – Solution</vt:lpstr>
      <vt:lpstr>Combining Vectors (4 of 7)</vt:lpstr>
      <vt:lpstr>Combining Vectors (5 of 7)</vt:lpstr>
      <vt:lpstr>Combining Vectors (6 of 7)</vt:lpstr>
      <vt:lpstr>Combining Vectors (7 of 7)</vt:lpstr>
      <vt:lpstr>Components</vt:lpstr>
      <vt:lpstr>Components (1 of 16)</vt:lpstr>
      <vt:lpstr>Components (2 of 16)</vt:lpstr>
      <vt:lpstr>Components (3 of 16)</vt:lpstr>
      <vt:lpstr>Components (4 of 16)</vt:lpstr>
      <vt:lpstr>Components (5 of 16)</vt:lpstr>
      <vt:lpstr>Example 3</vt:lpstr>
      <vt:lpstr>Components (6 of 16)</vt:lpstr>
      <vt:lpstr>Components (7 of 16)</vt:lpstr>
      <vt:lpstr>Components (8 of 16)</vt:lpstr>
      <vt:lpstr>Components (9 of 16)</vt:lpstr>
      <vt:lpstr>Components (10 of 16)</vt:lpstr>
      <vt:lpstr>Components (11 of 16)</vt:lpstr>
      <vt:lpstr>Components (12 of 16)</vt:lpstr>
      <vt:lpstr>Components (13 of 16)</vt:lpstr>
      <vt:lpstr>Components (14 of 16)</vt:lpstr>
      <vt:lpstr>Components (15 of 16)</vt:lpstr>
      <vt:lpstr>Components (16 of 16)</vt:lpstr>
      <vt:lpstr>Applications </vt:lpstr>
      <vt:lpstr>Applications</vt:lpstr>
      <vt:lpstr>Example 7</vt:lpstr>
      <vt:lpstr>Example 7 – Solution (1 of 4)</vt:lpstr>
      <vt:lpstr>Example 7 – Solution (2 of 4)</vt:lpstr>
      <vt:lpstr>Example 7 – Solution (3 of 4)</vt:lpstr>
      <vt:lpstr>Example 7 – Solution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2001</cp:revision>
  <cp:lastPrinted>2016-10-03T15:29:39Z</cp:lastPrinted>
  <dcterms:created xsi:type="dcterms:W3CDTF">2017-12-08T21:17:47Z</dcterms:created>
  <dcterms:modified xsi:type="dcterms:W3CDTF">2019-02-01T07:50:02Z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