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0"/>
  </p:notesMasterIdLst>
  <p:handoutMasterIdLst>
    <p:handoutMasterId r:id="rId41"/>
  </p:handoutMasterIdLst>
  <p:sldIdLst>
    <p:sldId id="297" r:id="rId6"/>
    <p:sldId id="25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000000"/>
    <a:srgbClr val="A30000"/>
    <a:srgbClr val="E7EFF7"/>
    <a:srgbClr val="CBDDEF"/>
    <a:srgbClr val="004A78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247" autoAdjust="0"/>
  </p:normalViewPr>
  <p:slideViewPr>
    <p:cSldViewPr snapToGrid="0" snapToObjects="1">
      <p:cViewPr varScale="1">
        <p:scale>
          <a:sx n="64" d="100"/>
          <a:sy n="64" d="100"/>
        </p:scale>
        <p:origin x="468" y="72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-36758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7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Calculus Early Trancendentals,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IN" sz="1400" dirty="0" smtClean="0">
                <a:solidFill>
                  <a:srgbClr val="004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Stewart, Calculus: Early Transcendentals, 8th Edition. © 2016 Cengage. All Rights Reserved. May not be scanned, copied or duplicated, or posted to a publicly accessible website, in whole or in part.</a:t>
            </a:r>
            <a:endParaRPr lang="en-IN" sz="1400" dirty="0">
              <a:solidFill>
                <a:srgbClr val="004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5.png"/><Relationship Id="rId4" Type="http://schemas.openxmlformats.org/officeDocument/2006/relationships/image" Target="../media/image51.wmf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966831"/>
          </a:xfrm>
        </p:spPr>
        <p:txBody>
          <a:bodyPr/>
          <a:lstStyle/>
          <a:p>
            <a:r>
              <a:rPr lang="en-IN" altLang="en-US" sz="3600" dirty="0"/>
              <a:t>Vectors and the Geometry of Space</a:t>
            </a:r>
            <a:endParaRPr lang="en-US" altLang="en-US" sz="3600" dirty="0"/>
          </a:p>
        </p:txBody>
      </p:sp>
      <p:pic>
        <p:nvPicPr>
          <p:cNvPr id="7" name="Picture Placeholder 6" descr="Applications of Quadric Surfaces&#10;">
            <a:extLst>
              <a:ext uri="{FF2B5EF4-FFF2-40B4-BE49-F238E27FC236}">
                <a16:creationId xmlns:a16="http://schemas.microsoft.com/office/drawing/2014/main" id="{61137979-F9CD-466F-B53C-CB22036B80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8120" b="-8120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932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9066-677E-4D9F-8C32-527DEB72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30AF-F9DD-4F5D-8086-CF12618A02B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372081"/>
          </a:xfrm>
        </p:spPr>
        <p:txBody>
          <a:bodyPr/>
          <a:lstStyle/>
          <a:p>
            <a:r>
              <a:rPr lang="en-US" altLang="en-US" dirty="0"/>
              <a:t>If the vectors </a:t>
            </a:r>
            <a:r>
              <a:rPr lang="en-US" altLang="en-US" b="1" dirty="0"/>
              <a:t>a </a:t>
            </a:r>
            <a:r>
              <a:rPr lang="en-US" altLang="en-US" dirty="0"/>
              <a:t>and </a:t>
            </a:r>
            <a:r>
              <a:rPr lang="en-US" altLang="en-US" b="1" dirty="0"/>
              <a:t>b </a:t>
            </a:r>
            <a:r>
              <a:rPr lang="en-US" altLang="en-US" dirty="0"/>
              <a:t>have lengths 4 and 6, and the angle between them is</a:t>
            </a:r>
            <a:endParaRPr lang="en-US" dirty="0"/>
          </a:p>
        </p:txBody>
      </p:sp>
      <p:graphicFrame>
        <p:nvGraphicFramePr>
          <p:cNvPr id="12" name="Content Placeholder 11" descr="(pi/3), find a * b">
            <a:extLst>
              <a:ext uri="{FF2B5EF4-FFF2-40B4-BE49-F238E27FC236}">
                <a16:creationId xmlns:a16="http://schemas.microsoft.com/office/drawing/2014/main" id="{349C44C1-4590-4DAF-A7F7-BBED52FC40E1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54715554"/>
              </p:ext>
            </p:extLst>
          </p:nvPr>
        </p:nvGraphicFramePr>
        <p:xfrm>
          <a:off x="724791" y="1661131"/>
          <a:ext cx="1690711" cy="70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55" name="Equation" r:id="rId3" imgW="1777680" imgH="736560" progId="Equation.DSMT4">
                  <p:embed/>
                </p:oleObj>
              </mc:Choice>
              <mc:Fallback>
                <p:oleObj name="Equation" r:id="rId3" imgW="177768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2F407C5-CE42-4858-9535-F5A9B118E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791" y="1661131"/>
                        <a:ext cx="1690711" cy="70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F224B-3059-40E3-8991-11DF370B301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609008"/>
            <a:ext cx="10712450" cy="763318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Using Theorem 3, we have</a:t>
            </a:r>
          </a:p>
        </p:txBody>
      </p:sp>
      <p:graphicFrame>
        <p:nvGraphicFramePr>
          <p:cNvPr id="14" name="Content Placeholder 13" descr="a * b = abs(a) abs(b) cos(pi/3) = 4 * 6 * (1/2) = 12">
            <a:extLst>
              <a:ext uri="{FF2B5EF4-FFF2-40B4-BE49-F238E27FC236}">
                <a16:creationId xmlns:a16="http://schemas.microsoft.com/office/drawing/2014/main" id="{C7228269-600F-4983-91B7-B40AB0278C70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321693654"/>
              </p:ext>
            </p:extLst>
          </p:nvPr>
        </p:nvGraphicFramePr>
        <p:xfrm>
          <a:off x="4647201" y="3619768"/>
          <a:ext cx="2897598" cy="223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56" name="Equation" r:id="rId5" imgW="2654280" imgH="2044440" progId="Equation.DSMT4">
                  <p:embed/>
                </p:oleObj>
              </mc:Choice>
              <mc:Fallback>
                <p:oleObj name="Equation" r:id="rId5" imgW="2654280" imgH="20444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93713FB-C0CE-42FC-86B9-C19432137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7201" y="3619768"/>
                        <a:ext cx="2897598" cy="223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B257-2AAC-4490-A012-BA95D52E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(7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57A5-8462-4FBF-AF40-1A0D7C1E2FB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672105"/>
          </a:xfrm>
        </p:spPr>
        <p:txBody>
          <a:bodyPr/>
          <a:lstStyle/>
          <a:p>
            <a:r>
              <a:rPr lang="en-US" altLang="en-US" dirty="0"/>
              <a:t>The formula in Theorem 3 also enables us to find the angle between two vectors.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D6AB5-E034-46D1-9B20-9C589BD3E4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133147"/>
            <a:ext cx="10712450" cy="401638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6 Corollary</a:t>
            </a:r>
            <a:r>
              <a:rPr lang="en-US" dirty="0"/>
              <a:t> If </a:t>
            </a:r>
            <a:r>
              <a:rPr lang="el-GR" i="1" dirty="0"/>
              <a:t>θ</a:t>
            </a:r>
            <a:r>
              <a:rPr lang="en-US" dirty="0"/>
              <a:t> is the angle between the nonzero vectors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b,</a:t>
            </a:r>
            <a:r>
              <a:rPr lang="en-US" dirty="0"/>
              <a:t> then</a:t>
            </a:r>
          </a:p>
        </p:txBody>
      </p:sp>
      <p:graphicFrame>
        <p:nvGraphicFramePr>
          <p:cNvPr id="12" name="Content Placeholder 11" descr="cos(theta) = ((a * b)/(abs(a) abs(b)))">
            <a:extLst>
              <a:ext uri="{FF2B5EF4-FFF2-40B4-BE49-F238E27FC236}">
                <a16:creationId xmlns:a16="http://schemas.microsoft.com/office/drawing/2014/main" id="{5CF3251F-885B-4016-94C6-49E3EB94A257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249424834"/>
              </p:ext>
            </p:extLst>
          </p:nvPr>
        </p:nvGraphicFramePr>
        <p:xfrm>
          <a:off x="5258048" y="2842758"/>
          <a:ext cx="1669555" cy="84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1" name="Equation" r:id="rId3" imgW="1663560" imgH="838080" progId="Equation.DSMT4">
                  <p:embed/>
                </p:oleObj>
              </mc:Choice>
              <mc:Fallback>
                <p:oleObj name="Equation" r:id="rId3" imgW="166356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85CA31F-DA63-40EB-B880-50037A78B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8048" y="2842758"/>
                        <a:ext cx="1669555" cy="841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8D07-E32D-4BB2-96FE-F34CF556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96A2-F378-46B7-849A-520174EB81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4836886" cy="352427"/>
          </a:xfrm>
        </p:spPr>
        <p:txBody>
          <a:bodyPr/>
          <a:lstStyle/>
          <a:p>
            <a:r>
              <a:rPr lang="en-US" altLang="en-US" dirty="0"/>
              <a:t>Find the angle between the vectors</a:t>
            </a:r>
            <a:endParaRPr lang="en-US" dirty="0"/>
          </a:p>
        </p:txBody>
      </p:sp>
      <p:graphicFrame>
        <p:nvGraphicFramePr>
          <p:cNvPr id="12" name="Content Placeholder 11" descr="a= vec(2,2, negative 1) and b = vec(5, negative 3, 2)">
            <a:extLst>
              <a:ext uri="{FF2B5EF4-FFF2-40B4-BE49-F238E27FC236}">
                <a16:creationId xmlns:a16="http://schemas.microsoft.com/office/drawing/2014/main" id="{6B788082-567C-4A53-81E5-97CBAAA6A77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37048110"/>
              </p:ext>
            </p:extLst>
          </p:nvPr>
        </p:nvGraphicFramePr>
        <p:xfrm>
          <a:off x="5573486" y="1279027"/>
          <a:ext cx="3626554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63" name="Equation" r:id="rId3" imgW="3898800" imgH="431640" progId="Equation.DSMT4">
                  <p:embed/>
                </p:oleObj>
              </mc:Choice>
              <mc:Fallback>
                <p:oleObj name="Equation" r:id="rId3" imgW="38988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CB1C270-ED7B-42B7-9D73-AF696CEDA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3486" y="1279027"/>
                        <a:ext cx="3626554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6A1DE8-2D7A-4E07-AAAD-3D7588CD2CA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40046"/>
            <a:ext cx="1353457" cy="764683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Since</a:t>
            </a:r>
          </a:p>
        </p:txBody>
      </p:sp>
      <p:graphicFrame>
        <p:nvGraphicFramePr>
          <p:cNvPr id="14" name="Content Placeholder 13" descr="abs(a) = sqrt((2^2) + (2^2) + ((negative 1)^2)) = 3 and abs(b) = sqrt((5^2) + ((negative 3)^2) + (2^2)) = sqrt(38)">
            <a:extLst>
              <a:ext uri="{FF2B5EF4-FFF2-40B4-BE49-F238E27FC236}">
                <a16:creationId xmlns:a16="http://schemas.microsoft.com/office/drawing/2014/main" id="{2D806831-FF94-458C-90A8-78DEC4A71A5D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177221849"/>
              </p:ext>
            </p:extLst>
          </p:nvPr>
        </p:nvGraphicFramePr>
        <p:xfrm>
          <a:off x="2373749" y="2821895"/>
          <a:ext cx="7444501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64" name="Equation" r:id="rId5" imgW="7785000" imgH="507960" progId="Equation.DSMT4">
                  <p:embed/>
                </p:oleObj>
              </mc:Choice>
              <mc:Fallback>
                <p:oleObj name="Equation" r:id="rId5" imgW="778500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E96D218-204D-4680-B312-C02DC406C5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3749" y="2821895"/>
                        <a:ext cx="7444501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AD34CD-0EE0-4F1A-B040-AE7B1260544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353457" cy="306387"/>
          </a:xfrm>
        </p:spPr>
        <p:txBody>
          <a:bodyPr/>
          <a:lstStyle/>
          <a:p>
            <a:r>
              <a:rPr lang="en-US" altLang="en-US" dirty="0"/>
              <a:t>and since</a:t>
            </a:r>
          </a:p>
        </p:txBody>
      </p:sp>
      <p:graphicFrame>
        <p:nvGraphicFramePr>
          <p:cNvPr id="16" name="Content Placeholder 15" descr="a * b = 2(5) + 2(negative 3) + (negative 1)(2) = 2">
            <a:extLst>
              <a:ext uri="{FF2B5EF4-FFF2-40B4-BE49-F238E27FC236}">
                <a16:creationId xmlns:a16="http://schemas.microsoft.com/office/drawing/2014/main" id="{6A13A8EB-57D5-4847-A78C-A096D3829E69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664269394"/>
              </p:ext>
            </p:extLst>
          </p:nvPr>
        </p:nvGraphicFramePr>
        <p:xfrm>
          <a:off x="3867785" y="4675505"/>
          <a:ext cx="445643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65" name="Equation" r:id="rId7" imgW="4051080" imgH="342720" progId="Equation.DSMT4">
                  <p:embed/>
                </p:oleObj>
              </mc:Choice>
              <mc:Fallback>
                <p:oleObj name="Equation" r:id="rId7" imgW="4051080" imgH="3427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2C5FFEA-DECF-4578-BFA1-7E2AA21DE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7785" y="4675505"/>
                        <a:ext cx="445643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9D25-3F4A-41E1-BBAE-80E2D211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1B13-F49A-4E6E-B5B1-C856C7B49B0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820886" cy="380093"/>
          </a:xfrm>
        </p:spPr>
        <p:txBody>
          <a:bodyPr/>
          <a:lstStyle/>
          <a:p>
            <a:r>
              <a:rPr lang="en-US" altLang="en-US" dirty="0"/>
              <a:t>We have, from Corollary 6,</a:t>
            </a:r>
          </a:p>
        </p:txBody>
      </p:sp>
      <p:graphicFrame>
        <p:nvGraphicFramePr>
          <p:cNvPr id="8" name="Content Placeholder 7" descr="cos(theta) = ((a * b)/(abs(a) abs(b))) =  ((2)/(3 sqrt(38))">
            <a:extLst>
              <a:ext uri="{FF2B5EF4-FFF2-40B4-BE49-F238E27FC236}">
                <a16:creationId xmlns:a16="http://schemas.microsoft.com/office/drawing/2014/main" id="{54D0BC91-AA8D-4833-AFB2-74EC6AABC5C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588312949"/>
              </p:ext>
            </p:extLst>
          </p:nvPr>
        </p:nvGraphicFramePr>
        <p:xfrm>
          <a:off x="4857788" y="1800398"/>
          <a:ext cx="2470074" cy="74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26" name="Equation" r:id="rId3" imgW="2768400" imgH="838080" progId="Equation.DSMT4">
                  <p:embed/>
                </p:oleObj>
              </mc:Choice>
              <mc:Fallback>
                <p:oleObj name="Equation" r:id="rId3" imgW="276840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4429BB4-7632-4DBB-A5E0-B25040A02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88" y="1800398"/>
                        <a:ext cx="2470074" cy="74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7AAD9-999A-4313-9BF8-389FB15D7D3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73037"/>
            <a:ext cx="4503057" cy="324300"/>
          </a:xfrm>
        </p:spPr>
        <p:txBody>
          <a:bodyPr/>
          <a:lstStyle/>
          <a:p>
            <a:r>
              <a:rPr lang="en-US" altLang="en-US" dirty="0"/>
              <a:t>So the angle between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 </a:t>
            </a:r>
            <a:r>
              <a:rPr lang="en-US" altLang="en-US" dirty="0"/>
              <a:t>is</a:t>
            </a:r>
          </a:p>
        </p:txBody>
      </p:sp>
      <p:graphicFrame>
        <p:nvGraphicFramePr>
          <p:cNvPr id="10" name="Content Placeholder 9" descr="theta = (cos^(negative 1) ((2)/(3 sqrt(38)))&#10;approximately 1.46 (or 84 degrees)&#10;">
            <a:extLst>
              <a:ext uri="{FF2B5EF4-FFF2-40B4-BE49-F238E27FC236}">
                <a16:creationId xmlns:a16="http://schemas.microsoft.com/office/drawing/2014/main" id="{C1B826A7-D878-47E3-98D9-8235A348E63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042617363"/>
              </p:ext>
            </p:extLst>
          </p:nvPr>
        </p:nvGraphicFramePr>
        <p:xfrm>
          <a:off x="4834285" y="3492668"/>
          <a:ext cx="2523429" cy="15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27" name="Equation" r:id="rId5" imgW="2438280" imgH="1473120" progId="Equation.DSMT4">
                  <p:embed/>
                </p:oleObj>
              </mc:Choice>
              <mc:Fallback>
                <p:oleObj name="Equation" r:id="rId5" imgW="2438280" imgH="1473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3EA7A99-78D9-4B17-AE6B-859356822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4285" y="3492668"/>
                        <a:ext cx="2523429" cy="152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8C93-BC4F-4803-BE29-BFC4DA86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(8 of 10)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A37520-86CC-470B-B2F9-8539E416364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15310"/>
          </a:xfrm>
        </p:spPr>
        <p:txBody>
          <a:bodyPr/>
          <a:lstStyle/>
          <a:p>
            <a:r>
              <a:rPr lang="en-US" altLang="en-US" dirty="0"/>
              <a:t>Two nonzero vectors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called </a:t>
            </a:r>
            <a:r>
              <a:rPr lang="en-US" altLang="en-US" b="1" dirty="0"/>
              <a:t>perpendicular </a:t>
            </a:r>
            <a:r>
              <a:rPr lang="en-US" altLang="en-US" dirty="0"/>
              <a:t>or </a:t>
            </a:r>
            <a:r>
              <a:rPr lang="en-US" altLang="en-US" b="1" dirty="0"/>
              <a:t>orthogonal </a:t>
            </a:r>
            <a:r>
              <a:rPr lang="en-US" altLang="en-US" dirty="0"/>
              <a:t>if the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A6D39CD-4282-48B2-8932-C8F571DF8D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85976"/>
            <a:ext cx="3171909" cy="290377"/>
          </a:xfrm>
        </p:spPr>
        <p:txBody>
          <a:bodyPr/>
          <a:lstStyle/>
          <a:p>
            <a:r>
              <a:rPr lang="en-US" altLang="en-US" dirty="0"/>
              <a:t>angle between them is</a:t>
            </a:r>
            <a:endParaRPr lang="en-US" dirty="0"/>
          </a:p>
        </p:txBody>
      </p:sp>
      <p:graphicFrame>
        <p:nvGraphicFramePr>
          <p:cNvPr id="28" name="Content Placeholder 27" descr="theta = (pi/2)">
            <a:extLst>
              <a:ext uri="{FF2B5EF4-FFF2-40B4-BE49-F238E27FC236}">
                <a16:creationId xmlns:a16="http://schemas.microsoft.com/office/drawing/2014/main" id="{921143F3-7194-4185-8195-DBAE018921F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903968788"/>
              </p:ext>
            </p:extLst>
          </p:nvPr>
        </p:nvGraphicFramePr>
        <p:xfrm>
          <a:off x="3908509" y="1711501"/>
          <a:ext cx="845731" cy="70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86" name="Equation" r:id="rId3" imgW="863280" imgH="723600" progId="Equation.DSMT4">
                  <p:embed/>
                </p:oleObj>
              </mc:Choice>
              <mc:Fallback>
                <p:oleObj name="Equation" r:id="rId3" imgW="863280" imgH="723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7906482-15F2-4CDB-BB4E-B667A60FB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8509" y="1711501"/>
                        <a:ext cx="845731" cy="708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077A82-6AFC-4590-97B2-F4C64D5152E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823374" y="1895353"/>
            <a:ext cx="3178628" cy="319416"/>
          </a:xfrm>
        </p:spPr>
        <p:txBody>
          <a:bodyPr/>
          <a:lstStyle/>
          <a:p>
            <a:r>
              <a:rPr lang="en-US" altLang="en-US" dirty="0"/>
              <a:t>Then Theorem 3 gives</a:t>
            </a:r>
            <a:endParaRPr lang="en-US" dirty="0"/>
          </a:p>
        </p:txBody>
      </p:sp>
      <p:graphicFrame>
        <p:nvGraphicFramePr>
          <p:cNvPr id="30" name="Content Placeholder 29" descr="a * b = abs(a) abs(b) cos(pi/2) = 0">
            <a:extLst>
              <a:ext uri="{FF2B5EF4-FFF2-40B4-BE49-F238E27FC236}">
                <a16:creationId xmlns:a16="http://schemas.microsoft.com/office/drawing/2014/main" id="{752EEB8D-5451-42A9-BCAA-70B3011292FD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4184574033"/>
              </p:ext>
            </p:extLst>
          </p:nvPr>
        </p:nvGraphicFramePr>
        <p:xfrm>
          <a:off x="4852584" y="2455358"/>
          <a:ext cx="3198033" cy="85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87" name="Equation" r:id="rId5" imgW="3022560" imgH="812520" progId="Equation.DSMT4">
                  <p:embed/>
                </p:oleObj>
              </mc:Choice>
              <mc:Fallback>
                <p:oleObj name="Equation" r:id="rId5" imgW="3022560" imgH="8125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818E437-CA67-42DB-93B9-B4284A57B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2584" y="2455358"/>
                        <a:ext cx="3198033" cy="85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7793316-B740-4A35-80E0-C34D5E61F00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0251" y="3660541"/>
            <a:ext cx="6193064" cy="351357"/>
          </a:xfrm>
        </p:spPr>
        <p:txBody>
          <a:bodyPr/>
          <a:lstStyle/>
          <a:p>
            <a:r>
              <a:rPr lang="en-US" altLang="en-US" dirty="0"/>
              <a:t>and conversely if </a:t>
            </a:r>
            <a:r>
              <a:rPr lang="en-US" altLang="en-US" b="1" dirty="0"/>
              <a:t>a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= 0, then cos </a:t>
            </a:r>
            <a:r>
              <a:rPr lang="en-US" altLang="en-US" i="1" dirty="0">
                <a:sym typeface="Symbol" panose="05050102010706020507" pitchFamily="18" charset="2"/>
              </a:rPr>
              <a:t></a:t>
            </a:r>
            <a:r>
              <a:rPr lang="en-US" altLang="en-US" dirty="0"/>
              <a:t> = 0, so</a:t>
            </a:r>
            <a:endParaRPr lang="en-US" dirty="0"/>
          </a:p>
        </p:txBody>
      </p:sp>
      <p:graphicFrame>
        <p:nvGraphicFramePr>
          <p:cNvPr id="32" name="Content Placeholder 31" descr="theta = (pi/2)">
            <a:extLst>
              <a:ext uri="{FF2B5EF4-FFF2-40B4-BE49-F238E27FC236}">
                <a16:creationId xmlns:a16="http://schemas.microsoft.com/office/drawing/2014/main" id="{78F69F4E-2708-4AF3-9ECB-278A0E4D2434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3998269443"/>
              </p:ext>
            </p:extLst>
          </p:nvPr>
        </p:nvGraphicFramePr>
        <p:xfrm>
          <a:off x="6960761" y="3517866"/>
          <a:ext cx="854021" cy="71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88" name="Equation" r:id="rId7" imgW="863280" imgH="723600" progId="Equation.DSMT4">
                  <p:embed/>
                </p:oleObj>
              </mc:Choice>
              <mc:Fallback>
                <p:oleObj name="Equation" r:id="rId7" imgW="863280" imgH="723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2D585105-961C-4202-995B-30DABB415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0761" y="3517866"/>
                        <a:ext cx="854021" cy="71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C1BB55D-8BC2-4E5F-9E19-5155F9F7C38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917653" y="3719332"/>
            <a:ext cx="2928824" cy="283911"/>
          </a:xfrm>
        </p:spPr>
        <p:txBody>
          <a:bodyPr/>
          <a:lstStyle/>
          <a:p>
            <a:r>
              <a:rPr lang="en-US" altLang="en-US" dirty="0"/>
              <a:t>The zero vector </a:t>
            </a:r>
            <a:r>
              <a:rPr lang="en-US" altLang="en-US" b="1" dirty="0"/>
              <a:t>0</a:t>
            </a:r>
            <a:r>
              <a:rPr lang="en-US" altLang="en-US" dirty="0"/>
              <a:t> is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C55FA0E-B677-48DA-9B66-38CEBC3BC94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599" y="4416599"/>
            <a:ext cx="10889343" cy="1118783"/>
          </a:xfrm>
        </p:spPr>
        <p:txBody>
          <a:bodyPr/>
          <a:lstStyle/>
          <a:p>
            <a:r>
              <a:rPr lang="en-US" altLang="en-US" dirty="0"/>
              <a:t>considered to be perpendicular to all vectors. </a:t>
            </a:r>
          </a:p>
          <a:p>
            <a:r>
              <a:rPr lang="en-US" altLang="en-US" dirty="0"/>
              <a:t>Therefore we have the following method for determining whether two vectors are orthogonal.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6A1FC1B-2450-40F8-8407-5068F530025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0250" y="5730197"/>
            <a:ext cx="6860721" cy="341389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7</a:t>
            </a:r>
            <a:r>
              <a:rPr lang="en-US" dirty="0"/>
              <a:t> Two vectors a and b are orthogonal if and only if</a:t>
            </a:r>
          </a:p>
        </p:txBody>
      </p:sp>
      <p:graphicFrame>
        <p:nvGraphicFramePr>
          <p:cNvPr id="34" name="Content Placeholder 33" descr="a * b = 0">
            <a:extLst>
              <a:ext uri="{FF2B5EF4-FFF2-40B4-BE49-F238E27FC236}">
                <a16:creationId xmlns:a16="http://schemas.microsoft.com/office/drawing/2014/main" id="{DCE30859-B30D-41B6-8DB1-2D01F560B681}"/>
              </a:ext>
            </a:extLst>
          </p:cNvPr>
          <p:cNvGraphicFramePr>
            <a:graphicFrameLocks noGrp="1" noChangeAspect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2124827848"/>
              </p:ext>
            </p:extLst>
          </p:nvPr>
        </p:nvGraphicFramePr>
        <p:xfrm>
          <a:off x="7659688" y="5761038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89" name="Equation" r:id="rId9" imgW="1091880" imgH="291960" progId="Equation.DSMT4">
                  <p:embed/>
                </p:oleObj>
              </mc:Choice>
              <mc:Fallback>
                <p:oleObj name="Equation" r:id="rId9" imgW="1091880" imgH="2919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03612DA-7C9A-4ECD-BE09-2D7267EC7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9688" y="5761038"/>
                        <a:ext cx="1092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7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1CF8-53BA-4789-90AB-20BE8140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D6B6-ED6E-435A-B6F0-05AC9693A24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1232924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Show that 2</a:t>
            </a:r>
            <a:r>
              <a:rPr lang="en-US" altLang="en-US" b="1" dirty="0"/>
              <a:t>i </a:t>
            </a:r>
            <a:r>
              <a:rPr lang="en-US" altLang="en-US" dirty="0"/>
              <a:t>+ 2</a:t>
            </a:r>
            <a:r>
              <a:rPr lang="en-US" altLang="en-US" b="1" dirty="0"/>
              <a:t>j </a:t>
            </a:r>
            <a:r>
              <a:rPr lang="en-US" altLang="en-US" dirty="0"/>
              <a:t>– </a:t>
            </a:r>
            <a:r>
              <a:rPr lang="en-US" altLang="en-US" b="1" dirty="0"/>
              <a:t>k </a:t>
            </a:r>
            <a:r>
              <a:rPr lang="en-US" altLang="en-US" dirty="0"/>
              <a:t>is perpendicular to 5</a:t>
            </a:r>
            <a:r>
              <a:rPr lang="en-US" altLang="en-US" b="1" dirty="0"/>
              <a:t>i </a:t>
            </a:r>
            <a:r>
              <a:rPr lang="en-US" altLang="en-US" dirty="0"/>
              <a:t>– 4</a:t>
            </a:r>
            <a:r>
              <a:rPr lang="en-US" altLang="en-US" b="1" dirty="0"/>
              <a:t>j </a:t>
            </a:r>
            <a:r>
              <a:rPr lang="en-US" altLang="en-US" dirty="0"/>
              <a:t>+ 2</a:t>
            </a:r>
            <a:r>
              <a:rPr lang="en-US" altLang="en-US" b="1" dirty="0"/>
              <a:t>k</a:t>
            </a:r>
            <a:r>
              <a:rPr lang="en-US" altLang="en-US" dirty="0"/>
              <a:t>.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Since</a:t>
            </a:r>
          </a:p>
        </p:txBody>
      </p:sp>
      <p:graphicFrame>
        <p:nvGraphicFramePr>
          <p:cNvPr id="15" name="Content Placeholder 14" descr="(2i + 2j minus k) * (5i minus 4j + 2k) = 2(5) + 2(negative 4) + (negative 1)(2) = 0">
            <a:extLst>
              <a:ext uri="{FF2B5EF4-FFF2-40B4-BE49-F238E27FC236}">
                <a16:creationId xmlns:a16="http://schemas.microsoft.com/office/drawing/2014/main" id="{128C2B6E-C81E-4F82-8AE0-F427AAEF2B7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011340227"/>
              </p:ext>
            </p:extLst>
          </p:nvPr>
        </p:nvGraphicFramePr>
        <p:xfrm>
          <a:off x="2720975" y="2824290"/>
          <a:ext cx="674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7" name="Equation" r:id="rId3" imgW="6743520" imgH="355320" progId="Equation.DSMT4">
                  <p:embed/>
                </p:oleObj>
              </mc:Choice>
              <mc:Fallback>
                <p:oleObj name="Equation" r:id="rId3" imgW="674352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73970C8-34FD-4EC2-B4DE-820BE7751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0975" y="2824290"/>
                        <a:ext cx="6743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02FA5-BC74-4A67-97F2-E9AB4055824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645744"/>
            <a:ext cx="10712450" cy="356730"/>
          </a:xfrm>
        </p:spPr>
        <p:txBody>
          <a:bodyPr/>
          <a:lstStyle/>
          <a:p>
            <a:r>
              <a:rPr lang="en-US" altLang="en-US" dirty="0"/>
              <a:t>these vectors are perpendicular by (7).</a:t>
            </a:r>
          </a:p>
        </p:txBody>
      </p:sp>
    </p:spTree>
    <p:extLst>
      <p:ext uri="{BB962C8B-B14F-4D97-AF65-F5344CB8AC3E}">
        <p14:creationId xmlns:p14="http://schemas.microsoft.com/office/powerpoint/2010/main" val="1051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57C6-BD6F-42EE-8984-A89C6510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(9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F1E9-5E00-481E-A814-FD6AEBB5C9A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63348"/>
            <a:ext cx="2832510" cy="296186"/>
          </a:xfrm>
        </p:spPr>
        <p:txBody>
          <a:bodyPr/>
          <a:lstStyle/>
          <a:p>
            <a:r>
              <a:rPr lang="en-US" altLang="en-US" dirty="0"/>
              <a:t>Because cos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</a:t>
            </a:r>
            <a:r>
              <a:rPr lang="en-US" altLang="en-US" dirty="0"/>
              <a:t> 0 if</a:t>
            </a:r>
            <a:endParaRPr lang="en-US" dirty="0"/>
          </a:p>
        </p:txBody>
      </p:sp>
      <p:graphicFrame>
        <p:nvGraphicFramePr>
          <p:cNvPr id="20" name="Content Placeholder 19" descr="0 &lt; = theta &lt; (pi/2)">
            <a:extLst>
              <a:ext uri="{FF2B5EF4-FFF2-40B4-BE49-F238E27FC236}">
                <a16:creationId xmlns:a16="http://schemas.microsoft.com/office/drawing/2014/main" id="{DC6B5D70-246B-4E29-8242-D3EA94644C5A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562886146"/>
              </p:ext>
            </p:extLst>
          </p:nvPr>
        </p:nvGraphicFramePr>
        <p:xfrm>
          <a:off x="3539239" y="1220202"/>
          <a:ext cx="129921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2" name="Equation" r:id="rId3" imgW="1180800" imgH="406080" progId="Equation.DSMT4">
                  <p:embed/>
                </p:oleObj>
              </mc:Choice>
              <mc:Fallback>
                <p:oleObj name="Equation" r:id="rId3" imgW="1180800" imgH="4060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EE4893B-FA5B-4678-9ACF-590F16FA2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9239" y="1220202"/>
                        <a:ext cx="129921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A2568-5C15-4D3C-8836-AE60D89594E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44808" y="1266894"/>
            <a:ext cx="1077452" cy="314039"/>
          </a:xfrm>
        </p:spPr>
        <p:txBody>
          <a:bodyPr/>
          <a:lstStyle/>
          <a:p>
            <a:r>
              <a:rPr lang="en-US" altLang="en-US" dirty="0"/>
              <a:t>and cos</a:t>
            </a:r>
            <a:endParaRPr lang="en-US" dirty="0"/>
          </a:p>
        </p:txBody>
      </p:sp>
      <p:graphicFrame>
        <p:nvGraphicFramePr>
          <p:cNvPr id="22" name="Content Placeholder 21" descr="(pi/2) &lt; theta &lt;= pi">
            <a:extLst>
              <a:ext uri="{FF2B5EF4-FFF2-40B4-BE49-F238E27FC236}">
                <a16:creationId xmlns:a16="http://schemas.microsoft.com/office/drawing/2014/main" id="{CD2C876C-0355-4186-B8E5-FF349EC35F8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8407688"/>
              </p:ext>
            </p:extLst>
          </p:nvPr>
        </p:nvGraphicFramePr>
        <p:xfrm>
          <a:off x="6072038" y="1204498"/>
          <a:ext cx="13970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3" name="Equation" r:id="rId5" imgW="1269720" imgH="406080" progId="Equation.DSMT4">
                  <p:embed/>
                </p:oleObj>
              </mc:Choice>
              <mc:Fallback>
                <p:oleObj name="Equation" r:id="rId5" imgW="1269720" imgH="4060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EE13D0A-2FAC-4009-95C5-473CBDEC1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2038" y="1204498"/>
                        <a:ext cx="13970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86288B-72A6-4168-BF6B-659843A7FDC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513484" y="1289843"/>
            <a:ext cx="4293217" cy="287667"/>
          </a:xfrm>
        </p:spPr>
        <p:txBody>
          <a:bodyPr/>
          <a:lstStyle/>
          <a:p>
            <a:r>
              <a:rPr lang="en-US" altLang="en-US" dirty="0"/>
              <a:t>we see that </a:t>
            </a:r>
            <a:r>
              <a:rPr lang="en-US" altLang="en-US" b="1" dirty="0"/>
              <a:t>a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is positive for</a:t>
            </a:r>
            <a:endParaRPr lang="en-US" dirty="0"/>
          </a:p>
        </p:txBody>
      </p:sp>
      <p:graphicFrame>
        <p:nvGraphicFramePr>
          <p:cNvPr id="24" name="Content Placeholder 23" descr="theta &lt; (pi/2)">
            <a:extLst>
              <a:ext uri="{FF2B5EF4-FFF2-40B4-BE49-F238E27FC236}">
                <a16:creationId xmlns:a16="http://schemas.microsoft.com/office/drawing/2014/main" id="{C1C6EA97-3BA1-4F9C-948C-CDF52FE8C438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87430033"/>
              </p:ext>
            </p:extLst>
          </p:nvPr>
        </p:nvGraphicFramePr>
        <p:xfrm>
          <a:off x="760669" y="1713625"/>
          <a:ext cx="76835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4" name="Equation" r:id="rId7" imgW="698400" imgH="406080" progId="Equation.DSMT4">
                  <p:embed/>
                </p:oleObj>
              </mc:Choice>
              <mc:Fallback>
                <p:oleObj name="Equation" r:id="rId7" imgW="698400" imgH="4060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AD296AC-B20B-4DD8-90F1-D5E215CF0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669" y="1713625"/>
                        <a:ext cx="76835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1376E7-A57F-413E-8F80-85CE4FD1CA0A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602361" y="1738816"/>
            <a:ext cx="2242574" cy="358386"/>
          </a:xfrm>
        </p:spPr>
        <p:txBody>
          <a:bodyPr/>
          <a:lstStyle/>
          <a:p>
            <a:r>
              <a:rPr lang="en-US" altLang="en-US" dirty="0"/>
              <a:t>and negative for</a:t>
            </a:r>
            <a:endParaRPr lang="en-US" dirty="0"/>
          </a:p>
        </p:txBody>
      </p:sp>
      <p:graphicFrame>
        <p:nvGraphicFramePr>
          <p:cNvPr id="26" name="Content Placeholder 25" descr="theta &gt; (pi/2)">
            <a:extLst>
              <a:ext uri="{FF2B5EF4-FFF2-40B4-BE49-F238E27FC236}">
                <a16:creationId xmlns:a16="http://schemas.microsoft.com/office/drawing/2014/main" id="{485F5792-1ACB-4A07-990B-F041F910935A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471211518"/>
              </p:ext>
            </p:extLst>
          </p:nvPr>
        </p:nvGraphicFramePr>
        <p:xfrm>
          <a:off x="3851361" y="1682726"/>
          <a:ext cx="86614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5" name="Equation" r:id="rId9" imgW="787320" imgH="406080" progId="Equation.DSMT4">
                  <p:embed/>
                </p:oleObj>
              </mc:Choice>
              <mc:Fallback>
                <p:oleObj name="Equation" r:id="rId9" imgW="78732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8F2B413-E53B-4926-AC49-7100EA40C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361" y="1682726"/>
                        <a:ext cx="86614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4F1305-9B98-4C6D-A567-474A333EFD9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805270" y="1768852"/>
            <a:ext cx="6486334" cy="372995"/>
          </a:xfrm>
        </p:spPr>
        <p:txBody>
          <a:bodyPr/>
          <a:lstStyle/>
          <a:p>
            <a:r>
              <a:rPr lang="en-US" altLang="en-US" dirty="0"/>
              <a:t>We can think of </a:t>
            </a:r>
            <a:r>
              <a:rPr lang="en-US" altLang="en-US" b="1" dirty="0"/>
              <a:t>a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as measuring the extent to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15F9A8-BB10-472E-87CB-4A725255A6F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60669" y="2245755"/>
            <a:ext cx="5693697" cy="372996"/>
          </a:xfrm>
        </p:spPr>
        <p:txBody>
          <a:bodyPr/>
          <a:lstStyle/>
          <a:p>
            <a:r>
              <a:rPr lang="en-US" altLang="en-US" dirty="0"/>
              <a:t>which </a:t>
            </a:r>
            <a:r>
              <a:rPr lang="en-US" altLang="en-US" b="1" dirty="0"/>
              <a:t>a </a:t>
            </a:r>
            <a:r>
              <a:rPr lang="en-US" altLang="en-US" dirty="0"/>
              <a:t>and </a:t>
            </a:r>
            <a:r>
              <a:rPr lang="en-US" altLang="en-US" b="1" dirty="0"/>
              <a:t>b </a:t>
            </a:r>
            <a:r>
              <a:rPr lang="en-US" altLang="en-US" dirty="0"/>
              <a:t>point in the same direction.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CB75768-91A7-4974-B82C-40BB29BE686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2985350"/>
            <a:ext cx="6239387" cy="1708847"/>
          </a:xfrm>
        </p:spPr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b="1" dirty="0"/>
              <a:t>a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is positive if </a:t>
            </a:r>
            <a:r>
              <a:rPr lang="en-US" altLang="en-US" b="1" dirty="0"/>
              <a:t>a </a:t>
            </a:r>
            <a:r>
              <a:rPr lang="en-US" altLang="en-US" dirty="0"/>
              <a:t>and </a:t>
            </a:r>
            <a:r>
              <a:rPr lang="en-US" altLang="en-US" b="1" dirty="0"/>
              <a:t>b </a:t>
            </a:r>
            <a:r>
              <a:rPr lang="en-US" altLang="en-US" dirty="0"/>
              <a:t>point in the same general direction, 0 if they are perpendicular, and negative if they point in generally opposite directions (see Figure 2).</a:t>
            </a:r>
            <a:endParaRPr lang="en-US" dirty="0"/>
          </a:p>
        </p:txBody>
      </p:sp>
      <p:pic>
        <p:nvPicPr>
          <p:cNvPr id="27" name="Content Placeholder 26" descr="The image shows three figures and captions. The first figure has the vectors a and b making an acute angle theta. Caption. a.b &gt; 0, theta is acute. The second figure has the vectors a and b making a right angle theta. Caption. a.b &gt; 0, theta is pi/2. The third figure has the vectors a and b making an obtuse angle theta. Caption. a.b &gt; 0, theta is obtuse.&#10;">
            <a:extLst>
              <a:ext uri="{FF2B5EF4-FFF2-40B4-BE49-F238E27FC236}">
                <a16:creationId xmlns:a16="http://schemas.microsoft.com/office/drawing/2014/main" id="{7C8A2D23-E7BD-43EB-8EBC-C983E957831A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11"/>
          <a:stretch>
            <a:fillRect/>
          </a:stretch>
        </p:blipFill>
        <p:spPr>
          <a:xfrm>
            <a:off x="7894873" y="2323543"/>
            <a:ext cx="3561666" cy="328341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24DC6F7-EC59-4372-835C-ECEB921D61EC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329662" y="5844764"/>
            <a:ext cx="1019185" cy="228906"/>
          </a:xfrm>
        </p:spPr>
        <p:txBody>
          <a:bodyPr/>
          <a:lstStyle/>
          <a:p>
            <a:pPr algn="ctr"/>
            <a:r>
              <a:rPr lang="en-US" altLang="en-US" sz="1600" b="1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9154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6259-1C6A-4561-BA4C-BA4E420B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(10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B851-5752-4A76-8760-CA3299DC5E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09968"/>
            <a:ext cx="10718800" cy="636002"/>
          </a:xfrm>
        </p:spPr>
        <p:txBody>
          <a:bodyPr/>
          <a:lstStyle/>
          <a:p>
            <a:r>
              <a:rPr lang="en-US" altLang="en-US" dirty="0"/>
              <a:t>In the extreme case where </a:t>
            </a:r>
            <a:r>
              <a:rPr lang="en-US" altLang="en-US" b="1" dirty="0"/>
              <a:t>a </a:t>
            </a:r>
            <a:r>
              <a:rPr lang="en-US" altLang="en-US" dirty="0"/>
              <a:t>and </a:t>
            </a:r>
            <a:r>
              <a:rPr lang="en-US" altLang="en-US" b="1" dirty="0"/>
              <a:t>b </a:t>
            </a:r>
            <a:r>
              <a:rPr lang="en-US" altLang="en-US" dirty="0"/>
              <a:t>point in exactly the same direction, we have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= 0, so cos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= 1 and</a:t>
            </a:r>
          </a:p>
        </p:txBody>
      </p:sp>
      <p:graphicFrame>
        <p:nvGraphicFramePr>
          <p:cNvPr id="12" name="Content Placeholder 11" descr="a * b = abs(a)(b)">
            <a:extLst>
              <a:ext uri="{FF2B5EF4-FFF2-40B4-BE49-F238E27FC236}">
                <a16:creationId xmlns:a16="http://schemas.microsoft.com/office/drawing/2014/main" id="{66BF1279-ED4F-459A-8A2E-05308E1A5EC3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74162372"/>
              </p:ext>
            </p:extLst>
          </p:nvPr>
        </p:nvGraphicFramePr>
        <p:xfrm>
          <a:off x="5278091" y="2053224"/>
          <a:ext cx="1629469" cy="48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20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D92095E-2894-4FC4-B981-36540F2FF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91" y="2053224"/>
                        <a:ext cx="1629469" cy="48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18354-3176-47C4-8E1A-CEB23F79345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25542"/>
            <a:ext cx="10712450" cy="392112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b="1" dirty="0"/>
              <a:t>a </a:t>
            </a:r>
            <a:r>
              <a:rPr lang="en-US" altLang="en-US" dirty="0"/>
              <a:t>and </a:t>
            </a:r>
            <a:r>
              <a:rPr lang="en-US" altLang="en-US" b="1" dirty="0"/>
              <a:t>b </a:t>
            </a:r>
            <a:r>
              <a:rPr lang="en-US" altLang="en-US" dirty="0"/>
              <a:t>point in exactly opposite directions, then we have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dirty="0" smtClean="0"/>
              <a:t> </a:t>
            </a:r>
            <a:r>
              <a:rPr lang="en-US" altLang="en-US" dirty="0"/>
              <a:t>and so cos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06762-022F-457D-B22E-3FAAF7D1430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3276755"/>
            <a:ext cx="1313426" cy="336549"/>
          </a:xfrm>
        </p:spPr>
        <p:txBody>
          <a:bodyPr/>
          <a:lstStyle/>
          <a:p>
            <a:r>
              <a:rPr lang="en-US" altLang="en-US" dirty="0"/>
              <a:t>= –1 and</a:t>
            </a:r>
            <a:endParaRPr lang="en-US" dirty="0"/>
          </a:p>
        </p:txBody>
      </p:sp>
      <p:graphicFrame>
        <p:nvGraphicFramePr>
          <p:cNvPr id="14" name="Content Placeholder 13" descr="a times b = (negative abs(a)) (abs(b))">
            <a:extLst>
              <a:ext uri="{FF2B5EF4-FFF2-40B4-BE49-F238E27FC236}">
                <a16:creationId xmlns:a16="http://schemas.microsoft.com/office/drawing/2014/main" id="{171B2EEB-A52A-4DC7-B6B6-DCE3391C7D6E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247830815"/>
              </p:ext>
            </p:extLst>
          </p:nvPr>
        </p:nvGraphicFramePr>
        <p:xfrm>
          <a:off x="2069691" y="3230589"/>
          <a:ext cx="173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21" name="Equation" r:id="rId5" imgW="1739880" imgH="431640" progId="Equation.DSMT4">
                  <p:embed/>
                </p:oleObj>
              </mc:Choice>
              <mc:Fallback>
                <p:oleObj name="Equation" r:id="rId5" imgW="173988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D1AD33-A066-43C2-B242-4653EACED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9691" y="3230589"/>
                        <a:ext cx="1739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39A5-F72C-43DD-967F-3B971064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5810"/>
            <a:ext cx="10515600" cy="672105"/>
          </a:xfrm>
        </p:spPr>
        <p:txBody>
          <a:bodyPr/>
          <a:lstStyle/>
          <a:p>
            <a:pPr algn="ctr"/>
            <a:r>
              <a:rPr lang="en-US" dirty="0"/>
              <a:t>Direction Angles and Direction Cosines</a:t>
            </a:r>
          </a:p>
        </p:txBody>
      </p:sp>
    </p:spTree>
    <p:extLst>
      <p:ext uri="{BB962C8B-B14F-4D97-AF65-F5344CB8AC3E}">
        <p14:creationId xmlns:p14="http://schemas.microsoft.com/office/powerpoint/2010/main" val="2212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C2DB-3DCE-41F9-8ADA-4F8F8485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Direction Angles and Direction Cosines </a:t>
            </a:r>
            <a:r>
              <a:rPr lang="en-US" altLang="en-US" sz="2400" b="0" dirty="0"/>
              <a:t>(1 of 4)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0608-755B-4CFF-AE32-911CC563D17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967453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direction angles </a:t>
            </a:r>
            <a:r>
              <a:rPr lang="en-US" altLang="en-US" dirty="0"/>
              <a:t>of a nonzero vector </a:t>
            </a:r>
            <a:r>
              <a:rPr lang="en-US" altLang="en-US" b="1" dirty="0"/>
              <a:t>a</a:t>
            </a:r>
            <a:r>
              <a:rPr lang="en-US" altLang="en-US" dirty="0"/>
              <a:t> are the angles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dirty="0" smtClean="0"/>
              <a:t>,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dirty="0" smtClean="0"/>
              <a:t>, </a:t>
            </a:r>
            <a:r>
              <a:rPr lang="en-US" altLang="en-US" dirty="0"/>
              <a:t>and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γ</a:t>
            </a:r>
            <a:r>
              <a:rPr lang="en-US" altLang="en-US" dirty="0" smtClean="0"/>
              <a:t> </a:t>
            </a:r>
            <a:r>
              <a:rPr lang="en-US" altLang="en-US" dirty="0"/>
              <a:t>(in the interval [0,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dirty="0" smtClean="0"/>
              <a:t>]) </a:t>
            </a:r>
            <a:r>
              <a:rPr lang="en-US" altLang="en-US" dirty="0"/>
              <a:t>that </a:t>
            </a:r>
            <a:r>
              <a:rPr lang="en-US" altLang="en-US" b="1" dirty="0"/>
              <a:t>a</a:t>
            </a:r>
            <a:r>
              <a:rPr lang="en-US" altLang="en-US" dirty="0"/>
              <a:t> makes with the positive </a:t>
            </a:r>
            <a:r>
              <a:rPr lang="en-US" altLang="en-US" i="1" dirty="0"/>
              <a:t>x</a:t>
            </a:r>
            <a:r>
              <a:rPr lang="en-US" altLang="en-US" dirty="0"/>
              <a:t>-, </a:t>
            </a:r>
            <a:r>
              <a:rPr lang="en-US" altLang="en-US" i="1" dirty="0"/>
              <a:t>y</a:t>
            </a:r>
            <a:r>
              <a:rPr lang="en-US" altLang="en-US" dirty="0"/>
              <a:t>-, and </a:t>
            </a:r>
            <a:r>
              <a:rPr lang="en-US" altLang="en-US" i="1" dirty="0"/>
              <a:t>z</a:t>
            </a:r>
            <a:r>
              <a:rPr lang="en-US" altLang="en-US" dirty="0"/>
              <a:t>-axes, respectively. (See Figure 3.)</a:t>
            </a:r>
          </a:p>
        </p:txBody>
      </p:sp>
      <p:pic>
        <p:nvPicPr>
          <p:cNvPr id="11" name="Content Placeholder 10" descr="A vector of length a is graphed on the x y z coordinate system. It forms an angle alpha with the positive x axis, an angle beta with the positive y axis, and an angle gamma with the positive z axis. &#10;">
            <a:extLst>
              <a:ext uri="{FF2B5EF4-FFF2-40B4-BE49-F238E27FC236}">
                <a16:creationId xmlns:a16="http://schemas.microsoft.com/office/drawing/2014/main" id="{F28FDF65-8BA7-433D-91B4-EB44361BD81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4107248" y="2447393"/>
            <a:ext cx="3971154" cy="27020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A594AB-00B4-4C62-91D1-A35980DB207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598468" y="5605280"/>
            <a:ext cx="988715" cy="201365"/>
          </a:xfrm>
        </p:spPr>
        <p:txBody>
          <a:bodyPr/>
          <a:lstStyle/>
          <a:p>
            <a:pPr algn="ctr"/>
            <a:r>
              <a:rPr lang="en-US" altLang="en-US" sz="1600" b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1045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2"/>
            <a:ext cx="10515600" cy="612757"/>
          </a:xfrm>
        </p:spPr>
        <p:txBody>
          <a:bodyPr/>
          <a:lstStyle/>
          <a:p>
            <a:pPr algn="ctr"/>
            <a:r>
              <a:rPr lang="en-US" dirty="0"/>
              <a:t>12.3 </a:t>
            </a:r>
            <a:r>
              <a:rPr lang="en-US" altLang="en-US" dirty="0"/>
              <a:t>The Dot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Calculus: Early Transcendentals, 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29D8-E15B-402F-8FED-DC3C0B06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Direction Angles and Direction Cosines </a:t>
            </a:r>
            <a:r>
              <a:rPr lang="en-US" altLang="en-US" sz="2400" b="0" dirty="0"/>
              <a:t>(2 of 4)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3EFF-27D0-4673-9E4F-385B917317D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947041"/>
          </a:xfrm>
        </p:spPr>
        <p:txBody>
          <a:bodyPr/>
          <a:lstStyle/>
          <a:p>
            <a:r>
              <a:rPr lang="en-US" altLang="en-US" dirty="0"/>
              <a:t>The cosines of these direction angles, cos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dirty="0" smtClean="0"/>
              <a:t>, </a:t>
            </a:r>
            <a:r>
              <a:rPr lang="en-US" altLang="en-US" dirty="0"/>
              <a:t>cos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dirty="0" smtClean="0"/>
              <a:t>, </a:t>
            </a:r>
            <a:r>
              <a:rPr lang="en-US" altLang="en-US" dirty="0"/>
              <a:t>and cos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γ</a:t>
            </a:r>
            <a:r>
              <a:rPr lang="en-US" altLang="en-US" dirty="0" smtClean="0"/>
              <a:t>, </a:t>
            </a:r>
            <a:r>
              <a:rPr lang="en-US" altLang="en-US" dirty="0"/>
              <a:t>are called the </a:t>
            </a:r>
            <a:r>
              <a:rPr lang="en-US" altLang="en-US" b="1" dirty="0"/>
              <a:t>direction cosines </a:t>
            </a:r>
            <a:r>
              <a:rPr lang="en-US" altLang="en-US" dirty="0"/>
              <a:t>of the vector </a:t>
            </a:r>
            <a:r>
              <a:rPr lang="en-US" altLang="en-US" b="1" dirty="0"/>
              <a:t>a</a:t>
            </a:r>
            <a:r>
              <a:rPr lang="en-US" altLang="en-US" dirty="0"/>
              <a:t>. Using Corollary 6 with </a:t>
            </a:r>
            <a:r>
              <a:rPr lang="en-US" altLang="en-US" b="1" dirty="0"/>
              <a:t>b</a:t>
            </a:r>
            <a:r>
              <a:rPr lang="en-US" altLang="en-US" dirty="0"/>
              <a:t> replaced by </a:t>
            </a:r>
            <a:r>
              <a:rPr lang="en-US" altLang="en-US" b="1" dirty="0"/>
              <a:t>i</a:t>
            </a:r>
            <a:r>
              <a:rPr lang="en-US" altLang="en-US" dirty="0"/>
              <a:t>, we obtain </a:t>
            </a:r>
          </a:p>
        </p:txBody>
      </p:sp>
      <p:graphicFrame>
        <p:nvGraphicFramePr>
          <p:cNvPr id="8" name="Content Placeholder 7" descr="(item 8). cos(alpha) = ((a * i)/(abs(a) abs(i))) = ((a_1)/(abs(a)))&#10;">
            <a:extLst>
              <a:ext uri="{FF2B5EF4-FFF2-40B4-BE49-F238E27FC236}">
                <a16:creationId xmlns:a16="http://schemas.microsoft.com/office/drawing/2014/main" id="{7D8F5353-9B49-4905-A80D-4309C2FA27F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2277452"/>
              </p:ext>
            </p:extLst>
          </p:nvPr>
        </p:nvGraphicFramePr>
        <p:xfrm>
          <a:off x="4686300" y="2536825"/>
          <a:ext cx="28130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48" name="Equation" r:id="rId3" imgW="2869920" imgH="850680" progId="Equation.DSMT4">
                  <p:embed/>
                </p:oleObj>
              </mc:Choice>
              <mc:Fallback>
                <p:oleObj name="Equation" r:id="rId3" imgW="2869920" imgH="850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EC8BC53-CC9E-46D2-905F-B1AC93294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6300" y="2536825"/>
                        <a:ext cx="281305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B1B8E-8979-4989-A309-0B25D66349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778479"/>
            <a:ext cx="10712450" cy="356730"/>
          </a:xfrm>
        </p:spPr>
        <p:txBody>
          <a:bodyPr/>
          <a:lstStyle/>
          <a:p>
            <a:r>
              <a:rPr lang="en-US" altLang="en-US" dirty="0"/>
              <a:t>(This can also be seen directly from Figure 3.) Similarly, we also have</a:t>
            </a:r>
          </a:p>
        </p:txBody>
      </p:sp>
      <p:graphicFrame>
        <p:nvGraphicFramePr>
          <p:cNvPr id="10" name="Content Placeholder 9" descr="(item 9). cos(beta) = ((a_2)/(abs(a))) cos(gamma) = ((a_3)/(abs(a)))&#10;">
            <a:extLst>
              <a:ext uri="{FF2B5EF4-FFF2-40B4-BE49-F238E27FC236}">
                <a16:creationId xmlns:a16="http://schemas.microsoft.com/office/drawing/2014/main" id="{8F36BF27-BFD0-4DAD-9503-1CDAA2AF0092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92957207"/>
              </p:ext>
            </p:extLst>
          </p:nvPr>
        </p:nvGraphicFramePr>
        <p:xfrm>
          <a:off x="4586566" y="4387273"/>
          <a:ext cx="3840498" cy="86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49" name="Equation" r:id="rId5" imgW="3797280" imgH="850680" progId="Equation.DSMT4">
                  <p:embed/>
                </p:oleObj>
              </mc:Choice>
              <mc:Fallback>
                <p:oleObj name="Equation" r:id="rId5" imgW="3797280" imgH="850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383A91A-3345-47C8-A710-1E815F5A21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6566" y="4387273"/>
                        <a:ext cx="3840498" cy="86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2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29D8-E15B-402F-8FED-DC3C0B06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Direction Angles and Direction Cosines </a:t>
            </a:r>
            <a:r>
              <a:rPr lang="en-US" altLang="en-US" sz="2400" b="0" dirty="0"/>
              <a:t>(3 of 4)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3EFF-27D0-4673-9E4F-385B917317D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356731"/>
          </a:xfrm>
        </p:spPr>
        <p:txBody>
          <a:bodyPr/>
          <a:lstStyle/>
          <a:p>
            <a:r>
              <a:rPr lang="en-US" altLang="en-US" dirty="0"/>
              <a:t>By squaring the expressions in Equations 8 and 9 and adding, we see that</a:t>
            </a:r>
          </a:p>
        </p:txBody>
      </p:sp>
      <p:graphicFrame>
        <p:nvGraphicFramePr>
          <p:cNvPr id="8" name="Content Placeholder 7" descr="(item 10). cos^2 alpha + cos^2 beta + cos^2 gamma = 1">
            <a:extLst>
              <a:ext uri="{FF2B5EF4-FFF2-40B4-BE49-F238E27FC236}">
                <a16:creationId xmlns:a16="http://schemas.microsoft.com/office/drawing/2014/main" id="{7D8F5353-9B49-4905-A80D-4309C2FA27F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662666186"/>
              </p:ext>
            </p:extLst>
          </p:nvPr>
        </p:nvGraphicFramePr>
        <p:xfrm>
          <a:off x="3390616" y="2026166"/>
          <a:ext cx="4529773" cy="41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70" name="Equation" r:id="rId3" imgW="4444920" imgH="406080" progId="Equation.DSMT4">
                  <p:embed/>
                </p:oleObj>
              </mc:Choice>
              <mc:Fallback>
                <p:oleObj name="Equation" r:id="rId3" imgW="4444920" imgH="406080" progId="Equation.DSMT4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7D8F5353-9B49-4905-A80D-4309C2FA2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616" y="2026166"/>
                        <a:ext cx="4529773" cy="41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B1B8E-8979-4989-A309-0B25D66349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05084"/>
            <a:ext cx="10712450" cy="356730"/>
          </a:xfrm>
        </p:spPr>
        <p:txBody>
          <a:bodyPr/>
          <a:lstStyle/>
          <a:p>
            <a:r>
              <a:rPr lang="en-US" altLang="en-US" dirty="0"/>
              <a:t>We can also use Equations 8 and 9 to write</a:t>
            </a:r>
          </a:p>
        </p:txBody>
      </p:sp>
      <p:graphicFrame>
        <p:nvGraphicFramePr>
          <p:cNvPr id="10" name="Content Placeholder 9" descr="a = vec(a_1, a_2, a_3) abs(a) cos (alpha), abs(a) cos (beta), abs(a) cos (gamma),&#10;= abs(a) vec(cos (alpha), cos (beta), cos (gamma))">
            <a:extLst>
              <a:ext uri="{FF2B5EF4-FFF2-40B4-BE49-F238E27FC236}">
                <a16:creationId xmlns:a16="http://schemas.microsoft.com/office/drawing/2014/main" id="{8F36BF27-BFD0-4DAD-9503-1CDAA2AF0092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64702324"/>
              </p:ext>
            </p:extLst>
          </p:nvPr>
        </p:nvGraphicFramePr>
        <p:xfrm>
          <a:off x="3563867" y="3626746"/>
          <a:ext cx="5624707" cy="106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71" name="Equation" r:id="rId5" imgW="5638680" imgH="1066680" progId="Equation.DSMT4">
                  <p:embed/>
                </p:oleObj>
              </mc:Choice>
              <mc:Fallback>
                <p:oleObj name="Equation" r:id="rId5" imgW="5638680" imgH="1066680" progId="Equation.DSMT4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8F36BF27-BFD0-4DAD-9503-1CDAA2AF0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67" y="3626746"/>
                        <a:ext cx="5624707" cy="106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17E4-19A1-4064-8568-BEDB81F4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Direction Angles and Direction Cosines </a:t>
            </a:r>
            <a:r>
              <a:rPr lang="en-US" altLang="en-US" sz="2400" b="0" dirty="0"/>
              <a:t>(4 of 4)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7393-05E1-4537-BD4F-FFDB23035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741129" cy="34096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Therefore</a:t>
            </a:r>
          </a:p>
        </p:txBody>
      </p:sp>
      <p:graphicFrame>
        <p:nvGraphicFramePr>
          <p:cNvPr id="8" name="Content Placeholder 7" descr="(1/abs(a)) a = vec(cos(alpha), cos(beta), cos(gamma))&#10;">
            <a:extLst>
              <a:ext uri="{FF2B5EF4-FFF2-40B4-BE49-F238E27FC236}">
                <a16:creationId xmlns:a16="http://schemas.microsoft.com/office/drawing/2014/main" id="{8E090953-17E4-45AD-BA38-B875852DC90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919180409"/>
              </p:ext>
            </p:extLst>
          </p:nvPr>
        </p:nvGraphicFramePr>
        <p:xfrm>
          <a:off x="4178300" y="1800225"/>
          <a:ext cx="38290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27" name="Equation" r:id="rId3" imgW="4470120" imgH="838080" progId="Equation.DSMT4">
                  <p:embed/>
                </p:oleObj>
              </mc:Choice>
              <mc:Fallback>
                <p:oleObj name="Equation" r:id="rId3" imgW="447012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CAE7F4C-7F23-467B-B2ED-13F4D08E6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8300" y="1800225"/>
                        <a:ext cx="38290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89F0CF-F50A-4A65-985C-BAB0E69848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002526"/>
            <a:ext cx="10712450" cy="71406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which says that the direction cosines of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are the components of the unit vector in the direction of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D6DD-B015-49A4-AAED-B1221FF7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ED51-FE1D-49CA-994B-9E64CCFA7E6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altLang="en-US" dirty="0"/>
              <a:t>Find the direction angles of the vector</a:t>
            </a:r>
            <a:endParaRPr lang="en-US" dirty="0"/>
          </a:p>
        </p:txBody>
      </p:sp>
      <p:graphicFrame>
        <p:nvGraphicFramePr>
          <p:cNvPr id="12" name="Content Placeholder 11" descr="a = vec(1, 2, 3)">
            <a:extLst>
              <a:ext uri="{FF2B5EF4-FFF2-40B4-BE49-F238E27FC236}">
                <a16:creationId xmlns:a16="http://schemas.microsoft.com/office/drawing/2014/main" id="{4155443B-EE7A-42C7-8EC6-7A2868382CF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866910365"/>
              </p:ext>
            </p:extLst>
          </p:nvPr>
        </p:nvGraphicFramePr>
        <p:xfrm>
          <a:off x="5887616" y="1247278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41" name="Equation" r:id="rId3" imgW="1587240" imgH="431640" progId="Equation.DSMT4">
                  <p:embed/>
                </p:oleObj>
              </mc:Choice>
              <mc:Fallback>
                <p:oleObj name="Equation" r:id="rId3" imgW="15872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60FF422-A1DD-4A8A-91D9-FEA451CBD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7616" y="1247278"/>
                        <a:ext cx="1587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59AF6-565D-4899-A764-CAFA69B34CB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7"/>
            <a:ext cx="1429814" cy="308384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59CDD-8A70-482B-AB50-3A08BD3B680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42951" y="2476450"/>
            <a:ext cx="909484" cy="308384"/>
          </a:xfrm>
        </p:spPr>
        <p:txBody>
          <a:bodyPr/>
          <a:lstStyle/>
          <a:p>
            <a:r>
              <a:rPr lang="en-US" altLang="en-US" dirty="0"/>
              <a:t>Since</a:t>
            </a:r>
            <a:endParaRPr lang="en-US" dirty="0"/>
          </a:p>
        </p:txBody>
      </p:sp>
      <p:graphicFrame>
        <p:nvGraphicFramePr>
          <p:cNvPr id="14" name="Content Placeholder 13" descr="abs(a) = sqrt((1^2) + (2^2) + (3^2)) = sqrt(14),&#10;">
            <a:extLst>
              <a:ext uri="{FF2B5EF4-FFF2-40B4-BE49-F238E27FC236}">
                <a16:creationId xmlns:a16="http://schemas.microsoft.com/office/drawing/2014/main" id="{430B4C36-EAA5-4F3F-8F2F-434FE8EC07C0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006187367"/>
              </p:ext>
            </p:extLst>
          </p:nvPr>
        </p:nvGraphicFramePr>
        <p:xfrm>
          <a:off x="1719263" y="2376642"/>
          <a:ext cx="318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42" name="Equation" r:id="rId5" imgW="3187440" imgH="507960" progId="Equation.DSMT4">
                  <p:embed/>
                </p:oleObj>
              </mc:Choice>
              <mc:Fallback>
                <p:oleObj name="Equation" r:id="rId5" imgW="318744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86D9E10-1B84-40AC-9F25-39FB02E8F0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9263" y="2376642"/>
                        <a:ext cx="3187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05B032-EE0D-4098-8CFA-AF9FB91167A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004672" y="2444285"/>
            <a:ext cx="3187700" cy="329784"/>
          </a:xfrm>
        </p:spPr>
        <p:txBody>
          <a:bodyPr/>
          <a:lstStyle/>
          <a:p>
            <a:r>
              <a:rPr lang="en-US" altLang="en-US" dirty="0"/>
              <a:t>Equations 8 and 9 give</a:t>
            </a:r>
            <a:endParaRPr lang="en-US" dirty="0"/>
          </a:p>
        </p:txBody>
      </p:sp>
      <p:graphicFrame>
        <p:nvGraphicFramePr>
          <p:cNvPr id="26" name="Content Placeholder 25" descr="cos(alpha) = (1/sqrt(14)). cos(beta) = (2/sqrt(14)). cos(gamma) = (3/sqrt(14))">
            <a:extLst>
              <a:ext uri="{FF2B5EF4-FFF2-40B4-BE49-F238E27FC236}">
                <a16:creationId xmlns:a16="http://schemas.microsoft.com/office/drawing/2014/main" id="{A9A679A0-AFB9-4F4D-9E7E-727DA9EEF79B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460267202"/>
              </p:ext>
            </p:extLst>
          </p:nvPr>
        </p:nvGraphicFramePr>
        <p:xfrm>
          <a:off x="3486795" y="3192285"/>
          <a:ext cx="5860759" cy="78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43" name="Equation" r:id="rId7" imgW="5765760" imgH="774360" progId="Equation.DSMT4">
                  <p:embed/>
                </p:oleObj>
              </mc:Choice>
              <mc:Fallback>
                <p:oleObj name="Equation" r:id="rId7" imgW="5765760" imgH="774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389607B-065F-4B60-9071-DCBFAF64D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6795" y="3192285"/>
                        <a:ext cx="5860759" cy="787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59302E2-DBEF-4528-9BBC-35485EBC320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13454" y="4239148"/>
            <a:ext cx="938981" cy="271226"/>
          </a:xfrm>
        </p:spPr>
        <p:txBody>
          <a:bodyPr/>
          <a:lstStyle/>
          <a:p>
            <a:r>
              <a:rPr lang="en-US" altLang="en-US" dirty="0"/>
              <a:t>and so</a:t>
            </a:r>
          </a:p>
        </p:txBody>
      </p:sp>
      <p:graphicFrame>
        <p:nvGraphicFramePr>
          <p:cNvPr id="28" name="Content Placeholder 27" descr="alpha = (cos^(negative 1) (2/sqrt(14))) approximately 74 degrees. beta = (cos^(negative 1) (2/sqrt(14))) approximately 58 degrees. gamma = (cos^(negative 1) (3/sqrt(14))) approximately 37 degrees">
            <a:extLst>
              <a:ext uri="{FF2B5EF4-FFF2-40B4-BE49-F238E27FC236}">
                <a16:creationId xmlns:a16="http://schemas.microsoft.com/office/drawing/2014/main" id="{205BB4F9-347A-42E1-92B3-67150BF5B44C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4148578687"/>
              </p:ext>
            </p:extLst>
          </p:nvPr>
        </p:nvGraphicFramePr>
        <p:xfrm>
          <a:off x="2166414" y="4972779"/>
          <a:ext cx="8296442" cy="74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44" name="Equation" r:id="rId9" imgW="9321480" imgH="838080" progId="Equation.DSMT4">
                  <p:embed/>
                </p:oleObj>
              </mc:Choice>
              <mc:Fallback>
                <p:oleObj name="Equation" r:id="rId9" imgW="9321480" imgH="8380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68D5704-708D-4E48-B69C-182CF1C1C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66414" y="4972779"/>
                        <a:ext cx="8296442" cy="74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5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39A5-F72C-43DD-967F-3B971064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9837"/>
            <a:ext cx="10515600" cy="521031"/>
          </a:xfrm>
        </p:spPr>
        <p:txBody>
          <a:bodyPr/>
          <a:lstStyle/>
          <a:p>
            <a:pPr algn="ctr"/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32821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DE1E-BC65-4A8C-9709-27BEC1E8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(1 of 6)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375F-A6A3-4F6D-A980-8F01871DA0B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4263103" cy="41751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Figure 4 shows representations</a:t>
            </a:r>
            <a:endParaRPr lang="en-US" dirty="0"/>
          </a:p>
        </p:txBody>
      </p:sp>
      <p:graphicFrame>
        <p:nvGraphicFramePr>
          <p:cNvPr id="20" name="Content Placeholder 19" descr="vector(PQ) and vector(PR)">
            <a:extLst>
              <a:ext uri="{FF2B5EF4-FFF2-40B4-BE49-F238E27FC236}">
                <a16:creationId xmlns:a16="http://schemas.microsoft.com/office/drawing/2014/main" id="{C5791E27-4F75-4EB1-BB92-1216F24BCFA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064426965"/>
              </p:ext>
            </p:extLst>
          </p:nvPr>
        </p:nvGraphicFramePr>
        <p:xfrm>
          <a:off x="5089564" y="1245072"/>
          <a:ext cx="162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10" name="Equation" r:id="rId3" imgW="1625400" imgH="393480" progId="Equation.DSMT4">
                  <p:embed/>
                </p:oleObj>
              </mc:Choice>
              <mc:Fallback>
                <p:oleObj name="Equation" r:id="rId3" imgW="16254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876670D-C39B-4A71-83F1-3A4F212751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9564" y="1245072"/>
                        <a:ext cx="1625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9D951A-FEA9-4A99-AE96-6819AF69DFF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841025" y="1300491"/>
            <a:ext cx="5049521" cy="32537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of two vectors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with the same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4E59F-B6EC-45E4-ACCA-6D69FB0DC25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815288"/>
            <a:ext cx="10718800" cy="35587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initial point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. If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is the foot of the perpendicular from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to the line containing</a:t>
            </a:r>
            <a:endParaRPr lang="en-US" dirty="0"/>
          </a:p>
        </p:txBody>
      </p:sp>
      <p:graphicFrame>
        <p:nvGraphicFramePr>
          <p:cNvPr id="22" name="Content Placeholder 21" descr="vector (PQ)">
            <a:extLst>
              <a:ext uri="{FF2B5EF4-FFF2-40B4-BE49-F238E27FC236}">
                <a16:creationId xmlns:a16="http://schemas.microsoft.com/office/drawing/2014/main" id="{8D8C9D68-E9BF-4359-80E7-604821B78592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158632155"/>
              </p:ext>
            </p:extLst>
          </p:nvPr>
        </p:nvGraphicFramePr>
        <p:xfrm>
          <a:off x="739426" y="2272226"/>
          <a:ext cx="58674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11" name="Equation" r:id="rId5" imgW="533160" imgH="406080" progId="Equation.DSMT4">
                  <p:embed/>
                </p:oleObj>
              </mc:Choice>
              <mc:Fallback>
                <p:oleObj name="Equation" r:id="rId5" imgW="533160" imgH="4060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E91386B-77D1-47BB-88AD-594948D31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426" y="2272226"/>
                        <a:ext cx="58674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213913-B01D-4CB9-BE9A-9FF4FECAFCA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76601" y="2311792"/>
            <a:ext cx="4766616" cy="26800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then the vector with representation</a:t>
            </a:r>
            <a:endParaRPr lang="en-US" dirty="0"/>
          </a:p>
        </p:txBody>
      </p:sp>
      <p:graphicFrame>
        <p:nvGraphicFramePr>
          <p:cNvPr id="24" name="Content Placeholder 23" descr="vector (PS)">
            <a:extLst>
              <a:ext uri="{FF2B5EF4-FFF2-40B4-BE49-F238E27FC236}">
                <a16:creationId xmlns:a16="http://schemas.microsoft.com/office/drawing/2014/main" id="{7D8F883F-DCDF-4A25-B2FD-44B3AE2E4304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485816549"/>
              </p:ext>
            </p:extLst>
          </p:nvPr>
        </p:nvGraphicFramePr>
        <p:xfrm>
          <a:off x="6243216" y="2262176"/>
          <a:ext cx="45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12" name="Equation" r:id="rId7" imgW="457200" imgH="368280" progId="Equation.DSMT4">
                  <p:embed/>
                </p:oleObj>
              </mc:Choice>
              <mc:Fallback>
                <p:oleObj name="Equation" r:id="rId7" imgW="457200" imgH="3682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EF0D000-3696-47A8-BE06-1409AB859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3216" y="2262176"/>
                        <a:ext cx="457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F43DE4-DDFC-4B81-A0EA-56C5C6B2855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796809" y="2305943"/>
            <a:ext cx="4872182" cy="333514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is called the </a:t>
            </a:r>
            <a:r>
              <a:rPr lang="en-US" altLang="en-US" b="1" dirty="0">
                <a:sym typeface="Symbol" panose="05050102010706020507" pitchFamily="18" charset="2"/>
              </a:rPr>
              <a:t>vector projection </a:t>
            </a:r>
            <a:r>
              <a:rPr lang="en-US" altLang="en-US" dirty="0">
                <a:sym typeface="Symbol" panose="05050102010706020507" pitchFamily="18" charset="2"/>
              </a:rPr>
              <a:t>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738E4F-DE1F-421F-976C-C065E77B286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599" y="2783094"/>
            <a:ext cx="10932391" cy="3986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onto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and is denoted by proj</a:t>
            </a:r>
            <a:r>
              <a:rPr lang="en-US" altLang="en-US" b="1" baseline="-25000" dirty="0">
                <a:sym typeface="Symbol" panose="05050102010706020507" pitchFamily="18" charset="2"/>
              </a:rPr>
              <a:t>a</a:t>
            </a:r>
            <a:r>
              <a:rPr lang="en-US" altLang="en-US" b="1" dirty="0">
                <a:sym typeface="Symbol" panose="05050102010706020507" pitchFamily="18" charset="2"/>
              </a:rPr>
              <a:t> b</a:t>
            </a:r>
            <a:r>
              <a:rPr lang="en-US" altLang="en-US" dirty="0">
                <a:sym typeface="Symbol" panose="05050102010706020507" pitchFamily="18" charset="2"/>
              </a:rPr>
              <a:t>. (You can think of it as a shadow 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).</a:t>
            </a:r>
            <a:endParaRPr lang="en-US" dirty="0"/>
          </a:p>
        </p:txBody>
      </p:sp>
      <p:pic>
        <p:nvPicPr>
          <p:cNvPr id="25" name="Content Placeholder 24" descr="The image shows two vectors. The vector R and S starts from a point. The vector R goes to the top right and the vector S goes horizontally to the right. The distance between the vectors R and S is a dotted perpendicular line. The whole system is placed on a horizontal line PQ. The vector S is labeled proj_a b.&#10;">
            <a:extLst>
              <a:ext uri="{FF2B5EF4-FFF2-40B4-BE49-F238E27FC236}">
                <a16:creationId xmlns:a16="http://schemas.microsoft.com/office/drawing/2014/main" id="{956F86B1-7AA8-400C-B746-C8419B415524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9"/>
          <a:stretch>
            <a:fillRect/>
          </a:stretch>
        </p:blipFill>
        <p:spPr>
          <a:xfrm>
            <a:off x="4096178" y="3338551"/>
            <a:ext cx="1775915" cy="1868842"/>
          </a:xfrm>
          <a:prstGeom prst="rect">
            <a:avLst/>
          </a:prstGeom>
        </p:spPr>
      </p:pic>
      <p:pic>
        <p:nvPicPr>
          <p:cNvPr id="26" name="Content Placeholder 25" descr="The image shows two vectors. The vector R and S starts from a point. The vector R goes to the top left and the vector S goes horizontally to the left. The distance between the vectors R and S is a dotted perpendicular line to the left. The whole system is placed on a horizontal line PQ. The vector S is labeled proj_a b.&#10;">
            <a:extLst>
              <a:ext uri="{FF2B5EF4-FFF2-40B4-BE49-F238E27FC236}">
                <a16:creationId xmlns:a16="http://schemas.microsoft.com/office/drawing/2014/main" id="{CFCF2B42-B4D9-4400-9435-96FC23650E8B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10"/>
          <a:stretch>
            <a:fillRect/>
          </a:stretch>
        </p:blipFill>
        <p:spPr>
          <a:xfrm>
            <a:off x="7111571" y="3384995"/>
            <a:ext cx="1803420" cy="168491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404F943-92FB-4EB2-8B7C-6126B9888F7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556819" y="5464797"/>
            <a:ext cx="1876211" cy="624717"/>
          </a:xfrm>
        </p:spPr>
        <p:txBody>
          <a:bodyPr/>
          <a:lstStyle/>
          <a:p>
            <a:pPr algn="ctr"/>
            <a:r>
              <a:rPr lang="en-US" altLang="en-US" sz="1600" dirty="0"/>
              <a:t>Vector projections</a:t>
            </a:r>
          </a:p>
          <a:p>
            <a:pPr algn="ctr"/>
            <a:r>
              <a:rPr lang="en-US" altLang="en-US" sz="1600" b="1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5057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3706-38EA-4496-B8EC-B30660C0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(2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DBD5-AC4F-4669-BA56-032D7D5B38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62731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</a:t>
            </a:r>
            <a:r>
              <a:rPr lang="en-US" altLang="en-US" b="1" dirty="0">
                <a:sym typeface="Symbol" panose="05050102010706020507" pitchFamily="18" charset="2"/>
              </a:rPr>
              <a:t>scalar projection </a:t>
            </a:r>
            <a:r>
              <a:rPr lang="en-US" altLang="en-US" dirty="0">
                <a:sym typeface="Symbol" panose="05050102010706020507" pitchFamily="18" charset="2"/>
              </a:rPr>
              <a:t>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onto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(also called the </a:t>
            </a:r>
            <a:r>
              <a:rPr lang="en-US" altLang="en-US" b="1" dirty="0">
                <a:sym typeface="Symbol" panose="05050102010706020507" pitchFamily="18" charset="2"/>
              </a:rPr>
              <a:t>component of b along a</a:t>
            </a:r>
            <a:r>
              <a:rPr lang="en-US" altLang="en-US" dirty="0">
                <a:sym typeface="Symbol" panose="05050102010706020507" pitchFamily="18" charset="2"/>
              </a:rPr>
              <a:t>) is defined to be the signed magnitude of the vector projection, which is the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7B736-73BF-4C68-9112-EAD54DBBB5E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004857"/>
            <a:ext cx="1047955" cy="33496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number</a:t>
            </a:r>
            <a:endParaRPr lang="en-US" dirty="0"/>
          </a:p>
        </p:txBody>
      </p:sp>
      <p:graphicFrame>
        <p:nvGraphicFramePr>
          <p:cNvPr id="12" name="Content Placeholder 11" descr="abs(b) cos(theta)">
            <a:extLst>
              <a:ext uri="{FF2B5EF4-FFF2-40B4-BE49-F238E27FC236}">
                <a16:creationId xmlns:a16="http://schemas.microsoft.com/office/drawing/2014/main" id="{4D4C83FA-B6F6-4D59-A02A-323261E133B0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754760683"/>
              </p:ext>
            </p:extLst>
          </p:nvPr>
        </p:nvGraphicFramePr>
        <p:xfrm>
          <a:off x="1843547" y="1990981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00" name="Equation" r:id="rId3" imgW="1079280" imgH="431640" progId="Equation.DSMT4">
                  <p:embed/>
                </p:oleObj>
              </mc:Choice>
              <mc:Fallback>
                <p:oleObj name="Equation" r:id="rId3" imgW="10792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44BA630-5E85-4360-9DE6-1D32D5C54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3547" y="1990981"/>
                        <a:ext cx="1079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FBF2A-57BA-428E-B276-7DC50643850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025395" y="2026724"/>
            <a:ext cx="7321085" cy="30162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where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the angle between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. (See Figure 5.)</a:t>
            </a:r>
            <a:endParaRPr lang="en-US" dirty="0"/>
          </a:p>
        </p:txBody>
      </p:sp>
      <p:pic>
        <p:nvPicPr>
          <p:cNvPr id="13" name="Content Placeholder 12" descr="The image shows two vectors. The vector R and S starts from a point. The vector R goes to the top right and the vector S goes horizontally to the right. The distance between the vectors R and S is a dotted perpendicular line. The whole system is placed on a horizontal line PQ. The vector S is labeled abs (b) cos theta = comp_a b.&#10;">
            <a:extLst>
              <a:ext uri="{FF2B5EF4-FFF2-40B4-BE49-F238E27FC236}">
                <a16:creationId xmlns:a16="http://schemas.microsoft.com/office/drawing/2014/main" id="{9038338C-193F-4327-8BDA-2709403FA771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5"/>
          <a:stretch>
            <a:fillRect/>
          </a:stretch>
        </p:blipFill>
        <p:spPr>
          <a:xfrm>
            <a:off x="4989889" y="2576008"/>
            <a:ext cx="2625181" cy="230109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74B8E6-86C6-4BCD-9CB5-19F872D395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650618" y="5392636"/>
            <a:ext cx="1592337" cy="587375"/>
          </a:xfrm>
        </p:spPr>
        <p:txBody>
          <a:bodyPr/>
          <a:lstStyle/>
          <a:p>
            <a:pPr algn="ctr"/>
            <a:r>
              <a:rPr lang="en-US" altLang="en-US" sz="1600" dirty="0"/>
              <a:t>Scalar projection</a:t>
            </a:r>
          </a:p>
          <a:p>
            <a:pPr algn="ctr"/>
            <a:r>
              <a:rPr lang="en-US" altLang="en-US" sz="1600" b="1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2478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4151-9EB0-4CC9-9DF9-8C9BC502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(3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CB4-7670-4721-93F4-A521F49E0C3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7758471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This is denoted by comp</a:t>
            </a:r>
            <a:r>
              <a:rPr lang="en-US" altLang="en-US" b="1" baseline="-25000" dirty="0">
                <a:sym typeface="Symbol" panose="05050102010706020507" pitchFamily="18" charset="2"/>
              </a:rPr>
              <a:t>a</a:t>
            </a:r>
            <a:r>
              <a:rPr lang="en-US" altLang="en-US" b="1" dirty="0">
                <a:sym typeface="Symbol" panose="05050102010706020507" pitchFamily="18" charset="2"/>
              </a:rPr>
              <a:t> b</a:t>
            </a:r>
            <a:r>
              <a:rPr lang="en-US" altLang="en-US" dirty="0">
                <a:sym typeface="Symbol" panose="05050102010706020507" pitchFamily="18" charset="2"/>
              </a:rPr>
              <a:t>. Observe that it is negative if</a:t>
            </a:r>
            <a:endParaRPr lang="en-US" dirty="0"/>
          </a:p>
        </p:txBody>
      </p:sp>
      <p:graphicFrame>
        <p:nvGraphicFramePr>
          <p:cNvPr id="12" name="Content Placeholder 11" descr="(pi/2) &lt; theta &lt;= pi">
            <a:extLst>
              <a:ext uri="{FF2B5EF4-FFF2-40B4-BE49-F238E27FC236}">
                <a16:creationId xmlns:a16="http://schemas.microsoft.com/office/drawing/2014/main" id="{D7A5BE4F-3DF9-4C61-BA75-52F181CA34BA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744445732"/>
              </p:ext>
            </p:extLst>
          </p:nvPr>
        </p:nvGraphicFramePr>
        <p:xfrm>
          <a:off x="8531687" y="1188142"/>
          <a:ext cx="1670562" cy="53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54" name="Equation" r:id="rId3" imgW="1269720" imgH="406080" progId="Equation.DSMT4">
                  <p:embed/>
                </p:oleObj>
              </mc:Choice>
              <mc:Fallback>
                <p:oleObj name="Equation" r:id="rId3" imgW="126972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71C1B0A-DCBD-4E01-BF51-0AFB3C8CF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1687" y="1188142"/>
                        <a:ext cx="1670562" cy="53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F1AEB-1ECF-45B2-90F2-7C3B1DA7A70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770523"/>
            <a:ext cx="1932858" cy="30638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equation</a:t>
            </a:r>
            <a:endParaRPr lang="en-US" dirty="0"/>
          </a:p>
        </p:txBody>
      </p:sp>
      <p:graphicFrame>
        <p:nvGraphicFramePr>
          <p:cNvPr id="14" name="Content Placeholder 13" descr="a * b = abs(a)(b) cos(theta) = abs(a)((b) cos(theta))">
            <a:extLst>
              <a:ext uri="{FF2B5EF4-FFF2-40B4-BE49-F238E27FC236}">
                <a16:creationId xmlns:a16="http://schemas.microsoft.com/office/drawing/2014/main" id="{84A6DA4D-8E51-4C04-9FEC-98BF36AC90CA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081859235"/>
              </p:ext>
            </p:extLst>
          </p:nvPr>
        </p:nvGraphicFramePr>
        <p:xfrm>
          <a:off x="4071928" y="2456017"/>
          <a:ext cx="4372610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55" name="Equation" r:id="rId5" imgW="3974760" imgH="431640" progId="Equation.DSMT4">
                  <p:embed/>
                </p:oleObj>
              </mc:Choice>
              <mc:Fallback>
                <p:oleObj name="Equation" r:id="rId5" imgW="39747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4F2C8C9-0AB2-4768-9D96-3484E016A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928" y="2456017"/>
                        <a:ext cx="4372610" cy="47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7A03C4-7E02-4C9A-B448-2A18BF4029C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216355"/>
            <a:ext cx="10718800" cy="666543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shows that the dot product of </a:t>
            </a:r>
            <a:r>
              <a:rPr lang="en-US" altLang="en-US" b="1" dirty="0"/>
              <a:t>a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b="1" dirty="0"/>
              <a:t>b</a:t>
            </a:r>
            <a:r>
              <a:rPr lang="en-US" altLang="en-US" dirty="0">
                <a:sym typeface="Symbol" panose="05050102010706020507" pitchFamily="18" charset="2"/>
              </a:rPr>
              <a:t> can be interpreted as the length of </a:t>
            </a:r>
            <a:r>
              <a:rPr lang="en-US" altLang="en-US" b="1" dirty="0"/>
              <a:t>a</a:t>
            </a:r>
            <a:r>
              <a:rPr lang="en-US" altLang="en-US" dirty="0">
                <a:sym typeface="Symbol" panose="05050102010706020507" pitchFamily="18" charset="2"/>
              </a:rPr>
              <a:t> times the scalar projection 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onto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. Since</a:t>
            </a:r>
          </a:p>
        </p:txBody>
      </p:sp>
      <p:graphicFrame>
        <p:nvGraphicFramePr>
          <p:cNvPr id="16" name="Content Placeholder 15" descr="abs(b) cos(theta) = ((a * b)/(abs(a))) = ((a)/(abs(a))) * b&#10;">
            <a:extLst>
              <a:ext uri="{FF2B5EF4-FFF2-40B4-BE49-F238E27FC236}">
                <a16:creationId xmlns:a16="http://schemas.microsoft.com/office/drawing/2014/main" id="{ABAA0507-ABC7-4212-86FF-FD29FB200814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516907495"/>
              </p:ext>
            </p:extLst>
          </p:nvPr>
        </p:nvGraphicFramePr>
        <p:xfrm>
          <a:off x="4613927" y="4179026"/>
          <a:ext cx="2957796" cy="85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56" name="Equation" r:id="rId7" imgW="2882880" imgH="838080" progId="Equation.DSMT4">
                  <p:embed/>
                </p:oleObj>
              </mc:Choice>
              <mc:Fallback>
                <p:oleObj name="Equation" r:id="rId7" imgW="2882880" imgH="8380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305FA18-C046-4EEE-A827-9CF9C360A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3927" y="4179026"/>
                        <a:ext cx="2957796" cy="85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838F64-4327-4549-9010-8C4CD0B8364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5239196"/>
            <a:ext cx="10712450" cy="711224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component 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along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 can be computed by taking the dot product of </a:t>
            </a:r>
            <a:r>
              <a:rPr lang="en-US" altLang="en-US" b="1" dirty="0">
                <a:sym typeface="Symbol" panose="05050102010706020507" pitchFamily="18" charset="2"/>
              </a:rPr>
              <a:t>b</a:t>
            </a:r>
            <a:r>
              <a:rPr lang="en-US" altLang="en-US" dirty="0">
                <a:sym typeface="Symbol" panose="05050102010706020507" pitchFamily="18" charset="2"/>
              </a:rPr>
              <a:t> with the unit vector in the direction of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94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70BC-E36C-481C-B8C3-D86D7E70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(4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165D-3E81-4F88-803C-6D2F34CE751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236497" cy="352427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We summarize these ideas as follows.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7DE19-6372-4B01-B160-C6CE2010D0D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4056626" cy="334963"/>
          </a:xfrm>
        </p:spPr>
        <p:txBody>
          <a:bodyPr/>
          <a:lstStyle/>
          <a:p>
            <a:r>
              <a:rPr lang="it-IT" dirty="0"/>
              <a:t>Scalar</a:t>
            </a:r>
            <a:r>
              <a:rPr lang="en-US" dirty="0"/>
              <a:t> projection of </a:t>
            </a:r>
            <a:r>
              <a:rPr lang="en-US" b="1" dirty="0"/>
              <a:t>b</a:t>
            </a:r>
            <a:r>
              <a:rPr lang="en-US" dirty="0"/>
              <a:t> onto </a:t>
            </a:r>
            <a:r>
              <a:rPr lang="en-US" b="1" dirty="0"/>
              <a:t>a</a:t>
            </a:r>
            <a:r>
              <a:rPr lang="en-US" dirty="0"/>
              <a:t>:</a:t>
            </a:r>
          </a:p>
        </p:txBody>
      </p:sp>
      <p:graphicFrame>
        <p:nvGraphicFramePr>
          <p:cNvPr id="12" name="Content Placeholder 11" descr="comp_a (b) = ((a * b)/(abs(a)))">
            <a:extLst>
              <a:ext uri="{FF2B5EF4-FFF2-40B4-BE49-F238E27FC236}">
                <a16:creationId xmlns:a16="http://schemas.microsoft.com/office/drawing/2014/main" id="{AFE51436-5086-45C3-BA90-029563D63B7E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976420329"/>
              </p:ext>
            </p:extLst>
          </p:nvPr>
        </p:nvGraphicFramePr>
        <p:xfrm>
          <a:off x="4827071" y="1729931"/>
          <a:ext cx="1784257" cy="76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4" name="Equation" r:id="rId3" imgW="1955520" imgH="838080" progId="Equation.DSMT4">
                  <p:embed/>
                </p:oleObj>
              </mc:Choice>
              <mc:Fallback>
                <p:oleObj name="Equation" r:id="rId3" imgW="195552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DB03419-7F0E-494C-A282-B863878D4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7071" y="1729931"/>
                        <a:ext cx="1784257" cy="764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29E49-72EE-49E2-90AF-9AF524C93A1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9"/>
            <a:ext cx="4056626" cy="334964"/>
          </a:xfrm>
        </p:spPr>
        <p:txBody>
          <a:bodyPr/>
          <a:lstStyle/>
          <a:p>
            <a:r>
              <a:rPr lang="en-US" dirty="0"/>
              <a:t>Vector projection of b onto a:</a:t>
            </a:r>
          </a:p>
        </p:txBody>
      </p:sp>
      <p:graphicFrame>
        <p:nvGraphicFramePr>
          <p:cNvPr id="14" name="Content Placeholder 13" descr="proj_a (b) = ((a * b)/(abs(a))) ((a)/(abs(a))) = ((a * b)/(abs(a)^2)) a">
            <a:extLst>
              <a:ext uri="{FF2B5EF4-FFF2-40B4-BE49-F238E27FC236}">
                <a16:creationId xmlns:a16="http://schemas.microsoft.com/office/drawing/2014/main" id="{22F8F5DB-CB76-47EC-8EC7-ACBB9E8E7D7A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585172821"/>
              </p:ext>
            </p:extLst>
          </p:nvPr>
        </p:nvGraphicFramePr>
        <p:xfrm>
          <a:off x="4864549" y="2680489"/>
          <a:ext cx="3082342" cy="8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5" name="Equation" r:id="rId5" imgW="3441600" imgH="990360" progId="Equation.DSMT4">
                  <p:embed/>
                </p:oleObj>
              </mc:Choice>
              <mc:Fallback>
                <p:oleObj name="Equation" r:id="rId5" imgW="3441600" imgH="990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024EB7-5A67-4892-9BF0-E36ADA4E9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4549" y="2680489"/>
                        <a:ext cx="3082342" cy="8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FAC002-C327-4807-B067-A8D3973BE69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109527"/>
            <a:ext cx="10712450" cy="69844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Notice that the vector projection is the scalar projection times the unit vector in the direction of </a:t>
            </a:r>
            <a:r>
              <a:rPr lang="en-US" altLang="en-US" b="1" dirty="0">
                <a:sym typeface="Symbol" panose="05050102010706020507" pitchFamily="18" charset="2"/>
              </a:rPr>
              <a:t>a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0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9E89-76A3-4861-8720-9978CD6A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0640-732F-40B5-B21C-08FA1C6CDA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28636"/>
            <a:ext cx="6814574" cy="381179"/>
          </a:xfrm>
        </p:spPr>
        <p:txBody>
          <a:bodyPr/>
          <a:lstStyle/>
          <a:p>
            <a:r>
              <a:rPr lang="en-US" altLang="en-US" dirty="0"/>
              <a:t>Find the scalar projection and vector projection of</a:t>
            </a:r>
            <a:endParaRPr lang="en-US" dirty="0"/>
          </a:p>
        </p:txBody>
      </p:sp>
      <p:graphicFrame>
        <p:nvGraphicFramePr>
          <p:cNvPr id="12" name="Content Placeholder 11" descr="b = vec(1, 1, 2) and a = vec(negative 2, 3, 1)">
            <a:extLst>
              <a:ext uri="{FF2B5EF4-FFF2-40B4-BE49-F238E27FC236}">
                <a16:creationId xmlns:a16="http://schemas.microsoft.com/office/drawing/2014/main" id="{CE6128A5-EFEA-441A-BC01-F35DE83C10D8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011620114"/>
              </p:ext>
            </p:extLst>
          </p:nvPr>
        </p:nvGraphicFramePr>
        <p:xfrm>
          <a:off x="7551174" y="1203090"/>
          <a:ext cx="363836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99" name="Equation" r:id="rId3" imgW="3911400" imgH="431640" progId="Equation.DSMT4">
                  <p:embed/>
                </p:oleObj>
              </mc:Choice>
              <mc:Fallback>
                <p:oleObj name="Equation" r:id="rId3" imgW="39114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7F5CF4B-520F-49F6-B1AE-DCEE438AE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1174" y="1203090"/>
                        <a:ext cx="363836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B8A6F-9CE7-4B9C-B285-4485CAA8009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281012"/>
            <a:ext cx="1431413" cy="346526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  <a:endParaRPr lang="en-US" b="1" dirty="0">
              <a:solidFill>
                <a:srgbClr val="0000A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96FBB-FA9A-444C-B38A-3AAA84FE657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22795"/>
            <a:ext cx="841477" cy="375940"/>
          </a:xfrm>
        </p:spPr>
        <p:txBody>
          <a:bodyPr/>
          <a:lstStyle/>
          <a:p>
            <a:r>
              <a:rPr lang="en-US" altLang="en-US" dirty="0"/>
              <a:t>Since</a:t>
            </a:r>
            <a:endParaRPr lang="en-US" dirty="0"/>
          </a:p>
        </p:txBody>
      </p:sp>
      <p:graphicFrame>
        <p:nvGraphicFramePr>
          <p:cNvPr id="14" name="Content Placeholder 13" descr="abs(a) = sqrt((negative 2)^2 + (3^2) + (1^2)) = sqrt(14).&#10;">
            <a:extLst>
              <a:ext uri="{FF2B5EF4-FFF2-40B4-BE49-F238E27FC236}">
                <a16:creationId xmlns:a16="http://schemas.microsoft.com/office/drawing/2014/main" id="{1F7264FE-F2D4-41C0-9677-13C0828ED276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158660879"/>
              </p:ext>
            </p:extLst>
          </p:nvPr>
        </p:nvGraphicFramePr>
        <p:xfrm>
          <a:off x="1620838" y="2795588"/>
          <a:ext cx="340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00" name="Equation" r:id="rId5" imgW="3403440" imgH="507960" progId="Equation.DSMT4">
                  <p:embed/>
                </p:oleObj>
              </mc:Choice>
              <mc:Fallback>
                <p:oleObj name="Equation" r:id="rId5" imgW="340344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447283-8353-4798-BD4D-FEA56EC89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838" y="2795588"/>
                        <a:ext cx="3403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215669-3922-474D-ACD1-D72597E2326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088212" y="2866158"/>
            <a:ext cx="4634442" cy="301416"/>
          </a:xfrm>
        </p:spPr>
        <p:txBody>
          <a:bodyPr/>
          <a:lstStyle/>
          <a:p>
            <a:r>
              <a:rPr lang="en-US" altLang="en-US" dirty="0"/>
              <a:t>the scalar projection of </a:t>
            </a:r>
            <a:r>
              <a:rPr lang="en-US" altLang="en-US" b="1" dirty="0"/>
              <a:t>b</a:t>
            </a:r>
            <a:r>
              <a:rPr lang="en-US" altLang="en-US" dirty="0"/>
              <a:t> onto </a:t>
            </a:r>
            <a:r>
              <a:rPr lang="en-US" altLang="en-US" b="1" dirty="0"/>
              <a:t>a</a:t>
            </a:r>
            <a:r>
              <a:rPr lang="en-US" altLang="en-US" dirty="0"/>
              <a:t> is</a:t>
            </a:r>
          </a:p>
        </p:txBody>
      </p:sp>
      <p:graphicFrame>
        <p:nvGraphicFramePr>
          <p:cNvPr id="16" name="Content Placeholder 15" descr="comp_a (b) = ((a * b)/(abs(a)))&#10;=  (((negative 2)(1) + 3(1) + &#10;=1(2))/(sqrt(14)))&#10;=  ((3)/(sqrt(14)))&#10;">
            <a:extLst>
              <a:ext uri="{FF2B5EF4-FFF2-40B4-BE49-F238E27FC236}">
                <a16:creationId xmlns:a16="http://schemas.microsoft.com/office/drawing/2014/main" id="{19644A82-FC14-475C-AB6C-2BCFE203605B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80314685"/>
              </p:ext>
            </p:extLst>
          </p:nvPr>
        </p:nvGraphicFramePr>
        <p:xfrm>
          <a:off x="4256712" y="3447965"/>
          <a:ext cx="3672224" cy="270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01" name="Equation" r:id="rId7" imgW="3936960" imgH="2895480" progId="Equation.DSMT4">
                  <p:embed/>
                </p:oleObj>
              </mc:Choice>
              <mc:Fallback>
                <p:oleObj name="Equation" r:id="rId7" imgW="3936960" imgH="2895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B57C623-8E13-4DBF-9EB3-31DC71040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6712" y="3447965"/>
                        <a:ext cx="3672224" cy="270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A1A9-F133-4CF1-B6E0-E876E373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(1 of 10)</a:t>
            </a:r>
            <a:endParaRPr lang="en-US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7871-8165-4062-946B-50B226BE3A7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937566"/>
          </a:xfrm>
        </p:spPr>
        <p:txBody>
          <a:bodyPr/>
          <a:lstStyle/>
          <a:p>
            <a:r>
              <a:rPr lang="en-US" altLang="en-US" dirty="0"/>
              <a:t>So far we have added two vectors and multiplied a vector by a scalar. The question arises: Is it possible to multiply two vectors so that their product is a useful quantity? One such product is the dot product, whose definition follows.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FF7E7-44BE-4AF2-8D4A-3AEB86B27E1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654263"/>
            <a:ext cx="2006600" cy="304512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1 Definition</a:t>
            </a:r>
            <a:r>
              <a:rPr lang="en-US" dirty="0"/>
              <a:t> If</a:t>
            </a:r>
          </a:p>
        </p:txBody>
      </p:sp>
      <p:graphicFrame>
        <p:nvGraphicFramePr>
          <p:cNvPr id="13" name="Content Placeholder 12" descr="a = vec(a_1, a_2, a_3) and b = vec(b_1, b_2, b_3),">
            <a:extLst>
              <a:ext uri="{FF2B5EF4-FFF2-40B4-BE49-F238E27FC236}">
                <a16:creationId xmlns:a16="http://schemas.microsoft.com/office/drawing/2014/main" id="{483C6DBA-C504-4335-8D59-0EB5E5D68AB2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000178448"/>
              </p:ext>
            </p:extLst>
          </p:nvPr>
        </p:nvGraphicFramePr>
        <p:xfrm>
          <a:off x="2802192" y="2588546"/>
          <a:ext cx="473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87" name="Equation" r:id="rId3" imgW="4736880" imgH="431640" progId="Equation.DSMT4">
                  <p:embed/>
                </p:oleObj>
              </mc:Choice>
              <mc:Fallback>
                <p:oleObj name="Equation" r:id="rId3" imgW="47368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47C261B-2280-4B52-A684-BA90CEE2B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2192" y="2588546"/>
                        <a:ext cx="4737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DB7AA-18AA-47BA-8901-882AD8FC656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576927" y="2616324"/>
            <a:ext cx="3610283" cy="331791"/>
          </a:xfrm>
        </p:spPr>
        <p:txBody>
          <a:bodyPr/>
          <a:lstStyle/>
          <a:p>
            <a:r>
              <a:rPr lang="en-US" dirty="0"/>
              <a:t>then the </a:t>
            </a:r>
            <a:r>
              <a:rPr lang="en-US" b="1" dirty="0"/>
              <a:t>dot product</a:t>
            </a:r>
            <a:r>
              <a:rPr lang="en-US" dirty="0"/>
              <a:t> of </a:t>
            </a:r>
            <a:r>
              <a:rPr lang="en-US" b="1" dirty="0"/>
              <a:t>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3435E-8CD1-4F93-85C1-2CC08626B4D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140270"/>
            <a:ext cx="4737100" cy="311027"/>
          </a:xfrm>
        </p:spPr>
        <p:txBody>
          <a:bodyPr/>
          <a:lstStyle/>
          <a:p>
            <a:r>
              <a:rPr lang="en-US" dirty="0"/>
              <a:t>and </a:t>
            </a:r>
            <a:r>
              <a:rPr lang="en-US" b="1" dirty="0"/>
              <a:t>b</a:t>
            </a:r>
            <a:r>
              <a:rPr lang="en-US" dirty="0"/>
              <a:t> is the number a • b given by</a:t>
            </a:r>
          </a:p>
        </p:txBody>
      </p:sp>
      <p:graphicFrame>
        <p:nvGraphicFramePr>
          <p:cNvPr id="15" name="Content Placeholder 14" descr="a * b given by a * b = a_1 b_1 + a_2 b_2 + a_3 b_3">
            <a:extLst>
              <a:ext uri="{FF2B5EF4-FFF2-40B4-BE49-F238E27FC236}">
                <a16:creationId xmlns:a16="http://schemas.microsoft.com/office/drawing/2014/main" id="{80D8B683-E1F3-4D65-9BFC-2A6485864DD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003398164"/>
              </p:ext>
            </p:extLst>
          </p:nvPr>
        </p:nvGraphicFramePr>
        <p:xfrm>
          <a:off x="4394200" y="3813227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88" name="Equation" r:id="rId5" imgW="3073320" imgH="419040" progId="Equation.DSMT4">
                  <p:embed/>
                </p:oleObj>
              </mc:Choice>
              <mc:Fallback>
                <p:oleObj name="Equation" r:id="rId5" imgW="307332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0955024-2514-4F21-A962-F45E25352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3813227"/>
                        <a:ext cx="3073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2DE664-3265-4FC3-9000-564AB7243FF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696339"/>
            <a:ext cx="10712450" cy="646567"/>
          </a:xfrm>
        </p:spPr>
        <p:txBody>
          <a:bodyPr/>
          <a:lstStyle/>
          <a:p>
            <a:r>
              <a:rPr lang="en-US" altLang="en-US" dirty="0"/>
              <a:t>Thus, to find the dot product of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we multiply corresponding components and add. </a:t>
            </a:r>
          </a:p>
        </p:txBody>
      </p:sp>
    </p:spTree>
    <p:extLst>
      <p:ext uri="{BB962C8B-B14F-4D97-AF65-F5344CB8AC3E}">
        <p14:creationId xmlns:p14="http://schemas.microsoft.com/office/powerpoint/2010/main" val="37060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3337-BED0-44DA-8698-E3251C71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759E-D061-48A5-B39D-CFD316C11B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The vector projection is this scalar projection times the unit vector in the direction of </a:t>
            </a:r>
            <a:r>
              <a:rPr lang="en-US" altLang="en-US" b="1" dirty="0"/>
              <a:t>a</a:t>
            </a:r>
            <a:r>
              <a:rPr lang="en-US" altLang="en-US" dirty="0"/>
              <a:t>:</a:t>
            </a:r>
          </a:p>
        </p:txBody>
      </p:sp>
      <p:graphicFrame>
        <p:nvGraphicFramePr>
          <p:cNvPr id="8" name="Content Placeholder 7" descr="proj_1 (b) = ((3)/sqrt(14)) ((a)/(abs(a)))&#10;=  (3/14)a&#10;=  vec((negative (3/7)), (9/14), (3/(14))">
            <a:extLst>
              <a:ext uri="{FF2B5EF4-FFF2-40B4-BE49-F238E27FC236}">
                <a16:creationId xmlns:a16="http://schemas.microsoft.com/office/drawing/2014/main" id="{344901E0-9E2C-4DF6-A90C-459C8F179EB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293336598"/>
              </p:ext>
            </p:extLst>
          </p:nvPr>
        </p:nvGraphicFramePr>
        <p:xfrm>
          <a:off x="4216956" y="2583164"/>
          <a:ext cx="3340577" cy="297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94" name="Equation" r:id="rId3" imgW="3238200" imgH="2882880" progId="Equation.DSMT4">
                  <p:embed/>
                </p:oleObj>
              </mc:Choice>
              <mc:Fallback>
                <p:oleObj name="Equation" r:id="rId3" imgW="3238200" imgH="2882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494B692-8D94-4074-968D-B80CDA13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6956" y="2583164"/>
                        <a:ext cx="3340577" cy="297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9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FA92-A8B3-4D22-AF34-E005C58B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(5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A915-C211-4913-9257-06295D79725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98781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work done by a constant force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in moving an object through a distance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as </a:t>
            </a:r>
            <a:r>
              <a:rPr lang="en-US" altLang="en-US" i="1" dirty="0">
                <a:sym typeface="Symbol" panose="05050102010706020507" pitchFamily="18" charset="2"/>
              </a:rPr>
              <a:t>W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Fd</a:t>
            </a:r>
            <a:r>
              <a:rPr lang="en-US" altLang="en-US" dirty="0">
                <a:sym typeface="Symbol" panose="05050102010706020507" pitchFamily="18" charset="2"/>
              </a:rPr>
              <a:t>, but this applies only when the force is directed along the line of motion of the object. Suppose, however, that the constant force is a vector</a:t>
            </a:r>
            <a:endParaRPr lang="en-US" dirty="0"/>
          </a:p>
        </p:txBody>
      </p:sp>
      <p:graphicFrame>
        <p:nvGraphicFramePr>
          <p:cNvPr id="12" name="Content Placeholder 11" descr="F = vector(PR)">
            <a:extLst>
              <a:ext uri="{FF2B5EF4-FFF2-40B4-BE49-F238E27FC236}">
                <a16:creationId xmlns:a16="http://schemas.microsoft.com/office/drawing/2014/main" id="{CD140BD7-43AC-4FEF-84CC-5DF825339485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569017955"/>
              </p:ext>
            </p:extLst>
          </p:nvPr>
        </p:nvGraphicFramePr>
        <p:xfrm>
          <a:off x="736600" y="2310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19" name="Equation" r:id="rId3" imgW="965160" imgH="355320" progId="Equation.DSMT4">
                  <p:embed/>
                </p:oleObj>
              </mc:Choice>
              <mc:Fallback>
                <p:oleObj name="Equation" r:id="rId3" imgW="965160" imgH="355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6F31CB-BAF8-4509-BD4F-BFB8B1B77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2310860"/>
                        <a:ext cx="965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5B2F1-4074-4802-8C98-D1A9B521FF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51332" y="2348965"/>
            <a:ext cx="6549103" cy="3556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pointing in some other direction, as in Figure 6.</a:t>
            </a:r>
            <a:endParaRPr lang="en-US" dirty="0"/>
          </a:p>
        </p:txBody>
      </p:sp>
      <p:pic>
        <p:nvPicPr>
          <p:cNvPr id="13" name="Content Placeholder 12" descr="The image shows two vectors. The force vector F and S start from a point P. The vector F goes up to the right up to a point R, and another vector goes horizontally to the right up to a point S such that the line R S is perpendicular to the horizontal plane. The two vectors P R and P S make an angle theta. Another horizontal vector is marked from P to a point Q, labeled D, which is the displacement vector. &#10;">
            <a:extLst>
              <a:ext uri="{FF2B5EF4-FFF2-40B4-BE49-F238E27FC236}">
                <a16:creationId xmlns:a16="http://schemas.microsoft.com/office/drawing/2014/main" id="{B76210DA-9DD5-4C3F-8CE0-5F04618586D4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/>
          <a:stretch>
            <a:fillRect/>
          </a:stretch>
        </p:blipFill>
        <p:spPr>
          <a:xfrm>
            <a:off x="3521108" y="2977473"/>
            <a:ext cx="4982635" cy="27008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EDD5F0-CF86-4770-8584-D619014EACD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551884" y="5851812"/>
            <a:ext cx="1088232" cy="282679"/>
          </a:xfrm>
        </p:spPr>
        <p:txBody>
          <a:bodyPr/>
          <a:lstStyle/>
          <a:p>
            <a:pPr algn="ctr"/>
            <a:r>
              <a:rPr lang="en-US" altLang="en-US" sz="1600" b="1" dirty="0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9157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2D08-41F3-4480-8AF1-FEE82A6E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Projections </a:t>
            </a:r>
            <a:r>
              <a:rPr lang="en-US" altLang="en-US" sz="2400" b="0" dirty="0"/>
              <a:t>(6 of 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524D-F048-424D-95E1-F095CBCDD5E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61713"/>
            <a:ext cx="10718800" cy="315024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If the force moves the object from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  <a:r>
              <a:rPr lang="en-US" altLang="en-US" dirty="0">
                <a:sym typeface="Symbol" panose="05050102010706020507" pitchFamily="18" charset="2"/>
              </a:rPr>
              <a:t>, then the </a:t>
            </a:r>
            <a:r>
              <a:rPr lang="en-US" altLang="en-US" b="1" dirty="0">
                <a:sym typeface="Symbol" panose="05050102010706020507" pitchFamily="18" charset="2"/>
              </a:rPr>
              <a:t>displacement vector </a:t>
            </a:r>
            <a:r>
              <a:rPr lang="en-US" altLang="en-US" dirty="0">
                <a:sym typeface="Symbol" panose="05050102010706020507" pitchFamily="18" charset="2"/>
              </a:rPr>
              <a:t>is</a:t>
            </a:r>
            <a:endParaRPr lang="en-US" dirty="0"/>
          </a:p>
        </p:txBody>
      </p:sp>
      <p:graphicFrame>
        <p:nvGraphicFramePr>
          <p:cNvPr id="12" name="Content Placeholder 11" descr="D = vector (PQ)">
            <a:extLst>
              <a:ext uri="{FF2B5EF4-FFF2-40B4-BE49-F238E27FC236}">
                <a16:creationId xmlns:a16="http://schemas.microsoft.com/office/drawing/2014/main" id="{6D32CD27-7320-41AA-820C-6A9970D7B4F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746948925"/>
              </p:ext>
            </p:extLst>
          </p:nvPr>
        </p:nvGraphicFramePr>
        <p:xfrm>
          <a:off x="736600" y="1702159"/>
          <a:ext cx="1054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76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3D04291-9EE3-4BC1-9D30-7DD64344F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1702159"/>
                        <a:ext cx="1054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2B6D21-E726-4839-9CC7-DD15F37EA32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91577" y="1740116"/>
            <a:ext cx="9515183" cy="355744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The </a:t>
            </a:r>
            <a:r>
              <a:rPr lang="en-US" altLang="en-US" b="1" dirty="0">
                <a:sym typeface="Symbol" panose="05050102010706020507" pitchFamily="18" charset="2"/>
              </a:rPr>
              <a:t>work </a:t>
            </a:r>
            <a:r>
              <a:rPr lang="en-US" altLang="en-US" dirty="0">
                <a:sym typeface="Symbol" panose="05050102010706020507" pitchFamily="18" charset="2"/>
              </a:rPr>
              <a:t>done by this force is defined to be the product of the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166E-A4DF-4A5A-8DD9-067108CEA31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218123"/>
            <a:ext cx="10718800" cy="331791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component of the force along </a:t>
            </a:r>
            <a:r>
              <a:rPr lang="en-US" altLang="en-US" b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and the distance moved: </a:t>
            </a:r>
            <a:endParaRPr lang="en-US" dirty="0"/>
          </a:p>
        </p:txBody>
      </p:sp>
      <p:graphicFrame>
        <p:nvGraphicFramePr>
          <p:cNvPr id="14" name="Content Placeholder 13" descr="W = (abs(F) cos theta)abs(D)">
            <a:extLst>
              <a:ext uri="{FF2B5EF4-FFF2-40B4-BE49-F238E27FC236}">
                <a16:creationId xmlns:a16="http://schemas.microsoft.com/office/drawing/2014/main" id="{75771187-DF0A-40C4-869E-421ED8BDBA8F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097773580"/>
              </p:ext>
            </p:extLst>
          </p:nvPr>
        </p:nvGraphicFramePr>
        <p:xfrm>
          <a:off x="5159682" y="2802783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77" name="Equation" r:id="rId5" imgW="2197080" imgH="431640" progId="Equation.DSMT4">
                  <p:embed/>
                </p:oleObj>
              </mc:Choice>
              <mc:Fallback>
                <p:oleObj name="Equation" r:id="rId5" imgW="219708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1A846B-BC50-4EC1-B3A5-8A6239DC9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9682" y="2802783"/>
                        <a:ext cx="2197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A94350-C33D-4B0D-8B0D-95B659CAFF9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500016"/>
            <a:ext cx="10712450" cy="331558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But then, from Theorem 3, we have</a:t>
            </a:r>
          </a:p>
        </p:txBody>
      </p:sp>
      <p:graphicFrame>
        <p:nvGraphicFramePr>
          <p:cNvPr id="16" name="Content Placeholder 15" descr="(item 12). W = abs(F)(D) cos(theta) = F * D">
            <a:extLst>
              <a:ext uri="{FF2B5EF4-FFF2-40B4-BE49-F238E27FC236}">
                <a16:creationId xmlns:a16="http://schemas.microsoft.com/office/drawing/2014/main" id="{4B898E8F-B5C0-411F-8FB7-A319CF9FDC8B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553598879"/>
              </p:ext>
            </p:extLst>
          </p:nvPr>
        </p:nvGraphicFramePr>
        <p:xfrm>
          <a:off x="4449763" y="4262438"/>
          <a:ext cx="36179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78" name="Equation" r:id="rId7" imgW="4000320" imgH="431640" progId="Equation.DSMT4">
                  <p:embed/>
                </p:oleObj>
              </mc:Choice>
              <mc:Fallback>
                <p:oleObj name="Equation" r:id="rId7" imgW="400032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2DCCE2C-8DD9-4F2A-8FEF-2E03B39EE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9763" y="4262438"/>
                        <a:ext cx="361791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769D80-F822-41A0-9D0D-BCBA4D79E22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285309"/>
            <a:ext cx="10718800" cy="605949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Thus the work done by a constant force </a:t>
            </a:r>
            <a:r>
              <a:rPr lang="en-US" altLang="en-US" b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is the dot product </a:t>
            </a:r>
            <a:r>
              <a:rPr lang="en-US" altLang="en-US" b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, where </a:t>
            </a:r>
            <a:r>
              <a:rPr lang="en-US" altLang="en-US" b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is the displacement vector.</a:t>
            </a:r>
          </a:p>
        </p:txBody>
      </p:sp>
    </p:spTree>
    <p:extLst>
      <p:ext uri="{BB962C8B-B14F-4D97-AF65-F5344CB8AC3E}">
        <p14:creationId xmlns:p14="http://schemas.microsoft.com/office/powerpoint/2010/main" val="34856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1D46-2C4C-4806-A1AE-C07D4A00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D6CB-0779-408E-96F5-2A4E957780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00727"/>
          </a:xfrm>
        </p:spPr>
        <p:txBody>
          <a:bodyPr/>
          <a:lstStyle/>
          <a:p>
            <a:r>
              <a:rPr lang="en-US" altLang="en-US" dirty="0"/>
              <a:t>A wagon is pulled a distance of 100 m along a horizontal path by a constant force of 70 N. The handle of the wagon is held at an angle of 35</a:t>
            </a:r>
            <a:r>
              <a:rPr lang="en-US" altLang="en-US" b="1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above the horizontal. Find the work done by the force.</a:t>
            </a:r>
            <a:endParaRPr lang="en-US" altLang="en-US" dirty="0">
              <a:solidFill>
                <a:srgbClr val="00ADE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AD870-3652-448E-B906-C671511DA43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410583"/>
            <a:ext cx="6991555" cy="1188023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  <a:r>
              <a:rPr lang="en-US" altLang="en-US" dirty="0">
                <a:solidFill>
                  <a:srgbClr val="00ADEF"/>
                </a:solidFill>
              </a:rPr>
              <a:t/>
            </a:r>
            <a:br>
              <a:rPr lang="en-US" altLang="en-US" dirty="0">
                <a:solidFill>
                  <a:srgbClr val="00ADEF"/>
                </a:solidFill>
              </a:rPr>
            </a:br>
            <a:r>
              <a:rPr lang="en-US" altLang="en-US" dirty="0"/>
              <a:t>If </a:t>
            </a:r>
            <a:r>
              <a:rPr lang="en-US" altLang="en-US" b="1" dirty="0"/>
              <a:t>F</a:t>
            </a:r>
            <a:r>
              <a:rPr lang="en-US" altLang="en-US" dirty="0"/>
              <a:t> and </a:t>
            </a:r>
            <a:r>
              <a:rPr lang="en-US" altLang="en-US" b="1" dirty="0"/>
              <a:t>D</a:t>
            </a:r>
            <a:r>
              <a:rPr lang="en-US" altLang="en-US" dirty="0"/>
              <a:t> are the force and displacement vectors, as pictured in Figure 7, then the work done is</a:t>
            </a:r>
          </a:p>
        </p:txBody>
      </p:sp>
      <p:graphicFrame>
        <p:nvGraphicFramePr>
          <p:cNvPr id="12" name="Content Placeholder 11" descr="W = F * D&#10;= abs(F)(D) cos 35 degrees">
            <a:extLst>
              <a:ext uri="{FF2B5EF4-FFF2-40B4-BE49-F238E27FC236}">
                <a16:creationId xmlns:a16="http://schemas.microsoft.com/office/drawing/2014/main" id="{3DAB067A-EDEF-490D-8A7C-587DCEC7225D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087220997"/>
              </p:ext>
            </p:extLst>
          </p:nvPr>
        </p:nvGraphicFramePr>
        <p:xfrm>
          <a:off x="796869" y="3912175"/>
          <a:ext cx="2391809" cy="10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65" name="Equation" r:id="rId3" imgW="2387520" imgH="1015920" progId="Equation.DSMT4">
                  <p:embed/>
                </p:oleObj>
              </mc:Choice>
              <mc:Fallback>
                <p:oleObj name="Equation" r:id="rId3" imgW="2387520" imgH="10159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E89AAD-8268-487E-AEBC-087F2B5AC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869" y="3912175"/>
                        <a:ext cx="2391809" cy="10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13" descr="The image shows a wagon pulled along a horizontal path by a force. The handle of the wagon is held at an angle of 35 degrees above the horizontal. Below this picture, an angle of 35 degrees is shown by the two vectors D and F, where D is horizontal.">
            <a:extLst>
              <a:ext uri="{FF2B5EF4-FFF2-40B4-BE49-F238E27FC236}">
                <a16:creationId xmlns:a16="http://schemas.microsoft.com/office/drawing/2014/main" id="{18256701-E534-43CC-B828-64A48A9EEF15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/>
          <a:stretch>
            <a:fillRect/>
          </a:stretch>
        </p:blipFill>
        <p:spPr>
          <a:xfrm>
            <a:off x="8502421" y="2648600"/>
            <a:ext cx="2915310" cy="245533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345ED1-38BD-4066-8B1D-353EC50BB60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80072" y="5440459"/>
            <a:ext cx="989302" cy="256981"/>
          </a:xfrm>
        </p:spPr>
        <p:txBody>
          <a:bodyPr/>
          <a:lstStyle/>
          <a:p>
            <a:pPr algn="ctr"/>
            <a:r>
              <a:rPr lang="en-US" altLang="en-US" sz="1600" b="1" dirty="0"/>
              <a:t>Figure 7</a:t>
            </a:r>
          </a:p>
        </p:txBody>
      </p:sp>
    </p:spTree>
    <p:extLst>
      <p:ext uri="{BB962C8B-B14F-4D97-AF65-F5344CB8AC3E}">
        <p14:creationId xmlns:p14="http://schemas.microsoft.com/office/powerpoint/2010/main" val="7092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F532-703F-4A5C-A7B0-B43ED3D1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 – </a:t>
            </a:r>
            <a:r>
              <a:rPr lang="en-US" altLang="en-US" i="1" dirty="0"/>
              <a:t>Solution</a:t>
            </a:r>
            <a:endParaRPr lang="en-US" dirty="0"/>
          </a:p>
        </p:txBody>
      </p:sp>
      <p:graphicFrame>
        <p:nvGraphicFramePr>
          <p:cNvPr id="8" name="Content Placeholder 7" descr="= (70)(100)cos 35 degrees approximately 5734 N * m = 5734 J">
            <a:extLst>
              <a:ext uri="{FF2B5EF4-FFF2-40B4-BE49-F238E27FC236}">
                <a16:creationId xmlns:a16="http://schemas.microsoft.com/office/drawing/2014/main" id="{57F84CDE-27AC-440D-A3D0-A839A670D024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1101419429"/>
              </p:ext>
            </p:extLst>
          </p:nvPr>
        </p:nvGraphicFramePr>
        <p:xfrm>
          <a:off x="2892807" y="1587375"/>
          <a:ext cx="3161741" cy="19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87" name="Equation" r:id="rId3" imgW="2514600" imgH="1587240" progId="Equation.DSMT4">
                  <p:embed/>
                </p:oleObj>
              </mc:Choice>
              <mc:Fallback>
                <p:oleObj name="Equation" r:id="rId3" imgW="2514600" imgH="1587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5B9F765-4E8C-42A8-9197-907EA6FEB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2807" y="1587375"/>
                        <a:ext cx="3161741" cy="19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9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B923-82D1-4C63-A681-011F65BF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(2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3BE6-D58D-460B-9C59-573D663D50B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1468898"/>
          </a:xfrm>
        </p:spPr>
        <p:txBody>
          <a:bodyPr/>
          <a:lstStyle/>
          <a:p>
            <a:r>
              <a:rPr lang="en-US" altLang="en-US" dirty="0"/>
              <a:t>The result is not a vector. It is a real number, that is, a scalar. For this reason, the dot product is sometimes called the </a:t>
            </a:r>
            <a:r>
              <a:rPr lang="en-US" altLang="en-US" b="1" dirty="0"/>
              <a:t>scalar product </a:t>
            </a:r>
            <a:r>
              <a:rPr lang="en-US" altLang="en-US" dirty="0"/>
              <a:t>(or </a:t>
            </a:r>
            <a:r>
              <a:rPr lang="en-US" altLang="en-US" b="1" dirty="0"/>
              <a:t>inner product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Although Definition 1 is given for three-dimensional vectors, the dot product of two-dimensional vectors is defined in a similar fashion:</a:t>
            </a:r>
          </a:p>
        </p:txBody>
      </p:sp>
      <p:graphicFrame>
        <p:nvGraphicFramePr>
          <p:cNvPr id="8" name="Content Placeholder 7" descr="vec(a_1, a_2) times vec(b_1, b_2) = a_1 + b_1 + a_2 b_2">
            <a:extLst>
              <a:ext uri="{FF2B5EF4-FFF2-40B4-BE49-F238E27FC236}">
                <a16:creationId xmlns:a16="http://schemas.microsoft.com/office/drawing/2014/main" id="{B09DC31C-BF8A-47CD-AB98-21B978207893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04580624"/>
              </p:ext>
            </p:extLst>
          </p:nvPr>
        </p:nvGraphicFramePr>
        <p:xfrm>
          <a:off x="3816172" y="2985190"/>
          <a:ext cx="4559654" cy="48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44" name="Equation" r:id="rId3" imgW="4051080" imgH="431640" progId="Equation.DSMT4">
                  <p:embed/>
                </p:oleObj>
              </mc:Choice>
              <mc:Fallback>
                <p:oleObj name="Equation" r:id="rId3" imgW="40510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CD7055-EFB4-4E3E-B732-84433443E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6172" y="2985190"/>
                        <a:ext cx="4559654" cy="48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6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7FE9-F222-4CE8-AC1E-259AB62E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US" dirty="0"/>
          </a:p>
        </p:txBody>
      </p:sp>
      <p:graphicFrame>
        <p:nvGraphicFramePr>
          <p:cNvPr id="8" name="Content Placeholder 7" descr="vec(2,4) times (3, negative 1) = 2(3) + 4(negative 1) = 2">
            <a:extLst>
              <a:ext uri="{FF2B5EF4-FFF2-40B4-BE49-F238E27FC236}">
                <a16:creationId xmlns:a16="http://schemas.microsoft.com/office/drawing/2014/main" id="{F1893F82-4570-473C-A4C5-3C15C0FAE6BF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4270228805"/>
              </p:ext>
            </p:extLst>
          </p:nvPr>
        </p:nvGraphicFramePr>
        <p:xfrm>
          <a:off x="3983718" y="1686575"/>
          <a:ext cx="3676932" cy="10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1" name="Equation" r:id="rId3" imgW="3555720" imgH="990360" progId="Equation.DSMT4">
                  <p:embed/>
                </p:oleObj>
              </mc:Choice>
              <mc:Fallback>
                <p:oleObj name="Equation" r:id="rId3" imgW="3555720" imgH="990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1E83EF-3B8A-427B-8633-3CCE26A0A5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718" y="1686575"/>
                        <a:ext cx="3676932" cy="10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 descr="vec(negative 1, 7, 4) times vec(6, 2 negative (1/2)) = (negative 1)(6) + 7(2) + 4(negative(1/2) = 6">
            <a:extLst>
              <a:ext uri="{FF2B5EF4-FFF2-40B4-BE49-F238E27FC236}">
                <a16:creationId xmlns:a16="http://schemas.microsoft.com/office/drawing/2014/main" id="{D524A6FD-0660-4709-8ED4-57961BF4F15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37657328"/>
              </p:ext>
            </p:extLst>
          </p:nvPr>
        </p:nvGraphicFramePr>
        <p:xfrm>
          <a:off x="3264096" y="2926192"/>
          <a:ext cx="5558631" cy="138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2" name="Equation" r:id="rId5" imgW="5702040" imgH="1422360" progId="Equation.DSMT4">
                  <p:embed/>
                </p:oleObj>
              </mc:Choice>
              <mc:Fallback>
                <p:oleObj name="Equation" r:id="rId5" imgW="5702040" imgH="1422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8028D30-7ABE-4323-9E6F-99B2B472B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096" y="2926192"/>
                        <a:ext cx="5558631" cy="1386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 descr="(i+ 2j minus 3k) times (2j minus k) = 1(0) + 2(2) + (negative 3)(negative 1) = 7">
            <a:extLst>
              <a:ext uri="{FF2B5EF4-FFF2-40B4-BE49-F238E27FC236}">
                <a16:creationId xmlns:a16="http://schemas.microsoft.com/office/drawing/2014/main" id="{C2FE88C4-19EB-4CB9-BA66-78C366BB6E18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855770529"/>
              </p:ext>
            </p:extLst>
          </p:nvPr>
        </p:nvGraphicFramePr>
        <p:xfrm>
          <a:off x="3339052" y="5044817"/>
          <a:ext cx="5271575" cy="92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3" name="Equation" r:id="rId7" imgW="5499000" imgH="965160" progId="Equation.DSMT4">
                  <p:embed/>
                </p:oleObj>
              </mc:Choice>
              <mc:Fallback>
                <p:oleObj name="Equation" r:id="rId7" imgW="5499000" imgH="965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A00629-E60E-48AE-8BCC-4596A0071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9052" y="5044817"/>
                        <a:ext cx="5271575" cy="92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7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F99AF26-81C3-4D84-897A-C54DC9CD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(3 of 10)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9553747-FB2E-4E1A-ABF4-494C4D7C547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10515599" cy="651796"/>
          </a:xfrm>
        </p:spPr>
        <p:txBody>
          <a:bodyPr/>
          <a:lstStyle/>
          <a:p>
            <a:r>
              <a:rPr lang="en-US" altLang="en-US" dirty="0"/>
              <a:t>The dot product obeys many of the laws that hold for ordinary products of real numbers. These are stated in the following theorem.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D610EC-B5FC-485B-AD59-E50B50F252D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599" y="2063073"/>
            <a:ext cx="10712451" cy="699602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2 Properties of the Dot Product</a:t>
            </a:r>
            <a:r>
              <a:rPr lang="en-US" dirty="0"/>
              <a:t> If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, and </a:t>
            </a:r>
            <a:r>
              <a:rPr lang="en-US" b="1" dirty="0"/>
              <a:t>c</a:t>
            </a:r>
            <a:r>
              <a:rPr lang="en-US" dirty="0"/>
              <a:t> are vectors in V, and c is a</a:t>
            </a:r>
            <a:br>
              <a:rPr lang="en-US" dirty="0"/>
            </a:br>
            <a:r>
              <a:rPr lang="en-US" dirty="0"/>
              <a:t>scalar, then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62C8C20-F33E-4578-A73A-E5E7553A0CB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43076" y="2980509"/>
            <a:ext cx="340032" cy="323131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graphicFrame>
        <p:nvGraphicFramePr>
          <p:cNvPr id="29" name="Content Placeholder 28" descr="a * a = (abs(a)^2)">
            <a:extLst>
              <a:ext uri="{FF2B5EF4-FFF2-40B4-BE49-F238E27FC236}">
                <a16:creationId xmlns:a16="http://schemas.microsoft.com/office/drawing/2014/main" id="{7E9C6BD0-7A08-4B06-84C5-D04C9D19C48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479042311"/>
              </p:ext>
            </p:extLst>
          </p:nvPr>
        </p:nvGraphicFramePr>
        <p:xfrm>
          <a:off x="1457558" y="2888716"/>
          <a:ext cx="1312016" cy="52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1" name="Equation" r:id="rId3" imgW="1244520" imgH="495000" progId="Equation.DSMT4">
                  <p:embed/>
                </p:oleObj>
              </mc:Choice>
              <mc:Fallback>
                <p:oleObj name="Equation" r:id="rId3" imgW="1244520" imgH="4950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DE12379-06B8-47A0-B2FF-881FE3C61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558" y="2888716"/>
                        <a:ext cx="1312016" cy="52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100E9A2-1F8F-4B92-BEB7-CE1D966B735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43076" y="3576412"/>
            <a:ext cx="340032" cy="434880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31" name="Content Placeholder 30" descr="a * b = b * a">
            <a:extLst>
              <a:ext uri="{FF2B5EF4-FFF2-40B4-BE49-F238E27FC236}">
                <a16:creationId xmlns:a16="http://schemas.microsoft.com/office/drawing/2014/main" id="{8F6952F8-6D12-48D6-971B-27B54E85F872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027574224"/>
              </p:ext>
            </p:extLst>
          </p:nvPr>
        </p:nvGraphicFramePr>
        <p:xfrm>
          <a:off x="1433467" y="3612030"/>
          <a:ext cx="152273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2" name="Equation" r:id="rId5" imgW="1384200" imgH="291960" progId="Equation.DSMT4">
                  <p:embed/>
                </p:oleObj>
              </mc:Choice>
              <mc:Fallback>
                <p:oleObj name="Equation" r:id="rId5" imgW="1384200" imgH="2919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A349AF4-9D38-4F5E-9006-84085415D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3467" y="3612030"/>
                        <a:ext cx="1522730" cy="3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6CE25F-02F9-4968-ACB9-AABA33CA044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43076" y="4168043"/>
            <a:ext cx="340032" cy="434880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 startAt="3"/>
            </a:pPr>
            <a:r>
              <a:rPr lang="en-US" dirty="0"/>
              <a:t> </a:t>
            </a:r>
          </a:p>
        </p:txBody>
      </p:sp>
      <p:graphicFrame>
        <p:nvGraphicFramePr>
          <p:cNvPr id="33" name="Content Placeholder 32" descr="a * (b + c) = a * b + a * c">
            <a:extLst>
              <a:ext uri="{FF2B5EF4-FFF2-40B4-BE49-F238E27FC236}">
                <a16:creationId xmlns:a16="http://schemas.microsoft.com/office/drawing/2014/main" id="{BC599EBE-B661-4302-BE5F-B813481A10F9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429000812"/>
              </p:ext>
            </p:extLst>
          </p:nvPr>
        </p:nvGraphicFramePr>
        <p:xfrm>
          <a:off x="1433648" y="4169451"/>
          <a:ext cx="311531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3" name="Equation" r:id="rId7" imgW="2831760" imgH="342720" progId="Equation.DSMT4">
                  <p:embed/>
                </p:oleObj>
              </mc:Choice>
              <mc:Fallback>
                <p:oleObj name="Equation" r:id="rId7" imgW="2831760" imgH="3427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DBE2FB0-2BE1-41B4-B8B5-ADC045A51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3648" y="4169451"/>
                        <a:ext cx="311531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4A58A49-6B5A-4C5C-AF07-207B7B4FBE7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43076" y="4788877"/>
            <a:ext cx="340032" cy="328816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41" name="Content Placeholder 40" descr="(c a) * b = c(a * b) = a * (c b)">
            <a:extLst>
              <a:ext uri="{FF2B5EF4-FFF2-40B4-BE49-F238E27FC236}">
                <a16:creationId xmlns:a16="http://schemas.microsoft.com/office/drawing/2014/main" id="{26F339E8-B1A8-41A8-9CAA-614F04869FA1}"/>
              </a:ext>
            </a:extLst>
          </p:cNvPr>
          <p:cNvGraphicFramePr>
            <a:graphicFrameLocks noGrp="1" noChangeAspect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669774354"/>
              </p:ext>
            </p:extLst>
          </p:nvPr>
        </p:nvGraphicFramePr>
        <p:xfrm>
          <a:off x="1415597" y="4803391"/>
          <a:ext cx="335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4" name="Equation" r:id="rId9" imgW="3352680" imgH="355320" progId="Equation.DSMT4">
                  <p:embed/>
                </p:oleObj>
              </mc:Choice>
              <mc:Fallback>
                <p:oleObj name="Equation" r:id="rId9" imgW="3352680" imgH="35532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20DBD3B-649A-48EF-9C43-0C8433886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5597" y="4803391"/>
                        <a:ext cx="3352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3F08248-C437-4BD3-AEEC-09EB9D9CFFFF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43076" y="5429100"/>
            <a:ext cx="340032" cy="328816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 startAt="5"/>
            </a:pPr>
            <a:r>
              <a:rPr lang="en-US" dirty="0"/>
              <a:t> </a:t>
            </a:r>
          </a:p>
        </p:txBody>
      </p:sp>
      <p:graphicFrame>
        <p:nvGraphicFramePr>
          <p:cNvPr id="37" name="Content Placeholder 36" descr="0 * a = 0">
            <a:extLst>
              <a:ext uri="{FF2B5EF4-FFF2-40B4-BE49-F238E27FC236}">
                <a16:creationId xmlns:a16="http://schemas.microsoft.com/office/drawing/2014/main" id="{2E36783A-5405-4641-847A-C0ECE3B84DB5}"/>
              </a:ext>
            </a:extLst>
          </p:cNvPr>
          <p:cNvGraphicFramePr>
            <a:graphicFrameLocks noGrp="1" noChangeAspect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2027358313"/>
              </p:ext>
            </p:extLst>
          </p:nvPr>
        </p:nvGraphicFramePr>
        <p:xfrm>
          <a:off x="1459139" y="5429100"/>
          <a:ext cx="102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5" name="Equation" r:id="rId11" imgW="1028520" imgH="291960" progId="Equation.DSMT4">
                  <p:embed/>
                </p:oleObj>
              </mc:Choice>
              <mc:Fallback>
                <p:oleObj name="Equation" r:id="rId11" imgW="1028520" imgH="2919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F476C05-3918-4995-A4BB-52F840CC4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9139" y="5429100"/>
                        <a:ext cx="1028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1BD5-3AD9-4EAC-A59F-4D6AD54F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(4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D4F7-818C-4939-B7F3-2051F0D18DC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56482"/>
          </a:xfrm>
        </p:spPr>
        <p:txBody>
          <a:bodyPr/>
          <a:lstStyle/>
          <a:p>
            <a:r>
              <a:rPr lang="en-US" altLang="en-US" dirty="0"/>
              <a:t>These properties are easily proved using Definition 1. For instance, here are the proofs of Properties 1 and 3: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1FBCC-D707-4A57-AC0A-84B2160FA0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191204"/>
            <a:ext cx="293914" cy="334963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graphicFrame>
        <p:nvGraphicFramePr>
          <p:cNvPr id="18" name="Content Placeholder 17" descr="a * a = (a_1^2) + (a_2^2) + (a_3^2) = (abs(a)^2)&#10;">
            <a:extLst>
              <a:ext uri="{FF2B5EF4-FFF2-40B4-BE49-F238E27FC236}">
                <a16:creationId xmlns:a16="http://schemas.microsoft.com/office/drawing/2014/main" id="{8CE8DE4D-79E1-4BCC-853F-267E29D68573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135075303"/>
              </p:ext>
            </p:extLst>
          </p:nvPr>
        </p:nvGraphicFramePr>
        <p:xfrm>
          <a:off x="1241143" y="2091782"/>
          <a:ext cx="300184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6" name="Equation" r:id="rId3" imgW="3060360" imgH="495000" progId="Equation.DSMT4">
                  <p:embed/>
                </p:oleObj>
              </mc:Choice>
              <mc:Fallback>
                <p:oleObj name="Equation" r:id="rId3" imgW="3060360" imgH="4950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3DEA10B-EC11-4953-9702-6A1EAA955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143" y="2091782"/>
                        <a:ext cx="300184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4D4693-B21F-4DF5-AD73-2B66BCA9C7B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035300"/>
            <a:ext cx="293914" cy="334963"/>
          </a:xfrm>
        </p:spPr>
        <p:txBody>
          <a:bodyPr/>
          <a:lstStyle/>
          <a:p>
            <a:pPr marL="457200" indent="-457200">
              <a:buClr>
                <a:srgbClr val="A30000"/>
              </a:buClr>
              <a:buFont typeface="+mj-lt"/>
              <a:buAutoNum type="arabicPeriod" startAt="3"/>
            </a:pPr>
            <a:r>
              <a:rPr lang="en-US" dirty="0"/>
              <a:t> </a:t>
            </a:r>
          </a:p>
        </p:txBody>
      </p:sp>
      <p:graphicFrame>
        <p:nvGraphicFramePr>
          <p:cNvPr id="21" name="Content Placeholder 20" descr="a *(b +c) = vec(a_1, a_2, a_3) * vec(b_1 + c_1, b_2 + c_2, b_3 + c_3) = a_1(b_1 + c_1) + a_2(b_2 + c_2) + a_3(b_3 + c_3) = a_1 b_1 + a_1 c_1 + a_2 b_2 + a_2 c_2 + a_3 b_3 + a_3 b_3 = (a_1 b_1) + (a_2 b_2) + (a_3 b_3) + (a_1 c_1 + a_2 c_2 + a_3 c_3) = a * b + a * c">
            <a:extLst>
              <a:ext uri="{FF2B5EF4-FFF2-40B4-BE49-F238E27FC236}">
                <a16:creationId xmlns:a16="http://schemas.microsoft.com/office/drawing/2014/main" id="{CC217300-4173-4315-B7F5-ED236075B928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031789793"/>
              </p:ext>
            </p:extLst>
          </p:nvPr>
        </p:nvGraphicFramePr>
        <p:xfrm>
          <a:off x="1234220" y="3003509"/>
          <a:ext cx="6559447" cy="278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87" name="Equation" r:id="rId5" imgW="6642000" imgH="2819160" progId="Equation.DSMT4">
                  <p:embed/>
                </p:oleObj>
              </mc:Choice>
              <mc:Fallback>
                <p:oleObj name="Equation" r:id="rId5" imgW="6642000" imgH="2819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E06C3C8-67E9-47C1-88BF-E91E86E8C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4220" y="3003509"/>
                        <a:ext cx="6559447" cy="278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D7DDA4-28B0-4BBE-93F2-07F14840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(5 of 10)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9270A6-D33D-4033-B3B8-99DCE0A2D56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73741"/>
          </a:xfrm>
        </p:spPr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b="1" dirty="0"/>
              <a:t>a </a:t>
            </a:r>
            <a:r>
              <a:rPr lang="en-US" altLang="en-US" sz="2000" b="1" dirty="0">
                <a:sym typeface="Wingdings 2" panose="05020102010507070707" pitchFamily="18" charset="2"/>
              </a:rPr>
              <a:t></a:t>
            </a:r>
            <a:r>
              <a:rPr lang="en-US" altLang="en-US" dirty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can be given a geometric interpretation in terms of the </a:t>
            </a:r>
            <a:r>
              <a:rPr lang="en-US" altLang="en-US" b="1" dirty="0"/>
              <a:t>angle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b="1" dirty="0"/>
              <a:t>between a and b</a:t>
            </a:r>
            <a:r>
              <a:rPr lang="en-US" altLang="en-US" dirty="0"/>
              <a:t>, which is defined to be the angle between the representations of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that start at the origin, where 0 </a:t>
            </a:r>
            <a:r>
              <a:rPr lang="en-US" altLang="en-US" b="1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dirty="0" smtClean="0"/>
              <a:t>.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D98B37-86B2-4112-B9F8-51464665AE5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599" y="2387918"/>
            <a:ext cx="5359401" cy="383627"/>
          </a:xfrm>
        </p:spPr>
        <p:txBody>
          <a:bodyPr/>
          <a:lstStyle/>
          <a:p>
            <a:r>
              <a:rPr lang="en-US" altLang="en-US" dirty="0"/>
              <a:t>In other words,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is the angle between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34EC48-CC03-4468-83D0-08C89DBE0E5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817590"/>
            <a:ext cx="2442029" cy="226691"/>
          </a:xfrm>
        </p:spPr>
        <p:txBody>
          <a:bodyPr/>
          <a:lstStyle/>
          <a:p>
            <a:r>
              <a:rPr lang="en-US" altLang="en-US" dirty="0"/>
              <a:t>the line segments</a:t>
            </a:r>
            <a:endParaRPr lang="en-US" dirty="0"/>
          </a:p>
        </p:txBody>
      </p:sp>
      <p:graphicFrame>
        <p:nvGraphicFramePr>
          <p:cNvPr id="17" name="Content Placeholder 16" descr="vector(OA) and vector(OB)">
            <a:extLst>
              <a:ext uri="{FF2B5EF4-FFF2-40B4-BE49-F238E27FC236}">
                <a16:creationId xmlns:a16="http://schemas.microsoft.com/office/drawing/2014/main" id="{68EC0FEF-3EFA-4395-8A29-0535088A280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224805467"/>
              </p:ext>
            </p:extLst>
          </p:nvPr>
        </p:nvGraphicFramePr>
        <p:xfrm>
          <a:off x="3309257" y="2771545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40" name="Equation" r:id="rId3" imgW="1574640" imgH="431640" progId="Equation.DSMT4">
                  <p:embed/>
                </p:oleObj>
              </mc:Choice>
              <mc:Fallback>
                <p:oleObj name="Equation" r:id="rId3" imgW="15746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A3E736-341E-461A-8EA6-716096138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9257" y="2771545"/>
                        <a:ext cx="1574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3AC083-FFB8-4DFF-AD48-9CCA7FAF56E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264347"/>
            <a:ext cx="5257800" cy="666543"/>
          </a:xfrm>
        </p:spPr>
        <p:txBody>
          <a:bodyPr/>
          <a:lstStyle/>
          <a:p>
            <a:r>
              <a:rPr lang="en-US" altLang="en-US" dirty="0"/>
              <a:t>in Figure 1. Note that if </a:t>
            </a:r>
            <a:r>
              <a:rPr lang="en-US" altLang="en-US" b="1" dirty="0"/>
              <a:t>a </a:t>
            </a:r>
            <a:r>
              <a:rPr lang="en-US" altLang="en-US" dirty="0"/>
              <a:t>and</a:t>
            </a:r>
            <a:r>
              <a:rPr lang="en-US" altLang="en-US" b="1" dirty="0"/>
              <a:t> b</a:t>
            </a:r>
            <a:r>
              <a:rPr lang="en-US" altLang="en-US" dirty="0"/>
              <a:t> are parallel vectors, then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= 0 or </a:t>
            </a:r>
            <a:r>
              <a:rPr lang="el-GR" alt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=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dirty="0" smtClean="0"/>
              <a:t>.</a:t>
            </a:r>
            <a:endParaRPr lang="en-US" dirty="0"/>
          </a:p>
        </p:txBody>
      </p:sp>
      <p:pic>
        <p:nvPicPr>
          <p:cNvPr id="18" name="Content Placeholder 17" descr="Two vectors a and b are graphed on the x y z coordinate system. They begin at the origin. Vector a ends at point A, vector b ends at point B, and the angle between the vectors is theta. The vector a minus b points from point B to point A.&#10;">
            <a:extLst>
              <a:ext uri="{FF2B5EF4-FFF2-40B4-BE49-F238E27FC236}">
                <a16:creationId xmlns:a16="http://schemas.microsoft.com/office/drawing/2014/main" id="{F4B03BD1-93E0-4FC6-923D-A54B0D6D6BCC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5"/>
          <a:stretch>
            <a:fillRect/>
          </a:stretch>
        </p:blipFill>
        <p:spPr>
          <a:xfrm>
            <a:off x="7789558" y="2949904"/>
            <a:ext cx="3689505" cy="245361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2041A2-93F5-400A-B98F-6F5E61880E6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443467" y="5629456"/>
            <a:ext cx="817120" cy="206015"/>
          </a:xfrm>
        </p:spPr>
        <p:txBody>
          <a:bodyPr/>
          <a:lstStyle/>
          <a:p>
            <a:r>
              <a:rPr lang="en-US" altLang="en-US" sz="1600" b="1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830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F94A-E7CB-4396-941E-8A73D7FB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Dot Product </a:t>
            </a:r>
            <a:r>
              <a:rPr lang="en-US" altLang="en-US" sz="2400" b="0" dirty="0"/>
              <a:t>(6 of 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9393-8515-460C-BEA5-9EB54FE1C30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The formula in the following theorem is used by physicists as the </a:t>
            </a:r>
            <a:r>
              <a:rPr lang="en-US" altLang="en-US" i="1" dirty="0"/>
              <a:t>definition </a:t>
            </a:r>
            <a:r>
              <a:rPr lang="en-US" altLang="en-US" dirty="0"/>
              <a:t>of the dot product.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6F467-5569-43AD-BC1B-4F5C7B37506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124457"/>
            <a:ext cx="10712450" cy="331932"/>
          </a:xfrm>
        </p:spPr>
        <p:txBody>
          <a:bodyPr/>
          <a:lstStyle/>
          <a:p>
            <a:r>
              <a:rPr lang="en-US" b="1" dirty="0">
                <a:solidFill>
                  <a:srgbClr val="0000A3"/>
                </a:solidFill>
              </a:rPr>
              <a:t>3 Theorem</a:t>
            </a:r>
            <a:r>
              <a:rPr lang="en-US" dirty="0"/>
              <a:t> If </a:t>
            </a:r>
            <a:r>
              <a:rPr lang="el-GR" i="1" dirty="0"/>
              <a:t>θ</a:t>
            </a:r>
            <a:r>
              <a:rPr lang="en-US" dirty="0"/>
              <a:t> is the angle between the vectors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. then</a:t>
            </a:r>
          </a:p>
        </p:txBody>
      </p:sp>
      <p:graphicFrame>
        <p:nvGraphicFramePr>
          <p:cNvPr id="17" name="Content Placeholder 16" descr="a * b = abs(a) abs(b) cos(theta)">
            <a:extLst>
              <a:ext uri="{FF2B5EF4-FFF2-40B4-BE49-F238E27FC236}">
                <a16:creationId xmlns:a16="http://schemas.microsoft.com/office/drawing/2014/main" id="{22BF312A-8389-45C0-8195-98124BB20ED5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3304376832"/>
              </p:ext>
            </p:extLst>
          </p:nvPr>
        </p:nvGraphicFramePr>
        <p:xfrm>
          <a:off x="5013325" y="2761230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65" name="Equation" r:id="rId3" imgW="2158920" imgH="431640" progId="Equation.DSMT4">
                  <p:embed/>
                </p:oleObj>
              </mc:Choice>
              <mc:Fallback>
                <p:oleObj name="Equation" r:id="rId3" imgW="215892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595FF45-8080-4D4E-9D16-2123B710D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3325" y="2761230"/>
                        <a:ext cx="2159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3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60B298-C6B1-4CA0-A44C-8B6FAB39D879}">
  <ds:schemaRefs>
    <ds:schemaRef ds:uri="http://schemas.openxmlformats.org/package/2006/metadata/core-properties"/>
    <ds:schemaRef ds:uri="f856fc18-c0f7-462c-a53d-fc2610d0c4c8"/>
    <ds:schemaRef ds:uri="http://purl.org/dc/terms/"/>
    <ds:schemaRef ds:uri="http://www.w3.org/XML/1998/namespace"/>
    <ds:schemaRef ds:uri="a4d2ff27-a226-42e2-a79e-c1ae662d212e"/>
    <ds:schemaRef ds:uri="http://purl.org/dc/dcmitype/"/>
    <ds:schemaRef ds:uri="http://schemas.microsoft.com/office/infopath/2007/PartnerControls"/>
    <ds:schemaRef ds:uri="http://schemas.microsoft.com/office/2006/documentManagement/types"/>
    <ds:schemaRef ds:uri="a3520c62-91d1-4715-93cb-6b6cc6733a1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</TotalTime>
  <Words>1561</Words>
  <Application>Microsoft Office PowerPoint</Application>
  <PresentationFormat>Widescreen</PresentationFormat>
  <Paragraphs>146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</vt:lpstr>
      <vt:lpstr>Calibri</vt:lpstr>
      <vt:lpstr>Helvetica</vt:lpstr>
      <vt:lpstr>LucidaGrande</vt:lpstr>
      <vt:lpstr>Open Sans</vt:lpstr>
      <vt:lpstr>Summer Font</vt:lpstr>
      <vt:lpstr>Symbol</vt:lpstr>
      <vt:lpstr>Wingdings 2</vt:lpstr>
      <vt:lpstr>Office Theme</vt:lpstr>
      <vt:lpstr>Equation</vt:lpstr>
      <vt:lpstr>Vectors and the Geometry of Space</vt:lpstr>
      <vt:lpstr>12.3 The Dot Product</vt:lpstr>
      <vt:lpstr>The Dot Product (1 of 10)</vt:lpstr>
      <vt:lpstr>The Dot Product (2 of 10)</vt:lpstr>
      <vt:lpstr>Example 1</vt:lpstr>
      <vt:lpstr>The Dot Product (3 of 10)</vt:lpstr>
      <vt:lpstr>The Dot Product (4 of 10)</vt:lpstr>
      <vt:lpstr>The Dot Product (5 of 10)</vt:lpstr>
      <vt:lpstr>The Dot Product (6 of 10)</vt:lpstr>
      <vt:lpstr>Example 2</vt:lpstr>
      <vt:lpstr>The Dot Product (7 of 10)</vt:lpstr>
      <vt:lpstr>Example 3</vt:lpstr>
      <vt:lpstr>Example 3 – Solution</vt:lpstr>
      <vt:lpstr>The Dot Product (8 of 10)</vt:lpstr>
      <vt:lpstr>Example 4</vt:lpstr>
      <vt:lpstr>The Dot Product (9 of 10)</vt:lpstr>
      <vt:lpstr>The Dot Product (10 of 10)</vt:lpstr>
      <vt:lpstr>Direction Angles and Direction Cosines</vt:lpstr>
      <vt:lpstr>Direction Angles and Direction Cosines (1 of 4)</vt:lpstr>
      <vt:lpstr>Direction Angles and Direction Cosines (2 of 4)</vt:lpstr>
      <vt:lpstr>Direction Angles and Direction Cosines (3 of 4)</vt:lpstr>
      <vt:lpstr>Direction Angles and Direction Cosines (4 of 4)</vt:lpstr>
      <vt:lpstr>Example 5</vt:lpstr>
      <vt:lpstr>Projections</vt:lpstr>
      <vt:lpstr>Projections (1 of 6)</vt:lpstr>
      <vt:lpstr>Projections (2 of 6)</vt:lpstr>
      <vt:lpstr>Projections (3 of 6)</vt:lpstr>
      <vt:lpstr>Projections (4 of 6)</vt:lpstr>
      <vt:lpstr>Example 6</vt:lpstr>
      <vt:lpstr>Example 6 – Solution</vt:lpstr>
      <vt:lpstr>Projections (5 of 6)</vt:lpstr>
      <vt:lpstr>Projections (6 of 6)</vt:lpstr>
      <vt:lpstr>Example 7</vt:lpstr>
      <vt:lpstr>Example 7 –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Sharmishtha, Rammohan</cp:lastModifiedBy>
  <cp:revision>1237</cp:revision>
  <cp:lastPrinted>2016-10-03T15:29:39Z</cp:lastPrinted>
  <dcterms:created xsi:type="dcterms:W3CDTF">2017-12-08T21:17:47Z</dcterms:created>
  <dcterms:modified xsi:type="dcterms:W3CDTF">2019-02-01T03:52:02Z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