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3"/>
  </p:notesMasterIdLst>
  <p:handoutMasterIdLst>
    <p:handoutMasterId r:id="rId44"/>
  </p:handoutMasterIdLst>
  <p:sldIdLst>
    <p:sldId id="264" r:id="rId6"/>
    <p:sldId id="256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5" r:id="rId39"/>
    <p:sldId id="362" r:id="rId40"/>
    <p:sldId id="363" r:id="rId41"/>
    <p:sldId id="364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000000"/>
    <a:srgbClr val="A30000"/>
    <a:srgbClr val="E7EFF7"/>
    <a:srgbClr val="CBDDEF"/>
    <a:srgbClr val="004A78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7" autoAdjust="0"/>
    <p:restoredTop sz="93968" autoAdjust="0"/>
  </p:normalViewPr>
  <p:slideViewPr>
    <p:cSldViewPr snapToGrid="0" snapToObjects="1">
      <p:cViewPr varScale="1">
        <p:scale>
          <a:sx n="64" d="100"/>
          <a:sy n="64" d="100"/>
        </p:scale>
        <p:origin x="168" y="7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27312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Calculus: Early Transcendentals,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Calculus: Early Transcendentals,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Calculus: Early Transcendentals,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Calculus: Early Transcendentals,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Calculus: Early Transcendentals,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966831"/>
          </a:xfrm>
        </p:spPr>
        <p:txBody>
          <a:bodyPr/>
          <a:lstStyle/>
          <a:p>
            <a:r>
              <a:rPr lang="en-IN" altLang="en-US" sz="3600" dirty="0"/>
              <a:t>Vectors and the Geometry of Space</a:t>
            </a:r>
          </a:p>
        </p:txBody>
      </p:sp>
      <p:pic>
        <p:nvPicPr>
          <p:cNvPr id="3" name="Picture Placeholder 2" descr="&quot;&quot;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10340" b="-10340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</a:t>
            </a:r>
            <a:r>
              <a:rPr lang="en-US" dirty="0" smtClean="0"/>
              <a:t>Calculus: Early Transcendentals,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070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19E-5A52-4B65-AA2A-28F6539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(8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6B02-05D9-41A4-899F-96EBCDE299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170687"/>
          </a:xfrm>
        </p:spPr>
        <p:txBody>
          <a:bodyPr/>
          <a:lstStyle/>
          <a:p>
            <a:r>
              <a:rPr lang="en-US" altLang="en-US" dirty="0"/>
              <a:t>If we now rewrite Definition 4 using second-order determinants and the standard basis vectors </a:t>
            </a:r>
            <a:r>
              <a:rPr lang="en-US" altLang="en-US" b="1" dirty="0"/>
              <a:t>i</a:t>
            </a:r>
            <a:r>
              <a:rPr lang="en-US" altLang="en-US" dirty="0"/>
              <a:t>, </a:t>
            </a:r>
            <a:r>
              <a:rPr lang="en-US" altLang="en-US" b="1" dirty="0"/>
              <a:t>j</a:t>
            </a:r>
            <a:r>
              <a:rPr lang="en-US" altLang="en-US" dirty="0"/>
              <a:t>, and </a:t>
            </a:r>
            <a:r>
              <a:rPr lang="en-US" altLang="en-US" b="1" dirty="0"/>
              <a:t>k</a:t>
            </a:r>
            <a:r>
              <a:rPr lang="en-US" altLang="en-US" dirty="0"/>
              <a:t>, we see that the cross product of the vectors </a:t>
            </a:r>
            <a:r>
              <a:rPr lang="en-US" altLang="en-US" b="1" dirty="0"/>
              <a:t>a </a:t>
            </a:r>
            <a:r>
              <a:rPr lang="en-US" altLang="en-US" dirty="0"/>
              <a:t>=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b="1" dirty="0"/>
              <a:t>i </a:t>
            </a:r>
            <a:r>
              <a:rPr lang="en-US" altLang="en-US" dirty="0"/>
              <a:t>+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b="1" dirty="0"/>
              <a:t>j </a:t>
            </a:r>
            <a:r>
              <a:rPr lang="en-US" altLang="en-US" dirty="0"/>
              <a:t>+ </a:t>
            </a:r>
            <a:r>
              <a:rPr lang="en-US" altLang="en-US" i="1" dirty="0"/>
              <a:t>a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="1" dirty="0"/>
              <a:t>k</a:t>
            </a:r>
            <a:r>
              <a:rPr lang="en-US" altLang="en-US" dirty="0"/>
              <a:t> and </a:t>
            </a:r>
            <a:r>
              <a:rPr lang="en-US" altLang="en-US" b="1" dirty="0"/>
              <a:t>b </a:t>
            </a:r>
            <a:r>
              <a:rPr lang="en-US" altLang="en-US" dirty="0"/>
              <a:t>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b="1" dirty="0"/>
              <a:t>i </a:t>
            </a:r>
            <a:r>
              <a:rPr lang="en-US" altLang="en-US" dirty="0"/>
              <a:t>+ </a:t>
            </a:r>
            <a:r>
              <a:rPr lang="en-US" altLang="en-US" i="1" dirty="0"/>
              <a:t>b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b="1" dirty="0"/>
              <a:t>j </a:t>
            </a:r>
            <a:r>
              <a:rPr lang="en-US" altLang="en-US" dirty="0"/>
              <a:t>+ </a:t>
            </a:r>
            <a:r>
              <a:rPr lang="en-US" altLang="en-US" i="1" dirty="0"/>
              <a:t>b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="1" dirty="0"/>
              <a:t>k</a:t>
            </a:r>
            <a:r>
              <a:rPr lang="en-US" altLang="en-US" dirty="0"/>
              <a:t> is</a:t>
            </a:r>
            <a:endParaRPr lang="en-IN" dirty="0"/>
          </a:p>
        </p:txBody>
      </p:sp>
      <p:graphicFrame>
        <p:nvGraphicFramePr>
          <p:cNvPr id="12" name="Content Placeholder 11" descr="(item 6). a cross b = det(2, 2 [a_2, a_3, b_2, b_3])i minus det(2, 2 [a_1, a_3, b_1, b_3])j + det(2, 2 [a_1, a_2, b_1, b_2])k">
            <a:extLst>
              <a:ext uri="{FF2B5EF4-FFF2-40B4-BE49-F238E27FC236}">
                <a16:creationId xmlns:a16="http://schemas.microsoft.com/office/drawing/2014/main" id="{2CCCE656-C1DC-4B0B-AAAA-56B678E5C4E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586346445"/>
              </p:ext>
            </p:extLst>
          </p:nvPr>
        </p:nvGraphicFramePr>
        <p:xfrm>
          <a:off x="2987037" y="2943697"/>
          <a:ext cx="6267138" cy="101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17" name="Equation" r:id="rId3" imgW="6426000" imgH="1041120" progId="Equation.DSMT4">
                  <p:embed/>
                </p:oleObj>
              </mc:Choice>
              <mc:Fallback>
                <p:oleObj name="Equation" r:id="rId3" imgW="6426000" imgH="1041120" progId="Equation.DSMT4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2CCCE656-C1DC-4B0B-AAAA-56B678E5C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037" y="2943697"/>
                        <a:ext cx="6267138" cy="1015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3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19E-5A52-4B65-AA2A-28F6539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(9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6B02-05D9-41A4-899F-96EBCDE299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379495"/>
          </a:xfrm>
        </p:spPr>
        <p:txBody>
          <a:bodyPr/>
          <a:lstStyle/>
          <a:p>
            <a:r>
              <a:rPr lang="en-US" altLang="en-US" dirty="0"/>
              <a:t>In view of the similarity between Equations 5 and 6, we often write</a:t>
            </a:r>
            <a:endParaRPr lang="en-IN" dirty="0"/>
          </a:p>
        </p:txBody>
      </p:sp>
      <p:graphicFrame>
        <p:nvGraphicFramePr>
          <p:cNvPr id="12" name="Content Placeholder 11" descr="a cross b = det(3, 3 [i, j, k, a_1, a_2, a_3, b_1, b_2, b_3])">
            <a:extLst>
              <a:ext uri="{FF2B5EF4-FFF2-40B4-BE49-F238E27FC236}">
                <a16:creationId xmlns:a16="http://schemas.microsoft.com/office/drawing/2014/main" id="{2CCCE656-C1DC-4B0B-AAAA-56B678E5C4E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606944067"/>
              </p:ext>
            </p:extLst>
          </p:nvPr>
        </p:nvGraphicFramePr>
        <p:xfrm>
          <a:off x="4643209" y="1940512"/>
          <a:ext cx="2954795" cy="168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40" name="Equation" r:id="rId3" imgW="2895480" imgH="1650960" progId="Equation.DSMT4">
                  <p:embed/>
                </p:oleObj>
              </mc:Choice>
              <mc:Fallback>
                <p:oleObj name="Equation" r:id="rId3" imgW="2895480" imgH="1650960" progId="Equation.DSMT4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2CCCE656-C1DC-4B0B-AAAA-56B678E5C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3209" y="1940512"/>
                        <a:ext cx="2954795" cy="168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68C97-4DF9-445C-8D16-3E517696855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897677"/>
            <a:ext cx="10712450" cy="1917907"/>
          </a:xfrm>
        </p:spPr>
        <p:txBody>
          <a:bodyPr/>
          <a:lstStyle/>
          <a:p>
            <a:r>
              <a:rPr lang="en-US" altLang="en-US" dirty="0"/>
              <a:t>Although the first row of the symbolic determinant in Equation 7 consists of vectors, if we expand it as if it were an ordinary determinant using the rule in Equation 5, we obtain Equation 6.</a:t>
            </a:r>
          </a:p>
          <a:p>
            <a:r>
              <a:rPr lang="en-US" altLang="en-US" dirty="0"/>
              <a:t>The symbolic formula in Equation 7 is probably the easiest way of remembering and computing cross products.</a:t>
            </a:r>
          </a:p>
        </p:txBody>
      </p:sp>
    </p:spTree>
    <p:extLst>
      <p:ext uri="{BB962C8B-B14F-4D97-AF65-F5344CB8AC3E}">
        <p14:creationId xmlns:p14="http://schemas.microsoft.com/office/powerpoint/2010/main" val="25145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5A38-8D57-4D3A-A507-83E543B2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17F5-3A9F-46B5-84EB-54F81ABFF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19202" cy="352427"/>
          </a:xfrm>
        </p:spPr>
        <p:txBody>
          <a:bodyPr/>
          <a:lstStyle/>
          <a:p>
            <a:r>
              <a:rPr lang="en-US" altLang="en-US" dirty="0"/>
              <a:t>If</a:t>
            </a:r>
            <a:endParaRPr lang="en-IN" dirty="0"/>
          </a:p>
        </p:txBody>
      </p:sp>
      <p:graphicFrame>
        <p:nvGraphicFramePr>
          <p:cNvPr id="12" name="Content Placeholder 11" descr="a = vec(1, 3 , 4) and b= vec(, 7 , negative 5), then">
            <a:extLst>
              <a:ext uri="{FF2B5EF4-FFF2-40B4-BE49-F238E27FC236}">
                <a16:creationId xmlns:a16="http://schemas.microsoft.com/office/drawing/2014/main" id="{6730A8D3-10BE-4DEA-869A-D7321CA5CAF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81038960"/>
              </p:ext>
            </p:extLst>
          </p:nvPr>
        </p:nvGraphicFramePr>
        <p:xfrm>
          <a:off x="1001828" y="1248733"/>
          <a:ext cx="4904106" cy="4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52" name="Equation" r:id="rId3" imgW="5016240" imgH="431640" progId="Equation.DSMT4">
                  <p:embed/>
                </p:oleObj>
              </mc:Choice>
              <mc:Fallback>
                <p:oleObj name="Equation" r:id="rId3" imgW="50162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5F6C273-99FD-4E5A-8A70-08B9EAA1F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1828" y="1248733"/>
                        <a:ext cx="4904106" cy="42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a cross b = det(3, 3 [i, j, k, 1, 3, 4, 2, 7, negtaive 5])  =  det(2, 2 [3, 4, 7 negative 5])i minus det(2, 2 [1, 4, 2 negative 5])j + det(2, 2 [1, 3, 2, 7])k = (negative 15 minus 28)i minus (negative 5 minus 8)j + (7 minus 6) k = negative 43 i + 13 j + k.">
            <a:extLst>
              <a:ext uri="{FF2B5EF4-FFF2-40B4-BE49-F238E27FC236}">
                <a16:creationId xmlns:a16="http://schemas.microsoft.com/office/drawing/2014/main" id="{4F46634B-E583-4F8C-88D4-EDE00220E3AA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639214525"/>
              </p:ext>
            </p:extLst>
          </p:nvPr>
        </p:nvGraphicFramePr>
        <p:xfrm>
          <a:off x="4073593" y="1942964"/>
          <a:ext cx="4943439" cy="3998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53" name="Equation" r:id="rId5" imgW="5117760" imgH="4140000" progId="Equation.DSMT4">
                  <p:embed/>
                </p:oleObj>
              </mc:Choice>
              <mc:Fallback>
                <p:oleObj name="Equation" r:id="rId5" imgW="5117760" imgH="41400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72EEF8E-C196-4F3C-A490-54F800928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3593" y="1942964"/>
                        <a:ext cx="4943439" cy="3998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9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32F8-1479-4EBA-B719-39DE5A76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(10 of 19)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6AC5-B2B4-48E7-B2C6-1EFC83CF4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1362076"/>
          </a:xfrm>
        </p:spPr>
        <p:txBody>
          <a:bodyPr/>
          <a:lstStyle/>
          <a:p>
            <a:r>
              <a:rPr lang="en-US" altLang="en-US" dirty="0"/>
              <a:t>We constructed the cross product </a:t>
            </a:r>
            <a:r>
              <a:rPr lang="en-US" altLang="en-US" b="1" dirty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so that it would be perpendicular to both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. This is one of the most important properties of a cross product.</a:t>
            </a:r>
          </a:p>
          <a:p>
            <a:r>
              <a:rPr lang="en-IN" b="1" dirty="0">
                <a:solidFill>
                  <a:srgbClr val="0000A3"/>
                </a:solidFill>
              </a:rPr>
              <a:t>8 Theorem</a:t>
            </a:r>
            <a:r>
              <a:rPr lang="en-IN" b="1" dirty="0"/>
              <a:t> </a:t>
            </a:r>
            <a:r>
              <a:rPr lang="en-IN" dirty="0"/>
              <a:t>The vector </a:t>
            </a:r>
            <a:r>
              <a:rPr lang="en-IN" b="1" dirty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IN" dirty="0" smtClean="0"/>
              <a:t> </a:t>
            </a:r>
            <a:r>
              <a:rPr lang="en-IN" b="1" dirty="0"/>
              <a:t>b </a:t>
            </a:r>
            <a:r>
              <a:rPr lang="en-IN" dirty="0"/>
              <a:t>is orthogonal to both </a:t>
            </a:r>
            <a:r>
              <a:rPr lang="en-IN" b="1" dirty="0"/>
              <a:t>a </a:t>
            </a:r>
            <a:r>
              <a:rPr lang="en-IN" dirty="0"/>
              <a:t>and </a:t>
            </a:r>
            <a:r>
              <a:rPr lang="en-IN" b="1" dirty="0"/>
              <a:t>b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9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4BD-6C70-4E4F-B1C7-4714A4AC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(11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E920-F43E-4FE6-9FDC-D0AB0F3394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6"/>
            <a:ext cx="10721975" cy="1066875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represented by directed line segments with the same initial point (as in Figure 1), then Theorem 8 says that the cross product </a:t>
            </a:r>
            <a:r>
              <a:rPr lang="en-US" altLang="en-US" b="1" dirty="0"/>
              <a:t>a </a:t>
            </a:r>
            <a:r>
              <a:rPr lang="en-US" altLang="en-US" b="1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points in a direction perpendicular to the plane through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.</a:t>
            </a:r>
          </a:p>
        </p:txBody>
      </p:sp>
      <p:pic>
        <p:nvPicPr>
          <p:cNvPr id="11" name="Content Placeholder 10" descr="Two vectors a and b are graphed on the coordinate system. The angle between the vectors is theta. Using the right hand and rolling the fingers from a to b, the resultant a cross b is along the thumb, perpendicular to the plane.&#10;">
            <a:extLst>
              <a:ext uri="{FF2B5EF4-FFF2-40B4-BE49-F238E27FC236}">
                <a16:creationId xmlns:a16="http://schemas.microsoft.com/office/drawing/2014/main" id="{A4EA0856-2DE1-46CA-A49E-986A051695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12718" y="2430381"/>
            <a:ext cx="3597023" cy="272170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81C97-72E5-4B99-80FD-D5B91B913D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5390152"/>
            <a:ext cx="10721975" cy="725864"/>
          </a:xfrm>
        </p:spPr>
        <p:txBody>
          <a:bodyPr/>
          <a:lstStyle/>
          <a:p>
            <a:pPr algn="ctr"/>
            <a:r>
              <a:rPr lang="en-US" altLang="en-US" sz="2000" dirty="0"/>
              <a:t>The right-hand rule gives the direction of </a:t>
            </a:r>
            <a:r>
              <a:rPr lang="en-US" altLang="en-US" sz="2000" b="1" dirty="0"/>
              <a:t>a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sz="2000" dirty="0" smtClean="0"/>
              <a:t> </a:t>
            </a:r>
            <a:r>
              <a:rPr lang="en-US" altLang="en-US" sz="2000" b="1" dirty="0"/>
              <a:t>b</a:t>
            </a:r>
            <a:r>
              <a:rPr lang="en-US" altLang="en-US" sz="2000" dirty="0"/>
              <a:t>.</a:t>
            </a:r>
          </a:p>
          <a:p>
            <a:pPr algn="ctr"/>
            <a:r>
              <a:rPr lang="en-US" altLang="en-US" sz="2000" b="1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1701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CD8E-ED62-47A9-BEE7-61B46D44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(12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28D6-6FF3-46F1-AB89-78669EC0F78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976864" cy="1490726"/>
          </a:xfrm>
        </p:spPr>
        <p:txBody>
          <a:bodyPr/>
          <a:lstStyle/>
          <a:p>
            <a:r>
              <a:rPr lang="en-US" altLang="en-US" dirty="0"/>
              <a:t>It turns out that the direction of </a:t>
            </a:r>
            <a:r>
              <a:rPr lang="en-US" altLang="en-US" b="1" dirty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is given by the </a:t>
            </a:r>
            <a:r>
              <a:rPr lang="en-US" altLang="en-US" i="1" dirty="0"/>
              <a:t>right-hand rule</a:t>
            </a:r>
            <a:r>
              <a:rPr lang="en-US" altLang="en-US" dirty="0"/>
              <a:t>:</a:t>
            </a:r>
            <a:r>
              <a:rPr lang="en-US" altLang="en-US" i="1" dirty="0"/>
              <a:t> </a:t>
            </a:r>
            <a:r>
              <a:rPr lang="en-US" altLang="en-US" dirty="0"/>
              <a:t>If the fingers of your right hand curl in the direction of a rotation (through an angle less than </a:t>
            </a:r>
            <a:r>
              <a:rPr lang="en-US" altLang="en-US" dirty="0" smtClean="0"/>
              <a:t>180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°</a:t>
            </a:r>
            <a:r>
              <a:rPr lang="en-US" altLang="en-US" dirty="0" smtClean="0"/>
              <a:t>) </a:t>
            </a:r>
            <a:r>
              <a:rPr lang="en-US" altLang="en-US" dirty="0"/>
              <a:t>from to </a:t>
            </a:r>
            <a:r>
              <a:rPr lang="en-US" altLang="en-US" b="1" dirty="0"/>
              <a:t>a</a:t>
            </a:r>
            <a:r>
              <a:rPr lang="en-US" altLang="en-US" dirty="0"/>
              <a:t> to </a:t>
            </a:r>
            <a:r>
              <a:rPr lang="en-US" altLang="en-US" b="1" dirty="0"/>
              <a:t>b</a:t>
            </a:r>
            <a:r>
              <a:rPr lang="en-US" altLang="en-US" dirty="0"/>
              <a:t>, then your thumb points in the direction of </a:t>
            </a:r>
            <a:r>
              <a:rPr lang="en-US" altLang="en-US" b="1" dirty="0" smtClean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b.</a:t>
            </a:r>
          </a:p>
          <a:p>
            <a:r>
              <a:rPr lang="en-US" altLang="en-US" dirty="0"/>
              <a:t>Now that we know the direction of the vector </a:t>
            </a:r>
            <a:r>
              <a:rPr lang="en-US" altLang="en-US" b="1" dirty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, the remaining thing we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6BA5B-A316-4283-B236-F3E5A28D32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881345"/>
            <a:ext cx="7389305" cy="347336"/>
          </a:xfrm>
        </p:spPr>
        <p:txBody>
          <a:bodyPr/>
          <a:lstStyle/>
          <a:p>
            <a:r>
              <a:rPr lang="en-US" altLang="en-US" dirty="0"/>
              <a:t>need to complete its geometric description is its length</a:t>
            </a:r>
            <a:endParaRPr lang="en-IN" dirty="0"/>
          </a:p>
        </p:txBody>
      </p:sp>
      <p:graphicFrame>
        <p:nvGraphicFramePr>
          <p:cNvPr id="12" name="Content Placeholder 11" descr="abs (a cross b)">
            <a:extLst>
              <a:ext uri="{FF2B5EF4-FFF2-40B4-BE49-F238E27FC236}">
                <a16:creationId xmlns:a16="http://schemas.microsoft.com/office/drawing/2014/main" id="{30CA656B-A08C-4762-958B-2DA96F68F506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149545834"/>
              </p:ext>
            </p:extLst>
          </p:nvPr>
        </p:nvGraphicFramePr>
        <p:xfrm>
          <a:off x="8154186" y="2839113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69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0885B9A-5EF8-44A8-9553-86DDC619B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4186" y="2839113"/>
                        <a:ext cx="825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6437A-CB03-461D-BB03-029743AE12A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078012" y="2881345"/>
            <a:ext cx="2377388" cy="319055"/>
          </a:xfrm>
        </p:spPr>
        <p:txBody>
          <a:bodyPr/>
          <a:lstStyle/>
          <a:p>
            <a:r>
              <a:rPr lang="en-US" altLang="en-US" dirty="0"/>
              <a:t>This is given by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6C14A1-426F-4310-B504-67DA2FA2263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356926"/>
            <a:ext cx="2500376" cy="346394"/>
          </a:xfrm>
        </p:spPr>
        <p:txBody>
          <a:bodyPr/>
          <a:lstStyle/>
          <a:p>
            <a:r>
              <a:rPr lang="en-US" altLang="en-US" dirty="0"/>
              <a:t>following theorem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636016" y="3873437"/>
            <a:ext cx="9440672" cy="401991"/>
          </a:xfrm>
          <a:prstGeom prst="rect">
            <a:avLst/>
          </a:prstGeom>
        </p:spPr>
        <p:txBody>
          <a:bodyPr/>
          <a:lstStyle/>
          <a:p>
            <a:r>
              <a:rPr lang="en-IN" sz="2400" b="1" dirty="0">
                <a:solidFill>
                  <a:srgbClr val="0000A3"/>
                </a:solidFill>
              </a:rPr>
              <a:t>9 Theorem</a:t>
            </a:r>
            <a:r>
              <a:rPr lang="en-IN" sz="2400" b="1" dirty="0"/>
              <a:t> </a:t>
            </a:r>
            <a:r>
              <a:rPr lang="en-IN" sz="2400" dirty="0"/>
              <a:t>If</a:t>
            </a:r>
            <a:r>
              <a:rPr lang="el-GR" sz="2400" i="1" dirty="0"/>
              <a:t> θ</a:t>
            </a:r>
            <a:r>
              <a:rPr lang="en-IN" sz="2400" dirty="0"/>
              <a:t> is the angle between </a:t>
            </a:r>
            <a:r>
              <a:rPr lang="en-IN" sz="2400" b="1" dirty="0"/>
              <a:t>a </a:t>
            </a:r>
            <a:r>
              <a:rPr lang="en-IN" sz="2400" dirty="0"/>
              <a:t>and </a:t>
            </a:r>
            <a:r>
              <a:rPr lang="en-IN" sz="2400" b="1" dirty="0"/>
              <a:t>b </a:t>
            </a:r>
            <a:r>
              <a:rPr lang="en-IN" sz="2400" dirty="0"/>
              <a:t>(so 0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IN" sz="2400" i="1" dirty="0"/>
              <a:t> </a:t>
            </a:r>
            <a:r>
              <a:rPr lang="el-GR" sz="2400" i="1" dirty="0"/>
              <a:t>θ</a:t>
            </a:r>
            <a:r>
              <a:rPr lang="en-US" sz="2400" i="1" dirty="0"/>
              <a:t>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IN" sz="2400" dirty="0"/>
              <a:t> </a:t>
            </a:r>
            <a:r>
              <a:rPr lang="el-GR" sz="2400" i="1" dirty="0"/>
              <a:t>π</a:t>
            </a:r>
            <a:r>
              <a:rPr lang="en-IN" sz="2400" dirty="0"/>
              <a:t>), then</a:t>
            </a:r>
            <a:endParaRPr lang="en-US" sz="2400" dirty="0"/>
          </a:p>
        </p:txBody>
      </p:sp>
      <p:graphicFrame>
        <p:nvGraphicFramePr>
          <p:cNvPr id="14" name="Content Placeholder 13" descr="abs(a cross b) = abs(a) abs(b) sin(theta)">
            <a:extLst>
              <a:ext uri="{FF2B5EF4-FFF2-40B4-BE49-F238E27FC236}">
                <a16:creationId xmlns:a16="http://schemas.microsoft.com/office/drawing/2014/main" id="{9AAF4E48-D5AE-435D-87C4-FC97A8A823A3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477964692"/>
              </p:ext>
            </p:extLst>
          </p:nvPr>
        </p:nvGraphicFramePr>
        <p:xfrm>
          <a:off x="4913014" y="4501008"/>
          <a:ext cx="2365973" cy="45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70" name="Equation" r:id="rId5" imgW="2260440" imgH="431640" progId="Equation.DSMT4">
                  <p:embed/>
                </p:oleObj>
              </mc:Choice>
              <mc:Fallback>
                <p:oleObj name="Equation" r:id="rId5" imgW="226044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F810922-E843-480B-B967-E1B645B8A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3014" y="4501008"/>
                        <a:ext cx="2365973" cy="45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CD8E-ED62-47A9-BEE7-61B46D44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(13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28D6-6FF3-46F1-AB89-78669EC0F78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5"/>
          </a:xfrm>
        </p:spPr>
        <p:txBody>
          <a:bodyPr/>
          <a:lstStyle/>
          <a:p>
            <a:r>
              <a:rPr lang="en-US" altLang="en-US" dirty="0"/>
              <a:t>Since a vector is completely determined by its magnitude and direction, we can now say that </a:t>
            </a:r>
            <a:r>
              <a:rPr lang="en-US" altLang="en-US" b="1" dirty="0"/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is the vector that is perpendicular to both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whose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6BA5B-A316-4283-B236-F3E5A28D32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2007724"/>
            <a:ext cx="9180398" cy="319055"/>
          </a:xfrm>
        </p:spPr>
        <p:txBody>
          <a:bodyPr/>
          <a:lstStyle/>
          <a:p>
            <a:r>
              <a:rPr lang="en-US" altLang="en-US" dirty="0"/>
              <a:t>orientation is determined by the right-hand rule, and whose length is</a:t>
            </a:r>
            <a:endParaRPr lang="en-IN" dirty="0"/>
          </a:p>
        </p:txBody>
      </p:sp>
      <p:graphicFrame>
        <p:nvGraphicFramePr>
          <p:cNvPr id="12" name="Content Placeholder 11" descr="abs (a) abs (b) sin theta">
            <a:extLst>
              <a:ext uri="{FF2B5EF4-FFF2-40B4-BE49-F238E27FC236}">
                <a16:creationId xmlns:a16="http://schemas.microsoft.com/office/drawing/2014/main" id="{30CA656B-A08C-4762-958B-2DA96F68F506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51397653"/>
              </p:ext>
            </p:extLst>
          </p:nvPr>
        </p:nvGraphicFramePr>
        <p:xfrm>
          <a:off x="9999992" y="1975347"/>
          <a:ext cx="1208615" cy="40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0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30CA656B-A08C-4762-958B-2DA96F68F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9992" y="1975347"/>
                        <a:ext cx="1208615" cy="402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6437A-CB03-461D-BB03-029743AE12A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429628"/>
            <a:ext cx="6907784" cy="319055"/>
          </a:xfrm>
        </p:spPr>
        <p:txBody>
          <a:bodyPr/>
          <a:lstStyle/>
          <a:p>
            <a:r>
              <a:rPr lang="en-US" altLang="en-US" dirty="0"/>
              <a:t>In fact, that is exactly how physicists </a:t>
            </a:r>
            <a:r>
              <a:rPr lang="en-US" altLang="en-US" i="1" dirty="0"/>
              <a:t>define </a:t>
            </a:r>
            <a:r>
              <a:rPr lang="en-US" altLang="en-US" b="1" dirty="0"/>
              <a:t>a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6C14A1-426F-4310-B504-67DA2FA2263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119182"/>
            <a:ext cx="10718800" cy="408611"/>
          </a:xfrm>
        </p:spPr>
        <p:txBody>
          <a:bodyPr/>
          <a:lstStyle/>
          <a:p>
            <a:r>
              <a:rPr lang="en-IN" b="1" dirty="0">
                <a:solidFill>
                  <a:srgbClr val="0000A3"/>
                </a:solidFill>
              </a:rPr>
              <a:t>10 Corollary</a:t>
            </a:r>
            <a:r>
              <a:rPr lang="en-IN" b="1" dirty="0"/>
              <a:t> </a:t>
            </a:r>
            <a:r>
              <a:rPr lang="en-IN" dirty="0"/>
              <a:t>Two nonzero vectors </a:t>
            </a:r>
            <a:r>
              <a:rPr lang="en-IN" b="1" dirty="0"/>
              <a:t>a </a:t>
            </a:r>
            <a:r>
              <a:rPr lang="en-IN" dirty="0"/>
              <a:t>and </a:t>
            </a:r>
            <a:r>
              <a:rPr lang="en-IN" b="1" dirty="0"/>
              <a:t>b </a:t>
            </a:r>
            <a:r>
              <a:rPr lang="en-IN" dirty="0"/>
              <a:t>are parallel if and only if</a:t>
            </a:r>
          </a:p>
        </p:txBody>
      </p:sp>
      <p:graphicFrame>
        <p:nvGraphicFramePr>
          <p:cNvPr id="14" name="Content Placeholder 13" descr="a cross b = 0">
            <a:extLst>
              <a:ext uri="{FF2B5EF4-FFF2-40B4-BE49-F238E27FC236}">
                <a16:creationId xmlns:a16="http://schemas.microsoft.com/office/drawing/2014/main" id="{9AAF4E48-D5AE-435D-87C4-FC97A8A823A3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941518175"/>
              </p:ext>
            </p:extLst>
          </p:nvPr>
        </p:nvGraphicFramePr>
        <p:xfrm>
          <a:off x="5532172" y="3858175"/>
          <a:ext cx="1127655" cy="29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1" name="Equation" r:id="rId5" imgW="1117440" imgH="291960" progId="Equation.DSMT4">
                  <p:embed/>
                </p:oleObj>
              </mc:Choice>
              <mc:Fallback>
                <p:oleObj name="Equation" r:id="rId5" imgW="1117440" imgH="291960" progId="Equation.DSMT4">
                  <p:embed/>
                  <p:pic>
                    <p:nvPicPr>
                      <p:cNvPr id="14" name="Content Placeholder 13">
                        <a:extLst>
                          <a:ext uri="{FF2B5EF4-FFF2-40B4-BE49-F238E27FC236}">
                            <a16:creationId xmlns:a16="http://schemas.microsoft.com/office/drawing/2014/main" id="{9AAF4E48-D5AE-435D-87C4-FC97A8A82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2172" y="3858175"/>
                        <a:ext cx="1127655" cy="29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4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4BD-6C70-4E4F-B1C7-4714A4AC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(14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E920-F43E-4FE6-9FDC-D0AB0F3394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442255"/>
          </a:xfrm>
        </p:spPr>
        <p:txBody>
          <a:bodyPr/>
          <a:lstStyle/>
          <a:p>
            <a:r>
              <a:rPr lang="en-US" altLang="en-US" dirty="0"/>
              <a:t>The geometric interpretation of Theorem 9 can be seen by looking at Figure 2.</a:t>
            </a:r>
          </a:p>
        </p:txBody>
      </p:sp>
      <p:pic>
        <p:nvPicPr>
          <p:cNvPr id="7" name="Content Placeholder 6" descr="The image shows a parallelogram of height abs(b)*sin(theta). Two vectors a and b are drawn adjacently at the bottom left vertex of the parallelogram. They make an angle theta with each other. &#10;">
            <a:extLst>
              <a:ext uri="{FF2B5EF4-FFF2-40B4-BE49-F238E27FC236}">
                <a16:creationId xmlns:a16="http://schemas.microsoft.com/office/drawing/2014/main" id="{2AE9D294-3264-4EB0-9A59-B0A21553AD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6865" y="2278776"/>
            <a:ext cx="5332186" cy="26223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81C97-72E5-4B99-80FD-D5B91B913D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825" y="5511288"/>
            <a:ext cx="10721975" cy="286008"/>
          </a:xfrm>
        </p:spPr>
        <p:txBody>
          <a:bodyPr/>
          <a:lstStyle/>
          <a:p>
            <a:pPr algn="ctr"/>
            <a:r>
              <a:rPr lang="en-US" altLang="en-US" sz="2000" b="1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8766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A70C-6029-4E00-A21F-3E9A9B1E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(15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8AB0-7702-4FD1-9819-BB4C0B7ADC2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38582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represented by directed line segments with the same initial point, 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A3E84-7214-4E03-BB19-DEEBAE5C4CB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736725"/>
            <a:ext cx="6276942" cy="336954"/>
          </a:xfrm>
        </p:spPr>
        <p:txBody>
          <a:bodyPr/>
          <a:lstStyle/>
          <a:p>
            <a:r>
              <a:rPr lang="en-US" altLang="en-US" dirty="0"/>
              <a:t>then they determine a parallelogram with base</a:t>
            </a:r>
            <a:endParaRPr lang="en-IN" dirty="0"/>
          </a:p>
        </p:txBody>
      </p:sp>
      <p:graphicFrame>
        <p:nvGraphicFramePr>
          <p:cNvPr id="12" name="Content Placeholder 11" descr="abs (a),  altitude abs (abs) sin theta,">
            <a:extLst>
              <a:ext uri="{FF2B5EF4-FFF2-40B4-BE49-F238E27FC236}">
                <a16:creationId xmlns:a16="http://schemas.microsoft.com/office/drawing/2014/main" id="{8A300839-AFBC-4DFB-90E5-346B3BA849C4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739649772"/>
              </p:ext>
            </p:extLst>
          </p:nvPr>
        </p:nvGraphicFramePr>
        <p:xfrm>
          <a:off x="7062282" y="1707846"/>
          <a:ext cx="2552201" cy="42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02" name="Equation" r:id="rId3" imgW="2603160" imgH="431640" progId="Equation.DSMT4">
                  <p:embed/>
                </p:oleObj>
              </mc:Choice>
              <mc:Fallback>
                <p:oleObj name="Equation" r:id="rId3" imgW="260316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F73DA5D-4214-4C8B-9314-B0D5AC0FC0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2282" y="1707846"/>
                        <a:ext cx="2552201" cy="42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86328-E9EA-4BC2-B055-32EFEE0B09B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708942" y="1736726"/>
            <a:ext cx="1664162" cy="336953"/>
          </a:xfrm>
        </p:spPr>
        <p:txBody>
          <a:bodyPr/>
          <a:lstStyle/>
          <a:p>
            <a:r>
              <a:rPr lang="en-US" altLang="en-US" dirty="0"/>
              <a:t>and area</a:t>
            </a:r>
            <a:endParaRPr lang="en-IN" dirty="0"/>
          </a:p>
        </p:txBody>
      </p:sp>
      <p:graphicFrame>
        <p:nvGraphicFramePr>
          <p:cNvPr id="14" name="Content Placeholder 13" descr="A = abs (a)(abs (a) sin theta) =  abs (a cross b)">
            <a:extLst>
              <a:ext uri="{FF2B5EF4-FFF2-40B4-BE49-F238E27FC236}">
                <a16:creationId xmlns:a16="http://schemas.microsoft.com/office/drawing/2014/main" id="{52800AEA-5628-402E-80D2-654422446FCA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44363038"/>
              </p:ext>
            </p:extLst>
          </p:nvPr>
        </p:nvGraphicFramePr>
        <p:xfrm>
          <a:off x="4738606" y="2510040"/>
          <a:ext cx="3035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03" name="Equation" r:id="rId5" imgW="3035160" imgH="482400" progId="Equation.DSMT4">
                  <p:embed/>
                </p:oleObj>
              </mc:Choice>
              <mc:Fallback>
                <p:oleObj name="Equation" r:id="rId5" imgW="303516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E24734A-E996-418F-8257-A7404F051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8606" y="2510040"/>
                        <a:ext cx="3035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A0B96E-DF7F-45D9-BFB4-B059B51D28E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429001"/>
            <a:ext cx="10712450" cy="690512"/>
          </a:xfrm>
        </p:spPr>
        <p:txBody>
          <a:bodyPr/>
          <a:lstStyle/>
          <a:p>
            <a:r>
              <a:rPr lang="en-US" altLang="en-US" dirty="0"/>
              <a:t>Thus we have the following way of interpreting the magnitude of a cross product.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83DC8D-BAD4-47D4-BC43-1F07933A9C5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286249"/>
            <a:ext cx="10712450" cy="770383"/>
          </a:xfrm>
        </p:spPr>
        <p:txBody>
          <a:bodyPr/>
          <a:lstStyle/>
          <a:p>
            <a:r>
              <a:rPr lang="en-IN" dirty="0"/>
              <a:t>The length of the cross product </a:t>
            </a:r>
            <a:r>
              <a:rPr lang="en-IN" b="1" dirty="0"/>
              <a:t>a </a:t>
            </a:r>
            <a:r>
              <a:rPr lang="en-IN" dirty="0"/>
              <a:t>× </a:t>
            </a:r>
            <a:r>
              <a:rPr lang="en-IN" b="1" dirty="0"/>
              <a:t>b </a:t>
            </a:r>
            <a:r>
              <a:rPr lang="en-IN" dirty="0"/>
              <a:t>is equal to the area of the parallelogram determined by </a:t>
            </a:r>
            <a:r>
              <a:rPr lang="en-IN" b="1" dirty="0"/>
              <a:t>a </a:t>
            </a:r>
            <a:r>
              <a:rPr lang="en-IN" dirty="0"/>
              <a:t>and </a:t>
            </a:r>
            <a:r>
              <a:rPr lang="en-IN" b="1" dirty="0"/>
              <a:t>b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68AE-5A2D-451C-965D-CDD9A85A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AB13-D924-4114-98E7-2E97F885725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1028052" cy="341711"/>
          </a:xfrm>
        </p:spPr>
        <p:txBody>
          <a:bodyPr/>
          <a:lstStyle/>
          <a:p>
            <a:r>
              <a:rPr lang="en-US" altLang="en-US" dirty="0"/>
              <a:t>Find the area of the triangle with vertices </a:t>
            </a:r>
            <a:r>
              <a:rPr lang="en-US" altLang="en-US" i="1" dirty="0"/>
              <a:t>P</a:t>
            </a:r>
            <a:r>
              <a:rPr lang="en-US" altLang="en-US" sz="400" i="1" dirty="0"/>
              <a:t> </a:t>
            </a:r>
            <a:r>
              <a:rPr lang="en-US" altLang="en-US" dirty="0"/>
              <a:t>(1, 4, 6), </a:t>
            </a:r>
            <a:r>
              <a:rPr lang="en-US" altLang="en-US" i="1" dirty="0"/>
              <a:t>Q</a:t>
            </a:r>
            <a:r>
              <a:rPr lang="en-US" altLang="en-US" sz="400" i="1" dirty="0"/>
              <a:t> </a:t>
            </a:r>
            <a:r>
              <a:rPr lang="en-US" altLang="en-US" dirty="0"/>
              <a:t>(−2, 5, −1), and </a:t>
            </a:r>
            <a:r>
              <a:rPr lang="en-US" altLang="en-US" i="1" dirty="0"/>
              <a:t>R</a:t>
            </a:r>
            <a:r>
              <a:rPr lang="en-US" altLang="en-US" sz="400" i="1" dirty="0"/>
              <a:t> </a:t>
            </a:r>
            <a:r>
              <a:rPr lang="en-US" altLang="en-US" dirty="0"/>
              <a:t>(1, −1, 1).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34238-5365-4866-9667-8B6610F222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909971"/>
            <a:ext cx="2506221" cy="787151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We computed that</a:t>
            </a:r>
            <a:endParaRPr lang="en-IN" dirty="0"/>
          </a:p>
        </p:txBody>
      </p:sp>
      <p:graphicFrame>
        <p:nvGraphicFramePr>
          <p:cNvPr id="20" name="Content Placeholder 19" descr="abs(vector(PQ) cross vector(PR)) = vec(negative 40, negative 15, 15)">
            <a:extLst>
              <a:ext uri="{FF2B5EF4-FFF2-40B4-BE49-F238E27FC236}">
                <a16:creationId xmlns:a16="http://schemas.microsoft.com/office/drawing/2014/main" id="{FE0AD7DB-B321-4937-A90A-0DD8A6B3E93A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519465751"/>
              </p:ext>
            </p:extLst>
          </p:nvPr>
        </p:nvGraphicFramePr>
        <p:xfrm>
          <a:off x="3267708" y="2321163"/>
          <a:ext cx="3470436" cy="448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01" name="Equation" r:id="rId3" imgW="3632040" imgH="469800" progId="Equation.DSMT4">
                  <p:embed/>
                </p:oleObj>
              </mc:Choice>
              <mc:Fallback>
                <p:oleObj name="Equation" r:id="rId3" imgW="3632040" imgH="469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9C8DE09-DD93-4912-BE4C-A2A2EDE6F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7708" y="2321163"/>
                        <a:ext cx="3470436" cy="448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DB205-AC8F-48C5-B5B9-378A5242026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782168" y="2367073"/>
            <a:ext cx="4838673" cy="291288"/>
          </a:xfrm>
        </p:spPr>
        <p:txBody>
          <a:bodyPr/>
          <a:lstStyle/>
          <a:p>
            <a:r>
              <a:rPr lang="en-US" altLang="en-US" dirty="0"/>
              <a:t>The area of the parallelogram with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7DE23E-3465-485F-8451-A39D6782359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872917"/>
            <a:ext cx="8322559" cy="339951"/>
          </a:xfrm>
        </p:spPr>
        <p:txBody>
          <a:bodyPr/>
          <a:lstStyle/>
          <a:p>
            <a:r>
              <a:rPr lang="en-US" altLang="en-US" dirty="0"/>
              <a:t>adjacent sides </a:t>
            </a:r>
            <a:r>
              <a:rPr lang="en-US" altLang="en-US" i="1" dirty="0"/>
              <a:t>PQ</a:t>
            </a:r>
            <a:r>
              <a:rPr lang="en-US" altLang="en-US" dirty="0"/>
              <a:t> and </a:t>
            </a:r>
            <a:r>
              <a:rPr lang="en-US" altLang="en-US" i="1" dirty="0"/>
              <a:t>PR</a:t>
            </a:r>
            <a:r>
              <a:rPr lang="en-US" altLang="en-US" dirty="0"/>
              <a:t> is the length of this cross product:</a:t>
            </a:r>
          </a:p>
        </p:txBody>
      </p:sp>
      <p:graphicFrame>
        <p:nvGraphicFramePr>
          <p:cNvPr id="22" name="Content Placeholder 21" descr="abs(vector(PQ) cross vector(PR)) = sqrt(((negative 40)^2) + ((negative 15)^2) + (15^2))  =  5 sqrt(82)">
            <a:extLst>
              <a:ext uri="{FF2B5EF4-FFF2-40B4-BE49-F238E27FC236}">
                <a16:creationId xmlns:a16="http://schemas.microsoft.com/office/drawing/2014/main" id="{EAE5F02C-C615-4388-AE88-119E3134CDCE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082673280"/>
              </p:ext>
            </p:extLst>
          </p:nvPr>
        </p:nvGraphicFramePr>
        <p:xfrm>
          <a:off x="4030339" y="3616785"/>
          <a:ext cx="4440575" cy="104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02" name="Equation" r:id="rId5" imgW="4660560" imgH="1091880" progId="Equation.DSMT4">
                  <p:embed/>
                </p:oleObj>
              </mc:Choice>
              <mc:Fallback>
                <p:oleObj name="Equation" r:id="rId5" imgW="4660560" imgH="1091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3724E18-E2BE-40FF-927B-CD14A3F9A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0339" y="3616785"/>
                        <a:ext cx="4440575" cy="104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7948CD-13DB-4ADD-9B8D-0201EDBB6342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5021304"/>
            <a:ext cx="10255054" cy="356764"/>
          </a:xfrm>
        </p:spPr>
        <p:txBody>
          <a:bodyPr/>
          <a:lstStyle/>
          <a:p>
            <a:r>
              <a:rPr lang="en-US" altLang="en-US" dirty="0"/>
              <a:t>The area </a:t>
            </a:r>
            <a:r>
              <a:rPr lang="en-US" altLang="en-US" i="1" dirty="0"/>
              <a:t>A</a:t>
            </a:r>
            <a:r>
              <a:rPr lang="en-US" altLang="en-US" dirty="0"/>
              <a:t> of the triangle </a:t>
            </a:r>
            <a:r>
              <a:rPr lang="en-US" altLang="en-US" i="1" dirty="0"/>
              <a:t>PQR</a:t>
            </a:r>
            <a:r>
              <a:rPr lang="en-US" altLang="en-US" dirty="0"/>
              <a:t> is half the area of this parallelogram, that is,</a:t>
            </a:r>
            <a:endParaRPr lang="en-IN" dirty="0"/>
          </a:p>
        </p:txBody>
      </p:sp>
      <p:graphicFrame>
        <p:nvGraphicFramePr>
          <p:cNvPr id="24" name="Content Placeholder 23" descr="(5/2) sqrt(82)">
            <a:extLst>
              <a:ext uri="{FF2B5EF4-FFF2-40B4-BE49-F238E27FC236}">
                <a16:creationId xmlns:a16="http://schemas.microsoft.com/office/drawing/2014/main" id="{2FC67CB4-CA35-4D32-A381-A8213A05F3B8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2468829431"/>
              </p:ext>
            </p:extLst>
          </p:nvPr>
        </p:nvGraphicFramePr>
        <p:xfrm>
          <a:off x="717841" y="5472062"/>
          <a:ext cx="924930" cy="74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03" name="Equation" r:id="rId7" imgW="901440" imgH="723600" progId="Equation.DSMT4">
                  <p:embed/>
                </p:oleObj>
              </mc:Choice>
              <mc:Fallback>
                <p:oleObj name="Equation" r:id="rId7" imgW="901440" imgH="723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DB49E83-FA15-490E-BFE0-FCB21C3550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841" y="5472062"/>
                        <a:ext cx="924930" cy="74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3"/>
            <a:ext cx="10515600" cy="684026"/>
          </a:xfrm>
        </p:spPr>
        <p:txBody>
          <a:bodyPr/>
          <a:lstStyle/>
          <a:p>
            <a:pPr algn="ctr"/>
            <a:r>
              <a:rPr lang="en-US" sz="3600" dirty="0"/>
              <a:t>12.4 </a:t>
            </a:r>
            <a:r>
              <a:rPr lang="en-US" altLang="en-US" sz="3600" dirty="0"/>
              <a:t>The Cross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</a:t>
            </a:r>
            <a:r>
              <a:rPr lang="en-US" dirty="0" smtClean="0"/>
              <a:t>Calculus: Early Transcendentals,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1114-B298-410B-8773-B1FB2F69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(16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8528-F89B-4D2C-B9CB-E19B80DF90D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217346" cy="352427"/>
          </a:xfrm>
        </p:spPr>
        <p:txBody>
          <a:bodyPr/>
          <a:lstStyle/>
          <a:p>
            <a:r>
              <a:rPr lang="en-US" altLang="en-US" dirty="0"/>
              <a:t>If we apply Theorems 8 and 9 to the standard basis vectors </a:t>
            </a:r>
            <a:r>
              <a:rPr lang="en-US" altLang="en-US" b="1" dirty="0"/>
              <a:t>i</a:t>
            </a:r>
            <a:r>
              <a:rPr lang="en-US" altLang="en-US" dirty="0"/>
              <a:t>, </a:t>
            </a:r>
            <a:r>
              <a:rPr lang="en-US" altLang="en-US" b="1" dirty="0"/>
              <a:t>j</a:t>
            </a:r>
            <a:r>
              <a:rPr lang="en-US" altLang="en-US" dirty="0"/>
              <a:t>, and </a:t>
            </a:r>
            <a:r>
              <a:rPr lang="en-US" altLang="en-US" b="1" dirty="0"/>
              <a:t>k</a:t>
            </a:r>
            <a:r>
              <a:rPr lang="en-US" altLang="en-US" dirty="0"/>
              <a:t> using</a:t>
            </a:r>
            <a:endParaRPr lang="en-IN" dirty="0"/>
          </a:p>
        </p:txBody>
      </p:sp>
      <p:graphicFrame>
        <p:nvGraphicFramePr>
          <p:cNvPr id="12" name="Content Placeholder 11" descr="theta = pi/2">
            <a:extLst>
              <a:ext uri="{FF2B5EF4-FFF2-40B4-BE49-F238E27FC236}">
                <a16:creationId xmlns:a16="http://schemas.microsoft.com/office/drawing/2014/main" id="{733B6218-A97B-46DD-AD63-AB8EFD4A1B2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468622799"/>
              </p:ext>
            </p:extLst>
          </p:nvPr>
        </p:nvGraphicFramePr>
        <p:xfrm>
          <a:off x="10978217" y="1136485"/>
          <a:ext cx="815718" cy="68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42" name="Equation" r:id="rId3" imgW="863280" imgH="723600" progId="Equation.DSMT4">
                  <p:embed/>
                </p:oleObj>
              </mc:Choice>
              <mc:Fallback>
                <p:oleObj name="Equation" r:id="rId3" imgW="86328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AEF3573-5A58-4D85-87FE-E5BCB8F7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78217" y="1136485"/>
                        <a:ext cx="815718" cy="68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8EA709-716A-4DDF-8D56-3490C5837EC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784898"/>
            <a:ext cx="1356151" cy="352428"/>
          </a:xfrm>
        </p:spPr>
        <p:txBody>
          <a:bodyPr/>
          <a:lstStyle/>
          <a:p>
            <a:r>
              <a:rPr lang="en-US" altLang="en-US" dirty="0"/>
              <a:t>we obtain</a:t>
            </a:r>
            <a:endParaRPr lang="en-IN" dirty="0"/>
          </a:p>
        </p:txBody>
      </p:sp>
      <p:graphicFrame>
        <p:nvGraphicFramePr>
          <p:cNvPr id="14" name="Content Placeholder 13" descr="i cross j = k. j cross k = i. k cross i = j. j cross i = negative k. k cross j = negative i. i cross k = negative j.">
            <a:extLst>
              <a:ext uri="{FF2B5EF4-FFF2-40B4-BE49-F238E27FC236}">
                <a16:creationId xmlns:a16="http://schemas.microsoft.com/office/drawing/2014/main" id="{9BCF13D8-5C90-4634-90CA-1051C9AFF93B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132423280"/>
              </p:ext>
            </p:extLst>
          </p:nvPr>
        </p:nvGraphicFramePr>
        <p:xfrm>
          <a:off x="3875392" y="2356948"/>
          <a:ext cx="4359517" cy="946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543" name="Equation" r:id="rId5" imgW="4444920" imgH="965160" progId="Equation.DSMT4">
                  <p:embed/>
                </p:oleObj>
              </mc:Choice>
              <mc:Fallback>
                <p:oleObj name="Equation" r:id="rId5" imgW="4444920" imgH="965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6111D5-D133-49EC-B4AA-4AFC92831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5392" y="2356948"/>
                        <a:ext cx="4359517" cy="946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D4AD65-D54D-47E6-B4B2-44ABB7749BA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791439"/>
            <a:ext cx="1912332" cy="313836"/>
          </a:xfrm>
        </p:spPr>
        <p:txBody>
          <a:bodyPr/>
          <a:lstStyle/>
          <a:p>
            <a:r>
              <a:rPr lang="en-US" altLang="en-US" dirty="0"/>
              <a:t>Observe that</a:t>
            </a:r>
            <a:endParaRPr lang="en-IN" dirty="0"/>
          </a:p>
        </p:txBody>
      </p:sp>
      <p:sp>
        <p:nvSpPr>
          <p:cNvPr id="8" name="Content Placeholder 7" descr="i times j ! = j times i">
            <a:extLst>
              <a:ext uri="{FF2B5EF4-FFF2-40B4-BE49-F238E27FC236}">
                <a16:creationId xmlns:a16="http://schemas.microsoft.com/office/drawing/2014/main" id="{B2CA2714-9579-488F-A236-A0FA0CF6F72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8925" y="4501052"/>
            <a:ext cx="10712450" cy="313836"/>
          </a:xfrm>
        </p:spPr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≠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A864-0B89-431E-B1C2-2D0A9DF9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(17 of 19)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7AFD0-886F-436D-937B-7CEC76867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373037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Thus the cross product is not commutative. Also</a:t>
            </a:r>
          </a:p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−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whereas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0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 the associative law for multiplication does not usually hold; that is, in general,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≠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However, some of the usual laws of algebra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hold for cross products.</a:t>
            </a:r>
          </a:p>
        </p:txBody>
      </p:sp>
    </p:spTree>
    <p:extLst>
      <p:ext uri="{BB962C8B-B14F-4D97-AF65-F5344CB8AC3E}">
        <p14:creationId xmlns:p14="http://schemas.microsoft.com/office/powerpoint/2010/main" val="22708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C35-27BE-47E8-8323-042C23E6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(18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C5E74-0EBC-4E6A-AC7E-2EFB484B83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291618"/>
          </a:xfrm>
        </p:spPr>
        <p:txBody>
          <a:bodyPr/>
          <a:lstStyle/>
          <a:p>
            <a:r>
              <a:rPr lang="en-US" altLang="en-US" dirty="0"/>
              <a:t>The following theorem summarizes the properties of vector products.</a:t>
            </a:r>
          </a:p>
          <a:p>
            <a:r>
              <a:rPr lang="en-IN" b="1" dirty="0">
                <a:solidFill>
                  <a:srgbClr val="0000A3"/>
                </a:solidFill>
              </a:rPr>
              <a:t>11 Properties of the Cross Product</a:t>
            </a:r>
            <a:r>
              <a:rPr lang="en-IN" b="1" dirty="0"/>
              <a:t> </a:t>
            </a:r>
            <a:r>
              <a:rPr lang="en-IN" dirty="0"/>
              <a:t>If </a:t>
            </a:r>
            <a:r>
              <a:rPr lang="en-IN" b="1" dirty="0"/>
              <a:t>a</a:t>
            </a:r>
            <a:r>
              <a:rPr lang="en-IN" dirty="0"/>
              <a:t>, </a:t>
            </a:r>
            <a:r>
              <a:rPr lang="en-IN" b="1" dirty="0"/>
              <a:t>b</a:t>
            </a:r>
            <a:r>
              <a:rPr lang="en-IN" dirty="0"/>
              <a:t>, and </a:t>
            </a:r>
            <a:r>
              <a:rPr lang="en-IN" b="1" dirty="0"/>
              <a:t>c </a:t>
            </a:r>
            <a:r>
              <a:rPr lang="en-IN" dirty="0"/>
              <a:t>are vectors and </a:t>
            </a:r>
            <a:r>
              <a:rPr lang="en-IN" i="1" dirty="0"/>
              <a:t>c </a:t>
            </a:r>
            <a:r>
              <a:rPr lang="en-IN" dirty="0"/>
              <a:t>is a scalar, then</a:t>
            </a:r>
          </a:p>
          <a:p>
            <a:r>
              <a:rPr lang="pt-BR" b="1" dirty="0"/>
              <a:t>1. a </a:t>
            </a:r>
            <a:r>
              <a:rPr lang="pt-BR" dirty="0"/>
              <a:t>× </a:t>
            </a:r>
            <a:r>
              <a:rPr lang="pt-BR" b="1" dirty="0"/>
              <a:t>b </a:t>
            </a:r>
            <a:r>
              <a:rPr lang="pt-BR" dirty="0"/>
              <a:t>= −</a:t>
            </a:r>
            <a:r>
              <a:rPr lang="pt-BR" b="1" dirty="0"/>
              <a:t>b </a:t>
            </a:r>
            <a:r>
              <a:rPr lang="pt-BR" dirty="0"/>
              <a:t>× </a:t>
            </a:r>
            <a:r>
              <a:rPr lang="pt-BR" b="1" dirty="0"/>
              <a:t>a</a:t>
            </a:r>
          </a:p>
          <a:p>
            <a:r>
              <a:rPr lang="en-IN" b="1" dirty="0"/>
              <a:t>2. </a:t>
            </a:r>
            <a:r>
              <a:rPr lang="en-IN" dirty="0"/>
              <a:t>(</a:t>
            </a:r>
            <a:r>
              <a:rPr lang="en-IN" i="1" dirty="0" smtClean="0"/>
              <a:t>c</a:t>
            </a:r>
            <a:r>
              <a:rPr lang="en-IN" sz="100" i="1" dirty="0" smtClean="0"/>
              <a:t> </a:t>
            </a:r>
            <a:r>
              <a:rPr lang="en-IN" b="1" dirty="0" smtClean="0"/>
              <a:t>a</a:t>
            </a:r>
            <a:r>
              <a:rPr lang="en-IN" dirty="0"/>
              <a:t>) × </a:t>
            </a:r>
            <a:r>
              <a:rPr lang="en-IN" b="1" dirty="0"/>
              <a:t>b </a:t>
            </a:r>
            <a:r>
              <a:rPr lang="en-IN" dirty="0"/>
              <a:t>= </a:t>
            </a:r>
            <a:r>
              <a:rPr lang="en-IN" i="1" dirty="0"/>
              <a:t>c</a:t>
            </a:r>
            <a:r>
              <a:rPr lang="en-IN" dirty="0"/>
              <a:t>(</a:t>
            </a:r>
            <a:r>
              <a:rPr lang="en-IN" b="1" dirty="0"/>
              <a:t>a </a:t>
            </a:r>
            <a:r>
              <a:rPr lang="en-IN" dirty="0"/>
              <a:t>× </a:t>
            </a:r>
            <a:r>
              <a:rPr lang="en-IN" b="1" dirty="0"/>
              <a:t>b</a:t>
            </a:r>
            <a:r>
              <a:rPr lang="en-IN" dirty="0"/>
              <a:t>) = </a:t>
            </a:r>
            <a:r>
              <a:rPr lang="en-IN" b="1" dirty="0"/>
              <a:t>a </a:t>
            </a:r>
            <a:r>
              <a:rPr lang="en-IN" dirty="0"/>
              <a:t>× (</a:t>
            </a:r>
            <a:r>
              <a:rPr lang="en-IN" i="1" dirty="0" smtClean="0"/>
              <a:t>c</a:t>
            </a:r>
            <a:r>
              <a:rPr lang="en-IN" sz="100" i="1" dirty="0" smtClean="0"/>
              <a:t> </a:t>
            </a:r>
            <a:r>
              <a:rPr lang="en-IN" b="1" dirty="0" smtClean="0"/>
              <a:t>b</a:t>
            </a:r>
            <a:r>
              <a:rPr lang="en-IN" dirty="0"/>
              <a:t>)</a:t>
            </a:r>
          </a:p>
          <a:p>
            <a:r>
              <a:rPr lang="en-IN" b="1" dirty="0"/>
              <a:t>3. a </a:t>
            </a:r>
            <a:r>
              <a:rPr lang="en-IN" dirty="0"/>
              <a:t>× (</a:t>
            </a:r>
            <a:r>
              <a:rPr lang="en-IN" b="1" dirty="0"/>
              <a:t>b </a:t>
            </a:r>
            <a:r>
              <a:rPr lang="en-IN" dirty="0"/>
              <a:t>+ </a:t>
            </a:r>
            <a:r>
              <a:rPr lang="en-IN" b="1" dirty="0"/>
              <a:t>c</a:t>
            </a:r>
            <a:r>
              <a:rPr lang="en-IN" dirty="0"/>
              <a:t>) = </a:t>
            </a:r>
            <a:r>
              <a:rPr lang="en-IN" b="1" dirty="0"/>
              <a:t>a </a:t>
            </a:r>
            <a:r>
              <a:rPr lang="en-IN" dirty="0"/>
              <a:t>× </a:t>
            </a:r>
            <a:r>
              <a:rPr lang="en-IN" b="1" dirty="0"/>
              <a:t>b </a:t>
            </a:r>
            <a:r>
              <a:rPr lang="en-IN" dirty="0"/>
              <a:t>+ </a:t>
            </a:r>
            <a:r>
              <a:rPr lang="en-IN" b="1" dirty="0"/>
              <a:t>a </a:t>
            </a:r>
            <a:r>
              <a:rPr lang="en-IN" dirty="0"/>
              <a:t>× </a:t>
            </a:r>
            <a:r>
              <a:rPr lang="en-IN" b="1" dirty="0"/>
              <a:t>c</a:t>
            </a:r>
          </a:p>
          <a:p>
            <a:r>
              <a:rPr lang="en-IN" b="1" dirty="0"/>
              <a:t>4. </a:t>
            </a:r>
            <a:r>
              <a:rPr lang="en-IN" dirty="0"/>
              <a:t>(</a:t>
            </a:r>
            <a:r>
              <a:rPr lang="en-IN" b="1" dirty="0"/>
              <a:t>a </a:t>
            </a:r>
            <a:r>
              <a:rPr lang="en-IN" dirty="0"/>
              <a:t>+ </a:t>
            </a:r>
            <a:r>
              <a:rPr lang="en-IN" b="1" dirty="0"/>
              <a:t>b</a:t>
            </a:r>
            <a:r>
              <a:rPr lang="en-IN" dirty="0"/>
              <a:t>) × </a:t>
            </a:r>
            <a:r>
              <a:rPr lang="en-IN" b="1" dirty="0"/>
              <a:t>c </a:t>
            </a:r>
            <a:r>
              <a:rPr lang="en-IN" dirty="0"/>
              <a:t>= </a:t>
            </a:r>
            <a:r>
              <a:rPr lang="en-IN" b="1" dirty="0"/>
              <a:t>a </a:t>
            </a:r>
            <a:r>
              <a:rPr lang="en-IN" dirty="0"/>
              <a:t>× </a:t>
            </a:r>
            <a:r>
              <a:rPr lang="en-IN" b="1" dirty="0"/>
              <a:t>c </a:t>
            </a:r>
            <a:r>
              <a:rPr lang="en-IN" dirty="0"/>
              <a:t>+ </a:t>
            </a:r>
            <a:r>
              <a:rPr lang="en-IN" b="1" dirty="0"/>
              <a:t>b </a:t>
            </a:r>
            <a:r>
              <a:rPr lang="en-IN" dirty="0"/>
              <a:t>× </a:t>
            </a:r>
            <a:r>
              <a:rPr lang="en-IN" b="1" dirty="0"/>
              <a:t>c</a:t>
            </a:r>
          </a:p>
          <a:p>
            <a:r>
              <a:rPr lang="it-IT" b="1" dirty="0"/>
              <a:t>5. a </a:t>
            </a:r>
            <a:r>
              <a:rPr lang="en-US" b="1" dirty="0"/>
              <a:t>∙</a:t>
            </a:r>
            <a:r>
              <a:rPr lang="it-IT" dirty="0"/>
              <a:t> (</a:t>
            </a:r>
            <a:r>
              <a:rPr lang="it-IT" b="1" dirty="0"/>
              <a:t>b </a:t>
            </a:r>
            <a:r>
              <a:rPr lang="it-IT" dirty="0"/>
              <a:t>× </a:t>
            </a:r>
            <a:r>
              <a:rPr lang="it-IT" b="1" dirty="0"/>
              <a:t>c</a:t>
            </a:r>
            <a:r>
              <a:rPr lang="it-IT" dirty="0"/>
              <a:t>) = (</a:t>
            </a:r>
            <a:r>
              <a:rPr lang="it-IT" b="1" dirty="0"/>
              <a:t>a </a:t>
            </a:r>
            <a:r>
              <a:rPr lang="en-US" dirty="0"/>
              <a:t>×</a:t>
            </a:r>
            <a:r>
              <a:rPr lang="it-IT" dirty="0"/>
              <a:t> </a:t>
            </a:r>
            <a:r>
              <a:rPr lang="it-IT" b="1" dirty="0"/>
              <a:t>b</a:t>
            </a:r>
            <a:r>
              <a:rPr lang="it-IT" dirty="0"/>
              <a:t>) </a:t>
            </a:r>
            <a:r>
              <a:rPr lang="en-US" b="1" dirty="0" smtClean="0"/>
              <a:t>·</a:t>
            </a:r>
            <a:r>
              <a:rPr lang="it-IT" dirty="0" smtClean="0"/>
              <a:t> </a:t>
            </a:r>
            <a:r>
              <a:rPr lang="it-IT" b="1" dirty="0"/>
              <a:t>c</a:t>
            </a:r>
          </a:p>
          <a:p>
            <a:r>
              <a:rPr lang="en-IN" b="1" dirty="0"/>
              <a:t>6. a </a:t>
            </a:r>
            <a:r>
              <a:rPr lang="en-US" dirty="0"/>
              <a:t>×</a:t>
            </a:r>
            <a:r>
              <a:rPr lang="ja-JP" altLang="en-US" b="1" dirty="0"/>
              <a:t> </a:t>
            </a:r>
            <a:r>
              <a:rPr lang="en-IN" dirty="0"/>
              <a:t>(</a:t>
            </a:r>
            <a:r>
              <a:rPr lang="en-IN" b="1" dirty="0"/>
              <a:t>b </a:t>
            </a:r>
            <a:r>
              <a:rPr lang="en-IN" dirty="0"/>
              <a:t>× </a:t>
            </a:r>
            <a:r>
              <a:rPr lang="en-IN" b="1" dirty="0"/>
              <a:t>c</a:t>
            </a:r>
            <a:r>
              <a:rPr lang="en-IN" dirty="0"/>
              <a:t>) = (</a:t>
            </a:r>
            <a:r>
              <a:rPr lang="en-IN" b="1" dirty="0"/>
              <a:t>a </a:t>
            </a:r>
            <a:r>
              <a:rPr lang="en-US" b="1" dirty="0" smtClean="0"/>
              <a:t>·</a:t>
            </a:r>
            <a:r>
              <a:rPr lang="en-IN" dirty="0" smtClean="0"/>
              <a:t> </a:t>
            </a:r>
            <a:r>
              <a:rPr lang="en-IN" b="1" dirty="0"/>
              <a:t>c</a:t>
            </a:r>
            <a:r>
              <a:rPr lang="en-IN" dirty="0"/>
              <a:t>)</a:t>
            </a:r>
            <a:r>
              <a:rPr lang="en-IN" b="1" dirty="0"/>
              <a:t>b </a:t>
            </a:r>
            <a:r>
              <a:rPr lang="en-IN" dirty="0"/>
              <a:t>− (</a:t>
            </a:r>
            <a:r>
              <a:rPr lang="en-IN" b="1" dirty="0"/>
              <a:t>a </a:t>
            </a:r>
            <a:r>
              <a:rPr lang="en-US" b="1" dirty="0" smtClean="0"/>
              <a:t>·</a:t>
            </a:r>
            <a:r>
              <a:rPr lang="en-IN" dirty="0" smtClean="0"/>
              <a:t> </a:t>
            </a:r>
            <a:r>
              <a:rPr lang="en-IN" b="1" dirty="0"/>
              <a:t>b</a:t>
            </a:r>
            <a:r>
              <a:rPr lang="en-IN" dirty="0"/>
              <a:t>)</a:t>
            </a:r>
            <a:r>
              <a:rPr lang="en-IN" b="1" dirty="0"/>
              <a:t>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68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6036-F7F9-49D8-9B25-415750FC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(19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E945-EAC5-4D87-9322-BF2D71C101A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These properties can be proved by writing the vectors in terms of their components and using the definition of a cross product.</a:t>
            </a:r>
            <a:endParaRPr lang="en-IN" dirty="0"/>
          </a:p>
        </p:txBody>
      </p:sp>
      <p:graphicFrame>
        <p:nvGraphicFramePr>
          <p:cNvPr id="8" name="Content Placeholder 7" descr="If a = vec(a_1, a_2, a_3), b = vec(b_1, b_2, b_3) and c = &lt;c_1, c_2, c_3&gt;, then">
            <a:extLst>
              <a:ext uri="{FF2B5EF4-FFF2-40B4-BE49-F238E27FC236}">
                <a16:creationId xmlns:a16="http://schemas.microsoft.com/office/drawing/2014/main" id="{65523644-9BDE-4727-BFF3-27EFC1FFFC2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963702339"/>
              </p:ext>
            </p:extLst>
          </p:nvPr>
        </p:nvGraphicFramePr>
        <p:xfrm>
          <a:off x="749033" y="2272975"/>
          <a:ext cx="7647921" cy="42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48" name="Equation" r:id="rId3" imgW="7823160" imgH="431640" progId="Equation.DSMT4">
                  <p:embed/>
                </p:oleObj>
              </mc:Choice>
              <mc:Fallback>
                <p:oleObj name="Equation" r:id="rId3" imgW="782316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DFE82E7-8412-4E5C-AB48-92D0EC71F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033" y="2272975"/>
                        <a:ext cx="7647921" cy="42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 descr="(item 12). a * (b cross c) = a_1(b_2 c_3 minus b_3 c_2) + a_2(b_3 c_1 minus b_1 c_3) + a_3(b_1 c_2 minus b_2 c_1)  =  a_1 b_2 c_3 minus a_1 b_3 c_2 + a_2 b_3 c_1 minus a_2 b_1 c_3 + a_3 b_1 c_2 minus a_3 b_2 c_1  =  (a_2 b_3 minus a_3 b_2)c_1 + (a_3 b_1 minus a_1 b_3)c_2 + (a_1 b_2 minus a_2 b_1)c_3  =  (a cross b) * c">
            <a:extLst>
              <a:ext uri="{FF2B5EF4-FFF2-40B4-BE49-F238E27FC236}">
                <a16:creationId xmlns:a16="http://schemas.microsoft.com/office/drawing/2014/main" id="{19D32AE0-EEE1-4637-AA6C-000CECC63463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63184567"/>
              </p:ext>
            </p:extLst>
          </p:nvPr>
        </p:nvGraphicFramePr>
        <p:xfrm>
          <a:off x="1908090" y="3196768"/>
          <a:ext cx="7879275" cy="211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49" name="Equation" r:id="rId5" imgW="8140680" imgH="2184120" progId="Equation.DSMT4">
                  <p:embed/>
                </p:oleObj>
              </mc:Choice>
              <mc:Fallback>
                <p:oleObj name="Equation" r:id="rId5" imgW="8140680" imgH="21841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82A577C-05E7-4F52-A2BE-18FBFEE3A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090" y="3196768"/>
                        <a:ext cx="7879275" cy="211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A4B5-4B41-4395-BA83-F0FC4429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476"/>
            <a:ext cx="10515600" cy="531187"/>
          </a:xfrm>
        </p:spPr>
        <p:txBody>
          <a:bodyPr/>
          <a:lstStyle/>
          <a:p>
            <a:pPr algn="ctr"/>
            <a:r>
              <a:rPr lang="en-IN" dirty="0"/>
              <a:t>Triple Products</a:t>
            </a:r>
          </a:p>
        </p:txBody>
      </p:sp>
    </p:spTree>
    <p:extLst>
      <p:ext uri="{BB962C8B-B14F-4D97-AF65-F5344CB8AC3E}">
        <p14:creationId xmlns:p14="http://schemas.microsoft.com/office/powerpoint/2010/main" val="2488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8E1B-5F4A-4BE1-A282-FA83831C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Triple Products </a:t>
            </a:r>
            <a:r>
              <a:rPr lang="en-US" altLang="en-US" sz="2400" b="0" dirty="0"/>
              <a:t>(1 of 5)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96DB-E0C2-4A67-B7E6-77D5D4B0A58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67651"/>
          </a:xfrm>
        </p:spPr>
        <p:txBody>
          <a:bodyPr/>
          <a:lstStyle/>
          <a:p>
            <a:r>
              <a:rPr lang="en-US" altLang="en-US" dirty="0"/>
              <a:t>The product </a:t>
            </a:r>
            <a:r>
              <a:rPr lang="en-US" altLang="en-US" b="1" dirty="0"/>
              <a:t>a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·</a:t>
            </a:r>
            <a:r>
              <a:rPr lang="en-US" altLang="en-US" dirty="0" smtClean="0"/>
              <a:t> </a:t>
            </a:r>
            <a:r>
              <a:rPr lang="en-US" altLang="en-US" dirty="0"/>
              <a:t>(</a:t>
            </a:r>
            <a:r>
              <a:rPr lang="en-US" altLang="en-US" b="1" dirty="0"/>
              <a:t>b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c</a:t>
            </a:r>
            <a:r>
              <a:rPr lang="en-US" altLang="en-US" dirty="0"/>
              <a:t>) that occurs in Property 5 is called the </a:t>
            </a:r>
            <a:r>
              <a:rPr lang="en-US" altLang="en-US" b="1" dirty="0"/>
              <a:t>scalar triple product </a:t>
            </a:r>
            <a:r>
              <a:rPr lang="en-US" altLang="en-US" dirty="0"/>
              <a:t>of the vectors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</a:t>
            </a:r>
            <a:r>
              <a:rPr lang="en-US" altLang="en-US" dirty="0"/>
              <a:t>. Notice from Equation 12 that we can write the scalar triple product as a determinant:</a:t>
            </a:r>
          </a:p>
        </p:txBody>
      </p:sp>
      <p:graphicFrame>
        <p:nvGraphicFramePr>
          <p:cNvPr id="8" name="Content Placeholder 7" descr="(item 13). a * (b times c) = det(3, 3 [a_1, a_2, a_3, b_1, b_2, b_3, c_1, c_2, c_3])">
            <a:extLst>
              <a:ext uri="{FF2B5EF4-FFF2-40B4-BE49-F238E27FC236}">
                <a16:creationId xmlns:a16="http://schemas.microsoft.com/office/drawing/2014/main" id="{FBD5F6A0-8C17-4938-87E2-D5298262336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23870633"/>
              </p:ext>
            </p:extLst>
          </p:nvPr>
        </p:nvGraphicFramePr>
        <p:xfrm>
          <a:off x="4360981" y="2912391"/>
          <a:ext cx="3470039" cy="159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05" name="Equation" r:id="rId3" imgW="3593880" imgH="1650960" progId="Equation.DSMT4">
                  <p:embed/>
                </p:oleObj>
              </mc:Choice>
              <mc:Fallback>
                <p:oleObj name="Equation" r:id="rId3" imgW="359388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929EF61-0BC3-4408-B0D6-E2B029096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0981" y="2912391"/>
                        <a:ext cx="3470039" cy="1593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0D11E0-064B-4188-9751-5BCCD894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Triple Products </a:t>
            </a:r>
            <a:r>
              <a:rPr lang="en-US" altLang="en-US" sz="2400" b="0" dirty="0"/>
              <a:t>(2 of 5)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79F256-78DE-4141-99F1-A8483B0BCA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1192363" cy="753339"/>
          </a:xfrm>
        </p:spPr>
        <p:txBody>
          <a:bodyPr/>
          <a:lstStyle/>
          <a:p>
            <a:r>
              <a:rPr lang="en-US" altLang="en-US" dirty="0"/>
              <a:t>The geometric significance of the scalar triple product can be seen by considering the parallelepiped determined by the vectors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</a:t>
            </a:r>
            <a:r>
              <a:rPr lang="en-US" altLang="en-US" dirty="0"/>
              <a:t>. (See Figure 3.)</a:t>
            </a:r>
            <a:endParaRPr lang="en-IN" dirty="0"/>
          </a:p>
        </p:txBody>
      </p:sp>
      <p:pic>
        <p:nvPicPr>
          <p:cNvPr id="16" name="Content Placeholder 15" descr="The image shows a cuboid of height h. Three vectors a, b, and c are drawn adjacently at the bottom left vertex of the cuboid along the length, breadth and, height respectively. A perpendicular vector b*c is also drawn from this vertex in the upward direction. The vector b*c makes an angle theta with the vector a. &#10;">
            <a:extLst>
              <a:ext uri="{FF2B5EF4-FFF2-40B4-BE49-F238E27FC236}">
                <a16:creationId xmlns:a16="http://schemas.microsoft.com/office/drawing/2014/main" id="{32C07FA2-CE9D-4B72-B48E-A6941578C6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21665" y="2181280"/>
            <a:ext cx="4387121" cy="253461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9D16E1-9BC5-49A6-97D2-E8EBFEDAFD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4924824"/>
            <a:ext cx="10721975" cy="373039"/>
          </a:xfrm>
        </p:spPr>
        <p:txBody>
          <a:bodyPr/>
          <a:lstStyle/>
          <a:p>
            <a:pPr algn="ctr"/>
            <a:r>
              <a:rPr lang="en-US" altLang="en-US" sz="2000" b="1" dirty="0"/>
              <a:t>Figure 3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C5AD6A-7B25-4B78-AE57-BD363DFD98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6" y="5607080"/>
            <a:ext cx="5162292" cy="373039"/>
          </a:xfrm>
        </p:spPr>
        <p:txBody>
          <a:bodyPr/>
          <a:lstStyle/>
          <a:p>
            <a:r>
              <a:rPr lang="en-US" altLang="en-US" dirty="0"/>
              <a:t>The area of the base parallelogram is</a:t>
            </a:r>
            <a:endParaRPr lang="en-IN" dirty="0"/>
          </a:p>
        </p:txBody>
      </p:sp>
      <p:graphicFrame>
        <p:nvGraphicFramePr>
          <p:cNvPr id="18" name="Content Placeholder 17" descr="A = abs (b cross c)">
            <a:extLst>
              <a:ext uri="{FF2B5EF4-FFF2-40B4-BE49-F238E27FC236}">
                <a16:creationId xmlns:a16="http://schemas.microsoft.com/office/drawing/2014/main" id="{094BD70B-2019-4F09-AAA7-945B7DFC4143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96271555"/>
              </p:ext>
            </p:extLst>
          </p:nvPr>
        </p:nvGraphicFramePr>
        <p:xfrm>
          <a:off x="5880824" y="5600807"/>
          <a:ext cx="1332125" cy="42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24" name="Equation" r:id="rId4" imgW="1358640" imgH="431640" progId="Equation.DSMT4">
                  <p:embed/>
                </p:oleObj>
              </mc:Choice>
              <mc:Fallback>
                <p:oleObj name="Equation" r:id="rId4" imgW="135864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1F6599E-42A6-45DE-BBB9-35BB57FEEC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0824" y="5600807"/>
                        <a:ext cx="1332125" cy="42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6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341B-0562-4035-88FC-79D3CABE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Triple Products </a:t>
            </a:r>
            <a:r>
              <a:rPr lang="en-US" altLang="en-US" sz="2400" b="0" dirty="0"/>
              <a:t>(3 of 5)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3914-0A53-4EE1-8860-47E0C9C499D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06100" cy="417513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is the angle between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c</a:t>
            </a:r>
            <a:r>
              <a:rPr lang="en-US" altLang="en-US" dirty="0"/>
              <a:t>, then the height </a:t>
            </a:r>
            <a:r>
              <a:rPr lang="en-US" altLang="en-US" i="1" dirty="0"/>
              <a:t>h</a:t>
            </a:r>
            <a:r>
              <a:rPr lang="en-US" altLang="en-US" dirty="0"/>
              <a:t> of the parallelepiped is</a:t>
            </a:r>
            <a:endParaRPr lang="en-IN" dirty="0"/>
          </a:p>
        </p:txBody>
      </p:sp>
      <p:graphicFrame>
        <p:nvGraphicFramePr>
          <p:cNvPr id="20" name="Content Placeholder 19" descr="h = abs(a) abs(cos(theta))">
            <a:extLst>
              <a:ext uri="{FF2B5EF4-FFF2-40B4-BE49-F238E27FC236}">
                <a16:creationId xmlns:a16="http://schemas.microsoft.com/office/drawing/2014/main" id="{61D546D8-61E6-4900-B033-11B9E8B91CBA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399089077"/>
              </p:ext>
            </p:extLst>
          </p:nvPr>
        </p:nvGraphicFramePr>
        <p:xfrm>
          <a:off x="736600" y="1898488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0" name="Equation" r:id="rId3" imgW="1701720" imgH="431640" progId="Equation.DSMT4">
                  <p:embed/>
                </p:oleObj>
              </mc:Choice>
              <mc:Fallback>
                <p:oleObj name="Equation" r:id="rId3" imgW="170172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5604352-39D3-4BA7-9EA3-A41B75AF2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1898488"/>
                        <a:ext cx="1701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AC9BF5-5FE6-4656-A0BA-908BB3506FA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535810" y="1927343"/>
            <a:ext cx="2026763" cy="343453"/>
          </a:xfrm>
        </p:spPr>
        <p:txBody>
          <a:bodyPr/>
          <a:lstStyle/>
          <a:p>
            <a:r>
              <a:rPr lang="en-US" altLang="en-US" dirty="0"/>
              <a:t>(We must use</a:t>
            </a:r>
            <a:endParaRPr lang="en-IN" dirty="0"/>
          </a:p>
        </p:txBody>
      </p:sp>
      <p:graphicFrame>
        <p:nvGraphicFramePr>
          <p:cNvPr id="22" name="Content Placeholder 21" descr="abs (Cos theta)">
            <a:extLst>
              <a:ext uri="{FF2B5EF4-FFF2-40B4-BE49-F238E27FC236}">
                <a16:creationId xmlns:a16="http://schemas.microsoft.com/office/drawing/2014/main" id="{6029E4B1-463E-4418-8E3B-2570DFBAD8A1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3296170"/>
              </p:ext>
            </p:extLst>
          </p:nvPr>
        </p:nvGraphicFramePr>
        <p:xfrm>
          <a:off x="4513738" y="1883169"/>
          <a:ext cx="812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1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ED9B9CF-C241-433B-A4EA-2D0B3E30B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3738" y="1883169"/>
                        <a:ext cx="812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084268-0216-441E-9F40-F72C0EC2148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420412" y="1927343"/>
            <a:ext cx="3205114" cy="327067"/>
          </a:xfrm>
        </p:spPr>
        <p:txBody>
          <a:bodyPr/>
          <a:lstStyle/>
          <a:p>
            <a:r>
              <a:rPr lang="en-US" altLang="en-US" dirty="0"/>
              <a:t>instead of cos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dirty="0" smtClean="0"/>
              <a:t> </a:t>
            </a:r>
            <a:r>
              <a:rPr lang="en-US" altLang="en-US" dirty="0"/>
              <a:t>in case</a:t>
            </a:r>
            <a:endParaRPr lang="en-IN" dirty="0"/>
          </a:p>
        </p:txBody>
      </p:sp>
      <p:graphicFrame>
        <p:nvGraphicFramePr>
          <p:cNvPr id="24" name="Content Placeholder 23" descr="theta &gt; pi/2">
            <a:extLst>
              <a:ext uri="{FF2B5EF4-FFF2-40B4-BE49-F238E27FC236}">
                <a16:creationId xmlns:a16="http://schemas.microsoft.com/office/drawing/2014/main" id="{9425E48C-95D1-42B8-A6CC-D94A496AEC9C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218597014"/>
              </p:ext>
            </p:extLst>
          </p:nvPr>
        </p:nvGraphicFramePr>
        <p:xfrm>
          <a:off x="8659992" y="1699977"/>
          <a:ext cx="932669" cy="78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2" name="Equation" r:id="rId7" imgW="863280" imgH="723600" progId="Equation.DSMT4">
                  <p:embed/>
                </p:oleObj>
              </mc:Choice>
              <mc:Fallback>
                <p:oleObj name="Equation" r:id="rId7" imgW="863280" imgH="723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4EF8B73-1C5A-47CE-BF8A-1CB07132F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59992" y="1699977"/>
                        <a:ext cx="932669" cy="78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1C637A-EF4C-4F7E-8DD9-8FADFB5B2DA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627126" y="1920675"/>
            <a:ext cx="2071538" cy="333735"/>
          </a:xfrm>
        </p:spPr>
        <p:txBody>
          <a:bodyPr/>
          <a:lstStyle/>
          <a:p>
            <a:r>
              <a:rPr lang="en-US" altLang="en-US" dirty="0"/>
              <a:t>) Therefore the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CCAD6E-389B-4F07-B2B2-2783E5CD6C7A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2523443"/>
            <a:ext cx="4278460" cy="343453"/>
          </a:xfrm>
        </p:spPr>
        <p:txBody>
          <a:bodyPr/>
          <a:lstStyle/>
          <a:p>
            <a:r>
              <a:rPr lang="en-US" altLang="en-US" dirty="0"/>
              <a:t>volume of the parallelepiped is</a:t>
            </a:r>
          </a:p>
        </p:txBody>
      </p:sp>
      <p:graphicFrame>
        <p:nvGraphicFramePr>
          <p:cNvPr id="26" name="Content Placeholder 25" descr="V= A h =  abs (b cross c) (a)(cos(theta)) = (a* (b cross c))">
            <a:extLst>
              <a:ext uri="{FF2B5EF4-FFF2-40B4-BE49-F238E27FC236}">
                <a16:creationId xmlns:a16="http://schemas.microsoft.com/office/drawing/2014/main" id="{193DCC52-6B2B-45CC-83E0-266B3F370014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1747409315"/>
              </p:ext>
            </p:extLst>
          </p:nvPr>
        </p:nvGraphicFramePr>
        <p:xfrm>
          <a:off x="3765550" y="3113292"/>
          <a:ext cx="466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3" name="Equation" r:id="rId9" imgW="4660560" imgH="431640" progId="Equation.DSMT4">
                  <p:embed/>
                </p:oleObj>
              </mc:Choice>
              <mc:Fallback>
                <p:oleObj name="Equation" r:id="rId9" imgW="466056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EF328E2-F846-485D-A2E4-E643C895F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65550" y="3113292"/>
                        <a:ext cx="4660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8F8D5A2-ADB2-4330-9A4C-976DD2D23A5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36600" y="3791489"/>
            <a:ext cx="10712450" cy="1160332"/>
          </a:xfrm>
        </p:spPr>
        <p:txBody>
          <a:bodyPr/>
          <a:lstStyle/>
          <a:p>
            <a:r>
              <a:rPr lang="en-US" altLang="en-US" dirty="0"/>
              <a:t>Thus we have proved the following formula.</a:t>
            </a:r>
          </a:p>
          <a:p>
            <a:r>
              <a:rPr lang="en-IN" b="1" dirty="0">
                <a:solidFill>
                  <a:srgbClr val="0000A3"/>
                </a:solidFill>
              </a:rPr>
              <a:t>14</a:t>
            </a:r>
            <a:r>
              <a:rPr lang="en-IN" b="1" dirty="0"/>
              <a:t> </a:t>
            </a:r>
            <a:r>
              <a:rPr lang="en-IN" dirty="0"/>
              <a:t>The volume of the parallelepiped determined by the vectors </a:t>
            </a:r>
            <a:r>
              <a:rPr lang="en-IN" b="1" dirty="0"/>
              <a:t>a</a:t>
            </a:r>
            <a:r>
              <a:rPr lang="en-IN" dirty="0"/>
              <a:t>, </a:t>
            </a:r>
            <a:r>
              <a:rPr lang="en-IN" b="1" dirty="0"/>
              <a:t>b</a:t>
            </a:r>
            <a:r>
              <a:rPr lang="en-IN" dirty="0"/>
              <a:t>, and </a:t>
            </a:r>
            <a:r>
              <a:rPr lang="en-IN" b="1" dirty="0"/>
              <a:t>c </a:t>
            </a:r>
            <a:r>
              <a:rPr lang="en-IN" dirty="0"/>
              <a:t>is the magnitude of their scalar triple product:</a:t>
            </a:r>
          </a:p>
        </p:txBody>
      </p:sp>
      <p:graphicFrame>
        <p:nvGraphicFramePr>
          <p:cNvPr id="28" name="Content Placeholder 27" descr="V = abs (a * (b cross c))">
            <a:extLst>
              <a:ext uri="{FF2B5EF4-FFF2-40B4-BE49-F238E27FC236}">
                <a16:creationId xmlns:a16="http://schemas.microsoft.com/office/drawing/2014/main" id="{735913B4-A27F-4B9A-81AF-6EC9BFC2A8B8}"/>
              </a:ext>
            </a:extLst>
          </p:cNvPr>
          <p:cNvGraphicFramePr>
            <a:graphicFrameLocks noGrp="1" noChangeAspect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11628526"/>
              </p:ext>
            </p:extLst>
          </p:nvPr>
        </p:nvGraphicFramePr>
        <p:xfrm>
          <a:off x="5116112" y="5250065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4" name="Equation" r:id="rId11" imgW="1803240" imgH="431640" progId="Equation.DSMT4">
                  <p:embed/>
                </p:oleObj>
              </mc:Choice>
              <mc:Fallback>
                <p:oleObj name="Equation" r:id="rId11" imgW="180324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89D01A8-BED8-4BF9-80F9-E4D577EA7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6112" y="5250065"/>
                        <a:ext cx="1803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4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AD18-B23C-4E4E-B159-06C06234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Triple Products </a:t>
            </a:r>
            <a:r>
              <a:rPr lang="en-US" altLang="en-US" sz="2400" b="0" dirty="0"/>
              <a:t>(4 of 5)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7064-E3D3-4932-B4E9-4A68341A32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1274407"/>
          </a:xfrm>
        </p:spPr>
        <p:txBody>
          <a:bodyPr/>
          <a:lstStyle/>
          <a:p>
            <a:r>
              <a:rPr lang="en-US" altLang="en-US" dirty="0"/>
              <a:t>If we use the formula in (14) and discover that the volume of the parallelepiped determined by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 </a:t>
            </a:r>
            <a:r>
              <a:rPr lang="en-US" altLang="en-US" dirty="0"/>
              <a:t>is 0, then the vectors must lie in the same plane; that is, they are </a:t>
            </a:r>
            <a:r>
              <a:rPr lang="en-US" altLang="en-US" b="1" dirty="0"/>
              <a:t>coplanar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3A13-B346-4F48-A5FF-3DCE5A3E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744"/>
          </a:xfrm>
        </p:spPr>
        <p:txBody>
          <a:bodyPr/>
          <a:lstStyle/>
          <a:p>
            <a:r>
              <a:rPr lang="en-US" altLang="en-US" dirty="0"/>
              <a:t>Example 5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6829-D69C-4F24-8CD4-DCE82814E73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7172489" cy="341787"/>
          </a:xfrm>
        </p:spPr>
        <p:txBody>
          <a:bodyPr/>
          <a:lstStyle/>
          <a:p>
            <a:r>
              <a:rPr lang="en-US" altLang="en-US" dirty="0"/>
              <a:t>Use the scalar triple product to show that the vectors</a:t>
            </a:r>
            <a:endParaRPr lang="en-IN" dirty="0"/>
          </a:p>
        </p:txBody>
      </p:sp>
      <p:graphicFrame>
        <p:nvGraphicFramePr>
          <p:cNvPr id="12" name="Content Placeholder 11" descr="a = vec(1, 4, negative 7),  b= vec(2, negative 1, 4),  and c= vec(0, negative 9 , 18)">
            <a:extLst>
              <a:ext uri="{FF2B5EF4-FFF2-40B4-BE49-F238E27FC236}">
                <a16:creationId xmlns:a16="http://schemas.microsoft.com/office/drawing/2014/main" id="{601DF5B1-5BE5-46C7-9F6B-3D45327DD9BA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092279487"/>
              </p:ext>
            </p:extLst>
          </p:nvPr>
        </p:nvGraphicFramePr>
        <p:xfrm>
          <a:off x="719138" y="1789113"/>
          <a:ext cx="6781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26" name="Equation" r:id="rId3" imgW="6858000" imgH="431640" progId="Equation.DSMT4">
                  <p:embed/>
                </p:oleObj>
              </mc:Choice>
              <mc:Fallback>
                <p:oleObj name="Equation" r:id="rId3" imgW="68580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CF16C5-C276-408B-9F2D-F4D5C3C64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8" y="1789113"/>
                        <a:ext cx="67818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1A708-9E41-4680-8C41-9F886920FA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598003" y="1848355"/>
            <a:ext cx="1989057" cy="343348"/>
          </a:xfrm>
        </p:spPr>
        <p:txBody>
          <a:bodyPr/>
          <a:lstStyle/>
          <a:p>
            <a:r>
              <a:rPr lang="en-US" altLang="en-US" dirty="0"/>
              <a:t>are coplanar.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07E86-43AB-40BF-AD67-ADA14FAF3AC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564092"/>
            <a:ext cx="10718800" cy="888722"/>
          </a:xfrm>
        </p:spPr>
        <p:txBody>
          <a:bodyPr/>
          <a:lstStyle/>
          <a:p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r>
              <a:rPr lang="en-US" altLang="en-US" dirty="0"/>
              <a:t>We use Equation 13 to compute their scalar triple product:</a:t>
            </a:r>
          </a:p>
        </p:txBody>
      </p:sp>
      <p:graphicFrame>
        <p:nvGraphicFramePr>
          <p:cNvPr id="14" name="Content Placeholder 13" descr="a * (b cross c) = det(3, 3, [1, 4, negative 7, 2, negative 1, 4, 0, negative 9, 18])">
            <a:extLst>
              <a:ext uri="{FF2B5EF4-FFF2-40B4-BE49-F238E27FC236}">
                <a16:creationId xmlns:a16="http://schemas.microsoft.com/office/drawing/2014/main" id="{1AAB67D6-E34E-4145-AFCE-8368EB72AA4F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490105956"/>
              </p:ext>
            </p:extLst>
          </p:nvPr>
        </p:nvGraphicFramePr>
        <p:xfrm>
          <a:off x="4501213" y="3885845"/>
          <a:ext cx="3189575" cy="142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27" name="Equation" r:id="rId5" imgW="3009600" imgH="1346040" progId="Equation.DSMT4">
                  <p:embed/>
                </p:oleObj>
              </mc:Choice>
              <mc:Fallback>
                <p:oleObj name="Equation" r:id="rId5" imgW="3009600" imgH="1346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9B4A6F4-6F2A-424A-959C-661FFDD9F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1213" y="3885845"/>
                        <a:ext cx="3189575" cy="1426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8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CD48-19E3-41DF-AC29-B484802F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(1 of 19)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D30A-703F-42EE-B363-E713F737D33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3659909" cy="345325"/>
          </a:xfrm>
        </p:spPr>
        <p:txBody>
          <a:bodyPr/>
          <a:lstStyle/>
          <a:p>
            <a:r>
              <a:rPr lang="en-US" altLang="en-US" dirty="0"/>
              <a:t>Given two nonzero vectors</a:t>
            </a:r>
            <a:endParaRPr lang="en-IN" dirty="0"/>
          </a:p>
        </p:txBody>
      </p:sp>
      <p:graphicFrame>
        <p:nvGraphicFramePr>
          <p:cNvPr id="20" name="Content Placeholder 19" descr="a = vec(a_1, a_2, a_3) and b = vec(b_1, b_2, b_3)">
            <a:extLst>
              <a:ext uri="{FF2B5EF4-FFF2-40B4-BE49-F238E27FC236}">
                <a16:creationId xmlns:a16="http://schemas.microsoft.com/office/drawing/2014/main" id="{0B2BC438-CC63-4C9A-8EF6-1ED33DACCF2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577384462"/>
              </p:ext>
            </p:extLst>
          </p:nvPr>
        </p:nvGraphicFramePr>
        <p:xfrm>
          <a:off x="4456113" y="1263650"/>
          <a:ext cx="46466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62" name="Equation" r:id="rId3" imgW="4698720" imgH="431640" progId="Equation.DSMT4">
                  <p:embed/>
                </p:oleObj>
              </mc:Choice>
              <mc:Fallback>
                <p:oleObj name="Equation" r:id="rId3" imgW="469872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BB40D96-E827-4049-A047-561EA75EB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113" y="1263650"/>
                        <a:ext cx="4646612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F8811B-1403-423C-B227-61F4ED0A609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89122" y="1308844"/>
            <a:ext cx="2294078" cy="325531"/>
          </a:xfrm>
        </p:spPr>
        <p:txBody>
          <a:bodyPr/>
          <a:lstStyle/>
          <a:p>
            <a:r>
              <a:rPr lang="en-US" altLang="en-US" dirty="0"/>
              <a:t>it is very useful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2D00A-F243-4C6F-99B5-AE6E7A31A95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869732"/>
            <a:ext cx="10718800" cy="325532"/>
          </a:xfrm>
        </p:spPr>
        <p:txBody>
          <a:bodyPr/>
          <a:lstStyle/>
          <a:p>
            <a:r>
              <a:rPr lang="en-US" altLang="en-US" dirty="0"/>
              <a:t>to be able to find a nonzero vector </a:t>
            </a:r>
            <a:r>
              <a:rPr lang="en-US" altLang="en-US" b="1" dirty="0"/>
              <a:t>c</a:t>
            </a:r>
            <a:r>
              <a:rPr lang="en-US" altLang="en-US" dirty="0"/>
              <a:t> that is perpendicular to both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.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F053FB-2588-401C-B00C-CB3D5CE54D4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605101"/>
            <a:ext cx="242455" cy="258171"/>
          </a:xfrm>
        </p:spPr>
        <p:txBody>
          <a:bodyPr/>
          <a:lstStyle/>
          <a:p>
            <a:r>
              <a:rPr lang="en-US" altLang="en-US" dirty="0"/>
              <a:t>If</a:t>
            </a:r>
            <a:endParaRPr lang="en-IN" dirty="0"/>
          </a:p>
        </p:txBody>
      </p:sp>
      <p:graphicFrame>
        <p:nvGraphicFramePr>
          <p:cNvPr id="22" name="Content Placeholder 21" descr="c = &lt;c_1, c_2, c_3&gt;">
            <a:extLst>
              <a:ext uri="{FF2B5EF4-FFF2-40B4-BE49-F238E27FC236}">
                <a16:creationId xmlns:a16="http://schemas.microsoft.com/office/drawing/2014/main" id="{A17E4AD6-4411-4664-BA79-457131FAB443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568545511"/>
              </p:ext>
            </p:extLst>
          </p:nvPr>
        </p:nvGraphicFramePr>
        <p:xfrm>
          <a:off x="1036783" y="2553406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63" name="Equation" r:id="rId5" imgW="1942920" imgH="431640" progId="Equation.DSMT4">
                  <p:embed/>
                </p:oleObj>
              </mc:Choice>
              <mc:Fallback>
                <p:oleObj name="Equation" r:id="rId5" imgW="194292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97222C-F2F8-4C64-937A-6D17BF5DD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6783" y="2553406"/>
                        <a:ext cx="1943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13F9C-9C84-4DF3-986E-3FBC3CAE133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083790" y="2605101"/>
            <a:ext cx="3052040" cy="380105"/>
          </a:xfrm>
        </p:spPr>
        <p:txBody>
          <a:bodyPr/>
          <a:lstStyle/>
          <a:p>
            <a:r>
              <a:rPr lang="en-US" altLang="en-US" dirty="0"/>
              <a:t>is such a vector, then</a:t>
            </a:r>
            <a:endParaRPr lang="en-IN" dirty="0"/>
          </a:p>
        </p:txBody>
      </p:sp>
      <p:graphicFrame>
        <p:nvGraphicFramePr>
          <p:cNvPr id="24" name="Content Placeholder 23" descr="a* c = 0 and b*c = 0 and so">
            <a:extLst>
              <a:ext uri="{FF2B5EF4-FFF2-40B4-BE49-F238E27FC236}">
                <a16:creationId xmlns:a16="http://schemas.microsoft.com/office/drawing/2014/main" id="{17663A25-90F8-4145-94B2-B60911E708A5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3394125652"/>
              </p:ext>
            </p:extLst>
          </p:nvPr>
        </p:nvGraphicFramePr>
        <p:xfrm>
          <a:off x="6055598" y="2603603"/>
          <a:ext cx="375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64" name="Equation" r:id="rId7" imgW="3759120" imgH="291960" progId="Equation.DSMT4">
                  <p:embed/>
                </p:oleObj>
              </mc:Choice>
              <mc:Fallback>
                <p:oleObj name="Equation" r:id="rId7" imgW="3759120" imgH="291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303FA89-26DF-4C56-9D12-91FAA5357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5598" y="2603603"/>
                        <a:ext cx="3759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25" descr="(item 1). a_1 c_1 + a_2 c_2 + a_3 c_3 = 0. (item 2). b_1 c_1 + b_2 c_2 + b_3 c_3 = 0">
            <a:extLst>
              <a:ext uri="{FF2B5EF4-FFF2-40B4-BE49-F238E27FC236}">
                <a16:creationId xmlns:a16="http://schemas.microsoft.com/office/drawing/2014/main" id="{F3EADC45-A9A0-4B3A-A003-B73250528187}"/>
              </a:ext>
            </a:extLst>
          </p:cNvPr>
          <p:cNvGraphicFramePr>
            <a:graphicFrameLocks noGrp="1" noChangeAspect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1681933335"/>
              </p:ext>
            </p:extLst>
          </p:nvPr>
        </p:nvGraphicFramePr>
        <p:xfrm>
          <a:off x="4455586" y="3478573"/>
          <a:ext cx="3200024" cy="9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65" name="Equation" r:id="rId9" imgW="3276360" imgH="990360" progId="Equation.DSMT4">
                  <p:embed/>
                </p:oleObj>
              </mc:Choice>
              <mc:Fallback>
                <p:oleObj name="Equation" r:id="rId9" imgW="3276360" imgH="990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4471A84-6FF4-4866-B488-D35494115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5586" y="3478573"/>
                        <a:ext cx="3200024" cy="96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736A-B4CB-412C-8BA1-0B9F047B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 – </a:t>
            </a:r>
            <a:r>
              <a:rPr lang="en-US" altLang="en-US" i="1" dirty="0"/>
              <a:t>Solution</a:t>
            </a:r>
            <a:endParaRPr lang="en-IN" dirty="0"/>
          </a:p>
        </p:txBody>
      </p:sp>
      <p:graphicFrame>
        <p:nvGraphicFramePr>
          <p:cNvPr id="8" name="Content Placeholder 7" descr="=  1 det(2, 2, [negative 1, 4, negative 9, 18]) minus 4 det(2, 2, [2, 4, 0, 18]) minus 7 det(2, 2, [2, negative 1, 0, negative 9]) = 1(18) minus 4 (36) minus 7 (negative 18) = 0">
            <a:extLst>
              <a:ext uri="{FF2B5EF4-FFF2-40B4-BE49-F238E27FC236}">
                <a16:creationId xmlns:a16="http://schemas.microsoft.com/office/drawing/2014/main" id="{E6980675-4298-4CBA-9001-E37F1C291FE7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4048426377"/>
              </p:ext>
            </p:extLst>
          </p:nvPr>
        </p:nvGraphicFramePr>
        <p:xfrm>
          <a:off x="3983218" y="1488939"/>
          <a:ext cx="4093588" cy="219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92" name="Equation" r:id="rId3" imgW="4190760" imgH="2247840" progId="Equation.DSMT4">
                  <p:embed/>
                </p:oleObj>
              </mc:Choice>
              <mc:Fallback>
                <p:oleObj name="Equation" r:id="rId3" imgW="4190760" imgH="22478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8E307F-BA72-4E3F-9E3B-A0A9AB2BA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218" y="1488939"/>
                        <a:ext cx="4093588" cy="2195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0C1E5-279B-4662-8BF8-17CF2B2E66A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4091233"/>
            <a:ext cx="10712450" cy="772998"/>
          </a:xfrm>
        </p:spPr>
        <p:txBody>
          <a:bodyPr/>
          <a:lstStyle/>
          <a:p>
            <a:r>
              <a:rPr lang="en-US" altLang="en-US" dirty="0"/>
              <a:t>Therefore, by (14), the volume of the parallelepiped determined by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</a:t>
            </a:r>
            <a:r>
              <a:rPr lang="en-US" altLang="en-US" dirty="0"/>
              <a:t> is 0. This means that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</a:t>
            </a:r>
            <a:r>
              <a:rPr lang="en-US" altLang="en-US" dirty="0"/>
              <a:t> are coplanar.</a:t>
            </a:r>
          </a:p>
        </p:txBody>
      </p:sp>
    </p:spTree>
    <p:extLst>
      <p:ext uri="{BB962C8B-B14F-4D97-AF65-F5344CB8AC3E}">
        <p14:creationId xmlns:p14="http://schemas.microsoft.com/office/powerpoint/2010/main" val="1771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16619-4380-4B7C-89CF-D67FFD60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Triple Products </a:t>
            </a:r>
            <a:r>
              <a:rPr lang="en-US" altLang="en-US" sz="2400" b="0" dirty="0"/>
              <a:t>(5 of 5)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6FA8D-6878-4977-9AC2-568107F9E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935042"/>
          </a:xfrm>
        </p:spPr>
        <p:txBody>
          <a:bodyPr/>
          <a:lstStyle/>
          <a:p>
            <a:r>
              <a:rPr lang="en-US" altLang="en-US" dirty="0"/>
              <a:t>The product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dirty="0"/>
              <a:t>(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c</a:t>
            </a:r>
            <a:r>
              <a:rPr lang="en-US" altLang="en-US" dirty="0"/>
              <a:t>) that occurs in Property 6 is called the </a:t>
            </a:r>
            <a:r>
              <a:rPr lang="en-US" altLang="en-US" b="1" dirty="0"/>
              <a:t>vector triple product </a:t>
            </a:r>
            <a:r>
              <a:rPr lang="en-US" altLang="en-US" dirty="0"/>
              <a:t>of </a:t>
            </a:r>
            <a:r>
              <a:rPr lang="en-US" altLang="en-US" b="1" dirty="0"/>
              <a:t>a</a:t>
            </a:r>
            <a:r>
              <a:rPr lang="en-US" altLang="en-US" dirty="0"/>
              <a:t>, </a:t>
            </a:r>
            <a:r>
              <a:rPr lang="en-US" altLang="en-US" b="1" dirty="0"/>
              <a:t>b</a:t>
            </a:r>
            <a:r>
              <a:rPr lang="en-US" altLang="en-US" dirty="0"/>
              <a:t>, and </a:t>
            </a:r>
            <a:r>
              <a:rPr lang="en-US" altLang="en-US" b="1" dirty="0"/>
              <a:t>c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1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A4B5-4B41-4395-BA83-F0FC4429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476"/>
            <a:ext cx="10515600" cy="531187"/>
          </a:xfrm>
        </p:spPr>
        <p:txBody>
          <a:bodyPr/>
          <a:lstStyle/>
          <a:p>
            <a:pPr algn="ctr"/>
            <a:r>
              <a:rPr lang="en-IN" dirty="0"/>
              <a:t>Torque</a:t>
            </a:r>
          </a:p>
        </p:txBody>
      </p:sp>
    </p:spTree>
    <p:extLst>
      <p:ext uri="{BB962C8B-B14F-4D97-AF65-F5344CB8AC3E}">
        <p14:creationId xmlns:p14="http://schemas.microsoft.com/office/powerpoint/2010/main" val="42031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4BD-6C70-4E4F-B1C7-4714A4AC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Torque </a:t>
            </a:r>
            <a:r>
              <a:rPr lang="en-US" altLang="en-US" sz="2400" b="0" dirty="0"/>
              <a:t>(1 of 3)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E920-F43E-4FE6-9FDC-D0AB0F3394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6"/>
            <a:ext cx="10721975" cy="1375509"/>
          </a:xfrm>
        </p:spPr>
        <p:txBody>
          <a:bodyPr/>
          <a:lstStyle/>
          <a:p>
            <a:r>
              <a:rPr lang="en-US" altLang="en-US" dirty="0"/>
              <a:t>The idea of a cross product occurs often in physics. In particular, we consider a force </a:t>
            </a:r>
            <a:r>
              <a:rPr lang="en-US" altLang="en-US" b="1" dirty="0"/>
              <a:t>F</a:t>
            </a:r>
            <a:r>
              <a:rPr lang="en-US" altLang="en-US" dirty="0"/>
              <a:t> acting on a rigid body at a point given by a position vector </a:t>
            </a:r>
            <a:r>
              <a:rPr lang="en-US" altLang="en-US" b="1" dirty="0"/>
              <a:t>r</a:t>
            </a:r>
            <a:r>
              <a:rPr lang="en-US" altLang="en-US" dirty="0"/>
              <a:t>. (For instance, if we tighten a bolt by applying a force to a wrench as in Figure 4, we produce a turning effect.)</a:t>
            </a:r>
          </a:p>
        </p:txBody>
      </p:sp>
      <p:pic>
        <p:nvPicPr>
          <p:cNvPr id="7" name="Content Placeholder 6" descr="The image shows a bolt tightened by applying a force to a wrench. The force F is applied in a downward direction. It creates a turning effect tau along the bolt. A vector labeled as r is drawn along the wrench from the bolt. A normal vector labeled as n is also drawn along the vector tau. &#10;">
            <a:extLst>
              <a:ext uri="{FF2B5EF4-FFF2-40B4-BE49-F238E27FC236}">
                <a16:creationId xmlns:a16="http://schemas.microsoft.com/office/drawing/2014/main" id="{D8D38F16-0431-47F1-9038-94F53EA4C1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21991" y="2821743"/>
            <a:ext cx="3761935" cy="26416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81C97-72E5-4B99-80FD-D5B91B913D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5722068"/>
            <a:ext cx="10721975" cy="329940"/>
          </a:xfrm>
        </p:spPr>
        <p:txBody>
          <a:bodyPr/>
          <a:lstStyle/>
          <a:p>
            <a:pPr algn="ctr"/>
            <a:r>
              <a:rPr lang="en-US" altLang="en-US" sz="2000" b="1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2687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Torque </a:t>
            </a:r>
            <a:r>
              <a:rPr lang="en-US" altLang="en-US" sz="2400" b="0" dirty="0"/>
              <a:t>(2 of 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601247" cy="33555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torque</a:t>
            </a:r>
            <a:endParaRPr lang="en-US" dirty="0"/>
          </a:p>
        </p:txBody>
      </p:sp>
      <p:graphicFrame>
        <p:nvGraphicFramePr>
          <p:cNvPr id="12" name="Content Placeholder 11" descr="tau"/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052364687"/>
              </p:ext>
            </p:extLst>
          </p:nvPr>
        </p:nvGraphicFramePr>
        <p:xfrm>
          <a:off x="2333430" y="1292753"/>
          <a:ext cx="349507" cy="38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60" name="Equation" r:id="rId3" imgW="126720" imgH="139680" progId="Equation.DSMT4">
                  <p:embed/>
                </p:oleObj>
              </mc:Choice>
              <mc:Fallback>
                <p:oleObj name="Equation" r:id="rId3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430" y="1292753"/>
                        <a:ext cx="349507" cy="38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686638" y="1301193"/>
            <a:ext cx="8404192" cy="332839"/>
          </a:xfrm>
        </p:spPr>
        <p:txBody>
          <a:bodyPr/>
          <a:lstStyle/>
          <a:p>
            <a:r>
              <a:rPr lang="en-US" altLang="en-US" dirty="0"/>
              <a:t>(relative to the origin) is defined to be the cross product of the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5"/>
          </p:nvPr>
        </p:nvSpPr>
        <p:spPr>
          <a:xfrm>
            <a:off x="736600" y="1767917"/>
            <a:ext cx="3524315" cy="400246"/>
          </a:xfrm>
        </p:spPr>
        <p:txBody>
          <a:bodyPr/>
          <a:lstStyle/>
          <a:p>
            <a:r>
              <a:rPr lang="en-US" altLang="en-US" dirty="0"/>
              <a:t>position and force vectors</a:t>
            </a:r>
            <a:endParaRPr lang="en-US" dirty="0"/>
          </a:p>
        </p:txBody>
      </p:sp>
      <p:graphicFrame>
        <p:nvGraphicFramePr>
          <p:cNvPr id="13" name="Content Placeholder 11" descr="tau =  r cross F"/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4225778895"/>
              </p:ext>
            </p:extLst>
          </p:nvPr>
        </p:nvGraphicFramePr>
        <p:xfrm>
          <a:off x="5174442" y="2233288"/>
          <a:ext cx="1277509" cy="3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61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12" name="Content Placeholder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4442" y="2233288"/>
                        <a:ext cx="1277509" cy="39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784830"/>
          </a:xfrm>
        </p:spPr>
        <p:txBody>
          <a:bodyPr/>
          <a:lstStyle/>
          <a:p>
            <a:r>
              <a:rPr lang="en-US" altLang="en-US" dirty="0"/>
              <a:t>and measures the tendency of the body to rotate about the origin. The direction of the torque vector indicates the axis of rotation.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5F19-B4FC-4BB6-ABC3-F04FA07B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Torque </a:t>
            </a:r>
            <a:r>
              <a:rPr lang="en-US" altLang="en-US" sz="2400" b="0" dirty="0"/>
              <a:t>(3 of 3)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21B9-1A51-4D63-A963-1B6CC5C3715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52427"/>
          </a:xfrm>
        </p:spPr>
        <p:txBody>
          <a:bodyPr/>
          <a:lstStyle/>
          <a:p>
            <a:r>
              <a:rPr lang="en-US" altLang="en-US" dirty="0"/>
              <a:t>According to Theorem 9, the magnitude of the torque vector is</a:t>
            </a:r>
            <a:endParaRPr lang="en-IN" dirty="0"/>
          </a:p>
        </p:txBody>
      </p:sp>
      <p:graphicFrame>
        <p:nvGraphicFramePr>
          <p:cNvPr id="12" name="Content Placeholder 11" descr="abs (tau) = abs (r cross F) =  abs(r) abs (F) sin)theta)">
            <a:extLst>
              <a:ext uri="{FF2B5EF4-FFF2-40B4-BE49-F238E27FC236}">
                <a16:creationId xmlns:a16="http://schemas.microsoft.com/office/drawing/2014/main" id="{E8B92726-606D-4039-B864-59FE57957727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29030245"/>
              </p:ext>
            </p:extLst>
          </p:nvPr>
        </p:nvGraphicFramePr>
        <p:xfrm>
          <a:off x="4682645" y="1834147"/>
          <a:ext cx="2820361" cy="44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0" name="Equation" r:id="rId3" imgW="2717640" imgH="431640" progId="Equation.DSMT4">
                  <p:embed/>
                </p:oleObj>
              </mc:Choice>
              <mc:Fallback>
                <p:oleObj name="Equation" r:id="rId3" imgW="27176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2FB2DC2-0D46-4F30-8D88-9A0CCFE9C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2645" y="1834147"/>
                        <a:ext cx="2820361" cy="448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55A433-9348-4490-B785-A246B533F2D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540917"/>
            <a:ext cx="10718800" cy="642938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is </a:t>
            </a:r>
            <a:r>
              <a:rPr lang="en-US" altLang="en-US" dirty="0"/>
              <a:t>the angle between the position and force vectors. Observe that the only component of </a:t>
            </a:r>
            <a:r>
              <a:rPr lang="en-US" altLang="en-US" b="1" dirty="0"/>
              <a:t>F</a:t>
            </a:r>
            <a:r>
              <a:rPr lang="en-US" altLang="en-US" dirty="0"/>
              <a:t> that can cause a rotation is the one perpendicular to </a:t>
            </a:r>
            <a:r>
              <a:rPr lang="en-US" altLang="en-US" b="1" dirty="0"/>
              <a:t>r</a:t>
            </a:r>
            <a:r>
              <a:rPr lang="en-US" altLang="en-US" dirty="0" smtClean="0"/>
              <a:t>,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37A9B-7DFA-47C4-B4C0-BF1CC3C5BF4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3286650"/>
            <a:ext cx="990600" cy="356224"/>
          </a:xfrm>
        </p:spPr>
        <p:txBody>
          <a:bodyPr/>
          <a:lstStyle/>
          <a:p>
            <a:r>
              <a:rPr lang="en-US" altLang="en-US" dirty="0"/>
              <a:t>that is,</a:t>
            </a:r>
            <a:endParaRPr lang="en-IN" dirty="0"/>
          </a:p>
        </p:txBody>
      </p:sp>
      <p:graphicFrame>
        <p:nvGraphicFramePr>
          <p:cNvPr id="14" name="Content Placeholder 13" descr="abs (F) sin(theta)">
            <a:extLst>
              <a:ext uri="{FF2B5EF4-FFF2-40B4-BE49-F238E27FC236}">
                <a16:creationId xmlns:a16="http://schemas.microsoft.com/office/drawing/2014/main" id="{9A3C7919-158C-4394-A753-6AFF42CC777C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472893512"/>
              </p:ext>
            </p:extLst>
          </p:nvPr>
        </p:nvGraphicFramePr>
        <p:xfrm>
          <a:off x="1702904" y="3267643"/>
          <a:ext cx="980792" cy="4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1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70EF079-F83E-4138-9BEC-E4939FF5A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2904" y="3267643"/>
                        <a:ext cx="980792" cy="42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7131E0-3412-40BE-B9AB-B30BC6D4BB9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914123"/>
            <a:ext cx="10712450" cy="642938"/>
          </a:xfrm>
        </p:spPr>
        <p:txBody>
          <a:bodyPr/>
          <a:lstStyle/>
          <a:p>
            <a:r>
              <a:rPr lang="en-US" altLang="en-US" dirty="0"/>
              <a:t>The magnitude of the torque is equal to the area of the parallelogram determined by </a:t>
            </a:r>
            <a:r>
              <a:rPr lang="en-US" altLang="en-US" b="1" dirty="0"/>
              <a:t>r</a:t>
            </a:r>
            <a:r>
              <a:rPr lang="en-US" altLang="en-US" dirty="0"/>
              <a:t> and </a:t>
            </a:r>
            <a:r>
              <a:rPr lang="en-US" altLang="en-US" b="1" dirty="0"/>
              <a:t>F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7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4BD-6C70-4E4F-B1C7-4714A4AC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E920-F43E-4FE6-9FDC-D0AB0F3394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772193"/>
          </a:xfrm>
        </p:spPr>
        <p:txBody>
          <a:bodyPr/>
          <a:lstStyle/>
          <a:p>
            <a:r>
              <a:rPr lang="en-US" altLang="en-US" dirty="0"/>
              <a:t>A bolt is tightened by applying a 40-N force to a 0.25-m wrench as shown in Figure 5.</a:t>
            </a:r>
          </a:p>
        </p:txBody>
      </p:sp>
      <p:pic>
        <p:nvPicPr>
          <p:cNvPr id="8" name="Content Placeholder 7" descr="The image shows a bolt is tightened by applying a 40-Newtons of force to a 0.25-meter wrench. The force vector makes an angle 75 degrees with the wrench in the counter-clockwise direction.&#10;">
            <a:extLst>
              <a:ext uri="{FF2B5EF4-FFF2-40B4-BE49-F238E27FC236}">
                <a16:creationId xmlns:a16="http://schemas.microsoft.com/office/drawing/2014/main" id="{21930FEF-8B51-4206-84CC-00E1449EC2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46971" y="2211866"/>
            <a:ext cx="3494880" cy="27924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81C97-72E5-4B99-80FD-D5B91B913D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5215245"/>
            <a:ext cx="10721975" cy="777982"/>
          </a:xfrm>
        </p:spPr>
        <p:txBody>
          <a:bodyPr/>
          <a:lstStyle/>
          <a:p>
            <a:pPr algn="ctr"/>
            <a:r>
              <a:rPr lang="en-US" altLang="en-US" sz="2000" b="1" dirty="0"/>
              <a:t>Figure 5</a:t>
            </a:r>
          </a:p>
          <a:p>
            <a:r>
              <a:rPr lang="en-US" altLang="en-US" dirty="0"/>
              <a:t>Find the magnitude of the torque about the center of the bolt.</a:t>
            </a:r>
          </a:p>
        </p:txBody>
      </p:sp>
    </p:spTree>
    <p:extLst>
      <p:ext uri="{BB962C8B-B14F-4D97-AF65-F5344CB8AC3E}">
        <p14:creationId xmlns:p14="http://schemas.microsoft.com/office/powerpoint/2010/main" val="19798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61E1-4AE4-4A47-9AC2-5DD23075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 – </a:t>
            </a:r>
            <a:r>
              <a:rPr lang="en-US" altLang="en-US" i="1" dirty="0"/>
              <a:t>Solution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343B-F779-48D7-83DE-DFC293575D8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56730"/>
          </a:xfrm>
        </p:spPr>
        <p:txBody>
          <a:bodyPr/>
          <a:lstStyle/>
          <a:p>
            <a:r>
              <a:rPr lang="en-US" altLang="en-US" dirty="0"/>
              <a:t>The magnitude of the torque vector is</a:t>
            </a:r>
            <a:endParaRPr lang="en-IN" dirty="0"/>
          </a:p>
        </p:txBody>
      </p:sp>
      <p:graphicFrame>
        <p:nvGraphicFramePr>
          <p:cNvPr id="12" name="Content Placeholder 11" descr="abs (tau) = abs (r cross F) = abs (r) abs (f) sin (75 degrees)  = (0.25) (40) sin(75 degrees) = 10 sin(75 degrees) approximately 9.66 Newton meters.">
            <a:extLst>
              <a:ext uri="{FF2B5EF4-FFF2-40B4-BE49-F238E27FC236}">
                <a16:creationId xmlns:a16="http://schemas.microsoft.com/office/drawing/2014/main" id="{D54CA26B-6821-4982-8B86-1CC1CA5A4CA1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578570374"/>
              </p:ext>
            </p:extLst>
          </p:nvPr>
        </p:nvGraphicFramePr>
        <p:xfrm>
          <a:off x="3817229" y="1900953"/>
          <a:ext cx="4551190" cy="161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4" name="Equation" r:id="rId3" imgW="4533840" imgH="1612800" progId="Equation.DSMT4">
                  <p:embed/>
                </p:oleObj>
              </mc:Choice>
              <mc:Fallback>
                <p:oleObj name="Equation" r:id="rId3" imgW="4533840" imgH="1612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628AAE4-0CCD-4B7D-B3C9-687531D16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7229" y="1900953"/>
                        <a:ext cx="4551190" cy="161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3A90-D488-4FE5-9C48-0CA6CAAA656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858607"/>
            <a:ext cx="10712450" cy="356730"/>
          </a:xfrm>
        </p:spPr>
        <p:txBody>
          <a:bodyPr/>
          <a:lstStyle/>
          <a:p>
            <a:r>
              <a:rPr lang="en-US" altLang="en-US" dirty="0"/>
              <a:t>If the bolt is right-threaded, then the torque vector itself is</a:t>
            </a:r>
            <a:endParaRPr lang="en-IN" dirty="0"/>
          </a:p>
        </p:txBody>
      </p:sp>
      <p:graphicFrame>
        <p:nvGraphicFramePr>
          <p:cNvPr id="14" name="Content Placeholder 13" descr="tau = abs (tau) n approximately 9.66 n">
            <a:extLst>
              <a:ext uri="{FF2B5EF4-FFF2-40B4-BE49-F238E27FC236}">
                <a16:creationId xmlns:a16="http://schemas.microsoft.com/office/drawing/2014/main" id="{23C9242C-08D0-4243-A0D6-EA2B86592CB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71096659"/>
              </p:ext>
            </p:extLst>
          </p:nvPr>
        </p:nvGraphicFramePr>
        <p:xfrm>
          <a:off x="4979276" y="4560356"/>
          <a:ext cx="2233448" cy="44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5" name="Equation" r:id="rId5" imgW="2145960" imgH="431640" progId="Equation.DSMT4">
                  <p:embed/>
                </p:oleObj>
              </mc:Choice>
              <mc:Fallback>
                <p:oleObj name="Equation" r:id="rId5" imgW="21459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E174809-B0F9-4131-B548-90556C6AB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9276" y="4560356"/>
                        <a:ext cx="2233448" cy="44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892CE4-73F4-471A-A0D1-62E59361D1D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5514680"/>
            <a:ext cx="10718800" cy="320512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b="1" dirty="0"/>
              <a:t>n</a:t>
            </a:r>
            <a:r>
              <a:rPr lang="en-US" altLang="en-US" dirty="0"/>
              <a:t> is a unit vector directed down into the page.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56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CA81-2B14-48B3-812C-04D564CD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(2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7D2B-7E9A-4350-BD98-B096A357B97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37480"/>
          </a:xfrm>
        </p:spPr>
        <p:txBody>
          <a:bodyPr/>
          <a:lstStyle/>
          <a:p>
            <a:r>
              <a:rPr lang="en-US" altLang="en-US" dirty="0"/>
              <a:t>To eliminate </a:t>
            </a:r>
            <a:r>
              <a:rPr lang="en-US" altLang="en-US" i="1" dirty="0"/>
              <a:t>c</a:t>
            </a:r>
            <a:r>
              <a:rPr lang="en-US" altLang="en-US" baseline="-25000" dirty="0"/>
              <a:t>3</a:t>
            </a:r>
            <a:r>
              <a:rPr lang="en-US" altLang="en-US" dirty="0"/>
              <a:t> we multiply (1) by </a:t>
            </a:r>
            <a:r>
              <a:rPr lang="en-US" altLang="en-US" i="1" dirty="0"/>
              <a:t>b</a:t>
            </a:r>
            <a:r>
              <a:rPr lang="en-US" altLang="en-US" baseline="-25000" dirty="0"/>
              <a:t>3</a:t>
            </a:r>
            <a:r>
              <a:rPr lang="en-US" altLang="en-US" dirty="0"/>
              <a:t> and (2) by </a:t>
            </a:r>
            <a:r>
              <a:rPr lang="en-US" altLang="en-US" i="1" dirty="0"/>
              <a:t>a</a:t>
            </a:r>
            <a:r>
              <a:rPr lang="en-US" altLang="en-US" baseline="-25000" dirty="0"/>
              <a:t>3</a:t>
            </a:r>
            <a:r>
              <a:rPr lang="en-US" altLang="en-US" dirty="0"/>
              <a:t> and subtract:</a:t>
            </a:r>
            <a:endParaRPr lang="en-IN" dirty="0"/>
          </a:p>
        </p:txBody>
      </p:sp>
      <p:graphicFrame>
        <p:nvGraphicFramePr>
          <p:cNvPr id="12" name="Content Placeholder 11" descr="(item 3). (a_1 b_3 minus a_3 b_1) c_1 + (a_2 b_3 minus a_3 b_2) c_2 = 0">
            <a:extLst>
              <a:ext uri="{FF2B5EF4-FFF2-40B4-BE49-F238E27FC236}">
                <a16:creationId xmlns:a16="http://schemas.microsoft.com/office/drawing/2014/main" id="{5B195C9D-2BF7-4D27-A0A3-33AEED0DF7E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827327934"/>
              </p:ext>
            </p:extLst>
          </p:nvPr>
        </p:nvGraphicFramePr>
        <p:xfrm>
          <a:off x="3442014" y="2106072"/>
          <a:ext cx="5301622" cy="44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2" name="Equation" r:id="rId3" imgW="5181480" imgH="431640" progId="Equation.DSMT4">
                  <p:embed/>
                </p:oleObj>
              </mc:Choice>
              <mc:Fallback>
                <p:oleObj name="Equation" r:id="rId3" imgW="51814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BB291F5-DB83-4D6E-9DEC-7F3EC9C3F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2014" y="2106072"/>
                        <a:ext cx="5301622" cy="44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77F6E7-781C-4BE5-BC90-B7CCDFFA3D0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927416"/>
            <a:ext cx="10712450" cy="711330"/>
          </a:xfrm>
        </p:spPr>
        <p:txBody>
          <a:bodyPr/>
          <a:lstStyle/>
          <a:p>
            <a:r>
              <a:rPr lang="en-US" altLang="en-US" dirty="0"/>
              <a:t>Equation 3 has the form </a:t>
            </a:r>
            <a:r>
              <a:rPr lang="en-US" altLang="en-US" i="1" dirty="0"/>
              <a:t>pc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n-US" altLang="en-US" i="1" dirty="0"/>
              <a:t>qc</a:t>
            </a:r>
            <a:r>
              <a:rPr lang="en-US" altLang="en-US" baseline="-25000" dirty="0"/>
              <a:t>2</a:t>
            </a:r>
            <a:r>
              <a:rPr lang="en-US" altLang="en-US" dirty="0"/>
              <a:t> = 0, for which an obvious solution is 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 = </a:t>
            </a:r>
            <a:r>
              <a:rPr lang="en-US" altLang="en-US" i="1" dirty="0"/>
              <a:t>q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= −</a:t>
            </a:r>
            <a:r>
              <a:rPr lang="en-US" altLang="en-US" i="1" dirty="0"/>
              <a:t>p</a:t>
            </a:r>
            <a:r>
              <a:rPr lang="en-US" altLang="en-US" dirty="0"/>
              <a:t>. So a solution of (3) is</a:t>
            </a:r>
            <a:endParaRPr lang="en-IN" dirty="0"/>
          </a:p>
        </p:txBody>
      </p:sp>
      <p:graphicFrame>
        <p:nvGraphicFramePr>
          <p:cNvPr id="14" name="Content Placeholder 13" descr="c_1 = a_2 b_3 minus a_3 b_2 c_2 a_3 b_1 minus a_1 b_3">
            <a:extLst>
              <a:ext uri="{FF2B5EF4-FFF2-40B4-BE49-F238E27FC236}">
                <a16:creationId xmlns:a16="http://schemas.microsoft.com/office/drawing/2014/main" id="{95414362-7F98-4123-B7FA-CD439DD15DB5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041192808"/>
              </p:ext>
            </p:extLst>
          </p:nvPr>
        </p:nvGraphicFramePr>
        <p:xfrm>
          <a:off x="3924300" y="4601716"/>
          <a:ext cx="434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3" name="Equation" r:id="rId5" imgW="4343400" imgH="380880" progId="Equation.DSMT4">
                  <p:embed/>
                </p:oleObj>
              </mc:Choice>
              <mc:Fallback>
                <p:oleObj name="Equation" r:id="rId5" imgW="4343400" imgH="380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F2EEBB7-BE78-4541-835B-8DA7FD090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4601716"/>
                        <a:ext cx="434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5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AC20-ACBE-4C6E-A584-1983CEC6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(3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A96B-3F0A-4D20-8557-C2522340898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302929"/>
          </a:xfrm>
        </p:spPr>
        <p:txBody>
          <a:bodyPr/>
          <a:lstStyle/>
          <a:p>
            <a:r>
              <a:rPr lang="en-US" altLang="en-US" dirty="0"/>
              <a:t>Substituting these values into (1) and (2), we then get</a:t>
            </a:r>
          </a:p>
          <a:p>
            <a:pPr algn="ctr"/>
            <a:r>
              <a:rPr lang="en-US" altLang="en-US" i="1" dirty="0"/>
              <a:t>c</a:t>
            </a:r>
            <a:r>
              <a:rPr lang="en-US" altLang="en-US" baseline="-25000" dirty="0"/>
              <a:t>3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b</a:t>
            </a:r>
            <a:r>
              <a:rPr lang="en-US" altLang="en-US" baseline="-25000" dirty="0"/>
              <a:t>2</a:t>
            </a:r>
            <a:r>
              <a:rPr lang="en-US" altLang="en-US" dirty="0"/>
              <a:t> −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</a:p>
          <a:p>
            <a:r>
              <a:rPr lang="en-US" altLang="en-US" dirty="0"/>
              <a:t>This means that a vector perpendicular to both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is</a:t>
            </a:r>
            <a:endParaRPr lang="en-IN" dirty="0"/>
          </a:p>
        </p:txBody>
      </p:sp>
      <p:graphicFrame>
        <p:nvGraphicFramePr>
          <p:cNvPr id="12" name="Content Placeholder 11" descr="vec(c_1, c_2, c_3) = vec(a_2 b_3 minus a_3 b_2, a_3 b_1 minus a_1 b_3, a_1 b_2 minus a_2 b_1)">
            <a:extLst>
              <a:ext uri="{FF2B5EF4-FFF2-40B4-BE49-F238E27FC236}">
                <a16:creationId xmlns:a16="http://schemas.microsoft.com/office/drawing/2014/main" id="{27D53472-C1AE-4A4F-ADD8-8B0FB81B2CA2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53125755"/>
              </p:ext>
            </p:extLst>
          </p:nvPr>
        </p:nvGraphicFramePr>
        <p:xfrm>
          <a:off x="2939119" y="2892959"/>
          <a:ext cx="6307410" cy="42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5" name="Equation" r:id="rId3" imgW="6387840" imgH="431640" progId="Equation.DSMT4">
                  <p:embed/>
                </p:oleObj>
              </mc:Choice>
              <mc:Fallback>
                <p:oleObj name="Equation" r:id="rId3" imgW="63878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A20E03-1788-493C-973B-D4E353B61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9119" y="2892959"/>
                        <a:ext cx="6307410" cy="42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7AEF5-ADB9-4827-B63B-9A7157B1D02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751868"/>
            <a:ext cx="10245344" cy="763571"/>
          </a:xfrm>
        </p:spPr>
        <p:txBody>
          <a:bodyPr/>
          <a:lstStyle/>
          <a:p>
            <a:r>
              <a:rPr lang="en-US" altLang="en-US" dirty="0"/>
              <a:t>The resulting vector is called the </a:t>
            </a:r>
            <a:r>
              <a:rPr lang="en-US" altLang="en-US" i="1" dirty="0"/>
              <a:t>cross product </a:t>
            </a:r>
            <a:r>
              <a:rPr lang="en-US" altLang="en-US" dirty="0"/>
              <a:t>of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 </a:t>
            </a:r>
            <a:r>
              <a:rPr lang="en-US" altLang="en-US" dirty="0"/>
              <a:t>and is denoted by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61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09CD-4196-46C9-9E7A-98F0B6E5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(4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E17E4-FF90-4EBD-8C9B-DA51AEDA9E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2016027" cy="352427"/>
          </a:xfrm>
        </p:spPr>
        <p:txBody>
          <a:bodyPr/>
          <a:lstStyle/>
          <a:p>
            <a:r>
              <a:rPr lang="en-IN" b="1" dirty="0">
                <a:solidFill>
                  <a:srgbClr val="0000A3"/>
                </a:solidFill>
              </a:rPr>
              <a:t>4 Definition</a:t>
            </a:r>
            <a:r>
              <a:rPr lang="en-IN" b="1" dirty="0"/>
              <a:t> </a:t>
            </a:r>
            <a:r>
              <a:rPr lang="en-IN" dirty="0"/>
              <a:t>If</a:t>
            </a:r>
          </a:p>
        </p:txBody>
      </p:sp>
      <p:graphicFrame>
        <p:nvGraphicFramePr>
          <p:cNvPr id="12" name="Content Placeholder 11" descr="a = vec(a_1, a_2, a_3) and b = vec(b_1, b_2, b_3)">
            <a:extLst>
              <a:ext uri="{FF2B5EF4-FFF2-40B4-BE49-F238E27FC236}">
                <a16:creationId xmlns:a16="http://schemas.microsoft.com/office/drawing/2014/main" id="{E21E971A-06AA-4D86-8955-3E4B7C5F9419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083606861"/>
              </p:ext>
            </p:extLst>
          </p:nvPr>
        </p:nvGraphicFramePr>
        <p:xfrm>
          <a:off x="2742366" y="1247045"/>
          <a:ext cx="4639656" cy="42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24" name="Equation" r:id="rId3" imgW="4698720" imgH="431640" progId="Equation.DSMT4">
                  <p:embed/>
                </p:oleObj>
              </mc:Choice>
              <mc:Fallback>
                <p:oleObj name="Equation" r:id="rId3" imgW="469872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8778374-5519-4E60-98CF-742D69671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2366" y="1247045"/>
                        <a:ext cx="4639656" cy="42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D32438-6756-4F46-9E15-71D1AEFE18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444914" y="1298194"/>
            <a:ext cx="4077288" cy="352427"/>
          </a:xfrm>
        </p:spPr>
        <p:txBody>
          <a:bodyPr/>
          <a:lstStyle/>
          <a:p>
            <a:r>
              <a:rPr lang="en-IN" dirty="0"/>
              <a:t>then the </a:t>
            </a:r>
            <a:r>
              <a:rPr lang="en-IN" b="1" dirty="0"/>
              <a:t>cross product </a:t>
            </a:r>
            <a:r>
              <a:rPr lang="en-IN" dirty="0"/>
              <a:t>of </a:t>
            </a:r>
            <a:r>
              <a:rPr lang="en-IN" b="1" dirty="0"/>
              <a:t>a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5A488-45BC-4C42-B7FA-2B64C9F61D1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1750496"/>
            <a:ext cx="2582672" cy="336469"/>
          </a:xfrm>
        </p:spPr>
        <p:txBody>
          <a:bodyPr/>
          <a:lstStyle/>
          <a:p>
            <a:r>
              <a:rPr lang="en-IN" dirty="0"/>
              <a:t>and </a:t>
            </a:r>
            <a:r>
              <a:rPr lang="en-IN" b="1" dirty="0"/>
              <a:t>b </a:t>
            </a:r>
            <a:r>
              <a:rPr lang="en-IN" dirty="0"/>
              <a:t>is the vector</a:t>
            </a:r>
          </a:p>
        </p:txBody>
      </p:sp>
      <p:graphicFrame>
        <p:nvGraphicFramePr>
          <p:cNvPr id="16" name="Content Placeholder 15" descr="a cross b = vec(a_2 b_3 minus a_3 b_2, a_3 b_1 minus a_1 b_3, a_1 b_2 minus a_2 b_1)">
            <a:extLst>
              <a:ext uri="{FF2B5EF4-FFF2-40B4-BE49-F238E27FC236}">
                <a16:creationId xmlns:a16="http://schemas.microsoft.com/office/drawing/2014/main" id="{93895EA1-DC72-4D15-A40F-3F84B1759273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739384544"/>
              </p:ext>
            </p:extLst>
          </p:nvPr>
        </p:nvGraphicFramePr>
        <p:xfrm>
          <a:off x="3166948" y="2400039"/>
          <a:ext cx="557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25" name="Equation" r:id="rId5" imgW="5574960" imgH="431640" progId="Equation.DSMT4">
                  <p:embed/>
                </p:oleObj>
              </mc:Choice>
              <mc:Fallback>
                <p:oleObj name="Equation" r:id="rId5" imgW="55749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A9E4A10-DEA6-4EDE-8800-C8B348E1D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6948" y="2400039"/>
                        <a:ext cx="5575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1D44EF-1A28-4B3D-B4EE-1701BD0B942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233395"/>
            <a:ext cx="10712450" cy="1274597"/>
          </a:xfrm>
        </p:spPr>
        <p:txBody>
          <a:bodyPr/>
          <a:lstStyle/>
          <a:p>
            <a:r>
              <a:rPr lang="en-US" altLang="en-US" dirty="0"/>
              <a:t>Notice that the </a:t>
            </a:r>
            <a:r>
              <a:rPr lang="en-US" altLang="en-US" b="1" dirty="0"/>
              <a:t>cross product 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 </a:t>
            </a:r>
            <a:r>
              <a:rPr lang="en-US" altLang="en-US" dirty="0"/>
              <a:t>of two vectors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unlike the dot product, is a vector. For this reason it is also called the </a:t>
            </a:r>
            <a:r>
              <a:rPr lang="en-US" altLang="en-US" b="1" dirty="0"/>
              <a:t>vector product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Note that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×</a:t>
            </a:r>
            <a:r>
              <a:rPr lang="en-US" altLang="en-US" dirty="0" smtClean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is defined only when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</a:t>
            </a:r>
            <a:r>
              <a:rPr lang="en-US" altLang="en-US" i="1" dirty="0"/>
              <a:t>three-dimensional </a:t>
            </a:r>
            <a:r>
              <a:rPr lang="en-US" altLang="en-US" dirty="0"/>
              <a:t>vectors.</a:t>
            </a:r>
          </a:p>
        </p:txBody>
      </p:sp>
    </p:spTree>
    <p:extLst>
      <p:ext uri="{BB962C8B-B14F-4D97-AF65-F5344CB8AC3E}">
        <p14:creationId xmlns:p14="http://schemas.microsoft.com/office/powerpoint/2010/main" val="34862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19E-5A52-4B65-AA2A-28F6539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(5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6B02-05D9-41A4-899F-96EBCDE299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094063"/>
          </a:xfrm>
        </p:spPr>
        <p:txBody>
          <a:bodyPr/>
          <a:lstStyle/>
          <a:p>
            <a:r>
              <a:rPr lang="en-US" altLang="en-US" dirty="0"/>
              <a:t>In order to make Definition 4 easier to remember, we use the notation of determinants.</a:t>
            </a:r>
          </a:p>
          <a:p>
            <a:r>
              <a:rPr lang="en-US" altLang="en-US" dirty="0"/>
              <a:t>A </a:t>
            </a:r>
            <a:r>
              <a:rPr lang="en-US" altLang="en-US" b="1" dirty="0"/>
              <a:t>determinant of order 2 </a:t>
            </a:r>
            <a:r>
              <a:rPr lang="en-US" altLang="en-US" dirty="0"/>
              <a:t>is defined by</a:t>
            </a:r>
            <a:endParaRPr lang="en-IN" dirty="0"/>
          </a:p>
        </p:txBody>
      </p:sp>
      <p:graphicFrame>
        <p:nvGraphicFramePr>
          <p:cNvPr id="12" name="Content Placeholder 11" descr="det(2, 2 [a, b, c, d]) = a d minus b c">
            <a:extLst>
              <a:ext uri="{FF2B5EF4-FFF2-40B4-BE49-F238E27FC236}">
                <a16:creationId xmlns:a16="http://schemas.microsoft.com/office/drawing/2014/main" id="{2CCCE656-C1DC-4B0B-AAAA-56B678E5C4E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517671110"/>
              </p:ext>
            </p:extLst>
          </p:nvPr>
        </p:nvGraphicFramePr>
        <p:xfrm>
          <a:off x="5053349" y="2591898"/>
          <a:ext cx="2135577" cy="1041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44" name="Equation" r:id="rId3" imgW="2082600" imgH="1015920" progId="Equation.DSMT4">
                  <p:embed/>
                </p:oleObj>
              </mc:Choice>
              <mc:Fallback>
                <p:oleObj name="Equation" r:id="rId3" imgW="2082600" imgH="10159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A8877E8-1C81-49E8-81DD-20821457A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3349" y="2591898"/>
                        <a:ext cx="2135577" cy="1041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68C97-4DF9-445C-8D16-3E517696855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842428"/>
            <a:ext cx="1869440" cy="391243"/>
          </a:xfrm>
        </p:spPr>
        <p:txBody>
          <a:bodyPr/>
          <a:lstStyle/>
          <a:p>
            <a:r>
              <a:rPr lang="en-US" altLang="en-US" dirty="0"/>
              <a:t>For example,</a:t>
            </a:r>
            <a:endParaRPr lang="en-IN" dirty="0"/>
          </a:p>
        </p:txBody>
      </p:sp>
      <p:graphicFrame>
        <p:nvGraphicFramePr>
          <p:cNvPr id="14" name="Content Placeholder 13" descr="det(2, 2 [2, 1, negative 6, 4]) = 2(4) minus 1(negative 6) = 14">
            <a:extLst>
              <a:ext uri="{FF2B5EF4-FFF2-40B4-BE49-F238E27FC236}">
                <a16:creationId xmlns:a16="http://schemas.microsoft.com/office/drawing/2014/main" id="{DA93910F-8F77-4C00-92CE-398B218FE68F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668756460"/>
              </p:ext>
            </p:extLst>
          </p:nvPr>
        </p:nvGraphicFramePr>
        <p:xfrm>
          <a:off x="4812657" y="4633731"/>
          <a:ext cx="3295693" cy="9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45" name="Equation" r:id="rId5" imgW="3365280" imgH="1015920" progId="Equation.DSMT4">
                  <p:embed/>
                </p:oleObj>
              </mc:Choice>
              <mc:Fallback>
                <p:oleObj name="Equation" r:id="rId5" imgW="3365280" imgH="10159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DFB329E-E2C7-48BE-8A03-773ACF5E9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2657" y="4633731"/>
                        <a:ext cx="3295693" cy="99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6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19E-5A52-4B65-AA2A-28F6539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(6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6B02-05D9-41A4-899F-96EBCDE299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782221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determinant of order 3 </a:t>
            </a:r>
            <a:r>
              <a:rPr lang="en-US" altLang="en-US" dirty="0"/>
              <a:t>can be defined in terms of second-order determinants as follows:</a:t>
            </a:r>
            <a:endParaRPr lang="en-IN" dirty="0"/>
          </a:p>
        </p:txBody>
      </p:sp>
      <p:graphicFrame>
        <p:nvGraphicFramePr>
          <p:cNvPr id="12" name="Content Placeholder 11" descr="(item 5). det(3, 3 [a_1, a_2, a_3, b_1, b_2, b_3, c_1, c_2, c_3]) = a_1 det(2, 2 [b_2, b_3, c_2, c_3]) minus a_2 det(2, 2 [b_1, b_3, c_1, c_3]) + a_3 det(2, 2 [b_1, b_2, c_1, c_2])">
            <a:extLst>
              <a:ext uri="{FF2B5EF4-FFF2-40B4-BE49-F238E27FC236}">
                <a16:creationId xmlns:a16="http://schemas.microsoft.com/office/drawing/2014/main" id="{2CCCE656-C1DC-4B0B-AAAA-56B678E5C4E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487307179"/>
              </p:ext>
            </p:extLst>
          </p:nvPr>
        </p:nvGraphicFramePr>
        <p:xfrm>
          <a:off x="2982703" y="2326387"/>
          <a:ext cx="6275807" cy="157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72" name="Equation" r:id="rId3" imgW="6591240" imgH="1650960" progId="Equation.DSMT4">
                  <p:embed/>
                </p:oleObj>
              </mc:Choice>
              <mc:Fallback>
                <p:oleObj name="Equation" r:id="rId3" imgW="6591240" imgH="1650960" progId="Equation.DSMT4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2CCCE656-C1DC-4B0B-AAAA-56B678E5C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2703" y="2326387"/>
                        <a:ext cx="6275807" cy="1571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68C97-4DF9-445C-8D16-3E517696855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4301958"/>
            <a:ext cx="10712450" cy="1449618"/>
          </a:xfrm>
        </p:spPr>
        <p:txBody>
          <a:bodyPr/>
          <a:lstStyle/>
          <a:p>
            <a:r>
              <a:rPr lang="en-US" altLang="en-US" dirty="0"/>
              <a:t>Observe that each term on the right side of Equation 5 involves a number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i</a:t>
            </a:r>
            <a:r>
              <a:rPr lang="en-US" altLang="en-US" dirty="0"/>
              <a:t> in the first row of the determinant, and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i</a:t>
            </a:r>
            <a:r>
              <a:rPr lang="en-US" altLang="en-US" dirty="0"/>
              <a:t> is multiplied by the second-order determinant obtained from the left side by deleting the row and column in which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i </a:t>
            </a:r>
            <a:r>
              <a:rPr lang="en-US" altLang="en-US" dirty="0"/>
              <a:t>appears.</a:t>
            </a:r>
          </a:p>
        </p:txBody>
      </p:sp>
    </p:spTree>
    <p:extLst>
      <p:ext uri="{BB962C8B-B14F-4D97-AF65-F5344CB8AC3E}">
        <p14:creationId xmlns:p14="http://schemas.microsoft.com/office/powerpoint/2010/main" val="21773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19E-5A52-4B65-AA2A-28F6539C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Cross Product </a:t>
            </a:r>
            <a:r>
              <a:rPr lang="en-US" altLang="en-US" sz="2400" b="0" dirty="0"/>
              <a:t>(7 of 19)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6B02-05D9-41A4-899F-96EBCDE299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370069"/>
          </a:xfrm>
        </p:spPr>
        <p:txBody>
          <a:bodyPr/>
          <a:lstStyle/>
          <a:p>
            <a:r>
              <a:rPr lang="en-US" altLang="en-US" dirty="0"/>
              <a:t>Notice also the minus sign in the second term. For example,</a:t>
            </a:r>
            <a:endParaRPr lang="en-IN" dirty="0"/>
          </a:p>
        </p:txBody>
      </p:sp>
      <p:graphicFrame>
        <p:nvGraphicFramePr>
          <p:cNvPr id="12" name="Content Placeholder 11" descr="det(3, 3 [1, 2, negative 1, 3, 0, 1, negative 5, 4, 2]) = 1 det(2, 2 [0, 1, 4, 2]) minus 2 det(2, 2 [3, 1, negative 5, 2]) + (negative 1) det(2, 2 [3, 0, negative 5, 4]) = 1(0 minus 4) minus 2 (6 + 5) + (negative 1) (12 minus 0) = negative 38">
            <a:extLst>
              <a:ext uri="{FF2B5EF4-FFF2-40B4-BE49-F238E27FC236}">
                <a16:creationId xmlns:a16="http://schemas.microsoft.com/office/drawing/2014/main" id="{2CCCE656-C1DC-4B0B-AAAA-56B678E5C4E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700323756"/>
              </p:ext>
            </p:extLst>
          </p:nvPr>
        </p:nvGraphicFramePr>
        <p:xfrm>
          <a:off x="3202182" y="1852087"/>
          <a:ext cx="5836849" cy="299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95" name="Equation" r:id="rId3" imgW="5613120" imgH="2882880" progId="Equation.DSMT4">
                  <p:embed/>
                </p:oleObj>
              </mc:Choice>
              <mc:Fallback>
                <p:oleObj name="Equation" r:id="rId3" imgW="5613120" imgH="2882880" progId="Equation.DSMT4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2CCCE656-C1DC-4B0B-AAAA-56B678E5C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2182" y="1852087"/>
                        <a:ext cx="5836849" cy="2997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Props1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60B298-C6B1-4CA0-A44C-8B6FAB39D87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f856fc18-c0f7-462c-a53d-fc2610d0c4c8"/>
    <ds:schemaRef ds:uri="http://www.w3.org/XML/1998/namespace"/>
    <ds:schemaRef ds:uri="a3520c62-91d1-4715-93cb-6b6cc6733a1f"/>
    <ds:schemaRef ds:uri="http://schemas.openxmlformats.org/package/2006/metadata/core-properties"/>
    <ds:schemaRef ds:uri="a4d2ff27-a226-42e2-a79e-c1ae662d212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5952</TotalTime>
  <Words>1992</Words>
  <Application>Microsoft Office PowerPoint</Application>
  <PresentationFormat>Widescreen</PresentationFormat>
  <Paragraphs>150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</vt:lpstr>
      <vt:lpstr>Calibri</vt:lpstr>
      <vt:lpstr>Helvetica</vt:lpstr>
      <vt:lpstr>LucidaGrande</vt:lpstr>
      <vt:lpstr>Open Sans</vt:lpstr>
      <vt:lpstr>Summer Font</vt:lpstr>
      <vt:lpstr>Symbol</vt:lpstr>
      <vt:lpstr>Wingdings 2</vt:lpstr>
      <vt:lpstr>Office Theme</vt:lpstr>
      <vt:lpstr>Equation</vt:lpstr>
      <vt:lpstr>Vectors and the Geometry of Space</vt:lpstr>
      <vt:lpstr>12.4 The Cross Product</vt:lpstr>
      <vt:lpstr>The Cross Product (1 of 19)</vt:lpstr>
      <vt:lpstr>The Cross Product (2 of 19)</vt:lpstr>
      <vt:lpstr>The Cross Product (3 of 19)</vt:lpstr>
      <vt:lpstr>The Cross Product (4 of 19)</vt:lpstr>
      <vt:lpstr>The Cross Product (5 of 19)</vt:lpstr>
      <vt:lpstr>The Cross Product (6 of 19)</vt:lpstr>
      <vt:lpstr>The Cross Product (7 of 19)</vt:lpstr>
      <vt:lpstr>The Cross Product (8 of 19)</vt:lpstr>
      <vt:lpstr>The Cross Product (9 of 19)</vt:lpstr>
      <vt:lpstr>Example 1</vt:lpstr>
      <vt:lpstr>The Cross Product (10 of 19)</vt:lpstr>
      <vt:lpstr>The Cross Product (11 of 19)</vt:lpstr>
      <vt:lpstr>The Cross Product (12 of 19)</vt:lpstr>
      <vt:lpstr>The Cross Product (13 of 19)</vt:lpstr>
      <vt:lpstr>The Cross Product (14 of 19)</vt:lpstr>
      <vt:lpstr>The Cross Product (15 of 19)</vt:lpstr>
      <vt:lpstr>Example 4</vt:lpstr>
      <vt:lpstr>The Cross Product (16 of 19)</vt:lpstr>
      <vt:lpstr>The Cross Product (17 of 19)</vt:lpstr>
      <vt:lpstr>The Cross Product (18 of 19)</vt:lpstr>
      <vt:lpstr>The Cross Product (19 of 19)</vt:lpstr>
      <vt:lpstr>Triple Products</vt:lpstr>
      <vt:lpstr>Triple Products (1 of 5)</vt:lpstr>
      <vt:lpstr>Triple Products (2 of 5)</vt:lpstr>
      <vt:lpstr>Triple Products (3 of 5)</vt:lpstr>
      <vt:lpstr>Triple Products (4 of 5)</vt:lpstr>
      <vt:lpstr>Example 5</vt:lpstr>
      <vt:lpstr>Example 5 – Solution</vt:lpstr>
      <vt:lpstr>Triple Products (5 of 5)</vt:lpstr>
      <vt:lpstr>Torque</vt:lpstr>
      <vt:lpstr>Torque (1 of 3)</vt:lpstr>
      <vt:lpstr>Torque (2 of 3)</vt:lpstr>
      <vt:lpstr>Torque (3 of 3)</vt:lpstr>
      <vt:lpstr>Example 6</vt:lpstr>
      <vt:lpstr>Example 6 –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Sharmishtha, Rammohan</cp:lastModifiedBy>
  <cp:revision>2070</cp:revision>
  <cp:lastPrinted>2016-10-03T15:29:39Z</cp:lastPrinted>
  <dcterms:created xsi:type="dcterms:W3CDTF">2017-12-08T21:17:47Z</dcterms:created>
  <dcterms:modified xsi:type="dcterms:W3CDTF">2019-02-01T04:37:49Z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