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1"/>
  </p:notesMasterIdLst>
  <p:sldIdLst>
    <p:sldId id="359" r:id="rId3"/>
    <p:sldId id="360" r:id="rId4"/>
    <p:sldId id="311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12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41" r:id="rId30"/>
    <p:sldId id="342" r:id="rId31"/>
    <p:sldId id="343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F"/>
    <a:srgbClr val="FFD685"/>
    <a:srgbClr val="FFFFB7"/>
    <a:srgbClr val="E45C00"/>
    <a:srgbClr val="F2C3A0"/>
    <a:srgbClr val="F3C8A7"/>
    <a:srgbClr val="FDE8BF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6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396" y="102"/>
      </p:cViewPr>
      <p:guideLst>
        <p:guide orient="horz" pos="144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4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2F1CB2-384C-4AE8-B557-81313483A8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C95C8B-C934-4DC3-BD5E-A72033F03642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6E17BC-1827-468D-ADB6-B832F2E3A361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622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58775"/>
            <a:ext cx="2108200" cy="6194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58775"/>
            <a:ext cx="6173787" cy="6194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5701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72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533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27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464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66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288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415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78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8063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507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269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335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23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143000"/>
            <a:ext cx="410845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143000"/>
            <a:ext cx="410845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565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986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49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34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44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20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43000"/>
            <a:ext cx="83693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358775"/>
            <a:ext cx="830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2" name="Text Box 10"/>
          <p:cNvSpPr txBox="1">
            <a:spLocks noChangeArrowheads="1"/>
          </p:cNvSpPr>
          <p:nvPr userDrawn="1"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31A615E-49D7-45D7-9B99-278BBDE5B662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indent="3175" algn="l" rtl="0" eaLnBrk="0" fontAlgn="base" hangingPunct="0">
        <a:spcBef>
          <a:spcPct val="20000"/>
        </a:spcBef>
        <a:spcAft>
          <a:spcPct val="0"/>
        </a:spcAft>
        <a:tabLst>
          <a:tab pos="346075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346075" algn="l"/>
        </a:tabLst>
        <a:defRPr sz="2800">
          <a:solidFill>
            <a:schemeClr val="tx1"/>
          </a:solidFill>
          <a:latin typeface="+mn-lt"/>
        </a:defRPr>
      </a:lvl2pPr>
      <a:lvl3pPr marL="1431925" indent="-228600" algn="l" rtl="0" eaLnBrk="0" fontAlgn="base" hangingPunct="0">
        <a:spcBef>
          <a:spcPct val="20000"/>
        </a:spcBef>
        <a:spcAft>
          <a:spcPct val="0"/>
        </a:spcAft>
        <a:tabLst>
          <a:tab pos="346075" algn="l"/>
        </a:tabLst>
        <a:defRPr sz="2800">
          <a:solidFill>
            <a:schemeClr val="tx1"/>
          </a:solidFill>
          <a:latin typeface="+mn-lt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346075" algn="l"/>
        </a:tabLst>
        <a:defRPr sz="2000">
          <a:solidFill>
            <a:schemeClr val="tx1"/>
          </a:solidFill>
          <a:latin typeface="+mn-lt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A34A3E8-50F2-46B8-BBFC-34F8EF248783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sp>
        <p:nvSpPr>
          <p:cNvPr id="2263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7" name="Picture 15" descr="D:\Nalini\PPT\6-23-15\New folder (2)\Chpt_1-3-02-03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8600"/>
            <a:ext cx="8924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6" Type="http://schemas.openxmlformats.org/officeDocument/2006/relationships/image" Target="../media/image43.wmf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Relationship Id="rId5" Type="http://schemas.openxmlformats.org/officeDocument/2006/relationships/image" Target="../media/image56.jpeg"/><Relationship Id="rId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D:\Nalini\PPT\6-23-15\New folder (3)\Chpt_05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Copyright © Cengage Learning. All rights reserved.</a:t>
            </a:r>
            <a:r>
              <a:rPr lang="en-US" altLang="en-US"/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65250" y="1401763"/>
            <a:ext cx="696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67000" y="1600200"/>
            <a:ext cx="2322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4000" b="1"/>
              <a:t>Integrals</a:t>
            </a:r>
            <a:endParaRPr lang="en-US" altLang="en-US" sz="4000" b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When we take the limit of such Riemann sums, we get the situation illustrated in Figure 4. A definite integral can be interpreted as a </a:t>
            </a:r>
            <a:r>
              <a:rPr lang="en-US" altLang="en-US" b="1" smtClean="0"/>
              <a:t>net area</a:t>
            </a:r>
            <a:r>
              <a:rPr lang="en-US" altLang="en-US" smtClean="0"/>
              <a:t>, that is, a difference of areas: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z="1000" smtClean="0"/>
          </a:p>
          <a:p>
            <a:pPr eaLnBrk="1" hangingPunct="1"/>
            <a:r>
              <a:rPr lang="en-US" altLang="en-US" smtClean="0"/>
              <a:t>where </a:t>
            </a:r>
            <a:r>
              <a:rPr lang="en-US" altLang="en-US" i="1" smtClean="0"/>
              <a:t>A</a:t>
            </a:r>
            <a:r>
              <a:rPr lang="en-US" altLang="en-US" baseline="-25000" smtClean="0"/>
              <a:t>1 </a:t>
            </a:r>
            <a:r>
              <a:rPr lang="en-US" altLang="en-US" smtClean="0"/>
              <a:t>is the area of the </a:t>
            </a:r>
            <a:br>
              <a:rPr lang="en-US" altLang="en-US" smtClean="0"/>
            </a:br>
            <a:r>
              <a:rPr lang="en-US" altLang="en-US" smtClean="0"/>
              <a:t>region above the </a:t>
            </a:r>
            <a:r>
              <a:rPr lang="en-US" altLang="en-US" i="1" smtClean="0"/>
              <a:t>x</a:t>
            </a:r>
            <a:r>
              <a:rPr lang="en-US" altLang="en-US" smtClean="0"/>
              <a:t>-axis </a:t>
            </a:r>
            <a:br>
              <a:rPr lang="en-US" altLang="en-US" smtClean="0"/>
            </a:br>
            <a:r>
              <a:rPr lang="en-US" altLang="en-US" smtClean="0"/>
              <a:t>and below the graph of </a:t>
            </a:r>
            <a:r>
              <a:rPr lang="en-US" altLang="en-US" i="1" smtClean="0"/>
              <a:t>f</a:t>
            </a:r>
            <a:r>
              <a:rPr lang="en-US" altLang="en-US" smtClean="0"/>
              <a:t>,</a:t>
            </a:r>
            <a:br>
              <a:rPr lang="en-US" altLang="en-US" smtClean="0"/>
            </a:br>
            <a:r>
              <a:rPr lang="en-US" altLang="en-US" smtClean="0"/>
              <a:t>and </a:t>
            </a:r>
            <a:r>
              <a:rPr lang="en-US" altLang="en-US" i="1" smtClean="0"/>
              <a:t>A</a:t>
            </a:r>
            <a:r>
              <a:rPr lang="en-US" altLang="en-US" baseline="-25000" smtClean="0"/>
              <a:t>2 </a:t>
            </a:r>
            <a:r>
              <a:rPr lang="en-US" altLang="en-US" smtClean="0"/>
              <a:t>is the area of the </a:t>
            </a:r>
            <a:br>
              <a:rPr lang="en-US" altLang="en-US" smtClean="0"/>
            </a:br>
            <a:r>
              <a:rPr lang="en-US" altLang="en-US" smtClean="0"/>
              <a:t>region below the </a:t>
            </a:r>
            <a:r>
              <a:rPr lang="en-US" altLang="en-US" i="1" smtClean="0"/>
              <a:t>x</a:t>
            </a:r>
            <a:r>
              <a:rPr lang="en-US" altLang="en-US" smtClean="0"/>
              <a:t>-axis and </a:t>
            </a:r>
            <a:br>
              <a:rPr lang="en-US" altLang="en-US" smtClean="0"/>
            </a:br>
            <a:r>
              <a:rPr lang="en-US" altLang="en-US" smtClean="0"/>
              <a:t>above the graph of </a:t>
            </a:r>
            <a:r>
              <a:rPr lang="en-US" altLang="en-US" i="1" smtClean="0"/>
              <a:t>f</a:t>
            </a:r>
            <a:r>
              <a:rPr lang="en-US" altLang="en-US" smtClean="0"/>
              <a:t>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362700" y="5943600"/>
            <a:ext cx="777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Figure 4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13388" y="556260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                    is the net area.</a:t>
            </a:r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865438"/>
            <a:ext cx="308292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591175"/>
            <a:ext cx="7747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picq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05225"/>
            <a:ext cx="4243387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Note 4: </a:t>
            </a:r>
            <a:r>
              <a:rPr lang="en-US" altLang="en-US" smtClean="0"/>
              <a:t>Although we have defined                 by dividing     [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] into subintervals of equal width, there are situations in which it is advantageous to work with subintervals of unequal width.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the subinterval widths are </a:t>
            </a:r>
            <a:r>
              <a:rPr lang="en-US" altLang="en-US" smtClean="0">
                <a:sym typeface="Symbol" panose="05050102010706020507" pitchFamily="18" charset="2"/>
              </a:rPr>
              <a:t></a:t>
            </a:r>
            <a:r>
              <a:rPr lang="en-US" altLang="en-US" i="1" smtClean="0"/>
              <a:t>x</a:t>
            </a:r>
            <a:r>
              <a:rPr lang="en-US" altLang="en-US" baseline="-25000" smtClean="0"/>
              <a:t>1</a:t>
            </a:r>
            <a:r>
              <a:rPr lang="en-US" altLang="en-US" smtClean="0"/>
              <a:t>, </a:t>
            </a:r>
            <a:r>
              <a:rPr lang="en-US" altLang="en-US" smtClean="0">
                <a:sym typeface="Symbol" panose="05050102010706020507" pitchFamily="18" charset="2"/>
              </a:rPr>
              <a:t></a:t>
            </a:r>
            <a:r>
              <a:rPr lang="en-US" altLang="en-US" i="1" smtClean="0"/>
              <a:t>x</a:t>
            </a:r>
            <a:r>
              <a:rPr lang="en-US" altLang="en-US" baseline="-25000" smtClean="0"/>
              <a:t>2</a:t>
            </a:r>
            <a:r>
              <a:rPr lang="en-US" altLang="en-US" smtClean="0"/>
              <a:t>, . . . , </a:t>
            </a:r>
            <a:r>
              <a:rPr lang="en-US" altLang="en-US" smtClean="0">
                <a:sym typeface="Symbol" panose="05050102010706020507" pitchFamily="18" charset="2"/>
              </a:rPr>
              <a:t></a:t>
            </a:r>
            <a:r>
              <a:rPr lang="en-US" altLang="en-US" i="1" smtClean="0"/>
              <a:t>x</a:t>
            </a:r>
            <a:r>
              <a:rPr lang="en-US" altLang="en-US" i="1" baseline="-25000" smtClean="0"/>
              <a:t>n</a:t>
            </a:r>
            <a:r>
              <a:rPr lang="en-US" altLang="en-US" smtClean="0"/>
              <a:t>, we have to ensure that all these widths approach 0 in the limiting process. This happens if the largest width, max </a:t>
            </a:r>
            <a:r>
              <a:rPr lang="en-US" altLang="en-US" smtClean="0">
                <a:sym typeface="Symbol" panose="05050102010706020507" pitchFamily="18" charset="2"/>
              </a:rPr>
              <a:t></a:t>
            </a:r>
            <a:r>
              <a:rPr lang="en-US" altLang="en-US" i="1" smtClean="0"/>
              <a:t>x</a:t>
            </a:r>
            <a:r>
              <a:rPr lang="en-US" altLang="en-US" i="1" baseline="-25000" smtClean="0"/>
              <a:t>i</a:t>
            </a:r>
            <a:r>
              <a:rPr lang="en-US" altLang="en-US" smtClean="0"/>
              <a:t>,</a:t>
            </a:r>
            <a:br>
              <a:rPr lang="en-US" altLang="en-US" smtClean="0"/>
            </a:br>
            <a:r>
              <a:rPr lang="en-US" altLang="en-US" smtClean="0"/>
              <a:t>approaches 0. So in this case the definition of a definite integral becomes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481138"/>
            <a:ext cx="13001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62600"/>
            <a:ext cx="50641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Note 5: </a:t>
            </a:r>
            <a:r>
              <a:rPr lang="en-US" altLang="en-US" smtClean="0"/>
              <a:t>We have defined the definite integral for an integrable function, but not all functions are integrable. The following theorem shows that the most commonly occurring functions are in fact integrable. </a:t>
            </a:r>
            <a:r>
              <a:rPr lang="en-IN" altLang="en-US" smtClean="0"/>
              <a:t>The theorem is proved </a:t>
            </a:r>
            <a:r>
              <a:rPr lang="en-US" altLang="en-US" smtClean="0"/>
              <a:t>in more advanced courses.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</a:t>
            </a:r>
            <a:r>
              <a:rPr lang="en-US" altLang="en-US" i="1" smtClean="0"/>
              <a:t>f</a:t>
            </a:r>
            <a:r>
              <a:rPr lang="en-US" altLang="en-US" smtClean="0"/>
              <a:t> is integrable on [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], then the limit in Definition 2 exists and gives the same value no matter how we choose the sample points </a:t>
            </a:r>
            <a:r>
              <a:rPr lang="en-US" altLang="en-US" i="1" smtClean="0"/>
              <a:t>    </a:t>
            </a:r>
            <a:r>
              <a:rPr lang="en-US" altLang="en-US" smtClean="0"/>
              <a:t>.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867400"/>
            <a:ext cx="3381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94113"/>
            <a:ext cx="82026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To simplify the calculation of the integral we often take the sample points to be right endpoints. Then </a:t>
            </a:r>
            <a:r>
              <a:rPr lang="en-US" altLang="en-US" i="1" smtClean="0"/>
              <a:t>     </a:t>
            </a:r>
            <a:r>
              <a:rPr lang="en-US" altLang="en-US" smtClean="0"/>
              <a:t>= </a:t>
            </a:r>
            <a:r>
              <a:rPr lang="en-US" altLang="en-US" i="1" smtClean="0"/>
              <a:t>x</a:t>
            </a:r>
            <a:r>
              <a:rPr lang="en-US" altLang="en-US" i="1" baseline="-25000" smtClean="0"/>
              <a:t>i</a:t>
            </a:r>
            <a:r>
              <a:rPr lang="en-US" altLang="en-US" i="1" smtClean="0"/>
              <a:t> </a:t>
            </a:r>
            <a:r>
              <a:rPr lang="en-US" altLang="en-US" smtClean="0"/>
              <a:t>and the definition of an integral simplifies as follows.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33563"/>
            <a:ext cx="3381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944813"/>
            <a:ext cx="8240712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</a:t>
            </a:r>
            <a:endParaRPr lang="en-US" altLang="en-US" i="1" smtClean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Express                                                        </a:t>
            </a:r>
          </a:p>
          <a:p>
            <a:pPr eaLnBrk="1" hangingPunct="1">
              <a:defRPr/>
            </a:pPr>
            <a:endParaRPr lang="en-US" i="1" dirty="0" smtClean="0"/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dirty="0" smtClean="0"/>
              <a:t>as an integral on the interval [0, </a:t>
            </a:r>
            <a:r>
              <a:rPr lang="en-US" i="1" dirty="0" smtClean="0">
                <a:sym typeface="Symbol" pitchFamily="18" charset="2"/>
              </a:rPr>
              <a:t></a:t>
            </a:r>
            <a:r>
              <a:rPr lang="en-US" sz="800" i="1" dirty="0" smtClean="0">
                <a:sym typeface="Symbol" pitchFamily="18" charset="2"/>
              </a:rPr>
              <a:t> </a:t>
            </a:r>
            <a:r>
              <a:rPr lang="en-US" dirty="0" smtClean="0"/>
              <a:t>].</a:t>
            </a:r>
          </a:p>
          <a:p>
            <a:pPr eaLnBrk="1" hangingPunct="1">
              <a:defRPr/>
            </a:pPr>
            <a:endParaRPr lang="en-US" sz="1200" dirty="0" smtClean="0">
              <a:solidFill>
                <a:srgbClr val="0073AE"/>
              </a:solidFill>
            </a:endParaRPr>
          </a:p>
          <a:p>
            <a:pPr eaLnBrk="1" hangingPunct="1">
              <a:defRPr/>
            </a:pPr>
            <a:r>
              <a:rPr lang="en-US" kern="1200" dirty="0" smtClean="0">
                <a:solidFill>
                  <a:srgbClr val="CC007A"/>
                </a:solidFill>
              </a:rPr>
              <a:t>Solution:</a:t>
            </a:r>
          </a:p>
          <a:p>
            <a:pPr eaLnBrk="1" hangingPunct="1">
              <a:defRPr/>
            </a:pPr>
            <a:r>
              <a:rPr lang="en-US" dirty="0" smtClean="0"/>
              <a:t>Comparing the given limit with the limit in Theorem 4, we see that they will be identical if we choose </a:t>
            </a:r>
            <a:br>
              <a:rPr lang="en-US" dirty="0" smtClean="0"/>
            </a:br>
            <a:r>
              <a:rPr lang="en-US" i="1" dirty="0" smtClean="0"/>
              <a:t>f</a:t>
            </a:r>
            <a:r>
              <a:rPr lang="en-US" sz="400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baseline="30000" dirty="0" smtClean="0"/>
              <a:t>3 </a:t>
            </a:r>
            <a:r>
              <a:rPr lang="en-US" dirty="0" smtClean="0"/>
              <a:t>+ </a:t>
            </a:r>
            <a:r>
              <a:rPr lang="en-US" i="1" dirty="0" smtClean="0"/>
              <a:t>x </a:t>
            </a:r>
            <a:r>
              <a:rPr lang="en-US" dirty="0" smtClean="0"/>
              <a:t>sin </a:t>
            </a:r>
            <a:r>
              <a:rPr lang="en-US" i="1" dirty="0" smtClean="0"/>
              <a:t>x</a:t>
            </a:r>
            <a:r>
              <a:rPr lang="en-US" dirty="0" smtClean="0"/>
              <a:t>. We are given that </a:t>
            </a:r>
            <a:r>
              <a:rPr lang="en-US" i="1" dirty="0" smtClean="0"/>
              <a:t>a</a:t>
            </a:r>
            <a:r>
              <a:rPr lang="en-US" dirty="0" smtClean="0"/>
              <a:t> = 0 and 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i="1" dirty="0" smtClean="0">
                <a:sym typeface="Symbol" pitchFamily="18" charset="2"/>
              </a:rPr>
              <a:t></a:t>
            </a:r>
            <a:r>
              <a:rPr lang="en-US" dirty="0" smtClean="0"/>
              <a:t>.   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dirty="0" smtClean="0"/>
              <a:t>Therefore, by Theorem 4, we have</a:t>
            </a:r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38313"/>
            <a:ext cx="35306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00250" y="5638800"/>
            <a:ext cx="4781550" cy="650875"/>
            <a:chOff x="2000250" y="5638800"/>
            <a:chExt cx="4781550" cy="650875"/>
          </a:xfrm>
        </p:grpSpPr>
        <p:pic>
          <p:nvPicPr>
            <p:cNvPr id="188426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5638800"/>
              <a:ext cx="4781550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1600" y="5867400"/>
              <a:ext cx="1244391" cy="35715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When Leibniz chose the notation for an integral, he chose </a:t>
            </a:r>
          </a:p>
          <a:p>
            <a:pPr eaLnBrk="1" hangingPunct="1"/>
            <a:r>
              <a:rPr lang="en-US" altLang="en-US" smtClean="0"/>
              <a:t>the ingredients as reminders of the limiting process.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 general, when we write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z="3200" smtClean="0"/>
          </a:p>
          <a:p>
            <a:pPr eaLnBrk="1" hangingPunct="1"/>
            <a:r>
              <a:rPr lang="en-US" altLang="en-US" smtClean="0"/>
              <a:t>we replace lim </a:t>
            </a:r>
            <a:r>
              <a:rPr lang="en-US" altLang="en-US" smtClean="0">
                <a:sym typeface="Symbol" panose="05050102010706020507" pitchFamily="18" charset="2"/>
              </a:rPr>
              <a:t></a:t>
            </a:r>
            <a:r>
              <a:rPr lang="en-US" altLang="en-US" smtClean="0"/>
              <a:t> by </a:t>
            </a:r>
            <a:r>
              <a:rPr lang="en-US" altLang="en-US" sz="2800" b="1" smtClean="0">
                <a:sym typeface="Symbol" panose="05050102010706020507" pitchFamily="18" charset="2"/>
              </a:rPr>
              <a:t></a:t>
            </a:r>
            <a:r>
              <a:rPr lang="en-US" altLang="en-US" smtClean="0"/>
              <a:t>, </a:t>
            </a:r>
            <a:r>
              <a:rPr lang="en-US" altLang="en-US" i="1" smtClean="0"/>
              <a:t>     </a:t>
            </a:r>
            <a:r>
              <a:rPr lang="en-US" altLang="en-US" smtClean="0"/>
              <a:t>by </a:t>
            </a:r>
            <a:r>
              <a:rPr lang="en-US" altLang="en-US" i="1" smtClean="0"/>
              <a:t>x</a:t>
            </a:r>
            <a:r>
              <a:rPr lang="en-US" altLang="en-US" smtClean="0"/>
              <a:t>, and </a:t>
            </a:r>
            <a:r>
              <a:rPr lang="en-US" altLang="en-US" smtClean="0">
                <a:sym typeface="Symbol" panose="05050102010706020507" pitchFamily="18" charset="2"/>
              </a:rPr>
              <a:t></a:t>
            </a:r>
            <a:r>
              <a:rPr lang="en-US" altLang="en-US" i="1" smtClean="0"/>
              <a:t>x </a:t>
            </a:r>
            <a:r>
              <a:rPr lang="en-US" altLang="en-US" smtClean="0"/>
              <a:t>by </a:t>
            </a:r>
            <a:r>
              <a:rPr lang="en-US" altLang="en-US" i="1" smtClean="0"/>
              <a:t>dx</a:t>
            </a:r>
            <a:r>
              <a:rPr lang="en-US" altLang="en-US" smtClean="0"/>
              <a:t>.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3290888"/>
            <a:ext cx="41211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4314825"/>
            <a:ext cx="3381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3146425"/>
            <a:ext cx="8226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CC007A"/>
                </a:solidFill>
              </a:rPr>
              <a:t>Evaluating Integrals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Evaluating Integrals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we use a limit to evaluate a definite integral, we need to know how to work with sums. The following three equations give formulas for sums of powers of positive integers.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200400"/>
            <a:ext cx="5314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Evaluating Integrals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 remaining formulas are simple rules for working with sigma notation:</a:t>
            </a: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2590800"/>
            <a:ext cx="54165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</a:t>
            </a:r>
            <a:endParaRPr lang="en-US" altLang="en-US" i="1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AutoNum type="alphaLcParenBoth"/>
              <a:defRPr/>
            </a:pPr>
            <a:r>
              <a:rPr lang="en-US" dirty="0" smtClean="0"/>
              <a:t> Evaluate the Riemann sum for </a:t>
            </a:r>
            <a:r>
              <a:rPr lang="en-US" i="1" dirty="0" smtClean="0"/>
              <a:t>f</a:t>
            </a:r>
            <a:r>
              <a:rPr lang="en-US" sz="400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baseline="30000" dirty="0" smtClean="0"/>
              <a:t>3 </a:t>
            </a:r>
            <a:r>
              <a:rPr lang="en-US" dirty="0" smtClean="0"/>
              <a:t>– 6</a:t>
            </a:r>
            <a:r>
              <a:rPr lang="en-US" i="1" dirty="0" smtClean="0"/>
              <a:t>x</a:t>
            </a:r>
            <a:r>
              <a:rPr lang="en-US" dirty="0" smtClean="0"/>
              <a:t>, taking the    </a:t>
            </a:r>
            <a:br>
              <a:rPr lang="en-US" dirty="0" smtClean="0"/>
            </a:br>
            <a:r>
              <a:rPr lang="en-US" dirty="0" smtClean="0"/>
              <a:t>      sample points to be right endpoints and </a:t>
            </a:r>
            <a:r>
              <a:rPr lang="en-US" i="1" dirty="0" smtClean="0"/>
              <a:t>a </a:t>
            </a:r>
            <a:r>
              <a:rPr lang="en-US" dirty="0" smtClean="0"/>
              <a:t>= 0, </a:t>
            </a:r>
            <a:r>
              <a:rPr lang="en-US" i="1" dirty="0" smtClean="0"/>
              <a:t>b </a:t>
            </a:r>
            <a:r>
              <a:rPr lang="en-US" dirty="0" smtClean="0"/>
              <a:t>= 3, </a:t>
            </a:r>
            <a:br>
              <a:rPr lang="en-US" dirty="0" smtClean="0"/>
            </a:br>
            <a:r>
              <a:rPr lang="en-US" dirty="0" smtClean="0"/>
              <a:t>      and </a:t>
            </a:r>
            <a:r>
              <a:rPr lang="en-US" i="1" dirty="0" smtClean="0"/>
              <a:t>n </a:t>
            </a:r>
            <a:r>
              <a:rPr lang="en-US" dirty="0" smtClean="0"/>
              <a:t>= 6.</a:t>
            </a:r>
          </a:p>
          <a:p>
            <a:pPr eaLnBrk="1" hangingPunct="1">
              <a:buFontTx/>
              <a:buAutoNum type="alphaLcParenBoth"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(b) Evaluate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73AE"/>
              </a:solidFill>
            </a:endParaRPr>
          </a:p>
          <a:p>
            <a:pPr eaLnBrk="1" hangingPunct="1">
              <a:defRPr/>
            </a:pPr>
            <a:r>
              <a:rPr lang="en-US" kern="1200" dirty="0" smtClean="0">
                <a:solidFill>
                  <a:srgbClr val="CC007A"/>
                </a:solidFill>
              </a:rPr>
              <a:t>Solution:</a:t>
            </a:r>
          </a:p>
          <a:p>
            <a:pPr eaLnBrk="1" hangingPunct="1">
              <a:buFontTx/>
              <a:buAutoNum type="alphaLcParenBoth"/>
              <a:defRPr/>
            </a:pPr>
            <a:r>
              <a:rPr lang="en-US" dirty="0" smtClean="0"/>
              <a:t> With </a:t>
            </a:r>
            <a:r>
              <a:rPr lang="en-US" i="1" dirty="0" smtClean="0"/>
              <a:t>n </a:t>
            </a:r>
            <a:r>
              <a:rPr lang="en-US" dirty="0" smtClean="0"/>
              <a:t>= 6 the interval width is</a:t>
            </a:r>
          </a:p>
          <a:p>
            <a:pPr eaLnBrk="1" hangingPunct="1">
              <a:buFontTx/>
              <a:buAutoNum type="alphaLcParenBoth"/>
              <a:defRPr/>
            </a:pPr>
            <a:endParaRPr lang="en-US" dirty="0" smtClean="0"/>
          </a:p>
          <a:p>
            <a:pPr eaLnBrk="1" hangingPunct="1">
              <a:buFontTx/>
              <a:buAutoNum type="alphaLcParenBoth"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    and the right endpoints are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0.5,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= 1.0 , </a:t>
            </a:r>
            <a:r>
              <a:rPr lang="en-US" i="1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 = 1.5, 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i="1" dirty="0" smtClean="0"/>
              <a:t>x</a:t>
            </a:r>
            <a:r>
              <a:rPr lang="en-US" baseline="-25000" dirty="0" smtClean="0"/>
              <a:t>4</a:t>
            </a:r>
            <a:r>
              <a:rPr lang="en-US" dirty="0" smtClean="0"/>
              <a:t> = 2.0, </a:t>
            </a:r>
            <a:r>
              <a:rPr lang="en-US" i="1" dirty="0" smtClean="0"/>
              <a:t>x</a:t>
            </a:r>
            <a:r>
              <a:rPr lang="en-US" baseline="-25000" dirty="0" smtClean="0"/>
              <a:t>5</a:t>
            </a:r>
            <a:r>
              <a:rPr lang="en-US" dirty="0" smtClean="0"/>
              <a:t> = 2.5, and </a:t>
            </a:r>
            <a:r>
              <a:rPr lang="en-US" i="1" dirty="0" smtClean="0"/>
              <a:t>x</a:t>
            </a:r>
            <a:r>
              <a:rPr lang="en-US" baseline="-25000" dirty="0" smtClean="0"/>
              <a:t>6</a:t>
            </a:r>
            <a:r>
              <a:rPr lang="en-US" dirty="0" smtClean="0"/>
              <a:t> = 3.0.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3028950"/>
            <a:ext cx="21621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4991100"/>
            <a:ext cx="2047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4995863"/>
            <a:ext cx="13890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5000625"/>
            <a:ext cx="81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:\Nalini\PPT\6-23-15\New folder (2)\Chpt_1-2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5629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Copyright © Cengage Learning. All rights reserved.</a:t>
            </a:r>
            <a:r>
              <a:rPr lang="en-US" altLang="en-US"/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4363" y="2924175"/>
            <a:ext cx="971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chemeClr val="bg1"/>
                </a:solidFill>
              </a:rPr>
              <a:t>5.2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33600" y="3011488"/>
            <a:ext cx="556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/>
              <a:t>The Definite Integral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455613" y="1462088"/>
            <a:ext cx="82264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2400"/>
              <a:t>     So the Riemann sum is</a:t>
            </a:r>
          </a:p>
          <a:p>
            <a:pPr eaLnBrk="1" hangingPunct="1">
              <a:lnSpc>
                <a:spcPct val="125000"/>
              </a:lnSpc>
            </a:pPr>
            <a:endParaRPr lang="en-US" altLang="en-US" sz="2400"/>
          </a:p>
          <a:p>
            <a:pPr eaLnBrk="1" hangingPunct="1">
              <a:lnSpc>
                <a:spcPct val="125000"/>
              </a:lnSpc>
            </a:pPr>
            <a:r>
              <a:rPr lang="en-US" altLang="en-US" sz="2400" i="1">
                <a:latin typeface="Times-Roman" charset="0"/>
              </a:rPr>
              <a:t>             </a:t>
            </a:r>
            <a:r>
              <a:rPr lang="en-US" altLang="en-US" sz="1000" i="1">
                <a:latin typeface="Times-Roman" charset="0"/>
              </a:rPr>
              <a:t>   </a:t>
            </a:r>
            <a:r>
              <a:rPr lang="en-US" altLang="en-US" sz="2400" i="1"/>
              <a:t>R</a:t>
            </a:r>
            <a:r>
              <a:rPr lang="en-US" altLang="en-US" sz="2400" baseline="-25000"/>
              <a:t>6</a:t>
            </a:r>
            <a:r>
              <a:rPr lang="en-US" altLang="en-US" sz="2400"/>
              <a:t> =       </a:t>
            </a:r>
            <a:r>
              <a:rPr lang="en-US" altLang="en-US" sz="2400" i="1"/>
              <a:t>f</a:t>
            </a:r>
            <a:r>
              <a:rPr lang="en-US" altLang="en-US" sz="400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i</a:t>
            </a:r>
            <a:r>
              <a:rPr lang="en-US" altLang="en-US" sz="2400"/>
              <a:t>) </a:t>
            </a:r>
            <a:r>
              <a:rPr lang="en-US" altLang="en-US" sz="2400">
                <a:sym typeface="Symbol" panose="05050102010706020507" pitchFamily="18" charset="2"/>
              </a:rPr>
              <a:t></a:t>
            </a:r>
            <a:r>
              <a:rPr lang="en-US" altLang="en-US" sz="2400" i="1"/>
              <a:t>x </a:t>
            </a:r>
            <a:endParaRPr lang="en-US" altLang="en-US" sz="2400">
              <a:latin typeface="Times-Roman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en-US" sz="2400">
                <a:latin typeface="Times-Roman" charset="0"/>
              </a:rPr>
              <a:t>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                   </a:t>
            </a:r>
            <a:r>
              <a:rPr lang="en-US" altLang="en-US" sz="800"/>
              <a:t> </a:t>
            </a:r>
            <a:r>
              <a:rPr lang="en-US" altLang="en-US" sz="2400"/>
              <a:t>=</a:t>
            </a:r>
            <a:r>
              <a:rPr lang="en-US" altLang="en-US" sz="2400" i="1"/>
              <a:t> f</a:t>
            </a:r>
            <a:r>
              <a:rPr lang="en-US" altLang="en-US" sz="400" i="1"/>
              <a:t> </a:t>
            </a:r>
            <a:r>
              <a:rPr lang="en-US" altLang="en-US" sz="2400"/>
              <a:t>(0.5) </a:t>
            </a:r>
            <a:r>
              <a:rPr lang="en-US" altLang="en-US" sz="2400">
                <a:sym typeface="Symbol" panose="05050102010706020507" pitchFamily="18" charset="2"/>
              </a:rPr>
              <a:t></a:t>
            </a:r>
            <a:r>
              <a:rPr lang="en-US" altLang="en-US" sz="2400" i="1"/>
              <a:t>x </a:t>
            </a:r>
            <a:r>
              <a:rPr lang="en-US" altLang="en-US" sz="2400"/>
              <a:t>+ </a:t>
            </a:r>
            <a:r>
              <a:rPr lang="en-US" altLang="en-US" sz="2400" i="1"/>
              <a:t>f</a:t>
            </a:r>
            <a:r>
              <a:rPr lang="en-US" altLang="en-US" sz="400" i="1"/>
              <a:t> </a:t>
            </a:r>
            <a:r>
              <a:rPr lang="en-US" altLang="en-US" sz="2400"/>
              <a:t>(1.0) </a:t>
            </a:r>
            <a:r>
              <a:rPr lang="en-US" altLang="en-US" sz="2400">
                <a:sym typeface="Symbol" panose="05050102010706020507" pitchFamily="18" charset="2"/>
              </a:rPr>
              <a:t></a:t>
            </a:r>
            <a:r>
              <a:rPr lang="en-US" altLang="en-US" sz="2400" i="1"/>
              <a:t>x </a:t>
            </a:r>
            <a:r>
              <a:rPr lang="en-US" altLang="en-US" sz="2400"/>
              <a:t>+ </a:t>
            </a:r>
            <a:r>
              <a:rPr lang="en-US" altLang="en-US" sz="2400" i="1"/>
              <a:t>f</a:t>
            </a:r>
            <a:r>
              <a:rPr lang="en-US" altLang="en-US" sz="400" i="1"/>
              <a:t> </a:t>
            </a:r>
            <a:r>
              <a:rPr lang="en-US" altLang="en-US" sz="2400"/>
              <a:t>(1.5) </a:t>
            </a:r>
            <a:r>
              <a:rPr lang="en-US" altLang="en-US" sz="2400">
                <a:sym typeface="Symbol" panose="05050102010706020507" pitchFamily="18" charset="2"/>
              </a:rPr>
              <a:t></a:t>
            </a:r>
            <a:r>
              <a:rPr lang="en-US" altLang="en-US" sz="2400" i="1"/>
              <a:t>x </a:t>
            </a:r>
            <a:r>
              <a:rPr lang="en-US" altLang="en-US" sz="2400"/>
              <a:t>+ </a:t>
            </a:r>
            <a:r>
              <a:rPr lang="en-US" altLang="en-US" sz="2400" i="1"/>
              <a:t>f</a:t>
            </a:r>
            <a:r>
              <a:rPr lang="en-US" altLang="en-US" sz="400" i="1"/>
              <a:t> </a:t>
            </a:r>
            <a:r>
              <a:rPr lang="en-US" altLang="en-US" sz="2400"/>
              <a:t>(2.0) </a:t>
            </a:r>
            <a:r>
              <a:rPr lang="en-US" altLang="en-US" sz="2400">
                <a:sym typeface="Symbol" panose="05050102010706020507" pitchFamily="18" charset="2"/>
              </a:rPr>
              <a:t></a:t>
            </a:r>
            <a:r>
              <a:rPr lang="en-US" altLang="en-US" sz="2400" i="1"/>
              <a:t>x </a:t>
            </a:r>
            <a:br>
              <a:rPr lang="en-US" altLang="en-US" sz="2400" i="1"/>
            </a:br>
            <a:r>
              <a:rPr lang="en-US" altLang="en-US" sz="2400" i="1"/>
              <a:t>			    </a:t>
            </a:r>
            <a:r>
              <a:rPr lang="en-US" altLang="en-US" sz="2400"/>
              <a:t>+ </a:t>
            </a:r>
            <a:r>
              <a:rPr lang="en-US" altLang="en-US" sz="2400" i="1"/>
              <a:t>f</a:t>
            </a:r>
            <a:r>
              <a:rPr lang="en-US" altLang="en-US" sz="400" i="1"/>
              <a:t> </a:t>
            </a:r>
            <a:r>
              <a:rPr lang="en-US" altLang="en-US" sz="2400"/>
              <a:t>(2.5) </a:t>
            </a:r>
            <a:r>
              <a:rPr lang="en-US" altLang="en-US" sz="2400">
                <a:sym typeface="Symbol" panose="05050102010706020507" pitchFamily="18" charset="2"/>
              </a:rPr>
              <a:t></a:t>
            </a:r>
            <a:r>
              <a:rPr lang="en-US" altLang="en-US" sz="2400" i="1"/>
              <a:t>x </a:t>
            </a:r>
            <a:r>
              <a:rPr lang="en-US" altLang="en-US" sz="2400"/>
              <a:t>+ </a:t>
            </a:r>
            <a:r>
              <a:rPr lang="en-US" altLang="en-US" sz="2400" i="1"/>
              <a:t>f</a:t>
            </a:r>
            <a:r>
              <a:rPr lang="en-US" altLang="en-US" sz="400" i="1"/>
              <a:t> </a:t>
            </a:r>
            <a:r>
              <a:rPr lang="en-US" altLang="en-US" sz="2400"/>
              <a:t>(3.0) </a:t>
            </a:r>
            <a:r>
              <a:rPr lang="en-US" altLang="en-US" sz="2400">
                <a:sym typeface="Symbol" panose="05050102010706020507" pitchFamily="18" charset="2"/>
              </a:rPr>
              <a:t></a:t>
            </a:r>
            <a:r>
              <a:rPr lang="en-US" altLang="en-US" sz="2400" i="1"/>
              <a:t>x</a:t>
            </a:r>
          </a:p>
          <a:p>
            <a:pPr eaLnBrk="1" hangingPunct="1">
              <a:lnSpc>
                <a:spcPct val="125000"/>
              </a:lnSpc>
            </a:pPr>
            <a:endParaRPr lang="en-US" altLang="en-US" sz="2400" i="1"/>
          </a:p>
          <a:p>
            <a:pPr eaLnBrk="1" hangingPunct="1">
              <a:lnSpc>
                <a:spcPct val="125000"/>
              </a:lnSpc>
            </a:pPr>
            <a:r>
              <a:rPr lang="en-US" altLang="en-US" sz="2400" i="1"/>
              <a:t>                   </a:t>
            </a:r>
            <a:r>
              <a:rPr lang="en-US" altLang="en-US" sz="2400"/>
              <a:t>=</a:t>
            </a:r>
            <a:r>
              <a:rPr lang="en-US" altLang="en-US" sz="2400" i="1"/>
              <a:t>    </a:t>
            </a:r>
            <a:r>
              <a:rPr lang="en-US" altLang="en-US" sz="2400"/>
              <a:t>(</a:t>
            </a:r>
            <a:r>
              <a:rPr lang="en-US" altLang="en-US" sz="2400" i="1"/>
              <a:t>–</a:t>
            </a:r>
            <a:r>
              <a:rPr lang="en-US" altLang="en-US" sz="2400">
                <a:latin typeface="Times-Roman" charset="0"/>
              </a:rPr>
              <a:t>2.875 </a:t>
            </a:r>
            <a:r>
              <a:rPr lang="en-US" altLang="en-US" sz="2400" i="1"/>
              <a:t>–</a:t>
            </a:r>
            <a:r>
              <a:rPr lang="en-US" altLang="en-US" sz="2400">
                <a:latin typeface="MathematicalPi-One" charset="0"/>
              </a:rPr>
              <a:t> </a:t>
            </a:r>
            <a:r>
              <a:rPr lang="en-US" altLang="en-US" sz="2400">
                <a:latin typeface="Times-Roman" charset="0"/>
              </a:rPr>
              <a:t>5 </a:t>
            </a:r>
            <a:r>
              <a:rPr lang="en-US" altLang="en-US" sz="2400" i="1"/>
              <a:t>–</a:t>
            </a:r>
            <a:r>
              <a:rPr lang="en-US" altLang="en-US" sz="2400">
                <a:latin typeface="MathematicalPi-One" charset="0"/>
              </a:rPr>
              <a:t> </a:t>
            </a:r>
            <a:r>
              <a:rPr lang="en-US" altLang="en-US" sz="2400">
                <a:latin typeface="Times-Roman" charset="0"/>
              </a:rPr>
              <a:t>5.625 </a:t>
            </a:r>
            <a:r>
              <a:rPr lang="en-US" altLang="en-US" sz="2400" i="1"/>
              <a:t>–</a:t>
            </a:r>
            <a:r>
              <a:rPr lang="en-US" altLang="en-US" sz="2400">
                <a:latin typeface="MathematicalPi-One" charset="0"/>
              </a:rPr>
              <a:t> </a:t>
            </a:r>
            <a:r>
              <a:rPr lang="en-US" altLang="en-US" sz="2400">
                <a:latin typeface="Times-Roman" charset="0"/>
              </a:rPr>
              <a:t>4 +</a:t>
            </a:r>
            <a:r>
              <a:rPr lang="en-US" altLang="en-US" sz="2400">
                <a:latin typeface="MathematicalPi-One" charset="0"/>
              </a:rPr>
              <a:t> </a:t>
            </a:r>
            <a:r>
              <a:rPr lang="en-US" altLang="en-US" sz="2400">
                <a:latin typeface="Times-Roman" charset="0"/>
              </a:rPr>
              <a:t>0.625 +</a:t>
            </a:r>
            <a:r>
              <a:rPr lang="en-US" altLang="en-US" sz="2400">
                <a:latin typeface="MathematicalPi-One" charset="0"/>
              </a:rPr>
              <a:t> </a:t>
            </a:r>
            <a:r>
              <a:rPr lang="en-US" altLang="en-US" sz="2400">
                <a:latin typeface="Times-Roman" charset="0"/>
              </a:rPr>
              <a:t>9)</a:t>
            </a:r>
          </a:p>
          <a:p>
            <a:pPr eaLnBrk="1" hangingPunct="1">
              <a:lnSpc>
                <a:spcPct val="125000"/>
              </a:lnSpc>
            </a:pPr>
            <a:endParaRPr lang="en-US" altLang="en-US" sz="2400">
              <a:latin typeface="Times-Roman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en-US" sz="2400">
                <a:latin typeface="Times-Roman" charset="0"/>
              </a:rPr>
              <a:t>                   = –3.9375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6" r="52710"/>
          <a:stretch>
            <a:fillRect/>
          </a:stretch>
        </p:blipFill>
        <p:spPr bwMode="auto">
          <a:xfrm>
            <a:off x="2363788" y="2298700"/>
            <a:ext cx="457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4752975"/>
            <a:ext cx="25558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8135938" y="839788"/>
            <a:ext cx="841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5613" y="1462088"/>
            <a:ext cx="82264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Notice that </a:t>
            </a:r>
            <a:r>
              <a:rPr lang="en-US" altLang="en-US" sz="2400" i="1"/>
              <a:t>f </a:t>
            </a:r>
            <a:r>
              <a:rPr lang="en-US" altLang="en-US" sz="2400"/>
              <a:t>is not a positive function and so the Riemann sum does not represent a sum of areas of rectangles. But it does represent the sum of the areas of the blue rectangles (above the </a:t>
            </a:r>
            <a:r>
              <a:rPr lang="en-US" altLang="en-US" sz="2400" i="1"/>
              <a:t>x</a:t>
            </a:r>
            <a:r>
              <a:rPr lang="en-US" altLang="en-US" sz="2400"/>
              <a:t>-axis) minus the sum of the areas of the gold rectangles (below the </a:t>
            </a:r>
            <a:r>
              <a:rPr lang="en-US" altLang="en-US" sz="2400" i="1"/>
              <a:t>x</a:t>
            </a:r>
            <a:r>
              <a:rPr lang="en-US" altLang="en-US" sz="2400"/>
              <a:t>-axis) in Figure 5.   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3962400" y="6286500"/>
            <a:ext cx="777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Figure 5</a:t>
            </a:r>
          </a:p>
        </p:txBody>
      </p:sp>
      <p:pic>
        <p:nvPicPr>
          <p:cNvPr id="23557" name="Picture 10" descr="picq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29013"/>
            <a:ext cx="400526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8135938" y="839788"/>
            <a:ext cx="841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455613" y="1462088"/>
            <a:ext cx="82264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2400"/>
              <a:t>(b) With </a:t>
            </a:r>
            <a:r>
              <a:rPr lang="en-US" altLang="en-US" sz="2400" i="1"/>
              <a:t>n </a:t>
            </a:r>
            <a:r>
              <a:rPr lang="en-US" altLang="en-US" sz="2400"/>
              <a:t>subintervals we have</a:t>
            </a:r>
          </a:p>
          <a:p>
            <a:pPr eaLnBrk="1" hangingPunct="1">
              <a:lnSpc>
                <a:spcPct val="125000"/>
              </a:lnSpc>
            </a:pPr>
            <a:endParaRPr lang="en-US" altLang="en-US" sz="2400"/>
          </a:p>
          <a:p>
            <a:pPr eaLnBrk="1" hangingPunct="1">
              <a:lnSpc>
                <a:spcPct val="125000"/>
              </a:lnSpc>
            </a:pPr>
            <a:endParaRPr lang="en-US" altLang="en-US" sz="2400"/>
          </a:p>
          <a:p>
            <a:pPr eaLnBrk="1" hangingPunct="1">
              <a:lnSpc>
                <a:spcPct val="125000"/>
              </a:lnSpc>
            </a:pPr>
            <a:endParaRPr lang="en-US" altLang="en-US" sz="2400"/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     So </a:t>
            </a:r>
            <a:r>
              <a:rPr lang="en-US" altLang="en-US" sz="2400" i="1"/>
              <a:t>x</a:t>
            </a:r>
            <a:r>
              <a:rPr lang="en-US" altLang="en-US" sz="2400" baseline="-25000"/>
              <a:t>0</a:t>
            </a:r>
            <a:r>
              <a:rPr lang="en-US" altLang="en-US" sz="2400"/>
              <a:t> = 0, </a:t>
            </a:r>
            <a:r>
              <a:rPr lang="en-US" altLang="en-US" sz="2400" i="1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 = 3/</a:t>
            </a:r>
            <a:r>
              <a:rPr lang="en-US" altLang="en-US" sz="2400" i="1"/>
              <a:t>n</a:t>
            </a:r>
            <a:r>
              <a:rPr lang="en-US" altLang="en-US" sz="2400"/>
              <a:t>, </a:t>
            </a:r>
            <a:r>
              <a:rPr lang="en-US" altLang="en-US" sz="2400" i="1"/>
              <a:t>x</a:t>
            </a:r>
            <a:r>
              <a:rPr lang="en-US" altLang="en-US" sz="2400" baseline="-25000"/>
              <a:t>2</a:t>
            </a:r>
            <a:r>
              <a:rPr lang="en-US" altLang="en-US" sz="2400"/>
              <a:t> = 6/</a:t>
            </a:r>
            <a:r>
              <a:rPr lang="en-US" altLang="en-US" sz="2400" i="1"/>
              <a:t>n</a:t>
            </a:r>
            <a:r>
              <a:rPr lang="en-US" altLang="en-US" sz="2400"/>
              <a:t>, </a:t>
            </a:r>
            <a:r>
              <a:rPr lang="en-US" altLang="en-US" sz="2400" i="1"/>
              <a:t>x</a:t>
            </a:r>
            <a:r>
              <a:rPr lang="en-US" altLang="en-US" sz="2400" baseline="-25000"/>
              <a:t>3</a:t>
            </a:r>
            <a:r>
              <a:rPr lang="en-US" altLang="en-US" sz="2400"/>
              <a:t> = 9/</a:t>
            </a:r>
            <a:r>
              <a:rPr lang="en-US" altLang="en-US" sz="2400" i="1"/>
              <a:t>n</a:t>
            </a:r>
            <a:r>
              <a:rPr lang="en-US" altLang="en-US" sz="2400"/>
              <a:t>,</a:t>
            </a:r>
            <a:r>
              <a:rPr lang="en-US" altLang="en-US" sz="2400" i="1"/>
              <a:t> </a:t>
            </a:r>
            <a:r>
              <a:rPr lang="en-US" altLang="en-US" sz="2400">
                <a:latin typeface="Times-Roman" charset="0"/>
              </a:rPr>
              <a:t>and, in general,</a:t>
            </a:r>
            <a:br>
              <a:rPr lang="en-US" altLang="en-US" sz="2400">
                <a:latin typeface="Times-Roman" charset="0"/>
              </a:rPr>
            </a:br>
            <a:r>
              <a:rPr lang="en-US" altLang="en-US" sz="2400">
                <a:latin typeface="Times-Roman" charset="0"/>
              </a:rPr>
              <a:t>    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i</a:t>
            </a:r>
            <a:r>
              <a:rPr lang="en-US" altLang="en-US" sz="2400"/>
              <a:t> = 3</a:t>
            </a:r>
            <a:r>
              <a:rPr lang="en-US" altLang="en-US" sz="2400" i="1"/>
              <a:t>i</a:t>
            </a:r>
            <a:r>
              <a:rPr lang="en-US" altLang="en-US" sz="2400"/>
              <a:t>/</a:t>
            </a:r>
            <a:r>
              <a:rPr lang="en-US" altLang="en-US" sz="2400" i="1"/>
              <a:t>n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125000"/>
              </a:lnSpc>
            </a:pPr>
            <a:endParaRPr lang="en-US" altLang="en-US" sz="2400"/>
          </a:p>
          <a:p>
            <a:pPr eaLnBrk="1" hangingPunct="1">
              <a:lnSpc>
                <a:spcPct val="125000"/>
              </a:lnSpc>
            </a:pPr>
            <a:r>
              <a:rPr lang="en-US" altLang="en-US" sz="2400">
                <a:latin typeface="Times-Roman" charset="0"/>
              </a:rPr>
              <a:t>     Since we are using right endpoints, we can use </a:t>
            </a:r>
            <a:br>
              <a:rPr lang="en-US" altLang="en-US" sz="2400">
                <a:latin typeface="Times-Roman" charset="0"/>
              </a:rPr>
            </a:br>
            <a:r>
              <a:rPr lang="en-US" altLang="en-US" sz="2400">
                <a:latin typeface="Times-Roman" charset="0"/>
              </a:rPr>
              <a:t>     Theorem 4:</a:t>
            </a:r>
          </a:p>
        </p:txBody>
      </p:sp>
      <p:pic>
        <p:nvPicPr>
          <p:cNvPr id="1966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91188"/>
            <a:ext cx="72215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2211388"/>
            <a:ext cx="21113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2235200"/>
            <a:ext cx="7397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8135938" y="839788"/>
            <a:ext cx="841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5613" y="1462088"/>
            <a:ext cx="82264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-Roman" charset="0"/>
            </a:endParaRP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462088"/>
            <a:ext cx="43513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654300"/>
            <a:ext cx="38639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822700"/>
            <a:ext cx="3927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118100"/>
            <a:ext cx="57991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6223000" y="1676400"/>
            <a:ext cx="265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9BDF"/>
                </a:solidFill>
              </a:rPr>
              <a:t>(Equation 9 with </a:t>
            </a:r>
            <a:r>
              <a:rPr lang="en-US" altLang="en-US" i="1">
                <a:solidFill>
                  <a:srgbClr val="009BDF"/>
                </a:solidFill>
              </a:rPr>
              <a:t>c</a:t>
            </a:r>
            <a:r>
              <a:rPr lang="en-US" altLang="en-US">
                <a:solidFill>
                  <a:srgbClr val="009BDF"/>
                </a:solidFill>
              </a:rPr>
              <a:t> = 3/</a:t>
            </a:r>
            <a:r>
              <a:rPr lang="en-US" altLang="en-US" i="1">
                <a:solidFill>
                  <a:srgbClr val="009BDF"/>
                </a:solidFill>
              </a:rPr>
              <a:t>n</a:t>
            </a:r>
            <a:r>
              <a:rPr lang="en-US" altLang="en-US">
                <a:solidFill>
                  <a:srgbClr val="009BDF"/>
                </a:solidFill>
              </a:rPr>
              <a:t>)</a:t>
            </a:r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6232525" y="4052888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9BDF"/>
                </a:solidFill>
                <a:latin typeface="Times-Roman" charset="0"/>
              </a:rPr>
              <a:t>(Equations 11 and 9)</a:t>
            </a:r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6280150" y="5334000"/>
            <a:ext cx="217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9BDF"/>
                </a:solidFill>
                <a:latin typeface="Times-Roman" charset="0"/>
              </a:rPr>
              <a:t>(Equations 7 and 5)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8135938" y="839788"/>
            <a:ext cx="841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/>
      <p:bldP spid="1976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5613" y="1462088"/>
            <a:ext cx="82264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-Roman" charset="0"/>
            </a:endParaRPr>
          </a:p>
        </p:txBody>
      </p:sp>
      <p:pic>
        <p:nvPicPr>
          <p:cNvPr id="2662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62088"/>
            <a:ext cx="56403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3513"/>
            <a:ext cx="16906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7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829050"/>
            <a:ext cx="119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7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124450"/>
            <a:ext cx="13160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135938" y="839788"/>
            <a:ext cx="841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5613" y="1462088"/>
            <a:ext cx="82264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This integral can’t be interpreted as an area because </a:t>
            </a:r>
            <a:r>
              <a:rPr lang="en-US" altLang="en-US" sz="2400" i="1"/>
              <a:t>f</a:t>
            </a:r>
            <a:r>
              <a:rPr lang="en-US" altLang="en-US" sz="2400"/>
              <a:t>   takes on both positive and negative values. But it can be interpreted as the difference of areas </a:t>
            </a:r>
            <a:r>
              <a:rPr lang="en-US" altLang="en-US" sz="2400" i="1"/>
              <a:t>A</a:t>
            </a:r>
            <a:r>
              <a:rPr lang="en-US" altLang="en-US" sz="2400" baseline="-25000"/>
              <a:t>1</a:t>
            </a:r>
            <a:r>
              <a:rPr lang="en-US" altLang="en-US" sz="2400"/>
              <a:t> – </a:t>
            </a:r>
            <a:r>
              <a:rPr lang="en-US" altLang="en-US" sz="2400" i="1"/>
              <a:t>A</a:t>
            </a:r>
            <a:r>
              <a:rPr lang="en-US" altLang="en-US" sz="2400" baseline="-25000"/>
              <a:t>2</a:t>
            </a:r>
            <a:r>
              <a:rPr lang="en-US" altLang="en-US" sz="2400"/>
              <a:t>, where </a:t>
            </a:r>
            <a:r>
              <a:rPr lang="en-US" altLang="en-US" sz="2400" i="1"/>
              <a:t>A</a:t>
            </a:r>
            <a:r>
              <a:rPr lang="en-US" altLang="en-US" sz="2400" baseline="-25000"/>
              <a:t>1</a:t>
            </a:r>
            <a:r>
              <a:rPr lang="en-US" altLang="en-US" sz="2400"/>
              <a:t> and </a:t>
            </a:r>
            <a:r>
              <a:rPr lang="en-US" altLang="en-US" sz="2400" i="1"/>
              <a:t>A</a:t>
            </a:r>
            <a:r>
              <a:rPr lang="en-US" altLang="en-US" sz="2400" baseline="-25000"/>
              <a:t>2</a:t>
            </a:r>
            <a:r>
              <a:rPr lang="en-US" altLang="en-US" sz="2400"/>
              <a:t> are shown in Figure 6.</a:t>
            </a: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3810000" y="6172200"/>
            <a:ext cx="777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Figure 6</a:t>
            </a:r>
          </a:p>
        </p:txBody>
      </p:sp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15000"/>
            <a:ext cx="2473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 descr="Pi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276600"/>
            <a:ext cx="348297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8135938" y="839788"/>
            <a:ext cx="841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5613" y="1462088"/>
            <a:ext cx="82264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Figure 7 illustrates the calculation by showing the positive and negative terms in the right Riemann sum </a:t>
            </a:r>
            <a:r>
              <a:rPr lang="en-US" altLang="en-US" sz="2400" i="1"/>
              <a:t>R</a:t>
            </a:r>
            <a:r>
              <a:rPr lang="en-US" altLang="en-US" sz="2400" i="1" baseline="-25000"/>
              <a:t>n</a:t>
            </a:r>
            <a:r>
              <a:rPr lang="en-US" altLang="en-US" sz="2400" i="1"/>
              <a:t> </a:t>
            </a:r>
            <a:r>
              <a:rPr lang="en-US" altLang="en-US" sz="2400"/>
              <a:t>for </a:t>
            </a:r>
            <a:r>
              <a:rPr lang="en-US" altLang="en-US" sz="2400" i="1"/>
              <a:t>n</a:t>
            </a:r>
            <a:r>
              <a:rPr lang="en-US" altLang="en-US" sz="2400"/>
              <a:t> = 40.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3984625" y="6019800"/>
            <a:ext cx="777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Figure 7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3733800" y="5562600"/>
            <a:ext cx="127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/>
              <a:t>R</a:t>
            </a:r>
            <a:r>
              <a:rPr lang="en-US" altLang="en-US" sz="1400" baseline="-25000"/>
              <a:t>40 </a:t>
            </a:r>
            <a:r>
              <a:rPr lang="en-US" altLang="en-US" sz="1400" b="1">
                <a:sym typeface="Symbol" panose="05050102010706020507" pitchFamily="18" charset="2"/>
              </a:rPr>
              <a:t></a:t>
            </a:r>
            <a:r>
              <a:rPr lang="en-US" altLang="en-US" sz="1400"/>
              <a:t> –6.3998</a:t>
            </a:r>
          </a:p>
        </p:txBody>
      </p:sp>
      <p:pic>
        <p:nvPicPr>
          <p:cNvPr id="28678" name="Picture 10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05113"/>
            <a:ext cx="4360863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8135938" y="839788"/>
            <a:ext cx="841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5613" y="1462088"/>
            <a:ext cx="82264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The values in the table show the Riemann sums approaching the exact value of the integral, –6.75, as </a:t>
            </a:r>
            <a:r>
              <a:rPr lang="en-US" altLang="en-US" sz="2400" i="1"/>
              <a:t>n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</a:t>
            </a: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981200"/>
            <a:ext cx="438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8135938" y="839788"/>
            <a:ext cx="841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cont’d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33210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3146425"/>
            <a:ext cx="8226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CC007A"/>
                </a:solidFill>
              </a:rPr>
              <a:t>Properties of the Definite Integral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the Definite Integral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When we defined the definite integral               , we implicitly assumed that </a:t>
            </a:r>
            <a:r>
              <a:rPr lang="en-US" altLang="en-US" i="1" smtClean="0"/>
              <a:t>a</a:t>
            </a:r>
            <a:r>
              <a:rPr lang="en-US" altLang="en-US" smtClean="0"/>
              <a:t> &lt; </a:t>
            </a:r>
            <a:r>
              <a:rPr lang="en-US" altLang="en-US" i="1" smtClean="0"/>
              <a:t>b</a:t>
            </a:r>
            <a:r>
              <a:rPr lang="en-US" altLang="en-US" smtClean="0"/>
              <a:t>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But the definition as a limit of Riemann sums makes sense even if </a:t>
            </a:r>
            <a:r>
              <a:rPr lang="en-US" altLang="en-US" i="1" smtClean="0"/>
              <a:t>a</a:t>
            </a:r>
            <a:r>
              <a:rPr lang="en-US" altLang="en-US" smtClean="0"/>
              <a:t> &gt; </a:t>
            </a:r>
            <a:r>
              <a:rPr lang="en-US" altLang="en-US" i="1" smtClean="0"/>
              <a:t>b</a:t>
            </a:r>
            <a:r>
              <a:rPr lang="en-US" altLang="en-US" smtClean="0"/>
              <a:t>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Notice that if we reverse </a:t>
            </a:r>
            <a:r>
              <a:rPr lang="en-US" altLang="en-US" i="1" smtClean="0"/>
              <a:t>a </a:t>
            </a:r>
            <a:r>
              <a:rPr lang="en-US" altLang="en-US" smtClean="0"/>
              <a:t>and </a:t>
            </a:r>
            <a:r>
              <a:rPr lang="en-US" altLang="en-US" i="1" smtClean="0"/>
              <a:t>b</a:t>
            </a:r>
            <a:r>
              <a:rPr lang="en-US" altLang="en-US" smtClean="0"/>
              <a:t>, then </a:t>
            </a:r>
            <a:r>
              <a:rPr lang="en-US" altLang="en-US" smtClean="0">
                <a:sym typeface="Symbol" panose="05050102010706020507" pitchFamily="18" charset="2"/>
              </a:rPr>
              <a:t></a:t>
            </a:r>
            <a:r>
              <a:rPr lang="en-US" altLang="en-US" i="1" smtClean="0"/>
              <a:t>x</a:t>
            </a:r>
            <a:r>
              <a:rPr lang="en-US" altLang="en-US" smtClean="0"/>
              <a:t> changes from </a:t>
            </a:r>
            <a:br>
              <a:rPr lang="en-US" altLang="en-US" smtClean="0"/>
            </a:br>
            <a:r>
              <a:rPr lang="en-US" altLang="en-US" smtClean="0"/>
              <a:t>(</a:t>
            </a:r>
            <a:r>
              <a:rPr lang="en-US" altLang="en-US" i="1" smtClean="0"/>
              <a:t>b</a:t>
            </a:r>
            <a:r>
              <a:rPr lang="en-US" altLang="en-US" smtClean="0"/>
              <a:t> – </a:t>
            </a:r>
            <a:r>
              <a:rPr lang="en-US" altLang="en-US" i="1" smtClean="0"/>
              <a:t>a</a:t>
            </a:r>
            <a:r>
              <a:rPr lang="en-US" altLang="en-US" smtClean="0"/>
              <a:t>)/</a:t>
            </a:r>
            <a:r>
              <a:rPr lang="en-US" altLang="en-US" i="1" smtClean="0"/>
              <a:t>n</a:t>
            </a:r>
            <a:r>
              <a:rPr lang="en-US" altLang="en-US" smtClean="0"/>
              <a:t> to (</a:t>
            </a:r>
            <a:r>
              <a:rPr lang="en-US" altLang="en-US" i="1" smtClean="0"/>
              <a:t>a</a:t>
            </a:r>
            <a:r>
              <a:rPr lang="en-US" altLang="en-US" smtClean="0"/>
              <a:t> – </a:t>
            </a:r>
            <a:r>
              <a:rPr lang="en-US" altLang="en-US" i="1" smtClean="0"/>
              <a:t>b</a:t>
            </a:r>
            <a:r>
              <a:rPr lang="en-US" altLang="en-US" smtClean="0"/>
              <a:t>)/</a:t>
            </a:r>
            <a:r>
              <a:rPr lang="en-US" altLang="en-US" i="1" smtClean="0"/>
              <a:t>n</a:t>
            </a:r>
            <a:r>
              <a:rPr lang="en-US" altLang="en-US" smtClean="0"/>
              <a:t>. Therefore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1514475"/>
            <a:ext cx="117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105400"/>
            <a:ext cx="424815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We have seen that a limit of the form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arises when we compute an area.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We also saw that it arises when we try to find the distance traveled by an object.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It turns out that this same type of limit occurs in a wide variety of situations even when </a:t>
            </a:r>
            <a:r>
              <a:rPr lang="en-US" altLang="en-US" i="1" smtClean="0"/>
              <a:t>f</a:t>
            </a:r>
            <a:r>
              <a:rPr lang="en-US" altLang="en-US" smtClean="0"/>
              <a:t> is not necessarily a positive function.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33588"/>
            <a:ext cx="7532687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the Definite Integral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62088"/>
            <a:ext cx="8226425" cy="5256212"/>
          </a:xfrm>
          <a:noFill/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mtClean="0"/>
              <a:t>If </a:t>
            </a:r>
            <a:r>
              <a:rPr lang="en-US" altLang="en-US" i="1" smtClean="0"/>
              <a:t>a</a:t>
            </a:r>
            <a:r>
              <a:rPr lang="en-US" altLang="en-US" smtClean="0"/>
              <a:t> = </a:t>
            </a:r>
            <a:r>
              <a:rPr lang="en-US" altLang="en-US" i="1" smtClean="0"/>
              <a:t>b</a:t>
            </a:r>
            <a:r>
              <a:rPr lang="en-US" altLang="en-US" smtClean="0"/>
              <a:t>, then </a:t>
            </a:r>
            <a:r>
              <a:rPr lang="en-US" altLang="en-US" smtClean="0">
                <a:sym typeface="Symbol" panose="05050102010706020507" pitchFamily="18" charset="2"/>
              </a:rPr>
              <a:t></a:t>
            </a:r>
            <a:r>
              <a:rPr lang="en-US" altLang="en-US" i="1" smtClean="0"/>
              <a:t>x</a:t>
            </a:r>
            <a:r>
              <a:rPr lang="en-US" altLang="en-US" smtClean="0"/>
              <a:t> = 0 and so</a:t>
            </a:r>
          </a:p>
          <a:p>
            <a:pPr eaLnBrk="1" hangingPunct="1">
              <a:lnSpc>
                <a:spcPct val="125000"/>
              </a:lnSpc>
            </a:pPr>
            <a:endParaRPr lang="en-US" altLang="en-US" smtClean="0"/>
          </a:p>
          <a:p>
            <a:pPr eaLnBrk="1" hangingPunct="1">
              <a:lnSpc>
                <a:spcPct val="125000"/>
              </a:lnSpc>
            </a:pPr>
            <a:endParaRPr lang="en-US" altLang="en-US" smtClean="0"/>
          </a:p>
          <a:p>
            <a:pPr eaLnBrk="1" hangingPunct="1"/>
            <a:r>
              <a:rPr lang="en-US" altLang="en-US" smtClean="0"/>
              <a:t>We now develop some basic properties of integrals that will help us to evaluate integrals in a simple manner. We assume that </a:t>
            </a:r>
            <a:r>
              <a:rPr lang="en-US" altLang="en-US" i="1" smtClean="0"/>
              <a:t>f </a:t>
            </a:r>
            <a:r>
              <a:rPr lang="en-US" altLang="en-US" smtClean="0"/>
              <a:t>and </a:t>
            </a:r>
            <a:r>
              <a:rPr lang="en-US" altLang="en-US" i="1" smtClean="0"/>
              <a:t>g</a:t>
            </a:r>
            <a:r>
              <a:rPr lang="en-US" altLang="en-US" smtClean="0"/>
              <a:t> are continuous functions.</a:t>
            </a:r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057400"/>
            <a:ext cx="4241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419600"/>
            <a:ext cx="616902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the Definite Integral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Property 1 says that the integral of a constant function</a:t>
            </a:r>
            <a:br>
              <a:rPr lang="en-US" altLang="en-US" smtClean="0"/>
            </a:br>
            <a:r>
              <a:rPr lang="en-US" altLang="en-US" i="1" smtClean="0"/>
              <a:t>f</a:t>
            </a:r>
            <a:r>
              <a:rPr lang="en-US" altLang="en-US" sz="400" i="1" smtClean="0"/>
              <a:t> </a:t>
            </a:r>
            <a:r>
              <a:rPr lang="en-US" altLang="en-US" smtClean="0"/>
              <a:t>(</a:t>
            </a:r>
            <a:r>
              <a:rPr lang="en-US" altLang="en-US" i="1" smtClean="0"/>
              <a:t>x</a:t>
            </a:r>
            <a:r>
              <a:rPr lang="en-US" altLang="en-US" smtClean="0"/>
              <a:t>) = </a:t>
            </a:r>
            <a:r>
              <a:rPr lang="en-US" altLang="en-US" i="1" smtClean="0"/>
              <a:t>c </a:t>
            </a:r>
            <a:r>
              <a:rPr lang="en-US" altLang="en-US" smtClean="0"/>
              <a:t>is the constant times the length of the interval.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</a:t>
            </a:r>
            <a:r>
              <a:rPr lang="en-US" altLang="en-US" i="1" smtClean="0"/>
              <a:t>c</a:t>
            </a:r>
            <a:r>
              <a:rPr lang="en-US" altLang="en-US" smtClean="0"/>
              <a:t> &gt; 0 and </a:t>
            </a:r>
            <a:r>
              <a:rPr lang="en-US" altLang="en-US" i="1" smtClean="0"/>
              <a:t>a</a:t>
            </a:r>
            <a:r>
              <a:rPr lang="en-US" altLang="en-US" smtClean="0"/>
              <a:t> &lt; </a:t>
            </a:r>
            <a:r>
              <a:rPr lang="en-US" altLang="en-US" i="1" smtClean="0"/>
              <a:t>b</a:t>
            </a:r>
            <a:r>
              <a:rPr lang="en-US" altLang="en-US" smtClean="0"/>
              <a:t>, this </a:t>
            </a:r>
            <a:br>
              <a:rPr lang="en-US" altLang="en-US" smtClean="0"/>
            </a:br>
            <a:r>
              <a:rPr lang="en-US" altLang="en-US" smtClean="0"/>
              <a:t>is to be expected because </a:t>
            </a:r>
            <a:br>
              <a:rPr lang="en-US" altLang="en-US" smtClean="0"/>
            </a:br>
            <a:r>
              <a:rPr lang="en-US" altLang="en-US" i="1" smtClean="0"/>
              <a:t>c</a:t>
            </a:r>
            <a:r>
              <a:rPr lang="en-US" altLang="en-US" smtClean="0"/>
              <a:t>(</a:t>
            </a:r>
            <a:r>
              <a:rPr lang="en-US" altLang="en-US" i="1" smtClean="0"/>
              <a:t>b</a:t>
            </a:r>
            <a:r>
              <a:rPr lang="en-US" altLang="en-US" smtClean="0"/>
              <a:t> – </a:t>
            </a:r>
            <a:r>
              <a:rPr lang="en-US" altLang="en-US" i="1" smtClean="0"/>
              <a:t>a</a:t>
            </a:r>
            <a:r>
              <a:rPr lang="en-US" altLang="en-US" smtClean="0"/>
              <a:t>) is the area of the </a:t>
            </a:r>
            <a:br>
              <a:rPr lang="en-US" altLang="en-US" smtClean="0"/>
            </a:br>
            <a:r>
              <a:rPr lang="en-US" altLang="en-US" smtClean="0"/>
              <a:t>shaded rectangle in </a:t>
            </a:r>
            <a:br>
              <a:rPr lang="en-US" altLang="en-US" smtClean="0"/>
            </a:br>
            <a:r>
              <a:rPr lang="en-US" altLang="en-US" smtClean="0"/>
              <a:t>Figure 13.</a:t>
            </a: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6248400" y="5638800"/>
            <a:ext cx="862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Figure 13</a:t>
            </a:r>
          </a:p>
        </p:txBody>
      </p: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5149850"/>
            <a:ext cx="15716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Pict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4211638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the Definite Integral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Property 2 says that the integral of a sum is the sum of the integrals.</a:t>
            </a:r>
          </a:p>
          <a:p>
            <a:pPr eaLnBrk="1" hangingPunct="1"/>
            <a:endParaRPr lang="en-US" altLang="en-US" sz="1600" smtClean="0"/>
          </a:p>
          <a:p>
            <a:pPr eaLnBrk="1" hangingPunct="1"/>
            <a:r>
              <a:rPr lang="en-US" altLang="en-US" smtClean="0"/>
              <a:t>For positive functions it </a:t>
            </a:r>
            <a:br>
              <a:rPr lang="en-US" altLang="en-US" smtClean="0"/>
            </a:br>
            <a:r>
              <a:rPr lang="en-US" altLang="en-US" smtClean="0"/>
              <a:t>says that the area under </a:t>
            </a:r>
            <a:br>
              <a:rPr lang="en-US" altLang="en-US" smtClean="0"/>
            </a:br>
            <a:r>
              <a:rPr lang="en-US" altLang="en-US" i="1" smtClean="0"/>
              <a:t>f</a:t>
            </a:r>
            <a:r>
              <a:rPr lang="en-US" altLang="en-US" smtClean="0"/>
              <a:t> + </a:t>
            </a:r>
            <a:r>
              <a:rPr lang="en-US" altLang="en-US" i="1" smtClean="0"/>
              <a:t>g</a:t>
            </a:r>
            <a:r>
              <a:rPr lang="en-US" altLang="en-US" smtClean="0"/>
              <a:t> is the area under </a:t>
            </a:r>
            <a:r>
              <a:rPr lang="en-US" altLang="en-US" i="1" smtClean="0"/>
              <a:t>f</a:t>
            </a:r>
            <a:r>
              <a:rPr lang="en-US" altLang="en-US" smtClean="0"/>
              <a:t> </a:t>
            </a:r>
            <a:br>
              <a:rPr lang="en-US" altLang="en-US" smtClean="0"/>
            </a:br>
            <a:r>
              <a:rPr lang="en-US" altLang="en-US" smtClean="0"/>
              <a:t>plus the area under </a:t>
            </a:r>
            <a:r>
              <a:rPr lang="en-US" altLang="en-US" i="1" smtClean="0"/>
              <a:t>g</a:t>
            </a:r>
            <a:r>
              <a:rPr lang="en-US" altLang="en-US" smtClean="0"/>
              <a:t>.</a:t>
            </a:r>
          </a:p>
          <a:p>
            <a:pPr eaLnBrk="1" hangingPunct="1"/>
            <a:endParaRPr lang="en-US" altLang="en-US" sz="1600" smtClean="0"/>
          </a:p>
          <a:p>
            <a:pPr eaLnBrk="1" hangingPunct="1"/>
            <a:r>
              <a:rPr lang="en-US" altLang="en-US" smtClean="0"/>
              <a:t>Figure 14 helps us understand</a:t>
            </a:r>
            <a:br>
              <a:rPr lang="en-US" altLang="en-US" smtClean="0"/>
            </a:br>
            <a:r>
              <a:rPr lang="en-US" altLang="en-US" smtClean="0"/>
              <a:t>why this is true: In view of how </a:t>
            </a:r>
            <a:br>
              <a:rPr lang="en-US" altLang="en-US" smtClean="0"/>
            </a:br>
            <a:r>
              <a:rPr lang="en-US" altLang="en-US" smtClean="0"/>
              <a:t>graphical addition works, the </a:t>
            </a:r>
            <a:br>
              <a:rPr lang="en-US" altLang="en-US" smtClean="0"/>
            </a:br>
            <a:r>
              <a:rPr lang="en-US" altLang="en-US" smtClean="0"/>
              <a:t>corresponding vertical line </a:t>
            </a:r>
            <a:br>
              <a:rPr lang="en-US" altLang="en-US" smtClean="0"/>
            </a:br>
            <a:r>
              <a:rPr lang="en-US" altLang="en-US" smtClean="0"/>
              <a:t>segments have equal height.</a:t>
            </a: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6477000" y="6126163"/>
            <a:ext cx="862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Figure 14</a:t>
            </a:r>
          </a:p>
        </p:txBody>
      </p:sp>
      <p:pic>
        <p:nvPicPr>
          <p:cNvPr id="3994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5562600"/>
            <a:ext cx="179546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548313"/>
            <a:ext cx="19383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3" descr="Picture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400300"/>
            <a:ext cx="4029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the Definite Integral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In general, Property 2 follows from Theorem 4 and the fact that the limit of a sum is the sum of the limits:</a:t>
            </a: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362200"/>
            <a:ext cx="67230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3263900"/>
            <a:ext cx="48879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406900"/>
            <a:ext cx="510698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5562600"/>
            <a:ext cx="351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the Definite Integral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Property 3 can be proved in a similar manner and says that the integral of a constant times a function is the constant times the integral of the function.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In other words, a constant (but </a:t>
            </a:r>
            <a:r>
              <a:rPr lang="en-US" altLang="en-US" i="1" smtClean="0"/>
              <a:t>only </a:t>
            </a:r>
            <a:r>
              <a:rPr lang="en-US" altLang="en-US" smtClean="0"/>
              <a:t>a constant) can be taken in front of an integral sign.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Property 4 is proved by writing </a:t>
            </a:r>
            <a:r>
              <a:rPr lang="en-US" altLang="en-US" i="1" smtClean="0"/>
              <a:t>f</a:t>
            </a:r>
            <a:r>
              <a:rPr lang="en-US" altLang="en-US" smtClean="0"/>
              <a:t> – </a:t>
            </a:r>
            <a:r>
              <a:rPr lang="en-US" altLang="en-US" i="1" smtClean="0"/>
              <a:t>g</a:t>
            </a:r>
            <a:r>
              <a:rPr lang="en-US" altLang="en-US" smtClean="0"/>
              <a:t> = </a:t>
            </a:r>
            <a:r>
              <a:rPr lang="en-US" altLang="en-US" i="1" smtClean="0"/>
              <a:t>f</a:t>
            </a:r>
            <a:r>
              <a:rPr lang="en-US" altLang="en-US" smtClean="0"/>
              <a:t> + (–</a:t>
            </a:r>
            <a:r>
              <a:rPr lang="en-US" altLang="en-US" i="1" smtClean="0"/>
              <a:t>g</a:t>
            </a:r>
            <a:r>
              <a:rPr lang="en-US" altLang="en-US" smtClean="0"/>
              <a:t>) and using Properties 2 and 3 with </a:t>
            </a:r>
            <a:r>
              <a:rPr lang="en-US" altLang="en-US" i="1" smtClean="0"/>
              <a:t>c </a:t>
            </a:r>
            <a:r>
              <a:rPr lang="en-US" altLang="en-US" smtClean="0"/>
              <a:t>= –1.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6</a:t>
            </a:r>
            <a:endParaRPr lang="en-US" altLang="en-US" i="1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Use the properties of integrals to evaluate</a:t>
            </a:r>
          </a:p>
          <a:p>
            <a:pPr eaLnBrk="1" hangingPunct="1">
              <a:defRPr/>
            </a:pPr>
            <a:endParaRPr lang="en-US" sz="1200" dirty="0" smtClean="0">
              <a:solidFill>
                <a:srgbClr val="0073AE"/>
              </a:solidFill>
            </a:endParaRPr>
          </a:p>
          <a:p>
            <a:pPr eaLnBrk="1" hangingPunct="1">
              <a:defRPr/>
            </a:pPr>
            <a:r>
              <a:rPr lang="en-US" kern="1200" dirty="0" smtClean="0">
                <a:solidFill>
                  <a:srgbClr val="CC007A"/>
                </a:solidFill>
              </a:rPr>
              <a:t>Solution:</a:t>
            </a:r>
          </a:p>
          <a:p>
            <a:pPr eaLnBrk="1" hangingPunct="1">
              <a:defRPr/>
            </a:pPr>
            <a:r>
              <a:rPr lang="en-US" dirty="0" smtClean="0"/>
              <a:t>Using Properties 2 and 3 of integrals, we have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1411288"/>
            <a:ext cx="24590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05175"/>
            <a:ext cx="5613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4371975"/>
            <a:ext cx="33543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Example 6 – </a:t>
            </a:r>
            <a:r>
              <a:rPr lang="en-US" altLang="en-US" i="1" smtClean="0"/>
              <a:t>Solution</a:t>
            </a: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455613" y="1462088"/>
            <a:ext cx="82264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en-US" sz="2400"/>
              <a:t>We know from Property 1 that</a:t>
            </a:r>
          </a:p>
          <a:p>
            <a:pPr eaLnBrk="1" hangingPunct="1">
              <a:lnSpc>
                <a:spcPct val="125000"/>
              </a:lnSpc>
            </a:pPr>
            <a:endParaRPr lang="en-US" altLang="en-US" sz="2400"/>
          </a:p>
          <a:p>
            <a:pPr eaLnBrk="1" hangingPunct="1">
              <a:lnSpc>
                <a:spcPct val="125000"/>
              </a:lnSpc>
            </a:pPr>
            <a:endParaRPr lang="en-US" altLang="en-US" sz="2400"/>
          </a:p>
          <a:p>
            <a:pPr eaLnBrk="1" hangingPunct="1">
              <a:lnSpc>
                <a:spcPct val="125000"/>
              </a:lnSpc>
            </a:pPr>
            <a:endParaRPr lang="en-US" altLang="en-US" sz="1000"/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and we have found that</a:t>
            </a:r>
          </a:p>
          <a:p>
            <a:pPr eaLnBrk="1" hangingPunct="1">
              <a:lnSpc>
                <a:spcPct val="125000"/>
              </a:lnSpc>
            </a:pPr>
            <a:endParaRPr lang="en-US" altLang="en-US" sz="1200"/>
          </a:p>
          <a:p>
            <a:pPr eaLnBrk="1" hangingPunct="1">
              <a:lnSpc>
                <a:spcPct val="125000"/>
              </a:lnSpc>
            </a:pPr>
            <a:r>
              <a:rPr lang="en-US" altLang="en-US" sz="2400"/>
              <a:t>So</a:t>
            </a:r>
          </a:p>
        </p:txBody>
      </p:sp>
      <p:pic>
        <p:nvPicPr>
          <p:cNvPr id="2181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4376738"/>
            <a:ext cx="57229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5278438"/>
            <a:ext cx="17557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6080125"/>
            <a:ext cx="676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154238"/>
            <a:ext cx="2943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2989263"/>
            <a:ext cx="19192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8135938" y="839788"/>
            <a:ext cx="841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/>
              <a:t>cont’d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 b="826"/>
          <a:stretch>
            <a:fillRect/>
          </a:stretch>
        </p:blipFill>
        <p:spPr bwMode="auto">
          <a:xfrm>
            <a:off x="6234113" y="2271713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8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the Definite Integral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next property tells us how to combine integrals of the same function over adjacent intervals.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82486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the Definite Integral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This is not easy to prove in general, but for the case </a:t>
            </a:r>
            <a:br>
              <a:rPr lang="en-US" altLang="en-US" smtClean="0"/>
            </a:br>
            <a:r>
              <a:rPr lang="en-US" altLang="en-US" smtClean="0"/>
              <a:t>where </a:t>
            </a:r>
            <a:r>
              <a:rPr lang="en-US" altLang="en-US" i="1" smtClean="0"/>
              <a:t>f</a:t>
            </a:r>
            <a:r>
              <a:rPr lang="en-US" altLang="en-US" sz="400" i="1" smtClean="0"/>
              <a:t> </a:t>
            </a:r>
            <a:r>
              <a:rPr lang="en-US" altLang="en-US" smtClean="0"/>
              <a:t>(</a:t>
            </a:r>
            <a:r>
              <a:rPr lang="en-US" altLang="en-US" i="1" smtClean="0"/>
              <a:t>x</a:t>
            </a:r>
            <a:r>
              <a:rPr lang="en-US" altLang="en-US" smtClean="0"/>
              <a:t>) </a:t>
            </a:r>
            <a:r>
              <a:rPr lang="en-US" altLang="en-US" b="1" smtClean="0">
                <a:sym typeface="Symbol" panose="05050102010706020507" pitchFamily="18" charset="2"/>
              </a:rPr>
              <a:t></a:t>
            </a:r>
            <a:r>
              <a:rPr lang="en-US" altLang="en-US" smtClean="0"/>
              <a:t> 0 and </a:t>
            </a:r>
            <a:r>
              <a:rPr lang="en-US" altLang="en-US" i="1" smtClean="0"/>
              <a:t>a</a:t>
            </a:r>
            <a:r>
              <a:rPr lang="en-US" altLang="en-US" smtClean="0"/>
              <a:t> &lt; </a:t>
            </a:r>
            <a:r>
              <a:rPr lang="en-US" altLang="en-US" i="1" smtClean="0"/>
              <a:t>c</a:t>
            </a:r>
            <a:r>
              <a:rPr lang="en-US" altLang="en-US" smtClean="0"/>
              <a:t> &lt; </a:t>
            </a:r>
            <a:r>
              <a:rPr lang="en-US" altLang="en-US" i="1" smtClean="0"/>
              <a:t>b </a:t>
            </a:r>
            <a:r>
              <a:rPr lang="en-US" altLang="en-US" smtClean="0"/>
              <a:t>Property 5 can be seen from </a:t>
            </a:r>
            <a:br>
              <a:rPr lang="en-US" altLang="en-US" smtClean="0"/>
            </a:br>
            <a:r>
              <a:rPr lang="en-US" altLang="en-US" smtClean="0"/>
              <a:t>the geometric interpretation in Figure 15: the area under </a:t>
            </a:r>
            <a:br>
              <a:rPr lang="en-US" altLang="en-US" smtClean="0"/>
            </a:br>
            <a:r>
              <a:rPr lang="en-US" altLang="en-US" i="1" smtClean="0"/>
              <a:t>y </a:t>
            </a:r>
            <a:r>
              <a:rPr lang="en-US" altLang="en-US" smtClean="0"/>
              <a:t>= </a:t>
            </a:r>
            <a:r>
              <a:rPr lang="en-US" altLang="en-US" i="1" smtClean="0"/>
              <a:t>f</a:t>
            </a:r>
            <a:r>
              <a:rPr lang="en-US" altLang="en-US" sz="400" i="1" smtClean="0"/>
              <a:t> </a:t>
            </a:r>
            <a:r>
              <a:rPr lang="en-US" altLang="en-US" smtClean="0"/>
              <a:t>(</a:t>
            </a:r>
            <a:r>
              <a:rPr lang="en-US" altLang="en-US" i="1" smtClean="0"/>
              <a:t>x</a:t>
            </a:r>
            <a:r>
              <a:rPr lang="en-US" altLang="en-US" smtClean="0"/>
              <a:t>) from </a:t>
            </a:r>
            <a:r>
              <a:rPr lang="en-US" altLang="en-US" i="1" smtClean="0"/>
              <a:t>a </a:t>
            </a:r>
            <a:r>
              <a:rPr lang="en-US" altLang="en-US" smtClean="0"/>
              <a:t>to </a:t>
            </a:r>
            <a:r>
              <a:rPr lang="en-US" altLang="en-US" i="1" smtClean="0"/>
              <a:t>c </a:t>
            </a:r>
            <a:r>
              <a:rPr lang="en-US" altLang="en-US" smtClean="0"/>
              <a:t>plus the area from </a:t>
            </a:r>
            <a:r>
              <a:rPr lang="en-US" altLang="en-US" i="1" smtClean="0"/>
              <a:t>c </a:t>
            </a:r>
            <a:r>
              <a:rPr lang="en-US" altLang="en-US" smtClean="0"/>
              <a:t>to </a:t>
            </a:r>
            <a:r>
              <a:rPr lang="en-US" altLang="en-US" i="1" smtClean="0"/>
              <a:t>b </a:t>
            </a:r>
            <a:r>
              <a:rPr lang="en-US" altLang="en-US" smtClean="0"/>
              <a:t>is equal to </a:t>
            </a:r>
            <a:br>
              <a:rPr lang="en-US" altLang="en-US" smtClean="0"/>
            </a:br>
            <a:r>
              <a:rPr lang="en-US" altLang="en-US" smtClean="0"/>
              <a:t>the total area from </a:t>
            </a:r>
            <a:r>
              <a:rPr lang="en-US" altLang="en-US" i="1" smtClean="0"/>
              <a:t>a </a:t>
            </a:r>
            <a:r>
              <a:rPr lang="en-US" altLang="en-US" smtClean="0"/>
              <a:t>to </a:t>
            </a:r>
            <a:r>
              <a:rPr lang="en-US" altLang="en-US" i="1" smtClean="0"/>
              <a:t>b</a:t>
            </a:r>
            <a:r>
              <a:rPr lang="en-US" altLang="en-US" smtClean="0"/>
              <a:t>.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4267200" y="6172200"/>
            <a:ext cx="862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Figure 15</a:t>
            </a:r>
          </a:p>
        </p:txBody>
      </p:sp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1063"/>
            <a:ext cx="4589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sz="2800" b="1" smtClean="0"/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Note 1: </a:t>
            </a:r>
            <a:r>
              <a:rPr lang="en-US" altLang="en-US" smtClean="0"/>
              <a:t>The symbol </a:t>
            </a:r>
            <a:r>
              <a:rPr lang="en-US" altLang="en-US" sz="2800" b="1" smtClean="0">
                <a:sym typeface="Symbol" panose="05050102010706020507" pitchFamily="18" charset="2"/>
              </a:rPr>
              <a:t></a:t>
            </a:r>
            <a:r>
              <a:rPr lang="en-US" altLang="en-US" smtClean="0"/>
              <a:t> was introduced by Leibniz and is called an </a:t>
            </a:r>
            <a:r>
              <a:rPr lang="en-US" altLang="en-US" b="1" smtClean="0"/>
              <a:t>integral sign</a:t>
            </a:r>
            <a:r>
              <a:rPr lang="en-US" altLang="en-US" smtClean="0"/>
              <a:t>.</a:t>
            </a:r>
          </a:p>
          <a:p>
            <a:pPr eaLnBrk="1" hangingPunct="1"/>
            <a:endParaRPr lang="en-US" altLang="en-US" sz="1400" smtClean="0"/>
          </a:p>
          <a:p>
            <a:pPr eaLnBrk="1" hangingPunct="1"/>
            <a:r>
              <a:rPr lang="en-US" altLang="en-US" smtClean="0"/>
              <a:t>It is an elongated </a:t>
            </a:r>
            <a:r>
              <a:rPr lang="en-US" altLang="en-US" i="1" smtClean="0"/>
              <a:t>S</a:t>
            </a:r>
            <a:r>
              <a:rPr lang="en-US" altLang="en-US" smtClean="0"/>
              <a:t> and was chosen because an integral is a limit of sums.</a:t>
            </a:r>
          </a:p>
        </p:txBody>
      </p:sp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600200"/>
            <a:ext cx="7197725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In the notation                  </a:t>
            </a:r>
            <a:r>
              <a:rPr lang="en-US" altLang="en-US" i="1" smtClean="0"/>
              <a:t>f</a:t>
            </a:r>
            <a:r>
              <a:rPr lang="en-US" altLang="en-US" sz="400" i="1" smtClean="0"/>
              <a:t> </a:t>
            </a:r>
            <a:r>
              <a:rPr lang="en-US" altLang="en-US" smtClean="0"/>
              <a:t>(</a:t>
            </a:r>
            <a:r>
              <a:rPr lang="en-US" altLang="en-US" i="1" smtClean="0"/>
              <a:t>x</a:t>
            </a:r>
            <a:r>
              <a:rPr lang="en-US" altLang="en-US" smtClean="0"/>
              <a:t>) is called the </a:t>
            </a:r>
            <a:r>
              <a:rPr lang="en-US" altLang="en-US" b="1" smtClean="0"/>
              <a:t>integrand </a:t>
            </a:r>
            <a:r>
              <a:rPr lang="en-US" altLang="en-US" smtClean="0"/>
              <a:t>and </a:t>
            </a:r>
          </a:p>
          <a:p>
            <a:pPr eaLnBrk="1" hangingPunct="1"/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 </a:t>
            </a:r>
            <a:r>
              <a:rPr lang="en-US" altLang="en-US" smtClean="0"/>
              <a:t>are called the </a:t>
            </a:r>
            <a:r>
              <a:rPr lang="en-US" altLang="en-US" b="1" smtClean="0"/>
              <a:t>limits of integration</a:t>
            </a:r>
            <a:r>
              <a:rPr lang="en-US" altLang="en-US" smtClean="0"/>
              <a:t>; </a:t>
            </a:r>
            <a:r>
              <a:rPr lang="en-US" altLang="en-US" i="1" smtClean="0"/>
              <a:t>a</a:t>
            </a:r>
            <a:r>
              <a:rPr lang="en-US" altLang="en-US" smtClean="0"/>
              <a:t> is the </a:t>
            </a:r>
            <a:r>
              <a:rPr lang="en-US" altLang="en-US" b="1" smtClean="0"/>
              <a:t>lower limit </a:t>
            </a:r>
            <a:r>
              <a:rPr lang="en-US" altLang="en-US" smtClean="0"/>
              <a:t>and </a:t>
            </a:r>
            <a:r>
              <a:rPr lang="en-US" altLang="en-US" i="1" smtClean="0"/>
              <a:t>b</a:t>
            </a:r>
            <a:r>
              <a:rPr lang="en-US" altLang="en-US" smtClean="0"/>
              <a:t> is the </a:t>
            </a:r>
            <a:r>
              <a:rPr lang="en-US" altLang="en-US" b="1" smtClean="0"/>
              <a:t>upper limit</a:t>
            </a:r>
            <a:r>
              <a:rPr lang="en-US" altLang="en-US" smtClean="0"/>
              <a:t>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For now, the symbol </a:t>
            </a:r>
            <a:r>
              <a:rPr lang="en-US" altLang="en-US" i="1" smtClean="0"/>
              <a:t>dx</a:t>
            </a:r>
            <a:r>
              <a:rPr lang="en-US" altLang="en-US" smtClean="0"/>
              <a:t> has no meaning by itself; </a:t>
            </a:r>
            <a:br>
              <a:rPr lang="en-US" altLang="en-US" smtClean="0"/>
            </a:br>
            <a:r>
              <a:rPr lang="en-US" altLang="en-US" smtClean="0"/>
              <a:t>is all one symbol.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</a:t>
            </a:r>
            <a:r>
              <a:rPr lang="en-US" altLang="en-US" i="1" smtClean="0"/>
              <a:t>dx</a:t>
            </a:r>
            <a:r>
              <a:rPr lang="en-US" altLang="en-US" smtClean="0"/>
              <a:t> simply indicates that the independent variable is </a:t>
            </a:r>
            <a:r>
              <a:rPr lang="en-US" altLang="en-US" i="1" smtClean="0"/>
              <a:t>x</a:t>
            </a:r>
            <a:r>
              <a:rPr lang="en-US" altLang="en-US" smtClean="0"/>
              <a:t>. The procedure of calculating an integral is called  </a:t>
            </a:r>
            <a:r>
              <a:rPr lang="en-US" altLang="en-US" b="1" smtClean="0"/>
              <a:t>integration</a:t>
            </a:r>
            <a:r>
              <a:rPr lang="en-US" altLang="en-US" smtClean="0"/>
              <a:t>.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500188"/>
            <a:ext cx="14049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171825"/>
            <a:ext cx="13001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Note 2: </a:t>
            </a:r>
            <a:r>
              <a:rPr lang="en-US" altLang="en-US" smtClean="0"/>
              <a:t>The definite integral                 is a number; it does not depend on </a:t>
            </a:r>
            <a:r>
              <a:rPr lang="en-US" altLang="en-US" i="1" smtClean="0"/>
              <a:t>x</a:t>
            </a:r>
            <a:r>
              <a:rPr lang="en-US" altLang="en-US" smtClean="0"/>
              <a:t>.</a:t>
            </a:r>
            <a:r>
              <a:rPr lang="en-US" altLang="en-US" i="1" smtClean="0"/>
              <a:t> </a:t>
            </a:r>
            <a:r>
              <a:rPr lang="en-US" altLang="en-US" smtClean="0"/>
              <a:t>In fact, we could use any letter in place of </a:t>
            </a:r>
            <a:r>
              <a:rPr lang="en-US" altLang="en-US" i="1" smtClean="0"/>
              <a:t>x</a:t>
            </a:r>
            <a:r>
              <a:rPr lang="en-US" altLang="en-US" smtClean="0"/>
              <a:t> without changing the value of the integral: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z="1200" b="1" smtClean="0"/>
          </a:p>
          <a:p>
            <a:pPr eaLnBrk="1" hangingPunct="1"/>
            <a:r>
              <a:rPr lang="en-US" altLang="en-US" b="1" smtClean="0"/>
              <a:t>Note 3: </a:t>
            </a:r>
            <a:r>
              <a:rPr lang="en-US" altLang="en-US" smtClean="0"/>
              <a:t>The sum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that occurs in Definition 2 is called a </a:t>
            </a:r>
            <a:r>
              <a:rPr lang="en-US" altLang="en-US" b="1" smtClean="0"/>
              <a:t>Riemann sum </a:t>
            </a:r>
            <a:r>
              <a:rPr lang="en-US" altLang="en-US" smtClean="0"/>
              <a:t>after the German mathematician Bernhard Riemann</a:t>
            </a:r>
            <a:br>
              <a:rPr lang="en-US" altLang="en-US" smtClean="0"/>
            </a:br>
            <a:r>
              <a:rPr lang="en-US" altLang="en-US" smtClean="0"/>
              <a:t>(1826–1866).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477963"/>
            <a:ext cx="13001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04666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168433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mtClean="0"/>
              <a:t>So Definition 2 says that the definite integral of an integrable function can be approximated to within any desired degree of accuracy by a Riemann sum.</a:t>
            </a:r>
          </a:p>
          <a:p>
            <a:pPr eaLnBrk="1" hangingPunct="1">
              <a:lnSpc>
                <a:spcPct val="110000"/>
              </a:lnSpc>
            </a:pPr>
            <a:endParaRPr lang="en-US" altLang="en-US" smtClean="0"/>
          </a:p>
          <a:p>
            <a:pPr eaLnBrk="1" hangingPunct="1">
              <a:lnSpc>
                <a:spcPct val="110000"/>
              </a:lnSpc>
            </a:pPr>
            <a:r>
              <a:rPr lang="en-US" altLang="en-US" smtClean="0"/>
              <a:t>We know that if </a:t>
            </a:r>
            <a:r>
              <a:rPr lang="en-US" altLang="en-US" i="1" smtClean="0"/>
              <a:t>f</a:t>
            </a:r>
            <a:r>
              <a:rPr lang="en-US" altLang="en-US" smtClean="0"/>
              <a:t> happens </a:t>
            </a:r>
            <a:br>
              <a:rPr lang="en-US" altLang="en-US" smtClean="0"/>
            </a:br>
            <a:r>
              <a:rPr lang="en-US" altLang="en-US" smtClean="0"/>
              <a:t>to be positive, then the </a:t>
            </a:r>
            <a:br>
              <a:rPr lang="en-US" altLang="en-US" smtClean="0"/>
            </a:br>
            <a:r>
              <a:rPr lang="en-US" altLang="en-US" smtClean="0"/>
              <a:t>Riemann sum can be </a:t>
            </a:r>
            <a:br>
              <a:rPr lang="en-US" altLang="en-US" smtClean="0"/>
            </a:br>
            <a:r>
              <a:rPr lang="en-US" altLang="en-US" smtClean="0"/>
              <a:t>interpreted as a sum of </a:t>
            </a:r>
            <a:br>
              <a:rPr lang="en-US" altLang="en-US" smtClean="0"/>
            </a:br>
            <a:r>
              <a:rPr lang="en-US" altLang="en-US" smtClean="0"/>
              <a:t>areas of approximating </a:t>
            </a:r>
            <a:br>
              <a:rPr lang="en-US" altLang="en-US" smtClean="0"/>
            </a:br>
            <a:r>
              <a:rPr lang="en-US" altLang="en-US" smtClean="0"/>
              <a:t>rectangles (see Figure 1).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6248400" y="5943600"/>
            <a:ext cx="777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Figure 1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5105400" y="5334000"/>
            <a:ext cx="3165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If </a:t>
            </a:r>
            <a:r>
              <a:rPr lang="en-US" altLang="en-US" sz="1400" i="1"/>
              <a:t>f</a:t>
            </a:r>
            <a:r>
              <a:rPr lang="en-US" altLang="en-US" sz="400" i="1"/>
              <a:t> </a:t>
            </a:r>
            <a:r>
              <a:rPr lang="en-US" altLang="en-US" sz="1400"/>
              <a:t>(</a:t>
            </a:r>
            <a:r>
              <a:rPr lang="en-US" altLang="en-US" sz="1400" i="1"/>
              <a:t>x</a:t>
            </a:r>
            <a:r>
              <a:rPr lang="en-US" altLang="en-US" sz="1400"/>
              <a:t>) </a:t>
            </a:r>
            <a:r>
              <a:rPr lang="en-US" altLang="en-US" sz="1400" b="1">
                <a:sym typeface="Symbol" panose="05050102010706020507" pitchFamily="18" charset="2"/>
              </a:rPr>
              <a:t></a:t>
            </a:r>
            <a:r>
              <a:rPr lang="en-US" altLang="en-US" sz="1400"/>
              <a:t> 0, the Riemann sum </a:t>
            </a:r>
            <a:r>
              <a:rPr lang="en-US" altLang="en-US" sz="1400">
                <a:sym typeface="Symbol" panose="05050102010706020507" pitchFamily="18" charset="2"/>
              </a:rPr>
              <a:t></a:t>
            </a:r>
            <a:r>
              <a:rPr lang="en-US" altLang="en-US" sz="1400" i="1"/>
              <a:t>f</a:t>
            </a:r>
            <a:r>
              <a:rPr lang="en-US" altLang="en-US" sz="400"/>
              <a:t> </a:t>
            </a:r>
            <a:r>
              <a:rPr lang="en-US" altLang="en-US" sz="400" i="1"/>
              <a:t> </a:t>
            </a:r>
            <a:r>
              <a:rPr lang="en-US" altLang="en-US" sz="1400"/>
              <a:t>(</a:t>
            </a:r>
            <a:r>
              <a:rPr lang="en-US" altLang="en-US" sz="1400" i="1"/>
              <a:t>x</a:t>
            </a:r>
            <a:r>
              <a:rPr lang="en-US" altLang="en-US" sz="1400" i="1" baseline="-25000"/>
              <a:t>i</a:t>
            </a:r>
            <a:r>
              <a:rPr lang="en-US" altLang="en-US" sz="1400"/>
              <a:t>*) </a:t>
            </a:r>
            <a:r>
              <a:rPr lang="en-US" altLang="en-US" sz="1400">
                <a:sym typeface="Symbol" panose="05050102010706020507" pitchFamily="18" charset="2"/>
              </a:rPr>
              <a:t></a:t>
            </a:r>
            <a:r>
              <a:rPr lang="en-US" altLang="en-US" sz="1400" i="1"/>
              <a:t>x</a:t>
            </a:r>
          </a:p>
          <a:p>
            <a:pPr eaLnBrk="1" hangingPunct="1"/>
            <a:r>
              <a:rPr lang="en-US" altLang="en-US" sz="1400"/>
              <a:t>is the sum of areas of rectangles.</a:t>
            </a:r>
          </a:p>
        </p:txBody>
      </p:sp>
      <p:pic>
        <p:nvPicPr>
          <p:cNvPr id="9222" name="Picture 10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124200"/>
            <a:ext cx="38211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62088"/>
            <a:ext cx="8229600" cy="5256212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We see that the definite integral                  can be interpreted as the area under the curve </a:t>
            </a:r>
            <a:r>
              <a:rPr lang="en-US" altLang="en-US" i="1" smtClean="0"/>
              <a:t>y</a:t>
            </a:r>
            <a:r>
              <a:rPr lang="en-US" altLang="en-US" smtClean="0"/>
              <a:t> = </a:t>
            </a:r>
            <a:r>
              <a:rPr lang="en-US" altLang="en-US" i="1" smtClean="0"/>
              <a:t>f</a:t>
            </a:r>
            <a:r>
              <a:rPr lang="en-US" altLang="en-US" sz="400" i="1" smtClean="0"/>
              <a:t> </a:t>
            </a:r>
            <a:r>
              <a:rPr lang="en-US" altLang="en-US" smtClean="0"/>
              <a:t>(</a:t>
            </a:r>
            <a:r>
              <a:rPr lang="en-US" altLang="en-US" i="1" smtClean="0"/>
              <a:t>x</a:t>
            </a:r>
            <a:r>
              <a:rPr lang="en-US" altLang="en-US" smtClean="0"/>
              <a:t>) from </a:t>
            </a:r>
            <a:r>
              <a:rPr lang="en-US" altLang="en-US" i="1" smtClean="0"/>
              <a:t>a </a:t>
            </a:r>
            <a:r>
              <a:rPr lang="en-US" altLang="en-US" smtClean="0"/>
              <a:t>to </a:t>
            </a:r>
            <a:r>
              <a:rPr lang="en-US" altLang="en-US" i="1" smtClean="0"/>
              <a:t>b</a:t>
            </a:r>
            <a:r>
              <a:rPr lang="en-US" altLang="en-US" smtClean="0"/>
              <a:t>.</a:t>
            </a:r>
            <a:r>
              <a:rPr lang="en-US" altLang="en-US" i="1" smtClean="0"/>
              <a:t> </a:t>
            </a:r>
            <a:r>
              <a:rPr lang="en-US" altLang="en-US" smtClean="0"/>
              <a:t>(See Figure 2.)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343400" y="6096000"/>
            <a:ext cx="777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Figure 2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048000" y="5410200"/>
            <a:ext cx="3867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If </a:t>
            </a:r>
            <a:r>
              <a:rPr lang="en-US" altLang="en-US" sz="1400" i="1"/>
              <a:t>f</a:t>
            </a:r>
            <a:r>
              <a:rPr lang="en-US" altLang="en-US" sz="400" i="1"/>
              <a:t> </a:t>
            </a:r>
            <a:r>
              <a:rPr lang="en-US" altLang="en-US" sz="1400"/>
              <a:t>(</a:t>
            </a:r>
            <a:r>
              <a:rPr lang="en-US" altLang="en-US" sz="1400" i="1"/>
              <a:t>x</a:t>
            </a:r>
            <a:r>
              <a:rPr lang="en-US" altLang="en-US" sz="1400"/>
              <a:t>) </a:t>
            </a:r>
            <a:r>
              <a:rPr lang="en-US" altLang="en-US" sz="1400" b="1">
                <a:sym typeface="Symbol" panose="05050102010706020507" pitchFamily="18" charset="2"/>
              </a:rPr>
              <a:t></a:t>
            </a:r>
            <a:r>
              <a:rPr lang="en-US" altLang="en-US" sz="1400"/>
              <a:t> 0, the integral                 is the area  under the curve </a:t>
            </a:r>
            <a:r>
              <a:rPr lang="en-US" altLang="en-US" sz="1400" i="1"/>
              <a:t>y</a:t>
            </a:r>
            <a:r>
              <a:rPr lang="en-US" altLang="en-US" sz="1400"/>
              <a:t> = </a:t>
            </a:r>
            <a:r>
              <a:rPr lang="en-US" altLang="en-US" sz="1400" i="1"/>
              <a:t>f</a:t>
            </a:r>
            <a:r>
              <a:rPr lang="en-US" altLang="en-US" sz="400" i="1"/>
              <a:t> </a:t>
            </a:r>
            <a:r>
              <a:rPr lang="en-US" altLang="en-US" sz="1400"/>
              <a:t>(</a:t>
            </a:r>
            <a:r>
              <a:rPr lang="en-US" altLang="en-US" sz="1400" i="1"/>
              <a:t>x</a:t>
            </a:r>
            <a:r>
              <a:rPr lang="en-US" altLang="en-US" sz="1400"/>
              <a:t>) from </a:t>
            </a:r>
            <a:r>
              <a:rPr lang="en-US" altLang="en-US" sz="1400" i="1"/>
              <a:t>a</a:t>
            </a:r>
            <a:r>
              <a:rPr lang="en-US" altLang="en-US" sz="1400"/>
              <a:t> to </a:t>
            </a:r>
            <a:r>
              <a:rPr lang="en-US" altLang="en-US" sz="1400" i="1"/>
              <a:t>b</a:t>
            </a:r>
            <a:r>
              <a:rPr lang="en-US" altLang="en-US" sz="1400"/>
              <a:t>.</a:t>
            </a: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477963"/>
            <a:ext cx="13922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5432425"/>
            <a:ext cx="7731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992563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Definite Integral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If </a:t>
            </a:r>
            <a:r>
              <a:rPr lang="en-US" altLang="en-US" i="1" smtClean="0"/>
              <a:t>f</a:t>
            </a:r>
            <a:r>
              <a:rPr lang="en-US" altLang="en-US" smtClean="0"/>
              <a:t> takes on both positive and negative values, as in </a:t>
            </a:r>
            <a:br>
              <a:rPr lang="en-US" altLang="en-US" smtClean="0"/>
            </a:br>
            <a:r>
              <a:rPr lang="en-US" altLang="en-US" smtClean="0"/>
              <a:t>Figure 3, then the Riemann sum is the sum of the areas of the rectangles that lie above the </a:t>
            </a:r>
            <a:r>
              <a:rPr lang="en-US" altLang="en-US" i="1" smtClean="0"/>
              <a:t>x</a:t>
            </a:r>
            <a:r>
              <a:rPr lang="en-US" altLang="en-US" smtClean="0"/>
              <a:t>-axis and the </a:t>
            </a:r>
            <a:r>
              <a:rPr lang="en-US" altLang="en-US" i="1" smtClean="0"/>
              <a:t>negatives </a:t>
            </a:r>
            <a:r>
              <a:rPr lang="en-US" altLang="en-US" smtClean="0"/>
              <a:t>of the areas of the rectangles that lie below the </a:t>
            </a:r>
            <a:r>
              <a:rPr lang="en-US" altLang="en-US" i="1" smtClean="0"/>
              <a:t>x</a:t>
            </a:r>
            <a:r>
              <a:rPr lang="en-US" altLang="en-US" smtClean="0"/>
              <a:t>-axis (the areas of the blue rectangles </a:t>
            </a:r>
            <a:r>
              <a:rPr lang="en-US" altLang="en-US" i="1" smtClean="0"/>
              <a:t>minus </a:t>
            </a:r>
            <a:r>
              <a:rPr lang="en-US" altLang="en-US" smtClean="0"/>
              <a:t>the areas of the gold rectangles).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708525" y="6248400"/>
            <a:ext cx="777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Figure 3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759200" y="5638800"/>
            <a:ext cx="2819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ym typeface="Symbol" panose="05050102010706020507" pitchFamily="18" charset="2"/>
              </a:rPr>
              <a:t></a:t>
            </a:r>
            <a:r>
              <a:rPr lang="en-US" altLang="en-US" sz="1400" i="1"/>
              <a:t>f</a:t>
            </a:r>
            <a:r>
              <a:rPr lang="en-US" altLang="en-US" sz="400" i="1"/>
              <a:t> </a:t>
            </a:r>
            <a:r>
              <a:rPr lang="en-US" altLang="en-US" sz="1400"/>
              <a:t>(</a:t>
            </a:r>
            <a:r>
              <a:rPr lang="en-US" altLang="en-US" sz="1400" i="1"/>
              <a:t>x</a:t>
            </a:r>
            <a:r>
              <a:rPr lang="en-US" altLang="en-US" sz="1400" i="1" baseline="-25000"/>
              <a:t>i</a:t>
            </a:r>
            <a:r>
              <a:rPr lang="en-US" altLang="en-US" sz="1400"/>
              <a:t>*) </a:t>
            </a:r>
            <a:r>
              <a:rPr lang="en-US" altLang="en-US" sz="1400">
                <a:sym typeface="Symbol" panose="05050102010706020507" pitchFamily="18" charset="2"/>
              </a:rPr>
              <a:t></a:t>
            </a:r>
            <a:r>
              <a:rPr lang="en-US" altLang="en-US" sz="1400" i="1"/>
              <a:t>x</a:t>
            </a:r>
            <a:r>
              <a:rPr lang="en-US" altLang="en-US" sz="1400"/>
              <a:t> is an approximation to</a:t>
            </a:r>
          </a:p>
          <a:p>
            <a:pPr eaLnBrk="1" hangingPunct="1"/>
            <a:r>
              <a:rPr lang="en-US" altLang="en-US" sz="1400"/>
              <a:t>the net area.</a:t>
            </a:r>
          </a:p>
        </p:txBody>
      </p: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6163"/>
            <a:ext cx="48355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fda0dee-c915-441d-b68c-f69e97c01754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fda0dee-c915-441d-b68c-f69e97c01754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alc">
  <a:themeElements>
    <a:clrScheme name="cal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l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calc</Template>
  <TotalTime>4032</TotalTime>
  <Words>1436</Words>
  <Application>Microsoft Office PowerPoint</Application>
  <PresentationFormat>On-screen Show (4:3)</PresentationFormat>
  <Paragraphs>209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Wingdings</vt:lpstr>
      <vt:lpstr>Symbol</vt:lpstr>
      <vt:lpstr>Times-Roman</vt:lpstr>
      <vt:lpstr>MathematicalPi-One</vt:lpstr>
      <vt:lpstr>Times New Roman</vt:lpstr>
      <vt:lpstr>calc</vt:lpstr>
      <vt:lpstr>McKBAlgP8</vt:lpstr>
      <vt:lpstr>PowerPoint Presentation</vt:lpstr>
      <vt:lpstr>PowerPoint Presentation</vt:lpstr>
      <vt:lpstr>The Definite Integral</vt:lpstr>
      <vt:lpstr>The Definite Integral</vt:lpstr>
      <vt:lpstr>The Definite Integral</vt:lpstr>
      <vt:lpstr>The Definite Integral</vt:lpstr>
      <vt:lpstr>The Definite Integral</vt:lpstr>
      <vt:lpstr>The Definite Integral</vt:lpstr>
      <vt:lpstr>The Definite Integral</vt:lpstr>
      <vt:lpstr>The Definite Integral</vt:lpstr>
      <vt:lpstr>The Definite Integral</vt:lpstr>
      <vt:lpstr>The Definite Integral</vt:lpstr>
      <vt:lpstr>The Definite Integral</vt:lpstr>
      <vt:lpstr>Example 1</vt:lpstr>
      <vt:lpstr>The Definite Integral</vt:lpstr>
      <vt:lpstr>PowerPoint Presentation</vt:lpstr>
      <vt:lpstr>Evaluating Integrals</vt:lpstr>
      <vt:lpstr>Evaluating Integrals</vt:lpstr>
      <vt:lpstr>Example 2</vt:lpstr>
      <vt:lpstr>Example 2 – Solution</vt:lpstr>
      <vt:lpstr>Example 2 – Solution</vt:lpstr>
      <vt:lpstr>Example 2 – Solution</vt:lpstr>
      <vt:lpstr>Example 2 – Solution</vt:lpstr>
      <vt:lpstr>Example 2 – Solution</vt:lpstr>
      <vt:lpstr>Example 2 – Solution</vt:lpstr>
      <vt:lpstr>Example 2 – Solution</vt:lpstr>
      <vt:lpstr>Example 2 – Solution</vt:lpstr>
      <vt:lpstr>PowerPoint Presentation</vt:lpstr>
      <vt:lpstr>Properties of the Definite Integral</vt:lpstr>
      <vt:lpstr>Properties of the Definite Integral</vt:lpstr>
      <vt:lpstr>Properties of the Definite Integral</vt:lpstr>
      <vt:lpstr>Properties of the Definite Integral</vt:lpstr>
      <vt:lpstr>Properties of the Definite Integral</vt:lpstr>
      <vt:lpstr>Properties of the Definite Integral</vt:lpstr>
      <vt:lpstr>Example 6</vt:lpstr>
      <vt:lpstr>Example 6 – Solution</vt:lpstr>
      <vt:lpstr>Properties of the Definite Integral</vt:lpstr>
      <vt:lpstr>Properties of the Definite Integral</vt:lpstr>
    </vt:vector>
  </TitlesOfParts>
  <Company>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</dc:creator>
  <cp:lastModifiedBy>Baker, Tony R</cp:lastModifiedBy>
  <cp:revision>984</cp:revision>
  <dcterms:created xsi:type="dcterms:W3CDTF">2007-01-13T07:19:09Z</dcterms:created>
  <dcterms:modified xsi:type="dcterms:W3CDTF">2016-11-22T22:19:31Z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B6AF948C-6A44-4A73-A2D8-A0AC8F2B5208</vt:lpwstr>
  </property>
  <property fmtid="{D5CDD505-2E9C-101B-9397-08002B2CF9AE}" pid="3" name="ArticulatePath">
    <vt:lpwstr>StewartCalcET8_05_02</vt:lpwstr>
  </property>
</Properties>
</file>