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3"/>
  </p:notesMasterIdLst>
  <p:handoutMasterIdLst>
    <p:handoutMasterId r:id="rId24"/>
  </p:handoutMasterIdLst>
  <p:sldIdLst>
    <p:sldId id="697" r:id="rId6"/>
    <p:sldId id="256" r:id="rId7"/>
    <p:sldId id="682" r:id="rId8"/>
    <p:sldId id="683" r:id="rId9"/>
    <p:sldId id="684" r:id="rId10"/>
    <p:sldId id="685" r:id="rId11"/>
    <p:sldId id="686" r:id="rId12"/>
    <p:sldId id="687" r:id="rId13"/>
    <p:sldId id="688" r:id="rId14"/>
    <p:sldId id="689" r:id="rId15"/>
    <p:sldId id="690" r:id="rId16"/>
    <p:sldId id="691" r:id="rId17"/>
    <p:sldId id="692" r:id="rId18"/>
    <p:sldId id="693" r:id="rId19"/>
    <p:sldId id="694" r:id="rId20"/>
    <p:sldId id="695" r:id="rId21"/>
    <p:sldId id="696" r:id="rId22"/>
  </p:sldIdLst>
  <p:sldSz cx="12192000" cy="6858000"/>
  <p:notesSz cx="6858000" cy="9144000"/>
  <p:custDataLst>
    <p:tags r:id="rId25"/>
  </p:custDataLst>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3"/>
    <a:srgbClr val="000000"/>
    <a:srgbClr val="A30000"/>
    <a:srgbClr val="E7EFF7"/>
    <a:srgbClr val="CBDDEF"/>
    <a:srgbClr val="004A78"/>
    <a:srgbClr val="006298"/>
    <a:srgbClr val="FF6300"/>
    <a:srgbClr val="E9255F"/>
    <a:srgbClr val="0098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79" autoAdjust="0"/>
    <p:restoredTop sz="95349" autoAdjust="0"/>
  </p:normalViewPr>
  <p:slideViewPr>
    <p:cSldViewPr snapToGrid="0" snapToObjects="1">
      <p:cViewPr varScale="1">
        <p:scale>
          <a:sx n="85" d="100"/>
          <a:sy n="85" d="100"/>
        </p:scale>
        <p:origin x="96" y="48"/>
      </p:cViewPr>
      <p:guideLst>
        <p:guide orient="horz" pos="2160"/>
        <p:guide pos="3840"/>
      </p:guideLst>
    </p:cSldViewPr>
  </p:slideViewPr>
  <p:outlineViewPr>
    <p:cViewPr>
      <p:scale>
        <a:sx n="50" d="100"/>
        <a:sy n="50" d="100"/>
      </p:scale>
      <p:origin x="0" y="-13320"/>
    </p:cViewPr>
  </p:outlineViewPr>
  <p:notesTextViewPr>
    <p:cViewPr>
      <p:scale>
        <a:sx n="20" d="100"/>
        <a:sy n="20" d="100"/>
      </p:scale>
      <p:origin x="0" y="0"/>
    </p:cViewPr>
  </p:notesText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2/12/2019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2/12/2019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935575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Calculus Early Trancendentals,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0"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37718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474805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87119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18ED9031-36FF-4E07-B750-15C3F3F0088B}"/>
              </a:ext>
            </a:extLst>
          </p:cNvPr>
          <p:cNvSpPr>
            <a:spLocks noGrp="1"/>
          </p:cNvSpPr>
          <p:nvPr>
            <p:ph sz="quarter" idx="12"/>
          </p:nvPr>
        </p:nvSpPr>
        <p:spPr>
          <a:xfrm>
            <a:off x="741971" y="1292277"/>
            <a:ext cx="10721975" cy="891825"/>
          </a:xfrm>
        </p:spPr>
        <p:txBody>
          <a:bodyPr/>
          <a:lstStyle>
            <a:lvl1pPr>
              <a:defRPr sz="2400" baseline="0"/>
            </a:lvl1pPr>
          </a:lstStyle>
          <a:p>
            <a:pPr lvl="0"/>
            <a:endParaRPr lang="en-IN" dirty="0"/>
          </a:p>
        </p:txBody>
      </p:sp>
      <p:sp>
        <p:nvSpPr>
          <p:cNvPr id="7" name="Content Placeholder 6">
            <a:extLst>
              <a:ext uri="{FF2B5EF4-FFF2-40B4-BE49-F238E27FC236}">
                <a16:creationId xmlns:a16="http://schemas.microsoft.com/office/drawing/2014/main" id="{4D3EDE0A-CD36-4494-A107-C14E180ECC1A}"/>
              </a:ext>
            </a:extLst>
          </p:cNvPr>
          <p:cNvSpPr>
            <a:spLocks noGrp="1"/>
          </p:cNvSpPr>
          <p:nvPr>
            <p:ph sz="quarter" idx="13"/>
          </p:nvPr>
        </p:nvSpPr>
        <p:spPr>
          <a:xfrm>
            <a:off x="733425" y="2295525"/>
            <a:ext cx="10721975" cy="590492"/>
          </a:xfrm>
        </p:spPr>
        <p:txBody>
          <a:bodyPr/>
          <a:lstStyle/>
          <a:p>
            <a:pPr lvl="0"/>
            <a:endParaRPr lang="en-IN" dirty="0"/>
          </a:p>
        </p:txBody>
      </p:sp>
      <p:sp>
        <p:nvSpPr>
          <p:cNvPr id="11" name="Content Placeholder 10">
            <a:extLst>
              <a:ext uri="{FF2B5EF4-FFF2-40B4-BE49-F238E27FC236}">
                <a16:creationId xmlns:a16="http://schemas.microsoft.com/office/drawing/2014/main" id="{221A11C5-84D5-4948-87ED-1D3F7F6DC53F}"/>
              </a:ext>
            </a:extLst>
          </p:cNvPr>
          <p:cNvSpPr>
            <a:spLocks noGrp="1"/>
          </p:cNvSpPr>
          <p:nvPr>
            <p:ph sz="quarter" idx="14"/>
          </p:nvPr>
        </p:nvSpPr>
        <p:spPr>
          <a:xfrm>
            <a:off x="733425" y="2986088"/>
            <a:ext cx="10721975" cy="646112"/>
          </a:xfrm>
        </p:spPr>
        <p:txBody>
          <a:bodyPr/>
          <a:lstStyle/>
          <a:p>
            <a:pPr lvl="0"/>
            <a:endParaRPr lang="en-IN" dirty="0"/>
          </a:p>
        </p:txBody>
      </p:sp>
      <p:sp>
        <p:nvSpPr>
          <p:cNvPr id="6" name="Picture Placeholder 5"/>
          <p:cNvSpPr>
            <a:spLocks noGrp="1"/>
          </p:cNvSpPr>
          <p:nvPr>
            <p:ph type="pic" sz="quarter" idx="10"/>
          </p:nvPr>
        </p:nvSpPr>
        <p:spPr>
          <a:xfrm>
            <a:off x="733118" y="4077480"/>
            <a:ext cx="10722260" cy="60944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33425" y="5131837"/>
            <a:ext cx="10721953" cy="74698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820940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18ED9031-36FF-4E07-B750-15C3F3F0088B}"/>
              </a:ext>
            </a:extLst>
          </p:cNvPr>
          <p:cNvSpPr>
            <a:spLocks noGrp="1"/>
          </p:cNvSpPr>
          <p:nvPr>
            <p:ph sz="quarter" idx="12"/>
          </p:nvPr>
        </p:nvSpPr>
        <p:spPr>
          <a:xfrm>
            <a:off x="741971" y="1292277"/>
            <a:ext cx="10721975" cy="558769"/>
          </a:xfrm>
        </p:spPr>
        <p:txBody>
          <a:bodyPr/>
          <a:lstStyle>
            <a:lvl1pPr>
              <a:defRPr sz="2400" baseline="0"/>
            </a:lvl1pPr>
          </a:lstStyle>
          <a:p>
            <a:pPr lvl="0"/>
            <a:endParaRPr lang="en-IN" dirty="0"/>
          </a:p>
        </p:txBody>
      </p:sp>
      <p:sp>
        <p:nvSpPr>
          <p:cNvPr id="7" name="Content Placeholder 6">
            <a:extLst>
              <a:ext uri="{FF2B5EF4-FFF2-40B4-BE49-F238E27FC236}">
                <a16:creationId xmlns:a16="http://schemas.microsoft.com/office/drawing/2014/main" id="{4D3EDE0A-CD36-4494-A107-C14E180ECC1A}"/>
              </a:ext>
            </a:extLst>
          </p:cNvPr>
          <p:cNvSpPr>
            <a:spLocks noGrp="1"/>
          </p:cNvSpPr>
          <p:nvPr>
            <p:ph sz="quarter" idx="13"/>
          </p:nvPr>
        </p:nvSpPr>
        <p:spPr>
          <a:xfrm>
            <a:off x="733425" y="1922485"/>
            <a:ext cx="10721975" cy="646112"/>
          </a:xfrm>
        </p:spPr>
        <p:txBody>
          <a:bodyPr/>
          <a:lstStyle>
            <a:lvl1pPr>
              <a:defRPr sz="2400" baseline="0"/>
            </a:lvl1pPr>
          </a:lstStyle>
          <a:p>
            <a:pPr lvl="0"/>
            <a:endParaRPr lang="en-IN" dirty="0"/>
          </a:p>
        </p:txBody>
      </p:sp>
      <p:sp>
        <p:nvSpPr>
          <p:cNvPr id="11" name="Content Placeholder 10">
            <a:extLst>
              <a:ext uri="{FF2B5EF4-FFF2-40B4-BE49-F238E27FC236}">
                <a16:creationId xmlns:a16="http://schemas.microsoft.com/office/drawing/2014/main" id="{221A11C5-84D5-4948-87ED-1D3F7F6DC53F}"/>
              </a:ext>
            </a:extLst>
          </p:cNvPr>
          <p:cNvSpPr>
            <a:spLocks noGrp="1"/>
          </p:cNvSpPr>
          <p:nvPr>
            <p:ph sz="quarter" idx="14"/>
          </p:nvPr>
        </p:nvSpPr>
        <p:spPr>
          <a:xfrm>
            <a:off x="733425" y="2640036"/>
            <a:ext cx="10721975" cy="406928"/>
          </a:xfrm>
        </p:spPr>
        <p:txBody>
          <a:bodyPr/>
          <a:lstStyle>
            <a:lvl1pPr>
              <a:defRPr sz="2400" baseline="0"/>
            </a:lvl1pPr>
          </a:lstStyle>
          <a:p>
            <a:pPr lvl="0"/>
            <a:endParaRPr lang="en-IN" dirty="0"/>
          </a:p>
        </p:txBody>
      </p:sp>
      <p:sp>
        <p:nvSpPr>
          <p:cNvPr id="10" name="Text Placeholder 9"/>
          <p:cNvSpPr>
            <a:spLocks noGrp="1"/>
          </p:cNvSpPr>
          <p:nvPr>
            <p:ph type="body" sz="quarter" idx="11" hasCustomPrompt="1"/>
          </p:nvPr>
        </p:nvSpPr>
        <p:spPr>
          <a:xfrm>
            <a:off x="733425" y="5467739"/>
            <a:ext cx="10721953" cy="74698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5" name="Content Placeholder 4">
            <a:extLst>
              <a:ext uri="{FF2B5EF4-FFF2-40B4-BE49-F238E27FC236}">
                <a16:creationId xmlns:a16="http://schemas.microsoft.com/office/drawing/2014/main" id="{DC77195F-EFA9-4727-8271-AEEA56F4FF61}"/>
              </a:ext>
            </a:extLst>
          </p:cNvPr>
          <p:cNvSpPr>
            <a:spLocks noGrp="1"/>
          </p:cNvSpPr>
          <p:nvPr>
            <p:ph sz="quarter" idx="15"/>
          </p:nvPr>
        </p:nvSpPr>
        <p:spPr>
          <a:xfrm>
            <a:off x="733425" y="3118404"/>
            <a:ext cx="10729913" cy="373039"/>
          </a:xfrm>
        </p:spPr>
        <p:txBody>
          <a:bodyPr/>
          <a:lstStyle>
            <a:lvl1pPr>
              <a:defRPr sz="2400" baseline="0"/>
            </a:lvl1pPr>
          </a:lstStyle>
          <a:p>
            <a:pPr lvl="0"/>
            <a:endParaRPr lang="en-IN" dirty="0"/>
          </a:p>
        </p:txBody>
      </p:sp>
      <p:sp>
        <p:nvSpPr>
          <p:cNvPr id="12" name="Content Placeholder 11">
            <a:extLst>
              <a:ext uri="{FF2B5EF4-FFF2-40B4-BE49-F238E27FC236}">
                <a16:creationId xmlns:a16="http://schemas.microsoft.com/office/drawing/2014/main" id="{E022AA9B-61C8-44FD-966A-DCCA4209B03F}"/>
              </a:ext>
            </a:extLst>
          </p:cNvPr>
          <p:cNvSpPr>
            <a:spLocks noGrp="1"/>
          </p:cNvSpPr>
          <p:nvPr>
            <p:ph sz="quarter" idx="16"/>
          </p:nvPr>
        </p:nvSpPr>
        <p:spPr>
          <a:xfrm>
            <a:off x="733425" y="3573463"/>
            <a:ext cx="10729913" cy="477054"/>
          </a:xfrm>
        </p:spPr>
        <p:txBody>
          <a:bodyPr/>
          <a:lstStyle>
            <a:lvl1pPr>
              <a:defRPr sz="2400" baseline="0"/>
            </a:lvl1pPr>
          </a:lstStyle>
          <a:p>
            <a:pPr lvl="0"/>
            <a:endParaRPr lang="en-IN" dirty="0"/>
          </a:p>
        </p:txBody>
      </p:sp>
      <p:sp>
        <p:nvSpPr>
          <p:cNvPr id="14" name="Content Placeholder 13">
            <a:extLst>
              <a:ext uri="{FF2B5EF4-FFF2-40B4-BE49-F238E27FC236}">
                <a16:creationId xmlns:a16="http://schemas.microsoft.com/office/drawing/2014/main" id="{56A4B729-D02F-4676-A390-963D107DBF8F}"/>
              </a:ext>
            </a:extLst>
          </p:cNvPr>
          <p:cNvSpPr>
            <a:spLocks noGrp="1"/>
          </p:cNvSpPr>
          <p:nvPr>
            <p:ph sz="quarter" idx="17"/>
          </p:nvPr>
        </p:nvSpPr>
        <p:spPr>
          <a:xfrm>
            <a:off x="733425" y="4124325"/>
            <a:ext cx="10729913" cy="486613"/>
          </a:xfrm>
        </p:spPr>
        <p:txBody>
          <a:bodyPr/>
          <a:lstStyle>
            <a:lvl1pPr>
              <a:defRPr sz="2400" baseline="0"/>
            </a:lvl1pPr>
          </a:lstStyle>
          <a:p>
            <a:pPr lvl="0"/>
            <a:endParaRPr lang="en-IN" dirty="0"/>
          </a:p>
        </p:txBody>
      </p:sp>
      <p:sp>
        <p:nvSpPr>
          <p:cNvPr id="16" name="Content Placeholder 15">
            <a:extLst>
              <a:ext uri="{FF2B5EF4-FFF2-40B4-BE49-F238E27FC236}">
                <a16:creationId xmlns:a16="http://schemas.microsoft.com/office/drawing/2014/main" id="{F2BC0406-59D9-4D26-91B3-9111FD17EAD2}"/>
              </a:ext>
            </a:extLst>
          </p:cNvPr>
          <p:cNvSpPr>
            <a:spLocks noGrp="1"/>
          </p:cNvSpPr>
          <p:nvPr>
            <p:ph sz="quarter" idx="18"/>
          </p:nvPr>
        </p:nvSpPr>
        <p:spPr>
          <a:xfrm>
            <a:off x="733425" y="4684713"/>
            <a:ext cx="10729913" cy="371475"/>
          </a:xfrm>
        </p:spPr>
        <p:txBody>
          <a:bodyPr/>
          <a:lstStyle>
            <a:lvl1pPr>
              <a:defRPr sz="2400" baseline="0"/>
            </a:lvl1pPr>
          </a:lstStyle>
          <a:p>
            <a:pPr lvl="0"/>
            <a:endParaRPr lang="en-IN" dirty="0"/>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42669463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905811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734264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915173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dirty="0"/>
              <a:t>Click icon to add table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76403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Calculus Early Trancendentals,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dirty="0"/>
              <a:t>Click to edit Master title style</a:t>
            </a:r>
          </a:p>
        </p:txBody>
      </p:sp>
      <p:sp>
        <p:nvSpPr>
          <p:cNvPr id="9" name="Picture Placeholder 8"/>
          <p:cNvSpPr>
            <a:spLocks noGrp="1"/>
          </p:cNvSpPr>
          <p:nvPr>
            <p:ph type="pic" sz="quarter" idx="12"/>
          </p:nvPr>
        </p:nvSpPr>
        <p:spPr>
          <a:xfrm>
            <a:off x="246063" y="314482"/>
            <a:ext cx="3343275" cy="4318000"/>
          </a:xfrm>
        </p:spPr>
        <p:txBody>
          <a:bodyPr/>
          <a:lstStyle/>
          <a:p>
            <a:r>
              <a:rPr lang="en-US" dirty="0"/>
              <a:t>Click icon to add picture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Calculus Early Trancendentals, 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459793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diam </a:t>
            </a:r>
            <a:r>
              <a:rPr lang="en-US" dirty="0" err="1"/>
              <a:t>maecenas</a:t>
            </a:r>
            <a:r>
              <a:rPr lang="en-US" dirty="0"/>
              <a:t> sed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a:t>
            </a:r>
            <a:r>
              <a:rPr lang="en-US" dirty="0" err="1"/>
              <a:t>lacus</a:t>
            </a:r>
            <a:r>
              <a:rPr lang="en-US" dirty="0"/>
              <a:t>.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sociis.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03506732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8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33CAFFAB-D02A-4827-AE87-997A2FEFF7C9}"/>
              </a:ext>
            </a:extLst>
          </p:cNvPr>
          <p:cNvSpPr>
            <a:spLocks noGrp="1"/>
          </p:cNvSpPr>
          <p:nvPr>
            <p:ph sz="quarter" idx="23"/>
          </p:nvPr>
        </p:nvSpPr>
        <p:spPr>
          <a:xfrm>
            <a:off x="736600" y="1289050"/>
            <a:ext cx="10718800"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B9A7B7D7-2DF8-452E-BA1E-18C442B03366}"/>
              </a:ext>
            </a:extLst>
          </p:cNvPr>
          <p:cNvSpPr>
            <a:spLocks noGrp="1"/>
          </p:cNvSpPr>
          <p:nvPr>
            <p:ph sz="quarter" idx="24"/>
          </p:nvPr>
        </p:nvSpPr>
        <p:spPr>
          <a:xfrm>
            <a:off x="736600" y="1857375"/>
            <a:ext cx="10712450" cy="4016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id="{89B09F51-CF40-4AAA-A94C-84D97B45B6D8}"/>
              </a:ext>
            </a:extLst>
          </p:cNvPr>
          <p:cNvSpPr>
            <a:spLocks noGrp="1"/>
          </p:cNvSpPr>
          <p:nvPr>
            <p:ph sz="quarter" idx="25"/>
          </p:nvPr>
        </p:nvSpPr>
        <p:spPr>
          <a:xfrm>
            <a:off x="736600" y="2324100"/>
            <a:ext cx="10712450" cy="522288"/>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id="{6788B3C7-3EF3-4B5A-80D3-A8A1A0C2AD5F}"/>
              </a:ext>
            </a:extLst>
          </p:cNvPr>
          <p:cNvSpPr>
            <a:spLocks noGrp="1"/>
          </p:cNvSpPr>
          <p:nvPr>
            <p:ph sz="quarter" idx="26"/>
          </p:nvPr>
        </p:nvSpPr>
        <p:spPr>
          <a:xfrm>
            <a:off x="736600" y="2967038"/>
            <a:ext cx="10718800" cy="485775"/>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86560322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7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33CAFFAB-D02A-4827-AE87-997A2FEFF7C9}"/>
              </a:ext>
            </a:extLst>
          </p:cNvPr>
          <p:cNvSpPr>
            <a:spLocks noGrp="1"/>
          </p:cNvSpPr>
          <p:nvPr>
            <p:ph sz="quarter" idx="23"/>
          </p:nvPr>
        </p:nvSpPr>
        <p:spPr>
          <a:xfrm>
            <a:off x="736600" y="1289050"/>
            <a:ext cx="10718800"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B9A7B7D7-2DF8-452E-BA1E-18C442B03366}"/>
              </a:ext>
            </a:extLst>
          </p:cNvPr>
          <p:cNvSpPr>
            <a:spLocks noGrp="1"/>
          </p:cNvSpPr>
          <p:nvPr>
            <p:ph sz="quarter" idx="24"/>
          </p:nvPr>
        </p:nvSpPr>
        <p:spPr>
          <a:xfrm>
            <a:off x="736600" y="1857375"/>
            <a:ext cx="10712450" cy="4016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id="{89B09F51-CF40-4AAA-A94C-84D97B45B6D8}"/>
              </a:ext>
            </a:extLst>
          </p:cNvPr>
          <p:cNvSpPr>
            <a:spLocks noGrp="1"/>
          </p:cNvSpPr>
          <p:nvPr>
            <p:ph sz="quarter" idx="25"/>
          </p:nvPr>
        </p:nvSpPr>
        <p:spPr>
          <a:xfrm>
            <a:off x="736600" y="2324100"/>
            <a:ext cx="10712450" cy="522288"/>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id="{6788B3C7-3EF3-4B5A-80D3-A8A1A0C2AD5F}"/>
              </a:ext>
            </a:extLst>
          </p:cNvPr>
          <p:cNvSpPr>
            <a:spLocks noGrp="1"/>
          </p:cNvSpPr>
          <p:nvPr>
            <p:ph sz="quarter" idx="26"/>
          </p:nvPr>
        </p:nvSpPr>
        <p:spPr>
          <a:xfrm>
            <a:off x="736600" y="2967038"/>
            <a:ext cx="10718800" cy="485775"/>
          </a:xfrm>
        </p:spPr>
        <p:txBody>
          <a:bodyPr/>
          <a:lstStyle>
            <a:lvl1pPr>
              <a:defRPr sz="2400" baseline="0"/>
            </a:lvl1pPr>
          </a:lstStyle>
          <a:p>
            <a:pPr lvl="0"/>
            <a:endParaRPr lang="en-IN" dirty="0"/>
          </a:p>
        </p:txBody>
      </p:sp>
      <p:sp>
        <p:nvSpPr>
          <p:cNvPr id="21" name="Content Placeholder 20">
            <a:extLst>
              <a:ext uri="{FF2B5EF4-FFF2-40B4-BE49-F238E27FC236}">
                <a16:creationId xmlns:a16="http://schemas.microsoft.com/office/drawing/2014/main" id="{A1F737A4-2F7D-4BFB-947F-3226D9E0119F}"/>
              </a:ext>
            </a:extLst>
          </p:cNvPr>
          <p:cNvSpPr>
            <a:spLocks noGrp="1"/>
          </p:cNvSpPr>
          <p:nvPr>
            <p:ph sz="quarter" idx="27"/>
          </p:nvPr>
        </p:nvSpPr>
        <p:spPr>
          <a:xfrm>
            <a:off x="736600" y="3554413"/>
            <a:ext cx="10718800" cy="550862"/>
          </a:xfrm>
        </p:spPr>
        <p:txBody>
          <a:bodyPr/>
          <a:lstStyle>
            <a:lvl1pPr>
              <a:defRPr sz="2400" baseline="0"/>
            </a:lvl1pPr>
          </a:lstStyle>
          <a:p>
            <a:pPr lvl="0"/>
            <a:endParaRPr lang="en-IN" dirty="0"/>
          </a:p>
        </p:txBody>
      </p:sp>
      <p:sp>
        <p:nvSpPr>
          <p:cNvPr id="23" name="Content Placeholder 22">
            <a:extLst>
              <a:ext uri="{FF2B5EF4-FFF2-40B4-BE49-F238E27FC236}">
                <a16:creationId xmlns:a16="http://schemas.microsoft.com/office/drawing/2014/main" id="{EE035FE6-F4A1-4279-9F12-F444E1A93C82}"/>
              </a:ext>
            </a:extLst>
          </p:cNvPr>
          <p:cNvSpPr>
            <a:spLocks noGrp="1"/>
          </p:cNvSpPr>
          <p:nvPr>
            <p:ph sz="quarter" idx="28"/>
          </p:nvPr>
        </p:nvSpPr>
        <p:spPr>
          <a:xfrm>
            <a:off x="736600" y="4227513"/>
            <a:ext cx="10712450" cy="587375"/>
          </a:xfrm>
        </p:spPr>
        <p:txBody>
          <a:bodyPr/>
          <a:lstStyle>
            <a:lvl1pPr>
              <a:defRPr sz="2400" baseline="0"/>
            </a:lvl1pPr>
          </a:lstStyle>
          <a:p>
            <a:pPr lvl="0"/>
            <a:endParaRPr lang="en-IN" dirty="0"/>
          </a:p>
        </p:txBody>
      </p:sp>
      <p:sp>
        <p:nvSpPr>
          <p:cNvPr id="25" name="Content Placeholder 24">
            <a:extLst>
              <a:ext uri="{FF2B5EF4-FFF2-40B4-BE49-F238E27FC236}">
                <a16:creationId xmlns:a16="http://schemas.microsoft.com/office/drawing/2014/main" id="{7F8DD86E-04B4-4621-A663-32DD94EFB017}"/>
              </a:ext>
            </a:extLst>
          </p:cNvPr>
          <p:cNvSpPr>
            <a:spLocks noGrp="1"/>
          </p:cNvSpPr>
          <p:nvPr>
            <p:ph sz="quarter" idx="29"/>
          </p:nvPr>
        </p:nvSpPr>
        <p:spPr>
          <a:xfrm>
            <a:off x="736600" y="4879975"/>
            <a:ext cx="10712450" cy="485775"/>
          </a:xfrm>
        </p:spPr>
        <p:txBody>
          <a:bodyPr/>
          <a:lstStyle>
            <a:lvl1pPr>
              <a:defRPr sz="2400" baseline="0"/>
            </a:lvl1pPr>
          </a:lstStyle>
          <a:p>
            <a:pPr lvl="0"/>
            <a:endParaRPr lang="en-IN" dirty="0"/>
          </a:p>
        </p:txBody>
      </p:sp>
      <p:sp>
        <p:nvSpPr>
          <p:cNvPr id="27" name="Content Placeholder 26">
            <a:extLst>
              <a:ext uri="{FF2B5EF4-FFF2-40B4-BE49-F238E27FC236}">
                <a16:creationId xmlns:a16="http://schemas.microsoft.com/office/drawing/2014/main" id="{5F5E9DF5-F2F6-40A1-854C-4DCB280C00C3}"/>
              </a:ext>
            </a:extLst>
          </p:cNvPr>
          <p:cNvSpPr>
            <a:spLocks noGrp="1"/>
          </p:cNvSpPr>
          <p:nvPr>
            <p:ph sz="quarter" idx="30"/>
          </p:nvPr>
        </p:nvSpPr>
        <p:spPr>
          <a:xfrm>
            <a:off x="736600" y="5430836"/>
            <a:ext cx="10718800" cy="550863"/>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34342697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33CAFFAB-D02A-4827-AE87-997A2FEFF7C9}"/>
              </a:ext>
            </a:extLst>
          </p:cNvPr>
          <p:cNvSpPr>
            <a:spLocks noGrp="1"/>
          </p:cNvSpPr>
          <p:nvPr>
            <p:ph sz="quarter" idx="23"/>
          </p:nvPr>
        </p:nvSpPr>
        <p:spPr>
          <a:xfrm>
            <a:off x="736600" y="1289050"/>
            <a:ext cx="5151016"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B9A7B7D7-2DF8-452E-BA1E-18C442B03366}"/>
              </a:ext>
            </a:extLst>
          </p:cNvPr>
          <p:cNvSpPr>
            <a:spLocks noGrp="1"/>
          </p:cNvSpPr>
          <p:nvPr>
            <p:ph sz="quarter" idx="24"/>
          </p:nvPr>
        </p:nvSpPr>
        <p:spPr>
          <a:xfrm>
            <a:off x="6096000" y="1289051"/>
            <a:ext cx="5353050" cy="4778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id="{89B09F51-CF40-4AAA-A94C-84D97B45B6D8}"/>
              </a:ext>
            </a:extLst>
          </p:cNvPr>
          <p:cNvSpPr>
            <a:spLocks noGrp="1"/>
          </p:cNvSpPr>
          <p:nvPr>
            <p:ph sz="quarter" idx="25"/>
          </p:nvPr>
        </p:nvSpPr>
        <p:spPr>
          <a:xfrm>
            <a:off x="736600" y="1889126"/>
            <a:ext cx="5151016" cy="473665"/>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id="{6788B3C7-3EF3-4B5A-80D3-A8A1A0C2AD5F}"/>
              </a:ext>
            </a:extLst>
          </p:cNvPr>
          <p:cNvSpPr>
            <a:spLocks noGrp="1"/>
          </p:cNvSpPr>
          <p:nvPr>
            <p:ph sz="quarter" idx="26"/>
          </p:nvPr>
        </p:nvSpPr>
        <p:spPr>
          <a:xfrm>
            <a:off x="6096000" y="1889126"/>
            <a:ext cx="5359400" cy="473665"/>
          </a:xfrm>
        </p:spPr>
        <p:txBody>
          <a:bodyPr/>
          <a:lstStyle>
            <a:lvl1pPr>
              <a:defRPr sz="2400" baseline="0"/>
            </a:lvl1pPr>
          </a:lstStyle>
          <a:p>
            <a:pPr lvl="0"/>
            <a:endParaRPr lang="en-IN" dirty="0"/>
          </a:p>
        </p:txBody>
      </p:sp>
      <p:sp>
        <p:nvSpPr>
          <p:cNvPr id="21" name="Content Placeholder 20">
            <a:extLst>
              <a:ext uri="{FF2B5EF4-FFF2-40B4-BE49-F238E27FC236}">
                <a16:creationId xmlns:a16="http://schemas.microsoft.com/office/drawing/2014/main" id="{A1F737A4-2F7D-4BFB-947F-3226D9E0119F}"/>
              </a:ext>
            </a:extLst>
          </p:cNvPr>
          <p:cNvSpPr>
            <a:spLocks noGrp="1"/>
          </p:cNvSpPr>
          <p:nvPr>
            <p:ph sz="quarter" idx="27"/>
          </p:nvPr>
        </p:nvSpPr>
        <p:spPr>
          <a:xfrm>
            <a:off x="736600" y="2485029"/>
            <a:ext cx="5151016" cy="587376"/>
          </a:xfrm>
        </p:spPr>
        <p:txBody>
          <a:bodyPr/>
          <a:lstStyle>
            <a:lvl1pPr>
              <a:defRPr sz="2400" baseline="0"/>
            </a:lvl1pPr>
          </a:lstStyle>
          <a:p>
            <a:pPr lvl="0"/>
            <a:endParaRPr lang="en-IN" dirty="0"/>
          </a:p>
        </p:txBody>
      </p:sp>
      <p:sp>
        <p:nvSpPr>
          <p:cNvPr id="23" name="Content Placeholder 22">
            <a:extLst>
              <a:ext uri="{FF2B5EF4-FFF2-40B4-BE49-F238E27FC236}">
                <a16:creationId xmlns:a16="http://schemas.microsoft.com/office/drawing/2014/main" id="{EE035FE6-F4A1-4279-9F12-F444E1A93C82}"/>
              </a:ext>
            </a:extLst>
          </p:cNvPr>
          <p:cNvSpPr>
            <a:spLocks noGrp="1"/>
          </p:cNvSpPr>
          <p:nvPr>
            <p:ph sz="quarter" idx="28"/>
          </p:nvPr>
        </p:nvSpPr>
        <p:spPr>
          <a:xfrm>
            <a:off x="6089648" y="2485030"/>
            <a:ext cx="5359401" cy="587376"/>
          </a:xfrm>
        </p:spPr>
        <p:txBody>
          <a:bodyPr/>
          <a:lstStyle>
            <a:lvl1pPr>
              <a:defRPr sz="2400" baseline="0"/>
            </a:lvl1pPr>
          </a:lstStyle>
          <a:p>
            <a:pPr lvl="0"/>
            <a:endParaRPr lang="en-IN" dirty="0"/>
          </a:p>
        </p:txBody>
      </p:sp>
      <p:sp>
        <p:nvSpPr>
          <p:cNvPr id="25" name="Content Placeholder 24">
            <a:extLst>
              <a:ext uri="{FF2B5EF4-FFF2-40B4-BE49-F238E27FC236}">
                <a16:creationId xmlns:a16="http://schemas.microsoft.com/office/drawing/2014/main" id="{7F8DD86E-04B4-4621-A663-32DD94EFB017}"/>
              </a:ext>
            </a:extLst>
          </p:cNvPr>
          <p:cNvSpPr>
            <a:spLocks noGrp="1"/>
          </p:cNvSpPr>
          <p:nvPr>
            <p:ph sz="quarter" idx="29"/>
          </p:nvPr>
        </p:nvSpPr>
        <p:spPr>
          <a:xfrm>
            <a:off x="736600" y="3194644"/>
            <a:ext cx="5151016" cy="444296"/>
          </a:xfrm>
        </p:spPr>
        <p:txBody>
          <a:bodyPr/>
          <a:lstStyle>
            <a:lvl1pPr>
              <a:defRPr sz="2400" baseline="0"/>
            </a:lvl1pPr>
          </a:lstStyle>
          <a:p>
            <a:pPr lvl="0"/>
            <a:endParaRPr lang="en-IN" dirty="0"/>
          </a:p>
        </p:txBody>
      </p:sp>
      <p:sp>
        <p:nvSpPr>
          <p:cNvPr id="27" name="Content Placeholder 26">
            <a:extLst>
              <a:ext uri="{FF2B5EF4-FFF2-40B4-BE49-F238E27FC236}">
                <a16:creationId xmlns:a16="http://schemas.microsoft.com/office/drawing/2014/main" id="{5F5E9DF5-F2F6-40A1-854C-4DCB280C00C3}"/>
              </a:ext>
            </a:extLst>
          </p:cNvPr>
          <p:cNvSpPr>
            <a:spLocks noGrp="1"/>
          </p:cNvSpPr>
          <p:nvPr>
            <p:ph sz="quarter" idx="30"/>
          </p:nvPr>
        </p:nvSpPr>
        <p:spPr>
          <a:xfrm>
            <a:off x="6096000" y="3194644"/>
            <a:ext cx="5359400" cy="443907"/>
          </a:xfrm>
        </p:spPr>
        <p:txBody>
          <a:bodyPr/>
          <a:lstStyle>
            <a:lvl1pPr>
              <a:defRPr sz="2400" baseline="0"/>
            </a:lvl1pPr>
          </a:lstStyle>
          <a:p>
            <a:pPr lvl="0"/>
            <a:endParaRPr lang="en-IN" dirty="0"/>
          </a:p>
        </p:txBody>
      </p:sp>
      <p:sp>
        <p:nvSpPr>
          <p:cNvPr id="6" name="Content Placeholder 5">
            <a:extLst>
              <a:ext uri="{FF2B5EF4-FFF2-40B4-BE49-F238E27FC236}">
                <a16:creationId xmlns:a16="http://schemas.microsoft.com/office/drawing/2014/main" id="{AA0DD209-502C-4CB2-BD80-B99716523D4A}"/>
              </a:ext>
            </a:extLst>
          </p:cNvPr>
          <p:cNvSpPr>
            <a:spLocks noGrp="1"/>
          </p:cNvSpPr>
          <p:nvPr>
            <p:ph sz="quarter" idx="31"/>
          </p:nvPr>
        </p:nvSpPr>
        <p:spPr>
          <a:xfrm>
            <a:off x="736600" y="3741738"/>
            <a:ext cx="5151438" cy="546100"/>
          </a:xfrm>
        </p:spPr>
        <p:txBody>
          <a:bodyPr/>
          <a:lstStyle>
            <a:lvl1pPr>
              <a:defRPr sz="2400" baseline="0"/>
            </a:lvl1pPr>
          </a:lstStyle>
          <a:p>
            <a:pPr lvl="0"/>
            <a:endParaRPr lang="en-IN" dirty="0"/>
          </a:p>
        </p:txBody>
      </p:sp>
      <p:sp>
        <p:nvSpPr>
          <p:cNvPr id="8" name="Content Placeholder 7">
            <a:extLst>
              <a:ext uri="{FF2B5EF4-FFF2-40B4-BE49-F238E27FC236}">
                <a16:creationId xmlns:a16="http://schemas.microsoft.com/office/drawing/2014/main" id="{A877F262-08D1-4F41-A06E-BE1B88A82DFE}"/>
              </a:ext>
            </a:extLst>
          </p:cNvPr>
          <p:cNvSpPr>
            <a:spLocks noGrp="1"/>
          </p:cNvSpPr>
          <p:nvPr>
            <p:ph sz="quarter" idx="32"/>
          </p:nvPr>
        </p:nvSpPr>
        <p:spPr>
          <a:xfrm>
            <a:off x="6096000" y="3741738"/>
            <a:ext cx="5353050" cy="541013"/>
          </a:xfrm>
        </p:spPr>
        <p:txBody>
          <a:bodyPr/>
          <a:lstStyle>
            <a:lvl1pPr>
              <a:defRPr sz="2400" baseline="0"/>
            </a:lvl1pPr>
          </a:lstStyle>
          <a:p>
            <a:pPr lvl="0"/>
            <a:endParaRPr lang="en-IN" dirty="0"/>
          </a:p>
        </p:txBody>
      </p:sp>
      <p:sp>
        <p:nvSpPr>
          <p:cNvPr id="11" name="Content Placeholder 10">
            <a:extLst>
              <a:ext uri="{FF2B5EF4-FFF2-40B4-BE49-F238E27FC236}">
                <a16:creationId xmlns:a16="http://schemas.microsoft.com/office/drawing/2014/main" id="{4CACC40D-7614-418A-B8FA-606268EC1513}"/>
              </a:ext>
            </a:extLst>
          </p:cNvPr>
          <p:cNvSpPr>
            <a:spLocks noGrp="1"/>
          </p:cNvSpPr>
          <p:nvPr>
            <p:ph sz="quarter" idx="33"/>
          </p:nvPr>
        </p:nvSpPr>
        <p:spPr>
          <a:xfrm>
            <a:off x="736600" y="4367213"/>
            <a:ext cx="5151438" cy="590550"/>
          </a:xfrm>
        </p:spPr>
        <p:txBody>
          <a:bodyPr/>
          <a:lstStyle>
            <a:lvl1pPr>
              <a:defRPr sz="2400" baseline="0"/>
            </a:lvl1pPr>
          </a:lstStyle>
          <a:p>
            <a:pPr lvl="0"/>
            <a:endParaRPr lang="en-IN" dirty="0"/>
          </a:p>
        </p:txBody>
      </p:sp>
      <p:sp>
        <p:nvSpPr>
          <p:cNvPr id="14" name="Content Placeholder 13">
            <a:extLst>
              <a:ext uri="{FF2B5EF4-FFF2-40B4-BE49-F238E27FC236}">
                <a16:creationId xmlns:a16="http://schemas.microsoft.com/office/drawing/2014/main" id="{2B713460-B4F9-45B0-8F05-4AF2F084A64C}"/>
              </a:ext>
            </a:extLst>
          </p:cNvPr>
          <p:cNvSpPr>
            <a:spLocks noGrp="1"/>
          </p:cNvSpPr>
          <p:nvPr>
            <p:ph sz="quarter" idx="34"/>
          </p:nvPr>
        </p:nvSpPr>
        <p:spPr>
          <a:xfrm>
            <a:off x="6089650" y="4346575"/>
            <a:ext cx="5353050" cy="590550"/>
          </a:xfrm>
        </p:spPr>
        <p:txBody>
          <a:bodyPr/>
          <a:lstStyle>
            <a:lvl1pPr>
              <a:defRPr sz="2400" baseline="0"/>
            </a:lvl1pPr>
          </a:lstStyle>
          <a:p>
            <a:pPr lvl="0"/>
            <a:endParaRPr lang="en-IN" dirty="0"/>
          </a:p>
        </p:txBody>
      </p:sp>
      <p:sp>
        <p:nvSpPr>
          <p:cNvPr id="16" name="Content Placeholder 15">
            <a:extLst>
              <a:ext uri="{FF2B5EF4-FFF2-40B4-BE49-F238E27FC236}">
                <a16:creationId xmlns:a16="http://schemas.microsoft.com/office/drawing/2014/main" id="{FF44DF68-C48B-47A4-ABA5-E06BB8F9B5D5}"/>
              </a:ext>
            </a:extLst>
          </p:cNvPr>
          <p:cNvSpPr>
            <a:spLocks noGrp="1"/>
          </p:cNvSpPr>
          <p:nvPr>
            <p:ph sz="quarter" idx="35"/>
          </p:nvPr>
        </p:nvSpPr>
        <p:spPr>
          <a:xfrm>
            <a:off x="736600" y="5029200"/>
            <a:ext cx="5151438" cy="539750"/>
          </a:xfrm>
        </p:spPr>
        <p:txBody>
          <a:bodyPr/>
          <a:lstStyle>
            <a:lvl1pPr>
              <a:defRPr sz="2400" baseline="0"/>
            </a:lvl1pPr>
          </a:lstStyle>
          <a:p>
            <a:pPr lvl="0"/>
            <a:endParaRPr lang="en-IN" dirty="0"/>
          </a:p>
        </p:txBody>
      </p:sp>
      <p:sp>
        <p:nvSpPr>
          <p:cNvPr id="19" name="Content Placeholder 18">
            <a:extLst>
              <a:ext uri="{FF2B5EF4-FFF2-40B4-BE49-F238E27FC236}">
                <a16:creationId xmlns:a16="http://schemas.microsoft.com/office/drawing/2014/main" id="{ED5D4001-1181-41BD-928D-243CDCCF73BB}"/>
              </a:ext>
            </a:extLst>
          </p:cNvPr>
          <p:cNvSpPr>
            <a:spLocks noGrp="1"/>
          </p:cNvSpPr>
          <p:nvPr>
            <p:ph sz="quarter" idx="36"/>
          </p:nvPr>
        </p:nvSpPr>
        <p:spPr>
          <a:xfrm>
            <a:off x="6089650" y="5037332"/>
            <a:ext cx="5359400" cy="546100"/>
          </a:xfrm>
        </p:spPr>
        <p:txBody>
          <a:bodyPr/>
          <a:lstStyle>
            <a:lvl1pPr>
              <a:defRPr sz="2400" baseline="0"/>
            </a:lvl1pPr>
          </a:lstStyle>
          <a:p>
            <a:pPr lvl="0"/>
            <a:endParaRPr lang="en-IN" dirty="0"/>
          </a:p>
        </p:txBody>
      </p:sp>
      <p:sp>
        <p:nvSpPr>
          <p:cNvPr id="22" name="Content Placeholder 21">
            <a:extLst>
              <a:ext uri="{FF2B5EF4-FFF2-40B4-BE49-F238E27FC236}">
                <a16:creationId xmlns:a16="http://schemas.microsoft.com/office/drawing/2014/main" id="{9255216D-96A5-4027-A6C8-BB99F1A32EE0}"/>
              </a:ext>
            </a:extLst>
          </p:cNvPr>
          <p:cNvSpPr>
            <a:spLocks noGrp="1"/>
          </p:cNvSpPr>
          <p:nvPr>
            <p:ph sz="quarter" idx="37"/>
          </p:nvPr>
        </p:nvSpPr>
        <p:spPr>
          <a:xfrm>
            <a:off x="736600" y="5668963"/>
            <a:ext cx="5151438" cy="476250"/>
          </a:xfrm>
        </p:spPr>
        <p:txBody>
          <a:bodyPr/>
          <a:lstStyle>
            <a:lvl1pPr>
              <a:defRPr sz="2400" baseline="0"/>
            </a:lvl1pPr>
          </a:lstStyle>
          <a:p>
            <a:pPr lvl="0"/>
            <a:endParaRPr lang="en-IN" dirty="0"/>
          </a:p>
        </p:txBody>
      </p:sp>
      <p:sp>
        <p:nvSpPr>
          <p:cNvPr id="26" name="Content Placeholder 25">
            <a:extLst>
              <a:ext uri="{FF2B5EF4-FFF2-40B4-BE49-F238E27FC236}">
                <a16:creationId xmlns:a16="http://schemas.microsoft.com/office/drawing/2014/main" id="{660989CE-8C44-49AC-90BD-D9233193206F}"/>
              </a:ext>
            </a:extLst>
          </p:cNvPr>
          <p:cNvSpPr>
            <a:spLocks noGrp="1"/>
          </p:cNvSpPr>
          <p:nvPr>
            <p:ph sz="quarter" idx="38"/>
          </p:nvPr>
        </p:nvSpPr>
        <p:spPr>
          <a:xfrm>
            <a:off x="6089650" y="5650301"/>
            <a:ext cx="5365750" cy="476250"/>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6292299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87936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759007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IN" dirty="0"/>
              <a:t>Stewart, Calculus Early Trancendentals, 8th Edition. © 2016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25" r:id="rId5"/>
    <p:sldLayoutId id="2147483729" r:id="rId6"/>
    <p:sldLayoutId id="2147483726" r:id="rId7"/>
    <p:sldLayoutId id="2147483718" r:id="rId8"/>
    <p:sldLayoutId id="2147483715" r:id="rId9"/>
    <p:sldLayoutId id="2147483716" r:id="rId10"/>
    <p:sldLayoutId id="2147483719" r:id="rId11"/>
    <p:sldLayoutId id="2147483720" r:id="rId12"/>
    <p:sldLayoutId id="2147483727" r:id="rId13"/>
    <p:sldLayoutId id="2147483728" r:id="rId14"/>
    <p:sldLayoutId id="2147483723" r:id="rId15"/>
    <p:sldLayoutId id="2147483724" r:id="rId16"/>
    <p:sldLayoutId id="2147483713" r:id="rId17"/>
    <p:sldLayoutId id="2147483717" r:id="rId18"/>
  </p:sldLayoutIdLst>
  <p:timing>
    <p:tnLst>
      <p:par>
        <p:cTn id="1" dur="indefinite" restart="never" nodeType="tmRoot"/>
      </p:par>
    </p:tnLst>
  </p:timing>
  <p:hf sldNum="0" hdr="0" ftr="0" dt="0"/>
  <p:txStyles>
    <p:titleStyle>
      <a:lvl1pPr algn="l"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oleObject" Target="../embeddings/oleObject6.bin"/><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7.wmf"/><Relationship Id="rId5" Type="http://schemas.openxmlformats.org/officeDocument/2006/relationships/oleObject" Target="../embeddings/oleObject8.bin"/><Relationship Id="rId4" Type="http://schemas.openxmlformats.org/officeDocument/2006/relationships/image" Target="../media/image16.wmf"/><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5.xml"/><Relationship Id="rId1" Type="http://schemas.openxmlformats.org/officeDocument/2006/relationships/vmlDrawing" Target="../drawings/vmlDrawing6.vml"/><Relationship Id="rId4" Type="http://schemas.openxmlformats.org/officeDocument/2006/relationships/image" Target="../media/image20.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4.xml"/><Relationship Id="rId1" Type="http://schemas.openxmlformats.org/officeDocument/2006/relationships/vmlDrawing" Target="../drawings/vmlDrawing7.vml"/><Relationship Id="rId5" Type="http://schemas.openxmlformats.org/officeDocument/2006/relationships/image" Target="../media/image22.png"/><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24.wmf"/><Relationship Id="rId5" Type="http://schemas.openxmlformats.org/officeDocument/2006/relationships/oleObject" Target="../embeddings/oleObject13.bin"/><Relationship Id="rId4" Type="http://schemas.openxmlformats.org/officeDocument/2006/relationships/image" Target="../media/image23.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26.wmf"/><Relationship Id="rId5" Type="http://schemas.openxmlformats.org/officeDocument/2006/relationships/oleObject" Target="../embeddings/oleObject15.bin"/><Relationship Id="rId4" Type="http://schemas.openxmlformats.org/officeDocument/2006/relationships/image" Target="../media/image25.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4.xml"/><Relationship Id="rId1" Type="http://schemas.openxmlformats.org/officeDocument/2006/relationships/vmlDrawing" Target="../drawings/vmlDrawing10.vml"/><Relationship Id="rId5" Type="http://schemas.openxmlformats.org/officeDocument/2006/relationships/image" Target="../media/image28.png"/><Relationship Id="rId4" Type="http://schemas.openxmlformats.org/officeDocument/2006/relationships/image" Target="../media/image2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3.bin"/><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b="1" dirty="0"/>
              <a:t>Chapter </a:t>
            </a:r>
            <a:r>
              <a:rPr lang="en-US" b="1" dirty="0" smtClean="0"/>
              <a:t>5</a:t>
            </a:r>
            <a:endParaRPr lang="en-US" b="1" dirty="0"/>
          </a:p>
        </p:txBody>
      </p:sp>
      <p:sp>
        <p:nvSpPr>
          <p:cNvPr id="5" name="Title 4"/>
          <p:cNvSpPr>
            <a:spLocks noGrp="1"/>
          </p:cNvSpPr>
          <p:nvPr>
            <p:ph type="title"/>
          </p:nvPr>
        </p:nvSpPr>
        <p:spPr>
          <a:xfrm>
            <a:off x="3996910" y="4035475"/>
            <a:ext cx="6322782" cy="597008"/>
          </a:xfrm>
        </p:spPr>
        <p:txBody>
          <a:bodyPr/>
          <a:lstStyle/>
          <a:p>
            <a:r>
              <a:rPr lang="en-IN" altLang="en-US" sz="3600" dirty="0"/>
              <a:t>Applications of Integration</a:t>
            </a:r>
            <a:endParaRPr lang="en-US" altLang="en-US" sz="3600" dirty="0"/>
          </a:p>
        </p:txBody>
      </p:sp>
      <p:pic>
        <p:nvPicPr>
          <p:cNvPr id="9" name="Picture Placeholder 8" descr="&quot;&quot;">
            <a:extLst>
              <a:ext uri="{FF2B5EF4-FFF2-40B4-BE49-F238E27FC236}">
                <a16:creationId xmlns:a16="http://schemas.microsoft.com/office/drawing/2014/main" id="{F0D3D0DA-3B95-4361-B245-107119EAB980}"/>
              </a:ext>
            </a:extLst>
          </p:cNvPr>
          <p:cNvPicPr>
            <a:picLocks noGrp="1" noChangeAspect="1"/>
          </p:cNvPicPr>
          <p:nvPr>
            <p:ph type="pic" sz="quarter" idx="12"/>
          </p:nvPr>
        </p:nvPicPr>
        <p:blipFill rotWithShape="1">
          <a:blip r:embed="rId3"/>
          <a:srcRect t="-44128" b="-44128"/>
          <a:stretch/>
        </p:blipFill>
        <p:spPr>
          <a:prstGeom prst="rect">
            <a:avLst/>
          </a:prstGeom>
        </p:spPr>
      </p:pic>
      <p:sp>
        <p:nvSpPr>
          <p:cNvPr id="8" name="Footer Placeholder 7"/>
          <p:cNvSpPr>
            <a:spLocks noGrp="1"/>
          </p:cNvSpPr>
          <p:nvPr>
            <p:ph type="ftr" sz="quarter" idx="3"/>
          </p:nvPr>
        </p:nvSpPr>
        <p:spPr>
          <a:xfrm>
            <a:off x="2923890" y="6356350"/>
            <a:ext cx="8801669" cy="501650"/>
          </a:xfrm>
        </p:spPr>
        <p:txBody>
          <a:bodyPr/>
          <a:lstStyle/>
          <a:p>
            <a:r>
              <a:rPr lang="en-US" dirty="0"/>
              <a:t>Stewart, </a:t>
            </a:r>
            <a:r>
              <a:rPr lang="en-US" dirty="0" smtClean="0"/>
              <a:t>Calculus, </a:t>
            </a:r>
            <a:r>
              <a:rPr lang="en-US"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506035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B1C80-DA28-4A84-B39E-C7F7B72BB990}"/>
              </a:ext>
            </a:extLst>
          </p:cNvPr>
          <p:cNvSpPr>
            <a:spLocks noGrp="1"/>
          </p:cNvSpPr>
          <p:nvPr>
            <p:ph type="title"/>
          </p:nvPr>
        </p:nvSpPr>
        <p:spPr/>
        <p:txBody>
          <a:bodyPr/>
          <a:lstStyle/>
          <a:p>
            <a:r>
              <a:rPr lang="en-US" altLang="en-US" dirty="0"/>
              <a:t>Volumes </a:t>
            </a:r>
            <a:r>
              <a:rPr lang="en-US" altLang="en-US" sz="2400" b="0" dirty="0"/>
              <a:t>(8 of 13)</a:t>
            </a:r>
            <a:endParaRPr lang="en-IN" sz="2400" dirty="0"/>
          </a:p>
        </p:txBody>
      </p:sp>
      <p:sp>
        <p:nvSpPr>
          <p:cNvPr id="3" name="Content Placeholder 2">
            <a:extLst>
              <a:ext uri="{FF2B5EF4-FFF2-40B4-BE49-F238E27FC236}">
                <a16:creationId xmlns:a16="http://schemas.microsoft.com/office/drawing/2014/main" id="{FFD1F1FF-80AD-4262-8DCD-AF1CD6A9A83B}"/>
              </a:ext>
            </a:extLst>
          </p:cNvPr>
          <p:cNvSpPr>
            <a:spLocks noGrp="1"/>
          </p:cNvSpPr>
          <p:nvPr>
            <p:ph sz="quarter" idx="23"/>
          </p:nvPr>
        </p:nvSpPr>
        <p:spPr>
          <a:xfrm>
            <a:off x="736600" y="1289049"/>
            <a:ext cx="10718800" cy="3041791"/>
          </a:xfrm>
        </p:spPr>
        <p:txBody>
          <a:bodyPr/>
          <a:lstStyle/>
          <a:p>
            <a:r>
              <a:rPr lang="en-US" altLang="en-US" dirty="0"/>
              <a:t>This approximation appears to become better and better as </a:t>
            </a:r>
            <a:r>
              <a:rPr lang="en-US" altLang="en-US" i="1" dirty="0"/>
              <a:t>n</a:t>
            </a:r>
            <a:r>
              <a:rPr lang="en-US" altLang="en-US" dirty="0"/>
              <a:t> </a:t>
            </a:r>
            <a:r>
              <a:rPr lang="en-US" altLang="en-US" dirty="0">
                <a:latin typeface="Arial" panose="020B0604020202020204" pitchFamily="34" charset="0"/>
                <a:cs typeface="Arial" panose="020B0604020202020204" pitchFamily="34" charset="0"/>
                <a:sym typeface="Symbol" panose="05050102010706020507" pitchFamily="18" charset="2"/>
              </a:rPr>
              <a:t>→</a:t>
            </a:r>
            <a:r>
              <a:rPr lang="en-US" altLang="en-US" dirty="0" smtClean="0">
                <a:sym typeface="Symbol" panose="05050102010706020507" pitchFamily="18" charset="2"/>
              </a:rPr>
              <a:t> </a:t>
            </a:r>
            <a:r>
              <a:rPr lang="en-US" altLang="en-US" dirty="0" smtClean="0">
                <a:sym typeface="Symbol" panose="05050102010706020507" pitchFamily="18" charset="2"/>
              </a:rPr>
              <a:t>∞</a:t>
            </a:r>
            <a:r>
              <a:rPr lang="en-US" altLang="en-US" dirty="0" smtClean="0"/>
              <a:t>. </a:t>
            </a:r>
            <a:r>
              <a:rPr lang="en-US" altLang="en-US" dirty="0"/>
              <a:t>(Think of the slices as becoming thinner and thinner.)</a:t>
            </a:r>
          </a:p>
          <a:p>
            <a:r>
              <a:rPr lang="en-US" altLang="en-US" dirty="0"/>
              <a:t>Therefore we </a:t>
            </a:r>
            <a:r>
              <a:rPr lang="en-US" altLang="en-US" i="1" dirty="0"/>
              <a:t>define </a:t>
            </a:r>
            <a:r>
              <a:rPr lang="en-US" altLang="en-US" dirty="0"/>
              <a:t>the volume as the limit of these sums as </a:t>
            </a:r>
            <a:r>
              <a:rPr lang="en-US" altLang="en-US" i="1" dirty="0"/>
              <a:t>n</a:t>
            </a:r>
            <a:r>
              <a:rPr lang="en-US" altLang="en-US" dirty="0"/>
              <a:t> </a:t>
            </a:r>
            <a:r>
              <a:rPr lang="en-US" altLang="en-US" dirty="0" smtClean="0">
                <a:latin typeface="Arial" panose="020B0604020202020204" pitchFamily="34" charset="0"/>
                <a:cs typeface="Arial" panose="020B0604020202020204" pitchFamily="34" charset="0"/>
                <a:sym typeface="Symbol" panose="05050102010706020507" pitchFamily="18" charset="2"/>
              </a:rPr>
              <a:t> →</a:t>
            </a:r>
            <a:r>
              <a:rPr lang="en-US" altLang="en-US" dirty="0" smtClean="0">
                <a:sym typeface="Symbol" panose="05050102010706020507" pitchFamily="18" charset="2"/>
              </a:rPr>
              <a:t> </a:t>
            </a:r>
            <a:r>
              <a:rPr lang="en-US" altLang="en-US" dirty="0">
                <a:sym typeface="Symbol" panose="05050102010706020507" pitchFamily="18" charset="2"/>
              </a:rPr>
              <a:t>∞</a:t>
            </a:r>
            <a:r>
              <a:rPr lang="en-US" altLang="en-US" dirty="0"/>
              <a:t>.</a:t>
            </a:r>
          </a:p>
          <a:p>
            <a:r>
              <a:rPr lang="en-US" altLang="en-US" dirty="0"/>
              <a:t>But we recognize the limit of Riemann sums as a definite integral and so we have the following definition.</a:t>
            </a:r>
          </a:p>
          <a:p>
            <a:r>
              <a:rPr lang="en-IN" b="1" dirty="0">
                <a:solidFill>
                  <a:srgbClr val="0000A3"/>
                </a:solidFill>
              </a:rPr>
              <a:t>Definition of Volume</a:t>
            </a:r>
            <a:r>
              <a:rPr lang="en-IN" b="1" dirty="0"/>
              <a:t> </a:t>
            </a:r>
            <a:r>
              <a:rPr lang="en-IN" dirty="0"/>
              <a:t>Let </a:t>
            </a:r>
            <a:r>
              <a:rPr lang="en-IN" i="1" dirty="0"/>
              <a:t>S </a:t>
            </a:r>
            <a:r>
              <a:rPr lang="en-IN" dirty="0"/>
              <a:t>be a solid that lies between </a:t>
            </a:r>
            <a:r>
              <a:rPr lang="en-IN" i="1" dirty="0"/>
              <a:t>x </a:t>
            </a:r>
            <a:r>
              <a:rPr lang="en-IN" dirty="0"/>
              <a:t>= </a:t>
            </a:r>
            <a:r>
              <a:rPr lang="en-IN" i="1" dirty="0"/>
              <a:t>a </a:t>
            </a:r>
            <a:r>
              <a:rPr lang="en-IN" dirty="0"/>
              <a:t>and </a:t>
            </a:r>
            <a:r>
              <a:rPr lang="en-IN" i="1" dirty="0"/>
              <a:t>x </a:t>
            </a:r>
            <a:r>
              <a:rPr lang="en-IN" dirty="0"/>
              <a:t>= </a:t>
            </a:r>
            <a:r>
              <a:rPr lang="en-IN" i="1" dirty="0"/>
              <a:t>b</a:t>
            </a:r>
            <a:r>
              <a:rPr lang="en-IN" dirty="0"/>
              <a:t>. If the cross-sectional area of </a:t>
            </a:r>
            <a:r>
              <a:rPr lang="en-IN" i="1" dirty="0"/>
              <a:t>S </a:t>
            </a:r>
            <a:r>
              <a:rPr lang="en-IN" dirty="0"/>
              <a:t>in the plane </a:t>
            </a:r>
            <a:r>
              <a:rPr lang="en-IN" i="1" dirty="0"/>
              <a:t>P</a:t>
            </a:r>
            <a:r>
              <a:rPr lang="en-IN" i="1" baseline="-25000" dirty="0"/>
              <a:t>x</a:t>
            </a:r>
            <a:r>
              <a:rPr lang="en-IN" dirty="0"/>
              <a:t>, through </a:t>
            </a:r>
            <a:r>
              <a:rPr lang="en-IN" i="1" dirty="0"/>
              <a:t>x </a:t>
            </a:r>
            <a:r>
              <a:rPr lang="en-IN" dirty="0"/>
              <a:t>and perpendicular to the </a:t>
            </a:r>
            <a:r>
              <a:rPr lang="en-IN" i="1" dirty="0"/>
              <a:t>x</a:t>
            </a:r>
            <a:r>
              <a:rPr lang="en-IN" dirty="0"/>
              <a:t>-axis, is </a:t>
            </a:r>
            <a:r>
              <a:rPr lang="en-IN" i="1" dirty="0"/>
              <a:t>A</a:t>
            </a:r>
            <a:r>
              <a:rPr lang="en-IN" dirty="0"/>
              <a:t>(</a:t>
            </a:r>
            <a:r>
              <a:rPr lang="en-IN" i="1" dirty="0"/>
              <a:t>x</a:t>
            </a:r>
            <a:r>
              <a:rPr lang="en-IN" dirty="0"/>
              <a:t>), where </a:t>
            </a:r>
            <a:r>
              <a:rPr lang="en-IN" i="1" dirty="0"/>
              <a:t>A </a:t>
            </a:r>
            <a:r>
              <a:rPr lang="en-IN" dirty="0"/>
              <a:t>is a continuous function, then the </a:t>
            </a:r>
            <a:r>
              <a:rPr lang="en-IN" b="1" dirty="0"/>
              <a:t>volume </a:t>
            </a:r>
            <a:r>
              <a:rPr lang="en-IN" dirty="0"/>
              <a:t>of </a:t>
            </a:r>
            <a:r>
              <a:rPr lang="en-IN" i="1" dirty="0"/>
              <a:t>S </a:t>
            </a:r>
            <a:r>
              <a:rPr lang="en-IN" dirty="0"/>
              <a:t>is</a:t>
            </a:r>
          </a:p>
        </p:txBody>
      </p:sp>
      <p:graphicFrame>
        <p:nvGraphicFramePr>
          <p:cNvPr id="8" name="Content Placeholder 7" descr="v = lim_n right arrow infinity sum_ i = 1^n A(x_i^*) delta (x) =  int_a^b A(x) dx">
            <a:extLst>
              <a:ext uri="{FF2B5EF4-FFF2-40B4-BE49-F238E27FC236}">
                <a16:creationId xmlns:a16="http://schemas.microsoft.com/office/drawing/2014/main" id="{11DCFD72-C558-48B5-A511-C95AED2C0483}"/>
              </a:ext>
            </a:extLst>
          </p:cNvPr>
          <p:cNvGraphicFramePr>
            <a:graphicFrameLocks noGrp="1" noChangeAspect="1"/>
          </p:cNvGraphicFramePr>
          <p:nvPr>
            <p:ph sz="quarter" idx="24"/>
            <p:extLst>
              <p:ext uri="{D42A27DB-BD31-4B8C-83A1-F6EECF244321}">
                <p14:modId xmlns:p14="http://schemas.microsoft.com/office/powerpoint/2010/main" val="1371126854"/>
              </p:ext>
            </p:extLst>
          </p:nvPr>
        </p:nvGraphicFramePr>
        <p:xfrm>
          <a:off x="3994130" y="4582659"/>
          <a:ext cx="4203740" cy="782679"/>
        </p:xfrm>
        <a:graphic>
          <a:graphicData uri="http://schemas.openxmlformats.org/presentationml/2006/ole">
            <mc:AlternateContent xmlns:mc="http://schemas.openxmlformats.org/markup-compatibility/2006">
              <mc:Choice xmlns:v="urn:schemas-microsoft-com:vml" Requires="v">
                <p:oleObj spid="_x0000_s619599" name="Equation" r:id="rId3" imgW="4228920" imgH="787320" progId="Equation.DSMT4">
                  <p:embed/>
                </p:oleObj>
              </mc:Choice>
              <mc:Fallback>
                <p:oleObj name="Equation" r:id="rId3" imgW="4228920" imgH="787320" progId="Equation.DSMT4">
                  <p:embed/>
                  <p:pic>
                    <p:nvPicPr>
                      <p:cNvPr id="7" name="Object 6">
                        <a:extLst>
                          <a:ext uri="{FF2B5EF4-FFF2-40B4-BE49-F238E27FC236}">
                            <a16:creationId xmlns:a16="http://schemas.microsoft.com/office/drawing/2014/main" id="{B23EC047-35C4-445E-8CEB-05A1A2145C7E}"/>
                          </a:ext>
                        </a:extLst>
                      </p:cNvPr>
                      <p:cNvPicPr/>
                      <p:nvPr/>
                    </p:nvPicPr>
                    <p:blipFill>
                      <a:blip r:embed="rId4"/>
                      <a:stretch>
                        <a:fillRect/>
                      </a:stretch>
                    </p:blipFill>
                    <p:spPr>
                      <a:xfrm>
                        <a:off x="3994130" y="4582659"/>
                        <a:ext cx="4203740" cy="782679"/>
                      </a:xfrm>
                      <a:prstGeom prst="rect">
                        <a:avLst/>
                      </a:prstGeom>
                    </p:spPr>
                  </p:pic>
                </p:oleObj>
              </mc:Fallback>
            </mc:AlternateContent>
          </a:graphicData>
        </a:graphic>
      </p:graphicFrame>
    </p:spTree>
    <p:extLst>
      <p:ext uri="{BB962C8B-B14F-4D97-AF65-F5344CB8AC3E}">
        <p14:creationId xmlns:p14="http://schemas.microsoft.com/office/powerpoint/2010/main" val="3040442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C6CC83-9C06-400F-8DF0-F38490AA7026}"/>
              </a:ext>
            </a:extLst>
          </p:cNvPr>
          <p:cNvSpPr>
            <a:spLocks noGrp="1"/>
          </p:cNvSpPr>
          <p:nvPr>
            <p:ph type="title"/>
          </p:nvPr>
        </p:nvSpPr>
        <p:spPr/>
        <p:txBody>
          <a:bodyPr/>
          <a:lstStyle/>
          <a:p>
            <a:r>
              <a:rPr lang="en-US" altLang="en-US" dirty="0"/>
              <a:t>Volumes </a:t>
            </a:r>
            <a:r>
              <a:rPr lang="en-US" altLang="en-US" sz="2400" b="0" dirty="0"/>
              <a:t>(9 of 13)</a:t>
            </a:r>
            <a:endParaRPr lang="en-IN" sz="2400" dirty="0"/>
          </a:p>
        </p:txBody>
      </p:sp>
      <p:sp>
        <p:nvSpPr>
          <p:cNvPr id="8" name="Content Placeholder 7">
            <a:extLst>
              <a:ext uri="{FF2B5EF4-FFF2-40B4-BE49-F238E27FC236}">
                <a16:creationId xmlns:a16="http://schemas.microsoft.com/office/drawing/2014/main" id="{E5BD3A7F-AB94-41F6-8006-43611C889EA5}"/>
              </a:ext>
            </a:extLst>
          </p:cNvPr>
          <p:cNvSpPr>
            <a:spLocks noGrp="1"/>
          </p:cNvSpPr>
          <p:nvPr>
            <p:ph sz="quarter" idx="23"/>
          </p:nvPr>
        </p:nvSpPr>
        <p:spPr>
          <a:xfrm>
            <a:off x="736600" y="1289050"/>
            <a:ext cx="4589026" cy="352427"/>
          </a:xfrm>
        </p:spPr>
        <p:txBody>
          <a:bodyPr/>
          <a:lstStyle/>
          <a:p>
            <a:r>
              <a:rPr lang="en-US" altLang="en-US" dirty="0"/>
              <a:t>When we use the volume formula</a:t>
            </a:r>
            <a:endParaRPr lang="en-IN" dirty="0"/>
          </a:p>
        </p:txBody>
      </p:sp>
      <p:graphicFrame>
        <p:nvGraphicFramePr>
          <p:cNvPr id="17" name="Content Placeholder 16" descr="V= int^b_a A (x) dx.">
            <a:extLst>
              <a:ext uri="{FF2B5EF4-FFF2-40B4-BE49-F238E27FC236}">
                <a16:creationId xmlns:a16="http://schemas.microsoft.com/office/drawing/2014/main" id="{58075674-642D-4A05-9660-C2AB1467BC5D}"/>
              </a:ext>
            </a:extLst>
          </p:cNvPr>
          <p:cNvGraphicFramePr>
            <a:graphicFrameLocks noGrp="1" noChangeAspect="1"/>
          </p:cNvGraphicFramePr>
          <p:nvPr>
            <p:ph sz="quarter" idx="24"/>
            <p:extLst>
              <p:ext uri="{D42A27DB-BD31-4B8C-83A1-F6EECF244321}">
                <p14:modId xmlns:p14="http://schemas.microsoft.com/office/powerpoint/2010/main" val="3347725068"/>
              </p:ext>
            </p:extLst>
          </p:nvPr>
        </p:nvGraphicFramePr>
        <p:xfrm>
          <a:off x="5395963" y="1171244"/>
          <a:ext cx="1981433" cy="588038"/>
        </p:xfrm>
        <a:graphic>
          <a:graphicData uri="http://schemas.openxmlformats.org/presentationml/2006/ole">
            <mc:AlternateContent xmlns:mc="http://schemas.openxmlformats.org/markup-compatibility/2006">
              <mc:Choice xmlns:v="urn:schemas-microsoft-com:vml" Requires="v">
                <p:oleObj spid="_x0000_s620696" name="Equation" r:id="rId3" imgW="1968480" imgH="583920" progId="Equation.DSMT4">
                  <p:embed/>
                </p:oleObj>
              </mc:Choice>
              <mc:Fallback>
                <p:oleObj name="Equation" r:id="rId3" imgW="1968480" imgH="583920" progId="Equation.DSMT4">
                  <p:embed/>
                  <p:pic>
                    <p:nvPicPr>
                      <p:cNvPr id="16" name="Object 15">
                        <a:extLst>
                          <a:ext uri="{FF2B5EF4-FFF2-40B4-BE49-F238E27FC236}">
                            <a16:creationId xmlns:a16="http://schemas.microsoft.com/office/drawing/2014/main" id="{783498DB-29EE-4C54-A66B-A212B9643BB1}"/>
                          </a:ext>
                        </a:extLst>
                      </p:cNvPr>
                      <p:cNvPicPr/>
                      <p:nvPr/>
                    </p:nvPicPr>
                    <p:blipFill>
                      <a:blip r:embed="rId4"/>
                      <a:stretch>
                        <a:fillRect/>
                      </a:stretch>
                    </p:blipFill>
                    <p:spPr>
                      <a:xfrm>
                        <a:off x="5395963" y="1171244"/>
                        <a:ext cx="1981433" cy="588038"/>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4CC37CEF-FDA6-40CC-B072-4D9744BB7D97}"/>
              </a:ext>
            </a:extLst>
          </p:cNvPr>
          <p:cNvSpPr>
            <a:spLocks noGrp="1"/>
          </p:cNvSpPr>
          <p:nvPr>
            <p:ph sz="quarter" idx="25"/>
          </p:nvPr>
        </p:nvSpPr>
        <p:spPr>
          <a:xfrm>
            <a:off x="7447732" y="1289050"/>
            <a:ext cx="4001317" cy="278493"/>
          </a:xfrm>
        </p:spPr>
        <p:txBody>
          <a:bodyPr/>
          <a:lstStyle/>
          <a:p>
            <a:r>
              <a:rPr lang="en-US" altLang="en-US" dirty="0"/>
              <a:t>it is important to remember</a:t>
            </a:r>
            <a:endParaRPr lang="en-IN" dirty="0"/>
          </a:p>
        </p:txBody>
      </p:sp>
      <p:sp>
        <p:nvSpPr>
          <p:cNvPr id="11" name="Content Placeholder 10">
            <a:extLst>
              <a:ext uri="{FF2B5EF4-FFF2-40B4-BE49-F238E27FC236}">
                <a16:creationId xmlns:a16="http://schemas.microsoft.com/office/drawing/2014/main" id="{8504755F-369C-4630-8AB1-019FDFD35F33}"/>
              </a:ext>
            </a:extLst>
          </p:cNvPr>
          <p:cNvSpPr>
            <a:spLocks noGrp="1"/>
          </p:cNvSpPr>
          <p:nvPr>
            <p:ph sz="quarter" idx="26"/>
          </p:nvPr>
        </p:nvSpPr>
        <p:spPr>
          <a:xfrm>
            <a:off x="736600" y="1759282"/>
            <a:ext cx="10718800" cy="1098996"/>
          </a:xfrm>
        </p:spPr>
        <p:txBody>
          <a:bodyPr/>
          <a:lstStyle/>
          <a:p>
            <a:r>
              <a:rPr lang="en-US" altLang="en-US" dirty="0"/>
              <a:t>that </a:t>
            </a:r>
            <a:r>
              <a:rPr lang="en-US" altLang="en-US" i="1" dirty="0"/>
              <a:t>A</a:t>
            </a:r>
            <a:r>
              <a:rPr lang="en-US" altLang="en-US" dirty="0"/>
              <a:t>(</a:t>
            </a:r>
            <a:r>
              <a:rPr lang="en-US" altLang="en-US" i="1" dirty="0"/>
              <a:t>x</a:t>
            </a:r>
            <a:r>
              <a:rPr lang="en-US" altLang="en-US" dirty="0"/>
              <a:t>) is the area of a moving cross-section obtained by slicing through </a:t>
            </a:r>
            <a:r>
              <a:rPr lang="en-US" altLang="en-US" i="1" dirty="0"/>
              <a:t>x</a:t>
            </a:r>
            <a:r>
              <a:rPr lang="en-US" altLang="en-US" dirty="0"/>
              <a:t> perpendicular to the </a:t>
            </a:r>
            <a:r>
              <a:rPr lang="en-US" altLang="en-US" i="1" dirty="0"/>
              <a:t>x</a:t>
            </a:r>
            <a:r>
              <a:rPr lang="en-US" altLang="en-US" dirty="0"/>
              <a:t>-axis.</a:t>
            </a:r>
          </a:p>
          <a:p>
            <a:r>
              <a:rPr lang="en-US" altLang="en-US" dirty="0"/>
              <a:t>Notice that, for a cylinder, the cross-sectional area is constant: </a:t>
            </a:r>
            <a:r>
              <a:rPr lang="en-US" altLang="en-US" i="1" dirty="0"/>
              <a:t>A</a:t>
            </a:r>
            <a:r>
              <a:rPr lang="en-US" altLang="en-US" dirty="0"/>
              <a:t>(</a:t>
            </a:r>
            <a:r>
              <a:rPr lang="en-US" altLang="en-US" i="1" dirty="0"/>
              <a:t>x</a:t>
            </a:r>
            <a:r>
              <a:rPr lang="en-US" altLang="en-US" dirty="0"/>
              <a:t>) = </a:t>
            </a:r>
            <a:r>
              <a:rPr lang="en-US" altLang="en-US" i="1" dirty="0"/>
              <a:t>A</a:t>
            </a:r>
            <a:r>
              <a:rPr lang="en-US" altLang="en-US" dirty="0"/>
              <a:t> for all</a:t>
            </a:r>
            <a:endParaRPr lang="en-IN" dirty="0"/>
          </a:p>
        </p:txBody>
      </p:sp>
      <p:sp>
        <p:nvSpPr>
          <p:cNvPr id="12" name="Content Placeholder 11">
            <a:extLst>
              <a:ext uri="{FF2B5EF4-FFF2-40B4-BE49-F238E27FC236}">
                <a16:creationId xmlns:a16="http://schemas.microsoft.com/office/drawing/2014/main" id="{637BFC84-B684-410B-8982-D010B033BB73}"/>
              </a:ext>
            </a:extLst>
          </p:cNvPr>
          <p:cNvSpPr>
            <a:spLocks noGrp="1"/>
          </p:cNvSpPr>
          <p:nvPr>
            <p:ph sz="quarter" idx="27"/>
          </p:nvPr>
        </p:nvSpPr>
        <p:spPr>
          <a:xfrm>
            <a:off x="736600" y="3013720"/>
            <a:ext cx="4850284" cy="321088"/>
          </a:xfrm>
        </p:spPr>
        <p:txBody>
          <a:bodyPr/>
          <a:lstStyle/>
          <a:p>
            <a:r>
              <a:rPr lang="en-US" altLang="en-US" i="1" dirty="0"/>
              <a:t>x</a:t>
            </a:r>
            <a:r>
              <a:rPr lang="en-US" altLang="en-US" dirty="0"/>
              <a:t>. So our definition of volume gives</a:t>
            </a:r>
            <a:endParaRPr lang="en-IN" dirty="0"/>
          </a:p>
        </p:txBody>
      </p:sp>
      <p:graphicFrame>
        <p:nvGraphicFramePr>
          <p:cNvPr id="19" name="Content Placeholder 18" descr="V= int_a^b A dx = A(b minus a);">
            <a:extLst>
              <a:ext uri="{FF2B5EF4-FFF2-40B4-BE49-F238E27FC236}">
                <a16:creationId xmlns:a16="http://schemas.microsoft.com/office/drawing/2014/main" id="{24660877-7385-4FC6-92E8-8908ED121052}"/>
              </a:ext>
            </a:extLst>
          </p:cNvPr>
          <p:cNvGraphicFramePr>
            <a:graphicFrameLocks noGrp="1" noChangeAspect="1"/>
          </p:cNvGraphicFramePr>
          <p:nvPr>
            <p:ph sz="quarter" idx="28"/>
            <p:extLst>
              <p:ext uri="{D42A27DB-BD31-4B8C-83A1-F6EECF244321}">
                <p14:modId xmlns:p14="http://schemas.microsoft.com/office/powerpoint/2010/main" val="2148218171"/>
              </p:ext>
            </p:extLst>
          </p:nvPr>
        </p:nvGraphicFramePr>
        <p:xfrm>
          <a:off x="5586884" y="2893323"/>
          <a:ext cx="3009900" cy="584200"/>
        </p:xfrm>
        <a:graphic>
          <a:graphicData uri="http://schemas.openxmlformats.org/presentationml/2006/ole">
            <mc:AlternateContent xmlns:mc="http://schemas.openxmlformats.org/markup-compatibility/2006">
              <mc:Choice xmlns:v="urn:schemas-microsoft-com:vml" Requires="v">
                <p:oleObj spid="_x0000_s620697" name="Equation" r:id="rId5" imgW="3009600" imgH="583920" progId="Equation.DSMT4">
                  <p:embed/>
                </p:oleObj>
              </mc:Choice>
              <mc:Fallback>
                <p:oleObj name="Equation" r:id="rId5" imgW="3009600" imgH="583920" progId="Equation.DSMT4">
                  <p:embed/>
                  <p:pic>
                    <p:nvPicPr>
                      <p:cNvPr id="18" name="Object 17">
                        <a:extLst>
                          <a:ext uri="{FF2B5EF4-FFF2-40B4-BE49-F238E27FC236}">
                            <a16:creationId xmlns:a16="http://schemas.microsoft.com/office/drawing/2014/main" id="{AA9873DB-5B1B-42C3-B715-9763AF707FCB}"/>
                          </a:ext>
                        </a:extLst>
                      </p:cNvPr>
                      <p:cNvPicPr/>
                      <p:nvPr/>
                    </p:nvPicPr>
                    <p:blipFill>
                      <a:blip r:embed="rId6"/>
                      <a:stretch>
                        <a:fillRect/>
                      </a:stretch>
                    </p:blipFill>
                    <p:spPr>
                      <a:xfrm>
                        <a:off x="5586884" y="2893323"/>
                        <a:ext cx="3009900" cy="584200"/>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5DD5B30C-F1BE-44A5-9F54-AAFA96AF0F91}"/>
              </a:ext>
            </a:extLst>
          </p:cNvPr>
          <p:cNvSpPr>
            <a:spLocks noGrp="1"/>
          </p:cNvSpPr>
          <p:nvPr>
            <p:ph sz="quarter" idx="29"/>
          </p:nvPr>
        </p:nvSpPr>
        <p:spPr>
          <a:xfrm>
            <a:off x="8711920" y="3013721"/>
            <a:ext cx="2737129" cy="354030"/>
          </a:xfrm>
        </p:spPr>
        <p:txBody>
          <a:bodyPr/>
          <a:lstStyle/>
          <a:p>
            <a:r>
              <a:rPr lang="en-US" altLang="en-US" dirty="0"/>
              <a:t>this agrees with</a:t>
            </a:r>
            <a:endParaRPr lang="en-IN" dirty="0"/>
          </a:p>
        </p:txBody>
      </p:sp>
      <p:sp>
        <p:nvSpPr>
          <p:cNvPr id="15" name="Content Placeholder 14">
            <a:extLst>
              <a:ext uri="{FF2B5EF4-FFF2-40B4-BE49-F238E27FC236}">
                <a16:creationId xmlns:a16="http://schemas.microsoft.com/office/drawing/2014/main" id="{46F9913B-8319-475F-BCAB-EFC93C823558}"/>
              </a:ext>
            </a:extLst>
          </p:cNvPr>
          <p:cNvSpPr>
            <a:spLocks noGrp="1"/>
          </p:cNvSpPr>
          <p:nvPr>
            <p:ph sz="quarter" idx="30"/>
          </p:nvPr>
        </p:nvSpPr>
        <p:spPr>
          <a:xfrm>
            <a:off x="736600" y="3490250"/>
            <a:ext cx="10718800" cy="377557"/>
          </a:xfrm>
        </p:spPr>
        <p:txBody>
          <a:bodyPr/>
          <a:lstStyle/>
          <a:p>
            <a:r>
              <a:rPr lang="en-US" altLang="en-US" dirty="0"/>
              <a:t>the formula </a:t>
            </a:r>
            <a:r>
              <a:rPr lang="en-US" altLang="en-US" i="1" dirty="0"/>
              <a:t>V</a:t>
            </a:r>
            <a:r>
              <a:rPr lang="en-US" altLang="en-US" dirty="0"/>
              <a:t> = </a:t>
            </a:r>
            <a:r>
              <a:rPr lang="en-US" altLang="en-US" i="1" dirty="0"/>
              <a:t>Ah</a:t>
            </a:r>
            <a:r>
              <a:rPr lang="en-US" altLang="en-US" dirty="0"/>
              <a:t>.</a:t>
            </a:r>
          </a:p>
        </p:txBody>
      </p:sp>
    </p:spTree>
    <p:extLst>
      <p:ext uri="{BB962C8B-B14F-4D97-AF65-F5344CB8AC3E}">
        <p14:creationId xmlns:p14="http://schemas.microsoft.com/office/powerpoint/2010/main" val="138475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E3F11-805F-437B-A5A7-8A3F652C09D6}"/>
              </a:ext>
            </a:extLst>
          </p:cNvPr>
          <p:cNvSpPr>
            <a:spLocks noGrp="1"/>
          </p:cNvSpPr>
          <p:nvPr>
            <p:ph type="title"/>
          </p:nvPr>
        </p:nvSpPr>
        <p:spPr/>
        <p:txBody>
          <a:bodyPr/>
          <a:lstStyle/>
          <a:p>
            <a:r>
              <a:rPr lang="en-US" altLang="en-US" dirty="0"/>
              <a:t>Example 1</a:t>
            </a:r>
            <a:endParaRPr lang="en-IN" dirty="0"/>
          </a:p>
        </p:txBody>
      </p:sp>
      <p:sp>
        <p:nvSpPr>
          <p:cNvPr id="3" name="Content Placeholder 2">
            <a:extLst>
              <a:ext uri="{FF2B5EF4-FFF2-40B4-BE49-F238E27FC236}">
                <a16:creationId xmlns:a16="http://schemas.microsoft.com/office/drawing/2014/main" id="{C567DCA2-71D2-41CA-86D4-D75FF53B6829}"/>
              </a:ext>
            </a:extLst>
          </p:cNvPr>
          <p:cNvSpPr>
            <a:spLocks noGrp="1"/>
          </p:cNvSpPr>
          <p:nvPr>
            <p:ph sz="quarter" idx="23"/>
          </p:nvPr>
        </p:nvSpPr>
        <p:spPr>
          <a:xfrm>
            <a:off x="736599" y="1289050"/>
            <a:ext cx="6367585" cy="308638"/>
          </a:xfrm>
        </p:spPr>
        <p:txBody>
          <a:bodyPr/>
          <a:lstStyle/>
          <a:p>
            <a:r>
              <a:rPr lang="en-US" altLang="en-US" dirty="0"/>
              <a:t>Show that the volume of a sphere of radius </a:t>
            </a:r>
            <a:r>
              <a:rPr lang="en-US" altLang="en-US" i="1" dirty="0"/>
              <a:t>r</a:t>
            </a:r>
            <a:r>
              <a:rPr lang="en-US" altLang="en-US" dirty="0"/>
              <a:t> is</a:t>
            </a:r>
            <a:endParaRPr lang="en-IN" dirty="0"/>
          </a:p>
        </p:txBody>
      </p:sp>
      <p:graphicFrame>
        <p:nvGraphicFramePr>
          <p:cNvPr id="20" name="Content Placeholder 19" descr="V= (4/3)pi r^3">
            <a:extLst>
              <a:ext uri="{FF2B5EF4-FFF2-40B4-BE49-F238E27FC236}">
                <a16:creationId xmlns:a16="http://schemas.microsoft.com/office/drawing/2014/main" id="{0151BE4A-6844-4887-8E2F-29397218CB0F}"/>
              </a:ext>
            </a:extLst>
          </p:cNvPr>
          <p:cNvGraphicFramePr>
            <a:graphicFrameLocks noGrp="1" noChangeAspect="1"/>
          </p:cNvGraphicFramePr>
          <p:nvPr>
            <p:ph sz="quarter" idx="24"/>
            <p:extLst>
              <p:ext uri="{D42A27DB-BD31-4B8C-83A1-F6EECF244321}">
                <p14:modId xmlns:p14="http://schemas.microsoft.com/office/powerpoint/2010/main" val="2509795324"/>
              </p:ext>
            </p:extLst>
          </p:nvPr>
        </p:nvGraphicFramePr>
        <p:xfrm>
          <a:off x="7187083" y="1138989"/>
          <a:ext cx="1278584" cy="699602"/>
        </p:xfrm>
        <a:graphic>
          <a:graphicData uri="http://schemas.openxmlformats.org/presentationml/2006/ole">
            <mc:AlternateContent xmlns:mc="http://schemas.openxmlformats.org/markup-compatibility/2006">
              <mc:Choice xmlns:v="urn:schemas-microsoft-com:vml" Requires="v">
                <p:oleObj spid="_x0000_s621792" name="Equation" r:id="rId3" imgW="1346040" imgH="736560" progId="Equation.DSMT4">
                  <p:embed/>
                </p:oleObj>
              </mc:Choice>
              <mc:Fallback>
                <p:oleObj name="Equation" r:id="rId3" imgW="1346040" imgH="736560" progId="Equation.DSMT4">
                  <p:embed/>
                  <p:pic>
                    <p:nvPicPr>
                      <p:cNvPr id="19" name="Object 18">
                        <a:extLst>
                          <a:ext uri="{FF2B5EF4-FFF2-40B4-BE49-F238E27FC236}">
                            <a16:creationId xmlns:a16="http://schemas.microsoft.com/office/drawing/2014/main" id="{19525149-B780-488C-A120-BD5A69D480A4}"/>
                          </a:ext>
                        </a:extLst>
                      </p:cNvPr>
                      <p:cNvPicPr/>
                      <p:nvPr/>
                    </p:nvPicPr>
                    <p:blipFill>
                      <a:blip r:embed="rId4"/>
                      <a:stretch>
                        <a:fillRect/>
                      </a:stretch>
                    </p:blipFill>
                    <p:spPr>
                      <a:xfrm>
                        <a:off x="7187083" y="1138989"/>
                        <a:ext cx="1278584" cy="69960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0C0C603B-7B14-4205-9B31-7B5DB57F9B41}"/>
              </a:ext>
            </a:extLst>
          </p:cNvPr>
          <p:cNvSpPr>
            <a:spLocks noGrp="1"/>
          </p:cNvSpPr>
          <p:nvPr>
            <p:ph sz="quarter" idx="25"/>
          </p:nvPr>
        </p:nvSpPr>
        <p:spPr>
          <a:xfrm>
            <a:off x="736599" y="1889126"/>
            <a:ext cx="5613959" cy="1446927"/>
          </a:xfrm>
        </p:spPr>
        <p:txBody>
          <a:bodyPr/>
          <a:lstStyle/>
          <a:p>
            <a:r>
              <a:rPr lang="en-US" altLang="en-US" b="1" dirty="0">
                <a:solidFill>
                  <a:srgbClr val="0000A3"/>
                </a:solidFill>
              </a:rPr>
              <a:t>Solution:</a:t>
            </a:r>
          </a:p>
          <a:p>
            <a:r>
              <a:rPr lang="en-US" altLang="en-US" dirty="0"/>
              <a:t>If we place the sphere so that its center is at the origin, then the plane </a:t>
            </a:r>
            <a:r>
              <a:rPr lang="en-US" altLang="en-US" i="1" dirty="0"/>
              <a:t>P</a:t>
            </a:r>
            <a:r>
              <a:rPr lang="en-US" altLang="en-US" i="1" baseline="-25000" dirty="0"/>
              <a:t>x</a:t>
            </a:r>
            <a:r>
              <a:rPr lang="en-US" altLang="en-US" dirty="0"/>
              <a:t> intersects the sphere in a circle whose radius (from</a:t>
            </a:r>
            <a:endParaRPr lang="en-IN" dirty="0"/>
          </a:p>
        </p:txBody>
      </p:sp>
      <p:sp>
        <p:nvSpPr>
          <p:cNvPr id="7" name="Content Placeholder 6">
            <a:extLst>
              <a:ext uri="{FF2B5EF4-FFF2-40B4-BE49-F238E27FC236}">
                <a16:creationId xmlns:a16="http://schemas.microsoft.com/office/drawing/2014/main" id="{C662CFA7-3DA4-4E8A-91FE-B37332FC2F53}"/>
              </a:ext>
            </a:extLst>
          </p:cNvPr>
          <p:cNvSpPr>
            <a:spLocks noGrp="1"/>
          </p:cNvSpPr>
          <p:nvPr>
            <p:ph sz="quarter" idx="27"/>
          </p:nvPr>
        </p:nvSpPr>
        <p:spPr>
          <a:xfrm>
            <a:off x="736600" y="3431885"/>
            <a:ext cx="4046415" cy="301417"/>
          </a:xfrm>
        </p:spPr>
        <p:txBody>
          <a:bodyPr/>
          <a:lstStyle/>
          <a:p>
            <a:r>
              <a:rPr lang="en-US" altLang="en-US" dirty="0"/>
              <a:t>the Pythagorean Theorem) is</a:t>
            </a:r>
            <a:endParaRPr lang="en-IN" dirty="0"/>
          </a:p>
        </p:txBody>
      </p:sp>
      <p:graphicFrame>
        <p:nvGraphicFramePr>
          <p:cNvPr id="22" name="Content Placeholder 21" descr="y = sqrt (r^2 minus x^2)">
            <a:extLst>
              <a:ext uri="{FF2B5EF4-FFF2-40B4-BE49-F238E27FC236}">
                <a16:creationId xmlns:a16="http://schemas.microsoft.com/office/drawing/2014/main" id="{019C985C-E79F-4CB4-BE81-7B3B4CE6C30E}"/>
              </a:ext>
            </a:extLst>
          </p:cNvPr>
          <p:cNvGraphicFramePr>
            <a:graphicFrameLocks noGrp="1" noChangeAspect="1"/>
          </p:cNvGraphicFramePr>
          <p:nvPr>
            <p:ph sz="quarter" idx="26"/>
            <p:extLst>
              <p:ext uri="{D42A27DB-BD31-4B8C-83A1-F6EECF244321}">
                <p14:modId xmlns:p14="http://schemas.microsoft.com/office/powerpoint/2010/main" val="212917600"/>
              </p:ext>
            </p:extLst>
          </p:nvPr>
        </p:nvGraphicFramePr>
        <p:xfrm>
          <a:off x="4783015" y="3353636"/>
          <a:ext cx="1714500" cy="457200"/>
        </p:xfrm>
        <a:graphic>
          <a:graphicData uri="http://schemas.openxmlformats.org/presentationml/2006/ole">
            <mc:AlternateContent xmlns:mc="http://schemas.openxmlformats.org/markup-compatibility/2006">
              <mc:Choice xmlns:v="urn:schemas-microsoft-com:vml" Requires="v">
                <p:oleObj spid="_x0000_s621793" name="Equation" r:id="rId5" imgW="1714320" imgH="457200" progId="Equation.DSMT4">
                  <p:embed/>
                </p:oleObj>
              </mc:Choice>
              <mc:Fallback>
                <p:oleObj name="Equation" r:id="rId5" imgW="1714320" imgH="457200" progId="Equation.DSMT4">
                  <p:embed/>
                  <p:pic>
                    <p:nvPicPr>
                      <p:cNvPr id="21" name="Object 20">
                        <a:extLst>
                          <a:ext uri="{FF2B5EF4-FFF2-40B4-BE49-F238E27FC236}">
                            <a16:creationId xmlns:a16="http://schemas.microsoft.com/office/drawing/2014/main" id="{FA323593-6321-4414-A05D-728D061A646F}"/>
                          </a:ext>
                        </a:extLst>
                      </p:cNvPr>
                      <p:cNvPicPr/>
                      <p:nvPr/>
                    </p:nvPicPr>
                    <p:blipFill>
                      <a:blip r:embed="rId6"/>
                      <a:stretch>
                        <a:fillRect/>
                      </a:stretch>
                    </p:blipFill>
                    <p:spPr>
                      <a:xfrm>
                        <a:off x="4783015" y="3353636"/>
                        <a:ext cx="1714500" cy="4572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CE7F231F-BD0F-449B-806B-F5973345D8D4}"/>
              </a:ext>
            </a:extLst>
          </p:cNvPr>
          <p:cNvSpPr>
            <a:spLocks noGrp="1"/>
          </p:cNvSpPr>
          <p:nvPr>
            <p:ph sz="quarter" idx="28"/>
          </p:nvPr>
        </p:nvSpPr>
        <p:spPr>
          <a:xfrm>
            <a:off x="736601" y="3911043"/>
            <a:ext cx="4177044" cy="792560"/>
          </a:xfrm>
        </p:spPr>
        <p:txBody>
          <a:bodyPr/>
          <a:lstStyle/>
          <a:p>
            <a:r>
              <a:rPr lang="en-US" altLang="en-US" dirty="0"/>
              <a:t>(See Figure 4.)</a:t>
            </a:r>
          </a:p>
          <a:p>
            <a:r>
              <a:rPr lang="en-US" altLang="en-US" dirty="0"/>
              <a:t>So the cross-sectional area is</a:t>
            </a:r>
            <a:endParaRPr lang="en-IN" dirty="0"/>
          </a:p>
        </p:txBody>
      </p:sp>
      <p:graphicFrame>
        <p:nvGraphicFramePr>
          <p:cNvPr id="24" name="Content Placeholder 23" descr="A(x) = pi y^2 = pi (r^2 minus x^2)">
            <a:extLst>
              <a:ext uri="{FF2B5EF4-FFF2-40B4-BE49-F238E27FC236}">
                <a16:creationId xmlns:a16="http://schemas.microsoft.com/office/drawing/2014/main" id="{0175B59F-6D28-411D-8122-9711C1E8D5A4}"/>
              </a:ext>
            </a:extLst>
          </p:cNvPr>
          <p:cNvGraphicFramePr>
            <a:graphicFrameLocks noGrp="1" noChangeAspect="1"/>
          </p:cNvGraphicFramePr>
          <p:nvPr>
            <p:ph sz="quarter" idx="29"/>
            <p:extLst>
              <p:ext uri="{D42A27DB-BD31-4B8C-83A1-F6EECF244321}">
                <p14:modId xmlns:p14="http://schemas.microsoft.com/office/powerpoint/2010/main" val="2909479027"/>
              </p:ext>
            </p:extLst>
          </p:nvPr>
        </p:nvGraphicFramePr>
        <p:xfrm>
          <a:off x="2443943" y="4978193"/>
          <a:ext cx="2560714" cy="952826"/>
        </p:xfrm>
        <a:graphic>
          <a:graphicData uri="http://schemas.openxmlformats.org/presentationml/2006/ole">
            <mc:AlternateContent xmlns:mc="http://schemas.openxmlformats.org/markup-compatibility/2006">
              <mc:Choice xmlns:v="urn:schemas-microsoft-com:vml" Requires="v">
                <p:oleObj spid="_x0000_s621794" name="Equation" r:id="rId7" imgW="2730240" imgH="1015920" progId="Equation.DSMT4">
                  <p:embed/>
                </p:oleObj>
              </mc:Choice>
              <mc:Fallback>
                <p:oleObj name="Equation" r:id="rId7" imgW="2730240" imgH="1015920" progId="Equation.DSMT4">
                  <p:embed/>
                  <p:pic>
                    <p:nvPicPr>
                      <p:cNvPr id="23" name="Object 22">
                        <a:extLst>
                          <a:ext uri="{FF2B5EF4-FFF2-40B4-BE49-F238E27FC236}">
                            <a16:creationId xmlns:a16="http://schemas.microsoft.com/office/drawing/2014/main" id="{58233B7A-C101-4659-86C3-FAFACBA14E09}"/>
                          </a:ext>
                        </a:extLst>
                      </p:cNvPr>
                      <p:cNvPicPr/>
                      <p:nvPr/>
                    </p:nvPicPr>
                    <p:blipFill>
                      <a:blip r:embed="rId8"/>
                      <a:stretch>
                        <a:fillRect/>
                      </a:stretch>
                    </p:blipFill>
                    <p:spPr>
                      <a:xfrm>
                        <a:off x="2443943" y="4978193"/>
                        <a:ext cx="2560714" cy="952826"/>
                      </a:xfrm>
                      <a:prstGeom prst="rect">
                        <a:avLst/>
                      </a:prstGeom>
                    </p:spPr>
                  </p:pic>
                </p:oleObj>
              </mc:Fallback>
            </mc:AlternateContent>
          </a:graphicData>
        </a:graphic>
      </p:graphicFrame>
      <p:pic>
        <p:nvPicPr>
          <p:cNvPr id="25" name="Content Placeholder 24" descr="A sphere of radius r units is graphed on the x y coordinate plane. The center is at the origin. A circle of  radius y units is inscribed inside the sphere. The center of the circle is at (x, 0). &#10;">
            <a:extLst>
              <a:ext uri="{FF2B5EF4-FFF2-40B4-BE49-F238E27FC236}">
                <a16:creationId xmlns:a16="http://schemas.microsoft.com/office/drawing/2014/main" id="{0314925C-604D-4405-81CA-9E21441D46B0}"/>
              </a:ext>
            </a:extLst>
          </p:cNvPr>
          <p:cNvPicPr>
            <a:picLocks noGrp="1" noChangeAspect="1"/>
          </p:cNvPicPr>
          <p:nvPr>
            <p:ph sz="quarter" idx="30"/>
          </p:nvPr>
        </p:nvPicPr>
        <p:blipFill>
          <a:blip r:embed="rId9"/>
          <a:stretch>
            <a:fillRect/>
          </a:stretch>
        </p:blipFill>
        <p:spPr>
          <a:xfrm>
            <a:off x="8302868" y="2539381"/>
            <a:ext cx="2593592" cy="2588176"/>
          </a:xfrm>
          <a:prstGeom prst="rect">
            <a:avLst/>
          </a:prstGeom>
        </p:spPr>
      </p:pic>
      <p:sp>
        <p:nvSpPr>
          <p:cNvPr id="11" name="Content Placeholder 10">
            <a:extLst>
              <a:ext uri="{FF2B5EF4-FFF2-40B4-BE49-F238E27FC236}">
                <a16:creationId xmlns:a16="http://schemas.microsoft.com/office/drawing/2014/main" id="{9411F893-E7A8-464B-9DF7-F7AB029ECE57}"/>
              </a:ext>
            </a:extLst>
          </p:cNvPr>
          <p:cNvSpPr>
            <a:spLocks noGrp="1"/>
          </p:cNvSpPr>
          <p:nvPr>
            <p:ph sz="quarter" idx="31"/>
          </p:nvPr>
        </p:nvSpPr>
        <p:spPr>
          <a:xfrm>
            <a:off x="8138634" y="5422841"/>
            <a:ext cx="2907852" cy="339086"/>
          </a:xfrm>
        </p:spPr>
        <p:txBody>
          <a:bodyPr/>
          <a:lstStyle/>
          <a:p>
            <a:pPr algn="ctr"/>
            <a:r>
              <a:rPr lang="en-US" altLang="en-US" sz="2000" b="1" dirty="0"/>
              <a:t>Figure 4</a:t>
            </a:r>
          </a:p>
        </p:txBody>
      </p:sp>
    </p:spTree>
    <p:extLst>
      <p:ext uri="{BB962C8B-B14F-4D97-AF65-F5344CB8AC3E}">
        <p14:creationId xmlns:p14="http://schemas.microsoft.com/office/powerpoint/2010/main" val="1164939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97F4-9AD6-4D14-8958-D34221A45CC6}"/>
              </a:ext>
            </a:extLst>
          </p:cNvPr>
          <p:cNvSpPr>
            <a:spLocks noGrp="1"/>
          </p:cNvSpPr>
          <p:nvPr>
            <p:ph type="title"/>
          </p:nvPr>
        </p:nvSpPr>
        <p:spPr/>
        <p:txBody>
          <a:bodyPr/>
          <a:lstStyle/>
          <a:p>
            <a:r>
              <a:rPr lang="en-US" altLang="en-US" dirty="0"/>
              <a:t>Example 1 – </a:t>
            </a:r>
            <a:r>
              <a:rPr lang="en-US" altLang="en-US" i="1" dirty="0"/>
              <a:t>Solution</a:t>
            </a:r>
            <a:r>
              <a:rPr lang="en-US" altLang="en-US" dirty="0"/>
              <a:t> </a:t>
            </a:r>
            <a:endParaRPr lang="en-IN" dirty="0"/>
          </a:p>
        </p:txBody>
      </p:sp>
      <p:sp>
        <p:nvSpPr>
          <p:cNvPr id="3" name="Content Placeholder 2">
            <a:extLst>
              <a:ext uri="{FF2B5EF4-FFF2-40B4-BE49-F238E27FC236}">
                <a16:creationId xmlns:a16="http://schemas.microsoft.com/office/drawing/2014/main" id="{EBAA468C-CEC5-4181-A094-7EE40ECCC4D4}"/>
              </a:ext>
            </a:extLst>
          </p:cNvPr>
          <p:cNvSpPr>
            <a:spLocks noGrp="1"/>
          </p:cNvSpPr>
          <p:nvPr>
            <p:ph sz="quarter" idx="23"/>
          </p:nvPr>
        </p:nvSpPr>
        <p:spPr>
          <a:xfrm>
            <a:off x="736600" y="1289050"/>
            <a:ext cx="10718800" cy="325438"/>
          </a:xfrm>
        </p:spPr>
        <p:txBody>
          <a:bodyPr/>
          <a:lstStyle/>
          <a:p>
            <a:r>
              <a:rPr lang="en-US" altLang="en-US" dirty="0"/>
              <a:t>Using the definition of volume with </a:t>
            </a:r>
            <a:r>
              <a:rPr lang="en-US" altLang="en-US" i="1" dirty="0"/>
              <a:t>a</a:t>
            </a:r>
            <a:r>
              <a:rPr lang="en-US" altLang="en-US" dirty="0"/>
              <a:t> = </a:t>
            </a:r>
            <a:r>
              <a:rPr lang="en-US" altLang="en-US" dirty="0" smtClean="0"/>
              <a:t>−</a:t>
            </a:r>
            <a:r>
              <a:rPr lang="en-US" altLang="en-US" i="1" dirty="0" smtClean="0"/>
              <a:t>r</a:t>
            </a:r>
            <a:r>
              <a:rPr lang="en-US" altLang="en-US" dirty="0" smtClean="0"/>
              <a:t> </a:t>
            </a:r>
            <a:r>
              <a:rPr lang="en-US" altLang="en-US" dirty="0"/>
              <a:t>and </a:t>
            </a:r>
            <a:r>
              <a:rPr lang="en-US" altLang="en-US" i="1" dirty="0"/>
              <a:t>b</a:t>
            </a:r>
            <a:r>
              <a:rPr lang="en-US" altLang="en-US" dirty="0"/>
              <a:t> = </a:t>
            </a:r>
            <a:r>
              <a:rPr lang="en-US" altLang="en-US" i="1" dirty="0"/>
              <a:t>r</a:t>
            </a:r>
            <a:r>
              <a:rPr lang="en-US" altLang="en-US" dirty="0"/>
              <a:t>, we have</a:t>
            </a:r>
            <a:endParaRPr lang="en-IN" dirty="0"/>
          </a:p>
        </p:txBody>
      </p:sp>
      <p:graphicFrame>
        <p:nvGraphicFramePr>
          <p:cNvPr id="8" name="Content Placeholder 7" descr="V = int_negative r^r A(x) dx, =  int_negative r^r pi (r^2 minus x^2) dx, = 2pi int_0^r  (r^2 minus x^2) dx = 2pi [r^2 x minus x^3/3]_0^r, = 2pi (r^3 minus r^3 /3), = 3/4 pi r^3">
            <a:extLst>
              <a:ext uri="{FF2B5EF4-FFF2-40B4-BE49-F238E27FC236}">
                <a16:creationId xmlns:a16="http://schemas.microsoft.com/office/drawing/2014/main" id="{1DAE8961-0CEE-4F54-BD31-72847E3C4020}"/>
              </a:ext>
            </a:extLst>
          </p:cNvPr>
          <p:cNvGraphicFramePr>
            <a:graphicFrameLocks noGrp="1" noChangeAspect="1"/>
          </p:cNvGraphicFramePr>
          <p:nvPr>
            <p:ph sz="quarter" idx="24"/>
            <p:extLst>
              <p:ext uri="{D42A27DB-BD31-4B8C-83A1-F6EECF244321}">
                <p14:modId xmlns:p14="http://schemas.microsoft.com/office/powerpoint/2010/main" val="3950462380"/>
              </p:ext>
            </p:extLst>
          </p:nvPr>
        </p:nvGraphicFramePr>
        <p:xfrm>
          <a:off x="2878082" y="1751369"/>
          <a:ext cx="6435836" cy="4351632"/>
        </p:xfrm>
        <a:graphic>
          <a:graphicData uri="http://schemas.openxmlformats.org/presentationml/2006/ole">
            <mc:AlternateContent xmlns:mc="http://schemas.openxmlformats.org/markup-compatibility/2006">
              <mc:Choice xmlns:v="urn:schemas-microsoft-com:vml" Requires="v">
                <p:oleObj spid="_x0000_s622667" name="Equation" r:id="rId3" imgW="7137360" imgH="4825800" progId="Equation.DSMT4">
                  <p:embed/>
                </p:oleObj>
              </mc:Choice>
              <mc:Fallback>
                <p:oleObj name="Equation" r:id="rId3" imgW="7137360" imgH="4825800" progId="Equation.DSMT4">
                  <p:embed/>
                  <p:pic>
                    <p:nvPicPr>
                      <p:cNvPr id="7" name="Object 6">
                        <a:extLst>
                          <a:ext uri="{FF2B5EF4-FFF2-40B4-BE49-F238E27FC236}">
                            <a16:creationId xmlns:a16="http://schemas.microsoft.com/office/drawing/2014/main" id="{9FD17C4F-253F-4941-88A3-D574DD61D78C}"/>
                          </a:ext>
                        </a:extLst>
                      </p:cNvPr>
                      <p:cNvPicPr/>
                      <p:nvPr/>
                    </p:nvPicPr>
                    <p:blipFill>
                      <a:blip r:embed="rId4"/>
                      <a:stretch>
                        <a:fillRect/>
                      </a:stretch>
                    </p:blipFill>
                    <p:spPr>
                      <a:xfrm>
                        <a:off x="2878082" y="1751369"/>
                        <a:ext cx="6435836" cy="4351632"/>
                      </a:xfrm>
                      <a:prstGeom prst="rect">
                        <a:avLst/>
                      </a:prstGeom>
                    </p:spPr>
                  </p:pic>
                </p:oleObj>
              </mc:Fallback>
            </mc:AlternateContent>
          </a:graphicData>
        </a:graphic>
      </p:graphicFrame>
    </p:spTree>
    <p:extLst>
      <p:ext uri="{BB962C8B-B14F-4D97-AF65-F5344CB8AC3E}">
        <p14:creationId xmlns:p14="http://schemas.microsoft.com/office/powerpoint/2010/main" val="4255719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D2724-CC4E-41E2-9A1D-F1C120006D83}"/>
              </a:ext>
            </a:extLst>
          </p:cNvPr>
          <p:cNvSpPr>
            <a:spLocks noGrp="1"/>
          </p:cNvSpPr>
          <p:nvPr>
            <p:ph type="title"/>
          </p:nvPr>
        </p:nvSpPr>
        <p:spPr/>
        <p:txBody>
          <a:bodyPr/>
          <a:lstStyle/>
          <a:p>
            <a:r>
              <a:rPr lang="en-US" altLang="en-US" dirty="0"/>
              <a:t>Volumes </a:t>
            </a:r>
            <a:r>
              <a:rPr lang="en-US" altLang="en-US" sz="2400" b="0" dirty="0"/>
              <a:t>(10 of 13)</a:t>
            </a:r>
            <a:endParaRPr lang="en-IN" sz="2400" dirty="0"/>
          </a:p>
        </p:txBody>
      </p:sp>
      <p:sp>
        <p:nvSpPr>
          <p:cNvPr id="3" name="Content Placeholder 2">
            <a:extLst>
              <a:ext uri="{FF2B5EF4-FFF2-40B4-BE49-F238E27FC236}">
                <a16:creationId xmlns:a16="http://schemas.microsoft.com/office/drawing/2014/main" id="{D6CF6F5F-7DBC-4EB3-B777-B9AC0C3079D1}"/>
              </a:ext>
            </a:extLst>
          </p:cNvPr>
          <p:cNvSpPr>
            <a:spLocks noGrp="1"/>
          </p:cNvSpPr>
          <p:nvPr>
            <p:ph sz="quarter" idx="12"/>
          </p:nvPr>
        </p:nvSpPr>
        <p:spPr>
          <a:xfrm>
            <a:off x="741971" y="1292277"/>
            <a:ext cx="10721975" cy="701075"/>
          </a:xfrm>
        </p:spPr>
        <p:txBody>
          <a:bodyPr/>
          <a:lstStyle/>
          <a:p>
            <a:r>
              <a:rPr lang="en-US" altLang="en-US" dirty="0"/>
              <a:t>Figure 5 illustrates the definition of volume when the solid is a sphere with radius </a:t>
            </a:r>
            <a:r>
              <a:rPr lang="en-US" altLang="en-US" i="1" dirty="0"/>
              <a:t>r</a:t>
            </a:r>
            <a:r>
              <a:rPr lang="en-US" altLang="en-US" dirty="0"/>
              <a:t> = 1. </a:t>
            </a:r>
          </a:p>
        </p:txBody>
      </p:sp>
      <p:sp>
        <p:nvSpPr>
          <p:cNvPr id="4" name="Content Placeholder 3">
            <a:extLst>
              <a:ext uri="{FF2B5EF4-FFF2-40B4-BE49-F238E27FC236}">
                <a16:creationId xmlns:a16="http://schemas.microsoft.com/office/drawing/2014/main" id="{0EBB3DD8-F8CB-4938-A6C6-CE5B696192F8}"/>
              </a:ext>
            </a:extLst>
          </p:cNvPr>
          <p:cNvSpPr>
            <a:spLocks noGrp="1"/>
          </p:cNvSpPr>
          <p:nvPr>
            <p:ph sz="quarter" idx="13"/>
          </p:nvPr>
        </p:nvSpPr>
        <p:spPr>
          <a:xfrm>
            <a:off x="733426" y="2351314"/>
            <a:ext cx="9696764" cy="299109"/>
          </a:xfrm>
        </p:spPr>
        <p:txBody>
          <a:bodyPr/>
          <a:lstStyle/>
          <a:p>
            <a:r>
              <a:rPr lang="en-US" altLang="en-US" dirty="0"/>
              <a:t>From the result of Example 1, we know that the volume of the sphere is</a:t>
            </a:r>
            <a:endParaRPr lang="en-IN" dirty="0"/>
          </a:p>
        </p:txBody>
      </p:sp>
      <p:graphicFrame>
        <p:nvGraphicFramePr>
          <p:cNvPr id="12" name="Content Placeholder 11" descr="(4/3)pi,">
            <a:extLst>
              <a:ext uri="{FF2B5EF4-FFF2-40B4-BE49-F238E27FC236}">
                <a16:creationId xmlns:a16="http://schemas.microsoft.com/office/drawing/2014/main" id="{7763DCA7-6ADF-4E37-B812-EABDE7198208}"/>
              </a:ext>
            </a:extLst>
          </p:cNvPr>
          <p:cNvGraphicFramePr>
            <a:graphicFrameLocks noGrp="1" noChangeAspect="1"/>
          </p:cNvGraphicFramePr>
          <p:nvPr>
            <p:ph sz="quarter" idx="14"/>
            <p:extLst>
              <p:ext uri="{D42A27DB-BD31-4B8C-83A1-F6EECF244321}">
                <p14:modId xmlns:p14="http://schemas.microsoft.com/office/powerpoint/2010/main" val="1115609623"/>
              </p:ext>
            </p:extLst>
          </p:nvPr>
        </p:nvGraphicFramePr>
        <p:xfrm>
          <a:off x="10473085" y="2179824"/>
          <a:ext cx="487135" cy="657070"/>
        </p:xfrm>
        <a:graphic>
          <a:graphicData uri="http://schemas.openxmlformats.org/presentationml/2006/ole">
            <mc:AlternateContent xmlns:mc="http://schemas.openxmlformats.org/markup-compatibility/2006">
              <mc:Choice xmlns:v="urn:schemas-microsoft-com:vml" Requires="v">
                <p:oleObj spid="_x0000_s623688" name="Equation" r:id="rId3" imgW="545760" imgH="736560" progId="Equation.DSMT4">
                  <p:embed/>
                </p:oleObj>
              </mc:Choice>
              <mc:Fallback>
                <p:oleObj name="Equation" r:id="rId3" imgW="545760" imgH="736560" progId="Equation.DSMT4">
                  <p:embed/>
                  <p:pic>
                    <p:nvPicPr>
                      <p:cNvPr id="11" name="Object 10">
                        <a:extLst>
                          <a:ext uri="{FF2B5EF4-FFF2-40B4-BE49-F238E27FC236}">
                            <a16:creationId xmlns:a16="http://schemas.microsoft.com/office/drawing/2014/main" id="{138BA204-F3DD-4ECD-BC0F-79234E690655}"/>
                          </a:ext>
                        </a:extLst>
                      </p:cNvPr>
                      <p:cNvPicPr/>
                      <p:nvPr/>
                    </p:nvPicPr>
                    <p:blipFill>
                      <a:blip r:embed="rId4"/>
                      <a:stretch>
                        <a:fillRect/>
                      </a:stretch>
                    </p:blipFill>
                    <p:spPr>
                      <a:xfrm>
                        <a:off x="10473085" y="2179824"/>
                        <a:ext cx="487135" cy="65707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4EE9BFD7-236F-431D-861A-2077A9AC28A2}"/>
              </a:ext>
            </a:extLst>
          </p:cNvPr>
          <p:cNvSpPr>
            <a:spLocks noGrp="1"/>
          </p:cNvSpPr>
          <p:nvPr>
            <p:ph sz="quarter" idx="15"/>
          </p:nvPr>
        </p:nvSpPr>
        <p:spPr>
          <a:xfrm>
            <a:off x="733425" y="2836895"/>
            <a:ext cx="10729913" cy="299109"/>
          </a:xfrm>
        </p:spPr>
        <p:txBody>
          <a:bodyPr/>
          <a:lstStyle/>
          <a:p>
            <a:r>
              <a:rPr lang="en-US" altLang="en-US" dirty="0"/>
              <a:t>which is approximately 4.18879.</a:t>
            </a:r>
            <a:endParaRPr lang="en-IN" dirty="0"/>
          </a:p>
        </p:txBody>
      </p:sp>
      <p:pic>
        <p:nvPicPr>
          <p:cNvPr id="13" name="Content Placeholder 12" descr="Three figures. Figure 1. A spherical type structure is divided vertically into five parts. Each part is a cylinder. Caption. Using 5 disks, V = 4.2726.  Figure 2. A spherical type structure is divided vertically into ten parts. Each part is a cylinder. Caption. Using 10 disks, V = 4.2097.  Figure 3. A spherical type structure is divided vertically into twenty parts. Each part is a cylinder. Caption. Using 20 disks, V = 4.1940. &#10;">
            <a:extLst>
              <a:ext uri="{FF2B5EF4-FFF2-40B4-BE49-F238E27FC236}">
                <a16:creationId xmlns:a16="http://schemas.microsoft.com/office/drawing/2014/main" id="{F7158B5D-711C-409A-9F03-25DA4C20C7D8}"/>
              </a:ext>
            </a:extLst>
          </p:cNvPr>
          <p:cNvPicPr>
            <a:picLocks noGrp="1" noChangeAspect="1"/>
          </p:cNvPicPr>
          <p:nvPr>
            <p:ph sz="quarter" idx="16"/>
          </p:nvPr>
        </p:nvPicPr>
        <p:blipFill>
          <a:blip r:embed="rId5"/>
          <a:stretch>
            <a:fillRect/>
          </a:stretch>
        </p:blipFill>
        <p:spPr>
          <a:xfrm>
            <a:off x="2690797" y="3414089"/>
            <a:ext cx="6824322" cy="1996048"/>
          </a:xfrm>
          <a:prstGeom prst="rect">
            <a:avLst/>
          </a:prstGeom>
        </p:spPr>
      </p:pic>
      <p:sp>
        <p:nvSpPr>
          <p:cNvPr id="9" name="Content Placeholder 8">
            <a:extLst>
              <a:ext uri="{FF2B5EF4-FFF2-40B4-BE49-F238E27FC236}">
                <a16:creationId xmlns:a16="http://schemas.microsoft.com/office/drawing/2014/main" id="{3034B19B-B1AE-4BB6-94F4-8794C116F33B}"/>
              </a:ext>
            </a:extLst>
          </p:cNvPr>
          <p:cNvSpPr>
            <a:spLocks noGrp="1"/>
          </p:cNvSpPr>
          <p:nvPr>
            <p:ph sz="quarter" idx="17"/>
          </p:nvPr>
        </p:nvSpPr>
        <p:spPr>
          <a:xfrm>
            <a:off x="733425" y="5565724"/>
            <a:ext cx="10729913" cy="708952"/>
          </a:xfrm>
        </p:spPr>
        <p:txBody>
          <a:bodyPr/>
          <a:lstStyle/>
          <a:p>
            <a:pPr algn="ctr"/>
            <a:r>
              <a:rPr lang="en-US" altLang="en-US" sz="2000" dirty="0"/>
              <a:t>Approximating the volume of a sphere with radius 1</a:t>
            </a:r>
          </a:p>
          <a:p>
            <a:pPr algn="ctr"/>
            <a:r>
              <a:rPr lang="en-US" altLang="en-US" sz="2000" b="1" dirty="0"/>
              <a:t>Figure 5</a:t>
            </a:r>
          </a:p>
        </p:txBody>
      </p:sp>
    </p:spTree>
    <p:extLst>
      <p:ext uri="{BB962C8B-B14F-4D97-AF65-F5344CB8AC3E}">
        <p14:creationId xmlns:p14="http://schemas.microsoft.com/office/powerpoint/2010/main" val="268592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AC25A-AB37-4F5A-8427-9EAB66CADA01}"/>
              </a:ext>
            </a:extLst>
          </p:cNvPr>
          <p:cNvSpPr>
            <a:spLocks noGrp="1"/>
          </p:cNvSpPr>
          <p:nvPr>
            <p:ph type="title"/>
          </p:nvPr>
        </p:nvSpPr>
        <p:spPr/>
        <p:txBody>
          <a:bodyPr/>
          <a:lstStyle/>
          <a:p>
            <a:r>
              <a:rPr lang="en-US" altLang="en-US" dirty="0"/>
              <a:t>Volumes </a:t>
            </a:r>
            <a:r>
              <a:rPr lang="en-US" altLang="en-US" sz="2400" b="0" dirty="0"/>
              <a:t>(11 of 13)</a:t>
            </a:r>
            <a:endParaRPr lang="en-IN" sz="2400" dirty="0"/>
          </a:p>
        </p:txBody>
      </p:sp>
      <p:sp>
        <p:nvSpPr>
          <p:cNvPr id="3" name="Content Placeholder 2">
            <a:extLst>
              <a:ext uri="{FF2B5EF4-FFF2-40B4-BE49-F238E27FC236}">
                <a16:creationId xmlns:a16="http://schemas.microsoft.com/office/drawing/2014/main" id="{451973B9-A242-431E-ACCA-17DA56A41995}"/>
              </a:ext>
            </a:extLst>
          </p:cNvPr>
          <p:cNvSpPr>
            <a:spLocks noGrp="1"/>
          </p:cNvSpPr>
          <p:nvPr>
            <p:ph sz="quarter" idx="23"/>
          </p:nvPr>
        </p:nvSpPr>
        <p:spPr>
          <a:xfrm>
            <a:off x="736600" y="1289049"/>
            <a:ext cx="10718800" cy="643983"/>
          </a:xfrm>
        </p:spPr>
        <p:txBody>
          <a:bodyPr/>
          <a:lstStyle/>
          <a:p>
            <a:r>
              <a:rPr lang="en-US" altLang="en-US" dirty="0"/>
              <a:t>Here the slabs are circular cylinders, or </a:t>
            </a:r>
            <a:r>
              <a:rPr lang="en-US" altLang="en-US" i="1" dirty="0"/>
              <a:t>disks</a:t>
            </a:r>
            <a:r>
              <a:rPr lang="en-US" altLang="en-US" dirty="0"/>
              <a:t>, and the three parts of Figure 5 show the geometric interpretations of the Riemann sums</a:t>
            </a:r>
            <a:endParaRPr lang="en-IN" dirty="0"/>
          </a:p>
        </p:txBody>
      </p:sp>
      <p:graphicFrame>
        <p:nvGraphicFramePr>
          <p:cNvPr id="12" name="Content Placeholder 11" descr="sum_i = 1^n (x_i-bar) delta (x) = sum_i = 1^n pi (1^2 minus x_i^negative 2) delta (x)">
            <a:extLst>
              <a:ext uri="{FF2B5EF4-FFF2-40B4-BE49-F238E27FC236}">
                <a16:creationId xmlns:a16="http://schemas.microsoft.com/office/drawing/2014/main" id="{707C0F5C-C74C-47D3-9F72-A9B7F65D9ECB}"/>
              </a:ext>
            </a:extLst>
          </p:cNvPr>
          <p:cNvGraphicFramePr>
            <a:graphicFrameLocks noGrp="1" noChangeAspect="1"/>
          </p:cNvGraphicFramePr>
          <p:nvPr>
            <p:ph sz="quarter" idx="24"/>
            <p:extLst>
              <p:ext uri="{D42A27DB-BD31-4B8C-83A1-F6EECF244321}">
                <p14:modId xmlns:p14="http://schemas.microsoft.com/office/powerpoint/2010/main" val="4270062643"/>
              </p:ext>
            </p:extLst>
          </p:nvPr>
        </p:nvGraphicFramePr>
        <p:xfrm>
          <a:off x="4142440" y="2179318"/>
          <a:ext cx="3900769" cy="782679"/>
        </p:xfrm>
        <a:graphic>
          <a:graphicData uri="http://schemas.openxmlformats.org/presentationml/2006/ole">
            <mc:AlternateContent xmlns:mc="http://schemas.openxmlformats.org/markup-compatibility/2006">
              <mc:Choice xmlns:v="urn:schemas-microsoft-com:vml" Requires="v">
                <p:oleObj spid="_x0000_s624778" name="Equation" r:id="rId3" imgW="3924000" imgH="787320" progId="Equation.DSMT4">
                  <p:embed/>
                </p:oleObj>
              </mc:Choice>
              <mc:Fallback>
                <p:oleObj name="Equation" r:id="rId3" imgW="3924000" imgH="787320" progId="Equation.DSMT4">
                  <p:embed/>
                  <p:pic>
                    <p:nvPicPr>
                      <p:cNvPr id="11" name="Object 10">
                        <a:extLst>
                          <a:ext uri="{FF2B5EF4-FFF2-40B4-BE49-F238E27FC236}">
                            <a16:creationId xmlns:a16="http://schemas.microsoft.com/office/drawing/2014/main" id="{D523C331-86FD-42D3-AE92-DE25F29CBD13}"/>
                          </a:ext>
                        </a:extLst>
                      </p:cNvPr>
                      <p:cNvPicPr/>
                      <p:nvPr/>
                    </p:nvPicPr>
                    <p:blipFill>
                      <a:blip r:embed="rId4"/>
                      <a:stretch>
                        <a:fillRect/>
                      </a:stretch>
                    </p:blipFill>
                    <p:spPr>
                      <a:xfrm>
                        <a:off x="4142440" y="2179318"/>
                        <a:ext cx="3900769" cy="782679"/>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1E53AAA-D248-4C1A-B834-DBCFD9FD06FA}"/>
              </a:ext>
            </a:extLst>
          </p:cNvPr>
          <p:cNvSpPr>
            <a:spLocks noGrp="1"/>
          </p:cNvSpPr>
          <p:nvPr>
            <p:ph sz="quarter" idx="25"/>
          </p:nvPr>
        </p:nvSpPr>
        <p:spPr>
          <a:xfrm>
            <a:off x="736600" y="3258594"/>
            <a:ext cx="10477360" cy="319351"/>
          </a:xfrm>
        </p:spPr>
        <p:txBody>
          <a:bodyPr/>
          <a:lstStyle/>
          <a:p>
            <a:r>
              <a:rPr lang="en-US" altLang="en-US" dirty="0"/>
              <a:t>when </a:t>
            </a:r>
            <a:r>
              <a:rPr lang="en-US" altLang="en-US" i="1" dirty="0"/>
              <a:t>n</a:t>
            </a:r>
            <a:r>
              <a:rPr lang="en-US" altLang="en-US" dirty="0"/>
              <a:t> = 5, 10, and 20 if we choose the sample points </a:t>
            </a:r>
            <a:r>
              <a:rPr lang="en-US" altLang="en-US" i="1" dirty="0"/>
              <a:t>x</a:t>
            </a:r>
            <a:r>
              <a:rPr lang="en-US" altLang="en-US" i="1" baseline="-25000" dirty="0"/>
              <a:t>i</a:t>
            </a:r>
            <a:r>
              <a:rPr lang="en-US" altLang="en-US" dirty="0">
                <a:sym typeface="Symbol" panose="05050102010706020507" pitchFamily="18" charset="2"/>
              </a:rPr>
              <a:t></a:t>
            </a:r>
            <a:r>
              <a:rPr lang="en-US" altLang="en-US" dirty="0"/>
              <a:t> to be the midpoints</a:t>
            </a:r>
          </a:p>
        </p:txBody>
      </p:sp>
      <p:graphicFrame>
        <p:nvGraphicFramePr>
          <p:cNvPr id="14" name="Content Placeholder 13" descr="X_i-bar">
            <a:extLst>
              <a:ext uri="{FF2B5EF4-FFF2-40B4-BE49-F238E27FC236}">
                <a16:creationId xmlns:a16="http://schemas.microsoft.com/office/drawing/2014/main" id="{352033C4-A6B4-4386-A26C-3510B32B8EE2}"/>
              </a:ext>
            </a:extLst>
          </p:cNvPr>
          <p:cNvGraphicFramePr>
            <a:graphicFrameLocks noGrp="1" noChangeAspect="1"/>
          </p:cNvGraphicFramePr>
          <p:nvPr>
            <p:ph sz="quarter" idx="26"/>
            <p:extLst>
              <p:ext uri="{D42A27DB-BD31-4B8C-83A1-F6EECF244321}">
                <p14:modId xmlns:p14="http://schemas.microsoft.com/office/powerpoint/2010/main" val="531271819"/>
              </p:ext>
            </p:extLst>
          </p:nvPr>
        </p:nvGraphicFramePr>
        <p:xfrm>
          <a:off x="11271250" y="3258594"/>
          <a:ext cx="355600" cy="381000"/>
        </p:xfrm>
        <a:graphic>
          <a:graphicData uri="http://schemas.openxmlformats.org/presentationml/2006/ole">
            <mc:AlternateContent xmlns:mc="http://schemas.openxmlformats.org/markup-compatibility/2006">
              <mc:Choice xmlns:v="urn:schemas-microsoft-com:vml" Requires="v">
                <p:oleObj spid="_x0000_s624779" name="Equation" r:id="rId5" imgW="355320" imgH="380880" progId="Equation.DSMT4">
                  <p:embed/>
                </p:oleObj>
              </mc:Choice>
              <mc:Fallback>
                <p:oleObj name="Equation" r:id="rId5" imgW="355320" imgH="380880" progId="Equation.DSMT4">
                  <p:embed/>
                  <p:pic>
                    <p:nvPicPr>
                      <p:cNvPr id="13" name="Object 12">
                        <a:extLst>
                          <a:ext uri="{FF2B5EF4-FFF2-40B4-BE49-F238E27FC236}">
                            <a16:creationId xmlns:a16="http://schemas.microsoft.com/office/drawing/2014/main" id="{E900879B-E25C-4014-96E5-4EF1B5626CB4}"/>
                          </a:ext>
                        </a:extLst>
                      </p:cNvPr>
                      <p:cNvPicPr/>
                      <p:nvPr/>
                    </p:nvPicPr>
                    <p:blipFill>
                      <a:blip r:embed="rId6"/>
                      <a:stretch>
                        <a:fillRect/>
                      </a:stretch>
                    </p:blipFill>
                    <p:spPr>
                      <a:xfrm>
                        <a:off x="11271250" y="3258594"/>
                        <a:ext cx="355600" cy="3810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7B21D784-3E4B-4077-9F62-BA991E3F798D}"/>
              </a:ext>
            </a:extLst>
          </p:cNvPr>
          <p:cNvSpPr>
            <a:spLocks noGrp="1"/>
          </p:cNvSpPr>
          <p:nvPr>
            <p:ph sz="quarter" idx="27"/>
          </p:nvPr>
        </p:nvSpPr>
        <p:spPr>
          <a:xfrm>
            <a:off x="736600" y="3923485"/>
            <a:ext cx="10718800" cy="666543"/>
          </a:xfrm>
        </p:spPr>
        <p:txBody>
          <a:bodyPr/>
          <a:lstStyle/>
          <a:p>
            <a:r>
              <a:rPr lang="en-US" altLang="en-US" dirty="0"/>
              <a:t>Notice that as we increase the number of approximating cylinders, the corresponding Riemann sums become closer to the true volume.</a:t>
            </a:r>
          </a:p>
        </p:txBody>
      </p:sp>
    </p:spTree>
    <p:extLst>
      <p:ext uri="{BB962C8B-B14F-4D97-AF65-F5344CB8AC3E}">
        <p14:creationId xmlns:p14="http://schemas.microsoft.com/office/powerpoint/2010/main" val="343282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D83D7-C70F-4181-A2F1-8922F220421C}"/>
              </a:ext>
            </a:extLst>
          </p:cNvPr>
          <p:cNvSpPr>
            <a:spLocks noGrp="1"/>
          </p:cNvSpPr>
          <p:nvPr>
            <p:ph type="title"/>
          </p:nvPr>
        </p:nvSpPr>
        <p:spPr/>
        <p:txBody>
          <a:bodyPr/>
          <a:lstStyle/>
          <a:p>
            <a:r>
              <a:rPr lang="en-US" altLang="en-US" dirty="0"/>
              <a:t>Volumes </a:t>
            </a:r>
            <a:r>
              <a:rPr lang="en-US" altLang="en-US" sz="2400" b="0" dirty="0"/>
              <a:t>(12 of 13)</a:t>
            </a:r>
            <a:endParaRPr lang="en-IN" sz="2400" dirty="0"/>
          </a:p>
        </p:txBody>
      </p:sp>
      <p:sp>
        <p:nvSpPr>
          <p:cNvPr id="3" name="Content Placeholder 2">
            <a:extLst>
              <a:ext uri="{FF2B5EF4-FFF2-40B4-BE49-F238E27FC236}">
                <a16:creationId xmlns:a16="http://schemas.microsoft.com/office/drawing/2014/main" id="{D51FFAC7-D8CA-49E6-AAC1-0467B3D0E321}"/>
              </a:ext>
            </a:extLst>
          </p:cNvPr>
          <p:cNvSpPr>
            <a:spLocks noGrp="1"/>
          </p:cNvSpPr>
          <p:nvPr>
            <p:ph sz="quarter" idx="23"/>
          </p:nvPr>
        </p:nvSpPr>
        <p:spPr>
          <a:xfrm>
            <a:off x="736600" y="1289049"/>
            <a:ext cx="10718800" cy="945485"/>
          </a:xfrm>
        </p:spPr>
        <p:txBody>
          <a:bodyPr/>
          <a:lstStyle/>
          <a:p>
            <a:r>
              <a:rPr lang="en-US" altLang="en-US" dirty="0"/>
              <a:t>The solids are all called </a:t>
            </a:r>
            <a:r>
              <a:rPr lang="en-US" altLang="en-US" b="1" dirty="0"/>
              <a:t>solids of revolution </a:t>
            </a:r>
            <a:r>
              <a:rPr lang="en-US" altLang="en-US" dirty="0"/>
              <a:t>because they are obtained by revolving a region about a line. In general, we calculate the volume of a solid of revolution by using the basic defining formula</a:t>
            </a:r>
            <a:endParaRPr lang="en-IN" dirty="0"/>
          </a:p>
        </p:txBody>
      </p:sp>
      <p:graphicFrame>
        <p:nvGraphicFramePr>
          <p:cNvPr id="12" name="Content Placeholder 11" descr="V=  int_a^b A(x) dx or v = int_c^d A(y) dy">
            <a:extLst>
              <a:ext uri="{FF2B5EF4-FFF2-40B4-BE49-F238E27FC236}">
                <a16:creationId xmlns:a16="http://schemas.microsoft.com/office/drawing/2014/main" id="{13D3418D-F782-450B-96A8-453952D2BBC5}"/>
              </a:ext>
            </a:extLst>
          </p:cNvPr>
          <p:cNvGraphicFramePr>
            <a:graphicFrameLocks noGrp="1" noChangeAspect="1"/>
          </p:cNvGraphicFramePr>
          <p:nvPr>
            <p:ph sz="quarter" idx="24"/>
            <p:extLst>
              <p:ext uri="{D42A27DB-BD31-4B8C-83A1-F6EECF244321}">
                <p14:modId xmlns:p14="http://schemas.microsoft.com/office/powerpoint/2010/main" val="4288327424"/>
              </p:ext>
            </p:extLst>
          </p:nvPr>
        </p:nvGraphicFramePr>
        <p:xfrm>
          <a:off x="3604033" y="2500775"/>
          <a:ext cx="4555552" cy="534580"/>
        </p:xfrm>
        <a:graphic>
          <a:graphicData uri="http://schemas.openxmlformats.org/presentationml/2006/ole">
            <mc:AlternateContent xmlns:mc="http://schemas.openxmlformats.org/markup-compatibility/2006">
              <mc:Choice xmlns:v="urn:schemas-microsoft-com:vml" Requires="v">
                <p:oleObj spid="_x0000_s625794" name="Equation" r:id="rId3" imgW="4978080" imgH="583920" progId="Equation.DSMT4">
                  <p:embed/>
                </p:oleObj>
              </mc:Choice>
              <mc:Fallback>
                <p:oleObj name="Equation" r:id="rId3" imgW="4978080" imgH="583920" progId="Equation.DSMT4">
                  <p:embed/>
                  <p:pic>
                    <p:nvPicPr>
                      <p:cNvPr id="11" name="Object 10">
                        <a:extLst>
                          <a:ext uri="{FF2B5EF4-FFF2-40B4-BE49-F238E27FC236}">
                            <a16:creationId xmlns:a16="http://schemas.microsoft.com/office/drawing/2014/main" id="{CD56FDD5-4F76-4244-8571-83B16B7E20D8}"/>
                          </a:ext>
                        </a:extLst>
                      </p:cNvPr>
                      <p:cNvPicPr/>
                      <p:nvPr/>
                    </p:nvPicPr>
                    <p:blipFill>
                      <a:blip r:embed="rId4"/>
                      <a:stretch>
                        <a:fillRect/>
                      </a:stretch>
                    </p:blipFill>
                    <p:spPr>
                      <a:xfrm>
                        <a:off x="3604033" y="2500775"/>
                        <a:ext cx="4555552" cy="53458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ED1B559-98AA-4735-A87B-F4511C8ED2A3}"/>
              </a:ext>
            </a:extLst>
          </p:cNvPr>
          <p:cNvSpPr>
            <a:spLocks noGrp="1"/>
          </p:cNvSpPr>
          <p:nvPr>
            <p:ph sz="quarter" idx="25"/>
          </p:nvPr>
        </p:nvSpPr>
        <p:spPr>
          <a:xfrm>
            <a:off x="736600" y="3301595"/>
            <a:ext cx="10712450" cy="1119572"/>
          </a:xfrm>
        </p:spPr>
        <p:txBody>
          <a:bodyPr/>
          <a:lstStyle/>
          <a:p>
            <a:r>
              <a:rPr lang="en-US" altLang="en-US" dirty="0"/>
              <a:t>and we find the cross-sectional area </a:t>
            </a:r>
            <a:r>
              <a:rPr lang="en-US" altLang="en-US" i="1" dirty="0"/>
              <a:t>A</a:t>
            </a:r>
            <a:r>
              <a:rPr lang="en-US" altLang="en-US" dirty="0"/>
              <a:t>(</a:t>
            </a:r>
            <a:r>
              <a:rPr lang="en-US" altLang="en-US" i="1" dirty="0"/>
              <a:t>x</a:t>
            </a:r>
            <a:r>
              <a:rPr lang="en-US" altLang="en-US" dirty="0"/>
              <a:t>) or </a:t>
            </a:r>
            <a:r>
              <a:rPr lang="en-US" altLang="en-US" i="1" dirty="0"/>
              <a:t>A</a:t>
            </a:r>
            <a:r>
              <a:rPr lang="en-US" altLang="en-US" dirty="0"/>
              <a:t>(</a:t>
            </a:r>
            <a:r>
              <a:rPr lang="en-US" altLang="en-US" i="1" dirty="0"/>
              <a:t>y</a:t>
            </a:r>
            <a:r>
              <a:rPr lang="en-US" altLang="en-US" dirty="0"/>
              <a:t>) in one of the following ways:</a:t>
            </a:r>
          </a:p>
          <a:p>
            <a:pPr marL="292608" indent="-292608">
              <a:buClr>
                <a:srgbClr val="A30000"/>
              </a:buClr>
              <a:buFont typeface="Arial" panose="020B0604020202020204" pitchFamily="34" charset="0"/>
              <a:buChar char="•"/>
            </a:pPr>
            <a:r>
              <a:rPr lang="en-US" altLang="en-US" dirty="0"/>
              <a:t>If the cross-section is a disk, we find the radius of the disk (in terms of </a:t>
            </a:r>
            <a:r>
              <a:rPr lang="en-US" altLang="en-US" i="1" dirty="0"/>
              <a:t>x </a:t>
            </a:r>
            <a:r>
              <a:rPr lang="en-US" altLang="en-US" dirty="0"/>
              <a:t>or </a:t>
            </a:r>
            <a:r>
              <a:rPr lang="en-US" altLang="en-US" i="1" dirty="0"/>
              <a:t>y</a:t>
            </a:r>
            <a:r>
              <a:rPr lang="en-US" altLang="en-US" dirty="0"/>
              <a:t>) and use</a:t>
            </a:r>
            <a:endParaRPr lang="en-IN" dirty="0"/>
          </a:p>
        </p:txBody>
      </p:sp>
      <p:graphicFrame>
        <p:nvGraphicFramePr>
          <p:cNvPr id="14" name="Content Placeholder 13" descr="A= pi (radius)^2">
            <a:extLst>
              <a:ext uri="{FF2B5EF4-FFF2-40B4-BE49-F238E27FC236}">
                <a16:creationId xmlns:a16="http://schemas.microsoft.com/office/drawing/2014/main" id="{3E7341F5-5983-4FDE-8DB4-AD1FF298539A}"/>
              </a:ext>
            </a:extLst>
          </p:cNvPr>
          <p:cNvGraphicFramePr>
            <a:graphicFrameLocks noGrp="1" noChangeAspect="1"/>
          </p:cNvGraphicFramePr>
          <p:nvPr>
            <p:ph sz="quarter" idx="26"/>
            <p:extLst>
              <p:ext uri="{D42A27DB-BD31-4B8C-83A1-F6EECF244321}">
                <p14:modId xmlns:p14="http://schemas.microsoft.com/office/powerpoint/2010/main" val="1620043745"/>
              </p:ext>
            </p:extLst>
          </p:nvPr>
        </p:nvGraphicFramePr>
        <p:xfrm>
          <a:off x="5130678" y="4794250"/>
          <a:ext cx="1930644" cy="485775"/>
        </p:xfrm>
        <a:graphic>
          <a:graphicData uri="http://schemas.openxmlformats.org/presentationml/2006/ole">
            <mc:AlternateContent xmlns:mc="http://schemas.openxmlformats.org/markup-compatibility/2006">
              <mc:Choice xmlns:v="urn:schemas-microsoft-com:vml" Requires="v">
                <p:oleObj spid="_x0000_s625795" name="Equation" r:id="rId5" imgW="1968480" imgH="495000" progId="Equation.DSMT4">
                  <p:embed/>
                </p:oleObj>
              </mc:Choice>
              <mc:Fallback>
                <p:oleObj name="Equation" r:id="rId5" imgW="1968480" imgH="495000" progId="Equation.DSMT4">
                  <p:embed/>
                  <p:pic>
                    <p:nvPicPr>
                      <p:cNvPr id="13" name="Object 12">
                        <a:extLst>
                          <a:ext uri="{FF2B5EF4-FFF2-40B4-BE49-F238E27FC236}">
                            <a16:creationId xmlns:a16="http://schemas.microsoft.com/office/drawing/2014/main" id="{F7AC02B1-5C15-4735-BF1C-CE14D25B1178}"/>
                          </a:ext>
                        </a:extLst>
                      </p:cNvPr>
                      <p:cNvPicPr/>
                      <p:nvPr/>
                    </p:nvPicPr>
                    <p:blipFill>
                      <a:blip r:embed="rId6"/>
                      <a:stretch>
                        <a:fillRect/>
                      </a:stretch>
                    </p:blipFill>
                    <p:spPr>
                      <a:xfrm>
                        <a:off x="5130678" y="4794250"/>
                        <a:ext cx="1930644" cy="485775"/>
                      </a:xfrm>
                      <a:prstGeom prst="rect">
                        <a:avLst/>
                      </a:prstGeom>
                    </p:spPr>
                  </p:pic>
                </p:oleObj>
              </mc:Fallback>
            </mc:AlternateContent>
          </a:graphicData>
        </a:graphic>
      </p:graphicFrame>
    </p:spTree>
    <p:extLst>
      <p:ext uri="{BB962C8B-B14F-4D97-AF65-F5344CB8AC3E}">
        <p14:creationId xmlns:p14="http://schemas.microsoft.com/office/powerpoint/2010/main" val="2087159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84CF9-4023-4714-B591-42C53735D14C}"/>
              </a:ext>
            </a:extLst>
          </p:cNvPr>
          <p:cNvSpPr>
            <a:spLocks noGrp="1"/>
          </p:cNvSpPr>
          <p:nvPr>
            <p:ph type="title"/>
          </p:nvPr>
        </p:nvSpPr>
        <p:spPr/>
        <p:txBody>
          <a:bodyPr/>
          <a:lstStyle/>
          <a:p>
            <a:r>
              <a:rPr lang="en-US" altLang="en-US" dirty="0"/>
              <a:t>Volumes </a:t>
            </a:r>
            <a:r>
              <a:rPr lang="en-US" altLang="en-US" sz="2400" b="0" dirty="0"/>
              <a:t>(13 of 13)</a:t>
            </a:r>
            <a:endParaRPr lang="en-IN" sz="2400" dirty="0"/>
          </a:p>
        </p:txBody>
      </p:sp>
      <p:sp>
        <p:nvSpPr>
          <p:cNvPr id="3" name="Content Placeholder 2">
            <a:extLst>
              <a:ext uri="{FF2B5EF4-FFF2-40B4-BE49-F238E27FC236}">
                <a16:creationId xmlns:a16="http://schemas.microsoft.com/office/drawing/2014/main" id="{9B65DA56-07C5-4AB6-995A-2E3A717F8174}"/>
              </a:ext>
            </a:extLst>
          </p:cNvPr>
          <p:cNvSpPr>
            <a:spLocks noGrp="1"/>
          </p:cNvSpPr>
          <p:nvPr>
            <p:ph sz="quarter" idx="12"/>
          </p:nvPr>
        </p:nvSpPr>
        <p:spPr>
          <a:xfrm>
            <a:off x="741971" y="1292277"/>
            <a:ext cx="10721975" cy="956210"/>
          </a:xfrm>
        </p:spPr>
        <p:txBody>
          <a:bodyPr/>
          <a:lstStyle/>
          <a:p>
            <a:pPr marL="292608" indent="-292608">
              <a:buClr>
                <a:srgbClr val="A30000"/>
              </a:buClr>
              <a:buFont typeface="Arial" panose="020B0604020202020204" pitchFamily="34" charset="0"/>
              <a:buChar char="•"/>
            </a:pPr>
            <a:r>
              <a:rPr lang="en-US" altLang="en-US" dirty="0"/>
              <a:t>If the cross-section is a washer, we find the inner radius </a:t>
            </a:r>
            <a:r>
              <a:rPr lang="en-US" altLang="en-US" i="1" dirty="0"/>
              <a:t>r</a:t>
            </a:r>
            <a:r>
              <a:rPr lang="en-US" altLang="en-US" baseline="-25000" dirty="0"/>
              <a:t>in</a:t>
            </a:r>
            <a:r>
              <a:rPr lang="en-US" altLang="en-US" dirty="0"/>
              <a:t> and outer radius </a:t>
            </a:r>
            <a:r>
              <a:rPr lang="en-US" altLang="en-US" i="1" dirty="0"/>
              <a:t>r</a:t>
            </a:r>
            <a:r>
              <a:rPr lang="en-US" altLang="en-US" baseline="-25000" dirty="0"/>
              <a:t>out</a:t>
            </a:r>
            <a:r>
              <a:rPr lang="en-US" altLang="en-US" dirty="0"/>
              <a:t> from a sketch (as in Figure 10) and compute the area of the washer by subtracting the area of the inner disk from the area of the outer disk:</a:t>
            </a:r>
            <a:endParaRPr lang="en-IN" dirty="0"/>
          </a:p>
        </p:txBody>
      </p:sp>
      <p:graphicFrame>
        <p:nvGraphicFramePr>
          <p:cNvPr id="12" name="Content Placeholder 11" descr="A= pi (outer radius)^2 pi (inner radius)^2">
            <a:extLst>
              <a:ext uri="{FF2B5EF4-FFF2-40B4-BE49-F238E27FC236}">
                <a16:creationId xmlns:a16="http://schemas.microsoft.com/office/drawing/2014/main" id="{0AC3D492-D58F-461F-BE97-BA8DEFBF32A9}"/>
              </a:ext>
            </a:extLst>
          </p:cNvPr>
          <p:cNvGraphicFramePr>
            <a:graphicFrameLocks noGrp="1" noChangeAspect="1"/>
          </p:cNvGraphicFramePr>
          <p:nvPr>
            <p:ph sz="quarter" idx="13"/>
            <p:extLst>
              <p:ext uri="{D42A27DB-BD31-4B8C-83A1-F6EECF244321}">
                <p14:modId xmlns:p14="http://schemas.microsoft.com/office/powerpoint/2010/main" val="1727318603"/>
              </p:ext>
            </p:extLst>
          </p:nvPr>
        </p:nvGraphicFramePr>
        <p:xfrm>
          <a:off x="3478212" y="2389948"/>
          <a:ext cx="5232400" cy="495300"/>
        </p:xfrm>
        <a:graphic>
          <a:graphicData uri="http://schemas.openxmlformats.org/presentationml/2006/ole">
            <mc:AlternateContent xmlns:mc="http://schemas.openxmlformats.org/markup-compatibility/2006">
              <mc:Choice xmlns:v="urn:schemas-microsoft-com:vml" Requires="v">
                <p:oleObj spid="_x0000_s626752" name="Equation" r:id="rId3" imgW="5232240" imgH="495000" progId="Equation.DSMT4">
                  <p:embed/>
                </p:oleObj>
              </mc:Choice>
              <mc:Fallback>
                <p:oleObj name="Equation" r:id="rId3" imgW="5232240" imgH="495000" progId="Equation.DSMT4">
                  <p:embed/>
                  <p:pic>
                    <p:nvPicPr>
                      <p:cNvPr id="11" name="Object 10">
                        <a:extLst>
                          <a:ext uri="{FF2B5EF4-FFF2-40B4-BE49-F238E27FC236}">
                            <a16:creationId xmlns:a16="http://schemas.microsoft.com/office/drawing/2014/main" id="{50827CF7-4FAC-436A-A2EA-777F744D4B30}"/>
                          </a:ext>
                        </a:extLst>
                      </p:cNvPr>
                      <p:cNvPicPr/>
                      <p:nvPr/>
                    </p:nvPicPr>
                    <p:blipFill>
                      <a:blip r:embed="rId4"/>
                      <a:stretch>
                        <a:fillRect/>
                      </a:stretch>
                    </p:blipFill>
                    <p:spPr>
                      <a:xfrm>
                        <a:off x="3478212" y="2389948"/>
                        <a:ext cx="5232400" cy="495300"/>
                      </a:xfrm>
                      <a:prstGeom prst="rect">
                        <a:avLst/>
                      </a:prstGeom>
                    </p:spPr>
                  </p:pic>
                </p:oleObj>
              </mc:Fallback>
            </mc:AlternateContent>
          </a:graphicData>
        </a:graphic>
      </p:graphicFrame>
      <p:pic>
        <p:nvPicPr>
          <p:cNvPr id="13" name="Content Placeholder 12" descr="Two figures. Graph 1. A closed form is graphed below a horizontal line. The upper bound of the form is a decreasing concave downward curve and the lower bound is an increasing concave upward curve. The two sides are vertical line segments. The distance of the horizontal line from the upper bound is labeled r_in and the distance of the horizontal line from the upper bound is labeled r_out. Graph 2. A sphere is shown, whose left and right sides are cut off. The central axis is horizontal. Another circular disk of some thickness is inscribed inside the sphere. &#10;">
            <a:extLst>
              <a:ext uri="{FF2B5EF4-FFF2-40B4-BE49-F238E27FC236}">
                <a16:creationId xmlns:a16="http://schemas.microsoft.com/office/drawing/2014/main" id="{D5C387C3-A19B-4342-9EA9-118D7D87A11A}"/>
              </a:ext>
            </a:extLst>
          </p:cNvPr>
          <p:cNvPicPr>
            <a:picLocks noGrp="1" noChangeAspect="1"/>
          </p:cNvPicPr>
          <p:nvPr>
            <p:ph sz="quarter" idx="14"/>
          </p:nvPr>
        </p:nvPicPr>
        <p:blipFill>
          <a:blip r:embed="rId5"/>
          <a:stretch>
            <a:fillRect/>
          </a:stretch>
        </p:blipFill>
        <p:spPr>
          <a:xfrm>
            <a:off x="3127339" y="3123299"/>
            <a:ext cx="5934146" cy="2485505"/>
          </a:xfrm>
          <a:prstGeom prst="rect">
            <a:avLst/>
          </a:prstGeom>
        </p:spPr>
      </p:pic>
      <p:sp>
        <p:nvSpPr>
          <p:cNvPr id="7" name="Content Placeholder 6">
            <a:extLst>
              <a:ext uri="{FF2B5EF4-FFF2-40B4-BE49-F238E27FC236}">
                <a16:creationId xmlns:a16="http://schemas.microsoft.com/office/drawing/2014/main" id="{8A5AAB97-7AD6-425A-A866-E9B082D2B3A7}"/>
              </a:ext>
            </a:extLst>
          </p:cNvPr>
          <p:cNvSpPr>
            <a:spLocks noGrp="1"/>
          </p:cNvSpPr>
          <p:nvPr>
            <p:ph sz="quarter" idx="15"/>
          </p:nvPr>
        </p:nvSpPr>
        <p:spPr>
          <a:xfrm>
            <a:off x="733425" y="5800165"/>
            <a:ext cx="10729913" cy="286870"/>
          </a:xfrm>
        </p:spPr>
        <p:txBody>
          <a:bodyPr/>
          <a:lstStyle/>
          <a:p>
            <a:pPr algn="ctr"/>
            <a:r>
              <a:rPr lang="en-US" altLang="en-US" sz="2000" b="1" dirty="0"/>
              <a:t>Figure 10</a:t>
            </a:r>
          </a:p>
        </p:txBody>
      </p:sp>
    </p:spTree>
    <p:extLst>
      <p:ext uri="{BB962C8B-B14F-4D97-AF65-F5344CB8AC3E}">
        <p14:creationId xmlns:p14="http://schemas.microsoft.com/office/powerpoint/2010/main" val="1045398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258853"/>
            <a:ext cx="10515600" cy="684026"/>
          </a:xfrm>
        </p:spPr>
        <p:txBody>
          <a:bodyPr/>
          <a:lstStyle/>
          <a:p>
            <a:pPr algn="ctr"/>
            <a:r>
              <a:rPr lang="en-US" sz="3600" dirty="0" smtClean="0"/>
              <a:t>5.2 </a:t>
            </a:r>
            <a:r>
              <a:rPr lang="en-US" altLang="en-US" sz="3600" dirty="0"/>
              <a:t>Volumes</a:t>
            </a:r>
          </a:p>
        </p:txBody>
      </p:sp>
      <p:sp>
        <p:nvSpPr>
          <p:cNvPr id="5" name="Footer Placeholder 4"/>
          <p:cNvSpPr>
            <a:spLocks noGrp="1"/>
          </p:cNvSpPr>
          <p:nvPr>
            <p:ph type="ftr" sz="quarter" idx="3"/>
          </p:nvPr>
        </p:nvSpPr>
        <p:spPr>
          <a:xfrm>
            <a:off x="2923890" y="6356350"/>
            <a:ext cx="8801669" cy="501650"/>
          </a:xfrm>
        </p:spPr>
        <p:txBody>
          <a:bodyPr/>
          <a:lstStyle/>
          <a:p>
            <a:r>
              <a:rPr lang="en-US" dirty="0"/>
              <a:t>Stewart, </a:t>
            </a:r>
            <a:r>
              <a:rPr lang="en-US" dirty="0" smtClean="0"/>
              <a:t>Calculus, </a:t>
            </a:r>
            <a:r>
              <a:rPr lang="en-US"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947061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7B9EF-32C2-4983-8661-DCCE39A3ACF0}"/>
              </a:ext>
            </a:extLst>
          </p:cNvPr>
          <p:cNvSpPr>
            <a:spLocks noGrp="1"/>
          </p:cNvSpPr>
          <p:nvPr>
            <p:ph type="title"/>
          </p:nvPr>
        </p:nvSpPr>
        <p:spPr/>
        <p:txBody>
          <a:bodyPr/>
          <a:lstStyle/>
          <a:p>
            <a:r>
              <a:rPr lang="en-US" altLang="en-US" dirty="0"/>
              <a:t>Volumes </a:t>
            </a:r>
            <a:r>
              <a:rPr lang="en-US" altLang="en-US" sz="2400" b="0" dirty="0"/>
              <a:t>(1 of 13)</a:t>
            </a:r>
            <a:endParaRPr lang="en-IN" sz="2400" b="0" dirty="0"/>
          </a:p>
        </p:txBody>
      </p:sp>
      <p:sp>
        <p:nvSpPr>
          <p:cNvPr id="3" name="Text Placeholder 2">
            <a:extLst>
              <a:ext uri="{FF2B5EF4-FFF2-40B4-BE49-F238E27FC236}">
                <a16:creationId xmlns:a16="http://schemas.microsoft.com/office/drawing/2014/main" id="{681AB504-7EDD-403E-8BFB-C0BB2D7DAB38}"/>
              </a:ext>
            </a:extLst>
          </p:cNvPr>
          <p:cNvSpPr>
            <a:spLocks noGrp="1"/>
          </p:cNvSpPr>
          <p:nvPr>
            <p:ph type="body" sz="quarter" idx="15"/>
          </p:nvPr>
        </p:nvSpPr>
        <p:spPr>
          <a:xfrm>
            <a:off x="743576" y="1289684"/>
            <a:ext cx="10711543" cy="1569130"/>
          </a:xfrm>
        </p:spPr>
        <p:txBody>
          <a:bodyPr/>
          <a:lstStyle/>
          <a:p>
            <a:r>
              <a:rPr lang="en-US" altLang="en-US" dirty="0"/>
              <a:t>In trying to find the volume of a solid we face the same type of problem as in finding areas.</a:t>
            </a:r>
          </a:p>
          <a:p>
            <a:r>
              <a:rPr lang="en-US" altLang="en-US" dirty="0"/>
              <a:t>We have an intuitive idea of what volume means, but we must make this idea precise by using calculus to give an exact definition of volume.</a:t>
            </a:r>
            <a:endParaRPr lang="en-US" altLang="en-US" sz="1200" dirty="0"/>
          </a:p>
        </p:txBody>
      </p:sp>
    </p:spTree>
    <p:extLst>
      <p:ext uri="{BB962C8B-B14F-4D97-AF65-F5344CB8AC3E}">
        <p14:creationId xmlns:p14="http://schemas.microsoft.com/office/powerpoint/2010/main" val="3415001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D7697-B1E7-43A5-A930-790ABB92185F}"/>
              </a:ext>
            </a:extLst>
          </p:cNvPr>
          <p:cNvSpPr>
            <a:spLocks noGrp="1"/>
          </p:cNvSpPr>
          <p:nvPr>
            <p:ph type="title"/>
          </p:nvPr>
        </p:nvSpPr>
        <p:spPr/>
        <p:txBody>
          <a:bodyPr/>
          <a:lstStyle/>
          <a:p>
            <a:r>
              <a:rPr lang="en-US" altLang="en-US" dirty="0"/>
              <a:t>Volumes </a:t>
            </a:r>
            <a:r>
              <a:rPr lang="en-US" altLang="en-US" sz="2400" b="0" dirty="0"/>
              <a:t>(2 of 13)</a:t>
            </a:r>
            <a:endParaRPr lang="en-IN" sz="2400" dirty="0"/>
          </a:p>
        </p:txBody>
      </p:sp>
      <p:sp>
        <p:nvSpPr>
          <p:cNvPr id="3" name="Content Placeholder 2">
            <a:extLst>
              <a:ext uri="{FF2B5EF4-FFF2-40B4-BE49-F238E27FC236}">
                <a16:creationId xmlns:a16="http://schemas.microsoft.com/office/drawing/2014/main" id="{A779B693-3CB0-4F48-91B4-C7079B63EB7F}"/>
              </a:ext>
            </a:extLst>
          </p:cNvPr>
          <p:cNvSpPr>
            <a:spLocks noGrp="1"/>
          </p:cNvSpPr>
          <p:nvPr>
            <p:ph sz="quarter" idx="12"/>
          </p:nvPr>
        </p:nvSpPr>
        <p:spPr>
          <a:xfrm>
            <a:off x="741971" y="1292277"/>
            <a:ext cx="10721975" cy="672105"/>
          </a:xfrm>
        </p:spPr>
        <p:txBody>
          <a:bodyPr/>
          <a:lstStyle/>
          <a:p>
            <a:r>
              <a:rPr lang="en-US" altLang="en-US" dirty="0"/>
              <a:t>We start with a simple type of solid called a </a:t>
            </a:r>
            <a:r>
              <a:rPr lang="en-US" altLang="en-US" b="1" dirty="0"/>
              <a:t>cylinder </a:t>
            </a:r>
            <a:r>
              <a:rPr lang="en-US" altLang="en-US" dirty="0"/>
              <a:t>(or, more precisely, a </a:t>
            </a:r>
            <a:r>
              <a:rPr lang="en-US" altLang="en-US" i="1" dirty="0"/>
              <a:t>right cylinder</a:t>
            </a:r>
            <a:r>
              <a:rPr lang="en-US" altLang="en-US" dirty="0"/>
              <a:t>).</a:t>
            </a:r>
          </a:p>
        </p:txBody>
      </p:sp>
      <p:sp>
        <p:nvSpPr>
          <p:cNvPr id="4" name="Content Placeholder 3">
            <a:extLst>
              <a:ext uri="{FF2B5EF4-FFF2-40B4-BE49-F238E27FC236}">
                <a16:creationId xmlns:a16="http://schemas.microsoft.com/office/drawing/2014/main" id="{E03438C6-040D-4090-8FDE-BB37F34B3C8D}"/>
              </a:ext>
            </a:extLst>
          </p:cNvPr>
          <p:cNvSpPr>
            <a:spLocks noGrp="1"/>
          </p:cNvSpPr>
          <p:nvPr>
            <p:ph sz="quarter" idx="13"/>
          </p:nvPr>
        </p:nvSpPr>
        <p:spPr>
          <a:xfrm>
            <a:off x="733425" y="2219429"/>
            <a:ext cx="5362575" cy="1327639"/>
          </a:xfrm>
        </p:spPr>
        <p:txBody>
          <a:bodyPr/>
          <a:lstStyle/>
          <a:p>
            <a:r>
              <a:rPr lang="en-US" altLang="en-US" dirty="0"/>
              <a:t>As illustrated in Figure 1(a), a cylinder is bounded by a plane region </a:t>
            </a:r>
            <a:r>
              <a:rPr lang="en-US" altLang="en-US" i="1" dirty="0"/>
              <a:t>B</a:t>
            </a:r>
            <a:r>
              <a:rPr lang="en-US" altLang="en-US" baseline="-25000" dirty="0"/>
              <a:t>1</a:t>
            </a:r>
            <a:r>
              <a:rPr lang="en-US" altLang="en-US" dirty="0"/>
              <a:t>, called the </a:t>
            </a:r>
            <a:r>
              <a:rPr lang="en-US" altLang="en-US" b="1" dirty="0"/>
              <a:t>base</a:t>
            </a:r>
            <a:r>
              <a:rPr lang="en-US" altLang="en-US" dirty="0"/>
              <a:t>, and a congruent region </a:t>
            </a:r>
            <a:r>
              <a:rPr lang="en-US" altLang="en-US" i="1" dirty="0"/>
              <a:t>B</a:t>
            </a:r>
            <a:r>
              <a:rPr lang="en-US" altLang="en-US" baseline="-25000" dirty="0"/>
              <a:t>2</a:t>
            </a:r>
            <a:r>
              <a:rPr lang="en-US" altLang="en-US" dirty="0"/>
              <a:t> in a parallel plane.</a:t>
            </a:r>
          </a:p>
        </p:txBody>
      </p:sp>
      <p:pic>
        <p:nvPicPr>
          <p:cNvPr id="11" name="Content Placeholder 10" descr="The image shows half of a cylinder of height h units. The upper face of the cylinder is labeled B_2. The surface of the cylinder is labeled B_1. Caption. a. Cylinder v =  A h. &#10;">
            <a:extLst>
              <a:ext uri="{FF2B5EF4-FFF2-40B4-BE49-F238E27FC236}">
                <a16:creationId xmlns:a16="http://schemas.microsoft.com/office/drawing/2014/main" id="{E66FDBB1-5D92-43D7-BFF8-63D39C43746E}"/>
              </a:ext>
            </a:extLst>
          </p:cNvPr>
          <p:cNvPicPr>
            <a:picLocks noGrp="1" noChangeAspect="1"/>
          </p:cNvPicPr>
          <p:nvPr>
            <p:ph sz="quarter" idx="14"/>
          </p:nvPr>
        </p:nvPicPr>
        <p:blipFill>
          <a:blip r:embed="rId2"/>
          <a:stretch>
            <a:fillRect/>
          </a:stretch>
        </p:blipFill>
        <p:spPr>
          <a:xfrm>
            <a:off x="8665162" y="2012937"/>
            <a:ext cx="1932541" cy="2062170"/>
          </a:xfrm>
          <a:prstGeom prst="rect">
            <a:avLst/>
          </a:prstGeom>
        </p:spPr>
      </p:pic>
      <p:sp>
        <p:nvSpPr>
          <p:cNvPr id="7" name="Content Placeholder 6">
            <a:extLst>
              <a:ext uri="{FF2B5EF4-FFF2-40B4-BE49-F238E27FC236}">
                <a16:creationId xmlns:a16="http://schemas.microsoft.com/office/drawing/2014/main" id="{C4D2234F-A90F-43DC-B66B-BE8C681D4545}"/>
              </a:ext>
            </a:extLst>
          </p:cNvPr>
          <p:cNvSpPr>
            <a:spLocks noGrp="1"/>
          </p:cNvSpPr>
          <p:nvPr>
            <p:ph sz="quarter" idx="15"/>
          </p:nvPr>
        </p:nvSpPr>
        <p:spPr>
          <a:xfrm>
            <a:off x="7787473" y="4222567"/>
            <a:ext cx="3676473" cy="254790"/>
          </a:xfrm>
        </p:spPr>
        <p:txBody>
          <a:bodyPr/>
          <a:lstStyle/>
          <a:p>
            <a:pPr algn="ctr"/>
            <a:r>
              <a:rPr lang="en-US" altLang="en-US" sz="2000" b="1" dirty="0"/>
              <a:t>Figure 1(a)</a:t>
            </a:r>
          </a:p>
        </p:txBody>
      </p:sp>
      <p:sp>
        <p:nvSpPr>
          <p:cNvPr id="8" name="Content Placeholder 7">
            <a:extLst>
              <a:ext uri="{FF2B5EF4-FFF2-40B4-BE49-F238E27FC236}">
                <a16:creationId xmlns:a16="http://schemas.microsoft.com/office/drawing/2014/main" id="{FE6C6F42-EA38-4BFB-A80F-16A8F6C9E2DF}"/>
              </a:ext>
            </a:extLst>
          </p:cNvPr>
          <p:cNvSpPr>
            <a:spLocks noGrp="1"/>
          </p:cNvSpPr>
          <p:nvPr>
            <p:ph sz="quarter" idx="16"/>
          </p:nvPr>
        </p:nvSpPr>
        <p:spPr>
          <a:xfrm>
            <a:off x="733425" y="4807882"/>
            <a:ext cx="10729913" cy="1327639"/>
          </a:xfrm>
        </p:spPr>
        <p:txBody>
          <a:bodyPr/>
          <a:lstStyle/>
          <a:p>
            <a:r>
              <a:rPr lang="en-US" altLang="en-US" dirty="0"/>
              <a:t>The cylinder consists of all points on line segments that are perpendicular to the base and join </a:t>
            </a:r>
            <a:r>
              <a:rPr lang="en-US" altLang="en-US" i="1" dirty="0"/>
              <a:t>B</a:t>
            </a:r>
            <a:r>
              <a:rPr lang="en-US" altLang="en-US" baseline="-25000" dirty="0"/>
              <a:t>1</a:t>
            </a:r>
            <a:r>
              <a:rPr lang="en-US" altLang="en-US" dirty="0"/>
              <a:t> to </a:t>
            </a:r>
            <a:r>
              <a:rPr lang="en-US" altLang="en-US" i="1" dirty="0"/>
              <a:t>B</a:t>
            </a:r>
            <a:r>
              <a:rPr lang="en-US" altLang="en-US" baseline="-25000" dirty="0"/>
              <a:t>2</a:t>
            </a:r>
            <a:r>
              <a:rPr lang="en-US" altLang="en-US" dirty="0"/>
              <a:t>. If the area of the base is </a:t>
            </a:r>
            <a:r>
              <a:rPr lang="en-US" altLang="en-US" i="1" dirty="0"/>
              <a:t>A</a:t>
            </a:r>
            <a:r>
              <a:rPr lang="en-US" altLang="en-US" dirty="0"/>
              <a:t> and the height of the cylinder (the distance from </a:t>
            </a:r>
            <a:r>
              <a:rPr lang="en-US" altLang="en-US" i="1" dirty="0"/>
              <a:t>B</a:t>
            </a:r>
            <a:r>
              <a:rPr lang="en-US" altLang="en-US" baseline="-25000" dirty="0"/>
              <a:t>1</a:t>
            </a:r>
            <a:r>
              <a:rPr lang="en-US" altLang="en-US" dirty="0"/>
              <a:t> to </a:t>
            </a:r>
            <a:r>
              <a:rPr lang="en-US" altLang="en-US" i="1" dirty="0"/>
              <a:t>B</a:t>
            </a:r>
            <a:r>
              <a:rPr lang="en-US" altLang="en-US" baseline="-25000" dirty="0"/>
              <a:t>2</a:t>
            </a:r>
            <a:r>
              <a:rPr lang="en-US" altLang="en-US" dirty="0"/>
              <a:t>) is </a:t>
            </a:r>
            <a:r>
              <a:rPr lang="en-US" altLang="en-US" i="1" dirty="0"/>
              <a:t>h</a:t>
            </a:r>
            <a:r>
              <a:rPr lang="en-US" altLang="en-US" dirty="0"/>
              <a:t>, then the volume </a:t>
            </a:r>
            <a:r>
              <a:rPr lang="en-US" altLang="en-US" i="1" dirty="0"/>
              <a:t>V</a:t>
            </a:r>
            <a:r>
              <a:rPr lang="en-US" altLang="en-US" dirty="0"/>
              <a:t> of the cylinder is defined as </a:t>
            </a:r>
            <a:r>
              <a:rPr lang="en-US" altLang="en-US" i="1" dirty="0"/>
              <a:t>V</a:t>
            </a:r>
            <a:r>
              <a:rPr lang="en-US" altLang="en-US" dirty="0"/>
              <a:t> = </a:t>
            </a:r>
            <a:r>
              <a:rPr lang="en-US" altLang="en-US" i="1" dirty="0"/>
              <a:t>Ah</a:t>
            </a:r>
            <a:r>
              <a:rPr lang="en-US" altLang="en-US" dirty="0"/>
              <a:t>.</a:t>
            </a:r>
          </a:p>
        </p:txBody>
      </p:sp>
    </p:spTree>
    <p:extLst>
      <p:ext uri="{BB962C8B-B14F-4D97-AF65-F5344CB8AC3E}">
        <p14:creationId xmlns:p14="http://schemas.microsoft.com/office/powerpoint/2010/main" val="1711194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7837E-D0C8-44C8-85FF-C644EC965866}"/>
              </a:ext>
            </a:extLst>
          </p:cNvPr>
          <p:cNvSpPr>
            <a:spLocks noGrp="1"/>
          </p:cNvSpPr>
          <p:nvPr>
            <p:ph type="title"/>
          </p:nvPr>
        </p:nvSpPr>
        <p:spPr/>
        <p:txBody>
          <a:bodyPr/>
          <a:lstStyle/>
          <a:p>
            <a:r>
              <a:rPr lang="en-US" altLang="en-US" dirty="0"/>
              <a:t>Volumes </a:t>
            </a:r>
            <a:r>
              <a:rPr lang="en-US" altLang="en-US" sz="2400" b="0" dirty="0"/>
              <a:t>(3 of 13)</a:t>
            </a:r>
            <a:endParaRPr lang="en-IN" sz="2400" dirty="0"/>
          </a:p>
        </p:txBody>
      </p:sp>
      <p:sp>
        <p:nvSpPr>
          <p:cNvPr id="3" name="Content Placeholder 2">
            <a:extLst>
              <a:ext uri="{FF2B5EF4-FFF2-40B4-BE49-F238E27FC236}">
                <a16:creationId xmlns:a16="http://schemas.microsoft.com/office/drawing/2014/main" id="{59EF827A-6958-49A8-8E51-52DB41199C79}"/>
              </a:ext>
            </a:extLst>
          </p:cNvPr>
          <p:cNvSpPr>
            <a:spLocks noGrp="1"/>
          </p:cNvSpPr>
          <p:nvPr>
            <p:ph sz="quarter" idx="23"/>
          </p:nvPr>
        </p:nvSpPr>
        <p:spPr>
          <a:xfrm>
            <a:off x="736599" y="1289050"/>
            <a:ext cx="10427119" cy="326099"/>
          </a:xfrm>
        </p:spPr>
        <p:txBody>
          <a:bodyPr/>
          <a:lstStyle/>
          <a:p>
            <a:r>
              <a:rPr lang="en-US" altLang="en-US" dirty="0"/>
              <a:t>In particular, if the base is a circle with radius </a:t>
            </a:r>
            <a:r>
              <a:rPr lang="en-US" altLang="en-US" i="1" dirty="0"/>
              <a:t>r</a:t>
            </a:r>
            <a:r>
              <a:rPr lang="en-US" altLang="en-US" dirty="0"/>
              <a:t>, then the cylinder is a circular</a:t>
            </a:r>
            <a:endParaRPr lang="en-IN" dirty="0"/>
          </a:p>
        </p:txBody>
      </p:sp>
      <p:sp>
        <p:nvSpPr>
          <p:cNvPr id="4" name="Content Placeholder 3">
            <a:extLst>
              <a:ext uri="{FF2B5EF4-FFF2-40B4-BE49-F238E27FC236}">
                <a16:creationId xmlns:a16="http://schemas.microsoft.com/office/drawing/2014/main" id="{52D95754-8B1B-4732-A846-F79407D53A37}"/>
              </a:ext>
            </a:extLst>
          </p:cNvPr>
          <p:cNvSpPr>
            <a:spLocks noGrp="1"/>
          </p:cNvSpPr>
          <p:nvPr>
            <p:ph sz="quarter" idx="24"/>
          </p:nvPr>
        </p:nvSpPr>
        <p:spPr>
          <a:xfrm>
            <a:off x="736599" y="1701041"/>
            <a:ext cx="2750179" cy="326099"/>
          </a:xfrm>
        </p:spPr>
        <p:txBody>
          <a:bodyPr/>
          <a:lstStyle/>
          <a:p>
            <a:r>
              <a:rPr lang="en-US" altLang="en-US" dirty="0"/>
              <a:t>cylinder with volume</a:t>
            </a:r>
            <a:endParaRPr lang="en-IN" dirty="0"/>
          </a:p>
        </p:txBody>
      </p:sp>
      <p:graphicFrame>
        <p:nvGraphicFramePr>
          <p:cNvPr id="20" name="Content Placeholder 19" descr="V= pi r^2 h">
            <a:extLst>
              <a:ext uri="{FF2B5EF4-FFF2-40B4-BE49-F238E27FC236}">
                <a16:creationId xmlns:a16="http://schemas.microsoft.com/office/drawing/2014/main" id="{9947BFC3-E44E-417B-92A8-12F65FAD8E28}"/>
              </a:ext>
            </a:extLst>
          </p:cNvPr>
          <p:cNvGraphicFramePr>
            <a:graphicFrameLocks noGrp="1" noChangeAspect="1"/>
          </p:cNvGraphicFramePr>
          <p:nvPr>
            <p:ph sz="quarter" idx="25"/>
            <p:extLst>
              <p:ext uri="{D42A27DB-BD31-4B8C-83A1-F6EECF244321}">
                <p14:modId xmlns:p14="http://schemas.microsoft.com/office/powerpoint/2010/main" val="404820333"/>
              </p:ext>
            </p:extLst>
          </p:nvPr>
        </p:nvGraphicFramePr>
        <p:xfrm>
          <a:off x="3579577" y="1684240"/>
          <a:ext cx="1193800" cy="342900"/>
        </p:xfrm>
        <a:graphic>
          <a:graphicData uri="http://schemas.openxmlformats.org/presentationml/2006/ole">
            <mc:AlternateContent xmlns:mc="http://schemas.openxmlformats.org/markup-compatibility/2006">
              <mc:Choice xmlns:v="urn:schemas-microsoft-com:vml" Requires="v">
                <p:oleObj spid="_x0000_s617563" name="Equation" r:id="rId3" imgW="1193760" imgH="342720" progId="Equation.DSMT4">
                  <p:embed/>
                </p:oleObj>
              </mc:Choice>
              <mc:Fallback>
                <p:oleObj name="Equation" r:id="rId3" imgW="1193760" imgH="342720" progId="Equation.DSMT4">
                  <p:embed/>
                  <p:pic>
                    <p:nvPicPr>
                      <p:cNvPr id="19" name="Object 18">
                        <a:extLst>
                          <a:ext uri="{FF2B5EF4-FFF2-40B4-BE49-F238E27FC236}">
                            <a16:creationId xmlns:a16="http://schemas.microsoft.com/office/drawing/2014/main" id="{1F781763-8AD6-4291-B6D0-3DCBE946B94B}"/>
                          </a:ext>
                        </a:extLst>
                      </p:cNvPr>
                      <p:cNvPicPr/>
                      <p:nvPr/>
                    </p:nvPicPr>
                    <p:blipFill>
                      <a:blip r:embed="rId4"/>
                      <a:stretch>
                        <a:fillRect/>
                      </a:stretch>
                    </p:blipFill>
                    <p:spPr>
                      <a:xfrm>
                        <a:off x="3579577" y="1684240"/>
                        <a:ext cx="1193800" cy="3429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46992A46-67A1-4DD2-A850-C2D7C65C8C80}"/>
              </a:ext>
            </a:extLst>
          </p:cNvPr>
          <p:cNvSpPr>
            <a:spLocks noGrp="1"/>
          </p:cNvSpPr>
          <p:nvPr>
            <p:ph sz="quarter" idx="26"/>
          </p:nvPr>
        </p:nvSpPr>
        <p:spPr>
          <a:xfrm>
            <a:off x="4946561" y="1705063"/>
            <a:ext cx="6589224" cy="322077"/>
          </a:xfrm>
        </p:spPr>
        <p:txBody>
          <a:bodyPr/>
          <a:lstStyle/>
          <a:p>
            <a:r>
              <a:rPr lang="en-US" altLang="en-US" dirty="0"/>
              <a:t>[see Figure 1(b)], and if the base is a rectangle</a:t>
            </a:r>
            <a:endParaRPr lang="en-IN" dirty="0"/>
          </a:p>
        </p:txBody>
      </p:sp>
      <p:sp>
        <p:nvSpPr>
          <p:cNvPr id="7" name="Content Placeholder 6">
            <a:extLst>
              <a:ext uri="{FF2B5EF4-FFF2-40B4-BE49-F238E27FC236}">
                <a16:creationId xmlns:a16="http://schemas.microsoft.com/office/drawing/2014/main" id="{A541B59B-467C-4922-B477-C2CA31B15482}"/>
              </a:ext>
            </a:extLst>
          </p:cNvPr>
          <p:cNvSpPr>
            <a:spLocks noGrp="1"/>
          </p:cNvSpPr>
          <p:nvPr>
            <p:ph sz="quarter" idx="27"/>
          </p:nvPr>
        </p:nvSpPr>
        <p:spPr>
          <a:xfrm>
            <a:off x="736600" y="2077580"/>
            <a:ext cx="10718800" cy="793857"/>
          </a:xfrm>
        </p:spPr>
        <p:txBody>
          <a:bodyPr/>
          <a:lstStyle/>
          <a:p>
            <a:r>
              <a:rPr lang="en-US" altLang="en-US" dirty="0"/>
              <a:t>with length </a:t>
            </a:r>
            <a:r>
              <a:rPr lang="en-US" altLang="en-US" i="1" dirty="0"/>
              <a:t>l</a:t>
            </a:r>
            <a:r>
              <a:rPr lang="en-US" altLang="en-US" dirty="0"/>
              <a:t> and width </a:t>
            </a:r>
            <a:r>
              <a:rPr lang="en-US" altLang="en-US" i="1" dirty="0"/>
              <a:t>w</a:t>
            </a:r>
            <a:r>
              <a:rPr lang="en-US" altLang="en-US" dirty="0"/>
              <a:t>, then the cylinder is a rectangular box (also called a </a:t>
            </a:r>
            <a:r>
              <a:rPr lang="en-US" altLang="en-US" i="1" dirty="0"/>
              <a:t>rectangular parallelepiped</a:t>
            </a:r>
            <a:r>
              <a:rPr lang="en-US" altLang="en-US" dirty="0"/>
              <a:t>) with volume </a:t>
            </a:r>
            <a:r>
              <a:rPr lang="en-US" altLang="en-US" i="1" dirty="0"/>
              <a:t>V</a:t>
            </a:r>
            <a:r>
              <a:rPr lang="en-US" altLang="en-US" dirty="0"/>
              <a:t> = </a:t>
            </a:r>
            <a:r>
              <a:rPr lang="en-US" altLang="en-US" i="1" dirty="0"/>
              <a:t>lwh</a:t>
            </a:r>
            <a:r>
              <a:rPr lang="en-US" altLang="en-US" dirty="0"/>
              <a:t> [see Figure 1(c)].</a:t>
            </a:r>
            <a:endParaRPr lang="en-IN" dirty="0"/>
          </a:p>
        </p:txBody>
      </p:sp>
      <p:pic>
        <p:nvPicPr>
          <p:cNvPr id="24" name="Content Placeholder 23" descr="The image shows a cylinder of height h units and radius r units. Caption. b. Circular cylinder V = pi times (r^2) times h. &#10;">
            <a:extLst>
              <a:ext uri="{FF2B5EF4-FFF2-40B4-BE49-F238E27FC236}">
                <a16:creationId xmlns:a16="http://schemas.microsoft.com/office/drawing/2014/main" id="{4CBD70ED-A87F-4ADC-B0D0-9FCB549BD836}"/>
              </a:ext>
            </a:extLst>
          </p:cNvPr>
          <p:cNvPicPr>
            <a:picLocks noGrp="1" noChangeAspect="1"/>
          </p:cNvPicPr>
          <p:nvPr>
            <p:ph sz="quarter" idx="28"/>
          </p:nvPr>
        </p:nvPicPr>
        <p:blipFill>
          <a:blip r:embed="rId5"/>
          <a:stretch>
            <a:fillRect/>
          </a:stretch>
        </p:blipFill>
        <p:spPr>
          <a:xfrm>
            <a:off x="1983437" y="3106496"/>
            <a:ext cx="2657765" cy="2027779"/>
          </a:xfrm>
          <a:prstGeom prst="rect">
            <a:avLst/>
          </a:prstGeom>
        </p:spPr>
      </p:pic>
      <p:sp>
        <p:nvSpPr>
          <p:cNvPr id="11" name="Content Placeholder 10">
            <a:extLst>
              <a:ext uri="{FF2B5EF4-FFF2-40B4-BE49-F238E27FC236}">
                <a16:creationId xmlns:a16="http://schemas.microsoft.com/office/drawing/2014/main" id="{EB0A2A81-24AE-4584-A217-6EEF3BC618C4}"/>
              </a:ext>
            </a:extLst>
          </p:cNvPr>
          <p:cNvSpPr>
            <a:spLocks noGrp="1"/>
          </p:cNvSpPr>
          <p:nvPr>
            <p:ph sz="quarter" idx="31"/>
          </p:nvPr>
        </p:nvSpPr>
        <p:spPr>
          <a:xfrm>
            <a:off x="736600" y="5412072"/>
            <a:ext cx="5151438" cy="280236"/>
          </a:xfrm>
        </p:spPr>
        <p:txBody>
          <a:bodyPr/>
          <a:lstStyle/>
          <a:p>
            <a:pPr algn="ctr"/>
            <a:r>
              <a:rPr lang="en-US" altLang="en-US" sz="2000" b="1" dirty="0"/>
              <a:t>Figure 1(b)</a:t>
            </a:r>
          </a:p>
        </p:txBody>
      </p:sp>
      <p:pic>
        <p:nvPicPr>
          <p:cNvPr id="26" name="Content Placeholder 25" descr="The image shows a cuboid. The length of the cuboid is l, breath is w, and height is h units. Caption. c. Rectangular box, V = l w h. &#10;">
            <a:extLst>
              <a:ext uri="{FF2B5EF4-FFF2-40B4-BE49-F238E27FC236}">
                <a16:creationId xmlns:a16="http://schemas.microsoft.com/office/drawing/2014/main" id="{FC255828-B451-474E-9A0D-3E31216FF5E2}"/>
              </a:ext>
            </a:extLst>
          </p:cNvPr>
          <p:cNvPicPr>
            <a:picLocks noGrp="1" noChangeAspect="1"/>
          </p:cNvPicPr>
          <p:nvPr>
            <p:ph sz="quarter" idx="29"/>
          </p:nvPr>
        </p:nvPicPr>
        <p:blipFill>
          <a:blip r:embed="rId6"/>
          <a:stretch>
            <a:fillRect/>
          </a:stretch>
        </p:blipFill>
        <p:spPr>
          <a:xfrm>
            <a:off x="7211202" y="3075511"/>
            <a:ext cx="2591372" cy="2168122"/>
          </a:xfrm>
          <a:prstGeom prst="rect">
            <a:avLst/>
          </a:prstGeom>
        </p:spPr>
      </p:pic>
      <p:sp>
        <p:nvSpPr>
          <p:cNvPr id="12" name="Content Placeholder 11">
            <a:extLst>
              <a:ext uri="{FF2B5EF4-FFF2-40B4-BE49-F238E27FC236}">
                <a16:creationId xmlns:a16="http://schemas.microsoft.com/office/drawing/2014/main" id="{8CEFD1E3-737F-4B26-A327-69D759D1F344}"/>
              </a:ext>
            </a:extLst>
          </p:cNvPr>
          <p:cNvSpPr>
            <a:spLocks noGrp="1"/>
          </p:cNvSpPr>
          <p:nvPr>
            <p:ph sz="quarter" idx="32"/>
          </p:nvPr>
        </p:nvSpPr>
        <p:spPr>
          <a:xfrm>
            <a:off x="6096000" y="5410834"/>
            <a:ext cx="5353050" cy="277625"/>
          </a:xfrm>
        </p:spPr>
        <p:txBody>
          <a:bodyPr/>
          <a:lstStyle/>
          <a:p>
            <a:pPr algn="ctr"/>
            <a:r>
              <a:rPr lang="en-US" altLang="en-US" sz="2000" b="1" dirty="0"/>
              <a:t>Figure 1(c)</a:t>
            </a:r>
          </a:p>
        </p:txBody>
      </p:sp>
    </p:spTree>
    <p:extLst>
      <p:ext uri="{BB962C8B-B14F-4D97-AF65-F5344CB8AC3E}">
        <p14:creationId xmlns:p14="http://schemas.microsoft.com/office/powerpoint/2010/main" val="946677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37ECA-8ABD-422C-91EF-290E887268B8}"/>
              </a:ext>
            </a:extLst>
          </p:cNvPr>
          <p:cNvSpPr>
            <a:spLocks noGrp="1"/>
          </p:cNvSpPr>
          <p:nvPr>
            <p:ph type="title"/>
          </p:nvPr>
        </p:nvSpPr>
        <p:spPr/>
        <p:txBody>
          <a:bodyPr/>
          <a:lstStyle/>
          <a:p>
            <a:r>
              <a:rPr lang="en-US" altLang="en-US" dirty="0"/>
              <a:t>Volumes </a:t>
            </a:r>
            <a:r>
              <a:rPr lang="en-US" altLang="en-US" sz="2400" b="0" dirty="0"/>
              <a:t>(4 of 13)</a:t>
            </a:r>
            <a:endParaRPr lang="en-IN" sz="2400" dirty="0"/>
          </a:p>
        </p:txBody>
      </p:sp>
      <p:sp>
        <p:nvSpPr>
          <p:cNvPr id="3" name="Text Placeholder 2">
            <a:extLst>
              <a:ext uri="{FF2B5EF4-FFF2-40B4-BE49-F238E27FC236}">
                <a16:creationId xmlns:a16="http://schemas.microsoft.com/office/drawing/2014/main" id="{41A77D1C-0ADF-43A2-9F50-F4AB31DFE357}"/>
              </a:ext>
            </a:extLst>
          </p:cNvPr>
          <p:cNvSpPr>
            <a:spLocks noGrp="1"/>
          </p:cNvSpPr>
          <p:nvPr>
            <p:ph type="body" sz="quarter" idx="15"/>
          </p:nvPr>
        </p:nvSpPr>
        <p:spPr>
          <a:xfrm>
            <a:off x="743576" y="1289684"/>
            <a:ext cx="10711543" cy="2252302"/>
          </a:xfrm>
        </p:spPr>
        <p:txBody>
          <a:bodyPr/>
          <a:lstStyle/>
          <a:p>
            <a:r>
              <a:rPr lang="en-US" altLang="en-US" dirty="0"/>
              <a:t>For a solid </a:t>
            </a:r>
            <a:r>
              <a:rPr lang="en-US" altLang="en-US" i="1" dirty="0"/>
              <a:t>S </a:t>
            </a:r>
            <a:r>
              <a:rPr lang="en-US" altLang="en-US" dirty="0"/>
              <a:t>that isn’t a cylinder we first “cut” </a:t>
            </a:r>
            <a:r>
              <a:rPr lang="en-US" altLang="en-US" i="1" dirty="0"/>
              <a:t>S </a:t>
            </a:r>
            <a:r>
              <a:rPr lang="en-US" altLang="en-US" dirty="0"/>
              <a:t>into pieces and approximate each piece by a cylinder. We estimate the volume of </a:t>
            </a:r>
            <a:r>
              <a:rPr lang="en-US" altLang="en-US" i="1" dirty="0"/>
              <a:t>S </a:t>
            </a:r>
            <a:r>
              <a:rPr lang="en-US" altLang="en-US" dirty="0"/>
              <a:t>by adding the volumes of the cylinders. We arrive at the exact volume of </a:t>
            </a:r>
            <a:r>
              <a:rPr lang="en-US" altLang="en-US" i="1" dirty="0"/>
              <a:t>S </a:t>
            </a:r>
            <a:r>
              <a:rPr lang="en-US" altLang="en-US" dirty="0"/>
              <a:t>through a limiting process in which the number of pieces becomes large.</a:t>
            </a:r>
          </a:p>
          <a:p>
            <a:r>
              <a:rPr lang="en-US" altLang="en-US" dirty="0"/>
              <a:t>We start by intersecting </a:t>
            </a:r>
            <a:r>
              <a:rPr lang="en-US" altLang="en-US" i="1" dirty="0"/>
              <a:t>S </a:t>
            </a:r>
            <a:r>
              <a:rPr lang="en-US" altLang="en-US" dirty="0"/>
              <a:t>with a plane and obtaining a plane region that is called a </a:t>
            </a:r>
            <a:r>
              <a:rPr lang="en-US" altLang="en-US" b="1" dirty="0"/>
              <a:t>cross-section </a:t>
            </a:r>
            <a:r>
              <a:rPr lang="en-US" altLang="en-US" dirty="0"/>
              <a:t>of </a:t>
            </a:r>
            <a:r>
              <a:rPr lang="en-US" altLang="en-US" i="1" dirty="0"/>
              <a:t>S</a:t>
            </a:r>
            <a:r>
              <a:rPr lang="en-US" altLang="en-US" dirty="0"/>
              <a:t>.</a:t>
            </a:r>
          </a:p>
        </p:txBody>
      </p:sp>
    </p:spTree>
    <p:extLst>
      <p:ext uri="{BB962C8B-B14F-4D97-AF65-F5344CB8AC3E}">
        <p14:creationId xmlns:p14="http://schemas.microsoft.com/office/powerpoint/2010/main" val="1085110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8876-DD4F-48E3-85A0-D6A36D501CB4}"/>
              </a:ext>
            </a:extLst>
          </p:cNvPr>
          <p:cNvSpPr>
            <a:spLocks noGrp="1"/>
          </p:cNvSpPr>
          <p:nvPr>
            <p:ph type="title"/>
          </p:nvPr>
        </p:nvSpPr>
        <p:spPr/>
        <p:txBody>
          <a:bodyPr/>
          <a:lstStyle/>
          <a:p>
            <a:r>
              <a:rPr lang="en-US" altLang="en-US" dirty="0"/>
              <a:t>Volumes </a:t>
            </a:r>
            <a:r>
              <a:rPr lang="en-US" altLang="en-US" sz="2400" b="0" dirty="0"/>
              <a:t>(5 of 13)</a:t>
            </a:r>
            <a:endParaRPr lang="en-IN" sz="2400" dirty="0"/>
          </a:p>
        </p:txBody>
      </p:sp>
      <p:sp>
        <p:nvSpPr>
          <p:cNvPr id="3" name="Content Placeholder 2">
            <a:extLst>
              <a:ext uri="{FF2B5EF4-FFF2-40B4-BE49-F238E27FC236}">
                <a16:creationId xmlns:a16="http://schemas.microsoft.com/office/drawing/2014/main" id="{4C18E938-2C9E-40EA-B5D3-AF74F39B4F5F}"/>
              </a:ext>
            </a:extLst>
          </p:cNvPr>
          <p:cNvSpPr>
            <a:spLocks noGrp="1"/>
          </p:cNvSpPr>
          <p:nvPr>
            <p:ph sz="quarter" idx="12"/>
          </p:nvPr>
        </p:nvSpPr>
        <p:spPr>
          <a:xfrm>
            <a:off x="741971" y="1292277"/>
            <a:ext cx="10721975" cy="1448582"/>
          </a:xfrm>
        </p:spPr>
        <p:txBody>
          <a:bodyPr/>
          <a:lstStyle/>
          <a:p>
            <a:r>
              <a:rPr lang="en-US" altLang="en-US" dirty="0"/>
              <a:t>Let </a:t>
            </a:r>
            <a:r>
              <a:rPr lang="en-US" altLang="en-US" i="1" dirty="0"/>
              <a:t>A</a:t>
            </a:r>
            <a:r>
              <a:rPr lang="en-US" altLang="en-US" dirty="0"/>
              <a:t>(</a:t>
            </a:r>
            <a:r>
              <a:rPr lang="en-US" altLang="en-US" i="1" dirty="0"/>
              <a:t>x</a:t>
            </a:r>
            <a:r>
              <a:rPr lang="en-US" altLang="en-US" dirty="0"/>
              <a:t>) be the area of the cross-section of </a:t>
            </a:r>
            <a:r>
              <a:rPr lang="en-US" altLang="en-US" i="1" dirty="0"/>
              <a:t>S</a:t>
            </a:r>
            <a:r>
              <a:rPr lang="en-US" altLang="en-US" dirty="0"/>
              <a:t> in a plane </a:t>
            </a:r>
            <a:r>
              <a:rPr lang="en-US" altLang="en-US" i="1" dirty="0"/>
              <a:t>P</a:t>
            </a:r>
            <a:r>
              <a:rPr lang="en-US" altLang="en-US" i="1" baseline="-25000" dirty="0"/>
              <a:t>x</a:t>
            </a:r>
            <a:r>
              <a:rPr lang="en-US" altLang="en-US" dirty="0"/>
              <a:t> perpendicular to the </a:t>
            </a:r>
            <a:r>
              <a:rPr lang="en-US" altLang="en-US" i="1" dirty="0"/>
              <a:t>x</a:t>
            </a:r>
            <a:r>
              <a:rPr lang="en-US" altLang="en-US" dirty="0"/>
              <a:t>-axis and passing through the point </a:t>
            </a:r>
            <a:r>
              <a:rPr lang="en-US" altLang="en-US" i="1" dirty="0"/>
              <a:t>x</a:t>
            </a:r>
            <a:r>
              <a:rPr lang="en-US" altLang="en-US" dirty="0"/>
              <a:t>, where </a:t>
            </a:r>
            <a:r>
              <a:rPr lang="en-US" altLang="en-US" i="1" dirty="0"/>
              <a:t>a</a:t>
            </a:r>
            <a:r>
              <a:rPr lang="en-US" altLang="en-US" dirty="0"/>
              <a:t> </a:t>
            </a:r>
            <a:r>
              <a:rPr lang="en-US" altLang="en-US" dirty="0" smtClean="0"/>
              <a:t>≤ </a:t>
            </a:r>
            <a:r>
              <a:rPr lang="en-US" altLang="en-US" i="1" dirty="0"/>
              <a:t>x</a:t>
            </a:r>
            <a:r>
              <a:rPr lang="en-US" altLang="en-US" dirty="0"/>
              <a:t> ≤ </a:t>
            </a:r>
            <a:r>
              <a:rPr lang="en-US" altLang="en-US" i="1" dirty="0"/>
              <a:t>b</a:t>
            </a:r>
            <a:r>
              <a:rPr lang="en-US" altLang="en-US" dirty="0"/>
              <a:t>. (See Figure 2. Think of slicing </a:t>
            </a:r>
            <a:r>
              <a:rPr lang="en-US" altLang="en-US" i="1" dirty="0"/>
              <a:t>S</a:t>
            </a:r>
            <a:r>
              <a:rPr lang="en-US" altLang="en-US" dirty="0"/>
              <a:t> with a knife through </a:t>
            </a:r>
            <a:r>
              <a:rPr lang="en-US" altLang="en-US" i="1" dirty="0"/>
              <a:t>x</a:t>
            </a:r>
            <a:r>
              <a:rPr lang="en-US" altLang="en-US" dirty="0"/>
              <a:t> and computing the area of this slice.)</a:t>
            </a:r>
          </a:p>
          <a:p>
            <a:r>
              <a:rPr lang="en-US" altLang="en-US" dirty="0"/>
              <a:t>The cross-sectional area </a:t>
            </a:r>
            <a:r>
              <a:rPr lang="en-US" altLang="en-US" i="1" dirty="0"/>
              <a:t>A</a:t>
            </a:r>
            <a:r>
              <a:rPr lang="en-US" altLang="en-US" dirty="0"/>
              <a:t>(</a:t>
            </a:r>
            <a:r>
              <a:rPr lang="en-US" altLang="en-US" i="1" dirty="0"/>
              <a:t>x</a:t>
            </a:r>
            <a:r>
              <a:rPr lang="en-US" altLang="en-US" dirty="0"/>
              <a:t>) will vary as </a:t>
            </a:r>
            <a:r>
              <a:rPr lang="en-US" altLang="en-US" i="1" dirty="0"/>
              <a:t>x </a:t>
            </a:r>
            <a:r>
              <a:rPr lang="en-US" altLang="en-US" dirty="0"/>
              <a:t>increases from </a:t>
            </a:r>
            <a:r>
              <a:rPr lang="en-US" altLang="en-US" i="1" dirty="0"/>
              <a:t>a </a:t>
            </a:r>
            <a:r>
              <a:rPr lang="en-US" altLang="en-US" dirty="0"/>
              <a:t>to </a:t>
            </a:r>
            <a:r>
              <a:rPr lang="en-US" altLang="en-US" i="1" dirty="0"/>
              <a:t>b</a:t>
            </a:r>
            <a:r>
              <a:rPr lang="en-US" altLang="en-US" dirty="0"/>
              <a:t>.</a:t>
            </a:r>
          </a:p>
        </p:txBody>
      </p:sp>
      <p:pic>
        <p:nvPicPr>
          <p:cNvPr id="11" name="Content Placeholder 10" descr="A closed three-dimensional structure of area S is graphed in the first quadrant of the x y coordinate plane. It is cut by a rectangular plane, because of which the area A(x) is formed. The left side of the structure has the area A(a) and the right side of the structure has a closed area A(b). &#10;">
            <a:extLst>
              <a:ext uri="{FF2B5EF4-FFF2-40B4-BE49-F238E27FC236}">
                <a16:creationId xmlns:a16="http://schemas.microsoft.com/office/drawing/2014/main" id="{B81D0C7C-9D44-4AA8-94ED-FECDEA4C8CEB}"/>
              </a:ext>
            </a:extLst>
          </p:cNvPr>
          <p:cNvPicPr>
            <a:picLocks noGrp="1" noChangeAspect="1"/>
          </p:cNvPicPr>
          <p:nvPr>
            <p:ph sz="quarter" idx="13"/>
          </p:nvPr>
        </p:nvPicPr>
        <p:blipFill>
          <a:blip r:embed="rId2"/>
          <a:stretch>
            <a:fillRect/>
          </a:stretch>
        </p:blipFill>
        <p:spPr>
          <a:xfrm>
            <a:off x="4015265" y="2916089"/>
            <a:ext cx="4175387" cy="2698972"/>
          </a:xfrm>
          <a:prstGeom prst="rect">
            <a:avLst/>
          </a:prstGeom>
        </p:spPr>
      </p:pic>
      <p:sp>
        <p:nvSpPr>
          <p:cNvPr id="5" name="Content Placeholder 4">
            <a:extLst>
              <a:ext uri="{FF2B5EF4-FFF2-40B4-BE49-F238E27FC236}">
                <a16:creationId xmlns:a16="http://schemas.microsoft.com/office/drawing/2014/main" id="{68F7F279-54B0-4FE1-A91F-2B7BDCCF34FB}"/>
              </a:ext>
            </a:extLst>
          </p:cNvPr>
          <p:cNvSpPr>
            <a:spLocks noGrp="1"/>
          </p:cNvSpPr>
          <p:nvPr>
            <p:ph sz="quarter" idx="14"/>
          </p:nvPr>
        </p:nvSpPr>
        <p:spPr>
          <a:xfrm>
            <a:off x="733425" y="5849661"/>
            <a:ext cx="10721975" cy="277938"/>
          </a:xfrm>
        </p:spPr>
        <p:txBody>
          <a:bodyPr/>
          <a:lstStyle/>
          <a:p>
            <a:pPr algn="ctr"/>
            <a:r>
              <a:rPr lang="en-US" altLang="en-US" sz="2000" b="1" dirty="0"/>
              <a:t>Figure 2</a:t>
            </a:r>
          </a:p>
        </p:txBody>
      </p:sp>
    </p:spTree>
    <p:extLst>
      <p:ext uri="{BB962C8B-B14F-4D97-AF65-F5344CB8AC3E}">
        <p14:creationId xmlns:p14="http://schemas.microsoft.com/office/powerpoint/2010/main" val="3856523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8876-DD4F-48E3-85A0-D6A36D501CB4}"/>
              </a:ext>
            </a:extLst>
          </p:cNvPr>
          <p:cNvSpPr>
            <a:spLocks noGrp="1"/>
          </p:cNvSpPr>
          <p:nvPr>
            <p:ph type="title"/>
          </p:nvPr>
        </p:nvSpPr>
        <p:spPr/>
        <p:txBody>
          <a:bodyPr/>
          <a:lstStyle/>
          <a:p>
            <a:r>
              <a:rPr lang="en-US" altLang="en-US" dirty="0"/>
              <a:t>Volumes </a:t>
            </a:r>
            <a:r>
              <a:rPr lang="en-US" altLang="en-US" sz="2400" b="0" dirty="0"/>
              <a:t>(6 of 13)</a:t>
            </a:r>
            <a:endParaRPr lang="en-IN" sz="2400" dirty="0"/>
          </a:p>
        </p:txBody>
      </p:sp>
      <p:sp>
        <p:nvSpPr>
          <p:cNvPr id="3" name="Content Placeholder 2">
            <a:extLst>
              <a:ext uri="{FF2B5EF4-FFF2-40B4-BE49-F238E27FC236}">
                <a16:creationId xmlns:a16="http://schemas.microsoft.com/office/drawing/2014/main" id="{4C18E938-2C9E-40EA-B5D3-AF74F39B4F5F}"/>
              </a:ext>
            </a:extLst>
          </p:cNvPr>
          <p:cNvSpPr>
            <a:spLocks noGrp="1"/>
          </p:cNvSpPr>
          <p:nvPr>
            <p:ph sz="quarter" idx="12"/>
          </p:nvPr>
        </p:nvSpPr>
        <p:spPr>
          <a:xfrm>
            <a:off x="741971" y="1292276"/>
            <a:ext cx="10721975" cy="1896147"/>
          </a:xfrm>
        </p:spPr>
        <p:txBody>
          <a:bodyPr/>
          <a:lstStyle/>
          <a:p>
            <a:r>
              <a:rPr lang="en-US" altLang="en-US" dirty="0"/>
              <a:t>Let’s divide </a:t>
            </a:r>
            <a:r>
              <a:rPr lang="en-US" altLang="en-US" i="1" dirty="0"/>
              <a:t>S </a:t>
            </a:r>
            <a:r>
              <a:rPr lang="en-US" altLang="en-US" dirty="0"/>
              <a:t>into </a:t>
            </a:r>
            <a:r>
              <a:rPr lang="en-US" altLang="en-US" i="1" dirty="0"/>
              <a:t>n </a:t>
            </a:r>
            <a:r>
              <a:rPr lang="en-US" altLang="en-US" dirty="0"/>
              <a:t>“slabs” of equal width </a:t>
            </a:r>
            <a:r>
              <a:rPr lang="el-GR" altLang="en-US" dirty="0" smtClean="0">
                <a:latin typeface="Arial" panose="020B0604020202020204" pitchFamily="34" charset="0"/>
                <a:cs typeface="Arial" panose="020B0604020202020204" pitchFamily="34" charset="0"/>
                <a:sym typeface="Symbol" panose="05050102010706020507" pitchFamily="18" charset="2"/>
              </a:rPr>
              <a:t>Δ</a:t>
            </a:r>
            <a:r>
              <a:rPr lang="en-US" altLang="en-US" i="1" dirty="0" smtClean="0"/>
              <a:t>x</a:t>
            </a:r>
            <a:r>
              <a:rPr lang="en-US" altLang="en-US" dirty="0" smtClean="0"/>
              <a:t> </a:t>
            </a:r>
            <a:r>
              <a:rPr lang="en-US" altLang="en-US" dirty="0"/>
              <a:t>by using the planes </a:t>
            </a:r>
            <a:r>
              <a:rPr lang="en-US" altLang="en-US" i="1" dirty="0"/>
              <a:t>P</a:t>
            </a:r>
            <a:r>
              <a:rPr lang="en-US" altLang="en-US" i="1" baseline="-25000" dirty="0"/>
              <a:t>x</a:t>
            </a:r>
            <a:r>
              <a:rPr lang="en-US" altLang="en-US" baseline="-54000" dirty="0"/>
              <a:t>1</a:t>
            </a:r>
            <a:r>
              <a:rPr lang="en-US" altLang="en-US" dirty="0"/>
              <a:t>, </a:t>
            </a:r>
            <a:r>
              <a:rPr lang="en-US" altLang="en-US" i="1" dirty="0"/>
              <a:t>P</a:t>
            </a:r>
            <a:r>
              <a:rPr lang="en-US" altLang="en-US" i="1" baseline="-25000" dirty="0"/>
              <a:t>x</a:t>
            </a:r>
            <a:r>
              <a:rPr lang="en-US" altLang="en-US" baseline="-54000" dirty="0"/>
              <a:t>2</a:t>
            </a:r>
            <a:r>
              <a:rPr lang="en-US" altLang="en-US" dirty="0"/>
              <a:t>, . . . to slice the solid. (Think of slicing a loaf of bread.)</a:t>
            </a:r>
          </a:p>
          <a:p>
            <a:r>
              <a:rPr lang="en-US" altLang="en-US" dirty="0"/>
              <a:t>If we choose sample points </a:t>
            </a:r>
            <a:r>
              <a:rPr lang="en-US" altLang="en-US" i="1" dirty="0"/>
              <a:t>x</a:t>
            </a:r>
            <a:r>
              <a:rPr lang="en-US" altLang="en-US" i="1" baseline="-25000" dirty="0"/>
              <a:t>i</a:t>
            </a:r>
            <a:r>
              <a:rPr lang="en-US" altLang="en-US" dirty="0">
                <a:sym typeface="Symbol" panose="05050102010706020507" pitchFamily="18" charset="2"/>
              </a:rPr>
              <a:t></a:t>
            </a:r>
            <a:r>
              <a:rPr lang="en-US" altLang="en-US" dirty="0"/>
              <a:t> in [</a:t>
            </a:r>
            <a:r>
              <a:rPr lang="en-US" altLang="en-US" i="1" dirty="0"/>
              <a:t>x</a:t>
            </a:r>
            <a:r>
              <a:rPr lang="en-US" altLang="en-US" i="1" baseline="-25000" dirty="0"/>
              <a:t>i</a:t>
            </a:r>
            <a:r>
              <a:rPr lang="en-US" altLang="en-US" baseline="-25000" dirty="0"/>
              <a:t> – 1</a:t>
            </a:r>
            <a:r>
              <a:rPr lang="en-US" altLang="en-US" dirty="0"/>
              <a:t>, </a:t>
            </a:r>
            <a:r>
              <a:rPr lang="en-US" altLang="en-US" i="1" dirty="0"/>
              <a:t>x</a:t>
            </a:r>
            <a:r>
              <a:rPr lang="en-US" altLang="en-US" i="1" baseline="-25000" dirty="0"/>
              <a:t>i</a:t>
            </a:r>
            <a:r>
              <a:rPr lang="en-US" altLang="en-US" dirty="0"/>
              <a:t>], we can approximate the </a:t>
            </a:r>
            <a:r>
              <a:rPr lang="en-US" altLang="en-US" i="1" dirty="0"/>
              <a:t>i</a:t>
            </a:r>
            <a:r>
              <a:rPr lang="en-US" altLang="en-US" dirty="0"/>
              <a:t> th slab </a:t>
            </a:r>
            <a:r>
              <a:rPr lang="en-US" altLang="en-US" i="1" dirty="0"/>
              <a:t>S</a:t>
            </a:r>
            <a:r>
              <a:rPr lang="en-US" altLang="en-US" i="1" baseline="-25000" dirty="0"/>
              <a:t>i</a:t>
            </a:r>
            <a:r>
              <a:rPr lang="en-US" altLang="en-US" dirty="0"/>
              <a:t> (the part of </a:t>
            </a:r>
            <a:r>
              <a:rPr lang="en-US" altLang="en-US" i="1" dirty="0"/>
              <a:t>S</a:t>
            </a:r>
            <a:r>
              <a:rPr lang="en-US" altLang="en-US" dirty="0"/>
              <a:t> that lies between the planes </a:t>
            </a:r>
            <a:r>
              <a:rPr lang="en-US" altLang="en-US" i="1" dirty="0"/>
              <a:t>P</a:t>
            </a:r>
            <a:r>
              <a:rPr lang="en-US" altLang="en-US" i="1" baseline="-25000" dirty="0"/>
              <a:t>x</a:t>
            </a:r>
            <a:r>
              <a:rPr lang="en-US" altLang="en-US" i="1" baseline="-54000" dirty="0"/>
              <a:t>i </a:t>
            </a:r>
            <a:r>
              <a:rPr lang="en-US" altLang="en-US" baseline="-54000" dirty="0">
                <a:cs typeface="Arial" panose="020B0604020202020204" pitchFamily="34" charset="0"/>
              </a:rPr>
              <a:t>– 1</a:t>
            </a:r>
            <a:r>
              <a:rPr lang="en-US" altLang="en-US" dirty="0"/>
              <a:t> and </a:t>
            </a:r>
            <a:r>
              <a:rPr lang="en-US" altLang="en-US" i="1" dirty="0"/>
              <a:t>P</a:t>
            </a:r>
            <a:r>
              <a:rPr lang="en-US" altLang="en-US" i="1" baseline="-25000" dirty="0"/>
              <a:t>x</a:t>
            </a:r>
            <a:r>
              <a:rPr lang="en-US" altLang="en-US" i="1" baseline="-54000" dirty="0"/>
              <a:t>i </a:t>
            </a:r>
            <a:r>
              <a:rPr lang="en-US" altLang="en-US" dirty="0"/>
              <a:t>) by a cylinder with base area </a:t>
            </a:r>
            <a:r>
              <a:rPr lang="en-US" altLang="en-US" i="1" dirty="0"/>
              <a:t>A </a:t>
            </a:r>
            <a:r>
              <a:rPr lang="en-US" altLang="en-US" dirty="0"/>
              <a:t>(</a:t>
            </a:r>
            <a:r>
              <a:rPr lang="en-US" altLang="en-US" i="1" dirty="0"/>
              <a:t>x</a:t>
            </a:r>
            <a:r>
              <a:rPr lang="en-US" altLang="en-US" i="1" baseline="-25000" dirty="0"/>
              <a:t>i</a:t>
            </a:r>
            <a:r>
              <a:rPr lang="en-US" altLang="en-US" dirty="0">
                <a:sym typeface="Symbol" panose="05050102010706020507" pitchFamily="18" charset="2"/>
              </a:rPr>
              <a:t></a:t>
            </a:r>
            <a:r>
              <a:rPr lang="en-US" altLang="en-US" dirty="0"/>
              <a:t>) and “height” </a:t>
            </a:r>
            <a:r>
              <a:rPr lang="el-GR" altLang="en-US" dirty="0" smtClean="0">
                <a:latin typeface="Arial" panose="020B0604020202020204" pitchFamily="34" charset="0"/>
                <a:cs typeface="Arial" panose="020B0604020202020204" pitchFamily="34" charset="0"/>
                <a:sym typeface="Symbol" panose="05050102010706020507" pitchFamily="18" charset="2"/>
              </a:rPr>
              <a:t>Δ</a:t>
            </a:r>
            <a:r>
              <a:rPr lang="en-US" altLang="en-US" i="1" dirty="0" smtClean="0"/>
              <a:t>x</a:t>
            </a:r>
            <a:r>
              <a:rPr lang="en-US" altLang="en-US" dirty="0"/>
              <a:t>. (See Figure 3.)</a:t>
            </a:r>
          </a:p>
        </p:txBody>
      </p:sp>
      <p:pic>
        <p:nvPicPr>
          <p:cNvPr id="7" name="Content Placeholder 6" descr="Two graphs. Graph 1. A closed three-dimensional structure of area S is graphed in the first quadrant of the x y coordinate plane. An area of thickness delta_(x) is shown in the middle  of the structure. The structure is drawn between the points a and b of the x axis. The middle area is parallel to the points (x_(i minus 1), 0) and (x_i, 0). ((x_i)^*, 0) is the middle point of these two points. Graph 2. A closed three-dimensional structure of area S is graphed in the first quadrant of the x y coordinate plane. The whole structure is cut down vertically in several parts. The structure is drawn between the points a and b of the x axis. The midpoint of each part is parallel to the points a = x_0, x_1, x_2, x_3, x_4, x_5, x-6, and x_7 = b. &#10;">
            <a:extLst>
              <a:ext uri="{FF2B5EF4-FFF2-40B4-BE49-F238E27FC236}">
                <a16:creationId xmlns:a16="http://schemas.microsoft.com/office/drawing/2014/main" id="{6494E90D-3C41-4D81-87EE-ADF87AD26F34}"/>
              </a:ext>
            </a:extLst>
          </p:cNvPr>
          <p:cNvPicPr>
            <a:picLocks noGrp="1" noChangeAspect="1"/>
          </p:cNvPicPr>
          <p:nvPr>
            <p:ph sz="quarter" idx="13"/>
          </p:nvPr>
        </p:nvPicPr>
        <p:blipFill>
          <a:blip r:embed="rId2"/>
          <a:stretch>
            <a:fillRect/>
          </a:stretch>
        </p:blipFill>
        <p:spPr>
          <a:xfrm>
            <a:off x="2180479" y="3577407"/>
            <a:ext cx="7827865" cy="2027777"/>
          </a:xfrm>
          <a:prstGeom prst="rect">
            <a:avLst/>
          </a:prstGeom>
        </p:spPr>
      </p:pic>
      <p:sp>
        <p:nvSpPr>
          <p:cNvPr id="5" name="Content Placeholder 4">
            <a:extLst>
              <a:ext uri="{FF2B5EF4-FFF2-40B4-BE49-F238E27FC236}">
                <a16:creationId xmlns:a16="http://schemas.microsoft.com/office/drawing/2014/main" id="{68F7F279-54B0-4FE1-A91F-2B7BDCCF34FB}"/>
              </a:ext>
            </a:extLst>
          </p:cNvPr>
          <p:cNvSpPr>
            <a:spLocks noGrp="1"/>
          </p:cNvSpPr>
          <p:nvPr>
            <p:ph sz="quarter" idx="14"/>
          </p:nvPr>
        </p:nvSpPr>
        <p:spPr>
          <a:xfrm>
            <a:off x="733425" y="5849661"/>
            <a:ext cx="10721975" cy="277938"/>
          </a:xfrm>
        </p:spPr>
        <p:txBody>
          <a:bodyPr/>
          <a:lstStyle/>
          <a:p>
            <a:pPr algn="ctr"/>
            <a:r>
              <a:rPr lang="en-US" altLang="en-US" sz="2000" b="1" dirty="0"/>
              <a:t>Figure 3</a:t>
            </a:r>
          </a:p>
        </p:txBody>
      </p:sp>
    </p:spTree>
    <p:extLst>
      <p:ext uri="{BB962C8B-B14F-4D97-AF65-F5344CB8AC3E}">
        <p14:creationId xmlns:p14="http://schemas.microsoft.com/office/powerpoint/2010/main" val="3193014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6DB83-364E-4778-B1FE-D8EBDA5576A6}"/>
              </a:ext>
            </a:extLst>
          </p:cNvPr>
          <p:cNvSpPr>
            <a:spLocks noGrp="1"/>
          </p:cNvSpPr>
          <p:nvPr>
            <p:ph type="title"/>
          </p:nvPr>
        </p:nvSpPr>
        <p:spPr/>
        <p:txBody>
          <a:bodyPr/>
          <a:lstStyle/>
          <a:p>
            <a:r>
              <a:rPr lang="en-US" altLang="en-US" dirty="0"/>
              <a:t>Volumes </a:t>
            </a:r>
            <a:r>
              <a:rPr lang="en-US" altLang="en-US" sz="2400" b="0" dirty="0"/>
              <a:t>(7 of 13)</a:t>
            </a:r>
            <a:endParaRPr lang="en-IN" sz="2400" dirty="0"/>
          </a:p>
        </p:txBody>
      </p:sp>
      <p:sp>
        <p:nvSpPr>
          <p:cNvPr id="3" name="Content Placeholder 2">
            <a:extLst>
              <a:ext uri="{FF2B5EF4-FFF2-40B4-BE49-F238E27FC236}">
                <a16:creationId xmlns:a16="http://schemas.microsoft.com/office/drawing/2014/main" id="{55267AD3-7B9D-442E-AB3A-537510CB60C0}"/>
              </a:ext>
            </a:extLst>
          </p:cNvPr>
          <p:cNvSpPr>
            <a:spLocks noGrp="1"/>
          </p:cNvSpPr>
          <p:nvPr>
            <p:ph sz="quarter" idx="23"/>
          </p:nvPr>
        </p:nvSpPr>
        <p:spPr>
          <a:xfrm>
            <a:off x="736600" y="1289050"/>
            <a:ext cx="10718800" cy="672104"/>
          </a:xfrm>
        </p:spPr>
        <p:txBody>
          <a:bodyPr/>
          <a:lstStyle/>
          <a:p>
            <a:r>
              <a:rPr lang="en-US" altLang="en-US" dirty="0"/>
              <a:t>The volume of this cylinder is </a:t>
            </a:r>
            <a:r>
              <a:rPr lang="en-US" altLang="en-US" i="1" dirty="0"/>
              <a:t>A</a:t>
            </a:r>
            <a:r>
              <a:rPr lang="en-US" altLang="en-US" sz="400" i="1" dirty="0"/>
              <a:t> </a:t>
            </a:r>
            <a:r>
              <a:rPr lang="en-US" altLang="en-US" dirty="0"/>
              <a:t>(</a:t>
            </a:r>
            <a:r>
              <a:rPr lang="en-US" altLang="en-US" i="1" dirty="0"/>
              <a:t>x</a:t>
            </a:r>
            <a:r>
              <a:rPr lang="en-US" altLang="en-US" i="1" baseline="-25000" dirty="0"/>
              <a:t>i</a:t>
            </a:r>
            <a:r>
              <a:rPr lang="en-US" altLang="en-US" dirty="0">
                <a:sym typeface="Symbol" panose="05050102010706020507" pitchFamily="18" charset="2"/>
              </a:rPr>
              <a:t></a:t>
            </a:r>
            <a:r>
              <a:rPr lang="en-US" altLang="en-US" dirty="0"/>
              <a:t>) </a:t>
            </a:r>
            <a:r>
              <a:rPr lang="el-GR" altLang="en-US" dirty="0" smtClean="0">
                <a:latin typeface="Arial" panose="020B0604020202020204" pitchFamily="34" charset="0"/>
                <a:cs typeface="Arial" panose="020B0604020202020204" pitchFamily="34" charset="0"/>
                <a:sym typeface="Symbol" panose="05050102010706020507" pitchFamily="18" charset="2"/>
              </a:rPr>
              <a:t>Δ</a:t>
            </a:r>
            <a:r>
              <a:rPr lang="en-US" altLang="en-US" i="1" dirty="0" smtClean="0"/>
              <a:t>x</a:t>
            </a:r>
            <a:r>
              <a:rPr lang="en-US" altLang="en-US" dirty="0"/>
              <a:t>, so an approximation to our intuitive conception of the volume of the </a:t>
            </a:r>
            <a:r>
              <a:rPr lang="en-US" altLang="en-US" i="1" dirty="0"/>
              <a:t>i</a:t>
            </a:r>
            <a:r>
              <a:rPr lang="en-US" altLang="en-US" sz="800" dirty="0"/>
              <a:t> </a:t>
            </a:r>
            <a:r>
              <a:rPr lang="en-US" altLang="en-US" dirty="0"/>
              <a:t>th slab </a:t>
            </a:r>
            <a:r>
              <a:rPr lang="en-US" altLang="en-US" i="1" dirty="0"/>
              <a:t>S</a:t>
            </a:r>
            <a:r>
              <a:rPr lang="en-US" altLang="en-US" i="1" baseline="-25000" dirty="0"/>
              <a:t>i</a:t>
            </a:r>
            <a:r>
              <a:rPr lang="en-US" altLang="en-US" dirty="0"/>
              <a:t> is</a:t>
            </a:r>
            <a:endParaRPr lang="en-IN" dirty="0"/>
          </a:p>
        </p:txBody>
      </p:sp>
      <p:graphicFrame>
        <p:nvGraphicFramePr>
          <p:cNvPr id="8" name="Content Placeholder 7" descr="v (s_i) approximately A(x_i^*) delta x">
            <a:extLst>
              <a:ext uri="{FF2B5EF4-FFF2-40B4-BE49-F238E27FC236}">
                <a16:creationId xmlns:a16="http://schemas.microsoft.com/office/drawing/2014/main" id="{8DA8A62A-50D9-43FB-9FDC-8EB571797736}"/>
              </a:ext>
            </a:extLst>
          </p:cNvPr>
          <p:cNvGraphicFramePr>
            <a:graphicFrameLocks noGrp="1" noChangeAspect="1"/>
          </p:cNvGraphicFramePr>
          <p:nvPr>
            <p:ph sz="quarter" idx="24"/>
            <p:extLst>
              <p:ext uri="{D42A27DB-BD31-4B8C-83A1-F6EECF244321}">
                <p14:modId xmlns:p14="http://schemas.microsoft.com/office/powerpoint/2010/main" val="2454416650"/>
              </p:ext>
            </p:extLst>
          </p:nvPr>
        </p:nvGraphicFramePr>
        <p:xfrm>
          <a:off x="4958788" y="2360005"/>
          <a:ext cx="2268073" cy="401638"/>
        </p:xfrm>
        <a:graphic>
          <a:graphicData uri="http://schemas.openxmlformats.org/presentationml/2006/ole">
            <mc:AlternateContent xmlns:mc="http://schemas.openxmlformats.org/markup-compatibility/2006">
              <mc:Choice xmlns:v="urn:schemas-microsoft-com:vml" Requires="v">
                <p:oleObj spid="_x0000_s618654" name="Equation" r:id="rId3" imgW="2438280" imgH="431640" progId="Equation.DSMT4">
                  <p:embed/>
                </p:oleObj>
              </mc:Choice>
              <mc:Fallback>
                <p:oleObj name="Equation" r:id="rId3" imgW="2438280" imgH="431640" progId="Equation.DSMT4">
                  <p:embed/>
                  <p:pic>
                    <p:nvPicPr>
                      <p:cNvPr id="7" name="Object 6">
                        <a:extLst>
                          <a:ext uri="{FF2B5EF4-FFF2-40B4-BE49-F238E27FC236}">
                            <a16:creationId xmlns:a16="http://schemas.microsoft.com/office/drawing/2014/main" id="{FED41516-2498-488F-BBDD-1544BF0ECB11}"/>
                          </a:ext>
                        </a:extLst>
                      </p:cNvPr>
                      <p:cNvPicPr/>
                      <p:nvPr/>
                    </p:nvPicPr>
                    <p:blipFill>
                      <a:blip r:embed="rId4"/>
                      <a:stretch>
                        <a:fillRect/>
                      </a:stretch>
                    </p:blipFill>
                    <p:spPr>
                      <a:xfrm>
                        <a:off x="4958788" y="2360005"/>
                        <a:ext cx="2268073" cy="40163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066661C3-FE8E-409B-BD8F-279FB738942B}"/>
              </a:ext>
            </a:extLst>
          </p:cNvPr>
          <p:cNvSpPr>
            <a:spLocks noGrp="1"/>
          </p:cNvSpPr>
          <p:nvPr>
            <p:ph sz="quarter" idx="25"/>
          </p:nvPr>
        </p:nvSpPr>
        <p:spPr>
          <a:xfrm>
            <a:off x="736600" y="2954216"/>
            <a:ext cx="10712450" cy="782346"/>
          </a:xfrm>
        </p:spPr>
        <p:txBody>
          <a:bodyPr/>
          <a:lstStyle/>
          <a:p>
            <a:r>
              <a:rPr lang="en-US" altLang="en-US" dirty="0"/>
              <a:t>Adding the volumes of these slabs, we get an approximation to the total volume (that is, what we think of intuitively as the volume):</a:t>
            </a:r>
            <a:endParaRPr lang="en-IN" dirty="0"/>
          </a:p>
        </p:txBody>
      </p:sp>
      <p:graphicFrame>
        <p:nvGraphicFramePr>
          <p:cNvPr id="10" name="Content Placeholder 9" descr="v approximately sum_i=1^n (x_i*) delta (x)">
            <a:extLst>
              <a:ext uri="{FF2B5EF4-FFF2-40B4-BE49-F238E27FC236}">
                <a16:creationId xmlns:a16="http://schemas.microsoft.com/office/drawing/2014/main" id="{0D9F362C-6206-4433-BC2E-5F7C4B299B6F}"/>
              </a:ext>
            </a:extLst>
          </p:cNvPr>
          <p:cNvGraphicFramePr>
            <a:graphicFrameLocks noGrp="1" noChangeAspect="1"/>
          </p:cNvGraphicFramePr>
          <p:nvPr>
            <p:ph sz="quarter" idx="26"/>
            <p:extLst>
              <p:ext uri="{D42A27DB-BD31-4B8C-83A1-F6EECF244321}">
                <p14:modId xmlns:p14="http://schemas.microsoft.com/office/powerpoint/2010/main" val="3742842886"/>
              </p:ext>
            </p:extLst>
          </p:nvPr>
        </p:nvGraphicFramePr>
        <p:xfrm>
          <a:off x="5048666" y="3904180"/>
          <a:ext cx="2094666" cy="782346"/>
        </p:xfrm>
        <a:graphic>
          <a:graphicData uri="http://schemas.openxmlformats.org/presentationml/2006/ole">
            <mc:AlternateContent xmlns:mc="http://schemas.openxmlformats.org/markup-compatibility/2006">
              <mc:Choice xmlns:v="urn:schemas-microsoft-com:vml" Requires="v">
                <p:oleObj spid="_x0000_s618655" name="Equation" r:id="rId5" imgW="2108160" imgH="787320" progId="Equation.DSMT4">
                  <p:embed/>
                </p:oleObj>
              </mc:Choice>
              <mc:Fallback>
                <p:oleObj name="Equation" r:id="rId5" imgW="2108160" imgH="787320" progId="Equation.DSMT4">
                  <p:embed/>
                  <p:pic>
                    <p:nvPicPr>
                      <p:cNvPr id="9" name="Object 8">
                        <a:extLst>
                          <a:ext uri="{FF2B5EF4-FFF2-40B4-BE49-F238E27FC236}">
                            <a16:creationId xmlns:a16="http://schemas.microsoft.com/office/drawing/2014/main" id="{1C1EDED2-BBD0-4448-8F89-46AC583FA8D1}"/>
                          </a:ext>
                        </a:extLst>
                      </p:cNvPr>
                      <p:cNvPicPr/>
                      <p:nvPr/>
                    </p:nvPicPr>
                    <p:blipFill>
                      <a:blip r:embed="rId6"/>
                      <a:stretch>
                        <a:fillRect/>
                      </a:stretch>
                    </p:blipFill>
                    <p:spPr>
                      <a:xfrm>
                        <a:off x="5048666" y="3904180"/>
                        <a:ext cx="2094666" cy="782346"/>
                      </a:xfrm>
                      <a:prstGeom prst="rect">
                        <a:avLst/>
                      </a:prstGeom>
                    </p:spPr>
                  </p:pic>
                </p:oleObj>
              </mc:Fallback>
            </mc:AlternateContent>
          </a:graphicData>
        </a:graphic>
      </p:graphicFrame>
    </p:spTree>
    <p:extLst>
      <p:ext uri="{BB962C8B-B14F-4D97-AF65-F5344CB8AC3E}">
        <p14:creationId xmlns:p14="http://schemas.microsoft.com/office/powerpoint/2010/main" val="42637878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e8a45c7652902e4b3ed266baa9c2c9a17765d2a"/>
</p:tagLst>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1" id="{276F6C23-6457-4163-906F-9FD71B1D340C}" vid="{9A4A37B5-06EA-4573-8274-FD94E47E4E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5D52E595BC2A47A3DCA88123D2A30D" ma:contentTypeVersion="35" ma:contentTypeDescription="Create a new document." ma:contentTypeScope="" ma:versionID="4c660e2e17d3ab93da6a423d8c1d122d">
  <xsd:schema xmlns:xsd="http://www.w3.org/2001/XMLSchema" xmlns:xs="http://www.w3.org/2001/XMLSchema" xmlns:p="http://schemas.microsoft.com/office/2006/metadata/properties" xmlns:ns2="a4d2ff27-a226-42e2-a79e-c1ae662d212e" xmlns:ns3="f856fc18-c0f7-462c-a53d-fc2610d0c4c8" xmlns:ns4="a3520c62-91d1-4715-93cb-6b6cc6733a1f" targetNamespace="http://schemas.microsoft.com/office/2006/metadata/properties" ma:root="true" ma:fieldsID="59feb48a41e2f3269242cbc893d6fc9a" ns2:_="" ns3:_="" ns4:_="">
    <xsd:import namespace="a4d2ff27-a226-42e2-a79e-c1ae662d212e"/>
    <xsd:import namespace="f856fc18-c0f7-462c-a53d-fc2610d0c4c8"/>
    <xsd:import namespace="a3520c62-91d1-4715-93cb-6b6cc6733a1f"/>
    <xsd:element name="properties">
      <xsd:complexType>
        <xsd:sequence>
          <xsd:element name="documentManagement">
            <xsd:complexType>
              <xsd:all>
                <xsd:element ref="ns2:Description0" minOccurs="0"/>
                <xsd:element ref="ns3:Review_x0020_Notes" minOccurs="0"/>
                <xsd:element ref="ns3:Source_x0020_File_x0020_Only" minOccurs="0"/>
                <xsd:element ref="ns3:SPM_x0020_Definitions_x0020_Doc" minOccurs="0"/>
                <xsd:element ref="ns3:Also_x0020_on_x0020_Doc_x0020_Center" minOccurs="0"/>
                <xsd:element ref="ns3:E2E" minOccurs="0"/>
                <xsd:element ref="ns3:Function" minOccurs="0"/>
                <xsd:element ref="ns3:Topic2" minOccurs="0"/>
                <xsd:element ref="ns3:Sub_x002d_Topic2" minOccurs="0"/>
                <xsd:element ref="ns3:Current_x0020_Vrs_x002e__x0020_Date" minOccurs="0"/>
                <xsd:element ref="ns3:Owner" minOccurs="0"/>
                <xsd:element ref="ns3:Doc_x0020_Type2" minOccurs="0"/>
                <xsd:element ref="ns3:_x0031_e_x0020_Audience" minOccurs="0"/>
                <xsd:element ref="ns3:Product_x0020_Delivery_x0020_Format" minOccurs="0"/>
                <xsd:element ref="ns3:Product_x0020_Type_x0028_s_x0029_" minOccurs="0"/>
                <xsd:element ref="ns3:System_x0028_s_x0029_" minOccurs="0"/>
                <xsd:element ref="ns3:Software" minOccurs="0"/>
                <xsd:element ref="ns3:Screen" minOccurs="0"/>
                <xsd:element ref="ns3:Component_x0028_s_x0029_" minOccurs="0"/>
                <xsd:element ref="ns4:_dlc_DocIdUrl" minOccurs="0"/>
                <xsd:element ref="ns4:_dlc_DocId" minOccurs="0"/>
                <xsd:element ref="ns4:_dlc_DocIdPersistId" minOccurs="0"/>
                <xsd:element ref="ns3:Portfol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2ff27-a226-42e2-a79e-c1ae662d212e"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56fc18-c0f7-462c-a53d-fc2610d0c4c8" elementFormDefault="qualified">
    <xsd:import namespace="http://schemas.microsoft.com/office/2006/documentManagement/types"/>
    <xsd:import namespace="http://schemas.microsoft.com/office/infopath/2007/PartnerControls"/>
    <xsd:element name="Review_x0020_Notes" ma:index="3" nillable="true" ma:displayName="Review Notes" ma:internalName="Review_x0020_Notes">
      <xsd:simpleType>
        <xsd:restriction base="dms:Text">
          <xsd:maxLength value="255"/>
        </xsd:restriction>
      </xsd:simpleType>
    </xsd:element>
    <xsd:element name="Source_x0020_File_x0020_Only" ma:index="4" nillable="true" ma:displayName="Source File Only" ma:default="0" ma:internalName="Source_x0020_File_x0020_Only">
      <xsd:simpleType>
        <xsd:restriction base="dms:Boolean"/>
      </xsd:simpleType>
    </xsd:element>
    <xsd:element name="SPM_x0020_Definitions_x0020_Doc" ma:index="5" nillable="true" ma:displayName="SPM Definitions Doc" ma:default="0" ma:description="Documents that are referenced in scales vendor pricing definition documentation." ma:internalName="SPM_x0020_Definitions_x0020_Doc">
      <xsd:simpleType>
        <xsd:restriction base="dms:Boolean"/>
      </xsd:simpleType>
    </xsd:element>
    <xsd:element name="Also_x0020_on_x0020_Doc_x0020_Center" ma:index="6" nillable="true" ma:displayName="Shared Doc" ma:default="0" ma:internalName="Also_x0020_on_x0020_Doc_x0020_Center">
      <xsd:simpleType>
        <xsd:restriction base="dms:Boolean"/>
      </xsd:simpleType>
    </xsd:element>
    <xsd:element name="E2E" ma:index="7" nillable="true" ma:displayName="Outsourced Services" ma:default="0" ma:internalName="E2E">
      <xsd:simpleType>
        <xsd:restriction base="dms:Boolean"/>
      </xsd:simpleType>
    </xsd:element>
    <xsd:element name="Function" ma:index="8" nillable="true" ma:displayName="Function" ma:format="Dropdown" ma:internalName="Function">
      <xsd:simpleType>
        <xsd:restriction base="dms:Choice">
          <xsd:enumeration value="Product Setup"/>
          <xsd:enumeration value="Asset Selection"/>
          <xsd:enumeration value="Product Funding"/>
          <xsd:enumeration value="Content Authoring"/>
          <xsd:enumeration value="Content Development"/>
          <xsd:enumeration value="Content Design"/>
          <xsd:enumeration value="Content Clearance"/>
          <xsd:enumeration value="Content Production"/>
          <xsd:enumeration value="Project Management"/>
          <xsd:enumeration value="Content Finalization"/>
          <xsd:enumeration value="Product Closeout Activities"/>
          <xsd:enumeration value="Content Revision and Reprint"/>
          <xsd:enumeration value="General Reference"/>
        </xsd:restriction>
      </xsd:simpleType>
    </xsd:element>
    <xsd:element name="Topic2" ma:index="9" nillable="true" ma:displayName="Topic" ma:format="Dropdown" ma:internalName="Topic2">
      <xsd:simpleType>
        <xsd:restriction base="dms:Choice">
          <xsd:enumeration value="Managing Files"/>
          <xsd:enumeration value="Managing Quality and Compliance"/>
          <xsd:enumeration value="Managing Partners"/>
          <xsd:enumeration value="Managing Data"/>
          <xsd:enumeration value="Managing Budgets"/>
          <xsd:enumeration value="Managing Content Creation"/>
          <xsd:enumeration value="Other (Admin, Tools, Resources)"/>
        </xsd:restriction>
      </xsd:simpleType>
    </xsd:element>
    <xsd:element name="Sub_x002d_Topic2" ma:index="10" nillable="true" ma:displayName="Sub-Topic" ma:format="Dropdown" ma:internalName="Sub_x002d_Topic2">
      <xsd:simpleType>
        <xsd:restriction base="dms:Choice">
          <xsd:enumeration value="--MANAGING FILES--"/>
          <xsd:enumeration value="Archiving/File Sharing"/>
          <xsd:enumeration value="Automation"/>
          <xsd:enumeration value="Composition Standards"/>
          <xsd:enumeration value="File Approval"/>
          <xsd:enumeration value="File Certification"/>
          <xsd:enumeration value="File Delivery to Printer"/>
          <xsd:enumeration value="File Naming"/>
          <xsd:enumeration value="File Setup"/>
          <xsd:enumeration value="Format Conversion"/>
          <xsd:enumeration value="In-Prod Deliverables"/>
          <xsd:enumeration value="Page Proofs"/>
          <xsd:enumeration value="Print On Demand"/>
          <xsd:enumeration value="Printer Proofs"/>
          <xsd:enumeration value="Routing for Transmittal/Review"/>
          <xsd:enumeration value="Watermarking"/>
          <xsd:enumeration value="Word Downloads"/>
          <xsd:enumeration value="--MANAGING QUALITY &amp; COMPLIANCE--"/>
          <xsd:enumeration value="Alt text"/>
          <xsd:enumeration value="Assessments"/>
          <xsd:enumeration value="Branding"/>
          <xsd:enumeration value="Copyediting"/>
          <xsd:enumeration value="Copyright Lines and License Agreements"/>
          <xsd:enumeration value="Credit Line Placement"/>
          <xsd:enumeration value="CXX Processing"/>
          <xsd:enumeration value="CenDoc"/>
          <xsd:enumeration value="Design &amp; Semantic Coding"/>
          <xsd:enumeration value="Indexing"/>
          <xsd:enumeration value="Proofreading/QA"/>
          <xsd:enumeration value="Systems Testing"/>
          <xsd:enumeration value="--MANAGING PARTNERS--"/>
          <xsd:enumeration value="Author Communication"/>
          <xsd:enumeration value="Contact Lists"/>
          <xsd:enumeration value="Outsourced Services"/>
          <xsd:enumeration value="Escalation"/>
          <xsd:enumeration value="Project Team"/>
          <xsd:enumeration value="Vendor Assignments"/>
          <xsd:enumeration value="Vendor Communication"/>
          <xsd:enumeration value="Vendor Start Up"/>
          <xsd:enumeration value="Vendor Tracking"/>
          <xsd:enumeration value="--MANAGING DATA--"/>
          <xsd:enumeration value="Asset  Metadata"/>
          <xsd:enumeration value="Attachments"/>
          <xsd:enumeration value="Close-Out Materials"/>
          <xsd:enumeration value="Dashboard"/>
          <xsd:enumeration value="Data Integrity"/>
          <xsd:enumeration value="Meetings"/>
          <xsd:enumeration value="Order/Print Management"/>
          <xsd:enumeration value="Product Setup"/>
          <xsd:enumeration value="Schedules"/>
          <xsd:enumeration value="Specifications"/>
          <xsd:enumeration value="--MANAGING BUDGETS--"/>
          <xsd:enumeration value="Charge-Back Tracking"/>
          <xsd:enumeration value="Invoice Processing"/>
          <xsd:enumeration value="Plate &amp; Plate Wizard"/>
          <xsd:enumeration value="Purchase Orders"/>
          <xsd:enumeration value="Time Entry"/>
          <xsd:enumeration value="--MANAGING CONTENT CREATION--"/>
          <xsd:enumeration value="Approved Content Providers"/>
          <xsd:enumeration value="Art Manuscript / Logs"/>
          <xsd:enumeration value="Author Contract"/>
          <xsd:enumeration value="Content Authoring"/>
          <xsd:enumeration value="Content Design"/>
          <xsd:enumeration value="Content Development"/>
          <xsd:enumeration value="CXX Submission"/>
          <xsd:enumeration value="--OTHER: ADMIN/TOOLS/RESOURCES--"/>
          <xsd:enumeration value="Book Requests / Sample Copies"/>
          <xsd:enumeration value="Carts Request Form"/>
          <xsd:enumeration value="Codes &amp; Standard IDs"/>
          <xsd:enumeration value="Document Management *"/>
          <xsd:enumeration value="Other"/>
          <xsd:enumeration value="Shipping (Hardcopy)"/>
          <xsd:enumeration value="Tips &amp; Tricks *"/>
        </xsd:restriction>
      </xsd:simpleType>
    </xsd:element>
    <xsd:element name="Current_x0020_Vrs_x002e__x0020_Date" ma:index="11" nillable="true" ma:displayName="Current Vrs. Date" ma:format="DateOnly" ma:internalName="Current_x0020_Vrs_x002e__x0020_Date">
      <xsd:simpleType>
        <xsd:restriction base="dms:DateTime"/>
      </xsd:simpleType>
    </xsd:element>
    <xsd:element name="Owner" ma:index="12" nillable="true" ma:displayName="Owner" ma:description="Owner of this document" ma:list="UserInfo" ma:SearchPeopleOnly="false"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_x0020_Type2" ma:index="13" nillable="true" ma:displayName="Doc Type" ma:format="Dropdown" ma:internalName="Doc_x0020_Type2">
      <xsd:simpleType>
        <xsd:restriction base="dms:Choice">
          <xsd:enumeration value="Application File"/>
          <xsd:enumeration value="Calculator"/>
          <xsd:enumeration value="Cendoc Stylesheet"/>
          <xsd:enumeration value="Checklist/1-Pager"/>
          <xsd:enumeration value="Email Template"/>
          <xsd:enumeration value="Form"/>
          <xsd:enumeration value="Guidelines"/>
          <xsd:enumeration value="Non-PAL Stylesheet"/>
          <xsd:enumeration value="Presentation"/>
          <xsd:enumeration value="Process or Policy"/>
          <xsd:enumeration value="Reference FAQ"/>
          <xsd:enumeration value="Report"/>
          <xsd:enumeration value="Requirements (System)"/>
          <xsd:enumeration value="Sample / Example"/>
          <xsd:enumeration value="Style Guide"/>
          <xsd:enumeration value="Template"/>
          <xsd:enumeration value="User Guide/Manual"/>
          <xsd:enumeration value="Value List/Table"/>
          <xsd:enumeration value="Workflow"/>
        </xsd:restriction>
      </xsd:simpleType>
    </xsd:element>
    <xsd:element name="_x0031_e_x0020_Audience" ma:index="14" nillable="true" ma:displayName="Primary Audience" ma:internalName="_x0031_e_x0020_Audience">
      <xsd:complexType>
        <xsd:complexContent>
          <xsd:extension base="dms:MultiChoice">
            <xsd:sequence>
              <xsd:element name="Value" maxOccurs="unbounded" minOccurs="0" nillable="true">
                <xsd:simpleType>
                  <xsd:restriction base="dms:Choice">
                    <xsd:enumeration value="Content Development"/>
                    <xsd:enumeration value="Design"/>
                    <xsd:enumeration value="Digital Production"/>
                    <xsd:enumeration value="E2E Site Lead"/>
                    <xsd:enumeration value="Finance &amp; Metrics"/>
                    <xsd:enumeration value="Inventory"/>
                    <xsd:enumeration value="Manufacturing"/>
                    <xsd:enumeration value="Marketing / Sales"/>
                    <xsd:enumeration value="Media Development"/>
                    <xsd:enumeration value="Production"/>
                    <xsd:enumeration value="Product Management"/>
                    <xsd:enumeration value="R&amp;P Acquisitions"/>
                    <xsd:enumeration value="R&amp;P Clearance"/>
                    <xsd:enumeration value="Standards/Ops Only"/>
                    <xsd:enumeration value="Vendors (VIP)"/>
                  </xsd:restriction>
                </xsd:simpleType>
              </xsd:element>
            </xsd:sequence>
          </xsd:extension>
        </xsd:complexContent>
      </xsd:complexType>
    </xsd:element>
    <xsd:element name="Product_x0020_Delivery_x0020_Format" ma:index="15" nillable="true" ma:displayName="Product Delivery Format" ma:internalName="Product_x0020_Delivery_x0020_Format">
      <xsd:complexType>
        <xsd:complexContent>
          <xsd:extension base="dms:MultiChoice">
            <xsd:sequence>
              <xsd:element name="Value" maxOccurs="unbounded" minOccurs="0" nillable="true">
                <xsd:simpleType>
                  <xsd:restriction base="dms:Choice">
                    <xsd:enumeration value="Print"/>
                    <xsd:enumeration value="Manufactured Media"/>
                    <xsd:enumeration value="Online/Digital"/>
                  </xsd:restriction>
                </xsd:simpleType>
              </xsd:element>
            </xsd:sequence>
          </xsd:extension>
        </xsd:complexContent>
      </xsd:complexType>
    </xsd:element>
    <xsd:element name="Product_x0020_Type_x0028_s_x0029_" ma:index="16" nillable="true" ma:displayName="Product Type(s)" ma:default="None" ma:internalName="Product_x0020_Type_x0028_s_x0029_">
      <xsd:complexType>
        <xsd:complexContent>
          <xsd:extension base="dms:MultiChoice">
            <xsd:sequence>
              <xsd:element name="Value" maxOccurs="unbounded" minOccurs="0" nillable="true">
                <xsd:simpleType>
                  <xsd:restriction base="dms:Choice">
                    <xsd:enumeration value="None"/>
                    <xsd:enumeration value="Advantage Editions"/>
                    <xsd:enumeration value="Ancillaries - Digital"/>
                    <xsd:enumeration value="Ancillaries - Print"/>
                    <xsd:enumeration value="Annotated Editions"/>
                    <xsd:enumeration value="AP Editions"/>
                    <xsd:enumeration value="Custom"/>
                    <xsd:enumeration value="Digital Products (non-eBook)"/>
                    <xsd:enumeration value="eBook"/>
                    <xsd:enumeration value="K-12 Editions"/>
                    <xsd:enumeration value="K-12 HS Editions"/>
                    <xsd:enumeration value="Instructor Editions"/>
                    <xsd:enumeration value="International Editions"/>
                    <xsd:enumeration value="MindTap"/>
                    <xsd:enumeration value="National Geographic Learning"/>
                    <xsd:enumeration value="SimPub"/>
                    <xsd:enumeration value="Student/Base Editions"/>
                  </xsd:restriction>
                </xsd:simpleType>
              </xsd:element>
            </xsd:sequence>
          </xsd:extension>
        </xsd:complexContent>
      </xsd:complexType>
    </xsd:element>
    <xsd:element name="System_x0028_s_x0029_" ma:index="17" nillable="true" ma:displayName="System(s)" ma:default="None" ma:internalName="System_x0028_s_x0029_">
      <xsd:complexType>
        <xsd:complexContent>
          <xsd:extension base="dms:MultiChoice">
            <xsd:sequence>
              <xsd:element name="Value" maxOccurs="unbounded" minOccurs="0" nillable="true">
                <xsd:simpleType>
                  <xsd:restriction base="dms:Choice">
                    <xsd:enumeration value="None"/>
                    <xsd:enumeration value="Cardinal"/>
                    <xsd:enumeration value="CARTS"/>
                    <xsd:enumeration value="Compose"/>
                    <xsd:enumeration value="Docusphere"/>
                    <xsd:enumeration value="DropBox"/>
                    <xsd:enumeration value="E1"/>
                    <xsd:enumeration value="eProd"/>
                    <xsd:enumeration value="Geyser"/>
                    <xsd:enumeration value="Inside"/>
                    <xsd:enumeration value="Inside:ProdShare"/>
                    <xsd:enumeration value="IPS"/>
                    <xsd:enumeration value="JIRA"/>
                    <xsd:enumeration value="Mass Transit"/>
                    <xsd:enumeration value="ORCA"/>
                    <xsd:enumeration value="Printer Systems (JA/InSite/ePAC)"/>
                    <xsd:enumeration value="Rights Reporting Tool (RRT)"/>
                    <xsd:enumeration value="Rights Systems (RMS/CRS)"/>
                    <xsd:enumeration value="Telescope"/>
                  </xsd:restriction>
                </xsd:simpleType>
              </xsd:element>
            </xsd:sequence>
          </xsd:extension>
        </xsd:complexContent>
      </xsd:complexType>
    </xsd:element>
    <xsd:element name="Software" ma:index="18" nillable="true" ma:displayName="Software" ma:format="Dropdown" ma:internalName="Software">
      <xsd:simpleType>
        <xsd:restriction base="dms:Choice">
          <xsd:enumeration value="Adobe Acrobat"/>
          <xsd:enumeration value="Microsoft Visio"/>
          <xsd:enumeration value="PitStop"/>
        </xsd:restriction>
      </xsd:simpleType>
    </xsd:element>
    <xsd:element name="Screen" ma:index="19" nillable="true" ma:displayName="Screen" ma:format="Dropdown" ma:internalName="Screen">
      <xsd:simpleType>
        <xsd:restriction base="dms:Choice">
          <xsd:enumeration value="Attachments"/>
          <xsd:enumeration value="Dashboard(s)"/>
          <xsd:enumeration value="General/Multiple"/>
          <xsd:enumeration value="Main Setup"/>
          <xsd:enumeration value="MyTasks"/>
          <xsd:enumeration value="Narrative"/>
          <xsd:enumeration value="Plate"/>
          <xsd:enumeration value="Project Team"/>
          <xsd:enumeration value="Reprint Corrections"/>
          <xsd:enumeration value="Rights System View"/>
          <xsd:enumeration value="Routing"/>
          <xsd:enumeration value="Schedule"/>
          <xsd:enumeration value="Specifications"/>
          <xsd:enumeration value="Vendor Address Book"/>
          <xsd:enumeration value="Vendor Assignments"/>
        </xsd:restriction>
      </xsd:simpleType>
    </xsd:element>
    <xsd:element name="Component_x0028_s_x0029_" ma:index="20" nillable="true" ma:displayName="Component(s)" ma:default="None" ma:internalName="Component_x0028_s_x0029_">
      <xsd:complexType>
        <xsd:complexContent>
          <xsd:extension base="dms:MultiChoice">
            <xsd:sequence>
              <xsd:element name="Value" maxOccurs="unbounded" minOccurs="0" nillable="true">
                <xsd:simpleType>
                  <xsd:restriction base="dms:Choice">
                    <xsd:enumeration value="None"/>
                    <xsd:enumeration value="Book Covers"/>
                    <xsd:enumeration value="Book Endsheets"/>
                    <xsd:enumeration value="Book Inserts"/>
                    <xsd:enumeration value="Book Inside Covers"/>
                    <xsd:enumeration value="Book Interiors"/>
                    <xsd:enumeration value="Book Preface/FM/CR"/>
                    <xsd:enumeration value="CDs"/>
                    <xsd:enumeration value="DVDs"/>
                    <xsd:enumeration value="In-Book Ads"/>
                    <xsd:enumeration value="PACs"/>
                  </xsd:restriction>
                </xsd:simpleType>
              </xsd:element>
            </xsd:sequence>
          </xsd:extension>
        </xsd:complexContent>
      </xsd:complexType>
    </xsd:element>
    <xsd:element name="Portfolio" ma:index="30" nillable="true" ma:displayName="Portfolio" ma:hidden="true" ma:internalName="Portfolio" ma:readOnly="false">
      <xsd:complexType>
        <xsd:complexContent>
          <xsd:extension base="dms:MultiChoice">
            <xsd:sequence>
              <xsd:element name="Value" maxOccurs="unbounded" minOccurs="0" nillable="true">
                <xsd:simpleType>
                  <xsd:restriction base="dms:Choice">
                    <xsd:enumeration value="Higher Ed"/>
                    <xsd:enumeration value="NGL/International"/>
                    <xsd:enumeration value="School/Referenc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3520c62-91d1-4715-93cb-6b6cc6733a1f" elementFormDefault="qualified">
    <xsd:import namespace="http://schemas.microsoft.com/office/2006/documentManagement/types"/>
    <xsd:import namespace="http://schemas.microsoft.com/office/infopath/2007/PartnerControls"/>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E2E xmlns="f856fc18-c0f7-462c-a53d-fc2610d0c4c8">false</E2E>
    <Review_x0020_Notes xmlns="f856fc18-c0f7-462c-a53d-fc2610d0c4c8" xsi:nil="true"/>
    <_x0031_e_x0020_Audience xmlns="f856fc18-c0f7-462c-a53d-fc2610d0c4c8"/>
    <Screen xmlns="f856fc18-c0f7-462c-a53d-fc2610d0c4c8" xsi:nil="true"/>
    <Also_x0020_on_x0020_Doc_x0020_Center xmlns="f856fc18-c0f7-462c-a53d-fc2610d0c4c8">false</Also_x0020_on_x0020_Doc_x0020_Center>
    <Sub_x002d_Topic2 xmlns="f856fc18-c0f7-462c-a53d-fc2610d0c4c8" xsi:nil="true"/>
    <Current_x0020_Vrs_x002e__x0020_Date xmlns="f856fc18-c0f7-462c-a53d-fc2610d0c4c8" xsi:nil="true"/>
    <Product_x0020_Delivery_x0020_Format xmlns="f856fc18-c0f7-462c-a53d-fc2610d0c4c8"/>
    <Topic2 xmlns="f856fc18-c0f7-462c-a53d-fc2610d0c4c8" xsi:nil="true"/>
    <Source_x0020_File_x0020_Only xmlns="f856fc18-c0f7-462c-a53d-fc2610d0c4c8">false</Source_x0020_File_x0020_Only>
    <Doc_x0020_Type2 xmlns="f856fc18-c0f7-462c-a53d-fc2610d0c4c8" xsi:nil="true"/>
    <Owner xmlns="f856fc18-c0f7-462c-a53d-fc2610d0c4c8">
      <UserInfo>
        <DisplayName/>
        <AccountId xsi:nil="true"/>
        <AccountType/>
      </UserInfo>
    </Owner>
    <Software xmlns="f856fc18-c0f7-462c-a53d-fc2610d0c4c8" xsi:nil="true"/>
    <System_x0028_s_x0029_ xmlns="f856fc18-c0f7-462c-a53d-fc2610d0c4c8">
      <Value>None</Value>
    </System_x0028_s_x0029_>
    <Description0 xmlns="a4d2ff27-a226-42e2-a79e-c1ae662d212e" xsi:nil="true"/>
    <Product_x0020_Type_x0028_s_x0029_ xmlns="f856fc18-c0f7-462c-a53d-fc2610d0c4c8">
      <Value>None</Value>
    </Product_x0020_Type_x0028_s_x0029_>
    <Component_x0028_s_x0029_ xmlns="f856fc18-c0f7-462c-a53d-fc2610d0c4c8">
      <Value>None</Value>
    </Component_x0028_s_x0029_>
    <Function xmlns="f856fc18-c0f7-462c-a53d-fc2610d0c4c8" xsi:nil="true"/>
    <Portfolio xmlns="f856fc18-c0f7-462c-a53d-fc2610d0c4c8"/>
    <SPM_x0020_Definitions_x0020_Doc xmlns="f856fc18-c0f7-462c-a53d-fc2610d0c4c8">false</SPM_x0020_Definitions_x0020_Doc>
  </documentManagement>
</p:properties>
</file>

<file path=customXml/itemProps1.xml><?xml version="1.0" encoding="utf-8"?>
<ds:datastoreItem xmlns:ds="http://schemas.openxmlformats.org/officeDocument/2006/customXml" ds:itemID="{1FBD255F-1AB4-4B7F-97CA-248D24762D41}">
  <ds:schemaRefs>
    <ds:schemaRef ds:uri="http://schemas.microsoft.com/sharepoint/events"/>
  </ds:schemaRefs>
</ds:datastoreItem>
</file>

<file path=customXml/itemProps2.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3.xml><?xml version="1.0" encoding="utf-8"?>
<ds:datastoreItem xmlns:ds="http://schemas.openxmlformats.org/officeDocument/2006/customXml" ds:itemID="{D75FD8AF-03B6-40B7-84F4-489ECF9A03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2ff27-a226-42e2-a79e-c1ae662d212e"/>
    <ds:schemaRef ds:uri="f856fc18-c0f7-462c-a53d-fc2610d0c4c8"/>
    <ds:schemaRef ds:uri="a3520c62-91d1-4715-93cb-6b6cc6733a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F60B298-C6B1-4CA0-A44C-8B6FAB39D879}">
  <ds:schemaRefs>
    <ds:schemaRef ds:uri="a4d2ff27-a226-42e2-a79e-c1ae662d212e"/>
    <ds:schemaRef ds:uri="http://purl.org/dc/dcmitype/"/>
    <ds:schemaRef ds:uri="http://schemas.microsoft.com/office/2006/documentManagement/types"/>
    <ds:schemaRef ds:uri="http://purl.org/dc/elements/1.1/"/>
    <ds:schemaRef ds:uri="a3520c62-91d1-4715-93cb-6b6cc6733a1f"/>
    <ds:schemaRef ds:uri="f856fc18-c0f7-462c-a53d-fc2610d0c4c8"/>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4175</TotalTime>
  <Words>1221</Words>
  <Application>Microsoft Office PowerPoint</Application>
  <PresentationFormat>Widescreen</PresentationFormat>
  <Paragraphs>75</Paragraphs>
  <Slides>17</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7" baseType="lpstr">
      <vt:lpstr>Arial</vt:lpstr>
      <vt:lpstr>Arial</vt:lpstr>
      <vt:lpstr>Calibri</vt:lpstr>
      <vt:lpstr>Helvetica</vt:lpstr>
      <vt:lpstr>LucidaGrande</vt:lpstr>
      <vt:lpstr>Open Sans</vt:lpstr>
      <vt:lpstr>Summer Font</vt:lpstr>
      <vt:lpstr>Symbol</vt:lpstr>
      <vt:lpstr>Office Theme</vt:lpstr>
      <vt:lpstr>Equation</vt:lpstr>
      <vt:lpstr>Applications of Integration</vt:lpstr>
      <vt:lpstr>5.2 Volumes</vt:lpstr>
      <vt:lpstr>Volumes (1 of 13)</vt:lpstr>
      <vt:lpstr>Volumes (2 of 13)</vt:lpstr>
      <vt:lpstr>Volumes (3 of 13)</vt:lpstr>
      <vt:lpstr>Volumes (4 of 13)</vt:lpstr>
      <vt:lpstr>Volumes (5 of 13)</vt:lpstr>
      <vt:lpstr>Volumes (6 of 13)</vt:lpstr>
      <vt:lpstr>Volumes (7 of 13)</vt:lpstr>
      <vt:lpstr>Volumes (8 of 13)</vt:lpstr>
      <vt:lpstr>Volumes (9 of 13)</vt:lpstr>
      <vt:lpstr>Example 1</vt:lpstr>
      <vt:lpstr>Example 1 – Solution </vt:lpstr>
      <vt:lpstr>Volumes (10 of 13)</vt:lpstr>
      <vt:lpstr>Volumes (11 of 13)</vt:lpstr>
      <vt:lpstr>Volumes (12 of 13)</vt:lpstr>
      <vt:lpstr>Volumes (13 of 13)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Triola, Courtney A</dc:creator>
  <cp:lastModifiedBy>D, Mohanapriya</cp:lastModifiedBy>
  <cp:revision>1329</cp:revision>
  <cp:lastPrinted>2016-10-03T15:29:39Z</cp:lastPrinted>
  <dcterms:created xsi:type="dcterms:W3CDTF">2017-12-08T21:17:47Z</dcterms:created>
  <dcterms:modified xsi:type="dcterms:W3CDTF">2019-02-12T04:24:31Z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0x0101002A5D52E595BC2A47A3DCA88123D2A30D</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_SourceUrl">
    <vt:lpwstr/>
  </property>
  <property fmtid="{D5CDD505-2E9C-101B-9397-08002B2CF9AE}" pid="9" name="_SharedFileIndex">
    <vt:lpwstr/>
  </property>
  <property fmtid="{D5CDD505-2E9C-101B-9397-08002B2CF9AE}" pid="10" name="Audience">
    <vt:lpwstr>Content Developer</vt:lpwstr>
  </property>
  <property fmtid="{D5CDD505-2E9C-101B-9397-08002B2CF9AE}" pid="11" name="Department">
    <vt:lpwstr>GPM Training</vt:lpwstr>
  </property>
  <property fmtid="{D5CDD505-2E9C-101B-9397-08002B2CF9AE}" pid="12" name="ComplianceAssetId">
    <vt:lpwstr/>
  </property>
  <property fmtid="{D5CDD505-2E9C-101B-9397-08002B2CF9AE}" pid="13" name="TemplateUrl">
    <vt:lpwstr/>
  </property>
  <property fmtid="{D5CDD505-2E9C-101B-9397-08002B2CF9AE}" pid="14" name="_dlc_DocIdItemGuid">
    <vt:lpwstr>8b70cda3-413b-4766-b009-7cf0a547d69e</vt:lpwstr>
  </property>
</Properties>
</file>