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711" r:id="rId6"/>
    <p:sldId id="256" r:id="rId7"/>
    <p:sldId id="697" r:id="rId8"/>
    <p:sldId id="698" r:id="rId9"/>
    <p:sldId id="699" r:id="rId10"/>
    <p:sldId id="700" r:id="rId11"/>
    <p:sldId id="701" r:id="rId12"/>
    <p:sldId id="702" r:id="rId13"/>
    <p:sldId id="703" r:id="rId14"/>
    <p:sldId id="704" r:id="rId15"/>
    <p:sldId id="705" r:id="rId16"/>
    <p:sldId id="706" r:id="rId17"/>
    <p:sldId id="707" r:id="rId18"/>
    <p:sldId id="708" r:id="rId19"/>
    <p:sldId id="709" r:id="rId20"/>
    <p:sldId id="71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00A3"/>
    <a:srgbClr val="A30000"/>
    <a:srgbClr val="E7EFF7"/>
    <a:srgbClr val="CBDDEF"/>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5349" autoAdjust="0"/>
  </p:normalViewPr>
  <p:slideViewPr>
    <p:cSldViewPr snapToGrid="0" snapToObjects="1">
      <p:cViewPr varScale="1">
        <p:scale>
          <a:sx n="58" d="100"/>
          <a:sy n="58" d="100"/>
        </p:scale>
        <p:origin x="96" y="1056"/>
      </p:cViewPr>
      <p:guideLst>
        <p:guide orient="horz" pos="2160"/>
        <p:guide pos="3840"/>
      </p:guideLst>
    </p:cSldViewPr>
  </p:slideViewPr>
  <p:outlineViewPr>
    <p:cViewPr>
      <p:scale>
        <a:sx n="66" d="100"/>
        <a:sy n="66"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9312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Calculus, 8th 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sz="1400" dirty="0" smtClean="0">
                <a:solidFill>
                  <a:srgbClr val="004A78"/>
                </a:solidFill>
                <a:latin typeface="Arial" panose="020B0604020202020204" pitchFamily="34" charset="0"/>
                <a:cs typeface="Arial" panose="020B0604020202020204" pitchFamily="34" charset="0"/>
              </a:rPr>
              <a:t>Stewart, </a:t>
            </a:r>
            <a:r>
              <a:rPr lang="en-US" sz="1400" dirty="0" smtClean="0">
                <a:solidFill>
                  <a:srgbClr val="004A78"/>
                </a:solidFill>
                <a:latin typeface="Arial" panose="020B0604020202020204" pitchFamily="34" charset="0"/>
                <a:cs typeface="Arial" panose="020B0604020202020204" pitchFamily="34" charset="0"/>
              </a:rPr>
              <a:t>Calculus,8th </a:t>
            </a:r>
            <a:r>
              <a:rPr lang="en-US" sz="1400" dirty="0" smtClean="0">
                <a:solidFill>
                  <a:srgbClr val="004A78"/>
                </a:solidFill>
                <a:latin typeface="Arial" panose="020B0604020202020204" pitchFamily="34" charset="0"/>
                <a:cs typeface="Arial" panose="020B0604020202020204" pitchFamily="34" charset="0"/>
              </a:rPr>
              <a:t>Edition. © 2016 Cengage. All Rights Reserved. May not be scanned, copied or duplicated, or posted to a publicly accessible website, in whole or in part.</a:t>
            </a:r>
            <a:endParaRPr lang="en-US" sz="1400" dirty="0">
              <a:solidFill>
                <a:srgbClr val="004A78"/>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22.pn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a:t>
            </a:r>
            <a:r>
              <a:rPr lang="en-US" b="1" dirty="0" smtClean="0"/>
              <a:t>5</a:t>
            </a:r>
            <a:endParaRPr lang="en-US" b="1" dirty="0"/>
          </a:p>
        </p:txBody>
      </p:sp>
      <p:sp>
        <p:nvSpPr>
          <p:cNvPr id="5" name="Title 4"/>
          <p:cNvSpPr>
            <a:spLocks noGrp="1"/>
          </p:cNvSpPr>
          <p:nvPr>
            <p:ph type="title"/>
          </p:nvPr>
        </p:nvSpPr>
        <p:spPr>
          <a:xfrm>
            <a:off x="3996910" y="4035475"/>
            <a:ext cx="6322782" cy="597008"/>
          </a:xfrm>
        </p:spPr>
        <p:txBody>
          <a:bodyPr/>
          <a:lstStyle/>
          <a:p>
            <a:r>
              <a:rPr lang="en-IN" altLang="en-US" sz="3600" dirty="0"/>
              <a:t>Applications of Integration</a:t>
            </a:r>
            <a:endParaRPr lang="en-US" altLang="en-US" sz="3600" dirty="0"/>
          </a:p>
        </p:txBody>
      </p:sp>
      <p:pic>
        <p:nvPicPr>
          <p:cNvPr id="9" name="Picture Placeholder 8" descr="&quot;&quot;">
            <a:extLst>
              <a:ext uri="{FF2B5EF4-FFF2-40B4-BE49-F238E27FC236}">
                <a16:creationId xmlns:a16="http://schemas.microsoft.com/office/drawing/2014/main" id="{F0D3D0DA-3B95-4361-B245-107119EAB980}"/>
              </a:ext>
            </a:extLst>
          </p:cNvPr>
          <p:cNvPicPr>
            <a:picLocks noGrp="1" noChangeAspect="1"/>
          </p:cNvPicPr>
          <p:nvPr>
            <p:ph type="pic" sz="quarter" idx="12"/>
          </p:nvPr>
        </p:nvPicPr>
        <p:blipFill rotWithShape="1">
          <a:blip r:embed="rId3"/>
          <a:srcRect t="-44128" b="-44128"/>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a:t>
            </a:r>
            <a:r>
              <a:rPr lang="en-US"/>
              <a:t>, </a:t>
            </a:r>
            <a:r>
              <a:rPr lang="en-US"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0266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C6A2-F519-45F9-BB7F-25DBA3125884}"/>
              </a:ext>
            </a:extLst>
          </p:cNvPr>
          <p:cNvSpPr>
            <a:spLocks noGrp="1"/>
          </p:cNvSpPr>
          <p:nvPr>
            <p:ph type="title"/>
          </p:nvPr>
        </p:nvSpPr>
        <p:spPr/>
        <p:txBody>
          <a:bodyPr/>
          <a:lstStyle/>
          <a:p>
            <a:r>
              <a:rPr lang="en-US" altLang="en-US" dirty="0"/>
              <a:t>Volumes by Cylindrical Shells </a:t>
            </a:r>
            <a:r>
              <a:rPr lang="en-US" altLang="en-US" sz="2400" b="0" dirty="0"/>
              <a:t>(8 of 9)</a:t>
            </a:r>
            <a:endParaRPr lang="en-IN" dirty="0"/>
          </a:p>
        </p:txBody>
      </p:sp>
      <p:sp>
        <p:nvSpPr>
          <p:cNvPr id="3" name="Content Placeholder 2">
            <a:extLst>
              <a:ext uri="{FF2B5EF4-FFF2-40B4-BE49-F238E27FC236}">
                <a16:creationId xmlns:a16="http://schemas.microsoft.com/office/drawing/2014/main" id="{E077D553-DFEE-4AB5-A3C3-6AC15D606E01}"/>
              </a:ext>
            </a:extLst>
          </p:cNvPr>
          <p:cNvSpPr>
            <a:spLocks noGrp="1"/>
          </p:cNvSpPr>
          <p:nvPr>
            <p:ph sz="quarter" idx="23"/>
          </p:nvPr>
        </p:nvSpPr>
        <p:spPr>
          <a:xfrm>
            <a:off x="736600" y="1289050"/>
            <a:ext cx="10718800" cy="364128"/>
          </a:xfrm>
        </p:spPr>
        <p:txBody>
          <a:bodyPr/>
          <a:lstStyle/>
          <a:p>
            <a:r>
              <a:rPr lang="en-US" altLang="en-US" dirty="0"/>
              <a:t>Thus the following appears plausible:</a:t>
            </a:r>
            <a:endParaRPr lang="en-IN" dirty="0"/>
          </a:p>
        </p:txBody>
      </p:sp>
      <p:sp>
        <p:nvSpPr>
          <p:cNvPr id="4" name="Content Placeholder 3">
            <a:extLst>
              <a:ext uri="{FF2B5EF4-FFF2-40B4-BE49-F238E27FC236}">
                <a16:creationId xmlns:a16="http://schemas.microsoft.com/office/drawing/2014/main" id="{97198BA4-0D14-421D-AC9A-4CAD8CA8506B}"/>
              </a:ext>
            </a:extLst>
          </p:cNvPr>
          <p:cNvSpPr>
            <a:spLocks noGrp="1"/>
          </p:cNvSpPr>
          <p:nvPr>
            <p:ph sz="quarter" idx="24"/>
          </p:nvPr>
        </p:nvSpPr>
        <p:spPr>
          <a:xfrm>
            <a:off x="736600" y="1857374"/>
            <a:ext cx="10712450" cy="715003"/>
          </a:xfrm>
        </p:spPr>
        <p:txBody>
          <a:bodyPr/>
          <a:lstStyle/>
          <a:p>
            <a:r>
              <a:rPr lang="en-IN" b="1" dirty="0">
                <a:solidFill>
                  <a:srgbClr val="0000A3"/>
                </a:solidFill>
              </a:rPr>
              <a:t>2</a:t>
            </a:r>
            <a:r>
              <a:rPr lang="en-IN" dirty="0"/>
              <a:t> The volume of the solid in Figure 3, obtained by rotating about the </a:t>
            </a:r>
            <a:r>
              <a:rPr lang="en-IN" i="1" dirty="0"/>
              <a:t>y</a:t>
            </a:r>
            <a:r>
              <a:rPr lang="en-IN" dirty="0"/>
              <a:t>-axis the region under the curve </a:t>
            </a:r>
            <a:r>
              <a:rPr lang="en-IN" i="1" dirty="0"/>
              <a:t>y</a:t>
            </a:r>
            <a:r>
              <a:rPr lang="en-IN" dirty="0"/>
              <a:t> = </a:t>
            </a:r>
            <a:r>
              <a:rPr lang="en-IN" i="1" dirty="0"/>
              <a:t>f</a:t>
            </a:r>
            <a:r>
              <a:rPr lang="en-IN" dirty="0"/>
              <a:t>(x) from </a:t>
            </a:r>
            <a:r>
              <a:rPr lang="en-IN" i="1" dirty="0"/>
              <a:t>a</a:t>
            </a:r>
            <a:r>
              <a:rPr lang="en-IN" dirty="0"/>
              <a:t> to </a:t>
            </a:r>
            <a:r>
              <a:rPr lang="en-IN" i="1" dirty="0"/>
              <a:t>b</a:t>
            </a:r>
            <a:r>
              <a:rPr lang="en-IN" dirty="0"/>
              <a:t>, is</a:t>
            </a:r>
          </a:p>
        </p:txBody>
      </p:sp>
      <p:graphicFrame>
        <p:nvGraphicFramePr>
          <p:cNvPr id="12" name="Content Placeholder 11" descr="V = int_a^b (2 (pi) x f(x)) (dx) where 0 &lt;= a &lt; b">
            <a:extLst>
              <a:ext uri="{FF2B5EF4-FFF2-40B4-BE49-F238E27FC236}">
                <a16:creationId xmlns:a16="http://schemas.microsoft.com/office/drawing/2014/main" id="{C6277219-BF3A-4D40-9D39-927D4B428EA9}"/>
              </a:ext>
            </a:extLst>
          </p:cNvPr>
          <p:cNvGraphicFramePr>
            <a:graphicFrameLocks noGrp="1" noChangeAspect="1"/>
          </p:cNvGraphicFramePr>
          <p:nvPr>
            <p:ph sz="quarter" idx="25"/>
            <p:extLst>
              <p:ext uri="{D42A27DB-BD31-4B8C-83A1-F6EECF244321}">
                <p14:modId xmlns:p14="http://schemas.microsoft.com/office/powerpoint/2010/main" val="1514165055"/>
              </p:ext>
            </p:extLst>
          </p:nvPr>
        </p:nvGraphicFramePr>
        <p:xfrm>
          <a:off x="3597473" y="2969716"/>
          <a:ext cx="4990702" cy="597845"/>
        </p:xfrm>
        <a:graphic>
          <a:graphicData uri="http://schemas.openxmlformats.org/presentationml/2006/ole">
            <mc:AlternateContent xmlns:mc="http://schemas.openxmlformats.org/markup-compatibility/2006">
              <mc:Choice xmlns:v="urn:schemas-microsoft-com:vml" Requires="v">
                <p:oleObj spid="_x0000_s634923" name="Equation" r:id="rId3" imgW="4876560" imgH="583920" progId="Equation.DSMT4">
                  <p:embed/>
                </p:oleObj>
              </mc:Choice>
              <mc:Fallback>
                <p:oleObj name="Equation" r:id="rId3" imgW="4876560" imgH="583920" progId="Equation.DSMT4">
                  <p:embed/>
                  <p:pic>
                    <p:nvPicPr>
                      <p:cNvPr id="11" name="Object 10">
                        <a:extLst>
                          <a:ext uri="{FF2B5EF4-FFF2-40B4-BE49-F238E27FC236}">
                            <a16:creationId xmlns:a16="http://schemas.microsoft.com/office/drawing/2014/main" id="{7BAC938E-5F9B-4756-BAFA-243671CFE9EB}"/>
                          </a:ext>
                        </a:extLst>
                      </p:cNvPr>
                      <p:cNvPicPr/>
                      <p:nvPr/>
                    </p:nvPicPr>
                    <p:blipFill>
                      <a:blip r:embed="rId4"/>
                      <a:stretch>
                        <a:fillRect/>
                      </a:stretch>
                    </p:blipFill>
                    <p:spPr>
                      <a:xfrm>
                        <a:off x="3597473" y="2969716"/>
                        <a:ext cx="4990702" cy="597845"/>
                      </a:xfrm>
                      <a:prstGeom prst="rect">
                        <a:avLst/>
                      </a:prstGeom>
                    </p:spPr>
                  </p:pic>
                </p:oleObj>
              </mc:Fallback>
            </mc:AlternateContent>
          </a:graphicData>
        </a:graphic>
      </p:graphicFrame>
    </p:spTree>
    <p:extLst>
      <p:ext uri="{BB962C8B-B14F-4D97-AF65-F5344CB8AC3E}">
        <p14:creationId xmlns:p14="http://schemas.microsoft.com/office/powerpoint/2010/main" val="55988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CB94-915B-4C2B-A6EF-4D91B32D34B9}"/>
              </a:ext>
            </a:extLst>
          </p:cNvPr>
          <p:cNvSpPr>
            <a:spLocks noGrp="1"/>
          </p:cNvSpPr>
          <p:nvPr>
            <p:ph type="title"/>
          </p:nvPr>
        </p:nvSpPr>
        <p:spPr/>
        <p:txBody>
          <a:bodyPr/>
          <a:lstStyle/>
          <a:p>
            <a:r>
              <a:rPr lang="en-US" altLang="en-US" dirty="0"/>
              <a:t>Volumes by Cylindrical Shells </a:t>
            </a:r>
            <a:r>
              <a:rPr lang="en-US" altLang="en-US" sz="2400" b="0" dirty="0"/>
              <a:t>(9 of 9)</a:t>
            </a:r>
            <a:endParaRPr lang="en-IN" dirty="0"/>
          </a:p>
        </p:txBody>
      </p:sp>
      <p:sp>
        <p:nvSpPr>
          <p:cNvPr id="3" name="Content Placeholder 2">
            <a:extLst>
              <a:ext uri="{FF2B5EF4-FFF2-40B4-BE49-F238E27FC236}">
                <a16:creationId xmlns:a16="http://schemas.microsoft.com/office/drawing/2014/main" id="{96865719-338B-4B23-AFA7-C492F94C077D}"/>
              </a:ext>
            </a:extLst>
          </p:cNvPr>
          <p:cNvSpPr>
            <a:spLocks noGrp="1"/>
          </p:cNvSpPr>
          <p:nvPr>
            <p:ph sz="quarter" idx="12"/>
          </p:nvPr>
        </p:nvSpPr>
        <p:spPr>
          <a:xfrm>
            <a:off x="741971" y="1292277"/>
            <a:ext cx="10721975" cy="1080746"/>
          </a:xfrm>
        </p:spPr>
        <p:txBody>
          <a:bodyPr/>
          <a:lstStyle/>
          <a:p>
            <a:r>
              <a:rPr lang="en-US" altLang="en-US" dirty="0"/>
              <a:t>The best way to remember Formula 2 is to think of a typical shell, cut and flattened as in Figure 5, with radius </a:t>
            </a:r>
            <a:r>
              <a:rPr lang="en-US" altLang="en-US" i="1" dirty="0"/>
              <a:t>x</a:t>
            </a:r>
            <a:r>
              <a:rPr lang="en-US" altLang="en-US" dirty="0"/>
              <a:t>, circumference 2</a:t>
            </a:r>
            <a:r>
              <a:rPr lang="en-US" altLang="en-US" i="1" dirty="0">
                <a:sym typeface="Symbol" panose="05050102010706020507" pitchFamily="18" charset="2"/>
              </a:rPr>
              <a:t></a:t>
            </a:r>
            <a:r>
              <a:rPr lang="en-US" altLang="en-US" i="1" dirty="0"/>
              <a:t>x</a:t>
            </a:r>
            <a:r>
              <a:rPr lang="en-US" altLang="en-US" dirty="0"/>
              <a:t>, height </a:t>
            </a:r>
            <a:r>
              <a:rPr lang="en-US" altLang="en-US" i="1" dirty="0"/>
              <a:t>f</a:t>
            </a:r>
            <a:r>
              <a:rPr lang="en-US" altLang="en-US" dirty="0"/>
              <a:t>(</a:t>
            </a:r>
            <a:r>
              <a:rPr lang="en-US" altLang="en-US" i="1" dirty="0"/>
              <a:t>x</a:t>
            </a:r>
            <a:r>
              <a:rPr lang="en-US" altLang="en-US" dirty="0"/>
              <a:t>), and thickness </a:t>
            </a:r>
            <a:r>
              <a:rPr lang="el-GR" altLang="en-US" dirty="0" smtClean="0">
                <a:latin typeface="Arial" panose="020B0604020202020204" pitchFamily="34" charset="0"/>
                <a:cs typeface="Arial" panose="020B0604020202020204" pitchFamily="34" charset="0"/>
              </a:rPr>
              <a:t>Δ</a:t>
            </a:r>
            <a:r>
              <a:rPr lang="en-US" altLang="en-US" i="1" dirty="0" smtClean="0">
                <a:sym typeface="Symbol" panose="05050102010706020507" pitchFamily="18" charset="2"/>
              </a:rPr>
              <a:t>x</a:t>
            </a:r>
            <a:r>
              <a:rPr lang="en-US" altLang="en-US" dirty="0" smtClean="0"/>
              <a:t> </a:t>
            </a:r>
            <a:r>
              <a:rPr lang="en-US" altLang="en-US" dirty="0"/>
              <a:t>or </a:t>
            </a:r>
            <a:r>
              <a:rPr lang="en-US" altLang="en-US" i="1" dirty="0"/>
              <a:t>dx</a:t>
            </a:r>
            <a:r>
              <a:rPr lang="en-US" altLang="en-US" dirty="0"/>
              <a:t>:</a:t>
            </a:r>
            <a:endParaRPr lang="en-IN" dirty="0"/>
          </a:p>
        </p:txBody>
      </p:sp>
      <p:graphicFrame>
        <p:nvGraphicFramePr>
          <p:cNvPr id="18" name="Content Placeholder 17" descr="int_a^b (2 (pi) x) [f(x)] (dx) (2 (pi) x) represents the circumference [f(x)] represents the height (d x) represents the thickness">
            <a:extLst>
              <a:ext uri="{FF2B5EF4-FFF2-40B4-BE49-F238E27FC236}">
                <a16:creationId xmlns:a16="http://schemas.microsoft.com/office/drawing/2014/main" id="{6E26ECFC-873F-417A-8DCA-5D60B4BC343A}"/>
              </a:ext>
            </a:extLst>
          </p:cNvPr>
          <p:cNvGraphicFramePr>
            <a:graphicFrameLocks noGrp="1" noChangeAspect="1"/>
          </p:cNvGraphicFramePr>
          <p:nvPr>
            <p:ph sz="quarter" idx="13"/>
            <p:extLst>
              <p:ext uri="{D42A27DB-BD31-4B8C-83A1-F6EECF244321}">
                <p14:modId xmlns:p14="http://schemas.microsoft.com/office/powerpoint/2010/main" val="3080158449"/>
              </p:ext>
            </p:extLst>
          </p:nvPr>
        </p:nvGraphicFramePr>
        <p:xfrm>
          <a:off x="4063103" y="2575566"/>
          <a:ext cx="4062618" cy="940542"/>
        </p:xfrm>
        <a:graphic>
          <a:graphicData uri="http://schemas.openxmlformats.org/presentationml/2006/ole">
            <mc:AlternateContent xmlns:mc="http://schemas.openxmlformats.org/markup-compatibility/2006">
              <mc:Choice xmlns:v="urn:schemas-microsoft-com:vml" Requires="v">
                <p:oleObj spid="_x0000_s635941" name="Equation" r:id="rId3" imgW="3949560" imgH="914400" progId="Equation.DSMT4">
                  <p:embed/>
                </p:oleObj>
              </mc:Choice>
              <mc:Fallback>
                <p:oleObj name="Equation" r:id="rId3" imgW="3949560" imgH="914400" progId="Equation.DSMT4">
                  <p:embed/>
                  <p:pic>
                    <p:nvPicPr>
                      <p:cNvPr id="17" name="Object 16">
                        <a:extLst>
                          <a:ext uri="{FF2B5EF4-FFF2-40B4-BE49-F238E27FC236}">
                            <a16:creationId xmlns:a16="http://schemas.microsoft.com/office/drawing/2014/main" id="{E5A8A13D-0023-46A8-95FD-76B792E625DC}"/>
                          </a:ext>
                        </a:extLst>
                      </p:cNvPr>
                      <p:cNvPicPr/>
                      <p:nvPr/>
                    </p:nvPicPr>
                    <p:blipFill>
                      <a:blip r:embed="rId4"/>
                      <a:stretch>
                        <a:fillRect/>
                      </a:stretch>
                    </p:blipFill>
                    <p:spPr>
                      <a:xfrm>
                        <a:off x="4063103" y="2575566"/>
                        <a:ext cx="4062618" cy="940542"/>
                      </a:xfrm>
                      <a:prstGeom prst="rect">
                        <a:avLst/>
                      </a:prstGeom>
                    </p:spPr>
                  </p:pic>
                </p:oleObj>
              </mc:Fallback>
            </mc:AlternateContent>
          </a:graphicData>
        </a:graphic>
      </p:graphicFrame>
      <p:pic>
        <p:nvPicPr>
          <p:cNvPr id="12" name="Content Placeholder 11" descr="A cylinder is graphed on the x y coordinate system. The cylinder is symmetric about the y-axis, the distance of the outer surface of the cylinder from the y-axis is labeled x, and the cylinder cuts the x-axis at the point (x, 0). A curve is drawn above the cylinder. The curve starts from the top left of the first quadrant, it goes down to the right with the decreasing steepness. The curve ends at the bottom right of the first quadrant. A dotted line is drawn from the upper surface of the cylinder, the line is parallel to the x-axis. The distance of the dotted line from the x-axis is labeled f(x). A rectangle is drawn at the right of the graph. The length of the rectangle is labeled 2pi x, the thickness of the rectangle is labeled delta_(x), and the breadth of the rectangle is labeled f(x).&#10;">
            <a:extLst>
              <a:ext uri="{FF2B5EF4-FFF2-40B4-BE49-F238E27FC236}">
                <a16:creationId xmlns:a16="http://schemas.microsoft.com/office/drawing/2014/main" id="{794D042B-003B-48C5-802C-826958431D6A}"/>
              </a:ext>
            </a:extLst>
          </p:cNvPr>
          <p:cNvPicPr>
            <a:picLocks noGrp="1" noChangeAspect="1"/>
          </p:cNvPicPr>
          <p:nvPr>
            <p:ph sz="quarter" idx="14"/>
          </p:nvPr>
        </p:nvPicPr>
        <p:blipFill>
          <a:blip r:embed="rId5"/>
          <a:stretch>
            <a:fillRect/>
          </a:stretch>
        </p:blipFill>
        <p:spPr>
          <a:xfrm>
            <a:off x="3259352" y="3600067"/>
            <a:ext cx="5509349" cy="1403003"/>
          </a:xfrm>
          <a:prstGeom prst="rect">
            <a:avLst/>
          </a:prstGeom>
        </p:spPr>
      </p:pic>
      <p:sp>
        <p:nvSpPr>
          <p:cNvPr id="7" name="Content Placeholder 6">
            <a:extLst>
              <a:ext uri="{FF2B5EF4-FFF2-40B4-BE49-F238E27FC236}">
                <a16:creationId xmlns:a16="http://schemas.microsoft.com/office/drawing/2014/main" id="{C563F427-2A91-42AA-AAC1-599C84BCD9EF}"/>
              </a:ext>
            </a:extLst>
          </p:cNvPr>
          <p:cNvSpPr>
            <a:spLocks noGrp="1"/>
          </p:cNvSpPr>
          <p:nvPr>
            <p:ph sz="quarter" idx="15"/>
          </p:nvPr>
        </p:nvSpPr>
        <p:spPr>
          <a:xfrm>
            <a:off x="733425" y="5170488"/>
            <a:ext cx="10729913" cy="308296"/>
          </a:xfrm>
        </p:spPr>
        <p:txBody>
          <a:bodyPr/>
          <a:lstStyle/>
          <a:p>
            <a:pPr algn="ctr"/>
            <a:r>
              <a:rPr lang="en-US" altLang="en-US" sz="2000" b="1" dirty="0"/>
              <a:t>Figure 5</a:t>
            </a:r>
          </a:p>
        </p:txBody>
      </p:sp>
      <p:sp>
        <p:nvSpPr>
          <p:cNvPr id="8" name="Content Placeholder 7">
            <a:extLst>
              <a:ext uri="{FF2B5EF4-FFF2-40B4-BE49-F238E27FC236}">
                <a16:creationId xmlns:a16="http://schemas.microsoft.com/office/drawing/2014/main" id="{062D4AAA-E5C1-4901-B412-4768CABB1B4B}"/>
              </a:ext>
            </a:extLst>
          </p:cNvPr>
          <p:cNvSpPr>
            <a:spLocks noGrp="1"/>
          </p:cNvSpPr>
          <p:nvPr>
            <p:ph sz="quarter" idx="16"/>
          </p:nvPr>
        </p:nvSpPr>
        <p:spPr>
          <a:xfrm>
            <a:off x="733425" y="5573078"/>
            <a:ext cx="10729913" cy="625687"/>
          </a:xfrm>
        </p:spPr>
        <p:txBody>
          <a:bodyPr/>
          <a:lstStyle/>
          <a:p>
            <a:r>
              <a:rPr lang="en-US" altLang="en-US" dirty="0"/>
              <a:t>This type of reasoning will be helpful in other situations, such as when we rotate about lines other than the </a:t>
            </a:r>
            <a:r>
              <a:rPr lang="en-US" altLang="en-US" i="1" dirty="0"/>
              <a:t>y</a:t>
            </a:r>
            <a:r>
              <a:rPr lang="en-US" altLang="en-US" dirty="0"/>
              <a:t>-axis.</a:t>
            </a:r>
          </a:p>
        </p:txBody>
      </p:sp>
    </p:spTree>
    <p:extLst>
      <p:ext uri="{BB962C8B-B14F-4D97-AF65-F5344CB8AC3E}">
        <p14:creationId xmlns:p14="http://schemas.microsoft.com/office/powerpoint/2010/main" val="298523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24E2-584C-4E7A-B292-5023CC748000}"/>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id="{AD77F32E-F740-44C3-8644-AE8CD57EDE51}"/>
              </a:ext>
            </a:extLst>
          </p:cNvPr>
          <p:cNvSpPr>
            <a:spLocks noGrp="1"/>
          </p:cNvSpPr>
          <p:nvPr>
            <p:ph sz="quarter" idx="12"/>
          </p:nvPr>
        </p:nvSpPr>
        <p:spPr>
          <a:xfrm>
            <a:off x="741971" y="1292278"/>
            <a:ext cx="10721975" cy="294760"/>
          </a:xfrm>
        </p:spPr>
        <p:txBody>
          <a:bodyPr/>
          <a:lstStyle/>
          <a:p>
            <a:r>
              <a:rPr lang="en-US" altLang="en-US" dirty="0"/>
              <a:t>Find the volume of the solid obtained by rotating about the </a:t>
            </a:r>
            <a:r>
              <a:rPr lang="en-US" altLang="en-US" i="1" dirty="0"/>
              <a:t>y</a:t>
            </a:r>
            <a:r>
              <a:rPr lang="en-US" altLang="en-US" dirty="0"/>
              <a:t>-axis the region</a:t>
            </a:r>
            <a:endParaRPr lang="en-IN" dirty="0"/>
          </a:p>
        </p:txBody>
      </p:sp>
      <p:sp>
        <p:nvSpPr>
          <p:cNvPr id="4" name="Content Placeholder 3">
            <a:extLst>
              <a:ext uri="{FF2B5EF4-FFF2-40B4-BE49-F238E27FC236}">
                <a16:creationId xmlns:a16="http://schemas.microsoft.com/office/drawing/2014/main" id="{FEC90F2E-9A24-449F-BDEC-AA520D578C95}"/>
              </a:ext>
            </a:extLst>
          </p:cNvPr>
          <p:cNvSpPr>
            <a:spLocks noGrp="1"/>
          </p:cNvSpPr>
          <p:nvPr>
            <p:ph sz="quarter" idx="13"/>
          </p:nvPr>
        </p:nvSpPr>
        <p:spPr>
          <a:xfrm>
            <a:off x="733425" y="1678301"/>
            <a:ext cx="1617889" cy="356660"/>
          </a:xfrm>
        </p:spPr>
        <p:txBody>
          <a:bodyPr/>
          <a:lstStyle/>
          <a:p>
            <a:r>
              <a:rPr lang="en-US" altLang="en-US" dirty="0"/>
              <a:t>bounded by</a:t>
            </a:r>
            <a:endParaRPr lang="en-IN" dirty="0"/>
          </a:p>
        </p:txBody>
      </p:sp>
      <p:graphicFrame>
        <p:nvGraphicFramePr>
          <p:cNvPr id="12" name="Content Placeholder 11" descr="y = 2(x^2) minus (x^3) and y = 0">
            <a:extLst>
              <a:ext uri="{FF2B5EF4-FFF2-40B4-BE49-F238E27FC236}">
                <a16:creationId xmlns:a16="http://schemas.microsoft.com/office/drawing/2014/main" id="{E0863636-56A0-4F26-A7BC-D77AA6BEA5F1}"/>
              </a:ext>
            </a:extLst>
          </p:cNvPr>
          <p:cNvGraphicFramePr>
            <a:graphicFrameLocks noGrp="1" noChangeAspect="1"/>
          </p:cNvGraphicFramePr>
          <p:nvPr>
            <p:ph sz="quarter" idx="14"/>
            <p:extLst>
              <p:ext uri="{D42A27DB-BD31-4B8C-83A1-F6EECF244321}">
                <p14:modId xmlns:p14="http://schemas.microsoft.com/office/powerpoint/2010/main" val="3591026106"/>
              </p:ext>
            </p:extLst>
          </p:nvPr>
        </p:nvGraphicFramePr>
        <p:xfrm>
          <a:off x="2418996" y="1614726"/>
          <a:ext cx="3109265" cy="414569"/>
        </p:xfrm>
        <a:graphic>
          <a:graphicData uri="http://schemas.openxmlformats.org/presentationml/2006/ole">
            <mc:AlternateContent xmlns:mc="http://schemas.openxmlformats.org/markup-compatibility/2006">
              <mc:Choice xmlns:v="urn:schemas-microsoft-com:vml" Requires="v">
                <p:oleObj spid="_x0000_s637002" name="Equation" r:id="rId3" imgW="3047760" imgH="406080" progId="Equation.DSMT4">
                  <p:embed/>
                </p:oleObj>
              </mc:Choice>
              <mc:Fallback>
                <p:oleObj name="Equation" r:id="rId3" imgW="3047760" imgH="406080" progId="Equation.DSMT4">
                  <p:embed/>
                  <p:pic>
                    <p:nvPicPr>
                      <p:cNvPr id="11" name="Object 10">
                        <a:extLst>
                          <a:ext uri="{FF2B5EF4-FFF2-40B4-BE49-F238E27FC236}">
                            <a16:creationId xmlns:a16="http://schemas.microsoft.com/office/drawing/2014/main" id="{B54975CD-577C-4364-BEAA-744B41A7BB50}"/>
                          </a:ext>
                        </a:extLst>
                      </p:cNvPr>
                      <p:cNvPicPr/>
                      <p:nvPr/>
                    </p:nvPicPr>
                    <p:blipFill>
                      <a:blip r:embed="rId4"/>
                      <a:stretch>
                        <a:fillRect/>
                      </a:stretch>
                    </p:blipFill>
                    <p:spPr>
                      <a:xfrm>
                        <a:off x="2418996" y="1614726"/>
                        <a:ext cx="3109265" cy="41456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0C64D31-6E75-44F3-B641-0B7BF16FCC0B}"/>
              </a:ext>
            </a:extLst>
          </p:cNvPr>
          <p:cNvSpPr>
            <a:spLocks noGrp="1"/>
          </p:cNvSpPr>
          <p:nvPr>
            <p:ph sz="quarter" idx="15"/>
          </p:nvPr>
        </p:nvSpPr>
        <p:spPr>
          <a:xfrm>
            <a:off x="733425" y="2424880"/>
            <a:ext cx="10729913" cy="776461"/>
          </a:xfrm>
        </p:spPr>
        <p:txBody>
          <a:bodyPr/>
          <a:lstStyle/>
          <a:p>
            <a:r>
              <a:rPr lang="en-US" altLang="en-US" b="1" dirty="0">
                <a:solidFill>
                  <a:srgbClr val="0000A3"/>
                </a:solidFill>
              </a:rPr>
              <a:t>Solution:</a:t>
            </a:r>
          </a:p>
          <a:p>
            <a:r>
              <a:rPr lang="en-US" altLang="en-US" dirty="0"/>
              <a:t>From the sketch in Figure 6 we see that a typical shell has radius </a:t>
            </a:r>
            <a:r>
              <a:rPr lang="en-US" altLang="en-US" i="1" dirty="0"/>
              <a:t>x</a:t>
            </a:r>
            <a:r>
              <a:rPr lang="en-US" altLang="en-US" dirty="0" smtClean="0"/>
              <a:t>,</a:t>
            </a:r>
            <a:endParaRPr lang="en-IN" dirty="0"/>
          </a:p>
        </p:txBody>
      </p:sp>
      <p:sp>
        <p:nvSpPr>
          <p:cNvPr id="8" name="Content Placeholder 7">
            <a:extLst>
              <a:ext uri="{FF2B5EF4-FFF2-40B4-BE49-F238E27FC236}">
                <a16:creationId xmlns:a16="http://schemas.microsoft.com/office/drawing/2014/main" id="{A043D84F-3CBA-4655-A8B7-8B684BDB81C3}"/>
              </a:ext>
            </a:extLst>
          </p:cNvPr>
          <p:cNvSpPr>
            <a:spLocks noGrp="1"/>
          </p:cNvSpPr>
          <p:nvPr>
            <p:ph sz="quarter" idx="16"/>
          </p:nvPr>
        </p:nvSpPr>
        <p:spPr>
          <a:xfrm>
            <a:off x="733426" y="3275116"/>
            <a:ext cx="4200316" cy="337776"/>
          </a:xfrm>
        </p:spPr>
        <p:txBody>
          <a:bodyPr/>
          <a:lstStyle/>
          <a:p>
            <a:r>
              <a:rPr lang="en-US" altLang="en-US" dirty="0"/>
              <a:t>circumference </a:t>
            </a:r>
            <a:r>
              <a:rPr lang="en-US" altLang="en-US" dirty="0" smtClean="0"/>
              <a:t>2</a:t>
            </a:r>
            <a:r>
              <a:rPr lang="en-US" altLang="en-US" i="1" dirty="0">
                <a:latin typeface="Arial" panose="020B0604020202020204" pitchFamily="34" charset="0"/>
                <a:cs typeface="Arial" panose="020B0604020202020204" pitchFamily="34" charset="0"/>
                <a:sym typeface="Symbol" panose="05050102010706020507" pitchFamily="18" charset="2"/>
              </a:rPr>
              <a:t>π</a:t>
            </a:r>
            <a:r>
              <a:rPr lang="en-US" altLang="en-US" i="1" dirty="0" smtClean="0"/>
              <a:t>x</a:t>
            </a:r>
            <a:r>
              <a:rPr lang="en-US" altLang="en-US" dirty="0"/>
              <a:t>, and height</a:t>
            </a:r>
            <a:endParaRPr lang="en-IN" dirty="0"/>
          </a:p>
        </p:txBody>
      </p:sp>
      <p:graphicFrame>
        <p:nvGraphicFramePr>
          <p:cNvPr id="14" name="Content Placeholder 13" descr="f(x) = 2(x^2) minus (x^3)">
            <a:extLst>
              <a:ext uri="{FF2B5EF4-FFF2-40B4-BE49-F238E27FC236}">
                <a16:creationId xmlns:a16="http://schemas.microsoft.com/office/drawing/2014/main" id="{104FF1C2-5529-43E2-A7B5-8E8187909C82}"/>
              </a:ext>
            </a:extLst>
          </p:cNvPr>
          <p:cNvGraphicFramePr>
            <a:graphicFrameLocks noGrp="1" noChangeAspect="1"/>
          </p:cNvGraphicFramePr>
          <p:nvPr>
            <p:ph sz="quarter" idx="17"/>
            <p:extLst>
              <p:ext uri="{D42A27DB-BD31-4B8C-83A1-F6EECF244321}">
                <p14:modId xmlns:p14="http://schemas.microsoft.com/office/powerpoint/2010/main" val="2948978634"/>
              </p:ext>
            </p:extLst>
          </p:nvPr>
        </p:nvGraphicFramePr>
        <p:xfrm>
          <a:off x="4941996" y="3224944"/>
          <a:ext cx="2167371" cy="462548"/>
        </p:xfrm>
        <a:graphic>
          <a:graphicData uri="http://schemas.openxmlformats.org/presentationml/2006/ole">
            <mc:AlternateContent xmlns:mc="http://schemas.openxmlformats.org/markup-compatibility/2006">
              <mc:Choice xmlns:v="urn:schemas-microsoft-com:vml" Requires="v">
                <p:oleObj spid="_x0000_s637003" name="Equation" r:id="rId5" imgW="2082600" imgH="444240" progId="Equation.DSMT4">
                  <p:embed/>
                </p:oleObj>
              </mc:Choice>
              <mc:Fallback>
                <p:oleObj name="Equation" r:id="rId5" imgW="2082600" imgH="444240" progId="Equation.DSMT4">
                  <p:embed/>
                  <p:pic>
                    <p:nvPicPr>
                      <p:cNvPr id="13" name="Object 12">
                        <a:extLst>
                          <a:ext uri="{FF2B5EF4-FFF2-40B4-BE49-F238E27FC236}">
                            <a16:creationId xmlns:a16="http://schemas.microsoft.com/office/drawing/2014/main" id="{7BAD7C31-D0DD-4B97-9139-7E1F886CB7FD}"/>
                          </a:ext>
                        </a:extLst>
                      </p:cNvPr>
                      <p:cNvPicPr/>
                      <p:nvPr/>
                    </p:nvPicPr>
                    <p:blipFill>
                      <a:blip r:embed="rId6"/>
                      <a:stretch>
                        <a:fillRect/>
                      </a:stretch>
                    </p:blipFill>
                    <p:spPr>
                      <a:xfrm>
                        <a:off x="4941996" y="3224944"/>
                        <a:ext cx="2167371" cy="462548"/>
                      </a:xfrm>
                      <a:prstGeom prst="rect">
                        <a:avLst/>
                      </a:prstGeom>
                    </p:spPr>
                  </p:pic>
                </p:oleObj>
              </mc:Fallback>
            </mc:AlternateContent>
          </a:graphicData>
        </a:graphic>
      </p:graphicFrame>
      <p:pic>
        <p:nvPicPr>
          <p:cNvPr id="15" name="Content Placeholder 14" descr="A cylinder and a curve are graphed on the x y coordinate plane. The cylinder is symmetric about the y-axis and it cuts the x-axis at the point (x, 0). A curve above the cylinder is drawn, the curve starts from the origin of the coordinate plane, it goes up to the right with the increasing steepness to the highest point, it again goes down to the right with the decreasing steepness, and it ends at the point (2, 0). The height of the cylinder is labeled 2x^2 minus x^3 and the distance of the surface of the cylinder from the y-axis is labeled x.&#10;">
            <a:extLst>
              <a:ext uri="{FF2B5EF4-FFF2-40B4-BE49-F238E27FC236}">
                <a16:creationId xmlns:a16="http://schemas.microsoft.com/office/drawing/2014/main" id="{DE46F69F-9705-43DF-AC26-56BC1F496CF5}"/>
              </a:ext>
            </a:extLst>
          </p:cNvPr>
          <p:cNvPicPr>
            <a:picLocks noGrp="1" noChangeAspect="1"/>
          </p:cNvPicPr>
          <p:nvPr>
            <p:ph sz="quarter" idx="18"/>
          </p:nvPr>
        </p:nvPicPr>
        <p:blipFill>
          <a:blip r:embed="rId7"/>
          <a:stretch>
            <a:fillRect/>
          </a:stretch>
        </p:blipFill>
        <p:spPr>
          <a:xfrm>
            <a:off x="4556790" y="3882747"/>
            <a:ext cx="3083183" cy="1877612"/>
          </a:xfrm>
          <a:prstGeom prst="rect">
            <a:avLst/>
          </a:prstGeom>
        </p:spPr>
      </p:pic>
      <p:sp>
        <p:nvSpPr>
          <p:cNvPr id="6" name="Text Placeholder 5">
            <a:extLst>
              <a:ext uri="{FF2B5EF4-FFF2-40B4-BE49-F238E27FC236}">
                <a16:creationId xmlns:a16="http://schemas.microsoft.com/office/drawing/2014/main" id="{CF6DD0CB-CB7D-4035-ACED-AAB8010FFC4B}"/>
              </a:ext>
            </a:extLst>
          </p:cNvPr>
          <p:cNvSpPr>
            <a:spLocks noGrp="1"/>
          </p:cNvSpPr>
          <p:nvPr>
            <p:ph type="body" sz="quarter" idx="11"/>
          </p:nvPr>
        </p:nvSpPr>
        <p:spPr>
          <a:xfrm>
            <a:off x="733425" y="5873461"/>
            <a:ext cx="10721953" cy="351011"/>
          </a:xfrm>
        </p:spPr>
        <p:txBody>
          <a:bodyPr/>
          <a:lstStyle/>
          <a:p>
            <a:pPr algn="ctr"/>
            <a:r>
              <a:rPr lang="en-US" altLang="en-US" sz="2000" b="1" dirty="0">
                <a:solidFill>
                  <a:srgbClr val="000000"/>
                </a:solidFill>
              </a:rPr>
              <a:t>Figure 6</a:t>
            </a:r>
          </a:p>
        </p:txBody>
      </p:sp>
    </p:spTree>
    <p:extLst>
      <p:ext uri="{BB962C8B-B14F-4D97-AF65-F5344CB8AC3E}">
        <p14:creationId xmlns:p14="http://schemas.microsoft.com/office/powerpoint/2010/main" val="82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B3F8-C5A2-4B3B-9D9A-2F4AA94A9D0D}"/>
              </a:ext>
            </a:extLst>
          </p:cNvPr>
          <p:cNvSpPr>
            <a:spLocks noGrp="1"/>
          </p:cNvSpPr>
          <p:nvPr>
            <p:ph type="title"/>
          </p:nvPr>
        </p:nvSpPr>
        <p:spPr/>
        <p:txBody>
          <a:bodyPr/>
          <a:lstStyle/>
          <a:p>
            <a:r>
              <a:rPr lang="en-US" altLang="en-US" dirty="0"/>
              <a:t>Example 1 – </a:t>
            </a:r>
            <a:r>
              <a:rPr lang="en-US" altLang="en-US" i="1" dirty="0"/>
              <a:t>Solution</a:t>
            </a:r>
            <a:endParaRPr lang="en-IN" dirty="0"/>
          </a:p>
        </p:txBody>
      </p:sp>
      <p:sp>
        <p:nvSpPr>
          <p:cNvPr id="3" name="Content Placeholder 2">
            <a:extLst>
              <a:ext uri="{FF2B5EF4-FFF2-40B4-BE49-F238E27FC236}">
                <a16:creationId xmlns:a16="http://schemas.microsoft.com/office/drawing/2014/main" id="{822A4897-1DFC-43B6-B7FB-A25569F8649B}"/>
              </a:ext>
            </a:extLst>
          </p:cNvPr>
          <p:cNvSpPr>
            <a:spLocks noGrp="1"/>
          </p:cNvSpPr>
          <p:nvPr>
            <p:ph sz="quarter" idx="23"/>
          </p:nvPr>
        </p:nvSpPr>
        <p:spPr/>
        <p:txBody>
          <a:bodyPr/>
          <a:lstStyle/>
          <a:p>
            <a:r>
              <a:rPr lang="en-US" altLang="en-US" dirty="0"/>
              <a:t>So, by the shell method, the volume is</a:t>
            </a:r>
            <a:endParaRPr lang="en-IN" dirty="0"/>
          </a:p>
        </p:txBody>
      </p:sp>
      <p:graphicFrame>
        <p:nvGraphicFramePr>
          <p:cNvPr id="8" name="Content Placeholder 7" descr="V = int_0^2 (2 (pi) x) (2x minus (x^3)) (d x) (2 (pi) x) represents the circumference (2x minus (x^3)) represents the height (d x) represents the thickness&#10; =  2(pi) int_0^2 (2(x^3) minus (x^4)) (d x)&#10; =  2(pi)[(1/2)(x^4) minus (1/5)(x^5)]_0^2&#10; =  2(pi)(8 minus (32/5))&#10; =  (16/5) (pi)&#10;">
            <a:extLst>
              <a:ext uri="{FF2B5EF4-FFF2-40B4-BE49-F238E27FC236}">
                <a16:creationId xmlns:a16="http://schemas.microsoft.com/office/drawing/2014/main" id="{0EE24943-C98B-4D40-87E2-78B928ACB1B3}"/>
              </a:ext>
            </a:extLst>
          </p:cNvPr>
          <p:cNvGraphicFramePr>
            <a:graphicFrameLocks noGrp="1" noChangeAspect="1"/>
          </p:cNvGraphicFramePr>
          <p:nvPr>
            <p:ph sz="quarter" idx="24"/>
            <p:extLst>
              <p:ext uri="{D42A27DB-BD31-4B8C-83A1-F6EECF244321}">
                <p14:modId xmlns:p14="http://schemas.microsoft.com/office/powerpoint/2010/main" val="2804880763"/>
              </p:ext>
            </p:extLst>
          </p:nvPr>
        </p:nvGraphicFramePr>
        <p:xfrm>
          <a:off x="3603545" y="1919881"/>
          <a:ext cx="4978559" cy="3817640"/>
        </p:xfrm>
        <a:graphic>
          <a:graphicData uri="http://schemas.openxmlformats.org/presentationml/2006/ole">
            <mc:AlternateContent xmlns:mc="http://schemas.openxmlformats.org/markup-compatibility/2006">
              <mc:Choice xmlns:v="urn:schemas-microsoft-com:vml" Requires="v">
                <p:oleObj spid="_x0000_s637988" name="Equation" r:id="rId3" imgW="5663880" imgH="4343400" progId="Equation.DSMT4">
                  <p:embed/>
                </p:oleObj>
              </mc:Choice>
              <mc:Fallback>
                <p:oleObj name="Equation" r:id="rId3" imgW="5663880" imgH="4343400" progId="Equation.DSMT4">
                  <p:embed/>
                  <p:pic>
                    <p:nvPicPr>
                      <p:cNvPr id="7" name="Object 6">
                        <a:extLst>
                          <a:ext uri="{FF2B5EF4-FFF2-40B4-BE49-F238E27FC236}">
                            <a16:creationId xmlns:a16="http://schemas.microsoft.com/office/drawing/2014/main" id="{67C49BE3-B60E-426B-885F-2C064E7D673F}"/>
                          </a:ext>
                        </a:extLst>
                      </p:cNvPr>
                      <p:cNvPicPr/>
                      <p:nvPr/>
                    </p:nvPicPr>
                    <p:blipFill>
                      <a:blip r:embed="rId4"/>
                      <a:stretch>
                        <a:fillRect/>
                      </a:stretch>
                    </p:blipFill>
                    <p:spPr>
                      <a:xfrm>
                        <a:off x="3603545" y="1919881"/>
                        <a:ext cx="4978559" cy="381764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BE78AEE-FCED-4F11-A0F5-130799CF8A08}"/>
              </a:ext>
            </a:extLst>
          </p:cNvPr>
          <p:cNvSpPr>
            <a:spLocks noGrp="1"/>
          </p:cNvSpPr>
          <p:nvPr>
            <p:ph sz="quarter" idx="25"/>
          </p:nvPr>
        </p:nvSpPr>
        <p:spPr>
          <a:xfrm>
            <a:off x="736600" y="5900814"/>
            <a:ext cx="10712450" cy="324300"/>
          </a:xfrm>
        </p:spPr>
        <p:txBody>
          <a:bodyPr/>
          <a:lstStyle/>
          <a:p>
            <a:r>
              <a:rPr lang="en-US" altLang="en-US" dirty="0"/>
              <a:t>It can be verified that the shell method gives the same answer as slicing.</a:t>
            </a:r>
            <a:endParaRPr lang="en-US" altLang="en-US" i="1" dirty="0"/>
          </a:p>
        </p:txBody>
      </p:sp>
    </p:spTree>
    <p:extLst>
      <p:ext uri="{BB962C8B-B14F-4D97-AF65-F5344CB8AC3E}">
        <p14:creationId xmlns:p14="http://schemas.microsoft.com/office/powerpoint/2010/main" val="309850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D299-E5B9-44A7-9A2A-68AE34C1F2A9}"/>
              </a:ext>
            </a:extLst>
          </p:cNvPr>
          <p:cNvSpPr>
            <a:spLocks noGrp="1"/>
          </p:cNvSpPr>
          <p:nvPr>
            <p:ph type="title"/>
          </p:nvPr>
        </p:nvSpPr>
        <p:spPr>
          <a:xfrm>
            <a:off x="838200" y="3265713"/>
            <a:ext cx="10515600" cy="1019416"/>
          </a:xfrm>
        </p:spPr>
        <p:txBody>
          <a:bodyPr/>
          <a:lstStyle/>
          <a:p>
            <a:pPr algn="ctr"/>
            <a:r>
              <a:rPr lang="en-IN" sz="4000" dirty="0"/>
              <a:t>Disks and Washers versus Cylindrical Shells</a:t>
            </a:r>
          </a:p>
        </p:txBody>
      </p:sp>
    </p:spTree>
    <p:extLst>
      <p:ext uri="{BB962C8B-B14F-4D97-AF65-F5344CB8AC3E}">
        <p14:creationId xmlns:p14="http://schemas.microsoft.com/office/powerpoint/2010/main" val="90162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4DEA-0C7A-4828-9966-425BC780516D}"/>
              </a:ext>
            </a:extLst>
          </p:cNvPr>
          <p:cNvSpPr>
            <a:spLocks noGrp="1"/>
          </p:cNvSpPr>
          <p:nvPr>
            <p:ph type="title"/>
          </p:nvPr>
        </p:nvSpPr>
        <p:spPr/>
        <p:txBody>
          <a:bodyPr/>
          <a:lstStyle/>
          <a:p>
            <a:r>
              <a:rPr lang="en-US" altLang="en-US" dirty="0"/>
              <a:t>Disks and Washers versus Cylindrical Shells </a:t>
            </a:r>
            <a:r>
              <a:rPr lang="en-US" altLang="en-US" sz="2400" b="0" dirty="0"/>
              <a:t>(1 of 2)</a:t>
            </a:r>
            <a:endParaRPr lang="en-IN" sz="2400" b="0" dirty="0"/>
          </a:p>
        </p:txBody>
      </p:sp>
      <p:sp>
        <p:nvSpPr>
          <p:cNvPr id="3" name="Text Placeholder 2">
            <a:extLst>
              <a:ext uri="{FF2B5EF4-FFF2-40B4-BE49-F238E27FC236}">
                <a16:creationId xmlns:a16="http://schemas.microsoft.com/office/drawing/2014/main" id="{CB08C327-4888-4A52-BC63-54A0D9B53782}"/>
              </a:ext>
            </a:extLst>
          </p:cNvPr>
          <p:cNvSpPr>
            <a:spLocks noGrp="1"/>
          </p:cNvSpPr>
          <p:nvPr>
            <p:ph type="body" sz="quarter" idx="15"/>
          </p:nvPr>
        </p:nvSpPr>
        <p:spPr>
          <a:xfrm>
            <a:off x="743576" y="1289684"/>
            <a:ext cx="10711543" cy="4465657"/>
          </a:xfrm>
        </p:spPr>
        <p:txBody>
          <a:bodyPr/>
          <a:lstStyle/>
          <a:p>
            <a:r>
              <a:rPr lang="en-US" altLang="en-US" dirty="0"/>
              <a:t>When computing the volume of a solid of revolution, how do we know whether to use disks (or washers) or cylindrical shells? There are several considerations to take into account: Is the region more easily described by top and bottom boundary curves of the form </a:t>
            </a:r>
            <a:r>
              <a:rPr lang="en-US" altLang="en-US" i="1" dirty="0"/>
              <a:t>y </a:t>
            </a:r>
            <a:r>
              <a:rPr lang="en-US" altLang="en-US" dirty="0"/>
              <a:t>=</a:t>
            </a:r>
            <a:r>
              <a:rPr lang="en-US" altLang="en-US" i="1" dirty="0"/>
              <a:t> </a:t>
            </a:r>
            <a:r>
              <a:rPr lang="en-US" altLang="en-US" i="1" dirty="0" smtClean="0"/>
              <a:t>f</a:t>
            </a:r>
            <a:r>
              <a:rPr lang="en-US" altLang="en-US" dirty="0" smtClean="0"/>
              <a:t>(</a:t>
            </a:r>
            <a:r>
              <a:rPr lang="en-US" altLang="en-US" i="1" dirty="0" smtClean="0"/>
              <a:t>x</a:t>
            </a:r>
            <a:r>
              <a:rPr lang="en-US" altLang="en-US" dirty="0"/>
              <a:t>) or by left and right boundaries </a:t>
            </a:r>
            <a:r>
              <a:rPr lang="en-US" altLang="en-US" i="1" dirty="0"/>
              <a:t>x </a:t>
            </a:r>
            <a:r>
              <a:rPr lang="en-US" altLang="en-US" dirty="0"/>
              <a:t>=</a:t>
            </a:r>
            <a:r>
              <a:rPr lang="en-US" altLang="en-US" i="1" dirty="0"/>
              <a:t> </a:t>
            </a:r>
            <a:r>
              <a:rPr lang="en-US" altLang="en-US" i="1" dirty="0" smtClean="0"/>
              <a:t>g</a:t>
            </a:r>
            <a:r>
              <a:rPr lang="en-US" altLang="en-US" dirty="0" smtClean="0"/>
              <a:t>(</a:t>
            </a:r>
            <a:r>
              <a:rPr lang="en-US" altLang="en-US" i="1" dirty="0" smtClean="0"/>
              <a:t>y</a:t>
            </a:r>
            <a:r>
              <a:rPr lang="en-US" altLang="en-US" dirty="0"/>
              <a:t>)?</a:t>
            </a:r>
          </a:p>
          <a:p>
            <a:pPr>
              <a:spcBef>
                <a:spcPts val="2000"/>
              </a:spcBef>
            </a:pPr>
            <a:r>
              <a:rPr lang="en-US" altLang="en-US" dirty="0"/>
              <a:t>Which choice is easier to work with? Are the limits of integration easier to find for one variable versus the other? Does the region require two separate integrals when using </a:t>
            </a:r>
            <a:r>
              <a:rPr lang="en-US" altLang="en-US" i="1" dirty="0"/>
              <a:t>x</a:t>
            </a:r>
            <a:r>
              <a:rPr lang="en-US" altLang="en-US" dirty="0"/>
              <a:t> as the variable but only one integral in </a:t>
            </a:r>
            <a:r>
              <a:rPr lang="en-US" altLang="en-US" i="1" dirty="0"/>
              <a:t>y</a:t>
            </a:r>
            <a:r>
              <a:rPr lang="en-US" altLang="en-US" dirty="0"/>
              <a:t>? Are we able to</a:t>
            </a:r>
            <a:br>
              <a:rPr lang="en-US" altLang="en-US" dirty="0"/>
            </a:br>
            <a:r>
              <a:rPr lang="en-US" altLang="en-US" dirty="0"/>
              <a:t>evaluate the integral we set up with our choice of variable?</a:t>
            </a:r>
          </a:p>
        </p:txBody>
      </p:sp>
    </p:spTree>
    <p:extLst>
      <p:ext uri="{BB962C8B-B14F-4D97-AF65-F5344CB8AC3E}">
        <p14:creationId xmlns:p14="http://schemas.microsoft.com/office/powerpoint/2010/main" val="311451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4DEA-0C7A-4828-9966-425BC780516D}"/>
              </a:ext>
            </a:extLst>
          </p:cNvPr>
          <p:cNvSpPr>
            <a:spLocks noGrp="1"/>
          </p:cNvSpPr>
          <p:nvPr>
            <p:ph type="title"/>
          </p:nvPr>
        </p:nvSpPr>
        <p:spPr/>
        <p:txBody>
          <a:bodyPr/>
          <a:lstStyle/>
          <a:p>
            <a:r>
              <a:rPr lang="en-US" altLang="en-US" dirty="0"/>
              <a:t>Disks and Washers versus Cylindrical Shells </a:t>
            </a:r>
            <a:r>
              <a:rPr lang="en-US" altLang="en-US" sz="2400" b="0" dirty="0"/>
              <a:t>(2 of 2)</a:t>
            </a:r>
            <a:endParaRPr lang="en-IN" sz="2400" b="0" dirty="0"/>
          </a:p>
        </p:txBody>
      </p:sp>
      <p:sp>
        <p:nvSpPr>
          <p:cNvPr id="3" name="Text Placeholder 2">
            <a:extLst>
              <a:ext uri="{FF2B5EF4-FFF2-40B4-BE49-F238E27FC236}">
                <a16:creationId xmlns:a16="http://schemas.microsoft.com/office/drawing/2014/main" id="{CB08C327-4888-4A52-BC63-54A0D9B53782}"/>
              </a:ext>
            </a:extLst>
          </p:cNvPr>
          <p:cNvSpPr>
            <a:spLocks noGrp="1"/>
          </p:cNvSpPr>
          <p:nvPr>
            <p:ph type="body" sz="quarter" idx="15"/>
          </p:nvPr>
        </p:nvSpPr>
        <p:spPr>
          <a:xfrm>
            <a:off x="743576" y="1289684"/>
            <a:ext cx="10711543" cy="2188622"/>
          </a:xfrm>
        </p:spPr>
        <p:txBody>
          <a:bodyPr/>
          <a:lstStyle/>
          <a:p>
            <a:r>
              <a:rPr lang="en-US" altLang="en-US" dirty="0"/>
              <a:t>If we decide that one variable is easier to work with than the other, then this dictates which method to use. Draw a sample rectangle in the region, corresponding to a </a:t>
            </a:r>
            <a:r>
              <a:rPr lang="en-US" altLang="en-US" dirty="0" smtClean="0"/>
              <a:t>cross-section </a:t>
            </a:r>
            <a:r>
              <a:rPr lang="en-US" altLang="en-US" dirty="0"/>
              <a:t>of the solid.</a:t>
            </a:r>
          </a:p>
          <a:p>
            <a:r>
              <a:rPr lang="en-US" altLang="en-US" dirty="0"/>
              <a:t>The thickness of the rectangle, either </a:t>
            </a:r>
            <a:r>
              <a:rPr lang="el-GR" altLang="en-US" dirty="0" smtClean="0">
                <a:latin typeface="Arial" panose="020B0604020202020204" pitchFamily="34" charset="0"/>
                <a:cs typeface="Arial" panose="020B0604020202020204" pitchFamily="34" charset="0"/>
              </a:rPr>
              <a:t>Δ</a:t>
            </a:r>
            <a:r>
              <a:rPr lang="en-US" altLang="en-US" i="1" dirty="0" smtClean="0"/>
              <a:t>x </a:t>
            </a:r>
            <a:r>
              <a:rPr lang="en-US" altLang="en-US" i="1" dirty="0"/>
              <a:t>or </a:t>
            </a:r>
            <a:r>
              <a:rPr lang="el-GR" altLang="en-US" dirty="0" smtClean="0">
                <a:latin typeface="Arial" panose="020B0604020202020204" pitchFamily="34" charset="0"/>
                <a:cs typeface="Arial" panose="020B0604020202020204" pitchFamily="34" charset="0"/>
              </a:rPr>
              <a:t>Δ</a:t>
            </a:r>
            <a:r>
              <a:rPr lang="en-US" altLang="en-US" i="1" dirty="0" smtClean="0"/>
              <a:t>y</a:t>
            </a:r>
            <a:r>
              <a:rPr lang="en-US" altLang="en-US" dirty="0"/>
              <a:t>,</a:t>
            </a:r>
            <a:r>
              <a:rPr lang="en-US" altLang="en-US" i="1" dirty="0"/>
              <a:t> </a:t>
            </a:r>
            <a:r>
              <a:rPr lang="en-US" altLang="en-US" dirty="0"/>
              <a:t>corresponds to the integration variable. If you imagine the rectangle revolving, it becomes either a disk (washer) or a shell.</a:t>
            </a:r>
          </a:p>
        </p:txBody>
      </p:sp>
    </p:spTree>
    <p:extLst>
      <p:ext uri="{BB962C8B-B14F-4D97-AF65-F5344CB8AC3E}">
        <p14:creationId xmlns:p14="http://schemas.microsoft.com/office/powerpoint/2010/main" val="27123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dirty="0"/>
              <a:t>5</a:t>
            </a:r>
            <a:r>
              <a:rPr lang="en-US" dirty="0" smtClean="0"/>
              <a:t>.3 </a:t>
            </a:r>
            <a:r>
              <a:rPr lang="en-US" altLang="en-US" dirty="0"/>
              <a:t>Volumes by Cylindrical Shells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CBAA-94FF-48EB-B8DD-4D5C3EE3E0D1}"/>
              </a:ext>
            </a:extLst>
          </p:cNvPr>
          <p:cNvSpPr>
            <a:spLocks noGrp="1"/>
          </p:cNvSpPr>
          <p:nvPr>
            <p:ph type="title"/>
          </p:nvPr>
        </p:nvSpPr>
        <p:spPr/>
        <p:txBody>
          <a:bodyPr/>
          <a:lstStyle/>
          <a:p>
            <a:r>
              <a:rPr lang="en-US" altLang="en-US" dirty="0"/>
              <a:t>Volumes by Cylindrical Shells </a:t>
            </a:r>
            <a:r>
              <a:rPr lang="en-US" altLang="en-US" sz="2400" b="0" dirty="0"/>
              <a:t>(1 of 9)</a:t>
            </a:r>
            <a:endParaRPr lang="en-IN" sz="2400" b="0" dirty="0"/>
          </a:p>
        </p:txBody>
      </p:sp>
      <p:sp>
        <p:nvSpPr>
          <p:cNvPr id="3" name="Content Placeholder 2">
            <a:extLst>
              <a:ext uri="{FF2B5EF4-FFF2-40B4-BE49-F238E27FC236}">
                <a16:creationId xmlns:a16="http://schemas.microsoft.com/office/drawing/2014/main" id="{666641E1-239C-4379-AF8E-8BA7B4159F37}"/>
              </a:ext>
            </a:extLst>
          </p:cNvPr>
          <p:cNvSpPr>
            <a:spLocks noGrp="1"/>
          </p:cNvSpPr>
          <p:nvPr>
            <p:ph sz="quarter" idx="12"/>
          </p:nvPr>
        </p:nvSpPr>
        <p:spPr>
          <a:xfrm>
            <a:off x="741971" y="1292278"/>
            <a:ext cx="10721975" cy="371476"/>
          </a:xfrm>
        </p:spPr>
        <p:txBody>
          <a:bodyPr/>
          <a:lstStyle/>
          <a:p>
            <a:r>
              <a:rPr lang="en-US" altLang="en-US" dirty="0"/>
              <a:t>Let’s consider the problem of finding the volume of the solid obtained by</a:t>
            </a:r>
            <a:endParaRPr lang="en-IN" dirty="0"/>
          </a:p>
        </p:txBody>
      </p:sp>
      <p:sp>
        <p:nvSpPr>
          <p:cNvPr id="4" name="Content Placeholder 3">
            <a:extLst>
              <a:ext uri="{FF2B5EF4-FFF2-40B4-BE49-F238E27FC236}">
                <a16:creationId xmlns:a16="http://schemas.microsoft.com/office/drawing/2014/main" id="{C1937A06-5276-4123-BEA3-92D547AE2F04}"/>
              </a:ext>
            </a:extLst>
          </p:cNvPr>
          <p:cNvSpPr>
            <a:spLocks noGrp="1"/>
          </p:cNvSpPr>
          <p:nvPr>
            <p:ph sz="quarter" idx="13"/>
          </p:nvPr>
        </p:nvSpPr>
        <p:spPr>
          <a:xfrm>
            <a:off x="733425" y="1638197"/>
            <a:ext cx="6410953" cy="371476"/>
          </a:xfrm>
        </p:spPr>
        <p:txBody>
          <a:bodyPr/>
          <a:lstStyle/>
          <a:p>
            <a:r>
              <a:rPr lang="en-US" altLang="en-US" dirty="0"/>
              <a:t>rotating about the </a:t>
            </a:r>
            <a:r>
              <a:rPr lang="en-US" altLang="en-US" i="1" dirty="0"/>
              <a:t>y</a:t>
            </a:r>
            <a:r>
              <a:rPr lang="en-US" altLang="en-US" dirty="0"/>
              <a:t>-axis the region bounded by</a:t>
            </a:r>
            <a:endParaRPr lang="en-IN" dirty="0"/>
          </a:p>
        </p:txBody>
      </p:sp>
      <p:graphicFrame>
        <p:nvGraphicFramePr>
          <p:cNvPr id="12" name="Content Placeholder 11" descr="y = 2(x^2) minus (x^3) and y = 0.">
            <a:extLst>
              <a:ext uri="{FF2B5EF4-FFF2-40B4-BE49-F238E27FC236}">
                <a16:creationId xmlns:a16="http://schemas.microsoft.com/office/drawing/2014/main" id="{7C1FDD9B-C284-4BC6-9E84-97ABDEC4249C}"/>
              </a:ext>
            </a:extLst>
          </p:cNvPr>
          <p:cNvGraphicFramePr>
            <a:graphicFrameLocks noGrp="1" noChangeAspect="1"/>
          </p:cNvGraphicFramePr>
          <p:nvPr>
            <p:ph sz="quarter" idx="14"/>
            <p:extLst>
              <p:ext uri="{D42A27DB-BD31-4B8C-83A1-F6EECF244321}">
                <p14:modId xmlns:p14="http://schemas.microsoft.com/office/powerpoint/2010/main" val="3002490422"/>
              </p:ext>
            </p:extLst>
          </p:nvPr>
        </p:nvGraphicFramePr>
        <p:xfrm>
          <a:off x="7189003" y="1603987"/>
          <a:ext cx="3132114" cy="422902"/>
        </p:xfrm>
        <a:graphic>
          <a:graphicData uri="http://schemas.openxmlformats.org/presentationml/2006/ole">
            <mc:AlternateContent xmlns:mc="http://schemas.openxmlformats.org/markup-compatibility/2006">
              <mc:Choice xmlns:v="urn:schemas-microsoft-com:vml" Requires="v">
                <p:oleObj spid="_x0000_s627781" name="Equation" r:id="rId3" imgW="3009600" imgH="406080" progId="Equation.DSMT4">
                  <p:embed/>
                </p:oleObj>
              </mc:Choice>
              <mc:Fallback>
                <p:oleObj name="Equation" r:id="rId3" imgW="3009600" imgH="406080" progId="Equation.DSMT4">
                  <p:embed/>
                  <p:pic>
                    <p:nvPicPr>
                      <p:cNvPr id="11" name="Object 10">
                        <a:extLst>
                          <a:ext uri="{FF2B5EF4-FFF2-40B4-BE49-F238E27FC236}">
                            <a16:creationId xmlns:a16="http://schemas.microsoft.com/office/drawing/2014/main" id="{43B8A589-8384-47CC-9188-B624FAB31CAA}"/>
                          </a:ext>
                        </a:extLst>
                      </p:cNvPr>
                      <p:cNvPicPr/>
                      <p:nvPr/>
                    </p:nvPicPr>
                    <p:blipFill>
                      <a:blip r:embed="rId4"/>
                      <a:stretch>
                        <a:fillRect/>
                      </a:stretch>
                    </p:blipFill>
                    <p:spPr>
                      <a:xfrm>
                        <a:off x="7189003" y="1603987"/>
                        <a:ext cx="3132114" cy="42290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1329DC8-BE38-4746-8F88-1390E9A25CDD}"/>
              </a:ext>
            </a:extLst>
          </p:cNvPr>
          <p:cNvSpPr>
            <a:spLocks noGrp="1"/>
          </p:cNvSpPr>
          <p:nvPr>
            <p:ph sz="quarter" idx="15"/>
          </p:nvPr>
        </p:nvSpPr>
        <p:spPr>
          <a:xfrm>
            <a:off x="733425" y="2007557"/>
            <a:ext cx="2162175" cy="325834"/>
          </a:xfrm>
        </p:spPr>
        <p:txBody>
          <a:bodyPr/>
          <a:lstStyle/>
          <a:p>
            <a:r>
              <a:rPr lang="en-US" altLang="en-US" dirty="0"/>
              <a:t>(See Figure 1.)</a:t>
            </a:r>
            <a:endParaRPr lang="en-IN" dirty="0"/>
          </a:p>
        </p:txBody>
      </p:sp>
      <p:pic>
        <p:nvPicPr>
          <p:cNvPr id="13" name="Content Placeholder 12" descr="A curve resembling a downward opening parabola and a rectangle are graphed on the x y coordinate plane. The curve y = 2 x^2 minus x^2 starts from the origin of the coordinate plane. It goes up to the right with the increasing steepness to the highest point, then goes down to the right with decreasing steepness, and ends at point (2, 0). A rectangle on the parabola is graphed on the x y plane. The rectangle touches the parabola at  points x_L= ? and x_R= ?. The area of the curve and the plane is shaded.&#10;">
            <a:extLst>
              <a:ext uri="{FF2B5EF4-FFF2-40B4-BE49-F238E27FC236}">
                <a16:creationId xmlns:a16="http://schemas.microsoft.com/office/drawing/2014/main" id="{60AD320A-03C4-4E9A-A399-4C9613C1CE37}"/>
              </a:ext>
            </a:extLst>
          </p:cNvPr>
          <p:cNvPicPr>
            <a:picLocks noGrp="1" noChangeAspect="1"/>
          </p:cNvPicPr>
          <p:nvPr>
            <p:ph sz="quarter" idx="16"/>
          </p:nvPr>
        </p:nvPicPr>
        <p:blipFill>
          <a:blip r:embed="rId5"/>
          <a:stretch>
            <a:fillRect/>
          </a:stretch>
        </p:blipFill>
        <p:spPr>
          <a:xfrm>
            <a:off x="4349817" y="2230240"/>
            <a:ext cx="3497128" cy="2656739"/>
          </a:xfrm>
          <a:prstGeom prst="rect">
            <a:avLst/>
          </a:prstGeom>
        </p:spPr>
      </p:pic>
      <p:sp>
        <p:nvSpPr>
          <p:cNvPr id="9" name="Content Placeholder 8">
            <a:extLst>
              <a:ext uri="{FF2B5EF4-FFF2-40B4-BE49-F238E27FC236}">
                <a16:creationId xmlns:a16="http://schemas.microsoft.com/office/drawing/2014/main" id="{37429E0A-07EF-419E-879C-C8B52F8C1DB9}"/>
              </a:ext>
            </a:extLst>
          </p:cNvPr>
          <p:cNvSpPr>
            <a:spLocks noGrp="1"/>
          </p:cNvSpPr>
          <p:nvPr>
            <p:ph sz="quarter" idx="17"/>
          </p:nvPr>
        </p:nvSpPr>
        <p:spPr>
          <a:xfrm>
            <a:off x="733425" y="5082379"/>
            <a:ext cx="10729913" cy="783694"/>
          </a:xfrm>
        </p:spPr>
        <p:txBody>
          <a:bodyPr/>
          <a:lstStyle/>
          <a:p>
            <a:pPr algn="ctr"/>
            <a:r>
              <a:rPr lang="en-US" altLang="en-US" sz="2000" b="1" dirty="0"/>
              <a:t>Figure 1</a:t>
            </a:r>
          </a:p>
          <a:p>
            <a:r>
              <a:rPr lang="en-US" altLang="en-US" dirty="0"/>
              <a:t>If we slice perpendicular to the </a:t>
            </a:r>
            <a:r>
              <a:rPr lang="en-US" altLang="en-US" i="1" dirty="0"/>
              <a:t>y</a:t>
            </a:r>
            <a:r>
              <a:rPr lang="en-US" altLang="en-US" dirty="0"/>
              <a:t>-axis, we get a washer</a:t>
            </a:r>
            <a:r>
              <a:rPr lang="en-US" altLang="en-US" dirty="0" smtClean="0"/>
              <a:t>.</a:t>
            </a:r>
            <a:endParaRPr lang="en-US" altLang="en-US" dirty="0"/>
          </a:p>
        </p:txBody>
      </p:sp>
    </p:spTree>
    <p:extLst>
      <p:ext uri="{BB962C8B-B14F-4D97-AF65-F5344CB8AC3E}">
        <p14:creationId xmlns:p14="http://schemas.microsoft.com/office/powerpoint/2010/main" val="202311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81F87-C625-4ED5-B959-347B657C1126}"/>
              </a:ext>
            </a:extLst>
          </p:cNvPr>
          <p:cNvSpPr>
            <a:spLocks noGrp="1"/>
          </p:cNvSpPr>
          <p:nvPr>
            <p:ph type="title"/>
          </p:nvPr>
        </p:nvSpPr>
        <p:spPr/>
        <p:txBody>
          <a:bodyPr/>
          <a:lstStyle/>
          <a:p>
            <a:r>
              <a:rPr lang="en-US" altLang="en-US" dirty="0"/>
              <a:t>Volumes by Cylindrical Shells </a:t>
            </a:r>
            <a:r>
              <a:rPr lang="en-US" altLang="en-US" sz="2400" b="0" dirty="0"/>
              <a:t>(2 of 9)</a:t>
            </a:r>
            <a:endParaRPr lang="en-IN" dirty="0"/>
          </a:p>
        </p:txBody>
      </p:sp>
      <p:sp>
        <p:nvSpPr>
          <p:cNvPr id="3" name="Content Placeholder 2">
            <a:extLst>
              <a:ext uri="{FF2B5EF4-FFF2-40B4-BE49-F238E27FC236}">
                <a16:creationId xmlns:a16="http://schemas.microsoft.com/office/drawing/2014/main" id="{614FB594-75AC-4C36-843C-DD642D8737F4}"/>
              </a:ext>
            </a:extLst>
          </p:cNvPr>
          <p:cNvSpPr>
            <a:spLocks noGrp="1"/>
          </p:cNvSpPr>
          <p:nvPr>
            <p:ph sz="quarter" idx="12"/>
          </p:nvPr>
        </p:nvSpPr>
        <p:spPr>
          <a:xfrm>
            <a:off x="741971" y="1292278"/>
            <a:ext cx="10721975" cy="294760"/>
          </a:xfrm>
        </p:spPr>
        <p:txBody>
          <a:bodyPr/>
          <a:lstStyle/>
          <a:p>
            <a:r>
              <a:rPr lang="en-US" altLang="en-US" dirty="0"/>
              <a:t>But to compute the inner radius and the outer radius of the washer, we’d have</a:t>
            </a:r>
            <a:endParaRPr lang="en-IN" dirty="0"/>
          </a:p>
        </p:txBody>
      </p:sp>
      <p:sp>
        <p:nvSpPr>
          <p:cNvPr id="4" name="Content Placeholder 3">
            <a:extLst>
              <a:ext uri="{FF2B5EF4-FFF2-40B4-BE49-F238E27FC236}">
                <a16:creationId xmlns:a16="http://schemas.microsoft.com/office/drawing/2014/main" id="{5A9A792B-5C14-4FDE-955C-CA6C41F5C05E}"/>
              </a:ext>
            </a:extLst>
          </p:cNvPr>
          <p:cNvSpPr>
            <a:spLocks noGrp="1"/>
          </p:cNvSpPr>
          <p:nvPr>
            <p:ph sz="quarter" idx="13"/>
          </p:nvPr>
        </p:nvSpPr>
        <p:spPr>
          <a:xfrm>
            <a:off x="733425" y="1632954"/>
            <a:ext cx="3667753" cy="294760"/>
          </a:xfrm>
        </p:spPr>
        <p:txBody>
          <a:bodyPr/>
          <a:lstStyle/>
          <a:p>
            <a:r>
              <a:rPr lang="en-US" altLang="en-US" dirty="0"/>
              <a:t>to solve the cubic equation</a:t>
            </a:r>
            <a:endParaRPr lang="en-IN" dirty="0"/>
          </a:p>
        </p:txBody>
      </p:sp>
      <p:graphicFrame>
        <p:nvGraphicFramePr>
          <p:cNvPr id="12" name="Content Placeholder 11" descr="y = 2(x^2) minus (x^3)">
            <a:extLst>
              <a:ext uri="{FF2B5EF4-FFF2-40B4-BE49-F238E27FC236}">
                <a16:creationId xmlns:a16="http://schemas.microsoft.com/office/drawing/2014/main" id="{4B1E7132-9257-45FE-B1EF-5B64587F104E}"/>
              </a:ext>
            </a:extLst>
          </p:cNvPr>
          <p:cNvGraphicFramePr>
            <a:graphicFrameLocks noGrp="1" noChangeAspect="1"/>
          </p:cNvGraphicFramePr>
          <p:nvPr>
            <p:ph sz="quarter" idx="14"/>
            <p:extLst>
              <p:ext uri="{D42A27DB-BD31-4B8C-83A1-F6EECF244321}">
                <p14:modId xmlns:p14="http://schemas.microsoft.com/office/powerpoint/2010/main" val="3582858747"/>
              </p:ext>
            </p:extLst>
          </p:nvPr>
        </p:nvGraphicFramePr>
        <p:xfrm>
          <a:off x="4407969" y="1586485"/>
          <a:ext cx="1661772" cy="405629"/>
        </p:xfrm>
        <a:graphic>
          <a:graphicData uri="http://schemas.openxmlformats.org/presentationml/2006/ole">
            <mc:AlternateContent xmlns:mc="http://schemas.openxmlformats.org/markup-compatibility/2006">
              <mc:Choice xmlns:v="urn:schemas-microsoft-com:vml" Requires="v">
                <p:oleObj spid="_x0000_s628799" name="Equation" r:id="rId3" imgW="1612800" imgH="393480" progId="Equation.DSMT4">
                  <p:embed/>
                </p:oleObj>
              </mc:Choice>
              <mc:Fallback>
                <p:oleObj name="Equation" r:id="rId3" imgW="1612800" imgH="393480" progId="Equation.DSMT4">
                  <p:embed/>
                  <p:pic>
                    <p:nvPicPr>
                      <p:cNvPr id="11" name="Object 10">
                        <a:extLst>
                          <a:ext uri="{FF2B5EF4-FFF2-40B4-BE49-F238E27FC236}">
                            <a16:creationId xmlns:a16="http://schemas.microsoft.com/office/drawing/2014/main" id="{DA775885-7103-4813-838E-52C187589C07}"/>
                          </a:ext>
                        </a:extLst>
                      </p:cNvPr>
                      <p:cNvPicPr/>
                      <p:nvPr/>
                    </p:nvPicPr>
                    <p:blipFill>
                      <a:blip r:embed="rId4"/>
                      <a:stretch>
                        <a:fillRect/>
                      </a:stretch>
                    </p:blipFill>
                    <p:spPr>
                      <a:xfrm>
                        <a:off x="4407969" y="1586485"/>
                        <a:ext cx="1661772" cy="40562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90C3160-B4A0-4EA2-9895-FD65ECA8539B}"/>
              </a:ext>
            </a:extLst>
          </p:cNvPr>
          <p:cNvSpPr>
            <a:spLocks noGrp="1"/>
          </p:cNvSpPr>
          <p:nvPr>
            <p:ph sz="quarter" idx="15"/>
          </p:nvPr>
        </p:nvSpPr>
        <p:spPr>
          <a:xfrm>
            <a:off x="6137732" y="1642992"/>
            <a:ext cx="5325606" cy="383332"/>
          </a:xfrm>
        </p:spPr>
        <p:txBody>
          <a:bodyPr/>
          <a:lstStyle/>
          <a:p>
            <a:r>
              <a:rPr lang="en-US" altLang="en-US" dirty="0"/>
              <a:t>for </a:t>
            </a:r>
            <a:r>
              <a:rPr lang="en-US" altLang="en-US" i="1" dirty="0"/>
              <a:t>x </a:t>
            </a:r>
            <a:r>
              <a:rPr lang="en-US" altLang="en-US" dirty="0"/>
              <a:t>in terms of </a:t>
            </a:r>
            <a:r>
              <a:rPr lang="en-US" altLang="en-US" i="1" dirty="0"/>
              <a:t>y</a:t>
            </a:r>
            <a:r>
              <a:rPr lang="en-US" altLang="en-US" dirty="0"/>
              <a:t>; that’s not easy.</a:t>
            </a:r>
            <a:endParaRPr lang="en-IN" dirty="0"/>
          </a:p>
        </p:txBody>
      </p:sp>
      <p:sp>
        <p:nvSpPr>
          <p:cNvPr id="8" name="Content Placeholder 7">
            <a:extLst>
              <a:ext uri="{FF2B5EF4-FFF2-40B4-BE49-F238E27FC236}">
                <a16:creationId xmlns:a16="http://schemas.microsoft.com/office/drawing/2014/main" id="{01657C7A-A840-4A74-AF5D-3C507493A3D9}"/>
              </a:ext>
            </a:extLst>
          </p:cNvPr>
          <p:cNvSpPr>
            <a:spLocks noGrp="1"/>
          </p:cNvSpPr>
          <p:nvPr>
            <p:ph sz="quarter" idx="16"/>
          </p:nvPr>
        </p:nvSpPr>
        <p:spPr>
          <a:xfrm>
            <a:off x="733425" y="2437876"/>
            <a:ext cx="6339727" cy="2134123"/>
          </a:xfrm>
        </p:spPr>
        <p:txBody>
          <a:bodyPr/>
          <a:lstStyle/>
          <a:p>
            <a:r>
              <a:rPr lang="en-US" altLang="en-US" dirty="0"/>
              <a:t>Fortunately, there is a method, called the </a:t>
            </a:r>
            <a:r>
              <a:rPr lang="en-US" altLang="en-US" b="1" dirty="0"/>
              <a:t>method of cylindrical shells</a:t>
            </a:r>
            <a:r>
              <a:rPr lang="en-US" altLang="en-US" dirty="0"/>
              <a:t>, that is easier to use in such a case.</a:t>
            </a:r>
          </a:p>
          <a:p>
            <a:r>
              <a:rPr lang="en-US" altLang="en-US" dirty="0"/>
              <a:t>Figure 2 shows a cylindrical shell with inner radius </a:t>
            </a:r>
            <a:r>
              <a:rPr lang="en-US" altLang="en-US" i="1" dirty="0"/>
              <a:t>r</a:t>
            </a:r>
            <a:r>
              <a:rPr lang="en-US" altLang="en-US" baseline="-25000" dirty="0"/>
              <a:t>1</a:t>
            </a:r>
            <a:r>
              <a:rPr lang="en-US" altLang="en-US" dirty="0"/>
              <a:t>, outer radius </a:t>
            </a:r>
            <a:r>
              <a:rPr lang="en-US" altLang="en-US" i="1" dirty="0"/>
              <a:t>r</a:t>
            </a:r>
            <a:r>
              <a:rPr lang="en-US" altLang="en-US" baseline="-25000" dirty="0"/>
              <a:t>2</a:t>
            </a:r>
            <a:r>
              <a:rPr lang="en-US" altLang="en-US" dirty="0"/>
              <a:t>, and height </a:t>
            </a:r>
            <a:r>
              <a:rPr lang="en-US" altLang="en-US" i="1" dirty="0"/>
              <a:t>h</a:t>
            </a:r>
            <a:r>
              <a:rPr lang="en-US" altLang="en-US" dirty="0"/>
              <a:t>.</a:t>
            </a:r>
          </a:p>
        </p:txBody>
      </p:sp>
      <p:pic>
        <p:nvPicPr>
          <p:cNvPr id="13" name="Content Placeholder 12" descr="The image shows a cylindrical object of height h and thickness Delta r. The outer radius is r_2, the inner radius is r_1. r is between r_1 and r_2.&#10;">
            <a:extLst>
              <a:ext uri="{FF2B5EF4-FFF2-40B4-BE49-F238E27FC236}">
                <a16:creationId xmlns:a16="http://schemas.microsoft.com/office/drawing/2014/main" id="{7A32A7DB-9D2B-4389-8FC4-BDE789B36F5F}"/>
              </a:ext>
            </a:extLst>
          </p:cNvPr>
          <p:cNvPicPr>
            <a:picLocks noGrp="1" noChangeAspect="1"/>
          </p:cNvPicPr>
          <p:nvPr>
            <p:ph sz="quarter" idx="17"/>
          </p:nvPr>
        </p:nvPicPr>
        <p:blipFill>
          <a:blip r:embed="rId5"/>
          <a:stretch>
            <a:fillRect/>
          </a:stretch>
        </p:blipFill>
        <p:spPr>
          <a:xfrm>
            <a:off x="8385683" y="2668419"/>
            <a:ext cx="2599924" cy="2463361"/>
          </a:xfrm>
          <a:prstGeom prst="rect">
            <a:avLst/>
          </a:prstGeom>
        </p:spPr>
      </p:pic>
      <p:sp>
        <p:nvSpPr>
          <p:cNvPr id="10" name="Content Placeholder 9">
            <a:extLst>
              <a:ext uri="{FF2B5EF4-FFF2-40B4-BE49-F238E27FC236}">
                <a16:creationId xmlns:a16="http://schemas.microsoft.com/office/drawing/2014/main" id="{28C342D5-E236-4781-BDA3-46BB9310756C}"/>
              </a:ext>
            </a:extLst>
          </p:cNvPr>
          <p:cNvSpPr>
            <a:spLocks noGrp="1"/>
          </p:cNvSpPr>
          <p:nvPr>
            <p:ph sz="quarter" idx="18"/>
          </p:nvPr>
        </p:nvSpPr>
        <p:spPr>
          <a:xfrm>
            <a:off x="7717134" y="5543332"/>
            <a:ext cx="3746204" cy="294760"/>
          </a:xfrm>
        </p:spPr>
        <p:txBody>
          <a:bodyPr/>
          <a:lstStyle/>
          <a:p>
            <a:pPr algn="ctr"/>
            <a:r>
              <a:rPr lang="en-US" altLang="en-US" sz="2000" b="1" dirty="0"/>
              <a:t>Figure 2</a:t>
            </a:r>
          </a:p>
        </p:txBody>
      </p:sp>
    </p:spTree>
    <p:extLst>
      <p:ext uri="{BB962C8B-B14F-4D97-AF65-F5344CB8AC3E}">
        <p14:creationId xmlns:p14="http://schemas.microsoft.com/office/powerpoint/2010/main" val="377616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A982-FA86-4C20-8B82-5DA92D97B9B0}"/>
              </a:ext>
            </a:extLst>
          </p:cNvPr>
          <p:cNvSpPr>
            <a:spLocks noGrp="1"/>
          </p:cNvSpPr>
          <p:nvPr>
            <p:ph type="title"/>
          </p:nvPr>
        </p:nvSpPr>
        <p:spPr/>
        <p:txBody>
          <a:bodyPr/>
          <a:lstStyle/>
          <a:p>
            <a:r>
              <a:rPr lang="en-US" altLang="en-US" dirty="0"/>
              <a:t>Volumes by Cylindrical Shells </a:t>
            </a:r>
            <a:r>
              <a:rPr lang="en-US" altLang="en-US" sz="2400" b="0" dirty="0"/>
              <a:t>(3 of 9)</a:t>
            </a:r>
            <a:endParaRPr lang="en-IN" dirty="0"/>
          </a:p>
        </p:txBody>
      </p:sp>
      <p:sp>
        <p:nvSpPr>
          <p:cNvPr id="3" name="Content Placeholder 2">
            <a:extLst>
              <a:ext uri="{FF2B5EF4-FFF2-40B4-BE49-F238E27FC236}">
                <a16:creationId xmlns:a16="http://schemas.microsoft.com/office/drawing/2014/main" id="{F24F2BBE-0E9D-4C64-A257-BCB23C7A86FD}"/>
              </a:ext>
            </a:extLst>
          </p:cNvPr>
          <p:cNvSpPr>
            <a:spLocks noGrp="1"/>
          </p:cNvSpPr>
          <p:nvPr>
            <p:ph sz="quarter" idx="23"/>
          </p:nvPr>
        </p:nvSpPr>
        <p:spPr>
          <a:xfrm>
            <a:off x="736600" y="1289050"/>
            <a:ext cx="10718800" cy="760814"/>
          </a:xfrm>
        </p:spPr>
        <p:txBody>
          <a:bodyPr/>
          <a:lstStyle/>
          <a:p>
            <a:r>
              <a:rPr lang="en-US" altLang="en-US" dirty="0"/>
              <a:t>Its volume </a:t>
            </a:r>
            <a:r>
              <a:rPr lang="en-US" altLang="en-US" i="1" dirty="0"/>
              <a:t>V </a:t>
            </a:r>
            <a:r>
              <a:rPr lang="en-US" altLang="en-US" dirty="0"/>
              <a:t>is calculated by subtracting the volume </a:t>
            </a:r>
            <a:r>
              <a:rPr lang="en-US" altLang="en-US" i="1" dirty="0"/>
              <a:t>V</a:t>
            </a:r>
            <a:r>
              <a:rPr lang="en-US" altLang="en-US" baseline="-25000" dirty="0"/>
              <a:t>1</a:t>
            </a:r>
            <a:r>
              <a:rPr lang="en-US" altLang="en-US" i="1" dirty="0"/>
              <a:t> </a:t>
            </a:r>
            <a:r>
              <a:rPr lang="en-US" altLang="en-US" dirty="0"/>
              <a:t>of the inner cylinder from the volume </a:t>
            </a:r>
            <a:r>
              <a:rPr lang="en-US" altLang="en-US" i="1" dirty="0"/>
              <a:t>V</a:t>
            </a:r>
            <a:r>
              <a:rPr lang="en-US" altLang="en-US" baseline="-25000" dirty="0"/>
              <a:t>2</a:t>
            </a:r>
            <a:r>
              <a:rPr lang="en-US" altLang="en-US" dirty="0"/>
              <a:t> of the outer cylinder:</a:t>
            </a:r>
            <a:endParaRPr lang="en-IN" dirty="0"/>
          </a:p>
        </p:txBody>
      </p:sp>
      <p:graphicFrame>
        <p:nvGraphicFramePr>
          <p:cNvPr id="8" name="Content Placeholder 7" descr="V = (V_2) minus (V_1)&#10;= pi(r_2^2)h minus pi(r_1^2)h = pi((r_2^2) minus r_1^2))h&#10;= pi((r_2) + (r_1)) times ((r_2) minus (r_1))h&#10;=2pi(((r_2) + (r_1))/2)h((r_2) minus (r_1))">
            <a:extLst>
              <a:ext uri="{FF2B5EF4-FFF2-40B4-BE49-F238E27FC236}">
                <a16:creationId xmlns:a16="http://schemas.microsoft.com/office/drawing/2014/main" id="{5903E310-B6F5-4DCB-9959-B70262011EAE}"/>
              </a:ext>
            </a:extLst>
          </p:cNvPr>
          <p:cNvGraphicFramePr>
            <a:graphicFrameLocks noGrp="1" noChangeAspect="1"/>
          </p:cNvGraphicFramePr>
          <p:nvPr>
            <p:ph sz="quarter" idx="24"/>
            <p:extLst>
              <p:ext uri="{D42A27DB-BD31-4B8C-83A1-F6EECF244321}">
                <p14:modId xmlns:p14="http://schemas.microsoft.com/office/powerpoint/2010/main" val="4148649337"/>
              </p:ext>
            </p:extLst>
          </p:nvPr>
        </p:nvGraphicFramePr>
        <p:xfrm>
          <a:off x="3642817" y="2360001"/>
          <a:ext cx="4906367" cy="2310409"/>
        </p:xfrm>
        <a:graphic>
          <a:graphicData uri="http://schemas.openxmlformats.org/presentationml/2006/ole">
            <mc:AlternateContent xmlns:mc="http://schemas.openxmlformats.org/markup-compatibility/2006">
              <mc:Choice xmlns:v="urn:schemas-microsoft-com:vml" Requires="v">
                <p:oleObj spid="_x0000_s629819" name="Equation" r:id="rId3" imgW="4800600" imgH="2260440" progId="Equation.DSMT4">
                  <p:embed/>
                </p:oleObj>
              </mc:Choice>
              <mc:Fallback>
                <p:oleObj name="Equation" r:id="rId3" imgW="4800600" imgH="2260440" progId="Equation.DSMT4">
                  <p:embed/>
                  <p:pic>
                    <p:nvPicPr>
                      <p:cNvPr id="7" name="Object 6">
                        <a:extLst>
                          <a:ext uri="{FF2B5EF4-FFF2-40B4-BE49-F238E27FC236}">
                            <a16:creationId xmlns:a16="http://schemas.microsoft.com/office/drawing/2014/main" id="{A90FDAA0-0416-4450-AB52-D624607BFC38}"/>
                          </a:ext>
                        </a:extLst>
                      </p:cNvPr>
                      <p:cNvPicPr/>
                      <p:nvPr/>
                    </p:nvPicPr>
                    <p:blipFill>
                      <a:blip r:embed="rId4"/>
                      <a:stretch>
                        <a:fillRect/>
                      </a:stretch>
                    </p:blipFill>
                    <p:spPr>
                      <a:xfrm>
                        <a:off x="3642817" y="2360001"/>
                        <a:ext cx="4906367" cy="2310409"/>
                      </a:xfrm>
                      <a:prstGeom prst="rect">
                        <a:avLst/>
                      </a:prstGeom>
                    </p:spPr>
                  </p:pic>
                </p:oleObj>
              </mc:Fallback>
            </mc:AlternateContent>
          </a:graphicData>
        </a:graphic>
      </p:graphicFrame>
    </p:spTree>
    <p:extLst>
      <p:ext uri="{BB962C8B-B14F-4D97-AF65-F5344CB8AC3E}">
        <p14:creationId xmlns:p14="http://schemas.microsoft.com/office/powerpoint/2010/main" val="302839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FD94F1-C43E-42B8-AE48-667B04B63BF6}"/>
              </a:ext>
            </a:extLst>
          </p:cNvPr>
          <p:cNvSpPr>
            <a:spLocks noGrp="1"/>
          </p:cNvSpPr>
          <p:nvPr>
            <p:ph type="title"/>
          </p:nvPr>
        </p:nvSpPr>
        <p:spPr/>
        <p:txBody>
          <a:bodyPr/>
          <a:lstStyle/>
          <a:p>
            <a:r>
              <a:rPr lang="en-US" altLang="en-US" dirty="0"/>
              <a:t>Volumes by Cylindrical Shells </a:t>
            </a:r>
            <a:r>
              <a:rPr lang="en-US" altLang="en-US" sz="2400" b="0" dirty="0"/>
              <a:t>(4 of 9)</a:t>
            </a:r>
            <a:endParaRPr lang="en-IN" dirty="0"/>
          </a:p>
        </p:txBody>
      </p:sp>
      <p:sp>
        <p:nvSpPr>
          <p:cNvPr id="8" name="Content Placeholder 7">
            <a:extLst>
              <a:ext uri="{FF2B5EF4-FFF2-40B4-BE49-F238E27FC236}">
                <a16:creationId xmlns:a16="http://schemas.microsoft.com/office/drawing/2014/main" id="{50631881-C59B-4BC7-825D-7C5A048F32D3}"/>
              </a:ext>
            </a:extLst>
          </p:cNvPr>
          <p:cNvSpPr>
            <a:spLocks noGrp="1"/>
          </p:cNvSpPr>
          <p:nvPr>
            <p:ph sz="quarter" idx="23"/>
          </p:nvPr>
        </p:nvSpPr>
        <p:spPr>
          <a:xfrm>
            <a:off x="736600" y="1289050"/>
            <a:ext cx="6809712" cy="401638"/>
          </a:xfrm>
        </p:spPr>
        <p:txBody>
          <a:bodyPr/>
          <a:lstStyle/>
          <a:p>
            <a:r>
              <a:rPr lang="en-US" altLang="en-US" dirty="0"/>
              <a:t>If we let </a:t>
            </a:r>
            <a:r>
              <a:rPr lang="el-GR" altLang="en-US" dirty="0" smtClean="0">
                <a:latin typeface="Arial" panose="020B0604020202020204" pitchFamily="34" charset="0"/>
                <a:cs typeface="Arial" panose="020B0604020202020204" pitchFamily="34" charset="0"/>
              </a:rPr>
              <a:t>Δ</a:t>
            </a:r>
            <a:r>
              <a:rPr lang="en-US" altLang="en-US" i="1" dirty="0" smtClean="0"/>
              <a:t>r </a:t>
            </a:r>
            <a:r>
              <a:rPr lang="en-US" altLang="en-US" dirty="0"/>
              <a:t>=</a:t>
            </a:r>
            <a:r>
              <a:rPr lang="en-US" altLang="en-US" i="1" dirty="0"/>
              <a:t> r</a:t>
            </a:r>
            <a:r>
              <a:rPr lang="en-US" altLang="en-US" baseline="-25000" dirty="0"/>
              <a:t>2</a:t>
            </a:r>
            <a:r>
              <a:rPr lang="en-US" altLang="en-US" dirty="0"/>
              <a:t> – </a:t>
            </a:r>
            <a:r>
              <a:rPr lang="en-US" altLang="en-US" i="1" dirty="0"/>
              <a:t>r</a:t>
            </a:r>
            <a:r>
              <a:rPr lang="en-US" altLang="en-US" baseline="-25000" dirty="0"/>
              <a:t>1 </a:t>
            </a:r>
            <a:r>
              <a:rPr lang="en-US" altLang="en-US" dirty="0"/>
              <a:t>(the thickness of the shell) and</a:t>
            </a:r>
            <a:endParaRPr lang="en-IN" dirty="0"/>
          </a:p>
        </p:txBody>
      </p:sp>
      <p:graphicFrame>
        <p:nvGraphicFramePr>
          <p:cNvPr id="17" name="Content Placeholder 16" descr="r = (1/2)((r_2) + (r_1))">
            <a:extLst>
              <a:ext uri="{FF2B5EF4-FFF2-40B4-BE49-F238E27FC236}">
                <a16:creationId xmlns:a16="http://schemas.microsoft.com/office/drawing/2014/main" id="{E1C8DE8A-2707-4CF7-9D58-AC18750B1901}"/>
              </a:ext>
            </a:extLst>
          </p:cNvPr>
          <p:cNvGraphicFramePr>
            <a:graphicFrameLocks noGrp="1" noChangeAspect="1"/>
          </p:cNvGraphicFramePr>
          <p:nvPr>
            <p:ph sz="quarter" idx="24"/>
            <p:extLst>
              <p:ext uri="{D42A27DB-BD31-4B8C-83A1-F6EECF244321}">
                <p14:modId xmlns:p14="http://schemas.microsoft.com/office/powerpoint/2010/main" val="2329726660"/>
              </p:ext>
            </p:extLst>
          </p:nvPr>
        </p:nvGraphicFramePr>
        <p:xfrm>
          <a:off x="7541223" y="1093914"/>
          <a:ext cx="1660228" cy="711526"/>
        </p:xfrm>
        <a:graphic>
          <a:graphicData uri="http://schemas.openxmlformats.org/presentationml/2006/ole">
            <mc:AlternateContent xmlns:mc="http://schemas.openxmlformats.org/markup-compatibility/2006">
              <mc:Choice xmlns:v="urn:schemas-microsoft-com:vml" Requires="v">
                <p:oleObj spid="_x0000_s630898" name="Equation" r:id="rId3" imgW="1688760" imgH="723600" progId="Equation.DSMT4">
                  <p:embed/>
                </p:oleObj>
              </mc:Choice>
              <mc:Fallback>
                <p:oleObj name="Equation" r:id="rId3" imgW="1688760" imgH="723600" progId="Equation.DSMT4">
                  <p:embed/>
                  <p:pic>
                    <p:nvPicPr>
                      <p:cNvPr id="16" name="Object 15">
                        <a:extLst>
                          <a:ext uri="{FF2B5EF4-FFF2-40B4-BE49-F238E27FC236}">
                            <a16:creationId xmlns:a16="http://schemas.microsoft.com/office/drawing/2014/main" id="{9B9FC684-21A9-4D3D-BD1C-5C3F33B2F28C}"/>
                          </a:ext>
                        </a:extLst>
                      </p:cNvPr>
                      <p:cNvPicPr/>
                      <p:nvPr/>
                    </p:nvPicPr>
                    <p:blipFill>
                      <a:blip r:embed="rId4"/>
                      <a:stretch>
                        <a:fillRect/>
                      </a:stretch>
                    </p:blipFill>
                    <p:spPr>
                      <a:xfrm>
                        <a:off x="7541223" y="1093914"/>
                        <a:ext cx="1660228" cy="71152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AB0413E-F721-4A66-ABF6-068448A768A9}"/>
              </a:ext>
            </a:extLst>
          </p:cNvPr>
          <p:cNvSpPr>
            <a:spLocks noGrp="1"/>
          </p:cNvSpPr>
          <p:nvPr>
            <p:ph sz="quarter" idx="25"/>
          </p:nvPr>
        </p:nvSpPr>
        <p:spPr>
          <a:xfrm>
            <a:off x="9289257" y="1289050"/>
            <a:ext cx="2127182" cy="364128"/>
          </a:xfrm>
        </p:spPr>
        <p:txBody>
          <a:bodyPr/>
          <a:lstStyle/>
          <a:p>
            <a:r>
              <a:rPr lang="en-US" altLang="en-US" dirty="0"/>
              <a:t>(the average</a:t>
            </a:r>
            <a:endParaRPr lang="en-IN" dirty="0"/>
          </a:p>
        </p:txBody>
      </p:sp>
      <p:sp>
        <p:nvSpPr>
          <p:cNvPr id="11" name="Content Placeholder 10">
            <a:extLst>
              <a:ext uri="{FF2B5EF4-FFF2-40B4-BE49-F238E27FC236}">
                <a16:creationId xmlns:a16="http://schemas.microsoft.com/office/drawing/2014/main" id="{1FB33558-7AF8-47FA-8319-376DF5145B5F}"/>
              </a:ext>
            </a:extLst>
          </p:cNvPr>
          <p:cNvSpPr>
            <a:spLocks noGrp="1"/>
          </p:cNvSpPr>
          <p:nvPr>
            <p:ph sz="quarter" idx="26"/>
          </p:nvPr>
        </p:nvSpPr>
        <p:spPr>
          <a:xfrm>
            <a:off x="736600" y="1790406"/>
            <a:ext cx="10718800" cy="672105"/>
          </a:xfrm>
        </p:spPr>
        <p:txBody>
          <a:bodyPr/>
          <a:lstStyle/>
          <a:p>
            <a:r>
              <a:rPr lang="en-US" altLang="en-US" dirty="0"/>
              <a:t>radius of the shell), then this formula for the volume of a cylindrical shell becomes</a:t>
            </a:r>
          </a:p>
        </p:txBody>
      </p:sp>
      <p:graphicFrame>
        <p:nvGraphicFramePr>
          <p:cNvPr id="19" name="Content Placeholder 18" descr="(item 1.) V = 2pi h r delta">
            <a:extLst>
              <a:ext uri="{FF2B5EF4-FFF2-40B4-BE49-F238E27FC236}">
                <a16:creationId xmlns:a16="http://schemas.microsoft.com/office/drawing/2014/main" id="{E8B9FECB-9999-45B5-8600-5CEB1105D3C6}"/>
              </a:ext>
            </a:extLst>
          </p:cNvPr>
          <p:cNvGraphicFramePr>
            <a:graphicFrameLocks noGrp="1" noChangeAspect="1"/>
          </p:cNvGraphicFramePr>
          <p:nvPr>
            <p:ph sz="quarter" idx="27"/>
            <p:extLst>
              <p:ext uri="{D42A27DB-BD31-4B8C-83A1-F6EECF244321}">
                <p14:modId xmlns:p14="http://schemas.microsoft.com/office/powerpoint/2010/main" val="2389731912"/>
              </p:ext>
            </p:extLst>
          </p:nvPr>
        </p:nvGraphicFramePr>
        <p:xfrm>
          <a:off x="5065713" y="2921000"/>
          <a:ext cx="2060575" cy="390525"/>
        </p:xfrm>
        <a:graphic>
          <a:graphicData uri="http://schemas.openxmlformats.org/presentationml/2006/ole">
            <mc:AlternateContent xmlns:mc="http://schemas.openxmlformats.org/markup-compatibility/2006">
              <mc:Choice xmlns:v="urn:schemas-microsoft-com:vml" Requires="v">
                <p:oleObj spid="_x0000_s630899" name="Equation" r:id="rId5" imgW="1942920" imgH="368280" progId="Equation.DSMT4">
                  <p:embed/>
                </p:oleObj>
              </mc:Choice>
              <mc:Fallback>
                <p:oleObj name="Equation" r:id="rId5" imgW="1942920" imgH="368280" progId="Equation.DSMT4">
                  <p:embed/>
                  <p:pic>
                    <p:nvPicPr>
                      <p:cNvPr id="18" name="Object 17">
                        <a:extLst>
                          <a:ext uri="{FF2B5EF4-FFF2-40B4-BE49-F238E27FC236}">
                            <a16:creationId xmlns:a16="http://schemas.microsoft.com/office/drawing/2014/main" id="{32DA9480-B89B-4DCA-99B9-61C629BF525C}"/>
                          </a:ext>
                        </a:extLst>
                      </p:cNvPr>
                      <p:cNvPicPr/>
                      <p:nvPr/>
                    </p:nvPicPr>
                    <p:blipFill>
                      <a:blip r:embed="rId6"/>
                      <a:stretch>
                        <a:fillRect/>
                      </a:stretch>
                    </p:blipFill>
                    <p:spPr>
                      <a:xfrm>
                        <a:off x="5065713" y="2921000"/>
                        <a:ext cx="2060575" cy="39052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9314D24-1DC1-45A5-8925-9046F3E24A22}"/>
              </a:ext>
            </a:extLst>
          </p:cNvPr>
          <p:cNvSpPr>
            <a:spLocks noGrp="1"/>
          </p:cNvSpPr>
          <p:nvPr>
            <p:ph sz="quarter" idx="28"/>
          </p:nvPr>
        </p:nvSpPr>
        <p:spPr>
          <a:xfrm>
            <a:off x="736600" y="3742154"/>
            <a:ext cx="10712450" cy="1064476"/>
          </a:xfrm>
        </p:spPr>
        <p:txBody>
          <a:bodyPr/>
          <a:lstStyle/>
          <a:p>
            <a:pPr>
              <a:lnSpc>
                <a:spcPct val="120000"/>
              </a:lnSpc>
            </a:pPr>
            <a:r>
              <a:rPr lang="en-US" altLang="en-US" dirty="0"/>
              <a:t>and it can be remembered as</a:t>
            </a:r>
          </a:p>
          <a:p>
            <a:pPr>
              <a:lnSpc>
                <a:spcPct val="120000"/>
              </a:lnSpc>
            </a:pPr>
            <a:r>
              <a:rPr lang="en-US" altLang="en-US" i="1" dirty="0"/>
              <a:t>V </a:t>
            </a:r>
            <a:r>
              <a:rPr lang="en-US" altLang="en-US" dirty="0"/>
              <a:t>= [circumference] [height] [thickness]</a:t>
            </a:r>
          </a:p>
        </p:txBody>
      </p:sp>
    </p:spTree>
    <p:extLst>
      <p:ext uri="{BB962C8B-B14F-4D97-AF65-F5344CB8AC3E}">
        <p14:creationId xmlns:p14="http://schemas.microsoft.com/office/powerpoint/2010/main" val="414235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8869-F156-4B53-BA66-05E7E4BF3451}"/>
              </a:ext>
            </a:extLst>
          </p:cNvPr>
          <p:cNvSpPr>
            <a:spLocks noGrp="1"/>
          </p:cNvSpPr>
          <p:nvPr>
            <p:ph type="title"/>
          </p:nvPr>
        </p:nvSpPr>
        <p:spPr/>
        <p:txBody>
          <a:bodyPr/>
          <a:lstStyle/>
          <a:p>
            <a:r>
              <a:rPr lang="en-US" altLang="en-US" dirty="0"/>
              <a:t>Volumes by Cylindrical Shells </a:t>
            </a:r>
            <a:r>
              <a:rPr lang="en-US" altLang="en-US" sz="2400" b="0" dirty="0"/>
              <a:t>(5 of 9)</a:t>
            </a:r>
            <a:endParaRPr lang="en-IN" dirty="0"/>
          </a:p>
        </p:txBody>
      </p:sp>
      <p:sp>
        <p:nvSpPr>
          <p:cNvPr id="3" name="Content Placeholder 2">
            <a:extLst>
              <a:ext uri="{FF2B5EF4-FFF2-40B4-BE49-F238E27FC236}">
                <a16:creationId xmlns:a16="http://schemas.microsoft.com/office/drawing/2014/main" id="{72EB3566-AA0B-431C-9950-0DFE717BF1DE}"/>
              </a:ext>
            </a:extLst>
          </p:cNvPr>
          <p:cNvSpPr>
            <a:spLocks noGrp="1"/>
          </p:cNvSpPr>
          <p:nvPr>
            <p:ph sz="quarter" idx="12"/>
          </p:nvPr>
        </p:nvSpPr>
        <p:spPr>
          <a:xfrm>
            <a:off x="741971" y="1292277"/>
            <a:ext cx="11055582" cy="787535"/>
          </a:xfrm>
        </p:spPr>
        <p:txBody>
          <a:bodyPr/>
          <a:lstStyle/>
          <a:p>
            <a:r>
              <a:rPr lang="en-US" altLang="en-US" dirty="0"/>
              <a:t>Now let </a:t>
            </a:r>
            <a:r>
              <a:rPr lang="en-US" altLang="en-US" i="1" dirty="0"/>
              <a:t>S </a:t>
            </a:r>
            <a:r>
              <a:rPr lang="en-US" altLang="en-US" dirty="0"/>
              <a:t>be the solid obtained by rotating about the </a:t>
            </a:r>
            <a:r>
              <a:rPr lang="en-US" altLang="en-US" i="1" dirty="0"/>
              <a:t>y</a:t>
            </a:r>
            <a:r>
              <a:rPr lang="en-US" altLang="en-US" dirty="0"/>
              <a:t>-axis the region bounded by </a:t>
            </a:r>
            <a:r>
              <a:rPr lang="en-US" altLang="en-US" i="1" dirty="0"/>
              <a:t>y </a:t>
            </a:r>
            <a:r>
              <a:rPr lang="en-US" altLang="en-US" dirty="0"/>
              <a:t>= </a:t>
            </a:r>
            <a:r>
              <a:rPr lang="en-US" altLang="en-US" i="1" dirty="0" smtClean="0"/>
              <a:t>f</a:t>
            </a:r>
            <a:r>
              <a:rPr lang="en-US" altLang="en-US" dirty="0" smtClean="0"/>
              <a:t>(</a:t>
            </a:r>
            <a:r>
              <a:rPr lang="en-US" altLang="en-US" i="1" dirty="0" smtClean="0"/>
              <a:t>x</a:t>
            </a:r>
            <a:r>
              <a:rPr lang="en-US" altLang="en-US" dirty="0"/>
              <a:t>) [where </a:t>
            </a:r>
            <a:r>
              <a:rPr lang="en-US" altLang="en-US" i="1" dirty="0" smtClean="0"/>
              <a:t>f</a:t>
            </a:r>
            <a:r>
              <a:rPr lang="en-US" altLang="en-US" dirty="0" smtClean="0"/>
              <a:t>(</a:t>
            </a:r>
            <a:r>
              <a:rPr lang="en-US" altLang="en-US" i="1" dirty="0" smtClean="0"/>
              <a:t>x</a:t>
            </a:r>
            <a:r>
              <a:rPr lang="en-US" altLang="en-US" dirty="0"/>
              <a:t>) ≥ 0], </a:t>
            </a:r>
            <a:r>
              <a:rPr lang="en-US" altLang="en-US" i="1" dirty="0"/>
              <a:t>y</a:t>
            </a:r>
            <a:r>
              <a:rPr lang="en-US" altLang="en-US" dirty="0"/>
              <a:t> = 0, </a:t>
            </a:r>
            <a:r>
              <a:rPr lang="en-US" altLang="en-US" i="1" dirty="0"/>
              <a:t>x</a:t>
            </a:r>
            <a:r>
              <a:rPr lang="en-US" altLang="en-US" dirty="0"/>
              <a:t> = </a:t>
            </a:r>
            <a:r>
              <a:rPr lang="en-US" altLang="en-US" i="1" dirty="0"/>
              <a:t>a,</a:t>
            </a:r>
            <a:r>
              <a:rPr lang="en-US" altLang="en-US" dirty="0"/>
              <a:t> and </a:t>
            </a:r>
            <a:r>
              <a:rPr lang="en-US" altLang="en-US" i="1" dirty="0"/>
              <a:t>x</a:t>
            </a:r>
            <a:r>
              <a:rPr lang="en-US" altLang="en-US" dirty="0"/>
              <a:t> = </a:t>
            </a:r>
            <a:r>
              <a:rPr lang="en-US" altLang="en-US" i="1" dirty="0"/>
              <a:t>b</a:t>
            </a:r>
            <a:r>
              <a:rPr lang="en-US" altLang="en-US" dirty="0"/>
              <a:t>, where </a:t>
            </a:r>
            <a:r>
              <a:rPr lang="en-US" altLang="en-US" i="1" dirty="0"/>
              <a:t>b </a:t>
            </a:r>
            <a:r>
              <a:rPr lang="en-US" altLang="en-US" dirty="0"/>
              <a:t>&gt; </a:t>
            </a:r>
            <a:r>
              <a:rPr lang="en-US" altLang="en-US" i="1" dirty="0" smtClean="0"/>
              <a:t>a </a:t>
            </a:r>
            <a:r>
              <a:rPr lang="en-US" altLang="en-US" dirty="0"/>
              <a:t>≥ 0. (See Figure 3.)</a:t>
            </a:r>
            <a:endParaRPr lang="en-IN" dirty="0"/>
          </a:p>
        </p:txBody>
      </p:sp>
      <p:pic>
        <p:nvPicPr>
          <p:cNvPr id="12" name="Content Placeholder 11" descr="Two graphs. In the left graph, a curve and two lines are graphed on the x y coordinate plane. The curve is labeled y= f(x). It starts from the top left of the first quadrant, goes down to the right with the decreasing steepness. The curve ends at the bottom right of the first quadrant. Two lines are drawn from the points (a, 0) and (b, 0) to the curve. The lines meet both ending points of the curve. The area between the curve and the lines is shaded. In the right graph, a spherical solid is graphed on the x y coordinate plane. The origin of the solid is at the origin of the coordinate plane. The solid is labeled y= f(x), and it cuts the x-axis at the point (b, 0). The cylinder inside the solid cuts the x-axis at the point (a, 0). &#10;">
            <a:extLst>
              <a:ext uri="{FF2B5EF4-FFF2-40B4-BE49-F238E27FC236}">
                <a16:creationId xmlns:a16="http://schemas.microsoft.com/office/drawing/2014/main" id="{2A45D45A-8B6B-4844-8EDA-6AF1E43E31C3}"/>
              </a:ext>
            </a:extLst>
          </p:cNvPr>
          <p:cNvPicPr>
            <a:picLocks noGrp="1" noChangeAspect="1"/>
          </p:cNvPicPr>
          <p:nvPr>
            <p:ph sz="quarter" idx="13"/>
          </p:nvPr>
        </p:nvPicPr>
        <p:blipFill>
          <a:blip r:embed="rId3"/>
          <a:stretch>
            <a:fillRect/>
          </a:stretch>
        </p:blipFill>
        <p:spPr>
          <a:xfrm>
            <a:off x="2889382" y="2437541"/>
            <a:ext cx="6410061" cy="2027779"/>
          </a:xfrm>
          <a:prstGeom prst="rect">
            <a:avLst/>
          </a:prstGeom>
        </p:spPr>
      </p:pic>
      <p:sp>
        <p:nvSpPr>
          <p:cNvPr id="5" name="Content Placeholder 4">
            <a:extLst>
              <a:ext uri="{FF2B5EF4-FFF2-40B4-BE49-F238E27FC236}">
                <a16:creationId xmlns:a16="http://schemas.microsoft.com/office/drawing/2014/main" id="{7BB2AFCD-BF2B-44CB-A280-A5BC46D65655}"/>
              </a:ext>
            </a:extLst>
          </p:cNvPr>
          <p:cNvSpPr>
            <a:spLocks noGrp="1"/>
          </p:cNvSpPr>
          <p:nvPr>
            <p:ph sz="quarter" idx="14"/>
          </p:nvPr>
        </p:nvSpPr>
        <p:spPr>
          <a:xfrm>
            <a:off x="733425" y="4657638"/>
            <a:ext cx="10902763" cy="792987"/>
          </a:xfrm>
        </p:spPr>
        <p:txBody>
          <a:bodyPr/>
          <a:lstStyle/>
          <a:p>
            <a:pPr algn="ctr"/>
            <a:r>
              <a:rPr lang="en-US" altLang="en-US" sz="2000" b="1" dirty="0"/>
              <a:t>Figure 3</a:t>
            </a:r>
          </a:p>
          <a:p>
            <a:r>
              <a:rPr lang="en-US" altLang="en-US" dirty="0"/>
              <a:t>We divide the interval [</a:t>
            </a:r>
            <a:r>
              <a:rPr lang="en-US" altLang="en-US" i="1" dirty="0"/>
              <a:t>a</a:t>
            </a:r>
            <a:r>
              <a:rPr lang="en-US" altLang="en-US" dirty="0"/>
              <a:t>, </a:t>
            </a:r>
            <a:r>
              <a:rPr lang="en-US" altLang="en-US" i="1" dirty="0"/>
              <a:t>b</a:t>
            </a:r>
            <a:r>
              <a:rPr lang="en-US" altLang="en-US" dirty="0"/>
              <a:t>]</a:t>
            </a:r>
            <a:r>
              <a:rPr lang="en-US" altLang="en-US" i="1" dirty="0"/>
              <a:t> </a:t>
            </a:r>
            <a:r>
              <a:rPr lang="en-US" altLang="en-US" dirty="0"/>
              <a:t>into </a:t>
            </a:r>
            <a:r>
              <a:rPr lang="en-US" altLang="en-US" i="1" dirty="0"/>
              <a:t>n </a:t>
            </a:r>
            <a:r>
              <a:rPr lang="en-US" altLang="en-US" dirty="0"/>
              <a:t>subintervals [</a:t>
            </a:r>
            <a:r>
              <a:rPr lang="en-US" altLang="en-US" i="1" dirty="0"/>
              <a:t>x</a:t>
            </a:r>
            <a:r>
              <a:rPr lang="en-US" altLang="en-US" i="1" baseline="-25000" dirty="0"/>
              <a:t>i</a:t>
            </a:r>
            <a:r>
              <a:rPr lang="en-US" altLang="en-US" dirty="0"/>
              <a:t> </a:t>
            </a:r>
            <a:r>
              <a:rPr lang="en-US" altLang="en-US" baseline="-25000" dirty="0"/>
              <a:t>–</a:t>
            </a:r>
            <a:r>
              <a:rPr lang="en-US" altLang="en-US" dirty="0"/>
              <a:t> </a:t>
            </a:r>
            <a:r>
              <a:rPr lang="en-US" altLang="en-US" baseline="-25000" dirty="0"/>
              <a:t>1</a:t>
            </a:r>
            <a:r>
              <a:rPr lang="en-US" altLang="en-US" dirty="0"/>
              <a:t>, </a:t>
            </a:r>
            <a:r>
              <a:rPr lang="en-US" altLang="en-US" i="1" dirty="0"/>
              <a:t>x</a:t>
            </a:r>
            <a:r>
              <a:rPr lang="en-US" altLang="en-US" i="1" baseline="-25000" dirty="0"/>
              <a:t>i</a:t>
            </a:r>
            <a:r>
              <a:rPr lang="en-US" altLang="en-US" dirty="0"/>
              <a:t>] of equal width </a:t>
            </a:r>
            <a:r>
              <a:rPr lang="el-GR" altLang="en-US" dirty="0" smtClean="0">
                <a:latin typeface="Arial" panose="020B0604020202020204" pitchFamily="34" charset="0"/>
                <a:cs typeface="Arial" panose="020B0604020202020204" pitchFamily="34" charset="0"/>
              </a:rPr>
              <a:t>Δ</a:t>
            </a:r>
            <a:r>
              <a:rPr lang="en-US" altLang="en-US" i="1" dirty="0" smtClean="0">
                <a:sym typeface="Symbol" panose="05050102010706020507" pitchFamily="18" charset="2"/>
              </a:rPr>
              <a:t>x</a:t>
            </a:r>
            <a:r>
              <a:rPr lang="en-US" altLang="en-US" dirty="0" smtClean="0"/>
              <a:t> </a:t>
            </a:r>
            <a:r>
              <a:rPr lang="en-US" altLang="en-US" dirty="0"/>
              <a:t>and let</a:t>
            </a:r>
            <a:endParaRPr lang="en-IN" dirty="0"/>
          </a:p>
        </p:txBody>
      </p:sp>
      <p:graphicFrame>
        <p:nvGraphicFramePr>
          <p:cNvPr id="14" name="Content Placeholder 13" descr="(x_i)-bar">
            <a:extLst>
              <a:ext uri="{FF2B5EF4-FFF2-40B4-BE49-F238E27FC236}">
                <a16:creationId xmlns:a16="http://schemas.microsoft.com/office/drawing/2014/main" id="{1168B74D-0A83-449E-BAE6-B3571963AA4A}"/>
              </a:ext>
            </a:extLst>
          </p:cNvPr>
          <p:cNvGraphicFramePr>
            <a:graphicFrameLocks noGrp="1" noChangeAspect="1"/>
          </p:cNvGraphicFramePr>
          <p:nvPr>
            <p:ph sz="quarter" idx="15"/>
            <p:extLst>
              <p:ext uri="{D42A27DB-BD31-4B8C-83A1-F6EECF244321}">
                <p14:modId xmlns:p14="http://schemas.microsoft.com/office/powerpoint/2010/main" val="2139373680"/>
              </p:ext>
            </p:extLst>
          </p:nvPr>
        </p:nvGraphicFramePr>
        <p:xfrm>
          <a:off x="720314" y="5377327"/>
          <a:ext cx="307979" cy="439971"/>
        </p:xfrm>
        <a:graphic>
          <a:graphicData uri="http://schemas.openxmlformats.org/presentationml/2006/ole">
            <mc:AlternateContent xmlns:mc="http://schemas.openxmlformats.org/markup-compatibility/2006">
              <mc:Choice xmlns:v="urn:schemas-microsoft-com:vml" Requires="v">
                <p:oleObj spid="_x0000_s631860" name="Equation" r:id="rId4" imgW="266400" imgH="380880" progId="Equation.DSMT4">
                  <p:embed/>
                </p:oleObj>
              </mc:Choice>
              <mc:Fallback>
                <p:oleObj name="Equation" r:id="rId4" imgW="266400" imgH="380880" progId="Equation.DSMT4">
                  <p:embed/>
                  <p:pic>
                    <p:nvPicPr>
                      <p:cNvPr id="13" name="Object 12">
                        <a:extLst>
                          <a:ext uri="{FF2B5EF4-FFF2-40B4-BE49-F238E27FC236}">
                            <a16:creationId xmlns:a16="http://schemas.microsoft.com/office/drawing/2014/main" id="{848AA3FB-E7EE-485F-A0F7-49E257AA0354}"/>
                          </a:ext>
                        </a:extLst>
                      </p:cNvPr>
                      <p:cNvPicPr/>
                      <p:nvPr/>
                    </p:nvPicPr>
                    <p:blipFill>
                      <a:blip r:embed="rId5"/>
                      <a:stretch>
                        <a:fillRect/>
                      </a:stretch>
                    </p:blipFill>
                    <p:spPr>
                      <a:xfrm>
                        <a:off x="720314" y="5377327"/>
                        <a:ext cx="307979" cy="43997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3D00CA9-DECF-476D-9E18-9233E5893EBB}"/>
              </a:ext>
            </a:extLst>
          </p:cNvPr>
          <p:cNvSpPr>
            <a:spLocks noGrp="1"/>
          </p:cNvSpPr>
          <p:nvPr>
            <p:ph sz="quarter" idx="16"/>
          </p:nvPr>
        </p:nvSpPr>
        <p:spPr>
          <a:xfrm>
            <a:off x="1102856" y="5420830"/>
            <a:ext cx="5109686" cy="373063"/>
          </a:xfrm>
        </p:spPr>
        <p:txBody>
          <a:bodyPr/>
          <a:lstStyle/>
          <a:p>
            <a:r>
              <a:rPr lang="en-US" altLang="en-US" dirty="0"/>
              <a:t>be the midpoint of the </a:t>
            </a:r>
            <a:r>
              <a:rPr lang="en-US" altLang="en-US" i="1" dirty="0" smtClean="0"/>
              <a:t>i</a:t>
            </a:r>
            <a:r>
              <a:rPr lang="en-US" altLang="en-US" dirty="0" smtClean="0"/>
              <a:t>th </a:t>
            </a:r>
            <a:r>
              <a:rPr lang="en-US" altLang="en-US" dirty="0"/>
              <a:t>subinterval.</a:t>
            </a:r>
            <a:endParaRPr lang="en-IN" dirty="0"/>
          </a:p>
        </p:txBody>
      </p:sp>
    </p:spTree>
    <p:extLst>
      <p:ext uri="{BB962C8B-B14F-4D97-AF65-F5344CB8AC3E}">
        <p14:creationId xmlns:p14="http://schemas.microsoft.com/office/powerpoint/2010/main" val="369478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3557-DCA1-4427-87B0-101535632E67}"/>
              </a:ext>
            </a:extLst>
          </p:cNvPr>
          <p:cNvSpPr>
            <a:spLocks noGrp="1"/>
          </p:cNvSpPr>
          <p:nvPr>
            <p:ph type="title"/>
          </p:nvPr>
        </p:nvSpPr>
        <p:spPr/>
        <p:txBody>
          <a:bodyPr/>
          <a:lstStyle/>
          <a:p>
            <a:r>
              <a:rPr lang="en-US" altLang="en-US" dirty="0"/>
              <a:t>Volumes by Cylindrical Shells </a:t>
            </a:r>
            <a:r>
              <a:rPr lang="en-US" altLang="en-US" sz="2400" b="0" dirty="0"/>
              <a:t>(6 of 9)</a:t>
            </a:r>
            <a:endParaRPr lang="en-IN" dirty="0"/>
          </a:p>
        </p:txBody>
      </p:sp>
      <p:sp>
        <p:nvSpPr>
          <p:cNvPr id="3" name="Content Placeholder 2">
            <a:extLst>
              <a:ext uri="{FF2B5EF4-FFF2-40B4-BE49-F238E27FC236}">
                <a16:creationId xmlns:a16="http://schemas.microsoft.com/office/drawing/2014/main" id="{55D95FDE-4F03-45C6-A38E-3698EF052B72}"/>
              </a:ext>
            </a:extLst>
          </p:cNvPr>
          <p:cNvSpPr>
            <a:spLocks noGrp="1"/>
          </p:cNvSpPr>
          <p:nvPr>
            <p:ph sz="quarter" idx="23"/>
          </p:nvPr>
        </p:nvSpPr>
        <p:spPr>
          <a:xfrm>
            <a:off x="736599" y="1289050"/>
            <a:ext cx="6180983" cy="338783"/>
          </a:xfrm>
        </p:spPr>
        <p:txBody>
          <a:bodyPr/>
          <a:lstStyle/>
          <a:p>
            <a:r>
              <a:rPr lang="en-US" altLang="en-US" dirty="0"/>
              <a:t>If the rectangle with base [</a:t>
            </a:r>
            <a:r>
              <a:rPr lang="en-US" altLang="en-US" i="1" dirty="0" smtClean="0"/>
              <a:t>x</a:t>
            </a:r>
            <a:r>
              <a:rPr lang="en-US" altLang="en-US" i="1" baseline="-25000" dirty="0" smtClean="0"/>
              <a:t>i</a:t>
            </a:r>
            <a:r>
              <a:rPr lang="en-US" altLang="en-US" dirty="0" smtClean="0"/>
              <a:t> </a:t>
            </a:r>
            <a:r>
              <a:rPr lang="en-US" altLang="en-US" baseline="-25000" dirty="0"/>
              <a:t>−</a:t>
            </a:r>
            <a:r>
              <a:rPr lang="en-US" altLang="en-US" dirty="0"/>
              <a:t> </a:t>
            </a:r>
            <a:r>
              <a:rPr lang="en-US" altLang="en-US" baseline="-25000" dirty="0"/>
              <a:t>1</a:t>
            </a:r>
            <a:r>
              <a:rPr lang="en-US" altLang="en-US" dirty="0"/>
              <a:t>, </a:t>
            </a:r>
            <a:r>
              <a:rPr lang="en-US" altLang="en-US" i="1" dirty="0"/>
              <a:t>x</a:t>
            </a:r>
            <a:r>
              <a:rPr lang="en-US" altLang="en-US" i="1" baseline="-25000" dirty="0"/>
              <a:t>i</a:t>
            </a:r>
            <a:r>
              <a:rPr lang="en-US" altLang="en-US" dirty="0"/>
              <a:t>] and height</a:t>
            </a:r>
            <a:endParaRPr lang="en-IN" dirty="0"/>
          </a:p>
        </p:txBody>
      </p:sp>
      <p:graphicFrame>
        <p:nvGraphicFramePr>
          <p:cNvPr id="20" name="Content Placeholder 19" descr="f((x_i)-bar)">
            <a:extLst>
              <a:ext uri="{FF2B5EF4-FFF2-40B4-BE49-F238E27FC236}">
                <a16:creationId xmlns:a16="http://schemas.microsoft.com/office/drawing/2014/main" id="{96BD6579-0802-4640-A968-DC584CF36DF2}"/>
              </a:ext>
            </a:extLst>
          </p:cNvPr>
          <p:cNvGraphicFramePr>
            <a:graphicFrameLocks noGrp="1" noChangeAspect="1"/>
          </p:cNvGraphicFramePr>
          <p:nvPr>
            <p:ph sz="quarter" idx="24"/>
            <p:extLst>
              <p:ext uri="{D42A27DB-BD31-4B8C-83A1-F6EECF244321}">
                <p14:modId xmlns:p14="http://schemas.microsoft.com/office/powerpoint/2010/main" val="3628099962"/>
              </p:ext>
            </p:extLst>
          </p:nvPr>
        </p:nvGraphicFramePr>
        <p:xfrm>
          <a:off x="6946423" y="1264430"/>
          <a:ext cx="712540" cy="440479"/>
        </p:xfrm>
        <a:graphic>
          <a:graphicData uri="http://schemas.openxmlformats.org/presentationml/2006/ole">
            <mc:AlternateContent xmlns:mc="http://schemas.openxmlformats.org/markup-compatibility/2006">
              <mc:Choice xmlns:v="urn:schemas-microsoft-com:vml" Requires="v">
                <p:oleObj spid="_x0000_s632975" name="Equation" r:id="rId3" imgW="698400" imgH="431640" progId="Equation.DSMT4">
                  <p:embed/>
                </p:oleObj>
              </mc:Choice>
              <mc:Fallback>
                <p:oleObj name="Equation" r:id="rId3" imgW="698400" imgH="431640" progId="Equation.DSMT4">
                  <p:embed/>
                  <p:pic>
                    <p:nvPicPr>
                      <p:cNvPr id="19" name="Object 18">
                        <a:extLst>
                          <a:ext uri="{FF2B5EF4-FFF2-40B4-BE49-F238E27FC236}">
                            <a16:creationId xmlns:a16="http://schemas.microsoft.com/office/drawing/2014/main" id="{1245CEA9-CD63-421A-A973-E274F5DD0482}"/>
                          </a:ext>
                        </a:extLst>
                      </p:cNvPr>
                      <p:cNvPicPr/>
                      <p:nvPr/>
                    </p:nvPicPr>
                    <p:blipFill>
                      <a:blip r:embed="rId4"/>
                      <a:stretch>
                        <a:fillRect/>
                      </a:stretch>
                    </p:blipFill>
                    <p:spPr>
                      <a:xfrm>
                        <a:off x="6946423" y="1264430"/>
                        <a:ext cx="712540" cy="44047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643FACC-9DDB-403D-B553-E2EC25375AE1}"/>
              </a:ext>
            </a:extLst>
          </p:cNvPr>
          <p:cNvSpPr>
            <a:spLocks noGrp="1"/>
          </p:cNvSpPr>
          <p:nvPr>
            <p:ph sz="quarter" idx="25"/>
          </p:nvPr>
        </p:nvSpPr>
        <p:spPr>
          <a:xfrm>
            <a:off x="7711919" y="1289051"/>
            <a:ext cx="3734515" cy="338782"/>
          </a:xfrm>
        </p:spPr>
        <p:txBody>
          <a:bodyPr/>
          <a:lstStyle/>
          <a:p>
            <a:r>
              <a:rPr lang="en-US" altLang="en-US" dirty="0"/>
              <a:t>is rotated about the </a:t>
            </a:r>
            <a:r>
              <a:rPr lang="en-US" altLang="en-US" i="1" dirty="0"/>
              <a:t>y</a:t>
            </a:r>
            <a:r>
              <a:rPr lang="en-US" altLang="en-US" dirty="0"/>
              <a:t>-axis,</a:t>
            </a:r>
            <a:endParaRPr lang="en-IN" dirty="0"/>
          </a:p>
        </p:txBody>
      </p:sp>
      <p:sp>
        <p:nvSpPr>
          <p:cNvPr id="6" name="Content Placeholder 5">
            <a:extLst>
              <a:ext uri="{FF2B5EF4-FFF2-40B4-BE49-F238E27FC236}">
                <a16:creationId xmlns:a16="http://schemas.microsoft.com/office/drawing/2014/main" id="{7ACCE603-0054-432B-A28A-F0C2C904B25D}"/>
              </a:ext>
            </a:extLst>
          </p:cNvPr>
          <p:cNvSpPr>
            <a:spLocks noGrp="1"/>
          </p:cNvSpPr>
          <p:nvPr>
            <p:ph sz="quarter" idx="26"/>
          </p:nvPr>
        </p:nvSpPr>
        <p:spPr>
          <a:xfrm>
            <a:off x="736600" y="1694764"/>
            <a:ext cx="7402565" cy="323520"/>
          </a:xfrm>
        </p:spPr>
        <p:txBody>
          <a:bodyPr/>
          <a:lstStyle/>
          <a:p>
            <a:r>
              <a:rPr lang="en-US" altLang="en-US" dirty="0"/>
              <a:t>then the result is a cylindrical shell with average radius</a:t>
            </a:r>
            <a:endParaRPr lang="en-IN" dirty="0"/>
          </a:p>
        </p:txBody>
      </p:sp>
      <p:graphicFrame>
        <p:nvGraphicFramePr>
          <p:cNvPr id="22" name="Content Placeholder 21" descr="((x_i)-bar), height f(((x_i)-bar))">
            <a:extLst>
              <a:ext uri="{FF2B5EF4-FFF2-40B4-BE49-F238E27FC236}">
                <a16:creationId xmlns:a16="http://schemas.microsoft.com/office/drawing/2014/main" id="{7EE90EC9-FD31-481F-B3B4-BC1C623D5F25}"/>
              </a:ext>
            </a:extLst>
          </p:cNvPr>
          <p:cNvGraphicFramePr>
            <a:graphicFrameLocks noGrp="1" noChangeAspect="1"/>
          </p:cNvGraphicFramePr>
          <p:nvPr>
            <p:ph sz="quarter" idx="27"/>
            <p:extLst>
              <p:ext uri="{D42A27DB-BD31-4B8C-83A1-F6EECF244321}">
                <p14:modId xmlns:p14="http://schemas.microsoft.com/office/powerpoint/2010/main" val="832610274"/>
              </p:ext>
            </p:extLst>
          </p:nvPr>
        </p:nvGraphicFramePr>
        <p:xfrm>
          <a:off x="8191482" y="1658600"/>
          <a:ext cx="2246664" cy="449333"/>
        </p:xfrm>
        <a:graphic>
          <a:graphicData uri="http://schemas.openxmlformats.org/presentationml/2006/ole">
            <mc:AlternateContent xmlns:mc="http://schemas.openxmlformats.org/markup-compatibility/2006">
              <mc:Choice xmlns:v="urn:schemas-microsoft-com:vml" Requires="v">
                <p:oleObj spid="_x0000_s632976" name="Equation" r:id="rId5" imgW="2158920" imgH="431640" progId="Equation.DSMT4">
                  <p:embed/>
                </p:oleObj>
              </mc:Choice>
              <mc:Fallback>
                <p:oleObj name="Equation" r:id="rId5" imgW="2158920" imgH="431640" progId="Equation.DSMT4">
                  <p:embed/>
                  <p:pic>
                    <p:nvPicPr>
                      <p:cNvPr id="21" name="Object 20">
                        <a:extLst>
                          <a:ext uri="{FF2B5EF4-FFF2-40B4-BE49-F238E27FC236}">
                            <a16:creationId xmlns:a16="http://schemas.microsoft.com/office/drawing/2014/main" id="{F8AB4AD2-1F8B-4653-BE16-D6B4DD1CE588}"/>
                          </a:ext>
                        </a:extLst>
                      </p:cNvPr>
                      <p:cNvPicPr/>
                      <p:nvPr/>
                    </p:nvPicPr>
                    <p:blipFill>
                      <a:blip r:embed="rId6"/>
                      <a:stretch>
                        <a:fillRect/>
                      </a:stretch>
                    </p:blipFill>
                    <p:spPr>
                      <a:xfrm>
                        <a:off x="8191482" y="1658600"/>
                        <a:ext cx="2246664" cy="44933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9FFDC37-085D-48FB-9B59-1923520086AF}"/>
              </a:ext>
            </a:extLst>
          </p:cNvPr>
          <p:cNvSpPr>
            <a:spLocks noGrp="1"/>
          </p:cNvSpPr>
          <p:nvPr>
            <p:ph sz="quarter" idx="28"/>
          </p:nvPr>
        </p:nvSpPr>
        <p:spPr>
          <a:xfrm>
            <a:off x="736600" y="2057492"/>
            <a:ext cx="10712449" cy="364715"/>
          </a:xfrm>
        </p:spPr>
        <p:txBody>
          <a:bodyPr/>
          <a:lstStyle/>
          <a:p>
            <a:r>
              <a:rPr lang="en-US" altLang="en-US" dirty="0"/>
              <a:t>and thickness </a:t>
            </a:r>
            <a:r>
              <a:rPr lang="el-GR" altLang="en-US" dirty="0" smtClean="0">
                <a:latin typeface="Arial" panose="020B0604020202020204" pitchFamily="34" charset="0"/>
                <a:cs typeface="Arial" panose="020B0604020202020204" pitchFamily="34" charset="0"/>
              </a:rPr>
              <a:t>Δ</a:t>
            </a:r>
            <a:r>
              <a:rPr lang="en-US" altLang="en-US" i="1" dirty="0" smtClean="0">
                <a:sym typeface="Symbol" panose="05050102010706020507" pitchFamily="18" charset="2"/>
              </a:rPr>
              <a:t>x</a:t>
            </a:r>
            <a:r>
              <a:rPr lang="en-US" altLang="en-US" dirty="0" smtClean="0"/>
              <a:t> </a:t>
            </a:r>
            <a:r>
              <a:rPr lang="en-US" altLang="en-US" dirty="0"/>
              <a:t>(see Figure 4), so by Formula 1 its volume is</a:t>
            </a:r>
            <a:endParaRPr lang="en-IN" dirty="0"/>
          </a:p>
        </p:txBody>
      </p:sp>
      <p:graphicFrame>
        <p:nvGraphicFramePr>
          <p:cNvPr id="24" name="Content Placeholder 23" descr="V_i = (2(pi)((x_i)-bar))[f((x_i)-bar)]delta(x)">
            <a:extLst>
              <a:ext uri="{FF2B5EF4-FFF2-40B4-BE49-F238E27FC236}">
                <a16:creationId xmlns:a16="http://schemas.microsoft.com/office/drawing/2014/main" id="{02C320B5-8F3E-41AD-937F-3F152DD3D495}"/>
              </a:ext>
            </a:extLst>
          </p:cNvPr>
          <p:cNvGraphicFramePr>
            <a:graphicFrameLocks noGrp="1" noChangeAspect="1"/>
          </p:cNvGraphicFramePr>
          <p:nvPr>
            <p:ph sz="quarter" idx="29"/>
            <p:extLst>
              <p:ext uri="{D42A27DB-BD31-4B8C-83A1-F6EECF244321}">
                <p14:modId xmlns:p14="http://schemas.microsoft.com/office/powerpoint/2010/main" val="2324031747"/>
              </p:ext>
            </p:extLst>
          </p:nvPr>
        </p:nvGraphicFramePr>
        <p:xfrm>
          <a:off x="4703405" y="2866882"/>
          <a:ext cx="2772488" cy="474570"/>
        </p:xfrm>
        <a:graphic>
          <a:graphicData uri="http://schemas.openxmlformats.org/presentationml/2006/ole">
            <mc:AlternateContent xmlns:mc="http://schemas.openxmlformats.org/markup-compatibility/2006">
              <mc:Choice xmlns:v="urn:schemas-microsoft-com:vml" Requires="v">
                <p:oleObj spid="_x0000_s632977" name="Equation" r:id="rId7" imgW="2819160" imgH="482400" progId="Equation.DSMT4">
                  <p:embed/>
                </p:oleObj>
              </mc:Choice>
              <mc:Fallback>
                <p:oleObj name="Equation" r:id="rId7" imgW="2819160" imgH="482400" progId="Equation.DSMT4">
                  <p:embed/>
                  <p:pic>
                    <p:nvPicPr>
                      <p:cNvPr id="23" name="Object 22">
                        <a:extLst>
                          <a:ext uri="{FF2B5EF4-FFF2-40B4-BE49-F238E27FC236}">
                            <a16:creationId xmlns:a16="http://schemas.microsoft.com/office/drawing/2014/main" id="{A1157AC5-0AEC-441E-8DF8-D187B2631B39}"/>
                          </a:ext>
                        </a:extLst>
                      </p:cNvPr>
                      <p:cNvPicPr/>
                      <p:nvPr/>
                    </p:nvPicPr>
                    <p:blipFill>
                      <a:blip r:embed="rId8"/>
                      <a:stretch>
                        <a:fillRect/>
                      </a:stretch>
                    </p:blipFill>
                    <p:spPr>
                      <a:xfrm>
                        <a:off x="4703405" y="2866882"/>
                        <a:ext cx="2772488" cy="474570"/>
                      </a:xfrm>
                      <a:prstGeom prst="rect">
                        <a:avLst/>
                      </a:prstGeom>
                    </p:spPr>
                  </p:pic>
                </p:oleObj>
              </mc:Fallback>
            </mc:AlternateContent>
          </a:graphicData>
        </a:graphic>
      </p:graphicFrame>
      <p:pic>
        <p:nvPicPr>
          <p:cNvPr id="25" name="Content Placeholder 24" descr="Three graphs. In the left graph, a cylinder and a curve are graphed on the x y coordinate plane. The cylinder is symmetric about the y-axis and it is drawn above the x-axis. Three lines are drawn at the surface of the cylinder from the points (x_i minus 1, 0), (x_i, 0) and (x_i, 0). A curve above the cylinder is drawn, the curve starts from the bottom left of the first quadrant, goes down to the right with the decreasing steepness, and it ends above the point (b, 0). Two lines are drawn from the points (a, 0), (b, 0) to the ending points of the curve. In the middle graph, five cylinders and a curve are graphed on the x y coordinate plane. The cylinders are kept above each other. The cylinders are symmetric about the y-axis. A curve is drawn above the cylinders. The curve starts from the top left of the first quadrant, and it ends at the bottom right of the first quadrant. The curve is labeled y= f(x). Five adjacent bars are graphed on the x-axis from the point (a, 0) to the point (b, 0). The curve passes through the top of the bars. In the right graph, a group of cylinders and a curve are graphed on the x y coordinate plane. The cylinders are graphed above each other, and the cylinders are symmetric about the y-axis. A curve above the cylinder is drawn, the curve starts from the bottom left of the first quadrant, goes down to the right with the decreasing steepness, and it ends above the point (b, 0). Two lines are drawn from the points (a, 0), (b, 0) to the ending points of the curve.     &#10;">
            <a:extLst>
              <a:ext uri="{FF2B5EF4-FFF2-40B4-BE49-F238E27FC236}">
                <a16:creationId xmlns:a16="http://schemas.microsoft.com/office/drawing/2014/main" id="{E5CD49EC-7C8F-4227-A171-7DF9BA8C4373}"/>
              </a:ext>
            </a:extLst>
          </p:cNvPr>
          <p:cNvPicPr>
            <a:picLocks noGrp="1" noChangeAspect="1"/>
          </p:cNvPicPr>
          <p:nvPr>
            <p:ph sz="quarter" idx="30"/>
          </p:nvPr>
        </p:nvPicPr>
        <p:blipFill>
          <a:blip r:embed="rId9"/>
          <a:stretch>
            <a:fillRect/>
          </a:stretch>
        </p:blipFill>
        <p:spPr>
          <a:xfrm>
            <a:off x="2003239" y="3718849"/>
            <a:ext cx="8069236" cy="1534536"/>
          </a:xfrm>
          <a:prstGeom prst="rect">
            <a:avLst/>
          </a:prstGeom>
        </p:spPr>
      </p:pic>
      <p:sp>
        <p:nvSpPr>
          <p:cNvPr id="11" name="Content Placeholder 10">
            <a:extLst>
              <a:ext uri="{FF2B5EF4-FFF2-40B4-BE49-F238E27FC236}">
                <a16:creationId xmlns:a16="http://schemas.microsoft.com/office/drawing/2014/main" id="{4D152B55-472A-4345-BDAB-FE895A25C74B}"/>
              </a:ext>
            </a:extLst>
          </p:cNvPr>
          <p:cNvSpPr>
            <a:spLocks noGrp="1"/>
          </p:cNvSpPr>
          <p:nvPr>
            <p:ph sz="quarter" idx="31"/>
          </p:nvPr>
        </p:nvSpPr>
        <p:spPr>
          <a:xfrm>
            <a:off x="736600" y="5706736"/>
            <a:ext cx="10712448" cy="301417"/>
          </a:xfrm>
        </p:spPr>
        <p:txBody>
          <a:bodyPr/>
          <a:lstStyle/>
          <a:p>
            <a:pPr algn="ctr"/>
            <a:r>
              <a:rPr lang="en-US" altLang="en-US" sz="2000" b="1" dirty="0"/>
              <a:t>Figure 4</a:t>
            </a:r>
          </a:p>
        </p:txBody>
      </p:sp>
    </p:spTree>
    <p:extLst>
      <p:ext uri="{BB962C8B-B14F-4D97-AF65-F5344CB8AC3E}">
        <p14:creationId xmlns:p14="http://schemas.microsoft.com/office/powerpoint/2010/main" val="377801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4478-7DF8-46C1-93A9-DC3648688067}"/>
              </a:ext>
            </a:extLst>
          </p:cNvPr>
          <p:cNvSpPr>
            <a:spLocks noGrp="1"/>
          </p:cNvSpPr>
          <p:nvPr>
            <p:ph type="title"/>
          </p:nvPr>
        </p:nvSpPr>
        <p:spPr/>
        <p:txBody>
          <a:bodyPr/>
          <a:lstStyle/>
          <a:p>
            <a:r>
              <a:rPr lang="en-US" altLang="en-US" dirty="0"/>
              <a:t>Volumes by Cylindrical Shells </a:t>
            </a:r>
            <a:r>
              <a:rPr lang="en-US" altLang="en-US" sz="2400" b="0" dirty="0"/>
              <a:t>(7 of 9)</a:t>
            </a:r>
            <a:endParaRPr lang="en-IN" dirty="0"/>
          </a:p>
        </p:txBody>
      </p:sp>
      <p:sp>
        <p:nvSpPr>
          <p:cNvPr id="3" name="Content Placeholder 2">
            <a:extLst>
              <a:ext uri="{FF2B5EF4-FFF2-40B4-BE49-F238E27FC236}">
                <a16:creationId xmlns:a16="http://schemas.microsoft.com/office/drawing/2014/main" id="{01158C62-356F-41D9-875F-3A5CC37C7F59}"/>
              </a:ext>
            </a:extLst>
          </p:cNvPr>
          <p:cNvSpPr>
            <a:spLocks noGrp="1"/>
          </p:cNvSpPr>
          <p:nvPr>
            <p:ph sz="quarter" idx="23"/>
          </p:nvPr>
        </p:nvSpPr>
        <p:spPr>
          <a:xfrm>
            <a:off x="736600" y="1289049"/>
            <a:ext cx="10718800" cy="743317"/>
          </a:xfrm>
        </p:spPr>
        <p:txBody>
          <a:bodyPr/>
          <a:lstStyle/>
          <a:p>
            <a:r>
              <a:rPr lang="en-US" altLang="en-US" dirty="0"/>
              <a:t>Therefore an approximation to the volume </a:t>
            </a:r>
            <a:r>
              <a:rPr lang="en-US" altLang="en-US" i="1" dirty="0"/>
              <a:t>V </a:t>
            </a:r>
            <a:r>
              <a:rPr lang="en-US" altLang="en-US" dirty="0"/>
              <a:t>of </a:t>
            </a:r>
            <a:r>
              <a:rPr lang="en-US" altLang="en-US" i="1" dirty="0"/>
              <a:t>S </a:t>
            </a:r>
            <a:r>
              <a:rPr lang="en-US" altLang="en-US" dirty="0"/>
              <a:t>is given by the sum of the volumes of these shells:</a:t>
            </a:r>
            <a:endParaRPr lang="en-IN" dirty="0"/>
          </a:p>
        </p:txBody>
      </p:sp>
      <p:graphicFrame>
        <p:nvGraphicFramePr>
          <p:cNvPr id="12" name="Content Placeholder 11" descr="V approximately sum_(i = 1)^n (V_i) = sum_(i = 1)^n (2 (pi) (x-bar _i) f(x-bar _i) (Delta (x))&#10;">
            <a:extLst>
              <a:ext uri="{FF2B5EF4-FFF2-40B4-BE49-F238E27FC236}">
                <a16:creationId xmlns:a16="http://schemas.microsoft.com/office/drawing/2014/main" id="{41DBD8BF-BF0E-4F37-B2D9-40F9BF7EC7D8}"/>
              </a:ext>
            </a:extLst>
          </p:cNvPr>
          <p:cNvGraphicFramePr>
            <a:graphicFrameLocks noGrp="1" noChangeAspect="1"/>
          </p:cNvGraphicFramePr>
          <p:nvPr>
            <p:ph sz="quarter" idx="24"/>
            <p:extLst>
              <p:ext uri="{D42A27DB-BD31-4B8C-83A1-F6EECF244321}">
                <p14:modId xmlns:p14="http://schemas.microsoft.com/office/powerpoint/2010/main" val="3209886717"/>
              </p:ext>
            </p:extLst>
          </p:nvPr>
        </p:nvGraphicFramePr>
        <p:xfrm>
          <a:off x="4279998" y="2173478"/>
          <a:ext cx="3625654" cy="814459"/>
        </p:xfrm>
        <a:graphic>
          <a:graphicData uri="http://schemas.openxmlformats.org/presentationml/2006/ole">
            <mc:AlternateContent xmlns:mc="http://schemas.openxmlformats.org/markup-compatibility/2006">
              <mc:Choice xmlns:v="urn:schemas-microsoft-com:vml" Requires="v">
                <p:oleObj spid="_x0000_s633948" name="Equation" r:id="rId3" imgW="3504960" imgH="787320" progId="Equation.DSMT4">
                  <p:embed/>
                </p:oleObj>
              </mc:Choice>
              <mc:Fallback>
                <p:oleObj name="Equation" r:id="rId3" imgW="3504960" imgH="787320" progId="Equation.DSMT4">
                  <p:embed/>
                  <p:pic>
                    <p:nvPicPr>
                      <p:cNvPr id="11" name="Object 10">
                        <a:extLst>
                          <a:ext uri="{FF2B5EF4-FFF2-40B4-BE49-F238E27FC236}">
                            <a16:creationId xmlns:a16="http://schemas.microsoft.com/office/drawing/2014/main" id="{E9F8E9C5-8074-4848-A5B3-C95D9917B989}"/>
                          </a:ext>
                        </a:extLst>
                      </p:cNvPr>
                      <p:cNvPicPr/>
                      <p:nvPr/>
                    </p:nvPicPr>
                    <p:blipFill>
                      <a:blip r:embed="rId4"/>
                      <a:stretch>
                        <a:fillRect/>
                      </a:stretch>
                    </p:blipFill>
                    <p:spPr>
                      <a:xfrm>
                        <a:off x="4279998" y="2173478"/>
                        <a:ext cx="3625654" cy="81445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EFA507F-17B5-4168-B403-A95253CC94D1}"/>
              </a:ext>
            </a:extLst>
          </p:cNvPr>
          <p:cNvSpPr>
            <a:spLocks noGrp="1"/>
          </p:cNvSpPr>
          <p:nvPr>
            <p:ph sz="quarter" idx="25"/>
          </p:nvPr>
        </p:nvSpPr>
        <p:spPr>
          <a:xfrm>
            <a:off x="736600" y="3301180"/>
            <a:ext cx="7864789" cy="356730"/>
          </a:xfrm>
        </p:spPr>
        <p:txBody>
          <a:bodyPr/>
          <a:lstStyle/>
          <a:p>
            <a:r>
              <a:rPr lang="en-US" altLang="en-US" dirty="0"/>
              <a:t>This approximation appears to become better as </a:t>
            </a:r>
            <a:r>
              <a:rPr lang="en-US" altLang="en-US" i="1" dirty="0"/>
              <a:t>n </a:t>
            </a:r>
            <a:r>
              <a:rPr lang="en-US" altLang="en-US" dirty="0">
                <a:sym typeface="Symbol" panose="05050102010706020507" pitchFamily="18" charset="2"/>
              </a:rPr>
              <a:t> ∞</a:t>
            </a:r>
            <a:r>
              <a:rPr lang="en-US" altLang="en-US" dirty="0"/>
              <a:t>.</a:t>
            </a:r>
            <a:endParaRPr lang="en-IN" dirty="0"/>
          </a:p>
        </p:txBody>
      </p:sp>
      <p:sp>
        <p:nvSpPr>
          <p:cNvPr id="6" name="Content Placeholder 5">
            <a:extLst>
              <a:ext uri="{FF2B5EF4-FFF2-40B4-BE49-F238E27FC236}">
                <a16:creationId xmlns:a16="http://schemas.microsoft.com/office/drawing/2014/main" id="{EEFF6C5B-EFEA-4DF7-B3AA-D28B91B05273}"/>
              </a:ext>
            </a:extLst>
          </p:cNvPr>
          <p:cNvSpPr>
            <a:spLocks noGrp="1"/>
          </p:cNvSpPr>
          <p:nvPr>
            <p:ph sz="quarter" idx="26"/>
          </p:nvPr>
        </p:nvSpPr>
        <p:spPr>
          <a:xfrm>
            <a:off x="736600" y="3850487"/>
            <a:ext cx="6919259" cy="356730"/>
          </a:xfrm>
        </p:spPr>
        <p:txBody>
          <a:bodyPr/>
          <a:lstStyle/>
          <a:p>
            <a:r>
              <a:rPr lang="en-US" altLang="en-US" dirty="0"/>
              <a:t>But, from the definition of an integral, we know that</a:t>
            </a:r>
            <a:endParaRPr lang="en-IN" dirty="0"/>
          </a:p>
        </p:txBody>
      </p:sp>
      <p:graphicFrame>
        <p:nvGraphicFramePr>
          <p:cNvPr id="14" name="Content Placeholder 13" descr="lim_(n right arrow infinity) (sum_(i = 1)^n (2 (pi) (x-bar _i) f(x-bar _i) (Delta) x)) = int_a^b (2 (pi) x f(x)) (dx)&#10;">
            <a:extLst>
              <a:ext uri="{FF2B5EF4-FFF2-40B4-BE49-F238E27FC236}">
                <a16:creationId xmlns:a16="http://schemas.microsoft.com/office/drawing/2014/main" id="{B0FB3E7C-4596-4E97-A383-EB28B3198D35}"/>
              </a:ext>
            </a:extLst>
          </p:cNvPr>
          <p:cNvGraphicFramePr>
            <a:graphicFrameLocks noGrp="1" noChangeAspect="1"/>
          </p:cNvGraphicFramePr>
          <p:nvPr>
            <p:ph sz="quarter" idx="27"/>
            <p:extLst>
              <p:ext uri="{D42A27DB-BD31-4B8C-83A1-F6EECF244321}">
                <p14:modId xmlns:p14="http://schemas.microsoft.com/office/powerpoint/2010/main" val="3341078002"/>
              </p:ext>
            </p:extLst>
          </p:nvPr>
        </p:nvGraphicFramePr>
        <p:xfrm>
          <a:off x="3618126" y="4431254"/>
          <a:ext cx="4955746" cy="844111"/>
        </p:xfrm>
        <a:graphic>
          <a:graphicData uri="http://schemas.openxmlformats.org/presentationml/2006/ole">
            <mc:AlternateContent xmlns:mc="http://schemas.openxmlformats.org/markup-compatibility/2006">
              <mc:Choice xmlns:v="urn:schemas-microsoft-com:vml" Requires="v">
                <p:oleObj spid="_x0000_s633949" name="Equation" r:id="rId5" imgW="4622760" imgH="787320" progId="Equation.DSMT4">
                  <p:embed/>
                </p:oleObj>
              </mc:Choice>
              <mc:Fallback>
                <p:oleObj name="Equation" r:id="rId5" imgW="4622760" imgH="787320" progId="Equation.DSMT4">
                  <p:embed/>
                  <p:pic>
                    <p:nvPicPr>
                      <p:cNvPr id="13" name="Object 12">
                        <a:extLst>
                          <a:ext uri="{FF2B5EF4-FFF2-40B4-BE49-F238E27FC236}">
                            <a16:creationId xmlns:a16="http://schemas.microsoft.com/office/drawing/2014/main" id="{C0ABB59B-7525-4B48-8A92-A30979BC2D56}"/>
                          </a:ext>
                        </a:extLst>
                      </p:cNvPr>
                      <p:cNvPicPr/>
                      <p:nvPr/>
                    </p:nvPicPr>
                    <p:blipFill>
                      <a:blip r:embed="rId6"/>
                      <a:stretch>
                        <a:fillRect/>
                      </a:stretch>
                    </p:blipFill>
                    <p:spPr>
                      <a:xfrm>
                        <a:off x="3618126" y="4431254"/>
                        <a:ext cx="4955746" cy="844111"/>
                      </a:xfrm>
                      <a:prstGeom prst="rect">
                        <a:avLst/>
                      </a:prstGeom>
                    </p:spPr>
                  </p:pic>
                </p:oleObj>
              </mc:Fallback>
            </mc:AlternateContent>
          </a:graphicData>
        </a:graphic>
      </p:graphicFrame>
    </p:spTree>
    <p:extLst>
      <p:ext uri="{BB962C8B-B14F-4D97-AF65-F5344CB8AC3E}">
        <p14:creationId xmlns:p14="http://schemas.microsoft.com/office/powerpoint/2010/main" val="321462583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7F60B298-C6B1-4CA0-A44C-8B6FAB39D879}">
  <ds:schemaRefs>
    <ds:schemaRef ds:uri="http://www.w3.org/XML/1998/namespace"/>
    <ds:schemaRef ds:uri="a4d2ff27-a226-42e2-a79e-c1ae662d212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a3520c62-91d1-4715-93cb-6b6cc6733a1f"/>
    <ds:schemaRef ds:uri="f856fc18-c0f7-462c-a53d-fc2610d0c4c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4206</TotalTime>
  <Words>934</Words>
  <Application>Microsoft Office PowerPoint</Application>
  <PresentationFormat>Widescreen</PresentationFormat>
  <Paragraphs>66</Paragraphs>
  <Slides>16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arial</vt:lpstr>
      <vt:lpstr>Calibri</vt:lpstr>
      <vt:lpstr>Helvetica</vt:lpstr>
      <vt:lpstr>LucidaGrande</vt:lpstr>
      <vt:lpstr>Open Sans</vt:lpstr>
      <vt:lpstr>Summer Font</vt:lpstr>
      <vt:lpstr>Symbol</vt:lpstr>
      <vt:lpstr>Office Theme</vt:lpstr>
      <vt:lpstr>Equation</vt:lpstr>
      <vt:lpstr>Applications of Integration</vt:lpstr>
      <vt:lpstr>5.3 Volumes by Cylindrical Shells</vt:lpstr>
      <vt:lpstr>Volumes by Cylindrical Shells (1 of 9)</vt:lpstr>
      <vt:lpstr>Volumes by Cylindrical Shells (2 of 9)</vt:lpstr>
      <vt:lpstr>Volumes by Cylindrical Shells (3 of 9)</vt:lpstr>
      <vt:lpstr>Volumes by Cylindrical Shells (4 of 9)</vt:lpstr>
      <vt:lpstr>Volumes by Cylindrical Shells (5 of 9)</vt:lpstr>
      <vt:lpstr>Volumes by Cylindrical Shells (6 of 9)</vt:lpstr>
      <vt:lpstr>Volumes by Cylindrical Shells (7 of 9)</vt:lpstr>
      <vt:lpstr>Volumes by Cylindrical Shells (8 of 9)</vt:lpstr>
      <vt:lpstr>Volumes by Cylindrical Shells (9 of 9)</vt:lpstr>
      <vt:lpstr>Example 1</vt:lpstr>
      <vt:lpstr>Example 1 – Solution</vt:lpstr>
      <vt:lpstr>Disks and Washers versus Cylindrical Shells</vt:lpstr>
      <vt:lpstr>Disks and Washers versus Cylindrical Shells (1 of 2)</vt:lpstr>
      <vt:lpstr>Disks and Washers versus Cylindrical Shells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S, Saipriya</cp:lastModifiedBy>
  <cp:revision>1347</cp:revision>
  <cp:lastPrinted>2016-10-03T15:29:39Z</cp:lastPrinted>
  <dcterms:created xsi:type="dcterms:W3CDTF">2017-12-08T21:17:47Z</dcterms:created>
  <dcterms:modified xsi:type="dcterms:W3CDTF">2019-02-13T05:04:30Z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