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85" r:id="rId6"/>
    <p:sldId id="25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8"/>
    <a:srgbClr val="0000A3"/>
    <a:srgbClr val="000000"/>
    <a:srgbClr val="A30000"/>
    <a:srgbClr val="E7EFF7"/>
    <a:srgbClr val="CBDDEF"/>
    <a:srgbClr val="006298"/>
    <a:srgbClr val="FF6300"/>
    <a:srgbClr val="E9255F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322" autoAdjust="0"/>
    <p:restoredTop sz="95349" autoAdjust="0"/>
  </p:normalViewPr>
  <p:slideViewPr>
    <p:cSldViewPr snapToGrid="0" snapToObjects="1">
      <p:cViewPr varScale="1">
        <p:scale>
          <a:sx n="111" d="100"/>
          <a:sy n="111" d="100"/>
        </p:scale>
        <p:origin x="-426" y="-96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1/30/2019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89182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2295525"/>
            <a:ext cx="10721975" cy="59049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986088"/>
            <a:ext cx="10721975" cy="64611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4077480"/>
            <a:ext cx="10722260" cy="60944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131837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2094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55876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1922485"/>
            <a:ext cx="10721975" cy="64611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640036"/>
            <a:ext cx="10721975" cy="40692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467739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77195F-EFA9-4727-8271-AEEA56F4FF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3118404"/>
            <a:ext cx="10729913" cy="37303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E022AA9B-61C8-44FD-966A-DCCA4209B0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425" y="3573463"/>
            <a:ext cx="10729913" cy="477054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6A4B729-D02F-4676-A390-963D107DBF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4124325"/>
            <a:ext cx="10729913" cy="4866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2BC0406-59D9-4D26-91B3-9111FD17EA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4684713"/>
            <a:ext cx="10729913" cy="3714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266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058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3426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459793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656032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54413"/>
            <a:ext cx="10718800" cy="55086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227513"/>
            <a:ext cx="10712450" cy="5873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879975"/>
            <a:ext cx="1071245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5430836"/>
            <a:ext cx="10718800" cy="55086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342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151016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96000" y="1289051"/>
            <a:ext cx="535305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5151016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0" y="1889126"/>
            <a:ext cx="5359400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485029"/>
            <a:ext cx="5151016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9648" y="2485030"/>
            <a:ext cx="5359401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194644"/>
            <a:ext cx="5151016" cy="44429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00" y="3194644"/>
            <a:ext cx="5359400" cy="443907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0DD209-502C-4CB2-BD80-B99716523D4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3741738"/>
            <a:ext cx="5151438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877F262-08D1-4F41-A06E-BE1B88A82DF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96000" y="3741738"/>
            <a:ext cx="5353050" cy="5410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CACC40D-7614-418A-B8FA-606268EC151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4367213"/>
            <a:ext cx="5151438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2B713460-B4F9-45B0-8F05-4AF2F084A64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89650" y="4346575"/>
            <a:ext cx="5353050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F44DF68-C48B-47A4-ABA5-E06BB8F9B5D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6600" y="5029200"/>
            <a:ext cx="5151438" cy="5397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ED5D4001-1181-41BD-928D-243CDCCF73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089650" y="5037332"/>
            <a:ext cx="5359400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9255216D-96A5-4027-A6C8-BB99F1A32EE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36600" y="5668963"/>
            <a:ext cx="5151438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660989CE-8C44-49AC-90BD-D9233193206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089650" y="5650301"/>
            <a:ext cx="5365750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292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>
                <a:solidFill>
                  <a:srgbClr val="00629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29" r:id="rId6"/>
    <p:sldLayoutId id="2147483726" r:id="rId7"/>
    <p:sldLayoutId id="2147483718" r:id="rId8"/>
    <p:sldLayoutId id="2147483715" r:id="rId9"/>
    <p:sldLayoutId id="2147483716" r:id="rId10"/>
    <p:sldLayoutId id="2147483719" r:id="rId11"/>
    <p:sldLayoutId id="2147483720" r:id="rId12"/>
    <p:sldLayoutId id="2147483727" r:id="rId13"/>
    <p:sldLayoutId id="2147483728" r:id="rId14"/>
    <p:sldLayoutId id="2147483723" r:id="rId15"/>
    <p:sldLayoutId id="2147483724" r:id="rId16"/>
    <p:sldLayoutId id="2147483713" r:id="rId17"/>
    <p:sldLayoutId id="2147483717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Chapter 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322782" cy="507343"/>
          </a:xfrm>
        </p:spPr>
        <p:txBody>
          <a:bodyPr/>
          <a:lstStyle/>
          <a:p>
            <a:r>
              <a:rPr lang="en-IN" altLang="en-US" sz="3600" dirty="0"/>
              <a:t>Techniques of Integration</a:t>
            </a:r>
            <a:endParaRPr lang="en-US" altLang="en-US" sz="3600" dirty="0"/>
          </a:p>
        </p:txBody>
      </p:sp>
      <p:pic>
        <p:nvPicPr>
          <p:cNvPr id="4" name="Picture Placeholder 3" descr="&quot;&quot;">
            <a:extLst>
              <a:ext uri="{FF2B5EF4-FFF2-40B4-BE49-F238E27FC236}">
                <a16:creationId xmlns:a16="http://schemas.microsoft.com/office/drawing/2014/main" xmlns="" id="{A00BCDD2-8D62-4A1B-A20A-299A25A9A6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44199" b="-44199"/>
          <a:stretch/>
        </p:blipFill>
        <p:spPr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60602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12858-2D17-47C6-ADCF-0E63B8FF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(4 of 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C448CC-9683-49A8-9F5D-55EA6C03978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73741"/>
          </a:xfrm>
        </p:spPr>
        <p:txBody>
          <a:bodyPr/>
          <a:lstStyle/>
          <a:p>
            <a:r>
              <a:rPr lang="en-US" dirty="0"/>
              <a:t>Then substitute </a:t>
            </a:r>
            <a:r>
              <a:rPr lang="en-US" i="1" dirty="0"/>
              <a:t>u </a:t>
            </a:r>
            <a:r>
              <a:rPr lang="en-US" dirty="0"/>
              <a:t>= cos </a:t>
            </a:r>
            <a:r>
              <a:rPr lang="en-US" i="1" dirty="0"/>
              <a:t>x</a:t>
            </a:r>
            <a:r>
              <a:rPr lang="en-US" dirty="0"/>
              <a:t>. [Note that if the powers of both sine and cosine are odd, either (a) or (b) can be used.]</a:t>
            </a:r>
          </a:p>
          <a:p>
            <a:r>
              <a:rPr lang="en-US" dirty="0"/>
              <a:t>(c) If the powers of both sine and cosine are even, use the half-angle identities</a:t>
            </a:r>
          </a:p>
        </p:txBody>
      </p:sp>
      <p:graphicFrame>
        <p:nvGraphicFramePr>
          <p:cNvPr id="12" name="Content Placeholder 11" descr="sin^2 (x) = (1/2)(1 minus cos (2x)) cos^2 (x) = (1/2)(1 + cos (2x))">
            <a:extLst>
              <a:ext uri="{FF2B5EF4-FFF2-40B4-BE49-F238E27FC236}">
                <a16:creationId xmlns:a16="http://schemas.microsoft.com/office/drawing/2014/main" xmlns="" id="{FF74D290-746F-46E7-B476-E8008A94C94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890956954"/>
              </p:ext>
            </p:extLst>
          </p:nvPr>
        </p:nvGraphicFramePr>
        <p:xfrm>
          <a:off x="3122968" y="2790644"/>
          <a:ext cx="6294698" cy="47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3" name="Equation" r:id="rId3" imgW="5752800" imgH="431640" progId="Equation.DSMT4">
                  <p:embed/>
                </p:oleObj>
              </mc:Choice>
              <mc:Fallback>
                <p:oleObj name="Equation" r:id="rId3" imgW="57528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3756DFF3-3A23-417D-9952-FE33239D6B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2968" y="2790644"/>
                        <a:ext cx="6294698" cy="472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E90CCC-AF01-4694-9468-609A8A309D8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750445"/>
            <a:ext cx="10712450" cy="294818"/>
          </a:xfrm>
        </p:spPr>
        <p:txBody>
          <a:bodyPr/>
          <a:lstStyle/>
          <a:p>
            <a:r>
              <a:rPr lang="en-US" dirty="0"/>
              <a:t>It is sometimes helpful to use the identity</a:t>
            </a:r>
          </a:p>
        </p:txBody>
      </p:sp>
      <p:graphicFrame>
        <p:nvGraphicFramePr>
          <p:cNvPr id="14" name="Content Placeholder 13" descr="sin (x) cos (x) = (1/2) sin (2x)">
            <a:extLst>
              <a:ext uri="{FF2B5EF4-FFF2-40B4-BE49-F238E27FC236}">
                <a16:creationId xmlns:a16="http://schemas.microsoft.com/office/drawing/2014/main" xmlns="" id="{757BAB57-8692-4735-88C2-9438C7E6F8EC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781298567"/>
              </p:ext>
            </p:extLst>
          </p:nvPr>
        </p:nvGraphicFramePr>
        <p:xfrm>
          <a:off x="4745477" y="4657127"/>
          <a:ext cx="2694696" cy="41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4" name="Equation" r:id="rId5" imgW="2641320" imgH="406080" progId="Equation.DSMT4">
                  <p:embed/>
                </p:oleObj>
              </mc:Choice>
              <mc:Fallback>
                <p:oleObj name="Equation" r:id="rId5" imgW="264132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6E58DF82-6EE2-441D-8B49-758849070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5477" y="4657127"/>
                        <a:ext cx="2694696" cy="41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48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9EB9E-E36A-4FA8-912B-76CD11D7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(5 of 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4FEA3-AF27-4573-BC0C-91BCDEAD7B8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0"/>
            <a:ext cx="8377903" cy="289027"/>
          </a:xfrm>
        </p:spPr>
        <p:txBody>
          <a:bodyPr/>
          <a:lstStyle/>
          <a:p>
            <a:r>
              <a:rPr lang="en-US" altLang="en-US" dirty="0"/>
              <a:t>We can use a similar strategy to evaluate integrals of the form</a:t>
            </a:r>
            <a:endParaRPr lang="en-US" dirty="0"/>
          </a:p>
        </p:txBody>
      </p:sp>
      <p:graphicFrame>
        <p:nvGraphicFramePr>
          <p:cNvPr id="21" name="Content Placeholder 20" descr="int(tan^m(x) sec^n(x) dx)">
            <a:extLst>
              <a:ext uri="{FF2B5EF4-FFF2-40B4-BE49-F238E27FC236}">
                <a16:creationId xmlns:a16="http://schemas.microsoft.com/office/drawing/2014/main" xmlns="" id="{38B6E982-4F56-4CC1-B82D-D52192C3E7FF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888610222"/>
              </p:ext>
            </p:extLst>
          </p:nvPr>
        </p:nvGraphicFramePr>
        <p:xfrm>
          <a:off x="9160862" y="1242702"/>
          <a:ext cx="2422045" cy="50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72" name="Equation" r:id="rId3" imgW="2425680" imgH="507960" progId="Equation.DSMT4">
                  <p:embed/>
                </p:oleObj>
              </mc:Choice>
              <mc:Fallback>
                <p:oleObj name="Equation" r:id="rId3" imgW="2425680" imgH="507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6254CF18-BFF6-4A03-ADF0-57A93B1AA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60862" y="1242702"/>
                        <a:ext cx="2422045" cy="50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8C47825-B01C-4053-A89B-68959FE526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102896"/>
            <a:ext cx="767736" cy="289027"/>
          </a:xfrm>
        </p:spPr>
        <p:txBody>
          <a:bodyPr/>
          <a:lstStyle/>
          <a:p>
            <a:r>
              <a:rPr lang="en-US" altLang="en-US" dirty="0"/>
              <a:t>Since</a:t>
            </a:r>
            <a:endParaRPr lang="en-US" dirty="0"/>
          </a:p>
        </p:txBody>
      </p:sp>
      <p:graphicFrame>
        <p:nvGraphicFramePr>
          <p:cNvPr id="23" name="Content Placeholder 22" descr="(d/dx) tan(x) = sec^2(x)">
            <a:extLst>
              <a:ext uri="{FF2B5EF4-FFF2-40B4-BE49-F238E27FC236}">
                <a16:creationId xmlns:a16="http://schemas.microsoft.com/office/drawing/2014/main" xmlns="" id="{6D002CA2-F6AB-4B97-91F9-0C29E2B81127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887450287"/>
              </p:ext>
            </p:extLst>
          </p:nvPr>
        </p:nvGraphicFramePr>
        <p:xfrm>
          <a:off x="1576284" y="1881487"/>
          <a:ext cx="2742213" cy="80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73" name="Equation" r:id="rId5" imgW="2755800" imgH="812520" progId="Equation.DSMT4">
                  <p:embed/>
                </p:oleObj>
              </mc:Choice>
              <mc:Fallback>
                <p:oleObj name="Equation" r:id="rId5" imgW="2755800" imgH="8125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E9C9FE1E-29AE-46DF-B268-AFACB5C26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6284" y="1881487"/>
                        <a:ext cx="2742213" cy="80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CB94D4A-CDB4-4793-A32C-09E642145A9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419018" y="2093613"/>
            <a:ext cx="2626034" cy="335201"/>
          </a:xfrm>
        </p:spPr>
        <p:txBody>
          <a:bodyPr/>
          <a:lstStyle/>
          <a:p>
            <a:r>
              <a:rPr lang="en-US" altLang="en-US" dirty="0"/>
              <a:t>we can separate a</a:t>
            </a:r>
            <a:endParaRPr lang="en-US" dirty="0"/>
          </a:p>
        </p:txBody>
      </p:sp>
      <p:graphicFrame>
        <p:nvGraphicFramePr>
          <p:cNvPr id="25" name="Content Placeholder 24" descr="sec^2(x)">
            <a:extLst>
              <a:ext uri="{FF2B5EF4-FFF2-40B4-BE49-F238E27FC236}">
                <a16:creationId xmlns:a16="http://schemas.microsoft.com/office/drawing/2014/main" xmlns="" id="{CC283A2F-C5BD-47F9-B2B1-7843DE9B4B17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581443486"/>
              </p:ext>
            </p:extLst>
          </p:nvPr>
        </p:nvGraphicFramePr>
        <p:xfrm>
          <a:off x="6999684" y="2048251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74" name="Equation" r:id="rId7" imgW="876240" imgH="342720" progId="Equation.DSMT4">
                  <p:embed/>
                </p:oleObj>
              </mc:Choice>
              <mc:Fallback>
                <p:oleObj name="Equation" r:id="rId7" imgW="876240" imgH="34272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3A2D754C-810E-49E1-9420-7826CBF280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99684" y="2048251"/>
                        <a:ext cx="876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201D57B-5D2D-42A9-B5D9-B8DC3BDDDA4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62143" y="2096383"/>
            <a:ext cx="3135403" cy="304505"/>
          </a:xfrm>
        </p:spPr>
        <p:txBody>
          <a:bodyPr/>
          <a:lstStyle/>
          <a:p>
            <a:r>
              <a:rPr lang="en-US" altLang="en-US" dirty="0"/>
              <a:t>factor and convert the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E50C05F-B75A-488E-88B0-40FC612CEC9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598" y="2640234"/>
            <a:ext cx="10588435" cy="332165"/>
          </a:xfrm>
        </p:spPr>
        <p:txBody>
          <a:bodyPr/>
          <a:lstStyle/>
          <a:p>
            <a:r>
              <a:rPr lang="en-US" altLang="en-US" dirty="0"/>
              <a:t>remaining (even) power of secant to an expression involving tangent using the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3C803D1-6C11-4B2D-86F4-8FC3FFB79FD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598" y="3036700"/>
            <a:ext cx="1018460" cy="332165"/>
          </a:xfrm>
        </p:spPr>
        <p:txBody>
          <a:bodyPr/>
          <a:lstStyle/>
          <a:p>
            <a:r>
              <a:rPr lang="en-US" altLang="en-US" dirty="0"/>
              <a:t>identity</a:t>
            </a:r>
            <a:endParaRPr lang="en-US" dirty="0"/>
          </a:p>
        </p:txBody>
      </p:sp>
      <p:graphicFrame>
        <p:nvGraphicFramePr>
          <p:cNvPr id="27" name="Content Placeholder 26" descr="sec^2(x) = 1 + tan^2(x)">
            <a:extLst>
              <a:ext uri="{FF2B5EF4-FFF2-40B4-BE49-F238E27FC236}">
                <a16:creationId xmlns:a16="http://schemas.microsoft.com/office/drawing/2014/main" xmlns="" id="{28576944-8CB6-4435-BE72-F30E899EFB03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4087856557"/>
              </p:ext>
            </p:extLst>
          </p:nvPr>
        </p:nvGraphicFramePr>
        <p:xfrm>
          <a:off x="1782766" y="2989563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75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0139C57C-0626-41FE-8E55-0C7CE6F84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2766" y="2989563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872DF82-032B-44FA-A6D2-2A4336DC66F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4052068"/>
            <a:ext cx="1237343" cy="286920"/>
          </a:xfrm>
        </p:spPr>
        <p:txBody>
          <a:bodyPr/>
          <a:lstStyle/>
          <a:p>
            <a:r>
              <a:rPr lang="en-US" altLang="en-US" dirty="0"/>
              <a:t>Or, since</a:t>
            </a:r>
            <a:endParaRPr lang="en-US" dirty="0"/>
          </a:p>
        </p:txBody>
      </p:sp>
      <p:graphicFrame>
        <p:nvGraphicFramePr>
          <p:cNvPr id="30" name="Content Placeholder 29" descr="(d/dx)sec(x) = sec(x) tan(x)">
            <a:extLst>
              <a:ext uri="{FF2B5EF4-FFF2-40B4-BE49-F238E27FC236}">
                <a16:creationId xmlns:a16="http://schemas.microsoft.com/office/drawing/2014/main" xmlns="" id="{3ECD022C-7B3C-4C6F-B848-5E8FB0F350B3}"/>
              </a:ext>
            </a:extLst>
          </p:cNvPr>
          <p:cNvGraphicFramePr>
            <a:graphicFrameLocks noGrp="1" noChangeAspect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98932869"/>
              </p:ext>
            </p:extLst>
          </p:nvPr>
        </p:nvGraphicFramePr>
        <p:xfrm>
          <a:off x="2028103" y="3847159"/>
          <a:ext cx="3168506" cy="77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76" name="Equation" r:id="rId11" imgW="3301920" imgH="812520" progId="Equation.DSMT4">
                  <p:embed/>
                </p:oleObj>
              </mc:Choice>
              <mc:Fallback>
                <p:oleObj name="Equation" r:id="rId11" imgW="3301920" imgH="81252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E5D3A59C-6D8E-4842-96B1-1E63036EA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8103" y="3847159"/>
                        <a:ext cx="3168506" cy="779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485971CE-96C0-42C6-9335-E1911F2D2DA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293755" y="4080025"/>
            <a:ext cx="6563057" cy="295010"/>
          </a:xfrm>
        </p:spPr>
        <p:txBody>
          <a:bodyPr/>
          <a:lstStyle/>
          <a:p>
            <a:r>
              <a:rPr lang="en-US" altLang="en-US" dirty="0"/>
              <a:t>we can separate a sec </a:t>
            </a:r>
            <a:r>
              <a:rPr lang="en-US" altLang="en-US" i="1" dirty="0"/>
              <a:t>x </a:t>
            </a:r>
            <a:r>
              <a:rPr lang="en-US" altLang="en-US" dirty="0"/>
              <a:t>tan </a:t>
            </a:r>
            <a:r>
              <a:rPr lang="en-US" altLang="en-US" i="1" dirty="0"/>
              <a:t>x </a:t>
            </a:r>
            <a:r>
              <a:rPr lang="en-US" altLang="en-US" dirty="0"/>
              <a:t>factor and convert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53A4F1F-ADFE-4EB5-9028-04B0F5EDAF7E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6600" y="4638274"/>
            <a:ext cx="6668247" cy="357267"/>
          </a:xfrm>
        </p:spPr>
        <p:txBody>
          <a:bodyPr/>
          <a:lstStyle/>
          <a:p>
            <a:r>
              <a:rPr lang="en-US" altLang="en-US" dirty="0"/>
              <a:t>the remaining (even) power of tangent to secant.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8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21DBF-C6FD-4D32-8550-CD9DAAE5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A20D8C-C4B5-4473-B6A1-3D6995E9B7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08314" cy="293007"/>
          </a:xfrm>
        </p:spPr>
        <p:txBody>
          <a:bodyPr/>
          <a:lstStyle/>
          <a:p>
            <a:r>
              <a:rPr lang="en-US" altLang="en-US" dirty="0"/>
              <a:t>Evaluate</a:t>
            </a:r>
            <a:endParaRPr lang="en-US" dirty="0"/>
          </a:p>
        </p:txBody>
      </p:sp>
      <p:graphicFrame>
        <p:nvGraphicFramePr>
          <p:cNvPr id="20" name="Content Placeholder 19" descr="int(tan^6(x) sec^4(x)dx)">
            <a:extLst>
              <a:ext uri="{FF2B5EF4-FFF2-40B4-BE49-F238E27FC236}">
                <a16:creationId xmlns:a16="http://schemas.microsoft.com/office/drawing/2014/main" xmlns="" id="{9AE0F909-66FC-4ED9-AA92-EE5A4AAAE7D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822656496"/>
              </p:ext>
            </p:extLst>
          </p:nvPr>
        </p:nvGraphicFramePr>
        <p:xfrm>
          <a:off x="2001992" y="1204833"/>
          <a:ext cx="2457281" cy="52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18" name="Equation" r:id="rId3" imgW="2374560" imgH="507960" progId="Equation.DSMT4">
                  <p:embed/>
                </p:oleObj>
              </mc:Choice>
              <mc:Fallback>
                <p:oleObj name="Equation" r:id="rId3" imgW="2374560" imgH="507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673FAFC7-2F4D-48A7-B4F1-81B6784ED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1992" y="1204833"/>
                        <a:ext cx="2457281" cy="525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188B11E-22BB-4FE0-BA1C-0D25667AB68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904706"/>
            <a:ext cx="2601686" cy="762843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If we separate one</a:t>
            </a:r>
            <a:endParaRPr lang="en-US" dirty="0"/>
          </a:p>
        </p:txBody>
      </p:sp>
      <p:graphicFrame>
        <p:nvGraphicFramePr>
          <p:cNvPr id="22" name="Content Placeholder 21" descr="sec^2(x)">
            <a:extLst>
              <a:ext uri="{FF2B5EF4-FFF2-40B4-BE49-F238E27FC236}">
                <a16:creationId xmlns:a16="http://schemas.microsoft.com/office/drawing/2014/main" xmlns="" id="{4A50100B-1168-4ACC-B0C7-DECFAE6F6D93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531154324"/>
              </p:ext>
            </p:extLst>
          </p:nvPr>
        </p:nvGraphicFramePr>
        <p:xfrm>
          <a:off x="3311391" y="2297225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19" name="Equation" r:id="rId5" imgW="876240" imgH="342720" progId="Equation.DSMT4">
                  <p:embed/>
                </p:oleObj>
              </mc:Choice>
              <mc:Fallback>
                <p:oleObj name="Equation" r:id="rId5" imgW="876240" imgH="3427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4D0898B6-4359-46A3-85C9-3A9BE3A0DE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1391" y="2297225"/>
                        <a:ext cx="876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0BC6D41-AE43-45C7-8381-1307E4B0E27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69226" y="2350452"/>
            <a:ext cx="5151016" cy="311727"/>
          </a:xfrm>
        </p:spPr>
        <p:txBody>
          <a:bodyPr/>
          <a:lstStyle/>
          <a:p>
            <a:r>
              <a:rPr lang="en-US" altLang="en-US" dirty="0"/>
              <a:t>factor, we can express the remaining</a:t>
            </a:r>
            <a:endParaRPr lang="en-US" dirty="0"/>
          </a:p>
        </p:txBody>
      </p:sp>
      <p:graphicFrame>
        <p:nvGraphicFramePr>
          <p:cNvPr id="24" name="Content Placeholder 23" descr="sec^2(x)">
            <a:extLst>
              <a:ext uri="{FF2B5EF4-FFF2-40B4-BE49-F238E27FC236}">
                <a16:creationId xmlns:a16="http://schemas.microsoft.com/office/drawing/2014/main" xmlns="" id="{166BBC0A-7341-4B0D-B821-B56E5B3F91FB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512347368"/>
              </p:ext>
            </p:extLst>
          </p:nvPr>
        </p:nvGraphicFramePr>
        <p:xfrm>
          <a:off x="9297297" y="2289227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20" name="Equation" r:id="rId7" imgW="876240" imgH="342720" progId="Equation.DSMT4">
                  <p:embed/>
                </p:oleObj>
              </mc:Choice>
              <mc:Fallback>
                <p:oleObj name="Equation" r:id="rId7" imgW="876240" imgH="3427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259A8ACE-EA46-471A-A041-287434160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97297" y="2289227"/>
                        <a:ext cx="876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B7EBF9C-2649-418C-8D47-1F0BA83C139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2703534"/>
            <a:ext cx="5794829" cy="322308"/>
          </a:xfrm>
        </p:spPr>
        <p:txBody>
          <a:bodyPr/>
          <a:lstStyle/>
          <a:p>
            <a:r>
              <a:rPr lang="en-US" altLang="en-US" dirty="0"/>
              <a:t>factor in terms of tangent using the identity</a:t>
            </a:r>
            <a:endParaRPr lang="en-US" dirty="0"/>
          </a:p>
        </p:txBody>
      </p:sp>
      <p:graphicFrame>
        <p:nvGraphicFramePr>
          <p:cNvPr id="26" name="Content Placeholder 25" descr="sec^2(x) = 1 + (tan^2(x))">
            <a:extLst>
              <a:ext uri="{FF2B5EF4-FFF2-40B4-BE49-F238E27FC236}">
                <a16:creationId xmlns:a16="http://schemas.microsoft.com/office/drawing/2014/main" xmlns="" id="{233F1F99-3B9E-4199-8D31-33F85C68D0B7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551864932"/>
              </p:ext>
            </p:extLst>
          </p:nvPr>
        </p:nvGraphicFramePr>
        <p:xfrm>
          <a:off x="6558324" y="2657741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21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1CAAB513-B628-4B86-ACDE-A073C58756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58324" y="2657741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AE4FAA0-D9B3-40F6-B377-402B9DC9336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599" y="3597321"/>
            <a:ext cx="8973457" cy="349905"/>
          </a:xfrm>
        </p:spPr>
        <p:txBody>
          <a:bodyPr/>
          <a:lstStyle/>
          <a:p>
            <a:r>
              <a:rPr lang="en-US" altLang="en-US" dirty="0"/>
              <a:t>We can then evaluate the integral by substituting </a:t>
            </a:r>
            <a:r>
              <a:rPr lang="en-US" altLang="en-US" i="1" dirty="0"/>
              <a:t>u </a:t>
            </a:r>
            <a:r>
              <a:rPr lang="en-US" altLang="en-US" dirty="0"/>
              <a:t>= tan </a:t>
            </a:r>
            <a:r>
              <a:rPr lang="en-US" altLang="en-US" i="1" dirty="0"/>
              <a:t>x </a:t>
            </a:r>
            <a:r>
              <a:rPr lang="en-US" altLang="en-US" dirty="0"/>
              <a:t>so that</a:t>
            </a:r>
            <a:endParaRPr lang="en-US" dirty="0"/>
          </a:p>
        </p:txBody>
      </p:sp>
      <p:graphicFrame>
        <p:nvGraphicFramePr>
          <p:cNvPr id="28" name="Content Placeholder 27" descr="du = sec^2(x)dx">
            <a:extLst>
              <a:ext uri="{FF2B5EF4-FFF2-40B4-BE49-F238E27FC236}">
                <a16:creationId xmlns:a16="http://schemas.microsoft.com/office/drawing/2014/main" xmlns="" id="{28E8C2F6-71C1-4813-B070-70B5AA7B5E34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112973257"/>
              </p:ext>
            </p:extLst>
          </p:nvPr>
        </p:nvGraphicFramePr>
        <p:xfrm>
          <a:off x="9656266" y="3543067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22" name="Equation" r:id="rId11" imgW="1930320" imgH="406080" progId="Equation.DSMT4">
                  <p:embed/>
                </p:oleObj>
              </mc:Choice>
              <mc:Fallback>
                <p:oleObj name="Equation" r:id="rId11" imgW="1930320" imgH="4060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C5C289F0-76E8-4F8A-BC2B-826929F55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56266" y="3543067"/>
                        <a:ext cx="1930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Content Placeholder 29" descr="int(tan^6(x)) sec^4(x)dx = int(tan^6(x)) sec^2(x) sec^2(x) dx">
            <a:extLst>
              <a:ext uri="{FF2B5EF4-FFF2-40B4-BE49-F238E27FC236}">
                <a16:creationId xmlns:a16="http://schemas.microsoft.com/office/drawing/2014/main" xmlns="" id="{1F5C62AC-631F-4C12-B89D-9EBE22032389}"/>
              </a:ext>
            </a:extLst>
          </p:cNvPr>
          <p:cNvGraphicFramePr>
            <a:graphicFrameLocks noGrp="1" noChangeAspect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1582872347"/>
              </p:ext>
            </p:extLst>
          </p:nvPr>
        </p:nvGraphicFramePr>
        <p:xfrm>
          <a:off x="3205760" y="4614621"/>
          <a:ext cx="5780480" cy="50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23" name="Equation" r:id="rId13" imgW="5803560" imgH="507960" progId="Equation.DSMT4">
                  <p:embed/>
                </p:oleObj>
              </mc:Choice>
              <mc:Fallback>
                <p:oleObj name="Equation" r:id="rId13" imgW="5803560" imgH="507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D8C96FEF-A06E-4F3F-A0C2-31796DD8B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5760" y="4614621"/>
                        <a:ext cx="5780480" cy="505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44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0E861-9FEC-434C-BF91-E530C2F2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graphicFrame>
        <p:nvGraphicFramePr>
          <p:cNvPr id="8" name="Content Placeholder 7" descr="= int(tan^6)(x) (1 + (tan^2(x)) sec^2(x) dx. = int(u^6)(1 + (u^6)) du = int((u^6) + (u^8)) du. = ((u^7)/7) + ((u^9)/9) + C. = (1/7)tan^7(x) + (1/9)tan^9(x) + C ">
            <a:extLst>
              <a:ext uri="{FF2B5EF4-FFF2-40B4-BE49-F238E27FC236}">
                <a16:creationId xmlns:a16="http://schemas.microsoft.com/office/drawing/2014/main" xmlns="" id="{8B6C8751-6D7E-416C-AD6B-FABE32FEE225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3695066940"/>
              </p:ext>
            </p:extLst>
          </p:nvPr>
        </p:nvGraphicFramePr>
        <p:xfrm>
          <a:off x="4136190" y="1616887"/>
          <a:ext cx="3919620" cy="246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94" name="Equation" r:id="rId3" imgW="4000320" imgH="2514600" progId="Equation.DSMT4">
                  <p:embed/>
                </p:oleObj>
              </mc:Choice>
              <mc:Fallback>
                <p:oleObj name="Equation" r:id="rId3" imgW="4000320" imgH="2514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48BF09A-D4AE-4BF9-8CA7-1797A08C6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6190" y="1616887"/>
                        <a:ext cx="3919620" cy="2463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43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BA1F6-6F58-4345-9D55-54BC9F2A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(6 of 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37995-AC02-4A0F-B1BA-CA6B9F3BA47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1231282" cy="289027"/>
          </a:xfrm>
        </p:spPr>
        <p:txBody>
          <a:bodyPr/>
          <a:lstStyle/>
          <a:p>
            <a:r>
              <a:rPr lang="en-US" altLang="en-US" dirty="0"/>
              <a:t>The preceding examples demonstrate strategies for evaluating integrals of the form</a:t>
            </a:r>
            <a:endParaRPr lang="en-US" dirty="0"/>
          </a:p>
        </p:txBody>
      </p:sp>
      <p:graphicFrame>
        <p:nvGraphicFramePr>
          <p:cNvPr id="21" name="Content Placeholder 20" descr="int(tan^m(x)) sec^n(x) dx">
            <a:extLst>
              <a:ext uri="{FF2B5EF4-FFF2-40B4-BE49-F238E27FC236}">
                <a16:creationId xmlns:a16="http://schemas.microsoft.com/office/drawing/2014/main" xmlns="" id="{8D25A26E-3036-4855-A249-8CE5C73B0EF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227173735"/>
              </p:ext>
            </p:extLst>
          </p:nvPr>
        </p:nvGraphicFramePr>
        <p:xfrm>
          <a:off x="724736" y="1642903"/>
          <a:ext cx="2418984" cy="51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49" name="Equation" r:id="rId3" imgW="2374560" imgH="507960" progId="Equation.DSMT4">
                  <p:embed/>
                </p:oleObj>
              </mc:Choice>
              <mc:Fallback>
                <p:oleObj name="Equation" r:id="rId3" imgW="2374560" imgH="507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5A25F7F1-A29C-4784-AF2F-D3912E291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36" y="1642903"/>
                        <a:ext cx="2418984" cy="517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208E34-F3D2-4E0A-BD9B-46B9BEB2697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249480" y="1713950"/>
            <a:ext cx="5666118" cy="289027"/>
          </a:xfrm>
        </p:spPr>
        <p:txBody>
          <a:bodyPr/>
          <a:lstStyle/>
          <a:p>
            <a:r>
              <a:rPr lang="en-US" altLang="en-US" dirty="0"/>
              <a:t>for two cases, which we summarize here.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2E7915-6F8F-42E8-9BE7-B1CEB6F05A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433658"/>
            <a:ext cx="3369235" cy="349723"/>
          </a:xfrm>
        </p:spPr>
        <p:txBody>
          <a:bodyPr/>
          <a:lstStyle/>
          <a:p>
            <a:r>
              <a:rPr lang="en-US" b="1" dirty="0">
                <a:solidFill>
                  <a:srgbClr val="0000A3"/>
                </a:solidFill>
              </a:rPr>
              <a:t>Strategy for Evaluating</a:t>
            </a:r>
            <a:endParaRPr lang="en-US" dirty="0">
              <a:solidFill>
                <a:srgbClr val="0000A3"/>
              </a:solidFill>
            </a:endParaRPr>
          </a:p>
        </p:txBody>
      </p:sp>
      <p:graphicFrame>
        <p:nvGraphicFramePr>
          <p:cNvPr id="23" name="Content Placeholder 22" descr="int(tan^m(x)) sec^n(x) dx">
            <a:extLst>
              <a:ext uri="{FF2B5EF4-FFF2-40B4-BE49-F238E27FC236}">
                <a16:creationId xmlns:a16="http://schemas.microsoft.com/office/drawing/2014/main" xmlns="" id="{D522E29E-DF3A-4051-B769-38B324B2B357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819697553"/>
              </p:ext>
            </p:extLst>
          </p:nvPr>
        </p:nvGraphicFramePr>
        <p:xfrm>
          <a:off x="4127945" y="2356780"/>
          <a:ext cx="2518571" cy="56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50" name="Equation" r:id="rId5" imgW="2387520" imgH="533160" progId="Equation.DSMT4">
                  <p:embed/>
                </p:oleObj>
              </mc:Choice>
              <mc:Fallback>
                <p:oleObj name="Equation" r:id="rId5" imgW="2387520" imgH="5331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4A8CD348-6043-4078-B61A-D0A784DD32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7945" y="2356780"/>
                        <a:ext cx="2518571" cy="56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10C0DC9-4D2B-4E63-856A-A31F05E991A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032248"/>
            <a:ext cx="8685305" cy="284753"/>
          </a:xfrm>
        </p:spPr>
        <p:txBody>
          <a:bodyPr/>
          <a:lstStyle/>
          <a:p>
            <a:r>
              <a:rPr lang="en-US" dirty="0"/>
              <a:t>(a) If the power of secant is even (</a:t>
            </a:r>
            <a:r>
              <a:rPr lang="en-US" i="1" dirty="0"/>
              <a:t>n </a:t>
            </a:r>
            <a:r>
              <a:rPr lang="en-US" dirty="0" smtClean="0"/>
              <a:t>= </a:t>
            </a:r>
            <a:r>
              <a:rPr lang="en-US" dirty="0"/>
              <a:t>2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k </a:t>
            </a:r>
            <a:r>
              <a:rPr lang="en-US" dirty="0"/>
              <a:t>≥ 2), save a factor of</a:t>
            </a:r>
          </a:p>
        </p:txBody>
      </p:sp>
      <p:graphicFrame>
        <p:nvGraphicFramePr>
          <p:cNvPr id="25" name="Content Placeholder 24" descr="sec^2 (x) and use">
            <a:extLst>
              <a:ext uri="{FF2B5EF4-FFF2-40B4-BE49-F238E27FC236}">
                <a16:creationId xmlns:a16="http://schemas.microsoft.com/office/drawing/2014/main" xmlns="" id="{D920F775-2885-4333-BE61-56C03B9D6D68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113299130"/>
              </p:ext>
            </p:extLst>
          </p:nvPr>
        </p:nvGraphicFramePr>
        <p:xfrm>
          <a:off x="9466193" y="2946379"/>
          <a:ext cx="2272897" cy="37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51" name="Equation" r:id="rId7" imgW="2070000" imgH="342720" progId="Equation.DSMT4">
                  <p:embed/>
                </p:oleObj>
              </mc:Choice>
              <mc:Fallback>
                <p:oleObj name="Equation" r:id="rId7" imgW="2070000" imgH="34272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4CF95C77-F66A-434A-9E3E-878413912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66193" y="2946379"/>
                        <a:ext cx="2272897" cy="374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ontent Placeholder 26" descr="sec^2 (x) = (1 + tan^2 (x))">
            <a:extLst>
              <a:ext uri="{FF2B5EF4-FFF2-40B4-BE49-F238E27FC236}">
                <a16:creationId xmlns:a16="http://schemas.microsoft.com/office/drawing/2014/main" xmlns="" id="{E3248861-43DB-432B-A901-61B4DC21CE24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091113452"/>
              </p:ext>
            </p:extLst>
          </p:nvPr>
        </p:nvGraphicFramePr>
        <p:xfrm>
          <a:off x="1165398" y="3364715"/>
          <a:ext cx="2653749" cy="38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52" name="Equation" r:id="rId9" imgW="2374560" imgH="342720" progId="Equation.DSMT4">
                  <p:embed/>
                </p:oleObj>
              </mc:Choice>
              <mc:Fallback>
                <p:oleObj name="Equation" r:id="rId9" imgW="2374560" imgH="342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E9131666-01D2-486F-A2B5-8087FE381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65398" y="3364715"/>
                        <a:ext cx="2653749" cy="383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EFE023E0-3299-4C10-A2E9-8EF0C0FAEB9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88375" y="3432757"/>
            <a:ext cx="6740020" cy="302374"/>
          </a:xfrm>
        </p:spPr>
        <p:txBody>
          <a:bodyPr/>
          <a:lstStyle/>
          <a:p>
            <a:r>
              <a:rPr lang="en-US" dirty="0"/>
              <a:t>to express the remaining factors in terms of tan </a:t>
            </a:r>
            <a:r>
              <a:rPr lang="en-US" i="1" dirty="0"/>
              <a:t>x</a:t>
            </a:r>
            <a:r>
              <a:rPr lang="en-US" dirty="0"/>
              <a:t>:</a:t>
            </a:r>
          </a:p>
        </p:txBody>
      </p:sp>
      <p:graphicFrame>
        <p:nvGraphicFramePr>
          <p:cNvPr id="29" name="Content Placeholder 28" descr="int (tan^m (x) sec^2k (x)) (d x) = int (tan^m (x) (sec^2 (x))^(k minus 1) sec^2 (x)) (d x)  =  int (tan^m (x) (1 + tan^2 (x))^(k minus 1) sec^2 (x)) (d x)">
            <a:extLst>
              <a:ext uri="{FF2B5EF4-FFF2-40B4-BE49-F238E27FC236}">
                <a16:creationId xmlns:a16="http://schemas.microsoft.com/office/drawing/2014/main" xmlns="" id="{D86D775E-07B0-4FC5-B606-4B1C96DDEF1D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60025601"/>
              </p:ext>
            </p:extLst>
          </p:nvPr>
        </p:nvGraphicFramePr>
        <p:xfrm>
          <a:off x="1916113" y="4140200"/>
          <a:ext cx="7556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53" name="Equation" r:id="rId11" imgW="7149960" imgH="1117440" progId="Equation.DSMT4">
                  <p:embed/>
                </p:oleObj>
              </mc:Choice>
              <mc:Fallback>
                <p:oleObj name="Equation" r:id="rId11" imgW="7149960" imgH="11174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456AC64E-C416-4427-A2BB-E8AF5D1CC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16113" y="4140200"/>
                        <a:ext cx="7556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5DD7E5BF-0566-40FB-B205-DDAD4745A8D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38200" y="5622639"/>
            <a:ext cx="3507248" cy="283901"/>
          </a:xfrm>
        </p:spPr>
        <p:txBody>
          <a:bodyPr/>
          <a:lstStyle/>
          <a:p>
            <a:r>
              <a:rPr lang="es-ES" dirty="0"/>
              <a:t>Then substitute </a:t>
            </a:r>
            <a:r>
              <a:rPr lang="es-ES" i="1" dirty="0"/>
              <a:t>u </a:t>
            </a:r>
            <a:r>
              <a:rPr lang="es-ES" dirty="0"/>
              <a:t>= tan </a:t>
            </a:r>
            <a:r>
              <a:rPr lang="es-ES" i="1" dirty="0"/>
              <a:t>x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70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CBB6E-5B50-4D68-BCF4-FB47C6FB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(7 of 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4966D6-DDB4-4F30-992B-AFA93EDD5D1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1"/>
            <a:ext cx="11141635" cy="274278"/>
          </a:xfrm>
        </p:spPr>
        <p:txBody>
          <a:bodyPr/>
          <a:lstStyle/>
          <a:p>
            <a:r>
              <a:rPr lang="en-US" dirty="0"/>
              <a:t>(b) If the power of tangent is odd (</a:t>
            </a:r>
            <a:r>
              <a:rPr lang="en-US" i="1" dirty="0"/>
              <a:t>m </a:t>
            </a:r>
            <a:r>
              <a:rPr lang="en-US" dirty="0"/>
              <a:t>= 2</a:t>
            </a:r>
            <a:r>
              <a:rPr lang="en-US" i="1" dirty="0"/>
              <a:t>k </a:t>
            </a:r>
            <a:r>
              <a:rPr lang="en-US" dirty="0"/>
              <a:t>+ 1), save a factor of sec </a:t>
            </a:r>
            <a:r>
              <a:rPr lang="en-US" i="1" dirty="0"/>
              <a:t>x </a:t>
            </a:r>
            <a:r>
              <a:rPr lang="en-US" dirty="0"/>
              <a:t>tan </a:t>
            </a:r>
            <a:r>
              <a:rPr lang="en-US" i="1" dirty="0"/>
              <a:t>x </a:t>
            </a:r>
            <a:r>
              <a:rPr lang="en-US" dirty="0"/>
              <a:t>and use</a:t>
            </a:r>
          </a:p>
        </p:txBody>
      </p:sp>
      <p:graphicFrame>
        <p:nvGraphicFramePr>
          <p:cNvPr id="20" name="Content Placeholder 19" descr="tan^2 (x) = (sec^2 (x) minus 1)">
            <a:extLst>
              <a:ext uri="{FF2B5EF4-FFF2-40B4-BE49-F238E27FC236}">
                <a16:creationId xmlns:a16="http://schemas.microsoft.com/office/drawing/2014/main" xmlns="" id="{29D58125-D13E-42F6-AF1E-F9E7441CC11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419855702"/>
              </p:ext>
            </p:extLst>
          </p:nvPr>
        </p:nvGraphicFramePr>
        <p:xfrm>
          <a:off x="1170739" y="1680372"/>
          <a:ext cx="2433777" cy="35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8" name="Equation" r:id="rId3" imgW="2361960" imgH="342720" progId="Equation.DSMT4">
                  <p:embed/>
                </p:oleObj>
              </mc:Choice>
              <mc:Fallback>
                <p:oleObj name="Equation" r:id="rId3" imgW="2361960" imgH="3427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E9C82D7B-A094-4D1E-A93E-FFCD32596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0739" y="1680372"/>
                        <a:ext cx="2433777" cy="35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C0914D-A86C-410A-A688-82B78526D04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687937" y="1729113"/>
            <a:ext cx="6726084" cy="274279"/>
          </a:xfrm>
        </p:spPr>
        <p:txBody>
          <a:bodyPr/>
          <a:lstStyle/>
          <a:p>
            <a:r>
              <a:rPr lang="en-US" dirty="0"/>
              <a:t>to express the remaining factors in terms of sec </a:t>
            </a:r>
            <a:r>
              <a:rPr lang="en-US" i="1" dirty="0"/>
              <a:t>x</a:t>
            </a:r>
            <a:r>
              <a:rPr lang="en-US" dirty="0"/>
              <a:t>:</a:t>
            </a:r>
          </a:p>
        </p:txBody>
      </p:sp>
      <p:graphicFrame>
        <p:nvGraphicFramePr>
          <p:cNvPr id="22" name="Content Placeholder 21" descr="int (tan^(2k + 1) (x) sec^n (x)) (d x) = int ((tan^2 (x))^k sec^(n minus 1) (x) sec (x) tan (x)) (d x)  =  ((sec^2 (x) minus 1)^k sec^(n minus 1) (x) sec (x) tan (x)) (d x)">
            <a:extLst>
              <a:ext uri="{FF2B5EF4-FFF2-40B4-BE49-F238E27FC236}">
                <a16:creationId xmlns:a16="http://schemas.microsoft.com/office/drawing/2014/main" xmlns="" id="{BACA54DB-A24F-4D57-AD62-9CE748CC35BC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935405701"/>
              </p:ext>
            </p:extLst>
          </p:nvPr>
        </p:nvGraphicFramePr>
        <p:xfrm>
          <a:off x="1604963" y="2244725"/>
          <a:ext cx="80581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9" name="Equation" r:id="rId5" imgW="7912080" imgH="1117440" progId="Equation.DSMT4">
                  <p:embed/>
                </p:oleObj>
              </mc:Choice>
              <mc:Fallback>
                <p:oleObj name="Equation" r:id="rId5" imgW="7912080" imgH="11174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B90388EA-174D-4DF3-84E9-66EF6349F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4963" y="2244725"/>
                        <a:ext cx="8058150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0274224-F4BD-4FC4-8433-68CD9B1804B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646401"/>
            <a:ext cx="3687916" cy="338495"/>
          </a:xfrm>
        </p:spPr>
        <p:txBody>
          <a:bodyPr/>
          <a:lstStyle/>
          <a:p>
            <a:r>
              <a:rPr lang="en-US" dirty="0"/>
              <a:t>Then substitute </a:t>
            </a:r>
            <a:r>
              <a:rPr lang="en-US" i="1" dirty="0"/>
              <a:t>u </a:t>
            </a:r>
            <a:r>
              <a:rPr lang="en-US" dirty="0"/>
              <a:t>= sec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76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21CF9-9BF2-487E-A94E-74BC574A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(8 of 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1CBF77-EBAA-422C-ADFB-CE29C7B9A47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396093"/>
          </a:xfrm>
        </p:spPr>
        <p:txBody>
          <a:bodyPr/>
          <a:lstStyle/>
          <a:p>
            <a:r>
              <a:rPr lang="en-US" altLang="en-US" dirty="0"/>
              <a:t>For other cases, the guidelines are not as clear-cut. We may need to use identities, integration by parts, and occasionally a little ingenuity.</a:t>
            </a:r>
          </a:p>
          <a:p>
            <a:r>
              <a:rPr lang="en-US" altLang="en-US" dirty="0"/>
              <a:t>We will sometimes need to be able to integrate tan </a:t>
            </a:r>
            <a:r>
              <a:rPr lang="en-US" altLang="en-US" i="1" dirty="0"/>
              <a:t>x </a:t>
            </a:r>
            <a:r>
              <a:rPr lang="en-US" altLang="en-US" dirty="0"/>
              <a:t>by using the formula given below:</a:t>
            </a:r>
          </a:p>
        </p:txBody>
      </p:sp>
      <p:graphicFrame>
        <p:nvGraphicFramePr>
          <p:cNvPr id="8" name="Content Placeholder 7" descr="int (tan (x)) (d x) = ln (abs(sec (x))) + C">
            <a:extLst>
              <a:ext uri="{FF2B5EF4-FFF2-40B4-BE49-F238E27FC236}">
                <a16:creationId xmlns:a16="http://schemas.microsoft.com/office/drawing/2014/main" xmlns="" id="{23892BCE-F9A0-42A0-AEE9-B61F8D14DBB4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293490622"/>
              </p:ext>
            </p:extLst>
          </p:nvPr>
        </p:nvGraphicFramePr>
        <p:xfrm>
          <a:off x="4425773" y="3147498"/>
          <a:ext cx="3340453" cy="53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69" name="Equation" r:id="rId3" imgW="3187440" imgH="507960" progId="Equation.DSMT4">
                  <p:embed/>
                </p:oleObj>
              </mc:Choice>
              <mc:Fallback>
                <p:oleObj name="Equation" r:id="rId3" imgW="318744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587606F1-8F35-4A09-A642-B580D9F3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5773" y="3147498"/>
                        <a:ext cx="3340453" cy="532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85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5E1FB-C1F7-4274-8AB5-833F7ADA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(9 of 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D6B255-5705-46E8-9A21-F53ACA6DC66B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altLang="en-US" dirty="0"/>
              <a:t>We will also need the indefinite integral of secant:</a:t>
            </a:r>
          </a:p>
        </p:txBody>
      </p:sp>
      <p:graphicFrame>
        <p:nvGraphicFramePr>
          <p:cNvPr id="12" name="Content Placeholder 11" descr="(item 1) int (sec (x)) (d x) = ln (abs(sec (x) + tan (x))) + C">
            <a:extLst>
              <a:ext uri="{FF2B5EF4-FFF2-40B4-BE49-F238E27FC236}">
                <a16:creationId xmlns:a16="http://schemas.microsoft.com/office/drawing/2014/main" xmlns="" id="{F4D72DA5-216F-4575-9DE4-2A8E5065B29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810788083"/>
              </p:ext>
            </p:extLst>
          </p:nvPr>
        </p:nvGraphicFramePr>
        <p:xfrm>
          <a:off x="3856038" y="1814513"/>
          <a:ext cx="44719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3" name="Equation" r:id="rId3" imgW="4660560" imgH="507960" progId="Equation.DSMT4">
                  <p:embed/>
                </p:oleObj>
              </mc:Choice>
              <mc:Fallback>
                <p:oleObj name="Equation" r:id="rId3" imgW="466056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08EF7F48-0D87-4278-9B3E-353917AA0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6038" y="1814513"/>
                        <a:ext cx="4471987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29CEE63-2E40-4F55-9B87-AEF5C9F8C10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716632"/>
            <a:ext cx="10712450" cy="695166"/>
          </a:xfrm>
        </p:spPr>
        <p:txBody>
          <a:bodyPr/>
          <a:lstStyle/>
          <a:p>
            <a:r>
              <a:rPr lang="en-US" altLang="en-US" dirty="0"/>
              <a:t>We could verify Formula 1 by differentiating the right side, or as follows. First we multiply numerator and denominator by sec </a:t>
            </a:r>
            <a:r>
              <a:rPr lang="en-US" altLang="en-US" i="1" dirty="0"/>
              <a:t>x +</a:t>
            </a:r>
            <a:r>
              <a:rPr lang="en-US" altLang="en-US" dirty="0"/>
              <a:t> tan </a:t>
            </a:r>
            <a:r>
              <a:rPr lang="en-US" altLang="en-US" i="1" dirty="0"/>
              <a:t>x</a:t>
            </a:r>
            <a:r>
              <a:rPr lang="en-US" altLang="en-US" dirty="0"/>
              <a:t>:</a:t>
            </a:r>
          </a:p>
        </p:txBody>
      </p:sp>
      <p:graphicFrame>
        <p:nvGraphicFramePr>
          <p:cNvPr id="15" name="Content Placeholder 14" descr="int (sec (x)) (d x) = int (sec (x) (sec (x) + tan (x))/(sec (x) + tan (x))) (d x)">
            <a:extLst>
              <a:ext uri="{FF2B5EF4-FFF2-40B4-BE49-F238E27FC236}">
                <a16:creationId xmlns:a16="http://schemas.microsoft.com/office/drawing/2014/main" xmlns="" id="{E25A37F3-EE60-44D2-A27A-222731B3FDB5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69849060"/>
              </p:ext>
            </p:extLst>
          </p:nvPr>
        </p:nvGraphicFramePr>
        <p:xfrm>
          <a:off x="3692318" y="3704153"/>
          <a:ext cx="4746859" cy="74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4" name="Equation" r:id="rId5" imgW="4724280" imgH="736560" progId="Equation.DSMT4">
                  <p:embed/>
                </p:oleObj>
              </mc:Choice>
              <mc:Fallback>
                <p:oleObj name="Equation" r:id="rId5" imgW="4724280" imgH="736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58B90680-B11E-4A6E-9F6C-B11C97667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2318" y="3704153"/>
                        <a:ext cx="4746859" cy="740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99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CCCDD-80B2-46F7-B32E-049E650D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(10 of 11)</a:t>
            </a:r>
            <a:endParaRPr lang="en-US" dirty="0"/>
          </a:p>
        </p:txBody>
      </p:sp>
      <p:graphicFrame>
        <p:nvGraphicFramePr>
          <p:cNvPr id="12" name="Content Placeholder 11" descr=" =  int ((sec^2 (x) + sec(x) tan (x))/(sec (x) + tan (x))) (d x)">
            <a:extLst>
              <a:ext uri="{FF2B5EF4-FFF2-40B4-BE49-F238E27FC236}">
                <a16:creationId xmlns:a16="http://schemas.microsoft.com/office/drawing/2014/main" xmlns="" id="{E594C96A-0409-4CF5-AF1B-E121FC40C838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2848689550"/>
              </p:ext>
            </p:extLst>
          </p:nvPr>
        </p:nvGraphicFramePr>
        <p:xfrm>
          <a:off x="4239065" y="1480698"/>
          <a:ext cx="3713870" cy="82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18" name="Equation" r:id="rId3" imgW="3466800" imgH="774360" progId="Equation.DSMT4">
                  <p:embed/>
                </p:oleObj>
              </mc:Choice>
              <mc:Fallback>
                <p:oleObj name="Equation" r:id="rId3" imgW="3466800" imgH="774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65C2BB94-BE97-47FE-BB4F-53E8FEC23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9065" y="1480698"/>
                        <a:ext cx="3713870" cy="829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F3F36E-3742-4721-9FF0-3D6B6B7EE98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697741"/>
            <a:ext cx="5214257" cy="334963"/>
          </a:xfrm>
        </p:spPr>
        <p:txBody>
          <a:bodyPr/>
          <a:lstStyle/>
          <a:p>
            <a:r>
              <a:rPr lang="en-US" altLang="en-US" dirty="0"/>
              <a:t>If we substitute </a:t>
            </a:r>
            <a:r>
              <a:rPr lang="en-US" altLang="en-US" i="1" dirty="0"/>
              <a:t>u </a:t>
            </a:r>
            <a:r>
              <a:rPr lang="en-US" altLang="en-US" dirty="0"/>
              <a:t>= sec </a:t>
            </a:r>
            <a:r>
              <a:rPr lang="en-US" altLang="en-US" i="1" dirty="0"/>
              <a:t>x </a:t>
            </a:r>
            <a:r>
              <a:rPr lang="en-US" altLang="en-US" dirty="0"/>
              <a:t>+ tan </a:t>
            </a:r>
            <a:r>
              <a:rPr lang="en-US" altLang="en-US" i="1" dirty="0"/>
              <a:t>x</a:t>
            </a:r>
            <a:r>
              <a:rPr lang="en-US" altLang="en-US" dirty="0"/>
              <a:t>, then</a:t>
            </a:r>
            <a:endParaRPr lang="en-US" dirty="0"/>
          </a:p>
        </p:txBody>
      </p:sp>
      <p:graphicFrame>
        <p:nvGraphicFramePr>
          <p:cNvPr id="14" name="Content Placeholder 13" descr="du = (sec(x) tan(x) + sec^2(x))dx">
            <a:extLst>
              <a:ext uri="{FF2B5EF4-FFF2-40B4-BE49-F238E27FC236}">
                <a16:creationId xmlns:a16="http://schemas.microsoft.com/office/drawing/2014/main" xmlns="" id="{7853053E-5300-452D-BB9B-156F2A7CF21F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912609613"/>
              </p:ext>
            </p:extLst>
          </p:nvPr>
        </p:nvGraphicFramePr>
        <p:xfrm>
          <a:off x="5925632" y="2653789"/>
          <a:ext cx="4152241" cy="41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19" name="Equation" r:id="rId5" imgW="3911400" imgH="393480" progId="Equation.DSMT4">
                  <p:embed/>
                </p:oleObj>
              </mc:Choice>
              <mc:Fallback>
                <p:oleObj name="Equation" r:id="rId5" imgW="391140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CA76A488-5F9A-4961-B00E-14DBCEF4D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5632" y="2653789"/>
                        <a:ext cx="4152241" cy="41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9C9191-4D9F-40E7-B0D3-1A4E5030B3A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3063495"/>
            <a:ext cx="3358475" cy="334963"/>
          </a:xfrm>
        </p:spPr>
        <p:txBody>
          <a:bodyPr/>
          <a:lstStyle/>
          <a:p>
            <a:r>
              <a:rPr lang="en-US" altLang="en-US" dirty="0"/>
              <a:t>so the integral becomes</a:t>
            </a:r>
            <a:endParaRPr lang="en-US" dirty="0"/>
          </a:p>
        </p:txBody>
      </p:sp>
      <p:graphicFrame>
        <p:nvGraphicFramePr>
          <p:cNvPr id="16" name="Content Placeholder 15" descr="int(1/u) du = ln(abs(u)) + C">
            <a:extLst>
              <a:ext uri="{FF2B5EF4-FFF2-40B4-BE49-F238E27FC236}">
                <a16:creationId xmlns:a16="http://schemas.microsoft.com/office/drawing/2014/main" xmlns="" id="{75877A74-902F-44EA-9103-57A1BB2045A9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523276680"/>
              </p:ext>
            </p:extLst>
          </p:nvPr>
        </p:nvGraphicFramePr>
        <p:xfrm>
          <a:off x="4732445" y="3658871"/>
          <a:ext cx="2723934" cy="84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20" name="Equation" r:id="rId7" imgW="2628720" imgH="812520" progId="Equation.DSMT4">
                  <p:embed/>
                </p:oleObj>
              </mc:Choice>
              <mc:Fallback>
                <p:oleObj name="Equation" r:id="rId7" imgW="2628720" imgH="8125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94D7726E-A639-481E-95C6-A8E646D3E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2445" y="3658871"/>
                        <a:ext cx="2723934" cy="84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0C0AC3D-CE0A-45DE-9D0D-CE73CD06848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542743"/>
            <a:ext cx="2079171" cy="300944"/>
          </a:xfrm>
        </p:spPr>
        <p:txBody>
          <a:bodyPr/>
          <a:lstStyle/>
          <a:p>
            <a:r>
              <a:rPr lang="en-US" altLang="en-US" dirty="0"/>
              <a:t>Thus we have</a:t>
            </a:r>
          </a:p>
        </p:txBody>
      </p:sp>
      <p:graphicFrame>
        <p:nvGraphicFramePr>
          <p:cNvPr id="18" name="Content Placeholder 17" descr="int(sec(x)) dx = ln(abs(sec(x) + tan(x)) + C">
            <a:extLst>
              <a:ext uri="{FF2B5EF4-FFF2-40B4-BE49-F238E27FC236}">
                <a16:creationId xmlns:a16="http://schemas.microsoft.com/office/drawing/2014/main" xmlns="" id="{1E680F64-5989-4263-AB60-35EF94896245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679721621"/>
              </p:ext>
            </p:extLst>
          </p:nvPr>
        </p:nvGraphicFramePr>
        <p:xfrm>
          <a:off x="3941774" y="5106865"/>
          <a:ext cx="4308450" cy="52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21" name="Equation" r:id="rId9" imgW="4178160" imgH="507960" progId="Equation.DSMT4">
                  <p:embed/>
                </p:oleObj>
              </mc:Choice>
              <mc:Fallback>
                <p:oleObj name="Equation" r:id="rId9" imgW="417816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F7288EB1-8977-4B2D-9590-9090A9C85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1774" y="5106865"/>
                        <a:ext cx="4308450" cy="523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49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E7CE2-71ED-4E31-ABD0-968F0818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8461B-01FF-4C99-AFE2-DE4A2FEFAC5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85800" cy="307521"/>
          </a:xfrm>
        </p:spPr>
        <p:txBody>
          <a:bodyPr/>
          <a:lstStyle/>
          <a:p>
            <a:r>
              <a:rPr lang="en-US" altLang="en-US" dirty="0"/>
              <a:t>Find</a:t>
            </a:r>
            <a:endParaRPr lang="en-US" dirty="0"/>
          </a:p>
        </p:txBody>
      </p:sp>
      <p:graphicFrame>
        <p:nvGraphicFramePr>
          <p:cNvPr id="20" name="Content Placeholder 19" descr="int (tan^2 (x) dx)">
            <a:extLst>
              <a:ext uri="{FF2B5EF4-FFF2-40B4-BE49-F238E27FC236}">
                <a16:creationId xmlns:a16="http://schemas.microsoft.com/office/drawing/2014/main" xmlns="" id="{0AC83790-9286-4A05-9A82-ED546DD70BD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939206132"/>
              </p:ext>
            </p:extLst>
          </p:nvPr>
        </p:nvGraphicFramePr>
        <p:xfrm>
          <a:off x="1419918" y="1195501"/>
          <a:ext cx="1599869" cy="54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0" name="Equation" r:id="rId3" imgW="1485720" imgH="507960" progId="Equation.DSMT4">
                  <p:embed/>
                </p:oleObj>
              </mc:Choice>
              <mc:Fallback>
                <p:oleObj name="Equation" r:id="rId3" imgW="1485720" imgH="507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D1F96838-5878-4C01-85A7-C18E462BB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9918" y="1195501"/>
                        <a:ext cx="1599869" cy="54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AF80FCC-5C12-4F2D-9788-A82E1E8154C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7"/>
            <a:ext cx="1397676" cy="307522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</a:t>
            </a:r>
            <a:r>
              <a:rPr lang="en-US" altLang="en-US" b="1" dirty="0" smtClean="0">
                <a:solidFill>
                  <a:srgbClr val="0000A3"/>
                </a:solidFill>
              </a:rPr>
              <a:t>:</a:t>
            </a:r>
            <a:endParaRPr lang="en-US" altLang="en-US" b="1" dirty="0">
              <a:solidFill>
                <a:srgbClr val="0000A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4389F5-49EE-4754-A209-D91E734BCFD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370316"/>
            <a:ext cx="4575629" cy="307522"/>
          </a:xfrm>
        </p:spPr>
        <p:txBody>
          <a:bodyPr/>
          <a:lstStyle/>
          <a:p>
            <a:r>
              <a:rPr lang="en-US" altLang="en-US" dirty="0"/>
              <a:t>Here only tan </a:t>
            </a:r>
            <a:r>
              <a:rPr lang="en-US" altLang="en-US" i="1" dirty="0"/>
              <a:t>x </a:t>
            </a:r>
            <a:r>
              <a:rPr lang="en-US" altLang="en-US" dirty="0"/>
              <a:t>occurs, so we use</a:t>
            </a:r>
            <a:endParaRPr lang="en-US" dirty="0"/>
          </a:p>
        </p:txBody>
      </p:sp>
      <p:graphicFrame>
        <p:nvGraphicFramePr>
          <p:cNvPr id="22" name="Content Placeholder 21" descr="(tan^(x)) = sec^2(x) minus 1">
            <a:extLst>
              <a:ext uri="{FF2B5EF4-FFF2-40B4-BE49-F238E27FC236}">
                <a16:creationId xmlns:a16="http://schemas.microsoft.com/office/drawing/2014/main" xmlns="" id="{182CF6F2-21B7-4664-A75D-D0CB020DA3CD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983151527"/>
              </p:ext>
            </p:extLst>
          </p:nvPr>
        </p:nvGraphicFramePr>
        <p:xfrm>
          <a:off x="5398601" y="2307130"/>
          <a:ext cx="2385822" cy="34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1" name="Equation" r:id="rId5" imgW="2361960" imgH="342720" progId="Equation.DSMT4">
                  <p:embed/>
                </p:oleObj>
              </mc:Choice>
              <mc:Fallback>
                <p:oleObj name="Equation" r:id="rId5" imgW="2361960" imgH="3427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545C1606-5619-4341-8420-6BC4156CA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8601" y="2307130"/>
                        <a:ext cx="2385822" cy="346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4116FED-67AA-4203-AA87-CDB008E14C1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86218" y="2346070"/>
            <a:ext cx="1535958" cy="305674"/>
          </a:xfrm>
        </p:spPr>
        <p:txBody>
          <a:bodyPr/>
          <a:lstStyle/>
          <a:p>
            <a:r>
              <a:rPr lang="en-US" altLang="en-US" dirty="0"/>
              <a:t>to rewrite a</a:t>
            </a:r>
            <a:endParaRPr lang="en-US" dirty="0"/>
          </a:p>
        </p:txBody>
      </p:sp>
      <p:graphicFrame>
        <p:nvGraphicFramePr>
          <p:cNvPr id="24" name="Content Placeholder 23" descr="tan^2(x)">
            <a:extLst>
              <a:ext uri="{FF2B5EF4-FFF2-40B4-BE49-F238E27FC236}">
                <a16:creationId xmlns:a16="http://schemas.microsoft.com/office/drawing/2014/main" xmlns="" id="{095DDCD7-9CD7-433B-9663-24140D60552E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085586025"/>
              </p:ext>
            </p:extLst>
          </p:nvPr>
        </p:nvGraphicFramePr>
        <p:xfrm>
          <a:off x="9486044" y="2298464"/>
          <a:ext cx="81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2" name="Equation" r:id="rId7" imgW="812520" imgH="342720" progId="Equation.DSMT4">
                  <p:embed/>
                </p:oleObj>
              </mc:Choice>
              <mc:Fallback>
                <p:oleObj name="Equation" r:id="rId7" imgW="812520" imgH="3427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740F81C1-F514-4F04-B8D7-CD5776197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86044" y="2298464"/>
                        <a:ext cx="812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8A475D4-9997-4F0B-B7A1-79AAF397ABC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2783313"/>
            <a:ext cx="2325914" cy="307523"/>
          </a:xfrm>
        </p:spPr>
        <p:txBody>
          <a:bodyPr/>
          <a:lstStyle/>
          <a:p>
            <a:r>
              <a:rPr lang="en-US" altLang="en-US" dirty="0"/>
              <a:t>factor in terms of</a:t>
            </a:r>
            <a:endParaRPr lang="en-US" dirty="0"/>
          </a:p>
        </p:txBody>
      </p:sp>
      <p:graphicFrame>
        <p:nvGraphicFramePr>
          <p:cNvPr id="26" name="Content Placeholder 25" descr="sec^2(x)">
            <a:extLst>
              <a:ext uri="{FF2B5EF4-FFF2-40B4-BE49-F238E27FC236}">
                <a16:creationId xmlns:a16="http://schemas.microsoft.com/office/drawing/2014/main" xmlns="" id="{F4DF0872-F3F0-4CD2-A9DE-448FC5C88929}"/>
              </a:ext>
            </a:extLst>
          </p:cNvPr>
          <p:cNvGraphicFramePr>
            <a:graphicFrameLocks noGrp="1" noChangeAspect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447353147"/>
              </p:ext>
            </p:extLst>
          </p:nvPr>
        </p:nvGraphicFramePr>
        <p:xfrm>
          <a:off x="3102533" y="2703111"/>
          <a:ext cx="100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3" name="Equation" r:id="rId9" imgW="1002960" imgH="342720" progId="Equation.DSMT4">
                  <p:embed/>
                </p:oleObj>
              </mc:Choice>
              <mc:Fallback>
                <p:oleObj name="Equation" r:id="rId9" imgW="1002960" imgH="342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8924D0E2-C4D2-4227-833E-73C1100535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2533" y="2703111"/>
                        <a:ext cx="1003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Content Placeholder 27" descr="int(tan^3(x) dx) = int(tan(x) tan^2(x) )dx. = int(tan(x) (sec^2(x) minus 1)) dx. int(tan(x) sec^2(x) dx minus int(tan(x) dx)">
            <a:extLst>
              <a:ext uri="{FF2B5EF4-FFF2-40B4-BE49-F238E27FC236}">
                <a16:creationId xmlns:a16="http://schemas.microsoft.com/office/drawing/2014/main" xmlns="" id="{77E65DF4-B3D0-4A4E-B80B-B7988614F3E3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310173266"/>
              </p:ext>
            </p:extLst>
          </p:nvPr>
        </p:nvGraphicFramePr>
        <p:xfrm>
          <a:off x="3291382" y="3848817"/>
          <a:ext cx="5596535" cy="1698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4" name="Equation" r:id="rId11" imgW="5689440" imgH="1726920" progId="Equation.DSMT4">
                  <p:embed/>
                </p:oleObj>
              </mc:Choice>
              <mc:Fallback>
                <p:oleObj name="Equation" r:id="rId11" imgW="5689440" imgH="17269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81A765C9-56F0-428C-9A9C-A72BDB9AD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91382" y="3848817"/>
                        <a:ext cx="5596535" cy="1698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75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58852"/>
            <a:ext cx="10515600" cy="914941"/>
          </a:xfrm>
        </p:spPr>
        <p:txBody>
          <a:bodyPr/>
          <a:lstStyle/>
          <a:p>
            <a:pPr algn="ctr"/>
            <a:r>
              <a:rPr lang="en-US" dirty="0"/>
              <a:t>7.2 </a:t>
            </a:r>
            <a:r>
              <a:rPr lang="en-US" altLang="en-US" dirty="0"/>
              <a:t>Trigonometric Integrals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2DD47-D8C5-46D2-9EE7-A412C1F9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graphicFrame>
        <p:nvGraphicFramePr>
          <p:cNvPr id="9" name="Content Placeholder 8" descr=" = (tan^2(x)/2) minus ln(abs(sec(s)) + C">
            <a:extLst>
              <a:ext uri="{FF2B5EF4-FFF2-40B4-BE49-F238E27FC236}">
                <a16:creationId xmlns:a16="http://schemas.microsoft.com/office/drawing/2014/main" xmlns="" id="{BB9F9ED0-E33E-46CA-8C55-2531CD36D1B5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788807606"/>
              </p:ext>
            </p:extLst>
          </p:nvPr>
        </p:nvGraphicFramePr>
        <p:xfrm>
          <a:off x="4443237" y="1450518"/>
          <a:ext cx="3305527" cy="83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92" name="Equation" r:id="rId3" imgW="3022560" imgH="761760" progId="Equation.DSMT4">
                  <p:embed/>
                </p:oleObj>
              </mc:Choice>
              <mc:Fallback>
                <p:oleObj name="Equation" r:id="rId3" imgW="3022560" imgH="7617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7457E0D9-7272-4EDB-9B06-16B340BE9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3237" y="1450518"/>
                        <a:ext cx="3305527" cy="83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34B008-C10F-49DA-8F54-465E607512C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712781"/>
            <a:ext cx="8082935" cy="346075"/>
          </a:xfrm>
        </p:spPr>
        <p:txBody>
          <a:bodyPr/>
          <a:lstStyle/>
          <a:p>
            <a:r>
              <a:rPr lang="en-US" altLang="en-US" dirty="0"/>
              <a:t>In the first integral we mentally substituted </a:t>
            </a:r>
            <a:r>
              <a:rPr lang="en-US" altLang="en-US" i="1" dirty="0"/>
              <a:t>u </a:t>
            </a:r>
            <a:r>
              <a:rPr lang="en-US" altLang="en-US" dirty="0"/>
              <a:t>= tan </a:t>
            </a:r>
            <a:r>
              <a:rPr lang="en-US" altLang="en-US" i="1" dirty="0"/>
              <a:t>x </a:t>
            </a:r>
            <a:r>
              <a:rPr lang="en-US" altLang="en-US" dirty="0"/>
              <a:t>so that</a:t>
            </a:r>
          </a:p>
        </p:txBody>
      </p:sp>
      <p:graphicFrame>
        <p:nvGraphicFramePr>
          <p:cNvPr id="11" name="Content Placeholder 10" descr="du = sec^2(x) dx">
            <a:extLst>
              <a:ext uri="{FF2B5EF4-FFF2-40B4-BE49-F238E27FC236}">
                <a16:creationId xmlns:a16="http://schemas.microsoft.com/office/drawing/2014/main" xmlns="" id="{0BDD2FDB-4650-4E98-B359-2F2A8D65505D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779444896"/>
              </p:ext>
            </p:extLst>
          </p:nvPr>
        </p:nvGraphicFramePr>
        <p:xfrm>
          <a:off x="8766326" y="2676953"/>
          <a:ext cx="2044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93" name="Equation" r:id="rId5" imgW="2044440" imgH="342720" progId="Equation.DSMT4">
                  <p:embed/>
                </p:oleObj>
              </mc:Choice>
              <mc:Fallback>
                <p:oleObj name="Equation" r:id="rId5" imgW="2044440" imgH="342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EED23C57-1DB7-467A-AE29-94E68DF82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6326" y="2676953"/>
                        <a:ext cx="2044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957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A4011-E496-479B-A5C4-FAA935A7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(11 of 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2B0F19-E3A8-4A13-875A-36329772DAD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49"/>
            <a:ext cx="8973457" cy="341477"/>
          </a:xfrm>
        </p:spPr>
        <p:txBody>
          <a:bodyPr/>
          <a:lstStyle/>
          <a:p>
            <a:r>
              <a:rPr lang="en-US" altLang="en-US" dirty="0"/>
              <a:t>Finally, we can make use of another set of trigonometric identities: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FACD38-781D-49B7-897F-0563514C698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781819"/>
            <a:ext cx="4126734" cy="306712"/>
          </a:xfrm>
        </p:spPr>
        <p:txBody>
          <a:bodyPr/>
          <a:lstStyle/>
          <a:p>
            <a:r>
              <a:rPr lang="en-US" b="1" dirty="0">
                <a:solidFill>
                  <a:srgbClr val="0000A3"/>
                </a:solidFill>
              </a:rPr>
              <a:t>2</a:t>
            </a:r>
            <a:r>
              <a:rPr lang="en-US" b="1" dirty="0"/>
              <a:t> </a:t>
            </a:r>
            <a:r>
              <a:rPr lang="en-US" dirty="0"/>
              <a:t>To evaluate the integrals (a)</a:t>
            </a:r>
          </a:p>
        </p:txBody>
      </p:sp>
      <p:graphicFrame>
        <p:nvGraphicFramePr>
          <p:cNvPr id="26" name="Content Placeholder 25" descr=" (a) int (sin (m x) cos (n x)) (d x)">
            <a:extLst>
              <a:ext uri="{FF2B5EF4-FFF2-40B4-BE49-F238E27FC236}">
                <a16:creationId xmlns:a16="http://schemas.microsoft.com/office/drawing/2014/main" xmlns="" id="{1FD4F2C9-7947-4649-9EB0-B06809A08FE8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903918998"/>
              </p:ext>
            </p:extLst>
          </p:nvPr>
        </p:nvGraphicFramePr>
        <p:xfrm>
          <a:off x="4825688" y="1688359"/>
          <a:ext cx="2560119" cy="53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37" name="Equation" r:id="rId3" imgW="2425680" imgH="507960" progId="Equation.DSMT4">
                  <p:embed/>
                </p:oleObj>
              </mc:Choice>
              <mc:Fallback>
                <p:oleObj name="Equation" r:id="rId3" imgW="2425680" imgH="507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053DF20F-0CFD-42A1-BA5F-F0FF76DA9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5688" y="1688359"/>
                        <a:ext cx="2560119" cy="53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44AC070D-CC95-4803-987F-6BB2E923B25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482631" y="1780193"/>
            <a:ext cx="449943" cy="317041"/>
          </a:xfrm>
        </p:spPr>
        <p:txBody>
          <a:bodyPr/>
          <a:lstStyle/>
          <a:p>
            <a:r>
              <a:rPr lang="en-US" dirty="0"/>
              <a:t>(b)</a:t>
            </a:r>
          </a:p>
        </p:txBody>
      </p:sp>
      <p:graphicFrame>
        <p:nvGraphicFramePr>
          <p:cNvPr id="28" name="Content Placeholder 27" descr="int (sin (m x) sin (n x)) (d x)">
            <a:extLst>
              <a:ext uri="{FF2B5EF4-FFF2-40B4-BE49-F238E27FC236}">
                <a16:creationId xmlns:a16="http://schemas.microsoft.com/office/drawing/2014/main" xmlns="" id="{873E0A4E-DD45-4AEC-962B-18FEAEAAF026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051581320"/>
              </p:ext>
            </p:extLst>
          </p:nvPr>
        </p:nvGraphicFramePr>
        <p:xfrm>
          <a:off x="7944818" y="1707037"/>
          <a:ext cx="2775012" cy="53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38" name="Equation" r:id="rId5" imgW="2654280" imgH="507960" progId="Equation.DSMT4">
                  <p:embed/>
                </p:oleObj>
              </mc:Choice>
              <mc:Fallback>
                <p:oleObj name="Equation" r:id="rId5" imgW="2654280" imgH="5079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9B04C7F0-2981-4398-A7C3-40459494D9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44818" y="1707037"/>
                        <a:ext cx="2775012" cy="53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16BEB205-3928-4C5C-81D6-C741492C4FE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599" y="2237413"/>
            <a:ext cx="421378" cy="348343"/>
          </a:xfrm>
        </p:spPr>
        <p:txBody>
          <a:bodyPr/>
          <a:lstStyle/>
          <a:p>
            <a:r>
              <a:rPr lang="en-US" dirty="0"/>
              <a:t>(c)</a:t>
            </a:r>
          </a:p>
        </p:txBody>
      </p:sp>
      <p:graphicFrame>
        <p:nvGraphicFramePr>
          <p:cNvPr id="30" name="Content Placeholder 29" descr="int (cos (m x) cos (n x)) (d x)">
            <a:extLst>
              <a:ext uri="{FF2B5EF4-FFF2-40B4-BE49-F238E27FC236}">
                <a16:creationId xmlns:a16="http://schemas.microsoft.com/office/drawing/2014/main" xmlns="" id="{C22A3CA3-ACBB-4DE7-8F00-7913298175A2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302802642"/>
              </p:ext>
            </p:extLst>
          </p:nvPr>
        </p:nvGraphicFramePr>
        <p:xfrm>
          <a:off x="1173176" y="2153201"/>
          <a:ext cx="2662333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39" name="Equation" r:id="rId7" imgW="2514600" imgH="507960" progId="Equation.DSMT4">
                  <p:embed/>
                </p:oleObj>
              </mc:Choice>
              <mc:Fallback>
                <p:oleObj name="Equation" r:id="rId7" imgW="2514600" imgH="507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4202F9A9-FA90-4A7F-990A-3347BB037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73176" y="2153201"/>
                        <a:ext cx="2662333" cy="537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8A9FFA7F-D089-4F81-B382-287502A37BE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913114" y="2239823"/>
            <a:ext cx="4252685" cy="306712"/>
          </a:xfrm>
        </p:spPr>
        <p:txBody>
          <a:bodyPr/>
          <a:lstStyle/>
          <a:p>
            <a:r>
              <a:rPr lang="en-US" dirty="0"/>
              <a:t>use the corresponding identity: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98118265-0588-490F-8FF4-2E36E27D8DBB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2945625"/>
            <a:ext cx="476907" cy="352441"/>
          </a:xfrm>
        </p:spPr>
        <p:txBody>
          <a:bodyPr/>
          <a:lstStyle/>
          <a:p>
            <a:r>
              <a:rPr lang="en-US" dirty="0"/>
              <a:t>(a)</a:t>
            </a:r>
          </a:p>
        </p:txBody>
      </p:sp>
      <p:graphicFrame>
        <p:nvGraphicFramePr>
          <p:cNvPr id="32" name="Content Placeholder 31" descr="sin (A) cos (B) = (1/2)[sin (A minus B) + sin (A + B)]">
            <a:extLst>
              <a:ext uri="{FF2B5EF4-FFF2-40B4-BE49-F238E27FC236}">
                <a16:creationId xmlns:a16="http://schemas.microsoft.com/office/drawing/2014/main" xmlns="" id="{3FBD8EC7-4C13-4193-BE0C-CB710638A86A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099570193"/>
              </p:ext>
            </p:extLst>
          </p:nvPr>
        </p:nvGraphicFramePr>
        <p:xfrm>
          <a:off x="1194783" y="2928820"/>
          <a:ext cx="5237039" cy="42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40" name="Equation" r:id="rId9" imgW="5003640" imgH="406080" progId="Equation.DSMT4">
                  <p:embed/>
                </p:oleObj>
              </mc:Choice>
              <mc:Fallback>
                <p:oleObj name="Equation" r:id="rId9" imgW="5003640" imgH="4060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C92DE71D-D0F6-453A-A4A8-B7EE368C9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4783" y="2928820"/>
                        <a:ext cx="5237039" cy="42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026096E3-F1E5-471B-A795-A6305068077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3571100"/>
            <a:ext cx="476907" cy="381128"/>
          </a:xfrm>
        </p:spPr>
        <p:txBody>
          <a:bodyPr/>
          <a:lstStyle/>
          <a:p>
            <a:r>
              <a:rPr lang="en-US" dirty="0"/>
              <a:t>(b)</a:t>
            </a:r>
          </a:p>
        </p:txBody>
      </p:sp>
      <p:graphicFrame>
        <p:nvGraphicFramePr>
          <p:cNvPr id="34" name="Content Placeholder 33" descr="sin (A) sin (B) = (1/2)[cos (A minus B) minus cos (A + B)]">
            <a:extLst>
              <a:ext uri="{FF2B5EF4-FFF2-40B4-BE49-F238E27FC236}">
                <a16:creationId xmlns:a16="http://schemas.microsoft.com/office/drawing/2014/main" xmlns="" id="{806851AC-2FE0-4F67-AAD4-CA39FDAACDB8}"/>
              </a:ext>
            </a:extLst>
          </p:cNvPr>
          <p:cNvGraphicFramePr>
            <a:graphicFrameLocks noGrp="1" noChangeAspect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3649390515"/>
              </p:ext>
            </p:extLst>
          </p:nvPr>
        </p:nvGraphicFramePr>
        <p:xfrm>
          <a:off x="1194783" y="3534225"/>
          <a:ext cx="5392522" cy="43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41" name="Equation" r:id="rId11" imgW="5079960" imgH="406080" progId="Equation.DSMT4">
                  <p:embed/>
                </p:oleObj>
              </mc:Choice>
              <mc:Fallback>
                <p:oleObj name="Equation" r:id="rId11" imgW="5079960" imgH="4060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xmlns="" id="{B33A71D7-AFCA-462E-9C75-61E0B18AF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4783" y="3534225"/>
                        <a:ext cx="5392522" cy="43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F1FD9DDB-4D1B-4119-A0C1-3F8BAC01DE1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6600" y="4233087"/>
            <a:ext cx="476907" cy="348343"/>
          </a:xfrm>
        </p:spPr>
        <p:txBody>
          <a:bodyPr/>
          <a:lstStyle/>
          <a:p>
            <a:r>
              <a:rPr lang="en-US" dirty="0"/>
              <a:t>(c)</a:t>
            </a:r>
          </a:p>
        </p:txBody>
      </p:sp>
      <p:graphicFrame>
        <p:nvGraphicFramePr>
          <p:cNvPr id="36" name="Content Placeholder 35" descr="cos (A) cos (B) = (1/2)[cos (A minus B) + cos (A + B)]">
            <a:extLst>
              <a:ext uri="{FF2B5EF4-FFF2-40B4-BE49-F238E27FC236}">
                <a16:creationId xmlns:a16="http://schemas.microsoft.com/office/drawing/2014/main" xmlns="" id="{DC756298-8D7F-43E1-9144-EB2BB7DF34E2}"/>
              </a:ext>
            </a:extLst>
          </p:cNvPr>
          <p:cNvGraphicFramePr>
            <a:graphicFrameLocks noGrp="1" noChangeAspect="1"/>
          </p:cNvGraphicFramePr>
          <p:nvPr>
            <p:ph sz="quarter" idx="36"/>
            <p:extLst>
              <p:ext uri="{D42A27DB-BD31-4B8C-83A1-F6EECF244321}">
                <p14:modId xmlns:p14="http://schemas.microsoft.com/office/powerpoint/2010/main" val="720074566"/>
              </p:ext>
            </p:extLst>
          </p:nvPr>
        </p:nvGraphicFramePr>
        <p:xfrm>
          <a:off x="1194783" y="4217437"/>
          <a:ext cx="5363482" cy="41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42" name="Equation" r:id="rId13" imgW="5257800" imgH="406080" progId="Equation.DSMT4">
                  <p:embed/>
                </p:oleObj>
              </mc:Choice>
              <mc:Fallback>
                <p:oleObj name="Equation" r:id="rId13" imgW="5257800" imgH="4060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xmlns="" id="{F7C90CD5-B637-4879-8F4C-2D31268EF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4783" y="4217437"/>
                        <a:ext cx="5363482" cy="41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148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418A1-2971-4BA6-BD8F-34D8BAD7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3A8648-B496-4B85-9958-41BFAAFB0CF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69181" cy="260350"/>
          </a:xfrm>
        </p:spPr>
        <p:txBody>
          <a:bodyPr/>
          <a:lstStyle/>
          <a:p>
            <a:r>
              <a:rPr lang="en-US" altLang="en-US" dirty="0"/>
              <a:t>Evaluate</a:t>
            </a:r>
            <a:endParaRPr lang="en-US" dirty="0"/>
          </a:p>
        </p:txBody>
      </p:sp>
      <p:graphicFrame>
        <p:nvGraphicFramePr>
          <p:cNvPr id="12" name="Content Placeholder 11" descr="int(sin(4x)) cos(5x) dx.">
            <a:extLst>
              <a:ext uri="{FF2B5EF4-FFF2-40B4-BE49-F238E27FC236}">
                <a16:creationId xmlns:a16="http://schemas.microsoft.com/office/drawing/2014/main" xmlns="" id="{0B09B350-9CBB-43BD-94B4-0C7DB949F4A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260431313"/>
              </p:ext>
            </p:extLst>
          </p:nvPr>
        </p:nvGraphicFramePr>
        <p:xfrm>
          <a:off x="2037131" y="1209228"/>
          <a:ext cx="2499162" cy="53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38" name="Equation" r:id="rId3" imgW="2374560" imgH="507960" progId="Equation.DSMT4">
                  <p:embed/>
                </p:oleObj>
              </mc:Choice>
              <mc:Fallback>
                <p:oleObj name="Equation" r:id="rId3" imgW="237456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942072FC-3085-4ACC-BA36-928782A8B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7131" y="1209228"/>
                        <a:ext cx="2499162" cy="534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9AEE528-5E43-49BF-AB55-1F209C8A892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944400"/>
            <a:ext cx="10712450" cy="1119743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</a:t>
            </a:r>
            <a:r>
              <a:rPr lang="en-US" altLang="en-US" b="1" dirty="0" smtClean="0">
                <a:solidFill>
                  <a:srgbClr val="0000A3"/>
                </a:solidFill>
              </a:rPr>
              <a:t>:</a:t>
            </a:r>
            <a:endParaRPr lang="en-US" altLang="en-US" b="1" dirty="0">
              <a:solidFill>
                <a:srgbClr val="0000A3"/>
              </a:solidFill>
            </a:endParaRP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This integral could be evaluated using integration by parts, but it’s easier to use the identity in Equation 2(a) as follows:</a:t>
            </a:r>
          </a:p>
        </p:txBody>
      </p:sp>
      <p:graphicFrame>
        <p:nvGraphicFramePr>
          <p:cNvPr id="14" name="Content Placeholder 13" descr="int(sin(4x)) cos(5x) dx = int((1/2)[sin(negative x) + sin(9x)] dx). = (1/2)int((negative sin(x) + sin(9x)dx). = (1/2)(cos(x) minus (1/9)(cos(9x) + C)">
            <a:extLst>
              <a:ext uri="{FF2B5EF4-FFF2-40B4-BE49-F238E27FC236}">
                <a16:creationId xmlns:a16="http://schemas.microsoft.com/office/drawing/2014/main" xmlns="" id="{7C46F56D-1AD3-4725-B62B-7EFBFF72F00B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740585779"/>
              </p:ext>
            </p:extLst>
          </p:nvPr>
        </p:nvGraphicFramePr>
        <p:xfrm>
          <a:off x="3096834" y="3404957"/>
          <a:ext cx="5998333" cy="1693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39" name="Equation" r:id="rId5" imgW="5981400" imgH="1688760" progId="Equation.DSMT4">
                  <p:embed/>
                </p:oleObj>
              </mc:Choice>
              <mc:Fallback>
                <p:oleObj name="Equation" r:id="rId5" imgW="5981400" imgH="16887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BC482276-F70C-4D62-91DE-441E84985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6834" y="3404957"/>
                        <a:ext cx="5998333" cy="1693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28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35C3B-D5D4-4C2F-9481-182BBEBE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(1 of 11)</a:t>
            </a:r>
            <a:endParaRPr lang="en-US" sz="2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C7BF23-A0D5-4BEC-BAB5-847C4C19F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1229398"/>
          </a:xfrm>
        </p:spPr>
        <p:txBody>
          <a:bodyPr/>
          <a:lstStyle/>
          <a:p>
            <a:r>
              <a:rPr lang="en-US" altLang="en-US" dirty="0"/>
              <a:t>In this section we use trigonometric identities to integrate certain combinations of trigonometric functions.</a:t>
            </a:r>
          </a:p>
          <a:p>
            <a:r>
              <a:rPr lang="en-US" altLang="en-US" dirty="0"/>
              <a:t>We start with powers of sine and cosine.</a:t>
            </a:r>
          </a:p>
        </p:txBody>
      </p:sp>
    </p:spTree>
    <p:extLst>
      <p:ext uri="{BB962C8B-B14F-4D97-AF65-F5344CB8AC3E}">
        <p14:creationId xmlns:p14="http://schemas.microsoft.com/office/powerpoint/2010/main" val="386786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6EC5D-DE70-4FAA-A7FB-16A1AB33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35B85-C799-4400-AACD-BD0679104FA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716270" cy="300655"/>
          </a:xfrm>
        </p:spPr>
        <p:txBody>
          <a:bodyPr/>
          <a:lstStyle/>
          <a:p>
            <a:r>
              <a:rPr lang="en-IN" altLang="en-US" dirty="0"/>
              <a:t>Find</a:t>
            </a:r>
            <a:endParaRPr lang="en-US" dirty="0"/>
          </a:p>
        </p:txBody>
      </p:sp>
      <p:graphicFrame>
        <p:nvGraphicFramePr>
          <p:cNvPr id="12" name="Content Placeholder 11" descr="int(sin^5(x))(cos^2(x))dx">
            <a:extLst>
              <a:ext uri="{FF2B5EF4-FFF2-40B4-BE49-F238E27FC236}">
                <a16:creationId xmlns:a16="http://schemas.microsoft.com/office/drawing/2014/main" xmlns="" id="{84C34663-FDDB-49C3-B8FE-09A8ED33DADB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154775247"/>
              </p:ext>
            </p:extLst>
          </p:nvPr>
        </p:nvGraphicFramePr>
        <p:xfrm>
          <a:off x="1386361" y="1196969"/>
          <a:ext cx="2295193" cy="50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65" name="Equation" r:id="rId3" imgW="2298600" imgH="507960" progId="Equation.DSMT4">
                  <p:embed/>
                </p:oleObj>
              </mc:Choice>
              <mc:Fallback>
                <p:oleObj name="Equation" r:id="rId3" imgW="229860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0F25B484-DAD4-49F6-88D8-FB06DE68D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6361" y="1196969"/>
                        <a:ext cx="2295193" cy="50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499BBB-53D0-4AC3-B348-F1C1D6E3771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2489200" cy="750835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We could convert</a:t>
            </a:r>
            <a:endParaRPr lang="en-US" dirty="0"/>
          </a:p>
        </p:txBody>
      </p:sp>
      <p:graphicFrame>
        <p:nvGraphicFramePr>
          <p:cNvPr id="14" name="Content Placeholder 13" descr="cos^2(x) to 1 minus sin^2(x)">
            <a:extLst>
              <a:ext uri="{FF2B5EF4-FFF2-40B4-BE49-F238E27FC236}">
                <a16:creationId xmlns:a16="http://schemas.microsoft.com/office/drawing/2014/main" xmlns="" id="{E60625A8-F0AC-48FD-914F-2697B68661E8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484225174"/>
              </p:ext>
            </p:extLst>
          </p:nvPr>
        </p:nvGraphicFramePr>
        <p:xfrm>
          <a:off x="3188088" y="2298064"/>
          <a:ext cx="2564625" cy="39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66" name="Equation" r:id="rId5" imgW="2489040" imgH="380880" progId="Equation.DSMT4">
                  <p:embed/>
                </p:oleObj>
              </mc:Choice>
              <mc:Fallback>
                <p:oleObj name="Equation" r:id="rId5" imgW="2489040" imgH="380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D38D469A-05CE-4C53-AADD-1517B0577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8088" y="2298064"/>
                        <a:ext cx="2564625" cy="39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3D4B46A-AC78-47D8-BFD9-09962F77931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60721" y="2373234"/>
            <a:ext cx="5359400" cy="299820"/>
          </a:xfrm>
        </p:spPr>
        <p:txBody>
          <a:bodyPr/>
          <a:lstStyle/>
          <a:p>
            <a:r>
              <a:rPr lang="en-US" altLang="en-US" dirty="0"/>
              <a:t>but we would be left with an expression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F6B3ED4-DAC3-46EE-B7AA-54DF09CC02A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0252" y="2696362"/>
            <a:ext cx="5679514" cy="313536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in terms of sin </a:t>
            </a:r>
            <a:r>
              <a:rPr lang="en-US" altLang="en-US" i="1" dirty="0"/>
              <a:t>x </a:t>
            </a:r>
            <a:r>
              <a:rPr lang="en-US" altLang="en-US" dirty="0"/>
              <a:t>with no extra cos </a:t>
            </a:r>
            <a:r>
              <a:rPr lang="en-US" altLang="en-US" i="1" dirty="0"/>
              <a:t>x </a:t>
            </a:r>
            <a:r>
              <a:rPr lang="en-US" altLang="en-US" dirty="0"/>
              <a:t>factor.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9D82892A-63DC-4319-9F0C-962CF5BEC93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275824"/>
            <a:ext cx="9041581" cy="355804"/>
          </a:xfrm>
        </p:spPr>
        <p:txBody>
          <a:bodyPr/>
          <a:lstStyle/>
          <a:p>
            <a:r>
              <a:rPr lang="en-US" altLang="en-US" dirty="0"/>
              <a:t>Instead, we separate a single sine factor and rewrite the remaining</a:t>
            </a:r>
            <a:endParaRPr lang="en-US" dirty="0"/>
          </a:p>
        </p:txBody>
      </p:sp>
      <p:graphicFrame>
        <p:nvGraphicFramePr>
          <p:cNvPr id="26" name="Content Placeholder 25" descr="sin^4(x)">
            <a:extLst>
              <a:ext uri="{FF2B5EF4-FFF2-40B4-BE49-F238E27FC236}">
                <a16:creationId xmlns:a16="http://schemas.microsoft.com/office/drawing/2014/main" xmlns="" id="{0C81828D-F65D-4DF9-A29D-423D2263A483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404379262"/>
              </p:ext>
            </p:extLst>
          </p:nvPr>
        </p:nvGraphicFramePr>
        <p:xfrm>
          <a:off x="9802165" y="3237755"/>
          <a:ext cx="774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67" name="Equation" r:id="rId7" imgW="774360" imgH="342720" progId="Equation.DSMT4">
                  <p:embed/>
                </p:oleObj>
              </mc:Choice>
              <mc:Fallback>
                <p:oleObj name="Equation" r:id="rId7" imgW="774360" imgH="342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F8547BAB-DCC3-42B9-8507-748B48A5B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02165" y="3237755"/>
                        <a:ext cx="774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A4212B05-D699-4A56-8ACF-AFC21382CAB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0251" y="3628115"/>
            <a:ext cx="3186471" cy="323458"/>
          </a:xfrm>
        </p:spPr>
        <p:txBody>
          <a:bodyPr/>
          <a:lstStyle/>
          <a:p>
            <a:r>
              <a:rPr lang="en-US" altLang="en-US" dirty="0"/>
              <a:t>factor in terms of cos </a:t>
            </a:r>
            <a:r>
              <a:rPr lang="en-US" altLang="en-US" i="1" dirty="0"/>
              <a:t>x</a:t>
            </a:r>
            <a:r>
              <a:rPr lang="en-US" altLang="en-US" dirty="0"/>
              <a:t>:</a:t>
            </a:r>
            <a:endParaRPr lang="en-US" altLang="en-US" dirty="0">
              <a:solidFill>
                <a:srgbClr val="00ADEF"/>
              </a:solidFill>
            </a:endParaRPr>
          </a:p>
        </p:txBody>
      </p:sp>
      <p:graphicFrame>
        <p:nvGraphicFramePr>
          <p:cNvPr id="28" name="Content Placeholder 27" descr="sin^5(x)cos^2(x) = ((sin^2(x))^2)cos^2(x)sin(x) = ((1 minus cos^2(x))^2) cos^2(x) sin(x)">
            <a:extLst>
              <a:ext uri="{FF2B5EF4-FFF2-40B4-BE49-F238E27FC236}">
                <a16:creationId xmlns:a16="http://schemas.microsoft.com/office/drawing/2014/main" xmlns="" id="{DAD91D54-04F8-4CF2-94D1-CEBDC7E7A8BF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823699459"/>
              </p:ext>
            </p:extLst>
          </p:nvPr>
        </p:nvGraphicFramePr>
        <p:xfrm>
          <a:off x="3291138" y="4218446"/>
          <a:ext cx="5249124" cy="98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68" name="Equation" r:id="rId9" imgW="5397480" imgH="1015920" progId="Equation.DSMT4">
                  <p:embed/>
                </p:oleObj>
              </mc:Choice>
              <mc:Fallback>
                <p:oleObj name="Equation" r:id="rId9" imgW="5397480" imgH="10159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9FF53BFC-D60D-40DA-9ACF-D97BDD830A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1138" y="4218446"/>
                        <a:ext cx="5249124" cy="988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10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8B7D6-E3D1-4182-BB69-B4CD9CBC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09FB9-1204-4433-ABCF-CFEEA2B49A8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7257026" cy="336550"/>
          </a:xfrm>
        </p:spPr>
        <p:txBody>
          <a:bodyPr/>
          <a:lstStyle/>
          <a:p>
            <a:r>
              <a:rPr lang="en-US" altLang="en-US" dirty="0"/>
              <a:t>Substituting </a:t>
            </a:r>
            <a:r>
              <a:rPr lang="en-US" altLang="en-US" i="1" dirty="0"/>
              <a:t>u </a:t>
            </a:r>
            <a:r>
              <a:rPr lang="en-US" altLang="en-US" dirty="0"/>
              <a:t>= cos </a:t>
            </a:r>
            <a:r>
              <a:rPr lang="en-US" altLang="en-US" i="1" dirty="0"/>
              <a:t>x</a:t>
            </a:r>
            <a:r>
              <a:rPr lang="en-US" altLang="en-US" dirty="0"/>
              <a:t>, we have </a:t>
            </a:r>
            <a:r>
              <a:rPr lang="en-US" altLang="en-US" i="1" dirty="0" smtClean="0"/>
              <a:t>d</a:t>
            </a:r>
            <a:r>
              <a:rPr lang="en-US" altLang="en-US" sz="100" i="1" dirty="0" smtClean="0"/>
              <a:t> </a:t>
            </a:r>
            <a:r>
              <a:rPr lang="en-US" altLang="en-US" i="1" dirty="0" smtClean="0"/>
              <a:t>u </a:t>
            </a:r>
            <a:r>
              <a:rPr lang="en-US" altLang="en-US" dirty="0"/>
              <a:t>= −sin </a:t>
            </a:r>
            <a:r>
              <a:rPr lang="en-US" altLang="en-US" i="1" dirty="0"/>
              <a:t>x dx </a:t>
            </a:r>
            <a:r>
              <a:rPr lang="en-US" altLang="en-US" dirty="0"/>
              <a:t>and so</a:t>
            </a:r>
          </a:p>
        </p:txBody>
      </p:sp>
      <p:graphicFrame>
        <p:nvGraphicFramePr>
          <p:cNvPr id="20" name="Content Placeholder 19" descr="int(sin^5(x)) cos^2(x) dx = int(sin^2(x))^2 cos^2(x) sin(x)dx = int((1 minus cos^2(x))^2) cos^2(x) sin(x) dx = int((1 minus (u^2))^2)(u^2)(negative du) = negative int((u^2) minus 2(u^4) + (u^6))du = negative(((u^3)/3) minus 2((u^5)/5) + ((u^7)/7) + C = negative (1/3) cos^3(x) + (2/5)cos^5(x) minus (1/7)cos^7(x) + C">
            <a:extLst>
              <a:ext uri="{FF2B5EF4-FFF2-40B4-BE49-F238E27FC236}">
                <a16:creationId xmlns:a16="http://schemas.microsoft.com/office/drawing/2014/main" xmlns="" id="{37751239-18D0-4B55-BE68-DA6A1C3A1424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779331358"/>
              </p:ext>
            </p:extLst>
          </p:nvPr>
        </p:nvGraphicFramePr>
        <p:xfrm>
          <a:off x="2409448" y="2013091"/>
          <a:ext cx="8095557" cy="339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03" name="Equation" r:id="rId3" imgW="8229600" imgH="3454200" progId="Equation.DSMT4">
                  <p:embed/>
                </p:oleObj>
              </mc:Choice>
              <mc:Fallback>
                <p:oleObj name="Equation" r:id="rId3" imgW="8229600" imgH="3454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B7E00E5B-70DD-4350-B713-9172E6C0EF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9448" y="2013091"/>
                        <a:ext cx="8095557" cy="3398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69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910B5-591F-4695-AF8B-7BC1804C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8AF02-F766-434D-B6D4-6B05FFA9F2A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69181" cy="303776"/>
          </a:xfrm>
        </p:spPr>
        <p:txBody>
          <a:bodyPr/>
          <a:lstStyle/>
          <a:p>
            <a:r>
              <a:rPr lang="en-US" altLang="en-US" dirty="0"/>
              <a:t>Evaluate</a:t>
            </a:r>
          </a:p>
        </p:txBody>
      </p:sp>
      <p:graphicFrame>
        <p:nvGraphicFramePr>
          <p:cNvPr id="20" name="Content Placeholder 19" descr="int_0^(pi) (sin^2 (x)) (d x).">
            <a:extLst>
              <a:ext uri="{FF2B5EF4-FFF2-40B4-BE49-F238E27FC236}">
                <a16:creationId xmlns:a16="http://schemas.microsoft.com/office/drawing/2014/main" xmlns="" id="{E2E608E3-52AB-4B2B-B9D5-56C52A44DA9B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716356322"/>
              </p:ext>
            </p:extLst>
          </p:nvPr>
        </p:nvGraphicFramePr>
        <p:xfrm>
          <a:off x="2011286" y="1100479"/>
          <a:ext cx="1693285" cy="64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16" name="Equation" r:id="rId3" imgW="1600200" imgH="609480" progId="Equation.DSMT4">
                  <p:embed/>
                </p:oleObj>
              </mc:Choice>
              <mc:Fallback>
                <p:oleObj name="Equation" r:id="rId3" imgW="1600200" imgH="609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F19C9B0D-DF18-4D15-BCEB-7E9EB6F82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1286" y="1100479"/>
                        <a:ext cx="1693285" cy="645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8F63F47-62C0-4A1F-9FB6-81AD63A9106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1475658" cy="717477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</a:t>
            </a:r>
            <a:r>
              <a:rPr lang="en-US" altLang="en-US" b="1" dirty="0" smtClean="0">
                <a:solidFill>
                  <a:srgbClr val="0000A3"/>
                </a:solidFill>
              </a:rPr>
              <a:t>:</a:t>
            </a:r>
            <a:endParaRPr lang="en-US" altLang="en-US" b="1" dirty="0">
              <a:solidFill>
                <a:srgbClr val="0000A3"/>
              </a:solidFill>
            </a:endParaRP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If we write</a:t>
            </a:r>
            <a:endParaRPr lang="en-US" dirty="0"/>
          </a:p>
        </p:txBody>
      </p:sp>
      <p:graphicFrame>
        <p:nvGraphicFramePr>
          <p:cNvPr id="22" name="Content Placeholder 21" descr="(sin^2(x) = 1 minus cos^2(x)">
            <a:extLst>
              <a:ext uri="{FF2B5EF4-FFF2-40B4-BE49-F238E27FC236}">
                <a16:creationId xmlns:a16="http://schemas.microsoft.com/office/drawing/2014/main" xmlns="" id="{91B774A2-E102-4B33-A28C-46AB8B15C101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425473693"/>
              </p:ext>
            </p:extLst>
          </p:nvPr>
        </p:nvGraphicFramePr>
        <p:xfrm>
          <a:off x="2194400" y="2292460"/>
          <a:ext cx="2433777" cy="39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17" name="Equation" r:id="rId5" imgW="2361960" imgH="380880" progId="Equation.DSMT4">
                  <p:embed/>
                </p:oleObj>
              </mc:Choice>
              <mc:Fallback>
                <p:oleObj name="Equation" r:id="rId5" imgW="2361960" imgH="380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4B797192-499C-4229-8E7A-2B60E667E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4400" y="2292460"/>
                        <a:ext cx="2433777" cy="39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45258E-B9F0-41BC-B00F-300B7164F59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698129" y="2354895"/>
            <a:ext cx="6342626" cy="275957"/>
          </a:xfrm>
        </p:spPr>
        <p:txBody>
          <a:bodyPr/>
          <a:lstStyle/>
          <a:p>
            <a:r>
              <a:rPr lang="en-US" altLang="en-US" dirty="0"/>
              <a:t>the integral is no simpler to evaluate. Using the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FA5309B-E89C-48EC-AD2C-58F6035C8D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2705500"/>
            <a:ext cx="2950497" cy="344020"/>
          </a:xfrm>
        </p:spPr>
        <p:txBody>
          <a:bodyPr/>
          <a:lstStyle/>
          <a:p>
            <a:r>
              <a:rPr lang="en-US" altLang="en-US" dirty="0"/>
              <a:t>half-angle formula for</a:t>
            </a:r>
            <a:endParaRPr lang="en-US" dirty="0"/>
          </a:p>
        </p:txBody>
      </p:sp>
      <p:graphicFrame>
        <p:nvGraphicFramePr>
          <p:cNvPr id="24" name="Content Placeholder 23" descr="sin^2(x)">
            <a:extLst>
              <a:ext uri="{FF2B5EF4-FFF2-40B4-BE49-F238E27FC236}">
                <a16:creationId xmlns:a16="http://schemas.microsoft.com/office/drawing/2014/main" xmlns="" id="{C1EB69A5-CF8E-4D2C-B757-3B5E415C5779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100990831"/>
              </p:ext>
            </p:extLst>
          </p:nvPr>
        </p:nvGraphicFramePr>
        <p:xfrm>
          <a:off x="3705840" y="2656662"/>
          <a:ext cx="82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18" name="Equation" r:id="rId7" imgW="825480" imgH="380880" progId="Equation.DSMT4">
                  <p:embed/>
                </p:oleObj>
              </mc:Choice>
              <mc:Fallback>
                <p:oleObj name="Equation" r:id="rId7" imgW="825480" imgH="380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2796622A-C1EE-4470-88A3-6D7D48CD47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5840" y="2656662"/>
                        <a:ext cx="825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F2393CC4-4737-4AC2-B0A7-73BDAEB9587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594312" y="2715138"/>
            <a:ext cx="2541594" cy="333515"/>
          </a:xfrm>
        </p:spPr>
        <p:txBody>
          <a:bodyPr/>
          <a:lstStyle/>
          <a:p>
            <a:r>
              <a:rPr lang="en-US" altLang="en-US" dirty="0"/>
              <a:t>however, we have</a:t>
            </a:r>
            <a:endParaRPr lang="en-US" dirty="0"/>
          </a:p>
        </p:txBody>
      </p:sp>
      <p:graphicFrame>
        <p:nvGraphicFramePr>
          <p:cNvPr id="26" name="Content Placeholder 25" descr="int_0^(pi) (sin^2 (x)) (d x) = (1/2) int_0^(pi) ((1 minus cos (2x))) (d x)&#10; =  [(1/2)(x minus (1/2) sin (2x))]_0^(pi)&#10;">
            <a:extLst>
              <a:ext uri="{FF2B5EF4-FFF2-40B4-BE49-F238E27FC236}">
                <a16:creationId xmlns:a16="http://schemas.microsoft.com/office/drawing/2014/main" xmlns="" id="{A3C07EBD-B52C-4A47-B473-6F0AD4568E37}"/>
              </a:ext>
            </a:extLst>
          </p:cNvPr>
          <p:cNvGraphicFramePr>
            <a:graphicFrameLocks noGrp="1" noChangeAspect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3109943449"/>
              </p:ext>
            </p:extLst>
          </p:nvPr>
        </p:nvGraphicFramePr>
        <p:xfrm>
          <a:off x="3472901" y="3621466"/>
          <a:ext cx="4641196" cy="114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19" name="Equation" r:id="rId9" imgW="4622760" imgH="1143000" progId="Equation.DSMT4">
                  <p:embed/>
                </p:oleObj>
              </mc:Choice>
              <mc:Fallback>
                <p:oleObj name="Equation" r:id="rId9" imgW="4622760" imgH="11430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104D7216-CCAF-46A0-A523-DDEC53792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72901" y="3621466"/>
                        <a:ext cx="4641196" cy="114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66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9224E-726A-4370-933B-59953D51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 – </a:t>
            </a:r>
            <a:r>
              <a:rPr lang="en-US" altLang="en-US" i="1" dirty="0" smtClean="0"/>
              <a:t>Solution</a:t>
            </a:r>
            <a:endParaRPr lang="en-US" sz="2400" b="0" dirty="0"/>
          </a:p>
        </p:txBody>
      </p:sp>
      <p:graphicFrame>
        <p:nvGraphicFramePr>
          <p:cNvPr id="8" name="Content Placeholder 7" descr=" =  (1/2)(((pi) minus (1/2) sin (2 (pi))) minus (1/2)(0 minus (1/2) sin (0)))&#10; =  (1/2)(pi)&#10;">
            <a:extLst>
              <a:ext uri="{FF2B5EF4-FFF2-40B4-BE49-F238E27FC236}">
                <a16:creationId xmlns:a16="http://schemas.microsoft.com/office/drawing/2014/main" xmlns="" id="{72473552-DEF3-44A1-9A7A-01D43017D180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2295161404"/>
              </p:ext>
            </p:extLst>
          </p:nvPr>
        </p:nvGraphicFramePr>
        <p:xfrm>
          <a:off x="3905679" y="1545196"/>
          <a:ext cx="4213494" cy="156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1" name="Equation" r:id="rId3" imgW="4457520" imgH="1650960" progId="Equation.DSMT4">
                  <p:embed/>
                </p:oleObj>
              </mc:Choice>
              <mc:Fallback>
                <p:oleObj name="Equation" r:id="rId3" imgW="4457520" imgH="1650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0F0494D9-1BBD-4CD5-A999-A112CDDB4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679" y="1545196"/>
                        <a:ext cx="4213494" cy="1560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FD375F-0C1A-4439-9140-74296672CA5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3500146"/>
            <a:ext cx="10712450" cy="301756"/>
          </a:xfrm>
        </p:spPr>
        <p:txBody>
          <a:bodyPr/>
          <a:lstStyle/>
          <a:p>
            <a:r>
              <a:rPr lang="en-US" altLang="en-US" dirty="0"/>
              <a:t>Notice that we mentally made the substitution </a:t>
            </a:r>
            <a:r>
              <a:rPr lang="en-US" altLang="en-US" i="1" dirty="0"/>
              <a:t>u </a:t>
            </a:r>
            <a:r>
              <a:rPr lang="en-US" altLang="en-US" dirty="0"/>
              <a:t>= 2</a:t>
            </a:r>
            <a:r>
              <a:rPr lang="en-US" altLang="en-US" i="1" dirty="0"/>
              <a:t>x </a:t>
            </a:r>
            <a:r>
              <a:rPr lang="en-US" altLang="en-US" dirty="0"/>
              <a:t>when integrating cos 2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13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F92E8-AD21-43A8-A036-C3611D1E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(2 of 11)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0CFAA-6E8A-4803-A577-1C7D9EEB878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297703"/>
          </a:xfrm>
        </p:spPr>
        <p:txBody>
          <a:bodyPr/>
          <a:lstStyle/>
          <a:p>
            <a:r>
              <a:rPr lang="en-US" altLang="en-US" dirty="0"/>
              <a:t>To summarize, we list guidelines to follow when evaluating integrals of the form</a:t>
            </a:r>
            <a:endParaRPr lang="en-US" dirty="0"/>
          </a:p>
        </p:txBody>
      </p:sp>
      <p:graphicFrame>
        <p:nvGraphicFramePr>
          <p:cNvPr id="12" name="Content Placeholder 11" descr="int(sin^m(x) cos^n(x) dx)">
            <a:extLst>
              <a:ext uri="{FF2B5EF4-FFF2-40B4-BE49-F238E27FC236}">
                <a16:creationId xmlns:a16="http://schemas.microsoft.com/office/drawing/2014/main" xmlns="" id="{30FE6B6D-1F6E-46FE-81BE-8D572BE8876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332295257"/>
              </p:ext>
            </p:extLst>
          </p:nvPr>
        </p:nvGraphicFramePr>
        <p:xfrm>
          <a:off x="672952" y="1660305"/>
          <a:ext cx="2375089" cy="51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4" name="Equation" r:id="rId3" imgW="2361960" imgH="507960" progId="Equation.DSMT4">
                  <p:embed/>
                </p:oleObj>
              </mc:Choice>
              <mc:Fallback>
                <p:oleObj name="Equation" r:id="rId3" imgW="236196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3A2BAB67-36B2-486A-94CC-E0EED308C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952" y="1660305"/>
                        <a:ext cx="2375089" cy="510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FEC46C4-1540-464A-8026-A7B16044372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122013" y="1713706"/>
            <a:ext cx="4997438" cy="356730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m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≥</a:t>
            </a:r>
            <a:r>
              <a:rPr lang="en-US" altLang="en-US" dirty="0" smtClean="0"/>
              <a:t> </a:t>
            </a:r>
            <a:r>
              <a:rPr lang="en-US" altLang="en-US" dirty="0"/>
              <a:t>0 and </a:t>
            </a:r>
            <a:r>
              <a:rPr lang="en-US" altLang="en-US" i="1" dirty="0"/>
              <a:t>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≥</a:t>
            </a:r>
            <a:r>
              <a:rPr lang="en-US" altLang="en-US" dirty="0" smtClean="0"/>
              <a:t> </a:t>
            </a:r>
            <a:r>
              <a:rPr lang="en-US" altLang="en-US" dirty="0"/>
              <a:t>0 are integers.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0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8E450-C7FC-46B0-8E58-EC1E9D7E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Integrals </a:t>
            </a:r>
            <a:r>
              <a:rPr lang="en-US" altLang="en-US" sz="2400" b="0" dirty="0"/>
              <a:t>(3 of 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4C60AC-61A4-4C91-B7BA-0EDD9315723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3407697" cy="417513"/>
          </a:xfrm>
        </p:spPr>
        <p:txBody>
          <a:bodyPr/>
          <a:lstStyle/>
          <a:p>
            <a:r>
              <a:rPr lang="en-US" b="1" dirty="0">
                <a:solidFill>
                  <a:srgbClr val="0000A3"/>
                </a:solidFill>
              </a:rPr>
              <a:t>Strategy for Evaluating</a:t>
            </a:r>
          </a:p>
        </p:txBody>
      </p:sp>
      <p:graphicFrame>
        <p:nvGraphicFramePr>
          <p:cNvPr id="20" name="Content Placeholder 19" descr="int(sin^m(x) cos^n(x) dx)">
            <a:extLst>
              <a:ext uri="{FF2B5EF4-FFF2-40B4-BE49-F238E27FC236}">
                <a16:creationId xmlns:a16="http://schemas.microsoft.com/office/drawing/2014/main" xmlns="" id="{49A8DB2F-FAF7-461C-8118-20DC2A0C596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28451878"/>
              </p:ext>
            </p:extLst>
          </p:nvPr>
        </p:nvGraphicFramePr>
        <p:xfrm>
          <a:off x="4135676" y="1215361"/>
          <a:ext cx="2369570" cy="54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7" name="Equation" r:id="rId3" imgW="2311200" imgH="533160" progId="Equation.DSMT4">
                  <p:embed/>
                </p:oleObj>
              </mc:Choice>
              <mc:Fallback>
                <p:oleObj name="Equation" r:id="rId3" imgW="2311200" imgH="5331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B86FBB42-816A-44DA-8B39-F341FD5B1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5676" y="1215361"/>
                        <a:ext cx="2369570" cy="54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EB73DAC-F7B1-4C66-B0C1-863733FF0CF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24992"/>
            <a:ext cx="10718800" cy="343951"/>
          </a:xfrm>
        </p:spPr>
        <p:txBody>
          <a:bodyPr/>
          <a:lstStyle/>
          <a:p>
            <a:r>
              <a:rPr lang="en-US" dirty="0"/>
              <a:t>(a) If the power of cosine is odd (</a:t>
            </a:r>
            <a:r>
              <a:rPr lang="en-US" i="1" dirty="0"/>
              <a:t>n </a:t>
            </a:r>
            <a:r>
              <a:rPr lang="en-US" dirty="0"/>
              <a:t>= 2</a:t>
            </a:r>
            <a:r>
              <a:rPr lang="en-US" i="1" dirty="0"/>
              <a:t>k </a:t>
            </a:r>
            <a:r>
              <a:rPr lang="en-US" dirty="0"/>
              <a:t>+ 1), save one cosine factor and use</a:t>
            </a:r>
          </a:p>
        </p:txBody>
      </p:sp>
      <p:graphicFrame>
        <p:nvGraphicFramePr>
          <p:cNvPr id="22" name="Content Placeholder 21" descr="(cos^2 (x)) = (1 minus sin^2 (x))">
            <a:extLst>
              <a:ext uri="{FF2B5EF4-FFF2-40B4-BE49-F238E27FC236}">
                <a16:creationId xmlns:a16="http://schemas.microsoft.com/office/drawing/2014/main" xmlns="" id="{D3B616D4-6673-4B71-BECF-C862A2ED19F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951277929"/>
              </p:ext>
            </p:extLst>
          </p:nvPr>
        </p:nvGraphicFramePr>
        <p:xfrm>
          <a:off x="1180419" y="2157234"/>
          <a:ext cx="2415957" cy="36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8" name="Equation" r:id="rId5" imgW="2298600" imgH="342720" progId="Equation.DSMT4">
                  <p:embed/>
                </p:oleObj>
              </mc:Choice>
              <mc:Fallback>
                <p:oleObj name="Equation" r:id="rId5" imgW="2298600" imgH="3427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4C97205E-DFBD-4FE3-A0F7-FA5186CB5D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0419" y="2157234"/>
                        <a:ext cx="2415957" cy="360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4D17F11-596E-49A2-9CF7-679CCAD3E61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681693" y="2214815"/>
            <a:ext cx="6596488" cy="342900"/>
          </a:xfrm>
        </p:spPr>
        <p:txBody>
          <a:bodyPr/>
          <a:lstStyle/>
          <a:p>
            <a:r>
              <a:rPr lang="en-US" dirty="0"/>
              <a:t>to express the remaining factors in terms of sine:</a:t>
            </a:r>
          </a:p>
        </p:txBody>
      </p:sp>
      <p:graphicFrame>
        <p:nvGraphicFramePr>
          <p:cNvPr id="24" name="Content Placeholder 23" descr="int (sin^m (x) cos^(2k + 1) (x)) (d x) = int (sin^m (x) (cos^2 (x))^k cos (x)) (d x)  =  int (sin^m (x) (1 minus sin^2 (x))^k cos (x)) (d x)">
            <a:extLst>
              <a:ext uri="{FF2B5EF4-FFF2-40B4-BE49-F238E27FC236}">
                <a16:creationId xmlns:a16="http://schemas.microsoft.com/office/drawing/2014/main" xmlns="" id="{0A850023-452A-430A-AB1D-724ABC764018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960176147"/>
              </p:ext>
            </p:extLst>
          </p:nvPr>
        </p:nvGraphicFramePr>
        <p:xfrm>
          <a:off x="2570904" y="2658666"/>
          <a:ext cx="6651897" cy="107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9" name="Equation" r:id="rId7" imgW="6933960" imgH="1117440" progId="Equation.DSMT4">
                  <p:embed/>
                </p:oleObj>
              </mc:Choice>
              <mc:Fallback>
                <p:oleObj name="Equation" r:id="rId7" imgW="6933960" imgH="11174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D9BBB7A6-ED05-4D3B-A07F-3F3BBA0C77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0904" y="2658666"/>
                        <a:ext cx="6651897" cy="1072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BF3BEB8-573F-4870-86A0-4108566A13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59620" y="3832238"/>
            <a:ext cx="10883080" cy="776790"/>
          </a:xfrm>
        </p:spPr>
        <p:txBody>
          <a:bodyPr/>
          <a:lstStyle/>
          <a:p>
            <a:pPr marL="457200"/>
            <a:r>
              <a:rPr lang="en-US" dirty="0"/>
              <a:t>Then substitute </a:t>
            </a:r>
            <a:r>
              <a:rPr lang="en-US" i="1" dirty="0"/>
              <a:t>u </a:t>
            </a:r>
            <a:r>
              <a:rPr lang="en-US" dirty="0"/>
              <a:t>= sin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r>
              <a:rPr lang="en-US" dirty="0"/>
              <a:t>(b) If the power of sine is odd (</a:t>
            </a:r>
            <a:r>
              <a:rPr lang="en-US" i="1" dirty="0"/>
              <a:t>m </a:t>
            </a:r>
            <a:r>
              <a:rPr lang="en-US" dirty="0"/>
              <a:t>= 2</a:t>
            </a:r>
            <a:r>
              <a:rPr lang="en-US" i="1" dirty="0"/>
              <a:t>k </a:t>
            </a:r>
            <a:r>
              <a:rPr lang="en-US" dirty="0"/>
              <a:t>+ 1), save one sine factor and use</a:t>
            </a:r>
          </a:p>
        </p:txBody>
      </p:sp>
      <p:graphicFrame>
        <p:nvGraphicFramePr>
          <p:cNvPr id="26" name="Content Placeholder 25" descr="(sin^2 (x) = (1 minus cos^2 (x)))">
            <a:extLst>
              <a:ext uri="{FF2B5EF4-FFF2-40B4-BE49-F238E27FC236}">
                <a16:creationId xmlns:a16="http://schemas.microsoft.com/office/drawing/2014/main" xmlns="" id="{AB0DE63D-A484-4F95-B04C-FA960B6E310E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881250334"/>
              </p:ext>
            </p:extLst>
          </p:nvPr>
        </p:nvGraphicFramePr>
        <p:xfrm>
          <a:off x="991441" y="4621903"/>
          <a:ext cx="2253407" cy="33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30" name="Equation" r:id="rId9" imgW="2298600" imgH="342720" progId="Equation.DSMT4">
                  <p:embed/>
                </p:oleObj>
              </mc:Choice>
              <mc:Fallback>
                <p:oleObj name="Equation" r:id="rId9" imgW="2298600" imgH="342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36FAEE71-4229-45CF-8A1F-FF1D37DAB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1441" y="4621903"/>
                        <a:ext cx="2253407" cy="33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0CD8A77-D914-42F2-8D68-34844904105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538" y="4671625"/>
            <a:ext cx="8208912" cy="284257"/>
          </a:xfrm>
        </p:spPr>
        <p:txBody>
          <a:bodyPr/>
          <a:lstStyle/>
          <a:p>
            <a:r>
              <a:rPr lang="en-US" dirty="0"/>
              <a:t>to express the remaining factors in terms of cosine:</a:t>
            </a:r>
          </a:p>
        </p:txBody>
      </p:sp>
      <p:graphicFrame>
        <p:nvGraphicFramePr>
          <p:cNvPr id="29" name="Content Placeholder 28" descr="int (sin^(2k + 1) (x) cos^n (x)) (d x) = int ((sin^2 (x))^k cos^n (x) sin (x)) (d x)  =  int ((1 minus cos^2 (x))^k cos^n (x) sin (x)) (d x)">
            <a:extLst>
              <a:ext uri="{FF2B5EF4-FFF2-40B4-BE49-F238E27FC236}">
                <a16:creationId xmlns:a16="http://schemas.microsoft.com/office/drawing/2014/main" xmlns="" id="{DBBC2B5D-56AD-4241-9587-605B65EDEC67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754420286"/>
              </p:ext>
            </p:extLst>
          </p:nvPr>
        </p:nvGraphicFramePr>
        <p:xfrm>
          <a:off x="2621858" y="5143887"/>
          <a:ext cx="6531515" cy="104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31" name="Equation" r:id="rId11" imgW="6959520" imgH="1117440" progId="Equation.DSMT4">
                  <p:embed/>
                </p:oleObj>
              </mc:Choice>
              <mc:Fallback>
                <p:oleObj name="Equation" r:id="rId11" imgW="6959520" imgH="11174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C0F82337-5066-4582-B110-ED0B4B860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21858" y="5143887"/>
                        <a:ext cx="6531515" cy="1048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23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2E xmlns="f856fc18-c0f7-462c-a53d-fc2610d0c4c8">false</E2E>
    <Review_x0020_Notes xmlns="f856fc18-c0f7-462c-a53d-fc2610d0c4c8" xsi:nil="true"/>
    <_x0031_e_x0020_Audience xmlns="f856fc18-c0f7-462c-a53d-fc2610d0c4c8"/>
    <Screen xmlns="f856fc18-c0f7-462c-a53d-fc2610d0c4c8" xsi:nil="true"/>
    <Also_x0020_on_x0020_Doc_x0020_Center xmlns="f856fc18-c0f7-462c-a53d-fc2610d0c4c8">false</Also_x0020_on_x0020_Doc_x0020_Center>
    <Sub_x002d_Topic2 xmlns="f856fc18-c0f7-462c-a53d-fc2610d0c4c8" xsi:nil="true"/>
    <Current_x0020_Vrs_x002e__x0020_Date xmlns="f856fc18-c0f7-462c-a53d-fc2610d0c4c8" xsi:nil="true"/>
    <Product_x0020_Delivery_x0020_Format xmlns="f856fc18-c0f7-462c-a53d-fc2610d0c4c8"/>
    <Topic2 xmlns="f856fc18-c0f7-462c-a53d-fc2610d0c4c8" xsi:nil="true"/>
    <Source_x0020_File_x0020_Only xmlns="f856fc18-c0f7-462c-a53d-fc2610d0c4c8">false</Source_x0020_File_x0020_Only>
    <Doc_x0020_Type2 xmlns="f856fc18-c0f7-462c-a53d-fc2610d0c4c8" xsi:nil="true"/>
    <Owner xmlns="f856fc18-c0f7-462c-a53d-fc2610d0c4c8">
      <UserInfo>
        <DisplayName/>
        <AccountId xsi:nil="true"/>
        <AccountType/>
      </UserInfo>
    </Owner>
    <Software xmlns="f856fc18-c0f7-462c-a53d-fc2610d0c4c8" xsi:nil="true"/>
    <System_x0028_s_x0029_ xmlns="f856fc18-c0f7-462c-a53d-fc2610d0c4c8">
      <Value>None</Value>
    </System_x0028_s_x0029_>
    <Description0 xmlns="a4d2ff27-a226-42e2-a79e-c1ae662d212e" xsi:nil="true"/>
    <Product_x0020_Type_x0028_s_x0029_ xmlns="f856fc18-c0f7-462c-a53d-fc2610d0c4c8">
      <Value>None</Value>
    </Product_x0020_Type_x0028_s_x0029_>
    <Component_x0028_s_x0029_ xmlns="f856fc18-c0f7-462c-a53d-fc2610d0c4c8">
      <Value>None</Value>
    </Component_x0028_s_x0029_>
    <Function xmlns="f856fc18-c0f7-462c-a53d-fc2610d0c4c8" xsi:nil="true"/>
    <Portfolio xmlns="f856fc18-c0f7-462c-a53d-fc2610d0c4c8"/>
    <SPM_x0020_Definitions_x0020_Doc xmlns="f856fc18-c0f7-462c-a53d-fc2610d0c4c8">false</SPM_x0020_Definitions_x0020_Doc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D52E595BC2A47A3DCA88123D2A30D" ma:contentTypeVersion="35" ma:contentTypeDescription="Create a new document." ma:contentTypeScope="" ma:versionID="4c660e2e17d3ab93da6a423d8c1d122d">
  <xsd:schema xmlns:xsd="http://www.w3.org/2001/XMLSchema" xmlns:xs="http://www.w3.org/2001/XMLSchema" xmlns:p="http://schemas.microsoft.com/office/2006/metadata/properties" xmlns:ns2="a4d2ff27-a226-42e2-a79e-c1ae662d212e" xmlns:ns3="f856fc18-c0f7-462c-a53d-fc2610d0c4c8" xmlns:ns4="a3520c62-91d1-4715-93cb-6b6cc6733a1f" targetNamespace="http://schemas.microsoft.com/office/2006/metadata/properties" ma:root="true" ma:fieldsID="59feb48a41e2f3269242cbc893d6fc9a" ns2:_="" ns3:_="" ns4:_="">
    <xsd:import namespace="a4d2ff27-a226-42e2-a79e-c1ae662d212e"/>
    <xsd:import namespace="f856fc18-c0f7-462c-a53d-fc2610d0c4c8"/>
    <xsd:import namespace="a3520c62-91d1-4715-93cb-6b6cc6733a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Review_x0020_Notes" minOccurs="0"/>
                <xsd:element ref="ns3:Source_x0020_File_x0020_Only" minOccurs="0"/>
                <xsd:element ref="ns3:SPM_x0020_Definitions_x0020_Doc" minOccurs="0"/>
                <xsd:element ref="ns3:Also_x0020_on_x0020_Doc_x0020_Center" minOccurs="0"/>
                <xsd:element ref="ns3:E2E" minOccurs="0"/>
                <xsd:element ref="ns3:Function" minOccurs="0"/>
                <xsd:element ref="ns3:Topic2" minOccurs="0"/>
                <xsd:element ref="ns3:Sub_x002d_Topic2" minOccurs="0"/>
                <xsd:element ref="ns3:Current_x0020_Vrs_x002e__x0020_Date" minOccurs="0"/>
                <xsd:element ref="ns3:Owner" minOccurs="0"/>
                <xsd:element ref="ns3:Doc_x0020_Type2" minOccurs="0"/>
                <xsd:element ref="ns3:_x0031_e_x0020_Audience" minOccurs="0"/>
                <xsd:element ref="ns3:Product_x0020_Delivery_x0020_Format" minOccurs="0"/>
                <xsd:element ref="ns3:Product_x0020_Type_x0028_s_x0029_" minOccurs="0"/>
                <xsd:element ref="ns3:System_x0028_s_x0029_" minOccurs="0"/>
                <xsd:element ref="ns3:Software" minOccurs="0"/>
                <xsd:element ref="ns3:Screen" minOccurs="0"/>
                <xsd:element ref="ns3:Component_x0028_s_x0029_" minOccurs="0"/>
                <xsd:element ref="ns4:_dlc_DocIdUrl" minOccurs="0"/>
                <xsd:element ref="ns4:_dlc_DocId" minOccurs="0"/>
                <xsd:element ref="ns4:_dlc_DocIdPersistId" minOccurs="0"/>
                <xsd:element ref="ns3:Port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2ff27-a226-42e2-a79e-c1ae662d212e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6fc18-c0f7-462c-a53d-fc2610d0c4c8" elementFormDefault="qualified">
    <xsd:import namespace="http://schemas.microsoft.com/office/2006/documentManagement/types"/>
    <xsd:import namespace="http://schemas.microsoft.com/office/infopath/2007/PartnerControls"/>
    <xsd:element name="Review_x0020_Notes" ma:index="3" nillable="true" ma:displayName="Review Notes" ma:internalName="Review_x0020_Notes">
      <xsd:simpleType>
        <xsd:restriction base="dms:Text">
          <xsd:maxLength value="255"/>
        </xsd:restriction>
      </xsd:simpleType>
    </xsd:element>
    <xsd:element name="Source_x0020_File_x0020_Only" ma:index="4" nillable="true" ma:displayName="Source File Only" ma:default="0" ma:internalName="Source_x0020_File_x0020_Only">
      <xsd:simpleType>
        <xsd:restriction base="dms:Boolean"/>
      </xsd:simpleType>
    </xsd:element>
    <xsd:element name="SPM_x0020_Definitions_x0020_Doc" ma:index="5" nillable="true" ma:displayName="SPM Definitions Doc" ma:default="0" ma:description="Documents that are referenced in scales vendor pricing definition documentation." ma:internalName="SPM_x0020_Definitions_x0020_Doc">
      <xsd:simpleType>
        <xsd:restriction base="dms:Boolean"/>
      </xsd:simpleType>
    </xsd:element>
    <xsd:element name="Also_x0020_on_x0020_Doc_x0020_Center" ma:index="6" nillable="true" ma:displayName="Shared Doc" ma:default="0" ma:internalName="Also_x0020_on_x0020_Doc_x0020_Center">
      <xsd:simpleType>
        <xsd:restriction base="dms:Boolean"/>
      </xsd:simpleType>
    </xsd:element>
    <xsd:element name="E2E" ma:index="7" nillable="true" ma:displayName="Outsourced Services" ma:default="0" ma:internalName="E2E">
      <xsd:simpleType>
        <xsd:restriction base="dms:Boolean"/>
      </xsd:simpleType>
    </xsd:element>
    <xsd:element name="Function" ma:index="8" nillable="true" ma:displayName="Function" ma:format="Dropdown" ma:internalName="Function">
      <xsd:simpleType>
        <xsd:restriction base="dms:Choice">
          <xsd:enumeration value="Product Setup"/>
          <xsd:enumeration value="Asset Selection"/>
          <xsd:enumeration value="Product Funding"/>
          <xsd:enumeration value="Content Authoring"/>
          <xsd:enumeration value="Content Development"/>
          <xsd:enumeration value="Content Design"/>
          <xsd:enumeration value="Content Clearance"/>
          <xsd:enumeration value="Content Production"/>
          <xsd:enumeration value="Project Management"/>
          <xsd:enumeration value="Content Finalization"/>
          <xsd:enumeration value="Product Closeout Activities"/>
          <xsd:enumeration value="Content Revision and Reprint"/>
          <xsd:enumeration value="General Reference"/>
        </xsd:restriction>
      </xsd:simpleType>
    </xsd:element>
    <xsd:element name="Topic2" ma:index="9" nillable="true" ma:displayName="Topic" ma:format="Dropdown" ma:internalName="Topic2">
      <xsd:simpleType>
        <xsd:restriction base="dms:Choice">
          <xsd:enumeration value="Managing Files"/>
          <xsd:enumeration value="Managing Quality and Compliance"/>
          <xsd:enumeration value="Managing Partners"/>
          <xsd:enumeration value="Managing Data"/>
          <xsd:enumeration value="Managing Budgets"/>
          <xsd:enumeration value="Managing Content Creation"/>
          <xsd:enumeration value="Other (Admin, Tools, Resources)"/>
        </xsd:restriction>
      </xsd:simpleType>
    </xsd:element>
    <xsd:element name="Sub_x002d_Topic2" ma:index="10" nillable="true" ma:displayName="Sub-Topic" ma:format="Dropdown" ma:internalName="Sub_x002d_Topic2">
      <xsd:simpleType>
        <xsd:restriction base="dms:Choice">
          <xsd:enumeration value="--MANAGING FILES--"/>
          <xsd:enumeration value="Archiving/File Sharing"/>
          <xsd:enumeration value="Automation"/>
          <xsd:enumeration value="Composition Standards"/>
          <xsd:enumeration value="File Approval"/>
          <xsd:enumeration value="File Certification"/>
          <xsd:enumeration value="File Delivery to Printer"/>
          <xsd:enumeration value="File Naming"/>
          <xsd:enumeration value="File Setup"/>
          <xsd:enumeration value="Format Conversion"/>
          <xsd:enumeration value="In-Prod Deliverables"/>
          <xsd:enumeration value="Page Proofs"/>
          <xsd:enumeration value="Print On Demand"/>
          <xsd:enumeration value="Printer Proofs"/>
          <xsd:enumeration value="Routing for Transmittal/Review"/>
          <xsd:enumeration value="Watermarking"/>
          <xsd:enumeration value="Word Downloads"/>
          <xsd:enumeration value="--MANAGING QUALITY &amp; COMPLIANCE--"/>
          <xsd:enumeration value="Alt text"/>
          <xsd:enumeration value="Assessments"/>
          <xsd:enumeration value="Branding"/>
          <xsd:enumeration value="Copyediting"/>
          <xsd:enumeration value="Copyright Lines and License Agreements"/>
          <xsd:enumeration value="Credit Line Placement"/>
          <xsd:enumeration value="CXX Processing"/>
          <xsd:enumeration value="CenDoc"/>
          <xsd:enumeration value="Design &amp; Semantic Coding"/>
          <xsd:enumeration value="Indexing"/>
          <xsd:enumeration value="Proofreading/QA"/>
          <xsd:enumeration value="Systems Testing"/>
          <xsd:enumeration value="--MANAGING PARTNERS--"/>
          <xsd:enumeration value="Author Communication"/>
          <xsd:enumeration value="Contact Lists"/>
          <xsd:enumeration value="Outsourced Services"/>
          <xsd:enumeration value="Escalation"/>
          <xsd:enumeration value="Project Team"/>
          <xsd:enumeration value="Vendor Assignments"/>
          <xsd:enumeration value="Vendor Communication"/>
          <xsd:enumeration value="Vendor Start Up"/>
          <xsd:enumeration value="Vendor Tracking"/>
          <xsd:enumeration value="--MANAGING DATA--"/>
          <xsd:enumeration value="Asset  Metadata"/>
          <xsd:enumeration value="Attachments"/>
          <xsd:enumeration value="Close-Out Materials"/>
          <xsd:enumeration value="Dashboard"/>
          <xsd:enumeration value="Data Integrity"/>
          <xsd:enumeration value="Meetings"/>
          <xsd:enumeration value="Order/Print Management"/>
          <xsd:enumeration value="Product Setup"/>
          <xsd:enumeration value="Schedules"/>
          <xsd:enumeration value="Specifications"/>
          <xsd:enumeration value="--MANAGING BUDGETS--"/>
          <xsd:enumeration value="Charge-Back Tracking"/>
          <xsd:enumeration value="Invoice Processing"/>
          <xsd:enumeration value="Plate &amp; Plate Wizard"/>
          <xsd:enumeration value="Purchase Orders"/>
          <xsd:enumeration value="Time Entry"/>
          <xsd:enumeration value="--MANAGING CONTENT CREATION--"/>
          <xsd:enumeration value="Approved Content Providers"/>
          <xsd:enumeration value="Art Manuscript / Logs"/>
          <xsd:enumeration value="Author Contract"/>
          <xsd:enumeration value="Content Authoring"/>
          <xsd:enumeration value="Content Design"/>
          <xsd:enumeration value="Content Development"/>
          <xsd:enumeration value="CXX Submission"/>
          <xsd:enumeration value="--OTHER: ADMIN/TOOLS/RESOURCES--"/>
          <xsd:enumeration value="Book Requests / Sample Copies"/>
          <xsd:enumeration value="Carts Request Form"/>
          <xsd:enumeration value="Codes &amp; Standard IDs"/>
          <xsd:enumeration value="Document Management *"/>
          <xsd:enumeration value="Other"/>
          <xsd:enumeration value="Shipping (Hardcopy)"/>
          <xsd:enumeration value="Tips &amp; Tricks *"/>
        </xsd:restriction>
      </xsd:simpleType>
    </xsd:element>
    <xsd:element name="Current_x0020_Vrs_x002e__x0020_Date" ma:index="11" nillable="true" ma:displayName="Current Vrs. Date" ma:format="DateOnly" ma:internalName="Current_x0020_Vrs_x002e__x0020_Date">
      <xsd:simpleType>
        <xsd:restriction base="dms:DateTime"/>
      </xsd:simpleType>
    </xsd:element>
    <xsd:element name="Owner" ma:index="12" nillable="true" ma:displayName="Owner" ma:description="Owner of this document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Type2" ma:index="13" nillable="true" ma:displayName="Doc Type" ma:format="Dropdown" ma:internalName="Doc_x0020_Type2">
      <xsd:simpleType>
        <xsd:restriction base="dms:Choice">
          <xsd:enumeration value="Application File"/>
          <xsd:enumeration value="Calculator"/>
          <xsd:enumeration value="Cendoc Stylesheet"/>
          <xsd:enumeration value="Checklist/1-Pager"/>
          <xsd:enumeration value="Email Template"/>
          <xsd:enumeration value="Form"/>
          <xsd:enumeration value="Guidelines"/>
          <xsd:enumeration value="Non-PAL Stylesheet"/>
          <xsd:enumeration value="Presentation"/>
          <xsd:enumeration value="Process or Policy"/>
          <xsd:enumeration value="Reference FAQ"/>
          <xsd:enumeration value="Report"/>
          <xsd:enumeration value="Requirements (System)"/>
          <xsd:enumeration value="Sample / Example"/>
          <xsd:enumeration value="Style Guide"/>
          <xsd:enumeration value="Template"/>
          <xsd:enumeration value="User Guide/Manual"/>
          <xsd:enumeration value="Value List/Table"/>
          <xsd:enumeration value="Workflow"/>
        </xsd:restriction>
      </xsd:simpleType>
    </xsd:element>
    <xsd:element name="_x0031_e_x0020_Audience" ma:index="14" nillable="true" ma:displayName="Primary Audience" ma:internalName="_x0031_e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ent Development"/>
                    <xsd:enumeration value="Design"/>
                    <xsd:enumeration value="Digital Production"/>
                    <xsd:enumeration value="E2E Site Lead"/>
                    <xsd:enumeration value="Finance &amp; Metrics"/>
                    <xsd:enumeration value="Inventory"/>
                    <xsd:enumeration value="Manufacturing"/>
                    <xsd:enumeration value="Marketing / Sales"/>
                    <xsd:enumeration value="Media Development"/>
                    <xsd:enumeration value="Production"/>
                    <xsd:enumeration value="Product Management"/>
                    <xsd:enumeration value="R&amp;P Acquisitions"/>
                    <xsd:enumeration value="R&amp;P Clearance"/>
                    <xsd:enumeration value="Standards/Ops Only"/>
                    <xsd:enumeration value="Vendors (VIP)"/>
                  </xsd:restriction>
                </xsd:simpleType>
              </xsd:element>
            </xsd:sequence>
          </xsd:extension>
        </xsd:complexContent>
      </xsd:complexType>
    </xsd:element>
    <xsd:element name="Product_x0020_Delivery_x0020_Format" ma:index="15" nillable="true" ma:displayName="Product Delivery Format" ma:internalName="Product_x0020_Delivery_x0020_Form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int"/>
                    <xsd:enumeration value="Manufactured Media"/>
                    <xsd:enumeration value="Online/Digital"/>
                  </xsd:restriction>
                </xsd:simpleType>
              </xsd:element>
            </xsd:sequence>
          </xsd:extension>
        </xsd:complexContent>
      </xsd:complexType>
    </xsd:element>
    <xsd:element name="Product_x0020_Type_x0028_s_x0029_" ma:index="16" nillable="true" ma:displayName="Product Type(s)" ma:default="None" ma:internalName="Product_x0020_Type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Advantage Editions"/>
                    <xsd:enumeration value="Ancillaries - Digital"/>
                    <xsd:enumeration value="Ancillaries - Print"/>
                    <xsd:enumeration value="Annotated Editions"/>
                    <xsd:enumeration value="AP Editions"/>
                    <xsd:enumeration value="Custom"/>
                    <xsd:enumeration value="Digital Products (non-eBook)"/>
                    <xsd:enumeration value="eBook"/>
                    <xsd:enumeration value="K-12 Editions"/>
                    <xsd:enumeration value="K-12 HS Editions"/>
                    <xsd:enumeration value="Instructor Editions"/>
                    <xsd:enumeration value="International Editions"/>
                    <xsd:enumeration value="MindTap"/>
                    <xsd:enumeration value="National Geographic Learning"/>
                    <xsd:enumeration value="SimPub"/>
                    <xsd:enumeration value="Student/Base Editions"/>
                  </xsd:restriction>
                </xsd:simpleType>
              </xsd:element>
            </xsd:sequence>
          </xsd:extension>
        </xsd:complexContent>
      </xsd:complexType>
    </xsd:element>
    <xsd:element name="System_x0028_s_x0029_" ma:index="17" nillable="true" ma:displayName="System(s)" ma:default="None" ma:internalName="System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Cardinal"/>
                    <xsd:enumeration value="CARTS"/>
                    <xsd:enumeration value="Compose"/>
                    <xsd:enumeration value="Docusphere"/>
                    <xsd:enumeration value="DropBox"/>
                    <xsd:enumeration value="E1"/>
                    <xsd:enumeration value="eProd"/>
                    <xsd:enumeration value="Geyser"/>
                    <xsd:enumeration value="Inside"/>
                    <xsd:enumeration value="Inside:ProdShare"/>
                    <xsd:enumeration value="IPS"/>
                    <xsd:enumeration value="JIRA"/>
                    <xsd:enumeration value="Mass Transit"/>
                    <xsd:enumeration value="ORCA"/>
                    <xsd:enumeration value="Printer Systems (JA/InSite/ePAC)"/>
                    <xsd:enumeration value="Rights Reporting Tool (RRT)"/>
                    <xsd:enumeration value="Rights Systems (RMS/CRS)"/>
                    <xsd:enumeration value="Telescope"/>
                  </xsd:restriction>
                </xsd:simpleType>
              </xsd:element>
            </xsd:sequence>
          </xsd:extension>
        </xsd:complexContent>
      </xsd:complexType>
    </xsd:element>
    <xsd:element name="Software" ma:index="18" nillable="true" ma:displayName="Software" ma:format="Dropdown" ma:internalName="Software">
      <xsd:simpleType>
        <xsd:restriction base="dms:Choice">
          <xsd:enumeration value="Adobe Acrobat"/>
          <xsd:enumeration value="Microsoft Visio"/>
          <xsd:enumeration value="PitStop"/>
        </xsd:restriction>
      </xsd:simpleType>
    </xsd:element>
    <xsd:element name="Screen" ma:index="19" nillable="true" ma:displayName="Screen" ma:format="Dropdown" ma:internalName="Screen">
      <xsd:simpleType>
        <xsd:restriction base="dms:Choice">
          <xsd:enumeration value="Attachments"/>
          <xsd:enumeration value="Dashboard(s)"/>
          <xsd:enumeration value="General/Multiple"/>
          <xsd:enumeration value="Main Setup"/>
          <xsd:enumeration value="MyTasks"/>
          <xsd:enumeration value="Narrative"/>
          <xsd:enumeration value="Plate"/>
          <xsd:enumeration value="Project Team"/>
          <xsd:enumeration value="Reprint Corrections"/>
          <xsd:enumeration value="Rights System View"/>
          <xsd:enumeration value="Routing"/>
          <xsd:enumeration value="Schedule"/>
          <xsd:enumeration value="Specifications"/>
          <xsd:enumeration value="Vendor Address Book"/>
          <xsd:enumeration value="Vendor Assignments"/>
        </xsd:restriction>
      </xsd:simpleType>
    </xsd:element>
    <xsd:element name="Component_x0028_s_x0029_" ma:index="20" nillable="true" ma:displayName="Component(s)" ma:default="None" ma:internalName="Component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Book Covers"/>
                    <xsd:enumeration value="Book Endsheets"/>
                    <xsd:enumeration value="Book Inserts"/>
                    <xsd:enumeration value="Book Inside Covers"/>
                    <xsd:enumeration value="Book Interiors"/>
                    <xsd:enumeration value="Book Preface/FM/CR"/>
                    <xsd:enumeration value="CDs"/>
                    <xsd:enumeration value="DVDs"/>
                    <xsd:enumeration value="In-Book Ads"/>
                    <xsd:enumeration value="PACs"/>
                  </xsd:restriction>
                </xsd:simpleType>
              </xsd:element>
            </xsd:sequence>
          </xsd:extension>
        </xsd:complexContent>
      </xsd:complexType>
    </xsd:element>
    <xsd:element name="Portfolio" ma:index="30" nillable="true" ma:displayName="Portfolio" ma:hidden="true" ma:internalName="Portfolio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igher Ed"/>
                    <xsd:enumeration value="NGL/International"/>
                    <xsd:enumeration value="School/Referenc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20c62-91d1-4715-93cb-6b6cc6733a1f" elementFormDefault="qualified">
    <xsd:import namespace="http://schemas.microsoft.com/office/2006/documentManagement/types"/>
    <xsd:import namespace="http://schemas.microsoft.com/office/infopath/2007/PartnerControls"/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BD255F-1AB4-4B7F-97CA-248D24762D4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F60B298-C6B1-4CA0-A44C-8B6FAB39D879}">
  <ds:schemaRefs>
    <ds:schemaRef ds:uri="a4d2ff27-a226-42e2-a79e-c1ae662d212e"/>
    <ds:schemaRef ds:uri="f856fc18-c0f7-462c-a53d-fc2610d0c4c8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3520c62-91d1-4715-93cb-6b6cc6733a1f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D75FD8AF-03B6-40B7-84F4-489ECF9A0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2ff27-a226-42e2-a79e-c1ae662d212e"/>
    <ds:schemaRef ds:uri="f856fc18-c0f7-462c-a53d-fc2610d0c4c8"/>
    <ds:schemaRef ds:uri="a3520c62-91d1-4715-93cb-6b6cc6733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</TotalTime>
  <Words>887</Words>
  <Application>Microsoft Office PowerPoint</Application>
  <PresentationFormat>Custom</PresentationFormat>
  <Paragraphs>102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Techniques of Integration</vt:lpstr>
      <vt:lpstr>7.2 Trigonometric Integrals</vt:lpstr>
      <vt:lpstr>Trigonometric Integrals (1 of 11)</vt:lpstr>
      <vt:lpstr>Example 2</vt:lpstr>
      <vt:lpstr>Example 2 – Solution</vt:lpstr>
      <vt:lpstr>Example 3</vt:lpstr>
      <vt:lpstr>Example 3 – Solution</vt:lpstr>
      <vt:lpstr>Trigonometric Integrals (2 of 11)</vt:lpstr>
      <vt:lpstr>Trigonometric Integrals (3 of 11)</vt:lpstr>
      <vt:lpstr>Trigonometric Integrals (4 of 11)</vt:lpstr>
      <vt:lpstr>Trigonometric Integrals (5 of 11)</vt:lpstr>
      <vt:lpstr>Example 5</vt:lpstr>
      <vt:lpstr>Example 5 – Solution</vt:lpstr>
      <vt:lpstr>Trigonometric Integrals (6 of 11)</vt:lpstr>
      <vt:lpstr>Trigonometric Integrals (7 of 11)</vt:lpstr>
      <vt:lpstr>Trigonometric Integrals (8 of 11)</vt:lpstr>
      <vt:lpstr>Trigonometric Integrals (9 of 11)</vt:lpstr>
      <vt:lpstr>Trigonometric Integrals (10 of 11)</vt:lpstr>
      <vt:lpstr>Example 7</vt:lpstr>
      <vt:lpstr>Example 7 – Solution</vt:lpstr>
      <vt:lpstr>Trigonometric Integrals (11 of 11)</vt:lpstr>
      <vt:lpstr>Example 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Triola, Courtney A</dc:creator>
  <cp:lastModifiedBy>Sivasubramanian, Venkatesan</cp:lastModifiedBy>
  <cp:revision>1043</cp:revision>
  <cp:lastPrinted>2016-10-03T15:29:39Z</cp:lastPrinted>
  <dcterms:created xsi:type="dcterms:W3CDTF">2017-12-08T21:17:47Z</dcterms:created>
  <dcterms:modified xsi:type="dcterms:W3CDTF">2019-01-30T02:27:27Z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0x0101002A5D52E595BC2A47A3DCA88123D2A30D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Audience">
    <vt:lpwstr>Content Developer</vt:lpwstr>
  </property>
  <property fmtid="{D5CDD505-2E9C-101B-9397-08002B2CF9AE}" pid="11" name="Department">
    <vt:lpwstr>GPM Training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dlc_DocIdItemGuid">
    <vt:lpwstr>8b70cda3-413b-4766-b009-7cf0a547d69e</vt:lpwstr>
  </property>
</Properties>
</file>