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64" r:id="rId6"/>
    <p:sldId id="256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  <p:sldId id="722" r:id="rId19"/>
    <p:sldId id="723" r:id="rId20"/>
    <p:sldId id="724" r:id="rId21"/>
    <p:sldId id="725" r:id="rId22"/>
    <p:sldId id="726" r:id="rId23"/>
    <p:sldId id="727" r:id="rId24"/>
    <p:sldId id="728" r:id="rId25"/>
    <p:sldId id="729" r:id="rId26"/>
    <p:sldId id="730" r:id="rId27"/>
    <p:sldId id="731" r:id="rId28"/>
    <p:sldId id="732" r:id="rId29"/>
    <p:sldId id="733" r:id="rId30"/>
    <p:sldId id="734" r:id="rId31"/>
    <p:sldId id="735" r:id="rId32"/>
    <p:sldId id="736" r:id="rId33"/>
    <p:sldId id="737" r:id="rId34"/>
    <p:sldId id="738" r:id="rId35"/>
    <p:sldId id="739" r:id="rId36"/>
    <p:sldId id="740" r:id="rId37"/>
    <p:sldId id="741" r:id="rId38"/>
    <p:sldId id="742" r:id="rId39"/>
    <p:sldId id="743" r:id="rId4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000000"/>
    <a:srgbClr val="A30000"/>
    <a:srgbClr val="E7EFF7"/>
    <a:srgbClr val="CBDDEF"/>
    <a:srgbClr val="004A78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6449" autoAdjust="0"/>
  </p:normalViewPr>
  <p:slideViewPr>
    <p:cSldViewPr snapToGrid="0" snapToObjects="1">
      <p:cViewPr varScale="1">
        <p:scale>
          <a:sx n="101" d="100"/>
          <a:sy n="101" d="100"/>
        </p:scale>
        <p:origin x="-1032" y="-8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23059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1/31/2019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="" xmlns:a16="http://schemas.microsoft.com/office/drawing/2014/main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8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wmf"/><Relationship Id="rId9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5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6784" y="4035474"/>
            <a:ext cx="6332908" cy="597007"/>
          </a:xfrm>
        </p:spPr>
        <p:txBody>
          <a:bodyPr/>
          <a:lstStyle/>
          <a:p>
            <a:r>
              <a:rPr lang="en-US" altLang="en-US" sz="3600" dirty="0"/>
              <a:t>Techniques of Integration</a:t>
            </a:r>
          </a:p>
        </p:txBody>
      </p:sp>
      <p:pic>
        <p:nvPicPr>
          <p:cNvPr id="9" name="Picture Placeholder 8" descr="&quot;&quot;">
            <a:extLst>
              <a:ext uri="{FF2B5EF4-FFF2-40B4-BE49-F238E27FC236}">
                <a16:creationId xmlns="" xmlns:a16="http://schemas.microsoft.com/office/drawing/2014/main" id="{723D5CF3-B9EA-4A44-B132-BF8B55AEC5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6807" b="-46807"/>
          <a:stretch/>
        </p:blipFill>
        <p:spPr>
          <a:xfrm>
            <a:off x="246063" y="314481"/>
            <a:ext cx="3343275" cy="431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0705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641F80-D250-4D31-8B3F-11B93BB5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4)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87327-CDC7-4D13-973F-B5E85D8C03B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/>
              <a:t>Thus the Inverse Substitution Rule gives</a:t>
            </a:r>
            <a:endParaRPr lang="en-IN" dirty="0"/>
          </a:p>
        </p:txBody>
      </p:sp>
      <p:graphicFrame>
        <p:nvGraphicFramePr>
          <p:cNvPr id="9" name="Content Placeholder 8" descr="int (sqrt(9 minus (x^2))/(x^2)) (d x) =  int ((3 cos (theta))/(9 sin^2 (theta)) 3 cos (theta)) (d theta) =  int ((cos^2 (theta))/(sin^2 (theta))) (d theta)  =  int (cot^2 (theta)) (d theta)  =  int ((csc^2 (theta) minus 1)) (d theta)  =  ((negative cot (theta)) minus (theta)) + C&#10;">
            <a:extLst>
              <a:ext uri="{FF2B5EF4-FFF2-40B4-BE49-F238E27FC236}">
                <a16:creationId xmlns="" xmlns:a16="http://schemas.microsoft.com/office/drawing/2014/main" id="{028636A8-CB45-4E57-9245-682046492A1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912158178"/>
              </p:ext>
            </p:extLst>
          </p:nvPr>
        </p:nvGraphicFramePr>
        <p:xfrm>
          <a:off x="3925193" y="2240110"/>
          <a:ext cx="4134296" cy="297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6" name="Equation" r:id="rId3" imgW="4698720" imgH="3377880" progId="Equation.DSMT4">
                  <p:embed/>
                </p:oleObj>
              </mc:Choice>
              <mc:Fallback>
                <p:oleObj name="Equation" r:id="rId3" imgW="4698720" imgH="3377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B4BECD5C-3063-4D59-9370-4A7413106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5193" y="2240110"/>
                        <a:ext cx="4134296" cy="297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92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06CC8-FC51-4D99-8871-7224DEA5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4)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0DC264-F6CE-44D1-8593-8926A460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1336148" cy="777683"/>
          </a:xfrm>
        </p:spPr>
        <p:txBody>
          <a:bodyPr/>
          <a:lstStyle/>
          <a:p>
            <a:r>
              <a:rPr lang="en-US" altLang="en-US" dirty="0"/>
              <a:t>Since this is an indefinite integral, we must return to the original variable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This can be done either by using trigonometric identities to express cot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in terms of</a:t>
            </a:r>
            <a:endParaRPr lang="en-IN" dirty="0"/>
          </a:p>
        </p:txBody>
      </p:sp>
      <p:graphicFrame>
        <p:nvGraphicFramePr>
          <p:cNvPr id="12" name="Content Placeholder 11" descr="sin(theta) = (x/3)">
            <a:extLst>
              <a:ext uri="{FF2B5EF4-FFF2-40B4-BE49-F238E27FC236}">
                <a16:creationId xmlns="" xmlns:a16="http://schemas.microsoft.com/office/drawing/2014/main" id="{1B67103F-21D5-46C6-8F7D-8F20C9E5B9D1}"/>
              </a:ext>
            </a:extLst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3877510"/>
              </p:ext>
            </p:extLst>
          </p:nvPr>
        </p:nvGraphicFramePr>
        <p:xfrm>
          <a:off x="763569" y="2188599"/>
          <a:ext cx="103600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4" name="Equation" r:id="rId3" imgW="1180800" imgH="736560" progId="Equation.DSMT4">
                  <p:embed/>
                </p:oleObj>
              </mc:Choice>
              <mc:Fallback>
                <p:oleObj name="Equation" r:id="rId3" imgW="118080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66CE81F-51AC-4CAB-AF04-8F14A6217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69" y="2188599"/>
                        <a:ext cx="103600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FC2ADE2-B541-430A-AFF9-28D458D116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99138" y="2325007"/>
            <a:ext cx="9556262" cy="373039"/>
          </a:xfrm>
        </p:spPr>
        <p:txBody>
          <a:bodyPr/>
          <a:lstStyle/>
          <a:p>
            <a:r>
              <a:rPr lang="en-US" altLang="en-US" dirty="0"/>
              <a:t>or by drawing a diagram, as in Figure 1, where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is interpreted as 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E5FBB32-3374-43A3-A8B7-1AE029EDB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2917439"/>
            <a:ext cx="10729913" cy="373039"/>
          </a:xfrm>
        </p:spPr>
        <p:txBody>
          <a:bodyPr/>
          <a:lstStyle/>
          <a:p>
            <a:r>
              <a:rPr lang="en-US" altLang="en-US" dirty="0"/>
              <a:t>angle of a right triangle.</a:t>
            </a:r>
            <a:endParaRPr lang="en-IN" dirty="0"/>
          </a:p>
        </p:txBody>
      </p:sp>
      <p:pic>
        <p:nvPicPr>
          <p:cNvPr id="13" name="Content Placeholder 12" descr="The image shows a right-angled triangle that has an angle theta in its left vertex. The base of the triangle is sqrt(9 minus x^2), the perpendicular is x, and the hypotenuse is 3.&#10;">
            <a:extLst>
              <a:ext uri="{FF2B5EF4-FFF2-40B4-BE49-F238E27FC236}">
                <a16:creationId xmlns="" xmlns:a16="http://schemas.microsoft.com/office/drawing/2014/main" id="{80CF603B-3754-4EF9-94DE-68BE04D3E22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3981124" y="3471550"/>
            <a:ext cx="3490936" cy="1710907"/>
          </a:xfrm>
          <a:prstGeom prst="rect">
            <a:avLst/>
          </a:prstGeom>
        </p:spPr>
      </p:pic>
      <p:graphicFrame>
        <p:nvGraphicFramePr>
          <p:cNvPr id="15" name="Content Placeholder 14" descr="sin(theta) = (x/3)">
            <a:extLst>
              <a:ext uri="{FF2B5EF4-FFF2-40B4-BE49-F238E27FC236}">
                <a16:creationId xmlns="" xmlns:a16="http://schemas.microsoft.com/office/drawing/2014/main" id="{8BED1B75-3A7E-4D46-B297-918A794E177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6956577"/>
              </p:ext>
            </p:extLst>
          </p:nvPr>
        </p:nvGraphicFramePr>
        <p:xfrm>
          <a:off x="5596036" y="5322835"/>
          <a:ext cx="77891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5" name="Equation" r:id="rId6" imgW="1180800" imgH="736560" progId="Equation.DSMT4">
                  <p:embed/>
                </p:oleObj>
              </mc:Choice>
              <mc:Fallback>
                <p:oleObj name="Equation" r:id="rId6" imgW="1180800" imgH="736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63D8A61A-229F-4DD7-A1F4-3D37023F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6036" y="5322835"/>
                        <a:ext cx="77891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AA1567D-CA75-402D-9A95-002851E31E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5954976"/>
            <a:ext cx="10729913" cy="253723"/>
          </a:xfrm>
        </p:spPr>
        <p:txBody>
          <a:bodyPr/>
          <a:lstStyle/>
          <a:p>
            <a:pPr algn="ctr"/>
            <a:r>
              <a:rPr lang="en-US" altLang="en-US" sz="2000" b="1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68966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4F79D2B3-8386-4672-8BBD-446FD4AF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4)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440ED43C-E8E2-4899-A9DE-23136DA7176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30943" cy="288541"/>
          </a:xfrm>
        </p:spPr>
        <p:txBody>
          <a:bodyPr/>
          <a:lstStyle/>
          <a:p>
            <a:r>
              <a:rPr lang="en-US" altLang="en-US" dirty="0"/>
              <a:t>Since</a:t>
            </a:r>
            <a:endParaRPr lang="en-IN" dirty="0"/>
          </a:p>
        </p:txBody>
      </p:sp>
      <p:graphicFrame>
        <p:nvGraphicFramePr>
          <p:cNvPr id="29" name="Content Placeholder 28" descr="sin(theta) = (x/3)">
            <a:extLst>
              <a:ext uri="{FF2B5EF4-FFF2-40B4-BE49-F238E27FC236}">
                <a16:creationId xmlns="" xmlns:a16="http://schemas.microsoft.com/office/drawing/2014/main" id="{9AFF55DD-EBA1-4206-86CD-588F6AC5C98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654308138"/>
              </p:ext>
            </p:extLst>
          </p:nvPr>
        </p:nvGraphicFramePr>
        <p:xfrm>
          <a:off x="1627337" y="1090831"/>
          <a:ext cx="1287810" cy="74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09" name="Equation" r:id="rId3" imgW="1269720" imgH="736560" progId="Equation.DSMT4">
                  <p:embed/>
                </p:oleObj>
              </mc:Choice>
              <mc:Fallback>
                <p:oleObj name="Equation" r:id="rId3" imgW="1269720" imgH="736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="" xmlns:a16="http://schemas.microsoft.com/office/drawing/2014/main" id="{3902F7B0-9F37-401C-BE2B-DFA1CD599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7337" y="1090831"/>
                        <a:ext cx="1287810" cy="74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718A340-E51F-4386-9EAF-8A03125E108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974940" y="1289050"/>
            <a:ext cx="8480459" cy="288541"/>
          </a:xfrm>
        </p:spPr>
        <p:txBody>
          <a:bodyPr/>
          <a:lstStyle/>
          <a:p>
            <a:r>
              <a:rPr lang="en-US" altLang="en-US" dirty="0"/>
              <a:t>we label the opposite side and the hypotenuse as having</a:t>
            </a:r>
            <a:endParaRPr lang="en-IN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BD778FFF-4E90-479C-9B18-D673899DF32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889126"/>
            <a:ext cx="9703637" cy="861309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lengths </a:t>
            </a:r>
            <a:r>
              <a:rPr lang="en-US" altLang="en-US" i="1" dirty="0"/>
              <a:t>x </a:t>
            </a:r>
            <a:r>
              <a:rPr lang="en-US" altLang="en-US" dirty="0"/>
              <a:t>and 3.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Then the Pythagorean Theorem gives the length of the adjacent side as</a:t>
            </a:r>
            <a:endParaRPr lang="en-IN" dirty="0"/>
          </a:p>
        </p:txBody>
      </p:sp>
      <p:graphicFrame>
        <p:nvGraphicFramePr>
          <p:cNvPr id="31" name="Content Placeholder 30" descr="sqrt(9 minus (x^2))">
            <a:extLst>
              <a:ext uri="{FF2B5EF4-FFF2-40B4-BE49-F238E27FC236}">
                <a16:creationId xmlns="" xmlns:a16="http://schemas.microsoft.com/office/drawing/2014/main" id="{19BD1C35-8F66-49E3-81E0-4B19CAE82C25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140615356"/>
              </p:ext>
            </p:extLst>
          </p:nvPr>
        </p:nvGraphicFramePr>
        <p:xfrm>
          <a:off x="10520623" y="2238024"/>
          <a:ext cx="1092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10" name="Equation" r:id="rId5" imgW="1091880" imgH="444240" progId="Equation.DSMT4">
                  <p:embed/>
                </p:oleObj>
              </mc:Choice>
              <mc:Fallback>
                <p:oleObj name="Equation" r:id="rId5" imgW="1091880" imgH="4442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="" xmlns:a16="http://schemas.microsoft.com/office/drawing/2014/main" id="{5E1C394E-AB44-4444-95C1-B40DCEA53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0623" y="2238024"/>
                        <a:ext cx="1092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0CE4348B-7EDA-45A6-95D7-E79C8A8D93C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2783763"/>
            <a:ext cx="10712449" cy="331559"/>
          </a:xfrm>
        </p:spPr>
        <p:txBody>
          <a:bodyPr/>
          <a:lstStyle/>
          <a:p>
            <a:r>
              <a:rPr lang="en-US" altLang="en-US" dirty="0"/>
              <a:t>so we can simply read the value of cot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from the figure:</a:t>
            </a:r>
            <a:endParaRPr lang="en-IN" dirty="0"/>
          </a:p>
        </p:txBody>
      </p:sp>
      <p:graphicFrame>
        <p:nvGraphicFramePr>
          <p:cNvPr id="33" name="Content Placeholder 32" descr="cot (theta) = (sqrt(9 minus (x^2))/x)&#10;">
            <a:extLst>
              <a:ext uri="{FF2B5EF4-FFF2-40B4-BE49-F238E27FC236}">
                <a16:creationId xmlns="" xmlns:a16="http://schemas.microsoft.com/office/drawing/2014/main" id="{9860F720-634F-408D-A5ED-78769C57F98A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653610848"/>
              </p:ext>
            </p:extLst>
          </p:nvPr>
        </p:nvGraphicFramePr>
        <p:xfrm>
          <a:off x="5253168" y="3411698"/>
          <a:ext cx="1926246" cy="78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11" name="Equation" r:id="rId7" imgW="2019240" imgH="825480" progId="Equation.DSMT4">
                  <p:embed/>
                </p:oleObj>
              </mc:Choice>
              <mc:Fallback>
                <p:oleObj name="Equation" r:id="rId7" imgW="2019240" imgH="825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="" xmlns:a16="http://schemas.microsoft.com/office/drawing/2014/main" id="{5A459743-59F3-4A23-B7B0-46EC8BC3F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3168" y="3411698"/>
                        <a:ext cx="1926246" cy="787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83518AE8-AC7A-4E5B-824C-8E58E1C97A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4495533"/>
            <a:ext cx="11004296" cy="466611"/>
          </a:xfrm>
        </p:spPr>
        <p:txBody>
          <a:bodyPr/>
          <a:lstStyle/>
          <a:p>
            <a:r>
              <a:rPr lang="en-US" altLang="en-US" dirty="0"/>
              <a:t>(Although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&gt; 0 in the diagram, this expression for cot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/>
              <a:t> is valid even when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</a:t>
            </a:r>
            <a:r>
              <a:rPr lang="en-US" altLang="en-US" dirty="0">
                <a:sym typeface="Symbol" panose="05050102010706020507" pitchFamily="18" charset="2"/>
              </a:rPr>
              <a:t> 0.)</a:t>
            </a:r>
          </a:p>
        </p:txBody>
      </p:sp>
    </p:spTree>
    <p:extLst>
      <p:ext uri="{BB962C8B-B14F-4D97-AF65-F5344CB8AC3E}">
        <p14:creationId xmlns:p14="http://schemas.microsoft.com/office/powerpoint/2010/main" val="215437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AB6CC-E603-48DA-8433-63040091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4)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CFCC9-782C-488F-9148-A0120871540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30943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Since</a:t>
            </a:r>
            <a:endParaRPr lang="en-IN" dirty="0"/>
          </a:p>
        </p:txBody>
      </p:sp>
      <p:graphicFrame>
        <p:nvGraphicFramePr>
          <p:cNvPr id="11" name="Content Placeholder 28" descr="sin(theta) = (x/3)">
            <a:extLst>
              <a:ext uri="{FF2B5EF4-FFF2-40B4-BE49-F238E27FC236}">
                <a16:creationId xmlns="" xmlns:a16="http://schemas.microsoft.com/office/drawing/2014/main" id="{71D6C169-AF1E-4E69-AAD6-3C5C7D257EC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014891588"/>
              </p:ext>
            </p:extLst>
          </p:nvPr>
        </p:nvGraphicFramePr>
        <p:xfrm>
          <a:off x="1590886" y="1081634"/>
          <a:ext cx="1322857" cy="76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30" name="Equation" r:id="rId3" imgW="1269720" imgH="736560" progId="Equation.DSMT4">
                  <p:embed/>
                </p:oleObj>
              </mc:Choice>
              <mc:Fallback>
                <p:oleObj name="Equation" r:id="rId3" imgW="1269720" imgH="736560" progId="Equation.DSMT4">
                  <p:embed/>
                  <p:pic>
                    <p:nvPicPr>
                      <p:cNvPr id="29" name="Content Placeholder 28">
                        <a:extLst>
                          <a:ext uri="{FF2B5EF4-FFF2-40B4-BE49-F238E27FC236}">
                            <a16:creationId xmlns="" xmlns:a16="http://schemas.microsoft.com/office/drawing/2014/main" id="{9AFF55DD-EBA1-4206-86CD-588F6AC5C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886" y="1081634"/>
                        <a:ext cx="1322857" cy="76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D57D96B-A4F3-4A7C-A0FD-530CC1846CC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34602" y="1289050"/>
            <a:ext cx="1215851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we have</a:t>
            </a:r>
            <a:endParaRPr lang="en-IN" dirty="0"/>
          </a:p>
        </p:txBody>
      </p:sp>
      <p:graphicFrame>
        <p:nvGraphicFramePr>
          <p:cNvPr id="13" name="Content Placeholder 12" descr="theta = sin^negative 1(x/3) and so">
            <a:extLst>
              <a:ext uri="{FF2B5EF4-FFF2-40B4-BE49-F238E27FC236}">
                <a16:creationId xmlns="" xmlns:a16="http://schemas.microsoft.com/office/drawing/2014/main" id="{CF79E14E-E84B-48C2-8143-6619496B2658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068941309"/>
              </p:ext>
            </p:extLst>
          </p:nvPr>
        </p:nvGraphicFramePr>
        <p:xfrm>
          <a:off x="4268224" y="1085506"/>
          <a:ext cx="2448625" cy="72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31" name="Equation" r:id="rId5" imgW="2743200" imgH="812520" progId="Equation.DSMT4">
                  <p:embed/>
                </p:oleObj>
              </mc:Choice>
              <mc:Fallback>
                <p:oleObj name="Equation" r:id="rId5" imgW="2743200" imgH="8125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45307FDF-87D9-427C-B9F7-3916CC2BD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8224" y="1085506"/>
                        <a:ext cx="2448625" cy="725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int (sqrt(9 minus (x^2))/(x^2)) (d x) =  negative ((sqrt(9 minus (x^2))/x) minus sin^(negative 1)(x/3) + C)&#10;">
            <a:extLst>
              <a:ext uri="{FF2B5EF4-FFF2-40B4-BE49-F238E27FC236}">
                <a16:creationId xmlns="" xmlns:a16="http://schemas.microsoft.com/office/drawing/2014/main" id="{B782F5FA-BB85-4B8B-8B4A-1221EED52D19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771375210"/>
              </p:ext>
            </p:extLst>
          </p:nvPr>
        </p:nvGraphicFramePr>
        <p:xfrm>
          <a:off x="3927831" y="2418218"/>
          <a:ext cx="4336339" cy="73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32" name="Equation" r:id="rId7" imgW="5257800" imgH="888840" progId="Equation.DSMT4">
                  <p:embed/>
                </p:oleObj>
              </mc:Choice>
              <mc:Fallback>
                <p:oleObj name="Equation" r:id="rId7" imgW="525780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8499D43F-55CA-46BB-BEB6-FF86FCFC2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7831" y="2418218"/>
                        <a:ext cx="4336339" cy="73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35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2E35D-FE4C-4145-AFCE-7D4F760F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8F7C5E-FCAE-4BD7-83F3-1DDA7E943EE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48831"/>
          </a:xfrm>
        </p:spPr>
        <p:txBody>
          <a:bodyPr/>
          <a:lstStyle/>
          <a:p>
            <a:r>
              <a:rPr lang="en-US" altLang="en-US" dirty="0"/>
              <a:t>Find the area enclosed by the ellipse</a:t>
            </a:r>
            <a:endParaRPr lang="en-IN" dirty="0"/>
          </a:p>
        </p:txBody>
      </p:sp>
      <p:graphicFrame>
        <p:nvGraphicFramePr>
          <p:cNvPr id="12" name="Content Placeholder 11" descr="((x^2)/(a^2)) + ((y^2)/(b^2)) = 1&#10;">
            <a:extLst>
              <a:ext uri="{FF2B5EF4-FFF2-40B4-BE49-F238E27FC236}">
                <a16:creationId xmlns="" xmlns:a16="http://schemas.microsoft.com/office/drawing/2014/main" id="{A405358D-C665-4D39-BBEF-884D5D38234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47710282"/>
              </p:ext>
            </p:extLst>
          </p:nvPr>
        </p:nvGraphicFramePr>
        <p:xfrm>
          <a:off x="5410461" y="1867055"/>
          <a:ext cx="1364729" cy="71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40" name="Equation" r:id="rId3" imgW="1485720" imgH="774360" progId="Equation.DSMT4">
                  <p:embed/>
                </p:oleObj>
              </mc:Choice>
              <mc:Fallback>
                <p:oleObj name="Equation" r:id="rId3" imgW="1485720" imgH="774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561196E7-E289-4A35-A84C-F5AB96FAD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461" y="1867055"/>
                        <a:ext cx="1364729" cy="71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14D0005-FA03-4B56-8B96-E8F0114F845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126832"/>
            <a:ext cx="10712450" cy="774700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Solving the equation of the ellipse for </a:t>
            </a:r>
            <a:r>
              <a:rPr lang="en-US" altLang="en-US" i="1" dirty="0"/>
              <a:t>y</a:t>
            </a:r>
            <a:r>
              <a:rPr lang="en-US" altLang="en-US" dirty="0"/>
              <a:t>, we get</a:t>
            </a:r>
            <a:endParaRPr lang="en-IN" dirty="0"/>
          </a:p>
        </p:txBody>
      </p:sp>
      <p:graphicFrame>
        <p:nvGraphicFramePr>
          <p:cNvPr id="14" name="Content Placeholder 13" descr="((y^2)/(b^2)) =(1 minus ((x^2)/(a^2))) = ((a^2) minus (x^2))/(a^2) or y = plus-minus ((b/a) sqrt((a^2) minus (x^2)))&#10;">
            <a:extLst>
              <a:ext uri="{FF2B5EF4-FFF2-40B4-BE49-F238E27FC236}">
                <a16:creationId xmlns="" xmlns:a16="http://schemas.microsoft.com/office/drawing/2014/main" id="{FD2DDB1C-4A40-4B61-ADDB-F8349AAB738F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78113753"/>
              </p:ext>
            </p:extLst>
          </p:nvPr>
        </p:nvGraphicFramePr>
        <p:xfrm>
          <a:off x="3043570" y="4718431"/>
          <a:ext cx="6104859" cy="78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41" name="Equation" r:id="rId5" imgW="6045120" imgH="774360" progId="Equation.DSMT4">
                  <p:embed/>
                </p:oleObj>
              </mc:Choice>
              <mc:Fallback>
                <p:oleObj name="Equation" r:id="rId5" imgW="6045120" imgH="774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E517E29C-8443-492A-A605-3EB2520CC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3570" y="4718431"/>
                        <a:ext cx="6104859" cy="78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6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5FA00-38DC-4948-AD84-06FC4313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5)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0599FA-EABF-40DB-9FE2-F21BF5AEFA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697319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Because the ellipse is symmetric with respect to both axes, the total area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is four times the area in the first quadrant (see Figure 2).</a:t>
            </a:r>
            <a:endParaRPr lang="en-IN" dirty="0"/>
          </a:p>
        </p:txBody>
      </p:sp>
      <p:pic>
        <p:nvPicPr>
          <p:cNvPr id="11" name="Content Placeholder 10" descr="An ellipse is graphed on the x y coordinate plane. The ellipse is symmetric about the origin, it cuts the positive y-axis at (0, b), and the positive x-axis at (a, 0). The x-axis is the major axis, and the y-axis is the minor axis. The portion of the ellipse that is in the first quadrant is shaded.&#10;">
            <a:extLst>
              <a:ext uri="{FF2B5EF4-FFF2-40B4-BE49-F238E27FC236}">
                <a16:creationId xmlns="" xmlns:a16="http://schemas.microsoft.com/office/drawing/2014/main" id="{0B47999C-2BC1-4500-BB03-AF32AA598D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5515" y="2594469"/>
            <a:ext cx="3054886" cy="2230555"/>
          </a:xfrm>
          <a:prstGeom prst="rect">
            <a:avLst/>
          </a:prstGeom>
        </p:spPr>
      </p:pic>
      <p:graphicFrame>
        <p:nvGraphicFramePr>
          <p:cNvPr id="13" name="Content Placeholder 12" descr="((x^2)/(a^2)) + ((y^2)/(b^2)) = 1&#10;">
            <a:extLst>
              <a:ext uri="{FF2B5EF4-FFF2-40B4-BE49-F238E27FC236}">
                <a16:creationId xmlns="" xmlns:a16="http://schemas.microsoft.com/office/drawing/2014/main" id="{528920DE-A918-4365-8DE0-5F6CD9718FCE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29688809"/>
              </p:ext>
            </p:extLst>
          </p:nvPr>
        </p:nvGraphicFramePr>
        <p:xfrm>
          <a:off x="5497882" y="4926932"/>
          <a:ext cx="1141249" cy="59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49" name="Equation" r:id="rId4" imgW="1485720" imgH="774360" progId="Equation.DSMT4">
                  <p:embed/>
                </p:oleObj>
              </mc:Choice>
              <mc:Fallback>
                <p:oleObj name="Equation" r:id="rId4" imgW="1485720" imgH="774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4D09B042-06DF-48F2-A295-D37E8CD2C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7882" y="4926932"/>
                        <a:ext cx="1141249" cy="59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B50DE0C-18D7-4DBE-A6D1-C70CD61969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5777390"/>
            <a:ext cx="10729913" cy="335868"/>
          </a:xfrm>
        </p:spPr>
        <p:txBody>
          <a:bodyPr/>
          <a:lstStyle/>
          <a:p>
            <a:pPr algn="ctr"/>
            <a:r>
              <a:rPr lang="en-US" altLang="en-US" sz="2000" b="1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234665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89A397-3D4C-4DC6-B2F0-F8C715D8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5)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688D24-6B47-4949-B95D-580912AC0490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part of the ellipse in the first quadrant is given by the function</a:t>
            </a:r>
            <a:endParaRPr lang="en-IN" dirty="0"/>
          </a:p>
        </p:txBody>
      </p:sp>
      <p:graphicFrame>
        <p:nvGraphicFramePr>
          <p:cNvPr id="12" name="Content Placeholder 11" descr="y = ((b/a) sqrt((a^2) minus (x^2))) 0 &lt;= x &lt;= a">
            <a:extLst>
              <a:ext uri="{FF2B5EF4-FFF2-40B4-BE49-F238E27FC236}">
                <a16:creationId xmlns="" xmlns:a16="http://schemas.microsoft.com/office/drawing/2014/main" id="{2FF83463-B88A-4FBD-8034-40FCF94DF30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658096252"/>
              </p:ext>
            </p:extLst>
          </p:nvPr>
        </p:nvGraphicFramePr>
        <p:xfrm>
          <a:off x="4542635" y="2182442"/>
          <a:ext cx="3100380" cy="64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76" name="Equation" r:id="rId3" imgW="3530520" imgH="736560" progId="Equation.DSMT4">
                  <p:embed/>
                </p:oleObj>
              </mc:Choice>
              <mc:Fallback>
                <p:oleObj name="Equation" r:id="rId3" imgW="353052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7547653A-A24E-4518-81B5-13DAEBE8F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2635" y="2182442"/>
                        <a:ext cx="3100380" cy="64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81D376D-98AB-4BD3-958F-5C0117D0F90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72329"/>
            <a:ext cx="1343409" cy="29481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and so</a:t>
            </a:r>
            <a:endParaRPr lang="en-IN" dirty="0"/>
          </a:p>
        </p:txBody>
      </p:sp>
      <p:graphicFrame>
        <p:nvGraphicFramePr>
          <p:cNvPr id="14" name="Content Placeholder 13" descr="(1/4)A = int_0^b ((b/a) sqrt((a^2) minus (x^2))) (d x)">
            <a:extLst>
              <a:ext uri="{FF2B5EF4-FFF2-40B4-BE49-F238E27FC236}">
                <a16:creationId xmlns="" xmlns:a16="http://schemas.microsoft.com/office/drawing/2014/main" id="{CBD41C17-26F6-4A46-B2BB-477B13D9EEDD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936879924"/>
              </p:ext>
            </p:extLst>
          </p:nvPr>
        </p:nvGraphicFramePr>
        <p:xfrm>
          <a:off x="4628692" y="3861344"/>
          <a:ext cx="2808104" cy="71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77" name="Equation" r:id="rId5" imgW="2908080" imgH="736560" progId="Equation.DSMT4">
                  <p:embed/>
                </p:oleObj>
              </mc:Choice>
              <mc:Fallback>
                <p:oleObj name="Equation" r:id="rId5" imgW="2908080" imgH="736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F3B23511-5AD2-4738-A5AC-B46F0C7A0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8692" y="3861344"/>
                        <a:ext cx="2808104" cy="711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E968CDE-27EE-4FC8-B4AE-C6AA6268F12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934961"/>
            <a:ext cx="10718800" cy="34204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To evaluate this integral we substitute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Then </a:t>
            </a:r>
            <a:r>
              <a:rPr lang="en-US" altLang="en-US" i="1" dirty="0">
                <a:sym typeface="Symbol" panose="05050102010706020507" pitchFamily="18" charset="2"/>
              </a:rPr>
              <a:t>dx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cos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 </a:t>
            </a:r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526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2E86F9-B148-4497-86AD-D02BCDA9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5)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4F2DA0-D76C-49E3-A950-330C9C9BB17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26035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To change the limits of integration we note that when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= 0, 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 0, so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 0;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646615-A9E5-4EB7-8025-13F823EDC4C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3403321" cy="33496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when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, 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 1, so</a:t>
            </a:r>
            <a:endParaRPr lang="en-IN" dirty="0"/>
          </a:p>
        </p:txBody>
      </p:sp>
      <p:graphicFrame>
        <p:nvGraphicFramePr>
          <p:cNvPr id="12" name="Content Placeholder 11" descr="theta = (pi/2)">
            <a:extLst>
              <a:ext uri="{FF2B5EF4-FFF2-40B4-BE49-F238E27FC236}">
                <a16:creationId xmlns="" xmlns:a16="http://schemas.microsoft.com/office/drawing/2014/main" id="{7EC90FBC-9440-4101-961C-EAB644E02B67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033809602"/>
              </p:ext>
            </p:extLst>
          </p:nvPr>
        </p:nvGraphicFramePr>
        <p:xfrm>
          <a:off x="4170912" y="1687321"/>
          <a:ext cx="829320" cy="69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01" name="Equation" r:id="rId3" imgW="863280" imgH="723600" progId="Equation.DSMT4">
                  <p:embed/>
                </p:oleObj>
              </mc:Choice>
              <mc:Fallback>
                <p:oleObj name="Equation" r:id="rId3" imgW="86328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41494935-64FB-4F61-9AEE-DB1EE0A14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0912" y="1687321"/>
                        <a:ext cx="829320" cy="695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9B73EE2-1FEE-461B-880A-6D4ED01119E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516502"/>
            <a:ext cx="690266" cy="301628"/>
          </a:xfrm>
        </p:spPr>
        <p:txBody>
          <a:bodyPr/>
          <a:lstStyle/>
          <a:p>
            <a:r>
              <a:rPr lang="en-US" dirty="0"/>
              <a:t>Also</a:t>
            </a:r>
            <a:endParaRPr lang="en-IN" dirty="0"/>
          </a:p>
        </p:txBody>
      </p:sp>
      <p:graphicFrame>
        <p:nvGraphicFramePr>
          <p:cNvPr id="13" name="Content Placeholder 12" descr="sqrt((a^2) minus (x^2)) =  (sqrt(a^2) minus (a^2) sin^2 (theta)) =  (sqrt((a^2) cos^2 (theta))) =  (a abs(cos (theta))) =  (a cos (theta))&#10;">
            <a:extLst>
              <a:ext uri="{FF2B5EF4-FFF2-40B4-BE49-F238E27FC236}">
                <a16:creationId xmlns="" xmlns:a16="http://schemas.microsoft.com/office/drawing/2014/main" id="{23159C89-0C78-444A-A3C1-B9FFB95312EB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099443188"/>
              </p:ext>
            </p:extLst>
          </p:nvPr>
        </p:nvGraphicFramePr>
        <p:xfrm>
          <a:off x="4398031" y="2818130"/>
          <a:ext cx="3395938" cy="19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02" name="Equation" r:id="rId5" imgW="3492360" imgH="1955520" progId="Equation.DSMT4">
                  <p:embed/>
                </p:oleObj>
              </mc:Choice>
              <mc:Fallback>
                <p:oleObj name="Equation" r:id="rId5" imgW="3492360" imgH="1955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="" xmlns:a16="http://schemas.microsoft.com/office/drawing/2014/main" id="{0307CF4E-5013-40D7-872D-527FE6762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8031" y="2818130"/>
                        <a:ext cx="3395938" cy="19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7F91486-C1D0-4A11-B94C-059F6D6411F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5256836"/>
            <a:ext cx="770653" cy="30162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since</a:t>
            </a:r>
            <a:endParaRPr lang="en-IN" dirty="0"/>
          </a:p>
        </p:txBody>
      </p:sp>
      <p:graphicFrame>
        <p:nvGraphicFramePr>
          <p:cNvPr id="14" name="Content Placeholder 13" descr="0 &lt;= theta &lt;= (pi/2)">
            <a:extLst>
              <a:ext uri="{FF2B5EF4-FFF2-40B4-BE49-F238E27FC236}">
                <a16:creationId xmlns="" xmlns:a16="http://schemas.microsoft.com/office/drawing/2014/main" id="{6E10F3CC-616E-420B-93E7-249B9B7C5B5D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4232297580"/>
              </p:ext>
            </p:extLst>
          </p:nvPr>
        </p:nvGraphicFramePr>
        <p:xfrm>
          <a:off x="1571997" y="5099236"/>
          <a:ext cx="1284332" cy="69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03" name="Equation" r:id="rId7" imgW="1333440" imgH="723600" progId="Equation.DSMT4">
                  <p:embed/>
                </p:oleObj>
              </mc:Choice>
              <mc:Fallback>
                <p:oleObj name="Equation" r:id="rId7" imgW="133344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37E5BDEF-248D-461B-9E38-3A6BF7027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1997" y="5099236"/>
                        <a:ext cx="1284332" cy="697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19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97F9F-7F0B-41B3-BD8C-0FDBF19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5)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400C1D-5394-42CE-8C8B-31032887A60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1783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Therefore</a:t>
            </a:r>
            <a:endParaRPr lang="en-IN" dirty="0"/>
          </a:p>
        </p:txBody>
      </p:sp>
      <p:graphicFrame>
        <p:nvGraphicFramePr>
          <p:cNvPr id="8" name="Content Placeholder 7" descr="A = 4(b/a) int_0^a (sqrt((a^2) minus (x^2))) (d x) =  4(b/a) int_0^(pi)/2 (a cos (theta) * a cos (theta)) (d theta) =  (4 a b) int_0^(pi)/2 (cos^2 (theta)) (d theta) =  (4 a b) int_0^(pi)/2 ((1/2)(1 + cos (2 theta))) (d theta)&#10;">
            <a:extLst>
              <a:ext uri="{FF2B5EF4-FFF2-40B4-BE49-F238E27FC236}">
                <a16:creationId xmlns="" xmlns:a16="http://schemas.microsoft.com/office/drawing/2014/main" id="{2FFE2EEE-80E9-4FFF-AA39-2342AFC1295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98425835"/>
              </p:ext>
            </p:extLst>
          </p:nvPr>
        </p:nvGraphicFramePr>
        <p:xfrm>
          <a:off x="4171878" y="2109335"/>
          <a:ext cx="3841893" cy="281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16" name="Equation" r:id="rId3" imgW="4025880" imgH="2946240" progId="Equation.DSMT4">
                  <p:embed/>
                </p:oleObj>
              </mc:Choice>
              <mc:Fallback>
                <p:oleObj name="Equation" r:id="rId3" imgW="4025880" imgH="2946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F44C999E-B9B5-4B53-958A-D4DEFDE18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1878" y="2109335"/>
                        <a:ext cx="3841893" cy="281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89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AA3FB-EB20-49CB-9E34-AB5EBBCC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(5 of 5)</a:t>
            </a:r>
            <a:endParaRPr lang="en-IN" dirty="0"/>
          </a:p>
        </p:txBody>
      </p:sp>
      <p:graphicFrame>
        <p:nvGraphicFramePr>
          <p:cNvPr id="12" name="Content Placeholder 11" descr=" =  (2 a b)[theta + (1/2) sin (2 theta)]_0^(pi)/2&#10; =  (2 a b)((pi)/2 + 0 minus 0)&#10; =  ((pi) a b)&#10;">
            <a:extLst>
              <a:ext uri="{FF2B5EF4-FFF2-40B4-BE49-F238E27FC236}">
                <a16:creationId xmlns="" xmlns:a16="http://schemas.microsoft.com/office/drawing/2014/main" id="{F8C6070B-8E20-44C1-8250-37AF7AF7DA28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714298118"/>
              </p:ext>
            </p:extLst>
          </p:nvPr>
        </p:nvGraphicFramePr>
        <p:xfrm>
          <a:off x="4840767" y="1294152"/>
          <a:ext cx="2504114" cy="164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40" name="Equation" r:id="rId3" imgW="2679480" imgH="1765080" progId="Equation.DSMT4">
                  <p:embed/>
                </p:oleObj>
              </mc:Choice>
              <mc:Fallback>
                <p:oleObj name="Equation" r:id="rId3" imgW="2679480" imgH="1765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2A6CD599-BE40-4BB2-8DAB-5147D6222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0767" y="1294152"/>
                        <a:ext cx="2504114" cy="164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3A60E5-150A-4BD6-9305-EC93DD43616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169908"/>
            <a:ext cx="10712450" cy="855680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We have shown that the area of an ellipse with semiaxes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is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smtClean="0">
                <a:sym typeface="Symbol" panose="05050102010706020507" pitchFamily="18" charset="2"/>
              </a:rPr>
              <a:t>ab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  <a:endParaRPr lang="en-US" altLang="en-US" i="1" dirty="0">
              <a:sym typeface="Symbol" panose="05050102010706020507" pitchFamily="18" charset="2"/>
            </a:endParaRP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In particular, taking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, we have proved the famous formula that the area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7D9DED8-0703-4759-905C-76166D2D270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4047137"/>
            <a:ext cx="3413369" cy="3243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of a circle with radius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is</a:t>
            </a:r>
            <a:endParaRPr lang="en-IN" dirty="0"/>
          </a:p>
        </p:txBody>
      </p:sp>
      <p:graphicFrame>
        <p:nvGraphicFramePr>
          <p:cNvPr id="14" name="Content Placeholder 13" descr="pi (r^2)">
            <a:extLst>
              <a:ext uri="{FF2B5EF4-FFF2-40B4-BE49-F238E27FC236}">
                <a16:creationId xmlns="" xmlns:a16="http://schemas.microsoft.com/office/drawing/2014/main" id="{0C1DDB5F-26CE-45E7-B45F-ABDCD23C27C3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24797916"/>
              </p:ext>
            </p:extLst>
          </p:nvPr>
        </p:nvGraphicFramePr>
        <p:xfrm>
          <a:off x="4167749" y="3964905"/>
          <a:ext cx="61468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41" name="Equation" r:id="rId5" imgW="558720" imgH="342720" progId="Equation.DSMT4">
                  <p:embed/>
                </p:oleObj>
              </mc:Choice>
              <mc:Fallback>
                <p:oleObj name="Equation" r:id="rId5" imgW="558720" imgH="342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9FF860E3-D195-4E73-9DAA-0065018DA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7749" y="3964905"/>
                        <a:ext cx="61468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63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3"/>
            <a:ext cx="10515600" cy="684026"/>
          </a:xfrm>
        </p:spPr>
        <p:txBody>
          <a:bodyPr/>
          <a:lstStyle/>
          <a:p>
            <a:pPr algn="ctr"/>
            <a:r>
              <a:rPr lang="en-US" sz="3600" dirty="0"/>
              <a:t>7.3 </a:t>
            </a:r>
            <a:r>
              <a:rPr lang="en-US" altLang="en-US" sz="3600" dirty="0"/>
              <a:t>Trigonometric Substitution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9119-C611-4202-B8BA-C757A082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(7 of 8)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F5524E-E134-423F-9B41-3660C66C5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1209676"/>
          </a:xfrm>
        </p:spPr>
        <p:txBody>
          <a:bodyPr/>
          <a:lstStyle/>
          <a:p>
            <a:r>
              <a:rPr lang="en-US" altLang="en-US" b="1" dirty="0"/>
              <a:t>Note:</a:t>
            </a:r>
          </a:p>
          <a:p>
            <a:r>
              <a:rPr lang="en-US" altLang="en-US" dirty="0"/>
              <a:t>Since the integral in Example 2 was a definite integral, we changed the limits of integration and did not have to convert back to the original variable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99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3A540-C35B-4007-A412-7F5DF72E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57913F-A649-426C-B637-488C8594732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50073" cy="352427"/>
          </a:xfrm>
        </p:spPr>
        <p:txBody>
          <a:bodyPr/>
          <a:lstStyle/>
          <a:p>
            <a:r>
              <a:rPr lang="en-US" altLang="en-US" dirty="0"/>
              <a:t>Find</a:t>
            </a:r>
            <a:endParaRPr lang="en-IN" dirty="0"/>
          </a:p>
        </p:txBody>
      </p:sp>
      <p:graphicFrame>
        <p:nvGraphicFramePr>
          <p:cNvPr id="12" name="Content Placeholder 11" descr="int (1/(x^2)sqrt((x^2) + 4)) (d x).">
            <a:extLst>
              <a:ext uri="{FF2B5EF4-FFF2-40B4-BE49-F238E27FC236}">
                <a16:creationId xmlns="" xmlns:a16="http://schemas.microsoft.com/office/drawing/2014/main" id="{5FB6E53B-72AE-4F97-AFBC-056B5A1305C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69985192"/>
              </p:ext>
            </p:extLst>
          </p:nvPr>
        </p:nvGraphicFramePr>
        <p:xfrm>
          <a:off x="1472628" y="1091729"/>
          <a:ext cx="2025671" cy="79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2" name="Equation" r:id="rId3" imgW="2082600" imgH="812520" progId="Equation.DSMT4">
                  <p:embed/>
                </p:oleObj>
              </mc:Choice>
              <mc:Fallback>
                <p:oleObj name="Equation" r:id="rId3" imgW="2082600" imgH="812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D7EAB06A-C24F-45EA-871E-A65EB6D96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2628" y="1091729"/>
                        <a:ext cx="2025671" cy="79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A7FC96A-C7C6-4534-8795-9B71E93015F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323312" cy="790506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Let </a:t>
            </a:r>
            <a:r>
              <a:rPr lang="en-US" altLang="en-US" i="1" dirty="0"/>
              <a:t>x</a:t>
            </a:r>
            <a:r>
              <a:rPr lang="en-US" altLang="en-US" dirty="0"/>
              <a:t> = 2</a:t>
            </a:r>
            <a:endParaRPr lang="en-IN" dirty="0"/>
          </a:p>
        </p:txBody>
      </p:sp>
      <p:graphicFrame>
        <p:nvGraphicFramePr>
          <p:cNvPr id="14" name="Content Placeholder 13" descr="tan(theta), negative (pi/2) &lt; theta &lt; (pi/2). Then dx = 2 sec^2(theta) d(theta) and">
            <a:extLst>
              <a:ext uri="{FF2B5EF4-FFF2-40B4-BE49-F238E27FC236}">
                <a16:creationId xmlns="" xmlns:a16="http://schemas.microsoft.com/office/drawing/2014/main" id="{DA5D1347-3B4E-4B38-9084-A5E2E2FC6D31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967831248"/>
              </p:ext>
            </p:extLst>
          </p:nvPr>
        </p:nvGraphicFramePr>
        <p:xfrm>
          <a:off x="2090056" y="2607892"/>
          <a:ext cx="5476305" cy="65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3" name="Equation" r:id="rId5" imgW="6070320" imgH="723600" progId="Equation.DSMT4">
                  <p:embed/>
                </p:oleObj>
              </mc:Choice>
              <mc:Fallback>
                <p:oleObj name="Equation" r:id="rId5" imgW="6070320" imgH="723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490584F3-5440-4640-851C-970636E5C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0056" y="2607892"/>
                        <a:ext cx="5476305" cy="65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 descr="sqrt((x^2) + 4) = sqrt(4(tan^2 (theta) + 1)) = (sqrt(4 sec^2 (theta))) = 2abs(sec(theta)) = 2 sec(theta)&#10;">
            <a:extLst>
              <a:ext uri="{FF2B5EF4-FFF2-40B4-BE49-F238E27FC236}">
                <a16:creationId xmlns="" xmlns:a16="http://schemas.microsoft.com/office/drawing/2014/main" id="{83560CA1-D413-4763-8128-EC76BECD9183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4172596387"/>
              </p:ext>
            </p:extLst>
          </p:nvPr>
        </p:nvGraphicFramePr>
        <p:xfrm>
          <a:off x="3593631" y="3768458"/>
          <a:ext cx="4502322" cy="157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4" name="Equation" r:id="rId7" imgW="4838400" imgH="1688760" progId="Equation.DSMT4">
                  <p:embed/>
                </p:oleObj>
              </mc:Choice>
              <mc:Fallback>
                <p:oleObj name="Equation" r:id="rId7" imgW="4838400" imgH="16887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317F6918-1E8A-496C-B3E5-F56BE1777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3631" y="3768458"/>
                        <a:ext cx="4502322" cy="1571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3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7F069A-F406-4E7E-8ECB-02D97069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3)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2314EC-0E30-4042-B9F5-93FE60C1BD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624763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So we have</a:t>
            </a:r>
            <a:endParaRPr lang="en-IN" dirty="0"/>
          </a:p>
        </p:txBody>
      </p:sp>
      <p:graphicFrame>
        <p:nvGraphicFramePr>
          <p:cNvPr id="12" name="Content Placeholder 11" descr="int ((d x)/(x^2)sqrt((x^2) + 4)) =  int (2 sec^2 (theta) (d theta)/4 tan^2 (theta) * 2 sec (theta)) =  (1/4) int (sec (theta)/tan^2 (theta)) (d theta)&#10;">
            <a:extLst>
              <a:ext uri="{FF2B5EF4-FFF2-40B4-BE49-F238E27FC236}">
                <a16:creationId xmlns="" xmlns:a16="http://schemas.microsoft.com/office/drawing/2014/main" id="{978ED1AB-1EEF-45A3-9408-1617AFE3662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931416276"/>
              </p:ext>
            </p:extLst>
          </p:nvPr>
        </p:nvGraphicFramePr>
        <p:xfrm>
          <a:off x="3738834" y="1551908"/>
          <a:ext cx="3949678" cy="167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4" name="Equation" r:id="rId3" imgW="4305240" imgH="1828800" progId="Equation.DSMT4">
                  <p:embed/>
                </p:oleObj>
              </mc:Choice>
              <mc:Fallback>
                <p:oleObj name="Equation" r:id="rId3" imgW="4305240" imgH="1828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A5FF7B1-366C-4AB0-97AF-3545B7A64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8834" y="1551908"/>
                        <a:ext cx="3949678" cy="167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6880C93-447F-4FBB-A0C1-7B6B3EF379C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644426"/>
            <a:ext cx="10712450" cy="695166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To evaluate this trigonometric integral we put everything in terms of 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 cos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</a:t>
            </a:r>
            <a:endParaRPr lang="en-IN" dirty="0"/>
          </a:p>
        </p:txBody>
      </p:sp>
      <p:graphicFrame>
        <p:nvGraphicFramePr>
          <p:cNvPr id="14" name="Content Placeholder 13" descr="(sec (theta)/tan^2 (theta)) =  ((1/cos (theta)) * (cos^2 (theta))/(sin^2 (theta))) =  (cos (theta)/sin^2 (theta))&#10;">
            <a:extLst>
              <a:ext uri="{FF2B5EF4-FFF2-40B4-BE49-F238E27FC236}">
                <a16:creationId xmlns="" xmlns:a16="http://schemas.microsoft.com/office/drawing/2014/main" id="{1A6473B2-9B3B-4DFA-B741-9799E8148449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520520730"/>
              </p:ext>
            </p:extLst>
          </p:nvPr>
        </p:nvGraphicFramePr>
        <p:xfrm>
          <a:off x="4153618" y="4908810"/>
          <a:ext cx="4065632" cy="78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5" name="Equation" r:id="rId5" imgW="4025880" imgH="774360" progId="Equation.DSMT4">
                  <p:embed/>
                </p:oleObj>
              </mc:Choice>
              <mc:Fallback>
                <p:oleObj name="Equation" r:id="rId5" imgW="4025880" imgH="774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98CCB891-39CD-416F-A372-F976D16D3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3618" y="4908810"/>
                        <a:ext cx="4065632" cy="78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74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47CCDEA-1B6A-48B8-9540-07F5478C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3)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F2CD56C-C390-43B6-9C8E-DCFCDD86933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Therefore, making the substitution </a:t>
            </a:r>
            <a:r>
              <a:rPr lang="en-US" altLang="en-US" i="1" dirty="0">
                <a:sym typeface="Symbol" panose="05050102010706020507" pitchFamily="18" charset="2"/>
              </a:rPr>
              <a:t>u</a:t>
            </a:r>
            <a:r>
              <a:rPr lang="en-US" altLang="en-US" dirty="0">
                <a:sym typeface="Symbol" panose="05050102010706020507" pitchFamily="18" charset="2"/>
              </a:rPr>
              <a:t> = 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, </a:t>
            </a:r>
            <a:r>
              <a:rPr lang="en-US" altLang="en-US" dirty="0">
                <a:sym typeface="Symbol" panose="05050102010706020507" pitchFamily="18" charset="2"/>
              </a:rPr>
              <a:t>we have</a:t>
            </a:r>
            <a:endParaRPr lang="en-IN" dirty="0"/>
          </a:p>
        </p:txBody>
      </p:sp>
      <p:graphicFrame>
        <p:nvGraphicFramePr>
          <p:cNvPr id="10" name="Content Placeholder 9" descr="int ((d x)/(x^2) sqrt((x^2) + 4)) =  (1/4) int (cos (theta)/sin^2 (theta)) (d theta) =  (1/4) int ((d u)/(u^2)) =  (1/4) (negative (1/u)) + C =  negative (1/4 sin (theta)) + C =  negative (csc (theta)/4) + C&#10;">
            <a:extLst>
              <a:ext uri="{FF2B5EF4-FFF2-40B4-BE49-F238E27FC236}">
                <a16:creationId xmlns="" xmlns:a16="http://schemas.microsoft.com/office/drawing/2014/main" id="{56B4B53D-2612-4878-8BE9-DFAE5F97D13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264481091"/>
              </p:ext>
            </p:extLst>
          </p:nvPr>
        </p:nvGraphicFramePr>
        <p:xfrm>
          <a:off x="4345757" y="2018708"/>
          <a:ext cx="3500485" cy="395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08" name="Equation" r:id="rId3" imgW="3708360" imgH="4190760" progId="Equation.DSMT4">
                  <p:embed/>
                </p:oleObj>
              </mc:Choice>
              <mc:Fallback>
                <p:oleObj name="Equation" r:id="rId3" imgW="3708360" imgH="4190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="" xmlns:a16="http://schemas.microsoft.com/office/drawing/2014/main" id="{BACEBB8E-7380-4387-BDBC-C24156CF1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5757" y="2018708"/>
                        <a:ext cx="3500485" cy="395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4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BBEF0C-0950-490F-AC5D-6EA40D71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3)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20A6A-B2E4-4195-9244-7CA89B9811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4633897" cy="36570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We use Figure 3 to determine that</a:t>
            </a:r>
            <a:endParaRPr lang="en-IN" dirty="0"/>
          </a:p>
        </p:txBody>
      </p:sp>
      <p:graphicFrame>
        <p:nvGraphicFramePr>
          <p:cNvPr id="12" name="Content Placeholder 11" descr="csc(theta) = ((sqrt(x^2) + 4)/x)">
            <a:extLst>
              <a:ext uri="{FF2B5EF4-FFF2-40B4-BE49-F238E27FC236}">
                <a16:creationId xmlns="" xmlns:a16="http://schemas.microsoft.com/office/drawing/2014/main" id="{E288093D-4A88-471D-BC19-02BD3E474F92}"/>
              </a:ext>
            </a:extLst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4151731"/>
              </p:ext>
            </p:extLst>
          </p:nvPr>
        </p:nvGraphicFramePr>
        <p:xfrm>
          <a:off x="5504866" y="1063295"/>
          <a:ext cx="1822184" cy="71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25" name="Equation" r:id="rId3" imgW="2095200" imgH="825480" progId="Equation.DSMT4">
                  <p:embed/>
                </p:oleObj>
              </mc:Choice>
              <mc:Fallback>
                <p:oleObj name="Equation" r:id="rId3" imgW="209520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412B989F-A9A8-41D0-AC2E-8031EB40D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4866" y="1063295"/>
                        <a:ext cx="1822184" cy="71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885F190-48FD-47D9-AFCF-129C042BB9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56048" y="1292277"/>
            <a:ext cx="3999352" cy="36570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and so</a:t>
            </a:r>
            <a:endParaRPr lang="en-IN" dirty="0"/>
          </a:p>
        </p:txBody>
      </p:sp>
      <p:graphicFrame>
        <p:nvGraphicFramePr>
          <p:cNvPr id="14" name="Content Placeholder 13" descr="int ((d x)/(x^2) sqrt((x^2) + 4)) =  negative (sqrt((x^2) + 4)/4x) + C&#10;">
            <a:extLst>
              <a:ext uri="{FF2B5EF4-FFF2-40B4-BE49-F238E27FC236}">
                <a16:creationId xmlns="" xmlns:a16="http://schemas.microsoft.com/office/drawing/2014/main" id="{D2684E03-2FD0-451D-91E9-9E4E3F7C6FB4}"/>
              </a:ext>
            </a:extLst>
          </p:cNvPr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89780089"/>
              </p:ext>
            </p:extLst>
          </p:nvPr>
        </p:nvGraphicFramePr>
        <p:xfrm>
          <a:off x="4389499" y="2081637"/>
          <a:ext cx="3232096" cy="79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26" name="Equation" r:id="rId5" imgW="3695400" imgH="914400" progId="Equation.DSMT4">
                  <p:embed/>
                </p:oleObj>
              </mc:Choice>
              <mc:Fallback>
                <p:oleObj name="Equation" r:id="rId5" imgW="3695400" imgH="914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7086940A-BC11-4B25-A340-4F7FE85827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9499" y="2081637"/>
                        <a:ext cx="3232096" cy="79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Content Placeholder 14" descr="The image shows a right-angled triangle that has an angle theta in its left vertex. The base of the triangle is 2, the perpendicular is x, and the hypotenuse is sqrt(x^2 + 4).&#10;">
            <a:extLst>
              <a:ext uri="{FF2B5EF4-FFF2-40B4-BE49-F238E27FC236}">
                <a16:creationId xmlns="" xmlns:a16="http://schemas.microsoft.com/office/drawing/2014/main" id="{413802CE-7FE8-4FDD-8FF1-50FCA342C4D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/>
          <a:stretch>
            <a:fillRect/>
          </a:stretch>
        </p:blipFill>
        <p:spPr>
          <a:xfrm>
            <a:off x="3937559" y="3143822"/>
            <a:ext cx="3937182" cy="1814588"/>
          </a:xfrm>
          <a:prstGeom prst="rect">
            <a:avLst/>
          </a:prstGeom>
        </p:spPr>
      </p:pic>
      <p:graphicFrame>
        <p:nvGraphicFramePr>
          <p:cNvPr id="17" name="Content Placeholder 16" descr="tan (theta) = (x/2)&#10;">
            <a:extLst>
              <a:ext uri="{FF2B5EF4-FFF2-40B4-BE49-F238E27FC236}">
                <a16:creationId xmlns="" xmlns:a16="http://schemas.microsoft.com/office/drawing/2014/main" id="{120FCD18-1ACB-445C-A6AF-7423594028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8804597"/>
              </p:ext>
            </p:extLst>
          </p:nvPr>
        </p:nvGraphicFramePr>
        <p:xfrm>
          <a:off x="5595136" y="5179732"/>
          <a:ext cx="820821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27" name="Equation" r:id="rId8" imgW="1218960" imgH="723600" progId="Equation.DSMT4">
                  <p:embed/>
                </p:oleObj>
              </mc:Choice>
              <mc:Fallback>
                <p:oleObj name="Equation" r:id="rId8" imgW="1218960" imgH="723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F4FED097-14F9-4B34-858E-28ABDE6FF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5136" y="5179732"/>
                        <a:ext cx="820821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FB39D9B-E78A-485E-9EEB-E264772601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5936702"/>
            <a:ext cx="10729913" cy="279095"/>
          </a:xfrm>
        </p:spPr>
        <p:txBody>
          <a:bodyPr/>
          <a:lstStyle/>
          <a:p>
            <a:pPr algn="ctr"/>
            <a:r>
              <a:rPr lang="en-US" altLang="en-US" sz="2000" b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82305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086B9-00E5-4DFD-B3C1-07D39EF7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75C31D-5B54-4653-A99B-1620AEB024E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42925" cy="352427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IN" dirty="0"/>
          </a:p>
        </p:txBody>
      </p:sp>
      <p:graphicFrame>
        <p:nvGraphicFramePr>
          <p:cNvPr id="12" name="Content Placeholder 11" descr="int ((d x)/sqrt((x^2) minus (a^2))), where a &gt; 0.">
            <a:extLst>
              <a:ext uri="{FF2B5EF4-FFF2-40B4-BE49-F238E27FC236}">
                <a16:creationId xmlns="" xmlns:a16="http://schemas.microsoft.com/office/drawing/2014/main" id="{E45DF790-5B5D-42B1-82A9-309C4943C14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90798256"/>
              </p:ext>
            </p:extLst>
          </p:nvPr>
        </p:nvGraphicFramePr>
        <p:xfrm>
          <a:off x="2051918" y="1061267"/>
          <a:ext cx="3377559" cy="8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46" name="Equation" r:id="rId3" imgW="3238200" imgH="825480" progId="Equation.DSMT4">
                  <p:embed/>
                </p:oleObj>
              </mc:Choice>
              <mc:Fallback>
                <p:oleObj name="Equation" r:id="rId3" imgW="323820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C61E8BF9-5FF7-48F4-AA82-C6920D17D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918" y="1061267"/>
                        <a:ext cx="3377559" cy="8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644CB76-0961-4A81-A162-A64B158CF56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3513853" cy="860946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 1: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We let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sec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, </a:t>
            </a:r>
            <a:r>
              <a:rPr lang="en-US" altLang="en-US" dirty="0"/>
              <a:t>where</a:t>
            </a:r>
            <a:endParaRPr lang="en-IN" dirty="0"/>
          </a:p>
        </p:txBody>
      </p:sp>
      <p:graphicFrame>
        <p:nvGraphicFramePr>
          <p:cNvPr id="14" name="Content Placeholder 13" descr="0 &lt; theta &lt; (pi/2) or pi &lt; theta &lt; (3pi/2)">
            <a:extLst>
              <a:ext uri="{FF2B5EF4-FFF2-40B4-BE49-F238E27FC236}">
                <a16:creationId xmlns="" xmlns:a16="http://schemas.microsoft.com/office/drawing/2014/main" id="{19A05A29-A704-4605-ADEC-B00DE2A8551A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312835611"/>
              </p:ext>
            </p:extLst>
          </p:nvPr>
        </p:nvGraphicFramePr>
        <p:xfrm>
          <a:off x="4273838" y="2611885"/>
          <a:ext cx="3081616" cy="68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47" name="Equation" r:id="rId5" imgW="3263760" imgH="723600" progId="Equation.DSMT4">
                  <p:embed/>
                </p:oleObj>
              </mc:Choice>
              <mc:Fallback>
                <p:oleObj name="Equation" r:id="rId5" imgW="3263760" imgH="723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17D0D6FA-B055-4AA9-B854-E333F0728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3838" y="2611885"/>
                        <a:ext cx="3081616" cy="68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8104AF8-E465-4DD9-B7AA-B0B66633F4C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496870"/>
            <a:ext cx="10718800" cy="370800"/>
          </a:xfrm>
        </p:spPr>
        <p:txBody>
          <a:bodyPr/>
          <a:lstStyle/>
          <a:p>
            <a:r>
              <a:rPr lang="en-US" altLang="en-US" dirty="0"/>
              <a:t>Then </a:t>
            </a:r>
            <a:r>
              <a:rPr lang="en-US" altLang="en-US" i="1" dirty="0"/>
              <a:t>dx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sec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tan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d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endParaRPr lang="en-IN" dirty="0"/>
          </a:p>
        </p:txBody>
      </p:sp>
      <p:graphicFrame>
        <p:nvGraphicFramePr>
          <p:cNvPr id="16" name="Content Placeholder 15" descr="sqrt((x^2) minus (a^2)) =  sqrt((a^2)(sec^2 (theta) minus 1)) =  sqrt((a^2) tan^2 (theta)) =  (a abs(tan (theta))) =  (a tan (theta))&#10;">
            <a:extLst>
              <a:ext uri="{FF2B5EF4-FFF2-40B4-BE49-F238E27FC236}">
                <a16:creationId xmlns="" xmlns:a16="http://schemas.microsoft.com/office/drawing/2014/main" id="{C2204DAC-9010-4048-88AD-50FF053F0E65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820044778"/>
              </p:ext>
            </p:extLst>
          </p:nvPr>
        </p:nvGraphicFramePr>
        <p:xfrm>
          <a:off x="4532997" y="4089959"/>
          <a:ext cx="3119655" cy="202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48" name="Equation" r:id="rId7" imgW="3555720" imgH="2311200" progId="Equation.DSMT4">
                  <p:embed/>
                </p:oleObj>
              </mc:Choice>
              <mc:Fallback>
                <p:oleObj name="Equation" r:id="rId7" imgW="3555720" imgH="231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5388EEBB-C839-478B-8FF1-1668E6FBC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2997" y="4089959"/>
                        <a:ext cx="3119655" cy="2027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8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30DA4-D53B-4117-805D-94F0ACC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r>
              <a:rPr lang="en-US" altLang="en-US" dirty="0"/>
              <a:t> 1 </a:t>
            </a:r>
            <a:r>
              <a:rPr lang="en-US" altLang="en-US" sz="2400" b="0" dirty="0"/>
              <a:t>(1 of 3)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7A64EF-C411-494D-B823-9ED77546A20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Therefore</a:t>
            </a:r>
            <a:endParaRPr lang="en-IN" dirty="0"/>
          </a:p>
        </p:txBody>
      </p:sp>
      <p:graphicFrame>
        <p:nvGraphicFramePr>
          <p:cNvPr id="8" name="Content Placeholder 7" descr="int ((d x)/sqrt((x^2) minus (a^2))) =  int ((a sec (theta) tan (theta))/(a tan (theta))) =  int (sec (theta)) (d theta) =  (ln (abs(sec (theta) + tan (theta))) + C)&#10;">
            <a:extLst>
              <a:ext uri="{FF2B5EF4-FFF2-40B4-BE49-F238E27FC236}">
                <a16:creationId xmlns="" xmlns:a16="http://schemas.microsoft.com/office/drawing/2014/main" id="{41C71470-BAAE-4A76-B40C-A703790964F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006856734"/>
              </p:ext>
            </p:extLst>
          </p:nvPr>
        </p:nvGraphicFramePr>
        <p:xfrm>
          <a:off x="3988488" y="1987702"/>
          <a:ext cx="4208675" cy="203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76" name="Equation" r:id="rId3" imgW="4317840" imgH="2082600" progId="Equation.DSMT4">
                  <p:embed/>
                </p:oleObj>
              </mc:Choice>
              <mc:Fallback>
                <p:oleObj name="Equation" r:id="rId3" imgW="4317840" imgH="20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8BFAC885-FD20-4578-A5E1-2AF775022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8488" y="1987702"/>
                        <a:ext cx="4208675" cy="203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3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EBA4A-CEA4-4AB2-A129-858A20AD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r>
              <a:rPr lang="en-US" altLang="en-US" dirty="0"/>
              <a:t> 1 </a:t>
            </a:r>
            <a:r>
              <a:rPr lang="en-US" altLang="en-US" sz="2400" b="0" dirty="0"/>
              <a:t>(2 of 3)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C361CC-30A5-428A-B84B-9218D88AEC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2" y="1292277"/>
            <a:ext cx="4041044" cy="36570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triangle in Figure 4 gives</a:t>
            </a:r>
            <a:endParaRPr lang="en-IN" dirty="0"/>
          </a:p>
        </p:txBody>
      </p:sp>
      <p:graphicFrame>
        <p:nvGraphicFramePr>
          <p:cNvPr id="12" name="Content Placeholder 11" descr="tan(theta) = sqrt((x^2) minus (a^2))">
            <a:extLst>
              <a:ext uri="{FF2B5EF4-FFF2-40B4-BE49-F238E27FC236}">
                <a16:creationId xmlns="" xmlns:a16="http://schemas.microsoft.com/office/drawing/2014/main" id="{EB633182-43EF-4D66-ACA0-BE4F24FD99EF}"/>
              </a:ext>
            </a:extLst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1189535"/>
              </p:ext>
            </p:extLst>
          </p:nvPr>
        </p:nvGraphicFramePr>
        <p:xfrm>
          <a:off x="4784321" y="1095361"/>
          <a:ext cx="1916798" cy="71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88" name="Equation" r:id="rId3" imgW="2260440" imgH="838080" progId="Equation.DSMT4">
                  <p:embed/>
                </p:oleObj>
              </mc:Choice>
              <mc:Fallback>
                <p:oleObj name="Equation" r:id="rId3" imgW="226044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20B966C-B060-4CEA-92D5-2B7679D6B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4321" y="1095361"/>
                        <a:ext cx="1916798" cy="71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54355D3-8831-45AD-BA59-457FB6B588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2879" y="1292277"/>
            <a:ext cx="4622521" cy="373039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so we have</a:t>
            </a:r>
            <a:endParaRPr lang="en-IN" dirty="0"/>
          </a:p>
        </p:txBody>
      </p:sp>
      <p:graphicFrame>
        <p:nvGraphicFramePr>
          <p:cNvPr id="14" name="Content Placeholder 13" descr="int ((d x)/sqrt((x^2) minus (a^2))) =  (ln (abs((x/a) + sqrt((x^2) minus (a^2))/a)) + C) =  (ln (abs(x + sqrt((x^2) minus (a^2))) minus ln (a)) + C)&#10;">
            <a:extLst>
              <a:ext uri="{FF2B5EF4-FFF2-40B4-BE49-F238E27FC236}">
                <a16:creationId xmlns="" xmlns:a16="http://schemas.microsoft.com/office/drawing/2014/main" id="{5E3133CB-E0CF-4D0C-8396-383800DA7518}"/>
              </a:ext>
            </a:extLst>
          </p:cNvPr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03133715"/>
              </p:ext>
            </p:extLst>
          </p:nvPr>
        </p:nvGraphicFramePr>
        <p:xfrm>
          <a:off x="1027113" y="2217738"/>
          <a:ext cx="437197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89" name="Equation" r:id="rId5" imgW="4991040" imgH="1777680" progId="Equation.DSMT4">
                  <p:embed/>
                </p:oleObj>
              </mc:Choice>
              <mc:Fallback>
                <p:oleObj name="Equation" r:id="rId5" imgW="4991040" imgH="1777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4703A5C6-CAD1-4041-A5CA-DA51D25B6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113" y="2217738"/>
                        <a:ext cx="4371975" cy="155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Content Placeholder 14" descr="A right-angled triangle has an angle theta in its left vertex. The base of the triangle is a the perpendicular is sqrt(x^2 minus a^2), and the hypotenuse is x.&#10;">
            <a:extLst>
              <a:ext uri="{FF2B5EF4-FFF2-40B4-BE49-F238E27FC236}">
                <a16:creationId xmlns="" xmlns:a16="http://schemas.microsoft.com/office/drawing/2014/main" id="{64973911-B65B-4D50-B92E-C5BA499A756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/>
          <a:stretch>
            <a:fillRect/>
          </a:stretch>
        </p:blipFill>
        <p:spPr>
          <a:xfrm>
            <a:off x="5822384" y="2240196"/>
            <a:ext cx="5711151" cy="2195652"/>
          </a:xfrm>
          <a:prstGeom prst="rect">
            <a:avLst/>
          </a:prstGeom>
        </p:spPr>
      </p:pic>
      <p:graphicFrame>
        <p:nvGraphicFramePr>
          <p:cNvPr id="17" name="Content Placeholder 16" descr="sec (theta) = (x/a)&#10;">
            <a:extLst>
              <a:ext uri="{FF2B5EF4-FFF2-40B4-BE49-F238E27FC236}">
                <a16:creationId xmlns="" xmlns:a16="http://schemas.microsoft.com/office/drawing/2014/main" id="{E098EFCC-874B-4A1E-87A1-C0F650C63FB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8247808"/>
              </p:ext>
            </p:extLst>
          </p:nvPr>
        </p:nvGraphicFramePr>
        <p:xfrm>
          <a:off x="8677960" y="4686518"/>
          <a:ext cx="84868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90" name="Equation" r:id="rId8" imgW="1282680" imgH="736560" progId="Equation.DSMT4">
                  <p:embed/>
                </p:oleObj>
              </mc:Choice>
              <mc:Fallback>
                <p:oleObj name="Equation" r:id="rId8" imgW="1282680" imgH="736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E7C3E10F-AAC0-454F-B1A3-C11AD125F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77960" y="4686518"/>
                        <a:ext cx="84868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A2519313-05A1-404C-BE91-6AD2BA2AA2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59235" y="5319092"/>
            <a:ext cx="3369807" cy="371475"/>
          </a:xfrm>
        </p:spPr>
        <p:txBody>
          <a:bodyPr/>
          <a:lstStyle/>
          <a:p>
            <a:pPr algn="ctr"/>
            <a:r>
              <a:rPr lang="en-US" altLang="en-US" sz="2000" b="1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313855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30DA4-D53B-4117-805D-94F0ACC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r>
              <a:rPr lang="en-US" altLang="en-US" dirty="0"/>
              <a:t> 1 </a:t>
            </a:r>
            <a:r>
              <a:rPr lang="en-US" altLang="en-US" sz="2400" b="0" dirty="0"/>
              <a:t>(3 of 3)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7A64EF-C411-494D-B823-9ED77546A20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Writing </a:t>
            </a:r>
            <a:r>
              <a:rPr lang="en-US" altLang="en-US" i="1" dirty="0">
                <a:sym typeface="Symbol" panose="05050102010706020507" pitchFamily="18" charset="2"/>
              </a:rPr>
              <a:t>C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C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− </a:t>
            </a:r>
            <a:r>
              <a:rPr lang="en-US" altLang="en-US" dirty="0">
                <a:sym typeface="Symbol" panose="05050102010706020507" pitchFamily="18" charset="2"/>
              </a:rPr>
              <a:t>In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, we have</a:t>
            </a:r>
            <a:endParaRPr lang="en-IN" dirty="0"/>
          </a:p>
        </p:txBody>
      </p:sp>
      <p:graphicFrame>
        <p:nvGraphicFramePr>
          <p:cNvPr id="8" name="Content Placeholder 7" descr="int ((d x)/sqrt((x^2) minus (a^2))) =  (ln (abs(x + sqrt((x^2) minus (a^2)))) + (C_1))&#10;">
            <a:extLst>
              <a:ext uri="{FF2B5EF4-FFF2-40B4-BE49-F238E27FC236}">
                <a16:creationId xmlns="" xmlns:a16="http://schemas.microsoft.com/office/drawing/2014/main" id="{41C71470-BAAE-4A76-B40C-A703790964F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8372224"/>
              </p:ext>
            </p:extLst>
          </p:nvPr>
        </p:nvGraphicFramePr>
        <p:xfrm>
          <a:off x="3435214" y="2191527"/>
          <a:ext cx="5094161" cy="8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3" name="Equation" r:id="rId3" imgW="4952880" imgH="825480" progId="Equation.DSMT4">
                  <p:embed/>
                </p:oleObj>
              </mc:Choice>
              <mc:Fallback>
                <p:oleObj name="Equation" r:id="rId3" imgW="4952880" imgH="82548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="" xmlns:a16="http://schemas.microsoft.com/office/drawing/2014/main" id="{41C71470-BAAE-4A76-B40C-A703790964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214" y="2191527"/>
                        <a:ext cx="5094161" cy="84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34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9331384-718A-4481-9546-D2E8B8D3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r>
              <a:rPr lang="en-US" altLang="en-US" dirty="0"/>
              <a:t> 2 </a:t>
            </a:r>
            <a:r>
              <a:rPr lang="en-US" altLang="en-US" sz="2400" b="0" dirty="0"/>
              <a:t>(1 of 2)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9B9A1CD-CE83-4D32-A100-B6B447F1DB1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For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&gt; 0 the hyperbolic substitution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cosh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 can also be used.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7062C18-229B-4C4C-9608-0778FF818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018148"/>
            <a:ext cx="2408534" cy="33496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Using the identity</a:t>
            </a:r>
            <a:endParaRPr lang="en-IN" dirty="0"/>
          </a:p>
        </p:txBody>
      </p:sp>
      <p:graphicFrame>
        <p:nvGraphicFramePr>
          <p:cNvPr id="17" name="Content Placeholder 16" descr="cosh^2(y) minus sinh^2(y) = 1">
            <a:extLst>
              <a:ext uri="{FF2B5EF4-FFF2-40B4-BE49-F238E27FC236}">
                <a16:creationId xmlns="" xmlns:a16="http://schemas.microsoft.com/office/drawing/2014/main" id="{57FADC50-FCF4-43DC-950E-C73F3D0035D5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119190350"/>
              </p:ext>
            </p:extLst>
          </p:nvPr>
        </p:nvGraphicFramePr>
        <p:xfrm>
          <a:off x="3185326" y="1962655"/>
          <a:ext cx="271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40" name="Equation" r:id="rId3" imgW="2717640" imgH="393480" progId="Equation.DSMT4">
                  <p:embed/>
                </p:oleObj>
              </mc:Choice>
              <mc:Fallback>
                <p:oleObj name="Equation" r:id="rId3" imgW="271764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4301C8F9-D100-45F6-AC5E-C31E25001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5326" y="1962655"/>
                        <a:ext cx="271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F2BF0CD3-DB57-4FDD-B875-93C8B8068CF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05566" y="2023927"/>
            <a:ext cx="5359400" cy="329184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we have</a:t>
            </a:r>
            <a:endParaRPr lang="en-IN" dirty="0"/>
          </a:p>
        </p:txBody>
      </p:sp>
      <p:graphicFrame>
        <p:nvGraphicFramePr>
          <p:cNvPr id="19" name="Content Placeholder 18" descr="sqrt((x^2) minus (a^2)) =  sqrt((a^2)(cosh^2 (t) minus 1)) =  sqrt((a^2)sinh^2 (t)) =  (a sinh (t))&#10;">
            <a:extLst>
              <a:ext uri="{FF2B5EF4-FFF2-40B4-BE49-F238E27FC236}">
                <a16:creationId xmlns="" xmlns:a16="http://schemas.microsoft.com/office/drawing/2014/main" id="{D34E27A0-C012-4315-B671-9CB4361267AB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8935829"/>
              </p:ext>
            </p:extLst>
          </p:nvPr>
        </p:nvGraphicFramePr>
        <p:xfrm>
          <a:off x="4230672" y="2965422"/>
          <a:ext cx="3730657" cy="172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41" name="Equation" r:id="rId5" imgW="3644640" imgH="1688760" progId="Equation.DSMT4">
                  <p:embed/>
                </p:oleObj>
              </mc:Choice>
              <mc:Fallback>
                <p:oleObj name="Equation" r:id="rId5" imgW="3644640" imgH="16887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="" xmlns:a16="http://schemas.microsoft.com/office/drawing/2014/main" id="{324AD4D8-65D7-4A45-B2C0-B70D2653E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0672" y="2965422"/>
                        <a:ext cx="3730657" cy="172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9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B2C7F-3A99-4BBE-8D70-A86EBFE0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(1 of 8)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82ECA1-567A-42F3-A36A-8EFCF505D3F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718899" cy="352427"/>
          </a:xfrm>
        </p:spPr>
        <p:txBody>
          <a:bodyPr/>
          <a:lstStyle/>
          <a:p>
            <a:r>
              <a:rPr lang="en-US" altLang="en-US" dirty="0"/>
              <a:t>In finding the area of a circle or an ellipse, an integral of the form</a:t>
            </a:r>
            <a:endParaRPr lang="en-IN" dirty="0"/>
          </a:p>
        </p:txBody>
      </p:sp>
      <p:graphicFrame>
        <p:nvGraphicFramePr>
          <p:cNvPr id="12" name="Content Placeholder 11" descr="int (sqrt((a^2) minus (x^2)))">
            <a:extLst>
              <a:ext uri="{FF2B5EF4-FFF2-40B4-BE49-F238E27FC236}">
                <a16:creationId xmlns="" xmlns:a16="http://schemas.microsoft.com/office/drawing/2014/main" id="{44486A5F-3B5E-4C3F-A14A-23BF0F43C84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425343529"/>
              </p:ext>
            </p:extLst>
          </p:nvPr>
        </p:nvGraphicFramePr>
        <p:xfrm>
          <a:off x="9514873" y="1187679"/>
          <a:ext cx="1596513" cy="52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53" name="Equation" r:id="rId3" imgW="1663560" imgH="545760" progId="Equation.DSMT4">
                  <p:embed/>
                </p:oleObj>
              </mc:Choice>
              <mc:Fallback>
                <p:oleObj name="Equation" r:id="rId3" imgW="1663560" imgH="545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FD505E04-80E8-4C1D-8673-9284A27F0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4873" y="1187679"/>
                        <a:ext cx="1596513" cy="524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04ACC0F-517B-4D6E-8247-C3076C57389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761692"/>
            <a:ext cx="2880807" cy="330163"/>
          </a:xfrm>
        </p:spPr>
        <p:txBody>
          <a:bodyPr/>
          <a:lstStyle/>
          <a:p>
            <a:r>
              <a:rPr lang="en-US" altLang="en-US" dirty="0"/>
              <a:t>arises, where </a:t>
            </a:r>
            <a:r>
              <a:rPr lang="en-US" altLang="en-US" i="1" dirty="0"/>
              <a:t>a </a:t>
            </a:r>
            <a:r>
              <a:rPr lang="en-US" altLang="en-US" dirty="0"/>
              <a:t>&gt;</a:t>
            </a:r>
            <a:r>
              <a:rPr lang="en-US" altLang="en-US" i="1" dirty="0"/>
              <a:t> </a:t>
            </a:r>
            <a:r>
              <a:rPr lang="en-US" altLang="en-US" dirty="0"/>
              <a:t>0.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9AE1E00-41A2-4E48-8BD9-F1A399C4671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572379"/>
            <a:ext cx="1152490" cy="330164"/>
          </a:xfrm>
        </p:spPr>
        <p:txBody>
          <a:bodyPr/>
          <a:lstStyle/>
          <a:p>
            <a:r>
              <a:rPr lang="en-US" altLang="en-US" dirty="0"/>
              <a:t>If it were</a:t>
            </a:r>
            <a:endParaRPr lang="en-IN" dirty="0"/>
          </a:p>
        </p:txBody>
      </p:sp>
      <p:graphicFrame>
        <p:nvGraphicFramePr>
          <p:cNvPr id="14" name="Content Placeholder 13" descr="int (x sqrt((a^2) minus (x^2))) (d x), the substitution u = (a^2) minus (x^2)">
            <a:extLst>
              <a:ext uri="{FF2B5EF4-FFF2-40B4-BE49-F238E27FC236}">
                <a16:creationId xmlns="" xmlns:a16="http://schemas.microsoft.com/office/drawing/2014/main" id="{1996DA68-621C-4E28-AB44-EE29A10B2656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566858294"/>
              </p:ext>
            </p:extLst>
          </p:nvPr>
        </p:nvGraphicFramePr>
        <p:xfrm>
          <a:off x="2008905" y="2463297"/>
          <a:ext cx="5702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54" name="Equation" r:id="rId5" imgW="5702040" imgH="545760" progId="Equation.DSMT4">
                  <p:embed/>
                </p:oleObj>
              </mc:Choice>
              <mc:Fallback>
                <p:oleObj name="Equation" r:id="rId5" imgW="5702040" imgH="5457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F5A5D0D8-4F3D-4BAD-8EA9-0764B149F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8905" y="2463297"/>
                        <a:ext cx="5702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621A3CD-B57F-407E-8CAB-AEF0935603E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31020" y="2583787"/>
            <a:ext cx="3618030" cy="318756"/>
          </a:xfrm>
        </p:spPr>
        <p:txBody>
          <a:bodyPr/>
          <a:lstStyle/>
          <a:p>
            <a:r>
              <a:rPr lang="en-US" altLang="en-US" dirty="0"/>
              <a:t>would be effective but, as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133387C-E79E-4481-B425-0D0E6B660DE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204985"/>
            <a:ext cx="1272305" cy="318756"/>
          </a:xfrm>
        </p:spPr>
        <p:txBody>
          <a:bodyPr/>
          <a:lstStyle/>
          <a:p>
            <a:r>
              <a:rPr lang="en-US" altLang="en-US" dirty="0"/>
              <a:t>it stands,</a:t>
            </a:r>
            <a:endParaRPr lang="en-IN" dirty="0"/>
          </a:p>
        </p:txBody>
      </p:sp>
      <p:graphicFrame>
        <p:nvGraphicFramePr>
          <p:cNvPr id="16" name="Content Placeholder 15" descr="int (sqrt((a^2) minus (x^2))) dx is more difficult">
            <a:extLst>
              <a:ext uri="{FF2B5EF4-FFF2-40B4-BE49-F238E27FC236}">
                <a16:creationId xmlns="" xmlns:a16="http://schemas.microsoft.com/office/drawing/2014/main" id="{E23D0C4F-0D77-4359-B5C1-F0265D8F7EED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337129741"/>
              </p:ext>
            </p:extLst>
          </p:nvPr>
        </p:nvGraphicFramePr>
        <p:xfrm>
          <a:off x="2018953" y="3097885"/>
          <a:ext cx="4000500" cy="54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55" name="Equation" r:id="rId7" imgW="4000320" imgH="545760" progId="Equation.DSMT4">
                  <p:embed/>
                </p:oleObj>
              </mc:Choice>
              <mc:Fallback>
                <p:oleObj name="Equation" r:id="rId7" imgW="4000320" imgH="5457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535681C5-393A-4558-A76E-CE9906C1F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8953" y="3097885"/>
                        <a:ext cx="4000500" cy="546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06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FE458A-1768-4D9C-B630-5F8F2357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r>
              <a:rPr lang="en-US" altLang="en-US" dirty="0"/>
              <a:t> 2 </a:t>
            </a:r>
            <a:r>
              <a:rPr lang="en-US" altLang="en-US" sz="2400" b="0" dirty="0"/>
              <a:t>(2 of 2)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518EF6-6702-4185-8B4C-C5A09B0A4D3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29444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Since </a:t>
            </a:r>
            <a:r>
              <a:rPr lang="en-US" altLang="en-US" i="1" dirty="0">
                <a:sym typeface="Symbol" panose="05050102010706020507" pitchFamily="18" charset="2"/>
              </a:rPr>
              <a:t>dx </a:t>
            </a:r>
            <a:r>
              <a:rPr lang="en-US" altLang="en-US" dirty="0">
                <a:sym typeface="Symbol" panose="05050102010706020507" pitchFamily="18" charset="2"/>
              </a:rPr>
              <a:t>= </a:t>
            </a:r>
            <a:r>
              <a:rPr lang="en-US" altLang="en-US" i="1" dirty="0">
                <a:sym typeface="Symbol" panose="05050102010706020507" pitchFamily="18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sinh </a:t>
            </a:r>
            <a:r>
              <a:rPr lang="en-US" altLang="en-US" i="1" dirty="0">
                <a:sym typeface="Symbol" panose="05050102010706020507" pitchFamily="18" charset="2"/>
              </a:rPr>
              <a:t>t dt</a:t>
            </a:r>
            <a:r>
              <a:rPr lang="en-US" altLang="en-US" dirty="0">
                <a:sym typeface="Symbol" panose="05050102010706020507" pitchFamily="18" charset="2"/>
              </a:rPr>
              <a:t>, we obtain</a:t>
            </a:r>
            <a:endParaRPr lang="en-IN" dirty="0"/>
          </a:p>
        </p:txBody>
      </p:sp>
      <p:graphicFrame>
        <p:nvGraphicFramePr>
          <p:cNvPr id="12" name="Content Placeholder 11" descr="int ((d x)sqrt((x^2) minus (a^2))) =  int ((a sinh (t) (d t))/(a sinh (t))) =  int (d t) =  (t + C)&#10;">
            <a:extLst>
              <a:ext uri="{FF2B5EF4-FFF2-40B4-BE49-F238E27FC236}">
                <a16:creationId xmlns="" xmlns:a16="http://schemas.microsoft.com/office/drawing/2014/main" id="{66A29E4D-1835-4E12-A1EB-FACB2C6D0DF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028097615"/>
              </p:ext>
            </p:extLst>
          </p:nvPr>
        </p:nvGraphicFramePr>
        <p:xfrm>
          <a:off x="4564599" y="1839640"/>
          <a:ext cx="3056452" cy="186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1" name="Equation" r:id="rId3" imgW="3352680" imgH="2044440" progId="Equation.DSMT4">
                  <p:embed/>
                </p:oleObj>
              </mc:Choice>
              <mc:Fallback>
                <p:oleObj name="Equation" r:id="rId3" imgW="3352680" imgH="2044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3DCD0655-4576-4EDB-AAE7-5739CB92E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4599" y="1839640"/>
                        <a:ext cx="3056452" cy="186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24AF3B5-31BC-4A4D-9645-15DFCF2C85B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4152893"/>
            <a:ext cx="891233" cy="258326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Since</a:t>
            </a:r>
            <a:endParaRPr lang="en-IN" dirty="0"/>
          </a:p>
        </p:txBody>
      </p:sp>
      <p:graphicFrame>
        <p:nvGraphicFramePr>
          <p:cNvPr id="14" name="Content Placeholder 13" descr="cosh(t) = (x/a), we have t = cosh^negative 1(x/a) and">
            <a:extLst>
              <a:ext uri="{FF2B5EF4-FFF2-40B4-BE49-F238E27FC236}">
                <a16:creationId xmlns="" xmlns:a16="http://schemas.microsoft.com/office/drawing/2014/main" id="{AE53F25F-8830-42B1-92D3-DB2211A95BE8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29934644"/>
              </p:ext>
            </p:extLst>
          </p:nvPr>
        </p:nvGraphicFramePr>
        <p:xfrm>
          <a:off x="1597732" y="3959758"/>
          <a:ext cx="5109693" cy="7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2" name="Equation" r:id="rId5" imgW="5308560" imgH="812520" progId="Equation.DSMT4">
                  <p:embed/>
                </p:oleObj>
              </mc:Choice>
              <mc:Fallback>
                <p:oleObj name="Equation" r:id="rId5" imgW="5308560" imgH="8125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0CD58291-EA61-4CF6-9F6F-E36EDA0AB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7732" y="3959758"/>
                        <a:ext cx="5109693" cy="78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 descr="int ((d x)/sqrt((x^2) minus (a^2))) =  (cosh^(negative 1)(x/a) + C)&#10;">
            <a:extLst>
              <a:ext uri="{FF2B5EF4-FFF2-40B4-BE49-F238E27FC236}">
                <a16:creationId xmlns="" xmlns:a16="http://schemas.microsoft.com/office/drawing/2014/main" id="{215D5BCB-BD5D-431B-8C73-BE17655318F0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230374870"/>
              </p:ext>
            </p:extLst>
          </p:nvPr>
        </p:nvGraphicFramePr>
        <p:xfrm>
          <a:off x="4202819" y="5202351"/>
          <a:ext cx="3786363" cy="73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3" name="Equation" r:id="rId7" imgW="4394160" imgH="850680" progId="Equation.DSMT4">
                  <p:embed/>
                </p:oleObj>
              </mc:Choice>
              <mc:Fallback>
                <p:oleObj name="Equation" r:id="rId7" imgW="4394160" imgH="8506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6F27781F-84AC-4AA3-9730-2765422C03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2819" y="5202351"/>
                        <a:ext cx="3786363" cy="73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79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9119-C611-4202-B8BA-C757A082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(8 of 8)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F5524E-E134-423F-9B41-3660C66C5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2185036"/>
          </a:xfrm>
        </p:spPr>
        <p:txBody>
          <a:bodyPr/>
          <a:lstStyle/>
          <a:p>
            <a:r>
              <a:rPr lang="en-US" altLang="en-US" b="1" dirty="0"/>
              <a:t>Note: </a:t>
            </a:r>
          </a:p>
          <a:p>
            <a:r>
              <a:rPr lang="en-US" altLang="en-US" dirty="0"/>
              <a:t>As Example 5 illustrates, hyperbolic substitutions can be used in place of trigonometric substitutions and sometimes they lead to simpler answers. </a:t>
            </a:r>
          </a:p>
          <a:p>
            <a:r>
              <a:rPr lang="en-US" altLang="en-US" dirty="0"/>
              <a:t>But we usually use trigonometric substitutions because trigonometric identities are more familiar than hyperbolic identities.</a:t>
            </a:r>
          </a:p>
        </p:txBody>
      </p:sp>
    </p:spTree>
    <p:extLst>
      <p:ext uri="{BB962C8B-B14F-4D97-AF65-F5344CB8AC3E}">
        <p14:creationId xmlns:p14="http://schemas.microsoft.com/office/powerpoint/2010/main" val="831350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978B47-3406-4EC7-A54C-144ABCDB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BEC4C2-0490-4D84-878B-75C8136A6C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12978" cy="477838"/>
          </a:xfrm>
        </p:spPr>
        <p:txBody>
          <a:bodyPr/>
          <a:lstStyle/>
          <a:p>
            <a:r>
              <a:rPr lang="en-US" altLang="en-US" dirty="0"/>
              <a:t>Find</a:t>
            </a:r>
            <a:endParaRPr lang="en-IN" dirty="0"/>
          </a:p>
        </p:txBody>
      </p:sp>
      <p:graphicFrame>
        <p:nvGraphicFramePr>
          <p:cNvPr id="12" name="Content Placeholder 11" descr="int_0^(3sqrt(3)/2) ((x^3)/(4(x^2) + 9)^(3/2)) (d x).&#10;">
            <a:extLst>
              <a:ext uri="{FF2B5EF4-FFF2-40B4-BE49-F238E27FC236}">
                <a16:creationId xmlns="" xmlns:a16="http://schemas.microsoft.com/office/drawing/2014/main" id="{CCB69157-FD9C-4041-961C-29F905495073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855812880"/>
              </p:ext>
            </p:extLst>
          </p:nvPr>
        </p:nvGraphicFramePr>
        <p:xfrm>
          <a:off x="1510538" y="1073943"/>
          <a:ext cx="2633626" cy="7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9" name="Equation" r:id="rId3" imgW="2755800" imgH="825480" progId="Equation.DSMT4">
                  <p:embed/>
                </p:oleObj>
              </mc:Choice>
              <mc:Fallback>
                <p:oleObj name="Equation" r:id="rId3" imgW="275580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3C25C7D2-44D8-45EE-A79D-3DE110299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538" y="1073943"/>
                        <a:ext cx="2633626" cy="78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55E7AD99-81A9-4F2E-9D21-5E258037BE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75932"/>
            <a:ext cx="2338196" cy="786207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First we note</a:t>
            </a:r>
            <a:r>
              <a:rPr lang="en-US" altLang="en-US" dirty="0">
                <a:solidFill>
                  <a:srgbClr val="00ADEF"/>
                </a:solidFill>
              </a:rPr>
              <a:t> </a:t>
            </a:r>
            <a:r>
              <a:rPr lang="en-US" altLang="en-US" dirty="0"/>
              <a:t>that</a:t>
            </a:r>
            <a:endParaRPr lang="en-IN" dirty="0"/>
          </a:p>
        </p:txBody>
      </p:sp>
      <p:graphicFrame>
        <p:nvGraphicFramePr>
          <p:cNvPr id="28" name="Content Placeholder 27" descr="((4(x^2) + 9)^3/2) = (sqrt(4(x^2) + 9))^3&#10;">
            <a:extLst>
              <a:ext uri="{FF2B5EF4-FFF2-40B4-BE49-F238E27FC236}">
                <a16:creationId xmlns="" xmlns:a16="http://schemas.microsoft.com/office/drawing/2014/main" id="{0B8BADD8-9746-4B18-AA9E-5ECD19ACC013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808306573"/>
              </p:ext>
            </p:extLst>
          </p:nvPr>
        </p:nvGraphicFramePr>
        <p:xfrm>
          <a:off x="3241220" y="2756236"/>
          <a:ext cx="3050378" cy="42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0" name="Equation" r:id="rId5" imgW="3288960" imgH="457200" progId="Equation.DSMT4">
                  <p:embed/>
                </p:oleObj>
              </mc:Choice>
              <mc:Fallback>
                <p:oleObj name="Equation" r:id="rId5" imgW="328896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="" xmlns:a16="http://schemas.microsoft.com/office/drawing/2014/main" id="{AAFBD3F6-421D-458A-BF64-F93AC77FE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1220" y="2756236"/>
                        <a:ext cx="3050378" cy="42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0D37690B-B348-4B6E-924D-3EA5511B95C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80702" y="2803492"/>
            <a:ext cx="5074697" cy="358647"/>
          </a:xfrm>
        </p:spPr>
        <p:txBody>
          <a:bodyPr/>
          <a:lstStyle/>
          <a:p>
            <a:r>
              <a:rPr lang="en-US" altLang="en-US" dirty="0"/>
              <a:t>so trigonometric substitution is</a:t>
            </a:r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0C403E1A-4D64-446B-810B-0DC02F5B8CA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321704"/>
            <a:ext cx="1705149" cy="401186"/>
          </a:xfrm>
        </p:spPr>
        <p:txBody>
          <a:bodyPr/>
          <a:lstStyle/>
          <a:p>
            <a:r>
              <a:rPr lang="en-US" altLang="en-US" dirty="0"/>
              <a:t>appropriate.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CF02E793-7280-4984-BB4C-A9B92C7D5E4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085148"/>
            <a:ext cx="1252974" cy="309563"/>
          </a:xfrm>
        </p:spPr>
        <p:txBody>
          <a:bodyPr/>
          <a:lstStyle/>
          <a:p>
            <a:r>
              <a:rPr lang="en-US" altLang="en-US" dirty="0"/>
              <a:t>Although</a:t>
            </a:r>
            <a:endParaRPr lang="en-IN" dirty="0"/>
          </a:p>
        </p:txBody>
      </p:sp>
      <p:graphicFrame>
        <p:nvGraphicFramePr>
          <p:cNvPr id="30" name="Content Placeholder 29" descr=" (sqrt(4(x^2) + 9))">
            <a:extLst>
              <a:ext uri="{FF2B5EF4-FFF2-40B4-BE49-F238E27FC236}">
                <a16:creationId xmlns="" xmlns:a16="http://schemas.microsoft.com/office/drawing/2014/main" id="{7D175B71-F308-4F55-9340-75B9214769CC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550532216"/>
              </p:ext>
            </p:extLst>
          </p:nvPr>
        </p:nvGraphicFramePr>
        <p:xfrm>
          <a:off x="1970988" y="3997501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1" name="Equation" r:id="rId7" imgW="1218960" imgH="431640" progId="Equation.DSMT4">
                  <p:embed/>
                </p:oleObj>
              </mc:Choice>
              <mc:Fallback>
                <p:oleObj name="Equation" r:id="rId7" imgW="121896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="" xmlns:a16="http://schemas.microsoft.com/office/drawing/2014/main" id="{5BCB30CB-FB12-48EE-9E92-8B54E0EEF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0988" y="3997501"/>
                        <a:ext cx="1219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CDA02CD1-321E-4E90-8E84-86AD5F26948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7906" y="4067973"/>
            <a:ext cx="8401420" cy="328576"/>
          </a:xfrm>
        </p:spPr>
        <p:txBody>
          <a:bodyPr/>
          <a:lstStyle/>
          <a:p>
            <a:r>
              <a:rPr lang="en-US" altLang="en-US" dirty="0"/>
              <a:t>is not quite one of the expressions in the table of trigonometric</a:t>
            </a:r>
            <a:endParaRPr lang="en-IN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="" xmlns:a16="http://schemas.microsoft.com/office/drawing/2014/main" id="{3173D5D0-2FDA-4384-B122-25EF09186B3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6600" y="4485973"/>
            <a:ext cx="11333480" cy="442428"/>
          </a:xfrm>
        </p:spPr>
        <p:txBody>
          <a:bodyPr/>
          <a:lstStyle/>
          <a:p>
            <a:r>
              <a:rPr lang="en-US" altLang="en-US" dirty="0"/>
              <a:t>substitutions, it becomes one of them if we make the preliminary substitution </a:t>
            </a:r>
            <a:r>
              <a:rPr lang="en-US" altLang="en-US" i="1" dirty="0"/>
              <a:t>u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160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F416-E8BC-4F40-A750-EE7CCE28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3)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25B5F9-FBC3-4417-913F-35B0BDE10F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8296869" cy="303175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When we combine this with the tangent substitution, we have</a:t>
            </a:r>
            <a:endParaRPr lang="en-IN" dirty="0"/>
          </a:p>
        </p:txBody>
      </p:sp>
      <p:graphicFrame>
        <p:nvGraphicFramePr>
          <p:cNvPr id="20" name="Content Placeholder 19" descr="x = (3/2) tan (theta),&#10;">
            <a:extLst>
              <a:ext uri="{FF2B5EF4-FFF2-40B4-BE49-F238E27FC236}">
                <a16:creationId xmlns="" xmlns:a16="http://schemas.microsoft.com/office/drawing/2014/main" id="{04F80C81-88B5-4504-87AD-FA1F15FB3F71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67536100"/>
              </p:ext>
            </p:extLst>
          </p:nvPr>
        </p:nvGraphicFramePr>
        <p:xfrm>
          <a:off x="9073660" y="1270052"/>
          <a:ext cx="142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1" name="Equation" r:id="rId3" imgW="1422360" imgH="406080" progId="Equation.DSMT4">
                  <p:embed/>
                </p:oleObj>
              </mc:Choice>
              <mc:Fallback>
                <p:oleObj name="Equation" r:id="rId3" imgW="1422360" imgH="4060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40CC9FF5-38DB-49FE-9EBE-380588BBF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3660" y="1270052"/>
                        <a:ext cx="1422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ACFC9F7-4C0B-4487-9DC5-CCDAD3B0ACD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44045"/>
            <a:ext cx="1584569" cy="3031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which gives</a:t>
            </a:r>
            <a:endParaRPr lang="en-IN" dirty="0"/>
          </a:p>
        </p:txBody>
      </p:sp>
      <p:graphicFrame>
        <p:nvGraphicFramePr>
          <p:cNvPr id="22" name="Content Placeholder 21" descr="(d x) = (3/2) sec^2 (theta) (d theta) and">
            <a:extLst>
              <a:ext uri="{FF2B5EF4-FFF2-40B4-BE49-F238E27FC236}">
                <a16:creationId xmlns="" xmlns:a16="http://schemas.microsoft.com/office/drawing/2014/main" id="{F152C4BA-5665-4177-BF18-623E553CD14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387862200"/>
              </p:ext>
            </p:extLst>
          </p:nvPr>
        </p:nvGraphicFramePr>
        <p:xfrm>
          <a:off x="2421166" y="1812485"/>
          <a:ext cx="2781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2" name="Equation" r:id="rId5" imgW="2781000" imgH="431640" progId="Equation.DSMT4">
                  <p:embed/>
                </p:oleObj>
              </mc:Choice>
              <mc:Fallback>
                <p:oleObj name="Equation" r:id="rId5" imgW="27810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9C8D30B4-60AD-4CBD-8C7F-07DA7B1A2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1166" y="1812485"/>
                        <a:ext cx="2781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Content Placeholder 23" descr="sqrt(4(x^2) + 9) =  (sqrt(9 tan^2 (theta) + 9)) =  (3 sec (theta))&#10;">
            <a:extLst>
              <a:ext uri="{FF2B5EF4-FFF2-40B4-BE49-F238E27FC236}">
                <a16:creationId xmlns="" xmlns:a16="http://schemas.microsoft.com/office/drawing/2014/main" id="{8702FFAC-69AF-4E79-8AE4-1FB05F5A87BE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796423084"/>
              </p:ext>
            </p:extLst>
          </p:nvPr>
        </p:nvGraphicFramePr>
        <p:xfrm>
          <a:off x="4575318" y="2621751"/>
          <a:ext cx="2859918" cy="94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3" name="Equation" r:id="rId7" imgW="3301920" imgH="1091880" progId="Equation.DSMT4">
                  <p:embed/>
                </p:oleObj>
              </mc:Choice>
              <mc:Fallback>
                <p:oleObj name="Equation" r:id="rId7" imgW="3301920" imgH="1091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7169B07D-0C63-4F64-9403-D67ADBFC62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5318" y="2621751"/>
                        <a:ext cx="2859918" cy="94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0533966-3281-46DF-ACD7-A784C427756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1" y="3965287"/>
            <a:ext cx="5061298" cy="34238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When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= 0, tan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>
                <a:sym typeface="Symbol" panose="05050102010706020507" pitchFamily="18" charset="2"/>
              </a:rPr>
              <a:t> = 0, so </a:t>
            </a:r>
            <a:r>
              <a:rPr lang="en-US" altLang="en-US" i="1" dirty="0">
                <a:sym typeface="Symbol" panose="05050102010706020507" pitchFamily="18" charset="2"/>
              </a:rPr>
              <a:t> </a:t>
            </a:r>
            <a:r>
              <a:rPr lang="en-US" altLang="en-US" dirty="0">
                <a:sym typeface="Symbol" panose="05050102010706020507" pitchFamily="18" charset="2"/>
              </a:rPr>
              <a:t>= 0; when</a:t>
            </a:r>
            <a:endParaRPr lang="en-IN" dirty="0"/>
          </a:p>
        </p:txBody>
      </p:sp>
      <p:graphicFrame>
        <p:nvGraphicFramePr>
          <p:cNvPr id="26" name="Content Placeholder 25" descr="(3 sqrt(3)/2), tan(theta) = sqrt(3), so theta = (pi/3)&#10;">
            <a:extLst>
              <a:ext uri="{FF2B5EF4-FFF2-40B4-BE49-F238E27FC236}">
                <a16:creationId xmlns="" xmlns:a16="http://schemas.microsoft.com/office/drawing/2014/main" id="{EC47116F-C227-4F53-BF6B-C977B4A03B59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813273551"/>
              </p:ext>
            </p:extLst>
          </p:nvPr>
        </p:nvGraphicFramePr>
        <p:xfrm>
          <a:off x="5899960" y="3765733"/>
          <a:ext cx="3694234" cy="72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4" name="Equation" r:id="rId9" imgW="4152600" imgH="812520" progId="Equation.DSMT4">
                  <p:embed/>
                </p:oleObj>
              </mc:Choice>
              <mc:Fallback>
                <p:oleObj name="Equation" r:id="rId9" imgW="4152600" imgH="812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="" xmlns:a16="http://schemas.microsoft.com/office/drawing/2014/main" id="{520FFCF6-6157-4C68-8410-43F023B2C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9960" y="3765733"/>
                        <a:ext cx="3694234" cy="723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27" descr="int_0^(3sqrt(3)/2) ((x^3)/(4(x^2) + 9)^(3/2)) (d x) =  int_0^(pi)/3 ((27/8) tan^3 (theta)/(27 sec^3 (theta)) (3/2) sec^2 (theta)) (d theta)&#10;">
            <a:extLst>
              <a:ext uri="{FF2B5EF4-FFF2-40B4-BE49-F238E27FC236}">
                <a16:creationId xmlns="" xmlns:a16="http://schemas.microsoft.com/office/drawing/2014/main" id="{FCBE47DE-D0B5-4B2A-9905-126669B2DA35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2412093993"/>
              </p:ext>
            </p:extLst>
          </p:nvPr>
        </p:nvGraphicFramePr>
        <p:xfrm>
          <a:off x="3166362" y="4927230"/>
          <a:ext cx="5859277" cy="7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5" name="Equation" r:id="rId11" imgW="6298920" imgH="838080" progId="Equation.DSMT4">
                  <p:embed/>
                </p:oleObj>
              </mc:Choice>
              <mc:Fallback>
                <p:oleObj name="Equation" r:id="rId11" imgW="6298920" imgH="8380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="" xmlns:a16="http://schemas.microsoft.com/office/drawing/2014/main" id="{B7BC1259-1BF1-4D49-9524-0FFABEE67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66362" y="4927230"/>
                        <a:ext cx="5859277" cy="77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213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2FFEBA-B3C0-4221-A2F2-5BEEED91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3)</a:t>
            </a:r>
            <a:endParaRPr lang="en-IN" dirty="0"/>
          </a:p>
        </p:txBody>
      </p:sp>
      <p:graphicFrame>
        <p:nvGraphicFramePr>
          <p:cNvPr id="13" name="Content Placeholder 12" descr=" =  (3/16) int_0^(pi)/3 (tan^3 (theta)/sec (theta)) (d theta) =  (3/16) int_0^(pi)/3 (sin^3 (theta)/cos^2 (theta)) (d theta) =  (3/16) int_0^(pi)/3 ((1 minus cos^2 (theta))/cos^2 (theta) sin (theta)) (d theta)&#10;">
            <a:extLst>
              <a:ext uri="{FF2B5EF4-FFF2-40B4-BE49-F238E27FC236}">
                <a16:creationId xmlns="" xmlns:a16="http://schemas.microsoft.com/office/drawing/2014/main" id="{1FB5EEEB-EE0C-4E81-BE37-BADF16D75299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140793041"/>
              </p:ext>
            </p:extLst>
          </p:nvPr>
        </p:nvGraphicFramePr>
        <p:xfrm>
          <a:off x="4326094" y="1304318"/>
          <a:ext cx="3533461" cy="292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88" name="Equation" r:id="rId3" imgW="3377880" imgH="2793960" progId="Equation.DSMT4">
                  <p:embed/>
                </p:oleObj>
              </mc:Choice>
              <mc:Fallback>
                <p:oleObj name="Equation" r:id="rId3" imgW="3377880" imgH="2793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0881AF05-9DAA-4345-A2D7-D5401BB52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6094" y="1304318"/>
                        <a:ext cx="3533461" cy="2922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D441C8-4EF0-490A-9997-5BB5C12D752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4861830"/>
            <a:ext cx="10712450" cy="40163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Now we substitute </a:t>
            </a:r>
            <a:r>
              <a:rPr lang="en-US" altLang="en-US" i="1" dirty="0">
                <a:sym typeface="Symbol" panose="05050102010706020507" pitchFamily="18" charset="2"/>
              </a:rPr>
              <a:t>u</a:t>
            </a:r>
            <a:r>
              <a:rPr lang="en-US" altLang="en-US" dirty="0">
                <a:sym typeface="Symbol" panose="05050102010706020507" pitchFamily="18" charset="2"/>
              </a:rPr>
              <a:t> = cos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so that </a:t>
            </a:r>
            <a:r>
              <a:rPr lang="en-US" altLang="en-US" i="1" dirty="0">
                <a:sym typeface="Symbol" panose="05050102010706020507" pitchFamily="18" charset="2"/>
              </a:rPr>
              <a:t>du </a:t>
            </a:r>
            <a:r>
              <a:rPr lang="en-US" altLang="en-US" dirty="0">
                <a:sym typeface="Symbol" panose="05050102010706020507" pitchFamily="18" charset="2"/>
              </a:rPr>
              <a:t>= –sin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When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dirty="0">
                <a:sym typeface="Symbol" panose="05050102010706020507" pitchFamily="18" charset="2"/>
              </a:rPr>
              <a:t>0, </a:t>
            </a:r>
            <a:r>
              <a:rPr lang="en-US" altLang="en-US" i="1" dirty="0">
                <a:sym typeface="Symbol" panose="05050102010706020507" pitchFamily="18" charset="2"/>
              </a:rPr>
              <a:t>u</a:t>
            </a:r>
            <a:r>
              <a:rPr lang="en-US" altLang="en-US" dirty="0">
                <a:sym typeface="Symbol" panose="05050102010706020507" pitchFamily="18" charset="2"/>
              </a:rPr>
              <a:t> = 1; when</a:t>
            </a:r>
            <a:endParaRPr lang="en-IN" dirty="0"/>
          </a:p>
        </p:txBody>
      </p:sp>
      <p:graphicFrame>
        <p:nvGraphicFramePr>
          <p:cNvPr id="15" name="Content Placeholder 14" descr="theta = (pi/3), u = (1/2)">
            <a:extLst>
              <a:ext uri="{FF2B5EF4-FFF2-40B4-BE49-F238E27FC236}">
                <a16:creationId xmlns="" xmlns:a16="http://schemas.microsoft.com/office/drawing/2014/main" id="{1C691DC4-A61A-41E3-BE4B-B9E8FD2206C2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084301907"/>
              </p:ext>
            </p:extLst>
          </p:nvPr>
        </p:nvGraphicFramePr>
        <p:xfrm>
          <a:off x="736600" y="5285268"/>
          <a:ext cx="1689971" cy="69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89" name="Equation" r:id="rId5" imgW="1790640" imgH="736560" progId="Equation.DSMT4">
                  <p:embed/>
                </p:oleObj>
              </mc:Choice>
              <mc:Fallback>
                <p:oleObj name="Equation" r:id="rId5" imgW="1790640" imgH="736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D1898176-8C4F-4328-8239-22E78BF05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600" y="5285268"/>
                        <a:ext cx="1689971" cy="695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997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746B62-6E54-42CF-957E-971E75D3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3)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AE599B-FE5E-46FB-A1F1-BF188FE148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504182" cy="34883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Therefore</a:t>
            </a:r>
            <a:endParaRPr lang="en-IN" dirty="0"/>
          </a:p>
        </p:txBody>
      </p:sp>
      <p:graphicFrame>
        <p:nvGraphicFramePr>
          <p:cNvPr id="8" name="Content Placeholder 7" descr="int_0^(3 sqrt(3)/2) ((x^3)/(4(x^2) + 9)^(3/2)) (d x) =  negative (3/16) int_1^(1/2) ((1 minus (u^2))/(u^2)) (d u) =  (3/16) int_1^(1/2) ((1 minus (u^(negative 2)))) (d u) =  (3/16) [u + (1/u)]_1^(1/2) =  (3/16)[((1/2) + 2) minus (1 + 1)] =  (3/32)&#10;">
            <a:extLst>
              <a:ext uri="{FF2B5EF4-FFF2-40B4-BE49-F238E27FC236}">
                <a16:creationId xmlns="" xmlns:a16="http://schemas.microsoft.com/office/drawing/2014/main" id="{DBB07B68-E812-4E95-921E-931B1609A75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688996667"/>
              </p:ext>
            </p:extLst>
          </p:nvPr>
        </p:nvGraphicFramePr>
        <p:xfrm>
          <a:off x="3608849" y="1838640"/>
          <a:ext cx="4974300" cy="395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39" name="Equation" r:id="rId3" imgW="5397480" imgH="4292280" progId="Equation.DSMT4">
                  <p:embed/>
                </p:oleObj>
              </mc:Choice>
              <mc:Fallback>
                <p:oleObj name="Equation" r:id="rId3" imgW="5397480" imgH="4292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5506D92C-F1CD-4F6A-9A59-5B520E484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8849" y="1838640"/>
                        <a:ext cx="4974300" cy="395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8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681372-B591-4F15-9B61-6229F77B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(2 of 8)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964F4A-E584-4CF4-A194-9C4CAAB7C5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821416" cy="356870"/>
          </a:xfrm>
        </p:spPr>
        <p:txBody>
          <a:bodyPr/>
          <a:lstStyle/>
          <a:p>
            <a:r>
              <a:rPr lang="en-US" altLang="en-US" dirty="0"/>
              <a:t>If we change the variable from </a:t>
            </a:r>
            <a:r>
              <a:rPr lang="en-US" altLang="en-US" i="1" dirty="0"/>
              <a:t>x</a:t>
            </a:r>
            <a:r>
              <a:rPr lang="en-US" altLang="en-US" dirty="0"/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/>
              <a:t> by the substitution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sin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then the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577A91-3627-45E4-BD62-49D0A0EDC77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756891"/>
            <a:ext cx="1062055" cy="33496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identity</a:t>
            </a:r>
            <a:endParaRPr lang="en-IN" dirty="0"/>
          </a:p>
        </p:txBody>
      </p:sp>
      <p:graphicFrame>
        <p:nvGraphicFramePr>
          <p:cNvPr id="12" name="Content Placeholder 11" descr="1 sin^2(theta) = cos^2(theta)">
            <a:extLst>
              <a:ext uri="{FF2B5EF4-FFF2-40B4-BE49-F238E27FC236}">
                <a16:creationId xmlns="" xmlns:a16="http://schemas.microsoft.com/office/drawing/2014/main" id="{78938E91-3512-44AE-BD5B-895D161CE6A2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256875227"/>
              </p:ext>
            </p:extLst>
          </p:nvPr>
        </p:nvGraphicFramePr>
        <p:xfrm>
          <a:off x="1769383" y="1730470"/>
          <a:ext cx="2263366" cy="33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48" name="Equation" r:id="rId3" imgW="2286000" imgH="342720" progId="Equation.DSMT4">
                  <p:embed/>
                </p:oleObj>
              </mc:Choice>
              <mc:Fallback>
                <p:oleObj name="Equation" r:id="rId3" imgW="2286000" imgH="3427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2DDCB472-896C-447C-8025-17F878257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383" y="1730470"/>
                        <a:ext cx="2263366" cy="33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88DD95-627E-4358-BC33-7A34203262E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106962" y="1773253"/>
            <a:ext cx="7275286" cy="3429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allows us to get rid of the root sign because</a:t>
            </a:r>
            <a:endParaRPr lang="en-IN" dirty="0"/>
          </a:p>
        </p:txBody>
      </p:sp>
      <p:graphicFrame>
        <p:nvGraphicFramePr>
          <p:cNvPr id="14" name="Content Placeholder 13" descr="sqrt((a^2) minus (x^2)) = sqrt((a^2) minus (a^2) sin^2 (theta)).&#10; =  sqrt((a^2)(1 minus sin^2 (theta))).&#10; =  sqrt((a^2) cos^2 (theta)).&#10; =  (a abs(cos (theta)))&#10;">
            <a:extLst>
              <a:ext uri="{FF2B5EF4-FFF2-40B4-BE49-F238E27FC236}">
                <a16:creationId xmlns="" xmlns:a16="http://schemas.microsoft.com/office/drawing/2014/main" id="{3771E693-9E32-48A6-9896-C726D47090C5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865810915"/>
              </p:ext>
            </p:extLst>
          </p:nvPr>
        </p:nvGraphicFramePr>
        <p:xfrm>
          <a:off x="3869840" y="2803990"/>
          <a:ext cx="3874765" cy="209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49" name="Equation" r:id="rId5" imgW="4140000" imgH="2234880" progId="Equation.DSMT4">
                  <p:embed/>
                </p:oleObj>
              </mc:Choice>
              <mc:Fallback>
                <p:oleObj name="Equation" r:id="rId5" imgW="4140000" imgH="2234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F8C7EF57-F5BC-41FF-9F44-561836EA4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9840" y="2803990"/>
                        <a:ext cx="3874765" cy="209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84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F630D-5E2E-45B9-83EB-517A6955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(3 of 8)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3190EC-84BE-4331-B095-CBDAAC01A75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257053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Notice the difference between the substitution</a:t>
            </a:r>
            <a:endParaRPr lang="en-IN" dirty="0"/>
          </a:p>
        </p:txBody>
      </p:sp>
      <p:graphicFrame>
        <p:nvGraphicFramePr>
          <p:cNvPr id="12" name="Content Placeholder 11" descr="u = (a^2) minus (x^2)">
            <a:extLst>
              <a:ext uri="{FF2B5EF4-FFF2-40B4-BE49-F238E27FC236}">
                <a16:creationId xmlns="" xmlns:a16="http://schemas.microsoft.com/office/drawing/2014/main" id="{1B185AEB-5A03-40F8-B62B-84CD4B6A236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781645630"/>
              </p:ext>
            </p:extLst>
          </p:nvPr>
        </p:nvGraphicFramePr>
        <p:xfrm>
          <a:off x="6983605" y="1254107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48" name="Equation" r:id="rId3" imgW="1409400" imgH="342720" progId="Equation.DSMT4">
                  <p:embed/>
                </p:oleObj>
              </mc:Choice>
              <mc:Fallback>
                <p:oleObj name="Equation" r:id="rId3" imgW="1409400" imgH="3427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E80C07D1-D639-4205-902E-F2379F847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3605" y="1254107"/>
                        <a:ext cx="1409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03C404-906B-4734-99A1-7820CE4E5A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480808" y="1284251"/>
            <a:ext cx="3557117" cy="342901"/>
          </a:xfrm>
        </p:spPr>
        <p:txBody>
          <a:bodyPr/>
          <a:lstStyle/>
          <a:p>
            <a:r>
              <a:rPr lang="en-US" altLang="en-US" dirty="0"/>
              <a:t>(in which the new variable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B5714A-E5E7-4287-B22D-B377843B268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676420"/>
            <a:ext cx="10718800" cy="2473549"/>
          </a:xfrm>
        </p:spPr>
        <p:txBody>
          <a:bodyPr/>
          <a:lstStyle/>
          <a:p>
            <a:r>
              <a:rPr lang="en-US" altLang="en-US" dirty="0"/>
              <a:t>is a function of the old one) and the substitution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smtClean="0"/>
              <a:t>sin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(the old variable is a function of the new one).</a:t>
            </a:r>
          </a:p>
          <a:p>
            <a:r>
              <a:rPr lang="en-US" altLang="en-US" dirty="0"/>
              <a:t>In general, we can make a substitution of the form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t</a:t>
            </a:r>
            <a:r>
              <a:rPr lang="en-US" altLang="en-US" dirty="0"/>
              <a:t>) by using the Substitution Rule in reverse.</a:t>
            </a:r>
          </a:p>
          <a:p>
            <a:r>
              <a:rPr lang="en-US" altLang="en-US" dirty="0"/>
              <a:t>To make our calculations simpler, we assume that </a:t>
            </a:r>
            <a:r>
              <a:rPr lang="en-US" altLang="en-US" i="1" dirty="0"/>
              <a:t>g</a:t>
            </a:r>
            <a:r>
              <a:rPr lang="en-US" altLang="en-US" dirty="0"/>
              <a:t> has an inverse function; that is, </a:t>
            </a:r>
            <a:r>
              <a:rPr lang="en-US" altLang="en-US" i="1" dirty="0"/>
              <a:t>g</a:t>
            </a:r>
            <a:r>
              <a:rPr lang="en-US" altLang="en-US" dirty="0"/>
              <a:t> is one-to-one.</a:t>
            </a:r>
          </a:p>
        </p:txBody>
      </p:sp>
    </p:spTree>
    <p:extLst>
      <p:ext uri="{BB962C8B-B14F-4D97-AF65-F5344CB8AC3E}">
        <p14:creationId xmlns:p14="http://schemas.microsoft.com/office/powerpoint/2010/main" val="47041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F9769-949D-4095-B282-3AAE0A76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(4 of 8)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3125E1-E61B-40E7-8A3C-896573BD86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99356"/>
          </a:xfrm>
        </p:spPr>
        <p:txBody>
          <a:bodyPr/>
          <a:lstStyle/>
          <a:p>
            <a:r>
              <a:rPr lang="en-US" altLang="en-US" dirty="0"/>
              <a:t>In this case, if we replace </a:t>
            </a:r>
            <a:r>
              <a:rPr lang="en-US" altLang="en-US" i="1" dirty="0"/>
              <a:t>u</a:t>
            </a:r>
            <a:r>
              <a:rPr lang="en-US" altLang="en-US" dirty="0"/>
              <a:t> by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x</a:t>
            </a:r>
            <a:r>
              <a:rPr lang="en-US" altLang="en-US" dirty="0"/>
              <a:t> by </a:t>
            </a:r>
            <a:r>
              <a:rPr lang="en-US" altLang="en-US" i="1" dirty="0"/>
              <a:t>t</a:t>
            </a:r>
            <a:r>
              <a:rPr lang="en-US" altLang="en-US" dirty="0"/>
              <a:t> in the Substitution Rule, we obtain</a:t>
            </a:r>
            <a:endParaRPr lang="en-IN" dirty="0"/>
          </a:p>
        </p:txBody>
      </p:sp>
      <p:graphicFrame>
        <p:nvGraphicFramePr>
          <p:cNvPr id="12" name="Content Placeholder 11" descr="int (f(x)) (d x) = int (f(g(t)) g prime (t)) (d t)">
            <a:extLst>
              <a:ext uri="{FF2B5EF4-FFF2-40B4-BE49-F238E27FC236}">
                <a16:creationId xmlns="" xmlns:a16="http://schemas.microsoft.com/office/drawing/2014/main" id="{402E833C-EBBA-4A72-9170-95FCAA4FC2C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39372857"/>
              </p:ext>
            </p:extLst>
          </p:nvPr>
        </p:nvGraphicFramePr>
        <p:xfrm>
          <a:off x="4375150" y="2216150"/>
          <a:ext cx="3435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71" name="Equation" r:id="rId3" imgW="3581280" imgH="507960" progId="Equation.DSMT4">
                  <p:embed/>
                </p:oleObj>
              </mc:Choice>
              <mc:Fallback>
                <p:oleObj name="Equation" r:id="rId3" imgW="358128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81C50FA8-83A4-4D37-BE63-106EF4DAE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5150" y="2216150"/>
                        <a:ext cx="343535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D6C115F-EBF5-4D74-AAC2-51C0C38DB4F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231258"/>
            <a:ext cx="10712450" cy="1119572"/>
          </a:xfrm>
        </p:spPr>
        <p:txBody>
          <a:bodyPr/>
          <a:lstStyle/>
          <a:p>
            <a:r>
              <a:rPr lang="en-US" altLang="en-US" dirty="0"/>
              <a:t>This kind of substitution is called </a:t>
            </a:r>
            <a:r>
              <a:rPr lang="en-US" altLang="en-US" i="1" dirty="0"/>
              <a:t>inverse substitution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can make the inverse substitution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sin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provided that it defines a one-to-one function.</a:t>
            </a:r>
          </a:p>
        </p:txBody>
      </p:sp>
    </p:spTree>
    <p:extLst>
      <p:ext uri="{BB962C8B-B14F-4D97-AF65-F5344CB8AC3E}">
        <p14:creationId xmlns:p14="http://schemas.microsoft.com/office/powerpoint/2010/main" val="5311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FB4C6-53B5-49FE-A2D4-6E8F4580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(5 of 8)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CEA65B-1267-411F-AE1F-4B2B2490B3D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226530" cy="393857"/>
          </a:xfrm>
        </p:spPr>
        <p:txBody>
          <a:bodyPr/>
          <a:lstStyle/>
          <a:p>
            <a:r>
              <a:rPr lang="en-US" altLang="en-US" dirty="0"/>
              <a:t>This can be accomplished by restricting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to lie in the interval</a:t>
            </a:r>
            <a:endParaRPr lang="en-IN" dirty="0"/>
          </a:p>
        </p:txBody>
      </p:sp>
      <p:graphicFrame>
        <p:nvGraphicFramePr>
          <p:cNvPr id="20" name="Content Placeholder 19" descr="[negative (pi/2), (pi/2)]">
            <a:extLst>
              <a:ext uri="{FF2B5EF4-FFF2-40B4-BE49-F238E27FC236}">
                <a16:creationId xmlns="" xmlns:a16="http://schemas.microsoft.com/office/drawing/2014/main" id="{08CDE080-9FD9-4BFA-B2E3-EE5458102B2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591598809"/>
              </p:ext>
            </p:extLst>
          </p:nvPr>
        </p:nvGraphicFramePr>
        <p:xfrm>
          <a:off x="9107120" y="1117341"/>
          <a:ext cx="1286608" cy="76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4" name="Equation" r:id="rId3" imgW="1358640" imgH="812520" progId="Equation.DSMT4">
                  <p:embed/>
                </p:oleObj>
              </mc:Choice>
              <mc:Fallback>
                <p:oleObj name="Equation" r:id="rId3" imgW="1358640" imgH="8125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E9D21C9E-544A-4241-B734-2EBCB176F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7120" y="1117341"/>
                        <a:ext cx="1286608" cy="76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7B0CC85-51AB-4C31-B615-B58FB4DD163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989045"/>
            <a:ext cx="10718800" cy="1141881"/>
          </a:xfrm>
        </p:spPr>
        <p:txBody>
          <a:bodyPr/>
          <a:lstStyle/>
          <a:p>
            <a:r>
              <a:rPr lang="en-US" altLang="en-US" dirty="0"/>
              <a:t>In the following table we list trigonometric substitutions that are effective for the given radical expressions because of the specified trigonometric identities.</a:t>
            </a:r>
          </a:p>
          <a:p>
            <a:pPr algn="ctr"/>
            <a:r>
              <a:rPr lang="en-IN" b="1" dirty="0">
                <a:solidFill>
                  <a:srgbClr val="0000A3"/>
                </a:solidFill>
              </a:rPr>
              <a:t>Table of Trigonometric Substitutions</a:t>
            </a:r>
          </a:p>
        </p:txBody>
      </p:sp>
      <p:graphicFrame>
        <p:nvGraphicFramePr>
          <p:cNvPr id="21" name="Content Placeholder 20" descr="A Table has 3 Rows and 3 columns. The columns have the following headings from left to right. Expression, Substitution, Identity, . The Row entries are as follows. &#10;Row1. Expression, sqrt ((a^2) minus (X^2)). Substitution, X = a sin (theta), (negative (pi/2) &lt;= theta &lt;= (pi/2)). Identity, 1 minus sin^(2) (theta) = cos^(2) (theta). &#10;Row2. Expression, sqrt ((a^2) + (X^2)). Substitution, X = a tan (theta), ((negative (pi/2)) &lt; theta &lt; (pi/2)). Identity, 1+tan^(2) (theta) = sec^(2) (theta). &#10;Row3. Expression, sqrt (X^(2) minus a^(2)). Substitution, X=a sec (theta), 0 &lt;= (theta) &lt; (pi/2) or (Pi &lt;= (theta) &lt; (3(Pi)/2)). Identity, sec^(2) (theta) minus 1 = tan^(2) (theta). ">
            <a:extLst>
              <a:ext uri="{FF2B5EF4-FFF2-40B4-BE49-F238E27FC236}">
                <a16:creationId xmlns="" xmlns:a16="http://schemas.microsoft.com/office/drawing/2014/main" id="{F5B25FFC-8225-4766-8CF0-EBDB849EDFAA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09096914"/>
              </p:ext>
            </p:extLst>
          </p:nvPr>
        </p:nvGraphicFramePr>
        <p:xfrm>
          <a:off x="736600" y="3536950"/>
          <a:ext cx="10718799" cy="211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145">
                  <a:extLst>
                    <a:ext uri="{9D8B030D-6E8A-4147-A177-3AD203B41FA5}">
                      <a16:colId xmlns="" xmlns:a16="http://schemas.microsoft.com/office/drawing/2014/main" val="161128354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736834949"/>
                    </a:ext>
                  </a:extLst>
                </a:gridCol>
                <a:gridCol w="3195654">
                  <a:extLst>
                    <a:ext uri="{9D8B030D-6E8A-4147-A177-3AD203B41FA5}">
                      <a16:colId xmlns="" xmlns:a16="http://schemas.microsoft.com/office/drawing/2014/main" val="4142997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383613"/>
                  </a:ext>
                </a:extLst>
              </a:tr>
              <a:tr h="613968"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5684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431534"/>
                  </a:ext>
                </a:extLst>
              </a:tr>
              <a:tr h="602901"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06752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2" descr="sqrt(a^2) minus (x^2)">
            <a:extLst>
              <a:ext uri="{FF2B5EF4-FFF2-40B4-BE49-F238E27FC236}">
                <a16:creationId xmlns="" xmlns:a16="http://schemas.microsoft.com/office/drawing/2014/main" id="{E4689D3E-9DC3-487D-BC0A-FF5384450DA3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616017903"/>
              </p:ext>
            </p:extLst>
          </p:nvPr>
        </p:nvGraphicFramePr>
        <p:xfrm>
          <a:off x="1816586" y="4009860"/>
          <a:ext cx="1062182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5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="" xmlns:a16="http://schemas.microsoft.com/office/drawing/2014/main" id="{F41E5D60-AFC3-42D9-80BA-BDCABB496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586" y="4009860"/>
                        <a:ext cx="1062182" cy="39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24" descr="x = a sin(theta), negative(pi/2) &lt;= theta &lt;= (pi/2)">
            <a:extLst>
              <a:ext uri="{FF2B5EF4-FFF2-40B4-BE49-F238E27FC236}">
                <a16:creationId xmlns="" xmlns:a16="http://schemas.microsoft.com/office/drawing/2014/main" id="{2891F159-7496-46A3-A93B-79883BA5917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81951848"/>
              </p:ext>
            </p:extLst>
          </p:nvPr>
        </p:nvGraphicFramePr>
        <p:xfrm>
          <a:off x="4822415" y="3930266"/>
          <a:ext cx="2214259" cy="48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6" name="Equation" r:id="rId7" imgW="3301920" imgH="723600" progId="Equation.DSMT4">
                  <p:embed/>
                </p:oleObj>
              </mc:Choice>
              <mc:Fallback>
                <p:oleObj name="Equation" r:id="rId7" imgW="3301920" imgH="723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="" xmlns:a16="http://schemas.microsoft.com/office/drawing/2014/main" id="{745C3055-7C6F-49C4-A810-DB81E466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415" y="3930266"/>
                        <a:ext cx="2214259" cy="48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ontent Placeholder 26" descr="1 minus sin^2(theta) = cos^2(theta)">
            <a:extLst>
              <a:ext uri="{FF2B5EF4-FFF2-40B4-BE49-F238E27FC236}">
                <a16:creationId xmlns="" xmlns:a16="http://schemas.microsoft.com/office/drawing/2014/main" id="{FC0FCA56-1627-4228-8D74-2D491C8B5DE3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588640989"/>
              </p:ext>
            </p:extLst>
          </p:nvPr>
        </p:nvGraphicFramePr>
        <p:xfrm>
          <a:off x="8903236" y="4041825"/>
          <a:ext cx="1859811" cy="27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7" name="Equation" r:id="rId9" imgW="2286000" imgH="342720" progId="Equation.DSMT4">
                  <p:embed/>
                </p:oleObj>
              </mc:Choice>
              <mc:Fallback>
                <p:oleObj name="Equation" r:id="rId9" imgW="2286000" imgH="342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="" xmlns:a16="http://schemas.microsoft.com/office/drawing/2014/main" id="{A2E2755B-947B-41EE-A9D1-42AA985F3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03236" y="4041825"/>
                        <a:ext cx="1859811" cy="27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Content Placeholder 28" descr="sqrt(a^2) + (x^2)">
            <a:extLst>
              <a:ext uri="{FF2B5EF4-FFF2-40B4-BE49-F238E27FC236}">
                <a16:creationId xmlns="" xmlns:a16="http://schemas.microsoft.com/office/drawing/2014/main" id="{3D96D1E6-76A8-41F4-9EC7-807291F8B18F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474048787"/>
              </p:ext>
            </p:extLst>
          </p:nvPr>
        </p:nvGraphicFramePr>
        <p:xfrm>
          <a:off x="1727397" y="4596861"/>
          <a:ext cx="1073727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8" name="Equation" r:id="rId11" imgW="1180800" imgH="431640" progId="Equation.DSMT4">
                  <p:embed/>
                </p:oleObj>
              </mc:Choice>
              <mc:Fallback>
                <p:oleObj name="Equation" r:id="rId11" imgW="1180800" imgH="431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="" xmlns:a16="http://schemas.microsoft.com/office/drawing/2014/main" id="{D7762242-B110-44B7-8630-52A23D9AC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7397" y="4596861"/>
                        <a:ext cx="1073727" cy="39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Content Placeholder 30" descr="x = a tan(theta), negative(pi/2) &lt; theta &lt; (pi/2)">
            <a:extLst>
              <a:ext uri="{FF2B5EF4-FFF2-40B4-BE49-F238E27FC236}">
                <a16:creationId xmlns="" xmlns:a16="http://schemas.microsoft.com/office/drawing/2014/main" id="{0D6B0A98-1128-45A7-81F0-B090A36BC3E9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1115991431"/>
              </p:ext>
            </p:extLst>
          </p:nvPr>
        </p:nvGraphicFramePr>
        <p:xfrm>
          <a:off x="4742698" y="4504700"/>
          <a:ext cx="2373694" cy="51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9" name="Equation" r:id="rId13" imgW="3340080" imgH="723600" progId="Equation.DSMT4">
                  <p:embed/>
                </p:oleObj>
              </mc:Choice>
              <mc:Fallback>
                <p:oleObj name="Equation" r:id="rId13" imgW="3340080" imgH="723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="" xmlns:a16="http://schemas.microsoft.com/office/drawing/2014/main" id="{8B36B54F-4B94-44D9-9F63-5453F8CB7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2698" y="4504700"/>
                        <a:ext cx="2373694" cy="51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Content Placeholder 32" descr="1 + tan^2(theta) = sec^2(theta)">
            <a:extLst>
              <a:ext uri="{FF2B5EF4-FFF2-40B4-BE49-F238E27FC236}">
                <a16:creationId xmlns="" xmlns:a16="http://schemas.microsoft.com/office/drawing/2014/main" id="{8550E29E-7C2B-4D9D-8EBB-EC1CF7D65EF8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4007981798"/>
              </p:ext>
            </p:extLst>
          </p:nvPr>
        </p:nvGraphicFramePr>
        <p:xfrm>
          <a:off x="8845654" y="4609017"/>
          <a:ext cx="1911474" cy="27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0" name="Equation" r:id="rId15" imgW="2349360" imgH="342720" progId="Equation.DSMT4">
                  <p:embed/>
                </p:oleObj>
              </mc:Choice>
              <mc:Fallback>
                <p:oleObj name="Equation" r:id="rId15" imgW="2349360" imgH="3427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="" xmlns:a16="http://schemas.microsoft.com/office/drawing/2014/main" id="{7358FF9B-1C47-4FAB-AC4E-014679561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845654" y="4609017"/>
                        <a:ext cx="1911474" cy="27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Content Placeholder 34" descr="sqrt(x^2) minus (a^2)">
            <a:extLst>
              <a:ext uri="{FF2B5EF4-FFF2-40B4-BE49-F238E27FC236}">
                <a16:creationId xmlns="" xmlns:a16="http://schemas.microsoft.com/office/drawing/2014/main" id="{3FD39798-FCB0-4182-A3A8-09C1A025BDE1}"/>
              </a:ext>
            </a:extLst>
          </p:cNvPr>
          <p:cNvGraphicFramePr>
            <a:graphicFrameLocks noGrp="1" noChangeAspect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823569028"/>
              </p:ext>
            </p:extLst>
          </p:nvPr>
        </p:nvGraphicFramePr>
        <p:xfrm>
          <a:off x="1727397" y="5180311"/>
          <a:ext cx="1062182" cy="39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1" name="Equation" r:id="rId17" imgW="1168200" imgH="431640" progId="Equation.DSMT4">
                  <p:embed/>
                </p:oleObj>
              </mc:Choice>
              <mc:Fallback>
                <p:oleObj name="Equation" r:id="rId17" imgW="1168200" imgH="431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="" xmlns:a16="http://schemas.microsoft.com/office/drawing/2014/main" id="{AC0BE2DF-3465-4B9E-81CB-ADAD0339E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7397" y="5180311"/>
                        <a:ext cx="1062182" cy="39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ontent Placeholder 36" descr="x = a tan(theta), 0 &lt;= theta &lt; (pi/2) or pi &lt;= theta &lt; (3pi/2)">
            <a:extLst>
              <a:ext uri="{FF2B5EF4-FFF2-40B4-BE49-F238E27FC236}">
                <a16:creationId xmlns="" xmlns:a16="http://schemas.microsoft.com/office/drawing/2014/main" id="{40B74C5F-9695-4567-B333-D343F645DC57}"/>
              </a:ext>
            </a:extLst>
          </p:cNvPr>
          <p:cNvGraphicFramePr>
            <a:graphicFrameLocks noGrp="1" noChangeAspect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3215865711"/>
              </p:ext>
            </p:extLst>
          </p:nvPr>
        </p:nvGraphicFramePr>
        <p:xfrm>
          <a:off x="4231104" y="5108151"/>
          <a:ext cx="3729789" cy="53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2" name="Equation" r:id="rId19" imgW="5029200" imgH="723600" progId="Equation.DSMT4">
                  <p:embed/>
                </p:oleObj>
              </mc:Choice>
              <mc:Fallback>
                <p:oleObj name="Equation" r:id="rId19" imgW="5029200" imgH="723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="" xmlns:a16="http://schemas.microsoft.com/office/drawing/2014/main" id="{AFF3BEFC-BF34-476D-90EE-8184BFC30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31104" y="5108151"/>
                        <a:ext cx="3729789" cy="53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Content Placeholder 38" descr="sec^2(theta) minus 1 = tan^2(theta)">
            <a:extLst>
              <a:ext uri="{FF2B5EF4-FFF2-40B4-BE49-F238E27FC236}">
                <a16:creationId xmlns="" xmlns:a16="http://schemas.microsoft.com/office/drawing/2014/main" id="{03ABC880-421B-4750-BC42-CD9CF98043D7}"/>
              </a:ext>
            </a:extLst>
          </p:cNvPr>
          <p:cNvGraphicFramePr>
            <a:graphicFrameLocks noGrp="1" noChangeAspect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2439806084"/>
              </p:ext>
            </p:extLst>
          </p:nvPr>
        </p:nvGraphicFramePr>
        <p:xfrm>
          <a:off x="8845654" y="5187437"/>
          <a:ext cx="1911474" cy="27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3" name="Equation" r:id="rId21" imgW="2349360" imgH="342720" progId="Equation.DSMT4">
                  <p:embed/>
                </p:oleObj>
              </mc:Choice>
              <mc:Fallback>
                <p:oleObj name="Equation" r:id="rId21" imgW="2349360" imgH="34272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="" xmlns:a16="http://schemas.microsoft.com/office/drawing/2014/main" id="{4903DCCC-52FB-43EE-94EA-3C8952835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845654" y="5187437"/>
                        <a:ext cx="1911474" cy="27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24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358C5-A645-4CC4-8512-83F1F9D4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Trigonometric Substitution </a:t>
            </a:r>
            <a:r>
              <a:rPr lang="en-US" altLang="en-US" sz="2400" b="0" dirty="0"/>
              <a:t>(6 of 8)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08208A-BFC7-42D2-9806-C77C0B72C8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868300"/>
          </a:xfrm>
        </p:spPr>
        <p:txBody>
          <a:bodyPr/>
          <a:lstStyle/>
          <a:p>
            <a:r>
              <a:rPr lang="en-US" altLang="en-US" dirty="0"/>
              <a:t>In each case the restriction on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IN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is </a:t>
            </a:r>
            <a:r>
              <a:rPr lang="en-US" altLang="en-US" dirty="0"/>
              <a:t>imposed to ensure that the function that defines the substitution is one-to-one.</a:t>
            </a:r>
          </a:p>
        </p:txBody>
      </p:sp>
    </p:spTree>
    <p:extLst>
      <p:ext uri="{BB962C8B-B14F-4D97-AF65-F5344CB8AC3E}">
        <p14:creationId xmlns:p14="http://schemas.microsoft.com/office/powerpoint/2010/main" val="272390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9CAE7-FED3-4148-8AFF-9B92433E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F640B2-EB9C-47F1-890C-34CD8F5E76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02732" cy="477838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IN" dirty="0"/>
          </a:p>
        </p:txBody>
      </p:sp>
      <p:graphicFrame>
        <p:nvGraphicFramePr>
          <p:cNvPr id="20" name="Content Placeholder 19" descr="int (sqrt(9 minus (x^2))/(x^2)) (d x).">
            <a:extLst>
              <a:ext uri="{FF2B5EF4-FFF2-40B4-BE49-F238E27FC236}">
                <a16:creationId xmlns="" xmlns:a16="http://schemas.microsoft.com/office/drawing/2014/main" id="{A60CC231-D66C-4B26-89AE-A4F05F1018B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903381752"/>
              </p:ext>
            </p:extLst>
          </p:nvPr>
        </p:nvGraphicFramePr>
        <p:xfrm>
          <a:off x="2077319" y="1038204"/>
          <a:ext cx="1633841" cy="76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58" name="Equation" r:id="rId3" imgW="1752480" imgH="825480" progId="Equation.DSMT4">
                  <p:embed/>
                </p:oleObj>
              </mc:Choice>
              <mc:Fallback>
                <p:oleObj name="Equation" r:id="rId3" imgW="1752480" imgH="825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B85F212B-5089-4B51-B993-5E498DE6E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7319" y="1038204"/>
                        <a:ext cx="1633841" cy="76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943189B-AB4C-4281-B5B0-E9877449883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2974560" cy="769562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Let</a:t>
            </a:r>
            <a:r>
              <a:rPr lang="en-US" altLang="en-US" dirty="0">
                <a:solidFill>
                  <a:srgbClr val="00ADEF"/>
                </a:solidFill>
              </a:rPr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3 sin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/>
              <a:t>, where</a:t>
            </a:r>
            <a:endParaRPr lang="en-IN" dirty="0"/>
          </a:p>
        </p:txBody>
      </p:sp>
      <p:graphicFrame>
        <p:nvGraphicFramePr>
          <p:cNvPr id="22" name="Content Placeholder 21" descr="negative (pi/2) &lt;= theta &lt;= (pi/2)">
            <a:extLst>
              <a:ext uri="{FF2B5EF4-FFF2-40B4-BE49-F238E27FC236}">
                <a16:creationId xmlns="" xmlns:a16="http://schemas.microsoft.com/office/drawing/2014/main" id="{DAFFCD9B-95D2-45F4-ACDF-1BD14F7EA11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661672368"/>
              </p:ext>
            </p:extLst>
          </p:nvPr>
        </p:nvGraphicFramePr>
        <p:xfrm>
          <a:off x="3761895" y="2158211"/>
          <a:ext cx="1644155" cy="7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59" name="Equation" r:id="rId5" imgW="1625400" imgH="723600" progId="Equation.DSMT4">
                  <p:embed/>
                </p:oleObj>
              </mc:Choice>
              <mc:Fallback>
                <p:oleObj name="Equation" r:id="rId5" imgW="1625400" imgH="723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CA6D98B9-CEB7-4714-84D1-7CA82BB03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1895" y="2158211"/>
                        <a:ext cx="1644155" cy="73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95FE7D2-F6BC-447F-A42D-734C4421E9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496976" y="2347027"/>
            <a:ext cx="4440841" cy="270612"/>
          </a:xfrm>
        </p:spPr>
        <p:txBody>
          <a:bodyPr/>
          <a:lstStyle/>
          <a:p>
            <a:r>
              <a:rPr lang="en-US" altLang="en-US" dirty="0"/>
              <a:t>Then </a:t>
            </a:r>
            <a:r>
              <a:rPr lang="en-US" altLang="en-US" i="1" dirty="0"/>
              <a:t>dx </a:t>
            </a:r>
            <a:r>
              <a:rPr lang="en-US" altLang="en-US" dirty="0"/>
              <a:t>= 3 cos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d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and</a:t>
            </a:r>
            <a:endParaRPr lang="en-IN" dirty="0"/>
          </a:p>
        </p:txBody>
      </p:sp>
      <p:graphicFrame>
        <p:nvGraphicFramePr>
          <p:cNvPr id="24" name="Content Placeholder 23" descr="sqrt(9 minus (x^2)) = sqrt(9 minus 9 sin^2 (theta)).&#10; =  sqrt(9 cos^2 (theta)).&#10; =  (3 abs(cos (theta))).&#10; =  (3 cos (theta))&#10;">
            <a:extLst>
              <a:ext uri="{FF2B5EF4-FFF2-40B4-BE49-F238E27FC236}">
                <a16:creationId xmlns="" xmlns:a16="http://schemas.microsoft.com/office/drawing/2014/main" id="{E06B3422-5E4E-41D2-8738-E0E603307F3D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666204311"/>
              </p:ext>
            </p:extLst>
          </p:nvPr>
        </p:nvGraphicFramePr>
        <p:xfrm>
          <a:off x="4403392" y="3235663"/>
          <a:ext cx="2896825" cy="184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60" name="Equation" r:id="rId7" imgW="3073320" imgH="1955520" progId="Equation.DSMT4">
                  <p:embed/>
                </p:oleObj>
              </mc:Choice>
              <mc:Fallback>
                <p:oleObj name="Equation" r:id="rId7" imgW="3073320" imgH="1955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AE537CE3-76F5-4AC9-88A5-7F60D64A7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3392" y="3235663"/>
                        <a:ext cx="2896825" cy="184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F21880-D5A4-46E4-A18D-F29917DE822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5515811"/>
            <a:ext cx="3915787" cy="315408"/>
          </a:xfrm>
        </p:spPr>
        <p:txBody>
          <a:bodyPr/>
          <a:lstStyle/>
          <a:p>
            <a:r>
              <a:rPr lang="en-US" altLang="en-US" dirty="0"/>
              <a:t>(Note that cos </a:t>
            </a:r>
            <a:r>
              <a:rPr lang="en-US" altLang="en-US" i="1" dirty="0">
                <a:sym typeface="Symbol" panose="05050102010706020507" pitchFamily="18" charset="2"/>
              </a:rPr>
              <a:t> ≥</a:t>
            </a:r>
            <a:r>
              <a:rPr lang="en-US" altLang="en-US" dirty="0">
                <a:sym typeface="Symbol" panose="05050102010706020507" pitchFamily="18" charset="2"/>
              </a:rPr>
              <a:t> 0 </a:t>
            </a:r>
            <a:r>
              <a:rPr lang="en-US" altLang="en-US" dirty="0"/>
              <a:t>because</a:t>
            </a:r>
            <a:endParaRPr lang="en-IN" dirty="0"/>
          </a:p>
        </p:txBody>
      </p:sp>
      <p:graphicFrame>
        <p:nvGraphicFramePr>
          <p:cNvPr id="26" name="Content Placeholder 25" descr="negative (pi/2) &lt;= theta (pi/2)).">
            <a:extLst>
              <a:ext uri="{FF2B5EF4-FFF2-40B4-BE49-F238E27FC236}">
                <a16:creationId xmlns="" xmlns:a16="http://schemas.microsoft.com/office/drawing/2014/main" id="{BBC8F789-77EB-4FB1-A082-0485BEFF41B2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327846702"/>
              </p:ext>
            </p:extLst>
          </p:nvPr>
        </p:nvGraphicFramePr>
        <p:xfrm>
          <a:off x="4757306" y="5316857"/>
          <a:ext cx="1439147" cy="71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61" name="Equation" r:id="rId9" imgW="1460160" imgH="723600" progId="Equation.DSMT4">
                  <p:embed/>
                </p:oleObj>
              </mc:Choice>
              <mc:Fallback>
                <p:oleObj name="Equation" r:id="rId9" imgW="1460160" imgH="723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="" xmlns:a16="http://schemas.microsoft.com/office/drawing/2014/main" id="{03358E91-CDA3-4160-99E9-CE66AEC0D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7306" y="5316857"/>
                        <a:ext cx="1439147" cy="713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64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F60B298-C6B1-4CA0-A44C-8B6FAB39D879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f856fc18-c0f7-462c-a53d-fc2610d0c4c8"/>
    <ds:schemaRef ds:uri="a3520c62-91d1-4715-93cb-6b6cc6733a1f"/>
    <ds:schemaRef ds:uri="http://schemas.microsoft.com/office/2006/metadata/properties"/>
    <ds:schemaRef ds:uri="a4d2ff27-a226-42e2-a79e-c1ae662d212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1235</Words>
  <Application>Microsoft Office PowerPoint</Application>
  <PresentationFormat>Custom</PresentationFormat>
  <Paragraphs>138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Techniques of Integration</vt:lpstr>
      <vt:lpstr>7.3 Trigonometric Substitution</vt:lpstr>
      <vt:lpstr>Trigonometric Substitution (1 of 8)</vt:lpstr>
      <vt:lpstr>Trigonometric Substitution (2 of 8)</vt:lpstr>
      <vt:lpstr>Trigonometric Substitution (3 of 8)</vt:lpstr>
      <vt:lpstr>Trigonometric Substitution (4 of 8)</vt:lpstr>
      <vt:lpstr>Trigonometric Substitution (5 of 8)</vt:lpstr>
      <vt:lpstr>Trigonometric Substitution (6 of 8)</vt:lpstr>
      <vt:lpstr>Example 1</vt:lpstr>
      <vt:lpstr>Example 1 – Solution (1 of 4)</vt:lpstr>
      <vt:lpstr>Example 1 – Solution (2 of 4)</vt:lpstr>
      <vt:lpstr>Example 1 – Solution (3 of 4)</vt:lpstr>
      <vt:lpstr>Example 1 – Solution (4 of 4)</vt:lpstr>
      <vt:lpstr>Example 2</vt:lpstr>
      <vt:lpstr>Example 2 – Solution (1 of 5)</vt:lpstr>
      <vt:lpstr>Example 2 – Solution (2 of 5)</vt:lpstr>
      <vt:lpstr>Example 2 – Solution (3 of 5)</vt:lpstr>
      <vt:lpstr>Example 2 – Solution (4 of 5)</vt:lpstr>
      <vt:lpstr>Example 2 – Solution (5 of 5)</vt:lpstr>
      <vt:lpstr>Trigonometric Substitution (7 of 8)</vt:lpstr>
      <vt:lpstr>Example 3</vt:lpstr>
      <vt:lpstr>Example 3 – Solution (1 of 3)</vt:lpstr>
      <vt:lpstr>Example 3 – Solution (2 of 3)</vt:lpstr>
      <vt:lpstr>Example 3 – Solution (3 of 3)</vt:lpstr>
      <vt:lpstr>Example 5</vt:lpstr>
      <vt:lpstr>Example 5 – Solution 1 (1 of 3)</vt:lpstr>
      <vt:lpstr>Example 5 – Solution 1 (2 of 3)</vt:lpstr>
      <vt:lpstr>Example 5 – Solution 1 (3 of 3)</vt:lpstr>
      <vt:lpstr>Example 5 – Solution 2 (1 of 2)</vt:lpstr>
      <vt:lpstr>Example 5 – Solution 2 (2 of 2)</vt:lpstr>
      <vt:lpstr>Trigonometric Substitution (8 of 8)</vt:lpstr>
      <vt:lpstr>Example 6</vt:lpstr>
      <vt:lpstr>Example 6 – Solution (1 of 3)</vt:lpstr>
      <vt:lpstr>Example 6 – Solution (2 of 3)</vt:lpstr>
      <vt:lpstr>Example 6 – Solution (3 of 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Arjita, BishnuChowdhury</cp:lastModifiedBy>
  <cp:revision>1401</cp:revision>
  <cp:lastPrinted>2016-10-03T15:29:39Z</cp:lastPrinted>
  <dcterms:created xsi:type="dcterms:W3CDTF">2017-12-08T21:17:47Z</dcterms:created>
  <dcterms:modified xsi:type="dcterms:W3CDTF">2019-01-31T06:13:20Z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