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303" r:id="rId6"/>
    <p:sldId id="25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22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8"/>
    <a:srgbClr val="0000A3"/>
    <a:srgbClr val="000000"/>
    <a:srgbClr val="A30000"/>
    <a:srgbClr val="E7EFF7"/>
    <a:srgbClr val="CBDDEF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31" autoAdjust="0"/>
    <p:restoredTop sz="95349" autoAdjust="0"/>
  </p:normalViewPr>
  <p:slideViewPr>
    <p:cSldViewPr snapToGrid="0" snapToObjects="1">
      <p:cViewPr varScale="1">
        <p:scale>
          <a:sx n="111" d="100"/>
          <a:sy n="111" d="100"/>
        </p:scale>
        <p:origin x="-378" y="-96"/>
      </p:cViewPr>
      <p:guideLst>
        <p:guide orient="horz" pos="822"/>
        <p:guide pos="461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IN" dirty="0" smtClean="0"/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322782" cy="507343"/>
          </a:xfrm>
        </p:spPr>
        <p:txBody>
          <a:bodyPr/>
          <a:lstStyle/>
          <a:p>
            <a:r>
              <a:rPr lang="en-IN" altLang="en-US" sz="3600" dirty="0"/>
              <a:t>Techniques of Integration</a:t>
            </a:r>
            <a:endParaRPr lang="en-US" altLang="en-US" sz="3600" dirty="0"/>
          </a:p>
        </p:txBody>
      </p:sp>
      <p:pic>
        <p:nvPicPr>
          <p:cNvPr id="4" name="Picture Placeholder 3" descr="&quot;&quot;">
            <a:extLst>
              <a:ext uri="{FF2B5EF4-FFF2-40B4-BE49-F238E27FC236}">
                <a16:creationId xmlns:a16="http://schemas.microsoft.com/office/drawing/2014/main" xmlns="" id="{A00BCDD2-8D62-4A1B-A20A-299A25A9A6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44199" b="-44199"/>
          <a:stretch/>
        </p:blipFill>
        <p:spPr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3707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ECFBD-496C-4D46-81FF-07BFC713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(7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518CAE-0722-436C-8BBF-012C264295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7312"/>
            <a:ext cx="7434006" cy="260350"/>
          </a:xfrm>
        </p:spPr>
        <p:txBody>
          <a:bodyPr/>
          <a:lstStyle/>
          <a:p>
            <a:r>
              <a:rPr lang="en-US" altLang="en-US" dirty="0"/>
              <a:t>The third step is to express the proper rational function</a:t>
            </a:r>
            <a:endParaRPr lang="en-US" dirty="0"/>
          </a:p>
        </p:txBody>
      </p:sp>
      <p:graphicFrame>
        <p:nvGraphicFramePr>
          <p:cNvPr id="12" name="Content Placeholder 11" descr="((R(x))/(Q(x)))">
            <a:extLst>
              <a:ext uri="{FF2B5EF4-FFF2-40B4-BE49-F238E27FC236}">
                <a16:creationId xmlns:a16="http://schemas.microsoft.com/office/drawing/2014/main" xmlns="" id="{4165E9DF-957C-45C2-832B-9196D8BFEA8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353973142"/>
              </p:ext>
            </p:extLst>
          </p:nvPr>
        </p:nvGraphicFramePr>
        <p:xfrm>
          <a:off x="8201286" y="1085665"/>
          <a:ext cx="695157" cy="82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4" name="Equation" r:id="rId3" imgW="761760" imgH="901440" progId="Equation.DSMT4">
                  <p:embed/>
                </p:oleObj>
              </mc:Choice>
              <mc:Fallback>
                <p:oleObj name="Equation" r:id="rId3" imgW="761760" imgH="901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0F110E50-ECC1-41D3-8B49-FD7FCCD5C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1286" y="1085665"/>
                        <a:ext cx="695157" cy="82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92EEB26-5C11-4272-BB28-7C17C879C6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07810" y="1278582"/>
            <a:ext cx="2493297" cy="365048"/>
          </a:xfrm>
        </p:spPr>
        <p:txBody>
          <a:bodyPr/>
          <a:lstStyle/>
          <a:p>
            <a:r>
              <a:rPr lang="en-US" altLang="en-US" dirty="0"/>
              <a:t>(from Equation 1)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1EB6F3-C7A7-4014-92AE-781039814DC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677684"/>
            <a:ext cx="5560961" cy="346526"/>
          </a:xfrm>
        </p:spPr>
        <p:txBody>
          <a:bodyPr/>
          <a:lstStyle/>
          <a:p>
            <a:r>
              <a:rPr lang="en-US" altLang="en-US" dirty="0"/>
              <a:t>as a sum of </a:t>
            </a:r>
            <a:r>
              <a:rPr lang="en-US" altLang="en-US" b="1" dirty="0"/>
              <a:t>partial fractions </a:t>
            </a:r>
            <a:r>
              <a:rPr lang="en-US" altLang="en-US" dirty="0"/>
              <a:t>of the form</a:t>
            </a:r>
            <a:endParaRPr lang="en-US" dirty="0"/>
          </a:p>
        </p:txBody>
      </p:sp>
      <p:graphicFrame>
        <p:nvGraphicFramePr>
          <p:cNvPr id="14" name="Content Placeholder 13" descr="(A/(a x + b)^i) or ((A x + B)/(a(x^2) + b x + c)^j)&#10;">
            <a:extLst>
              <a:ext uri="{FF2B5EF4-FFF2-40B4-BE49-F238E27FC236}">
                <a16:creationId xmlns:a16="http://schemas.microsoft.com/office/drawing/2014/main" xmlns="" id="{85300684-3F44-4568-A19D-11535C9B556C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403497148"/>
              </p:ext>
            </p:extLst>
          </p:nvPr>
        </p:nvGraphicFramePr>
        <p:xfrm>
          <a:off x="4129869" y="2602794"/>
          <a:ext cx="4551695" cy="78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5" name="Equation" r:id="rId5" imgW="4559040" imgH="787320" progId="Equation.DSMT4">
                  <p:embed/>
                </p:oleObj>
              </mc:Choice>
              <mc:Fallback>
                <p:oleObj name="Equation" r:id="rId5" imgW="4559040" imgH="787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6648971B-64E0-4B26-B64E-06B85CBA3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9869" y="2602794"/>
                        <a:ext cx="4551695" cy="786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1BCCE72-DCD2-4E78-AC26-775380221D6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864672"/>
            <a:ext cx="10712450" cy="672106"/>
          </a:xfrm>
        </p:spPr>
        <p:txBody>
          <a:bodyPr/>
          <a:lstStyle/>
          <a:p>
            <a:r>
              <a:rPr lang="en-US" altLang="en-US" dirty="0"/>
              <a:t>A theorem in algebra guarantees that it is always possible to do this. We explain the details for the four cases that occur.</a:t>
            </a:r>
          </a:p>
        </p:txBody>
      </p:sp>
    </p:spTree>
    <p:extLst>
      <p:ext uri="{BB962C8B-B14F-4D97-AF65-F5344CB8AC3E}">
        <p14:creationId xmlns:p14="http://schemas.microsoft.com/office/powerpoint/2010/main" val="356103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5957A-B266-4231-9789-674DE5E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(8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A9165A-8418-4334-9C92-C3AAEAC1A3E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90473"/>
          </a:xfrm>
        </p:spPr>
        <p:txBody>
          <a:bodyPr/>
          <a:lstStyle/>
          <a:p>
            <a:r>
              <a:rPr lang="en-US" altLang="en-US" b="1" dirty="0"/>
              <a:t>Case I The denominator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is a product of </a:t>
            </a:r>
            <a:r>
              <a:rPr lang="en-US" altLang="en-US" b="1" dirty="0" smtClean="0"/>
              <a:t>distinct linear </a:t>
            </a:r>
            <a:r>
              <a:rPr lang="en-US" altLang="en-US" b="1" dirty="0"/>
              <a:t>factors.</a:t>
            </a:r>
          </a:p>
          <a:p>
            <a:r>
              <a:rPr lang="en-US" altLang="en-US" dirty="0"/>
              <a:t>This means that we can write</a:t>
            </a:r>
          </a:p>
        </p:txBody>
      </p:sp>
      <p:graphicFrame>
        <p:nvGraphicFramePr>
          <p:cNvPr id="8" name="Content Placeholder 7" descr="Q(x) = ((a_1)x + (b_1)) times  ((a_2)x + (b_2)) ...  ((a_k)x + (b_k))">
            <a:extLst>
              <a:ext uri="{FF2B5EF4-FFF2-40B4-BE49-F238E27FC236}">
                <a16:creationId xmlns:a16="http://schemas.microsoft.com/office/drawing/2014/main" xmlns="" id="{92373B93-825E-419C-9B52-B99CD3E1D05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419412151"/>
              </p:ext>
            </p:extLst>
          </p:nvPr>
        </p:nvGraphicFramePr>
        <p:xfrm>
          <a:off x="3364513" y="2497428"/>
          <a:ext cx="5545112" cy="42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22" name="Equation" r:id="rId3" imgW="4991040" imgH="380880" progId="Equation.DSMT4">
                  <p:embed/>
                </p:oleObj>
              </mc:Choice>
              <mc:Fallback>
                <p:oleObj name="Equation" r:id="rId3" imgW="499104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F75B9884-CE9C-4B63-972F-325491F05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4513" y="2497428"/>
                        <a:ext cx="5545112" cy="42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87F59E9-17D9-4BAC-A0A6-4BC3C343463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396488"/>
            <a:ext cx="10712450" cy="324300"/>
          </a:xfrm>
        </p:spPr>
        <p:txBody>
          <a:bodyPr/>
          <a:lstStyle/>
          <a:p>
            <a:r>
              <a:rPr lang="en-US" altLang="en-US" dirty="0"/>
              <a:t>where no factor is repeated (and no factor is a constant multiple of another).</a:t>
            </a:r>
          </a:p>
        </p:txBody>
      </p:sp>
    </p:spTree>
    <p:extLst>
      <p:ext uri="{BB962C8B-B14F-4D97-AF65-F5344CB8AC3E}">
        <p14:creationId xmlns:p14="http://schemas.microsoft.com/office/powerpoint/2010/main" val="365466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5957A-B266-4231-9789-674DE5E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(9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A9165A-8418-4334-9C92-C3AAEAC1A3E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90473"/>
          </a:xfrm>
        </p:spPr>
        <p:txBody>
          <a:bodyPr/>
          <a:lstStyle/>
          <a:p>
            <a:r>
              <a:rPr lang="en-US" altLang="en-US" dirty="0"/>
              <a:t>In this case the partial fraction theorem states that there exist constants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. . . 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k</a:t>
            </a:r>
            <a:r>
              <a:rPr lang="en-US" altLang="en-US" dirty="0"/>
              <a:t> such that</a:t>
            </a:r>
          </a:p>
        </p:txBody>
      </p:sp>
      <p:graphicFrame>
        <p:nvGraphicFramePr>
          <p:cNvPr id="7" name="Content Placeholder 7" descr="(item 2.) R(x)/Q(x) = ((A_1)/((a_1)x + (b_1)) + (A_2)/((a_2)x + (b_2)) + … + (A_i)/((a_k)x + (b_k)))&#10;">
            <a:extLst>
              <a:ext uri="{FF2B5EF4-FFF2-40B4-BE49-F238E27FC236}">
                <a16:creationId xmlns:a16="http://schemas.microsoft.com/office/drawing/2014/main" xmlns="" id="{6158D4C9-A80E-434F-812F-9087E3BBEF3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285030227"/>
              </p:ext>
            </p:extLst>
          </p:nvPr>
        </p:nvGraphicFramePr>
        <p:xfrm>
          <a:off x="3113882" y="2181225"/>
          <a:ext cx="59642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46" name="Equation" r:id="rId3" imgW="6045120" imgH="825480" progId="Equation.DSMT4">
                  <p:embed/>
                </p:oleObj>
              </mc:Choice>
              <mc:Fallback>
                <p:oleObj name="Equation" r:id="rId3" imgW="6045120" imgH="82548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xmlns="" id="{92373B93-825E-419C-9B52-B99CD3E1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882" y="2181225"/>
                        <a:ext cx="5964237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87F59E9-17D9-4BAC-A0A6-4BC3C343463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396488"/>
            <a:ext cx="10712450" cy="324300"/>
          </a:xfrm>
        </p:spPr>
        <p:txBody>
          <a:bodyPr/>
          <a:lstStyle/>
          <a:p>
            <a:r>
              <a:rPr lang="en-US" altLang="en-US" dirty="0"/>
              <a:t>These constants can be determined as in the following example.</a:t>
            </a:r>
          </a:p>
        </p:txBody>
      </p:sp>
    </p:spTree>
    <p:extLst>
      <p:ext uri="{BB962C8B-B14F-4D97-AF65-F5344CB8AC3E}">
        <p14:creationId xmlns:p14="http://schemas.microsoft.com/office/powerpoint/2010/main" val="155329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7F1F7-8004-4A3B-BFB2-B78A61CE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DFA09-2805-44B4-BA04-F837F935EB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54432" cy="260350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12" name="Content Placeholder 11" descr="int (((x^3) + 2x minus 1)/(2(x^3) + 3(x^2) minus 2x)) (d x).&#10;">
            <a:extLst>
              <a:ext uri="{FF2B5EF4-FFF2-40B4-BE49-F238E27FC236}">
                <a16:creationId xmlns:a16="http://schemas.microsoft.com/office/drawing/2014/main" xmlns="" id="{F95585FB-2277-4204-9879-3239C3BFC0A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633613544"/>
              </p:ext>
            </p:extLst>
          </p:nvPr>
        </p:nvGraphicFramePr>
        <p:xfrm>
          <a:off x="2034129" y="1053272"/>
          <a:ext cx="2817225" cy="81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89" name="Equation" r:id="rId3" imgW="2679480" imgH="774360" progId="Equation.DSMT4">
                  <p:embed/>
                </p:oleObj>
              </mc:Choice>
              <mc:Fallback>
                <p:oleObj name="Equation" r:id="rId3" imgW="2679480" imgH="774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C6D31561-76CB-4200-AF5D-58D375748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4129" y="1053272"/>
                        <a:ext cx="2817225" cy="81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E4B298A-899A-416F-BADB-F7CB3CB1975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099"/>
            <a:ext cx="10712450" cy="1598971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Since the degree of the numerator is less than the degree of the denominator, we don’t need to divide.</a:t>
            </a:r>
          </a:p>
          <a:p>
            <a:r>
              <a:rPr lang="en-US" altLang="en-US" dirty="0"/>
              <a:t>We factor the denominator as</a:t>
            </a:r>
          </a:p>
        </p:txBody>
      </p:sp>
      <p:graphicFrame>
        <p:nvGraphicFramePr>
          <p:cNvPr id="14" name="Content Placeholder 13" descr="2(x^3) + 3(x^2) minus 2(x) = x(2(x^2) + 3x minus 2) = x(2x minus 1)(x + 2)">
            <a:extLst>
              <a:ext uri="{FF2B5EF4-FFF2-40B4-BE49-F238E27FC236}">
                <a16:creationId xmlns:a16="http://schemas.microsoft.com/office/drawing/2014/main" xmlns="" id="{25A63992-EE4C-4E4B-8137-F62EE4FBEB26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209927731"/>
              </p:ext>
            </p:extLst>
          </p:nvPr>
        </p:nvGraphicFramePr>
        <p:xfrm>
          <a:off x="3742252" y="4328967"/>
          <a:ext cx="4382188" cy="102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0" name="Equation" r:id="rId5" imgW="4343400" imgH="1015920" progId="Equation.DSMT4">
                  <p:embed/>
                </p:oleObj>
              </mc:Choice>
              <mc:Fallback>
                <p:oleObj name="Equation" r:id="rId5" imgW="4343400" imgH="1015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8190FB5B-85FE-49D4-A124-AD771CE50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2252" y="4328967"/>
                        <a:ext cx="4382188" cy="102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3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BA4E014E-1D07-40CD-8DB4-8BD0BBB4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4)</a:t>
            </a:r>
            <a:endParaRPr lang="en-US" sz="2400" b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EB9C1310-27C0-44D2-80FB-4E54112A377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11439"/>
          </a:xfrm>
        </p:spPr>
        <p:txBody>
          <a:bodyPr/>
          <a:lstStyle/>
          <a:p>
            <a:r>
              <a:rPr lang="en-US" altLang="en-US" dirty="0"/>
              <a:t>Since the denominator has three distinct linear factors, the partial fraction decomposition of the integrand (2) has the form</a:t>
            </a:r>
          </a:p>
        </p:txBody>
      </p:sp>
      <p:graphicFrame>
        <p:nvGraphicFramePr>
          <p:cNvPr id="17" name="Content Placeholder 16" descr="(item 3.) ((x^2) + 2x minus 1)/(x(2x minus 1)(x + 2)) = (A/x) + (B/(2x minus 1) + (C/(x + 2)))&#10;">
            <a:extLst>
              <a:ext uri="{FF2B5EF4-FFF2-40B4-BE49-F238E27FC236}">
                <a16:creationId xmlns:a16="http://schemas.microsoft.com/office/drawing/2014/main" xmlns="" id="{9803E3FB-1AFA-47CD-A104-A74BAA6A180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073688047"/>
              </p:ext>
            </p:extLst>
          </p:nvPr>
        </p:nvGraphicFramePr>
        <p:xfrm>
          <a:off x="3363849" y="2302336"/>
          <a:ext cx="5464302" cy="86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13" name="Equation" r:id="rId3" imgW="5270400" imgH="838080" progId="Equation.DSMT4">
                  <p:embed/>
                </p:oleObj>
              </mc:Choice>
              <mc:Fallback>
                <p:oleObj name="Equation" r:id="rId3" imgW="5270400" imgH="838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DAB80C2F-CE22-468D-8933-DB8CD1C9C2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849" y="2302336"/>
                        <a:ext cx="5464302" cy="86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F83F5CB5-DBCE-47D4-99C7-6FA7A0608C1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42950" y="3473572"/>
            <a:ext cx="10712450" cy="699319"/>
          </a:xfrm>
        </p:spPr>
        <p:txBody>
          <a:bodyPr/>
          <a:lstStyle/>
          <a:p>
            <a:r>
              <a:rPr lang="en-US" altLang="en-US" dirty="0"/>
              <a:t>To determine the values of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dirty="0"/>
              <a:t>, we multiply both sides of this equation by the product of the denominators, </a:t>
            </a:r>
            <a:r>
              <a:rPr lang="en-US" altLang="en-US" i="1" dirty="0"/>
              <a:t>x</a:t>
            </a:r>
            <a:r>
              <a:rPr lang="en-US" altLang="en-US" dirty="0"/>
              <a:t>(2</a:t>
            </a:r>
            <a:r>
              <a:rPr lang="en-US" altLang="en-US" i="1" dirty="0"/>
              <a:t>x</a:t>
            </a:r>
            <a:r>
              <a:rPr lang="en-US" altLang="en-US" dirty="0"/>
              <a:t> − 1)(</a:t>
            </a:r>
            <a:r>
              <a:rPr lang="en-US" altLang="en-US" i="1" dirty="0"/>
              <a:t>x</a:t>
            </a:r>
            <a:r>
              <a:rPr lang="en-US" altLang="en-US" dirty="0"/>
              <a:t> + 2), obtaining</a:t>
            </a:r>
          </a:p>
        </p:txBody>
      </p:sp>
      <p:graphicFrame>
        <p:nvGraphicFramePr>
          <p:cNvPr id="19" name="Content Placeholder 18" descr="(item 4.) (x^2) + 2x minus 1 = A(2x minus 1)(x + 2) + Bx(x + 2) + Cx(2x minus 1)&#10;">
            <a:extLst>
              <a:ext uri="{FF2B5EF4-FFF2-40B4-BE49-F238E27FC236}">
                <a16:creationId xmlns:a16="http://schemas.microsoft.com/office/drawing/2014/main" xmlns="" id="{E77846BB-6737-4A39-8EE1-11FB0C23DA1D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900348468"/>
              </p:ext>
            </p:extLst>
          </p:nvPr>
        </p:nvGraphicFramePr>
        <p:xfrm>
          <a:off x="2218438" y="4525128"/>
          <a:ext cx="7990075" cy="45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14" name="Equation" r:id="rId5" imgW="7378560" imgH="419040" progId="Equation.DSMT4">
                  <p:embed/>
                </p:oleObj>
              </mc:Choice>
              <mc:Fallback>
                <p:oleObj name="Equation" r:id="rId5" imgW="737856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504B4221-490D-4947-82BF-01364128E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8438" y="4525128"/>
                        <a:ext cx="7990075" cy="45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58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83502-6A5A-43D1-B2A3-CACD744C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869C93-95E0-4F6A-8243-3734792530D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Expanding the right side of Equation 4 and writing it in the standard form for polynomials, we get</a:t>
            </a:r>
          </a:p>
        </p:txBody>
      </p:sp>
      <p:graphicFrame>
        <p:nvGraphicFramePr>
          <p:cNvPr id="12" name="Content Placeholder 11" descr="(item 5.) (x^2) + 2x minus 1 = (2A + B + 2C)(x^2) + (3A + 2B minus C)x minus 2A&#10;">
            <a:extLst>
              <a:ext uri="{FF2B5EF4-FFF2-40B4-BE49-F238E27FC236}">
                <a16:creationId xmlns:a16="http://schemas.microsoft.com/office/drawing/2014/main" xmlns="" id="{420766CB-A222-4E18-935C-E867ADF99F7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162659989"/>
              </p:ext>
            </p:extLst>
          </p:nvPr>
        </p:nvGraphicFramePr>
        <p:xfrm>
          <a:off x="2777482" y="2221937"/>
          <a:ext cx="7505398" cy="43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65" name="Equation" r:id="rId3" imgW="7238880" imgH="419040" progId="Equation.DSMT4">
                  <p:embed/>
                </p:oleObj>
              </mc:Choice>
              <mc:Fallback>
                <p:oleObj name="Equation" r:id="rId3" imgW="723888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A652BE6C-050C-4E23-A5FE-6B16602A5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7482" y="2221937"/>
                        <a:ext cx="7505398" cy="43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635712F-5E5B-4D3E-A8B9-4D5469351A1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23900" y="2937272"/>
            <a:ext cx="10718800" cy="294109"/>
          </a:xfrm>
        </p:spPr>
        <p:txBody>
          <a:bodyPr/>
          <a:lstStyle/>
          <a:p>
            <a:r>
              <a:rPr lang="en-US" altLang="en-US" dirty="0"/>
              <a:t>The polynomials in Equation 5 are identical, so their coefficients must be equal</a:t>
            </a:r>
            <a:r>
              <a:rPr lang="en-US" altLang="en-US" dirty="0" smtClean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A24022-ED42-4FF7-B70E-14081DDFE7C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1" y="3279224"/>
            <a:ext cx="2404805" cy="267372"/>
          </a:xfrm>
        </p:spPr>
        <p:txBody>
          <a:bodyPr/>
          <a:lstStyle/>
          <a:p>
            <a:r>
              <a:rPr lang="en-US" altLang="en-US" dirty="0"/>
              <a:t>The coefficient of</a:t>
            </a:r>
            <a:endParaRPr lang="en-US" dirty="0"/>
          </a:p>
        </p:txBody>
      </p:sp>
      <p:graphicFrame>
        <p:nvGraphicFramePr>
          <p:cNvPr id="14" name="Content Placeholder 13" descr="(x^2)">
            <a:extLst>
              <a:ext uri="{FF2B5EF4-FFF2-40B4-BE49-F238E27FC236}">
                <a16:creationId xmlns:a16="http://schemas.microsoft.com/office/drawing/2014/main" xmlns="" id="{248F1617-C1AD-478F-AC51-972A11F8F149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362201715"/>
              </p:ext>
            </p:extLst>
          </p:nvPr>
        </p:nvGraphicFramePr>
        <p:xfrm>
          <a:off x="3141406" y="3214565"/>
          <a:ext cx="330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66" name="Equation" r:id="rId5" imgW="330120" imgH="342720" progId="Equation.DSMT4">
                  <p:embed/>
                </p:oleObj>
              </mc:Choice>
              <mc:Fallback>
                <p:oleObj name="Equation" r:id="rId5" imgW="330120" imgH="342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84CF21F7-1A6E-48A8-92C5-56F9CFA4F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1406" y="3214565"/>
                        <a:ext cx="330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4BF755-10ED-48FE-BD16-73BB641C673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4579" y="3281309"/>
            <a:ext cx="8009194" cy="307976"/>
          </a:xfrm>
        </p:spPr>
        <p:txBody>
          <a:bodyPr/>
          <a:lstStyle/>
          <a:p>
            <a:r>
              <a:rPr lang="en-US" altLang="en-US" dirty="0"/>
              <a:t>on the right side, 2</a:t>
            </a:r>
            <a:r>
              <a:rPr lang="en-US" altLang="en-US" i="1" dirty="0"/>
              <a:t>A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dirty="0"/>
              <a:t> + 2</a:t>
            </a:r>
            <a:r>
              <a:rPr lang="en-US" altLang="en-US" i="1" dirty="0"/>
              <a:t>C</a:t>
            </a:r>
            <a:r>
              <a:rPr lang="en-US" altLang="en-US" dirty="0"/>
              <a:t>, must equal the coefficient of</a:t>
            </a:r>
            <a:endParaRPr lang="en-US" dirty="0"/>
          </a:p>
        </p:txBody>
      </p:sp>
      <p:graphicFrame>
        <p:nvGraphicFramePr>
          <p:cNvPr id="26" name="Content Placeholder 25" descr="(x^2)">
            <a:extLst>
              <a:ext uri="{FF2B5EF4-FFF2-40B4-BE49-F238E27FC236}">
                <a16:creationId xmlns:a16="http://schemas.microsoft.com/office/drawing/2014/main" xmlns="" id="{4A561738-117D-4712-AAC6-D27CBB2F1460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586806140"/>
              </p:ext>
            </p:extLst>
          </p:nvPr>
        </p:nvGraphicFramePr>
        <p:xfrm>
          <a:off x="720091" y="3576924"/>
          <a:ext cx="36322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67" name="Equation" r:id="rId7" imgW="330120" imgH="342720" progId="Equation.DSMT4">
                  <p:embed/>
                </p:oleObj>
              </mc:Choice>
              <mc:Fallback>
                <p:oleObj name="Equation" r:id="rId7" imgW="330120" imgH="342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E32C6A09-8384-4864-BA8B-02828E4F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091" y="3576924"/>
                        <a:ext cx="363220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2F0E1F01-EF78-4294-BA1A-855A3E16002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78653" y="3658867"/>
            <a:ext cx="3997225" cy="307976"/>
          </a:xfrm>
        </p:spPr>
        <p:txBody>
          <a:bodyPr/>
          <a:lstStyle/>
          <a:p>
            <a:r>
              <a:rPr lang="en-US" altLang="en-US" dirty="0"/>
              <a:t>on the left side—namely, 1.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71AFBE6F-C330-43A3-B3E8-195B12EBC5C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23900" y="4553363"/>
            <a:ext cx="10838838" cy="355872"/>
          </a:xfrm>
        </p:spPr>
        <p:txBody>
          <a:bodyPr/>
          <a:lstStyle/>
          <a:p>
            <a:r>
              <a:rPr lang="en-US" altLang="en-US" dirty="0"/>
              <a:t>Likewise, the coefficients of </a:t>
            </a:r>
            <a:r>
              <a:rPr lang="en-US" altLang="en-US" i="1" dirty="0"/>
              <a:t>x</a:t>
            </a:r>
            <a:r>
              <a:rPr lang="en-US" altLang="en-US" dirty="0"/>
              <a:t> are equal and the constant terms are equal.</a:t>
            </a:r>
          </a:p>
        </p:txBody>
      </p:sp>
    </p:spTree>
    <p:extLst>
      <p:ext uri="{BB962C8B-B14F-4D97-AF65-F5344CB8AC3E}">
        <p14:creationId xmlns:p14="http://schemas.microsoft.com/office/powerpoint/2010/main" val="122367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7E36-EF01-4802-B734-6D6B9CCA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6DF322-CEB4-45B6-ACBD-25C82EC1985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274665" cy="260350"/>
          </a:xfrm>
        </p:spPr>
        <p:txBody>
          <a:bodyPr/>
          <a:lstStyle/>
          <a:p>
            <a:r>
              <a:rPr lang="en-US" altLang="en-US" dirty="0"/>
              <a:t>This gives the following system of equations for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dirty="0"/>
              <a:t>:</a:t>
            </a:r>
          </a:p>
        </p:txBody>
      </p:sp>
      <p:graphicFrame>
        <p:nvGraphicFramePr>
          <p:cNvPr id="12" name="Content Placeholder 11" descr="2A + B + 2C = 1. 3A + 2B minus C = 2. negative 2A = negative 1">
            <a:extLst>
              <a:ext uri="{FF2B5EF4-FFF2-40B4-BE49-F238E27FC236}">
                <a16:creationId xmlns:a16="http://schemas.microsoft.com/office/drawing/2014/main" xmlns="" id="{A68ECA21-0EF9-4B40-AF13-A2912E2080E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88564401"/>
              </p:ext>
            </p:extLst>
          </p:nvPr>
        </p:nvGraphicFramePr>
        <p:xfrm>
          <a:off x="4915453" y="1934337"/>
          <a:ext cx="2354744" cy="148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83" name="Equation" r:id="rId3" imgW="2514600" imgH="1587240" progId="Equation.DSMT4">
                  <p:embed/>
                </p:oleObj>
              </mc:Choice>
              <mc:Fallback>
                <p:oleObj name="Equation" r:id="rId3" imgW="2514600" imgH="1587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C7792F57-5A68-481F-AEC5-DAF161243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5453" y="1934337"/>
                        <a:ext cx="2354744" cy="148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544FA1C-0B0B-473E-A32A-EF1EC51AAF0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993446"/>
            <a:ext cx="2198329" cy="381179"/>
          </a:xfrm>
        </p:spPr>
        <p:txBody>
          <a:bodyPr/>
          <a:lstStyle/>
          <a:p>
            <a:r>
              <a:rPr lang="en-US" altLang="en-US" dirty="0"/>
              <a:t>Solving, we get,</a:t>
            </a:r>
            <a:endParaRPr lang="en-US" dirty="0"/>
          </a:p>
        </p:txBody>
      </p:sp>
      <p:graphicFrame>
        <p:nvGraphicFramePr>
          <p:cNvPr id="14" name="Content Placeholder 13" descr="A = (1/2), B = (1/5), and C = negative (1/10)">
            <a:extLst>
              <a:ext uri="{FF2B5EF4-FFF2-40B4-BE49-F238E27FC236}">
                <a16:creationId xmlns:a16="http://schemas.microsoft.com/office/drawing/2014/main" xmlns="" id="{F3D27B27-EC12-4C64-A10E-BF5BFE39D65B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457459801"/>
              </p:ext>
            </p:extLst>
          </p:nvPr>
        </p:nvGraphicFramePr>
        <p:xfrm>
          <a:off x="2967970" y="3976005"/>
          <a:ext cx="3536789" cy="41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84" name="Equation" r:id="rId5" imgW="3466800" imgH="406080" progId="Equation.DSMT4">
                  <p:embed/>
                </p:oleObj>
              </mc:Choice>
              <mc:Fallback>
                <p:oleObj name="Equation" r:id="rId5" imgW="346680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5CB46EC4-644E-4D3F-9625-7E8F8795D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7970" y="3976005"/>
                        <a:ext cx="3536789" cy="41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C9E8678-C44F-40EE-B8CB-0ED01766BED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588407" y="4001054"/>
            <a:ext cx="929968" cy="328610"/>
          </a:xfrm>
        </p:spPr>
        <p:txBody>
          <a:bodyPr/>
          <a:lstStyle/>
          <a:p>
            <a:r>
              <a:rPr lang="en-US" altLang="en-US" dirty="0"/>
              <a:t>and so</a:t>
            </a:r>
            <a:endParaRPr lang="en-US" dirty="0"/>
          </a:p>
        </p:txBody>
      </p:sp>
      <p:graphicFrame>
        <p:nvGraphicFramePr>
          <p:cNvPr id="16" name="Content Placeholder 15" descr="int (((x^2) + 2x minus 1)/(2(x^3) + 3(x^2) minus 2x)) (d x) = int ((1/2)(1/x) + (1/5)(1/(2x minus 1)) minus (1/10)(1/(x + 2))) (d x)&#10;">
            <a:extLst>
              <a:ext uri="{FF2B5EF4-FFF2-40B4-BE49-F238E27FC236}">
                <a16:creationId xmlns:a16="http://schemas.microsoft.com/office/drawing/2014/main" xmlns="" id="{32CE9FDF-E316-4FD9-BCB0-60FDB9AAF666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190464329"/>
              </p:ext>
            </p:extLst>
          </p:nvPr>
        </p:nvGraphicFramePr>
        <p:xfrm>
          <a:off x="2675800" y="4933605"/>
          <a:ext cx="6834049" cy="7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85" name="Equation" r:id="rId7" imgW="7073640" imgH="825480" progId="Equation.DSMT4">
                  <p:embed/>
                </p:oleObj>
              </mc:Choice>
              <mc:Fallback>
                <p:oleObj name="Equation" r:id="rId7" imgW="7073640" imgH="825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9F90F093-F915-4765-8B07-395B3581F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5800" y="4933605"/>
                        <a:ext cx="6834049" cy="7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02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FC80F-CCFC-4BCA-9914-7394E320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(4 of 4)</a:t>
            </a:r>
            <a:endParaRPr lang="en-US" dirty="0"/>
          </a:p>
        </p:txBody>
      </p:sp>
      <p:graphicFrame>
        <p:nvGraphicFramePr>
          <p:cNvPr id="12" name="Content Placeholder 11" descr=" =  (1/2) ln (abs(x)) + (1/10) ln (abs(2x minus 1)) minus (1/10) ln (abs(x + 2)) + K&#10;">
            <a:extLst>
              <a:ext uri="{FF2B5EF4-FFF2-40B4-BE49-F238E27FC236}">
                <a16:creationId xmlns:a16="http://schemas.microsoft.com/office/drawing/2014/main" xmlns="" id="{C0F76569-EAC5-4696-AA24-39B887229A64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651093976"/>
              </p:ext>
            </p:extLst>
          </p:nvPr>
        </p:nvGraphicFramePr>
        <p:xfrm>
          <a:off x="3606631" y="1581273"/>
          <a:ext cx="4978739" cy="45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7" name="Equation" r:id="rId3" imgW="4736880" imgH="431640" progId="Equation.DSMT4">
                  <p:embed/>
                </p:oleObj>
              </mc:Choice>
              <mc:Fallback>
                <p:oleObj name="Equation" r:id="rId3" imgW="47368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793F8F8C-1B27-496D-94D8-FB038E75F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6631" y="1581273"/>
                        <a:ext cx="4978739" cy="453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37EAFB-39B3-4B17-84E6-FEBD72D7FA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495062"/>
            <a:ext cx="10712450" cy="365125"/>
          </a:xfrm>
        </p:spPr>
        <p:txBody>
          <a:bodyPr/>
          <a:lstStyle/>
          <a:p>
            <a:r>
              <a:rPr lang="en-US" altLang="en-US" dirty="0"/>
              <a:t>In integrating the middle term we have made the mental substitution </a:t>
            </a:r>
            <a:r>
              <a:rPr lang="en-US" altLang="en-US" i="1" dirty="0"/>
              <a:t>u</a:t>
            </a:r>
            <a:r>
              <a:rPr lang="en-US" altLang="en-US" dirty="0"/>
              <a:t> = 2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</a:t>
            </a:r>
            <a:r>
              <a:rPr lang="en-US" altLang="en-US" dirty="0" smtClean="0"/>
              <a:t>,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EB78D6A-9799-41C1-9366-8CC1A9EEEF9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861843"/>
            <a:ext cx="3510935" cy="331932"/>
          </a:xfrm>
        </p:spPr>
        <p:txBody>
          <a:bodyPr/>
          <a:lstStyle/>
          <a:p>
            <a:r>
              <a:rPr lang="en-US" altLang="en-US" dirty="0"/>
              <a:t>which gives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 </a:t>
            </a:r>
            <a:r>
              <a:rPr lang="en-US" altLang="en-US" dirty="0"/>
              <a:t>= 2</a:t>
            </a:r>
            <a:r>
              <a:rPr lang="en-US" altLang="en-US" i="1" dirty="0"/>
              <a:t>dx</a:t>
            </a:r>
            <a:r>
              <a:rPr lang="en-US" altLang="en-US" dirty="0"/>
              <a:t> and</a:t>
            </a:r>
            <a:endParaRPr lang="en-US" dirty="0"/>
          </a:p>
        </p:txBody>
      </p:sp>
      <p:graphicFrame>
        <p:nvGraphicFramePr>
          <p:cNvPr id="14" name="Content Placeholder 13" descr="dx = (1/2) du.">
            <a:extLst>
              <a:ext uri="{FF2B5EF4-FFF2-40B4-BE49-F238E27FC236}">
                <a16:creationId xmlns:a16="http://schemas.microsoft.com/office/drawing/2014/main" xmlns="" id="{37536CD4-B7BE-4531-A6C8-3C7AA36EF8C7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877922555"/>
              </p:ext>
            </p:extLst>
          </p:nvPr>
        </p:nvGraphicFramePr>
        <p:xfrm>
          <a:off x="4256500" y="285094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8" name="Equation" r:id="rId5" imgW="1282680" imgH="406080" progId="Equation.DSMT4">
                  <p:embed/>
                </p:oleObj>
              </mc:Choice>
              <mc:Fallback>
                <p:oleObj name="Equation" r:id="rId5" imgW="128268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27153CF8-755C-4AFE-8FC3-67EC6501D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6500" y="2850940"/>
                        <a:ext cx="1282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70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0EC0F-FDE1-454C-802F-F06F450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(10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361D00-33A5-41C5-8A8C-3792D11926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763867"/>
          </a:xfrm>
        </p:spPr>
        <p:txBody>
          <a:bodyPr/>
          <a:lstStyle/>
          <a:p>
            <a:r>
              <a:rPr lang="en-US" altLang="en-US" b="1" dirty="0"/>
              <a:t>Note:</a:t>
            </a:r>
            <a:br>
              <a:rPr lang="en-US" altLang="en-US" b="1" dirty="0"/>
            </a:br>
            <a:r>
              <a:rPr lang="en-US" altLang="en-US" dirty="0"/>
              <a:t>We can use an alternative method to find the coefficients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B,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dirty="0"/>
              <a:t> in Example 2. Equation 4 is an identity; it is true for every value of </a:t>
            </a:r>
            <a:r>
              <a:rPr lang="en-US" altLang="en-US" i="1" dirty="0"/>
              <a:t>x</a:t>
            </a:r>
            <a:r>
              <a:rPr lang="en-US" altLang="en-US" dirty="0"/>
              <a:t>. Let’s choose values of </a:t>
            </a:r>
            <a:r>
              <a:rPr lang="en-US" altLang="en-US" i="1" dirty="0"/>
              <a:t>x</a:t>
            </a:r>
            <a:r>
              <a:rPr lang="en-US" altLang="en-US" dirty="0"/>
              <a:t> that simplify the equation.</a:t>
            </a:r>
          </a:p>
          <a:p>
            <a:r>
              <a:rPr lang="en-US" altLang="en-US" dirty="0"/>
              <a:t>If we put </a:t>
            </a:r>
            <a:r>
              <a:rPr lang="en-US" altLang="en-US" i="1" dirty="0"/>
              <a:t>x</a:t>
            </a:r>
            <a:r>
              <a:rPr lang="en-US" altLang="en-US" dirty="0"/>
              <a:t> = 0 in Equation 4, then the second and third terms on the right side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36E3DE-D30F-4A41-9AA9-F9E2B8F3CD6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3114172"/>
            <a:ext cx="7109542" cy="334963"/>
          </a:xfrm>
        </p:spPr>
        <p:txBody>
          <a:bodyPr/>
          <a:lstStyle/>
          <a:p>
            <a:r>
              <a:rPr lang="en-US" altLang="en-US" dirty="0"/>
              <a:t>vanish and the equation then becomes −2</a:t>
            </a:r>
            <a:r>
              <a:rPr lang="en-US" altLang="en-US" i="1" dirty="0"/>
              <a:t>A</a:t>
            </a:r>
            <a:r>
              <a:rPr lang="en-US" altLang="en-US" dirty="0"/>
              <a:t> = −1, </a:t>
            </a:r>
            <a:r>
              <a:rPr lang="en-US" altLang="en-US" dirty="0" smtClean="0"/>
              <a:t>or</a:t>
            </a:r>
            <a:endParaRPr lang="en-US" dirty="0"/>
          </a:p>
        </p:txBody>
      </p:sp>
      <p:graphicFrame>
        <p:nvGraphicFramePr>
          <p:cNvPr id="12" name="Content Placeholder 11" descr="A = (1/2)">
            <a:extLst>
              <a:ext uri="{FF2B5EF4-FFF2-40B4-BE49-F238E27FC236}">
                <a16:creationId xmlns:a16="http://schemas.microsoft.com/office/drawing/2014/main" xmlns="" id="{A5457F52-6719-43AD-9472-3798641E09CA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39009536"/>
              </p:ext>
            </p:extLst>
          </p:nvPr>
        </p:nvGraphicFramePr>
        <p:xfrm>
          <a:off x="7834576" y="3096383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1" name="Equation" r:id="rId3" imgW="812520" imgH="406080" progId="Equation.DSMT4">
                  <p:embed/>
                </p:oleObj>
              </mc:Choice>
              <mc:Fallback>
                <p:oleObj name="Equation" r:id="rId3" imgW="81252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31F14C70-6680-4650-AE20-F162EAF42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4576" y="3096383"/>
                        <a:ext cx="812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61FF07-BD27-4942-9854-20DF813755E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3792947"/>
            <a:ext cx="1298677" cy="334963"/>
          </a:xfrm>
        </p:spPr>
        <p:txBody>
          <a:bodyPr/>
          <a:lstStyle/>
          <a:p>
            <a:r>
              <a:rPr lang="en-US" altLang="en-US" dirty="0"/>
              <a:t>Likewise,</a:t>
            </a:r>
            <a:endParaRPr lang="en-US" dirty="0"/>
          </a:p>
        </p:txBody>
      </p:sp>
      <p:graphicFrame>
        <p:nvGraphicFramePr>
          <p:cNvPr id="16" name="Content Placeholder 13" descr="x = (1/2) gives (5B/4) = (1/4) and x = negative 2">
            <a:extLst>
              <a:ext uri="{FF2B5EF4-FFF2-40B4-BE49-F238E27FC236}">
                <a16:creationId xmlns:a16="http://schemas.microsoft.com/office/drawing/2014/main" xmlns="" id="{EFE1E442-4B11-42C2-BD00-6CC1384683FB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333929024"/>
              </p:ext>
            </p:extLst>
          </p:nvPr>
        </p:nvGraphicFramePr>
        <p:xfrm>
          <a:off x="2021302" y="3591792"/>
          <a:ext cx="4225174" cy="74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2" name="Equation" r:id="rId5" imgW="4089240" imgH="723600" progId="Equation.DSMT4">
                  <p:embed/>
                </p:oleObj>
              </mc:Choice>
              <mc:Fallback>
                <p:oleObj name="Equation" r:id="rId5" imgW="4089240" imgH="723600" progId="Equation.DSMT4">
                  <p:embed/>
                  <p:pic>
                    <p:nvPicPr>
                      <p:cNvPr id="14" name="Content Placeholder 13">
                        <a:extLst>
                          <a:ext uri="{FF2B5EF4-FFF2-40B4-BE49-F238E27FC236}">
                            <a16:creationId xmlns:a16="http://schemas.microsoft.com/office/drawing/2014/main" xmlns="" id="{AAA4B0D6-A130-42D5-8BEB-761E5D69F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1302" y="3591792"/>
                        <a:ext cx="4225174" cy="74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8C7FD7A-BD89-4C30-8217-7605B429686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186" y="3778771"/>
            <a:ext cx="2602214" cy="334964"/>
          </a:xfrm>
        </p:spPr>
        <p:txBody>
          <a:bodyPr/>
          <a:lstStyle/>
          <a:p>
            <a:r>
              <a:rPr lang="en-US" altLang="en-US" dirty="0"/>
              <a:t>gives 10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dirty="0" smtClean="0"/>
              <a:t>−1</a:t>
            </a:r>
            <a:r>
              <a:rPr lang="en-US" altLang="en-US" dirty="0"/>
              <a:t>, so</a:t>
            </a:r>
            <a:endParaRPr lang="en-US" dirty="0"/>
          </a:p>
        </p:txBody>
      </p:sp>
      <p:graphicFrame>
        <p:nvGraphicFramePr>
          <p:cNvPr id="18" name="Content Placeholder 17" descr="B = (1/5) and C = negative (1/10)">
            <a:extLst>
              <a:ext uri="{FF2B5EF4-FFF2-40B4-BE49-F238E27FC236}">
                <a16:creationId xmlns:a16="http://schemas.microsoft.com/office/drawing/2014/main" xmlns="" id="{EA431F24-C872-465F-ACBA-7021904E9A49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690131879"/>
              </p:ext>
            </p:extLst>
          </p:nvPr>
        </p:nvGraphicFramePr>
        <p:xfrm>
          <a:off x="8935552" y="3766907"/>
          <a:ext cx="2643135" cy="42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3" name="Equation" r:id="rId7" imgW="2539800" imgH="406080" progId="Equation.DSMT4">
                  <p:embed/>
                </p:oleObj>
              </mc:Choice>
              <mc:Fallback>
                <p:oleObj name="Equation" r:id="rId7" imgW="2539800" imgH="4060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6F6D92D5-F000-490A-A180-6C41F0387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5552" y="3766907"/>
                        <a:ext cx="2643135" cy="42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58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AA5C7-9F7E-4389-81F1-C57DB7FE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(11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07DF84-90A5-4378-B33D-AC8799FEEEF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0939"/>
            <a:ext cx="10718800" cy="360132"/>
          </a:xfrm>
        </p:spPr>
        <p:txBody>
          <a:bodyPr/>
          <a:lstStyle/>
          <a:p>
            <a:r>
              <a:rPr lang="en-US" altLang="en-US" b="1" dirty="0"/>
              <a:t>Case </a:t>
            </a:r>
            <a:r>
              <a:rPr lang="en-US" altLang="en-US" b="1" dirty="0" smtClean="0"/>
              <a:t>II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is a product of linear factors, some of which are repeated.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7D70A-F4D1-4F38-8C9F-3A81ED2B930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0250" y="1808941"/>
            <a:ext cx="9077427" cy="331628"/>
          </a:xfrm>
        </p:spPr>
        <p:txBody>
          <a:bodyPr/>
          <a:lstStyle/>
          <a:p>
            <a:r>
              <a:rPr lang="en-US" altLang="en-US" dirty="0"/>
              <a:t>Suppose the first linear factor (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) is repeated </a:t>
            </a:r>
            <a:r>
              <a:rPr lang="en-US" altLang="en-US" i="1" dirty="0"/>
              <a:t>r </a:t>
            </a:r>
            <a:r>
              <a:rPr lang="en-US" altLang="en-US" dirty="0"/>
              <a:t>times; that is,</a:t>
            </a:r>
            <a:endParaRPr lang="en-US" dirty="0"/>
          </a:p>
        </p:txBody>
      </p:sp>
      <p:graphicFrame>
        <p:nvGraphicFramePr>
          <p:cNvPr id="20" name="Content Placeholder 19" descr="((a_1)x + (b_1))^r">
            <a:extLst>
              <a:ext uri="{FF2B5EF4-FFF2-40B4-BE49-F238E27FC236}">
                <a16:creationId xmlns:a16="http://schemas.microsoft.com/office/drawing/2014/main" xmlns="" id="{01565B41-41F4-46EE-91E5-9848B8BE85BE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461283387"/>
              </p:ext>
            </p:extLst>
          </p:nvPr>
        </p:nvGraphicFramePr>
        <p:xfrm>
          <a:off x="9783964" y="1780394"/>
          <a:ext cx="128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67" name="Equation" r:id="rId3" imgW="1282680" imgH="419040" progId="Equation.DSMT4">
                  <p:embed/>
                </p:oleObj>
              </mc:Choice>
              <mc:Fallback>
                <p:oleObj name="Equation" r:id="rId3" imgW="128268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C469EE6D-FDFA-4821-B8F0-300ABA025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3964" y="1780394"/>
                        <a:ext cx="1282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CE95CA-68F6-49A0-8192-5B0F68FC52E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1" y="2320691"/>
            <a:ext cx="8849852" cy="325846"/>
          </a:xfrm>
        </p:spPr>
        <p:txBody>
          <a:bodyPr/>
          <a:lstStyle/>
          <a:p>
            <a:r>
              <a:rPr lang="en-US" altLang="en-US" dirty="0"/>
              <a:t>occurs in the factorization of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). Then instead of the single term</a:t>
            </a:r>
            <a:endParaRPr lang="en-US" dirty="0"/>
          </a:p>
        </p:txBody>
      </p:sp>
      <p:graphicFrame>
        <p:nvGraphicFramePr>
          <p:cNvPr id="22" name="Content Placeholder 21" descr="((A_1)/((a_1)x + (b_1)))">
            <a:extLst>
              <a:ext uri="{FF2B5EF4-FFF2-40B4-BE49-F238E27FC236}">
                <a16:creationId xmlns:a16="http://schemas.microsoft.com/office/drawing/2014/main" xmlns="" id="{E95C299C-CB85-4487-9585-01A112B70EE0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466015370"/>
              </p:ext>
            </p:extLst>
          </p:nvPr>
        </p:nvGraphicFramePr>
        <p:xfrm>
          <a:off x="9664634" y="2165005"/>
          <a:ext cx="1166680" cy="78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68" name="Equation" r:id="rId5" imgW="1231560" imgH="825480" progId="Equation.DSMT4">
                  <p:embed/>
                </p:oleObj>
              </mc:Choice>
              <mc:Fallback>
                <p:oleObj name="Equation" r:id="rId5" imgW="1231560" imgH="825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8DE29CEB-2482-4DD7-B332-884E269A3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4634" y="2165005"/>
                        <a:ext cx="1166680" cy="78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18930A-0226-4663-BA30-837FB485D87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0251" y="2730551"/>
            <a:ext cx="3900744" cy="301480"/>
          </a:xfrm>
        </p:spPr>
        <p:txBody>
          <a:bodyPr/>
          <a:lstStyle/>
          <a:p>
            <a:r>
              <a:rPr lang="en-US" altLang="en-US" dirty="0"/>
              <a:t>in Equation 2, we would use</a:t>
            </a:r>
            <a:endParaRPr lang="en-US" dirty="0"/>
          </a:p>
        </p:txBody>
      </p:sp>
      <p:graphicFrame>
        <p:nvGraphicFramePr>
          <p:cNvPr id="24" name="Content Placeholder 23" descr="(item 7.) ((A_1)/((a_1)x + (b_1))) + ((A_2)/((a_1)x + (b_1))^2) + … + ((A_r)/((a_1)x + (b_1))^r)&#10;">
            <a:extLst>
              <a:ext uri="{FF2B5EF4-FFF2-40B4-BE49-F238E27FC236}">
                <a16:creationId xmlns:a16="http://schemas.microsoft.com/office/drawing/2014/main" xmlns="" id="{D2498A68-672E-4D73-8050-B9F3F0A7822C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681279141"/>
              </p:ext>
            </p:extLst>
          </p:nvPr>
        </p:nvGraphicFramePr>
        <p:xfrm>
          <a:off x="3200300" y="3579426"/>
          <a:ext cx="5375475" cy="81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69" name="Equation" r:id="rId7" imgW="5448240" imgH="825480" progId="Equation.DSMT4">
                  <p:embed/>
                </p:oleObj>
              </mc:Choice>
              <mc:Fallback>
                <p:oleObj name="Equation" r:id="rId7" imgW="5448240" imgH="825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112E6E80-B87C-4132-99B9-107D0084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300" y="3579426"/>
                        <a:ext cx="5375475" cy="81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51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2"/>
            <a:ext cx="10515600" cy="914941"/>
          </a:xfrm>
        </p:spPr>
        <p:txBody>
          <a:bodyPr/>
          <a:lstStyle/>
          <a:p>
            <a:pPr algn="ctr"/>
            <a:r>
              <a:rPr lang="en-US" dirty="0"/>
              <a:t>7.4 </a:t>
            </a:r>
            <a:r>
              <a:rPr lang="en-US" altLang="en-US" dirty="0"/>
              <a:t>Integration of Rational Functions by Partial Fractions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07678-E887-45B8-A727-71A8432A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(12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A0E1A-E579-41B7-89E4-C3BFF9C090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1" y="1289050"/>
            <a:ext cx="4929094" cy="373935"/>
          </a:xfrm>
        </p:spPr>
        <p:txBody>
          <a:bodyPr/>
          <a:lstStyle/>
          <a:p>
            <a:r>
              <a:rPr lang="en-US" altLang="en-US" dirty="0"/>
              <a:t>By way of illustration, we could write</a:t>
            </a:r>
          </a:p>
        </p:txBody>
      </p:sp>
      <p:graphicFrame>
        <p:nvGraphicFramePr>
          <p:cNvPr id="8" name="Content Placeholder 7" descr="((x^3) minus x + 1)/((x^2)(x minus 1)^3) = (A/x) + (B/(x^2)) + (C/(x minus 1)) + (D/(x minus 1)^2) + (E/(x minus 1)^3)&#10;">
            <a:extLst>
              <a:ext uri="{FF2B5EF4-FFF2-40B4-BE49-F238E27FC236}">
                <a16:creationId xmlns:a16="http://schemas.microsoft.com/office/drawing/2014/main" xmlns="" id="{7EE4B3D5-C04A-4F9E-A8C6-597CE5EA9C8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844120321"/>
              </p:ext>
            </p:extLst>
          </p:nvPr>
        </p:nvGraphicFramePr>
        <p:xfrm>
          <a:off x="3101840" y="1940927"/>
          <a:ext cx="5981969" cy="83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37" name="Equation" r:id="rId3" imgW="5943600" imgH="825480" progId="Equation.DSMT4">
                  <p:embed/>
                </p:oleObj>
              </mc:Choice>
              <mc:Fallback>
                <p:oleObj name="Equation" r:id="rId3" imgW="5943600" imgH="825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F63F4C15-525B-402D-8410-7DB30DD38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1840" y="1940927"/>
                        <a:ext cx="5981969" cy="83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D3DF0D7-6622-4C6D-AED9-7A1EAA0AE60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247537"/>
            <a:ext cx="7233024" cy="356730"/>
          </a:xfrm>
        </p:spPr>
        <p:txBody>
          <a:bodyPr/>
          <a:lstStyle/>
          <a:p>
            <a:r>
              <a:rPr lang="en-US" altLang="en-US" dirty="0"/>
              <a:t>but we prefer to work out in detail a simpler example.</a:t>
            </a:r>
          </a:p>
        </p:txBody>
      </p:sp>
    </p:spTree>
    <p:extLst>
      <p:ext uri="{BB962C8B-B14F-4D97-AF65-F5344CB8AC3E}">
        <p14:creationId xmlns:p14="http://schemas.microsoft.com/office/powerpoint/2010/main" val="2447723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7D745-3549-4CA9-81E6-DF49C536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EBD618-157E-475A-B56D-A44E444D9D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64497" cy="274279"/>
          </a:xfrm>
        </p:spPr>
        <p:txBody>
          <a:bodyPr/>
          <a:lstStyle/>
          <a:p>
            <a:r>
              <a:rPr lang="en-US" altLang="en-US" dirty="0"/>
              <a:t>Find</a:t>
            </a:r>
          </a:p>
        </p:txBody>
      </p:sp>
      <p:graphicFrame>
        <p:nvGraphicFramePr>
          <p:cNvPr id="8" name="Content Placeholder 7" descr="int (((x^4) minus 2(x^2) + 4x + 1)/((x^3) minus (x^2) minus x + 1)) (d x).&#10;">
            <a:extLst>
              <a:ext uri="{FF2B5EF4-FFF2-40B4-BE49-F238E27FC236}">
                <a16:creationId xmlns:a16="http://schemas.microsoft.com/office/drawing/2014/main" xmlns="" id="{EB288095-0E36-4DFF-A497-EBA83EFF434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74671851"/>
              </p:ext>
            </p:extLst>
          </p:nvPr>
        </p:nvGraphicFramePr>
        <p:xfrm>
          <a:off x="1444734" y="1030484"/>
          <a:ext cx="2886122" cy="76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78" name="Equation" r:id="rId3" imgW="2882880" imgH="761760" progId="Equation.DSMT4">
                  <p:embed/>
                </p:oleObj>
              </mc:Choice>
              <mc:Fallback>
                <p:oleObj name="Equation" r:id="rId3" imgW="2882880" imgH="7617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FACCC99D-B415-4E45-B4C3-484FB25FE1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734" y="1030484"/>
                        <a:ext cx="2886122" cy="762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46DA854-169F-4D6E-A066-9D0CB755359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055420"/>
            <a:ext cx="7484035" cy="76468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The first step is to divide. The result of long division is</a:t>
            </a:r>
          </a:p>
        </p:txBody>
      </p:sp>
      <p:graphicFrame>
        <p:nvGraphicFramePr>
          <p:cNvPr id="10" name="Content Placeholder 9" descr="((x^4) minus 2(x^2) + 4x + 1)/((x^3) minus (x^2) minus x + 1) = (x + 1 + (4x)/((x^3) minus (x^2) minus x + 1))&#10;">
            <a:extLst>
              <a:ext uri="{FF2B5EF4-FFF2-40B4-BE49-F238E27FC236}">
                <a16:creationId xmlns:a16="http://schemas.microsoft.com/office/drawing/2014/main" xmlns="" id="{D1EFEFA3-76CE-4C28-BE67-CD3401C1E6C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517878770"/>
              </p:ext>
            </p:extLst>
          </p:nvPr>
        </p:nvGraphicFramePr>
        <p:xfrm>
          <a:off x="3325382" y="3271132"/>
          <a:ext cx="5534886" cy="80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79" name="Equation" r:id="rId5" imgW="5232240" imgH="761760" progId="Equation.DSMT4">
                  <p:embed/>
                </p:oleObj>
              </mc:Choice>
              <mc:Fallback>
                <p:oleObj name="Equation" r:id="rId5" imgW="5232240" imgH="761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868656D1-86C0-4D32-B6A6-7A55D37BB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5382" y="3271132"/>
                        <a:ext cx="5534886" cy="80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13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26F4E-307C-47CE-8F59-C2AC82D7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4)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C5F40A-A273-4CC2-84CE-9ACFD0AA2B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6106652" cy="375881"/>
          </a:xfrm>
        </p:spPr>
        <p:txBody>
          <a:bodyPr/>
          <a:lstStyle/>
          <a:p>
            <a:r>
              <a:rPr lang="en-US" altLang="en-US" dirty="0"/>
              <a:t>The second step is to factor the denominator</a:t>
            </a:r>
            <a:endParaRPr lang="en-US" dirty="0"/>
          </a:p>
        </p:txBody>
      </p:sp>
      <p:graphicFrame>
        <p:nvGraphicFramePr>
          <p:cNvPr id="12" name="Content Placeholder 11" descr="Q(x) = (x^3) minus (x^2) minus x + 1.">
            <a:extLst>
              <a:ext uri="{FF2B5EF4-FFF2-40B4-BE49-F238E27FC236}">
                <a16:creationId xmlns:a16="http://schemas.microsoft.com/office/drawing/2014/main" xmlns="" id="{982C71F0-5A96-4CE1-97E1-D79CB77F3C9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63382190"/>
              </p:ext>
            </p:extLst>
          </p:nvPr>
        </p:nvGraphicFramePr>
        <p:xfrm>
          <a:off x="6857722" y="1253050"/>
          <a:ext cx="2954880" cy="4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08" name="Equation" r:id="rId3" imgW="2933640" imgH="419040" progId="Equation.DSMT4">
                  <p:embed/>
                </p:oleObj>
              </mc:Choice>
              <mc:Fallback>
                <p:oleObj name="Equation" r:id="rId3" imgW="293364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97EC69EB-E4AE-4C5C-B52F-C6F697F1C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722" y="1253050"/>
                        <a:ext cx="2954880" cy="42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EC2442A-A74F-4940-B5EE-10D5F6D1334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61191"/>
            <a:ext cx="8165353" cy="356730"/>
          </a:xfrm>
        </p:spPr>
        <p:txBody>
          <a:bodyPr/>
          <a:lstStyle/>
          <a:p>
            <a:r>
              <a:rPr lang="en-US" altLang="en-US" dirty="0"/>
              <a:t>Since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(1</a:t>
            </a:r>
            <a:r>
              <a:rPr lang="en-US" altLang="en-US" dirty="0"/>
              <a:t>) = 0, we know that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 is a factor and we obtain</a:t>
            </a:r>
          </a:p>
        </p:txBody>
      </p:sp>
      <p:graphicFrame>
        <p:nvGraphicFramePr>
          <p:cNvPr id="14" name="Content Placeholder 13" descr="(x^3) minus (x^2) minus x + 1 = (x minus 1)((x^2) minus 1) = (x minus 1) (x minus 1) (x + 1) = (x minus 1)^2 (x + 1)">
            <a:extLst>
              <a:ext uri="{FF2B5EF4-FFF2-40B4-BE49-F238E27FC236}">
                <a16:creationId xmlns:a16="http://schemas.microsoft.com/office/drawing/2014/main" xmlns="" id="{208B7BF2-30B5-4F55-8DD2-388666BDDA0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674505442"/>
              </p:ext>
            </p:extLst>
          </p:nvPr>
        </p:nvGraphicFramePr>
        <p:xfrm>
          <a:off x="3578688" y="2600044"/>
          <a:ext cx="5034625" cy="178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09" name="Equation" r:id="rId5" imgW="4597200" imgH="1625400" progId="Equation.DSMT4">
                  <p:embed/>
                </p:oleObj>
              </mc:Choice>
              <mc:Fallback>
                <p:oleObj name="Equation" r:id="rId5" imgW="4597200" imgH="1625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57017990-CA35-4229-BAC6-9081634E9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8688" y="2600044"/>
                        <a:ext cx="5034625" cy="178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48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E5604-E477-41A3-A353-30AE89AE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BABA7-9765-4167-A196-5B3715E095E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09871"/>
          </a:xfrm>
        </p:spPr>
        <p:txBody>
          <a:bodyPr/>
          <a:lstStyle/>
          <a:p>
            <a:r>
              <a:rPr lang="en-US" altLang="en-US" dirty="0"/>
              <a:t>Since the linear factor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 occurs twice, the partial fraction decomposition is</a:t>
            </a:r>
          </a:p>
        </p:txBody>
      </p:sp>
      <p:graphicFrame>
        <p:nvGraphicFramePr>
          <p:cNvPr id="12" name="Content Placeholder 11" descr="(4x/((x minus 1)^2(x + 1))) = (A/(x minus 1)) + (B/(x minus 1)^2) + (C/(x + 1))&#10;">
            <a:extLst>
              <a:ext uri="{FF2B5EF4-FFF2-40B4-BE49-F238E27FC236}">
                <a16:creationId xmlns:a16="http://schemas.microsoft.com/office/drawing/2014/main" xmlns="" id="{363F1B3E-FDAD-4A25-91E9-6CD538F2269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725073166"/>
              </p:ext>
            </p:extLst>
          </p:nvPr>
        </p:nvGraphicFramePr>
        <p:xfrm>
          <a:off x="3675356" y="1827062"/>
          <a:ext cx="4834938" cy="78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5" name="Equation" r:id="rId3" imgW="4863960" imgH="787320" progId="Equation.DSMT4">
                  <p:embed/>
                </p:oleObj>
              </mc:Choice>
              <mc:Fallback>
                <p:oleObj name="Equation" r:id="rId3" imgW="4863960" imgH="7873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7FA422A1-E609-4726-8665-4D06B40DA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5356" y="1827062"/>
                        <a:ext cx="4834938" cy="78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E70B8BE-A7D2-4ACE-B51B-75A2F5FBBFB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002526"/>
            <a:ext cx="6268884" cy="401638"/>
          </a:xfrm>
        </p:spPr>
        <p:txBody>
          <a:bodyPr/>
          <a:lstStyle/>
          <a:p>
            <a:r>
              <a:rPr lang="en-US" altLang="en-US" dirty="0"/>
              <a:t>Multiplying by the least common denominator,</a:t>
            </a:r>
            <a:endParaRPr lang="en-US" dirty="0"/>
          </a:p>
        </p:txBody>
      </p:sp>
      <p:graphicFrame>
        <p:nvGraphicFramePr>
          <p:cNvPr id="14" name="Content Placeholder 13" descr="((x minus 1)^2) (x + 1)">
            <a:extLst>
              <a:ext uri="{FF2B5EF4-FFF2-40B4-BE49-F238E27FC236}">
                <a16:creationId xmlns:a16="http://schemas.microsoft.com/office/drawing/2014/main" xmlns="" id="{EF2FC606-3664-400C-ABC2-5CA69B4CFF2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36895192"/>
              </p:ext>
            </p:extLst>
          </p:nvPr>
        </p:nvGraphicFramePr>
        <p:xfrm>
          <a:off x="7000327" y="2972240"/>
          <a:ext cx="1808607" cy="39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6" name="Equation" r:id="rId5" imgW="1790640" imgH="393480" progId="Equation.DSMT4">
                  <p:embed/>
                </p:oleObj>
              </mc:Choice>
              <mc:Fallback>
                <p:oleObj name="Equation" r:id="rId5" imgW="179064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1BAC54BB-51D9-4897-9F8D-078206B98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0327" y="2972240"/>
                        <a:ext cx="1808607" cy="39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B1C6566-9369-4477-AD5B-410EED1D6D5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913952" y="3019045"/>
            <a:ext cx="989302" cy="282679"/>
          </a:xfrm>
        </p:spPr>
        <p:txBody>
          <a:bodyPr/>
          <a:lstStyle/>
          <a:p>
            <a:r>
              <a:rPr lang="en-US" altLang="en-US" dirty="0"/>
              <a:t>we get</a:t>
            </a:r>
            <a:endParaRPr lang="en-US" dirty="0"/>
          </a:p>
        </p:txBody>
      </p:sp>
      <p:graphicFrame>
        <p:nvGraphicFramePr>
          <p:cNvPr id="16" name="Content Placeholder 15" descr="(item 8.) 4x = A(x minus 1)(x + 1) + B(x + 1) + C(x minus 1)^2&#10;">
            <a:extLst>
              <a:ext uri="{FF2B5EF4-FFF2-40B4-BE49-F238E27FC236}">
                <a16:creationId xmlns:a16="http://schemas.microsoft.com/office/drawing/2014/main" xmlns="" id="{EA1613DF-F271-44F0-8818-DF325AC9F9D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7741949"/>
              </p:ext>
            </p:extLst>
          </p:nvPr>
        </p:nvGraphicFramePr>
        <p:xfrm>
          <a:off x="3039999" y="3841131"/>
          <a:ext cx="6105652" cy="44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7" name="Equation" r:id="rId7" imgW="5740200" imgH="419040" progId="Equation.DSMT4">
                  <p:embed/>
                </p:oleObj>
              </mc:Choice>
              <mc:Fallback>
                <p:oleObj name="Equation" r:id="rId7" imgW="57402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24618E0D-2BD5-4DE8-AE5C-2951B9860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9999" y="3841131"/>
                        <a:ext cx="6105652" cy="44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56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315F2-0405-4E4C-B623-A636D380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4)</a:t>
            </a:r>
            <a:endParaRPr lang="en-US" dirty="0"/>
          </a:p>
        </p:txBody>
      </p:sp>
      <p:graphicFrame>
        <p:nvGraphicFramePr>
          <p:cNvPr id="12" name="Content Placeholder 11" descr="= (A + c)(x^2) + (B minus 2C) x + (negative A + B + C)">
            <a:extLst>
              <a:ext uri="{FF2B5EF4-FFF2-40B4-BE49-F238E27FC236}">
                <a16:creationId xmlns:a16="http://schemas.microsoft.com/office/drawing/2014/main" xmlns="" id="{EFABC038-E26D-4563-965B-2210938724BD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774302853"/>
              </p:ext>
            </p:extLst>
          </p:nvPr>
        </p:nvGraphicFramePr>
        <p:xfrm>
          <a:off x="3493174" y="1321078"/>
          <a:ext cx="5205653" cy="4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54" name="Equation" r:id="rId3" imgW="4952880" imgH="393480" progId="Equation.DSMT4">
                  <p:embed/>
                </p:oleObj>
              </mc:Choice>
              <mc:Fallback>
                <p:oleObj name="Equation" r:id="rId3" imgW="49528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7C3DA1C-BC88-43EE-801F-D31A26DCB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3174" y="1321078"/>
                        <a:ext cx="5205653" cy="413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EB4427-FEAE-4591-B2AA-825A792304C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128540"/>
            <a:ext cx="3853329" cy="381577"/>
          </a:xfrm>
        </p:spPr>
        <p:txBody>
          <a:bodyPr/>
          <a:lstStyle/>
          <a:p>
            <a:r>
              <a:rPr lang="en-US" altLang="en-US" dirty="0"/>
              <a:t>Now we equate coefficients:</a:t>
            </a:r>
          </a:p>
        </p:txBody>
      </p:sp>
      <p:graphicFrame>
        <p:nvGraphicFramePr>
          <p:cNvPr id="14" name="Content Placeholder 13" descr="A + C = 0. B minus 2C = 4. negative A + B + C = 0">
            <a:extLst>
              <a:ext uri="{FF2B5EF4-FFF2-40B4-BE49-F238E27FC236}">
                <a16:creationId xmlns:a16="http://schemas.microsoft.com/office/drawing/2014/main" xmlns="" id="{398C9FF6-7F12-49F6-810F-B1735C0A8C1C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4152040529"/>
              </p:ext>
            </p:extLst>
          </p:nvPr>
        </p:nvGraphicFramePr>
        <p:xfrm>
          <a:off x="5011973" y="3142490"/>
          <a:ext cx="2161702" cy="153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55" name="Equation" r:id="rId5" imgW="2234880" imgH="1587240" progId="Equation.DSMT4">
                  <p:embed/>
                </p:oleObj>
              </mc:Choice>
              <mc:Fallback>
                <p:oleObj name="Equation" r:id="rId5" imgW="2234880" imgH="1587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4D80778E-BA72-451F-B3EA-B39B973DE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1973" y="3142490"/>
                        <a:ext cx="2161702" cy="153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23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B00E7-FCA9-4B5F-8E0D-454DB558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(4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F4C64-2A00-4554-93D4-C4194B2C0E5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426200" cy="378385"/>
          </a:xfrm>
        </p:spPr>
        <p:txBody>
          <a:bodyPr/>
          <a:lstStyle/>
          <a:p>
            <a:r>
              <a:rPr lang="en-US" altLang="en-US" dirty="0"/>
              <a:t>Solving, we obtain </a:t>
            </a:r>
            <a:r>
              <a:rPr lang="en-US" altLang="en-US" i="1" dirty="0"/>
              <a:t>A</a:t>
            </a:r>
            <a:r>
              <a:rPr lang="en-US" altLang="en-US" dirty="0"/>
              <a:t> = 1, </a:t>
            </a:r>
            <a:r>
              <a:rPr lang="en-US" altLang="en-US" i="1" dirty="0"/>
              <a:t>B</a:t>
            </a:r>
            <a:r>
              <a:rPr lang="en-US" altLang="en-US" dirty="0"/>
              <a:t> = 2, and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dirty="0" smtClean="0"/>
              <a:t>−1</a:t>
            </a:r>
            <a:r>
              <a:rPr lang="en-US" altLang="en-US" dirty="0"/>
              <a:t>, so</a:t>
            </a:r>
          </a:p>
        </p:txBody>
      </p:sp>
      <p:graphicFrame>
        <p:nvGraphicFramePr>
          <p:cNvPr id="14" name="Content Placeholder 13" descr="int (((x^4) minus 2(x^2) + 4x + 1)/((x^3) minus (x^2) minus x + 1)) (d x) = int ([x + 1 + 1/(x minus 1) + 2/(x minus 1)^2 minus 1/(x + 1)]) (d x) =  ((x^2)/2 + x + ln (abs(x minus 1)) minus (2/(x minus 1)) minus ln (abs(x + 1)) + K) =  (((x^2)/2) + x minus (2/(x minus 1)) + ln (abs((x minus 1)/(x + 1))) + K)&#10;">
            <a:extLst>
              <a:ext uri="{FF2B5EF4-FFF2-40B4-BE49-F238E27FC236}">
                <a16:creationId xmlns:a16="http://schemas.microsoft.com/office/drawing/2014/main" xmlns="" id="{B3882D5E-990D-4378-8CC1-39CCA4B6596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152474564"/>
              </p:ext>
            </p:extLst>
          </p:nvPr>
        </p:nvGraphicFramePr>
        <p:xfrm>
          <a:off x="2079236" y="1981329"/>
          <a:ext cx="8027178" cy="289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56" name="Equation" r:id="rId3" imgW="7988040" imgH="2882880" progId="Equation.DSMT4">
                  <p:embed/>
                </p:oleObj>
              </mc:Choice>
              <mc:Fallback>
                <p:oleObj name="Equation" r:id="rId3" imgW="7988040" imgH="2882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D9B8F487-AEEF-4B63-991A-D50100CF4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236" y="1981329"/>
                        <a:ext cx="8027178" cy="2896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30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094D5-EB5C-4DA2-AA53-D0BF309D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(13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0B1320-0353-401E-9C30-3775B31F90F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93676"/>
            <a:ext cx="10820400" cy="672105"/>
          </a:xfrm>
        </p:spPr>
        <p:txBody>
          <a:bodyPr/>
          <a:lstStyle/>
          <a:p>
            <a:pPr marL="1204913" indent="-1204913"/>
            <a:r>
              <a:rPr lang="en-US" altLang="en-US" b="1" dirty="0"/>
              <a:t>Case III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contains irreducible quadratic factors, none of which is repeated.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D36E10-8E62-4A75-97DB-19D4DC36E0A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265259"/>
            <a:ext cx="2856271" cy="270342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has the factor</a:t>
            </a:r>
            <a:endParaRPr lang="en-US" dirty="0"/>
          </a:p>
        </p:txBody>
      </p:sp>
      <p:graphicFrame>
        <p:nvGraphicFramePr>
          <p:cNvPr id="12" name="Content Placeholder 11" descr="a(x^2) + bx + c, where (b^2) minus 4ac &lt; 0,">
            <a:extLst>
              <a:ext uri="{FF2B5EF4-FFF2-40B4-BE49-F238E27FC236}">
                <a16:creationId xmlns:a16="http://schemas.microsoft.com/office/drawing/2014/main" xmlns="" id="{954CEC8F-035D-4AAA-ABEF-39B2E22201B8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848725097"/>
              </p:ext>
            </p:extLst>
          </p:nvPr>
        </p:nvGraphicFramePr>
        <p:xfrm>
          <a:off x="3585208" y="2232411"/>
          <a:ext cx="4417747" cy="38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30" name="Equation" r:id="rId3" imgW="4330440" imgH="380880" progId="Equation.DSMT4">
                  <p:embed/>
                </p:oleObj>
              </mc:Choice>
              <mc:Fallback>
                <p:oleObj name="Equation" r:id="rId3" imgW="4330440" imgH="380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CA36D3F6-9A23-406E-9654-CC138BC0F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5208" y="2232411"/>
                        <a:ext cx="4417747" cy="38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45E036-99D8-41F0-8FEC-5341BFB78D6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083778" y="2280463"/>
            <a:ext cx="3151239" cy="286801"/>
          </a:xfrm>
        </p:spPr>
        <p:txBody>
          <a:bodyPr/>
          <a:lstStyle/>
          <a:p>
            <a:r>
              <a:rPr lang="en-US" altLang="en-US" dirty="0"/>
              <a:t>then, in </a:t>
            </a:r>
            <a:r>
              <a:rPr lang="en-US" altLang="en-US" dirty="0" smtClean="0"/>
              <a:t>addition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>
          <a:xfrm>
            <a:off x="736600" y="2808253"/>
            <a:ext cx="8469184" cy="323853"/>
          </a:xfrm>
        </p:spPr>
        <p:txBody>
          <a:bodyPr/>
          <a:lstStyle/>
          <a:p>
            <a:r>
              <a:rPr lang="en-US" altLang="en-US" dirty="0"/>
              <a:t>to </a:t>
            </a:r>
            <a:r>
              <a:rPr lang="en-US" altLang="en-US" dirty="0" smtClean="0"/>
              <a:t>the partial </a:t>
            </a:r>
            <a:r>
              <a:rPr lang="en-US" altLang="en-US" dirty="0"/>
              <a:t>fractions in Equations 2 and 7, the expression for</a:t>
            </a:r>
            <a:endParaRPr lang="en-IN" dirty="0"/>
          </a:p>
        </p:txBody>
      </p:sp>
      <p:graphicFrame>
        <p:nvGraphicFramePr>
          <p:cNvPr id="26" name="Content Placeholder 25" descr="(((R(x))/(Q(x)))">
            <a:extLst>
              <a:ext uri="{FF2B5EF4-FFF2-40B4-BE49-F238E27FC236}">
                <a16:creationId xmlns:a16="http://schemas.microsoft.com/office/drawing/2014/main" xmlns="" id="{D5075846-747B-4773-BBB4-37922831E034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214903508"/>
              </p:ext>
            </p:extLst>
          </p:nvPr>
        </p:nvGraphicFramePr>
        <p:xfrm>
          <a:off x="9266967" y="2618122"/>
          <a:ext cx="669268" cy="75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31" name="Equation" r:id="rId5" imgW="698400" imgH="787320" progId="Equation.DSMT4">
                  <p:embed/>
                </p:oleObj>
              </mc:Choice>
              <mc:Fallback>
                <p:oleObj name="Equation" r:id="rId5" imgW="698400" imgH="7873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9EA6D8F8-C6A9-4087-94BD-855DF815F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6967" y="2618122"/>
                        <a:ext cx="669268" cy="75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0F60425D-F485-4752-9AC5-F9D57DA450B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328021"/>
            <a:ext cx="3734417" cy="281535"/>
          </a:xfrm>
        </p:spPr>
        <p:txBody>
          <a:bodyPr/>
          <a:lstStyle/>
          <a:p>
            <a:r>
              <a:rPr lang="en-US" altLang="en-US" dirty="0"/>
              <a:t>will have a term of the form</a:t>
            </a:r>
            <a:endParaRPr lang="en-US" dirty="0"/>
          </a:p>
        </p:txBody>
      </p:sp>
      <p:graphicFrame>
        <p:nvGraphicFramePr>
          <p:cNvPr id="28" name="Content Placeholder 27" descr="(item 9). ((A x + B)/(a(x^2) + b x + C))&#10;">
            <a:extLst>
              <a:ext uri="{FF2B5EF4-FFF2-40B4-BE49-F238E27FC236}">
                <a16:creationId xmlns:a16="http://schemas.microsoft.com/office/drawing/2014/main" xmlns="" id="{2BEE5AEA-B288-4522-BD8D-DE6DEAFABADC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4226977315"/>
              </p:ext>
            </p:extLst>
          </p:nvPr>
        </p:nvGraphicFramePr>
        <p:xfrm>
          <a:off x="4768850" y="3594100"/>
          <a:ext cx="22034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32" name="Equation" r:id="rId7" imgW="2222280" imgH="736560" progId="Equation.DSMT4">
                  <p:embed/>
                </p:oleObj>
              </mc:Choice>
              <mc:Fallback>
                <p:oleObj name="Equation" r:id="rId7" imgW="2222280" imgH="7365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C56DC52A-D10E-445A-B817-369641A59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8850" y="3594100"/>
                        <a:ext cx="22034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DF233D58-CC40-476F-9E82-6F7C7673754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8200" y="4607975"/>
            <a:ext cx="10718800" cy="333514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are constants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914547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D2330-3D69-473E-9172-B13AA2A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(14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FEB54-0853-4C72-B0DF-511D21CC0E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7764"/>
            <a:ext cx="4677229" cy="260350"/>
          </a:xfrm>
        </p:spPr>
        <p:txBody>
          <a:bodyPr/>
          <a:lstStyle/>
          <a:p>
            <a:r>
              <a:rPr lang="en-US" altLang="en-US" dirty="0"/>
              <a:t>For instance, the function given by</a:t>
            </a:r>
            <a:endParaRPr lang="en-US" dirty="0"/>
          </a:p>
        </p:txBody>
      </p:sp>
      <p:graphicFrame>
        <p:nvGraphicFramePr>
          <p:cNvPr id="12" name="Content Placeholder 11" descr="f(x) = (x/([(x minus 2)((x^2) + 1)((x^2) + 4)]))">
            <a:extLst>
              <a:ext uri="{FF2B5EF4-FFF2-40B4-BE49-F238E27FC236}">
                <a16:creationId xmlns:a16="http://schemas.microsoft.com/office/drawing/2014/main" xmlns="" id="{C1172AC2-FEC2-46A0-A408-2F6A49978B8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39245451"/>
              </p:ext>
            </p:extLst>
          </p:nvPr>
        </p:nvGraphicFramePr>
        <p:xfrm>
          <a:off x="5453772" y="1102988"/>
          <a:ext cx="3910182" cy="9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0" name="Equation" r:id="rId3" imgW="3911400" imgH="901440" progId="Equation.DSMT4">
                  <p:embed/>
                </p:oleObj>
              </mc:Choice>
              <mc:Fallback>
                <p:oleObj name="Equation" r:id="rId3" imgW="3911400" imgH="901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B4EE8FD7-CEE4-4C4A-869E-E1A59D07B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3772" y="1102988"/>
                        <a:ext cx="3910182" cy="90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9F9521A-3BD1-4754-B82F-7EB79272F9F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995767"/>
            <a:ext cx="6346371" cy="313270"/>
          </a:xfrm>
        </p:spPr>
        <p:txBody>
          <a:bodyPr/>
          <a:lstStyle/>
          <a:p>
            <a:r>
              <a:rPr lang="en-US" altLang="en-US" dirty="0"/>
              <a:t>has a partial fraction decomposition of the form</a:t>
            </a:r>
            <a:endParaRPr lang="en-US" dirty="0"/>
          </a:p>
        </p:txBody>
      </p:sp>
      <p:graphicFrame>
        <p:nvGraphicFramePr>
          <p:cNvPr id="14" name="Content Placeholder 13" descr="(x/((x minus 2)((x^2) + 1)((x^2) + 4))) = (A/(x minus 2) + ((B x + C)/((x^2) + 1)) + ((D x + E)/((x^2) + 4)))&#10;">
            <a:extLst>
              <a:ext uri="{FF2B5EF4-FFF2-40B4-BE49-F238E27FC236}">
                <a16:creationId xmlns:a16="http://schemas.microsoft.com/office/drawing/2014/main" xmlns="" id="{B162CA3C-DAC5-4268-952F-E8C41768F62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660347303"/>
              </p:ext>
            </p:extLst>
          </p:nvPr>
        </p:nvGraphicFramePr>
        <p:xfrm>
          <a:off x="2956212" y="2741816"/>
          <a:ext cx="6308604" cy="79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1" name="Equation" r:id="rId5" imgW="6286320" imgH="787320" progId="Equation.DSMT4">
                  <p:embed/>
                </p:oleObj>
              </mc:Choice>
              <mc:Fallback>
                <p:oleObj name="Equation" r:id="rId5" imgW="6286320" imgH="787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846A00B8-685B-4053-8A95-61C0016D7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6212" y="2741816"/>
                        <a:ext cx="6308604" cy="79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6C55521-5AF0-4E86-9C3D-20AD1BFD6D8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076583"/>
            <a:ext cx="10718800" cy="666543"/>
          </a:xfrm>
        </p:spPr>
        <p:txBody>
          <a:bodyPr/>
          <a:lstStyle/>
          <a:p>
            <a:r>
              <a:rPr lang="en-US" altLang="en-US" dirty="0"/>
              <a:t>The term given in (9) can be integrated by completing the square (if necessary) and using the formula</a:t>
            </a:r>
          </a:p>
        </p:txBody>
      </p:sp>
      <p:graphicFrame>
        <p:nvGraphicFramePr>
          <p:cNvPr id="16" name="Content Placeholder 15" descr="(item 10) int ((d x)/((x^2) + (a^2))) = ((1/a)tan^(negative 1)(x/a) + C)&#10;">
            <a:extLst>
              <a:ext uri="{FF2B5EF4-FFF2-40B4-BE49-F238E27FC236}">
                <a16:creationId xmlns:a16="http://schemas.microsoft.com/office/drawing/2014/main" xmlns="" id="{81D51C40-0243-4BD2-B2B5-40F90CD06FB3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844415050"/>
              </p:ext>
            </p:extLst>
          </p:nvPr>
        </p:nvGraphicFramePr>
        <p:xfrm>
          <a:off x="4005796" y="5234854"/>
          <a:ext cx="4174058" cy="80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2" name="Equation" r:id="rId7" imgW="4216320" imgH="812520" progId="Equation.DSMT4">
                  <p:embed/>
                </p:oleObj>
              </mc:Choice>
              <mc:Fallback>
                <p:oleObj name="Equation" r:id="rId7" imgW="4216320" imgH="8125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3F990969-9A09-41B2-AE18-27CF45493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5796" y="5234854"/>
                        <a:ext cx="4174058" cy="804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57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74954-45FD-4E10-9B8D-0D7F3EF9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C16AB-EC6A-4026-A12C-BF77259319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309914" cy="249464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8" name="Content Placeholder 7" descr="int ((4(x^2) minus 3x + 2)/(4(x^2) minus 4x + 3)) (d x).&#10;">
            <a:extLst>
              <a:ext uri="{FF2B5EF4-FFF2-40B4-BE49-F238E27FC236}">
                <a16:creationId xmlns:a16="http://schemas.microsoft.com/office/drawing/2014/main" xmlns="" id="{ECC1F7F8-FB12-47BA-810F-FCD92E8DC42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691680140"/>
              </p:ext>
            </p:extLst>
          </p:nvPr>
        </p:nvGraphicFramePr>
        <p:xfrm>
          <a:off x="2040576" y="1047958"/>
          <a:ext cx="2361963" cy="7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47" name="Equation" r:id="rId3" imgW="2374560" imgH="774360" progId="Equation.DSMT4">
                  <p:embed/>
                </p:oleObj>
              </mc:Choice>
              <mc:Fallback>
                <p:oleObj name="Equation" r:id="rId3" imgW="2374560" imgH="774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113B3C7-F1F0-4FF8-A9EF-9F16D4E5E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0576" y="1047958"/>
                        <a:ext cx="2361963" cy="77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4F84A4A-298B-428C-97CD-AC4B6C13DA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135414"/>
            <a:ext cx="10712450" cy="1104900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Since the degree of the numerator is </a:t>
            </a:r>
            <a:r>
              <a:rPr lang="en-US" altLang="en-US" i="1" dirty="0"/>
              <a:t>not less than </a:t>
            </a:r>
            <a:r>
              <a:rPr lang="en-US" altLang="en-US" dirty="0"/>
              <a:t>the degree of the denominator, we first divide and obtain</a:t>
            </a:r>
            <a:endParaRPr lang="en-US" altLang="en-US" dirty="0">
              <a:solidFill>
                <a:srgbClr val="00ADEF"/>
              </a:solidFill>
            </a:endParaRPr>
          </a:p>
        </p:txBody>
      </p:sp>
      <p:graphicFrame>
        <p:nvGraphicFramePr>
          <p:cNvPr id="10" name="Content Placeholder 9" descr="(4(x^2) minus 3x + 2)/(4(x^2) minus 4x + 3) = (1 + ((x minus 1)/(4(x^2) minus 4x + 3)))&#10;">
            <a:extLst>
              <a:ext uri="{FF2B5EF4-FFF2-40B4-BE49-F238E27FC236}">
                <a16:creationId xmlns:a16="http://schemas.microsoft.com/office/drawing/2014/main" xmlns="" id="{E339660F-D528-4C09-961D-C464D216C89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25283564"/>
              </p:ext>
            </p:extLst>
          </p:nvPr>
        </p:nvGraphicFramePr>
        <p:xfrm>
          <a:off x="4034228" y="3669522"/>
          <a:ext cx="4123542" cy="79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48" name="Equation" r:id="rId5" imgW="4025880" imgH="774360" progId="Equation.DSMT4">
                  <p:embed/>
                </p:oleObj>
              </mc:Choice>
              <mc:Fallback>
                <p:oleObj name="Equation" r:id="rId5" imgW="4025880" imgH="774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ECC404B2-02BC-4C7F-BBA7-F78EC246F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4228" y="3669522"/>
                        <a:ext cx="4123542" cy="793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50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96555-A1F9-4005-AC36-41A9B490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3)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44402C-20A3-4E87-BE36-0535097B76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3370943" cy="263979"/>
          </a:xfrm>
        </p:spPr>
        <p:txBody>
          <a:bodyPr/>
          <a:lstStyle/>
          <a:p>
            <a:r>
              <a:rPr lang="en-US" altLang="en-US" dirty="0"/>
              <a:t>Notice that the quadratic</a:t>
            </a:r>
            <a:endParaRPr lang="en-US" dirty="0"/>
          </a:p>
        </p:txBody>
      </p:sp>
      <p:graphicFrame>
        <p:nvGraphicFramePr>
          <p:cNvPr id="20" name="Content Placeholder 19" descr="4(x^2) minus 4x + 3">
            <a:extLst>
              <a:ext uri="{FF2B5EF4-FFF2-40B4-BE49-F238E27FC236}">
                <a16:creationId xmlns:a16="http://schemas.microsoft.com/office/drawing/2014/main" xmlns="" id="{6B48408E-C82B-4F56-8E54-C8675F88C24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06282273"/>
              </p:ext>
            </p:extLst>
          </p:nvPr>
        </p:nvGraphicFramePr>
        <p:xfrm>
          <a:off x="4135275" y="1270527"/>
          <a:ext cx="1641856" cy="34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95" name="Equation" r:id="rId3" imgW="1625400" imgH="342720" progId="Equation.DSMT4">
                  <p:embed/>
                </p:oleObj>
              </mc:Choice>
              <mc:Fallback>
                <p:oleObj name="Equation" r:id="rId3" imgW="1625400" imgH="3427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48BB3F11-DC63-418D-8F39-4800B7B3C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5275" y="1270527"/>
                        <a:ext cx="1641856" cy="34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75BD0B2-B8B7-41E0-AFFC-3EA00696085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855172" y="1301258"/>
            <a:ext cx="5365750" cy="333236"/>
          </a:xfrm>
        </p:spPr>
        <p:txBody>
          <a:bodyPr/>
          <a:lstStyle/>
          <a:p>
            <a:r>
              <a:rPr lang="en-US" altLang="en-US" dirty="0"/>
              <a:t>is irreducible because its discriminant is</a:t>
            </a:r>
            <a:endParaRPr lang="en-US" dirty="0"/>
          </a:p>
        </p:txBody>
      </p:sp>
      <p:graphicFrame>
        <p:nvGraphicFramePr>
          <p:cNvPr id="22" name="Content Placeholder 21" descr="(b^2) minus 4ac = negative 32 &lt; 0. ">
            <a:extLst>
              <a:ext uri="{FF2B5EF4-FFF2-40B4-BE49-F238E27FC236}">
                <a16:creationId xmlns:a16="http://schemas.microsoft.com/office/drawing/2014/main" xmlns="" id="{2018C432-9E89-4C4C-9A48-49BB0782AEF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548851654"/>
              </p:ext>
            </p:extLst>
          </p:nvPr>
        </p:nvGraphicFramePr>
        <p:xfrm>
          <a:off x="725205" y="1622899"/>
          <a:ext cx="2603880" cy="35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96" name="Equation" r:id="rId5" imgW="2527200" imgH="342720" progId="Equation.DSMT4">
                  <p:embed/>
                </p:oleObj>
              </mc:Choice>
              <mc:Fallback>
                <p:oleObj name="Equation" r:id="rId5" imgW="2527200" imgH="342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E7C07071-F457-4EF0-8D3B-206F616B6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205" y="1622899"/>
                        <a:ext cx="2603880" cy="35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21BF480-4C16-42E8-9F0C-40C0FB1229C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04960" y="1661209"/>
            <a:ext cx="8050440" cy="333236"/>
          </a:xfrm>
        </p:spPr>
        <p:txBody>
          <a:bodyPr/>
          <a:lstStyle/>
          <a:p>
            <a:r>
              <a:rPr lang="en-US" altLang="en-US" dirty="0"/>
              <a:t>This means it can’t be factored, so we don’t need to use </a:t>
            </a:r>
            <a:r>
              <a:rPr lang="en-US" altLang="en-US" dirty="0" smtClean="0"/>
              <a:t>the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A1619D8-8B5D-4BB4-A7D8-70FFA5CA09B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1986972"/>
            <a:ext cx="10712449" cy="781798"/>
          </a:xfrm>
        </p:spPr>
        <p:txBody>
          <a:bodyPr/>
          <a:lstStyle/>
          <a:p>
            <a:r>
              <a:rPr lang="en-US" altLang="en-US" dirty="0"/>
              <a:t>partial fraction technique.</a:t>
            </a:r>
          </a:p>
          <a:p>
            <a:r>
              <a:rPr lang="en-US" altLang="en-US" dirty="0"/>
              <a:t>To integrate the given function we complete the square in the denominator:</a:t>
            </a:r>
          </a:p>
        </p:txBody>
      </p:sp>
      <p:graphicFrame>
        <p:nvGraphicFramePr>
          <p:cNvPr id="24" name="Content Placeholder 23" descr="4(x^2) minus 4x + 3 = ((2x minus 1)^2) + 2">
            <a:extLst>
              <a:ext uri="{FF2B5EF4-FFF2-40B4-BE49-F238E27FC236}">
                <a16:creationId xmlns:a16="http://schemas.microsoft.com/office/drawing/2014/main" xmlns="" id="{2C5F29C9-CAB1-49F9-B615-985BB1E577F2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709457201"/>
              </p:ext>
            </p:extLst>
          </p:nvPr>
        </p:nvGraphicFramePr>
        <p:xfrm>
          <a:off x="4538671" y="3137979"/>
          <a:ext cx="3585241" cy="40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97" name="Equation" r:id="rId7" imgW="3479760" imgH="393480" progId="Equation.DSMT4">
                  <p:embed/>
                </p:oleObj>
              </mc:Choice>
              <mc:Fallback>
                <p:oleObj name="Equation" r:id="rId7" imgW="34797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6EF7436D-210F-489C-AF34-AE97FCA98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8671" y="3137979"/>
                        <a:ext cx="3585241" cy="40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164C4EE-391B-4B7C-8585-8653168EEAF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42951" y="3915809"/>
            <a:ext cx="10712449" cy="331559"/>
          </a:xfrm>
        </p:spPr>
        <p:txBody>
          <a:bodyPr/>
          <a:lstStyle/>
          <a:p>
            <a:r>
              <a:rPr lang="en-US" altLang="en-US" dirty="0"/>
              <a:t>This suggests that we make the substitution </a:t>
            </a:r>
            <a:r>
              <a:rPr lang="en-US" altLang="en-US" i="1" dirty="0"/>
              <a:t>u</a:t>
            </a:r>
            <a:r>
              <a:rPr lang="en-US" altLang="en-US" dirty="0"/>
              <a:t> = 2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6083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F6158-1473-463A-8611-BF4E1361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 of 16)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A5B799-92FF-4127-B8F7-42DA7B72504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14880"/>
          </a:xfrm>
        </p:spPr>
        <p:txBody>
          <a:bodyPr/>
          <a:lstStyle/>
          <a:p>
            <a:r>
              <a:rPr lang="en-US" altLang="en-US" dirty="0"/>
              <a:t>In this section we show how to integrate any rational function (a ratio of polynomials) by expressing it as a sum of simpler fractions, called </a:t>
            </a:r>
            <a:r>
              <a:rPr lang="en-US" altLang="en-US" i="1" dirty="0"/>
              <a:t>partial fractions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that we already know how to integrate.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D7E3CA-32F9-4156-BCBC-7658273ADA0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432566"/>
            <a:ext cx="8171426" cy="334963"/>
          </a:xfrm>
        </p:spPr>
        <p:txBody>
          <a:bodyPr/>
          <a:lstStyle/>
          <a:p>
            <a:r>
              <a:rPr lang="en-US" altLang="en-US" dirty="0"/>
              <a:t>To illustrate the method, observe that by taking the fractions</a:t>
            </a:r>
            <a:endParaRPr lang="en-US" dirty="0"/>
          </a:p>
        </p:txBody>
      </p:sp>
      <p:graphicFrame>
        <p:nvGraphicFramePr>
          <p:cNvPr id="12" name="Content Placeholder 11" descr="(2/(x minus 1)) and (1/(x + 2))">
            <a:extLst>
              <a:ext uri="{FF2B5EF4-FFF2-40B4-BE49-F238E27FC236}">
                <a16:creationId xmlns:a16="http://schemas.microsoft.com/office/drawing/2014/main" xmlns="" id="{11CF4878-7C7D-4E32-8E89-9186DECFF590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309821278"/>
              </p:ext>
            </p:extLst>
          </p:nvPr>
        </p:nvGraphicFramePr>
        <p:xfrm>
          <a:off x="8893175" y="2246313"/>
          <a:ext cx="25241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6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50F32DB-6BDD-4FFF-9758-81170284B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3175" y="2246313"/>
                        <a:ext cx="25241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A1A9F9-1D71-44E3-8F16-F4CAC691670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831852"/>
            <a:ext cx="5015271" cy="301628"/>
          </a:xfrm>
        </p:spPr>
        <p:txBody>
          <a:bodyPr/>
          <a:lstStyle/>
          <a:p>
            <a:r>
              <a:rPr lang="en-US" altLang="en-US" dirty="0"/>
              <a:t>to a common denominator we obtain</a:t>
            </a:r>
            <a:endParaRPr lang="en-US" dirty="0"/>
          </a:p>
        </p:txBody>
      </p:sp>
      <p:graphicFrame>
        <p:nvGraphicFramePr>
          <p:cNvPr id="14" name="Content Placeholder 13" descr="(2/(x minus 1)) minus (1/(x + 2)) = ((2(x + 2) minus (x minus 1))/(x minus 1)(x + 2)) = ((x + 5)/((x^2) + x minus 2))">
            <a:extLst>
              <a:ext uri="{FF2B5EF4-FFF2-40B4-BE49-F238E27FC236}">
                <a16:creationId xmlns:a16="http://schemas.microsoft.com/office/drawing/2014/main" xmlns="" id="{38461E95-9B06-471D-99C3-B65710F71EB3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276589143"/>
              </p:ext>
            </p:extLst>
          </p:nvPr>
        </p:nvGraphicFramePr>
        <p:xfrm>
          <a:off x="3310879" y="3772596"/>
          <a:ext cx="5530912" cy="77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7" name="Equation" r:id="rId5" imgW="5651280" imgH="787320" progId="Equation.DSMT4">
                  <p:embed/>
                </p:oleObj>
              </mc:Choice>
              <mc:Fallback>
                <p:oleObj name="Equation" r:id="rId5" imgW="5651280" imgH="787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23B3AF54-6A98-4251-9A33-A8C14DFAC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0879" y="3772596"/>
                        <a:ext cx="5530912" cy="770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35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B60C-6DF1-4B78-9B49-08904EDE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6F6A3-A490-4945-BC45-7E50F88FDF7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2848429" cy="260350"/>
          </a:xfrm>
        </p:spPr>
        <p:txBody>
          <a:bodyPr/>
          <a:lstStyle/>
          <a:p>
            <a:r>
              <a:rPr lang="en-US" altLang="en-US" dirty="0"/>
              <a:t>Then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 </a:t>
            </a:r>
            <a:r>
              <a:rPr lang="en-US" altLang="en-US" dirty="0"/>
              <a:t>= 2 </a:t>
            </a:r>
            <a:r>
              <a:rPr lang="en-US" altLang="en-US" i="1" dirty="0"/>
              <a:t>dx</a:t>
            </a:r>
            <a:r>
              <a:rPr lang="en-US" altLang="en-US" dirty="0"/>
              <a:t> and</a:t>
            </a:r>
            <a:endParaRPr lang="en-US" dirty="0"/>
          </a:p>
        </p:txBody>
      </p:sp>
      <p:graphicFrame>
        <p:nvGraphicFramePr>
          <p:cNvPr id="12" name="Content Placeholder 11" descr="x = (1/2)(u + 1), so">
            <a:extLst>
              <a:ext uri="{FF2B5EF4-FFF2-40B4-BE49-F238E27FC236}">
                <a16:creationId xmlns:a16="http://schemas.microsoft.com/office/drawing/2014/main" xmlns="" id="{9DDB59CC-7B17-40A0-8C4E-0763E5F336F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240951901"/>
              </p:ext>
            </p:extLst>
          </p:nvPr>
        </p:nvGraphicFramePr>
        <p:xfrm>
          <a:off x="3443085" y="1068886"/>
          <a:ext cx="2222192" cy="75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97" name="Equation" r:id="rId3" imgW="2120760" imgH="723600" progId="Equation.DSMT4">
                  <p:embed/>
                </p:oleObj>
              </mc:Choice>
              <mc:Fallback>
                <p:oleObj name="Equation" r:id="rId3" imgW="212076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B16E98BB-0DD2-4A5E-87DA-2473ED2F2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3085" y="1068886"/>
                        <a:ext cx="2222192" cy="75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int ((4(x^2) minus 3x + 2)/(4(x^2) minus 4x + 3)) (d x) = int ((1 + ((x minus 1)/(4(x^2) minus 4x + 3)))) (d x) =  (x + (1/2) int ((1/2)(u + 1) minus 1)/((u^2) + 2)) (d u) =  (x + (1/4) int ((u minus 1)/((u^2) + 2))) (d u)&#10;">
            <a:extLst>
              <a:ext uri="{FF2B5EF4-FFF2-40B4-BE49-F238E27FC236}">
                <a16:creationId xmlns:a16="http://schemas.microsoft.com/office/drawing/2014/main" xmlns="" id="{F2B0B4DA-3B7C-444D-B4A7-CA79508FE835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586735392"/>
              </p:ext>
            </p:extLst>
          </p:nvPr>
        </p:nvGraphicFramePr>
        <p:xfrm>
          <a:off x="3164355" y="2004433"/>
          <a:ext cx="6045675" cy="296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98" name="Equation" r:id="rId5" imgW="5702040" imgH="2793960" progId="Equation.DSMT4">
                  <p:embed/>
                </p:oleObj>
              </mc:Choice>
              <mc:Fallback>
                <p:oleObj name="Equation" r:id="rId5" imgW="5702040" imgH="2793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6DCD7AD3-B540-4EBD-AACE-9B313662D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4355" y="2004433"/>
                        <a:ext cx="6045675" cy="296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78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3AB9-3AFA-4B97-B3CD-1E1FD53B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3)</a:t>
            </a:r>
            <a:endParaRPr lang="en-US" dirty="0"/>
          </a:p>
        </p:txBody>
      </p:sp>
      <p:graphicFrame>
        <p:nvGraphicFramePr>
          <p:cNvPr id="8" name="Content Placeholder 7" descr=" =  (x + (1/4) int (u/((u^2) + 2)) (d u) minus (1/4) int (1/((u^2) + 2)) (d u)) =  (x + (1/8) ln ((u^2) + 2) minus (1/4)* (1/sqrt(2)) tan^(negative 1)(u/sqrt(2)) + C) =  (x + (1/8) ln (4(x^2) minus 4x + 3) minus (1/4 sqrt(2)) tan^(negative 1)((2x minus 1)/sqrt(2)) + C)&#10;">
            <a:extLst>
              <a:ext uri="{FF2B5EF4-FFF2-40B4-BE49-F238E27FC236}">
                <a16:creationId xmlns:a16="http://schemas.microsoft.com/office/drawing/2014/main" xmlns="" id="{01776B69-0247-402E-AC67-37652D6E075D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249610366"/>
              </p:ext>
            </p:extLst>
          </p:nvPr>
        </p:nvGraphicFramePr>
        <p:xfrm>
          <a:off x="2684815" y="1296510"/>
          <a:ext cx="6822368" cy="32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98" name="Equation" r:id="rId3" imgW="6172200" imgH="2908080" progId="Equation.DSMT4">
                  <p:embed/>
                </p:oleObj>
              </mc:Choice>
              <mc:Fallback>
                <p:oleObj name="Equation" r:id="rId3" imgW="6172200" imgH="290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D7252449-7667-4C2A-9F66-8422A38D5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815" y="1296510"/>
                        <a:ext cx="6822368" cy="32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505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8CE14-1409-4B78-9190-ED7B04D1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14"/>
            <a:ext cx="10515600" cy="89692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(15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A3220-508B-4A0C-9337-A64B93E2A94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963475"/>
          </a:xfrm>
        </p:spPr>
        <p:txBody>
          <a:bodyPr/>
          <a:lstStyle/>
          <a:p>
            <a:r>
              <a:rPr lang="en-US" altLang="en-US" b="1" dirty="0"/>
              <a:t>Note:</a:t>
            </a:r>
            <a:br>
              <a:rPr lang="en-US" altLang="en-US" b="1" dirty="0"/>
            </a:br>
            <a:r>
              <a:rPr lang="en-US" altLang="en-US" dirty="0"/>
              <a:t>Example 6 illustrates the general procedure for integrating a partial fraction of the form</a:t>
            </a:r>
            <a:r>
              <a:rPr lang="en-US" altLang="en-US" b="1" dirty="0"/>
              <a:t> </a:t>
            </a:r>
          </a:p>
        </p:txBody>
      </p:sp>
      <p:graphicFrame>
        <p:nvGraphicFramePr>
          <p:cNvPr id="12" name="Content Placeholder 11" descr="(A x + B)/(a(x^2) + b x + c) where (b^2) minus 4ac &lt; 0&#10;">
            <a:extLst>
              <a:ext uri="{FF2B5EF4-FFF2-40B4-BE49-F238E27FC236}">
                <a16:creationId xmlns:a16="http://schemas.microsoft.com/office/drawing/2014/main" xmlns="" id="{37D07477-512E-4AC0-8827-312D7748113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55356863"/>
              </p:ext>
            </p:extLst>
          </p:nvPr>
        </p:nvGraphicFramePr>
        <p:xfrm>
          <a:off x="3968216" y="2354293"/>
          <a:ext cx="4242869" cy="72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65" name="Equation" r:id="rId3" imgW="4330440" imgH="736560" progId="Equation.DSMT4">
                  <p:embed/>
                </p:oleObj>
              </mc:Choice>
              <mc:Fallback>
                <p:oleObj name="Equation" r:id="rId3" imgW="433044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75EC3B88-A993-455C-92AD-88D40A6DE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216" y="2354293"/>
                        <a:ext cx="4242869" cy="72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4612D59-4ADA-4C00-8B13-92C067F4FB5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297641"/>
            <a:ext cx="10712450" cy="631969"/>
          </a:xfrm>
        </p:spPr>
        <p:txBody>
          <a:bodyPr/>
          <a:lstStyle/>
          <a:p>
            <a:r>
              <a:rPr lang="en-US" altLang="en-US" dirty="0"/>
              <a:t>We complete the square in the denominator and then make a substitution that brings the integral into the form</a:t>
            </a:r>
          </a:p>
        </p:txBody>
      </p:sp>
      <p:graphicFrame>
        <p:nvGraphicFramePr>
          <p:cNvPr id="14" name="Content Placeholder 13" descr="int ((C u + D)/((u^2) + (a^2))) (d u) = (C int (u/((u^2) + (a^2))) (d u) + D int (1/((u^2) + (a^2))) (d u))&#10;">
            <a:extLst>
              <a:ext uri="{FF2B5EF4-FFF2-40B4-BE49-F238E27FC236}">
                <a16:creationId xmlns:a16="http://schemas.microsoft.com/office/drawing/2014/main" xmlns="" id="{23226C31-238A-4533-81B0-831055BDE210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70551782"/>
              </p:ext>
            </p:extLst>
          </p:nvPr>
        </p:nvGraphicFramePr>
        <p:xfrm>
          <a:off x="3332876" y="4159851"/>
          <a:ext cx="5526248" cy="68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66" name="Equation" r:id="rId5" imgW="5930640" imgH="736560" progId="Equation.DSMT4">
                  <p:embed/>
                </p:oleObj>
              </mc:Choice>
              <mc:Fallback>
                <p:oleObj name="Equation" r:id="rId5" imgW="5930640" imgH="736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FF0D9455-2648-4214-95E6-8744B4475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2876" y="4159851"/>
                        <a:ext cx="5526248" cy="68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2AA4075-95FE-4E6C-B0E7-B49BD6A7A55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0250" y="5013687"/>
            <a:ext cx="10718800" cy="320901"/>
          </a:xfrm>
        </p:spPr>
        <p:txBody>
          <a:bodyPr/>
          <a:lstStyle/>
          <a:p>
            <a:r>
              <a:rPr lang="en-US" altLang="en-US" dirty="0"/>
              <a:t>Then the first integral is a logarithm and the second is expressed in terms </a:t>
            </a:r>
            <a:r>
              <a:rPr lang="en-US" altLang="en-US" dirty="0" smtClean="0"/>
              <a:t>of</a:t>
            </a:r>
            <a:endParaRPr lang="en-US" altLang="en-US" dirty="0"/>
          </a:p>
        </p:txBody>
      </p:sp>
      <p:graphicFrame>
        <p:nvGraphicFramePr>
          <p:cNvPr id="16" name="Content Placeholder 15" descr="(tan^negative 1)">
            <a:extLst>
              <a:ext uri="{FF2B5EF4-FFF2-40B4-BE49-F238E27FC236}">
                <a16:creationId xmlns:a16="http://schemas.microsoft.com/office/drawing/2014/main" xmlns="" id="{D1AC952E-71AD-48BB-8498-059E6BC6EA6A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4227894937"/>
              </p:ext>
            </p:extLst>
          </p:nvPr>
        </p:nvGraphicFramePr>
        <p:xfrm>
          <a:off x="736600" y="5379411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67" name="Equation" r:id="rId7" imgW="761760" imgH="342720" progId="Equation.DSMT4">
                  <p:embed/>
                </p:oleObj>
              </mc:Choice>
              <mc:Fallback>
                <p:oleObj name="Equation" r:id="rId7" imgW="761760" imgH="3427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EAB54EF3-E27F-4824-A183-BE1B12AFA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600" y="5379411"/>
                        <a:ext cx="762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41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98B83-DBF9-4C2E-9C97-4D38A664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14"/>
            <a:ext cx="10515600" cy="89692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(16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049346-6B10-4F22-A52F-9E8D975EEEA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318078"/>
            <a:ext cx="8972176" cy="317546"/>
          </a:xfrm>
        </p:spPr>
        <p:txBody>
          <a:bodyPr/>
          <a:lstStyle/>
          <a:p>
            <a:r>
              <a:rPr lang="en-US" altLang="en-US" b="1" dirty="0"/>
              <a:t>Case IV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contains a repeated irreducible quadratic factor.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5749-C591-4B63-9658-09324B42F11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1" y="1978026"/>
            <a:ext cx="2852966" cy="293008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has the factor</a:t>
            </a:r>
            <a:endParaRPr lang="en-US" dirty="0"/>
          </a:p>
        </p:txBody>
      </p:sp>
      <p:graphicFrame>
        <p:nvGraphicFramePr>
          <p:cNvPr id="20" name="Content Placeholder 19" descr="(a(x^2) + bx + c)^r), where (b^2) minus 4ac &lt; 0,">
            <a:extLst>
              <a:ext uri="{FF2B5EF4-FFF2-40B4-BE49-F238E27FC236}">
                <a16:creationId xmlns:a16="http://schemas.microsoft.com/office/drawing/2014/main" xmlns="" id="{7F3A7EE8-FE1C-428B-B89F-E2FFE58C816B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764584658"/>
              </p:ext>
            </p:extLst>
          </p:nvPr>
        </p:nvGraphicFramePr>
        <p:xfrm>
          <a:off x="3579837" y="1938258"/>
          <a:ext cx="4762255" cy="42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89" name="Equation" r:id="rId3" imgW="4572000" imgH="406080" progId="Equation.DSMT4">
                  <p:embed/>
                </p:oleObj>
              </mc:Choice>
              <mc:Fallback>
                <p:oleObj name="Equation" r:id="rId3" imgW="4572000" imgH="4060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7EA1F3B0-9C06-4D21-A84B-0899402E7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9837" y="1938258"/>
                        <a:ext cx="4762255" cy="42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0DC3F4-366E-4560-8F14-EC98E94C1F4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30984" y="2005140"/>
            <a:ext cx="2583543" cy="258984"/>
          </a:xfrm>
        </p:spPr>
        <p:txBody>
          <a:bodyPr/>
          <a:lstStyle/>
          <a:p>
            <a:r>
              <a:rPr lang="en-US" altLang="en-US" dirty="0"/>
              <a:t>then instead of the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FB7D2F8-5C8D-4509-B08E-6E474654F25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360807"/>
            <a:ext cx="4561114" cy="293008"/>
          </a:xfrm>
        </p:spPr>
        <p:txBody>
          <a:bodyPr/>
          <a:lstStyle/>
          <a:p>
            <a:r>
              <a:rPr lang="en-US" altLang="en-US" dirty="0"/>
              <a:t>single partial fraction (9), the sum</a:t>
            </a:r>
            <a:endParaRPr lang="en-US" dirty="0"/>
          </a:p>
        </p:txBody>
      </p:sp>
      <p:graphicFrame>
        <p:nvGraphicFramePr>
          <p:cNvPr id="22" name="Content Placeholder 21" descr="(item 11.) (((A_1)x + (B_1))/(a(x^2) + b x + c) + ((A_2)x + (B_2))/((a(x^2) + b x + c)^2) + … + ((A_r)x + (B_r))/((a(x^2) + b x + c)^r))&#10;">
            <a:extLst>
              <a:ext uri="{FF2B5EF4-FFF2-40B4-BE49-F238E27FC236}">
                <a16:creationId xmlns:a16="http://schemas.microsoft.com/office/drawing/2014/main" xmlns="" id="{8158A18D-C2D3-45B2-A209-0A9E64CB8FE0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61784817"/>
              </p:ext>
            </p:extLst>
          </p:nvPr>
        </p:nvGraphicFramePr>
        <p:xfrm>
          <a:off x="2224992" y="3088583"/>
          <a:ext cx="7380067" cy="81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90" name="Equation" r:id="rId5" imgW="7327800" imgH="812520" progId="Equation.DSMT4">
                  <p:embed/>
                </p:oleObj>
              </mc:Choice>
              <mc:Fallback>
                <p:oleObj name="Equation" r:id="rId5" imgW="7327800" imgH="8125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8C0463CE-E106-41BF-A3BC-7EFE10EDA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992" y="3088583"/>
                        <a:ext cx="7380067" cy="81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8E1AF88-BE13-4367-93DE-56D06470BAF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341274"/>
            <a:ext cx="6143172" cy="293008"/>
          </a:xfrm>
        </p:spPr>
        <p:txBody>
          <a:bodyPr/>
          <a:lstStyle/>
          <a:p>
            <a:r>
              <a:rPr lang="en-US" altLang="en-US" dirty="0"/>
              <a:t>occurs in the partial fraction decomposition of</a:t>
            </a:r>
            <a:endParaRPr lang="en-US" dirty="0"/>
          </a:p>
        </p:txBody>
      </p:sp>
      <p:graphicFrame>
        <p:nvGraphicFramePr>
          <p:cNvPr id="24" name="Content Placeholder 23" descr="((R(x))/(Q(x)))">
            <a:extLst>
              <a:ext uri="{FF2B5EF4-FFF2-40B4-BE49-F238E27FC236}">
                <a16:creationId xmlns:a16="http://schemas.microsoft.com/office/drawing/2014/main" xmlns="" id="{DBD6B06E-F37C-4E1B-8642-E6CC03DE7102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158222544"/>
              </p:ext>
            </p:extLst>
          </p:nvPr>
        </p:nvGraphicFramePr>
        <p:xfrm>
          <a:off x="6981825" y="4175125"/>
          <a:ext cx="709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91" name="Equation" r:id="rId7" imgW="774360" imgH="787320" progId="Equation.DSMT4">
                  <p:embed/>
                </p:oleObj>
              </mc:Choice>
              <mc:Fallback>
                <p:oleObj name="Equation" r:id="rId7" imgW="774360" imgH="7873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503356B7-7E1B-4337-A6C0-9F5AB1F9E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1825" y="4175125"/>
                        <a:ext cx="70961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2FBDE87-DDD7-493D-B2DE-816C1DD394F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822326" y="4342316"/>
            <a:ext cx="3358157" cy="352776"/>
          </a:xfrm>
        </p:spPr>
        <p:txBody>
          <a:bodyPr/>
          <a:lstStyle/>
          <a:p>
            <a:r>
              <a:rPr lang="en-US" altLang="en-US" dirty="0"/>
              <a:t>Each of the terms in (11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E0424A0-8723-4939-8F08-3B4BE093A49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36600" y="4871192"/>
            <a:ext cx="10712450" cy="720088"/>
          </a:xfrm>
        </p:spPr>
        <p:txBody>
          <a:bodyPr/>
          <a:lstStyle/>
          <a:p>
            <a:r>
              <a:rPr lang="en-US" altLang="en-US" dirty="0"/>
              <a:t>can be integrated by using a substitution or by first completing the square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5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2D13C-B8C0-4A4F-8943-ACFEEF0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5776F-A65C-41FA-B187-3C3DC764B89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277551" cy="366755"/>
          </a:xfrm>
        </p:spPr>
        <p:txBody>
          <a:bodyPr/>
          <a:lstStyle/>
          <a:p>
            <a:r>
              <a:rPr lang="en-US" altLang="en-US" dirty="0"/>
              <a:t>Evaluate</a:t>
            </a:r>
            <a:endParaRPr lang="en-US" dirty="0"/>
          </a:p>
        </p:txBody>
      </p:sp>
      <p:graphicFrame>
        <p:nvGraphicFramePr>
          <p:cNvPr id="12" name="Content Placeholder 11" descr="int ((1 minus x + 2(x^2) minus (x^3))/(x((x^2) + 1)^2)) (d x).&#10;">
            <a:extLst>
              <a:ext uri="{FF2B5EF4-FFF2-40B4-BE49-F238E27FC236}">
                <a16:creationId xmlns:a16="http://schemas.microsoft.com/office/drawing/2014/main" xmlns="" id="{7F415CDA-AFD3-4D2C-9271-91E273361E5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42145032"/>
              </p:ext>
            </p:extLst>
          </p:nvPr>
        </p:nvGraphicFramePr>
        <p:xfrm>
          <a:off x="2085746" y="1032620"/>
          <a:ext cx="2859712" cy="86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30" name="Equation" r:id="rId3" imgW="2730240" imgH="825480" progId="Equation.DSMT4">
                  <p:embed/>
                </p:oleObj>
              </mc:Choice>
              <mc:Fallback>
                <p:oleObj name="Equation" r:id="rId3" imgW="2730240" imgH="825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5BB32C61-6255-41AD-876B-F59B9D5EF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746" y="1032620"/>
                        <a:ext cx="2859712" cy="864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2679FC-E5EC-41CC-8764-F6A6D0562B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04502"/>
            <a:ext cx="10712450" cy="76468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The form of the partial fraction decomposition is</a:t>
            </a:r>
          </a:p>
        </p:txBody>
      </p:sp>
      <p:graphicFrame>
        <p:nvGraphicFramePr>
          <p:cNvPr id="14" name="Content Placeholder 13" descr="(1 minus x + 2(x^2) minus (x^3))/(x((x^2) + 1)^2) = ((A/x) + ((B x + C)/((x^2) + 1)) + ((D x + E)/((x^2) + 1)^2))&#10;">
            <a:extLst>
              <a:ext uri="{FF2B5EF4-FFF2-40B4-BE49-F238E27FC236}">
                <a16:creationId xmlns:a16="http://schemas.microsoft.com/office/drawing/2014/main" xmlns="" id="{3591AB1E-116A-472C-815E-382EB9C7CA29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216858111"/>
              </p:ext>
            </p:extLst>
          </p:nvPr>
        </p:nvGraphicFramePr>
        <p:xfrm>
          <a:off x="3299621" y="3403089"/>
          <a:ext cx="5592756" cy="88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31" name="Equation" r:id="rId5" imgW="5206680" imgH="825480" progId="Equation.DSMT4">
                  <p:embed/>
                </p:oleObj>
              </mc:Choice>
              <mc:Fallback>
                <p:oleObj name="Equation" r:id="rId5" imgW="5206680" imgH="825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4ECA1B3A-E620-4FA5-89CB-B9BFA45E28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9621" y="3403089"/>
                        <a:ext cx="5592756" cy="88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B86E2AD-C233-4568-BF57-469AAB9DD23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769398"/>
            <a:ext cx="1890486" cy="384074"/>
          </a:xfrm>
        </p:spPr>
        <p:txBody>
          <a:bodyPr/>
          <a:lstStyle/>
          <a:p>
            <a:r>
              <a:rPr lang="en-US" altLang="en-US" dirty="0"/>
              <a:t>Multiplying by</a:t>
            </a:r>
            <a:endParaRPr lang="en-US" b="1" dirty="0"/>
          </a:p>
        </p:txBody>
      </p:sp>
      <p:graphicFrame>
        <p:nvGraphicFramePr>
          <p:cNvPr id="17" name="Content Placeholder 16" descr="(x((x^2) + 1)^2)">
            <a:extLst>
              <a:ext uri="{FF2B5EF4-FFF2-40B4-BE49-F238E27FC236}">
                <a16:creationId xmlns:a16="http://schemas.microsoft.com/office/drawing/2014/main" xmlns="" id="{0F37FEC2-1318-437C-990E-30299BD2862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757966235"/>
              </p:ext>
            </p:extLst>
          </p:nvPr>
        </p:nvGraphicFramePr>
        <p:xfrm>
          <a:off x="2651901" y="4727724"/>
          <a:ext cx="1360821" cy="40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32" name="Equation" r:id="rId7" imgW="1320480" imgH="393480" progId="Equation.DSMT4">
                  <p:embed/>
                </p:oleObj>
              </mc:Choice>
              <mc:Fallback>
                <p:oleObj name="Equation" r:id="rId7" imgW="13204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20173E43-0673-4D22-B675-F1A223681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1901" y="4727724"/>
                        <a:ext cx="1360821" cy="40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90AAB6F-8D9D-4777-AEE9-B7966F7B450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107563" y="4790260"/>
            <a:ext cx="1251857" cy="288560"/>
          </a:xfrm>
        </p:spPr>
        <p:txBody>
          <a:bodyPr/>
          <a:lstStyle/>
          <a:p>
            <a:r>
              <a:rPr lang="en-US" altLang="en-US" dirty="0"/>
              <a:t>we have</a:t>
            </a:r>
            <a:endParaRPr lang="en-US" dirty="0"/>
          </a:p>
        </p:txBody>
      </p:sp>
      <p:graphicFrame>
        <p:nvGraphicFramePr>
          <p:cNvPr id="19" name="Content Placeholder 18" descr="(negative x^3) + 2(x^2) minus x + 1 = A ((x^2) + 1)^2) + (Bx + C)x ((x^2) + 1) + (Dx + E)x">
            <a:extLst>
              <a:ext uri="{FF2B5EF4-FFF2-40B4-BE49-F238E27FC236}">
                <a16:creationId xmlns:a16="http://schemas.microsoft.com/office/drawing/2014/main" xmlns="" id="{7126C2E1-2DF8-4C1A-BD61-09BF1ACD1EF3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877360873"/>
              </p:ext>
            </p:extLst>
          </p:nvPr>
        </p:nvGraphicFramePr>
        <p:xfrm>
          <a:off x="2125210" y="5505463"/>
          <a:ext cx="7941581" cy="4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33" name="Equation" r:id="rId9" imgW="7785000" imgH="393480" progId="Equation.DSMT4">
                  <p:embed/>
                </p:oleObj>
              </mc:Choice>
              <mc:Fallback>
                <p:oleObj name="Equation" r:id="rId9" imgW="77850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07712EE4-FA26-411D-A413-C50A6C215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5210" y="5505463"/>
                        <a:ext cx="7941581" cy="40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068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0B31A-103C-47AD-948C-0A7E97CC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2)</a:t>
            </a:r>
            <a:endParaRPr lang="en-US" sz="2400" b="0" dirty="0"/>
          </a:p>
        </p:txBody>
      </p:sp>
      <p:graphicFrame>
        <p:nvGraphicFramePr>
          <p:cNvPr id="12" name="Content Placeholder 11" descr=" = A((x^4) + 2(x^2) + 1) + B((x^4) + (x^2)) + C((x^3) + x) + D(x^2) + Ex = (A + B)(x^4) + C(x^3) + (2A + B + D)(x^2) + (C + E)x + A">
            <a:extLst>
              <a:ext uri="{FF2B5EF4-FFF2-40B4-BE49-F238E27FC236}">
                <a16:creationId xmlns:a16="http://schemas.microsoft.com/office/drawing/2014/main" xmlns="" id="{3A93C3A3-6DAA-437D-A953-9579455B4FB6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597595795"/>
              </p:ext>
            </p:extLst>
          </p:nvPr>
        </p:nvGraphicFramePr>
        <p:xfrm>
          <a:off x="2538630" y="1438997"/>
          <a:ext cx="7114740" cy="106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14" name="Equation" r:id="rId3" imgW="6781680" imgH="1015920" progId="Equation.DSMT4">
                  <p:embed/>
                </p:oleObj>
              </mc:Choice>
              <mc:Fallback>
                <p:oleObj name="Equation" r:id="rId3" imgW="6781680" imgH="10159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28DED5B-F4A4-4D67-9F8E-B4EFA54B9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8630" y="1438997"/>
                        <a:ext cx="7114740" cy="1065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C98CAD-25D1-457E-926D-5821939B4DF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3027362"/>
            <a:ext cx="10712450" cy="401638"/>
          </a:xfrm>
        </p:spPr>
        <p:txBody>
          <a:bodyPr/>
          <a:lstStyle/>
          <a:p>
            <a:r>
              <a:rPr lang="en-US" altLang="en-US" dirty="0"/>
              <a:t>If we equate coefficients, we get the system</a:t>
            </a:r>
          </a:p>
        </p:txBody>
      </p:sp>
      <p:graphicFrame>
        <p:nvGraphicFramePr>
          <p:cNvPr id="14" name="Content Placeholder 13" descr="A + B = 0. C = negative 1. 2A + B + D = 2. C + E = negative 1. A = 1 ">
            <a:extLst>
              <a:ext uri="{FF2B5EF4-FFF2-40B4-BE49-F238E27FC236}">
                <a16:creationId xmlns:a16="http://schemas.microsoft.com/office/drawing/2014/main" xmlns="" id="{AE7AA708-99FB-4794-A476-6BE8D7586F1E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56250850"/>
              </p:ext>
            </p:extLst>
          </p:nvPr>
        </p:nvGraphicFramePr>
        <p:xfrm>
          <a:off x="2070214" y="3989370"/>
          <a:ext cx="8045223" cy="37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15" name="Equation" r:id="rId5" imgW="7886520" imgH="368280" progId="Equation.DSMT4">
                  <p:embed/>
                </p:oleObj>
              </mc:Choice>
              <mc:Fallback>
                <p:oleObj name="Equation" r:id="rId5" imgW="7886520" imgH="3682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18A2B076-1774-499C-8D5E-EDF65496C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214" y="3989370"/>
                        <a:ext cx="8045223" cy="375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22DF2C-0FC3-4D88-AE61-17F06C37240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0250" y="4961951"/>
            <a:ext cx="10718800" cy="331791"/>
          </a:xfrm>
        </p:spPr>
        <p:txBody>
          <a:bodyPr/>
          <a:lstStyle/>
          <a:p>
            <a:r>
              <a:rPr lang="en-US" altLang="en-US" dirty="0"/>
              <a:t>which has the solution </a:t>
            </a:r>
            <a:r>
              <a:rPr lang="en-US" altLang="en-US" i="1" dirty="0"/>
              <a:t>A </a:t>
            </a:r>
            <a:r>
              <a:rPr lang="en-US" altLang="en-US" dirty="0"/>
              <a:t>= 1, </a:t>
            </a:r>
            <a:r>
              <a:rPr lang="en-US" altLang="en-US" i="1" dirty="0"/>
              <a:t>B</a:t>
            </a:r>
            <a:r>
              <a:rPr lang="en-US" altLang="en-US" dirty="0"/>
              <a:t> = −1, </a:t>
            </a:r>
            <a:r>
              <a:rPr lang="en-US" altLang="en-US" i="1" dirty="0"/>
              <a:t>C</a:t>
            </a:r>
            <a:r>
              <a:rPr lang="en-US" altLang="en-US" dirty="0"/>
              <a:t> = −1, </a:t>
            </a:r>
            <a:r>
              <a:rPr lang="en-US" altLang="en-US" i="1" dirty="0"/>
              <a:t>D</a:t>
            </a:r>
            <a:r>
              <a:rPr lang="en-US" altLang="en-US" dirty="0"/>
              <a:t> = 1 and </a:t>
            </a:r>
            <a:r>
              <a:rPr lang="en-US" altLang="en-US" i="1" dirty="0"/>
              <a:t>E</a:t>
            </a:r>
            <a:r>
              <a:rPr lang="en-US" altLang="en-US" dirty="0"/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1013591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0C647-0395-4CC6-B3A7-533846D8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C0612-FEA0-4A16-BD1F-56AF2F3FE3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23259" cy="342526"/>
          </a:xfrm>
        </p:spPr>
        <p:txBody>
          <a:bodyPr/>
          <a:lstStyle/>
          <a:p>
            <a:r>
              <a:rPr lang="en-US" altLang="en-US" dirty="0"/>
              <a:t>Thus</a:t>
            </a:r>
          </a:p>
        </p:txBody>
      </p:sp>
      <p:graphicFrame>
        <p:nvGraphicFramePr>
          <p:cNvPr id="8" name="Content Placeholder 7" descr="int ((1 minus x + 2(x^2) minus (x^3))/(x((x^2) + 1)^2)) (d x) = int ((1/x) minus ((x + 1)/((x^2) + 1)) + (x/((x^2) + 1)^2)) (d x) =  int ((d x)/x) minus int (x/((x^2) + 1)) (d x) minus int ((d x)/((x^2) + 1)) + int (x (d x)/((x^2) + 1)^2) =  (ln (abs(x)) minus (1/2) ln ((x^2) + 1) minus tan^(negative 1) (x) minus 1/2((x^2) + 1) + K)&#10;">
            <a:extLst>
              <a:ext uri="{FF2B5EF4-FFF2-40B4-BE49-F238E27FC236}">
                <a16:creationId xmlns:a16="http://schemas.microsoft.com/office/drawing/2014/main" xmlns="" id="{F34E0638-40FE-4667-878C-1ED0FBE1E8E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179987323"/>
              </p:ext>
            </p:extLst>
          </p:nvPr>
        </p:nvGraphicFramePr>
        <p:xfrm>
          <a:off x="2033588" y="2066925"/>
          <a:ext cx="8116887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18" name="Equation" r:id="rId3" imgW="7823160" imgH="2920680" progId="Equation.DSMT4">
                  <p:embed/>
                </p:oleObj>
              </mc:Choice>
              <mc:Fallback>
                <p:oleObj name="Equation" r:id="rId3" imgW="7823160" imgH="2920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F2D941B-A30A-483C-BF7E-AB2E3381D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3588" y="2066925"/>
                        <a:ext cx="8116887" cy="303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43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23426-1C0C-4BE2-882B-5155E38F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3195411"/>
            <a:ext cx="10515600" cy="672105"/>
          </a:xfrm>
        </p:spPr>
        <p:txBody>
          <a:bodyPr/>
          <a:lstStyle/>
          <a:p>
            <a:pPr algn="ctr"/>
            <a:r>
              <a:rPr lang="en-US" sz="4000" dirty="0"/>
              <a:t>Rationalizing Substitutions </a:t>
            </a:r>
          </a:p>
        </p:txBody>
      </p:sp>
    </p:spTree>
    <p:extLst>
      <p:ext uri="{BB962C8B-B14F-4D97-AF65-F5344CB8AC3E}">
        <p14:creationId xmlns:p14="http://schemas.microsoft.com/office/powerpoint/2010/main" val="2295645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60FB8-7254-4266-8C19-102D6846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Rationalizing Substitutions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A22DB-2A4F-4305-987C-B029500092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2450" cy="672105"/>
          </a:xfrm>
        </p:spPr>
        <p:txBody>
          <a:bodyPr/>
          <a:lstStyle/>
          <a:p>
            <a:r>
              <a:rPr lang="en-US" altLang="en-US" dirty="0"/>
              <a:t>Some nonrational functions can be changed into rational functions by means of appropriate substitutions.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1338D8-8B0A-4AB2-9840-BD10ED47827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075085"/>
            <a:ext cx="9046029" cy="334963"/>
          </a:xfrm>
        </p:spPr>
        <p:txBody>
          <a:bodyPr/>
          <a:lstStyle/>
          <a:p>
            <a:r>
              <a:rPr lang="en-US" altLang="en-US" dirty="0"/>
              <a:t>In particular, when an integrand contains an expression of the </a:t>
            </a:r>
            <a:r>
              <a:rPr lang="en-US" altLang="en-US" dirty="0" smtClean="0"/>
              <a:t>form</a:t>
            </a:r>
            <a:endParaRPr lang="en-US" dirty="0"/>
          </a:p>
        </p:txBody>
      </p:sp>
      <p:graphicFrame>
        <p:nvGraphicFramePr>
          <p:cNvPr id="12" name="Content Placeholder 11" descr="rootn(g(x))">
            <a:extLst>
              <a:ext uri="{FF2B5EF4-FFF2-40B4-BE49-F238E27FC236}">
                <a16:creationId xmlns:a16="http://schemas.microsoft.com/office/drawing/2014/main" xmlns="" id="{57541A44-0A4F-4E70-BBBE-A87BD02B9F7F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19100873"/>
              </p:ext>
            </p:extLst>
          </p:nvPr>
        </p:nvGraphicFramePr>
        <p:xfrm>
          <a:off x="9818392" y="1986256"/>
          <a:ext cx="919824" cy="45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4" name="Equation" r:id="rId3" imgW="901440" imgH="444240" progId="Equation.DSMT4">
                  <p:embed/>
                </p:oleObj>
              </mc:Choice>
              <mc:Fallback>
                <p:oleObj name="Equation" r:id="rId3" imgW="90144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C228E85C-3B28-4DF1-A718-258FE791CE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8392" y="1986256"/>
                        <a:ext cx="919824" cy="45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F3CCAA-CEEB-459A-B88B-4FEBBA60FDB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465084"/>
            <a:ext cx="2833914" cy="334963"/>
          </a:xfrm>
        </p:spPr>
        <p:txBody>
          <a:bodyPr/>
          <a:lstStyle/>
          <a:p>
            <a:r>
              <a:rPr lang="en-US" altLang="en-US" dirty="0"/>
              <a:t>then the substitution</a:t>
            </a:r>
            <a:endParaRPr lang="en-US" dirty="0"/>
          </a:p>
        </p:txBody>
      </p:sp>
      <p:graphicFrame>
        <p:nvGraphicFramePr>
          <p:cNvPr id="14" name="Content Placeholder 13" descr="u = rootn(g(x))">
            <a:extLst>
              <a:ext uri="{FF2B5EF4-FFF2-40B4-BE49-F238E27FC236}">
                <a16:creationId xmlns:a16="http://schemas.microsoft.com/office/drawing/2014/main" xmlns="" id="{EBDCCF73-D23C-4FF3-B1D1-6D5449F517DE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4060700422"/>
              </p:ext>
            </p:extLst>
          </p:nvPr>
        </p:nvGraphicFramePr>
        <p:xfrm>
          <a:off x="3552584" y="2402505"/>
          <a:ext cx="134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5" name="Equation" r:id="rId5" imgW="1346040" imgH="444240" progId="Equation.DSMT4">
                  <p:embed/>
                </p:oleObj>
              </mc:Choice>
              <mc:Fallback>
                <p:oleObj name="Equation" r:id="rId5" imgW="134604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3FA108C9-1DBC-4D5B-B650-B8BBC3274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584" y="2402505"/>
                        <a:ext cx="1346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2949196-CA96-40EC-A3C9-ED1BA0B889D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966874" y="2476762"/>
            <a:ext cx="6604000" cy="334963"/>
          </a:xfrm>
        </p:spPr>
        <p:txBody>
          <a:bodyPr/>
          <a:lstStyle/>
          <a:p>
            <a:r>
              <a:rPr lang="en-US" altLang="en-US" dirty="0"/>
              <a:t>may be effective. Other instances appear in the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63F86DE-655E-4E46-ADB7-35581EEC5D9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2803692"/>
            <a:ext cx="1585686" cy="334963"/>
          </a:xfrm>
        </p:spPr>
        <p:txBody>
          <a:bodyPr/>
          <a:lstStyle/>
          <a:p>
            <a:r>
              <a:rPr lang="en-US" altLang="en-US" dirty="0"/>
              <a:t>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6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C7F4F-FD73-4CA5-87B2-39975B2E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C1911-B5E1-4E4F-9A73-4BE7B2A107E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22829" cy="417513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34" name="Content Placeholder 33" descr="int (sqrt(x + 4)/x) (d x).&#10;">
            <a:extLst>
              <a:ext uri="{FF2B5EF4-FFF2-40B4-BE49-F238E27FC236}">
                <a16:creationId xmlns:a16="http://schemas.microsoft.com/office/drawing/2014/main" xmlns="" id="{05BDCC95-6202-42E9-9FF0-899E7DB9C7BD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433193247"/>
              </p:ext>
            </p:extLst>
          </p:nvPr>
        </p:nvGraphicFramePr>
        <p:xfrm>
          <a:off x="2002075" y="1024713"/>
          <a:ext cx="1655617" cy="79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4" name="Equation" r:id="rId3" imgW="1663560" imgH="799920" progId="Equation.DSMT4">
                  <p:embed/>
                </p:oleObj>
              </mc:Choice>
              <mc:Fallback>
                <p:oleObj name="Equation" r:id="rId3" imgW="1663560" imgH="79992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xmlns="" id="{6A4E92C3-A7E2-4372-8B22-24C23BE70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2075" y="1024713"/>
                        <a:ext cx="1655617" cy="79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BB822CF-F29C-44F5-870F-7E0AA21F4A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1438189" cy="35245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BD7373-16AE-4B60-ADE3-F3492FD9196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42951" y="2436951"/>
            <a:ext cx="508000" cy="273503"/>
          </a:xfrm>
        </p:spPr>
        <p:txBody>
          <a:bodyPr/>
          <a:lstStyle/>
          <a:p>
            <a:r>
              <a:rPr lang="en-US" altLang="en-US" dirty="0"/>
              <a:t>Let</a:t>
            </a:r>
            <a:endParaRPr lang="en-US" dirty="0"/>
          </a:p>
        </p:txBody>
      </p:sp>
      <p:graphicFrame>
        <p:nvGraphicFramePr>
          <p:cNvPr id="23" name="Content Placeholder 22" descr="u = (sqrt(x + 4)).&#10;">
            <a:extLst>
              <a:ext uri="{FF2B5EF4-FFF2-40B4-BE49-F238E27FC236}">
                <a16:creationId xmlns:a16="http://schemas.microsoft.com/office/drawing/2014/main" xmlns="" id="{166B8F97-0E78-4356-BCFA-C12F36B3D71D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018165783"/>
              </p:ext>
            </p:extLst>
          </p:nvPr>
        </p:nvGraphicFramePr>
        <p:xfrm>
          <a:off x="1256308" y="2355941"/>
          <a:ext cx="1581514" cy="4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5" name="Equation" r:id="rId5" imgW="1460160" imgH="380880" progId="Equation.DSMT4">
                  <p:embed/>
                </p:oleObj>
              </mc:Choice>
              <mc:Fallback>
                <p:oleObj name="Equation" r:id="rId5" imgW="1460160" imgH="380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C0F076DC-F73D-4D60-A2B8-CB8041A1E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6308" y="2355941"/>
                        <a:ext cx="1581514" cy="4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C67366F-03D0-4FBB-B791-D4AEFB4F1F7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931313" y="2429828"/>
            <a:ext cx="751702" cy="294465"/>
          </a:xfrm>
        </p:spPr>
        <p:txBody>
          <a:bodyPr/>
          <a:lstStyle/>
          <a:p>
            <a:r>
              <a:rPr lang="en-US" altLang="en-US" dirty="0"/>
              <a:t>Then</a:t>
            </a:r>
            <a:endParaRPr lang="en-US" dirty="0"/>
          </a:p>
        </p:txBody>
      </p:sp>
      <p:graphicFrame>
        <p:nvGraphicFramePr>
          <p:cNvPr id="25" name="Content Placeholder 24" descr="(u^2) = x + 4, so x = (u^2) minus 4">
            <a:extLst>
              <a:ext uri="{FF2B5EF4-FFF2-40B4-BE49-F238E27FC236}">
                <a16:creationId xmlns:a16="http://schemas.microsoft.com/office/drawing/2014/main" xmlns="" id="{BCF96237-763C-4D33-95B0-52094FC18B4A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56471809"/>
              </p:ext>
            </p:extLst>
          </p:nvPr>
        </p:nvGraphicFramePr>
        <p:xfrm>
          <a:off x="3692235" y="2398818"/>
          <a:ext cx="3225862" cy="38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6" name="Equation" r:id="rId7" imgW="3162240" imgH="380880" progId="Equation.DSMT4">
                  <p:embed/>
                </p:oleObj>
              </mc:Choice>
              <mc:Fallback>
                <p:oleObj name="Equation" r:id="rId7" imgW="3162240" imgH="3808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FA9681AE-0252-430E-98C7-682E91721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2235" y="2398818"/>
                        <a:ext cx="3225862" cy="38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0347A73-C17A-44A2-9891-8388AD82E45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011718" y="2422438"/>
            <a:ext cx="4425752" cy="334313"/>
          </a:xfrm>
        </p:spPr>
        <p:txBody>
          <a:bodyPr/>
          <a:lstStyle/>
          <a:p>
            <a:r>
              <a:rPr lang="en-US" altLang="en-US" dirty="0"/>
              <a:t>and </a:t>
            </a:r>
            <a:r>
              <a:rPr lang="en-US" altLang="en-US" i="1" dirty="0"/>
              <a:t>dx </a:t>
            </a:r>
            <a:r>
              <a:rPr lang="en-US" altLang="en-US" dirty="0"/>
              <a:t>= </a:t>
            </a:r>
            <a:r>
              <a:rPr lang="en-US" altLang="en-US" i="1" dirty="0"/>
              <a:t>2u</a:t>
            </a:r>
            <a:r>
              <a:rPr lang="en-US" altLang="en-US" dirty="0"/>
              <a:t>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</a:t>
            </a:r>
            <a:r>
              <a:rPr lang="en-US" altLang="en-US" dirty="0"/>
              <a:t>. Therefore</a:t>
            </a:r>
            <a:endParaRPr lang="en-US" dirty="0"/>
          </a:p>
        </p:txBody>
      </p:sp>
      <p:graphicFrame>
        <p:nvGraphicFramePr>
          <p:cNvPr id="27" name="Content Placeholder 26" descr="int (sqrt(x + 4)/x) (d x) = int (u/((u^2) minus 4) 2u) (d u) =  (2 int ((u^2)/((u^2) minus 4)) (d u)) =  (2 int (1 + (4/((u^2) minus 4))) (d u))&#10;">
            <a:extLst>
              <a:ext uri="{FF2B5EF4-FFF2-40B4-BE49-F238E27FC236}">
                <a16:creationId xmlns:a16="http://schemas.microsoft.com/office/drawing/2014/main" xmlns="" id="{CE34D14E-DB96-412E-8587-2DB057FEFA52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2972455872"/>
              </p:ext>
            </p:extLst>
          </p:nvPr>
        </p:nvGraphicFramePr>
        <p:xfrm>
          <a:off x="4177105" y="3117869"/>
          <a:ext cx="4157102" cy="278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7" name="Equation" r:id="rId9" imgW="4279680" imgH="2869920" progId="Equation.DSMT4">
                  <p:embed/>
                </p:oleObj>
              </mc:Choice>
              <mc:Fallback>
                <p:oleObj name="Equation" r:id="rId9" imgW="4279680" imgH="28699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26821C0A-5DF9-4391-B3FD-98E057CE1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7105" y="3117869"/>
                        <a:ext cx="4157102" cy="2787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64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600F6-367D-4304-BABD-DB8B4763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(2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E17F0-2D68-47C8-B2A9-373E12614A8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672105"/>
          </a:xfrm>
        </p:spPr>
        <p:txBody>
          <a:bodyPr/>
          <a:lstStyle/>
          <a:p>
            <a:r>
              <a:rPr lang="en-US" altLang="en-US" dirty="0"/>
              <a:t>If we now reverse the procedure, we see how to integrate the function on the right side of this equation:</a:t>
            </a:r>
          </a:p>
        </p:txBody>
      </p:sp>
      <p:graphicFrame>
        <p:nvGraphicFramePr>
          <p:cNvPr id="8" name="Content Placeholder 7" descr="int ((x + 5)/((x^2) + x minus 2)) (d x) = int ((2/(x minus 1) minus 1/(x + 2))) (d x) = 2 ln(abs(x minus 1)) minus ln(abs(x + 2)) + C">
            <a:extLst>
              <a:ext uri="{FF2B5EF4-FFF2-40B4-BE49-F238E27FC236}">
                <a16:creationId xmlns:a16="http://schemas.microsoft.com/office/drawing/2014/main" xmlns="" id="{357D62A5-E305-45D7-A230-F13965B2D044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831382160"/>
              </p:ext>
            </p:extLst>
          </p:nvPr>
        </p:nvGraphicFramePr>
        <p:xfrm>
          <a:off x="3417588" y="2375733"/>
          <a:ext cx="5356824" cy="148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4" name="Equation" r:id="rId3" imgW="5308560" imgH="1473120" progId="Equation.DSMT4">
                  <p:embed/>
                </p:oleObj>
              </mc:Choice>
              <mc:Fallback>
                <p:oleObj name="Equation" r:id="rId3" imgW="5308560" imgH="1473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8391F2AD-C962-4C7A-A7D0-1A37004F3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7588" y="2375733"/>
                        <a:ext cx="5356824" cy="148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023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895DC-49E9-4646-8863-D261091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8111A8-F0AB-4676-B2F4-43B88085E5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535057" cy="364128"/>
          </a:xfrm>
        </p:spPr>
        <p:txBody>
          <a:bodyPr/>
          <a:lstStyle/>
          <a:p>
            <a:r>
              <a:rPr lang="en-US" altLang="en-US" dirty="0"/>
              <a:t>We can evaluate this integral either by factoring</a:t>
            </a:r>
            <a:endParaRPr lang="en-US" dirty="0"/>
          </a:p>
        </p:txBody>
      </p:sp>
      <p:graphicFrame>
        <p:nvGraphicFramePr>
          <p:cNvPr id="12" name="Content Placeholder 11" descr="(u^2) minus 4 as (u minus 2)(u + 2)">
            <a:extLst>
              <a:ext uri="{FF2B5EF4-FFF2-40B4-BE49-F238E27FC236}">
                <a16:creationId xmlns:a16="http://schemas.microsoft.com/office/drawing/2014/main" xmlns="" id="{B2C6D33C-0C60-42D9-8648-3B5C290D4368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158314639"/>
              </p:ext>
            </p:extLst>
          </p:nvPr>
        </p:nvGraphicFramePr>
        <p:xfrm>
          <a:off x="7262931" y="1256742"/>
          <a:ext cx="3251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07" name="Equation" r:id="rId3" imgW="3251160" imgH="393480" progId="Equation.DSMT4">
                  <p:embed/>
                </p:oleObj>
              </mc:Choice>
              <mc:Fallback>
                <p:oleObj name="Equation" r:id="rId3" imgW="32511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4E058D76-979F-438A-89F5-4E2A7B7E2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2931" y="1256742"/>
                        <a:ext cx="3251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7305FB0-0C0C-4C9F-BB52-F3E7D96902D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652599"/>
            <a:ext cx="8160657" cy="364128"/>
          </a:xfrm>
        </p:spPr>
        <p:txBody>
          <a:bodyPr/>
          <a:lstStyle/>
          <a:p>
            <a:r>
              <a:rPr lang="en-US" altLang="en-US" dirty="0"/>
              <a:t>and using partial fractions or by using Formula 6 with </a:t>
            </a:r>
            <a:r>
              <a:rPr lang="en-US" altLang="en-US" i="1" dirty="0"/>
              <a:t>a</a:t>
            </a:r>
            <a:r>
              <a:rPr lang="en-US" altLang="en-US" dirty="0"/>
              <a:t> = 2:</a:t>
            </a:r>
            <a:endParaRPr lang="en-US" dirty="0"/>
          </a:p>
        </p:txBody>
      </p:sp>
      <p:graphicFrame>
        <p:nvGraphicFramePr>
          <p:cNvPr id="14" name="Content Placeholder 13" descr="int (sqrt(x + 4)/x) (d x) = (2 int (d u) + 8 int ((d u)/((u^2) minus 4))) =  (2u + 8 * 1/(2 * 2) ln (abs((u minus 2)/(u + 2))) + C) =  (2 sqrt(x + 4) + 2 ln (abs((sqrt(x + 4) minus 2)/(sqrt(x + 4) + 2)) + C)&#10;">
            <a:extLst>
              <a:ext uri="{FF2B5EF4-FFF2-40B4-BE49-F238E27FC236}">
                <a16:creationId xmlns:a16="http://schemas.microsoft.com/office/drawing/2014/main" xmlns="" id="{E779C745-2DA4-45FA-A7EF-9EB724EE497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846802519"/>
              </p:ext>
            </p:extLst>
          </p:nvPr>
        </p:nvGraphicFramePr>
        <p:xfrm>
          <a:off x="3549550" y="2863023"/>
          <a:ext cx="5702500" cy="300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08" name="Equation" r:id="rId5" imgW="5816520" imgH="3060360" progId="Equation.DSMT4">
                  <p:embed/>
                </p:oleObj>
              </mc:Choice>
              <mc:Fallback>
                <p:oleObj name="Equation" r:id="rId5" imgW="5816520" imgH="3060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6480A3B0-291C-4BD4-8889-34D66CC56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550" y="2863023"/>
                        <a:ext cx="5702500" cy="300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83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13565-4497-4A27-92D7-238CE3D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(3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F850A-610D-41D2-8F5E-22294708BB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594196"/>
          </a:xfrm>
        </p:spPr>
        <p:txBody>
          <a:bodyPr/>
          <a:lstStyle/>
          <a:p>
            <a:r>
              <a:rPr lang="en-US" altLang="en-US" dirty="0"/>
              <a:t>To see how the method of partial fractions works in general, let’s consider a rational function</a:t>
            </a:r>
          </a:p>
        </p:txBody>
      </p:sp>
      <p:graphicFrame>
        <p:nvGraphicFramePr>
          <p:cNvPr id="8" name="Content Placeholder 7" descr="f(x) = (P(x)/Q(x))&#10;">
            <a:extLst>
              <a:ext uri="{FF2B5EF4-FFF2-40B4-BE49-F238E27FC236}">
                <a16:creationId xmlns:a16="http://schemas.microsoft.com/office/drawing/2014/main" xmlns="" id="{2F8AAF6E-5368-414B-A73D-1CE7C31DF88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96551016"/>
              </p:ext>
            </p:extLst>
          </p:nvPr>
        </p:nvGraphicFramePr>
        <p:xfrm>
          <a:off x="5321445" y="2341365"/>
          <a:ext cx="1542759" cy="79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8" name="Equation" r:id="rId3" imgW="1536480" imgH="787320" progId="Equation.DSMT4">
                  <p:embed/>
                </p:oleObj>
              </mc:Choice>
              <mc:Fallback>
                <p:oleObj name="Equation" r:id="rId3" imgW="1536480" imgH="787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ED2D515A-8ECB-4C95-9551-98FBEC938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1445" y="2341365"/>
                        <a:ext cx="1542759" cy="790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C59506-AAB0-4DE5-BD1D-202E198008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0250" y="3684985"/>
            <a:ext cx="10712450" cy="1004455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are polynomials. It’s possible to express </a:t>
            </a:r>
            <a:r>
              <a:rPr lang="en-US" altLang="en-US" i="1" dirty="0"/>
              <a:t>f</a:t>
            </a:r>
            <a:r>
              <a:rPr lang="en-US" altLang="en-US" dirty="0"/>
              <a:t> as a sum of simpler fractions provided that the degree of </a:t>
            </a:r>
            <a:r>
              <a:rPr lang="en-US" altLang="en-US" i="1" dirty="0"/>
              <a:t>P</a:t>
            </a:r>
            <a:r>
              <a:rPr lang="en-US" altLang="en-US" dirty="0"/>
              <a:t> is less than the degree of </a:t>
            </a:r>
            <a:r>
              <a:rPr lang="en-US" altLang="en-US" i="1" dirty="0"/>
              <a:t>Q</a:t>
            </a:r>
            <a:r>
              <a:rPr lang="en-US" altLang="en-US" dirty="0"/>
              <a:t>. Such a rational function is called </a:t>
            </a:r>
            <a:r>
              <a:rPr lang="en-US" altLang="en-US" i="1" dirty="0"/>
              <a:t>proper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52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13565-4497-4A27-92D7-238CE3D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(4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F850A-610D-41D2-8F5E-22294708BB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2301568" cy="254984"/>
          </a:xfrm>
        </p:spPr>
        <p:txBody>
          <a:bodyPr/>
          <a:lstStyle/>
          <a:p>
            <a:r>
              <a:rPr lang="en-US" altLang="en-US" dirty="0"/>
              <a:t>We know that if</a:t>
            </a:r>
          </a:p>
        </p:txBody>
      </p:sp>
      <p:graphicFrame>
        <p:nvGraphicFramePr>
          <p:cNvPr id="8" name="Content Placeholder 7" descr="P(x) = (a_n)(x^n) + (a_n minus 1)(x^n minus 1) + ... + (a_1)x + (a_0)">
            <a:extLst>
              <a:ext uri="{FF2B5EF4-FFF2-40B4-BE49-F238E27FC236}">
                <a16:creationId xmlns:a16="http://schemas.microsoft.com/office/drawing/2014/main" xmlns="" id="{2F8AAF6E-5368-414B-A73D-1CE7C31DF88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80348355"/>
              </p:ext>
            </p:extLst>
          </p:nvPr>
        </p:nvGraphicFramePr>
        <p:xfrm>
          <a:off x="3623745" y="1908076"/>
          <a:ext cx="4938161" cy="44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4" name="Equation" r:id="rId3" imgW="4609800" imgH="419040" progId="Equation.DSMT4">
                  <p:embed/>
                </p:oleObj>
              </mc:Choice>
              <mc:Fallback>
                <p:oleObj name="Equation" r:id="rId3" imgW="4609800" imgH="41904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xmlns="" id="{2F8AAF6E-5368-414B-A73D-1CE7C31DF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3745" y="1908076"/>
                        <a:ext cx="4938161" cy="44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C59506-AAB0-4DE5-BD1D-202E198008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0250" y="2587626"/>
            <a:ext cx="10712450" cy="1438683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 ≠ 0, then the degree of </a:t>
            </a:r>
            <a:r>
              <a:rPr lang="en-US" altLang="en-US" i="1" dirty="0"/>
              <a:t>P</a:t>
            </a:r>
            <a:r>
              <a:rPr lang="en-US" altLang="en-US" dirty="0"/>
              <a:t> is </a:t>
            </a:r>
            <a:r>
              <a:rPr lang="en-US" altLang="en-US" i="1" dirty="0"/>
              <a:t>n</a:t>
            </a:r>
            <a:r>
              <a:rPr lang="en-US" altLang="en-US" dirty="0"/>
              <a:t> and we write deg(</a:t>
            </a:r>
            <a:r>
              <a:rPr lang="en-US" altLang="en-US" i="1" dirty="0"/>
              <a:t>P</a:t>
            </a:r>
            <a:r>
              <a:rPr lang="en-US" altLang="en-US" dirty="0"/>
              <a:t>) = </a:t>
            </a:r>
            <a:r>
              <a:rPr lang="en-US" altLang="en-US" i="1" dirty="0"/>
              <a:t>n.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f </a:t>
            </a:r>
            <a:r>
              <a:rPr lang="en-US" altLang="en-US" dirty="0"/>
              <a:t>is </a:t>
            </a:r>
            <a:r>
              <a:rPr lang="en-US" altLang="en-US" i="1" dirty="0"/>
              <a:t>improper</a:t>
            </a:r>
            <a:r>
              <a:rPr lang="en-US" altLang="en-US" dirty="0"/>
              <a:t>, that is, deg(</a:t>
            </a:r>
            <a:r>
              <a:rPr lang="en-US" altLang="en-US" i="1" dirty="0"/>
              <a:t>P</a:t>
            </a:r>
            <a:r>
              <a:rPr lang="en-US" altLang="en-US" dirty="0"/>
              <a:t>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≥</a:t>
            </a:r>
            <a:r>
              <a:rPr lang="en-US" altLang="en-US" dirty="0" smtClean="0"/>
              <a:t> </a:t>
            </a:r>
            <a:r>
              <a:rPr lang="en-US" altLang="en-US" dirty="0"/>
              <a:t>deg(</a:t>
            </a:r>
            <a:r>
              <a:rPr lang="en-US" altLang="en-US" i="1" dirty="0"/>
              <a:t>Q</a:t>
            </a:r>
            <a:r>
              <a:rPr lang="en-US" altLang="en-US" dirty="0"/>
              <a:t>), then we must take the preliminary step of dividing </a:t>
            </a:r>
            <a:r>
              <a:rPr lang="en-US" altLang="en-US" i="1" dirty="0"/>
              <a:t>Q</a:t>
            </a:r>
            <a:r>
              <a:rPr lang="en-US" altLang="en-US" dirty="0"/>
              <a:t> into </a:t>
            </a:r>
            <a:r>
              <a:rPr lang="en-US" altLang="en-US" i="1" dirty="0"/>
              <a:t>P</a:t>
            </a:r>
            <a:r>
              <a:rPr lang="en-US" altLang="en-US" dirty="0"/>
              <a:t> (by long division) until a remainder </a:t>
            </a:r>
            <a:r>
              <a:rPr lang="en-US" altLang="en-US" i="1" dirty="0"/>
              <a:t>R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obtained such that deg(</a:t>
            </a:r>
            <a:r>
              <a:rPr lang="en-US" altLang="en-US" i="1" dirty="0"/>
              <a:t>R</a:t>
            </a:r>
            <a:r>
              <a:rPr lang="en-US" altLang="en-US" dirty="0"/>
              <a:t>) &lt; deg(</a:t>
            </a:r>
            <a:r>
              <a:rPr lang="en-US" altLang="en-US" i="1" dirty="0"/>
              <a:t>Q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030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13565-4497-4A27-92D7-238CE3D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(5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F850A-610D-41D2-8F5E-22294708BB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3643671" cy="254984"/>
          </a:xfrm>
        </p:spPr>
        <p:txBody>
          <a:bodyPr/>
          <a:lstStyle/>
          <a:p>
            <a:r>
              <a:rPr lang="en-US" altLang="en-US" dirty="0"/>
              <a:t>The division statement is</a:t>
            </a:r>
          </a:p>
        </p:txBody>
      </p:sp>
      <p:graphicFrame>
        <p:nvGraphicFramePr>
          <p:cNvPr id="8" name="Content Placeholder 7" descr="(item 1.) f(x) = (P(x)/Q(x)) = (S(x) + (R(x)/Q(x)))">
            <a:extLst>
              <a:ext uri="{FF2B5EF4-FFF2-40B4-BE49-F238E27FC236}">
                <a16:creationId xmlns:a16="http://schemas.microsoft.com/office/drawing/2014/main" xmlns="" id="{2F8AAF6E-5368-414B-A73D-1CE7C31DF88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18269456"/>
              </p:ext>
            </p:extLst>
          </p:nvPr>
        </p:nvGraphicFramePr>
        <p:xfrm>
          <a:off x="4236344" y="1808885"/>
          <a:ext cx="3717725" cy="81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6" name="Equation" r:id="rId3" imgW="3593880" imgH="787320" progId="Equation.DSMT4">
                  <p:embed/>
                </p:oleObj>
              </mc:Choice>
              <mc:Fallback>
                <p:oleObj name="Equation" r:id="rId3" imgW="3593880" imgH="78732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xmlns="" id="{2F8AAF6E-5368-414B-A73D-1CE7C31DF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6344" y="1808885"/>
                        <a:ext cx="3717725" cy="81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C59506-AAB0-4DE5-BD1D-202E198008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0250" y="2884501"/>
            <a:ext cx="10712450" cy="1080905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R</a:t>
            </a:r>
            <a:r>
              <a:rPr lang="en-US" altLang="en-US" dirty="0"/>
              <a:t> are also polynomials.</a:t>
            </a:r>
          </a:p>
          <a:p>
            <a:r>
              <a:rPr lang="en-US" altLang="en-US" dirty="0"/>
              <a:t>As the next example illustrates, sometimes this preliminary step is all that is required.</a:t>
            </a:r>
          </a:p>
        </p:txBody>
      </p:sp>
    </p:spTree>
    <p:extLst>
      <p:ext uri="{BB962C8B-B14F-4D97-AF65-F5344CB8AC3E}">
        <p14:creationId xmlns:p14="http://schemas.microsoft.com/office/powerpoint/2010/main" val="341617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4C65C-AF32-47D6-810C-719669A8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064E7-AF9C-4FCA-B2A3-CFD7FC96B4B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723490" cy="260350"/>
          </a:xfrm>
        </p:spPr>
        <p:txBody>
          <a:bodyPr/>
          <a:lstStyle/>
          <a:p>
            <a:r>
              <a:rPr lang="en-US" altLang="en-US" dirty="0"/>
              <a:t>Find</a:t>
            </a:r>
          </a:p>
        </p:txBody>
      </p:sp>
      <p:graphicFrame>
        <p:nvGraphicFramePr>
          <p:cNvPr id="12" name="Content Placeholder 11" descr="int (((x^3) + x)/(x minus 1)) (d x).&#10;">
            <a:extLst>
              <a:ext uri="{FF2B5EF4-FFF2-40B4-BE49-F238E27FC236}">
                <a16:creationId xmlns:a16="http://schemas.microsoft.com/office/drawing/2014/main" xmlns="" id="{04DD07C1-ACD4-47C5-A48C-4705EE0E783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734114572"/>
              </p:ext>
            </p:extLst>
          </p:nvPr>
        </p:nvGraphicFramePr>
        <p:xfrm>
          <a:off x="1414820" y="1022312"/>
          <a:ext cx="1640576" cy="7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9" name="Equation" r:id="rId3" imgW="1574640" imgH="761760" progId="Equation.DSMT4">
                  <p:embed/>
                </p:oleObj>
              </mc:Choice>
              <mc:Fallback>
                <p:oleObj name="Equation" r:id="rId3" imgW="1574640" imgH="7617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4C5D092D-7925-4026-A7DC-AC9A5041F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4820" y="1022312"/>
                        <a:ext cx="1640576" cy="79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D6815E2-EF51-4630-93AE-2A84A857168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132372"/>
            <a:ext cx="10712450" cy="1524570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Since the degree of the numerator is greater than the degree of the denominator, we first perform the long division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This enables us to write</a:t>
            </a:r>
          </a:p>
        </p:txBody>
      </p:sp>
      <p:graphicFrame>
        <p:nvGraphicFramePr>
          <p:cNvPr id="14" name="Content Placeholder 13" descr="int (((x^3) + x)/(x minus 1)) (d x) = int (((x^2) + x + 2 + (2/(x minus 1)))) (d x) =  ((x^3)/3) + ((x^2)/2) + 2x + 2 ln (abs(x minus 1)) + C&#10;">
            <a:extLst>
              <a:ext uri="{FF2B5EF4-FFF2-40B4-BE49-F238E27FC236}">
                <a16:creationId xmlns:a16="http://schemas.microsoft.com/office/drawing/2014/main" xmlns="" id="{30E91E61-9EC3-4724-9304-0AA2E1EE62B6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26141219"/>
              </p:ext>
            </p:extLst>
          </p:nvPr>
        </p:nvGraphicFramePr>
        <p:xfrm>
          <a:off x="3302305" y="3955740"/>
          <a:ext cx="5587391" cy="187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0" name="Equation" r:id="rId5" imgW="5537160" imgH="1854000" progId="Equation.DSMT4">
                  <p:embed/>
                </p:oleObj>
              </mc:Choice>
              <mc:Fallback>
                <p:oleObj name="Equation" r:id="rId5" imgW="5537160" imgH="1854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8DAC9905-2C3E-46C7-8D53-3978BCF4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305" y="3955740"/>
                        <a:ext cx="5587391" cy="1871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14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45FAC-7BF9-433B-A2C3-1797F26F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(6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6ED06-DD21-45CE-8549-F0690968EA8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73741"/>
          </a:xfrm>
        </p:spPr>
        <p:txBody>
          <a:bodyPr/>
          <a:lstStyle/>
          <a:p>
            <a:r>
              <a:rPr lang="en-US" altLang="en-US" dirty="0"/>
              <a:t>The next step is to factor the denominator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as far as possible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It can be shown that any polynomial </a:t>
            </a:r>
            <a:r>
              <a:rPr lang="en-US" altLang="en-US" i="1" dirty="0"/>
              <a:t>Q</a:t>
            </a:r>
            <a:r>
              <a:rPr lang="en-US" altLang="en-US" dirty="0"/>
              <a:t> can be factored as a product of linear factors (of the form </a:t>
            </a:r>
            <a:r>
              <a:rPr lang="en-US" altLang="en-US" i="1" dirty="0"/>
              <a:t>ax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dirty="0"/>
              <a:t>) and irreducible quadratic factors (of the form</a:t>
            </a:r>
            <a:endParaRPr lang="en-US" dirty="0"/>
          </a:p>
        </p:txBody>
      </p:sp>
      <p:graphicFrame>
        <p:nvGraphicFramePr>
          <p:cNvPr id="12" name="Content Placeholder 11" descr="a(x^2) + bx + c, where (b^2) minus 4ac &lt; 0)">
            <a:extLst>
              <a:ext uri="{FF2B5EF4-FFF2-40B4-BE49-F238E27FC236}">
                <a16:creationId xmlns:a16="http://schemas.microsoft.com/office/drawing/2014/main" xmlns="" id="{67D2B271-4460-46EC-BC34-82DEA5C883C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44187103"/>
              </p:ext>
            </p:extLst>
          </p:nvPr>
        </p:nvGraphicFramePr>
        <p:xfrm>
          <a:off x="746125" y="2439640"/>
          <a:ext cx="45672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29" name="Equation" r:id="rId3" imgW="4406760" imgH="393480" progId="Equation.DSMT4">
                  <p:embed/>
                </p:oleObj>
              </mc:Choice>
              <mc:Fallback>
                <p:oleObj name="Equation" r:id="rId3" imgW="44067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DFBB20C-03BA-421A-B9B7-6F0B8DDEB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125" y="2439640"/>
                        <a:ext cx="4567238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0BA5333-8992-4A32-85D0-B4CD1EDEBD8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1" y="3349114"/>
            <a:ext cx="2065594" cy="339237"/>
          </a:xfrm>
        </p:spPr>
        <p:txBody>
          <a:bodyPr/>
          <a:lstStyle/>
          <a:p>
            <a:r>
              <a:rPr lang="en-US" altLang="en-US" dirty="0"/>
              <a:t>For instance, if</a:t>
            </a:r>
            <a:endParaRPr lang="en-US" dirty="0"/>
          </a:p>
        </p:txBody>
      </p:sp>
      <p:graphicFrame>
        <p:nvGraphicFramePr>
          <p:cNvPr id="14" name="Content Placeholder 13" descr="Q(x) = (x^4) minus 16,">
            <a:extLst>
              <a:ext uri="{FF2B5EF4-FFF2-40B4-BE49-F238E27FC236}">
                <a16:creationId xmlns:a16="http://schemas.microsoft.com/office/drawing/2014/main" xmlns="" id="{77FE802F-DF6C-49BE-A701-BB57249C18E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083348417"/>
              </p:ext>
            </p:extLst>
          </p:nvPr>
        </p:nvGraphicFramePr>
        <p:xfrm>
          <a:off x="2841705" y="3299358"/>
          <a:ext cx="2042218" cy="4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30" name="Equation" r:id="rId5" imgW="1942920" imgH="393480" progId="Equation.DSMT4">
                  <p:embed/>
                </p:oleObj>
              </mc:Choice>
              <mc:Fallback>
                <p:oleObj name="Equation" r:id="rId5" imgW="194292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20727D67-C3D9-422A-8497-AB33327A5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705" y="3299358"/>
                        <a:ext cx="2042218" cy="413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F130FF4-7D1F-48F4-B62E-4E30FBABF4E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976136" y="3339911"/>
            <a:ext cx="2935748" cy="339237"/>
          </a:xfrm>
        </p:spPr>
        <p:txBody>
          <a:bodyPr/>
          <a:lstStyle/>
          <a:p>
            <a:r>
              <a:rPr lang="en-US" altLang="en-US" dirty="0"/>
              <a:t>we could factor it as</a:t>
            </a:r>
          </a:p>
        </p:txBody>
      </p:sp>
      <p:graphicFrame>
        <p:nvGraphicFramePr>
          <p:cNvPr id="16" name="Content Placeholder 15" descr="Q(x) = ((x^2) minus 4) times ((x^2) + 4) = (x minus 2)(x + 2) ((x^2) + 4)">
            <a:extLst>
              <a:ext uri="{FF2B5EF4-FFF2-40B4-BE49-F238E27FC236}">
                <a16:creationId xmlns:a16="http://schemas.microsoft.com/office/drawing/2014/main" xmlns="" id="{143D0EA7-9747-4A70-8219-09D53F421E72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7078541"/>
              </p:ext>
            </p:extLst>
          </p:nvPr>
        </p:nvGraphicFramePr>
        <p:xfrm>
          <a:off x="3268336" y="4107777"/>
          <a:ext cx="6198150" cy="40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31" name="Equation" r:id="rId7" imgW="5956200" imgH="393480" progId="Equation.DSMT4">
                  <p:embed/>
                </p:oleObj>
              </mc:Choice>
              <mc:Fallback>
                <p:oleObj name="Equation" r:id="rId7" imgW="59562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1EB9281B-C705-4167-AC8E-642E5450B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8336" y="4107777"/>
                        <a:ext cx="6198150" cy="40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67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60B298-C6B1-4CA0-A44C-8B6FAB39D879}">
  <ds:schemaRefs>
    <ds:schemaRef ds:uri="http://purl.org/dc/dcmitype/"/>
    <ds:schemaRef ds:uri="a3520c62-91d1-4715-93cb-6b6cc6733a1f"/>
    <ds:schemaRef ds:uri="f856fc18-c0f7-462c-a53d-fc2610d0c4c8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4d2ff27-a226-42e2-a79e-c1ae662d212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</TotalTime>
  <Words>1660</Words>
  <Application>Microsoft Office PowerPoint</Application>
  <PresentationFormat>Custom</PresentationFormat>
  <Paragraphs>160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Techniques of Integration</vt:lpstr>
      <vt:lpstr>7.4 Integration of Rational Functions by Partial Fractions</vt:lpstr>
      <vt:lpstr>Integration of Rational Functions by Partial Fractions (1 of 16)</vt:lpstr>
      <vt:lpstr>Integration of Rational Functions by Partial Fractions (2 of 16)</vt:lpstr>
      <vt:lpstr>Integration of Rational Functions by Partial Fractions (3 of 16)</vt:lpstr>
      <vt:lpstr>Integration of Rational Functions by Partial Fractions (4 of 16)</vt:lpstr>
      <vt:lpstr>Integration of Rational Functions by Partial Fractions (5 of 16)</vt:lpstr>
      <vt:lpstr>Example 1</vt:lpstr>
      <vt:lpstr>Integration of Rational Functions by Partial Fractions (6 of 16)</vt:lpstr>
      <vt:lpstr>Integration of Rational Functions by Partial Fractions (7 of 16)</vt:lpstr>
      <vt:lpstr>Integration of Rational Functions by Partial Fractions (8 of 16)</vt:lpstr>
      <vt:lpstr>Integration of Rational Functions by Partial Fractions (9 of 16)</vt:lpstr>
      <vt:lpstr>Example 2</vt:lpstr>
      <vt:lpstr>Example 2 – Solution (1 of 4)</vt:lpstr>
      <vt:lpstr>Example 2 – Solution (2 of 4)</vt:lpstr>
      <vt:lpstr>Example 2 – Solution (3 of 4)</vt:lpstr>
      <vt:lpstr>Example 2 – Solution (4 of 4)</vt:lpstr>
      <vt:lpstr>Integration of Rational Functions by Partial Fractions (10 of 16)</vt:lpstr>
      <vt:lpstr>Integration of Rational Functions by Partial Fractions (11 of 16)</vt:lpstr>
      <vt:lpstr>Integration of Rational Functions by Partial Fractions (12 of 16)</vt:lpstr>
      <vt:lpstr>Example 4</vt:lpstr>
      <vt:lpstr>Example 4 – Solution (1 of 4)</vt:lpstr>
      <vt:lpstr>Example 4 – Solution (2 of 4)</vt:lpstr>
      <vt:lpstr>Example 4 – Solution (3 of 4)</vt:lpstr>
      <vt:lpstr>Example 4 – Solution (4 of 4)</vt:lpstr>
      <vt:lpstr>Integration of Rational Functions by Partial Fractions (13 of 16)</vt:lpstr>
      <vt:lpstr>Integration of Rational Functions by Partial Fractions (14 of 16)</vt:lpstr>
      <vt:lpstr>Example 6 </vt:lpstr>
      <vt:lpstr>Example 6 – Solution (1 of 3)</vt:lpstr>
      <vt:lpstr>Example 6 – Solution (2 of 3)</vt:lpstr>
      <vt:lpstr>Example 6 – Solution (3 of 3)</vt:lpstr>
      <vt:lpstr>Integration of Rational Functions by Partial Fractions (15 of 16)</vt:lpstr>
      <vt:lpstr>Integration of Rational Functions by Partial Fractions (16 of 16)</vt:lpstr>
      <vt:lpstr>Example 8</vt:lpstr>
      <vt:lpstr>Example 8 – Solution (1 of 2)</vt:lpstr>
      <vt:lpstr>Example 8 – Solution (2 of 2)</vt:lpstr>
      <vt:lpstr>Rationalizing Substitutions </vt:lpstr>
      <vt:lpstr>Rationalizing Substitutions</vt:lpstr>
      <vt:lpstr>Example 9</vt:lpstr>
      <vt:lpstr>Example 9 – 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Sivasubramanian, Venkatesan</cp:lastModifiedBy>
  <cp:revision>1087</cp:revision>
  <cp:lastPrinted>2016-10-03T15:29:39Z</cp:lastPrinted>
  <dcterms:created xsi:type="dcterms:W3CDTF">2017-12-08T21:17:47Z</dcterms:created>
  <dcterms:modified xsi:type="dcterms:W3CDTF">2019-01-30T04:13:06Z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