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46"/>
  </p:notesMasterIdLst>
  <p:handoutMasterIdLst>
    <p:handoutMasterId r:id="rId47"/>
  </p:handoutMasterIdLst>
  <p:sldIdLst>
    <p:sldId id="303" r:id="rId6"/>
    <p:sldId id="256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22" userDrawn="1">
          <p15:clr>
            <a:srgbClr val="A4A3A4"/>
          </p15:clr>
        </p15:guide>
        <p15:guide id="2" pos="4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iola, Courtney A" initials="TC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78"/>
    <a:srgbClr val="0000A3"/>
    <a:srgbClr val="000000"/>
    <a:srgbClr val="A30000"/>
    <a:srgbClr val="E7EFF7"/>
    <a:srgbClr val="CBDDEF"/>
    <a:srgbClr val="006298"/>
    <a:srgbClr val="FF6300"/>
    <a:srgbClr val="E9255F"/>
    <a:srgbClr val="0098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7" autoAdjust="0"/>
    <p:restoredTop sz="95349" autoAdjust="0"/>
  </p:normalViewPr>
  <p:slideViewPr>
    <p:cSldViewPr snapToGrid="0" snapToObjects="1">
      <p:cViewPr varScale="1">
        <p:scale>
          <a:sx n="92" d="100"/>
          <a:sy n="92" d="100"/>
        </p:scale>
        <p:origin x="114" y="318"/>
      </p:cViewPr>
      <p:guideLst>
        <p:guide orient="horz" pos="822"/>
        <p:guide pos="461"/>
      </p:guideLst>
    </p:cSldViewPr>
  </p:slideViewPr>
  <p:outlineViewPr>
    <p:cViewPr>
      <p:scale>
        <a:sx n="75" d="100"/>
        <a:sy n="75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309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commentAuthors" Target="commentAuthors.xml"/><Relationship Id="rId8" Type="http://schemas.openxmlformats.org/officeDocument/2006/relationships/slide" Target="slides/slide3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4" Type="http://schemas.openxmlformats.org/officeDocument/2006/relationships/image" Target="../media/image72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4" Type="http://schemas.openxmlformats.org/officeDocument/2006/relationships/image" Target="../media/image81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AA413-85C6-40F2-B867-268CAAA7E377}" type="datetimeFigureOut">
              <a:rPr lang="en-US" smtClean="0"/>
              <a:t>2/13/2019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7803E-66EE-42CE-8DFB-98553954E4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210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6680D68-05FF-7942-990A-B21BB8E6CE33}" type="datetimeFigureOut">
              <a:rPr lang="en-US"/>
              <a:pPr>
                <a:defRPr/>
              </a:pPr>
              <a:t>2/13/2019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1CAE60C-72A0-D14D-8733-C13212F694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CAE60C-72A0-D14D-8733-C13212F694A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597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2" y="16"/>
            <a:ext cx="12191807" cy="68658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91187"/>
            <a:ext cx="10515600" cy="6840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867275" y="3619985"/>
            <a:ext cx="2457450" cy="597477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pic>
        <p:nvPicPr>
          <p:cNvPr id="9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61" y="6356350"/>
            <a:ext cx="1699425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23890" y="6356350"/>
            <a:ext cx="88016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IN" dirty="0"/>
              <a:t>Stewart, </a:t>
            </a:r>
            <a:r>
              <a:rPr lang="en-IN" dirty="0" smtClean="0"/>
              <a:t>Calculus, </a:t>
            </a:r>
            <a:r>
              <a:rPr lang="en-IN" dirty="0"/>
              <a:t>8th Edition. © 2016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732658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43576" y="1579015"/>
            <a:ext cx="3300402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43576" y="2202774"/>
            <a:ext cx="33004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2"/>
          </p:nvPr>
        </p:nvSpPr>
        <p:spPr>
          <a:xfrm>
            <a:off x="4445799" y="1579015"/>
            <a:ext cx="3300402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445799" y="2202774"/>
            <a:ext cx="33004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3"/>
          </p:nvPr>
        </p:nvSpPr>
        <p:spPr>
          <a:xfrm>
            <a:off x="8145953" y="1579015"/>
            <a:ext cx="3300402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8154717" y="2202774"/>
            <a:ext cx="33004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10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r>
              <a:rPr lang="en-US" sz="1400" dirty="0" smtClean="0">
                <a:solidFill>
                  <a:srgbClr val="004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Stewart, </a:t>
            </a:r>
            <a:r>
              <a:rPr lang="en-US" sz="1400" dirty="0" smtClean="0">
                <a:solidFill>
                  <a:srgbClr val="004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Calculus,, </a:t>
            </a:r>
            <a:r>
              <a:rPr lang="en-US" sz="1400" dirty="0" smtClean="0">
                <a:solidFill>
                  <a:srgbClr val="004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8th Edition. © 2016 Cengage. All Rights Reserved. May not be scanned, copied or duplicated, or posted to a publicly accessible website, in whole or in part.</a:t>
            </a:r>
            <a:endParaRPr lang="en-US" sz="1400" dirty="0">
              <a:solidFill>
                <a:srgbClr val="004A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184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5" hasCustomPrompt="1"/>
          </p:nvPr>
        </p:nvSpPr>
        <p:spPr>
          <a:xfrm>
            <a:off x="743576" y="1289684"/>
            <a:ext cx="10711543" cy="2750053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40228" y="4846655"/>
            <a:ext cx="10711543" cy="825500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006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to add caption to accompany content. 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elit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do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eiusmod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tempor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labore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dolore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magna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aliqua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Viverra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vitae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congue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felis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donec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et.</a:t>
            </a:r>
          </a:p>
        </p:txBody>
      </p:sp>
      <p:sp>
        <p:nvSpPr>
          <p:cNvPr id="8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r>
              <a:rPr lang="en-US" sz="1400" dirty="0" smtClean="0">
                <a:solidFill>
                  <a:srgbClr val="004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Stewart, </a:t>
            </a:r>
            <a:r>
              <a:rPr lang="en-US" sz="1400" dirty="0" smtClean="0">
                <a:solidFill>
                  <a:srgbClr val="004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Calculus,, </a:t>
            </a:r>
            <a:r>
              <a:rPr lang="en-US" sz="1400" dirty="0" smtClean="0">
                <a:solidFill>
                  <a:srgbClr val="004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8th Edition. © 2016 Cengage. All Rights Reserved. May not be scanned, copied or duplicated, or posted to a publicly accessible website, in whole or in part.</a:t>
            </a:r>
            <a:endParaRPr lang="en-US" sz="1400" dirty="0">
              <a:solidFill>
                <a:srgbClr val="004A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805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33118" y="1619557"/>
            <a:ext cx="6477000" cy="4259263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478972" y="4070657"/>
            <a:ext cx="3976406" cy="1808163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006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to add caption to accompany content. 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elit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do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eiusmod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tempor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labore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dolore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magna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aliqua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Viverra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vitae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congue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felis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donec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et.</a:t>
            </a:r>
          </a:p>
        </p:txBody>
      </p:sp>
      <p:sp>
        <p:nvSpPr>
          <p:cNvPr id="8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r>
              <a:rPr lang="en-US" sz="1400" dirty="0" smtClean="0">
                <a:solidFill>
                  <a:srgbClr val="004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Stewart, </a:t>
            </a:r>
            <a:r>
              <a:rPr lang="en-US" sz="1400" dirty="0" smtClean="0">
                <a:solidFill>
                  <a:srgbClr val="004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Calculus,, </a:t>
            </a:r>
            <a:r>
              <a:rPr lang="en-US" sz="1400" dirty="0" smtClean="0">
                <a:solidFill>
                  <a:srgbClr val="004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8th Edition. © 2016 Cengage. All Rights Reserved. May not be scanned, copied or duplicated, or posted to a publicly accessible website, in whole or in part.</a:t>
            </a:r>
            <a:endParaRPr lang="en-US" sz="1400" dirty="0">
              <a:solidFill>
                <a:srgbClr val="004A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19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ED9031-36FF-4E07-B750-15C3F3F0088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41971" y="1292277"/>
            <a:ext cx="10721975" cy="891825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3EDE0A-CD36-4494-A107-C14E180ECC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33425" y="2295525"/>
            <a:ext cx="10721975" cy="590492"/>
          </a:xfrm>
        </p:spPr>
        <p:txBody>
          <a:bodyPr/>
          <a:lstStyle/>
          <a:p>
            <a:pPr lvl="0"/>
            <a:endParaRPr lang="en-IN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21A11C5-84D5-4948-87ED-1D3F7F6DC53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3425" y="2986088"/>
            <a:ext cx="10721975" cy="646112"/>
          </a:xfrm>
        </p:spPr>
        <p:txBody>
          <a:bodyPr/>
          <a:lstStyle/>
          <a:p>
            <a:pPr lvl="0"/>
            <a:endParaRPr lang="en-IN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33118" y="4077480"/>
            <a:ext cx="10722260" cy="609443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33425" y="5131837"/>
            <a:ext cx="10721953" cy="746983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006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to add caption to accompany content. 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elit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do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eiusmod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tempor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labore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dolore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magna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aliqua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Viverra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vitae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congue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felis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donec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et.</a:t>
            </a:r>
          </a:p>
        </p:txBody>
      </p:sp>
      <p:sp>
        <p:nvSpPr>
          <p:cNvPr id="8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r>
              <a:rPr lang="en-US" sz="1400" dirty="0" smtClean="0">
                <a:solidFill>
                  <a:srgbClr val="004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Stewart, Calculus, 8th Edition. © 2016 Cengage. All Rights Reserved. May not be scanned, copied or duplicated, or posted to a publicly accessible website, in whole or in part.</a:t>
            </a:r>
            <a:endParaRPr lang="en-US" sz="1400" dirty="0">
              <a:solidFill>
                <a:srgbClr val="004A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940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ED9031-36FF-4E07-B750-15C3F3F0088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41971" y="1292277"/>
            <a:ext cx="10721975" cy="558769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3EDE0A-CD36-4494-A107-C14E180ECC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33425" y="1922485"/>
            <a:ext cx="10721975" cy="646112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21A11C5-84D5-4948-87ED-1D3F7F6DC53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3425" y="2640036"/>
            <a:ext cx="10721975" cy="406928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33425" y="5467739"/>
            <a:ext cx="10721953" cy="746983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006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to add caption to accompany content. 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elit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do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eiusmod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tempor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labore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dolore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magna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aliqua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Viverra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vitae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congue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felis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donec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C77195F-EFA9-4727-8271-AEEA56F4FF6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33425" y="3118404"/>
            <a:ext cx="10729913" cy="373039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022AA9B-61C8-44FD-966A-DCCA4209B03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33425" y="3573463"/>
            <a:ext cx="10729913" cy="477054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6A4B729-D02F-4676-A390-963D107DBF8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33425" y="4124325"/>
            <a:ext cx="10729913" cy="486613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F2BC0406-59D9-4D26-91B3-9111FD17EAD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33425" y="4684713"/>
            <a:ext cx="10729913" cy="371475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8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r>
              <a:rPr lang="en-US" sz="1400" dirty="0" smtClean="0">
                <a:solidFill>
                  <a:srgbClr val="004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Stewart, Calculus, 8th Edition. © 2016 Cengage. All Rights Reserved. May not be scanned, copied or duplicated, or posted to a publicly accessible website, in whole or in part.</a:t>
            </a:r>
            <a:endParaRPr lang="en-US" sz="1400" dirty="0">
              <a:solidFill>
                <a:srgbClr val="004A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694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743576" y="1638300"/>
            <a:ext cx="10711543" cy="4394200"/>
          </a:xfrm>
        </p:spPr>
        <p:txBody>
          <a:bodyPr>
            <a:normAutofit/>
          </a:bodyPr>
          <a:lstStyle>
            <a:lvl1pPr marL="342900" indent="-342900">
              <a:buClr>
                <a:srgbClr val="004A78"/>
              </a:buClr>
              <a:buFont typeface="Arial" charset="0"/>
              <a:buChar char="•"/>
              <a:defRPr sz="2000">
                <a:solidFill>
                  <a:srgbClr val="000000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</a:t>
            </a:r>
          </a:p>
          <a:p>
            <a:pPr lvl="0"/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</a:t>
            </a:r>
          </a:p>
          <a:p>
            <a:pPr lvl="0"/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5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r>
              <a:rPr lang="en-US" sz="1400" dirty="0" smtClean="0">
                <a:solidFill>
                  <a:srgbClr val="004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Stewart, </a:t>
            </a:r>
            <a:r>
              <a:rPr lang="en-US" sz="1400" dirty="0" smtClean="0">
                <a:solidFill>
                  <a:srgbClr val="004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Calculus,, </a:t>
            </a:r>
            <a:r>
              <a:rPr lang="en-US" sz="1400" dirty="0" smtClean="0">
                <a:solidFill>
                  <a:srgbClr val="004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8th Edition. © 2016 Cengage. All Rights Reserved. May not be scanned, copied or duplicated, or posted to a publicly accessible website, in whole or in part.</a:t>
            </a:r>
            <a:endParaRPr lang="en-US" sz="1400" dirty="0">
              <a:solidFill>
                <a:srgbClr val="004A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811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743576" y="1638300"/>
            <a:ext cx="10711543" cy="4394200"/>
          </a:xfrm>
        </p:spPr>
        <p:txBody>
          <a:bodyPr>
            <a:normAutofit/>
          </a:bodyPr>
          <a:lstStyle>
            <a:lvl1pPr marL="457200" indent="-457200">
              <a:buClr>
                <a:srgbClr val="004A78"/>
              </a:buClr>
              <a:buFont typeface="+mj-lt"/>
              <a:buAutoNum type="arabicPeriod"/>
              <a:defRPr sz="2000">
                <a:solidFill>
                  <a:srgbClr val="000000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</a:t>
            </a:r>
          </a:p>
          <a:p>
            <a:pPr lvl="0"/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</a:t>
            </a:r>
          </a:p>
          <a:p>
            <a:pPr lvl="0"/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5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r>
              <a:rPr lang="en-US" sz="1400" dirty="0" smtClean="0">
                <a:solidFill>
                  <a:srgbClr val="004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Stewart, </a:t>
            </a:r>
            <a:r>
              <a:rPr lang="en-US" sz="1400" dirty="0" smtClean="0">
                <a:solidFill>
                  <a:srgbClr val="004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Calculus,, </a:t>
            </a:r>
            <a:r>
              <a:rPr lang="en-US" sz="1400" dirty="0" smtClean="0">
                <a:solidFill>
                  <a:srgbClr val="004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8th Edition. © 2016 Cengage. All Rights Reserved. May not be scanned, copied or duplicated, or posted to a publicly accessible website, in whole or in part.</a:t>
            </a:r>
            <a:endParaRPr lang="en-US" sz="1400" dirty="0">
              <a:solidFill>
                <a:srgbClr val="004A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264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743576" y="1638300"/>
            <a:ext cx="10711543" cy="4394200"/>
          </a:xfrm>
        </p:spPr>
        <p:txBody>
          <a:bodyPr>
            <a:normAutofit/>
          </a:bodyPr>
          <a:lstStyle>
            <a:lvl1pPr marL="342900" indent="-342900">
              <a:buClr>
                <a:srgbClr val="004A78"/>
              </a:buClr>
              <a:buFont typeface="Arial" charset="0"/>
              <a:buChar char="•"/>
              <a:defRPr sz="2000">
                <a:solidFill>
                  <a:srgbClr val="004A78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r>
              <a:rPr lang="en-US" sz="1400" dirty="0" smtClean="0">
                <a:solidFill>
                  <a:srgbClr val="004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Stewart, </a:t>
            </a:r>
            <a:r>
              <a:rPr lang="en-US" sz="1400" dirty="0" smtClean="0">
                <a:solidFill>
                  <a:srgbClr val="004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Calculus,, </a:t>
            </a:r>
            <a:r>
              <a:rPr lang="en-US" sz="1400" dirty="0" smtClean="0">
                <a:solidFill>
                  <a:srgbClr val="004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8th Edition. © 2016 Cengage. All Rights Reserved. May not be scanned, copied or duplicated, or posted to a publicly accessible website, in whole or in part.</a:t>
            </a:r>
            <a:endParaRPr lang="en-US" sz="1400" dirty="0">
              <a:solidFill>
                <a:srgbClr val="004A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1730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0"/>
          </p:nvPr>
        </p:nvSpPr>
        <p:spPr>
          <a:xfrm>
            <a:off x="1895522" y="2019868"/>
            <a:ext cx="8128000" cy="3380095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6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r>
              <a:rPr lang="en-US" sz="1400" dirty="0" smtClean="0">
                <a:solidFill>
                  <a:srgbClr val="004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Stewart, </a:t>
            </a:r>
            <a:r>
              <a:rPr lang="en-US" sz="1400" dirty="0" smtClean="0">
                <a:solidFill>
                  <a:srgbClr val="004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Calculus,, </a:t>
            </a:r>
            <a:r>
              <a:rPr lang="en-US" sz="1400" dirty="0" smtClean="0">
                <a:solidFill>
                  <a:srgbClr val="004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8th Edition. © 2016 Cengage. All Rights Reserved. May not be scanned, copied or duplicated, or posted to a publicly accessible website, in whole or in part.</a:t>
            </a:r>
            <a:endParaRPr lang="en-US" sz="1400" dirty="0">
              <a:solidFill>
                <a:srgbClr val="004A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03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2" y="16"/>
            <a:ext cx="12191807" cy="6865874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274574" y="2193424"/>
            <a:ext cx="9642852" cy="618014"/>
          </a:xfrm>
        </p:spPr>
        <p:txBody>
          <a:bodyPr anchor="b">
            <a:noAutofit/>
          </a:bodyPr>
          <a:lstStyle>
            <a:lvl1pPr marL="0" indent="0" algn="ctr">
              <a:buNone/>
              <a:defRPr sz="5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Unit 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96122"/>
            <a:ext cx="10515600" cy="6721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61" y="6356350"/>
            <a:ext cx="1699425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23890" y="6356350"/>
            <a:ext cx="88016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IN" dirty="0"/>
              <a:t>Stewart, </a:t>
            </a:r>
            <a:r>
              <a:rPr lang="en-IN" dirty="0" smtClean="0"/>
              <a:t>Calculus, </a:t>
            </a:r>
            <a:r>
              <a:rPr lang="en-IN" dirty="0"/>
              <a:t>8th Edition. © 2016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838174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2" y="16"/>
            <a:ext cx="12191807" cy="6865874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996910" y="3112899"/>
            <a:ext cx="3297426" cy="618014"/>
          </a:xfrm>
        </p:spPr>
        <p:txBody>
          <a:bodyPr anchor="b">
            <a:noAutofit/>
          </a:bodyPr>
          <a:lstStyle>
            <a:lvl1pPr marL="0" indent="0" algn="l">
              <a:buNone/>
              <a:defRPr sz="3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Chapter 1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96910" y="4035474"/>
            <a:ext cx="6402684" cy="67210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246063" y="314482"/>
            <a:ext cx="3343275" cy="431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61" y="6356350"/>
            <a:ext cx="1699425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23890" y="6356350"/>
            <a:ext cx="88016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IN" dirty="0"/>
              <a:t>Stewart, </a:t>
            </a:r>
            <a:r>
              <a:rPr lang="en-IN" dirty="0" smtClean="0"/>
              <a:t>Calculus, </a:t>
            </a:r>
            <a:r>
              <a:rPr lang="en-IN" dirty="0"/>
              <a:t>8th Edition. © 2016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617780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43576" y="1289684"/>
            <a:ext cx="10711543" cy="4597932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diam </a:t>
            </a:r>
            <a:r>
              <a:rPr lang="en-US" dirty="0" err="1"/>
              <a:t>maecenas</a:t>
            </a:r>
            <a:r>
              <a:rPr lang="en-US" dirty="0"/>
              <a:t> sed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Sed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sociis. Sed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5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r>
              <a:rPr lang="en-US" sz="1400" dirty="0" smtClean="0">
                <a:solidFill>
                  <a:srgbClr val="004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Stewart, Calculus, 8th Edition. © 2016 Cengage. All Rights Reserved. May not be scanned, copied or duplicated, or posted to a publicly accessible website, in whole or in part.</a:t>
            </a:r>
            <a:endParaRPr lang="en-US" sz="1400" dirty="0">
              <a:solidFill>
                <a:srgbClr val="004A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0673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CAFFAB-D02A-4827-AE87-997A2FEFF7C9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50"/>
            <a:ext cx="10718800" cy="477838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9A7B7D7-2DF8-452E-BA1E-18C442B03366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36600" y="1857375"/>
            <a:ext cx="10712450" cy="401638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9B09F51-CF40-4AAA-A94C-84D97B45B6D8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6600" y="2324100"/>
            <a:ext cx="10712450" cy="522288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788B3C7-3EF3-4B5A-80D3-A8A1A0C2AD5F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736600" y="2967038"/>
            <a:ext cx="10718800" cy="485775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5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Stewart,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Calculus,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8th Edition. © 2016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8656032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79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CAFFAB-D02A-4827-AE87-997A2FEFF7C9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50"/>
            <a:ext cx="10718800" cy="477838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9A7B7D7-2DF8-452E-BA1E-18C442B03366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36600" y="1857375"/>
            <a:ext cx="10712450" cy="401638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9B09F51-CF40-4AAA-A94C-84D97B45B6D8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6600" y="2324100"/>
            <a:ext cx="10712450" cy="522288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788B3C7-3EF3-4B5A-80D3-A8A1A0C2AD5F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736600" y="2967038"/>
            <a:ext cx="10718800" cy="485775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A1F737A4-2F7D-4BFB-947F-3226D9E0119F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736600" y="3554413"/>
            <a:ext cx="10718800" cy="550862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EE035FE6-F4A1-4279-9F12-F444E1A93C82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736600" y="4227513"/>
            <a:ext cx="10712450" cy="587375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7F8DD86E-04B4-4621-A663-32DD94EFB017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736600" y="4879975"/>
            <a:ext cx="10712450" cy="485775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5F5E9DF5-F2F6-40A1-854C-4DCB280C00C3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736600" y="5430836"/>
            <a:ext cx="10718800" cy="550863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5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r>
              <a:rPr lang="en-US" sz="1400" dirty="0" smtClean="0">
                <a:solidFill>
                  <a:srgbClr val="004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Stewart, Calculus, 8th Edition. © 2016 Cengage. All Rights Reserved. May not be scanned, copied or duplicated, or posted to a publicly accessible website, in whole or in part.</a:t>
            </a:r>
            <a:endParaRPr lang="en-US" sz="1400" dirty="0">
              <a:solidFill>
                <a:srgbClr val="004A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26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CAFFAB-D02A-4827-AE87-997A2FEFF7C9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50"/>
            <a:ext cx="5151016" cy="477838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9A7B7D7-2DF8-452E-BA1E-18C442B03366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096000" y="1289051"/>
            <a:ext cx="5353050" cy="477838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9B09F51-CF40-4AAA-A94C-84D97B45B6D8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6600" y="1889126"/>
            <a:ext cx="5151016" cy="473665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788B3C7-3EF3-4B5A-80D3-A8A1A0C2AD5F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6096000" y="1889126"/>
            <a:ext cx="5359400" cy="473665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A1F737A4-2F7D-4BFB-947F-3226D9E0119F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736600" y="2485029"/>
            <a:ext cx="5151016" cy="587376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EE035FE6-F4A1-4279-9F12-F444E1A93C82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089648" y="2485030"/>
            <a:ext cx="5359401" cy="587376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7F8DD86E-04B4-4621-A663-32DD94EFB017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736600" y="3194644"/>
            <a:ext cx="5151016" cy="444296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5F5E9DF5-F2F6-40A1-854C-4DCB280C00C3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6096000" y="3194644"/>
            <a:ext cx="5359400" cy="443907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0DD209-502C-4CB2-BD80-B99716523D4A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736600" y="3741738"/>
            <a:ext cx="5151438" cy="546100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877F262-08D1-4F41-A06E-BE1B88A82DFE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6096000" y="3741738"/>
            <a:ext cx="5353050" cy="541013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CACC40D-7614-418A-B8FA-606268EC1513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736600" y="4367213"/>
            <a:ext cx="5151438" cy="590550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2B713460-B4F9-45B0-8F05-4AF2F084A64C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6089650" y="4346575"/>
            <a:ext cx="5353050" cy="590550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FF44DF68-C48B-47A4-ABA5-E06BB8F9B5D5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736600" y="5029200"/>
            <a:ext cx="5151438" cy="539750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ED5D4001-1181-41BD-928D-243CDCCF73BB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6089650" y="5037332"/>
            <a:ext cx="5359400" cy="546100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9255216D-96A5-4027-A6C8-BB99F1A32EE0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736600" y="5668963"/>
            <a:ext cx="5151438" cy="476250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660989CE-8C44-49AC-90BD-D9233193206F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6089650" y="5650301"/>
            <a:ext cx="5365750" cy="476250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5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r>
              <a:rPr lang="en-US" sz="1400" dirty="0" smtClean="0">
                <a:solidFill>
                  <a:srgbClr val="004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Stewart, Calculus, 8th Edition. © 2016 Cengage. All Rights Reserved. May not be scanned, copied or duplicated, or posted to a publicly accessible website, in whole or in part.</a:t>
            </a:r>
            <a:endParaRPr lang="en-US" sz="1400" dirty="0">
              <a:solidFill>
                <a:srgbClr val="004A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229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43574" y="1290690"/>
            <a:ext cx="10711543" cy="348047"/>
          </a:xfrm>
        </p:spPr>
        <p:txBody>
          <a:bodyPr>
            <a:noAutofit/>
          </a:bodyPr>
          <a:lstStyle>
            <a:lvl1pPr marL="0" indent="0" algn="l">
              <a:buNone/>
              <a:defRPr sz="2400" b="1" i="0" baseline="0">
                <a:solidFill>
                  <a:srgbClr val="00629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743572" y="1737343"/>
            <a:ext cx="10711543" cy="1462674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743573" y="3389727"/>
            <a:ext cx="10711543" cy="348047"/>
          </a:xfrm>
        </p:spPr>
        <p:txBody>
          <a:bodyPr>
            <a:noAutofit/>
          </a:bodyPr>
          <a:lstStyle>
            <a:lvl1pPr marL="0" indent="0" algn="l">
              <a:buNone/>
              <a:defRPr sz="2400" b="1" i="0" baseline="0">
                <a:solidFill>
                  <a:srgbClr val="00629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743572" y="3856204"/>
            <a:ext cx="10711543" cy="1462674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</a:t>
            </a:r>
          </a:p>
        </p:txBody>
      </p:sp>
      <p:sp>
        <p:nvSpPr>
          <p:cNvPr id="12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r>
              <a:rPr lang="en-US" sz="1400" dirty="0" smtClean="0">
                <a:solidFill>
                  <a:srgbClr val="004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Stewart, </a:t>
            </a:r>
            <a:r>
              <a:rPr lang="en-US" sz="1400" dirty="0" smtClean="0">
                <a:solidFill>
                  <a:srgbClr val="004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Calculus,, </a:t>
            </a:r>
            <a:r>
              <a:rPr lang="en-US" sz="1400" dirty="0" smtClean="0">
                <a:solidFill>
                  <a:srgbClr val="004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8th Edition. © 2016 Cengage. All Rights Reserved. May not be scanned, copied or duplicated, or posted to a publicly accessible website, in whole or in part.</a:t>
            </a:r>
            <a:endParaRPr lang="en-US" sz="1400" dirty="0">
              <a:solidFill>
                <a:srgbClr val="004A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366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743576" y="1579015"/>
            <a:ext cx="5084468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43576" y="2202774"/>
            <a:ext cx="5084468" cy="3953578"/>
          </a:xfrm>
        </p:spPr>
        <p:txBody>
          <a:bodyPr>
            <a:normAutofit/>
          </a:bodyPr>
          <a:lstStyle>
            <a:lvl1pPr marL="2286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1pPr>
            <a:lvl2pPr marL="6858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2pPr>
            <a:lvl3pPr marL="11430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3pPr>
            <a:lvl4pPr marL="16002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4pPr>
            <a:lvl5pPr marL="20574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 Massa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fusce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nisi porta lorem. </a:t>
            </a:r>
            <a:r>
              <a:rPr lang="en-US" dirty="0" err="1"/>
              <a:t>Fermentum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dui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id </a:t>
            </a:r>
            <a:r>
              <a:rPr lang="en-US" dirty="0" err="1"/>
              <a:t>venenatis</a:t>
            </a:r>
            <a:r>
              <a:rPr lang="en-US" dirty="0"/>
              <a:t> a </a:t>
            </a:r>
            <a:r>
              <a:rPr lang="en-US" dirty="0" err="1"/>
              <a:t>condimentum</a:t>
            </a:r>
            <a:r>
              <a:rPr lang="en-US" dirty="0"/>
              <a:t>. Non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20"/>
          </p:nvPr>
        </p:nvSpPr>
        <p:spPr>
          <a:xfrm>
            <a:off x="6370651" y="1579015"/>
            <a:ext cx="5084468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370651" y="2202774"/>
            <a:ext cx="5084468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Clr>
                <a:srgbClr val="004A78"/>
              </a:buClr>
              <a:buFontTx/>
              <a:buChar char="‒"/>
              <a:defRPr sz="1800">
                <a:solidFill>
                  <a:srgbClr val="000000"/>
                </a:solidFill>
              </a:defRPr>
            </a:lvl2pPr>
            <a:lvl3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3pPr>
            <a:lvl4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4pPr>
            <a:lvl5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 Massa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fusce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nisi porta lorem. </a:t>
            </a:r>
            <a:r>
              <a:rPr lang="en-US" dirty="0" err="1"/>
              <a:t>Fermentum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dui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id </a:t>
            </a:r>
            <a:r>
              <a:rPr lang="en-US" dirty="0" err="1"/>
              <a:t>venenatis</a:t>
            </a:r>
            <a:r>
              <a:rPr lang="en-US" dirty="0"/>
              <a:t> a </a:t>
            </a:r>
            <a:r>
              <a:rPr lang="en-US" dirty="0" err="1"/>
              <a:t>condimentum</a:t>
            </a:r>
            <a:r>
              <a:rPr lang="en-US" dirty="0"/>
              <a:t>. Non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</a:t>
            </a:r>
          </a:p>
        </p:txBody>
      </p:sp>
      <p:sp>
        <p:nvSpPr>
          <p:cNvPr id="8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r>
              <a:rPr lang="en-US" sz="1400" dirty="0" smtClean="0">
                <a:solidFill>
                  <a:srgbClr val="004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Stewart, </a:t>
            </a:r>
            <a:r>
              <a:rPr lang="en-US" sz="1400" dirty="0" smtClean="0">
                <a:solidFill>
                  <a:srgbClr val="004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Calculus,, </a:t>
            </a:r>
            <a:r>
              <a:rPr lang="en-US" sz="1400" dirty="0" smtClean="0">
                <a:solidFill>
                  <a:srgbClr val="004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8th Edition. © 2016 Cengage. All Rights Reserved. May not be scanned, copied or duplicated, or posted to a publicly accessible website, in whole or in part.</a:t>
            </a:r>
            <a:endParaRPr lang="en-US" sz="1400" dirty="0">
              <a:solidFill>
                <a:srgbClr val="004A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007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672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43" y="6356350"/>
            <a:ext cx="1579562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268" y="6356350"/>
            <a:ext cx="88016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IN" dirty="0" smtClean="0"/>
              <a:t>Stewart, </a:t>
            </a:r>
            <a:r>
              <a:rPr lang="en-IN" dirty="0" smtClean="0"/>
              <a:t>Calculus,, </a:t>
            </a:r>
            <a:r>
              <a:rPr lang="en-IN" dirty="0" smtClean="0"/>
              <a:t>8th Edition. © 2016 Cengage. All Rights Reserved. May not be scanned, copied or duplicated, or posted to a publicly accessible website, in whole or in part.</a:t>
            </a:r>
            <a:endParaRPr lang="en-I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21" r:id="rId2"/>
    <p:sldLayoutId id="2147483722" r:id="rId3"/>
    <p:sldLayoutId id="2147483714" r:id="rId4"/>
    <p:sldLayoutId id="2147483725" r:id="rId5"/>
    <p:sldLayoutId id="2147483729" r:id="rId6"/>
    <p:sldLayoutId id="2147483726" r:id="rId7"/>
    <p:sldLayoutId id="2147483718" r:id="rId8"/>
    <p:sldLayoutId id="2147483715" r:id="rId9"/>
    <p:sldLayoutId id="2147483716" r:id="rId10"/>
    <p:sldLayoutId id="2147483719" r:id="rId11"/>
    <p:sldLayoutId id="2147483720" r:id="rId12"/>
    <p:sldLayoutId id="2147483727" r:id="rId13"/>
    <p:sldLayoutId id="2147483728" r:id="rId14"/>
    <p:sldLayoutId id="2147483723" r:id="rId15"/>
    <p:sldLayoutId id="2147483724" r:id="rId16"/>
    <p:sldLayoutId id="2147483713" r:id="rId17"/>
    <p:sldLayoutId id="2147483717" r:id="rId18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 i="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None/>
        <a:defRPr sz="2800" kern="1200" baseline="0">
          <a:solidFill>
            <a:srgbClr val="000000"/>
          </a:solidFill>
          <a:latin typeface="Arial" charset="0"/>
          <a:ea typeface="Arial" charset="0"/>
          <a:cs typeface="Arial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2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4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0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2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35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38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39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41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43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46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48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49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52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55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5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60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62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60.bin"/><Relationship Id="rId4" Type="http://schemas.openxmlformats.org/officeDocument/2006/relationships/image" Target="../media/image63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oleObject" Target="../embeddings/oleObject62.bin"/><Relationship Id="rId7" Type="http://schemas.openxmlformats.org/officeDocument/2006/relationships/oleObject" Target="../embeddings/oleObject6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63.bin"/><Relationship Id="rId4" Type="http://schemas.openxmlformats.org/officeDocument/2006/relationships/image" Target="../media/image66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66.bin"/><Relationship Id="rId10" Type="http://schemas.openxmlformats.org/officeDocument/2006/relationships/image" Target="../media/image72.wmf"/><Relationship Id="rId4" Type="http://schemas.openxmlformats.org/officeDocument/2006/relationships/image" Target="../media/image69.wmf"/><Relationship Id="rId9" Type="http://schemas.openxmlformats.org/officeDocument/2006/relationships/oleObject" Target="../embeddings/oleObject68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74.wmf"/><Relationship Id="rId5" Type="http://schemas.openxmlformats.org/officeDocument/2006/relationships/oleObject" Target="../embeddings/oleObject70.bin"/><Relationship Id="rId4" Type="http://schemas.openxmlformats.org/officeDocument/2006/relationships/image" Target="../media/image73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75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77.wmf"/><Relationship Id="rId5" Type="http://schemas.openxmlformats.org/officeDocument/2006/relationships/oleObject" Target="../embeddings/oleObject73.bin"/><Relationship Id="rId4" Type="http://schemas.openxmlformats.org/officeDocument/2006/relationships/image" Target="../media/image76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3" Type="http://schemas.openxmlformats.org/officeDocument/2006/relationships/oleObject" Target="../embeddings/oleObject74.bin"/><Relationship Id="rId7" Type="http://schemas.openxmlformats.org/officeDocument/2006/relationships/oleObject" Target="../embeddings/oleObject7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79.wmf"/><Relationship Id="rId5" Type="http://schemas.openxmlformats.org/officeDocument/2006/relationships/oleObject" Target="../embeddings/oleObject75.bin"/><Relationship Id="rId10" Type="http://schemas.openxmlformats.org/officeDocument/2006/relationships/image" Target="../media/image81.wmf"/><Relationship Id="rId4" Type="http://schemas.openxmlformats.org/officeDocument/2006/relationships/image" Target="../media/image78.wmf"/><Relationship Id="rId9" Type="http://schemas.openxmlformats.org/officeDocument/2006/relationships/oleObject" Target="../embeddings/oleObject77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83.wmf"/><Relationship Id="rId5" Type="http://schemas.openxmlformats.org/officeDocument/2006/relationships/oleObject" Target="../embeddings/oleObject79.bin"/><Relationship Id="rId4" Type="http://schemas.openxmlformats.org/officeDocument/2006/relationships/image" Target="../media/image8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Chapter 7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96910" y="4035474"/>
            <a:ext cx="6322782" cy="507343"/>
          </a:xfrm>
        </p:spPr>
        <p:txBody>
          <a:bodyPr/>
          <a:lstStyle/>
          <a:p>
            <a:r>
              <a:rPr lang="en-IN" altLang="en-US" sz="3600" dirty="0"/>
              <a:t>Techniques of Integration</a:t>
            </a:r>
            <a:endParaRPr lang="en-US" altLang="en-US" sz="3600" dirty="0"/>
          </a:p>
        </p:txBody>
      </p:sp>
      <p:pic>
        <p:nvPicPr>
          <p:cNvPr id="4" name="Picture Placeholder 3" descr="&quot;&quot;">
            <a:extLst>
              <a:ext uri="{FF2B5EF4-FFF2-40B4-BE49-F238E27FC236}">
                <a16:creationId xmlns:a16="http://schemas.microsoft.com/office/drawing/2014/main" id="{A00BCDD2-8D62-4A1B-A20A-299A25A9A66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t="-44199" b="-44199"/>
          <a:stretch/>
        </p:blipFill>
        <p:spPr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923890" y="6356350"/>
            <a:ext cx="8801669" cy="501650"/>
          </a:xfrm>
        </p:spPr>
        <p:txBody>
          <a:bodyPr/>
          <a:lstStyle/>
          <a:p>
            <a:r>
              <a:rPr lang="en-US" dirty="0"/>
              <a:t>Stewart</a:t>
            </a:r>
            <a:r>
              <a:rPr lang="en-US"/>
              <a:t>, </a:t>
            </a:r>
            <a:r>
              <a:rPr lang="en-US" smtClean="0"/>
              <a:t>Calculus, </a:t>
            </a:r>
            <a:r>
              <a:rPr lang="en-US" dirty="0"/>
              <a:t>8th Edition. © 2016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2937073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ECFBD-496C-4D46-81FF-07BFC713A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154"/>
            <a:ext cx="10515600" cy="888046"/>
          </a:xfrm>
        </p:spPr>
        <p:txBody>
          <a:bodyPr/>
          <a:lstStyle/>
          <a:p>
            <a:r>
              <a:rPr lang="en-US" altLang="en-US" dirty="0"/>
              <a:t>Integration of Rational Functions by Partial Fractions </a:t>
            </a:r>
            <a:r>
              <a:rPr lang="en-US" altLang="en-US" sz="2400" b="0" dirty="0"/>
              <a:t>(7 of 16)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18CAE-0722-436C-8BBF-012C2642959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7312"/>
            <a:ext cx="7434006" cy="260350"/>
          </a:xfrm>
        </p:spPr>
        <p:txBody>
          <a:bodyPr/>
          <a:lstStyle/>
          <a:p>
            <a:r>
              <a:rPr lang="en-US" altLang="en-US" dirty="0"/>
              <a:t>The third step is to express the proper rational function</a:t>
            </a:r>
            <a:endParaRPr lang="en-US" dirty="0"/>
          </a:p>
        </p:txBody>
      </p:sp>
      <p:graphicFrame>
        <p:nvGraphicFramePr>
          <p:cNvPr id="12" name="Content Placeholder 11" descr="((R(x))/(Q(x)))">
            <a:extLst>
              <a:ext uri="{FF2B5EF4-FFF2-40B4-BE49-F238E27FC236}">
                <a16:creationId xmlns:a16="http://schemas.microsoft.com/office/drawing/2014/main" id="{4165E9DF-957C-45C2-832B-9196D8BFEA87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3353973142"/>
              </p:ext>
            </p:extLst>
          </p:nvPr>
        </p:nvGraphicFramePr>
        <p:xfrm>
          <a:off x="8201286" y="1085665"/>
          <a:ext cx="695157" cy="822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332" name="Equation" r:id="rId3" imgW="761760" imgH="901440" progId="Equation.DSMT4">
                  <p:embed/>
                </p:oleObj>
              </mc:Choice>
              <mc:Fallback>
                <p:oleObj name="Equation" r:id="rId3" imgW="761760" imgH="9014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0F110E50-ECC1-41D3-8B49-FD7FCCD5C1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01286" y="1085665"/>
                        <a:ext cx="695157" cy="8226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92EEB26-5C11-4272-BB28-7C17C879C688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9007810" y="1278582"/>
            <a:ext cx="2493297" cy="365048"/>
          </a:xfrm>
        </p:spPr>
        <p:txBody>
          <a:bodyPr/>
          <a:lstStyle/>
          <a:p>
            <a:r>
              <a:rPr lang="en-US" altLang="en-US" dirty="0"/>
              <a:t>(from Equation 1)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1EB6F3-C7A7-4014-92AE-781039814DCE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736600" y="1677684"/>
            <a:ext cx="5560961" cy="346526"/>
          </a:xfrm>
        </p:spPr>
        <p:txBody>
          <a:bodyPr/>
          <a:lstStyle/>
          <a:p>
            <a:r>
              <a:rPr lang="en-US" altLang="en-US" dirty="0"/>
              <a:t>as a sum of </a:t>
            </a:r>
            <a:r>
              <a:rPr lang="en-US" altLang="en-US" b="1" dirty="0"/>
              <a:t>partial fractions </a:t>
            </a:r>
            <a:r>
              <a:rPr lang="en-US" altLang="en-US" dirty="0"/>
              <a:t>of the form</a:t>
            </a:r>
            <a:endParaRPr lang="en-US" dirty="0"/>
          </a:p>
        </p:txBody>
      </p:sp>
      <p:graphicFrame>
        <p:nvGraphicFramePr>
          <p:cNvPr id="14" name="Content Placeholder 13" descr="(A/(a x + b)^i) or ((A x + B)/(a(x^2) + b x + c)^j)&#10;">
            <a:extLst>
              <a:ext uri="{FF2B5EF4-FFF2-40B4-BE49-F238E27FC236}">
                <a16:creationId xmlns:a16="http://schemas.microsoft.com/office/drawing/2014/main" id="{85300684-3F44-4568-A19D-11535C9B556C}"/>
              </a:ext>
            </a:extLst>
          </p:cNvPr>
          <p:cNvGraphicFramePr>
            <a:graphicFrameLocks noGrp="1" noChangeAspect="1"/>
          </p:cNvGraphicFramePr>
          <p:nvPr>
            <p:ph sz="quarter" idx="27"/>
            <p:extLst>
              <p:ext uri="{D42A27DB-BD31-4B8C-83A1-F6EECF244321}">
                <p14:modId xmlns:p14="http://schemas.microsoft.com/office/powerpoint/2010/main" val="1403497148"/>
              </p:ext>
            </p:extLst>
          </p:nvPr>
        </p:nvGraphicFramePr>
        <p:xfrm>
          <a:off x="4129869" y="2602794"/>
          <a:ext cx="4551695" cy="786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333" name="Equation" r:id="rId5" imgW="4559040" imgH="787320" progId="Equation.DSMT4">
                  <p:embed/>
                </p:oleObj>
              </mc:Choice>
              <mc:Fallback>
                <p:oleObj name="Equation" r:id="rId5" imgW="4559040" imgH="78732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6648971B-64E0-4B26-B64E-06B85CBA34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29869" y="2602794"/>
                        <a:ext cx="4551695" cy="7860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BCCE72-DCD2-4E78-AC26-775380221D6B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736600" y="3864672"/>
            <a:ext cx="10712450" cy="672106"/>
          </a:xfrm>
        </p:spPr>
        <p:txBody>
          <a:bodyPr/>
          <a:lstStyle/>
          <a:p>
            <a:r>
              <a:rPr lang="en-US" altLang="en-US" dirty="0"/>
              <a:t>A theorem in algebra guarantees that it is always possible to do this. We explain the details for the four cases that occur.</a:t>
            </a:r>
          </a:p>
        </p:txBody>
      </p:sp>
    </p:spTree>
    <p:extLst>
      <p:ext uri="{BB962C8B-B14F-4D97-AF65-F5344CB8AC3E}">
        <p14:creationId xmlns:p14="http://schemas.microsoft.com/office/powerpoint/2010/main" val="3561037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5957A-B266-4231-9789-674DE5E6E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551"/>
            <a:ext cx="10515600" cy="879253"/>
          </a:xfrm>
        </p:spPr>
        <p:txBody>
          <a:bodyPr/>
          <a:lstStyle/>
          <a:p>
            <a:r>
              <a:rPr lang="en-US" altLang="en-US" dirty="0"/>
              <a:t>Integration of Rational Functions by Partial Fractions </a:t>
            </a:r>
            <a:r>
              <a:rPr lang="en-US" altLang="en-US" sz="2400" b="0" dirty="0"/>
              <a:t>(8 of 16)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9165A-8418-4334-9C92-C3AAEAC1A3E3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49"/>
            <a:ext cx="10718800" cy="790473"/>
          </a:xfrm>
        </p:spPr>
        <p:txBody>
          <a:bodyPr/>
          <a:lstStyle/>
          <a:p>
            <a:r>
              <a:rPr lang="en-US" altLang="en-US" b="1" dirty="0"/>
              <a:t>Case I The denominator </a:t>
            </a:r>
            <a:r>
              <a:rPr lang="en-US" altLang="en-US" b="1" i="1" dirty="0" smtClean="0"/>
              <a:t>Q</a:t>
            </a:r>
            <a:r>
              <a:rPr lang="en-US" altLang="en-US" b="1" dirty="0" smtClean="0"/>
              <a:t>(</a:t>
            </a:r>
            <a:r>
              <a:rPr lang="en-US" altLang="en-US" b="1" i="1" dirty="0" smtClean="0"/>
              <a:t>x</a:t>
            </a:r>
            <a:r>
              <a:rPr lang="en-US" altLang="en-US" b="1" dirty="0"/>
              <a:t>) is a product of </a:t>
            </a:r>
            <a:r>
              <a:rPr lang="en-US" altLang="en-US" b="1" dirty="0" smtClean="0"/>
              <a:t>distinct linear </a:t>
            </a:r>
            <a:r>
              <a:rPr lang="en-US" altLang="en-US" b="1" dirty="0"/>
              <a:t>factors.</a:t>
            </a:r>
          </a:p>
          <a:p>
            <a:r>
              <a:rPr lang="en-US" altLang="en-US" dirty="0"/>
              <a:t>This means that we can write</a:t>
            </a:r>
          </a:p>
        </p:txBody>
      </p:sp>
      <p:graphicFrame>
        <p:nvGraphicFramePr>
          <p:cNvPr id="8" name="Content Placeholder 7" descr="Q(x) = ((a_1)x + (b_1)) times  ((a_2)x + (b_2)) ...  ((a_k)x + (b_k))">
            <a:extLst>
              <a:ext uri="{FF2B5EF4-FFF2-40B4-BE49-F238E27FC236}">
                <a16:creationId xmlns:a16="http://schemas.microsoft.com/office/drawing/2014/main" id="{92373B93-825E-419C-9B52-B99CD3E1D052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1419412151"/>
              </p:ext>
            </p:extLst>
          </p:nvPr>
        </p:nvGraphicFramePr>
        <p:xfrm>
          <a:off x="3364513" y="2497428"/>
          <a:ext cx="5545112" cy="423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326" name="Equation" r:id="rId3" imgW="4991040" imgH="380880" progId="Equation.DSMT4">
                  <p:embed/>
                </p:oleObj>
              </mc:Choice>
              <mc:Fallback>
                <p:oleObj name="Equation" r:id="rId3" imgW="4991040" imgH="3808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F75B9884-CE9C-4B63-972F-325491F053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64513" y="2497428"/>
                        <a:ext cx="5545112" cy="4232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7F59E9-17D9-4BAC-A0A6-4BC3C3434637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6600" y="3396488"/>
            <a:ext cx="10712450" cy="324300"/>
          </a:xfrm>
        </p:spPr>
        <p:txBody>
          <a:bodyPr/>
          <a:lstStyle/>
          <a:p>
            <a:r>
              <a:rPr lang="en-US" altLang="en-US" dirty="0"/>
              <a:t>where no factor is repeated (and no factor is a constant multiple of another).</a:t>
            </a:r>
          </a:p>
        </p:txBody>
      </p:sp>
    </p:spTree>
    <p:extLst>
      <p:ext uri="{BB962C8B-B14F-4D97-AF65-F5344CB8AC3E}">
        <p14:creationId xmlns:p14="http://schemas.microsoft.com/office/powerpoint/2010/main" val="3654662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5957A-B266-4231-9789-674DE5E6E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551"/>
            <a:ext cx="10515600" cy="879253"/>
          </a:xfrm>
        </p:spPr>
        <p:txBody>
          <a:bodyPr/>
          <a:lstStyle/>
          <a:p>
            <a:r>
              <a:rPr lang="en-US" altLang="en-US" dirty="0"/>
              <a:t>Integration of Rational Functions by Partial Fractions </a:t>
            </a:r>
            <a:r>
              <a:rPr lang="en-US" altLang="en-US" sz="2400" b="0" dirty="0"/>
              <a:t>(9 of 16)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9165A-8418-4334-9C92-C3AAEAC1A3E3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49"/>
            <a:ext cx="10718800" cy="790473"/>
          </a:xfrm>
        </p:spPr>
        <p:txBody>
          <a:bodyPr/>
          <a:lstStyle/>
          <a:p>
            <a:r>
              <a:rPr lang="en-US" altLang="en-US" dirty="0"/>
              <a:t>In this case the partial fraction theorem states that there exist constants </a:t>
            </a:r>
            <a:r>
              <a:rPr lang="en-US" altLang="en-US" i="1" dirty="0"/>
              <a:t>A</a:t>
            </a:r>
            <a:r>
              <a:rPr lang="en-US" altLang="en-US" baseline="-25000" dirty="0"/>
              <a:t>1</a:t>
            </a:r>
            <a:r>
              <a:rPr lang="en-US" altLang="en-US" dirty="0"/>
              <a:t>, </a:t>
            </a:r>
            <a:r>
              <a:rPr lang="en-US" altLang="en-US" i="1" dirty="0"/>
              <a:t>A</a:t>
            </a:r>
            <a:r>
              <a:rPr lang="en-US" altLang="en-US" baseline="-25000" dirty="0"/>
              <a:t>2</a:t>
            </a:r>
            <a:r>
              <a:rPr lang="en-US" altLang="en-US" dirty="0"/>
              <a:t>, . . . , </a:t>
            </a:r>
            <a:r>
              <a:rPr lang="en-US" altLang="en-US" i="1" dirty="0"/>
              <a:t>A</a:t>
            </a:r>
            <a:r>
              <a:rPr lang="en-US" altLang="en-US" i="1" baseline="-25000" dirty="0"/>
              <a:t>k</a:t>
            </a:r>
            <a:r>
              <a:rPr lang="en-US" altLang="en-US" dirty="0"/>
              <a:t> such that</a:t>
            </a:r>
          </a:p>
        </p:txBody>
      </p:sp>
      <p:graphicFrame>
        <p:nvGraphicFramePr>
          <p:cNvPr id="7" name="Content Placeholder 7" descr="(item 2.) R(x)/Q(x) = ((A_1)/((a_1)x + (b_1)) + (A_2)/((a_2)x + (b_2)) + … + (A_i)/((a_k)x + (b_k)))&#10;">
            <a:extLst>
              <a:ext uri="{FF2B5EF4-FFF2-40B4-BE49-F238E27FC236}">
                <a16:creationId xmlns:a16="http://schemas.microsoft.com/office/drawing/2014/main" id="{6158D4C9-A80E-434F-812F-9087E3BBEF3E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2285030227"/>
              </p:ext>
            </p:extLst>
          </p:nvPr>
        </p:nvGraphicFramePr>
        <p:xfrm>
          <a:off x="3113882" y="2181225"/>
          <a:ext cx="5964237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350" name="Equation" r:id="rId3" imgW="6045120" imgH="825480" progId="Equation.DSMT4">
                  <p:embed/>
                </p:oleObj>
              </mc:Choice>
              <mc:Fallback>
                <p:oleObj name="Equation" r:id="rId3" imgW="6045120" imgH="825480" progId="Equation.DSMT4">
                  <p:embed/>
                  <p:pic>
                    <p:nvPicPr>
                      <p:cNvPr id="8" name="Content Placeholder 7">
                        <a:extLst>
                          <a:ext uri="{FF2B5EF4-FFF2-40B4-BE49-F238E27FC236}">
                            <a16:creationId xmlns:a16="http://schemas.microsoft.com/office/drawing/2014/main" id="{92373B93-825E-419C-9B52-B99CD3E1D0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13882" y="2181225"/>
                        <a:ext cx="5964237" cy="814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7F59E9-17D9-4BAC-A0A6-4BC3C3434637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6600" y="3396488"/>
            <a:ext cx="10712450" cy="324300"/>
          </a:xfrm>
        </p:spPr>
        <p:txBody>
          <a:bodyPr/>
          <a:lstStyle/>
          <a:p>
            <a:r>
              <a:rPr lang="en-US" altLang="en-US" dirty="0"/>
              <a:t>These constants can be determined as in the following example.</a:t>
            </a:r>
          </a:p>
        </p:txBody>
      </p:sp>
    </p:spTree>
    <p:extLst>
      <p:ext uri="{BB962C8B-B14F-4D97-AF65-F5344CB8AC3E}">
        <p14:creationId xmlns:p14="http://schemas.microsoft.com/office/powerpoint/2010/main" val="1553294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7F1F7-8004-4A3B-BFB2-B78A61CE4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DFA09-2805-44B4-BA04-F837F935EBBE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50"/>
            <a:ext cx="1254432" cy="260350"/>
          </a:xfrm>
        </p:spPr>
        <p:txBody>
          <a:bodyPr/>
          <a:lstStyle/>
          <a:p>
            <a:r>
              <a:rPr lang="en-US" altLang="en-US" dirty="0"/>
              <a:t>Evaluate</a:t>
            </a:r>
          </a:p>
        </p:txBody>
      </p:sp>
      <p:graphicFrame>
        <p:nvGraphicFramePr>
          <p:cNvPr id="12" name="Content Placeholder 11" descr="int (((x^3) + 2x minus 1)/(2(x^3) + 3(x^2) minus 2x)) (d x).&#10;">
            <a:extLst>
              <a:ext uri="{FF2B5EF4-FFF2-40B4-BE49-F238E27FC236}">
                <a16:creationId xmlns:a16="http://schemas.microsoft.com/office/drawing/2014/main" id="{F95585FB-2277-4204-9879-3239C3BFC0AE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1633613544"/>
              </p:ext>
            </p:extLst>
          </p:nvPr>
        </p:nvGraphicFramePr>
        <p:xfrm>
          <a:off x="2034129" y="1053272"/>
          <a:ext cx="2817225" cy="814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397" name="Equation" r:id="rId3" imgW="2679480" imgH="774360" progId="Equation.DSMT4">
                  <p:embed/>
                </p:oleObj>
              </mc:Choice>
              <mc:Fallback>
                <p:oleObj name="Equation" r:id="rId3" imgW="2679480" imgH="77436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C6D31561-76CB-4200-AF5D-58D3757485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34129" y="1053272"/>
                        <a:ext cx="2817225" cy="8144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4B298A-899A-416F-BADB-F7CB3CB19758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6600" y="2324099"/>
            <a:ext cx="10712450" cy="1598971"/>
          </a:xfrm>
        </p:spPr>
        <p:txBody>
          <a:bodyPr/>
          <a:lstStyle/>
          <a:p>
            <a:r>
              <a:rPr lang="en-US" altLang="en-US" b="1" dirty="0">
                <a:solidFill>
                  <a:srgbClr val="0000A3"/>
                </a:solidFill>
              </a:rPr>
              <a:t>Solution:</a:t>
            </a:r>
          </a:p>
          <a:p>
            <a:r>
              <a:rPr lang="en-US" altLang="en-US" dirty="0"/>
              <a:t>Since the degree of the numerator is less than the degree of the denominator, we don’t need to divide.</a:t>
            </a:r>
          </a:p>
          <a:p>
            <a:r>
              <a:rPr lang="en-US" altLang="en-US" dirty="0"/>
              <a:t>We factor the denominator as</a:t>
            </a:r>
          </a:p>
        </p:txBody>
      </p:sp>
      <p:graphicFrame>
        <p:nvGraphicFramePr>
          <p:cNvPr id="14" name="Content Placeholder 13" descr="2(x^3) + 3(x^2) minus 2(x) = x(2(x^2) + 3x minus 2) = x(2x minus 1)(x + 2)">
            <a:extLst>
              <a:ext uri="{FF2B5EF4-FFF2-40B4-BE49-F238E27FC236}">
                <a16:creationId xmlns:a16="http://schemas.microsoft.com/office/drawing/2014/main" id="{25A63992-EE4C-4E4B-8137-F62EE4FBEB26}"/>
              </a:ext>
            </a:extLst>
          </p:cNvPr>
          <p:cNvGraphicFramePr>
            <a:graphicFrameLocks noGrp="1" noChangeAspect="1"/>
          </p:cNvGraphicFramePr>
          <p:nvPr>
            <p:ph sz="quarter" idx="26"/>
            <p:extLst>
              <p:ext uri="{D42A27DB-BD31-4B8C-83A1-F6EECF244321}">
                <p14:modId xmlns:p14="http://schemas.microsoft.com/office/powerpoint/2010/main" val="4209927731"/>
              </p:ext>
            </p:extLst>
          </p:nvPr>
        </p:nvGraphicFramePr>
        <p:xfrm>
          <a:off x="3742252" y="4328967"/>
          <a:ext cx="4382188" cy="1025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398" name="Equation" r:id="rId5" imgW="4343400" imgH="1015920" progId="Equation.DSMT4">
                  <p:embed/>
                </p:oleObj>
              </mc:Choice>
              <mc:Fallback>
                <p:oleObj name="Equation" r:id="rId5" imgW="4343400" imgH="101592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8190FB5B-85FE-49D4-A124-AD771CE509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42252" y="4328967"/>
                        <a:ext cx="4382188" cy="10250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037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BA4E014E-1D07-40CD-8DB4-8BD0BBB44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2 – </a:t>
            </a:r>
            <a:r>
              <a:rPr lang="en-US" altLang="en-US" i="1" dirty="0"/>
              <a:t>Solution </a:t>
            </a:r>
            <a:r>
              <a:rPr lang="en-US" altLang="en-US" sz="2400" b="0" dirty="0"/>
              <a:t>(1 of 4)</a:t>
            </a:r>
            <a:endParaRPr lang="en-US" sz="2400" b="0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B9C1310-27C0-44D2-80FB-4E54112A377E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49"/>
            <a:ext cx="10718800" cy="711439"/>
          </a:xfrm>
        </p:spPr>
        <p:txBody>
          <a:bodyPr/>
          <a:lstStyle/>
          <a:p>
            <a:r>
              <a:rPr lang="en-US" altLang="en-US" dirty="0"/>
              <a:t>Since the denominator has three distinct linear factors, the partial fraction decomposition of the integrand (2) has the form</a:t>
            </a:r>
          </a:p>
        </p:txBody>
      </p:sp>
      <p:graphicFrame>
        <p:nvGraphicFramePr>
          <p:cNvPr id="17" name="Content Placeholder 16" descr="(item 3.) ((x^2) + 2x minus 1)/(x(2x minus 1)(x + 2)) = (A/x) + (B/(2x minus 1) + (C/(x + 2)))&#10;">
            <a:extLst>
              <a:ext uri="{FF2B5EF4-FFF2-40B4-BE49-F238E27FC236}">
                <a16:creationId xmlns:a16="http://schemas.microsoft.com/office/drawing/2014/main" id="{9803E3FB-1AFA-47CD-A104-A74BAA6A1807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4073688047"/>
              </p:ext>
            </p:extLst>
          </p:nvPr>
        </p:nvGraphicFramePr>
        <p:xfrm>
          <a:off x="3363849" y="2302336"/>
          <a:ext cx="5464302" cy="869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421" name="Equation" r:id="rId3" imgW="5270400" imgH="838080" progId="Equation.DSMT4">
                  <p:embed/>
                </p:oleObj>
              </mc:Choice>
              <mc:Fallback>
                <p:oleObj name="Equation" r:id="rId3" imgW="5270400" imgH="8380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DAB80C2F-CE22-468D-8933-DB8CD1C9C2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63849" y="2302336"/>
                        <a:ext cx="5464302" cy="8690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F83F5CB5-DBCE-47D4-99C7-6FA7A0608C1B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42950" y="3473572"/>
            <a:ext cx="10712450" cy="699319"/>
          </a:xfrm>
        </p:spPr>
        <p:txBody>
          <a:bodyPr/>
          <a:lstStyle/>
          <a:p>
            <a:r>
              <a:rPr lang="en-US" altLang="en-US" dirty="0"/>
              <a:t>To determine the values of </a:t>
            </a:r>
            <a:r>
              <a:rPr lang="en-US" altLang="en-US" i="1" dirty="0"/>
              <a:t>A</a:t>
            </a:r>
            <a:r>
              <a:rPr lang="en-US" altLang="en-US" dirty="0"/>
              <a:t>, </a:t>
            </a:r>
            <a:r>
              <a:rPr lang="en-US" altLang="en-US" i="1" dirty="0"/>
              <a:t>B</a:t>
            </a:r>
            <a:r>
              <a:rPr lang="en-US" altLang="en-US" dirty="0"/>
              <a:t>, and </a:t>
            </a:r>
            <a:r>
              <a:rPr lang="en-US" altLang="en-US" i="1" dirty="0"/>
              <a:t>C</a:t>
            </a:r>
            <a:r>
              <a:rPr lang="en-US" altLang="en-US" dirty="0"/>
              <a:t>, we multiply both sides of this equation by the product of the denominators, </a:t>
            </a:r>
            <a:r>
              <a:rPr lang="en-US" altLang="en-US" i="1" dirty="0"/>
              <a:t>x</a:t>
            </a:r>
            <a:r>
              <a:rPr lang="en-US" altLang="en-US" dirty="0"/>
              <a:t>(2</a:t>
            </a:r>
            <a:r>
              <a:rPr lang="en-US" altLang="en-US" i="1" dirty="0"/>
              <a:t>x</a:t>
            </a:r>
            <a:r>
              <a:rPr lang="en-US" altLang="en-US" dirty="0"/>
              <a:t> − 1)(</a:t>
            </a:r>
            <a:r>
              <a:rPr lang="en-US" altLang="en-US" i="1" dirty="0"/>
              <a:t>x</a:t>
            </a:r>
            <a:r>
              <a:rPr lang="en-US" altLang="en-US" dirty="0"/>
              <a:t> + 2), obtaining</a:t>
            </a:r>
          </a:p>
        </p:txBody>
      </p:sp>
      <p:graphicFrame>
        <p:nvGraphicFramePr>
          <p:cNvPr id="19" name="Content Placeholder 18" descr="(item 4.) (x^2) + 2x minus 1 = A(2x minus 1)(x + 2) + Bx(x + 2) + Cx(2x minus 1)&#10;">
            <a:extLst>
              <a:ext uri="{FF2B5EF4-FFF2-40B4-BE49-F238E27FC236}">
                <a16:creationId xmlns:a16="http://schemas.microsoft.com/office/drawing/2014/main" id="{E77846BB-6737-4A39-8EE1-11FB0C23DA1D}"/>
              </a:ext>
            </a:extLst>
          </p:cNvPr>
          <p:cNvGraphicFramePr>
            <a:graphicFrameLocks noGrp="1" noChangeAspect="1"/>
          </p:cNvGraphicFramePr>
          <p:nvPr>
            <p:ph sz="quarter" idx="26"/>
            <p:extLst>
              <p:ext uri="{D42A27DB-BD31-4B8C-83A1-F6EECF244321}">
                <p14:modId xmlns:p14="http://schemas.microsoft.com/office/powerpoint/2010/main" val="1900348468"/>
              </p:ext>
            </p:extLst>
          </p:nvPr>
        </p:nvGraphicFramePr>
        <p:xfrm>
          <a:off x="2218438" y="4525128"/>
          <a:ext cx="7990075" cy="45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422" name="Equation" r:id="rId5" imgW="7378560" imgH="419040" progId="Equation.DSMT4">
                  <p:embed/>
                </p:oleObj>
              </mc:Choice>
              <mc:Fallback>
                <p:oleObj name="Equation" r:id="rId5" imgW="7378560" imgH="41904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504B4221-490D-4947-82BF-01364128E6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18438" y="4525128"/>
                        <a:ext cx="7990075" cy="453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0589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83502-6A5A-43D1-B2A3-CACD744C2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2 – </a:t>
            </a:r>
            <a:r>
              <a:rPr lang="en-US" altLang="en-US" i="1" dirty="0"/>
              <a:t>Solution </a:t>
            </a:r>
            <a:r>
              <a:rPr lang="en-US" altLang="en-US" sz="2400" b="0" dirty="0"/>
              <a:t>(2 of 4)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69C93-95E0-4F6A-8243-3734792530D0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50"/>
            <a:ext cx="10718800" cy="672104"/>
          </a:xfrm>
        </p:spPr>
        <p:txBody>
          <a:bodyPr/>
          <a:lstStyle/>
          <a:p>
            <a:r>
              <a:rPr lang="en-US" altLang="en-US" dirty="0"/>
              <a:t>Expanding the right side of Equation 4 and writing it in the standard form for polynomials, we get</a:t>
            </a:r>
          </a:p>
        </p:txBody>
      </p:sp>
      <p:graphicFrame>
        <p:nvGraphicFramePr>
          <p:cNvPr id="12" name="Content Placeholder 11" descr="(item 5.) (x^2) + 2x minus 1 = (2A + B + 2C)(x^2) + (3A + 2B minus C)x minus 2A&#10;">
            <a:extLst>
              <a:ext uri="{FF2B5EF4-FFF2-40B4-BE49-F238E27FC236}">
                <a16:creationId xmlns:a16="http://schemas.microsoft.com/office/drawing/2014/main" id="{420766CB-A222-4E18-935C-E867ADF99F7E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4162659989"/>
              </p:ext>
            </p:extLst>
          </p:nvPr>
        </p:nvGraphicFramePr>
        <p:xfrm>
          <a:off x="2777482" y="2221937"/>
          <a:ext cx="7505398" cy="434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1477" name="Equation" r:id="rId3" imgW="7238880" imgH="419040" progId="Equation.DSMT4">
                  <p:embed/>
                </p:oleObj>
              </mc:Choice>
              <mc:Fallback>
                <p:oleObj name="Equation" r:id="rId3" imgW="7238880" imgH="4190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A652BE6C-050C-4E23-A5FE-6B16602A5B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77482" y="2221937"/>
                        <a:ext cx="7505398" cy="4345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35712F-5E5B-4D3E-A8B9-4D5469351A1B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23900" y="2937272"/>
            <a:ext cx="10718800" cy="294109"/>
          </a:xfrm>
        </p:spPr>
        <p:txBody>
          <a:bodyPr/>
          <a:lstStyle/>
          <a:p>
            <a:r>
              <a:rPr lang="en-US" altLang="en-US" dirty="0"/>
              <a:t>The polynomials in Equation 5 are identical, so their coefficients must be equal</a:t>
            </a:r>
            <a:r>
              <a:rPr lang="en-US" altLang="en-US" dirty="0" smtClean="0"/>
              <a:t>.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A24022-ED42-4FF7-B70E-14081DDFE7C4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736601" y="3279224"/>
            <a:ext cx="2404805" cy="267372"/>
          </a:xfrm>
        </p:spPr>
        <p:txBody>
          <a:bodyPr/>
          <a:lstStyle/>
          <a:p>
            <a:r>
              <a:rPr lang="en-US" altLang="en-US" dirty="0"/>
              <a:t>The coefficient of</a:t>
            </a:r>
            <a:endParaRPr lang="en-US" dirty="0"/>
          </a:p>
        </p:txBody>
      </p:sp>
      <p:graphicFrame>
        <p:nvGraphicFramePr>
          <p:cNvPr id="14" name="Content Placeholder 13" descr="(x^2)">
            <a:extLst>
              <a:ext uri="{FF2B5EF4-FFF2-40B4-BE49-F238E27FC236}">
                <a16:creationId xmlns:a16="http://schemas.microsoft.com/office/drawing/2014/main" id="{248F1617-C1AD-478F-AC51-972A11F8F149}"/>
              </a:ext>
            </a:extLst>
          </p:cNvPr>
          <p:cNvGraphicFramePr>
            <a:graphicFrameLocks noGrp="1" noChangeAspect="1"/>
          </p:cNvGraphicFramePr>
          <p:nvPr>
            <p:ph sz="quarter" idx="27"/>
            <p:extLst>
              <p:ext uri="{D42A27DB-BD31-4B8C-83A1-F6EECF244321}">
                <p14:modId xmlns:p14="http://schemas.microsoft.com/office/powerpoint/2010/main" val="1362201715"/>
              </p:ext>
            </p:extLst>
          </p:nvPr>
        </p:nvGraphicFramePr>
        <p:xfrm>
          <a:off x="3141406" y="3214565"/>
          <a:ext cx="3302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1478" name="Equation" r:id="rId5" imgW="330120" imgH="342720" progId="Equation.DSMT4">
                  <p:embed/>
                </p:oleObj>
              </mc:Choice>
              <mc:Fallback>
                <p:oleObj name="Equation" r:id="rId5" imgW="330120" imgH="34272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84CF21F7-1A6E-48A8-92C5-56F9CFA4F0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41406" y="3214565"/>
                        <a:ext cx="3302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44BF755-10ED-48FE-BD16-73BB641C6732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544579" y="3281309"/>
            <a:ext cx="8009194" cy="307976"/>
          </a:xfrm>
        </p:spPr>
        <p:txBody>
          <a:bodyPr/>
          <a:lstStyle/>
          <a:p>
            <a:r>
              <a:rPr lang="en-US" altLang="en-US" dirty="0"/>
              <a:t>on the right side, 2</a:t>
            </a:r>
            <a:r>
              <a:rPr lang="en-US" altLang="en-US" i="1" dirty="0"/>
              <a:t>A</a:t>
            </a:r>
            <a:r>
              <a:rPr lang="en-US" altLang="en-US" dirty="0"/>
              <a:t> + </a:t>
            </a:r>
            <a:r>
              <a:rPr lang="en-US" altLang="en-US" i="1" dirty="0"/>
              <a:t>B</a:t>
            </a:r>
            <a:r>
              <a:rPr lang="en-US" altLang="en-US" dirty="0"/>
              <a:t> + 2</a:t>
            </a:r>
            <a:r>
              <a:rPr lang="en-US" altLang="en-US" i="1" dirty="0"/>
              <a:t>C</a:t>
            </a:r>
            <a:r>
              <a:rPr lang="en-US" altLang="en-US" dirty="0"/>
              <a:t>, must equal the coefficient of</a:t>
            </a:r>
            <a:endParaRPr lang="en-US" dirty="0"/>
          </a:p>
        </p:txBody>
      </p:sp>
      <p:graphicFrame>
        <p:nvGraphicFramePr>
          <p:cNvPr id="26" name="Content Placeholder 25" descr="(x^2)">
            <a:extLst>
              <a:ext uri="{FF2B5EF4-FFF2-40B4-BE49-F238E27FC236}">
                <a16:creationId xmlns:a16="http://schemas.microsoft.com/office/drawing/2014/main" id="{4A561738-117D-4712-AAC6-D27CBB2F1460}"/>
              </a:ext>
            </a:extLst>
          </p:cNvPr>
          <p:cNvGraphicFramePr>
            <a:graphicFrameLocks noGrp="1" noChangeAspect="1"/>
          </p:cNvGraphicFramePr>
          <p:nvPr>
            <p:ph sz="quarter" idx="29"/>
            <p:extLst>
              <p:ext uri="{D42A27DB-BD31-4B8C-83A1-F6EECF244321}">
                <p14:modId xmlns:p14="http://schemas.microsoft.com/office/powerpoint/2010/main" val="1586806140"/>
              </p:ext>
            </p:extLst>
          </p:nvPr>
        </p:nvGraphicFramePr>
        <p:xfrm>
          <a:off x="720091" y="3576924"/>
          <a:ext cx="363220" cy="377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1479" name="Equation" r:id="rId7" imgW="330120" imgH="342720" progId="Equation.DSMT4">
                  <p:embed/>
                </p:oleObj>
              </mc:Choice>
              <mc:Fallback>
                <p:oleObj name="Equation" r:id="rId7" imgW="330120" imgH="34272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E32C6A09-8384-4864-BA8B-02828E4F02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20091" y="3576924"/>
                        <a:ext cx="363220" cy="377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2F0E1F01-EF78-4294-BA1A-855A3E160022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1178653" y="3658867"/>
            <a:ext cx="3997225" cy="307976"/>
          </a:xfrm>
        </p:spPr>
        <p:txBody>
          <a:bodyPr/>
          <a:lstStyle/>
          <a:p>
            <a:r>
              <a:rPr lang="en-US" altLang="en-US" dirty="0"/>
              <a:t>on the left side—namely, 1.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71AFBE6F-C330-43A3-B3E8-195B12EBC5C2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723900" y="4553363"/>
            <a:ext cx="10838838" cy="355872"/>
          </a:xfrm>
        </p:spPr>
        <p:txBody>
          <a:bodyPr/>
          <a:lstStyle/>
          <a:p>
            <a:r>
              <a:rPr lang="en-US" altLang="en-US" dirty="0"/>
              <a:t>Likewise, the coefficients of </a:t>
            </a:r>
            <a:r>
              <a:rPr lang="en-US" altLang="en-US" i="1" dirty="0"/>
              <a:t>x</a:t>
            </a:r>
            <a:r>
              <a:rPr lang="en-US" altLang="en-US" dirty="0"/>
              <a:t> are equal and the constant terms are equal.</a:t>
            </a:r>
          </a:p>
        </p:txBody>
      </p:sp>
    </p:spTree>
    <p:extLst>
      <p:ext uri="{BB962C8B-B14F-4D97-AF65-F5344CB8AC3E}">
        <p14:creationId xmlns:p14="http://schemas.microsoft.com/office/powerpoint/2010/main" val="1223672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C7E36-EF01-4802-B734-6D6B9CCA8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2 – </a:t>
            </a:r>
            <a:r>
              <a:rPr lang="en-US" altLang="en-US" i="1" dirty="0"/>
              <a:t>Solution </a:t>
            </a:r>
            <a:r>
              <a:rPr lang="en-US" altLang="en-US" sz="2400" b="0" dirty="0"/>
              <a:t>(3 of 4)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DF322-CEB4-45B6-ACBD-25C82EC1985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50"/>
            <a:ext cx="8274665" cy="260350"/>
          </a:xfrm>
        </p:spPr>
        <p:txBody>
          <a:bodyPr/>
          <a:lstStyle/>
          <a:p>
            <a:r>
              <a:rPr lang="en-US" altLang="en-US" dirty="0"/>
              <a:t>This gives the following system of equations for </a:t>
            </a:r>
            <a:r>
              <a:rPr lang="en-US" altLang="en-US" i="1" dirty="0"/>
              <a:t>A</a:t>
            </a:r>
            <a:r>
              <a:rPr lang="en-US" altLang="en-US" dirty="0"/>
              <a:t>, </a:t>
            </a:r>
            <a:r>
              <a:rPr lang="en-US" altLang="en-US" i="1" dirty="0"/>
              <a:t>B</a:t>
            </a:r>
            <a:r>
              <a:rPr lang="en-US" altLang="en-US" dirty="0"/>
              <a:t>, and </a:t>
            </a:r>
            <a:r>
              <a:rPr lang="en-US" altLang="en-US" i="1" dirty="0"/>
              <a:t>C</a:t>
            </a:r>
            <a:r>
              <a:rPr lang="en-US" altLang="en-US" dirty="0"/>
              <a:t>:</a:t>
            </a:r>
          </a:p>
        </p:txBody>
      </p:sp>
      <p:graphicFrame>
        <p:nvGraphicFramePr>
          <p:cNvPr id="12" name="Content Placeholder 11" descr="2A + B + 2C = 1. 3A + 2B minus C = 2. negative 2A = negative 1">
            <a:extLst>
              <a:ext uri="{FF2B5EF4-FFF2-40B4-BE49-F238E27FC236}">
                <a16:creationId xmlns:a16="http://schemas.microsoft.com/office/drawing/2014/main" id="{A68ECA21-0EF9-4B40-AF13-A2912E2080EF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1588564401"/>
              </p:ext>
            </p:extLst>
          </p:nvPr>
        </p:nvGraphicFramePr>
        <p:xfrm>
          <a:off x="4915453" y="1934337"/>
          <a:ext cx="2354744" cy="1486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495" name="Equation" r:id="rId3" imgW="2514600" imgH="1587240" progId="Equation.DSMT4">
                  <p:embed/>
                </p:oleObj>
              </mc:Choice>
              <mc:Fallback>
                <p:oleObj name="Equation" r:id="rId3" imgW="2514600" imgH="15872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C7792F57-5A68-481F-AEC5-DAF161243E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15453" y="1934337"/>
                        <a:ext cx="2354744" cy="14865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544FA1C-0B0B-473E-A32A-EF1EC51AAF08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6600" y="3993446"/>
            <a:ext cx="2198329" cy="381179"/>
          </a:xfrm>
        </p:spPr>
        <p:txBody>
          <a:bodyPr/>
          <a:lstStyle/>
          <a:p>
            <a:r>
              <a:rPr lang="en-US" altLang="en-US" dirty="0"/>
              <a:t>Solving, we get,</a:t>
            </a:r>
            <a:endParaRPr lang="en-US" dirty="0"/>
          </a:p>
        </p:txBody>
      </p:sp>
      <p:graphicFrame>
        <p:nvGraphicFramePr>
          <p:cNvPr id="14" name="Content Placeholder 13" descr="A = (1/2), B = (1/5), and C = negative (1/10)">
            <a:extLst>
              <a:ext uri="{FF2B5EF4-FFF2-40B4-BE49-F238E27FC236}">
                <a16:creationId xmlns:a16="http://schemas.microsoft.com/office/drawing/2014/main" id="{F3D27B27-EC12-4C64-A10E-BF5BFE39D65B}"/>
              </a:ext>
            </a:extLst>
          </p:cNvPr>
          <p:cNvGraphicFramePr>
            <a:graphicFrameLocks noGrp="1" noChangeAspect="1"/>
          </p:cNvGraphicFramePr>
          <p:nvPr>
            <p:ph sz="quarter" idx="26"/>
            <p:extLst>
              <p:ext uri="{D42A27DB-BD31-4B8C-83A1-F6EECF244321}">
                <p14:modId xmlns:p14="http://schemas.microsoft.com/office/powerpoint/2010/main" val="1457459801"/>
              </p:ext>
            </p:extLst>
          </p:nvPr>
        </p:nvGraphicFramePr>
        <p:xfrm>
          <a:off x="2967970" y="3976005"/>
          <a:ext cx="3536789" cy="414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496" name="Equation" r:id="rId5" imgW="3466800" imgH="406080" progId="Equation.DSMT4">
                  <p:embed/>
                </p:oleObj>
              </mc:Choice>
              <mc:Fallback>
                <p:oleObj name="Equation" r:id="rId5" imgW="3466800" imgH="4060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5CB46EC4-644E-4D3F-9625-7E8F8795DA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67970" y="3976005"/>
                        <a:ext cx="3536789" cy="4145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C9E8678-C44F-40EE-B8CB-0ED01766BEDD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588407" y="4001054"/>
            <a:ext cx="929968" cy="328610"/>
          </a:xfrm>
        </p:spPr>
        <p:txBody>
          <a:bodyPr/>
          <a:lstStyle/>
          <a:p>
            <a:r>
              <a:rPr lang="en-US" altLang="en-US" dirty="0"/>
              <a:t>and so</a:t>
            </a:r>
            <a:endParaRPr lang="en-US" dirty="0"/>
          </a:p>
        </p:txBody>
      </p:sp>
      <p:graphicFrame>
        <p:nvGraphicFramePr>
          <p:cNvPr id="16" name="Content Placeholder 15" descr="int (((x^2) + 2x minus 1)/(2(x^3) + 3(x^2) minus 2x)) (d x) = int ((1/2)(1/x) + (1/5)(1/(2x minus 1)) minus (1/10)(1/(x + 2))) (d x)&#10;">
            <a:extLst>
              <a:ext uri="{FF2B5EF4-FFF2-40B4-BE49-F238E27FC236}">
                <a16:creationId xmlns:a16="http://schemas.microsoft.com/office/drawing/2014/main" id="{32CE9FDF-E316-4FD9-BCB0-60FDB9AAF666}"/>
              </a:ext>
            </a:extLst>
          </p:cNvPr>
          <p:cNvGraphicFramePr>
            <a:graphicFrameLocks noGrp="1" noChangeAspect="1"/>
          </p:cNvGraphicFramePr>
          <p:nvPr>
            <p:ph sz="quarter" idx="28"/>
            <p:extLst>
              <p:ext uri="{D42A27DB-BD31-4B8C-83A1-F6EECF244321}">
                <p14:modId xmlns:p14="http://schemas.microsoft.com/office/powerpoint/2010/main" val="3190464329"/>
              </p:ext>
            </p:extLst>
          </p:nvPr>
        </p:nvGraphicFramePr>
        <p:xfrm>
          <a:off x="2675800" y="4933605"/>
          <a:ext cx="6834049" cy="797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497" name="Equation" r:id="rId7" imgW="7073640" imgH="825480" progId="Equation.DSMT4">
                  <p:embed/>
                </p:oleObj>
              </mc:Choice>
              <mc:Fallback>
                <p:oleObj name="Equation" r:id="rId7" imgW="7073640" imgH="8254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9F90F093-F915-4765-8B07-395B3581F5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75800" y="4933605"/>
                        <a:ext cx="6834049" cy="7975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2028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FC80F-CCFC-4BCA-9914-7394E3203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2 – </a:t>
            </a:r>
            <a:r>
              <a:rPr lang="en-US" altLang="en-US" i="1" dirty="0"/>
              <a:t>Solution </a:t>
            </a:r>
            <a:r>
              <a:rPr lang="en-US" altLang="en-US" sz="2400" b="0" dirty="0"/>
              <a:t>(4 of 4)</a:t>
            </a:r>
            <a:endParaRPr lang="en-US" dirty="0"/>
          </a:p>
        </p:txBody>
      </p:sp>
      <p:graphicFrame>
        <p:nvGraphicFramePr>
          <p:cNvPr id="12" name="Content Placeholder 11" descr=" =  (1/2) ln (abs(x)) + (1/10) ln (abs(2x minus 1)) minus (1/10) ln (abs(x + 2)) + K&#10;">
            <a:extLst>
              <a:ext uri="{FF2B5EF4-FFF2-40B4-BE49-F238E27FC236}">
                <a16:creationId xmlns:a16="http://schemas.microsoft.com/office/drawing/2014/main" id="{C0F76569-EAC5-4696-AA24-39B887229A64}"/>
              </a:ext>
            </a:extLst>
          </p:cNvPr>
          <p:cNvGraphicFramePr>
            <a:graphicFrameLocks noGrp="1" noChangeAspect="1"/>
          </p:cNvGraphicFramePr>
          <p:nvPr>
            <p:ph sz="quarter" idx="23"/>
            <p:extLst>
              <p:ext uri="{D42A27DB-BD31-4B8C-83A1-F6EECF244321}">
                <p14:modId xmlns:p14="http://schemas.microsoft.com/office/powerpoint/2010/main" val="651093976"/>
              </p:ext>
            </p:extLst>
          </p:nvPr>
        </p:nvGraphicFramePr>
        <p:xfrm>
          <a:off x="3606631" y="1581273"/>
          <a:ext cx="4978739" cy="453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95" name="Equation" r:id="rId3" imgW="4736880" imgH="431640" progId="Equation.DSMT4">
                  <p:embed/>
                </p:oleObj>
              </mc:Choice>
              <mc:Fallback>
                <p:oleObj name="Equation" r:id="rId3" imgW="4736880" imgH="4316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793F8F8C-1B27-496D-94D8-FB038E75F4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06631" y="1581273"/>
                        <a:ext cx="4978739" cy="4538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37EAFB-39B3-4B17-84E6-FEBD72D7FAF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36600" y="2495062"/>
            <a:ext cx="10712450" cy="365125"/>
          </a:xfrm>
        </p:spPr>
        <p:txBody>
          <a:bodyPr/>
          <a:lstStyle/>
          <a:p>
            <a:r>
              <a:rPr lang="en-US" altLang="en-US" dirty="0"/>
              <a:t>In integrating the middle term we have made the mental substitution </a:t>
            </a:r>
            <a:r>
              <a:rPr lang="en-US" altLang="en-US" i="1" dirty="0"/>
              <a:t>u</a:t>
            </a:r>
            <a:r>
              <a:rPr lang="en-US" altLang="en-US" dirty="0"/>
              <a:t> = 2</a:t>
            </a:r>
            <a:r>
              <a:rPr lang="en-US" altLang="en-US" i="1" dirty="0"/>
              <a:t>x</a:t>
            </a:r>
            <a:r>
              <a:rPr lang="en-US" altLang="en-US" dirty="0"/>
              <a:t> </a:t>
            </a:r>
            <a:r>
              <a:rPr lang="en-US" altLang="en-US" dirty="0" smtClean="0"/>
              <a:t>− </a:t>
            </a:r>
            <a:r>
              <a:rPr lang="en-US" altLang="en-US" dirty="0"/>
              <a:t>1</a:t>
            </a:r>
            <a:r>
              <a:rPr lang="en-US" altLang="en-US" dirty="0" smtClean="0"/>
              <a:t>,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B78D6A-9799-41C1-9366-8CC1A9EEEF9C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6600" y="2861843"/>
            <a:ext cx="3510935" cy="331932"/>
          </a:xfrm>
        </p:spPr>
        <p:txBody>
          <a:bodyPr/>
          <a:lstStyle/>
          <a:p>
            <a:r>
              <a:rPr lang="en-US" altLang="en-US" dirty="0"/>
              <a:t>which gives </a:t>
            </a:r>
            <a:r>
              <a:rPr lang="en-US" altLang="en-US" i="1" dirty="0" smtClean="0"/>
              <a:t>d</a:t>
            </a:r>
            <a:r>
              <a:rPr lang="en-US" altLang="en-US" sz="100" i="1" dirty="0" smtClean="0"/>
              <a:t> </a:t>
            </a:r>
            <a:r>
              <a:rPr lang="en-US" altLang="en-US" i="1" dirty="0" smtClean="0"/>
              <a:t>u</a:t>
            </a:r>
            <a:r>
              <a:rPr lang="en-US" altLang="en-US" dirty="0" smtClean="0"/>
              <a:t> </a:t>
            </a:r>
            <a:r>
              <a:rPr lang="en-US" altLang="en-US" dirty="0"/>
              <a:t>= 2</a:t>
            </a:r>
            <a:r>
              <a:rPr lang="en-US" altLang="en-US" i="1" dirty="0"/>
              <a:t>dx</a:t>
            </a:r>
            <a:r>
              <a:rPr lang="en-US" altLang="en-US" dirty="0"/>
              <a:t> and</a:t>
            </a:r>
            <a:endParaRPr lang="en-US" dirty="0"/>
          </a:p>
        </p:txBody>
      </p:sp>
      <p:graphicFrame>
        <p:nvGraphicFramePr>
          <p:cNvPr id="14" name="Content Placeholder 13" descr="dx = (1/2) du.">
            <a:extLst>
              <a:ext uri="{FF2B5EF4-FFF2-40B4-BE49-F238E27FC236}">
                <a16:creationId xmlns:a16="http://schemas.microsoft.com/office/drawing/2014/main" id="{37536CD4-B7BE-4531-A6C8-3C7AA36EF8C7}"/>
              </a:ext>
            </a:extLst>
          </p:cNvPr>
          <p:cNvGraphicFramePr>
            <a:graphicFrameLocks noGrp="1" noChangeAspect="1"/>
          </p:cNvGraphicFramePr>
          <p:nvPr>
            <p:ph sz="quarter" idx="26"/>
            <p:extLst>
              <p:ext uri="{D42A27DB-BD31-4B8C-83A1-F6EECF244321}">
                <p14:modId xmlns:p14="http://schemas.microsoft.com/office/powerpoint/2010/main" val="1877922555"/>
              </p:ext>
            </p:extLst>
          </p:nvPr>
        </p:nvGraphicFramePr>
        <p:xfrm>
          <a:off x="4256500" y="2850940"/>
          <a:ext cx="12827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96" name="Equation" r:id="rId5" imgW="1282680" imgH="406080" progId="Equation.DSMT4">
                  <p:embed/>
                </p:oleObj>
              </mc:Choice>
              <mc:Fallback>
                <p:oleObj name="Equation" r:id="rId5" imgW="1282680" imgH="4060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27153CF8-755C-4AFE-8FC3-67EC6501D7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56500" y="2850940"/>
                        <a:ext cx="12827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5707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0EC0F-FDE1-454C-802F-F06F45008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154"/>
            <a:ext cx="10515600" cy="888046"/>
          </a:xfrm>
        </p:spPr>
        <p:txBody>
          <a:bodyPr/>
          <a:lstStyle/>
          <a:p>
            <a:r>
              <a:rPr lang="en-US" altLang="en-US" dirty="0"/>
              <a:t>Integration of Rational Functions by Partial Fractions </a:t>
            </a:r>
            <a:r>
              <a:rPr lang="en-US" altLang="en-US" sz="2400" b="0" dirty="0"/>
              <a:t>(10 of 16)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61D00-33A5-41C5-8A8C-3792D11926A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49"/>
            <a:ext cx="10718800" cy="1763867"/>
          </a:xfrm>
        </p:spPr>
        <p:txBody>
          <a:bodyPr/>
          <a:lstStyle/>
          <a:p>
            <a:r>
              <a:rPr lang="en-US" altLang="en-US" b="1" dirty="0"/>
              <a:t>Note:</a:t>
            </a:r>
            <a:br>
              <a:rPr lang="en-US" altLang="en-US" b="1" dirty="0"/>
            </a:br>
            <a:r>
              <a:rPr lang="en-US" altLang="en-US" dirty="0"/>
              <a:t>We can use an alternative method to find the coefficients </a:t>
            </a:r>
            <a:r>
              <a:rPr lang="en-US" altLang="en-US" i="1" dirty="0"/>
              <a:t>A</a:t>
            </a:r>
            <a:r>
              <a:rPr lang="en-US" altLang="en-US" dirty="0"/>
              <a:t>, </a:t>
            </a:r>
            <a:r>
              <a:rPr lang="en-US" altLang="en-US" i="1" dirty="0"/>
              <a:t>B,</a:t>
            </a:r>
            <a:r>
              <a:rPr lang="en-US" altLang="en-US" dirty="0"/>
              <a:t> and </a:t>
            </a:r>
            <a:r>
              <a:rPr lang="en-US" altLang="en-US" i="1" dirty="0"/>
              <a:t>C</a:t>
            </a:r>
            <a:r>
              <a:rPr lang="en-US" altLang="en-US" dirty="0"/>
              <a:t> in Example 2. Equation 4 is an identity; it is true for every value of </a:t>
            </a:r>
            <a:r>
              <a:rPr lang="en-US" altLang="en-US" i="1" dirty="0"/>
              <a:t>x</a:t>
            </a:r>
            <a:r>
              <a:rPr lang="en-US" altLang="en-US" dirty="0"/>
              <a:t>. Let’s choose values of </a:t>
            </a:r>
            <a:r>
              <a:rPr lang="en-US" altLang="en-US" i="1" dirty="0"/>
              <a:t>x</a:t>
            </a:r>
            <a:r>
              <a:rPr lang="en-US" altLang="en-US" dirty="0"/>
              <a:t> that simplify the equation.</a:t>
            </a:r>
          </a:p>
          <a:p>
            <a:r>
              <a:rPr lang="en-US" altLang="en-US" dirty="0"/>
              <a:t>If we put </a:t>
            </a:r>
            <a:r>
              <a:rPr lang="en-US" altLang="en-US" i="1" dirty="0"/>
              <a:t>x</a:t>
            </a:r>
            <a:r>
              <a:rPr lang="en-US" altLang="en-US" dirty="0"/>
              <a:t> = 0 in Equation 4, then the second and third terms on the right side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36E3DE-D30F-4A41-9AA9-F9E2B8F3CD6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36600" y="3114172"/>
            <a:ext cx="7109542" cy="334963"/>
          </a:xfrm>
        </p:spPr>
        <p:txBody>
          <a:bodyPr/>
          <a:lstStyle/>
          <a:p>
            <a:r>
              <a:rPr lang="en-US" altLang="en-US" dirty="0"/>
              <a:t>vanish and the equation then becomes −2</a:t>
            </a:r>
            <a:r>
              <a:rPr lang="en-US" altLang="en-US" i="1" dirty="0"/>
              <a:t>A</a:t>
            </a:r>
            <a:r>
              <a:rPr lang="en-US" altLang="en-US" dirty="0"/>
              <a:t> = −1, </a:t>
            </a:r>
            <a:r>
              <a:rPr lang="en-US" altLang="en-US" dirty="0" smtClean="0"/>
              <a:t>or</a:t>
            </a:r>
            <a:endParaRPr lang="en-US" dirty="0"/>
          </a:p>
        </p:txBody>
      </p:sp>
      <p:graphicFrame>
        <p:nvGraphicFramePr>
          <p:cNvPr id="12" name="Content Placeholder 11" descr="A = (1/2)">
            <a:extLst>
              <a:ext uri="{FF2B5EF4-FFF2-40B4-BE49-F238E27FC236}">
                <a16:creationId xmlns:a16="http://schemas.microsoft.com/office/drawing/2014/main" id="{A5457F52-6719-43AD-9472-3798641E09CA}"/>
              </a:ext>
            </a:extLst>
          </p:cNvPr>
          <p:cNvGraphicFramePr>
            <a:graphicFrameLocks noGrp="1" noChangeAspect="1"/>
          </p:cNvGraphicFramePr>
          <p:nvPr>
            <p:ph sz="quarter" idx="25"/>
            <p:extLst>
              <p:ext uri="{D42A27DB-BD31-4B8C-83A1-F6EECF244321}">
                <p14:modId xmlns:p14="http://schemas.microsoft.com/office/powerpoint/2010/main" val="2339009536"/>
              </p:ext>
            </p:extLst>
          </p:nvPr>
        </p:nvGraphicFramePr>
        <p:xfrm>
          <a:off x="7834576" y="3096383"/>
          <a:ext cx="812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553" name="Equation" r:id="rId3" imgW="812520" imgH="406080" progId="Equation.DSMT4">
                  <p:embed/>
                </p:oleObj>
              </mc:Choice>
              <mc:Fallback>
                <p:oleObj name="Equation" r:id="rId3" imgW="812520" imgH="4060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31F14C70-6680-4650-AE20-F162EAF42F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34576" y="3096383"/>
                        <a:ext cx="8128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61FF07-BD27-4942-9854-20DF813755E7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736600" y="3792947"/>
            <a:ext cx="1298677" cy="334963"/>
          </a:xfrm>
        </p:spPr>
        <p:txBody>
          <a:bodyPr/>
          <a:lstStyle/>
          <a:p>
            <a:r>
              <a:rPr lang="en-US" altLang="en-US" dirty="0"/>
              <a:t>Likewise,</a:t>
            </a:r>
            <a:endParaRPr lang="en-US" dirty="0"/>
          </a:p>
        </p:txBody>
      </p:sp>
      <p:graphicFrame>
        <p:nvGraphicFramePr>
          <p:cNvPr id="16" name="Content Placeholder 13" descr="x = (1/2) gives (5B/4) = (1/4) and x = negative 2">
            <a:extLst>
              <a:ext uri="{FF2B5EF4-FFF2-40B4-BE49-F238E27FC236}">
                <a16:creationId xmlns:a16="http://schemas.microsoft.com/office/drawing/2014/main" id="{EFE1E442-4B11-42C2-BD00-6CC1384683FB}"/>
              </a:ext>
            </a:extLst>
          </p:cNvPr>
          <p:cNvGraphicFramePr>
            <a:graphicFrameLocks noGrp="1" noChangeAspect="1"/>
          </p:cNvGraphicFramePr>
          <p:nvPr>
            <p:ph sz="quarter" idx="27"/>
            <p:extLst>
              <p:ext uri="{D42A27DB-BD31-4B8C-83A1-F6EECF244321}">
                <p14:modId xmlns:p14="http://schemas.microsoft.com/office/powerpoint/2010/main" val="3333929024"/>
              </p:ext>
            </p:extLst>
          </p:nvPr>
        </p:nvGraphicFramePr>
        <p:xfrm>
          <a:off x="2021302" y="3591792"/>
          <a:ext cx="4225174" cy="747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554" name="Equation" r:id="rId5" imgW="4089240" imgH="723600" progId="Equation.DSMT4">
                  <p:embed/>
                </p:oleObj>
              </mc:Choice>
              <mc:Fallback>
                <p:oleObj name="Equation" r:id="rId5" imgW="4089240" imgH="723600" progId="Equation.DSMT4">
                  <p:embed/>
                  <p:pic>
                    <p:nvPicPr>
                      <p:cNvPr id="14" name="Content Placeholder 13">
                        <a:extLst>
                          <a:ext uri="{FF2B5EF4-FFF2-40B4-BE49-F238E27FC236}">
                            <a16:creationId xmlns:a16="http://schemas.microsoft.com/office/drawing/2014/main" id="{AAA4B0D6-A130-42D5-8BEB-761E5D69FB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21302" y="3591792"/>
                        <a:ext cx="4225174" cy="7479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8C7FD7A-BD89-4C30-8217-7605B429686F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313186" y="3778771"/>
            <a:ext cx="2602214" cy="334964"/>
          </a:xfrm>
        </p:spPr>
        <p:txBody>
          <a:bodyPr/>
          <a:lstStyle/>
          <a:p>
            <a:r>
              <a:rPr lang="en-US" altLang="en-US" dirty="0"/>
              <a:t>gives 10</a:t>
            </a:r>
            <a:r>
              <a:rPr lang="en-US" altLang="en-US" i="1" dirty="0"/>
              <a:t>C</a:t>
            </a:r>
            <a:r>
              <a:rPr lang="en-US" altLang="en-US" dirty="0"/>
              <a:t> = </a:t>
            </a:r>
            <a:r>
              <a:rPr lang="en-US" altLang="en-US" dirty="0" smtClean="0"/>
              <a:t>−1</a:t>
            </a:r>
            <a:r>
              <a:rPr lang="en-US" altLang="en-US" dirty="0"/>
              <a:t>, so</a:t>
            </a:r>
            <a:endParaRPr lang="en-US" dirty="0"/>
          </a:p>
        </p:txBody>
      </p:sp>
      <p:graphicFrame>
        <p:nvGraphicFramePr>
          <p:cNvPr id="18" name="Content Placeholder 17" descr="B = (1/5) and C = negative (1/10)">
            <a:extLst>
              <a:ext uri="{FF2B5EF4-FFF2-40B4-BE49-F238E27FC236}">
                <a16:creationId xmlns:a16="http://schemas.microsoft.com/office/drawing/2014/main" id="{EA431F24-C872-465F-ACBA-7021904E9A49}"/>
              </a:ext>
            </a:extLst>
          </p:cNvPr>
          <p:cNvGraphicFramePr>
            <a:graphicFrameLocks noGrp="1" noChangeAspect="1"/>
          </p:cNvGraphicFramePr>
          <p:nvPr>
            <p:ph sz="quarter" idx="29"/>
            <p:extLst>
              <p:ext uri="{D42A27DB-BD31-4B8C-83A1-F6EECF244321}">
                <p14:modId xmlns:p14="http://schemas.microsoft.com/office/powerpoint/2010/main" val="2690131879"/>
              </p:ext>
            </p:extLst>
          </p:nvPr>
        </p:nvGraphicFramePr>
        <p:xfrm>
          <a:off x="8935552" y="3766907"/>
          <a:ext cx="2643135" cy="422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555" name="Equation" r:id="rId7" imgW="2539800" imgH="406080" progId="Equation.DSMT4">
                  <p:embed/>
                </p:oleObj>
              </mc:Choice>
              <mc:Fallback>
                <p:oleObj name="Equation" r:id="rId7" imgW="2539800" imgH="40608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6F6D92D5-F000-490A-A180-6C41F03876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935552" y="3766907"/>
                        <a:ext cx="2643135" cy="4229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4589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AA5C7-9F7E-4389-81F1-C57DB7FE2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551"/>
            <a:ext cx="10515600" cy="879253"/>
          </a:xfrm>
        </p:spPr>
        <p:txBody>
          <a:bodyPr/>
          <a:lstStyle/>
          <a:p>
            <a:r>
              <a:rPr lang="en-US" altLang="en-US" dirty="0"/>
              <a:t>Integration of Rational Functions by Partial Fractions </a:t>
            </a:r>
            <a:r>
              <a:rPr lang="en-US" altLang="en-US" sz="2400" b="0" dirty="0"/>
              <a:t>(11 of 16)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7DF84-90A5-4378-B33D-AC8799FEEEF8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0939"/>
            <a:ext cx="10718800" cy="360132"/>
          </a:xfrm>
        </p:spPr>
        <p:txBody>
          <a:bodyPr/>
          <a:lstStyle/>
          <a:p>
            <a:r>
              <a:rPr lang="en-US" altLang="en-US" b="1" dirty="0"/>
              <a:t>Case </a:t>
            </a:r>
            <a:r>
              <a:rPr lang="en-US" altLang="en-US" b="1" dirty="0" smtClean="0"/>
              <a:t>II </a:t>
            </a:r>
            <a:r>
              <a:rPr lang="en-US" altLang="en-US" b="1" i="1" dirty="0" smtClean="0"/>
              <a:t>Q</a:t>
            </a:r>
            <a:r>
              <a:rPr lang="en-US" altLang="en-US" b="1" dirty="0" smtClean="0"/>
              <a:t>(</a:t>
            </a:r>
            <a:r>
              <a:rPr lang="en-US" altLang="en-US" b="1" i="1" dirty="0" smtClean="0"/>
              <a:t>x</a:t>
            </a:r>
            <a:r>
              <a:rPr lang="en-US" altLang="en-US" b="1" dirty="0"/>
              <a:t>) is a product of linear factors, some of which are repeated.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7D70A-F4D1-4F38-8C9F-3A81ED2B930E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30250" y="1808941"/>
            <a:ext cx="9077427" cy="331628"/>
          </a:xfrm>
        </p:spPr>
        <p:txBody>
          <a:bodyPr/>
          <a:lstStyle/>
          <a:p>
            <a:r>
              <a:rPr lang="en-US" altLang="en-US" dirty="0"/>
              <a:t>Suppose the first linear factor (</a:t>
            </a:r>
            <a:r>
              <a:rPr lang="en-US" altLang="en-US" i="1" dirty="0"/>
              <a:t>a</a:t>
            </a:r>
            <a:r>
              <a:rPr lang="en-US" altLang="en-US" baseline="-25000" dirty="0"/>
              <a:t>1</a:t>
            </a:r>
            <a:r>
              <a:rPr lang="en-US" altLang="en-US" i="1" dirty="0"/>
              <a:t>x</a:t>
            </a:r>
            <a:r>
              <a:rPr lang="en-US" altLang="en-US" dirty="0"/>
              <a:t> + </a:t>
            </a:r>
            <a:r>
              <a:rPr lang="en-US" altLang="en-US" i="1" dirty="0"/>
              <a:t>b</a:t>
            </a:r>
            <a:r>
              <a:rPr lang="en-US" altLang="en-US" baseline="-25000" dirty="0"/>
              <a:t>1</a:t>
            </a:r>
            <a:r>
              <a:rPr lang="en-US" altLang="en-US" dirty="0"/>
              <a:t>) is repeated </a:t>
            </a:r>
            <a:r>
              <a:rPr lang="en-US" altLang="en-US" i="1" dirty="0"/>
              <a:t>r </a:t>
            </a:r>
            <a:r>
              <a:rPr lang="en-US" altLang="en-US" dirty="0"/>
              <a:t>times; that is,</a:t>
            </a:r>
            <a:endParaRPr lang="en-US" dirty="0"/>
          </a:p>
        </p:txBody>
      </p:sp>
      <p:graphicFrame>
        <p:nvGraphicFramePr>
          <p:cNvPr id="20" name="Content Placeholder 19" descr="((a_1)x + (b_1))^r">
            <a:extLst>
              <a:ext uri="{FF2B5EF4-FFF2-40B4-BE49-F238E27FC236}">
                <a16:creationId xmlns:a16="http://schemas.microsoft.com/office/drawing/2014/main" id="{01565B41-41F4-46EE-91E5-9848B8BE85BE}"/>
              </a:ext>
            </a:extLst>
          </p:cNvPr>
          <p:cNvGraphicFramePr>
            <a:graphicFrameLocks noGrp="1" noChangeAspect="1"/>
          </p:cNvGraphicFramePr>
          <p:nvPr>
            <p:ph sz="quarter" idx="25"/>
            <p:extLst>
              <p:ext uri="{D42A27DB-BD31-4B8C-83A1-F6EECF244321}">
                <p14:modId xmlns:p14="http://schemas.microsoft.com/office/powerpoint/2010/main" val="1461283387"/>
              </p:ext>
            </p:extLst>
          </p:nvPr>
        </p:nvGraphicFramePr>
        <p:xfrm>
          <a:off x="9783964" y="1780394"/>
          <a:ext cx="12827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579" name="Equation" r:id="rId3" imgW="1282680" imgH="419040" progId="Equation.DSMT4">
                  <p:embed/>
                </p:oleObj>
              </mc:Choice>
              <mc:Fallback>
                <p:oleObj name="Equation" r:id="rId3" imgW="1282680" imgH="41904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C469EE6D-FDFA-4821-B8F0-300ABA0258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83964" y="1780394"/>
                        <a:ext cx="12827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CE95CA-68F6-49A0-8192-5B0F68FC52E5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736601" y="2320691"/>
            <a:ext cx="8849852" cy="325846"/>
          </a:xfrm>
        </p:spPr>
        <p:txBody>
          <a:bodyPr/>
          <a:lstStyle/>
          <a:p>
            <a:r>
              <a:rPr lang="en-US" altLang="en-US" dirty="0"/>
              <a:t>occurs in the factorization of </a:t>
            </a:r>
            <a:r>
              <a:rPr lang="en-US" altLang="en-US" i="1" dirty="0" smtClean="0"/>
              <a:t>Q</a:t>
            </a:r>
            <a:r>
              <a:rPr lang="en-US" altLang="en-US" dirty="0" smtClean="0"/>
              <a:t>(</a:t>
            </a:r>
            <a:r>
              <a:rPr lang="en-US" altLang="en-US" i="1" dirty="0" smtClean="0"/>
              <a:t>x</a:t>
            </a:r>
            <a:r>
              <a:rPr lang="en-US" altLang="en-US" dirty="0"/>
              <a:t>). Then instead of the single term</a:t>
            </a:r>
            <a:endParaRPr lang="en-US" dirty="0"/>
          </a:p>
        </p:txBody>
      </p:sp>
      <p:graphicFrame>
        <p:nvGraphicFramePr>
          <p:cNvPr id="22" name="Content Placeholder 21" descr="((A_1)/((a_1)x + (b_1)))">
            <a:extLst>
              <a:ext uri="{FF2B5EF4-FFF2-40B4-BE49-F238E27FC236}">
                <a16:creationId xmlns:a16="http://schemas.microsoft.com/office/drawing/2014/main" id="{E95C299C-CB85-4487-9585-01A112B70EE0}"/>
              </a:ext>
            </a:extLst>
          </p:cNvPr>
          <p:cNvGraphicFramePr>
            <a:graphicFrameLocks noGrp="1" noChangeAspect="1"/>
          </p:cNvGraphicFramePr>
          <p:nvPr>
            <p:ph sz="quarter" idx="27"/>
            <p:extLst>
              <p:ext uri="{D42A27DB-BD31-4B8C-83A1-F6EECF244321}">
                <p14:modId xmlns:p14="http://schemas.microsoft.com/office/powerpoint/2010/main" val="3466015370"/>
              </p:ext>
            </p:extLst>
          </p:nvPr>
        </p:nvGraphicFramePr>
        <p:xfrm>
          <a:off x="9664634" y="2165005"/>
          <a:ext cx="1166680" cy="781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580" name="Equation" r:id="rId5" imgW="1231560" imgH="825480" progId="Equation.DSMT4">
                  <p:embed/>
                </p:oleObj>
              </mc:Choice>
              <mc:Fallback>
                <p:oleObj name="Equation" r:id="rId5" imgW="1231560" imgH="82548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8DE29CEB-2482-4DD7-B332-884E269A38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664634" y="2165005"/>
                        <a:ext cx="1166680" cy="7817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F18930A-0226-4663-BA30-837FB485D876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730251" y="2730551"/>
            <a:ext cx="3900744" cy="301480"/>
          </a:xfrm>
        </p:spPr>
        <p:txBody>
          <a:bodyPr/>
          <a:lstStyle/>
          <a:p>
            <a:r>
              <a:rPr lang="en-US" altLang="en-US" dirty="0"/>
              <a:t>in Equation 2, we would use</a:t>
            </a:r>
            <a:endParaRPr lang="en-US" dirty="0"/>
          </a:p>
        </p:txBody>
      </p:sp>
      <p:graphicFrame>
        <p:nvGraphicFramePr>
          <p:cNvPr id="24" name="Content Placeholder 23" descr="(item 7.) ((A_1)/((a_1)x + (b_1))) + ((A_2)/((a_1)x + (b_1))^2) + … + ((A_r)/((a_1)x + (b_1))^r)&#10;">
            <a:extLst>
              <a:ext uri="{FF2B5EF4-FFF2-40B4-BE49-F238E27FC236}">
                <a16:creationId xmlns:a16="http://schemas.microsoft.com/office/drawing/2014/main" id="{D2498A68-672E-4D73-8050-B9F3F0A7822C}"/>
              </a:ext>
            </a:extLst>
          </p:cNvPr>
          <p:cNvGraphicFramePr>
            <a:graphicFrameLocks noGrp="1" noChangeAspect="1"/>
          </p:cNvGraphicFramePr>
          <p:nvPr>
            <p:ph sz="quarter" idx="29"/>
            <p:extLst>
              <p:ext uri="{D42A27DB-BD31-4B8C-83A1-F6EECF244321}">
                <p14:modId xmlns:p14="http://schemas.microsoft.com/office/powerpoint/2010/main" val="2681279141"/>
              </p:ext>
            </p:extLst>
          </p:nvPr>
        </p:nvGraphicFramePr>
        <p:xfrm>
          <a:off x="3200300" y="3579426"/>
          <a:ext cx="5375475" cy="814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581" name="Equation" r:id="rId7" imgW="5448240" imgH="825480" progId="Equation.DSMT4">
                  <p:embed/>
                </p:oleObj>
              </mc:Choice>
              <mc:Fallback>
                <p:oleObj name="Equation" r:id="rId7" imgW="5448240" imgH="82548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112E6E80-B87C-4132-99B9-107D0084E8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00300" y="3579426"/>
                        <a:ext cx="5375475" cy="8144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3514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258852"/>
            <a:ext cx="10515600" cy="914941"/>
          </a:xfrm>
        </p:spPr>
        <p:txBody>
          <a:bodyPr/>
          <a:lstStyle/>
          <a:p>
            <a:pPr algn="ctr"/>
            <a:r>
              <a:rPr lang="en-US" dirty="0"/>
              <a:t>7.4 </a:t>
            </a:r>
            <a:r>
              <a:rPr lang="en-US" altLang="en-US" dirty="0"/>
              <a:t>Integration of Rational Functions by Partial Fractions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23890" y="6356350"/>
            <a:ext cx="8801669" cy="501650"/>
          </a:xfrm>
        </p:spPr>
        <p:txBody>
          <a:bodyPr/>
          <a:lstStyle/>
          <a:p>
            <a:r>
              <a:rPr lang="en-US" dirty="0"/>
              <a:t>Stewart, </a:t>
            </a:r>
            <a:r>
              <a:rPr lang="en-US" dirty="0" smtClean="0"/>
              <a:t>Calculus, </a:t>
            </a:r>
            <a:r>
              <a:rPr lang="en-US" dirty="0"/>
              <a:t>8th Edition. © 2016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947061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07678-E887-45B8-A727-71A8432A7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154"/>
            <a:ext cx="10515600" cy="888046"/>
          </a:xfrm>
        </p:spPr>
        <p:txBody>
          <a:bodyPr/>
          <a:lstStyle/>
          <a:p>
            <a:r>
              <a:rPr lang="en-US" altLang="en-US" dirty="0"/>
              <a:t>Integration of Rational Functions by Partial Fractions </a:t>
            </a:r>
            <a:r>
              <a:rPr lang="en-US" altLang="en-US" sz="2400" b="0" dirty="0"/>
              <a:t>(12 of 16)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A0E1A-E579-41B7-89E4-C3BFF9C09025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1" y="1289050"/>
            <a:ext cx="4929094" cy="373935"/>
          </a:xfrm>
        </p:spPr>
        <p:txBody>
          <a:bodyPr/>
          <a:lstStyle/>
          <a:p>
            <a:r>
              <a:rPr lang="en-US" altLang="en-US" dirty="0"/>
              <a:t>By way of illustration, we could write</a:t>
            </a:r>
          </a:p>
        </p:txBody>
      </p:sp>
      <p:graphicFrame>
        <p:nvGraphicFramePr>
          <p:cNvPr id="8" name="Content Placeholder 7" descr="((x^3) minus x + 1)/((x^2)(x minus 1)^3) = (A/x) + (B/(x^2)) + (C/(x minus 1)) + (D/(x minus 1)^2) + (E/(x minus 1)^3)&#10;">
            <a:extLst>
              <a:ext uri="{FF2B5EF4-FFF2-40B4-BE49-F238E27FC236}">
                <a16:creationId xmlns:a16="http://schemas.microsoft.com/office/drawing/2014/main" id="{7EE4B3D5-C04A-4F9E-A8C6-597CE5EA9C8C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2844120321"/>
              </p:ext>
            </p:extLst>
          </p:nvPr>
        </p:nvGraphicFramePr>
        <p:xfrm>
          <a:off x="3101840" y="1940927"/>
          <a:ext cx="5981969" cy="830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541" name="Equation" r:id="rId3" imgW="5943600" imgH="825480" progId="Equation.DSMT4">
                  <p:embed/>
                </p:oleObj>
              </mc:Choice>
              <mc:Fallback>
                <p:oleObj name="Equation" r:id="rId3" imgW="5943600" imgH="825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F63F4C15-525B-402D-8410-7DB30DD386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01840" y="1940927"/>
                        <a:ext cx="5981969" cy="8308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3DF0D7-6622-4C6D-AED9-7A1EAA0AE60E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6600" y="3247537"/>
            <a:ext cx="7233024" cy="356730"/>
          </a:xfrm>
        </p:spPr>
        <p:txBody>
          <a:bodyPr/>
          <a:lstStyle/>
          <a:p>
            <a:r>
              <a:rPr lang="en-US" altLang="en-US" dirty="0"/>
              <a:t>but we prefer to work out in detail a simpler example.</a:t>
            </a:r>
          </a:p>
        </p:txBody>
      </p:sp>
    </p:spTree>
    <p:extLst>
      <p:ext uri="{BB962C8B-B14F-4D97-AF65-F5344CB8AC3E}">
        <p14:creationId xmlns:p14="http://schemas.microsoft.com/office/powerpoint/2010/main" val="2447723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7D745-3549-4CA9-81E6-DF49C5366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4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BD618-157E-475A-B56D-A44E444D9D9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50"/>
            <a:ext cx="664497" cy="274279"/>
          </a:xfrm>
        </p:spPr>
        <p:txBody>
          <a:bodyPr/>
          <a:lstStyle/>
          <a:p>
            <a:r>
              <a:rPr lang="en-US" altLang="en-US" dirty="0"/>
              <a:t>Find</a:t>
            </a:r>
          </a:p>
        </p:txBody>
      </p:sp>
      <p:graphicFrame>
        <p:nvGraphicFramePr>
          <p:cNvPr id="8" name="Content Placeholder 7" descr="int (((x^4) minus 2(x^2) + 4x + 1)/((x^3) minus (x^2) minus x + 1)) (d x).&#10;">
            <a:extLst>
              <a:ext uri="{FF2B5EF4-FFF2-40B4-BE49-F238E27FC236}">
                <a16:creationId xmlns:a16="http://schemas.microsoft.com/office/drawing/2014/main" id="{EB288095-0E36-4DFF-A497-EBA83EFF434B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1574671851"/>
              </p:ext>
            </p:extLst>
          </p:nvPr>
        </p:nvGraphicFramePr>
        <p:xfrm>
          <a:off x="1444734" y="1030484"/>
          <a:ext cx="2886122" cy="762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586" name="Equation" r:id="rId3" imgW="2882880" imgH="761760" progId="Equation.DSMT4">
                  <p:embed/>
                </p:oleObj>
              </mc:Choice>
              <mc:Fallback>
                <p:oleObj name="Equation" r:id="rId3" imgW="2882880" imgH="7617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FACCC99D-B415-4E45-B4C3-484FB25FE1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4734" y="1030484"/>
                        <a:ext cx="2886122" cy="7628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6DA854-169F-4D6E-A066-9D0CB7553599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6600" y="2055420"/>
            <a:ext cx="7484035" cy="764683"/>
          </a:xfrm>
        </p:spPr>
        <p:txBody>
          <a:bodyPr/>
          <a:lstStyle/>
          <a:p>
            <a:r>
              <a:rPr lang="en-US" altLang="en-US" b="1" dirty="0">
                <a:solidFill>
                  <a:srgbClr val="0000A3"/>
                </a:solidFill>
              </a:rPr>
              <a:t>Solution:</a:t>
            </a:r>
          </a:p>
          <a:p>
            <a:r>
              <a:rPr lang="en-US" altLang="en-US" dirty="0"/>
              <a:t>The first step is to divide. The result of long division is</a:t>
            </a:r>
          </a:p>
        </p:txBody>
      </p:sp>
      <p:graphicFrame>
        <p:nvGraphicFramePr>
          <p:cNvPr id="10" name="Content Placeholder 9" descr="((x^4) minus 2(x^2) + 4x + 1)/((x^3) minus (x^2) minus x + 1) = (x + 1 + (4x)/((x^3) minus (x^2) minus x + 1))&#10;">
            <a:extLst>
              <a:ext uri="{FF2B5EF4-FFF2-40B4-BE49-F238E27FC236}">
                <a16:creationId xmlns:a16="http://schemas.microsoft.com/office/drawing/2014/main" id="{D1EFEFA3-76CE-4C28-BE67-CD3401C1E6CE}"/>
              </a:ext>
            </a:extLst>
          </p:cNvPr>
          <p:cNvGraphicFramePr>
            <a:graphicFrameLocks noGrp="1" noChangeAspect="1"/>
          </p:cNvGraphicFramePr>
          <p:nvPr>
            <p:ph sz="quarter" idx="26"/>
            <p:extLst>
              <p:ext uri="{D42A27DB-BD31-4B8C-83A1-F6EECF244321}">
                <p14:modId xmlns:p14="http://schemas.microsoft.com/office/powerpoint/2010/main" val="3517878770"/>
              </p:ext>
            </p:extLst>
          </p:nvPr>
        </p:nvGraphicFramePr>
        <p:xfrm>
          <a:off x="3325382" y="3271132"/>
          <a:ext cx="5534886" cy="806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587" name="Equation" r:id="rId5" imgW="5232240" imgH="761760" progId="Equation.DSMT4">
                  <p:embed/>
                </p:oleObj>
              </mc:Choice>
              <mc:Fallback>
                <p:oleObj name="Equation" r:id="rId5" imgW="5232240" imgH="76176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868656D1-86C0-4D32-B6A6-7A55D37BBF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25382" y="3271132"/>
                        <a:ext cx="5534886" cy="8060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81346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26F4E-307C-47CE-8F59-C2AC82D77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4 – </a:t>
            </a:r>
            <a:r>
              <a:rPr lang="en-US" altLang="en-US" i="1" dirty="0"/>
              <a:t>Solution </a:t>
            </a:r>
            <a:r>
              <a:rPr lang="en-US" altLang="en-US" sz="2400" b="0" dirty="0"/>
              <a:t>(1 of 4)</a:t>
            </a:r>
            <a:endParaRPr lang="en-US" sz="24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5F40A-A273-4CC2-84CE-9ACFD0AA2BC2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49"/>
            <a:ext cx="6106652" cy="375881"/>
          </a:xfrm>
        </p:spPr>
        <p:txBody>
          <a:bodyPr/>
          <a:lstStyle/>
          <a:p>
            <a:r>
              <a:rPr lang="en-US" altLang="en-US" dirty="0"/>
              <a:t>The second step is to factor the denominator</a:t>
            </a:r>
            <a:endParaRPr lang="en-US" dirty="0"/>
          </a:p>
        </p:txBody>
      </p:sp>
      <p:graphicFrame>
        <p:nvGraphicFramePr>
          <p:cNvPr id="12" name="Content Placeholder 11" descr="Q(x) = (x^3) minus (x^2) minus x + 1.">
            <a:extLst>
              <a:ext uri="{FF2B5EF4-FFF2-40B4-BE49-F238E27FC236}">
                <a16:creationId xmlns:a16="http://schemas.microsoft.com/office/drawing/2014/main" id="{982C71F0-5A96-4CE1-97E1-D79CB77F3C95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2526344840"/>
              </p:ext>
            </p:extLst>
          </p:nvPr>
        </p:nvGraphicFramePr>
        <p:xfrm>
          <a:off x="6857722" y="1237008"/>
          <a:ext cx="2954880" cy="42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618" name="Equation" r:id="rId3" imgW="2933640" imgH="419040" progId="Equation.DSMT4">
                  <p:embed/>
                </p:oleObj>
              </mc:Choice>
              <mc:Fallback>
                <p:oleObj name="Equation" r:id="rId3" imgW="2933640" imgH="4190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97EC69EB-E4AE-4C5C-B52F-C6F697F1C9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7722" y="1237008"/>
                        <a:ext cx="2954880" cy="422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C2442A-A74F-4940-B5EE-10D5F6D13349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6600" y="1861191"/>
            <a:ext cx="8165353" cy="356730"/>
          </a:xfrm>
        </p:spPr>
        <p:txBody>
          <a:bodyPr/>
          <a:lstStyle/>
          <a:p>
            <a:r>
              <a:rPr lang="en-US" altLang="en-US" dirty="0"/>
              <a:t>Since </a:t>
            </a:r>
            <a:r>
              <a:rPr lang="en-US" altLang="en-US" i="1" dirty="0" smtClean="0"/>
              <a:t>Q</a:t>
            </a:r>
            <a:r>
              <a:rPr lang="en-US" altLang="en-US" dirty="0" smtClean="0"/>
              <a:t>(1</a:t>
            </a:r>
            <a:r>
              <a:rPr lang="en-US" altLang="en-US" dirty="0"/>
              <a:t>) = 0, we know that </a:t>
            </a:r>
            <a:r>
              <a:rPr lang="en-US" altLang="en-US" i="1" dirty="0"/>
              <a:t>x</a:t>
            </a:r>
            <a:r>
              <a:rPr lang="en-US" altLang="en-US" dirty="0"/>
              <a:t> </a:t>
            </a:r>
            <a:r>
              <a:rPr lang="en-US" altLang="en-US" dirty="0" smtClean="0"/>
              <a:t>− </a:t>
            </a:r>
            <a:r>
              <a:rPr lang="en-US" altLang="en-US" dirty="0"/>
              <a:t>1 is a factor and we obtain</a:t>
            </a:r>
          </a:p>
        </p:txBody>
      </p:sp>
      <p:graphicFrame>
        <p:nvGraphicFramePr>
          <p:cNvPr id="14" name="Content Placeholder 13" descr="(x^3) minus (x^2) minus x + 1 = (x minus 1)((x^2) minus 1) = (x minus 1) (x minus 1) (x + 1) = (x minus 1)^2 (x + 1)">
            <a:extLst>
              <a:ext uri="{FF2B5EF4-FFF2-40B4-BE49-F238E27FC236}">
                <a16:creationId xmlns:a16="http://schemas.microsoft.com/office/drawing/2014/main" id="{208B7BF2-30B5-4F55-8DD2-388666BDDA04}"/>
              </a:ext>
            </a:extLst>
          </p:cNvPr>
          <p:cNvGraphicFramePr>
            <a:graphicFrameLocks noGrp="1" noChangeAspect="1"/>
          </p:cNvGraphicFramePr>
          <p:nvPr>
            <p:ph sz="quarter" idx="26"/>
            <p:extLst>
              <p:ext uri="{D42A27DB-BD31-4B8C-83A1-F6EECF244321}">
                <p14:modId xmlns:p14="http://schemas.microsoft.com/office/powerpoint/2010/main" val="3674505442"/>
              </p:ext>
            </p:extLst>
          </p:nvPr>
        </p:nvGraphicFramePr>
        <p:xfrm>
          <a:off x="3578688" y="2600044"/>
          <a:ext cx="5034625" cy="1780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619" name="Equation" r:id="rId5" imgW="4597200" imgH="1625400" progId="Equation.DSMT4">
                  <p:embed/>
                </p:oleObj>
              </mc:Choice>
              <mc:Fallback>
                <p:oleObj name="Equation" r:id="rId5" imgW="4597200" imgH="16254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57017990-CA35-4229-BAC6-9081634E9B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78688" y="2600044"/>
                        <a:ext cx="5034625" cy="17801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34850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E5604-E477-41A3-A353-30AE89AEB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4 – </a:t>
            </a:r>
            <a:r>
              <a:rPr lang="en-US" altLang="en-US" i="1" dirty="0"/>
              <a:t>Solution </a:t>
            </a:r>
            <a:r>
              <a:rPr lang="en-US" altLang="en-US" sz="2400" b="0" dirty="0"/>
              <a:t>(2 of 4)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BABA7-9765-4167-A196-5B3715E095E4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50"/>
            <a:ext cx="10718800" cy="309871"/>
          </a:xfrm>
        </p:spPr>
        <p:txBody>
          <a:bodyPr/>
          <a:lstStyle/>
          <a:p>
            <a:r>
              <a:rPr lang="en-US" altLang="en-US" dirty="0"/>
              <a:t>Since the linear factor </a:t>
            </a:r>
            <a:r>
              <a:rPr lang="en-US" altLang="en-US" i="1" dirty="0"/>
              <a:t>x</a:t>
            </a:r>
            <a:r>
              <a:rPr lang="en-US" altLang="en-US" dirty="0"/>
              <a:t> </a:t>
            </a:r>
            <a:r>
              <a:rPr lang="en-US" altLang="en-US" dirty="0" smtClean="0"/>
              <a:t>− </a:t>
            </a:r>
            <a:r>
              <a:rPr lang="en-US" altLang="en-US" dirty="0"/>
              <a:t>1 occurs twice, the partial fraction decomposition is</a:t>
            </a:r>
          </a:p>
        </p:txBody>
      </p:sp>
      <p:graphicFrame>
        <p:nvGraphicFramePr>
          <p:cNvPr id="12" name="Content Placeholder 11" descr="(4x/((x minus 1)^2(x + 1))) = (A/(x minus 1)) + (B/(x minus 1)^2) + (C/(x + 1))&#10;">
            <a:extLst>
              <a:ext uri="{FF2B5EF4-FFF2-40B4-BE49-F238E27FC236}">
                <a16:creationId xmlns:a16="http://schemas.microsoft.com/office/drawing/2014/main" id="{363F1B3E-FDAD-4A25-91E9-6CD538F22692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2725073166"/>
              </p:ext>
            </p:extLst>
          </p:nvPr>
        </p:nvGraphicFramePr>
        <p:xfrm>
          <a:off x="3675356" y="1827062"/>
          <a:ext cx="4834938" cy="782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667" name="Equation" r:id="rId3" imgW="4863960" imgH="787320" progId="Equation.DSMT4">
                  <p:embed/>
                </p:oleObj>
              </mc:Choice>
              <mc:Fallback>
                <p:oleObj name="Equation" r:id="rId3" imgW="4863960" imgH="78732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7FA422A1-E609-4726-8665-4D06B40DAD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75356" y="1827062"/>
                        <a:ext cx="4834938" cy="7826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70B8BE-A7D2-4ACE-B51B-75A2F5FBBFB4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6600" y="3002526"/>
            <a:ext cx="6268884" cy="401638"/>
          </a:xfrm>
        </p:spPr>
        <p:txBody>
          <a:bodyPr/>
          <a:lstStyle/>
          <a:p>
            <a:r>
              <a:rPr lang="en-US" altLang="en-US" dirty="0"/>
              <a:t>Multiplying by the least common denominator,</a:t>
            </a:r>
            <a:endParaRPr lang="en-US" dirty="0"/>
          </a:p>
        </p:txBody>
      </p:sp>
      <p:graphicFrame>
        <p:nvGraphicFramePr>
          <p:cNvPr id="14" name="Content Placeholder 13" descr="((x minus 1)^2) (x + 1)">
            <a:extLst>
              <a:ext uri="{FF2B5EF4-FFF2-40B4-BE49-F238E27FC236}">
                <a16:creationId xmlns:a16="http://schemas.microsoft.com/office/drawing/2014/main" id="{EF2FC606-3664-400C-ABC2-5CA69B4CFF25}"/>
              </a:ext>
            </a:extLst>
          </p:cNvPr>
          <p:cNvGraphicFramePr>
            <a:graphicFrameLocks noGrp="1" noChangeAspect="1"/>
          </p:cNvGraphicFramePr>
          <p:nvPr>
            <p:ph sz="quarter" idx="26"/>
            <p:extLst>
              <p:ext uri="{D42A27DB-BD31-4B8C-83A1-F6EECF244321}">
                <p14:modId xmlns:p14="http://schemas.microsoft.com/office/powerpoint/2010/main" val="236895192"/>
              </p:ext>
            </p:extLst>
          </p:nvPr>
        </p:nvGraphicFramePr>
        <p:xfrm>
          <a:off x="7000327" y="2972240"/>
          <a:ext cx="1808607" cy="397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668" name="Equation" r:id="rId5" imgW="1790640" imgH="393480" progId="Equation.DSMT4">
                  <p:embed/>
                </p:oleObj>
              </mc:Choice>
              <mc:Fallback>
                <p:oleObj name="Equation" r:id="rId5" imgW="1790640" imgH="3934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1BAC54BB-51D9-4897-9F8D-078206B98E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00327" y="2972240"/>
                        <a:ext cx="1808607" cy="397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B1C6566-9369-4477-AD5B-410EED1D6D54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8913952" y="3019045"/>
            <a:ext cx="989302" cy="282679"/>
          </a:xfrm>
        </p:spPr>
        <p:txBody>
          <a:bodyPr/>
          <a:lstStyle/>
          <a:p>
            <a:r>
              <a:rPr lang="en-US" altLang="en-US" dirty="0"/>
              <a:t>we get</a:t>
            </a:r>
            <a:endParaRPr lang="en-US" dirty="0"/>
          </a:p>
        </p:txBody>
      </p:sp>
      <p:graphicFrame>
        <p:nvGraphicFramePr>
          <p:cNvPr id="16" name="Content Placeholder 15" descr="(item 8.) 4x = A(x minus 1)(x + 1) + B(x + 1) + C(x minus 1)^2&#10;">
            <a:extLst>
              <a:ext uri="{FF2B5EF4-FFF2-40B4-BE49-F238E27FC236}">
                <a16:creationId xmlns:a16="http://schemas.microsoft.com/office/drawing/2014/main" id="{EA1613DF-F271-44F0-8818-DF325AC9F9D7}"/>
              </a:ext>
            </a:extLst>
          </p:cNvPr>
          <p:cNvGraphicFramePr>
            <a:graphicFrameLocks noGrp="1" noChangeAspect="1"/>
          </p:cNvGraphicFramePr>
          <p:nvPr>
            <p:ph sz="quarter" idx="28"/>
            <p:extLst>
              <p:ext uri="{D42A27DB-BD31-4B8C-83A1-F6EECF244321}">
                <p14:modId xmlns:p14="http://schemas.microsoft.com/office/powerpoint/2010/main" val="27741949"/>
              </p:ext>
            </p:extLst>
          </p:nvPr>
        </p:nvGraphicFramePr>
        <p:xfrm>
          <a:off x="3039999" y="3841131"/>
          <a:ext cx="6105652" cy="44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669" name="Equation" r:id="rId7" imgW="5740200" imgH="419040" progId="Equation.DSMT4">
                  <p:embed/>
                </p:oleObj>
              </mc:Choice>
              <mc:Fallback>
                <p:oleObj name="Equation" r:id="rId7" imgW="5740200" imgH="41904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24618E0D-2BD5-4DE8-AE5C-2951B9860B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39999" y="3841131"/>
                        <a:ext cx="6105652" cy="445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15629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315F2-0405-4E4C-B623-A636D380D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4 – </a:t>
            </a:r>
            <a:r>
              <a:rPr lang="en-US" altLang="en-US" i="1" dirty="0"/>
              <a:t>Solution </a:t>
            </a:r>
            <a:r>
              <a:rPr lang="en-US" altLang="en-US" sz="2400" b="0" dirty="0"/>
              <a:t>(3 of 4)</a:t>
            </a:r>
            <a:endParaRPr lang="en-US" dirty="0"/>
          </a:p>
        </p:txBody>
      </p:sp>
      <p:graphicFrame>
        <p:nvGraphicFramePr>
          <p:cNvPr id="12" name="Content Placeholder 11" descr="= (A + c)(x^2) + (B minus 2C) x + (negative A + B + C)">
            <a:extLst>
              <a:ext uri="{FF2B5EF4-FFF2-40B4-BE49-F238E27FC236}">
                <a16:creationId xmlns:a16="http://schemas.microsoft.com/office/drawing/2014/main" id="{EFABC038-E26D-4563-965B-2210938724BD}"/>
              </a:ext>
            </a:extLst>
          </p:cNvPr>
          <p:cNvGraphicFramePr>
            <a:graphicFrameLocks noGrp="1" noChangeAspect="1"/>
          </p:cNvGraphicFramePr>
          <p:nvPr>
            <p:ph sz="quarter" idx="23"/>
            <p:extLst>
              <p:ext uri="{D42A27DB-BD31-4B8C-83A1-F6EECF244321}">
                <p14:modId xmlns:p14="http://schemas.microsoft.com/office/powerpoint/2010/main" val="1774302853"/>
              </p:ext>
            </p:extLst>
          </p:nvPr>
        </p:nvGraphicFramePr>
        <p:xfrm>
          <a:off x="3493174" y="1321078"/>
          <a:ext cx="5205653" cy="413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662" name="Equation" r:id="rId3" imgW="4952880" imgH="393480" progId="Equation.DSMT4">
                  <p:embed/>
                </p:oleObj>
              </mc:Choice>
              <mc:Fallback>
                <p:oleObj name="Equation" r:id="rId3" imgW="4952880" imgH="3934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E7C3DA1C-BC88-43EE-801F-D31A26DCB1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93174" y="1321078"/>
                        <a:ext cx="5205653" cy="4137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EB4427-FEAE-4591-B2AA-825A792304C0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36600" y="2128540"/>
            <a:ext cx="3853329" cy="381577"/>
          </a:xfrm>
        </p:spPr>
        <p:txBody>
          <a:bodyPr/>
          <a:lstStyle/>
          <a:p>
            <a:r>
              <a:rPr lang="en-US" altLang="en-US" dirty="0"/>
              <a:t>Now we equate coefficients:</a:t>
            </a:r>
          </a:p>
        </p:txBody>
      </p:sp>
      <p:graphicFrame>
        <p:nvGraphicFramePr>
          <p:cNvPr id="14" name="Content Placeholder 13" descr="A + C = 0. B minus 2C = 4. negative A + B + C = 0">
            <a:extLst>
              <a:ext uri="{FF2B5EF4-FFF2-40B4-BE49-F238E27FC236}">
                <a16:creationId xmlns:a16="http://schemas.microsoft.com/office/drawing/2014/main" id="{398C9FF6-7F12-49F6-810F-B1735C0A8C1C}"/>
              </a:ext>
            </a:extLst>
          </p:cNvPr>
          <p:cNvGraphicFramePr>
            <a:graphicFrameLocks noGrp="1" noChangeAspect="1"/>
          </p:cNvGraphicFramePr>
          <p:nvPr>
            <p:ph sz="quarter" idx="25"/>
            <p:extLst>
              <p:ext uri="{D42A27DB-BD31-4B8C-83A1-F6EECF244321}">
                <p14:modId xmlns:p14="http://schemas.microsoft.com/office/powerpoint/2010/main" val="4152040529"/>
              </p:ext>
            </p:extLst>
          </p:nvPr>
        </p:nvGraphicFramePr>
        <p:xfrm>
          <a:off x="5011973" y="3142490"/>
          <a:ext cx="2161702" cy="1535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663" name="Equation" r:id="rId5" imgW="2234880" imgH="1587240" progId="Equation.DSMT4">
                  <p:embed/>
                </p:oleObj>
              </mc:Choice>
              <mc:Fallback>
                <p:oleObj name="Equation" r:id="rId5" imgW="2234880" imgH="158724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4D80778E-BA72-451F-B3EA-B39B973DE8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11973" y="3142490"/>
                        <a:ext cx="2161702" cy="15353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12353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B00E7-FCA9-4B5F-8E0D-454DB5582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4 – </a:t>
            </a:r>
            <a:r>
              <a:rPr lang="en-US" altLang="en-US" i="1" dirty="0"/>
              <a:t>Solution </a:t>
            </a:r>
            <a:r>
              <a:rPr lang="en-US" altLang="en-US" sz="2400" b="0" dirty="0"/>
              <a:t>(4 of 4)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F4C64-2A00-4554-93D4-C4194B2C0E53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50"/>
            <a:ext cx="6426200" cy="378385"/>
          </a:xfrm>
        </p:spPr>
        <p:txBody>
          <a:bodyPr/>
          <a:lstStyle/>
          <a:p>
            <a:r>
              <a:rPr lang="en-US" altLang="en-US" dirty="0"/>
              <a:t>Solving, we obtain </a:t>
            </a:r>
            <a:r>
              <a:rPr lang="en-US" altLang="en-US" i="1" dirty="0"/>
              <a:t>A</a:t>
            </a:r>
            <a:r>
              <a:rPr lang="en-US" altLang="en-US" dirty="0"/>
              <a:t> = 1, </a:t>
            </a:r>
            <a:r>
              <a:rPr lang="en-US" altLang="en-US" i="1" dirty="0"/>
              <a:t>B</a:t>
            </a:r>
            <a:r>
              <a:rPr lang="en-US" altLang="en-US" dirty="0"/>
              <a:t> = 2, and </a:t>
            </a:r>
            <a:r>
              <a:rPr lang="en-US" altLang="en-US" i="1" dirty="0"/>
              <a:t>C</a:t>
            </a:r>
            <a:r>
              <a:rPr lang="en-US" altLang="en-US" dirty="0"/>
              <a:t> = </a:t>
            </a:r>
            <a:r>
              <a:rPr lang="en-US" altLang="en-US" dirty="0" smtClean="0"/>
              <a:t>−1</a:t>
            </a:r>
            <a:r>
              <a:rPr lang="en-US" altLang="en-US" dirty="0"/>
              <a:t>, so</a:t>
            </a:r>
          </a:p>
        </p:txBody>
      </p:sp>
      <p:graphicFrame>
        <p:nvGraphicFramePr>
          <p:cNvPr id="14" name="Content Placeholder 13" descr="int (((x^4) minus 2(x^2) + 4x + 1)/((x^3) minus (x^2) minus x + 1)) (d x) = int ([x + 1 + 1/(x minus 1) + 2/(x minus 1)^2 minus 1/(x + 1)]) (d x) =  ((x^2)/2 + x + ln (abs(x minus 1)) minus (2/(x minus 1)) minus ln (abs(x + 1)) + K) =  (((x^2)/2) + x minus (2/(x minus 1)) + ln (abs((x minus 1)/(x + 1))) + K)&#10;">
            <a:extLst>
              <a:ext uri="{FF2B5EF4-FFF2-40B4-BE49-F238E27FC236}">
                <a16:creationId xmlns:a16="http://schemas.microsoft.com/office/drawing/2014/main" id="{B3882D5E-990D-4378-8CC1-39CCA4B6596C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3366375610"/>
              </p:ext>
            </p:extLst>
          </p:nvPr>
        </p:nvGraphicFramePr>
        <p:xfrm>
          <a:off x="2165350" y="1981200"/>
          <a:ext cx="7854950" cy="289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1661" name="Equation" r:id="rId3" imgW="7988040" imgH="2946240" progId="Equation.DSMT4">
                  <p:embed/>
                </p:oleObj>
              </mc:Choice>
              <mc:Fallback>
                <p:oleObj name="Equation" r:id="rId3" imgW="7988040" imgH="294624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D9B8F487-AEEF-4B63-991A-D50100CF4D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65350" y="1981200"/>
                        <a:ext cx="7854950" cy="2897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73035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094D5-EB5C-4DA2-AA53-D0BF309D5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154"/>
            <a:ext cx="10515600" cy="888046"/>
          </a:xfrm>
        </p:spPr>
        <p:txBody>
          <a:bodyPr/>
          <a:lstStyle/>
          <a:p>
            <a:r>
              <a:rPr lang="en-US" altLang="en-US" dirty="0"/>
              <a:t>Integration of Rational Functions by Partial Fractions </a:t>
            </a:r>
            <a:r>
              <a:rPr lang="en-US" altLang="en-US" sz="2400" b="0" dirty="0"/>
              <a:t>(13 of 16)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B1320-0353-401E-9C30-3775B31F90F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93676"/>
            <a:ext cx="10820400" cy="672105"/>
          </a:xfrm>
        </p:spPr>
        <p:txBody>
          <a:bodyPr/>
          <a:lstStyle/>
          <a:p>
            <a:pPr marL="1204913" indent="-1204913"/>
            <a:r>
              <a:rPr lang="en-US" altLang="en-US" b="1" dirty="0"/>
              <a:t>Case III </a:t>
            </a:r>
            <a:r>
              <a:rPr lang="en-US" altLang="en-US" b="1" i="1" dirty="0" smtClean="0"/>
              <a:t>Q</a:t>
            </a:r>
            <a:r>
              <a:rPr lang="en-US" altLang="en-US" b="1" dirty="0" smtClean="0"/>
              <a:t>(</a:t>
            </a:r>
            <a:r>
              <a:rPr lang="en-US" altLang="en-US" b="1" i="1" dirty="0" smtClean="0"/>
              <a:t>x</a:t>
            </a:r>
            <a:r>
              <a:rPr lang="en-US" altLang="en-US" b="1" dirty="0"/>
              <a:t>) contains irreducible quadratic factors, none of which is repeated.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D36E10-8E62-4A75-97DB-19D4DC36E0A3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36600" y="2265259"/>
            <a:ext cx="2856271" cy="270342"/>
          </a:xfrm>
        </p:spPr>
        <p:txBody>
          <a:bodyPr/>
          <a:lstStyle/>
          <a:p>
            <a:r>
              <a:rPr lang="en-US" altLang="en-US" dirty="0"/>
              <a:t>If </a:t>
            </a:r>
            <a:r>
              <a:rPr lang="en-US" altLang="en-US" i="1" dirty="0" smtClean="0"/>
              <a:t>Q</a:t>
            </a:r>
            <a:r>
              <a:rPr lang="en-US" altLang="en-US" dirty="0" smtClean="0"/>
              <a:t>(</a:t>
            </a:r>
            <a:r>
              <a:rPr lang="en-US" altLang="en-US" i="1" dirty="0" smtClean="0"/>
              <a:t>x</a:t>
            </a:r>
            <a:r>
              <a:rPr lang="en-US" altLang="en-US" dirty="0"/>
              <a:t>) has the factor</a:t>
            </a:r>
            <a:endParaRPr lang="en-US" dirty="0"/>
          </a:p>
        </p:txBody>
      </p:sp>
      <p:graphicFrame>
        <p:nvGraphicFramePr>
          <p:cNvPr id="12" name="Content Placeholder 11" descr="a(x^2) + bx + c, where (b^2) minus 4ac &lt; 0,">
            <a:extLst>
              <a:ext uri="{FF2B5EF4-FFF2-40B4-BE49-F238E27FC236}">
                <a16:creationId xmlns:a16="http://schemas.microsoft.com/office/drawing/2014/main" id="{954CEC8F-035D-4AAA-ABEF-39B2E22201B8}"/>
              </a:ext>
            </a:extLst>
          </p:cNvPr>
          <p:cNvGraphicFramePr>
            <a:graphicFrameLocks noGrp="1" noChangeAspect="1"/>
          </p:cNvGraphicFramePr>
          <p:nvPr>
            <p:ph sz="quarter" idx="25"/>
            <p:extLst>
              <p:ext uri="{D42A27DB-BD31-4B8C-83A1-F6EECF244321}">
                <p14:modId xmlns:p14="http://schemas.microsoft.com/office/powerpoint/2010/main" val="3848725097"/>
              </p:ext>
            </p:extLst>
          </p:nvPr>
        </p:nvGraphicFramePr>
        <p:xfrm>
          <a:off x="3585208" y="2232411"/>
          <a:ext cx="4417747" cy="388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742" name="Equation" r:id="rId3" imgW="4330440" imgH="380880" progId="Equation.DSMT4">
                  <p:embed/>
                </p:oleObj>
              </mc:Choice>
              <mc:Fallback>
                <p:oleObj name="Equation" r:id="rId3" imgW="4330440" imgH="3808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CA36D3F6-9A23-406E-9654-CC138BC0FA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85208" y="2232411"/>
                        <a:ext cx="4417747" cy="3886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45E036-99D8-41F0-8FEC-5341BFB78D64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8083778" y="2280463"/>
            <a:ext cx="3151239" cy="286801"/>
          </a:xfrm>
        </p:spPr>
        <p:txBody>
          <a:bodyPr/>
          <a:lstStyle/>
          <a:p>
            <a:r>
              <a:rPr lang="en-US" altLang="en-US" dirty="0"/>
              <a:t>then, in </a:t>
            </a:r>
            <a:r>
              <a:rPr lang="en-US" altLang="en-US" dirty="0" smtClean="0"/>
              <a:t>addition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8"/>
          </p:nvPr>
        </p:nvSpPr>
        <p:spPr>
          <a:xfrm>
            <a:off x="736600" y="2808253"/>
            <a:ext cx="8469184" cy="323853"/>
          </a:xfrm>
        </p:spPr>
        <p:txBody>
          <a:bodyPr/>
          <a:lstStyle/>
          <a:p>
            <a:r>
              <a:rPr lang="en-US" altLang="en-US" dirty="0"/>
              <a:t>to </a:t>
            </a:r>
            <a:r>
              <a:rPr lang="en-US" altLang="en-US" dirty="0" smtClean="0"/>
              <a:t>the partial </a:t>
            </a:r>
            <a:r>
              <a:rPr lang="en-US" altLang="en-US" dirty="0"/>
              <a:t>fractions in Equations 2 and 7, the expression for</a:t>
            </a:r>
            <a:endParaRPr lang="en-IN" dirty="0"/>
          </a:p>
        </p:txBody>
      </p:sp>
      <p:graphicFrame>
        <p:nvGraphicFramePr>
          <p:cNvPr id="26" name="Content Placeholder 25" descr="(((R(x))/(Q(x)))">
            <a:extLst>
              <a:ext uri="{FF2B5EF4-FFF2-40B4-BE49-F238E27FC236}">
                <a16:creationId xmlns:a16="http://schemas.microsoft.com/office/drawing/2014/main" id="{D5075846-747B-4773-BBB4-37922831E034}"/>
              </a:ext>
            </a:extLst>
          </p:cNvPr>
          <p:cNvGraphicFramePr>
            <a:graphicFrameLocks noGrp="1" noChangeAspect="1"/>
          </p:cNvGraphicFramePr>
          <p:nvPr>
            <p:ph sz="quarter" idx="27"/>
            <p:extLst>
              <p:ext uri="{D42A27DB-BD31-4B8C-83A1-F6EECF244321}">
                <p14:modId xmlns:p14="http://schemas.microsoft.com/office/powerpoint/2010/main" val="2214903508"/>
              </p:ext>
            </p:extLst>
          </p:nvPr>
        </p:nvGraphicFramePr>
        <p:xfrm>
          <a:off x="9266967" y="2618122"/>
          <a:ext cx="669268" cy="754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743" name="Equation" r:id="rId5" imgW="698400" imgH="787320" progId="Equation.DSMT4">
                  <p:embed/>
                </p:oleObj>
              </mc:Choice>
              <mc:Fallback>
                <p:oleObj name="Equation" r:id="rId5" imgW="698400" imgH="78732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9EA6D8F8-C6A9-4087-94BD-855DF815F8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266967" y="2618122"/>
                        <a:ext cx="669268" cy="7544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F60425D-F485-4752-9AC5-F9D57DA450B7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736600" y="3328021"/>
            <a:ext cx="3734417" cy="281535"/>
          </a:xfrm>
        </p:spPr>
        <p:txBody>
          <a:bodyPr/>
          <a:lstStyle/>
          <a:p>
            <a:r>
              <a:rPr lang="en-US" altLang="en-US" dirty="0"/>
              <a:t>will have a term of the form</a:t>
            </a:r>
            <a:endParaRPr lang="en-US" dirty="0"/>
          </a:p>
        </p:txBody>
      </p:sp>
      <p:graphicFrame>
        <p:nvGraphicFramePr>
          <p:cNvPr id="28" name="Content Placeholder 27" descr="(item 9). ((A x + B)/(a(x^2) + b x + C))&#10;">
            <a:extLst>
              <a:ext uri="{FF2B5EF4-FFF2-40B4-BE49-F238E27FC236}">
                <a16:creationId xmlns:a16="http://schemas.microsoft.com/office/drawing/2014/main" id="{2BEE5AEA-B288-4522-BD8D-DE6DEAFABADC}"/>
              </a:ext>
            </a:extLst>
          </p:cNvPr>
          <p:cNvGraphicFramePr>
            <a:graphicFrameLocks noGrp="1" noChangeAspect="1"/>
          </p:cNvGraphicFramePr>
          <p:nvPr>
            <p:ph sz="quarter" idx="29"/>
            <p:extLst>
              <p:ext uri="{D42A27DB-BD31-4B8C-83A1-F6EECF244321}">
                <p14:modId xmlns:p14="http://schemas.microsoft.com/office/powerpoint/2010/main" val="4226977315"/>
              </p:ext>
            </p:extLst>
          </p:nvPr>
        </p:nvGraphicFramePr>
        <p:xfrm>
          <a:off x="4768850" y="3594100"/>
          <a:ext cx="220345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744" name="Equation" r:id="rId7" imgW="2222280" imgH="736560" progId="Equation.DSMT4">
                  <p:embed/>
                </p:oleObj>
              </mc:Choice>
              <mc:Fallback>
                <p:oleObj name="Equation" r:id="rId7" imgW="2222280" imgH="73656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C56DC52A-D10E-445A-B817-369641A598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68850" y="3594100"/>
                        <a:ext cx="2203450" cy="730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DF233D58-CC40-476F-9E82-6F7C76737548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838200" y="4607975"/>
            <a:ext cx="10718800" cy="333514"/>
          </a:xfrm>
        </p:spPr>
        <p:txBody>
          <a:bodyPr/>
          <a:lstStyle/>
          <a:p>
            <a:r>
              <a:rPr lang="en-US" altLang="en-US" dirty="0"/>
              <a:t>where </a:t>
            </a:r>
            <a:r>
              <a:rPr lang="en-US" altLang="en-US" i="1" dirty="0"/>
              <a:t>A</a:t>
            </a:r>
            <a:r>
              <a:rPr lang="en-US" altLang="en-US" dirty="0"/>
              <a:t> and </a:t>
            </a:r>
            <a:r>
              <a:rPr lang="en-US" altLang="en-US" i="1" dirty="0"/>
              <a:t>B</a:t>
            </a:r>
            <a:r>
              <a:rPr lang="en-US" altLang="en-US" dirty="0"/>
              <a:t> are constants to be determined.</a:t>
            </a:r>
          </a:p>
        </p:txBody>
      </p:sp>
    </p:spTree>
    <p:extLst>
      <p:ext uri="{BB962C8B-B14F-4D97-AF65-F5344CB8AC3E}">
        <p14:creationId xmlns:p14="http://schemas.microsoft.com/office/powerpoint/2010/main" val="9145476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D2330-3D69-473E-9172-B13AA2A19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154"/>
            <a:ext cx="10515600" cy="888046"/>
          </a:xfrm>
        </p:spPr>
        <p:txBody>
          <a:bodyPr/>
          <a:lstStyle/>
          <a:p>
            <a:r>
              <a:rPr lang="en-US" altLang="en-US" dirty="0"/>
              <a:t>Integration of Rational Functions by Partial Fractions </a:t>
            </a:r>
            <a:r>
              <a:rPr lang="en-US" altLang="en-US" sz="2400" b="0" dirty="0"/>
              <a:t>(14 of 16)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FEB54-0853-4C72-B0DF-511D21CC0E67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7764"/>
            <a:ext cx="4677229" cy="260350"/>
          </a:xfrm>
        </p:spPr>
        <p:txBody>
          <a:bodyPr/>
          <a:lstStyle/>
          <a:p>
            <a:r>
              <a:rPr lang="en-US" altLang="en-US" dirty="0"/>
              <a:t>For instance, the function given by</a:t>
            </a:r>
            <a:endParaRPr lang="en-US" dirty="0"/>
          </a:p>
        </p:txBody>
      </p:sp>
      <p:graphicFrame>
        <p:nvGraphicFramePr>
          <p:cNvPr id="12" name="Content Placeholder 11" descr="f(x) = (x/([(x minus 2)((x^2) + 1)((x^2) + 4)]))">
            <a:extLst>
              <a:ext uri="{FF2B5EF4-FFF2-40B4-BE49-F238E27FC236}">
                <a16:creationId xmlns:a16="http://schemas.microsoft.com/office/drawing/2014/main" id="{C1172AC2-FEC2-46A0-A408-2F6A49978B85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1839245451"/>
              </p:ext>
            </p:extLst>
          </p:nvPr>
        </p:nvGraphicFramePr>
        <p:xfrm>
          <a:off x="5453772" y="1102988"/>
          <a:ext cx="3910182" cy="90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62" name="Equation" r:id="rId3" imgW="3911400" imgH="901440" progId="Equation.DSMT4">
                  <p:embed/>
                </p:oleObj>
              </mc:Choice>
              <mc:Fallback>
                <p:oleObj name="Equation" r:id="rId3" imgW="3911400" imgH="9014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B4EE8FD7-CEE4-4C4A-869E-E1A59D07B2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53772" y="1102988"/>
                        <a:ext cx="3910182" cy="902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F9521A-3BD1-4754-B82F-7EB79272F9F8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6600" y="1995767"/>
            <a:ext cx="6346371" cy="313270"/>
          </a:xfrm>
        </p:spPr>
        <p:txBody>
          <a:bodyPr/>
          <a:lstStyle/>
          <a:p>
            <a:r>
              <a:rPr lang="en-US" altLang="en-US" dirty="0"/>
              <a:t>has a partial fraction decomposition of the form</a:t>
            </a:r>
            <a:endParaRPr lang="en-US" dirty="0"/>
          </a:p>
        </p:txBody>
      </p:sp>
      <p:graphicFrame>
        <p:nvGraphicFramePr>
          <p:cNvPr id="14" name="Content Placeholder 13" descr="(x/((x minus 2)((x^2) + 1)((x^2) + 4))) = (A/(x minus 2) + ((B x + C)/((x^2) + 1)) + ((D x + E)/((x^2) + 4)))&#10;">
            <a:extLst>
              <a:ext uri="{FF2B5EF4-FFF2-40B4-BE49-F238E27FC236}">
                <a16:creationId xmlns:a16="http://schemas.microsoft.com/office/drawing/2014/main" id="{B162CA3C-DAC5-4268-952F-E8C41768F624}"/>
              </a:ext>
            </a:extLst>
          </p:cNvPr>
          <p:cNvGraphicFramePr>
            <a:graphicFrameLocks noGrp="1" noChangeAspect="1"/>
          </p:cNvGraphicFramePr>
          <p:nvPr>
            <p:ph sz="quarter" idx="26"/>
            <p:extLst>
              <p:ext uri="{D42A27DB-BD31-4B8C-83A1-F6EECF244321}">
                <p14:modId xmlns:p14="http://schemas.microsoft.com/office/powerpoint/2010/main" val="3660347303"/>
              </p:ext>
            </p:extLst>
          </p:nvPr>
        </p:nvGraphicFramePr>
        <p:xfrm>
          <a:off x="2956212" y="2741816"/>
          <a:ext cx="6308604" cy="790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63" name="Equation" r:id="rId5" imgW="6286320" imgH="787320" progId="Equation.DSMT4">
                  <p:embed/>
                </p:oleObj>
              </mc:Choice>
              <mc:Fallback>
                <p:oleObj name="Equation" r:id="rId5" imgW="6286320" imgH="78732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846A00B8-685B-4053-8A95-61C0016D7F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56212" y="2741816"/>
                        <a:ext cx="6308604" cy="7901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6C55521-5AF0-4E86-9C3D-20AD1BFD6D89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736600" y="4076583"/>
            <a:ext cx="10718800" cy="666543"/>
          </a:xfrm>
        </p:spPr>
        <p:txBody>
          <a:bodyPr/>
          <a:lstStyle/>
          <a:p>
            <a:r>
              <a:rPr lang="en-US" altLang="en-US" dirty="0"/>
              <a:t>The term given in (9) can be integrated by completing the square (if necessary) and using the formula</a:t>
            </a:r>
          </a:p>
        </p:txBody>
      </p:sp>
      <p:graphicFrame>
        <p:nvGraphicFramePr>
          <p:cNvPr id="16" name="Content Placeholder 15" descr="(item 10) int ((d x)/((x^2) + (a^2))) = ((1/a)tan^(negative 1)(x/a) + C)&#10;">
            <a:extLst>
              <a:ext uri="{FF2B5EF4-FFF2-40B4-BE49-F238E27FC236}">
                <a16:creationId xmlns:a16="http://schemas.microsoft.com/office/drawing/2014/main" id="{81D51C40-0243-4BD2-B2B5-40F90CD06FB3}"/>
              </a:ext>
            </a:extLst>
          </p:cNvPr>
          <p:cNvGraphicFramePr>
            <a:graphicFrameLocks noGrp="1" noChangeAspect="1"/>
          </p:cNvGraphicFramePr>
          <p:nvPr>
            <p:ph sz="quarter" idx="28"/>
            <p:extLst>
              <p:ext uri="{D42A27DB-BD31-4B8C-83A1-F6EECF244321}">
                <p14:modId xmlns:p14="http://schemas.microsoft.com/office/powerpoint/2010/main" val="3844415050"/>
              </p:ext>
            </p:extLst>
          </p:nvPr>
        </p:nvGraphicFramePr>
        <p:xfrm>
          <a:off x="4005796" y="5234854"/>
          <a:ext cx="4174058" cy="804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64" name="Equation" r:id="rId7" imgW="4216320" imgH="812520" progId="Equation.DSMT4">
                  <p:embed/>
                </p:oleObj>
              </mc:Choice>
              <mc:Fallback>
                <p:oleObj name="Equation" r:id="rId7" imgW="4216320" imgH="81252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3F990969-9A09-41B2-AE18-27CF45493E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05796" y="5234854"/>
                        <a:ext cx="4174058" cy="8047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05780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74954-45FD-4E10-9B8D-0D7F3EF9E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6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C16AB-EC6A-4026-A12C-BF772593196D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50"/>
            <a:ext cx="1309914" cy="249464"/>
          </a:xfrm>
        </p:spPr>
        <p:txBody>
          <a:bodyPr/>
          <a:lstStyle/>
          <a:p>
            <a:r>
              <a:rPr lang="en-US" altLang="en-US" dirty="0"/>
              <a:t>Evaluate</a:t>
            </a:r>
          </a:p>
        </p:txBody>
      </p:sp>
      <p:graphicFrame>
        <p:nvGraphicFramePr>
          <p:cNvPr id="8" name="Content Placeholder 7" descr="int ((4(x^2) minus 3x + 2)/(4(x^2) minus 4x + 3)) (d x).&#10;">
            <a:extLst>
              <a:ext uri="{FF2B5EF4-FFF2-40B4-BE49-F238E27FC236}">
                <a16:creationId xmlns:a16="http://schemas.microsoft.com/office/drawing/2014/main" id="{ECC1F7F8-FB12-47BA-810F-FCD92E8DC420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3691680140"/>
              </p:ext>
            </p:extLst>
          </p:nvPr>
        </p:nvGraphicFramePr>
        <p:xfrm>
          <a:off x="2040576" y="1047958"/>
          <a:ext cx="2361963" cy="770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755" name="Equation" r:id="rId3" imgW="2374560" imgH="774360" progId="Equation.DSMT4">
                  <p:embed/>
                </p:oleObj>
              </mc:Choice>
              <mc:Fallback>
                <p:oleObj name="Equation" r:id="rId3" imgW="2374560" imgH="7743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9113B3C7-F1F0-4FF8-A9EF-9F16D4E5E3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40576" y="1047958"/>
                        <a:ext cx="2361963" cy="770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4F84A4A-298B-428C-97CD-AC4B6C13DAFA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6600" y="2135414"/>
            <a:ext cx="10712450" cy="1104900"/>
          </a:xfrm>
        </p:spPr>
        <p:txBody>
          <a:bodyPr/>
          <a:lstStyle/>
          <a:p>
            <a:r>
              <a:rPr lang="en-US" altLang="en-US" b="1" dirty="0">
                <a:solidFill>
                  <a:srgbClr val="0000A3"/>
                </a:solidFill>
              </a:rPr>
              <a:t>Solution:</a:t>
            </a:r>
          </a:p>
          <a:p>
            <a:r>
              <a:rPr lang="en-US" altLang="en-US" dirty="0"/>
              <a:t>Since the degree of the numerator is </a:t>
            </a:r>
            <a:r>
              <a:rPr lang="en-US" altLang="en-US" i="1" dirty="0"/>
              <a:t>not less than </a:t>
            </a:r>
            <a:r>
              <a:rPr lang="en-US" altLang="en-US" dirty="0"/>
              <a:t>the degree of the denominator, we first divide and obtain</a:t>
            </a:r>
            <a:endParaRPr lang="en-US" altLang="en-US" dirty="0">
              <a:solidFill>
                <a:srgbClr val="00ADEF"/>
              </a:solidFill>
            </a:endParaRPr>
          </a:p>
        </p:txBody>
      </p:sp>
      <p:graphicFrame>
        <p:nvGraphicFramePr>
          <p:cNvPr id="10" name="Content Placeholder 9" descr="(4(x^2) minus 3x + 2)/(4(x^2) minus 4x + 3) = (1 + ((x minus 1)/(4(x^2) minus 4x + 3)))&#10;">
            <a:extLst>
              <a:ext uri="{FF2B5EF4-FFF2-40B4-BE49-F238E27FC236}">
                <a16:creationId xmlns:a16="http://schemas.microsoft.com/office/drawing/2014/main" id="{E339660F-D528-4C09-961D-C464D216C895}"/>
              </a:ext>
            </a:extLst>
          </p:cNvPr>
          <p:cNvGraphicFramePr>
            <a:graphicFrameLocks noGrp="1" noChangeAspect="1"/>
          </p:cNvGraphicFramePr>
          <p:nvPr>
            <p:ph sz="quarter" idx="26"/>
            <p:extLst>
              <p:ext uri="{D42A27DB-BD31-4B8C-83A1-F6EECF244321}">
                <p14:modId xmlns:p14="http://schemas.microsoft.com/office/powerpoint/2010/main" val="925283564"/>
              </p:ext>
            </p:extLst>
          </p:nvPr>
        </p:nvGraphicFramePr>
        <p:xfrm>
          <a:off x="4034228" y="3669522"/>
          <a:ext cx="4123542" cy="793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756" name="Equation" r:id="rId5" imgW="4025880" imgH="774360" progId="Equation.DSMT4">
                  <p:embed/>
                </p:oleObj>
              </mc:Choice>
              <mc:Fallback>
                <p:oleObj name="Equation" r:id="rId5" imgW="4025880" imgH="77436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ECC404B2-02BC-4C7F-BBA7-F78EC246F9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34228" y="3669522"/>
                        <a:ext cx="4123542" cy="7934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55063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96555-A1F9-4005-AC36-41A9B4903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6 – </a:t>
            </a:r>
            <a:r>
              <a:rPr lang="en-US" altLang="en-US" i="1" dirty="0"/>
              <a:t>Solution </a:t>
            </a:r>
            <a:r>
              <a:rPr lang="en-US" altLang="en-US" sz="2400" b="0" dirty="0"/>
              <a:t>(1 of 3)</a:t>
            </a:r>
            <a:endParaRPr lang="en-US" sz="24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4402C-20A3-4E87-BE36-0535097B7661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50"/>
            <a:ext cx="3370943" cy="263979"/>
          </a:xfrm>
        </p:spPr>
        <p:txBody>
          <a:bodyPr/>
          <a:lstStyle/>
          <a:p>
            <a:r>
              <a:rPr lang="en-US" altLang="en-US" dirty="0"/>
              <a:t>Notice that the quadratic</a:t>
            </a:r>
            <a:endParaRPr lang="en-US" dirty="0"/>
          </a:p>
        </p:txBody>
      </p:sp>
      <p:graphicFrame>
        <p:nvGraphicFramePr>
          <p:cNvPr id="20" name="Content Placeholder 19" descr="4(x^2) minus 4x + 3">
            <a:extLst>
              <a:ext uri="{FF2B5EF4-FFF2-40B4-BE49-F238E27FC236}">
                <a16:creationId xmlns:a16="http://schemas.microsoft.com/office/drawing/2014/main" id="{6B48408E-C82B-4F56-8E54-C8675F88C240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1314699532"/>
              </p:ext>
            </p:extLst>
          </p:nvPr>
        </p:nvGraphicFramePr>
        <p:xfrm>
          <a:off x="4151451" y="1257897"/>
          <a:ext cx="1609505" cy="339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810" name="Equation" r:id="rId3" imgW="1625400" imgH="342720" progId="Equation.DSMT4">
                  <p:embed/>
                </p:oleObj>
              </mc:Choice>
              <mc:Fallback>
                <p:oleObj name="Equation" r:id="rId3" imgW="1625400" imgH="34272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48BB3F11-DC63-418D-8F39-4800B7B3C0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51451" y="1257897"/>
                        <a:ext cx="1609505" cy="3395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75BD0B2-B8B7-41E0-AFFC-3EA00696085B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5855172" y="1301258"/>
            <a:ext cx="5365750" cy="333236"/>
          </a:xfrm>
        </p:spPr>
        <p:txBody>
          <a:bodyPr/>
          <a:lstStyle/>
          <a:p>
            <a:r>
              <a:rPr lang="en-US" altLang="en-US" dirty="0"/>
              <a:t>is irreducible because its discriminant is</a:t>
            </a:r>
            <a:endParaRPr lang="en-US" dirty="0"/>
          </a:p>
        </p:txBody>
      </p:sp>
      <p:graphicFrame>
        <p:nvGraphicFramePr>
          <p:cNvPr id="22" name="Content Placeholder 21" descr="(b^2) minus 4ac = negative 32 &lt; 0. ">
            <a:extLst>
              <a:ext uri="{FF2B5EF4-FFF2-40B4-BE49-F238E27FC236}">
                <a16:creationId xmlns:a16="http://schemas.microsoft.com/office/drawing/2014/main" id="{2018C432-9E89-4C4C-9A48-49BB0782AEFE}"/>
              </a:ext>
            </a:extLst>
          </p:cNvPr>
          <p:cNvGraphicFramePr>
            <a:graphicFrameLocks noGrp="1" noChangeAspect="1"/>
          </p:cNvGraphicFramePr>
          <p:nvPr>
            <p:ph sz="quarter" idx="26"/>
            <p:extLst>
              <p:ext uri="{D42A27DB-BD31-4B8C-83A1-F6EECF244321}">
                <p14:modId xmlns:p14="http://schemas.microsoft.com/office/powerpoint/2010/main" val="548851654"/>
              </p:ext>
            </p:extLst>
          </p:nvPr>
        </p:nvGraphicFramePr>
        <p:xfrm>
          <a:off x="725205" y="1622899"/>
          <a:ext cx="2603880" cy="353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811" name="Equation" r:id="rId5" imgW="2527200" imgH="342720" progId="Equation.DSMT4">
                  <p:embed/>
                </p:oleObj>
              </mc:Choice>
              <mc:Fallback>
                <p:oleObj name="Equation" r:id="rId5" imgW="2527200" imgH="34272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E7C07071-F457-4EF0-8D3B-206F616B62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25205" y="1622899"/>
                        <a:ext cx="2603880" cy="3532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21BF480-4C16-42E8-9F0C-40C0FB1229C2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3404960" y="1661209"/>
            <a:ext cx="8050440" cy="333236"/>
          </a:xfrm>
        </p:spPr>
        <p:txBody>
          <a:bodyPr/>
          <a:lstStyle/>
          <a:p>
            <a:r>
              <a:rPr lang="en-US" altLang="en-US" dirty="0"/>
              <a:t>This means it can’t be factored, so we don’t need to use </a:t>
            </a:r>
            <a:r>
              <a:rPr lang="en-US" altLang="en-US" dirty="0" smtClean="0"/>
              <a:t>the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A1619D8-8B5D-4BB4-A7D8-70FFA5CA09B7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736600" y="1986972"/>
            <a:ext cx="10712449" cy="781798"/>
          </a:xfrm>
        </p:spPr>
        <p:txBody>
          <a:bodyPr/>
          <a:lstStyle/>
          <a:p>
            <a:r>
              <a:rPr lang="en-US" altLang="en-US" dirty="0"/>
              <a:t>partial fraction technique.</a:t>
            </a:r>
          </a:p>
          <a:p>
            <a:r>
              <a:rPr lang="en-US" altLang="en-US" dirty="0"/>
              <a:t>To integrate the given function we complete the square in the denominator:</a:t>
            </a:r>
          </a:p>
        </p:txBody>
      </p:sp>
      <p:graphicFrame>
        <p:nvGraphicFramePr>
          <p:cNvPr id="24" name="Content Placeholder 23" descr="4(x^2) minus 4x + 3 = ((2x minus 1)^2) + 2">
            <a:extLst>
              <a:ext uri="{FF2B5EF4-FFF2-40B4-BE49-F238E27FC236}">
                <a16:creationId xmlns:a16="http://schemas.microsoft.com/office/drawing/2014/main" id="{2C5F29C9-CAB1-49F9-B615-985BB1E577F2}"/>
              </a:ext>
            </a:extLst>
          </p:cNvPr>
          <p:cNvGraphicFramePr>
            <a:graphicFrameLocks noGrp="1" noChangeAspect="1"/>
          </p:cNvGraphicFramePr>
          <p:nvPr>
            <p:ph sz="quarter" idx="29"/>
            <p:extLst>
              <p:ext uri="{D42A27DB-BD31-4B8C-83A1-F6EECF244321}">
                <p14:modId xmlns:p14="http://schemas.microsoft.com/office/powerpoint/2010/main" val="709457201"/>
              </p:ext>
            </p:extLst>
          </p:nvPr>
        </p:nvGraphicFramePr>
        <p:xfrm>
          <a:off x="4538671" y="3137979"/>
          <a:ext cx="3585241" cy="405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812" name="Equation" r:id="rId7" imgW="3479760" imgH="393480" progId="Equation.DSMT4">
                  <p:embed/>
                </p:oleObj>
              </mc:Choice>
              <mc:Fallback>
                <p:oleObj name="Equation" r:id="rId7" imgW="3479760" imgH="39348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6EF7436D-210F-489C-AF34-AE97FCA983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38671" y="3137979"/>
                        <a:ext cx="3585241" cy="4056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164C4EE-391B-4B7C-8585-8653168EEAFD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742951" y="3915809"/>
            <a:ext cx="10712449" cy="331559"/>
          </a:xfrm>
        </p:spPr>
        <p:txBody>
          <a:bodyPr/>
          <a:lstStyle/>
          <a:p>
            <a:r>
              <a:rPr lang="en-US" altLang="en-US" dirty="0"/>
              <a:t>This suggests that we make the substitution </a:t>
            </a:r>
            <a:r>
              <a:rPr lang="en-US" altLang="en-US" i="1" dirty="0"/>
              <a:t>u</a:t>
            </a:r>
            <a:r>
              <a:rPr lang="en-US" altLang="en-US" dirty="0"/>
              <a:t> = 2</a:t>
            </a:r>
            <a:r>
              <a:rPr lang="en-US" altLang="en-US" i="1" dirty="0"/>
              <a:t>x</a:t>
            </a:r>
            <a:r>
              <a:rPr lang="en-US" altLang="en-US" dirty="0"/>
              <a:t> </a:t>
            </a:r>
            <a:r>
              <a:rPr lang="en-US" altLang="en-US" dirty="0" smtClean="0"/>
              <a:t>− </a:t>
            </a:r>
            <a:r>
              <a:rPr lang="en-US" altLang="en-US" dirty="0"/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760835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F6158-1473-463A-8611-BF4E1361B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551"/>
            <a:ext cx="10515600" cy="879253"/>
          </a:xfrm>
        </p:spPr>
        <p:txBody>
          <a:bodyPr/>
          <a:lstStyle/>
          <a:p>
            <a:r>
              <a:rPr lang="en-US" altLang="en-US" dirty="0"/>
              <a:t>Integration of Rational Functions by Partial Fractions </a:t>
            </a:r>
            <a:r>
              <a:rPr lang="en-US" altLang="en-US" sz="2400" b="0" dirty="0"/>
              <a:t>(1 of 16)</a:t>
            </a:r>
            <a:endParaRPr lang="en-US" sz="24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5B799-92FF-4127-B8F7-42DA7B725048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49"/>
            <a:ext cx="10718800" cy="1014880"/>
          </a:xfrm>
        </p:spPr>
        <p:txBody>
          <a:bodyPr/>
          <a:lstStyle/>
          <a:p>
            <a:r>
              <a:rPr lang="en-US" altLang="en-US" dirty="0"/>
              <a:t>In this section we show how to integrate any rational function (a ratio of polynomials) by expressing it as a sum of simpler fractions, called </a:t>
            </a:r>
            <a:r>
              <a:rPr lang="en-US" altLang="en-US" i="1" dirty="0"/>
              <a:t>partial fractions</a:t>
            </a:r>
            <a:r>
              <a:rPr lang="en-US" altLang="en-US" dirty="0"/>
              <a:t>,</a:t>
            </a:r>
            <a:r>
              <a:rPr lang="en-US" altLang="en-US" i="1" dirty="0"/>
              <a:t> </a:t>
            </a:r>
            <a:r>
              <a:rPr lang="en-US" altLang="en-US" dirty="0"/>
              <a:t>that we already know how to integrate.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D7E3CA-32F9-4156-BCBC-7658273ADA07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36600" y="2432566"/>
            <a:ext cx="8171426" cy="334963"/>
          </a:xfrm>
        </p:spPr>
        <p:txBody>
          <a:bodyPr/>
          <a:lstStyle/>
          <a:p>
            <a:r>
              <a:rPr lang="en-US" altLang="en-US" dirty="0"/>
              <a:t>To illustrate the method, observe that by taking the fractions</a:t>
            </a:r>
            <a:endParaRPr lang="en-US" dirty="0"/>
          </a:p>
        </p:txBody>
      </p:sp>
      <p:graphicFrame>
        <p:nvGraphicFramePr>
          <p:cNvPr id="12" name="Content Placeholder 11" descr="(2/(x minus 1)) and (1/(x + 2))">
            <a:extLst>
              <a:ext uri="{FF2B5EF4-FFF2-40B4-BE49-F238E27FC236}">
                <a16:creationId xmlns:a16="http://schemas.microsoft.com/office/drawing/2014/main" id="{11CF4878-7C7D-4E32-8E89-9186DECFF590}"/>
              </a:ext>
            </a:extLst>
          </p:cNvPr>
          <p:cNvGraphicFramePr>
            <a:graphicFrameLocks noGrp="1" noChangeAspect="1"/>
          </p:cNvGraphicFramePr>
          <p:nvPr>
            <p:ph sz="quarter" idx="25"/>
            <p:extLst>
              <p:ext uri="{D42A27DB-BD31-4B8C-83A1-F6EECF244321}">
                <p14:modId xmlns:p14="http://schemas.microsoft.com/office/powerpoint/2010/main" val="1309821278"/>
              </p:ext>
            </p:extLst>
          </p:nvPr>
        </p:nvGraphicFramePr>
        <p:xfrm>
          <a:off x="8893175" y="2246313"/>
          <a:ext cx="252412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164" name="Equation" r:id="rId3" imgW="2552400" imgH="838080" progId="Equation.DSMT4">
                  <p:embed/>
                </p:oleObj>
              </mc:Choice>
              <mc:Fallback>
                <p:oleObj name="Equation" r:id="rId3" imgW="2552400" imgH="8380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E50F32DB-6BDD-4FFF-9758-81170284B1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93175" y="2246313"/>
                        <a:ext cx="2524125" cy="82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A1A9F9-1D71-44E3-8F16-F4CAC691670E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736600" y="2831852"/>
            <a:ext cx="5015271" cy="301628"/>
          </a:xfrm>
        </p:spPr>
        <p:txBody>
          <a:bodyPr/>
          <a:lstStyle/>
          <a:p>
            <a:r>
              <a:rPr lang="en-US" altLang="en-US" dirty="0"/>
              <a:t>to a common denominator we obtain</a:t>
            </a:r>
            <a:endParaRPr lang="en-US" dirty="0"/>
          </a:p>
        </p:txBody>
      </p:sp>
      <p:graphicFrame>
        <p:nvGraphicFramePr>
          <p:cNvPr id="14" name="Content Placeholder 13" descr="(2/(x minus 1)) minus (1/(x + 2)) = ((2(x + 2) minus (x minus 1))/(x minus 1)(x + 2)) = ((x + 5)/((x^2) + x minus 2))">
            <a:extLst>
              <a:ext uri="{FF2B5EF4-FFF2-40B4-BE49-F238E27FC236}">
                <a16:creationId xmlns:a16="http://schemas.microsoft.com/office/drawing/2014/main" id="{38461E95-9B06-471D-99C3-B65710F71EB3}"/>
              </a:ext>
            </a:extLst>
          </p:cNvPr>
          <p:cNvGraphicFramePr>
            <a:graphicFrameLocks noGrp="1" noChangeAspect="1"/>
          </p:cNvGraphicFramePr>
          <p:nvPr>
            <p:ph sz="quarter" idx="27"/>
            <p:extLst>
              <p:ext uri="{D42A27DB-BD31-4B8C-83A1-F6EECF244321}">
                <p14:modId xmlns:p14="http://schemas.microsoft.com/office/powerpoint/2010/main" val="1276589143"/>
              </p:ext>
            </p:extLst>
          </p:nvPr>
        </p:nvGraphicFramePr>
        <p:xfrm>
          <a:off x="3310879" y="3772596"/>
          <a:ext cx="5530912" cy="7705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165" name="Equation" r:id="rId5" imgW="5651280" imgH="787320" progId="Equation.DSMT4">
                  <p:embed/>
                </p:oleObj>
              </mc:Choice>
              <mc:Fallback>
                <p:oleObj name="Equation" r:id="rId5" imgW="5651280" imgH="78732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23B3AF54-6A98-4251-9A33-A8C14DFACE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10879" y="3772596"/>
                        <a:ext cx="5530912" cy="7705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03541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8B60C-6DF1-4B78-9B49-08904EDE4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6 – </a:t>
            </a:r>
            <a:r>
              <a:rPr lang="en-US" altLang="en-US" i="1" dirty="0"/>
              <a:t>Solution </a:t>
            </a:r>
            <a:r>
              <a:rPr lang="en-US" altLang="en-US" sz="2400" b="0" dirty="0"/>
              <a:t>(2 of 3)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6F6A3-A490-4945-BC45-7E50F88FDF76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599" y="1289050"/>
            <a:ext cx="2848429" cy="260350"/>
          </a:xfrm>
        </p:spPr>
        <p:txBody>
          <a:bodyPr/>
          <a:lstStyle/>
          <a:p>
            <a:r>
              <a:rPr lang="en-US" altLang="en-US" dirty="0"/>
              <a:t>Then </a:t>
            </a:r>
            <a:r>
              <a:rPr lang="en-US" altLang="en-US" i="1" dirty="0" smtClean="0"/>
              <a:t>d</a:t>
            </a:r>
            <a:r>
              <a:rPr lang="en-US" altLang="en-US" sz="100" i="1" dirty="0" smtClean="0"/>
              <a:t> </a:t>
            </a:r>
            <a:r>
              <a:rPr lang="en-US" altLang="en-US" i="1" dirty="0" smtClean="0"/>
              <a:t>u</a:t>
            </a:r>
            <a:r>
              <a:rPr lang="en-US" altLang="en-US" dirty="0" smtClean="0"/>
              <a:t> </a:t>
            </a:r>
            <a:r>
              <a:rPr lang="en-US" altLang="en-US" dirty="0"/>
              <a:t>= 2 </a:t>
            </a:r>
            <a:r>
              <a:rPr lang="en-US" altLang="en-US" i="1" dirty="0"/>
              <a:t>dx</a:t>
            </a:r>
            <a:r>
              <a:rPr lang="en-US" altLang="en-US" dirty="0"/>
              <a:t> and</a:t>
            </a:r>
            <a:endParaRPr lang="en-US" dirty="0"/>
          </a:p>
        </p:txBody>
      </p:sp>
      <p:graphicFrame>
        <p:nvGraphicFramePr>
          <p:cNvPr id="12" name="Content Placeholder 11" descr="x = (1/2)(u + 1), so">
            <a:extLst>
              <a:ext uri="{FF2B5EF4-FFF2-40B4-BE49-F238E27FC236}">
                <a16:creationId xmlns:a16="http://schemas.microsoft.com/office/drawing/2014/main" id="{9DDB59CC-7B17-40A0-8C4E-0763E5F336F6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1240951901"/>
              </p:ext>
            </p:extLst>
          </p:nvPr>
        </p:nvGraphicFramePr>
        <p:xfrm>
          <a:off x="3443085" y="1068886"/>
          <a:ext cx="2222192" cy="758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805" name="Equation" r:id="rId3" imgW="2120760" imgH="723600" progId="Equation.DSMT4">
                  <p:embed/>
                </p:oleObj>
              </mc:Choice>
              <mc:Fallback>
                <p:oleObj name="Equation" r:id="rId3" imgW="2120760" imgH="7236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B16E98BB-0DD2-4A5E-87DA-2473ED2F2D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43085" y="1068886"/>
                        <a:ext cx="2222192" cy="7584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Content Placeholder 13" descr="int ((4(x^2) minus 3x + 2)/(4(x^2) minus 4x + 3)) (d x) = int ((1 + ((x minus 1)/(4(x^2) minus 4x + 3)))) (d x) =  (x + (1/2) int ((1/2)(u + 1) minus 1)/((u^2) + 2)) (d u) =  (x + (1/4) int ((u minus 1)/((u^2) + 2))) (d u)&#10;">
            <a:extLst>
              <a:ext uri="{FF2B5EF4-FFF2-40B4-BE49-F238E27FC236}">
                <a16:creationId xmlns:a16="http://schemas.microsoft.com/office/drawing/2014/main" id="{F2B0B4DA-3B7C-444D-B4A7-CA79508FE835}"/>
              </a:ext>
            </a:extLst>
          </p:cNvPr>
          <p:cNvGraphicFramePr>
            <a:graphicFrameLocks noGrp="1" noChangeAspect="1"/>
          </p:cNvGraphicFramePr>
          <p:nvPr>
            <p:ph sz="quarter" idx="25"/>
            <p:extLst>
              <p:ext uri="{D42A27DB-BD31-4B8C-83A1-F6EECF244321}">
                <p14:modId xmlns:p14="http://schemas.microsoft.com/office/powerpoint/2010/main" val="2586735392"/>
              </p:ext>
            </p:extLst>
          </p:nvPr>
        </p:nvGraphicFramePr>
        <p:xfrm>
          <a:off x="3164355" y="2004433"/>
          <a:ext cx="6045675" cy="2962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806" name="Equation" r:id="rId5" imgW="5702040" imgH="2793960" progId="Equation.DSMT4">
                  <p:embed/>
                </p:oleObj>
              </mc:Choice>
              <mc:Fallback>
                <p:oleObj name="Equation" r:id="rId5" imgW="5702040" imgH="279396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6DCD7AD3-B540-4EBD-AACE-9B313662D8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64355" y="2004433"/>
                        <a:ext cx="6045675" cy="29622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97815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D3AB9-3AFA-4B97-B3CD-1E1FD53BD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6 – </a:t>
            </a:r>
            <a:r>
              <a:rPr lang="en-US" altLang="en-US" i="1" dirty="0"/>
              <a:t>Solution </a:t>
            </a:r>
            <a:r>
              <a:rPr lang="en-US" altLang="en-US" sz="2400" b="0" dirty="0"/>
              <a:t>(3 of 3)</a:t>
            </a:r>
            <a:endParaRPr lang="en-US" dirty="0"/>
          </a:p>
        </p:txBody>
      </p:sp>
      <p:graphicFrame>
        <p:nvGraphicFramePr>
          <p:cNvPr id="8" name="Content Placeholder 7" descr=" =  (x + (1/4) int (u/((u^2) + 2)) (d u) minus (1/4) int (1/((u^2) + 2)) (d u)) =  (x + (1/8) ln ((u^2) + 2) minus (1/4)* (1/sqrt(2)) tan^(negative 1)(u/sqrt(2)) + C) =  (x + (1/8) ln (4(x^2) minus 4x + 3) minus (1/4 sqrt(2)) tan^(negative 1)((2x minus 1)/sqrt(2)) + C)&#10;">
            <a:extLst>
              <a:ext uri="{FF2B5EF4-FFF2-40B4-BE49-F238E27FC236}">
                <a16:creationId xmlns:a16="http://schemas.microsoft.com/office/drawing/2014/main" id="{01776B69-0247-402E-AC67-37652D6E075D}"/>
              </a:ext>
            </a:extLst>
          </p:cNvPr>
          <p:cNvGraphicFramePr>
            <a:graphicFrameLocks noGrp="1" noChangeAspect="1"/>
          </p:cNvGraphicFramePr>
          <p:nvPr>
            <p:ph sz="quarter" idx="23"/>
            <p:extLst>
              <p:ext uri="{D42A27DB-BD31-4B8C-83A1-F6EECF244321}">
                <p14:modId xmlns:p14="http://schemas.microsoft.com/office/powerpoint/2010/main" val="2020884404"/>
              </p:ext>
            </p:extLst>
          </p:nvPr>
        </p:nvGraphicFramePr>
        <p:xfrm>
          <a:off x="2684463" y="1312863"/>
          <a:ext cx="6823075" cy="318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803" name="Equation" r:id="rId3" imgW="6235560" imgH="2908080" progId="Equation.DSMT4">
                  <p:embed/>
                </p:oleObj>
              </mc:Choice>
              <mc:Fallback>
                <p:oleObj name="Equation" r:id="rId3" imgW="6235560" imgH="29080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D7252449-7667-4C2A-9F66-8422A38D5B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84463" y="1312863"/>
                        <a:ext cx="6823075" cy="3182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35052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8CE14-1409-4B78-9190-ED7B04D17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714"/>
            <a:ext cx="10515600" cy="896926"/>
          </a:xfrm>
        </p:spPr>
        <p:txBody>
          <a:bodyPr/>
          <a:lstStyle/>
          <a:p>
            <a:r>
              <a:rPr lang="en-US" altLang="en-US" dirty="0"/>
              <a:t>Integration of Rational Functions by Partial Fractions </a:t>
            </a:r>
            <a:r>
              <a:rPr lang="en-US" altLang="en-US" sz="2400" b="0" dirty="0"/>
              <a:t>(15 of 16)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A3220-508B-4A0C-9337-A64B93E2A94C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49"/>
            <a:ext cx="10718800" cy="963475"/>
          </a:xfrm>
        </p:spPr>
        <p:txBody>
          <a:bodyPr/>
          <a:lstStyle/>
          <a:p>
            <a:r>
              <a:rPr lang="en-US" altLang="en-US" b="1" dirty="0"/>
              <a:t>Note:</a:t>
            </a:r>
            <a:br>
              <a:rPr lang="en-US" altLang="en-US" b="1" dirty="0"/>
            </a:br>
            <a:r>
              <a:rPr lang="en-US" altLang="en-US" dirty="0"/>
              <a:t>Example 6 illustrates the general procedure for integrating a partial fraction of the form</a:t>
            </a:r>
            <a:r>
              <a:rPr lang="en-US" altLang="en-US" b="1" dirty="0"/>
              <a:t> </a:t>
            </a:r>
          </a:p>
        </p:txBody>
      </p:sp>
      <p:graphicFrame>
        <p:nvGraphicFramePr>
          <p:cNvPr id="12" name="Content Placeholder 11" descr="(A x + B)/(a(x^2) + b x + c) where (b^2) minus 4ac &lt; 0&#10;">
            <a:extLst>
              <a:ext uri="{FF2B5EF4-FFF2-40B4-BE49-F238E27FC236}">
                <a16:creationId xmlns:a16="http://schemas.microsoft.com/office/drawing/2014/main" id="{37D07477-512E-4AC0-8827-312D77481132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3455356863"/>
              </p:ext>
            </p:extLst>
          </p:nvPr>
        </p:nvGraphicFramePr>
        <p:xfrm>
          <a:off x="3968216" y="2354293"/>
          <a:ext cx="4242869" cy="721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877" name="Equation" r:id="rId3" imgW="4330440" imgH="736560" progId="Equation.DSMT4">
                  <p:embed/>
                </p:oleObj>
              </mc:Choice>
              <mc:Fallback>
                <p:oleObj name="Equation" r:id="rId3" imgW="4330440" imgH="73656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75EC3B88-A993-455C-92AD-88D40A6DE9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68216" y="2354293"/>
                        <a:ext cx="4242869" cy="7216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612D59-4ADA-4C00-8B13-92C067F4FB5B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6600" y="3297641"/>
            <a:ext cx="10712450" cy="631969"/>
          </a:xfrm>
        </p:spPr>
        <p:txBody>
          <a:bodyPr/>
          <a:lstStyle/>
          <a:p>
            <a:r>
              <a:rPr lang="en-US" altLang="en-US" dirty="0"/>
              <a:t>We complete the square in the denominator and then make a substitution that brings the integral into the form</a:t>
            </a:r>
          </a:p>
        </p:txBody>
      </p:sp>
      <p:graphicFrame>
        <p:nvGraphicFramePr>
          <p:cNvPr id="14" name="Content Placeholder 13" descr="int ((C u + D)/((u^2) + (a^2))) (d u) = (C int (u/((u^2) + (a^2))) (d u) + D int (1/((u^2) + (a^2))) (d u))&#10;">
            <a:extLst>
              <a:ext uri="{FF2B5EF4-FFF2-40B4-BE49-F238E27FC236}">
                <a16:creationId xmlns:a16="http://schemas.microsoft.com/office/drawing/2014/main" id="{23226C31-238A-4533-81B0-831055BDE210}"/>
              </a:ext>
            </a:extLst>
          </p:cNvPr>
          <p:cNvGraphicFramePr>
            <a:graphicFrameLocks noGrp="1" noChangeAspect="1"/>
          </p:cNvGraphicFramePr>
          <p:nvPr>
            <p:ph sz="quarter" idx="26"/>
            <p:extLst>
              <p:ext uri="{D42A27DB-BD31-4B8C-83A1-F6EECF244321}">
                <p14:modId xmlns:p14="http://schemas.microsoft.com/office/powerpoint/2010/main" val="970551782"/>
              </p:ext>
            </p:extLst>
          </p:nvPr>
        </p:nvGraphicFramePr>
        <p:xfrm>
          <a:off x="3332876" y="4159851"/>
          <a:ext cx="5526248" cy="686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878" name="Equation" r:id="rId5" imgW="5930640" imgH="736560" progId="Equation.DSMT4">
                  <p:embed/>
                </p:oleObj>
              </mc:Choice>
              <mc:Fallback>
                <p:oleObj name="Equation" r:id="rId5" imgW="5930640" imgH="73656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FF0D9455-2648-4214-95E6-8744B44754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32876" y="4159851"/>
                        <a:ext cx="5526248" cy="6863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2AA4075-95FE-4E6C-B0E7-B49BD6A7A556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730250" y="5013687"/>
            <a:ext cx="10718800" cy="320901"/>
          </a:xfrm>
        </p:spPr>
        <p:txBody>
          <a:bodyPr/>
          <a:lstStyle/>
          <a:p>
            <a:r>
              <a:rPr lang="en-US" altLang="en-US" dirty="0"/>
              <a:t>Then the first integral is a logarithm and the second is expressed in terms </a:t>
            </a:r>
            <a:r>
              <a:rPr lang="en-US" altLang="en-US" dirty="0" smtClean="0"/>
              <a:t>of</a:t>
            </a:r>
            <a:endParaRPr lang="en-US" altLang="en-US" dirty="0"/>
          </a:p>
        </p:txBody>
      </p:sp>
      <p:graphicFrame>
        <p:nvGraphicFramePr>
          <p:cNvPr id="16" name="Content Placeholder 15" descr="(tan^negative 1)">
            <a:extLst>
              <a:ext uri="{FF2B5EF4-FFF2-40B4-BE49-F238E27FC236}">
                <a16:creationId xmlns:a16="http://schemas.microsoft.com/office/drawing/2014/main" id="{D1AC952E-71AD-48BB-8498-059E6BC6EA6A}"/>
              </a:ext>
            </a:extLst>
          </p:cNvPr>
          <p:cNvGraphicFramePr>
            <a:graphicFrameLocks noGrp="1" noChangeAspect="1"/>
          </p:cNvGraphicFramePr>
          <p:nvPr>
            <p:ph sz="quarter" idx="28"/>
            <p:extLst>
              <p:ext uri="{D42A27DB-BD31-4B8C-83A1-F6EECF244321}">
                <p14:modId xmlns:p14="http://schemas.microsoft.com/office/powerpoint/2010/main" val="4227894937"/>
              </p:ext>
            </p:extLst>
          </p:nvPr>
        </p:nvGraphicFramePr>
        <p:xfrm>
          <a:off x="736600" y="5379411"/>
          <a:ext cx="762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879" name="Equation" r:id="rId7" imgW="761760" imgH="342720" progId="Equation.DSMT4">
                  <p:embed/>
                </p:oleObj>
              </mc:Choice>
              <mc:Fallback>
                <p:oleObj name="Equation" r:id="rId7" imgW="761760" imgH="34272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EAB54EF3-E27F-4824-A183-BE1B12AFAA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36600" y="5379411"/>
                        <a:ext cx="7620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74186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98B83-DBF9-4C2E-9C97-4D38A664C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714"/>
            <a:ext cx="10515600" cy="896926"/>
          </a:xfrm>
        </p:spPr>
        <p:txBody>
          <a:bodyPr/>
          <a:lstStyle/>
          <a:p>
            <a:r>
              <a:rPr lang="en-US" altLang="en-US" dirty="0"/>
              <a:t>Integration of Rational Functions by Partial Fractions </a:t>
            </a:r>
            <a:r>
              <a:rPr lang="en-US" altLang="en-US" sz="2400" b="0" dirty="0"/>
              <a:t>(16 of 16)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49346-6B10-4F22-A52F-9E8D975EEEA1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318078"/>
            <a:ext cx="8972176" cy="317546"/>
          </a:xfrm>
        </p:spPr>
        <p:txBody>
          <a:bodyPr/>
          <a:lstStyle/>
          <a:p>
            <a:r>
              <a:rPr lang="en-US" altLang="en-US" b="1" dirty="0"/>
              <a:t>Case IV </a:t>
            </a:r>
            <a:r>
              <a:rPr lang="en-US" altLang="en-US" b="1" i="1" dirty="0" smtClean="0"/>
              <a:t>Q</a:t>
            </a:r>
            <a:r>
              <a:rPr lang="en-US" altLang="en-US" b="1" dirty="0" smtClean="0"/>
              <a:t>(</a:t>
            </a:r>
            <a:r>
              <a:rPr lang="en-US" altLang="en-US" b="1" i="1" dirty="0" smtClean="0"/>
              <a:t>x</a:t>
            </a:r>
            <a:r>
              <a:rPr lang="en-US" altLang="en-US" b="1" dirty="0"/>
              <a:t>) contains a repeated irreducible quadratic factor.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6D5749-C591-4B63-9658-09324B42F11B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36601" y="1978026"/>
            <a:ext cx="2852966" cy="293008"/>
          </a:xfrm>
        </p:spPr>
        <p:txBody>
          <a:bodyPr/>
          <a:lstStyle/>
          <a:p>
            <a:r>
              <a:rPr lang="en-US" altLang="en-US" dirty="0"/>
              <a:t>If </a:t>
            </a:r>
            <a:r>
              <a:rPr lang="en-US" altLang="en-US" i="1" dirty="0" smtClean="0"/>
              <a:t>Q</a:t>
            </a:r>
            <a:r>
              <a:rPr lang="en-US" altLang="en-US" dirty="0" smtClean="0"/>
              <a:t>(</a:t>
            </a:r>
            <a:r>
              <a:rPr lang="en-US" altLang="en-US" i="1" dirty="0" smtClean="0"/>
              <a:t>x</a:t>
            </a:r>
            <a:r>
              <a:rPr lang="en-US" altLang="en-US" dirty="0"/>
              <a:t>) has the factor</a:t>
            </a:r>
            <a:endParaRPr lang="en-US" dirty="0"/>
          </a:p>
        </p:txBody>
      </p:sp>
      <p:graphicFrame>
        <p:nvGraphicFramePr>
          <p:cNvPr id="20" name="Content Placeholder 19" descr="(a(x^2) + bx + c)^r), where (b^2) minus 4ac &lt; 0,">
            <a:extLst>
              <a:ext uri="{FF2B5EF4-FFF2-40B4-BE49-F238E27FC236}">
                <a16:creationId xmlns:a16="http://schemas.microsoft.com/office/drawing/2014/main" id="{7F3A7EE8-FE1C-428B-B89F-E2FFE58C816B}"/>
              </a:ext>
            </a:extLst>
          </p:cNvPr>
          <p:cNvGraphicFramePr>
            <a:graphicFrameLocks noGrp="1" noChangeAspect="1"/>
          </p:cNvGraphicFramePr>
          <p:nvPr>
            <p:ph sz="quarter" idx="25"/>
            <p:extLst>
              <p:ext uri="{D42A27DB-BD31-4B8C-83A1-F6EECF244321}">
                <p14:modId xmlns:p14="http://schemas.microsoft.com/office/powerpoint/2010/main" val="1764584658"/>
              </p:ext>
            </p:extLst>
          </p:nvPr>
        </p:nvGraphicFramePr>
        <p:xfrm>
          <a:off x="3579837" y="1938258"/>
          <a:ext cx="4762255" cy="422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9901" name="Equation" r:id="rId3" imgW="4572000" imgH="406080" progId="Equation.DSMT4">
                  <p:embed/>
                </p:oleObj>
              </mc:Choice>
              <mc:Fallback>
                <p:oleObj name="Equation" r:id="rId3" imgW="4572000" imgH="40608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7EA1F3B0-9C06-4D21-A84B-0899402E7F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79837" y="1938258"/>
                        <a:ext cx="4762255" cy="422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0DC3F4-366E-4560-8F14-EC98E94C1F41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8430984" y="2005140"/>
            <a:ext cx="2583543" cy="258984"/>
          </a:xfrm>
        </p:spPr>
        <p:txBody>
          <a:bodyPr/>
          <a:lstStyle/>
          <a:p>
            <a:r>
              <a:rPr lang="en-US" altLang="en-US" dirty="0"/>
              <a:t>then instead of the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FB7D2F8-5C8D-4509-B08E-6E474654F254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736600" y="2360807"/>
            <a:ext cx="4561114" cy="293008"/>
          </a:xfrm>
        </p:spPr>
        <p:txBody>
          <a:bodyPr/>
          <a:lstStyle/>
          <a:p>
            <a:r>
              <a:rPr lang="en-US" altLang="en-US" dirty="0"/>
              <a:t>single partial fraction (9), the sum</a:t>
            </a:r>
            <a:endParaRPr lang="en-US" dirty="0"/>
          </a:p>
        </p:txBody>
      </p:sp>
      <p:graphicFrame>
        <p:nvGraphicFramePr>
          <p:cNvPr id="22" name="Content Placeholder 21" descr="(item 11.) (((A_1)x + (B_1))/(a(x^2) + b x + c) + ((A_2)x + (B_2))/((a(x^2) + b x + c)^2) + … + ((A_r)x + (B_r))/((a(x^2) + b x + c)^r))&#10;">
            <a:extLst>
              <a:ext uri="{FF2B5EF4-FFF2-40B4-BE49-F238E27FC236}">
                <a16:creationId xmlns:a16="http://schemas.microsoft.com/office/drawing/2014/main" id="{8158A18D-C2D3-45B2-A209-0A9E64CB8FE0}"/>
              </a:ext>
            </a:extLst>
          </p:cNvPr>
          <p:cNvGraphicFramePr>
            <a:graphicFrameLocks noGrp="1" noChangeAspect="1"/>
          </p:cNvGraphicFramePr>
          <p:nvPr>
            <p:ph sz="quarter" idx="28"/>
            <p:extLst>
              <p:ext uri="{D42A27DB-BD31-4B8C-83A1-F6EECF244321}">
                <p14:modId xmlns:p14="http://schemas.microsoft.com/office/powerpoint/2010/main" val="161784817"/>
              </p:ext>
            </p:extLst>
          </p:nvPr>
        </p:nvGraphicFramePr>
        <p:xfrm>
          <a:off x="2224992" y="3088583"/>
          <a:ext cx="7380067" cy="818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9902" name="Equation" r:id="rId5" imgW="7327800" imgH="812520" progId="Equation.DSMT4">
                  <p:embed/>
                </p:oleObj>
              </mc:Choice>
              <mc:Fallback>
                <p:oleObj name="Equation" r:id="rId5" imgW="7327800" imgH="81252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8C0463CE-E106-41BF-A3BC-7EFE10EDA3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24992" y="3088583"/>
                        <a:ext cx="7380067" cy="8186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8E1AF88-BE13-4367-93DE-56D06470BAF6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736600" y="4341274"/>
            <a:ext cx="6143172" cy="293008"/>
          </a:xfrm>
        </p:spPr>
        <p:txBody>
          <a:bodyPr/>
          <a:lstStyle/>
          <a:p>
            <a:r>
              <a:rPr lang="en-US" altLang="en-US" dirty="0"/>
              <a:t>occurs in the partial fraction decomposition of</a:t>
            </a:r>
            <a:endParaRPr lang="en-US" dirty="0"/>
          </a:p>
        </p:txBody>
      </p:sp>
      <p:graphicFrame>
        <p:nvGraphicFramePr>
          <p:cNvPr id="24" name="Content Placeholder 23" descr="((R(x))/(Q(x)))">
            <a:extLst>
              <a:ext uri="{FF2B5EF4-FFF2-40B4-BE49-F238E27FC236}">
                <a16:creationId xmlns:a16="http://schemas.microsoft.com/office/drawing/2014/main" id="{DBD6B06E-F37C-4E1B-8642-E6CC03DE7102}"/>
              </a:ext>
            </a:extLst>
          </p:cNvPr>
          <p:cNvGraphicFramePr>
            <a:graphicFrameLocks noGrp="1" noChangeAspect="1"/>
          </p:cNvGraphicFramePr>
          <p:nvPr>
            <p:ph sz="quarter" idx="30"/>
            <p:extLst>
              <p:ext uri="{D42A27DB-BD31-4B8C-83A1-F6EECF244321}">
                <p14:modId xmlns:p14="http://schemas.microsoft.com/office/powerpoint/2010/main" val="3158222544"/>
              </p:ext>
            </p:extLst>
          </p:nvPr>
        </p:nvGraphicFramePr>
        <p:xfrm>
          <a:off x="6981825" y="4175125"/>
          <a:ext cx="709613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9903" name="Equation" r:id="rId7" imgW="774360" imgH="787320" progId="Equation.DSMT4">
                  <p:embed/>
                </p:oleObj>
              </mc:Choice>
              <mc:Fallback>
                <p:oleObj name="Equation" r:id="rId7" imgW="774360" imgH="78732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503356B7-7E1B-4337-A6C0-9F5AB1F9E7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981825" y="4175125"/>
                        <a:ext cx="709613" cy="72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2FBDE87-DDD7-493D-B2DE-816C1DD394FE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7822326" y="4342316"/>
            <a:ext cx="3358157" cy="352776"/>
          </a:xfrm>
        </p:spPr>
        <p:txBody>
          <a:bodyPr/>
          <a:lstStyle/>
          <a:p>
            <a:r>
              <a:rPr lang="en-US" altLang="en-US" dirty="0"/>
              <a:t>Each of the terms in (11</a:t>
            </a:r>
            <a:r>
              <a:rPr lang="en-US" altLang="en-US" dirty="0" smtClean="0"/>
              <a:t>)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E0424A0-8723-4939-8F08-3B4BE093A496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736600" y="4871192"/>
            <a:ext cx="10712450" cy="720088"/>
          </a:xfrm>
        </p:spPr>
        <p:txBody>
          <a:bodyPr/>
          <a:lstStyle/>
          <a:p>
            <a:r>
              <a:rPr lang="en-US" altLang="en-US" dirty="0"/>
              <a:t>can be integrated by using a substitution or by first completing the square if necessary.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6555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2D13C-B8C0-4A4F-8943-ACFEEF0E6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</a:t>
            </a:r>
            <a:r>
              <a:rPr lang="en-US" altLang="en-US" dirty="0" smtClean="0"/>
              <a:t>8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5776F-A65C-41FA-B187-3C3DC764B896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49"/>
            <a:ext cx="1277551" cy="366755"/>
          </a:xfrm>
        </p:spPr>
        <p:txBody>
          <a:bodyPr/>
          <a:lstStyle/>
          <a:p>
            <a:r>
              <a:rPr lang="en-US" altLang="en-US" dirty="0"/>
              <a:t>Evaluate</a:t>
            </a:r>
            <a:endParaRPr lang="en-US" dirty="0"/>
          </a:p>
        </p:txBody>
      </p:sp>
      <p:graphicFrame>
        <p:nvGraphicFramePr>
          <p:cNvPr id="12" name="Content Placeholder 11" descr="int ((1 minus x + 2(x^2) minus (x^3))/(x((x^2) + 1)^2)) (d x).&#10;">
            <a:extLst>
              <a:ext uri="{FF2B5EF4-FFF2-40B4-BE49-F238E27FC236}">
                <a16:creationId xmlns:a16="http://schemas.microsoft.com/office/drawing/2014/main" id="{7F415CDA-AFD3-4D2C-9271-91E273361E5B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242145032"/>
              </p:ext>
            </p:extLst>
          </p:nvPr>
        </p:nvGraphicFramePr>
        <p:xfrm>
          <a:off x="2085746" y="1032620"/>
          <a:ext cx="2859712" cy="864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946" name="Equation" r:id="rId3" imgW="2730240" imgH="825480" progId="Equation.DSMT4">
                  <p:embed/>
                </p:oleObj>
              </mc:Choice>
              <mc:Fallback>
                <p:oleObj name="Equation" r:id="rId3" imgW="2730240" imgH="8254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5BB32C61-6255-41AD-876B-F59B9D5EFE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85746" y="1032620"/>
                        <a:ext cx="2859712" cy="8645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2679FC-E5EC-41CC-8764-F6A6D0562B76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6600" y="2304502"/>
            <a:ext cx="10712450" cy="764683"/>
          </a:xfrm>
        </p:spPr>
        <p:txBody>
          <a:bodyPr/>
          <a:lstStyle/>
          <a:p>
            <a:r>
              <a:rPr lang="en-US" altLang="en-US" b="1" dirty="0">
                <a:solidFill>
                  <a:srgbClr val="0000A3"/>
                </a:solidFill>
              </a:rPr>
              <a:t>Solution:</a:t>
            </a:r>
          </a:p>
          <a:p>
            <a:r>
              <a:rPr lang="en-US" altLang="en-US" dirty="0"/>
              <a:t>The form of the partial fraction decomposition is</a:t>
            </a:r>
          </a:p>
        </p:txBody>
      </p:sp>
      <p:graphicFrame>
        <p:nvGraphicFramePr>
          <p:cNvPr id="14" name="Content Placeholder 13" descr="(1 minus x + 2(x^2) minus (x^3))/(x((x^2) + 1)^2) = ((A/x) + ((B x + C)/((x^2) + 1)) + ((D x + E)/((x^2) + 1)^2))&#10;">
            <a:extLst>
              <a:ext uri="{FF2B5EF4-FFF2-40B4-BE49-F238E27FC236}">
                <a16:creationId xmlns:a16="http://schemas.microsoft.com/office/drawing/2014/main" id="{3591AB1E-116A-472C-815E-382EB9C7CA29}"/>
              </a:ext>
            </a:extLst>
          </p:cNvPr>
          <p:cNvGraphicFramePr>
            <a:graphicFrameLocks noGrp="1" noChangeAspect="1"/>
          </p:cNvGraphicFramePr>
          <p:nvPr>
            <p:ph sz="quarter" idx="26"/>
            <p:extLst>
              <p:ext uri="{D42A27DB-BD31-4B8C-83A1-F6EECF244321}">
                <p14:modId xmlns:p14="http://schemas.microsoft.com/office/powerpoint/2010/main" val="4216858111"/>
              </p:ext>
            </p:extLst>
          </p:nvPr>
        </p:nvGraphicFramePr>
        <p:xfrm>
          <a:off x="3299621" y="3403089"/>
          <a:ext cx="5592756" cy="886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947" name="Equation" r:id="rId5" imgW="5206680" imgH="825480" progId="Equation.DSMT4">
                  <p:embed/>
                </p:oleObj>
              </mc:Choice>
              <mc:Fallback>
                <p:oleObj name="Equation" r:id="rId5" imgW="5206680" imgH="8254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4ECA1B3A-E620-4FA5-89CB-B9BFA45E28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99621" y="3403089"/>
                        <a:ext cx="5592756" cy="8866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B86E2AD-C233-4568-BF57-469AAB9DD230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736600" y="4769398"/>
            <a:ext cx="1890486" cy="384074"/>
          </a:xfrm>
        </p:spPr>
        <p:txBody>
          <a:bodyPr/>
          <a:lstStyle/>
          <a:p>
            <a:r>
              <a:rPr lang="en-US" altLang="en-US" dirty="0"/>
              <a:t>Multiplying by</a:t>
            </a:r>
            <a:endParaRPr lang="en-US" b="1" dirty="0"/>
          </a:p>
        </p:txBody>
      </p:sp>
      <p:graphicFrame>
        <p:nvGraphicFramePr>
          <p:cNvPr id="17" name="Content Placeholder 16" descr="(x((x^2) + 1)^2)">
            <a:extLst>
              <a:ext uri="{FF2B5EF4-FFF2-40B4-BE49-F238E27FC236}">
                <a16:creationId xmlns:a16="http://schemas.microsoft.com/office/drawing/2014/main" id="{0F37FEC2-1318-437C-990E-30299BD28627}"/>
              </a:ext>
            </a:extLst>
          </p:cNvPr>
          <p:cNvGraphicFramePr>
            <a:graphicFrameLocks noGrp="1" noChangeAspect="1"/>
          </p:cNvGraphicFramePr>
          <p:nvPr>
            <p:ph sz="quarter" idx="28"/>
            <p:extLst>
              <p:ext uri="{D42A27DB-BD31-4B8C-83A1-F6EECF244321}">
                <p14:modId xmlns:p14="http://schemas.microsoft.com/office/powerpoint/2010/main" val="757966235"/>
              </p:ext>
            </p:extLst>
          </p:nvPr>
        </p:nvGraphicFramePr>
        <p:xfrm>
          <a:off x="2651901" y="4727724"/>
          <a:ext cx="1360821" cy="405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948" name="Equation" r:id="rId7" imgW="1320480" imgH="393480" progId="Equation.DSMT4">
                  <p:embed/>
                </p:oleObj>
              </mc:Choice>
              <mc:Fallback>
                <p:oleObj name="Equation" r:id="rId7" imgW="1320480" imgH="3934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20173E43-0673-4D22-B675-F1A223681F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51901" y="4727724"/>
                        <a:ext cx="1360821" cy="4056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90AAB6F-8D9D-4777-AEE9-B7966F7B4509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4107563" y="4790260"/>
            <a:ext cx="1251857" cy="288560"/>
          </a:xfrm>
        </p:spPr>
        <p:txBody>
          <a:bodyPr/>
          <a:lstStyle/>
          <a:p>
            <a:r>
              <a:rPr lang="en-US" altLang="en-US" dirty="0"/>
              <a:t>we have</a:t>
            </a:r>
            <a:endParaRPr lang="en-US" dirty="0"/>
          </a:p>
        </p:txBody>
      </p:sp>
      <p:graphicFrame>
        <p:nvGraphicFramePr>
          <p:cNvPr id="19" name="Content Placeholder 18" descr="(negative x^3) + 2(x^2) minus x + 1 = A ((x^2) + 1)^2) + (Bx + C)x ((x^2) + 1) + (Dx + E)x">
            <a:extLst>
              <a:ext uri="{FF2B5EF4-FFF2-40B4-BE49-F238E27FC236}">
                <a16:creationId xmlns:a16="http://schemas.microsoft.com/office/drawing/2014/main" id="{7126C2E1-2DF8-4C1A-BD61-09BF1ACD1EF3}"/>
              </a:ext>
            </a:extLst>
          </p:cNvPr>
          <p:cNvGraphicFramePr>
            <a:graphicFrameLocks noGrp="1" noChangeAspect="1"/>
          </p:cNvGraphicFramePr>
          <p:nvPr>
            <p:ph sz="quarter" idx="30"/>
            <p:extLst>
              <p:ext uri="{D42A27DB-BD31-4B8C-83A1-F6EECF244321}">
                <p14:modId xmlns:p14="http://schemas.microsoft.com/office/powerpoint/2010/main" val="877360873"/>
              </p:ext>
            </p:extLst>
          </p:nvPr>
        </p:nvGraphicFramePr>
        <p:xfrm>
          <a:off x="2125210" y="5505463"/>
          <a:ext cx="7941581" cy="40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949" name="Equation" r:id="rId9" imgW="7785000" imgH="393480" progId="Equation.DSMT4">
                  <p:embed/>
                </p:oleObj>
              </mc:Choice>
              <mc:Fallback>
                <p:oleObj name="Equation" r:id="rId9" imgW="7785000" imgH="39348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07712EE4-FA26-411D-A413-C50A6C2159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25210" y="5505463"/>
                        <a:ext cx="7941581" cy="401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50687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0B31A-103C-47AD-948C-0A7E97CCB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8 – </a:t>
            </a:r>
            <a:r>
              <a:rPr lang="en-US" altLang="en-US" i="1" dirty="0"/>
              <a:t>Solution </a:t>
            </a:r>
            <a:r>
              <a:rPr lang="en-US" altLang="en-US" sz="2400" b="0" dirty="0"/>
              <a:t>(1 of 2)</a:t>
            </a:r>
            <a:endParaRPr lang="en-US" sz="2400" b="0" dirty="0"/>
          </a:p>
        </p:txBody>
      </p:sp>
      <p:graphicFrame>
        <p:nvGraphicFramePr>
          <p:cNvPr id="12" name="Content Placeholder 11" descr=" = A((x^4) + 2(x^2) + 1) + B((x^4) + (x^2)) + C((x^3) + x) + D(x^2) + Ex = (A + B)(x^4) + C(x^3) + (2A + B + D)(x^2) + (C + E)x + A">
            <a:extLst>
              <a:ext uri="{FF2B5EF4-FFF2-40B4-BE49-F238E27FC236}">
                <a16:creationId xmlns:a16="http://schemas.microsoft.com/office/drawing/2014/main" id="{3A93C3A3-6DAA-437D-A953-9579455B4FB6}"/>
              </a:ext>
            </a:extLst>
          </p:cNvPr>
          <p:cNvGraphicFramePr>
            <a:graphicFrameLocks noGrp="1" noChangeAspect="1"/>
          </p:cNvGraphicFramePr>
          <p:nvPr>
            <p:ph sz="quarter" idx="23"/>
            <p:extLst>
              <p:ext uri="{D42A27DB-BD31-4B8C-83A1-F6EECF244321}">
                <p14:modId xmlns:p14="http://schemas.microsoft.com/office/powerpoint/2010/main" val="2597595795"/>
              </p:ext>
            </p:extLst>
          </p:nvPr>
        </p:nvGraphicFramePr>
        <p:xfrm>
          <a:off x="2538630" y="1438997"/>
          <a:ext cx="7114740" cy="1065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922" name="Equation" r:id="rId3" imgW="6781680" imgH="1015920" progId="Equation.DSMT4">
                  <p:embed/>
                </p:oleObj>
              </mc:Choice>
              <mc:Fallback>
                <p:oleObj name="Equation" r:id="rId3" imgW="6781680" imgH="101592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E28DED5B-F4A4-4D67-9F8E-B4EFA54B9F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38630" y="1438997"/>
                        <a:ext cx="7114740" cy="10658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C98CAD-25D1-457E-926D-5821939B4DF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36600" y="3027362"/>
            <a:ext cx="10712450" cy="401638"/>
          </a:xfrm>
        </p:spPr>
        <p:txBody>
          <a:bodyPr/>
          <a:lstStyle/>
          <a:p>
            <a:r>
              <a:rPr lang="en-US" altLang="en-US" dirty="0"/>
              <a:t>If we equate coefficients, we get the system</a:t>
            </a:r>
          </a:p>
        </p:txBody>
      </p:sp>
      <p:graphicFrame>
        <p:nvGraphicFramePr>
          <p:cNvPr id="14" name="Content Placeholder 13" descr="A + B = 0. C = negative 1. 2A + B + D = 2. C + E = negative 1. A = 1 ">
            <a:extLst>
              <a:ext uri="{FF2B5EF4-FFF2-40B4-BE49-F238E27FC236}">
                <a16:creationId xmlns:a16="http://schemas.microsoft.com/office/drawing/2014/main" id="{AE7AA708-99FB-4794-A476-6BE8D7586F1E}"/>
              </a:ext>
            </a:extLst>
          </p:cNvPr>
          <p:cNvGraphicFramePr>
            <a:graphicFrameLocks noGrp="1" noChangeAspect="1"/>
          </p:cNvGraphicFramePr>
          <p:nvPr>
            <p:ph sz="quarter" idx="25"/>
            <p:extLst>
              <p:ext uri="{D42A27DB-BD31-4B8C-83A1-F6EECF244321}">
                <p14:modId xmlns:p14="http://schemas.microsoft.com/office/powerpoint/2010/main" val="2356250850"/>
              </p:ext>
            </p:extLst>
          </p:nvPr>
        </p:nvGraphicFramePr>
        <p:xfrm>
          <a:off x="2070214" y="3989370"/>
          <a:ext cx="8045223" cy="375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923" name="Equation" r:id="rId5" imgW="7886520" imgH="368280" progId="Equation.DSMT4">
                  <p:embed/>
                </p:oleObj>
              </mc:Choice>
              <mc:Fallback>
                <p:oleObj name="Equation" r:id="rId5" imgW="7886520" imgH="3682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18A2B076-1774-499C-8D5E-EDF65496C5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70214" y="3989370"/>
                        <a:ext cx="8045223" cy="3757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22DF2C-0FC3-4D88-AE61-17F06C372405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730250" y="4961951"/>
            <a:ext cx="10718800" cy="331791"/>
          </a:xfrm>
        </p:spPr>
        <p:txBody>
          <a:bodyPr/>
          <a:lstStyle/>
          <a:p>
            <a:r>
              <a:rPr lang="en-US" altLang="en-US" dirty="0"/>
              <a:t>which has the solution </a:t>
            </a:r>
            <a:r>
              <a:rPr lang="en-US" altLang="en-US" i="1" dirty="0"/>
              <a:t>A </a:t>
            </a:r>
            <a:r>
              <a:rPr lang="en-US" altLang="en-US" dirty="0"/>
              <a:t>= 1, </a:t>
            </a:r>
            <a:r>
              <a:rPr lang="en-US" altLang="en-US" i="1" dirty="0"/>
              <a:t>B</a:t>
            </a:r>
            <a:r>
              <a:rPr lang="en-US" altLang="en-US" dirty="0"/>
              <a:t> = −1, </a:t>
            </a:r>
            <a:r>
              <a:rPr lang="en-US" altLang="en-US" i="1" dirty="0"/>
              <a:t>C</a:t>
            </a:r>
            <a:r>
              <a:rPr lang="en-US" altLang="en-US" dirty="0"/>
              <a:t> = −1, </a:t>
            </a:r>
            <a:r>
              <a:rPr lang="en-US" altLang="en-US" i="1" dirty="0"/>
              <a:t>D</a:t>
            </a:r>
            <a:r>
              <a:rPr lang="en-US" altLang="en-US" dirty="0"/>
              <a:t> = 1 and </a:t>
            </a:r>
            <a:r>
              <a:rPr lang="en-US" altLang="en-US" i="1" dirty="0"/>
              <a:t>E</a:t>
            </a:r>
            <a:r>
              <a:rPr lang="en-US" altLang="en-US" dirty="0"/>
              <a:t> = 0.</a:t>
            </a:r>
          </a:p>
        </p:txBody>
      </p:sp>
    </p:spTree>
    <p:extLst>
      <p:ext uri="{BB962C8B-B14F-4D97-AF65-F5344CB8AC3E}">
        <p14:creationId xmlns:p14="http://schemas.microsoft.com/office/powerpoint/2010/main" val="10135916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0C647-0395-4CC6-B3A7-533846D8E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8 – </a:t>
            </a:r>
            <a:r>
              <a:rPr lang="en-US" altLang="en-US" i="1" dirty="0"/>
              <a:t>Solution </a:t>
            </a:r>
            <a:r>
              <a:rPr lang="en-US" altLang="en-US" sz="2400" b="0" dirty="0"/>
              <a:t>(2 of 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C0612-FEA0-4A16-BD1F-56AF2F3FE39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50"/>
            <a:ext cx="823259" cy="342526"/>
          </a:xfrm>
        </p:spPr>
        <p:txBody>
          <a:bodyPr/>
          <a:lstStyle/>
          <a:p>
            <a:r>
              <a:rPr lang="en-US" altLang="en-US" dirty="0"/>
              <a:t>Thus</a:t>
            </a:r>
          </a:p>
        </p:txBody>
      </p:sp>
      <p:graphicFrame>
        <p:nvGraphicFramePr>
          <p:cNvPr id="8" name="Content Placeholder 7" descr="int ((1 minus x + 2(x^2) minus (x^3))/(x((x^2) + 1)^2)) (d x) = int ((1/x) minus ((x + 1)/((x^2) + 1)) + (x/((x^2) + 1)^2)) (d x) =  int ((d x)/x) minus int (x/((x^2) + 1)) (d x) minus int ((d x)/((x^2) + 1)) + int (x (d x)/((x^2) + 1)^2) =  (ln (abs(x)) minus (1/2) ln ((x^2) + 1) minus tan^(negative 1) (x) minus 1/2((x^2) + 1) + K)&#10;">
            <a:extLst>
              <a:ext uri="{FF2B5EF4-FFF2-40B4-BE49-F238E27FC236}">
                <a16:creationId xmlns:a16="http://schemas.microsoft.com/office/drawing/2014/main" id="{F34E0638-40FE-4667-878C-1ED0FBE1E8E0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1179987323"/>
              </p:ext>
            </p:extLst>
          </p:nvPr>
        </p:nvGraphicFramePr>
        <p:xfrm>
          <a:off x="2033588" y="2066925"/>
          <a:ext cx="8116887" cy="303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2922" name="Equation" r:id="rId3" imgW="7823160" imgH="2920680" progId="Equation.DSMT4">
                  <p:embed/>
                </p:oleObj>
              </mc:Choice>
              <mc:Fallback>
                <p:oleObj name="Equation" r:id="rId3" imgW="7823160" imgH="29206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9F2D941B-A30A-483C-BF7E-AB2E3381D9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33588" y="2066925"/>
                        <a:ext cx="8116887" cy="303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94364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23426-1C0C-4BE2-882B-5155E38F5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028" y="3195411"/>
            <a:ext cx="10515600" cy="672105"/>
          </a:xfrm>
        </p:spPr>
        <p:txBody>
          <a:bodyPr/>
          <a:lstStyle/>
          <a:p>
            <a:pPr algn="ctr"/>
            <a:r>
              <a:rPr lang="en-US" sz="4000" dirty="0"/>
              <a:t>Rationalizing Substitutions </a:t>
            </a:r>
          </a:p>
        </p:txBody>
      </p:sp>
    </p:spTree>
    <p:extLst>
      <p:ext uri="{BB962C8B-B14F-4D97-AF65-F5344CB8AC3E}">
        <p14:creationId xmlns:p14="http://schemas.microsoft.com/office/powerpoint/2010/main" val="22956450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60FB8-7254-4266-8C19-102D6846B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Rationalizing Substitutions</a:t>
            </a:r>
            <a:endParaRPr lang="en-US" sz="24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A22DB-2A4F-4305-987C-B029500092E8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49"/>
            <a:ext cx="10712450" cy="672105"/>
          </a:xfrm>
        </p:spPr>
        <p:txBody>
          <a:bodyPr/>
          <a:lstStyle/>
          <a:p>
            <a:r>
              <a:rPr lang="en-US" altLang="en-US" dirty="0"/>
              <a:t>Some nonrational functions can be changed into rational functions by means of appropriate substitutions.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1338D8-8B0A-4AB2-9840-BD10ED47827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36600" y="2075085"/>
            <a:ext cx="9046029" cy="334963"/>
          </a:xfrm>
        </p:spPr>
        <p:txBody>
          <a:bodyPr/>
          <a:lstStyle/>
          <a:p>
            <a:r>
              <a:rPr lang="en-US" altLang="en-US" dirty="0"/>
              <a:t>In particular, when an integrand contains an expression of the </a:t>
            </a:r>
            <a:r>
              <a:rPr lang="en-US" altLang="en-US" dirty="0" smtClean="0"/>
              <a:t>form</a:t>
            </a:r>
            <a:endParaRPr lang="en-US" dirty="0"/>
          </a:p>
        </p:txBody>
      </p:sp>
      <p:graphicFrame>
        <p:nvGraphicFramePr>
          <p:cNvPr id="12" name="Content Placeholder 11" descr="rootn(g(x))">
            <a:extLst>
              <a:ext uri="{FF2B5EF4-FFF2-40B4-BE49-F238E27FC236}">
                <a16:creationId xmlns:a16="http://schemas.microsoft.com/office/drawing/2014/main" id="{57541A44-0A4F-4E70-BBBE-A87BD02B9F7F}"/>
              </a:ext>
            </a:extLst>
          </p:cNvPr>
          <p:cNvGraphicFramePr>
            <a:graphicFrameLocks noGrp="1" noChangeAspect="1"/>
          </p:cNvGraphicFramePr>
          <p:nvPr>
            <p:ph sz="quarter" idx="25"/>
            <p:extLst>
              <p:ext uri="{D42A27DB-BD31-4B8C-83A1-F6EECF244321}">
                <p14:modId xmlns:p14="http://schemas.microsoft.com/office/powerpoint/2010/main" val="119100873"/>
              </p:ext>
            </p:extLst>
          </p:nvPr>
        </p:nvGraphicFramePr>
        <p:xfrm>
          <a:off x="9818392" y="1986256"/>
          <a:ext cx="919824" cy="453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72" name="Equation" r:id="rId3" imgW="901440" imgH="444240" progId="Equation.DSMT4">
                  <p:embed/>
                </p:oleObj>
              </mc:Choice>
              <mc:Fallback>
                <p:oleObj name="Equation" r:id="rId3" imgW="901440" imgH="4442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C228E85C-3B28-4DF1-A718-258FE791CE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18392" y="1986256"/>
                        <a:ext cx="919824" cy="4534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F3CCAA-CEEB-459A-B88B-4FEBBA60FDB8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736600" y="2465084"/>
            <a:ext cx="2833914" cy="334963"/>
          </a:xfrm>
        </p:spPr>
        <p:txBody>
          <a:bodyPr/>
          <a:lstStyle/>
          <a:p>
            <a:r>
              <a:rPr lang="en-US" altLang="en-US" dirty="0"/>
              <a:t>then the substitution</a:t>
            </a:r>
            <a:endParaRPr lang="en-US" dirty="0"/>
          </a:p>
        </p:txBody>
      </p:sp>
      <p:graphicFrame>
        <p:nvGraphicFramePr>
          <p:cNvPr id="14" name="Content Placeholder 13" descr="u = rootn(g(x))">
            <a:extLst>
              <a:ext uri="{FF2B5EF4-FFF2-40B4-BE49-F238E27FC236}">
                <a16:creationId xmlns:a16="http://schemas.microsoft.com/office/drawing/2014/main" id="{EBDCCF73-D23C-4FF3-B1D1-6D5449F517DE}"/>
              </a:ext>
            </a:extLst>
          </p:cNvPr>
          <p:cNvGraphicFramePr>
            <a:graphicFrameLocks noGrp="1" noChangeAspect="1"/>
          </p:cNvGraphicFramePr>
          <p:nvPr>
            <p:ph sz="quarter" idx="27"/>
            <p:extLst>
              <p:ext uri="{D42A27DB-BD31-4B8C-83A1-F6EECF244321}">
                <p14:modId xmlns:p14="http://schemas.microsoft.com/office/powerpoint/2010/main" val="4060700422"/>
              </p:ext>
            </p:extLst>
          </p:nvPr>
        </p:nvGraphicFramePr>
        <p:xfrm>
          <a:off x="3552584" y="2402505"/>
          <a:ext cx="13462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73" name="Equation" r:id="rId5" imgW="1346040" imgH="444240" progId="Equation.DSMT4">
                  <p:embed/>
                </p:oleObj>
              </mc:Choice>
              <mc:Fallback>
                <p:oleObj name="Equation" r:id="rId5" imgW="1346040" imgH="44424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3FA108C9-1DBC-4D5B-B650-B8BBC3274D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52584" y="2402505"/>
                        <a:ext cx="13462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2949196-CA96-40EC-A3C9-ED1BA0B889DD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4966874" y="2476762"/>
            <a:ext cx="6604000" cy="334963"/>
          </a:xfrm>
        </p:spPr>
        <p:txBody>
          <a:bodyPr/>
          <a:lstStyle/>
          <a:p>
            <a:r>
              <a:rPr lang="en-US" altLang="en-US" dirty="0"/>
              <a:t>may be effective. Other instances appear in the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63F86DE-655E-4E46-ADB7-35581EEC5D90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736600" y="2803692"/>
            <a:ext cx="1585686" cy="334963"/>
          </a:xfrm>
        </p:spPr>
        <p:txBody>
          <a:bodyPr/>
          <a:lstStyle/>
          <a:p>
            <a:r>
              <a:rPr lang="en-US" altLang="en-US" dirty="0"/>
              <a:t>exercises.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2060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C7F4F-FD73-4CA5-87B2-39975B2E5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</a:t>
            </a:r>
            <a:r>
              <a:rPr lang="en-US" altLang="en-US" dirty="0" smtClean="0"/>
              <a:t>9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C1911-B5E1-4E4F-9A73-4BE7B2A107E7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50"/>
            <a:ext cx="1222829" cy="417513"/>
          </a:xfrm>
        </p:spPr>
        <p:txBody>
          <a:bodyPr/>
          <a:lstStyle/>
          <a:p>
            <a:r>
              <a:rPr lang="en-US" altLang="en-US" dirty="0"/>
              <a:t>Evaluate</a:t>
            </a:r>
          </a:p>
        </p:txBody>
      </p:sp>
      <p:graphicFrame>
        <p:nvGraphicFramePr>
          <p:cNvPr id="34" name="Content Placeholder 33" descr="int (sqrt(x + 4)/x) (d x).&#10;">
            <a:extLst>
              <a:ext uri="{FF2B5EF4-FFF2-40B4-BE49-F238E27FC236}">
                <a16:creationId xmlns:a16="http://schemas.microsoft.com/office/drawing/2014/main" id="{05BDCC95-6202-42E9-9FF0-899E7DB9C7BD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2433193247"/>
              </p:ext>
            </p:extLst>
          </p:nvPr>
        </p:nvGraphicFramePr>
        <p:xfrm>
          <a:off x="2002075" y="1024713"/>
          <a:ext cx="1655617" cy="79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040" name="Equation" r:id="rId3" imgW="1663560" imgH="799920" progId="Equation.DSMT4">
                  <p:embed/>
                </p:oleObj>
              </mc:Choice>
              <mc:Fallback>
                <p:oleObj name="Equation" r:id="rId3" imgW="1663560" imgH="79992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6A4E92C3-A7E2-4372-8B22-24C23BE706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02075" y="1024713"/>
                        <a:ext cx="1655617" cy="796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BB822CF-F29C-44F5-870F-7E0AA21F4A21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6600" y="1889126"/>
            <a:ext cx="1438189" cy="352453"/>
          </a:xfrm>
        </p:spPr>
        <p:txBody>
          <a:bodyPr/>
          <a:lstStyle/>
          <a:p>
            <a:r>
              <a:rPr lang="en-US" altLang="en-US" b="1" dirty="0">
                <a:solidFill>
                  <a:srgbClr val="0000A3"/>
                </a:solidFill>
              </a:rPr>
              <a:t>Solution: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BD7373-16AE-4B60-ADE3-F3492FD9196A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742951" y="2436951"/>
            <a:ext cx="508000" cy="273503"/>
          </a:xfrm>
        </p:spPr>
        <p:txBody>
          <a:bodyPr/>
          <a:lstStyle/>
          <a:p>
            <a:r>
              <a:rPr lang="en-US" altLang="en-US" dirty="0"/>
              <a:t>Let</a:t>
            </a:r>
            <a:endParaRPr lang="en-US" dirty="0"/>
          </a:p>
        </p:txBody>
      </p:sp>
      <p:graphicFrame>
        <p:nvGraphicFramePr>
          <p:cNvPr id="23" name="Content Placeholder 22" descr="u = (sqrt(x + 4)).&#10;">
            <a:extLst>
              <a:ext uri="{FF2B5EF4-FFF2-40B4-BE49-F238E27FC236}">
                <a16:creationId xmlns:a16="http://schemas.microsoft.com/office/drawing/2014/main" id="{166B8F97-0E78-4356-BCFA-C12F36B3D71D}"/>
              </a:ext>
            </a:extLst>
          </p:cNvPr>
          <p:cNvGraphicFramePr>
            <a:graphicFrameLocks noGrp="1" noChangeAspect="1"/>
          </p:cNvGraphicFramePr>
          <p:nvPr>
            <p:ph sz="quarter" idx="27"/>
            <p:extLst>
              <p:ext uri="{D42A27DB-BD31-4B8C-83A1-F6EECF244321}">
                <p14:modId xmlns:p14="http://schemas.microsoft.com/office/powerpoint/2010/main" val="1692090732"/>
              </p:ext>
            </p:extLst>
          </p:nvPr>
        </p:nvGraphicFramePr>
        <p:xfrm>
          <a:off x="1256308" y="2323857"/>
          <a:ext cx="1581514" cy="412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041" name="Equation" r:id="rId5" imgW="1460160" imgH="380880" progId="Equation.DSMT4">
                  <p:embed/>
                </p:oleObj>
              </mc:Choice>
              <mc:Fallback>
                <p:oleObj name="Equation" r:id="rId5" imgW="1460160" imgH="38088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C0F076DC-F73D-4D60-A2B8-CB8041A1E2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56308" y="2323857"/>
                        <a:ext cx="1581514" cy="412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C67366F-03D0-4FBB-B791-D4AEFB4F1F7C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2931313" y="2445870"/>
            <a:ext cx="751702" cy="294465"/>
          </a:xfrm>
        </p:spPr>
        <p:txBody>
          <a:bodyPr/>
          <a:lstStyle/>
          <a:p>
            <a:r>
              <a:rPr lang="en-US" altLang="en-US" dirty="0"/>
              <a:t>Then</a:t>
            </a:r>
            <a:endParaRPr lang="en-US" dirty="0"/>
          </a:p>
        </p:txBody>
      </p:sp>
      <p:graphicFrame>
        <p:nvGraphicFramePr>
          <p:cNvPr id="25" name="Content Placeholder 24" descr="(u^2) = x + 4, so x = (u^2) minus 4">
            <a:extLst>
              <a:ext uri="{FF2B5EF4-FFF2-40B4-BE49-F238E27FC236}">
                <a16:creationId xmlns:a16="http://schemas.microsoft.com/office/drawing/2014/main" id="{BCF96237-763C-4D33-95B0-52094FC18B4A}"/>
              </a:ext>
            </a:extLst>
          </p:cNvPr>
          <p:cNvGraphicFramePr>
            <a:graphicFrameLocks noGrp="1" noChangeAspect="1"/>
          </p:cNvGraphicFramePr>
          <p:nvPr>
            <p:ph sz="quarter" idx="29"/>
            <p:extLst>
              <p:ext uri="{D42A27DB-BD31-4B8C-83A1-F6EECF244321}">
                <p14:modId xmlns:p14="http://schemas.microsoft.com/office/powerpoint/2010/main" val="2038618467"/>
              </p:ext>
            </p:extLst>
          </p:nvPr>
        </p:nvGraphicFramePr>
        <p:xfrm>
          <a:off x="3692235" y="2382776"/>
          <a:ext cx="3225862" cy="388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042" name="Equation" r:id="rId7" imgW="3162240" imgH="380880" progId="Equation.DSMT4">
                  <p:embed/>
                </p:oleObj>
              </mc:Choice>
              <mc:Fallback>
                <p:oleObj name="Equation" r:id="rId7" imgW="3162240" imgH="38088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FA9681AE-0252-430E-98C7-682E917213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92235" y="2382776"/>
                        <a:ext cx="3225862" cy="3886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0347A73-C17A-44A2-9891-8388AD82E457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7011718" y="2422438"/>
            <a:ext cx="4425752" cy="334313"/>
          </a:xfrm>
        </p:spPr>
        <p:txBody>
          <a:bodyPr/>
          <a:lstStyle/>
          <a:p>
            <a:r>
              <a:rPr lang="en-US" altLang="en-US" dirty="0"/>
              <a:t>and </a:t>
            </a:r>
            <a:r>
              <a:rPr lang="en-US" altLang="en-US" i="1" dirty="0"/>
              <a:t>dx </a:t>
            </a:r>
            <a:r>
              <a:rPr lang="en-US" altLang="en-US" dirty="0"/>
              <a:t>= </a:t>
            </a:r>
            <a:r>
              <a:rPr lang="en-US" altLang="en-US" i="1" dirty="0"/>
              <a:t>2u</a:t>
            </a:r>
            <a:r>
              <a:rPr lang="en-US" altLang="en-US" dirty="0"/>
              <a:t> </a:t>
            </a:r>
            <a:r>
              <a:rPr lang="en-US" altLang="en-US" i="1" dirty="0" smtClean="0"/>
              <a:t>d</a:t>
            </a:r>
            <a:r>
              <a:rPr lang="en-US" altLang="en-US" sz="100" i="1" dirty="0" smtClean="0"/>
              <a:t> </a:t>
            </a:r>
            <a:r>
              <a:rPr lang="en-US" altLang="en-US" i="1" dirty="0" smtClean="0"/>
              <a:t>u</a:t>
            </a:r>
            <a:r>
              <a:rPr lang="en-US" altLang="en-US" dirty="0"/>
              <a:t>. Therefore</a:t>
            </a:r>
            <a:endParaRPr lang="en-US" dirty="0"/>
          </a:p>
        </p:txBody>
      </p:sp>
      <p:graphicFrame>
        <p:nvGraphicFramePr>
          <p:cNvPr id="27" name="Content Placeholder 26" descr="int (sqrt(x + 4)/x) (d x) = int (u/((u^2) minus 4) 2u) (d u) =  (2 int ((u^2)/((u^2) minus 4)) (d u)) =  (2 int (1 + (4/((u^2) minus 4))) (d u))&#10;">
            <a:extLst>
              <a:ext uri="{FF2B5EF4-FFF2-40B4-BE49-F238E27FC236}">
                <a16:creationId xmlns:a16="http://schemas.microsoft.com/office/drawing/2014/main" id="{CE34D14E-DB96-412E-8587-2DB057FEFA52}"/>
              </a:ext>
            </a:extLst>
          </p:cNvPr>
          <p:cNvGraphicFramePr>
            <a:graphicFrameLocks noGrp="1" noChangeAspect="1"/>
          </p:cNvGraphicFramePr>
          <p:nvPr>
            <p:ph sz="quarter" idx="31"/>
            <p:extLst>
              <p:ext uri="{D42A27DB-BD31-4B8C-83A1-F6EECF244321}">
                <p14:modId xmlns:p14="http://schemas.microsoft.com/office/powerpoint/2010/main" val="2972455872"/>
              </p:ext>
            </p:extLst>
          </p:nvPr>
        </p:nvGraphicFramePr>
        <p:xfrm>
          <a:off x="4177105" y="3117869"/>
          <a:ext cx="4157102" cy="2787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043" name="Equation" r:id="rId9" imgW="4279680" imgH="2869920" progId="Equation.DSMT4">
                  <p:embed/>
                </p:oleObj>
              </mc:Choice>
              <mc:Fallback>
                <p:oleObj name="Equation" r:id="rId9" imgW="4279680" imgH="286992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26821C0A-5DF9-4391-B3FD-98E057CE16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77105" y="3117869"/>
                        <a:ext cx="4157102" cy="27878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4642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600F6-367D-4304-BABD-DB8B47632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154"/>
            <a:ext cx="10515600" cy="888046"/>
          </a:xfrm>
        </p:spPr>
        <p:txBody>
          <a:bodyPr/>
          <a:lstStyle/>
          <a:p>
            <a:r>
              <a:rPr lang="en-US" altLang="en-US" dirty="0"/>
              <a:t>Integration of Rational Functions by Partial Fractions </a:t>
            </a:r>
            <a:r>
              <a:rPr lang="en-US" altLang="en-US" sz="2400" b="0" dirty="0"/>
              <a:t>(2 of 16)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E17F0-2D68-47C8-B2A9-373E12614A89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49"/>
            <a:ext cx="10718800" cy="672105"/>
          </a:xfrm>
        </p:spPr>
        <p:txBody>
          <a:bodyPr/>
          <a:lstStyle/>
          <a:p>
            <a:r>
              <a:rPr lang="en-US" altLang="en-US" dirty="0"/>
              <a:t>If we now reverse the procedure, we see how to integrate the function on the right side of this equation:</a:t>
            </a:r>
          </a:p>
        </p:txBody>
      </p:sp>
      <p:graphicFrame>
        <p:nvGraphicFramePr>
          <p:cNvPr id="8" name="Content Placeholder 7" descr="int ((x + 5)/((x^2) + x minus 2)) (d x) = int ((2/(x minus 1) minus 1/(x + 2))) (d x) = 2 ln(abs(x minus 1)) minus ln(abs(x + 2)) + C">
            <a:extLst>
              <a:ext uri="{FF2B5EF4-FFF2-40B4-BE49-F238E27FC236}">
                <a16:creationId xmlns:a16="http://schemas.microsoft.com/office/drawing/2014/main" id="{357D62A5-E305-45D7-A230-F13965B2D044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831382160"/>
              </p:ext>
            </p:extLst>
          </p:nvPr>
        </p:nvGraphicFramePr>
        <p:xfrm>
          <a:off x="3417588" y="2375733"/>
          <a:ext cx="5356824" cy="1486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158" name="Equation" r:id="rId3" imgW="5308560" imgH="1473120" progId="Equation.DSMT4">
                  <p:embed/>
                </p:oleObj>
              </mc:Choice>
              <mc:Fallback>
                <p:oleObj name="Equation" r:id="rId3" imgW="5308560" imgH="147312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8391F2AD-C962-4C7A-A7D0-1A37004F31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17588" y="2375733"/>
                        <a:ext cx="5356824" cy="14865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80239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895DC-49E9-4646-8863-D26109130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9 – </a:t>
            </a:r>
            <a:r>
              <a:rPr lang="en-US" altLang="en-US" i="1" dirty="0"/>
              <a:t>Solution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111A8-F0AB-4676-B2F4-43B88085E546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50"/>
            <a:ext cx="6535057" cy="364128"/>
          </a:xfrm>
        </p:spPr>
        <p:txBody>
          <a:bodyPr/>
          <a:lstStyle/>
          <a:p>
            <a:r>
              <a:rPr lang="en-US" altLang="en-US" dirty="0"/>
              <a:t>We can evaluate this integral either by factoring</a:t>
            </a:r>
            <a:endParaRPr lang="en-US" dirty="0"/>
          </a:p>
        </p:txBody>
      </p:sp>
      <p:graphicFrame>
        <p:nvGraphicFramePr>
          <p:cNvPr id="12" name="Content Placeholder 11" descr="(u^2) minus 4 as (u minus 2)(u + 2)">
            <a:extLst>
              <a:ext uri="{FF2B5EF4-FFF2-40B4-BE49-F238E27FC236}">
                <a16:creationId xmlns:a16="http://schemas.microsoft.com/office/drawing/2014/main" id="{B2C6D33C-0C60-42D9-8648-3B5C290D4368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3158314639"/>
              </p:ext>
            </p:extLst>
          </p:nvPr>
        </p:nvGraphicFramePr>
        <p:xfrm>
          <a:off x="7262931" y="1256742"/>
          <a:ext cx="3251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015" name="Equation" r:id="rId3" imgW="3251160" imgH="393480" progId="Equation.DSMT4">
                  <p:embed/>
                </p:oleObj>
              </mc:Choice>
              <mc:Fallback>
                <p:oleObj name="Equation" r:id="rId3" imgW="3251160" imgH="3934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4E058D76-979F-438A-89F5-4E2A7B7E26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62931" y="1256742"/>
                        <a:ext cx="32512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305FB0-0C0C-4C9F-BB52-F3E7D96902DA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6600" y="1652599"/>
            <a:ext cx="8160657" cy="364128"/>
          </a:xfrm>
        </p:spPr>
        <p:txBody>
          <a:bodyPr/>
          <a:lstStyle/>
          <a:p>
            <a:r>
              <a:rPr lang="en-US" altLang="en-US" dirty="0"/>
              <a:t>and using partial fractions or by using Formula 6 with </a:t>
            </a:r>
            <a:r>
              <a:rPr lang="en-US" altLang="en-US" i="1" dirty="0"/>
              <a:t>a</a:t>
            </a:r>
            <a:r>
              <a:rPr lang="en-US" altLang="en-US" dirty="0"/>
              <a:t> = 2:</a:t>
            </a:r>
            <a:endParaRPr lang="en-US" dirty="0"/>
          </a:p>
        </p:txBody>
      </p:sp>
      <p:graphicFrame>
        <p:nvGraphicFramePr>
          <p:cNvPr id="14" name="Content Placeholder 13" descr="int (sqrt(x + 4)/x) (d x) = (2 int (d u) + 8 int ((d u)/((u^2) minus 4))) =  (2u + 8 * 1/(2 * 2) ln (abs((u minus 2)/(u + 2))) + C) =  (2 sqrt(x + 4) + 2 ln (abs((sqrt(x + 4) minus 2)/(sqrt(x + 4) + 2)) + C)&#10;">
            <a:extLst>
              <a:ext uri="{FF2B5EF4-FFF2-40B4-BE49-F238E27FC236}">
                <a16:creationId xmlns:a16="http://schemas.microsoft.com/office/drawing/2014/main" id="{E779C745-2DA4-45FA-A7EF-9EB724EE497E}"/>
              </a:ext>
            </a:extLst>
          </p:cNvPr>
          <p:cNvGraphicFramePr>
            <a:graphicFrameLocks noGrp="1" noChangeAspect="1"/>
          </p:cNvGraphicFramePr>
          <p:nvPr>
            <p:ph sz="quarter" idx="26"/>
            <p:extLst>
              <p:ext uri="{D42A27DB-BD31-4B8C-83A1-F6EECF244321}">
                <p14:modId xmlns:p14="http://schemas.microsoft.com/office/powerpoint/2010/main" val="846802519"/>
              </p:ext>
            </p:extLst>
          </p:nvPr>
        </p:nvGraphicFramePr>
        <p:xfrm>
          <a:off x="3549550" y="2863023"/>
          <a:ext cx="5702500" cy="3000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016" name="Equation" r:id="rId5" imgW="5816520" imgH="3060360" progId="Equation.DSMT4">
                  <p:embed/>
                </p:oleObj>
              </mc:Choice>
              <mc:Fallback>
                <p:oleObj name="Equation" r:id="rId5" imgW="5816520" imgH="306036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6480A3B0-291C-4BD4-8889-34D66CC569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49550" y="2863023"/>
                        <a:ext cx="5702500" cy="30006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1838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13565-4497-4A27-92D7-238CE3DB8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154"/>
            <a:ext cx="10515600" cy="888046"/>
          </a:xfrm>
        </p:spPr>
        <p:txBody>
          <a:bodyPr/>
          <a:lstStyle/>
          <a:p>
            <a:r>
              <a:rPr lang="en-US" altLang="en-US" dirty="0"/>
              <a:t>Integration of Rational Functions by Partial Fractions </a:t>
            </a:r>
            <a:r>
              <a:rPr lang="en-US" altLang="en-US" sz="2400" b="0" dirty="0"/>
              <a:t>(3 of 16)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F850A-610D-41D2-8F5E-22294708BBCD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50"/>
            <a:ext cx="10718800" cy="594196"/>
          </a:xfrm>
        </p:spPr>
        <p:txBody>
          <a:bodyPr/>
          <a:lstStyle/>
          <a:p>
            <a:r>
              <a:rPr lang="en-US" altLang="en-US" dirty="0"/>
              <a:t>To see how the method of partial fractions works in general, let’s consider a rational function</a:t>
            </a:r>
          </a:p>
        </p:txBody>
      </p:sp>
      <p:graphicFrame>
        <p:nvGraphicFramePr>
          <p:cNvPr id="8" name="Content Placeholder 7" descr="f(x) = (P(x)/Q(x))&#10;">
            <a:extLst>
              <a:ext uri="{FF2B5EF4-FFF2-40B4-BE49-F238E27FC236}">
                <a16:creationId xmlns:a16="http://schemas.microsoft.com/office/drawing/2014/main" id="{2F8AAF6E-5368-414B-A73D-1CE7C31DF886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1896551016"/>
              </p:ext>
            </p:extLst>
          </p:nvPr>
        </p:nvGraphicFramePr>
        <p:xfrm>
          <a:off x="5321445" y="2341365"/>
          <a:ext cx="1542759" cy="790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182" name="Equation" r:id="rId3" imgW="1536480" imgH="787320" progId="Equation.DSMT4">
                  <p:embed/>
                </p:oleObj>
              </mc:Choice>
              <mc:Fallback>
                <p:oleObj name="Equation" r:id="rId3" imgW="1536480" imgH="78732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ED2D515A-8ECB-4C95-9551-98FBEC9389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21445" y="2341365"/>
                        <a:ext cx="1542759" cy="7905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C59506-AAB0-4DE5-BD1D-202E19800888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0250" y="3684985"/>
            <a:ext cx="10712450" cy="1004455"/>
          </a:xfrm>
        </p:spPr>
        <p:txBody>
          <a:bodyPr/>
          <a:lstStyle/>
          <a:p>
            <a:r>
              <a:rPr lang="en-US" altLang="en-US" dirty="0"/>
              <a:t>where </a:t>
            </a:r>
            <a:r>
              <a:rPr lang="en-US" altLang="en-US" i="1" dirty="0"/>
              <a:t>P</a:t>
            </a:r>
            <a:r>
              <a:rPr lang="en-US" altLang="en-US" dirty="0"/>
              <a:t> and </a:t>
            </a:r>
            <a:r>
              <a:rPr lang="en-US" altLang="en-US" i="1" dirty="0"/>
              <a:t>Q</a:t>
            </a:r>
            <a:r>
              <a:rPr lang="en-US" altLang="en-US" dirty="0"/>
              <a:t> are polynomials. It’s possible to express </a:t>
            </a:r>
            <a:r>
              <a:rPr lang="en-US" altLang="en-US" i="1" dirty="0"/>
              <a:t>f</a:t>
            </a:r>
            <a:r>
              <a:rPr lang="en-US" altLang="en-US" dirty="0"/>
              <a:t> as a sum of simpler fractions provided that the degree of </a:t>
            </a:r>
            <a:r>
              <a:rPr lang="en-US" altLang="en-US" i="1" dirty="0"/>
              <a:t>P</a:t>
            </a:r>
            <a:r>
              <a:rPr lang="en-US" altLang="en-US" dirty="0"/>
              <a:t> is less than the degree of </a:t>
            </a:r>
            <a:r>
              <a:rPr lang="en-US" altLang="en-US" i="1" dirty="0"/>
              <a:t>Q</a:t>
            </a:r>
            <a:r>
              <a:rPr lang="en-US" altLang="en-US" dirty="0"/>
              <a:t>. Such a rational function is called </a:t>
            </a:r>
            <a:r>
              <a:rPr lang="en-US" altLang="en-US" i="1" dirty="0"/>
              <a:t>proper</a:t>
            </a:r>
            <a:r>
              <a:rPr lang="en-US" alt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6524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13565-4497-4A27-92D7-238CE3DB8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551"/>
            <a:ext cx="10515600" cy="879253"/>
          </a:xfrm>
        </p:spPr>
        <p:txBody>
          <a:bodyPr/>
          <a:lstStyle/>
          <a:p>
            <a:r>
              <a:rPr lang="en-US" altLang="en-US" dirty="0"/>
              <a:t>Integration of Rational Functions by Partial Fractions </a:t>
            </a:r>
            <a:r>
              <a:rPr lang="en-US" altLang="en-US" sz="2400" b="0" dirty="0"/>
              <a:t>(4 of 16)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F850A-610D-41D2-8F5E-22294708BBCD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50"/>
            <a:ext cx="2301568" cy="254984"/>
          </a:xfrm>
        </p:spPr>
        <p:txBody>
          <a:bodyPr/>
          <a:lstStyle/>
          <a:p>
            <a:r>
              <a:rPr lang="en-US" altLang="en-US" dirty="0"/>
              <a:t>We know that if</a:t>
            </a:r>
          </a:p>
        </p:txBody>
      </p:sp>
      <p:graphicFrame>
        <p:nvGraphicFramePr>
          <p:cNvPr id="8" name="Content Placeholder 7" descr="P(x) = (a_n)(x^n) + (a_n minus 1)(x^n minus 1) + ... + (a_1)x + (a_0)">
            <a:extLst>
              <a:ext uri="{FF2B5EF4-FFF2-40B4-BE49-F238E27FC236}">
                <a16:creationId xmlns:a16="http://schemas.microsoft.com/office/drawing/2014/main" id="{2F8AAF6E-5368-414B-A73D-1CE7C31DF886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1880348355"/>
              </p:ext>
            </p:extLst>
          </p:nvPr>
        </p:nvGraphicFramePr>
        <p:xfrm>
          <a:off x="3623745" y="1908076"/>
          <a:ext cx="4938161" cy="446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208" name="Equation" r:id="rId3" imgW="4609800" imgH="419040" progId="Equation.DSMT4">
                  <p:embed/>
                </p:oleObj>
              </mc:Choice>
              <mc:Fallback>
                <p:oleObj name="Equation" r:id="rId3" imgW="4609800" imgH="419040" progId="Equation.DSMT4">
                  <p:embed/>
                  <p:pic>
                    <p:nvPicPr>
                      <p:cNvPr id="8" name="Content Placeholder 7">
                        <a:extLst>
                          <a:ext uri="{FF2B5EF4-FFF2-40B4-BE49-F238E27FC236}">
                            <a16:creationId xmlns:a16="http://schemas.microsoft.com/office/drawing/2014/main" id="{2F8AAF6E-5368-414B-A73D-1CE7C31DF8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23745" y="1908076"/>
                        <a:ext cx="4938161" cy="4465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C59506-AAB0-4DE5-BD1D-202E19800888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0250" y="2587626"/>
            <a:ext cx="10712450" cy="1438683"/>
          </a:xfrm>
        </p:spPr>
        <p:txBody>
          <a:bodyPr/>
          <a:lstStyle/>
          <a:p>
            <a:r>
              <a:rPr lang="en-US" altLang="en-US" dirty="0"/>
              <a:t>where </a:t>
            </a:r>
            <a:r>
              <a:rPr lang="en-US" altLang="en-US" i="1" dirty="0"/>
              <a:t>a</a:t>
            </a:r>
            <a:r>
              <a:rPr lang="en-US" altLang="en-US" i="1" baseline="-25000" dirty="0"/>
              <a:t>n</a:t>
            </a:r>
            <a:r>
              <a:rPr lang="en-US" altLang="en-US" dirty="0"/>
              <a:t> ≠ 0, then the degree of </a:t>
            </a:r>
            <a:r>
              <a:rPr lang="en-US" altLang="en-US" i="1" dirty="0"/>
              <a:t>P</a:t>
            </a:r>
            <a:r>
              <a:rPr lang="en-US" altLang="en-US" dirty="0"/>
              <a:t> is </a:t>
            </a:r>
            <a:r>
              <a:rPr lang="en-US" altLang="en-US" i="1" dirty="0"/>
              <a:t>n</a:t>
            </a:r>
            <a:r>
              <a:rPr lang="en-US" altLang="en-US" dirty="0"/>
              <a:t> and we write deg(</a:t>
            </a:r>
            <a:r>
              <a:rPr lang="en-US" altLang="en-US" i="1" dirty="0"/>
              <a:t>P</a:t>
            </a:r>
            <a:r>
              <a:rPr lang="en-US" altLang="en-US" dirty="0"/>
              <a:t>) = </a:t>
            </a:r>
            <a:r>
              <a:rPr lang="en-US" altLang="en-US" i="1" dirty="0"/>
              <a:t>n.</a:t>
            </a:r>
          </a:p>
          <a:p>
            <a:r>
              <a:rPr lang="en-US" altLang="en-US" dirty="0"/>
              <a:t>If </a:t>
            </a:r>
            <a:r>
              <a:rPr lang="en-US" altLang="en-US" i="1" dirty="0"/>
              <a:t>f </a:t>
            </a:r>
            <a:r>
              <a:rPr lang="en-US" altLang="en-US" dirty="0"/>
              <a:t>is </a:t>
            </a:r>
            <a:r>
              <a:rPr lang="en-US" altLang="en-US" i="1" dirty="0"/>
              <a:t>improper</a:t>
            </a:r>
            <a:r>
              <a:rPr lang="en-US" altLang="en-US" dirty="0"/>
              <a:t>, that is, deg(</a:t>
            </a:r>
            <a:r>
              <a:rPr lang="en-US" altLang="en-US" i="1" dirty="0"/>
              <a:t>P</a:t>
            </a:r>
            <a:r>
              <a:rPr lang="en-US" altLang="en-US" dirty="0"/>
              <a:t>)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≥</a:t>
            </a:r>
            <a:r>
              <a:rPr lang="en-US" altLang="en-US" dirty="0" smtClean="0"/>
              <a:t> </a:t>
            </a:r>
            <a:r>
              <a:rPr lang="en-US" altLang="en-US" dirty="0"/>
              <a:t>deg(</a:t>
            </a:r>
            <a:r>
              <a:rPr lang="en-US" altLang="en-US" i="1" dirty="0"/>
              <a:t>Q</a:t>
            </a:r>
            <a:r>
              <a:rPr lang="en-US" altLang="en-US" dirty="0"/>
              <a:t>), then we must take the preliminary step of dividing </a:t>
            </a:r>
            <a:r>
              <a:rPr lang="en-US" altLang="en-US" i="1" dirty="0"/>
              <a:t>Q</a:t>
            </a:r>
            <a:r>
              <a:rPr lang="en-US" altLang="en-US" dirty="0"/>
              <a:t> into </a:t>
            </a:r>
            <a:r>
              <a:rPr lang="en-US" altLang="en-US" i="1" dirty="0"/>
              <a:t>P</a:t>
            </a:r>
            <a:r>
              <a:rPr lang="en-US" altLang="en-US" dirty="0"/>
              <a:t> (by long division) until a remainder </a:t>
            </a:r>
            <a:r>
              <a:rPr lang="en-US" altLang="en-US" i="1" dirty="0"/>
              <a:t>R</a:t>
            </a:r>
            <a:r>
              <a:rPr lang="en-US" altLang="en-US" sz="400" i="1" dirty="0"/>
              <a:t> </a:t>
            </a:r>
            <a:r>
              <a:rPr lang="en-US" altLang="en-US" dirty="0"/>
              <a:t>(</a:t>
            </a:r>
            <a:r>
              <a:rPr lang="en-US" altLang="en-US" i="1" dirty="0"/>
              <a:t>x</a:t>
            </a:r>
            <a:r>
              <a:rPr lang="en-US" altLang="en-US" dirty="0"/>
              <a:t>) is obtained such that deg(</a:t>
            </a:r>
            <a:r>
              <a:rPr lang="en-US" altLang="en-US" i="1" dirty="0"/>
              <a:t>R</a:t>
            </a:r>
            <a:r>
              <a:rPr lang="en-US" altLang="en-US" dirty="0"/>
              <a:t>) &lt; deg(</a:t>
            </a:r>
            <a:r>
              <a:rPr lang="en-US" altLang="en-US" i="1" dirty="0"/>
              <a:t>Q</a:t>
            </a:r>
            <a:r>
              <a:rPr lang="en-US" alt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803006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13565-4497-4A27-92D7-238CE3DB8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154"/>
            <a:ext cx="10515600" cy="888046"/>
          </a:xfrm>
        </p:spPr>
        <p:txBody>
          <a:bodyPr/>
          <a:lstStyle/>
          <a:p>
            <a:r>
              <a:rPr lang="en-US" altLang="en-US" dirty="0"/>
              <a:t>Integration of Rational Functions by Partial Fractions </a:t>
            </a:r>
            <a:r>
              <a:rPr lang="en-US" altLang="en-US" sz="2400" b="0" dirty="0"/>
              <a:t>(5 of 16)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F850A-610D-41D2-8F5E-22294708BBCD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599" y="1289050"/>
            <a:ext cx="3643671" cy="254984"/>
          </a:xfrm>
        </p:spPr>
        <p:txBody>
          <a:bodyPr/>
          <a:lstStyle/>
          <a:p>
            <a:r>
              <a:rPr lang="en-US" altLang="en-US" dirty="0"/>
              <a:t>The division statement is</a:t>
            </a:r>
          </a:p>
        </p:txBody>
      </p:sp>
      <p:graphicFrame>
        <p:nvGraphicFramePr>
          <p:cNvPr id="8" name="Content Placeholder 7" descr="(item 1.) f(x) = (P(x)/Q(x)) = (S(x) + (R(x)/Q(x)))">
            <a:extLst>
              <a:ext uri="{FF2B5EF4-FFF2-40B4-BE49-F238E27FC236}">
                <a16:creationId xmlns:a16="http://schemas.microsoft.com/office/drawing/2014/main" id="{2F8AAF6E-5368-414B-A73D-1CE7C31DF886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218269456"/>
              </p:ext>
            </p:extLst>
          </p:nvPr>
        </p:nvGraphicFramePr>
        <p:xfrm>
          <a:off x="4236344" y="1808885"/>
          <a:ext cx="3717725" cy="814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30" name="Equation" r:id="rId3" imgW="3593880" imgH="787320" progId="Equation.DSMT4">
                  <p:embed/>
                </p:oleObj>
              </mc:Choice>
              <mc:Fallback>
                <p:oleObj name="Equation" r:id="rId3" imgW="3593880" imgH="787320" progId="Equation.DSMT4">
                  <p:embed/>
                  <p:pic>
                    <p:nvPicPr>
                      <p:cNvPr id="8" name="Content Placeholder 7">
                        <a:extLst>
                          <a:ext uri="{FF2B5EF4-FFF2-40B4-BE49-F238E27FC236}">
                            <a16:creationId xmlns:a16="http://schemas.microsoft.com/office/drawing/2014/main" id="{2F8AAF6E-5368-414B-A73D-1CE7C31DF8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36344" y="1808885"/>
                        <a:ext cx="3717725" cy="8145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C59506-AAB0-4DE5-BD1D-202E19800888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0250" y="2884501"/>
            <a:ext cx="10712450" cy="1080905"/>
          </a:xfrm>
        </p:spPr>
        <p:txBody>
          <a:bodyPr/>
          <a:lstStyle/>
          <a:p>
            <a:r>
              <a:rPr lang="en-US" altLang="en-US" dirty="0"/>
              <a:t>where </a:t>
            </a:r>
            <a:r>
              <a:rPr lang="en-US" altLang="en-US" i="1" dirty="0"/>
              <a:t>S</a:t>
            </a:r>
            <a:r>
              <a:rPr lang="en-US" altLang="en-US" dirty="0"/>
              <a:t> and </a:t>
            </a:r>
            <a:r>
              <a:rPr lang="en-US" altLang="en-US" i="1" dirty="0"/>
              <a:t>R</a:t>
            </a:r>
            <a:r>
              <a:rPr lang="en-US" altLang="en-US" dirty="0"/>
              <a:t> are also polynomials.</a:t>
            </a:r>
          </a:p>
          <a:p>
            <a:r>
              <a:rPr lang="en-US" altLang="en-US" dirty="0"/>
              <a:t>As the next example illustrates, sometimes this preliminary step is all that is required.</a:t>
            </a:r>
          </a:p>
        </p:txBody>
      </p:sp>
    </p:spTree>
    <p:extLst>
      <p:ext uri="{BB962C8B-B14F-4D97-AF65-F5344CB8AC3E}">
        <p14:creationId xmlns:p14="http://schemas.microsoft.com/office/powerpoint/2010/main" val="3416177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4C65C-AF32-47D6-810C-719669A83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064E7-AF9C-4FCA-B2A3-CFD7FC96B4BC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50"/>
            <a:ext cx="723490" cy="260350"/>
          </a:xfrm>
        </p:spPr>
        <p:txBody>
          <a:bodyPr/>
          <a:lstStyle/>
          <a:p>
            <a:r>
              <a:rPr lang="en-US" altLang="en-US" dirty="0"/>
              <a:t>Find</a:t>
            </a:r>
          </a:p>
        </p:txBody>
      </p:sp>
      <p:graphicFrame>
        <p:nvGraphicFramePr>
          <p:cNvPr id="12" name="Content Placeholder 11" descr="int (((x^3) + x)/(x minus 1)) (d x).&#10;">
            <a:extLst>
              <a:ext uri="{FF2B5EF4-FFF2-40B4-BE49-F238E27FC236}">
                <a16:creationId xmlns:a16="http://schemas.microsoft.com/office/drawing/2014/main" id="{04DD07C1-ACD4-47C5-A48C-4705EE0E7830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734114572"/>
              </p:ext>
            </p:extLst>
          </p:nvPr>
        </p:nvGraphicFramePr>
        <p:xfrm>
          <a:off x="1414820" y="1022312"/>
          <a:ext cx="1640576" cy="793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277" name="Equation" r:id="rId3" imgW="1574640" imgH="761760" progId="Equation.DSMT4">
                  <p:embed/>
                </p:oleObj>
              </mc:Choice>
              <mc:Fallback>
                <p:oleObj name="Equation" r:id="rId3" imgW="1574640" imgH="76176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4C5D092D-7925-4026-A7DC-AC9A5041FF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14820" y="1022312"/>
                        <a:ext cx="1640576" cy="7938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D6815E2-EF51-4630-93AE-2A84A857168D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6600" y="2132372"/>
            <a:ext cx="10712450" cy="1524570"/>
          </a:xfrm>
        </p:spPr>
        <p:txBody>
          <a:bodyPr/>
          <a:lstStyle/>
          <a:p>
            <a:r>
              <a:rPr lang="en-US" altLang="en-US" b="1" dirty="0">
                <a:solidFill>
                  <a:srgbClr val="0000A3"/>
                </a:solidFill>
              </a:rPr>
              <a:t>Solution:</a:t>
            </a:r>
          </a:p>
          <a:p>
            <a:r>
              <a:rPr lang="en-US" altLang="en-US" dirty="0"/>
              <a:t>Since the degree of the numerator is greater than the degree of the denominator, we first perform the long division</a:t>
            </a:r>
            <a:r>
              <a:rPr lang="en-US" altLang="en-US" dirty="0" smtClean="0"/>
              <a:t>.</a:t>
            </a:r>
            <a:endParaRPr lang="en-US" altLang="en-US" dirty="0"/>
          </a:p>
          <a:p>
            <a:r>
              <a:rPr lang="en-US" altLang="en-US" dirty="0"/>
              <a:t>This enables us to write</a:t>
            </a:r>
          </a:p>
        </p:txBody>
      </p:sp>
      <p:graphicFrame>
        <p:nvGraphicFramePr>
          <p:cNvPr id="14" name="Content Placeholder 13" descr="int (((x^3) + x)/(x minus 1)) (d x) = int (((x^2) + x + 2 + (2/(x minus 1)))) (d x) =  ((x^3)/3) + ((x^2)/2) + 2x + 2 ln (abs(x minus 1)) + C&#10;">
            <a:extLst>
              <a:ext uri="{FF2B5EF4-FFF2-40B4-BE49-F238E27FC236}">
                <a16:creationId xmlns:a16="http://schemas.microsoft.com/office/drawing/2014/main" id="{30E91E61-9EC3-4724-9304-0AA2E1EE62B6}"/>
              </a:ext>
            </a:extLst>
          </p:cNvPr>
          <p:cNvGraphicFramePr>
            <a:graphicFrameLocks noGrp="1" noChangeAspect="1"/>
          </p:cNvGraphicFramePr>
          <p:nvPr>
            <p:ph sz="quarter" idx="26"/>
            <p:extLst>
              <p:ext uri="{D42A27DB-BD31-4B8C-83A1-F6EECF244321}">
                <p14:modId xmlns:p14="http://schemas.microsoft.com/office/powerpoint/2010/main" val="2626141219"/>
              </p:ext>
            </p:extLst>
          </p:nvPr>
        </p:nvGraphicFramePr>
        <p:xfrm>
          <a:off x="3302305" y="3955740"/>
          <a:ext cx="5587391" cy="1871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278" name="Equation" r:id="rId5" imgW="5537160" imgH="1854000" progId="Equation.DSMT4">
                  <p:embed/>
                </p:oleObj>
              </mc:Choice>
              <mc:Fallback>
                <p:oleObj name="Equation" r:id="rId5" imgW="5537160" imgH="18540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8DAC9905-2C3E-46C7-8D53-3978BCF420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02305" y="3955740"/>
                        <a:ext cx="5587391" cy="18710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7143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45FAC-7BF9-433B-A2C3-1797F26FF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551"/>
            <a:ext cx="10515600" cy="879253"/>
          </a:xfrm>
        </p:spPr>
        <p:txBody>
          <a:bodyPr/>
          <a:lstStyle/>
          <a:p>
            <a:r>
              <a:rPr lang="en-US" altLang="en-US" dirty="0"/>
              <a:t>Integration of Rational Functions by Partial Fractions </a:t>
            </a:r>
            <a:r>
              <a:rPr lang="en-US" altLang="en-US" sz="2400" b="0" dirty="0"/>
              <a:t>(6 of 16)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6ED06-DD21-45CE-8549-F0690968EA8E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49"/>
            <a:ext cx="10718800" cy="1073741"/>
          </a:xfrm>
        </p:spPr>
        <p:txBody>
          <a:bodyPr/>
          <a:lstStyle/>
          <a:p>
            <a:r>
              <a:rPr lang="en-US" altLang="en-US" dirty="0"/>
              <a:t>The next step is to factor the denominator </a:t>
            </a:r>
            <a:r>
              <a:rPr lang="en-US" altLang="en-US" i="1" dirty="0" smtClean="0"/>
              <a:t>Q</a:t>
            </a:r>
            <a:r>
              <a:rPr lang="en-US" altLang="en-US" dirty="0" smtClean="0"/>
              <a:t>(</a:t>
            </a:r>
            <a:r>
              <a:rPr lang="en-US" altLang="en-US" i="1" dirty="0" smtClean="0"/>
              <a:t>x</a:t>
            </a:r>
            <a:r>
              <a:rPr lang="en-US" altLang="en-US" dirty="0"/>
              <a:t>) as far as possible</a:t>
            </a:r>
            <a:r>
              <a:rPr lang="en-US" altLang="en-US" dirty="0" smtClean="0"/>
              <a:t>.</a:t>
            </a:r>
            <a:endParaRPr lang="en-US" altLang="en-US" dirty="0"/>
          </a:p>
          <a:p>
            <a:r>
              <a:rPr lang="en-US" altLang="en-US" dirty="0"/>
              <a:t>It can be shown that any polynomial </a:t>
            </a:r>
            <a:r>
              <a:rPr lang="en-US" altLang="en-US" i="1" dirty="0"/>
              <a:t>Q</a:t>
            </a:r>
            <a:r>
              <a:rPr lang="en-US" altLang="en-US" dirty="0"/>
              <a:t> can be factored as a product of linear factors (of the form </a:t>
            </a:r>
            <a:r>
              <a:rPr lang="en-US" altLang="en-US" i="1" dirty="0"/>
              <a:t>ax</a:t>
            </a:r>
            <a:r>
              <a:rPr lang="en-US" altLang="en-US" dirty="0"/>
              <a:t> + </a:t>
            </a:r>
            <a:r>
              <a:rPr lang="en-US" altLang="en-US" i="1" dirty="0"/>
              <a:t>b</a:t>
            </a:r>
            <a:r>
              <a:rPr lang="en-US" altLang="en-US" dirty="0"/>
              <a:t>) and irreducible quadratic factors (of the form</a:t>
            </a:r>
            <a:endParaRPr lang="en-US" dirty="0"/>
          </a:p>
        </p:txBody>
      </p:sp>
      <p:graphicFrame>
        <p:nvGraphicFramePr>
          <p:cNvPr id="12" name="Content Placeholder 11" descr="a(x^2) + bx + c, where (b^2) minus 4ac &lt; 0)">
            <a:extLst>
              <a:ext uri="{FF2B5EF4-FFF2-40B4-BE49-F238E27FC236}">
                <a16:creationId xmlns:a16="http://schemas.microsoft.com/office/drawing/2014/main" id="{67D2B271-4460-46EC-BC34-82DEA5C883C9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3444187103"/>
              </p:ext>
            </p:extLst>
          </p:nvPr>
        </p:nvGraphicFramePr>
        <p:xfrm>
          <a:off x="746125" y="2439640"/>
          <a:ext cx="4567238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341" name="Equation" r:id="rId3" imgW="4406760" imgH="393480" progId="Equation.DSMT4">
                  <p:embed/>
                </p:oleObj>
              </mc:Choice>
              <mc:Fallback>
                <p:oleObj name="Equation" r:id="rId3" imgW="4406760" imgH="3934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EDFBB20C-03BA-421A-B9B7-6F0B8DDEB9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6125" y="2439640"/>
                        <a:ext cx="4567238" cy="407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BA5333-8992-4A32-85D0-B4CD1EDEBD8B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6601" y="3349114"/>
            <a:ext cx="2065594" cy="339237"/>
          </a:xfrm>
        </p:spPr>
        <p:txBody>
          <a:bodyPr/>
          <a:lstStyle/>
          <a:p>
            <a:r>
              <a:rPr lang="en-US" altLang="en-US" dirty="0"/>
              <a:t>For instance, if</a:t>
            </a:r>
            <a:endParaRPr lang="en-US" dirty="0"/>
          </a:p>
        </p:txBody>
      </p:sp>
      <p:graphicFrame>
        <p:nvGraphicFramePr>
          <p:cNvPr id="14" name="Content Placeholder 13" descr="Q(x) = (x^4) minus 16,">
            <a:extLst>
              <a:ext uri="{FF2B5EF4-FFF2-40B4-BE49-F238E27FC236}">
                <a16:creationId xmlns:a16="http://schemas.microsoft.com/office/drawing/2014/main" id="{77FE802F-DF6C-49BE-A701-BB57249C18EE}"/>
              </a:ext>
            </a:extLst>
          </p:cNvPr>
          <p:cNvGraphicFramePr>
            <a:graphicFrameLocks noGrp="1" noChangeAspect="1"/>
          </p:cNvGraphicFramePr>
          <p:nvPr>
            <p:ph sz="quarter" idx="26"/>
            <p:extLst>
              <p:ext uri="{D42A27DB-BD31-4B8C-83A1-F6EECF244321}">
                <p14:modId xmlns:p14="http://schemas.microsoft.com/office/powerpoint/2010/main" val="2083348417"/>
              </p:ext>
            </p:extLst>
          </p:nvPr>
        </p:nvGraphicFramePr>
        <p:xfrm>
          <a:off x="2841705" y="3299358"/>
          <a:ext cx="2042218" cy="413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342" name="Equation" r:id="rId5" imgW="1942920" imgH="393480" progId="Equation.DSMT4">
                  <p:embed/>
                </p:oleObj>
              </mc:Choice>
              <mc:Fallback>
                <p:oleObj name="Equation" r:id="rId5" imgW="1942920" imgH="3934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20727D67-C3D9-422A-8497-AB33327A5A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41705" y="3299358"/>
                        <a:ext cx="2042218" cy="4137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F130FF4-7D1F-48F4-B62E-4E30FBABF4E3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4976136" y="3339911"/>
            <a:ext cx="2935748" cy="339237"/>
          </a:xfrm>
        </p:spPr>
        <p:txBody>
          <a:bodyPr/>
          <a:lstStyle/>
          <a:p>
            <a:r>
              <a:rPr lang="en-US" altLang="en-US" dirty="0"/>
              <a:t>we could factor it as</a:t>
            </a:r>
          </a:p>
        </p:txBody>
      </p:sp>
      <p:graphicFrame>
        <p:nvGraphicFramePr>
          <p:cNvPr id="16" name="Content Placeholder 15" descr="Q(x) = ((x^2) minus 4) times ((x^2) + 4) = (x minus 2)(x + 2) ((x^2) + 4)">
            <a:extLst>
              <a:ext uri="{FF2B5EF4-FFF2-40B4-BE49-F238E27FC236}">
                <a16:creationId xmlns:a16="http://schemas.microsoft.com/office/drawing/2014/main" id="{143D0EA7-9747-4A70-8219-09D53F421E72}"/>
              </a:ext>
            </a:extLst>
          </p:cNvPr>
          <p:cNvGraphicFramePr>
            <a:graphicFrameLocks noGrp="1" noChangeAspect="1"/>
          </p:cNvGraphicFramePr>
          <p:nvPr>
            <p:ph sz="quarter" idx="28"/>
            <p:extLst>
              <p:ext uri="{D42A27DB-BD31-4B8C-83A1-F6EECF244321}">
                <p14:modId xmlns:p14="http://schemas.microsoft.com/office/powerpoint/2010/main" val="17078541"/>
              </p:ext>
            </p:extLst>
          </p:nvPr>
        </p:nvGraphicFramePr>
        <p:xfrm>
          <a:off x="3268336" y="4107777"/>
          <a:ext cx="6198150" cy="409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343" name="Equation" r:id="rId7" imgW="5956200" imgH="393480" progId="Equation.DSMT4">
                  <p:embed/>
                </p:oleObj>
              </mc:Choice>
              <mc:Fallback>
                <p:oleObj name="Equation" r:id="rId7" imgW="5956200" imgH="3934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1EB9281B-C705-4167-AC8E-642E5450BC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68336" y="4107777"/>
                        <a:ext cx="6198150" cy="4096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8677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11892"/>
      </a:dk1>
      <a:lt1>
        <a:srgbClr val="FFFFFF"/>
      </a:lt1>
      <a:dk2>
        <a:srgbClr val="006198"/>
      </a:dk2>
      <a:lt2>
        <a:srgbClr val="E7E6E6"/>
      </a:lt2>
      <a:accent1>
        <a:srgbClr val="0098D4"/>
      </a:accent1>
      <a:accent2>
        <a:srgbClr val="00B7E6"/>
      </a:accent2>
      <a:accent3>
        <a:srgbClr val="81CFEC"/>
      </a:accent3>
      <a:accent4>
        <a:srgbClr val="E8255F"/>
      </a:accent4>
      <a:accent5>
        <a:srgbClr val="FF6300"/>
      </a:accent5>
      <a:accent6>
        <a:srgbClr val="F5B600"/>
      </a:accent6>
      <a:hlink>
        <a:srgbClr val="00B7E6"/>
      </a:hlink>
      <a:folHlink>
        <a:srgbClr val="0098D4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effectLst/>
      </a:spPr>
      <a:bodyPr wrap="square" lIns="0" tIns="0" rIns="0" rtlCol="0" anchor="b">
        <a:spAutoFit/>
      </a:bodyPr>
      <a:lstStyle>
        <a:defPPr>
          <a:defRPr sz="2000" smtClean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276F6C23-6457-4163-906F-9FD71B1D340C}" vid="{9A4A37B5-06EA-4573-8274-FD94E47E4E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2E xmlns="f856fc18-c0f7-462c-a53d-fc2610d0c4c8">false</E2E>
    <Review_x0020_Notes xmlns="f856fc18-c0f7-462c-a53d-fc2610d0c4c8" xsi:nil="true"/>
    <_x0031_e_x0020_Audience xmlns="f856fc18-c0f7-462c-a53d-fc2610d0c4c8"/>
    <Screen xmlns="f856fc18-c0f7-462c-a53d-fc2610d0c4c8" xsi:nil="true"/>
    <Also_x0020_on_x0020_Doc_x0020_Center xmlns="f856fc18-c0f7-462c-a53d-fc2610d0c4c8">false</Also_x0020_on_x0020_Doc_x0020_Center>
    <Sub_x002d_Topic2 xmlns="f856fc18-c0f7-462c-a53d-fc2610d0c4c8" xsi:nil="true"/>
    <Current_x0020_Vrs_x002e__x0020_Date xmlns="f856fc18-c0f7-462c-a53d-fc2610d0c4c8" xsi:nil="true"/>
    <Product_x0020_Delivery_x0020_Format xmlns="f856fc18-c0f7-462c-a53d-fc2610d0c4c8"/>
    <Topic2 xmlns="f856fc18-c0f7-462c-a53d-fc2610d0c4c8" xsi:nil="true"/>
    <Source_x0020_File_x0020_Only xmlns="f856fc18-c0f7-462c-a53d-fc2610d0c4c8">false</Source_x0020_File_x0020_Only>
    <Doc_x0020_Type2 xmlns="f856fc18-c0f7-462c-a53d-fc2610d0c4c8" xsi:nil="true"/>
    <Owner xmlns="f856fc18-c0f7-462c-a53d-fc2610d0c4c8">
      <UserInfo>
        <DisplayName/>
        <AccountId xsi:nil="true"/>
        <AccountType/>
      </UserInfo>
    </Owner>
    <Software xmlns="f856fc18-c0f7-462c-a53d-fc2610d0c4c8" xsi:nil="true"/>
    <System_x0028_s_x0029_ xmlns="f856fc18-c0f7-462c-a53d-fc2610d0c4c8">
      <Value>None</Value>
    </System_x0028_s_x0029_>
    <Description0 xmlns="a4d2ff27-a226-42e2-a79e-c1ae662d212e" xsi:nil="true"/>
    <Product_x0020_Type_x0028_s_x0029_ xmlns="f856fc18-c0f7-462c-a53d-fc2610d0c4c8">
      <Value>None</Value>
    </Product_x0020_Type_x0028_s_x0029_>
    <Component_x0028_s_x0029_ xmlns="f856fc18-c0f7-462c-a53d-fc2610d0c4c8">
      <Value>None</Value>
    </Component_x0028_s_x0029_>
    <Function xmlns="f856fc18-c0f7-462c-a53d-fc2610d0c4c8" xsi:nil="true"/>
    <Portfolio xmlns="f856fc18-c0f7-462c-a53d-fc2610d0c4c8"/>
    <SPM_x0020_Definitions_x0020_Doc xmlns="f856fc18-c0f7-462c-a53d-fc2610d0c4c8">false</SPM_x0020_Definitions_x0020_Doc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5D52E595BC2A47A3DCA88123D2A30D" ma:contentTypeVersion="35" ma:contentTypeDescription="Create a new document." ma:contentTypeScope="" ma:versionID="4c660e2e17d3ab93da6a423d8c1d122d">
  <xsd:schema xmlns:xsd="http://www.w3.org/2001/XMLSchema" xmlns:xs="http://www.w3.org/2001/XMLSchema" xmlns:p="http://schemas.microsoft.com/office/2006/metadata/properties" xmlns:ns2="a4d2ff27-a226-42e2-a79e-c1ae662d212e" xmlns:ns3="f856fc18-c0f7-462c-a53d-fc2610d0c4c8" xmlns:ns4="a3520c62-91d1-4715-93cb-6b6cc6733a1f" targetNamespace="http://schemas.microsoft.com/office/2006/metadata/properties" ma:root="true" ma:fieldsID="59feb48a41e2f3269242cbc893d6fc9a" ns2:_="" ns3:_="" ns4:_="">
    <xsd:import namespace="a4d2ff27-a226-42e2-a79e-c1ae662d212e"/>
    <xsd:import namespace="f856fc18-c0f7-462c-a53d-fc2610d0c4c8"/>
    <xsd:import namespace="a3520c62-91d1-4715-93cb-6b6cc6733a1f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3:Review_x0020_Notes" minOccurs="0"/>
                <xsd:element ref="ns3:Source_x0020_File_x0020_Only" minOccurs="0"/>
                <xsd:element ref="ns3:SPM_x0020_Definitions_x0020_Doc" minOccurs="0"/>
                <xsd:element ref="ns3:Also_x0020_on_x0020_Doc_x0020_Center" minOccurs="0"/>
                <xsd:element ref="ns3:E2E" minOccurs="0"/>
                <xsd:element ref="ns3:Function" minOccurs="0"/>
                <xsd:element ref="ns3:Topic2" minOccurs="0"/>
                <xsd:element ref="ns3:Sub_x002d_Topic2" minOccurs="0"/>
                <xsd:element ref="ns3:Current_x0020_Vrs_x002e__x0020_Date" minOccurs="0"/>
                <xsd:element ref="ns3:Owner" minOccurs="0"/>
                <xsd:element ref="ns3:Doc_x0020_Type2" minOccurs="0"/>
                <xsd:element ref="ns3:_x0031_e_x0020_Audience" minOccurs="0"/>
                <xsd:element ref="ns3:Product_x0020_Delivery_x0020_Format" minOccurs="0"/>
                <xsd:element ref="ns3:Product_x0020_Type_x0028_s_x0029_" minOccurs="0"/>
                <xsd:element ref="ns3:System_x0028_s_x0029_" minOccurs="0"/>
                <xsd:element ref="ns3:Software" minOccurs="0"/>
                <xsd:element ref="ns3:Screen" minOccurs="0"/>
                <xsd:element ref="ns3:Component_x0028_s_x0029_" minOccurs="0"/>
                <xsd:element ref="ns4:_dlc_DocIdUrl" minOccurs="0"/>
                <xsd:element ref="ns4:_dlc_DocId" minOccurs="0"/>
                <xsd:element ref="ns4:_dlc_DocIdPersistId" minOccurs="0"/>
                <xsd:element ref="ns3:Portfoli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d2ff27-a226-42e2-a79e-c1ae662d212e" elementFormDefault="qualified">
    <xsd:import namespace="http://schemas.microsoft.com/office/2006/documentManagement/types"/>
    <xsd:import namespace="http://schemas.microsoft.com/office/infopath/2007/PartnerControls"/>
    <xsd:element name="Description0" ma:index="2" nillable="true" ma:displayName="Description" ma:internalName="Description0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56fc18-c0f7-462c-a53d-fc2610d0c4c8" elementFormDefault="qualified">
    <xsd:import namespace="http://schemas.microsoft.com/office/2006/documentManagement/types"/>
    <xsd:import namespace="http://schemas.microsoft.com/office/infopath/2007/PartnerControls"/>
    <xsd:element name="Review_x0020_Notes" ma:index="3" nillable="true" ma:displayName="Review Notes" ma:internalName="Review_x0020_Notes">
      <xsd:simpleType>
        <xsd:restriction base="dms:Text">
          <xsd:maxLength value="255"/>
        </xsd:restriction>
      </xsd:simpleType>
    </xsd:element>
    <xsd:element name="Source_x0020_File_x0020_Only" ma:index="4" nillable="true" ma:displayName="Source File Only" ma:default="0" ma:internalName="Source_x0020_File_x0020_Only">
      <xsd:simpleType>
        <xsd:restriction base="dms:Boolean"/>
      </xsd:simpleType>
    </xsd:element>
    <xsd:element name="SPM_x0020_Definitions_x0020_Doc" ma:index="5" nillable="true" ma:displayName="SPM Definitions Doc" ma:default="0" ma:description="Documents that are referenced in scales vendor pricing definition documentation." ma:internalName="SPM_x0020_Definitions_x0020_Doc">
      <xsd:simpleType>
        <xsd:restriction base="dms:Boolean"/>
      </xsd:simpleType>
    </xsd:element>
    <xsd:element name="Also_x0020_on_x0020_Doc_x0020_Center" ma:index="6" nillable="true" ma:displayName="Shared Doc" ma:default="0" ma:internalName="Also_x0020_on_x0020_Doc_x0020_Center">
      <xsd:simpleType>
        <xsd:restriction base="dms:Boolean"/>
      </xsd:simpleType>
    </xsd:element>
    <xsd:element name="E2E" ma:index="7" nillable="true" ma:displayName="Outsourced Services" ma:default="0" ma:internalName="E2E">
      <xsd:simpleType>
        <xsd:restriction base="dms:Boolean"/>
      </xsd:simpleType>
    </xsd:element>
    <xsd:element name="Function" ma:index="8" nillable="true" ma:displayName="Function" ma:format="Dropdown" ma:internalName="Function">
      <xsd:simpleType>
        <xsd:restriction base="dms:Choice">
          <xsd:enumeration value="Product Setup"/>
          <xsd:enumeration value="Asset Selection"/>
          <xsd:enumeration value="Product Funding"/>
          <xsd:enumeration value="Content Authoring"/>
          <xsd:enumeration value="Content Development"/>
          <xsd:enumeration value="Content Design"/>
          <xsd:enumeration value="Content Clearance"/>
          <xsd:enumeration value="Content Production"/>
          <xsd:enumeration value="Project Management"/>
          <xsd:enumeration value="Content Finalization"/>
          <xsd:enumeration value="Product Closeout Activities"/>
          <xsd:enumeration value="Content Revision and Reprint"/>
          <xsd:enumeration value="General Reference"/>
        </xsd:restriction>
      </xsd:simpleType>
    </xsd:element>
    <xsd:element name="Topic2" ma:index="9" nillable="true" ma:displayName="Topic" ma:format="Dropdown" ma:internalName="Topic2">
      <xsd:simpleType>
        <xsd:restriction base="dms:Choice">
          <xsd:enumeration value="Managing Files"/>
          <xsd:enumeration value="Managing Quality and Compliance"/>
          <xsd:enumeration value="Managing Partners"/>
          <xsd:enumeration value="Managing Data"/>
          <xsd:enumeration value="Managing Budgets"/>
          <xsd:enumeration value="Managing Content Creation"/>
          <xsd:enumeration value="Other (Admin, Tools, Resources)"/>
        </xsd:restriction>
      </xsd:simpleType>
    </xsd:element>
    <xsd:element name="Sub_x002d_Topic2" ma:index="10" nillable="true" ma:displayName="Sub-Topic" ma:format="Dropdown" ma:internalName="Sub_x002d_Topic2">
      <xsd:simpleType>
        <xsd:restriction base="dms:Choice">
          <xsd:enumeration value="--MANAGING FILES--"/>
          <xsd:enumeration value="Archiving/File Sharing"/>
          <xsd:enumeration value="Automation"/>
          <xsd:enumeration value="Composition Standards"/>
          <xsd:enumeration value="File Approval"/>
          <xsd:enumeration value="File Certification"/>
          <xsd:enumeration value="File Delivery to Printer"/>
          <xsd:enumeration value="File Naming"/>
          <xsd:enumeration value="File Setup"/>
          <xsd:enumeration value="Format Conversion"/>
          <xsd:enumeration value="In-Prod Deliverables"/>
          <xsd:enumeration value="Page Proofs"/>
          <xsd:enumeration value="Print On Demand"/>
          <xsd:enumeration value="Printer Proofs"/>
          <xsd:enumeration value="Routing for Transmittal/Review"/>
          <xsd:enumeration value="Watermarking"/>
          <xsd:enumeration value="Word Downloads"/>
          <xsd:enumeration value="--MANAGING QUALITY &amp; COMPLIANCE--"/>
          <xsd:enumeration value="Alt text"/>
          <xsd:enumeration value="Assessments"/>
          <xsd:enumeration value="Branding"/>
          <xsd:enumeration value="Copyediting"/>
          <xsd:enumeration value="Copyright Lines and License Agreements"/>
          <xsd:enumeration value="Credit Line Placement"/>
          <xsd:enumeration value="CXX Processing"/>
          <xsd:enumeration value="CenDoc"/>
          <xsd:enumeration value="Design &amp; Semantic Coding"/>
          <xsd:enumeration value="Indexing"/>
          <xsd:enumeration value="Proofreading/QA"/>
          <xsd:enumeration value="Systems Testing"/>
          <xsd:enumeration value="--MANAGING PARTNERS--"/>
          <xsd:enumeration value="Author Communication"/>
          <xsd:enumeration value="Contact Lists"/>
          <xsd:enumeration value="Outsourced Services"/>
          <xsd:enumeration value="Escalation"/>
          <xsd:enumeration value="Project Team"/>
          <xsd:enumeration value="Vendor Assignments"/>
          <xsd:enumeration value="Vendor Communication"/>
          <xsd:enumeration value="Vendor Start Up"/>
          <xsd:enumeration value="Vendor Tracking"/>
          <xsd:enumeration value="--MANAGING DATA--"/>
          <xsd:enumeration value="Asset  Metadata"/>
          <xsd:enumeration value="Attachments"/>
          <xsd:enumeration value="Close-Out Materials"/>
          <xsd:enumeration value="Dashboard"/>
          <xsd:enumeration value="Data Integrity"/>
          <xsd:enumeration value="Meetings"/>
          <xsd:enumeration value="Order/Print Management"/>
          <xsd:enumeration value="Product Setup"/>
          <xsd:enumeration value="Schedules"/>
          <xsd:enumeration value="Specifications"/>
          <xsd:enumeration value="--MANAGING BUDGETS--"/>
          <xsd:enumeration value="Charge-Back Tracking"/>
          <xsd:enumeration value="Invoice Processing"/>
          <xsd:enumeration value="Plate &amp; Plate Wizard"/>
          <xsd:enumeration value="Purchase Orders"/>
          <xsd:enumeration value="Time Entry"/>
          <xsd:enumeration value="--MANAGING CONTENT CREATION--"/>
          <xsd:enumeration value="Approved Content Providers"/>
          <xsd:enumeration value="Art Manuscript / Logs"/>
          <xsd:enumeration value="Author Contract"/>
          <xsd:enumeration value="Content Authoring"/>
          <xsd:enumeration value="Content Design"/>
          <xsd:enumeration value="Content Development"/>
          <xsd:enumeration value="CXX Submission"/>
          <xsd:enumeration value="--OTHER: ADMIN/TOOLS/RESOURCES--"/>
          <xsd:enumeration value="Book Requests / Sample Copies"/>
          <xsd:enumeration value="Carts Request Form"/>
          <xsd:enumeration value="Codes &amp; Standard IDs"/>
          <xsd:enumeration value="Document Management *"/>
          <xsd:enumeration value="Other"/>
          <xsd:enumeration value="Shipping (Hardcopy)"/>
          <xsd:enumeration value="Tips &amp; Tricks *"/>
        </xsd:restriction>
      </xsd:simpleType>
    </xsd:element>
    <xsd:element name="Current_x0020_Vrs_x002e__x0020_Date" ma:index="11" nillable="true" ma:displayName="Current Vrs. Date" ma:format="DateOnly" ma:internalName="Current_x0020_Vrs_x002e__x0020_Date">
      <xsd:simpleType>
        <xsd:restriction base="dms:DateTime"/>
      </xsd:simpleType>
    </xsd:element>
    <xsd:element name="Owner" ma:index="12" nillable="true" ma:displayName="Owner" ma:description="Owner of this document" ma:list="UserInfo" ma:SearchPeopleOnly="false" ma:SharePointGroup="0" ma:internalName="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c_x0020_Type2" ma:index="13" nillable="true" ma:displayName="Doc Type" ma:format="Dropdown" ma:internalName="Doc_x0020_Type2">
      <xsd:simpleType>
        <xsd:restriction base="dms:Choice">
          <xsd:enumeration value="Application File"/>
          <xsd:enumeration value="Calculator"/>
          <xsd:enumeration value="Cendoc Stylesheet"/>
          <xsd:enumeration value="Checklist/1-Pager"/>
          <xsd:enumeration value="Email Template"/>
          <xsd:enumeration value="Form"/>
          <xsd:enumeration value="Guidelines"/>
          <xsd:enumeration value="Non-PAL Stylesheet"/>
          <xsd:enumeration value="Presentation"/>
          <xsd:enumeration value="Process or Policy"/>
          <xsd:enumeration value="Reference FAQ"/>
          <xsd:enumeration value="Report"/>
          <xsd:enumeration value="Requirements (System)"/>
          <xsd:enumeration value="Sample / Example"/>
          <xsd:enumeration value="Style Guide"/>
          <xsd:enumeration value="Template"/>
          <xsd:enumeration value="User Guide/Manual"/>
          <xsd:enumeration value="Value List/Table"/>
          <xsd:enumeration value="Workflow"/>
        </xsd:restriction>
      </xsd:simpleType>
    </xsd:element>
    <xsd:element name="_x0031_e_x0020_Audience" ma:index="14" nillable="true" ma:displayName="Primary Audience" ma:internalName="_x0031_e_x0020_Audienc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ntent Development"/>
                    <xsd:enumeration value="Design"/>
                    <xsd:enumeration value="Digital Production"/>
                    <xsd:enumeration value="E2E Site Lead"/>
                    <xsd:enumeration value="Finance &amp; Metrics"/>
                    <xsd:enumeration value="Inventory"/>
                    <xsd:enumeration value="Manufacturing"/>
                    <xsd:enumeration value="Marketing / Sales"/>
                    <xsd:enumeration value="Media Development"/>
                    <xsd:enumeration value="Production"/>
                    <xsd:enumeration value="Product Management"/>
                    <xsd:enumeration value="R&amp;P Acquisitions"/>
                    <xsd:enumeration value="R&amp;P Clearance"/>
                    <xsd:enumeration value="Standards/Ops Only"/>
                    <xsd:enumeration value="Vendors (VIP)"/>
                  </xsd:restriction>
                </xsd:simpleType>
              </xsd:element>
            </xsd:sequence>
          </xsd:extension>
        </xsd:complexContent>
      </xsd:complexType>
    </xsd:element>
    <xsd:element name="Product_x0020_Delivery_x0020_Format" ma:index="15" nillable="true" ma:displayName="Product Delivery Format" ma:internalName="Product_x0020_Delivery_x0020_Format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Print"/>
                    <xsd:enumeration value="Manufactured Media"/>
                    <xsd:enumeration value="Online/Digital"/>
                  </xsd:restriction>
                </xsd:simpleType>
              </xsd:element>
            </xsd:sequence>
          </xsd:extension>
        </xsd:complexContent>
      </xsd:complexType>
    </xsd:element>
    <xsd:element name="Product_x0020_Type_x0028_s_x0029_" ma:index="16" nillable="true" ma:displayName="Product Type(s)" ma:default="None" ma:internalName="Product_x0020_Type_x0028_s_x0029_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None"/>
                    <xsd:enumeration value="Advantage Editions"/>
                    <xsd:enumeration value="Ancillaries - Digital"/>
                    <xsd:enumeration value="Ancillaries - Print"/>
                    <xsd:enumeration value="Annotated Editions"/>
                    <xsd:enumeration value="AP Editions"/>
                    <xsd:enumeration value="Custom"/>
                    <xsd:enumeration value="Digital Products (non-eBook)"/>
                    <xsd:enumeration value="eBook"/>
                    <xsd:enumeration value="K-12 Editions"/>
                    <xsd:enumeration value="K-12 HS Editions"/>
                    <xsd:enumeration value="Instructor Editions"/>
                    <xsd:enumeration value="International Editions"/>
                    <xsd:enumeration value="MindTap"/>
                    <xsd:enumeration value="National Geographic Learning"/>
                    <xsd:enumeration value="SimPub"/>
                    <xsd:enumeration value="Student/Base Editions"/>
                  </xsd:restriction>
                </xsd:simpleType>
              </xsd:element>
            </xsd:sequence>
          </xsd:extension>
        </xsd:complexContent>
      </xsd:complexType>
    </xsd:element>
    <xsd:element name="System_x0028_s_x0029_" ma:index="17" nillable="true" ma:displayName="System(s)" ma:default="None" ma:internalName="System_x0028_s_x0029_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None"/>
                    <xsd:enumeration value="Cardinal"/>
                    <xsd:enumeration value="CARTS"/>
                    <xsd:enumeration value="Compose"/>
                    <xsd:enumeration value="Docusphere"/>
                    <xsd:enumeration value="DropBox"/>
                    <xsd:enumeration value="E1"/>
                    <xsd:enumeration value="eProd"/>
                    <xsd:enumeration value="Geyser"/>
                    <xsd:enumeration value="Inside"/>
                    <xsd:enumeration value="Inside:ProdShare"/>
                    <xsd:enumeration value="IPS"/>
                    <xsd:enumeration value="JIRA"/>
                    <xsd:enumeration value="Mass Transit"/>
                    <xsd:enumeration value="ORCA"/>
                    <xsd:enumeration value="Printer Systems (JA/InSite/ePAC)"/>
                    <xsd:enumeration value="Rights Reporting Tool (RRT)"/>
                    <xsd:enumeration value="Rights Systems (RMS/CRS)"/>
                    <xsd:enumeration value="Telescope"/>
                  </xsd:restriction>
                </xsd:simpleType>
              </xsd:element>
            </xsd:sequence>
          </xsd:extension>
        </xsd:complexContent>
      </xsd:complexType>
    </xsd:element>
    <xsd:element name="Software" ma:index="18" nillable="true" ma:displayName="Software" ma:format="Dropdown" ma:internalName="Software">
      <xsd:simpleType>
        <xsd:restriction base="dms:Choice">
          <xsd:enumeration value="Adobe Acrobat"/>
          <xsd:enumeration value="Microsoft Visio"/>
          <xsd:enumeration value="PitStop"/>
        </xsd:restriction>
      </xsd:simpleType>
    </xsd:element>
    <xsd:element name="Screen" ma:index="19" nillable="true" ma:displayName="Screen" ma:format="Dropdown" ma:internalName="Screen">
      <xsd:simpleType>
        <xsd:restriction base="dms:Choice">
          <xsd:enumeration value="Attachments"/>
          <xsd:enumeration value="Dashboard(s)"/>
          <xsd:enumeration value="General/Multiple"/>
          <xsd:enumeration value="Main Setup"/>
          <xsd:enumeration value="MyTasks"/>
          <xsd:enumeration value="Narrative"/>
          <xsd:enumeration value="Plate"/>
          <xsd:enumeration value="Project Team"/>
          <xsd:enumeration value="Reprint Corrections"/>
          <xsd:enumeration value="Rights System View"/>
          <xsd:enumeration value="Routing"/>
          <xsd:enumeration value="Schedule"/>
          <xsd:enumeration value="Specifications"/>
          <xsd:enumeration value="Vendor Address Book"/>
          <xsd:enumeration value="Vendor Assignments"/>
        </xsd:restriction>
      </xsd:simpleType>
    </xsd:element>
    <xsd:element name="Component_x0028_s_x0029_" ma:index="20" nillable="true" ma:displayName="Component(s)" ma:default="None" ma:internalName="Component_x0028_s_x0029_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None"/>
                    <xsd:enumeration value="Book Covers"/>
                    <xsd:enumeration value="Book Endsheets"/>
                    <xsd:enumeration value="Book Inserts"/>
                    <xsd:enumeration value="Book Inside Covers"/>
                    <xsd:enumeration value="Book Interiors"/>
                    <xsd:enumeration value="Book Preface/FM/CR"/>
                    <xsd:enumeration value="CDs"/>
                    <xsd:enumeration value="DVDs"/>
                    <xsd:enumeration value="In-Book Ads"/>
                    <xsd:enumeration value="PACs"/>
                  </xsd:restriction>
                </xsd:simpleType>
              </xsd:element>
            </xsd:sequence>
          </xsd:extension>
        </xsd:complexContent>
      </xsd:complexType>
    </xsd:element>
    <xsd:element name="Portfolio" ma:index="30" nillable="true" ma:displayName="Portfolio" ma:hidden="true" ma:internalName="Portfolio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Higher Ed"/>
                    <xsd:enumeration value="NGL/International"/>
                    <xsd:enumeration value="School/Reference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520c62-91d1-4715-93cb-6b6cc6733a1f" elementFormDefault="qualified">
    <xsd:import namespace="http://schemas.microsoft.com/office/2006/documentManagement/types"/>
    <xsd:import namespace="http://schemas.microsoft.com/office/infopath/2007/PartnerControls"/>
    <xsd:element name="_dlc_DocIdUrl" ma:index="2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" ma:index="2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PersistId" ma:index="29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BD255F-1AB4-4B7F-97CA-248D24762D41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E32CFAA7-E308-4DCB-89CD-C84C20E902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60B298-C6B1-4CA0-A44C-8B6FAB39D879}">
  <ds:schemaRefs>
    <ds:schemaRef ds:uri="http://www.w3.org/XML/1998/namespace"/>
    <ds:schemaRef ds:uri="f856fc18-c0f7-462c-a53d-fc2610d0c4c8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a3520c62-91d1-4715-93cb-6b6cc6733a1f"/>
    <ds:schemaRef ds:uri="http://purl.org/dc/elements/1.1/"/>
    <ds:schemaRef ds:uri="a4d2ff27-a226-42e2-a79e-c1ae662d212e"/>
    <ds:schemaRef ds:uri="http://schemas.microsoft.com/office/2006/metadata/properties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D75FD8AF-03B6-40B7-84F4-489ECF9A03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d2ff27-a226-42e2-a79e-c1ae662d212e"/>
    <ds:schemaRef ds:uri="f856fc18-c0f7-462c-a53d-fc2610d0c4c8"/>
    <ds:schemaRef ds:uri="a3520c62-91d1-4715-93cb-6b6cc6733a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3992</TotalTime>
  <Words>1654</Words>
  <Application>Microsoft Office PowerPoint</Application>
  <PresentationFormat>Widescreen</PresentationFormat>
  <Paragraphs>160</Paragraphs>
  <Slides>40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arial</vt:lpstr>
      <vt:lpstr>arial</vt:lpstr>
      <vt:lpstr>Calibri</vt:lpstr>
      <vt:lpstr>Helvetica</vt:lpstr>
      <vt:lpstr>LucidaGrande</vt:lpstr>
      <vt:lpstr>Open Sans</vt:lpstr>
      <vt:lpstr>Summer Font</vt:lpstr>
      <vt:lpstr>Symbol</vt:lpstr>
      <vt:lpstr>Office Theme</vt:lpstr>
      <vt:lpstr>Equation</vt:lpstr>
      <vt:lpstr>Techniques of Integration</vt:lpstr>
      <vt:lpstr>7.4 Integration of Rational Functions by Partial Fractions</vt:lpstr>
      <vt:lpstr>Integration of Rational Functions by Partial Fractions (1 of 16)</vt:lpstr>
      <vt:lpstr>Integration of Rational Functions by Partial Fractions (2 of 16)</vt:lpstr>
      <vt:lpstr>Integration of Rational Functions by Partial Fractions (3 of 16)</vt:lpstr>
      <vt:lpstr>Integration of Rational Functions by Partial Fractions (4 of 16)</vt:lpstr>
      <vt:lpstr>Integration of Rational Functions by Partial Fractions (5 of 16)</vt:lpstr>
      <vt:lpstr>Example 1</vt:lpstr>
      <vt:lpstr>Integration of Rational Functions by Partial Fractions (6 of 16)</vt:lpstr>
      <vt:lpstr>Integration of Rational Functions by Partial Fractions (7 of 16)</vt:lpstr>
      <vt:lpstr>Integration of Rational Functions by Partial Fractions (8 of 16)</vt:lpstr>
      <vt:lpstr>Integration of Rational Functions by Partial Fractions (9 of 16)</vt:lpstr>
      <vt:lpstr>Example 2</vt:lpstr>
      <vt:lpstr>Example 2 – Solution (1 of 4)</vt:lpstr>
      <vt:lpstr>Example 2 – Solution (2 of 4)</vt:lpstr>
      <vt:lpstr>Example 2 – Solution (3 of 4)</vt:lpstr>
      <vt:lpstr>Example 2 – Solution (4 of 4)</vt:lpstr>
      <vt:lpstr>Integration of Rational Functions by Partial Fractions (10 of 16)</vt:lpstr>
      <vt:lpstr>Integration of Rational Functions by Partial Fractions (11 of 16)</vt:lpstr>
      <vt:lpstr>Integration of Rational Functions by Partial Fractions (12 of 16)</vt:lpstr>
      <vt:lpstr>Example 4</vt:lpstr>
      <vt:lpstr>Example 4 – Solution (1 of 4)</vt:lpstr>
      <vt:lpstr>Example 4 – Solution (2 of 4)</vt:lpstr>
      <vt:lpstr>Example 4 – Solution (3 of 4)</vt:lpstr>
      <vt:lpstr>Example 4 – Solution (4 of 4)</vt:lpstr>
      <vt:lpstr>Integration of Rational Functions by Partial Fractions (13 of 16)</vt:lpstr>
      <vt:lpstr>Integration of Rational Functions by Partial Fractions (14 of 16)</vt:lpstr>
      <vt:lpstr>Example 6 </vt:lpstr>
      <vt:lpstr>Example 6 – Solution (1 of 3)</vt:lpstr>
      <vt:lpstr>Example 6 – Solution (2 of 3)</vt:lpstr>
      <vt:lpstr>Example 6 – Solution (3 of 3)</vt:lpstr>
      <vt:lpstr>Integration of Rational Functions by Partial Fractions (15 of 16)</vt:lpstr>
      <vt:lpstr>Integration of Rational Functions by Partial Fractions (16 of 16)</vt:lpstr>
      <vt:lpstr>Example 8</vt:lpstr>
      <vt:lpstr>Example 8 – Solution (1 of 2)</vt:lpstr>
      <vt:lpstr>Example 8 – Solution (2 of 2)</vt:lpstr>
      <vt:lpstr>Rationalizing Substitutions </vt:lpstr>
      <vt:lpstr>Rationalizing Substitutions</vt:lpstr>
      <vt:lpstr>Example 9</vt:lpstr>
      <vt:lpstr>Example 9 – Solution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Triola, Courtney A</dc:creator>
  <cp:lastModifiedBy>S, Saipriya</cp:lastModifiedBy>
  <cp:revision>1091</cp:revision>
  <cp:lastPrinted>2016-10-03T15:29:39Z</cp:lastPrinted>
  <dcterms:created xsi:type="dcterms:W3CDTF">2017-12-08T21:17:47Z</dcterms:created>
  <dcterms:modified xsi:type="dcterms:W3CDTF">2019-02-13T05:08:54Z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0x0101002A5D52E595BC2A47A3DCA88123D2A30D</vt:lpwstr>
  </property>
  <property fmtid="{D5CDD505-2E9C-101B-9397-08002B2CF9AE}" pid="3" name="Order">
    <vt:r8>112600</vt:r8>
  </property>
  <property fmtid="{D5CDD505-2E9C-101B-9397-08002B2CF9AE}" pid="4" name="Category">
    <vt:lpwstr>Accessibility</vt:lpwstr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Document Type">
    <vt:lpwstr>Template</vt:lpwstr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Audience">
    <vt:lpwstr>Content Developer</vt:lpwstr>
  </property>
  <property fmtid="{D5CDD505-2E9C-101B-9397-08002B2CF9AE}" pid="11" name="Department">
    <vt:lpwstr>GPM Training</vt:lpwstr>
  </property>
  <property fmtid="{D5CDD505-2E9C-101B-9397-08002B2CF9AE}" pid="12" name="ComplianceAssetId">
    <vt:lpwstr/>
  </property>
  <property fmtid="{D5CDD505-2E9C-101B-9397-08002B2CF9AE}" pid="13" name="TemplateUrl">
    <vt:lpwstr/>
  </property>
  <property fmtid="{D5CDD505-2E9C-101B-9397-08002B2CF9AE}" pid="14" name="_dlc_DocIdItemGuid">
    <vt:lpwstr>8b70cda3-413b-4766-b009-7cf0a547d69e</vt:lpwstr>
  </property>
</Properties>
</file>