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2"/>
  </p:notesMasterIdLst>
  <p:handoutMasterIdLst>
    <p:handoutMasterId r:id="rId33"/>
  </p:handoutMasterIdLst>
  <p:sldIdLst>
    <p:sldId id="264" r:id="rId6"/>
    <p:sldId id="256" r:id="rId7"/>
    <p:sldId id="744" r:id="rId8"/>
    <p:sldId id="760" r:id="rId9"/>
    <p:sldId id="765" r:id="rId10"/>
    <p:sldId id="766" r:id="rId11"/>
    <p:sldId id="767" r:id="rId12"/>
    <p:sldId id="768" r:id="rId13"/>
    <p:sldId id="769" r:id="rId14"/>
    <p:sldId id="770" r:id="rId15"/>
    <p:sldId id="771" r:id="rId16"/>
    <p:sldId id="772" r:id="rId17"/>
    <p:sldId id="774" r:id="rId18"/>
    <p:sldId id="776" r:id="rId19"/>
    <p:sldId id="775" r:id="rId20"/>
    <p:sldId id="777" r:id="rId21"/>
    <p:sldId id="778" r:id="rId22"/>
    <p:sldId id="779" r:id="rId23"/>
    <p:sldId id="780" r:id="rId24"/>
    <p:sldId id="781" r:id="rId25"/>
    <p:sldId id="782" r:id="rId26"/>
    <p:sldId id="783" r:id="rId27"/>
    <p:sldId id="784" r:id="rId28"/>
    <p:sldId id="785" r:id="rId29"/>
    <p:sldId id="786" r:id="rId30"/>
    <p:sldId id="787"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00"/>
    <a:srgbClr val="A30000"/>
    <a:srgbClr val="E7EFF7"/>
    <a:srgbClr val="CBDDEF"/>
    <a:srgbClr val="004A78"/>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5" autoAdjust="0"/>
    <p:restoredTop sz="93968" autoAdjust="0"/>
  </p:normalViewPr>
  <p:slideViewPr>
    <p:cSldViewPr snapToGrid="0" snapToObjects="1">
      <p:cViewPr varScale="1">
        <p:scale>
          <a:sx n="110" d="100"/>
          <a:sy n="110" d="100"/>
        </p:scale>
        <p:origin x="-336" y="-84"/>
      </p:cViewPr>
      <p:guideLst>
        <p:guide orient="horz" pos="2160"/>
        <p:guide pos="3840"/>
      </p:guideLst>
    </p:cSldViewPr>
  </p:slideViewPr>
  <p:outlineViewPr>
    <p:cViewPr>
      <p:scale>
        <a:sx n="33" d="100"/>
        <a:sy n="33" d="100"/>
      </p:scale>
      <p:origin x="0" y="-14040"/>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1/31/2019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a:p>
        </p:txBody>
      </p:sp>
    </p:spTree>
    <p:extLst>
      <p:ext uri="{BB962C8B-B14F-4D97-AF65-F5344CB8AC3E}">
        <p14:creationId xmlns:p14="http://schemas.microsoft.com/office/powerpoint/2010/main" val="37601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xmlns=""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xmlns=""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xmlns=""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xmlns=""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xmlns=""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xmlns=""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xmlns=""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xmlns=""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xmlns=""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xmlns=""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xmlns=""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xmlns=""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xmlns=""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xmlns=""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xmlns=""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xmlns=""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xmlns=""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xmlns=""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xmlns=""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xmlns=""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xmlns=""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xmlns=""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xmlns=""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xmlns=""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xmlns=""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xmlns=""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xmlns=""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xmlns=""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xmlns=""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xmlns=""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xmlns=""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xmlns="" id="{FF44DF68-C48B-47A4-ABA5-E06BB8F9B5D5}"/>
              </a:ext>
            </a:extLst>
          </p:cNvPr>
          <p:cNvSpPr>
            <a:spLocks noGrp="1"/>
          </p:cNvSpPr>
          <p:nvPr>
            <p:ph sz="quarter" idx="35"/>
          </p:nvPr>
        </p:nvSpPr>
        <p:spPr>
          <a:xfrm>
            <a:off x="736600" y="3933648"/>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xmlns="" id="{ED5D4001-1181-41BD-928D-243CDCCF73BB}"/>
              </a:ext>
            </a:extLst>
          </p:cNvPr>
          <p:cNvSpPr>
            <a:spLocks noGrp="1"/>
          </p:cNvSpPr>
          <p:nvPr>
            <p:ph sz="quarter" idx="36"/>
          </p:nvPr>
        </p:nvSpPr>
        <p:spPr>
          <a:xfrm>
            <a:off x="6089650" y="3941780"/>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xmlns="" id="{9255216D-96A5-4027-A6C8-BB99F1A32EE0}"/>
              </a:ext>
            </a:extLst>
          </p:cNvPr>
          <p:cNvSpPr>
            <a:spLocks noGrp="1"/>
          </p:cNvSpPr>
          <p:nvPr>
            <p:ph sz="quarter" idx="37"/>
          </p:nvPr>
        </p:nvSpPr>
        <p:spPr>
          <a:xfrm>
            <a:off x="736600" y="4573411"/>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xmlns="" id="{660989CE-8C44-49AC-90BD-D9233193206F}"/>
              </a:ext>
            </a:extLst>
          </p:cNvPr>
          <p:cNvSpPr>
            <a:spLocks noGrp="1"/>
          </p:cNvSpPr>
          <p:nvPr>
            <p:ph sz="quarter" idx="38"/>
          </p:nvPr>
        </p:nvSpPr>
        <p:spPr>
          <a:xfrm>
            <a:off x="6089650" y="4554749"/>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
        <p:nvSpPr>
          <p:cNvPr id="7" name="Content Placeholder 6"/>
          <p:cNvSpPr>
            <a:spLocks noGrp="1"/>
          </p:cNvSpPr>
          <p:nvPr>
            <p:ph sz="quarter" idx="39"/>
          </p:nvPr>
        </p:nvSpPr>
        <p:spPr>
          <a:xfrm>
            <a:off x="736600" y="5219700"/>
            <a:ext cx="5214938" cy="404813"/>
          </a:xfrm>
        </p:spPr>
        <p:txBody>
          <a:bodyPr/>
          <a:lstStyle/>
          <a:p>
            <a:pPr lvl="0"/>
            <a:endParaRPr lang="en-US" dirty="0"/>
          </a:p>
        </p:txBody>
      </p:sp>
      <p:sp>
        <p:nvSpPr>
          <p:cNvPr id="24" name="Content Placeholder 6"/>
          <p:cNvSpPr>
            <a:spLocks noGrp="1"/>
          </p:cNvSpPr>
          <p:nvPr>
            <p:ph sz="quarter" idx="40"/>
          </p:nvPr>
        </p:nvSpPr>
        <p:spPr>
          <a:xfrm>
            <a:off x="742352" y="5699902"/>
            <a:ext cx="5214938" cy="404813"/>
          </a:xfrm>
        </p:spPr>
        <p:txBody>
          <a:bodyPr/>
          <a:lstStyle/>
          <a:p>
            <a:pPr lvl="0"/>
            <a:endParaRPr lang="en-US" dirty="0"/>
          </a:p>
        </p:txBody>
      </p:sp>
      <p:sp>
        <p:nvSpPr>
          <p:cNvPr id="28" name="Content Placeholder 6"/>
          <p:cNvSpPr>
            <a:spLocks noGrp="1"/>
          </p:cNvSpPr>
          <p:nvPr>
            <p:ph sz="quarter" idx="41"/>
          </p:nvPr>
        </p:nvSpPr>
        <p:spPr>
          <a:xfrm>
            <a:off x="5944070" y="5225454"/>
            <a:ext cx="5214938" cy="404813"/>
          </a:xfrm>
        </p:spPr>
        <p:txBody>
          <a:bodyPr/>
          <a:lstStyle/>
          <a:p>
            <a:pPr lvl="0"/>
            <a:endParaRPr lang="en-US" dirty="0"/>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17.bin"/><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oleObject" Target="../embeddings/oleObject19.bin"/><Relationship Id="rId7" Type="http://schemas.openxmlformats.org/officeDocument/2006/relationships/image" Target="../media/image27.wmf"/><Relationship Id="rId12"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0.bin"/><Relationship Id="rId11" Type="http://schemas.openxmlformats.org/officeDocument/2006/relationships/oleObject" Target="../embeddings/oleObject22.bin"/><Relationship Id="rId5" Type="http://schemas.openxmlformats.org/officeDocument/2006/relationships/image" Target="../media/image30.png"/><Relationship Id="rId10" Type="http://schemas.openxmlformats.org/officeDocument/2006/relationships/image" Target="../media/image31.png"/><Relationship Id="rId4" Type="http://schemas.openxmlformats.org/officeDocument/2006/relationships/image" Target="../media/image26.wmf"/><Relationship Id="rId9" Type="http://schemas.openxmlformats.org/officeDocument/2006/relationships/image" Target="../media/image28.wmf"/></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6.wmf"/><Relationship Id="rId2" Type="http://schemas.openxmlformats.org/officeDocument/2006/relationships/slideLayout" Target="../slideLayouts/slideLayout7.xml"/><Relationship Id="rId16" Type="http://schemas.openxmlformats.org/officeDocument/2006/relationships/image" Target="../media/image38.wmf"/><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6.bin"/><Relationship Id="rId14" Type="http://schemas.openxmlformats.org/officeDocument/2006/relationships/image" Target="../media/image3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41.png"/><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40.wmf"/><Relationship Id="rId5" Type="http://schemas.openxmlformats.org/officeDocument/2006/relationships/oleObject" Target="../embeddings/oleObject31.bin"/><Relationship Id="rId4" Type="http://schemas.openxmlformats.org/officeDocument/2006/relationships/image" Target="../media/image3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33.bin"/><Relationship Id="rId4" Type="http://schemas.openxmlformats.org/officeDocument/2006/relationships/image" Target="../media/image42.wmf"/></Relationships>
</file>

<file path=ppt/slides/_rels/slide16.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5.wmf"/><Relationship Id="rId5" Type="http://schemas.openxmlformats.org/officeDocument/2006/relationships/oleObject" Target="../embeddings/oleObject35.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7.bin"/></Relationships>
</file>

<file path=ppt/slides/_rels/slide17.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9.wmf"/><Relationship Id="rId5" Type="http://schemas.openxmlformats.org/officeDocument/2006/relationships/oleObject" Target="../embeddings/oleObject39.bin"/><Relationship Id="rId4" Type="http://schemas.openxmlformats.org/officeDocument/2006/relationships/image" Target="../media/image48.wmf"/></Relationships>
</file>

<file path=ppt/slides/_rels/slide1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2.wmf"/><Relationship Id="rId5" Type="http://schemas.openxmlformats.org/officeDocument/2006/relationships/oleObject" Target="../embeddings/oleObject42.bin"/><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4.xml"/><Relationship Id="rId1" Type="http://schemas.openxmlformats.org/officeDocument/2006/relationships/vmlDrawing" Target="../drawings/vmlDrawing14.vml"/><Relationship Id="rId5" Type="http://schemas.openxmlformats.org/officeDocument/2006/relationships/image" Target="../media/image55.png"/><Relationship Id="rId4" Type="http://schemas.openxmlformats.org/officeDocument/2006/relationships/image" Target="../media/image5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7.wmf"/><Relationship Id="rId5" Type="http://schemas.openxmlformats.org/officeDocument/2006/relationships/oleObject" Target="../embeddings/oleObject46.bin"/><Relationship Id="rId4" Type="http://schemas.openxmlformats.org/officeDocument/2006/relationships/image" Target="../media/image56.wmf"/></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60.wmf"/><Relationship Id="rId5" Type="http://schemas.openxmlformats.org/officeDocument/2006/relationships/oleObject" Target="../embeddings/oleObject48.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50.bin"/></Relationships>
</file>

<file path=ppt/slides/_rels/slide24.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64.wmf"/><Relationship Id="rId5" Type="http://schemas.openxmlformats.org/officeDocument/2006/relationships/oleObject" Target="../embeddings/oleObject52.bin"/><Relationship Id="rId4" Type="http://schemas.openxmlformats.org/officeDocument/2006/relationships/image" Target="../media/image63.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oleObject" Target="../embeddings/oleObject54.bin"/><Relationship Id="rId7"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67.wmf"/><Relationship Id="rId11" Type="http://schemas.openxmlformats.org/officeDocument/2006/relationships/image" Target="../media/image69.wmf"/><Relationship Id="rId5" Type="http://schemas.openxmlformats.org/officeDocument/2006/relationships/oleObject" Target="../embeddings/oleObject55.bin"/><Relationship Id="rId10" Type="http://schemas.openxmlformats.org/officeDocument/2006/relationships/oleObject" Target="../embeddings/oleObject57.bin"/><Relationship Id="rId4" Type="http://schemas.openxmlformats.org/officeDocument/2006/relationships/image" Target="../media/image66.wmf"/><Relationship Id="rId9" Type="http://schemas.openxmlformats.org/officeDocument/2006/relationships/image" Target="../media/image68.wmf"/></Relationships>
</file>

<file path=ppt/slides/_rels/slide26.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72.wmf"/><Relationship Id="rId5" Type="http://schemas.openxmlformats.org/officeDocument/2006/relationships/oleObject" Target="../embeddings/oleObject59.bin"/><Relationship Id="rId4" Type="http://schemas.openxmlformats.org/officeDocument/2006/relationships/image" Target="../media/image7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9.wmf"/><Relationship Id="rId11" Type="http://schemas.openxmlformats.org/officeDocument/2006/relationships/image" Target="../media/image22.png"/><Relationship Id="rId5" Type="http://schemas.openxmlformats.org/officeDocument/2006/relationships/oleObject" Target="../embeddings/oleObject13.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7</a:t>
            </a:r>
          </a:p>
        </p:txBody>
      </p:sp>
      <p:sp>
        <p:nvSpPr>
          <p:cNvPr id="5" name="Title 4"/>
          <p:cNvSpPr>
            <a:spLocks noGrp="1"/>
          </p:cNvSpPr>
          <p:nvPr>
            <p:ph type="title"/>
          </p:nvPr>
        </p:nvSpPr>
        <p:spPr>
          <a:xfrm>
            <a:off x="3996910" y="4035475"/>
            <a:ext cx="6322782" cy="597008"/>
          </a:xfrm>
        </p:spPr>
        <p:txBody>
          <a:bodyPr/>
          <a:lstStyle/>
          <a:p>
            <a:r>
              <a:rPr lang="en-US" altLang="en-US" sz="3600" dirty="0"/>
              <a:t>Techniques of Integration</a:t>
            </a:r>
          </a:p>
        </p:txBody>
      </p:sp>
      <p:pic>
        <p:nvPicPr>
          <p:cNvPr id="9" name="Picture Placeholder 8" descr="&quot;&quot;">
            <a:extLst>
              <a:ext uri="{FF2B5EF4-FFF2-40B4-BE49-F238E27FC236}">
                <a16:creationId xmlns:a16="http://schemas.microsoft.com/office/drawing/2014/main" xmlns="" id="{723D5CF3-B9EA-4A44-B132-BF8B55AEC5BE}"/>
              </a:ext>
            </a:extLst>
          </p:cNvPr>
          <p:cNvPicPr>
            <a:picLocks noGrp="1" noChangeAspect="1"/>
          </p:cNvPicPr>
          <p:nvPr>
            <p:ph type="pic" sz="quarter" idx="12"/>
          </p:nvPr>
        </p:nvPicPr>
        <p:blipFill rotWithShape="1">
          <a:blip r:embed="rId3"/>
          <a:srcRect t="-46807" b="-46807"/>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a:t>
            </a:r>
            <a:r>
              <a:rPr lang="en-US" dirty="0" smtClean="0"/>
              <a:t>Calculus: Early Transcendentals,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A8EE8F-158A-4860-891A-DDE1EC216FB7}"/>
              </a:ext>
            </a:extLst>
          </p:cNvPr>
          <p:cNvSpPr>
            <a:spLocks noGrp="1"/>
          </p:cNvSpPr>
          <p:nvPr>
            <p:ph type="title"/>
          </p:nvPr>
        </p:nvSpPr>
        <p:spPr>
          <a:xfrm>
            <a:off x="838200" y="365126"/>
            <a:ext cx="10515600" cy="539966"/>
          </a:xfrm>
        </p:spPr>
        <p:txBody>
          <a:bodyPr/>
          <a:lstStyle/>
          <a:p>
            <a:r>
              <a:rPr lang="en-US" altLang="en-US" dirty="0"/>
              <a:t>Example 1 </a:t>
            </a:r>
            <a:endParaRPr lang="en-IN" dirty="0"/>
          </a:p>
        </p:txBody>
      </p:sp>
      <p:sp>
        <p:nvSpPr>
          <p:cNvPr id="3" name="Content Placeholder 2">
            <a:extLst>
              <a:ext uri="{FF2B5EF4-FFF2-40B4-BE49-F238E27FC236}">
                <a16:creationId xmlns:a16="http://schemas.microsoft.com/office/drawing/2014/main" xmlns="" id="{C1D30D9F-BD55-4CF1-B7BB-54D92B511DCA}"/>
              </a:ext>
            </a:extLst>
          </p:cNvPr>
          <p:cNvSpPr>
            <a:spLocks noGrp="1"/>
          </p:cNvSpPr>
          <p:nvPr>
            <p:ph sz="quarter" idx="23"/>
          </p:nvPr>
        </p:nvSpPr>
        <p:spPr>
          <a:xfrm>
            <a:off x="736600" y="1289049"/>
            <a:ext cx="4232965" cy="346061"/>
          </a:xfrm>
        </p:spPr>
        <p:txBody>
          <a:bodyPr/>
          <a:lstStyle/>
          <a:p>
            <a:r>
              <a:rPr lang="en-US" altLang="en-US" dirty="0"/>
              <a:t>Determine whether the integral</a:t>
            </a:r>
            <a:endParaRPr lang="en-IN" dirty="0"/>
          </a:p>
        </p:txBody>
      </p:sp>
      <p:graphicFrame>
        <p:nvGraphicFramePr>
          <p:cNvPr id="20" name="Content Placeholder 19" descr="int_1^infinity ((1/x) d x)&#10;">
            <a:extLst>
              <a:ext uri="{FF2B5EF4-FFF2-40B4-BE49-F238E27FC236}">
                <a16:creationId xmlns:a16="http://schemas.microsoft.com/office/drawing/2014/main" xmlns="" id="{DDE889EA-D376-46D9-A81B-448CC2D0C678}"/>
              </a:ext>
            </a:extLst>
          </p:cNvPr>
          <p:cNvGraphicFramePr>
            <a:graphicFrameLocks noGrp="1" noChangeAspect="1"/>
          </p:cNvGraphicFramePr>
          <p:nvPr>
            <p:ph sz="quarter" idx="24"/>
            <p:extLst>
              <p:ext uri="{D42A27DB-BD31-4B8C-83A1-F6EECF244321}">
                <p14:modId xmlns:p14="http://schemas.microsoft.com/office/powerpoint/2010/main" val="202833566"/>
              </p:ext>
            </p:extLst>
          </p:nvPr>
        </p:nvGraphicFramePr>
        <p:xfrm>
          <a:off x="4957250" y="1052203"/>
          <a:ext cx="1284296" cy="822247"/>
        </p:xfrm>
        <a:graphic>
          <a:graphicData uri="http://schemas.openxmlformats.org/presentationml/2006/ole">
            <mc:AlternateContent xmlns:mc="http://schemas.openxmlformats.org/markup-compatibility/2006">
              <mc:Choice xmlns:v="urn:schemas-microsoft-com:vml" Requires="v">
                <p:oleObj spid="_x0000_s690349" name="Equation" r:id="rId3" imgW="1269720" imgH="812520" progId="Equation.DSMT4">
                  <p:embed/>
                </p:oleObj>
              </mc:Choice>
              <mc:Fallback>
                <p:oleObj name="Equation" r:id="rId3" imgW="1269720" imgH="812520" progId="Equation.DSMT4">
                  <p:embed/>
                  <p:pic>
                    <p:nvPicPr>
                      <p:cNvPr id="19" name="Object 18">
                        <a:extLst>
                          <a:ext uri="{FF2B5EF4-FFF2-40B4-BE49-F238E27FC236}">
                            <a16:creationId xmlns:a16="http://schemas.microsoft.com/office/drawing/2014/main" xmlns="" id="{5BCABAB7-47A1-4CC6-8A5D-25B4306BE549}"/>
                          </a:ext>
                        </a:extLst>
                      </p:cNvPr>
                      <p:cNvPicPr/>
                      <p:nvPr/>
                    </p:nvPicPr>
                    <p:blipFill>
                      <a:blip r:embed="rId4"/>
                      <a:stretch>
                        <a:fillRect/>
                      </a:stretch>
                    </p:blipFill>
                    <p:spPr>
                      <a:xfrm>
                        <a:off x="4957250" y="1052203"/>
                        <a:ext cx="1284296" cy="82224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A30F6D76-31D7-407E-8AC2-B42CF2D4FA91}"/>
              </a:ext>
            </a:extLst>
          </p:cNvPr>
          <p:cNvSpPr>
            <a:spLocks noGrp="1"/>
          </p:cNvSpPr>
          <p:nvPr>
            <p:ph sz="quarter" idx="25"/>
          </p:nvPr>
        </p:nvSpPr>
        <p:spPr>
          <a:xfrm>
            <a:off x="6323842" y="1283962"/>
            <a:ext cx="3631700" cy="376719"/>
          </a:xfrm>
        </p:spPr>
        <p:txBody>
          <a:bodyPr/>
          <a:lstStyle/>
          <a:p>
            <a:r>
              <a:rPr lang="en-US" altLang="en-US" dirty="0"/>
              <a:t>is convergent or divergent.</a:t>
            </a:r>
            <a:endParaRPr lang="en-IN" dirty="0"/>
          </a:p>
        </p:txBody>
      </p:sp>
      <p:sp>
        <p:nvSpPr>
          <p:cNvPr id="6" name="Content Placeholder 5">
            <a:extLst>
              <a:ext uri="{FF2B5EF4-FFF2-40B4-BE49-F238E27FC236}">
                <a16:creationId xmlns:a16="http://schemas.microsoft.com/office/drawing/2014/main" xmlns="" id="{E4017437-17CB-4776-9D78-F794D9656F43}"/>
              </a:ext>
            </a:extLst>
          </p:cNvPr>
          <p:cNvSpPr>
            <a:spLocks noGrp="1"/>
          </p:cNvSpPr>
          <p:nvPr>
            <p:ph sz="quarter" idx="26"/>
          </p:nvPr>
        </p:nvSpPr>
        <p:spPr>
          <a:xfrm>
            <a:off x="736600" y="1898270"/>
            <a:ext cx="10718800" cy="911590"/>
          </a:xfrm>
        </p:spPr>
        <p:txBody>
          <a:bodyPr/>
          <a:lstStyle/>
          <a:p>
            <a:r>
              <a:rPr lang="en-US" altLang="en-US" b="1" dirty="0">
                <a:solidFill>
                  <a:srgbClr val="0000A3"/>
                </a:solidFill>
              </a:rPr>
              <a:t>Solution:</a:t>
            </a:r>
          </a:p>
          <a:p>
            <a:r>
              <a:rPr lang="en-US" altLang="en-US" dirty="0"/>
              <a:t>According to part (a) of Definition 1, we have</a:t>
            </a:r>
            <a:endParaRPr lang="en-IN" dirty="0"/>
          </a:p>
        </p:txBody>
      </p:sp>
      <p:graphicFrame>
        <p:nvGraphicFramePr>
          <p:cNvPr id="22" name="Content Placeholder 21" descr="int_1^infinity ((1/x) d x) = lim_(t right arrow infinity) (int_1^t ((1/x) d x)) =  lim_(t right arrow infinity) (ln abs(x)]_1^t) =  lim_(t right arrow infinity) (ln t minus ln 1) =  lim_(t right arrow infinity) (ln t) =  infinity&#10;">
            <a:extLst>
              <a:ext uri="{FF2B5EF4-FFF2-40B4-BE49-F238E27FC236}">
                <a16:creationId xmlns:a16="http://schemas.microsoft.com/office/drawing/2014/main" xmlns="" id="{5CF0A7CA-F9AE-4E91-AD75-D945077B5D51}"/>
              </a:ext>
            </a:extLst>
          </p:cNvPr>
          <p:cNvGraphicFramePr>
            <a:graphicFrameLocks noGrp="1" noChangeAspect="1"/>
          </p:cNvGraphicFramePr>
          <p:nvPr>
            <p:ph sz="quarter" idx="27"/>
            <p:extLst>
              <p:ext uri="{D42A27DB-BD31-4B8C-83A1-F6EECF244321}">
                <p14:modId xmlns:p14="http://schemas.microsoft.com/office/powerpoint/2010/main" val="392807021"/>
              </p:ext>
            </p:extLst>
          </p:nvPr>
        </p:nvGraphicFramePr>
        <p:xfrm>
          <a:off x="3611491" y="2898774"/>
          <a:ext cx="4956313" cy="1907273"/>
        </p:xfrm>
        <a:graphic>
          <a:graphicData uri="http://schemas.openxmlformats.org/presentationml/2006/ole">
            <mc:AlternateContent xmlns:mc="http://schemas.openxmlformats.org/markup-compatibility/2006">
              <mc:Choice xmlns:v="urn:schemas-microsoft-com:vml" Requires="v">
                <p:oleObj spid="_x0000_s690350" name="Equation" r:id="rId5" imgW="4851360" imgH="1866600" progId="Equation.DSMT4">
                  <p:embed/>
                </p:oleObj>
              </mc:Choice>
              <mc:Fallback>
                <p:oleObj name="Equation" r:id="rId5" imgW="4851360" imgH="1866600" progId="Equation.DSMT4">
                  <p:embed/>
                  <p:pic>
                    <p:nvPicPr>
                      <p:cNvPr id="21" name="Object 20">
                        <a:extLst>
                          <a:ext uri="{FF2B5EF4-FFF2-40B4-BE49-F238E27FC236}">
                            <a16:creationId xmlns:a16="http://schemas.microsoft.com/office/drawing/2014/main" xmlns="" id="{80860CFF-47E6-4215-9770-23273EC337A9}"/>
                          </a:ext>
                        </a:extLst>
                      </p:cNvPr>
                      <p:cNvPicPr/>
                      <p:nvPr/>
                    </p:nvPicPr>
                    <p:blipFill>
                      <a:blip r:embed="rId6"/>
                      <a:stretch>
                        <a:fillRect/>
                      </a:stretch>
                    </p:blipFill>
                    <p:spPr>
                      <a:xfrm>
                        <a:off x="3611491" y="2898774"/>
                        <a:ext cx="4956313" cy="1907273"/>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xmlns="" id="{0ED3D7FB-9525-4D7A-81EA-50B155AA3E2A}"/>
              </a:ext>
            </a:extLst>
          </p:cNvPr>
          <p:cNvSpPr>
            <a:spLocks noGrp="1"/>
          </p:cNvSpPr>
          <p:nvPr>
            <p:ph sz="quarter" idx="28"/>
          </p:nvPr>
        </p:nvSpPr>
        <p:spPr>
          <a:xfrm>
            <a:off x="736600" y="5069206"/>
            <a:ext cx="9560339" cy="321913"/>
          </a:xfrm>
        </p:spPr>
        <p:txBody>
          <a:bodyPr/>
          <a:lstStyle/>
          <a:p>
            <a:r>
              <a:rPr lang="en-US" altLang="en-US" dirty="0"/>
              <a:t>The limit does not exist as a finite number and so the improper integral</a:t>
            </a:r>
            <a:endParaRPr lang="en-IN" dirty="0"/>
          </a:p>
        </p:txBody>
      </p:sp>
      <p:graphicFrame>
        <p:nvGraphicFramePr>
          <p:cNvPr id="24" name="Content Placeholder 23" descr="int_1^infinity ((1/x) d x)&#10;">
            <a:extLst>
              <a:ext uri="{FF2B5EF4-FFF2-40B4-BE49-F238E27FC236}">
                <a16:creationId xmlns:a16="http://schemas.microsoft.com/office/drawing/2014/main" xmlns="" id="{EF62A17E-7D9A-4B72-80A6-CB3ED855AA9A}"/>
              </a:ext>
            </a:extLst>
          </p:cNvPr>
          <p:cNvGraphicFramePr>
            <a:graphicFrameLocks noGrp="1" noChangeAspect="1"/>
          </p:cNvGraphicFramePr>
          <p:nvPr>
            <p:ph sz="quarter" idx="29"/>
            <p:extLst>
              <p:ext uri="{D42A27DB-BD31-4B8C-83A1-F6EECF244321}">
                <p14:modId xmlns:p14="http://schemas.microsoft.com/office/powerpoint/2010/main" val="755279429"/>
              </p:ext>
            </p:extLst>
          </p:nvPr>
        </p:nvGraphicFramePr>
        <p:xfrm>
          <a:off x="10334458" y="4852302"/>
          <a:ext cx="1171783" cy="749847"/>
        </p:xfrm>
        <a:graphic>
          <a:graphicData uri="http://schemas.openxmlformats.org/presentationml/2006/ole">
            <mc:AlternateContent xmlns:mc="http://schemas.openxmlformats.org/markup-compatibility/2006">
              <mc:Choice xmlns:v="urn:schemas-microsoft-com:vml" Requires="v">
                <p:oleObj spid="_x0000_s690351" name="Equation" r:id="rId7" imgW="1269720" imgH="812520" progId="Equation.DSMT4">
                  <p:embed/>
                </p:oleObj>
              </mc:Choice>
              <mc:Fallback>
                <p:oleObj name="Equation" r:id="rId7" imgW="1269720" imgH="812520" progId="Equation.DSMT4">
                  <p:embed/>
                  <p:pic>
                    <p:nvPicPr>
                      <p:cNvPr id="23" name="Object 22">
                        <a:extLst>
                          <a:ext uri="{FF2B5EF4-FFF2-40B4-BE49-F238E27FC236}">
                            <a16:creationId xmlns:a16="http://schemas.microsoft.com/office/drawing/2014/main" xmlns="" id="{C6CA729A-7221-4361-BF88-47451FE4DB0D}"/>
                          </a:ext>
                        </a:extLst>
                      </p:cNvPr>
                      <p:cNvPicPr/>
                      <p:nvPr/>
                    </p:nvPicPr>
                    <p:blipFill>
                      <a:blip r:embed="rId8"/>
                      <a:stretch>
                        <a:fillRect/>
                      </a:stretch>
                    </p:blipFill>
                    <p:spPr>
                      <a:xfrm>
                        <a:off x="10334458" y="4852302"/>
                        <a:ext cx="1171783" cy="74984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xmlns="" id="{7A4A1598-0206-4F67-8D51-44757AB3BE9A}"/>
              </a:ext>
            </a:extLst>
          </p:cNvPr>
          <p:cNvSpPr>
            <a:spLocks noGrp="1"/>
          </p:cNvSpPr>
          <p:nvPr>
            <p:ph sz="quarter" idx="30"/>
          </p:nvPr>
        </p:nvSpPr>
        <p:spPr>
          <a:xfrm>
            <a:off x="736600" y="5614475"/>
            <a:ext cx="1698487" cy="358942"/>
          </a:xfrm>
        </p:spPr>
        <p:txBody>
          <a:bodyPr/>
          <a:lstStyle/>
          <a:p>
            <a:r>
              <a:rPr lang="en-US" altLang="en-US" dirty="0"/>
              <a:t>is divergent.</a:t>
            </a:r>
            <a:endParaRPr lang="en-IN" dirty="0"/>
          </a:p>
        </p:txBody>
      </p:sp>
    </p:spTree>
    <p:extLst>
      <p:ext uri="{BB962C8B-B14F-4D97-AF65-F5344CB8AC3E}">
        <p14:creationId xmlns:p14="http://schemas.microsoft.com/office/powerpoint/2010/main" val="4118284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447DFE-41B6-4944-AA94-4777E2A27847}"/>
              </a:ext>
            </a:extLst>
          </p:cNvPr>
          <p:cNvSpPr>
            <a:spLocks noGrp="1"/>
          </p:cNvSpPr>
          <p:nvPr>
            <p:ph type="title"/>
          </p:nvPr>
        </p:nvSpPr>
        <p:spPr/>
        <p:txBody>
          <a:bodyPr/>
          <a:lstStyle/>
          <a:p>
            <a:r>
              <a:rPr lang="en-US" altLang="en-US" dirty="0"/>
              <a:t>Type 1: Infinite Intervals </a:t>
            </a:r>
            <a:r>
              <a:rPr lang="en-US" altLang="en-US" sz="2400" b="0" dirty="0"/>
              <a:t>(6 of </a:t>
            </a:r>
            <a:r>
              <a:rPr lang="en-US" altLang="en-US" sz="2400" b="0" dirty="0" smtClean="0"/>
              <a:t>7)</a:t>
            </a:r>
            <a:endParaRPr lang="en-IN" dirty="0"/>
          </a:p>
        </p:txBody>
      </p:sp>
      <p:sp>
        <p:nvSpPr>
          <p:cNvPr id="3" name="Content Placeholder 2">
            <a:extLst>
              <a:ext uri="{FF2B5EF4-FFF2-40B4-BE49-F238E27FC236}">
                <a16:creationId xmlns:a16="http://schemas.microsoft.com/office/drawing/2014/main" xmlns="" id="{45A989BD-E8BB-4D55-8010-7FE00722BA5F}"/>
              </a:ext>
            </a:extLst>
          </p:cNvPr>
          <p:cNvSpPr>
            <a:spLocks noGrp="1"/>
          </p:cNvSpPr>
          <p:nvPr>
            <p:ph sz="quarter" idx="23"/>
          </p:nvPr>
        </p:nvSpPr>
        <p:spPr>
          <a:xfrm>
            <a:off x="736600" y="1289049"/>
            <a:ext cx="10706100" cy="665103"/>
          </a:xfrm>
        </p:spPr>
        <p:txBody>
          <a:bodyPr/>
          <a:lstStyle/>
          <a:p>
            <a:r>
              <a:rPr lang="en-US" altLang="en-US" dirty="0"/>
              <a:t>Let’s compare the result of Example 1 with the example given at the beginning of this section:</a:t>
            </a:r>
            <a:endParaRPr lang="en-IN" dirty="0"/>
          </a:p>
        </p:txBody>
      </p:sp>
      <p:graphicFrame>
        <p:nvGraphicFramePr>
          <p:cNvPr id="20" name="Content Placeholder 19" descr="int_1^infinity ((1/(x^2)) d x) converges&#10;">
            <a:extLst>
              <a:ext uri="{FF2B5EF4-FFF2-40B4-BE49-F238E27FC236}">
                <a16:creationId xmlns:a16="http://schemas.microsoft.com/office/drawing/2014/main" xmlns="" id="{E8627246-F1F4-422E-A489-90D15AC26FB4}"/>
              </a:ext>
            </a:extLst>
          </p:cNvPr>
          <p:cNvGraphicFramePr>
            <a:graphicFrameLocks noGrp="1" noChangeAspect="1"/>
          </p:cNvGraphicFramePr>
          <p:nvPr>
            <p:ph sz="quarter" idx="24"/>
            <p:extLst>
              <p:ext uri="{D42A27DB-BD31-4B8C-83A1-F6EECF244321}">
                <p14:modId xmlns:p14="http://schemas.microsoft.com/office/powerpoint/2010/main" val="658204680"/>
              </p:ext>
            </p:extLst>
          </p:nvPr>
        </p:nvGraphicFramePr>
        <p:xfrm>
          <a:off x="2030731" y="2117494"/>
          <a:ext cx="2192734" cy="606726"/>
        </p:xfrm>
        <a:graphic>
          <a:graphicData uri="http://schemas.openxmlformats.org/presentationml/2006/ole">
            <mc:AlternateContent xmlns:mc="http://schemas.openxmlformats.org/markup-compatibility/2006">
              <mc:Choice xmlns:v="urn:schemas-microsoft-com:vml" Requires="v">
                <p:oleObj spid="_x0000_s691430" name="Equation" r:id="rId3" imgW="2616120" imgH="723600" progId="Equation.DSMT4">
                  <p:embed/>
                </p:oleObj>
              </mc:Choice>
              <mc:Fallback>
                <p:oleObj name="Equation" r:id="rId3" imgW="2616120" imgH="723600" progId="Equation.DSMT4">
                  <p:embed/>
                  <p:pic>
                    <p:nvPicPr>
                      <p:cNvPr id="19" name="Object 18">
                        <a:extLst>
                          <a:ext uri="{FF2B5EF4-FFF2-40B4-BE49-F238E27FC236}">
                            <a16:creationId xmlns:a16="http://schemas.microsoft.com/office/drawing/2014/main" xmlns="" id="{19352253-9E19-415B-9320-3E4EF9DEAAE9}"/>
                          </a:ext>
                        </a:extLst>
                      </p:cNvPr>
                      <p:cNvPicPr/>
                      <p:nvPr/>
                    </p:nvPicPr>
                    <p:blipFill>
                      <a:blip r:embed="rId4"/>
                      <a:stretch>
                        <a:fillRect/>
                      </a:stretch>
                    </p:blipFill>
                    <p:spPr>
                      <a:xfrm>
                        <a:off x="2030731" y="2117494"/>
                        <a:ext cx="2192734" cy="606726"/>
                      </a:xfrm>
                      <a:prstGeom prst="rect">
                        <a:avLst/>
                      </a:prstGeom>
                    </p:spPr>
                  </p:pic>
                </p:oleObj>
              </mc:Fallback>
            </mc:AlternateContent>
          </a:graphicData>
        </a:graphic>
      </p:graphicFrame>
      <p:pic>
        <p:nvPicPr>
          <p:cNvPr id="23" name="Content Placeholder 22" descr="A curve labeled y = 1/x^2 is graphed in the first quadrant of the x y coordinate plane. It is a  decreasing concave curve. It starts from the top left of the viewing window in the first quadrant, goes down and to the right with decreasing steepness passes through the point (1, 1), again goes down and to the right with decreasing steepness goes along the x axis without crossing it. The area under the curve, the line x = 1, and the x axis is shaded. It is labeled finite area.">
            <a:extLst>
              <a:ext uri="{FF2B5EF4-FFF2-40B4-BE49-F238E27FC236}">
                <a16:creationId xmlns:a16="http://schemas.microsoft.com/office/drawing/2014/main" xmlns="" id="{15C5A75E-0298-4AB3-A5C9-52162A1346D5}"/>
              </a:ext>
            </a:extLst>
          </p:cNvPr>
          <p:cNvPicPr>
            <a:picLocks noGrp="1" noChangeAspect="1"/>
          </p:cNvPicPr>
          <p:nvPr>
            <p:ph sz="quarter" idx="26"/>
          </p:nvPr>
        </p:nvPicPr>
        <p:blipFill>
          <a:blip r:embed="rId5"/>
          <a:stretch>
            <a:fillRect/>
          </a:stretch>
        </p:blipFill>
        <p:spPr>
          <a:xfrm>
            <a:off x="1952543" y="2814282"/>
            <a:ext cx="2617105" cy="2173767"/>
          </a:xfrm>
          <a:prstGeom prst="rect">
            <a:avLst/>
          </a:prstGeom>
        </p:spPr>
      </p:pic>
      <p:graphicFrame>
        <p:nvGraphicFramePr>
          <p:cNvPr id="26" name="Content Placeholder 25" descr="int_1^infinity ((1/(x^2)) d x) converges&#10;">
            <a:extLst>
              <a:ext uri="{FF2B5EF4-FFF2-40B4-BE49-F238E27FC236}">
                <a16:creationId xmlns:a16="http://schemas.microsoft.com/office/drawing/2014/main" xmlns="" id="{0FF768ED-A33F-4616-8182-C1D86B182EBE}"/>
              </a:ext>
            </a:extLst>
          </p:cNvPr>
          <p:cNvGraphicFramePr>
            <a:graphicFrameLocks noGrp="1" noChangeAspect="1"/>
          </p:cNvGraphicFramePr>
          <p:nvPr>
            <p:ph sz="quarter" idx="28"/>
            <p:extLst>
              <p:ext uri="{D42A27DB-BD31-4B8C-83A1-F6EECF244321}">
                <p14:modId xmlns:p14="http://schemas.microsoft.com/office/powerpoint/2010/main" val="1305961784"/>
              </p:ext>
            </p:extLst>
          </p:nvPr>
        </p:nvGraphicFramePr>
        <p:xfrm>
          <a:off x="2201863" y="5105400"/>
          <a:ext cx="2111375" cy="587375"/>
        </p:xfrm>
        <a:graphic>
          <a:graphicData uri="http://schemas.openxmlformats.org/presentationml/2006/ole">
            <mc:AlternateContent xmlns:mc="http://schemas.openxmlformats.org/markup-compatibility/2006">
              <mc:Choice xmlns:v="urn:schemas-microsoft-com:vml" Requires="v">
                <p:oleObj spid="_x0000_s691431" name="Equation" r:id="rId6" imgW="2920680" imgH="812520" progId="Equation.DSMT4">
                  <p:embed/>
                </p:oleObj>
              </mc:Choice>
              <mc:Fallback>
                <p:oleObj name="Equation" r:id="rId6" imgW="2920680" imgH="812520" progId="Equation.DSMT4">
                  <p:embed/>
                  <p:pic>
                    <p:nvPicPr>
                      <p:cNvPr id="25" name="Object 24">
                        <a:extLst>
                          <a:ext uri="{FF2B5EF4-FFF2-40B4-BE49-F238E27FC236}">
                            <a16:creationId xmlns:a16="http://schemas.microsoft.com/office/drawing/2014/main" xmlns="" id="{E351CA38-6E9A-45FE-9C86-09E85C733227}"/>
                          </a:ext>
                        </a:extLst>
                      </p:cNvPr>
                      <p:cNvPicPr/>
                      <p:nvPr/>
                    </p:nvPicPr>
                    <p:blipFill>
                      <a:blip r:embed="rId7"/>
                      <a:stretch>
                        <a:fillRect/>
                      </a:stretch>
                    </p:blipFill>
                    <p:spPr>
                      <a:xfrm>
                        <a:off x="2201863" y="5105400"/>
                        <a:ext cx="2111375" cy="587375"/>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xmlns="" id="{D5672593-E425-4C3D-B2C4-EBDE28452C53}"/>
              </a:ext>
            </a:extLst>
          </p:cNvPr>
          <p:cNvSpPr>
            <a:spLocks noGrp="1"/>
          </p:cNvSpPr>
          <p:nvPr>
            <p:ph sz="quarter" idx="31"/>
          </p:nvPr>
        </p:nvSpPr>
        <p:spPr>
          <a:xfrm>
            <a:off x="736600" y="5852057"/>
            <a:ext cx="5151438" cy="308260"/>
          </a:xfrm>
        </p:spPr>
        <p:txBody>
          <a:bodyPr/>
          <a:lstStyle/>
          <a:p>
            <a:pPr algn="ctr"/>
            <a:r>
              <a:rPr lang="en-US" altLang="en-US" sz="2000" b="1" dirty="0"/>
              <a:t>Figure 4</a:t>
            </a:r>
          </a:p>
        </p:txBody>
      </p:sp>
      <p:graphicFrame>
        <p:nvGraphicFramePr>
          <p:cNvPr id="22" name="Content Placeholder 21" descr="int_1^infinity ((1/x) d x) diverges&#10;">
            <a:extLst>
              <a:ext uri="{FF2B5EF4-FFF2-40B4-BE49-F238E27FC236}">
                <a16:creationId xmlns:a16="http://schemas.microsoft.com/office/drawing/2014/main" xmlns="" id="{5C15A47B-DE28-42E9-9DF3-BEAEAF1048D9}"/>
              </a:ext>
            </a:extLst>
          </p:cNvPr>
          <p:cNvGraphicFramePr>
            <a:graphicFrameLocks noGrp="1" noChangeAspect="1"/>
          </p:cNvGraphicFramePr>
          <p:nvPr>
            <p:ph sz="quarter" idx="25"/>
            <p:extLst>
              <p:ext uri="{D42A27DB-BD31-4B8C-83A1-F6EECF244321}">
                <p14:modId xmlns:p14="http://schemas.microsoft.com/office/powerpoint/2010/main" val="1778307864"/>
              </p:ext>
            </p:extLst>
          </p:nvPr>
        </p:nvGraphicFramePr>
        <p:xfrm>
          <a:off x="7744018" y="2107277"/>
          <a:ext cx="1747239" cy="565869"/>
        </p:xfrm>
        <a:graphic>
          <a:graphicData uri="http://schemas.openxmlformats.org/presentationml/2006/ole">
            <mc:AlternateContent xmlns:mc="http://schemas.openxmlformats.org/markup-compatibility/2006">
              <mc:Choice xmlns:v="urn:schemas-microsoft-com:vml" Requires="v">
                <p:oleObj spid="_x0000_s691432" name="Equation" r:id="rId8" imgW="2234880" imgH="723600" progId="Equation.DSMT4">
                  <p:embed/>
                </p:oleObj>
              </mc:Choice>
              <mc:Fallback>
                <p:oleObj name="Equation" r:id="rId8" imgW="2234880" imgH="723600" progId="Equation.DSMT4">
                  <p:embed/>
                  <p:pic>
                    <p:nvPicPr>
                      <p:cNvPr id="21" name="Object 20">
                        <a:extLst>
                          <a:ext uri="{FF2B5EF4-FFF2-40B4-BE49-F238E27FC236}">
                            <a16:creationId xmlns:a16="http://schemas.microsoft.com/office/drawing/2014/main" xmlns="" id="{498B4574-C22F-4B26-9B89-3850CCDC7A4E}"/>
                          </a:ext>
                        </a:extLst>
                      </p:cNvPr>
                      <p:cNvPicPr/>
                      <p:nvPr/>
                    </p:nvPicPr>
                    <p:blipFill>
                      <a:blip r:embed="rId9"/>
                      <a:stretch>
                        <a:fillRect/>
                      </a:stretch>
                    </p:blipFill>
                    <p:spPr>
                      <a:xfrm>
                        <a:off x="7744018" y="2107277"/>
                        <a:ext cx="1747239" cy="565869"/>
                      </a:xfrm>
                      <a:prstGeom prst="rect">
                        <a:avLst/>
                      </a:prstGeom>
                    </p:spPr>
                  </p:pic>
                </p:oleObj>
              </mc:Fallback>
            </mc:AlternateContent>
          </a:graphicData>
        </a:graphic>
      </p:graphicFrame>
      <p:pic>
        <p:nvPicPr>
          <p:cNvPr id="24" name="Content Placeholder 23" descr="A curve labeled y = 1/x is graphed in the first quadrant of the x y coordinate plane. It is a  decreasing concave curve. It starts from the top left of the viewing window in the first quadrant, goes down and to the right with decreasing steepness passes through the point (1, 1), again goes down and to the right with decreasing steepness goes along the x axis without crossing it. The area under the curve, the line x = 1, and the x axis is shaded. It is labeled infinite area.">
            <a:extLst>
              <a:ext uri="{FF2B5EF4-FFF2-40B4-BE49-F238E27FC236}">
                <a16:creationId xmlns:a16="http://schemas.microsoft.com/office/drawing/2014/main" xmlns="" id="{88B5B914-7D47-41E6-A971-911F57F0D337}"/>
              </a:ext>
            </a:extLst>
          </p:cNvPr>
          <p:cNvPicPr>
            <a:picLocks noGrp="1" noChangeAspect="1"/>
          </p:cNvPicPr>
          <p:nvPr>
            <p:ph sz="quarter" idx="27"/>
          </p:nvPr>
        </p:nvPicPr>
        <p:blipFill>
          <a:blip r:embed="rId10"/>
          <a:stretch>
            <a:fillRect/>
          </a:stretch>
        </p:blipFill>
        <p:spPr>
          <a:xfrm>
            <a:off x="7425759" y="2807929"/>
            <a:ext cx="2700229" cy="2195794"/>
          </a:xfrm>
          <a:prstGeom prst="rect">
            <a:avLst/>
          </a:prstGeom>
        </p:spPr>
      </p:pic>
      <p:graphicFrame>
        <p:nvGraphicFramePr>
          <p:cNvPr id="28" name="Content Placeholder 27" descr="int_1^infinity ((1/x) d x) diverges&#10;">
            <a:extLst>
              <a:ext uri="{FF2B5EF4-FFF2-40B4-BE49-F238E27FC236}">
                <a16:creationId xmlns:a16="http://schemas.microsoft.com/office/drawing/2014/main" xmlns="" id="{A2BB21AB-76A1-4701-8DA7-E53EEAF3F3FD}"/>
              </a:ext>
            </a:extLst>
          </p:cNvPr>
          <p:cNvGraphicFramePr>
            <a:graphicFrameLocks noGrp="1" noChangeAspect="1"/>
          </p:cNvGraphicFramePr>
          <p:nvPr>
            <p:ph sz="quarter" idx="29"/>
            <p:extLst>
              <p:ext uri="{D42A27DB-BD31-4B8C-83A1-F6EECF244321}">
                <p14:modId xmlns:p14="http://schemas.microsoft.com/office/powerpoint/2010/main" val="3367076335"/>
              </p:ext>
            </p:extLst>
          </p:nvPr>
        </p:nvGraphicFramePr>
        <p:xfrm>
          <a:off x="7769225" y="5122863"/>
          <a:ext cx="1660525" cy="533400"/>
        </p:xfrm>
        <a:graphic>
          <a:graphicData uri="http://schemas.openxmlformats.org/presentationml/2006/ole">
            <mc:AlternateContent xmlns:mc="http://schemas.openxmlformats.org/markup-compatibility/2006">
              <mc:Choice xmlns:v="urn:schemas-microsoft-com:vml" Requires="v">
                <p:oleObj spid="_x0000_s691433" name="Equation" r:id="rId11" imgW="2527200" imgH="812520" progId="Equation.DSMT4">
                  <p:embed/>
                </p:oleObj>
              </mc:Choice>
              <mc:Fallback>
                <p:oleObj name="Equation" r:id="rId11" imgW="2527200" imgH="812520" progId="Equation.DSMT4">
                  <p:embed/>
                  <p:pic>
                    <p:nvPicPr>
                      <p:cNvPr id="27" name="Object 26">
                        <a:extLst>
                          <a:ext uri="{FF2B5EF4-FFF2-40B4-BE49-F238E27FC236}">
                            <a16:creationId xmlns:a16="http://schemas.microsoft.com/office/drawing/2014/main" xmlns="" id="{B439EA4F-4602-4110-974F-CDCF8825CC42}"/>
                          </a:ext>
                        </a:extLst>
                      </p:cNvPr>
                      <p:cNvPicPr/>
                      <p:nvPr/>
                    </p:nvPicPr>
                    <p:blipFill>
                      <a:blip r:embed="rId12"/>
                      <a:stretch>
                        <a:fillRect/>
                      </a:stretch>
                    </p:blipFill>
                    <p:spPr>
                      <a:xfrm>
                        <a:off x="7769225" y="5122863"/>
                        <a:ext cx="1660525" cy="5334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xmlns="" id="{B5F03FE1-667A-4B80-8308-EB541FA98855}"/>
              </a:ext>
            </a:extLst>
          </p:cNvPr>
          <p:cNvSpPr>
            <a:spLocks noGrp="1"/>
          </p:cNvSpPr>
          <p:nvPr>
            <p:ph sz="quarter" idx="32"/>
          </p:nvPr>
        </p:nvSpPr>
        <p:spPr>
          <a:xfrm>
            <a:off x="6096000" y="5850950"/>
            <a:ext cx="5353050" cy="305387"/>
          </a:xfrm>
        </p:spPr>
        <p:txBody>
          <a:bodyPr/>
          <a:lstStyle/>
          <a:p>
            <a:pPr algn="ctr"/>
            <a:r>
              <a:rPr lang="en-US" altLang="en-US" sz="2000" b="1" dirty="0"/>
              <a:t>Figure 5</a:t>
            </a:r>
          </a:p>
        </p:txBody>
      </p:sp>
    </p:spTree>
    <p:extLst>
      <p:ext uri="{BB962C8B-B14F-4D97-AF65-F5344CB8AC3E}">
        <p14:creationId xmlns:p14="http://schemas.microsoft.com/office/powerpoint/2010/main" val="1373235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6DADB-2F4B-4B20-84B8-3B4F36AFD339}"/>
              </a:ext>
            </a:extLst>
          </p:cNvPr>
          <p:cNvSpPr>
            <a:spLocks noGrp="1"/>
          </p:cNvSpPr>
          <p:nvPr>
            <p:ph type="title"/>
          </p:nvPr>
        </p:nvSpPr>
        <p:spPr/>
        <p:txBody>
          <a:bodyPr/>
          <a:lstStyle/>
          <a:p>
            <a:r>
              <a:rPr lang="en-US" altLang="en-US" dirty="0"/>
              <a:t>Type 1: Infinite Intervals </a:t>
            </a:r>
            <a:r>
              <a:rPr lang="en-US" altLang="en-US" sz="2400" b="0" dirty="0"/>
              <a:t>(7 of </a:t>
            </a:r>
            <a:r>
              <a:rPr lang="en-US" altLang="en-US" sz="2400" b="0" dirty="0" smtClean="0"/>
              <a:t>7)</a:t>
            </a:r>
            <a:endParaRPr lang="en-IN" dirty="0"/>
          </a:p>
        </p:txBody>
      </p:sp>
      <p:sp>
        <p:nvSpPr>
          <p:cNvPr id="3" name="Content Placeholder 2">
            <a:extLst>
              <a:ext uri="{FF2B5EF4-FFF2-40B4-BE49-F238E27FC236}">
                <a16:creationId xmlns:a16="http://schemas.microsoft.com/office/drawing/2014/main" xmlns="" id="{0ECC3E16-39C3-417E-9F38-CD758E4D91D1}"/>
              </a:ext>
            </a:extLst>
          </p:cNvPr>
          <p:cNvSpPr>
            <a:spLocks noGrp="1"/>
          </p:cNvSpPr>
          <p:nvPr>
            <p:ph sz="quarter" idx="23"/>
          </p:nvPr>
        </p:nvSpPr>
        <p:spPr>
          <a:xfrm>
            <a:off x="736600" y="1289050"/>
            <a:ext cx="6687930" cy="321089"/>
          </a:xfrm>
        </p:spPr>
        <p:txBody>
          <a:bodyPr/>
          <a:lstStyle/>
          <a:p>
            <a:r>
              <a:rPr lang="en-US" altLang="en-US" dirty="0"/>
              <a:t>Geometrically, this says that although the curves</a:t>
            </a:r>
            <a:endParaRPr lang="en-IN" dirty="0"/>
          </a:p>
        </p:txBody>
      </p:sp>
      <p:graphicFrame>
        <p:nvGraphicFramePr>
          <p:cNvPr id="20" name="Content Placeholder 19" descr="y = (1/(x^2)) and y = (1/x)">
            <a:extLst>
              <a:ext uri="{FF2B5EF4-FFF2-40B4-BE49-F238E27FC236}">
                <a16:creationId xmlns:a16="http://schemas.microsoft.com/office/drawing/2014/main" xmlns="" id="{C04E5C00-BF6E-4515-9343-60B7138D922A}"/>
              </a:ext>
            </a:extLst>
          </p:cNvPr>
          <p:cNvGraphicFramePr>
            <a:graphicFrameLocks noGrp="1" noChangeAspect="1"/>
          </p:cNvGraphicFramePr>
          <p:nvPr>
            <p:ph sz="quarter" idx="24"/>
            <p:extLst>
              <p:ext uri="{D42A27DB-BD31-4B8C-83A1-F6EECF244321}">
                <p14:modId xmlns:p14="http://schemas.microsoft.com/office/powerpoint/2010/main" val="3098601815"/>
              </p:ext>
            </p:extLst>
          </p:nvPr>
        </p:nvGraphicFramePr>
        <p:xfrm>
          <a:off x="7339013" y="1108075"/>
          <a:ext cx="1997075" cy="619125"/>
        </p:xfrm>
        <a:graphic>
          <a:graphicData uri="http://schemas.openxmlformats.org/presentationml/2006/ole">
            <mc:AlternateContent xmlns:mc="http://schemas.openxmlformats.org/markup-compatibility/2006">
              <mc:Choice xmlns:v="urn:schemas-microsoft-com:vml" Requires="v">
                <p:oleObj spid="_x0000_s692575" name="Equation" r:id="rId3" imgW="2336760" imgH="723600" progId="Equation.DSMT4">
                  <p:embed/>
                </p:oleObj>
              </mc:Choice>
              <mc:Fallback>
                <p:oleObj name="Equation" r:id="rId3" imgW="2336760" imgH="723600" progId="Equation.DSMT4">
                  <p:embed/>
                  <p:pic>
                    <p:nvPicPr>
                      <p:cNvPr id="19" name="Object 18">
                        <a:extLst>
                          <a:ext uri="{FF2B5EF4-FFF2-40B4-BE49-F238E27FC236}">
                            <a16:creationId xmlns:a16="http://schemas.microsoft.com/office/drawing/2014/main" xmlns="" id="{D0D732C4-EE21-4306-9FCB-5A535A14B595}"/>
                          </a:ext>
                        </a:extLst>
                      </p:cNvPr>
                      <p:cNvPicPr/>
                      <p:nvPr/>
                    </p:nvPicPr>
                    <p:blipFill>
                      <a:blip r:embed="rId4"/>
                      <a:stretch>
                        <a:fillRect/>
                      </a:stretch>
                    </p:blipFill>
                    <p:spPr>
                      <a:xfrm>
                        <a:off x="7339013" y="1108075"/>
                        <a:ext cx="1997075" cy="61912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178E1C92-759B-450E-88F2-319ABA5A6A04}"/>
              </a:ext>
            </a:extLst>
          </p:cNvPr>
          <p:cNvSpPr>
            <a:spLocks noGrp="1"/>
          </p:cNvSpPr>
          <p:nvPr>
            <p:ph sz="quarter" idx="25"/>
          </p:nvPr>
        </p:nvSpPr>
        <p:spPr>
          <a:xfrm>
            <a:off x="9430644" y="1252474"/>
            <a:ext cx="2043043" cy="321089"/>
          </a:xfrm>
        </p:spPr>
        <p:txBody>
          <a:bodyPr/>
          <a:lstStyle/>
          <a:p>
            <a:r>
              <a:rPr lang="en-US" altLang="en-US" dirty="0"/>
              <a:t>look very</a:t>
            </a:r>
            <a:endParaRPr lang="en-IN" dirty="0"/>
          </a:p>
        </p:txBody>
      </p:sp>
      <p:sp>
        <p:nvSpPr>
          <p:cNvPr id="6" name="Content Placeholder 5">
            <a:extLst>
              <a:ext uri="{FF2B5EF4-FFF2-40B4-BE49-F238E27FC236}">
                <a16:creationId xmlns:a16="http://schemas.microsoft.com/office/drawing/2014/main" xmlns="" id="{17F82C30-9A2F-4586-A879-BD80B04024AE}"/>
              </a:ext>
            </a:extLst>
          </p:cNvPr>
          <p:cNvSpPr>
            <a:spLocks noGrp="1"/>
          </p:cNvSpPr>
          <p:nvPr>
            <p:ph sz="quarter" idx="26"/>
          </p:nvPr>
        </p:nvSpPr>
        <p:spPr>
          <a:xfrm>
            <a:off x="736600" y="1819554"/>
            <a:ext cx="4551017" cy="321090"/>
          </a:xfrm>
        </p:spPr>
        <p:txBody>
          <a:bodyPr/>
          <a:lstStyle/>
          <a:p>
            <a:r>
              <a:rPr lang="en-US" altLang="en-US" dirty="0"/>
              <a:t>similar for </a:t>
            </a:r>
            <a:r>
              <a:rPr lang="en-US" altLang="en-US" i="1" dirty="0"/>
              <a:t>x</a:t>
            </a:r>
            <a:r>
              <a:rPr lang="en-US" altLang="en-US" dirty="0"/>
              <a:t> &gt; 0, the region under</a:t>
            </a:r>
            <a:endParaRPr lang="en-IN" dirty="0"/>
          </a:p>
        </p:txBody>
      </p:sp>
      <p:graphicFrame>
        <p:nvGraphicFramePr>
          <p:cNvPr id="22" name="Content Placeholder 21" descr="y = (1/(x^2))">
            <a:extLst>
              <a:ext uri="{FF2B5EF4-FFF2-40B4-BE49-F238E27FC236}">
                <a16:creationId xmlns:a16="http://schemas.microsoft.com/office/drawing/2014/main" xmlns="" id="{F865AEDA-6B6F-4180-A209-D6BA3A146162}"/>
              </a:ext>
            </a:extLst>
          </p:cNvPr>
          <p:cNvGraphicFramePr>
            <a:graphicFrameLocks noGrp="1" noChangeAspect="1"/>
          </p:cNvGraphicFramePr>
          <p:nvPr>
            <p:ph sz="quarter" idx="27"/>
            <p:extLst>
              <p:ext uri="{D42A27DB-BD31-4B8C-83A1-F6EECF244321}">
                <p14:modId xmlns:p14="http://schemas.microsoft.com/office/powerpoint/2010/main" val="160228244"/>
              </p:ext>
            </p:extLst>
          </p:nvPr>
        </p:nvGraphicFramePr>
        <p:xfrm>
          <a:off x="5266076" y="1659727"/>
          <a:ext cx="795468" cy="629745"/>
        </p:xfrm>
        <a:graphic>
          <a:graphicData uri="http://schemas.openxmlformats.org/presentationml/2006/ole">
            <mc:AlternateContent xmlns:mc="http://schemas.openxmlformats.org/markup-compatibility/2006">
              <mc:Choice xmlns:v="urn:schemas-microsoft-com:vml" Requires="v">
                <p:oleObj spid="_x0000_s692576" name="Equation" r:id="rId5" imgW="914400" imgH="723600" progId="Equation.DSMT4">
                  <p:embed/>
                </p:oleObj>
              </mc:Choice>
              <mc:Fallback>
                <p:oleObj name="Equation" r:id="rId5" imgW="914400" imgH="723600" progId="Equation.DSMT4">
                  <p:embed/>
                  <p:pic>
                    <p:nvPicPr>
                      <p:cNvPr id="21" name="Object 20">
                        <a:extLst>
                          <a:ext uri="{FF2B5EF4-FFF2-40B4-BE49-F238E27FC236}">
                            <a16:creationId xmlns:a16="http://schemas.microsoft.com/office/drawing/2014/main" xmlns="" id="{25E21031-6078-4E76-A239-CB32B0C5E0C6}"/>
                          </a:ext>
                        </a:extLst>
                      </p:cNvPr>
                      <p:cNvPicPr/>
                      <p:nvPr/>
                    </p:nvPicPr>
                    <p:blipFill>
                      <a:blip r:embed="rId6"/>
                      <a:stretch>
                        <a:fillRect/>
                      </a:stretch>
                    </p:blipFill>
                    <p:spPr>
                      <a:xfrm>
                        <a:off x="5266076" y="1659727"/>
                        <a:ext cx="795468" cy="62974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xmlns="" id="{D100710D-3679-4345-9A33-EFDC97BBA8DB}"/>
              </a:ext>
            </a:extLst>
          </p:cNvPr>
          <p:cNvSpPr>
            <a:spLocks noGrp="1"/>
          </p:cNvSpPr>
          <p:nvPr>
            <p:ph sz="quarter" idx="28"/>
          </p:nvPr>
        </p:nvSpPr>
        <p:spPr>
          <a:xfrm>
            <a:off x="6149282" y="1811607"/>
            <a:ext cx="5359401" cy="329037"/>
          </a:xfrm>
        </p:spPr>
        <p:txBody>
          <a:bodyPr/>
          <a:lstStyle/>
          <a:p>
            <a:r>
              <a:rPr lang="en-US" altLang="en-US" dirty="0"/>
              <a:t>to the right of </a:t>
            </a:r>
            <a:r>
              <a:rPr lang="en-US" altLang="en-US" i="1" dirty="0"/>
              <a:t>x</a:t>
            </a:r>
            <a:r>
              <a:rPr lang="en-US" altLang="en-US" dirty="0"/>
              <a:t> = 1 (the shaded region</a:t>
            </a:r>
            <a:endParaRPr lang="en-IN" dirty="0"/>
          </a:p>
        </p:txBody>
      </p:sp>
      <p:sp>
        <p:nvSpPr>
          <p:cNvPr id="9" name="Content Placeholder 8">
            <a:extLst>
              <a:ext uri="{FF2B5EF4-FFF2-40B4-BE49-F238E27FC236}">
                <a16:creationId xmlns:a16="http://schemas.microsoft.com/office/drawing/2014/main" xmlns="" id="{31137D7B-2D21-453B-83A1-06AB9597A287}"/>
              </a:ext>
            </a:extLst>
          </p:cNvPr>
          <p:cNvSpPr>
            <a:spLocks noGrp="1"/>
          </p:cNvSpPr>
          <p:nvPr>
            <p:ph sz="quarter" idx="29"/>
          </p:nvPr>
        </p:nvSpPr>
        <p:spPr>
          <a:xfrm>
            <a:off x="736599" y="2377249"/>
            <a:ext cx="9192591" cy="335702"/>
          </a:xfrm>
        </p:spPr>
        <p:txBody>
          <a:bodyPr/>
          <a:lstStyle/>
          <a:p>
            <a:r>
              <a:rPr lang="en-US" altLang="en-US" dirty="0"/>
              <a:t>in Figure 4) has finite area whereas the corresponding region under </a:t>
            </a:r>
            <a:endParaRPr lang="en-IN" dirty="0"/>
          </a:p>
        </p:txBody>
      </p:sp>
      <p:graphicFrame>
        <p:nvGraphicFramePr>
          <p:cNvPr id="24" name="Content Placeholder 23" descr="y = (1/x)">
            <a:extLst>
              <a:ext uri="{FF2B5EF4-FFF2-40B4-BE49-F238E27FC236}">
                <a16:creationId xmlns:a16="http://schemas.microsoft.com/office/drawing/2014/main" xmlns="" id="{A456DB94-0F72-4B94-95B2-0DFBEABDC078}"/>
              </a:ext>
            </a:extLst>
          </p:cNvPr>
          <p:cNvGraphicFramePr>
            <a:graphicFrameLocks noGrp="1" noChangeAspect="1"/>
          </p:cNvGraphicFramePr>
          <p:nvPr>
            <p:ph sz="quarter" idx="30"/>
            <p:extLst>
              <p:ext uri="{D42A27DB-BD31-4B8C-83A1-F6EECF244321}">
                <p14:modId xmlns:p14="http://schemas.microsoft.com/office/powerpoint/2010/main" val="3081383981"/>
              </p:ext>
            </p:extLst>
          </p:nvPr>
        </p:nvGraphicFramePr>
        <p:xfrm>
          <a:off x="9899281" y="2180155"/>
          <a:ext cx="736622" cy="677218"/>
        </p:xfrm>
        <a:graphic>
          <a:graphicData uri="http://schemas.openxmlformats.org/presentationml/2006/ole">
            <mc:AlternateContent xmlns:mc="http://schemas.openxmlformats.org/markup-compatibility/2006">
              <mc:Choice xmlns:v="urn:schemas-microsoft-com:vml" Requires="v">
                <p:oleObj spid="_x0000_s692577" name="Equation" r:id="rId7" imgW="787320" imgH="723600" progId="Equation.DSMT4">
                  <p:embed/>
                </p:oleObj>
              </mc:Choice>
              <mc:Fallback>
                <p:oleObj name="Equation" r:id="rId7" imgW="787320" imgH="723600" progId="Equation.DSMT4">
                  <p:embed/>
                  <p:pic>
                    <p:nvPicPr>
                      <p:cNvPr id="23" name="Object 22">
                        <a:extLst>
                          <a:ext uri="{FF2B5EF4-FFF2-40B4-BE49-F238E27FC236}">
                            <a16:creationId xmlns:a16="http://schemas.microsoft.com/office/drawing/2014/main" xmlns="" id="{08FE0BE9-61C0-445C-8422-4481320B1CE1}"/>
                          </a:ext>
                        </a:extLst>
                      </p:cNvPr>
                      <p:cNvPicPr/>
                      <p:nvPr/>
                    </p:nvPicPr>
                    <p:blipFill>
                      <a:blip r:embed="rId8"/>
                      <a:stretch>
                        <a:fillRect/>
                      </a:stretch>
                    </p:blipFill>
                    <p:spPr>
                      <a:xfrm>
                        <a:off x="9899281" y="2180155"/>
                        <a:ext cx="736622" cy="67721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xmlns="" id="{A1B4169D-1571-400B-B10B-1C23B8FEFA57}"/>
              </a:ext>
            </a:extLst>
          </p:cNvPr>
          <p:cNvSpPr>
            <a:spLocks noGrp="1"/>
          </p:cNvSpPr>
          <p:nvPr>
            <p:ph sz="quarter" idx="31"/>
          </p:nvPr>
        </p:nvSpPr>
        <p:spPr>
          <a:xfrm>
            <a:off x="736600" y="3014267"/>
            <a:ext cx="6031948" cy="329021"/>
          </a:xfrm>
        </p:spPr>
        <p:txBody>
          <a:bodyPr/>
          <a:lstStyle/>
          <a:p>
            <a:r>
              <a:rPr lang="en-US" altLang="en-US" dirty="0"/>
              <a:t>(in Figure 5) has infinite area. Note that both</a:t>
            </a:r>
            <a:endParaRPr lang="en-IN" dirty="0"/>
          </a:p>
        </p:txBody>
      </p:sp>
      <p:graphicFrame>
        <p:nvGraphicFramePr>
          <p:cNvPr id="26" name="Content Placeholder 25" descr="(1/(x^2)) and (1/x) approach 0 as x right arrow infinity but (1/(x^2))">
            <a:extLst>
              <a:ext uri="{FF2B5EF4-FFF2-40B4-BE49-F238E27FC236}">
                <a16:creationId xmlns:a16="http://schemas.microsoft.com/office/drawing/2014/main" xmlns="" id="{0D92452A-18E8-44BE-827A-B6121B527BDF}"/>
              </a:ext>
            </a:extLst>
          </p:cNvPr>
          <p:cNvGraphicFramePr>
            <a:graphicFrameLocks noGrp="1" noChangeAspect="1"/>
          </p:cNvGraphicFramePr>
          <p:nvPr>
            <p:ph sz="quarter" idx="32"/>
            <p:extLst>
              <p:ext uri="{D42A27DB-BD31-4B8C-83A1-F6EECF244321}">
                <p14:modId xmlns:p14="http://schemas.microsoft.com/office/powerpoint/2010/main" val="2583702410"/>
              </p:ext>
            </p:extLst>
          </p:nvPr>
        </p:nvGraphicFramePr>
        <p:xfrm>
          <a:off x="6765925" y="2860675"/>
          <a:ext cx="4857750" cy="650875"/>
        </p:xfrm>
        <a:graphic>
          <a:graphicData uri="http://schemas.openxmlformats.org/presentationml/2006/ole">
            <mc:AlternateContent xmlns:mc="http://schemas.openxmlformats.org/markup-compatibility/2006">
              <mc:Choice xmlns:v="urn:schemas-microsoft-com:vml" Requires="v">
                <p:oleObj spid="_x0000_s692578" name="Equation" r:id="rId9" imgW="5397480" imgH="723600" progId="Equation.DSMT4">
                  <p:embed/>
                </p:oleObj>
              </mc:Choice>
              <mc:Fallback>
                <p:oleObj name="Equation" r:id="rId9" imgW="5397480" imgH="723600" progId="Equation.DSMT4">
                  <p:embed/>
                  <p:pic>
                    <p:nvPicPr>
                      <p:cNvPr id="25" name="Object 24">
                        <a:extLst>
                          <a:ext uri="{FF2B5EF4-FFF2-40B4-BE49-F238E27FC236}">
                            <a16:creationId xmlns:a16="http://schemas.microsoft.com/office/drawing/2014/main" xmlns="" id="{FB2EFF6E-185E-4E5F-BEEB-E3ECBC333057}"/>
                          </a:ext>
                        </a:extLst>
                      </p:cNvPr>
                      <p:cNvPicPr/>
                      <p:nvPr/>
                    </p:nvPicPr>
                    <p:blipFill>
                      <a:blip r:embed="rId10"/>
                      <a:stretch>
                        <a:fillRect/>
                      </a:stretch>
                    </p:blipFill>
                    <p:spPr>
                      <a:xfrm>
                        <a:off x="6765925" y="2860675"/>
                        <a:ext cx="4857750" cy="65087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xmlns="" id="{0436B43B-F5B2-4CB3-BE98-1609A9CBD37C}"/>
              </a:ext>
            </a:extLst>
          </p:cNvPr>
          <p:cNvSpPr>
            <a:spLocks noGrp="1"/>
          </p:cNvSpPr>
          <p:nvPr>
            <p:ph sz="quarter" idx="33"/>
          </p:nvPr>
        </p:nvSpPr>
        <p:spPr>
          <a:xfrm>
            <a:off x="736600" y="3740130"/>
            <a:ext cx="3467652" cy="329021"/>
          </a:xfrm>
        </p:spPr>
        <p:txBody>
          <a:bodyPr/>
          <a:lstStyle/>
          <a:p>
            <a:r>
              <a:rPr lang="en-US" altLang="en-US" dirty="0"/>
              <a:t>approaches 0 faster than</a:t>
            </a:r>
            <a:endParaRPr lang="en-IN" dirty="0"/>
          </a:p>
        </p:txBody>
      </p:sp>
      <p:graphicFrame>
        <p:nvGraphicFramePr>
          <p:cNvPr id="28" name="Content Placeholder 27" descr="(1/x)">
            <a:extLst>
              <a:ext uri="{FF2B5EF4-FFF2-40B4-BE49-F238E27FC236}">
                <a16:creationId xmlns:a16="http://schemas.microsoft.com/office/drawing/2014/main" xmlns="" id="{8D44AEA4-037A-45E2-979E-52DE192016A9}"/>
              </a:ext>
            </a:extLst>
          </p:cNvPr>
          <p:cNvGraphicFramePr>
            <a:graphicFrameLocks noGrp="1" noChangeAspect="1"/>
          </p:cNvGraphicFramePr>
          <p:nvPr>
            <p:ph sz="quarter" idx="34"/>
            <p:extLst>
              <p:ext uri="{D42A27DB-BD31-4B8C-83A1-F6EECF244321}">
                <p14:modId xmlns:p14="http://schemas.microsoft.com/office/powerpoint/2010/main" val="805072087"/>
              </p:ext>
            </p:extLst>
          </p:nvPr>
        </p:nvGraphicFramePr>
        <p:xfrm>
          <a:off x="4210440" y="3586545"/>
          <a:ext cx="307941" cy="626881"/>
        </p:xfrm>
        <a:graphic>
          <a:graphicData uri="http://schemas.openxmlformats.org/presentationml/2006/ole">
            <mc:AlternateContent xmlns:mc="http://schemas.openxmlformats.org/markup-compatibility/2006">
              <mc:Choice xmlns:v="urn:schemas-microsoft-com:vml" Requires="v">
                <p:oleObj spid="_x0000_s692579" name="Equation" r:id="rId11" imgW="355320" imgH="723600" progId="Equation.DSMT4">
                  <p:embed/>
                </p:oleObj>
              </mc:Choice>
              <mc:Fallback>
                <p:oleObj name="Equation" r:id="rId11" imgW="355320" imgH="723600" progId="Equation.DSMT4">
                  <p:embed/>
                  <p:pic>
                    <p:nvPicPr>
                      <p:cNvPr id="27" name="Object 26">
                        <a:extLst>
                          <a:ext uri="{FF2B5EF4-FFF2-40B4-BE49-F238E27FC236}">
                            <a16:creationId xmlns:a16="http://schemas.microsoft.com/office/drawing/2014/main" xmlns="" id="{1BABA041-D619-40AB-BD12-A89B3A985186}"/>
                          </a:ext>
                        </a:extLst>
                      </p:cNvPr>
                      <p:cNvPicPr/>
                      <p:nvPr/>
                    </p:nvPicPr>
                    <p:blipFill>
                      <a:blip r:embed="rId12"/>
                      <a:stretch>
                        <a:fillRect/>
                      </a:stretch>
                    </p:blipFill>
                    <p:spPr>
                      <a:xfrm>
                        <a:off x="4210440" y="3586545"/>
                        <a:ext cx="307941" cy="626881"/>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xmlns="" id="{072724EC-88D2-45EB-B41C-EE3B91A1EB28}"/>
              </a:ext>
            </a:extLst>
          </p:cNvPr>
          <p:cNvSpPr>
            <a:spLocks noGrp="1"/>
          </p:cNvSpPr>
          <p:nvPr>
            <p:ph sz="quarter" idx="35"/>
          </p:nvPr>
        </p:nvSpPr>
        <p:spPr>
          <a:xfrm>
            <a:off x="4595058" y="3721047"/>
            <a:ext cx="1977888" cy="309143"/>
          </a:xfrm>
        </p:spPr>
        <p:txBody>
          <a:bodyPr/>
          <a:lstStyle/>
          <a:p>
            <a:r>
              <a:rPr lang="en-US" altLang="en-US" dirty="0"/>
              <a:t>The values of</a:t>
            </a:r>
            <a:endParaRPr lang="en-IN" dirty="0"/>
          </a:p>
        </p:txBody>
      </p:sp>
      <p:graphicFrame>
        <p:nvGraphicFramePr>
          <p:cNvPr id="30" name="Content Placeholder 29" descr="(1/x)">
            <a:extLst>
              <a:ext uri="{FF2B5EF4-FFF2-40B4-BE49-F238E27FC236}">
                <a16:creationId xmlns:a16="http://schemas.microsoft.com/office/drawing/2014/main" xmlns="" id="{C096F18B-F40F-4A57-9678-1201871B9DCC}"/>
              </a:ext>
            </a:extLst>
          </p:cNvPr>
          <p:cNvGraphicFramePr>
            <a:graphicFrameLocks noGrp="1" noChangeAspect="1"/>
          </p:cNvGraphicFramePr>
          <p:nvPr>
            <p:ph sz="quarter" idx="36"/>
            <p:extLst>
              <p:ext uri="{D42A27DB-BD31-4B8C-83A1-F6EECF244321}">
                <p14:modId xmlns:p14="http://schemas.microsoft.com/office/powerpoint/2010/main" val="3153686090"/>
              </p:ext>
            </p:extLst>
          </p:nvPr>
        </p:nvGraphicFramePr>
        <p:xfrm>
          <a:off x="6538201" y="3519618"/>
          <a:ext cx="259507" cy="704381"/>
        </p:xfrm>
        <a:graphic>
          <a:graphicData uri="http://schemas.openxmlformats.org/presentationml/2006/ole">
            <mc:AlternateContent xmlns:mc="http://schemas.openxmlformats.org/markup-compatibility/2006">
              <mc:Choice xmlns:v="urn:schemas-microsoft-com:vml" Requires="v">
                <p:oleObj spid="_x0000_s692580" name="Equation" r:id="rId13" imgW="266400" imgH="723600" progId="Equation.DSMT4">
                  <p:embed/>
                </p:oleObj>
              </mc:Choice>
              <mc:Fallback>
                <p:oleObj name="Equation" r:id="rId13" imgW="266400" imgH="723600" progId="Equation.DSMT4">
                  <p:embed/>
                  <p:pic>
                    <p:nvPicPr>
                      <p:cNvPr id="29" name="Object 28">
                        <a:extLst>
                          <a:ext uri="{FF2B5EF4-FFF2-40B4-BE49-F238E27FC236}">
                            <a16:creationId xmlns:a16="http://schemas.microsoft.com/office/drawing/2014/main" xmlns="" id="{97D58341-EC27-4E80-94C3-74C2586A0677}"/>
                          </a:ext>
                        </a:extLst>
                      </p:cNvPr>
                      <p:cNvPicPr/>
                      <p:nvPr/>
                    </p:nvPicPr>
                    <p:blipFill>
                      <a:blip r:embed="rId14"/>
                      <a:stretch>
                        <a:fillRect/>
                      </a:stretch>
                    </p:blipFill>
                    <p:spPr>
                      <a:xfrm>
                        <a:off x="6538201" y="3519618"/>
                        <a:ext cx="259507" cy="704381"/>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xmlns="" id="{ACD4F476-6576-4FCC-BFFF-BACA79DF31C9}"/>
              </a:ext>
            </a:extLst>
          </p:cNvPr>
          <p:cNvSpPr>
            <a:spLocks noGrp="1"/>
          </p:cNvSpPr>
          <p:nvPr>
            <p:ph sz="quarter" idx="37"/>
          </p:nvPr>
        </p:nvSpPr>
        <p:spPr>
          <a:xfrm>
            <a:off x="6851638" y="3703555"/>
            <a:ext cx="4448313" cy="299204"/>
          </a:xfrm>
        </p:spPr>
        <p:txBody>
          <a:bodyPr/>
          <a:lstStyle/>
          <a:p>
            <a:r>
              <a:rPr lang="en-US" altLang="en-US" dirty="0"/>
              <a:t>don’t decrease fast enough for</a:t>
            </a:r>
            <a:endParaRPr lang="en-IN" dirty="0"/>
          </a:p>
        </p:txBody>
      </p:sp>
      <p:sp>
        <p:nvSpPr>
          <p:cNvPr id="18" name="Content Placeholder 17">
            <a:extLst>
              <a:ext uri="{FF2B5EF4-FFF2-40B4-BE49-F238E27FC236}">
                <a16:creationId xmlns:a16="http://schemas.microsoft.com/office/drawing/2014/main" xmlns="" id="{EA64EE60-68A2-44BA-A787-8924E8E82F93}"/>
              </a:ext>
            </a:extLst>
          </p:cNvPr>
          <p:cNvSpPr>
            <a:spLocks noGrp="1"/>
          </p:cNvSpPr>
          <p:nvPr>
            <p:ph sz="quarter" idx="38"/>
          </p:nvPr>
        </p:nvSpPr>
        <p:spPr>
          <a:xfrm>
            <a:off x="736599" y="4321187"/>
            <a:ext cx="4694937" cy="325285"/>
          </a:xfrm>
        </p:spPr>
        <p:txBody>
          <a:bodyPr/>
          <a:lstStyle/>
          <a:p>
            <a:r>
              <a:rPr lang="en-US" altLang="en-US" dirty="0"/>
              <a:t>its integral to have a finite value.</a:t>
            </a:r>
          </a:p>
        </p:txBody>
      </p:sp>
      <p:sp>
        <p:nvSpPr>
          <p:cNvPr id="25" name="Content Placeholder 8"/>
          <p:cNvSpPr>
            <a:spLocks noGrp="1"/>
          </p:cNvSpPr>
          <p:nvPr>
            <p:ph sz="quarter" idx="29"/>
          </p:nvPr>
        </p:nvSpPr>
        <p:spPr>
          <a:xfrm>
            <a:off x="736600" y="4922860"/>
            <a:ext cx="4256024" cy="369070"/>
          </a:xfrm>
        </p:spPr>
        <p:txBody>
          <a:bodyPr/>
          <a:lstStyle/>
          <a:p>
            <a:r>
              <a:rPr lang="en-US" altLang="en-US" dirty="0"/>
              <a:t>We summarize this as follows</a:t>
            </a:r>
            <a:r>
              <a:rPr lang="en-US" altLang="en-US" dirty="0" smtClean="0"/>
              <a:t>:</a:t>
            </a:r>
            <a:endParaRPr lang="en-IN" dirty="0"/>
          </a:p>
        </p:txBody>
      </p:sp>
      <p:graphicFrame>
        <p:nvGraphicFramePr>
          <p:cNvPr id="27" name="Content Placeholder 11" descr="(item 2) int_a^infinity ((1/(x^p)) d x) is convergent if p &gt; 1 and divergent if p &lt;= 1.">
            <a:extLst>
              <a:ext uri="{FF2B5EF4-FFF2-40B4-BE49-F238E27FC236}">
                <a16:creationId xmlns:a16="http://schemas.microsoft.com/office/drawing/2014/main" xmlns="" id="{8F7B554A-9E14-4DCA-A1BD-42C45C974ED9}"/>
              </a:ext>
            </a:extLst>
          </p:cNvPr>
          <p:cNvGraphicFramePr>
            <a:graphicFrameLocks noGrp="1" noChangeAspect="1"/>
          </p:cNvGraphicFramePr>
          <p:nvPr>
            <p:ph sz="quarter" idx="27"/>
            <p:extLst>
              <p:ext uri="{D42A27DB-BD31-4B8C-83A1-F6EECF244321}">
                <p14:modId xmlns:p14="http://schemas.microsoft.com/office/powerpoint/2010/main" val="3938464161"/>
              </p:ext>
            </p:extLst>
          </p:nvPr>
        </p:nvGraphicFramePr>
        <p:xfrm>
          <a:off x="2260075" y="5429923"/>
          <a:ext cx="7593854" cy="671081"/>
        </p:xfrm>
        <a:graphic>
          <a:graphicData uri="http://schemas.openxmlformats.org/presentationml/2006/ole">
            <mc:AlternateContent xmlns:mc="http://schemas.openxmlformats.org/markup-compatibility/2006">
              <mc:Choice xmlns:v="urn:schemas-microsoft-com:vml" Requires="v">
                <p:oleObj spid="_x0000_s692581" name="Equation" r:id="rId15" imgW="8191440" imgH="723600" progId="Equation.DSMT4">
                  <p:embed/>
                </p:oleObj>
              </mc:Choice>
              <mc:Fallback>
                <p:oleObj name="Equation" r:id="rId15" imgW="8191440" imgH="723600" progId="Equation.DSMT4">
                  <p:embed/>
                  <p:pic>
                    <p:nvPicPr>
                      <p:cNvPr id="21" name="Content Placeholder 11">
                        <a:extLst>
                          <a:ext uri="{FF2B5EF4-FFF2-40B4-BE49-F238E27FC236}">
                            <a16:creationId xmlns:a16="http://schemas.microsoft.com/office/drawing/2014/main" xmlns="" id="{8F7B554A-9E14-4DCA-A1BD-42C45C974ED9}"/>
                          </a:ext>
                        </a:extLst>
                      </p:cNvPr>
                      <p:cNvPicPr/>
                      <p:nvPr/>
                    </p:nvPicPr>
                    <p:blipFill>
                      <a:blip r:embed="rId16"/>
                      <a:stretch>
                        <a:fillRect/>
                      </a:stretch>
                    </p:blipFill>
                    <p:spPr>
                      <a:xfrm>
                        <a:off x="2260075" y="5429923"/>
                        <a:ext cx="7593854" cy="671081"/>
                      </a:xfrm>
                      <a:prstGeom prst="rect">
                        <a:avLst/>
                      </a:prstGeom>
                    </p:spPr>
                  </p:pic>
                </p:oleObj>
              </mc:Fallback>
            </mc:AlternateContent>
          </a:graphicData>
        </a:graphic>
      </p:graphicFrame>
    </p:spTree>
    <p:extLst>
      <p:ext uri="{BB962C8B-B14F-4D97-AF65-F5344CB8AC3E}">
        <p14:creationId xmlns:p14="http://schemas.microsoft.com/office/powerpoint/2010/main" val="3009708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122018-F32D-48CB-8808-5EE4002858CB}"/>
              </a:ext>
            </a:extLst>
          </p:cNvPr>
          <p:cNvSpPr>
            <a:spLocks noGrp="1"/>
          </p:cNvSpPr>
          <p:nvPr>
            <p:ph type="title"/>
          </p:nvPr>
        </p:nvSpPr>
        <p:spPr>
          <a:xfrm>
            <a:off x="838200" y="3011557"/>
            <a:ext cx="10515600" cy="487017"/>
          </a:xfrm>
        </p:spPr>
        <p:txBody>
          <a:bodyPr/>
          <a:lstStyle/>
          <a:p>
            <a:pPr algn="ctr"/>
            <a:r>
              <a:rPr lang="en-IN" dirty="0"/>
              <a:t>Type 2: Discontinuous Integrands</a:t>
            </a:r>
          </a:p>
        </p:txBody>
      </p:sp>
    </p:spTree>
    <p:extLst>
      <p:ext uri="{BB962C8B-B14F-4D97-AF65-F5344CB8AC3E}">
        <p14:creationId xmlns:p14="http://schemas.microsoft.com/office/powerpoint/2010/main" val="1872666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70D8EE-2943-46B6-9820-265FAFE6FEA9}"/>
              </a:ext>
            </a:extLst>
          </p:cNvPr>
          <p:cNvSpPr>
            <a:spLocks noGrp="1"/>
          </p:cNvSpPr>
          <p:nvPr>
            <p:ph type="title"/>
          </p:nvPr>
        </p:nvSpPr>
        <p:spPr/>
        <p:txBody>
          <a:bodyPr/>
          <a:lstStyle/>
          <a:p>
            <a:r>
              <a:rPr lang="en-US" altLang="en-US" dirty="0"/>
              <a:t>Type 2: Discontinuous Integrands </a:t>
            </a:r>
            <a:r>
              <a:rPr lang="en-US" altLang="en-US" sz="2400" b="0" dirty="0"/>
              <a:t>(1 of 4)</a:t>
            </a:r>
            <a:endParaRPr lang="en-IN" sz="2400" b="0" dirty="0"/>
          </a:p>
        </p:txBody>
      </p:sp>
      <p:sp>
        <p:nvSpPr>
          <p:cNvPr id="12" name="Content Placeholder 11">
            <a:extLst>
              <a:ext uri="{FF2B5EF4-FFF2-40B4-BE49-F238E27FC236}">
                <a16:creationId xmlns:a16="http://schemas.microsoft.com/office/drawing/2014/main" xmlns="" id="{1F7113BB-E433-4A35-9CF7-6E2B5E2996F0}"/>
              </a:ext>
            </a:extLst>
          </p:cNvPr>
          <p:cNvSpPr>
            <a:spLocks noGrp="1"/>
          </p:cNvSpPr>
          <p:nvPr>
            <p:ph sz="quarter" idx="12"/>
          </p:nvPr>
        </p:nvSpPr>
        <p:spPr>
          <a:xfrm>
            <a:off x="741971" y="1292278"/>
            <a:ext cx="9929077" cy="326210"/>
          </a:xfrm>
        </p:spPr>
        <p:txBody>
          <a:bodyPr/>
          <a:lstStyle/>
          <a:p>
            <a:r>
              <a:rPr lang="en-US" altLang="en-US" dirty="0"/>
              <a:t>Suppose that </a:t>
            </a:r>
            <a:r>
              <a:rPr lang="en-US" altLang="en-US" i="1" dirty="0"/>
              <a:t>f</a:t>
            </a:r>
            <a:r>
              <a:rPr lang="en-US" altLang="en-US" dirty="0"/>
              <a:t> is a positive continuous function defined on a finite </a:t>
            </a:r>
            <a:r>
              <a:rPr lang="en-US" altLang="en-US" dirty="0" smtClean="0"/>
              <a:t>interval</a:t>
            </a:r>
            <a:endParaRPr lang="en-US" altLang="en-US" dirty="0"/>
          </a:p>
        </p:txBody>
      </p:sp>
      <p:graphicFrame>
        <p:nvGraphicFramePr>
          <p:cNvPr id="11" name="Content Placeholder 10" descr="[a, b)"/>
          <p:cNvGraphicFramePr>
            <a:graphicFrameLocks noGrp="1" noChangeAspect="1"/>
          </p:cNvGraphicFramePr>
          <p:nvPr>
            <p:ph sz="quarter" idx="4294967295"/>
            <p:extLst>
              <p:ext uri="{D42A27DB-BD31-4B8C-83A1-F6EECF244321}">
                <p14:modId xmlns:p14="http://schemas.microsoft.com/office/powerpoint/2010/main" val="1175280687"/>
              </p:ext>
            </p:extLst>
          </p:nvPr>
        </p:nvGraphicFramePr>
        <p:xfrm>
          <a:off x="10695992" y="1241522"/>
          <a:ext cx="694194" cy="447868"/>
        </p:xfrm>
        <a:graphic>
          <a:graphicData uri="http://schemas.openxmlformats.org/presentationml/2006/ole">
            <mc:AlternateContent xmlns:mc="http://schemas.openxmlformats.org/markup-compatibility/2006">
              <mc:Choice xmlns:v="urn:schemas-microsoft-com:vml" Requires="v">
                <p:oleObj spid="_x0000_s694344" name="Equation" r:id="rId3" imgW="393480" imgH="253800" progId="Equation.DSMT4">
                  <p:embed/>
                </p:oleObj>
              </mc:Choice>
              <mc:Fallback>
                <p:oleObj name="Equation" r:id="rId3" imgW="393480" imgH="253800" progId="Equation.DSMT4">
                  <p:embed/>
                  <p:pic>
                    <p:nvPicPr>
                      <p:cNvPr id="3" name="Object 2"/>
                      <p:cNvPicPr/>
                      <p:nvPr/>
                    </p:nvPicPr>
                    <p:blipFill>
                      <a:blip r:embed="rId4"/>
                      <a:stretch>
                        <a:fillRect/>
                      </a:stretch>
                    </p:blipFill>
                    <p:spPr>
                      <a:xfrm>
                        <a:off x="10695992" y="1241522"/>
                        <a:ext cx="694194" cy="447868"/>
                      </a:xfrm>
                      <a:prstGeom prst="rect">
                        <a:avLst/>
                      </a:prstGeom>
                    </p:spPr>
                  </p:pic>
                </p:oleObj>
              </mc:Fallback>
            </mc:AlternateContent>
          </a:graphicData>
        </a:graphic>
      </p:graphicFrame>
      <p:sp>
        <p:nvSpPr>
          <p:cNvPr id="7" name="Content Placeholder 4"/>
          <p:cNvSpPr>
            <a:spLocks noGrp="1"/>
          </p:cNvSpPr>
          <p:nvPr>
            <p:ph sz="quarter" idx="4294967295"/>
          </p:nvPr>
        </p:nvSpPr>
        <p:spPr>
          <a:xfrm>
            <a:off x="667512" y="1693460"/>
            <a:ext cx="10650129" cy="2110359"/>
          </a:xfrm>
          <a:prstGeom prst="rect">
            <a:avLst/>
          </a:prstGeom>
        </p:spPr>
        <p:txBody>
          <a:bodyPr/>
          <a:lstStyle/>
          <a:p>
            <a:r>
              <a:rPr lang="en-US" altLang="en-US" sz="2400" dirty="0"/>
              <a:t>but has a vertical asymptote at </a:t>
            </a:r>
            <a:r>
              <a:rPr lang="en-US" altLang="en-US" sz="2400" i="1" dirty="0"/>
              <a:t>b</a:t>
            </a:r>
            <a:r>
              <a:rPr lang="en-US" altLang="en-US" sz="2400" dirty="0"/>
              <a:t>.</a:t>
            </a:r>
          </a:p>
          <a:p>
            <a:r>
              <a:rPr lang="en-US" altLang="en-US" sz="2400" dirty="0"/>
              <a:t>Let </a:t>
            </a:r>
            <a:r>
              <a:rPr lang="en-US" altLang="en-US" sz="2400" i="1" dirty="0"/>
              <a:t>S</a:t>
            </a:r>
            <a:r>
              <a:rPr lang="en-US" altLang="en-US" sz="2400" dirty="0"/>
              <a:t> be the unbounded region under the graph of </a:t>
            </a:r>
            <a:r>
              <a:rPr lang="en-US" altLang="en-US" sz="2400" i="1" dirty="0"/>
              <a:t>f </a:t>
            </a:r>
            <a:r>
              <a:rPr lang="en-US" altLang="en-US" sz="2400" dirty="0"/>
              <a:t>and above the </a:t>
            </a:r>
            <a:r>
              <a:rPr lang="en-US" altLang="en-US" sz="2400" i="1" dirty="0"/>
              <a:t>x</a:t>
            </a:r>
            <a:r>
              <a:rPr lang="en-US" altLang="en-US" sz="2400" dirty="0"/>
              <a:t>-axis between </a:t>
            </a:r>
            <a:r>
              <a:rPr lang="en-US" altLang="en-US" sz="2400" i="1" dirty="0"/>
              <a:t>a </a:t>
            </a:r>
            <a:r>
              <a:rPr lang="en-US" altLang="en-US" sz="2400" dirty="0"/>
              <a:t>and </a:t>
            </a:r>
            <a:r>
              <a:rPr lang="en-US" altLang="en-US" sz="2400" i="1" dirty="0"/>
              <a:t>b</a:t>
            </a:r>
            <a:r>
              <a:rPr lang="en-US" altLang="en-US" sz="2400" dirty="0"/>
              <a:t>.</a:t>
            </a:r>
            <a:r>
              <a:rPr lang="en-US" altLang="en-US" sz="2400" i="1" dirty="0"/>
              <a:t> </a:t>
            </a:r>
            <a:r>
              <a:rPr lang="en-US" altLang="en-US" sz="2400" dirty="0"/>
              <a:t>(For Type 1 integrals, the regions extended indefinitely in a horizontal direction. Here the region is infinite in a vertical direction.) </a:t>
            </a:r>
          </a:p>
          <a:p>
            <a:r>
              <a:rPr lang="en-US" altLang="en-US" sz="2400" dirty="0"/>
              <a:t>The area of the part of </a:t>
            </a:r>
            <a:r>
              <a:rPr lang="en-US" altLang="en-US" sz="2400" i="1" dirty="0"/>
              <a:t>S </a:t>
            </a:r>
            <a:r>
              <a:rPr lang="en-US" altLang="en-US" sz="2400" dirty="0"/>
              <a:t>between </a:t>
            </a:r>
            <a:r>
              <a:rPr lang="en-US" altLang="en-US" sz="2400" i="1" dirty="0"/>
              <a:t>a</a:t>
            </a:r>
            <a:r>
              <a:rPr lang="en-US" altLang="en-US" sz="2400" dirty="0"/>
              <a:t> and </a:t>
            </a:r>
            <a:r>
              <a:rPr lang="en-US" altLang="en-US" sz="2400" i="1" dirty="0"/>
              <a:t>t </a:t>
            </a:r>
            <a:r>
              <a:rPr lang="en-US" altLang="en-US" sz="2400" dirty="0"/>
              <a:t>(the shaded region in Figure 7) is</a:t>
            </a:r>
            <a:endParaRPr lang="en-US" sz="2400" dirty="0"/>
          </a:p>
        </p:txBody>
      </p:sp>
      <p:graphicFrame>
        <p:nvGraphicFramePr>
          <p:cNvPr id="20" name="Content Placeholder 19" descr="A(t) = int_a^t (f(x) d x)&#10;">
            <a:extLst>
              <a:ext uri="{FF2B5EF4-FFF2-40B4-BE49-F238E27FC236}">
                <a16:creationId xmlns:a16="http://schemas.microsoft.com/office/drawing/2014/main" xmlns="" id="{48874411-145A-434A-995A-B2D50697A41A}"/>
              </a:ext>
            </a:extLst>
          </p:cNvPr>
          <p:cNvGraphicFramePr>
            <a:graphicFrameLocks noGrp="1" noChangeAspect="1"/>
          </p:cNvGraphicFramePr>
          <p:nvPr>
            <p:ph sz="quarter" idx="13"/>
            <p:extLst>
              <p:ext uri="{D42A27DB-BD31-4B8C-83A1-F6EECF244321}">
                <p14:modId xmlns:p14="http://schemas.microsoft.com/office/powerpoint/2010/main" val="3897070896"/>
              </p:ext>
            </p:extLst>
          </p:nvPr>
        </p:nvGraphicFramePr>
        <p:xfrm>
          <a:off x="2480742" y="4273446"/>
          <a:ext cx="2237897" cy="633621"/>
        </p:xfrm>
        <a:graphic>
          <a:graphicData uri="http://schemas.openxmlformats.org/presentationml/2006/ole">
            <mc:AlternateContent xmlns:mc="http://schemas.openxmlformats.org/markup-compatibility/2006">
              <mc:Choice xmlns:v="urn:schemas-microsoft-com:vml" Requires="v">
                <p:oleObj spid="_x0000_s694345" name="Equation" r:id="rId5" imgW="2108160" imgH="596880" progId="Equation.DSMT4">
                  <p:embed/>
                </p:oleObj>
              </mc:Choice>
              <mc:Fallback>
                <p:oleObj name="Equation" r:id="rId5" imgW="2108160" imgH="596880" progId="Equation.DSMT4">
                  <p:embed/>
                  <p:pic>
                    <p:nvPicPr>
                      <p:cNvPr id="19" name="Object 18">
                        <a:extLst>
                          <a:ext uri="{FF2B5EF4-FFF2-40B4-BE49-F238E27FC236}">
                            <a16:creationId xmlns:a16="http://schemas.microsoft.com/office/drawing/2014/main" xmlns="" id="{0098FB44-8AF7-4875-9A57-4607350C6D60}"/>
                          </a:ext>
                        </a:extLst>
                      </p:cNvPr>
                      <p:cNvPicPr/>
                      <p:nvPr/>
                    </p:nvPicPr>
                    <p:blipFill>
                      <a:blip r:embed="rId6"/>
                      <a:stretch>
                        <a:fillRect/>
                      </a:stretch>
                    </p:blipFill>
                    <p:spPr>
                      <a:xfrm>
                        <a:off x="2480742" y="4273446"/>
                        <a:ext cx="2237897" cy="633621"/>
                      </a:xfrm>
                      <a:prstGeom prst="rect">
                        <a:avLst/>
                      </a:prstGeom>
                    </p:spPr>
                  </p:pic>
                </p:oleObj>
              </mc:Fallback>
            </mc:AlternateContent>
          </a:graphicData>
        </a:graphic>
      </p:graphicFrame>
      <p:pic>
        <p:nvPicPr>
          <p:cNvPr id="21" name="Content Placeholder 20" descr="A curve labeled y = f(x) is graphed in the first quadrant of the x y coordinate plane. The curve has one low point and one high point from left to right. The curve starts from the point (a, f(a)) and ends at the point (b, f(b)). The area under the curve, the lines x = a, and x = t (a &lt; t &lt;  b) is shaded in the first quadrant. A perpendicular line from the point (b, f(b)) to the x axis is graphed. ">
            <a:extLst>
              <a:ext uri="{FF2B5EF4-FFF2-40B4-BE49-F238E27FC236}">
                <a16:creationId xmlns:a16="http://schemas.microsoft.com/office/drawing/2014/main" xmlns="" id="{499538FE-66B7-4EE7-B350-E8B55E2AE80B}"/>
              </a:ext>
            </a:extLst>
          </p:cNvPr>
          <p:cNvPicPr>
            <a:picLocks noGrp="1" noChangeAspect="1"/>
          </p:cNvPicPr>
          <p:nvPr>
            <p:ph sz="quarter" idx="14"/>
          </p:nvPr>
        </p:nvPicPr>
        <p:blipFill>
          <a:blip r:embed="rId7"/>
          <a:stretch>
            <a:fillRect/>
          </a:stretch>
        </p:blipFill>
        <p:spPr>
          <a:xfrm>
            <a:off x="7959553" y="3930698"/>
            <a:ext cx="3442589" cy="1890486"/>
          </a:xfrm>
          <a:prstGeom prst="rect">
            <a:avLst/>
          </a:prstGeom>
        </p:spPr>
      </p:pic>
      <p:sp>
        <p:nvSpPr>
          <p:cNvPr id="15" name="Content Placeholder 14">
            <a:extLst>
              <a:ext uri="{FF2B5EF4-FFF2-40B4-BE49-F238E27FC236}">
                <a16:creationId xmlns:a16="http://schemas.microsoft.com/office/drawing/2014/main" xmlns="" id="{C6424EA4-3874-437E-B6E9-C889F1243169}"/>
              </a:ext>
            </a:extLst>
          </p:cNvPr>
          <p:cNvSpPr>
            <a:spLocks noGrp="1"/>
          </p:cNvSpPr>
          <p:nvPr>
            <p:ph sz="quarter" idx="15"/>
          </p:nvPr>
        </p:nvSpPr>
        <p:spPr>
          <a:xfrm>
            <a:off x="7959553" y="5981665"/>
            <a:ext cx="3503785" cy="272831"/>
          </a:xfrm>
        </p:spPr>
        <p:txBody>
          <a:bodyPr/>
          <a:lstStyle/>
          <a:p>
            <a:pPr algn="ctr"/>
            <a:r>
              <a:rPr lang="en-US" altLang="en-US" sz="2000" b="1" dirty="0"/>
              <a:t>Figure 7</a:t>
            </a:r>
          </a:p>
        </p:txBody>
      </p:sp>
    </p:spTree>
    <p:extLst>
      <p:ext uri="{BB962C8B-B14F-4D97-AF65-F5344CB8AC3E}">
        <p14:creationId xmlns:p14="http://schemas.microsoft.com/office/powerpoint/2010/main" val="172544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77B85-A21F-4C48-A61D-89C6E7F675E6}"/>
              </a:ext>
            </a:extLst>
          </p:cNvPr>
          <p:cNvSpPr>
            <a:spLocks noGrp="1"/>
          </p:cNvSpPr>
          <p:nvPr>
            <p:ph type="title"/>
          </p:nvPr>
        </p:nvSpPr>
        <p:spPr/>
        <p:txBody>
          <a:bodyPr/>
          <a:lstStyle/>
          <a:p>
            <a:r>
              <a:rPr lang="en-US" altLang="en-US" dirty="0"/>
              <a:t>Type 2: Discontinuous Integrands </a:t>
            </a:r>
            <a:r>
              <a:rPr lang="en-US" altLang="en-US" sz="2400" b="0" dirty="0"/>
              <a:t>(2 of 4)</a:t>
            </a:r>
            <a:endParaRPr lang="en-IN" dirty="0"/>
          </a:p>
        </p:txBody>
      </p:sp>
      <p:sp>
        <p:nvSpPr>
          <p:cNvPr id="3" name="Content Placeholder 2">
            <a:extLst>
              <a:ext uri="{FF2B5EF4-FFF2-40B4-BE49-F238E27FC236}">
                <a16:creationId xmlns:a16="http://schemas.microsoft.com/office/drawing/2014/main" xmlns="" id="{833650D0-151F-4D1E-9715-21481BBCE4F7}"/>
              </a:ext>
            </a:extLst>
          </p:cNvPr>
          <p:cNvSpPr>
            <a:spLocks noGrp="1"/>
          </p:cNvSpPr>
          <p:nvPr>
            <p:ph sz="quarter" idx="23"/>
          </p:nvPr>
        </p:nvSpPr>
        <p:spPr>
          <a:xfrm>
            <a:off x="736600" y="1289050"/>
            <a:ext cx="7671904" cy="352427"/>
          </a:xfrm>
        </p:spPr>
        <p:txBody>
          <a:bodyPr/>
          <a:lstStyle/>
          <a:p>
            <a:r>
              <a:rPr lang="en-US" altLang="en-US" dirty="0"/>
              <a:t>If it happens that </a:t>
            </a:r>
            <a:r>
              <a:rPr lang="en-US" altLang="en-US" i="1" dirty="0"/>
              <a:t>A</a:t>
            </a:r>
            <a:r>
              <a:rPr lang="en-US" altLang="en-US" dirty="0"/>
              <a:t>(</a:t>
            </a:r>
            <a:r>
              <a:rPr lang="en-US" altLang="en-US" i="1" dirty="0"/>
              <a:t>t</a:t>
            </a:r>
            <a:r>
              <a:rPr lang="en-US" altLang="en-US" dirty="0"/>
              <a:t>) approaches a definite number </a:t>
            </a:r>
            <a:r>
              <a:rPr lang="en-US" altLang="en-US" i="1" dirty="0"/>
              <a:t>A </a:t>
            </a:r>
            <a:r>
              <a:rPr lang="en-US" altLang="en-US" dirty="0"/>
              <a:t>as</a:t>
            </a:r>
            <a:endParaRPr lang="en-IN" dirty="0"/>
          </a:p>
        </p:txBody>
      </p:sp>
      <p:graphicFrame>
        <p:nvGraphicFramePr>
          <p:cNvPr id="12" name="Content Placeholder 11" descr="(t right arrow (b^negative))">
            <a:extLst>
              <a:ext uri="{FF2B5EF4-FFF2-40B4-BE49-F238E27FC236}">
                <a16:creationId xmlns:a16="http://schemas.microsoft.com/office/drawing/2014/main" xmlns="" id="{94B44455-FE02-4AF1-8595-50C145612B65}"/>
              </a:ext>
            </a:extLst>
          </p:cNvPr>
          <p:cNvGraphicFramePr>
            <a:graphicFrameLocks noGrp="1" noChangeAspect="1"/>
          </p:cNvGraphicFramePr>
          <p:nvPr>
            <p:ph sz="quarter" idx="24"/>
            <p:extLst>
              <p:ext uri="{D42A27DB-BD31-4B8C-83A1-F6EECF244321}">
                <p14:modId xmlns:p14="http://schemas.microsoft.com/office/powerpoint/2010/main" val="1346527284"/>
              </p:ext>
            </p:extLst>
          </p:nvPr>
        </p:nvGraphicFramePr>
        <p:xfrm>
          <a:off x="8459708" y="1254504"/>
          <a:ext cx="991175" cy="396470"/>
        </p:xfrm>
        <a:graphic>
          <a:graphicData uri="http://schemas.openxmlformats.org/presentationml/2006/ole">
            <mc:AlternateContent xmlns:mc="http://schemas.openxmlformats.org/markup-compatibility/2006">
              <mc:Choice xmlns:v="urn:schemas-microsoft-com:vml" Requires="v">
                <p:oleObj spid="_x0000_s695403" name="Equation" r:id="rId3" imgW="952200" imgH="380880" progId="Equation.DSMT4">
                  <p:embed/>
                </p:oleObj>
              </mc:Choice>
              <mc:Fallback>
                <p:oleObj name="Equation" r:id="rId3" imgW="952200" imgH="380880" progId="Equation.DSMT4">
                  <p:embed/>
                  <p:pic>
                    <p:nvPicPr>
                      <p:cNvPr id="11" name="Object 10">
                        <a:extLst>
                          <a:ext uri="{FF2B5EF4-FFF2-40B4-BE49-F238E27FC236}">
                            <a16:creationId xmlns:a16="http://schemas.microsoft.com/office/drawing/2014/main" xmlns="" id="{D0073837-2791-4BAF-A90E-6AFC86403AA8}"/>
                          </a:ext>
                        </a:extLst>
                      </p:cNvPr>
                      <p:cNvPicPr/>
                      <p:nvPr/>
                    </p:nvPicPr>
                    <p:blipFill>
                      <a:blip r:embed="rId4"/>
                      <a:stretch>
                        <a:fillRect/>
                      </a:stretch>
                    </p:blipFill>
                    <p:spPr>
                      <a:xfrm>
                        <a:off x="8459708" y="1254504"/>
                        <a:ext cx="991175" cy="39647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E11B5C54-CC78-448E-84F4-99C213BE4764}"/>
              </a:ext>
            </a:extLst>
          </p:cNvPr>
          <p:cNvSpPr>
            <a:spLocks noGrp="1"/>
          </p:cNvSpPr>
          <p:nvPr>
            <p:ph sz="quarter" idx="25"/>
          </p:nvPr>
        </p:nvSpPr>
        <p:spPr>
          <a:xfrm>
            <a:off x="9531903" y="1321873"/>
            <a:ext cx="1827696" cy="349421"/>
          </a:xfrm>
        </p:spPr>
        <p:txBody>
          <a:bodyPr/>
          <a:lstStyle/>
          <a:p>
            <a:r>
              <a:rPr lang="en-US" altLang="en-US" dirty="0"/>
              <a:t>then we say</a:t>
            </a:r>
            <a:endParaRPr lang="en-IN" dirty="0"/>
          </a:p>
        </p:txBody>
      </p:sp>
      <p:sp>
        <p:nvSpPr>
          <p:cNvPr id="13" name="Content Placeholder 12">
            <a:extLst>
              <a:ext uri="{FF2B5EF4-FFF2-40B4-BE49-F238E27FC236}">
                <a16:creationId xmlns:a16="http://schemas.microsoft.com/office/drawing/2014/main" xmlns="" id="{F18DB2C6-FC3B-4DBC-B608-198A44900D1F}"/>
              </a:ext>
            </a:extLst>
          </p:cNvPr>
          <p:cNvSpPr>
            <a:spLocks noGrp="1"/>
          </p:cNvSpPr>
          <p:nvPr>
            <p:ph sz="quarter" idx="26"/>
          </p:nvPr>
        </p:nvSpPr>
        <p:spPr>
          <a:xfrm>
            <a:off x="736600" y="1763716"/>
            <a:ext cx="6250609" cy="349421"/>
          </a:xfrm>
        </p:spPr>
        <p:txBody>
          <a:bodyPr/>
          <a:lstStyle/>
          <a:p>
            <a:r>
              <a:rPr lang="en-US" altLang="en-US" dirty="0"/>
              <a:t>that the area of the region </a:t>
            </a:r>
            <a:r>
              <a:rPr lang="en-US" altLang="en-US" i="1" dirty="0"/>
              <a:t>S</a:t>
            </a:r>
            <a:r>
              <a:rPr lang="en-US" altLang="en-US" dirty="0"/>
              <a:t> is </a:t>
            </a:r>
            <a:r>
              <a:rPr lang="en-US" altLang="en-US" i="1" dirty="0"/>
              <a:t>A</a:t>
            </a:r>
            <a:r>
              <a:rPr lang="en-US" altLang="en-US" dirty="0"/>
              <a:t> and we write</a:t>
            </a:r>
            <a:endParaRPr lang="en-IN" dirty="0"/>
          </a:p>
        </p:txBody>
      </p:sp>
      <p:graphicFrame>
        <p:nvGraphicFramePr>
          <p:cNvPr id="19" name="Content Placeholder 18" descr="int_a^b (f(x) d x) = lim_(t right arrow b^negative) (int_a^t (f(x) d x))&#10;">
            <a:extLst>
              <a:ext uri="{FF2B5EF4-FFF2-40B4-BE49-F238E27FC236}">
                <a16:creationId xmlns:a16="http://schemas.microsoft.com/office/drawing/2014/main" xmlns="" id="{4DB50999-B3EE-4B37-8ED9-692AC1DEAFF1}"/>
              </a:ext>
            </a:extLst>
          </p:cNvPr>
          <p:cNvGraphicFramePr>
            <a:graphicFrameLocks noGrp="1" noChangeAspect="1"/>
          </p:cNvGraphicFramePr>
          <p:nvPr>
            <p:ph sz="quarter" idx="27"/>
            <p:extLst>
              <p:ext uri="{D42A27DB-BD31-4B8C-83A1-F6EECF244321}">
                <p14:modId xmlns:p14="http://schemas.microsoft.com/office/powerpoint/2010/main" val="4142587248"/>
              </p:ext>
            </p:extLst>
          </p:nvPr>
        </p:nvGraphicFramePr>
        <p:xfrm>
          <a:off x="4562786" y="2379058"/>
          <a:ext cx="3543505" cy="662717"/>
        </p:xfrm>
        <a:graphic>
          <a:graphicData uri="http://schemas.openxmlformats.org/presentationml/2006/ole">
            <mc:AlternateContent xmlns:mc="http://schemas.openxmlformats.org/markup-compatibility/2006">
              <mc:Choice xmlns:v="urn:schemas-microsoft-com:vml" Requires="v">
                <p:oleObj spid="_x0000_s695404" name="Equation" r:id="rId5" imgW="3327120" imgH="622080" progId="Equation.DSMT4">
                  <p:embed/>
                </p:oleObj>
              </mc:Choice>
              <mc:Fallback>
                <p:oleObj name="Equation" r:id="rId5" imgW="3327120" imgH="622080" progId="Equation.DSMT4">
                  <p:embed/>
                  <p:pic>
                    <p:nvPicPr>
                      <p:cNvPr id="18" name="Object 17">
                        <a:extLst>
                          <a:ext uri="{FF2B5EF4-FFF2-40B4-BE49-F238E27FC236}">
                            <a16:creationId xmlns:a16="http://schemas.microsoft.com/office/drawing/2014/main" xmlns="" id="{E95261B3-8157-4145-9713-497C6DC094EA}"/>
                          </a:ext>
                        </a:extLst>
                      </p:cNvPr>
                      <p:cNvPicPr/>
                      <p:nvPr/>
                    </p:nvPicPr>
                    <p:blipFill>
                      <a:blip r:embed="rId6"/>
                      <a:stretch>
                        <a:fillRect/>
                      </a:stretch>
                    </p:blipFill>
                    <p:spPr>
                      <a:xfrm>
                        <a:off x="4562786" y="2379058"/>
                        <a:ext cx="3543505" cy="662717"/>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xmlns="" id="{14E64F9C-FC19-49C8-A49B-A97F0EC7CB22}"/>
              </a:ext>
            </a:extLst>
          </p:cNvPr>
          <p:cNvSpPr>
            <a:spLocks noGrp="1"/>
          </p:cNvSpPr>
          <p:nvPr>
            <p:ph sz="quarter" idx="28"/>
          </p:nvPr>
        </p:nvSpPr>
        <p:spPr>
          <a:xfrm>
            <a:off x="736600" y="3429001"/>
            <a:ext cx="10712450" cy="745434"/>
          </a:xfrm>
        </p:spPr>
        <p:txBody>
          <a:bodyPr/>
          <a:lstStyle/>
          <a:p>
            <a:r>
              <a:rPr lang="en-US" altLang="en-US" dirty="0"/>
              <a:t>We use this equation to define an improper integral of Type 2 even when </a:t>
            </a:r>
            <a:r>
              <a:rPr lang="en-US" altLang="en-US" i="1" dirty="0"/>
              <a:t>f</a:t>
            </a:r>
            <a:r>
              <a:rPr lang="en-US" altLang="en-US" dirty="0"/>
              <a:t> is not a positive function, no matter what type of discontinuity </a:t>
            </a:r>
            <a:r>
              <a:rPr lang="en-US" altLang="en-US" i="1" dirty="0"/>
              <a:t>f </a:t>
            </a:r>
            <a:r>
              <a:rPr lang="en-US" altLang="en-US" dirty="0"/>
              <a:t>has at </a:t>
            </a:r>
            <a:r>
              <a:rPr lang="en-US" altLang="en-US" i="1" dirty="0"/>
              <a:t>b</a:t>
            </a:r>
            <a:r>
              <a:rPr lang="en-US" altLang="en-US" dirty="0"/>
              <a:t>.</a:t>
            </a:r>
          </a:p>
        </p:txBody>
      </p:sp>
    </p:spTree>
    <p:extLst>
      <p:ext uri="{BB962C8B-B14F-4D97-AF65-F5344CB8AC3E}">
        <p14:creationId xmlns:p14="http://schemas.microsoft.com/office/powerpoint/2010/main" val="2773479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4AFC2D-76BF-476E-ACD5-23F8510CD3C1}"/>
              </a:ext>
            </a:extLst>
          </p:cNvPr>
          <p:cNvSpPr>
            <a:spLocks noGrp="1"/>
          </p:cNvSpPr>
          <p:nvPr>
            <p:ph type="title"/>
          </p:nvPr>
        </p:nvSpPr>
        <p:spPr>
          <a:xfrm>
            <a:off x="838200" y="365126"/>
            <a:ext cx="10515600" cy="606564"/>
          </a:xfrm>
        </p:spPr>
        <p:txBody>
          <a:bodyPr/>
          <a:lstStyle/>
          <a:p>
            <a:r>
              <a:rPr lang="en-US" altLang="en-US" dirty="0"/>
              <a:t>Type 2: Discontinuous Integrands </a:t>
            </a:r>
            <a:r>
              <a:rPr lang="en-US" altLang="en-US" sz="2400" b="0" dirty="0"/>
              <a:t>(3 of 4)</a:t>
            </a:r>
            <a:endParaRPr lang="en-IN" dirty="0"/>
          </a:p>
        </p:txBody>
      </p:sp>
      <p:sp>
        <p:nvSpPr>
          <p:cNvPr id="3" name="Content Placeholder 2">
            <a:extLst>
              <a:ext uri="{FF2B5EF4-FFF2-40B4-BE49-F238E27FC236}">
                <a16:creationId xmlns:a16="http://schemas.microsoft.com/office/drawing/2014/main" xmlns="" id="{FAED8417-1064-474C-9CB4-10C8002B53C2}"/>
              </a:ext>
            </a:extLst>
          </p:cNvPr>
          <p:cNvSpPr>
            <a:spLocks noGrp="1"/>
          </p:cNvSpPr>
          <p:nvPr>
            <p:ph sz="quarter" idx="23"/>
          </p:nvPr>
        </p:nvSpPr>
        <p:spPr>
          <a:xfrm>
            <a:off x="736600" y="1289049"/>
            <a:ext cx="10706100" cy="370721"/>
          </a:xfrm>
        </p:spPr>
        <p:txBody>
          <a:bodyPr/>
          <a:lstStyle/>
          <a:p>
            <a:r>
              <a:rPr lang="en-IN" b="1" dirty="0">
                <a:solidFill>
                  <a:srgbClr val="0000A3"/>
                </a:solidFill>
              </a:rPr>
              <a:t>3 Definition of an Improper Integral of Type 2</a:t>
            </a:r>
          </a:p>
        </p:txBody>
      </p:sp>
      <p:sp>
        <p:nvSpPr>
          <p:cNvPr id="4" name="Content Placeholder 3">
            <a:extLst>
              <a:ext uri="{FF2B5EF4-FFF2-40B4-BE49-F238E27FC236}">
                <a16:creationId xmlns:a16="http://schemas.microsoft.com/office/drawing/2014/main" xmlns="" id="{18D27D01-BC5E-439A-A4A7-5D8C6DDAA8A1}"/>
              </a:ext>
            </a:extLst>
          </p:cNvPr>
          <p:cNvSpPr>
            <a:spLocks noGrp="1"/>
          </p:cNvSpPr>
          <p:nvPr>
            <p:ph sz="quarter" idx="24"/>
          </p:nvPr>
        </p:nvSpPr>
        <p:spPr>
          <a:xfrm>
            <a:off x="742950" y="1926920"/>
            <a:ext cx="3212824" cy="359079"/>
          </a:xfrm>
        </p:spPr>
        <p:txBody>
          <a:bodyPr/>
          <a:lstStyle/>
          <a:p>
            <a:r>
              <a:rPr lang="en-US" dirty="0"/>
              <a:t>(a) If </a:t>
            </a:r>
            <a:r>
              <a:rPr lang="en-IN" i="1" dirty="0"/>
              <a:t>f</a:t>
            </a:r>
            <a:r>
              <a:rPr lang="en-IN" dirty="0"/>
              <a:t> is continuous on</a:t>
            </a:r>
          </a:p>
        </p:txBody>
      </p:sp>
      <p:graphicFrame>
        <p:nvGraphicFramePr>
          <p:cNvPr id="20" name="Content Placeholder 19" descr="[a, b) ">
            <a:extLst>
              <a:ext uri="{FF2B5EF4-FFF2-40B4-BE49-F238E27FC236}">
                <a16:creationId xmlns:a16="http://schemas.microsoft.com/office/drawing/2014/main" xmlns="" id="{9CAED824-F383-42D7-BED8-843CE09733AF}"/>
              </a:ext>
            </a:extLst>
          </p:cNvPr>
          <p:cNvGraphicFramePr>
            <a:graphicFrameLocks noGrp="1" noChangeAspect="1"/>
          </p:cNvGraphicFramePr>
          <p:nvPr>
            <p:ph sz="quarter" idx="25"/>
            <p:extLst>
              <p:ext uri="{D42A27DB-BD31-4B8C-83A1-F6EECF244321}">
                <p14:modId xmlns:p14="http://schemas.microsoft.com/office/powerpoint/2010/main" val="2865362616"/>
              </p:ext>
            </p:extLst>
          </p:nvPr>
        </p:nvGraphicFramePr>
        <p:xfrm>
          <a:off x="3885485" y="1903916"/>
          <a:ext cx="724532" cy="404171"/>
        </p:xfrm>
        <a:graphic>
          <a:graphicData uri="http://schemas.openxmlformats.org/presentationml/2006/ole">
            <mc:AlternateContent xmlns:mc="http://schemas.openxmlformats.org/markup-compatibility/2006">
              <mc:Choice xmlns:v="urn:schemas-microsoft-com:vml" Requires="v">
                <p:oleObj spid="_x0000_s696526" name="Equation" r:id="rId3" imgW="774360" imgH="431640" progId="Equation.DSMT4">
                  <p:embed/>
                </p:oleObj>
              </mc:Choice>
              <mc:Fallback>
                <p:oleObj name="Equation" r:id="rId3" imgW="774360" imgH="431640" progId="Equation.DSMT4">
                  <p:embed/>
                  <p:pic>
                    <p:nvPicPr>
                      <p:cNvPr id="20" name="Content Placeholder 19">
                        <a:extLst>
                          <a:ext uri="{FF2B5EF4-FFF2-40B4-BE49-F238E27FC236}">
                            <a16:creationId xmlns:a16="http://schemas.microsoft.com/office/drawing/2014/main" xmlns="" id="{9CAED824-F383-42D7-BED8-843CE09733AF}"/>
                          </a:ext>
                        </a:extLst>
                      </p:cNvPr>
                      <p:cNvPicPr/>
                      <p:nvPr/>
                    </p:nvPicPr>
                    <p:blipFill>
                      <a:blip r:embed="rId4"/>
                      <a:stretch>
                        <a:fillRect/>
                      </a:stretch>
                    </p:blipFill>
                    <p:spPr>
                      <a:xfrm>
                        <a:off x="3885485" y="1903916"/>
                        <a:ext cx="724532" cy="40417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xmlns="" id="{4CBACFAF-C04E-4EAF-AD40-6FACC7CB6B0C}"/>
              </a:ext>
            </a:extLst>
          </p:cNvPr>
          <p:cNvSpPr>
            <a:spLocks noGrp="1"/>
          </p:cNvSpPr>
          <p:nvPr>
            <p:ph sz="quarter" idx="26"/>
          </p:nvPr>
        </p:nvSpPr>
        <p:spPr>
          <a:xfrm>
            <a:off x="4671392" y="1929737"/>
            <a:ext cx="4273827" cy="359079"/>
          </a:xfrm>
        </p:spPr>
        <p:txBody>
          <a:bodyPr/>
          <a:lstStyle/>
          <a:p>
            <a:r>
              <a:rPr lang="en-IN" dirty="0"/>
              <a:t>and is discontinuous at </a:t>
            </a:r>
            <a:r>
              <a:rPr lang="en-IN" i="1" dirty="0"/>
              <a:t>b</a:t>
            </a:r>
            <a:r>
              <a:rPr lang="en-IN" dirty="0"/>
              <a:t>, then</a:t>
            </a:r>
          </a:p>
        </p:txBody>
      </p:sp>
      <p:graphicFrame>
        <p:nvGraphicFramePr>
          <p:cNvPr id="22" name="Content Placeholder 21" descr="int_a^b (f(x) d x) = lim_(t right arrow b^negative) (int_a^t (f(x) d x))">
            <a:extLst>
              <a:ext uri="{FF2B5EF4-FFF2-40B4-BE49-F238E27FC236}">
                <a16:creationId xmlns:a16="http://schemas.microsoft.com/office/drawing/2014/main" xmlns="" id="{8325EDDE-FCE1-49D8-9823-A60315D361C8}"/>
              </a:ext>
            </a:extLst>
          </p:cNvPr>
          <p:cNvGraphicFramePr>
            <a:graphicFrameLocks noGrp="1" noChangeAspect="1"/>
          </p:cNvGraphicFramePr>
          <p:nvPr>
            <p:ph sz="quarter" idx="27"/>
            <p:extLst>
              <p:ext uri="{D42A27DB-BD31-4B8C-83A1-F6EECF244321}">
                <p14:modId xmlns:p14="http://schemas.microsoft.com/office/powerpoint/2010/main" val="2888787965"/>
              </p:ext>
            </p:extLst>
          </p:nvPr>
        </p:nvGraphicFramePr>
        <p:xfrm>
          <a:off x="4338638" y="2706688"/>
          <a:ext cx="3116262" cy="587375"/>
        </p:xfrm>
        <a:graphic>
          <a:graphicData uri="http://schemas.openxmlformats.org/presentationml/2006/ole">
            <mc:AlternateContent xmlns:mc="http://schemas.openxmlformats.org/markup-compatibility/2006">
              <mc:Choice xmlns:v="urn:schemas-microsoft-com:vml" Requires="v">
                <p:oleObj spid="_x0000_s696527" name="Equation" r:id="rId5" imgW="3301920" imgH="622080" progId="Equation.DSMT4">
                  <p:embed/>
                </p:oleObj>
              </mc:Choice>
              <mc:Fallback>
                <p:oleObj name="Equation" r:id="rId5" imgW="3301920" imgH="622080" progId="Equation.DSMT4">
                  <p:embed/>
                  <p:pic>
                    <p:nvPicPr>
                      <p:cNvPr id="22" name="Content Placeholder 21">
                        <a:extLst>
                          <a:ext uri="{FF2B5EF4-FFF2-40B4-BE49-F238E27FC236}">
                            <a16:creationId xmlns:a16="http://schemas.microsoft.com/office/drawing/2014/main" xmlns="" id="{8325EDDE-FCE1-49D8-9823-A60315D361C8}"/>
                          </a:ext>
                        </a:extLst>
                      </p:cNvPr>
                      <p:cNvPicPr/>
                      <p:nvPr/>
                    </p:nvPicPr>
                    <p:blipFill>
                      <a:blip r:embed="rId6"/>
                      <a:stretch>
                        <a:fillRect/>
                      </a:stretch>
                    </p:blipFill>
                    <p:spPr>
                      <a:xfrm>
                        <a:off x="4338638" y="2706688"/>
                        <a:ext cx="3116262" cy="5873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xmlns="" id="{3EDAA350-89D2-4D98-BEE9-9500CF692D07}"/>
              </a:ext>
            </a:extLst>
          </p:cNvPr>
          <p:cNvSpPr>
            <a:spLocks noGrp="1"/>
          </p:cNvSpPr>
          <p:nvPr>
            <p:ph sz="quarter" idx="28"/>
          </p:nvPr>
        </p:nvSpPr>
        <p:spPr>
          <a:xfrm>
            <a:off x="1192696" y="3611423"/>
            <a:ext cx="5108714" cy="326683"/>
          </a:xfrm>
        </p:spPr>
        <p:txBody>
          <a:bodyPr/>
          <a:lstStyle/>
          <a:p>
            <a:r>
              <a:rPr lang="en-IN" dirty="0"/>
              <a:t>if this limit exists (as a finite number).</a:t>
            </a:r>
          </a:p>
        </p:txBody>
      </p:sp>
      <p:sp>
        <p:nvSpPr>
          <p:cNvPr id="9" name="Content Placeholder 8">
            <a:extLst>
              <a:ext uri="{FF2B5EF4-FFF2-40B4-BE49-F238E27FC236}">
                <a16:creationId xmlns:a16="http://schemas.microsoft.com/office/drawing/2014/main" xmlns="" id="{EBDAC5B9-866D-42A3-B08E-60F5686C3EA5}"/>
              </a:ext>
            </a:extLst>
          </p:cNvPr>
          <p:cNvSpPr>
            <a:spLocks noGrp="1"/>
          </p:cNvSpPr>
          <p:nvPr>
            <p:ph sz="quarter" idx="29"/>
          </p:nvPr>
        </p:nvSpPr>
        <p:spPr>
          <a:xfrm>
            <a:off x="736599" y="4296685"/>
            <a:ext cx="3141801" cy="367186"/>
          </a:xfrm>
        </p:spPr>
        <p:txBody>
          <a:bodyPr/>
          <a:lstStyle/>
          <a:p>
            <a:r>
              <a:rPr lang="en-US" dirty="0"/>
              <a:t>(b) If </a:t>
            </a:r>
            <a:r>
              <a:rPr lang="en-IN" i="1" dirty="0"/>
              <a:t>f</a:t>
            </a:r>
            <a:r>
              <a:rPr lang="en-IN" dirty="0"/>
              <a:t> is continuous on</a:t>
            </a:r>
          </a:p>
        </p:txBody>
      </p:sp>
      <p:graphicFrame>
        <p:nvGraphicFramePr>
          <p:cNvPr id="24" name="Content Placeholder 23" descr="(a, b]">
            <a:extLst>
              <a:ext uri="{FF2B5EF4-FFF2-40B4-BE49-F238E27FC236}">
                <a16:creationId xmlns:a16="http://schemas.microsoft.com/office/drawing/2014/main" xmlns="" id="{30587701-DFD2-4A67-AD2F-8F95019A93DB}"/>
              </a:ext>
            </a:extLst>
          </p:cNvPr>
          <p:cNvGraphicFramePr>
            <a:graphicFrameLocks noGrp="1" noChangeAspect="1"/>
          </p:cNvGraphicFramePr>
          <p:nvPr>
            <p:ph sz="quarter" idx="30"/>
            <p:extLst>
              <p:ext uri="{D42A27DB-BD31-4B8C-83A1-F6EECF244321}">
                <p14:modId xmlns:p14="http://schemas.microsoft.com/office/powerpoint/2010/main" val="1101369938"/>
              </p:ext>
            </p:extLst>
          </p:nvPr>
        </p:nvGraphicFramePr>
        <p:xfrm>
          <a:off x="3888723" y="4286704"/>
          <a:ext cx="703107" cy="391827"/>
        </p:xfrm>
        <a:graphic>
          <a:graphicData uri="http://schemas.openxmlformats.org/presentationml/2006/ole">
            <mc:AlternateContent xmlns:mc="http://schemas.openxmlformats.org/markup-compatibility/2006">
              <mc:Choice xmlns:v="urn:schemas-microsoft-com:vml" Requires="v">
                <p:oleObj spid="_x0000_s696528" name="Equation" r:id="rId7" imgW="774360" imgH="431640" progId="Equation.DSMT4">
                  <p:embed/>
                </p:oleObj>
              </mc:Choice>
              <mc:Fallback>
                <p:oleObj name="Equation" r:id="rId7" imgW="774360" imgH="431640" progId="Equation.DSMT4">
                  <p:embed/>
                  <p:pic>
                    <p:nvPicPr>
                      <p:cNvPr id="24" name="Content Placeholder 23">
                        <a:extLst>
                          <a:ext uri="{FF2B5EF4-FFF2-40B4-BE49-F238E27FC236}">
                            <a16:creationId xmlns:a16="http://schemas.microsoft.com/office/drawing/2014/main" xmlns="" id="{30587701-DFD2-4A67-AD2F-8F95019A93DB}"/>
                          </a:ext>
                        </a:extLst>
                      </p:cNvPr>
                      <p:cNvPicPr/>
                      <p:nvPr/>
                    </p:nvPicPr>
                    <p:blipFill>
                      <a:blip r:embed="rId8"/>
                      <a:stretch>
                        <a:fillRect/>
                      </a:stretch>
                    </p:blipFill>
                    <p:spPr>
                      <a:xfrm>
                        <a:off x="3888723" y="4286704"/>
                        <a:ext cx="703107" cy="391827"/>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xmlns="" id="{02E1A14E-4015-436C-9287-B4A053D13EB2}"/>
              </a:ext>
            </a:extLst>
          </p:cNvPr>
          <p:cNvSpPr>
            <a:spLocks noGrp="1"/>
          </p:cNvSpPr>
          <p:nvPr>
            <p:ph sz="quarter" idx="31"/>
          </p:nvPr>
        </p:nvSpPr>
        <p:spPr>
          <a:xfrm>
            <a:off x="4641575" y="4315111"/>
            <a:ext cx="4949688" cy="341821"/>
          </a:xfrm>
        </p:spPr>
        <p:txBody>
          <a:bodyPr/>
          <a:lstStyle/>
          <a:p>
            <a:r>
              <a:rPr lang="en-IN" dirty="0"/>
              <a:t>and is discontinuous at </a:t>
            </a:r>
            <a:r>
              <a:rPr lang="en-IN" i="1" dirty="0"/>
              <a:t>a</a:t>
            </a:r>
            <a:r>
              <a:rPr lang="en-IN" dirty="0"/>
              <a:t>, then</a:t>
            </a:r>
          </a:p>
        </p:txBody>
      </p:sp>
      <p:graphicFrame>
        <p:nvGraphicFramePr>
          <p:cNvPr id="26" name="Content Placeholder 25" descr="int_a^b (f(x) d x) = lim_(t right arrow a^+) (int_t^b (f(x) d x))">
            <a:extLst>
              <a:ext uri="{FF2B5EF4-FFF2-40B4-BE49-F238E27FC236}">
                <a16:creationId xmlns:a16="http://schemas.microsoft.com/office/drawing/2014/main" xmlns="" id="{1644294E-31ED-4135-9C1F-DC8CA425A9D4}"/>
              </a:ext>
            </a:extLst>
          </p:cNvPr>
          <p:cNvGraphicFramePr>
            <a:graphicFrameLocks noGrp="1" noChangeAspect="1"/>
          </p:cNvGraphicFramePr>
          <p:nvPr>
            <p:ph sz="quarter" idx="32"/>
            <p:extLst>
              <p:ext uri="{D42A27DB-BD31-4B8C-83A1-F6EECF244321}">
                <p14:modId xmlns:p14="http://schemas.microsoft.com/office/powerpoint/2010/main" val="3583447910"/>
              </p:ext>
            </p:extLst>
          </p:nvPr>
        </p:nvGraphicFramePr>
        <p:xfrm>
          <a:off x="4541424" y="4924082"/>
          <a:ext cx="3195637" cy="595312"/>
        </p:xfrm>
        <a:graphic>
          <a:graphicData uri="http://schemas.openxmlformats.org/presentationml/2006/ole">
            <mc:AlternateContent xmlns:mc="http://schemas.openxmlformats.org/markup-compatibility/2006">
              <mc:Choice xmlns:v="urn:schemas-microsoft-com:vml" Requires="v">
                <p:oleObj spid="_x0000_s696529" name="Equation" r:id="rId9" imgW="3340080" imgH="622080" progId="Equation.DSMT4">
                  <p:embed/>
                </p:oleObj>
              </mc:Choice>
              <mc:Fallback>
                <p:oleObj name="Equation" r:id="rId9" imgW="3340080" imgH="622080" progId="Equation.DSMT4">
                  <p:embed/>
                  <p:pic>
                    <p:nvPicPr>
                      <p:cNvPr id="26" name="Content Placeholder 25">
                        <a:extLst>
                          <a:ext uri="{FF2B5EF4-FFF2-40B4-BE49-F238E27FC236}">
                            <a16:creationId xmlns:a16="http://schemas.microsoft.com/office/drawing/2014/main" xmlns="" id="{1644294E-31ED-4135-9C1F-DC8CA425A9D4}"/>
                          </a:ext>
                        </a:extLst>
                      </p:cNvPr>
                      <p:cNvPicPr/>
                      <p:nvPr/>
                    </p:nvPicPr>
                    <p:blipFill>
                      <a:blip r:embed="rId10"/>
                      <a:stretch>
                        <a:fillRect/>
                      </a:stretch>
                    </p:blipFill>
                    <p:spPr>
                      <a:xfrm>
                        <a:off x="4541424" y="4924082"/>
                        <a:ext cx="3195637" cy="595312"/>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xmlns="" id="{73F94D61-1108-4060-8D7D-F81396A3DB11}"/>
              </a:ext>
            </a:extLst>
          </p:cNvPr>
          <p:cNvSpPr>
            <a:spLocks noGrp="1"/>
          </p:cNvSpPr>
          <p:nvPr>
            <p:ph sz="quarter" idx="33"/>
          </p:nvPr>
        </p:nvSpPr>
        <p:spPr>
          <a:xfrm>
            <a:off x="1192695" y="5766766"/>
            <a:ext cx="4999383" cy="341820"/>
          </a:xfrm>
        </p:spPr>
        <p:txBody>
          <a:bodyPr/>
          <a:lstStyle/>
          <a:p>
            <a:r>
              <a:rPr lang="en-IN" dirty="0"/>
              <a:t>if this limit exists (as a finite number).</a:t>
            </a:r>
          </a:p>
        </p:txBody>
      </p:sp>
    </p:spTree>
    <p:extLst>
      <p:ext uri="{BB962C8B-B14F-4D97-AF65-F5344CB8AC3E}">
        <p14:creationId xmlns:p14="http://schemas.microsoft.com/office/powerpoint/2010/main" val="1057201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585FC-4B2C-436B-A8B8-A4B2DA411ADC}"/>
              </a:ext>
            </a:extLst>
          </p:cNvPr>
          <p:cNvSpPr>
            <a:spLocks noGrp="1"/>
          </p:cNvSpPr>
          <p:nvPr>
            <p:ph type="title"/>
          </p:nvPr>
        </p:nvSpPr>
        <p:spPr/>
        <p:txBody>
          <a:bodyPr/>
          <a:lstStyle/>
          <a:p>
            <a:r>
              <a:rPr lang="en-US" altLang="en-US" dirty="0"/>
              <a:t>Type 2: Discontinuous Integrands </a:t>
            </a:r>
            <a:r>
              <a:rPr lang="en-US" altLang="en-US" sz="2400" b="0" dirty="0"/>
              <a:t>(4 of 4)</a:t>
            </a:r>
            <a:endParaRPr lang="en-IN" dirty="0"/>
          </a:p>
        </p:txBody>
      </p:sp>
      <p:sp>
        <p:nvSpPr>
          <p:cNvPr id="3" name="Content Placeholder 2">
            <a:extLst>
              <a:ext uri="{FF2B5EF4-FFF2-40B4-BE49-F238E27FC236}">
                <a16:creationId xmlns:a16="http://schemas.microsoft.com/office/drawing/2014/main" xmlns="" id="{50683D4A-5007-4C88-ADB0-217758EF0C01}"/>
              </a:ext>
            </a:extLst>
          </p:cNvPr>
          <p:cNvSpPr>
            <a:spLocks noGrp="1"/>
          </p:cNvSpPr>
          <p:nvPr>
            <p:ph sz="quarter" idx="23"/>
          </p:nvPr>
        </p:nvSpPr>
        <p:spPr>
          <a:xfrm>
            <a:off x="736600" y="1289050"/>
            <a:ext cx="3060148" cy="321089"/>
          </a:xfrm>
        </p:spPr>
        <p:txBody>
          <a:bodyPr/>
          <a:lstStyle/>
          <a:p>
            <a:r>
              <a:rPr lang="en-IN" dirty="0"/>
              <a:t>The improper integral</a:t>
            </a:r>
          </a:p>
        </p:txBody>
      </p:sp>
      <p:graphicFrame>
        <p:nvGraphicFramePr>
          <p:cNvPr id="20" name="Content Placeholder 19" descr="int_a^b (f(x) d x)">
            <a:extLst>
              <a:ext uri="{FF2B5EF4-FFF2-40B4-BE49-F238E27FC236}">
                <a16:creationId xmlns:a16="http://schemas.microsoft.com/office/drawing/2014/main" xmlns="" id="{D2A0E677-46CE-4B4D-ADC1-B610CDAB9A3A}"/>
              </a:ext>
            </a:extLst>
          </p:cNvPr>
          <p:cNvGraphicFramePr>
            <a:graphicFrameLocks noGrp="1" noChangeAspect="1"/>
          </p:cNvGraphicFramePr>
          <p:nvPr>
            <p:ph sz="quarter" idx="24"/>
            <p:extLst>
              <p:ext uri="{D42A27DB-BD31-4B8C-83A1-F6EECF244321}">
                <p14:modId xmlns:p14="http://schemas.microsoft.com/office/powerpoint/2010/main" val="3759348326"/>
              </p:ext>
            </p:extLst>
          </p:nvPr>
        </p:nvGraphicFramePr>
        <p:xfrm>
          <a:off x="3689729" y="1161636"/>
          <a:ext cx="1247775" cy="574675"/>
        </p:xfrm>
        <a:graphic>
          <a:graphicData uri="http://schemas.openxmlformats.org/presentationml/2006/ole">
            <mc:AlternateContent xmlns:mc="http://schemas.openxmlformats.org/markup-compatibility/2006">
              <mc:Choice xmlns:v="urn:schemas-microsoft-com:vml" Requires="v">
                <p:oleObj spid="_x0000_s697499" name="Equation" r:id="rId3" imgW="1295280" imgH="596880" progId="Equation.DSMT4">
                  <p:embed/>
                </p:oleObj>
              </mc:Choice>
              <mc:Fallback>
                <p:oleObj name="Equation" r:id="rId3" imgW="1295280" imgH="596880" progId="Equation.DSMT4">
                  <p:embed/>
                  <p:pic>
                    <p:nvPicPr>
                      <p:cNvPr id="20" name="Content Placeholder 19">
                        <a:extLst>
                          <a:ext uri="{FF2B5EF4-FFF2-40B4-BE49-F238E27FC236}">
                            <a16:creationId xmlns:a16="http://schemas.microsoft.com/office/drawing/2014/main" xmlns="" id="{D2A0E677-46CE-4B4D-ADC1-B610CDAB9A3A}"/>
                          </a:ext>
                        </a:extLst>
                      </p:cNvPr>
                      <p:cNvPicPr/>
                      <p:nvPr/>
                    </p:nvPicPr>
                    <p:blipFill>
                      <a:blip r:embed="rId4"/>
                      <a:stretch>
                        <a:fillRect/>
                      </a:stretch>
                    </p:blipFill>
                    <p:spPr>
                      <a:xfrm>
                        <a:off x="3689729" y="1161636"/>
                        <a:ext cx="1247775" cy="57467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870B0496-C2DB-49D7-B921-23449533DE3E}"/>
              </a:ext>
            </a:extLst>
          </p:cNvPr>
          <p:cNvSpPr>
            <a:spLocks noGrp="1"/>
          </p:cNvSpPr>
          <p:nvPr>
            <p:ph sz="quarter" idx="25"/>
          </p:nvPr>
        </p:nvSpPr>
        <p:spPr>
          <a:xfrm>
            <a:off x="5039142" y="1292780"/>
            <a:ext cx="6296990" cy="317360"/>
          </a:xfrm>
        </p:spPr>
        <p:txBody>
          <a:bodyPr/>
          <a:lstStyle/>
          <a:p>
            <a:r>
              <a:rPr lang="en-IN" dirty="0"/>
              <a:t>is called </a:t>
            </a:r>
            <a:r>
              <a:rPr lang="en-IN" b="1" dirty="0"/>
              <a:t>convergent</a:t>
            </a:r>
            <a:r>
              <a:rPr lang="en-IN" dirty="0"/>
              <a:t> if the corresponding limit</a:t>
            </a:r>
          </a:p>
        </p:txBody>
      </p:sp>
      <p:sp>
        <p:nvSpPr>
          <p:cNvPr id="6" name="Content Placeholder 5">
            <a:extLst>
              <a:ext uri="{FF2B5EF4-FFF2-40B4-BE49-F238E27FC236}">
                <a16:creationId xmlns:a16="http://schemas.microsoft.com/office/drawing/2014/main" xmlns="" id="{91763853-8F4A-4526-95CE-474C6E323E23}"/>
              </a:ext>
            </a:extLst>
          </p:cNvPr>
          <p:cNvSpPr>
            <a:spLocks noGrp="1"/>
          </p:cNvSpPr>
          <p:nvPr>
            <p:ph sz="quarter" idx="26"/>
          </p:nvPr>
        </p:nvSpPr>
        <p:spPr>
          <a:xfrm>
            <a:off x="736600" y="1795235"/>
            <a:ext cx="6856896" cy="323520"/>
          </a:xfrm>
        </p:spPr>
        <p:txBody>
          <a:bodyPr/>
          <a:lstStyle/>
          <a:p>
            <a:r>
              <a:rPr lang="en-IN" dirty="0"/>
              <a:t>exists and </a:t>
            </a:r>
            <a:r>
              <a:rPr lang="en-IN" b="1" dirty="0"/>
              <a:t>divergent</a:t>
            </a:r>
            <a:r>
              <a:rPr lang="en-IN" dirty="0"/>
              <a:t> if the limit does not exist.</a:t>
            </a:r>
          </a:p>
        </p:txBody>
      </p:sp>
      <p:sp>
        <p:nvSpPr>
          <p:cNvPr id="7" name="Content Placeholder 6">
            <a:extLst>
              <a:ext uri="{FF2B5EF4-FFF2-40B4-BE49-F238E27FC236}">
                <a16:creationId xmlns:a16="http://schemas.microsoft.com/office/drawing/2014/main" xmlns="" id="{DD5A008B-39EA-453D-9413-ECD9F0DBA060}"/>
              </a:ext>
            </a:extLst>
          </p:cNvPr>
          <p:cNvSpPr>
            <a:spLocks noGrp="1"/>
          </p:cNvSpPr>
          <p:nvPr>
            <p:ph sz="quarter" idx="27"/>
          </p:nvPr>
        </p:nvSpPr>
        <p:spPr>
          <a:xfrm>
            <a:off x="736600" y="2385639"/>
            <a:ext cx="7618865" cy="323520"/>
          </a:xfrm>
        </p:spPr>
        <p:txBody>
          <a:bodyPr/>
          <a:lstStyle/>
          <a:p>
            <a:r>
              <a:rPr lang="en-IN" dirty="0"/>
              <a:t>(c) If </a:t>
            </a:r>
            <a:r>
              <a:rPr lang="en-IN" i="1" dirty="0"/>
              <a:t>f</a:t>
            </a:r>
            <a:r>
              <a:rPr lang="en-IN" dirty="0"/>
              <a:t> has a discontinuity at </a:t>
            </a:r>
            <a:r>
              <a:rPr lang="en-IN" i="1" dirty="0"/>
              <a:t>c</a:t>
            </a:r>
            <a:r>
              <a:rPr lang="en-IN" dirty="0"/>
              <a:t>, where </a:t>
            </a:r>
            <a:r>
              <a:rPr lang="en-IN" i="1" dirty="0"/>
              <a:t>a</a:t>
            </a:r>
            <a:r>
              <a:rPr lang="en-IN" dirty="0"/>
              <a:t> &lt; </a:t>
            </a:r>
            <a:r>
              <a:rPr lang="en-IN" i="1" dirty="0"/>
              <a:t>c</a:t>
            </a:r>
            <a:r>
              <a:rPr lang="en-IN" dirty="0"/>
              <a:t> &lt; </a:t>
            </a:r>
            <a:r>
              <a:rPr lang="en-IN" i="1" dirty="0"/>
              <a:t>b</a:t>
            </a:r>
            <a:r>
              <a:rPr lang="en-IN" dirty="0"/>
              <a:t>, and both</a:t>
            </a:r>
          </a:p>
        </p:txBody>
      </p:sp>
      <p:graphicFrame>
        <p:nvGraphicFramePr>
          <p:cNvPr id="22" name="Content Placeholder 21" descr="int_a^c (f(x) d x) and int_c^b (f(x) d x)">
            <a:extLst>
              <a:ext uri="{FF2B5EF4-FFF2-40B4-BE49-F238E27FC236}">
                <a16:creationId xmlns:a16="http://schemas.microsoft.com/office/drawing/2014/main" xmlns="" id="{C51CFFCA-C86B-48F9-8FA5-FA725E824E91}"/>
              </a:ext>
            </a:extLst>
          </p:cNvPr>
          <p:cNvGraphicFramePr>
            <a:graphicFrameLocks noGrp="1" noChangeAspect="1"/>
          </p:cNvGraphicFramePr>
          <p:nvPr>
            <p:ph sz="quarter" idx="28"/>
            <p:extLst>
              <p:ext uri="{D42A27DB-BD31-4B8C-83A1-F6EECF244321}">
                <p14:modId xmlns:p14="http://schemas.microsoft.com/office/powerpoint/2010/main" val="3557553014"/>
              </p:ext>
            </p:extLst>
          </p:nvPr>
        </p:nvGraphicFramePr>
        <p:xfrm>
          <a:off x="8370333" y="2232254"/>
          <a:ext cx="3211512" cy="587375"/>
        </p:xfrm>
        <a:graphic>
          <a:graphicData uri="http://schemas.openxmlformats.org/presentationml/2006/ole">
            <mc:AlternateContent xmlns:mc="http://schemas.openxmlformats.org/markup-compatibility/2006">
              <mc:Choice xmlns:v="urn:schemas-microsoft-com:vml" Requires="v">
                <p:oleObj spid="_x0000_s697500" name="Equation" r:id="rId5" imgW="3263760" imgH="596880" progId="Equation.DSMT4">
                  <p:embed/>
                </p:oleObj>
              </mc:Choice>
              <mc:Fallback>
                <p:oleObj name="Equation" r:id="rId5" imgW="3263760" imgH="596880" progId="Equation.DSMT4">
                  <p:embed/>
                  <p:pic>
                    <p:nvPicPr>
                      <p:cNvPr id="22" name="Content Placeholder 21">
                        <a:extLst>
                          <a:ext uri="{FF2B5EF4-FFF2-40B4-BE49-F238E27FC236}">
                            <a16:creationId xmlns:a16="http://schemas.microsoft.com/office/drawing/2014/main" xmlns="" id="{C51CFFCA-C86B-48F9-8FA5-FA725E824E91}"/>
                          </a:ext>
                        </a:extLst>
                      </p:cNvPr>
                      <p:cNvPicPr/>
                      <p:nvPr/>
                    </p:nvPicPr>
                    <p:blipFill>
                      <a:blip r:embed="rId6"/>
                      <a:stretch>
                        <a:fillRect/>
                      </a:stretch>
                    </p:blipFill>
                    <p:spPr>
                      <a:xfrm>
                        <a:off x="8370333" y="2232254"/>
                        <a:ext cx="3211512" cy="58737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xmlns="" id="{791CD03A-3C84-4143-834B-B56E892B37FD}"/>
              </a:ext>
            </a:extLst>
          </p:cNvPr>
          <p:cNvSpPr>
            <a:spLocks noGrp="1"/>
          </p:cNvSpPr>
          <p:nvPr>
            <p:ph sz="quarter" idx="29"/>
          </p:nvPr>
        </p:nvSpPr>
        <p:spPr>
          <a:xfrm>
            <a:off x="1133061" y="2924732"/>
            <a:ext cx="4701209" cy="317885"/>
          </a:xfrm>
        </p:spPr>
        <p:txBody>
          <a:bodyPr/>
          <a:lstStyle/>
          <a:p>
            <a:r>
              <a:rPr lang="en-IN" dirty="0"/>
              <a:t>are convergent, then we define</a:t>
            </a:r>
          </a:p>
        </p:txBody>
      </p:sp>
      <p:graphicFrame>
        <p:nvGraphicFramePr>
          <p:cNvPr id="24" name="Content Placeholder 23" descr="int_a^b (f(x) d x) = int_a^c (f(x) d x) + int_c^b (f(x) d x)">
            <a:extLst>
              <a:ext uri="{FF2B5EF4-FFF2-40B4-BE49-F238E27FC236}">
                <a16:creationId xmlns:a16="http://schemas.microsoft.com/office/drawing/2014/main" xmlns="" id="{3FD0D5EC-8E37-498E-A5C6-E36F30DFC1A5}"/>
              </a:ext>
            </a:extLst>
          </p:cNvPr>
          <p:cNvGraphicFramePr>
            <a:graphicFrameLocks noGrp="1" noChangeAspect="1"/>
          </p:cNvGraphicFramePr>
          <p:nvPr>
            <p:ph sz="quarter" idx="30"/>
            <p:extLst>
              <p:ext uri="{D42A27DB-BD31-4B8C-83A1-F6EECF244321}">
                <p14:modId xmlns:p14="http://schemas.microsoft.com/office/powerpoint/2010/main" val="3857293354"/>
              </p:ext>
            </p:extLst>
          </p:nvPr>
        </p:nvGraphicFramePr>
        <p:xfrm>
          <a:off x="3953355" y="3780984"/>
          <a:ext cx="4371975" cy="590550"/>
        </p:xfrm>
        <a:graphic>
          <a:graphicData uri="http://schemas.openxmlformats.org/presentationml/2006/ole">
            <mc:AlternateContent xmlns:mc="http://schemas.openxmlformats.org/markup-compatibility/2006">
              <mc:Choice xmlns:v="urn:schemas-microsoft-com:vml" Requires="v">
                <p:oleObj spid="_x0000_s697501" name="Equation" r:id="rId7" imgW="4419360" imgH="596880" progId="Equation.DSMT4">
                  <p:embed/>
                </p:oleObj>
              </mc:Choice>
              <mc:Fallback>
                <p:oleObj name="Equation" r:id="rId7" imgW="4419360" imgH="596880" progId="Equation.DSMT4">
                  <p:embed/>
                  <p:pic>
                    <p:nvPicPr>
                      <p:cNvPr id="24" name="Content Placeholder 23">
                        <a:extLst>
                          <a:ext uri="{FF2B5EF4-FFF2-40B4-BE49-F238E27FC236}">
                            <a16:creationId xmlns:a16="http://schemas.microsoft.com/office/drawing/2014/main" xmlns="" id="{3FD0D5EC-8E37-498E-A5C6-E36F30DFC1A5}"/>
                          </a:ext>
                        </a:extLst>
                      </p:cNvPr>
                      <p:cNvPicPr/>
                      <p:nvPr/>
                    </p:nvPicPr>
                    <p:blipFill>
                      <a:blip r:embed="rId8"/>
                      <a:stretch>
                        <a:fillRect/>
                      </a:stretch>
                    </p:blipFill>
                    <p:spPr>
                      <a:xfrm>
                        <a:off x="3953355" y="3780984"/>
                        <a:ext cx="4371975" cy="590550"/>
                      </a:xfrm>
                      <a:prstGeom prst="rect">
                        <a:avLst/>
                      </a:prstGeom>
                    </p:spPr>
                  </p:pic>
                </p:oleObj>
              </mc:Fallback>
            </mc:AlternateContent>
          </a:graphicData>
        </a:graphic>
      </p:graphicFrame>
    </p:spTree>
    <p:extLst>
      <p:ext uri="{BB962C8B-B14F-4D97-AF65-F5344CB8AC3E}">
        <p14:creationId xmlns:p14="http://schemas.microsoft.com/office/powerpoint/2010/main" val="4095376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14CA8-1E46-4E60-917A-CA83BA244BE6}"/>
              </a:ext>
            </a:extLst>
          </p:cNvPr>
          <p:cNvSpPr>
            <a:spLocks noGrp="1"/>
          </p:cNvSpPr>
          <p:nvPr>
            <p:ph type="title"/>
          </p:nvPr>
        </p:nvSpPr>
        <p:spPr/>
        <p:txBody>
          <a:bodyPr/>
          <a:lstStyle/>
          <a:p>
            <a:r>
              <a:rPr lang="en-US" altLang="en-US" dirty="0"/>
              <a:t>Example 5</a:t>
            </a:r>
            <a:endParaRPr lang="en-IN" dirty="0"/>
          </a:p>
        </p:txBody>
      </p:sp>
      <p:sp>
        <p:nvSpPr>
          <p:cNvPr id="3" name="Content Placeholder 2">
            <a:extLst>
              <a:ext uri="{FF2B5EF4-FFF2-40B4-BE49-F238E27FC236}">
                <a16:creationId xmlns:a16="http://schemas.microsoft.com/office/drawing/2014/main" xmlns="" id="{B44BB222-4F1A-46CC-86BD-6E5B04C4E340}"/>
              </a:ext>
            </a:extLst>
          </p:cNvPr>
          <p:cNvSpPr>
            <a:spLocks noGrp="1"/>
          </p:cNvSpPr>
          <p:nvPr>
            <p:ph sz="quarter" idx="23"/>
          </p:nvPr>
        </p:nvSpPr>
        <p:spPr>
          <a:xfrm>
            <a:off x="736600" y="1289050"/>
            <a:ext cx="654878" cy="311150"/>
          </a:xfrm>
        </p:spPr>
        <p:txBody>
          <a:bodyPr/>
          <a:lstStyle/>
          <a:p>
            <a:r>
              <a:rPr lang="en-US" altLang="en-US" dirty="0"/>
              <a:t>Find</a:t>
            </a:r>
            <a:endParaRPr lang="en-IN" dirty="0"/>
          </a:p>
        </p:txBody>
      </p:sp>
      <p:graphicFrame>
        <p:nvGraphicFramePr>
          <p:cNvPr id="20" name="Content Placeholder 19" descr="int_2^5 ((1/sqrt(x minus 2)) d x).&#10;">
            <a:extLst>
              <a:ext uri="{FF2B5EF4-FFF2-40B4-BE49-F238E27FC236}">
                <a16:creationId xmlns:a16="http://schemas.microsoft.com/office/drawing/2014/main" xmlns="" id="{6F94A354-9C20-4966-8C73-4A31D7EC27AB}"/>
              </a:ext>
            </a:extLst>
          </p:cNvPr>
          <p:cNvGraphicFramePr>
            <a:graphicFrameLocks noGrp="1" noChangeAspect="1"/>
          </p:cNvGraphicFramePr>
          <p:nvPr>
            <p:ph sz="quarter" idx="24"/>
            <p:extLst>
              <p:ext uri="{D42A27DB-BD31-4B8C-83A1-F6EECF244321}">
                <p14:modId xmlns:p14="http://schemas.microsoft.com/office/powerpoint/2010/main" val="3765029516"/>
              </p:ext>
            </p:extLst>
          </p:nvPr>
        </p:nvGraphicFramePr>
        <p:xfrm>
          <a:off x="1403101" y="1077088"/>
          <a:ext cx="1678831" cy="781746"/>
        </p:xfrm>
        <a:graphic>
          <a:graphicData uri="http://schemas.openxmlformats.org/presentationml/2006/ole">
            <mc:AlternateContent xmlns:mc="http://schemas.openxmlformats.org/markup-compatibility/2006">
              <mc:Choice xmlns:v="urn:schemas-microsoft-com:vml" Requires="v">
                <p:oleObj spid="_x0000_s698517" name="Equation" r:id="rId3" imgW="1663560" imgH="774360" progId="Equation.DSMT4">
                  <p:embed/>
                </p:oleObj>
              </mc:Choice>
              <mc:Fallback>
                <p:oleObj name="Equation" r:id="rId3" imgW="1663560" imgH="774360" progId="Equation.DSMT4">
                  <p:embed/>
                  <p:pic>
                    <p:nvPicPr>
                      <p:cNvPr id="19" name="Object 18">
                        <a:extLst>
                          <a:ext uri="{FF2B5EF4-FFF2-40B4-BE49-F238E27FC236}">
                            <a16:creationId xmlns:a16="http://schemas.microsoft.com/office/drawing/2014/main" xmlns="" id="{B2853CA6-0E9E-4903-8E29-79AE848C22AD}"/>
                          </a:ext>
                        </a:extLst>
                      </p:cNvPr>
                      <p:cNvPicPr/>
                      <p:nvPr/>
                    </p:nvPicPr>
                    <p:blipFill>
                      <a:blip r:embed="rId4"/>
                      <a:stretch>
                        <a:fillRect/>
                      </a:stretch>
                    </p:blipFill>
                    <p:spPr>
                      <a:xfrm>
                        <a:off x="1403101" y="1077088"/>
                        <a:ext cx="1678831" cy="78174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E383A76E-3B82-4FE7-82BF-8DAC937168AB}"/>
              </a:ext>
            </a:extLst>
          </p:cNvPr>
          <p:cNvSpPr>
            <a:spLocks noGrp="1"/>
          </p:cNvSpPr>
          <p:nvPr>
            <p:ph sz="quarter" idx="25"/>
          </p:nvPr>
        </p:nvSpPr>
        <p:spPr>
          <a:xfrm>
            <a:off x="736600" y="2117724"/>
            <a:ext cx="7582452" cy="756645"/>
          </a:xfrm>
        </p:spPr>
        <p:txBody>
          <a:bodyPr/>
          <a:lstStyle/>
          <a:p>
            <a:r>
              <a:rPr lang="en-US" altLang="en-US" b="1" dirty="0">
                <a:solidFill>
                  <a:srgbClr val="0000A3"/>
                </a:solidFill>
              </a:rPr>
              <a:t>Solution:</a:t>
            </a:r>
          </a:p>
          <a:p>
            <a:r>
              <a:rPr lang="en-US" altLang="en-US" dirty="0"/>
              <a:t>We note first that the given integral is improper because</a:t>
            </a:r>
            <a:endParaRPr lang="en-IN" dirty="0"/>
          </a:p>
        </p:txBody>
      </p:sp>
      <p:graphicFrame>
        <p:nvGraphicFramePr>
          <p:cNvPr id="22" name="Content Placeholder 21" descr="f(x) = 1/(sqrt(x minus 2))&#10;">
            <a:extLst>
              <a:ext uri="{FF2B5EF4-FFF2-40B4-BE49-F238E27FC236}">
                <a16:creationId xmlns:a16="http://schemas.microsoft.com/office/drawing/2014/main" xmlns="" id="{E3B41F5F-009D-413F-A085-FB07632CBEE7}"/>
              </a:ext>
            </a:extLst>
          </p:cNvPr>
          <p:cNvGraphicFramePr>
            <a:graphicFrameLocks noGrp="1" noChangeAspect="1"/>
          </p:cNvGraphicFramePr>
          <p:nvPr>
            <p:ph sz="quarter" idx="26"/>
            <p:extLst>
              <p:ext uri="{D42A27DB-BD31-4B8C-83A1-F6EECF244321}">
                <p14:modId xmlns:p14="http://schemas.microsoft.com/office/powerpoint/2010/main" val="3911136228"/>
              </p:ext>
            </p:extLst>
          </p:nvPr>
        </p:nvGraphicFramePr>
        <p:xfrm>
          <a:off x="8337044" y="2379102"/>
          <a:ext cx="1877293" cy="812163"/>
        </p:xfrm>
        <a:graphic>
          <a:graphicData uri="http://schemas.openxmlformats.org/presentationml/2006/ole">
            <mc:AlternateContent xmlns:mc="http://schemas.openxmlformats.org/markup-compatibility/2006">
              <mc:Choice xmlns:v="urn:schemas-microsoft-com:vml" Requires="v">
                <p:oleObj spid="_x0000_s698518" name="Equation" r:id="rId5" imgW="1790640" imgH="774360" progId="Equation.DSMT4">
                  <p:embed/>
                </p:oleObj>
              </mc:Choice>
              <mc:Fallback>
                <p:oleObj name="Equation" r:id="rId5" imgW="1790640" imgH="774360" progId="Equation.DSMT4">
                  <p:embed/>
                  <p:pic>
                    <p:nvPicPr>
                      <p:cNvPr id="21" name="Object 20">
                        <a:extLst>
                          <a:ext uri="{FF2B5EF4-FFF2-40B4-BE49-F238E27FC236}">
                            <a16:creationId xmlns:a16="http://schemas.microsoft.com/office/drawing/2014/main" xmlns="" id="{4D5991A3-2D40-4656-B6A1-47853DCEC41D}"/>
                          </a:ext>
                        </a:extLst>
                      </p:cNvPr>
                      <p:cNvPicPr/>
                      <p:nvPr/>
                    </p:nvPicPr>
                    <p:blipFill>
                      <a:blip r:embed="rId6"/>
                      <a:stretch>
                        <a:fillRect/>
                      </a:stretch>
                    </p:blipFill>
                    <p:spPr>
                      <a:xfrm>
                        <a:off x="8337044" y="2379102"/>
                        <a:ext cx="1877293" cy="81216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0D7CEFE7-BDB3-4C01-BFC8-A3E0D7E75A4B}"/>
              </a:ext>
            </a:extLst>
          </p:cNvPr>
          <p:cNvSpPr>
            <a:spLocks noGrp="1"/>
          </p:cNvSpPr>
          <p:nvPr>
            <p:ph sz="quarter" idx="27"/>
          </p:nvPr>
        </p:nvSpPr>
        <p:spPr>
          <a:xfrm>
            <a:off x="736600" y="3120889"/>
            <a:ext cx="5151016" cy="360031"/>
          </a:xfrm>
        </p:spPr>
        <p:txBody>
          <a:bodyPr/>
          <a:lstStyle/>
          <a:p>
            <a:r>
              <a:rPr lang="en-US" altLang="en-US" dirty="0"/>
              <a:t>has the vertical asymptote </a:t>
            </a:r>
            <a:r>
              <a:rPr lang="en-US" altLang="en-US" i="1" dirty="0"/>
              <a:t>x</a:t>
            </a:r>
            <a:r>
              <a:rPr lang="en-US" altLang="en-US" dirty="0"/>
              <a:t> = 2. </a:t>
            </a:r>
          </a:p>
        </p:txBody>
      </p:sp>
      <p:sp>
        <p:nvSpPr>
          <p:cNvPr id="8" name="Content Placeholder 7">
            <a:extLst>
              <a:ext uri="{FF2B5EF4-FFF2-40B4-BE49-F238E27FC236}">
                <a16:creationId xmlns:a16="http://schemas.microsoft.com/office/drawing/2014/main" xmlns="" id="{15DD4D53-9F26-4C05-AE46-8F384DCDDDEE}"/>
              </a:ext>
            </a:extLst>
          </p:cNvPr>
          <p:cNvSpPr>
            <a:spLocks noGrp="1"/>
          </p:cNvSpPr>
          <p:nvPr>
            <p:ph sz="quarter" idx="28"/>
          </p:nvPr>
        </p:nvSpPr>
        <p:spPr>
          <a:xfrm>
            <a:off x="736600" y="3946699"/>
            <a:ext cx="10712449" cy="709082"/>
          </a:xfrm>
        </p:spPr>
        <p:txBody>
          <a:bodyPr/>
          <a:lstStyle/>
          <a:p>
            <a:r>
              <a:rPr lang="en-US" altLang="en-US" dirty="0"/>
              <a:t>Since the infinite discontinuity occurs at the left endpoint of [2, 5], we use part (b) of Definition 3:</a:t>
            </a:r>
            <a:endParaRPr lang="en-IN" dirty="0"/>
          </a:p>
        </p:txBody>
      </p:sp>
      <p:graphicFrame>
        <p:nvGraphicFramePr>
          <p:cNvPr id="24" name="Content Placeholder 23" descr="int_2^5 ((d x)/(sqrt(x minus 2))) = lim_(t right arrow 2^+) (int_t^5 ((d x)/(sqrt(x minus 2))))&#10;">
            <a:extLst>
              <a:ext uri="{FF2B5EF4-FFF2-40B4-BE49-F238E27FC236}">
                <a16:creationId xmlns:a16="http://schemas.microsoft.com/office/drawing/2014/main" xmlns="" id="{3E39828C-86BC-43BF-8724-93A71123AB86}"/>
              </a:ext>
            </a:extLst>
          </p:cNvPr>
          <p:cNvGraphicFramePr>
            <a:graphicFrameLocks noGrp="1" noChangeAspect="1"/>
          </p:cNvGraphicFramePr>
          <p:nvPr>
            <p:ph sz="quarter" idx="29"/>
            <p:extLst>
              <p:ext uri="{D42A27DB-BD31-4B8C-83A1-F6EECF244321}">
                <p14:modId xmlns:p14="http://schemas.microsoft.com/office/powerpoint/2010/main" val="3953276796"/>
              </p:ext>
            </p:extLst>
          </p:nvPr>
        </p:nvGraphicFramePr>
        <p:xfrm>
          <a:off x="4590371" y="4998778"/>
          <a:ext cx="3486887" cy="827627"/>
        </p:xfrm>
        <a:graphic>
          <a:graphicData uri="http://schemas.openxmlformats.org/presentationml/2006/ole">
            <mc:AlternateContent xmlns:mc="http://schemas.openxmlformats.org/markup-compatibility/2006">
              <mc:Choice xmlns:v="urn:schemas-microsoft-com:vml" Requires="v">
                <p:oleObj spid="_x0000_s698519" name="Equation" r:id="rId7" imgW="3263760" imgH="774360" progId="Equation.DSMT4">
                  <p:embed/>
                </p:oleObj>
              </mc:Choice>
              <mc:Fallback>
                <p:oleObj name="Equation" r:id="rId7" imgW="3263760" imgH="774360" progId="Equation.DSMT4">
                  <p:embed/>
                  <p:pic>
                    <p:nvPicPr>
                      <p:cNvPr id="23" name="Object 22">
                        <a:extLst>
                          <a:ext uri="{FF2B5EF4-FFF2-40B4-BE49-F238E27FC236}">
                            <a16:creationId xmlns:a16="http://schemas.microsoft.com/office/drawing/2014/main" xmlns="" id="{9DC5EA47-9205-4422-A103-67FFEAA28667}"/>
                          </a:ext>
                        </a:extLst>
                      </p:cNvPr>
                      <p:cNvPicPr/>
                      <p:nvPr/>
                    </p:nvPicPr>
                    <p:blipFill>
                      <a:blip r:embed="rId8"/>
                      <a:stretch>
                        <a:fillRect/>
                      </a:stretch>
                    </p:blipFill>
                    <p:spPr>
                      <a:xfrm>
                        <a:off x="4590371" y="4998778"/>
                        <a:ext cx="3486887" cy="827627"/>
                      </a:xfrm>
                      <a:prstGeom prst="rect">
                        <a:avLst/>
                      </a:prstGeom>
                    </p:spPr>
                  </p:pic>
                </p:oleObj>
              </mc:Fallback>
            </mc:AlternateContent>
          </a:graphicData>
        </a:graphic>
      </p:graphicFrame>
    </p:spTree>
    <p:extLst>
      <p:ext uri="{BB962C8B-B14F-4D97-AF65-F5344CB8AC3E}">
        <p14:creationId xmlns:p14="http://schemas.microsoft.com/office/powerpoint/2010/main" val="2323446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B219BB-024B-436F-A5C8-303A110C660E}"/>
              </a:ext>
            </a:extLst>
          </p:cNvPr>
          <p:cNvSpPr>
            <a:spLocks noGrp="1"/>
          </p:cNvSpPr>
          <p:nvPr>
            <p:ph type="title"/>
          </p:nvPr>
        </p:nvSpPr>
        <p:spPr>
          <a:xfrm>
            <a:off x="838200" y="365126"/>
            <a:ext cx="10515600" cy="518976"/>
          </a:xfrm>
        </p:spPr>
        <p:txBody>
          <a:bodyPr/>
          <a:lstStyle/>
          <a:p>
            <a:r>
              <a:rPr lang="en-US" altLang="en-US" dirty="0"/>
              <a:t>Example 5 – </a:t>
            </a:r>
            <a:r>
              <a:rPr lang="en-US" altLang="en-US" i="1" dirty="0"/>
              <a:t>Solution</a:t>
            </a:r>
            <a:endParaRPr lang="en-IN" dirty="0"/>
          </a:p>
        </p:txBody>
      </p:sp>
      <p:graphicFrame>
        <p:nvGraphicFramePr>
          <p:cNvPr id="12" name="Content Placeholder 11" descr=" =  lim_(t right arrow 2^+) (2 sqrt(x minus 2)]_t^5)&#10; =  lim_(t right arrow 2^+) (2(sqrt(3) minus sqrt(t minus 2)))&#10; =  2sqrt(3)&#10;">
            <a:extLst>
              <a:ext uri="{FF2B5EF4-FFF2-40B4-BE49-F238E27FC236}">
                <a16:creationId xmlns:a16="http://schemas.microsoft.com/office/drawing/2014/main" xmlns="" id="{AAF12C9A-BBCE-4E49-B92D-79CC9239A39E}"/>
              </a:ext>
            </a:extLst>
          </p:cNvPr>
          <p:cNvGraphicFramePr>
            <a:graphicFrameLocks noGrp="1" noChangeAspect="1"/>
          </p:cNvGraphicFramePr>
          <p:nvPr>
            <p:ph sz="quarter" idx="12"/>
            <p:extLst>
              <p:ext uri="{D42A27DB-BD31-4B8C-83A1-F6EECF244321}">
                <p14:modId xmlns:p14="http://schemas.microsoft.com/office/powerpoint/2010/main" val="871743609"/>
              </p:ext>
            </p:extLst>
          </p:nvPr>
        </p:nvGraphicFramePr>
        <p:xfrm>
          <a:off x="4823691" y="953674"/>
          <a:ext cx="2557318" cy="1858733"/>
        </p:xfrm>
        <a:graphic>
          <a:graphicData uri="http://schemas.openxmlformats.org/presentationml/2006/ole">
            <mc:AlternateContent xmlns:mc="http://schemas.openxmlformats.org/markup-compatibility/2006">
              <mc:Choice xmlns:v="urn:schemas-microsoft-com:vml" Requires="v">
                <p:oleObj spid="_x0000_s699442" name="Equation" r:id="rId3" imgW="2603160" imgH="1892160" progId="Equation.DSMT4">
                  <p:embed/>
                </p:oleObj>
              </mc:Choice>
              <mc:Fallback>
                <p:oleObj name="Equation" r:id="rId3" imgW="2603160" imgH="1892160" progId="Equation.DSMT4">
                  <p:embed/>
                  <p:pic>
                    <p:nvPicPr>
                      <p:cNvPr id="11" name="Object 10">
                        <a:extLst>
                          <a:ext uri="{FF2B5EF4-FFF2-40B4-BE49-F238E27FC236}">
                            <a16:creationId xmlns:a16="http://schemas.microsoft.com/office/drawing/2014/main" xmlns="" id="{38D0F5D9-6874-412C-991A-D87E2FE8DDDC}"/>
                          </a:ext>
                        </a:extLst>
                      </p:cNvPr>
                      <p:cNvPicPr/>
                      <p:nvPr/>
                    </p:nvPicPr>
                    <p:blipFill>
                      <a:blip r:embed="rId4"/>
                      <a:stretch>
                        <a:fillRect/>
                      </a:stretch>
                    </p:blipFill>
                    <p:spPr>
                      <a:xfrm>
                        <a:off x="4823691" y="953674"/>
                        <a:ext cx="2557318" cy="185873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xmlns="" id="{335D2509-0F8F-48BF-890C-ED610F41A908}"/>
              </a:ext>
            </a:extLst>
          </p:cNvPr>
          <p:cNvSpPr>
            <a:spLocks noGrp="1"/>
          </p:cNvSpPr>
          <p:nvPr>
            <p:ph sz="quarter" idx="13"/>
          </p:nvPr>
        </p:nvSpPr>
        <p:spPr>
          <a:xfrm>
            <a:off x="733425" y="2931294"/>
            <a:ext cx="10721975" cy="1070688"/>
          </a:xfrm>
        </p:spPr>
        <p:txBody>
          <a:bodyPr/>
          <a:lstStyle/>
          <a:p>
            <a:r>
              <a:rPr lang="en-US" altLang="en-US" dirty="0"/>
              <a:t>Thus the given improper integral is convergent and, since the integrand is positive, we can interpret the value of the integral as the area of the shaded region in Figure 10.</a:t>
            </a:r>
            <a:endParaRPr lang="en-IN" dirty="0"/>
          </a:p>
        </p:txBody>
      </p:sp>
      <p:pic>
        <p:nvPicPr>
          <p:cNvPr id="13" name="Content Placeholder 12" descr="A curve labeled y = 1/(sqrt(2) minus 2) is graphed in the first quadrant of the x y coordinate plane. It is a decreasing concave upward curve. It starts from the top left of the viewing window in the first quadrant near the line x = 2, goes down and to the right with decreasing steepness passes through the point (5, 1/sqrt(2)), again goes down and to the right with decreasing steepness exits the right of the viewing window. The area under the curve, the line x = 2, x= 5 and the x axis is shaded. It is labeled area = 2/sqrt(3).">
            <a:extLst>
              <a:ext uri="{FF2B5EF4-FFF2-40B4-BE49-F238E27FC236}">
                <a16:creationId xmlns:a16="http://schemas.microsoft.com/office/drawing/2014/main" xmlns="" id="{D023BCB3-0B84-4F41-97B2-948C7C1C2054}"/>
              </a:ext>
            </a:extLst>
          </p:cNvPr>
          <p:cNvPicPr>
            <a:picLocks noGrp="1" noChangeAspect="1"/>
          </p:cNvPicPr>
          <p:nvPr>
            <p:ph sz="quarter" idx="14"/>
          </p:nvPr>
        </p:nvPicPr>
        <p:blipFill>
          <a:blip r:embed="rId5"/>
          <a:stretch>
            <a:fillRect/>
          </a:stretch>
        </p:blipFill>
        <p:spPr>
          <a:xfrm>
            <a:off x="4667367" y="4071555"/>
            <a:ext cx="2762459" cy="1697633"/>
          </a:xfrm>
          <a:prstGeom prst="rect">
            <a:avLst/>
          </a:prstGeom>
        </p:spPr>
      </p:pic>
      <p:sp>
        <p:nvSpPr>
          <p:cNvPr id="7" name="Content Placeholder 6">
            <a:extLst>
              <a:ext uri="{FF2B5EF4-FFF2-40B4-BE49-F238E27FC236}">
                <a16:creationId xmlns:a16="http://schemas.microsoft.com/office/drawing/2014/main" xmlns="" id="{23817604-971F-4E1C-B130-A0BC29DEE409}"/>
              </a:ext>
            </a:extLst>
          </p:cNvPr>
          <p:cNvSpPr>
            <a:spLocks noGrp="1"/>
          </p:cNvSpPr>
          <p:nvPr>
            <p:ph sz="quarter" idx="15"/>
          </p:nvPr>
        </p:nvSpPr>
        <p:spPr>
          <a:xfrm>
            <a:off x="733425" y="5933726"/>
            <a:ext cx="10729913" cy="308296"/>
          </a:xfrm>
        </p:spPr>
        <p:txBody>
          <a:bodyPr/>
          <a:lstStyle/>
          <a:p>
            <a:pPr algn="ctr"/>
            <a:r>
              <a:rPr lang="en-US" altLang="en-US" sz="2000" b="1" dirty="0"/>
              <a:t>Figure 10</a:t>
            </a:r>
          </a:p>
        </p:txBody>
      </p:sp>
    </p:spTree>
    <p:extLst>
      <p:ext uri="{BB962C8B-B14F-4D97-AF65-F5344CB8AC3E}">
        <p14:creationId xmlns:p14="http://schemas.microsoft.com/office/powerpoint/2010/main" val="957384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3"/>
            <a:ext cx="10515600" cy="684026"/>
          </a:xfrm>
        </p:spPr>
        <p:txBody>
          <a:bodyPr/>
          <a:lstStyle/>
          <a:p>
            <a:pPr algn="ctr"/>
            <a:r>
              <a:rPr lang="en-US" sz="3600" dirty="0"/>
              <a:t>7.8 </a:t>
            </a:r>
            <a:r>
              <a:rPr lang="en-US" altLang="en-US" sz="3600" dirty="0"/>
              <a:t>Improper Integrals</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a:t>
            </a:r>
            <a:r>
              <a:rPr lang="en-US" dirty="0" smtClean="0"/>
              <a:t>Calculus: Early Transcendentals,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122018-F32D-48CB-8808-5EE4002858CB}"/>
              </a:ext>
            </a:extLst>
          </p:cNvPr>
          <p:cNvSpPr>
            <a:spLocks noGrp="1"/>
          </p:cNvSpPr>
          <p:nvPr>
            <p:ph type="title"/>
          </p:nvPr>
        </p:nvSpPr>
        <p:spPr>
          <a:xfrm>
            <a:off x="838200" y="3011557"/>
            <a:ext cx="10515600" cy="487017"/>
          </a:xfrm>
        </p:spPr>
        <p:txBody>
          <a:bodyPr/>
          <a:lstStyle/>
          <a:p>
            <a:pPr algn="ctr"/>
            <a:r>
              <a:rPr lang="en-IN" dirty="0"/>
              <a:t>A Comparison Test for Improper Integrals</a:t>
            </a:r>
          </a:p>
        </p:txBody>
      </p:sp>
    </p:spTree>
    <p:extLst>
      <p:ext uri="{BB962C8B-B14F-4D97-AF65-F5344CB8AC3E}">
        <p14:creationId xmlns:p14="http://schemas.microsoft.com/office/powerpoint/2010/main" val="969437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727B0A-235E-4578-9436-BAA182D9E5E0}"/>
              </a:ext>
            </a:extLst>
          </p:cNvPr>
          <p:cNvSpPr>
            <a:spLocks noGrp="1"/>
          </p:cNvSpPr>
          <p:nvPr>
            <p:ph type="title"/>
          </p:nvPr>
        </p:nvSpPr>
        <p:spPr/>
        <p:txBody>
          <a:bodyPr/>
          <a:lstStyle/>
          <a:p>
            <a:r>
              <a:rPr lang="en-US" altLang="en-US" dirty="0"/>
              <a:t>A Comparison Test for Improper Integrals </a:t>
            </a:r>
            <a:r>
              <a:rPr lang="en-US" altLang="en-US" sz="2400" b="0" dirty="0"/>
              <a:t>(1 of 3)</a:t>
            </a:r>
            <a:endParaRPr lang="en-IN" sz="2400" b="0" dirty="0"/>
          </a:p>
        </p:txBody>
      </p:sp>
      <p:sp>
        <p:nvSpPr>
          <p:cNvPr id="3" name="Content Placeholder 2">
            <a:extLst>
              <a:ext uri="{FF2B5EF4-FFF2-40B4-BE49-F238E27FC236}">
                <a16:creationId xmlns:a16="http://schemas.microsoft.com/office/drawing/2014/main" xmlns="" id="{F5BE6CDB-E496-43E0-8EDD-18EF856CCB6C}"/>
              </a:ext>
            </a:extLst>
          </p:cNvPr>
          <p:cNvSpPr>
            <a:spLocks noGrp="1"/>
          </p:cNvSpPr>
          <p:nvPr>
            <p:ph sz="quarter" idx="23"/>
          </p:nvPr>
        </p:nvSpPr>
        <p:spPr>
          <a:xfrm>
            <a:off x="736600" y="1289049"/>
            <a:ext cx="10712450" cy="1513785"/>
          </a:xfrm>
        </p:spPr>
        <p:txBody>
          <a:bodyPr/>
          <a:lstStyle/>
          <a:p>
            <a:r>
              <a:rPr lang="en-US" altLang="en-US" dirty="0"/>
              <a:t>Sometimes it is impossible to find the exact value of an improper integral and yet it is important to know whether it is convergent or divergent.</a:t>
            </a:r>
          </a:p>
          <a:p>
            <a:r>
              <a:rPr lang="en-US" altLang="en-US" dirty="0"/>
              <a:t>In such cases the following theorem is useful. Although we state it for Type 1 integrals, a similar theorem is true for Type 2 integrals.</a:t>
            </a:r>
          </a:p>
        </p:txBody>
      </p:sp>
      <p:sp>
        <p:nvSpPr>
          <p:cNvPr id="4" name="Content Placeholder 3">
            <a:extLst>
              <a:ext uri="{FF2B5EF4-FFF2-40B4-BE49-F238E27FC236}">
                <a16:creationId xmlns:a16="http://schemas.microsoft.com/office/drawing/2014/main" xmlns="" id="{F99CD528-B4CE-43C8-A013-812CB0E3A18D}"/>
              </a:ext>
            </a:extLst>
          </p:cNvPr>
          <p:cNvSpPr>
            <a:spLocks noGrp="1"/>
          </p:cNvSpPr>
          <p:nvPr>
            <p:ph sz="quarter" idx="24"/>
          </p:nvPr>
        </p:nvSpPr>
        <p:spPr>
          <a:xfrm>
            <a:off x="736600" y="3117851"/>
            <a:ext cx="10400792" cy="688838"/>
          </a:xfrm>
        </p:spPr>
        <p:txBody>
          <a:bodyPr/>
          <a:lstStyle/>
          <a:p>
            <a:r>
              <a:rPr lang="en-IN" b="1" dirty="0">
                <a:solidFill>
                  <a:srgbClr val="0000A3"/>
                </a:solidFill>
                <a:latin typeface="Arial" panose="020B0604020202020204" pitchFamily="34" charset="0"/>
                <a:cs typeface="Arial" panose="020B0604020202020204" pitchFamily="34" charset="0"/>
              </a:rPr>
              <a:t>Comparison Theorem</a:t>
            </a:r>
            <a:r>
              <a:rPr lang="en-IN" dirty="0">
                <a:latin typeface="Arial" panose="020B0604020202020204" pitchFamily="34" charset="0"/>
                <a:cs typeface="Arial" panose="020B0604020202020204" pitchFamily="34" charset="0"/>
              </a:rPr>
              <a:t> Suppose that </a:t>
            </a:r>
            <a:r>
              <a:rPr lang="en-IN" i="1" dirty="0">
                <a:latin typeface="Arial" panose="020B0604020202020204" pitchFamily="34" charset="0"/>
                <a:cs typeface="Arial" panose="020B0604020202020204" pitchFamily="34" charset="0"/>
              </a:rPr>
              <a:t>f</a:t>
            </a:r>
            <a:r>
              <a:rPr lang="en-IN" dirty="0">
                <a:latin typeface="Arial" panose="020B0604020202020204" pitchFamily="34" charset="0"/>
                <a:cs typeface="Arial" panose="020B0604020202020204" pitchFamily="34" charset="0"/>
              </a:rPr>
              <a:t> and </a:t>
            </a:r>
            <a:r>
              <a:rPr lang="en-IN" i="1" dirty="0">
                <a:latin typeface="Arial" panose="020B0604020202020204" pitchFamily="34" charset="0"/>
                <a:cs typeface="Arial" panose="020B0604020202020204" pitchFamily="34" charset="0"/>
              </a:rPr>
              <a:t>g</a:t>
            </a:r>
            <a:r>
              <a:rPr lang="en-IN" dirty="0">
                <a:latin typeface="Arial" panose="020B0604020202020204" pitchFamily="34" charset="0"/>
                <a:cs typeface="Arial" panose="020B0604020202020204" pitchFamily="34" charset="0"/>
              </a:rPr>
              <a:t> are continuous functions with </a:t>
            </a:r>
            <a:r>
              <a:rPr lang="en-IN" i="1" dirty="0">
                <a:latin typeface="Arial" panose="020B0604020202020204" pitchFamily="34" charset="0"/>
                <a:cs typeface="Arial" panose="020B0604020202020204" pitchFamily="34" charset="0"/>
              </a:rPr>
              <a:t>f</a:t>
            </a:r>
            <a:r>
              <a:rPr lang="en-IN" dirty="0">
                <a:latin typeface="Arial" panose="020B0604020202020204" pitchFamily="34" charset="0"/>
                <a:cs typeface="Arial" panose="020B0604020202020204" pitchFamily="34" charset="0"/>
              </a:rPr>
              <a:t>(</a:t>
            </a:r>
            <a:r>
              <a:rPr lang="en-IN" i="1" dirty="0">
                <a:latin typeface="Arial" panose="020B0604020202020204" pitchFamily="34" charset="0"/>
                <a:cs typeface="Arial" panose="020B0604020202020204" pitchFamily="34" charset="0"/>
              </a:rPr>
              <a:t>x</a:t>
            </a:r>
            <a:r>
              <a:rPr lang="en-IN" dirty="0">
                <a:latin typeface="Arial" panose="020B0604020202020204" pitchFamily="34" charset="0"/>
                <a:cs typeface="Arial" panose="020B0604020202020204" pitchFamily="34" charset="0"/>
              </a:rPr>
              <a:t>) </a:t>
            </a:r>
            <a:r>
              <a:rPr lang="en-IN" dirty="0" smtClean="0">
                <a:latin typeface="Arial" panose="020B0604020202020204" pitchFamily="34" charset="0"/>
                <a:cs typeface="Arial" panose="020B0604020202020204" pitchFamily="34" charset="0"/>
              </a:rPr>
              <a:t>≥ </a:t>
            </a:r>
            <a:r>
              <a:rPr lang="en-IN" i="1" dirty="0">
                <a:latin typeface="Arial" panose="020B0604020202020204" pitchFamily="34" charset="0"/>
                <a:cs typeface="Arial" panose="020B0604020202020204" pitchFamily="34" charset="0"/>
              </a:rPr>
              <a:t>g</a:t>
            </a:r>
            <a:r>
              <a:rPr lang="en-IN" dirty="0">
                <a:latin typeface="Arial" panose="020B0604020202020204" pitchFamily="34" charset="0"/>
                <a:cs typeface="Arial" panose="020B0604020202020204" pitchFamily="34" charset="0"/>
              </a:rPr>
              <a:t>(</a:t>
            </a:r>
            <a:r>
              <a:rPr lang="en-IN" i="1" dirty="0">
                <a:latin typeface="Arial" panose="020B0604020202020204" pitchFamily="34" charset="0"/>
                <a:cs typeface="Arial" panose="020B0604020202020204" pitchFamily="34" charset="0"/>
              </a:rPr>
              <a:t>x</a:t>
            </a:r>
            <a:r>
              <a:rPr lang="en-IN" dirty="0">
                <a:latin typeface="Arial" panose="020B0604020202020204" pitchFamily="34" charset="0"/>
                <a:cs typeface="Arial" panose="020B0604020202020204" pitchFamily="34" charset="0"/>
              </a:rPr>
              <a:t>) </a:t>
            </a:r>
            <a:r>
              <a:rPr lang="en-IN" dirty="0" smtClean="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0 for </a:t>
            </a:r>
            <a:r>
              <a:rPr lang="en-IN" i="1" dirty="0">
                <a:latin typeface="Arial" panose="020B0604020202020204" pitchFamily="34" charset="0"/>
                <a:cs typeface="Arial" panose="020B0604020202020204" pitchFamily="34" charset="0"/>
              </a:rPr>
              <a:t>x</a:t>
            </a:r>
            <a:r>
              <a:rPr lang="en-IN" dirty="0">
                <a:latin typeface="Arial" panose="020B0604020202020204" pitchFamily="34" charset="0"/>
                <a:cs typeface="Arial" panose="020B0604020202020204" pitchFamily="34" charset="0"/>
              </a:rPr>
              <a:t> </a:t>
            </a:r>
            <a:r>
              <a:rPr lang="en-IN" dirty="0" smtClean="0">
                <a:latin typeface="Arial" panose="020B0604020202020204" pitchFamily="34" charset="0"/>
                <a:cs typeface="Arial" panose="020B0604020202020204" pitchFamily="34" charset="0"/>
              </a:rPr>
              <a:t>≥ </a:t>
            </a:r>
            <a:r>
              <a:rPr lang="en-IN" i="1" dirty="0">
                <a:latin typeface="Arial" panose="020B0604020202020204" pitchFamily="34" charset="0"/>
                <a:cs typeface="Arial" panose="020B0604020202020204" pitchFamily="34" charset="0"/>
              </a:rPr>
              <a:t>a</a:t>
            </a:r>
            <a:r>
              <a:rPr lang="en-IN" dirty="0">
                <a:latin typeface="Arial" panose="020B0604020202020204" pitchFamily="34" charset="0"/>
                <a:cs typeface="Arial" panose="020B0604020202020204" pitchFamily="34" charset="0"/>
              </a:rPr>
              <a:t>.</a:t>
            </a:r>
          </a:p>
        </p:txBody>
      </p:sp>
      <p:sp>
        <p:nvSpPr>
          <p:cNvPr id="5" name="Content Placeholder 4">
            <a:extLst>
              <a:ext uri="{FF2B5EF4-FFF2-40B4-BE49-F238E27FC236}">
                <a16:creationId xmlns:a16="http://schemas.microsoft.com/office/drawing/2014/main" xmlns="" id="{B4CF6A91-831F-4FC8-B9F8-6347944B8A90}"/>
              </a:ext>
            </a:extLst>
          </p:cNvPr>
          <p:cNvSpPr>
            <a:spLocks noGrp="1"/>
          </p:cNvSpPr>
          <p:nvPr>
            <p:ph sz="quarter" idx="25"/>
          </p:nvPr>
        </p:nvSpPr>
        <p:spPr>
          <a:xfrm>
            <a:off x="736600" y="4334150"/>
            <a:ext cx="774148" cy="337242"/>
          </a:xfrm>
        </p:spPr>
        <p:txBody>
          <a:bodyPr/>
          <a:lstStyle/>
          <a:p>
            <a:r>
              <a:rPr lang="en-US" dirty="0"/>
              <a:t>(a) If</a:t>
            </a:r>
            <a:endParaRPr lang="en-IN" dirty="0"/>
          </a:p>
        </p:txBody>
      </p:sp>
      <p:graphicFrame>
        <p:nvGraphicFramePr>
          <p:cNvPr id="20" name="Content Placeholder 19" descr="int_a^infinity (f(x) d x) is convergent, then int_a^infinity (g(x) d x) is convergent">
            <a:extLst>
              <a:ext uri="{FF2B5EF4-FFF2-40B4-BE49-F238E27FC236}">
                <a16:creationId xmlns:a16="http://schemas.microsoft.com/office/drawing/2014/main" xmlns="" id="{75764226-BD35-464B-B03A-FA6D71EE6938}"/>
              </a:ext>
            </a:extLst>
          </p:cNvPr>
          <p:cNvGraphicFramePr>
            <a:graphicFrameLocks noGrp="1" noChangeAspect="1"/>
          </p:cNvGraphicFramePr>
          <p:nvPr>
            <p:ph sz="quarter" idx="26"/>
            <p:extLst>
              <p:ext uri="{D42A27DB-BD31-4B8C-83A1-F6EECF244321}">
                <p14:modId xmlns:p14="http://schemas.microsoft.com/office/powerpoint/2010/main" val="547895162"/>
              </p:ext>
            </p:extLst>
          </p:nvPr>
        </p:nvGraphicFramePr>
        <p:xfrm>
          <a:off x="1474291" y="4204271"/>
          <a:ext cx="7133361" cy="570184"/>
        </p:xfrm>
        <a:graphic>
          <a:graphicData uri="http://schemas.openxmlformats.org/presentationml/2006/ole">
            <mc:AlternateContent xmlns:mc="http://schemas.openxmlformats.org/markup-compatibility/2006">
              <mc:Choice xmlns:v="urn:schemas-microsoft-com:vml" Requires="v">
                <p:oleObj spid="_x0000_s700512" name="Equation" r:id="rId3" imgW="7467480" imgH="596880" progId="Equation.DSMT4">
                  <p:embed/>
                </p:oleObj>
              </mc:Choice>
              <mc:Fallback>
                <p:oleObj name="Equation" r:id="rId3" imgW="7467480" imgH="596880" progId="Equation.DSMT4">
                  <p:embed/>
                  <p:pic>
                    <p:nvPicPr>
                      <p:cNvPr id="19" name="Object 18">
                        <a:extLst>
                          <a:ext uri="{FF2B5EF4-FFF2-40B4-BE49-F238E27FC236}">
                            <a16:creationId xmlns:a16="http://schemas.microsoft.com/office/drawing/2014/main" xmlns="" id="{797DCF84-EC16-4A45-A5EF-DB0149C463F2}"/>
                          </a:ext>
                        </a:extLst>
                      </p:cNvPr>
                      <p:cNvPicPr/>
                      <p:nvPr/>
                    </p:nvPicPr>
                    <p:blipFill>
                      <a:blip r:embed="rId4"/>
                      <a:stretch>
                        <a:fillRect/>
                      </a:stretch>
                    </p:blipFill>
                    <p:spPr>
                      <a:xfrm>
                        <a:off x="1474291" y="4204271"/>
                        <a:ext cx="7133361" cy="57018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D862AA8B-4257-4651-A4DB-766D6AC6D6BF}"/>
              </a:ext>
            </a:extLst>
          </p:cNvPr>
          <p:cNvSpPr>
            <a:spLocks noGrp="1"/>
          </p:cNvSpPr>
          <p:nvPr>
            <p:ph sz="quarter" idx="27"/>
          </p:nvPr>
        </p:nvSpPr>
        <p:spPr>
          <a:xfrm>
            <a:off x="736600" y="5029442"/>
            <a:ext cx="765123" cy="371864"/>
          </a:xfrm>
        </p:spPr>
        <p:txBody>
          <a:bodyPr/>
          <a:lstStyle/>
          <a:p>
            <a:r>
              <a:rPr lang="en-US" dirty="0"/>
              <a:t>(b) If</a:t>
            </a:r>
            <a:endParaRPr lang="en-IN" dirty="0"/>
          </a:p>
        </p:txBody>
      </p:sp>
      <p:graphicFrame>
        <p:nvGraphicFramePr>
          <p:cNvPr id="22" name="Content Placeholder 21" descr="int_a^infinity (g(x) d x) is divergent, then int_a^infinity (f(x) d x) is divergent">
            <a:extLst>
              <a:ext uri="{FF2B5EF4-FFF2-40B4-BE49-F238E27FC236}">
                <a16:creationId xmlns:a16="http://schemas.microsoft.com/office/drawing/2014/main" xmlns="" id="{A14E7B79-9692-4EFA-AE29-C01E4709B70A}"/>
              </a:ext>
            </a:extLst>
          </p:cNvPr>
          <p:cNvGraphicFramePr>
            <a:graphicFrameLocks noGrp="1" noChangeAspect="1"/>
          </p:cNvGraphicFramePr>
          <p:nvPr>
            <p:ph sz="quarter" idx="28"/>
            <p:extLst>
              <p:ext uri="{D42A27DB-BD31-4B8C-83A1-F6EECF244321}">
                <p14:modId xmlns:p14="http://schemas.microsoft.com/office/powerpoint/2010/main" val="1406018138"/>
              </p:ext>
            </p:extLst>
          </p:nvPr>
        </p:nvGraphicFramePr>
        <p:xfrm>
          <a:off x="1450117" y="4930389"/>
          <a:ext cx="6320602" cy="542095"/>
        </p:xfrm>
        <a:graphic>
          <a:graphicData uri="http://schemas.openxmlformats.org/presentationml/2006/ole">
            <mc:AlternateContent xmlns:mc="http://schemas.openxmlformats.org/markup-compatibility/2006">
              <mc:Choice xmlns:v="urn:schemas-microsoft-com:vml" Requires="v">
                <p:oleObj spid="_x0000_s700513" name="Equation" r:id="rId5" imgW="6959520" imgH="596880" progId="Equation.DSMT4">
                  <p:embed/>
                </p:oleObj>
              </mc:Choice>
              <mc:Fallback>
                <p:oleObj name="Equation" r:id="rId5" imgW="6959520" imgH="596880" progId="Equation.DSMT4">
                  <p:embed/>
                  <p:pic>
                    <p:nvPicPr>
                      <p:cNvPr id="21" name="Object 20">
                        <a:extLst>
                          <a:ext uri="{FF2B5EF4-FFF2-40B4-BE49-F238E27FC236}">
                            <a16:creationId xmlns:a16="http://schemas.microsoft.com/office/drawing/2014/main" xmlns="" id="{DC0BBC78-2E6F-4ED5-8172-5B37C3DDAC08}"/>
                          </a:ext>
                        </a:extLst>
                      </p:cNvPr>
                      <p:cNvPicPr/>
                      <p:nvPr/>
                    </p:nvPicPr>
                    <p:blipFill>
                      <a:blip r:embed="rId6"/>
                      <a:stretch>
                        <a:fillRect/>
                      </a:stretch>
                    </p:blipFill>
                    <p:spPr>
                      <a:xfrm>
                        <a:off x="1450117" y="4930389"/>
                        <a:ext cx="6320602" cy="542095"/>
                      </a:xfrm>
                      <a:prstGeom prst="rect">
                        <a:avLst/>
                      </a:prstGeom>
                    </p:spPr>
                  </p:pic>
                </p:oleObj>
              </mc:Fallback>
            </mc:AlternateContent>
          </a:graphicData>
        </a:graphic>
      </p:graphicFrame>
    </p:spTree>
    <p:extLst>
      <p:ext uri="{BB962C8B-B14F-4D97-AF65-F5344CB8AC3E}">
        <p14:creationId xmlns:p14="http://schemas.microsoft.com/office/powerpoint/2010/main" val="3742602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395B6-0219-49F7-A357-000866F7ED93}"/>
              </a:ext>
            </a:extLst>
          </p:cNvPr>
          <p:cNvSpPr>
            <a:spLocks noGrp="1"/>
          </p:cNvSpPr>
          <p:nvPr>
            <p:ph type="title"/>
          </p:nvPr>
        </p:nvSpPr>
        <p:spPr/>
        <p:txBody>
          <a:bodyPr/>
          <a:lstStyle/>
          <a:p>
            <a:r>
              <a:rPr lang="en-US" altLang="en-US" dirty="0"/>
              <a:t>A Comparison Test for Improper Integrals </a:t>
            </a:r>
            <a:r>
              <a:rPr lang="en-US" altLang="en-US" sz="2400" b="0" dirty="0"/>
              <a:t>(2 of 3)</a:t>
            </a:r>
            <a:endParaRPr lang="en-IN" dirty="0"/>
          </a:p>
        </p:txBody>
      </p:sp>
      <p:sp>
        <p:nvSpPr>
          <p:cNvPr id="3" name="Content Placeholder 2">
            <a:extLst>
              <a:ext uri="{FF2B5EF4-FFF2-40B4-BE49-F238E27FC236}">
                <a16:creationId xmlns:a16="http://schemas.microsoft.com/office/drawing/2014/main" xmlns="" id="{003434FB-467B-46A7-B943-B0901656453E}"/>
              </a:ext>
            </a:extLst>
          </p:cNvPr>
          <p:cNvSpPr>
            <a:spLocks noGrp="1"/>
          </p:cNvSpPr>
          <p:nvPr>
            <p:ph sz="quarter" idx="12"/>
          </p:nvPr>
        </p:nvSpPr>
        <p:spPr>
          <a:xfrm>
            <a:off x="741971" y="1292277"/>
            <a:ext cx="10721975" cy="746835"/>
          </a:xfrm>
        </p:spPr>
        <p:txBody>
          <a:bodyPr/>
          <a:lstStyle/>
          <a:p>
            <a:r>
              <a:rPr lang="en-US" altLang="en-US" dirty="0"/>
              <a:t>We omit the proof of the Comparison Theorem, but Figure 12 makes it seem plausible.</a:t>
            </a:r>
            <a:endParaRPr lang="en-IN" dirty="0"/>
          </a:p>
        </p:txBody>
      </p:sp>
      <p:pic>
        <p:nvPicPr>
          <p:cNvPr id="11" name="Content Placeholder 10" descr="Two curves are graphed in the first quadrant of the x y coordinate plane. The first curve labeled f is a decreasing concave upward curve. It starts from the point (a, f(a)) and goes along the x axis without crossing it. The area under the curve, x = a, and the x axis is shaded. Another curve labeled g starts from a point on the line x = a, goes up and to the right with increasing steepness reaches a high point, then it again goes down and to the right exits the bottom right of the viewing window. The curve g is drawn inside the shaded area.">
            <a:extLst>
              <a:ext uri="{FF2B5EF4-FFF2-40B4-BE49-F238E27FC236}">
                <a16:creationId xmlns:a16="http://schemas.microsoft.com/office/drawing/2014/main" xmlns="" id="{3342A6CD-6DFE-4328-9356-79E397927FF4}"/>
              </a:ext>
            </a:extLst>
          </p:cNvPr>
          <p:cNvPicPr>
            <a:picLocks noGrp="1" noChangeAspect="1"/>
          </p:cNvPicPr>
          <p:nvPr>
            <p:ph sz="quarter" idx="13"/>
          </p:nvPr>
        </p:nvPicPr>
        <p:blipFill>
          <a:blip r:embed="rId2"/>
          <a:stretch>
            <a:fillRect/>
          </a:stretch>
        </p:blipFill>
        <p:spPr>
          <a:xfrm>
            <a:off x="4013372" y="2107129"/>
            <a:ext cx="4179171" cy="2545262"/>
          </a:xfrm>
          <a:prstGeom prst="rect">
            <a:avLst/>
          </a:prstGeom>
        </p:spPr>
      </p:pic>
      <p:sp>
        <p:nvSpPr>
          <p:cNvPr id="5" name="Content Placeholder 4">
            <a:extLst>
              <a:ext uri="{FF2B5EF4-FFF2-40B4-BE49-F238E27FC236}">
                <a16:creationId xmlns:a16="http://schemas.microsoft.com/office/drawing/2014/main" xmlns="" id="{1930D554-ADFC-4E60-AC89-DE634FDBCE7F}"/>
              </a:ext>
            </a:extLst>
          </p:cNvPr>
          <p:cNvSpPr>
            <a:spLocks noGrp="1"/>
          </p:cNvSpPr>
          <p:nvPr>
            <p:ph sz="quarter" idx="14"/>
          </p:nvPr>
        </p:nvSpPr>
        <p:spPr>
          <a:xfrm>
            <a:off x="733425" y="4900680"/>
            <a:ext cx="10721975" cy="277938"/>
          </a:xfrm>
        </p:spPr>
        <p:txBody>
          <a:bodyPr/>
          <a:lstStyle/>
          <a:p>
            <a:pPr algn="ctr"/>
            <a:r>
              <a:rPr lang="en-US" altLang="en-US" sz="2000" b="1" dirty="0"/>
              <a:t>Figure 12</a:t>
            </a:r>
          </a:p>
        </p:txBody>
      </p:sp>
      <p:sp>
        <p:nvSpPr>
          <p:cNvPr id="7" name="Content Placeholder 6">
            <a:extLst>
              <a:ext uri="{FF2B5EF4-FFF2-40B4-BE49-F238E27FC236}">
                <a16:creationId xmlns:a16="http://schemas.microsoft.com/office/drawing/2014/main" xmlns="" id="{28DC0650-15D4-4424-8960-E4A32E826649}"/>
              </a:ext>
            </a:extLst>
          </p:cNvPr>
          <p:cNvSpPr>
            <a:spLocks noGrp="1"/>
          </p:cNvSpPr>
          <p:nvPr>
            <p:ph sz="quarter" idx="15"/>
          </p:nvPr>
        </p:nvSpPr>
        <p:spPr>
          <a:xfrm>
            <a:off x="733425" y="5374194"/>
            <a:ext cx="10729913" cy="770573"/>
          </a:xfrm>
        </p:spPr>
        <p:txBody>
          <a:bodyPr/>
          <a:lstStyle/>
          <a:p>
            <a:r>
              <a:rPr lang="en-US" altLang="en-US" dirty="0"/>
              <a:t>If the area under the top curve </a:t>
            </a:r>
            <a:r>
              <a:rPr lang="en-US" altLang="en-US" i="1" dirty="0"/>
              <a:t>y</a:t>
            </a:r>
            <a:r>
              <a:rPr lang="en-US" altLang="en-US" dirty="0"/>
              <a:t> = </a:t>
            </a:r>
            <a:r>
              <a:rPr lang="en-US" altLang="en-US" i="1" dirty="0"/>
              <a:t>f</a:t>
            </a:r>
            <a:r>
              <a:rPr lang="en-US" altLang="en-US" sz="400" dirty="0"/>
              <a:t> </a:t>
            </a:r>
            <a:r>
              <a:rPr lang="en-US" altLang="en-US" dirty="0"/>
              <a:t>(</a:t>
            </a:r>
            <a:r>
              <a:rPr lang="en-US" altLang="en-US" i="1" dirty="0"/>
              <a:t>x</a:t>
            </a:r>
            <a:r>
              <a:rPr lang="en-US" altLang="en-US" dirty="0"/>
              <a:t>) is finite, then so is the area under the bottom curve </a:t>
            </a:r>
            <a:r>
              <a:rPr lang="en-US" altLang="en-US" i="1" dirty="0"/>
              <a:t>y</a:t>
            </a:r>
            <a:r>
              <a:rPr lang="en-US" altLang="en-US" dirty="0"/>
              <a:t> = </a:t>
            </a:r>
            <a:r>
              <a:rPr lang="en-US" altLang="en-US" i="1" dirty="0"/>
              <a:t>g</a:t>
            </a:r>
            <a:r>
              <a:rPr lang="en-US" altLang="en-US" sz="400" dirty="0"/>
              <a:t> </a:t>
            </a:r>
            <a:r>
              <a:rPr lang="en-US" altLang="en-US" dirty="0"/>
              <a:t>(</a:t>
            </a:r>
            <a:r>
              <a:rPr lang="en-US" altLang="en-US" i="1" dirty="0"/>
              <a:t>x</a:t>
            </a:r>
            <a:r>
              <a:rPr lang="en-US" altLang="en-US" dirty="0"/>
              <a:t>).</a:t>
            </a:r>
          </a:p>
        </p:txBody>
      </p:sp>
    </p:spTree>
    <p:extLst>
      <p:ext uri="{BB962C8B-B14F-4D97-AF65-F5344CB8AC3E}">
        <p14:creationId xmlns:p14="http://schemas.microsoft.com/office/powerpoint/2010/main" val="2447680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7D4B8-7B30-441A-BB36-A4978C74AF93}"/>
              </a:ext>
            </a:extLst>
          </p:cNvPr>
          <p:cNvSpPr>
            <a:spLocks noGrp="1"/>
          </p:cNvSpPr>
          <p:nvPr>
            <p:ph type="title"/>
          </p:nvPr>
        </p:nvSpPr>
        <p:spPr/>
        <p:txBody>
          <a:bodyPr/>
          <a:lstStyle/>
          <a:p>
            <a:r>
              <a:rPr lang="en-US" altLang="en-US" dirty="0"/>
              <a:t>A Comparison Test for Improper Integrals </a:t>
            </a:r>
            <a:r>
              <a:rPr lang="en-US" altLang="en-US" sz="2400" b="0" dirty="0"/>
              <a:t>(3 of 3)</a:t>
            </a:r>
            <a:endParaRPr lang="en-IN" dirty="0"/>
          </a:p>
        </p:txBody>
      </p:sp>
      <p:sp>
        <p:nvSpPr>
          <p:cNvPr id="3" name="Content Placeholder 2">
            <a:extLst>
              <a:ext uri="{FF2B5EF4-FFF2-40B4-BE49-F238E27FC236}">
                <a16:creationId xmlns:a16="http://schemas.microsoft.com/office/drawing/2014/main" xmlns="" id="{8512C0A8-56B7-4E94-96E2-2AF99F597B48}"/>
              </a:ext>
            </a:extLst>
          </p:cNvPr>
          <p:cNvSpPr>
            <a:spLocks noGrp="1"/>
          </p:cNvSpPr>
          <p:nvPr>
            <p:ph sz="quarter" idx="23"/>
          </p:nvPr>
        </p:nvSpPr>
        <p:spPr>
          <a:xfrm>
            <a:off x="736600" y="1289050"/>
            <a:ext cx="10718800" cy="672104"/>
          </a:xfrm>
        </p:spPr>
        <p:txBody>
          <a:bodyPr/>
          <a:lstStyle/>
          <a:p>
            <a:pPr>
              <a:spcBef>
                <a:spcPct val="0"/>
              </a:spcBef>
            </a:pPr>
            <a:r>
              <a:rPr lang="en-US" altLang="en-US" dirty="0"/>
              <a:t>If the area under </a:t>
            </a:r>
            <a:r>
              <a:rPr lang="en-US" altLang="en-US" i="1" dirty="0"/>
              <a:t>y</a:t>
            </a:r>
            <a:r>
              <a:rPr lang="en-US" altLang="en-US" dirty="0"/>
              <a:t> = </a:t>
            </a:r>
            <a:r>
              <a:rPr lang="en-US" altLang="en-US" i="1" dirty="0"/>
              <a:t>g</a:t>
            </a:r>
            <a:r>
              <a:rPr lang="en-US" altLang="en-US" sz="400" dirty="0"/>
              <a:t> </a:t>
            </a:r>
            <a:r>
              <a:rPr lang="en-US" altLang="en-US" dirty="0"/>
              <a:t>(</a:t>
            </a:r>
            <a:r>
              <a:rPr lang="en-US" altLang="en-US" i="1" dirty="0"/>
              <a:t>x</a:t>
            </a:r>
            <a:r>
              <a:rPr lang="en-US" altLang="en-US" dirty="0"/>
              <a:t>) is infinite, then so is the area under </a:t>
            </a:r>
            <a:r>
              <a:rPr lang="en-US" altLang="en-US" i="1" dirty="0"/>
              <a:t>y</a:t>
            </a:r>
            <a:r>
              <a:rPr lang="en-US" altLang="en-US" dirty="0"/>
              <a:t> = </a:t>
            </a:r>
            <a:r>
              <a:rPr lang="en-US" altLang="en-US" i="1" dirty="0"/>
              <a:t>f</a:t>
            </a:r>
            <a:r>
              <a:rPr lang="en-US" altLang="en-US" sz="400" dirty="0"/>
              <a:t> </a:t>
            </a:r>
            <a:r>
              <a:rPr lang="en-US" altLang="en-US" dirty="0"/>
              <a:t>(</a:t>
            </a:r>
            <a:r>
              <a:rPr lang="en-US" altLang="en-US" i="1" dirty="0"/>
              <a:t>x</a:t>
            </a:r>
            <a:r>
              <a:rPr lang="en-US" altLang="en-US" dirty="0"/>
              <a:t>). [Note that the reverse is not necessarily true:</a:t>
            </a:r>
          </a:p>
        </p:txBody>
      </p:sp>
      <p:sp>
        <p:nvSpPr>
          <p:cNvPr id="4" name="Content Placeholder 3">
            <a:extLst>
              <a:ext uri="{FF2B5EF4-FFF2-40B4-BE49-F238E27FC236}">
                <a16:creationId xmlns:a16="http://schemas.microsoft.com/office/drawing/2014/main" xmlns="" id="{C39DD2C8-0126-4F90-BB16-264D3245D59D}"/>
              </a:ext>
            </a:extLst>
          </p:cNvPr>
          <p:cNvSpPr>
            <a:spLocks noGrp="1"/>
          </p:cNvSpPr>
          <p:nvPr>
            <p:ph sz="quarter" idx="24"/>
          </p:nvPr>
        </p:nvSpPr>
        <p:spPr>
          <a:xfrm>
            <a:off x="736600" y="2311399"/>
            <a:ext cx="297070" cy="319088"/>
          </a:xfrm>
        </p:spPr>
        <p:txBody>
          <a:bodyPr/>
          <a:lstStyle/>
          <a:p>
            <a:r>
              <a:rPr lang="en-US" altLang="en-US" dirty="0"/>
              <a:t>If</a:t>
            </a:r>
            <a:endParaRPr lang="en-IN" dirty="0"/>
          </a:p>
        </p:txBody>
      </p:sp>
      <p:graphicFrame>
        <p:nvGraphicFramePr>
          <p:cNvPr id="20" name="Content Placeholder 19" descr="int_a^infinity (g(x) d x)&#10;">
            <a:extLst>
              <a:ext uri="{FF2B5EF4-FFF2-40B4-BE49-F238E27FC236}">
                <a16:creationId xmlns:a16="http://schemas.microsoft.com/office/drawing/2014/main" xmlns="" id="{A241A63C-E904-41F1-81A7-AD42603323CE}"/>
              </a:ext>
            </a:extLst>
          </p:cNvPr>
          <p:cNvGraphicFramePr>
            <a:graphicFrameLocks noGrp="1" noChangeAspect="1"/>
          </p:cNvGraphicFramePr>
          <p:nvPr>
            <p:ph sz="quarter" idx="25"/>
            <p:extLst>
              <p:ext uri="{D42A27DB-BD31-4B8C-83A1-F6EECF244321}">
                <p14:modId xmlns:p14="http://schemas.microsoft.com/office/powerpoint/2010/main" val="2357353934"/>
              </p:ext>
            </p:extLst>
          </p:nvPr>
        </p:nvGraphicFramePr>
        <p:xfrm>
          <a:off x="1047678" y="2163301"/>
          <a:ext cx="1327528" cy="572421"/>
        </p:xfrm>
        <a:graphic>
          <a:graphicData uri="http://schemas.openxmlformats.org/presentationml/2006/ole">
            <mc:AlternateContent xmlns:mc="http://schemas.openxmlformats.org/markup-compatibility/2006">
              <mc:Choice xmlns:v="urn:schemas-microsoft-com:vml" Requires="v">
                <p:oleObj spid="_x0000_s701618" name="Equation" r:id="rId3" imgW="1384200" imgH="596880" progId="Equation.DSMT4">
                  <p:embed/>
                </p:oleObj>
              </mc:Choice>
              <mc:Fallback>
                <p:oleObj name="Equation" r:id="rId3" imgW="1384200" imgH="596880" progId="Equation.DSMT4">
                  <p:embed/>
                  <p:pic>
                    <p:nvPicPr>
                      <p:cNvPr id="19" name="Object 18">
                        <a:extLst>
                          <a:ext uri="{FF2B5EF4-FFF2-40B4-BE49-F238E27FC236}">
                            <a16:creationId xmlns:a16="http://schemas.microsoft.com/office/drawing/2014/main" xmlns="" id="{8A02293F-5EC9-4999-AF70-0340E6AA43A8}"/>
                          </a:ext>
                        </a:extLst>
                      </p:cNvPr>
                      <p:cNvPicPr/>
                      <p:nvPr/>
                    </p:nvPicPr>
                    <p:blipFill>
                      <a:blip r:embed="rId4"/>
                      <a:stretch>
                        <a:fillRect/>
                      </a:stretch>
                    </p:blipFill>
                    <p:spPr>
                      <a:xfrm>
                        <a:off x="1047678" y="2163301"/>
                        <a:ext cx="1327528" cy="57242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xmlns="" id="{21568790-EFD1-4503-B82B-7D0924EEECB4}"/>
              </a:ext>
            </a:extLst>
          </p:cNvPr>
          <p:cNvSpPr>
            <a:spLocks noGrp="1"/>
          </p:cNvSpPr>
          <p:nvPr>
            <p:ph sz="quarter" idx="26"/>
          </p:nvPr>
        </p:nvSpPr>
        <p:spPr>
          <a:xfrm>
            <a:off x="2464904" y="2311400"/>
            <a:ext cx="1948070" cy="319088"/>
          </a:xfrm>
        </p:spPr>
        <p:txBody>
          <a:bodyPr/>
          <a:lstStyle/>
          <a:p>
            <a:r>
              <a:rPr lang="en-US" altLang="en-US" dirty="0"/>
              <a:t>is convergent,</a:t>
            </a:r>
            <a:endParaRPr lang="en-IN" dirty="0"/>
          </a:p>
        </p:txBody>
      </p:sp>
      <p:graphicFrame>
        <p:nvGraphicFramePr>
          <p:cNvPr id="22" name="Content Placeholder 21" descr="int_a^infinity (f(x) d x)&#10;">
            <a:extLst>
              <a:ext uri="{FF2B5EF4-FFF2-40B4-BE49-F238E27FC236}">
                <a16:creationId xmlns:a16="http://schemas.microsoft.com/office/drawing/2014/main" xmlns="" id="{1FFA07FE-7DD0-4B7F-8F23-E8F1873DE0CD}"/>
              </a:ext>
            </a:extLst>
          </p:cNvPr>
          <p:cNvGraphicFramePr>
            <a:graphicFrameLocks noGrp="1" noChangeAspect="1"/>
          </p:cNvGraphicFramePr>
          <p:nvPr>
            <p:ph sz="quarter" idx="27"/>
            <p:extLst>
              <p:ext uri="{D42A27DB-BD31-4B8C-83A1-F6EECF244321}">
                <p14:modId xmlns:p14="http://schemas.microsoft.com/office/powerpoint/2010/main" val="1079411629"/>
              </p:ext>
            </p:extLst>
          </p:nvPr>
        </p:nvGraphicFramePr>
        <p:xfrm>
          <a:off x="4462669" y="2177255"/>
          <a:ext cx="1299723" cy="587375"/>
        </p:xfrm>
        <a:graphic>
          <a:graphicData uri="http://schemas.openxmlformats.org/presentationml/2006/ole">
            <mc:AlternateContent xmlns:mc="http://schemas.openxmlformats.org/markup-compatibility/2006">
              <mc:Choice xmlns:v="urn:schemas-microsoft-com:vml" Requires="v">
                <p:oleObj spid="_x0000_s701619" name="Equation" r:id="rId5" imgW="1320480" imgH="596880" progId="Equation.DSMT4">
                  <p:embed/>
                </p:oleObj>
              </mc:Choice>
              <mc:Fallback>
                <p:oleObj name="Equation" r:id="rId5" imgW="1320480" imgH="596880" progId="Equation.DSMT4">
                  <p:embed/>
                  <p:pic>
                    <p:nvPicPr>
                      <p:cNvPr id="21" name="Object 20">
                        <a:extLst>
                          <a:ext uri="{FF2B5EF4-FFF2-40B4-BE49-F238E27FC236}">
                            <a16:creationId xmlns:a16="http://schemas.microsoft.com/office/drawing/2014/main" xmlns="" id="{F19785DE-198E-482C-B80B-298B1D5BB429}"/>
                          </a:ext>
                        </a:extLst>
                      </p:cNvPr>
                      <p:cNvPicPr/>
                      <p:nvPr/>
                    </p:nvPicPr>
                    <p:blipFill>
                      <a:blip r:embed="rId6"/>
                      <a:stretch>
                        <a:fillRect/>
                      </a:stretch>
                    </p:blipFill>
                    <p:spPr>
                      <a:xfrm>
                        <a:off x="4462669" y="2177255"/>
                        <a:ext cx="1299723" cy="5873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xmlns="" id="{6CF59F66-1C99-4A3A-9C07-94A4C0426B6C}"/>
              </a:ext>
            </a:extLst>
          </p:cNvPr>
          <p:cNvSpPr>
            <a:spLocks noGrp="1"/>
          </p:cNvSpPr>
          <p:nvPr>
            <p:ph sz="quarter" idx="28"/>
          </p:nvPr>
        </p:nvSpPr>
        <p:spPr>
          <a:xfrm>
            <a:off x="5870990" y="2301460"/>
            <a:ext cx="5359401" cy="319089"/>
          </a:xfrm>
        </p:spPr>
        <p:txBody>
          <a:bodyPr/>
          <a:lstStyle/>
          <a:p>
            <a:r>
              <a:rPr lang="en-US" altLang="en-US" dirty="0"/>
              <a:t>may or may not be convergent, and if</a:t>
            </a:r>
            <a:endParaRPr lang="en-IN" dirty="0"/>
          </a:p>
        </p:txBody>
      </p:sp>
      <p:graphicFrame>
        <p:nvGraphicFramePr>
          <p:cNvPr id="24" name="Content Placeholder 23" descr="int_a^infinity (f(x) d x)&#10;">
            <a:extLst>
              <a:ext uri="{FF2B5EF4-FFF2-40B4-BE49-F238E27FC236}">
                <a16:creationId xmlns:a16="http://schemas.microsoft.com/office/drawing/2014/main" xmlns="" id="{614E092B-DB4A-4AE6-9C0C-6F149D967340}"/>
              </a:ext>
            </a:extLst>
          </p:cNvPr>
          <p:cNvGraphicFramePr>
            <a:graphicFrameLocks noGrp="1" noChangeAspect="1"/>
          </p:cNvGraphicFramePr>
          <p:nvPr>
            <p:ph sz="quarter" idx="29"/>
            <p:extLst>
              <p:ext uri="{D42A27DB-BD31-4B8C-83A1-F6EECF244321}">
                <p14:modId xmlns:p14="http://schemas.microsoft.com/office/powerpoint/2010/main" val="1447058936"/>
              </p:ext>
            </p:extLst>
          </p:nvPr>
        </p:nvGraphicFramePr>
        <p:xfrm>
          <a:off x="736600" y="2831647"/>
          <a:ext cx="1214045" cy="548655"/>
        </p:xfrm>
        <a:graphic>
          <a:graphicData uri="http://schemas.openxmlformats.org/presentationml/2006/ole">
            <mc:AlternateContent xmlns:mc="http://schemas.openxmlformats.org/markup-compatibility/2006">
              <mc:Choice xmlns:v="urn:schemas-microsoft-com:vml" Requires="v">
                <p:oleObj spid="_x0000_s701620" name="Equation" r:id="rId7" imgW="1320480" imgH="596880" progId="Equation.DSMT4">
                  <p:embed/>
                </p:oleObj>
              </mc:Choice>
              <mc:Fallback>
                <p:oleObj name="Equation" r:id="rId7" imgW="1320480" imgH="596880" progId="Equation.DSMT4">
                  <p:embed/>
                  <p:pic>
                    <p:nvPicPr>
                      <p:cNvPr id="23" name="Object 22">
                        <a:extLst>
                          <a:ext uri="{FF2B5EF4-FFF2-40B4-BE49-F238E27FC236}">
                            <a16:creationId xmlns:a16="http://schemas.microsoft.com/office/drawing/2014/main" xmlns="" id="{77095B30-1916-4CF8-9EFF-BFD547755632}"/>
                          </a:ext>
                        </a:extLst>
                      </p:cNvPr>
                      <p:cNvPicPr/>
                      <p:nvPr/>
                    </p:nvPicPr>
                    <p:blipFill>
                      <a:blip r:embed="rId8"/>
                      <a:stretch>
                        <a:fillRect/>
                      </a:stretch>
                    </p:blipFill>
                    <p:spPr>
                      <a:xfrm>
                        <a:off x="736600" y="2831647"/>
                        <a:ext cx="1214045" cy="54865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xmlns="" id="{CD461D58-48C0-409B-892E-0F35253ECDA6}"/>
              </a:ext>
            </a:extLst>
          </p:cNvPr>
          <p:cNvSpPr>
            <a:spLocks noGrp="1"/>
          </p:cNvSpPr>
          <p:nvPr>
            <p:ph sz="quarter" idx="30"/>
          </p:nvPr>
        </p:nvSpPr>
        <p:spPr>
          <a:xfrm>
            <a:off x="2107095" y="2936772"/>
            <a:ext cx="1759226" cy="363019"/>
          </a:xfrm>
        </p:spPr>
        <p:txBody>
          <a:bodyPr/>
          <a:lstStyle/>
          <a:p>
            <a:r>
              <a:rPr lang="en-US" altLang="en-US" dirty="0"/>
              <a:t>is divergent,</a:t>
            </a:r>
            <a:endParaRPr lang="en-IN" dirty="0"/>
          </a:p>
        </p:txBody>
      </p:sp>
      <p:graphicFrame>
        <p:nvGraphicFramePr>
          <p:cNvPr id="26" name="Content Placeholder 25" descr="int_a^infinity (g(x) d x)&#10;">
            <a:extLst>
              <a:ext uri="{FF2B5EF4-FFF2-40B4-BE49-F238E27FC236}">
                <a16:creationId xmlns:a16="http://schemas.microsoft.com/office/drawing/2014/main" xmlns="" id="{BE44C8FA-FF0B-46D4-951F-F2EE0201401C}"/>
              </a:ext>
            </a:extLst>
          </p:cNvPr>
          <p:cNvGraphicFramePr>
            <a:graphicFrameLocks noGrp="1" noChangeAspect="1"/>
          </p:cNvGraphicFramePr>
          <p:nvPr>
            <p:ph sz="quarter" idx="31"/>
            <p:extLst>
              <p:ext uri="{D42A27DB-BD31-4B8C-83A1-F6EECF244321}">
                <p14:modId xmlns:p14="http://schemas.microsoft.com/office/powerpoint/2010/main" val="2222254894"/>
              </p:ext>
            </p:extLst>
          </p:nvPr>
        </p:nvGraphicFramePr>
        <p:xfrm>
          <a:off x="3875860" y="2834202"/>
          <a:ext cx="1266487" cy="546100"/>
        </p:xfrm>
        <a:graphic>
          <a:graphicData uri="http://schemas.openxmlformats.org/presentationml/2006/ole">
            <mc:AlternateContent xmlns:mc="http://schemas.openxmlformats.org/markup-compatibility/2006">
              <mc:Choice xmlns:v="urn:schemas-microsoft-com:vml" Requires="v">
                <p:oleObj spid="_x0000_s701621" name="Equation" r:id="rId9" imgW="1384200" imgH="596880" progId="Equation.DSMT4">
                  <p:embed/>
                </p:oleObj>
              </mc:Choice>
              <mc:Fallback>
                <p:oleObj name="Equation" r:id="rId9" imgW="1384200" imgH="596880" progId="Equation.DSMT4">
                  <p:embed/>
                  <p:pic>
                    <p:nvPicPr>
                      <p:cNvPr id="25" name="Object 24">
                        <a:extLst>
                          <a:ext uri="{FF2B5EF4-FFF2-40B4-BE49-F238E27FC236}">
                            <a16:creationId xmlns:a16="http://schemas.microsoft.com/office/drawing/2014/main" xmlns="" id="{82CC7F4A-9E18-4197-A88C-C684321E7151}"/>
                          </a:ext>
                        </a:extLst>
                      </p:cNvPr>
                      <p:cNvPicPr/>
                      <p:nvPr/>
                    </p:nvPicPr>
                    <p:blipFill>
                      <a:blip r:embed="rId10"/>
                      <a:stretch>
                        <a:fillRect/>
                      </a:stretch>
                    </p:blipFill>
                    <p:spPr>
                      <a:xfrm>
                        <a:off x="3875860" y="2834202"/>
                        <a:ext cx="1266487" cy="5461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xmlns="" id="{1DF678B7-C456-4817-AA94-B04C43C43976}"/>
              </a:ext>
            </a:extLst>
          </p:cNvPr>
          <p:cNvSpPr>
            <a:spLocks noGrp="1"/>
          </p:cNvSpPr>
          <p:nvPr>
            <p:ph sz="quarter" idx="32"/>
          </p:nvPr>
        </p:nvSpPr>
        <p:spPr>
          <a:xfrm>
            <a:off x="5251173" y="2936772"/>
            <a:ext cx="4131366" cy="363019"/>
          </a:xfrm>
        </p:spPr>
        <p:txBody>
          <a:bodyPr/>
          <a:lstStyle/>
          <a:p>
            <a:r>
              <a:rPr lang="en-US" altLang="en-US" dirty="0"/>
              <a:t>may or may not be divergent.]</a:t>
            </a:r>
          </a:p>
        </p:txBody>
      </p:sp>
    </p:spTree>
    <p:extLst>
      <p:ext uri="{BB962C8B-B14F-4D97-AF65-F5344CB8AC3E}">
        <p14:creationId xmlns:p14="http://schemas.microsoft.com/office/powerpoint/2010/main" val="2427548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7572D-6CD3-4079-A40A-4C1E33EFDCB4}"/>
              </a:ext>
            </a:extLst>
          </p:cNvPr>
          <p:cNvSpPr>
            <a:spLocks noGrp="1"/>
          </p:cNvSpPr>
          <p:nvPr>
            <p:ph type="title"/>
          </p:nvPr>
        </p:nvSpPr>
        <p:spPr>
          <a:xfrm>
            <a:off x="838200" y="365126"/>
            <a:ext cx="10515600" cy="566994"/>
          </a:xfrm>
        </p:spPr>
        <p:txBody>
          <a:bodyPr/>
          <a:lstStyle/>
          <a:p>
            <a:r>
              <a:rPr lang="en-US" altLang="en-US" dirty="0"/>
              <a:t>Example 9</a:t>
            </a:r>
            <a:endParaRPr lang="en-IN" dirty="0"/>
          </a:p>
        </p:txBody>
      </p:sp>
      <p:sp>
        <p:nvSpPr>
          <p:cNvPr id="3" name="Content Placeholder 2">
            <a:extLst>
              <a:ext uri="{FF2B5EF4-FFF2-40B4-BE49-F238E27FC236}">
                <a16:creationId xmlns:a16="http://schemas.microsoft.com/office/drawing/2014/main" xmlns="" id="{F72BAA66-2F04-4B39-9C58-F62413828529}"/>
              </a:ext>
            </a:extLst>
          </p:cNvPr>
          <p:cNvSpPr>
            <a:spLocks noGrp="1"/>
          </p:cNvSpPr>
          <p:nvPr>
            <p:ph sz="quarter" idx="23"/>
          </p:nvPr>
        </p:nvSpPr>
        <p:spPr>
          <a:xfrm>
            <a:off x="736600" y="1289050"/>
            <a:ext cx="1400313" cy="311150"/>
          </a:xfrm>
        </p:spPr>
        <p:txBody>
          <a:bodyPr/>
          <a:lstStyle/>
          <a:p>
            <a:r>
              <a:rPr lang="en-US" altLang="en-US" dirty="0"/>
              <a:t>Show that</a:t>
            </a:r>
            <a:endParaRPr lang="en-IN" dirty="0"/>
          </a:p>
        </p:txBody>
      </p:sp>
      <p:graphicFrame>
        <p:nvGraphicFramePr>
          <p:cNvPr id="20" name="Content Placeholder 19" descr="int_0^infinity ((e^(negative (x)^2)) d x)&#10;">
            <a:extLst>
              <a:ext uri="{FF2B5EF4-FFF2-40B4-BE49-F238E27FC236}">
                <a16:creationId xmlns:a16="http://schemas.microsoft.com/office/drawing/2014/main" xmlns="" id="{C8E58827-7EA8-494B-BD7B-CD7F75451D3C}"/>
              </a:ext>
            </a:extLst>
          </p:cNvPr>
          <p:cNvGraphicFramePr>
            <a:graphicFrameLocks noGrp="1" noChangeAspect="1"/>
          </p:cNvGraphicFramePr>
          <p:nvPr>
            <p:ph sz="quarter" idx="24"/>
            <p:extLst>
              <p:ext uri="{D42A27DB-BD31-4B8C-83A1-F6EECF244321}">
                <p14:modId xmlns:p14="http://schemas.microsoft.com/office/powerpoint/2010/main" val="4283255389"/>
              </p:ext>
            </p:extLst>
          </p:nvPr>
        </p:nvGraphicFramePr>
        <p:xfrm>
          <a:off x="2172856" y="1145516"/>
          <a:ext cx="1351895" cy="605134"/>
        </p:xfrm>
        <a:graphic>
          <a:graphicData uri="http://schemas.openxmlformats.org/presentationml/2006/ole">
            <mc:AlternateContent xmlns:mc="http://schemas.openxmlformats.org/markup-compatibility/2006">
              <mc:Choice xmlns:v="urn:schemas-microsoft-com:vml" Requires="v">
                <p:oleObj spid="_x0000_s702592" name="Equation" r:id="rId3" imgW="1333440" imgH="596880" progId="Equation.DSMT4">
                  <p:embed/>
                </p:oleObj>
              </mc:Choice>
              <mc:Fallback>
                <p:oleObj name="Equation" r:id="rId3" imgW="1333440" imgH="596880" progId="Equation.DSMT4">
                  <p:embed/>
                  <p:pic>
                    <p:nvPicPr>
                      <p:cNvPr id="19" name="Object 18">
                        <a:extLst>
                          <a:ext uri="{FF2B5EF4-FFF2-40B4-BE49-F238E27FC236}">
                            <a16:creationId xmlns:a16="http://schemas.microsoft.com/office/drawing/2014/main" xmlns="" id="{F4AA49C4-CA7B-4AE5-AF5D-DE9A2BC5A0ED}"/>
                          </a:ext>
                        </a:extLst>
                      </p:cNvPr>
                      <p:cNvPicPr/>
                      <p:nvPr/>
                    </p:nvPicPr>
                    <p:blipFill>
                      <a:blip r:embed="rId4"/>
                      <a:stretch>
                        <a:fillRect/>
                      </a:stretch>
                    </p:blipFill>
                    <p:spPr>
                      <a:xfrm>
                        <a:off x="2172856" y="1145516"/>
                        <a:ext cx="1351895" cy="60513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72E25600-AE7C-4A62-B52D-F8961563F338}"/>
              </a:ext>
            </a:extLst>
          </p:cNvPr>
          <p:cNvSpPr>
            <a:spLocks noGrp="1"/>
          </p:cNvSpPr>
          <p:nvPr>
            <p:ph sz="quarter" idx="25"/>
          </p:nvPr>
        </p:nvSpPr>
        <p:spPr>
          <a:xfrm>
            <a:off x="3610387" y="1289051"/>
            <a:ext cx="2167899" cy="311150"/>
          </a:xfrm>
        </p:spPr>
        <p:txBody>
          <a:bodyPr/>
          <a:lstStyle/>
          <a:p>
            <a:r>
              <a:rPr lang="en-US" altLang="en-US" dirty="0"/>
              <a:t>is convergent.</a:t>
            </a:r>
          </a:p>
        </p:txBody>
      </p:sp>
      <p:sp>
        <p:nvSpPr>
          <p:cNvPr id="6" name="Content Placeholder 5">
            <a:extLst>
              <a:ext uri="{FF2B5EF4-FFF2-40B4-BE49-F238E27FC236}">
                <a16:creationId xmlns:a16="http://schemas.microsoft.com/office/drawing/2014/main" xmlns="" id="{7568F7F3-1947-490E-9C6C-6FD876F02D5A}"/>
              </a:ext>
            </a:extLst>
          </p:cNvPr>
          <p:cNvSpPr>
            <a:spLocks noGrp="1"/>
          </p:cNvSpPr>
          <p:nvPr>
            <p:ph sz="quarter" idx="26"/>
          </p:nvPr>
        </p:nvSpPr>
        <p:spPr>
          <a:xfrm>
            <a:off x="736600" y="1889126"/>
            <a:ext cx="9103139" cy="847017"/>
          </a:xfrm>
        </p:spPr>
        <p:txBody>
          <a:bodyPr/>
          <a:lstStyle/>
          <a:p>
            <a:r>
              <a:rPr lang="en-US" altLang="en-US" b="1" dirty="0">
                <a:solidFill>
                  <a:srgbClr val="0000A3"/>
                </a:solidFill>
              </a:rPr>
              <a:t>Solution:</a:t>
            </a:r>
          </a:p>
          <a:p>
            <a:r>
              <a:rPr lang="en-US" altLang="en-US" dirty="0"/>
              <a:t>We can’t evaluate the integral directly because the antiderivative of</a:t>
            </a:r>
            <a:endParaRPr lang="en-IN" dirty="0"/>
          </a:p>
        </p:txBody>
      </p:sp>
      <p:graphicFrame>
        <p:nvGraphicFramePr>
          <p:cNvPr id="22" name="Content Placeholder 21" descr="(e^(negative (x)^2))&#10;">
            <a:extLst>
              <a:ext uri="{FF2B5EF4-FFF2-40B4-BE49-F238E27FC236}">
                <a16:creationId xmlns:a16="http://schemas.microsoft.com/office/drawing/2014/main" xmlns="" id="{394141C1-7E9B-4908-9D29-7E5792DFAEFC}"/>
              </a:ext>
            </a:extLst>
          </p:cNvPr>
          <p:cNvGraphicFramePr>
            <a:graphicFrameLocks noGrp="1" noChangeAspect="1"/>
          </p:cNvGraphicFramePr>
          <p:nvPr>
            <p:ph sz="quarter" idx="27"/>
            <p:extLst>
              <p:ext uri="{D42A27DB-BD31-4B8C-83A1-F6EECF244321}">
                <p14:modId xmlns:p14="http://schemas.microsoft.com/office/powerpoint/2010/main" val="1505490030"/>
              </p:ext>
            </p:extLst>
          </p:nvPr>
        </p:nvGraphicFramePr>
        <p:xfrm>
          <a:off x="9893687" y="2228537"/>
          <a:ext cx="553267" cy="414950"/>
        </p:xfrm>
        <a:graphic>
          <a:graphicData uri="http://schemas.openxmlformats.org/presentationml/2006/ole">
            <mc:AlternateContent xmlns:mc="http://schemas.openxmlformats.org/markup-compatibility/2006">
              <mc:Choice xmlns:v="urn:schemas-microsoft-com:vml" Requires="v">
                <p:oleObj spid="_x0000_s702593" name="Equation" r:id="rId5" imgW="558720" imgH="419040" progId="Equation.DSMT4">
                  <p:embed/>
                </p:oleObj>
              </mc:Choice>
              <mc:Fallback>
                <p:oleObj name="Equation" r:id="rId5" imgW="558720" imgH="419040" progId="Equation.DSMT4">
                  <p:embed/>
                  <p:pic>
                    <p:nvPicPr>
                      <p:cNvPr id="21" name="Object 20">
                        <a:extLst>
                          <a:ext uri="{FF2B5EF4-FFF2-40B4-BE49-F238E27FC236}">
                            <a16:creationId xmlns:a16="http://schemas.microsoft.com/office/drawing/2014/main" xmlns="" id="{951A2527-7BE1-4130-A83B-3B2077A935D3}"/>
                          </a:ext>
                        </a:extLst>
                      </p:cNvPr>
                      <p:cNvPicPr/>
                      <p:nvPr/>
                    </p:nvPicPr>
                    <p:blipFill>
                      <a:blip r:embed="rId6"/>
                      <a:stretch>
                        <a:fillRect/>
                      </a:stretch>
                    </p:blipFill>
                    <p:spPr>
                      <a:xfrm>
                        <a:off x="9893687" y="2228537"/>
                        <a:ext cx="553267" cy="41495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xmlns="" id="{29B259E4-E095-4E22-80B0-880E834F8455}"/>
              </a:ext>
            </a:extLst>
          </p:cNvPr>
          <p:cNvSpPr>
            <a:spLocks noGrp="1"/>
          </p:cNvSpPr>
          <p:nvPr>
            <p:ph sz="quarter" idx="28"/>
          </p:nvPr>
        </p:nvSpPr>
        <p:spPr>
          <a:xfrm>
            <a:off x="736601" y="2755514"/>
            <a:ext cx="4203148" cy="401917"/>
          </a:xfrm>
        </p:spPr>
        <p:txBody>
          <a:bodyPr/>
          <a:lstStyle/>
          <a:p>
            <a:r>
              <a:rPr lang="en-US" altLang="en-US" dirty="0"/>
              <a:t>is not an elementary function.</a:t>
            </a:r>
            <a:endParaRPr lang="en-IN" dirty="0"/>
          </a:p>
        </p:txBody>
      </p:sp>
      <p:sp>
        <p:nvSpPr>
          <p:cNvPr id="9" name="Content Placeholder 8">
            <a:extLst>
              <a:ext uri="{FF2B5EF4-FFF2-40B4-BE49-F238E27FC236}">
                <a16:creationId xmlns:a16="http://schemas.microsoft.com/office/drawing/2014/main" xmlns="" id="{6F225571-9FCA-4005-9C06-6B65FE75F9C2}"/>
              </a:ext>
            </a:extLst>
          </p:cNvPr>
          <p:cNvSpPr>
            <a:spLocks noGrp="1"/>
          </p:cNvSpPr>
          <p:nvPr>
            <p:ph sz="quarter" idx="29"/>
          </p:nvPr>
        </p:nvSpPr>
        <p:spPr>
          <a:xfrm>
            <a:off x="736600" y="3349281"/>
            <a:ext cx="5151016" cy="333805"/>
          </a:xfrm>
        </p:spPr>
        <p:txBody>
          <a:bodyPr/>
          <a:lstStyle/>
          <a:p>
            <a:r>
              <a:rPr lang="en-US" altLang="en-US" dirty="0"/>
              <a:t>We write</a:t>
            </a:r>
            <a:endParaRPr lang="en-IN" dirty="0"/>
          </a:p>
        </p:txBody>
      </p:sp>
      <p:graphicFrame>
        <p:nvGraphicFramePr>
          <p:cNvPr id="24" name="Content Placeholder 23" descr="int_0^infinity ((e^(negative (x)^2)) d x) = int_0^1 ((e^(negative (x)^2)) d x) + int_1^infinity ((e^(negative (x)^2)) d x)&#10;">
            <a:extLst>
              <a:ext uri="{FF2B5EF4-FFF2-40B4-BE49-F238E27FC236}">
                <a16:creationId xmlns:a16="http://schemas.microsoft.com/office/drawing/2014/main" xmlns="" id="{55EA5A88-8A40-4A2E-BCE3-798ED71F8919}"/>
              </a:ext>
            </a:extLst>
          </p:cNvPr>
          <p:cNvGraphicFramePr>
            <a:graphicFrameLocks noGrp="1" noChangeAspect="1"/>
          </p:cNvGraphicFramePr>
          <p:nvPr>
            <p:ph sz="quarter" idx="30"/>
            <p:extLst>
              <p:ext uri="{D42A27DB-BD31-4B8C-83A1-F6EECF244321}">
                <p14:modId xmlns:p14="http://schemas.microsoft.com/office/powerpoint/2010/main" val="3023107333"/>
              </p:ext>
            </p:extLst>
          </p:nvPr>
        </p:nvGraphicFramePr>
        <p:xfrm>
          <a:off x="4035425" y="3952875"/>
          <a:ext cx="4305300" cy="620713"/>
        </p:xfrm>
        <a:graphic>
          <a:graphicData uri="http://schemas.openxmlformats.org/presentationml/2006/ole">
            <mc:AlternateContent xmlns:mc="http://schemas.openxmlformats.org/markup-compatibility/2006">
              <mc:Choice xmlns:v="urn:schemas-microsoft-com:vml" Requires="v">
                <p:oleObj spid="_x0000_s702594" name="Equation" r:id="rId7" imgW="4140000" imgH="596880" progId="Equation.DSMT4">
                  <p:embed/>
                </p:oleObj>
              </mc:Choice>
              <mc:Fallback>
                <p:oleObj name="Equation" r:id="rId7" imgW="4140000" imgH="596880" progId="Equation.DSMT4">
                  <p:embed/>
                  <p:pic>
                    <p:nvPicPr>
                      <p:cNvPr id="23" name="Object 22">
                        <a:extLst>
                          <a:ext uri="{FF2B5EF4-FFF2-40B4-BE49-F238E27FC236}">
                            <a16:creationId xmlns:a16="http://schemas.microsoft.com/office/drawing/2014/main" xmlns="" id="{8A05F307-1889-4853-A110-034A588A31CC}"/>
                          </a:ext>
                        </a:extLst>
                      </p:cNvPr>
                      <p:cNvPicPr/>
                      <p:nvPr/>
                    </p:nvPicPr>
                    <p:blipFill>
                      <a:blip r:embed="rId8"/>
                      <a:stretch>
                        <a:fillRect/>
                      </a:stretch>
                    </p:blipFill>
                    <p:spPr>
                      <a:xfrm>
                        <a:off x="4035425" y="3952875"/>
                        <a:ext cx="4305300" cy="62071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xmlns="" id="{42CCCEB3-54F9-4C90-BBC9-8F1AA7F43FA7}"/>
              </a:ext>
            </a:extLst>
          </p:cNvPr>
          <p:cNvSpPr>
            <a:spLocks noGrp="1"/>
          </p:cNvSpPr>
          <p:nvPr>
            <p:ph sz="quarter" idx="31"/>
          </p:nvPr>
        </p:nvSpPr>
        <p:spPr>
          <a:xfrm>
            <a:off x="736599" y="4979504"/>
            <a:ext cx="10712449" cy="958229"/>
          </a:xfrm>
        </p:spPr>
        <p:txBody>
          <a:bodyPr/>
          <a:lstStyle/>
          <a:p>
            <a:r>
              <a:rPr lang="en-US" altLang="en-US" dirty="0"/>
              <a:t>and observe that the first integral on the right-hand side is just an ordinary definite integral.</a:t>
            </a:r>
          </a:p>
        </p:txBody>
      </p:sp>
    </p:spTree>
    <p:extLst>
      <p:ext uri="{BB962C8B-B14F-4D97-AF65-F5344CB8AC3E}">
        <p14:creationId xmlns:p14="http://schemas.microsoft.com/office/powerpoint/2010/main" val="158363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1D7CCF-96BA-4A16-AD7D-C4331D46A124}"/>
              </a:ext>
            </a:extLst>
          </p:cNvPr>
          <p:cNvSpPr>
            <a:spLocks noGrp="1"/>
          </p:cNvSpPr>
          <p:nvPr>
            <p:ph type="title"/>
          </p:nvPr>
        </p:nvSpPr>
        <p:spPr/>
        <p:txBody>
          <a:bodyPr/>
          <a:lstStyle/>
          <a:p>
            <a:r>
              <a:rPr lang="en-US" altLang="en-US" dirty="0"/>
              <a:t>Example 9 – </a:t>
            </a:r>
            <a:r>
              <a:rPr lang="en-US" altLang="en-US" i="1" dirty="0"/>
              <a:t>Solution </a:t>
            </a:r>
            <a:r>
              <a:rPr lang="en-US" altLang="en-US" sz="2400" b="0" dirty="0"/>
              <a:t>(1 of 2)</a:t>
            </a:r>
            <a:endParaRPr lang="en-IN" sz="2400" b="0" dirty="0"/>
          </a:p>
        </p:txBody>
      </p:sp>
      <p:sp>
        <p:nvSpPr>
          <p:cNvPr id="3" name="Content Placeholder 2">
            <a:extLst>
              <a:ext uri="{FF2B5EF4-FFF2-40B4-BE49-F238E27FC236}">
                <a16:creationId xmlns:a16="http://schemas.microsoft.com/office/drawing/2014/main" xmlns="" id="{1A6FCB65-1EE2-42AC-9B29-655C09F46CDA}"/>
              </a:ext>
            </a:extLst>
          </p:cNvPr>
          <p:cNvSpPr>
            <a:spLocks noGrp="1"/>
          </p:cNvSpPr>
          <p:nvPr>
            <p:ph sz="quarter" idx="23"/>
          </p:nvPr>
        </p:nvSpPr>
        <p:spPr>
          <a:xfrm>
            <a:off x="736600" y="1289050"/>
            <a:ext cx="8059530" cy="330557"/>
          </a:xfrm>
        </p:spPr>
        <p:txBody>
          <a:bodyPr/>
          <a:lstStyle/>
          <a:p>
            <a:r>
              <a:rPr lang="en-US" altLang="en-US" dirty="0"/>
              <a:t>In the second integral we use the fact that for </a:t>
            </a:r>
            <a:r>
              <a:rPr lang="en-US" altLang="en-US" i="1" dirty="0"/>
              <a:t>x</a:t>
            </a:r>
            <a:r>
              <a:rPr lang="en-US" altLang="en-US" dirty="0"/>
              <a:t> </a:t>
            </a:r>
            <a:r>
              <a:rPr lang="en-US" altLang="en-US" b="1" dirty="0">
                <a:sym typeface="Symbol" panose="05050102010706020507" pitchFamily="18" charset="2"/>
              </a:rPr>
              <a:t></a:t>
            </a:r>
            <a:r>
              <a:rPr lang="en-US" altLang="en-US" dirty="0"/>
              <a:t> 1 we have</a:t>
            </a:r>
            <a:endParaRPr lang="en-IN" dirty="0"/>
          </a:p>
        </p:txBody>
      </p:sp>
      <p:graphicFrame>
        <p:nvGraphicFramePr>
          <p:cNvPr id="20" name="Content Placeholder 19" descr="(x^2) &gt;= x, so negative (x^2) &lt;= negative  x">
            <a:extLst>
              <a:ext uri="{FF2B5EF4-FFF2-40B4-BE49-F238E27FC236}">
                <a16:creationId xmlns:a16="http://schemas.microsoft.com/office/drawing/2014/main" xmlns="" id="{D8D93689-90A6-4AB6-B829-C3C47C61805D}"/>
              </a:ext>
            </a:extLst>
          </p:cNvPr>
          <p:cNvGraphicFramePr>
            <a:graphicFrameLocks noGrp="1" noChangeAspect="1"/>
          </p:cNvGraphicFramePr>
          <p:nvPr>
            <p:ph sz="quarter" idx="24"/>
            <p:extLst>
              <p:ext uri="{D42A27DB-BD31-4B8C-83A1-F6EECF244321}">
                <p14:modId xmlns:p14="http://schemas.microsoft.com/office/powerpoint/2010/main" val="893651185"/>
              </p:ext>
            </p:extLst>
          </p:nvPr>
        </p:nvGraphicFramePr>
        <p:xfrm>
          <a:off x="8875030" y="1247885"/>
          <a:ext cx="2704604" cy="422125"/>
        </p:xfrm>
        <a:graphic>
          <a:graphicData uri="http://schemas.openxmlformats.org/presentationml/2006/ole">
            <mc:AlternateContent xmlns:mc="http://schemas.openxmlformats.org/markup-compatibility/2006">
              <mc:Choice xmlns:v="urn:schemas-microsoft-com:vml" Requires="v">
                <p:oleObj spid="_x0000_s703650" name="Equation" r:id="rId3" imgW="2603160" imgH="406080" progId="Equation.DSMT4">
                  <p:embed/>
                </p:oleObj>
              </mc:Choice>
              <mc:Fallback>
                <p:oleObj name="Equation" r:id="rId3" imgW="2603160" imgH="406080" progId="Equation.DSMT4">
                  <p:embed/>
                  <p:pic>
                    <p:nvPicPr>
                      <p:cNvPr id="19" name="Object 18">
                        <a:extLst>
                          <a:ext uri="{FF2B5EF4-FFF2-40B4-BE49-F238E27FC236}">
                            <a16:creationId xmlns:a16="http://schemas.microsoft.com/office/drawing/2014/main" xmlns="" id="{E1EC40E6-23EB-488F-9728-F6A4A455875A}"/>
                          </a:ext>
                        </a:extLst>
                      </p:cNvPr>
                      <p:cNvPicPr/>
                      <p:nvPr/>
                    </p:nvPicPr>
                    <p:blipFill>
                      <a:blip r:embed="rId4"/>
                      <a:stretch>
                        <a:fillRect/>
                      </a:stretch>
                    </p:blipFill>
                    <p:spPr>
                      <a:xfrm>
                        <a:off x="8875030" y="1247885"/>
                        <a:ext cx="2704604" cy="42212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DB72596D-31B3-4B0D-A50D-A1E6E6B6B99B}"/>
              </a:ext>
            </a:extLst>
          </p:cNvPr>
          <p:cNvSpPr>
            <a:spLocks noGrp="1"/>
          </p:cNvSpPr>
          <p:nvPr>
            <p:ph sz="quarter" idx="25"/>
          </p:nvPr>
        </p:nvSpPr>
        <p:spPr>
          <a:xfrm>
            <a:off x="736600" y="1825831"/>
            <a:ext cx="1867452" cy="344169"/>
          </a:xfrm>
        </p:spPr>
        <p:txBody>
          <a:bodyPr/>
          <a:lstStyle/>
          <a:p>
            <a:r>
              <a:rPr lang="en-US" altLang="en-US" dirty="0"/>
              <a:t>and therefore</a:t>
            </a:r>
            <a:endParaRPr lang="en-IN" dirty="0"/>
          </a:p>
        </p:txBody>
      </p:sp>
      <p:graphicFrame>
        <p:nvGraphicFramePr>
          <p:cNvPr id="22" name="Content Placeholder 21" descr="(e^(negative (x)^2)) &lt;= (e^negative x)&#10;">
            <a:extLst>
              <a:ext uri="{FF2B5EF4-FFF2-40B4-BE49-F238E27FC236}">
                <a16:creationId xmlns:a16="http://schemas.microsoft.com/office/drawing/2014/main" xmlns="" id="{A78ADBE6-09E1-430D-BD7F-49F91116E49F}"/>
              </a:ext>
            </a:extLst>
          </p:cNvPr>
          <p:cNvGraphicFramePr>
            <a:graphicFrameLocks noGrp="1" noChangeAspect="1"/>
          </p:cNvGraphicFramePr>
          <p:nvPr>
            <p:ph sz="quarter" idx="26"/>
            <p:extLst>
              <p:ext uri="{D42A27DB-BD31-4B8C-83A1-F6EECF244321}">
                <p14:modId xmlns:p14="http://schemas.microsoft.com/office/powerpoint/2010/main" val="2196429562"/>
              </p:ext>
            </p:extLst>
          </p:nvPr>
        </p:nvGraphicFramePr>
        <p:xfrm>
          <a:off x="2626159" y="1751957"/>
          <a:ext cx="1414077" cy="396470"/>
        </p:xfrm>
        <a:graphic>
          <a:graphicData uri="http://schemas.openxmlformats.org/presentationml/2006/ole">
            <mc:AlternateContent xmlns:mc="http://schemas.openxmlformats.org/markup-compatibility/2006">
              <mc:Choice xmlns:v="urn:schemas-microsoft-com:vml" Requires="v">
                <p:oleObj spid="_x0000_s703651" name="Equation" r:id="rId5" imgW="1358640" imgH="380880" progId="Equation.DSMT4">
                  <p:embed/>
                </p:oleObj>
              </mc:Choice>
              <mc:Fallback>
                <p:oleObj name="Equation" r:id="rId5" imgW="1358640" imgH="380880" progId="Equation.DSMT4">
                  <p:embed/>
                  <p:pic>
                    <p:nvPicPr>
                      <p:cNvPr id="21" name="Object 20">
                        <a:extLst>
                          <a:ext uri="{FF2B5EF4-FFF2-40B4-BE49-F238E27FC236}">
                            <a16:creationId xmlns:a16="http://schemas.microsoft.com/office/drawing/2014/main" xmlns="" id="{2988534B-0411-4DA6-86C2-63D895E4A452}"/>
                          </a:ext>
                        </a:extLst>
                      </p:cNvPr>
                      <p:cNvPicPr/>
                      <p:nvPr/>
                    </p:nvPicPr>
                    <p:blipFill>
                      <a:blip r:embed="rId6"/>
                      <a:stretch>
                        <a:fillRect/>
                      </a:stretch>
                    </p:blipFill>
                    <p:spPr>
                      <a:xfrm>
                        <a:off x="2626159" y="1751957"/>
                        <a:ext cx="1414077" cy="39647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B3E765B2-EF56-4DB5-A08D-06321D32BBB7}"/>
              </a:ext>
            </a:extLst>
          </p:cNvPr>
          <p:cNvSpPr>
            <a:spLocks noGrp="1"/>
          </p:cNvSpPr>
          <p:nvPr>
            <p:ph sz="quarter" idx="27"/>
          </p:nvPr>
        </p:nvSpPr>
        <p:spPr>
          <a:xfrm>
            <a:off x="4141853" y="1845710"/>
            <a:ext cx="2567059" cy="344168"/>
          </a:xfrm>
        </p:spPr>
        <p:txBody>
          <a:bodyPr/>
          <a:lstStyle/>
          <a:p>
            <a:r>
              <a:rPr lang="en-US" altLang="en-US" dirty="0"/>
              <a:t>(See Figure 13.)</a:t>
            </a:r>
            <a:endParaRPr lang="en-IN" dirty="0"/>
          </a:p>
        </p:txBody>
      </p:sp>
      <p:pic>
        <p:nvPicPr>
          <p:cNvPr id="27" name="Content Placeholder 26" descr="Two curves are graphed in the first quadrant of the x y coordinate plane. The first curve labeled y = e^(negative x) is a decreasing concave upward curve. It starts from the point (0, 1) and goes along the x axis without crossing it. Another curve labeled y = e ^(negative x^2) starts from the point (0, 1), goes up and to the right with increasing steepness reaches a high point, then it again goes down and to the right exits the bottom right of the viewing window. Both the curves intersect at the point (1, 1/e).&#10;">
            <a:extLst>
              <a:ext uri="{FF2B5EF4-FFF2-40B4-BE49-F238E27FC236}">
                <a16:creationId xmlns:a16="http://schemas.microsoft.com/office/drawing/2014/main" xmlns="" id="{3DD4016A-BD67-49A3-A992-F7D062B6A5AA}"/>
              </a:ext>
            </a:extLst>
          </p:cNvPr>
          <p:cNvPicPr>
            <a:picLocks noGrp="1" noChangeAspect="1"/>
          </p:cNvPicPr>
          <p:nvPr>
            <p:ph sz="quarter" idx="32"/>
          </p:nvPr>
        </p:nvPicPr>
        <p:blipFill>
          <a:blip r:embed="rId7"/>
          <a:stretch>
            <a:fillRect/>
          </a:stretch>
        </p:blipFill>
        <p:spPr>
          <a:xfrm>
            <a:off x="7690440" y="2381882"/>
            <a:ext cx="4092359" cy="2704854"/>
          </a:xfrm>
          <a:prstGeom prst="rect">
            <a:avLst/>
          </a:prstGeom>
        </p:spPr>
      </p:pic>
      <p:sp>
        <p:nvSpPr>
          <p:cNvPr id="13" name="Content Placeholder 12">
            <a:extLst>
              <a:ext uri="{FF2B5EF4-FFF2-40B4-BE49-F238E27FC236}">
                <a16:creationId xmlns:a16="http://schemas.microsoft.com/office/drawing/2014/main" xmlns="" id="{9A4D12F8-D358-436C-BB14-943E088FCA87}"/>
              </a:ext>
            </a:extLst>
          </p:cNvPr>
          <p:cNvSpPr>
            <a:spLocks noGrp="1"/>
          </p:cNvSpPr>
          <p:nvPr>
            <p:ph sz="quarter" idx="33"/>
          </p:nvPr>
        </p:nvSpPr>
        <p:spPr>
          <a:xfrm>
            <a:off x="7550011" y="5527974"/>
            <a:ext cx="4373216" cy="321037"/>
          </a:xfrm>
        </p:spPr>
        <p:txBody>
          <a:bodyPr/>
          <a:lstStyle/>
          <a:p>
            <a:pPr algn="ctr"/>
            <a:r>
              <a:rPr lang="en-US" altLang="en-US" sz="2000" b="1" dirty="0"/>
              <a:t>Figure 13</a:t>
            </a:r>
          </a:p>
        </p:txBody>
      </p:sp>
      <p:sp>
        <p:nvSpPr>
          <p:cNvPr id="8" name="Content Placeholder 7">
            <a:extLst>
              <a:ext uri="{FF2B5EF4-FFF2-40B4-BE49-F238E27FC236}">
                <a16:creationId xmlns:a16="http://schemas.microsoft.com/office/drawing/2014/main" xmlns="" id="{A959B2D0-05DB-4E82-A819-240863CD56D6}"/>
              </a:ext>
            </a:extLst>
          </p:cNvPr>
          <p:cNvSpPr>
            <a:spLocks noGrp="1"/>
          </p:cNvSpPr>
          <p:nvPr>
            <p:ph sz="quarter" idx="28"/>
          </p:nvPr>
        </p:nvSpPr>
        <p:spPr>
          <a:xfrm>
            <a:off x="736601" y="2564296"/>
            <a:ext cx="2056296" cy="344169"/>
          </a:xfrm>
        </p:spPr>
        <p:txBody>
          <a:bodyPr/>
          <a:lstStyle/>
          <a:p>
            <a:r>
              <a:rPr lang="en-US" altLang="en-US" dirty="0"/>
              <a:t>The integral of</a:t>
            </a:r>
            <a:endParaRPr lang="en-IN" dirty="0"/>
          </a:p>
        </p:txBody>
      </p:sp>
      <p:graphicFrame>
        <p:nvGraphicFramePr>
          <p:cNvPr id="24" name="Content Placeholder 23" descr="(e^negative x)">
            <a:extLst>
              <a:ext uri="{FF2B5EF4-FFF2-40B4-BE49-F238E27FC236}">
                <a16:creationId xmlns:a16="http://schemas.microsoft.com/office/drawing/2014/main" xmlns="" id="{96665456-B520-4F74-9579-762EF53AC91D}"/>
              </a:ext>
            </a:extLst>
          </p:cNvPr>
          <p:cNvGraphicFramePr>
            <a:graphicFrameLocks noGrp="1" noChangeAspect="1"/>
          </p:cNvGraphicFramePr>
          <p:nvPr>
            <p:ph sz="quarter" idx="29"/>
            <p:extLst>
              <p:ext uri="{D42A27DB-BD31-4B8C-83A1-F6EECF244321}">
                <p14:modId xmlns:p14="http://schemas.microsoft.com/office/powerpoint/2010/main" val="3373976532"/>
              </p:ext>
            </p:extLst>
          </p:nvPr>
        </p:nvGraphicFramePr>
        <p:xfrm>
          <a:off x="2792897" y="2505931"/>
          <a:ext cx="431800" cy="342900"/>
        </p:xfrm>
        <a:graphic>
          <a:graphicData uri="http://schemas.openxmlformats.org/presentationml/2006/ole">
            <mc:AlternateContent xmlns:mc="http://schemas.openxmlformats.org/markup-compatibility/2006">
              <mc:Choice xmlns:v="urn:schemas-microsoft-com:vml" Requires="v">
                <p:oleObj spid="_x0000_s703652" name="Equation" r:id="rId8" imgW="431640" imgH="342720" progId="Equation.DSMT4">
                  <p:embed/>
                </p:oleObj>
              </mc:Choice>
              <mc:Fallback>
                <p:oleObj name="Equation" r:id="rId8" imgW="431640" imgH="342720" progId="Equation.DSMT4">
                  <p:embed/>
                  <p:pic>
                    <p:nvPicPr>
                      <p:cNvPr id="23" name="Object 22">
                        <a:extLst>
                          <a:ext uri="{FF2B5EF4-FFF2-40B4-BE49-F238E27FC236}">
                            <a16:creationId xmlns:a16="http://schemas.microsoft.com/office/drawing/2014/main" xmlns="" id="{5557E1BD-8A5C-4708-AEA0-E7AA9F015C85}"/>
                          </a:ext>
                        </a:extLst>
                      </p:cNvPr>
                      <p:cNvPicPr/>
                      <p:nvPr/>
                    </p:nvPicPr>
                    <p:blipFill>
                      <a:blip r:embed="rId9"/>
                      <a:stretch>
                        <a:fillRect/>
                      </a:stretch>
                    </p:blipFill>
                    <p:spPr>
                      <a:xfrm>
                        <a:off x="2792897" y="2505931"/>
                        <a:ext cx="431800" cy="3429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xmlns="" id="{E0A78B80-E45D-4AE6-81D0-4E1953B7C2C8}"/>
              </a:ext>
            </a:extLst>
          </p:cNvPr>
          <p:cNvSpPr>
            <a:spLocks noGrp="1"/>
          </p:cNvSpPr>
          <p:nvPr>
            <p:ph sz="quarter" idx="30"/>
          </p:nvPr>
        </p:nvSpPr>
        <p:spPr>
          <a:xfrm>
            <a:off x="3304209" y="2564297"/>
            <a:ext cx="2867991" cy="321037"/>
          </a:xfrm>
        </p:spPr>
        <p:txBody>
          <a:bodyPr/>
          <a:lstStyle/>
          <a:p>
            <a:r>
              <a:rPr lang="en-US" altLang="en-US" dirty="0"/>
              <a:t>is easy to evaluate:</a:t>
            </a:r>
            <a:endParaRPr lang="en-IN" dirty="0"/>
          </a:p>
        </p:txBody>
      </p:sp>
      <p:graphicFrame>
        <p:nvGraphicFramePr>
          <p:cNvPr id="26" name="Content Placeholder 25" descr="int_1^infinity ((e^negative x) d x) =  lim_(t right arrow infinity) (int_1^t ((e^negative x) d x)) =  lim_(t right arrow infinity) ((e^negative 1) minus (e^negative t)) =  (e^negative 1)&#10;">
            <a:extLst>
              <a:ext uri="{FF2B5EF4-FFF2-40B4-BE49-F238E27FC236}">
                <a16:creationId xmlns:a16="http://schemas.microsoft.com/office/drawing/2014/main" xmlns="" id="{1CB38B6A-B1CA-4D4A-B40E-97299BC5670E}"/>
              </a:ext>
            </a:extLst>
          </p:cNvPr>
          <p:cNvGraphicFramePr>
            <a:graphicFrameLocks noGrp="1" noChangeAspect="1"/>
          </p:cNvGraphicFramePr>
          <p:nvPr>
            <p:ph sz="quarter" idx="31"/>
            <p:extLst>
              <p:ext uri="{D42A27DB-BD31-4B8C-83A1-F6EECF244321}">
                <p14:modId xmlns:p14="http://schemas.microsoft.com/office/powerpoint/2010/main" val="1325756614"/>
              </p:ext>
            </p:extLst>
          </p:nvPr>
        </p:nvGraphicFramePr>
        <p:xfrm>
          <a:off x="1283758" y="3399820"/>
          <a:ext cx="3743527" cy="1773253"/>
        </p:xfrm>
        <a:graphic>
          <a:graphicData uri="http://schemas.openxmlformats.org/presentationml/2006/ole">
            <mc:AlternateContent xmlns:mc="http://schemas.openxmlformats.org/markup-compatibility/2006">
              <mc:Choice xmlns:v="urn:schemas-microsoft-com:vml" Requires="v">
                <p:oleObj spid="_x0000_s703653" name="Equation" r:id="rId10" imgW="3619440" imgH="1714320" progId="Equation.DSMT4">
                  <p:embed/>
                </p:oleObj>
              </mc:Choice>
              <mc:Fallback>
                <p:oleObj name="Equation" r:id="rId10" imgW="3619440" imgH="1714320" progId="Equation.DSMT4">
                  <p:embed/>
                  <p:pic>
                    <p:nvPicPr>
                      <p:cNvPr id="25" name="Object 24">
                        <a:extLst>
                          <a:ext uri="{FF2B5EF4-FFF2-40B4-BE49-F238E27FC236}">
                            <a16:creationId xmlns:a16="http://schemas.microsoft.com/office/drawing/2014/main" xmlns="" id="{D298B7D0-1413-4BB9-963A-E2DD2B9D4F03}"/>
                          </a:ext>
                        </a:extLst>
                      </p:cNvPr>
                      <p:cNvPicPr/>
                      <p:nvPr/>
                    </p:nvPicPr>
                    <p:blipFill>
                      <a:blip r:embed="rId11"/>
                      <a:stretch>
                        <a:fillRect/>
                      </a:stretch>
                    </p:blipFill>
                    <p:spPr>
                      <a:xfrm>
                        <a:off x="1283758" y="3399820"/>
                        <a:ext cx="3743527" cy="1773253"/>
                      </a:xfrm>
                      <a:prstGeom prst="rect">
                        <a:avLst/>
                      </a:prstGeom>
                    </p:spPr>
                  </p:pic>
                </p:oleObj>
              </mc:Fallback>
            </mc:AlternateContent>
          </a:graphicData>
        </a:graphic>
      </p:graphicFrame>
    </p:spTree>
    <p:extLst>
      <p:ext uri="{BB962C8B-B14F-4D97-AF65-F5344CB8AC3E}">
        <p14:creationId xmlns:p14="http://schemas.microsoft.com/office/powerpoint/2010/main" val="1860816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10DC11-2A00-4B2C-B438-B68853FD9533}"/>
              </a:ext>
            </a:extLst>
          </p:cNvPr>
          <p:cNvSpPr>
            <a:spLocks noGrp="1"/>
          </p:cNvSpPr>
          <p:nvPr>
            <p:ph type="title"/>
          </p:nvPr>
        </p:nvSpPr>
        <p:spPr/>
        <p:txBody>
          <a:bodyPr/>
          <a:lstStyle/>
          <a:p>
            <a:r>
              <a:rPr lang="en-US" altLang="en-US" dirty="0"/>
              <a:t>Example 9 – </a:t>
            </a:r>
            <a:r>
              <a:rPr lang="en-US" altLang="en-US" i="1" dirty="0"/>
              <a:t>Solution </a:t>
            </a:r>
            <a:r>
              <a:rPr lang="en-US" altLang="en-US" sz="2400" b="0" dirty="0"/>
              <a:t>(2 of 2)</a:t>
            </a:r>
            <a:endParaRPr lang="en-IN" dirty="0"/>
          </a:p>
        </p:txBody>
      </p:sp>
      <p:sp>
        <p:nvSpPr>
          <p:cNvPr id="3" name="Content Placeholder 2">
            <a:extLst>
              <a:ext uri="{FF2B5EF4-FFF2-40B4-BE49-F238E27FC236}">
                <a16:creationId xmlns:a16="http://schemas.microsoft.com/office/drawing/2014/main" xmlns="" id="{3B247626-A9C9-410D-B1DD-91DE6D2C8455}"/>
              </a:ext>
            </a:extLst>
          </p:cNvPr>
          <p:cNvSpPr>
            <a:spLocks noGrp="1"/>
          </p:cNvSpPr>
          <p:nvPr>
            <p:ph sz="quarter" idx="23"/>
          </p:nvPr>
        </p:nvSpPr>
        <p:spPr>
          <a:xfrm>
            <a:off x="736600" y="1289050"/>
            <a:ext cx="2334591" cy="340967"/>
          </a:xfrm>
        </p:spPr>
        <p:txBody>
          <a:bodyPr/>
          <a:lstStyle/>
          <a:p>
            <a:r>
              <a:rPr lang="en-US" altLang="en-US" dirty="0"/>
              <a:t>Therefore, taking</a:t>
            </a:r>
            <a:endParaRPr lang="en-IN" dirty="0"/>
          </a:p>
        </p:txBody>
      </p:sp>
      <p:graphicFrame>
        <p:nvGraphicFramePr>
          <p:cNvPr id="20" name="Content Placeholder 19" descr="f(x) = (e^negative x) and g(x) = (e^negative x^2)">
            <a:extLst>
              <a:ext uri="{FF2B5EF4-FFF2-40B4-BE49-F238E27FC236}">
                <a16:creationId xmlns:a16="http://schemas.microsoft.com/office/drawing/2014/main" xmlns="" id="{7507B65F-2451-45B8-BA5B-23892E801E54}"/>
              </a:ext>
            </a:extLst>
          </p:cNvPr>
          <p:cNvGraphicFramePr>
            <a:graphicFrameLocks noGrp="1" noChangeAspect="1"/>
          </p:cNvGraphicFramePr>
          <p:nvPr>
            <p:ph sz="quarter" idx="24"/>
            <p:extLst>
              <p:ext uri="{D42A27DB-BD31-4B8C-83A1-F6EECF244321}">
                <p14:modId xmlns:p14="http://schemas.microsoft.com/office/powerpoint/2010/main" val="2617161640"/>
              </p:ext>
            </p:extLst>
          </p:nvPr>
        </p:nvGraphicFramePr>
        <p:xfrm>
          <a:off x="3126820" y="1170705"/>
          <a:ext cx="3737664" cy="549259"/>
        </p:xfrm>
        <a:graphic>
          <a:graphicData uri="http://schemas.openxmlformats.org/presentationml/2006/ole">
            <mc:AlternateContent xmlns:mc="http://schemas.openxmlformats.org/markup-compatibility/2006">
              <mc:Choice xmlns:v="urn:schemas-microsoft-com:vml" Requires="v">
                <p:oleObj spid="_x0000_s704631" name="Equation" r:id="rId3" imgW="3543120" imgH="520560" progId="Equation.DSMT4">
                  <p:embed/>
                </p:oleObj>
              </mc:Choice>
              <mc:Fallback>
                <p:oleObj name="Equation" r:id="rId3" imgW="3543120" imgH="520560" progId="Equation.DSMT4">
                  <p:embed/>
                  <p:pic>
                    <p:nvPicPr>
                      <p:cNvPr id="19" name="Object 18">
                        <a:extLst>
                          <a:ext uri="{FF2B5EF4-FFF2-40B4-BE49-F238E27FC236}">
                            <a16:creationId xmlns:a16="http://schemas.microsoft.com/office/drawing/2014/main" xmlns="" id="{98AEF58B-492D-41E3-A097-9B97407F253A}"/>
                          </a:ext>
                        </a:extLst>
                      </p:cNvPr>
                      <p:cNvPicPr/>
                      <p:nvPr/>
                    </p:nvPicPr>
                    <p:blipFill>
                      <a:blip r:embed="rId4"/>
                      <a:stretch>
                        <a:fillRect/>
                      </a:stretch>
                    </p:blipFill>
                    <p:spPr>
                      <a:xfrm>
                        <a:off x="3126820" y="1170705"/>
                        <a:ext cx="3737664" cy="54925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B748D74E-BF45-4C61-8242-EFCCC53A94EB}"/>
              </a:ext>
            </a:extLst>
          </p:cNvPr>
          <p:cNvSpPr>
            <a:spLocks noGrp="1"/>
          </p:cNvSpPr>
          <p:nvPr>
            <p:ph sz="quarter" idx="25"/>
          </p:nvPr>
        </p:nvSpPr>
        <p:spPr>
          <a:xfrm>
            <a:off x="6939521" y="1289050"/>
            <a:ext cx="5052591" cy="340967"/>
          </a:xfrm>
        </p:spPr>
        <p:txBody>
          <a:bodyPr/>
          <a:lstStyle/>
          <a:p>
            <a:r>
              <a:rPr lang="en-US" altLang="en-US" dirty="0"/>
              <a:t>in the Comparison Theorem, we see</a:t>
            </a:r>
            <a:endParaRPr lang="en-IN" dirty="0"/>
          </a:p>
        </p:txBody>
      </p:sp>
      <p:sp>
        <p:nvSpPr>
          <p:cNvPr id="6" name="Content Placeholder 5">
            <a:extLst>
              <a:ext uri="{FF2B5EF4-FFF2-40B4-BE49-F238E27FC236}">
                <a16:creationId xmlns:a16="http://schemas.microsoft.com/office/drawing/2014/main" xmlns="" id="{48F78233-CAE2-4B05-BBC1-A006B09B2464}"/>
              </a:ext>
            </a:extLst>
          </p:cNvPr>
          <p:cNvSpPr>
            <a:spLocks noGrp="1"/>
          </p:cNvSpPr>
          <p:nvPr>
            <p:ph sz="quarter" idx="26"/>
          </p:nvPr>
        </p:nvSpPr>
        <p:spPr>
          <a:xfrm>
            <a:off x="736600" y="1889127"/>
            <a:ext cx="625061" cy="340968"/>
          </a:xfrm>
        </p:spPr>
        <p:txBody>
          <a:bodyPr/>
          <a:lstStyle/>
          <a:p>
            <a:r>
              <a:rPr lang="en-US" dirty="0"/>
              <a:t>that</a:t>
            </a:r>
            <a:endParaRPr lang="en-IN" dirty="0"/>
          </a:p>
        </p:txBody>
      </p:sp>
      <p:graphicFrame>
        <p:nvGraphicFramePr>
          <p:cNvPr id="22" name="Content Placeholder 21" descr="int_0^infinity ((e^(negative (x)^2)) d x)&#10;">
            <a:extLst>
              <a:ext uri="{FF2B5EF4-FFF2-40B4-BE49-F238E27FC236}">
                <a16:creationId xmlns:a16="http://schemas.microsoft.com/office/drawing/2014/main" xmlns="" id="{15B9E9E0-3B6B-45AF-9167-3FEAEE0801E6}"/>
              </a:ext>
            </a:extLst>
          </p:cNvPr>
          <p:cNvGraphicFramePr>
            <a:graphicFrameLocks noGrp="1" noChangeAspect="1"/>
          </p:cNvGraphicFramePr>
          <p:nvPr>
            <p:ph sz="quarter" idx="27"/>
            <p:extLst>
              <p:ext uri="{D42A27DB-BD31-4B8C-83A1-F6EECF244321}">
                <p14:modId xmlns:p14="http://schemas.microsoft.com/office/powerpoint/2010/main" val="178578617"/>
              </p:ext>
            </p:extLst>
          </p:nvPr>
        </p:nvGraphicFramePr>
        <p:xfrm>
          <a:off x="1325242" y="1772478"/>
          <a:ext cx="1324718" cy="587375"/>
        </p:xfrm>
        <a:graphic>
          <a:graphicData uri="http://schemas.openxmlformats.org/presentationml/2006/ole">
            <mc:AlternateContent xmlns:mc="http://schemas.openxmlformats.org/markup-compatibility/2006">
              <mc:Choice xmlns:v="urn:schemas-microsoft-com:vml" Requires="v">
                <p:oleObj spid="_x0000_s704632" name="Equation" r:id="rId5" imgW="1346040" imgH="596880" progId="Equation.DSMT4">
                  <p:embed/>
                </p:oleObj>
              </mc:Choice>
              <mc:Fallback>
                <p:oleObj name="Equation" r:id="rId5" imgW="1346040" imgH="596880" progId="Equation.DSMT4">
                  <p:embed/>
                  <p:pic>
                    <p:nvPicPr>
                      <p:cNvPr id="21" name="Object 20">
                        <a:extLst>
                          <a:ext uri="{FF2B5EF4-FFF2-40B4-BE49-F238E27FC236}">
                            <a16:creationId xmlns:a16="http://schemas.microsoft.com/office/drawing/2014/main" xmlns="" id="{4B675316-DF09-4ED9-AD03-2587C25D4D46}"/>
                          </a:ext>
                        </a:extLst>
                      </p:cNvPr>
                      <p:cNvPicPr/>
                      <p:nvPr/>
                    </p:nvPicPr>
                    <p:blipFill>
                      <a:blip r:embed="rId6"/>
                      <a:stretch>
                        <a:fillRect/>
                      </a:stretch>
                    </p:blipFill>
                    <p:spPr>
                      <a:xfrm>
                        <a:off x="1325242" y="1772478"/>
                        <a:ext cx="1324718" cy="5873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xmlns="" id="{5ABA8AB7-6A42-4A4D-861A-AE80DC255536}"/>
              </a:ext>
            </a:extLst>
          </p:cNvPr>
          <p:cNvSpPr>
            <a:spLocks noGrp="1"/>
          </p:cNvSpPr>
          <p:nvPr>
            <p:ph sz="quarter" idx="28"/>
          </p:nvPr>
        </p:nvSpPr>
        <p:spPr>
          <a:xfrm>
            <a:off x="2774586" y="1909006"/>
            <a:ext cx="2122265" cy="321090"/>
          </a:xfrm>
        </p:spPr>
        <p:txBody>
          <a:bodyPr/>
          <a:lstStyle/>
          <a:p>
            <a:r>
              <a:rPr lang="en-US" altLang="en-US" dirty="0"/>
              <a:t>is convergent.</a:t>
            </a:r>
            <a:endParaRPr lang="en-IN" dirty="0"/>
          </a:p>
        </p:txBody>
      </p:sp>
      <p:sp>
        <p:nvSpPr>
          <p:cNvPr id="9" name="Content Placeholder 8">
            <a:extLst>
              <a:ext uri="{FF2B5EF4-FFF2-40B4-BE49-F238E27FC236}">
                <a16:creationId xmlns:a16="http://schemas.microsoft.com/office/drawing/2014/main" xmlns="" id="{93E94DCC-3A4A-4359-8019-5CB93D7DA8F5}"/>
              </a:ext>
            </a:extLst>
          </p:cNvPr>
          <p:cNvSpPr>
            <a:spLocks noGrp="1"/>
          </p:cNvSpPr>
          <p:nvPr>
            <p:ph sz="quarter" idx="29"/>
          </p:nvPr>
        </p:nvSpPr>
        <p:spPr>
          <a:xfrm>
            <a:off x="736600" y="2688719"/>
            <a:ext cx="1827696" cy="311928"/>
          </a:xfrm>
        </p:spPr>
        <p:txBody>
          <a:bodyPr/>
          <a:lstStyle/>
          <a:p>
            <a:r>
              <a:rPr lang="en-US" altLang="en-US" dirty="0"/>
              <a:t>It follows that</a:t>
            </a:r>
            <a:endParaRPr lang="en-IN" dirty="0"/>
          </a:p>
        </p:txBody>
      </p:sp>
      <p:graphicFrame>
        <p:nvGraphicFramePr>
          <p:cNvPr id="24" name="Content Placeholder 23" descr="int_0^infinity ((e^(negative (x)^2)) d x)&#10;">
            <a:extLst>
              <a:ext uri="{FF2B5EF4-FFF2-40B4-BE49-F238E27FC236}">
                <a16:creationId xmlns:a16="http://schemas.microsoft.com/office/drawing/2014/main" xmlns="" id="{F3D91E28-0155-40D0-A108-6BDE47C4A18D}"/>
              </a:ext>
            </a:extLst>
          </p:cNvPr>
          <p:cNvGraphicFramePr>
            <a:graphicFrameLocks noGrp="1" noChangeAspect="1"/>
          </p:cNvGraphicFramePr>
          <p:nvPr>
            <p:ph sz="quarter" idx="30"/>
            <p:extLst>
              <p:ext uri="{D42A27DB-BD31-4B8C-83A1-F6EECF244321}">
                <p14:modId xmlns:p14="http://schemas.microsoft.com/office/powerpoint/2010/main" val="410058607"/>
              </p:ext>
            </p:extLst>
          </p:nvPr>
        </p:nvGraphicFramePr>
        <p:xfrm>
          <a:off x="2617230" y="2523997"/>
          <a:ext cx="1453213" cy="644350"/>
        </p:xfrm>
        <a:graphic>
          <a:graphicData uri="http://schemas.openxmlformats.org/presentationml/2006/ole">
            <mc:AlternateContent xmlns:mc="http://schemas.openxmlformats.org/markup-compatibility/2006">
              <mc:Choice xmlns:v="urn:schemas-microsoft-com:vml" Requires="v">
                <p:oleObj spid="_x0000_s704633" name="Equation" r:id="rId7" imgW="1346040" imgH="596880" progId="Equation.DSMT4">
                  <p:embed/>
                </p:oleObj>
              </mc:Choice>
              <mc:Fallback>
                <p:oleObj name="Equation" r:id="rId7" imgW="1346040" imgH="596880" progId="Equation.DSMT4">
                  <p:embed/>
                  <p:pic>
                    <p:nvPicPr>
                      <p:cNvPr id="23" name="Object 22">
                        <a:extLst>
                          <a:ext uri="{FF2B5EF4-FFF2-40B4-BE49-F238E27FC236}">
                            <a16:creationId xmlns:a16="http://schemas.microsoft.com/office/drawing/2014/main" xmlns="" id="{7521C2AC-7971-40D8-9E4E-8158B7CB4498}"/>
                          </a:ext>
                        </a:extLst>
                      </p:cNvPr>
                      <p:cNvPicPr/>
                      <p:nvPr/>
                    </p:nvPicPr>
                    <p:blipFill>
                      <a:blip r:embed="rId8"/>
                      <a:stretch>
                        <a:fillRect/>
                      </a:stretch>
                    </p:blipFill>
                    <p:spPr>
                      <a:xfrm>
                        <a:off x="2617230" y="2523997"/>
                        <a:ext cx="1453213" cy="64435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xmlns="" id="{C7D906AA-D133-4FF7-B534-E28C07CAE958}"/>
              </a:ext>
            </a:extLst>
          </p:cNvPr>
          <p:cNvSpPr>
            <a:spLocks noGrp="1"/>
          </p:cNvSpPr>
          <p:nvPr>
            <p:ph sz="quarter" idx="31"/>
          </p:nvPr>
        </p:nvSpPr>
        <p:spPr>
          <a:xfrm>
            <a:off x="4163132" y="2688719"/>
            <a:ext cx="2339066" cy="363457"/>
          </a:xfrm>
        </p:spPr>
        <p:txBody>
          <a:bodyPr/>
          <a:lstStyle/>
          <a:p>
            <a:r>
              <a:rPr lang="en-US" altLang="en-US" dirty="0"/>
              <a:t>is convergent.</a:t>
            </a:r>
          </a:p>
        </p:txBody>
      </p:sp>
    </p:spTree>
    <p:extLst>
      <p:ext uri="{BB962C8B-B14F-4D97-AF65-F5344CB8AC3E}">
        <p14:creationId xmlns:p14="http://schemas.microsoft.com/office/powerpoint/2010/main" val="2148519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B6E9F9-97A5-482B-983F-A6C6346BA3BD}"/>
              </a:ext>
            </a:extLst>
          </p:cNvPr>
          <p:cNvSpPr>
            <a:spLocks noGrp="1"/>
          </p:cNvSpPr>
          <p:nvPr>
            <p:ph type="title"/>
          </p:nvPr>
        </p:nvSpPr>
        <p:spPr/>
        <p:txBody>
          <a:bodyPr/>
          <a:lstStyle/>
          <a:p>
            <a:r>
              <a:rPr lang="en-US" altLang="en-US" dirty="0"/>
              <a:t>Improper Integrals</a:t>
            </a:r>
            <a:endParaRPr lang="en-IN" sz="2400" b="0" dirty="0"/>
          </a:p>
        </p:txBody>
      </p:sp>
      <p:sp>
        <p:nvSpPr>
          <p:cNvPr id="3" name="Text Placeholder 2">
            <a:extLst>
              <a:ext uri="{FF2B5EF4-FFF2-40B4-BE49-F238E27FC236}">
                <a16:creationId xmlns:a16="http://schemas.microsoft.com/office/drawing/2014/main" xmlns="" id="{7B821DE8-7353-4386-9E57-EF9AB96FAE11}"/>
              </a:ext>
            </a:extLst>
          </p:cNvPr>
          <p:cNvSpPr>
            <a:spLocks noGrp="1"/>
          </p:cNvSpPr>
          <p:nvPr>
            <p:ph type="body" sz="quarter" idx="15"/>
          </p:nvPr>
        </p:nvSpPr>
        <p:spPr>
          <a:xfrm>
            <a:off x="743576" y="1289684"/>
            <a:ext cx="10711543" cy="1572388"/>
          </a:xfrm>
        </p:spPr>
        <p:txBody>
          <a:bodyPr/>
          <a:lstStyle/>
          <a:p>
            <a:r>
              <a:rPr lang="en-US" altLang="en-US" dirty="0"/>
              <a:t>In this section we extend the concept of a definite integral to the case where the interval is infinite and also to the case where</a:t>
            </a:r>
            <a:r>
              <a:rPr lang="en-US" altLang="en-US" i="1" dirty="0"/>
              <a:t> f </a:t>
            </a:r>
            <a:r>
              <a:rPr lang="en-US" altLang="en-US" dirty="0"/>
              <a:t>has an infinite discontinuity in [</a:t>
            </a:r>
            <a:r>
              <a:rPr lang="en-US" altLang="en-US" i="1" dirty="0"/>
              <a:t>a</a:t>
            </a:r>
            <a:r>
              <a:rPr lang="en-US" altLang="en-US" dirty="0"/>
              <a:t>, </a:t>
            </a:r>
            <a:r>
              <a:rPr lang="en-US" altLang="en-US" i="1" dirty="0"/>
              <a:t>b</a:t>
            </a:r>
            <a:r>
              <a:rPr lang="en-US" altLang="en-US" dirty="0"/>
              <a:t>].</a:t>
            </a:r>
          </a:p>
          <a:p>
            <a:r>
              <a:rPr lang="en-US" altLang="en-US" dirty="0"/>
              <a:t>In either case the integral is called an </a:t>
            </a:r>
            <a:r>
              <a:rPr lang="en-US" altLang="en-US" i="1" dirty="0"/>
              <a:t>improper </a:t>
            </a:r>
            <a:r>
              <a:rPr lang="en-US" altLang="en-US" dirty="0"/>
              <a:t>integral.</a:t>
            </a:r>
          </a:p>
        </p:txBody>
      </p:sp>
    </p:spTree>
    <p:extLst>
      <p:ext uri="{BB962C8B-B14F-4D97-AF65-F5344CB8AC3E}">
        <p14:creationId xmlns:p14="http://schemas.microsoft.com/office/powerpoint/2010/main" val="3651425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122018-F32D-48CB-8808-5EE4002858CB}"/>
              </a:ext>
            </a:extLst>
          </p:cNvPr>
          <p:cNvSpPr>
            <a:spLocks noGrp="1"/>
          </p:cNvSpPr>
          <p:nvPr>
            <p:ph type="title"/>
          </p:nvPr>
        </p:nvSpPr>
        <p:spPr>
          <a:xfrm>
            <a:off x="838200" y="3011557"/>
            <a:ext cx="10515600" cy="487017"/>
          </a:xfrm>
        </p:spPr>
        <p:txBody>
          <a:bodyPr/>
          <a:lstStyle/>
          <a:p>
            <a:pPr algn="ctr"/>
            <a:r>
              <a:rPr lang="en-IN" dirty="0"/>
              <a:t>Type 1: Infinite Intervals</a:t>
            </a:r>
          </a:p>
        </p:txBody>
      </p:sp>
    </p:spTree>
    <p:extLst>
      <p:ext uri="{BB962C8B-B14F-4D97-AF65-F5344CB8AC3E}">
        <p14:creationId xmlns:p14="http://schemas.microsoft.com/office/powerpoint/2010/main" val="3252208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08216D-E586-48F0-9F6B-FEEE821A7933}"/>
              </a:ext>
            </a:extLst>
          </p:cNvPr>
          <p:cNvSpPr>
            <a:spLocks noGrp="1"/>
          </p:cNvSpPr>
          <p:nvPr>
            <p:ph type="title"/>
          </p:nvPr>
        </p:nvSpPr>
        <p:spPr/>
        <p:txBody>
          <a:bodyPr/>
          <a:lstStyle/>
          <a:p>
            <a:r>
              <a:rPr lang="en-US" altLang="en-US" dirty="0"/>
              <a:t>Type 1: Infinite Intervals </a:t>
            </a:r>
            <a:r>
              <a:rPr lang="en-US" altLang="en-US" sz="2400" b="0" dirty="0"/>
              <a:t>(1 of </a:t>
            </a:r>
            <a:r>
              <a:rPr lang="en-US" altLang="en-US" sz="2400" b="0" dirty="0" smtClean="0"/>
              <a:t>7)</a:t>
            </a:r>
            <a:endParaRPr lang="en-IN" sz="2400" b="0" dirty="0"/>
          </a:p>
        </p:txBody>
      </p:sp>
      <p:sp>
        <p:nvSpPr>
          <p:cNvPr id="3" name="Content Placeholder 2">
            <a:extLst>
              <a:ext uri="{FF2B5EF4-FFF2-40B4-BE49-F238E27FC236}">
                <a16:creationId xmlns:a16="http://schemas.microsoft.com/office/drawing/2014/main" xmlns="" id="{4646E430-E82A-4218-AB68-06A855C9DAE5}"/>
              </a:ext>
            </a:extLst>
          </p:cNvPr>
          <p:cNvSpPr>
            <a:spLocks noGrp="1"/>
          </p:cNvSpPr>
          <p:nvPr>
            <p:ph sz="quarter" idx="23"/>
          </p:nvPr>
        </p:nvSpPr>
        <p:spPr>
          <a:xfrm>
            <a:off x="736599" y="1289050"/>
            <a:ext cx="7317509" cy="308841"/>
          </a:xfrm>
        </p:spPr>
        <p:txBody>
          <a:bodyPr/>
          <a:lstStyle/>
          <a:p>
            <a:r>
              <a:rPr lang="en-US" altLang="en-US" dirty="0"/>
              <a:t>Consider the infinite region </a:t>
            </a:r>
            <a:r>
              <a:rPr lang="en-US" altLang="en-US" i="1" dirty="0"/>
              <a:t>S</a:t>
            </a:r>
            <a:r>
              <a:rPr lang="en-US" altLang="en-US" dirty="0"/>
              <a:t> that lies under the curve</a:t>
            </a:r>
            <a:endParaRPr lang="en-IN" dirty="0"/>
          </a:p>
        </p:txBody>
      </p:sp>
      <p:graphicFrame>
        <p:nvGraphicFramePr>
          <p:cNvPr id="20" name="Content Placeholder 19" descr="y = (1/(x^2))">
            <a:extLst>
              <a:ext uri="{FF2B5EF4-FFF2-40B4-BE49-F238E27FC236}">
                <a16:creationId xmlns:a16="http://schemas.microsoft.com/office/drawing/2014/main" xmlns="" id="{B6848BF8-D72C-43C8-BF90-C600374E88A6}"/>
              </a:ext>
            </a:extLst>
          </p:cNvPr>
          <p:cNvGraphicFramePr>
            <a:graphicFrameLocks noGrp="1" noChangeAspect="1"/>
          </p:cNvGraphicFramePr>
          <p:nvPr>
            <p:ph sz="quarter" idx="24"/>
            <p:extLst>
              <p:ext uri="{D42A27DB-BD31-4B8C-83A1-F6EECF244321}">
                <p14:modId xmlns:p14="http://schemas.microsoft.com/office/powerpoint/2010/main" val="293425445"/>
              </p:ext>
            </p:extLst>
          </p:nvPr>
        </p:nvGraphicFramePr>
        <p:xfrm>
          <a:off x="8045651" y="1095813"/>
          <a:ext cx="964058" cy="695586"/>
        </p:xfrm>
        <a:graphic>
          <a:graphicData uri="http://schemas.openxmlformats.org/presentationml/2006/ole">
            <mc:AlternateContent xmlns:mc="http://schemas.openxmlformats.org/markup-compatibility/2006">
              <mc:Choice xmlns:v="urn:schemas-microsoft-com:vml" Requires="v">
                <p:oleObj spid="_x0000_s685208" name="Equation" r:id="rId3" imgW="1002960" imgH="723600" progId="Equation.DSMT4">
                  <p:embed/>
                </p:oleObj>
              </mc:Choice>
              <mc:Fallback>
                <p:oleObj name="Equation" r:id="rId3" imgW="1002960" imgH="723600" progId="Equation.DSMT4">
                  <p:embed/>
                  <p:pic>
                    <p:nvPicPr>
                      <p:cNvPr id="19" name="Object 18">
                        <a:extLst>
                          <a:ext uri="{FF2B5EF4-FFF2-40B4-BE49-F238E27FC236}">
                            <a16:creationId xmlns:a16="http://schemas.microsoft.com/office/drawing/2014/main" xmlns="" id="{BD7D83BC-9978-4202-9815-D602988CEA14}"/>
                          </a:ext>
                        </a:extLst>
                      </p:cNvPr>
                      <p:cNvPicPr/>
                      <p:nvPr/>
                    </p:nvPicPr>
                    <p:blipFill>
                      <a:blip r:embed="rId4"/>
                      <a:stretch>
                        <a:fillRect/>
                      </a:stretch>
                    </p:blipFill>
                    <p:spPr>
                      <a:xfrm>
                        <a:off x="8045651" y="1095813"/>
                        <a:ext cx="964058" cy="69558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F8E3AC35-144B-4F4B-B23A-9C4B9C787752}"/>
              </a:ext>
            </a:extLst>
          </p:cNvPr>
          <p:cNvSpPr>
            <a:spLocks noGrp="1"/>
          </p:cNvSpPr>
          <p:nvPr>
            <p:ph sz="quarter" idx="25"/>
          </p:nvPr>
        </p:nvSpPr>
        <p:spPr>
          <a:xfrm>
            <a:off x="9092692" y="1285757"/>
            <a:ext cx="2920536" cy="291462"/>
          </a:xfrm>
        </p:spPr>
        <p:txBody>
          <a:bodyPr/>
          <a:lstStyle/>
          <a:p>
            <a:r>
              <a:rPr lang="en-US" altLang="en-US" dirty="0"/>
              <a:t>above the </a:t>
            </a:r>
            <a:r>
              <a:rPr lang="en-US" altLang="en-US" i="1" dirty="0"/>
              <a:t>x</a:t>
            </a:r>
            <a:r>
              <a:rPr lang="en-US" altLang="en-US" dirty="0"/>
              <a:t>-axis, and</a:t>
            </a:r>
            <a:endParaRPr lang="en-IN" dirty="0"/>
          </a:p>
        </p:txBody>
      </p:sp>
      <p:sp>
        <p:nvSpPr>
          <p:cNvPr id="6" name="Content Placeholder 5">
            <a:extLst>
              <a:ext uri="{FF2B5EF4-FFF2-40B4-BE49-F238E27FC236}">
                <a16:creationId xmlns:a16="http://schemas.microsoft.com/office/drawing/2014/main" xmlns="" id="{8910751E-0469-490F-96C9-4C61E939952B}"/>
              </a:ext>
            </a:extLst>
          </p:cNvPr>
          <p:cNvSpPr>
            <a:spLocks noGrp="1"/>
          </p:cNvSpPr>
          <p:nvPr>
            <p:ph sz="quarter" idx="26"/>
          </p:nvPr>
        </p:nvSpPr>
        <p:spPr>
          <a:xfrm>
            <a:off x="736600" y="1773524"/>
            <a:ext cx="11187176" cy="1660409"/>
          </a:xfrm>
        </p:spPr>
        <p:txBody>
          <a:bodyPr/>
          <a:lstStyle/>
          <a:p>
            <a:r>
              <a:rPr lang="en-US" altLang="en-US" dirty="0"/>
              <a:t>to the right of the line </a:t>
            </a:r>
            <a:r>
              <a:rPr lang="en-US" altLang="en-US" i="1" dirty="0"/>
              <a:t>x</a:t>
            </a:r>
            <a:r>
              <a:rPr lang="en-US" altLang="en-US" dirty="0"/>
              <a:t> = 1.</a:t>
            </a:r>
          </a:p>
          <a:p>
            <a:r>
              <a:rPr lang="en-US" altLang="en-US" dirty="0"/>
              <a:t>You might think that, since </a:t>
            </a:r>
            <a:r>
              <a:rPr lang="en-US" altLang="en-US" i="1" dirty="0"/>
              <a:t>S</a:t>
            </a:r>
            <a:r>
              <a:rPr lang="en-US" altLang="en-US" dirty="0"/>
              <a:t> is infinite in extent, its area must be infinite, but let’s take a closer look.</a:t>
            </a:r>
          </a:p>
          <a:p>
            <a:r>
              <a:rPr lang="en-US" altLang="en-US" dirty="0"/>
              <a:t>The area of the part of </a:t>
            </a:r>
            <a:r>
              <a:rPr lang="en-US" altLang="en-US" i="1" dirty="0"/>
              <a:t>S</a:t>
            </a:r>
            <a:r>
              <a:rPr lang="en-US" altLang="en-US" dirty="0"/>
              <a:t> that lies to the left of the line </a:t>
            </a:r>
            <a:r>
              <a:rPr lang="en-US" altLang="en-US" i="1" dirty="0"/>
              <a:t>x</a:t>
            </a:r>
            <a:r>
              <a:rPr lang="en-US" altLang="en-US" dirty="0"/>
              <a:t> = </a:t>
            </a:r>
            <a:r>
              <a:rPr lang="en-US" altLang="en-US" i="1" dirty="0"/>
              <a:t>t </a:t>
            </a:r>
            <a:r>
              <a:rPr lang="en-US" altLang="en-US" dirty="0"/>
              <a:t>(shaded in Figure 1) is</a:t>
            </a:r>
            <a:endParaRPr lang="en-IN" dirty="0"/>
          </a:p>
        </p:txBody>
      </p:sp>
      <p:graphicFrame>
        <p:nvGraphicFramePr>
          <p:cNvPr id="22" name="Content Placeholder 21" descr="A(t) = int_1^t ((1/(x^2)) d x) = (negative (1/x))]_1^t&#10;">
            <a:extLst>
              <a:ext uri="{FF2B5EF4-FFF2-40B4-BE49-F238E27FC236}">
                <a16:creationId xmlns:a16="http://schemas.microsoft.com/office/drawing/2014/main" xmlns="" id="{A13C227C-0B65-4992-A14E-AC7E683D8291}"/>
              </a:ext>
            </a:extLst>
          </p:cNvPr>
          <p:cNvGraphicFramePr>
            <a:graphicFrameLocks noGrp="1" noChangeAspect="1"/>
          </p:cNvGraphicFramePr>
          <p:nvPr>
            <p:ph sz="quarter" idx="27"/>
            <p:extLst>
              <p:ext uri="{D42A27DB-BD31-4B8C-83A1-F6EECF244321}">
                <p14:modId xmlns:p14="http://schemas.microsoft.com/office/powerpoint/2010/main" val="3632806349"/>
              </p:ext>
            </p:extLst>
          </p:nvPr>
        </p:nvGraphicFramePr>
        <p:xfrm>
          <a:off x="1740198" y="3724530"/>
          <a:ext cx="3144240" cy="1804286"/>
        </p:xfrm>
        <a:graphic>
          <a:graphicData uri="http://schemas.openxmlformats.org/presentationml/2006/ole">
            <mc:AlternateContent xmlns:mc="http://schemas.openxmlformats.org/markup-compatibility/2006">
              <mc:Choice xmlns:v="urn:schemas-microsoft-com:vml" Requires="v">
                <p:oleObj spid="_x0000_s685209" name="Equation" r:id="rId5" imgW="3009600" imgH="1726920" progId="Equation.DSMT4">
                  <p:embed/>
                </p:oleObj>
              </mc:Choice>
              <mc:Fallback>
                <p:oleObj name="Equation" r:id="rId5" imgW="3009600" imgH="1726920" progId="Equation.DSMT4">
                  <p:embed/>
                  <p:pic>
                    <p:nvPicPr>
                      <p:cNvPr id="21" name="Object 20">
                        <a:extLst>
                          <a:ext uri="{FF2B5EF4-FFF2-40B4-BE49-F238E27FC236}">
                            <a16:creationId xmlns:a16="http://schemas.microsoft.com/office/drawing/2014/main" xmlns="" id="{1EA99658-8779-4B69-8122-40ABB4B047B5}"/>
                          </a:ext>
                        </a:extLst>
                      </p:cNvPr>
                      <p:cNvPicPr/>
                      <p:nvPr/>
                    </p:nvPicPr>
                    <p:blipFill>
                      <a:blip r:embed="rId6"/>
                      <a:stretch>
                        <a:fillRect/>
                      </a:stretch>
                    </p:blipFill>
                    <p:spPr>
                      <a:xfrm>
                        <a:off x="1740198" y="3724530"/>
                        <a:ext cx="3144240" cy="1804286"/>
                      </a:xfrm>
                      <a:prstGeom prst="rect">
                        <a:avLst/>
                      </a:prstGeom>
                    </p:spPr>
                  </p:pic>
                </p:oleObj>
              </mc:Fallback>
            </mc:AlternateContent>
          </a:graphicData>
        </a:graphic>
      </p:graphicFrame>
      <p:pic>
        <p:nvPicPr>
          <p:cNvPr id="23" name="Content Placeholder 22" descr="A curve labeled y = 1/x^2 is graphed in the first quadrant of the x y coordinate plane. It is a  decreasing concave upward curve. It starts from the top left of the viewing window in the first quadrant, goes down and to the right with decreasing steepness passes through the point (1, 1), again goes down and to the right with decreasing steepness goes along the x axis without crossing it. The area under the curve, the line x = 1, and the x axis is shaded. It is labeled area = 1 minus 1/t.&#10;">
            <a:extLst>
              <a:ext uri="{FF2B5EF4-FFF2-40B4-BE49-F238E27FC236}">
                <a16:creationId xmlns:a16="http://schemas.microsoft.com/office/drawing/2014/main" xmlns="" id="{D3EC00F4-41E4-4C46-A7C6-5EBA2D0F49C0}"/>
              </a:ext>
            </a:extLst>
          </p:cNvPr>
          <p:cNvPicPr>
            <a:picLocks noGrp="1" noChangeAspect="1"/>
          </p:cNvPicPr>
          <p:nvPr>
            <p:ph sz="quarter" idx="28"/>
          </p:nvPr>
        </p:nvPicPr>
        <p:blipFill>
          <a:blip r:embed="rId7"/>
          <a:stretch>
            <a:fillRect/>
          </a:stretch>
        </p:blipFill>
        <p:spPr>
          <a:xfrm>
            <a:off x="8017454" y="3528454"/>
            <a:ext cx="3748127" cy="2262329"/>
          </a:xfrm>
          <a:prstGeom prst="rect">
            <a:avLst/>
          </a:prstGeom>
        </p:spPr>
      </p:pic>
      <p:sp>
        <p:nvSpPr>
          <p:cNvPr id="9" name="Content Placeholder 8">
            <a:extLst>
              <a:ext uri="{FF2B5EF4-FFF2-40B4-BE49-F238E27FC236}">
                <a16:creationId xmlns:a16="http://schemas.microsoft.com/office/drawing/2014/main" xmlns="" id="{B5773346-6851-409C-9387-8F17FB9EC318}"/>
              </a:ext>
            </a:extLst>
          </p:cNvPr>
          <p:cNvSpPr>
            <a:spLocks noGrp="1"/>
          </p:cNvSpPr>
          <p:nvPr>
            <p:ph sz="quarter" idx="29"/>
          </p:nvPr>
        </p:nvSpPr>
        <p:spPr>
          <a:xfrm>
            <a:off x="7742582" y="5913783"/>
            <a:ext cx="3935895" cy="248477"/>
          </a:xfrm>
        </p:spPr>
        <p:txBody>
          <a:bodyPr/>
          <a:lstStyle/>
          <a:p>
            <a:pPr algn="ctr"/>
            <a:r>
              <a:rPr lang="en-US" altLang="en-US" sz="2000" b="1" dirty="0"/>
              <a:t>Figure 1</a:t>
            </a:r>
          </a:p>
        </p:txBody>
      </p:sp>
    </p:spTree>
    <p:extLst>
      <p:ext uri="{BB962C8B-B14F-4D97-AF65-F5344CB8AC3E}">
        <p14:creationId xmlns:p14="http://schemas.microsoft.com/office/powerpoint/2010/main" val="3797311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F2F67B-5FFB-438F-AA45-39D6066A2158}"/>
              </a:ext>
            </a:extLst>
          </p:cNvPr>
          <p:cNvSpPr>
            <a:spLocks noGrp="1"/>
          </p:cNvSpPr>
          <p:nvPr>
            <p:ph type="title"/>
          </p:nvPr>
        </p:nvSpPr>
        <p:spPr/>
        <p:txBody>
          <a:bodyPr/>
          <a:lstStyle/>
          <a:p>
            <a:r>
              <a:rPr lang="en-US" altLang="en-US" dirty="0"/>
              <a:t>Type 1: Infinite Intervals </a:t>
            </a:r>
            <a:r>
              <a:rPr lang="en-US" altLang="en-US" sz="2400" b="0" dirty="0"/>
              <a:t>(2 of </a:t>
            </a:r>
            <a:r>
              <a:rPr lang="en-US" altLang="en-US" sz="2400" b="0" dirty="0" smtClean="0"/>
              <a:t>7)</a:t>
            </a:r>
            <a:endParaRPr lang="en-IN" dirty="0"/>
          </a:p>
        </p:txBody>
      </p:sp>
      <p:sp>
        <p:nvSpPr>
          <p:cNvPr id="3" name="Content Placeholder 2">
            <a:extLst>
              <a:ext uri="{FF2B5EF4-FFF2-40B4-BE49-F238E27FC236}">
                <a16:creationId xmlns:a16="http://schemas.microsoft.com/office/drawing/2014/main" xmlns="" id="{DEEABE36-F4F1-4EAA-93FC-3DF4C5780FB5}"/>
              </a:ext>
            </a:extLst>
          </p:cNvPr>
          <p:cNvSpPr>
            <a:spLocks noGrp="1"/>
          </p:cNvSpPr>
          <p:nvPr>
            <p:ph sz="quarter" idx="23"/>
          </p:nvPr>
        </p:nvSpPr>
        <p:spPr>
          <a:xfrm>
            <a:off x="736600" y="1289050"/>
            <a:ext cx="10706100" cy="417513"/>
          </a:xfrm>
        </p:spPr>
        <p:txBody>
          <a:bodyPr/>
          <a:lstStyle/>
          <a:p>
            <a:r>
              <a:rPr lang="en-US" altLang="en-US" dirty="0"/>
              <a:t>Notice that </a:t>
            </a:r>
            <a:r>
              <a:rPr lang="en-US" altLang="en-US" i="1" dirty="0"/>
              <a:t>A</a:t>
            </a:r>
            <a:r>
              <a:rPr lang="en-US" altLang="en-US" dirty="0"/>
              <a:t>(</a:t>
            </a:r>
            <a:r>
              <a:rPr lang="en-US" altLang="en-US" i="1" dirty="0"/>
              <a:t>t</a:t>
            </a:r>
            <a:r>
              <a:rPr lang="en-US" altLang="en-US" dirty="0"/>
              <a:t>) &lt; 1 no matter how large </a:t>
            </a:r>
            <a:r>
              <a:rPr lang="en-US" altLang="en-US" i="1" dirty="0"/>
              <a:t>t </a:t>
            </a:r>
            <a:r>
              <a:rPr lang="en-US" altLang="en-US" dirty="0"/>
              <a:t>is chosen. We also observe that</a:t>
            </a:r>
          </a:p>
        </p:txBody>
      </p:sp>
      <p:graphicFrame>
        <p:nvGraphicFramePr>
          <p:cNvPr id="20" name="Content Placeholder 19" descr="lim_(t right arrow infinity) (A(t)) = lim_(t right arrow infinity) (1 minus (1/t)) = 1">
            <a:extLst>
              <a:ext uri="{FF2B5EF4-FFF2-40B4-BE49-F238E27FC236}">
                <a16:creationId xmlns:a16="http://schemas.microsoft.com/office/drawing/2014/main" xmlns="" id="{A494AD05-CC6A-49BC-A718-0104822D5FD6}"/>
              </a:ext>
            </a:extLst>
          </p:cNvPr>
          <p:cNvGraphicFramePr>
            <a:graphicFrameLocks noGrp="1" noChangeAspect="1"/>
          </p:cNvGraphicFramePr>
          <p:nvPr>
            <p:ph sz="quarter" idx="24"/>
            <p:extLst>
              <p:ext uri="{D42A27DB-BD31-4B8C-83A1-F6EECF244321}">
                <p14:modId xmlns:p14="http://schemas.microsoft.com/office/powerpoint/2010/main" val="3558327683"/>
              </p:ext>
            </p:extLst>
          </p:nvPr>
        </p:nvGraphicFramePr>
        <p:xfrm>
          <a:off x="4440218" y="1835276"/>
          <a:ext cx="2894795" cy="785030"/>
        </p:xfrm>
        <a:graphic>
          <a:graphicData uri="http://schemas.openxmlformats.org/presentationml/2006/ole">
            <mc:AlternateContent xmlns:mc="http://schemas.openxmlformats.org/markup-compatibility/2006">
              <mc:Choice xmlns:v="urn:schemas-microsoft-com:vml" Requires="v">
                <p:oleObj spid="_x0000_s686230" name="Equation" r:id="rId3" imgW="2997000" imgH="812520" progId="Equation.DSMT4">
                  <p:embed/>
                </p:oleObj>
              </mc:Choice>
              <mc:Fallback>
                <p:oleObj name="Equation" r:id="rId3" imgW="2997000" imgH="812520" progId="Equation.DSMT4">
                  <p:embed/>
                  <p:pic>
                    <p:nvPicPr>
                      <p:cNvPr id="19" name="Object 18">
                        <a:extLst>
                          <a:ext uri="{FF2B5EF4-FFF2-40B4-BE49-F238E27FC236}">
                            <a16:creationId xmlns:a16="http://schemas.microsoft.com/office/drawing/2014/main" xmlns="" id="{85B1CE17-FC9D-4268-8BBC-4531D3951363}"/>
                          </a:ext>
                        </a:extLst>
                      </p:cNvPr>
                      <p:cNvPicPr/>
                      <p:nvPr/>
                    </p:nvPicPr>
                    <p:blipFill>
                      <a:blip r:embed="rId4"/>
                      <a:stretch>
                        <a:fillRect/>
                      </a:stretch>
                    </p:blipFill>
                    <p:spPr>
                      <a:xfrm>
                        <a:off x="4440218" y="1835276"/>
                        <a:ext cx="2894795" cy="78503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70B7E9D5-C7E8-4297-B7AD-77438588997C}"/>
              </a:ext>
            </a:extLst>
          </p:cNvPr>
          <p:cNvSpPr>
            <a:spLocks noGrp="1"/>
          </p:cNvSpPr>
          <p:nvPr>
            <p:ph sz="quarter" idx="25"/>
          </p:nvPr>
        </p:nvSpPr>
        <p:spPr>
          <a:xfrm>
            <a:off x="736600" y="2832763"/>
            <a:ext cx="10706100" cy="693494"/>
          </a:xfrm>
        </p:spPr>
        <p:txBody>
          <a:bodyPr/>
          <a:lstStyle/>
          <a:p>
            <a:r>
              <a:rPr lang="en-US" altLang="en-US" dirty="0">
                <a:latin typeface="Arial" panose="020B0604020202020204" pitchFamily="34" charset="0"/>
                <a:cs typeface="Arial" panose="020B0604020202020204" pitchFamily="34" charset="0"/>
              </a:rPr>
              <a:t>The area of the shaded region approaches 1 as </a:t>
            </a:r>
            <a:r>
              <a:rPr lang="en-US" altLang="en-US" i="1" dirty="0">
                <a:latin typeface="Arial" panose="020B0604020202020204" pitchFamily="34" charset="0"/>
                <a:cs typeface="Arial" panose="020B0604020202020204" pitchFamily="34" charset="0"/>
              </a:rPr>
              <a:t>t </a:t>
            </a:r>
            <a:r>
              <a:rPr lang="en-US" altLang="en-US" dirty="0" smtClean="0">
                <a:latin typeface="Arial" panose="020B0604020202020204" pitchFamily="34" charset="0"/>
                <a:cs typeface="Arial" panose="020B0604020202020204" pitchFamily="34" charset="0"/>
                <a:sym typeface="Symbol" panose="05050102010706020507" pitchFamily="18" charset="2"/>
              </a:rPr>
              <a:t>→ ∞ </a:t>
            </a:r>
            <a:r>
              <a:rPr lang="en-US" altLang="en-US" dirty="0">
                <a:latin typeface="Arial" panose="020B0604020202020204" pitchFamily="34" charset="0"/>
                <a:cs typeface="Arial" panose="020B0604020202020204" pitchFamily="34" charset="0"/>
              </a:rPr>
              <a:t>(see Figure 2), so we say that the area of the infinite region </a:t>
            </a:r>
            <a:r>
              <a:rPr lang="en-US" altLang="en-US" i="1" dirty="0">
                <a:latin typeface="Arial" panose="020B0604020202020204" pitchFamily="34" charset="0"/>
                <a:cs typeface="Arial" panose="020B0604020202020204" pitchFamily="34" charset="0"/>
              </a:rPr>
              <a:t>S </a:t>
            </a:r>
            <a:r>
              <a:rPr lang="en-US" altLang="en-US" dirty="0">
                <a:latin typeface="Arial" panose="020B0604020202020204" pitchFamily="34" charset="0"/>
                <a:cs typeface="Arial" panose="020B0604020202020204" pitchFamily="34" charset="0"/>
              </a:rPr>
              <a:t>is equal to 1 and we write</a:t>
            </a:r>
            <a:endParaRPr lang="en-IN" dirty="0">
              <a:latin typeface="Arial" panose="020B0604020202020204" pitchFamily="34" charset="0"/>
              <a:cs typeface="Arial" panose="020B0604020202020204" pitchFamily="34" charset="0"/>
            </a:endParaRPr>
          </a:p>
        </p:txBody>
      </p:sp>
      <p:graphicFrame>
        <p:nvGraphicFramePr>
          <p:cNvPr id="22" name="Content Placeholder 21" descr="int_1^infinity ((1/(x^2)) d x) = lim_(t right arrow infinity) (int_1^t ((1/(x^2)) d x) = 1">
            <a:extLst>
              <a:ext uri="{FF2B5EF4-FFF2-40B4-BE49-F238E27FC236}">
                <a16:creationId xmlns:a16="http://schemas.microsoft.com/office/drawing/2014/main" xmlns="" id="{728A45C9-E91C-478F-8C31-75518F40E54D}"/>
              </a:ext>
            </a:extLst>
          </p:cNvPr>
          <p:cNvGraphicFramePr>
            <a:graphicFrameLocks noGrp="1" noChangeAspect="1"/>
          </p:cNvGraphicFramePr>
          <p:nvPr>
            <p:ph sz="quarter" idx="26"/>
            <p:extLst>
              <p:ext uri="{D42A27DB-BD31-4B8C-83A1-F6EECF244321}">
                <p14:modId xmlns:p14="http://schemas.microsoft.com/office/powerpoint/2010/main" val="3708570617"/>
              </p:ext>
            </p:extLst>
          </p:nvPr>
        </p:nvGraphicFramePr>
        <p:xfrm>
          <a:off x="4262101" y="3740742"/>
          <a:ext cx="3083595" cy="681259"/>
        </p:xfrm>
        <a:graphic>
          <a:graphicData uri="http://schemas.openxmlformats.org/presentationml/2006/ole">
            <mc:AlternateContent xmlns:mc="http://schemas.openxmlformats.org/markup-compatibility/2006">
              <mc:Choice xmlns:v="urn:schemas-microsoft-com:vml" Requires="v">
                <p:oleObj spid="_x0000_s686231" name="Equation" r:id="rId5" imgW="3276360" imgH="723600" progId="Equation.DSMT4">
                  <p:embed/>
                </p:oleObj>
              </mc:Choice>
              <mc:Fallback>
                <p:oleObj name="Equation" r:id="rId5" imgW="3276360" imgH="723600" progId="Equation.DSMT4">
                  <p:embed/>
                  <p:pic>
                    <p:nvPicPr>
                      <p:cNvPr id="21" name="Object 20">
                        <a:extLst>
                          <a:ext uri="{FF2B5EF4-FFF2-40B4-BE49-F238E27FC236}">
                            <a16:creationId xmlns:a16="http://schemas.microsoft.com/office/drawing/2014/main" xmlns="" id="{AB8AB955-EEE2-477D-BB14-39E8ECC34138}"/>
                          </a:ext>
                        </a:extLst>
                      </p:cNvPr>
                      <p:cNvPicPr/>
                      <p:nvPr/>
                    </p:nvPicPr>
                    <p:blipFill>
                      <a:blip r:embed="rId6"/>
                      <a:stretch>
                        <a:fillRect/>
                      </a:stretch>
                    </p:blipFill>
                    <p:spPr>
                      <a:xfrm>
                        <a:off x="4262101" y="3740742"/>
                        <a:ext cx="3083595" cy="681259"/>
                      </a:xfrm>
                      <a:prstGeom prst="rect">
                        <a:avLst/>
                      </a:prstGeom>
                    </p:spPr>
                  </p:pic>
                </p:oleObj>
              </mc:Fallback>
            </mc:AlternateContent>
          </a:graphicData>
        </a:graphic>
      </p:graphicFrame>
      <p:pic>
        <p:nvPicPr>
          <p:cNvPr id="23" name="Content Placeholder 22" descr="Four graphs. Graph 1. A curve is graphed in the first quadrant of the x y coordinate plane. It is a  decreasing concave upward curve. It starts from the top left of the viewing window in the first quadrant, goes down and to the right with decreasing steepness passes through the point (1, 1), again goes down and to the right with decreasing steepness goes along the x axis without crossing it. The area under the curve, the lines x = 1, and x = 2 is shaded in the first quadrant. It is labeled area = 1/2. Graph 2. A curve is graphed in the first quadrant of the x y coordinate plane. It is a  decreasing concave upward curve. It starts from the top left of the viewing window in the first quadrant, goes down and to the right with decreasing steepness passes through the point (1, 1), again goes down and to the right with decreasing steepness goes along the x axis without crossing it. The area under the curve, the lines x = 1, and x = 3 is shaded in the first quadrant. It is labeled area = 2/3. Graph 3. A curve is graphed in the first quadrant of the x y coordinate plane. It is a  decreasing concave upward curve. It starts from the top left of the viewing window in the first quadrant, goes down and to the right with decreasing steepness passes through the point (1, 1), again goes down and to the right with decreasing steepness goes along the x axis without crossing it. The area under the curve, the lines x = 1, and x = 5 is shaded in the first quadrant. It is labeled area = 4/5. Graph 4. A curve is graphed in the first quadrant of the x y coordinate plane. It is a  decreasing concave upward curve. It starts from the top left of the viewing window in the first quadrant, goes down and to the right with decreasing steepness passes through the point (1, 1), again goes down and to the right with decreasing steepness goes along the x axis without crossing it. The area under the curve, the lines x = 1, and the x axis is shaded. It is labeled area = 1. ">
            <a:extLst>
              <a:ext uri="{FF2B5EF4-FFF2-40B4-BE49-F238E27FC236}">
                <a16:creationId xmlns:a16="http://schemas.microsoft.com/office/drawing/2014/main" xmlns="" id="{F75938EA-96A0-4F7C-9CE6-C71B41C2729A}"/>
              </a:ext>
            </a:extLst>
          </p:cNvPr>
          <p:cNvPicPr>
            <a:picLocks noGrp="1" noChangeAspect="1"/>
          </p:cNvPicPr>
          <p:nvPr>
            <p:ph sz="quarter" idx="27"/>
          </p:nvPr>
        </p:nvPicPr>
        <p:blipFill>
          <a:blip r:embed="rId7"/>
          <a:stretch>
            <a:fillRect/>
          </a:stretch>
        </p:blipFill>
        <p:spPr>
          <a:xfrm>
            <a:off x="1104920" y="4600599"/>
            <a:ext cx="9397959" cy="1259091"/>
          </a:xfrm>
          <a:prstGeom prst="rect">
            <a:avLst/>
          </a:prstGeom>
        </p:spPr>
      </p:pic>
      <p:sp>
        <p:nvSpPr>
          <p:cNvPr id="8" name="Content Placeholder 7">
            <a:extLst>
              <a:ext uri="{FF2B5EF4-FFF2-40B4-BE49-F238E27FC236}">
                <a16:creationId xmlns:a16="http://schemas.microsoft.com/office/drawing/2014/main" xmlns="" id="{85E945FA-8548-45F6-A089-E7D236F86A47}"/>
              </a:ext>
            </a:extLst>
          </p:cNvPr>
          <p:cNvSpPr>
            <a:spLocks noGrp="1"/>
          </p:cNvSpPr>
          <p:nvPr>
            <p:ph sz="quarter" idx="28"/>
          </p:nvPr>
        </p:nvSpPr>
        <p:spPr>
          <a:xfrm>
            <a:off x="736600" y="5991685"/>
            <a:ext cx="10712449" cy="241364"/>
          </a:xfrm>
        </p:spPr>
        <p:txBody>
          <a:bodyPr/>
          <a:lstStyle/>
          <a:p>
            <a:pPr algn="ctr"/>
            <a:r>
              <a:rPr lang="en-US" altLang="en-US" sz="1800" b="1" dirty="0"/>
              <a:t>Figure 2</a:t>
            </a:r>
          </a:p>
        </p:txBody>
      </p:sp>
    </p:spTree>
    <p:extLst>
      <p:ext uri="{BB962C8B-B14F-4D97-AF65-F5344CB8AC3E}">
        <p14:creationId xmlns:p14="http://schemas.microsoft.com/office/powerpoint/2010/main" val="1350176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4AFC2D-76BF-476E-ACD5-23F8510CD3C1}"/>
              </a:ext>
            </a:extLst>
          </p:cNvPr>
          <p:cNvSpPr>
            <a:spLocks noGrp="1"/>
          </p:cNvSpPr>
          <p:nvPr>
            <p:ph type="title"/>
          </p:nvPr>
        </p:nvSpPr>
        <p:spPr/>
        <p:txBody>
          <a:bodyPr/>
          <a:lstStyle/>
          <a:p>
            <a:r>
              <a:rPr lang="en-US" altLang="en-US" dirty="0"/>
              <a:t>Type 1: Infinite Intervals </a:t>
            </a:r>
            <a:r>
              <a:rPr lang="en-US" altLang="en-US" sz="2400" b="0" dirty="0"/>
              <a:t>(3 of </a:t>
            </a:r>
            <a:r>
              <a:rPr lang="en-US" altLang="en-US" sz="2400" b="0" dirty="0" smtClean="0"/>
              <a:t>7)</a:t>
            </a:r>
            <a:endParaRPr lang="en-IN" dirty="0"/>
          </a:p>
        </p:txBody>
      </p:sp>
      <p:sp>
        <p:nvSpPr>
          <p:cNvPr id="3" name="Content Placeholder 2">
            <a:extLst>
              <a:ext uri="{FF2B5EF4-FFF2-40B4-BE49-F238E27FC236}">
                <a16:creationId xmlns:a16="http://schemas.microsoft.com/office/drawing/2014/main" xmlns="" id="{FAED8417-1064-474C-9CB4-10C8002B53C2}"/>
              </a:ext>
            </a:extLst>
          </p:cNvPr>
          <p:cNvSpPr>
            <a:spLocks noGrp="1"/>
          </p:cNvSpPr>
          <p:nvPr>
            <p:ph sz="quarter" idx="23"/>
          </p:nvPr>
        </p:nvSpPr>
        <p:spPr>
          <a:xfrm>
            <a:off x="736600" y="1289049"/>
            <a:ext cx="10706100" cy="1179121"/>
          </a:xfrm>
        </p:spPr>
        <p:txBody>
          <a:bodyPr/>
          <a:lstStyle/>
          <a:p>
            <a:r>
              <a:rPr lang="en-US" altLang="en-US" dirty="0"/>
              <a:t>Using this example as a guide, we define the integral of </a:t>
            </a:r>
            <a:r>
              <a:rPr lang="en-US" altLang="en-US" i="1" dirty="0"/>
              <a:t>f</a:t>
            </a:r>
            <a:r>
              <a:rPr lang="en-US" altLang="en-US" dirty="0"/>
              <a:t> over an infinite interval as the limit of integrals over finite intervals.</a:t>
            </a:r>
          </a:p>
          <a:p>
            <a:r>
              <a:rPr lang="en-IN" b="1" dirty="0">
                <a:solidFill>
                  <a:srgbClr val="0000A3"/>
                </a:solidFill>
              </a:rPr>
              <a:t>1 Definition of an Improper Integral of Type 1</a:t>
            </a:r>
          </a:p>
        </p:txBody>
      </p:sp>
      <p:sp>
        <p:nvSpPr>
          <p:cNvPr id="4" name="Content Placeholder 3">
            <a:extLst>
              <a:ext uri="{FF2B5EF4-FFF2-40B4-BE49-F238E27FC236}">
                <a16:creationId xmlns:a16="http://schemas.microsoft.com/office/drawing/2014/main" xmlns="" id="{18D27D01-BC5E-439A-A4A7-5D8C6DDAA8A1}"/>
              </a:ext>
            </a:extLst>
          </p:cNvPr>
          <p:cNvSpPr>
            <a:spLocks noGrp="1"/>
          </p:cNvSpPr>
          <p:nvPr>
            <p:ph sz="quarter" idx="24"/>
          </p:nvPr>
        </p:nvSpPr>
        <p:spPr>
          <a:xfrm>
            <a:off x="742950" y="2563025"/>
            <a:ext cx="728041" cy="359079"/>
          </a:xfrm>
        </p:spPr>
        <p:txBody>
          <a:bodyPr/>
          <a:lstStyle/>
          <a:p>
            <a:r>
              <a:rPr lang="en-US" dirty="0"/>
              <a:t>(a) If</a:t>
            </a:r>
            <a:endParaRPr lang="en-IN" dirty="0"/>
          </a:p>
        </p:txBody>
      </p:sp>
      <p:graphicFrame>
        <p:nvGraphicFramePr>
          <p:cNvPr id="20" name="Content Placeholder 19" descr="int_a^t (f(x) d x)">
            <a:extLst>
              <a:ext uri="{FF2B5EF4-FFF2-40B4-BE49-F238E27FC236}">
                <a16:creationId xmlns:a16="http://schemas.microsoft.com/office/drawing/2014/main" xmlns="" id="{9CAED824-F383-42D7-BED8-843CE09733AF}"/>
              </a:ext>
            </a:extLst>
          </p:cNvPr>
          <p:cNvGraphicFramePr>
            <a:graphicFrameLocks noGrp="1" noChangeAspect="1"/>
          </p:cNvGraphicFramePr>
          <p:nvPr>
            <p:ph sz="quarter" idx="25"/>
            <p:extLst>
              <p:ext uri="{D42A27DB-BD31-4B8C-83A1-F6EECF244321}">
                <p14:modId xmlns:p14="http://schemas.microsoft.com/office/powerpoint/2010/main" val="3829227436"/>
              </p:ext>
            </p:extLst>
          </p:nvPr>
        </p:nvGraphicFramePr>
        <p:xfrm>
          <a:off x="1447190" y="2440329"/>
          <a:ext cx="1149265" cy="545612"/>
        </p:xfrm>
        <a:graphic>
          <a:graphicData uri="http://schemas.openxmlformats.org/presentationml/2006/ole">
            <mc:AlternateContent xmlns:mc="http://schemas.openxmlformats.org/markup-compatibility/2006">
              <mc:Choice xmlns:v="urn:schemas-microsoft-com:vml" Requires="v">
                <p:oleObj spid="_x0000_s687383" name="Equation" r:id="rId3" imgW="1257120" imgH="596880" progId="Equation.DSMT4">
                  <p:embed/>
                </p:oleObj>
              </mc:Choice>
              <mc:Fallback>
                <p:oleObj name="Equation" r:id="rId3" imgW="1257120" imgH="596880" progId="Equation.DSMT4">
                  <p:embed/>
                  <p:pic>
                    <p:nvPicPr>
                      <p:cNvPr id="19" name="Object 18">
                        <a:extLst>
                          <a:ext uri="{FF2B5EF4-FFF2-40B4-BE49-F238E27FC236}">
                            <a16:creationId xmlns:a16="http://schemas.microsoft.com/office/drawing/2014/main" xmlns="" id="{DC20A192-B606-47C8-9F16-4ABEE22F8FD9}"/>
                          </a:ext>
                        </a:extLst>
                      </p:cNvPr>
                      <p:cNvPicPr/>
                      <p:nvPr/>
                    </p:nvPicPr>
                    <p:blipFill>
                      <a:blip r:embed="rId4"/>
                      <a:stretch>
                        <a:fillRect/>
                      </a:stretch>
                    </p:blipFill>
                    <p:spPr>
                      <a:xfrm>
                        <a:off x="1447190" y="2440329"/>
                        <a:ext cx="1149265" cy="54561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xmlns="" id="{4CBACFAF-C04E-4EAF-AD40-6FACC7CB6B0C}"/>
              </a:ext>
            </a:extLst>
          </p:cNvPr>
          <p:cNvSpPr>
            <a:spLocks noGrp="1"/>
          </p:cNvSpPr>
          <p:nvPr>
            <p:ph sz="quarter" idx="26"/>
          </p:nvPr>
        </p:nvSpPr>
        <p:spPr>
          <a:xfrm>
            <a:off x="2657335" y="2563026"/>
            <a:ext cx="4813313" cy="289504"/>
          </a:xfrm>
        </p:spPr>
        <p:txBody>
          <a:bodyPr/>
          <a:lstStyle/>
          <a:p>
            <a:r>
              <a:rPr lang="en-IN" dirty="0"/>
              <a:t>exists for every number </a:t>
            </a:r>
            <a:r>
              <a:rPr lang="en-IN" i="1" dirty="0"/>
              <a:t>t</a:t>
            </a:r>
            <a:r>
              <a:rPr lang="en-IN" dirty="0"/>
              <a:t> ≥ </a:t>
            </a:r>
            <a:r>
              <a:rPr lang="en-IN" i="1" dirty="0"/>
              <a:t>a</a:t>
            </a:r>
            <a:r>
              <a:rPr lang="en-IN" dirty="0"/>
              <a:t>, then</a:t>
            </a:r>
          </a:p>
        </p:txBody>
      </p:sp>
      <p:graphicFrame>
        <p:nvGraphicFramePr>
          <p:cNvPr id="22" name="Content Placeholder 21" descr="int_0^infinity (f(x) d x) = lim_(t right arrow infinity) (int_a^t (f(x) d x)) ">
            <a:extLst>
              <a:ext uri="{FF2B5EF4-FFF2-40B4-BE49-F238E27FC236}">
                <a16:creationId xmlns:a16="http://schemas.microsoft.com/office/drawing/2014/main" xmlns="" id="{8325EDDE-FCE1-49D8-9823-A60315D361C8}"/>
              </a:ext>
            </a:extLst>
          </p:cNvPr>
          <p:cNvGraphicFramePr>
            <a:graphicFrameLocks noGrp="1" noChangeAspect="1"/>
          </p:cNvGraphicFramePr>
          <p:nvPr>
            <p:ph sz="quarter" idx="27"/>
            <p:extLst>
              <p:ext uri="{D42A27DB-BD31-4B8C-83A1-F6EECF244321}">
                <p14:modId xmlns:p14="http://schemas.microsoft.com/office/powerpoint/2010/main" val="296243416"/>
              </p:ext>
            </p:extLst>
          </p:nvPr>
        </p:nvGraphicFramePr>
        <p:xfrm>
          <a:off x="4411195" y="3111966"/>
          <a:ext cx="3169377" cy="587375"/>
        </p:xfrm>
        <a:graphic>
          <a:graphicData uri="http://schemas.openxmlformats.org/presentationml/2006/ole">
            <mc:AlternateContent xmlns:mc="http://schemas.openxmlformats.org/markup-compatibility/2006">
              <mc:Choice xmlns:v="urn:schemas-microsoft-com:vml" Requires="v">
                <p:oleObj spid="_x0000_s687384" name="Equation" r:id="rId5" imgW="3288960" imgH="609480" progId="Equation.DSMT4">
                  <p:embed/>
                </p:oleObj>
              </mc:Choice>
              <mc:Fallback>
                <p:oleObj name="Equation" r:id="rId5" imgW="3288960" imgH="609480" progId="Equation.DSMT4">
                  <p:embed/>
                  <p:pic>
                    <p:nvPicPr>
                      <p:cNvPr id="21" name="Object 20">
                        <a:extLst>
                          <a:ext uri="{FF2B5EF4-FFF2-40B4-BE49-F238E27FC236}">
                            <a16:creationId xmlns:a16="http://schemas.microsoft.com/office/drawing/2014/main" xmlns="" id="{FD8582E9-A896-4639-AD8C-EBC7D1DCD85E}"/>
                          </a:ext>
                        </a:extLst>
                      </p:cNvPr>
                      <p:cNvPicPr/>
                      <p:nvPr/>
                    </p:nvPicPr>
                    <p:blipFill>
                      <a:blip r:embed="rId6"/>
                      <a:stretch>
                        <a:fillRect/>
                      </a:stretch>
                    </p:blipFill>
                    <p:spPr>
                      <a:xfrm>
                        <a:off x="4411195" y="3111966"/>
                        <a:ext cx="3169377" cy="5873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xmlns="" id="{3EDAA350-89D2-4D98-BEE9-9500CF692D07}"/>
              </a:ext>
            </a:extLst>
          </p:cNvPr>
          <p:cNvSpPr>
            <a:spLocks noGrp="1"/>
          </p:cNvSpPr>
          <p:nvPr>
            <p:ph sz="quarter" idx="28"/>
          </p:nvPr>
        </p:nvSpPr>
        <p:spPr>
          <a:xfrm>
            <a:off x="1192695" y="3956021"/>
            <a:ext cx="6277953" cy="359079"/>
          </a:xfrm>
        </p:spPr>
        <p:txBody>
          <a:bodyPr/>
          <a:lstStyle/>
          <a:p>
            <a:r>
              <a:rPr lang="en-IN" dirty="0"/>
              <a:t>provided this limit exists (as a finite number).</a:t>
            </a:r>
          </a:p>
        </p:txBody>
      </p:sp>
      <p:sp>
        <p:nvSpPr>
          <p:cNvPr id="9" name="Content Placeholder 8">
            <a:extLst>
              <a:ext uri="{FF2B5EF4-FFF2-40B4-BE49-F238E27FC236}">
                <a16:creationId xmlns:a16="http://schemas.microsoft.com/office/drawing/2014/main" xmlns="" id="{EBDAC5B9-866D-42A3-B08E-60F5686C3EA5}"/>
              </a:ext>
            </a:extLst>
          </p:cNvPr>
          <p:cNvSpPr>
            <a:spLocks noGrp="1"/>
          </p:cNvSpPr>
          <p:nvPr>
            <p:ph sz="quarter" idx="29"/>
          </p:nvPr>
        </p:nvSpPr>
        <p:spPr>
          <a:xfrm>
            <a:off x="736600" y="4604797"/>
            <a:ext cx="728041" cy="367186"/>
          </a:xfrm>
        </p:spPr>
        <p:txBody>
          <a:bodyPr/>
          <a:lstStyle/>
          <a:p>
            <a:r>
              <a:rPr lang="en-US" dirty="0"/>
              <a:t>(b) If</a:t>
            </a:r>
            <a:endParaRPr lang="en-IN" dirty="0"/>
          </a:p>
        </p:txBody>
      </p:sp>
      <p:graphicFrame>
        <p:nvGraphicFramePr>
          <p:cNvPr id="24" name="Content Placeholder 23" descr="int_t^b (f(x) d x)">
            <a:extLst>
              <a:ext uri="{FF2B5EF4-FFF2-40B4-BE49-F238E27FC236}">
                <a16:creationId xmlns:a16="http://schemas.microsoft.com/office/drawing/2014/main" xmlns="" id="{30587701-DFD2-4A67-AD2F-8F95019A93DB}"/>
              </a:ext>
            </a:extLst>
          </p:cNvPr>
          <p:cNvGraphicFramePr>
            <a:graphicFrameLocks noGrp="1" noChangeAspect="1"/>
          </p:cNvGraphicFramePr>
          <p:nvPr>
            <p:ph sz="quarter" idx="30"/>
            <p:extLst>
              <p:ext uri="{D42A27DB-BD31-4B8C-83A1-F6EECF244321}">
                <p14:modId xmlns:p14="http://schemas.microsoft.com/office/powerpoint/2010/main" val="2772749980"/>
              </p:ext>
            </p:extLst>
          </p:nvPr>
        </p:nvGraphicFramePr>
        <p:xfrm>
          <a:off x="1455744" y="4518283"/>
          <a:ext cx="1127099" cy="519350"/>
        </p:xfrm>
        <a:graphic>
          <a:graphicData uri="http://schemas.openxmlformats.org/presentationml/2006/ole">
            <mc:AlternateContent xmlns:mc="http://schemas.openxmlformats.org/markup-compatibility/2006">
              <mc:Choice xmlns:v="urn:schemas-microsoft-com:vml" Requires="v">
                <p:oleObj spid="_x0000_s687385" name="Equation" r:id="rId7" imgW="1295280" imgH="596880" progId="Equation.DSMT4">
                  <p:embed/>
                </p:oleObj>
              </mc:Choice>
              <mc:Fallback>
                <p:oleObj name="Equation" r:id="rId7" imgW="1295280" imgH="596880" progId="Equation.DSMT4">
                  <p:embed/>
                  <p:pic>
                    <p:nvPicPr>
                      <p:cNvPr id="23" name="Object 22">
                        <a:extLst>
                          <a:ext uri="{FF2B5EF4-FFF2-40B4-BE49-F238E27FC236}">
                            <a16:creationId xmlns:a16="http://schemas.microsoft.com/office/drawing/2014/main" xmlns="" id="{987CFC5E-9195-4A8E-A478-EC5E0D3AD94F}"/>
                          </a:ext>
                        </a:extLst>
                      </p:cNvPr>
                      <p:cNvPicPr/>
                      <p:nvPr/>
                    </p:nvPicPr>
                    <p:blipFill>
                      <a:blip r:embed="rId8"/>
                      <a:stretch>
                        <a:fillRect/>
                      </a:stretch>
                    </p:blipFill>
                    <p:spPr>
                      <a:xfrm>
                        <a:off x="1455744" y="4518283"/>
                        <a:ext cx="1127099" cy="51935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xmlns="" id="{02E1A14E-4015-436C-9287-B4A053D13EB2}"/>
              </a:ext>
            </a:extLst>
          </p:cNvPr>
          <p:cNvSpPr>
            <a:spLocks noGrp="1"/>
          </p:cNvSpPr>
          <p:nvPr>
            <p:ph sz="quarter" idx="31"/>
          </p:nvPr>
        </p:nvSpPr>
        <p:spPr>
          <a:xfrm>
            <a:off x="2648190" y="4611692"/>
            <a:ext cx="4715911" cy="341821"/>
          </a:xfrm>
        </p:spPr>
        <p:txBody>
          <a:bodyPr/>
          <a:lstStyle/>
          <a:p>
            <a:r>
              <a:rPr lang="en-IN" dirty="0"/>
              <a:t>exists for every number </a:t>
            </a:r>
            <a:r>
              <a:rPr lang="en-IN" i="1" dirty="0"/>
              <a:t>t</a:t>
            </a:r>
            <a:r>
              <a:rPr lang="en-IN" dirty="0"/>
              <a:t> ≤ </a:t>
            </a:r>
            <a:r>
              <a:rPr lang="en-IN" i="1" dirty="0"/>
              <a:t>b</a:t>
            </a:r>
            <a:r>
              <a:rPr lang="en-IN" dirty="0"/>
              <a:t>, then</a:t>
            </a:r>
          </a:p>
        </p:txBody>
      </p:sp>
      <p:graphicFrame>
        <p:nvGraphicFramePr>
          <p:cNvPr id="26" name="Content Placeholder 25" descr="int_(negative infinity)^b (f(x) d x) = lim_(t right arrow (negative infinity)) (int_t^b (f(x) d x))">
            <a:extLst>
              <a:ext uri="{FF2B5EF4-FFF2-40B4-BE49-F238E27FC236}">
                <a16:creationId xmlns:a16="http://schemas.microsoft.com/office/drawing/2014/main" xmlns="" id="{1644294E-31ED-4135-9C1F-DC8CA425A9D4}"/>
              </a:ext>
            </a:extLst>
          </p:cNvPr>
          <p:cNvGraphicFramePr>
            <a:graphicFrameLocks noGrp="1" noChangeAspect="1"/>
          </p:cNvGraphicFramePr>
          <p:nvPr>
            <p:ph sz="quarter" idx="32"/>
            <p:extLst>
              <p:ext uri="{D42A27DB-BD31-4B8C-83A1-F6EECF244321}">
                <p14:modId xmlns:p14="http://schemas.microsoft.com/office/powerpoint/2010/main" val="269150925"/>
              </p:ext>
            </p:extLst>
          </p:nvPr>
        </p:nvGraphicFramePr>
        <p:xfrm>
          <a:off x="4449020" y="5123050"/>
          <a:ext cx="3399151" cy="595472"/>
        </p:xfrm>
        <a:graphic>
          <a:graphicData uri="http://schemas.openxmlformats.org/presentationml/2006/ole">
            <mc:AlternateContent xmlns:mc="http://schemas.openxmlformats.org/markup-compatibility/2006">
              <mc:Choice xmlns:v="urn:schemas-microsoft-com:vml" Requires="v">
                <p:oleObj spid="_x0000_s687386" name="Equation" r:id="rId9" imgW="3479760" imgH="609480" progId="Equation.DSMT4">
                  <p:embed/>
                </p:oleObj>
              </mc:Choice>
              <mc:Fallback>
                <p:oleObj name="Equation" r:id="rId9" imgW="3479760" imgH="609480" progId="Equation.DSMT4">
                  <p:embed/>
                  <p:pic>
                    <p:nvPicPr>
                      <p:cNvPr id="25" name="Object 24">
                        <a:extLst>
                          <a:ext uri="{FF2B5EF4-FFF2-40B4-BE49-F238E27FC236}">
                            <a16:creationId xmlns:a16="http://schemas.microsoft.com/office/drawing/2014/main" xmlns="" id="{64C628CD-B02A-43E7-A501-6D00A9F34010}"/>
                          </a:ext>
                        </a:extLst>
                      </p:cNvPr>
                      <p:cNvPicPr/>
                      <p:nvPr/>
                    </p:nvPicPr>
                    <p:blipFill>
                      <a:blip r:embed="rId10"/>
                      <a:stretch>
                        <a:fillRect/>
                      </a:stretch>
                    </p:blipFill>
                    <p:spPr>
                      <a:xfrm>
                        <a:off x="4449020" y="5123050"/>
                        <a:ext cx="3399151" cy="595472"/>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xmlns="" id="{73F94D61-1108-4060-8D7D-F81396A3DB11}"/>
              </a:ext>
            </a:extLst>
          </p:cNvPr>
          <p:cNvSpPr>
            <a:spLocks noGrp="1"/>
          </p:cNvSpPr>
          <p:nvPr>
            <p:ph sz="quarter" idx="33"/>
          </p:nvPr>
        </p:nvSpPr>
        <p:spPr>
          <a:xfrm>
            <a:off x="1192695" y="5866156"/>
            <a:ext cx="6277953" cy="341820"/>
          </a:xfrm>
        </p:spPr>
        <p:txBody>
          <a:bodyPr/>
          <a:lstStyle/>
          <a:p>
            <a:r>
              <a:rPr lang="en-IN" dirty="0"/>
              <a:t>provided this limit exists (as a finite number).</a:t>
            </a:r>
          </a:p>
        </p:txBody>
      </p:sp>
    </p:spTree>
    <p:extLst>
      <p:ext uri="{BB962C8B-B14F-4D97-AF65-F5344CB8AC3E}">
        <p14:creationId xmlns:p14="http://schemas.microsoft.com/office/powerpoint/2010/main" val="808642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585FC-4B2C-436B-A8B8-A4B2DA411ADC}"/>
              </a:ext>
            </a:extLst>
          </p:cNvPr>
          <p:cNvSpPr>
            <a:spLocks noGrp="1"/>
          </p:cNvSpPr>
          <p:nvPr>
            <p:ph type="title"/>
          </p:nvPr>
        </p:nvSpPr>
        <p:spPr/>
        <p:txBody>
          <a:bodyPr/>
          <a:lstStyle/>
          <a:p>
            <a:r>
              <a:rPr lang="en-US" altLang="en-US" dirty="0"/>
              <a:t>Type 1: Infinite Intervals </a:t>
            </a:r>
            <a:r>
              <a:rPr lang="en-US" altLang="en-US" sz="2400" b="0" dirty="0"/>
              <a:t>(4 of </a:t>
            </a:r>
            <a:r>
              <a:rPr lang="en-US" altLang="en-US" sz="2400" b="0" dirty="0" smtClean="0"/>
              <a:t>7)</a:t>
            </a:r>
            <a:endParaRPr lang="en-IN" dirty="0"/>
          </a:p>
        </p:txBody>
      </p:sp>
      <p:sp>
        <p:nvSpPr>
          <p:cNvPr id="3" name="Content Placeholder 2">
            <a:extLst>
              <a:ext uri="{FF2B5EF4-FFF2-40B4-BE49-F238E27FC236}">
                <a16:creationId xmlns:a16="http://schemas.microsoft.com/office/drawing/2014/main" xmlns="" id="{50683D4A-5007-4C88-ADB0-217758EF0C01}"/>
              </a:ext>
            </a:extLst>
          </p:cNvPr>
          <p:cNvSpPr>
            <a:spLocks noGrp="1"/>
          </p:cNvSpPr>
          <p:nvPr>
            <p:ph sz="quarter" idx="23"/>
          </p:nvPr>
        </p:nvSpPr>
        <p:spPr>
          <a:xfrm>
            <a:off x="736600" y="1289050"/>
            <a:ext cx="3060148" cy="321089"/>
          </a:xfrm>
        </p:spPr>
        <p:txBody>
          <a:bodyPr/>
          <a:lstStyle/>
          <a:p>
            <a:r>
              <a:rPr lang="en-IN" dirty="0"/>
              <a:t>The improper integrals</a:t>
            </a:r>
          </a:p>
        </p:txBody>
      </p:sp>
      <p:graphicFrame>
        <p:nvGraphicFramePr>
          <p:cNvPr id="20" name="Content Placeholder 19" descr="int_a^infinity (f(x) d x) and int_(negative infinity)^b (f(x) d x)">
            <a:extLst>
              <a:ext uri="{FF2B5EF4-FFF2-40B4-BE49-F238E27FC236}">
                <a16:creationId xmlns:a16="http://schemas.microsoft.com/office/drawing/2014/main" xmlns="" id="{D2A0E677-46CE-4B4D-ADC1-B610CDAB9A3A}"/>
              </a:ext>
            </a:extLst>
          </p:cNvPr>
          <p:cNvGraphicFramePr>
            <a:graphicFrameLocks noGrp="1" noChangeAspect="1"/>
          </p:cNvGraphicFramePr>
          <p:nvPr>
            <p:ph sz="quarter" idx="24"/>
            <p:extLst>
              <p:ext uri="{D42A27DB-BD31-4B8C-83A1-F6EECF244321}">
                <p14:modId xmlns:p14="http://schemas.microsoft.com/office/powerpoint/2010/main" val="3515613465"/>
              </p:ext>
            </p:extLst>
          </p:nvPr>
        </p:nvGraphicFramePr>
        <p:xfrm>
          <a:off x="3895680" y="1171281"/>
          <a:ext cx="3253489" cy="574865"/>
        </p:xfrm>
        <a:graphic>
          <a:graphicData uri="http://schemas.openxmlformats.org/presentationml/2006/ole">
            <mc:AlternateContent xmlns:mc="http://schemas.openxmlformats.org/markup-compatibility/2006">
              <mc:Choice xmlns:v="urn:schemas-microsoft-com:vml" Requires="v">
                <p:oleObj spid="_x0000_s688331" name="Equation" r:id="rId3" imgW="3377880" imgH="596880" progId="Equation.DSMT4">
                  <p:embed/>
                </p:oleObj>
              </mc:Choice>
              <mc:Fallback>
                <p:oleObj name="Equation" r:id="rId3" imgW="3377880" imgH="596880" progId="Equation.DSMT4">
                  <p:embed/>
                  <p:pic>
                    <p:nvPicPr>
                      <p:cNvPr id="19" name="Object 18">
                        <a:extLst>
                          <a:ext uri="{FF2B5EF4-FFF2-40B4-BE49-F238E27FC236}">
                            <a16:creationId xmlns:a16="http://schemas.microsoft.com/office/drawing/2014/main" xmlns="" id="{BE457589-054C-440B-B45F-09BA64B89B37}"/>
                          </a:ext>
                        </a:extLst>
                      </p:cNvPr>
                      <p:cNvPicPr/>
                      <p:nvPr/>
                    </p:nvPicPr>
                    <p:blipFill>
                      <a:blip r:embed="rId4"/>
                      <a:stretch>
                        <a:fillRect/>
                      </a:stretch>
                    </p:blipFill>
                    <p:spPr>
                      <a:xfrm>
                        <a:off x="3895680" y="1171281"/>
                        <a:ext cx="3253489" cy="57486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870B0496-C2DB-49D7-B921-23449533DE3E}"/>
              </a:ext>
            </a:extLst>
          </p:cNvPr>
          <p:cNvSpPr>
            <a:spLocks noGrp="1"/>
          </p:cNvSpPr>
          <p:nvPr>
            <p:ph sz="quarter" idx="25"/>
          </p:nvPr>
        </p:nvSpPr>
        <p:spPr>
          <a:xfrm>
            <a:off x="7248100" y="1292780"/>
            <a:ext cx="4207299" cy="317360"/>
          </a:xfrm>
        </p:spPr>
        <p:txBody>
          <a:bodyPr/>
          <a:lstStyle/>
          <a:p>
            <a:r>
              <a:rPr lang="en-IN" dirty="0"/>
              <a:t>are called </a:t>
            </a:r>
            <a:r>
              <a:rPr lang="en-IN" b="1" dirty="0"/>
              <a:t>convergent</a:t>
            </a:r>
            <a:r>
              <a:rPr lang="en-IN" dirty="0"/>
              <a:t> if the</a:t>
            </a:r>
          </a:p>
        </p:txBody>
      </p:sp>
      <p:sp>
        <p:nvSpPr>
          <p:cNvPr id="6" name="Content Placeholder 5">
            <a:extLst>
              <a:ext uri="{FF2B5EF4-FFF2-40B4-BE49-F238E27FC236}">
                <a16:creationId xmlns:a16="http://schemas.microsoft.com/office/drawing/2014/main" xmlns="" id="{91763853-8F4A-4526-95CE-474C6E323E23}"/>
              </a:ext>
            </a:extLst>
          </p:cNvPr>
          <p:cNvSpPr>
            <a:spLocks noGrp="1"/>
          </p:cNvSpPr>
          <p:nvPr>
            <p:ph sz="quarter" idx="26"/>
          </p:nvPr>
        </p:nvSpPr>
        <p:spPr>
          <a:xfrm>
            <a:off x="736600" y="1795235"/>
            <a:ext cx="10718800" cy="323520"/>
          </a:xfrm>
        </p:spPr>
        <p:txBody>
          <a:bodyPr/>
          <a:lstStyle/>
          <a:p>
            <a:r>
              <a:rPr lang="en-IN" dirty="0"/>
              <a:t>corresponding limit exists and </a:t>
            </a:r>
            <a:r>
              <a:rPr lang="en-IN" b="1" dirty="0"/>
              <a:t>divergent</a:t>
            </a:r>
            <a:r>
              <a:rPr lang="en-IN" dirty="0"/>
              <a:t> if the limit does not exist.</a:t>
            </a:r>
          </a:p>
        </p:txBody>
      </p:sp>
      <p:sp>
        <p:nvSpPr>
          <p:cNvPr id="7" name="Content Placeholder 6">
            <a:extLst>
              <a:ext uri="{FF2B5EF4-FFF2-40B4-BE49-F238E27FC236}">
                <a16:creationId xmlns:a16="http://schemas.microsoft.com/office/drawing/2014/main" xmlns="" id="{DD5A008B-39EA-453D-9413-ECD9F0DBA060}"/>
              </a:ext>
            </a:extLst>
          </p:cNvPr>
          <p:cNvSpPr>
            <a:spLocks noGrp="1"/>
          </p:cNvSpPr>
          <p:nvPr>
            <p:ph sz="quarter" idx="27"/>
          </p:nvPr>
        </p:nvSpPr>
        <p:spPr>
          <a:xfrm>
            <a:off x="736600" y="2385639"/>
            <a:ext cx="1290983" cy="323520"/>
          </a:xfrm>
        </p:spPr>
        <p:txBody>
          <a:bodyPr/>
          <a:lstStyle/>
          <a:p>
            <a:r>
              <a:rPr lang="en-IN" dirty="0"/>
              <a:t>(c) If both</a:t>
            </a:r>
          </a:p>
        </p:txBody>
      </p:sp>
      <p:graphicFrame>
        <p:nvGraphicFramePr>
          <p:cNvPr id="22" name="Content Placeholder 21" descr="int_a^infinity (f(x) d x) and int_(negative infinity)^a (f(x) d x)">
            <a:extLst>
              <a:ext uri="{FF2B5EF4-FFF2-40B4-BE49-F238E27FC236}">
                <a16:creationId xmlns:a16="http://schemas.microsoft.com/office/drawing/2014/main" xmlns="" id="{C51CFFCA-C86B-48F9-8FA5-FA725E824E91}"/>
              </a:ext>
            </a:extLst>
          </p:cNvPr>
          <p:cNvGraphicFramePr>
            <a:graphicFrameLocks noGrp="1" noChangeAspect="1"/>
          </p:cNvGraphicFramePr>
          <p:nvPr>
            <p:ph sz="quarter" idx="28"/>
            <p:extLst>
              <p:ext uri="{D42A27DB-BD31-4B8C-83A1-F6EECF244321}">
                <p14:modId xmlns:p14="http://schemas.microsoft.com/office/powerpoint/2010/main" val="2650487427"/>
              </p:ext>
            </p:extLst>
          </p:nvPr>
        </p:nvGraphicFramePr>
        <p:xfrm>
          <a:off x="2126973" y="2263955"/>
          <a:ext cx="3324292" cy="587375"/>
        </p:xfrm>
        <a:graphic>
          <a:graphicData uri="http://schemas.openxmlformats.org/presentationml/2006/ole">
            <mc:AlternateContent xmlns:mc="http://schemas.openxmlformats.org/markup-compatibility/2006">
              <mc:Choice xmlns:v="urn:schemas-microsoft-com:vml" Requires="v">
                <p:oleObj spid="_x0000_s688332" name="Equation" r:id="rId5" imgW="3377880" imgH="596880" progId="Equation.DSMT4">
                  <p:embed/>
                </p:oleObj>
              </mc:Choice>
              <mc:Fallback>
                <p:oleObj name="Equation" r:id="rId5" imgW="3377880" imgH="596880" progId="Equation.DSMT4">
                  <p:embed/>
                  <p:pic>
                    <p:nvPicPr>
                      <p:cNvPr id="21" name="Object 20">
                        <a:extLst>
                          <a:ext uri="{FF2B5EF4-FFF2-40B4-BE49-F238E27FC236}">
                            <a16:creationId xmlns:a16="http://schemas.microsoft.com/office/drawing/2014/main" xmlns="" id="{4DFA0BD9-6AEE-45CC-A20E-0422DBAB5F7F}"/>
                          </a:ext>
                        </a:extLst>
                      </p:cNvPr>
                      <p:cNvPicPr/>
                      <p:nvPr/>
                    </p:nvPicPr>
                    <p:blipFill>
                      <a:blip r:embed="rId6"/>
                      <a:stretch>
                        <a:fillRect/>
                      </a:stretch>
                    </p:blipFill>
                    <p:spPr>
                      <a:xfrm>
                        <a:off x="2126973" y="2263955"/>
                        <a:ext cx="3324292" cy="58737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xmlns="" id="{791CD03A-3C84-4143-834B-B56E892B37FD}"/>
              </a:ext>
            </a:extLst>
          </p:cNvPr>
          <p:cNvSpPr>
            <a:spLocks noGrp="1"/>
          </p:cNvSpPr>
          <p:nvPr>
            <p:ph sz="quarter" idx="29"/>
          </p:nvPr>
        </p:nvSpPr>
        <p:spPr>
          <a:xfrm>
            <a:off x="5532367" y="2395576"/>
            <a:ext cx="4425450" cy="317885"/>
          </a:xfrm>
        </p:spPr>
        <p:txBody>
          <a:bodyPr/>
          <a:lstStyle/>
          <a:p>
            <a:r>
              <a:rPr lang="en-IN" dirty="0"/>
              <a:t>are convergent, then we define</a:t>
            </a:r>
          </a:p>
        </p:txBody>
      </p:sp>
      <p:graphicFrame>
        <p:nvGraphicFramePr>
          <p:cNvPr id="24" name="Content Placeholder 23" descr="int_(negative infinity)^infinity (f(x) d x) = int_(negative infinity)^a (f(x) d x) + int_a^infinity (f(x) d x)">
            <a:extLst>
              <a:ext uri="{FF2B5EF4-FFF2-40B4-BE49-F238E27FC236}">
                <a16:creationId xmlns:a16="http://schemas.microsoft.com/office/drawing/2014/main" xmlns="" id="{3FD0D5EC-8E37-498E-A5C6-E36F30DFC1A5}"/>
              </a:ext>
            </a:extLst>
          </p:cNvPr>
          <p:cNvGraphicFramePr>
            <a:graphicFrameLocks noGrp="1" noChangeAspect="1"/>
          </p:cNvGraphicFramePr>
          <p:nvPr>
            <p:ph sz="quarter" idx="30"/>
            <p:extLst>
              <p:ext uri="{D42A27DB-BD31-4B8C-83A1-F6EECF244321}">
                <p14:modId xmlns:p14="http://schemas.microsoft.com/office/powerpoint/2010/main" val="1697113674"/>
              </p:ext>
            </p:extLst>
          </p:nvPr>
        </p:nvGraphicFramePr>
        <p:xfrm>
          <a:off x="3823836" y="3028999"/>
          <a:ext cx="4531629" cy="591630"/>
        </p:xfrm>
        <a:graphic>
          <a:graphicData uri="http://schemas.openxmlformats.org/presentationml/2006/ole">
            <mc:AlternateContent xmlns:mc="http://schemas.openxmlformats.org/markup-compatibility/2006">
              <mc:Choice xmlns:v="urn:schemas-microsoft-com:vml" Requires="v">
                <p:oleObj spid="_x0000_s688333" name="Equation" r:id="rId7" imgW="4572000" imgH="596880" progId="Equation.DSMT4">
                  <p:embed/>
                </p:oleObj>
              </mc:Choice>
              <mc:Fallback>
                <p:oleObj name="Equation" r:id="rId7" imgW="4572000" imgH="596880" progId="Equation.DSMT4">
                  <p:embed/>
                  <p:pic>
                    <p:nvPicPr>
                      <p:cNvPr id="23" name="Object 22">
                        <a:extLst>
                          <a:ext uri="{FF2B5EF4-FFF2-40B4-BE49-F238E27FC236}">
                            <a16:creationId xmlns:a16="http://schemas.microsoft.com/office/drawing/2014/main" xmlns="" id="{109FE073-2EE8-4E29-B0BE-23535FF4BD54}"/>
                          </a:ext>
                        </a:extLst>
                      </p:cNvPr>
                      <p:cNvPicPr/>
                      <p:nvPr/>
                    </p:nvPicPr>
                    <p:blipFill>
                      <a:blip r:embed="rId8"/>
                      <a:stretch>
                        <a:fillRect/>
                      </a:stretch>
                    </p:blipFill>
                    <p:spPr>
                      <a:xfrm>
                        <a:off x="3823836" y="3028999"/>
                        <a:ext cx="4531629" cy="59163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xmlns="" id="{71E8EF92-8C04-4FAE-9382-F7625963E5C4}"/>
              </a:ext>
            </a:extLst>
          </p:cNvPr>
          <p:cNvSpPr>
            <a:spLocks noGrp="1"/>
          </p:cNvSpPr>
          <p:nvPr>
            <p:ph sz="quarter" idx="31"/>
          </p:nvPr>
        </p:nvSpPr>
        <p:spPr>
          <a:xfrm>
            <a:off x="736599" y="3877986"/>
            <a:ext cx="10805489" cy="372995"/>
          </a:xfrm>
        </p:spPr>
        <p:txBody>
          <a:bodyPr/>
          <a:lstStyle/>
          <a:p>
            <a:r>
              <a:rPr lang="en-IN" dirty="0"/>
              <a:t>In part (c) any real number </a:t>
            </a:r>
            <a:r>
              <a:rPr lang="en-IN" i="1" dirty="0"/>
              <a:t>a</a:t>
            </a:r>
            <a:r>
              <a:rPr lang="en-IN" dirty="0"/>
              <a:t> can be used (see Exercise 76).</a:t>
            </a:r>
          </a:p>
        </p:txBody>
      </p:sp>
    </p:spTree>
    <p:extLst>
      <p:ext uri="{BB962C8B-B14F-4D97-AF65-F5344CB8AC3E}">
        <p14:creationId xmlns:p14="http://schemas.microsoft.com/office/powerpoint/2010/main" val="809446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194FA0-10AA-41BD-91AA-CF9BA6B3AC28}"/>
              </a:ext>
            </a:extLst>
          </p:cNvPr>
          <p:cNvSpPr>
            <a:spLocks noGrp="1"/>
          </p:cNvSpPr>
          <p:nvPr>
            <p:ph type="title"/>
          </p:nvPr>
        </p:nvSpPr>
        <p:spPr/>
        <p:txBody>
          <a:bodyPr/>
          <a:lstStyle/>
          <a:p>
            <a:r>
              <a:rPr lang="en-US" altLang="en-US" dirty="0"/>
              <a:t>Type 1: Infinite Intervals </a:t>
            </a:r>
            <a:r>
              <a:rPr lang="en-US" altLang="en-US" sz="2400" b="0" dirty="0"/>
              <a:t>(5 of </a:t>
            </a:r>
            <a:r>
              <a:rPr lang="en-US" altLang="en-US" sz="2400" b="0" dirty="0" smtClean="0"/>
              <a:t>7)</a:t>
            </a:r>
            <a:endParaRPr lang="en-IN" dirty="0"/>
          </a:p>
        </p:txBody>
      </p:sp>
      <p:sp>
        <p:nvSpPr>
          <p:cNvPr id="3" name="Content Placeholder 2">
            <a:extLst>
              <a:ext uri="{FF2B5EF4-FFF2-40B4-BE49-F238E27FC236}">
                <a16:creationId xmlns:a16="http://schemas.microsoft.com/office/drawing/2014/main" xmlns="" id="{C0562424-C7F2-42ED-A6D6-8BC4CB41F045}"/>
              </a:ext>
            </a:extLst>
          </p:cNvPr>
          <p:cNvSpPr>
            <a:spLocks noGrp="1"/>
          </p:cNvSpPr>
          <p:nvPr>
            <p:ph sz="quarter" idx="23"/>
          </p:nvPr>
        </p:nvSpPr>
        <p:spPr>
          <a:xfrm>
            <a:off x="736600" y="1289049"/>
            <a:ext cx="10617200" cy="672105"/>
          </a:xfrm>
        </p:spPr>
        <p:txBody>
          <a:bodyPr/>
          <a:lstStyle/>
          <a:p>
            <a:r>
              <a:rPr lang="en-US" altLang="en-US" dirty="0"/>
              <a:t>Any of the improper integrals in Definition 1 can be interpreted as an area provided that </a:t>
            </a:r>
            <a:r>
              <a:rPr lang="en-US" altLang="en-US" i="1" dirty="0"/>
              <a:t>f </a:t>
            </a:r>
            <a:r>
              <a:rPr lang="en-US" altLang="en-US" dirty="0"/>
              <a:t>is a positive function.</a:t>
            </a:r>
            <a:endParaRPr lang="en-IN" dirty="0"/>
          </a:p>
        </p:txBody>
      </p:sp>
      <p:sp>
        <p:nvSpPr>
          <p:cNvPr id="4" name="Content Placeholder 3">
            <a:extLst>
              <a:ext uri="{FF2B5EF4-FFF2-40B4-BE49-F238E27FC236}">
                <a16:creationId xmlns:a16="http://schemas.microsoft.com/office/drawing/2014/main" xmlns="" id="{FE9858D1-E1B9-4685-9D9E-BDE94C3D3D8E}"/>
              </a:ext>
            </a:extLst>
          </p:cNvPr>
          <p:cNvSpPr>
            <a:spLocks noGrp="1"/>
          </p:cNvSpPr>
          <p:nvPr>
            <p:ph sz="quarter" idx="24"/>
          </p:nvPr>
        </p:nvSpPr>
        <p:spPr>
          <a:xfrm>
            <a:off x="736600" y="2123723"/>
            <a:ext cx="6856896" cy="359006"/>
          </a:xfrm>
        </p:spPr>
        <p:txBody>
          <a:bodyPr/>
          <a:lstStyle/>
          <a:p>
            <a:r>
              <a:rPr lang="en-US" altLang="en-US" dirty="0">
                <a:latin typeface="Arial" panose="020B0604020202020204" pitchFamily="34" charset="0"/>
                <a:cs typeface="Arial" panose="020B0604020202020204" pitchFamily="34" charset="0"/>
              </a:rPr>
              <a:t>For instance, in case (a) if </a:t>
            </a:r>
            <a:r>
              <a:rPr lang="en-US" altLang="en-US" i="1" dirty="0">
                <a:latin typeface="Arial" panose="020B0604020202020204" pitchFamily="34" charset="0"/>
                <a:cs typeface="Arial" panose="020B0604020202020204" pitchFamily="34" charset="0"/>
              </a:rPr>
              <a:t>f</a:t>
            </a:r>
            <a:r>
              <a:rPr lang="en-US" altLang="en-US" sz="40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t>
            </a:r>
            <a:r>
              <a:rPr lang="en-US" altLang="en-US" i="1" dirty="0">
                <a:latin typeface="Arial" panose="020B0604020202020204" pitchFamily="34" charset="0"/>
                <a:cs typeface="Arial" panose="020B0604020202020204" pitchFamily="34" charset="0"/>
              </a:rPr>
              <a:t>x</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a:t>
            </a:r>
            <a:r>
              <a:rPr lang="en-US" altLang="en-US" b="1" dirty="0" smtClean="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0 and the integral</a:t>
            </a:r>
            <a:endParaRPr lang="en-IN" dirty="0">
              <a:latin typeface="Arial" panose="020B0604020202020204" pitchFamily="34" charset="0"/>
              <a:cs typeface="Arial" panose="020B0604020202020204" pitchFamily="34" charset="0"/>
            </a:endParaRPr>
          </a:p>
        </p:txBody>
      </p:sp>
      <p:graphicFrame>
        <p:nvGraphicFramePr>
          <p:cNvPr id="20" name="Content Placeholder 19" descr="int_a^infinity (f(x) d x)&#10;">
            <a:extLst>
              <a:ext uri="{FF2B5EF4-FFF2-40B4-BE49-F238E27FC236}">
                <a16:creationId xmlns:a16="http://schemas.microsoft.com/office/drawing/2014/main" xmlns="" id="{766597CC-3DE7-4F54-92F1-46C22C117F41}"/>
              </a:ext>
            </a:extLst>
          </p:cNvPr>
          <p:cNvGraphicFramePr>
            <a:graphicFrameLocks noGrp="1" noChangeAspect="1"/>
          </p:cNvGraphicFramePr>
          <p:nvPr>
            <p:ph sz="quarter" idx="25"/>
            <p:extLst>
              <p:ext uri="{D42A27DB-BD31-4B8C-83A1-F6EECF244321}">
                <p14:modId xmlns:p14="http://schemas.microsoft.com/office/powerpoint/2010/main" val="2383302487"/>
              </p:ext>
            </p:extLst>
          </p:nvPr>
        </p:nvGraphicFramePr>
        <p:xfrm>
          <a:off x="7570973" y="2031448"/>
          <a:ext cx="1151484" cy="520383"/>
        </p:xfrm>
        <a:graphic>
          <a:graphicData uri="http://schemas.openxmlformats.org/presentationml/2006/ole">
            <mc:AlternateContent xmlns:mc="http://schemas.openxmlformats.org/markup-compatibility/2006">
              <mc:Choice xmlns:v="urn:schemas-microsoft-com:vml" Requires="v">
                <p:oleObj spid="_x0000_s689404" name="Equation" r:id="rId3" imgW="1320480" imgH="596880" progId="Equation.DSMT4">
                  <p:embed/>
                </p:oleObj>
              </mc:Choice>
              <mc:Fallback>
                <p:oleObj name="Equation" r:id="rId3" imgW="1320480" imgH="596880" progId="Equation.DSMT4">
                  <p:embed/>
                  <p:pic>
                    <p:nvPicPr>
                      <p:cNvPr id="19" name="Object 18">
                        <a:extLst>
                          <a:ext uri="{FF2B5EF4-FFF2-40B4-BE49-F238E27FC236}">
                            <a16:creationId xmlns:a16="http://schemas.microsoft.com/office/drawing/2014/main" xmlns="" id="{E15A1226-6BD0-44BF-86AF-8A18149540B0}"/>
                          </a:ext>
                        </a:extLst>
                      </p:cNvPr>
                      <p:cNvPicPr/>
                      <p:nvPr/>
                    </p:nvPicPr>
                    <p:blipFill>
                      <a:blip r:embed="rId4"/>
                      <a:stretch>
                        <a:fillRect/>
                      </a:stretch>
                    </p:blipFill>
                    <p:spPr>
                      <a:xfrm>
                        <a:off x="7570973" y="2031448"/>
                        <a:ext cx="1151484" cy="52038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xmlns="" id="{F995DD0C-6D17-4B7B-95EC-547742B321FB}"/>
              </a:ext>
            </a:extLst>
          </p:cNvPr>
          <p:cNvSpPr>
            <a:spLocks noGrp="1"/>
          </p:cNvSpPr>
          <p:nvPr>
            <p:ph sz="quarter" idx="26"/>
          </p:nvPr>
        </p:nvSpPr>
        <p:spPr>
          <a:xfrm>
            <a:off x="8825948" y="2123724"/>
            <a:ext cx="2629452" cy="359006"/>
          </a:xfrm>
        </p:spPr>
        <p:txBody>
          <a:bodyPr/>
          <a:lstStyle/>
          <a:p>
            <a:r>
              <a:rPr lang="en-US" altLang="en-US" dirty="0"/>
              <a:t>is convergent, then</a:t>
            </a:r>
            <a:endParaRPr lang="en-IN" dirty="0"/>
          </a:p>
        </p:txBody>
      </p:sp>
      <p:sp>
        <p:nvSpPr>
          <p:cNvPr id="7" name="Content Placeholder 6">
            <a:extLst>
              <a:ext uri="{FF2B5EF4-FFF2-40B4-BE49-F238E27FC236}">
                <a16:creationId xmlns:a16="http://schemas.microsoft.com/office/drawing/2014/main" xmlns="" id="{38412D0C-98C0-44C9-B018-A4063A9D46EB}"/>
              </a:ext>
            </a:extLst>
          </p:cNvPr>
          <p:cNvSpPr>
            <a:spLocks noGrp="1"/>
          </p:cNvSpPr>
          <p:nvPr>
            <p:ph sz="quarter" idx="27"/>
          </p:nvPr>
        </p:nvSpPr>
        <p:spPr>
          <a:xfrm>
            <a:off x="736600" y="2582742"/>
            <a:ext cx="4352235" cy="359006"/>
          </a:xfrm>
        </p:spPr>
        <p:txBody>
          <a:bodyPr/>
          <a:lstStyle/>
          <a:p>
            <a:r>
              <a:rPr lang="en-US" altLang="en-US" dirty="0"/>
              <a:t>we define the area of the region</a:t>
            </a:r>
            <a:endParaRPr lang="en-IN" dirty="0"/>
          </a:p>
        </p:txBody>
      </p:sp>
      <p:graphicFrame>
        <p:nvGraphicFramePr>
          <p:cNvPr id="22" name="Content Placeholder 21" descr="S = {(x, y) | x &gt;= a, 0 &lt;= y &lt;= f(x)}">
            <a:extLst>
              <a:ext uri="{FF2B5EF4-FFF2-40B4-BE49-F238E27FC236}">
                <a16:creationId xmlns:a16="http://schemas.microsoft.com/office/drawing/2014/main" xmlns="" id="{FD02D0EF-DFCA-460F-BC19-7E86056CA69F}"/>
              </a:ext>
            </a:extLst>
          </p:cNvPr>
          <p:cNvGraphicFramePr>
            <a:graphicFrameLocks noGrp="1" noChangeAspect="1"/>
          </p:cNvGraphicFramePr>
          <p:nvPr>
            <p:ph sz="quarter" idx="28"/>
            <p:extLst>
              <p:ext uri="{D42A27DB-BD31-4B8C-83A1-F6EECF244321}">
                <p14:modId xmlns:p14="http://schemas.microsoft.com/office/powerpoint/2010/main" val="1824532884"/>
              </p:ext>
            </p:extLst>
          </p:nvPr>
        </p:nvGraphicFramePr>
        <p:xfrm>
          <a:off x="5111750" y="2600325"/>
          <a:ext cx="3833813" cy="342900"/>
        </p:xfrm>
        <a:graphic>
          <a:graphicData uri="http://schemas.openxmlformats.org/presentationml/2006/ole">
            <mc:AlternateContent xmlns:mc="http://schemas.openxmlformats.org/markup-compatibility/2006">
              <mc:Choice xmlns:v="urn:schemas-microsoft-com:vml" Requires="v">
                <p:oleObj spid="_x0000_s689405" name="Equation" r:id="rId5" imgW="3974760" imgH="355320" progId="Equation.DSMT4">
                  <p:embed/>
                </p:oleObj>
              </mc:Choice>
              <mc:Fallback>
                <p:oleObj name="Equation" r:id="rId5" imgW="3974760" imgH="355320" progId="Equation.DSMT4">
                  <p:embed/>
                  <p:pic>
                    <p:nvPicPr>
                      <p:cNvPr id="21" name="Object 20">
                        <a:extLst>
                          <a:ext uri="{FF2B5EF4-FFF2-40B4-BE49-F238E27FC236}">
                            <a16:creationId xmlns:a16="http://schemas.microsoft.com/office/drawing/2014/main" xmlns="" id="{E2573715-642F-451A-9C89-B85CCA5A7C92}"/>
                          </a:ext>
                        </a:extLst>
                      </p:cNvPr>
                      <p:cNvPicPr/>
                      <p:nvPr/>
                    </p:nvPicPr>
                    <p:blipFill>
                      <a:blip r:embed="rId6"/>
                      <a:stretch>
                        <a:fillRect/>
                      </a:stretch>
                    </p:blipFill>
                    <p:spPr>
                      <a:xfrm>
                        <a:off x="5111750" y="2600325"/>
                        <a:ext cx="3833813" cy="3429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xmlns="" id="{AA760040-A579-48B1-9FAA-D42A0ECF9D73}"/>
              </a:ext>
            </a:extLst>
          </p:cNvPr>
          <p:cNvSpPr>
            <a:spLocks noGrp="1"/>
          </p:cNvSpPr>
          <p:nvPr>
            <p:ph sz="quarter" idx="29"/>
          </p:nvPr>
        </p:nvSpPr>
        <p:spPr>
          <a:xfrm>
            <a:off x="9021947" y="2584149"/>
            <a:ext cx="2321339" cy="355600"/>
          </a:xfrm>
        </p:spPr>
        <p:txBody>
          <a:bodyPr/>
          <a:lstStyle/>
          <a:p>
            <a:r>
              <a:rPr lang="en-US" altLang="en-US" dirty="0"/>
              <a:t>in Figure 3 to be</a:t>
            </a:r>
            <a:endParaRPr lang="en-IN" dirty="0"/>
          </a:p>
        </p:txBody>
      </p:sp>
      <p:graphicFrame>
        <p:nvGraphicFramePr>
          <p:cNvPr id="24" name="Content Placeholder 23" descr="A(S) = int_a^infinity (f(x) d x)&#10;">
            <a:extLst>
              <a:ext uri="{FF2B5EF4-FFF2-40B4-BE49-F238E27FC236}">
                <a16:creationId xmlns:a16="http://schemas.microsoft.com/office/drawing/2014/main" xmlns="" id="{2F855F57-C80D-4417-91DB-22CE32942612}"/>
              </a:ext>
            </a:extLst>
          </p:cNvPr>
          <p:cNvGraphicFramePr>
            <a:graphicFrameLocks noGrp="1" noChangeAspect="1"/>
          </p:cNvGraphicFramePr>
          <p:nvPr>
            <p:ph sz="quarter" idx="30"/>
            <p:extLst>
              <p:ext uri="{D42A27DB-BD31-4B8C-83A1-F6EECF244321}">
                <p14:modId xmlns:p14="http://schemas.microsoft.com/office/powerpoint/2010/main" val="4232577330"/>
              </p:ext>
            </p:extLst>
          </p:nvPr>
        </p:nvGraphicFramePr>
        <p:xfrm>
          <a:off x="4987565" y="3087248"/>
          <a:ext cx="2253226" cy="591630"/>
        </p:xfrm>
        <a:graphic>
          <a:graphicData uri="http://schemas.openxmlformats.org/presentationml/2006/ole">
            <mc:AlternateContent xmlns:mc="http://schemas.openxmlformats.org/markup-compatibility/2006">
              <mc:Choice xmlns:v="urn:schemas-microsoft-com:vml" Requires="v">
                <p:oleObj spid="_x0000_s689406" name="Equation" r:id="rId7" imgW="2273040" imgH="596880" progId="Equation.DSMT4">
                  <p:embed/>
                </p:oleObj>
              </mc:Choice>
              <mc:Fallback>
                <p:oleObj name="Equation" r:id="rId7" imgW="2273040" imgH="596880" progId="Equation.DSMT4">
                  <p:embed/>
                  <p:pic>
                    <p:nvPicPr>
                      <p:cNvPr id="23" name="Object 22">
                        <a:extLst>
                          <a:ext uri="{FF2B5EF4-FFF2-40B4-BE49-F238E27FC236}">
                            <a16:creationId xmlns:a16="http://schemas.microsoft.com/office/drawing/2014/main" xmlns="" id="{B227CD6C-F3E8-48FE-8020-EA147FB3441C}"/>
                          </a:ext>
                        </a:extLst>
                      </p:cNvPr>
                      <p:cNvPicPr/>
                      <p:nvPr/>
                    </p:nvPicPr>
                    <p:blipFill>
                      <a:blip r:embed="rId8"/>
                      <a:stretch>
                        <a:fillRect/>
                      </a:stretch>
                    </p:blipFill>
                    <p:spPr>
                      <a:xfrm>
                        <a:off x="4987565" y="3087248"/>
                        <a:ext cx="2253226" cy="59163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xmlns="" id="{FB7A679C-5741-4CA4-954C-DA2AB4252410}"/>
              </a:ext>
            </a:extLst>
          </p:cNvPr>
          <p:cNvSpPr>
            <a:spLocks noGrp="1"/>
          </p:cNvSpPr>
          <p:nvPr>
            <p:ph sz="quarter" idx="31"/>
          </p:nvPr>
        </p:nvSpPr>
        <p:spPr>
          <a:xfrm>
            <a:off x="736600" y="3874074"/>
            <a:ext cx="3805583" cy="359006"/>
          </a:xfrm>
        </p:spPr>
        <p:txBody>
          <a:bodyPr/>
          <a:lstStyle/>
          <a:p>
            <a:r>
              <a:rPr lang="en-US" altLang="en-US" dirty="0"/>
              <a:t>This is appropriate because</a:t>
            </a:r>
            <a:endParaRPr lang="en-IN" dirty="0"/>
          </a:p>
        </p:txBody>
      </p:sp>
      <p:graphicFrame>
        <p:nvGraphicFramePr>
          <p:cNvPr id="26" name="Content Placeholder 25" descr="int_a^infinity ((f(x) d x)&#10;">
            <a:extLst>
              <a:ext uri="{FF2B5EF4-FFF2-40B4-BE49-F238E27FC236}">
                <a16:creationId xmlns:a16="http://schemas.microsoft.com/office/drawing/2014/main" xmlns="" id="{039B0BE8-40A3-4AE9-BDE5-A76B94E57B1F}"/>
              </a:ext>
            </a:extLst>
          </p:cNvPr>
          <p:cNvGraphicFramePr>
            <a:graphicFrameLocks noGrp="1" noChangeAspect="1"/>
          </p:cNvGraphicFramePr>
          <p:nvPr>
            <p:ph sz="quarter" idx="32"/>
            <p:extLst>
              <p:ext uri="{D42A27DB-BD31-4B8C-83A1-F6EECF244321}">
                <p14:modId xmlns:p14="http://schemas.microsoft.com/office/powerpoint/2010/main" val="3058182540"/>
              </p:ext>
            </p:extLst>
          </p:nvPr>
        </p:nvGraphicFramePr>
        <p:xfrm>
          <a:off x="4543612" y="3747671"/>
          <a:ext cx="1271544" cy="574640"/>
        </p:xfrm>
        <a:graphic>
          <a:graphicData uri="http://schemas.openxmlformats.org/presentationml/2006/ole">
            <mc:AlternateContent xmlns:mc="http://schemas.openxmlformats.org/markup-compatibility/2006">
              <mc:Choice xmlns:v="urn:schemas-microsoft-com:vml" Requires="v">
                <p:oleObj spid="_x0000_s689407" name="Equation" r:id="rId9" imgW="1320480" imgH="596880" progId="Equation.DSMT4">
                  <p:embed/>
                </p:oleObj>
              </mc:Choice>
              <mc:Fallback>
                <p:oleObj name="Equation" r:id="rId9" imgW="1320480" imgH="596880" progId="Equation.DSMT4">
                  <p:embed/>
                  <p:pic>
                    <p:nvPicPr>
                      <p:cNvPr id="25" name="Object 24">
                        <a:extLst>
                          <a:ext uri="{FF2B5EF4-FFF2-40B4-BE49-F238E27FC236}">
                            <a16:creationId xmlns:a16="http://schemas.microsoft.com/office/drawing/2014/main" xmlns="" id="{02B17356-D606-4D97-BCF9-FF4C85B997E1}"/>
                          </a:ext>
                        </a:extLst>
                      </p:cNvPr>
                      <p:cNvPicPr/>
                      <p:nvPr/>
                    </p:nvPicPr>
                    <p:blipFill>
                      <a:blip r:embed="rId10"/>
                      <a:stretch>
                        <a:fillRect/>
                      </a:stretch>
                    </p:blipFill>
                    <p:spPr>
                      <a:xfrm>
                        <a:off x="4543612" y="3747671"/>
                        <a:ext cx="1271544" cy="57464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xmlns="" id="{79B95DC9-EE85-4732-BB5F-F7B62BFB6163}"/>
              </a:ext>
            </a:extLst>
          </p:cNvPr>
          <p:cNvSpPr>
            <a:spLocks noGrp="1"/>
          </p:cNvSpPr>
          <p:nvPr>
            <p:ph sz="quarter" idx="33"/>
          </p:nvPr>
        </p:nvSpPr>
        <p:spPr>
          <a:xfrm>
            <a:off x="5897626" y="3882424"/>
            <a:ext cx="5335932" cy="368944"/>
          </a:xfrm>
        </p:spPr>
        <p:txBody>
          <a:bodyPr/>
          <a:lstStyle/>
          <a:p>
            <a:r>
              <a:rPr lang="en-US" altLang="en-US" dirty="0"/>
              <a:t>is the limit as </a:t>
            </a:r>
            <a:r>
              <a:rPr lang="en-US" altLang="en-US" i="1" dirty="0"/>
              <a:t>t </a:t>
            </a:r>
            <a:r>
              <a:rPr lang="en-US" altLang="en-US" dirty="0" smtClean="0">
                <a:latin typeface="Arial" panose="020B0604020202020204" pitchFamily="34" charset="0"/>
                <a:cs typeface="Arial" panose="020B0604020202020204" pitchFamily="34" charset="0"/>
                <a:sym typeface="Symbol" panose="05050102010706020507" pitchFamily="18" charset="2"/>
              </a:rPr>
              <a:t>→</a:t>
            </a:r>
            <a:r>
              <a:rPr lang="en-US" altLang="en-US" dirty="0" smtClean="0">
                <a:sym typeface="Symbol" panose="05050102010706020507" pitchFamily="18" charset="2"/>
              </a:rPr>
              <a:t> </a:t>
            </a:r>
            <a:r>
              <a:rPr lang="en-US" altLang="en-US" dirty="0">
                <a:sym typeface="Symbol" panose="05050102010706020507" pitchFamily="18" charset="2"/>
              </a:rPr>
              <a:t>∞ </a:t>
            </a:r>
            <a:r>
              <a:rPr lang="en-US" altLang="en-US" dirty="0"/>
              <a:t>of the area under</a:t>
            </a:r>
            <a:endParaRPr lang="en-IN" dirty="0"/>
          </a:p>
        </p:txBody>
      </p:sp>
      <p:sp>
        <p:nvSpPr>
          <p:cNvPr id="14" name="Content Placeholder 13">
            <a:extLst>
              <a:ext uri="{FF2B5EF4-FFF2-40B4-BE49-F238E27FC236}">
                <a16:creationId xmlns:a16="http://schemas.microsoft.com/office/drawing/2014/main" xmlns="" id="{FF86C7AA-0E7F-4479-8C73-DC69B271118A}"/>
              </a:ext>
            </a:extLst>
          </p:cNvPr>
          <p:cNvSpPr>
            <a:spLocks noGrp="1"/>
          </p:cNvSpPr>
          <p:nvPr>
            <p:ph sz="quarter" idx="34"/>
          </p:nvPr>
        </p:nvSpPr>
        <p:spPr>
          <a:xfrm>
            <a:off x="736600" y="4356520"/>
            <a:ext cx="3447774" cy="335246"/>
          </a:xfrm>
        </p:spPr>
        <p:txBody>
          <a:bodyPr/>
          <a:lstStyle/>
          <a:p>
            <a:r>
              <a:rPr lang="en-US" altLang="en-US" dirty="0"/>
              <a:t>the graph of </a:t>
            </a:r>
            <a:r>
              <a:rPr lang="en-US" altLang="en-US" i="1" dirty="0"/>
              <a:t>f </a:t>
            </a:r>
            <a:r>
              <a:rPr lang="en-US" altLang="en-US" dirty="0"/>
              <a:t>from </a:t>
            </a:r>
            <a:r>
              <a:rPr lang="en-US" altLang="en-US" i="1" dirty="0"/>
              <a:t>a</a:t>
            </a:r>
            <a:r>
              <a:rPr lang="en-US" altLang="en-US" dirty="0"/>
              <a:t> to </a:t>
            </a:r>
            <a:r>
              <a:rPr lang="en-US" altLang="en-US" i="1" dirty="0"/>
              <a:t>t</a:t>
            </a:r>
            <a:r>
              <a:rPr lang="en-US" altLang="en-US" dirty="0"/>
              <a:t>.</a:t>
            </a:r>
            <a:endParaRPr lang="en-IN" dirty="0"/>
          </a:p>
        </p:txBody>
      </p:sp>
      <p:pic>
        <p:nvPicPr>
          <p:cNvPr id="27" name="Content Placeholder 26" descr="A curve labeled y = f(x) is graphed in the first quadrant of the x y coordinate plane. It starts from the top left of the viewing window in the first quadrant, goes up and down and to the right with some increasing and decreasing steepness reaches some high points and low points. Then it goes to the right along the x axis without crossing it. The area under the curve, and x = a is shaded in the first quadrant. The shaded area is labeled S.">
            <a:extLst>
              <a:ext uri="{FF2B5EF4-FFF2-40B4-BE49-F238E27FC236}">
                <a16:creationId xmlns:a16="http://schemas.microsoft.com/office/drawing/2014/main" xmlns="" id="{8FA5BC30-4707-4628-A073-62B5D4F0C15A}"/>
              </a:ext>
            </a:extLst>
          </p:cNvPr>
          <p:cNvPicPr>
            <a:picLocks noGrp="1" noChangeAspect="1"/>
          </p:cNvPicPr>
          <p:nvPr>
            <p:ph sz="quarter" idx="35"/>
          </p:nvPr>
        </p:nvPicPr>
        <p:blipFill>
          <a:blip r:embed="rId11"/>
          <a:stretch>
            <a:fillRect/>
          </a:stretch>
        </p:blipFill>
        <p:spPr>
          <a:xfrm>
            <a:off x="4360805" y="4708768"/>
            <a:ext cx="4038259" cy="1198945"/>
          </a:xfrm>
          <a:prstGeom prst="rect">
            <a:avLst/>
          </a:prstGeom>
        </p:spPr>
      </p:pic>
      <p:sp>
        <p:nvSpPr>
          <p:cNvPr id="16" name="Content Placeholder 15">
            <a:extLst>
              <a:ext uri="{FF2B5EF4-FFF2-40B4-BE49-F238E27FC236}">
                <a16:creationId xmlns:a16="http://schemas.microsoft.com/office/drawing/2014/main" xmlns="" id="{2593D019-4BC5-45E1-B8FD-6F49C6229FB9}"/>
              </a:ext>
            </a:extLst>
          </p:cNvPr>
          <p:cNvSpPr>
            <a:spLocks noGrp="1"/>
          </p:cNvSpPr>
          <p:nvPr>
            <p:ph sz="quarter" idx="36"/>
          </p:nvPr>
        </p:nvSpPr>
        <p:spPr>
          <a:xfrm>
            <a:off x="736600" y="5949956"/>
            <a:ext cx="10712450" cy="344214"/>
          </a:xfrm>
        </p:spPr>
        <p:txBody>
          <a:bodyPr/>
          <a:lstStyle/>
          <a:p>
            <a:pPr algn="ctr"/>
            <a:r>
              <a:rPr lang="en-US" altLang="en-US" sz="2000" b="1" dirty="0"/>
              <a:t>Figure 3</a:t>
            </a:r>
          </a:p>
        </p:txBody>
      </p:sp>
    </p:spTree>
    <p:extLst>
      <p:ext uri="{BB962C8B-B14F-4D97-AF65-F5344CB8AC3E}">
        <p14:creationId xmlns:p14="http://schemas.microsoft.com/office/powerpoint/2010/main" val="2926776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xmlns=""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2.xml><?xml version="1.0" encoding="utf-8"?>
<ds:datastoreItem xmlns:ds="http://schemas.openxmlformats.org/officeDocument/2006/customXml" ds:itemID="{7F60B298-C6B1-4CA0-A44C-8B6FAB39D879}">
  <ds:schemaRefs>
    <ds:schemaRef ds:uri="http://purl.org/dc/dcmitype/"/>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a3520c62-91d1-4715-93cb-6b6cc6733a1f"/>
    <ds:schemaRef ds:uri="http://purl.org/dc/terms/"/>
    <ds:schemaRef ds:uri="f856fc18-c0f7-462c-a53d-fc2610d0c4c8"/>
    <ds:schemaRef ds:uri="a4d2ff27-a226-42e2-a79e-c1ae662d212e"/>
    <ds:schemaRef ds:uri="http://www.w3.org/XML/1998/namespace"/>
  </ds:schemaRefs>
</ds:datastoreItem>
</file>

<file path=customXml/itemProps3.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4468</TotalTime>
  <Words>1434</Words>
  <Application>Microsoft Office PowerPoint</Application>
  <PresentationFormat>Custom</PresentationFormat>
  <Paragraphs>145</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Equation</vt:lpstr>
      <vt:lpstr>Techniques of Integration</vt:lpstr>
      <vt:lpstr>7.8 Improper Integrals</vt:lpstr>
      <vt:lpstr>Improper Integrals</vt:lpstr>
      <vt:lpstr>Type 1: Infinite Intervals</vt:lpstr>
      <vt:lpstr>Type 1: Infinite Intervals (1 of 7)</vt:lpstr>
      <vt:lpstr>Type 1: Infinite Intervals (2 of 7)</vt:lpstr>
      <vt:lpstr>Type 1: Infinite Intervals (3 of 7)</vt:lpstr>
      <vt:lpstr>Type 1: Infinite Intervals (4 of 7)</vt:lpstr>
      <vt:lpstr>Type 1: Infinite Intervals (5 of 7)</vt:lpstr>
      <vt:lpstr>Example 1 </vt:lpstr>
      <vt:lpstr>Type 1: Infinite Intervals (6 of 7)</vt:lpstr>
      <vt:lpstr>Type 1: Infinite Intervals (7 of 7)</vt:lpstr>
      <vt:lpstr>Type 2: Discontinuous Integrands</vt:lpstr>
      <vt:lpstr>Type 2: Discontinuous Integrands (1 of 4)</vt:lpstr>
      <vt:lpstr>Type 2: Discontinuous Integrands (2 of 4)</vt:lpstr>
      <vt:lpstr>Type 2: Discontinuous Integrands (3 of 4)</vt:lpstr>
      <vt:lpstr>Type 2: Discontinuous Integrands (4 of 4)</vt:lpstr>
      <vt:lpstr>Example 5</vt:lpstr>
      <vt:lpstr>Example 5 – Solution</vt:lpstr>
      <vt:lpstr>A Comparison Test for Improper Integrals</vt:lpstr>
      <vt:lpstr>A Comparison Test for Improper Integrals (1 of 3)</vt:lpstr>
      <vt:lpstr>A Comparison Test for Improper Integrals (2 of 3)</vt:lpstr>
      <vt:lpstr>A Comparison Test for Improper Integrals (3 of 3)</vt:lpstr>
      <vt:lpstr>Example 9</vt:lpstr>
      <vt:lpstr>Example 9 – Solution (1 of 2)</vt:lpstr>
      <vt:lpstr>Example 9 – Solution (2 of 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Arjita, BishnuChowdhury</cp:lastModifiedBy>
  <cp:revision>1466</cp:revision>
  <cp:lastPrinted>2016-10-03T15:29:39Z</cp:lastPrinted>
  <dcterms:created xsi:type="dcterms:W3CDTF">2017-12-08T21:17:47Z</dcterms:created>
  <dcterms:modified xsi:type="dcterms:W3CDTF">2019-01-31T05:34:14Z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