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9"/>
  </p:notesMasterIdLst>
  <p:handoutMasterIdLst>
    <p:handoutMasterId r:id="rId30"/>
  </p:handoutMasterIdLst>
  <p:sldIdLst>
    <p:sldId id="264" r:id="rId6"/>
    <p:sldId id="256" r:id="rId7"/>
    <p:sldId id="265" r:id="rId8"/>
    <p:sldId id="266" r:id="rId9"/>
    <p:sldId id="267" r:id="rId10"/>
    <p:sldId id="286"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Lst>
  <p:sldSz cx="12192000" cy="6858000"/>
  <p:notesSz cx="6858000" cy="9144000"/>
  <p:custDataLst>
    <p:tags r:id="rId31"/>
  </p:custDataLst>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000000"/>
    <a:srgbClr val="A30000"/>
    <a:srgbClr val="E7EFF7"/>
    <a:srgbClr val="CBDDEF"/>
    <a:srgbClr val="004A78"/>
    <a:srgbClr val="006298"/>
    <a:srgbClr val="FF6300"/>
    <a:srgbClr val="E9255F"/>
    <a:srgbClr val="0098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5" autoAdjust="0"/>
    <p:restoredTop sz="95349" autoAdjust="0"/>
  </p:normalViewPr>
  <p:slideViewPr>
    <p:cSldViewPr snapToGrid="0" snapToObjects="1">
      <p:cViewPr varScale="1">
        <p:scale>
          <a:sx n="103" d="100"/>
          <a:sy n="103" d="100"/>
        </p:scale>
        <p:origin x="144" y="180"/>
      </p:cViewPr>
      <p:guideLst>
        <p:guide orient="horz" pos="2160"/>
        <p:guide pos="3840"/>
      </p:guideLst>
    </p:cSldViewPr>
  </p:slideViewPr>
  <p:outlineViewPr>
    <p:cViewPr>
      <p:scale>
        <a:sx n="33" d="100"/>
        <a:sy n="33" d="100"/>
      </p:scale>
      <p:origin x="0" y="-10164"/>
    </p:cViewPr>
  </p:outlineViewPr>
  <p:notesTextViewPr>
    <p:cViewPr>
      <p:scale>
        <a:sx n="20" d="100"/>
        <a:sy n="20" d="100"/>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91CAE60C-72A0-D14D-8733-C13212F694AD}" type="slidenum">
              <a:rPr lang="en-US" smtClean="0"/>
              <a:pPr>
                <a:defRPr/>
              </a:pPr>
              <a:t>1</a:t>
            </a:fld>
            <a:endParaRPr lang="en-US"/>
          </a:p>
        </p:txBody>
      </p:sp>
    </p:spTree>
    <p:extLst>
      <p:ext uri="{BB962C8B-B14F-4D97-AF65-F5344CB8AC3E}">
        <p14:creationId xmlns:p14="http://schemas.microsoft.com/office/powerpoint/2010/main" val="37601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0"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377184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7480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11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891825"/>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2295525"/>
            <a:ext cx="10721975" cy="590492"/>
          </a:xfrm>
        </p:spPr>
        <p:txBody>
          <a:body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986088"/>
            <a:ext cx="10721975" cy="646112"/>
          </a:xfrm>
        </p:spPr>
        <p:txBody>
          <a:bodyPr/>
          <a:lstStyle/>
          <a:p>
            <a:pPr lvl="0"/>
            <a:endParaRPr lang="en-IN" dirty="0"/>
          </a:p>
        </p:txBody>
      </p:sp>
      <p:sp>
        <p:nvSpPr>
          <p:cNvPr id="6" name="Picture Placeholder 5"/>
          <p:cNvSpPr>
            <a:spLocks noGrp="1"/>
          </p:cNvSpPr>
          <p:nvPr>
            <p:ph type="pic" sz="quarter" idx="10"/>
          </p:nvPr>
        </p:nvSpPr>
        <p:spPr>
          <a:xfrm>
            <a:off x="733118" y="4077480"/>
            <a:ext cx="10722260" cy="60944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33425" y="5131837"/>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82094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8ED9031-36FF-4E07-B750-15C3F3F0088B}"/>
              </a:ext>
            </a:extLst>
          </p:cNvPr>
          <p:cNvSpPr>
            <a:spLocks noGrp="1"/>
          </p:cNvSpPr>
          <p:nvPr>
            <p:ph sz="quarter" idx="12"/>
          </p:nvPr>
        </p:nvSpPr>
        <p:spPr>
          <a:xfrm>
            <a:off x="741971" y="1292277"/>
            <a:ext cx="10721975" cy="558769"/>
          </a:xfrm>
        </p:spPr>
        <p:txBody>
          <a:bodyPr/>
          <a:lstStyle>
            <a:lvl1pPr>
              <a:defRPr sz="2400" baseline="0"/>
            </a:lvl1pPr>
          </a:lstStyle>
          <a:p>
            <a:pPr lvl="0"/>
            <a:endParaRPr lang="en-IN" dirty="0"/>
          </a:p>
        </p:txBody>
      </p:sp>
      <p:sp>
        <p:nvSpPr>
          <p:cNvPr id="7" name="Content Placeholder 6">
            <a:extLst>
              <a:ext uri="{FF2B5EF4-FFF2-40B4-BE49-F238E27FC236}">
                <a16:creationId xmlns:a16="http://schemas.microsoft.com/office/drawing/2014/main" id="{4D3EDE0A-CD36-4494-A107-C14E180ECC1A}"/>
              </a:ext>
            </a:extLst>
          </p:cNvPr>
          <p:cNvSpPr>
            <a:spLocks noGrp="1"/>
          </p:cNvSpPr>
          <p:nvPr>
            <p:ph sz="quarter" idx="13"/>
          </p:nvPr>
        </p:nvSpPr>
        <p:spPr>
          <a:xfrm>
            <a:off x="733425" y="1922485"/>
            <a:ext cx="10721975" cy="646112"/>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221A11C5-84D5-4948-87ED-1D3F7F6DC53F}"/>
              </a:ext>
            </a:extLst>
          </p:cNvPr>
          <p:cNvSpPr>
            <a:spLocks noGrp="1"/>
          </p:cNvSpPr>
          <p:nvPr>
            <p:ph sz="quarter" idx="14"/>
          </p:nvPr>
        </p:nvSpPr>
        <p:spPr>
          <a:xfrm>
            <a:off x="733425" y="2640036"/>
            <a:ext cx="10721975" cy="406928"/>
          </a:xfrm>
        </p:spPr>
        <p:txBody>
          <a:bodyPr/>
          <a:lstStyle>
            <a:lvl1pPr>
              <a:defRPr sz="2400" baseline="0"/>
            </a:lvl1pPr>
          </a:lstStyle>
          <a:p>
            <a:pPr lvl="0"/>
            <a:endParaRPr lang="en-IN" dirty="0"/>
          </a:p>
        </p:txBody>
      </p:sp>
      <p:sp>
        <p:nvSpPr>
          <p:cNvPr id="10" name="Text Placeholder 9"/>
          <p:cNvSpPr>
            <a:spLocks noGrp="1"/>
          </p:cNvSpPr>
          <p:nvPr>
            <p:ph type="body" sz="quarter" idx="11" hasCustomPrompt="1"/>
          </p:nvPr>
        </p:nvSpPr>
        <p:spPr>
          <a:xfrm>
            <a:off x="733425" y="5467739"/>
            <a:ext cx="10721953" cy="74698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5" name="Content Placeholder 4">
            <a:extLst>
              <a:ext uri="{FF2B5EF4-FFF2-40B4-BE49-F238E27FC236}">
                <a16:creationId xmlns:a16="http://schemas.microsoft.com/office/drawing/2014/main" id="{DC77195F-EFA9-4727-8271-AEEA56F4FF61}"/>
              </a:ext>
            </a:extLst>
          </p:cNvPr>
          <p:cNvSpPr>
            <a:spLocks noGrp="1"/>
          </p:cNvSpPr>
          <p:nvPr>
            <p:ph sz="quarter" idx="15"/>
          </p:nvPr>
        </p:nvSpPr>
        <p:spPr>
          <a:xfrm>
            <a:off x="733425" y="3118404"/>
            <a:ext cx="10729913" cy="373039"/>
          </a:xfrm>
        </p:spPr>
        <p:txBody>
          <a:bodyPr/>
          <a:lstStyle>
            <a:lvl1pPr>
              <a:defRPr sz="2400" baseline="0"/>
            </a:lvl1pPr>
          </a:lstStyle>
          <a:p>
            <a:pPr lvl="0"/>
            <a:endParaRPr lang="en-IN" dirty="0"/>
          </a:p>
        </p:txBody>
      </p:sp>
      <p:sp>
        <p:nvSpPr>
          <p:cNvPr id="12" name="Content Placeholder 11">
            <a:extLst>
              <a:ext uri="{FF2B5EF4-FFF2-40B4-BE49-F238E27FC236}">
                <a16:creationId xmlns:a16="http://schemas.microsoft.com/office/drawing/2014/main" id="{E022AA9B-61C8-44FD-966A-DCCA4209B03F}"/>
              </a:ext>
            </a:extLst>
          </p:cNvPr>
          <p:cNvSpPr>
            <a:spLocks noGrp="1"/>
          </p:cNvSpPr>
          <p:nvPr>
            <p:ph sz="quarter" idx="16"/>
          </p:nvPr>
        </p:nvSpPr>
        <p:spPr>
          <a:xfrm>
            <a:off x="733425" y="3573463"/>
            <a:ext cx="10729913" cy="477054"/>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56A4B729-D02F-4676-A390-963D107DBF8F}"/>
              </a:ext>
            </a:extLst>
          </p:cNvPr>
          <p:cNvSpPr>
            <a:spLocks noGrp="1"/>
          </p:cNvSpPr>
          <p:nvPr>
            <p:ph sz="quarter" idx="17"/>
          </p:nvPr>
        </p:nvSpPr>
        <p:spPr>
          <a:xfrm>
            <a:off x="733425" y="4124325"/>
            <a:ext cx="10729913" cy="486613"/>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2BC0406-59D9-4D26-91B3-9111FD17EAD2}"/>
              </a:ext>
            </a:extLst>
          </p:cNvPr>
          <p:cNvSpPr>
            <a:spLocks noGrp="1"/>
          </p:cNvSpPr>
          <p:nvPr>
            <p:ph sz="quarter" idx="18"/>
          </p:nvPr>
        </p:nvSpPr>
        <p:spPr>
          <a:xfrm>
            <a:off x="733425" y="4684713"/>
            <a:ext cx="10729913" cy="371475"/>
          </a:xfrm>
        </p:spPr>
        <p:txBody>
          <a:bodyPr/>
          <a:lstStyle>
            <a:lvl1pPr>
              <a:defRPr sz="2400" baseline="0"/>
            </a:lvl1pPr>
          </a:lstStyle>
          <a:p>
            <a:pPr lvl="0"/>
            <a:endParaRPr lang="en-IN" dirty="0"/>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42669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05811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34264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915173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
        <p:nvSpPr>
          <p:cNvPr id="6"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dirty="0"/>
              <a:t>Click to edit Master title style</a:t>
            </a:r>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459793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diam </a:t>
            </a:r>
            <a:r>
              <a:rPr lang="en-US" dirty="0" err="1"/>
              <a:t>maecenas</a:t>
            </a:r>
            <a:r>
              <a:rPr lang="en-US" dirty="0"/>
              <a:t> sed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a:t>
            </a:r>
            <a:r>
              <a:rPr lang="en-US" dirty="0" err="1"/>
              <a:t>lacus</a:t>
            </a:r>
            <a:r>
              <a:rPr lang="en-US" dirty="0"/>
              <a:t>.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0350673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1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Stewart, </a:t>
            </a: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Calculus, </a:t>
            </a:r>
            <a:r>
              <a:rPr kumimoji="0" lang="en-US" sz="1400" b="0" i="0" u="none" strike="noStrike" kern="1200" cap="none" spc="0" normalizeH="0" baseline="0" noProof="0" dirty="0">
                <a:ln>
                  <a:noFill/>
                </a:ln>
                <a:solidFill>
                  <a:srgbClr val="004A78"/>
                </a:solidFill>
                <a:effectLst/>
                <a:uLnTx/>
                <a:uFillTx/>
                <a:latin typeface="arial" charset="0"/>
                <a:ea typeface="+mn-ea"/>
                <a:cs typeface="+mn-cs"/>
              </a:rPr>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656032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7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10718800"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736600" y="1857375"/>
            <a:ext cx="10712450" cy="4016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2324100"/>
            <a:ext cx="10712450" cy="522288"/>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736600" y="2967038"/>
            <a:ext cx="10718800" cy="48577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3554413"/>
            <a:ext cx="10718800" cy="550862"/>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736600" y="4227513"/>
            <a:ext cx="10712450" cy="587375"/>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4879975"/>
            <a:ext cx="10712450" cy="485775"/>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736600" y="5430836"/>
            <a:ext cx="10718800" cy="550863"/>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34342697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33CAFFAB-D02A-4827-AE87-997A2FEFF7C9}"/>
              </a:ext>
            </a:extLst>
          </p:cNvPr>
          <p:cNvSpPr>
            <a:spLocks noGrp="1"/>
          </p:cNvSpPr>
          <p:nvPr>
            <p:ph sz="quarter" idx="23"/>
          </p:nvPr>
        </p:nvSpPr>
        <p:spPr>
          <a:xfrm>
            <a:off x="736600" y="1289050"/>
            <a:ext cx="5151016" cy="477838"/>
          </a:xfrm>
        </p:spPr>
        <p:txBody>
          <a:bodyPr/>
          <a:lstStyle>
            <a:lvl1pPr>
              <a:defRPr sz="2400" baseline="0"/>
            </a:lvl1pPr>
          </a:lstStyle>
          <a:p>
            <a:pPr lvl="0"/>
            <a:endParaRPr lang="en-IN" dirty="0"/>
          </a:p>
        </p:txBody>
      </p:sp>
      <p:sp>
        <p:nvSpPr>
          <p:cNvPr id="9" name="Content Placeholder 8">
            <a:extLst>
              <a:ext uri="{FF2B5EF4-FFF2-40B4-BE49-F238E27FC236}">
                <a16:creationId xmlns:a16="http://schemas.microsoft.com/office/drawing/2014/main" id="{B9A7B7D7-2DF8-452E-BA1E-18C442B03366}"/>
              </a:ext>
            </a:extLst>
          </p:cNvPr>
          <p:cNvSpPr>
            <a:spLocks noGrp="1"/>
          </p:cNvSpPr>
          <p:nvPr>
            <p:ph sz="quarter" idx="24"/>
          </p:nvPr>
        </p:nvSpPr>
        <p:spPr>
          <a:xfrm>
            <a:off x="6096000" y="1289051"/>
            <a:ext cx="5353050" cy="477838"/>
          </a:xfrm>
        </p:spPr>
        <p:txBody>
          <a:bodyPr/>
          <a:lstStyle>
            <a:lvl1pPr>
              <a:defRPr sz="2400" baseline="0"/>
            </a:lvl1pPr>
          </a:lstStyle>
          <a:p>
            <a:pPr lvl="0"/>
            <a:endParaRPr lang="en-IN" dirty="0"/>
          </a:p>
        </p:txBody>
      </p:sp>
      <p:sp>
        <p:nvSpPr>
          <p:cNvPr id="13" name="Content Placeholder 12">
            <a:extLst>
              <a:ext uri="{FF2B5EF4-FFF2-40B4-BE49-F238E27FC236}">
                <a16:creationId xmlns:a16="http://schemas.microsoft.com/office/drawing/2014/main" id="{89B09F51-CF40-4AAA-A94C-84D97B45B6D8}"/>
              </a:ext>
            </a:extLst>
          </p:cNvPr>
          <p:cNvSpPr>
            <a:spLocks noGrp="1"/>
          </p:cNvSpPr>
          <p:nvPr>
            <p:ph sz="quarter" idx="25"/>
          </p:nvPr>
        </p:nvSpPr>
        <p:spPr>
          <a:xfrm>
            <a:off x="736600" y="1889126"/>
            <a:ext cx="5151016" cy="473665"/>
          </a:xfrm>
        </p:spPr>
        <p:txBody>
          <a:bodyPr/>
          <a:lstStyle>
            <a:lvl1pPr>
              <a:defRPr sz="2400" baseline="0"/>
            </a:lvl1pPr>
          </a:lstStyle>
          <a:p>
            <a:pPr lvl="0"/>
            <a:endParaRPr lang="en-IN" dirty="0"/>
          </a:p>
        </p:txBody>
      </p:sp>
      <p:sp>
        <p:nvSpPr>
          <p:cNvPr id="17" name="Content Placeholder 16">
            <a:extLst>
              <a:ext uri="{FF2B5EF4-FFF2-40B4-BE49-F238E27FC236}">
                <a16:creationId xmlns:a16="http://schemas.microsoft.com/office/drawing/2014/main" id="{6788B3C7-3EF3-4B5A-80D3-A8A1A0C2AD5F}"/>
              </a:ext>
            </a:extLst>
          </p:cNvPr>
          <p:cNvSpPr>
            <a:spLocks noGrp="1"/>
          </p:cNvSpPr>
          <p:nvPr>
            <p:ph sz="quarter" idx="26"/>
          </p:nvPr>
        </p:nvSpPr>
        <p:spPr>
          <a:xfrm>
            <a:off x="6096000" y="1889126"/>
            <a:ext cx="5359400" cy="473665"/>
          </a:xfrm>
        </p:spPr>
        <p:txBody>
          <a:bodyPr/>
          <a:lstStyle>
            <a:lvl1pPr>
              <a:defRPr sz="2400" baseline="0"/>
            </a:lvl1pPr>
          </a:lstStyle>
          <a:p>
            <a:pPr lvl="0"/>
            <a:endParaRPr lang="en-IN" dirty="0"/>
          </a:p>
        </p:txBody>
      </p:sp>
      <p:sp>
        <p:nvSpPr>
          <p:cNvPr id="21" name="Content Placeholder 20">
            <a:extLst>
              <a:ext uri="{FF2B5EF4-FFF2-40B4-BE49-F238E27FC236}">
                <a16:creationId xmlns:a16="http://schemas.microsoft.com/office/drawing/2014/main" id="{A1F737A4-2F7D-4BFB-947F-3226D9E0119F}"/>
              </a:ext>
            </a:extLst>
          </p:cNvPr>
          <p:cNvSpPr>
            <a:spLocks noGrp="1"/>
          </p:cNvSpPr>
          <p:nvPr>
            <p:ph sz="quarter" idx="27"/>
          </p:nvPr>
        </p:nvSpPr>
        <p:spPr>
          <a:xfrm>
            <a:off x="736600" y="2485029"/>
            <a:ext cx="5151016" cy="587376"/>
          </a:xfrm>
        </p:spPr>
        <p:txBody>
          <a:bodyPr/>
          <a:lstStyle>
            <a:lvl1pPr>
              <a:defRPr sz="2400" baseline="0"/>
            </a:lvl1pPr>
          </a:lstStyle>
          <a:p>
            <a:pPr lvl="0"/>
            <a:endParaRPr lang="en-IN" dirty="0"/>
          </a:p>
        </p:txBody>
      </p:sp>
      <p:sp>
        <p:nvSpPr>
          <p:cNvPr id="23" name="Content Placeholder 22">
            <a:extLst>
              <a:ext uri="{FF2B5EF4-FFF2-40B4-BE49-F238E27FC236}">
                <a16:creationId xmlns:a16="http://schemas.microsoft.com/office/drawing/2014/main" id="{EE035FE6-F4A1-4279-9F12-F444E1A93C82}"/>
              </a:ext>
            </a:extLst>
          </p:cNvPr>
          <p:cNvSpPr>
            <a:spLocks noGrp="1"/>
          </p:cNvSpPr>
          <p:nvPr>
            <p:ph sz="quarter" idx="28"/>
          </p:nvPr>
        </p:nvSpPr>
        <p:spPr>
          <a:xfrm>
            <a:off x="6089648" y="2485030"/>
            <a:ext cx="5359401" cy="587376"/>
          </a:xfrm>
        </p:spPr>
        <p:txBody>
          <a:bodyPr/>
          <a:lstStyle>
            <a:lvl1pPr>
              <a:defRPr sz="2400" baseline="0"/>
            </a:lvl1pPr>
          </a:lstStyle>
          <a:p>
            <a:pPr lvl="0"/>
            <a:endParaRPr lang="en-IN" dirty="0"/>
          </a:p>
        </p:txBody>
      </p:sp>
      <p:sp>
        <p:nvSpPr>
          <p:cNvPr id="25" name="Content Placeholder 24">
            <a:extLst>
              <a:ext uri="{FF2B5EF4-FFF2-40B4-BE49-F238E27FC236}">
                <a16:creationId xmlns:a16="http://schemas.microsoft.com/office/drawing/2014/main" id="{7F8DD86E-04B4-4621-A663-32DD94EFB017}"/>
              </a:ext>
            </a:extLst>
          </p:cNvPr>
          <p:cNvSpPr>
            <a:spLocks noGrp="1"/>
          </p:cNvSpPr>
          <p:nvPr>
            <p:ph sz="quarter" idx="29"/>
          </p:nvPr>
        </p:nvSpPr>
        <p:spPr>
          <a:xfrm>
            <a:off x="736600" y="3194644"/>
            <a:ext cx="5151016" cy="444296"/>
          </a:xfrm>
        </p:spPr>
        <p:txBody>
          <a:bodyPr/>
          <a:lstStyle>
            <a:lvl1pPr>
              <a:defRPr sz="2400" baseline="0"/>
            </a:lvl1pPr>
          </a:lstStyle>
          <a:p>
            <a:pPr lvl="0"/>
            <a:endParaRPr lang="en-IN" dirty="0"/>
          </a:p>
        </p:txBody>
      </p:sp>
      <p:sp>
        <p:nvSpPr>
          <p:cNvPr id="27" name="Content Placeholder 26">
            <a:extLst>
              <a:ext uri="{FF2B5EF4-FFF2-40B4-BE49-F238E27FC236}">
                <a16:creationId xmlns:a16="http://schemas.microsoft.com/office/drawing/2014/main" id="{5F5E9DF5-F2F6-40A1-854C-4DCB280C00C3}"/>
              </a:ext>
            </a:extLst>
          </p:cNvPr>
          <p:cNvSpPr>
            <a:spLocks noGrp="1"/>
          </p:cNvSpPr>
          <p:nvPr>
            <p:ph sz="quarter" idx="30"/>
          </p:nvPr>
        </p:nvSpPr>
        <p:spPr>
          <a:xfrm>
            <a:off x="6096000" y="3194644"/>
            <a:ext cx="5359400" cy="443907"/>
          </a:xfrm>
        </p:spPr>
        <p:txBody>
          <a:bodyPr/>
          <a:lstStyle>
            <a:lvl1pPr>
              <a:defRPr sz="2400" baseline="0"/>
            </a:lvl1pPr>
          </a:lstStyle>
          <a:p>
            <a:pPr lvl="0"/>
            <a:endParaRPr lang="en-IN" dirty="0"/>
          </a:p>
        </p:txBody>
      </p:sp>
      <p:sp>
        <p:nvSpPr>
          <p:cNvPr id="6" name="Content Placeholder 5">
            <a:extLst>
              <a:ext uri="{FF2B5EF4-FFF2-40B4-BE49-F238E27FC236}">
                <a16:creationId xmlns:a16="http://schemas.microsoft.com/office/drawing/2014/main" id="{AA0DD209-502C-4CB2-BD80-B99716523D4A}"/>
              </a:ext>
            </a:extLst>
          </p:cNvPr>
          <p:cNvSpPr>
            <a:spLocks noGrp="1"/>
          </p:cNvSpPr>
          <p:nvPr>
            <p:ph sz="quarter" idx="31"/>
          </p:nvPr>
        </p:nvSpPr>
        <p:spPr>
          <a:xfrm>
            <a:off x="736600" y="3741738"/>
            <a:ext cx="5151438" cy="546100"/>
          </a:xfrm>
        </p:spPr>
        <p:txBody>
          <a:bodyPr/>
          <a:lstStyle>
            <a:lvl1pPr>
              <a:defRPr sz="2400" baseline="0"/>
            </a:lvl1pPr>
          </a:lstStyle>
          <a:p>
            <a:pPr lvl="0"/>
            <a:endParaRPr lang="en-IN" dirty="0"/>
          </a:p>
        </p:txBody>
      </p:sp>
      <p:sp>
        <p:nvSpPr>
          <p:cNvPr id="8" name="Content Placeholder 7">
            <a:extLst>
              <a:ext uri="{FF2B5EF4-FFF2-40B4-BE49-F238E27FC236}">
                <a16:creationId xmlns:a16="http://schemas.microsoft.com/office/drawing/2014/main" id="{A877F262-08D1-4F41-A06E-BE1B88A82DFE}"/>
              </a:ext>
            </a:extLst>
          </p:cNvPr>
          <p:cNvSpPr>
            <a:spLocks noGrp="1"/>
          </p:cNvSpPr>
          <p:nvPr>
            <p:ph sz="quarter" idx="32"/>
          </p:nvPr>
        </p:nvSpPr>
        <p:spPr>
          <a:xfrm>
            <a:off x="6096000" y="3741738"/>
            <a:ext cx="5353050" cy="541013"/>
          </a:xfrm>
        </p:spPr>
        <p:txBody>
          <a:bodyPr/>
          <a:lstStyle>
            <a:lvl1pPr>
              <a:defRPr sz="2400" baseline="0"/>
            </a:lvl1pPr>
          </a:lstStyle>
          <a:p>
            <a:pPr lvl="0"/>
            <a:endParaRPr lang="en-IN" dirty="0"/>
          </a:p>
        </p:txBody>
      </p:sp>
      <p:sp>
        <p:nvSpPr>
          <p:cNvPr id="11" name="Content Placeholder 10">
            <a:extLst>
              <a:ext uri="{FF2B5EF4-FFF2-40B4-BE49-F238E27FC236}">
                <a16:creationId xmlns:a16="http://schemas.microsoft.com/office/drawing/2014/main" id="{4CACC40D-7614-418A-B8FA-606268EC1513}"/>
              </a:ext>
            </a:extLst>
          </p:cNvPr>
          <p:cNvSpPr>
            <a:spLocks noGrp="1"/>
          </p:cNvSpPr>
          <p:nvPr>
            <p:ph sz="quarter" idx="33"/>
          </p:nvPr>
        </p:nvSpPr>
        <p:spPr>
          <a:xfrm>
            <a:off x="736600" y="4367213"/>
            <a:ext cx="5151438" cy="590550"/>
          </a:xfrm>
        </p:spPr>
        <p:txBody>
          <a:bodyPr/>
          <a:lstStyle>
            <a:lvl1pPr>
              <a:defRPr sz="2400" baseline="0"/>
            </a:lvl1pPr>
          </a:lstStyle>
          <a:p>
            <a:pPr lvl="0"/>
            <a:endParaRPr lang="en-IN" dirty="0"/>
          </a:p>
        </p:txBody>
      </p:sp>
      <p:sp>
        <p:nvSpPr>
          <p:cNvPr id="14" name="Content Placeholder 13">
            <a:extLst>
              <a:ext uri="{FF2B5EF4-FFF2-40B4-BE49-F238E27FC236}">
                <a16:creationId xmlns:a16="http://schemas.microsoft.com/office/drawing/2014/main" id="{2B713460-B4F9-45B0-8F05-4AF2F084A64C}"/>
              </a:ext>
            </a:extLst>
          </p:cNvPr>
          <p:cNvSpPr>
            <a:spLocks noGrp="1"/>
          </p:cNvSpPr>
          <p:nvPr>
            <p:ph sz="quarter" idx="34"/>
          </p:nvPr>
        </p:nvSpPr>
        <p:spPr>
          <a:xfrm>
            <a:off x="6089650" y="4346575"/>
            <a:ext cx="5353050" cy="590550"/>
          </a:xfrm>
        </p:spPr>
        <p:txBody>
          <a:bodyPr/>
          <a:lstStyle>
            <a:lvl1pPr>
              <a:defRPr sz="2400" baseline="0"/>
            </a:lvl1pPr>
          </a:lstStyle>
          <a:p>
            <a:pPr lvl="0"/>
            <a:endParaRPr lang="en-IN" dirty="0"/>
          </a:p>
        </p:txBody>
      </p:sp>
      <p:sp>
        <p:nvSpPr>
          <p:cNvPr id="16" name="Content Placeholder 15">
            <a:extLst>
              <a:ext uri="{FF2B5EF4-FFF2-40B4-BE49-F238E27FC236}">
                <a16:creationId xmlns:a16="http://schemas.microsoft.com/office/drawing/2014/main" id="{FF44DF68-C48B-47A4-ABA5-E06BB8F9B5D5}"/>
              </a:ext>
            </a:extLst>
          </p:cNvPr>
          <p:cNvSpPr>
            <a:spLocks noGrp="1"/>
          </p:cNvSpPr>
          <p:nvPr>
            <p:ph sz="quarter" idx="35"/>
          </p:nvPr>
        </p:nvSpPr>
        <p:spPr>
          <a:xfrm>
            <a:off x="736600" y="5029200"/>
            <a:ext cx="5151438" cy="539750"/>
          </a:xfrm>
        </p:spPr>
        <p:txBody>
          <a:bodyPr/>
          <a:lstStyle>
            <a:lvl1pPr>
              <a:defRPr sz="2400" baseline="0"/>
            </a:lvl1pPr>
          </a:lstStyle>
          <a:p>
            <a:pPr lvl="0"/>
            <a:endParaRPr lang="en-IN" dirty="0"/>
          </a:p>
        </p:txBody>
      </p:sp>
      <p:sp>
        <p:nvSpPr>
          <p:cNvPr id="19" name="Content Placeholder 18">
            <a:extLst>
              <a:ext uri="{FF2B5EF4-FFF2-40B4-BE49-F238E27FC236}">
                <a16:creationId xmlns:a16="http://schemas.microsoft.com/office/drawing/2014/main" id="{ED5D4001-1181-41BD-928D-243CDCCF73BB}"/>
              </a:ext>
            </a:extLst>
          </p:cNvPr>
          <p:cNvSpPr>
            <a:spLocks noGrp="1"/>
          </p:cNvSpPr>
          <p:nvPr>
            <p:ph sz="quarter" idx="36"/>
          </p:nvPr>
        </p:nvSpPr>
        <p:spPr>
          <a:xfrm>
            <a:off x="6089650" y="5037332"/>
            <a:ext cx="5359400" cy="546100"/>
          </a:xfrm>
        </p:spPr>
        <p:txBody>
          <a:bodyPr/>
          <a:lstStyle>
            <a:lvl1pPr>
              <a:defRPr sz="2400" baseline="0"/>
            </a:lvl1pPr>
          </a:lstStyle>
          <a:p>
            <a:pPr lvl="0"/>
            <a:endParaRPr lang="en-IN" dirty="0"/>
          </a:p>
        </p:txBody>
      </p:sp>
      <p:sp>
        <p:nvSpPr>
          <p:cNvPr id="22" name="Content Placeholder 21">
            <a:extLst>
              <a:ext uri="{FF2B5EF4-FFF2-40B4-BE49-F238E27FC236}">
                <a16:creationId xmlns:a16="http://schemas.microsoft.com/office/drawing/2014/main" id="{9255216D-96A5-4027-A6C8-BB99F1A32EE0}"/>
              </a:ext>
            </a:extLst>
          </p:cNvPr>
          <p:cNvSpPr>
            <a:spLocks noGrp="1"/>
          </p:cNvSpPr>
          <p:nvPr>
            <p:ph sz="quarter" idx="37"/>
          </p:nvPr>
        </p:nvSpPr>
        <p:spPr>
          <a:xfrm>
            <a:off x="736600" y="5668963"/>
            <a:ext cx="5151438" cy="476250"/>
          </a:xfrm>
        </p:spPr>
        <p:txBody>
          <a:bodyPr/>
          <a:lstStyle>
            <a:lvl1pPr>
              <a:defRPr sz="2400" baseline="0"/>
            </a:lvl1pPr>
          </a:lstStyle>
          <a:p>
            <a:pPr lvl="0"/>
            <a:endParaRPr lang="en-IN" dirty="0"/>
          </a:p>
        </p:txBody>
      </p:sp>
      <p:sp>
        <p:nvSpPr>
          <p:cNvPr id="26" name="Content Placeholder 25">
            <a:extLst>
              <a:ext uri="{FF2B5EF4-FFF2-40B4-BE49-F238E27FC236}">
                <a16:creationId xmlns:a16="http://schemas.microsoft.com/office/drawing/2014/main" id="{660989CE-8C44-49AC-90BD-D9233193206F}"/>
              </a:ext>
            </a:extLst>
          </p:cNvPr>
          <p:cNvSpPr>
            <a:spLocks noGrp="1"/>
          </p:cNvSpPr>
          <p:nvPr>
            <p:ph sz="quarter" idx="38"/>
          </p:nvPr>
        </p:nvSpPr>
        <p:spPr>
          <a:xfrm>
            <a:off x="6089650" y="5650301"/>
            <a:ext cx="5365750" cy="476250"/>
          </a:xfrm>
        </p:spPr>
        <p:txBody>
          <a:bodyPr/>
          <a:lstStyle>
            <a:lvl1pPr>
              <a:defRPr sz="2400" baseline="0"/>
            </a:lvl1pPr>
          </a:lstStyle>
          <a:p>
            <a:pPr lvl="0"/>
            <a:endParaRPr lang="en-IN" dirty="0"/>
          </a:p>
        </p:txBody>
      </p:sp>
      <p:sp>
        <p:nvSpPr>
          <p:cNvPr id="5"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629229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12"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87936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8" name="Footer"/>
          <p:cNvSpPr txBox="1"/>
          <p:nvPr userDrawn="1"/>
        </p:nvSpPr>
        <p:spPr>
          <a:xfrm>
            <a:off x="3007866" y="6323299"/>
            <a:ext cx="8956009"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4A78"/>
                </a:solidFill>
                <a:effectLst/>
                <a:uLnTx/>
                <a:uFillTx/>
                <a:latin typeface="arial" charset="0"/>
                <a:ea typeface="+mn-ea"/>
                <a:cs typeface="+mn-cs"/>
              </a:rPr>
              <a:t>Stewart, Calculus, 8th Edition. © 2016 Cengage. All Rights Reserved. May not be scanned, copied or duplicated, or posted to a publicly accessible website, in whole or in part.</a:t>
            </a:r>
            <a:endParaRPr kumimoji="0" lang="en-US" sz="1400" b="0" i="0" u="none" strike="noStrike" kern="1200" cap="none" spc="0" normalizeH="0" baseline="0" noProof="0" dirty="0">
              <a:ln>
                <a:noFill/>
              </a:ln>
              <a:solidFill>
                <a:srgbClr val="004A78"/>
              </a:solidFill>
              <a:effectLst/>
              <a:uLnTx/>
              <a:uFillTx/>
              <a:latin typeface="arial" charset="0"/>
              <a:ea typeface="+mn-ea"/>
              <a:cs typeface="+mn-cs"/>
            </a:endParaRPr>
          </a:p>
        </p:txBody>
      </p:sp>
    </p:spTree>
    <p:extLst>
      <p:ext uri="{BB962C8B-B14F-4D97-AF65-F5344CB8AC3E}">
        <p14:creationId xmlns:p14="http://schemas.microsoft.com/office/powerpoint/2010/main" val="1759007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rgbClr val="006298"/>
                </a:solidFill>
                <a:latin typeface="arial" charset="0"/>
              </a:defRPr>
            </a:lvl1pPr>
          </a:lstStyle>
          <a:p>
            <a:r>
              <a:rPr lang="en-IN" dirty="0"/>
              <a:t>Stewart, </a:t>
            </a:r>
            <a:r>
              <a:rPr lang="en-IN" dirty="0" smtClean="0"/>
              <a:t>Calculus: Early Transcendentals, </a:t>
            </a:r>
            <a:r>
              <a:rPr lang="en-IN" dirty="0"/>
              <a:t>8th Edition. © 2016 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25" r:id="rId5"/>
    <p:sldLayoutId id="2147483729" r:id="rId6"/>
    <p:sldLayoutId id="2147483726" r:id="rId7"/>
    <p:sldLayoutId id="2147483718" r:id="rId8"/>
    <p:sldLayoutId id="2147483715" r:id="rId9"/>
    <p:sldLayoutId id="2147483716" r:id="rId10"/>
    <p:sldLayoutId id="2147483719" r:id="rId11"/>
    <p:sldLayoutId id="2147483720" r:id="rId12"/>
    <p:sldLayoutId id="2147483727" r:id="rId13"/>
    <p:sldLayoutId id="2147483728" r:id="rId14"/>
    <p:sldLayoutId id="2147483723" r:id="rId15"/>
    <p:sldLayoutId id="2147483724" r:id="rId16"/>
    <p:sldLayoutId id="2147483713" r:id="rId17"/>
    <p:sldLayoutId id="2147483717" r:id="rId18"/>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3.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4.png"/><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7.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5.xml"/><Relationship Id="rId1" Type="http://schemas.openxmlformats.org/officeDocument/2006/relationships/vmlDrawing" Target="../drawings/vmlDrawing9.vml"/><Relationship Id="rId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2.bin"/><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5.xml"/><Relationship Id="rId1" Type="http://schemas.openxmlformats.org/officeDocument/2006/relationships/vmlDrawing" Target="../drawings/vmlDrawing11.v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6.wmf"/><Relationship Id="rId5" Type="http://schemas.openxmlformats.org/officeDocument/2006/relationships/oleObject" Target="../embeddings/oleObject27.bin"/><Relationship Id="rId4" Type="http://schemas.openxmlformats.org/officeDocument/2006/relationships/image" Target="../media/image35.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39.wmf"/><Relationship Id="rId5" Type="http://schemas.openxmlformats.org/officeDocument/2006/relationships/oleObject" Target="../embeddings/oleObject29.bin"/><Relationship Id="rId4" Type="http://schemas.openxmlformats.org/officeDocument/2006/relationships/image" Target="../media/image38.wmf"/></Relationships>
</file>

<file path=ppt/slides/_rels/slide2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41.wmf"/><Relationship Id="rId5" Type="http://schemas.openxmlformats.org/officeDocument/2006/relationships/oleObject" Target="../embeddings/oleObject31.bin"/><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44.wmf"/><Relationship Id="rId5" Type="http://schemas.openxmlformats.org/officeDocument/2006/relationships/oleObject" Target="../embeddings/oleObject34.bin"/><Relationship Id="rId4" Type="http://schemas.openxmlformats.org/officeDocument/2006/relationships/image" Target="../media/image43.w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b="1" dirty="0"/>
              <a:t>Chapter 8</a:t>
            </a:r>
          </a:p>
        </p:txBody>
      </p:sp>
      <p:sp>
        <p:nvSpPr>
          <p:cNvPr id="5" name="Title 4"/>
          <p:cNvSpPr>
            <a:spLocks noGrp="1"/>
          </p:cNvSpPr>
          <p:nvPr>
            <p:ph type="title"/>
          </p:nvPr>
        </p:nvSpPr>
        <p:spPr>
          <a:xfrm>
            <a:off x="3996910" y="4035474"/>
            <a:ext cx="6322782" cy="966831"/>
          </a:xfrm>
        </p:spPr>
        <p:txBody>
          <a:bodyPr/>
          <a:lstStyle/>
          <a:p>
            <a:r>
              <a:rPr lang="en-US" altLang="en-US" sz="3600" dirty="0"/>
              <a:t>Further Applications of </a:t>
            </a:r>
            <a:r>
              <a:rPr lang="en-US" altLang="en-US" sz="3600" dirty="0" smtClean="0"/>
              <a:t>Integration</a:t>
            </a:r>
            <a:endParaRPr lang="en-US" altLang="en-US" sz="3600" dirty="0"/>
          </a:p>
        </p:txBody>
      </p:sp>
      <p:pic>
        <p:nvPicPr>
          <p:cNvPr id="9" name="Picture Placeholder 8" descr="&quot;&quot;"/>
          <p:cNvPicPr>
            <a:picLocks noGrp="1" noChangeAspect="1"/>
          </p:cNvPicPr>
          <p:nvPr>
            <p:ph type="pic" sz="quarter" idx="12"/>
          </p:nvPr>
        </p:nvPicPr>
        <p:blipFill rotWithShape="1">
          <a:blip r:embed="rId3"/>
          <a:srcRect t="-45403" b="-45403"/>
          <a:stretch/>
        </p:blipFill>
        <p:spPr>
          <a:prstGeom prst="rect">
            <a:avLst/>
          </a:prstGeom>
        </p:spPr>
      </p:pic>
      <p:sp>
        <p:nvSpPr>
          <p:cNvPr id="8" name="Footer Placeholder 7"/>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60705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36606-498F-4049-86BA-31774408F53A}"/>
              </a:ext>
            </a:extLst>
          </p:cNvPr>
          <p:cNvSpPr>
            <a:spLocks noGrp="1"/>
          </p:cNvSpPr>
          <p:nvPr>
            <p:ph type="title"/>
          </p:nvPr>
        </p:nvSpPr>
        <p:spPr/>
        <p:txBody>
          <a:bodyPr/>
          <a:lstStyle/>
          <a:p>
            <a:r>
              <a:rPr lang="en-US" altLang="en-US" dirty="0"/>
              <a:t>Arc Length </a:t>
            </a:r>
            <a:r>
              <a:rPr lang="en-US" altLang="en-US" sz="2400" b="0" dirty="0"/>
              <a:t>(8 of 10)</a:t>
            </a:r>
            <a:endParaRPr lang="en-US" dirty="0"/>
          </a:p>
        </p:txBody>
      </p:sp>
      <p:sp>
        <p:nvSpPr>
          <p:cNvPr id="3" name="Content Placeholder 2">
            <a:extLst>
              <a:ext uri="{FF2B5EF4-FFF2-40B4-BE49-F238E27FC236}">
                <a16:creationId xmlns:a16="http://schemas.microsoft.com/office/drawing/2014/main" id="{9AB2858E-303E-498D-95C6-24CAD38A9663}"/>
              </a:ext>
            </a:extLst>
          </p:cNvPr>
          <p:cNvSpPr>
            <a:spLocks noGrp="1"/>
          </p:cNvSpPr>
          <p:nvPr>
            <p:ph sz="quarter" idx="23"/>
          </p:nvPr>
        </p:nvSpPr>
        <p:spPr>
          <a:xfrm>
            <a:off x="736600" y="1289049"/>
            <a:ext cx="10718800" cy="780951"/>
          </a:xfrm>
        </p:spPr>
        <p:txBody>
          <a:bodyPr/>
          <a:lstStyle/>
          <a:p>
            <a:r>
              <a:rPr lang="en-US" altLang="en-US" dirty="0"/>
              <a:t>By applying the Mean Value Theorem to </a:t>
            </a:r>
            <a:r>
              <a:rPr lang="en-US" altLang="en-US" i="1" dirty="0"/>
              <a:t>f</a:t>
            </a:r>
            <a:r>
              <a:rPr lang="en-US" altLang="en-US" dirty="0"/>
              <a:t> on the interval [</a:t>
            </a:r>
            <a:r>
              <a:rPr lang="en-US" altLang="en-US" i="1" dirty="0"/>
              <a:t>x</a:t>
            </a:r>
            <a:r>
              <a:rPr lang="en-US" altLang="en-US" i="1" baseline="-25000" dirty="0"/>
              <a:t>i</a:t>
            </a:r>
            <a:r>
              <a:rPr lang="en-US" altLang="en-US" baseline="-25000" dirty="0"/>
              <a:t> − 1</a:t>
            </a:r>
            <a:r>
              <a:rPr lang="en-US" altLang="en-US" dirty="0"/>
              <a:t>, </a:t>
            </a:r>
            <a:r>
              <a:rPr lang="en-US" altLang="en-US" i="1" dirty="0"/>
              <a:t>x</a:t>
            </a:r>
            <a:r>
              <a:rPr lang="en-US" altLang="en-US" i="1" baseline="-25000" dirty="0"/>
              <a:t>i</a:t>
            </a:r>
            <a:r>
              <a:rPr lang="en-US" altLang="en-US" sz="800" dirty="0"/>
              <a:t> </a:t>
            </a:r>
            <a:r>
              <a:rPr lang="en-US" altLang="en-US" dirty="0"/>
              <a:t>], we find that there is a number </a:t>
            </a:r>
            <a:r>
              <a:rPr lang="en-US" altLang="en-US" i="1" dirty="0"/>
              <a:t>x</a:t>
            </a:r>
            <a:r>
              <a:rPr lang="en-US" altLang="en-US" i="1" baseline="-25000" dirty="0"/>
              <a:t>i</a:t>
            </a:r>
            <a:r>
              <a:rPr lang="en-US" altLang="en-US" i="1" dirty="0"/>
              <a:t>* </a:t>
            </a:r>
            <a:r>
              <a:rPr lang="en-US" altLang="en-US" dirty="0"/>
              <a:t>between </a:t>
            </a:r>
            <a:r>
              <a:rPr lang="en-US" altLang="en-US" i="1" dirty="0"/>
              <a:t>x</a:t>
            </a:r>
            <a:r>
              <a:rPr lang="en-US" altLang="en-US" i="1" baseline="-25000" dirty="0"/>
              <a:t>i </a:t>
            </a:r>
            <a:r>
              <a:rPr lang="en-US" altLang="en-US" baseline="-25000" dirty="0"/>
              <a:t>−1</a:t>
            </a:r>
            <a:r>
              <a:rPr lang="en-US" altLang="en-US" i="1" dirty="0"/>
              <a:t> </a:t>
            </a:r>
            <a:r>
              <a:rPr lang="en-US" altLang="en-US" dirty="0"/>
              <a:t>and </a:t>
            </a:r>
            <a:r>
              <a:rPr lang="en-US" altLang="en-US" i="1" dirty="0"/>
              <a:t>x</a:t>
            </a:r>
            <a:r>
              <a:rPr lang="en-US" altLang="en-US" i="1" baseline="-25000" dirty="0"/>
              <a:t>i</a:t>
            </a:r>
            <a:r>
              <a:rPr lang="en-US" altLang="en-US" dirty="0"/>
              <a:t> such that </a:t>
            </a:r>
          </a:p>
        </p:txBody>
      </p:sp>
      <p:graphicFrame>
        <p:nvGraphicFramePr>
          <p:cNvPr id="14" name="Content Placeholder 11" descr="f(x_i) minus f(x_i minus 1) = f prime (x_i*)((x_i) minus (x_i minus 1))">
            <a:extLst>
              <a:ext uri="{FF2B5EF4-FFF2-40B4-BE49-F238E27FC236}">
                <a16:creationId xmlns:a16="http://schemas.microsoft.com/office/drawing/2014/main" id="{D3476BF3-E8E0-4697-98E6-83D9EE68D97E}"/>
              </a:ext>
            </a:extLst>
          </p:cNvPr>
          <p:cNvGraphicFramePr>
            <a:graphicFrameLocks noGrp="1" noChangeAspect="1"/>
          </p:cNvGraphicFramePr>
          <p:nvPr>
            <p:ph sz="quarter" idx="24"/>
            <p:extLst>
              <p:ext uri="{D42A27DB-BD31-4B8C-83A1-F6EECF244321}">
                <p14:modId xmlns:p14="http://schemas.microsoft.com/office/powerpoint/2010/main" val="1946233490"/>
              </p:ext>
            </p:extLst>
          </p:nvPr>
        </p:nvGraphicFramePr>
        <p:xfrm>
          <a:off x="3997325" y="2260600"/>
          <a:ext cx="4191000" cy="533400"/>
        </p:xfrm>
        <a:graphic>
          <a:graphicData uri="http://schemas.openxmlformats.org/presentationml/2006/ole">
            <mc:AlternateContent xmlns:mc="http://schemas.openxmlformats.org/markup-compatibility/2006">
              <mc:Choice xmlns:v="urn:schemas-microsoft-com:vml" Requires="v">
                <p:oleObj spid="_x0000_s541863" name="Equation" r:id="rId3" imgW="4190760" imgH="533160" progId="Equation.DSMT4">
                  <p:embed/>
                </p:oleObj>
              </mc:Choice>
              <mc:Fallback>
                <p:oleObj name="Equation" r:id="rId3" imgW="4190760" imgH="533160" progId="Equation.DSMT4">
                  <p:embed/>
                  <p:pic>
                    <p:nvPicPr>
                      <p:cNvPr id="12" name="Content Placeholder 11">
                        <a:extLst>
                          <a:ext uri="{FF2B5EF4-FFF2-40B4-BE49-F238E27FC236}">
                            <a16:creationId xmlns:a16="http://schemas.microsoft.com/office/drawing/2014/main" id="{0F271D25-DCB1-4293-AF11-0A0BF626A183}"/>
                          </a:ext>
                        </a:extLst>
                      </p:cNvPr>
                      <p:cNvPicPr/>
                      <p:nvPr/>
                    </p:nvPicPr>
                    <p:blipFill>
                      <a:blip r:embed="rId4"/>
                      <a:stretch>
                        <a:fillRect/>
                      </a:stretch>
                    </p:blipFill>
                    <p:spPr>
                      <a:xfrm>
                        <a:off x="3997325" y="2260600"/>
                        <a:ext cx="4191000" cy="5334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DE82671-02B7-4C69-AE02-0CA1233D55D5}"/>
              </a:ext>
            </a:extLst>
          </p:cNvPr>
          <p:cNvSpPr>
            <a:spLocks noGrp="1"/>
          </p:cNvSpPr>
          <p:nvPr>
            <p:ph sz="quarter" idx="25"/>
          </p:nvPr>
        </p:nvSpPr>
        <p:spPr>
          <a:xfrm>
            <a:off x="736600" y="2715986"/>
            <a:ext cx="990600" cy="288471"/>
          </a:xfrm>
        </p:spPr>
        <p:txBody>
          <a:bodyPr/>
          <a:lstStyle/>
          <a:p>
            <a:r>
              <a:rPr lang="en-US" altLang="en-US" dirty="0">
                <a:sym typeface="Symbol" panose="05050102010706020507" pitchFamily="18" charset="2"/>
              </a:rPr>
              <a:t>that is,</a:t>
            </a:r>
            <a:endParaRPr lang="en-US" dirty="0"/>
          </a:p>
        </p:txBody>
      </p:sp>
      <p:graphicFrame>
        <p:nvGraphicFramePr>
          <p:cNvPr id="16" name="Content Placeholder 15" descr="delta(y_i) = f prime(x_i^*) delta(x)">
            <a:extLst>
              <a:ext uri="{FF2B5EF4-FFF2-40B4-BE49-F238E27FC236}">
                <a16:creationId xmlns:a16="http://schemas.microsoft.com/office/drawing/2014/main" id="{3C0BA8F5-E47A-421E-BDE1-A91073F7963A}"/>
              </a:ext>
            </a:extLst>
          </p:cNvPr>
          <p:cNvGraphicFramePr>
            <a:graphicFrameLocks noGrp="1" noChangeAspect="1"/>
          </p:cNvGraphicFramePr>
          <p:nvPr>
            <p:ph sz="quarter" idx="26"/>
            <p:extLst>
              <p:ext uri="{D42A27DB-BD31-4B8C-83A1-F6EECF244321}">
                <p14:modId xmlns:p14="http://schemas.microsoft.com/office/powerpoint/2010/main" val="2197633812"/>
              </p:ext>
            </p:extLst>
          </p:nvPr>
        </p:nvGraphicFramePr>
        <p:xfrm>
          <a:off x="5286967" y="3165291"/>
          <a:ext cx="2041352" cy="553333"/>
        </p:xfrm>
        <a:graphic>
          <a:graphicData uri="http://schemas.openxmlformats.org/presentationml/2006/ole">
            <mc:AlternateContent xmlns:mc="http://schemas.openxmlformats.org/markup-compatibility/2006">
              <mc:Choice xmlns:v="urn:schemas-microsoft-com:vml" Requires="v">
                <p:oleObj spid="_x0000_s541864" name="Equation" r:id="rId5" imgW="1968480" imgH="533160" progId="Equation.DSMT4">
                  <p:embed/>
                </p:oleObj>
              </mc:Choice>
              <mc:Fallback>
                <p:oleObj name="Equation" r:id="rId5" imgW="1968480" imgH="533160" progId="Equation.DSMT4">
                  <p:embed/>
                  <p:pic>
                    <p:nvPicPr>
                      <p:cNvPr id="15" name="Object 14">
                        <a:extLst>
                          <a:ext uri="{FF2B5EF4-FFF2-40B4-BE49-F238E27FC236}">
                            <a16:creationId xmlns:a16="http://schemas.microsoft.com/office/drawing/2014/main" id="{3D296C5F-1282-411A-9B55-9A8625E06C24}"/>
                          </a:ext>
                        </a:extLst>
                      </p:cNvPr>
                      <p:cNvPicPr/>
                      <p:nvPr/>
                    </p:nvPicPr>
                    <p:blipFill>
                      <a:blip r:embed="rId6"/>
                      <a:stretch>
                        <a:fillRect/>
                      </a:stretch>
                    </p:blipFill>
                    <p:spPr>
                      <a:xfrm>
                        <a:off x="5286967" y="3165291"/>
                        <a:ext cx="2041352" cy="55333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3D3AD42-752A-43B3-AA55-104A9DAE1D5A}"/>
              </a:ext>
            </a:extLst>
          </p:cNvPr>
          <p:cNvSpPr>
            <a:spLocks noGrp="1"/>
          </p:cNvSpPr>
          <p:nvPr>
            <p:ph sz="quarter" idx="27"/>
          </p:nvPr>
        </p:nvSpPr>
        <p:spPr>
          <a:xfrm>
            <a:off x="736600" y="4037228"/>
            <a:ext cx="2093686" cy="310947"/>
          </a:xfrm>
        </p:spPr>
        <p:txBody>
          <a:bodyPr/>
          <a:lstStyle/>
          <a:p>
            <a:r>
              <a:rPr lang="en-US" altLang="en-US" dirty="0"/>
              <a:t>Thus we have</a:t>
            </a:r>
          </a:p>
        </p:txBody>
      </p:sp>
      <p:graphicFrame>
        <p:nvGraphicFramePr>
          <p:cNvPr id="18" name="Content Placeholder 17" descr="|P_(i minus 1) P_i| = sqrt(((Delta x)^2) + ((Delta y_i)^2)) = sqrt(((Delta x)^2) + ([f prime (x_1^*) (Delta) x]^2)) = &#10;sqrt(1 + ([f prime (x_i^*)]^2) sqrt((Delta x)^2) = sqrt(1 + ([f prime (x_i^*)]^2) (Delta) x&#10;">
            <a:extLst>
              <a:ext uri="{FF2B5EF4-FFF2-40B4-BE49-F238E27FC236}">
                <a16:creationId xmlns:a16="http://schemas.microsoft.com/office/drawing/2014/main" id="{8A435803-0ED0-4DD6-A541-F79EF63B2701}"/>
              </a:ext>
            </a:extLst>
          </p:cNvPr>
          <p:cNvGraphicFramePr>
            <a:graphicFrameLocks noGrp="1" noChangeAspect="1"/>
          </p:cNvGraphicFramePr>
          <p:nvPr>
            <p:ph sz="quarter" idx="28"/>
            <p:extLst>
              <p:ext uri="{D42A27DB-BD31-4B8C-83A1-F6EECF244321}">
                <p14:modId xmlns:p14="http://schemas.microsoft.com/office/powerpoint/2010/main" val="1079281744"/>
              </p:ext>
            </p:extLst>
          </p:nvPr>
        </p:nvGraphicFramePr>
        <p:xfrm>
          <a:off x="1600625" y="4459645"/>
          <a:ext cx="9135993" cy="1699720"/>
        </p:xfrm>
        <a:graphic>
          <a:graphicData uri="http://schemas.openxmlformats.org/presentationml/2006/ole">
            <mc:AlternateContent xmlns:mc="http://schemas.openxmlformats.org/markup-compatibility/2006">
              <mc:Choice xmlns:v="urn:schemas-microsoft-com:vml" Requires="v">
                <p:oleObj spid="_x0000_s541865" name="Equation" r:id="rId7" imgW="9283680" imgH="1726920" progId="Equation.DSMT4">
                  <p:embed/>
                </p:oleObj>
              </mc:Choice>
              <mc:Fallback>
                <p:oleObj name="Equation" r:id="rId7" imgW="9283680" imgH="1726920" progId="Equation.DSMT4">
                  <p:embed/>
                  <p:pic>
                    <p:nvPicPr>
                      <p:cNvPr id="17" name="Object 16">
                        <a:extLst>
                          <a:ext uri="{FF2B5EF4-FFF2-40B4-BE49-F238E27FC236}">
                            <a16:creationId xmlns:a16="http://schemas.microsoft.com/office/drawing/2014/main" id="{B1226318-DF82-4B3D-A7B4-DF3D2D999665}"/>
                          </a:ext>
                        </a:extLst>
                      </p:cNvPr>
                      <p:cNvPicPr/>
                      <p:nvPr/>
                    </p:nvPicPr>
                    <p:blipFill>
                      <a:blip r:embed="rId8"/>
                      <a:stretch>
                        <a:fillRect/>
                      </a:stretch>
                    </p:blipFill>
                    <p:spPr>
                      <a:xfrm>
                        <a:off x="1600625" y="4459645"/>
                        <a:ext cx="9135993" cy="1699720"/>
                      </a:xfrm>
                      <a:prstGeom prst="rect">
                        <a:avLst/>
                      </a:prstGeom>
                    </p:spPr>
                  </p:pic>
                </p:oleObj>
              </mc:Fallback>
            </mc:AlternateContent>
          </a:graphicData>
        </a:graphic>
      </p:graphicFrame>
    </p:spTree>
    <p:extLst>
      <p:ext uri="{BB962C8B-B14F-4D97-AF65-F5344CB8AC3E}">
        <p14:creationId xmlns:p14="http://schemas.microsoft.com/office/powerpoint/2010/main" val="925211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C57C-4837-4B1A-9D50-32308FA9818B}"/>
              </a:ext>
            </a:extLst>
          </p:cNvPr>
          <p:cNvSpPr>
            <a:spLocks noGrp="1"/>
          </p:cNvSpPr>
          <p:nvPr>
            <p:ph type="title"/>
          </p:nvPr>
        </p:nvSpPr>
        <p:spPr/>
        <p:txBody>
          <a:bodyPr/>
          <a:lstStyle/>
          <a:p>
            <a:r>
              <a:rPr lang="en-US" altLang="en-US" dirty="0"/>
              <a:t>Arc Length </a:t>
            </a:r>
            <a:r>
              <a:rPr lang="en-US" altLang="en-US" sz="2400" b="0" dirty="0"/>
              <a:t>(9 of 10)</a:t>
            </a:r>
            <a:endParaRPr lang="en-US" dirty="0"/>
          </a:p>
        </p:txBody>
      </p:sp>
      <p:sp>
        <p:nvSpPr>
          <p:cNvPr id="3" name="Content Placeholder 2">
            <a:extLst>
              <a:ext uri="{FF2B5EF4-FFF2-40B4-BE49-F238E27FC236}">
                <a16:creationId xmlns:a16="http://schemas.microsoft.com/office/drawing/2014/main" id="{CA265815-3652-40F0-8D77-F36410EB4F20}"/>
              </a:ext>
            </a:extLst>
          </p:cNvPr>
          <p:cNvSpPr>
            <a:spLocks noGrp="1"/>
          </p:cNvSpPr>
          <p:nvPr>
            <p:ph sz="quarter" idx="23"/>
          </p:nvPr>
        </p:nvSpPr>
        <p:spPr>
          <a:xfrm>
            <a:off x="736600" y="1289050"/>
            <a:ext cx="3622964" cy="353214"/>
          </a:xfrm>
        </p:spPr>
        <p:txBody>
          <a:bodyPr/>
          <a:lstStyle/>
          <a:p>
            <a:r>
              <a:rPr lang="en-US" altLang="en-US" dirty="0"/>
              <a:t>Therefore, by Definition 1,</a:t>
            </a:r>
          </a:p>
        </p:txBody>
      </p:sp>
      <p:graphicFrame>
        <p:nvGraphicFramePr>
          <p:cNvPr id="12" name="Content Placeholder 11" descr="L = lim_(n right arrow infinity) (sum_(i = 1)^n (|P_(i minus 1) P_i|)) = lim_(n right arrow infinity) (sum_(i = 1)^n (sqrt(1 + ([f prime (x_i^*)]^2)) (Delta) x))">
            <a:extLst>
              <a:ext uri="{FF2B5EF4-FFF2-40B4-BE49-F238E27FC236}">
                <a16:creationId xmlns:a16="http://schemas.microsoft.com/office/drawing/2014/main" id="{A35E33E2-AC90-4895-8105-490D383184D1}"/>
              </a:ext>
            </a:extLst>
          </p:cNvPr>
          <p:cNvGraphicFramePr>
            <a:graphicFrameLocks noGrp="1" noChangeAspect="1"/>
          </p:cNvGraphicFramePr>
          <p:nvPr>
            <p:ph sz="quarter" idx="24"/>
            <p:extLst>
              <p:ext uri="{D42A27DB-BD31-4B8C-83A1-F6EECF244321}">
                <p14:modId xmlns:p14="http://schemas.microsoft.com/office/powerpoint/2010/main" val="3489187781"/>
              </p:ext>
            </p:extLst>
          </p:nvPr>
        </p:nvGraphicFramePr>
        <p:xfrm>
          <a:off x="3401872" y="1806497"/>
          <a:ext cx="5381906" cy="826060"/>
        </p:xfrm>
        <a:graphic>
          <a:graphicData uri="http://schemas.openxmlformats.org/presentationml/2006/ole">
            <mc:AlternateContent xmlns:mc="http://schemas.openxmlformats.org/markup-compatibility/2006">
              <mc:Choice xmlns:v="urn:schemas-microsoft-com:vml" Requires="v">
                <p:oleObj spid="_x0000_s542881" name="Equation" r:id="rId3" imgW="5460840" imgH="838080" progId="Equation.DSMT4">
                  <p:embed/>
                </p:oleObj>
              </mc:Choice>
              <mc:Fallback>
                <p:oleObj name="Equation" r:id="rId3" imgW="5460840" imgH="838080" progId="Equation.DSMT4">
                  <p:embed/>
                  <p:pic>
                    <p:nvPicPr>
                      <p:cNvPr id="11" name="Object 10">
                        <a:extLst>
                          <a:ext uri="{FF2B5EF4-FFF2-40B4-BE49-F238E27FC236}">
                            <a16:creationId xmlns:a16="http://schemas.microsoft.com/office/drawing/2014/main" id="{DE4DA374-98FA-4F16-A6CA-48EC3C25C652}"/>
                          </a:ext>
                        </a:extLst>
                      </p:cNvPr>
                      <p:cNvPicPr/>
                      <p:nvPr/>
                    </p:nvPicPr>
                    <p:blipFill>
                      <a:blip r:embed="rId4"/>
                      <a:stretch>
                        <a:fillRect/>
                      </a:stretch>
                    </p:blipFill>
                    <p:spPr>
                      <a:xfrm>
                        <a:off x="3401872" y="1806497"/>
                        <a:ext cx="5381906" cy="82606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83B7F81-9272-4BE0-BB0A-6409E6DE445C}"/>
              </a:ext>
            </a:extLst>
          </p:cNvPr>
          <p:cNvSpPr>
            <a:spLocks noGrp="1"/>
          </p:cNvSpPr>
          <p:nvPr>
            <p:ph sz="quarter" idx="25"/>
          </p:nvPr>
        </p:nvSpPr>
        <p:spPr>
          <a:xfrm>
            <a:off x="736600" y="2829719"/>
            <a:ext cx="6707909" cy="365537"/>
          </a:xfrm>
        </p:spPr>
        <p:txBody>
          <a:bodyPr/>
          <a:lstStyle/>
          <a:p>
            <a:r>
              <a:rPr lang="en-US" altLang="en-US" dirty="0"/>
              <a:t>We recognize this expression as being equal to</a:t>
            </a:r>
          </a:p>
        </p:txBody>
      </p:sp>
      <p:graphicFrame>
        <p:nvGraphicFramePr>
          <p:cNvPr id="14" name="Content Placeholder 13" descr="int_a^b (sqrt(1 + ([f prime (x)]^2)) d x)&#10;">
            <a:extLst>
              <a:ext uri="{FF2B5EF4-FFF2-40B4-BE49-F238E27FC236}">
                <a16:creationId xmlns:a16="http://schemas.microsoft.com/office/drawing/2014/main" id="{96BB6169-4186-4A08-80D4-94B81332A984}"/>
              </a:ext>
            </a:extLst>
          </p:cNvPr>
          <p:cNvGraphicFramePr>
            <a:graphicFrameLocks noGrp="1" noChangeAspect="1"/>
          </p:cNvGraphicFramePr>
          <p:nvPr>
            <p:ph sz="quarter" idx="26"/>
            <p:extLst>
              <p:ext uri="{D42A27DB-BD31-4B8C-83A1-F6EECF244321}">
                <p14:modId xmlns:p14="http://schemas.microsoft.com/office/powerpoint/2010/main" val="1541933727"/>
              </p:ext>
            </p:extLst>
          </p:nvPr>
        </p:nvGraphicFramePr>
        <p:xfrm>
          <a:off x="4952074" y="3359490"/>
          <a:ext cx="2287852" cy="646567"/>
        </p:xfrm>
        <a:graphic>
          <a:graphicData uri="http://schemas.openxmlformats.org/presentationml/2006/ole">
            <mc:AlternateContent xmlns:mc="http://schemas.openxmlformats.org/markup-compatibility/2006">
              <mc:Choice xmlns:v="urn:schemas-microsoft-com:vml" Requires="v">
                <p:oleObj spid="_x0000_s542882" name="Equation" r:id="rId5" imgW="2336760" imgH="660240" progId="Equation.DSMT4">
                  <p:embed/>
                </p:oleObj>
              </mc:Choice>
              <mc:Fallback>
                <p:oleObj name="Equation" r:id="rId5" imgW="2336760" imgH="660240" progId="Equation.DSMT4">
                  <p:embed/>
                  <p:pic>
                    <p:nvPicPr>
                      <p:cNvPr id="13" name="Object 12">
                        <a:extLst>
                          <a:ext uri="{FF2B5EF4-FFF2-40B4-BE49-F238E27FC236}">
                            <a16:creationId xmlns:a16="http://schemas.microsoft.com/office/drawing/2014/main" id="{7B6AD4C9-08C4-4D2B-B41C-B99993073F55}"/>
                          </a:ext>
                        </a:extLst>
                      </p:cNvPr>
                      <p:cNvPicPr/>
                      <p:nvPr/>
                    </p:nvPicPr>
                    <p:blipFill>
                      <a:blip r:embed="rId6"/>
                      <a:stretch>
                        <a:fillRect/>
                      </a:stretch>
                    </p:blipFill>
                    <p:spPr>
                      <a:xfrm>
                        <a:off x="4952074" y="3359490"/>
                        <a:ext cx="2287852" cy="64656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AE2C67C-D34A-4980-8E33-DFF50657EAA5}"/>
              </a:ext>
            </a:extLst>
          </p:cNvPr>
          <p:cNvSpPr>
            <a:spLocks noGrp="1"/>
          </p:cNvSpPr>
          <p:nvPr>
            <p:ph sz="quarter" idx="27"/>
          </p:nvPr>
        </p:nvSpPr>
        <p:spPr>
          <a:xfrm>
            <a:off x="736600" y="4468813"/>
            <a:ext cx="10718800" cy="286430"/>
          </a:xfrm>
        </p:spPr>
        <p:txBody>
          <a:bodyPr/>
          <a:lstStyle/>
          <a:p>
            <a:r>
              <a:rPr lang="en-US" altLang="en-US" dirty="0"/>
              <a:t>by the definition of a definite integral. We know that this integral exists because </a:t>
            </a:r>
            <a:endParaRPr lang="en-US" dirty="0"/>
          </a:p>
        </p:txBody>
      </p:sp>
      <p:sp>
        <p:nvSpPr>
          <p:cNvPr id="8" name="Content Placeholder 7">
            <a:extLst>
              <a:ext uri="{FF2B5EF4-FFF2-40B4-BE49-F238E27FC236}">
                <a16:creationId xmlns:a16="http://schemas.microsoft.com/office/drawing/2014/main" id="{2B4C63DD-FCF7-428A-974B-B1E8461B7B1D}"/>
              </a:ext>
            </a:extLst>
          </p:cNvPr>
          <p:cNvSpPr>
            <a:spLocks noGrp="1"/>
          </p:cNvSpPr>
          <p:nvPr>
            <p:ph sz="quarter" idx="28"/>
          </p:nvPr>
        </p:nvSpPr>
        <p:spPr>
          <a:xfrm>
            <a:off x="736600" y="5127399"/>
            <a:ext cx="1672771" cy="317161"/>
          </a:xfrm>
        </p:spPr>
        <p:txBody>
          <a:bodyPr/>
          <a:lstStyle/>
          <a:p>
            <a:r>
              <a:rPr lang="en-US" altLang="en-US" dirty="0"/>
              <a:t>the function</a:t>
            </a:r>
            <a:endParaRPr lang="en-US" dirty="0"/>
          </a:p>
        </p:txBody>
      </p:sp>
      <p:graphicFrame>
        <p:nvGraphicFramePr>
          <p:cNvPr id="16" name="Content Placeholder 15" descr="g(x) = sqrt(1 + ([f prime (x)]^2)&#10;">
            <a:extLst>
              <a:ext uri="{FF2B5EF4-FFF2-40B4-BE49-F238E27FC236}">
                <a16:creationId xmlns:a16="http://schemas.microsoft.com/office/drawing/2014/main" id="{D093E19F-F23A-4713-A54A-4ECB8330980F}"/>
              </a:ext>
            </a:extLst>
          </p:cNvPr>
          <p:cNvGraphicFramePr>
            <a:graphicFrameLocks noGrp="1" noChangeAspect="1"/>
          </p:cNvGraphicFramePr>
          <p:nvPr>
            <p:ph sz="quarter" idx="29"/>
            <p:extLst>
              <p:ext uri="{D42A27DB-BD31-4B8C-83A1-F6EECF244321}">
                <p14:modId xmlns:p14="http://schemas.microsoft.com/office/powerpoint/2010/main" val="2309514572"/>
              </p:ext>
            </p:extLst>
          </p:nvPr>
        </p:nvGraphicFramePr>
        <p:xfrm>
          <a:off x="2363046" y="4937864"/>
          <a:ext cx="2622303" cy="633827"/>
        </p:xfrm>
        <a:graphic>
          <a:graphicData uri="http://schemas.openxmlformats.org/presentationml/2006/ole">
            <mc:AlternateContent xmlns:mc="http://schemas.openxmlformats.org/markup-compatibility/2006">
              <mc:Choice xmlns:v="urn:schemas-microsoft-com:vml" Requires="v">
                <p:oleObj spid="_x0000_s542883" name="Equation" r:id="rId7" imgW="2679480" imgH="647640" progId="Equation.DSMT4">
                  <p:embed/>
                </p:oleObj>
              </mc:Choice>
              <mc:Fallback>
                <p:oleObj name="Equation" r:id="rId7" imgW="2679480" imgH="647640" progId="Equation.DSMT4">
                  <p:embed/>
                  <p:pic>
                    <p:nvPicPr>
                      <p:cNvPr id="15" name="Object 14">
                        <a:extLst>
                          <a:ext uri="{FF2B5EF4-FFF2-40B4-BE49-F238E27FC236}">
                            <a16:creationId xmlns:a16="http://schemas.microsoft.com/office/drawing/2014/main" id="{6C46705B-3BD3-4340-AD5B-001D369BA04C}"/>
                          </a:ext>
                        </a:extLst>
                      </p:cNvPr>
                      <p:cNvPicPr/>
                      <p:nvPr/>
                    </p:nvPicPr>
                    <p:blipFill>
                      <a:blip r:embed="rId8"/>
                      <a:stretch>
                        <a:fillRect/>
                      </a:stretch>
                    </p:blipFill>
                    <p:spPr>
                      <a:xfrm>
                        <a:off x="2363046" y="4937864"/>
                        <a:ext cx="2622303" cy="633827"/>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67909613-FFD7-443E-8CC6-E221908CE699}"/>
              </a:ext>
            </a:extLst>
          </p:cNvPr>
          <p:cNvSpPr>
            <a:spLocks noGrp="1"/>
          </p:cNvSpPr>
          <p:nvPr>
            <p:ph sz="quarter" idx="30"/>
          </p:nvPr>
        </p:nvSpPr>
        <p:spPr>
          <a:xfrm>
            <a:off x="5044856" y="5133613"/>
            <a:ext cx="1927870" cy="310948"/>
          </a:xfrm>
        </p:spPr>
        <p:txBody>
          <a:bodyPr/>
          <a:lstStyle/>
          <a:p>
            <a:r>
              <a:rPr lang="en-US" altLang="en-US" dirty="0"/>
              <a:t>is continuous.</a:t>
            </a:r>
            <a:endParaRPr lang="en-US" dirty="0"/>
          </a:p>
        </p:txBody>
      </p:sp>
    </p:spTree>
    <p:extLst>
      <p:ext uri="{BB962C8B-B14F-4D97-AF65-F5344CB8AC3E}">
        <p14:creationId xmlns:p14="http://schemas.microsoft.com/office/powerpoint/2010/main" val="281658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6F58-6649-4D8A-8763-12E1B42BEFFC}"/>
              </a:ext>
            </a:extLst>
          </p:cNvPr>
          <p:cNvSpPr>
            <a:spLocks noGrp="1"/>
          </p:cNvSpPr>
          <p:nvPr>
            <p:ph type="title"/>
          </p:nvPr>
        </p:nvSpPr>
        <p:spPr/>
        <p:txBody>
          <a:bodyPr/>
          <a:lstStyle/>
          <a:p>
            <a:r>
              <a:rPr lang="en-US" altLang="en-US" dirty="0"/>
              <a:t>Arc Length </a:t>
            </a:r>
            <a:r>
              <a:rPr lang="en-US" altLang="en-US" sz="2400" b="0" dirty="0"/>
              <a:t>(10 of 10)</a:t>
            </a:r>
            <a:endParaRPr lang="en-US" dirty="0"/>
          </a:p>
        </p:txBody>
      </p:sp>
      <p:sp>
        <p:nvSpPr>
          <p:cNvPr id="3" name="Content Placeholder 2">
            <a:extLst>
              <a:ext uri="{FF2B5EF4-FFF2-40B4-BE49-F238E27FC236}">
                <a16:creationId xmlns:a16="http://schemas.microsoft.com/office/drawing/2014/main" id="{AF877D08-6EC2-43A3-A343-6E7DB8FCD318}"/>
              </a:ext>
            </a:extLst>
          </p:cNvPr>
          <p:cNvSpPr>
            <a:spLocks noGrp="1"/>
          </p:cNvSpPr>
          <p:nvPr>
            <p:ph sz="quarter" idx="23"/>
          </p:nvPr>
        </p:nvSpPr>
        <p:spPr>
          <a:xfrm>
            <a:off x="736599" y="1289050"/>
            <a:ext cx="6027057" cy="374028"/>
          </a:xfrm>
        </p:spPr>
        <p:txBody>
          <a:bodyPr/>
          <a:lstStyle/>
          <a:p>
            <a:r>
              <a:rPr lang="en-US" altLang="en-US" dirty="0"/>
              <a:t>Thus we have proved the following theorem:</a:t>
            </a:r>
          </a:p>
        </p:txBody>
      </p:sp>
      <p:sp>
        <p:nvSpPr>
          <p:cNvPr id="4" name="Content Placeholder 3">
            <a:extLst>
              <a:ext uri="{FF2B5EF4-FFF2-40B4-BE49-F238E27FC236}">
                <a16:creationId xmlns:a16="http://schemas.microsoft.com/office/drawing/2014/main" id="{42F2F610-0468-4F74-AB65-2ED5C002CAF7}"/>
              </a:ext>
            </a:extLst>
          </p:cNvPr>
          <p:cNvSpPr>
            <a:spLocks noGrp="1"/>
          </p:cNvSpPr>
          <p:nvPr>
            <p:ph sz="quarter" idx="24"/>
          </p:nvPr>
        </p:nvSpPr>
        <p:spPr>
          <a:xfrm>
            <a:off x="736599" y="2159909"/>
            <a:ext cx="4154715" cy="371540"/>
          </a:xfrm>
        </p:spPr>
        <p:txBody>
          <a:bodyPr/>
          <a:lstStyle/>
          <a:p>
            <a:r>
              <a:rPr lang="en-US" b="1" dirty="0">
                <a:solidFill>
                  <a:srgbClr val="0000A3"/>
                </a:solidFill>
              </a:rPr>
              <a:t>2 The Arc Length Formula </a:t>
            </a:r>
            <a:r>
              <a:rPr lang="en-US" dirty="0"/>
              <a:t>If</a:t>
            </a:r>
          </a:p>
        </p:txBody>
      </p:sp>
      <p:graphicFrame>
        <p:nvGraphicFramePr>
          <p:cNvPr id="20" name="Content Placeholder 19" descr="f prime">
            <a:extLst>
              <a:ext uri="{FF2B5EF4-FFF2-40B4-BE49-F238E27FC236}">
                <a16:creationId xmlns:a16="http://schemas.microsoft.com/office/drawing/2014/main" id="{5E6635BB-26AE-424D-92A6-9497CC4B6B82}"/>
              </a:ext>
            </a:extLst>
          </p:cNvPr>
          <p:cNvGraphicFramePr>
            <a:graphicFrameLocks noGrp="1" noChangeAspect="1"/>
          </p:cNvGraphicFramePr>
          <p:nvPr>
            <p:ph sz="quarter" idx="25"/>
            <p:extLst>
              <p:ext uri="{D42A27DB-BD31-4B8C-83A1-F6EECF244321}">
                <p14:modId xmlns:p14="http://schemas.microsoft.com/office/powerpoint/2010/main" val="3937319919"/>
              </p:ext>
            </p:extLst>
          </p:nvPr>
        </p:nvGraphicFramePr>
        <p:xfrm>
          <a:off x="4853231" y="2118887"/>
          <a:ext cx="248466" cy="344331"/>
        </p:xfrm>
        <a:graphic>
          <a:graphicData uri="http://schemas.openxmlformats.org/presentationml/2006/ole">
            <mc:AlternateContent xmlns:mc="http://schemas.openxmlformats.org/markup-compatibility/2006">
              <mc:Choice xmlns:v="urn:schemas-microsoft-com:vml" Requires="v">
                <p:oleObj spid="_x0000_s543908" name="Equation" r:id="rId3" imgW="228600" imgH="317160" progId="Equation.DSMT4">
                  <p:embed/>
                </p:oleObj>
              </mc:Choice>
              <mc:Fallback>
                <p:oleObj name="Equation" r:id="rId3" imgW="228600" imgH="317160" progId="Equation.DSMT4">
                  <p:embed/>
                  <p:pic>
                    <p:nvPicPr>
                      <p:cNvPr id="19" name="Object 18">
                        <a:extLst>
                          <a:ext uri="{FF2B5EF4-FFF2-40B4-BE49-F238E27FC236}">
                            <a16:creationId xmlns:a16="http://schemas.microsoft.com/office/drawing/2014/main" id="{C6990872-D7E6-4905-AA95-A4BE80337FF6}"/>
                          </a:ext>
                        </a:extLst>
                      </p:cNvPr>
                      <p:cNvPicPr/>
                      <p:nvPr/>
                    </p:nvPicPr>
                    <p:blipFill>
                      <a:blip r:embed="rId4"/>
                      <a:stretch>
                        <a:fillRect/>
                      </a:stretch>
                    </p:blipFill>
                    <p:spPr>
                      <a:xfrm>
                        <a:off x="4853231" y="2118887"/>
                        <a:ext cx="248466" cy="34433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9D8B6C4-8147-4405-9D90-DC83E21610FB}"/>
              </a:ext>
            </a:extLst>
          </p:cNvPr>
          <p:cNvSpPr>
            <a:spLocks noGrp="1"/>
          </p:cNvSpPr>
          <p:nvPr>
            <p:ph sz="quarter" idx="26"/>
          </p:nvPr>
        </p:nvSpPr>
        <p:spPr>
          <a:xfrm>
            <a:off x="5130141" y="2150385"/>
            <a:ext cx="6157686" cy="381064"/>
          </a:xfrm>
        </p:spPr>
        <p:txBody>
          <a:bodyPr/>
          <a:lstStyle/>
          <a:p>
            <a:r>
              <a:rPr lang="en-US" dirty="0"/>
              <a:t>is continuous on [</a:t>
            </a:r>
            <a:r>
              <a:rPr lang="en-US" i="1" dirty="0"/>
              <a:t>a</a:t>
            </a:r>
            <a:r>
              <a:rPr lang="en-US" dirty="0"/>
              <a:t>,</a:t>
            </a:r>
            <a:r>
              <a:rPr lang="en-US" i="1" dirty="0"/>
              <a:t> b</a:t>
            </a:r>
            <a:r>
              <a:rPr lang="en-US" dirty="0"/>
              <a:t>], then the length of the</a:t>
            </a:r>
          </a:p>
        </p:txBody>
      </p:sp>
      <p:sp>
        <p:nvSpPr>
          <p:cNvPr id="7" name="Content Placeholder 6">
            <a:extLst>
              <a:ext uri="{FF2B5EF4-FFF2-40B4-BE49-F238E27FC236}">
                <a16:creationId xmlns:a16="http://schemas.microsoft.com/office/drawing/2014/main" id="{323B5DA5-9813-4230-94DA-405142E803A1}"/>
              </a:ext>
            </a:extLst>
          </p:cNvPr>
          <p:cNvSpPr>
            <a:spLocks noGrp="1"/>
          </p:cNvSpPr>
          <p:nvPr>
            <p:ph sz="quarter" idx="27"/>
          </p:nvPr>
        </p:nvSpPr>
        <p:spPr>
          <a:xfrm>
            <a:off x="736600" y="2624813"/>
            <a:ext cx="3356429" cy="331559"/>
          </a:xfrm>
        </p:spPr>
        <p:txBody>
          <a:bodyPr/>
          <a:lstStyle/>
          <a:p>
            <a:r>
              <a:rPr lang="en-US" dirty="0"/>
              <a:t>curve</a:t>
            </a:r>
            <a:r>
              <a:rPr lang="fr-FR" dirty="0"/>
              <a:t> </a:t>
            </a:r>
            <a:r>
              <a:rPr lang="fr-FR" i="1" dirty="0"/>
              <a:t>y</a:t>
            </a:r>
            <a:r>
              <a:rPr lang="en-US" dirty="0"/>
              <a:t> = </a:t>
            </a:r>
            <a:r>
              <a:rPr lang="en-US" i="1" dirty="0"/>
              <a:t>f</a:t>
            </a:r>
            <a:r>
              <a:rPr lang="en-US" dirty="0"/>
              <a:t>(</a:t>
            </a:r>
            <a:r>
              <a:rPr lang="en-US" i="1" dirty="0"/>
              <a:t>x</a:t>
            </a:r>
            <a:r>
              <a:rPr lang="en-US" dirty="0"/>
              <a:t>), </a:t>
            </a:r>
            <a:r>
              <a:rPr lang="en-US" i="1" dirty="0"/>
              <a:t>a</a:t>
            </a:r>
            <a:r>
              <a:rPr lang="en-US" dirty="0"/>
              <a:t> ≤ </a:t>
            </a:r>
            <a:r>
              <a:rPr lang="en-US" i="1" dirty="0"/>
              <a:t>x</a:t>
            </a:r>
            <a:r>
              <a:rPr lang="en-US" dirty="0"/>
              <a:t> ≤ is</a:t>
            </a:r>
          </a:p>
        </p:txBody>
      </p:sp>
      <p:graphicFrame>
        <p:nvGraphicFramePr>
          <p:cNvPr id="22" name="Content Placeholder 21" descr="L = int_a^b (sqrt(1 + ([f prime (x)]^2) d x)">
            <a:extLst>
              <a:ext uri="{FF2B5EF4-FFF2-40B4-BE49-F238E27FC236}">
                <a16:creationId xmlns:a16="http://schemas.microsoft.com/office/drawing/2014/main" id="{95F8433D-FD59-40A3-99AC-D8B2D4D695F6}"/>
              </a:ext>
            </a:extLst>
          </p:cNvPr>
          <p:cNvGraphicFramePr>
            <a:graphicFrameLocks noGrp="1" noChangeAspect="1"/>
          </p:cNvGraphicFramePr>
          <p:nvPr>
            <p:ph sz="quarter" idx="28"/>
            <p:extLst>
              <p:ext uri="{D42A27DB-BD31-4B8C-83A1-F6EECF244321}">
                <p14:modId xmlns:p14="http://schemas.microsoft.com/office/powerpoint/2010/main" val="3829809919"/>
              </p:ext>
            </p:extLst>
          </p:nvPr>
        </p:nvGraphicFramePr>
        <p:xfrm>
          <a:off x="4704235" y="3037663"/>
          <a:ext cx="2770829" cy="646113"/>
        </p:xfrm>
        <a:graphic>
          <a:graphicData uri="http://schemas.openxmlformats.org/presentationml/2006/ole">
            <mc:AlternateContent xmlns:mc="http://schemas.openxmlformats.org/markup-compatibility/2006">
              <mc:Choice xmlns:v="urn:schemas-microsoft-com:vml" Requires="v">
                <p:oleObj spid="_x0000_s543909" name="Equation" r:id="rId5" imgW="2831760" imgH="660240" progId="Equation.DSMT4">
                  <p:embed/>
                </p:oleObj>
              </mc:Choice>
              <mc:Fallback>
                <p:oleObj name="Equation" r:id="rId5" imgW="2831760" imgH="660240" progId="Equation.DSMT4">
                  <p:embed/>
                  <p:pic>
                    <p:nvPicPr>
                      <p:cNvPr id="21" name="Object 20">
                        <a:extLst>
                          <a:ext uri="{FF2B5EF4-FFF2-40B4-BE49-F238E27FC236}">
                            <a16:creationId xmlns:a16="http://schemas.microsoft.com/office/drawing/2014/main" id="{7F82A142-4AC8-4167-8AED-1779F95B4E3D}"/>
                          </a:ext>
                        </a:extLst>
                      </p:cNvPr>
                      <p:cNvPicPr/>
                      <p:nvPr/>
                    </p:nvPicPr>
                    <p:blipFill>
                      <a:blip r:embed="rId6"/>
                      <a:stretch>
                        <a:fillRect/>
                      </a:stretch>
                    </p:blipFill>
                    <p:spPr>
                      <a:xfrm>
                        <a:off x="4704235" y="3037663"/>
                        <a:ext cx="2770829" cy="646113"/>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73A0357F-7D9A-475C-8E55-6DDD82BB0DD4}"/>
              </a:ext>
            </a:extLst>
          </p:cNvPr>
          <p:cNvSpPr>
            <a:spLocks noGrp="1"/>
          </p:cNvSpPr>
          <p:nvPr>
            <p:ph sz="quarter" idx="29"/>
          </p:nvPr>
        </p:nvSpPr>
        <p:spPr>
          <a:xfrm>
            <a:off x="736598" y="3918107"/>
            <a:ext cx="10712451" cy="646112"/>
          </a:xfrm>
        </p:spPr>
        <p:txBody>
          <a:bodyPr/>
          <a:lstStyle/>
          <a:p>
            <a:r>
              <a:rPr lang="en-US" altLang="en-US" dirty="0"/>
              <a:t>If we use Leibniz notation for derivatives, we can write the arc length formula as follows:</a:t>
            </a:r>
          </a:p>
        </p:txBody>
      </p:sp>
      <p:graphicFrame>
        <p:nvGraphicFramePr>
          <p:cNvPr id="24" name="Content Placeholder 23" descr="(item 3) L = int_a^b (sqrt(1 + (((d y)/(d x))^2) d x)">
            <a:extLst>
              <a:ext uri="{FF2B5EF4-FFF2-40B4-BE49-F238E27FC236}">
                <a16:creationId xmlns:a16="http://schemas.microsoft.com/office/drawing/2014/main" id="{E91ED602-E54A-47EF-BFAA-41557819F356}"/>
              </a:ext>
            </a:extLst>
          </p:cNvPr>
          <p:cNvGraphicFramePr>
            <a:graphicFrameLocks noGrp="1" noChangeAspect="1"/>
          </p:cNvGraphicFramePr>
          <p:nvPr>
            <p:ph sz="quarter" idx="30"/>
            <p:extLst>
              <p:ext uri="{D42A27DB-BD31-4B8C-83A1-F6EECF244321}">
                <p14:modId xmlns:p14="http://schemas.microsoft.com/office/powerpoint/2010/main" val="2220072371"/>
              </p:ext>
            </p:extLst>
          </p:nvPr>
        </p:nvGraphicFramePr>
        <p:xfrm>
          <a:off x="4563561" y="4805918"/>
          <a:ext cx="3119534" cy="949423"/>
        </p:xfrm>
        <a:graphic>
          <a:graphicData uri="http://schemas.openxmlformats.org/presentationml/2006/ole">
            <mc:AlternateContent xmlns:mc="http://schemas.openxmlformats.org/markup-compatibility/2006">
              <mc:Choice xmlns:v="urn:schemas-microsoft-com:vml" Requires="v">
                <p:oleObj spid="_x0000_s543910" name="Equation" r:id="rId7" imgW="3213000" imgH="977760" progId="Equation.DSMT4">
                  <p:embed/>
                </p:oleObj>
              </mc:Choice>
              <mc:Fallback>
                <p:oleObj name="Equation" r:id="rId7" imgW="3213000" imgH="977760" progId="Equation.DSMT4">
                  <p:embed/>
                  <p:pic>
                    <p:nvPicPr>
                      <p:cNvPr id="23" name="Object 22">
                        <a:extLst>
                          <a:ext uri="{FF2B5EF4-FFF2-40B4-BE49-F238E27FC236}">
                            <a16:creationId xmlns:a16="http://schemas.microsoft.com/office/drawing/2014/main" id="{6E4BE7F9-46A0-420A-B679-94FAE73A02A4}"/>
                          </a:ext>
                        </a:extLst>
                      </p:cNvPr>
                      <p:cNvPicPr/>
                      <p:nvPr/>
                    </p:nvPicPr>
                    <p:blipFill>
                      <a:blip r:embed="rId8"/>
                      <a:stretch>
                        <a:fillRect/>
                      </a:stretch>
                    </p:blipFill>
                    <p:spPr>
                      <a:xfrm>
                        <a:off x="4563561" y="4805918"/>
                        <a:ext cx="3119534" cy="949423"/>
                      </a:xfrm>
                      <a:prstGeom prst="rect">
                        <a:avLst/>
                      </a:prstGeom>
                    </p:spPr>
                  </p:pic>
                </p:oleObj>
              </mc:Fallback>
            </mc:AlternateContent>
          </a:graphicData>
        </a:graphic>
      </p:graphicFrame>
    </p:spTree>
    <p:extLst>
      <p:ext uri="{BB962C8B-B14F-4D97-AF65-F5344CB8AC3E}">
        <p14:creationId xmlns:p14="http://schemas.microsoft.com/office/powerpoint/2010/main" val="54661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B61A-A3AA-4B79-BA3D-95F8B0CB93D0}"/>
              </a:ext>
            </a:extLst>
          </p:cNvPr>
          <p:cNvSpPr>
            <a:spLocks noGrp="1"/>
          </p:cNvSpPr>
          <p:nvPr>
            <p:ph type="title"/>
          </p:nvPr>
        </p:nvSpPr>
        <p:spPr>
          <a:xfrm>
            <a:off x="838200" y="365125"/>
            <a:ext cx="10515600" cy="540039"/>
          </a:xfrm>
        </p:spPr>
        <p:txBody>
          <a:bodyPr/>
          <a:lstStyle/>
          <a:p>
            <a:r>
              <a:rPr lang="en-US" altLang="en-US" dirty="0"/>
              <a:t>Example 1</a:t>
            </a:r>
            <a:endParaRPr lang="en-US" dirty="0"/>
          </a:p>
        </p:txBody>
      </p:sp>
      <p:sp>
        <p:nvSpPr>
          <p:cNvPr id="3" name="Content Placeholder 2">
            <a:extLst>
              <a:ext uri="{FF2B5EF4-FFF2-40B4-BE49-F238E27FC236}">
                <a16:creationId xmlns:a16="http://schemas.microsoft.com/office/drawing/2014/main" id="{C1228AFD-416B-4A63-95ED-39B46A54730C}"/>
              </a:ext>
            </a:extLst>
          </p:cNvPr>
          <p:cNvSpPr>
            <a:spLocks noGrp="1"/>
          </p:cNvSpPr>
          <p:nvPr>
            <p:ph sz="quarter" idx="23"/>
          </p:nvPr>
        </p:nvSpPr>
        <p:spPr>
          <a:xfrm>
            <a:off x="736600" y="1289050"/>
            <a:ext cx="7217229" cy="357756"/>
          </a:xfrm>
        </p:spPr>
        <p:txBody>
          <a:bodyPr/>
          <a:lstStyle/>
          <a:p>
            <a:r>
              <a:rPr lang="en-US" altLang="en-US" dirty="0"/>
              <a:t>Find the length of the arc of the semicubical parabola </a:t>
            </a:r>
          </a:p>
        </p:txBody>
      </p:sp>
      <p:graphicFrame>
        <p:nvGraphicFramePr>
          <p:cNvPr id="12" name="Content Placeholder 11" descr="(y^2) = (x^3)">
            <a:extLst>
              <a:ext uri="{FF2B5EF4-FFF2-40B4-BE49-F238E27FC236}">
                <a16:creationId xmlns:a16="http://schemas.microsoft.com/office/drawing/2014/main" id="{100EC659-EBA6-4E65-B7DD-47F08E4FE8AC}"/>
              </a:ext>
            </a:extLst>
          </p:cNvPr>
          <p:cNvGraphicFramePr>
            <a:graphicFrameLocks noGrp="1" noChangeAspect="1"/>
          </p:cNvGraphicFramePr>
          <p:nvPr>
            <p:ph sz="quarter" idx="24"/>
            <p:extLst>
              <p:ext uri="{D42A27DB-BD31-4B8C-83A1-F6EECF244321}">
                <p14:modId xmlns:p14="http://schemas.microsoft.com/office/powerpoint/2010/main" val="2194561704"/>
              </p:ext>
            </p:extLst>
          </p:nvPr>
        </p:nvGraphicFramePr>
        <p:xfrm>
          <a:off x="7978296" y="1231896"/>
          <a:ext cx="998670" cy="409711"/>
        </p:xfrm>
        <a:graphic>
          <a:graphicData uri="http://schemas.openxmlformats.org/presentationml/2006/ole">
            <mc:AlternateContent xmlns:mc="http://schemas.openxmlformats.org/markup-compatibility/2006">
              <mc:Choice xmlns:v="urn:schemas-microsoft-com:vml" Requires="v">
                <p:oleObj spid="_x0000_s544821" name="Equation" r:id="rId3" imgW="990360" imgH="406080" progId="Equation.DSMT4">
                  <p:embed/>
                </p:oleObj>
              </mc:Choice>
              <mc:Fallback>
                <p:oleObj name="Equation" r:id="rId3" imgW="990360" imgH="406080" progId="Equation.DSMT4">
                  <p:embed/>
                  <p:pic>
                    <p:nvPicPr>
                      <p:cNvPr id="11" name="Object 10">
                        <a:extLst>
                          <a:ext uri="{FF2B5EF4-FFF2-40B4-BE49-F238E27FC236}">
                            <a16:creationId xmlns:a16="http://schemas.microsoft.com/office/drawing/2014/main" id="{1F4AA076-0CBB-4622-B559-8DBBADAFCF7D}"/>
                          </a:ext>
                        </a:extLst>
                      </p:cNvPr>
                      <p:cNvPicPr/>
                      <p:nvPr/>
                    </p:nvPicPr>
                    <p:blipFill>
                      <a:blip r:embed="rId4"/>
                      <a:stretch>
                        <a:fillRect/>
                      </a:stretch>
                    </p:blipFill>
                    <p:spPr>
                      <a:xfrm>
                        <a:off x="7978296" y="1231896"/>
                        <a:ext cx="998670" cy="40971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09A52107-4538-45BB-8687-DC08B9A66BA5}"/>
              </a:ext>
            </a:extLst>
          </p:cNvPr>
          <p:cNvSpPr>
            <a:spLocks noGrp="1"/>
          </p:cNvSpPr>
          <p:nvPr>
            <p:ph sz="quarter" idx="25"/>
          </p:nvPr>
        </p:nvSpPr>
        <p:spPr>
          <a:xfrm>
            <a:off x="9062660" y="1298317"/>
            <a:ext cx="2710851" cy="343290"/>
          </a:xfrm>
        </p:spPr>
        <p:txBody>
          <a:bodyPr/>
          <a:lstStyle/>
          <a:p>
            <a:r>
              <a:rPr lang="en-US" altLang="en-US" dirty="0"/>
              <a:t>between the points</a:t>
            </a:r>
            <a:endParaRPr lang="en-US" dirty="0"/>
          </a:p>
        </p:txBody>
      </p:sp>
      <p:sp>
        <p:nvSpPr>
          <p:cNvPr id="6" name="Content Placeholder 5">
            <a:extLst>
              <a:ext uri="{FF2B5EF4-FFF2-40B4-BE49-F238E27FC236}">
                <a16:creationId xmlns:a16="http://schemas.microsoft.com/office/drawing/2014/main" id="{56845030-CCEB-456E-8F38-E6E2F5C88F2E}"/>
              </a:ext>
            </a:extLst>
          </p:cNvPr>
          <p:cNvSpPr>
            <a:spLocks noGrp="1"/>
          </p:cNvSpPr>
          <p:nvPr>
            <p:ph sz="quarter" idx="26"/>
          </p:nvPr>
        </p:nvSpPr>
        <p:spPr>
          <a:xfrm>
            <a:off x="736600" y="1704004"/>
            <a:ext cx="4372429" cy="346467"/>
          </a:xfrm>
        </p:spPr>
        <p:txBody>
          <a:bodyPr/>
          <a:lstStyle/>
          <a:p>
            <a:r>
              <a:rPr lang="en-US" altLang="en-US" dirty="0"/>
              <a:t>(1, 1) and (4, 8). (See Figure 5.)</a:t>
            </a:r>
            <a:endParaRPr lang="en-US" dirty="0"/>
          </a:p>
        </p:txBody>
      </p:sp>
      <p:pic>
        <p:nvPicPr>
          <p:cNvPr id="7" name="Content Placeholder 6" descr="A curve is graphed on the x y coordinate plane. The curve is labeled y^2 = x^3. It starts at the origin in the first quadrant, goes up and to the right and exits the top right of the viewing window. Two points are plotted on the curve, one at (1, 1), and the other at (4, 8). A symmetry of the curve with respect to the x axis also marked in the fourth quadrant.&#10;"/>
          <p:cNvPicPr>
            <a:picLocks noGrp="1" noChangeAspect="1"/>
          </p:cNvPicPr>
          <p:nvPr>
            <p:ph sz="quarter" idx="27"/>
          </p:nvPr>
        </p:nvPicPr>
        <p:blipFill>
          <a:blip r:embed="rId5"/>
          <a:stretch>
            <a:fillRect/>
          </a:stretch>
        </p:blipFill>
        <p:spPr>
          <a:xfrm>
            <a:off x="4193116" y="2222391"/>
            <a:ext cx="3805769" cy="3535722"/>
          </a:xfrm>
          <a:prstGeom prst="rect">
            <a:avLst/>
          </a:prstGeom>
        </p:spPr>
      </p:pic>
      <p:sp>
        <p:nvSpPr>
          <p:cNvPr id="8" name="Content Placeholder 7">
            <a:extLst>
              <a:ext uri="{FF2B5EF4-FFF2-40B4-BE49-F238E27FC236}">
                <a16:creationId xmlns:a16="http://schemas.microsoft.com/office/drawing/2014/main" id="{5C62877E-ACE6-4A73-BFA8-AD50AA100B6C}"/>
              </a:ext>
            </a:extLst>
          </p:cNvPr>
          <p:cNvSpPr>
            <a:spLocks noGrp="1"/>
          </p:cNvSpPr>
          <p:nvPr>
            <p:ph sz="quarter" idx="28"/>
          </p:nvPr>
        </p:nvSpPr>
        <p:spPr>
          <a:xfrm>
            <a:off x="5643409" y="5915873"/>
            <a:ext cx="898832" cy="272490"/>
          </a:xfrm>
        </p:spPr>
        <p:txBody>
          <a:bodyPr/>
          <a:lstStyle/>
          <a:p>
            <a:r>
              <a:rPr lang="en-US" altLang="en-US" sz="1600" b="1" dirty="0"/>
              <a:t>Figure 5</a:t>
            </a:r>
          </a:p>
        </p:txBody>
      </p:sp>
    </p:spTree>
    <p:extLst>
      <p:ext uri="{BB962C8B-B14F-4D97-AF65-F5344CB8AC3E}">
        <p14:creationId xmlns:p14="http://schemas.microsoft.com/office/powerpoint/2010/main" val="1915781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07C8-A175-4EC8-A561-ED75E51D5E00}"/>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(1 of 2)</a:t>
            </a:r>
            <a:endParaRPr lang="en-US" sz="2400" b="0" dirty="0"/>
          </a:p>
        </p:txBody>
      </p:sp>
      <p:sp>
        <p:nvSpPr>
          <p:cNvPr id="3" name="Content Placeholder 2">
            <a:extLst>
              <a:ext uri="{FF2B5EF4-FFF2-40B4-BE49-F238E27FC236}">
                <a16:creationId xmlns:a16="http://schemas.microsoft.com/office/drawing/2014/main" id="{13BD4C56-977B-4276-B84F-19BD57B8A4F9}"/>
              </a:ext>
            </a:extLst>
          </p:cNvPr>
          <p:cNvSpPr>
            <a:spLocks noGrp="1"/>
          </p:cNvSpPr>
          <p:nvPr>
            <p:ph sz="quarter" idx="23"/>
          </p:nvPr>
        </p:nvSpPr>
        <p:spPr>
          <a:xfrm>
            <a:off x="736600" y="1289050"/>
            <a:ext cx="5151016" cy="381898"/>
          </a:xfrm>
        </p:spPr>
        <p:txBody>
          <a:bodyPr/>
          <a:lstStyle/>
          <a:p>
            <a:r>
              <a:rPr lang="en-US" altLang="en-US" dirty="0"/>
              <a:t>For the top half of the curve we have</a:t>
            </a:r>
          </a:p>
        </p:txBody>
      </p:sp>
      <p:graphicFrame>
        <p:nvGraphicFramePr>
          <p:cNvPr id="12" name="Content Placeholder 11" descr="y = (x^(3/2)). (dy/dx) = (3/2)(x^(1/2))">
            <a:extLst>
              <a:ext uri="{FF2B5EF4-FFF2-40B4-BE49-F238E27FC236}">
                <a16:creationId xmlns:a16="http://schemas.microsoft.com/office/drawing/2014/main" id="{2705818F-1D1F-4554-A4E0-D9DA82A0F124}"/>
              </a:ext>
            </a:extLst>
          </p:cNvPr>
          <p:cNvGraphicFramePr>
            <a:graphicFrameLocks noGrp="1" noChangeAspect="1"/>
          </p:cNvGraphicFramePr>
          <p:nvPr>
            <p:ph sz="quarter" idx="24"/>
            <p:extLst>
              <p:ext uri="{D42A27DB-BD31-4B8C-83A1-F6EECF244321}">
                <p14:modId xmlns:p14="http://schemas.microsoft.com/office/powerpoint/2010/main" val="4089515429"/>
              </p:ext>
            </p:extLst>
          </p:nvPr>
        </p:nvGraphicFramePr>
        <p:xfrm>
          <a:off x="4794727" y="1670948"/>
          <a:ext cx="2602547" cy="792881"/>
        </p:xfrm>
        <a:graphic>
          <a:graphicData uri="http://schemas.openxmlformats.org/presentationml/2006/ole">
            <mc:AlternateContent xmlns:mc="http://schemas.openxmlformats.org/markup-compatibility/2006">
              <mc:Choice xmlns:v="urn:schemas-microsoft-com:vml" Requires="v">
                <p:oleObj spid="_x0000_s546001" name="Equation" r:id="rId3" imgW="2666880" imgH="812520" progId="Equation.DSMT4">
                  <p:embed/>
                </p:oleObj>
              </mc:Choice>
              <mc:Fallback>
                <p:oleObj name="Equation" r:id="rId3" imgW="2666880" imgH="812520" progId="Equation.DSMT4">
                  <p:embed/>
                  <p:pic>
                    <p:nvPicPr>
                      <p:cNvPr id="11" name="Object 10">
                        <a:extLst>
                          <a:ext uri="{FF2B5EF4-FFF2-40B4-BE49-F238E27FC236}">
                            <a16:creationId xmlns:a16="http://schemas.microsoft.com/office/drawing/2014/main" id="{05C279C8-BB2D-4412-A7CE-D48B1DA076A0}"/>
                          </a:ext>
                        </a:extLst>
                      </p:cNvPr>
                      <p:cNvPicPr/>
                      <p:nvPr/>
                    </p:nvPicPr>
                    <p:blipFill>
                      <a:blip r:embed="rId4"/>
                      <a:stretch>
                        <a:fillRect/>
                      </a:stretch>
                    </p:blipFill>
                    <p:spPr>
                      <a:xfrm>
                        <a:off x="4794727" y="1670948"/>
                        <a:ext cx="2602547" cy="79288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2169851-4D48-405A-AA5C-3EFEC1C43ECD}"/>
              </a:ext>
            </a:extLst>
          </p:cNvPr>
          <p:cNvSpPr>
            <a:spLocks noGrp="1"/>
          </p:cNvSpPr>
          <p:nvPr>
            <p:ph sz="quarter" idx="25"/>
          </p:nvPr>
        </p:nvSpPr>
        <p:spPr>
          <a:xfrm>
            <a:off x="736600" y="2571297"/>
            <a:ext cx="4749800" cy="383750"/>
          </a:xfrm>
        </p:spPr>
        <p:txBody>
          <a:bodyPr/>
          <a:lstStyle/>
          <a:p>
            <a:r>
              <a:rPr lang="en-US" altLang="en-US" dirty="0"/>
              <a:t>and so the arc length formula gives </a:t>
            </a:r>
          </a:p>
        </p:txBody>
      </p:sp>
      <p:graphicFrame>
        <p:nvGraphicFramePr>
          <p:cNvPr id="14" name="Content Placeholder 13" descr="L = int_1^4 (sqrt(1 + (((d y)/(d x))^2) d x) = int_1^4 (sqrt(1 + (9/4)x) d x)">
            <a:extLst>
              <a:ext uri="{FF2B5EF4-FFF2-40B4-BE49-F238E27FC236}">
                <a16:creationId xmlns:a16="http://schemas.microsoft.com/office/drawing/2014/main" id="{EDB61DA0-278B-4D39-821C-36B0DB75E16E}"/>
              </a:ext>
            </a:extLst>
          </p:cNvPr>
          <p:cNvGraphicFramePr>
            <a:graphicFrameLocks noGrp="1" noChangeAspect="1"/>
          </p:cNvGraphicFramePr>
          <p:nvPr>
            <p:ph sz="quarter" idx="26"/>
            <p:extLst>
              <p:ext uri="{D42A27DB-BD31-4B8C-83A1-F6EECF244321}">
                <p14:modId xmlns:p14="http://schemas.microsoft.com/office/powerpoint/2010/main" val="3662309847"/>
              </p:ext>
            </p:extLst>
          </p:nvPr>
        </p:nvGraphicFramePr>
        <p:xfrm>
          <a:off x="3728931" y="2989623"/>
          <a:ext cx="4721434" cy="977075"/>
        </p:xfrm>
        <a:graphic>
          <a:graphicData uri="http://schemas.openxmlformats.org/presentationml/2006/ole">
            <mc:AlternateContent xmlns:mc="http://schemas.openxmlformats.org/markup-compatibility/2006">
              <mc:Choice xmlns:v="urn:schemas-microsoft-com:vml" Requires="v">
                <p:oleObj spid="_x0000_s546002" name="Equation" r:id="rId5" imgW="4724280" imgH="977760" progId="Equation.DSMT4">
                  <p:embed/>
                </p:oleObj>
              </mc:Choice>
              <mc:Fallback>
                <p:oleObj name="Equation" r:id="rId5" imgW="4724280" imgH="977760" progId="Equation.DSMT4">
                  <p:embed/>
                  <p:pic>
                    <p:nvPicPr>
                      <p:cNvPr id="13" name="Object 12">
                        <a:extLst>
                          <a:ext uri="{FF2B5EF4-FFF2-40B4-BE49-F238E27FC236}">
                            <a16:creationId xmlns:a16="http://schemas.microsoft.com/office/drawing/2014/main" id="{26F950D8-8961-4D14-A398-654CD4CC0B18}"/>
                          </a:ext>
                        </a:extLst>
                      </p:cNvPr>
                      <p:cNvPicPr/>
                      <p:nvPr/>
                    </p:nvPicPr>
                    <p:blipFill>
                      <a:blip r:embed="rId6"/>
                      <a:stretch>
                        <a:fillRect/>
                      </a:stretch>
                    </p:blipFill>
                    <p:spPr>
                      <a:xfrm>
                        <a:off x="3728931" y="2989623"/>
                        <a:ext cx="4721434" cy="9770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3B17708-EDD2-4F0A-AFD5-718783FE42F5}"/>
              </a:ext>
            </a:extLst>
          </p:cNvPr>
          <p:cNvSpPr>
            <a:spLocks noGrp="1"/>
          </p:cNvSpPr>
          <p:nvPr>
            <p:ph sz="quarter" idx="27"/>
          </p:nvPr>
        </p:nvSpPr>
        <p:spPr>
          <a:xfrm>
            <a:off x="736600" y="4375844"/>
            <a:ext cx="2108200" cy="278494"/>
          </a:xfrm>
        </p:spPr>
        <p:txBody>
          <a:bodyPr/>
          <a:lstStyle/>
          <a:p>
            <a:r>
              <a:rPr lang="en-US" altLang="en-US" dirty="0"/>
              <a:t>If we substitute</a:t>
            </a:r>
            <a:endParaRPr lang="en-US" dirty="0"/>
          </a:p>
        </p:txBody>
      </p:sp>
      <p:graphicFrame>
        <p:nvGraphicFramePr>
          <p:cNvPr id="27" name="Content Placeholder 26" descr="u = 1 + (9/4)x, then du = (9/4) dx">
            <a:extLst>
              <a:ext uri="{FF2B5EF4-FFF2-40B4-BE49-F238E27FC236}">
                <a16:creationId xmlns:a16="http://schemas.microsoft.com/office/drawing/2014/main" id="{ACE97984-5FCF-43B2-8820-DC40E360878E}"/>
              </a:ext>
            </a:extLst>
          </p:cNvPr>
          <p:cNvGraphicFramePr>
            <a:graphicFrameLocks noGrp="1" noChangeAspect="1"/>
          </p:cNvGraphicFramePr>
          <p:nvPr>
            <p:ph sz="quarter" idx="28"/>
            <p:extLst>
              <p:ext uri="{D42A27DB-BD31-4B8C-83A1-F6EECF244321}">
                <p14:modId xmlns:p14="http://schemas.microsoft.com/office/powerpoint/2010/main" val="818480915"/>
              </p:ext>
            </p:extLst>
          </p:nvPr>
        </p:nvGraphicFramePr>
        <p:xfrm>
          <a:off x="2888600" y="4186613"/>
          <a:ext cx="3456707" cy="703687"/>
        </p:xfrm>
        <a:graphic>
          <a:graphicData uri="http://schemas.openxmlformats.org/presentationml/2006/ole">
            <mc:AlternateContent xmlns:mc="http://schemas.openxmlformats.org/markup-compatibility/2006">
              <mc:Choice xmlns:v="urn:schemas-microsoft-com:vml" Requires="v">
                <p:oleObj spid="_x0000_s546003" name="Equation" r:id="rId7" imgW="3555720" imgH="723600" progId="Equation.DSMT4">
                  <p:embed/>
                </p:oleObj>
              </mc:Choice>
              <mc:Fallback>
                <p:oleObj name="Equation" r:id="rId7" imgW="3555720" imgH="723600" progId="Equation.DSMT4">
                  <p:embed/>
                  <p:pic>
                    <p:nvPicPr>
                      <p:cNvPr id="26" name="Object 25">
                        <a:extLst>
                          <a:ext uri="{FF2B5EF4-FFF2-40B4-BE49-F238E27FC236}">
                            <a16:creationId xmlns:a16="http://schemas.microsoft.com/office/drawing/2014/main" id="{1613A100-8A13-4DF9-BB39-6E24CB1C327F}"/>
                          </a:ext>
                        </a:extLst>
                      </p:cNvPr>
                      <p:cNvPicPr/>
                      <p:nvPr/>
                    </p:nvPicPr>
                    <p:blipFill>
                      <a:blip r:embed="rId8"/>
                      <a:stretch>
                        <a:fillRect/>
                      </a:stretch>
                    </p:blipFill>
                    <p:spPr>
                      <a:xfrm>
                        <a:off x="2888600" y="4186613"/>
                        <a:ext cx="3456707" cy="703687"/>
                      </a:xfrm>
                      <a:prstGeom prst="rect">
                        <a:avLst/>
                      </a:prstGeom>
                    </p:spPr>
                  </p:pic>
                </p:oleObj>
              </mc:Fallback>
            </mc:AlternateContent>
          </a:graphicData>
        </a:graphic>
      </p:graphicFrame>
      <p:sp>
        <p:nvSpPr>
          <p:cNvPr id="16" name="Content Placeholder 15">
            <a:extLst>
              <a:ext uri="{FF2B5EF4-FFF2-40B4-BE49-F238E27FC236}">
                <a16:creationId xmlns:a16="http://schemas.microsoft.com/office/drawing/2014/main" id="{3DFB769E-1D9B-44D5-BA43-585C7B7A316E}"/>
              </a:ext>
            </a:extLst>
          </p:cNvPr>
          <p:cNvSpPr>
            <a:spLocks noGrp="1"/>
          </p:cNvSpPr>
          <p:nvPr>
            <p:ph sz="quarter" idx="29"/>
          </p:nvPr>
        </p:nvSpPr>
        <p:spPr>
          <a:xfrm>
            <a:off x="736601" y="5355122"/>
            <a:ext cx="1713676" cy="362187"/>
          </a:xfrm>
        </p:spPr>
        <p:txBody>
          <a:bodyPr/>
          <a:lstStyle/>
          <a:p>
            <a:r>
              <a:rPr lang="en-US" altLang="en-US" dirty="0"/>
              <a:t>When </a:t>
            </a:r>
            <a:r>
              <a:rPr lang="en-US" altLang="en-US" i="1" dirty="0"/>
              <a:t>x </a:t>
            </a:r>
            <a:r>
              <a:rPr lang="en-US" altLang="en-US" dirty="0"/>
              <a:t>= 1,</a:t>
            </a:r>
            <a:endParaRPr lang="en-US" dirty="0"/>
          </a:p>
        </p:txBody>
      </p:sp>
      <p:graphicFrame>
        <p:nvGraphicFramePr>
          <p:cNvPr id="29" name="Content Placeholder 28" descr="u = (13/4)">
            <a:extLst>
              <a:ext uri="{FF2B5EF4-FFF2-40B4-BE49-F238E27FC236}">
                <a16:creationId xmlns:a16="http://schemas.microsoft.com/office/drawing/2014/main" id="{71ED55A4-75F9-4E69-857F-D1EC1AAD371A}"/>
              </a:ext>
            </a:extLst>
          </p:cNvPr>
          <p:cNvGraphicFramePr>
            <a:graphicFrameLocks noGrp="1" noChangeAspect="1"/>
          </p:cNvGraphicFramePr>
          <p:nvPr>
            <p:ph sz="quarter" idx="30"/>
            <p:extLst>
              <p:ext uri="{D42A27DB-BD31-4B8C-83A1-F6EECF244321}">
                <p14:modId xmlns:p14="http://schemas.microsoft.com/office/powerpoint/2010/main" val="2593738302"/>
              </p:ext>
            </p:extLst>
          </p:nvPr>
        </p:nvGraphicFramePr>
        <p:xfrm>
          <a:off x="2455047" y="5188607"/>
          <a:ext cx="954061" cy="706252"/>
        </p:xfrm>
        <a:graphic>
          <a:graphicData uri="http://schemas.openxmlformats.org/presentationml/2006/ole">
            <mc:AlternateContent xmlns:mc="http://schemas.openxmlformats.org/markup-compatibility/2006">
              <mc:Choice xmlns:v="urn:schemas-microsoft-com:vml" Requires="v">
                <p:oleObj spid="_x0000_s546004" name="Equation" r:id="rId9" imgW="977760" imgH="723600" progId="Equation.DSMT4">
                  <p:embed/>
                </p:oleObj>
              </mc:Choice>
              <mc:Fallback>
                <p:oleObj name="Equation" r:id="rId9" imgW="977760" imgH="723600" progId="Equation.DSMT4">
                  <p:embed/>
                  <p:pic>
                    <p:nvPicPr>
                      <p:cNvPr id="28" name="Object 27">
                        <a:extLst>
                          <a:ext uri="{FF2B5EF4-FFF2-40B4-BE49-F238E27FC236}">
                            <a16:creationId xmlns:a16="http://schemas.microsoft.com/office/drawing/2014/main" id="{59A92C21-9EAE-4436-83BD-4930342E02F3}"/>
                          </a:ext>
                        </a:extLst>
                      </p:cNvPr>
                      <p:cNvPicPr/>
                      <p:nvPr/>
                    </p:nvPicPr>
                    <p:blipFill>
                      <a:blip r:embed="rId10"/>
                      <a:stretch>
                        <a:fillRect/>
                      </a:stretch>
                    </p:blipFill>
                    <p:spPr>
                      <a:xfrm>
                        <a:off x="2455047" y="5188607"/>
                        <a:ext cx="954061" cy="706252"/>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E4BFC760-1416-4DB4-8790-F2F3EEB0A88E}"/>
              </a:ext>
            </a:extLst>
          </p:cNvPr>
          <p:cNvSpPr>
            <a:spLocks noGrp="1"/>
          </p:cNvSpPr>
          <p:nvPr>
            <p:ph sz="quarter" idx="31"/>
          </p:nvPr>
        </p:nvSpPr>
        <p:spPr>
          <a:xfrm>
            <a:off x="3497416" y="5381518"/>
            <a:ext cx="2643502" cy="391209"/>
          </a:xfrm>
        </p:spPr>
        <p:txBody>
          <a:bodyPr/>
          <a:lstStyle/>
          <a:p>
            <a:r>
              <a:rPr lang="en-US" altLang="en-US" dirty="0"/>
              <a:t>when </a:t>
            </a:r>
            <a:r>
              <a:rPr lang="en-US" altLang="en-US" i="1" dirty="0"/>
              <a:t>x </a:t>
            </a:r>
            <a:r>
              <a:rPr lang="en-US" altLang="en-US" dirty="0"/>
              <a:t>= 4, </a:t>
            </a:r>
            <a:r>
              <a:rPr lang="en-US" altLang="en-US" i="1" dirty="0"/>
              <a:t>u</a:t>
            </a:r>
            <a:r>
              <a:rPr lang="en-US" altLang="en-US" dirty="0"/>
              <a:t> = 10.</a:t>
            </a:r>
            <a:endParaRPr lang="en-US" dirty="0"/>
          </a:p>
        </p:txBody>
      </p:sp>
    </p:spTree>
    <p:extLst>
      <p:ext uri="{BB962C8B-B14F-4D97-AF65-F5344CB8AC3E}">
        <p14:creationId xmlns:p14="http://schemas.microsoft.com/office/powerpoint/2010/main" val="2753831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4536A-EBF7-45ED-ABF0-B4DCE07350AC}"/>
              </a:ext>
            </a:extLst>
          </p:cNvPr>
          <p:cNvSpPr>
            <a:spLocks noGrp="1"/>
          </p:cNvSpPr>
          <p:nvPr>
            <p:ph type="title"/>
          </p:nvPr>
        </p:nvSpPr>
        <p:spPr/>
        <p:txBody>
          <a:bodyPr/>
          <a:lstStyle/>
          <a:p>
            <a:r>
              <a:rPr lang="en-US" altLang="en-US" dirty="0"/>
              <a:t>Example 1 – </a:t>
            </a:r>
            <a:r>
              <a:rPr lang="en-US" altLang="en-US" i="1" dirty="0"/>
              <a:t>Solution </a:t>
            </a:r>
            <a:r>
              <a:rPr lang="en-US" altLang="en-US" sz="2400" b="0" dirty="0"/>
              <a:t>(2 of 2)</a:t>
            </a:r>
            <a:endParaRPr lang="en-US" dirty="0"/>
          </a:p>
        </p:txBody>
      </p:sp>
      <p:sp>
        <p:nvSpPr>
          <p:cNvPr id="3" name="Content Placeholder 2">
            <a:extLst>
              <a:ext uri="{FF2B5EF4-FFF2-40B4-BE49-F238E27FC236}">
                <a16:creationId xmlns:a16="http://schemas.microsoft.com/office/drawing/2014/main" id="{297E080F-4706-4179-B3BB-41E985FD5B7D}"/>
              </a:ext>
            </a:extLst>
          </p:cNvPr>
          <p:cNvSpPr>
            <a:spLocks noGrp="1"/>
          </p:cNvSpPr>
          <p:nvPr>
            <p:ph sz="quarter" idx="23"/>
          </p:nvPr>
        </p:nvSpPr>
        <p:spPr>
          <a:xfrm>
            <a:off x="736600" y="1289050"/>
            <a:ext cx="1683327" cy="477838"/>
          </a:xfrm>
        </p:spPr>
        <p:txBody>
          <a:bodyPr/>
          <a:lstStyle/>
          <a:p>
            <a:r>
              <a:rPr lang="en-US" altLang="en-US" dirty="0"/>
              <a:t>Therefore</a:t>
            </a:r>
          </a:p>
        </p:txBody>
      </p:sp>
      <p:graphicFrame>
        <p:nvGraphicFramePr>
          <p:cNvPr id="8" name="Content Placeholder 7" descr="L = (4/9) int_(13/4)^10 (sqrt(u) du) = (4/9) * (2/3) (u^(3/2))]_(13/4)^10 = (8/27) [10(3/2) minus ((13/4)^(3/2))] = (1/27)(80sqrt(10) minus 13sqrt(13))&#10;">
            <a:extLst>
              <a:ext uri="{FF2B5EF4-FFF2-40B4-BE49-F238E27FC236}">
                <a16:creationId xmlns:a16="http://schemas.microsoft.com/office/drawing/2014/main" id="{4478DAFC-E79C-4191-B349-C2FA4108C80E}"/>
              </a:ext>
            </a:extLst>
          </p:cNvPr>
          <p:cNvGraphicFramePr>
            <a:graphicFrameLocks noGrp="1" noChangeAspect="1"/>
          </p:cNvGraphicFramePr>
          <p:nvPr>
            <p:ph sz="quarter" idx="24"/>
            <p:extLst>
              <p:ext uri="{D42A27DB-BD31-4B8C-83A1-F6EECF244321}">
                <p14:modId xmlns:p14="http://schemas.microsoft.com/office/powerpoint/2010/main" val="4167225802"/>
              </p:ext>
            </p:extLst>
          </p:nvPr>
        </p:nvGraphicFramePr>
        <p:xfrm>
          <a:off x="2959254" y="1887186"/>
          <a:ext cx="4031941" cy="3596390"/>
        </p:xfrm>
        <a:graphic>
          <a:graphicData uri="http://schemas.openxmlformats.org/presentationml/2006/ole">
            <mc:AlternateContent xmlns:mc="http://schemas.openxmlformats.org/markup-compatibility/2006">
              <mc:Choice xmlns:v="urn:schemas-microsoft-com:vml" Requires="v">
                <p:oleObj spid="_x0000_s546870" name="Equation" r:id="rId3" imgW="4114800" imgH="3670200" progId="Equation.DSMT4">
                  <p:embed/>
                </p:oleObj>
              </mc:Choice>
              <mc:Fallback>
                <p:oleObj name="Equation" r:id="rId3" imgW="4114800" imgH="3670200" progId="Equation.DSMT4">
                  <p:embed/>
                  <p:pic>
                    <p:nvPicPr>
                      <p:cNvPr id="7" name="Object 6">
                        <a:extLst>
                          <a:ext uri="{FF2B5EF4-FFF2-40B4-BE49-F238E27FC236}">
                            <a16:creationId xmlns:a16="http://schemas.microsoft.com/office/drawing/2014/main" id="{DE2EB139-A66D-497C-9C91-73FB04BA66E6}"/>
                          </a:ext>
                        </a:extLst>
                      </p:cNvPr>
                      <p:cNvPicPr/>
                      <p:nvPr/>
                    </p:nvPicPr>
                    <p:blipFill>
                      <a:blip r:embed="rId4"/>
                      <a:stretch>
                        <a:fillRect/>
                      </a:stretch>
                    </p:blipFill>
                    <p:spPr>
                      <a:xfrm>
                        <a:off x="2959254" y="1887186"/>
                        <a:ext cx="4031941" cy="3596390"/>
                      </a:xfrm>
                      <a:prstGeom prst="rect">
                        <a:avLst/>
                      </a:prstGeom>
                    </p:spPr>
                  </p:pic>
                </p:oleObj>
              </mc:Fallback>
            </mc:AlternateContent>
          </a:graphicData>
        </a:graphic>
      </p:graphicFrame>
    </p:spTree>
    <p:extLst>
      <p:ext uri="{BB962C8B-B14F-4D97-AF65-F5344CB8AC3E}">
        <p14:creationId xmlns:p14="http://schemas.microsoft.com/office/powerpoint/2010/main" val="1867904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AF78D-47B7-4CA5-A770-A3D8063DE2E8}"/>
              </a:ext>
            </a:extLst>
          </p:cNvPr>
          <p:cNvSpPr>
            <a:spLocks noGrp="1"/>
          </p:cNvSpPr>
          <p:nvPr>
            <p:ph type="title"/>
          </p:nvPr>
        </p:nvSpPr>
        <p:spPr/>
        <p:txBody>
          <a:bodyPr/>
          <a:lstStyle/>
          <a:p>
            <a:r>
              <a:rPr lang="en-US" altLang="en-US" dirty="0"/>
              <a:t>Arc Length </a:t>
            </a:r>
            <a:r>
              <a:rPr lang="en-US" altLang="en-US" sz="2400" b="0" dirty="0"/>
              <a:t>(1 of 2)</a:t>
            </a:r>
            <a:endParaRPr lang="en-US" dirty="0"/>
          </a:p>
        </p:txBody>
      </p:sp>
      <p:sp>
        <p:nvSpPr>
          <p:cNvPr id="3" name="Content Placeholder 2">
            <a:extLst>
              <a:ext uri="{FF2B5EF4-FFF2-40B4-BE49-F238E27FC236}">
                <a16:creationId xmlns:a16="http://schemas.microsoft.com/office/drawing/2014/main" id="{57DE3F99-2F3E-4D92-BF83-A2D8757FA3A9}"/>
              </a:ext>
            </a:extLst>
          </p:cNvPr>
          <p:cNvSpPr>
            <a:spLocks noGrp="1"/>
          </p:cNvSpPr>
          <p:nvPr>
            <p:ph sz="quarter" idx="23"/>
          </p:nvPr>
        </p:nvSpPr>
        <p:spPr>
          <a:xfrm>
            <a:off x="736600" y="1289049"/>
            <a:ext cx="6781346" cy="375869"/>
          </a:xfrm>
        </p:spPr>
        <p:txBody>
          <a:bodyPr/>
          <a:lstStyle/>
          <a:p>
            <a:r>
              <a:rPr lang="en-US" altLang="en-US" dirty="0"/>
              <a:t>If a curve has the equation </a:t>
            </a:r>
            <a:r>
              <a:rPr lang="en-US" altLang="en-US" i="1" dirty="0"/>
              <a:t>x </a:t>
            </a:r>
            <a:r>
              <a:rPr lang="en-US" altLang="en-US" dirty="0"/>
              <a:t>= </a:t>
            </a:r>
            <a:r>
              <a:rPr lang="en-US" altLang="en-US" i="1" dirty="0"/>
              <a:t>g</a:t>
            </a:r>
            <a:r>
              <a:rPr lang="en-US" altLang="en-US" sz="400" i="1" dirty="0"/>
              <a:t> </a:t>
            </a:r>
            <a:r>
              <a:rPr lang="en-US" altLang="en-US" dirty="0"/>
              <a:t>(</a:t>
            </a:r>
            <a:r>
              <a:rPr lang="en-US" altLang="en-US" i="1" dirty="0"/>
              <a:t>y</a:t>
            </a:r>
            <a:r>
              <a:rPr lang="en-US" altLang="en-US" dirty="0"/>
              <a:t>), </a:t>
            </a:r>
            <a:r>
              <a:rPr lang="en-US" altLang="en-US" i="1" dirty="0"/>
              <a:t>c</a:t>
            </a:r>
            <a:r>
              <a:rPr lang="en-US" altLang="en-US" dirty="0"/>
              <a:t> ≤ </a:t>
            </a:r>
            <a:r>
              <a:rPr lang="en-US" altLang="en-US" i="1" dirty="0"/>
              <a:t>y </a:t>
            </a:r>
            <a:r>
              <a:rPr lang="en-US" altLang="en-US" dirty="0"/>
              <a:t>≤</a:t>
            </a:r>
            <a:r>
              <a:rPr lang="en-US" altLang="en-US" b="1" dirty="0">
                <a:sym typeface="Symbol" panose="05050102010706020507" pitchFamily="18" charset="2"/>
              </a:rPr>
              <a:t> </a:t>
            </a:r>
            <a:r>
              <a:rPr lang="en-US" altLang="en-US" i="1" dirty="0">
                <a:sym typeface="Symbol" panose="05050102010706020507" pitchFamily="18" charset="2"/>
              </a:rPr>
              <a:t>d</a:t>
            </a:r>
            <a:r>
              <a:rPr lang="en-US" altLang="en-US" dirty="0"/>
              <a:t>, and</a:t>
            </a:r>
          </a:p>
        </p:txBody>
      </p:sp>
      <p:graphicFrame>
        <p:nvGraphicFramePr>
          <p:cNvPr id="17" name="Content Placeholder 16" descr="g prime (y)">
            <a:extLst>
              <a:ext uri="{FF2B5EF4-FFF2-40B4-BE49-F238E27FC236}">
                <a16:creationId xmlns:a16="http://schemas.microsoft.com/office/drawing/2014/main" id="{E5F847CC-24D0-48DE-974A-137957925FDE}"/>
              </a:ext>
            </a:extLst>
          </p:cNvPr>
          <p:cNvGraphicFramePr>
            <a:graphicFrameLocks noGrp="1" noChangeAspect="1"/>
          </p:cNvGraphicFramePr>
          <p:nvPr>
            <p:ph sz="quarter" idx="25"/>
            <p:extLst>
              <p:ext uri="{D42A27DB-BD31-4B8C-83A1-F6EECF244321}">
                <p14:modId xmlns:p14="http://schemas.microsoft.com/office/powerpoint/2010/main" val="1689135831"/>
              </p:ext>
            </p:extLst>
          </p:nvPr>
        </p:nvGraphicFramePr>
        <p:xfrm>
          <a:off x="7499474" y="1233119"/>
          <a:ext cx="749300" cy="431800"/>
        </p:xfrm>
        <a:graphic>
          <a:graphicData uri="http://schemas.openxmlformats.org/presentationml/2006/ole">
            <mc:AlternateContent xmlns:mc="http://schemas.openxmlformats.org/markup-compatibility/2006">
              <mc:Choice xmlns:v="urn:schemas-microsoft-com:vml" Requires="v">
                <p:oleObj spid="_x0000_s547944" name="Equation" r:id="rId3" imgW="749160" imgH="431640" progId="Equation.DSMT4">
                  <p:embed/>
                </p:oleObj>
              </mc:Choice>
              <mc:Fallback>
                <p:oleObj name="Equation" r:id="rId3" imgW="749160" imgH="431640" progId="Equation.DSMT4">
                  <p:embed/>
                  <p:pic>
                    <p:nvPicPr>
                      <p:cNvPr id="16" name="Object 15">
                        <a:extLst>
                          <a:ext uri="{FF2B5EF4-FFF2-40B4-BE49-F238E27FC236}">
                            <a16:creationId xmlns:a16="http://schemas.microsoft.com/office/drawing/2014/main" id="{E96F8C70-9DE6-4F51-9A07-E3F5E790CD81}"/>
                          </a:ext>
                        </a:extLst>
                      </p:cNvPr>
                      <p:cNvPicPr/>
                      <p:nvPr/>
                    </p:nvPicPr>
                    <p:blipFill>
                      <a:blip r:embed="rId4"/>
                      <a:stretch>
                        <a:fillRect/>
                      </a:stretch>
                    </p:blipFill>
                    <p:spPr>
                      <a:xfrm>
                        <a:off x="7499474" y="1233119"/>
                        <a:ext cx="749300" cy="43180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B6AD5BBC-5AF9-4399-A095-6D4B28922741}"/>
              </a:ext>
            </a:extLst>
          </p:cNvPr>
          <p:cNvSpPr>
            <a:spLocks noGrp="1"/>
          </p:cNvSpPr>
          <p:nvPr>
            <p:ph sz="quarter" idx="26"/>
          </p:nvPr>
        </p:nvSpPr>
        <p:spPr>
          <a:xfrm>
            <a:off x="8322665" y="1289956"/>
            <a:ext cx="3037114" cy="298672"/>
          </a:xfrm>
        </p:spPr>
        <p:txBody>
          <a:bodyPr/>
          <a:lstStyle/>
          <a:p>
            <a:r>
              <a:rPr lang="en-US" altLang="en-US" dirty="0"/>
              <a:t>is continuous, then by</a:t>
            </a:r>
            <a:endParaRPr lang="en-US" dirty="0"/>
          </a:p>
        </p:txBody>
      </p:sp>
      <p:sp>
        <p:nvSpPr>
          <p:cNvPr id="12" name="Content Placeholder 11">
            <a:extLst>
              <a:ext uri="{FF2B5EF4-FFF2-40B4-BE49-F238E27FC236}">
                <a16:creationId xmlns:a16="http://schemas.microsoft.com/office/drawing/2014/main" id="{205F6A40-0EC7-40CA-9912-AE10D1044E84}"/>
              </a:ext>
            </a:extLst>
          </p:cNvPr>
          <p:cNvSpPr>
            <a:spLocks noGrp="1"/>
          </p:cNvSpPr>
          <p:nvPr>
            <p:ph sz="quarter" idx="27"/>
          </p:nvPr>
        </p:nvSpPr>
        <p:spPr>
          <a:xfrm>
            <a:off x="736600" y="1737114"/>
            <a:ext cx="10718800" cy="699566"/>
          </a:xfrm>
        </p:spPr>
        <p:txBody>
          <a:bodyPr/>
          <a:lstStyle/>
          <a:p>
            <a:r>
              <a:rPr lang="en-US" altLang="en-US" dirty="0"/>
              <a:t>interchanging the roles of </a:t>
            </a:r>
            <a:r>
              <a:rPr lang="en-US" altLang="en-US" i="1" dirty="0"/>
              <a:t>x </a:t>
            </a:r>
            <a:r>
              <a:rPr lang="en-US" altLang="en-US" dirty="0"/>
              <a:t>and </a:t>
            </a:r>
            <a:r>
              <a:rPr lang="en-US" altLang="en-US" i="1" dirty="0"/>
              <a:t>y</a:t>
            </a:r>
            <a:r>
              <a:rPr lang="en-US" altLang="en-US" dirty="0"/>
              <a:t> in Formula 2 or Equation 3, we obtain the following formula for its length:</a:t>
            </a:r>
            <a:endParaRPr lang="en-US" dirty="0"/>
          </a:p>
        </p:txBody>
      </p:sp>
      <p:graphicFrame>
        <p:nvGraphicFramePr>
          <p:cNvPr id="9" name="Content Placeholder 8" descr="(item 4) L = int_c^d (sqrt(1 + ([g prime (y)]^2) d y) = int_c^d (sqrt(1 + (((d x)/(d y))^2) d y)">
            <a:extLst>
              <a:ext uri="{FF2B5EF4-FFF2-40B4-BE49-F238E27FC236}">
                <a16:creationId xmlns:a16="http://schemas.microsoft.com/office/drawing/2014/main" id="{8050329E-05ED-4AE4-94CE-54EE0F4E7118}"/>
              </a:ext>
            </a:extLst>
          </p:cNvPr>
          <p:cNvGraphicFramePr>
            <a:graphicFrameLocks noGrp="1" noChangeAspect="1"/>
          </p:cNvGraphicFramePr>
          <p:nvPr>
            <p:ph sz="quarter" idx="24"/>
            <p:extLst>
              <p:ext uri="{D42A27DB-BD31-4B8C-83A1-F6EECF244321}">
                <p14:modId xmlns:p14="http://schemas.microsoft.com/office/powerpoint/2010/main" val="617285873"/>
              </p:ext>
            </p:extLst>
          </p:nvPr>
        </p:nvGraphicFramePr>
        <p:xfrm>
          <a:off x="3022679" y="2734651"/>
          <a:ext cx="6140292" cy="1015357"/>
        </p:xfrm>
        <a:graphic>
          <a:graphicData uri="http://schemas.openxmlformats.org/presentationml/2006/ole">
            <mc:AlternateContent xmlns:mc="http://schemas.openxmlformats.org/markup-compatibility/2006">
              <mc:Choice xmlns:v="urn:schemas-microsoft-com:vml" Requires="v">
                <p:oleObj spid="_x0000_s547945" name="Equation" r:id="rId5" imgW="6222960" imgH="1028520" progId="Equation.DSMT4">
                  <p:embed/>
                </p:oleObj>
              </mc:Choice>
              <mc:Fallback>
                <p:oleObj name="Equation" r:id="rId5" imgW="6222960" imgH="1028520" progId="Equation.DSMT4">
                  <p:embed/>
                  <p:pic>
                    <p:nvPicPr>
                      <p:cNvPr id="7" name="Object 6">
                        <a:extLst>
                          <a:ext uri="{FF2B5EF4-FFF2-40B4-BE49-F238E27FC236}">
                            <a16:creationId xmlns:a16="http://schemas.microsoft.com/office/drawing/2014/main" id="{D7EBD4CA-659C-4346-B741-EFED89FF610D}"/>
                          </a:ext>
                        </a:extLst>
                      </p:cNvPr>
                      <p:cNvPicPr/>
                      <p:nvPr/>
                    </p:nvPicPr>
                    <p:blipFill>
                      <a:blip r:embed="rId6"/>
                      <a:stretch>
                        <a:fillRect/>
                      </a:stretch>
                    </p:blipFill>
                    <p:spPr>
                      <a:xfrm>
                        <a:off x="3022679" y="2734651"/>
                        <a:ext cx="6140292" cy="1015357"/>
                      </a:xfrm>
                      <a:prstGeom prst="rect">
                        <a:avLst/>
                      </a:prstGeom>
                    </p:spPr>
                  </p:pic>
                </p:oleObj>
              </mc:Fallback>
            </mc:AlternateContent>
          </a:graphicData>
        </a:graphic>
      </p:graphicFrame>
    </p:spTree>
    <p:extLst>
      <p:ext uri="{BB962C8B-B14F-4D97-AF65-F5344CB8AC3E}">
        <p14:creationId xmlns:p14="http://schemas.microsoft.com/office/powerpoint/2010/main" val="3784922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272-05C5-4CEA-B5D4-44F4BE4F8F2C}"/>
              </a:ext>
            </a:extLst>
          </p:cNvPr>
          <p:cNvSpPr>
            <a:spLocks noGrp="1"/>
          </p:cNvSpPr>
          <p:nvPr>
            <p:ph type="title"/>
          </p:nvPr>
        </p:nvSpPr>
        <p:spPr>
          <a:xfrm>
            <a:off x="838200" y="3137820"/>
            <a:ext cx="10515600" cy="672105"/>
          </a:xfrm>
        </p:spPr>
        <p:txBody>
          <a:bodyPr/>
          <a:lstStyle/>
          <a:p>
            <a:pPr algn="ctr"/>
            <a:r>
              <a:rPr lang="en-US" sz="3600" dirty="0"/>
              <a:t>The Arc Length Function</a:t>
            </a:r>
          </a:p>
        </p:txBody>
      </p:sp>
    </p:spTree>
    <p:extLst>
      <p:ext uri="{BB962C8B-B14F-4D97-AF65-F5344CB8AC3E}">
        <p14:creationId xmlns:p14="http://schemas.microsoft.com/office/powerpoint/2010/main" val="38733663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2747-6760-4F10-9D60-B0487D9C34C5}"/>
              </a:ext>
            </a:extLst>
          </p:cNvPr>
          <p:cNvSpPr>
            <a:spLocks noGrp="1"/>
          </p:cNvSpPr>
          <p:nvPr>
            <p:ph type="title"/>
          </p:nvPr>
        </p:nvSpPr>
        <p:spPr/>
        <p:txBody>
          <a:bodyPr/>
          <a:lstStyle/>
          <a:p>
            <a:r>
              <a:rPr lang="en-US" altLang="en-US" dirty="0"/>
              <a:t>The Arc Length Function </a:t>
            </a:r>
            <a:r>
              <a:rPr lang="en-US" altLang="en-US" sz="2400" b="0" dirty="0"/>
              <a:t>(1 of 4)</a:t>
            </a:r>
            <a:endParaRPr lang="en-US" dirty="0"/>
          </a:p>
        </p:txBody>
      </p:sp>
      <p:sp>
        <p:nvSpPr>
          <p:cNvPr id="3" name="Content Placeholder 2">
            <a:extLst>
              <a:ext uri="{FF2B5EF4-FFF2-40B4-BE49-F238E27FC236}">
                <a16:creationId xmlns:a16="http://schemas.microsoft.com/office/drawing/2014/main" id="{C7632355-4554-4E43-9D86-CA87F4506BD0}"/>
              </a:ext>
            </a:extLst>
          </p:cNvPr>
          <p:cNvSpPr>
            <a:spLocks noGrp="1"/>
          </p:cNvSpPr>
          <p:nvPr>
            <p:ph sz="quarter" idx="23"/>
          </p:nvPr>
        </p:nvSpPr>
        <p:spPr>
          <a:xfrm>
            <a:off x="736600" y="1289049"/>
            <a:ext cx="10718800" cy="2093129"/>
          </a:xfrm>
        </p:spPr>
        <p:txBody>
          <a:bodyPr/>
          <a:lstStyle/>
          <a:p>
            <a:r>
              <a:rPr lang="en-US" altLang="en-US" dirty="0"/>
              <a:t>We will find it useful to have a function that measures the arc length of a curve from a particular starting point to any other point on the curve. </a:t>
            </a:r>
          </a:p>
          <a:p>
            <a:r>
              <a:rPr lang="en-US" altLang="en-US" dirty="0"/>
              <a:t>Thus if a smooth curve </a:t>
            </a:r>
            <a:r>
              <a:rPr lang="en-US" altLang="en-US" i="1" dirty="0"/>
              <a:t>C </a:t>
            </a:r>
            <a:r>
              <a:rPr lang="en-US" altLang="en-US" dirty="0"/>
              <a:t>has the equation, </a:t>
            </a:r>
            <a:r>
              <a:rPr lang="en-US" altLang="en-US" i="1" dirty="0"/>
              <a:t>y</a:t>
            </a:r>
            <a:r>
              <a:rPr lang="en-US" altLang="en-US" dirty="0"/>
              <a:t> = </a:t>
            </a:r>
            <a:r>
              <a:rPr lang="en-US" altLang="en-US" i="1" dirty="0"/>
              <a:t>f</a:t>
            </a:r>
            <a:r>
              <a:rPr lang="en-US" altLang="en-US" sz="400" i="1" dirty="0"/>
              <a:t> </a:t>
            </a:r>
            <a:r>
              <a:rPr lang="en-US" altLang="en-US" dirty="0"/>
              <a:t>(</a:t>
            </a:r>
            <a:r>
              <a:rPr lang="en-US" altLang="en-US" i="1" dirty="0"/>
              <a:t>x</a:t>
            </a:r>
            <a:r>
              <a:rPr lang="en-US" altLang="en-US" dirty="0"/>
              <a:t>), </a:t>
            </a:r>
            <a:r>
              <a:rPr lang="en-US" altLang="en-US" i="1" dirty="0"/>
              <a:t>a ≤</a:t>
            </a:r>
            <a:r>
              <a:rPr lang="en-US" altLang="en-US" dirty="0"/>
              <a:t> </a:t>
            </a:r>
            <a:r>
              <a:rPr lang="en-US" altLang="en-US" i="1" dirty="0"/>
              <a:t>x ≤ b</a:t>
            </a:r>
            <a:r>
              <a:rPr lang="en-US" altLang="en-US" dirty="0"/>
              <a:t> let </a:t>
            </a:r>
            <a:r>
              <a:rPr lang="en-US" altLang="en-US" i="1" dirty="0"/>
              <a:t>s</a:t>
            </a:r>
            <a:r>
              <a:rPr lang="en-US" altLang="en-US" sz="400" i="1" dirty="0"/>
              <a:t> </a:t>
            </a:r>
            <a:r>
              <a:rPr lang="en-US" altLang="en-US" dirty="0"/>
              <a:t>(</a:t>
            </a:r>
            <a:r>
              <a:rPr lang="en-US" altLang="en-US" i="1" dirty="0"/>
              <a:t>x</a:t>
            </a:r>
            <a:r>
              <a:rPr lang="en-US" altLang="en-US" dirty="0"/>
              <a:t>) be the distance along </a:t>
            </a:r>
            <a:r>
              <a:rPr lang="en-US" altLang="en-US" i="1" dirty="0"/>
              <a:t>C</a:t>
            </a:r>
            <a:r>
              <a:rPr lang="en-US" altLang="en-US" dirty="0"/>
              <a:t> from the initial point </a:t>
            </a:r>
            <a:r>
              <a:rPr lang="en-US" altLang="en-US" i="1" dirty="0"/>
              <a:t>P</a:t>
            </a:r>
            <a:r>
              <a:rPr lang="en-US" altLang="en-US" baseline="-25000" dirty="0"/>
              <a:t>0</a:t>
            </a:r>
            <a:r>
              <a:rPr lang="en-US" altLang="en-US" dirty="0"/>
              <a:t>(</a:t>
            </a:r>
            <a:r>
              <a:rPr lang="en-US" altLang="en-US" i="1" dirty="0"/>
              <a:t>a</a:t>
            </a:r>
            <a:r>
              <a:rPr lang="en-US" altLang="en-US" dirty="0"/>
              <a:t>, </a:t>
            </a:r>
            <a:r>
              <a:rPr lang="en-US" altLang="en-US" i="1" dirty="0"/>
              <a:t>f</a:t>
            </a:r>
            <a:r>
              <a:rPr lang="en-US" altLang="en-US" sz="400" i="1" dirty="0"/>
              <a:t> </a:t>
            </a:r>
            <a:r>
              <a:rPr lang="en-US" altLang="en-US" dirty="0"/>
              <a:t>(</a:t>
            </a:r>
            <a:r>
              <a:rPr lang="en-US" altLang="en-US" i="1" dirty="0"/>
              <a:t>a</a:t>
            </a:r>
            <a:r>
              <a:rPr lang="en-US" altLang="en-US" dirty="0"/>
              <a:t>)) to the point </a:t>
            </a:r>
            <a:r>
              <a:rPr lang="en-US" altLang="en-US" i="1" dirty="0"/>
              <a:t>Q</a:t>
            </a:r>
            <a:r>
              <a:rPr lang="en-US" altLang="en-US" sz="400" i="1" dirty="0"/>
              <a:t> </a:t>
            </a:r>
            <a:r>
              <a:rPr lang="en-US" altLang="en-US" dirty="0"/>
              <a:t>(</a:t>
            </a:r>
            <a:r>
              <a:rPr lang="en-US" altLang="en-US" i="1" dirty="0"/>
              <a:t>x</a:t>
            </a:r>
            <a:r>
              <a:rPr lang="en-US" altLang="en-US" dirty="0"/>
              <a:t>, </a:t>
            </a:r>
            <a:r>
              <a:rPr lang="en-US" altLang="en-US" i="1" dirty="0"/>
              <a:t>f</a:t>
            </a:r>
            <a:r>
              <a:rPr lang="en-US" altLang="en-US" sz="400" i="1" dirty="0"/>
              <a:t> </a:t>
            </a:r>
            <a:r>
              <a:rPr lang="en-US" altLang="en-US" dirty="0"/>
              <a:t>(</a:t>
            </a:r>
            <a:r>
              <a:rPr lang="en-US" altLang="en-US" i="1" dirty="0"/>
              <a:t>x</a:t>
            </a:r>
            <a:r>
              <a:rPr lang="en-US" altLang="en-US" dirty="0"/>
              <a:t>)).</a:t>
            </a:r>
          </a:p>
          <a:p>
            <a:r>
              <a:rPr lang="en-US" altLang="en-US" dirty="0"/>
              <a:t>Then </a:t>
            </a:r>
            <a:r>
              <a:rPr lang="en-US" altLang="en-US" i="1" dirty="0"/>
              <a:t>s </a:t>
            </a:r>
            <a:r>
              <a:rPr lang="en-US" altLang="en-US" dirty="0"/>
              <a:t>is a function, called the </a:t>
            </a:r>
            <a:r>
              <a:rPr lang="en-US" altLang="en-US" b="1" dirty="0"/>
              <a:t>arc length function</a:t>
            </a:r>
            <a:r>
              <a:rPr lang="en-US" altLang="en-US" dirty="0"/>
              <a:t>, and, by Formula 2,</a:t>
            </a:r>
          </a:p>
        </p:txBody>
      </p:sp>
      <p:graphicFrame>
        <p:nvGraphicFramePr>
          <p:cNvPr id="8" name="Content Placeholder 7" descr="(item 5). s(x) = int_a^x (sqrt(1 + ([f prime (t)]^2) d t)&#10;">
            <a:extLst>
              <a:ext uri="{FF2B5EF4-FFF2-40B4-BE49-F238E27FC236}">
                <a16:creationId xmlns:a16="http://schemas.microsoft.com/office/drawing/2014/main" id="{08ED8BF9-89FE-4B93-8978-5CA4BAC00E09}"/>
              </a:ext>
            </a:extLst>
          </p:cNvPr>
          <p:cNvGraphicFramePr>
            <a:graphicFrameLocks noGrp="1" noChangeAspect="1"/>
          </p:cNvGraphicFramePr>
          <p:nvPr>
            <p:ph sz="quarter" idx="24"/>
            <p:extLst>
              <p:ext uri="{D42A27DB-BD31-4B8C-83A1-F6EECF244321}">
                <p14:modId xmlns:p14="http://schemas.microsoft.com/office/powerpoint/2010/main" val="2391740985"/>
              </p:ext>
            </p:extLst>
          </p:nvPr>
        </p:nvGraphicFramePr>
        <p:xfrm>
          <a:off x="4006137" y="4002564"/>
          <a:ext cx="4173375" cy="711526"/>
        </p:xfrm>
        <a:graphic>
          <a:graphicData uri="http://schemas.openxmlformats.org/presentationml/2006/ole">
            <mc:AlternateContent xmlns:mc="http://schemas.openxmlformats.org/markup-compatibility/2006">
              <mc:Choice xmlns:v="urn:schemas-microsoft-com:vml" Requires="v">
                <p:oleObj spid="_x0000_s548919" name="Equation" r:id="rId3" imgW="3873240" imgH="660240" progId="Equation.DSMT4">
                  <p:embed/>
                </p:oleObj>
              </mc:Choice>
              <mc:Fallback>
                <p:oleObj name="Equation" r:id="rId3" imgW="3873240" imgH="660240" progId="Equation.DSMT4">
                  <p:embed/>
                  <p:pic>
                    <p:nvPicPr>
                      <p:cNvPr id="7" name="Object 6">
                        <a:extLst>
                          <a:ext uri="{FF2B5EF4-FFF2-40B4-BE49-F238E27FC236}">
                            <a16:creationId xmlns:a16="http://schemas.microsoft.com/office/drawing/2014/main" id="{E0D4EB13-8D1D-4E48-9459-3E4CE1B7806A}"/>
                          </a:ext>
                        </a:extLst>
                      </p:cNvPr>
                      <p:cNvPicPr/>
                      <p:nvPr/>
                    </p:nvPicPr>
                    <p:blipFill>
                      <a:blip r:embed="rId4"/>
                      <a:stretch>
                        <a:fillRect/>
                      </a:stretch>
                    </p:blipFill>
                    <p:spPr>
                      <a:xfrm>
                        <a:off x="4006137" y="4002564"/>
                        <a:ext cx="4173375" cy="711526"/>
                      </a:xfrm>
                      <a:prstGeom prst="rect">
                        <a:avLst/>
                      </a:prstGeom>
                    </p:spPr>
                  </p:pic>
                </p:oleObj>
              </mc:Fallback>
            </mc:AlternateContent>
          </a:graphicData>
        </a:graphic>
      </p:graphicFrame>
    </p:spTree>
    <p:extLst>
      <p:ext uri="{BB962C8B-B14F-4D97-AF65-F5344CB8AC3E}">
        <p14:creationId xmlns:p14="http://schemas.microsoft.com/office/powerpoint/2010/main" val="1086946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B534-002F-41E0-92E5-8F7D9AC99E43}"/>
              </a:ext>
            </a:extLst>
          </p:cNvPr>
          <p:cNvSpPr>
            <a:spLocks noGrp="1"/>
          </p:cNvSpPr>
          <p:nvPr>
            <p:ph type="title"/>
          </p:nvPr>
        </p:nvSpPr>
        <p:spPr/>
        <p:txBody>
          <a:bodyPr/>
          <a:lstStyle/>
          <a:p>
            <a:r>
              <a:rPr lang="en-US" altLang="en-US" dirty="0"/>
              <a:t>The Arc Length Function </a:t>
            </a:r>
            <a:r>
              <a:rPr lang="en-US" altLang="en-US" sz="2400" b="0" dirty="0"/>
              <a:t>(2 of 4)</a:t>
            </a:r>
            <a:endParaRPr lang="en-US" dirty="0"/>
          </a:p>
        </p:txBody>
      </p:sp>
      <p:sp>
        <p:nvSpPr>
          <p:cNvPr id="3" name="Content Placeholder 2">
            <a:extLst>
              <a:ext uri="{FF2B5EF4-FFF2-40B4-BE49-F238E27FC236}">
                <a16:creationId xmlns:a16="http://schemas.microsoft.com/office/drawing/2014/main" id="{29CEBD60-ABA3-4A59-A924-E409AF7A05A9}"/>
              </a:ext>
            </a:extLst>
          </p:cNvPr>
          <p:cNvSpPr>
            <a:spLocks noGrp="1"/>
          </p:cNvSpPr>
          <p:nvPr>
            <p:ph sz="quarter" idx="23"/>
          </p:nvPr>
        </p:nvSpPr>
        <p:spPr>
          <a:xfrm>
            <a:off x="736600" y="1289050"/>
            <a:ext cx="10718800" cy="1121826"/>
          </a:xfrm>
        </p:spPr>
        <p:txBody>
          <a:bodyPr/>
          <a:lstStyle/>
          <a:p>
            <a:r>
              <a:rPr lang="en-US" altLang="en-US" dirty="0"/>
              <a:t>(We have replaced the variable of integration by </a:t>
            </a:r>
            <a:r>
              <a:rPr lang="en-US" altLang="en-US" i="1" dirty="0"/>
              <a:t>t</a:t>
            </a:r>
            <a:r>
              <a:rPr lang="en-US" altLang="en-US" dirty="0"/>
              <a:t> so that </a:t>
            </a:r>
            <a:r>
              <a:rPr lang="en-US" altLang="en-US" i="1" dirty="0"/>
              <a:t>x</a:t>
            </a:r>
            <a:r>
              <a:rPr lang="en-US" altLang="en-US" dirty="0"/>
              <a:t> does not have two meanings.) We can use Part 1 of the Fundamental Theorem of Calculus to differentiate Equation 5 (since the integrand is continuous): </a:t>
            </a:r>
            <a:endParaRPr lang="en-US" dirty="0"/>
          </a:p>
        </p:txBody>
      </p:sp>
      <p:graphicFrame>
        <p:nvGraphicFramePr>
          <p:cNvPr id="8" name="Content Placeholder 7" descr="(item 6) ((d s)/(d x)) = sqrt(1 + ([f prime (x)]^2) = sqrt(1 + (((d y)/(d x))^2)">
            <a:extLst>
              <a:ext uri="{FF2B5EF4-FFF2-40B4-BE49-F238E27FC236}">
                <a16:creationId xmlns:a16="http://schemas.microsoft.com/office/drawing/2014/main" id="{817F5D00-5282-4C80-818E-BF90164AB56A}"/>
              </a:ext>
            </a:extLst>
          </p:cNvPr>
          <p:cNvGraphicFramePr>
            <a:graphicFrameLocks noGrp="1" noChangeAspect="1"/>
          </p:cNvGraphicFramePr>
          <p:nvPr>
            <p:ph sz="quarter" idx="24"/>
            <p:extLst>
              <p:ext uri="{D42A27DB-BD31-4B8C-83A1-F6EECF244321}">
                <p14:modId xmlns:p14="http://schemas.microsoft.com/office/powerpoint/2010/main" val="1003982037"/>
              </p:ext>
            </p:extLst>
          </p:nvPr>
        </p:nvGraphicFramePr>
        <p:xfrm>
          <a:off x="3540125" y="2595563"/>
          <a:ext cx="5111750" cy="984250"/>
        </p:xfrm>
        <a:graphic>
          <a:graphicData uri="http://schemas.openxmlformats.org/presentationml/2006/ole">
            <mc:AlternateContent xmlns:mc="http://schemas.openxmlformats.org/markup-compatibility/2006">
              <mc:Choice xmlns:v="urn:schemas-microsoft-com:vml" Requires="v">
                <p:oleObj spid="_x0000_s549993" name="Equation" r:id="rId3" imgW="5079960" imgH="977760" progId="Equation.DSMT4">
                  <p:embed/>
                </p:oleObj>
              </mc:Choice>
              <mc:Fallback>
                <p:oleObj name="Equation" r:id="rId3" imgW="5079960" imgH="977760" progId="Equation.DSMT4">
                  <p:embed/>
                  <p:pic>
                    <p:nvPicPr>
                      <p:cNvPr id="7" name="Object 6">
                        <a:extLst>
                          <a:ext uri="{FF2B5EF4-FFF2-40B4-BE49-F238E27FC236}">
                            <a16:creationId xmlns:a16="http://schemas.microsoft.com/office/drawing/2014/main" id="{7353962B-FE66-402D-ADE3-8C4F6D01DF7F}"/>
                          </a:ext>
                        </a:extLst>
                      </p:cNvPr>
                      <p:cNvPicPr/>
                      <p:nvPr/>
                    </p:nvPicPr>
                    <p:blipFill>
                      <a:blip r:embed="rId4"/>
                      <a:stretch>
                        <a:fillRect/>
                      </a:stretch>
                    </p:blipFill>
                    <p:spPr>
                      <a:xfrm>
                        <a:off x="3540125" y="2595563"/>
                        <a:ext cx="5111750" cy="984250"/>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1EC4EFB-979C-4982-B323-F19B24994B72}"/>
              </a:ext>
            </a:extLst>
          </p:cNvPr>
          <p:cNvSpPr>
            <a:spLocks noGrp="1"/>
          </p:cNvSpPr>
          <p:nvPr>
            <p:ph sz="quarter" idx="25"/>
          </p:nvPr>
        </p:nvSpPr>
        <p:spPr>
          <a:xfrm>
            <a:off x="736600" y="3892218"/>
            <a:ext cx="10814050" cy="339698"/>
          </a:xfrm>
        </p:spPr>
        <p:txBody>
          <a:bodyPr/>
          <a:lstStyle/>
          <a:p>
            <a:r>
              <a:rPr lang="en-US" altLang="en-US" dirty="0"/>
              <a:t>Equation 6 shows that the rate of change of </a:t>
            </a:r>
            <a:r>
              <a:rPr lang="en-US" altLang="en-US" i="1" dirty="0"/>
              <a:t>s</a:t>
            </a:r>
            <a:r>
              <a:rPr lang="en-US" altLang="en-US" dirty="0"/>
              <a:t> with respect to </a:t>
            </a:r>
            <a:r>
              <a:rPr lang="en-US" altLang="en-US" i="1" dirty="0"/>
              <a:t>x </a:t>
            </a:r>
            <a:r>
              <a:rPr lang="en-US" altLang="en-US" dirty="0"/>
              <a:t>is always at</a:t>
            </a:r>
            <a:endParaRPr lang="en-US" dirty="0"/>
          </a:p>
        </p:txBody>
      </p:sp>
      <p:sp>
        <p:nvSpPr>
          <p:cNvPr id="12" name="Content Placeholder 11">
            <a:extLst>
              <a:ext uri="{FF2B5EF4-FFF2-40B4-BE49-F238E27FC236}">
                <a16:creationId xmlns:a16="http://schemas.microsoft.com/office/drawing/2014/main" id="{FBF180EA-E8E1-4BD1-87D1-D3B39C053764}"/>
              </a:ext>
            </a:extLst>
          </p:cNvPr>
          <p:cNvSpPr>
            <a:spLocks noGrp="1"/>
          </p:cNvSpPr>
          <p:nvPr>
            <p:ph sz="quarter" idx="26"/>
          </p:nvPr>
        </p:nvSpPr>
        <p:spPr>
          <a:xfrm>
            <a:off x="736600" y="4388298"/>
            <a:ext cx="4145116" cy="389669"/>
          </a:xfrm>
        </p:spPr>
        <p:txBody>
          <a:bodyPr/>
          <a:lstStyle/>
          <a:p>
            <a:r>
              <a:rPr lang="en-US" altLang="en-US" dirty="0"/>
              <a:t>least 1 and is equal to 1 when</a:t>
            </a:r>
            <a:endParaRPr lang="en-US" dirty="0"/>
          </a:p>
        </p:txBody>
      </p:sp>
      <p:graphicFrame>
        <p:nvGraphicFramePr>
          <p:cNvPr id="18" name="Content Placeholder 17" descr="f prime(x)">
            <a:extLst>
              <a:ext uri="{FF2B5EF4-FFF2-40B4-BE49-F238E27FC236}">
                <a16:creationId xmlns:a16="http://schemas.microsoft.com/office/drawing/2014/main" id="{3B47CC34-A26A-48E1-BD9F-3BD2D79B4A00}"/>
              </a:ext>
            </a:extLst>
          </p:cNvPr>
          <p:cNvGraphicFramePr>
            <a:graphicFrameLocks noGrp="1" noChangeAspect="1"/>
          </p:cNvGraphicFramePr>
          <p:nvPr>
            <p:ph sz="quarter" idx="27"/>
            <p:extLst>
              <p:ext uri="{D42A27DB-BD31-4B8C-83A1-F6EECF244321}">
                <p14:modId xmlns:p14="http://schemas.microsoft.com/office/powerpoint/2010/main" val="1836294619"/>
              </p:ext>
            </p:extLst>
          </p:nvPr>
        </p:nvGraphicFramePr>
        <p:xfrm>
          <a:off x="4847021" y="4370876"/>
          <a:ext cx="772778" cy="438264"/>
        </p:xfrm>
        <a:graphic>
          <a:graphicData uri="http://schemas.openxmlformats.org/presentationml/2006/ole">
            <mc:AlternateContent xmlns:mc="http://schemas.openxmlformats.org/markup-compatibility/2006">
              <mc:Choice xmlns:v="urn:schemas-microsoft-com:vml" Requires="v">
                <p:oleObj spid="_x0000_s549994" name="Equation" r:id="rId5" imgW="761760" imgH="431640" progId="Equation.DSMT4">
                  <p:embed/>
                </p:oleObj>
              </mc:Choice>
              <mc:Fallback>
                <p:oleObj name="Equation" r:id="rId5" imgW="761760" imgH="431640" progId="Equation.DSMT4">
                  <p:embed/>
                  <p:pic>
                    <p:nvPicPr>
                      <p:cNvPr id="17" name="Object 16">
                        <a:extLst>
                          <a:ext uri="{FF2B5EF4-FFF2-40B4-BE49-F238E27FC236}">
                            <a16:creationId xmlns:a16="http://schemas.microsoft.com/office/drawing/2014/main" id="{C4D7A926-52B2-4E48-A632-31E03DCC73CC}"/>
                          </a:ext>
                        </a:extLst>
                      </p:cNvPr>
                      <p:cNvPicPr/>
                      <p:nvPr/>
                    </p:nvPicPr>
                    <p:blipFill>
                      <a:blip r:embed="rId6"/>
                      <a:stretch>
                        <a:fillRect/>
                      </a:stretch>
                    </p:blipFill>
                    <p:spPr>
                      <a:xfrm>
                        <a:off x="4847021" y="4370876"/>
                        <a:ext cx="772778" cy="438264"/>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2560654C-BB22-43E3-9AB8-69108DCE45B8}"/>
              </a:ext>
            </a:extLst>
          </p:cNvPr>
          <p:cNvSpPr>
            <a:spLocks noGrp="1"/>
          </p:cNvSpPr>
          <p:nvPr>
            <p:ph sz="quarter" idx="28"/>
          </p:nvPr>
        </p:nvSpPr>
        <p:spPr>
          <a:xfrm>
            <a:off x="5683708" y="4424569"/>
            <a:ext cx="3835400" cy="390343"/>
          </a:xfrm>
        </p:spPr>
        <p:txBody>
          <a:bodyPr/>
          <a:lstStyle/>
          <a:p>
            <a:r>
              <a:rPr lang="en-US" altLang="en-US" dirty="0"/>
              <a:t>the slope of the curve, is 0.</a:t>
            </a:r>
            <a:endParaRPr lang="en-US" dirty="0"/>
          </a:p>
        </p:txBody>
      </p:sp>
    </p:spTree>
    <p:extLst>
      <p:ext uri="{BB962C8B-B14F-4D97-AF65-F5344CB8AC3E}">
        <p14:creationId xmlns:p14="http://schemas.microsoft.com/office/powerpoint/2010/main" val="4272475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58852"/>
            <a:ext cx="10515600" cy="574239"/>
          </a:xfrm>
        </p:spPr>
        <p:txBody>
          <a:bodyPr/>
          <a:lstStyle/>
          <a:p>
            <a:pPr algn="ctr"/>
            <a:r>
              <a:rPr lang="en-US" dirty="0"/>
              <a:t>8.1 </a:t>
            </a:r>
            <a:r>
              <a:rPr lang="en-US" altLang="en-US" dirty="0"/>
              <a:t>Arc Length</a:t>
            </a:r>
          </a:p>
        </p:txBody>
      </p:sp>
      <p:sp>
        <p:nvSpPr>
          <p:cNvPr id="5" name="Footer Placeholder 4"/>
          <p:cNvSpPr>
            <a:spLocks noGrp="1"/>
          </p:cNvSpPr>
          <p:nvPr>
            <p:ph type="ftr" sz="quarter" idx="3"/>
          </p:nvPr>
        </p:nvSpPr>
        <p:spPr>
          <a:xfrm>
            <a:off x="2923890" y="6356350"/>
            <a:ext cx="8801669" cy="501650"/>
          </a:xfrm>
        </p:spPr>
        <p:txBody>
          <a:bodyPr/>
          <a:lstStyle/>
          <a:p>
            <a:r>
              <a:rPr lang="en-US" dirty="0"/>
              <a:t>Stewart, </a:t>
            </a:r>
            <a:r>
              <a:rPr lang="en-US" dirty="0" smtClean="0"/>
              <a:t>Calculus, </a:t>
            </a:r>
            <a:r>
              <a:rPr lang="en-US" dirty="0"/>
              <a:t>8th Edition. © 2016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947061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6F21E-41B7-4E24-89AF-752040E07249}"/>
              </a:ext>
            </a:extLst>
          </p:cNvPr>
          <p:cNvSpPr>
            <a:spLocks noGrp="1"/>
          </p:cNvSpPr>
          <p:nvPr>
            <p:ph type="title"/>
          </p:nvPr>
        </p:nvSpPr>
        <p:spPr/>
        <p:txBody>
          <a:bodyPr/>
          <a:lstStyle/>
          <a:p>
            <a:r>
              <a:rPr lang="en-US" altLang="en-US" dirty="0"/>
              <a:t>The Arc Length Function </a:t>
            </a:r>
            <a:r>
              <a:rPr lang="en-US" altLang="en-US" sz="2400" b="0" dirty="0"/>
              <a:t>(3 of 4)</a:t>
            </a:r>
            <a:endParaRPr lang="en-US" dirty="0"/>
          </a:p>
        </p:txBody>
      </p:sp>
      <p:sp>
        <p:nvSpPr>
          <p:cNvPr id="3" name="Content Placeholder 2">
            <a:extLst>
              <a:ext uri="{FF2B5EF4-FFF2-40B4-BE49-F238E27FC236}">
                <a16:creationId xmlns:a16="http://schemas.microsoft.com/office/drawing/2014/main" id="{F600841A-C734-410A-B699-A983433BF017}"/>
              </a:ext>
            </a:extLst>
          </p:cNvPr>
          <p:cNvSpPr>
            <a:spLocks noGrp="1"/>
          </p:cNvSpPr>
          <p:nvPr>
            <p:ph sz="quarter" idx="23"/>
          </p:nvPr>
        </p:nvSpPr>
        <p:spPr>
          <a:xfrm>
            <a:off x="736600" y="1289050"/>
            <a:ext cx="4204110" cy="316488"/>
          </a:xfrm>
        </p:spPr>
        <p:txBody>
          <a:bodyPr/>
          <a:lstStyle/>
          <a:p>
            <a:r>
              <a:rPr lang="en-US" altLang="en-US" dirty="0"/>
              <a:t>The differential of arc length is</a:t>
            </a:r>
          </a:p>
        </p:txBody>
      </p:sp>
      <p:graphicFrame>
        <p:nvGraphicFramePr>
          <p:cNvPr id="20" name="Content Placeholder 19" descr="(item 7) d s = sqrt(1 + (((d y)/(d x))^2) d x">
            <a:extLst>
              <a:ext uri="{FF2B5EF4-FFF2-40B4-BE49-F238E27FC236}">
                <a16:creationId xmlns:a16="http://schemas.microsoft.com/office/drawing/2014/main" id="{9DE6B965-1AE1-4E54-9482-9448297B4B4C}"/>
              </a:ext>
            </a:extLst>
          </p:cNvPr>
          <p:cNvGraphicFramePr>
            <a:graphicFrameLocks noGrp="1" noChangeAspect="1"/>
          </p:cNvGraphicFramePr>
          <p:nvPr>
            <p:ph sz="quarter" idx="24"/>
            <p:extLst>
              <p:ext uri="{D42A27DB-BD31-4B8C-83A1-F6EECF244321}">
                <p14:modId xmlns:p14="http://schemas.microsoft.com/office/powerpoint/2010/main" val="1702328725"/>
              </p:ext>
            </p:extLst>
          </p:nvPr>
        </p:nvGraphicFramePr>
        <p:xfrm>
          <a:off x="3708400" y="1751013"/>
          <a:ext cx="3001963" cy="928687"/>
        </p:xfrm>
        <a:graphic>
          <a:graphicData uri="http://schemas.openxmlformats.org/presentationml/2006/ole">
            <mc:AlternateContent xmlns:mc="http://schemas.openxmlformats.org/markup-compatibility/2006">
              <mc:Choice xmlns:v="urn:schemas-microsoft-com:vml" Requires="v">
                <p:oleObj spid="_x0000_s551018" name="Equation" r:id="rId3" imgW="3162240" imgH="977760" progId="Equation.DSMT4">
                  <p:embed/>
                </p:oleObj>
              </mc:Choice>
              <mc:Fallback>
                <p:oleObj name="Equation" r:id="rId3" imgW="3162240" imgH="977760" progId="Equation.DSMT4">
                  <p:embed/>
                  <p:pic>
                    <p:nvPicPr>
                      <p:cNvPr id="19" name="Object 18">
                        <a:extLst>
                          <a:ext uri="{FF2B5EF4-FFF2-40B4-BE49-F238E27FC236}">
                            <a16:creationId xmlns:a16="http://schemas.microsoft.com/office/drawing/2014/main" id="{45967D4E-A451-4D28-844E-480368F46D6E}"/>
                          </a:ext>
                        </a:extLst>
                      </p:cNvPr>
                      <p:cNvPicPr/>
                      <p:nvPr/>
                    </p:nvPicPr>
                    <p:blipFill>
                      <a:blip r:embed="rId4"/>
                      <a:stretch>
                        <a:fillRect/>
                      </a:stretch>
                    </p:blipFill>
                    <p:spPr>
                      <a:xfrm>
                        <a:off x="3708400" y="1751013"/>
                        <a:ext cx="3001963" cy="92868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D9F21B4D-81D2-4657-B0E5-698894FF3543}"/>
              </a:ext>
            </a:extLst>
          </p:cNvPr>
          <p:cNvSpPr>
            <a:spLocks noGrp="1"/>
          </p:cNvSpPr>
          <p:nvPr>
            <p:ph sz="quarter" idx="25"/>
          </p:nvPr>
        </p:nvSpPr>
        <p:spPr>
          <a:xfrm>
            <a:off x="736600" y="2829280"/>
            <a:ext cx="8245168" cy="366502"/>
          </a:xfrm>
        </p:spPr>
        <p:txBody>
          <a:bodyPr/>
          <a:lstStyle/>
          <a:p>
            <a:r>
              <a:rPr lang="en-US" altLang="en-US" dirty="0"/>
              <a:t>and this equation is sometimes written in the symmetric form</a:t>
            </a:r>
          </a:p>
        </p:txBody>
      </p:sp>
      <p:graphicFrame>
        <p:nvGraphicFramePr>
          <p:cNvPr id="22" name="Content Placeholder 21" descr="(item 8.) ((d s)^2) = ((d x)^2) + ((d y)^2)&#10;">
            <a:extLst>
              <a:ext uri="{FF2B5EF4-FFF2-40B4-BE49-F238E27FC236}">
                <a16:creationId xmlns:a16="http://schemas.microsoft.com/office/drawing/2014/main" id="{D12AAAC3-8108-4D3B-8853-5C03049D807B}"/>
              </a:ext>
            </a:extLst>
          </p:cNvPr>
          <p:cNvGraphicFramePr>
            <a:graphicFrameLocks noGrp="1" noChangeAspect="1"/>
          </p:cNvGraphicFramePr>
          <p:nvPr>
            <p:ph sz="quarter" idx="26"/>
            <p:extLst>
              <p:ext uri="{D42A27DB-BD31-4B8C-83A1-F6EECF244321}">
                <p14:modId xmlns:p14="http://schemas.microsoft.com/office/powerpoint/2010/main" val="3609834683"/>
              </p:ext>
            </p:extLst>
          </p:nvPr>
        </p:nvGraphicFramePr>
        <p:xfrm>
          <a:off x="3344863" y="3341688"/>
          <a:ext cx="3292475" cy="496887"/>
        </p:xfrm>
        <a:graphic>
          <a:graphicData uri="http://schemas.openxmlformats.org/presentationml/2006/ole">
            <mc:AlternateContent xmlns:mc="http://schemas.openxmlformats.org/markup-compatibility/2006">
              <mc:Choice xmlns:v="urn:schemas-microsoft-com:vml" Requires="v">
                <p:oleObj spid="_x0000_s551019" name="Equation" r:id="rId5" imgW="3365280" imgH="507960" progId="Equation.DSMT4">
                  <p:embed/>
                </p:oleObj>
              </mc:Choice>
              <mc:Fallback>
                <p:oleObj name="Equation" r:id="rId5" imgW="3365280" imgH="507960" progId="Equation.DSMT4">
                  <p:embed/>
                  <p:pic>
                    <p:nvPicPr>
                      <p:cNvPr id="21" name="Object 20">
                        <a:extLst>
                          <a:ext uri="{FF2B5EF4-FFF2-40B4-BE49-F238E27FC236}">
                            <a16:creationId xmlns:a16="http://schemas.microsoft.com/office/drawing/2014/main" id="{EEFF9C2F-6FC3-471C-B29B-23E327808FA7}"/>
                          </a:ext>
                        </a:extLst>
                      </p:cNvPr>
                      <p:cNvPicPr/>
                      <p:nvPr/>
                    </p:nvPicPr>
                    <p:blipFill>
                      <a:blip r:embed="rId6"/>
                      <a:stretch>
                        <a:fillRect/>
                      </a:stretch>
                    </p:blipFill>
                    <p:spPr>
                      <a:xfrm>
                        <a:off x="3344863" y="3341688"/>
                        <a:ext cx="3292475" cy="496887"/>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5B5068E-943E-433C-A572-93E5AA0B5909}"/>
              </a:ext>
            </a:extLst>
          </p:cNvPr>
          <p:cNvSpPr>
            <a:spLocks noGrp="1"/>
          </p:cNvSpPr>
          <p:nvPr>
            <p:ph sz="quarter" idx="27"/>
          </p:nvPr>
        </p:nvSpPr>
        <p:spPr>
          <a:xfrm>
            <a:off x="723898" y="4118608"/>
            <a:ext cx="5921194" cy="1432447"/>
          </a:xfrm>
        </p:spPr>
        <p:txBody>
          <a:bodyPr/>
          <a:lstStyle/>
          <a:p>
            <a:r>
              <a:rPr lang="en-US" altLang="en-US" dirty="0"/>
              <a:t>The geometric interpretation of Equation 8 is shown in Figure 7. It can be used as a mnemonic device for remembering both of the Formulas 3 and 4.</a:t>
            </a:r>
          </a:p>
        </p:txBody>
      </p:sp>
      <p:pic>
        <p:nvPicPr>
          <p:cNvPr id="23" name="Content Placeholder 22" descr="A curve and a right-angled triangle are graphed on the x y coordinate plane. The curve goes up and to the right, cuts the positive x-axis, enters the first quadrant and exits the right of the viewing window. The right-angled triangle is graphed in the first quadrant. The curve passes the triangle through the left vertex and exits through the perpendicular. The area within the triangle below the curve is labeled delta s, and the portion of the perpendicular below the curve is labeled delta y. The base of the triangle is labeled d x, the perpendicular of the triangle is labeled d y, and the hypotenuse is labeled d s.&#10;">
            <a:extLst>
              <a:ext uri="{FF2B5EF4-FFF2-40B4-BE49-F238E27FC236}">
                <a16:creationId xmlns:a16="http://schemas.microsoft.com/office/drawing/2014/main" id="{A42C7FC0-DDC6-43E0-89A5-F61E956ED985}"/>
              </a:ext>
            </a:extLst>
          </p:cNvPr>
          <p:cNvPicPr>
            <a:picLocks noGrp="1" noChangeAspect="1"/>
          </p:cNvPicPr>
          <p:nvPr>
            <p:ph sz="quarter" idx="28"/>
          </p:nvPr>
        </p:nvPicPr>
        <p:blipFill>
          <a:blip r:embed="rId7"/>
          <a:stretch>
            <a:fillRect/>
          </a:stretch>
        </p:blipFill>
        <p:spPr>
          <a:xfrm>
            <a:off x="8436528" y="3298625"/>
            <a:ext cx="3574794" cy="2474276"/>
          </a:xfrm>
          <a:prstGeom prst="rect">
            <a:avLst/>
          </a:prstGeom>
        </p:spPr>
      </p:pic>
      <p:sp>
        <p:nvSpPr>
          <p:cNvPr id="9" name="Content Placeholder 8">
            <a:extLst>
              <a:ext uri="{FF2B5EF4-FFF2-40B4-BE49-F238E27FC236}">
                <a16:creationId xmlns:a16="http://schemas.microsoft.com/office/drawing/2014/main" id="{40BDE6AF-717F-4582-B769-56DF4ACC7926}"/>
              </a:ext>
            </a:extLst>
          </p:cNvPr>
          <p:cNvSpPr>
            <a:spLocks noGrp="1"/>
          </p:cNvSpPr>
          <p:nvPr>
            <p:ph sz="quarter" idx="29"/>
          </p:nvPr>
        </p:nvSpPr>
        <p:spPr>
          <a:xfrm>
            <a:off x="10000344" y="5934385"/>
            <a:ext cx="842233" cy="207268"/>
          </a:xfrm>
        </p:spPr>
        <p:txBody>
          <a:bodyPr/>
          <a:lstStyle/>
          <a:p>
            <a:r>
              <a:rPr lang="en-US" altLang="en-US" sz="1600" b="1" dirty="0"/>
              <a:t>Figure 7</a:t>
            </a:r>
          </a:p>
        </p:txBody>
      </p:sp>
    </p:spTree>
    <p:extLst>
      <p:ext uri="{BB962C8B-B14F-4D97-AF65-F5344CB8AC3E}">
        <p14:creationId xmlns:p14="http://schemas.microsoft.com/office/powerpoint/2010/main" val="1689515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7B3B4-D8F0-4FB2-9CC3-9109B5097E6E}"/>
              </a:ext>
            </a:extLst>
          </p:cNvPr>
          <p:cNvSpPr>
            <a:spLocks noGrp="1"/>
          </p:cNvSpPr>
          <p:nvPr>
            <p:ph type="title"/>
          </p:nvPr>
        </p:nvSpPr>
        <p:spPr>
          <a:xfrm>
            <a:off x="838200" y="365126"/>
            <a:ext cx="10515600" cy="539440"/>
          </a:xfrm>
        </p:spPr>
        <p:txBody>
          <a:bodyPr/>
          <a:lstStyle/>
          <a:p>
            <a:r>
              <a:rPr lang="en-US" altLang="en-US" dirty="0"/>
              <a:t>The Arc Length Function </a:t>
            </a:r>
            <a:r>
              <a:rPr lang="en-US" altLang="en-US" sz="2400" b="0" dirty="0"/>
              <a:t>(4 of 4)</a:t>
            </a:r>
            <a:endParaRPr lang="en-US" dirty="0"/>
          </a:p>
        </p:txBody>
      </p:sp>
      <p:sp>
        <p:nvSpPr>
          <p:cNvPr id="3" name="Content Placeholder 2">
            <a:extLst>
              <a:ext uri="{FF2B5EF4-FFF2-40B4-BE49-F238E27FC236}">
                <a16:creationId xmlns:a16="http://schemas.microsoft.com/office/drawing/2014/main" id="{105A58B0-A14D-466C-80B6-226902871D74}"/>
              </a:ext>
            </a:extLst>
          </p:cNvPr>
          <p:cNvSpPr>
            <a:spLocks noGrp="1"/>
          </p:cNvSpPr>
          <p:nvPr>
            <p:ph sz="quarter" idx="23"/>
          </p:nvPr>
        </p:nvSpPr>
        <p:spPr>
          <a:xfrm>
            <a:off x="736600" y="1289050"/>
            <a:ext cx="1469571" cy="352427"/>
          </a:xfrm>
        </p:spPr>
        <p:txBody>
          <a:bodyPr/>
          <a:lstStyle/>
          <a:p>
            <a:r>
              <a:rPr lang="en-US" altLang="en-US" dirty="0"/>
              <a:t>If we write</a:t>
            </a:r>
            <a:endParaRPr lang="en-US" dirty="0"/>
          </a:p>
        </p:txBody>
      </p:sp>
      <p:graphicFrame>
        <p:nvGraphicFramePr>
          <p:cNvPr id="12" name="Content Placeholder 11" descr="L = int(ds)">
            <a:extLst>
              <a:ext uri="{FF2B5EF4-FFF2-40B4-BE49-F238E27FC236}">
                <a16:creationId xmlns:a16="http://schemas.microsoft.com/office/drawing/2014/main" id="{98DCFBE0-4B9C-4E13-AF41-F3C7EB119BB8}"/>
              </a:ext>
            </a:extLst>
          </p:cNvPr>
          <p:cNvGraphicFramePr>
            <a:graphicFrameLocks noGrp="1" noChangeAspect="1"/>
          </p:cNvGraphicFramePr>
          <p:nvPr>
            <p:ph sz="quarter" idx="24"/>
            <p:extLst>
              <p:ext uri="{D42A27DB-BD31-4B8C-83A1-F6EECF244321}">
                <p14:modId xmlns:p14="http://schemas.microsoft.com/office/powerpoint/2010/main" val="1185227385"/>
              </p:ext>
            </p:extLst>
          </p:nvPr>
        </p:nvGraphicFramePr>
        <p:xfrm>
          <a:off x="2224991" y="1238396"/>
          <a:ext cx="1032711" cy="485982"/>
        </p:xfrm>
        <a:graphic>
          <a:graphicData uri="http://schemas.openxmlformats.org/presentationml/2006/ole">
            <mc:AlternateContent xmlns:mc="http://schemas.openxmlformats.org/markup-compatibility/2006">
              <mc:Choice xmlns:v="urn:schemas-microsoft-com:vml" Requires="v">
                <p:oleObj spid="_x0000_s552041" name="Equation" r:id="rId3" imgW="1079280" imgH="507960" progId="Equation.DSMT4">
                  <p:embed/>
                </p:oleObj>
              </mc:Choice>
              <mc:Fallback>
                <p:oleObj name="Equation" r:id="rId3" imgW="1079280" imgH="507960" progId="Equation.DSMT4">
                  <p:embed/>
                  <p:pic>
                    <p:nvPicPr>
                      <p:cNvPr id="11" name="Object 10">
                        <a:extLst>
                          <a:ext uri="{FF2B5EF4-FFF2-40B4-BE49-F238E27FC236}">
                            <a16:creationId xmlns:a16="http://schemas.microsoft.com/office/drawing/2014/main" id="{2C3A2F11-3BF2-4444-AA0C-A458C4B6A07F}"/>
                          </a:ext>
                        </a:extLst>
                      </p:cNvPr>
                      <p:cNvPicPr/>
                      <p:nvPr/>
                    </p:nvPicPr>
                    <p:blipFill>
                      <a:blip r:embed="rId4"/>
                      <a:stretch>
                        <a:fillRect/>
                      </a:stretch>
                    </p:blipFill>
                    <p:spPr>
                      <a:xfrm>
                        <a:off x="2224991" y="1238396"/>
                        <a:ext cx="1032711" cy="48598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CBCDA44E-2B32-49CE-911D-4EDE50DDC693}"/>
              </a:ext>
            </a:extLst>
          </p:cNvPr>
          <p:cNvSpPr>
            <a:spLocks noGrp="1"/>
          </p:cNvSpPr>
          <p:nvPr>
            <p:ph sz="quarter" idx="25"/>
          </p:nvPr>
        </p:nvSpPr>
        <p:spPr>
          <a:xfrm>
            <a:off x="3357708" y="1307751"/>
            <a:ext cx="6921670" cy="356730"/>
          </a:xfrm>
        </p:spPr>
        <p:txBody>
          <a:bodyPr/>
          <a:lstStyle/>
          <a:p>
            <a:r>
              <a:rPr lang="en-US" altLang="en-US" dirty="0"/>
              <a:t>then from Equation 8 either we can solve to get (7),</a:t>
            </a:r>
            <a:endParaRPr lang="en-US" dirty="0"/>
          </a:p>
        </p:txBody>
      </p:sp>
      <p:sp>
        <p:nvSpPr>
          <p:cNvPr id="6" name="Content Placeholder 5">
            <a:extLst>
              <a:ext uri="{FF2B5EF4-FFF2-40B4-BE49-F238E27FC236}">
                <a16:creationId xmlns:a16="http://schemas.microsoft.com/office/drawing/2014/main" id="{8D52818E-CBD8-4D06-A0F4-DD25A76D94C0}"/>
              </a:ext>
            </a:extLst>
          </p:cNvPr>
          <p:cNvSpPr>
            <a:spLocks noGrp="1"/>
          </p:cNvSpPr>
          <p:nvPr>
            <p:ph sz="quarter" idx="26"/>
          </p:nvPr>
        </p:nvSpPr>
        <p:spPr>
          <a:xfrm>
            <a:off x="736600" y="1795802"/>
            <a:ext cx="5359400" cy="331791"/>
          </a:xfrm>
        </p:spPr>
        <p:txBody>
          <a:bodyPr/>
          <a:lstStyle/>
          <a:p>
            <a:r>
              <a:rPr lang="en-US" altLang="en-US" dirty="0"/>
              <a:t>which gives (3), or we can solve to get</a:t>
            </a:r>
          </a:p>
        </p:txBody>
      </p:sp>
      <p:graphicFrame>
        <p:nvGraphicFramePr>
          <p:cNvPr id="14" name="Content Placeholder 13" descr="d s = sqrt(1 + (((d x)/(d y))^2) d y">
            <a:extLst>
              <a:ext uri="{FF2B5EF4-FFF2-40B4-BE49-F238E27FC236}">
                <a16:creationId xmlns:a16="http://schemas.microsoft.com/office/drawing/2014/main" id="{82E0A544-6ED7-485F-A34A-4EBC6F15994C}"/>
              </a:ext>
            </a:extLst>
          </p:cNvPr>
          <p:cNvGraphicFramePr>
            <a:graphicFrameLocks noGrp="1" noChangeAspect="1"/>
          </p:cNvGraphicFramePr>
          <p:nvPr>
            <p:ph sz="quarter" idx="27"/>
            <p:extLst>
              <p:ext uri="{D42A27DB-BD31-4B8C-83A1-F6EECF244321}">
                <p14:modId xmlns:p14="http://schemas.microsoft.com/office/powerpoint/2010/main" val="2962347592"/>
              </p:ext>
            </p:extLst>
          </p:nvPr>
        </p:nvGraphicFramePr>
        <p:xfrm>
          <a:off x="4873626" y="2461424"/>
          <a:ext cx="2444746" cy="1015511"/>
        </p:xfrm>
        <a:graphic>
          <a:graphicData uri="http://schemas.openxmlformats.org/presentationml/2006/ole">
            <mc:AlternateContent xmlns:mc="http://schemas.openxmlformats.org/markup-compatibility/2006">
              <mc:Choice xmlns:v="urn:schemas-microsoft-com:vml" Requires="v">
                <p:oleObj spid="_x0000_s552042" name="Equation" r:id="rId5" imgW="2476440" imgH="1028520" progId="Equation.DSMT4">
                  <p:embed/>
                </p:oleObj>
              </mc:Choice>
              <mc:Fallback>
                <p:oleObj name="Equation" r:id="rId5" imgW="2476440" imgH="1028520" progId="Equation.DSMT4">
                  <p:embed/>
                  <p:pic>
                    <p:nvPicPr>
                      <p:cNvPr id="13" name="Object 12">
                        <a:extLst>
                          <a:ext uri="{FF2B5EF4-FFF2-40B4-BE49-F238E27FC236}">
                            <a16:creationId xmlns:a16="http://schemas.microsoft.com/office/drawing/2014/main" id="{C108F3B5-B7E9-45B7-B564-C6BFE5DAB2B9}"/>
                          </a:ext>
                        </a:extLst>
                      </p:cNvPr>
                      <p:cNvPicPr/>
                      <p:nvPr/>
                    </p:nvPicPr>
                    <p:blipFill>
                      <a:blip r:embed="rId6"/>
                      <a:stretch>
                        <a:fillRect/>
                      </a:stretch>
                    </p:blipFill>
                    <p:spPr>
                      <a:xfrm>
                        <a:off x="4873626" y="2461424"/>
                        <a:ext cx="2444746" cy="101551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4A342F3-2D80-4BFE-9698-A57E4B040A34}"/>
              </a:ext>
            </a:extLst>
          </p:cNvPr>
          <p:cNvSpPr>
            <a:spLocks noGrp="1"/>
          </p:cNvSpPr>
          <p:nvPr>
            <p:ph sz="quarter" idx="28"/>
          </p:nvPr>
        </p:nvSpPr>
        <p:spPr>
          <a:xfrm>
            <a:off x="736600" y="4169457"/>
            <a:ext cx="2253343" cy="331791"/>
          </a:xfrm>
        </p:spPr>
        <p:txBody>
          <a:bodyPr/>
          <a:lstStyle/>
          <a:p>
            <a:r>
              <a:rPr lang="en-US" altLang="en-US" dirty="0"/>
              <a:t>which gives (4).</a:t>
            </a:r>
          </a:p>
        </p:txBody>
      </p:sp>
    </p:spTree>
    <p:extLst>
      <p:ext uri="{BB962C8B-B14F-4D97-AF65-F5344CB8AC3E}">
        <p14:creationId xmlns:p14="http://schemas.microsoft.com/office/powerpoint/2010/main" val="4240200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FDB9-AD9D-4924-976D-304EC9F26825}"/>
              </a:ext>
            </a:extLst>
          </p:cNvPr>
          <p:cNvSpPr>
            <a:spLocks noGrp="1"/>
          </p:cNvSpPr>
          <p:nvPr>
            <p:ph type="title"/>
          </p:nvPr>
        </p:nvSpPr>
        <p:spPr/>
        <p:txBody>
          <a:bodyPr/>
          <a:lstStyle/>
          <a:p>
            <a:r>
              <a:rPr lang="en-US" altLang="en-US" dirty="0"/>
              <a:t>Example 4</a:t>
            </a:r>
            <a:endParaRPr lang="en-US" dirty="0"/>
          </a:p>
        </p:txBody>
      </p:sp>
      <p:sp>
        <p:nvSpPr>
          <p:cNvPr id="3" name="Content Placeholder 2">
            <a:extLst>
              <a:ext uri="{FF2B5EF4-FFF2-40B4-BE49-F238E27FC236}">
                <a16:creationId xmlns:a16="http://schemas.microsoft.com/office/drawing/2014/main" id="{F9967EB6-F055-4FF0-B8A3-6370296018A2}"/>
              </a:ext>
            </a:extLst>
          </p:cNvPr>
          <p:cNvSpPr>
            <a:spLocks noGrp="1"/>
          </p:cNvSpPr>
          <p:nvPr>
            <p:ph sz="quarter" idx="23"/>
          </p:nvPr>
        </p:nvSpPr>
        <p:spPr>
          <a:xfrm>
            <a:off x="736600" y="1289049"/>
            <a:ext cx="5508625" cy="317657"/>
          </a:xfrm>
        </p:spPr>
        <p:txBody>
          <a:bodyPr/>
          <a:lstStyle/>
          <a:p>
            <a:r>
              <a:rPr lang="en-US" altLang="en-US" dirty="0"/>
              <a:t>Find the arc length function for the curve</a:t>
            </a:r>
            <a:endParaRPr lang="en-US" dirty="0"/>
          </a:p>
        </p:txBody>
      </p:sp>
      <p:graphicFrame>
        <p:nvGraphicFramePr>
          <p:cNvPr id="12" name="Content Placeholder 11" descr="y = (x^2) minus (1/8) ln(x)">
            <a:extLst>
              <a:ext uri="{FF2B5EF4-FFF2-40B4-BE49-F238E27FC236}">
                <a16:creationId xmlns:a16="http://schemas.microsoft.com/office/drawing/2014/main" id="{12B08FE4-5D59-42DA-A6EB-223F74278F13}"/>
              </a:ext>
            </a:extLst>
          </p:cNvPr>
          <p:cNvGraphicFramePr>
            <a:graphicFrameLocks noGrp="1" noChangeAspect="1"/>
          </p:cNvGraphicFramePr>
          <p:nvPr>
            <p:ph sz="quarter" idx="24"/>
            <p:extLst>
              <p:ext uri="{D42A27DB-BD31-4B8C-83A1-F6EECF244321}">
                <p14:modId xmlns:p14="http://schemas.microsoft.com/office/powerpoint/2010/main" val="739352329"/>
              </p:ext>
            </p:extLst>
          </p:nvPr>
        </p:nvGraphicFramePr>
        <p:xfrm>
          <a:off x="6245225" y="1107786"/>
          <a:ext cx="2020888" cy="728663"/>
        </p:xfrm>
        <a:graphic>
          <a:graphicData uri="http://schemas.openxmlformats.org/presentationml/2006/ole">
            <mc:AlternateContent xmlns:mc="http://schemas.openxmlformats.org/markup-compatibility/2006">
              <mc:Choice xmlns:v="urn:schemas-microsoft-com:vml" Requires="v">
                <p:oleObj spid="_x0000_s553116" name="Equation" r:id="rId3" imgW="2044440" imgH="736560" progId="Equation.DSMT4">
                  <p:embed/>
                </p:oleObj>
              </mc:Choice>
              <mc:Fallback>
                <p:oleObj name="Equation" r:id="rId3" imgW="2044440" imgH="736560" progId="Equation.DSMT4">
                  <p:embed/>
                  <p:pic>
                    <p:nvPicPr>
                      <p:cNvPr id="11" name="Object 10">
                        <a:extLst>
                          <a:ext uri="{FF2B5EF4-FFF2-40B4-BE49-F238E27FC236}">
                            <a16:creationId xmlns:a16="http://schemas.microsoft.com/office/drawing/2014/main" id="{92C444F1-016C-477A-A2E0-9AECF2DA22A5}"/>
                          </a:ext>
                        </a:extLst>
                      </p:cNvPr>
                      <p:cNvPicPr/>
                      <p:nvPr/>
                    </p:nvPicPr>
                    <p:blipFill>
                      <a:blip r:embed="rId4"/>
                      <a:stretch>
                        <a:fillRect/>
                      </a:stretch>
                    </p:blipFill>
                    <p:spPr>
                      <a:xfrm>
                        <a:off x="6245225" y="1107786"/>
                        <a:ext cx="2020888" cy="72866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7DA3D1F-913D-4004-8BB5-3A36544BF50A}"/>
              </a:ext>
            </a:extLst>
          </p:cNvPr>
          <p:cNvSpPr>
            <a:spLocks noGrp="1"/>
          </p:cNvSpPr>
          <p:nvPr>
            <p:ph sz="quarter" idx="25"/>
          </p:nvPr>
        </p:nvSpPr>
        <p:spPr>
          <a:xfrm>
            <a:off x="8303489" y="1309678"/>
            <a:ext cx="3026699" cy="315500"/>
          </a:xfrm>
        </p:spPr>
        <p:txBody>
          <a:bodyPr/>
          <a:lstStyle/>
          <a:p>
            <a:r>
              <a:rPr lang="en-US" altLang="en-US" dirty="0" smtClean="0"/>
              <a:t>taking </a:t>
            </a:r>
            <a:r>
              <a:rPr lang="en-US" altLang="en-US" i="1" dirty="0"/>
              <a:t>P</a:t>
            </a:r>
            <a:r>
              <a:rPr lang="en-US" altLang="en-US" baseline="-25000" dirty="0"/>
              <a:t>0</a:t>
            </a:r>
            <a:r>
              <a:rPr lang="en-US" altLang="en-US" dirty="0"/>
              <a:t>(1, 1) as the</a:t>
            </a:r>
            <a:endParaRPr lang="en-US" dirty="0"/>
          </a:p>
        </p:txBody>
      </p:sp>
      <p:sp>
        <p:nvSpPr>
          <p:cNvPr id="6" name="Content Placeholder 5">
            <a:extLst>
              <a:ext uri="{FF2B5EF4-FFF2-40B4-BE49-F238E27FC236}">
                <a16:creationId xmlns:a16="http://schemas.microsoft.com/office/drawing/2014/main" id="{0B2196D6-4AB7-4032-A597-0981DA859B1E}"/>
              </a:ext>
            </a:extLst>
          </p:cNvPr>
          <p:cNvSpPr>
            <a:spLocks noGrp="1"/>
          </p:cNvSpPr>
          <p:nvPr>
            <p:ph sz="quarter" idx="26"/>
          </p:nvPr>
        </p:nvSpPr>
        <p:spPr>
          <a:xfrm>
            <a:off x="736600" y="1723232"/>
            <a:ext cx="2021114" cy="376341"/>
          </a:xfrm>
        </p:spPr>
        <p:txBody>
          <a:bodyPr/>
          <a:lstStyle/>
          <a:p>
            <a:r>
              <a:rPr lang="en-US" altLang="en-US" dirty="0"/>
              <a:t>starting point.</a:t>
            </a:r>
          </a:p>
        </p:txBody>
      </p:sp>
      <p:sp>
        <p:nvSpPr>
          <p:cNvPr id="7" name="Content Placeholder 6">
            <a:extLst>
              <a:ext uri="{FF2B5EF4-FFF2-40B4-BE49-F238E27FC236}">
                <a16:creationId xmlns:a16="http://schemas.microsoft.com/office/drawing/2014/main" id="{19A92EA4-F467-4BD3-810D-DCC3813D1AF4}"/>
              </a:ext>
            </a:extLst>
          </p:cNvPr>
          <p:cNvSpPr>
            <a:spLocks noGrp="1"/>
          </p:cNvSpPr>
          <p:nvPr>
            <p:ph sz="quarter" idx="27"/>
          </p:nvPr>
        </p:nvSpPr>
        <p:spPr>
          <a:xfrm>
            <a:off x="736600" y="2216098"/>
            <a:ext cx="1455057" cy="311720"/>
          </a:xfrm>
        </p:spPr>
        <p:txBody>
          <a:bodyPr/>
          <a:lstStyle/>
          <a:p>
            <a:r>
              <a:rPr lang="en-US" altLang="en-US" b="1" dirty="0">
                <a:solidFill>
                  <a:srgbClr val="0000A3"/>
                </a:solidFill>
              </a:rPr>
              <a:t>Solution:</a:t>
            </a:r>
          </a:p>
        </p:txBody>
      </p:sp>
      <p:sp>
        <p:nvSpPr>
          <p:cNvPr id="8" name="Content Placeholder 7">
            <a:extLst>
              <a:ext uri="{FF2B5EF4-FFF2-40B4-BE49-F238E27FC236}">
                <a16:creationId xmlns:a16="http://schemas.microsoft.com/office/drawing/2014/main" id="{C708DD5D-1299-43BC-8F56-1CDA1D225732}"/>
              </a:ext>
            </a:extLst>
          </p:cNvPr>
          <p:cNvSpPr>
            <a:spLocks noGrp="1"/>
          </p:cNvSpPr>
          <p:nvPr>
            <p:ph sz="quarter" idx="28"/>
          </p:nvPr>
        </p:nvSpPr>
        <p:spPr>
          <a:xfrm>
            <a:off x="736601" y="2731717"/>
            <a:ext cx="270164" cy="342892"/>
          </a:xfrm>
        </p:spPr>
        <p:txBody>
          <a:bodyPr/>
          <a:lstStyle/>
          <a:p>
            <a:r>
              <a:rPr lang="en-US" altLang="en-US" dirty="0" smtClean="0"/>
              <a:t>If</a:t>
            </a:r>
            <a:endParaRPr lang="en-US" altLang="en-US" b="1" dirty="0">
              <a:solidFill>
                <a:srgbClr val="0000A3"/>
              </a:solidFill>
            </a:endParaRPr>
          </a:p>
        </p:txBody>
      </p:sp>
      <p:graphicFrame>
        <p:nvGraphicFramePr>
          <p:cNvPr id="14" name="Content Placeholder 13" descr="f(x) = (x^2) minus (1/8) ln(x), then f prime (x) = 2x minus (1/8x)">
            <a:extLst>
              <a:ext uri="{FF2B5EF4-FFF2-40B4-BE49-F238E27FC236}">
                <a16:creationId xmlns:a16="http://schemas.microsoft.com/office/drawing/2014/main" id="{61BE0F4C-B7F8-443E-8345-04F0927384CD}"/>
              </a:ext>
            </a:extLst>
          </p:cNvPr>
          <p:cNvGraphicFramePr>
            <a:graphicFrameLocks noGrp="1" noChangeAspect="1"/>
          </p:cNvGraphicFramePr>
          <p:nvPr>
            <p:ph sz="quarter" idx="29"/>
            <p:extLst>
              <p:ext uri="{D42A27DB-BD31-4B8C-83A1-F6EECF244321}">
                <p14:modId xmlns:p14="http://schemas.microsoft.com/office/powerpoint/2010/main" val="66576132"/>
              </p:ext>
            </p:extLst>
          </p:nvPr>
        </p:nvGraphicFramePr>
        <p:xfrm>
          <a:off x="987637" y="2552504"/>
          <a:ext cx="5080444" cy="721119"/>
        </p:xfrm>
        <a:graphic>
          <a:graphicData uri="http://schemas.openxmlformats.org/presentationml/2006/ole">
            <mc:AlternateContent xmlns:mc="http://schemas.openxmlformats.org/markup-compatibility/2006">
              <mc:Choice xmlns:v="urn:schemas-microsoft-com:vml" Requires="v">
                <p:oleObj spid="_x0000_s553117" name="Equation" r:id="rId5" imgW="5194080" imgH="736560" progId="Equation.DSMT4">
                  <p:embed/>
                </p:oleObj>
              </mc:Choice>
              <mc:Fallback>
                <p:oleObj name="Equation" r:id="rId5" imgW="5194080" imgH="736560" progId="Equation.DSMT4">
                  <p:embed/>
                  <p:pic>
                    <p:nvPicPr>
                      <p:cNvPr id="13" name="Object 12">
                        <a:extLst>
                          <a:ext uri="{FF2B5EF4-FFF2-40B4-BE49-F238E27FC236}">
                            <a16:creationId xmlns:a16="http://schemas.microsoft.com/office/drawing/2014/main" id="{4BF33643-6F73-4D65-831D-2F89C5D3C88A}"/>
                          </a:ext>
                        </a:extLst>
                      </p:cNvPr>
                      <p:cNvPicPr/>
                      <p:nvPr/>
                    </p:nvPicPr>
                    <p:blipFill>
                      <a:blip r:embed="rId6"/>
                      <a:stretch>
                        <a:fillRect/>
                      </a:stretch>
                    </p:blipFill>
                    <p:spPr>
                      <a:xfrm>
                        <a:off x="987637" y="2552504"/>
                        <a:ext cx="5080444" cy="721119"/>
                      </a:xfrm>
                      <a:prstGeom prst="rect">
                        <a:avLst/>
                      </a:prstGeom>
                    </p:spPr>
                  </p:pic>
                </p:oleObj>
              </mc:Fallback>
            </mc:AlternateContent>
          </a:graphicData>
        </a:graphic>
      </p:graphicFrame>
      <p:graphicFrame>
        <p:nvGraphicFramePr>
          <p:cNvPr id="16" name="Content Placeholder 15" descr="1 + ([f prime (x)]^2) = 1 + ((2x minus (1/8x))^2) = 1 + 4(x^2) minus (1/2) + (1/(64(x^2))) = 4(x^2) + (1/2) + (1/64(x^2)) = ((2x + (1/8x))^2).&#10;sqrt(1 + ([f prime (t)]^2)) d t = 2x + (1/8x)&#10;">
            <a:extLst>
              <a:ext uri="{FF2B5EF4-FFF2-40B4-BE49-F238E27FC236}">
                <a16:creationId xmlns:a16="http://schemas.microsoft.com/office/drawing/2014/main" id="{674A9B80-9BA8-410C-B456-C82C52750DF6}"/>
              </a:ext>
            </a:extLst>
          </p:cNvPr>
          <p:cNvGraphicFramePr>
            <a:graphicFrameLocks noGrp="1" noChangeAspect="1"/>
          </p:cNvGraphicFramePr>
          <p:nvPr>
            <p:ph sz="quarter" idx="30"/>
            <p:extLst>
              <p:ext uri="{D42A27DB-BD31-4B8C-83A1-F6EECF244321}">
                <p14:modId xmlns:p14="http://schemas.microsoft.com/office/powerpoint/2010/main" val="2445402941"/>
              </p:ext>
            </p:extLst>
          </p:nvPr>
        </p:nvGraphicFramePr>
        <p:xfrm>
          <a:off x="1690295" y="3423412"/>
          <a:ext cx="8811411" cy="2750333"/>
        </p:xfrm>
        <a:graphic>
          <a:graphicData uri="http://schemas.openxmlformats.org/presentationml/2006/ole">
            <mc:AlternateContent xmlns:mc="http://schemas.openxmlformats.org/markup-compatibility/2006">
              <mc:Choice xmlns:v="urn:schemas-microsoft-com:vml" Requires="v">
                <p:oleObj spid="_x0000_s553118" name="Equation" r:id="rId7" imgW="9601200" imgH="2997000" progId="Equation.DSMT4">
                  <p:embed/>
                </p:oleObj>
              </mc:Choice>
              <mc:Fallback>
                <p:oleObj name="Equation" r:id="rId7" imgW="9601200" imgH="2997000" progId="Equation.DSMT4">
                  <p:embed/>
                  <p:pic>
                    <p:nvPicPr>
                      <p:cNvPr id="15" name="Object 14">
                        <a:extLst>
                          <a:ext uri="{FF2B5EF4-FFF2-40B4-BE49-F238E27FC236}">
                            <a16:creationId xmlns:a16="http://schemas.microsoft.com/office/drawing/2014/main" id="{8F55DCC0-DFC6-4074-870A-27FB0228205C}"/>
                          </a:ext>
                        </a:extLst>
                      </p:cNvPr>
                      <p:cNvPicPr/>
                      <p:nvPr/>
                    </p:nvPicPr>
                    <p:blipFill>
                      <a:blip r:embed="rId8"/>
                      <a:stretch>
                        <a:fillRect/>
                      </a:stretch>
                    </p:blipFill>
                    <p:spPr>
                      <a:xfrm>
                        <a:off x="1690295" y="3423412"/>
                        <a:ext cx="8811411" cy="2750333"/>
                      </a:xfrm>
                      <a:prstGeom prst="rect">
                        <a:avLst/>
                      </a:prstGeom>
                    </p:spPr>
                  </p:pic>
                </p:oleObj>
              </mc:Fallback>
            </mc:AlternateContent>
          </a:graphicData>
        </a:graphic>
      </p:graphicFrame>
    </p:spTree>
    <p:extLst>
      <p:ext uri="{BB962C8B-B14F-4D97-AF65-F5344CB8AC3E}">
        <p14:creationId xmlns:p14="http://schemas.microsoft.com/office/powerpoint/2010/main" val="4193441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C62A-96C3-4DF5-A7CB-CE4A63F0FFCE}"/>
              </a:ext>
            </a:extLst>
          </p:cNvPr>
          <p:cNvSpPr>
            <a:spLocks noGrp="1"/>
          </p:cNvSpPr>
          <p:nvPr>
            <p:ph type="title"/>
          </p:nvPr>
        </p:nvSpPr>
        <p:spPr/>
        <p:txBody>
          <a:bodyPr/>
          <a:lstStyle/>
          <a:p>
            <a:r>
              <a:rPr lang="en-US" altLang="en-US" dirty="0"/>
              <a:t>Example 4 – </a:t>
            </a:r>
            <a:r>
              <a:rPr lang="en-US" altLang="en-US" i="1" dirty="0"/>
              <a:t>Solution</a:t>
            </a:r>
            <a:endParaRPr lang="en-US" dirty="0"/>
          </a:p>
        </p:txBody>
      </p:sp>
      <p:sp>
        <p:nvSpPr>
          <p:cNvPr id="3" name="Content Placeholder 2">
            <a:extLst>
              <a:ext uri="{FF2B5EF4-FFF2-40B4-BE49-F238E27FC236}">
                <a16:creationId xmlns:a16="http://schemas.microsoft.com/office/drawing/2014/main" id="{2D1545B1-B03E-4A4A-AEB4-949E252BEC7B}"/>
              </a:ext>
            </a:extLst>
          </p:cNvPr>
          <p:cNvSpPr>
            <a:spLocks noGrp="1"/>
          </p:cNvSpPr>
          <p:nvPr>
            <p:ph sz="quarter" idx="23"/>
          </p:nvPr>
        </p:nvSpPr>
        <p:spPr>
          <a:xfrm>
            <a:off x="736600" y="1289050"/>
            <a:ext cx="5359400" cy="364259"/>
          </a:xfrm>
        </p:spPr>
        <p:txBody>
          <a:bodyPr/>
          <a:lstStyle/>
          <a:p>
            <a:r>
              <a:rPr lang="en-US" altLang="en-US" dirty="0"/>
              <a:t>Thus the arc length function is given by</a:t>
            </a:r>
          </a:p>
        </p:txBody>
      </p:sp>
      <p:graphicFrame>
        <p:nvGraphicFramePr>
          <p:cNvPr id="8" name="Content Placeholder 7" descr="s(x) = int_1^x (sqrt(1 + ([f prime (t)]^2)) d t) = int_1^x((2t + (1/8t)) dt = (t^2) + (1/8)ln(t)]_1^x) = (x^2) + (1/8) ln(x) minus 1&#10;">
            <a:extLst>
              <a:ext uri="{FF2B5EF4-FFF2-40B4-BE49-F238E27FC236}">
                <a16:creationId xmlns:a16="http://schemas.microsoft.com/office/drawing/2014/main" id="{4C65F508-8465-4A86-B15D-AE12BF9E493C}"/>
              </a:ext>
            </a:extLst>
          </p:cNvPr>
          <p:cNvGraphicFramePr>
            <a:graphicFrameLocks noGrp="1" noChangeAspect="1"/>
          </p:cNvGraphicFramePr>
          <p:nvPr>
            <p:ph sz="quarter" idx="24"/>
            <p:extLst>
              <p:ext uri="{D42A27DB-BD31-4B8C-83A1-F6EECF244321}">
                <p14:modId xmlns:p14="http://schemas.microsoft.com/office/powerpoint/2010/main" val="3782767157"/>
              </p:ext>
            </p:extLst>
          </p:nvPr>
        </p:nvGraphicFramePr>
        <p:xfrm>
          <a:off x="3714750" y="1798927"/>
          <a:ext cx="4843463" cy="2625725"/>
        </p:xfrm>
        <a:graphic>
          <a:graphicData uri="http://schemas.openxmlformats.org/presentationml/2006/ole">
            <mc:AlternateContent xmlns:mc="http://schemas.openxmlformats.org/markup-compatibility/2006">
              <mc:Choice xmlns:v="urn:schemas-microsoft-com:vml" Requires="v">
                <p:oleObj spid="_x0000_s554087" name="Equation" r:id="rId3" imgW="4965480" imgH="2692080" progId="Equation.DSMT4">
                  <p:embed/>
                </p:oleObj>
              </mc:Choice>
              <mc:Fallback>
                <p:oleObj name="Equation" r:id="rId3" imgW="4965480" imgH="2692080" progId="Equation.DSMT4">
                  <p:embed/>
                  <p:pic>
                    <p:nvPicPr>
                      <p:cNvPr id="7" name="Object 6">
                        <a:extLst>
                          <a:ext uri="{FF2B5EF4-FFF2-40B4-BE49-F238E27FC236}">
                            <a16:creationId xmlns:a16="http://schemas.microsoft.com/office/drawing/2014/main" id="{DA1D4F9A-8EEB-4993-8B64-B33306D2D490}"/>
                          </a:ext>
                        </a:extLst>
                      </p:cNvPr>
                      <p:cNvPicPr/>
                      <p:nvPr/>
                    </p:nvPicPr>
                    <p:blipFill>
                      <a:blip r:embed="rId4"/>
                      <a:stretch>
                        <a:fillRect/>
                      </a:stretch>
                    </p:blipFill>
                    <p:spPr>
                      <a:xfrm>
                        <a:off x="3714750" y="1798927"/>
                        <a:ext cx="4843463" cy="26257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7CDC4DBA-FD08-43A0-9C84-24D7D6387B0D}"/>
              </a:ext>
            </a:extLst>
          </p:cNvPr>
          <p:cNvSpPr>
            <a:spLocks noGrp="1"/>
          </p:cNvSpPr>
          <p:nvPr>
            <p:ph sz="quarter" idx="25"/>
          </p:nvPr>
        </p:nvSpPr>
        <p:spPr>
          <a:xfrm>
            <a:off x="736600" y="4609471"/>
            <a:ext cx="10712450" cy="324300"/>
          </a:xfrm>
        </p:spPr>
        <p:txBody>
          <a:bodyPr/>
          <a:lstStyle/>
          <a:p>
            <a:r>
              <a:rPr lang="en-US" altLang="en-US" dirty="0"/>
              <a:t>For instance, the arc length along the curve from (1, 1) to (3, </a:t>
            </a:r>
            <a:r>
              <a:rPr lang="en-US" altLang="en-US" i="1" dirty="0"/>
              <a:t>f</a:t>
            </a:r>
            <a:r>
              <a:rPr lang="en-US" altLang="en-US" sz="400" i="1" dirty="0"/>
              <a:t> </a:t>
            </a:r>
            <a:r>
              <a:rPr lang="en-US" altLang="en-US" dirty="0"/>
              <a:t>(3)) </a:t>
            </a:r>
            <a:r>
              <a:rPr lang="en-US" altLang="en-US" dirty="0" smtClean="0"/>
              <a:t>is</a:t>
            </a:r>
            <a:endParaRPr lang="en-US" altLang="en-US" dirty="0"/>
          </a:p>
        </p:txBody>
      </p:sp>
      <p:graphicFrame>
        <p:nvGraphicFramePr>
          <p:cNvPr id="10" name="Content Placeholder 9" descr="s(3) = 3^2 + (1/8) ln 3 minus 1 = 8 + ((ln 3)/8) approximately 8.1373">
            <a:extLst>
              <a:ext uri="{FF2B5EF4-FFF2-40B4-BE49-F238E27FC236}">
                <a16:creationId xmlns:a16="http://schemas.microsoft.com/office/drawing/2014/main" id="{9A2AC1B2-C8BA-4FF0-8C32-6B846DECE161}"/>
              </a:ext>
            </a:extLst>
          </p:cNvPr>
          <p:cNvGraphicFramePr>
            <a:graphicFrameLocks noGrp="1" noChangeAspect="1"/>
          </p:cNvGraphicFramePr>
          <p:nvPr>
            <p:ph sz="quarter" idx="26"/>
            <p:extLst>
              <p:ext uri="{D42A27DB-BD31-4B8C-83A1-F6EECF244321}">
                <p14:modId xmlns:p14="http://schemas.microsoft.com/office/powerpoint/2010/main" val="2047501870"/>
              </p:ext>
            </p:extLst>
          </p:nvPr>
        </p:nvGraphicFramePr>
        <p:xfrm>
          <a:off x="3998913" y="5249863"/>
          <a:ext cx="5024437" cy="709612"/>
        </p:xfrm>
        <a:graphic>
          <a:graphicData uri="http://schemas.openxmlformats.org/presentationml/2006/ole">
            <mc:AlternateContent xmlns:mc="http://schemas.openxmlformats.org/markup-compatibility/2006">
              <mc:Choice xmlns:v="urn:schemas-microsoft-com:vml" Requires="v">
                <p:oleObj spid="_x0000_s554088" name="Equation" r:id="rId5" imgW="5219640" imgH="736560" progId="Equation.DSMT4">
                  <p:embed/>
                </p:oleObj>
              </mc:Choice>
              <mc:Fallback>
                <p:oleObj name="Equation" r:id="rId5" imgW="5219640" imgH="736560" progId="Equation.DSMT4">
                  <p:embed/>
                  <p:pic>
                    <p:nvPicPr>
                      <p:cNvPr id="9" name="Object 8">
                        <a:extLst>
                          <a:ext uri="{FF2B5EF4-FFF2-40B4-BE49-F238E27FC236}">
                            <a16:creationId xmlns:a16="http://schemas.microsoft.com/office/drawing/2014/main" id="{5E897029-7448-4D29-9778-32913BD53517}"/>
                          </a:ext>
                        </a:extLst>
                      </p:cNvPr>
                      <p:cNvPicPr/>
                      <p:nvPr/>
                    </p:nvPicPr>
                    <p:blipFill>
                      <a:blip r:embed="rId6"/>
                      <a:stretch>
                        <a:fillRect/>
                      </a:stretch>
                    </p:blipFill>
                    <p:spPr>
                      <a:xfrm>
                        <a:off x="3998913" y="5249863"/>
                        <a:ext cx="5024437" cy="709612"/>
                      </a:xfrm>
                      <a:prstGeom prst="rect">
                        <a:avLst/>
                      </a:prstGeom>
                    </p:spPr>
                  </p:pic>
                </p:oleObj>
              </mc:Fallback>
            </mc:AlternateContent>
          </a:graphicData>
        </a:graphic>
      </p:graphicFrame>
    </p:spTree>
    <p:extLst>
      <p:ext uri="{BB962C8B-B14F-4D97-AF65-F5344CB8AC3E}">
        <p14:creationId xmlns:p14="http://schemas.microsoft.com/office/powerpoint/2010/main" val="1470270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7821-52F6-4D9E-A746-36793A1242F4}"/>
              </a:ext>
            </a:extLst>
          </p:cNvPr>
          <p:cNvSpPr>
            <a:spLocks noGrp="1"/>
          </p:cNvSpPr>
          <p:nvPr>
            <p:ph type="title"/>
          </p:nvPr>
        </p:nvSpPr>
        <p:spPr/>
        <p:txBody>
          <a:bodyPr/>
          <a:lstStyle/>
          <a:p>
            <a:r>
              <a:rPr lang="en-US" altLang="en-US" dirty="0"/>
              <a:t>Arc Length </a:t>
            </a:r>
            <a:r>
              <a:rPr lang="en-US" altLang="en-US" sz="2400" b="0" dirty="0"/>
              <a:t>(1 of 10)</a:t>
            </a:r>
            <a:endParaRPr lang="en-US" sz="2400" b="0" dirty="0"/>
          </a:p>
        </p:txBody>
      </p:sp>
      <p:sp>
        <p:nvSpPr>
          <p:cNvPr id="3" name="Content Placeholder 2">
            <a:extLst>
              <a:ext uri="{FF2B5EF4-FFF2-40B4-BE49-F238E27FC236}">
                <a16:creationId xmlns:a16="http://schemas.microsoft.com/office/drawing/2014/main" id="{8FC3C85E-21DF-43EF-B390-4876B264931D}"/>
              </a:ext>
            </a:extLst>
          </p:cNvPr>
          <p:cNvSpPr>
            <a:spLocks noGrp="1"/>
          </p:cNvSpPr>
          <p:nvPr>
            <p:ph sz="quarter" idx="23"/>
          </p:nvPr>
        </p:nvSpPr>
        <p:spPr>
          <a:xfrm>
            <a:off x="736600" y="1289049"/>
            <a:ext cx="10718800" cy="1925205"/>
          </a:xfrm>
        </p:spPr>
        <p:txBody>
          <a:bodyPr/>
          <a:lstStyle/>
          <a:p>
            <a:r>
              <a:rPr lang="en-US" altLang="en-US" dirty="0"/>
              <a:t>What do we mean by the length of a curve? We might think of fitting a piece of string to the curve in Figure 1 and then measuring the string against a ruler. But that might be difficult to do with much accuracy if we have a complicated curve. </a:t>
            </a:r>
          </a:p>
          <a:p>
            <a:r>
              <a:rPr lang="en-US" altLang="en-US" dirty="0"/>
              <a:t>We need a precise definition for the length of an arc of a curve, in the same spirit as the definitions we developed for the concepts of area and volume.</a:t>
            </a:r>
          </a:p>
        </p:txBody>
      </p:sp>
      <p:pic>
        <p:nvPicPr>
          <p:cNvPr id="7" name="Content Placeholder 6" descr="An oscillating curve with two high points and a low point.&#10;">
            <a:extLst>
              <a:ext uri="{FF2B5EF4-FFF2-40B4-BE49-F238E27FC236}">
                <a16:creationId xmlns:a16="http://schemas.microsoft.com/office/drawing/2014/main" id="{4A9BA66D-F8FA-4944-AEA1-0F8EDC43E999}"/>
              </a:ext>
            </a:extLst>
          </p:cNvPr>
          <p:cNvPicPr>
            <a:picLocks noGrp="1" noChangeAspect="1"/>
          </p:cNvPicPr>
          <p:nvPr>
            <p:ph sz="quarter" idx="24"/>
          </p:nvPr>
        </p:nvPicPr>
        <p:blipFill>
          <a:blip r:embed="rId2"/>
          <a:stretch>
            <a:fillRect/>
          </a:stretch>
        </p:blipFill>
        <p:spPr>
          <a:xfrm>
            <a:off x="3500606" y="3463379"/>
            <a:ext cx="5190788" cy="2216786"/>
          </a:xfrm>
          <a:prstGeom prst="rect">
            <a:avLst/>
          </a:prstGeom>
        </p:spPr>
      </p:pic>
      <p:sp>
        <p:nvSpPr>
          <p:cNvPr id="5" name="Content Placeholder 4">
            <a:extLst>
              <a:ext uri="{FF2B5EF4-FFF2-40B4-BE49-F238E27FC236}">
                <a16:creationId xmlns:a16="http://schemas.microsoft.com/office/drawing/2014/main" id="{8B8DD3E5-1D59-4ACC-ADA9-01AD72107FFF}"/>
              </a:ext>
            </a:extLst>
          </p:cNvPr>
          <p:cNvSpPr>
            <a:spLocks noGrp="1"/>
          </p:cNvSpPr>
          <p:nvPr>
            <p:ph sz="quarter" idx="25"/>
          </p:nvPr>
        </p:nvSpPr>
        <p:spPr>
          <a:xfrm>
            <a:off x="5465260" y="5862615"/>
            <a:ext cx="1261480" cy="277546"/>
          </a:xfrm>
        </p:spPr>
        <p:txBody>
          <a:bodyPr/>
          <a:lstStyle/>
          <a:p>
            <a:pPr algn="ctr"/>
            <a:r>
              <a:rPr lang="en-US" altLang="en-US" sz="1800" b="1" dirty="0"/>
              <a:t>Figure </a:t>
            </a:r>
            <a:r>
              <a:rPr lang="en-US" altLang="en-US" sz="1800" b="1" dirty="0" smtClean="0"/>
              <a:t>1</a:t>
            </a:r>
            <a:endParaRPr lang="en-US" altLang="en-US" sz="1800" b="1" dirty="0"/>
          </a:p>
        </p:txBody>
      </p:sp>
    </p:spTree>
    <p:extLst>
      <p:ext uri="{BB962C8B-B14F-4D97-AF65-F5344CB8AC3E}">
        <p14:creationId xmlns:p14="http://schemas.microsoft.com/office/powerpoint/2010/main" val="2438180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8343-E5FD-40F1-BAFE-CB1CA1E084F8}"/>
              </a:ext>
            </a:extLst>
          </p:cNvPr>
          <p:cNvSpPr>
            <a:spLocks noGrp="1"/>
          </p:cNvSpPr>
          <p:nvPr>
            <p:ph type="title"/>
          </p:nvPr>
        </p:nvSpPr>
        <p:spPr/>
        <p:txBody>
          <a:bodyPr/>
          <a:lstStyle/>
          <a:p>
            <a:r>
              <a:rPr lang="en-US" altLang="en-US" dirty="0"/>
              <a:t>Arc Length </a:t>
            </a:r>
            <a:r>
              <a:rPr lang="en-US" altLang="en-US" sz="2400" b="0" dirty="0"/>
              <a:t>(2 of 10)</a:t>
            </a:r>
            <a:endParaRPr lang="en-US" dirty="0"/>
          </a:p>
        </p:txBody>
      </p:sp>
      <p:sp>
        <p:nvSpPr>
          <p:cNvPr id="3" name="Text Placeholder 2">
            <a:extLst>
              <a:ext uri="{FF2B5EF4-FFF2-40B4-BE49-F238E27FC236}">
                <a16:creationId xmlns:a16="http://schemas.microsoft.com/office/drawing/2014/main" id="{10CAE809-8241-46CC-98A0-D63E6875050D}"/>
              </a:ext>
            </a:extLst>
          </p:cNvPr>
          <p:cNvSpPr>
            <a:spLocks noGrp="1"/>
          </p:cNvSpPr>
          <p:nvPr>
            <p:ph type="body" sz="quarter" idx="15"/>
          </p:nvPr>
        </p:nvSpPr>
        <p:spPr>
          <a:xfrm>
            <a:off x="743576" y="1289684"/>
            <a:ext cx="10711543" cy="2414098"/>
          </a:xfrm>
        </p:spPr>
        <p:txBody>
          <a:bodyPr/>
          <a:lstStyle/>
          <a:p>
            <a:r>
              <a:rPr lang="en-US" altLang="en-US" dirty="0"/>
              <a:t>If the curve is a polygon, we can easily find its length; we just add the lengths of the line segments that form the polygon. (We can use the distance formula to find the distance between the endpoints of each segment). </a:t>
            </a:r>
          </a:p>
          <a:p>
            <a:r>
              <a:rPr lang="en-US" altLang="en-US" dirty="0"/>
              <a:t>We are going to define the length of a general curve by first approximating it by a polygon and then taking a limit as the number of segments of the polygon is increased</a:t>
            </a:r>
            <a:r>
              <a:rPr lang="en-US" altLang="en-US" dirty="0" smtClean="0"/>
              <a:t>.</a:t>
            </a:r>
            <a:endParaRPr lang="en-US" altLang="en-US" dirty="0"/>
          </a:p>
        </p:txBody>
      </p:sp>
    </p:spTree>
    <p:extLst>
      <p:ext uri="{BB962C8B-B14F-4D97-AF65-F5344CB8AC3E}">
        <p14:creationId xmlns:p14="http://schemas.microsoft.com/office/powerpoint/2010/main" val="3956017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0074-C610-4B4F-80FA-D925EF0A8DD9}"/>
              </a:ext>
            </a:extLst>
          </p:cNvPr>
          <p:cNvSpPr>
            <a:spLocks noGrp="1"/>
          </p:cNvSpPr>
          <p:nvPr>
            <p:ph type="title"/>
          </p:nvPr>
        </p:nvSpPr>
        <p:spPr/>
        <p:txBody>
          <a:bodyPr/>
          <a:lstStyle/>
          <a:p>
            <a:r>
              <a:rPr lang="en-US" altLang="en-US" dirty="0"/>
              <a:t>Arc Length </a:t>
            </a:r>
            <a:r>
              <a:rPr lang="en-US" altLang="en-US" sz="2400" b="0" dirty="0"/>
              <a:t>(3 of 10)</a:t>
            </a:r>
            <a:endParaRPr lang="en-US" dirty="0"/>
          </a:p>
        </p:txBody>
      </p:sp>
      <p:sp>
        <p:nvSpPr>
          <p:cNvPr id="3" name="Content Placeholder 2">
            <a:extLst>
              <a:ext uri="{FF2B5EF4-FFF2-40B4-BE49-F238E27FC236}">
                <a16:creationId xmlns:a16="http://schemas.microsoft.com/office/drawing/2014/main" id="{485DC527-EFD5-493C-A77B-3CB4F66BEC51}"/>
              </a:ext>
            </a:extLst>
          </p:cNvPr>
          <p:cNvSpPr>
            <a:spLocks noGrp="1"/>
          </p:cNvSpPr>
          <p:nvPr>
            <p:ph sz="quarter" idx="23"/>
          </p:nvPr>
        </p:nvSpPr>
        <p:spPr>
          <a:xfrm>
            <a:off x="736600" y="1289050"/>
            <a:ext cx="10718800" cy="733536"/>
          </a:xfrm>
        </p:spPr>
        <p:txBody>
          <a:bodyPr/>
          <a:lstStyle/>
          <a:p>
            <a:r>
              <a:rPr lang="en-US" altLang="en-US" dirty="0"/>
              <a:t>This process is familiar for the case of a circle, where the circumference is the limit of lengths of inscribed polygons (see Figure 2). </a:t>
            </a:r>
          </a:p>
        </p:txBody>
      </p:sp>
      <p:pic>
        <p:nvPicPr>
          <p:cNvPr id="7" name="Content Placeholder 6" descr="The image shows the following: A square inscribed in a circle; a regular hexagon inscribed in a circle; an octagon inscribed in a circle; a dodecagon inscribed in a circle.&#10;">
            <a:extLst>
              <a:ext uri="{FF2B5EF4-FFF2-40B4-BE49-F238E27FC236}">
                <a16:creationId xmlns:a16="http://schemas.microsoft.com/office/drawing/2014/main" id="{96D220ED-5879-4435-9604-FD8C501086E7}"/>
              </a:ext>
            </a:extLst>
          </p:cNvPr>
          <p:cNvPicPr>
            <a:picLocks noGrp="1" noChangeAspect="1"/>
          </p:cNvPicPr>
          <p:nvPr>
            <p:ph sz="quarter" idx="24"/>
          </p:nvPr>
        </p:nvPicPr>
        <p:blipFill>
          <a:blip r:embed="rId2"/>
          <a:stretch>
            <a:fillRect/>
          </a:stretch>
        </p:blipFill>
        <p:spPr>
          <a:xfrm>
            <a:off x="1358942" y="2320284"/>
            <a:ext cx="9467767" cy="2079574"/>
          </a:xfrm>
          <a:prstGeom prst="rect">
            <a:avLst/>
          </a:prstGeom>
        </p:spPr>
      </p:pic>
      <p:sp>
        <p:nvSpPr>
          <p:cNvPr id="5" name="Content Placeholder 4">
            <a:extLst>
              <a:ext uri="{FF2B5EF4-FFF2-40B4-BE49-F238E27FC236}">
                <a16:creationId xmlns:a16="http://schemas.microsoft.com/office/drawing/2014/main" id="{32562D8A-DCA9-4245-85B9-167DD11A2329}"/>
              </a:ext>
            </a:extLst>
          </p:cNvPr>
          <p:cNvSpPr>
            <a:spLocks noGrp="1"/>
          </p:cNvSpPr>
          <p:nvPr>
            <p:ph sz="quarter" idx="25"/>
          </p:nvPr>
        </p:nvSpPr>
        <p:spPr>
          <a:xfrm>
            <a:off x="5656626" y="4724760"/>
            <a:ext cx="872398" cy="243651"/>
          </a:xfrm>
        </p:spPr>
        <p:txBody>
          <a:bodyPr/>
          <a:lstStyle/>
          <a:p>
            <a:r>
              <a:rPr lang="en-US" altLang="en-US" sz="1600" b="1" dirty="0"/>
              <a:t>Figure 2</a:t>
            </a:r>
          </a:p>
        </p:txBody>
      </p:sp>
      <p:sp>
        <p:nvSpPr>
          <p:cNvPr id="6" name="Content Placeholder 5">
            <a:extLst>
              <a:ext uri="{FF2B5EF4-FFF2-40B4-BE49-F238E27FC236}">
                <a16:creationId xmlns:a16="http://schemas.microsoft.com/office/drawing/2014/main" id="{F21556C6-91ED-438F-9817-8DC799492183}"/>
              </a:ext>
            </a:extLst>
          </p:cNvPr>
          <p:cNvSpPr>
            <a:spLocks noGrp="1"/>
          </p:cNvSpPr>
          <p:nvPr>
            <p:ph sz="quarter" idx="26"/>
          </p:nvPr>
        </p:nvSpPr>
        <p:spPr>
          <a:xfrm>
            <a:off x="736600" y="5216885"/>
            <a:ext cx="10718800" cy="646567"/>
          </a:xfrm>
        </p:spPr>
        <p:txBody>
          <a:bodyPr/>
          <a:lstStyle/>
          <a:p>
            <a:r>
              <a:rPr lang="en-US" altLang="en-US" dirty="0"/>
              <a:t>Suppose that a curve </a:t>
            </a:r>
            <a:r>
              <a:rPr lang="en-US" altLang="en-US" i="1" dirty="0"/>
              <a:t>C</a:t>
            </a:r>
            <a:r>
              <a:rPr lang="en-US" altLang="en-US" dirty="0"/>
              <a:t> is defined by the equation </a:t>
            </a:r>
            <a:r>
              <a:rPr lang="en-US" altLang="en-US" i="1" dirty="0"/>
              <a:t>y</a:t>
            </a:r>
            <a:r>
              <a:rPr lang="en-US" altLang="en-US" dirty="0"/>
              <a:t> = </a:t>
            </a:r>
            <a:r>
              <a:rPr lang="en-US" altLang="en-US" i="1" dirty="0"/>
              <a:t>f</a:t>
            </a:r>
            <a:r>
              <a:rPr lang="en-US" altLang="en-US" sz="400" dirty="0"/>
              <a:t> </a:t>
            </a:r>
            <a:r>
              <a:rPr lang="en-US" altLang="en-US" dirty="0"/>
              <a:t>(</a:t>
            </a:r>
            <a:r>
              <a:rPr lang="en-US" altLang="en-US" i="1" dirty="0"/>
              <a:t>x</a:t>
            </a:r>
            <a:r>
              <a:rPr lang="en-US" altLang="en-US" dirty="0"/>
              <a:t>) where </a:t>
            </a:r>
            <a:r>
              <a:rPr lang="en-US" altLang="en-US" i="1" dirty="0"/>
              <a:t>f </a:t>
            </a:r>
            <a:r>
              <a:rPr lang="en-US" altLang="en-US" dirty="0"/>
              <a:t>is continuous and </a:t>
            </a:r>
            <a:r>
              <a:rPr lang="en-US" altLang="en-US" i="1" dirty="0"/>
              <a:t>a</a:t>
            </a:r>
            <a:r>
              <a:rPr lang="en-US" altLang="en-US" dirty="0"/>
              <a:t> ≤ </a:t>
            </a:r>
            <a:r>
              <a:rPr lang="en-US" altLang="en-US" i="1" dirty="0"/>
              <a:t>x </a:t>
            </a:r>
            <a:r>
              <a:rPr lang="en-US" altLang="en-US" dirty="0"/>
              <a:t>≤ </a:t>
            </a:r>
            <a:r>
              <a:rPr lang="en-US" altLang="en-US" i="1" dirty="0"/>
              <a:t>b</a:t>
            </a:r>
            <a:r>
              <a:rPr lang="en-US" altLang="en-US" dirty="0"/>
              <a:t>.</a:t>
            </a:r>
          </a:p>
        </p:txBody>
      </p:sp>
    </p:spTree>
    <p:extLst>
      <p:ext uri="{BB962C8B-B14F-4D97-AF65-F5344CB8AC3E}">
        <p14:creationId xmlns:p14="http://schemas.microsoft.com/office/powerpoint/2010/main" val="85174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Arc Length </a:t>
            </a:r>
            <a:r>
              <a:rPr lang="en-US" altLang="en-US" sz="2400" b="0" dirty="0"/>
              <a:t>(4 of 10)</a:t>
            </a:r>
            <a:endParaRPr lang="en-US" dirty="0"/>
          </a:p>
        </p:txBody>
      </p:sp>
      <p:sp>
        <p:nvSpPr>
          <p:cNvPr id="3" name="Content Placeholder 2"/>
          <p:cNvSpPr>
            <a:spLocks noGrp="1"/>
          </p:cNvSpPr>
          <p:nvPr>
            <p:ph sz="quarter" idx="23"/>
          </p:nvPr>
        </p:nvSpPr>
        <p:spPr>
          <a:xfrm>
            <a:off x="736600" y="1289049"/>
            <a:ext cx="10718800" cy="1111873"/>
          </a:xfrm>
        </p:spPr>
        <p:txBody>
          <a:bodyPr/>
          <a:lstStyle/>
          <a:p>
            <a:pPr>
              <a:lnSpc>
                <a:spcPct val="150000"/>
              </a:lnSpc>
            </a:pPr>
            <a:r>
              <a:rPr lang="en-US" altLang="en-US" dirty="0"/>
              <a:t>We obtain a polygonal approximation to </a:t>
            </a:r>
            <a:r>
              <a:rPr lang="en-US" altLang="en-US" i="1" dirty="0"/>
              <a:t>C </a:t>
            </a:r>
            <a:r>
              <a:rPr lang="en-US" altLang="en-US" dirty="0"/>
              <a:t>by dividing the interval [</a:t>
            </a:r>
            <a:r>
              <a:rPr lang="en-US" altLang="en-US" i="1" dirty="0"/>
              <a:t>a</a:t>
            </a:r>
            <a:r>
              <a:rPr lang="en-US" altLang="en-US" dirty="0"/>
              <a:t>, </a:t>
            </a:r>
            <a:r>
              <a:rPr lang="en-US" altLang="en-US" i="1" dirty="0"/>
              <a:t>b</a:t>
            </a:r>
            <a:r>
              <a:rPr lang="en-US" altLang="en-US" dirty="0"/>
              <a:t>] into </a:t>
            </a:r>
            <a:r>
              <a:rPr lang="en-US" altLang="en-US" i="1" dirty="0"/>
              <a:t>n </a:t>
            </a:r>
            <a:r>
              <a:rPr lang="en-US" altLang="en-US" dirty="0"/>
              <a:t>subintervals with endpoints</a:t>
            </a:r>
            <a:endParaRPr lang="en-US" dirty="0"/>
          </a:p>
        </p:txBody>
      </p:sp>
      <p:graphicFrame>
        <p:nvGraphicFramePr>
          <p:cNvPr id="11" name="Content Placeholder 10" descr="(x_0), (x_1), ... , (x_n)"/>
          <p:cNvGraphicFramePr>
            <a:graphicFrameLocks noGrp="1" noChangeAspect="1"/>
          </p:cNvGraphicFramePr>
          <p:nvPr>
            <p:ph sz="quarter" idx="27"/>
            <p:extLst>
              <p:ext uri="{D42A27DB-BD31-4B8C-83A1-F6EECF244321}">
                <p14:modId xmlns:p14="http://schemas.microsoft.com/office/powerpoint/2010/main" val="2878472221"/>
              </p:ext>
            </p:extLst>
          </p:nvPr>
        </p:nvGraphicFramePr>
        <p:xfrm>
          <a:off x="4467322" y="1912457"/>
          <a:ext cx="1650374" cy="479229"/>
        </p:xfrm>
        <a:graphic>
          <a:graphicData uri="http://schemas.openxmlformats.org/presentationml/2006/ole">
            <mc:AlternateContent xmlns:mc="http://schemas.openxmlformats.org/markup-compatibility/2006">
              <mc:Choice xmlns:v="urn:schemas-microsoft-com:vml" Requires="v">
                <p:oleObj spid="_x0000_s555068" name="Equation" r:id="rId3" imgW="787320" imgH="228600" progId="Equation.DSMT4">
                  <p:embed/>
                </p:oleObj>
              </mc:Choice>
              <mc:Fallback>
                <p:oleObj name="Equation" r:id="rId3" imgW="787320" imgH="228600" progId="Equation.DSMT4">
                  <p:embed/>
                  <p:pic>
                    <p:nvPicPr>
                      <p:cNvPr id="0" name=""/>
                      <p:cNvPicPr/>
                      <p:nvPr/>
                    </p:nvPicPr>
                    <p:blipFill>
                      <a:blip r:embed="rId4"/>
                      <a:stretch>
                        <a:fillRect/>
                      </a:stretch>
                    </p:blipFill>
                    <p:spPr>
                      <a:xfrm>
                        <a:off x="4467322" y="1912457"/>
                        <a:ext cx="1650374" cy="479229"/>
                      </a:xfrm>
                      <a:prstGeom prst="rect">
                        <a:avLst/>
                      </a:prstGeom>
                    </p:spPr>
                  </p:pic>
                </p:oleObj>
              </mc:Fallback>
            </mc:AlternateContent>
          </a:graphicData>
        </a:graphic>
      </p:graphicFrame>
      <p:sp>
        <p:nvSpPr>
          <p:cNvPr id="4" name="Content Placeholder 3"/>
          <p:cNvSpPr>
            <a:spLocks noGrp="1"/>
          </p:cNvSpPr>
          <p:nvPr>
            <p:ph sz="quarter" idx="24"/>
          </p:nvPr>
        </p:nvSpPr>
        <p:spPr>
          <a:xfrm>
            <a:off x="6169893" y="1991861"/>
            <a:ext cx="2757632" cy="370929"/>
          </a:xfrm>
        </p:spPr>
        <p:txBody>
          <a:bodyPr/>
          <a:lstStyle/>
          <a:p>
            <a:r>
              <a:rPr lang="en-US" altLang="en-US" dirty="0"/>
              <a:t>and equal width </a:t>
            </a:r>
            <a:r>
              <a:rPr lang="el-GR" altLang="en-US" dirty="0">
                <a:latin typeface="Arial" panose="020B0604020202020204" pitchFamily="34" charset="0"/>
                <a:cs typeface="Arial" panose="020B0604020202020204" pitchFamily="34" charset="0"/>
                <a:sym typeface="Symbol" panose="05050102010706020507" pitchFamily="18" charset="2"/>
              </a:rPr>
              <a:t>Δ</a:t>
            </a:r>
            <a:r>
              <a:rPr lang="en-US" altLang="en-US" i="1" dirty="0"/>
              <a:t>x</a:t>
            </a:r>
            <a:r>
              <a:rPr lang="en-US" altLang="en-US" dirty="0"/>
              <a:t>.</a:t>
            </a:r>
            <a:endParaRPr lang="en-US" dirty="0"/>
          </a:p>
        </p:txBody>
      </p:sp>
      <p:sp>
        <p:nvSpPr>
          <p:cNvPr id="5" name="Content Placeholder 4"/>
          <p:cNvSpPr>
            <a:spLocks noGrp="1"/>
          </p:cNvSpPr>
          <p:nvPr>
            <p:ph sz="quarter" idx="25"/>
          </p:nvPr>
        </p:nvSpPr>
        <p:spPr>
          <a:xfrm>
            <a:off x="736600" y="2490358"/>
            <a:ext cx="9728200" cy="372918"/>
          </a:xfrm>
        </p:spPr>
        <p:txBody>
          <a:bodyPr/>
          <a:lstStyle/>
          <a:p>
            <a:r>
              <a:rPr lang="en-US" altLang="en-US" dirty="0"/>
              <a:t>If </a:t>
            </a:r>
            <a:r>
              <a:rPr lang="en-US" altLang="en-US" i="1" dirty="0"/>
              <a:t>y</a:t>
            </a:r>
            <a:r>
              <a:rPr lang="en-US" altLang="en-US" i="1" baseline="-25000" dirty="0"/>
              <a:t>i</a:t>
            </a:r>
            <a:r>
              <a:rPr lang="en-US" altLang="en-US" dirty="0"/>
              <a:t> = </a:t>
            </a:r>
            <a:r>
              <a:rPr lang="en-US" altLang="en-US" i="1" dirty="0"/>
              <a:t>f</a:t>
            </a:r>
            <a:r>
              <a:rPr lang="en-US" altLang="en-US" sz="400" dirty="0"/>
              <a:t> </a:t>
            </a:r>
            <a:r>
              <a:rPr lang="en-US" altLang="en-US" dirty="0"/>
              <a:t>(</a:t>
            </a:r>
            <a:r>
              <a:rPr lang="en-US" altLang="en-US" i="1" dirty="0"/>
              <a:t>x</a:t>
            </a:r>
            <a:r>
              <a:rPr lang="en-US" altLang="en-US" i="1" baseline="-25000" dirty="0"/>
              <a:t>i</a:t>
            </a:r>
            <a:r>
              <a:rPr lang="en-US" altLang="en-US" dirty="0"/>
              <a:t>), then the point </a:t>
            </a:r>
            <a:r>
              <a:rPr lang="en-US" altLang="en-US" i="1" dirty="0"/>
              <a:t>P</a:t>
            </a:r>
            <a:r>
              <a:rPr lang="en-US" altLang="en-US" i="1" baseline="-25000" dirty="0"/>
              <a:t>i</a:t>
            </a:r>
            <a:r>
              <a:rPr lang="en-US" altLang="en-US" sz="400" i="1" baseline="-25000" dirty="0"/>
              <a:t> </a:t>
            </a:r>
            <a:r>
              <a:rPr lang="en-US" altLang="en-US" dirty="0"/>
              <a:t>(</a:t>
            </a:r>
            <a:r>
              <a:rPr lang="en-US" altLang="en-US" i="1" dirty="0"/>
              <a:t>x</a:t>
            </a:r>
            <a:r>
              <a:rPr lang="en-US" altLang="en-US" i="1" baseline="-25000" dirty="0"/>
              <a:t>i</a:t>
            </a:r>
            <a:r>
              <a:rPr lang="en-US" altLang="en-US" baseline="-25000" dirty="0"/>
              <a:t>,</a:t>
            </a:r>
            <a:r>
              <a:rPr lang="en-US" altLang="en-US" i="1" dirty="0"/>
              <a:t> y</a:t>
            </a:r>
            <a:r>
              <a:rPr lang="en-US" altLang="en-US" i="1" baseline="-25000" dirty="0"/>
              <a:t>i</a:t>
            </a:r>
            <a:r>
              <a:rPr lang="en-US" altLang="en-US" dirty="0"/>
              <a:t>) lies on </a:t>
            </a:r>
            <a:r>
              <a:rPr lang="en-US" altLang="en-US" i="1" dirty="0"/>
              <a:t>C </a:t>
            </a:r>
            <a:r>
              <a:rPr lang="en-US" altLang="en-US" dirty="0"/>
              <a:t>and the polygon with vertices</a:t>
            </a:r>
            <a:endParaRPr lang="en-US" dirty="0"/>
          </a:p>
        </p:txBody>
      </p:sp>
      <p:graphicFrame>
        <p:nvGraphicFramePr>
          <p:cNvPr id="12" name="Content Placeholder 10" descr="(P_0), (P_1), ... , (P_n)"/>
          <p:cNvGraphicFramePr>
            <a:graphicFrameLocks noGrp="1" noChangeAspect="1"/>
          </p:cNvGraphicFramePr>
          <p:nvPr>
            <p:ph sz="quarter" idx="28"/>
            <p:extLst>
              <p:ext uri="{D42A27DB-BD31-4B8C-83A1-F6EECF244321}">
                <p14:modId xmlns:p14="http://schemas.microsoft.com/office/powerpoint/2010/main" val="2356037628"/>
              </p:ext>
            </p:extLst>
          </p:nvPr>
        </p:nvGraphicFramePr>
        <p:xfrm>
          <a:off x="702716" y="2960968"/>
          <a:ext cx="1564349" cy="440479"/>
        </p:xfrm>
        <a:graphic>
          <a:graphicData uri="http://schemas.openxmlformats.org/presentationml/2006/ole">
            <mc:AlternateContent xmlns:mc="http://schemas.openxmlformats.org/markup-compatibility/2006">
              <mc:Choice xmlns:v="urn:schemas-microsoft-com:vml" Requires="v">
                <p:oleObj spid="_x0000_s555069" name="Equation" r:id="rId5" imgW="812520" imgH="228600" progId="Equation.DSMT4">
                  <p:embed/>
                </p:oleObj>
              </mc:Choice>
              <mc:Fallback>
                <p:oleObj name="Equation" r:id="rId5" imgW="812520" imgH="228600" progId="Equation.DSMT4">
                  <p:embed/>
                  <p:pic>
                    <p:nvPicPr>
                      <p:cNvPr id="11" name="Content Placeholder 10"/>
                      <p:cNvPicPr/>
                      <p:nvPr/>
                    </p:nvPicPr>
                    <p:blipFill>
                      <a:blip r:embed="rId6"/>
                      <a:stretch>
                        <a:fillRect/>
                      </a:stretch>
                    </p:blipFill>
                    <p:spPr>
                      <a:xfrm>
                        <a:off x="702716" y="2960968"/>
                        <a:ext cx="1564349" cy="440479"/>
                      </a:xfrm>
                      <a:prstGeom prst="rect">
                        <a:avLst/>
                      </a:prstGeom>
                    </p:spPr>
                  </p:pic>
                </p:oleObj>
              </mc:Fallback>
            </mc:AlternateContent>
          </a:graphicData>
        </a:graphic>
      </p:graphicFrame>
      <p:sp>
        <p:nvSpPr>
          <p:cNvPr id="6" name="Content Placeholder 5"/>
          <p:cNvSpPr>
            <a:spLocks noGrp="1"/>
          </p:cNvSpPr>
          <p:nvPr>
            <p:ph sz="quarter" idx="26"/>
          </p:nvPr>
        </p:nvSpPr>
        <p:spPr>
          <a:xfrm>
            <a:off x="2343728" y="2983779"/>
            <a:ext cx="6449291" cy="345928"/>
          </a:xfrm>
        </p:spPr>
        <p:txBody>
          <a:bodyPr/>
          <a:lstStyle/>
          <a:p>
            <a:r>
              <a:rPr lang="en-US" altLang="en-US" dirty="0"/>
              <a:t>illustrated in Figure 3, is an approximation to </a:t>
            </a:r>
            <a:r>
              <a:rPr lang="en-US" altLang="en-US" i="1" dirty="0"/>
              <a:t>C</a:t>
            </a:r>
            <a:r>
              <a:rPr lang="en-US" altLang="en-US" dirty="0"/>
              <a:t>.</a:t>
            </a:r>
            <a:endParaRPr lang="en-US" dirty="0"/>
          </a:p>
        </p:txBody>
      </p:sp>
      <p:pic>
        <p:nvPicPr>
          <p:cNvPr id="13" name="Content Placeholder 12" descr="An oscillating curve with two high points and a low point is graphed in the first quadrant of an x y coordinate plane. The curve is labeled as y = f (x). Seven adjacent trapezoids of equal breadth are inscribed in the region below the curve. The height of each trapezoid is dependent on the direction of the curve above the trapezoid. If the curve goes up and to the right, the left side of the trapezoid defines the height and if the curve goes down and to the right, the right side of the trapezoid defines the height. A tangent is drawn between the curve and the adjacent trapezoid trapezoids. The tangent touches the curve on the following coordinates: (a, P_0), (x_1, P_1), (x_2, P_2), (x_(I minus 1), P_(I minus 1), (x_i, P_i), and (b, P_n).&#10;"/>
          <p:cNvPicPr>
            <a:picLocks noGrp="1" noChangeAspect="1"/>
          </p:cNvPicPr>
          <p:nvPr>
            <p:ph sz="quarter" idx="29"/>
          </p:nvPr>
        </p:nvPicPr>
        <p:blipFill>
          <a:blip r:embed="rId7"/>
          <a:stretch>
            <a:fillRect/>
          </a:stretch>
        </p:blipFill>
        <p:spPr>
          <a:xfrm>
            <a:off x="4226269" y="3451967"/>
            <a:ext cx="4084093" cy="2405022"/>
          </a:xfrm>
          <a:prstGeom prst="rect">
            <a:avLst/>
          </a:prstGeom>
        </p:spPr>
      </p:pic>
      <p:sp>
        <p:nvSpPr>
          <p:cNvPr id="10" name="Content Placeholder 9"/>
          <p:cNvSpPr>
            <a:spLocks noGrp="1"/>
          </p:cNvSpPr>
          <p:nvPr>
            <p:ph sz="quarter" idx="30"/>
          </p:nvPr>
        </p:nvSpPr>
        <p:spPr>
          <a:xfrm>
            <a:off x="736600" y="5985014"/>
            <a:ext cx="10718800" cy="240291"/>
          </a:xfrm>
        </p:spPr>
        <p:txBody>
          <a:bodyPr/>
          <a:lstStyle/>
          <a:p>
            <a:pPr algn="ctr"/>
            <a:r>
              <a:rPr lang="en-US" altLang="en-US" sz="1600" b="1" dirty="0"/>
              <a:t>Figure </a:t>
            </a:r>
            <a:r>
              <a:rPr lang="en-US" altLang="en-US" sz="1600" b="1" dirty="0" smtClean="0"/>
              <a:t>3</a:t>
            </a:r>
            <a:endParaRPr lang="en-US" sz="1600" dirty="0"/>
          </a:p>
        </p:txBody>
      </p:sp>
    </p:spTree>
    <p:extLst>
      <p:ext uri="{BB962C8B-B14F-4D97-AF65-F5344CB8AC3E}">
        <p14:creationId xmlns:p14="http://schemas.microsoft.com/office/powerpoint/2010/main" val="285615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0074-C610-4B4F-80FA-D925EF0A8DD9}"/>
              </a:ext>
            </a:extLst>
          </p:cNvPr>
          <p:cNvSpPr>
            <a:spLocks noGrp="1"/>
          </p:cNvSpPr>
          <p:nvPr>
            <p:ph type="title"/>
          </p:nvPr>
        </p:nvSpPr>
        <p:spPr/>
        <p:txBody>
          <a:bodyPr/>
          <a:lstStyle/>
          <a:p>
            <a:r>
              <a:rPr lang="en-US" altLang="en-US" dirty="0"/>
              <a:t>Arc Length </a:t>
            </a:r>
            <a:r>
              <a:rPr lang="en-US" altLang="en-US" sz="2400" b="0" dirty="0"/>
              <a:t>(5 of 10)</a:t>
            </a:r>
            <a:endParaRPr lang="en-US" dirty="0"/>
          </a:p>
        </p:txBody>
      </p:sp>
      <p:sp>
        <p:nvSpPr>
          <p:cNvPr id="3" name="Content Placeholder 2">
            <a:extLst>
              <a:ext uri="{FF2B5EF4-FFF2-40B4-BE49-F238E27FC236}">
                <a16:creationId xmlns:a16="http://schemas.microsoft.com/office/drawing/2014/main" id="{485DC527-EFD5-493C-A77B-3CB4F66BEC51}"/>
              </a:ext>
            </a:extLst>
          </p:cNvPr>
          <p:cNvSpPr>
            <a:spLocks noGrp="1"/>
          </p:cNvSpPr>
          <p:nvPr>
            <p:ph sz="quarter" idx="23"/>
          </p:nvPr>
        </p:nvSpPr>
        <p:spPr>
          <a:xfrm>
            <a:off x="736600" y="1289050"/>
            <a:ext cx="10718800" cy="1363907"/>
          </a:xfrm>
        </p:spPr>
        <p:txBody>
          <a:bodyPr/>
          <a:lstStyle/>
          <a:p>
            <a:r>
              <a:rPr lang="en-US" altLang="en-US" dirty="0"/>
              <a:t>The length </a:t>
            </a:r>
            <a:r>
              <a:rPr lang="en-US" altLang="en-US" i="1" dirty="0"/>
              <a:t>L </a:t>
            </a:r>
            <a:r>
              <a:rPr lang="en-US" altLang="en-US" dirty="0"/>
              <a:t>of </a:t>
            </a:r>
            <a:r>
              <a:rPr lang="en-US" altLang="en-US" i="1" dirty="0"/>
              <a:t>C </a:t>
            </a:r>
            <a:r>
              <a:rPr lang="en-US" altLang="en-US" dirty="0"/>
              <a:t>is approximately the length of this polygon and the approximation gets better as we let </a:t>
            </a:r>
            <a:r>
              <a:rPr lang="en-US" altLang="en-US" i="1" dirty="0"/>
              <a:t>n </a:t>
            </a:r>
            <a:r>
              <a:rPr lang="en-US" altLang="en-US" dirty="0"/>
              <a:t>increase. (See Figure 4, where the arc of the curve between </a:t>
            </a:r>
            <a:r>
              <a:rPr lang="en-US" altLang="en-US" i="1" dirty="0"/>
              <a:t>P</a:t>
            </a:r>
            <a:r>
              <a:rPr lang="en-US" altLang="en-US" i="1" baseline="-25000" dirty="0"/>
              <a:t>i</a:t>
            </a:r>
            <a:r>
              <a:rPr lang="en-US" altLang="en-US" sz="1000" i="1" baseline="-25000" dirty="0"/>
              <a:t> </a:t>
            </a:r>
            <a:r>
              <a:rPr lang="en-US" altLang="en-US" baseline="-25000" dirty="0" smtClean="0"/>
              <a:t>−1</a:t>
            </a:r>
            <a:r>
              <a:rPr lang="en-US" altLang="en-US" dirty="0" smtClean="0"/>
              <a:t> </a:t>
            </a:r>
            <a:r>
              <a:rPr lang="en-US" altLang="en-US" dirty="0"/>
              <a:t>and </a:t>
            </a:r>
            <a:r>
              <a:rPr lang="en-US" altLang="en-US" i="1" dirty="0"/>
              <a:t>P</a:t>
            </a:r>
            <a:r>
              <a:rPr lang="en-US" altLang="en-US" i="1" baseline="-25000" dirty="0"/>
              <a:t>i</a:t>
            </a:r>
            <a:r>
              <a:rPr lang="en-US" altLang="en-US" dirty="0"/>
              <a:t> has been magnified and approximations with successively smaller values of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x</a:t>
            </a:r>
            <a:r>
              <a:rPr lang="en-US" altLang="en-US" dirty="0" smtClean="0"/>
              <a:t> </a:t>
            </a:r>
            <a:r>
              <a:rPr lang="en-US" altLang="en-US" dirty="0"/>
              <a:t>are shown.)</a:t>
            </a:r>
          </a:p>
        </p:txBody>
      </p:sp>
      <p:pic>
        <p:nvPicPr>
          <p:cNvPr id="7" name="Content Placeholder 6" descr="Four curves with lines. In the first curve, a line starts at the point P(i minus 1), passes straight through the curvature of the curve and ends on point P_i. In the second curve, the line starts at the point P(i minus 1), while passing through the curvature the line breaks at one point, and ends on point P_i. In the third curve, the line starts at the point P(i minus 1), while passing through the curvature the line breaks at two points, and ends on point P_i. In the fourth curve, the line starts at the point P(i minus 1), while passing through the curvature the line breaks at three points, and ends on point P_i.&#10;">
            <a:extLst>
              <a:ext uri="{FF2B5EF4-FFF2-40B4-BE49-F238E27FC236}">
                <a16:creationId xmlns:a16="http://schemas.microsoft.com/office/drawing/2014/main" id="{E4320F62-C9FC-42AD-8DBA-A277332D7BBC}"/>
              </a:ext>
            </a:extLst>
          </p:cNvPr>
          <p:cNvPicPr>
            <a:picLocks noGrp="1" noChangeAspect="1"/>
          </p:cNvPicPr>
          <p:nvPr>
            <p:ph sz="quarter" idx="24"/>
          </p:nvPr>
        </p:nvPicPr>
        <p:blipFill>
          <a:blip r:embed="rId2"/>
          <a:stretch>
            <a:fillRect/>
          </a:stretch>
        </p:blipFill>
        <p:spPr>
          <a:xfrm>
            <a:off x="4949962" y="2738125"/>
            <a:ext cx="2285725" cy="3168332"/>
          </a:xfrm>
          <a:prstGeom prst="rect">
            <a:avLst/>
          </a:prstGeom>
        </p:spPr>
      </p:pic>
      <p:sp>
        <p:nvSpPr>
          <p:cNvPr id="5" name="Content Placeholder 4">
            <a:extLst>
              <a:ext uri="{FF2B5EF4-FFF2-40B4-BE49-F238E27FC236}">
                <a16:creationId xmlns:a16="http://schemas.microsoft.com/office/drawing/2014/main" id="{32562D8A-DCA9-4245-85B9-167DD11A2329}"/>
              </a:ext>
            </a:extLst>
          </p:cNvPr>
          <p:cNvSpPr>
            <a:spLocks noGrp="1"/>
          </p:cNvSpPr>
          <p:nvPr>
            <p:ph sz="quarter" idx="25"/>
          </p:nvPr>
        </p:nvSpPr>
        <p:spPr>
          <a:xfrm>
            <a:off x="5656626" y="6000864"/>
            <a:ext cx="872398" cy="243651"/>
          </a:xfrm>
        </p:spPr>
        <p:txBody>
          <a:bodyPr/>
          <a:lstStyle/>
          <a:p>
            <a:r>
              <a:rPr lang="en-US" altLang="en-US" sz="1600" b="1" dirty="0"/>
              <a:t>Figure 4</a:t>
            </a:r>
          </a:p>
        </p:txBody>
      </p:sp>
    </p:spTree>
    <p:extLst>
      <p:ext uri="{BB962C8B-B14F-4D97-AF65-F5344CB8AC3E}">
        <p14:creationId xmlns:p14="http://schemas.microsoft.com/office/powerpoint/2010/main" val="2724978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24C0-5057-4CD4-82F7-66C3E57220C7}"/>
              </a:ext>
            </a:extLst>
          </p:cNvPr>
          <p:cNvSpPr>
            <a:spLocks noGrp="1"/>
          </p:cNvSpPr>
          <p:nvPr>
            <p:ph type="title"/>
          </p:nvPr>
        </p:nvSpPr>
        <p:spPr/>
        <p:txBody>
          <a:bodyPr/>
          <a:lstStyle/>
          <a:p>
            <a:r>
              <a:rPr lang="en-US" altLang="en-US" dirty="0"/>
              <a:t>Arc Length </a:t>
            </a:r>
            <a:r>
              <a:rPr lang="en-US" altLang="en-US" sz="2400" b="0" dirty="0"/>
              <a:t>(6 of 10)</a:t>
            </a:r>
            <a:endParaRPr lang="en-US" dirty="0"/>
          </a:p>
        </p:txBody>
      </p:sp>
      <p:sp>
        <p:nvSpPr>
          <p:cNvPr id="3" name="Content Placeholder 2">
            <a:extLst>
              <a:ext uri="{FF2B5EF4-FFF2-40B4-BE49-F238E27FC236}">
                <a16:creationId xmlns:a16="http://schemas.microsoft.com/office/drawing/2014/main" id="{F72F5067-9B25-44B0-8DA0-838EC0FF05ED}"/>
              </a:ext>
            </a:extLst>
          </p:cNvPr>
          <p:cNvSpPr>
            <a:spLocks noGrp="1"/>
          </p:cNvSpPr>
          <p:nvPr>
            <p:ph sz="quarter" idx="23"/>
          </p:nvPr>
        </p:nvSpPr>
        <p:spPr>
          <a:xfrm>
            <a:off x="736599" y="1289049"/>
            <a:ext cx="11021291" cy="807606"/>
          </a:xfrm>
        </p:spPr>
        <p:txBody>
          <a:bodyPr/>
          <a:lstStyle/>
          <a:p>
            <a:r>
              <a:rPr lang="en-US" altLang="en-US" dirty="0"/>
              <a:t>Therefore we define the </a:t>
            </a:r>
            <a:r>
              <a:rPr lang="en-US" altLang="en-US" b="1" dirty="0"/>
              <a:t>length </a:t>
            </a:r>
            <a:r>
              <a:rPr lang="en-US" altLang="en-US" i="1" dirty="0"/>
              <a:t>L </a:t>
            </a:r>
            <a:r>
              <a:rPr lang="en-US" altLang="en-US" dirty="0"/>
              <a:t>of the curve </a:t>
            </a:r>
            <a:r>
              <a:rPr lang="en-US" altLang="en-US" i="1" dirty="0"/>
              <a:t>C</a:t>
            </a:r>
            <a:r>
              <a:rPr lang="en-US" altLang="en-US" dirty="0"/>
              <a:t> with equation, </a:t>
            </a:r>
            <a:r>
              <a:rPr lang="en-US" altLang="en-US" i="1" dirty="0"/>
              <a:t>y </a:t>
            </a:r>
            <a:r>
              <a:rPr lang="en-US" altLang="en-US" dirty="0"/>
              <a:t>= </a:t>
            </a:r>
            <a:r>
              <a:rPr lang="en-US" altLang="en-US" i="1" dirty="0"/>
              <a:t>f</a:t>
            </a:r>
            <a:r>
              <a:rPr lang="en-US" altLang="en-US" sz="400" i="1" dirty="0"/>
              <a:t> </a:t>
            </a:r>
            <a:r>
              <a:rPr lang="en-US" altLang="en-US" dirty="0"/>
              <a:t>(</a:t>
            </a:r>
            <a:r>
              <a:rPr lang="en-US" altLang="en-US" i="1" dirty="0"/>
              <a:t>x</a:t>
            </a:r>
            <a:r>
              <a:rPr lang="en-US" altLang="en-US" dirty="0"/>
              <a:t>), </a:t>
            </a:r>
            <a:r>
              <a:rPr lang="en-US" altLang="en-US" i="1" dirty="0"/>
              <a:t>a ≤</a:t>
            </a:r>
            <a:r>
              <a:rPr lang="en-US" altLang="en-US" dirty="0">
                <a:sym typeface="Symbol" panose="05050102010706020507" pitchFamily="18" charset="2"/>
              </a:rPr>
              <a:t> </a:t>
            </a:r>
            <a:r>
              <a:rPr lang="en-US" altLang="en-US" i="1" dirty="0">
                <a:sym typeface="Symbol" panose="05050102010706020507" pitchFamily="18" charset="2"/>
              </a:rPr>
              <a:t>x</a:t>
            </a:r>
            <a:r>
              <a:rPr lang="en-US" altLang="en-US" dirty="0"/>
              <a:t> </a:t>
            </a:r>
            <a:r>
              <a:rPr lang="en-US" altLang="en-US" i="1" dirty="0"/>
              <a:t>≤ b </a:t>
            </a:r>
            <a:r>
              <a:rPr lang="en-US" altLang="en-US" dirty="0"/>
              <a:t>as the limit of the lengths of these inscribed polygons ( if the limit exists):</a:t>
            </a:r>
          </a:p>
        </p:txBody>
      </p:sp>
      <p:graphicFrame>
        <p:nvGraphicFramePr>
          <p:cNvPr id="14" name="Content Placeholder 11" descr="(item 1) L= lim_(n right arrow infinity) (sum_(i minus 1)^n (|P_(i minus 1) P_i|))">
            <a:extLst>
              <a:ext uri="{FF2B5EF4-FFF2-40B4-BE49-F238E27FC236}">
                <a16:creationId xmlns:a16="http://schemas.microsoft.com/office/drawing/2014/main" id="{9D7F1D0F-8ABF-4D49-9BB5-BC111948DB38}"/>
              </a:ext>
            </a:extLst>
          </p:cNvPr>
          <p:cNvGraphicFramePr>
            <a:graphicFrameLocks noGrp="1" noChangeAspect="1"/>
          </p:cNvGraphicFramePr>
          <p:nvPr>
            <p:ph sz="quarter" idx="24"/>
            <p:extLst>
              <p:ext uri="{D42A27DB-BD31-4B8C-83A1-F6EECF244321}">
                <p14:modId xmlns:p14="http://schemas.microsoft.com/office/powerpoint/2010/main" val="32005560"/>
              </p:ext>
            </p:extLst>
          </p:nvPr>
        </p:nvGraphicFramePr>
        <p:xfrm>
          <a:off x="4725988" y="2371725"/>
          <a:ext cx="2732087" cy="906463"/>
        </p:xfrm>
        <a:graphic>
          <a:graphicData uri="http://schemas.openxmlformats.org/presentationml/2006/ole">
            <mc:AlternateContent xmlns:mc="http://schemas.openxmlformats.org/markup-compatibility/2006">
              <mc:Choice xmlns:v="urn:schemas-microsoft-com:vml" Requires="v">
                <p:oleObj spid="_x0000_s539705" name="Equation" r:id="rId3" imgW="2641320" imgH="876240" progId="Equation.DSMT4">
                  <p:embed/>
                </p:oleObj>
              </mc:Choice>
              <mc:Fallback>
                <p:oleObj name="Equation" r:id="rId3" imgW="2641320" imgH="876240" progId="Equation.DSMT4">
                  <p:embed/>
                  <p:pic>
                    <p:nvPicPr>
                      <p:cNvPr id="12" name="Content Placeholder 11">
                        <a:extLst>
                          <a:ext uri="{FF2B5EF4-FFF2-40B4-BE49-F238E27FC236}">
                            <a16:creationId xmlns:a16="http://schemas.microsoft.com/office/drawing/2014/main" id="{F20DD371-2F06-49E8-AB93-07C35C5B161C}"/>
                          </a:ext>
                        </a:extLst>
                      </p:cNvPr>
                      <p:cNvPicPr/>
                      <p:nvPr/>
                    </p:nvPicPr>
                    <p:blipFill>
                      <a:blip r:embed="rId4"/>
                      <a:stretch>
                        <a:fillRect/>
                      </a:stretch>
                    </p:blipFill>
                    <p:spPr>
                      <a:xfrm>
                        <a:off x="4725988" y="2371725"/>
                        <a:ext cx="2732087" cy="90646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8129E20D-514A-433A-8184-33FC99FC84F7}"/>
              </a:ext>
            </a:extLst>
          </p:cNvPr>
          <p:cNvSpPr>
            <a:spLocks noGrp="1"/>
          </p:cNvSpPr>
          <p:nvPr>
            <p:ph sz="quarter" idx="25"/>
          </p:nvPr>
        </p:nvSpPr>
        <p:spPr>
          <a:xfrm>
            <a:off x="736600" y="3659439"/>
            <a:ext cx="10712450" cy="1411327"/>
          </a:xfrm>
        </p:spPr>
        <p:txBody>
          <a:bodyPr/>
          <a:lstStyle/>
          <a:p>
            <a:r>
              <a:rPr lang="en-US" altLang="en-US" dirty="0"/>
              <a:t>Notice that the procedure for defining arc length is very similar to the procedure we used for defining area and volume: We divided the curve into a large number of small parts. We then found the approximate lengths of the small parts and added them. Finally, we took the limit as </a:t>
            </a:r>
            <a:r>
              <a:rPr lang="en-US" altLang="en-US" i="1" dirty="0"/>
              <a:t>n</a:t>
            </a:r>
            <a:r>
              <a:rPr lang="en-US" altLang="en-US" dirty="0"/>
              <a:t> </a:t>
            </a:r>
            <a:r>
              <a:rPr lang="en-US" altLang="en-US" dirty="0" smtClean="0">
                <a:latin typeface="Arial" panose="020B0604020202020204" pitchFamily="34" charset="0"/>
                <a:cs typeface="Arial" panose="020B0604020202020204" pitchFamily="34" charset="0"/>
                <a:sym typeface="Symbol" panose="05050102010706020507" pitchFamily="18" charset="2"/>
              </a:rPr>
              <a:t>→ </a:t>
            </a:r>
            <a:r>
              <a:rPr lang="en-US" altLang="en-US" dirty="0" smtClean="0">
                <a:sym typeface="Symbol" panose="05050102010706020507" pitchFamily="18" charset="2"/>
              </a:rPr>
              <a:t>∞</a:t>
            </a:r>
            <a:r>
              <a:rPr lang="en-US" altLang="en-US" dirty="0">
                <a:sym typeface="Symbol" panose="05050102010706020507" pitchFamily="18" charset="2"/>
              </a:rPr>
              <a:t>.</a:t>
            </a:r>
          </a:p>
        </p:txBody>
      </p:sp>
    </p:spTree>
    <p:extLst>
      <p:ext uri="{BB962C8B-B14F-4D97-AF65-F5344CB8AC3E}">
        <p14:creationId xmlns:p14="http://schemas.microsoft.com/office/powerpoint/2010/main" val="1728128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7F64C-35B4-4CA5-A55B-C8FC44767120}"/>
              </a:ext>
            </a:extLst>
          </p:cNvPr>
          <p:cNvSpPr>
            <a:spLocks noGrp="1"/>
          </p:cNvSpPr>
          <p:nvPr>
            <p:ph type="title"/>
          </p:nvPr>
        </p:nvSpPr>
        <p:spPr/>
        <p:txBody>
          <a:bodyPr/>
          <a:lstStyle/>
          <a:p>
            <a:r>
              <a:rPr lang="en-US" altLang="en-US" dirty="0"/>
              <a:t>Arc Length </a:t>
            </a:r>
            <a:r>
              <a:rPr lang="en-US" altLang="en-US" sz="2400" b="0" dirty="0"/>
              <a:t>(7 of 10)</a:t>
            </a:r>
            <a:endParaRPr lang="en-US" dirty="0"/>
          </a:p>
        </p:txBody>
      </p:sp>
      <p:sp>
        <p:nvSpPr>
          <p:cNvPr id="3" name="Content Placeholder 2">
            <a:extLst>
              <a:ext uri="{FF2B5EF4-FFF2-40B4-BE49-F238E27FC236}">
                <a16:creationId xmlns:a16="http://schemas.microsoft.com/office/drawing/2014/main" id="{E6CDF0C4-430B-4CDD-9DA0-B51A08297D3B}"/>
              </a:ext>
            </a:extLst>
          </p:cNvPr>
          <p:cNvSpPr>
            <a:spLocks noGrp="1"/>
          </p:cNvSpPr>
          <p:nvPr>
            <p:ph sz="quarter" idx="23"/>
          </p:nvPr>
        </p:nvSpPr>
        <p:spPr>
          <a:xfrm>
            <a:off x="736600" y="1289050"/>
            <a:ext cx="10718800" cy="991884"/>
          </a:xfrm>
        </p:spPr>
        <p:txBody>
          <a:bodyPr/>
          <a:lstStyle/>
          <a:p>
            <a:r>
              <a:rPr lang="en-US" altLang="en-US" dirty="0"/>
              <a:t>The definition of arc length given by Equation 1 is not very convenient for computational purposes, but we can derive an integral formula for </a:t>
            </a:r>
            <a:r>
              <a:rPr lang="en-US" altLang="en-US" i="1" dirty="0"/>
              <a:t>L </a:t>
            </a:r>
            <a:r>
              <a:rPr lang="en-US" altLang="en-US" dirty="0"/>
              <a:t>in the case where </a:t>
            </a:r>
            <a:r>
              <a:rPr lang="en-US" altLang="en-US" i="1" dirty="0"/>
              <a:t>f </a:t>
            </a:r>
            <a:r>
              <a:rPr lang="en-US" altLang="en-US" dirty="0"/>
              <a:t>has a continuous derivative. [Such a function </a:t>
            </a:r>
            <a:r>
              <a:rPr lang="en-US" altLang="en-US" i="1" dirty="0"/>
              <a:t>f</a:t>
            </a:r>
            <a:r>
              <a:rPr lang="en-US" altLang="en-US" dirty="0"/>
              <a:t> is called </a:t>
            </a:r>
            <a:r>
              <a:rPr lang="en-US" altLang="en-US" b="1" dirty="0"/>
              <a:t>smooth</a:t>
            </a:r>
            <a:endParaRPr lang="en-US" dirty="0"/>
          </a:p>
        </p:txBody>
      </p:sp>
      <p:sp>
        <p:nvSpPr>
          <p:cNvPr id="4" name="Content Placeholder 3">
            <a:extLst>
              <a:ext uri="{FF2B5EF4-FFF2-40B4-BE49-F238E27FC236}">
                <a16:creationId xmlns:a16="http://schemas.microsoft.com/office/drawing/2014/main" id="{A82DBC5E-1615-4EA5-A9A2-AC6415B35905}"/>
              </a:ext>
            </a:extLst>
          </p:cNvPr>
          <p:cNvSpPr>
            <a:spLocks noGrp="1"/>
          </p:cNvSpPr>
          <p:nvPr>
            <p:ph sz="quarter" idx="24"/>
          </p:nvPr>
        </p:nvSpPr>
        <p:spPr>
          <a:xfrm>
            <a:off x="730250" y="2311236"/>
            <a:ext cx="7764821" cy="348836"/>
          </a:xfrm>
        </p:spPr>
        <p:txBody>
          <a:bodyPr/>
          <a:lstStyle/>
          <a:p>
            <a:r>
              <a:rPr lang="en-US" altLang="en-US" dirty="0"/>
              <a:t>because a small change in </a:t>
            </a:r>
            <a:r>
              <a:rPr lang="en-US" altLang="en-US" i="1" dirty="0"/>
              <a:t>x </a:t>
            </a:r>
            <a:r>
              <a:rPr lang="en-US" altLang="en-US" dirty="0"/>
              <a:t>produces a small change in</a:t>
            </a:r>
            <a:endParaRPr lang="en-US" dirty="0"/>
          </a:p>
        </p:txBody>
      </p:sp>
      <p:graphicFrame>
        <p:nvGraphicFramePr>
          <p:cNvPr id="21" name="Content Placeholder 20" descr="f prime (x)]">
            <a:extLst>
              <a:ext uri="{FF2B5EF4-FFF2-40B4-BE49-F238E27FC236}">
                <a16:creationId xmlns:a16="http://schemas.microsoft.com/office/drawing/2014/main" id="{DB37A0D8-04A7-4B42-9539-F304302CF2FC}"/>
              </a:ext>
            </a:extLst>
          </p:cNvPr>
          <p:cNvGraphicFramePr>
            <a:graphicFrameLocks noGrp="1" noChangeAspect="1"/>
          </p:cNvGraphicFramePr>
          <p:nvPr>
            <p:ph sz="quarter" idx="25"/>
            <p:extLst>
              <p:ext uri="{D42A27DB-BD31-4B8C-83A1-F6EECF244321}">
                <p14:modId xmlns:p14="http://schemas.microsoft.com/office/powerpoint/2010/main" val="588746361"/>
              </p:ext>
            </p:extLst>
          </p:nvPr>
        </p:nvGraphicFramePr>
        <p:xfrm>
          <a:off x="8458127" y="2290170"/>
          <a:ext cx="838200" cy="431800"/>
        </p:xfrm>
        <a:graphic>
          <a:graphicData uri="http://schemas.openxmlformats.org/presentationml/2006/ole">
            <mc:AlternateContent xmlns:mc="http://schemas.openxmlformats.org/markup-compatibility/2006">
              <mc:Choice xmlns:v="urn:schemas-microsoft-com:vml" Requires="v">
                <p:oleObj spid="_x0000_s540783" name="Equation" r:id="rId3" imgW="838080" imgH="431640" progId="Equation.DSMT4">
                  <p:embed/>
                </p:oleObj>
              </mc:Choice>
              <mc:Fallback>
                <p:oleObj name="Equation" r:id="rId3" imgW="838080" imgH="431640" progId="Equation.DSMT4">
                  <p:embed/>
                  <p:pic>
                    <p:nvPicPr>
                      <p:cNvPr id="20" name="Object 19">
                        <a:extLst>
                          <a:ext uri="{FF2B5EF4-FFF2-40B4-BE49-F238E27FC236}">
                            <a16:creationId xmlns:a16="http://schemas.microsoft.com/office/drawing/2014/main" id="{8E13CC8C-C1B8-424B-A613-82BC859D362B}"/>
                          </a:ext>
                        </a:extLst>
                      </p:cNvPr>
                      <p:cNvPicPr/>
                      <p:nvPr/>
                    </p:nvPicPr>
                    <p:blipFill>
                      <a:blip r:embed="rId4"/>
                      <a:stretch>
                        <a:fillRect/>
                      </a:stretch>
                    </p:blipFill>
                    <p:spPr>
                      <a:xfrm>
                        <a:off x="8458127" y="2290170"/>
                        <a:ext cx="838200" cy="43180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48EAF509-B534-4442-9BC6-4CB4ACD376D1}"/>
              </a:ext>
            </a:extLst>
          </p:cNvPr>
          <p:cNvSpPr>
            <a:spLocks noGrp="1"/>
          </p:cNvSpPr>
          <p:nvPr>
            <p:ph sz="quarter" idx="26"/>
          </p:nvPr>
        </p:nvSpPr>
        <p:spPr>
          <a:xfrm>
            <a:off x="730250" y="2934678"/>
            <a:ext cx="3663950" cy="362704"/>
          </a:xfrm>
        </p:spPr>
        <p:txBody>
          <a:bodyPr/>
          <a:lstStyle/>
          <a:p>
            <a:r>
              <a:rPr lang="en-US" altLang="en-US" dirty="0"/>
              <a:t>If we let </a:t>
            </a:r>
            <a:r>
              <a:rPr lang="el-GR" altLang="en-US" dirty="0" smtClean="0">
                <a:latin typeface="Arial" panose="020B0604020202020204" pitchFamily="34" charset="0"/>
                <a:cs typeface="Arial" panose="020B0604020202020204" pitchFamily="34" charset="0"/>
                <a:sym typeface="Symbol" panose="05050102010706020507" pitchFamily="18" charset="2"/>
              </a:rPr>
              <a:t>Δ</a:t>
            </a:r>
            <a:r>
              <a:rPr lang="en-US" altLang="en-US" i="1" dirty="0" smtClean="0"/>
              <a:t>y</a:t>
            </a:r>
            <a:r>
              <a:rPr lang="en-US" altLang="en-US" i="1" baseline="-25000" dirty="0" smtClean="0"/>
              <a:t>i</a:t>
            </a:r>
            <a:r>
              <a:rPr lang="en-US" altLang="en-US" i="1" dirty="0" smtClean="0"/>
              <a:t> </a:t>
            </a:r>
            <a:r>
              <a:rPr lang="en-US" altLang="en-US" dirty="0"/>
              <a:t>= </a:t>
            </a:r>
            <a:r>
              <a:rPr lang="en-US" altLang="en-US" i="1" dirty="0"/>
              <a:t>y</a:t>
            </a:r>
            <a:r>
              <a:rPr lang="en-US" altLang="en-US" i="1" baseline="-25000" dirty="0"/>
              <a:t>i</a:t>
            </a:r>
            <a:r>
              <a:rPr lang="en-US" altLang="en-US" i="1" dirty="0"/>
              <a:t> </a:t>
            </a:r>
            <a:r>
              <a:rPr lang="en-US" altLang="en-US" dirty="0"/>
              <a:t>− </a:t>
            </a:r>
            <a:r>
              <a:rPr lang="en-US" altLang="en-US" i="1" dirty="0"/>
              <a:t>y</a:t>
            </a:r>
            <a:r>
              <a:rPr lang="en-US" altLang="en-US" i="1" baseline="-25000" dirty="0"/>
              <a:t>i </a:t>
            </a:r>
            <a:r>
              <a:rPr lang="en-US" altLang="en-US" baseline="-25000" dirty="0" smtClean="0"/>
              <a:t>−1</a:t>
            </a:r>
            <a:r>
              <a:rPr lang="en-US" altLang="en-US" dirty="0"/>
              <a:t>, then</a:t>
            </a:r>
          </a:p>
        </p:txBody>
      </p:sp>
      <p:graphicFrame>
        <p:nvGraphicFramePr>
          <p:cNvPr id="23" name="Content Placeholder 22" descr="(abs(P_i minus 1)) = sqrt(((x_i) minus (x_i minus 1))^2) + ((y_i) minus (y_i minus 1))^2)) = sqrt(((delta(x))^2) + (delta(y_i))^2)">
            <a:extLst>
              <a:ext uri="{FF2B5EF4-FFF2-40B4-BE49-F238E27FC236}">
                <a16:creationId xmlns:a16="http://schemas.microsoft.com/office/drawing/2014/main" id="{C1B25A9A-2CB1-432E-A1EA-F4C24EA7D7B0}"/>
              </a:ext>
            </a:extLst>
          </p:cNvPr>
          <p:cNvGraphicFramePr>
            <a:graphicFrameLocks noGrp="1" noChangeAspect="1"/>
          </p:cNvGraphicFramePr>
          <p:nvPr>
            <p:ph sz="quarter" idx="27"/>
            <p:extLst>
              <p:ext uri="{D42A27DB-BD31-4B8C-83A1-F6EECF244321}">
                <p14:modId xmlns:p14="http://schemas.microsoft.com/office/powerpoint/2010/main" val="2933120851"/>
              </p:ext>
            </p:extLst>
          </p:nvPr>
        </p:nvGraphicFramePr>
        <p:xfrm>
          <a:off x="2565400" y="3567113"/>
          <a:ext cx="6856413" cy="598487"/>
        </p:xfrm>
        <a:graphic>
          <a:graphicData uri="http://schemas.openxmlformats.org/presentationml/2006/ole">
            <mc:AlternateContent xmlns:mc="http://schemas.openxmlformats.org/markup-compatibility/2006">
              <mc:Choice xmlns:v="urn:schemas-microsoft-com:vml" Requires="v">
                <p:oleObj spid="_x0000_s540784" name="Equation" r:id="rId5" imgW="6832440" imgH="596880" progId="Equation.DSMT4">
                  <p:embed/>
                </p:oleObj>
              </mc:Choice>
              <mc:Fallback>
                <p:oleObj name="Equation" r:id="rId5" imgW="6832440" imgH="596880" progId="Equation.DSMT4">
                  <p:embed/>
                  <p:pic>
                    <p:nvPicPr>
                      <p:cNvPr id="22" name="Object 21">
                        <a:extLst>
                          <a:ext uri="{FF2B5EF4-FFF2-40B4-BE49-F238E27FC236}">
                            <a16:creationId xmlns:a16="http://schemas.microsoft.com/office/drawing/2014/main" id="{2BFF516D-5F49-408E-AEE2-AF73D711278A}"/>
                          </a:ext>
                        </a:extLst>
                      </p:cNvPr>
                      <p:cNvPicPr/>
                      <p:nvPr/>
                    </p:nvPicPr>
                    <p:blipFill>
                      <a:blip r:embed="rId6"/>
                      <a:stretch>
                        <a:fillRect/>
                      </a:stretch>
                    </p:blipFill>
                    <p:spPr>
                      <a:xfrm>
                        <a:off x="2565400" y="3567113"/>
                        <a:ext cx="6856413" cy="598487"/>
                      </a:xfrm>
                      <a:prstGeom prst="rect">
                        <a:avLst/>
                      </a:prstGeom>
                    </p:spPr>
                  </p:pic>
                </p:oleObj>
              </mc:Fallback>
            </mc:AlternateContent>
          </a:graphicData>
        </a:graphic>
      </p:graphicFrame>
    </p:spTree>
    <p:extLst>
      <p:ext uri="{BB962C8B-B14F-4D97-AF65-F5344CB8AC3E}">
        <p14:creationId xmlns:p14="http://schemas.microsoft.com/office/powerpoint/2010/main" val="12850374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b4f8d7ff7714c7f8c3deec152e6ea91e30ba29"/>
</p:tagLst>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E2E xmlns="f856fc18-c0f7-462c-a53d-fc2610d0c4c8">false</E2E>
    <Review_x0020_Notes xmlns="f856fc18-c0f7-462c-a53d-fc2610d0c4c8" xsi:nil="true"/>
    <_x0031_e_x0020_Audience xmlns="f856fc18-c0f7-462c-a53d-fc2610d0c4c8"/>
    <Screen xmlns="f856fc18-c0f7-462c-a53d-fc2610d0c4c8" xsi:nil="true"/>
    <Also_x0020_on_x0020_Doc_x0020_Center xmlns="f856fc18-c0f7-462c-a53d-fc2610d0c4c8">false</Also_x0020_on_x0020_Doc_x0020_Center>
    <Sub_x002d_Topic2 xmlns="f856fc18-c0f7-462c-a53d-fc2610d0c4c8" xsi:nil="true"/>
    <Current_x0020_Vrs_x002e__x0020_Date xmlns="f856fc18-c0f7-462c-a53d-fc2610d0c4c8" xsi:nil="true"/>
    <Product_x0020_Delivery_x0020_Format xmlns="f856fc18-c0f7-462c-a53d-fc2610d0c4c8"/>
    <Topic2 xmlns="f856fc18-c0f7-462c-a53d-fc2610d0c4c8" xsi:nil="true"/>
    <Source_x0020_File_x0020_Only xmlns="f856fc18-c0f7-462c-a53d-fc2610d0c4c8">false</Source_x0020_File_x0020_Only>
    <Doc_x0020_Type2 xmlns="f856fc18-c0f7-462c-a53d-fc2610d0c4c8" xsi:nil="true"/>
    <Owner xmlns="f856fc18-c0f7-462c-a53d-fc2610d0c4c8">
      <UserInfo>
        <DisplayName/>
        <AccountId xsi:nil="true"/>
        <AccountType/>
      </UserInfo>
    </Owner>
    <Software xmlns="f856fc18-c0f7-462c-a53d-fc2610d0c4c8" xsi:nil="true"/>
    <System_x0028_s_x0029_ xmlns="f856fc18-c0f7-462c-a53d-fc2610d0c4c8">
      <Value>None</Value>
    </System_x0028_s_x0029_>
    <Description0 xmlns="a4d2ff27-a226-42e2-a79e-c1ae662d212e" xsi:nil="true"/>
    <Product_x0020_Type_x0028_s_x0029_ xmlns="f856fc18-c0f7-462c-a53d-fc2610d0c4c8">
      <Value>None</Value>
    </Product_x0020_Type_x0028_s_x0029_>
    <Component_x0028_s_x0029_ xmlns="f856fc18-c0f7-462c-a53d-fc2610d0c4c8">
      <Value>None</Value>
    </Component_x0028_s_x0029_>
    <Function xmlns="f856fc18-c0f7-462c-a53d-fc2610d0c4c8" xsi:nil="true"/>
    <Portfolio xmlns="f856fc18-c0f7-462c-a53d-fc2610d0c4c8"/>
    <SPM_x0020_Definitions_x0020_Doc xmlns="f856fc18-c0f7-462c-a53d-fc2610d0c4c8">false</SPM_x0020_Definitions_x0020_Doc>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A5D52E595BC2A47A3DCA88123D2A30D" ma:contentTypeVersion="35" ma:contentTypeDescription="Create a new document." ma:contentTypeScope="" ma:versionID="4c660e2e17d3ab93da6a423d8c1d122d">
  <xsd:schema xmlns:xsd="http://www.w3.org/2001/XMLSchema" xmlns:xs="http://www.w3.org/2001/XMLSchema" xmlns:p="http://schemas.microsoft.com/office/2006/metadata/properties" xmlns:ns2="a4d2ff27-a226-42e2-a79e-c1ae662d212e" xmlns:ns3="f856fc18-c0f7-462c-a53d-fc2610d0c4c8" xmlns:ns4="a3520c62-91d1-4715-93cb-6b6cc6733a1f" targetNamespace="http://schemas.microsoft.com/office/2006/metadata/properties" ma:root="true" ma:fieldsID="59feb48a41e2f3269242cbc893d6fc9a" ns2:_="" ns3:_="" ns4:_="">
    <xsd:import namespace="a4d2ff27-a226-42e2-a79e-c1ae662d212e"/>
    <xsd:import namespace="f856fc18-c0f7-462c-a53d-fc2610d0c4c8"/>
    <xsd:import namespace="a3520c62-91d1-4715-93cb-6b6cc6733a1f"/>
    <xsd:element name="properties">
      <xsd:complexType>
        <xsd:sequence>
          <xsd:element name="documentManagement">
            <xsd:complexType>
              <xsd:all>
                <xsd:element ref="ns2:Description0" minOccurs="0"/>
                <xsd:element ref="ns3:Review_x0020_Notes" minOccurs="0"/>
                <xsd:element ref="ns3:Source_x0020_File_x0020_Only" minOccurs="0"/>
                <xsd:element ref="ns3:SPM_x0020_Definitions_x0020_Doc" minOccurs="0"/>
                <xsd:element ref="ns3:Also_x0020_on_x0020_Doc_x0020_Center" minOccurs="0"/>
                <xsd:element ref="ns3:E2E" minOccurs="0"/>
                <xsd:element ref="ns3:Function" minOccurs="0"/>
                <xsd:element ref="ns3:Topic2" minOccurs="0"/>
                <xsd:element ref="ns3:Sub_x002d_Topic2" minOccurs="0"/>
                <xsd:element ref="ns3:Current_x0020_Vrs_x002e__x0020_Date" minOccurs="0"/>
                <xsd:element ref="ns3:Owner" minOccurs="0"/>
                <xsd:element ref="ns3:Doc_x0020_Type2" minOccurs="0"/>
                <xsd:element ref="ns3:_x0031_e_x0020_Audience" minOccurs="0"/>
                <xsd:element ref="ns3:Product_x0020_Delivery_x0020_Format" minOccurs="0"/>
                <xsd:element ref="ns3:Product_x0020_Type_x0028_s_x0029_" minOccurs="0"/>
                <xsd:element ref="ns3:System_x0028_s_x0029_" minOccurs="0"/>
                <xsd:element ref="ns3:Software" minOccurs="0"/>
                <xsd:element ref="ns3:Screen" minOccurs="0"/>
                <xsd:element ref="ns3:Component_x0028_s_x0029_" minOccurs="0"/>
                <xsd:element ref="ns4:_dlc_DocIdUrl" minOccurs="0"/>
                <xsd:element ref="ns4:_dlc_DocId" minOccurs="0"/>
                <xsd:element ref="ns4:_dlc_DocIdPersistId" minOccurs="0"/>
                <xsd:element ref="ns3:Portfol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2ff27-a226-42e2-a79e-c1ae662d212e"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6fc18-c0f7-462c-a53d-fc2610d0c4c8" elementFormDefault="qualified">
    <xsd:import namespace="http://schemas.microsoft.com/office/2006/documentManagement/types"/>
    <xsd:import namespace="http://schemas.microsoft.com/office/infopath/2007/PartnerControls"/>
    <xsd:element name="Review_x0020_Notes" ma:index="3" nillable="true" ma:displayName="Review Notes" ma:internalName="Review_x0020_Notes">
      <xsd:simpleType>
        <xsd:restriction base="dms:Text">
          <xsd:maxLength value="255"/>
        </xsd:restriction>
      </xsd:simpleType>
    </xsd:element>
    <xsd:element name="Source_x0020_File_x0020_Only" ma:index="4" nillable="true" ma:displayName="Source File Only" ma:default="0" ma:internalName="Source_x0020_File_x0020_Only">
      <xsd:simpleType>
        <xsd:restriction base="dms:Boolean"/>
      </xsd:simpleType>
    </xsd:element>
    <xsd:element name="SPM_x0020_Definitions_x0020_Doc" ma:index="5" nillable="true" ma:displayName="SPM Definitions Doc" ma:default="0" ma:description="Documents that are referenced in scales vendor pricing definition documentation." ma:internalName="SPM_x0020_Definitions_x0020_Doc">
      <xsd:simpleType>
        <xsd:restriction base="dms:Boolean"/>
      </xsd:simpleType>
    </xsd:element>
    <xsd:element name="Also_x0020_on_x0020_Doc_x0020_Center" ma:index="6" nillable="true" ma:displayName="Shared Doc" ma:default="0" ma:internalName="Also_x0020_on_x0020_Doc_x0020_Center">
      <xsd:simpleType>
        <xsd:restriction base="dms:Boolean"/>
      </xsd:simpleType>
    </xsd:element>
    <xsd:element name="E2E" ma:index="7" nillable="true" ma:displayName="Outsourced Services" ma:default="0" ma:internalName="E2E">
      <xsd:simpleType>
        <xsd:restriction base="dms:Boolean"/>
      </xsd:simpleType>
    </xsd:element>
    <xsd:element name="Function" ma:index="8" nillable="true" ma:displayName="Function" ma:format="Dropdown" ma:internalName="Function">
      <xsd:simpleType>
        <xsd:restriction base="dms:Choice">
          <xsd:enumeration value="Product Setup"/>
          <xsd:enumeration value="Asset Selection"/>
          <xsd:enumeration value="Product Funding"/>
          <xsd:enumeration value="Content Authoring"/>
          <xsd:enumeration value="Content Development"/>
          <xsd:enumeration value="Content Design"/>
          <xsd:enumeration value="Content Clearance"/>
          <xsd:enumeration value="Content Production"/>
          <xsd:enumeration value="Project Management"/>
          <xsd:enumeration value="Content Finalization"/>
          <xsd:enumeration value="Product Closeout Activities"/>
          <xsd:enumeration value="Content Revision and Reprint"/>
          <xsd:enumeration value="General Reference"/>
        </xsd:restriction>
      </xsd:simpleType>
    </xsd:element>
    <xsd:element name="Topic2" ma:index="9" nillable="true" ma:displayName="Topic" ma:format="Dropdown" ma:internalName="Topic2">
      <xsd:simpleType>
        <xsd:restriction base="dms:Choice">
          <xsd:enumeration value="Managing Files"/>
          <xsd:enumeration value="Managing Quality and Compliance"/>
          <xsd:enumeration value="Managing Partners"/>
          <xsd:enumeration value="Managing Data"/>
          <xsd:enumeration value="Managing Budgets"/>
          <xsd:enumeration value="Managing Content Creation"/>
          <xsd:enumeration value="Other (Admin, Tools, Resources)"/>
        </xsd:restriction>
      </xsd:simpleType>
    </xsd:element>
    <xsd:element name="Sub_x002d_Topic2" ma:index="10" nillable="true" ma:displayName="Sub-Topic" ma:format="Dropdown" ma:internalName="Sub_x002d_Topic2">
      <xsd:simpleType>
        <xsd:restriction base="dms:Choice">
          <xsd:enumeration value="--MANAGING FILES--"/>
          <xsd:enumeration value="Archiving/File Sharing"/>
          <xsd:enumeration value="Automation"/>
          <xsd:enumeration value="Composition Standards"/>
          <xsd:enumeration value="File Approval"/>
          <xsd:enumeration value="File Certification"/>
          <xsd:enumeration value="File Delivery to Printer"/>
          <xsd:enumeration value="File Naming"/>
          <xsd:enumeration value="File Setup"/>
          <xsd:enumeration value="Format Conversion"/>
          <xsd:enumeration value="In-Prod Deliverables"/>
          <xsd:enumeration value="Page Proofs"/>
          <xsd:enumeration value="Print On Demand"/>
          <xsd:enumeration value="Printer Proofs"/>
          <xsd:enumeration value="Routing for Transmittal/Review"/>
          <xsd:enumeration value="Watermarking"/>
          <xsd:enumeration value="Word Downloads"/>
          <xsd:enumeration value="--MANAGING QUALITY &amp; COMPLIANCE--"/>
          <xsd:enumeration value="Alt text"/>
          <xsd:enumeration value="Assessments"/>
          <xsd:enumeration value="Branding"/>
          <xsd:enumeration value="Copyediting"/>
          <xsd:enumeration value="Copyright Lines and License Agreements"/>
          <xsd:enumeration value="Credit Line Placement"/>
          <xsd:enumeration value="CXX Processing"/>
          <xsd:enumeration value="CenDoc"/>
          <xsd:enumeration value="Design &amp; Semantic Coding"/>
          <xsd:enumeration value="Indexing"/>
          <xsd:enumeration value="Proofreading/QA"/>
          <xsd:enumeration value="Systems Testing"/>
          <xsd:enumeration value="--MANAGING PARTNERS--"/>
          <xsd:enumeration value="Author Communication"/>
          <xsd:enumeration value="Contact Lists"/>
          <xsd:enumeration value="Outsourced Services"/>
          <xsd:enumeration value="Escalation"/>
          <xsd:enumeration value="Project Team"/>
          <xsd:enumeration value="Vendor Assignments"/>
          <xsd:enumeration value="Vendor Communication"/>
          <xsd:enumeration value="Vendor Start Up"/>
          <xsd:enumeration value="Vendor Tracking"/>
          <xsd:enumeration value="--MANAGING DATA--"/>
          <xsd:enumeration value="Asset  Metadata"/>
          <xsd:enumeration value="Attachments"/>
          <xsd:enumeration value="Close-Out Materials"/>
          <xsd:enumeration value="Dashboard"/>
          <xsd:enumeration value="Data Integrity"/>
          <xsd:enumeration value="Meetings"/>
          <xsd:enumeration value="Order/Print Management"/>
          <xsd:enumeration value="Product Setup"/>
          <xsd:enumeration value="Schedules"/>
          <xsd:enumeration value="Specifications"/>
          <xsd:enumeration value="--MANAGING BUDGETS--"/>
          <xsd:enumeration value="Charge-Back Tracking"/>
          <xsd:enumeration value="Invoice Processing"/>
          <xsd:enumeration value="Plate &amp; Plate Wizard"/>
          <xsd:enumeration value="Purchase Orders"/>
          <xsd:enumeration value="Time Entry"/>
          <xsd:enumeration value="--MANAGING CONTENT CREATION--"/>
          <xsd:enumeration value="Approved Content Providers"/>
          <xsd:enumeration value="Art Manuscript / Logs"/>
          <xsd:enumeration value="Author Contract"/>
          <xsd:enumeration value="Content Authoring"/>
          <xsd:enumeration value="Content Design"/>
          <xsd:enumeration value="Content Development"/>
          <xsd:enumeration value="CXX Submission"/>
          <xsd:enumeration value="--OTHER: ADMIN/TOOLS/RESOURCES--"/>
          <xsd:enumeration value="Book Requests / Sample Copies"/>
          <xsd:enumeration value="Carts Request Form"/>
          <xsd:enumeration value="Codes &amp; Standard IDs"/>
          <xsd:enumeration value="Document Management *"/>
          <xsd:enumeration value="Other"/>
          <xsd:enumeration value="Shipping (Hardcopy)"/>
          <xsd:enumeration value="Tips &amp; Tricks *"/>
        </xsd:restriction>
      </xsd:simpleType>
    </xsd:element>
    <xsd:element name="Current_x0020_Vrs_x002e__x0020_Date" ma:index="11" nillable="true" ma:displayName="Current Vrs. Date" ma:format="DateOnly" ma:internalName="Current_x0020_Vrs_x002e__x0020_Date">
      <xsd:simpleType>
        <xsd:restriction base="dms:DateTime"/>
      </xsd:simpleType>
    </xsd:element>
    <xsd:element name="Owner" ma:index="12" nillable="true" ma:displayName="Owner" ma:description="Owner of this document"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_x0020_Type2" ma:index="13" nillable="true" ma:displayName="Doc Type" ma:format="Dropdown" ma:internalName="Doc_x0020_Type2">
      <xsd:simpleType>
        <xsd:restriction base="dms:Choice">
          <xsd:enumeration value="Application File"/>
          <xsd:enumeration value="Calculator"/>
          <xsd:enumeration value="Cendoc Stylesheet"/>
          <xsd:enumeration value="Checklist/1-Pager"/>
          <xsd:enumeration value="Email Template"/>
          <xsd:enumeration value="Form"/>
          <xsd:enumeration value="Guidelines"/>
          <xsd:enumeration value="Non-PAL Stylesheet"/>
          <xsd:enumeration value="Presentation"/>
          <xsd:enumeration value="Process or Policy"/>
          <xsd:enumeration value="Reference FAQ"/>
          <xsd:enumeration value="Report"/>
          <xsd:enumeration value="Requirements (System)"/>
          <xsd:enumeration value="Sample / Example"/>
          <xsd:enumeration value="Style Guide"/>
          <xsd:enumeration value="Template"/>
          <xsd:enumeration value="User Guide/Manual"/>
          <xsd:enumeration value="Value List/Table"/>
          <xsd:enumeration value="Workflow"/>
        </xsd:restriction>
      </xsd:simpleType>
    </xsd:element>
    <xsd:element name="_x0031_e_x0020_Audience" ma:index="14" nillable="true" ma:displayName="Primary Audience" ma:internalName="_x0031_e_x0020_Audience">
      <xsd:complexType>
        <xsd:complexContent>
          <xsd:extension base="dms:MultiChoice">
            <xsd:sequence>
              <xsd:element name="Value" maxOccurs="unbounded" minOccurs="0" nillable="true">
                <xsd:simpleType>
                  <xsd:restriction base="dms:Choice">
                    <xsd:enumeration value="Content Development"/>
                    <xsd:enumeration value="Design"/>
                    <xsd:enumeration value="Digital Production"/>
                    <xsd:enumeration value="E2E Site Lead"/>
                    <xsd:enumeration value="Finance &amp; Metrics"/>
                    <xsd:enumeration value="Inventory"/>
                    <xsd:enumeration value="Manufacturing"/>
                    <xsd:enumeration value="Marketing / Sales"/>
                    <xsd:enumeration value="Media Development"/>
                    <xsd:enumeration value="Production"/>
                    <xsd:enumeration value="Product Management"/>
                    <xsd:enumeration value="R&amp;P Acquisitions"/>
                    <xsd:enumeration value="R&amp;P Clearance"/>
                    <xsd:enumeration value="Standards/Ops Only"/>
                    <xsd:enumeration value="Vendors (VIP)"/>
                  </xsd:restriction>
                </xsd:simpleType>
              </xsd:element>
            </xsd:sequence>
          </xsd:extension>
        </xsd:complexContent>
      </xsd:complexType>
    </xsd:element>
    <xsd:element name="Product_x0020_Delivery_x0020_Format" ma:index="15" nillable="true" ma:displayName="Product Delivery Format" ma:internalName="Product_x0020_Delivery_x0020_Format">
      <xsd:complexType>
        <xsd:complexContent>
          <xsd:extension base="dms:MultiChoice">
            <xsd:sequence>
              <xsd:element name="Value" maxOccurs="unbounded" minOccurs="0" nillable="true">
                <xsd:simpleType>
                  <xsd:restriction base="dms:Choice">
                    <xsd:enumeration value="Print"/>
                    <xsd:enumeration value="Manufactured Media"/>
                    <xsd:enumeration value="Online/Digital"/>
                  </xsd:restriction>
                </xsd:simpleType>
              </xsd:element>
            </xsd:sequence>
          </xsd:extension>
        </xsd:complexContent>
      </xsd:complexType>
    </xsd:element>
    <xsd:element name="Product_x0020_Type_x0028_s_x0029_" ma:index="16" nillable="true" ma:displayName="Product Type(s)" ma:default="None" ma:internalName="Product_x0020_Type_x0028_s_x0029_">
      <xsd:complexType>
        <xsd:complexContent>
          <xsd:extension base="dms:MultiChoice">
            <xsd:sequence>
              <xsd:element name="Value" maxOccurs="unbounded" minOccurs="0" nillable="true">
                <xsd:simpleType>
                  <xsd:restriction base="dms:Choice">
                    <xsd:enumeration value="None"/>
                    <xsd:enumeration value="Advantage Editions"/>
                    <xsd:enumeration value="Ancillaries - Digital"/>
                    <xsd:enumeration value="Ancillaries - Print"/>
                    <xsd:enumeration value="Annotated Editions"/>
                    <xsd:enumeration value="AP Editions"/>
                    <xsd:enumeration value="Custom"/>
                    <xsd:enumeration value="Digital Products (non-eBook)"/>
                    <xsd:enumeration value="eBook"/>
                    <xsd:enumeration value="K-12 Editions"/>
                    <xsd:enumeration value="K-12 HS Editions"/>
                    <xsd:enumeration value="Instructor Editions"/>
                    <xsd:enumeration value="International Editions"/>
                    <xsd:enumeration value="MindTap"/>
                    <xsd:enumeration value="National Geographic Learning"/>
                    <xsd:enumeration value="SimPub"/>
                    <xsd:enumeration value="Student/Base Editions"/>
                  </xsd:restriction>
                </xsd:simpleType>
              </xsd:element>
            </xsd:sequence>
          </xsd:extension>
        </xsd:complexContent>
      </xsd:complexType>
    </xsd:element>
    <xsd:element name="System_x0028_s_x0029_" ma:index="17" nillable="true" ma:displayName="System(s)" ma:default="None" ma:internalName="System_x0028_s_x0029_">
      <xsd:complexType>
        <xsd:complexContent>
          <xsd:extension base="dms:MultiChoice">
            <xsd:sequence>
              <xsd:element name="Value" maxOccurs="unbounded" minOccurs="0" nillable="true">
                <xsd:simpleType>
                  <xsd:restriction base="dms:Choice">
                    <xsd:enumeration value="None"/>
                    <xsd:enumeration value="Cardinal"/>
                    <xsd:enumeration value="CARTS"/>
                    <xsd:enumeration value="Compose"/>
                    <xsd:enumeration value="Docusphere"/>
                    <xsd:enumeration value="DropBox"/>
                    <xsd:enumeration value="E1"/>
                    <xsd:enumeration value="eProd"/>
                    <xsd:enumeration value="Geyser"/>
                    <xsd:enumeration value="Inside"/>
                    <xsd:enumeration value="Inside:ProdShare"/>
                    <xsd:enumeration value="IPS"/>
                    <xsd:enumeration value="JIRA"/>
                    <xsd:enumeration value="Mass Transit"/>
                    <xsd:enumeration value="ORCA"/>
                    <xsd:enumeration value="Printer Systems (JA/InSite/ePAC)"/>
                    <xsd:enumeration value="Rights Reporting Tool (RRT)"/>
                    <xsd:enumeration value="Rights Systems (RMS/CRS)"/>
                    <xsd:enumeration value="Telescope"/>
                  </xsd:restriction>
                </xsd:simpleType>
              </xsd:element>
            </xsd:sequence>
          </xsd:extension>
        </xsd:complexContent>
      </xsd:complexType>
    </xsd:element>
    <xsd:element name="Software" ma:index="18" nillable="true" ma:displayName="Software" ma:format="Dropdown" ma:internalName="Software">
      <xsd:simpleType>
        <xsd:restriction base="dms:Choice">
          <xsd:enumeration value="Adobe Acrobat"/>
          <xsd:enumeration value="Microsoft Visio"/>
          <xsd:enumeration value="PitStop"/>
        </xsd:restriction>
      </xsd:simpleType>
    </xsd:element>
    <xsd:element name="Screen" ma:index="19" nillable="true" ma:displayName="Screen" ma:format="Dropdown" ma:internalName="Screen">
      <xsd:simpleType>
        <xsd:restriction base="dms:Choice">
          <xsd:enumeration value="Attachments"/>
          <xsd:enumeration value="Dashboard(s)"/>
          <xsd:enumeration value="General/Multiple"/>
          <xsd:enumeration value="Main Setup"/>
          <xsd:enumeration value="MyTasks"/>
          <xsd:enumeration value="Narrative"/>
          <xsd:enumeration value="Plate"/>
          <xsd:enumeration value="Project Team"/>
          <xsd:enumeration value="Reprint Corrections"/>
          <xsd:enumeration value="Rights System View"/>
          <xsd:enumeration value="Routing"/>
          <xsd:enumeration value="Schedule"/>
          <xsd:enumeration value="Specifications"/>
          <xsd:enumeration value="Vendor Address Book"/>
          <xsd:enumeration value="Vendor Assignments"/>
        </xsd:restriction>
      </xsd:simpleType>
    </xsd:element>
    <xsd:element name="Component_x0028_s_x0029_" ma:index="20" nillable="true" ma:displayName="Component(s)" ma:default="None" ma:internalName="Component_x0028_s_x0029_">
      <xsd:complexType>
        <xsd:complexContent>
          <xsd:extension base="dms:MultiChoice">
            <xsd:sequence>
              <xsd:element name="Value" maxOccurs="unbounded" minOccurs="0" nillable="true">
                <xsd:simpleType>
                  <xsd:restriction base="dms:Choice">
                    <xsd:enumeration value="None"/>
                    <xsd:enumeration value="Book Covers"/>
                    <xsd:enumeration value="Book Endsheets"/>
                    <xsd:enumeration value="Book Inserts"/>
                    <xsd:enumeration value="Book Inside Covers"/>
                    <xsd:enumeration value="Book Interiors"/>
                    <xsd:enumeration value="Book Preface/FM/CR"/>
                    <xsd:enumeration value="CDs"/>
                    <xsd:enumeration value="DVDs"/>
                    <xsd:enumeration value="In-Book Ads"/>
                    <xsd:enumeration value="PACs"/>
                  </xsd:restriction>
                </xsd:simpleType>
              </xsd:element>
            </xsd:sequence>
          </xsd:extension>
        </xsd:complexContent>
      </xsd:complexType>
    </xsd:element>
    <xsd:element name="Portfolio" ma:index="30" nillable="true" ma:displayName="Portfolio" ma:hidden="true" ma:internalName="Portfolio" ma:readOnly="false">
      <xsd:complexType>
        <xsd:complexContent>
          <xsd:extension base="dms:MultiChoice">
            <xsd:sequence>
              <xsd:element name="Value" maxOccurs="unbounded" minOccurs="0" nillable="true">
                <xsd:simpleType>
                  <xsd:restriction base="dms:Choice">
                    <xsd:enumeration value="Higher Ed"/>
                    <xsd:enumeration value="NGL/International"/>
                    <xsd:enumeration value="School/Referen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3520c62-91d1-4715-93cb-6b6cc6733a1f" elementFormDefault="qualified">
    <xsd:import namespace="http://schemas.microsoft.com/office/2006/documentManagement/types"/>
    <xsd:import namespace="http://schemas.microsoft.com/office/infopath/2007/PartnerControls"/>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1FBD255F-1AB4-4B7F-97CA-248D24762D41}">
  <ds:schemaRefs>
    <ds:schemaRef ds:uri="http://schemas.microsoft.com/sharepoint/events"/>
  </ds:schemaRefs>
</ds:datastoreItem>
</file>

<file path=customXml/itemProps3.xml><?xml version="1.0" encoding="utf-8"?>
<ds:datastoreItem xmlns:ds="http://schemas.openxmlformats.org/officeDocument/2006/customXml" ds:itemID="{7F60B298-C6B1-4CA0-A44C-8B6FAB39D879}">
  <ds:schemaRefs>
    <ds:schemaRef ds:uri="http://purl.org/dc/terms/"/>
    <ds:schemaRef ds:uri="http://schemas.microsoft.com/office/2006/documentManagement/types"/>
    <ds:schemaRef ds:uri="a3520c62-91d1-4715-93cb-6b6cc6733a1f"/>
    <ds:schemaRef ds:uri="http://purl.org/dc/elements/1.1/"/>
    <ds:schemaRef ds:uri="a4d2ff27-a226-42e2-a79e-c1ae662d212e"/>
    <ds:schemaRef ds:uri="http://schemas.microsoft.com/office/infopath/2007/PartnerControls"/>
    <ds:schemaRef ds:uri="http://schemas.openxmlformats.org/package/2006/metadata/core-properties"/>
    <ds:schemaRef ds:uri="f856fc18-c0f7-462c-a53d-fc2610d0c4c8"/>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D75FD8AF-03B6-40B7-84F4-489ECF9A0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2ff27-a226-42e2-a79e-c1ae662d212e"/>
    <ds:schemaRef ds:uri="f856fc18-c0f7-462c-a53d-fc2610d0c4c8"/>
    <ds:schemaRef ds:uri="a3520c62-91d1-4715-93cb-6b6cc6733a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3882</TotalTime>
  <Words>1289</Words>
  <Application>Microsoft Office PowerPoint</Application>
  <PresentationFormat>Widescreen</PresentationFormat>
  <Paragraphs>95</Paragraphs>
  <Slides>23</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vt:lpstr>
      <vt:lpstr>Calibri</vt:lpstr>
      <vt:lpstr>Helvetica</vt:lpstr>
      <vt:lpstr>LucidaGrande</vt:lpstr>
      <vt:lpstr>Open Sans</vt:lpstr>
      <vt:lpstr>Summer Font</vt:lpstr>
      <vt:lpstr>Symbol</vt:lpstr>
      <vt:lpstr>Office Theme</vt:lpstr>
      <vt:lpstr>Equation</vt:lpstr>
      <vt:lpstr>Further Applications of Integration</vt:lpstr>
      <vt:lpstr>8.1 Arc Length</vt:lpstr>
      <vt:lpstr>Arc Length (1 of 10)</vt:lpstr>
      <vt:lpstr>Arc Length (2 of 10)</vt:lpstr>
      <vt:lpstr>Arc Length (3 of 10)</vt:lpstr>
      <vt:lpstr>Arc Length (4 of 10)</vt:lpstr>
      <vt:lpstr>Arc Length (5 of 10)</vt:lpstr>
      <vt:lpstr>Arc Length (6 of 10)</vt:lpstr>
      <vt:lpstr>Arc Length (7 of 10)</vt:lpstr>
      <vt:lpstr>Arc Length (8 of 10)</vt:lpstr>
      <vt:lpstr>Arc Length (9 of 10)</vt:lpstr>
      <vt:lpstr>Arc Length (10 of 10)</vt:lpstr>
      <vt:lpstr>Example 1</vt:lpstr>
      <vt:lpstr>Example 1 – Solution (1 of 2)</vt:lpstr>
      <vt:lpstr>Example 1 – Solution (2 of 2)</vt:lpstr>
      <vt:lpstr>Arc Length (1 of 2)</vt:lpstr>
      <vt:lpstr>The Arc Length Function</vt:lpstr>
      <vt:lpstr>The Arc Length Function (1 of 4)</vt:lpstr>
      <vt:lpstr>The Arc Length Function (2 of 4)</vt:lpstr>
      <vt:lpstr>The Arc Length Function (3 of 4)</vt:lpstr>
      <vt:lpstr>The Arc Length Function (4 of 4)</vt:lpstr>
      <vt:lpstr>Example 4</vt:lpstr>
      <vt:lpstr>Example 4 – Solution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Triola, Courtney A</dc:creator>
  <cp:lastModifiedBy>D, Mohanapriya</cp:lastModifiedBy>
  <cp:revision>1056</cp:revision>
  <cp:lastPrinted>2016-10-03T15:29:39Z</cp:lastPrinted>
  <dcterms:created xsi:type="dcterms:W3CDTF">2017-12-08T21:17:47Z</dcterms:created>
  <dcterms:modified xsi:type="dcterms:W3CDTF">2019-03-05T04:34:19Z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0x0101002A5D52E595BC2A47A3DCA88123D2A30D</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y fmtid="{D5CDD505-2E9C-101B-9397-08002B2CF9AE}" pid="14" name="_dlc_DocIdItemGuid">
    <vt:lpwstr>8b70cda3-413b-4766-b009-7cf0a547d69e</vt:lpwstr>
  </property>
</Properties>
</file>