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809" r:id="rId6"/>
    <p:sldId id="256" r:id="rId7"/>
    <p:sldId id="744" r:id="rId8"/>
    <p:sldId id="788" r:id="rId9"/>
    <p:sldId id="789" r:id="rId10"/>
    <p:sldId id="790" r:id="rId11"/>
    <p:sldId id="791" r:id="rId12"/>
    <p:sldId id="792" r:id="rId13"/>
    <p:sldId id="793" r:id="rId14"/>
    <p:sldId id="794" r:id="rId15"/>
    <p:sldId id="795" r:id="rId16"/>
    <p:sldId id="796" r:id="rId17"/>
    <p:sldId id="797" r:id="rId18"/>
    <p:sldId id="798" r:id="rId19"/>
    <p:sldId id="799" r:id="rId20"/>
    <p:sldId id="800" r:id="rId21"/>
    <p:sldId id="801" r:id="rId22"/>
    <p:sldId id="802" r:id="rId23"/>
    <p:sldId id="803" r:id="rId24"/>
    <p:sldId id="804" r:id="rId25"/>
    <p:sldId id="805" r:id="rId26"/>
    <p:sldId id="806" r:id="rId27"/>
    <p:sldId id="807" r:id="rId28"/>
    <p:sldId id="808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000000"/>
    <a:srgbClr val="A30000"/>
    <a:srgbClr val="E7EFF7"/>
    <a:srgbClr val="CBDDEF"/>
    <a:srgbClr val="004A78"/>
    <a:srgbClr val="006298"/>
    <a:srgbClr val="FF6300"/>
    <a:srgbClr val="E9255F"/>
    <a:srgbClr val="00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3880" autoAdjust="0"/>
  </p:normalViewPr>
  <p:slideViewPr>
    <p:cSldViewPr snapToGrid="0" snapToObjects="1">
      <p:cViewPr varScale="1">
        <p:scale>
          <a:sx n="106" d="100"/>
          <a:sy n="106" d="100"/>
        </p:scale>
        <p:origin x="924" y="78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-15874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2/13/2019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0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1619557"/>
            <a:ext cx="6477000" cy="42592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78972" y="4070657"/>
            <a:ext cx="3976406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89182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2295525"/>
            <a:ext cx="10721975" cy="59049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986088"/>
            <a:ext cx="10721975" cy="646112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33118" y="4077480"/>
            <a:ext cx="10722260" cy="60944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131837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4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ED9031-36FF-4E07-B750-15C3F3F0088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55876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4D3EDE0A-CD36-4494-A107-C14E180ECC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5" y="1922485"/>
            <a:ext cx="10721975" cy="64611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21A11C5-84D5-4948-87ED-1D3F7F6DC5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3425" y="2640036"/>
            <a:ext cx="10721975" cy="40692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3425" y="5467739"/>
            <a:ext cx="10721953" cy="74698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C77195F-EFA9-4727-8271-AEEA56F4FF6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3118404"/>
            <a:ext cx="10729913" cy="373039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E022AA9B-61C8-44FD-966A-DCCA4209B03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3425" y="3573463"/>
            <a:ext cx="10729913" cy="477054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56A4B729-D02F-4676-A390-963D107DBF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4124325"/>
            <a:ext cx="10729913" cy="4866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F2BC0406-59D9-4D26-91B3-9111FD17EAD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3425" y="4684713"/>
            <a:ext cx="10729913" cy="3714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9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11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264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6" y="1638300"/>
            <a:ext cx="10711543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895522" y="2019868"/>
            <a:ext cx="8128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6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96910" y="3112899"/>
            <a:ext cx="3297426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402684" cy="6721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459793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03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57375"/>
            <a:ext cx="10712450" cy="4016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324100"/>
            <a:ext cx="10712450" cy="52228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967038"/>
            <a:ext cx="1071880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554413"/>
            <a:ext cx="10718800" cy="550862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227513"/>
            <a:ext cx="10712450" cy="5873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4879975"/>
            <a:ext cx="10712450" cy="48577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=""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36600" y="5430836"/>
            <a:ext cx="10718800" cy="55086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CAFFAB-D02A-4827-AE87-997A2FEFF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5151016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9A7B7D7-2DF8-452E-BA1E-18C442B033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96000" y="1289051"/>
            <a:ext cx="5353050" cy="477838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89B09F51-CF40-4AAA-A94C-84D97B45B6D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889126"/>
            <a:ext cx="5151016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6788B3C7-3EF3-4B5A-80D3-A8A1A0C2AD5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96000" y="1889126"/>
            <a:ext cx="5359400" cy="473665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="" xmlns:a16="http://schemas.microsoft.com/office/drawing/2014/main" id="{A1F737A4-2F7D-4BFB-947F-3226D9E0119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2485029"/>
            <a:ext cx="5151016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EE035FE6-F4A1-4279-9F12-F444E1A93C8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089648" y="2485030"/>
            <a:ext cx="5359401" cy="58737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="" xmlns:a16="http://schemas.microsoft.com/office/drawing/2014/main" id="{7F8DD86E-04B4-4621-A663-32DD94EFB017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194644"/>
            <a:ext cx="5151016" cy="444296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="" xmlns:a16="http://schemas.microsoft.com/office/drawing/2014/main" id="{5F5E9DF5-F2F6-40A1-854C-4DCB280C00C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6096000" y="3194644"/>
            <a:ext cx="5359400" cy="443907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A0DD209-502C-4CB2-BD80-B99716523D4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600" y="3741738"/>
            <a:ext cx="5151438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877F262-08D1-4F41-A06E-BE1B88A82DFE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096000" y="3741738"/>
            <a:ext cx="5353050" cy="541013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4CACC40D-7614-418A-B8FA-606268EC1513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36600" y="4367213"/>
            <a:ext cx="5151438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2B713460-B4F9-45B0-8F05-4AF2F084A64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089650" y="4346575"/>
            <a:ext cx="5353050" cy="5905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FF44DF68-C48B-47A4-ABA5-E06BB8F9B5D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736600" y="5029200"/>
            <a:ext cx="5151438" cy="5397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ED5D4001-1181-41BD-928D-243CDCCF73B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089650" y="5037332"/>
            <a:ext cx="5359400" cy="54610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="" xmlns:a16="http://schemas.microsoft.com/office/drawing/2014/main" id="{9255216D-96A5-4027-A6C8-BB99F1A32EE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736600" y="5668963"/>
            <a:ext cx="5151438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="" xmlns:a16="http://schemas.microsoft.com/office/drawing/2014/main" id="{660989CE-8C44-49AC-90BD-D9233193206F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089650" y="5650301"/>
            <a:ext cx="5365750" cy="476250"/>
          </a:xfrm>
        </p:spPr>
        <p:txBody>
          <a:bodyPr/>
          <a:lstStyle>
            <a:lvl1pPr>
              <a:defRPr sz="2400" baseline="0"/>
            </a:lvl1pPr>
          </a:lstStyle>
          <a:p>
            <a:pPr lvl="0"/>
            <a:endParaRPr lang="en-IN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2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8" name="Footer"/>
          <p:cNvSpPr txBox="1"/>
          <p:nvPr userDrawn="1"/>
        </p:nvSpPr>
        <p:spPr>
          <a:xfrm>
            <a:off x="3007866" y="6323299"/>
            <a:ext cx="8956009" cy="477054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Stewart,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Calculus,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8th Edition. © 2016 Cengage. All Rights Reserved. May not be scanned, copied or duplicated, or posted to a publicly accessible website, in whole or in part.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IN" dirty="0"/>
              <a:t>Stewart, </a:t>
            </a:r>
            <a:r>
              <a:rPr lang="en-IN" dirty="0" smtClean="0"/>
              <a:t>Calculus, </a:t>
            </a:r>
            <a:r>
              <a:rPr lang="en-IN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25" r:id="rId5"/>
    <p:sldLayoutId id="2147483729" r:id="rId6"/>
    <p:sldLayoutId id="2147483726" r:id="rId7"/>
    <p:sldLayoutId id="2147483718" r:id="rId8"/>
    <p:sldLayoutId id="2147483715" r:id="rId9"/>
    <p:sldLayoutId id="2147483716" r:id="rId10"/>
    <p:sldLayoutId id="2147483719" r:id="rId11"/>
    <p:sldLayoutId id="2147483720" r:id="rId12"/>
    <p:sldLayoutId id="2147483727" r:id="rId13"/>
    <p:sldLayoutId id="2147483728" r:id="rId14"/>
    <p:sldLayoutId id="2147483723" r:id="rId15"/>
    <p:sldLayoutId id="2147483724" r:id="rId16"/>
    <p:sldLayoutId id="2147483713" r:id="rId17"/>
    <p:sldLayoutId id="2147483717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Chapter 8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96910" y="4035474"/>
            <a:ext cx="6322782" cy="966831"/>
          </a:xfrm>
        </p:spPr>
        <p:txBody>
          <a:bodyPr/>
          <a:lstStyle/>
          <a:p>
            <a:r>
              <a:rPr lang="en-US" altLang="en-US" sz="3600" dirty="0"/>
              <a:t>Further Applications of </a:t>
            </a:r>
            <a:r>
              <a:rPr lang="en-US" altLang="en-US" sz="3600" dirty="0" smtClean="0"/>
              <a:t>Integration</a:t>
            </a:r>
            <a:endParaRPr lang="en-US" altLang="en-US" sz="3600" dirty="0"/>
          </a:p>
        </p:txBody>
      </p:sp>
      <p:pic>
        <p:nvPicPr>
          <p:cNvPr id="3" name="Picture Placeholder 2" descr="&quot;&quot;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42675" b="-42675"/>
          <a:stretch/>
        </p:blipFill>
        <p:spPr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</a:t>
            </a:r>
            <a:r>
              <a:rPr lang="en-US" dirty="0" smtClean="0"/>
              <a:t>Calculus, </a:t>
            </a:r>
            <a:r>
              <a:rPr lang="en-US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073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E2527E-1C48-4BE7-94DA-C6F814A2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(8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B0A499-A9DC-439E-91FE-CBE6EC9AB50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24234"/>
          </a:xfrm>
        </p:spPr>
        <p:txBody>
          <a:bodyPr/>
          <a:lstStyle/>
          <a:p>
            <a:r>
              <a:rPr lang="en-US" altLang="en-US" dirty="0"/>
              <a:t>Putting this in Equation 1, we get</a:t>
            </a:r>
            <a:endParaRPr lang="en-IN" dirty="0"/>
          </a:p>
        </p:txBody>
      </p:sp>
      <p:graphicFrame>
        <p:nvGraphicFramePr>
          <p:cNvPr id="12" name="Content Placeholder 11" descr="A = pi((r_1)l + (r_2)l)">
            <a:extLst>
              <a:ext uri="{FF2B5EF4-FFF2-40B4-BE49-F238E27FC236}">
                <a16:creationId xmlns="" xmlns:a16="http://schemas.microsoft.com/office/drawing/2014/main" id="{7EE9133B-360D-4601-9E03-4D02866797F4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623835544"/>
              </p:ext>
            </p:extLst>
          </p:nvPr>
        </p:nvGraphicFramePr>
        <p:xfrm>
          <a:off x="5124759" y="1966500"/>
          <a:ext cx="1936131" cy="44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23" name="Equation" r:id="rId3" imgW="1892160" imgH="431640" progId="Equation.DSMT4">
                  <p:embed/>
                </p:oleObj>
              </mc:Choice>
              <mc:Fallback>
                <p:oleObj name="Equation" r:id="rId3" imgW="189216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9E9092C7-2866-40BA-94A8-C404B481AB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4759" y="1966500"/>
                        <a:ext cx="1936131" cy="441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AF2850A-0EBC-4903-9273-F294F5F719A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2711325"/>
            <a:ext cx="10712450" cy="324300"/>
          </a:xfrm>
        </p:spPr>
        <p:txBody>
          <a:bodyPr/>
          <a:lstStyle/>
          <a:p>
            <a:pPr algn="ctr"/>
            <a:r>
              <a:rPr lang="en-US" dirty="0"/>
              <a:t>or</a:t>
            </a:r>
            <a:endParaRPr lang="en-IN" dirty="0"/>
          </a:p>
        </p:txBody>
      </p:sp>
      <p:graphicFrame>
        <p:nvGraphicFramePr>
          <p:cNvPr id="14" name="Content Placeholder 13" descr="(item 2.) A = 2(pi) r l&#10;">
            <a:extLst>
              <a:ext uri="{FF2B5EF4-FFF2-40B4-BE49-F238E27FC236}">
                <a16:creationId xmlns="" xmlns:a16="http://schemas.microsoft.com/office/drawing/2014/main" id="{AC994309-F4F7-4485-9541-C74AC616A16A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436229927"/>
              </p:ext>
            </p:extLst>
          </p:nvPr>
        </p:nvGraphicFramePr>
        <p:xfrm>
          <a:off x="5308600" y="3333887"/>
          <a:ext cx="157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24" name="Equation" r:id="rId5" imgW="1574640" imgH="368280" progId="Equation.DSMT4">
                  <p:embed/>
                </p:oleObj>
              </mc:Choice>
              <mc:Fallback>
                <p:oleObj name="Equation" r:id="rId5" imgW="1574640" imgH="3682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0CAE0DE4-E854-4C35-AE60-99E77E3BD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8600" y="3333887"/>
                        <a:ext cx="1574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3B654DE-A493-4DC7-BE64-6F92C206E9D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4260092"/>
            <a:ext cx="873539" cy="324300"/>
          </a:xfrm>
        </p:spPr>
        <p:txBody>
          <a:bodyPr/>
          <a:lstStyle/>
          <a:p>
            <a:r>
              <a:rPr lang="en-US" altLang="en-US" dirty="0"/>
              <a:t>where</a:t>
            </a:r>
            <a:endParaRPr lang="en-IN" dirty="0"/>
          </a:p>
        </p:txBody>
      </p:sp>
      <p:graphicFrame>
        <p:nvGraphicFramePr>
          <p:cNvPr id="16" name="Content Placeholder 15" descr="r = (1/2)((r_1) + (r_2))">
            <a:extLst>
              <a:ext uri="{FF2B5EF4-FFF2-40B4-BE49-F238E27FC236}">
                <a16:creationId xmlns="" xmlns:a16="http://schemas.microsoft.com/office/drawing/2014/main" id="{3BFD7902-D560-4399-8367-378209139D68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14882556"/>
              </p:ext>
            </p:extLst>
          </p:nvPr>
        </p:nvGraphicFramePr>
        <p:xfrm>
          <a:off x="1694832" y="4075941"/>
          <a:ext cx="1658355" cy="71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25" name="Equation" r:id="rId7" imgW="1688760" imgH="723600" progId="Equation.DSMT4">
                  <p:embed/>
                </p:oleObj>
              </mc:Choice>
              <mc:Fallback>
                <p:oleObj name="Equation" r:id="rId7" imgW="1688760" imgH="723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61359019-9E6C-4CC3-841A-DC9597CC9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4832" y="4075941"/>
                        <a:ext cx="1658355" cy="710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689EB0F6-93E6-447B-94FD-32689B853F40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438934" y="4278241"/>
            <a:ext cx="5804451" cy="368300"/>
          </a:xfrm>
        </p:spPr>
        <p:txBody>
          <a:bodyPr/>
          <a:lstStyle/>
          <a:p>
            <a:r>
              <a:rPr lang="en-US" altLang="en-US" dirty="0"/>
              <a:t>is the average radius of the band.</a:t>
            </a:r>
          </a:p>
        </p:txBody>
      </p:sp>
    </p:spTree>
    <p:extLst>
      <p:ext uri="{BB962C8B-B14F-4D97-AF65-F5344CB8AC3E}">
        <p14:creationId xmlns:p14="http://schemas.microsoft.com/office/powerpoint/2010/main" val="31164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27D68D-6408-4586-9425-CB0BB381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(9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E3E3A4-A99A-4008-9A8A-0B5504BC54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1043419"/>
          </a:xfrm>
        </p:spPr>
        <p:txBody>
          <a:bodyPr/>
          <a:lstStyle/>
          <a:p>
            <a:r>
              <a:rPr lang="en-US" altLang="en-US" dirty="0"/>
              <a:t>Now we apply this formula to our strategy. Consider the surface shown in Figure 4, which is obtained by rotating the curve </a:t>
            </a:r>
            <a:r>
              <a:rPr lang="en-US" altLang="en-US" i="1" dirty="0"/>
              <a:t>y </a:t>
            </a:r>
            <a:r>
              <a:rPr lang="en-US" altLang="en-US" dirty="0"/>
              <a:t>= </a:t>
            </a:r>
            <a:r>
              <a:rPr lang="en-US" altLang="en-US" i="1" dirty="0"/>
              <a:t>f</a:t>
            </a:r>
            <a:r>
              <a:rPr lang="en-US" altLang="en-US" sz="400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), </a:t>
            </a:r>
            <a:r>
              <a:rPr lang="en-US" altLang="en-US" i="1" dirty="0"/>
              <a:t>a ≤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i="1" dirty="0"/>
              <a:t>≤</a:t>
            </a:r>
            <a:r>
              <a:rPr lang="en-US" altLang="en-US" b="1" dirty="0">
                <a:sym typeface="Symbol" panose="05050102010706020507" pitchFamily="18" charset="2"/>
              </a:rPr>
              <a:t> </a:t>
            </a:r>
            <a:r>
              <a:rPr lang="en-US" altLang="en-US" i="1" dirty="0"/>
              <a:t>b</a:t>
            </a:r>
            <a:r>
              <a:rPr lang="en-US" altLang="en-US" dirty="0"/>
              <a:t>, about the </a:t>
            </a:r>
            <a:r>
              <a:rPr lang="en-US" altLang="en-US" i="1" dirty="0"/>
              <a:t>x</a:t>
            </a:r>
            <a:r>
              <a:rPr lang="en-US" altLang="en-US" dirty="0"/>
              <a:t>-axis, where </a:t>
            </a:r>
            <a:r>
              <a:rPr lang="en-US" altLang="en-US" i="1" dirty="0"/>
              <a:t>f</a:t>
            </a:r>
            <a:r>
              <a:rPr lang="en-US" altLang="en-US" dirty="0"/>
              <a:t> is positive and has a continuous derivative.</a:t>
            </a:r>
          </a:p>
        </p:txBody>
      </p:sp>
      <p:pic>
        <p:nvPicPr>
          <p:cNvPr id="11" name="Content Placeholder 10" descr=" A solid shaped like a flower pot is graphed on the x y coordinate plane. The surface of the solid is labeled as y = f (x), and it is symmetric about the x-axis. Caption: Surface of revolution. &#10;">
            <a:extLst>
              <a:ext uri="{FF2B5EF4-FFF2-40B4-BE49-F238E27FC236}">
                <a16:creationId xmlns="" xmlns:a16="http://schemas.microsoft.com/office/drawing/2014/main" id="{5D0E5A12-A170-400B-88B4-AA1468774D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62803" y="3002015"/>
            <a:ext cx="3859535" cy="202777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EED536E-BF30-4B01-AF55-58E194E111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 flipH="1">
            <a:off x="2085148" y="5327372"/>
            <a:ext cx="2814844" cy="318054"/>
          </a:xfrm>
        </p:spPr>
        <p:txBody>
          <a:bodyPr/>
          <a:lstStyle/>
          <a:p>
            <a:r>
              <a:rPr lang="en-US" altLang="en-US" sz="2000" dirty="0"/>
              <a:t>(a) Surface of revolution</a:t>
            </a:r>
          </a:p>
        </p:txBody>
      </p:sp>
      <p:pic>
        <p:nvPicPr>
          <p:cNvPr id="12" name="Content Placeholder 11" descr="A solid shaped like a flower pot is graphed on the x y coordinate plane. It is symmetric about the x-axis. A ring is drawn on the surface of the solid. The radius of the ring is labeled as y_i. Caption: Approximating band.&#10;">
            <a:extLst>
              <a:ext uri="{FF2B5EF4-FFF2-40B4-BE49-F238E27FC236}">
                <a16:creationId xmlns="" xmlns:a16="http://schemas.microsoft.com/office/drawing/2014/main" id="{82ED46AE-D2D2-4B9D-ACF8-CAB77F8D325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931501" y="2889445"/>
            <a:ext cx="3692953" cy="205413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7B89A8A-CAF5-4E99-A1C2-DA3A45A429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73615" y="5327372"/>
            <a:ext cx="2814845" cy="318054"/>
          </a:xfrm>
        </p:spPr>
        <p:txBody>
          <a:bodyPr/>
          <a:lstStyle/>
          <a:p>
            <a:r>
              <a:rPr lang="en-US" altLang="en-US" sz="2000" dirty="0"/>
              <a:t>(b) Approximating band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3A2C9FB2-2981-4000-94A2-3836989BE9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5794513"/>
            <a:ext cx="10729913" cy="318052"/>
          </a:xfrm>
        </p:spPr>
        <p:txBody>
          <a:bodyPr/>
          <a:lstStyle/>
          <a:p>
            <a:pPr algn="ctr"/>
            <a:r>
              <a:rPr lang="en-US" altLang="en-US" sz="2000" b="1" dirty="0"/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6182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21145-94B9-485C-A3E9-8601C6E5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(10 of 16)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4E9400-EC7E-4C7C-B8FC-8317401BF2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2367916"/>
          </a:xfrm>
        </p:spPr>
        <p:txBody>
          <a:bodyPr/>
          <a:lstStyle/>
          <a:p>
            <a:r>
              <a:rPr lang="en-US" altLang="en-US" dirty="0"/>
              <a:t>In order to define its surface area, we divide the interval [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] into </a:t>
            </a:r>
            <a:r>
              <a:rPr lang="en-US" altLang="en-US" i="1" dirty="0"/>
              <a:t>n </a:t>
            </a:r>
            <a:r>
              <a:rPr lang="en-US" altLang="en-US" dirty="0"/>
              <a:t>subintervals with endpoints </a:t>
            </a:r>
            <a:r>
              <a:rPr lang="en-US" altLang="en-US" i="1" dirty="0"/>
              <a:t>x</a:t>
            </a:r>
            <a:r>
              <a:rPr lang="en-US" altLang="en-US" baseline="-25000" dirty="0"/>
              <a:t>0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. . . ,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n</a:t>
            </a:r>
            <a:r>
              <a:rPr lang="en-US" altLang="en-US" dirty="0"/>
              <a:t> and equal width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altLang="en-US" i="1" dirty="0" smtClean="0"/>
              <a:t>x</a:t>
            </a:r>
            <a:r>
              <a:rPr lang="en-US" altLang="en-US" dirty="0"/>
              <a:t>, as we did in determining arc length.</a:t>
            </a:r>
          </a:p>
          <a:p>
            <a:r>
              <a:rPr lang="en-US" altLang="en-US" dirty="0"/>
              <a:t>If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sz="400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sz="800" i="1" dirty="0"/>
              <a:t> </a:t>
            </a:r>
            <a:r>
              <a:rPr lang="en-US" altLang="en-US" dirty="0"/>
              <a:t>), then the point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sz="800" i="1" dirty="0"/>
              <a:t> </a:t>
            </a:r>
            <a:r>
              <a:rPr lang="en-US" altLang="en-US" dirty="0"/>
              <a:t>) lies on the curve.</a:t>
            </a:r>
          </a:p>
          <a:p>
            <a:r>
              <a:rPr lang="en-US" altLang="en-US" dirty="0"/>
              <a:t>The part of the surface between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 </a:t>
            </a:r>
            <a:r>
              <a:rPr lang="en-US" altLang="en-US" baseline="-25000" dirty="0"/>
              <a:t>− 1</a:t>
            </a:r>
            <a:r>
              <a:rPr lang="en-US" altLang="en-US" dirty="0"/>
              <a:t> and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 is approximated by taking the line segment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baseline="-25000" dirty="0"/>
              <a:t>− 1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and rotating it about the </a:t>
            </a:r>
            <a:r>
              <a:rPr lang="en-US" altLang="en-US" i="1" dirty="0"/>
              <a:t>x</a:t>
            </a:r>
            <a:r>
              <a:rPr lang="en-US" altLang="en-US" dirty="0"/>
              <a:t>-axis.</a:t>
            </a:r>
          </a:p>
        </p:txBody>
      </p:sp>
    </p:spTree>
    <p:extLst>
      <p:ext uri="{BB962C8B-B14F-4D97-AF65-F5344CB8AC3E}">
        <p14:creationId xmlns:p14="http://schemas.microsoft.com/office/powerpoint/2010/main" val="34587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6755DB-A844-4E8E-A7A0-1AF2EBB5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(11 of 16)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18FE3756-7B26-4297-8324-0A905C9A431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5018157" cy="301211"/>
          </a:xfrm>
        </p:spPr>
        <p:txBody>
          <a:bodyPr/>
          <a:lstStyle/>
          <a:p>
            <a:r>
              <a:rPr lang="en-US" altLang="en-US" dirty="0"/>
              <a:t>The result is a band with slant height</a:t>
            </a:r>
            <a:endParaRPr lang="en-IN" dirty="0"/>
          </a:p>
        </p:txBody>
      </p:sp>
      <p:graphicFrame>
        <p:nvGraphicFramePr>
          <p:cNvPr id="28" name="Content Placeholder 27" descr="l = abs((P_i minus 1) P_i)">
            <a:extLst>
              <a:ext uri="{FF2B5EF4-FFF2-40B4-BE49-F238E27FC236}">
                <a16:creationId xmlns="" xmlns:a16="http://schemas.microsoft.com/office/drawing/2014/main" id="{D0698CA6-189B-4BCE-8E3D-5EEC88FDAA7E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565780997"/>
              </p:ext>
            </p:extLst>
          </p:nvPr>
        </p:nvGraphicFramePr>
        <p:xfrm>
          <a:off x="5800549" y="1260164"/>
          <a:ext cx="1207129" cy="4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06" name="Equation" r:id="rId3" imgW="1218960" imgH="431640" progId="Equation.DSMT4">
                  <p:embed/>
                </p:oleObj>
              </mc:Choice>
              <mc:Fallback>
                <p:oleObj name="Equation" r:id="rId3" imgW="121896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="" xmlns:a16="http://schemas.microsoft.com/office/drawing/2014/main" id="{4EF02188-CAAA-486C-9A45-0E6EDACE9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0549" y="1260164"/>
                        <a:ext cx="1207129" cy="42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EB627AB5-6385-43F3-97CA-C362F03D631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073348" y="1289050"/>
            <a:ext cx="2686878" cy="301211"/>
          </a:xfrm>
        </p:spPr>
        <p:txBody>
          <a:bodyPr/>
          <a:lstStyle/>
          <a:p>
            <a:r>
              <a:rPr lang="en-US" altLang="en-US" dirty="0"/>
              <a:t>and average radius</a:t>
            </a:r>
            <a:endParaRPr lang="en-IN" dirty="0"/>
          </a:p>
        </p:txBody>
      </p:sp>
      <p:graphicFrame>
        <p:nvGraphicFramePr>
          <p:cNvPr id="30" name="Content Placeholder 29" descr="r = (1/2)((y_i minus 1) + (y_i))">
            <a:extLst>
              <a:ext uri="{FF2B5EF4-FFF2-40B4-BE49-F238E27FC236}">
                <a16:creationId xmlns="" xmlns:a16="http://schemas.microsoft.com/office/drawing/2014/main" id="{B5AED682-FB01-4D04-8DDB-C97818DDFD06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092894444"/>
              </p:ext>
            </p:extLst>
          </p:nvPr>
        </p:nvGraphicFramePr>
        <p:xfrm>
          <a:off x="9798050" y="1127125"/>
          <a:ext cx="18240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07" name="Equation" r:id="rId5" imgW="1981080" imgH="723600" progId="Equation.DSMT4">
                  <p:embed/>
                </p:oleObj>
              </mc:Choice>
              <mc:Fallback>
                <p:oleObj name="Equation" r:id="rId5" imgW="1981080" imgH="723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="" xmlns:a16="http://schemas.microsoft.com/office/drawing/2014/main" id="{C41C063A-68F6-4577-8094-640B9F295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98050" y="1127125"/>
                        <a:ext cx="182403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="" xmlns:a16="http://schemas.microsoft.com/office/drawing/2014/main" id="{0EA0255B-97F3-45AF-B0FB-5C7ED7C7FE9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1773595"/>
            <a:ext cx="5151016" cy="301211"/>
          </a:xfrm>
        </p:spPr>
        <p:txBody>
          <a:bodyPr/>
          <a:lstStyle/>
          <a:p>
            <a:r>
              <a:rPr lang="en-US" altLang="en-US" dirty="0"/>
              <a:t>so, by Formula 2, its surface area is</a:t>
            </a:r>
            <a:endParaRPr lang="en-IN" dirty="0"/>
          </a:p>
        </p:txBody>
      </p:sp>
      <p:graphicFrame>
        <p:nvGraphicFramePr>
          <p:cNvPr id="32" name="Content Placeholder 31" descr="2(pi) ((y_(i minus 1) + y_i)/2) |P_(i minus 1) P_i|">
            <a:extLst>
              <a:ext uri="{FF2B5EF4-FFF2-40B4-BE49-F238E27FC236}">
                <a16:creationId xmlns="" xmlns:a16="http://schemas.microsoft.com/office/drawing/2014/main" id="{8765D100-674F-44B6-8B1B-AF44AD8CE75B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103068973"/>
              </p:ext>
            </p:extLst>
          </p:nvPr>
        </p:nvGraphicFramePr>
        <p:xfrm>
          <a:off x="4879457" y="2443893"/>
          <a:ext cx="201631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08" name="Equation" r:id="rId7" imgW="2298600" imgH="736560" progId="Equation.DSMT4">
                  <p:embed/>
                </p:oleObj>
              </mc:Choice>
              <mc:Fallback>
                <p:oleObj name="Equation" r:id="rId7" imgW="2298600" imgH="7365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="" xmlns:a16="http://schemas.microsoft.com/office/drawing/2014/main" id="{D54AD826-4453-48A5-9CCA-0CB187F79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9457" y="2443893"/>
                        <a:ext cx="2016317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D724E7FF-2D67-4879-A007-9B63DE3F412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36600" y="3337728"/>
            <a:ext cx="5151016" cy="301212"/>
          </a:xfrm>
        </p:spPr>
        <p:txBody>
          <a:bodyPr/>
          <a:lstStyle/>
          <a:p>
            <a:r>
              <a:rPr lang="en-US" altLang="en-US" dirty="0"/>
              <a:t>As in the proof, We have</a:t>
            </a:r>
            <a:endParaRPr lang="en-IN" dirty="0"/>
          </a:p>
        </p:txBody>
      </p:sp>
      <p:graphicFrame>
        <p:nvGraphicFramePr>
          <p:cNvPr id="34" name="Content Placeholder 33" descr="|P_(i minus 1) P_i|= sqrt(1 + ([f prime (x_i^*)]^2)) (Delta) x)">
            <a:extLst>
              <a:ext uri="{FF2B5EF4-FFF2-40B4-BE49-F238E27FC236}">
                <a16:creationId xmlns="" xmlns:a16="http://schemas.microsoft.com/office/drawing/2014/main" id="{1AB23B32-6D65-4D48-936E-515AEF4871B5}"/>
              </a:ext>
            </a:extLst>
          </p:cNvPr>
          <p:cNvGraphicFramePr>
            <a:graphicFrameLocks noGrp="1" noChangeAspect="1"/>
          </p:cNvGraphicFramePr>
          <p:nvPr>
            <p:ph sz="quarter" idx="30"/>
            <p:extLst>
              <p:ext uri="{D42A27DB-BD31-4B8C-83A1-F6EECF244321}">
                <p14:modId xmlns:p14="http://schemas.microsoft.com/office/powerpoint/2010/main" val="1964163679"/>
              </p:ext>
            </p:extLst>
          </p:nvPr>
        </p:nvGraphicFramePr>
        <p:xfrm>
          <a:off x="4575175" y="3956050"/>
          <a:ext cx="296386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09" name="Equation" r:id="rId9" imgW="3263760" imgH="711000" progId="Equation.DSMT4">
                  <p:embed/>
                </p:oleObj>
              </mc:Choice>
              <mc:Fallback>
                <p:oleObj name="Equation" r:id="rId9" imgW="3263760" imgH="7110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="" xmlns:a16="http://schemas.microsoft.com/office/drawing/2014/main" id="{4543F962-4DF7-4EFF-B954-0E4DDB199E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5175" y="3956050"/>
                        <a:ext cx="2963863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18">
            <a:extLst>
              <a:ext uri="{FF2B5EF4-FFF2-40B4-BE49-F238E27FC236}">
                <a16:creationId xmlns="" xmlns:a16="http://schemas.microsoft.com/office/drawing/2014/main" id="{5B1EFBB1-D3EF-437C-A66B-CABB4B860B6D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36600" y="5093460"/>
            <a:ext cx="10907292" cy="546100"/>
          </a:xfrm>
        </p:spPr>
        <p:txBody>
          <a:bodyPr/>
          <a:lstStyle/>
          <a:p>
            <a:r>
              <a:rPr lang="en-US" altLang="en-US" dirty="0"/>
              <a:t>where 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baseline="30000" dirty="0">
                <a:sym typeface="Symbol" panose="05050102010706020507" pitchFamily="18" charset="2"/>
              </a:rPr>
              <a:t> </a:t>
            </a:r>
            <a:r>
              <a:rPr lang="en-US" altLang="en-US" dirty="0"/>
              <a:t>is some number in [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 </a:t>
            </a:r>
            <a:r>
              <a:rPr lang="en-US" altLang="en-US" baseline="-25000" dirty="0"/>
              <a:t>− 1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4775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DC5D4-5791-4F9E-B680-412C90A1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(12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77F5C5-AB0F-47B2-8E74-15C542AB88D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10718800" cy="1127127"/>
          </a:xfrm>
        </p:spPr>
        <p:txBody>
          <a:bodyPr/>
          <a:lstStyle/>
          <a:p>
            <a:r>
              <a:rPr lang="en-US" altLang="en-US" dirty="0"/>
              <a:t>When 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altLang="en-US" i="1" dirty="0" smtClean="0"/>
              <a:t>x </a:t>
            </a:r>
            <a:r>
              <a:rPr lang="en-US" altLang="en-US" dirty="0"/>
              <a:t>is small, we have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)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altLang="en-US" dirty="0" smtClean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baseline="30000" dirty="0">
                <a:sym typeface="Symbol" panose="05050102010706020507" pitchFamily="18" charset="2"/>
              </a:rPr>
              <a:t>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dirty="0"/>
              <a:t> and also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baseline="-25000" dirty="0"/>
              <a:t> − 1 </a:t>
            </a:r>
            <a:r>
              <a:rPr lang="en-US" altLang="en-US" dirty="0"/>
              <a:t>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 </a:t>
            </a:r>
            <a:r>
              <a:rPr lang="en-US" altLang="en-US" baseline="-25000" dirty="0"/>
              <a:t>−</a:t>
            </a:r>
            <a:r>
              <a:rPr lang="en-US" altLang="en-US" baseline="30000" dirty="0"/>
              <a:t> </a:t>
            </a:r>
            <a:r>
              <a:rPr lang="en-US" altLang="en-US" baseline="-25000" dirty="0"/>
              <a:t>1</a:t>
            </a:r>
            <a:r>
              <a:rPr lang="en-US" altLang="en-US" dirty="0"/>
              <a:t>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>
                <a:sym typeface="Symbol" panose="05050102010706020507" pitchFamily="18" charset="2"/>
              </a:rPr>
              <a:t>x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baseline="30000" dirty="0">
                <a:sym typeface="Symbol" panose="05050102010706020507" pitchFamily="18" charset="2"/>
              </a:rPr>
              <a:t>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r>
              <a:rPr lang="en-US" altLang="en-US" dirty="0"/>
              <a:t>, since </a:t>
            </a:r>
            <a:r>
              <a:rPr lang="en-US" altLang="en-US" i="1" dirty="0"/>
              <a:t>f</a:t>
            </a:r>
            <a:r>
              <a:rPr lang="en-US" altLang="en-US" dirty="0"/>
              <a:t> is continuous.</a:t>
            </a:r>
          </a:p>
          <a:p>
            <a:r>
              <a:rPr lang="en-US" altLang="en-US" dirty="0"/>
              <a:t>Therefore</a:t>
            </a:r>
            <a:endParaRPr lang="en-IN" dirty="0"/>
          </a:p>
        </p:txBody>
      </p:sp>
      <p:graphicFrame>
        <p:nvGraphicFramePr>
          <p:cNvPr id="20" name="Content Placeholder 19" descr="2(pi) ((y_(i minus 1) + y_i)/2) |P_(i minus 1) P_i| approximately 2(pi) f(x_i^*) sqrt(1 + ([f prime (x_i^*)]^2)) (Delta) x)">
            <a:extLst>
              <a:ext uri="{FF2B5EF4-FFF2-40B4-BE49-F238E27FC236}">
                <a16:creationId xmlns="" xmlns:a16="http://schemas.microsoft.com/office/drawing/2014/main" id="{4522B635-CD1A-45EB-91A2-C54AA242A401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90525871"/>
              </p:ext>
            </p:extLst>
          </p:nvPr>
        </p:nvGraphicFramePr>
        <p:xfrm>
          <a:off x="3455988" y="2651125"/>
          <a:ext cx="54229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836" name="Equation" r:id="rId3" imgW="5803560" imgH="749160" progId="Equation.DSMT4">
                  <p:embed/>
                </p:oleObj>
              </mc:Choice>
              <mc:Fallback>
                <p:oleObj name="Equation" r:id="rId3" imgW="5803560" imgH="7491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3C9A8DE5-01DD-4BD6-A0A4-9AD02D3E4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5988" y="2651125"/>
                        <a:ext cx="5422900" cy="70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74DBE04-D578-43A5-86B1-E0B7FA8152C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801936"/>
            <a:ext cx="10718800" cy="762843"/>
          </a:xfrm>
        </p:spPr>
        <p:txBody>
          <a:bodyPr/>
          <a:lstStyle/>
          <a:p>
            <a:r>
              <a:rPr lang="en-US" altLang="en-US" dirty="0"/>
              <a:t>and so an approximation to what we think of as the area of the complete surface of revolution is</a:t>
            </a:r>
            <a:endParaRPr lang="en-IN" dirty="0"/>
          </a:p>
        </p:txBody>
      </p:sp>
      <p:graphicFrame>
        <p:nvGraphicFramePr>
          <p:cNvPr id="22" name="Content Placeholder 21" descr="(item 3.) sum_(i minus n) (2(pi) f(x_i^*) sqrt(1 + ([f prime (x_i^*)]^2)) (Delta) x)&#10;">
            <a:extLst>
              <a:ext uri="{FF2B5EF4-FFF2-40B4-BE49-F238E27FC236}">
                <a16:creationId xmlns="" xmlns:a16="http://schemas.microsoft.com/office/drawing/2014/main" id="{D5A730AB-B721-4121-9398-EF476EAD7FCA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649772223"/>
              </p:ext>
            </p:extLst>
          </p:nvPr>
        </p:nvGraphicFramePr>
        <p:xfrm>
          <a:off x="4159409" y="5070633"/>
          <a:ext cx="3873183" cy="764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837" name="Equation" r:id="rId5" imgW="4051080" imgH="799920" progId="Equation.DSMT4">
                  <p:embed/>
                </p:oleObj>
              </mc:Choice>
              <mc:Fallback>
                <p:oleObj name="Equation" r:id="rId5" imgW="4051080" imgH="7999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="" xmlns:a16="http://schemas.microsoft.com/office/drawing/2014/main" id="{44B6709F-BD00-41E1-B0FE-E9B720709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9409" y="5070633"/>
                        <a:ext cx="3873183" cy="764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4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42488-C486-4C05-A037-07091C94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(13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E6CAB4-DEB8-412F-A25C-752D6C40266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06100" cy="333883"/>
          </a:xfrm>
        </p:spPr>
        <p:txBody>
          <a:bodyPr/>
          <a:lstStyle/>
          <a:p>
            <a:r>
              <a:rPr lang="en-US" altLang="en-US" dirty="0"/>
              <a:t>This approximation appears to become better as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 </a:t>
            </a:r>
            <a:r>
              <a:rPr lang="en-US" altLang="en-US" dirty="0" smtClean="0"/>
              <a:t>∞ </a:t>
            </a:r>
            <a:r>
              <a:rPr lang="en-US" altLang="en-US" dirty="0"/>
              <a:t>and, recognizing (3) as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60E533-F088-4F4E-8D4E-3A7B4663C32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36600" y="1891149"/>
            <a:ext cx="4262783" cy="333883"/>
          </a:xfrm>
        </p:spPr>
        <p:txBody>
          <a:bodyPr/>
          <a:lstStyle/>
          <a:p>
            <a:r>
              <a:rPr lang="en-US" altLang="en-US" dirty="0"/>
              <a:t>a Riemann sum for the function</a:t>
            </a:r>
            <a:endParaRPr lang="en-IN" dirty="0"/>
          </a:p>
        </p:txBody>
      </p:sp>
      <p:graphicFrame>
        <p:nvGraphicFramePr>
          <p:cNvPr id="20" name="Content Placeholder 19" descr="g(x) = 2pi(f)(x) sqrt(1 + [f prime (x)]^2)">
            <a:extLst>
              <a:ext uri="{FF2B5EF4-FFF2-40B4-BE49-F238E27FC236}">
                <a16:creationId xmlns="" xmlns:a16="http://schemas.microsoft.com/office/drawing/2014/main" id="{89A131D2-7184-434B-80E4-64728BE31A25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1929031295"/>
              </p:ext>
            </p:extLst>
          </p:nvPr>
        </p:nvGraphicFramePr>
        <p:xfrm>
          <a:off x="5108575" y="1741488"/>
          <a:ext cx="3260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930" name="Equation" r:id="rId3" imgW="3695400" imgH="647640" progId="Equation.DSMT4">
                  <p:embed/>
                </p:oleObj>
              </mc:Choice>
              <mc:Fallback>
                <p:oleObj name="Equation" r:id="rId3" imgW="3695400" imgH="647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="" xmlns:a16="http://schemas.microsoft.com/office/drawing/2014/main" id="{105614F0-EE99-4B88-9302-1D06B991D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8575" y="1741488"/>
                        <a:ext cx="326072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120CEF-3B36-46DD-8097-BAEE33D6599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77762" y="1881211"/>
            <a:ext cx="2977638" cy="333882"/>
          </a:xfrm>
        </p:spPr>
        <p:txBody>
          <a:bodyPr/>
          <a:lstStyle/>
          <a:p>
            <a:r>
              <a:rPr lang="en-US" altLang="en-US" dirty="0"/>
              <a:t>we have</a:t>
            </a:r>
            <a:endParaRPr lang="en-IN" dirty="0"/>
          </a:p>
        </p:txBody>
      </p:sp>
      <p:graphicFrame>
        <p:nvGraphicFramePr>
          <p:cNvPr id="22" name="Content Placeholder 21" descr="lim_(n right arrow infinity) (sum_(i minus 1)^n (2(pi) f(x_i^*) sqrt(1 + ([f prime (x_1^*)]^2)) (Delta) x)) = int_a^b (2(pi) f(x) sqrt(1 + ([f prime (x)]^2)) d x)">
            <a:extLst>
              <a:ext uri="{FF2B5EF4-FFF2-40B4-BE49-F238E27FC236}">
                <a16:creationId xmlns="" xmlns:a16="http://schemas.microsoft.com/office/drawing/2014/main" id="{3147134E-3009-4865-B7B6-0C912DCC00B5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3517678675"/>
              </p:ext>
            </p:extLst>
          </p:nvPr>
        </p:nvGraphicFramePr>
        <p:xfrm>
          <a:off x="2678113" y="2617788"/>
          <a:ext cx="68230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931" name="Equation" r:id="rId5" imgW="7607160" imgH="799920" progId="Equation.DSMT4">
                  <p:embed/>
                </p:oleObj>
              </mc:Choice>
              <mc:Fallback>
                <p:oleObj name="Equation" r:id="rId5" imgW="7607160" imgH="7999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="" xmlns:a16="http://schemas.microsoft.com/office/drawing/2014/main" id="{DA1B5906-9A1D-484A-8E32-32C629564D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8113" y="2617788"/>
                        <a:ext cx="682307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D0F0B1BF-49BE-4A4F-90B9-5DCCB64163D2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3668124"/>
            <a:ext cx="10712449" cy="1004477"/>
          </a:xfrm>
        </p:spPr>
        <p:txBody>
          <a:bodyPr/>
          <a:lstStyle/>
          <a:p>
            <a:r>
              <a:rPr lang="en-US" altLang="en-US" dirty="0"/>
              <a:t>Therefore, in the case where </a:t>
            </a:r>
            <a:r>
              <a:rPr lang="en-US" altLang="en-US" i="1" dirty="0"/>
              <a:t>f </a:t>
            </a:r>
            <a:r>
              <a:rPr lang="en-US" altLang="en-US" dirty="0"/>
              <a:t>is positive and has a continuous derivative, we define the </a:t>
            </a:r>
            <a:r>
              <a:rPr lang="en-US" altLang="en-US" b="1" dirty="0"/>
              <a:t>surface area </a:t>
            </a:r>
            <a:r>
              <a:rPr lang="en-US" altLang="en-US" dirty="0"/>
              <a:t>of the surface obtained by rotating the curve </a:t>
            </a:r>
            <a:r>
              <a:rPr lang="en-US" altLang="en-US" i="1" dirty="0"/>
              <a:t>y </a:t>
            </a:r>
            <a:r>
              <a:rPr lang="en-US" altLang="en-US" dirty="0"/>
              <a:t>= </a:t>
            </a:r>
            <a:r>
              <a:rPr lang="en-US" altLang="en-US" i="1" dirty="0"/>
              <a:t>f</a:t>
            </a:r>
            <a:r>
              <a:rPr lang="en-US" altLang="en-US" sz="400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), </a:t>
            </a:r>
            <a:r>
              <a:rPr lang="en-US" altLang="en-US" i="1" dirty="0"/>
              <a:t>a</a:t>
            </a:r>
            <a:r>
              <a:rPr lang="en-US" altLang="en-US" dirty="0"/>
              <a:t> ≤ </a:t>
            </a:r>
            <a:r>
              <a:rPr lang="en-US" altLang="en-US" i="1" dirty="0"/>
              <a:t>x </a:t>
            </a:r>
            <a:r>
              <a:rPr lang="en-US" altLang="en-US" dirty="0"/>
              <a:t>≤ </a:t>
            </a:r>
            <a:r>
              <a:rPr lang="en-US" altLang="en-US" i="1" dirty="0"/>
              <a:t>b</a:t>
            </a:r>
            <a:r>
              <a:rPr lang="en-US" altLang="en-US" dirty="0"/>
              <a:t>, about the </a:t>
            </a:r>
            <a:r>
              <a:rPr lang="en-US" altLang="en-US" i="1" dirty="0"/>
              <a:t>x</a:t>
            </a:r>
            <a:r>
              <a:rPr lang="en-US" altLang="en-US" dirty="0"/>
              <a:t>-axis as</a:t>
            </a:r>
          </a:p>
        </p:txBody>
      </p:sp>
      <p:graphicFrame>
        <p:nvGraphicFramePr>
          <p:cNvPr id="24" name="Content Placeholder 23" descr="(item 4.) S = int_a^b (2(pi) f(x) sqrt(1 + ([f prime (x)]^2)) d x)&#10;">
            <a:extLst>
              <a:ext uri="{FF2B5EF4-FFF2-40B4-BE49-F238E27FC236}">
                <a16:creationId xmlns="" xmlns:a16="http://schemas.microsoft.com/office/drawing/2014/main" id="{CC80F1DB-9F62-49FE-9EB7-4ACA03F977E2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894263177"/>
              </p:ext>
            </p:extLst>
          </p:nvPr>
        </p:nvGraphicFramePr>
        <p:xfrm>
          <a:off x="3836591" y="5171043"/>
          <a:ext cx="4304507" cy="65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932" name="Equation" r:id="rId7" imgW="4279680" imgH="647640" progId="Equation.DSMT4">
                  <p:embed/>
                </p:oleObj>
              </mc:Choice>
              <mc:Fallback>
                <p:oleObj name="Equation" r:id="rId7" imgW="4279680" imgH="647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="" xmlns:a16="http://schemas.microsoft.com/office/drawing/2014/main" id="{156C3554-03C4-43EA-9E86-0DFC3728C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36591" y="5171043"/>
                        <a:ext cx="4304507" cy="65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1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AA03345-CB3B-4BF1-874D-811FEAF7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(14 of 16)</a:t>
            </a:r>
            <a:endParaRPr lang="en-IN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="" xmlns:a16="http://schemas.microsoft.com/office/drawing/2014/main" id="{372C1A96-FFC7-4EB7-922E-0D31CD24274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364128"/>
          </a:xfrm>
        </p:spPr>
        <p:txBody>
          <a:bodyPr/>
          <a:lstStyle/>
          <a:p>
            <a:r>
              <a:rPr lang="en-US" altLang="en-US" dirty="0"/>
              <a:t>With the Leibniz notation for derivatives, this formula becomes</a:t>
            </a:r>
            <a:endParaRPr lang="en-IN" dirty="0"/>
          </a:p>
        </p:txBody>
      </p:sp>
      <p:graphicFrame>
        <p:nvGraphicFramePr>
          <p:cNvPr id="29" name="Content Placeholder 28" descr="(item 5). S = int_c^d (2(pi) y sqrt(1 + (((d y)/(d x))^2)) d x)&#10;">
            <a:extLst>
              <a:ext uri="{FF2B5EF4-FFF2-40B4-BE49-F238E27FC236}">
                <a16:creationId xmlns="" xmlns:a16="http://schemas.microsoft.com/office/drawing/2014/main" id="{CA1E678D-E733-41FA-87CD-5567E2E28061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858214278"/>
              </p:ext>
            </p:extLst>
          </p:nvPr>
        </p:nvGraphicFramePr>
        <p:xfrm>
          <a:off x="4404471" y="1930651"/>
          <a:ext cx="3197802" cy="86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868" name="Equation" r:id="rId3" imgW="3632040" imgH="977760" progId="Equation.DSMT4">
                  <p:embed/>
                </p:oleObj>
              </mc:Choice>
              <mc:Fallback>
                <p:oleObj name="Equation" r:id="rId3" imgW="3632040" imgH="9777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="" xmlns:a16="http://schemas.microsoft.com/office/drawing/2014/main" id="{5D435A5E-907B-41F1-8B78-E7A5BEA738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4471" y="1930651"/>
                        <a:ext cx="3197802" cy="86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1">
            <a:extLst>
              <a:ext uri="{FF2B5EF4-FFF2-40B4-BE49-F238E27FC236}">
                <a16:creationId xmlns="" xmlns:a16="http://schemas.microsoft.com/office/drawing/2014/main" id="{D9F97B75-93E3-4178-A93F-4BC8A8E6541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171938"/>
            <a:ext cx="10712450" cy="695166"/>
          </a:xfrm>
        </p:spPr>
        <p:txBody>
          <a:bodyPr/>
          <a:lstStyle/>
          <a:p>
            <a:r>
              <a:rPr lang="en-US" altLang="en-US" dirty="0"/>
              <a:t>If the curve is described as </a:t>
            </a:r>
            <a:r>
              <a:rPr lang="en-US" altLang="en-US" i="1" dirty="0"/>
              <a:t>x </a:t>
            </a:r>
            <a:r>
              <a:rPr lang="en-US" altLang="en-US" dirty="0"/>
              <a:t>=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y</a:t>
            </a:r>
            <a:r>
              <a:rPr lang="en-US" altLang="en-US" dirty="0"/>
              <a:t>), </a:t>
            </a:r>
            <a:r>
              <a:rPr lang="en-US" altLang="en-US" i="1" dirty="0"/>
              <a:t>c</a:t>
            </a:r>
            <a:r>
              <a:rPr lang="en-US" altLang="en-US" dirty="0"/>
              <a:t> </a:t>
            </a:r>
            <a:r>
              <a:rPr lang="en-US" altLang="en-US" b="1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</a:t>
            </a:r>
            <a:r>
              <a:rPr lang="en-US" altLang="en-US" i="1" dirty="0"/>
              <a:t>y </a:t>
            </a:r>
            <a:r>
              <a:rPr lang="en-US" altLang="en-US" b="1" dirty="0">
                <a:sym typeface="Symbol" panose="05050102010706020507" pitchFamily="18" charset="2"/>
              </a:rPr>
              <a:t></a:t>
            </a:r>
            <a:r>
              <a:rPr lang="en-US" altLang="en-US" dirty="0"/>
              <a:t> </a:t>
            </a:r>
            <a:r>
              <a:rPr lang="en-US" altLang="en-US" i="1" dirty="0"/>
              <a:t>d</a:t>
            </a:r>
            <a:r>
              <a:rPr lang="en-US" altLang="en-US" dirty="0"/>
              <a:t>, then the formula for surface area becomes</a:t>
            </a:r>
            <a:endParaRPr lang="en-IN" dirty="0"/>
          </a:p>
        </p:txBody>
      </p:sp>
      <p:graphicFrame>
        <p:nvGraphicFramePr>
          <p:cNvPr id="31" name="Content Placeholder 30" descr="(item 6). S = int_c^d (2(pi) y sqrt(1 + (((d x)/(d y))^2)) d y)&#10;">
            <a:extLst>
              <a:ext uri="{FF2B5EF4-FFF2-40B4-BE49-F238E27FC236}">
                <a16:creationId xmlns="" xmlns:a16="http://schemas.microsoft.com/office/drawing/2014/main" id="{0ED0C68C-8D3B-451D-9BC7-6E014839461D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4152706074"/>
              </p:ext>
            </p:extLst>
          </p:nvPr>
        </p:nvGraphicFramePr>
        <p:xfrm>
          <a:off x="4622835" y="4287283"/>
          <a:ext cx="3203044" cy="88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869" name="Equation" r:id="rId5" imgW="3670200" imgH="1015920" progId="Equation.DSMT4">
                  <p:embed/>
                </p:oleObj>
              </mc:Choice>
              <mc:Fallback>
                <p:oleObj name="Equation" r:id="rId5" imgW="3670200" imgH="10159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="" xmlns:a16="http://schemas.microsoft.com/office/drawing/2014/main" id="{DD2072D2-68EC-4C93-ADF5-6A98BA906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2835" y="4287283"/>
                        <a:ext cx="3203044" cy="88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7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827E46-BA81-463F-87CC-A19EECB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(15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1BEA46-FB8C-4EBC-BF28-D2E1019AE08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672104"/>
          </a:xfrm>
        </p:spPr>
        <p:txBody>
          <a:bodyPr/>
          <a:lstStyle/>
          <a:p>
            <a:r>
              <a:rPr lang="en-US" altLang="en-US" dirty="0"/>
              <a:t>Now both Formulas 5 and 6 can be summarized symbolically, using the notation for arc length, as</a:t>
            </a:r>
            <a:endParaRPr lang="en-IN" dirty="0"/>
          </a:p>
        </p:txBody>
      </p:sp>
      <p:graphicFrame>
        <p:nvGraphicFramePr>
          <p:cNvPr id="12" name="Content Placeholder 11" descr="(item 7.) S = int (2(pi) y d s)&#10;">
            <a:extLst>
              <a:ext uri="{FF2B5EF4-FFF2-40B4-BE49-F238E27FC236}">
                <a16:creationId xmlns="" xmlns:a16="http://schemas.microsoft.com/office/drawing/2014/main" id="{0E9529BC-5A0F-4823-847D-B9E8B4939FA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4242556358"/>
              </p:ext>
            </p:extLst>
          </p:nvPr>
        </p:nvGraphicFramePr>
        <p:xfrm>
          <a:off x="4904954" y="2364741"/>
          <a:ext cx="2077568" cy="485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64" name="Equation" r:id="rId3" imgW="2171520" imgH="507960" progId="Equation.DSMT4">
                  <p:embed/>
                </p:oleObj>
              </mc:Choice>
              <mc:Fallback>
                <p:oleObj name="Equation" r:id="rId3" imgW="217152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1971B218-A48B-40E1-8087-DF67CA4F9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4954" y="2364741"/>
                        <a:ext cx="2077568" cy="485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97C72AD6-08FA-471D-BF27-3B92081CE4A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131985"/>
            <a:ext cx="10712450" cy="297016"/>
          </a:xfrm>
        </p:spPr>
        <p:txBody>
          <a:bodyPr/>
          <a:lstStyle/>
          <a:p>
            <a:r>
              <a:rPr lang="en-US" altLang="en-US" dirty="0"/>
              <a:t>For rotation about the </a:t>
            </a:r>
            <a:r>
              <a:rPr lang="en-US" altLang="en-US" i="1" dirty="0"/>
              <a:t>y</a:t>
            </a:r>
            <a:r>
              <a:rPr lang="en-US" altLang="en-US" dirty="0"/>
              <a:t>-axis, the surface area formula becomes</a:t>
            </a:r>
            <a:endParaRPr lang="en-IN" dirty="0"/>
          </a:p>
        </p:txBody>
      </p:sp>
      <p:graphicFrame>
        <p:nvGraphicFramePr>
          <p:cNvPr id="14" name="Content Placeholder 13" descr="(item 8.) S = int(2(pi) x d s)&#10;">
            <a:extLst>
              <a:ext uri="{FF2B5EF4-FFF2-40B4-BE49-F238E27FC236}">
                <a16:creationId xmlns="" xmlns:a16="http://schemas.microsoft.com/office/drawing/2014/main" id="{DA0D0EC7-3C7F-4F01-99D9-D0B8181DC164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824764668"/>
              </p:ext>
            </p:extLst>
          </p:nvPr>
        </p:nvGraphicFramePr>
        <p:xfrm>
          <a:off x="5063728" y="3775896"/>
          <a:ext cx="206454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65" name="Equation" r:id="rId5" imgW="2158920" imgH="507960" progId="Equation.DSMT4">
                  <p:embed/>
                </p:oleObj>
              </mc:Choice>
              <mc:Fallback>
                <p:oleObj name="Equation" r:id="rId5" imgW="2158920" imgH="507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2C070F83-A9FE-4DA8-8B43-7725141C4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3728" y="3775896"/>
                        <a:ext cx="206454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606ECD8-CB36-4A31-AD50-AC7A3A91F9A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4500442"/>
            <a:ext cx="10718800" cy="394237"/>
          </a:xfrm>
        </p:spPr>
        <p:txBody>
          <a:bodyPr/>
          <a:lstStyle/>
          <a:p>
            <a:r>
              <a:rPr lang="en-US" altLang="en-US" dirty="0"/>
              <a:t>where, as before, we can use either</a:t>
            </a:r>
            <a:endParaRPr lang="en-IN" dirty="0"/>
          </a:p>
        </p:txBody>
      </p:sp>
      <p:graphicFrame>
        <p:nvGraphicFramePr>
          <p:cNvPr id="16" name="Content Placeholder 15" descr="d s = sqrt(1 + (((d y)/(d x))^2)) (d y) or (d s) = sqrt(1 + (((d x)/(d y))^2)) d y&#10;">
            <a:extLst>
              <a:ext uri="{FF2B5EF4-FFF2-40B4-BE49-F238E27FC236}">
                <a16:creationId xmlns="" xmlns:a16="http://schemas.microsoft.com/office/drawing/2014/main" id="{CBF025E0-2A29-490C-BA88-19E4EAB03117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4004865859"/>
              </p:ext>
            </p:extLst>
          </p:nvPr>
        </p:nvGraphicFramePr>
        <p:xfrm>
          <a:off x="3324020" y="5154348"/>
          <a:ext cx="5239437" cy="92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966" name="Equation" r:id="rId7" imgW="5740200" imgH="1015920" progId="Equation.DSMT4">
                  <p:embed/>
                </p:oleObj>
              </mc:Choice>
              <mc:Fallback>
                <p:oleObj name="Equation" r:id="rId7" imgW="5740200" imgH="10159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BE5ACF03-6217-433A-AAA6-6138A01734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4020" y="5154348"/>
                        <a:ext cx="5239437" cy="927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27D68D-6408-4586-9425-CB0BB381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(16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E3E3A4-A99A-4008-9A8A-0B5504BC54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1043419"/>
          </a:xfrm>
        </p:spPr>
        <p:txBody>
          <a:bodyPr/>
          <a:lstStyle/>
          <a:p>
            <a:r>
              <a:rPr lang="en-US" altLang="en-US" dirty="0"/>
              <a:t>These formulas can be remembered by thinking of </a:t>
            </a:r>
            <a:r>
              <a:rPr lang="en-US" altLang="en-US" dirty="0" smtClean="0"/>
              <a:t>2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i="1" dirty="0" smtClean="0"/>
              <a:t>y </a:t>
            </a:r>
            <a:r>
              <a:rPr lang="en-US" altLang="en-US" dirty="0"/>
              <a:t>or </a:t>
            </a:r>
            <a:r>
              <a:rPr lang="en-US" altLang="en-US" dirty="0" smtClean="0"/>
              <a:t>2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i="1" dirty="0" smtClean="0"/>
              <a:t>x </a:t>
            </a:r>
            <a:r>
              <a:rPr lang="en-US" altLang="en-US" dirty="0"/>
              <a:t>as the circumference of a circle traced out by the point (</a:t>
            </a:r>
            <a:r>
              <a:rPr lang="en-US" altLang="en-US" i="1" dirty="0"/>
              <a:t>x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dirty="0"/>
              <a:t>) on the curve as it is rotated about the </a:t>
            </a:r>
            <a:r>
              <a:rPr lang="en-US" altLang="en-US" i="1" dirty="0"/>
              <a:t>x</a:t>
            </a:r>
            <a:r>
              <a:rPr lang="en-US" altLang="en-US" dirty="0"/>
              <a:t>-axis or </a:t>
            </a:r>
            <a:r>
              <a:rPr lang="en-US" altLang="en-US" i="1" dirty="0"/>
              <a:t>y-</a:t>
            </a:r>
            <a:r>
              <a:rPr lang="en-US" altLang="en-US" dirty="0"/>
              <a:t>axis,</a:t>
            </a:r>
            <a:r>
              <a:rPr lang="en-US" altLang="en-US" i="1" dirty="0"/>
              <a:t> </a:t>
            </a:r>
            <a:r>
              <a:rPr lang="en-US" altLang="en-US" dirty="0"/>
              <a:t>respectively (see Figure 5).</a:t>
            </a:r>
          </a:p>
        </p:txBody>
      </p:sp>
      <p:pic>
        <p:nvPicPr>
          <p:cNvPr id="6" name="Content Placeholder 5" descr="A solid with a hole in its bottom is graphed on the x y coordinate plane. The solid is opened to its right, and it is shaped like a lampshade. It is symmetric about the x-axis. A point is plotted at (x, y) on the surface of the solid in the first quadrant. A circle is made on the surface of the solid that passes through (x, y). The radius of the circle is y, and the circumference is 2 pi y. &#10;">
            <a:extLst>
              <a:ext uri="{FF2B5EF4-FFF2-40B4-BE49-F238E27FC236}">
                <a16:creationId xmlns="" xmlns:a16="http://schemas.microsoft.com/office/drawing/2014/main" id="{4BCF25C9-27D0-4C06-81C3-CDC56826C5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793718" y="2437142"/>
            <a:ext cx="3358378" cy="2698972"/>
          </a:xfrm>
          <a:prstGeom prst="rect">
            <a:avLst/>
          </a:prstGeom>
        </p:spPr>
      </p:pic>
      <p:graphicFrame>
        <p:nvGraphicFramePr>
          <p:cNvPr id="16" name="Content Placeholder 15" descr="(a) Rotation about x-axis: S = int(2 pi(y) ds">
            <a:extLst>
              <a:ext uri="{FF2B5EF4-FFF2-40B4-BE49-F238E27FC236}">
                <a16:creationId xmlns="" xmlns:a16="http://schemas.microsoft.com/office/drawing/2014/main" id="{7511D1E5-DF93-4250-90B2-CB2BE382CA99}"/>
              </a:ext>
            </a:extLst>
          </p:cNvPr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329433966"/>
              </p:ext>
            </p:extLst>
          </p:nvPr>
        </p:nvGraphicFramePr>
        <p:xfrm>
          <a:off x="1788684" y="5391274"/>
          <a:ext cx="3407633" cy="335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902" name="Equation" r:id="rId4" imgW="5155920" imgH="507960" progId="Equation.DSMT4">
                  <p:embed/>
                </p:oleObj>
              </mc:Choice>
              <mc:Fallback>
                <p:oleObj name="Equation" r:id="rId4" imgW="5155920" imgH="507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9B3DFAAE-37FD-487D-B900-F8D5C9DBF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8684" y="5391274"/>
                        <a:ext cx="3407633" cy="335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13" descr=" An upward opening parabolic solid is graphed on the x y coordinate plane. It is symmetric about the y-axis. A point is plotted at (x, y) on the surface of the solid in the first quadrant. A circle is made on the surface of the solid that passes through (x, y). The radius of the circle is x, and the circumference is 2 pi x.&#10;">
            <a:extLst>
              <a:ext uri="{FF2B5EF4-FFF2-40B4-BE49-F238E27FC236}">
                <a16:creationId xmlns="" xmlns:a16="http://schemas.microsoft.com/office/drawing/2014/main" id="{B711DB19-952A-4B10-86A9-DB286B3DE9F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/>
          <a:stretch>
            <a:fillRect/>
          </a:stretch>
        </p:blipFill>
        <p:spPr>
          <a:xfrm>
            <a:off x="6980614" y="2364142"/>
            <a:ext cx="3681196" cy="2919013"/>
          </a:xfrm>
          <a:prstGeom prst="rect">
            <a:avLst/>
          </a:prstGeom>
        </p:spPr>
      </p:pic>
      <p:graphicFrame>
        <p:nvGraphicFramePr>
          <p:cNvPr id="17" name="Content Placeholder 15" descr="(b) Rotation about y-axis: S = int(2(pi)x ds)">
            <a:extLst>
              <a:ext uri="{FF2B5EF4-FFF2-40B4-BE49-F238E27FC236}">
                <a16:creationId xmlns="" xmlns:a16="http://schemas.microsoft.com/office/drawing/2014/main" id="{F0438D25-E38C-4741-880B-12F01D1EF70C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87438006"/>
              </p:ext>
            </p:extLst>
          </p:nvPr>
        </p:nvGraphicFramePr>
        <p:xfrm>
          <a:off x="7278426" y="5391369"/>
          <a:ext cx="3405711" cy="3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903" name="Equation" r:id="rId7" imgW="5155920" imgH="507960" progId="Equation.DSMT4">
                  <p:embed/>
                </p:oleObj>
              </mc:Choice>
              <mc:Fallback>
                <p:oleObj name="Equation" r:id="rId7" imgW="5155920" imgH="507960" progId="Equation.DSMT4">
                  <p:embed/>
                  <p:pic>
                    <p:nvPicPr>
                      <p:cNvPr id="16" name="Content Placeholder 15">
                        <a:extLst>
                          <a:ext uri="{FF2B5EF4-FFF2-40B4-BE49-F238E27FC236}">
                            <a16:creationId xmlns="" xmlns:a16="http://schemas.microsoft.com/office/drawing/2014/main" id="{7511D1E5-DF93-4250-90B2-CB2BE382CA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78426" y="5391369"/>
                        <a:ext cx="3405711" cy="33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3A2C9FB2-2981-4000-94A2-3836989BE9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5898423"/>
            <a:ext cx="10729913" cy="318052"/>
          </a:xfrm>
        </p:spPr>
        <p:txBody>
          <a:bodyPr/>
          <a:lstStyle/>
          <a:p>
            <a:pPr algn="ctr"/>
            <a:r>
              <a:rPr lang="en-US" altLang="en-US" sz="2000" b="1" dirty="0"/>
              <a:t>Figure </a:t>
            </a:r>
            <a:r>
              <a:rPr lang="en-US" altLang="en-US" sz="2000" b="1" dirty="0" smtClean="0"/>
              <a:t>5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0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2B58AC-C2C4-429E-983C-1415F54A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A5798A-6744-4AA4-9FC2-758215CDFA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2" y="1292278"/>
            <a:ext cx="1375064" cy="294760"/>
          </a:xfrm>
        </p:spPr>
        <p:txBody>
          <a:bodyPr/>
          <a:lstStyle/>
          <a:p>
            <a:r>
              <a:rPr lang="en-US" altLang="en-US" dirty="0"/>
              <a:t>The curve</a:t>
            </a:r>
            <a:endParaRPr lang="en-IN" dirty="0"/>
          </a:p>
        </p:txBody>
      </p:sp>
      <p:graphicFrame>
        <p:nvGraphicFramePr>
          <p:cNvPr id="12" name="Content Placeholder 11" descr="y = sqrt(4 minus (x^2)), negative 1 &lt;= x &lt;= 1">
            <a:extLst>
              <a:ext uri="{FF2B5EF4-FFF2-40B4-BE49-F238E27FC236}">
                <a16:creationId xmlns="" xmlns:a16="http://schemas.microsoft.com/office/drawing/2014/main" id="{DBD92365-C342-443C-B267-1B7E05092F20}"/>
              </a:ext>
            </a:extLst>
          </p:cNvPr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9801942"/>
              </p:ext>
            </p:extLst>
          </p:nvPr>
        </p:nvGraphicFramePr>
        <p:xfrm>
          <a:off x="2186609" y="1176285"/>
          <a:ext cx="3050191" cy="448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924" name="Equation" r:id="rId3" imgW="3111480" imgH="457200" progId="Equation.DSMT4">
                  <p:embed/>
                </p:oleObj>
              </mc:Choice>
              <mc:Fallback>
                <p:oleObj name="Equation" r:id="rId3" imgW="3111480" imgH="457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11A20CFF-7E62-47DB-AF20-78988E102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6609" y="1176285"/>
                        <a:ext cx="3050191" cy="448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536F6D9-CA3B-4C2E-AC8A-B0F3F87085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7192" y="1282339"/>
            <a:ext cx="2872408" cy="304699"/>
          </a:xfrm>
        </p:spPr>
        <p:txBody>
          <a:bodyPr/>
          <a:lstStyle/>
          <a:p>
            <a:r>
              <a:rPr lang="en-US" altLang="en-US" dirty="0"/>
              <a:t>is an arc of the circle</a:t>
            </a:r>
            <a:endParaRPr lang="en-IN" dirty="0"/>
          </a:p>
        </p:txBody>
      </p:sp>
      <p:graphicFrame>
        <p:nvGraphicFramePr>
          <p:cNvPr id="14" name="Content Placeholder 13" descr="(x^2) + (y^2) = 4">
            <a:extLst>
              <a:ext uri="{FF2B5EF4-FFF2-40B4-BE49-F238E27FC236}">
                <a16:creationId xmlns="" xmlns:a16="http://schemas.microsoft.com/office/drawing/2014/main" id="{50E4EA3C-CAC0-4929-99A5-7F72432181CD}"/>
              </a:ext>
            </a:extLst>
          </p:cNvPr>
          <p:cNvGraphicFramePr>
            <a:graphicFrameLocks noGrp="1" noChangeAspect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16141681"/>
              </p:ext>
            </p:extLst>
          </p:nvPr>
        </p:nvGraphicFramePr>
        <p:xfrm>
          <a:off x="8229600" y="1262249"/>
          <a:ext cx="1456149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925" name="Equation" r:id="rId5" imgW="1536480" imgH="393480" progId="Equation.DSMT4">
                  <p:embed/>
                </p:oleObj>
              </mc:Choice>
              <mc:Fallback>
                <p:oleObj name="Equation" r:id="rId5" imgW="153648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BFB34780-750B-4FA9-A769-89A64B26F1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29600" y="1262249"/>
                        <a:ext cx="1456149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BE5D23BB-A4A8-4B3C-8C4C-75CB9DAFBDD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3425" y="1998590"/>
            <a:ext cx="6696075" cy="1035556"/>
          </a:xfrm>
        </p:spPr>
        <p:txBody>
          <a:bodyPr/>
          <a:lstStyle/>
          <a:p>
            <a:r>
              <a:rPr lang="en-US" altLang="en-US" dirty="0"/>
              <a:t>Find the area of the surface obtained by rotating this arc about the </a:t>
            </a:r>
            <a:r>
              <a:rPr lang="en-US" altLang="en-US" i="1" dirty="0"/>
              <a:t>x</a:t>
            </a:r>
            <a:r>
              <a:rPr lang="en-US" altLang="en-US" dirty="0"/>
              <a:t>-axis. (The surface is a portion of a sphere of radius 2. See Figure 6.)</a:t>
            </a:r>
          </a:p>
        </p:txBody>
      </p:sp>
      <p:pic>
        <p:nvPicPr>
          <p:cNvPr id="15" name="Content Placeholder 14" descr="The mid portion of a solid sphere is graphed on the x y coordinate plane. The sphere is symmetric about the origin. An arc is made on the top of the sphere that stretches from the second quadrant to the first quadrant.&#10;">
            <a:extLst>
              <a:ext uri="{FF2B5EF4-FFF2-40B4-BE49-F238E27FC236}">
                <a16:creationId xmlns="" xmlns:a16="http://schemas.microsoft.com/office/drawing/2014/main" id="{B4CA5CEF-3E8F-4CF0-B6E2-CCF7AC5087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7"/>
          <a:stretch>
            <a:fillRect/>
          </a:stretch>
        </p:blipFill>
        <p:spPr>
          <a:xfrm>
            <a:off x="8565467" y="1973913"/>
            <a:ext cx="2892485" cy="360660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AB81A73F-3F59-4E14-9BDC-6B47121B83E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560080" y="5729464"/>
            <a:ext cx="2903258" cy="289944"/>
          </a:xfrm>
        </p:spPr>
        <p:txBody>
          <a:bodyPr/>
          <a:lstStyle/>
          <a:p>
            <a:pPr algn="ctr"/>
            <a:r>
              <a:rPr lang="en-US" altLang="en-US" sz="2000" b="1" dirty="0"/>
              <a:t>Figure 6</a:t>
            </a:r>
          </a:p>
        </p:txBody>
      </p:sp>
    </p:spTree>
    <p:extLst>
      <p:ext uri="{BB962C8B-B14F-4D97-AF65-F5344CB8AC3E}">
        <p14:creationId xmlns:p14="http://schemas.microsoft.com/office/powerpoint/2010/main" val="12244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58853"/>
            <a:ext cx="10515600" cy="684026"/>
          </a:xfrm>
        </p:spPr>
        <p:txBody>
          <a:bodyPr/>
          <a:lstStyle/>
          <a:p>
            <a:pPr algn="ctr"/>
            <a:r>
              <a:rPr lang="en-US" sz="3600" dirty="0"/>
              <a:t>8.2 </a:t>
            </a:r>
            <a:r>
              <a:rPr lang="en-IN" altLang="en-US" sz="3600" dirty="0"/>
              <a:t>Area of a Surface of Revolution</a:t>
            </a:r>
            <a:endParaRPr lang="en-US" alt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501650"/>
          </a:xfrm>
        </p:spPr>
        <p:txBody>
          <a:bodyPr/>
          <a:lstStyle/>
          <a:p>
            <a:r>
              <a:rPr lang="en-US" dirty="0"/>
              <a:t>Stewart, </a:t>
            </a:r>
            <a:r>
              <a:rPr lang="en-US" dirty="0" smtClean="0"/>
              <a:t>Calculus, </a:t>
            </a:r>
            <a:r>
              <a:rPr lang="en-US" dirty="0"/>
              <a:t>8th Edition. © 2016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06D918-E789-44C3-8CD4-EFE873FF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2)</a:t>
            </a:r>
            <a:endParaRPr lang="en-IN" sz="2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445A94-23A2-4DD7-BDC4-FF30C009893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320800" cy="260350"/>
          </a:xfrm>
        </p:spPr>
        <p:txBody>
          <a:bodyPr/>
          <a:lstStyle/>
          <a:p>
            <a:r>
              <a:rPr lang="en-US" altLang="en-US" dirty="0"/>
              <a:t>We have</a:t>
            </a:r>
            <a:endParaRPr lang="en-IN" dirty="0"/>
          </a:p>
        </p:txBody>
      </p:sp>
      <p:graphicFrame>
        <p:nvGraphicFramePr>
          <p:cNvPr id="12" name="Content Placeholder 11" descr="((d y)/(d x)) = (1/2)((4 minus (x^2))^(negative1)/2) (negative 2x) = ((negative x)/(sqrt(4 minus (x^2))))">
            <a:extLst>
              <a:ext uri="{FF2B5EF4-FFF2-40B4-BE49-F238E27FC236}">
                <a16:creationId xmlns="" xmlns:a16="http://schemas.microsoft.com/office/drawing/2014/main" id="{1BEEB7D8-E38E-41A4-A3F1-330A39A35BED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797080538"/>
              </p:ext>
            </p:extLst>
          </p:nvPr>
        </p:nvGraphicFramePr>
        <p:xfrm>
          <a:off x="3791822" y="1695649"/>
          <a:ext cx="4303833" cy="76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6" name="Equation" r:id="rId3" imgW="4559040" imgH="812520" progId="Equation.DSMT4">
                  <p:embed/>
                </p:oleObj>
              </mc:Choice>
              <mc:Fallback>
                <p:oleObj name="Equation" r:id="rId3" imgW="4559040" imgH="8125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8F5D6EEA-351F-4834-8A36-0573D4B70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1822" y="1695649"/>
                        <a:ext cx="4303833" cy="767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C9EA293-54C4-4093-8D4E-9CAF2913078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013761"/>
            <a:ext cx="10712450" cy="391520"/>
          </a:xfrm>
        </p:spPr>
        <p:txBody>
          <a:bodyPr/>
          <a:lstStyle/>
          <a:p>
            <a:r>
              <a:rPr lang="en-US" altLang="en-US" dirty="0"/>
              <a:t>and so, by Formula 5, the surface area is</a:t>
            </a:r>
            <a:endParaRPr lang="en-IN" dirty="0"/>
          </a:p>
        </p:txBody>
      </p:sp>
      <p:graphicFrame>
        <p:nvGraphicFramePr>
          <p:cNvPr id="14" name="Content Placeholder 13" descr="S = int_(negative 1)^1 (2(pi)y sqrt(1 + (((d y)/(d x))^2)) d x) =  2(pi) int_(negative 1)^1 (sqrt1 + ((x^2)/(sqrt(4 minus (x^2)))) d x)&#10;">
            <a:extLst>
              <a:ext uri="{FF2B5EF4-FFF2-40B4-BE49-F238E27FC236}">
                <a16:creationId xmlns="" xmlns:a16="http://schemas.microsoft.com/office/drawing/2014/main" id="{CBE601EF-5D33-4EF8-93DB-9CE1BC64D81A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3830335391"/>
              </p:ext>
            </p:extLst>
          </p:nvPr>
        </p:nvGraphicFramePr>
        <p:xfrm>
          <a:off x="3921331" y="3752073"/>
          <a:ext cx="4342987" cy="202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7" name="Equation" r:id="rId5" imgW="4457520" imgH="2082600" progId="Equation.DSMT4">
                  <p:embed/>
                </p:oleObj>
              </mc:Choice>
              <mc:Fallback>
                <p:oleObj name="Equation" r:id="rId5" imgW="4457520" imgH="2082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7D244A6C-28E4-43B9-8530-2E2E7B65F5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331" y="3752073"/>
                        <a:ext cx="4342987" cy="2029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1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99178-BDC8-4380-83BD-ABCAAF4F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2)</a:t>
            </a:r>
            <a:endParaRPr lang="en-IN" dirty="0"/>
          </a:p>
        </p:txBody>
      </p:sp>
      <p:graphicFrame>
        <p:nvGraphicFramePr>
          <p:cNvPr id="9" name="Content Placeholder 8" descr=" =  2(pi) int_(negative 1)^1 (sqrt(4 minus (x^2)) ((4 minus (x^2) + (x^2))/(sqrt(4 minus (x^2)))) d x) =  2(pi) int_(negative 1)^1 (sqrt(4 minus (x^2)) (2/(sqrt(4 minus (x^2)))) d x) = 4(pi) int_negative 1^1(1) dx = 4(pi)(2) = 8(pi)&#10;">
            <a:extLst>
              <a:ext uri="{FF2B5EF4-FFF2-40B4-BE49-F238E27FC236}">
                <a16:creationId xmlns="" xmlns:a16="http://schemas.microsoft.com/office/drawing/2014/main" id="{C73A7F5E-C316-4588-85F3-2A25EA8DD78E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3533200717"/>
              </p:ext>
            </p:extLst>
          </p:nvPr>
        </p:nvGraphicFramePr>
        <p:xfrm>
          <a:off x="4204668" y="1645028"/>
          <a:ext cx="3782662" cy="32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93" name="Equation" r:id="rId3" imgW="3974760" imgH="3377880" progId="Equation.DSMT4">
                  <p:embed/>
                </p:oleObj>
              </mc:Choice>
              <mc:Fallback>
                <p:oleObj name="Equation" r:id="rId3" imgW="3974760" imgH="3377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="" xmlns:a16="http://schemas.microsoft.com/office/drawing/2014/main" id="{7CBD2782-AB0B-4EB6-96A6-59D3A068B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4668" y="1645028"/>
                        <a:ext cx="3782662" cy="321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4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826327-0E9F-4E65-92D4-65F6C76E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366B81-91E6-4642-A6FB-CFA9985E46B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8089348" cy="352427"/>
          </a:xfrm>
        </p:spPr>
        <p:txBody>
          <a:bodyPr/>
          <a:lstStyle/>
          <a:p>
            <a:r>
              <a:rPr lang="en-US" altLang="en-US" dirty="0"/>
              <a:t>Find the area of the surface generated by rotating the curve</a:t>
            </a:r>
            <a:endParaRPr lang="en-IN" dirty="0"/>
          </a:p>
        </p:txBody>
      </p:sp>
      <p:graphicFrame>
        <p:nvGraphicFramePr>
          <p:cNvPr id="12" name="Content Placeholder 11" descr="y = (e^x), 0 &lt;= x &lt;= 1">
            <a:extLst>
              <a:ext uri="{FF2B5EF4-FFF2-40B4-BE49-F238E27FC236}">
                <a16:creationId xmlns="" xmlns:a16="http://schemas.microsoft.com/office/drawing/2014/main" id="{C29CCF18-DAE5-4D82-A0F1-9A4D6AE2EC90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217516201"/>
              </p:ext>
            </p:extLst>
          </p:nvPr>
        </p:nvGraphicFramePr>
        <p:xfrm>
          <a:off x="8881766" y="1227923"/>
          <a:ext cx="2472690" cy="4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51" name="Equation" r:id="rId3" imgW="2247840" imgH="393480" progId="Equation.DSMT4">
                  <p:embed/>
                </p:oleObj>
              </mc:Choice>
              <mc:Fallback>
                <p:oleObj name="Equation" r:id="rId3" imgW="224784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B0DD85EC-7275-47D1-839C-2F27A2509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1766" y="1227923"/>
                        <a:ext cx="2472690" cy="43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44813074-21AE-40BA-8666-4A271F26FC6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1754371"/>
            <a:ext cx="2334591" cy="291262"/>
          </a:xfrm>
        </p:spPr>
        <p:txBody>
          <a:bodyPr/>
          <a:lstStyle/>
          <a:p>
            <a:r>
              <a:rPr lang="en-US" altLang="en-US" dirty="0"/>
              <a:t>about the </a:t>
            </a:r>
            <a:r>
              <a:rPr lang="en-US" altLang="en-US" i="1" dirty="0"/>
              <a:t>x</a:t>
            </a:r>
            <a:r>
              <a:rPr lang="en-US" altLang="en-US" dirty="0"/>
              <a:t>-axis.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091883E-0DE4-4DA7-9895-66C78ABCC35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36600" y="2291979"/>
            <a:ext cx="10718800" cy="782346"/>
          </a:xfrm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b="1" dirty="0">
                <a:solidFill>
                  <a:srgbClr val="0000A3"/>
                </a:solidFill>
              </a:rPr>
              <a:t>Solution: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Using Formula 5 with</a:t>
            </a:r>
            <a:endParaRPr lang="en-IN" dirty="0"/>
          </a:p>
        </p:txBody>
      </p:sp>
      <p:graphicFrame>
        <p:nvGraphicFramePr>
          <p:cNvPr id="14" name="Content Placeholder 13" descr="y = (e^x) and (dy/dx) = (e^x)">
            <a:extLst>
              <a:ext uri="{FF2B5EF4-FFF2-40B4-BE49-F238E27FC236}">
                <a16:creationId xmlns="" xmlns:a16="http://schemas.microsoft.com/office/drawing/2014/main" id="{AC72A75F-CDBC-489B-ADEB-7D8B2F05B498}"/>
              </a:ext>
            </a:extLst>
          </p:cNvPr>
          <p:cNvGraphicFramePr>
            <a:graphicFrameLocks noGrp="1" noChangeAspect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1509438139"/>
              </p:ext>
            </p:extLst>
          </p:nvPr>
        </p:nvGraphicFramePr>
        <p:xfrm>
          <a:off x="4609233" y="3301164"/>
          <a:ext cx="2814504" cy="69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52" name="Equation" r:id="rId5" imgW="2971800" imgH="736560" progId="Equation.DSMT4">
                  <p:embed/>
                </p:oleObj>
              </mc:Choice>
              <mc:Fallback>
                <p:oleObj name="Equation" r:id="rId5" imgW="2971800" imgH="7365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73E3C8A7-32EC-4861-B6E9-6F5F4FA87B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9233" y="3301164"/>
                        <a:ext cx="2814504" cy="69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4F4D5B3-42FE-4EEB-88A2-107236D13A7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36600" y="4227513"/>
            <a:ext cx="1380435" cy="260585"/>
          </a:xfrm>
        </p:spPr>
        <p:txBody>
          <a:bodyPr/>
          <a:lstStyle/>
          <a:p>
            <a:r>
              <a:rPr lang="en-US" altLang="en-US" dirty="0"/>
              <a:t>we have</a:t>
            </a:r>
            <a:endParaRPr lang="en-IN" dirty="0"/>
          </a:p>
        </p:txBody>
      </p:sp>
      <p:graphicFrame>
        <p:nvGraphicFramePr>
          <p:cNvPr id="16" name="Content Placeholder 15" descr="S = int_0^1 (2(pi)y sqrt(1 + (((d y)/(d x))^2)) d x) =  2(pi) int_0^1 ((e^x) sqrt(1 + (e^2x)) d x)&#10;">
            <a:extLst>
              <a:ext uri="{FF2B5EF4-FFF2-40B4-BE49-F238E27FC236}">
                <a16:creationId xmlns="" xmlns:a16="http://schemas.microsoft.com/office/drawing/2014/main" id="{7CD4BEAF-DEA9-4B8F-9E08-2C25F36F3EFA}"/>
              </a:ext>
            </a:extLst>
          </p:cNvPr>
          <p:cNvGraphicFramePr>
            <a:graphicFrameLocks noGrp="1" noChangeAspect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914209387"/>
              </p:ext>
            </p:extLst>
          </p:nvPr>
        </p:nvGraphicFramePr>
        <p:xfrm>
          <a:off x="4437466" y="4544035"/>
          <a:ext cx="3310717" cy="155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53" name="Equation" r:id="rId7" imgW="3568680" imgH="1676160" progId="Equation.DSMT4">
                  <p:embed/>
                </p:oleObj>
              </mc:Choice>
              <mc:Fallback>
                <p:oleObj name="Equation" r:id="rId7" imgW="3568680" imgH="16761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AC8E2BD0-7DED-4CAD-A59F-EF239AE625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37466" y="4544035"/>
                        <a:ext cx="3310717" cy="1555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3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AC9933-7845-4406-9994-24EDBED5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(1 of 2)</a:t>
            </a:r>
            <a:endParaRPr lang="en-IN" sz="2400" b="0" dirty="0"/>
          </a:p>
        </p:txBody>
      </p:sp>
      <p:graphicFrame>
        <p:nvGraphicFramePr>
          <p:cNvPr id="8" name="Content Placeholder 7" descr=" =  2(pi) int_1^e (sqrt(1 + (u^2)) d u) (where u = e^x)&#10; =  =  2(pi) int_((pi)/4)^(alpha) ((sec^3)(theta) d theta) (where u = tan(theta) and alpha = tan^negative 1(e))  =  2(pi) * (1/2)[sec(theta) tan(theta) + ln|sec(theta) + tan(theta)|_((pi)/4)^(alpha) = pi[sec(alpha) tan(alpha) + ln(sec(alpha) + tan(alpha) minus sqrt(2) minus ln(sqrt(2) + 1)]">
            <a:extLst>
              <a:ext uri="{FF2B5EF4-FFF2-40B4-BE49-F238E27FC236}">
                <a16:creationId xmlns="" xmlns:a16="http://schemas.microsoft.com/office/drawing/2014/main" id="{F12E41C8-81F6-4DF6-B56C-61B2E3C9FA7B}"/>
              </a:ext>
            </a:extLst>
          </p:cNvPr>
          <p:cNvGraphicFramePr>
            <a:graphicFrameLocks noGrp="1" noChangeAspect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3280915530"/>
              </p:ext>
            </p:extLst>
          </p:nvPr>
        </p:nvGraphicFramePr>
        <p:xfrm>
          <a:off x="2603983" y="1480180"/>
          <a:ext cx="7500866" cy="321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39" name="Equation" r:id="rId3" imgW="6933960" imgH="2971800" progId="Equation.DSMT4">
                  <p:embed/>
                </p:oleObj>
              </mc:Choice>
              <mc:Fallback>
                <p:oleObj name="Equation" r:id="rId3" imgW="6933960" imgH="2971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70DE6B0C-0D13-445D-A4FC-0E5393429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3983" y="1480180"/>
                        <a:ext cx="7500866" cy="321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5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2C95B0-9109-48B9-A406-9CD910B7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3 – </a:t>
            </a:r>
            <a:r>
              <a:rPr lang="en-US" altLang="en-US" i="1" dirty="0"/>
              <a:t>Solution </a:t>
            </a:r>
            <a:r>
              <a:rPr lang="en-US" altLang="en-US" sz="2400" b="0" dirty="0"/>
              <a:t>(2 of 2)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C6027C-9625-4D49-B216-C70DDACD8AE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49"/>
            <a:ext cx="3388139" cy="361675"/>
          </a:xfrm>
        </p:spPr>
        <p:txBody>
          <a:bodyPr/>
          <a:lstStyle/>
          <a:p>
            <a:r>
              <a:rPr lang="en-US" altLang="en-US" dirty="0"/>
              <a:t>Since </a:t>
            </a:r>
            <a:r>
              <a:rPr lang="en-US" altLang="en-US" dirty="0" smtClean="0"/>
              <a:t>tan</a:t>
            </a:r>
            <a:r>
              <a:rPr lang="el-G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dirty="0" smtClean="0"/>
              <a:t> = </a:t>
            </a:r>
            <a:r>
              <a:rPr lang="en-US" altLang="en-US" i="1" dirty="0"/>
              <a:t>e</a:t>
            </a:r>
            <a:r>
              <a:rPr lang="en-US" altLang="en-US" dirty="0"/>
              <a:t>, we have</a:t>
            </a:r>
            <a:endParaRPr lang="en-IN" dirty="0"/>
          </a:p>
        </p:txBody>
      </p:sp>
      <p:graphicFrame>
        <p:nvGraphicFramePr>
          <p:cNvPr id="8" name="Content Placeholder 7" descr="sec^2(alpha) = 1 + tan^2(alpha) = 1 + (e^2) and">
            <a:extLst>
              <a:ext uri="{FF2B5EF4-FFF2-40B4-BE49-F238E27FC236}">
                <a16:creationId xmlns="" xmlns:a16="http://schemas.microsoft.com/office/drawing/2014/main" id="{1964D198-A3D3-48C3-A489-21B90340CCBF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587042961"/>
              </p:ext>
            </p:extLst>
          </p:nvPr>
        </p:nvGraphicFramePr>
        <p:xfrm>
          <a:off x="4118624" y="1249087"/>
          <a:ext cx="3928521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28" name="Equation" r:id="rId3" imgW="3974760" imgH="406080" progId="Equation.DSMT4">
                  <p:embed/>
                </p:oleObj>
              </mc:Choice>
              <mc:Fallback>
                <p:oleObj name="Equation" r:id="rId3" imgW="3974760" imgH="406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="" xmlns:a16="http://schemas.microsoft.com/office/drawing/2014/main" id="{15F69E8C-DCA5-450A-B559-2C63669A8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8624" y="1249087"/>
                        <a:ext cx="3928521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 descr="S = (pi)[e sqrt(1 + (e^2)) + ln(e + sqrt(1 + (e^2))) minus sqrt(2) minus ln(sqrt(2) + 1)]">
            <a:extLst>
              <a:ext uri="{FF2B5EF4-FFF2-40B4-BE49-F238E27FC236}">
                <a16:creationId xmlns="" xmlns:a16="http://schemas.microsoft.com/office/drawing/2014/main" id="{3DE0613E-AD2F-46D1-B869-749EF521D5A9}"/>
              </a:ext>
            </a:extLst>
          </p:cNvPr>
          <p:cNvGraphicFramePr>
            <a:graphicFrameLocks noGrp="1" noChangeAspect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364927468"/>
              </p:ext>
            </p:extLst>
          </p:nvPr>
        </p:nvGraphicFramePr>
        <p:xfrm>
          <a:off x="2765043" y="2237661"/>
          <a:ext cx="6655564" cy="69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29" name="Equation" r:id="rId5" imgW="6565680" imgH="685800" progId="Equation.DSMT4">
                  <p:embed/>
                </p:oleObj>
              </mc:Choice>
              <mc:Fallback>
                <p:oleObj name="Equation" r:id="rId5" imgW="6565680" imgH="685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="" xmlns:a16="http://schemas.microsoft.com/office/drawing/2014/main" id="{8E692373-E530-4DEF-A9C5-559D8E2A45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5043" y="2237661"/>
                        <a:ext cx="6655564" cy="695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5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B6E9F9-97A5-482B-983F-A6C6346B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(1 of 16)</a:t>
            </a:r>
            <a:endParaRPr lang="en-IN" sz="24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821DE8-7353-4386-9E57-EF9AB96FAE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2367916"/>
          </a:xfrm>
        </p:spPr>
        <p:txBody>
          <a:bodyPr/>
          <a:lstStyle/>
          <a:p>
            <a:r>
              <a:rPr lang="en-US" altLang="en-US" dirty="0"/>
              <a:t>A surface of revolution is formed when a curve is rotated about a line. Such a surface is the lateral boundary of a solid of revolution.</a:t>
            </a:r>
          </a:p>
          <a:p>
            <a:r>
              <a:rPr lang="en-US" altLang="en-US" dirty="0"/>
              <a:t>We want to define the area of a surface of revolution in such a way that it corresponds to our intuition.</a:t>
            </a:r>
          </a:p>
          <a:p>
            <a:r>
              <a:rPr lang="en-US" altLang="en-US" dirty="0"/>
              <a:t>If the surface area is </a:t>
            </a:r>
            <a:r>
              <a:rPr lang="en-US" altLang="en-US" i="1" dirty="0"/>
              <a:t>A</a:t>
            </a:r>
            <a:r>
              <a:rPr lang="en-US" altLang="en-US" dirty="0"/>
              <a:t>, we can imagine that painting the surface would require the same amount of paint as does a flat region with area </a:t>
            </a:r>
            <a:r>
              <a:rPr lang="en-US" altLang="en-US" i="1" dirty="0"/>
              <a:t>A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4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AD5678-5FEA-43CC-A0C5-0CD7B1E3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(2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3BF4BF-D5EF-4031-8128-083A9D68A0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1456492"/>
          </a:xfrm>
        </p:spPr>
        <p:txBody>
          <a:bodyPr/>
          <a:lstStyle/>
          <a:p>
            <a:r>
              <a:rPr lang="en-US" altLang="en-US" dirty="0"/>
              <a:t>Let’s start with some simple surfaces. The lateral surface area of a circular cylinder with radius </a:t>
            </a:r>
            <a:r>
              <a:rPr lang="en-US" altLang="en-US" i="1" dirty="0"/>
              <a:t>r</a:t>
            </a:r>
            <a:r>
              <a:rPr lang="en-US" altLang="en-US" dirty="0"/>
              <a:t> and height </a:t>
            </a:r>
            <a:r>
              <a:rPr lang="en-US" altLang="en-US" i="1" dirty="0"/>
              <a:t>h </a:t>
            </a:r>
            <a:r>
              <a:rPr lang="en-US" altLang="en-US" dirty="0"/>
              <a:t>is taken to be </a:t>
            </a:r>
            <a:r>
              <a:rPr lang="en-US" altLang="en-US" i="1" dirty="0"/>
              <a:t>A</a:t>
            </a:r>
            <a:r>
              <a:rPr lang="en-US" altLang="en-US" dirty="0"/>
              <a:t> = </a:t>
            </a:r>
            <a:r>
              <a:rPr lang="en-US" altLang="en-US" dirty="0" smtClean="0"/>
              <a:t>2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i="1" dirty="0" smtClean="0"/>
              <a:t>rh </a:t>
            </a:r>
            <a:r>
              <a:rPr lang="en-US" altLang="en-US" dirty="0"/>
              <a:t>because we can imagine cutting the cylinder and unrolling it (as in Figure 1) to obtain a rectangle with dimensions </a:t>
            </a:r>
            <a:r>
              <a:rPr lang="en-US" altLang="en-US" dirty="0" smtClean="0"/>
              <a:t>2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i="1" dirty="0" smtClean="0"/>
              <a:t>r </a:t>
            </a:r>
            <a:r>
              <a:rPr lang="en-US" altLang="en-US" dirty="0"/>
              <a:t>and </a:t>
            </a:r>
            <a:r>
              <a:rPr lang="en-US" altLang="en-US" i="1" dirty="0"/>
              <a:t>h</a:t>
            </a:r>
            <a:r>
              <a:rPr lang="en-US" alt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E69F808-85AB-4714-8232-B4EDD6D828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3425" y="5917226"/>
            <a:ext cx="10729913" cy="280269"/>
          </a:xfrm>
        </p:spPr>
        <p:txBody>
          <a:bodyPr/>
          <a:lstStyle/>
          <a:p>
            <a:pPr algn="ctr"/>
            <a:r>
              <a:rPr lang="en-US" altLang="en-US" sz="2000" b="1" dirty="0"/>
              <a:t>Figure 1</a:t>
            </a:r>
          </a:p>
        </p:txBody>
      </p:sp>
      <p:pic>
        <p:nvPicPr>
          <p:cNvPr id="721922" name="Picture 2" descr="The image shows a cylinder and a rectangle. The circumference of the base of the cylinder is 2 pi r. The height of the cylinder is h, and the radius is r. The length of the rectangle is 2 pi r and the height of the rectangle is h.&#10;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96" y="2817957"/>
            <a:ext cx="2486262" cy="272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02684E-B8EA-4143-A7A7-4AEAD051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(3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7C41F3-D5F5-4924-A8F9-C67F99B320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635530"/>
          </a:xfrm>
        </p:spPr>
        <p:txBody>
          <a:bodyPr/>
          <a:lstStyle/>
          <a:p>
            <a:r>
              <a:rPr lang="en-US" altLang="en-US" dirty="0"/>
              <a:t>Likewise, we can take a circular cone with base radius </a:t>
            </a:r>
            <a:r>
              <a:rPr lang="en-US" altLang="en-US" i="1" dirty="0"/>
              <a:t>r</a:t>
            </a:r>
            <a:r>
              <a:rPr lang="en-US" altLang="en-US" dirty="0"/>
              <a:t> and slant height </a:t>
            </a:r>
            <a:r>
              <a:rPr lang="en-US" altLang="en-US" i="1" dirty="0"/>
              <a:t>l</a:t>
            </a:r>
            <a:r>
              <a:rPr lang="en-US" altLang="en-US" dirty="0"/>
              <a:t>, cut it along the dashed line in Figure 2, and flatten it to form a sector of a circle with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CA333-6597-4A64-8789-EFCC422A48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426" y="2168851"/>
            <a:ext cx="3460888" cy="329531"/>
          </a:xfrm>
        </p:spPr>
        <p:txBody>
          <a:bodyPr/>
          <a:lstStyle/>
          <a:p>
            <a:r>
              <a:rPr lang="en-US" altLang="en-US" dirty="0"/>
              <a:t>radius </a:t>
            </a:r>
            <a:r>
              <a:rPr lang="en-US" altLang="en-US" i="1" dirty="0"/>
              <a:t>l </a:t>
            </a:r>
            <a:r>
              <a:rPr lang="en-US" altLang="en-US" dirty="0"/>
              <a:t>and central angle</a:t>
            </a:r>
            <a:endParaRPr lang="en-IN" dirty="0"/>
          </a:p>
        </p:txBody>
      </p:sp>
      <p:graphicFrame>
        <p:nvGraphicFramePr>
          <p:cNvPr id="12" name="Content Placeholder 11" descr="theta = ((2(pi)r)/l)">
            <a:extLst>
              <a:ext uri="{FF2B5EF4-FFF2-40B4-BE49-F238E27FC236}">
                <a16:creationId xmlns="" xmlns:a16="http://schemas.microsoft.com/office/drawing/2014/main" id="{CBABEFDE-552D-4DB0-AAD2-623F55CA6775}"/>
              </a:ext>
            </a:extLst>
          </p:cNvPr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08001808"/>
              </p:ext>
            </p:extLst>
          </p:nvPr>
        </p:nvGraphicFramePr>
        <p:xfrm>
          <a:off x="4214488" y="2006361"/>
          <a:ext cx="1056403" cy="654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656" name="Equation" r:id="rId3" imgW="1168200" imgH="723600" progId="Equation.DSMT4">
                  <p:embed/>
                </p:oleObj>
              </mc:Choice>
              <mc:Fallback>
                <p:oleObj name="Equation" r:id="rId3" imgW="1168200" imgH="723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DC3697FA-B2D4-4E37-A2B4-D046B1D7B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4488" y="2006361"/>
                        <a:ext cx="1056403" cy="654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BD83560-9A3F-46D7-A43C-3D6A122831F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3425" y="5780795"/>
            <a:ext cx="10729913" cy="274680"/>
          </a:xfrm>
        </p:spPr>
        <p:txBody>
          <a:bodyPr/>
          <a:lstStyle/>
          <a:p>
            <a:pPr algn="ctr"/>
            <a:r>
              <a:rPr lang="en-US" altLang="en-US" sz="2000" b="1" dirty="0"/>
              <a:t>Figure 2</a:t>
            </a:r>
          </a:p>
        </p:txBody>
      </p:sp>
      <p:pic>
        <p:nvPicPr>
          <p:cNvPr id="705633" name="Picture 97" descr="The image shows a solid cone and an arc. The slant height of the cone is l unit, and the radius of the base of the cone is r. The length of the arc is l unit. The angle of the arc is theta, and the curvature of the arc is 2 pi r.&#10;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48" y="2781420"/>
            <a:ext cx="6886158" cy="23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8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A62CD-26F9-492F-AC58-FA3DD020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(4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5963C2-C2AA-4C71-8675-F8763D992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599" y="1289050"/>
            <a:ext cx="11299687" cy="352427"/>
          </a:xfrm>
        </p:spPr>
        <p:txBody>
          <a:bodyPr/>
          <a:lstStyle/>
          <a:p>
            <a:r>
              <a:rPr lang="en-US" altLang="en-US" dirty="0"/>
              <a:t>We know that, in general, the area of a sector of a circle with radius </a:t>
            </a:r>
            <a:r>
              <a:rPr lang="en-US" altLang="en-US" i="1" dirty="0"/>
              <a:t>l</a:t>
            </a:r>
            <a:r>
              <a:rPr lang="en-US" altLang="en-US" dirty="0"/>
              <a:t> and angle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θ</a:t>
            </a:r>
            <a:r>
              <a:rPr lang="en-IN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smtClean="0"/>
              <a:t>is</a:t>
            </a:r>
            <a:endParaRPr lang="en-IN" dirty="0"/>
          </a:p>
        </p:txBody>
      </p:sp>
      <p:graphicFrame>
        <p:nvGraphicFramePr>
          <p:cNvPr id="12" name="Content Placeholder 11" descr="(1/2)(l^2) theta">
            <a:extLst>
              <a:ext uri="{FF2B5EF4-FFF2-40B4-BE49-F238E27FC236}">
                <a16:creationId xmlns="" xmlns:a16="http://schemas.microsoft.com/office/drawing/2014/main" id="{309E237F-12F8-4336-9460-B9AB3BA60916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773988199"/>
              </p:ext>
            </p:extLst>
          </p:nvPr>
        </p:nvGraphicFramePr>
        <p:xfrm>
          <a:off x="736599" y="1674532"/>
          <a:ext cx="601449" cy="64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2" name="Equation" r:id="rId3" imgW="672840" imgH="723600" progId="Equation.DSMT4">
                  <p:embed/>
                </p:oleObj>
              </mc:Choice>
              <mc:Fallback>
                <p:oleObj name="Equation" r:id="rId3" imgW="672840" imgH="723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5EB1DBD1-18E3-4D60-A756-F33DD7F786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599" y="1674532"/>
                        <a:ext cx="601449" cy="64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9551FC2-18D5-442E-8E47-11957B454E88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451112" y="1823349"/>
            <a:ext cx="9997937" cy="349111"/>
          </a:xfrm>
        </p:spPr>
        <p:txBody>
          <a:bodyPr/>
          <a:lstStyle/>
          <a:p>
            <a:r>
              <a:rPr lang="en-US" altLang="en-US" dirty="0"/>
              <a:t>and so in this case the area is</a:t>
            </a:r>
            <a:endParaRPr lang="en-IN" dirty="0"/>
          </a:p>
        </p:txBody>
      </p:sp>
      <p:graphicFrame>
        <p:nvGraphicFramePr>
          <p:cNvPr id="14" name="Content Placeholder 13" descr="A = (1/2) (l^2) (theta) = (1/2) (l^2) ((2(pi) r)/l) = (pi) r l">
            <a:extLst>
              <a:ext uri="{FF2B5EF4-FFF2-40B4-BE49-F238E27FC236}">
                <a16:creationId xmlns="" xmlns:a16="http://schemas.microsoft.com/office/drawing/2014/main" id="{A0A2C127-7DEE-42E5-9E39-8646B8F49307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1488186170"/>
              </p:ext>
            </p:extLst>
          </p:nvPr>
        </p:nvGraphicFramePr>
        <p:xfrm>
          <a:off x="4360171" y="2411248"/>
          <a:ext cx="3471658" cy="78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3" name="Equation" r:id="rId5" imgW="3606480" imgH="812520" progId="Equation.DSMT4">
                  <p:embed/>
                </p:oleObj>
              </mc:Choice>
              <mc:Fallback>
                <p:oleObj name="Equation" r:id="rId5" imgW="3606480" imgH="8125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7F1788CE-459A-41C0-930E-3513BD297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0171" y="2411248"/>
                        <a:ext cx="3471658" cy="78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6995169D-400B-4CB7-BF2F-C69F220BE745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3564352"/>
            <a:ext cx="10718800" cy="1256126"/>
          </a:xfrm>
        </p:spPr>
        <p:txBody>
          <a:bodyPr/>
          <a:lstStyle/>
          <a:p>
            <a:r>
              <a:rPr lang="en-US" altLang="en-US" dirty="0"/>
              <a:t>Therefore we define the lateral surface area of a cone to be </a:t>
            </a:r>
            <a:r>
              <a:rPr lang="en-US" altLang="en-US" i="1" dirty="0"/>
              <a:t>A</a:t>
            </a:r>
            <a:r>
              <a:rPr lang="en-US" altLang="en-US" dirty="0"/>
              <a:t> = </a:t>
            </a:r>
            <a:r>
              <a:rPr lang="el-GR" altLang="en-US" i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π</a:t>
            </a:r>
            <a:r>
              <a:rPr lang="en-US" altLang="en-US" i="1" dirty="0" err="1" smtClean="0"/>
              <a:t>rl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What about more complicated surfaces of revolution? If we follow the strategy we used with arc length, we can approximate the original curve by a polygon.</a:t>
            </a:r>
          </a:p>
        </p:txBody>
      </p:sp>
    </p:spTree>
    <p:extLst>
      <p:ext uri="{BB962C8B-B14F-4D97-AF65-F5344CB8AC3E}">
        <p14:creationId xmlns:p14="http://schemas.microsoft.com/office/powerpoint/2010/main" val="16457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577EF-F308-4B18-8F59-AD915C1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(5 of 16)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F70F49-3444-4992-AB7C-DBA151BDD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576" y="1289684"/>
            <a:ext cx="10711543" cy="2045798"/>
          </a:xfrm>
        </p:spPr>
        <p:txBody>
          <a:bodyPr/>
          <a:lstStyle/>
          <a:p>
            <a:r>
              <a:rPr lang="en-US" altLang="en-US" dirty="0"/>
              <a:t>When this polygon is rotated about an axis, it creates a simpler surface whose surface area approximates the actual surface area.</a:t>
            </a:r>
          </a:p>
          <a:p>
            <a:r>
              <a:rPr lang="en-US" altLang="en-US" dirty="0"/>
              <a:t>By taking a limit, we can determine the exact surface area.</a:t>
            </a:r>
          </a:p>
          <a:p>
            <a:r>
              <a:rPr lang="en-US" altLang="en-US" dirty="0"/>
              <a:t>The approximating surface, then, consists of a number of </a:t>
            </a:r>
            <a:r>
              <a:rPr lang="en-US" altLang="en-US" i="1" dirty="0"/>
              <a:t>bands</a:t>
            </a:r>
            <a:r>
              <a:rPr lang="en-US" altLang="en-US" dirty="0"/>
              <a:t>,</a:t>
            </a:r>
            <a:r>
              <a:rPr lang="en-US" altLang="en-US" i="1" dirty="0"/>
              <a:t> </a:t>
            </a:r>
            <a:r>
              <a:rPr lang="en-US" altLang="en-US" dirty="0"/>
              <a:t>each formed by rotating a line segment about an axis.</a:t>
            </a:r>
          </a:p>
        </p:txBody>
      </p:sp>
    </p:spTree>
    <p:extLst>
      <p:ext uri="{BB962C8B-B14F-4D97-AF65-F5344CB8AC3E}">
        <p14:creationId xmlns:p14="http://schemas.microsoft.com/office/powerpoint/2010/main" val="34587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AD5678-5FEA-43CC-A0C5-0CD7B1E3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(6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3BF4BF-D5EF-4031-8128-083A9D68A0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1971" y="1292277"/>
            <a:ext cx="10721975" cy="672105"/>
          </a:xfrm>
        </p:spPr>
        <p:txBody>
          <a:bodyPr/>
          <a:lstStyle/>
          <a:p>
            <a:r>
              <a:rPr lang="en-US" altLang="en-US" dirty="0"/>
              <a:t>To find the surface area, each of these bands can be considered a portion of a circular cone, as shown in Figure 3.</a:t>
            </a:r>
          </a:p>
        </p:txBody>
      </p:sp>
      <p:pic>
        <p:nvPicPr>
          <p:cNvPr id="6" name="Content Placeholder 5" descr="The image shows a half solid cone. The top of the cone is removed. The length of the cone is l unit, and the length of the removed part is l_i unit. The radius of the base of the cone is r_2, and the radius of the removed part of the cone is r_1.&#10;">
            <a:extLst>
              <a:ext uri="{FF2B5EF4-FFF2-40B4-BE49-F238E27FC236}">
                <a16:creationId xmlns="" xmlns:a16="http://schemas.microsoft.com/office/drawing/2014/main" id="{59265010-4E99-49BC-ACAE-D879C7C0DD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79622" y="2291102"/>
            <a:ext cx="2229580" cy="269897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8E69F808-85AB-4714-8232-B4EDD6D828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1971" y="5363156"/>
            <a:ext cx="10729913" cy="280269"/>
          </a:xfrm>
        </p:spPr>
        <p:txBody>
          <a:bodyPr/>
          <a:lstStyle/>
          <a:p>
            <a:pPr algn="ctr"/>
            <a:r>
              <a:rPr lang="en-US" altLang="en-US" sz="2000" b="1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35129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31BF1F-FDED-46F9-849F-E0FBE1AC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of a Surface of Revolution </a:t>
            </a:r>
            <a:r>
              <a:rPr lang="en-US" altLang="en-US" sz="2400" b="0" dirty="0"/>
              <a:t>(7 of 16)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CA687C-6525-47BB-92C0-E80BA3AA5B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6600" y="1289050"/>
            <a:ext cx="10718800" cy="672104"/>
          </a:xfrm>
        </p:spPr>
        <p:txBody>
          <a:bodyPr/>
          <a:lstStyle/>
          <a:p>
            <a:r>
              <a:rPr lang="en-US" altLang="en-US" dirty="0"/>
              <a:t>The area of the band (or frustum of a cone) with slant height </a:t>
            </a:r>
            <a:r>
              <a:rPr lang="en-US" altLang="en-US" i="1" dirty="0"/>
              <a:t>l </a:t>
            </a:r>
            <a:r>
              <a:rPr lang="en-US" altLang="en-US" dirty="0"/>
              <a:t>and upper and lower radii </a:t>
            </a:r>
            <a:r>
              <a:rPr lang="en-US" altLang="en-US" i="1" dirty="0"/>
              <a:t>r</a:t>
            </a:r>
            <a:r>
              <a:rPr lang="en-US" altLang="en-US" baseline="-25000" dirty="0"/>
              <a:t>1 </a:t>
            </a:r>
            <a:r>
              <a:rPr lang="en-US" altLang="en-US" dirty="0"/>
              <a:t>and </a:t>
            </a:r>
            <a:r>
              <a:rPr lang="en-US" altLang="en-US" i="1" dirty="0"/>
              <a:t>r</a:t>
            </a:r>
            <a:r>
              <a:rPr lang="en-US" altLang="en-US" baseline="-25000" dirty="0"/>
              <a:t>2</a:t>
            </a:r>
            <a:r>
              <a:rPr lang="en-US" altLang="en-US" dirty="0"/>
              <a:t> is found by subtracting the areas of two cones:</a:t>
            </a:r>
            <a:endParaRPr lang="en-IN" dirty="0"/>
          </a:p>
        </p:txBody>
      </p:sp>
      <p:graphicFrame>
        <p:nvGraphicFramePr>
          <p:cNvPr id="12" name="Content Placeholder 11" descr="(item 1.) A = pi(r_2)((l_1) + l) minus pi(r_1)(l_1) = pi[((r_2) minus (r_1))(l_1) + (r_2)l]">
            <a:extLst>
              <a:ext uri="{FF2B5EF4-FFF2-40B4-BE49-F238E27FC236}">
                <a16:creationId xmlns="" xmlns:a16="http://schemas.microsoft.com/office/drawing/2014/main" id="{98BE8F2D-93C6-467B-BEB4-28169EF6495C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2397023844"/>
              </p:ext>
            </p:extLst>
          </p:nvPr>
        </p:nvGraphicFramePr>
        <p:xfrm>
          <a:off x="3285639" y="2401612"/>
          <a:ext cx="5614370" cy="485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01" name="Equation" r:id="rId3" imgW="5574960" imgH="482400" progId="Equation.DSMT4">
                  <p:embed/>
                </p:oleObj>
              </mc:Choice>
              <mc:Fallback>
                <p:oleObj name="Equation" r:id="rId3" imgW="557496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="" xmlns:a16="http://schemas.microsoft.com/office/drawing/2014/main" id="{4F1A0250-FD86-4004-938E-82445263DF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5639" y="2401612"/>
                        <a:ext cx="5614370" cy="485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2F73C61-4862-4B00-A7E2-9F0CD6A4610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36600" y="3302541"/>
            <a:ext cx="4203700" cy="294818"/>
          </a:xfrm>
        </p:spPr>
        <p:txBody>
          <a:bodyPr/>
          <a:lstStyle/>
          <a:p>
            <a:r>
              <a:rPr lang="en-US" altLang="en-US" dirty="0"/>
              <a:t>From similar triangles we have</a:t>
            </a:r>
            <a:endParaRPr lang="en-IN" dirty="0"/>
          </a:p>
        </p:txBody>
      </p:sp>
      <p:graphicFrame>
        <p:nvGraphicFramePr>
          <p:cNvPr id="14" name="Content Placeholder 13" descr="((l_1)/(r_2)) = ((l_1 + l)/(r_2))">
            <a:extLst>
              <a:ext uri="{FF2B5EF4-FFF2-40B4-BE49-F238E27FC236}">
                <a16:creationId xmlns="" xmlns:a16="http://schemas.microsoft.com/office/drawing/2014/main" id="{40623AE5-B7FC-4165-8732-D210019A2C53}"/>
              </a:ext>
            </a:extLst>
          </p:cNvPr>
          <p:cNvGraphicFramePr>
            <a:graphicFrameLocks noGrp="1" noChangeAspect="1"/>
          </p:cNvGraphicFramePr>
          <p:nvPr>
            <p:ph sz="quarter" idx="26"/>
            <p:extLst>
              <p:ext uri="{D42A27DB-BD31-4B8C-83A1-F6EECF244321}">
                <p14:modId xmlns:p14="http://schemas.microsoft.com/office/powerpoint/2010/main" val="2285134582"/>
              </p:ext>
            </p:extLst>
          </p:nvPr>
        </p:nvGraphicFramePr>
        <p:xfrm>
          <a:off x="5524287" y="3887967"/>
          <a:ext cx="1143427" cy="78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02" name="Equation" r:id="rId5" imgW="1206360" imgH="825480" progId="Equation.DSMT4">
                  <p:embed/>
                </p:oleObj>
              </mc:Choice>
              <mc:Fallback>
                <p:oleObj name="Equation" r:id="rId5" imgW="1206360" imgH="825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="" xmlns:a16="http://schemas.microsoft.com/office/drawing/2014/main" id="{42E2B7FB-5D8E-458A-9571-0BA7698C6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4287" y="3887967"/>
                        <a:ext cx="1143427" cy="78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51A0717-EA4B-4C75-AF70-7C28139DBBE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6600" y="4725087"/>
            <a:ext cx="1668670" cy="376246"/>
          </a:xfrm>
        </p:spPr>
        <p:txBody>
          <a:bodyPr/>
          <a:lstStyle/>
          <a:p>
            <a:r>
              <a:rPr lang="en-US" altLang="en-US" dirty="0"/>
              <a:t>which gives</a:t>
            </a:r>
            <a:endParaRPr lang="en-IN" dirty="0"/>
          </a:p>
        </p:txBody>
      </p:sp>
      <p:graphicFrame>
        <p:nvGraphicFramePr>
          <p:cNvPr id="16" name="Content Placeholder 15" descr="(r_2)(l_1) = (r_1)(l_1) + (r_1)l or ((r_2) minus (r_1))(l_1) = (r_1)l">
            <a:extLst>
              <a:ext uri="{FF2B5EF4-FFF2-40B4-BE49-F238E27FC236}">
                <a16:creationId xmlns="" xmlns:a16="http://schemas.microsoft.com/office/drawing/2014/main" id="{E14AB230-D6CA-4A55-922A-DD543E306A9B}"/>
              </a:ext>
            </a:extLst>
          </p:cNvPr>
          <p:cNvGraphicFramePr>
            <a:graphicFrameLocks noGrp="1" noChangeAspect="1"/>
          </p:cNvGraphicFramePr>
          <p:nvPr>
            <p:ph sz="quarter" idx="28"/>
            <p:extLst>
              <p:ext uri="{D42A27DB-BD31-4B8C-83A1-F6EECF244321}">
                <p14:modId xmlns:p14="http://schemas.microsoft.com/office/powerpoint/2010/main" val="1707742836"/>
              </p:ext>
            </p:extLst>
          </p:nvPr>
        </p:nvGraphicFramePr>
        <p:xfrm>
          <a:off x="3990975" y="5353050"/>
          <a:ext cx="420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03" name="Equation" r:id="rId7" imgW="4203360" imgH="431640" progId="Equation.DSMT4">
                  <p:embed/>
                </p:oleObj>
              </mc:Choice>
              <mc:Fallback>
                <p:oleObj name="Equation" r:id="rId7" imgW="420336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DF910D8A-67ED-4BFE-8B3C-B92898DDCE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0975" y="5353050"/>
                        <a:ext cx="4203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4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2E xmlns="f856fc18-c0f7-462c-a53d-fc2610d0c4c8">false</E2E>
    <Review_x0020_Notes xmlns="f856fc18-c0f7-462c-a53d-fc2610d0c4c8" xsi:nil="true"/>
    <_x0031_e_x0020_Audience xmlns="f856fc18-c0f7-462c-a53d-fc2610d0c4c8"/>
    <Screen xmlns="f856fc18-c0f7-462c-a53d-fc2610d0c4c8" xsi:nil="true"/>
    <Also_x0020_on_x0020_Doc_x0020_Center xmlns="f856fc18-c0f7-462c-a53d-fc2610d0c4c8">false</Also_x0020_on_x0020_Doc_x0020_Center>
    <Sub_x002d_Topic2 xmlns="f856fc18-c0f7-462c-a53d-fc2610d0c4c8" xsi:nil="true"/>
    <Current_x0020_Vrs_x002e__x0020_Date xmlns="f856fc18-c0f7-462c-a53d-fc2610d0c4c8" xsi:nil="true"/>
    <Product_x0020_Delivery_x0020_Format xmlns="f856fc18-c0f7-462c-a53d-fc2610d0c4c8"/>
    <Topic2 xmlns="f856fc18-c0f7-462c-a53d-fc2610d0c4c8" xsi:nil="true"/>
    <Source_x0020_File_x0020_Only xmlns="f856fc18-c0f7-462c-a53d-fc2610d0c4c8">false</Source_x0020_File_x0020_Only>
    <Doc_x0020_Type2 xmlns="f856fc18-c0f7-462c-a53d-fc2610d0c4c8" xsi:nil="true"/>
    <Owner xmlns="f856fc18-c0f7-462c-a53d-fc2610d0c4c8">
      <UserInfo>
        <DisplayName/>
        <AccountId xsi:nil="true"/>
        <AccountType/>
      </UserInfo>
    </Owner>
    <Software xmlns="f856fc18-c0f7-462c-a53d-fc2610d0c4c8" xsi:nil="true"/>
    <System_x0028_s_x0029_ xmlns="f856fc18-c0f7-462c-a53d-fc2610d0c4c8">
      <Value>None</Value>
    </System_x0028_s_x0029_>
    <Description0 xmlns="a4d2ff27-a226-42e2-a79e-c1ae662d212e" xsi:nil="true"/>
    <Product_x0020_Type_x0028_s_x0029_ xmlns="f856fc18-c0f7-462c-a53d-fc2610d0c4c8">
      <Value>None</Value>
    </Product_x0020_Type_x0028_s_x0029_>
    <Component_x0028_s_x0029_ xmlns="f856fc18-c0f7-462c-a53d-fc2610d0c4c8">
      <Value>None</Value>
    </Component_x0028_s_x0029_>
    <Function xmlns="f856fc18-c0f7-462c-a53d-fc2610d0c4c8" xsi:nil="true"/>
    <Portfolio xmlns="f856fc18-c0f7-462c-a53d-fc2610d0c4c8"/>
    <SPM_x0020_Definitions_x0020_Doc xmlns="f856fc18-c0f7-462c-a53d-fc2610d0c4c8">false</SPM_x0020_Definitions_x0020_Doc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D52E595BC2A47A3DCA88123D2A30D" ma:contentTypeVersion="35" ma:contentTypeDescription="Create a new document." ma:contentTypeScope="" ma:versionID="4c660e2e17d3ab93da6a423d8c1d122d">
  <xsd:schema xmlns:xsd="http://www.w3.org/2001/XMLSchema" xmlns:xs="http://www.w3.org/2001/XMLSchema" xmlns:p="http://schemas.microsoft.com/office/2006/metadata/properties" xmlns:ns2="a4d2ff27-a226-42e2-a79e-c1ae662d212e" xmlns:ns3="f856fc18-c0f7-462c-a53d-fc2610d0c4c8" xmlns:ns4="a3520c62-91d1-4715-93cb-6b6cc6733a1f" targetNamespace="http://schemas.microsoft.com/office/2006/metadata/properties" ma:root="true" ma:fieldsID="59feb48a41e2f3269242cbc893d6fc9a" ns2:_="" ns3:_="" ns4:_="">
    <xsd:import namespace="a4d2ff27-a226-42e2-a79e-c1ae662d212e"/>
    <xsd:import namespace="f856fc18-c0f7-462c-a53d-fc2610d0c4c8"/>
    <xsd:import namespace="a3520c62-91d1-4715-93cb-6b6cc6733a1f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Review_x0020_Notes" minOccurs="0"/>
                <xsd:element ref="ns3:Source_x0020_File_x0020_Only" minOccurs="0"/>
                <xsd:element ref="ns3:SPM_x0020_Definitions_x0020_Doc" minOccurs="0"/>
                <xsd:element ref="ns3:Also_x0020_on_x0020_Doc_x0020_Center" minOccurs="0"/>
                <xsd:element ref="ns3:E2E" minOccurs="0"/>
                <xsd:element ref="ns3:Function" minOccurs="0"/>
                <xsd:element ref="ns3:Topic2" minOccurs="0"/>
                <xsd:element ref="ns3:Sub_x002d_Topic2" minOccurs="0"/>
                <xsd:element ref="ns3:Current_x0020_Vrs_x002e__x0020_Date" minOccurs="0"/>
                <xsd:element ref="ns3:Owner" minOccurs="0"/>
                <xsd:element ref="ns3:Doc_x0020_Type2" minOccurs="0"/>
                <xsd:element ref="ns3:_x0031_e_x0020_Audience" minOccurs="0"/>
                <xsd:element ref="ns3:Product_x0020_Delivery_x0020_Format" minOccurs="0"/>
                <xsd:element ref="ns3:Product_x0020_Type_x0028_s_x0029_" minOccurs="0"/>
                <xsd:element ref="ns3:System_x0028_s_x0029_" minOccurs="0"/>
                <xsd:element ref="ns3:Software" minOccurs="0"/>
                <xsd:element ref="ns3:Screen" minOccurs="0"/>
                <xsd:element ref="ns3:Component_x0028_s_x0029_" minOccurs="0"/>
                <xsd:element ref="ns4:_dlc_DocIdUrl" minOccurs="0"/>
                <xsd:element ref="ns4:_dlc_DocId" minOccurs="0"/>
                <xsd:element ref="ns4:_dlc_DocIdPersistId" minOccurs="0"/>
                <xsd:element ref="ns3:Portfoli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2ff27-a226-42e2-a79e-c1ae662d212e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6fc18-c0f7-462c-a53d-fc2610d0c4c8" elementFormDefault="qualified">
    <xsd:import namespace="http://schemas.microsoft.com/office/2006/documentManagement/types"/>
    <xsd:import namespace="http://schemas.microsoft.com/office/infopath/2007/PartnerControls"/>
    <xsd:element name="Review_x0020_Notes" ma:index="3" nillable="true" ma:displayName="Review Notes" ma:internalName="Review_x0020_Notes">
      <xsd:simpleType>
        <xsd:restriction base="dms:Text">
          <xsd:maxLength value="255"/>
        </xsd:restriction>
      </xsd:simpleType>
    </xsd:element>
    <xsd:element name="Source_x0020_File_x0020_Only" ma:index="4" nillable="true" ma:displayName="Source File Only" ma:default="0" ma:internalName="Source_x0020_File_x0020_Only">
      <xsd:simpleType>
        <xsd:restriction base="dms:Boolean"/>
      </xsd:simpleType>
    </xsd:element>
    <xsd:element name="SPM_x0020_Definitions_x0020_Doc" ma:index="5" nillable="true" ma:displayName="SPM Definitions Doc" ma:default="0" ma:description="Documents that are referenced in scales vendor pricing definition documentation." ma:internalName="SPM_x0020_Definitions_x0020_Doc">
      <xsd:simpleType>
        <xsd:restriction base="dms:Boolean"/>
      </xsd:simpleType>
    </xsd:element>
    <xsd:element name="Also_x0020_on_x0020_Doc_x0020_Center" ma:index="6" nillable="true" ma:displayName="Shared Doc" ma:default="0" ma:internalName="Also_x0020_on_x0020_Doc_x0020_Center">
      <xsd:simpleType>
        <xsd:restriction base="dms:Boolean"/>
      </xsd:simpleType>
    </xsd:element>
    <xsd:element name="E2E" ma:index="7" nillable="true" ma:displayName="Outsourced Services" ma:default="0" ma:internalName="E2E">
      <xsd:simpleType>
        <xsd:restriction base="dms:Boolean"/>
      </xsd:simpleType>
    </xsd:element>
    <xsd:element name="Function" ma:index="8" nillable="true" ma:displayName="Function" ma:format="Dropdown" ma:internalName="Function">
      <xsd:simpleType>
        <xsd:restriction base="dms:Choice">
          <xsd:enumeration value="Product Setup"/>
          <xsd:enumeration value="Asset Selection"/>
          <xsd:enumeration value="Product Funding"/>
          <xsd:enumeration value="Content Authoring"/>
          <xsd:enumeration value="Content Development"/>
          <xsd:enumeration value="Content Design"/>
          <xsd:enumeration value="Content Clearance"/>
          <xsd:enumeration value="Content Production"/>
          <xsd:enumeration value="Project Management"/>
          <xsd:enumeration value="Content Finalization"/>
          <xsd:enumeration value="Product Closeout Activities"/>
          <xsd:enumeration value="Content Revision and Reprint"/>
          <xsd:enumeration value="General Reference"/>
        </xsd:restriction>
      </xsd:simpleType>
    </xsd:element>
    <xsd:element name="Topic2" ma:index="9" nillable="true" ma:displayName="Topic" ma:format="Dropdown" ma:internalName="Topic2">
      <xsd:simpleType>
        <xsd:restriction base="dms:Choice">
          <xsd:enumeration value="Managing Files"/>
          <xsd:enumeration value="Managing Quality and Compliance"/>
          <xsd:enumeration value="Managing Partners"/>
          <xsd:enumeration value="Managing Data"/>
          <xsd:enumeration value="Managing Budgets"/>
          <xsd:enumeration value="Managing Content Creation"/>
          <xsd:enumeration value="Other (Admin, Tools, Resources)"/>
        </xsd:restriction>
      </xsd:simpleType>
    </xsd:element>
    <xsd:element name="Sub_x002d_Topic2" ma:index="10" nillable="true" ma:displayName="Sub-Topic" ma:format="Dropdown" ma:internalName="Sub_x002d_Topic2">
      <xsd:simpleType>
        <xsd:restriction base="dms:Choice">
          <xsd:enumeration value="--MANAGING FILES--"/>
          <xsd:enumeration value="Archiving/File Sharing"/>
          <xsd:enumeration value="Automation"/>
          <xsd:enumeration value="Composition Standards"/>
          <xsd:enumeration value="File Approval"/>
          <xsd:enumeration value="File Certification"/>
          <xsd:enumeration value="File Delivery to Printer"/>
          <xsd:enumeration value="File Naming"/>
          <xsd:enumeration value="File Setup"/>
          <xsd:enumeration value="Format Conversion"/>
          <xsd:enumeration value="In-Prod Deliverables"/>
          <xsd:enumeration value="Page Proofs"/>
          <xsd:enumeration value="Print On Demand"/>
          <xsd:enumeration value="Printer Proofs"/>
          <xsd:enumeration value="Routing for Transmittal/Review"/>
          <xsd:enumeration value="Watermarking"/>
          <xsd:enumeration value="Word Downloads"/>
          <xsd:enumeration value="--MANAGING QUALITY &amp; COMPLIANCE--"/>
          <xsd:enumeration value="Alt text"/>
          <xsd:enumeration value="Assessments"/>
          <xsd:enumeration value="Branding"/>
          <xsd:enumeration value="Copyediting"/>
          <xsd:enumeration value="Copyright Lines and License Agreements"/>
          <xsd:enumeration value="Credit Line Placement"/>
          <xsd:enumeration value="CXX Processing"/>
          <xsd:enumeration value="CenDoc"/>
          <xsd:enumeration value="Design &amp; Semantic Coding"/>
          <xsd:enumeration value="Indexing"/>
          <xsd:enumeration value="Proofreading/QA"/>
          <xsd:enumeration value="Systems Testing"/>
          <xsd:enumeration value="--MANAGING PARTNERS--"/>
          <xsd:enumeration value="Author Communication"/>
          <xsd:enumeration value="Contact Lists"/>
          <xsd:enumeration value="Outsourced Services"/>
          <xsd:enumeration value="Escalation"/>
          <xsd:enumeration value="Project Team"/>
          <xsd:enumeration value="Vendor Assignments"/>
          <xsd:enumeration value="Vendor Communication"/>
          <xsd:enumeration value="Vendor Start Up"/>
          <xsd:enumeration value="Vendor Tracking"/>
          <xsd:enumeration value="--MANAGING DATA--"/>
          <xsd:enumeration value="Asset  Metadata"/>
          <xsd:enumeration value="Attachments"/>
          <xsd:enumeration value="Close-Out Materials"/>
          <xsd:enumeration value="Dashboard"/>
          <xsd:enumeration value="Data Integrity"/>
          <xsd:enumeration value="Meetings"/>
          <xsd:enumeration value="Order/Print Management"/>
          <xsd:enumeration value="Product Setup"/>
          <xsd:enumeration value="Schedules"/>
          <xsd:enumeration value="Specifications"/>
          <xsd:enumeration value="--MANAGING BUDGETS--"/>
          <xsd:enumeration value="Charge-Back Tracking"/>
          <xsd:enumeration value="Invoice Processing"/>
          <xsd:enumeration value="Plate &amp; Plate Wizard"/>
          <xsd:enumeration value="Purchase Orders"/>
          <xsd:enumeration value="Time Entry"/>
          <xsd:enumeration value="--MANAGING CONTENT CREATION--"/>
          <xsd:enumeration value="Approved Content Providers"/>
          <xsd:enumeration value="Art Manuscript / Logs"/>
          <xsd:enumeration value="Author Contract"/>
          <xsd:enumeration value="Content Authoring"/>
          <xsd:enumeration value="Content Design"/>
          <xsd:enumeration value="Content Development"/>
          <xsd:enumeration value="CXX Submission"/>
          <xsd:enumeration value="--OTHER: ADMIN/TOOLS/RESOURCES--"/>
          <xsd:enumeration value="Book Requests / Sample Copies"/>
          <xsd:enumeration value="Carts Request Form"/>
          <xsd:enumeration value="Codes &amp; Standard IDs"/>
          <xsd:enumeration value="Document Management *"/>
          <xsd:enumeration value="Other"/>
          <xsd:enumeration value="Shipping (Hardcopy)"/>
          <xsd:enumeration value="Tips &amp; Tricks *"/>
        </xsd:restriction>
      </xsd:simpleType>
    </xsd:element>
    <xsd:element name="Current_x0020_Vrs_x002e__x0020_Date" ma:index="11" nillable="true" ma:displayName="Current Vrs. Date" ma:format="DateOnly" ma:internalName="Current_x0020_Vrs_x002e__x0020_Date">
      <xsd:simpleType>
        <xsd:restriction base="dms:DateTime"/>
      </xsd:simpleType>
    </xsd:element>
    <xsd:element name="Owner" ma:index="12" nillable="true" ma:displayName="Owner" ma:description="Owner of this document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0_Type2" ma:index="13" nillable="true" ma:displayName="Doc Type" ma:format="Dropdown" ma:internalName="Doc_x0020_Type2">
      <xsd:simpleType>
        <xsd:restriction base="dms:Choice">
          <xsd:enumeration value="Application File"/>
          <xsd:enumeration value="Calculator"/>
          <xsd:enumeration value="Cendoc Stylesheet"/>
          <xsd:enumeration value="Checklist/1-Pager"/>
          <xsd:enumeration value="Email Template"/>
          <xsd:enumeration value="Form"/>
          <xsd:enumeration value="Guidelines"/>
          <xsd:enumeration value="Non-PAL Stylesheet"/>
          <xsd:enumeration value="Presentation"/>
          <xsd:enumeration value="Process or Policy"/>
          <xsd:enumeration value="Reference FAQ"/>
          <xsd:enumeration value="Report"/>
          <xsd:enumeration value="Requirements (System)"/>
          <xsd:enumeration value="Sample / Example"/>
          <xsd:enumeration value="Style Guide"/>
          <xsd:enumeration value="Template"/>
          <xsd:enumeration value="User Guide/Manual"/>
          <xsd:enumeration value="Value List/Table"/>
          <xsd:enumeration value="Workflow"/>
        </xsd:restriction>
      </xsd:simpleType>
    </xsd:element>
    <xsd:element name="_x0031_e_x0020_Audience" ma:index="14" nillable="true" ma:displayName="Primary Audience" ma:internalName="_x0031_e_x0020_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ent Development"/>
                    <xsd:enumeration value="Design"/>
                    <xsd:enumeration value="Digital Production"/>
                    <xsd:enumeration value="E2E Site Lead"/>
                    <xsd:enumeration value="Finance &amp; Metrics"/>
                    <xsd:enumeration value="Inventory"/>
                    <xsd:enumeration value="Manufacturing"/>
                    <xsd:enumeration value="Marketing / Sales"/>
                    <xsd:enumeration value="Media Development"/>
                    <xsd:enumeration value="Production"/>
                    <xsd:enumeration value="Product Management"/>
                    <xsd:enumeration value="R&amp;P Acquisitions"/>
                    <xsd:enumeration value="R&amp;P Clearance"/>
                    <xsd:enumeration value="Standards/Ops Only"/>
                    <xsd:enumeration value="Vendors (VIP)"/>
                  </xsd:restriction>
                </xsd:simpleType>
              </xsd:element>
            </xsd:sequence>
          </xsd:extension>
        </xsd:complexContent>
      </xsd:complexType>
    </xsd:element>
    <xsd:element name="Product_x0020_Delivery_x0020_Format" ma:index="15" nillable="true" ma:displayName="Product Delivery Format" ma:internalName="Product_x0020_Delivery_x0020_Forma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int"/>
                    <xsd:enumeration value="Manufactured Media"/>
                    <xsd:enumeration value="Online/Digital"/>
                  </xsd:restriction>
                </xsd:simpleType>
              </xsd:element>
            </xsd:sequence>
          </xsd:extension>
        </xsd:complexContent>
      </xsd:complexType>
    </xsd:element>
    <xsd:element name="Product_x0020_Type_x0028_s_x0029_" ma:index="16" nillable="true" ma:displayName="Product Type(s)" ma:default="None" ma:internalName="Product_x0020_Type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Advantage Editions"/>
                    <xsd:enumeration value="Ancillaries - Digital"/>
                    <xsd:enumeration value="Ancillaries - Print"/>
                    <xsd:enumeration value="Annotated Editions"/>
                    <xsd:enumeration value="AP Editions"/>
                    <xsd:enumeration value="Custom"/>
                    <xsd:enumeration value="Digital Products (non-eBook)"/>
                    <xsd:enumeration value="eBook"/>
                    <xsd:enumeration value="K-12 Editions"/>
                    <xsd:enumeration value="K-12 HS Editions"/>
                    <xsd:enumeration value="Instructor Editions"/>
                    <xsd:enumeration value="International Editions"/>
                    <xsd:enumeration value="MindTap"/>
                    <xsd:enumeration value="National Geographic Learning"/>
                    <xsd:enumeration value="SimPub"/>
                    <xsd:enumeration value="Student/Base Editions"/>
                  </xsd:restriction>
                </xsd:simpleType>
              </xsd:element>
            </xsd:sequence>
          </xsd:extension>
        </xsd:complexContent>
      </xsd:complexType>
    </xsd:element>
    <xsd:element name="System_x0028_s_x0029_" ma:index="17" nillable="true" ma:displayName="System(s)" ma:default="None" ma:internalName="System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Cardinal"/>
                    <xsd:enumeration value="CARTS"/>
                    <xsd:enumeration value="Compose"/>
                    <xsd:enumeration value="Docusphere"/>
                    <xsd:enumeration value="DropBox"/>
                    <xsd:enumeration value="E1"/>
                    <xsd:enumeration value="eProd"/>
                    <xsd:enumeration value="Geyser"/>
                    <xsd:enumeration value="Inside"/>
                    <xsd:enumeration value="Inside:ProdShare"/>
                    <xsd:enumeration value="IPS"/>
                    <xsd:enumeration value="JIRA"/>
                    <xsd:enumeration value="Mass Transit"/>
                    <xsd:enumeration value="ORCA"/>
                    <xsd:enumeration value="Printer Systems (JA/InSite/ePAC)"/>
                    <xsd:enumeration value="Rights Reporting Tool (RRT)"/>
                    <xsd:enumeration value="Rights Systems (RMS/CRS)"/>
                    <xsd:enumeration value="Telescope"/>
                  </xsd:restriction>
                </xsd:simpleType>
              </xsd:element>
            </xsd:sequence>
          </xsd:extension>
        </xsd:complexContent>
      </xsd:complexType>
    </xsd:element>
    <xsd:element name="Software" ma:index="18" nillable="true" ma:displayName="Software" ma:format="Dropdown" ma:internalName="Software">
      <xsd:simpleType>
        <xsd:restriction base="dms:Choice">
          <xsd:enumeration value="Adobe Acrobat"/>
          <xsd:enumeration value="Microsoft Visio"/>
          <xsd:enumeration value="PitStop"/>
        </xsd:restriction>
      </xsd:simpleType>
    </xsd:element>
    <xsd:element name="Screen" ma:index="19" nillable="true" ma:displayName="Screen" ma:format="Dropdown" ma:internalName="Screen">
      <xsd:simpleType>
        <xsd:restriction base="dms:Choice">
          <xsd:enumeration value="Attachments"/>
          <xsd:enumeration value="Dashboard(s)"/>
          <xsd:enumeration value="General/Multiple"/>
          <xsd:enumeration value="Main Setup"/>
          <xsd:enumeration value="MyTasks"/>
          <xsd:enumeration value="Narrative"/>
          <xsd:enumeration value="Plate"/>
          <xsd:enumeration value="Project Team"/>
          <xsd:enumeration value="Reprint Corrections"/>
          <xsd:enumeration value="Rights System View"/>
          <xsd:enumeration value="Routing"/>
          <xsd:enumeration value="Schedule"/>
          <xsd:enumeration value="Specifications"/>
          <xsd:enumeration value="Vendor Address Book"/>
          <xsd:enumeration value="Vendor Assignments"/>
        </xsd:restriction>
      </xsd:simpleType>
    </xsd:element>
    <xsd:element name="Component_x0028_s_x0029_" ma:index="20" nillable="true" ma:displayName="Component(s)" ma:default="None" ma:internalName="Component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ne"/>
                    <xsd:enumeration value="Book Covers"/>
                    <xsd:enumeration value="Book Endsheets"/>
                    <xsd:enumeration value="Book Inserts"/>
                    <xsd:enumeration value="Book Inside Covers"/>
                    <xsd:enumeration value="Book Interiors"/>
                    <xsd:enumeration value="Book Preface/FM/CR"/>
                    <xsd:enumeration value="CDs"/>
                    <xsd:enumeration value="DVDs"/>
                    <xsd:enumeration value="In-Book Ads"/>
                    <xsd:enumeration value="PACs"/>
                  </xsd:restriction>
                </xsd:simpleType>
              </xsd:element>
            </xsd:sequence>
          </xsd:extension>
        </xsd:complexContent>
      </xsd:complexType>
    </xsd:element>
    <xsd:element name="Portfolio" ma:index="30" nillable="true" ma:displayName="Portfolio" ma:hidden="true" ma:internalName="Portfolio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igher Ed"/>
                    <xsd:enumeration value="NGL/International"/>
                    <xsd:enumeration value="School/Referenc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20c62-91d1-4715-93cb-6b6cc6733a1f" elementFormDefault="qualified">
    <xsd:import namespace="http://schemas.microsoft.com/office/2006/documentManagement/types"/>
    <xsd:import namespace="http://schemas.microsoft.com/office/infopath/2007/PartnerControls"/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60B298-C6B1-4CA0-A44C-8B6FAB39D879}">
  <ds:schemaRefs>
    <ds:schemaRef ds:uri="a3520c62-91d1-4715-93cb-6b6cc6733a1f"/>
    <ds:schemaRef ds:uri="http://purl.org/dc/elements/1.1/"/>
    <ds:schemaRef ds:uri="a4d2ff27-a226-42e2-a79e-c1ae662d212e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f856fc18-c0f7-462c-a53d-fc2610d0c4c8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BD255F-1AB4-4B7F-97CA-248D24762D4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75FD8AF-03B6-40B7-84F4-489ECF9A0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2ff27-a226-42e2-a79e-c1ae662d212e"/>
    <ds:schemaRef ds:uri="f856fc18-c0f7-462c-a53d-fc2610d0c4c8"/>
    <ds:schemaRef ds:uri="a3520c62-91d1-4715-93cb-6b6cc6733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4673</TotalTime>
  <Words>1245</Words>
  <Application>Microsoft Office PowerPoint</Application>
  <PresentationFormat>Widescreen</PresentationFormat>
  <Paragraphs>90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</vt:lpstr>
      <vt:lpstr>Calibri</vt:lpstr>
      <vt:lpstr>Helvetica</vt:lpstr>
      <vt:lpstr>LucidaGrande</vt:lpstr>
      <vt:lpstr>Open Sans</vt:lpstr>
      <vt:lpstr>Summer Font</vt:lpstr>
      <vt:lpstr>Symbol</vt:lpstr>
      <vt:lpstr>Office Theme</vt:lpstr>
      <vt:lpstr>Equation</vt:lpstr>
      <vt:lpstr>MathType 6.0 Equation</vt:lpstr>
      <vt:lpstr>Further Applications of Integration</vt:lpstr>
      <vt:lpstr>8.2 Area of a Surface of Revolution</vt:lpstr>
      <vt:lpstr>Area of a Surface of Revolution (1 of 16)</vt:lpstr>
      <vt:lpstr>Area of a Surface of Revolution (2 of 16)</vt:lpstr>
      <vt:lpstr>Area of a Surface of Revolution (3 of 16)</vt:lpstr>
      <vt:lpstr>Area of a Surface of Revolution (4 of 16)</vt:lpstr>
      <vt:lpstr>Area of a Surface of Revolution (5 of 16)</vt:lpstr>
      <vt:lpstr>Area of a Surface of Revolution (6 of 16)</vt:lpstr>
      <vt:lpstr>Area of a Surface of Revolution (7 of 16)</vt:lpstr>
      <vt:lpstr>Area of a Surface of Revolution (8 of 16)</vt:lpstr>
      <vt:lpstr>Area of a Surface of Revolution (9 of 16)</vt:lpstr>
      <vt:lpstr>Area of a Surface of Revolution (10 of 16)</vt:lpstr>
      <vt:lpstr>Area of a Surface of Revolution (11 of 16)</vt:lpstr>
      <vt:lpstr>Area of a Surface of Revolution (12 of 16)</vt:lpstr>
      <vt:lpstr>Area of a Surface of Revolution (13 of 16)</vt:lpstr>
      <vt:lpstr>Area of a Surface of Revolution (14 of 16)</vt:lpstr>
      <vt:lpstr>Area of a Surface of Revolution (15 of 16)</vt:lpstr>
      <vt:lpstr>Area of a Surface of Revolution (16 of 16)</vt:lpstr>
      <vt:lpstr>Example 1</vt:lpstr>
      <vt:lpstr>Example 1 – Solution (1 of 2)</vt:lpstr>
      <vt:lpstr>Example 1 – Solution (2 of 2)</vt:lpstr>
      <vt:lpstr>Example 3</vt:lpstr>
      <vt:lpstr>Example 3 – Solution (1 of 2)</vt:lpstr>
      <vt:lpstr>Example 3 – Solution (2 of 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Triola, Courtney A</dc:creator>
  <cp:lastModifiedBy>T, Karthika</cp:lastModifiedBy>
  <cp:revision>1514</cp:revision>
  <cp:lastPrinted>2016-10-03T15:29:39Z</cp:lastPrinted>
  <dcterms:created xsi:type="dcterms:W3CDTF">2017-12-08T21:17:47Z</dcterms:created>
  <dcterms:modified xsi:type="dcterms:W3CDTF">2019-02-13T02:28:35Z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0x0101002A5D52E595BC2A47A3DCA88123D2A30D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Audience">
    <vt:lpwstr>Content Developer</vt:lpwstr>
  </property>
  <property fmtid="{D5CDD505-2E9C-101B-9397-08002B2CF9AE}" pid="11" name="Department">
    <vt:lpwstr>GPM Training</vt:lpwstr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dlc_DocIdItemGuid">
    <vt:lpwstr>8b70cda3-413b-4766-b009-7cf0a547d69e</vt:lpwstr>
  </property>
</Properties>
</file>