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handoutMasterIdLst>
    <p:handoutMasterId r:id="rId47"/>
  </p:handoutMasterIdLst>
  <p:sldIdLst>
    <p:sldId id="303" r:id="rId6"/>
    <p:sldId id="256"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4A78"/>
    <a:srgbClr val="006298"/>
    <a:srgbClr val="000000"/>
    <a:srgbClr val="A30000"/>
    <a:srgbClr val="E7EFF7"/>
    <a:srgbClr val="CBDDEF"/>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247" autoAdjust="0"/>
  </p:normalViewPr>
  <p:slideViewPr>
    <p:cSldViewPr snapToGrid="0" snapToObjects="1">
      <p:cViewPr varScale="1">
        <p:scale>
          <a:sx n="110" d="100"/>
          <a:sy n="110" d="100"/>
        </p:scale>
        <p:origin x="-714" y="-90"/>
      </p:cViewPr>
      <p:guideLst>
        <p:guide orient="horz" pos="2160"/>
        <p:guide pos="3840"/>
      </p:guideLst>
    </p:cSldViewPr>
  </p:slideViewPr>
  <p:outlineViewPr>
    <p:cViewPr>
      <p:scale>
        <a:sx n="50" d="100"/>
        <a:sy n="50" d="100"/>
      </p:scale>
      <p:origin x="0" y="0"/>
    </p:cViewPr>
  </p:outlineViewPr>
  <p:notesTextViewPr>
    <p:cViewPr>
      <p:scale>
        <a:sx n="66" d="100"/>
        <a:sy n="66"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1/31/2019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1/31/2019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3305329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6560322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Early Transcendentals,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14.bin"/><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18.bin"/><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9.bin"/><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23.bin"/><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8.wmf"/><Relationship Id="rId5" Type="http://schemas.openxmlformats.org/officeDocument/2006/relationships/oleObject" Target="../embeddings/oleObject26.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28.bin"/><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0.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image" Target="../media/image48.wmf"/><Relationship Id="rId5" Type="http://schemas.openxmlformats.org/officeDocument/2006/relationships/oleObject" Target="../embeddings/oleObject35.bin"/><Relationship Id="rId4"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50.png"/><Relationship Id="rId4" Type="http://schemas.openxmlformats.org/officeDocument/2006/relationships/image" Target="../media/image4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2.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7.wmf"/><Relationship Id="rId5" Type="http://schemas.openxmlformats.org/officeDocument/2006/relationships/oleObject" Target="../embeddings/oleObject43.bin"/><Relationship Id="rId4" Type="http://schemas.openxmlformats.org/officeDocument/2006/relationships/image" Target="../media/image56.wmf"/></Relationships>
</file>

<file path=ppt/slides/_rels/slide3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60.wmf"/><Relationship Id="rId5" Type="http://schemas.openxmlformats.org/officeDocument/2006/relationships/oleObject" Target="../embeddings/oleObject45.bin"/><Relationship Id="rId4" Type="http://schemas.openxmlformats.org/officeDocument/2006/relationships/image" Target="../media/image59.wmf"/><Relationship Id="rId9"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64.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0.bin"/></Relationships>
</file>

<file path=ppt/slides/_rels/slide34.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69.wmf"/><Relationship Id="rId5" Type="http://schemas.openxmlformats.org/officeDocument/2006/relationships/oleObject" Target="../embeddings/oleObject53.bin"/><Relationship Id="rId4" Type="http://schemas.openxmlformats.org/officeDocument/2006/relationships/image" Target="../media/image68.wmf"/></Relationships>
</file>

<file path=ppt/slides/_rels/slide35.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72.wmf"/><Relationship Id="rId5" Type="http://schemas.openxmlformats.org/officeDocument/2006/relationships/oleObject" Target="../embeddings/oleObject56.bin"/><Relationship Id="rId4" Type="http://schemas.openxmlformats.org/officeDocument/2006/relationships/image" Target="../media/image71.wmf"/></Relationships>
</file>

<file path=ppt/slides/_rels/slide36.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75.wmf"/><Relationship Id="rId5" Type="http://schemas.openxmlformats.org/officeDocument/2006/relationships/oleObject" Target="../embeddings/oleObject59.bin"/><Relationship Id="rId4" Type="http://schemas.openxmlformats.org/officeDocument/2006/relationships/image" Target="../media/image74.wmf"/></Relationships>
</file>

<file path=ppt/slides/_rels/slide37.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78.wmf"/><Relationship Id="rId5" Type="http://schemas.openxmlformats.org/officeDocument/2006/relationships/oleObject" Target="../embeddings/oleObject62.bin"/><Relationship Id="rId4" Type="http://schemas.openxmlformats.org/officeDocument/2006/relationships/image" Target="../media/image77.wmf"/></Relationships>
</file>

<file path=ppt/slides/_rels/slide38.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81.wmf"/><Relationship Id="rId5" Type="http://schemas.openxmlformats.org/officeDocument/2006/relationships/oleObject" Target="../embeddings/oleObject65.bin"/><Relationship Id="rId4" Type="http://schemas.openxmlformats.org/officeDocument/2006/relationships/image" Target="../media/image80.wmf"/><Relationship Id="rId9" Type="http://schemas.openxmlformats.org/officeDocument/2006/relationships/image" Target="../media/image83.png"/></Relationships>
</file>

<file path=ppt/slides/_rels/slide39.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67.bin"/><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image" Target="../media/image8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image" Target="../media/image87.wmf"/><Relationship Id="rId5" Type="http://schemas.openxmlformats.org/officeDocument/2006/relationships/oleObject" Target="../embeddings/oleObject72.bin"/><Relationship Id="rId4" Type="http://schemas.openxmlformats.org/officeDocument/2006/relationships/image" Target="../media/image86.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8</a:t>
            </a:r>
          </a:p>
        </p:txBody>
      </p:sp>
      <p:sp>
        <p:nvSpPr>
          <p:cNvPr id="5" name="Title 4"/>
          <p:cNvSpPr>
            <a:spLocks noGrp="1"/>
          </p:cNvSpPr>
          <p:nvPr>
            <p:ph type="title"/>
          </p:nvPr>
        </p:nvSpPr>
        <p:spPr>
          <a:xfrm>
            <a:off x="3996910" y="4035474"/>
            <a:ext cx="6322782" cy="966831"/>
          </a:xfrm>
        </p:spPr>
        <p:txBody>
          <a:bodyPr/>
          <a:lstStyle/>
          <a:p>
            <a:r>
              <a:rPr lang="en-US" altLang="en-US" sz="3600" dirty="0"/>
              <a:t>Further Applications of </a:t>
            </a:r>
            <a:r>
              <a:rPr lang="en-US" altLang="en-US" sz="3600" dirty="0" smtClean="0"/>
              <a:t>Integration</a:t>
            </a:r>
            <a:endParaRPr lang="en-US" altLang="en-US" sz="3600" dirty="0"/>
          </a:p>
        </p:txBody>
      </p:sp>
      <p:pic>
        <p:nvPicPr>
          <p:cNvPr id="3" name="Picture Placeholder 2" descr="&quot;&quot;"/>
          <p:cNvPicPr>
            <a:picLocks noGrp="1" noChangeAspect="1"/>
          </p:cNvPicPr>
          <p:nvPr>
            <p:ph type="pic" sz="quarter" idx="12"/>
          </p:nvPr>
        </p:nvPicPr>
        <p:blipFill rotWithShape="1">
          <a:blip r:embed="rId3"/>
          <a:srcRect t="-42675" b="-42675"/>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Early Transcendentals,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821302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00548-EF7D-4AD0-88A1-E354E502E480}"/>
              </a:ext>
            </a:extLst>
          </p:cNvPr>
          <p:cNvSpPr>
            <a:spLocks noGrp="1"/>
          </p:cNvSpPr>
          <p:nvPr>
            <p:ph type="title"/>
          </p:nvPr>
        </p:nvSpPr>
        <p:spPr/>
        <p:txBody>
          <a:bodyPr/>
          <a:lstStyle/>
          <a:p>
            <a:r>
              <a:rPr lang="en-US" altLang="en-US" dirty="0"/>
              <a:t>Example 1</a:t>
            </a:r>
            <a:endParaRPr lang="en-US" dirty="0"/>
          </a:p>
        </p:txBody>
      </p:sp>
      <p:sp>
        <p:nvSpPr>
          <p:cNvPr id="3" name="Content Placeholder 2">
            <a:extLst>
              <a:ext uri="{FF2B5EF4-FFF2-40B4-BE49-F238E27FC236}">
                <a16:creationId xmlns="" xmlns:a16="http://schemas.microsoft.com/office/drawing/2014/main" id="{9A5C38F7-D9D8-4979-8825-E743D66AE124}"/>
              </a:ext>
            </a:extLst>
          </p:cNvPr>
          <p:cNvSpPr>
            <a:spLocks noGrp="1"/>
          </p:cNvSpPr>
          <p:nvPr>
            <p:ph sz="quarter" idx="23"/>
          </p:nvPr>
        </p:nvSpPr>
        <p:spPr>
          <a:xfrm>
            <a:off x="736600" y="1289050"/>
            <a:ext cx="10718800" cy="1338036"/>
          </a:xfrm>
        </p:spPr>
        <p:txBody>
          <a:bodyPr/>
          <a:lstStyle/>
          <a:p>
            <a:r>
              <a:rPr lang="en-US" altLang="en-US" dirty="0">
                <a:sym typeface="Symbol" panose="05050102010706020507" pitchFamily="18" charset="2"/>
              </a:rPr>
              <a:t>A dam has the shape of the trapezoid shown in Figure 2. The height is 20 m and the width is 50 m at the top and 30 m at the bottom. Find the force on the dam due to hydrostatic pressure if the water level is 4 m from the top of the dam.</a:t>
            </a:r>
            <a:endParaRPr lang="en-US" dirty="0"/>
          </a:p>
        </p:txBody>
      </p:sp>
      <p:pic>
        <p:nvPicPr>
          <p:cNvPr id="7" name="Content Placeholder 6" descr="A vessel filled with water has the shape of a trapezoid. The height of the vessel is 20 meters, and the breadth is 50 meters at the top and 30 meters at the bottom.&#10;">
            <a:extLst>
              <a:ext uri="{FF2B5EF4-FFF2-40B4-BE49-F238E27FC236}">
                <a16:creationId xmlns="" xmlns:a16="http://schemas.microsoft.com/office/drawing/2014/main" id="{F149CD32-EC45-4338-9B16-53C40DCE15EE}"/>
              </a:ext>
            </a:extLst>
          </p:cNvPr>
          <p:cNvPicPr>
            <a:picLocks noGrp="1" noChangeAspect="1"/>
          </p:cNvPicPr>
          <p:nvPr>
            <p:ph sz="quarter" idx="24"/>
          </p:nvPr>
        </p:nvPicPr>
        <p:blipFill>
          <a:blip r:embed="rId2"/>
          <a:stretch>
            <a:fillRect/>
          </a:stretch>
        </p:blipFill>
        <p:spPr>
          <a:xfrm>
            <a:off x="3220390" y="2677456"/>
            <a:ext cx="5751221" cy="2808931"/>
          </a:xfrm>
          <a:prstGeom prst="rect">
            <a:avLst/>
          </a:prstGeom>
        </p:spPr>
      </p:pic>
      <p:sp>
        <p:nvSpPr>
          <p:cNvPr id="5" name="Content Placeholder 4">
            <a:extLst>
              <a:ext uri="{FF2B5EF4-FFF2-40B4-BE49-F238E27FC236}">
                <a16:creationId xmlns="" xmlns:a16="http://schemas.microsoft.com/office/drawing/2014/main" id="{4509F543-79B7-4C22-A74F-0BFB477FE949}"/>
              </a:ext>
            </a:extLst>
          </p:cNvPr>
          <p:cNvSpPr>
            <a:spLocks noGrp="1"/>
          </p:cNvSpPr>
          <p:nvPr>
            <p:ph sz="quarter" idx="25"/>
          </p:nvPr>
        </p:nvSpPr>
        <p:spPr>
          <a:xfrm>
            <a:off x="736600" y="5692101"/>
            <a:ext cx="10339439" cy="316651"/>
          </a:xfrm>
        </p:spPr>
        <p:txBody>
          <a:bodyPr/>
          <a:lstStyle/>
          <a:p>
            <a:pPr algn="ctr"/>
            <a:r>
              <a:rPr lang="en-US" altLang="en-US" sz="2000" b="1" dirty="0">
                <a:sym typeface="Symbol" panose="05050102010706020507" pitchFamily="18" charset="2"/>
              </a:rPr>
              <a:t>Figure 2</a:t>
            </a:r>
            <a:endParaRPr lang="en-US" dirty="0"/>
          </a:p>
        </p:txBody>
      </p:sp>
    </p:spTree>
    <p:extLst>
      <p:ext uri="{BB962C8B-B14F-4D97-AF65-F5344CB8AC3E}">
        <p14:creationId xmlns:p14="http://schemas.microsoft.com/office/powerpoint/2010/main" val="1496922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4CA8E-BFDB-4D78-B8FE-059A030D06F0}"/>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6)</a:t>
            </a:r>
            <a:endParaRPr lang="en-US" sz="2400" b="0" dirty="0"/>
          </a:p>
        </p:txBody>
      </p:sp>
      <p:sp>
        <p:nvSpPr>
          <p:cNvPr id="3" name="Content Placeholder 2">
            <a:extLst>
              <a:ext uri="{FF2B5EF4-FFF2-40B4-BE49-F238E27FC236}">
                <a16:creationId xmlns="" xmlns:a16="http://schemas.microsoft.com/office/drawing/2014/main" id="{A67DAFC6-3693-40E6-9E32-7AA8013916F5}"/>
              </a:ext>
            </a:extLst>
          </p:cNvPr>
          <p:cNvSpPr>
            <a:spLocks noGrp="1"/>
          </p:cNvSpPr>
          <p:nvPr>
            <p:ph sz="quarter" idx="23"/>
          </p:nvPr>
        </p:nvSpPr>
        <p:spPr>
          <a:xfrm>
            <a:off x="742950" y="1287554"/>
            <a:ext cx="10718800" cy="672105"/>
          </a:xfrm>
        </p:spPr>
        <p:txBody>
          <a:bodyPr/>
          <a:lstStyle/>
          <a:p>
            <a:r>
              <a:rPr lang="en-US" altLang="en-US" dirty="0">
                <a:sym typeface="Symbol" panose="05050102010706020507" pitchFamily="18" charset="2"/>
              </a:rPr>
              <a:t>We choose a vertical </a:t>
            </a:r>
            <a:r>
              <a:rPr lang="en-US" altLang="en-US" i="1" dirty="0">
                <a:sym typeface="Symbol" panose="05050102010706020507" pitchFamily="18" charset="2"/>
              </a:rPr>
              <a:t>x</a:t>
            </a:r>
            <a:r>
              <a:rPr lang="en-US" altLang="en-US" dirty="0">
                <a:sym typeface="Symbol" panose="05050102010706020507" pitchFamily="18" charset="2"/>
              </a:rPr>
              <a:t>-axis with origin at the surface of the water and </a:t>
            </a:r>
            <a:r>
              <a:rPr lang="en-IN" altLang="en-US" dirty="0"/>
              <a:t>directed downward </a:t>
            </a:r>
            <a:r>
              <a:rPr lang="en-US" altLang="en-US" dirty="0">
                <a:sym typeface="Symbol" panose="05050102010706020507" pitchFamily="18" charset="2"/>
              </a:rPr>
              <a:t>as in Figure 3(a). </a:t>
            </a:r>
            <a:endParaRPr lang="en-US" dirty="0"/>
          </a:p>
        </p:txBody>
      </p:sp>
      <p:pic>
        <p:nvPicPr>
          <p:cNvPr id="19" name="Content Placeholder 18" descr="A vessel filled with water has the shape of a trapezoid. A vertical line labeled x divides the vessel into two halves. A rectangle labeled is shown at the center of the vessel. The height of the rectangle is delta x. The depth of the water is 16. The right half of the vessel is divided into two parts by a dashed line. The breadth of the left part is 15, and the breadth of the right part is 10.&#10;">
            <a:extLst>
              <a:ext uri="{FF2B5EF4-FFF2-40B4-BE49-F238E27FC236}">
                <a16:creationId xmlns="" xmlns:a16="http://schemas.microsoft.com/office/drawing/2014/main" id="{397D0DCF-8912-41C9-8E2B-B92599486936}"/>
              </a:ext>
            </a:extLst>
          </p:cNvPr>
          <p:cNvPicPr>
            <a:picLocks noGrp="1" noChangeAspect="1"/>
          </p:cNvPicPr>
          <p:nvPr>
            <p:ph sz="quarter" idx="24"/>
          </p:nvPr>
        </p:nvPicPr>
        <p:blipFill>
          <a:blip r:embed="rId3"/>
          <a:stretch>
            <a:fillRect/>
          </a:stretch>
        </p:blipFill>
        <p:spPr>
          <a:xfrm>
            <a:off x="4580090" y="2228721"/>
            <a:ext cx="3031821" cy="2089498"/>
          </a:xfrm>
          <a:prstGeom prst="rect">
            <a:avLst/>
          </a:prstGeom>
        </p:spPr>
      </p:pic>
      <p:sp>
        <p:nvSpPr>
          <p:cNvPr id="5" name="Content Placeholder 4">
            <a:extLst>
              <a:ext uri="{FF2B5EF4-FFF2-40B4-BE49-F238E27FC236}">
                <a16:creationId xmlns="" xmlns:a16="http://schemas.microsoft.com/office/drawing/2014/main" id="{5B65BE7A-F3D0-41AE-9EFC-31A0A9C88AD8}"/>
              </a:ext>
            </a:extLst>
          </p:cNvPr>
          <p:cNvSpPr>
            <a:spLocks noGrp="1"/>
          </p:cNvSpPr>
          <p:nvPr>
            <p:ph sz="quarter" idx="25"/>
          </p:nvPr>
        </p:nvSpPr>
        <p:spPr>
          <a:xfrm>
            <a:off x="736600" y="4495826"/>
            <a:ext cx="10617200" cy="334557"/>
          </a:xfrm>
        </p:spPr>
        <p:txBody>
          <a:bodyPr/>
          <a:lstStyle/>
          <a:p>
            <a:pPr algn="ctr"/>
            <a:r>
              <a:rPr lang="en-US" altLang="en-US" sz="2000" b="1" dirty="0">
                <a:sym typeface="Symbol" panose="05050102010706020507" pitchFamily="18" charset="2"/>
              </a:rPr>
              <a:t>Figure 3(a)</a:t>
            </a:r>
          </a:p>
        </p:txBody>
      </p:sp>
      <p:sp>
        <p:nvSpPr>
          <p:cNvPr id="6" name="Content Placeholder 5">
            <a:extLst>
              <a:ext uri="{FF2B5EF4-FFF2-40B4-BE49-F238E27FC236}">
                <a16:creationId xmlns="" xmlns:a16="http://schemas.microsoft.com/office/drawing/2014/main" id="{24A58312-2BCC-4E12-B447-149986D87AD3}"/>
              </a:ext>
            </a:extLst>
          </p:cNvPr>
          <p:cNvSpPr>
            <a:spLocks noGrp="1"/>
          </p:cNvSpPr>
          <p:nvPr>
            <p:ph sz="quarter" idx="26"/>
          </p:nvPr>
        </p:nvSpPr>
        <p:spPr>
          <a:xfrm>
            <a:off x="742950" y="5002213"/>
            <a:ext cx="10610850" cy="334557"/>
          </a:xfrm>
        </p:spPr>
        <p:txBody>
          <a:bodyPr/>
          <a:lstStyle/>
          <a:p>
            <a:r>
              <a:rPr lang="en-US" altLang="en-US" dirty="0">
                <a:sym typeface="Symbol" panose="05050102010706020507" pitchFamily="18" charset="2"/>
              </a:rPr>
              <a:t>The depth of the water is 16 m, so we divide the interval [0, 16] into</a:t>
            </a:r>
            <a:endParaRPr lang="en-US" dirty="0"/>
          </a:p>
        </p:txBody>
      </p:sp>
      <p:sp>
        <p:nvSpPr>
          <p:cNvPr id="15" name="Content Placeholder 14">
            <a:extLst>
              <a:ext uri="{FF2B5EF4-FFF2-40B4-BE49-F238E27FC236}">
                <a16:creationId xmlns="" xmlns:a16="http://schemas.microsoft.com/office/drawing/2014/main" id="{59C49BF0-470B-41D6-8EFC-F98F1CA66243}"/>
              </a:ext>
            </a:extLst>
          </p:cNvPr>
          <p:cNvSpPr>
            <a:spLocks noGrp="1"/>
          </p:cNvSpPr>
          <p:nvPr>
            <p:ph sz="quarter" idx="28"/>
          </p:nvPr>
        </p:nvSpPr>
        <p:spPr>
          <a:xfrm>
            <a:off x="742950" y="5414887"/>
            <a:ext cx="8229600" cy="334557"/>
          </a:xfrm>
        </p:spPr>
        <p:txBody>
          <a:bodyPr/>
          <a:lstStyle/>
          <a:p>
            <a:r>
              <a:rPr lang="en-US" altLang="en-US" dirty="0">
                <a:sym typeface="Symbol" panose="05050102010706020507" pitchFamily="18" charset="2"/>
              </a:rPr>
              <a:t>subintervals of equal length with endpoints </a:t>
            </a:r>
            <a:r>
              <a:rPr lang="en-US" altLang="en-US" i="1" dirty="0">
                <a:sym typeface="Symbol" panose="05050102010706020507" pitchFamily="18" charset="2"/>
              </a:rPr>
              <a:t>x</a:t>
            </a:r>
            <a:r>
              <a:rPr lang="en-US" altLang="en-US" i="1" baseline="-25000" dirty="0">
                <a:sym typeface="Symbol" panose="05050102010706020507" pitchFamily="18" charset="2"/>
              </a:rPr>
              <a:t>i</a:t>
            </a:r>
            <a:r>
              <a:rPr lang="en-US" altLang="en-US" dirty="0">
                <a:sym typeface="Symbol" panose="05050102010706020507" pitchFamily="18" charset="2"/>
              </a:rPr>
              <a:t> and we choose</a:t>
            </a:r>
            <a:endParaRPr lang="en-US" dirty="0"/>
          </a:p>
        </p:txBody>
      </p:sp>
      <p:graphicFrame>
        <p:nvGraphicFramePr>
          <p:cNvPr id="14" name="Content Placeholder 13" descr="(X_i^*) element of [(X_i minus 1), (X_i)]">
            <a:extLst>
              <a:ext uri="{FF2B5EF4-FFF2-40B4-BE49-F238E27FC236}">
                <a16:creationId xmlns="" xmlns:a16="http://schemas.microsoft.com/office/drawing/2014/main" id="{F0979D72-8D43-4116-949A-C17CEF8C6C08}"/>
              </a:ext>
            </a:extLst>
          </p:cNvPr>
          <p:cNvGraphicFramePr>
            <a:graphicFrameLocks noGrp="1" noChangeAspect="1"/>
          </p:cNvGraphicFramePr>
          <p:nvPr>
            <p:ph sz="quarter" idx="27"/>
            <p:extLst>
              <p:ext uri="{D42A27DB-BD31-4B8C-83A1-F6EECF244321}">
                <p14:modId xmlns:p14="http://schemas.microsoft.com/office/powerpoint/2010/main" val="352581679"/>
              </p:ext>
            </p:extLst>
          </p:nvPr>
        </p:nvGraphicFramePr>
        <p:xfrm>
          <a:off x="9056688" y="5319713"/>
          <a:ext cx="1900237" cy="503237"/>
        </p:xfrm>
        <a:graphic>
          <a:graphicData uri="http://schemas.openxmlformats.org/presentationml/2006/ole">
            <mc:AlternateContent xmlns:mc="http://schemas.openxmlformats.org/markup-compatibility/2006">
              <mc:Choice xmlns:v="urn:schemas-microsoft-com:vml" Requires="v">
                <p:oleObj spid="_x0000_s582757" name="Equation" r:id="rId4" imgW="1676160" imgH="444240" progId="Equation.DSMT4">
                  <p:embed/>
                </p:oleObj>
              </mc:Choice>
              <mc:Fallback>
                <p:oleObj name="Equation" r:id="rId4" imgW="1676160" imgH="444240" progId="Equation.DSMT4">
                  <p:embed/>
                  <p:pic>
                    <p:nvPicPr>
                      <p:cNvPr id="4" name="Object 3">
                        <a:extLst>
                          <a:ext uri="{FF2B5EF4-FFF2-40B4-BE49-F238E27FC236}">
                            <a16:creationId xmlns="" xmlns:a16="http://schemas.microsoft.com/office/drawing/2014/main" id="{05BB9C13-5CC9-4075-AFF0-C8C2F060F67A}"/>
                          </a:ext>
                        </a:extLst>
                      </p:cNvPr>
                      <p:cNvPicPr/>
                      <p:nvPr/>
                    </p:nvPicPr>
                    <p:blipFill>
                      <a:blip r:embed="rId5"/>
                      <a:stretch>
                        <a:fillRect/>
                      </a:stretch>
                    </p:blipFill>
                    <p:spPr>
                      <a:xfrm>
                        <a:off x="9056688" y="5319713"/>
                        <a:ext cx="1900237" cy="503237"/>
                      </a:xfrm>
                      <a:prstGeom prst="rect">
                        <a:avLst/>
                      </a:prstGeom>
                    </p:spPr>
                  </p:pic>
                </p:oleObj>
              </mc:Fallback>
            </mc:AlternateContent>
          </a:graphicData>
        </a:graphic>
      </p:graphicFrame>
    </p:spTree>
    <p:extLst>
      <p:ext uri="{BB962C8B-B14F-4D97-AF65-F5344CB8AC3E}">
        <p14:creationId xmlns:p14="http://schemas.microsoft.com/office/powerpoint/2010/main" val="2052561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3514CA8E-BFDB-4D78-B8FE-059A030D06F0}"/>
              </a:ext>
            </a:extLst>
          </p:cNvPr>
          <p:cNvSpPr>
            <a:spLocks noGrp="1"/>
          </p:cNvSpPr>
          <p:nvPr>
            <p:ph type="title"/>
          </p:nvPr>
        </p:nvSpPr>
        <p:spPr>
          <a:xfrm>
            <a:off x="838200" y="365125"/>
            <a:ext cx="10515600" cy="672105"/>
          </a:xfrm>
        </p:spPr>
        <p:txBody>
          <a:bodyPr/>
          <a:lstStyle/>
          <a:p>
            <a:r>
              <a:rPr lang="en-US" altLang="en-US" dirty="0"/>
              <a:t>Example 1 – </a:t>
            </a:r>
            <a:r>
              <a:rPr lang="en-US" altLang="en-US" i="1" dirty="0"/>
              <a:t>Solution </a:t>
            </a:r>
            <a:r>
              <a:rPr lang="en-US" altLang="en-US" sz="2400" b="0" dirty="0" smtClean="0"/>
              <a:t>(2 </a:t>
            </a:r>
            <a:r>
              <a:rPr lang="en-US" altLang="en-US" sz="2400" b="0" dirty="0"/>
              <a:t>of 6)</a:t>
            </a:r>
            <a:endParaRPr lang="en-US" sz="2400" b="0" dirty="0"/>
          </a:p>
        </p:txBody>
      </p:sp>
      <p:sp>
        <p:nvSpPr>
          <p:cNvPr id="3" name="Content Placeholder 2">
            <a:extLst>
              <a:ext uri="{FF2B5EF4-FFF2-40B4-BE49-F238E27FC236}">
                <a16:creationId xmlns="" xmlns:a16="http://schemas.microsoft.com/office/drawing/2014/main" id="{B3C466ED-E708-4059-8AA0-3A1BA2F12E14}"/>
              </a:ext>
            </a:extLst>
          </p:cNvPr>
          <p:cNvSpPr>
            <a:spLocks noGrp="1"/>
          </p:cNvSpPr>
          <p:nvPr>
            <p:ph sz="quarter" idx="23"/>
          </p:nvPr>
        </p:nvSpPr>
        <p:spPr>
          <a:xfrm>
            <a:off x="736600" y="1278891"/>
            <a:ext cx="10718800" cy="672104"/>
          </a:xfrm>
        </p:spPr>
        <p:txBody>
          <a:bodyPr/>
          <a:lstStyle/>
          <a:p>
            <a:r>
              <a:rPr lang="en-US" altLang="en-US" dirty="0">
                <a:sym typeface="Symbol" panose="05050102010706020507" pitchFamily="18" charset="2"/>
              </a:rPr>
              <a:t>The </a:t>
            </a:r>
            <a:r>
              <a:rPr lang="en-US" altLang="en-US" i="1" dirty="0">
                <a:sym typeface="Symbol" panose="05050102010706020507" pitchFamily="18" charset="2"/>
              </a:rPr>
              <a:t>i</a:t>
            </a:r>
            <a:r>
              <a:rPr lang="en-US" altLang="en-US" dirty="0">
                <a:sym typeface="Symbol" panose="05050102010706020507" pitchFamily="18" charset="2"/>
              </a:rPr>
              <a:t>th horizontal strip of the dam is approximated by a rectangle with height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x</a:t>
            </a:r>
            <a:r>
              <a:rPr lang="en-US" altLang="en-US" dirty="0" smtClean="0">
                <a:sym typeface="Symbol" panose="05050102010706020507" pitchFamily="18" charset="2"/>
              </a:rPr>
              <a:t> </a:t>
            </a:r>
            <a:r>
              <a:rPr lang="en-US" altLang="en-US" dirty="0">
                <a:sym typeface="Symbol" panose="05050102010706020507" pitchFamily="18" charset="2"/>
              </a:rPr>
              <a:t>and width </a:t>
            </a:r>
            <a:r>
              <a:rPr lang="en-US" altLang="en-US" i="1" dirty="0">
                <a:sym typeface="Symbol" panose="05050102010706020507" pitchFamily="18" charset="2"/>
              </a:rPr>
              <a:t>w</a:t>
            </a:r>
            <a:r>
              <a:rPr lang="en-US" altLang="en-US" i="1" baseline="-25000" dirty="0">
                <a:sym typeface="Symbol" panose="05050102010706020507" pitchFamily="18" charset="2"/>
              </a:rPr>
              <a:t>i</a:t>
            </a:r>
            <a:r>
              <a:rPr lang="en-US" altLang="en-US" dirty="0">
                <a:sym typeface="Symbol" panose="05050102010706020507" pitchFamily="18" charset="2"/>
              </a:rPr>
              <a:t>, where, from similar triangles in Figure 3(b),</a:t>
            </a:r>
            <a:endParaRPr lang="en-US" dirty="0"/>
          </a:p>
        </p:txBody>
      </p:sp>
      <p:graphicFrame>
        <p:nvGraphicFramePr>
          <p:cNvPr id="12" name="Content Placeholder 11" descr="((a)/(16 minus (x_i^*))) = (10/20)">
            <a:extLst>
              <a:ext uri="{FF2B5EF4-FFF2-40B4-BE49-F238E27FC236}">
                <a16:creationId xmlns="" xmlns:a16="http://schemas.microsoft.com/office/drawing/2014/main" id="{8C463301-9652-4EA9-BE84-DE2CA364398B}"/>
              </a:ext>
            </a:extLst>
          </p:cNvPr>
          <p:cNvGraphicFramePr>
            <a:graphicFrameLocks noGrp="1" noChangeAspect="1"/>
          </p:cNvGraphicFramePr>
          <p:nvPr>
            <p:ph sz="quarter" idx="24"/>
            <p:extLst>
              <p:ext uri="{D42A27DB-BD31-4B8C-83A1-F6EECF244321}">
                <p14:modId xmlns:p14="http://schemas.microsoft.com/office/powerpoint/2010/main" val="909991144"/>
              </p:ext>
            </p:extLst>
          </p:nvPr>
        </p:nvGraphicFramePr>
        <p:xfrm>
          <a:off x="3029744" y="2273862"/>
          <a:ext cx="1422400" cy="693737"/>
        </p:xfrm>
        <a:graphic>
          <a:graphicData uri="http://schemas.openxmlformats.org/presentationml/2006/ole">
            <mc:AlternateContent xmlns:mc="http://schemas.openxmlformats.org/markup-compatibility/2006">
              <mc:Choice xmlns:v="urn:schemas-microsoft-com:vml" Requires="v">
                <p:oleObj spid="_x0000_s583981" name="Equation" r:id="rId3" imgW="1562040" imgH="761760" progId="Equation.DSMT4">
                  <p:embed/>
                </p:oleObj>
              </mc:Choice>
              <mc:Fallback>
                <p:oleObj name="Equation" r:id="rId3" imgW="1562040" imgH="761760" progId="Equation.DSMT4">
                  <p:embed/>
                  <p:pic>
                    <p:nvPicPr>
                      <p:cNvPr id="11" name="Object 10">
                        <a:extLst>
                          <a:ext uri="{FF2B5EF4-FFF2-40B4-BE49-F238E27FC236}">
                            <a16:creationId xmlns="" xmlns:a16="http://schemas.microsoft.com/office/drawing/2014/main" id="{E6BDF5B0-F311-4F06-899D-3F6D8DA5CEC1}"/>
                          </a:ext>
                        </a:extLst>
                      </p:cNvPr>
                      <p:cNvPicPr/>
                      <p:nvPr/>
                    </p:nvPicPr>
                    <p:blipFill>
                      <a:blip r:embed="rId4"/>
                      <a:stretch>
                        <a:fillRect/>
                      </a:stretch>
                    </p:blipFill>
                    <p:spPr>
                      <a:xfrm>
                        <a:off x="3029744" y="2273862"/>
                        <a:ext cx="1422400" cy="69373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60721C7D-521E-43A6-B44D-6130A8E6959D}"/>
              </a:ext>
            </a:extLst>
          </p:cNvPr>
          <p:cNvSpPr>
            <a:spLocks noGrp="1"/>
          </p:cNvSpPr>
          <p:nvPr>
            <p:ph sz="quarter" idx="25"/>
          </p:nvPr>
        </p:nvSpPr>
        <p:spPr>
          <a:xfrm>
            <a:off x="736600" y="3015412"/>
            <a:ext cx="432633" cy="522288"/>
          </a:xfrm>
        </p:spPr>
        <p:txBody>
          <a:bodyPr/>
          <a:lstStyle/>
          <a:p>
            <a:r>
              <a:rPr lang="en-US" altLang="en-US" dirty="0">
                <a:sym typeface="Symbol" panose="05050102010706020507" pitchFamily="18" charset="2"/>
              </a:rPr>
              <a:t>or</a:t>
            </a:r>
          </a:p>
        </p:txBody>
      </p:sp>
      <p:graphicFrame>
        <p:nvGraphicFramePr>
          <p:cNvPr id="14" name="Content Placeholder 13" descr="a = ((16 minus (x_i^*))/2) = 8 minus ((x_i^*)/2)">
            <a:extLst>
              <a:ext uri="{FF2B5EF4-FFF2-40B4-BE49-F238E27FC236}">
                <a16:creationId xmlns="" xmlns:a16="http://schemas.microsoft.com/office/drawing/2014/main" id="{1F7D0315-F9DD-4D15-8960-974801341EF3}"/>
              </a:ext>
            </a:extLst>
          </p:cNvPr>
          <p:cNvGraphicFramePr>
            <a:graphicFrameLocks noGrp="1" noChangeAspect="1"/>
          </p:cNvGraphicFramePr>
          <p:nvPr>
            <p:ph sz="quarter" idx="26"/>
            <p:extLst>
              <p:ext uri="{D42A27DB-BD31-4B8C-83A1-F6EECF244321}">
                <p14:modId xmlns:p14="http://schemas.microsoft.com/office/powerpoint/2010/main" val="2789207740"/>
              </p:ext>
            </p:extLst>
          </p:nvPr>
        </p:nvGraphicFramePr>
        <p:xfrm>
          <a:off x="2501900" y="3694113"/>
          <a:ext cx="2478088" cy="735012"/>
        </p:xfrm>
        <a:graphic>
          <a:graphicData uri="http://schemas.openxmlformats.org/presentationml/2006/ole">
            <mc:AlternateContent xmlns:mc="http://schemas.openxmlformats.org/markup-compatibility/2006">
              <mc:Choice xmlns:v="urn:schemas-microsoft-com:vml" Requires="v">
                <p:oleObj spid="_x0000_s583982" name="Equation" r:id="rId5" imgW="2400120" imgH="711000" progId="Equation.DSMT4">
                  <p:embed/>
                </p:oleObj>
              </mc:Choice>
              <mc:Fallback>
                <p:oleObj name="Equation" r:id="rId5" imgW="2400120" imgH="711000" progId="Equation.DSMT4">
                  <p:embed/>
                  <p:pic>
                    <p:nvPicPr>
                      <p:cNvPr id="13" name="Object 12">
                        <a:extLst>
                          <a:ext uri="{FF2B5EF4-FFF2-40B4-BE49-F238E27FC236}">
                            <a16:creationId xmlns="" xmlns:a16="http://schemas.microsoft.com/office/drawing/2014/main" id="{287002F8-551A-4B66-B239-329AC5C5F7BD}"/>
                          </a:ext>
                        </a:extLst>
                      </p:cNvPr>
                      <p:cNvPicPr/>
                      <p:nvPr/>
                    </p:nvPicPr>
                    <p:blipFill>
                      <a:blip r:embed="rId6"/>
                      <a:stretch>
                        <a:fillRect/>
                      </a:stretch>
                    </p:blipFill>
                    <p:spPr>
                      <a:xfrm>
                        <a:off x="2501900" y="3694113"/>
                        <a:ext cx="2478088" cy="735012"/>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75791719-453D-445B-B3F4-018E199C70EF}"/>
              </a:ext>
            </a:extLst>
          </p:cNvPr>
          <p:cNvSpPr>
            <a:spLocks noGrp="1"/>
          </p:cNvSpPr>
          <p:nvPr>
            <p:ph sz="quarter" idx="29"/>
          </p:nvPr>
        </p:nvSpPr>
        <p:spPr>
          <a:xfrm>
            <a:off x="742950" y="5320971"/>
            <a:ext cx="1409700" cy="485775"/>
          </a:xfrm>
        </p:spPr>
        <p:txBody>
          <a:bodyPr/>
          <a:lstStyle/>
          <a:p>
            <a:r>
              <a:rPr lang="en-US" altLang="en-US" dirty="0">
                <a:sym typeface="Symbol" panose="05050102010706020507" pitchFamily="18" charset="2"/>
              </a:rPr>
              <a:t>and so</a:t>
            </a:r>
            <a:endParaRPr lang="en-US" dirty="0"/>
          </a:p>
        </p:txBody>
      </p:sp>
      <p:graphicFrame>
        <p:nvGraphicFramePr>
          <p:cNvPr id="18" name="Content Placeholder 17" descr="(W_i) = 2(15 + a)">
            <a:extLst>
              <a:ext uri="{FF2B5EF4-FFF2-40B4-BE49-F238E27FC236}">
                <a16:creationId xmlns="" xmlns:a16="http://schemas.microsoft.com/office/drawing/2014/main" id="{AD2445D2-96EF-4FE9-8FBC-3311DDEC2324}"/>
              </a:ext>
            </a:extLst>
          </p:cNvPr>
          <p:cNvGraphicFramePr>
            <a:graphicFrameLocks noGrp="1" noChangeAspect="1"/>
          </p:cNvGraphicFramePr>
          <p:nvPr>
            <p:ph sz="quarter" idx="30"/>
            <p:extLst>
              <p:ext uri="{D42A27DB-BD31-4B8C-83A1-F6EECF244321}">
                <p14:modId xmlns:p14="http://schemas.microsoft.com/office/powerpoint/2010/main" val="31024513"/>
              </p:ext>
            </p:extLst>
          </p:nvPr>
        </p:nvGraphicFramePr>
        <p:xfrm>
          <a:off x="2798763" y="5368925"/>
          <a:ext cx="1884362" cy="417513"/>
        </p:xfrm>
        <a:graphic>
          <a:graphicData uri="http://schemas.openxmlformats.org/presentationml/2006/ole">
            <mc:AlternateContent xmlns:mc="http://schemas.openxmlformats.org/markup-compatibility/2006">
              <mc:Choice xmlns:v="urn:schemas-microsoft-com:vml" Requires="v">
                <p:oleObj spid="_x0000_s583983" name="Equation" r:id="rId7" imgW="1777680" imgH="393480" progId="Equation.DSMT4">
                  <p:embed/>
                </p:oleObj>
              </mc:Choice>
              <mc:Fallback>
                <p:oleObj name="Equation" r:id="rId7" imgW="1777680" imgH="393480" progId="Equation.DSMT4">
                  <p:embed/>
                  <p:pic>
                    <p:nvPicPr>
                      <p:cNvPr id="17" name="Object 16">
                        <a:extLst>
                          <a:ext uri="{FF2B5EF4-FFF2-40B4-BE49-F238E27FC236}">
                            <a16:creationId xmlns="" xmlns:a16="http://schemas.microsoft.com/office/drawing/2014/main" id="{0823F342-85CA-4C7B-ADDD-1E883E1BB305}"/>
                          </a:ext>
                        </a:extLst>
                      </p:cNvPr>
                      <p:cNvPicPr/>
                      <p:nvPr/>
                    </p:nvPicPr>
                    <p:blipFill>
                      <a:blip r:embed="rId8"/>
                      <a:stretch>
                        <a:fillRect/>
                      </a:stretch>
                    </p:blipFill>
                    <p:spPr>
                      <a:xfrm>
                        <a:off x="2798763" y="5368925"/>
                        <a:ext cx="1884362" cy="417513"/>
                      </a:xfrm>
                      <a:prstGeom prst="rect">
                        <a:avLst/>
                      </a:prstGeom>
                    </p:spPr>
                  </p:pic>
                </p:oleObj>
              </mc:Fallback>
            </mc:AlternateContent>
          </a:graphicData>
        </a:graphic>
      </p:graphicFrame>
      <p:pic>
        <p:nvPicPr>
          <p:cNvPr id="16" name="Content Placeholder 15" descr="A right triangle pointing downward has a height of 20. The base is 10. A horizontal line a is drawn from the adjacent to the hypotenuse at 16 minus x_i star from the vertex. &#10;">
            <a:extLst>
              <a:ext uri="{FF2B5EF4-FFF2-40B4-BE49-F238E27FC236}">
                <a16:creationId xmlns="" xmlns:a16="http://schemas.microsoft.com/office/drawing/2014/main" id="{C944C7FC-3ECF-4077-910E-B2D3B0192045}"/>
              </a:ext>
            </a:extLst>
          </p:cNvPr>
          <p:cNvPicPr>
            <a:picLocks noGrp="1" noChangeAspect="1"/>
          </p:cNvPicPr>
          <p:nvPr>
            <p:ph sz="quarter" idx="27"/>
          </p:nvPr>
        </p:nvPicPr>
        <p:blipFill>
          <a:blip r:embed="rId9"/>
          <a:stretch>
            <a:fillRect/>
          </a:stretch>
        </p:blipFill>
        <p:spPr>
          <a:xfrm>
            <a:off x="7081321" y="2127108"/>
            <a:ext cx="4753005" cy="3537355"/>
          </a:xfrm>
          <a:prstGeom prst="rect">
            <a:avLst/>
          </a:prstGeom>
        </p:spPr>
      </p:pic>
      <p:sp>
        <p:nvSpPr>
          <p:cNvPr id="8" name="Content Placeholder 7">
            <a:extLst>
              <a:ext uri="{FF2B5EF4-FFF2-40B4-BE49-F238E27FC236}">
                <a16:creationId xmlns="" xmlns:a16="http://schemas.microsoft.com/office/drawing/2014/main" id="{AA77E09C-69BC-4FD5-AD4C-39FC5541C047}"/>
              </a:ext>
            </a:extLst>
          </p:cNvPr>
          <p:cNvSpPr>
            <a:spLocks noGrp="1"/>
          </p:cNvSpPr>
          <p:nvPr>
            <p:ph sz="quarter" idx="28"/>
          </p:nvPr>
        </p:nvSpPr>
        <p:spPr>
          <a:xfrm>
            <a:off x="8321210" y="5786438"/>
            <a:ext cx="2612235" cy="369728"/>
          </a:xfrm>
        </p:spPr>
        <p:txBody>
          <a:bodyPr/>
          <a:lstStyle/>
          <a:p>
            <a:pPr algn="ctr"/>
            <a:r>
              <a:rPr lang="en-US" altLang="en-US" sz="2000" b="1" dirty="0">
                <a:sym typeface="Symbol" panose="05050102010706020507" pitchFamily="18" charset="2"/>
              </a:rPr>
              <a:t>Figure 3(b)</a:t>
            </a:r>
          </a:p>
        </p:txBody>
      </p:sp>
    </p:spTree>
    <p:extLst>
      <p:ext uri="{BB962C8B-B14F-4D97-AF65-F5344CB8AC3E}">
        <p14:creationId xmlns:p14="http://schemas.microsoft.com/office/powerpoint/2010/main" val="1720623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AC70BA-9556-42E6-A7DA-41AD3C405FF6}"/>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(3 of 6)</a:t>
            </a:r>
            <a:endParaRPr lang="en-US" dirty="0"/>
          </a:p>
        </p:txBody>
      </p:sp>
      <p:graphicFrame>
        <p:nvGraphicFramePr>
          <p:cNvPr id="12" name="Content Placeholder 11" descr=" = 2(15 + 8 minus (1/2)(x_i^*)) = 46 minus (x_i^*)">
            <a:extLst>
              <a:ext uri="{FF2B5EF4-FFF2-40B4-BE49-F238E27FC236}">
                <a16:creationId xmlns="" xmlns:a16="http://schemas.microsoft.com/office/drawing/2014/main" id="{8A4EFD6B-417D-4A44-911D-A081FA220798}"/>
              </a:ext>
            </a:extLst>
          </p:cNvPr>
          <p:cNvGraphicFramePr>
            <a:graphicFrameLocks noGrp="1" noChangeAspect="1"/>
          </p:cNvGraphicFramePr>
          <p:nvPr>
            <p:ph sz="quarter" idx="23"/>
            <p:extLst>
              <p:ext uri="{D42A27DB-BD31-4B8C-83A1-F6EECF244321}">
                <p14:modId xmlns:p14="http://schemas.microsoft.com/office/powerpoint/2010/main" val="1907736505"/>
              </p:ext>
            </p:extLst>
          </p:nvPr>
        </p:nvGraphicFramePr>
        <p:xfrm>
          <a:off x="4888106" y="1391677"/>
          <a:ext cx="2415789" cy="1065347"/>
        </p:xfrm>
        <a:graphic>
          <a:graphicData uri="http://schemas.openxmlformats.org/presentationml/2006/ole">
            <mc:AlternateContent xmlns:mc="http://schemas.openxmlformats.org/markup-compatibility/2006">
              <mc:Choice xmlns:v="urn:schemas-microsoft-com:vml" Requires="v">
                <p:oleObj spid="_x0000_s584903" name="Equation" r:id="rId3" imgW="2044440" imgH="901440" progId="Equation.DSMT4">
                  <p:embed/>
                </p:oleObj>
              </mc:Choice>
              <mc:Fallback>
                <p:oleObj name="Equation" r:id="rId3" imgW="2044440" imgH="901440" progId="Equation.DSMT4">
                  <p:embed/>
                  <p:pic>
                    <p:nvPicPr>
                      <p:cNvPr id="11" name="Object 10">
                        <a:extLst>
                          <a:ext uri="{FF2B5EF4-FFF2-40B4-BE49-F238E27FC236}">
                            <a16:creationId xmlns="" xmlns:a16="http://schemas.microsoft.com/office/drawing/2014/main" id="{7E1FB78D-EB09-411A-B116-411E392E5AD8}"/>
                          </a:ext>
                        </a:extLst>
                      </p:cNvPr>
                      <p:cNvPicPr/>
                      <p:nvPr/>
                    </p:nvPicPr>
                    <p:blipFill>
                      <a:blip r:embed="rId4"/>
                      <a:stretch>
                        <a:fillRect/>
                      </a:stretch>
                    </p:blipFill>
                    <p:spPr>
                      <a:xfrm>
                        <a:off x="4888106" y="1391677"/>
                        <a:ext cx="2415789" cy="1065347"/>
                      </a:xfrm>
                      <a:prstGeom prst="rect">
                        <a:avLst/>
                      </a:prstGeom>
                    </p:spPr>
                  </p:pic>
                </p:oleObj>
              </mc:Fallback>
            </mc:AlternateContent>
          </a:graphicData>
        </a:graphic>
      </p:graphicFrame>
      <p:sp>
        <p:nvSpPr>
          <p:cNvPr id="4" name="Content Placeholder 3">
            <a:extLst>
              <a:ext uri="{FF2B5EF4-FFF2-40B4-BE49-F238E27FC236}">
                <a16:creationId xmlns="" xmlns:a16="http://schemas.microsoft.com/office/drawing/2014/main" id="{E6CD4D5D-C201-4707-AFAA-A355F59B121C}"/>
              </a:ext>
            </a:extLst>
          </p:cNvPr>
          <p:cNvSpPr>
            <a:spLocks noGrp="1"/>
          </p:cNvSpPr>
          <p:nvPr>
            <p:ph sz="quarter" idx="24"/>
          </p:nvPr>
        </p:nvSpPr>
        <p:spPr>
          <a:xfrm>
            <a:off x="838200" y="2861113"/>
            <a:ext cx="10712450" cy="401638"/>
          </a:xfrm>
        </p:spPr>
        <p:txBody>
          <a:bodyPr/>
          <a:lstStyle/>
          <a:p>
            <a:r>
              <a:rPr lang="en-US" altLang="en-US" dirty="0">
                <a:sym typeface="Symbol" panose="05050102010706020507" pitchFamily="18" charset="2"/>
              </a:rPr>
              <a:t>If </a:t>
            </a:r>
            <a:r>
              <a:rPr lang="en-US" altLang="en-US" i="1" dirty="0">
                <a:sym typeface="Symbol" panose="05050102010706020507" pitchFamily="18" charset="2"/>
              </a:rPr>
              <a:t>A</a:t>
            </a:r>
            <a:r>
              <a:rPr lang="en-US" altLang="en-US" i="1" baseline="-25000" dirty="0">
                <a:sym typeface="Symbol" panose="05050102010706020507" pitchFamily="18" charset="2"/>
              </a:rPr>
              <a:t>i</a:t>
            </a:r>
            <a:r>
              <a:rPr lang="en-US" altLang="en-US" dirty="0">
                <a:sym typeface="Symbol" panose="05050102010706020507" pitchFamily="18" charset="2"/>
              </a:rPr>
              <a:t> is the area of the </a:t>
            </a:r>
            <a:r>
              <a:rPr lang="en-US" altLang="en-US" i="1" dirty="0">
                <a:sym typeface="Symbol" panose="05050102010706020507" pitchFamily="18" charset="2"/>
              </a:rPr>
              <a:t>i</a:t>
            </a:r>
            <a:r>
              <a:rPr lang="en-US" altLang="en-US" sz="800" dirty="0">
                <a:sym typeface="Symbol" panose="05050102010706020507" pitchFamily="18" charset="2"/>
              </a:rPr>
              <a:t> </a:t>
            </a:r>
            <a:r>
              <a:rPr lang="en-US" altLang="en-US" dirty="0">
                <a:sym typeface="Symbol" panose="05050102010706020507" pitchFamily="18" charset="2"/>
              </a:rPr>
              <a:t>th strip, then</a:t>
            </a:r>
            <a:endParaRPr lang="en-US" dirty="0"/>
          </a:p>
        </p:txBody>
      </p:sp>
      <p:graphicFrame>
        <p:nvGraphicFramePr>
          <p:cNvPr id="15" name="Content Placeholder 14" descr="(A_i) approximately (w_i)Delta(x) = (46 minus (x_i^*))Delta(x)">
            <a:extLst>
              <a:ext uri="{FF2B5EF4-FFF2-40B4-BE49-F238E27FC236}">
                <a16:creationId xmlns="" xmlns:a16="http://schemas.microsoft.com/office/drawing/2014/main" id="{714864AD-789B-4CAE-B19B-27432F00D739}"/>
              </a:ext>
            </a:extLst>
          </p:cNvPr>
          <p:cNvGraphicFramePr>
            <a:graphicFrameLocks noGrp="1" noChangeAspect="1"/>
          </p:cNvGraphicFramePr>
          <p:nvPr>
            <p:ph sz="quarter" idx="25"/>
            <p:extLst>
              <p:ext uri="{D42A27DB-BD31-4B8C-83A1-F6EECF244321}">
                <p14:modId xmlns:p14="http://schemas.microsoft.com/office/powerpoint/2010/main" val="2058348391"/>
              </p:ext>
            </p:extLst>
          </p:nvPr>
        </p:nvGraphicFramePr>
        <p:xfrm>
          <a:off x="4655343" y="4065547"/>
          <a:ext cx="2881313" cy="1129824"/>
        </p:xfrm>
        <a:graphic>
          <a:graphicData uri="http://schemas.openxmlformats.org/presentationml/2006/ole">
            <mc:AlternateContent xmlns:mc="http://schemas.openxmlformats.org/markup-compatibility/2006">
              <mc:Choice xmlns:v="urn:schemas-microsoft-com:vml" Requires="v">
                <p:oleObj spid="_x0000_s584904" name="Equation" r:id="rId5" imgW="2234880" imgH="876240" progId="Equation.DSMT4">
                  <p:embed/>
                </p:oleObj>
              </mc:Choice>
              <mc:Fallback>
                <p:oleObj name="Equation" r:id="rId5" imgW="2234880" imgH="876240" progId="Equation.DSMT4">
                  <p:embed/>
                  <p:pic>
                    <p:nvPicPr>
                      <p:cNvPr id="14" name="Object 13">
                        <a:extLst>
                          <a:ext uri="{FF2B5EF4-FFF2-40B4-BE49-F238E27FC236}">
                            <a16:creationId xmlns="" xmlns:a16="http://schemas.microsoft.com/office/drawing/2014/main" id="{BF2844C3-EEAD-45F8-9D71-60470B99A826}"/>
                          </a:ext>
                        </a:extLst>
                      </p:cNvPr>
                      <p:cNvPicPr/>
                      <p:nvPr/>
                    </p:nvPicPr>
                    <p:blipFill>
                      <a:blip r:embed="rId6"/>
                      <a:stretch>
                        <a:fillRect/>
                      </a:stretch>
                    </p:blipFill>
                    <p:spPr>
                      <a:xfrm>
                        <a:off x="4655343" y="4065547"/>
                        <a:ext cx="2881313" cy="1129824"/>
                      </a:xfrm>
                      <a:prstGeom prst="rect">
                        <a:avLst/>
                      </a:prstGeom>
                    </p:spPr>
                  </p:pic>
                </p:oleObj>
              </mc:Fallback>
            </mc:AlternateContent>
          </a:graphicData>
        </a:graphic>
      </p:graphicFrame>
    </p:spTree>
    <p:extLst>
      <p:ext uri="{BB962C8B-B14F-4D97-AF65-F5344CB8AC3E}">
        <p14:creationId xmlns:p14="http://schemas.microsoft.com/office/powerpoint/2010/main" val="13389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60780-F100-4DBE-BF5C-E7DF67E87097}"/>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(4 of 6)</a:t>
            </a:r>
            <a:endParaRPr lang="en-US" dirty="0"/>
          </a:p>
        </p:txBody>
      </p:sp>
      <p:sp>
        <p:nvSpPr>
          <p:cNvPr id="3" name="Content Placeholder 2">
            <a:extLst>
              <a:ext uri="{FF2B5EF4-FFF2-40B4-BE49-F238E27FC236}">
                <a16:creationId xmlns="" xmlns:a16="http://schemas.microsoft.com/office/drawing/2014/main" id="{9D5C0E87-B224-438E-80BC-CCB82F6A6791}"/>
              </a:ext>
            </a:extLst>
          </p:cNvPr>
          <p:cNvSpPr>
            <a:spLocks noGrp="1"/>
          </p:cNvSpPr>
          <p:nvPr>
            <p:ph sz="quarter" idx="23"/>
          </p:nvPr>
        </p:nvSpPr>
        <p:spPr>
          <a:xfrm>
            <a:off x="736600" y="1289050"/>
            <a:ext cx="10718800" cy="656098"/>
          </a:xfrm>
        </p:spPr>
        <p:txBody>
          <a:bodyPr/>
          <a:lstStyle/>
          <a:p>
            <a:r>
              <a:rPr lang="en-US" altLang="en-US" dirty="0">
                <a:sym typeface="Symbol" panose="05050102010706020507" pitchFamily="18" charset="2"/>
              </a:rPr>
              <a:t>If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x</a:t>
            </a:r>
            <a:r>
              <a:rPr lang="en-US" altLang="en-US" dirty="0" smtClean="0">
                <a:sym typeface="Symbol" panose="05050102010706020507" pitchFamily="18" charset="2"/>
              </a:rPr>
              <a:t> </a:t>
            </a:r>
            <a:r>
              <a:rPr lang="en-US" altLang="en-US" dirty="0">
                <a:sym typeface="Symbol" panose="05050102010706020507" pitchFamily="18" charset="2"/>
              </a:rPr>
              <a:t>is small, then the pressure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on the </a:t>
            </a:r>
            <a:r>
              <a:rPr lang="en-US" altLang="en-US" i="1" dirty="0">
                <a:sym typeface="Symbol" panose="05050102010706020507" pitchFamily="18" charset="2"/>
              </a:rPr>
              <a:t>i</a:t>
            </a:r>
            <a:r>
              <a:rPr lang="en-US" altLang="en-US" sz="800" dirty="0">
                <a:sym typeface="Symbol" panose="05050102010706020507" pitchFamily="18" charset="2"/>
              </a:rPr>
              <a:t> </a:t>
            </a:r>
            <a:r>
              <a:rPr lang="en-US" altLang="en-US" dirty="0">
                <a:sym typeface="Symbol" panose="05050102010706020507" pitchFamily="18" charset="2"/>
              </a:rPr>
              <a:t>th strip is almost constant and we can use Equation 1 to write</a:t>
            </a:r>
            <a:endParaRPr lang="en-US" dirty="0"/>
          </a:p>
        </p:txBody>
      </p:sp>
      <p:graphicFrame>
        <p:nvGraphicFramePr>
          <p:cNvPr id="12" name="Content Placeholder 11" descr="(P_i) approximately 1000 g(x_i^*)">
            <a:extLst>
              <a:ext uri="{FF2B5EF4-FFF2-40B4-BE49-F238E27FC236}">
                <a16:creationId xmlns="" xmlns:a16="http://schemas.microsoft.com/office/drawing/2014/main" id="{9ED1ED4E-B315-4C0C-AA42-DACA9DB00E18}"/>
              </a:ext>
            </a:extLst>
          </p:cNvPr>
          <p:cNvGraphicFramePr>
            <a:graphicFrameLocks noGrp="1" noChangeAspect="1"/>
          </p:cNvGraphicFramePr>
          <p:nvPr>
            <p:ph sz="quarter" idx="24"/>
            <p:extLst>
              <p:ext uri="{D42A27DB-BD31-4B8C-83A1-F6EECF244321}">
                <p14:modId xmlns:p14="http://schemas.microsoft.com/office/powerpoint/2010/main" val="3115434434"/>
              </p:ext>
            </p:extLst>
          </p:nvPr>
        </p:nvGraphicFramePr>
        <p:xfrm>
          <a:off x="5208588" y="2495550"/>
          <a:ext cx="1768475" cy="431800"/>
        </p:xfrm>
        <a:graphic>
          <a:graphicData uri="http://schemas.openxmlformats.org/presentationml/2006/ole">
            <mc:AlternateContent xmlns:mc="http://schemas.openxmlformats.org/markup-compatibility/2006">
              <mc:Choice xmlns:v="urn:schemas-microsoft-com:vml" Requires="v">
                <p:oleObj spid="_x0000_s585923" name="Equation" r:id="rId3" imgW="1562040" imgH="380880" progId="Equation.DSMT4">
                  <p:embed/>
                </p:oleObj>
              </mc:Choice>
              <mc:Fallback>
                <p:oleObj name="Equation" r:id="rId3" imgW="1562040" imgH="380880" progId="Equation.DSMT4">
                  <p:embed/>
                  <p:pic>
                    <p:nvPicPr>
                      <p:cNvPr id="11" name="Object 10">
                        <a:extLst>
                          <a:ext uri="{FF2B5EF4-FFF2-40B4-BE49-F238E27FC236}">
                            <a16:creationId xmlns="" xmlns:a16="http://schemas.microsoft.com/office/drawing/2014/main" id="{F2F3EEF5-59F1-4477-BC20-F011D3995C79}"/>
                          </a:ext>
                        </a:extLst>
                      </p:cNvPr>
                      <p:cNvPicPr/>
                      <p:nvPr/>
                    </p:nvPicPr>
                    <p:blipFill>
                      <a:blip r:embed="rId4"/>
                      <a:stretch>
                        <a:fillRect/>
                      </a:stretch>
                    </p:blipFill>
                    <p:spPr>
                      <a:xfrm>
                        <a:off x="5208588" y="2495550"/>
                        <a:ext cx="1768475" cy="431800"/>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E6D2F851-BE6C-459D-8A5D-DA1154E42C6F}"/>
              </a:ext>
            </a:extLst>
          </p:cNvPr>
          <p:cNvSpPr>
            <a:spLocks noGrp="1"/>
          </p:cNvSpPr>
          <p:nvPr>
            <p:ph sz="quarter" idx="25"/>
          </p:nvPr>
        </p:nvSpPr>
        <p:spPr>
          <a:xfrm>
            <a:off x="736600" y="3281888"/>
            <a:ext cx="10712450" cy="656099"/>
          </a:xfrm>
        </p:spPr>
        <p:txBody>
          <a:bodyPr/>
          <a:lstStyle/>
          <a:p>
            <a:r>
              <a:rPr lang="en-US" altLang="en-US" dirty="0">
                <a:sym typeface="Symbol" panose="05050102010706020507" pitchFamily="18" charset="2"/>
              </a:rPr>
              <a:t>The hydrostatic force </a:t>
            </a:r>
            <a:r>
              <a:rPr lang="en-US" altLang="en-US" i="1" dirty="0">
                <a:sym typeface="Symbol" panose="05050102010706020507" pitchFamily="18" charset="2"/>
              </a:rPr>
              <a:t>F</a:t>
            </a:r>
            <a:r>
              <a:rPr lang="en-US" altLang="en-US" i="1" baseline="-25000" dirty="0">
                <a:sym typeface="Symbol" panose="05050102010706020507" pitchFamily="18" charset="2"/>
              </a:rPr>
              <a:t>i</a:t>
            </a:r>
            <a:r>
              <a:rPr lang="en-US" altLang="en-US" dirty="0">
                <a:sym typeface="Symbol" panose="05050102010706020507" pitchFamily="18" charset="2"/>
              </a:rPr>
              <a:t> acting on the </a:t>
            </a:r>
            <a:r>
              <a:rPr lang="en-US" altLang="en-US" i="1" dirty="0">
                <a:sym typeface="Symbol" panose="05050102010706020507" pitchFamily="18" charset="2"/>
              </a:rPr>
              <a:t>i</a:t>
            </a:r>
            <a:r>
              <a:rPr lang="en-US" altLang="en-US" sz="800" dirty="0">
                <a:sym typeface="Symbol" panose="05050102010706020507" pitchFamily="18" charset="2"/>
              </a:rPr>
              <a:t> </a:t>
            </a:r>
            <a:r>
              <a:rPr lang="en-US" altLang="en-US" dirty="0">
                <a:sym typeface="Symbol" panose="05050102010706020507" pitchFamily="18" charset="2"/>
              </a:rPr>
              <a:t>th strip is the product of the pressure and the area:</a:t>
            </a:r>
            <a:endParaRPr lang="en-US" dirty="0"/>
          </a:p>
        </p:txBody>
      </p:sp>
      <p:graphicFrame>
        <p:nvGraphicFramePr>
          <p:cNvPr id="14" name="Content Placeholder 13" descr="(F_i) = (P_i)(A_i) approximately 1000 g(x_i^*)(46 minus (X_i^*))Delta(x)">
            <a:extLst>
              <a:ext uri="{FF2B5EF4-FFF2-40B4-BE49-F238E27FC236}">
                <a16:creationId xmlns="" xmlns:a16="http://schemas.microsoft.com/office/drawing/2014/main" id="{1E25C416-AB80-450A-A3CD-D8EDA9E37D75}"/>
              </a:ext>
            </a:extLst>
          </p:cNvPr>
          <p:cNvGraphicFramePr>
            <a:graphicFrameLocks noGrp="1" noChangeAspect="1"/>
          </p:cNvGraphicFramePr>
          <p:nvPr>
            <p:ph sz="quarter" idx="26"/>
            <p:extLst>
              <p:ext uri="{D42A27DB-BD31-4B8C-83A1-F6EECF244321}">
                <p14:modId xmlns:p14="http://schemas.microsoft.com/office/powerpoint/2010/main" val="1748620851"/>
              </p:ext>
            </p:extLst>
          </p:nvPr>
        </p:nvGraphicFramePr>
        <p:xfrm>
          <a:off x="5084971" y="4467781"/>
          <a:ext cx="3337084" cy="895827"/>
        </p:xfrm>
        <a:graphic>
          <a:graphicData uri="http://schemas.openxmlformats.org/presentationml/2006/ole">
            <mc:AlternateContent xmlns:mc="http://schemas.openxmlformats.org/markup-compatibility/2006">
              <mc:Choice xmlns:v="urn:schemas-microsoft-com:vml" Requires="v">
                <p:oleObj spid="_x0000_s585924" name="Equation" r:id="rId5" imgW="3263760" imgH="876240" progId="Equation.DSMT4">
                  <p:embed/>
                </p:oleObj>
              </mc:Choice>
              <mc:Fallback>
                <p:oleObj name="Equation" r:id="rId5" imgW="3263760" imgH="876240" progId="Equation.DSMT4">
                  <p:embed/>
                  <p:pic>
                    <p:nvPicPr>
                      <p:cNvPr id="13" name="Object 12">
                        <a:extLst>
                          <a:ext uri="{FF2B5EF4-FFF2-40B4-BE49-F238E27FC236}">
                            <a16:creationId xmlns="" xmlns:a16="http://schemas.microsoft.com/office/drawing/2014/main" id="{9F378B74-8862-4B78-9E41-33A0A04EB91A}"/>
                          </a:ext>
                        </a:extLst>
                      </p:cNvPr>
                      <p:cNvPicPr/>
                      <p:nvPr/>
                    </p:nvPicPr>
                    <p:blipFill>
                      <a:blip r:embed="rId6"/>
                      <a:stretch>
                        <a:fillRect/>
                      </a:stretch>
                    </p:blipFill>
                    <p:spPr>
                      <a:xfrm>
                        <a:off x="5084971" y="4467781"/>
                        <a:ext cx="3337084" cy="895827"/>
                      </a:xfrm>
                      <a:prstGeom prst="rect">
                        <a:avLst/>
                      </a:prstGeom>
                    </p:spPr>
                  </p:pic>
                </p:oleObj>
              </mc:Fallback>
            </mc:AlternateContent>
          </a:graphicData>
        </a:graphic>
      </p:graphicFrame>
    </p:spTree>
    <p:extLst>
      <p:ext uri="{BB962C8B-B14F-4D97-AF65-F5344CB8AC3E}">
        <p14:creationId xmlns:p14="http://schemas.microsoft.com/office/powerpoint/2010/main" val="207124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254E0-9C16-4E54-A9F9-CF55202D38E7}"/>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(5 of 6)</a:t>
            </a:r>
            <a:endParaRPr lang="en-US" dirty="0"/>
          </a:p>
        </p:txBody>
      </p:sp>
      <p:sp>
        <p:nvSpPr>
          <p:cNvPr id="3" name="Content Placeholder 2">
            <a:extLst>
              <a:ext uri="{FF2B5EF4-FFF2-40B4-BE49-F238E27FC236}">
                <a16:creationId xmlns="" xmlns:a16="http://schemas.microsoft.com/office/drawing/2014/main" id="{5A2BBA77-17FB-498A-9A4A-DE4E4815CD96}"/>
              </a:ext>
            </a:extLst>
          </p:cNvPr>
          <p:cNvSpPr>
            <a:spLocks noGrp="1"/>
          </p:cNvSpPr>
          <p:nvPr>
            <p:ph sz="quarter" idx="23"/>
          </p:nvPr>
        </p:nvSpPr>
        <p:spPr>
          <a:xfrm>
            <a:off x="736600" y="1289050"/>
            <a:ext cx="10718800" cy="672104"/>
          </a:xfrm>
        </p:spPr>
        <p:txBody>
          <a:bodyPr/>
          <a:lstStyle/>
          <a:p>
            <a:r>
              <a:rPr lang="en-US" altLang="en-US" dirty="0">
                <a:sym typeface="Symbol" panose="05050102010706020507" pitchFamily="18" charset="2"/>
              </a:rPr>
              <a:t>Adding these forces and taking the limit as </a:t>
            </a:r>
            <a:r>
              <a:rPr lang="en-US" altLang="en-US" i="1" dirty="0">
                <a:sym typeface="Symbol" panose="05050102010706020507" pitchFamily="18" charset="2"/>
              </a:rPr>
              <a:t>n</a:t>
            </a:r>
            <a:r>
              <a:rPr lang="en-US" altLang="en-US" dirty="0">
                <a:sym typeface="Symbol" panose="05050102010706020507" pitchFamily="18" charset="2"/>
              </a:rPr>
              <a:t> </a:t>
            </a:r>
            <a:r>
              <a:rPr lang="en-US" altLang="en-US" dirty="0" smtClean="0">
                <a:sym typeface="Symbol" panose="05050102010706020507" pitchFamily="18" charset="2"/>
              </a:rPr>
              <a:t>∞, </a:t>
            </a:r>
            <a:r>
              <a:rPr lang="en-US" altLang="en-US" dirty="0">
                <a:sym typeface="Symbol" panose="05050102010706020507" pitchFamily="18" charset="2"/>
              </a:rPr>
              <a:t>we obtain the total hydrostatic force on the dam:</a:t>
            </a:r>
            <a:endParaRPr lang="en-US" dirty="0"/>
          </a:p>
        </p:txBody>
      </p:sp>
      <p:graphicFrame>
        <p:nvGraphicFramePr>
          <p:cNvPr id="14" name="Content Placeholder 13" descr="F = lim_(n right arrow infinity) (sum_(i = 1)^n (1000g x_i^* (46 minus x_i^*)  Delta (x))) =  int_0^16 (1000g x(46 minus x) d x) =  1000(9.8) int _0^16 ((46x minus (x^2)) d x)&#10;">
            <a:extLst>
              <a:ext uri="{FF2B5EF4-FFF2-40B4-BE49-F238E27FC236}">
                <a16:creationId xmlns="" xmlns:a16="http://schemas.microsoft.com/office/drawing/2014/main" id="{5A83A8CD-753B-41D7-BBFD-273E5C704A58}"/>
              </a:ext>
            </a:extLst>
          </p:cNvPr>
          <p:cNvGraphicFramePr>
            <a:graphicFrameLocks noGrp="1" noChangeAspect="1"/>
          </p:cNvGraphicFramePr>
          <p:nvPr>
            <p:ph sz="quarter" idx="24"/>
            <p:extLst>
              <p:ext uri="{D42A27DB-BD31-4B8C-83A1-F6EECF244321}">
                <p14:modId xmlns:p14="http://schemas.microsoft.com/office/powerpoint/2010/main" val="3082485035"/>
              </p:ext>
            </p:extLst>
          </p:nvPr>
        </p:nvGraphicFramePr>
        <p:xfrm>
          <a:off x="3945663" y="2426566"/>
          <a:ext cx="4294322" cy="2201867"/>
        </p:xfrm>
        <a:graphic>
          <a:graphicData uri="http://schemas.openxmlformats.org/presentationml/2006/ole">
            <mc:AlternateContent xmlns:mc="http://schemas.openxmlformats.org/markup-compatibility/2006">
              <mc:Choice xmlns:v="urn:schemas-microsoft-com:vml" Requires="v">
                <p:oleObj spid="_x0000_s586849" name="Equation" r:id="rId3" imgW="3987720" imgH="2044440" progId="Equation.DSMT4">
                  <p:embed/>
                </p:oleObj>
              </mc:Choice>
              <mc:Fallback>
                <p:oleObj name="Equation" r:id="rId3" imgW="3987720" imgH="2044440" progId="Equation.DSMT4">
                  <p:embed/>
                  <p:pic>
                    <p:nvPicPr>
                      <p:cNvPr id="13" name="Object 12">
                        <a:extLst>
                          <a:ext uri="{FF2B5EF4-FFF2-40B4-BE49-F238E27FC236}">
                            <a16:creationId xmlns="" xmlns:a16="http://schemas.microsoft.com/office/drawing/2014/main" id="{43876104-9684-4D7F-9D7E-D5D65A8F554B}"/>
                          </a:ext>
                        </a:extLst>
                      </p:cNvPr>
                      <p:cNvPicPr/>
                      <p:nvPr/>
                    </p:nvPicPr>
                    <p:blipFill>
                      <a:blip r:embed="rId4"/>
                      <a:stretch>
                        <a:fillRect/>
                      </a:stretch>
                    </p:blipFill>
                    <p:spPr>
                      <a:xfrm>
                        <a:off x="3945663" y="2426566"/>
                        <a:ext cx="4294322" cy="2201867"/>
                      </a:xfrm>
                      <a:prstGeom prst="rect">
                        <a:avLst/>
                      </a:prstGeom>
                    </p:spPr>
                  </p:pic>
                </p:oleObj>
              </mc:Fallback>
            </mc:AlternateContent>
          </a:graphicData>
        </a:graphic>
      </p:graphicFrame>
    </p:spTree>
    <p:extLst>
      <p:ext uri="{BB962C8B-B14F-4D97-AF65-F5344CB8AC3E}">
        <p14:creationId xmlns:p14="http://schemas.microsoft.com/office/powerpoint/2010/main" val="3261146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47A6F-062D-493F-A6BB-1CBA58F8AE11}"/>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(6</a:t>
            </a:r>
            <a:r>
              <a:rPr lang="en-US" altLang="en-US" sz="2400" b="0" baseline="0" dirty="0"/>
              <a:t> </a:t>
            </a:r>
            <a:r>
              <a:rPr lang="en-US" altLang="en-US" sz="2400" b="0" dirty="0"/>
              <a:t>of 6)</a:t>
            </a:r>
            <a:endParaRPr lang="en-US" dirty="0"/>
          </a:p>
        </p:txBody>
      </p:sp>
      <p:graphicFrame>
        <p:nvGraphicFramePr>
          <p:cNvPr id="8" name="Content Placeholder 7" descr=" =  9800([23(x^2) minus ((x^3)/3)]_0^16) approximately 4.43 times (10^7) Newtons&#10;">
            <a:extLst>
              <a:ext uri="{FF2B5EF4-FFF2-40B4-BE49-F238E27FC236}">
                <a16:creationId xmlns="" xmlns:a16="http://schemas.microsoft.com/office/drawing/2014/main" id="{77F68315-6830-4209-A677-BC0EE523F55F}"/>
              </a:ext>
            </a:extLst>
          </p:cNvPr>
          <p:cNvGraphicFramePr>
            <a:graphicFrameLocks noGrp="1" noChangeAspect="1"/>
          </p:cNvGraphicFramePr>
          <p:nvPr>
            <p:ph sz="quarter" idx="23"/>
            <p:extLst>
              <p:ext uri="{D42A27DB-BD31-4B8C-83A1-F6EECF244321}">
                <p14:modId xmlns:p14="http://schemas.microsoft.com/office/powerpoint/2010/main" val="3053590449"/>
              </p:ext>
            </p:extLst>
          </p:nvPr>
        </p:nvGraphicFramePr>
        <p:xfrm>
          <a:off x="4413394" y="1648260"/>
          <a:ext cx="3365212" cy="1657495"/>
        </p:xfrm>
        <a:graphic>
          <a:graphicData uri="http://schemas.openxmlformats.org/presentationml/2006/ole">
            <mc:AlternateContent xmlns:mc="http://schemas.openxmlformats.org/markup-compatibility/2006">
              <mc:Choice xmlns:v="urn:schemas-microsoft-com:vml" Requires="v">
                <p:oleObj spid="_x0000_s587873" name="Equation" r:id="rId3" imgW="2552400" imgH="1257120" progId="Equation.DSMT4">
                  <p:embed/>
                </p:oleObj>
              </mc:Choice>
              <mc:Fallback>
                <p:oleObj name="Equation" r:id="rId3" imgW="2552400" imgH="1257120" progId="Equation.DSMT4">
                  <p:embed/>
                  <p:pic>
                    <p:nvPicPr>
                      <p:cNvPr id="7" name="Object 6">
                        <a:extLst>
                          <a:ext uri="{FF2B5EF4-FFF2-40B4-BE49-F238E27FC236}">
                            <a16:creationId xmlns="" xmlns:a16="http://schemas.microsoft.com/office/drawing/2014/main" id="{2343AD83-8904-4C26-AB5A-BF96833005DB}"/>
                          </a:ext>
                        </a:extLst>
                      </p:cNvPr>
                      <p:cNvPicPr/>
                      <p:nvPr/>
                    </p:nvPicPr>
                    <p:blipFill>
                      <a:blip r:embed="rId4"/>
                      <a:stretch>
                        <a:fillRect/>
                      </a:stretch>
                    </p:blipFill>
                    <p:spPr>
                      <a:xfrm>
                        <a:off x="4413394" y="1648260"/>
                        <a:ext cx="3365212" cy="1657495"/>
                      </a:xfrm>
                      <a:prstGeom prst="rect">
                        <a:avLst/>
                      </a:prstGeom>
                    </p:spPr>
                  </p:pic>
                </p:oleObj>
              </mc:Fallback>
            </mc:AlternateContent>
          </a:graphicData>
        </a:graphic>
      </p:graphicFrame>
    </p:spTree>
    <p:extLst>
      <p:ext uri="{BB962C8B-B14F-4D97-AF65-F5344CB8AC3E}">
        <p14:creationId xmlns:p14="http://schemas.microsoft.com/office/powerpoint/2010/main" val="3182165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3F36A8-7D70-4B61-AB93-4187F485B544}"/>
              </a:ext>
            </a:extLst>
          </p:cNvPr>
          <p:cNvSpPr>
            <a:spLocks noGrp="1"/>
          </p:cNvSpPr>
          <p:nvPr>
            <p:ph type="title"/>
          </p:nvPr>
        </p:nvSpPr>
        <p:spPr>
          <a:xfrm>
            <a:off x="838200" y="2623047"/>
            <a:ext cx="10515600" cy="672105"/>
          </a:xfrm>
        </p:spPr>
        <p:txBody>
          <a:bodyPr/>
          <a:lstStyle/>
          <a:p>
            <a:pPr algn="ctr"/>
            <a:r>
              <a:rPr lang="en-US" sz="4000" dirty="0"/>
              <a:t>Moments and Centers of Mass</a:t>
            </a:r>
          </a:p>
        </p:txBody>
      </p:sp>
    </p:spTree>
    <p:extLst>
      <p:ext uri="{BB962C8B-B14F-4D97-AF65-F5344CB8AC3E}">
        <p14:creationId xmlns:p14="http://schemas.microsoft.com/office/powerpoint/2010/main" val="373003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48F3CB-EFBC-4F99-B143-4F21AF7A9EEE}"/>
              </a:ext>
            </a:extLst>
          </p:cNvPr>
          <p:cNvSpPr>
            <a:spLocks noGrp="1"/>
          </p:cNvSpPr>
          <p:nvPr>
            <p:ph type="title"/>
          </p:nvPr>
        </p:nvSpPr>
        <p:spPr/>
        <p:txBody>
          <a:bodyPr/>
          <a:lstStyle/>
          <a:p>
            <a:r>
              <a:rPr lang="en-US" altLang="en-US" dirty="0"/>
              <a:t>Moments and Centers of Mass </a:t>
            </a:r>
            <a:r>
              <a:rPr lang="en-US" altLang="en-US" sz="2400" b="0" dirty="0"/>
              <a:t>(1 of 9) </a:t>
            </a:r>
            <a:endParaRPr lang="en-US" sz="2400" b="0" dirty="0"/>
          </a:p>
        </p:txBody>
      </p:sp>
      <p:sp>
        <p:nvSpPr>
          <p:cNvPr id="3" name="Content Placeholder 2">
            <a:extLst>
              <a:ext uri="{FF2B5EF4-FFF2-40B4-BE49-F238E27FC236}">
                <a16:creationId xmlns="" xmlns:a16="http://schemas.microsoft.com/office/drawing/2014/main" id="{763A51EB-BD19-4173-B9BD-B635B387FA8A}"/>
              </a:ext>
            </a:extLst>
          </p:cNvPr>
          <p:cNvSpPr>
            <a:spLocks noGrp="1"/>
          </p:cNvSpPr>
          <p:nvPr>
            <p:ph sz="quarter" idx="23"/>
          </p:nvPr>
        </p:nvSpPr>
        <p:spPr>
          <a:xfrm>
            <a:off x="685594" y="1295348"/>
            <a:ext cx="10712450" cy="1212850"/>
          </a:xfrm>
        </p:spPr>
        <p:txBody>
          <a:bodyPr/>
          <a:lstStyle/>
          <a:p>
            <a:r>
              <a:rPr lang="en-US" altLang="en-US" dirty="0">
                <a:sym typeface="Symbol" panose="05050102010706020507" pitchFamily="18" charset="2"/>
              </a:rPr>
              <a:t>Our main objective here is to find the point </a:t>
            </a:r>
            <a:r>
              <a:rPr lang="en-US" altLang="en-US" i="1" dirty="0">
                <a:sym typeface="Symbol" panose="05050102010706020507" pitchFamily="18" charset="2"/>
              </a:rPr>
              <a:t>P</a:t>
            </a:r>
            <a:r>
              <a:rPr lang="en-US" altLang="en-US" dirty="0">
                <a:sym typeface="Symbol" panose="05050102010706020507" pitchFamily="18" charset="2"/>
              </a:rPr>
              <a:t> on which a thin plate of any given shape balances horizontally as in Figure 5.</a:t>
            </a:r>
          </a:p>
          <a:p>
            <a:r>
              <a:rPr lang="en-US" altLang="en-US" dirty="0">
                <a:sym typeface="Symbol" panose="05050102010706020507" pitchFamily="18" charset="2"/>
              </a:rPr>
              <a:t>This point is called the </a:t>
            </a:r>
            <a:r>
              <a:rPr lang="en-US" altLang="en-US" b="1" dirty="0">
                <a:sym typeface="Symbol" panose="05050102010706020507" pitchFamily="18" charset="2"/>
              </a:rPr>
              <a:t>center of mass </a:t>
            </a:r>
            <a:r>
              <a:rPr lang="en-US" altLang="en-US" dirty="0">
                <a:sym typeface="Symbol" panose="05050102010706020507" pitchFamily="18" charset="2"/>
              </a:rPr>
              <a:t>(or center of gravity) of the plate.</a:t>
            </a:r>
          </a:p>
        </p:txBody>
      </p:sp>
      <p:pic>
        <p:nvPicPr>
          <p:cNvPr id="7" name="Content Placeholder 6" descr="The image shows a thin plate of a given shape horizontally balanced on a fulcrum. A point P is plotted on the center of mass of the plate.&#10;">
            <a:extLst>
              <a:ext uri="{FF2B5EF4-FFF2-40B4-BE49-F238E27FC236}">
                <a16:creationId xmlns="" xmlns:a16="http://schemas.microsoft.com/office/drawing/2014/main" id="{421AE825-3A6E-44F1-A84B-F50AB29F001D}"/>
              </a:ext>
            </a:extLst>
          </p:cNvPr>
          <p:cNvPicPr>
            <a:picLocks noGrp="1" noChangeAspect="1"/>
          </p:cNvPicPr>
          <p:nvPr>
            <p:ph sz="quarter" idx="24"/>
          </p:nvPr>
        </p:nvPicPr>
        <p:blipFill>
          <a:blip r:embed="rId2"/>
          <a:stretch>
            <a:fillRect/>
          </a:stretch>
        </p:blipFill>
        <p:spPr>
          <a:xfrm>
            <a:off x="3176618" y="2716032"/>
            <a:ext cx="5222815" cy="2699331"/>
          </a:xfrm>
          <a:prstGeom prst="rect">
            <a:avLst/>
          </a:prstGeom>
        </p:spPr>
      </p:pic>
      <p:sp>
        <p:nvSpPr>
          <p:cNvPr id="5" name="Content Placeholder 4">
            <a:extLst>
              <a:ext uri="{FF2B5EF4-FFF2-40B4-BE49-F238E27FC236}">
                <a16:creationId xmlns="" xmlns:a16="http://schemas.microsoft.com/office/drawing/2014/main" id="{E879A16A-1F2E-4EF2-ABBD-F96B5CAB4267}"/>
              </a:ext>
            </a:extLst>
          </p:cNvPr>
          <p:cNvSpPr>
            <a:spLocks noGrp="1"/>
          </p:cNvSpPr>
          <p:nvPr>
            <p:ph sz="quarter" idx="25"/>
          </p:nvPr>
        </p:nvSpPr>
        <p:spPr>
          <a:xfrm>
            <a:off x="641350" y="5694748"/>
            <a:ext cx="10712450" cy="242889"/>
          </a:xfrm>
        </p:spPr>
        <p:txBody>
          <a:bodyPr/>
          <a:lstStyle/>
          <a:p>
            <a:pPr algn="ctr"/>
            <a:r>
              <a:rPr lang="en-US" altLang="en-US" sz="2000" b="1" dirty="0">
                <a:sym typeface="Symbol" panose="05050102010706020507" pitchFamily="18" charset="2"/>
              </a:rPr>
              <a:t>Figure 5 </a:t>
            </a:r>
            <a:endParaRPr lang="en-US" sz="2000" dirty="0"/>
          </a:p>
        </p:txBody>
      </p:sp>
    </p:spTree>
    <p:extLst>
      <p:ext uri="{BB962C8B-B14F-4D97-AF65-F5344CB8AC3E}">
        <p14:creationId xmlns:p14="http://schemas.microsoft.com/office/powerpoint/2010/main" val="715751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92972-DB2E-423D-8B9B-84F12C6D02C7}"/>
              </a:ext>
            </a:extLst>
          </p:cNvPr>
          <p:cNvSpPr>
            <a:spLocks noGrp="1"/>
          </p:cNvSpPr>
          <p:nvPr>
            <p:ph type="title"/>
          </p:nvPr>
        </p:nvSpPr>
        <p:spPr/>
        <p:txBody>
          <a:bodyPr/>
          <a:lstStyle/>
          <a:p>
            <a:r>
              <a:rPr lang="en-US" altLang="en-US" dirty="0"/>
              <a:t>Moments and Centers of Mass </a:t>
            </a:r>
            <a:r>
              <a:rPr lang="en-US" altLang="en-US" sz="2400" b="0" dirty="0"/>
              <a:t>(2 of 9) </a:t>
            </a:r>
            <a:endParaRPr lang="en-US" dirty="0"/>
          </a:p>
        </p:txBody>
      </p:sp>
      <p:sp>
        <p:nvSpPr>
          <p:cNvPr id="3" name="Content Placeholder 2">
            <a:extLst>
              <a:ext uri="{FF2B5EF4-FFF2-40B4-BE49-F238E27FC236}">
                <a16:creationId xmlns="" xmlns:a16="http://schemas.microsoft.com/office/drawing/2014/main" id="{7D8BD809-1FC2-4680-ACC9-E99D3F89372B}"/>
              </a:ext>
            </a:extLst>
          </p:cNvPr>
          <p:cNvSpPr>
            <a:spLocks noGrp="1"/>
          </p:cNvSpPr>
          <p:nvPr>
            <p:ph sz="quarter" idx="23"/>
          </p:nvPr>
        </p:nvSpPr>
        <p:spPr>
          <a:xfrm>
            <a:off x="736600" y="1289050"/>
            <a:ext cx="10718800" cy="1004207"/>
          </a:xfrm>
        </p:spPr>
        <p:txBody>
          <a:bodyPr/>
          <a:lstStyle/>
          <a:p>
            <a:r>
              <a:rPr lang="en-US" altLang="en-US" dirty="0">
                <a:sym typeface="Symbol" panose="05050102010706020507" pitchFamily="18" charset="2"/>
              </a:rPr>
              <a:t>We first consider the simpler situation illustrated in Figure 6, where two masses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i="1" dirty="0">
                <a:sym typeface="Symbol" panose="05050102010706020507" pitchFamily="18" charset="2"/>
              </a:rPr>
              <a:t>m</a:t>
            </a:r>
            <a:r>
              <a:rPr lang="en-US" altLang="en-US" baseline="-25000" dirty="0">
                <a:sym typeface="Symbol" panose="05050102010706020507" pitchFamily="18" charset="2"/>
              </a:rPr>
              <a:t>2</a:t>
            </a:r>
            <a:r>
              <a:rPr lang="en-US" altLang="en-US" dirty="0">
                <a:sym typeface="Symbol" panose="05050102010706020507" pitchFamily="18" charset="2"/>
              </a:rPr>
              <a:t> are attached to a rod of negligible mass on opposite sides of a fulcrum and at distances </a:t>
            </a:r>
            <a:r>
              <a:rPr lang="en-US" altLang="en-US" i="1" dirty="0">
                <a:sym typeface="Symbol" panose="05050102010706020507" pitchFamily="18" charset="2"/>
              </a:rPr>
              <a:t>d</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i="1" dirty="0">
                <a:sym typeface="Symbol" panose="05050102010706020507" pitchFamily="18" charset="2"/>
              </a:rPr>
              <a:t>d</a:t>
            </a:r>
            <a:r>
              <a:rPr lang="en-US" altLang="en-US" baseline="-25000" dirty="0">
                <a:sym typeface="Symbol" panose="05050102010706020507" pitchFamily="18" charset="2"/>
              </a:rPr>
              <a:t>2</a:t>
            </a:r>
            <a:r>
              <a:rPr lang="en-US" altLang="en-US" dirty="0">
                <a:sym typeface="Symbol" panose="05050102010706020507" pitchFamily="18" charset="2"/>
              </a:rPr>
              <a:t> from the fulcrum.</a:t>
            </a:r>
            <a:endParaRPr lang="en-US" dirty="0"/>
          </a:p>
        </p:txBody>
      </p:sp>
      <p:pic>
        <p:nvPicPr>
          <p:cNvPr id="12" name="Content Placeholder 11" descr="A horizontal line is placed on a fulcrum. Two points are plotted on two ends of the line. The points on the left end are labeled m_1, and the point on the right end is labeled m_2. The distance between m_1 and the fulcrum is d_1, and the distance between the fulcrum and m_2 is d_2. &#10;">
            <a:extLst>
              <a:ext uri="{FF2B5EF4-FFF2-40B4-BE49-F238E27FC236}">
                <a16:creationId xmlns="" xmlns:a16="http://schemas.microsoft.com/office/drawing/2014/main" id="{83D2DEFD-A725-48AD-A739-6FC5288C9141}"/>
              </a:ext>
            </a:extLst>
          </p:cNvPr>
          <p:cNvPicPr>
            <a:picLocks noGrp="1" noChangeAspect="1"/>
          </p:cNvPicPr>
          <p:nvPr>
            <p:ph sz="quarter" idx="24"/>
          </p:nvPr>
        </p:nvPicPr>
        <p:blipFill>
          <a:blip r:embed="rId2"/>
          <a:stretch>
            <a:fillRect/>
          </a:stretch>
        </p:blipFill>
        <p:spPr>
          <a:xfrm>
            <a:off x="2816231" y="2411420"/>
            <a:ext cx="6827590" cy="3265361"/>
          </a:xfrm>
          <a:prstGeom prst="rect">
            <a:avLst/>
          </a:prstGeom>
        </p:spPr>
      </p:pic>
      <p:sp>
        <p:nvSpPr>
          <p:cNvPr id="5" name="Content Placeholder 4">
            <a:extLst>
              <a:ext uri="{FF2B5EF4-FFF2-40B4-BE49-F238E27FC236}">
                <a16:creationId xmlns="" xmlns:a16="http://schemas.microsoft.com/office/drawing/2014/main" id="{0CCBEA78-E477-413B-8074-88AD5BF2D92D}"/>
              </a:ext>
            </a:extLst>
          </p:cNvPr>
          <p:cNvSpPr>
            <a:spLocks noGrp="1"/>
          </p:cNvSpPr>
          <p:nvPr>
            <p:ph sz="quarter" idx="25"/>
          </p:nvPr>
        </p:nvSpPr>
        <p:spPr>
          <a:xfrm>
            <a:off x="736600" y="5909308"/>
            <a:ext cx="10617200" cy="287211"/>
          </a:xfrm>
        </p:spPr>
        <p:txBody>
          <a:bodyPr/>
          <a:lstStyle/>
          <a:p>
            <a:pPr algn="ctr"/>
            <a:r>
              <a:rPr lang="en-US" altLang="en-US" sz="2000" b="1" dirty="0">
                <a:sym typeface="Symbol" panose="05050102010706020507" pitchFamily="18" charset="2"/>
              </a:rPr>
              <a:t>Figure 6</a:t>
            </a:r>
          </a:p>
        </p:txBody>
      </p:sp>
    </p:spTree>
    <p:extLst>
      <p:ext uri="{BB962C8B-B14F-4D97-AF65-F5344CB8AC3E}">
        <p14:creationId xmlns:p14="http://schemas.microsoft.com/office/powerpoint/2010/main" val="325007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01651"/>
          </a:xfrm>
        </p:spPr>
        <p:txBody>
          <a:bodyPr/>
          <a:lstStyle/>
          <a:p>
            <a:pPr algn="ctr"/>
            <a:r>
              <a:rPr lang="en-US" sz="3600" dirty="0"/>
              <a:t>8.3 </a:t>
            </a:r>
            <a:r>
              <a:rPr lang="en-US" altLang="en-US" sz="3600" dirty="0"/>
              <a:t>Applications to Physics and Engineering</a:t>
            </a:r>
            <a:endParaRPr lang="en-IN" sz="3600" dirty="0"/>
          </a:p>
        </p:txBody>
      </p:sp>
      <p:sp>
        <p:nvSpPr>
          <p:cNvPr id="5" name="Footer Placeholder 4"/>
          <p:cNvSpPr>
            <a:spLocks noGrp="1"/>
          </p:cNvSpPr>
          <p:nvPr>
            <p:ph type="ftr" sz="quarter" idx="3"/>
          </p:nvPr>
        </p:nvSpPr>
        <p:spPr>
          <a:xfrm>
            <a:off x="2923890" y="6356350"/>
            <a:ext cx="8801669" cy="501650"/>
          </a:xfrm>
        </p:spPr>
        <p:txBody>
          <a:bodyPr/>
          <a:lstStyle/>
          <a:p>
            <a:r>
              <a:rPr lang="en-US" dirty="0"/>
              <a:t>Stewart, Calculus: Early Transcendentals,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ED0B0-E0AD-41C4-81B7-D1F7F144F5FF}"/>
              </a:ext>
            </a:extLst>
          </p:cNvPr>
          <p:cNvSpPr>
            <a:spLocks noGrp="1"/>
          </p:cNvSpPr>
          <p:nvPr>
            <p:ph type="title"/>
          </p:nvPr>
        </p:nvSpPr>
        <p:spPr/>
        <p:txBody>
          <a:bodyPr/>
          <a:lstStyle/>
          <a:p>
            <a:r>
              <a:rPr lang="en-US" altLang="en-US" dirty="0"/>
              <a:t>Moments and Centers of Mass </a:t>
            </a:r>
            <a:r>
              <a:rPr lang="en-US" altLang="en-US" sz="2400" b="0" dirty="0"/>
              <a:t>(3 of 9) </a:t>
            </a:r>
            <a:endParaRPr lang="en-US" dirty="0"/>
          </a:p>
        </p:txBody>
      </p:sp>
      <p:sp>
        <p:nvSpPr>
          <p:cNvPr id="3" name="Content Placeholder 2">
            <a:extLst>
              <a:ext uri="{FF2B5EF4-FFF2-40B4-BE49-F238E27FC236}">
                <a16:creationId xmlns="" xmlns:a16="http://schemas.microsoft.com/office/drawing/2014/main" id="{ABD13DD9-A697-4458-A38A-C0F4FF4DD246}"/>
              </a:ext>
            </a:extLst>
          </p:cNvPr>
          <p:cNvSpPr>
            <a:spLocks noGrp="1"/>
          </p:cNvSpPr>
          <p:nvPr>
            <p:ph sz="quarter" idx="23"/>
          </p:nvPr>
        </p:nvSpPr>
        <p:spPr>
          <a:xfrm>
            <a:off x="736600" y="1289050"/>
            <a:ext cx="3022600" cy="408114"/>
          </a:xfrm>
        </p:spPr>
        <p:txBody>
          <a:bodyPr/>
          <a:lstStyle/>
          <a:p>
            <a:r>
              <a:rPr lang="en-US" altLang="en-US" dirty="0">
                <a:sym typeface="Symbol" panose="05050102010706020507" pitchFamily="18" charset="2"/>
              </a:rPr>
              <a:t>The rod will balance if</a:t>
            </a:r>
          </a:p>
        </p:txBody>
      </p:sp>
      <p:graphicFrame>
        <p:nvGraphicFramePr>
          <p:cNvPr id="12" name="Content Placeholder 11" descr="(item 2.) (m_1)(d_1) = (m_2)(d_2)&#10;">
            <a:extLst>
              <a:ext uri="{FF2B5EF4-FFF2-40B4-BE49-F238E27FC236}">
                <a16:creationId xmlns="" xmlns:a16="http://schemas.microsoft.com/office/drawing/2014/main" id="{FA7106EE-6ADA-4D48-9B1E-8F10104FA890}"/>
              </a:ext>
            </a:extLst>
          </p:cNvPr>
          <p:cNvGraphicFramePr>
            <a:graphicFrameLocks noGrp="1" noChangeAspect="1"/>
          </p:cNvGraphicFramePr>
          <p:nvPr>
            <p:ph sz="quarter" idx="24"/>
            <p:extLst>
              <p:ext uri="{D42A27DB-BD31-4B8C-83A1-F6EECF244321}">
                <p14:modId xmlns:p14="http://schemas.microsoft.com/office/powerpoint/2010/main" val="2901332703"/>
              </p:ext>
            </p:extLst>
          </p:nvPr>
        </p:nvGraphicFramePr>
        <p:xfrm>
          <a:off x="5038725" y="2008188"/>
          <a:ext cx="2127250" cy="407987"/>
        </p:xfrm>
        <a:graphic>
          <a:graphicData uri="http://schemas.openxmlformats.org/presentationml/2006/ole">
            <mc:AlternateContent xmlns:mc="http://schemas.openxmlformats.org/markup-compatibility/2006">
              <mc:Choice xmlns:v="urn:schemas-microsoft-com:vml" Requires="v">
                <p:oleObj spid="_x0000_s588995" name="Equation" r:id="rId3" imgW="1854000" imgH="355320" progId="Equation.DSMT4">
                  <p:embed/>
                </p:oleObj>
              </mc:Choice>
              <mc:Fallback>
                <p:oleObj name="Equation" r:id="rId3" imgW="1854000" imgH="355320" progId="Equation.DSMT4">
                  <p:embed/>
                  <p:pic>
                    <p:nvPicPr>
                      <p:cNvPr id="11" name="Object 10">
                        <a:extLst>
                          <a:ext uri="{FF2B5EF4-FFF2-40B4-BE49-F238E27FC236}">
                            <a16:creationId xmlns="" xmlns:a16="http://schemas.microsoft.com/office/drawing/2014/main" id="{8F57BA3B-B505-475C-950A-1ADF172AFC28}"/>
                          </a:ext>
                        </a:extLst>
                      </p:cNvPr>
                      <p:cNvPicPr/>
                      <p:nvPr/>
                    </p:nvPicPr>
                    <p:blipFill>
                      <a:blip r:embed="rId4"/>
                      <a:stretch>
                        <a:fillRect/>
                      </a:stretch>
                    </p:blipFill>
                    <p:spPr>
                      <a:xfrm>
                        <a:off x="5038725" y="2008188"/>
                        <a:ext cx="2127250" cy="40798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CD8FEFB1-D7E7-4688-AD13-C6B9B11B6403}"/>
              </a:ext>
            </a:extLst>
          </p:cNvPr>
          <p:cNvSpPr>
            <a:spLocks noGrp="1"/>
          </p:cNvSpPr>
          <p:nvPr>
            <p:ph sz="quarter" idx="25"/>
          </p:nvPr>
        </p:nvSpPr>
        <p:spPr>
          <a:xfrm>
            <a:off x="742950" y="2937562"/>
            <a:ext cx="10712450" cy="1489295"/>
          </a:xfrm>
        </p:spPr>
        <p:txBody>
          <a:bodyPr/>
          <a:lstStyle/>
          <a:p>
            <a:r>
              <a:rPr lang="en-US" altLang="en-US" dirty="0">
                <a:sym typeface="Symbol" panose="05050102010706020507" pitchFamily="18" charset="2"/>
              </a:rPr>
              <a:t>This is an experimental fact discovered by Archimedes and called the Law of the Lever. (Think of a lighter person balancing a heavier one on a seesaw by sitting farther away from the center.)</a:t>
            </a:r>
          </a:p>
          <a:p>
            <a:r>
              <a:rPr lang="en-US" altLang="en-US" dirty="0">
                <a:sym typeface="Symbol" panose="05050102010706020507" pitchFamily="18" charset="2"/>
              </a:rPr>
              <a:t>Now suppose that the rod lies along the </a:t>
            </a:r>
            <a:r>
              <a:rPr lang="en-US" altLang="en-US" i="1" dirty="0">
                <a:sym typeface="Symbol" panose="05050102010706020507" pitchFamily="18" charset="2"/>
              </a:rPr>
              <a:t>x</a:t>
            </a:r>
            <a:r>
              <a:rPr lang="en-US" altLang="en-US" dirty="0">
                <a:sym typeface="Symbol" panose="05050102010706020507" pitchFamily="18" charset="2"/>
              </a:rPr>
              <a:t>-axis with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dirty="0">
                <a:sym typeface="Symbol" panose="05050102010706020507" pitchFamily="18" charset="2"/>
              </a:rPr>
              <a:t> at </a:t>
            </a:r>
            <a:r>
              <a:rPr lang="en-US" altLang="en-US" i="1" dirty="0">
                <a:sym typeface="Symbol" panose="05050102010706020507" pitchFamily="18" charset="2"/>
              </a:rPr>
              <a:t>x</a:t>
            </a:r>
            <a:r>
              <a:rPr lang="en-US" altLang="en-US" baseline="-25000" dirty="0">
                <a:sym typeface="Symbol" panose="05050102010706020507" pitchFamily="18" charset="2"/>
              </a:rPr>
              <a:t>1 </a:t>
            </a:r>
            <a:r>
              <a:rPr lang="en-US" altLang="en-US" dirty="0">
                <a:sym typeface="Symbol" panose="05050102010706020507" pitchFamily="18" charset="2"/>
              </a:rPr>
              <a:t>and </a:t>
            </a:r>
            <a:r>
              <a:rPr lang="en-US" altLang="en-US" i="1" dirty="0">
                <a:sym typeface="Symbol" panose="05050102010706020507" pitchFamily="18" charset="2"/>
              </a:rPr>
              <a:t>m</a:t>
            </a:r>
            <a:r>
              <a:rPr lang="en-US" altLang="en-US" baseline="-25000" dirty="0">
                <a:sym typeface="Symbol" panose="05050102010706020507" pitchFamily="18" charset="2"/>
              </a:rPr>
              <a:t>2</a:t>
            </a:r>
            <a:r>
              <a:rPr lang="en-US" altLang="en-US" dirty="0">
                <a:sym typeface="Symbol" panose="05050102010706020507" pitchFamily="18" charset="2"/>
              </a:rPr>
              <a:t> at </a:t>
            </a:r>
            <a:r>
              <a:rPr lang="en-US" altLang="en-US" i="1" dirty="0">
                <a:sym typeface="Symbol" panose="05050102010706020507" pitchFamily="18" charset="2"/>
              </a:rPr>
              <a:t>x</a:t>
            </a:r>
            <a:r>
              <a:rPr lang="en-US" altLang="en-US" baseline="-25000" dirty="0">
                <a:sym typeface="Symbol" panose="05050102010706020507" pitchFamily="18" charset="2"/>
              </a:rPr>
              <a:t>2</a:t>
            </a:r>
            <a:r>
              <a:rPr lang="en-US" altLang="en-US" dirty="0">
                <a:sym typeface="Symbol" panose="05050102010706020507" pitchFamily="18" charset="2"/>
              </a:rPr>
              <a:t> </a:t>
            </a:r>
            <a:endParaRPr lang="en-US" dirty="0"/>
          </a:p>
        </p:txBody>
      </p:sp>
      <p:sp>
        <p:nvSpPr>
          <p:cNvPr id="6" name="Content Placeholder 5">
            <a:extLst>
              <a:ext uri="{FF2B5EF4-FFF2-40B4-BE49-F238E27FC236}">
                <a16:creationId xmlns="" xmlns:a16="http://schemas.microsoft.com/office/drawing/2014/main" id="{EEB69239-F45B-463C-9A5D-A2DAE2FF3B5C}"/>
              </a:ext>
            </a:extLst>
          </p:cNvPr>
          <p:cNvSpPr>
            <a:spLocks noGrp="1"/>
          </p:cNvSpPr>
          <p:nvPr>
            <p:ph sz="quarter" idx="26"/>
          </p:nvPr>
        </p:nvSpPr>
        <p:spPr>
          <a:xfrm>
            <a:off x="742951" y="4441787"/>
            <a:ext cx="3439944" cy="332655"/>
          </a:xfrm>
        </p:spPr>
        <p:txBody>
          <a:bodyPr/>
          <a:lstStyle/>
          <a:p>
            <a:r>
              <a:rPr lang="en-US" altLang="en-US" dirty="0">
                <a:sym typeface="Symbol" panose="05050102010706020507" pitchFamily="18" charset="2"/>
              </a:rPr>
              <a:t>and the center of mass at</a:t>
            </a:r>
            <a:endParaRPr lang="en-US" dirty="0"/>
          </a:p>
        </p:txBody>
      </p:sp>
      <p:graphicFrame>
        <p:nvGraphicFramePr>
          <p:cNvPr id="14" name="Content Placeholder 13" descr="X-bar">
            <a:extLst>
              <a:ext uri="{FF2B5EF4-FFF2-40B4-BE49-F238E27FC236}">
                <a16:creationId xmlns="" xmlns:a16="http://schemas.microsoft.com/office/drawing/2014/main" id="{84803455-2BEA-4983-9287-04C77CAA91ED}"/>
              </a:ext>
            </a:extLst>
          </p:cNvPr>
          <p:cNvGraphicFramePr>
            <a:graphicFrameLocks noGrp="1" noChangeAspect="1"/>
          </p:cNvGraphicFramePr>
          <p:nvPr>
            <p:ph sz="quarter" idx="27"/>
            <p:extLst>
              <p:ext uri="{D42A27DB-BD31-4B8C-83A1-F6EECF244321}">
                <p14:modId xmlns:p14="http://schemas.microsoft.com/office/powerpoint/2010/main" val="2949645285"/>
              </p:ext>
            </p:extLst>
          </p:nvPr>
        </p:nvGraphicFramePr>
        <p:xfrm>
          <a:off x="4261248" y="4444475"/>
          <a:ext cx="332486" cy="316653"/>
        </p:xfrm>
        <a:graphic>
          <a:graphicData uri="http://schemas.openxmlformats.org/presentationml/2006/ole">
            <mc:AlternateContent xmlns:mc="http://schemas.openxmlformats.org/markup-compatibility/2006">
              <mc:Choice xmlns:v="urn:schemas-microsoft-com:vml" Requires="v">
                <p:oleObj spid="_x0000_s588996" name="Equation" r:id="rId5" imgW="266400" imgH="253800" progId="Equation.DSMT4">
                  <p:embed/>
                </p:oleObj>
              </mc:Choice>
              <mc:Fallback>
                <p:oleObj name="Equation" r:id="rId5" imgW="266400" imgH="253800" progId="Equation.DSMT4">
                  <p:embed/>
                  <p:pic>
                    <p:nvPicPr>
                      <p:cNvPr id="13" name="Object 12">
                        <a:extLst>
                          <a:ext uri="{FF2B5EF4-FFF2-40B4-BE49-F238E27FC236}">
                            <a16:creationId xmlns="" xmlns:a16="http://schemas.microsoft.com/office/drawing/2014/main" id="{82700029-D5C4-4E08-82FA-E6DA636168F1}"/>
                          </a:ext>
                        </a:extLst>
                      </p:cNvPr>
                      <p:cNvPicPr/>
                      <p:nvPr/>
                    </p:nvPicPr>
                    <p:blipFill>
                      <a:blip r:embed="rId6"/>
                      <a:stretch>
                        <a:fillRect/>
                      </a:stretch>
                    </p:blipFill>
                    <p:spPr>
                      <a:xfrm>
                        <a:off x="4261248" y="4444475"/>
                        <a:ext cx="332486" cy="316653"/>
                      </a:xfrm>
                      <a:prstGeom prst="rect">
                        <a:avLst/>
                      </a:prstGeom>
                    </p:spPr>
                  </p:pic>
                </p:oleObj>
              </mc:Fallback>
            </mc:AlternateContent>
          </a:graphicData>
        </a:graphic>
      </p:graphicFrame>
    </p:spTree>
    <p:extLst>
      <p:ext uri="{BB962C8B-B14F-4D97-AF65-F5344CB8AC3E}">
        <p14:creationId xmlns:p14="http://schemas.microsoft.com/office/powerpoint/2010/main" val="1519574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DEBA8F-DB22-4885-B2DF-C06ED972488E}"/>
              </a:ext>
            </a:extLst>
          </p:cNvPr>
          <p:cNvSpPr>
            <a:spLocks noGrp="1"/>
          </p:cNvSpPr>
          <p:nvPr>
            <p:ph type="title"/>
          </p:nvPr>
        </p:nvSpPr>
        <p:spPr/>
        <p:txBody>
          <a:bodyPr/>
          <a:lstStyle/>
          <a:p>
            <a:r>
              <a:rPr lang="en-US" altLang="en-US" dirty="0"/>
              <a:t>Moments and Centers of Mass </a:t>
            </a:r>
            <a:r>
              <a:rPr lang="en-US" altLang="en-US" sz="2400" b="0" dirty="0"/>
              <a:t>(4 of 9) </a:t>
            </a:r>
            <a:endParaRPr lang="en-US" dirty="0"/>
          </a:p>
        </p:txBody>
      </p:sp>
      <p:sp>
        <p:nvSpPr>
          <p:cNvPr id="3" name="Content Placeholder 2">
            <a:extLst>
              <a:ext uri="{FF2B5EF4-FFF2-40B4-BE49-F238E27FC236}">
                <a16:creationId xmlns="" xmlns:a16="http://schemas.microsoft.com/office/drawing/2014/main" id="{9FB57A13-44A0-4850-B361-D4082869A411}"/>
              </a:ext>
            </a:extLst>
          </p:cNvPr>
          <p:cNvSpPr>
            <a:spLocks noGrp="1"/>
          </p:cNvSpPr>
          <p:nvPr>
            <p:ph sz="quarter" idx="23"/>
          </p:nvPr>
        </p:nvSpPr>
        <p:spPr>
          <a:xfrm>
            <a:off x="736600" y="1289050"/>
            <a:ext cx="5855930" cy="295274"/>
          </a:xfrm>
        </p:spPr>
        <p:txBody>
          <a:bodyPr/>
          <a:lstStyle/>
          <a:p>
            <a:r>
              <a:rPr lang="en-US" altLang="en-US" dirty="0">
                <a:sym typeface="Symbol" panose="05050102010706020507" pitchFamily="18" charset="2"/>
              </a:rPr>
              <a:t>If we compare Figures 6 and 7, we see that</a:t>
            </a:r>
            <a:endParaRPr lang="en-US" dirty="0"/>
          </a:p>
        </p:txBody>
      </p:sp>
      <p:graphicFrame>
        <p:nvGraphicFramePr>
          <p:cNvPr id="20" name="Content Placeholder 19" descr="(d_1) = ((X-bar) minus (X_1)) and (d_2) = (X_2) minus (X-bar)">
            <a:extLst>
              <a:ext uri="{FF2B5EF4-FFF2-40B4-BE49-F238E27FC236}">
                <a16:creationId xmlns="" xmlns:a16="http://schemas.microsoft.com/office/drawing/2014/main" id="{00AC9F2E-5E47-40F4-836F-51CD89B51B03}"/>
              </a:ext>
            </a:extLst>
          </p:cNvPr>
          <p:cNvGraphicFramePr>
            <a:graphicFrameLocks noGrp="1" noChangeAspect="1"/>
          </p:cNvGraphicFramePr>
          <p:nvPr>
            <p:ph sz="quarter" idx="24"/>
            <p:extLst>
              <p:ext uri="{D42A27DB-BD31-4B8C-83A1-F6EECF244321}">
                <p14:modId xmlns:p14="http://schemas.microsoft.com/office/powerpoint/2010/main" val="998956592"/>
              </p:ext>
            </p:extLst>
          </p:nvPr>
        </p:nvGraphicFramePr>
        <p:xfrm>
          <a:off x="6714380" y="1285541"/>
          <a:ext cx="3630454" cy="401638"/>
        </p:xfrm>
        <a:graphic>
          <a:graphicData uri="http://schemas.openxmlformats.org/presentationml/2006/ole">
            <mc:AlternateContent xmlns:mc="http://schemas.openxmlformats.org/markup-compatibility/2006">
              <mc:Choice xmlns:v="urn:schemas-microsoft-com:vml" Requires="v">
                <p:oleObj spid="_x0000_s590023" name="Equation" r:id="rId3" imgW="3213000" imgH="355320" progId="Equation.DSMT4">
                  <p:embed/>
                </p:oleObj>
              </mc:Choice>
              <mc:Fallback>
                <p:oleObj name="Equation" r:id="rId3" imgW="3213000" imgH="355320" progId="Equation.DSMT4">
                  <p:embed/>
                  <p:pic>
                    <p:nvPicPr>
                      <p:cNvPr id="19" name="Object 18">
                        <a:extLst>
                          <a:ext uri="{FF2B5EF4-FFF2-40B4-BE49-F238E27FC236}">
                            <a16:creationId xmlns="" xmlns:a16="http://schemas.microsoft.com/office/drawing/2014/main" id="{D06286B3-0798-44D1-AD2B-DE365FE573B0}"/>
                          </a:ext>
                        </a:extLst>
                      </p:cNvPr>
                      <p:cNvPicPr/>
                      <p:nvPr/>
                    </p:nvPicPr>
                    <p:blipFill>
                      <a:blip r:embed="rId4"/>
                      <a:stretch>
                        <a:fillRect/>
                      </a:stretch>
                    </p:blipFill>
                    <p:spPr>
                      <a:xfrm>
                        <a:off x="6714380" y="1285541"/>
                        <a:ext cx="3630454" cy="401638"/>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71FE4B76-EB40-42BD-9052-602FC48F4912}"/>
              </a:ext>
            </a:extLst>
          </p:cNvPr>
          <p:cNvSpPr>
            <a:spLocks noGrp="1"/>
          </p:cNvSpPr>
          <p:nvPr>
            <p:ph sz="quarter" idx="25"/>
          </p:nvPr>
        </p:nvSpPr>
        <p:spPr>
          <a:xfrm>
            <a:off x="736599" y="1646757"/>
            <a:ext cx="5151016" cy="295275"/>
          </a:xfrm>
        </p:spPr>
        <p:txBody>
          <a:bodyPr/>
          <a:lstStyle/>
          <a:p>
            <a:r>
              <a:rPr lang="en-US" altLang="en-US" dirty="0">
                <a:sym typeface="Symbol" panose="05050102010706020507" pitchFamily="18" charset="2"/>
              </a:rPr>
              <a:t>and so Equation 2 gives</a:t>
            </a:r>
            <a:endParaRPr lang="en-US" dirty="0"/>
          </a:p>
        </p:txBody>
      </p:sp>
      <p:graphicFrame>
        <p:nvGraphicFramePr>
          <p:cNvPr id="30" name="Content Placeholder 29" descr="m_1(x-bar minus x_1) = m_2(x_2 minus x-bar).&#10;m_1 x-bar + m_2 x-bar = m_1 x_1 + m_2 x_2.&#10;(x-bar) = ((m_1 x_1 + m_2 x_2)/(m_1 + m_2))&#10;">
            <a:extLst>
              <a:ext uri="{FF2B5EF4-FFF2-40B4-BE49-F238E27FC236}">
                <a16:creationId xmlns="" xmlns:a16="http://schemas.microsoft.com/office/drawing/2014/main" id="{36A809DB-1145-452F-92CB-A73E7BCA2F28}"/>
              </a:ext>
            </a:extLst>
          </p:cNvPr>
          <p:cNvGraphicFramePr>
            <a:graphicFrameLocks noGrp="1" noChangeAspect="1"/>
          </p:cNvGraphicFramePr>
          <p:nvPr>
            <p:ph sz="quarter" idx="26"/>
            <p:extLst>
              <p:ext uri="{D42A27DB-BD31-4B8C-83A1-F6EECF244321}">
                <p14:modId xmlns:p14="http://schemas.microsoft.com/office/powerpoint/2010/main" val="1979896506"/>
              </p:ext>
            </p:extLst>
          </p:nvPr>
        </p:nvGraphicFramePr>
        <p:xfrm>
          <a:off x="998538" y="2344738"/>
          <a:ext cx="3313112" cy="1682750"/>
        </p:xfrm>
        <a:graphic>
          <a:graphicData uri="http://schemas.openxmlformats.org/presentationml/2006/ole">
            <mc:AlternateContent xmlns:mc="http://schemas.openxmlformats.org/markup-compatibility/2006">
              <mc:Choice xmlns:v="urn:schemas-microsoft-com:vml" Requires="v">
                <p:oleObj spid="_x0000_s590024" name="Equation" r:id="rId5" imgW="3174840" imgH="1612800" progId="Equation.DSMT4">
                  <p:embed/>
                </p:oleObj>
              </mc:Choice>
              <mc:Fallback>
                <p:oleObj name="Equation" r:id="rId5" imgW="3174840" imgH="1612800" progId="Equation.DSMT4">
                  <p:embed/>
                  <p:pic>
                    <p:nvPicPr>
                      <p:cNvPr id="29" name="Object 28">
                        <a:extLst>
                          <a:ext uri="{FF2B5EF4-FFF2-40B4-BE49-F238E27FC236}">
                            <a16:creationId xmlns="" xmlns:a16="http://schemas.microsoft.com/office/drawing/2014/main" id="{D1BA3FE6-E0C9-4D88-B3A8-F81B9AC3DD00}"/>
                          </a:ext>
                        </a:extLst>
                      </p:cNvPr>
                      <p:cNvPicPr/>
                      <p:nvPr/>
                    </p:nvPicPr>
                    <p:blipFill>
                      <a:blip r:embed="rId6"/>
                      <a:stretch>
                        <a:fillRect/>
                      </a:stretch>
                    </p:blipFill>
                    <p:spPr>
                      <a:xfrm>
                        <a:off x="998538" y="2344738"/>
                        <a:ext cx="3313112" cy="1682750"/>
                      </a:xfrm>
                      <a:prstGeom prst="rect">
                        <a:avLst/>
                      </a:prstGeom>
                    </p:spPr>
                  </p:pic>
                </p:oleObj>
              </mc:Fallback>
            </mc:AlternateContent>
          </a:graphicData>
        </a:graphic>
      </p:graphicFrame>
      <p:pic>
        <p:nvPicPr>
          <p:cNvPr id="23" name="Content Placeholder 22" descr="A horizontal line is placed on a fulcrum. Two points are plotted on two ends of the line. The points on the left end are labeled m_1, and the point on the right end is labeled m_2. The distance between m_1 and the fulcrum is d_1, and the distance between the fulcrum and m_2 is d_2. &#10;">
            <a:extLst>
              <a:ext uri="{FF2B5EF4-FFF2-40B4-BE49-F238E27FC236}">
                <a16:creationId xmlns="" xmlns:a16="http://schemas.microsoft.com/office/drawing/2014/main" id="{1A5D88CD-A820-4B1C-B180-CD0603DF2FED}"/>
              </a:ext>
            </a:extLst>
          </p:cNvPr>
          <p:cNvPicPr>
            <a:picLocks noGrp="1" noChangeAspect="1"/>
          </p:cNvPicPr>
          <p:nvPr>
            <p:ph sz="quarter" idx="27"/>
          </p:nvPr>
        </p:nvPicPr>
        <p:blipFill>
          <a:blip r:embed="rId7"/>
          <a:stretch>
            <a:fillRect/>
          </a:stretch>
        </p:blipFill>
        <p:spPr>
          <a:xfrm>
            <a:off x="7922027" y="2059383"/>
            <a:ext cx="3491350" cy="1669773"/>
          </a:xfrm>
          <a:prstGeom prst="rect">
            <a:avLst/>
          </a:prstGeom>
        </p:spPr>
      </p:pic>
      <p:sp>
        <p:nvSpPr>
          <p:cNvPr id="8" name="Content Placeholder 7">
            <a:extLst>
              <a:ext uri="{FF2B5EF4-FFF2-40B4-BE49-F238E27FC236}">
                <a16:creationId xmlns="" xmlns:a16="http://schemas.microsoft.com/office/drawing/2014/main" id="{96DAA5B5-195D-4065-A932-4017FD58E96E}"/>
              </a:ext>
            </a:extLst>
          </p:cNvPr>
          <p:cNvSpPr>
            <a:spLocks noGrp="1"/>
          </p:cNvSpPr>
          <p:nvPr>
            <p:ph sz="quarter" idx="28"/>
          </p:nvPr>
        </p:nvSpPr>
        <p:spPr>
          <a:xfrm>
            <a:off x="9556274" y="4071754"/>
            <a:ext cx="1216835" cy="366209"/>
          </a:xfrm>
        </p:spPr>
        <p:txBody>
          <a:bodyPr/>
          <a:lstStyle/>
          <a:p>
            <a:pPr algn="ctr"/>
            <a:r>
              <a:rPr lang="en-US" altLang="en-US" sz="2000" b="1" dirty="0">
                <a:sym typeface="Symbol" panose="05050102010706020507" pitchFamily="18" charset="2"/>
              </a:rPr>
              <a:t>Figure 6</a:t>
            </a:r>
          </a:p>
        </p:txBody>
      </p:sp>
      <p:pic>
        <p:nvPicPr>
          <p:cNvPr id="24" name="Content Placeholder 23" descr="A horizontal x-axis is placed on a fulcrum. Three points are plotted on the axis. The points from left to the right are labeled x_1, x-bar, and x_2. The slope of the point x_1 is represented as m_1, and the slope of the point x_2 is represented as m_2. The distance between x_1 and x-bar is x-bar minus x_1, and the distance between x-bar and x_2 is x_2 minus x-bar.&#10;">
            <a:extLst>
              <a:ext uri="{FF2B5EF4-FFF2-40B4-BE49-F238E27FC236}">
                <a16:creationId xmlns="" xmlns:a16="http://schemas.microsoft.com/office/drawing/2014/main" id="{0C4E7CF9-6F44-49BB-9CB3-1E5FC620E491}"/>
              </a:ext>
            </a:extLst>
          </p:cNvPr>
          <p:cNvPicPr>
            <a:picLocks noGrp="1" noChangeAspect="1"/>
          </p:cNvPicPr>
          <p:nvPr>
            <p:ph sz="quarter" idx="29"/>
          </p:nvPr>
        </p:nvPicPr>
        <p:blipFill>
          <a:blip r:embed="rId8"/>
          <a:stretch>
            <a:fillRect/>
          </a:stretch>
        </p:blipFill>
        <p:spPr>
          <a:xfrm>
            <a:off x="3119312" y="4751309"/>
            <a:ext cx="6362777" cy="1068635"/>
          </a:xfrm>
          <a:prstGeom prst="rect">
            <a:avLst/>
          </a:prstGeom>
        </p:spPr>
      </p:pic>
      <p:sp>
        <p:nvSpPr>
          <p:cNvPr id="10" name="Content Placeholder 9">
            <a:extLst>
              <a:ext uri="{FF2B5EF4-FFF2-40B4-BE49-F238E27FC236}">
                <a16:creationId xmlns="" xmlns:a16="http://schemas.microsoft.com/office/drawing/2014/main" id="{9B5C588D-C1DB-4AAA-9B7A-D13D64FC8DF2}"/>
              </a:ext>
            </a:extLst>
          </p:cNvPr>
          <p:cNvSpPr>
            <a:spLocks noGrp="1"/>
          </p:cNvSpPr>
          <p:nvPr>
            <p:ph sz="quarter" idx="30"/>
          </p:nvPr>
        </p:nvSpPr>
        <p:spPr>
          <a:xfrm>
            <a:off x="5473686" y="5945073"/>
            <a:ext cx="1244628" cy="270715"/>
          </a:xfrm>
        </p:spPr>
        <p:txBody>
          <a:bodyPr/>
          <a:lstStyle/>
          <a:p>
            <a:pPr algn="ctr">
              <a:spcBef>
                <a:spcPct val="0"/>
              </a:spcBef>
            </a:pPr>
            <a:r>
              <a:rPr lang="en-US" altLang="en-US" sz="2000" b="1" dirty="0">
                <a:sym typeface="Symbol" panose="05050102010706020507" pitchFamily="18" charset="2"/>
              </a:rPr>
              <a:t>Figure 7</a:t>
            </a:r>
          </a:p>
        </p:txBody>
      </p:sp>
    </p:spTree>
    <p:extLst>
      <p:ext uri="{BB962C8B-B14F-4D97-AF65-F5344CB8AC3E}">
        <p14:creationId xmlns:p14="http://schemas.microsoft.com/office/powerpoint/2010/main" val="384071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C41329-96BE-4EC8-8432-EF483EBCA034}"/>
              </a:ext>
            </a:extLst>
          </p:cNvPr>
          <p:cNvSpPr>
            <a:spLocks noGrp="1"/>
          </p:cNvSpPr>
          <p:nvPr>
            <p:ph type="title"/>
          </p:nvPr>
        </p:nvSpPr>
        <p:spPr/>
        <p:txBody>
          <a:bodyPr/>
          <a:lstStyle/>
          <a:p>
            <a:r>
              <a:rPr lang="en-US" altLang="en-US" dirty="0"/>
              <a:t>Moments and Centers of Mass </a:t>
            </a:r>
            <a:r>
              <a:rPr lang="en-US" altLang="en-US" sz="2400" b="0" dirty="0"/>
              <a:t>(5 of 9) </a:t>
            </a:r>
            <a:endParaRPr lang="en-US" dirty="0"/>
          </a:p>
        </p:txBody>
      </p:sp>
      <p:sp>
        <p:nvSpPr>
          <p:cNvPr id="3" name="Content Placeholder 2">
            <a:extLst>
              <a:ext uri="{FF2B5EF4-FFF2-40B4-BE49-F238E27FC236}">
                <a16:creationId xmlns="" xmlns:a16="http://schemas.microsoft.com/office/drawing/2014/main" id="{897A8107-EDCD-485E-B4E4-3F9FC5F02758}"/>
              </a:ext>
            </a:extLst>
          </p:cNvPr>
          <p:cNvSpPr>
            <a:spLocks noGrp="1"/>
          </p:cNvSpPr>
          <p:nvPr>
            <p:ph sz="quarter" idx="23"/>
          </p:nvPr>
        </p:nvSpPr>
        <p:spPr>
          <a:xfrm>
            <a:off x="736600" y="1289050"/>
            <a:ext cx="10718800" cy="357058"/>
          </a:xfrm>
        </p:spPr>
        <p:txBody>
          <a:bodyPr/>
          <a:lstStyle/>
          <a:p>
            <a:r>
              <a:rPr lang="en-US" altLang="en-US" dirty="0">
                <a:sym typeface="Symbol" panose="05050102010706020507" pitchFamily="18" charset="2"/>
              </a:rPr>
              <a:t>The numbers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i="1" dirty="0">
                <a:sym typeface="Symbol" panose="05050102010706020507" pitchFamily="18" charset="2"/>
              </a:rPr>
              <a:t>x</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i="1" dirty="0">
                <a:sym typeface="Symbol" panose="05050102010706020507" pitchFamily="18" charset="2"/>
              </a:rPr>
              <a:t>m</a:t>
            </a:r>
            <a:r>
              <a:rPr lang="en-US" altLang="en-US" baseline="-25000" dirty="0">
                <a:sym typeface="Symbol" panose="05050102010706020507" pitchFamily="18" charset="2"/>
              </a:rPr>
              <a:t>2</a:t>
            </a:r>
            <a:r>
              <a:rPr lang="en-US" altLang="en-US" i="1" dirty="0">
                <a:sym typeface="Symbol" panose="05050102010706020507" pitchFamily="18" charset="2"/>
              </a:rPr>
              <a:t>x</a:t>
            </a:r>
            <a:r>
              <a:rPr lang="en-US" altLang="en-US" baseline="-25000" dirty="0">
                <a:sym typeface="Symbol" panose="05050102010706020507" pitchFamily="18" charset="2"/>
              </a:rPr>
              <a:t>2</a:t>
            </a:r>
            <a:r>
              <a:rPr lang="en-US" altLang="en-US" dirty="0">
                <a:sym typeface="Symbol" panose="05050102010706020507" pitchFamily="18" charset="2"/>
              </a:rPr>
              <a:t> are called the </a:t>
            </a:r>
            <a:r>
              <a:rPr lang="en-US" altLang="en-US" b="1" dirty="0">
                <a:sym typeface="Symbol" panose="05050102010706020507" pitchFamily="18" charset="2"/>
              </a:rPr>
              <a:t>moments </a:t>
            </a:r>
            <a:r>
              <a:rPr lang="en-US" altLang="en-US" dirty="0">
                <a:sym typeface="Symbol" panose="05050102010706020507" pitchFamily="18" charset="2"/>
              </a:rPr>
              <a:t>of the masses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i="1" dirty="0">
                <a:sym typeface="Symbol" panose="05050102010706020507" pitchFamily="18" charset="2"/>
              </a:rPr>
              <a:t>m</a:t>
            </a:r>
            <a:r>
              <a:rPr lang="en-US" altLang="en-US" baseline="-25000" dirty="0">
                <a:sym typeface="Symbol" panose="05050102010706020507" pitchFamily="18" charset="2"/>
              </a:rPr>
              <a:t>2</a:t>
            </a:r>
            <a:endParaRPr lang="en-US" dirty="0"/>
          </a:p>
        </p:txBody>
      </p:sp>
      <p:sp>
        <p:nvSpPr>
          <p:cNvPr id="5" name="Content Placeholder 4">
            <a:extLst>
              <a:ext uri="{FF2B5EF4-FFF2-40B4-BE49-F238E27FC236}">
                <a16:creationId xmlns="" xmlns:a16="http://schemas.microsoft.com/office/drawing/2014/main" id="{AB2098BA-93EB-442D-97E7-8674EC817E6C}"/>
              </a:ext>
            </a:extLst>
          </p:cNvPr>
          <p:cNvSpPr>
            <a:spLocks noGrp="1"/>
          </p:cNvSpPr>
          <p:nvPr>
            <p:ph sz="quarter" idx="25"/>
          </p:nvPr>
        </p:nvSpPr>
        <p:spPr>
          <a:xfrm>
            <a:off x="736600" y="1646108"/>
            <a:ext cx="9675761" cy="308899"/>
          </a:xfrm>
        </p:spPr>
        <p:txBody>
          <a:bodyPr/>
          <a:lstStyle/>
          <a:p>
            <a:r>
              <a:rPr lang="en-US" altLang="en-US" dirty="0">
                <a:sym typeface="Symbol" panose="05050102010706020507" pitchFamily="18" charset="2"/>
              </a:rPr>
              <a:t>(with respect to the origin), and Equation 3 says that the center of mass </a:t>
            </a:r>
            <a:endParaRPr lang="en-US" dirty="0"/>
          </a:p>
        </p:txBody>
      </p:sp>
      <p:graphicFrame>
        <p:nvGraphicFramePr>
          <p:cNvPr id="8" name="Content Placeholder 7" descr="X-bar">
            <a:extLst>
              <a:ext uri="{FF2B5EF4-FFF2-40B4-BE49-F238E27FC236}">
                <a16:creationId xmlns="" xmlns:a16="http://schemas.microsoft.com/office/drawing/2014/main" id="{9E6DB077-E0C0-48D9-8B09-0843C413B3A0}"/>
              </a:ext>
            </a:extLst>
          </p:cNvPr>
          <p:cNvGraphicFramePr>
            <a:graphicFrameLocks noGrp="1" noChangeAspect="1"/>
          </p:cNvGraphicFramePr>
          <p:nvPr>
            <p:ph sz="quarter" idx="24"/>
            <p:extLst>
              <p:ext uri="{D42A27DB-BD31-4B8C-83A1-F6EECF244321}">
                <p14:modId xmlns:p14="http://schemas.microsoft.com/office/powerpoint/2010/main" val="449586891"/>
              </p:ext>
            </p:extLst>
          </p:nvPr>
        </p:nvGraphicFramePr>
        <p:xfrm>
          <a:off x="10483140" y="1686259"/>
          <a:ext cx="215900" cy="254000"/>
        </p:xfrm>
        <a:graphic>
          <a:graphicData uri="http://schemas.openxmlformats.org/presentationml/2006/ole">
            <mc:AlternateContent xmlns:mc="http://schemas.openxmlformats.org/markup-compatibility/2006">
              <mc:Choice xmlns:v="urn:schemas-microsoft-com:vml" Requires="v">
                <p:oleObj spid="_x0000_s590944" name="Equation" r:id="rId3" imgW="215640" imgH="253800" progId="Equation.DSMT4">
                  <p:embed/>
                </p:oleObj>
              </mc:Choice>
              <mc:Fallback>
                <p:oleObj name="Equation" r:id="rId3" imgW="215640" imgH="253800" progId="Equation.DSMT4">
                  <p:embed/>
                  <p:pic>
                    <p:nvPicPr>
                      <p:cNvPr id="7" name="Object 6">
                        <a:extLst>
                          <a:ext uri="{FF2B5EF4-FFF2-40B4-BE49-F238E27FC236}">
                            <a16:creationId xmlns="" xmlns:a16="http://schemas.microsoft.com/office/drawing/2014/main" id="{7AADD5E3-61BA-44E9-829E-63D0F1679114}"/>
                          </a:ext>
                        </a:extLst>
                      </p:cNvPr>
                      <p:cNvPicPr/>
                      <p:nvPr/>
                    </p:nvPicPr>
                    <p:blipFill>
                      <a:blip r:embed="rId4"/>
                      <a:stretch>
                        <a:fillRect/>
                      </a:stretch>
                    </p:blipFill>
                    <p:spPr>
                      <a:xfrm>
                        <a:off x="10483140" y="1686259"/>
                        <a:ext cx="215900" cy="25400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C9ABD8CD-9DB8-40B4-A04D-2DC8B9EF6D50}"/>
              </a:ext>
            </a:extLst>
          </p:cNvPr>
          <p:cNvSpPr>
            <a:spLocks noGrp="1"/>
          </p:cNvSpPr>
          <p:nvPr>
            <p:ph sz="quarter" idx="26"/>
          </p:nvPr>
        </p:nvSpPr>
        <p:spPr>
          <a:xfrm>
            <a:off x="736600" y="2018708"/>
            <a:ext cx="10718800" cy="714764"/>
          </a:xfrm>
        </p:spPr>
        <p:txBody>
          <a:bodyPr/>
          <a:lstStyle/>
          <a:p>
            <a:r>
              <a:rPr lang="en-US" altLang="en-US" dirty="0">
                <a:sym typeface="Symbol" panose="05050102010706020507" pitchFamily="18" charset="2"/>
              </a:rPr>
              <a:t>is obtained by adding the moments of the masses and dividing by the total mass </a:t>
            </a:r>
            <a:r>
              <a:rPr lang="en-US" altLang="en-US" i="1" dirty="0">
                <a:sym typeface="Symbol" panose="05050102010706020507" pitchFamily="18" charset="2"/>
              </a:rPr>
              <a:t>m</a:t>
            </a:r>
            <a:r>
              <a:rPr lang="en-US" altLang="en-US" dirty="0">
                <a:sym typeface="Symbol" panose="05050102010706020507" pitchFamily="18" charset="2"/>
              </a:rPr>
              <a:t> =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dirty="0">
                <a:sym typeface="Symbol" panose="05050102010706020507" pitchFamily="18" charset="2"/>
              </a:rPr>
              <a:t> + </a:t>
            </a:r>
            <a:r>
              <a:rPr lang="en-US" altLang="en-US" i="1" dirty="0">
                <a:sym typeface="Symbol" panose="05050102010706020507" pitchFamily="18" charset="2"/>
              </a:rPr>
              <a:t>m</a:t>
            </a:r>
            <a:r>
              <a:rPr lang="en-US" altLang="en-US" baseline="-25000" dirty="0">
                <a:sym typeface="Symbol" panose="05050102010706020507" pitchFamily="18" charset="2"/>
              </a:rPr>
              <a:t>2</a:t>
            </a:r>
            <a:endParaRPr lang="en-US" dirty="0"/>
          </a:p>
        </p:txBody>
      </p:sp>
    </p:spTree>
    <p:extLst>
      <p:ext uri="{BB962C8B-B14F-4D97-AF65-F5344CB8AC3E}">
        <p14:creationId xmlns:p14="http://schemas.microsoft.com/office/powerpoint/2010/main" val="3154536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1DD58-D5E8-4C51-BDE9-A90492644E3D}"/>
              </a:ext>
            </a:extLst>
          </p:cNvPr>
          <p:cNvSpPr>
            <a:spLocks noGrp="1"/>
          </p:cNvSpPr>
          <p:nvPr>
            <p:ph type="title"/>
          </p:nvPr>
        </p:nvSpPr>
        <p:spPr>
          <a:xfrm>
            <a:off x="838200" y="363889"/>
            <a:ext cx="10515600" cy="672105"/>
          </a:xfrm>
        </p:spPr>
        <p:txBody>
          <a:bodyPr/>
          <a:lstStyle/>
          <a:p>
            <a:r>
              <a:rPr lang="en-US" altLang="en-US" dirty="0"/>
              <a:t>Moments and Centers of Mass </a:t>
            </a:r>
            <a:r>
              <a:rPr lang="en-US" altLang="en-US" sz="2400" b="0" dirty="0"/>
              <a:t>(6 of 9) </a:t>
            </a:r>
            <a:endParaRPr lang="en-US" dirty="0"/>
          </a:p>
        </p:txBody>
      </p:sp>
      <p:sp>
        <p:nvSpPr>
          <p:cNvPr id="3" name="Content Placeholder 2">
            <a:extLst>
              <a:ext uri="{FF2B5EF4-FFF2-40B4-BE49-F238E27FC236}">
                <a16:creationId xmlns="" xmlns:a16="http://schemas.microsoft.com/office/drawing/2014/main" id="{83CDAEFE-460D-42B0-931E-FF1E3B8C3B7F}"/>
              </a:ext>
            </a:extLst>
          </p:cNvPr>
          <p:cNvSpPr>
            <a:spLocks noGrp="1"/>
          </p:cNvSpPr>
          <p:nvPr>
            <p:ph sz="quarter" idx="23"/>
          </p:nvPr>
        </p:nvSpPr>
        <p:spPr>
          <a:xfrm>
            <a:off x="736600" y="1289049"/>
            <a:ext cx="10718800" cy="938753"/>
          </a:xfrm>
        </p:spPr>
        <p:txBody>
          <a:bodyPr/>
          <a:lstStyle/>
          <a:p>
            <a:r>
              <a:rPr lang="en-US" altLang="en-US" dirty="0">
                <a:sym typeface="Symbol" panose="05050102010706020507" pitchFamily="18" charset="2"/>
              </a:rPr>
              <a:t>In general, if we have a system of </a:t>
            </a:r>
            <a:r>
              <a:rPr lang="en-US" altLang="en-US" i="1" dirty="0">
                <a:sym typeface="Symbol" panose="05050102010706020507" pitchFamily="18" charset="2"/>
              </a:rPr>
              <a:t>n</a:t>
            </a:r>
            <a:r>
              <a:rPr lang="en-US" altLang="en-US" dirty="0">
                <a:sym typeface="Symbol" panose="05050102010706020507" pitchFamily="18" charset="2"/>
              </a:rPr>
              <a:t> particles with masses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m</a:t>
            </a:r>
            <a:r>
              <a:rPr lang="en-US" altLang="en-US" baseline="-25000" dirty="0">
                <a:sym typeface="Symbol" panose="05050102010706020507" pitchFamily="18" charset="2"/>
              </a:rPr>
              <a:t>2</a:t>
            </a:r>
            <a:r>
              <a:rPr lang="en-US" altLang="en-US" dirty="0">
                <a:sym typeface="Symbol" panose="05050102010706020507" pitchFamily="18" charset="2"/>
              </a:rPr>
              <a:t>, . . . , </a:t>
            </a:r>
            <a:r>
              <a:rPr lang="en-US" altLang="en-US" i="1" dirty="0">
                <a:sym typeface="Symbol" panose="05050102010706020507" pitchFamily="18" charset="2"/>
              </a:rPr>
              <a:t>m</a:t>
            </a:r>
            <a:r>
              <a:rPr lang="en-US" altLang="en-US" i="1" baseline="-25000" dirty="0">
                <a:sym typeface="Symbol" panose="05050102010706020507" pitchFamily="18" charset="2"/>
              </a:rPr>
              <a:t>n</a:t>
            </a:r>
            <a:r>
              <a:rPr lang="en-US" altLang="en-US" dirty="0">
                <a:sym typeface="Symbol" panose="05050102010706020507" pitchFamily="18" charset="2"/>
              </a:rPr>
              <a:t> located at the points </a:t>
            </a:r>
            <a:r>
              <a:rPr lang="en-US" altLang="en-US" i="1" dirty="0">
                <a:sym typeface="Symbol" panose="05050102010706020507" pitchFamily="18" charset="2"/>
              </a:rPr>
              <a:t>x</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x</a:t>
            </a:r>
            <a:r>
              <a:rPr lang="en-US" altLang="en-US" baseline="-25000" dirty="0">
                <a:sym typeface="Symbol" panose="05050102010706020507" pitchFamily="18" charset="2"/>
              </a:rPr>
              <a:t>2</a:t>
            </a:r>
            <a:r>
              <a:rPr lang="en-US" altLang="en-US" dirty="0">
                <a:sym typeface="Symbol" panose="05050102010706020507" pitchFamily="18" charset="2"/>
              </a:rPr>
              <a:t>, . . . , </a:t>
            </a:r>
            <a:r>
              <a:rPr lang="en-US" altLang="en-US" i="1" dirty="0">
                <a:sym typeface="Symbol" panose="05050102010706020507" pitchFamily="18" charset="2"/>
              </a:rPr>
              <a:t>x</a:t>
            </a:r>
            <a:r>
              <a:rPr lang="en-US" altLang="en-US" i="1" baseline="-25000" dirty="0">
                <a:sym typeface="Symbol" panose="05050102010706020507" pitchFamily="18" charset="2"/>
              </a:rPr>
              <a:t>n</a:t>
            </a:r>
            <a:r>
              <a:rPr lang="en-US" altLang="en-US" dirty="0">
                <a:sym typeface="Symbol" panose="05050102010706020507" pitchFamily="18" charset="2"/>
              </a:rPr>
              <a:t> on the </a:t>
            </a:r>
            <a:r>
              <a:rPr lang="en-US" altLang="en-US" i="1" dirty="0">
                <a:sym typeface="Symbol" panose="05050102010706020507" pitchFamily="18" charset="2"/>
              </a:rPr>
              <a:t>x</a:t>
            </a:r>
            <a:r>
              <a:rPr lang="en-US" altLang="en-US" dirty="0">
                <a:sym typeface="Symbol" panose="05050102010706020507" pitchFamily="18" charset="2"/>
              </a:rPr>
              <a:t>-axis, it can be shown similarly that the center of mass of the system is located at</a:t>
            </a:r>
            <a:endParaRPr lang="en-US" dirty="0"/>
          </a:p>
        </p:txBody>
      </p:sp>
      <p:graphicFrame>
        <p:nvGraphicFramePr>
          <p:cNvPr id="13" name="Content Placeholder 12" descr="(item 4.) x-bar = ((sum_(i = 1)^n (m_i x_i))/(sum_(i = 1)^n (m_i))) = ((sum_(i = 1)^n (m_i x_i))/m)&#10;">
            <a:extLst>
              <a:ext uri="{FF2B5EF4-FFF2-40B4-BE49-F238E27FC236}">
                <a16:creationId xmlns="" xmlns:a16="http://schemas.microsoft.com/office/drawing/2014/main" id="{3F12D1F8-4234-4C13-9344-6BEE3250A6D2}"/>
              </a:ext>
            </a:extLst>
          </p:cNvPr>
          <p:cNvGraphicFramePr>
            <a:graphicFrameLocks noGrp="1" noChangeAspect="1"/>
          </p:cNvGraphicFramePr>
          <p:nvPr>
            <p:ph sz="quarter" idx="24"/>
            <p:extLst>
              <p:ext uri="{D42A27DB-BD31-4B8C-83A1-F6EECF244321}">
                <p14:modId xmlns:p14="http://schemas.microsoft.com/office/powerpoint/2010/main" val="1109318801"/>
              </p:ext>
            </p:extLst>
          </p:nvPr>
        </p:nvGraphicFramePr>
        <p:xfrm>
          <a:off x="4675188" y="2322513"/>
          <a:ext cx="2833687" cy="1387475"/>
        </p:xfrm>
        <a:graphic>
          <a:graphicData uri="http://schemas.openxmlformats.org/presentationml/2006/ole">
            <mc:AlternateContent xmlns:mc="http://schemas.openxmlformats.org/markup-compatibility/2006">
              <mc:Choice xmlns:v="urn:schemas-microsoft-com:vml" Requires="v">
                <p:oleObj spid="_x0000_s592165" name="Equation" r:id="rId3" imgW="3035160" imgH="1485720" progId="Equation.DSMT4">
                  <p:embed/>
                </p:oleObj>
              </mc:Choice>
              <mc:Fallback>
                <p:oleObj name="Equation" r:id="rId3" imgW="3035160" imgH="1485720" progId="Equation.DSMT4">
                  <p:embed/>
                  <p:pic>
                    <p:nvPicPr>
                      <p:cNvPr id="6" name="Object 5">
                        <a:extLst>
                          <a:ext uri="{FF2B5EF4-FFF2-40B4-BE49-F238E27FC236}">
                            <a16:creationId xmlns="" xmlns:a16="http://schemas.microsoft.com/office/drawing/2014/main" id="{039084FA-0BD9-4AB6-9C07-219D36F3DB54}"/>
                          </a:ext>
                        </a:extLst>
                      </p:cNvPr>
                      <p:cNvPicPr/>
                      <p:nvPr/>
                    </p:nvPicPr>
                    <p:blipFill>
                      <a:blip r:embed="rId4"/>
                      <a:stretch>
                        <a:fillRect/>
                      </a:stretch>
                    </p:blipFill>
                    <p:spPr>
                      <a:xfrm>
                        <a:off x="4675188" y="2322513"/>
                        <a:ext cx="2833687" cy="1387475"/>
                      </a:xfrm>
                      <a:prstGeom prst="rect">
                        <a:avLst/>
                      </a:prstGeom>
                    </p:spPr>
                  </p:pic>
                </p:oleObj>
              </mc:Fallback>
            </mc:AlternateContent>
          </a:graphicData>
        </a:graphic>
      </p:graphicFrame>
      <p:graphicFrame>
        <p:nvGraphicFramePr>
          <p:cNvPr id="16" name="Content Placeholder 15" descr="where m = sum(m_i)">
            <a:extLst>
              <a:ext uri="{FF2B5EF4-FFF2-40B4-BE49-F238E27FC236}">
                <a16:creationId xmlns="" xmlns:a16="http://schemas.microsoft.com/office/drawing/2014/main" id="{C65FD898-1E5F-4B40-BDF6-45A5464C7166}"/>
              </a:ext>
            </a:extLst>
          </p:cNvPr>
          <p:cNvGraphicFramePr>
            <a:graphicFrameLocks noGrp="1" noChangeAspect="1"/>
          </p:cNvGraphicFramePr>
          <p:nvPr>
            <p:ph sz="quarter" idx="29"/>
            <p:extLst>
              <p:ext uri="{D42A27DB-BD31-4B8C-83A1-F6EECF244321}">
                <p14:modId xmlns:p14="http://schemas.microsoft.com/office/powerpoint/2010/main" val="2288819177"/>
              </p:ext>
            </p:extLst>
          </p:nvPr>
        </p:nvGraphicFramePr>
        <p:xfrm>
          <a:off x="730044" y="3889671"/>
          <a:ext cx="2160779" cy="434384"/>
        </p:xfrm>
        <a:graphic>
          <a:graphicData uri="http://schemas.openxmlformats.org/presentationml/2006/ole">
            <mc:AlternateContent xmlns:mc="http://schemas.openxmlformats.org/markup-compatibility/2006">
              <mc:Choice xmlns:v="urn:schemas-microsoft-com:vml" Requires="v">
                <p:oleObj spid="_x0000_s592166" name="Equation" r:id="rId5" imgW="2082600" imgH="419040" progId="Equation.DSMT4">
                  <p:embed/>
                </p:oleObj>
              </mc:Choice>
              <mc:Fallback>
                <p:oleObj name="Equation" r:id="rId5" imgW="2082600" imgH="419040" progId="Equation.DSMT4">
                  <p:embed/>
                  <p:pic>
                    <p:nvPicPr>
                      <p:cNvPr id="8" name="Object 7">
                        <a:extLst>
                          <a:ext uri="{FF2B5EF4-FFF2-40B4-BE49-F238E27FC236}">
                            <a16:creationId xmlns="" xmlns:a16="http://schemas.microsoft.com/office/drawing/2014/main" id="{D37C15BF-60FC-4436-BBC5-7C7A7EB29EEA}"/>
                          </a:ext>
                        </a:extLst>
                      </p:cNvPr>
                      <p:cNvPicPr/>
                      <p:nvPr/>
                    </p:nvPicPr>
                    <p:blipFill>
                      <a:blip r:embed="rId6"/>
                      <a:stretch>
                        <a:fillRect/>
                      </a:stretch>
                    </p:blipFill>
                    <p:spPr>
                      <a:xfrm>
                        <a:off x="730044" y="3889671"/>
                        <a:ext cx="2160779" cy="434384"/>
                      </a:xfrm>
                      <a:prstGeom prst="rect">
                        <a:avLst/>
                      </a:prstGeom>
                    </p:spPr>
                  </p:pic>
                </p:oleObj>
              </mc:Fallback>
            </mc:AlternateContent>
          </a:graphicData>
        </a:graphic>
      </p:graphicFrame>
      <p:sp>
        <p:nvSpPr>
          <p:cNvPr id="30" name="Content Placeholder 29">
            <a:extLst>
              <a:ext uri="{FF2B5EF4-FFF2-40B4-BE49-F238E27FC236}">
                <a16:creationId xmlns="" xmlns:a16="http://schemas.microsoft.com/office/drawing/2014/main" id="{5BB48DE2-B494-4546-A7AF-8168587938E8}"/>
              </a:ext>
            </a:extLst>
          </p:cNvPr>
          <p:cNvSpPr>
            <a:spLocks noGrp="1"/>
          </p:cNvSpPr>
          <p:nvPr>
            <p:ph sz="quarter" idx="26"/>
          </p:nvPr>
        </p:nvSpPr>
        <p:spPr>
          <a:xfrm>
            <a:off x="2980761" y="3950252"/>
            <a:ext cx="8271387" cy="331559"/>
          </a:xfrm>
        </p:spPr>
        <p:txBody>
          <a:bodyPr/>
          <a:lstStyle/>
          <a:p>
            <a:r>
              <a:rPr lang="en-US" altLang="en-US" dirty="0">
                <a:sym typeface="Symbol" panose="05050102010706020507" pitchFamily="18" charset="2"/>
              </a:rPr>
              <a:t>is the total mass of the system, and the sum of the individual</a:t>
            </a:r>
            <a:endParaRPr lang="en-US" dirty="0"/>
          </a:p>
        </p:txBody>
      </p:sp>
      <p:sp>
        <p:nvSpPr>
          <p:cNvPr id="28" name="Content Placeholder 27">
            <a:extLst>
              <a:ext uri="{FF2B5EF4-FFF2-40B4-BE49-F238E27FC236}">
                <a16:creationId xmlns="" xmlns:a16="http://schemas.microsoft.com/office/drawing/2014/main" id="{EECF8548-3958-4C02-9A91-0E2DA4761309}"/>
              </a:ext>
            </a:extLst>
          </p:cNvPr>
          <p:cNvSpPr>
            <a:spLocks noGrp="1"/>
          </p:cNvSpPr>
          <p:nvPr>
            <p:ph sz="quarter" idx="30"/>
          </p:nvPr>
        </p:nvSpPr>
        <p:spPr>
          <a:xfrm>
            <a:off x="736600" y="4358585"/>
            <a:ext cx="1446161" cy="334319"/>
          </a:xfrm>
        </p:spPr>
        <p:txBody>
          <a:bodyPr/>
          <a:lstStyle/>
          <a:p>
            <a:r>
              <a:rPr lang="en-US" altLang="en-US" dirty="0">
                <a:sym typeface="Symbol" panose="05050102010706020507" pitchFamily="18" charset="2"/>
              </a:rPr>
              <a:t>moments</a:t>
            </a:r>
            <a:endParaRPr lang="en-US" dirty="0"/>
          </a:p>
        </p:txBody>
      </p:sp>
      <p:graphicFrame>
        <p:nvGraphicFramePr>
          <p:cNvPr id="17" name="Content Placeholder 13" descr="m = (sum_(i = 1)^n)((m_i)(x_i))">
            <a:extLst>
              <a:ext uri="{FF2B5EF4-FFF2-40B4-BE49-F238E27FC236}">
                <a16:creationId xmlns="" xmlns:a16="http://schemas.microsoft.com/office/drawing/2014/main" id="{DB2357E3-7086-4C66-B7EF-32525AF36B7C}"/>
              </a:ext>
            </a:extLst>
          </p:cNvPr>
          <p:cNvGraphicFramePr>
            <a:graphicFrameLocks noGrp="1" noChangeAspect="1"/>
          </p:cNvGraphicFramePr>
          <p:nvPr>
            <p:ph sz="quarter" idx="25"/>
            <p:extLst>
              <p:ext uri="{D42A27DB-BD31-4B8C-83A1-F6EECF244321}">
                <p14:modId xmlns:p14="http://schemas.microsoft.com/office/powerpoint/2010/main" val="1404440996"/>
              </p:ext>
            </p:extLst>
          </p:nvPr>
        </p:nvGraphicFramePr>
        <p:xfrm>
          <a:off x="5567098" y="4651761"/>
          <a:ext cx="1566027" cy="789823"/>
        </p:xfrm>
        <a:graphic>
          <a:graphicData uri="http://schemas.openxmlformats.org/presentationml/2006/ole">
            <mc:AlternateContent xmlns:mc="http://schemas.openxmlformats.org/markup-compatibility/2006">
              <mc:Choice xmlns:v="urn:schemas-microsoft-com:vml" Requires="v">
                <p:oleObj spid="_x0000_s592167" name="Equation" r:id="rId7" imgW="1460160" imgH="736560" progId="Equation.DSMT4">
                  <p:embed/>
                </p:oleObj>
              </mc:Choice>
              <mc:Fallback>
                <p:oleObj name="Equation" r:id="rId7" imgW="1460160" imgH="736560" progId="Equation.DSMT4">
                  <p:embed/>
                  <p:pic>
                    <p:nvPicPr>
                      <p:cNvPr id="31" name="Content Placeholder 13">
                        <a:extLst>
                          <a:ext uri="{FF2B5EF4-FFF2-40B4-BE49-F238E27FC236}">
                            <a16:creationId xmlns="" xmlns:a16="http://schemas.microsoft.com/office/drawing/2014/main" id="{0C7A9AD4-A04C-45A0-973C-AA7394FC4509}"/>
                          </a:ext>
                        </a:extLst>
                      </p:cNvPr>
                      <p:cNvPicPr/>
                      <p:nvPr/>
                    </p:nvPicPr>
                    <p:blipFill>
                      <a:blip r:embed="rId8"/>
                      <a:stretch>
                        <a:fillRect/>
                      </a:stretch>
                    </p:blipFill>
                    <p:spPr>
                      <a:xfrm>
                        <a:off x="5567098" y="4651761"/>
                        <a:ext cx="1566027" cy="789823"/>
                      </a:xfrm>
                      <a:prstGeom prst="rect">
                        <a:avLst/>
                      </a:prstGeom>
                    </p:spPr>
                  </p:pic>
                </p:oleObj>
              </mc:Fallback>
            </mc:AlternateContent>
          </a:graphicData>
        </a:graphic>
      </p:graphicFrame>
      <p:sp>
        <p:nvSpPr>
          <p:cNvPr id="26" name="Content Placeholder 25">
            <a:extLst>
              <a:ext uri="{FF2B5EF4-FFF2-40B4-BE49-F238E27FC236}">
                <a16:creationId xmlns="" xmlns:a16="http://schemas.microsoft.com/office/drawing/2014/main" id="{C7563FB1-F17D-4FE5-AF56-41B08E6A5B15}"/>
              </a:ext>
            </a:extLst>
          </p:cNvPr>
          <p:cNvSpPr>
            <a:spLocks noGrp="1"/>
          </p:cNvSpPr>
          <p:nvPr>
            <p:ph sz="quarter" idx="28"/>
          </p:nvPr>
        </p:nvSpPr>
        <p:spPr>
          <a:xfrm>
            <a:off x="736600" y="5603839"/>
            <a:ext cx="10712450" cy="331558"/>
          </a:xfrm>
        </p:spPr>
        <p:txBody>
          <a:bodyPr/>
          <a:lstStyle/>
          <a:p>
            <a:r>
              <a:rPr lang="en-US" altLang="en-US" dirty="0">
                <a:sym typeface="Symbol" panose="05050102010706020507" pitchFamily="18" charset="2"/>
              </a:rPr>
              <a:t>is called the </a:t>
            </a:r>
            <a:r>
              <a:rPr lang="en-US" altLang="en-US" b="1" dirty="0">
                <a:sym typeface="Symbol" panose="05050102010706020507" pitchFamily="18" charset="2"/>
              </a:rPr>
              <a:t>moment of the system about the origin.</a:t>
            </a:r>
            <a:endParaRPr lang="en-US" dirty="0"/>
          </a:p>
        </p:txBody>
      </p:sp>
    </p:spTree>
    <p:extLst>
      <p:ext uri="{BB962C8B-B14F-4D97-AF65-F5344CB8AC3E}">
        <p14:creationId xmlns:p14="http://schemas.microsoft.com/office/powerpoint/2010/main" val="4017981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BDBEE5-2A1A-4E8E-919A-E7C25AF45A6F}"/>
              </a:ext>
            </a:extLst>
          </p:cNvPr>
          <p:cNvSpPr>
            <a:spLocks noGrp="1"/>
          </p:cNvSpPr>
          <p:nvPr>
            <p:ph type="title"/>
          </p:nvPr>
        </p:nvSpPr>
        <p:spPr/>
        <p:txBody>
          <a:bodyPr/>
          <a:lstStyle/>
          <a:p>
            <a:r>
              <a:rPr lang="en-US" altLang="en-US" dirty="0"/>
              <a:t>Moments and Centers of Mass </a:t>
            </a:r>
            <a:r>
              <a:rPr lang="en-US" altLang="en-US" sz="2400" b="0" dirty="0"/>
              <a:t>(7 of 9) </a:t>
            </a:r>
            <a:endParaRPr lang="en-US" dirty="0"/>
          </a:p>
        </p:txBody>
      </p:sp>
      <p:sp>
        <p:nvSpPr>
          <p:cNvPr id="3" name="Content Placeholder 2">
            <a:extLst>
              <a:ext uri="{FF2B5EF4-FFF2-40B4-BE49-F238E27FC236}">
                <a16:creationId xmlns="" xmlns:a16="http://schemas.microsoft.com/office/drawing/2014/main" id="{E00594E8-4992-4818-B4DD-207453AACF37}"/>
              </a:ext>
            </a:extLst>
          </p:cNvPr>
          <p:cNvSpPr>
            <a:spLocks noGrp="1"/>
          </p:cNvSpPr>
          <p:nvPr>
            <p:ph sz="quarter" idx="23"/>
          </p:nvPr>
        </p:nvSpPr>
        <p:spPr>
          <a:xfrm>
            <a:off x="677607" y="1289050"/>
            <a:ext cx="5210009" cy="294225"/>
          </a:xfrm>
        </p:spPr>
        <p:txBody>
          <a:bodyPr/>
          <a:lstStyle/>
          <a:p>
            <a:r>
              <a:rPr lang="en-US" altLang="en-US" dirty="0">
                <a:sym typeface="Symbol" panose="05050102010706020507" pitchFamily="18" charset="2"/>
              </a:rPr>
              <a:t>Then Equation 4 could be rewritten as</a:t>
            </a:r>
            <a:endParaRPr lang="en-US" dirty="0"/>
          </a:p>
        </p:txBody>
      </p:sp>
      <p:graphicFrame>
        <p:nvGraphicFramePr>
          <p:cNvPr id="12" name="Content Placeholder 11" descr="m(x-bar) = M">
            <a:extLst>
              <a:ext uri="{FF2B5EF4-FFF2-40B4-BE49-F238E27FC236}">
                <a16:creationId xmlns="" xmlns:a16="http://schemas.microsoft.com/office/drawing/2014/main" id="{3E78D839-CF70-4632-9A5A-8B91F6D37C60}"/>
              </a:ext>
            </a:extLst>
          </p:cNvPr>
          <p:cNvGraphicFramePr>
            <a:graphicFrameLocks noGrp="1" noChangeAspect="1"/>
          </p:cNvGraphicFramePr>
          <p:nvPr>
            <p:ph sz="quarter" idx="24"/>
            <p:extLst>
              <p:ext uri="{D42A27DB-BD31-4B8C-83A1-F6EECF244321}">
                <p14:modId xmlns:p14="http://schemas.microsoft.com/office/powerpoint/2010/main" val="2575418915"/>
              </p:ext>
            </p:extLst>
          </p:nvPr>
        </p:nvGraphicFramePr>
        <p:xfrm>
          <a:off x="5950133" y="1301901"/>
          <a:ext cx="1043034" cy="309261"/>
        </p:xfrm>
        <a:graphic>
          <a:graphicData uri="http://schemas.openxmlformats.org/presentationml/2006/ole">
            <mc:AlternateContent xmlns:mc="http://schemas.openxmlformats.org/markup-compatibility/2006">
              <mc:Choice xmlns:v="urn:schemas-microsoft-com:vml" Requires="v">
                <p:oleObj spid="_x0000_s593096" name="Equation" r:id="rId3" imgW="1028520" imgH="304560" progId="Equation.DSMT4">
                  <p:embed/>
                </p:oleObj>
              </mc:Choice>
              <mc:Fallback>
                <p:oleObj name="Equation" r:id="rId3" imgW="1028520" imgH="304560" progId="Equation.DSMT4">
                  <p:embed/>
                  <p:pic>
                    <p:nvPicPr>
                      <p:cNvPr id="11" name="Object 10">
                        <a:extLst>
                          <a:ext uri="{FF2B5EF4-FFF2-40B4-BE49-F238E27FC236}">
                            <a16:creationId xmlns="" xmlns:a16="http://schemas.microsoft.com/office/drawing/2014/main" id="{B5C61EA8-2FD5-4BFC-982C-8BA1AF2DC3BA}"/>
                          </a:ext>
                        </a:extLst>
                      </p:cNvPr>
                      <p:cNvPicPr/>
                      <p:nvPr/>
                    </p:nvPicPr>
                    <p:blipFill>
                      <a:blip r:embed="rId4"/>
                      <a:stretch>
                        <a:fillRect/>
                      </a:stretch>
                    </p:blipFill>
                    <p:spPr>
                      <a:xfrm>
                        <a:off x="5950133" y="1301901"/>
                        <a:ext cx="1043034" cy="309261"/>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40D97681-F902-4699-91F7-A654EF3ADEB9}"/>
              </a:ext>
            </a:extLst>
          </p:cNvPr>
          <p:cNvSpPr>
            <a:spLocks noGrp="1"/>
          </p:cNvSpPr>
          <p:nvPr>
            <p:ph sz="quarter" idx="25"/>
          </p:nvPr>
        </p:nvSpPr>
        <p:spPr>
          <a:xfrm>
            <a:off x="7129604" y="1271589"/>
            <a:ext cx="4298348" cy="311686"/>
          </a:xfrm>
        </p:spPr>
        <p:txBody>
          <a:bodyPr/>
          <a:lstStyle/>
          <a:p>
            <a:r>
              <a:rPr lang="en-US" altLang="en-US" dirty="0">
                <a:sym typeface="Symbol" panose="05050102010706020507" pitchFamily="18" charset="2"/>
              </a:rPr>
              <a:t>which says that if the total </a:t>
            </a:r>
            <a:endParaRPr lang="en-US" dirty="0"/>
          </a:p>
        </p:txBody>
      </p:sp>
      <p:sp>
        <p:nvSpPr>
          <p:cNvPr id="6" name="Content Placeholder 5">
            <a:extLst>
              <a:ext uri="{FF2B5EF4-FFF2-40B4-BE49-F238E27FC236}">
                <a16:creationId xmlns="" xmlns:a16="http://schemas.microsoft.com/office/drawing/2014/main" id="{A58B2ECE-427A-4E47-B328-7BFAD3D5EB13}"/>
              </a:ext>
            </a:extLst>
          </p:cNvPr>
          <p:cNvSpPr>
            <a:spLocks noGrp="1"/>
          </p:cNvSpPr>
          <p:nvPr>
            <p:ph sz="quarter" idx="26"/>
          </p:nvPr>
        </p:nvSpPr>
        <p:spPr>
          <a:xfrm>
            <a:off x="677607" y="1662649"/>
            <a:ext cx="9218561" cy="309261"/>
          </a:xfrm>
        </p:spPr>
        <p:txBody>
          <a:bodyPr/>
          <a:lstStyle/>
          <a:p>
            <a:r>
              <a:rPr lang="en-US" altLang="en-US" dirty="0">
                <a:sym typeface="Symbol" panose="05050102010706020507" pitchFamily="18" charset="2"/>
              </a:rPr>
              <a:t>mass were considered as being concentrated at the center of mass</a:t>
            </a:r>
            <a:endParaRPr lang="en-US" dirty="0"/>
          </a:p>
        </p:txBody>
      </p:sp>
      <p:graphicFrame>
        <p:nvGraphicFramePr>
          <p:cNvPr id="32" name="Content Placeholder 31" descr="X-bar">
            <a:extLst>
              <a:ext uri="{FF2B5EF4-FFF2-40B4-BE49-F238E27FC236}">
                <a16:creationId xmlns="" xmlns:a16="http://schemas.microsoft.com/office/drawing/2014/main" id="{CA70BA05-FC59-44A0-A7A9-05AABE58E150}"/>
              </a:ext>
            </a:extLst>
          </p:cNvPr>
          <p:cNvGraphicFramePr>
            <a:graphicFrameLocks noGrp="1" noChangeAspect="1"/>
          </p:cNvGraphicFramePr>
          <p:nvPr>
            <p:ph sz="quarter" idx="28"/>
            <p:extLst>
              <p:ext uri="{D42A27DB-BD31-4B8C-83A1-F6EECF244321}">
                <p14:modId xmlns:p14="http://schemas.microsoft.com/office/powerpoint/2010/main" val="188970536"/>
              </p:ext>
            </p:extLst>
          </p:nvPr>
        </p:nvGraphicFramePr>
        <p:xfrm>
          <a:off x="9825006" y="1685950"/>
          <a:ext cx="261239" cy="297735"/>
        </p:xfrm>
        <a:graphic>
          <a:graphicData uri="http://schemas.openxmlformats.org/presentationml/2006/ole">
            <mc:AlternateContent xmlns:mc="http://schemas.openxmlformats.org/markup-compatibility/2006">
              <mc:Choice xmlns:v="urn:schemas-microsoft-com:vml" Requires="v">
                <p:oleObj spid="_x0000_s593097" name="Equation" r:id="rId5" imgW="266400" imgH="304560" progId="Equation.DSMT4">
                  <p:embed/>
                </p:oleObj>
              </mc:Choice>
              <mc:Fallback>
                <p:oleObj name="Equation" r:id="rId5" imgW="266400" imgH="304560" progId="Equation.DSMT4">
                  <p:embed/>
                  <p:pic>
                    <p:nvPicPr>
                      <p:cNvPr id="29" name="Object 28">
                        <a:extLst>
                          <a:ext uri="{FF2B5EF4-FFF2-40B4-BE49-F238E27FC236}">
                            <a16:creationId xmlns="" xmlns:a16="http://schemas.microsoft.com/office/drawing/2014/main" id="{1EBFA2B1-2B60-4B1E-98B9-13354FF33AAC}"/>
                          </a:ext>
                        </a:extLst>
                      </p:cNvPr>
                      <p:cNvPicPr/>
                      <p:nvPr/>
                    </p:nvPicPr>
                    <p:blipFill>
                      <a:blip r:embed="rId6"/>
                      <a:stretch>
                        <a:fillRect/>
                      </a:stretch>
                    </p:blipFill>
                    <p:spPr>
                      <a:xfrm>
                        <a:off x="9825006" y="1685950"/>
                        <a:ext cx="261239" cy="297735"/>
                      </a:xfrm>
                      <a:prstGeom prst="rect">
                        <a:avLst/>
                      </a:prstGeom>
                    </p:spPr>
                  </p:pic>
                </p:oleObj>
              </mc:Fallback>
            </mc:AlternateContent>
          </a:graphicData>
        </a:graphic>
      </p:graphicFrame>
      <p:sp>
        <p:nvSpPr>
          <p:cNvPr id="30" name="Content Placeholder 29">
            <a:extLst>
              <a:ext uri="{FF2B5EF4-FFF2-40B4-BE49-F238E27FC236}">
                <a16:creationId xmlns="" xmlns:a16="http://schemas.microsoft.com/office/drawing/2014/main" id="{38802A2C-6420-4EFC-871B-7BE38ECEC888}"/>
              </a:ext>
            </a:extLst>
          </p:cNvPr>
          <p:cNvSpPr>
            <a:spLocks noGrp="1"/>
          </p:cNvSpPr>
          <p:nvPr>
            <p:ph sz="quarter" idx="27"/>
          </p:nvPr>
        </p:nvSpPr>
        <p:spPr>
          <a:xfrm>
            <a:off x="677607" y="2057954"/>
            <a:ext cx="11062111" cy="1167845"/>
          </a:xfrm>
        </p:spPr>
        <p:txBody>
          <a:bodyPr/>
          <a:lstStyle/>
          <a:p>
            <a:r>
              <a:rPr lang="en-US" altLang="en-US" dirty="0">
                <a:sym typeface="Symbol" panose="05050102010706020507" pitchFamily="18" charset="2"/>
              </a:rPr>
              <a:t>then its moment would be the same as the moment of the system.</a:t>
            </a:r>
          </a:p>
          <a:p>
            <a:r>
              <a:rPr lang="en-US" altLang="en-US" dirty="0">
                <a:sym typeface="Symbol" panose="05050102010706020507" pitchFamily="18" charset="2"/>
              </a:rPr>
              <a:t>Now we consider a system of </a:t>
            </a:r>
            <a:r>
              <a:rPr lang="en-US" altLang="en-US" i="1" dirty="0">
                <a:sym typeface="Symbol" panose="05050102010706020507" pitchFamily="18" charset="2"/>
              </a:rPr>
              <a:t>n</a:t>
            </a:r>
            <a:r>
              <a:rPr lang="en-US" altLang="en-US" dirty="0">
                <a:sym typeface="Symbol" panose="05050102010706020507" pitchFamily="18" charset="2"/>
              </a:rPr>
              <a:t> particles with masses </a:t>
            </a:r>
            <a:r>
              <a:rPr lang="en-US" altLang="en-US" i="1" dirty="0">
                <a:sym typeface="Symbol" panose="05050102010706020507" pitchFamily="18" charset="2"/>
              </a:rPr>
              <a:t>m</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m</a:t>
            </a:r>
            <a:r>
              <a:rPr lang="en-US" altLang="en-US" baseline="-25000" dirty="0">
                <a:sym typeface="Symbol" panose="05050102010706020507" pitchFamily="18" charset="2"/>
              </a:rPr>
              <a:t>2</a:t>
            </a:r>
            <a:r>
              <a:rPr lang="en-US" altLang="en-US" dirty="0">
                <a:sym typeface="Symbol" panose="05050102010706020507" pitchFamily="18" charset="2"/>
              </a:rPr>
              <a:t>, . . . , </a:t>
            </a:r>
            <a:r>
              <a:rPr lang="en-US" altLang="en-US" i="1" dirty="0">
                <a:sym typeface="Symbol" panose="05050102010706020507" pitchFamily="18" charset="2"/>
              </a:rPr>
              <a:t>m</a:t>
            </a:r>
            <a:r>
              <a:rPr lang="en-US" altLang="en-US" i="1" baseline="-25000" dirty="0">
                <a:sym typeface="Symbol" panose="05050102010706020507" pitchFamily="18" charset="2"/>
              </a:rPr>
              <a:t>n</a:t>
            </a:r>
            <a:r>
              <a:rPr lang="en-US" altLang="en-US" dirty="0">
                <a:sym typeface="Symbol" panose="05050102010706020507" pitchFamily="18" charset="2"/>
              </a:rPr>
              <a:t> located </a:t>
            </a:r>
            <a:br>
              <a:rPr lang="en-US" altLang="en-US" dirty="0">
                <a:sym typeface="Symbol" panose="05050102010706020507" pitchFamily="18" charset="2"/>
              </a:rPr>
            </a:br>
            <a:r>
              <a:rPr lang="en-US" altLang="en-US" dirty="0">
                <a:sym typeface="Symbol" panose="05050102010706020507" pitchFamily="18" charset="2"/>
              </a:rPr>
              <a:t>at the points (</a:t>
            </a:r>
            <a:r>
              <a:rPr lang="en-US" altLang="en-US" i="1" dirty="0">
                <a:sym typeface="Symbol" panose="05050102010706020507" pitchFamily="18" charset="2"/>
              </a:rPr>
              <a:t>x</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y</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x</a:t>
            </a:r>
            <a:r>
              <a:rPr lang="en-US" altLang="en-US" baseline="-25000" dirty="0">
                <a:sym typeface="Symbol" panose="05050102010706020507" pitchFamily="18" charset="2"/>
              </a:rPr>
              <a:t>2</a:t>
            </a:r>
            <a:r>
              <a:rPr lang="en-US" altLang="en-US" dirty="0">
                <a:sym typeface="Symbol" panose="05050102010706020507" pitchFamily="18" charset="2"/>
              </a:rPr>
              <a:t>, </a:t>
            </a:r>
            <a:r>
              <a:rPr lang="en-US" altLang="en-US" i="1" dirty="0">
                <a:sym typeface="Symbol" panose="05050102010706020507" pitchFamily="18" charset="2"/>
              </a:rPr>
              <a:t>y</a:t>
            </a:r>
            <a:r>
              <a:rPr lang="en-US" altLang="en-US" baseline="-25000" dirty="0">
                <a:sym typeface="Symbol" panose="05050102010706020507" pitchFamily="18" charset="2"/>
              </a:rPr>
              <a:t>2</a:t>
            </a:r>
            <a:r>
              <a:rPr lang="en-US" altLang="en-US" dirty="0">
                <a:sym typeface="Symbol" panose="05050102010706020507" pitchFamily="18" charset="2"/>
              </a:rPr>
              <a:t>), . . . , (</a:t>
            </a:r>
            <a:r>
              <a:rPr lang="en-US" altLang="en-US" i="1" dirty="0">
                <a:sym typeface="Symbol" panose="05050102010706020507" pitchFamily="18" charset="2"/>
              </a:rPr>
              <a:t>x</a:t>
            </a:r>
            <a:r>
              <a:rPr lang="en-US" altLang="en-US" i="1" baseline="-25000" dirty="0">
                <a:sym typeface="Symbol" panose="05050102010706020507" pitchFamily="18" charset="2"/>
              </a:rPr>
              <a:t>n</a:t>
            </a:r>
            <a:r>
              <a:rPr lang="en-US" altLang="en-US" dirty="0">
                <a:sym typeface="Symbol" panose="05050102010706020507" pitchFamily="18" charset="2"/>
              </a:rPr>
              <a:t>, </a:t>
            </a:r>
            <a:r>
              <a:rPr lang="en-US" altLang="en-US" i="1" dirty="0">
                <a:sym typeface="Symbol" panose="05050102010706020507" pitchFamily="18" charset="2"/>
              </a:rPr>
              <a:t>y</a:t>
            </a:r>
            <a:r>
              <a:rPr lang="en-US" altLang="en-US" i="1" baseline="-25000" dirty="0">
                <a:sym typeface="Symbol" panose="05050102010706020507" pitchFamily="18" charset="2"/>
              </a:rPr>
              <a:t>n</a:t>
            </a:r>
            <a:r>
              <a:rPr lang="en-US" altLang="en-US" dirty="0">
                <a:sym typeface="Symbol" panose="05050102010706020507" pitchFamily="18" charset="2"/>
              </a:rPr>
              <a:t>) in the </a:t>
            </a:r>
            <a:r>
              <a:rPr lang="en-US" altLang="en-US" i="1" dirty="0">
                <a:sym typeface="Symbol" panose="05050102010706020507" pitchFamily="18" charset="2"/>
              </a:rPr>
              <a:t>xy</a:t>
            </a:r>
            <a:r>
              <a:rPr lang="en-US" altLang="en-US" dirty="0">
                <a:sym typeface="Symbol" panose="05050102010706020507" pitchFamily="18" charset="2"/>
              </a:rPr>
              <a:t>-plane as shown in Figure 8.</a:t>
            </a:r>
          </a:p>
        </p:txBody>
      </p:sp>
      <p:pic>
        <p:nvPicPr>
          <p:cNvPr id="31" name="Content Placeholder 30" descr="Three slopes are graphed on the x y coordinate plane. The slopes are represented as m_1, m_2, and m_3 respectively. The slope m_1 is in the first quadrant. Two dashed lines are drawn from the slope. One to the positive x-axis labeled y_1, and the other to the positive y-axis labeled x_1. The slope m_2 is in the fourth quadrant. Two dashed lines are drawn from the slope. One to the positive x-axis labeled y_2, and the other to the negative y-axis labeled x_2. The slope m_3 is in the third quadrant. Two dashed lines are drawn from the slope. One to the negative x-axis labeled y_3, and the other to the positive y-axis labeled x_3.&#10;">
            <a:extLst>
              <a:ext uri="{FF2B5EF4-FFF2-40B4-BE49-F238E27FC236}">
                <a16:creationId xmlns="" xmlns:a16="http://schemas.microsoft.com/office/drawing/2014/main" id="{5C684511-DA32-4A80-9FFA-2F098F6FB80B}"/>
              </a:ext>
            </a:extLst>
          </p:cNvPr>
          <p:cNvPicPr>
            <a:picLocks noGrp="1" noChangeAspect="1"/>
          </p:cNvPicPr>
          <p:nvPr>
            <p:ph sz="quarter" idx="29"/>
          </p:nvPr>
        </p:nvPicPr>
        <p:blipFill>
          <a:blip r:embed="rId7"/>
          <a:stretch>
            <a:fillRect/>
          </a:stretch>
        </p:blipFill>
        <p:spPr>
          <a:xfrm>
            <a:off x="4370509" y="3466369"/>
            <a:ext cx="3680508" cy="2209475"/>
          </a:xfrm>
          <a:prstGeom prst="rect">
            <a:avLst/>
          </a:prstGeom>
        </p:spPr>
      </p:pic>
      <p:sp>
        <p:nvSpPr>
          <p:cNvPr id="20" name="Content Placeholder 19">
            <a:extLst>
              <a:ext uri="{FF2B5EF4-FFF2-40B4-BE49-F238E27FC236}">
                <a16:creationId xmlns="" xmlns:a16="http://schemas.microsoft.com/office/drawing/2014/main" id="{80F3DA9A-7318-4436-9457-E612ACCBC58D}"/>
              </a:ext>
            </a:extLst>
          </p:cNvPr>
          <p:cNvSpPr>
            <a:spLocks noGrp="1"/>
          </p:cNvSpPr>
          <p:nvPr>
            <p:ph sz="quarter" idx="30"/>
          </p:nvPr>
        </p:nvSpPr>
        <p:spPr>
          <a:xfrm>
            <a:off x="5068045" y="5846753"/>
            <a:ext cx="2663589" cy="294332"/>
          </a:xfrm>
        </p:spPr>
        <p:txBody>
          <a:bodyPr/>
          <a:lstStyle/>
          <a:p>
            <a:pPr algn="ctr"/>
            <a:r>
              <a:rPr lang="en-US" altLang="en-US" sz="2000" b="1" dirty="0">
                <a:sym typeface="Symbol" panose="05050102010706020507" pitchFamily="18" charset="2"/>
              </a:rPr>
              <a:t>Figure 8</a:t>
            </a:r>
          </a:p>
        </p:txBody>
      </p:sp>
    </p:spTree>
    <p:extLst>
      <p:ext uri="{BB962C8B-B14F-4D97-AF65-F5344CB8AC3E}">
        <p14:creationId xmlns:p14="http://schemas.microsoft.com/office/powerpoint/2010/main" val="3514540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591CB-89F5-467A-927B-630B17D96E9D}"/>
              </a:ext>
            </a:extLst>
          </p:cNvPr>
          <p:cNvSpPr>
            <a:spLocks noGrp="1"/>
          </p:cNvSpPr>
          <p:nvPr>
            <p:ph type="title"/>
          </p:nvPr>
        </p:nvSpPr>
        <p:spPr/>
        <p:txBody>
          <a:bodyPr/>
          <a:lstStyle/>
          <a:p>
            <a:r>
              <a:rPr lang="en-US" altLang="en-US" dirty="0"/>
              <a:t>Moments and Centers of Mass </a:t>
            </a:r>
            <a:r>
              <a:rPr lang="en-US" altLang="en-US" sz="2400" b="0" dirty="0"/>
              <a:t>(8 of 9) </a:t>
            </a:r>
            <a:endParaRPr lang="en-US" dirty="0"/>
          </a:p>
        </p:txBody>
      </p:sp>
      <p:sp>
        <p:nvSpPr>
          <p:cNvPr id="3" name="Content Placeholder 2">
            <a:extLst>
              <a:ext uri="{FF2B5EF4-FFF2-40B4-BE49-F238E27FC236}">
                <a16:creationId xmlns="" xmlns:a16="http://schemas.microsoft.com/office/drawing/2014/main" id="{18A10A20-FCDB-44CC-81D2-A6503AA0B0FC}"/>
              </a:ext>
            </a:extLst>
          </p:cNvPr>
          <p:cNvSpPr>
            <a:spLocks noGrp="1"/>
          </p:cNvSpPr>
          <p:nvPr>
            <p:ph sz="quarter" idx="23"/>
          </p:nvPr>
        </p:nvSpPr>
        <p:spPr>
          <a:xfrm>
            <a:off x="736600" y="1289049"/>
            <a:ext cx="10718800" cy="644271"/>
          </a:xfrm>
        </p:spPr>
        <p:txBody>
          <a:bodyPr/>
          <a:lstStyle/>
          <a:p>
            <a:r>
              <a:rPr lang="en-US" altLang="en-US" dirty="0">
                <a:sym typeface="Symbol" panose="05050102010706020507" pitchFamily="18" charset="2"/>
              </a:rPr>
              <a:t>By analogy with the one-dimensional case, we define the </a:t>
            </a:r>
            <a:r>
              <a:rPr lang="en-US" altLang="en-US" b="1" dirty="0">
                <a:sym typeface="Symbol" panose="05050102010706020507" pitchFamily="18" charset="2"/>
              </a:rPr>
              <a:t>moment of the system about the </a:t>
            </a:r>
            <a:r>
              <a:rPr lang="en-US" altLang="en-US" b="1" i="1" dirty="0">
                <a:sym typeface="Symbol" panose="05050102010706020507" pitchFamily="18" charset="2"/>
              </a:rPr>
              <a:t>y</a:t>
            </a:r>
            <a:r>
              <a:rPr lang="en-US" altLang="en-US" b="1" dirty="0">
                <a:sym typeface="Symbol" panose="05050102010706020507" pitchFamily="18" charset="2"/>
              </a:rPr>
              <a:t>-axis </a:t>
            </a:r>
            <a:r>
              <a:rPr lang="en-US" altLang="en-US" dirty="0">
                <a:sym typeface="Symbol" panose="05050102010706020507" pitchFamily="18" charset="2"/>
              </a:rPr>
              <a:t>to be</a:t>
            </a:r>
            <a:endParaRPr lang="en-US" dirty="0"/>
          </a:p>
        </p:txBody>
      </p:sp>
      <p:graphicFrame>
        <p:nvGraphicFramePr>
          <p:cNvPr id="12" name="Content Placeholder 11" descr="(item 5.) (m_y) = (sum_(i = 1)^n)((m_i)(x_i))">
            <a:extLst>
              <a:ext uri="{FF2B5EF4-FFF2-40B4-BE49-F238E27FC236}">
                <a16:creationId xmlns="" xmlns:a16="http://schemas.microsoft.com/office/drawing/2014/main" id="{277010E2-9938-44C2-A536-58204DA881A5}"/>
              </a:ext>
            </a:extLst>
          </p:cNvPr>
          <p:cNvGraphicFramePr>
            <a:graphicFrameLocks noGrp="1" noChangeAspect="1"/>
          </p:cNvGraphicFramePr>
          <p:nvPr>
            <p:ph sz="quarter" idx="24"/>
            <p:extLst>
              <p:ext uri="{D42A27DB-BD31-4B8C-83A1-F6EECF244321}">
                <p14:modId xmlns:p14="http://schemas.microsoft.com/office/powerpoint/2010/main" val="1034572090"/>
              </p:ext>
            </p:extLst>
          </p:nvPr>
        </p:nvGraphicFramePr>
        <p:xfrm>
          <a:off x="4956889" y="2398633"/>
          <a:ext cx="2009934" cy="770096"/>
        </p:xfrm>
        <a:graphic>
          <a:graphicData uri="http://schemas.openxmlformats.org/presentationml/2006/ole">
            <mc:AlternateContent xmlns:mc="http://schemas.openxmlformats.org/markup-compatibility/2006">
              <mc:Choice xmlns:v="urn:schemas-microsoft-com:vml" Requires="v">
                <p:oleObj spid="_x0000_s594120" name="Equation" r:id="rId3" imgW="1955520" imgH="749160" progId="Equation.DSMT4">
                  <p:embed/>
                </p:oleObj>
              </mc:Choice>
              <mc:Fallback>
                <p:oleObj name="Equation" r:id="rId3" imgW="1955520" imgH="749160" progId="Equation.DSMT4">
                  <p:embed/>
                  <p:pic>
                    <p:nvPicPr>
                      <p:cNvPr id="11" name="Object 10">
                        <a:extLst>
                          <a:ext uri="{FF2B5EF4-FFF2-40B4-BE49-F238E27FC236}">
                            <a16:creationId xmlns="" xmlns:a16="http://schemas.microsoft.com/office/drawing/2014/main" id="{BF5D08E8-7522-4957-A01E-D3B34A00B8B9}"/>
                          </a:ext>
                        </a:extLst>
                      </p:cNvPr>
                      <p:cNvPicPr/>
                      <p:nvPr/>
                    </p:nvPicPr>
                    <p:blipFill>
                      <a:blip r:embed="rId4"/>
                      <a:stretch>
                        <a:fillRect/>
                      </a:stretch>
                    </p:blipFill>
                    <p:spPr>
                      <a:xfrm>
                        <a:off x="4956889" y="2398633"/>
                        <a:ext cx="2009934" cy="770096"/>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EB4168E-FCAA-4D50-ABF1-7BF5E7E471F9}"/>
              </a:ext>
            </a:extLst>
          </p:cNvPr>
          <p:cNvSpPr>
            <a:spLocks noGrp="1"/>
          </p:cNvSpPr>
          <p:nvPr>
            <p:ph sz="quarter" idx="25"/>
          </p:nvPr>
        </p:nvSpPr>
        <p:spPr>
          <a:xfrm>
            <a:off x="736600" y="3527360"/>
            <a:ext cx="10712450" cy="345334"/>
          </a:xfrm>
        </p:spPr>
        <p:txBody>
          <a:bodyPr/>
          <a:lstStyle/>
          <a:p>
            <a:r>
              <a:rPr lang="en-US" altLang="en-US" dirty="0">
                <a:sym typeface="Symbol" panose="05050102010706020507" pitchFamily="18" charset="2"/>
              </a:rPr>
              <a:t>and the </a:t>
            </a:r>
            <a:r>
              <a:rPr lang="en-US" altLang="en-US" b="1" dirty="0">
                <a:sym typeface="Symbol" panose="05050102010706020507" pitchFamily="18" charset="2"/>
              </a:rPr>
              <a:t>moment of the system about the </a:t>
            </a:r>
            <a:r>
              <a:rPr lang="en-US" altLang="en-US" b="1" i="1" dirty="0">
                <a:sym typeface="Symbol" panose="05050102010706020507" pitchFamily="18" charset="2"/>
              </a:rPr>
              <a:t>x</a:t>
            </a:r>
            <a:r>
              <a:rPr lang="en-US" altLang="en-US" b="1" dirty="0">
                <a:sym typeface="Symbol" panose="05050102010706020507" pitchFamily="18" charset="2"/>
              </a:rPr>
              <a:t>-axis </a:t>
            </a:r>
            <a:r>
              <a:rPr lang="en-US" altLang="en-US" dirty="0">
                <a:sym typeface="Symbol" panose="05050102010706020507" pitchFamily="18" charset="2"/>
              </a:rPr>
              <a:t>as</a:t>
            </a:r>
            <a:endParaRPr lang="en-US" dirty="0"/>
          </a:p>
        </p:txBody>
      </p:sp>
      <p:graphicFrame>
        <p:nvGraphicFramePr>
          <p:cNvPr id="15" name="Content Placeholder 14" descr="(item 5.) (m_x) = (sum_(i = 1)^n)((m_i)(y_i))">
            <a:extLst>
              <a:ext uri="{FF2B5EF4-FFF2-40B4-BE49-F238E27FC236}">
                <a16:creationId xmlns="" xmlns:a16="http://schemas.microsoft.com/office/drawing/2014/main" id="{1F2A61E4-A45D-4DBA-9A8E-86771F9E0D8A}"/>
              </a:ext>
            </a:extLst>
          </p:cNvPr>
          <p:cNvGraphicFramePr>
            <a:graphicFrameLocks noGrp="1" noChangeAspect="1"/>
          </p:cNvGraphicFramePr>
          <p:nvPr>
            <p:ph sz="quarter" idx="26"/>
            <p:extLst>
              <p:ext uri="{D42A27DB-BD31-4B8C-83A1-F6EECF244321}">
                <p14:modId xmlns:p14="http://schemas.microsoft.com/office/powerpoint/2010/main" val="2579344861"/>
              </p:ext>
            </p:extLst>
          </p:nvPr>
        </p:nvGraphicFramePr>
        <p:xfrm>
          <a:off x="5056188" y="3973513"/>
          <a:ext cx="2052637" cy="771525"/>
        </p:xfrm>
        <a:graphic>
          <a:graphicData uri="http://schemas.openxmlformats.org/presentationml/2006/ole">
            <mc:AlternateContent xmlns:mc="http://schemas.openxmlformats.org/markup-compatibility/2006">
              <mc:Choice xmlns:v="urn:schemas-microsoft-com:vml" Requires="v">
                <p:oleObj spid="_x0000_s594121" name="Equation" r:id="rId5" imgW="1993680" imgH="749160" progId="Equation.DSMT4">
                  <p:embed/>
                </p:oleObj>
              </mc:Choice>
              <mc:Fallback>
                <p:oleObj name="Equation" r:id="rId5" imgW="1993680" imgH="749160" progId="Equation.DSMT4">
                  <p:embed/>
                  <p:pic>
                    <p:nvPicPr>
                      <p:cNvPr id="14" name="Object 13">
                        <a:extLst>
                          <a:ext uri="{FF2B5EF4-FFF2-40B4-BE49-F238E27FC236}">
                            <a16:creationId xmlns="" xmlns:a16="http://schemas.microsoft.com/office/drawing/2014/main" id="{6CAEB3B4-77A2-4088-A049-E4BB7877BB2B}"/>
                          </a:ext>
                        </a:extLst>
                      </p:cNvPr>
                      <p:cNvPicPr/>
                      <p:nvPr/>
                    </p:nvPicPr>
                    <p:blipFill>
                      <a:blip r:embed="rId6"/>
                      <a:stretch>
                        <a:fillRect/>
                      </a:stretch>
                    </p:blipFill>
                    <p:spPr>
                      <a:xfrm>
                        <a:off x="5056188" y="3973513"/>
                        <a:ext cx="2052637" cy="771525"/>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D7A0F75E-50CE-4E99-B687-CAAAA015C3E5}"/>
              </a:ext>
            </a:extLst>
          </p:cNvPr>
          <p:cNvSpPr>
            <a:spLocks noGrp="1"/>
          </p:cNvSpPr>
          <p:nvPr>
            <p:ph sz="quarter" idx="27"/>
          </p:nvPr>
        </p:nvSpPr>
        <p:spPr>
          <a:xfrm>
            <a:off x="736600" y="5008613"/>
            <a:ext cx="10718800" cy="644271"/>
          </a:xfrm>
        </p:spPr>
        <p:txBody>
          <a:bodyPr/>
          <a:lstStyle/>
          <a:p>
            <a:r>
              <a:rPr lang="en-US" altLang="en-US" dirty="0">
                <a:sym typeface="Symbol" panose="05050102010706020507" pitchFamily="18" charset="2"/>
              </a:rPr>
              <a:t>Then </a:t>
            </a:r>
            <a:r>
              <a:rPr lang="en-US" altLang="en-US" i="1" dirty="0">
                <a:sym typeface="Symbol" panose="05050102010706020507" pitchFamily="18" charset="2"/>
              </a:rPr>
              <a:t>M</a:t>
            </a:r>
            <a:r>
              <a:rPr lang="en-US" altLang="en-US" i="1" baseline="-25000" dirty="0">
                <a:sym typeface="Symbol" panose="05050102010706020507" pitchFamily="18" charset="2"/>
              </a:rPr>
              <a:t>y</a:t>
            </a:r>
            <a:r>
              <a:rPr lang="en-US" altLang="en-US" dirty="0">
                <a:sym typeface="Symbol" panose="05050102010706020507" pitchFamily="18" charset="2"/>
              </a:rPr>
              <a:t> measures the tendency of the system to rotate about the </a:t>
            </a:r>
            <a:r>
              <a:rPr lang="en-US" altLang="en-US" i="1" dirty="0">
                <a:sym typeface="Symbol" panose="05050102010706020507" pitchFamily="18" charset="2"/>
              </a:rPr>
              <a:t>y</a:t>
            </a:r>
            <a:r>
              <a:rPr lang="en-US" altLang="en-US" dirty="0">
                <a:sym typeface="Symbol" panose="05050102010706020507" pitchFamily="18" charset="2"/>
              </a:rPr>
              <a:t>-axis and </a:t>
            </a:r>
            <a:r>
              <a:rPr lang="en-US" altLang="en-US" i="1" dirty="0">
                <a:sym typeface="Symbol" panose="05050102010706020507" pitchFamily="18" charset="2"/>
              </a:rPr>
              <a:t>M</a:t>
            </a:r>
            <a:r>
              <a:rPr lang="en-US" altLang="en-US" i="1" baseline="-25000" dirty="0">
                <a:sym typeface="Symbol" panose="05050102010706020507" pitchFamily="18" charset="2"/>
              </a:rPr>
              <a:t>x</a:t>
            </a:r>
            <a:r>
              <a:rPr lang="en-US" altLang="en-US" dirty="0">
                <a:sym typeface="Symbol" panose="05050102010706020507" pitchFamily="18" charset="2"/>
              </a:rPr>
              <a:t> measures the tendency to rotate about the </a:t>
            </a:r>
            <a:r>
              <a:rPr lang="en-US" altLang="en-US" i="1" dirty="0">
                <a:sym typeface="Symbol" panose="05050102010706020507" pitchFamily="18" charset="2"/>
              </a:rPr>
              <a:t>x</a:t>
            </a:r>
            <a:r>
              <a:rPr lang="en-US" altLang="en-US" dirty="0">
                <a:sym typeface="Symbol" panose="05050102010706020507" pitchFamily="18" charset="2"/>
              </a:rPr>
              <a:t>-axis.</a:t>
            </a:r>
            <a:endParaRPr lang="en-US" dirty="0"/>
          </a:p>
        </p:txBody>
      </p:sp>
    </p:spTree>
    <p:extLst>
      <p:ext uri="{BB962C8B-B14F-4D97-AF65-F5344CB8AC3E}">
        <p14:creationId xmlns:p14="http://schemas.microsoft.com/office/powerpoint/2010/main" val="749882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E0D3FE-CB79-49BF-BA7E-14A5336EA5BE}"/>
              </a:ext>
            </a:extLst>
          </p:cNvPr>
          <p:cNvSpPr>
            <a:spLocks noGrp="1"/>
          </p:cNvSpPr>
          <p:nvPr>
            <p:ph type="title"/>
          </p:nvPr>
        </p:nvSpPr>
        <p:spPr/>
        <p:txBody>
          <a:bodyPr/>
          <a:lstStyle/>
          <a:p>
            <a:r>
              <a:rPr lang="en-US" altLang="en-US" dirty="0"/>
              <a:t>Moments and Centers of Mass </a:t>
            </a:r>
            <a:r>
              <a:rPr lang="en-US" altLang="en-US" sz="2400" b="0" dirty="0"/>
              <a:t>(9 of 9) </a:t>
            </a:r>
            <a:endParaRPr lang="en-US" dirty="0"/>
          </a:p>
        </p:txBody>
      </p:sp>
      <p:sp>
        <p:nvSpPr>
          <p:cNvPr id="3" name="Content Placeholder 2">
            <a:extLst>
              <a:ext uri="{FF2B5EF4-FFF2-40B4-BE49-F238E27FC236}">
                <a16:creationId xmlns="" xmlns:a16="http://schemas.microsoft.com/office/drawing/2014/main" id="{49B1EB8C-4BD1-4422-8D9E-70514B70D125}"/>
              </a:ext>
            </a:extLst>
          </p:cNvPr>
          <p:cNvSpPr>
            <a:spLocks noGrp="1"/>
          </p:cNvSpPr>
          <p:nvPr>
            <p:ph sz="quarter" idx="23"/>
          </p:nvPr>
        </p:nvSpPr>
        <p:spPr>
          <a:xfrm>
            <a:off x="736600" y="1289050"/>
            <a:ext cx="6612970" cy="341738"/>
          </a:xfrm>
        </p:spPr>
        <p:txBody>
          <a:bodyPr/>
          <a:lstStyle/>
          <a:p>
            <a:r>
              <a:rPr lang="en-US" altLang="en-US" dirty="0">
                <a:sym typeface="Symbol" panose="05050102010706020507" pitchFamily="18" charset="2"/>
              </a:rPr>
              <a:t>As in the one-dimensional case, the coordinates</a:t>
            </a:r>
            <a:endParaRPr lang="en-US" dirty="0"/>
          </a:p>
        </p:txBody>
      </p:sp>
      <p:graphicFrame>
        <p:nvGraphicFramePr>
          <p:cNvPr id="20" name="Content Placeholder 19" descr="((X-bar), (y-bar))">
            <a:extLst>
              <a:ext uri="{FF2B5EF4-FFF2-40B4-BE49-F238E27FC236}">
                <a16:creationId xmlns="" xmlns:a16="http://schemas.microsoft.com/office/drawing/2014/main" id="{90A97442-D635-4F60-BCEA-D5279C1036AF}"/>
              </a:ext>
            </a:extLst>
          </p:cNvPr>
          <p:cNvGraphicFramePr>
            <a:graphicFrameLocks noGrp="1" noChangeAspect="1"/>
          </p:cNvGraphicFramePr>
          <p:nvPr>
            <p:ph sz="quarter" idx="24"/>
            <p:extLst>
              <p:ext uri="{D42A27DB-BD31-4B8C-83A1-F6EECF244321}">
                <p14:modId xmlns:p14="http://schemas.microsoft.com/office/powerpoint/2010/main" val="2608514125"/>
              </p:ext>
            </p:extLst>
          </p:nvPr>
        </p:nvGraphicFramePr>
        <p:xfrm>
          <a:off x="7351713" y="1239838"/>
          <a:ext cx="800100" cy="406400"/>
        </p:xfrm>
        <a:graphic>
          <a:graphicData uri="http://schemas.openxmlformats.org/presentationml/2006/ole">
            <mc:AlternateContent xmlns:mc="http://schemas.openxmlformats.org/markup-compatibility/2006">
              <mc:Choice xmlns:v="urn:schemas-microsoft-com:vml" Requires="v">
                <p:oleObj spid="_x0000_s595339" name="Equation" r:id="rId3" imgW="774360" imgH="393480" progId="Equation.DSMT4">
                  <p:embed/>
                </p:oleObj>
              </mc:Choice>
              <mc:Fallback>
                <p:oleObj name="Equation" r:id="rId3" imgW="774360" imgH="393480" progId="Equation.DSMT4">
                  <p:embed/>
                  <p:pic>
                    <p:nvPicPr>
                      <p:cNvPr id="19" name="Object 18">
                        <a:extLst>
                          <a:ext uri="{FF2B5EF4-FFF2-40B4-BE49-F238E27FC236}">
                            <a16:creationId xmlns="" xmlns:a16="http://schemas.microsoft.com/office/drawing/2014/main" id="{CFCCC135-F10D-4B15-8187-BA5AD7410276}"/>
                          </a:ext>
                        </a:extLst>
                      </p:cNvPr>
                      <p:cNvPicPr/>
                      <p:nvPr/>
                    </p:nvPicPr>
                    <p:blipFill>
                      <a:blip r:embed="rId4"/>
                      <a:stretch>
                        <a:fillRect/>
                      </a:stretch>
                    </p:blipFill>
                    <p:spPr>
                      <a:xfrm>
                        <a:off x="7351713" y="1239838"/>
                        <a:ext cx="800100" cy="406400"/>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D1CF4229-56E0-44C8-8660-BCC6103C093C}"/>
              </a:ext>
            </a:extLst>
          </p:cNvPr>
          <p:cNvSpPr>
            <a:spLocks noGrp="1"/>
          </p:cNvSpPr>
          <p:nvPr>
            <p:ph sz="quarter" idx="25"/>
          </p:nvPr>
        </p:nvSpPr>
        <p:spPr>
          <a:xfrm>
            <a:off x="8186430" y="1281331"/>
            <a:ext cx="3020079" cy="320639"/>
          </a:xfrm>
        </p:spPr>
        <p:txBody>
          <a:bodyPr/>
          <a:lstStyle/>
          <a:p>
            <a:r>
              <a:rPr lang="en-US" altLang="en-US" dirty="0">
                <a:sym typeface="Symbol" panose="05050102010706020507" pitchFamily="18" charset="2"/>
              </a:rPr>
              <a:t> of the center of mass </a:t>
            </a:r>
            <a:endParaRPr lang="en-US" dirty="0"/>
          </a:p>
        </p:txBody>
      </p:sp>
      <p:sp>
        <p:nvSpPr>
          <p:cNvPr id="6" name="Content Placeholder 5">
            <a:extLst>
              <a:ext uri="{FF2B5EF4-FFF2-40B4-BE49-F238E27FC236}">
                <a16:creationId xmlns="" xmlns:a16="http://schemas.microsoft.com/office/drawing/2014/main" id="{B9B806BE-D706-4547-BC26-EEB300771C00}"/>
              </a:ext>
            </a:extLst>
          </p:cNvPr>
          <p:cNvSpPr>
            <a:spLocks noGrp="1"/>
          </p:cNvSpPr>
          <p:nvPr>
            <p:ph sz="quarter" idx="26"/>
          </p:nvPr>
        </p:nvSpPr>
        <p:spPr>
          <a:xfrm>
            <a:off x="736600" y="1685914"/>
            <a:ext cx="6873568" cy="473665"/>
          </a:xfrm>
        </p:spPr>
        <p:txBody>
          <a:bodyPr/>
          <a:lstStyle/>
          <a:p>
            <a:r>
              <a:rPr lang="en-US" altLang="en-US" dirty="0">
                <a:sym typeface="Symbol" panose="05050102010706020507" pitchFamily="18" charset="2"/>
              </a:rPr>
              <a:t>are given in terms of the moments by the formulas</a:t>
            </a:r>
            <a:endParaRPr lang="en-US" dirty="0"/>
          </a:p>
        </p:txBody>
      </p:sp>
      <p:graphicFrame>
        <p:nvGraphicFramePr>
          <p:cNvPr id="22" name="Content Placeholder 21" descr="(item 7.) x-bar = ((M_y)/m). y-bar = ((M_x)/m)&#10;">
            <a:extLst>
              <a:ext uri="{FF2B5EF4-FFF2-40B4-BE49-F238E27FC236}">
                <a16:creationId xmlns="" xmlns:a16="http://schemas.microsoft.com/office/drawing/2014/main" id="{6828EDF2-DD87-49D8-8258-0A82D5F2F5E9}"/>
              </a:ext>
            </a:extLst>
          </p:cNvPr>
          <p:cNvGraphicFramePr>
            <a:graphicFrameLocks noGrp="1" noChangeAspect="1"/>
          </p:cNvGraphicFramePr>
          <p:nvPr>
            <p:ph sz="quarter" idx="27"/>
            <p:extLst>
              <p:ext uri="{D42A27DB-BD31-4B8C-83A1-F6EECF244321}">
                <p14:modId xmlns:p14="http://schemas.microsoft.com/office/powerpoint/2010/main" val="2586231651"/>
              </p:ext>
            </p:extLst>
          </p:nvPr>
        </p:nvGraphicFramePr>
        <p:xfrm>
          <a:off x="4800600" y="2222500"/>
          <a:ext cx="2492375" cy="715963"/>
        </p:xfrm>
        <a:graphic>
          <a:graphicData uri="http://schemas.openxmlformats.org/presentationml/2006/ole">
            <mc:AlternateContent xmlns:mc="http://schemas.openxmlformats.org/markup-compatibility/2006">
              <mc:Choice xmlns:v="urn:schemas-microsoft-com:vml" Requires="v">
                <p:oleObj spid="_x0000_s595340" name="Equation" r:id="rId5" imgW="2476440" imgH="711000" progId="Equation.DSMT4">
                  <p:embed/>
                </p:oleObj>
              </mc:Choice>
              <mc:Fallback>
                <p:oleObj name="Equation" r:id="rId5" imgW="2476440" imgH="711000" progId="Equation.DSMT4">
                  <p:embed/>
                  <p:pic>
                    <p:nvPicPr>
                      <p:cNvPr id="21" name="Object 20">
                        <a:extLst>
                          <a:ext uri="{FF2B5EF4-FFF2-40B4-BE49-F238E27FC236}">
                            <a16:creationId xmlns="" xmlns:a16="http://schemas.microsoft.com/office/drawing/2014/main" id="{99834966-6F45-47D6-BF04-8F719E7ED688}"/>
                          </a:ext>
                        </a:extLst>
                      </p:cNvPr>
                      <p:cNvPicPr/>
                      <p:nvPr/>
                    </p:nvPicPr>
                    <p:blipFill>
                      <a:blip r:embed="rId6"/>
                      <a:stretch>
                        <a:fillRect/>
                      </a:stretch>
                    </p:blipFill>
                    <p:spPr>
                      <a:xfrm>
                        <a:off x="4800600" y="2222500"/>
                        <a:ext cx="2492375" cy="715963"/>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0B71D6E9-6529-4972-9EB1-01963460C62C}"/>
              </a:ext>
            </a:extLst>
          </p:cNvPr>
          <p:cNvSpPr>
            <a:spLocks noGrp="1"/>
          </p:cNvSpPr>
          <p:nvPr>
            <p:ph sz="quarter" idx="28"/>
          </p:nvPr>
        </p:nvSpPr>
        <p:spPr>
          <a:xfrm>
            <a:off x="736599" y="3332539"/>
            <a:ext cx="5311027" cy="268039"/>
          </a:xfrm>
        </p:spPr>
        <p:txBody>
          <a:bodyPr/>
          <a:lstStyle/>
          <a:p>
            <a:r>
              <a:rPr lang="en-US" altLang="en-US" dirty="0">
                <a:sym typeface="Symbol" panose="05050102010706020507" pitchFamily="18" charset="2"/>
              </a:rPr>
              <a:t>where </a:t>
            </a:r>
            <a:r>
              <a:rPr lang="en-US" altLang="en-US" i="1" dirty="0">
                <a:sym typeface="Symbol" panose="05050102010706020507" pitchFamily="18" charset="2"/>
              </a:rPr>
              <a:t>m</a:t>
            </a:r>
            <a:r>
              <a:rPr lang="en-US" altLang="en-US" dirty="0">
                <a:sym typeface="Symbol" panose="05050102010706020507" pitchFamily="18" charset="2"/>
              </a:rPr>
              <a:t> = </a:t>
            </a:r>
            <a:r>
              <a:rPr lang="en-US" altLang="en-US" dirty="0" smtClean="0">
                <a:sym typeface="Symbol" panose="05050102010706020507" pitchFamily="18" charset="2"/>
              </a:rPr>
              <a:t></a:t>
            </a:r>
            <a:r>
              <a:rPr lang="en-US" altLang="en-US" i="1" dirty="0" smtClean="0">
                <a:sym typeface="Symbol" panose="05050102010706020507" pitchFamily="18" charset="2"/>
              </a:rPr>
              <a:t>m</a:t>
            </a:r>
            <a:r>
              <a:rPr lang="en-US" altLang="en-US" i="1" baseline="-25000" dirty="0" smtClean="0">
                <a:sym typeface="Symbol" panose="05050102010706020507" pitchFamily="18" charset="2"/>
              </a:rPr>
              <a:t>i</a:t>
            </a:r>
            <a:r>
              <a:rPr lang="en-US" altLang="en-US" dirty="0" smtClean="0">
                <a:sym typeface="Symbol" panose="05050102010706020507" pitchFamily="18" charset="2"/>
              </a:rPr>
              <a:t> </a:t>
            </a:r>
            <a:r>
              <a:rPr lang="en-US" altLang="en-US" dirty="0">
                <a:sym typeface="Symbol" panose="05050102010706020507" pitchFamily="18" charset="2"/>
              </a:rPr>
              <a:t>is the total mass. Since </a:t>
            </a:r>
            <a:endParaRPr lang="en-US" dirty="0"/>
          </a:p>
        </p:txBody>
      </p:sp>
      <p:graphicFrame>
        <p:nvGraphicFramePr>
          <p:cNvPr id="24" name="Content Placeholder 23" descr="m(x-bar) = (M_y) and m(y-bar) = (M_y)">
            <a:extLst>
              <a:ext uri="{FF2B5EF4-FFF2-40B4-BE49-F238E27FC236}">
                <a16:creationId xmlns="" xmlns:a16="http://schemas.microsoft.com/office/drawing/2014/main" id="{5E537B3A-6898-4D4F-AEF5-99CA609A510E}"/>
              </a:ext>
            </a:extLst>
          </p:cNvPr>
          <p:cNvGraphicFramePr>
            <a:graphicFrameLocks noGrp="1" noChangeAspect="1"/>
          </p:cNvGraphicFramePr>
          <p:nvPr>
            <p:ph sz="quarter" idx="29"/>
            <p:extLst>
              <p:ext uri="{D42A27DB-BD31-4B8C-83A1-F6EECF244321}">
                <p14:modId xmlns:p14="http://schemas.microsoft.com/office/powerpoint/2010/main" val="3923673266"/>
              </p:ext>
            </p:extLst>
          </p:nvPr>
        </p:nvGraphicFramePr>
        <p:xfrm>
          <a:off x="6150909" y="3312955"/>
          <a:ext cx="3131027" cy="414909"/>
        </p:xfrm>
        <a:graphic>
          <a:graphicData uri="http://schemas.openxmlformats.org/presentationml/2006/ole">
            <mc:AlternateContent xmlns:mc="http://schemas.openxmlformats.org/markup-compatibility/2006">
              <mc:Choice xmlns:v="urn:schemas-microsoft-com:vml" Requires="v">
                <p:oleObj spid="_x0000_s595341" name="Equation" r:id="rId7" imgW="2971800" imgH="393480" progId="Equation.DSMT4">
                  <p:embed/>
                </p:oleObj>
              </mc:Choice>
              <mc:Fallback>
                <p:oleObj name="Equation" r:id="rId7" imgW="2971800" imgH="393480" progId="Equation.DSMT4">
                  <p:embed/>
                  <p:pic>
                    <p:nvPicPr>
                      <p:cNvPr id="23" name="Object 22">
                        <a:extLst>
                          <a:ext uri="{FF2B5EF4-FFF2-40B4-BE49-F238E27FC236}">
                            <a16:creationId xmlns="" xmlns:a16="http://schemas.microsoft.com/office/drawing/2014/main" id="{84B74014-549D-4CBA-935B-6FC10550FC28}"/>
                          </a:ext>
                        </a:extLst>
                      </p:cNvPr>
                      <p:cNvPicPr/>
                      <p:nvPr/>
                    </p:nvPicPr>
                    <p:blipFill>
                      <a:blip r:embed="rId8"/>
                      <a:stretch>
                        <a:fillRect/>
                      </a:stretch>
                    </p:blipFill>
                    <p:spPr>
                      <a:xfrm>
                        <a:off x="6150909" y="3312955"/>
                        <a:ext cx="3131027" cy="414909"/>
                      </a:xfrm>
                      <a:prstGeom prst="rect">
                        <a:avLst/>
                      </a:prstGeom>
                    </p:spPr>
                  </p:pic>
                </p:oleObj>
              </mc:Fallback>
            </mc:AlternateContent>
          </a:graphicData>
        </a:graphic>
      </p:graphicFrame>
      <p:sp>
        <p:nvSpPr>
          <p:cNvPr id="10" name="Content Placeholder 9">
            <a:extLst>
              <a:ext uri="{FF2B5EF4-FFF2-40B4-BE49-F238E27FC236}">
                <a16:creationId xmlns="" xmlns:a16="http://schemas.microsoft.com/office/drawing/2014/main" id="{53D24027-F015-4826-B1C7-01BD2E002F9A}"/>
              </a:ext>
            </a:extLst>
          </p:cNvPr>
          <p:cNvSpPr>
            <a:spLocks noGrp="1"/>
          </p:cNvSpPr>
          <p:nvPr>
            <p:ph sz="quarter" idx="30"/>
          </p:nvPr>
        </p:nvSpPr>
        <p:spPr>
          <a:xfrm>
            <a:off x="9434052" y="3338212"/>
            <a:ext cx="2349356" cy="320639"/>
          </a:xfrm>
        </p:spPr>
        <p:txBody>
          <a:bodyPr/>
          <a:lstStyle/>
          <a:p>
            <a:r>
              <a:rPr lang="en-US" altLang="en-US" dirty="0">
                <a:sym typeface="Symbol" panose="05050102010706020507" pitchFamily="18" charset="2"/>
              </a:rPr>
              <a:t>the center of </a:t>
            </a:r>
            <a:endParaRPr lang="en-US" dirty="0"/>
          </a:p>
        </p:txBody>
      </p:sp>
      <p:sp>
        <p:nvSpPr>
          <p:cNvPr id="11" name="Content Placeholder 10">
            <a:extLst>
              <a:ext uri="{FF2B5EF4-FFF2-40B4-BE49-F238E27FC236}">
                <a16:creationId xmlns="" xmlns:a16="http://schemas.microsoft.com/office/drawing/2014/main" id="{6533C134-46F9-4C59-A558-0B8B1FC52B46}"/>
              </a:ext>
            </a:extLst>
          </p:cNvPr>
          <p:cNvSpPr>
            <a:spLocks noGrp="1"/>
          </p:cNvSpPr>
          <p:nvPr>
            <p:ph sz="quarter" idx="31"/>
          </p:nvPr>
        </p:nvSpPr>
        <p:spPr>
          <a:xfrm>
            <a:off x="785350" y="3752547"/>
            <a:ext cx="782485" cy="334627"/>
          </a:xfrm>
        </p:spPr>
        <p:txBody>
          <a:bodyPr/>
          <a:lstStyle/>
          <a:p>
            <a:r>
              <a:rPr lang="en-US" dirty="0"/>
              <a:t>mass</a:t>
            </a:r>
          </a:p>
        </p:txBody>
      </p:sp>
      <p:graphicFrame>
        <p:nvGraphicFramePr>
          <p:cNvPr id="28" name="Content Placeholder 27" descr="((x-bar), (y-bar))">
            <a:extLst>
              <a:ext uri="{FF2B5EF4-FFF2-40B4-BE49-F238E27FC236}">
                <a16:creationId xmlns="" xmlns:a16="http://schemas.microsoft.com/office/drawing/2014/main" id="{BC005946-709A-46A2-B7EC-53AF7AD7525A}"/>
              </a:ext>
            </a:extLst>
          </p:cNvPr>
          <p:cNvGraphicFramePr>
            <a:graphicFrameLocks noGrp="1" noChangeAspect="1"/>
          </p:cNvGraphicFramePr>
          <p:nvPr>
            <p:ph sz="quarter" idx="32"/>
            <p:extLst>
              <p:ext uri="{D42A27DB-BD31-4B8C-83A1-F6EECF244321}">
                <p14:modId xmlns:p14="http://schemas.microsoft.com/office/powerpoint/2010/main" val="2883485159"/>
              </p:ext>
            </p:extLst>
          </p:nvPr>
        </p:nvGraphicFramePr>
        <p:xfrm>
          <a:off x="1595438" y="3747104"/>
          <a:ext cx="768350" cy="391160"/>
        </p:xfrm>
        <a:graphic>
          <a:graphicData uri="http://schemas.openxmlformats.org/presentationml/2006/ole">
            <mc:AlternateContent xmlns:mc="http://schemas.openxmlformats.org/markup-compatibility/2006">
              <mc:Choice xmlns:v="urn:schemas-microsoft-com:vml" Requires="v">
                <p:oleObj spid="_x0000_s595342" name="Equation" r:id="rId9" imgW="774360" imgH="393480" progId="Equation.DSMT4">
                  <p:embed/>
                </p:oleObj>
              </mc:Choice>
              <mc:Fallback>
                <p:oleObj name="Equation" r:id="rId9" imgW="774360" imgH="393480" progId="Equation.DSMT4">
                  <p:embed/>
                  <p:pic>
                    <p:nvPicPr>
                      <p:cNvPr id="27" name="Object 26">
                        <a:extLst>
                          <a:ext uri="{FF2B5EF4-FFF2-40B4-BE49-F238E27FC236}">
                            <a16:creationId xmlns="" xmlns:a16="http://schemas.microsoft.com/office/drawing/2014/main" id="{577CBF85-FAAB-448D-95E3-0D6B9D8C1D7C}"/>
                          </a:ext>
                        </a:extLst>
                      </p:cNvPr>
                      <p:cNvPicPr/>
                      <p:nvPr/>
                    </p:nvPicPr>
                    <p:blipFill>
                      <a:blip r:embed="rId10"/>
                      <a:stretch>
                        <a:fillRect/>
                      </a:stretch>
                    </p:blipFill>
                    <p:spPr>
                      <a:xfrm>
                        <a:off x="1595438" y="3747104"/>
                        <a:ext cx="768350" cy="391160"/>
                      </a:xfrm>
                      <a:prstGeom prst="rect">
                        <a:avLst/>
                      </a:prstGeom>
                    </p:spPr>
                  </p:pic>
                </p:oleObj>
              </mc:Fallback>
            </mc:AlternateContent>
          </a:graphicData>
        </a:graphic>
      </p:graphicFrame>
      <p:sp>
        <p:nvSpPr>
          <p:cNvPr id="13" name="Content Placeholder 12">
            <a:extLst>
              <a:ext uri="{FF2B5EF4-FFF2-40B4-BE49-F238E27FC236}">
                <a16:creationId xmlns="" xmlns:a16="http://schemas.microsoft.com/office/drawing/2014/main" id="{5D74F54B-62DF-47E8-ACE7-E4987DA47CBF}"/>
              </a:ext>
            </a:extLst>
          </p:cNvPr>
          <p:cNvSpPr>
            <a:spLocks noGrp="1"/>
          </p:cNvSpPr>
          <p:nvPr>
            <p:ph sz="quarter" idx="33"/>
          </p:nvPr>
        </p:nvSpPr>
        <p:spPr>
          <a:xfrm>
            <a:off x="2458730" y="3744116"/>
            <a:ext cx="8895070" cy="328311"/>
          </a:xfrm>
        </p:spPr>
        <p:txBody>
          <a:bodyPr/>
          <a:lstStyle/>
          <a:p>
            <a:r>
              <a:rPr lang="en-US" altLang="en-US" dirty="0">
                <a:sym typeface="Symbol" panose="05050102010706020507" pitchFamily="18" charset="2"/>
              </a:rPr>
              <a:t>is the point where a single particle of mass </a:t>
            </a:r>
            <a:r>
              <a:rPr lang="en-US" altLang="en-US" i="1" dirty="0">
                <a:sym typeface="Symbol" panose="05050102010706020507" pitchFamily="18" charset="2"/>
              </a:rPr>
              <a:t>m</a:t>
            </a:r>
            <a:r>
              <a:rPr lang="en-US" altLang="en-US" dirty="0">
                <a:sym typeface="Symbol" panose="05050102010706020507" pitchFamily="18" charset="2"/>
              </a:rPr>
              <a:t> would have the </a:t>
            </a:r>
            <a:endParaRPr lang="en-US" dirty="0"/>
          </a:p>
        </p:txBody>
      </p:sp>
      <p:sp>
        <p:nvSpPr>
          <p:cNvPr id="14" name="Content Placeholder 13">
            <a:extLst>
              <a:ext uri="{FF2B5EF4-FFF2-40B4-BE49-F238E27FC236}">
                <a16:creationId xmlns="" xmlns:a16="http://schemas.microsoft.com/office/drawing/2014/main" id="{DF890193-28B5-4527-B3AF-E15290AF5568}"/>
              </a:ext>
            </a:extLst>
          </p:cNvPr>
          <p:cNvSpPr>
            <a:spLocks noGrp="1"/>
          </p:cNvSpPr>
          <p:nvPr>
            <p:ph sz="quarter" idx="34"/>
          </p:nvPr>
        </p:nvSpPr>
        <p:spPr>
          <a:xfrm>
            <a:off x="791325" y="4144117"/>
            <a:ext cx="5353050" cy="328311"/>
          </a:xfrm>
        </p:spPr>
        <p:txBody>
          <a:bodyPr/>
          <a:lstStyle/>
          <a:p>
            <a:r>
              <a:rPr lang="en-US" altLang="en-US" dirty="0">
                <a:sym typeface="Symbol" panose="05050102010706020507" pitchFamily="18" charset="2"/>
              </a:rPr>
              <a:t>the same moments as the system.</a:t>
            </a:r>
            <a:endParaRPr lang="en-US" dirty="0"/>
          </a:p>
        </p:txBody>
      </p:sp>
    </p:spTree>
    <p:extLst>
      <p:ext uri="{BB962C8B-B14F-4D97-AF65-F5344CB8AC3E}">
        <p14:creationId xmlns:p14="http://schemas.microsoft.com/office/powerpoint/2010/main" val="3964774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490D5-EC2D-4FB6-A785-E4D9F16E6558}"/>
              </a:ext>
            </a:extLst>
          </p:cNvPr>
          <p:cNvSpPr>
            <a:spLocks noGrp="1"/>
          </p:cNvSpPr>
          <p:nvPr>
            <p:ph type="title"/>
          </p:nvPr>
        </p:nvSpPr>
        <p:spPr/>
        <p:txBody>
          <a:bodyPr/>
          <a:lstStyle/>
          <a:p>
            <a:r>
              <a:rPr lang="en-US" altLang="en-US" dirty="0"/>
              <a:t>Example 3 </a:t>
            </a:r>
            <a:endParaRPr lang="en-US" dirty="0"/>
          </a:p>
        </p:txBody>
      </p:sp>
      <p:sp>
        <p:nvSpPr>
          <p:cNvPr id="3" name="Content Placeholder 2">
            <a:extLst>
              <a:ext uri="{FF2B5EF4-FFF2-40B4-BE49-F238E27FC236}">
                <a16:creationId xmlns="" xmlns:a16="http://schemas.microsoft.com/office/drawing/2014/main" id="{67EBDEF7-C9F5-4445-A634-3216EF33CB37}"/>
              </a:ext>
            </a:extLst>
          </p:cNvPr>
          <p:cNvSpPr>
            <a:spLocks noGrp="1"/>
          </p:cNvSpPr>
          <p:nvPr>
            <p:ph sz="quarter" idx="23"/>
          </p:nvPr>
        </p:nvSpPr>
        <p:spPr>
          <a:xfrm>
            <a:off x="736600" y="1289049"/>
            <a:ext cx="10718800" cy="1631951"/>
          </a:xfrm>
        </p:spPr>
        <p:txBody>
          <a:bodyPr/>
          <a:lstStyle/>
          <a:p>
            <a:r>
              <a:rPr lang="en-US" altLang="en-US" dirty="0">
                <a:sym typeface="Symbol" panose="05050102010706020507" pitchFamily="18" charset="2"/>
              </a:rPr>
              <a:t>Find the moments and center of mass of the system of objects that have masses 3, 4, and 8 at the points (−1, 1), (2, −1), and (3, 2), respectively.</a:t>
            </a:r>
          </a:p>
          <a:p>
            <a:r>
              <a:rPr lang="en-US" altLang="en-US" b="1" dirty="0">
                <a:solidFill>
                  <a:srgbClr val="0000A3"/>
                </a:solidFill>
                <a:sym typeface="Symbol" panose="05050102010706020507" pitchFamily="18" charset="2"/>
              </a:rPr>
              <a:t>Solution:</a:t>
            </a:r>
          </a:p>
          <a:p>
            <a:r>
              <a:rPr lang="en-US" altLang="en-US" dirty="0">
                <a:sym typeface="Symbol" panose="05050102010706020507" pitchFamily="18" charset="2"/>
              </a:rPr>
              <a:t>We use Equations 5 and 6 to compute the moments:</a:t>
            </a:r>
            <a:endParaRPr lang="en-US" dirty="0"/>
          </a:p>
        </p:txBody>
      </p:sp>
      <p:graphicFrame>
        <p:nvGraphicFramePr>
          <p:cNvPr id="12" name="Content Placeholder 11" descr="(M_Y) = 3(negative1) + 4(2) + 8(3) = 29.&#10;(M_X) = 3(1) + 4(negative 1) + 8(2) = 15.">
            <a:extLst>
              <a:ext uri="{FF2B5EF4-FFF2-40B4-BE49-F238E27FC236}">
                <a16:creationId xmlns="" xmlns:a16="http://schemas.microsoft.com/office/drawing/2014/main" id="{0804ED61-CB89-47A1-8E80-7166550F1687}"/>
              </a:ext>
            </a:extLst>
          </p:cNvPr>
          <p:cNvGraphicFramePr>
            <a:graphicFrameLocks noGrp="1" noChangeAspect="1"/>
          </p:cNvGraphicFramePr>
          <p:nvPr>
            <p:ph sz="quarter" idx="24"/>
            <p:extLst>
              <p:ext uri="{D42A27DB-BD31-4B8C-83A1-F6EECF244321}">
                <p14:modId xmlns:p14="http://schemas.microsoft.com/office/powerpoint/2010/main" val="1691710615"/>
              </p:ext>
            </p:extLst>
          </p:nvPr>
        </p:nvGraphicFramePr>
        <p:xfrm>
          <a:off x="4489644" y="3718335"/>
          <a:ext cx="3931081" cy="890320"/>
        </p:xfrm>
        <a:graphic>
          <a:graphicData uri="http://schemas.openxmlformats.org/presentationml/2006/ole">
            <mc:AlternateContent xmlns:mc="http://schemas.openxmlformats.org/markup-compatibility/2006">
              <mc:Choice xmlns:v="urn:schemas-microsoft-com:vml" Requires="v">
                <p:oleObj spid="_x0000_s596065" name="Equation" r:id="rId3" imgW="3644640" imgH="825480" progId="Equation.DSMT4">
                  <p:embed/>
                </p:oleObj>
              </mc:Choice>
              <mc:Fallback>
                <p:oleObj name="Equation" r:id="rId3" imgW="3644640" imgH="825480" progId="Equation.DSMT4">
                  <p:embed/>
                  <p:pic>
                    <p:nvPicPr>
                      <p:cNvPr id="11" name="Object 10">
                        <a:extLst>
                          <a:ext uri="{FF2B5EF4-FFF2-40B4-BE49-F238E27FC236}">
                            <a16:creationId xmlns="" xmlns:a16="http://schemas.microsoft.com/office/drawing/2014/main" id="{B58993BD-F2E9-4771-BC3A-413E3E36E8BA}"/>
                          </a:ext>
                        </a:extLst>
                      </p:cNvPr>
                      <p:cNvPicPr/>
                      <p:nvPr/>
                    </p:nvPicPr>
                    <p:blipFill>
                      <a:blip r:embed="rId4"/>
                      <a:stretch>
                        <a:fillRect/>
                      </a:stretch>
                    </p:blipFill>
                    <p:spPr>
                      <a:xfrm>
                        <a:off x="4489644" y="3718335"/>
                        <a:ext cx="3931081" cy="890320"/>
                      </a:xfrm>
                      <a:prstGeom prst="rect">
                        <a:avLst/>
                      </a:prstGeom>
                    </p:spPr>
                  </p:pic>
                </p:oleObj>
              </mc:Fallback>
            </mc:AlternateContent>
          </a:graphicData>
        </a:graphic>
      </p:graphicFrame>
    </p:spTree>
    <p:extLst>
      <p:ext uri="{BB962C8B-B14F-4D97-AF65-F5344CB8AC3E}">
        <p14:creationId xmlns:p14="http://schemas.microsoft.com/office/powerpoint/2010/main" val="2864189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C650B-1AC3-4A5B-BB22-A42123BC2765}"/>
              </a:ext>
            </a:extLst>
          </p:cNvPr>
          <p:cNvSpPr>
            <a:spLocks noGrp="1"/>
          </p:cNvSpPr>
          <p:nvPr>
            <p:ph type="title"/>
          </p:nvPr>
        </p:nvSpPr>
        <p:spPr/>
        <p:txBody>
          <a:bodyPr/>
          <a:lstStyle/>
          <a:p>
            <a:r>
              <a:rPr lang="en-US" altLang="en-US" dirty="0"/>
              <a:t>Example 3 – </a:t>
            </a:r>
            <a:r>
              <a:rPr lang="en-US" altLang="en-US" i="1" dirty="0"/>
              <a:t>Solution </a:t>
            </a:r>
            <a:r>
              <a:rPr lang="en-US" altLang="en-US" sz="2400" b="0" dirty="0"/>
              <a:t>(1 of 2)</a:t>
            </a:r>
            <a:endParaRPr lang="en-US" sz="2400" b="0" dirty="0"/>
          </a:p>
        </p:txBody>
      </p:sp>
      <p:sp>
        <p:nvSpPr>
          <p:cNvPr id="3" name="Content Placeholder 2">
            <a:extLst>
              <a:ext uri="{FF2B5EF4-FFF2-40B4-BE49-F238E27FC236}">
                <a16:creationId xmlns="" xmlns:a16="http://schemas.microsoft.com/office/drawing/2014/main" id="{191C0EA4-D5CA-4F51-BA14-75381F6EC075}"/>
              </a:ext>
            </a:extLst>
          </p:cNvPr>
          <p:cNvSpPr>
            <a:spLocks noGrp="1"/>
          </p:cNvSpPr>
          <p:nvPr>
            <p:ph sz="quarter" idx="23"/>
          </p:nvPr>
        </p:nvSpPr>
        <p:spPr/>
        <p:txBody>
          <a:bodyPr/>
          <a:lstStyle/>
          <a:p>
            <a:r>
              <a:rPr lang="en-US" altLang="en-US" dirty="0">
                <a:sym typeface="Symbol" panose="05050102010706020507" pitchFamily="18" charset="2"/>
              </a:rPr>
              <a:t>Since </a:t>
            </a:r>
            <a:r>
              <a:rPr lang="en-US" altLang="en-US" i="1" dirty="0">
                <a:sym typeface="Symbol" panose="05050102010706020507" pitchFamily="18" charset="2"/>
              </a:rPr>
              <a:t>m</a:t>
            </a:r>
            <a:r>
              <a:rPr lang="en-US" altLang="en-US" dirty="0">
                <a:sym typeface="Symbol" panose="05050102010706020507" pitchFamily="18" charset="2"/>
              </a:rPr>
              <a:t> = 3 + 4 + 8 = 15, we use Equations 7 to obtain</a:t>
            </a:r>
          </a:p>
        </p:txBody>
      </p:sp>
      <p:graphicFrame>
        <p:nvGraphicFramePr>
          <p:cNvPr id="8" name="Content Placeholder 7" descr="(X-bar) = ((M_Y)/m) = (29/15)">
            <a:extLst>
              <a:ext uri="{FF2B5EF4-FFF2-40B4-BE49-F238E27FC236}">
                <a16:creationId xmlns="" xmlns:a16="http://schemas.microsoft.com/office/drawing/2014/main" id="{378483E8-B69A-412B-BE5F-6EF2E63D4242}"/>
              </a:ext>
            </a:extLst>
          </p:cNvPr>
          <p:cNvGraphicFramePr>
            <a:graphicFrameLocks noGrp="1" noChangeAspect="1"/>
          </p:cNvGraphicFramePr>
          <p:nvPr>
            <p:ph sz="quarter" idx="24"/>
            <p:extLst>
              <p:ext uri="{D42A27DB-BD31-4B8C-83A1-F6EECF244321}">
                <p14:modId xmlns:p14="http://schemas.microsoft.com/office/powerpoint/2010/main" val="3093439689"/>
              </p:ext>
            </p:extLst>
          </p:nvPr>
        </p:nvGraphicFramePr>
        <p:xfrm>
          <a:off x="5259070" y="2126456"/>
          <a:ext cx="1648460" cy="715963"/>
        </p:xfrm>
        <a:graphic>
          <a:graphicData uri="http://schemas.openxmlformats.org/presentationml/2006/ole">
            <mc:AlternateContent xmlns:mc="http://schemas.openxmlformats.org/markup-compatibility/2006">
              <mc:Choice xmlns:v="urn:schemas-microsoft-com:vml" Requires="v">
                <p:oleObj spid="_x0000_s597184" name="Equation" r:id="rId3" imgW="1638000" imgH="711000" progId="Equation.DSMT4">
                  <p:embed/>
                </p:oleObj>
              </mc:Choice>
              <mc:Fallback>
                <p:oleObj name="Equation" r:id="rId3" imgW="1638000" imgH="711000" progId="Equation.DSMT4">
                  <p:embed/>
                  <p:pic>
                    <p:nvPicPr>
                      <p:cNvPr id="7" name="Object 6">
                        <a:extLst>
                          <a:ext uri="{FF2B5EF4-FFF2-40B4-BE49-F238E27FC236}">
                            <a16:creationId xmlns="" xmlns:a16="http://schemas.microsoft.com/office/drawing/2014/main" id="{6B0F02A9-CA28-48B0-83CF-4453F19355D1}"/>
                          </a:ext>
                        </a:extLst>
                      </p:cNvPr>
                      <p:cNvPicPr/>
                      <p:nvPr/>
                    </p:nvPicPr>
                    <p:blipFill>
                      <a:blip r:embed="rId4"/>
                      <a:stretch>
                        <a:fillRect/>
                      </a:stretch>
                    </p:blipFill>
                    <p:spPr>
                      <a:xfrm>
                        <a:off x="5259070" y="2126456"/>
                        <a:ext cx="1648460" cy="715963"/>
                      </a:xfrm>
                      <a:prstGeom prst="rect">
                        <a:avLst/>
                      </a:prstGeom>
                    </p:spPr>
                  </p:pic>
                </p:oleObj>
              </mc:Fallback>
            </mc:AlternateContent>
          </a:graphicData>
        </a:graphic>
      </p:graphicFrame>
      <p:graphicFrame>
        <p:nvGraphicFramePr>
          <p:cNvPr id="10" name="Content Placeholder 9" descr="(y-bar) = ((M_Y)/m) = (15/15) = 1">
            <a:extLst>
              <a:ext uri="{FF2B5EF4-FFF2-40B4-BE49-F238E27FC236}">
                <a16:creationId xmlns="" xmlns:a16="http://schemas.microsoft.com/office/drawing/2014/main" id="{7977B500-AE63-4FAC-9271-7995DBD0F147}"/>
              </a:ext>
            </a:extLst>
          </p:cNvPr>
          <p:cNvGraphicFramePr>
            <a:graphicFrameLocks noGrp="1" noChangeAspect="1"/>
          </p:cNvGraphicFramePr>
          <p:nvPr>
            <p:ph sz="quarter" idx="25"/>
            <p:extLst>
              <p:ext uri="{D42A27DB-BD31-4B8C-83A1-F6EECF244321}">
                <p14:modId xmlns:p14="http://schemas.microsoft.com/office/powerpoint/2010/main" val="2749879968"/>
              </p:ext>
            </p:extLst>
          </p:nvPr>
        </p:nvGraphicFramePr>
        <p:xfrm>
          <a:off x="5177770" y="3554431"/>
          <a:ext cx="2039620" cy="710723"/>
        </p:xfrm>
        <a:graphic>
          <a:graphicData uri="http://schemas.openxmlformats.org/presentationml/2006/ole">
            <mc:AlternateContent xmlns:mc="http://schemas.openxmlformats.org/markup-compatibility/2006">
              <mc:Choice xmlns:v="urn:schemas-microsoft-com:vml" Requires="v">
                <p:oleObj spid="_x0000_s597185" name="Equation" r:id="rId5" imgW="1968480" imgH="685800" progId="Equation.DSMT4">
                  <p:embed/>
                </p:oleObj>
              </mc:Choice>
              <mc:Fallback>
                <p:oleObj name="Equation" r:id="rId5" imgW="1968480" imgH="685800" progId="Equation.DSMT4">
                  <p:embed/>
                  <p:pic>
                    <p:nvPicPr>
                      <p:cNvPr id="9" name="Object 8">
                        <a:extLst>
                          <a:ext uri="{FF2B5EF4-FFF2-40B4-BE49-F238E27FC236}">
                            <a16:creationId xmlns="" xmlns:a16="http://schemas.microsoft.com/office/drawing/2014/main" id="{DEE04A19-4CAC-4263-BD38-0B33B16CFE84}"/>
                          </a:ext>
                        </a:extLst>
                      </p:cNvPr>
                      <p:cNvPicPr/>
                      <p:nvPr/>
                    </p:nvPicPr>
                    <p:blipFill>
                      <a:blip r:embed="rId6"/>
                      <a:stretch>
                        <a:fillRect/>
                      </a:stretch>
                    </p:blipFill>
                    <p:spPr>
                      <a:xfrm>
                        <a:off x="5177770" y="3554431"/>
                        <a:ext cx="2039620" cy="710723"/>
                      </a:xfrm>
                      <a:prstGeom prst="rect">
                        <a:avLst/>
                      </a:prstGeom>
                    </p:spPr>
                  </p:pic>
                </p:oleObj>
              </mc:Fallback>
            </mc:AlternateContent>
          </a:graphicData>
        </a:graphic>
      </p:graphicFrame>
    </p:spTree>
    <p:extLst>
      <p:ext uri="{BB962C8B-B14F-4D97-AF65-F5344CB8AC3E}">
        <p14:creationId xmlns:p14="http://schemas.microsoft.com/office/powerpoint/2010/main" val="1062703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9AF3E-DDDE-4A95-9F57-6F6DA8F4040D}"/>
              </a:ext>
            </a:extLst>
          </p:cNvPr>
          <p:cNvSpPr>
            <a:spLocks noGrp="1"/>
          </p:cNvSpPr>
          <p:nvPr>
            <p:ph type="title"/>
          </p:nvPr>
        </p:nvSpPr>
        <p:spPr/>
        <p:txBody>
          <a:bodyPr/>
          <a:lstStyle/>
          <a:p>
            <a:r>
              <a:rPr lang="en-US" altLang="en-US" dirty="0"/>
              <a:t>Example 3 – </a:t>
            </a:r>
            <a:r>
              <a:rPr lang="en-US" altLang="en-US" i="1" dirty="0"/>
              <a:t>Solution </a:t>
            </a:r>
            <a:r>
              <a:rPr lang="en-US" altLang="en-US" sz="2400" b="0" dirty="0"/>
              <a:t>(2 of 2)</a:t>
            </a:r>
            <a:endParaRPr lang="en-US" dirty="0"/>
          </a:p>
        </p:txBody>
      </p:sp>
      <p:sp>
        <p:nvSpPr>
          <p:cNvPr id="3" name="Content Placeholder 2">
            <a:extLst>
              <a:ext uri="{FF2B5EF4-FFF2-40B4-BE49-F238E27FC236}">
                <a16:creationId xmlns="" xmlns:a16="http://schemas.microsoft.com/office/drawing/2014/main" id="{B5FD0E85-7B5A-4B40-9200-79FE4AE8B243}"/>
              </a:ext>
            </a:extLst>
          </p:cNvPr>
          <p:cNvSpPr>
            <a:spLocks noGrp="1"/>
          </p:cNvSpPr>
          <p:nvPr>
            <p:ph sz="quarter" idx="23"/>
          </p:nvPr>
        </p:nvSpPr>
        <p:spPr>
          <a:xfrm>
            <a:off x="736601" y="1289050"/>
            <a:ext cx="3599114" cy="364128"/>
          </a:xfrm>
        </p:spPr>
        <p:txBody>
          <a:bodyPr/>
          <a:lstStyle/>
          <a:p>
            <a:r>
              <a:rPr lang="en-US" altLang="en-US" dirty="0">
                <a:sym typeface="Symbol" panose="05050102010706020507" pitchFamily="18" charset="2"/>
              </a:rPr>
              <a:t>Thus the center of mass is</a:t>
            </a:r>
            <a:endParaRPr lang="en-US" dirty="0"/>
          </a:p>
        </p:txBody>
      </p:sp>
      <p:graphicFrame>
        <p:nvGraphicFramePr>
          <p:cNvPr id="14" name="Content Placeholder 11" descr="(1(14/15), 1)">
            <a:extLst>
              <a:ext uri="{FF2B5EF4-FFF2-40B4-BE49-F238E27FC236}">
                <a16:creationId xmlns="" xmlns:a16="http://schemas.microsoft.com/office/drawing/2014/main" id="{6987B18A-4843-4BB5-8E33-156A781770D6}"/>
              </a:ext>
            </a:extLst>
          </p:cNvPr>
          <p:cNvGraphicFramePr>
            <a:graphicFrameLocks noGrp="1" noChangeAspect="1"/>
          </p:cNvGraphicFramePr>
          <p:nvPr>
            <p:ph sz="quarter" idx="24"/>
            <p:extLst>
              <p:ext uri="{D42A27DB-BD31-4B8C-83A1-F6EECF244321}">
                <p14:modId xmlns:p14="http://schemas.microsoft.com/office/powerpoint/2010/main" val="3030205579"/>
              </p:ext>
            </p:extLst>
          </p:nvPr>
        </p:nvGraphicFramePr>
        <p:xfrm>
          <a:off x="4388818" y="1217469"/>
          <a:ext cx="1052640" cy="495586"/>
        </p:xfrm>
        <a:graphic>
          <a:graphicData uri="http://schemas.openxmlformats.org/presentationml/2006/ole">
            <mc:AlternateContent xmlns:mc="http://schemas.openxmlformats.org/markup-compatibility/2006">
              <mc:Choice xmlns:v="urn:schemas-microsoft-com:vml" Requires="v">
                <p:oleObj spid="_x0000_s598113" name="Equation" r:id="rId3" imgW="888840" imgH="419040" progId="Equation.DSMT4">
                  <p:embed/>
                </p:oleObj>
              </mc:Choice>
              <mc:Fallback>
                <p:oleObj name="Equation" r:id="rId3" imgW="888840" imgH="419040" progId="Equation.DSMT4">
                  <p:embed/>
                  <p:pic>
                    <p:nvPicPr>
                      <p:cNvPr id="12" name="Content Placeholder 11">
                        <a:extLst>
                          <a:ext uri="{FF2B5EF4-FFF2-40B4-BE49-F238E27FC236}">
                            <a16:creationId xmlns="" xmlns:a16="http://schemas.microsoft.com/office/drawing/2014/main" id="{44BFB732-838C-475E-937C-571958E547D7}"/>
                          </a:ext>
                        </a:extLst>
                      </p:cNvPr>
                      <p:cNvPicPr/>
                      <p:nvPr/>
                    </p:nvPicPr>
                    <p:blipFill>
                      <a:blip r:embed="rId4"/>
                      <a:stretch>
                        <a:fillRect/>
                      </a:stretch>
                    </p:blipFill>
                    <p:spPr>
                      <a:xfrm>
                        <a:off x="4388818" y="1217469"/>
                        <a:ext cx="1052640" cy="495586"/>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85D38F19-9BEB-4AA6-BD34-F9F1A60F090B}"/>
              </a:ext>
            </a:extLst>
          </p:cNvPr>
          <p:cNvSpPr>
            <a:spLocks noGrp="1"/>
          </p:cNvSpPr>
          <p:nvPr>
            <p:ph sz="quarter" idx="25"/>
          </p:nvPr>
        </p:nvSpPr>
        <p:spPr>
          <a:xfrm>
            <a:off x="5494562" y="1295832"/>
            <a:ext cx="2241755" cy="357346"/>
          </a:xfrm>
        </p:spPr>
        <p:txBody>
          <a:bodyPr/>
          <a:lstStyle/>
          <a:p>
            <a:r>
              <a:rPr lang="en-US" altLang="en-US" dirty="0">
                <a:sym typeface="Symbol" panose="05050102010706020507" pitchFamily="18" charset="2"/>
              </a:rPr>
              <a:t>(See Figure 9.)</a:t>
            </a:r>
            <a:endParaRPr lang="en-US" dirty="0"/>
          </a:p>
        </p:txBody>
      </p:sp>
      <p:pic>
        <p:nvPicPr>
          <p:cNvPr id="15" name="Content Placeholder 14" descr="Four points are graphed on the x y coordinate plane. Two points are plotted in the first quadrant. The points are labeled center of mass and 8. The coordinates of the center of mass are (2, 1), and the coordinates of 8 are (3, 2). One point labeled 3 is plotted in the second quadrant, and its coordinates are (1, negative 1). One point labeled 4 is plotted in the fourth quadrant, and its coordinates are (2, negative 1).&#10;">
            <a:extLst>
              <a:ext uri="{FF2B5EF4-FFF2-40B4-BE49-F238E27FC236}">
                <a16:creationId xmlns="" xmlns:a16="http://schemas.microsoft.com/office/drawing/2014/main" id="{AB6508CC-1E9A-4C4C-9BFA-27AECDB69AA0}"/>
              </a:ext>
            </a:extLst>
          </p:cNvPr>
          <p:cNvPicPr>
            <a:picLocks noGrp="1" noChangeAspect="1"/>
          </p:cNvPicPr>
          <p:nvPr>
            <p:ph sz="quarter" idx="26"/>
          </p:nvPr>
        </p:nvPicPr>
        <p:blipFill>
          <a:blip r:embed="rId5"/>
          <a:stretch>
            <a:fillRect/>
          </a:stretch>
        </p:blipFill>
        <p:spPr>
          <a:xfrm>
            <a:off x="3068632" y="1911780"/>
            <a:ext cx="5844423" cy="3731285"/>
          </a:xfrm>
          <a:prstGeom prst="rect">
            <a:avLst/>
          </a:prstGeom>
        </p:spPr>
      </p:pic>
      <p:sp>
        <p:nvSpPr>
          <p:cNvPr id="7" name="Content Placeholder 6">
            <a:extLst>
              <a:ext uri="{FF2B5EF4-FFF2-40B4-BE49-F238E27FC236}">
                <a16:creationId xmlns="" xmlns:a16="http://schemas.microsoft.com/office/drawing/2014/main" id="{DEC0277D-2107-4F96-AB91-2D3FD1A12555}"/>
              </a:ext>
            </a:extLst>
          </p:cNvPr>
          <p:cNvSpPr>
            <a:spLocks noGrp="1"/>
          </p:cNvSpPr>
          <p:nvPr>
            <p:ph sz="quarter" idx="27"/>
          </p:nvPr>
        </p:nvSpPr>
        <p:spPr>
          <a:xfrm>
            <a:off x="4281536" y="5803314"/>
            <a:ext cx="3418614" cy="357346"/>
          </a:xfrm>
        </p:spPr>
        <p:txBody>
          <a:bodyPr/>
          <a:lstStyle/>
          <a:p>
            <a:pPr algn="ctr"/>
            <a:r>
              <a:rPr lang="en-US" altLang="en-US" sz="2000" b="1" dirty="0">
                <a:sym typeface="Symbol" panose="05050102010706020507" pitchFamily="18" charset="2"/>
              </a:rPr>
              <a:t>Figure 9</a:t>
            </a:r>
          </a:p>
        </p:txBody>
      </p:sp>
    </p:spTree>
    <p:extLst>
      <p:ext uri="{BB962C8B-B14F-4D97-AF65-F5344CB8AC3E}">
        <p14:creationId xmlns:p14="http://schemas.microsoft.com/office/powerpoint/2010/main" val="2593398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10966-8F84-4AC9-8503-7119858FEDB8}"/>
              </a:ext>
            </a:extLst>
          </p:cNvPr>
          <p:cNvSpPr>
            <a:spLocks noGrp="1"/>
          </p:cNvSpPr>
          <p:nvPr>
            <p:ph type="title"/>
          </p:nvPr>
        </p:nvSpPr>
        <p:spPr>
          <a:xfrm>
            <a:off x="838200" y="365125"/>
            <a:ext cx="10515600" cy="672105"/>
          </a:xfrm>
        </p:spPr>
        <p:txBody>
          <a:bodyPr/>
          <a:lstStyle/>
          <a:p>
            <a:r>
              <a:rPr lang="en-US" altLang="en-US" sz="3200" dirty="0"/>
              <a:t>Applications to Physics and Engineering</a:t>
            </a:r>
            <a:endParaRPr lang="en-US" dirty="0"/>
          </a:p>
        </p:txBody>
      </p:sp>
      <p:sp>
        <p:nvSpPr>
          <p:cNvPr id="3" name="Content Placeholder 2">
            <a:extLst>
              <a:ext uri="{FF2B5EF4-FFF2-40B4-BE49-F238E27FC236}">
                <a16:creationId xmlns="" xmlns:a16="http://schemas.microsoft.com/office/drawing/2014/main" id="{969D5DEB-3743-431D-BC13-F3692F69F973}"/>
              </a:ext>
            </a:extLst>
          </p:cNvPr>
          <p:cNvSpPr>
            <a:spLocks noGrp="1"/>
          </p:cNvSpPr>
          <p:nvPr>
            <p:ph sz="quarter" idx="23"/>
          </p:nvPr>
        </p:nvSpPr>
        <p:spPr>
          <a:xfrm>
            <a:off x="736600" y="1289049"/>
            <a:ext cx="10718800" cy="952705"/>
          </a:xfrm>
        </p:spPr>
        <p:txBody>
          <a:bodyPr/>
          <a:lstStyle/>
          <a:p>
            <a:r>
              <a:rPr lang="en-US" altLang="en-US" dirty="0"/>
              <a:t>Among the many applications of integral calculus to physics and engineering, we consider two here: force due to water pressure and centers of mass.</a:t>
            </a:r>
          </a:p>
        </p:txBody>
      </p:sp>
    </p:spTree>
    <p:extLst>
      <p:ext uri="{BB962C8B-B14F-4D97-AF65-F5344CB8AC3E}">
        <p14:creationId xmlns:p14="http://schemas.microsoft.com/office/powerpoint/2010/main" val="93087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AC599B-51AF-42E3-BF94-4C362D0B34F3}"/>
              </a:ext>
            </a:extLst>
          </p:cNvPr>
          <p:cNvSpPr>
            <a:spLocks noGrp="1"/>
          </p:cNvSpPr>
          <p:nvPr>
            <p:ph type="title"/>
          </p:nvPr>
        </p:nvSpPr>
        <p:spPr/>
        <p:txBody>
          <a:bodyPr/>
          <a:lstStyle/>
          <a:p>
            <a:r>
              <a:rPr lang="en-US" altLang="en-US" dirty="0"/>
              <a:t>Moments and Centers of Mass </a:t>
            </a:r>
            <a:r>
              <a:rPr lang="en-US" altLang="en-US" sz="2400" b="0" dirty="0"/>
              <a:t>(1 of 10)</a:t>
            </a:r>
            <a:endParaRPr lang="en-IN" dirty="0"/>
          </a:p>
        </p:txBody>
      </p:sp>
      <p:sp>
        <p:nvSpPr>
          <p:cNvPr id="3" name="Content Placeholder 2">
            <a:extLst>
              <a:ext uri="{FF2B5EF4-FFF2-40B4-BE49-F238E27FC236}">
                <a16:creationId xmlns="" xmlns:a16="http://schemas.microsoft.com/office/drawing/2014/main" id="{737FC2A2-D45B-41B3-9783-BF0A5CDBDAE7}"/>
              </a:ext>
            </a:extLst>
          </p:cNvPr>
          <p:cNvSpPr>
            <a:spLocks noGrp="1"/>
          </p:cNvSpPr>
          <p:nvPr>
            <p:ph sz="quarter" idx="23"/>
          </p:nvPr>
        </p:nvSpPr>
        <p:spPr>
          <a:xfrm>
            <a:off x="736600" y="1289050"/>
            <a:ext cx="10706100" cy="290368"/>
          </a:xfrm>
        </p:spPr>
        <p:txBody>
          <a:bodyPr/>
          <a:lstStyle/>
          <a:p>
            <a:r>
              <a:rPr lang="en-US" altLang="en-US" dirty="0">
                <a:sym typeface="Symbol" panose="05050102010706020507" pitchFamily="18" charset="2"/>
              </a:rPr>
              <a:t>Next we consider a flat plate (called a </a:t>
            </a:r>
            <a:r>
              <a:rPr lang="en-US" altLang="en-US" i="1" dirty="0">
                <a:sym typeface="Symbol" panose="05050102010706020507" pitchFamily="18" charset="2"/>
              </a:rPr>
              <a:t>lamina</a:t>
            </a:r>
            <a:r>
              <a:rPr lang="en-US" altLang="en-US" dirty="0">
                <a:sym typeface="Symbol" panose="05050102010706020507" pitchFamily="18" charset="2"/>
              </a:rPr>
              <a:t>) with uniform density </a:t>
            </a:r>
            <a:r>
              <a:rPr lang="el-GR" altLang="en-US" i="1" dirty="0" smtClean="0">
                <a:latin typeface="Arial" panose="020B0604020202020204" pitchFamily="34" charset="0"/>
                <a:cs typeface="Arial" panose="020B0604020202020204" pitchFamily="34" charset="0"/>
                <a:sym typeface="Symbol" panose="05050102010706020507" pitchFamily="18" charset="2"/>
              </a:rPr>
              <a:t>ρ</a:t>
            </a:r>
            <a:r>
              <a:rPr lang="en-US" altLang="en-US" dirty="0" smtClean="0">
                <a:sym typeface="Symbol" panose="05050102010706020507" pitchFamily="18" charset="2"/>
              </a:rPr>
              <a:t> </a:t>
            </a:r>
            <a:r>
              <a:rPr lang="en-US" altLang="en-US" dirty="0">
                <a:sym typeface="Symbol" panose="05050102010706020507" pitchFamily="18" charset="2"/>
              </a:rPr>
              <a:t>that</a:t>
            </a:r>
            <a:endParaRPr lang="en-IN" dirty="0"/>
          </a:p>
        </p:txBody>
      </p:sp>
      <p:sp>
        <p:nvSpPr>
          <p:cNvPr id="4" name="Content Placeholder 3">
            <a:extLst>
              <a:ext uri="{FF2B5EF4-FFF2-40B4-BE49-F238E27FC236}">
                <a16:creationId xmlns="" xmlns:a16="http://schemas.microsoft.com/office/drawing/2014/main" id="{EA4FBC20-E659-4B47-A559-858734AE4692}"/>
              </a:ext>
            </a:extLst>
          </p:cNvPr>
          <p:cNvSpPr>
            <a:spLocks noGrp="1"/>
          </p:cNvSpPr>
          <p:nvPr>
            <p:ph sz="quarter" idx="24"/>
          </p:nvPr>
        </p:nvSpPr>
        <p:spPr>
          <a:xfrm>
            <a:off x="736600" y="1721366"/>
            <a:ext cx="2505364" cy="296699"/>
          </a:xfrm>
        </p:spPr>
        <p:txBody>
          <a:bodyPr/>
          <a:lstStyle/>
          <a:p>
            <a:r>
              <a:rPr lang="en-US" altLang="en-US" dirty="0">
                <a:sym typeface="Symbol" panose="05050102010706020507" pitchFamily="18" charset="2"/>
              </a:rPr>
              <a:t>occupies a region</a:t>
            </a:r>
            <a:endParaRPr lang="en-IN" dirty="0"/>
          </a:p>
        </p:txBody>
      </p:sp>
      <p:graphicFrame>
        <p:nvGraphicFramePr>
          <p:cNvPr id="20" name="Content Placeholder 19" descr="R">
            <a:extLst>
              <a:ext uri="{FF2B5EF4-FFF2-40B4-BE49-F238E27FC236}">
                <a16:creationId xmlns="" xmlns:a16="http://schemas.microsoft.com/office/drawing/2014/main" id="{BB859C1C-BE27-4172-9EB5-1BF768B8513C}"/>
              </a:ext>
            </a:extLst>
          </p:cNvPr>
          <p:cNvGraphicFramePr>
            <a:graphicFrameLocks noGrp="1" noChangeAspect="1"/>
          </p:cNvGraphicFramePr>
          <p:nvPr>
            <p:ph sz="quarter" idx="25"/>
            <p:extLst>
              <p:ext uri="{D42A27DB-BD31-4B8C-83A1-F6EECF244321}">
                <p14:modId xmlns:p14="http://schemas.microsoft.com/office/powerpoint/2010/main" val="4177084951"/>
              </p:ext>
            </p:extLst>
          </p:nvPr>
        </p:nvGraphicFramePr>
        <p:xfrm>
          <a:off x="3197443" y="1730015"/>
          <a:ext cx="266700" cy="279400"/>
        </p:xfrm>
        <a:graphic>
          <a:graphicData uri="http://schemas.openxmlformats.org/presentationml/2006/ole">
            <mc:AlternateContent xmlns:mc="http://schemas.openxmlformats.org/markup-compatibility/2006">
              <mc:Choice xmlns:v="urn:schemas-microsoft-com:vml" Requires="v">
                <p:oleObj spid="_x0000_s599447" name="Equation" r:id="rId3" imgW="266400" imgH="279360" progId="Equation.DSMT4">
                  <p:embed/>
                </p:oleObj>
              </mc:Choice>
              <mc:Fallback>
                <p:oleObj name="Equation" r:id="rId3" imgW="266400" imgH="279360" progId="Equation.DSMT4">
                  <p:embed/>
                  <p:pic>
                    <p:nvPicPr>
                      <p:cNvPr id="20" name="Content Placeholder 19">
                        <a:extLst>
                          <a:ext uri="{FF2B5EF4-FFF2-40B4-BE49-F238E27FC236}">
                            <a16:creationId xmlns="" xmlns:a16="http://schemas.microsoft.com/office/drawing/2014/main" id="{BB859C1C-BE27-4172-9EB5-1BF768B8513C}"/>
                          </a:ext>
                        </a:extLst>
                      </p:cNvPr>
                      <p:cNvPicPr/>
                      <p:nvPr/>
                    </p:nvPicPr>
                    <p:blipFill>
                      <a:blip r:embed="rId4"/>
                      <a:stretch>
                        <a:fillRect/>
                      </a:stretch>
                    </p:blipFill>
                    <p:spPr>
                      <a:xfrm>
                        <a:off x="3197443" y="1730015"/>
                        <a:ext cx="266700" cy="279400"/>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5CD6A63B-1762-4F97-AD05-C47AA35D912B}"/>
              </a:ext>
            </a:extLst>
          </p:cNvPr>
          <p:cNvSpPr>
            <a:spLocks noGrp="1"/>
          </p:cNvSpPr>
          <p:nvPr>
            <p:ph sz="quarter" idx="26"/>
          </p:nvPr>
        </p:nvSpPr>
        <p:spPr>
          <a:xfrm>
            <a:off x="3546764" y="1729639"/>
            <a:ext cx="8111833" cy="279401"/>
          </a:xfrm>
        </p:spPr>
        <p:txBody>
          <a:bodyPr/>
          <a:lstStyle/>
          <a:p>
            <a:r>
              <a:rPr lang="en-US" altLang="en-US" dirty="0">
                <a:sym typeface="Symbol" panose="05050102010706020507" pitchFamily="18" charset="2"/>
              </a:rPr>
              <a:t>of the plane.</a:t>
            </a:r>
            <a:endParaRPr lang="en-IN" dirty="0"/>
          </a:p>
        </p:txBody>
      </p:sp>
      <p:sp>
        <p:nvSpPr>
          <p:cNvPr id="7" name="Content Placeholder 6">
            <a:extLst>
              <a:ext uri="{FF2B5EF4-FFF2-40B4-BE49-F238E27FC236}">
                <a16:creationId xmlns="" xmlns:a16="http://schemas.microsoft.com/office/drawing/2014/main" id="{5E4C471B-4F04-43CF-85CA-A41B509EF705}"/>
              </a:ext>
            </a:extLst>
          </p:cNvPr>
          <p:cNvSpPr>
            <a:spLocks noGrp="1"/>
          </p:cNvSpPr>
          <p:nvPr>
            <p:ph sz="quarter" idx="27"/>
          </p:nvPr>
        </p:nvSpPr>
        <p:spPr>
          <a:xfrm>
            <a:off x="736599" y="2262909"/>
            <a:ext cx="10921997" cy="344615"/>
          </a:xfrm>
        </p:spPr>
        <p:txBody>
          <a:bodyPr/>
          <a:lstStyle/>
          <a:p>
            <a:r>
              <a:rPr lang="en-US" altLang="en-US" dirty="0">
                <a:sym typeface="Symbol" panose="05050102010706020507" pitchFamily="18" charset="2"/>
              </a:rPr>
              <a:t>We wish to locate the center of mass of the plate, which is called the </a:t>
            </a:r>
            <a:r>
              <a:rPr lang="en-US" altLang="en-US" b="1" dirty="0">
                <a:sym typeface="Symbol" panose="05050102010706020507" pitchFamily="18" charset="2"/>
              </a:rPr>
              <a:t>centroid </a:t>
            </a:r>
            <a:r>
              <a:rPr lang="en-US" altLang="en-US" dirty="0">
                <a:sym typeface="Symbol" panose="05050102010706020507" pitchFamily="18" charset="2"/>
              </a:rPr>
              <a:t>of</a:t>
            </a:r>
            <a:endParaRPr lang="en-IN" dirty="0"/>
          </a:p>
        </p:txBody>
      </p:sp>
      <p:graphicFrame>
        <p:nvGraphicFramePr>
          <p:cNvPr id="22" name="Content Placeholder 21" descr="R">
            <a:extLst>
              <a:ext uri="{FF2B5EF4-FFF2-40B4-BE49-F238E27FC236}">
                <a16:creationId xmlns="" xmlns:a16="http://schemas.microsoft.com/office/drawing/2014/main" id="{E7F69A5E-DE57-412B-912B-45477E9931DC}"/>
              </a:ext>
            </a:extLst>
          </p:cNvPr>
          <p:cNvGraphicFramePr>
            <a:graphicFrameLocks noGrp="1" noChangeAspect="1"/>
          </p:cNvGraphicFramePr>
          <p:nvPr>
            <p:ph sz="quarter" idx="28"/>
            <p:extLst>
              <p:ext uri="{D42A27DB-BD31-4B8C-83A1-F6EECF244321}">
                <p14:modId xmlns:p14="http://schemas.microsoft.com/office/powerpoint/2010/main" val="3277674844"/>
              </p:ext>
            </p:extLst>
          </p:nvPr>
        </p:nvGraphicFramePr>
        <p:xfrm>
          <a:off x="11658596" y="2262909"/>
          <a:ext cx="330200" cy="279400"/>
        </p:xfrm>
        <a:graphic>
          <a:graphicData uri="http://schemas.openxmlformats.org/presentationml/2006/ole">
            <mc:AlternateContent xmlns:mc="http://schemas.openxmlformats.org/markup-compatibility/2006">
              <mc:Choice xmlns:v="urn:schemas-microsoft-com:vml" Requires="v">
                <p:oleObj spid="_x0000_s599448" name="Equation" r:id="rId5" imgW="330120" imgH="279360" progId="Equation.DSMT4">
                  <p:embed/>
                </p:oleObj>
              </mc:Choice>
              <mc:Fallback>
                <p:oleObj name="Equation" r:id="rId5" imgW="330120" imgH="279360" progId="Equation.DSMT4">
                  <p:embed/>
                  <p:pic>
                    <p:nvPicPr>
                      <p:cNvPr id="22" name="Content Placeholder 21">
                        <a:extLst>
                          <a:ext uri="{FF2B5EF4-FFF2-40B4-BE49-F238E27FC236}">
                            <a16:creationId xmlns="" xmlns:a16="http://schemas.microsoft.com/office/drawing/2014/main" id="{E7F69A5E-DE57-412B-912B-45477E9931DC}"/>
                          </a:ext>
                        </a:extLst>
                      </p:cNvPr>
                      <p:cNvPicPr/>
                      <p:nvPr/>
                    </p:nvPicPr>
                    <p:blipFill>
                      <a:blip r:embed="rId6"/>
                      <a:stretch>
                        <a:fillRect/>
                      </a:stretch>
                    </p:blipFill>
                    <p:spPr>
                      <a:xfrm>
                        <a:off x="11658596" y="2262909"/>
                        <a:ext cx="330200" cy="27940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68067362-E2C6-41B3-9FC1-BFE5E2D2AB30}"/>
              </a:ext>
            </a:extLst>
          </p:cNvPr>
          <p:cNvSpPr>
            <a:spLocks noGrp="1"/>
          </p:cNvSpPr>
          <p:nvPr>
            <p:ph sz="quarter" idx="29"/>
          </p:nvPr>
        </p:nvSpPr>
        <p:spPr>
          <a:xfrm>
            <a:off x="736600" y="3000682"/>
            <a:ext cx="10617200" cy="274310"/>
          </a:xfrm>
        </p:spPr>
        <p:txBody>
          <a:bodyPr/>
          <a:lstStyle/>
          <a:p>
            <a:r>
              <a:rPr lang="en-US" altLang="en-US" dirty="0">
                <a:sym typeface="Symbol" panose="05050102010706020507" pitchFamily="18" charset="2"/>
              </a:rPr>
              <a:t>In doing so we use the following physical principles: The </a:t>
            </a:r>
            <a:r>
              <a:rPr lang="en-US" altLang="en-US" b="1" dirty="0">
                <a:sym typeface="Symbol" panose="05050102010706020507" pitchFamily="18" charset="2"/>
              </a:rPr>
              <a:t>symmetry principle</a:t>
            </a:r>
            <a:endParaRPr lang="en-IN" dirty="0"/>
          </a:p>
        </p:txBody>
      </p:sp>
      <p:sp>
        <p:nvSpPr>
          <p:cNvPr id="10" name="Content Placeholder 9">
            <a:extLst>
              <a:ext uri="{FF2B5EF4-FFF2-40B4-BE49-F238E27FC236}">
                <a16:creationId xmlns="" xmlns:a16="http://schemas.microsoft.com/office/drawing/2014/main" id="{D64814E1-D5B9-4EEE-8601-75411B8812BB}"/>
              </a:ext>
            </a:extLst>
          </p:cNvPr>
          <p:cNvSpPr>
            <a:spLocks noGrp="1"/>
          </p:cNvSpPr>
          <p:nvPr>
            <p:ph sz="quarter" idx="30"/>
          </p:nvPr>
        </p:nvSpPr>
        <p:spPr>
          <a:xfrm>
            <a:off x="736599" y="3397849"/>
            <a:ext cx="1526310" cy="270301"/>
          </a:xfrm>
        </p:spPr>
        <p:txBody>
          <a:bodyPr/>
          <a:lstStyle/>
          <a:p>
            <a:r>
              <a:rPr lang="en-US" altLang="en-US" dirty="0">
                <a:sym typeface="Symbol" panose="05050102010706020507" pitchFamily="18" charset="2"/>
              </a:rPr>
              <a:t>says that if</a:t>
            </a:r>
            <a:endParaRPr lang="en-IN" dirty="0"/>
          </a:p>
        </p:txBody>
      </p:sp>
      <p:graphicFrame>
        <p:nvGraphicFramePr>
          <p:cNvPr id="24" name="Content Placeholder 23" descr="R">
            <a:extLst>
              <a:ext uri="{FF2B5EF4-FFF2-40B4-BE49-F238E27FC236}">
                <a16:creationId xmlns="" xmlns:a16="http://schemas.microsoft.com/office/drawing/2014/main" id="{73D260CA-E47E-4641-8A87-E81790DDA662}"/>
              </a:ext>
            </a:extLst>
          </p:cNvPr>
          <p:cNvGraphicFramePr>
            <a:graphicFrameLocks noGrp="1" noChangeAspect="1"/>
          </p:cNvGraphicFramePr>
          <p:nvPr>
            <p:ph sz="quarter" idx="31"/>
            <p:extLst>
              <p:ext uri="{D42A27DB-BD31-4B8C-83A1-F6EECF244321}">
                <p14:modId xmlns:p14="http://schemas.microsoft.com/office/powerpoint/2010/main" val="2577026167"/>
              </p:ext>
            </p:extLst>
          </p:nvPr>
        </p:nvGraphicFramePr>
        <p:xfrm>
          <a:off x="2299853" y="3393299"/>
          <a:ext cx="266700" cy="279400"/>
        </p:xfrm>
        <a:graphic>
          <a:graphicData uri="http://schemas.openxmlformats.org/presentationml/2006/ole">
            <mc:AlternateContent xmlns:mc="http://schemas.openxmlformats.org/markup-compatibility/2006">
              <mc:Choice xmlns:v="urn:schemas-microsoft-com:vml" Requires="v">
                <p:oleObj spid="_x0000_s599449" name="Equation" r:id="rId7" imgW="266400" imgH="279360" progId="Equation.DSMT4">
                  <p:embed/>
                </p:oleObj>
              </mc:Choice>
              <mc:Fallback>
                <p:oleObj name="Equation" r:id="rId7" imgW="266400" imgH="279360" progId="Equation.DSMT4">
                  <p:embed/>
                  <p:pic>
                    <p:nvPicPr>
                      <p:cNvPr id="24" name="Content Placeholder 23">
                        <a:extLst>
                          <a:ext uri="{FF2B5EF4-FFF2-40B4-BE49-F238E27FC236}">
                            <a16:creationId xmlns="" xmlns:a16="http://schemas.microsoft.com/office/drawing/2014/main" id="{73D260CA-E47E-4641-8A87-E81790DDA662}"/>
                          </a:ext>
                        </a:extLst>
                      </p:cNvPr>
                      <p:cNvPicPr/>
                      <p:nvPr/>
                    </p:nvPicPr>
                    <p:blipFill>
                      <a:blip r:embed="rId8"/>
                      <a:stretch>
                        <a:fillRect/>
                      </a:stretch>
                    </p:blipFill>
                    <p:spPr>
                      <a:xfrm>
                        <a:off x="2299853" y="3393299"/>
                        <a:ext cx="266700" cy="279400"/>
                      </a:xfrm>
                      <a:prstGeom prst="rect">
                        <a:avLst/>
                      </a:prstGeom>
                    </p:spPr>
                  </p:pic>
                </p:oleObj>
              </mc:Fallback>
            </mc:AlternateContent>
          </a:graphicData>
        </a:graphic>
      </p:graphicFrame>
      <p:sp>
        <p:nvSpPr>
          <p:cNvPr id="12" name="Content Placeholder 11">
            <a:extLst>
              <a:ext uri="{FF2B5EF4-FFF2-40B4-BE49-F238E27FC236}">
                <a16:creationId xmlns="" xmlns:a16="http://schemas.microsoft.com/office/drawing/2014/main" id="{33D90B27-C6D8-4F72-B225-3762ACC17813}"/>
              </a:ext>
            </a:extLst>
          </p:cNvPr>
          <p:cNvSpPr>
            <a:spLocks noGrp="1"/>
          </p:cNvSpPr>
          <p:nvPr>
            <p:ph sz="quarter" idx="32"/>
          </p:nvPr>
        </p:nvSpPr>
        <p:spPr>
          <a:xfrm>
            <a:off x="2678546" y="3398284"/>
            <a:ext cx="6336146" cy="279400"/>
          </a:xfrm>
        </p:spPr>
        <p:txBody>
          <a:bodyPr/>
          <a:lstStyle/>
          <a:p>
            <a:r>
              <a:rPr lang="en-US" altLang="en-US" dirty="0">
                <a:sym typeface="Symbol" panose="05050102010706020507" pitchFamily="18" charset="2"/>
              </a:rPr>
              <a:t>is symmetric about a line </a:t>
            </a:r>
            <a:r>
              <a:rPr lang="en-US" altLang="en-US" i="1" dirty="0">
                <a:sym typeface="Symbol" panose="05050102010706020507" pitchFamily="18" charset="2"/>
              </a:rPr>
              <a:t>l</a:t>
            </a:r>
            <a:r>
              <a:rPr lang="en-US" altLang="en-US" dirty="0">
                <a:sym typeface="Symbol" panose="05050102010706020507" pitchFamily="18" charset="2"/>
              </a:rPr>
              <a:t>, then the centroid of</a:t>
            </a:r>
            <a:endParaRPr lang="en-IN" dirty="0"/>
          </a:p>
        </p:txBody>
      </p:sp>
      <p:graphicFrame>
        <p:nvGraphicFramePr>
          <p:cNvPr id="26" name="Content Placeholder 25" descr="R">
            <a:extLst>
              <a:ext uri="{FF2B5EF4-FFF2-40B4-BE49-F238E27FC236}">
                <a16:creationId xmlns="" xmlns:a16="http://schemas.microsoft.com/office/drawing/2014/main" id="{CDAE148B-4090-41F9-AAC1-9CC42BF2AD4A}"/>
              </a:ext>
            </a:extLst>
          </p:cNvPr>
          <p:cNvGraphicFramePr>
            <a:graphicFrameLocks noGrp="1" noChangeAspect="1"/>
          </p:cNvGraphicFramePr>
          <p:nvPr>
            <p:ph sz="quarter" idx="33"/>
            <p:extLst>
              <p:ext uri="{D42A27DB-BD31-4B8C-83A1-F6EECF244321}">
                <p14:modId xmlns:p14="http://schemas.microsoft.com/office/powerpoint/2010/main" val="509859695"/>
              </p:ext>
            </p:extLst>
          </p:nvPr>
        </p:nvGraphicFramePr>
        <p:xfrm>
          <a:off x="9117449" y="3394517"/>
          <a:ext cx="266700" cy="279400"/>
        </p:xfrm>
        <a:graphic>
          <a:graphicData uri="http://schemas.openxmlformats.org/presentationml/2006/ole">
            <mc:AlternateContent xmlns:mc="http://schemas.openxmlformats.org/markup-compatibility/2006">
              <mc:Choice xmlns:v="urn:schemas-microsoft-com:vml" Requires="v">
                <p:oleObj spid="_x0000_s599450" name="Equation" r:id="rId9" imgW="266400" imgH="279360" progId="Equation.DSMT4">
                  <p:embed/>
                </p:oleObj>
              </mc:Choice>
              <mc:Fallback>
                <p:oleObj name="Equation" r:id="rId9" imgW="266400" imgH="279360" progId="Equation.DSMT4">
                  <p:embed/>
                  <p:pic>
                    <p:nvPicPr>
                      <p:cNvPr id="26" name="Content Placeholder 25">
                        <a:extLst>
                          <a:ext uri="{FF2B5EF4-FFF2-40B4-BE49-F238E27FC236}">
                            <a16:creationId xmlns="" xmlns:a16="http://schemas.microsoft.com/office/drawing/2014/main" id="{CDAE148B-4090-41F9-AAC1-9CC42BF2AD4A}"/>
                          </a:ext>
                        </a:extLst>
                      </p:cNvPr>
                      <p:cNvPicPr/>
                      <p:nvPr/>
                    </p:nvPicPr>
                    <p:blipFill>
                      <a:blip r:embed="rId10"/>
                      <a:stretch>
                        <a:fillRect/>
                      </a:stretch>
                    </p:blipFill>
                    <p:spPr>
                      <a:xfrm>
                        <a:off x="9117449" y="3394517"/>
                        <a:ext cx="266700" cy="279400"/>
                      </a:xfrm>
                      <a:prstGeom prst="rect">
                        <a:avLst/>
                      </a:prstGeom>
                    </p:spPr>
                  </p:pic>
                </p:oleObj>
              </mc:Fallback>
            </mc:AlternateContent>
          </a:graphicData>
        </a:graphic>
      </p:graphicFrame>
      <p:sp>
        <p:nvSpPr>
          <p:cNvPr id="14" name="Content Placeholder 13">
            <a:extLst>
              <a:ext uri="{FF2B5EF4-FFF2-40B4-BE49-F238E27FC236}">
                <a16:creationId xmlns="" xmlns:a16="http://schemas.microsoft.com/office/drawing/2014/main" id="{C552D1B7-59C6-4FD6-B803-E8ABCCEF9040}"/>
              </a:ext>
            </a:extLst>
          </p:cNvPr>
          <p:cNvSpPr>
            <a:spLocks noGrp="1"/>
          </p:cNvSpPr>
          <p:nvPr>
            <p:ph sz="quarter" idx="34"/>
          </p:nvPr>
        </p:nvSpPr>
        <p:spPr>
          <a:xfrm>
            <a:off x="9459198" y="3392056"/>
            <a:ext cx="1526310" cy="274311"/>
          </a:xfrm>
        </p:spPr>
        <p:txBody>
          <a:bodyPr/>
          <a:lstStyle/>
          <a:p>
            <a:r>
              <a:rPr lang="en-US" altLang="en-US" dirty="0">
                <a:sym typeface="Symbol" panose="05050102010706020507" pitchFamily="18" charset="2"/>
              </a:rPr>
              <a:t>lies on </a:t>
            </a:r>
            <a:r>
              <a:rPr lang="en-US" altLang="en-US" i="1" dirty="0">
                <a:sym typeface="Symbol" panose="05050102010706020507" pitchFamily="18" charset="2"/>
              </a:rPr>
              <a:t>l</a:t>
            </a:r>
            <a:r>
              <a:rPr lang="en-US" altLang="en-US" dirty="0">
                <a:sym typeface="Symbol" panose="05050102010706020507" pitchFamily="18" charset="2"/>
              </a:rPr>
              <a:t>. (If</a:t>
            </a:r>
            <a:endParaRPr lang="en-IN" dirty="0"/>
          </a:p>
        </p:txBody>
      </p:sp>
      <p:graphicFrame>
        <p:nvGraphicFramePr>
          <p:cNvPr id="28" name="Content Placeholder 27" descr="R is reflected about I, then R">
            <a:extLst>
              <a:ext uri="{FF2B5EF4-FFF2-40B4-BE49-F238E27FC236}">
                <a16:creationId xmlns="" xmlns:a16="http://schemas.microsoft.com/office/drawing/2014/main" id="{B76F6E08-0CD6-47F2-AEE0-4328A4B44906}"/>
              </a:ext>
            </a:extLst>
          </p:cNvPr>
          <p:cNvGraphicFramePr>
            <a:graphicFrameLocks noGrp="1" noChangeAspect="1"/>
          </p:cNvGraphicFramePr>
          <p:nvPr>
            <p:ph sz="quarter" idx="35"/>
            <p:extLst>
              <p:ext uri="{D42A27DB-BD31-4B8C-83A1-F6EECF244321}">
                <p14:modId xmlns:p14="http://schemas.microsoft.com/office/powerpoint/2010/main" val="3971712657"/>
              </p:ext>
            </p:extLst>
          </p:nvPr>
        </p:nvGraphicFramePr>
        <p:xfrm>
          <a:off x="743654" y="3881237"/>
          <a:ext cx="3623190" cy="345071"/>
        </p:xfrm>
        <a:graphic>
          <a:graphicData uri="http://schemas.openxmlformats.org/presentationml/2006/ole">
            <mc:AlternateContent xmlns:mc="http://schemas.openxmlformats.org/markup-compatibility/2006">
              <mc:Choice xmlns:v="urn:schemas-microsoft-com:vml" Requires="v">
                <p:oleObj spid="_x0000_s599451" name="Equation" r:id="rId11" imgW="3848040" imgH="355320" progId="Equation.DSMT4">
                  <p:embed/>
                </p:oleObj>
              </mc:Choice>
              <mc:Fallback>
                <p:oleObj name="Equation" r:id="rId11" imgW="3848040" imgH="355320" progId="Equation.DSMT4">
                  <p:embed/>
                  <p:pic>
                    <p:nvPicPr>
                      <p:cNvPr id="28" name="Content Placeholder 27">
                        <a:extLst>
                          <a:ext uri="{FF2B5EF4-FFF2-40B4-BE49-F238E27FC236}">
                            <a16:creationId xmlns="" xmlns:a16="http://schemas.microsoft.com/office/drawing/2014/main" id="{B76F6E08-0CD6-47F2-AEE0-4328A4B44906}"/>
                          </a:ext>
                        </a:extLst>
                      </p:cNvPr>
                      <p:cNvPicPr/>
                      <p:nvPr/>
                    </p:nvPicPr>
                    <p:blipFill>
                      <a:blip r:embed="rId12"/>
                      <a:stretch>
                        <a:fillRect/>
                      </a:stretch>
                    </p:blipFill>
                    <p:spPr>
                      <a:xfrm>
                        <a:off x="743654" y="3881237"/>
                        <a:ext cx="3623190" cy="345071"/>
                      </a:xfrm>
                      <a:prstGeom prst="rect">
                        <a:avLst/>
                      </a:prstGeom>
                    </p:spPr>
                  </p:pic>
                </p:oleObj>
              </mc:Fallback>
            </mc:AlternateContent>
          </a:graphicData>
        </a:graphic>
      </p:graphicFrame>
      <p:sp>
        <p:nvSpPr>
          <p:cNvPr id="16" name="Content Placeholder 15">
            <a:extLst>
              <a:ext uri="{FF2B5EF4-FFF2-40B4-BE49-F238E27FC236}">
                <a16:creationId xmlns="" xmlns:a16="http://schemas.microsoft.com/office/drawing/2014/main" id="{86B96117-83C0-4ED0-B49B-2E68C55075E6}"/>
              </a:ext>
            </a:extLst>
          </p:cNvPr>
          <p:cNvSpPr>
            <a:spLocks noGrp="1"/>
          </p:cNvSpPr>
          <p:nvPr>
            <p:ph sz="quarter" idx="36"/>
          </p:nvPr>
        </p:nvSpPr>
        <p:spPr>
          <a:xfrm>
            <a:off x="4492487" y="3851854"/>
            <a:ext cx="7025585" cy="344615"/>
          </a:xfrm>
        </p:spPr>
        <p:txBody>
          <a:bodyPr/>
          <a:lstStyle/>
          <a:p>
            <a:r>
              <a:rPr lang="en-US" altLang="en-US" dirty="0">
                <a:sym typeface="Symbol" panose="05050102010706020507" pitchFamily="18" charset="2"/>
              </a:rPr>
              <a:t>remains the same so its centroid remains fixed.</a:t>
            </a:r>
            <a:endParaRPr lang="en-IN" dirty="0"/>
          </a:p>
        </p:txBody>
      </p:sp>
      <p:sp>
        <p:nvSpPr>
          <p:cNvPr id="17" name="Content Placeholder 16">
            <a:extLst>
              <a:ext uri="{FF2B5EF4-FFF2-40B4-BE49-F238E27FC236}">
                <a16:creationId xmlns="" xmlns:a16="http://schemas.microsoft.com/office/drawing/2014/main" id="{01A70633-0CD3-4BB4-867F-84DB655F0708}"/>
              </a:ext>
            </a:extLst>
          </p:cNvPr>
          <p:cNvSpPr>
            <a:spLocks noGrp="1"/>
          </p:cNvSpPr>
          <p:nvPr>
            <p:ph sz="quarter" idx="37"/>
          </p:nvPr>
        </p:nvSpPr>
        <p:spPr>
          <a:xfrm>
            <a:off x="736600" y="4241176"/>
            <a:ext cx="8470900" cy="865846"/>
          </a:xfrm>
        </p:spPr>
        <p:txBody>
          <a:bodyPr/>
          <a:lstStyle/>
          <a:p>
            <a:r>
              <a:rPr lang="en-US" altLang="en-US" dirty="0">
                <a:sym typeface="Symbol" panose="05050102010706020507" pitchFamily="18" charset="2"/>
              </a:rPr>
              <a:t>But the only fixed points lie on </a:t>
            </a:r>
            <a:r>
              <a:rPr lang="en-US" altLang="en-US" i="1" dirty="0">
                <a:sym typeface="Symbol" panose="05050102010706020507" pitchFamily="18" charset="2"/>
              </a:rPr>
              <a:t>l</a:t>
            </a:r>
            <a:r>
              <a:rPr lang="en-US" altLang="en-US" dirty="0">
                <a:sym typeface="Symbol" panose="05050102010706020507" pitchFamily="18" charset="2"/>
              </a:rPr>
              <a:t>.)</a:t>
            </a:r>
            <a:endParaRPr lang="en-IN" dirty="0"/>
          </a:p>
          <a:p>
            <a:r>
              <a:rPr lang="en-US" altLang="en-US" dirty="0">
                <a:sym typeface="Symbol" panose="05050102010706020507" pitchFamily="18" charset="2"/>
              </a:rPr>
              <a:t>Thus the centroid of a rectangle is its center.</a:t>
            </a:r>
          </a:p>
        </p:txBody>
      </p:sp>
    </p:spTree>
    <p:extLst>
      <p:ext uri="{BB962C8B-B14F-4D97-AF65-F5344CB8AC3E}">
        <p14:creationId xmlns:p14="http://schemas.microsoft.com/office/powerpoint/2010/main" val="296770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866310-7265-4E7A-9054-ECDD2B2A0F08}"/>
              </a:ext>
            </a:extLst>
          </p:cNvPr>
          <p:cNvSpPr>
            <a:spLocks noGrp="1"/>
          </p:cNvSpPr>
          <p:nvPr>
            <p:ph type="title"/>
          </p:nvPr>
        </p:nvSpPr>
        <p:spPr/>
        <p:txBody>
          <a:bodyPr/>
          <a:lstStyle/>
          <a:p>
            <a:r>
              <a:rPr lang="en-US" altLang="en-US" dirty="0"/>
              <a:t>Moments and Centers of Mass </a:t>
            </a:r>
            <a:r>
              <a:rPr lang="en-US" altLang="en-US" sz="2400" b="0" dirty="0"/>
              <a:t>(2 of 10)</a:t>
            </a:r>
            <a:endParaRPr lang="en-IN" dirty="0"/>
          </a:p>
        </p:txBody>
      </p:sp>
      <p:sp>
        <p:nvSpPr>
          <p:cNvPr id="3" name="Content Placeholder 2">
            <a:extLst>
              <a:ext uri="{FF2B5EF4-FFF2-40B4-BE49-F238E27FC236}">
                <a16:creationId xmlns="" xmlns:a16="http://schemas.microsoft.com/office/drawing/2014/main" id="{377287DC-4AA6-493B-8481-71D8435DA61A}"/>
              </a:ext>
            </a:extLst>
          </p:cNvPr>
          <p:cNvSpPr>
            <a:spLocks noGrp="1"/>
          </p:cNvSpPr>
          <p:nvPr>
            <p:ph sz="quarter" idx="23"/>
          </p:nvPr>
        </p:nvSpPr>
        <p:spPr>
          <a:xfrm>
            <a:off x="736600" y="1289050"/>
            <a:ext cx="10712450" cy="1474028"/>
          </a:xfrm>
        </p:spPr>
        <p:txBody>
          <a:bodyPr/>
          <a:lstStyle/>
          <a:p>
            <a:r>
              <a:rPr lang="en-US" altLang="en-US" dirty="0">
                <a:sym typeface="Symbol" panose="05050102010706020507" pitchFamily="18" charset="2"/>
              </a:rPr>
              <a:t>Moments should be defined so that if the entire mass of a region is concentrated at the center of mass, then its moments remain unchanged.</a:t>
            </a:r>
          </a:p>
          <a:p>
            <a:r>
              <a:rPr lang="en-US" altLang="en-US" dirty="0">
                <a:sym typeface="Symbol" panose="05050102010706020507" pitchFamily="18" charset="2"/>
              </a:rPr>
              <a:t>Also, the moment of the union of two nonoverlapping regions should be the sum of the moments of the individual regions.</a:t>
            </a:r>
            <a:endParaRPr lang="en-IN" dirty="0"/>
          </a:p>
        </p:txBody>
      </p:sp>
      <p:sp>
        <p:nvSpPr>
          <p:cNvPr id="4" name="Content Placeholder 3">
            <a:extLst>
              <a:ext uri="{FF2B5EF4-FFF2-40B4-BE49-F238E27FC236}">
                <a16:creationId xmlns="" xmlns:a16="http://schemas.microsoft.com/office/drawing/2014/main" id="{090FB9F0-C963-4F4C-9E71-AFED0B188461}"/>
              </a:ext>
            </a:extLst>
          </p:cNvPr>
          <p:cNvSpPr>
            <a:spLocks noGrp="1"/>
          </p:cNvSpPr>
          <p:nvPr>
            <p:ph sz="quarter" idx="24"/>
          </p:nvPr>
        </p:nvSpPr>
        <p:spPr>
          <a:xfrm>
            <a:off x="736600" y="2899190"/>
            <a:ext cx="3307073" cy="299593"/>
          </a:xfrm>
        </p:spPr>
        <p:txBody>
          <a:bodyPr/>
          <a:lstStyle/>
          <a:p>
            <a:r>
              <a:rPr lang="en-US" altLang="en-US" dirty="0">
                <a:sym typeface="Symbol" panose="05050102010706020507" pitchFamily="18" charset="2"/>
              </a:rPr>
              <a:t>Suppose that the region</a:t>
            </a:r>
          </a:p>
        </p:txBody>
      </p:sp>
      <p:graphicFrame>
        <p:nvGraphicFramePr>
          <p:cNvPr id="20" name="Content Placeholder 19" descr="R">
            <a:extLst>
              <a:ext uri="{FF2B5EF4-FFF2-40B4-BE49-F238E27FC236}">
                <a16:creationId xmlns="" xmlns:a16="http://schemas.microsoft.com/office/drawing/2014/main" id="{BEA753E7-7DE6-4CAA-81BA-1F5B7C7A3F31}"/>
              </a:ext>
            </a:extLst>
          </p:cNvPr>
          <p:cNvGraphicFramePr>
            <a:graphicFrameLocks noGrp="1" noChangeAspect="1"/>
          </p:cNvGraphicFramePr>
          <p:nvPr>
            <p:ph sz="quarter" idx="25"/>
            <p:extLst>
              <p:ext uri="{D42A27DB-BD31-4B8C-83A1-F6EECF244321}">
                <p14:modId xmlns:p14="http://schemas.microsoft.com/office/powerpoint/2010/main" val="2709676489"/>
              </p:ext>
            </p:extLst>
          </p:nvPr>
        </p:nvGraphicFramePr>
        <p:xfrm>
          <a:off x="4043673" y="2899190"/>
          <a:ext cx="266700" cy="279400"/>
        </p:xfrm>
        <a:graphic>
          <a:graphicData uri="http://schemas.openxmlformats.org/presentationml/2006/ole">
            <mc:AlternateContent xmlns:mc="http://schemas.openxmlformats.org/markup-compatibility/2006">
              <mc:Choice xmlns:v="urn:schemas-microsoft-com:vml" Requires="v">
                <p:oleObj spid="_x0000_s600226" name="Equation" r:id="rId3" imgW="266400" imgH="279360" progId="Equation.DSMT4">
                  <p:embed/>
                </p:oleObj>
              </mc:Choice>
              <mc:Fallback>
                <p:oleObj name="Equation" r:id="rId3" imgW="266400" imgH="279360" progId="Equation.DSMT4">
                  <p:embed/>
                  <p:pic>
                    <p:nvPicPr>
                      <p:cNvPr id="20" name="Content Placeholder 19">
                        <a:extLst>
                          <a:ext uri="{FF2B5EF4-FFF2-40B4-BE49-F238E27FC236}">
                            <a16:creationId xmlns="" xmlns:a16="http://schemas.microsoft.com/office/drawing/2014/main" id="{BEA753E7-7DE6-4CAA-81BA-1F5B7C7A3F31}"/>
                          </a:ext>
                        </a:extLst>
                      </p:cNvPr>
                      <p:cNvPicPr/>
                      <p:nvPr/>
                    </p:nvPicPr>
                    <p:blipFill>
                      <a:blip r:embed="rId4"/>
                      <a:stretch>
                        <a:fillRect/>
                      </a:stretch>
                    </p:blipFill>
                    <p:spPr>
                      <a:xfrm>
                        <a:off x="4043673" y="2899190"/>
                        <a:ext cx="266700" cy="279400"/>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43F04FB8-9C59-41D8-AE4E-13B60B6C14C5}"/>
              </a:ext>
            </a:extLst>
          </p:cNvPr>
          <p:cNvSpPr>
            <a:spLocks noGrp="1"/>
          </p:cNvSpPr>
          <p:nvPr>
            <p:ph sz="quarter" idx="26"/>
          </p:nvPr>
        </p:nvSpPr>
        <p:spPr>
          <a:xfrm>
            <a:off x="4373218" y="2883365"/>
            <a:ext cx="5883966" cy="294109"/>
          </a:xfrm>
        </p:spPr>
        <p:txBody>
          <a:bodyPr/>
          <a:lstStyle/>
          <a:p>
            <a:r>
              <a:rPr lang="en-US" altLang="en-US" dirty="0">
                <a:sym typeface="Symbol" panose="05050102010706020507" pitchFamily="18" charset="2"/>
              </a:rPr>
              <a:t>is of the type shown in Figure 10(a); that is,</a:t>
            </a:r>
            <a:endParaRPr lang="en-IN" dirty="0"/>
          </a:p>
        </p:txBody>
      </p:sp>
      <p:graphicFrame>
        <p:nvGraphicFramePr>
          <p:cNvPr id="22" name="Content Placeholder 21" descr="R">
            <a:extLst>
              <a:ext uri="{FF2B5EF4-FFF2-40B4-BE49-F238E27FC236}">
                <a16:creationId xmlns="" xmlns:a16="http://schemas.microsoft.com/office/drawing/2014/main" id="{B6904436-7FF5-4D3C-B8FC-694C703166EC}"/>
              </a:ext>
            </a:extLst>
          </p:cNvPr>
          <p:cNvGraphicFramePr>
            <a:graphicFrameLocks noGrp="1" noChangeAspect="1"/>
          </p:cNvGraphicFramePr>
          <p:nvPr>
            <p:ph sz="quarter" idx="27"/>
            <p:extLst>
              <p:ext uri="{D42A27DB-BD31-4B8C-83A1-F6EECF244321}">
                <p14:modId xmlns:p14="http://schemas.microsoft.com/office/powerpoint/2010/main" val="3853259571"/>
              </p:ext>
            </p:extLst>
          </p:nvPr>
        </p:nvGraphicFramePr>
        <p:xfrm>
          <a:off x="10257184" y="2909280"/>
          <a:ext cx="266700" cy="279400"/>
        </p:xfrm>
        <a:graphic>
          <a:graphicData uri="http://schemas.openxmlformats.org/presentationml/2006/ole">
            <mc:AlternateContent xmlns:mc="http://schemas.openxmlformats.org/markup-compatibility/2006">
              <mc:Choice xmlns:v="urn:schemas-microsoft-com:vml" Requires="v">
                <p:oleObj spid="_x0000_s600227" name="Equation" r:id="rId5" imgW="266400" imgH="279360" progId="Equation.DSMT4">
                  <p:embed/>
                </p:oleObj>
              </mc:Choice>
              <mc:Fallback>
                <p:oleObj name="Equation" r:id="rId5" imgW="266400" imgH="279360" progId="Equation.DSMT4">
                  <p:embed/>
                  <p:pic>
                    <p:nvPicPr>
                      <p:cNvPr id="22" name="Content Placeholder 21">
                        <a:extLst>
                          <a:ext uri="{FF2B5EF4-FFF2-40B4-BE49-F238E27FC236}">
                            <a16:creationId xmlns="" xmlns:a16="http://schemas.microsoft.com/office/drawing/2014/main" id="{B6904436-7FF5-4D3C-B8FC-694C703166EC}"/>
                          </a:ext>
                        </a:extLst>
                      </p:cNvPr>
                      <p:cNvPicPr/>
                      <p:nvPr/>
                    </p:nvPicPr>
                    <p:blipFill>
                      <a:blip r:embed="rId6"/>
                      <a:stretch>
                        <a:fillRect/>
                      </a:stretch>
                    </p:blipFill>
                    <p:spPr>
                      <a:xfrm>
                        <a:off x="10257184" y="2909280"/>
                        <a:ext cx="266700" cy="279400"/>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EBD54F8E-B745-475B-98A7-D4DC5E6B1EF3}"/>
              </a:ext>
            </a:extLst>
          </p:cNvPr>
          <p:cNvSpPr>
            <a:spLocks noGrp="1"/>
          </p:cNvSpPr>
          <p:nvPr>
            <p:ph sz="quarter" idx="28"/>
          </p:nvPr>
        </p:nvSpPr>
        <p:spPr>
          <a:xfrm>
            <a:off x="736600" y="3270220"/>
            <a:ext cx="10712449" cy="587376"/>
          </a:xfrm>
        </p:spPr>
        <p:txBody>
          <a:bodyPr/>
          <a:lstStyle/>
          <a:p>
            <a:r>
              <a:rPr lang="en-US" altLang="en-US" dirty="0">
                <a:sym typeface="Symbol" panose="05050102010706020507" pitchFamily="18" charset="2"/>
              </a:rPr>
              <a:t>lies between the lines </a:t>
            </a:r>
            <a:r>
              <a:rPr lang="en-US" altLang="en-US" i="1" dirty="0">
                <a:sym typeface="Symbol" panose="05050102010706020507" pitchFamily="18" charset="2"/>
              </a:rPr>
              <a:t>x</a:t>
            </a:r>
            <a:r>
              <a:rPr lang="en-US" altLang="en-US" dirty="0">
                <a:sym typeface="Symbol" panose="05050102010706020507" pitchFamily="18" charset="2"/>
              </a:rPr>
              <a:t> = </a:t>
            </a:r>
            <a:r>
              <a:rPr lang="en-US" altLang="en-US" i="1" dirty="0">
                <a:sym typeface="Symbol" panose="05050102010706020507" pitchFamily="18" charset="2"/>
              </a:rPr>
              <a:t>a</a:t>
            </a:r>
            <a:r>
              <a:rPr lang="en-US" altLang="en-US" dirty="0">
                <a:sym typeface="Symbol" panose="05050102010706020507" pitchFamily="18" charset="2"/>
              </a:rPr>
              <a:t> and </a:t>
            </a:r>
            <a:r>
              <a:rPr lang="en-US" altLang="en-US" i="1" dirty="0">
                <a:sym typeface="Symbol" panose="05050102010706020507" pitchFamily="18" charset="2"/>
              </a:rPr>
              <a:t>x</a:t>
            </a:r>
            <a:r>
              <a:rPr lang="en-US" altLang="en-US" dirty="0">
                <a:sym typeface="Symbol" panose="05050102010706020507" pitchFamily="18" charset="2"/>
              </a:rPr>
              <a:t> = </a:t>
            </a:r>
            <a:r>
              <a:rPr lang="en-US" altLang="en-US" i="1" dirty="0">
                <a:sym typeface="Symbol" panose="05050102010706020507" pitchFamily="18" charset="2"/>
              </a:rPr>
              <a:t>b</a:t>
            </a:r>
            <a:r>
              <a:rPr lang="en-US" altLang="en-US" dirty="0">
                <a:sym typeface="Symbol" panose="05050102010706020507" pitchFamily="18" charset="2"/>
              </a:rPr>
              <a:t>, above the </a:t>
            </a:r>
            <a:r>
              <a:rPr lang="en-US" altLang="en-US" i="1" dirty="0">
                <a:sym typeface="Symbol" panose="05050102010706020507" pitchFamily="18" charset="2"/>
              </a:rPr>
              <a:t>x</a:t>
            </a:r>
            <a:r>
              <a:rPr lang="en-US" altLang="en-US" dirty="0">
                <a:sym typeface="Symbol" panose="05050102010706020507" pitchFamily="18" charset="2"/>
              </a:rPr>
              <a:t>-axis, and beneath the graph </a:t>
            </a:r>
            <a:br>
              <a:rPr lang="en-US" altLang="en-US" dirty="0">
                <a:sym typeface="Symbol" panose="05050102010706020507" pitchFamily="18" charset="2"/>
              </a:rPr>
            </a:br>
            <a:r>
              <a:rPr lang="en-US" altLang="en-US" dirty="0">
                <a:sym typeface="Symbol" panose="05050102010706020507" pitchFamily="18" charset="2"/>
              </a:rPr>
              <a:t>of </a:t>
            </a:r>
            <a:r>
              <a:rPr lang="en-US" altLang="en-US" i="1" dirty="0">
                <a:sym typeface="Symbol" panose="05050102010706020507" pitchFamily="18" charset="2"/>
              </a:rPr>
              <a:t>f</a:t>
            </a:r>
            <a:r>
              <a:rPr lang="en-US" altLang="en-US" dirty="0">
                <a:sym typeface="Symbol" panose="05050102010706020507" pitchFamily="18" charset="2"/>
              </a:rPr>
              <a:t>, where </a:t>
            </a:r>
            <a:r>
              <a:rPr lang="en-US" altLang="en-US" i="1" dirty="0">
                <a:sym typeface="Symbol" panose="05050102010706020507" pitchFamily="18" charset="2"/>
              </a:rPr>
              <a:t>f</a:t>
            </a:r>
            <a:r>
              <a:rPr lang="en-US" altLang="en-US" dirty="0">
                <a:sym typeface="Symbol" panose="05050102010706020507" pitchFamily="18" charset="2"/>
              </a:rPr>
              <a:t> is a continuous function.</a:t>
            </a:r>
          </a:p>
        </p:txBody>
      </p:sp>
      <p:pic>
        <p:nvPicPr>
          <p:cNvPr id="23" name="Content Placeholder 22" descr="A curve is graphed in the first quadrant of the x y coordinate plane. The curve is labeled y = f (x). It has two high points and a low point. Two vertical lines are drawn from two ends of the curve to the point (a, 0) and (b, 0) on the positive x-axis. The region below the curve that is bounded by the line is shaded. The region is labeled R.&#10;">
            <a:extLst>
              <a:ext uri="{FF2B5EF4-FFF2-40B4-BE49-F238E27FC236}">
                <a16:creationId xmlns="" xmlns:a16="http://schemas.microsoft.com/office/drawing/2014/main" id="{49D7B11C-48FC-4EE7-BF69-591AA84F6D4E}"/>
              </a:ext>
            </a:extLst>
          </p:cNvPr>
          <p:cNvPicPr>
            <a:picLocks noGrp="1" noChangeAspect="1"/>
          </p:cNvPicPr>
          <p:nvPr>
            <p:ph sz="quarter" idx="29"/>
          </p:nvPr>
        </p:nvPicPr>
        <p:blipFill>
          <a:blip r:embed="rId7"/>
          <a:stretch>
            <a:fillRect/>
          </a:stretch>
        </p:blipFill>
        <p:spPr>
          <a:xfrm>
            <a:off x="4666686" y="4027429"/>
            <a:ext cx="2852277" cy="1886186"/>
          </a:xfrm>
          <a:prstGeom prst="rect">
            <a:avLst/>
          </a:prstGeom>
        </p:spPr>
      </p:pic>
      <p:sp>
        <p:nvSpPr>
          <p:cNvPr id="10" name="Content Placeholder 9">
            <a:extLst>
              <a:ext uri="{FF2B5EF4-FFF2-40B4-BE49-F238E27FC236}">
                <a16:creationId xmlns="" xmlns:a16="http://schemas.microsoft.com/office/drawing/2014/main" id="{F1B145BC-D29E-4B5C-B2F3-41B6F1EDA1A2}"/>
              </a:ext>
            </a:extLst>
          </p:cNvPr>
          <p:cNvSpPr>
            <a:spLocks noGrp="1"/>
          </p:cNvSpPr>
          <p:nvPr>
            <p:ph sz="quarter" idx="30"/>
          </p:nvPr>
        </p:nvSpPr>
        <p:spPr>
          <a:xfrm>
            <a:off x="736600" y="6021979"/>
            <a:ext cx="10718800" cy="275632"/>
          </a:xfrm>
        </p:spPr>
        <p:txBody>
          <a:bodyPr/>
          <a:lstStyle/>
          <a:p>
            <a:pPr algn="ctr"/>
            <a:r>
              <a:rPr lang="en-US" altLang="en-US" sz="2000" b="1" dirty="0">
                <a:sym typeface="Symbol" panose="05050102010706020507" pitchFamily="18" charset="2"/>
              </a:rPr>
              <a:t>Figure 10(a)</a:t>
            </a:r>
          </a:p>
        </p:txBody>
      </p:sp>
    </p:spTree>
    <p:extLst>
      <p:ext uri="{BB962C8B-B14F-4D97-AF65-F5344CB8AC3E}">
        <p14:creationId xmlns:p14="http://schemas.microsoft.com/office/powerpoint/2010/main" val="1675978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AF9B02-8424-4B68-9723-D8C36E2600C4}"/>
              </a:ext>
            </a:extLst>
          </p:cNvPr>
          <p:cNvSpPr>
            <a:spLocks noGrp="1"/>
          </p:cNvSpPr>
          <p:nvPr>
            <p:ph type="title"/>
          </p:nvPr>
        </p:nvSpPr>
        <p:spPr>
          <a:xfrm>
            <a:off x="838200" y="365125"/>
            <a:ext cx="10515600" cy="672105"/>
          </a:xfrm>
        </p:spPr>
        <p:txBody>
          <a:bodyPr/>
          <a:lstStyle/>
          <a:p>
            <a:r>
              <a:rPr lang="en-US" altLang="en-US" dirty="0"/>
              <a:t>Moments and Centers of Mass </a:t>
            </a:r>
            <a:r>
              <a:rPr lang="en-US" altLang="en-US" sz="2400" b="0" dirty="0"/>
              <a:t>(3 of 10)</a:t>
            </a:r>
            <a:endParaRPr lang="en-IN" dirty="0"/>
          </a:p>
        </p:txBody>
      </p:sp>
      <p:sp>
        <p:nvSpPr>
          <p:cNvPr id="3" name="Content Placeholder 2">
            <a:extLst>
              <a:ext uri="{FF2B5EF4-FFF2-40B4-BE49-F238E27FC236}">
                <a16:creationId xmlns="" xmlns:a16="http://schemas.microsoft.com/office/drawing/2014/main" id="{EBC94213-18D2-4A56-820B-58F01E503A6F}"/>
              </a:ext>
            </a:extLst>
          </p:cNvPr>
          <p:cNvSpPr>
            <a:spLocks noGrp="1"/>
          </p:cNvSpPr>
          <p:nvPr>
            <p:ph sz="quarter" idx="23"/>
          </p:nvPr>
        </p:nvSpPr>
        <p:spPr>
          <a:xfrm>
            <a:off x="736600" y="1289050"/>
            <a:ext cx="10706100" cy="379506"/>
          </a:xfrm>
        </p:spPr>
        <p:txBody>
          <a:bodyPr/>
          <a:lstStyle/>
          <a:p>
            <a:r>
              <a:rPr lang="en-US" altLang="en-US" dirty="0">
                <a:sym typeface="Symbol" panose="05050102010706020507" pitchFamily="18" charset="2"/>
              </a:rPr>
              <a:t>We divide the interval [</a:t>
            </a:r>
            <a:r>
              <a:rPr lang="en-US" altLang="en-US" i="1" dirty="0">
                <a:sym typeface="Symbol" panose="05050102010706020507" pitchFamily="18" charset="2"/>
              </a:rPr>
              <a:t>a</a:t>
            </a:r>
            <a:r>
              <a:rPr lang="en-US" altLang="en-US" dirty="0">
                <a:sym typeface="Symbol" panose="05050102010706020507" pitchFamily="18" charset="2"/>
              </a:rPr>
              <a:t>, </a:t>
            </a:r>
            <a:r>
              <a:rPr lang="en-US" altLang="en-US" i="1" dirty="0">
                <a:sym typeface="Symbol" panose="05050102010706020507" pitchFamily="18" charset="2"/>
              </a:rPr>
              <a:t>b</a:t>
            </a:r>
            <a:r>
              <a:rPr lang="en-US" altLang="en-US" dirty="0">
                <a:sym typeface="Symbol" panose="05050102010706020507" pitchFamily="18" charset="2"/>
              </a:rPr>
              <a:t>] into </a:t>
            </a:r>
            <a:r>
              <a:rPr lang="en-US" altLang="en-US" i="1" dirty="0">
                <a:sym typeface="Symbol" panose="05050102010706020507" pitchFamily="18" charset="2"/>
              </a:rPr>
              <a:t>n </a:t>
            </a:r>
            <a:r>
              <a:rPr lang="en-US" altLang="en-US" dirty="0">
                <a:sym typeface="Symbol" panose="05050102010706020507" pitchFamily="18" charset="2"/>
              </a:rPr>
              <a:t>subintervals with endpoints </a:t>
            </a:r>
            <a:r>
              <a:rPr lang="en-US" altLang="en-US" i="1" dirty="0">
                <a:sym typeface="Symbol" panose="05050102010706020507" pitchFamily="18" charset="2"/>
              </a:rPr>
              <a:t>x</a:t>
            </a:r>
            <a:r>
              <a:rPr lang="en-US" altLang="en-US" baseline="-25000" dirty="0">
                <a:sym typeface="Symbol" panose="05050102010706020507" pitchFamily="18" charset="2"/>
              </a:rPr>
              <a:t>0</a:t>
            </a:r>
            <a:r>
              <a:rPr lang="en-US" altLang="en-US" dirty="0">
                <a:sym typeface="Symbol" panose="05050102010706020507" pitchFamily="18" charset="2"/>
              </a:rPr>
              <a:t>, </a:t>
            </a:r>
            <a:r>
              <a:rPr lang="en-US" altLang="en-US" i="1" dirty="0">
                <a:sym typeface="Symbol" panose="05050102010706020507" pitchFamily="18" charset="2"/>
              </a:rPr>
              <a:t>x</a:t>
            </a:r>
            <a:r>
              <a:rPr lang="en-US" altLang="en-US" baseline="-25000" dirty="0">
                <a:sym typeface="Symbol" panose="05050102010706020507" pitchFamily="18" charset="2"/>
              </a:rPr>
              <a:t>1</a:t>
            </a:r>
            <a:r>
              <a:rPr lang="en-US" altLang="en-US" dirty="0">
                <a:sym typeface="Symbol" panose="05050102010706020507" pitchFamily="18" charset="2"/>
              </a:rPr>
              <a:t>, . . . , </a:t>
            </a:r>
            <a:r>
              <a:rPr lang="en-US" altLang="en-US" i="1" dirty="0">
                <a:sym typeface="Symbol" panose="05050102010706020507" pitchFamily="18" charset="2"/>
              </a:rPr>
              <a:t>x</a:t>
            </a:r>
            <a:r>
              <a:rPr lang="en-US" altLang="en-US" i="1" baseline="-25000" dirty="0">
                <a:sym typeface="Symbol" panose="05050102010706020507" pitchFamily="18" charset="2"/>
              </a:rPr>
              <a:t>n</a:t>
            </a:r>
            <a:endParaRPr lang="en-IN" dirty="0"/>
          </a:p>
        </p:txBody>
      </p:sp>
      <p:sp>
        <p:nvSpPr>
          <p:cNvPr id="4" name="Content Placeholder 3">
            <a:extLst>
              <a:ext uri="{FF2B5EF4-FFF2-40B4-BE49-F238E27FC236}">
                <a16:creationId xmlns="" xmlns:a16="http://schemas.microsoft.com/office/drawing/2014/main" id="{3C308DAC-6F15-426C-96A2-5A1173805682}"/>
              </a:ext>
            </a:extLst>
          </p:cNvPr>
          <p:cNvSpPr>
            <a:spLocks noGrp="1"/>
          </p:cNvSpPr>
          <p:nvPr>
            <p:ph sz="quarter" idx="24"/>
          </p:nvPr>
        </p:nvSpPr>
        <p:spPr>
          <a:xfrm>
            <a:off x="736600" y="1776068"/>
            <a:ext cx="9580217" cy="343849"/>
          </a:xfrm>
        </p:spPr>
        <p:txBody>
          <a:bodyPr/>
          <a:lstStyle/>
          <a:p>
            <a:r>
              <a:rPr lang="en-US" altLang="en-US" dirty="0">
                <a:sym typeface="Symbol" panose="05050102010706020507" pitchFamily="18" charset="2"/>
              </a:rPr>
              <a:t>and equal width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sym typeface="Symbol" panose="05050102010706020507" pitchFamily="18" charset="2"/>
              </a:rPr>
              <a:t>x</a:t>
            </a:r>
            <a:r>
              <a:rPr lang="en-US" altLang="en-US" dirty="0">
                <a:sym typeface="Symbol" panose="05050102010706020507" pitchFamily="18" charset="2"/>
              </a:rPr>
              <a:t>. We choose the sample point </a:t>
            </a:r>
            <a:r>
              <a:rPr lang="en-US" altLang="en-US" i="1" dirty="0">
                <a:sym typeface="Symbol" panose="05050102010706020507" pitchFamily="18" charset="2"/>
              </a:rPr>
              <a:t>x</a:t>
            </a:r>
            <a:r>
              <a:rPr lang="en-US" altLang="en-US" i="1" baseline="-25000" dirty="0">
                <a:sym typeface="Symbol" panose="05050102010706020507" pitchFamily="18" charset="2"/>
              </a:rPr>
              <a:t>i</a:t>
            </a:r>
            <a:r>
              <a:rPr lang="en-US" altLang="en-US" dirty="0">
                <a:sym typeface="Symbol" panose="05050102010706020507" pitchFamily="18" charset="2"/>
              </a:rPr>
              <a:t>* to be the midpoint</a:t>
            </a:r>
            <a:endParaRPr lang="en-IN" dirty="0"/>
          </a:p>
        </p:txBody>
      </p:sp>
      <p:graphicFrame>
        <p:nvGraphicFramePr>
          <p:cNvPr id="20" name="Content Placeholder 19" descr="(X-bar_i)">
            <a:extLst>
              <a:ext uri="{FF2B5EF4-FFF2-40B4-BE49-F238E27FC236}">
                <a16:creationId xmlns="" xmlns:a16="http://schemas.microsoft.com/office/drawing/2014/main" id="{DE2E8679-FD9B-4FC8-A7B8-5EF36AAD71EA}"/>
              </a:ext>
            </a:extLst>
          </p:cNvPr>
          <p:cNvGraphicFramePr>
            <a:graphicFrameLocks noGrp="1" noChangeAspect="1"/>
          </p:cNvGraphicFramePr>
          <p:nvPr>
            <p:ph sz="quarter" idx="25"/>
            <p:extLst>
              <p:ext uri="{D42A27DB-BD31-4B8C-83A1-F6EECF244321}">
                <p14:modId xmlns:p14="http://schemas.microsoft.com/office/powerpoint/2010/main" val="2730758575"/>
              </p:ext>
            </p:extLst>
          </p:nvPr>
        </p:nvGraphicFramePr>
        <p:xfrm>
          <a:off x="10316817" y="1776068"/>
          <a:ext cx="266700" cy="381000"/>
        </p:xfrm>
        <a:graphic>
          <a:graphicData uri="http://schemas.openxmlformats.org/presentationml/2006/ole">
            <mc:AlternateContent xmlns:mc="http://schemas.openxmlformats.org/markup-compatibility/2006">
              <mc:Choice xmlns:v="urn:schemas-microsoft-com:vml" Requires="v">
                <p:oleObj spid="_x0000_s601333" name="Equation" r:id="rId3" imgW="266400" imgH="380880" progId="Equation.DSMT4">
                  <p:embed/>
                </p:oleObj>
              </mc:Choice>
              <mc:Fallback>
                <p:oleObj name="Equation" r:id="rId3" imgW="266400" imgH="380880" progId="Equation.DSMT4">
                  <p:embed/>
                  <p:pic>
                    <p:nvPicPr>
                      <p:cNvPr id="20" name="Content Placeholder 19">
                        <a:extLst>
                          <a:ext uri="{FF2B5EF4-FFF2-40B4-BE49-F238E27FC236}">
                            <a16:creationId xmlns="" xmlns:a16="http://schemas.microsoft.com/office/drawing/2014/main" id="{DE2E8679-FD9B-4FC8-A7B8-5EF36AAD71EA}"/>
                          </a:ext>
                        </a:extLst>
                      </p:cNvPr>
                      <p:cNvPicPr/>
                      <p:nvPr/>
                    </p:nvPicPr>
                    <p:blipFill>
                      <a:blip r:embed="rId4"/>
                      <a:stretch>
                        <a:fillRect/>
                      </a:stretch>
                    </p:blipFill>
                    <p:spPr>
                      <a:xfrm>
                        <a:off x="10316817" y="1776068"/>
                        <a:ext cx="266700" cy="381000"/>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40398A19-D18C-489F-9446-5ACABC260486}"/>
              </a:ext>
            </a:extLst>
          </p:cNvPr>
          <p:cNvSpPr>
            <a:spLocks noGrp="1"/>
          </p:cNvSpPr>
          <p:nvPr>
            <p:ph sz="quarter" idx="26"/>
          </p:nvPr>
        </p:nvSpPr>
        <p:spPr>
          <a:xfrm>
            <a:off x="736600" y="2378218"/>
            <a:ext cx="3895035" cy="303020"/>
          </a:xfrm>
        </p:spPr>
        <p:txBody>
          <a:bodyPr/>
          <a:lstStyle/>
          <a:p>
            <a:r>
              <a:rPr lang="en-US" altLang="en-US" dirty="0">
                <a:sym typeface="Symbol" panose="05050102010706020507" pitchFamily="18" charset="2"/>
              </a:rPr>
              <a:t>of the </a:t>
            </a:r>
            <a:r>
              <a:rPr lang="en-US" altLang="en-US" i="1" dirty="0">
                <a:sym typeface="Symbol" panose="05050102010706020507" pitchFamily="18" charset="2"/>
              </a:rPr>
              <a:t>i</a:t>
            </a:r>
            <a:r>
              <a:rPr lang="en-US" altLang="en-US" sz="800" dirty="0">
                <a:sym typeface="Symbol" panose="05050102010706020507" pitchFamily="18" charset="2"/>
              </a:rPr>
              <a:t> </a:t>
            </a:r>
            <a:r>
              <a:rPr lang="en-US" altLang="en-US" dirty="0">
                <a:sym typeface="Symbol" panose="05050102010706020507" pitchFamily="18" charset="2"/>
              </a:rPr>
              <a:t>th subinterval, that is,</a:t>
            </a:r>
            <a:endParaRPr lang="en-IN" dirty="0"/>
          </a:p>
        </p:txBody>
      </p:sp>
      <p:graphicFrame>
        <p:nvGraphicFramePr>
          <p:cNvPr id="22" name="Content Placeholder 21" descr="x-bar_i = ((x_(i minus 1) + x_i)/2)">
            <a:extLst>
              <a:ext uri="{FF2B5EF4-FFF2-40B4-BE49-F238E27FC236}">
                <a16:creationId xmlns="" xmlns:a16="http://schemas.microsoft.com/office/drawing/2014/main" id="{38DF3030-1F36-403A-A8E2-8FB2A8A3EA24}"/>
              </a:ext>
            </a:extLst>
          </p:cNvPr>
          <p:cNvGraphicFramePr>
            <a:graphicFrameLocks noGrp="1" noChangeAspect="1"/>
          </p:cNvGraphicFramePr>
          <p:nvPr>
            <p:ph sz="quarter" idx="27"/>
            <p:extLst>
              <p:ext uri="{D42A27DB-BD31-4B8C-83A1-F6EECF244321}">
                <p14:modId xmlns:p14="http://schemas.microsoft.com/office/powerpoint/2010/main" val="1209658748"/>
              </p:ext>
            </p:extLst>
          </p:nvPr>
        </p:nvGraphicFramePr>
        <p:xfrm>
          <a:off x="4609919" y="2183039"/>
          <a:ext cx="1724245" cy="672348"/>
        </p:xfrm>
        <a:graphic>
          <a:graphicData uri="http://schemas.openxmlformats.org/presentationml/2006/ole">
            <mc:AlternateContent xmlns:mc="http://schemas.openxmlformats.org/markup-compatibility/2006">
              <mc:Choice xmlns:v="urn:schemas-microsoft-com:vml" Requires="v">
                <p:oleObj spid="_x0000_s601334" name="Equation" r:id="rId5" imgW="2019240" imgH="787320" progId="Equation.DSMT4">
                  <p:embed/>
                </p:oleObj>
              </mc:Choice>
              <mc:Fallback>
                <p:oleObj name="Equation" r:id="rId5" imgW="2019240" imgH="787320" progId="Equation.DSMT4">
                  <p:embed/>
                  <p:pic>
                    <p:nvPicPr>
                      <p:cNvPr id="22" name="Content Placeholder 21">
                        <a:extLst>
                          <a:ext uri="{FF2B5EF4-FFF2-40B4-BE49-F238E27FC236}">
                            <a16:creationId xmlns="" xmlns:a16="http://schemas.microsoft.com/office/drawing/2014/main" id="{38DF3030-1F36-403A-A8E2-8FB2A8A3EA24}"/>
                          </a:ext>
                        </a:extLst>
                      </p:cNvPr>
                      <p:cNvPicPr/>
                      <p:nvPr/>
                    </p:nvPicPr>
                    <p:blipFill>
                      <a:blip r:embed="rId6"/>
                      <a:stretch>
                        <a:fillRect/>
                      </a:stretch>
                    </p:blipFill>
                    <p:spPr>
                      <a:xfrm>
                        <a:off x="4609919" y="2183039"/>
                        <a:ext cx="1724245" cy="672348"/>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89AFB4F9-E009-4AEF-8DFA-6B73BF6B5F10}"/>
              </a:ext>
            </a:extLst>
          </p:cNvPr>
          <p:cNvSpPr>
            <a:spLocks noGrp="1"/>
          </p:cNvSpPr>
          <p:nvPr>
            <p:ph sz="quarter" idx="28"/>
          </p:nvPr>
        </p:nvSpPr>
        <p:spPr>
          <a:xfrm>
            <a:off x="736601" y="3064078"/>
            <a:ext cx="6469270" cy="275216"/>
          </a:xfrm>
        </p:spPr>
        <p:txBody>
          <a:bodyPr/>
          <a:lstStyle/>
          <a:p>
            <a:r>
              <a:rPr lang="en-US" altLang="en-US" dirty="0">
                <a:sym typeface="Symbol" panose="05050102010706020507" pitchFamily="18" charset="2"/>
              </a:rPr>
              <a:t>This determines the polygonal approximation to</a:t>
            </a:r>
            <a:endParaRPr lang="en-IN" dirty="0"/>
          </a:p>
        </p:txBody>
      </p:sp>
      <p:graphicFrame>
        <p:nvGraphicFramePr>
          <p:cNvPr id="24" name="Content Placeholder 23" descr="R">
            <a:extLst>
              <a:ext uri="{FF2B5EF4-FFF2-40B4-BE49-F238E27FC236}">
                <a16:creationId xmlns="" xmlns:a16="http://schemas.microsoft.com/office/drawing/2014/main" id="{12C02D63-C7A9-4C18-AA4C-325F232E9431}"/>
              </a:ext>
            </a:extLst>
          </p:cNvPr>
          <p:cNvGraphicFramePr>
            <a:graphicFrameLocks noGrp="1" noChangeAspect="1"/>
          </p:cNvGraphicFramePr>
          <p:nvPr>
            <p:ph sz="quarter" idx="29"/>
            <p:extLst>
              <p:ext uri="{D42A27DB-BD31-4B8C-83A1-F6EECF244321}">
                <p14:modId xmlns:p14="http://schemas.microsoft.com/office/powerpoint/2010/main" val="192828827"/>
              </p:ext>
            </p:extLst>
          </p:nvPr>
        </p:nvGraphicFramePr>
        <p:xfrm>
          <a:off x="736601" y="3518012"/>
          <a:ext cx="266700" cy="279400"/>
        </p:xfrm>
        <a:graphic>
          <a:graphicData uri="http://schemas.openxmlformats.org/presentationml/2006/ole">
            <mc:AlternateContent xmlns:mc="http://schemas.openxmlformats.org/markup-compatibility/2006">
              <mc:Choice xmlns:v="urn:schemas-microsoft-com:vml" Requires="v">
                <p:oleObj spid="_x0000_s601335" name="Equation" r:id="rId7" imgW="266400" imgH="279360" progId="Equation.DSMT4">
                  <p:embed/>
                </p:oleObj>
              </mc:Choice>
              <mc:Fallback>
                <p:oleObj name="Equation" r:id="rId7" imgW="266400" imgH="279360" progId="Equation.DSMT4">
                  <p:embed/>
                  <p:pic>
                    <p:nvPicPr>
                      <p:cNvPr id="24" name="Content Placeholder 23">
                        <a:extLst>
                          <a:ext uri="{FF2B5EF4-FFF2-40B4-BE49-F238E27FC236}">
                            <a16:creationId xmlns="" xmlns:a16="http://schemas.microsoft.com/office/drawing/2014/main" id="{12C02D63-C7A9-4C18-AA4C-325F232E9431}"/>
                          </a:ext>
                        </a:extLst>
                      </p:cNvPr>
                      <p:cNvPicPr/>
                      <p:nvPr/>
                    </p:nvPicPr>
                    <p:blipFill>
                      <a:blip r:embed="rId8"/>
                      <a:stretch>
                        <a:fillRect/>
                      </a:stretch>
                    </p:blipFill>
                    <p:spPr>
                      <a:xfrm>
                        <a:off x="736601" y="3518012"/>
                        <a:ext cx="266700" cy="279400"/>
                      </a:xfrm>
                      <a:prstGeom prst="rect">
                        <a:avLst/>
                      </a:prstGeom>
                    </p:spPr>
                  </p:pic>
                </p:oleObj>
              </mc:Fallback>
            </mc:AlternateContent>
          </a:graphicData>
        </a:graphic>
      </p:graphicFrame>
      <p:sp>
        <p:nvSpPr>
          <p:cNvPr id="10" name="Content Placeholder 9">
            <a:extLst>
              <a:ext uri="{FF2B5EF4-FFF2-40B4-BE49-F238E27FC236}">
                <a16:creationId xmlns="" xmlns:a16="http://schemas.microsoft.com/office/drawing/2014/main" id="{F2F7D541-710B-4C71-A88A-8CCCF58BBA0F}"/>
              </a:ext>
            </a:extLst>
          </p:cNvPr>
          <p:cNvSpPr>
            <a:spLocks noGrp="1"/>
          </p:cNvSpPr>
          <p:nvPr>
            <p:ph sz="quarter" idx="30"/>
          </p:nvPr>
        </p:nvSpPr>
        <p:spPr>
          <a:xfrm>
            <a:off x="1083365" y="3502757"/>
            <a:ext cx="3120888" cy="294656"/>
          </a:xfrm>
        </p:spPr>
        <p:txBody>
          <a:bodyPr/>
          <a:lstStyle/>
          <a:p>
            <a:r>
              <a:rPr lang="en-US" altLang="en-US" dirty="0">
                <a:sym typeface="Symbol" panose="05050102010706020507" pitchFamily="18" charset="2"/>
              </a:rPr>
              <a:t>shown in Figure 10(b).</a:t>
            </a:r>
          </a:p>
        </p:txBody>
      </p:sp>
      <p:pic>
        <p:nvPicPr>
          <p:cNvPr id="25" name="Content Placeholder 24" descr=" A curve and twelve adjacent rectangles are drawn in the first quadrant of the x y coordinate plane. The curve has two high points and a low point. Twelve adjacent rectangles of equal width are inscribed in the region bounded by the curve. The height of each rectangle is dependent on the direction of the curve above the rectangle. If the curve goes up and to the right, the left side of the rectangle defines the height, and if the curve goes down and to the right, the right side of the rectangle defines the height. The first three rectangles from the left are labeled R_1, R_2, and R_3. A point is plotted in the ninth rectangle, and it is labeled C_i (x-bar_i, 1/2 * f (x-bar_i)). The ninth rectangle is labeled by the following points: x_(i minus 1), x-bar_i, and x_i. The coordinates of the rectangle is (x-bar_i, f (x-bar_i)).&#10;">
            <a:extLst>
              <a:ext uri="{FF2B5EF4-FFF2-40B4-BE49-F238E27FC236}">
                <a16:creationId xmlns="" xmlns:a16="http://schemas.microsoft.com/office/drawing/2014/main" id="{077921C9-3CC7-4187-9CCF-D3CC8ED3D0BC}"/>
              </a:ext>
            </a:extLst>
          </p:cNvPr>
          <p:cNvPicPr>
            <a:picLocks noGrp="1" noChangeAspect="1"/>
          </p:cNvPicPr>
          <p:nvPr>
            <p:ph sz="quarter" idx="31"/>
          </p:nvPr>
        </p:nvPicPr>
        <p:blipFill>
          <a:blip r:embed="rId9"/>
          <a:stretch>
            <a:fillRect/>
          </a:stretch>
        </p:blipFill>
        <p:spPr>
          <a:xfrm>
            <a:off x="8077572" y="2542752"/>
            <a:ext cx="3160834" cy="2509320"/>
          </a:xfrm>
          <a:prstGeom prst="rect">
            <a:avLst/>
          </a:prstGeom>
        </p:spPr>
      </p:pic>
      <p:sp>
        <p:nvSpPr>
          <p:cNvPr id="12" name="Content Placeholder 11">
            <a:extLst>
              <a:ext uri="{FF2B5EF4-FFF2-40B4-BE49-F238E27FC236}">
                <a16:creationId xmlns="" xmlns:a16="http://schemas.microsoft.com/office/drawing/2014/main" id="{818DD181-87A8-4055-B323-8CD7A162F5F7}"/>
              </a:ext>
            </a:extLst>
          </p:cNvPr>
          <p:cNvSpPr>
            <a:spLocks noGrp="1"/>
          </p:cNvSpPr>
          <p:nvPr>
            <p:ph sz="quarter" idx="32"/>
          </p:nvPr>
        </p:nvSpPr>
        <p:spPr>
          <a:xfrm>
            <a:off x="7543588" y="5337299"/>
            <a:ext cx="4139331" cy="275216"/>
          </a:xfrm>
        </p:spPr>
        <p:txBody>
          <a:bodyPr/>
          <a:lstStyle/>
          <a:p>
            <a:pPr algn="ctr"/>
            <a:r>
              <a:rPr lang="en-US" altLang="en-US" sz="2000" b="1" dirty="0">
                <a:sym typeface="Symbol" panose="05050102010706020507" pitchFamily="18" charset="2"/>
              </a:rPr>
              <a:t>Figure 10(b)</a:t>
            </a:r>
          </a:p>
        </p:txBody>
      </p:sp>
    </p:spTree>
    <p:extLst>
      <p:ext uri="{BB962C8B-B14F-4D97-AF65-F5344CB8AC3E}">
        <p14:creationId xmlns:p14="http://schemas.microsoft.com/office/powerpoint/2010/main" val="635493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12DAF5-4BE6-41CB-9DDC-9DCFC6DDC911}"/>
              </a:ext>
            </a:extLst>
          </p:cNvPr>
          <p:cNvSpPr>
            <a:spLocks noGrp="1"/>
          </p:cNvSpPr>
          <p:nvPr>
            <p:ph type="title"/>
          </p:nvPr>
        </p:nvSpPr>
        <p:spPr/>
        <p:txBody>
          <a:bodyPr/>
          <a:lstStyle/>
          <a:p>
            <a:r>
              <a:rPr lang="en-US" altLang="en-US" dirty="0"/>
              <a:t>Moments and Centers of Mass </a:t>
            </a:r>
            <a:r>
              <a:rPr lang="en-US" altLang="en-US" sz="2400" b="0" dirty="0"/>
              <a:t>(4 of 10)</a:t>
            </a:r>
            <a:endParaRPr lang="en-IN" dirty="0"/>
          </a:p>
        </p:txBody>
      </p:sp>
      <p:sp>
        <p:nvSpPr>
          <p:cNvPr id="3" name="Content Placeholder 2">
            <a:extLst>
              <a:ext uri="{FF2B5EF4-FFF2-40B4-BE49-F238E27FC236}">
                <a16:creationId xmlns="" xmlns:a16="http://schemas.microsoft.com/office/drawing/2014/main" id="{1886CA32-4131-4D2F-B923-DECDC32E0599}"/>
              </a:ext>
            </a:extLst>
          </p:cNvPr>
          <p:cNvSpPr>
            <a:spLocks noGrp="1"/>
          </p:cNvSpPr>
          <p:nvPr>
            <p:ph sz="quarter" idx="23"/>
          </p:nvPr>
        </p:nvSpPr>
        <p:spPr>
          <a:xfrm>
            <a:off x="736599" y="1289050"/>
            <a:ext cx="8377583" cy="340967"/>
          </a:xfrm>
        </p:spPr>
        <p:txBody>
          <a:bodyPr/>
          <a:lstStyle/>
          <a:p>
            <a:r>
              <a:rPr lang="en-US" altLang="en-US" dirty="0">
                <a:sym typeface="Symbol" panose="05050102010706020507" pitchFamily="18" charset="2"/>
              </a:rPr>
              <a:t>The centroid of the </a:t>
            </a:r>
            <a:r>
              <a:rPr lang="en-US" altLang="en-US" i="1" dirty="0">
                <a:sym typeface="Symbol" panose="05050102010706020507" pitchFamily="18" charset="2"/>
              </a:rPr>
              <a:t>i</a:t>
            </a:r>
            <a:r>
              <a:rPr lang="en-US" altLang="en-US" sz="800" dirty="0">
                <a:sym typeface="Symbol" panose="05050102010706020507" pitchFamily="18" charset="2"/>
              </a:rPr>
              <a:t> </a:t>
            </a:r>
            <a:r>
              <a:rPr lang="en-US" altLang="en-US" dirty="0">
                <a:sym typeface="Symbol" panose="05050102010706020507" pitchFamily="18" charset="2"/>
              </a:rPr>
              <a:t>th approximating rectangle </a:t>
            </a:r>
            <a:r>
              <a:rPr lang="en-US" altLang="en-US" i="1" dirty="0">
                <a:sym typeface="Symbol" panose="05050102010706020507" pitchFamily="18" charset="2"/>
              </a:rPr>
              <a:t>R</a:t>
            </a:r>
            <a:r>
              <a:rPr lang="en-US" altLang="en-US" i="1" baseline="-25000" dirty="0">
                <a:sym typeface="Symbol" panose="05050102010706020507" pitchFamily="18" charset="2"/>
              </a:rPr>
              <a:t>i</a:t>
            </a:r>
            <a:r>
              <a:rPr lang="en-US" altLang="en-US" dirty="0">
                <a:sym typeface="Symbol" panose="05050102010706020507" pitchFamily="18" charset="2"/>
              </a:rPr>
              <a:t> is its center</a:t>
            </a:r>
            <a:endParaRPr lang="en-IN" dirty="0"/>
          </a:p>
        </p:txBody>
      </p:sp>
      <p:graphicFrame>
        <p:nvGraphicFramePr>
          <p:cNvPr id="20" name="Content Placeholder 19" descr="C_i (x-bar_i, (1/2) f(x-bar_i)).">
            <a:extLst>
              <a:ext uri="{FF2B5EF4-FFF2-40B4-BE49-F238E27FC236}">
                <a16:creationId xmlns="" xmlns:a16="http://schemas.microsoft.com/office/drawing/2014/main" id="{F9D8D004-DEEC-4DFD-887B-F71E0569982E}"/>
              </a:ext>
            </a:extLst>
          </p:cNvPr>
          <p:cNvGraphicFramePr>
            <a:graphicFrameLocks noGrp="1" noChangeAspect="1"/>
          </p:cNvGraphicFramePr>
          <p:nvPr>
            <p:ph sz="quarter" idx="24"/>
            <p:extLst>
              <p:ext uri="{D42A27DB-BD31-4B8C-83A1-F6EECF244321}">
                <p14:modId xmlns:p14="http://schemas.microsoft.com/office/powerpoint/2010/main" val="3802297284"/>
              </p:ext>
            </p:extLst>
          </p:nvPr>
        </p:nvGraphicFramePr>
        <p:xfrm>
          <a:off x="9134060" y="1130768"/>
          <a:ext cx="1847387" cy="699602"/>
        </p:xfrm>
        <a:graphic>
          <a:graphicData uri="http://schemas.openxmlformats.org/presentationml/2006/ole">
            <mc:AlternateContent xmlns:mc="http://schemas.openxmlformats.org/markup-compatibility/2006">
              <mc:Choice xmlns:v="urn:schemas-microsoft-com:vml" Requires="v">
                <p:oleObj spid="_x0000_s602519" name="Equation" r:id="rId3" imgW="2145960" imgH="812520" progId="Equation.DSMT4">
                  <p:embed/>
                </p:oleObj>
              </mc:Choice>
              <mc:Fallback>
                <p:oleObj name="Equation" r:id="rId3" imgW="2145960" imgH="812520" progId="Equation.DSMT4">
                  <p:embed/>
                  <p:pic>
                    <p:nvPicPr>
                      <p:cNvPr id="20" name="Content Placeholder 19">
                        <a:extLst>
                          <a:ext uri="{FF2B5EF4-FFF2-40B4-BE49-F238E27FC236}">
                            <a16:creationId xmlns="" xmlns:a16="http://schemas.microsoft.com/office/drawing/2014/main" id="{F9D8D004-DEEC-4DFD-887B-F71E0569982E}"/>
                          </a:ext>
                        </a:extLst>
                      </p:cNvPr>
                      <p:cNvPicPr/>
                      <p:nvPr/>
                    </p:nvPicPr>
                    <p:blipFill>
                      <a:blip r:embed="rId4"/>
                      <a:stretch>
                        <a:fillRect/>
                      </a:stretch>
                    </p:blipFill>
                    <p:spPr>
                      <a:xfrm>
                        <a:off x="9134060" y="1130768"/>
                        <a:ext cx="1847387" cy="699602"/>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302F9280-C2A0-4AFB-B0B7-2610B2F3AA06}"/>
              </a:ext>
            </a:extLst>
          </p:cNvPr>
          <p:cNvSpPr>
            <a:spLocks noGrp="1"/>
          </p:cNvSpPr>
          <p:nvPr>
            <p:ph sz="quarter" idx="25"/>
          </p:nvPr>
        </p:nvSpPr>
        <p:spPr>
          <a:xfrm>
            <a:off x="736600" y="1785295"/>
            <a:ext cx="1380435" cy="323520"/>
          </a:xfrm>
        </p:spPr>
        <p:txBody>
          <a:bodyPr/>
          <a:lstStyle/>
          <a:p>
            <a:r>
              <a:rPr lang="en-US" altLang="en-US" dirty="0">
                <a:sym typeface="Symbol" panose="05050102010706020507" pitchFamily="18" charset="2"/>
              </a:rPr>
              <a:t>Its area is</a:t>
            </a:r>
            <a:endParaRPr lang="en-IN" dirty="0"/>
          </a:p>
        </p:txBody>
      </p:sp>
      <p:graphicFrame>
        <p:nvGraphicFramePr>
          <p:cNvPr id="22" name="Content Placeholder 21" descr="f(x-bar_i)  Delta (x),&#10;">
            <a:extLst>
              <a:ext uri="{FF2B5EF4-FFF2-40B4-BE49-F238E27FC236}">
                <a16:creationId xmlns="" xmlns:a16="http://schemas.microsoft.com/office/drawing/2014/main" id="{01858E76-F1E3-4C68-9C10-465902328032}"/>
              </a:ext>
            </a:extLst>
          </p:cNvPr>
          <p:cNvGraphicFramePr>
            <a:graphicFrameLocks noGrp="1" noChangeAspect="1"/>
          </p:cNvGraphicFramePr>
          <p:nvPr>
            <p:ph sz="quarter" idx="26"/>
            <p:extLst>
              <p:ext uri="{D42A27DB-BD31-4B8C-83A1-F6EECF244321}">
                <p14:modId xmlns:p14="http://schemas.microsoft.com/office/powerpoint/2010/main" val="3563093718"/>
              </p:ext>
            </p:extLst>
          </p:nvPr>
        </p:nvGraphicFramePr>
        <p:xfrm>
          <a:off x="2169108" y="1758687"/>
          <a:ext cx="1143000" cy="431800"/>
        </p:xfrm>
        <a:graphic>
          <a:graphicData uri="http://schemas.openxmlformats.org/presentationml/2006/ole">
            <mc:AlternateContent xmlns:mc="http://schemas.openxmlformats.org/markup-compatibility/2006">
              <mc:Choice xmlns:v="urn:schemas-microsoft-com:vml" Requires="v">
                <p:oleObj spid="_x0000_s602520" name="Equation" r:id="rId5" imgW="1143000" imgH="431640" progId="Equation.DSMT4">
                  <p:embed/>
                </p:oleObj>
              </mc:Choice>
              <mc:Fallback>
                <p:oleObj name="Equation" r:id="rId5" imgW="1143000" imgH="431640" progId="Equation.DSMT4">
                  <p:embed/>
                  <p:pic>
                    <p:nvPicPr>
                      <p:cNvPr id="22" name="Content Placeholder 21">
                        <a:extLst>
                          <a:ext uri="{FF2B5EF4-FFF2-40B4-BE49-F238E27FC236}">
                            <a16:creationId xmlns="" xmlns:a16="http://schemas.microsoft.com/office/drawing/2014/main" id="{01858E76-F1E3-4C68-9C10-465902328032}"/>
                          </a:ext>
                        </a:extLst>
                      </p:cNvPr>
                      <p:cNvPicPr/>
                      <p:nvPr/>
                    </p:nvPicPr>
                    <p:blipFill>
                      <a:blip r:embed="rId6"/>
                      <a:stretch>
                        <a:fillRect/>
                      </a:stretch>
                    </p:blipFill>
                    <p:spPr>
                      <a:xfrm>
                        <a:off x="2169108" y="1758687"/>
                        <a:ext cx="1143000" cy="431800"/>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96B6E0C4-FF03-4C72-BA42-87B2D45B253E}"/>
              </a:ext>
            </a:extLst>
          </p:cNvPr>
          <p:cNvSpPr>
            <a:spLocks noGrp="1"/>
          </p:cNvSpPr>
          <p:nvPr>
            <p:ph sz="quarter" idx="27"/>
          </p:nvPr>
        </p:nvSpPr>
        <p:spPr>
          <a:xfrm>
            <a:off x="3374119" y="1785295"/>
            <a:ext cx="2523435" cy="323520"/>
          </a:xfrm>
        </p:spPr>
        <p:txBody>
          <a:bodyPr/>
          <a:lstStyle/>
          <a:p>
            <a:r>
              <a:rPr lang="en-US" altLang="en-US" dirty="0">
                <a:sym typeface="Symbol" panose="05050102010706020507" pitchFamily="18" charset="2"/>
              </a:rPr>
              <a:t>so its mass is</a:t>
            </a:r>
            <a:endParaRPr lang="en-IN" dirty="0"/>
          </a:p>
        </p:txBody>
      </p:sp>
      <p:graphicFrame>
        <p:nvGraphicFramePr>
          <p:cNvPr id="24" name="Content Placeholder 23" descr="(rho) f(x-bar_i)  Delta (x)">
            <a:extLst>
              <a:ext uri="{FF2B5EF4-FFF2-40B4-BE49-F238E27FC236}">
                <a16:creationId xmlns="" xmlns:a16="http://schemas.microsoft.com/office/drawing/2014/main" id="{2DD81CAE-4ED3-40AD-B59B-EB81EDBA17CE}"/>
              </a:ext>
            </a:extLst>
          </p:cNvPr>
          <p:cNvGraphicFramePr>
            <a:graphicFrameLocks noGrp="1" noChangeAspect="1"/>
          </p:cNvGraphicFramePr>
          <p:nvPr>
            <p:ph sz="quarter" idx="28"/>
            <p:extLst>
              <p:ext uri="{D42A27DB-BD31-4B8C-83A1-F6EECF244321}">
                <p14:modId xmlns:p14="http://schemas.microsoft.com/office/powerpoint/2010/main" val="1733374548"/>
              </p:ext>
            </p:extLst>
          </p:nvPr>
        </p:nvGraphicFramePr>
        <p:xfrm>
          <a:off x="5249854" y="2268695"/>
          <a:ext cx="1295400" cy="431800"/>
        </p:xfrm>
        <a:graphic>
          <a:graphicData uri="http://schemas.openxmlformats.org/presentationml/2006/ole">
            <mc:AlternateContent xmlns:mc="http://schemas.openxmlformats.org/markup-compatibility/2006">
              <mc:Choice xmlns:v="urn:schemas-microsoft-com:vml" Requires="v">
                <p:oleObj spid="_x0000_s602521" name="Equation" r:id="rId7" imgW="1295280" imgH="431640" progId="Equation.DSMT4">
                  <p:embed/>
                </p:oleObj>
              </mc:Choice>
              <mc:Fallback>
                <p:oleObj name="Equation" r:id="rId7" imgW="1295280" imgH="431640" progId="Equation.DSMT4">
                  <p:embed/>
                  <p:pic>
                    <p:nvPicPr>
                      <p:cNvPr id="24" name="Content Placeholder 23">
                        <a:extLst>
                          <a:ext uri="{FF2B5EF4-FFF2-40B4-BE49-F238E27FC236}">
                            <a16:creationId xmlns="" xmlns:a16="http://schemas.microsoft.com/office/drawing/2014/main" id="{2DD81CAE-4ED3-40AD-B59B-EB81EDBA17CE}"/>
                          </a:ext>
                        </a:extLst>
                      </p:cNvPr>
                      <p:cNvPicPr/>
                      <p:nvPr/>
                    </p:nvPicPr>
                    <p:blipFill>
                      <a:blip r:embed="rId8"/>
                      <a:stretch>
                        <a:fillRect/>
                      </a:stretch>
                    </p:blipFill>
                    <p:spPr>
                      <a:xfrm>
                        <a:off x="5249854" y="2268695"/>
                        <a:ext cx="1295400" cy="431800"/>
                      </a:xfrm>
                      <a:prstGeom prst="rect">
                        <a:avLst/>
                      </a:prstGeom>
                    </p:spPr>
                  </p:pic>
                </p:oleObj>
              </mc:Fallback>
            </mc:AlternateContent>
          </a:graphicData>
        </a:graphic>
      </p:graphicFrame>
      <p:sp>
        <p:nvSpPr>
          <p:cNvPr id="9" name="Content Placeholder 8">
            <a:extLst>
              <a:ext uri="{FF2B5EF4-FFF2-40B4-BE49-F238E27FC236}">
                <a16:creationId xmlns="" xmlns:a16="http://schemas.microsoft.com/office/drawing/2014/main" id="{9429820E-5F8D-4FDC-92A3-CE4EB6349BB4}"/>
              </a:ext>
            </a:extLst>
          </p:cNvPr>
          <p:cNvSpPr>
            <a:spLocks noGrp="1"/>
          </p:cNvSpPr>
          <p:nvPr>
            <p:ph sz="quarter" idx="29"/>
          </p:nvPr>
        </p:nvSpPr>
        <p:spPr>
          <a:xfrm>
            <a:off x="736600" y="3048980"/>
            <a:ext cx="10718800" cy="323520"/>
          </a:xfrm>
        </p:spPr>
        <p:txBody>
          <a:bodyPr/>
          <a:lstStyle/>
          <a:p>
            <a:r>
              <a:rPr lang="en-US" altLang="en-US" dirty="0">
                <a:sym typeface="Symbol" panose="05050102010706020507" pitchFamily="18" charset="2"/>
              </a:rPr>
              <a:t>The moment of </a:t>
            </a:r>
            <a:r>
              <a:rPr lang="en-US" altLang="en-US" i="1" dirty="0">
                <a:sym typeface="Symbol" panose="05050102010706020507" pitchFamily="18" charset="2"/>
              </a:rPr>
              <a:t>R</a:t>
            </a:r>
            <a:r>
              <a:rPr lang="en-US" altLang="en-US" i="1" baseline="-25000" dirty="0">
                <a:sym typeface="Symbol" panose="05050102010706020507" pitchFamily="18" charset="2"/>
              </a:rPr>
              <a:t>i</a:t>
            </a:r>
            <a:r>
              <a:rPr lang="en-US" altLang="en-US" dirty="0">
                <a:sym typeface="Symbol" panose="05050102010706020507" pitchFamily="18" charset="2"/>
              </a:rPr>
              <a:t> about the </a:t>
            </a:r>
            <a:r>
              <a:rPr lang="en-US" altLang="en-US" i="1" dirty="0">
                <a:sym typeface="Symbol" panose="05050102010706020507" pitchFamily="18" charset="2"/>
              </a:rPr>
              <a:t>y</a:t>
            </a:r>
            <a:r>
              <a:rPr lang="en-US" altLang="en-US" dirty="0">
                <a:sym typeface="Symbol" panose="05050102010706020507" pitchFamily="18" charset="2"/>
              </a:rPr>
              <a:t>-axis is the product of its mass and the distance</a:t>
            </a:r>
            <a:endParaRPr lang="en-IN" dirty="0"/>
          </a:p>
        </p:txBody>
      </p:sp>
      <p:sp>
        <p:nvSpPr>
          <p:cNvPr id="10" name="Content Placeholder 9">
            <a:extLst>
              <a:ext uri="{FF2B5EF4-FFF2-40B4-BE49-F238E27FC236}">
                <a16:creationId xmlns="" xmlns:a16="http://schemas.microsoft.com/office/drawing/2014/main" id="{249E2242-D09E-4716-BF35-60AD41E05E1C}"/>
              </a:ext>
            </a:extLst>
          </p:cNvPr>
          <p:cNvSpPr>
            <a:spLocks noGrp="1"/>
          </p:cNvSpPr>
          <p:nvPr>
            <p:ph sz="quarter" idx="30"/>
          </p:nvPr>
        </p:nvSpPr>
        <p:spPr>
          <a:xfrm>
            <a:off x="736600" y="3503541"/>
            <a:ext cx="4093818" cy="303195"/>
          </a:xfrm>
        </p:spPr>
        <p:txBody>
          <a:bodyPr/>
          <a:lstStyle/>
          <a:p>
            <a:r>
              <a:rPr lang="en-US" altLang="en-US" dirty="0">
                <a:sym typeface="Symbol" panose="05050102010706020507" pitchFamily="18" charset="2"/>
              </a:rPr>
              <a:t>from </a:t>
            </a:r>
            <a:r>
              <a:rPr lang="en-US" altLang="en-US" i="1" dirty="0">
                <a:sym typeface="Symbol" panose="05050102010706020507" pitchFamily="18" charset="2"/>
              </a:rPr>
              <a:t>C</a:t>
            </a:r>
            <a:r>
              <a:rPr lang="en-US" altLang="en-US" i="1" baseline="-25000" dirty="0">
                <a:sym typeface="Symbol" panose="05050102010706020507" pitchFamily="18" charset="2"/>
              </a:rPr>
              <a:t>i</a:t>
            </a:r>
            <a:r>
              <a:rPr lang="en-US" altLang="en-US" dirty="0">
                <a:sym typeface="Symbol" panose="05050102010706020507" pitchFamily="18" charset="2"/>
              </a:rPr>
              <a:t> to the </a:t>
            </a:r>
            <a:r>
              <a:rPr lang="en-US" altLang="en-US" i="1" dirty="0">
                <a:sym typeface="Symbol" panose="05050102010706020507" pitchFamily="18" charset="2"/>
              </a:rPr>
              <a:t>y</a:t>
            </a:r>
            <a:r>
              <a:rPr lang="en-US" altLang="en-US" dirty="0">
                <a:sym typeface="Symbol" panose="05050102010706020507" pitchFamily="18" charset="2"/>
              </a:rPr>
              <a:t>-axis, which is</a:t>
            </a:r>
            <a:endParaRPr lang="en-IN" dirty="0"/>
          </a:p>
        </p:txBody>
      </p:sp>
      <p:graphicFrame>
        <p:nvGraphicFramePr>
          <p:cNvPr id="26" name="Content Placeholder 25" descr="(x-bar_i)&#10;">
            <a:extLst>
              <a:ext uri="{FF2B5EF4-FFF2-40B4-BE49-F238E27FC236}">
                <a16:creationId xmlns="" xmlns:a16="http://schemas.microsoft.com/office/drawing/2014/main" id="{6600EDD1-A560-401A-BA08-50C9BE7562F7}"/>
              </a:ext>
            </a:extLst>
          </p:cNvPr>
          <p:cNvGraphicFramePr>
            <a:graphicFrameLocks noGrp="1" noChangeAspect="1"/>
          </p:cNvGraphicFramePr>
          <p:nvPr>
            <p:ph sz="quarter" idx="31"/>
            <p:extLst>
              <p:ext uri="{D42A27DB-BD31-4B8C-83A1-F6EECF244321}">
                <p14:modId xmlns:p14="http://schemas.microsoft.com/office/powerpoint/2010/main" val="395452677"/>
              </p:ext>
            </p:extLst>
          </p:nvPr>
        </p:nvGraphicFramePr>
        <p:xfrm>
          <a:off x="4787300" y="3502330"/>
          <a:ext cx="355600" cy="381000"/>
        </p:xfrm>
        <a:graphic>
          <a:graphicData uri="http://schemas.openxmlformats.org/presentationml/2006/ole">
            <mc:AlternateContent xmlns:mc="http://schemas.openxmlformats.org/markup-compatibility/2006">
              <mc:Choice xmlns:v="urn:schemas-microsoft-com:vml" Requires="v">
                <p:oleObj spid="_x0000_s602522" name="Equation" r:id="rId9" imgW="355320" imgH="380880" progId="Equation.DSMT4">
                  <p:embed/>
                </p:oleObj>
              </mc:Choice>
              <mc:Fallback>
                <p:oleObj name="Equation" r:id="rId9" imgW="355320" imgH="380880" progId="Equation.DSMT4">
                  <p:embed/>
                  <p:pic>
                    <p:nvPicPr>
                      <p:cNvPr id="26" name="Content Placeholder 25">
                        <a:extLst>
                          <a:ext uri="{FF2B5EF4-FFF2-40B4-BE49-F238E27FC236}">
                            <a16:creationId xmlns="" xmlns:a16="http://schemas.microsoft.com/office/drawing/2014/main" id="{6600EDD1-A560-401A-BA08-50C9BE7562F7}"/>
                          </a:ext>
                        </a:extLst>
                      </p:cNvPr>
                      <p:cNvPicPr/>
                      <p:nvPr/>
                    </p:nvPicPr>
                    <p:blipFill>
                      <a:blip r:embed="rId10"/>
                      <a:stretch>
                        <a:fillRect/>
                      </a:stretch>
                    </p:blipFill>
                    <p:spPr>
                      <a:xfrm>
                        <a:off x="4787300" y="3502330"/>
                        <a:ext cx="355600" cy="381000"/>
                      </a:xfrm>
                      <a:prstGeom prst="rect">
                        <a:avLst/>
                      </a:prstGeom>
                    </p:spPr>
                  </p:pic>
                </p:oleObj>
              </mc:Fallback>
            </mc:AlternateContent>
          </a:graphicData>
        </a:graphic>
      </p:graphicFrame>
      <p:sp>
        <p:nvSpPr>
          <p:cNvPr id="12" name="Content Placeholder 11">
            <a:extLst>
              <a:ext uri="{FF2B5EF4-FFF2-40B4-BE49-F238E27FC236}">
                <a16:creationId xmlns="" xmlns:a16="http://schemas.microsoft.com/office/drawing/2014/main" id="{F23DC042-D72B-404A-96AC-47A8708F9ECA}"/>
              </a:ext>
            </a:extLst>
          </p:cNvPr>
          <p:cNvSpPr>
            <a:spLocks noGrp="1"/>
          </p:cNvSpPr>
          <p:nvPr>
            <p:ph sz="quarter" idx="32"/>
          </p:nvPr>
        </p:nvSpPr>
        <p:spPr>
          <a:xfrm>
            <a:off x="5236199" y="3512270"/>
            <a:ext cx="5561012" cy="237153"/>
          </a:xfrm>
        </p:spPr>
        <p:txBody>
          <a:bodyPr/>
          <a:lstStyle/>
          <a:p>
            <a:r>
              <a:rPr lang="en-US" altLang="en-US" dirty="0">
                <a:sym typeface="Symbol" panose="05050102010706020507" pitchFamily="18" charset="2"/>
              </a:rPr>
              <a:t>Thus</a:t>
            </a:r>
            <a:endParaRPr lang="en-IN" dirty="0"/>
          </a:p>
        </p:txBody>
      </p:sp>
      <p:graphicFrame>
        <p:nvGraphicFramePr>
          <p:cNvPr id="28" name="Content Placeholder 27" descr="M_y (R_i) = [(rho) f(x-bar_i)  Delta (x)] x-bar_i = (rho) x-bar_i f(x-bar_i)  Delta (x)">
            <a:extLst>
              <a:ext uri="{FF2B5EF4-FFF2-40B4-BE49-F238E27FC236}">
                <a16:creationId xmlns="" xmlns:a16="http://schemas.microsoft.com/office/drawing/2014/main" id="{96504707-0B48-4FB9-A83A-AA2DE1E753BA}"/>
              </a:ext>
            </a:extLst>
          </p:cNvPr>
          <p:cNvGraphicFramePr>
            <a:graphicFrameLocks noGrp="1" noChangeAspect="1"/>
          </p:cNvGraphicFramePr>
          <p:nvPr>
            <p:ph sz="quarter" idx="33"/>
            <p:extLst>
              <p:ext uri="{D42A27DB-BD31-4B8C-83A1-F6EECF244321}">
                <p14:modId xmlns:p14="http://schemas.microsoft.com/office/powerpoint/2010/main" val="2278453863"/>
              </p:ext>
            </p:extLst>
          </p:nvPr>
        </p:nvGraphicFramePr>
        <p:xfrm>
          <a:off x="3606800" y="4161476"/>
          <a:ext cx="4978400" cy="482600"/>
        </p:xfrm>
        <a:graphic>
          <a:graphicData uri="http://schemas.openxmlformats.org/presentationml/2006/ole">
            <mc:AlternateContent xmlns:mc="http://schemas.openxmlformats.org/markup-compatibility/2006">
              <mc:Choice xmlns:v="urn:schemas-microsoft-com:vml" Requires="v">
                <p:oleObj spid="_x0000_s602523" name="Equation" r:id="rId11" imgW="4978080" imgH="482400" progId="Equation.DSMT4">
                  <p:embed/>
                </p:oleObj>
              </mc:Choice>
              <mc:Fallback>
                <p:oleObj name="Equation" r:id="rId11" imgW="4978080" imgH="482400" progId="Equation.DSMT4">
                  <p:embed/>
                  <p:pic>
                    <p:nvPicPr>
                      <p:cNvPr id="28" name="Content Placeholder 27">
                        <a:extLst>
                          <a:ext uri="{FF2B5EF4-FFF2-40B4-BE49-F238E27FC236}">
                            <a16:creationId xmlns="" xmlns:a16="http://schemas.microsoft.com/office/drawing/2014/main" id="{96504707-0B48-4FB9-A83A-AA2DE1E753BA}"/>
                          </a:ext>
                        </a:extLst>
                      </p:cNvPr>
                      <p:cNvPicPr/>
                      <p:nvPr/>
                    </p:nvPicPr>
                    <p:blipFill>
                      <a:blip r:embed="rId12"/>
                      <a:stretch>
                        <a:fillRect/>
                      </a:stretch>
                    </p:blipFill>
                    <p:spPr>
                      <a:xfrm>
                        <a:off x="3606800" y="4161476"/>
                        <a:ext cx="4978400" cy="482600"/>
                      </a:xfrm>
                      <a:prstGeom prst="rect">
                        <a:avLst/>
                      </a:prstGeom>
                    </p:spPr>
                  </p:pic>
                </p:oleObj>
              </mc:Fallback>
            </mc:AlternateContent>
          </a:graphicData>
        </a:graphic>
      </p:graphicFrame>
    </p:spTree>
    <p:extLst>
      <p:ext uri="{BB962C8B-B14F-4D97-AF65-F5344CB8AC3E}">
        <p14:creationId xmlns:p14="http://schemas.microsoft.com/office/powerpoint/2010/main" val="3505885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96AB17-EB6C-4B76-8310-C3705800E9E7}"/>
              </a:ext>
            </a:extLst>
          </p:cNvPr>
          <p:cNvSpPr>
            <a:spLocks noGrp="1"/>
          </p:cNvSpPr>
          <p:nvPr>
            <p:ph type="title"/>
          </p:nvPr>
        </p:nvSpPr>
        <p:spPr/>
        <p:txBody>
          <a:bodyPr/>
          <a:lstStyle/>
          <a:p>
            <a:r>
              <a:rPr lang="en-US" altLang="en-US" dirty="0"/>
              <a:t>Moments and Centers of Mass </a:t>
            </a:r>
            <a:r>
              <a:rPr lang="en-US" altLang="en-US" sz="2400" b="0" dirty="0"/>
              <a:t>(5 of 10)</a:t>
            </a:r>
            <a:endParaRPr lang="en-IN" dirty="0"/>
          </a:p>
        </p:txBody>
      </p:sp>
      <p:sp>
        <p:nvSpPr>
          <p:cNvPr id="3" name="Content Placeholder 2">
            <a:extLst>
              <a:ext uri="{FF2B5EF4-FFF2-40B4-BE49-F238E27FC236}">
                <a16:creationId xmlns="" xmlns:a16="http://schemas.microsoft.com/office/drawing/2014/main" id="{B363D164-2D01-4D6B-98ED-43EE7DE96875}"/>
              </a:ext>
            </a:extLst>
          </p:cNvPr>
          <p:cNvSpPr>
            <a:spLocks noGrp="1"/>
          </p:cNvSpPr>
          <p:nvPr>
            <p:ph sz="quarter" idx="23"/>
          </p:nvPr>
        </p:nvSpPr>
        <p:spPr>
          <a:xfrm>
            <a:off x="736600" y="1289050"/>
            <a:ext cx="10971696" cy="314419"/>
          </a:xfrm>
        </p:spPr>
        <p:txBody>
          <a:bodyPr/>
          <a:lstStyle/>
          <a:p>
            <a:r>
              <a:rPr lang="en-US" altLang="en-US" dirty="0">
                <a:sym typeface="Symbol" panose="05050102010706020507" pitchFamily="18" charset="2"/>
              </a:rPr>
              <a:t>Adding these moments, we obtain the moment of the polygonal approximation to</a:t>
            </a:r>
            <a:endParaRPr lang="en-IN" dirty="0"/>
          </a:p>
        </p:txBody>
      </p:sp>
      <p:graphicFrame>
        <p:nvGraphicFramePr>
          <p:cNvPr id="20" name="Content Placeholder 19" descr="R">
            <a:extLst>
              <a:ext uri="{FF2B5EF4-FFF2-40B4-BE49-F238E27FC236}">
                <a16:creationId xmlns="" xmlns:a16="http://schemas.microsoft.com/office/drawing/2014/main" id="{D00A546D-55CF-4AE6-BB86-22666A46F13C}"/>
              </a:ext>
            </a:extLst>
          </p:cNvPr>
          <p:cNvGraphicFramePr>
            <a:graphicFrameLocks noGrp="1" noChangeAspect="1"/>
          </p:cNvGraphicFramePr>
          <p:nvPr>
            <p:ph sz="quarter" idx="24"/>
            <p:extLst>
              <p:ext uri="{D42A27DB-BD31-4B8C-83A1-F6EECF244321}">
                <p14:modId xmlns:p14="http://schemas.microsoft.com/office/powerpoint/2010/main" val="4194264227"/>
              </p:ext>
            </p:extLst>
          </p:nvPr>
        </p:nvGraphicFramePr>
        <p:xfrm>
          <a:off x="736600" y="1762125"/>
          <a:ext cx="322263" cy="309563"/>
        </p:xfrm>
        <a:graphic>
          <a:graphicData uri="http://schemas.openxmlformats.org/presentationml/2006/ole">
            <mc:AlternateContent xmlns:mc="http://schemas.openxmlformats.org/markup-compatibility/2006">
              <mc:Choice xmlns:v="urn:schemas-microsoft-com:vml" Requires="v">
                <p:oleObj spid="_x0000_s603384" name="Equation" r:id="rId3" imgW="304560" imgH="291960" progId="Equation.DSMT4">
                  <p:embed/>
                </p:oleObj>
              </mc:Choice>
              <mc:Fallback>
                <p:oleObj name="Equation" r:id="rId3" imgW="304560" imgH="291960" progId="Equation.DSMT4">
                  <p:embed/>
                  <p:pic>
                    <p:nvPicPr>
                      <p:cNvPr id="20" name="Content Placeholder 19">
                        <a:extLst>
                          <a:ext uri="{FF2B5EF4-FFF2-40B4-BE49-F238E27FC236}">
                            <a16:creationId xmlns="" xmlns:a16="http://schemas.microsoft.com/office/drawing/2014/main" id="{D00A546D-55CF-4AE6-BB86-22666A46F13C}"/>
                          </a:ext>
                        </a:extLst>
                      </p:cNvPr>
                      <p:cNvPicPr/>
                      <p:nvPr/>
                    </p:nvPicPr>
                    <p:blipFill>
                      <a:blip r:embed="rId4"/>
                      <a:stretch>
                        <a:fillRect/>
                      </a:stretch>
                    </p:blipFill>
                    <p:spPr>
                      <a:xfrm>
                        <a:off x="736600" y="1762125"/>
                        <a:ext cx="322263" cy="309563"/>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9BB406ED-3341-4186-8A3F-EB64937C5508}"/>
              </a:ext>
            </a:extLst>
          </p:cNvPr>
          <p:cNvSpPr>
            <a:spLocks noGrp="1"/>
          </p:cNvSpPr>
          <p:nvPr>
            <p:ph sz="quarter" idx="25"/>
          </p:nvPr>
        </p:nvSpPr>
        <p:spPr>
          <a:xfrm>
            <a:off x="1099062" y="1745995"/>
            <a:ext cx="8571712" cy="314419"/>
          </a:xfrm>
        </p:spPr>
        <p:txBody>
          <a:bodyPr/>
          <a:lstStyle/>
          <a:p>
            <a:r>
              <a:rPr lang="en-US" altLang="en-US" dirty="0">
                <a:sym typeface="Symbol" panose="05050102010706020507" pitchFamily="18" charset="2"/>
              </a:rPr>
              <a:t>and then by taking the limit as </a:t>
            </a:r>
            <a:r>
              <a:rPr lang="en-US" altLang="en-US" i="1" dirty="0">
                <a:sym typeface="Symbol" panose="05050102010706020507" pitchFamily="18" charset="2"/>
              </a:rPr>
              <a:t>n</a:t>
            </a:r>
            <a:r>
              <a:rPr lang="en-US" altLang="en-US" dirty="0">
                <a:sym typeface="Symbol" panose="05050102010706020507" pitchFamily="18" charset="2"/>
              </a:rPr>
              <a:t> 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a:sym typeface="Symbol" panose="05050102010706020507" pitchFamily="18" charset="2"/>
              </a:rPr>
              <a:t> we obtain the moment of</a:t>
            </a:r>
            <a:endParaRPr lang="en-IN" dirty="0"/>
          </a:p>
        </p:txBody>
      </p:sp>
      <p:graphicFrame>
        <p:nvGraphicFramePr>
          <p:cNvPr id="22" name="Content Placeholder 21" descr="R">
            <a:extLst>
              <a:ext uri="{FF2B5EF4-FFF2-40B4-BE49-F238E27FC236}">
                <a16:creationId xmlns="" xmlns:a16="http://schemas.microsoft.com/office/drawing/2014/main" id="{9DCD2DE8-E937-45E2-89A7-14A38BB15A31}"/>
              </a:ext>
            </a:extLst>
          </p:cNvPr>
          <p:cNvGraphicFramePr>
            <a:graphicFrameLocks noGrp="1" noChangeAspect="1"/>
          </p:cNvGraphicFramePr>
          <p:nvPr>
            <p:ph sz="quarter" idx="26"/>
            <p:extLst>
              <p:ext uri="{D42A27DB-BD31-4B8C-83A1-F6EECF244321}">
                <p14:modId xmlns:p14="http://schemas.microsoft.com/office/powerpoint/2010/main" val="2573091161"/>
              </p:ext>
            </p:extLst>
          </p:nvPr>
        </p:nvGraphicFramePr>
        <p:xfrm>
          <a:off x="9568435" y="1752918"/>
          <a:ext cx="322707" cy="307340"/>
        </p:xfrm>
        <a:graphic>
          <a:graphicData uri="http://schemas.openxmlformats.org/presentationml/2006/ole">
            <mc:AlternateContent xmlns:mc="http://schemas.openxmlformats.org/markup-compatibility/2006">
              <mc:Choice xmlns:v="urn:schemas-microsoft-com:vml" Requires="v">
                <p:oleObj spid="_x0000_s603385" name="Equation" r:id="rId5" imgW="279360" imgH="266400" progId="Equation.DSMT4">
                  <p:embed/>
                </p:oleObj>
              </mc:Choice>
              <mc:Fallback>
                <p:oleObj name="Equation" r:id="rId5" imgW="279360" imgH="266400" progId="Equation.DSMT4">
                  <p:embed/>
                  <p:pic>
                    <p:nvPicPr>
                      <p:cNvPr id="22" name="Content Placeholder 21">
                        <a:extLst>
                          <a:ext uri="{FF2B5EF4-FFF2-40B4-BE49-F238E27FC236}">
                            <a16:creationId xmlns="" xmlns:a16="http://schemas.microsoft.com/office/drawing/2014/main" id="{9DCD2DE8-E937-45E2-89A7-14A38BB15A31}"/>
                          </a:ext>
                        </a:extLst>
                      </p:cNvPr>
                      <p:cNvPicPr/>
                      <p:nvPr/>
                    </p:nvPicPr>
                    <p:blipFill>
                      <a:blip r:embed="rId6"/>
                      <a:stretch>
                        <a:fillRect/>
                      </a:stretch>
                    </p:blipFill>
                    <p:spPr>
                      <a:xfrm>
                        <a:off x="9568435" y="1752918"/>
                        <a:ext cx="322707" cy="307340"/>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1408C115-6198-4B55-9CFC-A403EA63D0CB}"/>
              </a:ext>
            </a:extLst>
          </p:cNvPr>
          <p:cNvSpPr>
            <a:spLocks noGrp="1"/>
          </p:cNvSpPr>
          <p:nvPr>
            <p:ph sz="quarter" idx="27"/>
          </p:nvPr>
        </p:nvSpPr>
        <p:spPr>
          <a:xfrm>
            <a:off x="9939129" y="1747769"/>
            <a:ext cx="2077279" cy="312645"/>
          </a:xfrm>
        </p:spPr>
        <p:txBody>
          <a:bodyPr/>
          <a:lstStyle/>
          <a:p>
            <a:r>
              <a:rPr lang="en-US" altLang="en-US" dirty="0">
                <a:sym typeface="Symbol" panose="05050102010706020507" pitchFamily="18" charset="2"/>
              </a:rPr>
              <a:t>itself about the</a:t>
            </a:r>
            <a:endParaRPr lang="en-IN" dirty="0"/>
          </a:p>
        </p:txBody>
      </p:sp>
      <p:sp>
        <p:nvSpPr>
          <p:cNvPr id="8" name="Content Placeholder 7">
            <a:extLst>
              <a:ext uri="{FF2B5EF4-FFF2-40B4-BE49-F238E27FC236}">
                <a16:creationId xmlns="" xmlns:a16="http://schemas.microsoft.com/office/drawing/2014/main" id="{DF208ED6-946E-4894-AA7A-D8F3AE62445E}"/>
              </a:ext>
            </a:extLst>
          </p:cNvPr>
          <p:cNvSpPr>
            <a:spLocks noGrp="1"/>
          </p:cNvSpPr>
          <p:nvPr>
            <p:ph sz="quarter" idx="28"/>
          </p:nvPr>
        </p:nvSpPr>
        <p:spPr>
          <a:xfrm>
            <a:off x="736601" y="2145801"/>
            <a:ext cx="1002748" cy="331559"/>
          </a:xfrm>
        </p:spPr>
        <p:txBody>
          <a:bodyPr/>
          <a:lstStyle/>
          <a:p>
            <a:r>
              <a:rPr lang="en-US" altLang="en-US" i="1" dirty="0">
                <a:sym typeface="Symbol" panose="05050102010706020507" pitchFamily="18" charset="2"/>
              </a:rPr>
              <a:t>y</a:t>
            </a:r>
            <a:r>
              <a:rPr lang="en-US" altLang="en-US" dirty="0">
                <a:sym typeface="Symbol" panose="05050102010706020507" pitchFamily="18" charset="2"/>
              </a:rPr>
              <a:t>-axis:</a:t>
            </a:r>
            <a:endParaRPr lang="en-IN" dirty="0"/>
          </a:p>
        </p:txBody>
      </p:sp>
      <p:graphicFrame>
        <p:nvGraphicFramePr>
          <p:cNvPr id="24" name="Content Placeholder 23" descr="M_y = lim_(n right arrow infinity)^n (sum_(i = 1)^n ((rho) x-bar_i f(x-bar_i)  Delta (x))) = (rho) int_a^b (x f(x) d x)">
            <a:extLst>
              <a:ext uri="{FF2B5EF4-FFF2-40B4-BE49-F238E27FC236}">
                <a16:creationId xmlns="" xmlns:a16="http://schemas.microsoft.com/office/drawing/2014/main" id="{8D2BAEE3-7587-4D3B-BC4D-6171E41E8CC4}"/>
              </a:ext>
            </a:extLst>
          </p:cNvPr>
          <p:cNvGraphicFramePr>
            <a:graphicFrameLocks noGrp="1" noChangeAspect="1"/>
          </p:cNvGraphicFramePr>
          <p:nvPr>
            <p:ph sz="quarter" idx="29"/>
            <p:extLst>
              <p:ext uri="{D42A27DB-BD31-4B8C-83A1-F6EECF244321}">
                <p14:modId xmlns:p14="http://schemas.microsoft.com/office/powerpoint/2010/main" val="2000831284"/>
              </p:ext>
            </p:extLst>
          </p:nvPr>
        </p:nvGraphicFramePr>
        <p:xfrm>
          <a:off x="3663207" y="3155806"/>
          <a:ext cx="5118483" cy="787459"/>
        </p:xfrm>
        <a:graphic>
          <a:graphicData uri="http://schemas.openxmlformats.org/presentationml/2006/ole">
            <mc:AlternateContent xmlns:mc="http://schemas.openxmlformats.org/markup-compatibility/2006">
              <mc:Choice xmlns:v="urn:schemas-microsoft-com:vml" Requires="v">
                <p:oleObj spid="_x0000_s603386" name="Equation" r:id="rId7" imgW="5117760" imgH="787320" progId="Equation.DSMT4">
                  <p:embed/>
                </p:oleObj>
              </mc:Choice>
              <mc:Fallback>
                <p:oleObj name="Equation" r:id="rId7" imgW="5117760" imgH="787320" progId="Equation.DSMT4">
                  <p:embed/>
                  <p:pic>
                    <p:nvPicPr>
                      <p:cNvPr id="24" name="Content Placeholder 23">
                        <a:extLst>
                          <a:ext uri="{FF2B5EF4-FFF2-40B4-BE49-F238E27FC236}">
                            <a16:creationId xmlns="" xmlns:a16="http://schemas.microsoft.com/office/drawing/2014/main" id="{8D2BAEE3-7587-4D3B-BC4D-6171E41E8CC4}"/>
                          </a:ext>
                        </a:extLst>
                      </p:cNvPr>
                      <p:cNvPicPr/>
                      <p:nvPr/>
                    </p:nvPicPr>
                    <p:blipFill>
                      <a:blip r:embed="rId8"/>
                      <a:stretch>
                        <a:fillRect/>
                      </a:stretch>
                    </p:blipFill>
                    <p:spPr>
                      <a:xfrm>
                        <a:off x="3663207" y="3155806"/>
                        <a:ext cx="5118483" cy="787459"/>
                      </a:xfrm>
                      <a:prstGeom prst="rect">
                        <a:avLst/>
                      </a:prstGeom>
                    </p:spPr>
                  </p:pic>
                </p:oleObj>
              </mc:Fallback>
            </mc:AlternateContent>
          </a:graphicData>
        </a:graphic>
      </p:graphicFrame>
    </p:spTree>
    <p:extLst>
      <p:ext uri="{BB962C8B-B14F-4D97-AF65-F5344CB8AC3E}">
        <p14:creationId xmlns:p14="http://schemas.microsoft.com/office/powerpoint/2010/main" val="1589238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E387B8-14DC-4E5D-A83C-AE799E301DC9}"/>
              </a:ext>
            </a:extLst>
          </p:cNvPr>
          <p:cNvSpPr>
            <a:spLocks noGrp="1"/>
          </p:cNvSpPr>
          <p:nvPr>
            <p:ph type="title"/>
          </p:nvPr>
        </p:nvSpPr>
        <p:spPr/>
        <p:txBody>
          <a:bodyPr/>
          <a:lstStyle/>
          <a:p>
            <a:r>
              <a:rPr lang="en-US" altLang="en-US" dirty="0"/>
              <a:t>Moments and Centers of Mass </a:t>
            </a:r>
            <a:r>
              <a:rPr lang="en-US" altLang="en-US" sz="2400" b="0" dirty="0"/>
              <a:t>(6 of 10)</a:t>
            </a:r>
            <a:endParaRPr lang="en-IN" dirty="0"/>
          </a:p>
        </p:txBody>
      </p:sp>
      <p:sp>
        <p:nvSpPr>
          <p:cNvPr id="3" name="Content Placeholder 2">
            <a:extLst>
              <a:ext uri="{FF2B5EF4-FFF2-40B4-BE49-F238E27FC236}">
                <a16:creationId xmlns="" xmlns:a16="http://schemas.microsoft.com/office/drawing/2014/main" id="{B31D6BD2-0860-4014-AA12-5CBD5E1B5D9E}"/>
              </a:ext>
            </a:extLst>
          </p:cNvPr>
          <p:cNvSpPr>
            <a:spLocks noGrp="1"/>
          </p:cNvSpPr>
          <p:nvPr>
            <p:ph sz="quarter" idx="23"/>
          </p:nvPr>
        </p:nvSpPr>
        <p:spPr>
          <a:xfrm>
            <a:off x="736600" y="1289050"/>
            <a:ext cx="10718800" cy="718652"/>
          </a:xfrm>
        </p:spPr>
        <p:txBody>
          <a:bodyPr/>
          <a:lstStyle/>
          <a:p>
            <a:r>
              <a:rPr lang="en-US" altLang="en-US" dirty="0">
                <a:sym typeface="Symbol" panose="05050102010706020507" pitchFamily="18" charset="2"/>
              </a:rPr>
              <a:t>In a similar fashion we compute the moment of </a:t>
            </a:r>
            <a:r>
              <a:rPr lang="en-US" altLang="en-US" i="1" dirty="0">
                <a:sym typeface="Symbol" panose="05050102010706020507" pitchFamily="18" charset="2"/>
              </a:rPr>
              <a:t>R</a:t>
            </a:r>
            <a:r>
              <a:rPr lang="en-US" altLang="en-US" i="1" baseline="-25000" dirty="0">
                <a:sym typeface="Symbol" panose="05050102010706020507" pitchFamily="18" charset="2"/>
              </a:rPr>
              <a:t>i</a:t>
            </a:r>
            <a:r>
              <a:rPr lang="en-US" altLang="en-US" dirty="0">
                <a:sym typeface="Symbol" panose="05050102010706020507" pitchFamily="18" charset="2"/>
              </a:rPr>
              <a:t> about the </a:t>
            </a:r>
            <a:r>
              <a:rPr lang="en-US" altLang="en-US" i="1" dirty="0">
                <a:sym typeface="Symbol" panose="05050102010706020507" pitchFamily="18" charset="2"/>
              </a:rPr>
              <a:t>x</a:t>
            </a:r>
            <a:r>
              <a:rPr lang="en-US" altLang="en-US" dirty="0">
                <a:sym typeface="Symbol" panose="05050102010706020507" pitchFamily="18" charset="2"/>
              </a:rPr>
              <a:t>-axis as the product of its mass and the distance from </a:t>
            </a:r>
            <a:r>
              <a:rPr lang="en-US" altLang="en-US" i="1" dirty="0">
                <a:sym typeface="Symbol" panose="05050102010706020507" pitchFamily="18" charset="2"/>
              </a:rPr>
              <a:t>C</a:t>
            </a:r>
            <a:r>
              <a:rPr lang="en-US" altLang="en-US" i="1" baseline="-25000" dirty="0">
                <a:sym typeface="Symbol" panose="05050102010706020507" pitchFamily="18" charset="2"/>
              </a:rPr>
              <a:t>i</a:t>
            </a:r>
            <a:r>
              <a:rPr lang="en-US" altLang="en-US" dirty="0">
                <a:sym typeface="Symbol" panose="05050102010706020507" pitchFamily="18" charset="2"/>
              </a:rPr>
              <a:t> to the </a:t>
            </a:r>
            <a:r>
              <a:rPr lang="en-US" altLang="en-US" i="1" dirty="0">
                <a:sym typeface="Symbol" panose="05050102010706020507" pitchFamily="18" charset="2"/>
              </a:rPr>
              <a:t>x</a:t>
            </a:r>
            <a:r>
              <a:rPr lang="en-US" altLang="en-US" dirty="0">
                <a:sym typeface="Symbol" panose="05050102010706020507" pitchFamily="18" charset="2"/>
              </a:rPr>
              <a:t>-axis:</a:t>
            </a:r>
            <a:endParaRPr lang="en-IN" dirty="0"/>
          </a:p>
        </p:txBody>
      </p:sp>
      <p:graphicFrame>
        <p:nvGraphicFramePr>
          <p:cNvPr id="20" name="Content Placeholder 19" descr="M_x (R_i) = [(rho) f(x-bar_i)  Delta (x)] (1/2) f(x-bar_i) = (rho) * (1/2) ([f(x-bar_i)]^2)  Delta (x)">
            <a:extLst>
              <a:ext uri="{FF2B5EF4-FFF2-40B4-BE49-F238E27FC236}">
                <a16:creationId xmlns="" xmlns:a16="http://schemas.microsoft.com/office/drawing/2014/main" id="{574B7526-0B24-48B0-B24F-D7121D250012}"/>
              </a:ext>
            </a:extLst>
          </p:cNvPr>
          <p:cNvGraphicFramePr>
            <a:graphicFrameLocks noGrp="1" noChangeAspect="1"/>
          </p:cNvGraphicFramePr>
          <p:nvPr>
            <p:ph sz="quarter" idx="24"/>
            <p:extLst>
              <p:ext uri="{D42A27DB-BD31-4B8C-83A1-F6EECF244321}">
                <p14:modId xmlns:p14="http://schemas.microsoft.com/office/powerpoint/2010/main" val="2419614959"/>
              </p:ext>
            </p:extLst>
          </p:nvPr>
        </p:nvGraphicFramePr>
        <p:xfrm>
          <a:off x="3159929" y="2292891"/>
          <a:ext cx="5456219" cy="636001"/>
        </p:xfrm>
        <a:graphic>
          <a:graphicData uri="http://schemas.openxmlformats.org/presentationml/2006/ole">
            <mc:AlternateContent xmlns:mc="http://schemas.openxmlformats.org/markup-compatibility/2006">
              <mc:Choice xmlns:v="urn:schemas-microsoft-com:vml" Requires="v">
                <p:oleObj spid="_x0000_s604405" name="Equation" r:id="rId3" imgW="6210000" imgH="723600" progId="Equation.DSMT4">
                  <p:embed/>
                </p:oleObj>
              </mc:Choice>
              <mc:Fallback>
                <p:oleObj name="Equation" r:id="rId3" imgW="6210000" imgH="723600" progId="Equation.DSMT4">
                  <p:embed/>
                  <p:pic>
                    <p:nvPicPr>
                      <p:cNvPr id="20" name="Content Placeholder 19">
                        <a:extLst>
                          <a:ext uri="{FF2B5EF4-FFF2-40B4-BE49-F238E27FC236}">
                            <a16:creationId xmlns="" xmlns:a16="http://schemas.microsoft.com/office/drawing/2014/main" id="{574B7526-0B24-48B0-B24F-D7121D250012}"/>
                          </a:ext>
                        </a:extLst>
                      </p:cNvPr>
                      <p:cNvPicPr/>
                      <p:nvPr/>
                    </p:nvPicPr>
                    <p:blipFill>
                      <a:blip r:embed="rId4"/>
                      <a:stretch>
                        <a:fillRect/>
                      </a:stretch>
                    </p:blipFill>
                    <p:spPr>
                      <a:xfrm>
                        <a:off x="3159929" y="2292891"/>
                        <a:ext cx="5456219" cy="636001"/>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044A0454-E2B7-4035-B593-F40622123AF8}"/>
              </a:ext>
            </a:extLst>
          </p:cNvPr>
          <p:cNvSpPr>
            <a:spLocks noGrp="1"/>
          </p:cNvSpPr>
          <p:nvPr>
            <p:ph sz="quarter" idx="25"/>
          </p:nvPr>
        </p:nvSpPr>
        <p:spPr>
          <a:xfrm>
            <a:off x="736600" y="3439630"/>
            <a:ext cx="9779000" cy="324265"/>
          </a:xfrm>
        </p:spPr>
        <p:txBody>
          <a:bodyPr/>
          <a:lstStyle/>
          <a:p>
            <a:r>
              <a:rPr lang="en-US" altLang="en-US" dirty="0">
                <a:sym typeface="Symbol" panose="05050102010706020507" pitchFamily="18" charset="2"/>
              </a:rPr>
              <a:t>Again we add these moments and take the limit to obtain the moment of</a:t>
            </a:r>
            <a:endParaRPr lang="en-IN" dirty="0"/>
          </a:p>
        </p:txBody>
      </p:sp>
      <p:graphicFrame>
        <p:nvGraphicFramePr>
          <p:cNvPr id="22" name="Content Placeholder 21" descr="R">
            <a:extLst>
              <a:ext uri="{FF2B5EF4-FFF2-40B4-BE49-F238E27FC236}">
                <a16:creationId xmlns="" xmlns:a16="http://schemas.microsoft.com/office/drawing/2014/main" id="{F5CF24EC-E6FC-46E7-950E-C05F69E3716F}"/>
              </a:ext>
            </a:extLst>
          </p:cNvPr>
          <p:cNvGraphicFramePr>
            <a:graphicFrameLocks noGrp="1" noChangeAspect="1"/>
          </p:cNvGraphicFramePr>
          <p:nvPr>
            <p:ph sz="quarter" idx="26"/>
            <p:extLst>
              <p:ext uri="{D42A27DB-BD31-4B8C-83A1-F6EECF244321}">
                <p14:modId xmlns:p14="http://schemas.microsoft.com/office/powerpoint/2010/main" val="1707922472"/>
              </p:ext>
            </p:extLst>
          </p:nvPr>
        </p:nvGraphicFramePr>
        <p:xfrm>
          <a:off x="10542021" y="3422930"/>
          <a:ext cx="293370" cy="307340"/>
        </p:xfrm>
        <a:graphic>
          <a:graphicData uri="http://schemas.openxmlformats.org/presentationml/2006/ole">
            <mc:AlternateContent xmlns:mc="http://schemas.openxmlformats.org/markup-compatibility/2006">
              <mc:Choice xmlns:v="urn:schemas-microsoft-com:vml" Requires="v">
                <p:oleObj spid="_x0000_s604406" name="Equation" r:id="rId5" imgW="266400" imgH="279360" progId="Equation.DSMT4">
                  <p:embed/>
                </p:oleObj>
              </mc:Choice>
              <mc:Fallback>
                <p:oleObj name="Equation" r:id="rId5" imgW="266400" imgH="279360" progId="Equation.DSMT4">
                  <p:embed/>
                  <p:pic>
                    <p:nvPicPr>
                      <p:cNvPr id="22" name="Content Placeholder 21">
                        <a:extLst>
                          <a:ext uri="{FF2B5EF4-FFF2-40B4-BE49-F238E27FC236}">
                            <a16:creationId xmlns="" xmlns:a16="http://schemas.microsoft.com/office/drawing/2014/main" id="{F5CF24EC-E6FC-46E7-950E-C05F69E3716F}"/>
                          </a:ext>
                        </a:extLst>
                      </p:cNvPr>
                      <p:cNvPicPr/>
                      <p:nvPr/>
                    </p:nvPicPr>
                    <p:blipFill>
                      <a:blip r:embed="rId6"/>
                      <a:stretch>
                        <a:fillRect/>
                      </a:stretch>
                    </p:blipFill>
                    <p:spPr>
                      <a:xfrm>
                        <a:off x="10542021" y="3422930"/>
                        <a:ext cx="293370" cy="307340"/>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C2C9AB9F-47D6-463B-B8BE-53123F89BC76}"/>
              </a:ext>
            </a:extLst>
          </p:cNvPr>
          <p:cNvSpPr>
            <a:spLocks noGrp="1"/>
          </p:cNvSpPr>
          <p:nvPr>
            <p:ph sz="quarter" idx="27"/>
          </p:nvPr>
        </p:nvSpPr>
        <p:spPr>
          <a:xfrm>
            <a:off x="736600" y="3880341"/>
            <a:ext cx="5151016" cy="301417"/>
          </a:xfrm>
        </p:spPr>
        <p:txBody>
          <a:bodyPr/>
          <a:lstStyle/>
          <a:p>
            <a:r>
              <a:rPr lang="en-US" altLang="en-US" dirty="0">
                <a:sym typeface="Symbol" panose="05050102010706020507" pitchFamily="18" charset="2"/>
              </a:rPr>
              <a:t>about the </a:t>
            </a:r>
            <a:r>
              <a:rPr lang="en-US" altLang="en-US" i="1" dirty="0">
                <a:sym typeface="Symbol" panose="05050102010706020507" pitchFamily="18" charset="2"/>
              </a:rPr>
              <a:t>x</a:t>
            </a:r>
            <a:r>
              <a:rPr lang="en-US" altLang="en-US" dirty="0">
                <a:sym typeface="Symbol" panose="05050102010706020507" pitchFamily="18" charset="2"/>
              </a:rPr>
              <a:t>-axis:</a:t>
            </a:r>
          </a:p>
        </p:txBody>
      </p:sp>
      <p:graphicFrame>
        <p:nvGraphicFramePr>
          <p:cNvPr id="24" name="Content Placeholder 23" descr="M_x = lim_(n right arrow infinity)^n (sum_(i = 1)^n ((rho) * (1/2)([f(x-bar_i)]^2)  Delta (x))) = (rho) int_a^b ((1/2) ([f(x)]^2) d x)">
            <a:extLst>
              <a:ext uri="{FF2B5EF4-FFF2-40B4-BE49-F238E27FC236}">
                <a16:creationId xmlns="" xmlns:a16="http://schemas.microsoft.com/office/drawing/2014/main" id="{CC639C9D-4145-46F7-997B-A73B54FA3B45}"/>
              </a:ext>
            </a:extLst>
          </p:cNvPr>
          <p:cNvGraphicFramePr>
            <a:graphicFrameLocks noGrp="1" noChangeAspect="1"/>
          </p:cNvGraphicFramePr>
          <p:nvPr>
            <p:ph sz="quarter" idx="28"/>
            <p:extLst>
              <p:ext uri="{D42A27DB-BD31-4B8C-83A1-F6EECF244321}">
                <p14:modId xmlns:p14="http://schemas.microsoft.com/office/powerpoint/2010/main" val="1818174223"/>
              </p:ext>
            </p:extLst>
          </p:nvPr>
        </p:nvGraphicFramePr>
        <p:xfrm>
          <a:off x="2855003" y="4554024"/>
          <a:ext cx="6065224" cy="781796"/>
        </p:xfrm>
        <a:graphic>
          <a:graphicData uri="http://schemas.openxmlformats.org/presentationml/2006/ole">
            <mc:AlternateContent xmlns:mc="http://schemas.openxmlformats.org/markup-compatibility/2006">
              <mc:Choice xmlns:v="urn:schemas-microsoft-com:vml" Requires="v">
                <p:oleObj spid="_x0000_s604407" name="Equation" r:id="rId7" imgW="6108480" imgH="787320" progId="Equation.DSMT4">
                  <p:embed/>
                </p:oleObj>
              </mc:Choice>
              <mc:Fallback>
                <p:oleObj name="Equation" r:id="rId7" imgW="6108480" imgH="787320" progId="Equation.DSMT4">
                  <p:embed/>
                  <p:pic>
                    <p:nvPicPr>
                      <p:cNvPr id="24" name="Content Placeholder 23">
                        <a:extLst>
                          <a:ext uri="{FF2B5EF4-FFF2-40B4-BE49-F238E27FC236}">
                            <a16:creationId xmlns="" xmlns:a16="http://schemas.microsoft.com/office/drawing/2014/main" id="{CC639C9D-4145-46F7-997B-A73B54FA3B45}"/>
                          </a:ext>
                        </a:extLst>
                      </p:cNvPr>
                      <p:cNvPicPr/>
                      <p:nvPr/>
                    </p:nvPicPr>
                    <p:blipFill>
                      <a:blip r:embed="rId8"/>
                      <a:stretch>
                        <a:fillRect/>
                      </a:stretch>
                    </p:blipFill>
                    <p:spPr>
                      <a:xfrm>
                        <a:off x="2855003" y="4554024"/>
                        <a:ext cx="6065224" cy="781796"/>
                      </a:xfrm>
                      <a:prstGeom prst="rect">
                        <a:avLst/>
                      </a:prstGeom>
                    </p:spPr>
                  </p:pic>
                </p:oleObj>
              </mc:Fallback>
            </mc:AlternateContent>
          </a:graphicData>
        </a:graphic>
      </p:graphicFrame>
    </p:spTree>
    <p:extLst>
      <p:ext uri="{BB962C8B-B14F-4D97-AF65-F5344CB8AC3E}">
        <p14:creationId xmlns:p14="http://schemas.microsoft.com/office/powerpoint/2010/main" val="641908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633345-3CC3-45EE-BF10-253FF1E8B21E}"/>
              </a:ext>
            </a:extLst>
          </p:cNvPr>
          <p:cNvSpPr>
            <a:spLocks noGrp="1"/>
          </p:cNvSpPr>
          <p:nvPr>
            <p:ph type="title"/>
          </p:nvPr>
        </p:nvSpPr>
        <p:spPr/>
        <p:txBody>
          <a:bodyPr/>
          <a:lstStyle/>
          <a:p>
            <a:r>
              <a:rPr lang="en-US" altLang="en-US" dirty="0"/>
              <a:t>Moments and Centers of Mass </a:t>
            </a:r>
            <a:r>
              <a:rPr lang="en-US" altLang="en-US" sz="2400" b="0" dirty="0"/>
              <a:t>(7 of 10)</a:t>
            </a:r>
            <a:endParaRPr lang="en-US" sz="2400" b="0" dirty="0"/>
          </a:p>
        </p:txBody>
      </p:sp>
      <p:sp>
        <p:nvSpPr>
          <p:cNvPr id="3" name="Content Placeholder 2">
            <a:extLst>
              <a:ext uri="{FF2B5EF4-FFF2-40B4-BE49-F238E27FC236}">
                <a16:creationId xmlns="" xmlns:a16="http://schemas.microsoft.com/office/drawing/2014/main" id="{1B20749C-E886-469A-BBD8-60D44CB398BA}"/>
              </a:ext>
            </a:extLst>
          </p:cNvPr>
          <p:cNvSpPr>
            <a:spLocks noGrp="1"/>
          </p:cNvSpPr>
          <p:nvPr>
            <p:ph sz="quarter" idx="23"/>
          </p:nvPr>
        </p:nvSpPr>
        <p:spPr>
          <a:xfrm>
            <a:off x="736599" y="1289050"/>
            <a:ext cx="10870381" cy="274279"/>
          </a:xfrm>
        </p:spPr>
        <p:txBody>
          <a:bodyPr/>
          <a:lstStyle/>
          <a:p>
            <a:r>
              <a:rPr lang="en-US" altLang="en-US" dirty="0">
                <a:sym typeface="Symbol" panose="05050102010706020507" pitchFamily="18" charset="2"/>
              </a:rPr>
              <a:t>Just as for systems of particles, the center of mass of the plate is defined so that</a:t>
            </a:r>
            <a:endParaRPr lang="en-US" dirty="0"/>
          </a:p>
        </p:txBody>
      </p:sp>
      <p:graphicFrame>
        <p:nvGraphicFramePr>
          <p:cNvPr id="21" name="Content Placeholder 20" descr="m x-bar = M_y and m y-bar = M_x">
            <a:extLst>
              <a:ext uri="{FF2B5EF4-FFF2-40B4-BE49-F238E27FC236}">
                <a16:creationId xmlns="" xmlns:a16="http://schemas.microsoft.com/office/drawing/2014/main" id="{74D54A25-C97F-4B46-80D6-108C36B8021C}"/>
              </a:ext>
            </a:extLst>
          </p:cNvPr>
          <p:cNvGraphicFramePr>
            <a:graphicFrameLocks noGrp="1" noChangeAspect="1"/>
          </p:cNvGraphicFramePr>
          <p:nvPr>
            <p:ph sz="quarter" idx="24"/>
            <p:extLst>
              <p:ext uri="{D42A27DB-BD31-4B8C-83A1-F6EECF244321}">
                <p14:modId xmlns:p14="http://schemas.microsoft.com/office/powerpoint/2010/main" val="943792620"/>
              </p:ext>
            </p:extLst>
          </p:nvPr>
        </p:nvGraphicFramePr>
        <p:xfrm>
          <a:off x="736599" y="1610891"/>
          <a:ext cx="3093365" cy="477837"/>
        </p:xfrm>
        <a:graphic>
          <a:graphicData uri="http://schemas.openxmlformats.org/presentationml/2006/ole">
            <mc:AlternateContent xmlns:mc="http://schemas.openxmlformats.org/markup-compatibility/2006">
              <mc:Choice xmlns:v="urn:schemas-microsoft-com:vml" Requires="v">
                <p:oleObj spid="_x0000_s605423" name="Equation" r:id="rId3" imgW="3124080" imgH="482400" progId="Equation.DSMT4">
                  <p:embed/>
                </p:oleObj>
              </mc:Choice>
              <mc:Fallback>
                <p:oleObj name="Equation" r:id="rId3" imgW="3124080" imgH="482400" progId="Equation.DSMT4">
                  <p:embed/>
                  <p:pic>
                    <p:nvPicPr>
                      <p:cNvPr id="21" name="Content Placeholder 20">
                        <a:extLst>
                          <a:ext uri="{FF2B5EF4-FFF2-40B4-BE49-F238E27FC236}">
                            <a16:creationId xmlns="" xmlns:a16="http://schemas.microsoft.com/office/drawing/2014/main" id="{74D54A25-C97F-4B46-80D6-108C36B8021C}"/>
                          </a:ext>
                        </a:extLst>
                      </p:cNvPr>
                      <p:cNvPicPr/>
                      <p:nvPr/>
                    </p:nvPicPr>
                    <p:blipFill>
                      <a:blip r:embed="rId4"/>
                      <a:stretch>
                        <a:fillRect/>
                      </a:stretch>
                    </p:blipFill>
                    <p:spPr>
                      <a:xfrm>
                        <a:off x="736599" y="1610891"/>
                        <a:ext cx="3093365" cy="477837"/>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77E9FCB2-DF00-44BA-B1D9-DC4CBE1E983D}"/>
              </a:ext>
            </a:extLst>
          </p:cNvPr>
          <p:cNvSpPr>
            <a:spLocks noGrp="1"/>
          </p:cNvSpPr>
          <p:nvPr>
            <p:ph sz="quarter" idx="25"/>
          </p:nvPr>
        </p:nvSpPr>
        <p:spPr>
          <a:xfrm>
            <a:off x="3951747" y="1700669"/>
            <a:ext cx="7168537" cy="274279"/>
          </a:xfrm>
        </p:spPr>
        <p:txBody>
          <a:bodyPr/>
          <a:lstStyle/>
          <a:p>
            <a:r>
              <a:rPr lang="en-US" altLang="en-US" dirty="0">
                <a:sym typeface="Symbol" panose="05050102010706020507" pitchFamily="18" charset="2"/>
              </a:rPr>
              <a:t>But the mass of the plate is the product of its density </a:t>
            </a:r>
            <a:endParaRPr lang="en-US" dirty="0"/>
          </a:p>
        </p:txBody>
      </p:sp>
      <p:sp>
        <p:nvSpPr>
          <p:cNvPr id="6" name="Content Placeholder 5">
            <a:extLst>
              <a:ext uri="{FF2B5EF4-FFF2-40B4-BE49-F238E27FC236}">
                <a16:creationId xmlns="" xmlns:a16="http://schemas.microsoft.com/office/drawing/2014/main" id="{D1473BF2-8555-445C-9C5C-82F41A773ABF}"/>
              </a:ext>
            </a:extLst>
          </p:cNvPr>
          <p:cNvSpPr>
            <a:spLocks noGrp="1"/>
          </p:cNvSpPr>
          <p:nvPr>
            <p:ph sz="quarter" idx="26"/>
          </p:nvPr>
        </p:nvSpPr>
        <p:spPr>
          <a:xfrm>
            <a:off x="736600" y="2154200"/>
            <a:ext cx="1726381" cy="264934"/>
          </a:xfrm>
        </p:spPr>
        <p:txBody>
          <a:bodyPr/>
          <a:lstStyle/>
          <a:p>
            <a:r>
              <a:rPr lang="en-US" altLang="en-US" dirty="0">
                <a:sym typeface="Symbol" panose="05050102010706020507" pitchFamily="18" charset="2"/>
              </a:rPr>
              <a:t>and its area:</a:t>
            </a:r>
          </a:p>
        </p:txBody>
      </p:sp>
      <p:graphicFrame>
        <p:nvGraphicFramePr>
          <p:cNvPr id="23" name="Content Placeholder 22" descr="m = (rho) A = (rho) int_a^b (f(x) d x)">
            <a:extLst>
              <a:ext uri="{FF2B5EF4-FFF2-40B4-BE49-F238E27FC236}">
                <a16:creationId xmlns="" xmlns:a16="http://schemas.microsoft.com/office/drawing/2014/main" id="{F5512813-E5A8-4D4D-8D95-9352AC2C4FF2}"/>
              </a:ext>
            </a:extLst>
          </p:cNvPr>
          <p:cNvGraphicFramePr>
            <a:graphicFrameLocks noGrp="1" noChangeAspect="1"/>
          </p:cNvGraphicFramePr>
          <p:nvPr>
            <p:ph sz="quarter" idx="27"/>
            <p:extLst>
              <p:ext uri="{D42A27DB-BD31-4B8C-83A1-F6EECF244321}">
                <p14:modId xmlns:p14="http://schemas.microsoft.com/office/powerpoint/2010/main" val="1267290236"/>
              </p:ext>
            </p:extLst>
          </p:nvPr>
        </p:nvGraphicFramePr>
        <p:xfrm>
          <a:off x="4241466" y="2422291"/>
          <a:ext cx="2716609" cy="587375"/>
        </p:xfrm>
        <a:graphic>
          <a:graphicData uri="http://schemas.openxmlformats.org/presentationml/2006/ole">
            <mc:AlternateContent xmlns:mc="http://schemas.openxmlformats.org/markup-compatibility/2006">
              <mc:Choice xmlns:v="urn:schemas-microsoft-com:vml" Requires="v">
                <p:oleObj spid="_x0000_s605424" name="Equation" r:id="rId5" imgW="2819160" imgH="609480" progId="Equation.DSMT4">
                  <p:embed/>
                </p:oleObj>
              </mc:Choice>
              <mc:Fallback>
                <p:oleObj name="Equation" r:id="rId5" imgW="2819160" imgH="609480" progId="Equation.DSMT4">
                  <p:embed/>
                  <p:pic>
                    <p:nvPicPr>
                      <p:cNvPr id="23" name="Content Placeholder 22">
                        <a:extLst>
                          <a:ext uri="{FF2B5EF4-FFF2-40B4-BE49-F238E27FC236}">
                            <a16:creationId xmlns="" xmlns:a16="http://schemas.microsoft.com/office/drawing/2014/main" id="{F5512813-E5A8-4D4D-8D95-9352AC2C4FF2}"/>
                          </a:ext>
                        </a:extLst>
                      </p:cNvPr>
                      <p:cNvPicPr/>
                      <p:nvPr/>
                    </p:nvPicPr>
                    <p:blipFill>
                      <a:blip r:embed="rId6"/>
                      <a:stretch>
                        <a:fillRect/>
                      </a:stretch>
                    </p:blipFill>
                    <p:spPr>
                      <a:xfrm>
                        <a:off x="4241466" y="2422291"/>
                        <a:ext cx="2716609" cy="587375"/>
                      </a:xfrm>
                      <a:prstGeom prst="rect">
                        <a:avLst/>
                      </a:prstGeom>
                    </p:spPr>
                  </p:pic>
                </p:oleObj>
              </mc:Fallback>
            </mc:AlternateContent>
          </a:graphicData>
        </a:graphic>
      </p:graphicFrame>
      <p:sp>
        <p:nvSpPr>
          <p:cNvPr id="8" name="Content Placeholder 7">
            <a:extLst>
              <a:ext uri="{FF2B5EF4-FFF2-40B4-BE49-F238E27FC236}">
                <a16:creationId xmlns="" xmlns:a16="http://schemas.microsoft.com/office/drawing/2014/main" id="{F7C35571-9647-4749-A9E1-A404D23F4467}"/>
              </a:ext>
            </a:extLst>
          </p:cNvPr>
          <p:cNvSpPr>
            <a:spLocks noGrp="1"/>
          </p:cNvSpPr>
          <p:nvPr>
            <p:ph sz="quarter" idx="28"/>
          </p:nvPr>
        </p:nvSpPr>
        <p:spPr>
          <a:xfrm>
            <a:off x="736600" y="3206269"/>
            <a:ext cx="989578" cy="274279"/>
          </a:xfrm>
        </p:spPr>
        <p:txBody>
          <a:bodyPr/>
          <a:lstStyle/>
          <a:p>
            <a:r>
              <a:rPr lang="en-US" altLang="en-US" dirty="0">
                <a:sym typeface="Symbol" panose="05050102010706020507" pitchFamily="18" charset="2"/>
              </a:rPr>
              <a:t>and so</a:t>
            </a:r>
          </a:p>
        </p:txBody>
      </p:sp>
      <p:graphicFrame>
        <p:nvGraphicFramePr>
          <p:cNvPr id="25" name="Content Placeholder 24" descr="x-bar = ((M_y)/(m) = ((rho int_a^b (x f(x) d x))/(rho int_a^b (f(x) d x)) = ((int_a^b (x f(x) d x))/(int_a^b (f(x) d x)). y-bar = ((M_x)/m) = ((rho int_a^b ((1/2) ([f(x)]^2) d x))/(rho int_a^b (f(x) d x)) = ((int_a^b ((1/2) ([f(x)]^2) d x))/(int_a^b (f(x) d x))">
            <a:extLst>
              <a:ext uri="{FF2B5EF4-FFF2-40B4-BE49-F238E27FC236}">
                <a16:creationId xmlns="" xmlns:a16="http://schemas.microsoft.com/office/drawing/2014/main" id="{C9383435-6C4F-48E1-A079-965ECFF0E1F1}"/>
              </a:ext>
            </a:extLst>
          </p:cNvPr>
          <p:cNvGraphicFramePr>
            <a:graphicFrameLocks noGrp="1" noChangeAspect="1"/>
          </p:cNvGraphicFramePr>
          <p:nvPr>
            <p:ph sz="quarter" idx="29"/>
            <p:extLst>
              <p:ext uri="{D42A27DB-BD31-4B8C-83A1-F6EECF244321}">
                <p14:modId xmlns:p14="http://schemas.microsoft.com/office/powerpoint/2010/main" val="3448616445"/>
              </p:ext>
            </p:extLst>
          </p:nvPr>
        </p:nvGraphicFramePr>
        <p:xfrm>
          <a:off x="2895056" y="3307170"/>
          <a:ext cx="5985964" cy="2718526"/>
        </p:xfrm>
        <a:graphic>
          <a:graphicData uri="http://schemas.openxmlformats.org/presentationml/2006/ole">
            <mc:AlternateContent xmlns:mc="http://schemas.openxmlformats.org/markup-compatibility/2006">
              <mc:Choice xmlns:v="urn:schemas-microsoft-com:vml" Requires="v">
                <p:oleObj spid="_x0000_s605425" name="Equation" r:id="rId7" imgW="5816520" imgH="2641320" progId="Equation.DSMT4">
                  <p:embed/>
                </p:oleObj>
              </mc:Choice>
              <mc:Fallback>
                <p:oleObj name="Equation" r:id="rId7" imgW="5816520" imgH="2641320" progId="Equation.DSMT4">
                  <p:embed/>
                  <p:pic>
                    <p:nvPicPr>
                      <p:cNvPr id="25" name="Content Placeholder 24">
                        <a:extLst>
                          <a:ext uri="{FF2B5EF4-FFF2-40B4-BE49-F238E27FC236}">
                            <a16:creationId xmlns="" xmlns:a16="http://schemas.microsoft.com/office/drawing/2014/main" id="{C9383435-6C4F-48E1-A079-965ECFF0E1F1}"/>
                          </a:ext>
                        </a:extLst>
                      </p:cNvPr>
                      <p:cNvPicPr/>
                      <p:nvPr/>
                    </p:nvPicPr>
                    <p:blipFill>
                      <a:blip r:embed="rId8"/>
                      <a:stretch>
                        <a:fillRect/>
                      </a:stretch>
                    </p:blipFill>
                    <p:spPr>
                      <a:xfrm>
                        <a:off x="2895056" y="3307170"/>
                        <a:ext cx="5985964" cy="2718526"/>
                      </a:xfrm>
                      <a:prstGeom prst="rect">
                        <a:avLst/>
                      </a:prstGeom>
                    </p:spPr>
                  </p:pic>
                </p:oleObj>
              </mc:Fallback>
            </mc:AlternateContent>
          </a:graphicData>
        </a:graphic>
      </p:graphicFrame>
    </p:spTree>
    <p:extLst>
      <p:ext uri="{BB962C8B-B14F-4D97-AF65-F5344CB8AC3E}">
        <p14:creationId xmlns:p14="http://schemas.microsoft.com/office/powerpoint/2010/main" val="725761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178AC362-E23D-4C9C-84FA-6838A3572887}"/>
              </a:ext>
            </a:extLst>
          </p:cNvPr>
          <p:cNvSpPr>
            <a:spLocks noGrp="1"/>
          </p:cNvSpPr>
          <p:nvPr>
            <p:ph type="title"/>
          </p:nvPr>
        </p:nvSpPr>
        <p:spPr/>
        <p:txBody>
          <a:bodyPr/>
          <a:lstStyle/>
          <a:p>
            <a:r>
              <a:rPr lang="en-US" altLang="en-US" dirty="0"/>
              <a:t>Moments and Centers of Mass </a:t>
            </a:r>
            <a:r>
              <a:rPr lang="en-US" altLang="en-US" sz="2400" b="0" dirty="0"/>
              <a:t>(8 of 10)</a:t>
            </a:r>
            <a:endParaRPr lang="en-US" dirty="0"/>
          </a:p>
        </p:txBody>
      </p:sp>
      <p:sp>
        <p:nvSpPr>
          <p:cNvPr id="12" name="Content Placeholder 11">
            <a:extLst>
              <a:ext uri="{FF2B5EF4-FFF2-40B4-BE49-F238E27FC236}">
                <a16:creationId xmlns="" xmlns:a16="http://schemas.microsoft.com/office/drawing/2014/main" id="{A671F6C1-E1E8-4FDC-B432-44431F1D7B98}"/>
              </a:ext>
            </a:extLst>
          </p:cNvPr>
          <p:cNvSpPr>
            <a:spLocks noGrp="1"/>
          </p:cNvSpPr>
          <p:nvPr>
            <p:ph sz="quarter" idx="23"/>
          </p:nvPr>
        </p:nvSpPr>
        <p:spPr>
          <a:xfrm>
            <a:off x="635001" y="1289050"/>
            <a:ext cx="10820399" cy="672105"/>
          </a:xfrm>
        </p:spPr>
        <p:txBody>
          <a:bodyPr/>
          <a:lstStyle/>
          <a:p>
            <a:r>
              <a:rPr lang="en-US" altLang="en-US" dirty="0">
                <a:sym typeface="Symbol" panose="05050102010706020507" pitchFamily="18" charset="2"/>
              </a:rPr>
              <a:t>Notice the cancellation of the </a:t>
            </a:r>
            <a:r>
              <a:rPr lang="el-GR" altLang="en-US" i="1" dirty="0" smtClean="0">
                <a:latin typeface="Arial" panose="020B0604020202020204" pitchFamily="34" charset="0"/>
                <a:cs typeface="Arial" panose="020B0604020202020204" pitchFamily="34" charset="0"/>
                <a:sym typeface="Symbol" panose="05050102010706020507" pitchFamily="18" charset="2"/>
              </a:rPr>
              <a:t>ρ</a:t>
            </a:r>
            <a:r>
              <a:rPr lang="en-US" altLang="en-US" dirty="0" smtClean="0">
                <a:sym typeface="Symbol" panose="05050102010706020507" pitchFamily="18" charset="2"/>
              </a:rPr>
              <a:t>’s</a:t>
            </a:r>
            <a:r>
              <a:rPr lang="en-US" altLang="en-US" dirty="0">
                <a:sym typeface="Symbol" panose="05050102010706020507" pitchFamily="18" charset="2"/>
              </a:rPr>
              <a:t>. The location of the center of mass is independent of the density.</a:t>
            </a:r>
          </a:p>
        </p:txBody>
      </p:sp>
      <p:sp>
        <p:nvSpPr>
          <p:cNvPr id="14" name="Content Placeholder 13">
            <a:extLst>
              <a:ext uri="{FF2B5EF4-FFF2-40B4-BE49-F238E27FC236}">
                <a16:creationId xmlns="" xmlns:a16="http://schemas.microsoft.com/office/drawing/2014/main" id="{98355B3F-8A88-4887-9435-6648B1A79777}"/>
              </a:ext>
            </a:extLst>
          </p:cNvPr>
          <p:cNvSpPr>
            <a:spLocks noGrp="1"/>
          </p:cNvSpPr>
          <p:nvPr>
            <p:ph sz="quarter" idx="25"/>
          </p:nvPr>
        </p:nvSpPr>
        <p:spPr>
          <a:xfrm>
            <a:off x="635001" y="2036770"/>
            <a:ext cx="8412174" cy="289463"/>
          </a:xfrm>
        </p:spPr>
        <p:txBody>
          <a:bodyPr/>
          <a:lstStyle/>
          <a:p>
            <a:r>
              <a:rPr lang="en-US" altLang="en-US" dirty="0">
                <a:sym typeface="Symbol" panose="05050102010706020507" pitchFamily="18" charset="2"/>
              </a:rPr>
              <a:t>In summary, the center of mass of the plate (or the centroid of </a:t>
            </a:r>
          </a:p>
        </p:txBody>
      </p:sp>
      <p:graphicFrame>
        <p:nvGraphicFramePr>
          <p:cNvPr id="2" name="Content Placeholder 1" descr="R"/>
          <p:cNvGraphicFramePr>
            <a:graphicFrameLocks noGrp="1" noChangeAspect="1"/>
          </p:cNvGraphicFramePr>
          <p:nvPr>
            <p:ph sz="quarter" idx="26"/>
            <p:extLst>
              <p:ext uri="{D42A27DB-BD31-4B8C-83A1-F6EECF244321}">
                <p14:modId xmlns:p14="http://schemas.microsoft.com/office/powerpoint/2010/main" val="3954122470"/>
              </p:ext>
            </p:extLst>
          </p:nvPr>
        </p:nvGraphicFramePr>
        <p:xfrm>
          <a:off x="9042565" y="1981200"/>
          <a:ext cx="492125" cy="463550"/>
        </p:xfrm>
        <a:graphic>
          <a:graphicData uri="http://schemas.openxmlformats.org/presentationml/2006/ole">
            <mc:AlternateContent xmlns:mc="http://schemas.openxmlformats.org/markup-compatibility/2006">
              <mc:Choice xmlns:v="urn:schemas-microsoft-com:vml" Requires="v">
                <p:oleObj spid="_x0000_s606408" name="Equation" r:id="rId3" imgW="215640" imgH="203040" progId="Equation.DSMT4">
                  <p:embed/>
                </p:oleObj>
              </mc:Choice>
              <mc:Fallback>
                <p:oleObj name="Equation" r:id="rId3" imgW="215640" imgH="203040" progId="Equation.DSMT4">
                  <p:embed/>
                  <p:pic>
                    <p:nvPicPr>
                      <p:cNvPr id="0" name=""/>
                      <p:cNvPicPr/>
                      <p:nvPr/>
                    </p:nvPicPr>
                    <p:blipFill>
                      <a:blip r:embed="rId4"/>
                      <a:stretch>
                        <a:fillRect/>
                      </a:stretch>
                    </p:blipFill>
                    <p:spPr>
                      <a:xfrm>
                        <a:off x="9042565" y="1981200"/>
                        <a:ext cx="492125" cy="463550"/>
                      </a:xfrm>
                      <a:prstGeom prst="rect">
                        <a:avLst/>
                      </a:prstGeom>
                    </p:spPr>
                  </p:pic>
                </p:oleObj>
              </mc:Fallback>
            </mc:AlternateContent>
          </a:graphicData>
        </a:graphic>
      </p:graphicFrame>
      <p:sp>
        <p:nvSpPr>
          <p:cNvPr id="16" name="Content Placeholder 15">
            <a:extLst>
              <a:ext uri="{FF2B5EF4-FFF2-40B4-BE49-F238E27FC236}">
                <a16:creationId xmlns="" xmlns:a16="http://schemas.microsoft.com/office/drawing/2014/main" id="{6E660A2A-B1CE-4D46-BEA9-8D9CFC73CAAA}"/>
              </a:ext>
            </a:extLst>
          </p:cNvPr>
          <p:cNvSpPr>
            <a:spLocks noGrp="1"/>
          </p:cNvSpPr>
          <p:nvPr>
            <p:ph sz="quarter" idx="27"/>
          </p:nvPr>
        </p:nvSpPr>
        <p:spPr>
          <a:xfrm>
            <a:off x="678543" y="2438765"/>
            <a:ext cx="2907620" cy="304619"/>
          </a:xfrm>
        </p:spPr>
        <p:txBody>
          <a:bodyPr/>
          <a:lstStyle/>
          <a:p>
            <a:r>
              <a:rPr lang="en-US" altLang="en-US" dirty="0">
                <a:sym typeface="Symbol" panose="05050102010706020507" pitchFamily="18" charset="2"/>
              </a:rPr>
              <a:t>i</a:t>
            </a:r>
            <a:r>
              <a:rPr lang="en-US" altLang="en-US" dirty="0" smtClean="0">
                <a:sym typeface="Symbol" panose="05050102010706020507" pitchFamily="18" charset="2"/>
              </a:rPr>
              <a:t>s located at </a:t>
            </a:r>
            <a:r>
              <a:rPr lang="en-US" altLang="en-US" dirty="0">
                <a:sym typeface="Symbol" panose="05050102010706020507" pitchFamily="18" charset="2"/>
              </a:rPr>
              <a:t>the point</a:t>
            </a:r>
            <a:endParaRPr lang="en-US" dirty="0"/>
          </a:p>
        </p:txBody>
      </p:sp>
      <p:graphicFrame>
        <p:nvGraphicFramePr>
          <p:cNvPr id="34" name="Content Placeholder 33" descr="(x-bar, y-bar)&#10;">
            <a:extLst>
              <a:ext uri="{FF2B5EF4-FFF2-40B4-BE49-F238E27FC236}">
                <a16:creationId xmlns="" xmlns:a16="http://schemas.microsoft.com/office/drawing/2014/main" id="{C57D9E03-8050-4F3D-AF63-E730EDCB11F7}"/>
              </a:ext>
            </a:extLst>
          </p:cNvPr>
          <p:cNvGraphicFramePr>
            <a:graphicFrameLocks noGrp="1" noChangeAspect="1"/>
          </p:cNvGraphicFramePr>
          <p:nvPr>
            <p:ph sz="quarter" idx="28"/>
            <p:extLst>
              <p:ext uri="{D42A27DB-BD31-4B8C-83A1-F6EECF244321}">
                <p14:modId xmlns:p14="http://schemas.microsoft.com/office/powerpoint/2010/main" val="813615608"/>
              </p:ext>
            </p:extLst>
          </p:nvPr>
        </p:nvGraphicFramePr>
        <p:xfrm>
          <a:off x="3665086" y="2395902"/>
          <a:ext cx="1790700" cy="431800"/>
        </p:xfrm>
        <a:graphic>
          <a:graphicData uri="http://schemas.openxmlformats.org/presentationml/2006/ole">
            <mc:AlternateContent xmlns:mc="http://schemas.openxmlformats.org/markup-compatibility/2006">
              <mc:Choice xmlns:v="urn:schemas-microsoft-com:vml" Requires="v">
                <p:oleObj spid="_x0000_s606409" name="Equation" r:id="rId5" imgW="1790640" imgH="431640" progId="Equation.DSMT4">
                  <p:embed/>
                </p:oleObj>
              </mc:Choice>
              <mc:Fallback>
                <p:oleObj name="Equation" r:id="rId5" imgW="1790640" imgH="431640" progId="Equation.DSMT4">
                  <p:embed/>
                  <p:pic>
                    <p:nvPicPr>
                      <p:cNvPr id="34" name="Content Placeholder 33">
                        <a:extLst>
                          <a:ext uri="{FF2B5EF4-FFF2-40B4-BE49-F238E27FC236}">
                            <a16:creationId xmlns="" xmlns:a16="http://schemas.microsoft.com/office/drawing/2014/main" id="{C57D9E03-8050-4F3D-AF63-E730EDCB11F7}"/>
                          </a:ext>
                        </a:extLst>
                      </p:cNvPr>
                      <p:cNvPicPr/>
                      <p:nvPr/>
                    </p:nvPicPr>
                    <p:blipFill>
                      <a:blip r:embed="rId6"/>
                      <a:stretch>
                        <a:fillRect/>
                      </a:stretch>
                    </p:blipFill>
                    <p:spPr>
                      <a:xfrm>
                        <a:off x="3665086" y="2395902"/>
                        <a:ext cx="1790700" cy="431800"/>
                      </a:xfrm>
                      <a:prstGeom prst="rect">
                        <a:avLst/>
                      </a:prstGeom>
                    </p:spPr>
                  </p:pic>
                </p:oleObj>
              </mc:Fallback>
            </mc:AlternateContent>
          </a:graphicData>
        </a:graphic>
      </p:graphicFrame>
      <p:graphicFrame>
        <p:nvGraphicFramePr>
          <p:cNvPr id="36" name="Content Placeholder 35" descr="(item 8.) x-bar = (1/A) int_a^b (x f(x) d x). y-bar = (1/A) int_a^b ((1/2) ([f(x)]^2) d x)">
            <a:extLst>
              <a:ext uri="{FF2B5EF4-FFF2-40B4-BE49-F238E27FC236}">
                <a16:creationId xmlns="" xmlns:a16="http://schemas.microsoft.com/office/drawing/2014/main" id="{096E2075-B9CA-49FC-BA98-3065AE426CDE}"/>
              </a:ext>
            </a:extLst>
          </p:cNvPr>
          <p:cNvGraphicFramePr>
            <a:graphicFrameLocks noGrp="1" noChangeAspect="1"/>
          </p:cNvGraphicFramePr>
          <p:nvPr>
            <p:ph sz="quarter" idx="29"/>
            <p:extLst>
              <p:ext uri="{D42A27DB-BD31-4B8C-83A1-F6EECF244321}">
                <p14:modId xmlns:p14="http://schemas.microsoft.com/office/powerpoint/2010/main" val="1139137400"/>
              </p:ext>
            </p:extLst>
          </p:nvPr>
        </p:nvGraphicFramePr>
        <p:xfrm>
          <a:off x="2651125" y="3249613"/>
          <a:ext cx="6429375" cy="773112"/>
        </p:xfrm>
        <a:graphic>
          <a:graphicData uri="http://schemas.openxmlformats.org/presentationml/2006/ole">
            <mc:AlternateContent xmlns:mc="http://schemas.openxmlformats.org/markup-compatibility/2006">
              <mc:Choice xmlns:v="urn:schemas-microsoft-com:vml" Requires="v">
                <p:oleObj spid="_x0000_s606410" name="Equation" r:id="rId7" imgW="6019560" imgH="723600" progId="Equation.DSMT4">
                  <p:embed/>
                </p:oleObj>
              </mc:Choice>
              <mc:Fallback>
                <p:oleObj name="Equation" r:id="rId7" imgW="6019560" imgH="723600" progId="Equation.DSMT4">
                  <p:embed/>
                  <p:pic>
                    <p:nvPicPr>
                      <p:cNvPr id="36" name="Content Placeholder 35">
                        <a:extLst>
                          <a:ext uri="{FF2B5EF4-FFF2-40B4-BE49-F238E27FC236}">
                            <a16:creationId xmlns="" xmlns:a16="http://schemas.microsoft.com/office/drawing/2014/main" id="{096E2075-B9CA-49FC-BA98-3065AE426CDE}"/>
                          </a:ext>
                        </a:extLst>
                      </p:cNvPr>
                      <p:cNvPicPr/>
                      <p:nvPr/>
                    </p:nvPicPr>
                    <p:blipFill>
                      <a:blip r:embed="rId8"/>
                      <a:stretch>
                        <a:fillRect/>
                      </a:stretch>
                    </p:blipFill>
                    <p:spPr>
                      <a:xfrm>
                        <a:off x="2651125" y="3249613"/>
                        <a:ext cx="6429375" cy="773112"/>
                      </a:xfrm>
                      <a:prstGeom prst="rect">
                        <a:avLst/>
                      </a:prstGeom>
                    </p:spPr>
                  </p:pic>
                </p:oleObj>
              </mc:Fallback>
            </mc:AlternateContent>
          </a:graphicData>
        </a:graphic>
      </p:graphicFrame>
    </p:spTree>
    <p:extLst>
      <p:ext uri="{BB962C8B-B14F-4D97-AF65-F5344CB8AC3E}">
        <p14:creationId xmlns:p14="http://schemas.microsoft.com/office/powerpoint/2010/main" val="969644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1D38E0-DFF3-4BB4-A00B-1C8C4A6EC977}"/>
              </a:ext>
            </a:extLst>
          </p:cNvPr>
          <p:cNvSpPr>
            <a:spLocks noGrp="1"/>
          </p:cNvSpPr>
          <p:nvPr>
            <p:ph type="title"/>
          </p:nvPr>
        </p:nvSpPr>
        <p:spPr/>
        <p:txBody>
          <a:bodyPr/>
          <a:lstStyle/>
          <a:p>
            <a:r>
              <a:rPr lang="en-US" altLang="en-US" dirty="0"/>
              <a:t>Moments and Centers of Mass </a:t>
            </a:r>
            <a:r>
              <a:rPr lang="en-US" altLang="en-US" sz="2400" b="0" dirty="0"/>
              <a:t>(9 of 10)</a:t>
            </a:r>
            <a:endParaRPr lang="en-US" dirty="0"/>
          </a:p>
        </p:txBody>
      </p:sp>
      <p:sp>
        <p:nvSpPr>
          <p:cNvPr id="3" name="Content Placeholder 2">
            <a:extLst>
              <a:ext uri="{FF2B5EF4-FFF2-40B4-BE49-F238E27FC236}">
                <a16:creationId xmlns="" xmlns:a16="http://schemas.microsoft.com/office/drawing/2014/main" id="{D679CDAF-FA37-4980-A686-3656A7704E5A}"/>
              </a:ext>
            </a:extLst>
          </p:cNvPr>
          <p:cNvSpPr>
            <a:spLocks noGrp="1"/>
          </p:cNvSpPr>
          <p:nvPr>
            <p:ph sz="quarter" idx="23"/>
          </p:nvPr>
        </p:nvSpPr>
        <p:spPr>
          <a:xfrm>
            <a:off x="736600" y="1289050"/>
            <a:ext cx="1730829" cy="293007"/>
          </a:xfrm>
        </p:spPr>
        <p:txBody>
          <a:bodyPr/>
          <a:lstStyle/>
          <a:p>
            <a:r>
              <a:rPr lang="en-US" altLang="en-US" dirty="0">
                <a:sym typeface="Symbol" panose="05050102010706020507" pitchFamily="18" charset="2"/>
              </a:rPr>
              <a:t>If the region</a:t>
            </a:r>
            <a:endParaRPr lang="en-US" dirty="0"/>
          </a:p>
        </p:txBody>
      </p:sp>
      <p:graphicFrame>
        <p:nvGraphicFramePr>
          <p:cNvPr id="20" name="Content Placeholder 19" descr="R">
            <a:extLst>
              <a:ext uri="{FF2B5EF4-FFF2-40B4-BE49-F238E27FC236}">
                <a16:creationId xmlns="" xmlns:a16="http://schemas.microsoft.com/office/drawing/2014/main" id="{042B32BD-FE3B-44CD-B7B1-1413C5FB21B4}"/>
              </a:ext>
            </a:extLst>
          </p:cNvPr>
          <p:cNvGraphicFramePr>
            <a:graphicFrameLocks noGrp="1" noChangeAspect="1"/>
          </p:cNvGraphicFramePr>
          <p:nvPr>
            <p:ph sz="quarter" idx="24"/>
            <p:extLst>
              <p:ext uri="{D42A27DB-BD31-4B8C-83A1-F6EECF244321}">
                <p14:modId xmlns:p14="http://schemas.microsoft.com/office/powerpoint/2010/main" val="2940004630"/>
              </p:ext>
            </p:extLst>
          </p:nvPr>
        </p:nvGraphicFramePr>
        <p:xfrm>
          <a:off x="2440977" y="1259367"/>
          <a:ext cx="354978" cy="371881"/>
        </p:xfrm>
        <a:graphic>
          <a:graphicData uri="http://schemas.openxmlformats.org/presentationml/2006/ole">
            <mc:AlternateContent xmlns:mc="http://schemas.openxmlformats.org/markup-compatibility/2006">
              <mc:Choice xmlns:v="urn:schemas-microsoft-com:vml" Requires="v">
                <p:oleObj spid="_x0000_s607471" name="Equation" r:id="rId3" imgW="266400" imgH="279360" progId="Equation.DSMT4">
                  <p:embed/>
                </p:oleObj>
              </mc:Choice>
              <mc:Fallback>
                <p:oleObj name="Equation" r:id="rId3" imgW="266400" imgH="279360" progId="Equation.DSMT4">
                  <p:embed/>
                  <p:pic>
                    <p:nvPicPr>
                      <p:cNvPr id="20" name="Content Placeholder 19">
                        <a:extLst>
                          <a:ext uri="{FF2B5EF4-FFF2-40B4-BE49-F238E27FC236}">
                            <a16:creationId xmlns="" xmlns:a16="http://schemas.microsoft.com/office/drawing/2014/main" id="{042B32BD-FE3B-44CD-B7B1-1413C5FB21B4}"/>
                          </a:ext>
                        </a:extLst>
                      </p:cNvPr>
                      <p:cNvPicPr/>
                      <p:nvPr/>
                    </p:nvPicPr>
                    <p:blipFill>
                      <a:blip r:embed="rId4"/>
                      <a:stretch>
                        <a:fillRect/>
                      </a:stretch>
                    </p:blipFill>
                    <p:spPr>
                      <a:xfrm>
                        <a:off x="2440977" y="1259367"/>
                        <a:ext cx="354978" cy="371881"/>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B5935BB3-0CE9-4AC9-9B91-7949AEC47524}"/>
              </a:ext>
            </a:extLst>
          </p:cNvPr>
          <p:cNvSpPr>
            <a:spLocks noGrp="1"/>
          </p:cNvSpPr>
          <p:nvPr>
            <p:ph sz="quarter" idx="25"/>
          </p:nvPr>
        </p:nvSpPr>
        <p:spPr>
          <a:xfrm>
            <a:off x="2859994" y="1274463"/>
            <a:ext cx="8595406" cy="326066"/>
          </a:xfrm>
        </p:spPr>
        <p:txBody>
          <a:bodyPr/>
          <a:lstStyle/>
          <a:p>
            <a:r>
              <a:rPr lang="en-US" altLang="en-US" dirty="0">
                <a:sym typeface="Symbol" panose="05050102010706020507" pitchFamily="18" charset="2"/>
              </a:rPr>
              <a:t>lies between two curves </a:t>
            </a:r>
            <a:r>
              <a:rPr lang="en-US" altLang="en-US" i="1" dirty="0">
                <a:sym typeface="Symbol" panose="05050102010706020507" pitchFamily="18" charset="2"/>
              </a:rPr>
              <a:t>y</a:t>
            </a:r>
            <a:r>
              <a:rPr lang="en-US" altLang="en-US" dirty="0">
                <a:sym typeface="Symbol" panose="05050102010706020507" pitchFamily="18" charset="2"/>
              </a:rPr>
              <a:t> = </a:t>
            </a:r>
            <a:r>
              <a:rPr lang="en-US" altLang="en-US" i="1" dirty="0">
                <a:sym typeface="Symbol" panose="05050102010706020507" pitchFamily="18" charset="2"/>
              </a:rPr>
              <a:t>f</a:t>
            </a:r>
            <a:r>
              <a:rPr lang="en-US" altLang="en-US" sz="4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x</a:t>
            </a:r>
            <a:r>
              <a:rPr lang="en-US" altLang="en-US" dirty="0">
                <a:sym typeface="Symbol" panose="05050102010706020507" pitchFamily="18" charset="2"/>
              </a:rPr>
              <a:t>) and </a:t>
            </a:r>
            <a:r>
              <a:rPr lang="en-US" altLang="en-US" i="1" dirty="0">
                <a:sym typeface="Symbol" panose="05050102010706020507" pitchFamily="18" charset="2"/>
              </a:rPr>
              <a:t>y</a:t>
            </a:r>
            <a:r>
              <a:rPr lang="en-US" altLang="en-US" dirty="0">
                <a:sym typeface="Symbol" panose="05050102010706020507" pitchFamily="18" charset="2"/>
              </a:rPr>
              <a:t> = </a:t>
            </a:r>
            <a:r>
              <a:rPr lang="en-US" altLang="en-US" i="1" dirty="0">
                <a:sym typeface="Symbol" panose="05050102010706020507" pitchFamily="18" charset="2"/>
              </a:rPr>
              <a:t>g</a:t>
            </a:r>
            <a:r>
              <a:rPr lang="en-US" altLang="en-US" sz="4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x</a:t>
            </a:r>
            <a:r>
              <a:rPr lang="en-US" altLang="en-US" dirty="0">
                <a:sym typeface="Symbol" panose="05050102010706020507" pitchFamily="18" charset="2"/>
              </a:rPr>
              <a:t>), where </a:t>
            </a:r>
            <a:r>
              <a:rPr lang="en-US" altLang="en-US" i="1" dirty="0">
                <a:sym typeface="Symbol" panose="05050102010706020507" pitchFamily="18" charset="2"/>
              </a:rPr>
              <a:t>f</a:t>
            </a:r>
            <a:r>
              <a:rPr lang="en-US" altLang="en-US" sz="4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x</a:t>
            </a:r>
            <a:r>
              <a:rPr lang="en-US" altLang="en-US" dirty="0">
                <a:sym typeface="Symbol" panose="05050102010706020507" pitchFamily="18" charset="2"/>
              </a:rPr>
              <a:t>) </a:t>
            </a:r>
            <a:r>
              <a:rPr lang="en-US" altLang="en-US" b="1" dirty="0">
                <a:sym typeface="Symbol" panose="05050102010706020507" pitchFamily="18" charset="2"/>
              </a:rPr>
              <a:t></a:t>
            </a:r>
            <a:r>
              <a:rPr lang="en-US" altLang="en-US" dirty="0">
                <a:sym typeface="Symbol" panose="05050102010706020507" pitchFamily="18" charset="2"/>
              </a:rPr>
              <a:t> </a:t>
            </a:r>
            <a:r>
              <a:rPr lang="en-US" altLang="en-US" i="1" dirty="0">
                <a:sym typeface="Symbol" panose="05050102010706020507" pitchFamily="18" charset="2"/>
              </a:rPr>
              <a:t>g</a:t>
            </a:r>
            <a:r>
              <a:rPr lang="en-US" altLang="en-US" sz="4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x</a:t>
            </a:r>
            <a:r>
              <a:rPr lang="en-US" altLang="en-US" dirty="0">
                <a:sym typeface="Symbol" panose="05050102010706020507" pitchFamily="18" charset="2"/>
              </a:rPr>
              <a:t>), </a:t>
            </a:r>
            <a:endParaRPr lang="en-US" dirty="0"/>
          </a:p>
        </p:txBody>
      </p:sp>
      <p:sp>
        <p:nvSpPr>
          <p:cNvPr id="6" name="Content Placeholder 5">
            <a:extLst>
              <a:ext uri="{FF2B5EF4-FFF2-40B4-BE49-F238E27FC236}">
                <a16:creationId xmlns="" xmlns:a16="http://schemas.microsoft.com/office/drawing/2014/main" id="{08314A85-1B13-43BE-A786-76B029532BF4}"/>
              </a:ext>
            </a:extLst>
          </p:cNvPr>
          <p:cNvSpPr>
            <a:spLocks noGrp="1"/>
          </p:cNvSpPr>
          <p:nvPr>
            <p:ph sz="quarter" idx="26"/>
          </p:nvPr>
        </p:nvSpPr>
        <p:spPr>
          <a:xfrm>
            <a:off x="736600" y="1674103"/>
            <a:ext cx="10718800" cy="294109"/>
          </a:xfrm>
        </p:spPr>
        <p:txBody>
          <a:bodyPr/>
          <a:lstStyle/>
          <a:p>
            <a:r>
              <a:rPr lang="en-US" altLang="en-US" dirty="0">
                <a:sym typeface="Symbol" panose="05050102010706020507" pitchFamily="18" charset="2"/>
              </a:rPr>
              <a:t>as illustrated in Figure 13, then the same sort of argument that led to Formulas</a:t>
            </a:r>
            <a:endParaRPr lang="en-US" dirty="0"/>
          </a:p>
        </p:txBody>
      </p:sp>
      <p:sp>
        <p:nvSpPr>
          <p:cNvPr id="7" name="Content Placeholder 6">
            <a:extLst>
              <a:ext uri="{FF2B5EF4-FFF2-40B4-BE49-F238E27FC236}">
                <a16:creationId xmlns="" xmlns:a16="http://schemas.microsoft.com/office/drawing/2014/main" id="{7DC59763-EE07-49FE-845B-232BABBD5300}"/>
              </a:ext>
            </a:extLst>
          </p:cNvPr>
          <p:cNvSpPr>
            <a:spLocks noGrp="1"/>
          </p:cNvSpPr>
          <p:nvPr>
            <p:ph sz="quarter" idx="27"/>
          </p:nvPr>
        </p:nvSpPr>
        <p:spPr>
          <a:xfrm>
            <a:off x="736599" y="2107659"/>
            <a:ext cx="5794830" cy="293007"/>
          </a:xfrm>
        </p:spPr>
        <p:txBody>
          <a:bodyPr/>
          <a:lstStyle/>
          <a:p>
            <a:r>
              <a:rPr lang="en-US" altLang="en-US" dirty="0">
                <a:sym typeface="Symbol" panose="05050102010706020507" pitchFamily="18" charset="2"/>
              </a:rPr>
              <a:t>8 can be used to show that the centroid of</a:t>
            </a:r>
            <a:endParaRPr lang="en-US" dirty="0"/>
          </a:p>
        </p:txBody>
      </p:sp>
      <p:graphicFrame>
        <p:nvGraphicFramePr>
          <p:cNvPr id="22" name="Content Placeholder 21" descr="R is ((x-bar), (y-bar)), where">
            <a:extLst>
              <a:ext uri="{FF2B5EF4-FFF2-40B4-BE49-F238E27FC236}">
                <a16:creationId xmlns="" xmlns:a16="http://schemas.microsoft.com/office/drawing/2014/main" id="{B93F0300-EE42-459A-91BE-53F3699AD741}"/>
              </a:ext>
            </a:extLst>
          </p:cNvPr>
          <p:cNvGraphicFramePr>
            <a:graphicFrameLocks noGrp="1" noChangeAspect="1"/>
          </p:cNvGraphicFramePr>
          <p:nvPr>
            <p:ph sz="quarter" idx="28"/>
            <p:extLst>
              <p:ext uri="{D42A27DB-BD31-4B8C-83A1-F6EECF244321}">
                <p14:modId xmlns:p14="http://schemas.microsoft.com/office/powerpoint/2010/main" val="3515560224"/>
              </p:ext>
            </p:extLst>
          </p:nvPr>
        </p:nvGraphicFramePr>
        <p:xfrm>
          <a:off x="6533217" y="2054910"/>
          <a:ext cx="2425700" cy="431800"/>
        </p:xfrm>
        <a:graphic>
          <a:graphicData uri="http://schemas.openxmlformats.org/presentationml/2006/ole">
            <mc:AlternateContent xmlns:mc="http://schemas.openxmlformats.org/markup-compatibility/2006">
              <mc:Choice xmlns:v="urn:schemas-microsoft-com:vml" Requires="v">
                <p:oleObj spid="_x0000_s607472" name="Equation" r:id="rId5" imgW="2425680" imgH="431640" progId="Equation.DSMT4">
                  <p:embed/>
                </p:oleObj>
              </mc:Choice>
              <mc:Fallback>
                <p:oleObj name="Equation" r:id="rId5" imgW="2425680" imgH="431640" progId="Equation.DSMT4">
                  <p:embed/>
                  <p:pic>
                    <p:nvPicPr>
                      <p:cNvPr id="22" name="Content Placeholder 21">
                        <a:extLst>
                          <a:ext uri="{FF2B5EF4-FFF2-40B4-BE49-F238E27FC236}">
                            <a16:creationId xmlns="" xmlns:a16="http://schemas.microsoft.com/office/drawing/2014/main" id="{B93F0300-EE42-459A-91BE-53F3699AD741}"/>
                          </a:ext>
                        </a:extLst>
                      </p:cNvPr>
                      <p:cNvPicPr/>
                      <p:nvPr/>
                    </p:nvPicPr>
                    <p:blipFill>
                      <a:blip r:embed="rId6"/>
                      <a:stretch>
                        <a:fillRect/>
                      </a:stretch>
                    </p:blipFill>
                    <p:spPr>
                      <a:xfrm>
                        <a:off x="6533217" y="2054910"/>
                        <a:ext cx="2425700" cy="431800"/>
                      </a:xfrm>
                      <a:prstGeom prst="rect">
                        <a:avLst/>
                      </a:prstGeom>
                    </p:spPr>
                  </p:pic>
                </p:oleObj>
              </mc:Fallback>
            </mc:AlternateContent>
          </a:graphicData>
        </a:graphic>
      </p:graphicFrame>
      <p:graphicFrame>
        <p:nvGraphicFramePr>
          <p:cNvPr id="24" name="Content Placeholder 23" descr="(item 9) x-bar = (1/A) int_a^b (x[f(x) minus g(x)] d x). y-bar = (1/A) int_a^b ((1/2) {([f(x)]^2) minus ([g(x)]^2)} d x)">
            <a:extLst>
              <a:ext uri="{FF2B5EF4-FFF2-40B4-BE49-F238E27FC236}">
                <a16:creationId xmlns="" xmlns:a16="http://schemas.microsoft.com/office/drawing/2014/main" id="{6F56F360-B9DF-4070-8AD0-99B79CDFC9E2}"/>
              </a:ext>
            </a:extLst>
          </p:cNvPr>
          <p:cNvGraphicFramePr>
            <a:graphicFrameLocks noGrp="1" noChangeAspect="1"/>
          </p:cNvGraphicFramePr>
          <p:nvPr>
            <p:ph sz="quarter" idx="29"/>
            <p:extLst>
              <p:ext uri="{D42A27DB-BD31-4B8C-83A1-F6EECF244321}">
                <p14:modId xmlns:p14="http://schemas.microsoft.com/office/powerpoint/2010/main" val="2640356987"/>
              </p:ext>
            </p:extLst>
          </p:nvPr>
        </p:nvGraphicFramePr>
        <p:xfrm>
          <a:off x="1660525" y="2990850"/>
          <a:ext cx="5338763" cy="1876425"/>
        </p:xfrm>
        <a:graphic>
          <a:graphicData uri="http://schemas.openxmlformats.org/presentationml/2006/ole">
            <mc:AlternateContent xmlns:mc="http://schemas.openxmlformats.org/markup-compatibility/2006">
              <mc:Choice xmlns:v="urn:schemas-microsoft-com:vml" Requires="v">
                <p:oleObj spid="_x0000_s607473" name="Equation" r:id="rId7" imgW="4914720" imgH="1726920" progId="Equation.DSMT4">
                  <p:embed/>
                </p:oleObj>
              </mc:Choice>
              <mc:Fallback>
                <p:oleObj name="Equation" r:id="rId7" imgW="4914720" imgH="1726920" progId="Equation.DSMT4">
                  <p:embed/>
                  <p:pic>
                    <p:nvPicPr>
                      <p:cNvPr id="24" name="Content Placeholder 23">
                        <a:extLst>
                          <a:ext uri="{FF2B5EF4-FFF2-40B4-BE49-F238E27FC236}">
                            <a16:creationId xmlns="" xmlns:a16="http://schemas.microsoft.com/office/drawing/2014/main" id="{6F56F360-B9DF-4070-8AD0-99B79CDFC9E2}"/>
                          </a:ext>
                        </a:extLst>
                      </p:cNvPr>
                      <p:cNvPicPr/>
                      <p:nvPr/>
                    </p:nvPicPr>
                    <p:blipFill>
                      <a:blip r:embed="rId8"/>
                      <a:stretch>
                        <a:fillRect/>
                      </a:stretch>
                    </p:blipFill>
                    <p:spPr>
                      <a:xfrm>
                        <a:off x="1660525" y="2990850"/>
                        <a:ext cx="5338763" cy="1876425"/>
                      </a:xfrm>
                      <a:prstGeom prst="rect">
                        <a:avLst/>
                      </a:prstGeom>
                    </p:spPr>
                  </p:pic>
                </p:oleObj>
              </mc:Fallback>
            </mc:AlternateContent>
          </a:graphicData>
        </a:graphic>
      </p:graphicFrame>
      <p:pic>
        <p:nvPicPr>
          <p:cNvPr id="25" name="Content Placeholder 24" descr="Two curves are graphed in the first quadrant of an x y coordinate plane. The curves are labeled y = f (x) and y = g (x). The ends of the curves are joined by vertical lines, and the bounded region is shaded which is labeled R. A rectangle is shown in the shaded region. A point is plotted in the center of the rectangle. The point is labeled C_i (x-bar_i, ½ [f (x-bar_i) + g (x-bar_i)]).&#10;">
            <a:extLst>
              <a:ext uri="{FF2B5EF4-FFF2-40B4-BE49-F238E27FC236}">
                <a16:creationId xmlns="" xmlns:a16="http://schemas.microsoft.com/office/drawing/2014/main" id="{09BB9AD9-C745-4D5E-B626-805ECC0B1AE0}"/>
              </a:ext>
            </a:extLst>
          </p:cNvPr>
          <p:cNvPicPr>
            <a:picLocks noGrp="1" noChangeAspect="1"/>
          </p:cNvPicPr>
          <p:nvPr>
            <p:ph sz="quarter" idx="30"/>
          </p:nvPr>
        </p:nvPicPr>
        <p:blipFill>
          <a:blip r:embed="rId9"/>
          <a:stretch>
            <a:fillRect/>
          </a:stretch>
        </p:blipFill>
        <p:spPr>
          <a:xfrm>
            <a:off x="7920424" y="2811576"/>
            <a:ext cx="3592918" cy="2462559"/>
          </a:xfrm>
          <a:prstGeom prst="rect">
            <a:avLst/>
          </a:prstGeom>
        </p:spPr>
      </p:pic>
      <p:sp>
        <p:nvSpPr>
          <p:cNvPr id="11" name="Content Placeholder 10">
            <a:extLst>
              <a:ext uri="{FF2B5EF4-FFF2-40B4-BE49-F238E27FC236}">
                <a16:creationId xmlns="" xmlns:a16="http://schemas.microsoft.com/office/drawing/2014/main" id="{407EA943-7459-4FF3-8553-318AF4BF949F}"/>
              </a:ext>
            </a:extLst>
          </p:cNvPr>
          <p:cNvSpPr>
            <a:spLocks noGrp="1"/>
          </p:cNvSpPr>
          <p:nvPr>
            <p:ph sz="quarter" idx="31"/>
          </p:nvPr>
        </p:nvSpPr>
        <p:spPr>
          <a:xfrm>
            <a:off x="9618564" y="5718196"/>
            <a:ext cx="926532" cy="174005"/>
          </a:xfrm>
        </p:spPr>
        <p:txBody>
          <a:bodyPr/>
          <a:lstStyle/>
          <a:p>
            <a:r>
              <a:rPr lang="en-US" altLang="en-US" sz="1600" b="1" dirty="0">
                <a:sym typeface="Symbol" panose="05050102010706020507" pitchFamily="18" charset="2"/>
              </a:rPr>
              <a:t>Figure 13</a:t>
            </a:r>
          </a:p>
        </p:txBody>
      </p:sp>
    </p:spTree>
    <p:extLst>
      <p:ext uri="{BB962C8B-B14F-4D97-AF65-F5344CB8AC3E}">
        <p14:creationId xmlns:p14="http://schemas.microsoft.com/office/powerpoint/2010/main" val="14029137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E237B-F747-46AD-817C-5B88E81783F7}"/>
              </a:ext>
            </a:extLst>
          </p:cNvPr>
          <p:cNvSpPr>
            <a:spLocks noGrp="1"/>
          </p:cNvSpPr>
          <p:nvPr>
            <p:ph type="title"/>
          </p:nvPr>
        </p:nvSpPr>
        <p:spPr/>
        <p:txBody>
          <a:bodyPr/>
          <a:lstStyle/>
          <a:p>
            <a:r>
              <a:rPr lang="en-US" altLang="en-US" dirty="0"/>
              <a:t>Moments and Centers of Mass </a:t>
            </a:r>
            <a:r>
              <a:rPr lang="en-US" altLang="en-US" sz="2400" b="0" dirty="0"/>
              <a:t>(10 of 10)</a:t>
            </a:r>
            <a:endParaRPr lang="en-US" dirty="0"/>
          </a:p>
        </p:txBody>
      </p:sp>
      <p:sp>
        <p:nvSpPr>
          <p:cNvPr id="3" name="Content Placeholder 2">
            <a:extLst>
              <a:ext uri="{FF2B5EF4-FFF2-40B4-BE49-F238E27FC236}">
                <a16:creationId xmlns="" xmlns:a16="http://schemas.microsoft.com/office/drawing/2014/main" id="{BD5B532F-BFD8-42DA-93CC-270404CFA48D}"/>
              </a:ext>
            </a:extLst>
          </p:cNvPr>
          <p:cNvSpPr>
            <a:spLocks noGrp="1"/>
          </p:cNvSpPr>
          <p:nvPr>
            <p:ph sz="quarter" idx="23"/>
          </p:nvPr>
        </p:nvSpPr>
        <p:spPr>
          <a:xfrm>
            <a:off x="736600" y="1289050"/>
            <a:ext cx="10718800" cy="587376"/>
          </a:xfrm>
        </p:spPr>
        <p:txBody>
          <a:bodyPr/>
          <a:lstStyle/>
          <a:p>
            <a:r>
              <a:rPr lang="en-US" altLang="en-US" dirty="0">
                <a:sym typeface="Symbol" panose="05050102010706020507" pitchFamily="18" charset="2"/>
              </a:rPr>
              <a:t>We end this section by showing a surprising connection between centroids and volumes of revolution.</a:t>
            </a:r>
          </a:p>
        </p:txBody>
      </p:sp>
      <p:sp>
        <p:nvSpPr>
          <p:cNvPr id="4" name="Content Placeholder 3">
            <a:extLst>
              <a:ext uri="{FF2B5EF4-FFF2-40B4-BE49-F238E27FC236}">
                <a16:creationId xmlns="" xmlns:a16="http://schemas.microsoft.com/office/drawing/2014/main" id="{316733B6-6C26-4204-9737-F92CB0BAE6EE}"/>
              </a:ext>
            </a:extLst>
          </p:cNvPr>
          <p:cNvSpPr>
            <a:spLocks noGrp="1"/>
          </p:cNvSpPr>
          <p:nvPr>
            <p:ph sz="quarter" idx="24"/>
          </p:nvPr>
        </p:nvSpPr>
        <p:spPr>
          <a:xfrm>
            <a:off x="736600" y="2265363"/>
            <a:ext cx="3564194" cy="279400"/>
          </a:xfrm>
        </p:spPr>
        <p:txBody>
          <a:bodyPr/>
          <a:lstStyle/>
          <a:p>
            <a:r>
              <a:rPr lang="en-US" b="1" dirty="0">
                <a:solidFill>
                  <a:srgbClr val="0000A3"/>
                </a:solidFill>
              </a:rPr>
              <a:t>Theorem of Pappus </a:t>
            </a:r>
            <a:r>
              <a:rPr lang="en-US" dirty="0"/>
              <a:t>Let</a:t>
            </a:r>
          </a:p>
        </p:txBody>
      </p:sp>
      <p:graphicFrame>
        <p:nvGraphicFramePr>
          <p:cNvPr id="12" name="Content Placeholder 11" descr="R">
            <a:extLst>
              <a:ext uri="{FF2B5EF4-FFF2-40B4-BE49-F238E27FC236}">
                <a16:creationId xmlns="" xmlns:a16="http://schemas.microsoft.com/office/drawing/2014/main" id="{72AFF023-AFB8-4461-882C-87197E0386EA}"/>
              </a:ext>
            </a:extLst>
          </p:cNvPr>
          <p:cNvGraphicFramePr>
            <a:graphicFrameLocks noGrp="1" noChangeAspect="1"/>
          </p:cNvGraphicFramePr>
          <p:nvPr>
            <p:ph sz="quarter" idx="25"/>
            <p:extLst>
              <p:ext uri="{D42A27DB-BD31-4B8C-83A1-F6EECF244321}">
                <p14:modId xmlns:p14="http://schemas.microsoft.com/office/powerpoint/2010/main" val="4193095305"/>
              </p:ext>
            </p:extLst>
          </p:nvPr>
        </p:nvGraphicFramePr>
        <p:xfrm>
          <a:off x="4227159" y="2231897"/>
          <a:ext cx="354978" cy="371881"/>
        </p:xfrm>
        <a:graphic>
          <a:graphicData uri="http://schemas.openxmlformats.org/presentationml/2006/ole">
            <mc:AlternateContent xmlns:mc="http://schemas.openxmlformats.org/markup-compatibility/2006">
              <mc:Choice xmlns:v="urn:schemas-microsoft-com:vml" Requires="v">
                <p:oleObj spid="_x0000_s608570" name="Equation" r:id="rId3" imgW="266400" imgH="279360" progId="Equation.DSMT4">
                  <p:embed/>
                </p:oleObj>
              </mc:Choice>
              <mc:Fallback>
                <p:oleObj name="Equation" r:id="rId3" imgW="266400" imgH="279360" progId="Equation.DSMT4">
                  <p:embed/>
                  <p:pic>
                    <p:nvPicPr>
                      <p:cNvPr id="12" name="Content Placeholder 11">
                        <a:extLst>
                          <a:ext uri="{FF2B5EF4-FFF2-40B4-BE49-F238E27FC236}">
                            <a16:creationId xmlns="" xmlns:a16="http://schemas.microsoft.com/office/drawing/2014/main" id="{72AFF023-AFB8-4461-882C-87197E0386EA}"/>
                          </a:ext>
                        </a:extLst>
                      </p:cNvPr>
                      <p:cNvPicPr/>
                      <p:nvPr/>
                    </p:nvPicPr>
                    <p:blipFill>
                      <a:blip r:embed="rId4"/>
                      <a:stretch>
                        <a:fillRect/>
                      </a:stretch>
                    </p:blipFill>
                    <p:spPr>
                      <a:xfrm>
                        <a:off x="4227159" y="2231897"/>
                        <a:ext cx="354978" cy="371881"/>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92AF45D8-BA52-480D-9D6A-13745DA57649}"/>
              </a:ext>
            </a:extLst>
          </p:cNvPr>
          <p:cNvSpPr>
            <a:spLocks noGrp="1"/>
          </p:cNvSpPr>
          <p:nvPr>
            <p:ph sz="quarter" idx="26"/>
          </p:nvPr>
        </p:nvSpPr>
        <p:spPr>
          <a:xfrm>
            <a:off x="4636064" y="2256390"/>
            <a:ext cx="6873263" cy="335689"/>
          </a:xfrm>
        </p:spPr>
        <p:txBody>
          <a:bodyPr/>
          <a:lstStyle/>
          <a:p>
            <a:r>
              <a:rPr lang="en-US" dirty="0"/>
              <a:t>be a plane region that lies entirely on one side of a</a:t>
            </a:r>
          </a:p>
        </p:txBody>
      </p:sp>
      <p:sp>
        <p:nvSpPr>
          <p:cNvPr id="7" name="Content Placeholder 6">
            <a:extLst>
              <a:ext uri="{FF2B5EF4-FFF2-40B4-BE49-F238E27FC236}">
                <a16:creationId xmlns="" xmlns:a16="http://schemas.microsoft.com/office/drawing/2014/main" id="{3E011C05-B10A-4731-A7B3-96B17810053F}"/>
              </a:ext>
            </a:extLst>
          </p:cNvPr>
          <p:cNvSpPr>
            <a:spLocks noGrp="1"/>
          </p:cNvSpPr>
          <p:nvPr>
            <p:ph sz="quarter" idx="27"/>
          </p:nvPr>
        </p:nvSpPr>
        <p:spPr>
          <a:xfrm>
            <a:off x="788220" y="2745474"/>
            <a:ext cx="2758257" cy="279400"/>
          </a:xfrm>
        </p:spPr>
        <p:txBody>
          <a:bodyPr/>
          <a:lstStyle/>
          <a:p>
            <a:r>
              <a:rPr lang="en-US" dirty="0"/>
              <a:t>line </a:t>
            </a:r>
            <a:r>
              <a:rPr lang="en-US" i="1" dirty="0"/>
              <a:t>l</a:t>
            </a:r>
            <a:r>
              <a:rPr lang="en-US" dirty="0"/>
              <a:t> in the plane. If</a:t>
            </a:r>
          </a:p>
        </p:txBody>
      </p:sp>
      <p:graphicFrame>
        <p:nvGraphicFramePr>
          <p:cNvPr id="24" name="Content Placeholder 24" descr="R">
            <a:extLst>
              <a:ext uri="{FF2B5EF4-FFF2-40B4-BE49-F238E27FC236}">
                <a16:creationId xmlns="" xmlns:a16="http://schemas.microsoft.com/office/drawing/2014/main" id="{7E24E30E-8B10-44C3-8B7A-52467DD5663C}"/>
              </a:ext>
            </a:extLst>
          </p:cNvPr>
          <p:cNvGraphicFramePr>
            <a:graphicFrameLocks noGrp="1" noChangeAspect="1"/>
          </p:cNvGraphicFramePr>
          <p:nvPr>
            <p:ph sz="quarter" idx="28"/>
            <p:extLst>
              <p:ext uri="{D42A27DB-BD31-4B8C-83A1-F6EECF244321}">
                <p14:modId xmlns:p14="http://schemas.microsoft.com/office/powerpoint/2010/main" val="1054806364"/>
              </p:ext>
            </p:extLst>
          </p:nvPr>
        </p:nvGraphicFramePr>
        <p:xfrm>
          <a:off x="3546477" y="2680139"/>
          <a:ext cx="354978" cy="371881"/>
        </p:xfrm>
        <a:graphic>
          <a:graphicData uri="http://schemas.openxmlformats.org/presentationml/2006/ole">
            <mc:AlternateContent xmlns:mc="http://schemas.openxmlformats.org/markup-compatibility/2006">
              <mc:Choice xmlns:v="urn:schemas-microsoft-com:vml" Requires="v">
                <p:oleObj spid="_x0000_s608571" name="Equation" r:id="rId5" imgW="266400" imgH="279360" progId="Equation.DSMT4">
                  <p:embed/>
                </p:oleObj>
              </mc:Choice>
              <mc:Fallback>
                <p:oleObj name="Equation" r:id="rId5" imgW="266400" imgH="279360" progId="Equation.DSMT4">
                  <p:embed/>
                  <p:pic>
                    <p:nvPicPr>
                      <p:cNvPr id="24" name="Content Placeholder 24">
                        <a:extLst>
                          <a:ext uri="{FF2B5EF4-FFF2-40B4-BE49-F238E27FC236}">
                            <a16:creationId xmlns="" xmlns:a16="http://schemas.microsoft.com/office/drawing/2014/main" id="{7E24E30E-8B10-44C3-8B7A-52467DD5663C}"/>
                          </a:ext>
                        </a:extLst>
                      </p:cNvPr>
                      <p:cNvPicPr/>
                      <p:nvPr/>
                    </p:nvPicPr>
                    <p:blipFill>
                      <a:blip r:embed="rId4"/>
                      <a:stretch>
                        <a:fillRect/>
                      </a:stretch>
                    </p:blipFill>
                    <p:spPr>
                      <a:xfrm>
                        <a:off x="3546477" y="2680139"/>
                        <a:ext cx="354978" cy="371881"/>
                      </a:xfrm>
                      <a:prstGeom prst="rect">
                        <a:avLst/>
                      </a:prstGeom>
                    </p:spPr>
                  </p:pic>
                </p:oleObj>
              </mc:Fallback>
            </mc:AlternateContent>
          </a:graphicData>
        </a:graphic>
      </p:graphicFrame>
      <p:sp>
        <p:nvSpPr>
          <p:cNvPr id="14" name="Content Placeholder 13">
            <a:extLst>
              <a:ext uri="{FF2B5EF4-FFF2-40B4-BE49-F238E27FC236}">
                <a16:creationId xmlns="" xmlns:a16="http://schemas.microsoft.com/office/drawing/2014/main" id="{9E089D36-CCC5-46AE-A9EE-B495ED15D002}"/>
              </a:ext>
            </a:extLst>
          </p:cNvPr>
          <p:cNvSpPr>
            <a:spLocks noGrp="1"/>
          </p:cNvSpPr>
          <p:nvPr>
            <p:ph sz="quarter" idx="29"/>
          </p:nvPr>
        </p:nvSpPr>
        <p:spPr>
          <a:xfrm>
            <a:off x="4035607" y="2718948"/>
            <a:ext cx="7318193" cy="335689"/>
          </a:xfrm>
        </p:spPr>
        <p:txBody>
          <a:bodyPr/>
          <a:lstStyle/>
          <a:p>
            <a:r>
              <a:rPr lang="en-US" dirty="0"/>
              <a:t>is rotated about </a:t>
            </a:r>
            <a:r>
              <a:rPr lang="en-US" i="1" dirty="0"/>
              <a:t>l</a:t>
            </a:r>
            <a:r>
              <a:rPr lang="en-US" dirty="0"/>
              <a:t>, then the volume of the resulting</a:t>
            </a:r>
          </a:p>
        </p:txBody>
      </p:sp>
      <p:sp>
        <p:nvSpPr>
          <p:cNvPr id="15" name="Content Placeholder 14">
            <a:extLst>
              <a:ext uri="{FF2B5EF4-FFF2-40B4-BE49-F238E27FC236}">
                <a16:creationId xmlns="" xmlns:a16="http://schemas.microsoft.com/office/drawing/2014/main" id="{E2F2214B-BC5F-4810-B097-71F607DBB875}"/>
              </a:ext>
            </a:extLst>
          </p:cNvPr>
          <p:cNvSpPr>
            <a:spLocks noGrp="1"/>
          </p:cNvSpPr>
          <p:nvPr>
            <p:ph sz="quarter" idx="30"/>
          </p:nvPr>
        </p:nvSpPr>
        <p:spPr>
          <a:xfrm>
            <a:off x="736600" y="3224144"/>
            <a:ext cx="4838290" cy="279400"/>
          </a:xfrm>
        </p:spPr>
        <p:txBody>
          <a:bodyPr/>
          <a:lstStyle/>
          <a:p>
            <a:r>
              <a:rPr lang="en-US" dirty="0"/>
              <a:t>solid is </a:t>
            </a:r>
            <a:r>
              <a:rPr lang="it-IT" dirty="0"/>
              <a:t>the</a:t>
            </a:r>
            <a:r>
              <a:rPr lang="es-ES_tradnl" dirty="0"/>
              <a:t> product</a:t>
            </a:r>
            <a:r>
              <a:rPr lang="en-US" dirty="0"/>
              <a:t> of the area </a:t>
            </a:r>
            <a:r>
              <a:rPr lang="en-US" i="1" dirty="0"/>
              <a:t>A</a:t>
            </a:r>
            <a:r>
              <a:rPr lang="en-US" dirty="0"/>
              <a:t> of</a:t>
            </a:r>
          </a:p>
        </p:txBody>
      </p:sp>
      <p:graphicFrame>
        <p:nvGraphicFramePr>
          <p:cNvPr id="25" name="Content Placeholder 26" descr="R">
            <a:extLst>
              <a:ext uri="{FF2B5EF4-FFF2-40B4-BE49-F238E27FC236}">
                <a16:creationId xmlns="" xmlns:a16="http://schemas.microsoft.com/office/drawing/2014/main" id="{07710928-22F3-4C97-9FB2-92AA7A54BD1F}"/>
              </a:ext>
            </a:extLst>
          </p:cNvPr>
          <p:cNvGraphicFramePr>
            <a:graphicFrameLocks noGrp="1" noChangeAspect="1"/>
          </p:cNvGraphicFramePr>
          <p:nvPr>
            <p:ph sz="quarter" idx="31"/>
            <p:extLst>
              <p:ext uri="{D42A27DB-BD31-4B8C-83A1-F6EECF244321}">
                <p14:modId xmlns:p14="http://schemas.microsoft.com/office/powerpoint/2010/main" val="1622226077"/>
              </p:ext>
            </p:extLst>
          </p:nvPr>
        </p:nvGraphicFramePr>
        <p:xfrm>
          <a:off x="5572790" y="3159154"/>
          <a:ext cx="390476" cy="409069"/>
        </p:xfrm>
        <a:graphic>
          <a:graphicData uri="http://schemas.openxmlformats.org/presentationml/2006/ole">
            <mc:AlternateContent xmlns:mc="http://schemas.openxmlformats.org/markup-compatibility/2006">
              <mc:Choice xmlns:v="urn:schemas-microsoft-com:vml" Requires="v">
                <p:oleObj spid="_x0000_s608572" name="Equation" r:id="rId6" imgW="266400" imgH="279360" progId="Equation.DSMT4">
                  <p:embed/>
                </p:oleObj>
              </mc:Choice>
              <mc:Fallback>
                <p:oleObj name="Equation" r:id="rId6" imgW="266400" imgH="279360" progId="Equation.DSMT4">
                  <p:embed/>
                  <p:pic>
                    <p:nvPicPr>
                      <p:cNvPr id="25" name="Content Placeholder 26">
                        <a:extLst>
                          <a:ext uri="{FF2B5EF4-FFF2-40B4-BE49-F238E27FC236}">
                            <a16:creationId xmlns="" xmlns:a16="http://schemas.microsoft.com/office/drawing/2014/main" id="{07710928-22F3-4C97-9FB2-92AA7A54BD1F}"/>
                          </a:ext>
                        </a:extLst>
                      </p:cNvPr>
                      <p:cNvPicPr/>
                      <p:nvPr/>
                    </p:nvPicPr>
                    <p:blipFill>
                      <a:blip r:embed="rId4"/>
                      <a:stretch>
                        <a:fillRect/>
                      </a:stretch>
                    </p:blipFill>
                    <p:spPr>
                      <a:xfrm>
                        <a:off x="5572790" y="3159154"/>
                        <a:ext cx="390476" cy="409069"/>
                      </a:xfrm>
                      <a:prstGeom prst="rect">
                        <a:avLst/>
                      </a:prstGeom>
                    </p:spPr>
                  </p:pic>
                </p:oleObj>
              </mc:Fallback>
            </mc:AlternateContent>
          </a:graphicData>
        </a:graphic>
      </p:graphicFrame>
      <p:sp>
        <p:nvSpPr>
          <p:cNvPr id="17" name="Content Placeholder 16">
            <a:extLst>
              <a:ext uri="{FF2B5EF4-FFF2-40B4-BE49-F238E27FC236}">
                <a16:creationId xmlns="" xmlns:a16="http://schemas.microsoft.com/office/drawing/2014/main" id="{A3F59A24-3AB9-40D9-B9D1-DED73913FE94}"/>
              </a:ext>
            </a:extLst>
          </p:cNvPr>
          <p:cNvSpPr>
            <a:spLocks noGrp="1"/>
          </p:cNvSpPr>
          <p:nvPr>
            <p:ph sz="quarter" idx="32"/>
          </p:nvPr>
        </p:nvSpPr>
        <p:spPr>
          <a:xfrm>
            <a:off x="6095998" y="3207626"/>
            <a:ext cx="5584725" cy="295918"/>
          </a:xfrm>
        </p:spPr>
        <p:txBody>
          <a:bodyPr/>
          <a:lstStyle/>
          <a:p>
            <a:r>
              <a:rPr lang="en-US" dirty="0"/>
              <a:t>and the distance </a:t>
            </a:r>
            <a:r>
              <a:rPr lang="en-US" i="1" dirty="0"/>
              <a:t>d</a:t>
            </a:r>
            <a:r>
              <a:rPr lang="en-US" dirty="0"/>
              <a:t> traveled by the</a:t>
            </a:r>
          </a:p>
        </p:txBody>
      </p:sp>
      <p:sp>
        <p:nvSpPr>
          <p:cNvPr id="18" name="Content Placeholder 17">
            <a:extLst>
              <a:ext uri="{FF2B5EF4-FFF2-40B4-BE49-F238E27FC236}">
                <a16:creationId xmlns="" xmlns:a16="http://schemas.microsoft.com/office/drawing/2014/main" id="{1A31413C-C9EB-485F-B3FE-812E337E6389}"/>
              </a:ext>
            </a:extLst>
          </p:cNvPr>
          <p:cNvSpPr>
            <a:spLocks noGrp="1"/>
          </p:cNvSpPr>
          <p:nvPr>
            <p:ph sz="quarter" idx="33"/>
          </p:nvPr>
        </p:nvSpPr>
        <p:spPr>
          <a:xfrm>
            <a:off x="736600" y="3702814"/>
            <a:ext cx="1578897" cy="279400"/>
          </a:xfrm>
        </p:spPr>
        <p:txBody>
          <a:bodyPr/>
          <a:lstStyle/>
          <a:p>
            <a:r>
              <a:rPr lang="en-US" dirty="0"/>
              <a:t>centroid of </a:t>
            </a:r>
          </a:p>
        </p:txBody>
      </p:sp>
      <p:graphicFrame>
        <p:nvGraphicFramePr>
          <p:cNvPr id="26" name="Content Placeholder 28" descr="R">
            <a:extLst>
              <a:ext uri="{FF2B5EF4-FFF2-40B4-BE49-F238E27FC236}">
                <a16:creationId xmlns="" xmlns:a16="http://schemas.microsoft.com/office/drawing/2014/main" id="{4E97C181-5196-4C4B-A778-2B30F9F3DAC6}"/>
              </a:ext>
            </a:extLst>
          </p:cNvPr>
          <p:cNvGraphicFramePr>
            <a:graphicFrameLocks noGrp="1" noChangeAspect="1"/>
          </p:cNvGraphicFramePr>
          <p:nvPr>
            <p:ph sz="quarter" idx="34"/>
            <p:extLst>
              <p:ext uri="{D42A27DB-BD31-4B8C-83A1-F6EECF244321}">
                <p14:modId xmlns:p14="http://schemas.microsoft.com/office/powerpoint/2010/main" val="893149163"/>
              </p:ext>
            </p:extLst>
          </p:nvPr>
        </p:nvGraphicFramePr>
        <p:xfrm>
          <a:off x="2259315" y="3638880"/>
          <a:ext cx="430276" cy="393780"/>
        </p:xfrm>
        <a:graphic>
          <a:graphicData uri="http://schemas.openxmlformats.org/presentationml/2006/ole">
            <mc:AlternateContent xmlns:mc="http://schemas.openxmlformats.org/markup-compatibility/2006">
              <mc:Choice xmlns:v="urn:schemas-microsoft-com:vml" Requires="v">
                <p:oleObj spid="_x0000_s608573" name="Equation" r:id="rId7" imgW="304560" imgH="279360" progId="Equation.DSMT4">
                  <p:embed/>
                </p:oleObj>
              </mc:Choice>
              <mc:Fallback>
                <p:oleObj name="Equation" r:id="rId7" imgW="304560" imgH="279360" progId="Equation.DSMT4">
                  <p:embed/>
                  <p:pic>
                    <p:nvPicPr>
                      <p:cNvPr id="26" name="Content Placeholder 28">
                        <a:extLst>
                          <a:ext uri="{FF2B5EF4-FFF2-40B4-BE49-F238E27FC236}">
                            <a16:creationId xmlns="" xmlns:a16="http://schemas.microsoft.com/office/drawing/2014/main" id="{4E97C181-5196-4C4B-A778-2B30F9F3DAC6}"/>
                          </a:ext>
                        </a:extLst>
                      </p:cNvPr>
                      <p:cNvPicPr/>
                      <p:nvPr/>
                    </p:nvPicPr>
                    <p:blipFill>
                      <a:blip r:embed="rId8"/>
                      <a:stretch>
                        <a:fillRect/>
                      </a:stretch>
                    </p:blipFill>
                    <p:spPr>
                      <a:xfrm>
                        <a:off x="2259315" y="3638880"/>
                        <a:ext cx="430276" cy="393780"/>
                      </a:xfrm>
                      <a:prstGeom prst="rect">
                        <a:avLst/>
                      </a:prstGeom>
                    </p:spPr>
                  </p:pic>
                </p:oleObj>
              </mc:Fallback>
            </mc:AlternateContent>
          </a:graphicData>
        </a:graphic>
      </p:graphicFrame>
    </p:spTree>
    <p:extLst>
      <p:ext uri="{BB962C8B-B14F-4D97-AF65-F5344CB8AC3E}">
        <p14:creationId xmlns:p14="http://schemas.microsoft.com/office/powerpoint/2010/main" val="1173274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6678D-C979-451B-ADA0-0380434CA9E2}"/>
              </a:ext>
            </a:extLst>
          </p:cNvPr>
          <p:cNvSpPr>
            <a:spLocks noGrp="1"/>
          </p:cNvSpPr>
          <p:nvPr>
            <p:ph type="title"/>
          </p:nvPr>
        </p:nvSpPr>
        <p:spPr>
          <a:xfrm>
            <a:off x="838200" y="2795016"/>
            <a:ext cx="10515600" cy="672105"/>
          </a:xfrm>
        </p:spPr>
        <p:txBody>
          <a:bodyPr/>
          <a:lstStyle/>
          <a:p>
            <a:pPr algn="ctr"/>
            <a:r>
              <a:rPr lang="en-US" sz="4000" dirty="0"/>
              <a:t>Hydrostatic Pressure and Force</a:t>
            </a:r>
          </a:p>
        </p:txBody>
      </p:sp>
    </p:spTree>
    <p:extLst>
      <p:ext uri="{BB962C8B-B14F-4D97-AF65-F5344CB8AC3E}">
        <p14:creationId xmlns:p14="http://schemas.microsoft.com/office/powerpoint/2010/main" val="3524909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E8909-6B88-42B5-ACBF-9A58F1F3EF78}"/>
              </a:ext>
            </a:extLst>
          </p:cNvPr>
          <p:cNvSpPr>
            <a:spLocks noGrp="1"/>
          </p:cNvSpPr>
          <p:nvPr>
            <p:ph type="title"/>
          </p:nvPr>
        </p:nvSpPr>
        <p:spPr/>
        <p:txBody>
          <a:bodyPr/>
          <a:lstStyle/>
          <a:p>
            <a:r>
              <a:rPr lang="en-US" altLang="en-US" dirty="0"/>
              <a:t>Example 7 </a:t>
            </a:r>
            <a:endParaRPr lang="en-US" dirty="0"/>
          </a:p>
        </p:txBody>
      </p:sp>
      <p:sp>
        <p:nvSpPr>
          <p:cNvPr id="3" name="Content Placeholder 2">
            <a:extLst>
              <a:ext uri="{FF2B5EF4-FFF2-40B4-BE49-F238E27FC236}">
                <a16:creationId xmlns="" xmlns:a16="http://schemas.microsoft.com/office/drawing/2014/main" id="{54D5E3D6-B46D-4D1A-93FF-BB3D5D35DA7D}"/>
              </a:ext>
            </a:extLst>
          </p:cNvPr>
          <p:cNvSpPr>
            <a:spLocks noGrp="1"/>
          </p:cNvSpPr>
          <p:nvPr>
            <p:ph sz="quarter" idx="23"/>
          </p:nvPr>
        </p:nvSpPr>
        <p:spPr>
          <a:xfrm>
            <a:off x="736600" y="1289049"/>
            <a:ext cx="10718800" cy="1073475"/>
          </a:xfrm>
        </p:spPr>
        <p:txBody>
          <a:bodyPr/>
          <a:lstStyle/>
          <a:p>
            <a:r>
              <a:rPr lang="en-US" altLang="en-US" dirty="0">
                <a:sym typeface="Symbol" panose="05050102010706020507" pitchFamily="18" charset="2"/>
              </a:rPr>
              <a:t>A torus is formed by rotating a circle of radius </a:t>
            </a:r>
            <a:r>
              <a:rPr lang="en-US" altLang="en-US" i="1" dirty="0">
                <a:sym typeface="Symbol" panose="05050102010706020507" pitchFamily="18" charset="2"/>
              </a:rPr>
              <a:t>r</a:t>
            </a:r>
            <a:r>
              <a:rPr lang="en-US" altLang="en-US" dirty="0">
                <a:sym typeface="Symbol" panose="05050102010706020507" pitchFamily="18" charset="2"/>
              </a:rPr>
              <a:t> about a line in the plane of the circle that is a distance </a:t>
            </a:r>
            <a:r>
              <a:rPr lang="en-US" altLang="en-US" i="1" dirty="0">
                <a:sym typeface="Symbol" panose="05050102010706020507" pitchFamily="18" charset="2"/>
              </a:rPr>
              <a:t>R </a:t>
            </a:r>
            <a:r>
              <a:rPr lang="en-US" altLang="en-US" dirty="0">
                <a:sym typeface="Symbol" panose="05050102010706020507" pitchFamily="18" charset="2"/>
              </a:rPr>
              <a:t>(&gt; </a:t>
            </a:r>
            <a:r>
              <a:rPr lang="en-US" altLang="en-US" i="1" dirty="0">
                <a:sym typeface="Symbol" panose="05050102010706020507" pitchFamily="18" charset="2"/>
              </a:rPr>
              <a:t>r</a:t>
            </a:r>
            <a:r>
              <a:rPr lang="en-US" altLang="en-US" dirty="0">
                <a:sym typeface="Symbol" panose="05050102010706020507" pitchFamily="18" charset="2"/>
              </a:rPr>
              <a:t>) from the center of the circle. Find the volume of the torus.</a:t>
            </a:r>
          </a:p>
        </p:txBody>
      </p:sp>
      <p:sp>
        <p:nvSpPr>
          <p:cNvPr id="4" name="Content Placeholder 3">
            <a:extLst>
              <a:ext uri="{FF2B5EF4-FFF2-40B4-BE49-F238E27FC236}">
                <a16:creationId xmlns="" xmlns:a16="http://schemas.microsoft.com/office/drawing/2014/main" id="{6485D824-EDBC-4EDA-AF23-2F4E48CA0B4C}"/>
              </a:ext>
            </a:extLst>
          </p:cNvPr>
          <p:cNvSpPr>
            <a:spLocks noGrp="1"/>
          </p:cNvSpPr>
          <p:nvPr>
            <p:ph sz="quarter" idx="24"/>
          </p:nvPr>
        </p:nvSpPr>
        <p:spPr>
          <a:xfrm>
            <a:off x="736600" y="2786288"/>
            <a:ext cx="2694668" cy="734675"/>
          </a:xfrm>
        </p:spPr>
        <p:txBody>
          <a:bodyPr/>
          <a:lstStyle/>
          <a:p>
            <a:r>
              <a:rPr lang="en-US" altLang="en-US" b="1" dirty="0">
                <a:solidFill>
                  <a:srgbClr val="0000A3"/>
                </a:solidFill>
                <a:sym typeface="Symbol" panose="05050102010706020507" pitchFamily="18" charset="2"/>
              </a:rPr>
              <a:t>Solution:</a:t>
            </a:r>
          </a:p>
          <a:p>
            <a:r>
              <a:rPr lang="en-US" altLang="en-US" dirty="0">
                <a:sym typeface="Symbol" panose="05050102010706020507" pitchFamily="18" charset="2"/>
              </a:rPr>
              <a:t>The circle has area</a:t>
            </a:r>
            <a:endParaRPr lang="en-US" dirty="0"/>
          </a:p>
        </p:txBody>
      </p:sp>
      <p:graphicFrame>
        <p:nvGraphicFramePr>
          <p:cNvPr id="12" name="Content Placeholder 11" descr="A = pi(r^2)">
            <a:extLst>
              <a:ext uri="{FF2B5EF4-FFF2-40B4-BE49-F238E27FC236}">
                <a16:creationId xmlns="" xmlns:a16="http://schemas.microsoft.com/office/drawing/2014/main" id="{8DC45C2E-BFF5-4F56-922E-1BF1456A163C}"/>
              </a:ext>
            </a:extLst>
          </p:cNvPr>
          <p:cNvGraphicFramePr>
            <a:graphicFrameLocks noGrp="1" noChangeAspect="1"/>
          </p:cNvGraphicFramePr>
          <p:nvPr>
            <p:ph sz="quarter" idx="25"/>
            <p:extLst>
              <p:ext uri="{D42A27DB-BD31-4B8C-83A1-F6EECF244321}">
                <p14:modId xmlns:p14="http://schemas.microsoft.com/office/powerpoint/2010/main" val="3502427201"/>
              </p:ext>
            </p:extLst>
          </p:nvPr>
        </p:nvGraphicFramePr>
        <p:xfrm>
          <a:off x="3449638" y="3187700"/>
          <a:ext cx="1104900" cy="355600"/>
        </p:xfrm>
        <a:graphic>
          <a:graphicData uri="http://schemas.openxmlformats.org/presentationml/2006/ole">
            <mc:AlternateContent xmlns:mc="http://schemas.openxmlformats.org/markup-compatibility/2006">
              <mc:Choice xmlns:v="urn:schemas-microsoft-com:vml" Requires="v">
                <p:oleObj spid="_x0000_s609440" name="Equation" r:id="rId3" imgW="1104840" imgH="355320" progId="Equation.DSMT4">
                  <p:embed/>
                </p:oleObj>
              </mc:Choice>
              <mc:Fallback>
                <p:oleObj name="Equation" r:id="rId3" imgW="1104840" imgH="355320" progId="Equation.DSMT4">
                  <p:embed/>
                  <p:pic>
                    <p:nvPicPr>
                      <p:cNvPr id="12" name="Content Placeholder 11">
                        <a:extLst>
                          <a:ext uri="{FF2B5EF4-FFF2-40B4-BE49-F238E27FC236}">
                            <a16:creationId xmlns="" xmlns:a16="http://schemas.microsoft.com/office/drawing/2014/main" id="{8DC45C2E-BFF5-4F56-922E-1BF1456A163C}"/>
                          </a:ext>
                        </a:extLst>
                      </p:cNvPr>
                      <p:cNvPicPr/>
                      <p:nvPr/>
                    </p:nvPicPr>
                    <p:blipFill>
                      <a:blip r:embed="rId4"/>
                      <a:stretch>
                        <a:fillRect/>
                      </a:stretch>
                    </p:blipFill>
                    <p:spPr>
                      <a:xfrm>
                        <a:off x="3449638" y="3187700"/>
                        <a:ext cx="1104900" cy="355600"/>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6B99E462-5A7D-47FA-A513-C4DCB233EE46}"/>
              </a:ext>
            </a:extLst>
          </p:cNvPr>
          <p:cNvSpPr>
            <a:spLocks noGrp="1"/>
          </p:cNvSpPr>
          <p:nvPr>
            <p:ph sz="quarter" idx="26"/>
          </p:nvPr>
        </p:nvSpPr>
        <p:spPr>
          <a:xfrm>
            <a:off x="4683168" y="3235353"/>
            <a:ext cx="6050484" cy="331791"/>
          </a:xfrm>
        </p:spPr>
        <p:txBody>
          <a:bodyPr/>
          <a:lstStyle/>
          <a:p>
            <a:r>
              <a:rPr lang="en-US" altLang="en-US" dirty="0">
                <a:sym typeface="Symbol" panose="05050102010706020507" pitchFamily="18" charset="2"/>
              </a:rPr>
              <a:t>By the symmetry principle, its centroid is</a:t>
            </a:r>
            <a:endParaRPr lang="en-US" dirty="0"/>
          </a:p>
        </p:txBody>
      </p:sp>
      <p:sp>
        <p:nvSpPr>
          <p:cNvPr id="7" name="Content Placeholder 6">
            <a:extLst>
              <a:ext uri="{FF2B5EF4-FFF2-40B4-BE49-F238E27FC236}">
                <a16:creationId xmlns="" xmlns:a16="http://schemas.microsoft.com/office/drawing/2014/main" id="{71E58B37-65BD-43B1-9344-5C7F97A734CE}"/>
              </a:ext>
            </a:extLst>
          </p:cNvPr>
          <p:cNvSpPr>
            <a:spLocks noGrp="1"/>
          </p:cNvSpPr>
          <p:nvPr>
            <p:ph sz="quarter" idx="27"/>
          </p:nvPr>
        </p:nvSpPr>
        <p:spPr>
          <a:xfrm>
            <a:off x="736600" y="3704950"/>
            <a:ext cx="11199238" cy="847596"/>
          </a:xfrm>
        </p:spPr>
        <p:txBody>
          <a:bodyPr/>
          <a:lstStyle/>
          <a:p>
            <a:r>
              <a:rPr lang="en-US" altLang="en-US" dirty="0">
                <a:sym typeface="Symbol" panose="05050102010706020507" pitchFamily="18" charset="2"/>
              </a:rPr>
              <a:t>its center and so the distance traveled by the centroid during a rotation is </a:t>
            </a:r>
            <a:r>
              <a:rPr lang="en-US" altLang="en-US" i="1" dirty="0">
                <a:sym typeface="Symbol" panose="05050102010706020507" pitchFamily="18" charset="2"/>
              </a:rPr>
              <a:t>d </a:t>
            </a:r>
            <a:r>
              <a:rPr lang="en-US" altLang="en-US" dirty="0">
                <a:sym typeface="Symbol" panose="05050102010706020507" pitchFamily="18" charset="2"/>
              </a:rPr>
              <a:t>= </a:t>
            </a:r>
            <a:r>
              <a:rPr lang="en-US" altLang="en-US" dirty="0" smtClean="0">
                <a:sym typeface="Symbol" panose="05050102010706020507" pitchFamily="18" charset="2"/>
              </a:rPr>
              <a:t>2</a:t>
            </a:r>
            <a:r>
              <a:rPr lang="el-GR" altLang="en-US" i="1" dirty="0" smtClean="0">
                <a:latin typeface="Arial" panose="020B0604020202020204" pitchFamily="34" charset="0"/>
                <a:cs typeface="Arial" panose="020B0604020202020204" pitchFamily="34" charset="0"/>
                <a:sym typeface="Symbol" panose="05050102010706020507" pitchFamily="18" charset="2"/>
              </a:rPr>
              <a:t>π</a:t>
            </a:r>
            <a:r>
              <a:rPr lang="en-US" altLang="en-US" i="1" dirty="0" smtClean="0">
                <a:sym typeface="Symbol" panose="05050102010706020507" pitchFamily="18" charset="2"/>
              </a:rPr>
              <a:t>R</a:t>
            </a:r>
            <a:r>
              <a:rPr lang="en-US" altLang="en-US" dirty="0">
                <a:sym typeface="Symbol" panose="05050102010706020507" pitchFamily="18" charset="2"/>
              </a:rPr>
              <a:t>.</a:t>
            </a:r>
          </a:p>
          <a:p>
            <a:r>
              <a:rPr lang="en-US" altLang="en-US" dirty="0">
                <a:sym typeface="Symbol" panose="05050102010706020507" pitchFamily="18" charset="2"/>
              </a:rPr>
              <a:t>Therefore, by the Theorem of Pappus, the volume of the torus is</a:t>
            </a:r>
          </a:p>
        </p:txBody>
      </p:sp>
      <p:graphicFrame>
        <p:nvGraphicFramePr>
          <p:cNvPr id="14" name="Content Placeholder 13" descr="V = Ad = (2pi(R))(pi(r^2)) = 2(pi^2)(r^2)R">
            <a:extLst>
              <a:ext uri="{FF2B5EF4-FFF2-40B4-BE49-F238E27FC236}">
                <a16:creationId xmlns="" xmlns:a16="http://schemas.microsoft.com/office/drawing/2014/main" id="{54D1EBFC-8F82-44D9-80F3-A54C53E04001}"/>
              </a:ext>
            </a:extLst>
          </p:cNvPr>
          <p:cNvGraphicFramePr>
            <a:graphicFrameLocks noGrp="1" noChangeAspect="1"/>
          </p:cNvGraphicFramePr>
          <p:nvPr>
            <p:ph sz="quarter" idx="28"/>
            <p:extLst>
              <p:ext uri="{D42A27DB-BD31-4B8C-83A1-F6EECF244321}">
                <p14:modId xmlns:p14="http://schemas.microsoft.com/office/powerpoint/2010/main" val="1095987922"/>
              </p:ext>
            </p:extLst>
          </p:nvPr>
        </p:nvGraphicFramePr>
        <p:xfrm>
          <a:off x="3797935" y="4882900"/>
          <a:ext cx="4596130" cy="586740"/>
        </p:xfrm>
        <a:graphic>
          <a:graphicData uri="http://schemas.openxmlformats.org/presentationml/2006/ole">
            <mc:AlternateContent xmlns:mc="http://schemas.openxmlformats.org/markup-compatibility/2006">
              <mc:Choice xmlns:v="urn:schemas-microsoft-com:vml" Requires="v">
                <p:oleObj spid="_x0000_s609441" name="Equation" r:id="rId5" imgW="4178160" imgH="533160" progId="Equation.DSMT4">
                  <p:embed/>
                </p:oleObj>
              </mc:Choice>
              <mc:Fallback>
                <p:oleObj name="Equation" r:id="rId5" imgW="4178160" imgH="533160" progId="Equation.DSMT4">
                  <p:embed/>
                  <p:pic>
                    <p:nvPicPr>
                      <p:cNvPr id="14" name="Content Placeholder 13">
                        <a:extLst>
                          <a:ext uri="{FF2B5EF4-FFF2-40B4-BE49-F238E27FC236}">
                            <a16:creationId xmlns="" xmlns:a16="http://schemas.microsoft.com/office/drawing/2014/main" id="{54D1EBFC-8F82-44D9-80F3-A54C53E04001}"/>
                          </a:ext>
                        </a:extLst>
                      </p:cNvPr>
                      <p:cNvPicPr/>
                      <p:nvPr/>
                    </p:nvPicPr>
                    <p:blipFill>
                      <a:blip r:embed="rId6"/>
                      <a:stretch>
                        <a:fillRect/>
                      </a:stretch>
                    </p:blipFill>
                    <p:spPr>
                      <a:xfrm>
                        <a:off x="3797935" y="4882900"/>
                        <a:ext cx="4596130" cy="586740"/>
                      </a:xfrm>
                      <a:prstGeom prst="rect">
                        <a:avLst/>
                      </a:prstGeom>
                    </p:spPr>
                  </p:pic>
                </p:oleObj>
              </mc:Fallback>
            </mc:AlternateContent>
          </a:graphicData>
        </a:graphic>
      </p:graphicFrame>
    </p:spTree>
    <p:extLst>
      <p:ext uri="{BB962C8B-B14F-4D97-AF65-F5344CB8AC3E}">
        <p14:creationId xmlns:p14="http://schemas.microsoft.com/office/powerpoint/2010/main" val="333128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98A32E-506E-4498-80D8-5668A84270B9}"/>
              </a:ext>
            </a:extLst>
          </p:cNvPr>
          <p:cNvSpPr>
            <a:spLocks noGrp="1"/>
          </p:cNvSpPr>
          <p:nvPr>
            <p:ph type="title"/>
          </p:nvPr>
        </p:nvSpPr>
        <p:spPr/>
        <p:txBody>
          <a:bodyPr/>
          <a:lstStyle/>
          <a:p>
            <a:r>
              <a:rPr lang="en-US" sz="3200" dirty="0"/>
              <a:t>Hydrostatic Pressure and Force </a:t>
            </a:r>
            <a:r>
              <a:rPr lang="en-US" sz="2400" b="0" dirty="0"/>
              <a:t>(1 of 5)</a:t>
            </a:r>
            <a:endParaRPr lang="en-US" dirty="0"/>
          </a:p>
        </p:txBody>
      </p:sp>
      <p:sp>
        <p:nvSpPr>
          <p:cNvPr id="3" name="Content Placeholder 2">
            <a:extLst>
              <a:ext uri="{FF2B5EF4-FFF2-40B4-BE49-F238E27FC236}">
                <a16:creationId xmlns="" xmlns:a16="http://schemas.microsoft.com/office/drawing/2014/main" id="{92F8BB8E-B920-4E2F-8D20-CF15C4EA4155}"/>
              </a:ext>
            </a:extLst>
          </p:cNvPr>
          <p:cNvSpPr>
            <a:spLocks noGrp="1"/>
          </p:cNvSpPr>
          <p:nvPr>
            <p:ph sz="quarter" idx="23"/>
          </p:nvPr>
        </p:nvSpPr>
        <p:spPr>
          <a:xfrm>
            <a:off x="736600" y="1289050"/>
            <a:ext cx="10718800" cy="1867105"/>
          </a:xfrm>
        </p:spPr>
        <p:txBody>
          <a:bodyPr/>
          <a:lstStyle/>
          <a:p>
            <a:r>
              <a:rPr lang="en-US" altLang="en-US" dirty="0"/>
              <a:t>Deep-sea divers realize that water pressure increases as they dive deeper. This is because the weight of the water above them increases.</a:t>
            </a:r>
          </a:p>
          <a:p>
            <a:r>
              <a:rPr lang="en-US" altLang="en-US" dirty="0"/>
              <a:t>In general, suppose that a thin horizontal plate with area </a:t>
            </a:r>
            <a:r>
              <a:rPr lang="en-US" altLang="en-US" i="1" dirty="0"/>
              <a:t>A</a:t>
            </a:r>
            <a:r>
              <a:rPr lang="en-US" altLang="en-US" dirty="0"/>
              <a:t> square meters is submerged in a fluid of density </a:t>
            </a:r>
            <a:r>
              <a:rPr lang="el-GR" altLang="en-US" i="1" dirty="0" smtClean="0">
                <a:latin typeface="Arial" panose="020B0604020202020204" pitchFamily="34" charset="0"/>
                <a:cs typeface="Arial" panose="020B0604020202020204" pitchFamily="34" charset="0"/>
                <a:sym typeface="Symbol" panose="05050102010706020507" pitchFamily="18" charset="2"/>
              </a:rPr>
              <a:t>ρ</a:t>
            </a:r>
            <a:r>
              <a:rPr lang="en-US" altLang="en-US" dirty="0" smtClean="0"/>
              <a:t> </a:t>
            </a:r>
            <a:r>
              <a:rPr lang="en-US" altLang="en-US" dirty="0"/>
              <a:t>kilograms per cubic meter at a depth </a:t>
            </a:r>
            <a:r>
              <a:rPr lang="en-US" altLang="en-US" i="1" dirty="0"/>
              <a:t>d</a:t>
            </a:r>
            <a:r>
              <a:rPr lang="en-US" altLang="en-US" dirty="0"/>
              <a:t> meters below the surface of the fluid as in Figure 1.</a:t>
            </a:r>
          </a:p>
        </p:txBody>
      </p:sp>
      <p:pic>
        <p:nvPicPr>
          <p:cNvPr id="7" name="Content Placeholder 6" descr="An object is submerged in a fluid. The area of the object is labeled A. The distance of the object in the fluid from the surface of the fluid is d.&#10;">
            <a:extLst>
              <a:ext uri="{FF2B5EF4-FFF2-40B4-BE49-F238E27FC236}">
                <a16:creationId xmlns="" xmlns:a16="http://schemas.microsoft.com/office/drawing/2014/main" id="{88962F11-FA9C-4920-B61B-98E4CBEE8C74}"/>
              </a:ext>
            </a:extLst>
          </p:cNvPr>
          <p:cNvPicPr>
            <a:picLocks noGrp="1" noChangeAspect="1"/>
          </p:cNvPicPr>
          <p:nvPr>
            <p:ph sz="quarter" idx="24"/>
          </p:nvPr>
        </p:nvPicPr>
        <p:blipFill>
          <a:blip r:embed="rId2"/>
          <a:stretch>
            <a:fillRect/>
          </a:stretch>
        </p:blipFill>
        <p:spPr>
          <a:xfrm>
            <a:off x="3457743" y="3205794"/>
            <a:ext cx="5270165" cy="2630948"/>
          </a:xfrm>
          <a:prstGeom prst="rect">
            <a:avLst/>
          </a:prstGeom>
        </p:spPr>
      </p:pic>
      <p:sp>
        <p:nvSpPr>
          <p:cNvPr id="5" name="Content Placeholder 4">
            <a:extLst>
              <a:ext uri="{FF2B5EF4-FFF2-40B4-BE49-F238E27FC236}">
                <a16:creationId xmlns="" xmlns:a16="http://schemas.microsoft.com/office/drawing/2014/main" id="{E16D4255-CFD2-417E-B9B4-17C0D0FF8B4F}"/>
              </a:ext>
            </a:extLst>
          </p:cNvPr>
          <p:cNvSpPr>
            <a:spLocks noGrp="1"/>
          </p:cNvSpPr>
          <p:nvPr>
            <p:ph sz="quarter" idx="25"/>
          </p:nvPr>
        </p:nvSpPr>
        <p:spPr>
          <a:xfrm>
            <a:off x="736600" y="5945927"/>
            <a:ext cx="10712450" cy="258760"/>
          </a:xfrm>
        </p:spPr>
        <p:txBody>
          <a:bodyPr/>
          <a:lstStyle/>
          <a:p>
            <a:pPr algn="ctr"/>
            <a:r>
              <a:rPr lang="en-US" altLang="en-US" sz="2000" b="1" dirty="0"/>
              <a:t>Figure 1</a:t>
            </a:r>
            <a:endParaRPr lang="en-US" sz="2000" dirty="0"/>
          </a:p>
        </p:txBody>
      </p:sp>
    </p:spTree>
    <p:extLst>
      <p:ext uri="{BB962C8B-B14F-4D97-AF65-F5344CB8AC3E}">
        <p14:creationId xmlns:p14="http://schemas.microsoft.com/office/powerpoint/2010/main" val="1431968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FD310A-4CC4-4C10-9546-74D1F12B1E2B}"/>
              </a:ext>
            </a:extLst>
          </p:cNvPr>
          <p:cNvSpPr>
            <a:spLocks noGrp="1"/>
          </p:cNvSpPr>
          <p:nvPr>
            <p:ph type="title"/>
          </p:nvPr>
        </p:nvSpPr>
        <p:spPr/>
        <p:txBody>
          <a:bodyPr/>
          <a:lstStyle/>
          <a:p>
            <a:r>
              <a:rPr lang="en-US" sz="3200" dirty="0"/>
              <a:t>Hydrostatic Pressure and Force </a:t>
            </a:r>
            <a:r>
              <a:rPr lang="en-US" sz="2400" b="0" dirty="0"/>
              <a:t>(2 of 5)</a:t>
            </a:r>
            <a:endParaRPr lang="en-US" sz="2400" dirty="0"/>
          </a:p>
        </p:txBody>
      </p:sp>
      <p:sp>
        <p:nvSpPr>
          <p:cNvPr id="3" name="Content Placeholder 2">
            <a:extLst>
              <a:ext uri="{FF2B5EF4-FFF2-40B4-BE49-F238E27FC236}">
                <a16:creationId xmlns="" xmlns:a16="http://schemas.microsoft.com/office/drawing/2014/main" id="{A3B024F3-CA52-4BFC-B4CF-F941E6B1C0F1}"/>
              </a:ext>
            </a:extLst>
          </p:cNvPr>
          <p:cNvSpPr>
            <a:spLocks noGrp="1"/>
          </p:cNvSpPr>
          <p:nvPr>
            <p:ph sz="quarter" idx="23"/>
          </p:nvPr>
        </p:nvSpPr>
        <p:spPr>
          <a:xfrm>
            <a:off x="736600" y="1289049"/>
            <a:ext cx="10718800" cy="672105"/>
          </a:xfrm>
        </p:spPr>
        <p:txBody>
          <a:bodyPr/>
          <a:lstStyle/>
          <a:p>
            <a:r>
              <a:rPr lang="en-US" altLang="en-US" dirty="0"/>
              <a:t>The fluid directly above the plate has volume </a:t>
            </a:r>
            <a:r>
              <a:rPr lang="en-US" altLang="en-US" i="1" dirty="0"/>
              <a:t>V</a:t>
            </a:r>
            <a:r>
              <a:rPr lang="en-US" altLang="en-US" dirty="0"/>
              <a:t> = </a:t>
            </a:r>
            <a:r>
              <a:rPr lang="en-US" altLang="en-US" i="1" dirty="0"/>
              <a:t>Ad</a:t>
            </a:r>
            <a:r>
              <a:rPr lang="en-US" altLang="en-US" dirty="0"/>
              <a:t>, so its mass is </a:t>
            </a:r>
            <a:r>
              <a:rPr lang="en-US" altLang="en-US" i="1" dirty="0"/>
              <a:t>m</a:t>
            </a:r>
            <a:r>
              <a:rPr lang="en-US" altLang="en-US" dirty="0"/>
              <a:t> = </a:t>
            </a:r>
            <a:r>
              <a:rPr lang="el-GR" altLang="en-US" i="1" dirty="0" smtClean="0">
                <a:latin typeface="Arial" panose="020B0604020202020204" pitchFamily="34" charset="0"/>
                <a:cs typeface="Arial" panose="020B0604020202020204" pitchFamily="34" charset="0"/>
                <a:sym typeface="Symbol" panose="05050102010706020507" pitchFamily="18" charset="2"/>
              </a:rPr>
              <a:t>ρ</a:t>
            </a:r>
            <a:r>
              <a:rPr lang="en-US" altLang="en-US" i="1" dirty="0" smtClean="0"/>
              <a:t>V</a:t>
            </a:r>
            <a:r>
              <a:rPr lang="en-US" altLang="en-US" dirty="0" smtClean="0"/>
              <a:t> </a:t>
            </a:r>
            <a:r>
              <a:rPr lang="en-US" altLang="en-US" dirty="0"/>
              <a:t>= </a:t>
            </a:r>
            <a:r>
              <a:rPr lang="el-GR" altLang="en-US" i="1" dirty="0" smtClean="0">
                <a:latin typeface="Arial" panose="020B0604020202020204" pitchFamily="34" charset="0"/>
                <a:cs typeface="Arial" panose="020B0604020202020204" pitchFamily="34" charset="0"/>
                <a:sym typeface="Symbol" panose="05050102010706020507" pitchFamily="18" charset="2"/>
              </a:rPr>
              <a:t>ρ</a:t>
            </a:r>
            <a:r>
              <a:rPr lang="en-US" altLang="en-US" i="1" dirty="0" smtClean="0"/>
              <a:t>Ad</a:t>
            </a:r>
            <a:r>
              <a:rPr lang="en-US" altLang="en-US" dirty="0"/>
              <a:t>. The force exerted by the fluid on the plate is therefore</a:t>
            </a:r>
          </a:p>
        </p:txBody>
      </p:sp>
      <p:graphicFrame>
        <p:nvGraphicFramePr>
          <p:cNvPr id="12" name="Content Placeholder 11" descr="F = mg = rho(g A d)">
            <a:extLst>
              <a:ext uri="{FF2B5EF4-FFF2-40B4-BE49-F238E27FC236}">
                <a16:creationId xmlns="" xmlns:a16="http://schemas.microsoft.com/office/drawing/2014/main" id="{C838B3E8-20F5-4A81-AF43-DC77D8A94C09}"/>
              </a:ext>
            </a:extLst>
          </p:cNvPr>
          <p:cNvGraphicFramePr>
            <a:graphicFrameLocks noGrp="1" noChangeAspect="1"/>
          </p:cNvGraphicFramePr>
          <p:nvPr>
            <p:ph sz="quarter" idx="24"/>
            <p:extLst>
              <p:ext uri="{D42A27DB-BD31-4B8C-83A1-F6EECF244321}">
                <p14:modId xmlns:p14="http://schemas.microsoft.com/office/powerpoint/2010/main" val="2657491565"/>
              </p:ext>
            </p:extLst>
          </p:nvPr>
        </p:nvGraphicFramePr>
        <p:xfrm>
          <a:off x="5078022" y="2169081"/>
          <a:ext cx="1969201" cy="323882"/>
        </p:xfrm>
        <a:graphic>
          <a:graphicData uri="http://schemas.openxmlformats.org/presentationml/2006/ole">
            <mc:AlternateContent xmlns:mc="http://schemas.openxmlformats.org/markup-compatibility/2006">
              <mc:Choice xmlns:v="urn:schemas-microsoft-com:vml" Requires="v">
                <p:oleObj spid="_x0000_s579885" name="Equation" r:id="rId3" imgW="1930320" imgH="317160" progId="Equation.DSMT4">
                  <p:embed/>
                </p:oleObj>
              </mc:Choice>
              <mc:Fallback>
                <p:oleObj name="Equation" r:id="rId3" imgW="1930320" imgH="317160" progId="Equation.DSMT4">
                  <p:embed/>
                  <p:pic>
                    <p:nvPicPr>
                      <p:cNvPr id="11" name="Object 10">
                        <a:extLst>
                          <a:ext uri="{FF2B5EF4-FFF2-40B4-BE49-F238E27FC236}">
                            <a16:creationId xmlns="" xmlns:a16="http://schemas.microsoft.com/office/drawing/2014/main" id="{855A29A6-7408-4587-85AB-3A2FC048E248}"/>
                          </a:ext>
                        </a:extLst>
                      </p:cNvPr>
                      <p:cNvPicPr/>
                      <p:nvPr/>
                    </p:nvPicPr>
                    <p:blipFill>
                      <a:blip r:embed="rId4"/>
                      <a:stretch>
                        <a:fillRect/>
                      </a:stretch>
                    </p:blipFill>
                    <p:spPr>
                      <a:xfrm>
                        <a:off x="5078022" y="2169081"/>
                        <a:ext cx="1969201" cy="323882"/>
                      </a:xfrm>
                      <a:prstGeom prst="rect">
                        <a:avLst/>
                      </a:prstGeom>
                    </p:spPr>
                  </p:pic>
                </p:oleObj>
              </mc:Fallback>
            </mc:AlternateContent>
          </a:graphicData>
        </a:graphic>
      </p:graphicFrame>
      <p:sp>
        <p:nvSpPr>
          <p:cNvPr id="5" name="Content Placeholder 4">
            <a:extLst>
              <a:ext uri="{FF2B5EF4-FFF2-40B4-BE49-F238E27FC236}">
                <a16:creationId xmlns="" xmlns:a16="http://schemas.microsoft.com/office/drawing/2014/main" id="{4C046148-E99D-42E4-9472-152817559E33}"/>
              </a:ext>
            </a:extLst>
          </p:cNvPr>
          <p:cNvSpPr>
            <a:spLocks noGrp="1"/>
          </p:cNvSpPr>
          <p:nvPr>
            <p:ph sz="quarter" idx="25"/>
          </p:nvPr>
        </p:nvSpPr>
        <p:spPr>
          <a:xfrm>
            <a:off x="706397" y="2691245"/>
            <a:ext cx="10712450" cy="671513"/>
          </a:xfrm>
        </p:spPr>
        <p:txBody>
          <a:bodyPr/>
          <a:lstStyle/>
          <a:p>
            <a:r>
              <a:rPr lang="en-US" altLang="en-US" dirty="0"/>
              <a:t>where </a:t>
            </a:r>
            <a:r>
              <a:rPr lang="en-US" altLang="en-US" i="1" dirty="0"/>
              <a:t>g</a:t>
            </a:r>
            <a:r>
              <a:rPr lang="en-US" altLang="en-US" dirty="0"/>
              <a:t> is the acceleration due to gravity. The</a:t>
            </a:r>
            <a:r>
              <a:rPr lang="en-US" altLang="en-US" b="1" dirty="0"/>
              <a:t> pressure </a:t>
            </a:r>
            <a:r>
              <a:rPr lang="en-US" altLang="en-US" i="1" dirty="0"/>
              <a:t>P</a:t>
            </a:r>
            <a:r>
              <a:rPr lang="en-US" altLang="en-US" dirty="0"/>
              <a:t> on the plate is defined to be the force per unit area:</a:t>
            </a:r>
            <a:endParaRPr lang="en-US" dirty="0"/>
          </a:p>
        </p:txBody>
      </p:sp>
      <p:graphicFrame>
        <p:nvGraphicFramePr>
          <p:cNvPr id="14" name="Content Placeholder 13" descr="P = (F/A) = rho(g A d)">
            <a:extLst>
              <a:ext uri="{FF2B5EF4-FFF2-40B4-BE49-F238E27FC236}">
                <a16:creationId xmlns="" xmlns:a16="http://schemas.microsoft.com/office/drawing/2014/main" id="{A8382D88-2997-4F4D-BE9B-F6D628ED1F62}"/>
              </a:ext>
            </a:extLst>
          </p:cNvPr>
          <p:cNvGraphicFramePr>
            <a:graphicFrameLocks noGrp="1" noChangeAspect="1"/>
          </p:cNvGraphicFramePr>
          <p:nvPr>
            <p:ph sz="quarter" idx="26"/>
            <p:extLst>
              <p:ext uri="{D42A27DB-BD31-4B8C-83A1-F6EECF244321}">
                <p14:modId xmlns:p14="http://schemas.microsoft.com/office/powerpoint/2010/main" val="589404179"/>
              </p:ext>
            </p:extLst>
          </p:nvPr>
        </p:nvGraphicFramePr>
        <p:xfrm>
          <a:off x="5285113" y="3526004"/>
          <a:ext cx="1555019" cy="671771"/>
        </p:xfrm>
        <a:graphic>
          <a:graphicData uri="http://schemas.openxmlformats.org/presentationml/2006/ole">
            <mc:AlternateContent xmlns:mc="http://schemas.openxmlformats.org/markup-compatibility/2006">
              <mc:Choice xmlns:v="urn:schemas-microsoft-com:vml" Requires="v">
                <p:oleObj spid="_x0000_s579886" name="Equation" r:id="rId5" imgW="1587240" imgH="685800" progId="Equation.DSMT4">
                  <p:embed/>
                </p:oleObj>
              </mc:Choice>
              <mc:Fallback>
                <p:oleObj name="Equation" r:id="rId5" imgW="1587240" imgH="685800" progId="Equation.DSMT4">
                  <p:embed/>
                  <p:pic>
                    <p:nvPicPr>
                      <p:cNvPr id="13" name="Object 12">
                        <a:extLst>
                          <a:ext uri="{FF2B5EF4-FFF2-40B4-BE49-F238E27FC236}">
                            <a16:creationId xmlns="" xmlns:a16="http://schemas.microsoft.com/office/drawing/2014/main" id="{5AF814EC-BBAB-4AE3-9DDD-0D0B340392B4}"/>
                          </a:ext>
                        </a:extLst>
                      </p:cNvPr>
                      <p:cNvPicPr/>
                      <p:nvPr/>
                    </p:nvPicPr>
                    <p:blipFill>
                      <a:blip r:embed="rId6"/>
                      <a:stretch>
                        <a:fillRect/>
                      </a:stretch>
                    </p:blipFill>
                    <p:spPr>
                      <a:xfrm>
                        <a:off x="5285113" y="3526004"/>
                        <a:ext cx="1555019" cy="671771"/>
                      </a:xfrm>
                      <a:prstGeom prst="rect">
                        <a:avLst/>
                      </a:prstGeom>
                    </p:spPr>
                  </p:pic>
                </p:oleObj>
              </mc:Fallback>
            </mc:AlternateContent>
          </a:graphicData>
        </a:graphic>
      </p:graphicFrame>
      <p:sp>
        <p:nvSpPr>
          <p:cNvPr id="7" name="Content Placeholder 6">
            <a:extLst>
              <a:ext uri="{FF2B5EF4-FFF2-40B4-BE49-F238E27FC236}">
                <a16:creationId xmlns="" xmlns:a16="http://schemas.microsoft.com/office/drawing/2014/main" id="{1A22AD8F-251A-4039-9482-95F29AFF1A6B}"/>
              </a:ext>
            </a:extLst>
          </p:cNvPr>
          <p:cNvSpPr>
            <a:spLocks noGrp="1"/>
          </p:cNvSpPr>
          <p:nvPr>
            <p:ph sz="quarter" idx="27"/>
          </p:nvPr>
        </p:nvSpPr>
        <p:spPr>
          <a:xfrm>
            <a:off x="736600" y="4316655"/>
            <a:ext cx="10718800" cy="671512"/>
          </a:xfrm>
        </p:spPr>
        <p:txBody>
          <a:bodyPr/>
          <a:lstStyle/>
          <a:p>
            <a:r>
              <a:rPr lang="en-US" altLang="en-US" dirty="0"/>
              <a:t>The </a:t>
            </a:r>
            <a:r>
              <a:rPr lang="en-US" altLang="en-US" dirty="0" smtClean="0"/>
              <a:t>S</a:t>
            </a:r>
            <a:r>
              <a:rPr lang="en-US" altLang="en-US" sz="100" dirty="0" smtClean="0"/>
              <a:t> </a:t>
            </a:r>
            <a:r>
              <a:rPr lang="en-US" altLang="en-US" dirty="0" smtClean="0"/>
              <a:t>I </a:t>
            </a:r>
            <a:r>
              <a:rPr lang="en-US" altLang="en-US" dirty="0"/>
              <a:t>unit for measuring pressure is a newton per square meter, which is called a pascal </a:t>
            </a:r>
            <a:endParaRPr lang="en-US" dirty="0"/>
          </a:p>
        </p:txBody>
      </p:sp>
      <p:graphicFrame>
        <p:nvGraphicFramePr>
          <p:cNvPr id="16" name="Content Placeholder 15" descr="abbrevation: 1N/(m^2) = 1 Pa">
            <a:extLst>
              <a:ext uri="{FF2B5EF4-FFF2-40B4-BE49-F238E27FC236}">
                <a16:creationId xmlns="" xmlns:a16="http://schemas.microsoft.com/office/drawing/2014/main" id="{D44B0047-FD0E-4C43-ACBD-E8A2901D0AF3}"/>
              </a:ext>
            </a:extLst>
          </p:cNvPr>
          <p:cNvGraphicFramePr>
            <a:graphicFrameLocks noGrp="1" noChangeAspect="1"/>
          </p:cNvGraphicFramePr>
          <p:nvPr>
            <p:ph sz="quarter" idx="28"/>
            <p:extLst>
              <p:ext uri="{D42A27DB-BD31-4B8C-83A1-F6EECF244321}">
                <p14:modId xmlns:p14="http://schemas.microsoft.com/office/powerpoint/2010/main" val="3938824704"/>
              </p:ext>
            </p:extLst>
          </p:nvPr>
        </p:nvGraphicFramePr>
        <p:xfrm>
          <a:off x="736600" y="5006975"/>
          <a:ext cx="3694113" cy="471488"/>
        </p:xfrm>
        <a:graphic>
          <a:graphicData uri="http://schemas.openxmlformats.org/presentationml/2006/ole">
            <mc:AlternateContent xmlns:mc="http://schemas.openxmlformats.org/markup-compatibility/2006">
              <mc:Choice xmlns:v="urn:schemas-microsoft-com:vml" Requires="v">
                <p:oleObj spid="_x0000_s579887" name="Equation" r:id="rId7" imgW="3479760" imgH="444240" progId="Equation.DSMT4">
                  <p:embed/>
                </p:oleObj>
              </mc:Choice>
              <mc:Fallback>
                <p:oleObj name="Equation" r:id="rId7" imgW="3479760" imgH="444240" progId="Equation.DSMT4">
                  <p:embed/>
                  <p:pic>
                    <p:nvPicPr>
                      <p:cNvPr id="15" name="Object 14">
                        <a:extLst>
                          <a:ext uri="{FF2B5EF4-FFF2-40B4-BE49-F238E27FC236}">
                            <a16:creationId xmlns="" xmlns:a16="http://schemas.microsoft.com/office/drawing/2014/main" id="{429BE49E-8A9D-46C9-8A6F-E1CF9880B45B}"/>
                          </a:ext>
                        </a:extLst>
                      </p:cNvPr>
                      <p:cNvPicPr/>
                      <p:nvPr/>
                    </p:nvPicPr>
                    <p:blipFill>
                      <a:blip r:embed="rId8"/>
                      <a:stretch>
                        <a:fillRect/>
                      </a:stretch>
                    </p:blipFill>
                    <p:spPr>
                      <a:xfrm>
                        <a:off x="736600" y="5006975"/>
                        <a:ext cx="3694113" cy="471488"/>
                      </a:xfrm>
                      <a:prstGeom prst="rect">
                        <a:avLst/>
                      </a:prstGeom>
                    </p:spPr>
                  </p:pic>
                </p:oleObj>
              </mc:Fallback>
            </mc:AlternateContent>
          </a:graphicData>
        </a:graphic>
      </p:graphicFrame>
    </p:spTree>
    <p:extLst>
      <p:ext uri="{BB962C8B-B14F-4D97-AF65-F5344CB8AC3E}">
        <p14:creationId xmlns:p14="http://schemas.microsoft.com/office/powerpoint/2010/main" val="2323493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2BC984-9DA2-471E-8F17-F48E248B13F6}"/>
              </a:ext>
            </a:extLst>
          </p:cNvPr>
          <p:cNvSpPr>
            <a:spLocks noGrp="1"/>
          </p:cNvSpPr>
          <p:nvPr>
            <p:ph type="title"/>
          </p:nvPr>
        </p:nvSpPr>
        <p:spPr/>
        <p:txBody>
          <a:bodyPr/>
          <a:lstStyle/>
          <a:p>
            <a:r>
              <a:rPr lang="en-US" sz="3200" dirty="0"/>
              <a:t>Hydrostatic Pressure and Force </a:t>
            </a:r>
            <a:r>
              <a:rPr lang="en-US" sz="2400" b="0" dirty="0"/>
              <a:t>(3 of 5)</a:t>
            </a:r>
            <a:endParaRPr lang="en-US" sz="2400" dirty="0"/>
          </a:p>
        </p:txBody>
      </p:sp>
      <p:sp>
        <p:nvSpPr>
          <p:cNvPr id="3" name="Content Placeholder 2">
            <a:extLst>
              <a:ext uri="{FF2B5EF4-FFF2-40B4-BE49-F238E27FC236}">
                <a16:creationId xmlns="" xmlns:a16="http://schemas.microsoft.com/office/drawing/2014/main" id="{6CD9FA7E-199C-4A70-993F-9CCA81A9F1B6}"/>
              </a:ext>
            </a:extLst>
          </p:cNvPr>
          <p:cNvSpPr>
            <a:spLocks noGrp="1"/>
          </p:cNvSpPr>
          <p:nvPr>
            <p:ph sz="quarter" idx="23"/>
          </p:nvPr>
        </p:nvSpPr>
        <p:spPr>
          <a:xfrm>
            <a:off x="736600" y="1289050"/>
            <a:ext cx="10718800" cy="303806"/>
          </a:xfrm>
        </p:spPr>
        <p:txBody>
          <a:bodyPr/>
          <a:lstStyle/>
          <a:p>
            <a:r>
              <a:rPr lang="en-US" altLang="en-US" dirty="0"/>
              <a:t>Since this is a small unit, the kilopascal (kPa) is often used. </a:t>
            </a:r>
            <a:endParaRPr lang="en-US" dirty="0"/>
          </a:p>
        </p:txBody>
      </p:sp>
      <p:sp>
        <p:nvSpPr>
          <p:cNvPr id="13" name="Content Placeholder 12">
            <a:extLst>
              <a:ext uri="{FF2B5EF4-FFF2-40B4-BE49-F238E27FC236}">
                <a16:creationId xmlns="" xmlns:a16="http://schemas.microsoft.com/office/drawing/2014/main" id="{A01F178C-CDD0-48F3-831F-5588F1594EC3}"/>
              </a:ext>
            </a:extLst>
          </p:cNvPr>
          <p:cNvSpPr>
            <a:spLocks noGrp="1"/>
          </p:cNvSpPr>
          <p:nvPr>
            <p:ph sz="quarter" idx="24"/>
          </p:nvPr>
        </p:nvSpPr>
        <p:spPr>
          <a:xfrm>
            <a:off x="742950" y="1771163"/>
            <a:ext cx="6174044" cy="299968"/>
          </a:xfrm>
        </p:spPr>
        <p:txBody>
          <a:bodyPr/>
          <a:lstStyle/>
          <a:p>
            <a:r>
              <a:rPr lang="en-US" altLang="en-US" dirty="0"/>
              <a:t>For instance, because the density of water is</a:t>
            </a:r>
            <a:endParaRPr lang="en-US" dirty="0"/>
          </a:p>
        </p:txBody>
      </p:sp>
      <p:graphicFrame>
        <p:nvGraphicFramePr>
          <p:cNvPr id="14" name="Content Placeholder 11" descr="rho = 1000 kg/m^3">
            <a:extLst>
              <a:ext uri="{FF2B5EF4-FFF2-40B4-BE49-F238E27FC236}">
                <a16:creationId xmlns="" xmlns:a16="http://schemas.microsoft.com/office/drawing/2014/main" id="{6844219B-BBE4-4130-8B62-371A659D9578}"/>
              </a:ext>
            </a:extLst>
          </p:cNvPr>
          <p:cNvGraphicFramePr>
            <a:graphicFrameLocks noGrp="1" noChangeAspect="1"/>
          </p:cNvGraphicFramePr>
          <p:nvPr>
            <p:ph sz="quarter" idx="25"/>
            <p:extLst>
              <p:ext uri="{D42A27DB-BD31-4B8C-83A1-F6EECF244321}">
                <p14:modId xmlns:p14="http://schemas.microsoft.com/office/powerpoint/2010/main" val="2635540906"/>
              </p:ext>
            </p:extLst>
          </p:nvPr>
        </p:nvGraphicFramePr>
        <p:xfrm>
          <a:off x="6887498" y="1682051"/>
          <a:ext cx="2332990" cy="405130"/>
        </p:xfrm>
        <a:graphic>
          <a:graphicData uri="http://schemas.openxmlformats.org/presentationml/2006/ole">
            <mc:AlternateContent xmlns:mc="http://schemas.openxmlformats.org/markup-compatibility/2006">
              <mc:Choice xmlns:v="urn:schemas-microsoft-com:vml" Requires="v">
                <p:oleObj spid="_x0000_s580811" name="Equation" r:id="rId3" imgW="2120760" imgH="368280" progId="Equation.DSMT4">
                  <p:embed/>
                </p:oleObj>
              </mc:Choice>
              <mc:Fallback>
                <p:oleObj name="Equation" r:id="rId3" imgW="2120760" imgH="368280" progId="Equation.DSMT4">
                  <p:embed/>
                  <p:pic>
                    <p:nvPicPr>
                      <p:cNvPr id="12" name="Content Placeholder 11">
                        <a:extLst>
                          <a:ext uri="{FF2B5EF4-FFF2-40B4-BE49-F238E27FC236}">
                            <a16:creationId xmlns="" xmlns:a16="http://schemas.microsoft.com/office/drawing/2014/main" id="{4A3ED5A2-0EE1-4AC6-8C4D-69374F5A99AD}"/>
                          </a:ext>
                        </a:extLst>
                      </p:cNvPr>
                      <p:cNvPicPr/>
                      <p:nvPr/>
                    </p:nvPicPr>
                    <p:blipFill>
                      <a:blip r:embed="rId4"/>
                      <a:stretch>
                        <a:fillRect/>
                      </a:stretch>
                    </p:blipFill>
                    <p:spPr>
                      <a:xfrm>
                        <a:off x="6887498" y="1682051"/>
                        <a:ext cx="2332990" cy="405130"/>
                      </a:xfrm>
                      <a:prstGeom prst="rect">
                        <a:avLst/>
                      </a:prstGeom>
                    </p:spPr>
                  </p:pic>
                </p:oleObj>
              </mc:Fallback>
            </mc:AlternateContent>
          </a:graphicData>
        </a:graphic>
      </p:graphicFrame>
      <p:sp>
        <p:nvSpPr>
          <p:cNvPr id="6" name="Content Placeholder 5">
            <a:extLst>
              <a:ext uri="{FF2B5EF4-FFF2-40B4-BE49-F238E27FC236}">
                <a16:creationId xmlns="" xmlns:a16="http://schemas.microsoft.com/office/drawing/2014/main" id="{7F976D74-524B-4B86-93AF-1ACE0A38243A}"/>
              </a:ext>
            </a:extLst>
          </p:cNvPr>
          <p:cNvSpPr>
            <a:spLocks noGrp="1"/>
          </p:cNvSpPr>
          <p:nvPr>
            <p:ph sz="quarter" idx="26"/>
          </p:nvPr>
        </p:nvSpPr>
        <p:spPr>
          <a:xfrm>
            <a:off x="9354981" y="1715780"/>
            <a:ext cx="1918413" cy="303807"/>
          </a:xfrm>
        </p:spPr>
        <p:txBody>
          <a:bodyPr/>
          <a:lstStyle/>
          <a:p>
            <a:r>
              <a:rPr lang="en-US" altLang="en-US" dirty="0"/>
              <a:t>the pressure</a:t>
            </a:r>
            <a:endParaRPr lang="en-US" dirty="0"/>
          </a:p>
        </p:txBody>
      </p:sp>
      <p:sp>
        <p:nvSpPr>
          <p:cNvPr id="7" name="Content Placeholder 6">
            <a:extLst>
              <a:ext uri="{FF2B5EF4-FFF2-40B4-BE49-F238E27FC236}">
                <a16:creationId xmlns="" xmlns:a16="http://schemas.microsoft.com/office/drawing/2014/main" id="{B5FA1551-3568-402B-BDAA-3709264462F8}"/>
              </a:ext>
            </a:extLst>
          </p:cNvPr>
          <p:cNvSpPr>
            <a:spLocks noGrp="1"/>
          </p:cNvSpPr>
          <p:nvPr>
            <p:ph sz="quarter" idx="27"/>
          </p:nvPr>
        </p:nvSpPr>
        <p:spPr>
          <a:xfrm>
            <a:off x="730250" y="2210757"/>
            <a:ext cx="6186744" cy="299968"/>
          </a:xfrm>
        </p:spPr>
        <p:txBody>
          <a:bodyPr/>
          <a:lstStyle/>
          <a:p>
            <a:r>
              <a:rPr lang="en-US" altLang="en-US" dirty="0"/>
              <a:t>at the bottom of a swimming pool 2 m deep is</a:t>
            </a:r>
            <a:endParaRPr lang="en-US" dirty="0"/>
          </a:p>
        </p:txBody>
      </p:sp>
      <p:graphicFrame>
        <p:nvGraphicFramePr>
          <p:cNvPr id="25" name="Content Placeholder 24" descr="P = rho(g A d) = 1000 kg/(m^3) times 9.8 m / (s^2) times 2 m = 19,600 pa = 19.6 kPa">
            <a:extLst>
              <a:ext uri="{FF2B5EF4-FFF2-40B4-BE49-F238E27FC236}">
                <a16:creationId xmlns="" xmlns:a16="http://schemas.microsoft.com/office/drawing/2014/main" id="{64D4BBD8-9705-4BE0-98AE-6C306C666188}"/>
              </a:ext>
            </a:extLst>
          </p:cNvPr>
          <p:cNvGraphicFramePr>
            <a:graphicFrameLocks noGrp="1" noChangeAspect="1"/>
          </p:cNvGraphicFramePr>
          <p:nvPr>
            <p:ph sz="quarter" idx="28"/>
            <p:extLst>
              <p:ext uri="{D42A27DB-BD31-4B8C-83A1-F6EECF244321}">
                <p14:modId xmlns:p14="http://schemas.microsoft.com/office/powerpoint/2010/main" val="3634030076"/>
              </p:ext>
            </p:extLst>
          </p:nvPr>
        </p:nvGraphicFramePr>
        <p:xfrm>
          <a:off x="3382328" y="3089336"/>
          <a:ext cx="5427345" cy="1285240"/>
        </p:xfrm>
        <a:graphic>
          <a:graphicData uri="http://schemas.openxmlformats.org/presentationml/2006/ole">
            <mc:AlternateContent xmlns:mc="http://schemas.openxmlformats.org/markup-compatibility/2006">
              <mc:Choice xmlns:v="urn:schemas-microsoft-com:vml" Requires="v">
                <p:oleObj spid="_x0000_s580812" name="Equation" r:id="rId5" imgW="5092560" imgH="1206360" progId="Equation.DSMT4">
                  <p:embed/>
                </p:oleObj>
              </mc:Choice>
              <mc:Fallback>
                <p:oleObj name="Equation" r:id="rId5" imgW="5092560" imgH="1206360" progId="Equation.DSMT4">
                  <p:embed/>
                  <p:pic>
                    <p:nvPicPr>
                      <p:cNvPr id="24" name="Object 23">
                        <a:extLst>
                          <a:ext uri="{FF2B5EF4-FFF2-40B4-BE49-F238E27FC236}">
                            <a16:creationId xmlns="" xmlns:a16="http://schemas.microsoft.com/office/drawing/2014/main" id="{ED3848CE-DA8B-4C7F-A007-03D8A56C16E1}"/>
                          </a:ext>
                        </a:extLst>
                      </p:cNvPr>
                      <p:cNvPicPr/>
                      <p:nvPr/>
                    </p:nvPicPr>
                    <p:blipFill>
                      <a:blip r:embed="rId6"/>
                      <a:stretch>
                        <a:fillRect/>
                      </a:stretch>
                    </p:blipFill>
                    <p:spPr>
                      <a:xfrm>
                        <a:off x="3382328" y="3089336"/>
                        <a:ext cx="5427345" cy="1285240"/>
                      </a:xfrm>
                      <a:prstGeom prst="rect">
                        <a:avLst/>
                      </a:prstGeom>
                    </p:spPr>
                  </p:pic>
                </p:oleObj>
              </mc:Fallback>
            </mc:AlternateContent>
          </a:graphicData>
        </a:graphic>
      </p:graphicFrame>
    </p:spTree>
    <p:extLst>
      <p:ext uri="{BB962C8B-B14F-4D97-AF65-F5344CB8AC3E}">
        <p14:creationId xmlns:p14="http://schemas.microsoft.com/office/powerpoint/2010/main" val="2918452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55280-FA11-4C31-B4F5-D85405A0066F}"/>
              </a:ext>
            </a:extLst>
          </p:cNvPr>
          <p:cNvSpPr>
            <a:spLocks noGrp="1"/>
          </p:cNvSpPr>
          <p:nvPr>
            <p:ph type="title"/>
          </p:nvPr>
        </p:nvSpPr>
        <p:spPr/>
        <p:txBody>
          <a:bodyPr/>
          <a:lstStyle/>
          <a:p>
            <a:r>
              <a:rPr lang="en-US" sz="3200" dirty="0"/>
              <a:t>Hydrostatic Pressure and Force </a:t>
            </a:r>
            <a:r>
              <a:rPr lang="en-US" sz="2400" b="0" dirty="0"/>
              <a:t>(4 of 5)</a:t>
            </a:r>
            <a:endParaRPr lang="en-US" sz="2400" dirty="0"/>
          </a:p>
        </p:txBody>
      </p:sp>
      <p:sp>
        <p:nvSpPr>
          <p:cNvPr id="3" name="Content Placeholder 2">
            <a:extLst>
              <a:ext uri="{FF2B5EF4-FFF2-40B4-BE49-F238E27FC236}">
                <a16:creationId xmlns="" xmlns:a16="http://schemas.microsoft.com/office/drawing/2014/main" id="{DBD8ADEF-2D45-45F1-B3C2-F25D06DF05CA}"/>
              </a:ext>
            </a:extLst>
          </p:cNvPr>
          <p:cNvSpPr>
            <a:spLocks noGrp="1"/>
          </p:cNvSpPr>
          <p:nvPr>
            <p:ph sz="quarter" idx="23"/>
          </p:nvPr>
        </p:nvSpPr>
        <p:spPr>
          <a:xfrm>
            <a:off x="736600" y="1289049"/>
            <a:ext cx="10718800" cy="1978807"/>
          </a:xfrm>
        </p:spPr>
        <p:txBody>
          <a:bodyPr/>
          <a:lstStyle/>
          <a:p>
            <a:r>
              <a:rPr lang="en-US" altLang="en-US" dirty="0"/>
              <a:t>An important principle of fluid pressure is the experimentally verified fact that </a:t>
            </a:r>
            <a:r>
              <a:rPr lang="en-US" altLang="en-US" i="1" dirty="0"/>
              <a:t>at any point in a liquid the pressure is the same in all directions.</a:t>
            </a:r>
          </a:p>
          <a:p>
            <a:r>
              <a:rPr lang="en-US" altLang="en-US" dirty="0"/>
              <a:t>(A diver feels the same pressure on nose and both ears.)</a:t>
            </a:r>
          </a:p>
          <a:p>
            <a:r>
              <a:rPr lang="en-US" altLang="en-US" dirty="0"/>
              <a:t>Thus the pressure in </a:t>
            </a:r>
            <a:r>
              <a:rPr lang="en-US" altLang="en-US" i="1" dirty="0"/>
              <a:t>any </a:t>
            </a:r>
            <a:r>
              <a:rPr lang="en-US" altLang="en-US" dirty="0"/>
              <a:t>direction at a depth </a:t>
            </a:r>
            <a:r>
              <a:rPr lang="en-US" altLang="en-US" i="1" dirty="0"/>
              <a:t>d</a:t>
            </a:r>
            <a:r>
              <a:rPr lang="en-US" altLang="en-US" dirty="0"/>
              <a:t> in a fluid with mass density </a:t>
            </a:r>
            <a:r>
              <a:rPr lang="en-US" altLang="en-US" i="1" dirty="0">
                <a:sym typeface="Symbol" panose="05050102010706020507" pitchFamily="18" charset="2"/>
              </a:rPr>
              <a:t></a:t>
            </a:r>
            <a:r>
              <a:rPr lang="en-US" altLang="en-US" dirty="0"/>
              <a:t> is given by</a:t>
            </a:r>
          </a:p>
        </p:txBody>
      </p:sp>
      <p:graphicFrame>
        <p:nvGraphicFramePr>
          <p:cNvPr id="8" name="Content Placeholder 7" descr="(item 1.) P = rho(g A d) = delta(d)">
            <a:extLst>
              <a:ext uri="{FF2B5EF4-FFF2-40B4-BE49-F238E27FC236}">
                <a16:creationId xmlns="" xmlns:a16="http://schemas.microsoft.com/office/drawing/2014/main" id="{C9F06DF7-8AD1-46BC-83A5-E31B270EDCB6}"/>
              </a:ext>
            </a:extLst>
          </p:cNvPr>
          <p:cNvGraphicFramePr>
            <a:graphicFrameLocks noGrp="1" noChangeAspect="1"/>
          </p:cNvGraphicFramePr>
          <p:nvPr>
            <p:ph sz="quarter" idx="24"/>
            <p:extLst>
              <p:ext uri="{D42A27DB-BD31-4B8C-83A1-F6EECF244321}">
                <p14:modId xmlns:p14="http://schemas.microsoft.com/office/powerpoint/2010/main" val="1687428135"/>
              </p:ext>
            </p:extLst>
          </p:nvPr>
        </p:nvGraphicFramePr>
        <p:xfrm>
          <a:off x="4957180" y="3630251"/>
          <a:ext cx="2277641" cy="381966"/>
        </p:xfrm>
        <a:graphic>
          <a:graphicData uri="http://schemas.openxmlformats.org/presentationml/2006/ole">
            <mc:AlternateContent xmlns:mc="http://schemas.openxmlformats.org/markup-compatibility/2006">
              <mc:Choice xmlns:v="urn:schemas-microsoft-com:vml" Requires="v">
                <p:oleObj spid="_x0000_s581733" name="Equation" r:id="rId3" imgW="2044440" imgH="342720" progId="Equation.DSMT4">
                  <p:embed/>
                </p:oleObj>
              </mc:Choice>
              <mc:Fallback>
                <p:oleObj name="Equation" r:id="rId3" imgW="2044440" imgH="342720" progId="Equation.DSMT4">
                  <p:embed/>
                  <p:pic>
                    <p:nvPicPr>
                      <p:cNvPr id="7" name="Object 6">
                        <a:extLst>
                          <a:ext uri="{FF2B5EF4-FFF2-40B4-BE49-F238E27FC236}">
                            <a16:creationId xmlns="" xmlns:a16="http://schemas.microsoft.com/office/drawing/2014/main" id="{5F8B5797-6148-494E-B920-0A203790D51B}"/>
                          </a:ext>
                        </a:extLst>
                      </p:cNvPr>
                      <p:cNvPicPr/>
                      <p:nvPr/>
                    </p:nvPicPr>
                    <p:blipFill>
                      <a:blip r:embed="rId4"/>
                      <a:stretch>
                        <a:fillRect/>
                      </a:stretch>
                    </p:blipFill>
                    <p:spPr>
                      <a:xfrm>
                        <a:off x="4957180" y="3630251"/>
                        <a:ext cx="2277641" cy="381966"/>
                      </a:xfrm>
                      <a:prstGeom prst="rect">
                        <a:avLst/>
                      </a:prstGeom>
                    </p:spPr>
                  </p:pic>
                </p:oleObj>
              </mc:Fallback>
            </mc:AlternateContent>
          </a:graphicData>
        </a:graphic>
      </p:graphicFrame>
    </p:spTree>
    <p:extLst>
      <p:ext uri="{BB962C8B-B14F-4D97-AF65-F5344CB8AC3E}">
        <p14:creationId xmlns:p14="http://schemas.microsoft.com/office/powerpoint/2010/main" val="255992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FF7F5-7F38-4940-9D2C-921DA25A12F3}"/>
              </a:ext>
            </a:extLst>
          </p:cNvPr>
          <p:cNvSpPr>
            <a:spLocks noGrp="1"/>
          </p:cNvSpPr>
          <p:nvPr>
            <p:ph type="title"/>
          </p:nvPr>
        </p:nvSpPr>
        <p:spPr/>
        <p:txBody>
          <a:bodyPr/>
          <a:lstStyle/>
          <a:p>
            <a:r>
              <a:rPr lang="en-US" sz="3200" dirty="0"/>
              <a:t>Hydrostatic Pressure and Force </a:t>
            </a:r>
            <a:r>
              <a:rPr lang="en-US" sz="2400" b="0" dirty="0"/>
              <a:t>(5 of 5)</a:t>
            </a:r>
            <a:endParaRPr lang="en-US" sz="2400" dirty="0"/>
          </a:p>
        </p:txBody>
      </p:sp>
      <p:sp>
        <p:nvSpPr>
          <p:cNvPr id="3" name="Content Placeholder 2">
            <a:extLst>
              <a:ext uri="{FF2B5EF4-FFF2-40B4-BE49-F238E27FC236}">
                <a16:creationId xmlns="" xmlns:a16="http://schemas.microsoft.com/office/drawing/2014/main" id="{54A67F37-4F90-4D00-861D-2376886EB44E}"/>
              </a:ext>
            </a:extLst>
          </p:cNvPr>
          <p:cNvSpPr>
            <a:spLocks noGrp="1"/>
          </p:cNvSpPr>
          <p:nvPr>
            <p:ph sz="quarter" idx="23"/>
          </p:nvPr>
        </p:nvSpPr>
        <p:spPr>
          <a:xfrm>
            <a:off x="736600" y="1289049"/>
            <a:ext cx="10718800" cy="1424654"/>
          </a:xfrm>
        </p:spPr>
        <p:txBody>
          <a:bodyPr/>
          <a:lstStyle/>
          <a:p>
            <a:r>
              <a:rPr lang="en-US" altLang="en-US" dirty="0">
                <a:sym typeface="Symbol" panose="05050102010706020507" pitchFamily="18" charset="2"/>
              </a:rPr>
              <a:t>This helps us determine the hydrostatic force against a </a:t>
            </a:r>
            <a:r>
              <a:rPr lang="en-US" altLang="en-US" i="1" dirty="0">
                <a:sym typeface="Symbol" panose="05050102010706020507" pitchFamily="18" charset="2"/>
              </a:rPr>
              <a:t>vertical </a:t>
            </a:r>
            <a:r>
              <a:rPr lang="en-US" altLang="en-US" dirty="0">
                <a:sym typeface="Symbol" panose="05050102010706020507" pitchFamily="18" charset="2"/>
              </a:rPr>
              <a:t>plate or wall or dam in a fluid. </a:t>
            </a:r>
          </a:p>
          <a:p>
            <a:r>
              <a:rPr lang="en-US" altLang="en-US" dirty="0">
                <a:sym typeface="Symbol" panose="05050102010706020507" pitchFamily="18" charset="2"/>
              </a:rPr>
              <a:t>This is not a straightforward problem because the pressure is not constant but increases as the depth increases</a:t>
            </a:r>
            <a:endParaRPr lang="en-US" dirty="0"/>
          </a:p>
        </p:txBody>
      </p:sp>
    </p:spTree>
    <p:extLst>
      <p:ext uri="{BB962C8B-B14F-4D97-AF65-F5344CB8AC3E}">
        <p14:creationId xmlns:p14="http://schemas.microsoft.com/office/powerpoint/2010/main" val="2492314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xmlns=""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0B298-C6B1-4CA0-A44C-8B6FAB39D879}">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a4d2ff27-a226-42e2-a79e-c1ae662d212e"/>
    <ds:schemaRef ds:uri="http://purl.org/dc/terms/"/>
    <ds:schemaRef ds:uri="http://purl.org/dc/dcmitype/"/>
    <ds:schemaRef ds:uri="a3520c62-91d1-4715-93cb-6b6cc6733a1f"/>
    <ds:schemaRef ds:uri="f856fc18-c0f7-462c-a53d-fc2610d0c4c8"/>
    <ds:schemaRef ds:uri="http://schemas.microsoft.com/office/2006/metadata/properties"/>
  </ds:schemaRefs>
</ds:datastoreItem>
</file>

<file path=customXml/itemProps3.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4.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4742</TotalTime>
  <Words>2194</Words>
  <Application>Microsoft Office PowerPoint</Application>
  <PresentationFormat>Custom</PresentationFormat>
  <Paragraphs>180</Paragraphs>
  <Slides>40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Further Applications of Integration</vt:lpstr>
      <vt:lpstr>8.3 Applications to Physics and Engineering</vt:lpstr>
      <vt:lpstr>Applications to Physics and Engineering</vt:lpstr>
      <vt:lpstr>Hydrostatic Pressure and Force</vt:lpstr>
      <vt:lpstr>Hydrostatic Pressure and Force (1 of 5)</vt:lpstr>
      <vt:lpstr>Hydrostatic Pressure and Force (2 of 5)</vt:lpstr>
      <vt:lpstr>Hydrostatic Pressure and Force (3 of 5)</vt:lpstr>
      <vt:lpstr>Hydrostatic Pressure and Force (4 of 5)</vt:lpstr>
      <vt:lpstr>Hydrostatic Pressure and Force (5 of 5)</vt:lpstr>
      <vt:lpstr>Example 1</vt:lpstr>
      <vt:lpstr>Example 1 – Solution (1 of 6)</vt:lpstr>
      <vt:lpstr>Example 1 – Solution (2 of 6)</vt:lpstr>
      <vt:lpstr>Example 1 – Solution (3 of 6)</vt:lpstr>
      <vt:lpstr>Example 1 – Solution (4 of 6)</vt:lpstr>
      <vt:lpstr>Example 1 – Solution (5 of 6)</vt:lpstr>
      <vt:lpstr>Example 1 – Solution (6 of 6)</vt:lpstr>
      <vt:lpstr>Moments and Centers of Mass</vt:lpstr>
      <vt:lpstr>Moments and Centers of Mass (1 of 9) </vt:lpstr>
      <vt:lpstr>Moments and Centers of Mass (2 of 9) </vt:lpstr>
      <vt:lpstr>Moments and Centers of Mass (3 of 9) </vt:lpstr>
      <vt:lpstr>Moments and Centers of Mass (4 of 9) </vt:lpstr>
      <vt:lpstr>Moments and Centers of Mass (5 of 9) </vt:lpstr>
      <vt:lpstr>Moments and Centers of Mass (6 of 9) </vt:lpstr>
      <vt:lpstr>Moments and Centers of Mass (7 of 9) </vt:lpstr>
      <vt:lpstr>Moments and Centers of Mass (8 of 9) </vt:lpstr>
      <vt:lpstr>Moments and Centers of Mass (9 of 9) </vt:lpstr>
      <vt:lpstr>Example 3 </vt:lpstr>
      <vt:lpstr>Example 3 – Solution (1 of 2)</vt:lpstr>
      <vt:lpstr>Example 3 – Solution (2 of 2)</vt:lpstr>
      <vt:lpstr>Moments and Centers of Mass (1 of 10)</vt:lpstr>
      <vt:lpstr>Moments and Centers of Mass (2 of 10)</vt:lpstr>
      <vt:lpstr>Moments and Centers of Mass (3 of 10)</vt:lpstr>
      <vt:lpstr>Moments and Centers of Mass (4 of 10)</vt:lpstr>
      <vt:lpstr>Moments and Centers of Mass (5 of 10)</vt:lpstr>
      <vt:lpstr>Moments and Centers of Mass (6 of 10)</vt:lpstr>
      <vt:lpstr>Moments and Centers of Mass (7 of 10)</vt:lpstr>
      <vt:lpstr>Moments and Centers of Mass (8 of 10)</vt:lpstr>
      <vt:lpstr>Moments and Centers of Mass (9 of 10)</vt:lpstr>
      <vt:lpstr>Moments and Centers of Mass (10 of 10)</vt:lpstr>
      <vt:lpstr>Example 7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Arjita, BishnuChowdhury</cp:lastModifiedBy>
  <cp:revision>1189</cp:revision>
  <cp:lastPrinted>2016-10-03T15:29:39Z</cp:lastPrinted>
  <dcterms:created xsi:type="dcterms:W3CDTF">2017-12-08T21:17:47Z</dcterms:created>
  <dcterms:modified xsi:type="dcterms:W3CDTF">2019-01-31T06:42:07Z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