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handoutMasterIdLst>
    <p:handoutMasterId r:id="rId37"/>
  </p:handoutMasterIdLst>
  <p:sldIdLst>
    <p:sldId id="836" r:id="rId6"/>
    <p:sldId id="256" r:id="rId7"/>
    <p:sldId id="744" r:id="rId8"/>
    <p:sldId id="809" r:id="rId9"/>
    <p:sldId id="810" r:id="rId10"/>
    <p:sldId id="811" r:id="rId11"/>
    <p:sldId id="812" r:id="rId12"/>
    <p:sldId id="813" r:id="rId13"/>
    <p:sldId id="814" r:id="rId14"/>
    <p:sldId id="815" r:id="rId15"/>
    <p:sldId id="816" r:id="rId16"/>
    <p:sldId id="817" r:id="rId17"/>
    <p:sldId id="818" r:id="rId18"/>
    <p:sldId id="819" r:id="rId19"/>
    <p:sldId id="820" r:id="rId20"/>
    <p:sldId id="821" r:id="rId21"/>
    <p:sldId id="822" r:id="rId22"/>
    <p:sldId id="823" r:id="rId23"/>
    <p:sldId id="824" r:id="rId24"/>
    <p:sldId id="825" r:id="rId25"/>
    <p:sldId id="826" r:id="rId26"/>
    <p:sldId id="827" r:id="rId27"/>
    <p:sldId id="828" r:id="rId28"/>
    <p:sldId id="829" r:id="rId29"/>
    <p:sldId id="830" r:id="rId30"/>
    <p:sldId id="831" r:id="rId31"/>
    <p:sldId id="832" r:id="rId32"/>
    <p:sldId id="833" r:id="rId33"/>
    <p:sldId id="834" r:id="rId34"/>
    <p:sldId id="835"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A3"/>
    <a:srgbClr val="000000"/>
    <a:srgbClr val="A30000"/>
    <a:srgbClr val="E7EFF7"/>
    <a:srgbClr val="CBDDEF"/>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5349" autoAdjust="0"/>
  </p:normalViewPr>
  <p:slideViewPr>
    <p:cSldViewPr snapToGrid="0" snapToObjects="1">
      <p:cViewPr varScale="1">
        <p:scale>
          <a:sx n="107" d="100"/>
          <a:sy n="107" d="100"/>
        </p:scale>
        <p:origin x="1044" y="90"/>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481435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a:t>
            </a:r>
            <a:r>
              <a:rPr lang="en-IN" sz="1400" dirty="0" smtClean="0">
                <a:solidFill>
                  <a:srgbClr val="004A78"/>
                </a:solidFill>
                <a:latin typeface="Arial" panose="020B0604020202020204" pitchFamily="34" charset="0"/>
                <a:cs typeface="Arial" panose="020B0604020202020204" pitchFamily="34" charset="0"/>
              </a:rPr>
              <a:t>Calculus, </a:t>
            </a:r>
            <a:r>
              <a:rPr lang="en-IN" sz="1400" dirty="0" smtClean="0">
                <a:solidFill>
                  <a:srgbClr val="004A78"/>
                </a:solidFill>
                <a:latin typeface="Arial" panose="020B0604020202020204" pitchFamily="34" charset="0"/>
                <a:cs typeface="Arial" panose="020B0604020202020204" pitchFamily="34" charset="0"/>
              </a:rPr>
              <a:t>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IN" dirty="0" smtClean="0"/>
              <a:t>Stewart, </a:t>
            </a:r>
            <a:r>
              <a:rPr lang="en-IN" dirty="0" smtClean="0"/>
              <a:t>Calculus, </a:t>
            </a:r>
            <a:r>
              <a:rPr lang="en-IN" dirty="0" smtClean="0"/>
              <a:t>8th Edition. © 2016 Cengage. All Rights Reserved. May not be scanned, copied or duplicated, or posted to a publicly accessible website, in whole or in part.</a:t>
            </a:r>
            <a:endParaRPr lang="en-IN"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6.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3.wmf"/><Relationship Id="rId11" Type="http://schemas.openxmlformats.org/officeDocument/2006/relationships/image" Target="../media/image27.png"/><Relationship Id="rId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42.wmf"/><Relationship Id="rId5" Type="http://schemas.openxmlformats.org/officeDocument/2006/relationships/oleObject" Target="../embeddings/oleObject33.bin"/><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5.xml"/><Relationship Id="rId1" Type="http://schemas.openxmlformats.org/officeDocument/2006/relationships/vmlDrawing" Target="../drawings/vmlDrawing19.v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5.xml"/><Relationship Id="rId1" Type="http://schemas.openxmlformats.org/officeDocument/2006/relationships/vmlDrawing" Target="../drawings/vmlDrawing20.vml"/><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8</a:t>
            </a:r>
          </a:p>
        </p:txBody>
      </p:sp>
      <p:sp>
        <p:nvSpPr>
          <p:cNvPr id="5" name="Title 4"/>
          <p:cNvSpPr>
            <a:spLocks noGrp="1"/>
          </p:cNvSpPr>
          <p:nvPr>
            <p:ph type="title"/>
          </p:nvPr>
        </p:nvSpPr>
        <p:spPr>
          <a:xfrm>
            <a:off x="3996910" y="4035474"/>
            <a:ext cx="6322782" cy="966831"/>
          </a:xfrm>
        </p:spPr>
        <p:txBody>
          <a:bodyPr/>
          <a:lstStyle/>
          <a:p>
            <a:r>
              <a:rPr lang="en-US" altLang="en-US" sz="3600" dirty="0"/>
              <a:t>Further Applications of </a:t>
            </a:r>
            <a:r>
              <a:rPr lang="en-US" altLang="en-US" sz="3600" dirty="0" smtClean="0"/>
              <a:t>Integration</a:t>
            </a:r>
            <a:endParaRPr lang="en-US" altLang="en-US" sz="3600" dirty="0"/>
          </a:p>
        </p:txBody>
      </p:sp>
      <p:pic>
        <p:nvPicPr>
          <p:cNvPr id="3" name="Picture Placeholder 2" descr="&quot;&quot;"/>
          <p:cNvPicPr>
            <a:picLocks noGrp="1" noChangeAspect="1"/>
          </p:cNvPicPr>
          <p:nvPr>
            <p:ph type="pic" sz="quarter" idx="12"/>
          </p:nvPr>
        </p:nvPicPr>
        <p:blipFill rotWithShape="1">
          <a:blip r:embed="rId3"/>
          <a:srcRect t="-42675" b="-42675"/>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8283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2D4BB8-E6F3-4EBA-9A3A-4B477B0B9CA0}"/>
              </a:ext>
            </a:extLst>
          </p:cNvPr>
          <p:cNvSpPr>
            <a:spLocks noGrp="1"/>
          </p:cNvSpPr>
          <p:nvPr>
            <p:ph type="title"/>
          </p:nvPr>
        </p:nvSpPr>
        <p:spPr/>
        <p:txBody>
          <a:bodyPr/>
          <a:lstStyle/>
          <a:p>
            <a:r>
              <a:rPr lang="en-US" altLang="en-US" dirty="0"/>
              <a:t>Example 1 – </a:t>
            </a:r>
            <a:r>
              <a:rPr lang="en-US" altLang="en-US" i="1" dirty="0"/>
              <a:t>Solution</a:t>
            </a:r>
            <a:r>
              <a:rPr lang="en-US" altLang="en-US" dirty="0"/>
              <a:t> </a:t>
            </a:r>
            <a:r>
              <a:rPr lang="en-US" altLang="en-US" sz="2400" b="0" dirty="0"/>
              <a:t>(2 of 2)</a:t>
            </a:r>
            <a:endParaRPr lang="en-IN" dirty="0"/>
          </a:p>
        </p:txBody>
      </p:sp>
      <p:sp>
        <p:nvSpPr>
          <p:cNvPr id="3" name="Content Placeholder 2">
            <a:extLst>
              <a:ext uri="{FF2B5EF4-FFF2-40B4-BE49-F238E27FC236}">
                <a16:creationId xmlns="" xmlns:a16="http://schemas.microsoft.com/office/drawing/2014/main" id="{548E249A-A180-40B6-B420-8ADC7BAC5FDE}"/>
              </a:ext>
            </a:extLst>
          </p:cNvPr>
          <p:cNvSpPr>
            <a:spLocks noGrp="1"/>
          </p:cNvSpPr>
          <p:nvPr>
            <p:ph sz="quarter" idx="23"/>
          </p:nvPr>
        </p:nvSpPr>
        <p:spPr/>
        <p:txBody>
          <a:bodyPr/>
          <a:lstStyle/>
          <a:p>
            <a:r>
              <a:rPr lang="en-US" altLang="en-US" b="1" dirty="0"/>
              <a:t>(b)</a:t>
            </a:r>
            <a:r>
              <a:rPr lang="en-US" altLang="en-US" dirty="0"/>
              <a:t> The probability that </a:t>
            </a:r>
            <a:r>
              <a:rPr lang="en-US" altLang="en-US" i="1" dirty="0"/>
              <a:t>X</a:t>
            </a:r>
            <a:r>
              <a:rPr lang="en-US" altLang="en-US" dirty="0"/>
              <a:t> lies between 4 and 8 is</a:t>
            </a:r>
            <a:endParaRPr lang="en-IN" dirty="0"/>
          </a:p>
        </p:txBody>
      </p:sp>
      <p:graphicFrame>
        <p:nvGraphicFramePr>
          <p:cNvPr id="8" name="Content Placeholder 7" descr="P(4 &lt;= X &lt;= 8) = int_(4)^(8) (f(x) d x) =  0.006 (int_(4)^(8) (10x minus x^2) d x) =  0.006[5x^2 minus (1/3) x^3]_(4)^(8) = 0.544&#10;">
            <a:extLst>
              <a:ext uri="{FF2B5EF4-FFF2-40B4-BE49-F238E27FC236}">
                <a16:creationId xmlns="" xmlns:a16="http://schemas.microsoft.com/office/drawing/2014/main" id="{245EB85F-61D4-410B-A70C-5947015187BF}"/>
              </a:ext>
            </a:extLst>
          </p:cNvPr>
          <p:cNvGraphicFramePr>
            <a:graphicFrameLocks noGrp="1" noChangeAspect="1"/>
          </p:cNvGraphicFramePr>
          <p:nvPr>
            <p:ph sz="quarter" idx="24"/>
            <p:extLst>
              <p:ext uri="{D42A27DB-BD31-4B8C-83A1-F6EECF244321}">
                <p14:modId xmlns:p14="http://schemas.microsoft.com/office/powerpoint/2010/main" val="3766606496"/>
              </p:ext>
            </p:extLst>
          </p:nvPr>
        </p:nvGraphicFramePr>
        <p:xfrm>
          <a:off x="3672653" y="2062374"/>
          <a:ext cx="5039125" cy="2713375"/>
        </p:xfrm>
        <a:graphic>
          <a:graphicData uri="http://schemas.openxmlformats.org/presentationml/2006/ole">
            <mc:AlternateContent xmlns:mc="http://schemas.openxmlformats.org/markup-compatibility/2006">
              <mc:Choice xmlns:v="urn:schemas-microsoft-com:vml" Requires="v">
                <p:oleObj spid="_x0000_s726110" name="Equation" r:id="rId3" imgW="5283000" imgH="2844720" progId="Equation.DSMT4">
                  <p:embed/>
                </p:oleObj>
              </mc:Choice>
              <mc:Fallback>
                <p:oleObj name="Equation" r:id="rId3" imgW="5283000" imgH="2844720" progId="Equation.DSMT4">
                  <p:embed/>
                  <p:pic>
                    <p:nvPicPr>
                      <p:cNvPr id="7" name="Object 6">
                        <a:extLst>
                          <a:ext uri="{FF2B5EF4-FFF2-40B4-BE49-F238E27FC236}">
                            <a16:creationId xmlns="" xmlns:a16="http://schemas.microsoft.com/office/drawing/2014/main" id="{4E704DAF-D786-4A0E-9E54-9E94589BB4A4}"/>
                          </a:ext>
                        </a:extLst>
                      </p:cNvPr>
                      <p:cNvPicPr/>
                      <p:nvPr/>
                    </p:nvPicPr>
                    <p:blipFill>
                      <a:blip r:embed="rId4"/>
                      <a:stretch>
                        <a:fillRect/>
                      </a:stretch>
                    </p:blipFill>
                    <p:spPr>
                      <a:xfrm>
                        <a:off x="3672653" y="2062374"/>
                        <a:ext cx="5039125" cy="2713375"/>
                      </a:xfrm>
                      <a:prstGeom prst="rect">
                        <a:avLst/>
                      </a:prstGeom>
                    </p:spPr>
                  </p:pic>
                </p:oleObj>
              </mc:Fallback>
            </mc:AlternateContent>
          </a:graphicData>
        </a:graphic>
      </p:graphicFrame>
    </p:spTree>
    <p:extLst>
      <p:ext uri="{BB962C8B-B14F-4D97-AF65-F5344CB8AC3E}">
        <p14:creationId xmlns:p14="http://schemas.microsoft.com/office/powerpoint/2010/main" val="267929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D4077-D075-451E-8E64-5E908FD83801}"/>
              </a:ext>
            </a:extLst>
          </p:cNvPr>
          <p:cNvSpPr>
            <a:spLocks noGrp="1"/>
          </p:cNvSpPr>
          <p:nvPr>
            <p:ph type="title"/>
          </p:nvPr>
        </p:nvSpPr>
        <p:spPr>
          <a:xfrm>
            <a:off x="838200" y="3055955"/>
            <a:ext cx="10515600" cy="517493"/>
          </a:xfrm>
        </p:spPr>
        <p:txBody>
          <a:bodyPr/>
          <a:lstStyle/>
          <a:p>
            <a:pPr algn="ctr"/>
            <a:r>
              <a:rPr lang="en-IN" sz="4000" dirty="0"/>
              <a:t>Average Values</a:t>
            </a:r>
          </a:p>
        </p:txBody>
      </p:sp>
    </p:spTree>
    <p:extLst>
      <p:ext uri="{BB962C8B-B14F-4D97-AF65-F5344CB8AC3E}">
        <p14:creationId xmlns:p14="http://schemas.microsoft.com/office/powerpoint/2010/main" val="13528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B1BEE5-D1DC-49B4-A26E-F25A24828E23}"/>
              </a:ext>
            </a:extLst>
          </p:cNvPr>
          <p:cNvSpPr>
            <a:spLocks noGrp="1"/>
          </p:cNvSpPr>
          <p:nvPr>
            <p:ph type="title"/>
          </p:nvPr>
        </p:nvSpPr>
        <p:spPr/>
        <p:txBody>
          <a:bodyPr/>
          <a:lstStyle/>
          <a:p>
            <a:r>
              <a:rPr lang="en-US" altLang="en-US" dirty="0"/>
              <a:t>Average Values </a:t>
            </a:r>
            <a:r>
              <a:rPr lang="en-US" altLang="en-US" sz="2400" b="0" dirty="0"/>
              <a:t>(1 of 7)</a:t>
            </a:r>
            <a:endParaRPr lang="en-IN" sz="2400" b="0" dirty="0"/>
          </a:p>
        </p:txBody>
      </p:sp>
      <p:sp>
        <p:nvSpPr>
          <p:cNvPr id="3" name="Text Placeholder 2">
            <a:extLst>
              <a:ext uri="{FF2B5EF4-FFF2-40B4-BE49-F238E27FC236}">
                <a16:creationId xmlns="" xmlns:a16="http://schemas.microsoft.com/office/drawing/2014/main" id="{CE2D3F0F-29D1-489C-81C4-5E6AAFA7D44F}"/>
              </a:ext>
            </a:extLst>
          </p:cNvPr>
          <p:cNvSpPr>
            <a:spLocks noGrp="1"/>
          </p:cNvSpPr>
          <p:nvPr>
            <p:ph type="body" sz="quarter" idx="15"/>
          </p:nvPr>
        </p:nvSpPr>
        <p:spPr/>
        <p:txBody>
          <a:bodyPr/>
          <a:lstStyle/>
          <a:p>
            <a:r>
              <a:rPr lang="en-US" altLang="en-US" dirty="0"/>
              <a:t>Suppose you’re waiting for a company to answer your phone call and you wonder how long, on average, you can expect to wait.</a:t>
            </a:r>
          </a:p>
          <a:p>
            <a:r>
              <a:rPr lang="en-US" altLang="en-US" dirty="0"/>
              <a:t>Let </a:t>
            </a:r>
            <a:r>
              <a:rPr lang="en-US" altLang="en-US" i="1" dirty="0" smtClean="0"/>
              <a:t>f</a:t>
            </a:r>
            <a:r>
              <a:rPr lang="en-US" altLang="en-US" dirty="0" smtClean="0"/>
              <a:t>(</a:t>
            </a:r>
            <a:r>
              <a:rPr lang="en-US" altLang="en-US" i="1" dirty="0" smtClean="0"/>
              <a:t>t</a:t>
            </a:r>
            <a:r>
              <a:rPr lang="en-US" altLang="en-US" dirty="0"/>
              <a:t>) be the corresponding density function, where </a:t>
            </a:r>
            <a:r>
              <a:rPr lang="en-US" altLang="en-US" i="1" dirty="0"/>
              <a:t>t </a:t>
            </a:r>
            <a:r>
              <a:rPr lang="en-US" altLang="en-US" dirty="0"/>
              <a:t>is measured in minutes, and think of a sample of </a:t>
            </a:r>
            <a:r>
              <a:rPr lang="en-US" altLang="en-US" i="1" dirty="0"/>
              <a:t>N </a:t>
            </a:r>
            <a:r>
              <a:rPr lang="en-US" altLang="en-US" dirty="0"/>
              <a:t>people who have called this company.</a:t>
            </a:r>
          </a:p>
          <a:p>
            <a:r>
              <a:rPr lang="en-US" altLang="en-US" dirty="0"/>
              <a:t>Most likely, none of them had to wait more than an hour, so let’s restrict our attention to the interval 0 ≤ </a:t>
            </a:r>
            <a:r>
              <a:rPr lang="en-US" altLang="en-US" i="1" dirty="0"/>
              <a:t>t</a:t>
            </a:r>
            <a:r>
              <a:rPr lang="en-US" altLang="en-US" dirty="0"/>
              <a:t> ≤ 60.</a:t>
            </a:r>
          </a:p>
        </p:txBody>
      </p:sp>
    </p:spTree>
    <p:extLst>
      <p:ext uri="{BB962C8B-B14F-4D97-AF65-F5344CB8AC3E}">
        <p14:creationId xmlns:p14="http://schemas.microsoft.com/office/powerpoint/2010/main" val="315416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D4B73-798B-474F-BDF4-B1BFEF938EEE}"/>
              </a:ext>
            </a:extLst>
          </p:cNvPr>
          <p:cNvSpPr>
            <a:spLocks noGrp="1"/>
          </p:cNvSpPr>
          <p:nvPr>
            <p:ph type="title"/>
          </p:nvPr>
        </p:nvSpPr>
        <p:spPr/>
        <p:txBody>
          <a:bodyPr/>
          <a:lstStyle/>
          <a:p>
            <a:r>
              <a:rPr lang="en-US" altLang="en-US" dirty="0"/>
              <a:t>Average Values </a:t>
            </a:r>
            <a:r>
              <a:rPr lang="en-US" altLang="en-US" sz="2400" b="0" dirty="0"/>
              <a:t>(2 of 7)</a:t>
            </a:r>
            <a:endParaRPr lang="en-IN" dirty="0"/>
          </a:p>
        </p:txBody>
      </p:sp>
      <p:sp>
        <p:nvSpPr>
          <p:cNvPr id="3" name="Content Placeholder 2">
            <a:extLst>
              <a:ext uri="{FF2B5EF4-FFF2-40B4-BE49-F238E27FC236}">
                <a16:creationId xmlns="" xmlns:a16="http://schemas.microsoft.com/office/drawing/2014/main" id="{D230EB6F-A7E6-4567-AE0B-A90133541719}"/>
              </a:ext>
            </a:extLst>
          </p:cNvPr>
          <p:cNvSpPr>
            <a:spLocks noGrp="1"/>
          </p:cNvSpPr>
          <p:nvPr>
            <p:ph sz="quarter" idx="23"/>
          </p:nvPr>
        </p:nvSpPr>
        <p:spPr>
          <a:xfrm>
            <a:off x="736600" y="1289049"/>
            <a:ext cx="10706100" cy="1022349"/>
          </a:xfrm>
        </p:spPr>
        <p:txBody>
          <a:bodyPr/>
          <a:lstStyle/>
          <a:p>
            <a:r>
              <a:rPr lang="en-US" altLang="en-US" dirty="0"/>
              <a:t>Let’s divide that interval into </a:t>
            </a:r>
            <a:r>
              <a:rPr lang="en-US" altLang="en-US" i="1" dirty="0"/>
              <a:t>n </a:t>
            </a:r>
            <a:r>
              <a:rPr lang="en-US" altLang="en-US" dirty="0"/>
              <a:t>intervals of length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t</a:t>
            </a:r>
            <a:r>
              <a:rPr lang="en-US" altLang="en-US" dirty="0" smtClean="0"/>
              <a:t> </a:t>
            </a:r>
            <a:r>
              <a:rPr lang="en-US" altLang="en-US" dirty="0"/>
              <a:t>and endpoints 0, </a:t>
            </a:r>
            <a:r>
              <a:rPr lang="en-US" altLang="en-US" i="1" dirty="0"/>
              <a:t>t</a:t>
            </a:r>
            <a:r>
              <a:rPr lang="en-US" altLang="en-US" baseline="-25000" dirty="0"/>
              <a:t>1</a:t>
            </a:r>
            <a:r>
              <a:rPr lang="en-US" altLang="en-US" dirty="0"/>
              <a:t>, </a:t>
            </a:r>
            <a:r>
              <a:rPr lang="en-US" altLang="en-US" i="1" dirty="0"/>
              <a:t>t</a:t>
            </a:r>
            <a:r>
              <a:rPr lang="en-US" altLang="en-US" baseline="-25000" dirty="0"/>
              <a:t>2</a:t>
            </a:r>
            <a:r>
              <a:rPr lang="en-US" altLang="en-US" dirty="0"/>
              <a:t>, . . ., </a:t>
            </a:r>
            <a:r>
              <a:rPr lang="en-US" altLang="en-US" i="1" dirty="0"/>
              <a:t>t</a:t>
            </a:r>
            <a:r>
              <a:rPr lang="en-US" altLang="en-US" baseline="-25000" dirty="0"/>
              <a:t>60</a:t>
            </a:r>
            <a:r>
              <a:rPr lang="en-US" altLang="en-US" dirty="0"/>
              <a:t>. (Think of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t</a:t>
            </a:r>
            <a:r>
              <a:rPr lang="en-US" altLang="en-US" dirty="0" smtClean="0"/>
              <a:t> </a:t>
            </a:r>
            <a:r>
              <a:rPr lang="en-US" altLang="en-US" dirty="0"/>
              <a:t>as lasting a minute, or half a minute, or 10 seconds, or even a second.)</a:t>
            </a:r>
            <a:endParaRPr lang="en-IN" dirty="0"/>
          </a:p>
        </p:txBody>
      </p:sp>
      <p:sp>
        <p:nvSpPr>
          <p:cNvPr id="4" name="Content Placeholder 3">
            <a:extLst>
              <a:ext uri="{FF2B5EF4-FFF2-40B4-BE49-F238E27FC236}">
                <a16:creationId xmlns="" xmlns:a16="http://schemas.microsoft.com/office/drawing/2014/main" id="{7DFCFE98-CC0D-48BE-984E-591E5D574364}"/>
              </a:ext>
            </a:extLst>
          </p:cNvPr>
          <p:cNvSpPr>
            <a:spLocks noGrp="1"/>
          </p:cNvSpPr>
          <p:nvPr>
            <p:ph sz="quarter" idx="24"/>
          </p:nvPr>
        </p:nvSpPr>
        <p:spPr>
          <a:xfrm>
            <a:off x="736600" y="2481501"/>
            <a:ext cx="5852459" cy="1290052"/>
          </a:xfrm>
        </p:spPr>
        <p:txBody>
          <a:bodyPr/>
          <a:lstStyle/>
          <a:p>
            <a:r>
              <a:rPr lang="en-US" altLang="en-US" dirty="0"/>
              <a:t>The probability that somebody’s call gets answered during the time period from </a:t>
            </a:r>
            <a:r>
              <a:rPr lang="en-US" altLang="en-US" i="1" dirty="0"/>
              <a:t>t</a:t>
            </a:r>
            <a:r>
              <a:rPr lang="en-US" altLang="en-US" i="1" baseline="-25000" dirty="0"/>
              <a:t>i</a:t>
            </a:r>
            <a:r>
              <a:rPr lang="en-US" altLang="en-US" baseline="-25000" dirty="0"/>
              <a:t> – 1</a:t>
            </a:r>
            <a:r>
              <a:rPr lang="en-US" altLang="en-US" dirty="0"/>
              <a:t> to </a:t>
            </a:r>
            <a:r>
              <a:rPr lang="en-US" altLang="en-US" i="1" dirty="0"/>
              <a:t>t</a:t>
            </a:r>
            <a:r>
              <a:rPr lang="en-US" altLang="en-US" i="1" baseline="-25000" dirty="0"/>
              <a:t>i</a:t>
            </a:r>
            <a:r>
              <a:rPr lang="en-US" altLang="en-US" dirty="0"/>
              <a:t> is the area under the curve </a:t>
            </a:r>
            <a:r>
              <a:rPr lang="en-US" altLang="en-US" i="1" dirty="0"/>
              <a:t>y</a:t>
            </a:r>
            <a:r>
              <a:rPr lang="en-US" altLang="en-US" dirty="0"/>
              <a:t> = </a:t>
            </a:r>
            <a:r>
              <a:rPr lang="en-US" altLang="en-US" i="1" dirty="0" smtClean="0"/>
              <a:t>f</a:t>
            </a:r>
            <a:r>
              <a:rPr lang="en-US" altLang="en-US" dirty="0" smtClean="0"/>
              <a:t>(</a:t>
            </a:r>
            <a:r>
              <a:rPr lang="en-US" altLang="en-US" i="1" dirty="0" smtClean="0"/>
              <a:t>t</a:t>
            </a:r>
            <a:r>
              <a:rPr lang="en-US" altLang="en-US" dirty="0"/>
              <a:t>) from </a:t>
            </a:r>
            <a:r>
              <a:rPr lang="en-US" altLang="en-US" i="1" dirty="0"/>
              <a:t>t</a:t>
            </a:r>
            <a:r>
              <a:rPr lang="en-US" altLang="en-US" i="1" baseline="-25000" dirty="0"/>
              <a:t>i</a:t>
            </a:r>
            <a:r>
              <a:rPr lang="en-US" altLang="en-US" baseline="-25000" dirty="0"/>
              <a:t> – 1</a:t>
            </a:r>
            <a:r>
              <a:rPr lang="en-US" altLang="en-US" dirty="0"/>
              <a:t> to </a:t>
            </a:r>
            <a:r>
              <a:rPr lang="en-US" altLang="en-US" i="1" dirty="0"/>
              <a:t>t</a:t>
            </a:r>
            <a:r>
              <a:rPr lang="en-US" altLang="en-US" i="1" baseline="-25000" dirty="0"/>
              <a:t>i</a:t>
            </a:r>
            <a:r>
              <a:rPr lang="en-US" altLang="en-US" dirty="0"/>
              <a:t>, which is approximately equal to</a:t>
            </a:r>
            <a:endParaRPr lang="en-IN" dirty="0"/>
          </a:p>
        </p:txBody>
      </p:sp>
      <p:graphicFrame>
        <p:nvGraphicFramePr>
          <p:cNvPr id="20" name="Content Placeholder 19" descr="f(t-bar_i)(Delta(t))">
            <a:extLst>
              <a:ext uri="{FF2B5EF4-FFF2-40B4-BE49-F238E27FC236}">
                <a16:creationId xmlns="" xmlns:a16="http://schemas.microsoft.com/office/drawing/2014/main" id="{05D6871D-46CF-4D7E-B32B-D0C25BF3AB0A}"/>
              </a:ext>
            </a:extLst>
          </p:cNvPr>
          <p:cNvGraphicFramePr>
            <a:graphicFrameLocks noGrp="1" noChangeAspect="1"/>
          </p:cNvGraphicFramePr>
          <p:nvPr>
            <p:ph sz="quarter" idx="25"/>
            <p:extLst>
              <p:ext uri="{D42A27DB-BD31-4B8C-83A1-F6EECF244321}">
                <p14:modId xmlns:p14="http://schemas.microsoft.com/office/powerpoint/2010/main" val="3421629718"/>
              </p:ext>
            </p:extLst>
          </p:nvPr>
        </p:nvGraphicFramePr>
        <p:xfrm>
          <a:off x="743623" y="3814447"/>
          <a:ext cx="995130" cy="503863"/>
        </p:xfrm>
        <a:graphic>
          <a:graphicData uri="http://schemas.openxmlformats.org/presentationml/2006/ole">
            <mc:AlternateContent xmlns:mc="http://schemas.openxmlformats.org/markup-compatibility/2006">
              <mc:Choice xmlns:v="urn:schemas-microsoft-com:vml" Requires="v">
                <p:oleObj spid="_x0000_s727214" name="Equation" r:id="rId3" imgW="1002960" imgH="507960" progId="Equation.DSMT4">
                  <p:embed/>
                </p:oleObj>
              </mc:Choice>
              <mc:Fallback>
                <p:oleObj name="Equation" r:id="rId3" imgW="1002960" imgH="507960" progId="Equation.DSMT4">
                  <p:embed/>
                  <p:pic>
                    <p:nvPicPr>
                      <p:cNvPr id="19" name="Object 18">
                        <a:extLst>
                          <a:ext uri="{FF2B5EF4-FFF2-40B4-BE49-F238E27FC236}">
                            <a16:creationId xmlns="" xmlns:a16="http://schemas.microsoft.com/office/drawing/2014/main" id="{9558D7C4-F55A-44AA-A53A-5CF7FC9B91BA}"/>
                          </a:ext>
                        </a:extLst>
                      </p:cNvPr>
                      <p:cNvPicPr/>
                      <p:nvPr/>
                    </p:nvPicPr>
                    <p:blipFill>
                      <a:blip r:embed="rId4"/>
                      <a:stretch>
                        <a:fillRect/>
                      </a:stretch>
                    </p:blipFill>
                    <p:spPr>
                      <a:xfrm>
                        <a:off x="743623" y="3814447"/>
                        <a:ext cx="995130" cy="503863"/>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A7C374E4-9D89-47DD-98B7-E61CDE041575}"/>
              </a:ext>
            </a:extLst>
          </p:cNvPr>
          <p:cNvSpPr>
            <a:spLocks noGrp="1"/>
          </p:cNvSpPr>
          <p:nvPr>
            <p:ph sz="quarter" idx="26"/>
          </p:nvPr>
        </p:nvSpPr>
        <p:spPr>
          <a:xfrm>
            <a:off x="1839260" y="3879615"/>
            <a:ext cx="5151438" cy="348802"/>
          </a:xfrm>
        </p:spPr>
        <p:txBody>
          <a:bodyPr/>
          <a:lstStyle/>
          <a:p>
            <a:r>
              <a:rPr lang="en-US" altLang="en-US" dirty="0"/>
              <a:t>(This is the area of the approximating</a:t>
            </a:r>
            <a:endParaRPr lang="en-IN" dirty="0"/>
          </a:p>
        </p:txBody>
      </p:sp>
      <p:sp>
        <p:nvSpPr>
          <p:cNvPr id="7" name="Content Placeholder 6">
            <a:extLst>
              <a:ext uri="{FF2B5EF4-FFF2-40B4-BE49-F238E27FC236}">
                <a16:creationId xmlns="" xmlns:a16="http://schemas.microsoft.com/office/drawing/2014/main" id="{48CE9304-B194-4F1C-ADC5-DB72D8110952}"/>
              </a:ext>
            </a:extLst>
          </p:cNvPr>
          <p:cNvSpPr>
            <a:spLocks noGrp="1"/>
          </p:cNvSpPr>
          <p:nvPr>
            <p:ph sz="quarter" idx="27"/>
          </p:nvPr>
        </p:nvSpPr>
        <p:spPr>
          <a:xfrm>
            <a:off x="736600" y="4266560"/>
            <a:ext cx="3825461" cy="301939"/>
          </a:xfrm>
        </p:spPr>
        <p:txBody>
          <a:bodyPr/>
          <a:lstStyle/>
          <a:p>
            <a:r>
              <a:rPr lang="en-US" altLang="en-US" dirty="0"/>
              <a:t>rectangle in Figure 3, where</a:t>
            </a:r>
            <a:endParaRPr lang="en-IN" dirty="0"/>
          </a:p>
        </p:txBody>
      </p:sp>
      <p:graphicFrame>
        <p:nvGraphicFramePr>
          <p:cNvPr id="22" name="Content Placeholder 21" descr="(t-bar_i)">
            <a:extLst>
              <a:ext uri="{FF2B5EF4-FFF2-40B4-BE49-F238E27FC236}">
                <a16:creationId xmlns="" xmlns:a16="http://schemas.microsoft.com/office/drawing/2014/main" id="{B60F9426-A617-4FC5-B2D8-4F56FD66CDD4}"/>
              </a:ext>
            </a:extLst>
          </p:cNvPr>
          <p:cNvGraphicFramePr>
            <a:graphicFrameLocks noGrp="1" noChangeAspect="1"/>
          </p:cNvGraphicFramePr>
          <p:nvPr>
            <p:ph sz="quarter" idx="28"/>
            <p:extLst>
              <p:ext uri="{D42A27DB-BD31-4B8C-83A1-F6EECF244321}">
                <p14:modId xmlns:p14="http://schemas.microsoft.com/office/powerpoint/2010/main" val="22915678"/>
              </p:ext>
            </p:extLst>
          </p:nvPr>
        </p:nvGraphicFramePr>
        <p:xfrm>
          <a:off x="4632463" y="4236743"/>
          <a:ext cx="203200" cy="419100"/>
        </p:xfrm>
        <a:graphic>
          <a:graphicData uri="http://schemas.openxmlformats.org/presentationml/2006/ole">
            <mc:AlternateContent xmlns:mc="http://schemas.openxmlformats.org/markup-compatibility/2006">
              <mc:Choice xmlns:v="urn:schemas-microsoft-com:vml" Requires="v">
                <p:oleObj spid="_x0000_s727215" name="Equation" r:id="rId5" imgW="203040" imgH="419040" progId="Equation.DSMT4">
                  <p:embed/>
                </p:oleObj>
              </mc:Choice>
              <mc:Fallback>
                <p:oleObj name="Equation" r:id="rId5" imgW="203040" imgH="419040" progId="Equation.DSMT4">
                  <p:embed/>
                  <p:pic>
                    <p:nvPicPr>
                      <p:cNvPr id="21" name="Object 20">
                        <a:extLst>
                          <a:ext uri="{FF2B5EF4-FFF2-40B4-BE49-F238E27FC236}">
                            <a16:creationId xmlns="" xmlns:a16="http://schemas.microsoft.com/office/drawing/2014/main" id="{0D223647-6B26-4EFE-B0F6-C7CDEFC2F306}"/>
                          </a:ext>
                        </a:extLst>
                      </p:cNvPr>
                      <p:cNvPicPr/>
                      <p:nvPr/>
                    </p:nvPicPr>
                    <p:blipFill>
                      <a:blip r:embed="rId6"/>
                      <a:stretch>
                        <a:fillRect/>
                      </a:stretch>
                    </p:blipFill>
                    <p:spPr>
                      <a:xfrm>
                        <a:off x="4632463" y="4236743"/>
                        <a:ext cx="203200" cy="41910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9D4C51E6-C63E-44C3-B1D4-B4767C13BE76}"/>
              </a:ext>
            </a:extLst>
          </p:cNvPr>
          <p:cNvSpPr>
            <a:spLocks noGrp="1"/>
          </p:cNvSpPr>
          <p:nvPr>
            <p:ph sz="quarter" idx="29"/>
          </p:nvPr>
        </p:nvSpPr>
        <p:spPr>
          <a:xfrm>
            <a:off x="736600" y="4668512"/>
            <a:ext cx="5151016" cy="301939"/>
          </a:xfrm>
        </p:spPr>
        <p:txBody>
          <a:bodyPr/>
          <a:lstStyle/>
          <a:p>
            <a:r>
              <a:rPr lang="en-US" altLang="en-US" dirty="0"/>
              <a:t>is the midpoint of the interval.)</a:t>
            </a:r>
          </a:p>
        </p:txBody>
      </p:sp>
      <p:pic>
        <p:nvPicPr>
          <p:cNvPr id="23" name="Content Placeholder 22" descr="A curve is graphed on a t y coordinate plane. The curve is labeled y= f (t). It falls from the positive y axis with decreasing steepness toward the positive x axis. Two points t_i and t_(i minus 1) are marked on the t axis. Delta t is the distance between the points. The mid point t_1 bar is also shown. A rectangle of width Delta t is shown. The height of the rectangle is the distance between t_i bar and the curve.">
            <a:extLst>
              <a:ext uri="{FF2B5EF4-FFF2-40B4-BE49-F238E27FC236}">
                <a16:creationId xmlns="" xmlns:a16="http://schemas.microsoft.com/office/drawing/2014/main" id="{26A4E813-7934-41C6-8612-9F19B5A3D80D}"/>
              </a:ext>
            </a:extLst>
          </p:cNvPr>
          <p:cNvPicPr>
            <a:picLocks noGrp="1" noChangeAspect="1"/>
          </p:cNvPicPr>
          <p:nvPr>
            <p:ph sz="quarter" idx="30"/>
          </p:nvPr>
        </p:nvPicPr>
        <p:blipFill>
          <a:blip r:embed="rId7"/>
          <a:stretch>
            <a:fillRect/>
          </a:stretch>
        </p:blipFill>
        <p:spPr>
          <a:xfrm>
            <a:off x="7645403" y="2259743"/>
            <a:ext cx="3555993" cy="2979697"/>
          </a:xfrm>
          <a:prstGeom prst="rect">
            <a:avLst/>
          </a:prstGeom>
        </p:spPr>
      </p:pic>
      <p:sp>
        <p:nvSpPr>
          <p:cNvPr id="11" name="Content Placeholder 10">
            <a:extLst>
              <a:ext uri="{FF2B5EF4-FFF2-40B4-BE49-F238E27FC236}">
                <a16:creationId xmlns="" xmlns:a16="http://schemas.microsoft.com/office/drawing/2014/main" id="{91813391-FB61-4B51-8C04-84D6318460E6}"/>
              </a:ext>
            </a:extLst>
          </p:cNvPr>
          <p:cNvSpPr>
            <a:spLocks noGrp="1"/>
          </p:cNvSpPr>
          <p:nvPr>
            <p:ph sz="quarter" idx="31"/>
          </p:nvPr>
        </p:nvSpPr>
        <p:spPr>
          <a:xfrm>
            <a:off x="7485844" y="5655568"/>
            <a:ext cx="3870351" cy="301939"/>
          </a:xfrm>
        </p:spPr>
        <p:txBody>
          <a:bodyPr/>
          <a:lstStyle/>
          <a:p>
            <a:pPr algn="ctr"/>
            <a:r>
              <a:rPr lang="en-US" altLang="en-US" sz="2000" b="1" dirty="0"/>
              <a:t>Figure 3</a:t>
            </a:r>
          </a:p>
        </p:txBody>
      </p:sp>
    </p:spTree>
    <p:extLst>
      <p:ext uri="{BB962C8B-B14F-4D97-AF65-F5344CB8AC3E}">
        <p14:creationId xmlns:p14="http://schemas.microsoft.com/office/powerpoint/2010/main" val="30555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8A8B5-C3E9-4D81-A640-E1BAE1921EF0}"/>
              </a:ext>
            </a:extLst>
          </p:cNvPr>
          <p:cNvSpPr>
            <a:spLocks noGrp="1"/>
          </p:cNvSpPr>
          <p:nvPr>
            <p:ph type="title"/>
          </p:nvPr>
        </p:nvSpPr>
        <p:spPr/>
        <p:txBody>
          <a:bodyPr/>
          <a:lstStyle/>
          <a:p>
            <a:r>
              <a:rPr lang="en-US" altLang="en-US" dirty="0"/>
              <a:t>Average Values </a:t>
            </a:r>
            <a:r>
              <a:rPr lang="en-US" altLang="en-US" sz="2400" b="0" dirty="0"/>
              <a:t>(3 of 7)</a:t>
            </a:r>
            <a:endParaRPr lang="en-IN" dirty="0"/>
          </a:p>
        </p:txBody>
      </p:sp>
      <p:sp>
        <p:nvSpPr>
          <p:cNvPr id="3" name="Content Placeholder 2">
            <a:extLst>
              <a:ext uri="{FF2B5EF4-FFF2-40B4-BE49-F238E27FC236}">
                <a16:creationId xmlns="" xmlns:a16="http://schemas.microsoft.com/office/drawing/2014/main" id="{FD383DA3-8C45-40DC-BD00-390C8546ADAB}"/>
              </a:ext>
            </a:extLst>
          </p:cNvPr>
          <p:cNvSpPr>
            <a:spLocks noGrp="1"/>
          </p:cNvSpPr>
          <p:nvPr>
            <p:ph sz="quarter" idx="23"/>
          </p:nvPr>
        </p:nvSpPr>
        <p:spPr>
          <a:xfrm>
            <a:off x="736600" y="1289050"/>
            <a:ext cx="10712450" cy="251515"/>
          </a:xfrm>
        </p:spPr>
        <p:txBody>
          <a:bodyPr/>
          <a:lstStyle/>
          <a:p>
            <a:r>
              <a:rPr lang="en-US" altLang="en-US" dirty="0"/>
              <a:t>Since the long-run proportion of calls that get answered in the time period from</a:t>
            </a:r>
            <a:endParaRPr lang="en-IN" dirty="0"/>
          </a:p>
        </p:txBody>
      </p:sp>
      <p:sp>
        <p:nvSpPr>
          <p:cNvPr id="4" name="Content Placeholder 3">
            <a:extLst>
              <a:ext uri="{FF2B5EF4-FFF2-40B4-BE49-F238E27FC236}">
                <a16:creationId xmlns="" xmlns:a16="http://schemas.microsoft.com/office/drawing/2014/main" id="{3C428FE2-DCF3-49F2-859F-7B2A5E2CD0A4}"/>
              </a:ext>
            </a:extLst>
          </p:cNvPr>
          <p:cNvSpPr>
            <a:spLocks noGrp="1"/>
          </p:cNvSpPr>
          <p:nvPr>
            <p:ph sz="quarter" idx="24"/>
          </p:nvPr>
        </p:nvSpPr>
        <p:spPr>
          <a:xfrm>
            <a:off x="736600" y="1678470"/>
            <a:ext cx="1400313" cy="334769"/>
          </a:xfrm>
        </p:spPr>
        <p:txBody>
          <a:bodyPr/>
          <a:lstStyle/>
          <a:p>
            <a:r>
              <a:rPr lang="en-US" altLang="en-US" i="1" dirty="0"/>
              <a:t>t</a:t>
            </a:r>
            <a:r>
              <a:rPr lang="en-US" altLang="en-US" i="1" baseline="-25000" dirty="0"/>
              <a:t>i</a:t>
            </a:r>
            <a:r>
              <a:rPr lang="en-US" altLang="en-US" baseline="-25000" dirty="0"/>
              <a:t> </a:t>
            </a:r>
            <a:r>
              <a:rPr lang="en-US" altLang="en-US" baseline="-25000" dirty="0" smtClean="0"/>
              <a:t>− </a:t>
            </a:r>
            <a:r>
              <a:rPr lang="en-US" altLang="en-US" baseline="-25000" dirty="0"/>
              <a:t>1</a:t>
            </a:r>
            <a:r>
              <a:rPr lang="en-US" altLang="en-US" dirty="0"/>
              <a:t> to </a:t>
            </a:r>
            <a:r>
              <a:rPr lang="en-US" altLang="en-US" i="1" dirty="0"/>
              <a:t>t</a:t>
            </a:r>
            <a:r>
              <a:rPr lang="en-US" altLang="en-US" i="1" baseline="-25000" dirty="0"/>
              <a:t>i</a:t>
            </a:r>
            <a:r>
              <a:rPr lang="en-US" altLang="en-US" dirty="0"/>
              <a:t> is</a:t>
            </a:r>
            <a:endParaRPr lang="en-IN" dirty="0"/>
          </a:p>
        </p:txBody>
      </p:sp>
      <p:graphicFrame>
        <p:nvGraphicFramePr>
          <p:cNvPr id="20" name="Content Placeholder 19" descr="f(t-bar_i)(Delta(t))">
            <a:extLst>
              <a:ext uri="{FF2B5EF4-FFF2-40B4-BE49-F238E27FC236}">
                <a16:creationId xmlns="" xmlns:a16="http://schemas.microsoft.com/office/drawing/2014/main" id="{B03459D2-8D5B-437F-AE5E-1E9A62766BD0}"/>
              </a:ext>
            </a:extLst>
          </p:cNvPr>
          <p:cNvGraphicFramePr>
            <a:graphicFrameLocks noGrp="1" noChangeAspect="1"/>
          </p:cNvGraphicFramePr>
          <p:nvPr>
            <p:ph sz="quarter" idx="25"/>
            <p:extLst>
              <p:ext uri="{D42A27DB-BD31-4B8C-83A1-F6EECF244321}">
                <p14:modId xmlns:p14="http://schemas.microsoft.com/office/powerpoint/2010/main" val="354990027"/>
              </p:ext>
            </p:extLst>
          </p:nvPr>
        </p:nvGraphicFramePr>
        <p:xfrm>
          <a:off x="2137320" y="1602938"/>
          <a:ext cx="1038033" cy="525587"/>
        </p:xfrm>
        <a:graphic>
          <a:graphicData uri="http://schemas.openxmlformats.org/presentationml/2006/ole">
            <mc:AlternateContent xmlns:mc="http://schemas.openxmlformats.org/markup-compatibility/2006">
              <mc:Choice xmlns:v="urn:schemas-microsoft-com:vml" Requires="v">
                <p:oleObj spid="_x0000_s728481" name="Equation" r:id="rId3" imgW="1002960" imgH="507960" progId="Equation.DSMT4">
                  <p:embed/>
                </p:oleObj>
              </mc:Choice>
              <mc:Fallback>
                <p:oleObj name="Equation" r:id="rId3" imgW="1002960" imgH="507960" progId="Equation.DSMT4">
                  <p:embed/>
                  <p:pic>
                    <p:nvPicPr>
                      <p:cNvPr id="19" name="Object 18">
                        <a:extLst>
                          <a:ext uri="{FF2B5EF4-FFF2-40B4-BE49-F238E27FC236}">
                            <a16:creationId xmlns="" xmlns:a16="http://schemas.microsoft.com/office/drawing/2014/main" id="{AD3F0186-5E41-4D94-AB9B-F7150BA39BE6}"/>
                          </a:ext>
                        </a:extLst>
                      </p:cNvPr>
                      <p:cNvPicPr/>
                      <p:nvPr/>
                    </p:nvPicPr>
                    <p:blipFill>
                      <a:blip r:embed="rId4"/>
                      <a:stretch>
                        <a:fillRect/>
                      </a:stretch>
                    </p:blipFill>
                    <p:spPr>
                      <a:xfrm>
                        <a:off x="2137320" y="1602938"/>
                        <a:ext cx="1038033" cy="525587"/>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292713EA-565B-438B-8A6E-740975A36260}"/>
              </a:ext>
            </a:extLst>
          </p:cNvPr>
          <p:cNvSpPr>
            <a:spLocks noGrp="1"/>
          </p:cNvSpPr>
          <p:nvPr>
            <p:ph sz="quarter" idx="26"/>
          </p:nvPr>
        </p:nvSpPr>
        <p:spPr>
          <a:xfrm>
            <a:off x="3252350" y="1664614"/>
            <a:ext cx="8279640" cy="304867"/>
          </a:xfrm>
        </p:spPr>
        <p:txBody>
          <a:bodyPr/>
          <a:lstStyle/>
          <a:p>
            <a:r>
              <a:rPr lang="en-US" altLang="en-US" dirty="0"/>
              <a:t>we expect that, out of our sample of </a:t>
            </a:r>
            <a:r>
              <a:rPr lang="en-US" altLang="en-US" i="1" dirty="0"/>
              <a:t>N </a:t>
            </a:r>
            <a:r>
              <a:rPr lang="en-US" altLang="en-US" dirty="0"/>
              <a:t>callers, the number</a:t>
            </a:r>
            <a:endParaRPr lang="en-IN" dirty="0"/>
          </a:p>
        </p:txBody>
      </p:sp>
      <p:sp>
        <p:nvSpPr>
          <p:cNvPr id="7" name="Content Placeholder 6">
            <a:extLst>
              <a:ext uri="{FF2B5EF4-FFF2-40B4-BE49-F238E27FC236}">
                <a16:creationId xmlns="" xmlns:a16="http://schemas.microsoft.com/office/drawing/2014/main" id="{24964AC0-4284-44C6-B8C6-7E6D4B7432CE}"/>
              </a:ext>
            </a:extLst>
          </p:cNvPr>
          <p:cNvSpPr>
            <a:spLocks noGrp="1"/>
          </p:cNvSpPr>
          <p:nvPr>
            <p:ph sz="quarter" idx="27"/>
          </p:nvPr>
        </p:nvSpPr>
        <p:spPr>
          <a:xfrm>
            <a:off x="736599" y="2095321"/>
            <a:ext cx="8279639" cy="334770"/>
          </a:xfrm>
        </p:spPr>
        <p:txBody>
          <a:bodyPr/>
          <a:lstStyle/>
          <a:p>
            <a:r>
              <a:rPr lang="en-US" altLang="en-US" dirty="0"/>
              <a:t>whose call was answered in that time period is approximately</a:t>
            </a:r>
            <a:endParaRPr lang="en-IN" dirty="0"/>
          </a:p>
        </p:txBody>
      </p:sp>
      <p:graphicFrame>
        <p:nvGraphicFramePr>
          <p:cNvPr id="22" name="Content Placeholder 21" descr="N f(t-bar_i) Delta(t)">
            <a:extLst>
              <a:ext uri="{FF2B5EF4-FFF2-40B4-BE49-F238E27FC236}">
                <a16:creationId xmlns="" xmlns:a16="http://schemas.microsoft.com/office/drawing/2014/main" id="{F66C0481-E206-483C-BFB7-50961E61CE36}"/>
              </a:ext>
            </a:extLst>
          </p:cNvPr>
          <p:cNvGraphicFramePr>
            <a:graphicFrameLocks noGrp="1" noChangeAspect="1"/>
          </p:cNvGraphicFramePr>
          <p:nvPr>
            <p:ph sz="quarter" idx="28"/>
            <p:extLst>
              <p:ext uri="{D42A27DB-BD31-4B8C-83A1-F6EECF244321}">
                <p14:modId xmlns:p14="http://schemas.microsoft.com/office/powerpoint/2010/main" val="551832169"/>
              </p:ext>
            </p:extLst>
          </p:nvPr>
        </p:nvGraphicFramePr>
        <p:xfrm>
          <a:off x="9062214" y="2034491"/>
          <a:ext cx="1269873" cy="513080"/>
        </p:xfrm>
        <a:graphic>
          <a:graphicData uri="http://schemas.openxmlformats.org/presentationml/2006/ole">
            <mc:AlternateContent xmlns:mc="http://schemas.openxmlformats.org/markup-compatibility/2006">
              <mc:Choice xmlns:v="urn:schemas-microsoft-com:vml" Requires="v">
                <p:oleObj spid="_x0000_s728482" name="Equation" r:id="rId5" imgW="1257120" imgH="507960" progId="Equation.DSMT4">
                  <p:embed/>
                </p:oleObj>
              </mc:Choice>
              <mc:Fallback>
                <p:oleObj name="Equation" r:id="rId5" imgW="1257120" imgH="507960" progId="Equation.DSMT4">
                  <p:embed/>
                  <p:pic>
                    <p:nvPicPr>
                      <p:cNvPr id="21" name="Object 20">
                        <a:extLst>
                          <a:ext uri="{FF2B5EF4-FFF2-40B4-BE49-F238E27FC236}">
                            <a16:creationId xmlns="" xmlns:a16="http://schemas.microsoft.com/office/drawing/2014/main" id="{3C5FBE59-BAD6-4301-8EB3-68949BDDEFE7}"/>
                          </a:ext>
                        </a:extLst>
                      </p:cNvPr>
                      <p:cNvPicPr/>
                      <p:nvPr/>
                    </p:nvPicPr>
                    <p:blipFill>
                      <a:blip r:embed="rId6"/>
                      <a:stretch>
                        <a:fillRect/>
                      </a:stretch>
                    </p:blipFill>
                    <p:spPr>
                      <a:xfrm>
                        <a:off x="9062214" y="2034491"/>
                        <a:ext cx="1269873" cy="51308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2CB8E7DB-C516-4182-B12B-2351AC7C18D3}"/>
              </a:ext>
            </a:extLst>
          </p:cNvPr>
          <p:cNvSpPr>
            <a:spLocks noGrp="1"/>
          </p:cNvSpPr>
          <p:nvPr>
            <p:ph sz="quarter" idx="29"/>
          </p:nvPr>
        </p:nvSpPr>
        <p:spPr>
          <a:xfrm>
            <a:off x="736600" y="2501527"/>
            <a:ext cx="5151016" cy="334770"/>
          </a:xfrm>
        </p:spPr>
        <p:txBody>
          <a:bodyPr/>
          <a:lstStyle/>
          <a:p>
            <a:r>
              <a:rPr lang="en-US" altLang="en-US" dirty="0"/>
              <a:t>and the time that each waited is about</a:t>
            </a:r>
            <a:endParaRPr lang="en-IN" dirty="0"/>
          </a:p>
        </p:txBody>
      </p:sp>
      <p:graphicFrame>
        <p:nvGraphicFramePr>
          <p:cNvPr id="24" name="Content Placeholder 23" descr="t-bar_i">
            <a:extLst>
              <a:ext uri="{FF2B5EF4-FFF2-40B4-BE49-F238E27FC236}">
                <a16:creationId xmlns="" xmlns:a16="http://schemas.microsoft.com/office/drawing/2014/main" id="{FD4B3E3E-B213-444D-BBD5-DF6BAA02574C}"/>
              </a:ext>
            </a:extLst>
          </p:cNvPr>
          <p:cNvGraphicFramePr>
            <a:graphicFrameLocks noGrp="1" noChangeAspect="1"/>
          </p:cNvGraphicFramePr>
          <p:nvPr>
            <p:ph sz="quarter" idx="30"/>
            <p:extLst>
              <p:ext uri="{D42A27DB-BD31-4B8C-83A1-F6EECF244321}">
                <p14:modId xmlns:p14="http://schemas.microsoft.com/office/powerpoint/2010/main" val="208780915"/>
              </p:ext>
            </p:extLst>
          </p:nvPr>
        </p:nvGraphicFramePr>
        <p:xfrm>
          <a:off x="5959733" y="2443197"/>
          <a:ext cx="290465" cy="456445"/>
        </p:xfrm>
        <a:graphic>
          <a:graphicData uri="http://schemas.openxmlformats.org/presentationml/2006/ole">
            <mc:AlternateContent xmlns:mc="http://schemas.openxmlformats.org/markup-compatibility/2006">
              <mc:Choice xmlns:v="urn:schemas-microsoft-com:vml" Requires="v">
                <p:oleObj spid="_x0000_s728483" name="Equation" r:id="rId7" imgW="266400" imgH="419040" progId="Equation.DSMT4">
                  <p:embed/>
                </p:oleObj>
              </mc:Choice>
              <mc:Fallback>
                <p:oleObj name="Equation" r:id="rId7" imgW="266400" imgH="419040" progId="Equation.DSMT4">
                  <p:embed/>
                  <p:pic>
                    <p:nvPicPr>
                      <p:cNvPr id="23" name="Object 22">
                        <a:extLst>
                          <a:ext uri="{FF2B5EF4-FFF2-40B4-BE49-F238E27FC236}">
                            <a16:creationId xmlns="" xmlns:a16="http://schemas.microsoft.com/office/drawing/2014/main" id="{1E37972F-E81F-4D73-BEA8-E72D4CFB39E3}"/>
                          </a:ext>
                        </a:extLst>
                      </p:cNvPr>
                      <p:cNvPicPr/>
                      <p:nvPr/>
                    </p:nvPicPr>
                    <p:blipFill>
                      <a:blip r:embed="rId8"/>
                      <a:stretch>
                        <a:fillRect/>
                      </a:stretch>
                    </p:blipFill>
                    <p:spPr>
                      <a:xfrm>
                        <a:off x="5959733" y="2443197"/>
                        <a:ext cx="290465" cy="456445"/>
                      </a:xfrm>
                      <a:prstGeom prst="rect">
                        <a:avLst/>
                      </a:prstGeom>
                    </p:spPr>
                  </p:pic>
                </p:oleObj>
              </mc:Fallback>
            </mc:AlternateContent>
          </a:graphicData>
        </a:graphic>
      </p:graphicFrame>
      <p:sp>
        <p:nvSpPr>
          <p:cNvPr id="11" name="Content Placeholder 10">
            <a:extLst>
              <a:ext uri="{FF2B5EF4-FFF2-40B4-BE49-F238E27FC236}">
                <a16:creationId xmlns="" xmlns:a16="http://schemas.microsoft.com/office/drawing/2014/main" id="{7A470A98-2BFA-45DD-A046-7A32E02C3808}"/>
              </a:ext>
            </a:extLst>
          </p:cNvPr>
          <p:cNvSpPr>
            <a:spLocks noGrp="1"/>
          </p:cNvSpPr>
          <p:nvPr>
            <p:ph sz="quarter" idx="31"/>
          </p:nvPr>
        </p:nvSpPr>
        <p:spPr>
          <a:xfrm>
            <a:off x="736599" y="3338064"/>
            <a:ext cx="11249992" cy="368889"/>
          </a:xfrm>
        </p:spPr>
        <p:txBody>
          <a:bodyPr/>
          <a:lstStyle/>
          <a:p>
            <a:r>
              <a:rPr lang="en-US" altLang="en-US" dirty="0"/>
              <a:t>Therefore the total time they waited is the product of these numbers: approximately</a:t>
            </a:r>
            <a:endParaRPr lang="en-IN" dirty="0"/>
          </a:p>
        </p:txBody>
      </p:sp>
      <p:graphicFrame>
        <p:nvGraphicFramePr>
          <p:cNvPr id="26" name="Content Placeholder 25" descr="t-bar_i[N f(t-bar_i) Delta(t)]">
            <a:extLst>
              <a:ext uri="{FF2B5EF4-FFF2-40B4-BE49-F238E27FC236}">
                <a16:creationId xmlns="" xmlns:a16="http://schemas.microsoft.com/office/drawing/2014/main" id="{B3398A9A-8AA5-487C-8019-CC15B098E634}"/>
              </a:ext>
            </a:extLst>
          </p:cNvPr>
          <p:cNvGraphicFramePr>
            <a:graphicFrameLocks noGrp="1" noChangeAspect="1"/>
          </p:cNvGraphicFramePr>
          <p:nvPr>
            <p:ph sz="quarter" idx="32"/>
            <p:extLst>
              <p:ext uri="{D42A27DB-BD31-4B8C-83A1-F6EECF244321}">
                <p14:modId xmlns:p14="http://schemas.microsoft.com/office/powerpoint/2010/main" val="1636768846"/>
              </p:ext>
            </p:extLst>
          </p:nvPr>
        </p:nvGraphicFramePr>
        <p:xfrm>
          <a:off x="702231" y="3718983"/>
          <a:ext cx="1761589" cy="561666"/>
        </p:xfrm>
        <a:graphic>
          <a:graphicData uri="http://schemas.openxmlformats.org/presentationml/2006/ole">
            <mc:AlternateContent xmlns:mc="http://schemas.openxmlformats.org/markup-compatibility/2006">
              <mc:Choice xmlns:v="urn:schemas-microsoft-com:vml" Requires="v">
                <p:oleObj spid="_x0000_s728484" name="Equation" r:id="rId9" imgW="1752480" imgH="558720" progId="Equation.DSMT4">
                  <p:embed/>
                </p:oleObj>
              </mc:Choice>
              <mc:Fallback>
                <p:oleObj name="Equation" r:id="rId9" imgW="1752480" imgH="558720" progId="Equation.DSMT4">
                  <p:embed/>
                  <p:pic>
                    <p:nvPicPr>
                      <p:cNvPr id="25" name="Object 24">
                        <a:extLst>
                          <a:ext uri="{FF2B5EF4-FFF2-40B4-BE49-F238E27FC236}">
                            <a16:creationId xmlns="" xmlns:a16="http://schemas.microsoft.com/office/drawing/2014/main" id="{B3B7C96D-E861-4A46-8C64-01F20025482B}"/>
                          </a:ext>
                        </a:extLst>
                      </p:cNvPr>
                      <p:cNvPicPr/>
                      <p:nvPr/>
                    </p:nvPicPr>
                    <p:blipFill>
                      <a:blip r:embed="rId10"/>
                      <a:stretch>
                        <a:fillRect/>
                      </a:stretch>
                    </p:blipFill>
                    <p:spPr>
                      <a:xfrm>
                        <a:off x="702231" y="3718983"/>
                        <a:ext cx="1761589" cy="561666"/>
                      </a:xfrm>
                      <a:prstGeom prst="rect">
                        <a:avLst/>
                      </a:prstGeom>
                    </p:spPr>
                  </p:pic>
                </p:oleObj>
              </mc:Fallback>
            </mc:AlternateContent>
          </a:graphicData>
        </a:graphic>
      </p:graphicFrame>
      <p:sp>
        <p:nvSpPr>
          <p:cNvPr id="13" name="Content Placeholder 12">
            <a:extLst>
              <a:ext uri="{FF2B5EF4-FFF2-40B4-BE49-F238E27FC236}">
                <a16:creationId xmlns="" xmlns:a16="http://schemas.microsoft.com/office/drawing/2014/main" id="{209CEB2D-B9DA-46B5-9A35-92BEE1671FD1}"/>
              </a:ext>
            </a:extLst>
          </p:cNvPr>
          <p:cNvSpPr>
            <a:spLocks noGrp="1"/>
          </p:cNvSpPr>
          <p:nvPr>
            <p:ph sz="quarter" idx="33"/>
          </p:nvPr>
        </p:nvSpPr>
        <p:spPr>
          <a:xfrm>
            <a:off x="736599" y="4459179"/>
            <a:ext cx="10768495" cy="714566"/>
          </a:xfrm>
        </p:spPr>
        <p:txBody>
          <a:bodyPr/>
          <a:lstStyle/>
          <a:p>
            <a:r>
              <a:rPr lang="en-US" altLang="en-US" dirty="0"/>
              <a:t>Adding over all such intervals, we get the approximate total of everybody’s waiting times:</a:t>
            </a:r>
          </a:p>
        </p:txBody>
      </p:sp>
      <p:graphicFrame>
        <p:nvGraphicFramePr>
          <p:cNvPr id="28" name="Content Placeholder 27" descr="sum_(i = 1)^(n) (N (t-bar _i) f(t-bar _i) Delta (t))&#10;">
            <a:extLst>
              <a:ext uri="{FF2B5EF4-FFF2-40B4-BE49-F238E27FC236}">
                <a16:creationId xmlns="" xmlns:a16="http://schemas.microsoft.com/office/drawing/2014/main" id="{70D05530-8B38-42A1-8163-30A96C5C995B}"/>
              </a:ext>
            </a:extLst>
          </p:cNvPr>
          <p:cNvGraphicFramePr>
            <a:graphicFrameLocks noGrp="1" noChangeAspect="1"/>
          </p:cNvGraphicFramePr>
          <p:nvPr>
            <p:ph sz="quarter" idx="34"/>
            <p:extLst>
              <p:ext uri="{D42A27DB-BD31-4B8C-83A1-F6EECF244321}">
                <p14:modId xmlns:p14="http://schemas.microsoft.com/office/powerpoint/2010/main" val="3019517599"/>
              </p:ext>
            </p:extLst>
          </p:nvPr>
        </p:nvGraphicFramePr>
        <p:xfrm>
          <a:off x="5376526" y="5279624"/>
          <a:ext cx="1703006" cy="793883"/>
        </p:xfrm>
        <a:graphic>
          <a:graphicData uri="http://schemas.openxmlformats.org/presentationml/2006/ole">
            <mc:AlternateContent xmlns:mc="http://schemas.openxmlformats.org/markup-compatibility/2006">
              <mc:Choice xmlns:v="urn:schemas-microsoft-com:vml" Requires="v">
                <p:oleObj spid="_x0000_s728485" name="Equation" r:id="rId11" imgW="1688760" imgH="787320" progId="Equation.DSMT4">
                  <p:embed/>
                </p:oleObj>
              </mc:Choice>
              <mc:Fallback>
                <p:oleObj name="Equation" r:id="rId11" imgW="1688760" imgH="787320" progId="Equation.DSMT4">
                  <p:embed/>
                  <p:pic>
                    <p:nvPicPr>
                      <p:cNvPr id="27" name="Object 26">
                        <a:extLst>
                          <a:ext uri="{FF2B5EF4-FFF2-40B4-BE49-F238E27FC236}">
                            <a16:creationId xmlns="" xmlns:a16="http://schemas.microsoft.com/office/drawing/2014/main" id="{E9780899-EEB2-4FFE-A221-0928D006B973}"/>
                          </a:ext>
                        </a:extLst>
                      </p:cNvPr>
                      <p:cNvPicPr/>
                      <p:nvPr/>
                    </p:nvPicPr>
                    <p:blipFill>
                      <a:blip r:embed="rId12"/>
                      <a:stretch>
                        <a:fillRect/>
                      </a:stretch>
                    </p:blipFill>
                    <p:spPr>
                      <a:xfrm>
                        <a:off x="5376526" y="5279624"/>
                        <a:ext cx="1703006" cy="793883"/>
                      </a:xfrm>
                      <a:prstGeom prst="rect">
                        <a:avLst/>
                      </a:prstGeom>
                    </p:spPr>
                  </p:pic>
                </p:oleObj>
              </mc:Fallback>
            </mc:AlternateContent>
          </a:graphicData>
        </a:graphic>
      </p:graphicFrame>
    </p:spTree>
    <p:extLst>
      <p:ext uri="{BB962C8B-B14F-4D97-AF65-F5344CB8AC3E}">
        <p14:creationId xmlns:p14="http://schemas.microsoft.com/office/powerpoint/2010/main" val="230011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DA18C-C79A-4D09-8CF8-9A04922E0DAF}"/>
              </a:ext>
            </a:extLst>
          </p:cNvPr>
          <p:cNvSpPr>
            <a:spLocks noGrp="1"/>
          </p:cNvSpPr>
          <p:nvPr>
            <p:ph type="title"/>
          </p:nvPr>
        </p:nvSpPr>
        <p:spPr/>
        <p:txBody>
          <a:bodyPr/>
          <a:lstStyle/>
          <a:p>
            <a:r>
              <a:rPr lang="en-US" altLang="en-US" dirty="0"/>
              <a:t>Average Values </a:t>
            </a:r>
            <a:r>
              <a:rPr lang="en-US" altLang="en-US" sz="2400" b="0" dirty="0"/>
              <a:t>(4 of 7)</a:t>
            </a:r>
            <a:endParaRPr lang="en-IN" dirty="0"/>
          </a:p>
        </p:txBody>
      </p:sp>
      <p:sp>
        <p:nvSpPr>
          <p:cNvPr id="3" name="Content Placeholder 2">
            <a:extLst>
              <a:ext uri="{FF2B5EF4-FFF2-40B4-BE49-F238E27FC236}">
                <a16:creationId xmlns="" xmlns:a16="http://schemas.microsoft.com/office/drawing/2014/main" id="{548180C7-4A06-4B09-B2BE-4B110DE1254B}"/>
              </a:ext>
            </a:extLst>
          </p:cNvPr>
          <p:cNvSpPr>
            <a:spLocks noGrp="1"/>
          </p:cNvSpPr>
          <p:nvPr>
            <p:ph sz="quarter" idx="23"/>
          </p:nvPr>
        </p:nvSpPr>
        <p:spPr>
          <a:xfrm>
            <a:off x="736600" y="1289049"/>
            <a:ext cx="10718800" cy="683185"/>
          </a:xfrm>
        </p:spPr>
        <p:txBody>
          <a:bodyPr/>
          <a:lstStyle/>
          <a:p>
            <a:r>
              <a:rPr lang="en-US" altLang="en-US" dirty="0"/>
              <a:t>If we now divide by the number of callers </a:t>
            </a:r>
            <a:r>
              <a:rPr lang="en-US" altLang="en-US" i="1" dirty="0"/>
              <a:t>N</a:t>
            </a:r>
            <a:r>
              <a:rPr lang="en-US" altLang="en-US" dirty="0"/>
              <a:t>, we get the approximate </a:t>
            </a:r>
            <a:r>
              <a:rPr lang="en-US" altLang="en-US" i="1" dirty="0"/>
              <a:t>average </a:t>
            </a:r>
            <a:r>
              <a:rPr lang="en-US" altLang="en-US" dirty="0"/>
              <a:t>waiting time:</a:t>
            </a:r>
            <a:endParaRPr lang="en-IN" dirty="0"/>
          </a:p>
        </p:txBody>
      </p:sp>
      <p:graphicFrame>
        <p:nvGraphicFramePr>
          <p:cNvPr id="12" name="Content Placeholder 11" descr="sum_(i = 1)^(n) ((t-bar _i) f(t-bar _i) Delta t)">
            <a:extLst>
              <a:ext uri="{FF2B5EF4-FFF2-40B4-BE49-F238E27FC236}">
                <a16:creationId xmlns="" xmlns:a16="http://schemas.microsoft.com/office/drawing/2014/main" id="{6DF406F0-00CE-4774-A0BA-4754E9E92C11}"/>
              </a:ext>
            </a:extLst>
          </p:cNvPr>
          <p:cNvGraphicFramePr>
            <a:graphicFrameLocks noGrp="1" noChangeAspect="1"/>
          </p:cNvGraphicFramePr>
          <p:nvPr>
            <p:ph sz="quarter" idx="24"/>
            <p:extLst>
              <p:ext uri="{D42A27DB-BD31-4B8C-83A1-F6EECF244321}">
                <p14:modId xmlns:p14="http://schemas.microsoft.com/office/powerpoint/2010/main" val="2860057331"/>
              </p:ext>
            </p:extLst>
          </p:nvPr>
        </p:nvGraphicFramePr>
        <p:xfrm>
          <a:off x="5323293" y="2097216"/>
          <a:ext cx="1539063" cy="822604"/>
        </p:xfrm>
        <a:graphic>
          <a:graphicData uri="http://schemas.openxmlformats.org/presentationml/2006/ole">
            <mc:AlternateContent xmlns:mc="http://schemas.openxmlformats.org/markup-compatibility/2006">
              <mc:Choice xmlns:v="urn:schemas-microsoft-com:vml" Requires="v">
                <p:oleObj spid="_x0000_s729254" name="Equation" r:id="rId3" imgW="1473120" imgH="787320" progId="Equation.DSMT4">
                  <p:embed/>
                </p:oleObj>
              </mc:Choice>
              <mc:Fallback>
                <p:oleObj name="Equation" r:id="rId3" imgW="1473120" imgH="787320" progId="Equation.DSMT4">
                  <p:embed/>
                  <p:pic>
                    <p:nvPicPr>
                      <p:cNvPr id="11" name="Object 10">
                        <a:extLst>
                          <a:ext uri="{FF2B5EF4-FFF2-40B4-BE49-F238E27FC236}">
                            <a16:creationId xmlns="" xmlns:a16="http://schemas.microsoft.com/office/drawing/2014/main" id="{1DED77AE-A5C5-432C-A0FC-79001C67ABFB}"/>
                          </a:ext>
                        </a:extLst>
                      </p:cNvPr>
                      <p:cNvPicPr/>
                      <p:nvPr/>
                    </p:nvPicPr>
                    <p:blipFill>
                      <a:blip r:embed="rId4"/>
                      <a:stretch>
                        <a:fillRect/>
                      </a:stretch>
                    </p:blipFill>
                    <p:spPr>
                      <a:xfrm>
                        <a:off x="5323293" y="2097216"/>
                        <a:ext cx="1539063" cy="822604"/>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CF08F28A-4237-4F70-9A85-556482B3FA62}"/>
              </a:ext>
            </a:extLst>
          </p:cNvPr>
          <p:cNvSpPr>
            <a:spLocks noGrp="1"/>
          </p:cNvSpPr>
          <p:nvPr>
            <p:ph sz="quarter" idx="25"/>
          </p:nvPr>
        </p:nvSpPr>
        <p:spPr>
          <a:xfrm>
            <a:off x="736600" y="3109292"/>
            <a:ext cx="10712450" cy="704057"/>
          </a:xfrm>
        </p:spPr>
        <p:txBody>
          <a:bodyPr/>
          <a:lstStyle/>
          <a:p>
            <a:r>
              <a:rPr lang="en-US" altLang="en-US" dirty="0"/>
              <a:t>We recognize this as a Riemann sum for the function </a:t>
            </a:r>
            <a:r>
              <a:rPr lang="en-US" altLang="en-US" i="1" dirty="0"/>
              <a:t>t</a:t>
            </a:r>
            <a:r>
              <a:rPr lang="en-US" altLang="en-US" dirty="0"/>
              <a:t> </a:t>
            </a:r>
            <a:r>
              <a:rPr lang="en-US" altLang="en-US" i="1" dirty="0"/>
              <a:t>f</a:t>
            </a:r>
            <a:r>
              <a:rPr lang="en-US" altLang="en-US" sz="400" dirty="0"/>
              <a:t> </a:t>
            </a:r>
            <a:r>
              <a:rPr lang="en-US" altLang="en-US" dirty="0"/>
              <a:t>(</a:t>
            </a:r>
            <a:r>
              <a:rPr lang="en-US" altLang="en-US" i="1" dirty="0"/>
              <a:t>t</a:t>
            </a:r>
            <a:r>
              <a:rPr lang="en-US" altLang="en-US" dirty="0"/>
              <a:t>). As the time interval shrinks (that is,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t</a:t>
            </a:r>
            <a:r>
              <a:rPr lang="en-US" altLang="en-US" dirty="0" smtClean="0"/>
              <a:t> </a:t>
            </a:r>
            <a:r>
              <a:rPr lang="en-US" altLang="en-US" dirty="0">
                <a:sym typeface="Symbol" panose="05050102010706020507" pitchFamily="18" charset="2"/>
              </a:rPr>
              <a:t></a:t>
            </a:r>
            <a:r>
              <a:rPr lang="en-US" altLang="en-US" dirty="0"/>
              <a:t> 0 and </a:t>
            </a:r>
            <a:r>
              <a:rPr lang="en-US" altLang="en-US" i="1" dirty="0"/>
              <a:t>n</a:t>
            </a:r>
            <a:r>
              <a:rPr lang="en-US" altLang="en-US" dirty="0"/>
              <a:t> </a:t>
            </a:r>
            <a:r>
              <a:rPr lang="en-US" altLang="en-US" dirty="0">
                <a:sym typeface="Symbol" panose="05050102010706020507" pitchFamily="18" charset="2"/>
              </a:rPr>
              <a:t>∞</a:t>
            </a:r>
            <a:r>
              <a:rPr lang="en-US" altLang="en-US" dirty="0"/>
              <a:t>), this Riemann sum approaches the integral</a:t>
            </a:r>
            <a:endParaRPr lang="en-IN" dirty="0"/>
          </a:p>
        </p:txBody>
      </p:sp>
      <p:graphicFrame>
        <p:nvGraphicFramePr>
          <p:cNvPr id="14" name="Content Placeholder 13" descr="int_0^60(t f(t))dt">
            <a:extLst>
              <a:ext uri="{FF2B5EF4-FFF2-40B4-BE49-F238E27FC236}">
                <a16:creationId xmlns="" xmlns:a16="http://schemas.microsoft.com/office/drawing/2014/main" id="{216EC72E-1572-492B-B4E9-44EFA70AC567}"/>
              </a:ext>
            </a:extLst>
          </p:cNvPr>
          <p:cNvGraphicFramePr>
            <a:graphicFrameLocks noGrp="1" noChangeAspect="1"/>
          </p:cNvGraphicFramePr>
          <p:nvPr>
            <p:ph sz="quarter" idx="26"/>
            <p:extLst>
              <p:ext uri="{D42A27DB-BD31-4B8C-83A1-F6EECF244321}">
                <p14:modId xmlns:p14="http://schemas.microsoft.com/office/powerpoint/2010/main" val="166924091"/>
              </p:ext>
            </p:extLst>
          </p:nvPr>
        </p:nvGraphicFramePr>
        <p:xfrm>
          <a:off x="5344729" y="4228073"/>
          <a:ext cx="1502542" cy="611655"/>
        </p:xfrm>
        <a:graphic>
          <a:graphicData uri="http://schemas.openxmlformats.org/presentationml/2006/ole">
            <mc:AlternateContent xmlns:mc="http://schemas.openxmlformats.org/markup-compatibility/2006">
              <mc:Choice xmlns:v="urn:schemas-microsoft-com:vml" Requires="v">
                <p:oleObj spid="_x0000_s729255" name="Equation" r:id="rId5" imgW="1434960" imgH="583920" progId="Equation.DSMT4">
                  <p:embed/>
                </p:oleObj>
              </mc:Choice>
              <mc:Fallback>
                <p:oleObj name="Equation" r:id="rId5" imgW="1434960" imgH="583920" progId="Equation.DSMT4">
                  <p:embed/>
                  <p:pic>
                    <p:nvPicPr>
                      <p:cNvPr id="13" name="Object 12">
                        <a:extLst>
                          <a:ext uri="{FF2B5EF4-FFF2-40B4-BE49-F238E27FC236}">
                            <a16:creationId xmlns="" xmlns:a16="http://schemas.microsoft.com/office/drawing/2014/main" id="{20DBFFF7-6A86-4CC9-9570-FB6820FF6A10}"/>
                          </a:ext>
                        </a:extLst>
                      </p:cNvPr>
                      <p:cNvPicPr/>
                      <p:nvPr/>
                    </p:nvPicPr>
                    <p:blipFill>
                      <a:blip r:embed="rId6"/>
                      <a:stretch>
                        <a:fillRect/>
                      </a:stretch>
                    </p:blipFill>
                    <p:spPr>
                      <a:xfrm>
                        <a:off x="5344729" y="4228073"/>
                        <a:ext cx="1502542" cy="611655"/>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0F8EE614-6582-4B38-A865-38AA6511141C}"/>
              </a:ext>
            </a:extLst>
          </p:cNvPr>
          <p:cNvSpPr>
            <a:spLocks noGrp="1"/>
          </p:cNvSpPr>
          <p:nvPr>
            <p:ph sz="quarter" idx="27"/>
          </p:nvPr>
        </p:nvSpPr>
        <p:spPr>
          <a:xfrm>
            <a:off x="736600" y="5109936"/>
            <a:ext cx="10718800" cy="342042"/>
          </a:xfrm>
        </p:spPr>
        <p:txBody>
          <a:bodyPr/>
          <a:lstStyle/>
          <a:p>
            <a:r>
              <a:rPr lang="en-US" altLang="en-US" dirty="0"/>
              <a:t>This integral is called the </a:t>
            </a:r>
            <a:r>
              <a:rPr lang="en-US" altLang="en-US" i="1" dirty="0"/>
              <a:t>mean waiting time.</a:t>
            </a:r>
            <a:endParaRPr lang="en-IN" dirty="0"/>
          </a:p>
        </p:txBody>
      </p:sp>
    </p:spTree>
    <p:extLst>
      <p:ext uri="{BB962C8B-B14F-4D97-AF65-F5344CB8AC3E}">
        <p14:creationId xmlns:p14="http://schemas.microsoft.com/office/powerpoint/2010/main" val="3191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DA18C-C79A-4D09-8CF8-9A04922E0DAF}"/>
              </a:ext>
            </a:extLst>
          </p:cNvPr>
          <p:cNvSpPr>
            <a:spLocks noGrp="1"/>
          </p:cNvSpPr>
          <p:nvPr>
            <p:ph type="title"/>
          </p:nvPr>
        </p:nvSpPr>
        <p:spPr/>
        <p:txBody>
          <a:bodyPr/>
          <a:lstStyle/>
          <a:p>
            <a:r>
              <a:rPr lang="en-US" altLang="en-US" dirty="0"/>
              <a:t>Average Values </a:t>
            </a:r>
            <a:r>
              <a:rPr lang="en-US" altLang="en-US" sz="2400" b="0" dirty="0"/>
              <a:t>(5 of 7)</a:t>
            </a:r>
            <a:endParaRPr lang="en-IN" dirty="0"/>
          </a:p>
        </p:txBody>
      </p:sp>
      <p:sp>
        <p:nvSpPr>
          <p:cNvPr id="3" name="Content Placeholder 2">
            <a:extLst>
              <a:ext uri="{FF2B5EF4-FFF2-40B4-BE49-F238E27FC236}">
                <a16:creationId xmlns="" xmlns:a16="http://schemas.microsoft.com/office/drawing/2014/main" id="{548180C7-4A06-4B09-B2BE-4B110DE1254B}"/>
              </a:ext>
            </a:extLst>
          </p:cNvPr>
          <p:cNvSpPr>
            <a:spLocks noGrp="1"/>
          </p:cNvSpPr>
          <p:nvPr>
            <p:ph sz="quarter" idx="23"/>
          </p:nvPr>
        </p:nvSpPr>
        <p:spPr/>
        <p:txBody>
          <a:bodyPr/>
          <a:lstStyle/>
          <a:p>
            <a:r>
              <a:rPr lang="en-US" altLang="en-US" dirty="0"/>
              <a:t>In general, the </a:t>
            </a:r>
            <a:r>
              <a:rPr lang="en-US" altLang="en-US" b="1" dirty="0"/>
              <a:t>mean </a:t>
            </a:r>
            <a:r>
              <a:rPr lang="en-US" altLang="en-US" dirty="0"/>
              <a:t>of any probability density function </a:t>
            </a:r>
            <a:r>
              <a:rPr lang="en-US" altLang="en-US" i="1" dirty="0"/>
              <a:t>f</a:t>
            </a:r>
            <a:r>
              <a:rPr lang="en-US" altLang="en-US" dirty="0"/>
              <a:t> is defined to be</a:t>
            </a:r>
            <a:endParaRPr lang="en-IN" dirty="0"/>
          </a:p>
        </p:txBody>
      </p:sp>
      <p:graphicFrame>
        <p:nvGraphicFramePr>
          <p:cNvPr id="12" name="Content Placeholder 11" descr="mu = int_(negative infinity)^(infinity) (x f (x) d x)">
            <a:extLst>
              <a:ext uri="{FF2B5EF4-FFF2-40B4-BE49-F238E27FC236}">
                <a16:creationId xmlns="" xmlns:a16="http://schemas.microsoft.com/office/drawing/2014/main" id="{6DF406F0-00CE-4774-A0BA-4754E9E92C11}"/>
              </a:ext>
            </a:extLst>
          </p:cNvPr>
          <p:cNvGraphicFramePr>
            <a:graphicFrameLocks noGrp="1" noChangeAspect="1"/>
          </p:cNvGraphicFramePr>
          <p:nvPr>
            <p:ph sz="quarter" idx="24"/>
            <p:extLst>
              <p:ext uri="{D42A27DB-BD31-4B8C-83A1-F6EECF244321}">
                <p14:modId xmlns:p14="http://schemas.microsoft.com/office/powerpoint/2010/main" val="949817615"/>
              </p:ext>
            </p:extLst>
          </p:nvPr>
        </p:nvGraphicFramePr>
        <p:xfrm>
          <a:off x="4914193" y="2092320"/>
          <a:ext cx="2357264" cy="636616"/>
        </p:xfrm>
        <a:graphic>
          <a:graphicData uri="http://schemas.openxmlformats.org/presentationml/2006/ole">
            <mc:AlternateContent xmlns:mc="http://schemas.openxmlformats.org/markup-compatibility/2006">
              <mc:Choice xmlns:v="urn:schemas-microsoft-com:vml" Requires="v">
                <p:oleObj spid="_x0000_s730190" name="Equation" r:id="rId3" imgW="2158920" imgH="583920" progId="Equation.DSMT4">
                  <p:embed/>
                </p:oleObj>
              </mc:Choice>
              <mc:Fallback>
                <p:oleObj name="Equation" r:id="rId3" imgW="2158920" imgH="583920" progId="Equation.DSMT4">
                  <p:embed/>
                  <p:pic>
                    <p:nvPicPr>
                      <p:cNvPr id="12" name="Content Placeholder 11">
                        <a:extLst>
                          <a:ext uri="{FF2B5EF4-FFF2-40B4-BE49-F238E27FC236}">
                            <a16:creationId xmlns="" xmlns:a16="http://schemas.microsoft.com/office/drawing/2014/main" id="{6DF406F0-00CE-4774-A0BA-4754E9E92C11}"/>
                          </a:ext>
                        </a:extLst>
                      </p:cNvPr>
                      <p:cNvPicPr/>
                      <p:nvPr/>
                    </p:nvPicPr>
                    <p:blipFill>
                      <a:blip r:embed="rId4"/>
                      <a:stretch>
                        <a:fillRect/>
                      </a:stretch>
                    </p:blipFill>
                    <p:spPr>
                      <a:xfrm>
                        <a:off x="4914193" y="2092320"/>
                        <a:ext cx="2357264" cy="636616"/>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CF08F28A-4237-4F70-9A85-556482B3FA62}"/>
              </a:ext>
            </a:extLst>
          </p:cNvPr>
          <p:cNvSpPr>
            <a:spLocks noGrp="1"/>
          </p:cNvSpPr>
          <p:nvPr>
            <p:ph sz="quarter" idx="25"/>
          </p:nvPr>
        </p:nvSpPr>
        <p:spPr>
          <a:xfrm>
            <a:off x="736600" y="3109292"/>
            <a:ext cx="10712450" cy="1512404"/>
          </a:xfrm>
        </p:spPr>
        <p:txBody>
          <a:bodyPr/>
          <a:lstStyle/>
          <a:p>
            <a:r>
              <a:rPr lang="en-US" altLang="en-US" dirty="0"/>
              <a:t>The mean can be interpreted as the long-run average value of the random variable </a:t>
            </a:r>
            <a:r>
              <a:rPr lang="en-US" altLang="en-US" i="1" dirty="0"/>
              <a:t>X</a:t>
            </a:r>
            <a:r>
              <a:rPr lang="en-US" altLang="en-US" dirty="0"/>
              <a:t>. It can also be interpreted as a measure of centrality of the probability density function.</a:t>
            </a:r>
          </a:p>
          <a:p>
            <a:r>
              <a:rPr lang="en-US" altLang="en-US" dirty="0"/>
              <a:t>The expression for the mean resembles an integral we have seen before.</a:t>
            </a:r>
          </a:p>
        </p:txBody>
      </p:sp>
    </p:spTree>
    <p:extLst>
      <p:ext uri="{BB962C8B-B14F-4D97-AF65-F5344CB8AC3E}">
        <p14:creationId xmlns:p14="http://schemas.microsoft.com/office/powerpoint/2010/main" val="247312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5EFF0-55D4-40F5-9C32-E20259C99523}"/>
              </a:ext>
            </a:extLst>
          </p:cNvPr>
          <p:cNvSpPr>
            <a:spLocks noGrp="1"/>
          </p:cNvSpPr>
          <p:nvPr>
            <p:ph type="title"/>
          </p:nvPr>
        </p:nvSpPr>
        <p:spPr/>
        <p:txBody>
          <a:bodyPr/>
          <a:lstStyle/>
          <a:p>
            <a:r>
              <a:rPr lang="en-US" altLang="en-US" dirty="0"/>
              <a:t>Average Values </a:t>
            </a:r>
            <a:r>
              <a:rPr lang="en-US" altLang="en-US" sz="2400" b="0" dirty="0"/>
              <a:t>(6 of 7)</a:t>
            </a:r>
            <a:endParaRPr lang="en-IN" dirty="0"/>
          </a:p>
        </p:txBody>
      </p:sp>
      <p:sp>
        <p:nvSpPr>
          <p:cNvPr id="3" name="Content Placeholder 2">
            <a:extLst>
              <a:ext uri="{FF2B5EF4-FFF2-40B4-BE49-F238E27FC236}">
                <a16:creationId xmlns="" xmlns:a16="http://schemas.microsoft.com/office/drawing/2014/main" id="{FDD48334-8A97-4958-9582-75ED7B0A95E2}"/>
              </a:ext>
            </a:extLst>
          </p:cNvPr>
          <p:cNvSpPr>
            <a:spLocks noGrp="1"/>
          </p:cNvSpPr>
          <p:nvPr>
            <p:ph sz="quarter" idx="23"/>
          </p:nvPr>
        </p:nvSpPr>
        <p:spPr>
          <a:xfrm>
            <a:off x="736600" y="1289050"/>
            <a:ext cx="267252" cy="321089"/>
          </a:xfrm>
        </p:spPr>
        <p:txBody>
          <a:bodyPr/>
          <a:lstStyle/>
          <a:p>
            <a:r>
              <a:rPr lang="en-US" dirty="0"/>
              <a:t>If</a:t>
            </a:r>
            <a:endParaRPr lang="en-IN" dirty="0"/>
          </a:p>
        </p:txBody>
      </p:sp>
      <p:graphicFrame>
        <p:nvGraphicFramePr>
          <p:cNvPr id="20" name="Content Placeholder 19" descr="R">
            <a:extLst>
              <a:ext uri="{FF2B5EF4-FFF2-40B4-BE49-F238E27FC236}">
                <a16:creationId xmlns="" xmlns:a16="http://schemas.microsoft.com/office/drawing/2014/main" id="{C3F9A601-0D56-482C-A6FC-06B589D98898}"/>
              </a:ext>
            </a:extLst>
          </p:cNvPr>
          <p:cNvGraphicFramePr>
            <a:graphicFrameLocks noGrp="1" noChangeAspect="1"/>
          </p:cNvGraphicFramePr>
          <p:nvPr>
            <p:ph sz="quarter" idx="24"/>
            <p:extLst>
              <p:ext uri="{D42A27DB-BD31-4B8C-83A1-F6EECF244321}">
                <p14:modId xmlns:p14="http://schemas.microsoft.com/office/powerpoint/2010/main" val="1690652675"/>
              </p:ext>
            </p:extLst>
          </p:nvPr>
        </p:nvGraphicFramePr>
        <p:xfrm>
          <a:off x="999747" y="1253662"/>
          <a:ext cx="322707" cy="338074"/>
        </p:xfrm>
        <a:graphic>
          <a:graphicData uri="http://schemas.openxmlformats.org/presentationml/2006/ole">
            <mc:AlternateContent xmlns:mc="http://schemas.openxmlformats.org/markup-compatibility/2006">
              <mc:Choice xmlns:v="urn:schemas-microsoft-com:vml" Requires="v">
                <p:oleObj spid="_x0000_s731517" name="Equation" r:id="rId3" imgW="266400" imgH="279360" progId="Equation.DSMT4">
                  <p:embed/>
                </p:oleObj>
              </mc:Choice>
              <mc:Fallback>
                <p:oleObj name="Equation" r:id="rId3" imgW="266400" imgH="279360" progId="Equation.DSMT4">
                  <p:embed/>
                  <p:pic>
                    <p:nvPicPr>
                      <p:cNvPr id="19" name="Object 18">
                        <a:extLst>
                          <a:ext uri="{FF2B5EF4-FFF2-40B4-BE49-F238E27FC236}">
                            <a16:creationId xmlns="" xmlns:a16="http://schemas.microsoft.com/office/drawing/2014/main" id="{3EB9E5E0-86C7-4810-99A4-6B415D1F11EC}"/>
                          </a:ext>
                        </a:extLst>
                      </p:cNvPr>
                      <p:cNvPicPr/>
                      <p:nvPr/>
                    </p:nvPicPr>
                    <p:blipFill>
                      <a:blip r:embed="rId4"/>
                      <a:stretch>
                        <a:fillRect/>
                      </a:stretch>
                    </p:blipFill>
                    <p:spPr>
                      <a:xfrm>
                        <a:off x="999747" y="1253662"/>
                        <a:ext cx="322707" cy="338074"/>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EAFDE864-96FA-4803-B12B-D618FF85B28E}"/>
              </a:ext>
            </a:extLst>
          </p:cNvPr>
          <p:cNvSpPr>
            <a:spLocks noGrp="1"/>
          </p:cNvSpPr>
          <p:nvPr>
            <p:ph sz="quarter" idx="25"/>
          </p:nvPr>
        </p:nvSpPr>
        <p:spPr>
          <a:xfrm>
            <a:off x="1359079" y="1261258"/>
            <a:ext cx="10101191" cy="279400"/>
          </a:xfrm>
        </p:spPr>
        <p:txBody>
          <a:bodyPr/>
          <a:lstStyle/>
          <a:p>
            <a:r>
              <a:rPr lang="en-US" altLang="en-US" dirty="0"/>
              <a:t>is the region that lies under the graph of </a:t>
            </a:r>
            <a:r>
              <a:rPr lang="en-US" altLang="en-US" i="1" dirty="0"/>
              <a:t>f</a:t>
            </a:r>
            <a:r>
              <a:rPr lang="en-US" altLang="en-US" dirty="0"/>
              <a:t>, we know that the </a:t>
            </a:r>
            <a:r>
              <a:rPr lang="en-US" altLang="en-US" i="1" dirty="0"/>
              <a:t>x</a:t>
            </a:r>
            <a:r>
              <a:rPr lang="en-US" altLang="en-US" dirty="0"/>
              <a:t>-coordinate of</a:t>
            </a:r>
            <a:endParaRPr lang="en-IN" dirty="0"/>
          </a:p>
        </p:txBody>
      </p:sp>
      <p:sp>
        <p:nvSpPr>
          <p:cNvPr id="6" name="Content Placeholder 5">
            <a:extLst>
              <a:ext uri="{FF2B5EF4-FFF2-40B4-BE49-F238E27FC236}">
                <a16:creationId xmlns="" xmlns:a16="http://schemas.microsoft.com/office/drawing/2014/main" id="{591E5510-630B-49AE-ACE7-DD29F68AF1C0}"/>
              </a:ext>
            </a:extLst>
          </p:cNvPr>
          <p:cNvSpPr>
            <a:spLocks noGrp="1"/>
          </p:cNvSpPr>
          <p:nvPr>
            <p:ph sz="quarter" idx="26"/>
          </p:nvPr>
        </p:nvSpPr>
        <p:spPr>
          <a:xfrm>
            <a:off x="736600" y="1627397"/>
            <a:ext cx="1976783" cy="321089"/>
          </a:xfrm>
        </p:spPr>
        <p:txBody>
          <a:bodyPr/>
          <a:lstStyle/>
          <a:p>
            <a:r>
              <a:rPr lang="en-US" altLang="en-US" dirty="0"/>
              <a:t>the centroid of</a:t>
            </a:r>
            <a:endParaRPr lang="en-IN" dirty="0"/>
          </a:p>
        </p:txBody>
      </p:sp>
      <p:graphicFrame>
        <p:nvGraphicFramePr>
          <p:cNvPr id="22" name="Content Placeholder 21" descr="R is">
            <a:extLst>
              <a:ext uri="{FF2B5EF4-FFF2-40B4-BE49-F238E27FC236}">
                <a16:creationId xmlns="" xmlns:a16="http://schemas.microsoft.com/office/drawing/2014/main" id="{AE0A8476-4059-4928-AFCB-B141C7BD1576}"/>
              </a:ext>
            </a:extLst>
          </p:cNvPr>
          <p:cNvGraphicFramePr>
            <a:graphicFrameLocks noGrp="1" noChangeAspect="1"/>
          </p:cNvGraphicFramePr>
          <p:nvPr>
            <p:ph sz="quarter" idx="27"/>
            <p:extLst>
              <p:ext uri="{D42A27DB-BD31-4B8C-83A1-F6EECF244321}">
                <p14:modId xmlns:p14="http://schemas.microsoft.com/office/powerpoint/2010/main" val="3425238055"/>
              </p:ext>
            </p:extLst>
          </p:nvPr>
        </p:nvGraphicFramePr>
        <p:xfrm>
          <a:off x="2754503" y="1611356"/>
          <a:ext cx="624244" cy="313770"/>
        </p:xfrm>
        <a:graphic>
          <a:graphicData uri="http://schemas.openxmlformats.org/presentationml/2006/ole">
            <mc:AlternateContent xmlns:mc="http://schemas.openxmlformats.org/markup-compatibility/2006">
              <mc:Choice xmlns:v="urn:schemas-microsoft-com:vml" Requires="v">
                <p:oleObj spid="_x0000_s731518" name="Equation" r:id="rId5" imgW="583920" imgH="291960" progId="Equation.DSMT4">
                  <p:embed/>
                </p:oleObj>
              </mc:Choice>
              <mc:Fallback>
                <p:oleObj name="Equation" r:id="rId5" imgW="583920" imgH="291960" progId="Equation.DSMT4">
                  <p:embed/>
                  <p:pic>
                    <p:nvPicPr>
                      <p:cNvPr id="21" name="Object 20">
                        <a:extLst>
                          <a:ext uri="{FF2B5EF4-FFF2-40B4-BE49-F238E27FC236}">
                            <a16:creationId xmlns="" xmlns:a16="http://schemas.microsoft.com/office/drawing/2014/main" id="{DFA20600-6568-4653-9388-C2FEF8001378}"/>
                          </a:ext>
                        </a:extLst>
                      </p:cNvPr>
                      <p:cNvPicPr/>
                      <p:nvPr/>
                    </p:nvPicPr>
                    <p:blipFill>
                      <a:blip r:embed="rId6"/>
                      <a:stretch>
                        <a:fillRect/>
                      </a:stretch>
                    </p:blipFill>
                    <p:spPr>
                      <a:xfrm>
                        <a:off x="2754503" y="1611356"/>
                        <a:ext cx="624244" cy="313770"/>
                      </a:xfrm>
                      <a:prstGeom prst="rect">
                        <a:avLst/>
                      </a:prstGeom>
                    </p:spPr>
                  </p:pic>
                </p:oleObj>
              </mc:Fallback>
            </mc:AlternateContent>
          </a:graphicData>
        </a:graphic>
      </p:graphicFrame>
      <p:graphicFrame>
        <p:nvGraphicFramePr>
          <p:cNvPr id="24" name="Content Placeholder 23" descr="(x-bar) = (int_(negative infinity)^(infinity) (x f(x) d x))/(int_(negative infinity)^(infinity) (f(x) d x)) = (int_(negative infinity)^(infinity) x f(x) d x = mu)">
            <a:extLst>
              <a:ext uri="{FF2B5EF4-FFF2-40B4-BE49-F238E27FC236}">
                <a16:creationId xmlns="" xmlns:a16="http://schemas.microsoft.com/office/drawing/2014/main" id="{F1ED2FFB-C8E2-49A9-881E-10F43C272C5E}"/>
              </a:ext>
            </a:extLst>
          </p:cNvPr>
          <p:cNvGraphicFramePr>
            <a:graphicFrameLocks noGrp="1" noChangeAspect="1"/>
          </p:cNvGraphicFramePr>
          <p:nvPr>
            <p:ph sz="quarter" idx="28"/>
            <p:extLst>
              <p:ext uri="{D42A27DB-BD31-4B8C-83A1-F6EECF244321}">
                <p14:modId xmlns:p14="http://schemas.microsoft.com/office/powerpoint/2010/main" val="3510223934"/>
              </p:ext>
            </p:extLst>
          </p:nvPr>
        </p:nvGraphicFramePr>
        <p:xfrm>
          <a:off x="3717925" y="2122488"/>
          <a:ext cx="4694238" cy="1222375"/>
        </p:xfrm>
        <a:graphic>
          <a:graphicData uri="http://schemas.openxmlformats.org/presentationml/2006/ole">
            <mc:AlternateContent xmlns:mc="http://schemas.openxmlformats.org/markup-compatibility/2006">
              <mc:Choice xmlns:v="urn:schemas-microsoft-com:vml" Requires="v">
                <p:oleObj spid="_x0000_s731519" name="Equation" r:id="rId7" imgW="4584600" imgH="1193760" progId="Equation.DSMT4">
                  <p:embed/>
                </p:oleObj>
              </mc:Choice>
              <mc:Fallback>
                <p:oleObj name="Equation" r:id="rId7" imgW="4584600" imgH="1193760" progId="Equation.DSMT4">
                  <p:embed/>
                  <p:pic>
                    <p:nvPicPr>
                      <p:cNvPr id="23" name="Object 22">
                        <a:extLst>
                          <a:ext uri="{FF2B5EF4-FFF2-40B4-BE49-F238E27FC236}">
                            <a16:creationId xmlns="" xmlns:a16="http://schemas.microsoft.com/office/drawing/2014/main" id="{EB04B185-F543-47DD-8DA6-44D7EB181FAD}"/>
                          </a:ext>
                        </a:extLst>
                      </p:cNvPr>
                      <p:cNvPicPr/>
                      <p:nvPr/>
                    </p:nvPicPr>
                    <p:blipFill>
                      <a:blip r:embed="rId8"/>
                      <a:stretch>
                        <a:fillRect/>
                      </a:stretch>
                    </p:blipFill>
                    <p:spPr>
                      <a:xfrm>
                        <a:off x="3717925" y="2122488"/>
                        <a:ext cx="4694238" cy="1222375"/>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E84A9C11-3B58-4495-8BB7-FB59A4098793}"/>
              </a:ext>
            </a:extLst>
          </p:cNvPr>
          <p:cNvSpPr>
            <a:spLocks noGrp="1"/>
          </p:cNvSpPr>
          <p:nvPr>
            <p:ph sz="quarter" idx="29"/>
          </p:nvPr>
        </p:nvSpPr>
        <p:spPr>
          <a:xfrm>
            <a:off x="736600" y="3662627"/>
            <a:ext cx="3348383" cy="303459"/>
          </a:xfrm>
        </p:spPr>
        <p:txBody>
          <a:bodyPr/>
          <a:lstStyle/>
          <a:p>
            <a:r>
              <a:rPr lang="en-US" altLang="en-US" dirty="0"/>
              <a:t>because of Equation 2.</a:t>
            </a:r>
            <a:endParaRPr lang="en-IN" dirty="0"/>
          </a:p>
        </p:txBody>
      </p:sp>
      <p:sp>
        <p:nvSpPr>
          <p:cNvPr id="10" name="Content Placeholder 9">
            <a:extLst>
              <a:ext uri="{FF2B5EF4-FFF2-40B4-BE49-F238E27FC236}">
                <a16:creationId xmlns="" xmlns:a16="http://schemas.microsoft.com/office/drawing/2014/main" id="{BDB8A378-F6C6-4EC6-AC48-7E94123BB294}"/>
              </a:ext>
            </a:extLst>
          </p:cNvPr>
          <p:cNvSpPr>
            <a:spLocks noGrp="1"/>
          </p:cNvSpPr>
          <p:nvPr>
            <p:ph sz="quarter" idx="30"/>
          </p:nvPr>
        </p:nvSpPr>
        <p:spPr>
          <a:xfrm>
            <a:off x="736600" y="4268069"/>
            <a:ext cx="4143513" cy="303459"/>
          </a:xfrm>
        </p:spPr>
        <p:txBody>
          <a:bodyPr/>
          <a:lstStyle/>
          <a:p>
            <a:r>
              <a:rPr lang="en-US" altLang="en-US" dirty="0"/>
              <a:t>So a thin plate in the shape of</a:t>
            </a:r>
            <a:endParaRPr lang="en-IN" dirty="0"/>
          </a:p>
        </p:txBody>
      </p:sp>
      <p:graphicFrame>
        <p:nvGraphicFramePr>
          <p:cNvPr id="26" name="Content Placeholder 25" descr="R">
            <a:extLst>
              <a:ext uri="{FF2B5EF4-FFF2-40B4-BE49-F238E27FC236}">
                <a16:creationId xmlns="" xmlns:a16="http://schemas.microsoft.com/office/drawing/2014/main" id="{DDB53C64-47F4-4301-94F5-C602AF7511C6}"/>
              </a:ext>
            </a:extLst>
          </p:cNvPr>
          <p:cNvGraphicFramePr>
            <a:graphicFrameLocks noGrp="1" noChangeAspect="1"/>
          </p:cNvGraphicFramePr>
          <p:nvPr>
            <p:ph sz="quarter" idx="31"/>
            <p:extLst>
              <p:ext uri="{D42A27DB-BD31-4B8C-83A1-F6EECF244321}">
                <p14:modId xmlns:p14="http://schemas.microsoft.com/office/powerpoint/2010/main" val="1496861708"/>
              </p:ext>
            </p:extLst>
          </p:nvPr>
        </p:nvGraphicFramePr>
        <p:xfrm>
          <a:off x="4871148" y="4232831"/>
          <a:ext cx="322707" cy="338074"/>
        </p:xfrm>
        <a:graphic>
          <a:graphicData uri="http://schemas.openxmlformats.org/presentationml/2006/ole">
            <mc:AlternateContent xmlns:mc="http://schemas.openxmlformats.org/markup-compatibility/2006">
              <mc:Choice xmlns:v="urn:schemas-microsoft-com:vml" Requires="v">
                <p:oleObj spid="_x0000_s731520" name="Equation" r:id="rId9" imgW="266400" imgH="279360" progId="Equation.DSMT4">
                  <p:embed/>
                </p:oleObj>
              </mc:Choice>
              <mc:Fallback>
                <p:oleObj name="Equation" r:id="rId9" imgW="266400" imgH="279360" progId="Equation.DSMT4">
                  <p:embed/>
                  <p:pic>
                    <p:nvPicPr>
                      <p:cNvPr id="25" name="Object 24">
                        <a:extLst>
                          <a:ext uri="{FF2B5EF4-FFF2-40B4-BE49-F238E27FC236}">
                            <a16:creationId xmlns="" xmlns:a16="http://schemas.microsoft.com/office/drawing/2014/main" id="{45DC5D1C-9E99-4B71-BAA7-8CD2C722B2EF}"/>
                          </a:ext>
                        </a:extLst>
                      </p:cNvPr>
                      <p:cNvPicPr/>
                      <p:nvPr/>
                    </p:nvPicPr>
                    <p:blipFill>
                      <a:blip r:embed="rId10"/>
                      <a:stretch>
                        <a:fillRect/>
                      </a:stretch>
                    </p:blipFill>
                    <p:spPr>
                      <a:xfrm>
                        <a:off x="4871148" y="4232831"/>
                        <a:ext cx="322707" cy="338074"/>
                      </a:xfrm>
                      <a:prstGeom prst="rect">
                        <a:avLst/>
                      </a:prstGeom>
                    </p:spPr>
                  </p:pic>
                </p:oleObj>
              </mc:Fallback>
            </mc:AlternateContent>
          </a:graphicData>
        </a:graphic>
      </p:graphicFrame>
      <p:sp>
        <p:nvSpPr>
          <p:cNvPr id="12" name="Content Placeholder 11">
            <a:extLst>
              <a:ext uri="{FF2B5EF4-FFF2-40B4-BE49-F238E27FC236}">
                <a16:creationId xmlns="" xmlns:a16="http://schemas.microsoft.com/office/drawing/2014/main" id="{B0EC1139-677B-42E7-B5BB-F47E608F33ED}"/>
              </a:ext>
            </a:extLst>
          </p:cNvPr>
          <p:cNvSpPr>
            <a:spLocks noGrp="1"/>
          </p:cNvSpPr>
          <p:nvPr>
            <p:ph sz="quarter" idx="32"/>
          </p:nvPr>
        </p:nvSpPr>
        <p:spPr>
          <a:xfrm>
            <a:off x="728592" y="4606195"/>
            <a:ext cx="4618660" cy="653400"/>
          </a:xfrm>
        </p:spPr>
        <p:txBody>
          <a:bodyPr/>
          <a:lstStyle/>
          <a:p>
            <a:r>
              <a:rPr lang="en-US" altLang="en-US" dirty="0"/>
              <a:t>balances at a point on the vertical line </a:t>
            </a:r>
            <a:r>
              <a:rPr lang="en-US" altLang="en-US" i="1" dirty="0"/>
              <a:t>x</a:t>
            </a:r>
            <a:r>
              <a:rPr lang="en-US" altLang="en-US" dirty="0"/>
              <a:t> = </a:t>
            </a:r>
            <a:r>
              <a:rPr lang="el-GR" altLang="en-US" i="1" dirty="0" smtClean="0"/>
              <a:t>μ</a:t>
            </a:r>
            <a:r>
              <a:rPr lang="en-US" altLang="en-US" dirty="0" smtClean="0"/>
              <a:t>. </a:t>
            </a:r>
            <a:r>
              <a:rPr lang="en-US" altLang="en-US" dirty="0"/>
              <a:t>(See Figure 4.)</a:t>
            </a:r>
          </a:p>
        </p:txBody>
      </p:sp>
      <p:pic>
        <p:nvPicPr>
          <p:cNvPr id="27" name="Content Placeholder 26" descr="A curve and a line are graphed on a t y coordinate plane The curve starts from the bottom right of the second quadrant. It goes up and to the right with  increasing steepness and intersects the y axis. It then goes up to the highest point in the first quadrant, then falls with decreasing steepness. The curve is labeled y= f(x). A vertical line x = mu extends from the t axis to the curve. The area under the curve is shaded and labeled R.">
            <a:extLst>
              <a:ext uri="{FF2B5EF4-FFF2-40B4-BE49-F238E27FC236}">
                <a16:creationId xmlns="" xmlns:a16="http://schemas.microsoft.com/office/drawing/2014/main" id="{896C164E-D212-43E2-B6B7-F75E481B473F}"/>
              </a:ext>
            </a:extLst>
          </p:cNvPr>
          <p:cNvPicPr>
            <a:picLocks noGrp="1" noChangeAspect="1"/>
          </p:cNvPicPr>
          <p:nvPr>
            <p:ph sz="quarter" idx="33"/>
          </p:nvPr>
        </p:nvPicPr>
        <p:blipFill>
          <a:blip r:embed="rId11"/>
          <a:stretch>
            <a:fillRect/>
          </a:stretch>
        </p:blipFill>
        <p:spPr>
          <a:xfrm>
            <a:off x="7494279" y="3609396"/>
            <a:ext cx="3653164" cy="1853403"/>
          </a:xfrm>
          <a:prstGeom prst="rect">
            <a:avLst/>
          </a:prstGeom>
        </p:spPr>
      </p:pic>
      <p:graphicFrame>
        <p:nvGraphicFramePr>
          <p:cNvPr id="29" name="Content Placeholder 28" descr="R balances at a point on the line x = mu">
            <a:extLst>
              <a:ext uri="{FF2B5EF4-FFF2-40B4-BE49-F238E27FC236}">
                <a16:creationId xmlns="" xmlns:a16="http://schemas.microsoft.com/office/drawing/2014/main" id="{4DA19F72-0CBD-4862-8A34-79491830D770}"/>
              </a:ext>
            </a:extLst>
          </p:cNvPr>
          <p:cNvGraphicFramePr>
            <a:graphicFrameLocks noGrp="1" noChangeAspect="1"/>
          </p:cNvGraphicFramePr>
          <p:nvPr>
            <p:ph sz="quarter" idx="34"/>
            <p:extLst>
              <p:ext uri="{D42A27DB-BD31-4B8C-83A1-F6EECF244321}">
                <p14:modId xmlns:p14="http://schemas.microsoft.com/office/powerpoint/2010/main" val="1439104171"/>
              </p:ext>
            </p:extLst>
          </p:nvPr>
        </p:nvGraphicFramePr>
        <p:xfrm>
          <a:off x="7114256" y="5599603"/>
          <a:ext cx="4334794" cy="283388"/>
        </p:xfrm>
        <a:graphic>
          <a:graphicData uri="http://schemas.openxmlformats.org/presentationml/2006/ole">
            <mc:AlternateContent xmlns:mc="http://schemas.openxmlformats.org/markup-compatibility/2006">
              <mc:Choice xmlns:v="urn:schemas-microsoft-com:vml" Requires="v">
                <p:oleObj spid="_x0000_s731521" name="Equation" r:id="rId12" imgW="5244840" imgH="342720" progId="Equation.DSMT4">
                  <p:embed/>
                </p:oleObj>
              </mc:Choice>
              <mc:Fallback>
                <p:oleObj name="Equation" r:id="rId12" imgW="5244840" imgH="342720" progId="Equation.DSMT4">
                  <p:embed/>
                  <p:pic>
                    <p:nvPicPr>
                      <p:cNvPr id="28" name="Object 27">
                        <a:extLst>
                          <a:ext uri="{FF2B5EF4-FFF2-40B4-BE49-F238E27FC236}">
                            <a16:creationId xmlns="" xmlns:a16="http://schemas.microsoft.com/office/drawing/2014/main" id="{7E665923-8752-45E6-84C2-0D495E28520A}"/>
                          </a:ext>
                        </a:extLst>
                      </p:cNvPr>
                      <p:cNvPicPr/>
                      <p:nvPr/>
                    </p:nvPicPr>
                    <p:blipFill>
                      <a:blip r:embed="rId13"/>
                      <a:stretch>
                        <a:fillRect/>
                      </a:stretch>
                    </p:blipFill>
                    <p:spPr>
                      <a:xfrm>
                        <a:off x="7114256" y="5599603"/>
                        <a:ext cx="4334794" cy="283388"/>
                      </a:xfrm>
                      <a:prstGeom prst="rect">
                        <a:avLst/>
                      </a:prstGeom>
                    </p:spPr>
                  </p:pic>
                </p:oleObj>
              </mc:Fallback>
            </mc:AlternateContent>
          </a:graphicData>
        </a:graphic>
      </p:graphicFrame>
      <p:sp>
        <p:nvSpPr>
          <p:cNvPr id="15" name="Content Placeholder 14">
            <a:extLst>
              <a:ext uri="{FF2B5EF4-FFF2-40B4-BE49-F238E27FC236}">
                <a16:creationId xmlns="" xmlns:a16="http://schemas.microsoft.com/office/drawing/2014/main" id="{616D42A6-A99F-4751-9375-08039791F93B}"/>
              </a:ext>
            </a:extLst>
          </p:cNvPr>
          <p:cNvSpPr>
            <a:spLocks noGrp="1"/>
          </p:cNvSpPr>
          <p:nvPr>
            <p:ph sz="quarter" idx="35"/>
          </p:nvPr>
        </p:nvSpPr>
        <p:spPr>
          <a:xfrm>
            <a:off x="7181214" y="5931925"/>
            <a:ext cx="4368037" cy="304675"/>
          </a:xfrm>
        </p:spPr>
        <p:txBody>
          <a:bodyPr/>
          <a:lstStyle/>
          <a:p>
            <a:pPr algn="ctr"/>
            <a:r>
              <a:rPr lang="en-US" altLang="en-US" sz="2000" b="1" dirty="0"/>
              <a:t>Figure 4</a:t>
            </a:r>
          </a:p>
        </p:txBody>
      </p:sp>
    </p:spTree>
    <p:extLst>
      <p:ext uri="{BB962C8B-B14F-4D97-AF65-F5344CB8AC3E}">
        <p14:creationId xmlns:p14="http://schemas.microsoft.com/office/powerpoint/2010/main" val="7278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DA18C-C79A-4D09-8CF8-9A04922E0DAF}"/>
              </a:ext>
            </a:extLst>
          </p:cNvPr>
          <p:cNvSpPr>
            <a:spLocks noGrp="1"/>
          </p:cNvSpPr>
          <p:nvPr>
            <p:ph type="title"/>
          </p:nvPr>
        </p:nvSpPr>
        <p:spPr/>
        <p:txBody>
          <a:bodyPr/>
          <a:lstStyle/>
          <a:p>
            <a:r>
              <a:rPr lang="en-US" altLang="en-US" dirty="0"/>
              <a:t>Example 3</a:t>
            </a:r>
            <a:endParaRPr lang="en-IN" dirty="0"/>
          </a:p>
        </p:txBody>
      </p:sp>
      <p:sp>
        <p:nvSpPr>
          <p:cNvPr id="3" name="Content Placeholder 2">
            <a:extLst>
              <a:ext uri="{FF2B5EF4-FFF2-40B4-BE49-F238E27FC236}">
                <a16:creationId xmlns="" xmlns:a16="http://schemas.microsoft.com/office/drawing/2014/main" id="{548180C7-4A06-4B09-B2BE-4B110DE1254B}"/>
              </a:ext>
            </a:extLst>
          </p:cNvPr>
          <p:cNvSpPr>
            <a:spLocks noGrp="1"/>
          </p:cNvSpPr>
          <p:nvPr>
            <p:ph sz="quarter" idx="23"/>
          </p:nvPr>
        </p:nvSpPr>
        <p:spPr>
          <a:xfrm>
            <a:off x="736600" y="1289050"/>
            <a:ext cx="10718800" cy="342042"/>
          </a:xfrm>
        </p:spPr>
        <p:txBody>
          <a:bodyPr/>
          <a:lstStyle/>
          <a:p>
            <a:r>
              <a:rPr lang="en-US" altLang="en-US" dirty="0"/>
              <a:t>Find the mean of the exponential distribution of:</a:t>
            </a:r>
            <a:endParaRPr lang="en-IN" dirty="0"/>
          </a:p>
        </p:txBody>
      </p:sp>
      <p:graphicFrame>
        <p:nvGraphicFramePr>
          <p:cNvPr id="12" name="Content Placeholder 11" descr="f(t) = {0, if t &lt;0. (ce^negative ct). if t &gt;= 0.">
            <a:extLst>
              <a:ext uri="{FF2B5EF4-FFF2-40B4-BE49-F238E27FC236}">
                <a16:creationId xmlns="" xmlns:a16="http://schemas.microsoft.com/office/drawing/2014/main" id="{6DF406F0-00CE-4774-A0BA-4754E9E92C11}"/>
              </a:ext>
            </a:extLst>
          </p:cNvPr>
          <p:cNvGraphicFramePr>
            <a:graphicFrameLocks noGrp="1" noChangeAspect="1"/>
          </p:cNvGraphicFramePr>
          <p:nvPr>
            <p:ph sz="quarter" idx="24"/>
            <p:extLst>
              <p:ext uri="{D42A27DB-BD31-4B8C-83A1-F6EECF244321}">
                <p14:modId xmlns:p14="http://schemas.microsoft.com/office/powerpoint/2010/main" val="2641157914"/>
              </p:ext>
            </p:extLst>
          </p:nvPr>
        </p:nvGraphicFramePr>
        <p:xfrm>
          <a:off x="4743687" y="1881530"/>
          <a:ext cx="2698276" cy="995027"/>
        </p:xfrm>
        <a:graphic>
          <a:graphicData uri="http://schemas.openxmlformats.org/presentationml/2006/ole">
            <mc:AlternateContent xmlns:mc="http://schemas.openxmlformats.org/markup-compatibility/2006">
              <mc:Choice xmlns:v="urn:schemas-microsoft-com:vml" Requires="v">
                <p:oleObj spid="_x0000_s732308" name="Equation" r:id="rId3" imgW="2755800" imgH="1015920" progId="Equation.DSMT4">
                  <p:embed/>
                </p:oleObj>
              </mc:Choice>
              <mc:Fallback>
                <p:oleObj name="Equation" r:id="rId3" imgW="2755800" imgH="1015920" progId="Equation.DSMT4">
                  <p:embed/>
                  <p:pic>
                    <p:nvPicPr>
                      <p:cNvPr id="12" name="Content Placeholder 11">
                        <a:extLst>
                          <a:ext uri="{FF2B5EF4-FFF2-40B4-BE49-F238E27FC236}">
                            <a16:creationId xmlns="" xmlns:a16="http://schemas.microsoft.com/office/drawing/2014/main" id="{6DF406F0-00CE-4774-A0BA-4754E9E92C11}"/>
                          </a:ext>
                        </a:extLst>
                      </p:cNvPr>
                      <p:cNvPicPr/>
                      <p:nvPr/>
                    </p:nvPicPr>
                    <p:blipFill>
                      <a:blip r:embed="rId4"/>
                      <a:stretch>
                        <a:fillRect/>
                      </a:stretch>
                    </p:blipFill>
                    <p:spPr>
                      <a:xfrm>
                        <a:off x="4743687" y="1881530"/>
                        <a:ext cx="2698276" cy="99502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CF08F28A-4237-4F70-9A85-556482B3FA62}"/>
              </a:ext>
            </a:extLst>
          </p:cNvPr>
          <p:cNvSpPr>
            <a:spLocks noGrp="1"/>
          </p:cNvSpPr>
          <p:nvPr>
            <p:ph sz="quarter" idx="25"/>
          </p:nvPr>
        </p:nvSpPr>
        <p:spPr>
          <a:xfrm>
            <a:off x="736600" y="3051289"/>
            <a:ext cx="10712450" cy="774463"/>
          </a:xfrm>
        </p:spPr>
        <p:txBody>
          <a:bodyPr/>
          <a:lstStyle/>
          <a:p>
            <a:r>
              <a:rPr lang="en-US" altLang="en-US" b="1" dirty="0">
                <a:solidFill>
                  <a:srgbClr val="0000A3"/>
                </a:solidFill>
              </a:rPr>
              <a:t>Solution:</a:t>
            </a:r>
          </a:p>
          <a:p>
            <a:r>
              <a:rPr lang="en-US" altLang="en-US" dirty="0"/>
              <a:t>According to the definition of a mean, we have</a:t>
            </a:r>
            <a:endParaRPr lang="en-IN" dirty="0"/>
          </a:p>
        </p:txBody>
      </p:sp>
      <p:graphicFrame>
        <p:nvGraphicFramePr>
          <p:cNvPr id="14" name="Content Placeholder 13" descr="mu = int_(negative infinity)^(infinity) (t f (t) d t) =  (int_(0)^(infinity) (t c e^(negative c t) d t))&#10;">
            <a:extLst>
              <a:ext uri="{FF2B5EF4-FFF2-40B4-BE49-F238E27FC236}">
                <a16:creationId xmlns="" xmlns:a16="http://schemas.microsoft.com/office/drawing/2014/main" id="{216EC72E-1572-492B-B4E9-44EFA70AC567}"/>
              </a:ext>
            </a:extLst>
          </p:cNvPr>
          <p:cNvGraphicFramePr>
            <a:graphicFrameLocks noGrp="1" noChangeAspect="1"/>
          </p:cNvGraphicFramePr>
          <p:nvPr>
            <p:ph sz="quarter" idx="26"/>
            <p:extLst>
              <p:ext uri="{D42A27DB-BD31-4B8C-83A1-F6EECF244321}">
                <p14:modId xmlns:p14="http://schemas.microsoft.com/office/powerpoint/2010/main" val="1475334601"/>
              </p:ext>
            </p:extLst>
          </p:nvPr>
        </p:nvGraphicFramePr>
        <p:xfrm>
          <a:off x="4899489" y="4160991"/>
          <a:ext cx="2393023" cy="1203015"/>
        </p:xfrm>
        <a:graphic>
          <a:graphicData uri="http://schemas.openxmlformats.org/presentationml/2006/ole">
            <mc:AlternateContent xmlns:mc="http://schemas.openxmlformats.org/markup-compatibility/2006">
              <mc:Choice xmlns:v="urn:schemas-microsoft-com:vml" Requires="v">
                <p:oleObj spid="_x0000_s732309" name="Equation" r:id="rId5" imgW="2374560" imgH="1193760" progId="Equation.DSMT4">
                  <p:embed/>
                </p:oleObj>
              </mc:Choice>
              <mc:Fallback>
                <p:oleObj name="Equation" r:id="rId5" imgW="2374560" imgH="1193760" progId="Equation.DSMT4">
                  <p:embed/>
                  <p:pic>
                    <p:nvPicPr>
                      <p:cNvPr id="14" name="Content Placeholder 13">
                        <a:extLst>
                          <a:ext uri="{FF2B5EF4-FFF2-40B4-BE49-F238E27FC236}">
                            <a16:creationId xmlns="" xmlns:a16="http://schemas.microsoft.com/office/drawing/2014/main" id="{216EC72E-1572-492B-B4E9-44EFA70AC567}"/>
                          </a:ext>
                        </a:extLst>
                      </p:cNvPr>
                      <p:cNvPicPr/>
                      <p:nvPr/>
                    </p:nvPicPr>
                    <p:blipFill>
                      <a:blip r:embed="rId6"/>
                      <a:stretch>
                        <a:fillRect/>
                      </a:stretch>
                    </p:blipFill>
                    <p:spPr>
                      <a:xfrm>
                        <a:off x="4899489" y="4160991"/>
                        <a:ext cx="2393023" cy="1203015"/>
                      </a:xfrm>
                      <a:prstGeom prst="rect">
                        <a:avLst/>
                      </a:prstGeom>
                    </p:spPr>
                  </p:pic>
                </p:oleObj>
              </mc:Fallback>
            </mc:AlternateContent>
          </a:graphicData>
        </a:graphic>
      </p:graphicFrame>
    </p:spTree>
    <p:extLst>
      <p:ext uri="{BB962C8B-B14F-4D97-AF65-F5344CB8AC3E}">
        <p14:creationId xmlns:p14="http://schemas.microsoft.com/office/powerpoint/2010/main" val="277285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E8065-79D6-4BEB-83F7-F92CAC421A74}"/>
              </a:ext>
            </a:extLst>
          </p:cNvPr>
          <p:cNvSpPr>
            <a:spLocks noGrp="1"/>
          </p:cNvSpPr>
          <p:nvPr>
            <p:ph type="title"/>
          </p:nvPr>
        </p:nvSpPr>
        <p:spPr/>
        <p:txBody>
          <a:bodyPr/>
          <a:lstStyle/>
          <a:p>
            <a:r>
              <a:rPr lang="en-US" altLang="en-US" dirty="0"/>
              <a:t>Example 3 – </a:t>
            </a:r>
            <a:r>
              <a:rPr lang="en-US" altLang="en-US" i="1" dirty="0"/>
              <a:t>Solution</a:t>
            </a:r>
            <a:r>
              <a:rPr lang="en-US" altLang="en-US" dirty="0"/>
              <a:t> </a:t>
            </a:r>
            <a:r>
              <a:rPr lang="en-US" altLang="en-US" sz="2400" b="0" dirty="0"/>
              <a:t>(1 of 2)</a:t>
            </a:r>
            <a:endParaRPr lang="en-IN" sz="2400" b="0" dirty="0"/>
          </a:p>
        </p:txBody>
      </p:sp>
      <p:sp>
        <p:nvSpPr>
          <p:cNvPr id="3" name="Content Placeholder 2">
            <a:extLst>
              <a:ext uri="{FF2B5EF4-FFF2-40B4-BE49-F238E27FC236}">
                <a16:creationId xmlns="" xmlns:a16="http://schemas.microsoft.com/office/drawing/2014/main" id="{8FF853F4-8226-467F-AB00-7F7418308F02}"/>
              </a:ext>
            </a:extLst>
          </p:cNvPr>
          <p:cNvSpPr>
            <a:spLocks noGrp="1"/>
          </p:cNvSpPr>
          <p:nvPr>
            <p:ph sz="quarter" idx="23"/>
          </p:nvPr>
        </p:nvSpPr>
        <p:spPr>
          <a:xfrm>
            <a:off x="736600" y="1289050"/>
            <a:ext cx="8973930" cy="352427"/>
          </a:xfrm>
        </p:spPr>
        <p:txBody>
          <a:bodyPr/>
          <a:lstStyle/>
          <a:p>
            <a:r>
              <a:rPr lang="en-US" altLang="en-US" dirty="0"/>
              <a:t>To evaluate this integral we use integration by parts, with </a:t>
            </a:r>
            <a:r>
              <a:rPr lang="en-US" altLang="en-US" i="1" dirty="0"/>
              <a:t>u</a:t>
            </a:r>
            <a:r>
              <a:rPr lang="en-US" altLang="en-US" dirty="0"/>
              <a:t> = </a:t>
            </a:r>
            <a:r>
              <a:rPr lang="en-US" altLang="en-US" i="1" dirty="0"/>
              <a:t>t </a:t>
            </a:r>
            <a:r>
              <a:rPr lang="en-US" altLang="en-US" dirty="0"/>
              <a:t>and</a:t>
            </a:r>
            <a:endParaRPr lang="en-IN" dirty="0"/>
          </a:p>
        </p:txBody>
      </p:sp>
      <p:graphicFrame>
        <p:nvGraphicFramePr>
          <p:cNvPr id="12" name="Content Placeholder 11" descr="dv = c(e^negative ct) dt">
            <a:extLst>
              <a:ext uri="{FF2B5EF4-FFF2-40B4-BE49-F238E27FC236}">
                <a16:creationId xmlns="" xmlns:a16="http://schemas.microsoft.com/office/drawing/2014/main" id="{5553AB10-AC5C-4F46-BECE-BE25DC6543BA}"/>
              </a:ext>
            </a:extLst>
          </p:cNvPr>
          <p:cNvGraphicFramePr>
            <a:graphicFrameLocks noGrp="1" noChangeAspect="1"/>
          </p:cNvGraphicFramePr>
          <p:nvPr>
            <p:ph sz="quarter" idx="24"/>
            <p:extLst>
              <p:ext uri="{D42A27DB-BD31-4B8C-83A1-F6EECF244321}">
                <p14:modId xmlns:p14="http://schemas.microsoft.com/office/powerpoint/2010/main" val="858729131"/>
              </p:ext>
            </p:extLst>
          </p:nvPr>
        </p:nvGraphicFramePr>
        <p:xfrm>
          <a:off x="9745571" y="1248633"/>
          <a:ext cx="1654683" cy="384810"/>
        </p:xfrm>
        <a:graphic>
          <a:graphicData uri="http://schemas.openxmlformats.org/presentationml/2006/ole">
            <mc:AlternateContent xmlns:mc="http://schemas.openxmlformats.org/markup-compatibility/2006">
              <mc:Choice xmlns:v="urn:schemas-microsoft-com:vml" Requires="v">
                <p:oleObj spid="_x0000_s733402" name="Equation" r:id="rId3" imgW="1638000" imgH="380880" progId="Equation.DSMT4">
                  <p:embed/>
                </p:oleObj>
              </mc:Choice>
              <mc:Fallback>
                <p:oleObj name="Equation" r:id="rId3" imgW="1638000" imgH="380880" progId="Equation.DSMT4">
                  <p:embed/>
                  <p:pic>
                    <p:nvPicPr>
                      <p:cNvPr id="11" name="Object 10">
                        <a:extLst>
                          <a:ext uri="{FF2B5EF4-FFF2-40B4-BE49-F238E27FC236}">
                            <a16:creationId xmlns="" xmlns:a16="http://schemas.microsoft.com/office/drawing/2014/main" id="{D219EA68-2CDB-4D27-A681-85DC6E01A9C2}"/>
                          </a:ext>
                        </a:extLst>
                      </p:cNvPr>
                      <p:cNvPicPr/>
                      <p:nvPr/>
                    </p:nvPicPr>
                    <p:blipFill>
                      <a:blip r:embed="rId4"/>
                      <a:stretch>
                        <a:fillRect/>
                      </a:stretch>
                    </p:blipFill>
                    <p:spPr>
                      <a:xfrm>
                        <a:off x="9745571" y="1248633"/>
                        <a:ext cx="1654683" cy="384810"/>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6E79523B-761C-4E61-9730-5EC40AD3A3C8}"/>
              </a:ext>
            </a:extLst>
          </p:cNvPr>
          <p:cNvSpPr>
            <a:spLocks noGrp="1"/>
          </p:cNvSpPr>
          <p:nvPr>
            <p:ph sz="quarter" idx="25"/>
          </p:nvPr>
        </p:nvSpPr>
        <p:spPr>
          <a:xfrm>
            <a:off x="736600" y="1763716"/>
            <a:ext cx="1946965" cy="352428"/>
          </a:xfrm>
        </p:spPr>
        <p:txBody>
          <a:bodyPr/>
          <a:lstStyle/>
          <a:p>
            <a:r>
              <a:rPr lang="en-US" altLang="en-US" dirty="0"/>
              <a:t>so </a:t>
            </a:r>
            <a:r>
              <a:rPr lang="en-US" altLang="en-US" i="1" dirty="0" smtClean="0"/>
              <a:t>d</a:t>
            </a:r>
            <a:r>
              <a:rPr lang="en-US" altLang="en-US" sz="100" i="1" dirty="0" smtClean="0"/>
              <a:t> </a:t>
            </a:r>
            <a:r>
              <a:rPr lang="en-US" altLang="en-US" i="1" dirty="0" smtClean="0"/>
              <a:t>u</a:t>
            </a:r>
            <a:r>
              <a:rPr lang="en-US" altLang="en-US" dirty="0" smtClean="0"/>
              <a:t> </a:t>
            </a:r>
            <a:r>
              <a:rPr lang="en-US" altLang="en-US" dirty="0"/>
              <a:t>= </a:t>
            </a:r>
            <a:r>
              <a:rPr lang="en-US" altLang="en-US" i="1" dirty="0"/>
              <a:t>dt</a:t>
            </a:r>
            <a:r>
              <a:rPr lang="en-US" altLang="en-US" dirty="0"/>
              <a:t> and</a:t>
            </a:r>
            <a:endParaRPr lang="en-IN" dirty="0"/>
          </a:p>
        </p:txBody>
      </p:sp>
      <p:graphicFrame>
        <p:nvGraphicFramePr>
          <p:cNvPr id="14" name="Content Placeholder 13" descr="v = negative (e^negative ct)">
            <a:extLst>
              <a:ext uri="{FF2B5EF4-FFF2-40B4-BE49-F238E27FC236}">
                <a16:creationId xmlns="" xmlns:a16="http://schemas.microsoft.com/office/drawing/2014/main" id="{C105079D-920C-4635-833F-05C97F72A31F}"/>
              </a:ext>
            </a:extLst>
          </p:cNvPr>
          <p:cNvGraphicFramePr>
            <a:graphicFrameLocks noGrp="1" noChangeAspect="1"/>
          </p:cNvGraphicFramePr>
          <p:nvPr>
            <p:ph sz="quarter" idx="26"/>
            <p:extLst>
              <p:ext uri="{D42A27DB-BD31-4B8C-83A1-F6EECF244321}">
                <p14:modId xmlns:p14="http://schemas.microsoft.com/office/powerpoint/2010/main" val="1965922655"/>
              </p:ext>
            </p:extLst>
          </p:nvPr>
        </p:nvGraphicFramePr>
        <p:xfrm>
          <a:off x="2760573" y="1676833"/>
          <a:ext cx="1424940" cy="377190"/>
        </p:xfrm>
        <a:graphic>
          <a:graphicData uri="http://schemas.openxmlformats.org/presentationml/2006/ole">
            <mc:AlternateContent xmlns:mc="http://schemas.openxmlformats.org/markup-compatibility/2006">
              <mc:Choice xmlns:v="urn:schemas-microsoft-com:vml" Requires="v">
                <p:oleObj spid="_x0000_s733403" name="Equation" r:id="rId5" imgW="1295280" imgH="342720" progId="Equation.DSMT4">
                  <p:embed/>
                </p:oleObj>
              </mc:Choice>
              <mc:Fallback>
                <p:oleObj name="Equation" r:id="rId5" imgW="1295280" imgH="342720" progId="Equation.DSMT4">
                  <p:embed/>
                  <p:pic>
                    <p:nvPicPr>
                      <p:cNvPr id="13" name="Object 12">
                        <a:extLst>
                          <a:ext uri="{FF2B5EF4-FFF2-40B4-BE49-F238E27FC236}">
                            <a16:creationId xmlns="" xmlns:a16="http://schemas.microsoft.com/office/drawing/2014/main" id="{F6E0E533-1DC1-44CB-833D-BC206C406618}"/>
                          </a:ext>
                        </a:extLst>
                      </p:cNvPr>
                      <p:cNvPicPr/>
                      <p:nvPr/>
                    </p:nvPicPr>
                    <p:blipFill>
                      <a:blip r:embed="rId6"/>
                      <a:stretch>
                        <a:fillRect/>
                      </a:stretch>
                    </p:blipFill>
                    <p:spPr>
                      <a:xfrm>
                        <a:off x="2760573" y="1676833"/>
                        <a:ext cx="1424940" cy="377190"/>
                      </a:xfrm>
                      <a:prstGeom prst="rect">
                        <a:avLst/>
                      </a:prstGeom>
                    </p:spPr>
                  </p:pic>
                </p:oleObj>
              </mc:Fallback>
            </mc:AlternateContent>
          </a:graphicData>
        </a:graphic>
      </p:graphicFrame>
      <p:graphicFrame>
        <p:nvGraphicFramePr>
          <p:cNvPr id="16" name="Content Placeholder 15" descr="int_(0)^(infinity) (t c e^(negative c t) d t) = lim_(x rightarrow infinity) int_(0)^(x) (t c e^(negative c t) d t) =  lim_(x rightarrow infinity) (negative t e^(negative c t)]_(0)^(x) + int_(0)^(x) (e^(negative c t) d t) =  lim_(x rightarrow infinity) (negative x e^(negative c x) + (1/c) minus (e^(negative c x)/(c)) =  (1/c)&#10;">
            <a:extLst>
              <a:ext uri="{FF2B5EF4-FFF2-40B4-BE49-F238E27FC236}">
                <a16:creationId xmlns="" xmlns:a16="http://schemas.microsoft.com/office/drawing/2014/main" id="{9AF8CC86-BE72-4815-BA15-5AEAB11F5E5A}"/>
              </a:ext>
            </a:extLst>
          </p:cNvPr>
          <p:cNvGraphicFramePr>
            <a:graphicFrameLocks noGrp="1" noChangeAspect="1"/>
          </p:cNvGraphicFramePr>
          <p:nvPr>
            <p:ph sz="quarter" idx="27"/>
            <p:extLst>
              <p:ext uri="{D42A27DB-BD31-4B8C-83A1-F6EECF244321}">
                <p14:modId xmlns:p14="http://schemas.microsoft.com/office/powerpoint/2010/main" val="3546420990"/>
              </p:ext>
            </p:extLst>
          </p:nvPr>
        </p:nvGraphicFramePr>
        <p:xfrm>
          <a:off x="3672241" y="2369739"/>
          <a:ext cx="4847516" cy="3335670"/>
        </p:xfrm>
        <a:graphic>
          <a:graphicData uri="http://schemas.openxmlformats.org/presentationml/2006/ole">
            <mc:AlternateContent xmlns:mc="http://schemas.openxmlformats.org/markup-compatibility/2006">
              <mc:Choice xmlns:v="urn:schemas-microsoft-com:vml" Requires="v">
                <p:oleObj spid="_x0000_s733404" name="Equation" r:id="rId7" imgW="5130720" imgH="3530520" progId="Equation.DSMT4">
                  <p:embed/>
                </p:oleObj>
              </mc:Choice>
              <mc:Fallback>
                <p:oleObj name="Equation" r:id="rId7" imgW="5130720" imgH="3530520" progId="Equation.DSMT4">
                  <p:embed/>
                  <p:pic>
                    <p:nvPicPr>
                      <p:cNvPr id="15" name="Object 14">
                        <a:extLst>
                          <a:ext uri="{FF2B5EF4-FFF2-40B4-BE49-F238E27FC236}">
                            <a16:creationId xmlns="" xmlns:a16="http://schemas.microsoft.com/office/drawing/2014/main" id="{56B9098A-AB5C-4ECE-A5AE-785CF262CCF8}"/>
                          </a:ext>
                        </a:extLst>
                      </p:cNvPr>
                      <p:cNvPicPr/>
                      <p:nvPr/>
                    </p:nvPicPr>
                    <p:blipFill>
                      <a:blip r:embed="rId8"/>
                      <a:stretch>
                        <a:fillRect/>
                      </a:stretch>
                    </p:blipFill>
                    <p:spPr>
                      <a:xfrm>
                        <a:off x="3672241" y="2369739"/>
                        <a:ext cx="4847516" cy="3335670"/>
                      </a:xfrm>
                      <a:prstGeom prst="rect">
                        <a:avLst/>
                      </a:prstGeom>
                    </p:spPr>
                  </p:pic>
                </p:oleObj>
              </mc:Fallback>
            </mc:AlternateContent>
          </a:graphicData>
        </a:graphic>
      </p:graphicFrame>
    </p:spTree>
    <p:extLst>
      <p:ext uri="{BB962C8B-B14F-4D97-AF65-F5344CB8AC3E}">
        <p14:creationId xmlns:p14="http://schemas.microsoft.com/office/powerpoint/2010/main" val="155664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dirty="0"/>
              <a:t>8.5 </a:t>
            </a:r>
            <a:r>
              <a:rPr lang="en-IN" altLang="en-US" dirty="0"/>
              <a:t>Probability</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CCFFEB-FD74-44F2-911A-22B0B12F36BC}"/>
              </a:ext>
            </a:extLst>
          </p:cNvPr>
          <p:cNvSpPr>
            <a:spLocks noGrp="1"/>
          </p:cNvSpPr>
          <p:nvPr>
            <p:ph type="title"/>
          </p:nvPr>
        </p:nvSpPr>
        <p:spPr/>
        <p:txBody>
          <a:bodyPr/>
          <a:lstStyle/>
          <a:p>
            <a:r>
              <a:rPr lang="en-US" altLang="en-US" dirty="0"/>
              <a:t>Example 3 – </a:t>
            </a:r>
            <a:r>
              <a:rPr lang="en-US" altLang="en-US" i="1" dirty="0"/>
              <a:t>Solution</a:t>
            </a:r>
            <a:r>
              <a:rPr lang="en-US" altLang="en-US" dirty="0"/>
              <a:t> </a:t>
            </a:r>
            <a:r>
              <a:rPr lang="en-US" altLang="en-US" sz="2400" b="0" dirty="0"/>
              <a:t>(2 of 2)</a:t>
            </a:r>
            <a:endParaRPr lang="en-IN" dirty="0"/>
          </a:p>
        </p:txBody>
      </p:sp>
      <p:sp>
        <p:nvSpPr>
          <p:cNvPr id="3" name="Content Placeholder 2">
            <a:extLst>
              <a:ext uri="{FF2B5EF4-FFF2-40B4-BE49-F238E27FC236}">
                <a16:creationId xmlns="" xmlns:a16="http://schemas.microsoft.com/office/drawing/2014/main" id="{3FE8D82F-8870-4AE7-9BB7-F8E614183ABD}"/>
              </a:ext>
            </a:extLst>
          </p:cNvPr>
          <p:cNvSpPr>
            <a:spLocks noGrp="1"/>
          </p:cNvSpPr>
          <p:nvPr>
            <p:ph sz="quarter" idx="23"/>
          </p:nvPr>
        </p:nvSpPr>
        <p:spPr>
          <a:xfrm>
            <a:off x="736600" y="1289050"/>
            <a:ext cx="1778000" cy="260350"/>
          </a:xfrm>
        </p:spPr>
        <p:txBody>
          <a:bodyPr/>
          <a:lstStyle/>
          <a:p>
            <a:r>
              <a:rPr lang="en-US" altLang="en-US" dirty="0"/>
              <a:t>The mean is</a:t>
            </a:r>
            <a:endParaRPr lang="en-IN" dirty="0"/>
          </a:p>
        </p:txBody>
      </p:sp>
      <p:graphicFrame>
        <p:nvGraphicFramePr>
          <p:cNvPr id="12" name="Content Placeholder 11" descr="mu = (1/c)">
            <a:extLst>
              <a:ext uri="{FF2B5EF4-FFF2-40B4-BE49-F238E27FC236}">
                <a16:creationId xmlns="" xmlns:a16="http://schemas.microsoft.com/office/drawing/2014/main" id="{455413D3-8A43-44A0-8D73-8C4B7D1099C4}"/>
              </a:ext>
            </a:extLst>
          </p:cNvPr>
          <p:cNvGraphicFramePr>
            <a:graphicFrameLocks noGrp="1" noChangeAspect="1"/>
          </p:cNvGraphicFramePr>
          <p:nvPr>
            <p:ph sz="quarter" idx="24"/>
            <p:extLst>
              <p:ext uri="{D42A27DB-BD31-4B8C-83A1-F6EECF244321}">
                <p14:modId xmlns:p14="http://schemas.microsoft.com/office/powerpoint/2010/main" val="3161755815"/>
              </p:ext>
            </p:extLst>
          </p:nvPr>
        </p:nvGraphicFramePr>
        <p:xfrm>
          <a:off x="2494299" y="1034215"/>
          <a:ext cx="917622" cy="782679"/>
        </p:xfrm>
        <a:graphic>
          <a:graphicData uri="http://schemas.openxmlformats.org/presentationml/2006/ole">
            <mc:AlternateContent xmlns:mc="http://schemas.openxmlformats.org/markup-compatibility/2006">
              <mc:Choice xmlns:v="urn:schemas-microsoft-com:vml" Requires="v">
                <p:oleObj spid="_x0000_s734346" name="Equation" r:id="rId3" imgW="863280" imgH="736560" progId="Equation.DSMT4">
                  <p:embed/>
                </p:oleObj>
              </mc:Choice>
              <mc:Fallback>
                <p:oleObj name="Equation" r:id="rId3" imgW="863280" imgH="736560" progId="Equation.DSMT4">
                  <p:embed/>
                  <p:pic>
                    <p:nvPicPr>
                      <p:cNvPr id="11" name="Object 10">
                        <a:extLst>
                          <a:ext uri="{FF2B5EF4-FFF2-40B4-BE49-F238E27FC236}">
                            <a16:creationId xmlns="" xmlns:a16="http://schemas.microsoft.com/office/drawing/2014/main" id="{087D1AF0-261B-4394-A2A7-89D0AC67F4F7}"/>
                          </a:ext>
                        </a:extLst>
                      </p:cNvPr>
                      <p:cNvPicPr/>
                      <p:nvPr/>
                    </p:nvPicPr>
                    <p:blipFill>
                      <a:blip r:embed="rId4"/>
                      <a:stretch>
                        <a:fillRect/>
                      </a:stretch>
                    </p:blipFill>
                    <p:spPr>
                      <a:xfrm>
                        <a:off x="2494299" y="1034215"/>
                        <a:ext cx="917622" cy="782679"/>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2C52D1D-E1FF-4F2C-8D2F-84191D844A13}"/>
              </a:ext>
            </a:extLst>
          </p:cNvPr>
          <p:cNvSpPr>
            <a:spLocks noGrp="1"/>
          </p:cNvSpPr>
          <p:nvPr>
            <p:ph sz="quarter" idx="25"/>
          </p:nvPr>
        </p:nvSpPr>
        <p:spPr>
          <a:xfrm>
            <a:off x="3510460" y="1270145"/>
            <a:ext cx="7920659" cy="270289"/>
          </a:xfrm>
        </p:spPr>
        <p:txBody>
          <a:bodyPr/>
          <a:lstStyle/>
          <a:p>
            <a:r>
              <a:rPr lang="en-US" altLang="en-US" dirty="0"/>
              <a:t>so we can rewrite the probability density function as</a:t>
            </a:r>
            <a:endParaRPr lang="en-IN" dirty="0"/>
          </a:p>
        </p:txBody>
      </p:sp>
      <p:graphicFrame>
        <p:nvGraphicFramePr>
          <p:cNvPr id="14" name="Content Placeholder 13" descr="f(t) = {0, if t &lt;0. (mu^negative 1)(e^9negativet/mu). if t &gt;= 0.">
            <a:extLst>
              <a:ext uri="{FF2B5EF4-FFF2-40B4-BE49-F238E27FC236}">
                <a16:creationId xmlns="" xmlns:a16="http://schemas.microsoft.com/office/drawing/2014/main" id="{2C8C8CA6-71AB-4BAB-99BD-69A17C600F27}"/>
              </a:ext>
            </a:extLst>
          </p:cNvPr>
          <p:cNvGraphicFramePr>
            <a:graphicFrameLocks noGrp="1" noChangeAspect="1"/>
          </p:cNvGraphicFramePr>
          <p:nvPr>
            <p:ph sz="quarter" idx="26"/>
            <p:extLst>
              <p:ext uri="{D42A27DB-BD31-4B8C-83A1-F6EECF244321}">
                <p14:modId xmlns:p14="http://schemas.microsoft.com/office/powerpoint/2010/main" val="2150760939"/>
              </p:ext>
            </p:extLst>
          </p:nvPr>
        </p:nvGraphicFramePr>
        <p:xfrm>
          <a:off x="4485561" y="2243132"/>
          <a:ext cx="3220876" cy="1051716"/>
        </p:xfrm>
        <a:graphic>
          <a:graphicData uri="http://schemas.openxmlformats.org/presentationml/2006/ole">
            <mc:AlternateContent xmlns:mc="http://schemas.openxmlformats.org/markup-compatibility/2006">
              <mc:Choice xmlns:v="urn:schemas-microsoft-com:vml" Requires="v">
                <p:oleObj spid="_x0000_s734347" name="Equation" r:id="rId5" imgW="3111480" imgH="1015920" progId="Equation.DSMT4">
                  <p:embed/>
                </p:oleObj>
              </mc:Choice>
              <mc:Fallback>
                <p:oleObj name="Equation" r:id="rId5" imgW="3111480" imgH="1015920" progId="Equation.DSMT4">
                  <p:embed/>
                  <p:pic>
                    <p:nvPicPr>
                      <p:cNvPr id="13" name="Object 12">
                        <a:extLst>
                          <a:ext uri="{FF2B5EF4-FFF2-40B4-BE49-F238E27FC236}">
                            <a16:creationId xmlns="" xmlns:a16="http://schemas.microsoft.com/office/drawing/2014/main" id="{FE83E634-D7FA-4FA7-9CD1-1287017F7C99}"/>
                          </a:ext>
                        </a:extLst>
                      </p:cNvPr>
                      <p:cNvPicPr/>
                      <p:nvPr/>
                    </p:nvPicPr>
                    <p:blipFill>
                      <a:blip r:embed="rId6"/>
                      <a:stretch>
                        <a:fillRect/>
                      </a:stretch>
                    </p:blipFill>
                    <p:spPr>
                      <a:xfrm>
                        <a:off x="4485561" y="2243132"/>
                        <a:ext cx="3220876" cy="1051716"/>
                      </a:xfrm>
                      <a:prstGeom prst="rect">
                        <a:avLst/>
                      </a:prstGeom>
                    </p:spPr>
                  </p:pic>
                </p:oleObj>
              </mc:Fallback>
            </mc:AlternateContent>
          </a:graphicData>
        </a:graphic>
      </p:graphicFrame>
    </p:spTree>
    <p:extLst>
      <p:ext uri="{BB962C8B-B14F-4D97-AF65-F5344CB8AC3E}">
        <p14:creationId xmlns:p14="http://schemas.microsoft.com/office/powerpoint/2010/main" val="203960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DA18C-C79A-4D09-8CF8-9A04922E0DAF}"/>
              </a:ext>
            </a:extLst>
          </p:cNvPr>
          <p:cNvSpPr>
            <a:spLocks noGrp="1"/>
          </p:cNvSpPr>
          <p:nvPr>
            <p:ph type="title"/>
          </p:nvPr>
        </p:nvSpPr>
        <p:spPr/>
        <p:txBody>
          <a:bodyPr/>
          <a:lstStyle/>
          <a:p>
            <a:r>
              <a:rPr lang="en-US" altLang="en-US" dirty="0"/>
              <a:t>Average Values </a:t>
            </a:r>
            <a:r>
              <a:rPr lang="en-US" altLang="en-US" sz="2400" b="0" dirty="0"/>
              <a:t>(7 of 7)</a:t>
            </a:r>
            <a:endParaRPr lang="en-IN" dirty="0"/>
          </a:p>
        </p:txBody>
      </p:sp>
      <p:sp>
        <p:nvSpPr>
          <p:cNvPr id="3" name="Content Placeholder 2">
            <a:extLst>
              <a:ext uri="{FF2B5EF4-FFF2-40B4-BE49-F238E27FC236}">
                <a16:creationId xmlns="" xmlns:a16="http://schemas.microsoft.com/office/drawing/2014/main" id="{548180C7-4A06-4B09-B2BE-4B110DE1254B}"/>
              </a:ext>
            </a:extLst>
          </p:cNvPr>
          <p:cNvSpPr>
            <a:spLocks noGrp="1"/>
          </p:cNvSpPr>
          <p:nvPr>
            <p:ph sz="quarter" idx="23"/>
          </p:nvPr>
        </p:nvSpPr>
        <p:spPr>
          <a:xfrm>
            <a:off x="736600" y="1289049"/>
            <a:ext cx="10718800" cy="1464089"/>
          </a:xfrm>
        </p:spPr>
        <p:txBody>
          <a:bodyPr/>
          <a:lstStyle/>
          <a:p>
            <a:r>
              <a:rPr lang="en-US" altLang="en-US" dirty="0"/>
              <a:t>Another measure of centrality of a probability density function is the </a:t>
            </a:r>
            <a:r>
              <a:rPr lang="en-US" altLang="en-US" i="1" dirty="0"/>
              <a:t>median</a:t>
            </a:r>
            <a:r>
              <a:rPr lang="en-US" altLang="en-US" dirty="0"/>
              <a:t>.</a:t>
            </a:r>
            <a:endParaRPr lang="en-US" altLang="en-US" i="1" dirty="0"/>
          </a:p>
          <a:p>
            <a:r>
              <a:rPr lang="en-US" altLang="en-US" dirty="0"/>
              <a:t>That is a number </a:t>
            </a:r>
            <a:r>
              <a:rPr lang="en-US" altLang="en-US" i="1" dirty="0"/>
              <a:t>m </a:t>
            </a:r>
            <a:r>
              <a:rPr lang="en-US" altLang="en-US" dirty="0"/>
              <a:t>such that half the callers have a waiting time less than </a:t>
            </a:r>
            <a:r>
              <a:rPr lang="en-US" altLang="en-US" i="1" dirty="0"/>
              <a:t>m </a:t>
            </a:r>
            <a:r>
              <a:rPr lang="en-US" altLang="en-US" dirty="0"/>
              <a:t>and the other callers have a waiting time longer than </a:t>
            </a:r>
            <a:r>
              <a:rPr lang="en-US" altLang="en-US" i="1" dirty="0"/>
              <a:t>m</a:t>
            </a:r>
            <a:r>
              <a:rPr lang="en-US" altLang="en-US" dirty="0"/>
              <a:t>. In general, the </a:t>
            </a:r>
            <a:r>
              <a:rPr lang="en-US" altLang="en-US" b="1" dirty="0"/>
              <a:t>median </a:t>
            </a:r>
            <a:r>
              <a:rPr lang="en-US" altLang="en-US" dirty="0"/>
              <a:t>of a probability density function is the number </a:t>
            </a:r>
            <a:r>
              <a:rPr lang="en-US" altLang="en-US" i="1" dirty="0"/>
              <a:t>m </a:t>
            </a:r>
            <a:r>
              <a:rPr lang="en-US" altLang="en-US" dirty="0"/>
              <a:t>such that</a:t>
            </a:r>
            <a:endParaRPr lang="en-IN" dirty="0"/>
          </a:p>
        </p:txBody>
      </p:sp>
      <p:graphicFrame>
        <p:nvGraphicFramePr>
          <p:cNvPr id="12" name="Content Placeholder 11" descr="int_(m)^(infinity) (f(x) d x) = (1/2)&#10;">
            <a:extLst>
              <a:ext uri="{FF2B5EF4-FFF2-40B4-BE49-F238E27FC236}">
                <a16:creationId xmlns="" xmlns:a16="http://schemas.microsoft.com/office/drawing/2014/main" id="{6DF406F0-00CE-4774-A0BA-4754E9E92C11}"/>
              </a:ext>
            </a:extLst>
          </p:cNvPr>
          <p:cNvGraphicFramePr>
            <a:graphicFrameLocks noGrp="1" noChangeAspect="1"/>
          </p:cNvGraphicFramePr>
          <p:nvPr>
            <p:ph sz="quarter" idx="24"/>
            <p:extLst>
              <p:ext uri="{D42A27DB-BD31-4B8C-83A1-F6EECF244321}">
                <p14:modId xmlns:p14="http://schemas.microsoft.com/office/powerpoint/2010/main" val="2623564480"/>
              </p:ext>
            </p:extLst>
          </p:nvPr>
        </p:nvGraphicFramePr>
        <p:xfrm>
          <a:off x="5130380" y="3091903"/>
          <a:ext cx="1924890" cy="751480"/>
        </p:xfrm>
        <a:graphic>
          <a:graphicData uri="http://schemas.openxmlformats.org/presentationml/2006/ole">
            <mc:AlternateContent xmlns:mc="http://schemas.openxmlformats.org/markup-compatibility/2006">
              <mc:Choice xmlns:v="urn:schemas-microsoft-com:vml" Requires="v">
                <p:oleObj spid="_x0000_s735300" name="Equation" r:id="rId3" imgW="1854000" imgH="723600" progId="Equation.DSMT4">
                  <p:embed/>
                </p:oleObj>
              </mc:Choice>
              <mc:Fallback>
                <p:oleObj name="Equation" r:id="rId3" imgW="1854000" imgH="723600" progId="Equation.DSMT4">
                  <p:embed/>
                  <p:pic>
                    <p:nvPicPr>
                      <p:cNvPr id="12" name="Content Placeholder 11">
                        <a:extLst>
                          <a:ext uri="{FF2B5EF4-FFF2-40B4-BE49-F238E27FC236}">
                            <a16:creationId xmlns="" xmlns:a16="http://schemas.microsoft.com/office/drawing/2014/main" id="{6DF406F0-00CE-4774-A0BA-4754E9E92C11}"/>
                          </a:ext>
                        </a:extLst>
                      </p:cNvPr>
                      <p:cNvPicPr/>
                      <p:nvPr/>
                    </p:nvPicPr>
                    <p:blipFill>
                      <a:blip r:embed="rId4"/>
                      <a:stretch>
                        <a:fillRect/>
                      </a:stretch>
                    </p:blipFill>
                    <p:spPr>
                      <a:xfrm>
                        <a:off x="5130380" y="3091903"/>
                        <a:ext cx="1924890" cy="751480"/>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CF08F28A-4237-4F70-9A85-556482B3FA62}"/>
              </a:ext>
            </a:extLst>
          </p:cNvPr>
          <p:cNvSpPr>
            <a:spLocks noGrp="1"/>
          </p:cNvSpPr>
          <p:nvPr>
            <p:ph sz="quarter" idx="25"/>
          </p:nvPr>
        </p:nvSpPr>
        <p:spPr>
          <a:xfrm>
            <a:off x="736600" y="4104864"/>
            <a:ext cx="10712450" cy="323701"/>
          </a:xfrm>
        </p:spPr>
        <p:txBody>
          <a:bodyPr/>
          <a:lstStyle/>
          <a:p>
            <a:r>
              <a:rPr lang="en-US" altLang="en-US" dirty="0"/>
              <a:t>This means that half the area under the graph of </a:t>
            </a:r>
            <a:r>
              <a:rPr lang="en-US" altLang="en-US" i="1" dirty="0"/>
              <a:t>f </a:t>
            </a:r>
            <a:r>
              <a:rPr lang="en-US" altLang="en-US" dirty="0"/>
              <a:t>lies to the right of </a:t>
            </a:r>
            <a:r>
              <a:rPr lang="en-US" altLang="en-US" i="1" dirty="0"/>
              <a:t>m</a:t>
            </a:r>
            <a:r>
              <a:rPr lang="en-US" altLang="en-US" dirty="0"/>
              <a:t>.</a:t>
            </a:r>
          </a:p>
        </p:txBody>
      </p:sp>
    </p:spTree>
    <p:extLst>
      <p:ext uri="{BB962C8B-B14F-4D97-AF65-F5344CB8AC3E}">
        <p14:creationId xmlns:p14="http://schemas.microsoft.com/office/powerpoint/2010/main" val="366883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D4077-D075-451E-8E64-5E908FD83801}"/>
              </a:ext>
            </a:extLst>
          </p:cNvPr>
          <p:cNvSpPr>
            <a:spLocks noGrp="1"/>
          </p:cNvSpPr>
          <p:nvPr>
            <p:ph type="title"/>
          </p:nvPr>
        </p:nvSpPr>
        <p:spPr>
          <a:xfrm>
            <a:off x="838200" y="3055955"/>
            <a:ext cx="10515600" cy="517493"/>
          </a:xfrm>
        </p:spPr>
        <p:txBody>
          <a:bodyPr/>
          <a:lstStyle/>
          <a:p>
            <a:pPr algn="ctr"/>
            <a:r>
              <a:rPr lang="en-IN" sz="4000" dirty="0"/>
              <a:t>Normal Distributions</a:t>
            </a:r>
          </a:p>
        </p:txBody>
      </p:sp>
    </p:spTree>
    <p:extLst>
      <p:ext uri="{BB962C8B-B14F-4D97-AF65-F5344CB8AC3E}">
        <p14:creationId xmlns:p14="http://schemas.microsoft.com/office/powerpoint/2010/main" val="60695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DA18C-C79A-4D09-8CF8-9A04922E0DAF}"/>
              </a:ext>
            </a:extLst>
          </p:cNvPr>
          <p:cNvSpPr>
            <a:spLocks noGrp="1"/>
          </p:cNvSpPr>
          <p:nvPr>
            <p:ph type="title"/>
          </p:nvPr>
        </p:nvSpPr>
        <p:spPr/>
        <p:txBody>
          <a:bodyPr/>
          <a:lstStyle/>
          <a:p>
            <a:r>
              <a:rPr lang="en-US" altLang="en-US" dirty="0"/>
              <a:t>Normal Distributions </a:t>
            </a:r>
            <a:r>
              <a:rPr lang="en-US" altLang="en-US" sz="2400" b="0" dirty="0"/>
              <a:t>(1 of 3)</a:t>
            </a:r>
            <a:endParaRPr lang="en-IN" sz="2400" b="0" dirty="0"/>
          </a:p>
        </p:txBody>
      </p:sp>
      <p:sp>
        <p:nvSpPr>
          <p:cNvPr id="3" name="Content Placeholder 2">
            <a:extLst>
              <a:ext uri="{FF2B5EF4-FFF2-40B4-BE49-F238E27FC236}">
                <a16:creationId xmlns="" xmlns:a16="http://schemas.microsoft.com/office/drawing/2014/main" id="{548180C7-4A06-4B09-B2BE-4B110DE1254B}"/>
              </a:ext>
            </a:extLst>
          </p:cNvPr>
          <p:cNvSpPr>
            <a:spLocks noGrp="1"/>
          </p:cNvSpPr>
          <p:nvPr>
            <p:ph sz="quarter" idx="23"/>
          </p:nvPr>
        </p:nvSpPr>
        <p:spPr>
          <a:xfrm>
            <a:off x="736600" y="1289049"/>
            <a:ext cx="10718800" cy="1732447"/>
          </a:xfrm>
        </p:spPr>
        <p:txBody>
          <a:bodyPr/>
          <a:lstStyle/>
          <a:p>
            <a:r>
              <a:rPr lang="en-US" altLang="en-US" dirty="0"/>
              <a:t>Many important random phenomena—such as test scores on aptitude tests, heights and weights of individuals from a homogeneous population, annual rainfall in a given location—are modeled by a </a:t>
            </a:r>
            <a:r>
              <a:rPr lang="en-US" altLang="en-US" b="1" dirty="0"/>
              <a:t>normal distribution</a:t>
            </a:r>
            <a:r>
              <a:rPr lang="en-US" altLang="en-US" dirty="0" smtClean="0"/>
              <a:t>.</a:t>
            </a:r>
            <a:endParaRPr lang="en-US" altLang="en-US" dirty="0"/>
          </a:p>
          <a:p>
            <a:r>
              <a:rPr lang="en-US" altLang="en-US" dirty="0"/>
              <a:t>This means that the probability density function of the random variable </a:t>
            </a:r>
            <a:r>
              <a:rPr lang="en-US" altLang="en-US" i="1" dirty="0"/>
              <a:t>X </a:t>
            </a:r>
            <a:r>
              <a:rPr lang="en-US" altLang="en-US" dirty="0"/>
              <a:t>is a member of the family of functions</a:t>
            </a:r>
          </a:p>
        </p:txBody>
      </p:sp>
      <p:graphicFrame>
        <p:nvGraphicFramePr>
          <p:cNvPr id="12" name="Content Placeholder 11" descr="(item 3.) f(x) = (1/(sigma) sqrt(2(pi)) (e^(negative(x minus mu)^2)/(2 sigma)^2)&#10;">
            <a:extLst>
              <a:ext uri="{FF2B5EF4-FFF2-40B4-BE49-F238E27FC236}">
                <a16:creationId xmlns="" xmlns:a16="http://schemas.microsoft.com/office/drawing/2014/main" id="{6DF406F0-00CE-4774-A0BA-4754E9E92C11}"/>
              </a:ext>
            </a:extLst>
          </p:cNvPr>
          <p:cNvGraphicFramePr>
            <a:graphicFrameLocks noGrp="1" noChangeAspect="1"/>
          </p:cNvGraphicFramePr>
          <p:nvPr>
            <p:ph sz="quarter" idx="24"/>
            <p:extLst>
              <p:ext uri="{D42A27DB-BD31-4B8C-83A1-F6EECF244321}">
                <p14:modId xmlns:p14="http://schemas.microsoft.com/office/powerpoint/2010/main" val="3984387712"/>
              </p:ext>
            </p:extLst>
          </p:nvPr>
        </p:nvGraphicFramePr>
        <p:xfrm>
          <a:off x="4285358" y="3537858"/>
          <a:ext cx="3619697" cy="1144358"/>
        </p:xfrm>
        <a:graphic>
          <a:graphicData uri="http://schemas.openxmlformats.org/presentationml/2006/ole">
            <mc:AlternateContent xmlns:mc="http://schemas.openxmlformats.org/markup-compatibility/2006">
              <mc:Choice xmlns:v="urn:schemas-microsoft-com:vml" Requires="v">
                <p:oleObj spid="_x0000_s736323" name="Equation" r:id="rId3" imgW="3213000" imgH="1015920" progId="Equation.DSMT4">
                  <p:embed/>
                </p:oleObj>
              </mc:Choice>
              <mc:Fallback>
                <p:oleObj name="Equation" r:id="rId3" imgW="3213000" imgH="1015920" progId="Equation.DSMT4">
                  <p:embed/>
                  <p:pic>
                    <p:nvPicPr>
                      <p:cNvPr id="12" name="Content Placeholder 11">
                        <a:extLst>
                          <a:ext uri="{FF2B5EF4-FFF2-40B4-BE49-F238E27FC236}">
                            <a16:creationId xmlns="" xmlns:a16="http://schemas.microsoft.com/office/drawing/2014/main" id="{6DF406F0-00CE-4774-A0BA-4754E9E92C11}"/>
                          </a:ext>
                        </a:extLst>
                      </p:cNvPr>
                      <p:cNvPicPr/>
                      <p:nvPr/>
                    </p:nvPicPr>
                    <p:blipFill>
                      <a:blip r:embed="rId4"/>
                      <a:stretch>
                        <a:fillRect/>
                      </a:stretch>
                    </p:blipFill>
                    <p:spPr>
                      <a:xfrm>
                        <a:off x="4285358" y="3537858"/>
                        <a:ext cx="3619697" cy="1144358"/>
                      </a:xfrm>
                      <a:prstGeom prst="rect">
                        <a:avLst/>
                      </a:prstGeom>
                    </p:spPr>
                  </p:pic>
                </p:oleObj>
              </mc:Fallback>
            </mc:AlternateContent>
          </a:graphicData>
        </a:graphic>
      </p:graphicFrame>
    </p:spTree>
    <p:extLst>
      <p:ext uri="{BB962C8B-B14F-4D97-AF65-F5344CB8AC3E}">
        <p14:creationId xmlns:p14="http://schemas.microsoft.com/office/powerpoint/2010/main" val="327815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56326-1EC5-452E-A04E-FBECA6614DFC}"/>
              </a:ext>
            </a:extLst>
          </p:cNvPr>
          <p:cNvSpPr>
            <a:spLocks noGrp="1"/>
          </p:cNvSpPr>
          <p:nvPr>
            <p:ph type="title"/>
          </p:nvPr>
        </p:nvSpPr>
        <p:spPr/>
        <p:txBody>
          <a:bodyPr/>
          <a:lstStyle/>
          <a:p>
            <a:r>
              <a:rPr lang="en-US" altLang="en-US" dirty="0"/>
              <a:t>Normal Distributions </a:t>
            </a:r>
            <a:r>
              <a:rPr lang="en-US" altLang="en-US" sz="2400" b="0" dirty="0"/>
              <a:t>(2 of 3)</a:t>
            </a:r>
            <a:endParaRPr lang="en-IN" dirty="0"/>
          </a:p>
        </p:txBody>
      </p:sp>
      <p:sp>
        <p:nvSpPr>
          <p:cNvPr id="3" name="Content Placeholder 2">
            <a:extLst>
              <a:ext uri="{FF2B5EF4-FFF2-40B4-BE49-F238E27FC236}">
                <a16:creationId xmlns="" xmlns:a16="http://schemas.microsoft.com/office/drawing/2014/main" id="{956AC407-6739-4E9C-97B0-525469E9C5C6}"/>
              </a:ext>
            </a:extLst>
          </p:cNvPr>
          <p:cNvSpPr>
            <a:spLocks noGrp="1"/>
          </p:cNvSpPr>
          <p:nvPr>
            <p:ph sz="quarter" idx="12"/>
          </p:nvPr>
        </p:nvSpPr>
        <p:spPr>
          <a:xfrm>
            <a:off x="741971" y="1292277"/>
            <a:ext cx="10721975" cy="936208"/>
          </a:xfrm>
        </p:spPr>
        <p:txBody>
          <a:bodyPr/>
          <a:lstStyle/>
          <a:p>
            <a:r>
              <a:rPr lang="en-US" altLang="en-US" dirty="0"/>
              <a:t>You can verify that the mean for this function is </a:t>
            </a:r>
            <a:r>
              <a:rPr lang="el-GR" altLang="en-US" i="1" dirty="0">
                <a:latin typeface="Arial" panose="020B0604020202020204" pitchFamily="34" charset="0"/>
                <a:cs typeface="Arial" panose="020B0604020202020204" pitchFamily="34" charset="0"/>
                <a:sym typeface="Symbol" panose="05050102010706020507" pitchFamily="18" charset="2"/>
              </a:rPr>
              <a:t>μ</a:t>
            </a:r>
            <a:r>
              <a:rPr lang="en-US" altLang="en-US" dirty="0" smtClean="0"/>
              <a:t>. </a:t>
            </a:r>
            <a:r>
              <a:rPr lang="en-US" altLang="en-US" dirty="0"/>
              <a:t>The positive constant </a:t>
            </a:r>
            <a:r>
              <a:rPr lang="el-GR" altLang="en-US" i="1" dirty="0" smtClean="0">
                <a:latin typeface="Arial" panose="020B0604020202020204" pitchFamily="34" charset="0"/>
                <a:cs typeface="Arial" panose="020B0604020202020204" pitchFamily="34" charset="0"/>
              </a:rPr>
              <a:t>σ</a:t>
            </a:r>
            <a:r>
              <a:rPr lang="en-US" altLang="en-US" dirty="0" smtClean="0"/>
              <a:t> is </a:t>
            </a:r>
            <a:r>
              <a:rPr lang="en-US" altLang="en-US" dirty="0"/>
              <a:t>called the </a:t>
            </a:r>
            <a:r>
              <a:rPr lang="en-US" altLang="en-US" b="1" dirty="0"/>
              <a:t>standard deviation</a:t>
            </a:r>
            <a:r>
              <a:rPr lang="en-US" altLang="en-US" dirty="0"/>
              <a:t>; it measures how spread out the values of </a:t>
            </a:r>
            <a:r>
              <a:rPr lang="en-US" altLang="en-US" i="1" dirty="0"/>
              <a:t>X </a:t>
            </a:r>
            <a:r>
              <a:rPr lang="en-US" altLang="en-US" dirty="0"/>
              <a:t>are.</a:t>
            </a:r>
            <a:endParaRPr lang="en-IN" dirty="0"/>
          </a:p>
        </p:txBody>
      </p:sp>
      <p:sp>
        <p:nvSpPr>
          <p:cNvPr id="4" name="Content Placeholder 3">
            <a:extLst>
              <a:ext uri="{FF2B5EF4-FFF2-40B4-BE49-F238E27FC236}">
                <a16:creationId xmlns="" xmlns:a16="http://schemas.microsoft.com/office/drawing/2014/main" id="{660152E8-DE36-4587-BCA7-61A0A9AB5E20}"/>
              </a:ext>
            </a:extLst>
          </p:cNvPr>
          <p:cNvSpPr>
            <a:spLocks noGrp="1"/>
          </p:cNvSpPr>
          <p:nvPr>
            <p:ph sz="quarter" idx="13"/>
          </p:nvPr>
        </p:nvSpPr>
        <p:spPr>
          <a:xfrm>
            <a:off x="733425" y="2767311"/>
            <a:ext cx="5190297" cy="2239643"/>
          </a:xfrm>
        </p:spPr>
        <p:txBody>
          <a:bodyPr/>
          <a:lstStyle/>
          <a:p>
            <a:r>
              <a:rPr lang="en-US" altLang="en-US" dirty="0"/>
              <a:t>From the bell-shaped graphs of members of the family in Figure 5, we see that for small values of </a:t>
            </a:r>
            <a:r>
              <a:rPr lang="el-GR" altLang="en-US" i="1" dirty="0">
                <a:latin typeface="Arial" panose="020B0604020202020204" pitchFamily="34" charset="0"/>
                <a:cs typeface="Arial" panose="020B0604020202020204" pitchFamily="34" charset="0"/>
              </a:rPr>
              <a:t>σ</a:t>
            </a:r>
            <a:r>
              <a:rPr lang="en-US" altLang="en-US" dirty="0" smtClean="0"/>
              <a:t> </a:t>
            </a:r>
            <a:r>
              <a:rPr lang="en-US" altLang="en-US" dirty="0"/>
              <a:t>the values of </a:t>
            </a:r>
            <a:r>
              <a:rPr lang="en-US" altLang="en-US" i="1" dirty="0"/>
              <a:t>X </a:t>
            </a:r>
            <a:r>
              <a:rPr lang="en-US" altLang="en-US" dirty="0"/>
              <a:t>are clustered about the mean, whereas for larger values of </a:t>
            </a:r>
            <a:r>
              <a:rPr lang="el-GR" altLang="en-US" i="1" dirty="0">
                <a:latin typeface="Arial" panose="020B0604020202020204" pitchFamily="34" charset="0"/>
                <a:cs typeface="Arial" panose="020B0604020202020204" pitchFamily="34" charset="0"/>
              </a:rPr>
              <a:t>σ</a:t>
            </a:r>
            <a:r>
              <a:rPr lang="en-US" altLang="en-US" dirty="0" smtClean="0"/>
              <a:t> </a:t>
            </a:r>
            <a:r>
              <a:rPr lang="en-US" altLang="en-US" dirty="0"/>
              <a:t>the values of </a:t>
            </a:r>
            <a:r>
              <a:rPr lang="en-US" altLang="en-US" i="1" dirty="0"/>
              <a:t>X </a:t>
            </a:r>
            <a:r>
              <a:rPr lang="en-US" altLang="en-US" dirty="0"/>
              <a:t>are more spread out.</a:t>
            </a:r>
            <a:endParaRPr lang="en-IN" dirty="0"/>
          </a:p>
        </p:txBody>
      </p:sp>
      <p:pic>
        <p:nvPicPr>
          <p:cNvPr id="11" name="Content Placeholder 10" descr="Three bell shaped curves are graphed on an x y coordinate plane. The curves are labeled sigma= 1/ 2, sigma = 1 and sigma = 2. As sigma increases, the height of the curve reduces and the height at the sides increases.">
            <a:extLst>
              <a:ext uri="{FF2B5EF4-FFF2-40B4-BE49-F238E27FC236}">
                <a16:creationId xmlns="" xmlns:a16="http://schemas.microsoft.com/office/drawing/2014/main" id="{BB5AE2D5-100B-4C4D-B5EC-F6AAC694635A}"/>
              </a:ext>
            </a:extLst>
          </p:cNvPr>
          <p:cNvPicPr>
            <a:picLocks noGrp="1" noChangeAspect="1"/>
          </p:cNvPicPr>
          <p:nvPr>
            <p:ph sz="quarter" idx="14"/>
          </p:nvPr>
        </p:nvPicPr>
        <p:blipFill>
          <a:blip r:embed="rId2"/>
          <a:stretch>
            <a:fillRect/>
          </a:stretch>
        </p:blipFill>
        <p:spPr>
          <a:xfrm>
            <a:off x="7749478" y="2577673"/>
            <a:ext cx="3570095" cy="2259550"/>
          </a:xfrm>
          <a:prstGeom prst="rect">
            <a:avLst/>
          </a:prstGeom>
        </p:spPr>
      </p:pic>
      <p:sp>
        <p:nvSpPr>
          <p:cNvPr id="7" name="Content Placeholder 6">
            <a:extLst>
              <a:ext uri="{FF2B5EF4-FFF2-40B4-BE49-F238E27FC236}">
                <a16:creationId xmlns="" xmlns:a16="http://schemas.microsoft.com/office/drawing/2014/main" id="{8788CF18-8560-4A75-B320-9FD512D653A2}"/>
              </a:ext>
            </a:extLst>
          </p:cNvPr>
          <p:cNvSpPr>
            <a:spLocks noGrp="1"/>
          </p:cNvSpPr>
          <p:nvPr>
            <p:ph sz="quarter" idx="15"/>
          </p:nvPr>
        </p:nvSpPr>
        <p:spPr>
          <a:xfrm>
            <a:off x="7618482" y="5377070"/>
            <a:ext cx="3844856" cy="665921"/>
          </a:xfrm>
        </p:spPr>
        <p:txBody>
          <a:bodyPr/>
          <a:lstStyle/>
          <a:p>
            <a:pPr algn="ctr"/>
            <a:r>
              <a:rPr lang="en-US" altLang="en-US" sz="2000" dirty="0"/>
              <a:t>Normal distributions</a:t>
            </a:r>
          </a:p>
          <a:p>
            <a:pPr algn="ctr"/>
            <a:r>
              <a:rPr lang="en-US" altLang="en-US" sz="2000" b="1" dirty="0"/>
              <a:t>Figure 5</a:t>
            </a:r>
          </a:p>
        </p:txBody>
      </p:sp>
    </p:spTree>
    <p:extLst>
      <p:ext uri="{BB962C8B-B14F-4D97-AF65-F5344CB8AC3E}">
        <p14:creationId xmlns:p14="http://schemas.microsoft.com/office/powerpoint/2010/main" val="187323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6C7B1D-A882-4568-8295-56265C015D0F}"/>
              </a:ext>
            </a:extLst>
          </p:cNvPr>
          <p:cNvSpPr>
            <a:spLocks noGrp="1"/>
          </p:cNvSpPr>
          <p:nvPr>
            <p:ph type="title"/>
          </p:nvPr>
        </p:nvSpPr>
        <p:spPr/>
        <p:txBody>
          <a:bodyPr/>
          <a:lstStyle/>
          <a:p>
            <a:r>
              <a:rPr lang="en-US" altLang="en-US" dirty="0"/>
              <a:t>Normal Distributions </a:t>
            </a:r>
            <a:r>
              <a:rPr lang="en-US" altLang="en-US" sz="2400" b="0" dirty="0"/>
              <a:t>(3 of 3)</a:t>
            </a:r>
            <a:endParaRPr lang="en-IN" dirty="0"/>
          </a:p>
        </p:txBody>
      </p:sp>
      <p:sp>
        <p:nvSpPr>
          <p:cNvPr id="3" name="Content Placeholder 2">
            <a:extLst>
              <a:ext uri="{FF2B5EF4-FFF2-40B4-BE49-F238E27FC236}">
                <a16:creationId xmlns="" xmlns:a16="http://schemas.microsoft.com/office/drawing/2014/main" id="{A8B69ECA-3914-4C1C-B54F-274E0453959C}"/>
              </a:ext>
            </a:extLst>
          </p:cNvPr>
          <p:cNvSpPr>
            <a:spLocks noGrp="1"/>
          </p:cNvSpPr>
          <p:nvPr>
            <p:ph sz="quarter" idx="23"/>
          </p:nvPr>
        </p:nvSpPr>
        <p:spPr>
          <a:xfrm>
            <a:off x="736600" y="1289050"/>
            <a:ext cx="10718800" cy="334963"/>
          </a:xfrm>
        </p:spPr>
        <p:txBody>
          <a:bodyPr/>
          <a:lstStyle/>
          <a:p>
            <a:r>
              <a:rPr lang="en-US" altLang="en-US" dirty="0"/>
              <a:t>Statisticians have methods for using sets of data to estimate </a:t>
            </a:r>
            <a:r>
              <a:rPr lang="el-GR" altLang="en-US" i="1" dirty="0" smtClean="0">
                <a:latin typeface="Arial" panose="020B0604020202020204" pitchFamily="34" charset="0"/>
                <a:cs typeface="Arial" panose="020B0604020202020204" pitchFamily="34" charset="0"/>
                <a:sym typeface="Symbol" panose="05050102010706020507" pitchFamily="18" charset="2"/>
              </a:rPr>
              <a:t>μ</a:t>
            </a:r>
            <a:r>
              <a:rPr lang="en-US" altLang="en-US" dirty="0" smtClean="0"/>
              <a:t> </a:t>
            </a:r>
            <a:r>
              <a:rPr lang="en-US" altLang="en-US" dirty="0"/>
              <a:t>and </a:t>
            </a:r>
            <a:r>
              <a:rPr lang="el-GR" altLang="en-US" i="1" dirty="0">
                <a:latin typeface="Arial" panose="020B0604020202020204" pitchFamily="34" charset="0"/>
                <a:cs typeface="Arial" panose="020B0604020202020204" pitchFamily="34" charset="0"/>
              </a:rPr>
              <a:t>σ</a:t>
            </a:r>
            <a:r>
              <a:rPr lang="en-US" altLang="en-US" dirty="0" smtClean="0"/>
              <a:t>.</a:t>
            </a:r>
            <a:endParaRPr lang="en-IN" dirty="0"/>
          </a:p>
        </p:txBody>
      </p:sp>
      <p:sp>
        <p:nvSpPr>
          <p:cNvPr id="4" name="Content Placeholder 3">
            <a:extLst>
              <a:ext uri="{FF2B5EF4-FFF2-40B4-BE49-F238E27FC236}">
                <a16:creationId xmlns="" xmlns:a16="http://schemas.microsoft.com/office/drawing/2014/main" id="{2FED0388-CB0C-4B84-92B9-CA2DC2E9A01B}"/>
              </a:ext>
            </a:extLst>
          </p:cNvPr>
          <p:cNvSpPr>
            <a:spLocks noGrp="1"/>
          </p:cNvSpPr>
          <p:nvPr>
            <p:ph sz="quarter" idx="24"/>
          </p:nvPr>
        </p:nvSpPr>
        <p:spPr>
          <a:xfrm>
            <a:off x="736600" y="2433841"/>
            <a:ext cx="1450009" cy="334963"/>
          </a:xfrm>
        </p:spPr>
        <p:txBody>
          <a:bodyPr/>
          <a:lstStyle/>
          <a:p>
            <a:r>
              <a:rPr lang="en-US" altLang="en-US" dirty="0"/>
              <a:t>The factor</a:t>
            </a:r>
            <a:endParaRPr lang="en-IN" dirty="0"/>
          </a:p>
        </p:txBody>
      </p:sp>
      <p:graphicFrame>
        <p:nvGraphicFramePr>
          <p:cNvPr id="12" name="Content Placeholder 11" descr="(1/(sigma(sqrt(2 pi))))">
            <a:extLst>
              <a:ext uri="{FF2B5EF4-FFF2-40B4-BE49-F238E27FC236}">
                <a16:creationId xmlns="" xmlns:a16="http://schemas.microsoft.com/office/drawing/2014/main" id="{04E64C29-8EF8-435D-8078-3331BE3BE9D2}"/>
              </a:ext>
            </a:extLst>
          </p:cNvPr>
          <p:cNvGraphicFramePr>
            <a:graphicFrameLocks noGrp="1" noChangeAspect="1"/>
          </p:cNvGraphicFramePr>
          <p:nvPr>
            <p:ph sz="quarter" idx="25"/>
            <p:extLst>
              <p:ext uri="{D42A27DB-BD31-4B8C-83A1-F6EECF244321}">
                <p14:modId xmlns:p14="http://schemas.microsoft.com/office/powerpoint/2010/main" val="2803769646"/>
              </p:ext>
            </p:extLst>
          </p:nvPr>
        </p:nvGraphicFramePr>
        <p:xfrm>
          <a:off x="2210593" y="2227624"/>
          <a:ext cx="1121623" cy="834486"/>
        </p:xfrm>
        <a:graphic>
          <a:graphicData uri="http://schemas.openxmlformats.org/presentationml/2006/ole">
            <mc:AlternateContent xmlns:mc="http://schemas.openxmlformats.org/markup-compatibility/2006">
              <mc:Choice xmlns:v="urn:schemas-microsoft-com:vml" Requires="v">
                <p:oleObj spid="_x0000_s737402" name="Equation" r:id="rId3" imgW="1091880" imgH="812520" progId="Equation.DSMT4">
                  <p:embed/>
                </p:oleObj>
              </mc:Choice>
              <mc:Fallback>
                <p:oleObj name="Equation" r:id="rId3" imgW="1091880" imgH="812520" progId="Equation.DSMT4">
                  <p:embed/>
                  <p:pic>
                    <p:nvPicPr>
                      <p:cNvPr id="11" name="Object 10">
                        <a:extLst>
                          <a:ext uri="{FF2B5EF4-FFF2-40B4-BE49-F238E27FC236}">
                            <a16:creationId xmlns="" xmlns:a16="http://schemas.microsoft.com/office/drawing/2014/main" id="{78681B0B-051D-4DF0-98DE-61A3E14B5BCD}"/>
                          </a:ext>
                        </a:extLst>
                      </p:cNvPr>
                      <p:cNvPicPr/>
                      <p:nvPr/>
                    </p:nvPicPr>
                    <p:blipFill>
                      <a:blip r:embed="rId4"/>
                      <a:stretch>
                        <a:fillRect/>
                      </a:stretch>
                    </p:blipFill>
                    <p:spPr>
                      <a:xfrm>
                        <a:off x="2210593" y="2227624"/>
                        <a:ext cx="1121623" cy="834486"/>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C206A37B-979B-4F26-A74C-B099AEB56B2F}"/>
              </a:ext>
            </a:extLst>
          </p:cNvPr>
          <p:cNvSpPr>
            <a:spLocks noGrp="1"/>
          </p:cNvSpPr>
          <p:nvPr>
            <p:ph sz="quarter" idx="26"/>
          </p:nvPr>
        </p:nvSpPr>
        <p:spPr>
          <a:xfrm>
            <a:off x="3435693" y="2424877"/>
            <a:ext cx="7828064" cy="345871"/>
          </a:xfrm>
        </p:spPr>
        <p:txBody>
          <a:bodyPr/>
          <a:lstStyle/>
          <a:p>
            <a:r>
              <a:rPr lang="en-US" altLang="en-US" dirty="0"/>
              <a:t>is needed to make </a:t>
            </a:r>
            <a:r>
              <a:rPr lang="en-US" altLang="en-US" i="1" dirty="0"/>
              <a:t>f </a:t>
            </a:r>
            <a:r>
              <a:rPr lang="en-US" altLang="en-US" dirty="0"/>
              <a:t>a probability density function. In fact,</a:t>
            </a:r>
            <a:endParaRPr lang="en-IN" dirty="0"/>
          </a:p>
        </p:txBody>
      </p:sp>
      <p:sp>
        <p:nvSpPr>
          <p:cNvPr id="7" name="Content Placeholder 6">
            <a:extLst>
              <a:ext uri="{FF2B5EF4-FFF2-40B4-BE49-F238E27FC236}">
                <a16:creationId xmlns="" xmlns:a16="http://schemas.microsoft.com/office/drawing/2014/main" id="{4949FAAF-5FCC-4D77-829B-7E68E8609EDF}"/>
              </a:ext>
            </a:extLst>
          </p:cNvPr>
          <p:cNvSpPr>
            <a:spLocks noGrp="1"/>
          </p:cNvSpPr>
          <p:nvPr>
            <p:ph sz="quarter" idx="27"/>
          </p:nvPr>
        </p:nvSpPr>
        <p:spPr>
          <a:xfrm>
            <a:off x="736600" y="3077154"/>
            <a:ext cx="10718800" cy="282679"/>
          </a:xfrm>
        </p:spPr>
        <p:txBody>
          <a:bodyPr/>
          <a:lstStyle/>
          <a:p>
            <a:r>
              <a:rPr lang="en-US" altLang="en-US" dirty="0"/>
              <a:t>it can be verified using the methods of multivariable calculus that</a:t>
            </a:r>
          </a:p>
        </p:txBody>
      </p:sp>
      <p:graphicFrame>
        <p:nvGraphicFramePr>
          <p:cNvPr id="14" name="Content Placeholder 13" descr="int_(negative infinity)(infinity) (1/(sigma) sqrt(2(pi)) (e^(negative(x minus mu)^2)/(2 sigma)^2) d x">
            <a:extLst>
              <a:ext uri="{FF2B5EF4-FFF2-40B4-BE49-F238E27FC236}">
                <a16:creationId xmlns="" xmlns:a16="http://schemas.microsoft.com/office/drawing/2014/main" id="{F81E7E94-93E5-4840-AF12-93F876864CDE}"/>
              </a:ext>
            </a:extLst>
          </p:cNvPr>
          <p:cNvGraphicFramePr>
            <a:graphicFrameLocks noGrp="1" noChangeAspect="1"/>
          </p:cNvGraphicFramePr>
          <p:nvPr>
            <p:ph sz="quarter" idx="28"/>
            <p:extLst>
              <p:ext uri="{D42A27DB-BD31-4B8C-83A1-F6EECF244321}">
                <p14:modId xmlns:p14="http://schemas.microsoft.com/office/powerpoint/2010/main" val="1045608811"/>
              </p:ext>
            </p:extLst>
          </p:nvPr>
        </p:nvGraphicFramePr>
        <p:xfrm>
          <a:off x="4519184" y="3983633"/>
          <a:ext cx="3145694" cy="1075135"/>
        </p:xfrm>
        <a:graphic>
          <a:graphicData uri="http://schemas.openxmlformats.org/presentationml/2006/ole">
            <mc:AlternateContent xmlns:mc="http://schemas.openxmlformats.org/markup-compatibility/2006">
              <mc:Choice xmlns:v="urn:schemas-microsoft-com:vml" Requires="v">
                <p:oleObj spid="_x0000_s737403" name="Equation" r:id="rId5" imgW="2971800" imgH="1015920" progId="Equation.DSMT4">
                  <p:embed/>
                </p:oleObj>
              </mc:Choice>
              <mc:Fallback>
                <p:oleObj name="Equation" r:id="rId5" imgW="2971800" imgH="1015920" progId="Equation.DSMT4">
                  <p:embed/>
                  <p:pic>
                    <p:nvPicPr>
                      <p:cNvPr id="13" name="Object 12">
                        <a:extLst>
                          <a:ext uri="{FF2B5EF4-FFF2-40B4-BE49-F238E27FC236}">
                            <a16:creationId xmlns="" xmlns:a16="http://schemas.microsoft.com/office/drawing/2014/main" id="{A7C12AF6-6889-4310-8BD6-20C73162FA1E}"/>
                          </a:ext>
                        </a:extLst>
                      </p:cNvPr>
                      <p:cNvPicPr/>
                      <p:nvPr/>
                    </p:nvPicPr>
                    <p:blipFill>
                      <a:blip r:embed="rId6"/>
                      <a:stretch>
                        <a:fillRect/>
                      </a:stretch>
                    </p:blipFill>
                    <p:spPr>
                      <a:xfrm>
                        <a:off x="4519184" y="3983633"/>
                        <a:ext cx="3145694" cy="1075135"/>
                      </a:xfrm>
                      <a:prstGeom prst="rect">
                        <a:avLst/>
                      </a:prstGeom>
                    </p:spPr>
                  </p:pic>
                </p:oleObj>
              </mc:Fallback>
            </mc:AlternateContent>
          </a:graphicData>
        </a:graphic>
      </p:graphicFrame>
    </p:spTree>
    <p:extLst>
      <p:ext uri="{BB962C8B-B14F-4D97-AF65-F5344CB8AC3E}">
        <p14:creationId xmlns:p14="http://schemas.microsoft.com/office/powerpoint/2010/main" val="80461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D9484-7032-4074-A40A-17FF2FD40CBD}"/>
              </a:ext>
            </a:extLst>
          </p:cNvPr>
          <p:cNvSpPr>
            <a:spLocks noGrp="1"/>
          </p:cNvSpPr>
          <p:nvPr>
            <p:ph type="title"/>
          </p:nvPr>
        </p:nvSpPr>
        <p:spPr/>
        <p:txBody>
          <a:bodyPr/>
          <a:lstStyle/>
          <a:p>
            <a:r>
              <a:rPr lang="en-US" altLang="en-US" dirty="0"/>
              <a:t>Example 5</a:t>
            </a:r>
            <a:endParaRPr lang="en-IN" dirty="0"/>
          </a:p>
        </p:txBody>
      </p:sp>
      <p:sp>
        <p:nvSpPr>
          <p:cNvPr id="3" name="Content Placeholder 2">
            <a:extLst>
              <a:ext uri="{FF2B5EF4-FFF2-40B4-BE49-F238E27FC236}">
                <a16:creationId xmlns="" xmlns:a16="http://schemas.microsoft.com/office/drawing/2014/main" id="{8D8C58ED-8CBB-4ED9-A5B1-A2585F97C2C7}"/>
              </a:ext>
            </a:extLst>
          </p:cNvPr>
          <p:cNvSpPr>
            <a:spLocks noGrp="1"/>
          </p:cNvSpPr>
          <p:nvPr>
            <p:ph sz="quarter" idx="23"/>
          </p:nvPr>
        </p:nvSpPr>
        <p:spPr>
          <a:xfrm>
            <a:off x="736600" y="1289050"/>
            <a:ext cx="10718800" cy="1961046"/>
          </a:xfrm>
        </p:spPr>
        <p:txBody>
          <a:bodyPr/>
          <a:lstStyle/>
          <a:p>
            <a:r>
              <a:rPr lang="en-US" altLang="en-US" dirty="0"/>
              <a:t>Intelligence Quotient (</a:t>
            </a:r>
            <a:r>
              <a:rPr lang="en-US" altLang="en-US" dirty="0" smtClean="0"/>
              <a:t>I</a:t>
            </a:r>
            <a:r>
              <a:rPr lang="en-US" altLang="en-US" sz="100" dirty="0" smtClean="0"/>
              <a:t> </a:t>
            </a:r>
            <a:r>
              <a:rPr lang="en-US" altLang="en-US" dirty="0" smtClean="0"/>
              <a:t>Q</a:t>
            </a:r>
            <a:r>
              <a:rPr lang="en-US" altLang="en-US" dirty="0"/>
              <a:t>) scores are distributed normally with mean 100 and standard deviation 15. (Figure 6 shows the corresponding probability density function.)</a:t>
            </a:r>
          </a:p>
          <a:p>
            <a:r>
              <a:rPr lang="en-US" altLang="en-US" b="1" dirty="0"/>
              <a:t>(a)</a:t>
            </a:r>
            <a:r>
              <a:rPr lang="en-US" altLang="en-US" dirty="0"/>
              <a:t> What percentage of the population has an </a:t>
            </a:r>
            <a:r>
              <a:rPr lang="en-US" altLang="en-US" dirty="0" smtClean="0"/>
              <a:t>I</a:t>
            </a:r>
            <a:r>
              <a:rPr lang="en-US" altLang="en-US" sz="100" dirty="0" smtClean="0"/>
              <a:t> </a:t>
            </a:r>
            <a:r>
              <a:rPr lang="en-US" altLang="en-US" dirty="0" smtClean="0"/>
              <a:t>Q </a:t>
            </a:r>
            <a:r>
              <a:rPr lang="en-US" altLang="en-US" dirty="0"/>
              <a:t>score between 85 and 115?</a:t>
            </a:r>
          </a:p>
          <a:p>
            <a:r>
              <a:rPr lang="en-US" altLang="en-US" b="1" dirty="0"/>
              <a:t>(b)</a:t>
            </a:r>
            <a:r>
              <a:rPr lang="en-US" altLang="en-US" dirty="0"/>
              <a:t> What percentage of the population has an </a:t>
            </a:r>
            <a:r>
              <a:rPr lang="en-US" altLang="en-US" dirty="0" smtClean="0"/>
              <a:t>I</a:t>
            </a:r>
            <a:r>
              <a:rPr lang="en-US" altLang="en-US" sz="100" dirty="0" smtClean="0"/>
              <a:t> </a:t>
            </a:r>
            <a:r>
              <a:rPr lang="en-US" altLang="en-US" dirty="0" smtClean="0"/>
              <a:t>Q </a:t>
            </a:r>
            <a:r>
              <a:rPr lang="en-US" altLang="en-US" dirty="0"/>
              <a:t>above 140?</a:t>
            </a:r>
          </a:p>
        </p:txBody>
      </p:sp>
      <p:pic>
        <p:nvPicPr>
          <p:cNvPr id="7" name="Content Placeholder 6" descr="A bell-shaped curve is graphed on the x y coordinate plane. The curve starts from (20, 0) on the positive x-axis in the first quadrant. With increasing steepness, it goes up and to the right and reaches a high point at (100, 0.04). Then, with decreasing steepness, it goes down and to the right, and exits the right of the viewing window along the x-axis. There is a break on the x-axis between the curve and the origin.&#10;">
            <a:extLst>
              <a:ext uri="{FF2B5EF4-FFF2-40B4-BE49-F238E27FC236}">
                <a16:creationId xmlns="" xmlns:a16="http://schemas.microsoft.com/office/drawing/2014/main" id="{A55E65E6-FB4C-4437-8EEF-9FD9E19256BC}"/>
              </a:ext>
            </a:extLst>
          </p:cNvPr>
          <p:cNvPicPr>
            <a:picLocks noGrp="1" noChangeAspect="1"/>
          </p:cNvPicPr>
          <p:nvPr>
            <p:ph sz="quarter" idx="24"/>
          </p:nvPr>
        </p:nvPicPr>
        <p:blipFill>
          <a:blip r:embed="rId2"/>
          <a:stretch>
            <a:fillRect/>
          </a:stretch>
        </p:blipFill>
        <p:spPr>
          <a:xfrm>
            <a:off x="4331396" y="3584844"/>
            <a:ext cx="3522858" cy="2233074"/>
          </a:xfrm>
          <a:prstGeom prst="rect">
            <a:avLst/>
          </a:prstGeom>
        </p:spPr>
      </p:pic>
      <p:sp>
        <p:nvSpPr>
          <p:cNvPr id="5" name="Content Placeholder 4">
            <a:extLst>
              <a:ext uri="{FF2B5EF4-FFF2-40B4-BE49-F238E27FC236}">
                <a16:creationId xmlns="" xmlns:a16="http://schemas.microsoft.com/office/drawing/2014/main" id="{1F9A147E-E264-4121-BEAF-3ABAD1D744A3}"/>
              </a:ext>
            </a:extLst>
          </p:cNvPr>
          <p:cNvSpPr>
            <a:spLocks noGrp="1"/>
          </p:cNvSpPr>
          <p:nvPr>
            <p:ph sz="quarter" idx="25"/>
          </p:nvPr>
        </p:nvSpPr>
        <p:spPr>
          <a:xfrm>
            <a:off x="736600" y="5929929"/>
            <a:ext cx="10712450" cy="268016"/>
          </a:xfrm>
        </p:spPr>
        <p:txBody>
          <a:bodyPr/>
          <a:lstStyle/>
          <a:p>
            <a:pPr algn="ctr"/>
            <a:r>
              <a:rPr lang="en-US" altLang="en-US" sz="2000" b="1" dirty="0"/>
              <a:t>Figure 6</a:t>
            </a:r>
          </a:p>
        </p:txBody>
      </p:sp>
    </p:spTree>
    <p:extLst>
      <p:ext uri="{BB962C8B-B14F-4D97-AF65-F5344CB8AC3E}">
        <p14:creationId xmlns:p14="http://schemas.microsoft.com/office/powerpoint/2010/main" val="267239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389107-9244-4ADA-9B8A-F598240ADD47}"/>
              </a:ext>
            </a:extLst>
          </p:cNvPr>
          <p:cNvSpPr>
            <a:spLocks noGrp="1"/>
          </p:cNvSpPr>
          <p:nvPr>
            <p:ph type="title"/>
          </p:nvPr>
        </p:nvSpPr>
        <p:spPr/>
        <p:txBody>
          <a:bodyPr/>
          <a:lstStyle/>
          <a:p>
            <a:r>
              <a:rPr lang="en-US" altLang="en-US" dirty="0"/>
              <a:t>Example 5(a) – </a:t>
            </a:r>
            <a:r>
              <a:rPr lang="en-US" altLang="en-US" i="1" dirty="0"/>
              <a:t>Solution</a:t>
            </a:r>
            <a:r>
              <a:rPr lang="en-US" altLang="en-US" dirty="0"/>
              <a:t> </a:t>
            </a:r>
            <a:r>
              <a:rPr lang="en-US" altLang="en-US" sz="2400" b="0" dirty="0"/>
              <a:t>(1 of 2)</a:t>
            </a:r>
            <a:endParaRPr lang="en-IN" sz="2400" b="0" dirty="0"/>
          </a:p>
        </p:txBody>
      </p:sp>
      <p:sp>
        <p:nvSpPr>
          <p:cNvPr id="3" name="Content Placeholder 2">
            <a:extLst>
              <a:ext uri="{FF2B5EF4-FFF2-40B4-BE49-F238E27FC236}">
                <a16:creationId xmlns="" xmlns:a16="http://schemas.microsoft.com/office/drawing/2014/main" id="{43E719CA-5D5D-4955-8B9C-80BC5A68277A}"/>
              </a:ext>
            </a:extLst>
          </p:cNvPr>
          <p:cNvSpPr>
            <a:spLocks noGrp="1"/>
          </p:cNvSpPr>
          <p:nvPr>
            <p:ph sz="quarter" idx="23"/>
          </p:nvPr>
        </p:nvSpPr>
        <p:spPr>
          <a:xfrm>
            <a:off x="736600" y="1289049"/>
            <a:ext cx="10718800" cy="672105"/>
          </a:xfrm>
        </p:spPr>
        <p:txBody>
          <a:bodyPr/>
          <a:lstStyle/>
          <a:p>
            <a:r>
              <a:rPr lang="en-US" altLang="en-US" dirty="0"/>
              <a:t>Since </a:t>
            </a:r>
            <a:r>
              <a:rPr lang="en-US" altLang="en-US" dirty="0" smtClean="0"/>
              <a:t>I</a:t>
            </a:r>
            <a:r>
              <a:rPr lang="en-US" altLang="en-US" sz="100" dirty="0" smtClean="0"/>
              <a:t> </a:t>
            </a:r>
            <a:r>
              <a:rPr lang="en-US" altLang="en-US" dirty="0" smtClean="0"/>
              <a:t>Q </a:t>
            </a:r>
            <a:r>
              <a:rPr lang="en-US" altLang="en-US" dirty="0"/>
              <a:t>scores are normally distributed, we use the probability density function given by Equation 3 with </a:t>
            </a:r>
            <a:r>
              <a:rPr lang="el-GR" altLang="en-US" i="1" dirty="0" smtClean="0">
                <a:latin typeface="Arial" panose="020B0604020202020204" pitchFamily="34" charset="0"/>
                <a:cs typeface="Arial" panose="020B0604020202020204" pitchFamily="34" charset="0"/>
                <a:sym typeface="Symbol" panose="05050102010706020507" pitchFamily="18" charset="2"/>
              </a:rPr>
              <a:t>μ</a:t>
            </a:r>
            <a:r>
              <a:rPr lang="en-US" altLang="en-US" dirty="0" smtClean="0"/>
              <a:t> </a:t>
            </a:r>
            <a:r>
              <a:rPr lang="en-US" altLang="en-US" dirty="0"/>
              <a:t>= 100 and </a:t>
            </a:r>
            <a:r>
              <a:rPr lang="el-GR" altLang="en-US" i="1" dirty="0" smtClean="0">
                <a:latin typeface="Arial" panose="020B0604020202020204" pitchFamily="34" charset="0"/>
                <a:cs typeface="Arial" panose="020B0604020202020204" pitchFamily="34" charset="0"/>
                <a:sym typeface="Symbol" panose="05050102010706020507" pitchFamily="18" charset="2"/>
              </a:rPr>
              <a:t>σ</a:t>
            </a:r>
            <a:r>
              <a:rPr lang="en-US" altLang="en-US" dirty="0" smtClean="0"/>
              <a:t> </a:t>
            </a:r>
            <a:r>
              <a:rPr lang="en-US" altLang="en-US" dirty="0"/>
              <a:t>= 15:</a:t>
            </a:r>
            <a:endParaRPr lang="en-IN" dirty="0"/>
          </a:p>
        </p:txBody>
      </p:sp>
      <p:graphicFrame>
        <p:nvGraphicFramePr>
          <p:cNvPr id="12" name="Content Placeholder 11" descr="P(85 &lt;= X &lt;= 115) = int_(85)^(115) (1/15 sqrt(2(pi))) (e^(negative(x minus 100)^2/(2 * 15^2)) d x">
            <a:extLst>
              <a:ext uri="{FF2B5EF4-FFF2-40B4-BE49-F238E27FC236}">
                <a16:creationId xmlns="" xmlns:a16="http://schemas.microsoft.com/office/drawing/2014/main" id="{4FAA4103-0A84-4B95-B52E-495898591648}"/>
              </a:ext>
            </a:extLst>
          </p:cNvPr>
          <p:cNvGraphicFramePr>
            <a:graphicFrameLocks noGrp="1" noChangeAspect="1"/>
          </p:cNvGraphicFramePr>
          <p:nvPr>
            <p:ph sz="quarter" idx="24"/>
            <p:extLst>
              <p:ext uri="{D42A27DB-BD31-4B8C-83A1-F6EECF244321}">
                <p14:modId xmlns:p14="http://schemas.microsoft.com/office/powerpoint/2010/main" val="2277955491"/>
              </p:ext>
            </p:extLst>
          </p:nvPr>
        </p:nvGraphicFramePr>
        <p:xfrm>
          <a:off x="3381714" y="2475963"/>
          <a:ext cx="5420635" cy="1015486"/>
        </p:xfrm>
        <a:graphic>
          <a:graphicData uri="http://schemas.openxmlformats.org/presentationml/2006/ole">
            <mc:AlternateContent xmlns:mc="http://schemas.openxmlformats.org/markup-compatibility/2006">
              <mc:Choice xmlns:v="urn:schemas-microsoft-com:vml" Requires="v">
                <p:oleObj spid="_x0000_s738412" name="Equation" r:id="rId3" imgW="5422680" imgH="1015920" progId="Equation.DSMT4">
                  <p:embed/>
                </p:oleObj>
              </mc:Choice>
              <mc:Fallback>
                <p:oleObj name="Equation" r:id="rId3" imgW="5422680" imgH="1015920" progId="Equation.DSMT4">
                  <p:embed/>
                  <p:pic>
                    <p:nvPicPr>
                      <p:cNvPr id="11" name="Object 10">
                        <a:extLst>
                          <a:ext uri="{FF2B5EF4-FFF2-40B4-BE49-F238E27FC236}">
                            <a16:creationId xmlns="" xmlns:a16="http://schemas.microsoft.com/office/drawing/2014/main" id="{1473C68B-EDF7-4184-B6C4-B3E6FF795448}"/>
                          </a:ext>
                        </a:extLst>
                      </p:cNvPr>
                      <p:cNvPicPr/>
                      <p:nvPr/>
                    </p:nvPicPr>
                    <p:blipFill>
                      <a:blip r:embed="rId4"/>
                      <a:stretch>
                        <a:fillRect/>
                      </a:stretch>
                    </p:blipFill>
                    <p:spPr>
                      <a:xfrm>
                        <a:off x="3381714" y="2475963"/>
                        <a:ext cx="5420635" cy="1015486"/>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AC44C106-52B0-43C1-8E83-7AA2FC79E4B0}"/>
              </a:ext>
            </a:extLst>
          </p:cNvPr>
          <p:cNvSpPr>
            <a:spLocks noGrp="1"/>
          </p:cNvSpPr>
          <p:nvPr>
            <p:ph sz="quarter" idx="25"/>
          </p:nvPr>
        </p:nvSpPr>
        <p:spPr>
          <a:xfrm>
            <a:off x="736600" y="3904420"/>
            <a:ext cx="1797878" cy="333117"/>
          </a:xfrm>
        </p:spPr>
        <p:txBody>
          <a:bodyPr/>
          <a:lstStyle/>
          <a:p>
            <a:r>
              <a:rPr lang="en-US" altLang="en-US" dirty="0"/>
              <a:t>The function</a:t>
            </a:r>
            <a:endParaRPr lang="en-IN" dirty="0"/>
          </a:p>
        </p:txBody>
      </p:sp>
      <p:graphicFrame>
        <p:nvGraphicFramePr>
          <p:cNvPr id="14" name="Content Placeholder 13" descr="y = (e^(negative x)^2)&#10;">
            <a:extLst>
              <a:ext uri="{FF2B5EF4-FFF2-40B4-BE49-F238E27FC236}">
                <a16:creationId xmlns="" xmlns:a16="http://schemas.microsoft.com/office/drawing/2014/main" id="{5B3E1F13-3266-4ECB-BBD9-C49B4994CA04}"/>
              </a:ext>
            </a:extLst>
          </p:cNvPr>
          <p:cNvGraphicFramePr>
            <a:graphicFrameLocks noGrp="1" noChangeAspect="1"/>
          </p:cNvGraphicFramePr>
          <p:nvPr>
            <p:ph sz="quarter" idx="26"/>
            <p:extLst>
              <p:ext uri="{D42A27DB-BD31-4B8C-83A1-F6EECF244321}">
                <p14:modId xmlns:p14="http://schemas.microsoft.com/office/powerpoint/2010/main" val="232873279"/>
              </p:ext>
            </p:extLst>
          </p:nvPr>
        </p:nvGraphicFramePr>
        <p:xfrm>
          <a:off x="2479714" y="3794531"/>
          <a:ext cx="1066800" cy="469900"/>
        </p:xfrm>
        <a:graphic>
          <a:graphicData uri="http://schemas.openxmlformats.org/presentationml/2006/ole">
            <mc:AlternateContent xmlns:mc="http://schemas.openxmlformats.org/markup-compatibility/2006">
              <mc:Choice xmlns:v="urn:schemas-microsoft-com:vml" Requires="v">
                <p:oleObj spid="_x0000_s738413" name="Equation" r:id="rId5" imgW="1066680" imgH="469800" progId="Equation.DSMT4">
                  <p:embed/>
                </p:oleObj>
              </mc:Choice>
              <mc:Fallback>
                <p:oleObj name="Equation" r:id="rId5" imgW="1066680" imgH="469800" progId="Equation.DSMT4">
                  <p:embed/>
                  <p:pic>
                    <p:nvPicPr>
                      <p:cNvPr id="13" name="Object 12">
                        <a:extLst>
                          <a:ext uri="{FF2B5EF4-FFF2-40B4-BE49-F238E27FC236}">
                            <a16:creationId xmlns="" xmlns:a16="http://schemas.microsoft.com/office/drawing/2014/main" id="{4C03BD75-B46B-4625-84E8-CC04B8EF170F}"/>
                          </a:ext>
                        </a:extLst>
                      </p:cNvPr>
                      <p:cNvPicPr/>
                      <p:nvPr/>
                    </p:nvPicPr>
                    <p:blipFill>
                      <a:blip r:embed="rId6"/>
                      <a:stretch>
                        <a:fillRect/>
                      </a:stretch>
                    </p:blipFill>
                    <p:spPr>
                      <a:xfrm>
                        <a:off x="2479714" y="3794531"/>
                        <a:ext cx="1066800" cy="469900"/>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64D92DE8-0373-4846-B6AB-C5CF0919CF9F}"/>
              </a:ext>
            </a:extLst>
          </p:cNvPr>
          <p:cNvSpPr>
            <a:spLocks noGrp="1"/>
          </p:cNvSpPr>
          <p:nvPr>
            <p:ph sz="quarter" idx="27"/>
          </p:nvPr>
        </p:nvSpPr>
        <p:spPr>
          <a:xfrm>
            <a:off x="3591338" y="3895455"/>
            <a:ext cx="7864061" cy="333117"/>
          </a:xfrm>
        </p:spPr>
        <p:txBody>
          <a:bodyPr/>
          <a:lstStyle/>
          <a:p>
            <a:r>
              <a:rPr lang="en-US" altLang="en-US" dirty="0"/>
              <a:t>doesn’t have an elementary antiderivative, so we can’t</a:t>
            </a:r>
            <a:endParaRPr lang="en-IN" dirty="0"/>
          </a:p>
        </p:txBody>
      </p:sp>
      <p:sp>
        <p:nvSpPr>
          <p:cNvPr id="8" name="Content Placeholder 7">
            <a:extLst>
              <a:ext uri="{FF2B5EF4-FFF2-40B4-BE49-F238E27FC236}">
                <a16:creationId xmlns="" xmlns:a16="http://schemas.microsoft.com/office/drawing/2014/main" id="{0CE83407-0408-4708-A5E5-F75F1B822078}"/>
              </a:ext>
            </a:extLst>
          </p:cNvPr>
          <p:cNvSpPr>
            <a:spLocks noGrp="1"/>
          </p:cNvSpPr>
          <p:nvPr>
            <p:ph sz="quarter" idx="28"/>
          </p:nvPr>
        </p:nvSpPr>
        <p:spPr>
          <a:xfrm>
            <a:off x="736600" y="4297737"/>
            <a:ext cx="10712450" cy="331558"/>
          </a:xfrm>
        </p:spPr>
        <p:txBody>
          <a:bodyPr/>
          <a:lstStyle/>
          <a:p>
            <a:r>
              <a:rPr lang="en-US" altLang="en-US" dirty="0"/>
              <a:t>evaluate the integral exactly.</a:t>
            </a:r>
          </a:p>
        </p:txBody>
      </p:sp>
    </p:spTree>
    <p:extLst>
      <p:ext uri="{BB962C8B-B14F-4D97-AF65-F5344CB8AC3E}">
        <p14:creationId xmlns:p14="http://schemas.microsoft.com/office/powerpoint/2010/main" val="119027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19CBC-B3D5-4FAD-80C8-26AA966C3646}"/>
              </a:ext>
            </a:extLst>
          </p:cNvPr>
          <p:cNvSpPr>
            <a:spLocks noGrp="1"/>
          </p:cNvSpPr>
          <p:nvPr>
            <p:ph type="title"/>
          </p:nvPr>
        </p:nvSpPr>
        <p:spPr/>
        <p:txBody>
          <a:bodyPr/>
          <a:lstStyle/>
          <a:p>
            <a:r>
              <a:rPr lang="en-US" altLang="en-US" dirty="0"/>
              <a:t>Example 5(a) – </a:t>
            </a:r>
            <a:r>
              <a:rPr lang="en-US" altLang="en-US" i="1" dirty="0"/>
              <a:t>Solution</a:t>
            </a:r>
            <a:r>
              <a:rPr lang="en-US" altLang="en-US" dirty="0"/>
              <a:t> </a:t>
            </a:r>
            <a:r>
              <a:rPr lang="en-US" altLang="en-US" sz="2400" b="0" dirty="0"/>
              <a:t>(2 of 2)</a:t>
            </a:r>
            <a:endParaRPr lang="en-IN" dirty="0"/>
          </a:p>
        </p:txBody>
      </p:sp>
      <p:sp>
        <p:nvSpPr>
          <p:cNvPr id="3" name="Content Placeholder 2">
            <a:extLst>
              <a:ext uri="{FF2B5EF4-FFF2-40B4-BE49-F238E27FC236}">
                <a16:creationId xmlns="" xmlns:a16="http://schemas.microsoft.com/office/drawing/2014/main" id="{9F8F1BE5-D518-4B91-AD94-5990857F3F25}"/>
              </a:ext>
            </a:extLst>
          </p:cNvPr>
          <p:cNvSpPr>
            <a:spLocks noGrp="1"/>
          </p:cNvSpPr>
          <p:nvPr>
            <p:ph sz="quarter" idx="23"/>
          </p:nvPr>
        </p:nvSpPr>
        <p:spPr>
          <a:xfrm>
            <a:off x="736600" y="1289050"/>
            <a:ext cx="10718800" cy="1136098"/>
          </a:xfrm>
        </p:spPr>
        <p:txBody>
          <a:bodyPr/>
          <a:lstStyle/>
          <a:p>
            <a:r>
              <a:rPr lang="en-US" altLang="en-US" dirty="0"/>
              <a:t>But we can use the numerical integration capability of a calculator or computer (or the Midpoint Rule or Simpson’s Rule) to estimate the integral.</a:t>
            </a:r>
          </a:p>
          <a:p>
            <a:r>
              <a:rPr lang="en-US" altLang="en-US" dirty="0"/>
              <a:t>Doing so, we find that</a:t>
            </a:r>
            <a:endParaRPr lang="en-IN" dirty="0"/>
          </a:p>
        </p:txBody>
      </p:sp>
      <p:graphicFrame>
        <p:nvGraphicFramePr>
          <p:cNvPr id="8" name="Content Placeholder 7" descr="P(85 &lt;= X &lt;= 115) approximately 0.68">
            <a:extLst>
              <a:ext uri="{FF2B5EF4-FFF2-40B4-BE49-F238E27FC236}">
                <a16:creationId xmlns="" xmlns:a16="http://schemas.microsoft.com/office/drawing/2014/main" id="{7EB825B9-B502-442A-84C2-21D24783E01C}"/>
              </a:ext>
            </a:extLst>
          </p:cNvPr>
          <p:cNvGraphicFramePr>
            <a:graphicFrameLocks noGrp="1" noChangeAspect="1"/>
          </p:cNvGraphicFramePr>
          <p:nvPr>
            <p:ph sz="quarter" idx="24"/>
            <p:extLst>
              <p:ext uri="{D42A27DB-BD31-4B8C-83A1-F6EECF244321}">
                <p14:modId xmlns:p14="http://schemas.microsoft.com/office/powerpoint/2010/main" val="1932031917"/>
              </p:ext>
            </p:extLst>
          </p:nvPr>
        </p:nvGraphicFramePr>
        <p:xfrm>
          <a:off x="4295477" y="2827738"/>
          <a:ext cx="3594694" cy="490842"/>
        </p:xfrm>
        <a:graphic>
          <a:graphicData uri="http://schemas.openxmlformats.org/presentationml/2006/ole">
            <mc:AlternateContent xmlns:mc="http://schemas.openxmlformats.org/markup-compatibility/2006">
              <mc:Choice xmlns:v="urn:schemas-microsoft-com:vml" Requires="v">
                <p:oleObj spid="_x0000_s739379" name="Equation" r:id="rId3" imgW="3162240" imgH="431640" progId="Equation.DSMT4">
                  <p:embed/>
                </p:oleObj>
              </mc:Choice>
              <mc:Fallback>
                <p:oleObj name="Equation" r:id="rId3" imgW="3162240" imgH="431640" progId="Equation.DSMT4">
                  <p:embed/>
                  <p:pic>
                    <p:nvPicPr>
                      <p:cNvPr id="7" name="Object 6">
                        <a:extLst>
                          <a:ext uri="{FF2B5EF4-FFF2-40B4-BE49-F238E27FC236}">
                            <a16:creationId xmlns="" xmlns:a16="http://schemas.microsoft.com/office/drawing/2014/main" id="{E596B25F-15EA-4319-B9D5-77A837DB5DF3}"/>
                          </a:ext>
                        </a:extLst>
                      </p:cNvPr>
                      <p:cNvPicPr/>
                      <p:nvPr/>
                    </p:nvPicPr>
                    <p:blipFill>
                      <a:blip r:embed="rId4"/>
                      <a:stretch>
                        <a:fillRect/>
                      </a:stretch>
                    </p:blipFill>
                    <p:spPr>
                      <a:xfrm>
                        <a:off x="4295477" y="2827738"/>
                        <a:ext cx="3594694" cy="490842"/>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1EFDF5F-3E49-4160-8FA5-2CAB59839054}"/>
              </a:ext>
            </a:extLst>
          </p:cNvPr>
          <p:cNvSpPr>
            <a:spLocks noGrp="1"/>
          </p:cNvSpPr>
          <p:nvPr>
            <p:ph sz="quarter" idx="25"/>
          </p:nvPr>
        </p:nvSpPr>
        <p:spPr>
          <a:xfrm>
            <a:off x="736600" y="3723591"/>
            <a:ext cx="10712450" cy="764683"/>
          </a:xfrm>
        </p:spPr>
        <p:txBody>
          <a:bodyPr/>
          <a:lstStyle/>
          <a:p>
            <a:r>
              <a:rPr lang="en-US" altLang="en-US" dirty="0"/>
              <a:t>So about 68% of the population has an </a:t>
            </a:r>
            <a:r>
              <a:rPr lang="en-US" altLang="en-US" dirty="0" smtClean="0"/>
              <a:t>I</a:t>
            </a:r>
            <a:r>
              <a:rPr lang="en-US" altLang="en-US" sz="100" dirty="0" smtClean="0"/>
              <a:t> </a:t>
            </a:r>
            <a:r>
              <a:rPr lang="en-US" altLang="en-US" dirty="0" smtClean="0"/>
              <a:t>Q </a:t>
            </a:r>
            <a:r>
              <a:rPr lang="en-US" altLang="en-US" dirty="0"/>
              <a:t>score between 85 and 115, that is, within one standard deviation of the mean.</a:t>
            </a:r>
          </a:p>
        </p:txBody>
      </p:sp>
    </p:spTree>
    <p:extLst>
      <p:ext uri="{BB962C8B-B14F-4D97-AF65-F5344CB8AC3E}">
        <p14:creationId xmlns:p14="http://schemas.microsoft.com/office/powerpoint/2010/main" val="339533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19CBC-B3D5-4FAD-80C8-26AA966C3646}"/>
              </a:ext>
            </a:extLst>
          </p:cNvPr>
          <p:cNvSpPr>
            <a:spLocks noGrp="1"/>
          </p:cNvSpPr>
          <p:nvPr>
            <p:ph type="title"/>
          </p:nvPr>
        </p:nvSpPr>
        <p:spPr/>
        <p:txBody>
          <a:bodyPr/>
          <a:lstStyle/>
          <a:p>
            <a:r>
              <a:rPr lang="en-US" altLang="en-US" dirty="0"/>
              <a:t>Example 5(b) – </a:t>
            </a:r>
            <a:r>
              <a:rPr lang="en-US" altLang="en-US" i="1" dirty="0"/>
              <a:t>Solution</a:t>
            </a:r>
            <a:r>
              <a:rPr lang="en-US" altLang="en-US" dirty="0"/>
              <a:t> </a:t>
            </a:r>
            <a:r>
              <a:rPr lang="en-US" altLang="en-US" sz="2400" b="0" dirty="0"/>
              <a:t>(1 of 2)</a:t>
            </a:r>
            <a:endParaRPr lang="en-IN" dirty="0"/>
          </a:p>
        </p:txBody>
      </p:sp>
      <p:sp>
        <p:nvSpPr>
          <p:cNvPr id="3" name="Content Placeholder 2">
            <a:extLst>
              <a:ext uri="{FF2B5EF4-FFF2-40B4-BE49-F238E27FC236}">
                <a16:creationId xmlns="" xmlns:a16="http://schemas.microsoft.com/office/drawing/2014/main" id="{9F8F1BE5-D518-4B91-AD94-5990857F3F25}"/>
              </a:ext>
            </a:extLst>
          </p:cNvPr>
          <p:cNvSpPr>
            <a:spLocks noGrp="1"/>
          </p:cNvSpPr>
          <p:nvPr>
            <p:ph sz="quarter" idx="23"/>
          </p:nvPr>
        </p:nvSpPr>
        <p:spPr>
          <a:xfrm>
            <a:off x="736600" y="1289050"/>
            <a:ext cx="10718800" cy="672105"/>
          </a:xfrm>
        </p:spPr>
        <p:txBody>
          <a:bodyPr/>
          <a:lstStyle/>
          <a:p>
            <a:r>
              <a:rPr lang="en-US" altLang="en-US" dirty="0"/>
              <a:t>The probability that the </a:t>
            </a:r>
            <a:r>
              <a:rPr lang="en-US" altLang="en-US" dirty="0" smtClean="0"/>
              <a:t>I</a:t>
            </a:r>
            <a:r>
              <a:rPr lang="en-US" altLang="en-US" sz="100" dirty="0" smtClean="0"/>
              <a:t> </a:t>
            </a:r>
            <a:r>
              <a:rPr lang="en-US" altLang="en-US" dirty="0" smtClean="0"/>
              <a:t>Q </a:t>
            </a:r>
            <a:r>
              <a:rPr lang="en-US" altLang="en-US" dirty="0"/>
              <a:t>score of a person chosen at random is more than 140 is</a:t>
            </a:r>
            <a:endParaRPr lang="en-IN" dirty="0"/>
          </a:p>
        </p:txBody>
      </p:sp>
      <p:graphicFrame>
        <p:nvGraphicFramePr>
          <p:cNvPr id="8" name="Content Placeholder 7" descr="P(X &gt; 140) = int_(140)^(infinity) (1/(15) sqrt(2(pi))) (e^(negative(x minus 100)^2/450) d x)">
            <a:extLst>
              <a:ext uri="{FF2B5EF4-FFF2-40B4-BE49-F238E27FC236}">
                <a16:creationId xmlns="" xmlns:a16="http://schemas.microsoft.com/office/drawing/2014/main" id="{7EB825B9-B502-442A-84C2-21D24783E01C}"/>
              </a:ext>
            </a:extLst>
          </p:cNvPr>
          <p:cNvGraphicFramePr>
            <a:graphicFrameLocks noGrp="1" noChangeAspect="1"/>
          </p:cNvGraphicFramePr>
          <p:nvPr>
            <p:ph sz="quarter" idx="24"/>
            <p:extLst>
              <p:ext uri="{D42A27DB-BD31-4B8C-83A1-F6EECF244321}">
                <p14:modId xmlns:p14="http://schemas.microsoft.com/office/powerpoint/2010/main" val="1876403338"/>
              </p:ext>
            </p:extLst>
          </p:nvPr>
        </p:nvGraphicFramePr>
        <p:xfrm>
          <a:off x="3650421" y="2193624"/>
          <a:ext cx="4883221" cy="984384"/>
        </p:xfrm>
        <a:graphic>
          <a:graphicData uri="http://schemas.openxmlformats.org/presentationml/2006/ole">
            <mc:AlternateContent xmlns:mc="http://schemas.openxmlformats.org/markup-compatibility/2006">
              <mc:Choice xmlns:v="urn:schemas-microsoft-com:vml" Requires="v">
                <p:oleObj spid="_x0000_s740401" name="Equation" r:id="rId3" imgW="4724280" imgH="952200" progId="Equation.DSMT4">
                  <p:embed/>
                </p:oleObj>
              </mc:Choice>
              <mc:Fallback>
                <p:oleObj name="Equation" r:id="rId3" imgW="4724280" imgH="952200" progId="Equation.DSMT4">
                  <p:embed/>
                  <p:pic>
                    <p:nvPicPr>
                      <p:cNvPr id="8" name="Content Placeholder 7">
                        <a:extLst>
                          <a:ext uri="{FF2B5EF4-FFF2-40B4-BE49-F238E27FC236}">
                            <a16:creationId xmlns="" xmlns:a16="http://schemas.microsoft.com/office/drawing/2014/main" id="{7EB825B9-B502-442A-84C2-21D24783E01C}"/>
                          </a:ext>
                        </a:extLst>
                      </p:cNvPr>
                      <p:cNvPicPr/>
                      <p:nvPr/>
                    </p:nvPicPr>
                    <p:blipFill>
                      <a:blip r:embed="rId4"/>
                      <a:stretch>
                        <a:fillRect/>
                      </a:stretch>
                    </p:blipFill>
                    <p:spPr>
                      <a:xfrm>
                        <a:off x="3650421" y="2193624"/>
                        <a:ext cx="4883221" cy="984384"/>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1EFDF5F-3E49-4160-8FA5-2CAB59839054}"/>
              </a:ext>
            </a:extLst>
          </p:cNvPr>
          <p:cNvSpPr>
            <a:spLocks noGrp="1"/>
          </p:cNvSpPr>
          <p:nvPr>
            <p:ph sz="quarter" idx="25"/>
          </p:nvPr>
        </p:nvSpPr>
        <p:spPr>
          <a:xfrm>
            <a:off x="736600" y="3545380"/>
            <a:ext cx="10712450" cy="1059435"/>
          </a:xfrm>
        </p:spPr>
        <p:txBody>
          <a:bodyPr/>
          <a:lstStyle/>
          <a:p>
            <a:r>
              <a:rPr lang="en-US" altLang="en-US" dirty="0"/>
              <a:t>To avoid the improper integral we could approximate it by the integral from 140 to 200. (It’s quite safe to say that people with an </a:t>
            </a:r>
            <a:r>
              <a:rPr lang="en-US" altLang="en-US" dirty="0" smtClean="0"/>
              <a:t>I</a:t>
            </a:r>
            <a:r>
              <a:rPr lang="en-US" altLang="en-US" sz="100" dirty="0" smtClean="0"/>
              <a:t> </a:t>
            </a:r>
            <a:r>
              <a:rPr lang="en-US" altLang="en-US" dirty="0" smtClean="0"/>
              <a:t>Q </a:t>
            </a:r>
            <a:r>
              <a:rPr lang="en-US" altLang="en-US" dirty="0"/>
              <a:t>over 200 are extremely rare.)</a:t>
            </a:r>
          </a:p>
        </p:txBody>
      </p:sp>
    </p:spTree>
    <p:extLst>
      <p:ext uri="{BB962C8B-B14F-4D97-AF65-F5344CB8AC3E}">
        <p14:creationId xmlns:p14="http://schemas.microsoft.com/office/powerpoint/2010/main" val="8415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6E9F9-97A5-482B-983F-A6C6346BA3BD}"/>
              </a:ext>
            </a:extLst>
          </p:cNvPr>
          <p:cNvSpPr>
            <a:spLocks noGrp="1"/>
          </p:cNvSpPr>
          <p:nvPr>
            <p:ph type="title"/>
          </p:nvPr>
        </p:nvSpPr>
        <p:spPr/>
        <p:txBody>
          <a:bodyPr/>
          <a:lstStyle/>
          <a:p>
            <a:r>
              <a:rPr lang="en-US" altLang="en-US" dirty="0"/>
              <a:t>Probability </a:t>
            </a:r>
            <a:r>
              <a:rPr lang="en-US" altLang="en-US" sz="2400" b="0" dirty="0"/>
              <a:t>(1 of 5)</a:t>
            </a:r>
            <a:endParaRPr lang="en-IN" sz="2400" b="0" dirty="0"/>
          </a:p>
        </p:txBody>
      </p:sp>
      <p:sp>
        <p:nvSpPr>
          <p:cNvPr id="3" name="Text Placeholder 2">
            <a:extLst>
              <a:ext uri="{FF2B5EF4-FFF2-40B4-BE49-F238E27FC236}">
                <a16:creationId xmlns="" xmlns:a16="http://schemas.microsoft.com/office/drawing/2014/main" id="{7B821DE8-7353-4386-9E57-EF9AB96FAE11}"/>
              </a:ext>
            </a:extLst>
          </p:cNvPr>
          <p:cNvSpPr>
            <a:spLocks noGrp="1"/>
          </p:cNvSpPr>
          <p:nvPr>
            <p:ph type="body" sz="quarter" idx="15"/>
          </p:nvPr>
        </p:nvSpPr>
        <p:spPr>
          <a:xfrm>
            <a:off x="743576" y="1289684"/>
            <a:ext cx="10711543" cy="2493422"/>
          </a:xfrm>
        </p:spPr>
        <p:txBody>
          <a:bodyPr/>
          <a:lstStyle/>
          <a:p>
            <a:r>
              <a:rPr lang="en-IN" altLang="en-US" dirty="0"/>
              <a:t>Calculus plays a role in the analysis of random behavior. Suppose we consider the cholesterol level of a person chosen at random from a certain age group, or the height of an adult female chosen at random, or the lifetime of a randomly chosen battery of a certain type.</a:t>
            </a:r>
          </a:p>
          <a:p>
            <a:r>
              <a:rPr lang="en-IN" altLang="en-US" dirty="0"/>
              <a:t>Such quantities are called </a:t>
            </a:r>
            <a:r>
              <a:rPr lang="en-IN" altLang="en-US" b="1" dirty="0"/>
              <a:t>continuous random variables </a:t>
            </a:r>
            <a:r>
              <a:rPr lang="en-IN" altLang="en-US" dirty="0"/>
              <a:t>because their values actually range over an interval of real numbers, although they might be measured or recorded only to the nearest integer.</a:t>
            </a:r>
          </a:p>
        </p:txBody>
      </p:sp>
    </p:spTree>
    <p:extLst>
      <p:ext uri="{BB962C8B-B14F-4D97-AF65-F5344CB8AC3E}">
        <p14:creationId xmlns:p14="http://schemas.microsoft.com/office/powerpoint/2010/main" val="365142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19CBC-B3D5-4FAD-80C8-26AA966C3646}"/>
              </a:ext>
            </a:extLst>
          </p:cNvPr>
          <p:cNvSpPr>
            <a:spLocks noGrp="1"/>
          </p:cNvSpPr>
          <p:nvPr>
            <p:ph type="title"/>
          </p:nvPr>
        </p:nvSpPr>
        <p:spPr/>
        <p:txBody>
          <a:bodyPr/>
          <a:lstStyle/>
          <a:p>
            <a:r>
              <a:rPr lang="en-US" altLang="en-US" dirty="0"/>
              <a:t>Example 5(b) – </a:t>
            </a:r>
            <a:r>
              <a:rPr lang="en-US" altLang="en-US" i="1" dirty="0"/>
              <a:t>Solution</a:t>
            </a:r>
            <a:r>
              <a:rPr lang="en-US" altLang="en-US" dirty="0"/>
              <a:t> </a:t>
            </a:r>
            <a:r>
              <a:rPr lang="en-US" altLang="en-US" sz="2400" b="0" dirty="0"/>
              <a:t>(2 of 2)</a:t>
            </a:r>
            <a:endParaRPr lang="en-IN" dirty="0"/>
          </a:p>
        </p:txBody>
      </p:sp>
      <p:sp>
        <p:nvSpPr>
          <p:cNvPr id="3" name="Content Placeholder 2">
            <a:extLst>
              <a:ext uri="{FF2B5EF4-FFF2-40B4-BE49-F238E27FC236}">
                <a16:creationId xmlns="" xmlns:a16="http://schemas.microsoft.com/office/drawing/2014/main" id="{9F8F1BE5-D518-4B91-AD94-5990857F3F25}"/>
              </a:ext>
            </a:extLst>
          </p:cNvPr>
          <p:cNvSpPr>
            <a:spLocks noGrp="1"/>
          </p:cNvSpPr>
          <p:nvPr>
            <p:ph sz="quarter" idx="23"/>
          </p:nvPr>
        </p:nvSpPr>
        <p:spPr>
          <a:xfrm>
            <a:off x="736600" y="1289051"/>
            <a:ext cx="794026" cy="400602"/>
          </a:xfrm>
        </p:spPr>
        <p:txBody>
          <a:bodyPr/>
          <a:lstStyle/>
          <a:p>
            <a:r>
              <a:rPr lang="en-US" altLang="en-US" dirty="0"/>
              <a:t>Then</a:t>
            </a:r>
            <a:endParaRPr lang="en-IN" dirty="0"/>
          </a:p>
        </p:txBody>
      </p:sp>
      <p:graphicFrame>
        <p:nvGraphicFramePr>
          <p:cNvPr id="8" name="Content Placeholder 7" descr="P(X &gt;140) approximately (int_(140)^(200) (1/15(sqrt(2(pi))) (e^(negative(x minus 100)^2/450) d x) approximately 0.0038">
            <a:extLst>
              <a:ext uri="{FF2B5EF4-FFF2-40B4-BE49-F238E27FC236}">
                <a16:creationId xmlns="" xmlns:a16="http://schemas.microsoft.com/office/drawing/2014/main" id="{7EB825B9-B502-442A-84C2-21D24783E01C}"/>
              </a:ext>
            </a:extLst>
          </p:cNvPr>
          <p:cNvGraphicFramePr>
            <a:graphicFrameLocks noGrp="1" noChangeAspect="1"/>
          </p:cNvGraphicFramePr>
          <p:nvPr>
            <p:ph sz="quarter" idx="24"/>
            <p:extLst>
              <p:ext uri="{D42A27DB-BD31-4B8C-83A1-F6EECF244321}">
                <p14:modId xmlns:p14="http://schemas.microsoft.com/office/powerpoint/2010/main" val="1963497979"/>
              </p:ext>
            </p:extLst>
          </p:nvPr>
        </p:nvGraphicFramePr>
        <p:xfrm>
          <a:off x="3429902" y="1674372"/>
          <a:ext cx="5322673" cy="1583619"/>
        </p:xfrm>
        <a:graphic>
          <a:graphicData uri="http://schemas.openxmlformats.org/presentationml/2006/ole">
            <mc:AlternateContent xmlns:mc="http://schemas.openxmlformats.org/markup-compatibility/2006">
              <mc:Choice xmlns:v="urn:schemas-microsoft-com:vml" Requires="v">
                <p:oleObj spid="_x0000_s741423" name="Equation" r:id="rId3" imgW="5206680" imgH="1549080" progId="Equation.DSMT4">
                  <p:embed/>
                </p:oleObj>
              </mc:Choice>
              <mc:Fallback>
                <p:oleObj name="Equation" r:id="rId3" imgW="5206680" imgH="1549080" progId="Equation.DSMT4">
                  <p:embed/>
                  <p:pic>
                    <p:nvPicPr>
                      <p:cNvPr id="8" name="Content Placeholder 7">
                        <a:extLst>
                          <a:ext uri="{FF2B5EF4-FFF2-40B4-BE49-F238E27FC236}">
                            <a16:creationId xmlns="" xmlns:a16="http://schemas.microsoft.com/office/drawing/2014/main" id="{7EB825B9-B502-442A-84C2-21D24783E01C}"/>
                          </a:ext>
                        </a:extLst>
                      </p:cNvPr>
                      <p:cNvPicPr/>
                      <p:nvPr/>
                    </p:nvPicPr>
                    <p:blipFill>
                      <a:blip r:embed="rId4"/>
                      <a:stretch>
                        <a:fillRect/>
                      </a:stretch>
                    </p:blipFill>
                    <p:spPr>
                      <a:xfrm>
                        <a:off x="3429902" y="1674372"/>
                        <a:ext cx="5322673" cy="1583619"/>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1EFDF5F-3E49-4160-8FA5-2CAB59839054}"/>
              </a:ext>
            </a:extLst>
          </p:cNvPr>
          <p:cNvSpPr>
            <a:spLocks noGrp="1"/>
          </p:cNvSpPr>
          <p:nvPr>
            <p:ph sz="quarter" idx="25"/>
          </p:nvPr>
        </p:nvSpPr>
        <p:spPr>
          <a:xfrm>
            <a:off x="736600" y="3763292"/>
            <a:ext cx="10712450" cy="408458"/>
          </a:xfrm>
        </p:spPr>
        <p:txBody>
          <a:bodyPr/>
          <a:lstStyle/>
          <a:p>
            <a:r>
              <a:rPr lang="en-US" altLang="en-US" dirty="0"/>
              <a:t>Therefore about 0.4% of the population has an </a:t>
            </a:r>
            <a:r>
              <a:rPr lang="en-US" altLang="en-US" dirty="0" smtClean="0"/>
              <a:t>I</a:t>
            </a:r>
            <a:r>
              <a:rPr lang="en-US" altLang="en-US" sz="100" dirty="0" smtClean="0"/>
              <a:t> </a:t>
            </a:r>
            <a:r>
              <a:rPr lang="en-US" altLang="en-US" dirty="0" smtClean="0"/>
              <a:t>Q </a:t>
            </a:r>
            <a:r>
              <a:rPr lang="en-US" altLang="en-US" dirty="0"/>
              <a:t>score over 140.</a:t>
            </a:r>
          </a:p>
        </p:txBody>
      </p:sp>
    </p:spTree>
    <p:extLst>
      <p:ext uri="{BB962C8B-B14F-4D97-AF65-F5344CB8AC3E}">
        <p14:creationId xmlns:p14="http://schemas.microsoft.com/office/powerpoint/2010/main" val="393007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B6E9F9-97A5-482B-983F-A6C6346BA3BD}"/>
              </a:ext>
            </a:extLst>
          </p:cNvPr>
          <p:cNvSpPr>
            <a:spLocks noGrp="1"/>
          </p:cNvSpPr>
          <p:nvPr>
            <p:ph type="title"/>
          </p:nvPr>
        </p:nvSpPr>
        <p:spPr/>
        <p:txBody>
          <a:bodyPr/>
          <a:lstStyle/>
          <a:p>
            <a:r>
              <a:rPr lang="en-US" altLang="en-US" dirty="0"/>
              <a:t>Probability </a:t>
            </a:r>
            <a:r>
              <a:rPr lang="en-US" altLang="en-US" sz="2400" b="0" dirty="0"/>
              <a:t>(2 of 5)</a:t>
            </a:r>
            <a:endParaRPr lang="en-IN" sz="2400" b="0" dirty="0"/>
          </a:p>
        </p:txBody>
      </p:sp>
      <p:sp>
        <p:nvSpPr>
          <p:cNvPr id="3" name="Text Placeholder 2">
            <a:extLst>
              <a:ext uri="{FF2B5EF4-FFF2-40B4-BE49-F238E27FC236}">
                <a16:creationId xmlns="" xmlns:a16="http://schemas.microsoft.com/office/drawing/2014/main" id="{7B821DE8-7353-4386-9E57-EF9AB96FAE11}"/>
              </a:ext>
            </a:extLst>
          </p:cNvPr>
          <p:cNvSpPr>
            <a:spLocks noGrp="1"/>
          </p:cNvSpPr>
          <p:nvPr>
            <p:ph type="body" sz="quarter" idx="15"/>
          </p:nvPr>
        </p:nvSpPr>
        <p:spPr>
          <a:xfrm>
            <a:off x="743576" y="1289684"/>
            <a:ext cx="10711543" cy="2672716"/>
          </a:xfrm>
        </p:spPr>
        <p:txBody>
          <a:bodyPr/>
          <a:lstStyle/>
          <a:p>
            <a:r>
              <a:rPr lang="en-US" altLang="en-US" dirty="0"/>
              <a:t>We might want to know the probability that a blood cholesterol level is greater than 250, or the probability that the height of an adult female is between 60 and 70 inches, or the probability that the battery we are buying lasts between 100 and 200 hours.</a:t>
            </a:r>
          </a:p>
          <a:p>
            <a:r>
              <a:rPr lang="en-US" altLang="en-US" dirty="0"/>
              <a:t>If </a:t>
            </a:r>
            <a:r>
              <a:rPr lang="en-US" altLang="en-US" i="1" dirty="0"/>
              <a:t>X </a:t>
            </a:r>
            <a:r>
              <a:rPr lang="en-US" altLang="en-US" dirty="0"/>
              <a:t>represents the lifetime of that type of battery, we denote this last probability as follows:</a:t>
            </a:r>
          </a:p>
          <a:p>
            <a:pPr algn="ctr"/>
            <a:r>
              <a:rPr lang="en-US" altLang="en-US" i="1" dirty="0"/>
              <a:t>P</a:t>
            </a:r>
            <a:r>
              <a:rPr lang="en-US" altLang="en-US" dirty="0"/>
              <a:t>(100 </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smtClean="0"/>
              <a:t> </a:t>
            </a:r>
            <a:r>
              <a:rPr lang="en-US" altLang="en-US" i="1" dirty="0"/>
              <a:t>X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smtClean="0"/>
              <a:t> </a:t>
            </a:r>
            <a:r>
              <a:rPr lang="en-US" altLang="en-US" dirty="0"/>
              <a:t>200)</a:t>
            </a:r>
          </a:p>
        </p:txBody>
      </p:sp>
    </p:spTree>
    <p:extLst>
      <p:ext uri="{BB962C8B-B14F-4D97-AF65-F5344CB8AC3E}">
        <p14:creationId xmlns:p14="http://schemas.microsoft.com/office/powerpoint/2010/main" val="92418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D52EF-0872-45B8-9084-FCDA8F25237E}"/>
              </a:ext>
            </a:extLst>
          </p:cNvPr>
          <p:cNvSpPr>
            <a:spLocks noGrp="1"/>
          </p:cNvSpPr>
          <p:nvPr>
            <p:ph type="title"/>
          </p:nvPr>
        </p:nvSpPr>
        <p:spPr/>
        <p:txBody>
          <a:bodyPr/>
          <a:lstStyle/>
          <a:p>
            <a:r>
              <a:rPr lang="en-US" altLang="en-US" dirty="0"/>
              <a:t>Probability </a:t>
            </a:r>
            <a:r>
              <a:rPr lang="en-US" altLang="en-US" sz="2400" b="0" dirty="0"/>
              <a:t>(3 of 5)</a:t>
            </a:r>
            <a:endParaRPr lang="en-IN" dirty="0"/>
          </a:p>
        </p:txBody>
      </p:sp>
      <p:sp>
        <p:nvSpPr>
          <p:cNvPr id="3" name="Content Placeholder 2">
            <a:extLst>
              <a:ext uri="{FF2B5EF4-FFF2-40B4-BE49-F238E27FC236}">
                <a16:creationId xmlns="" xmlns:a16="http://schemas.microsoft.com/office/drawing/2014/main" id="{4B42E2F6-1DF7-4FF6-BF76-EE064CF99E88}"/>
              </a:ext>
            </a:extLst>
          </p:cNvPr>
          <p:cNvSpPr>
            <a:spLocks noGrp="1"/>
          </p:cNvSpPr>
          <p:nvPr>
            <p:ph sz="quarter" idx="23"/>
          </p:nvPr>
        </p:nvSpPr>
        <p:spPr>
          <a:xfrm>
            <a:off x="736600" y="1289049"/>
            <a:ext cx="10718800" cy="2599459"/>
          </a:xfrm>
        </p:spPr>
        <p:txBody>
          <a:bodyPr/>
          <a:lstStyle/>
          <a:p>
            <a:r>
              <a:rPr lang="en-US" altLang="en-US" dirty="0"/>
              <a:t>According to the frequency interpretation of probability, this number is the long-run proportion of all batteries of the specified type whose lifetimes are between 100 and 200 hours. Since it represents a proportion, the probability naturally falls between 0 and 1.</a:t>
            </a:r>
          </a:p>
          <a:p>
            <a:r>
              <a:rPr lang="en-US" altLang="en-US" dirty="0"/>
              <a:t>Every continuous random variable </a:t>
            </a:r>
            <a:r>
              <a:rPr lang="en-US" altLang="en-US" i="1" dirty="0"/>
              <a:t>X </a:t>
            </a:r>
            <a:r>
              <a:rPr lang="en-US" altLang="en-US" dirty="0"/>
              <a:t>has a </a:t>
            </a:r>
            <a:r>
              <a:rPr lang="en-US" altLang="en-US" b="1" dirty="0"/>
              <a:t>probability density function </a:t>
            </a:r>
            <a:r>
              <a:rPr lang="en-US" altLang="en-US" i="1" dirty="0"/>
              <a:t>f</a:t>
            </a:r>
            <a:r>
              <a:rPr lang="en-US" altLang="en-US" dirty="0"/>
              <a:t>.</a:t>
            </a:r>
          </a:p>
          <a:p>
            <a:r>
              <a:rPr lang="en-US" altLang="en-US" dirty="0"/>
              <a:t>This means that the probability that </a:t>
            </a:r>
            <a:r>
              <a:rPr lang="en-US" altLang="en-US" i="1" dirty="0"/>
              <a:t>X </a:t>
            </a:r>
            <a:r>
              <a:rPr lang="en-US" altLang="en-US" dirty="0"/>
              <a:t>lies between </a:t>
            </a:r>
            <a:r>
              <a:rPr lang="en-US" altLang="en-US" i="1" dirty="0"/>
              <a:t>a </a:t>
            </a:r>
            <a:r>
              <a:rPr lang="en-US" altLang="en-US" dirty="0"/>
              <a:t>and </a:t>
            </a:r>
            <a:r>
              <a:rPr lang="en-US" altLang="en-US" i="1" dirty="0"/>
              <a:t>b </a:t>
            </a:r>
            <a:r>
              <a:rPr lang="en-US" altLang="en-US" dirty="0"/>
              <a:t>is found by integrating </a:t>
            </a:r>
            <a:r>
              <a:rPr lang="en-US" altLang="en-US" i="1" dirty="0"/>
              <a:t>f</a:t>
            </a:r>
            <a:r>
              <a:rPr lang="en-US" altLang="en-US" dirty="0"/>
              <a:t> from </a:t>
            </a:r>
            <a:r>
              <a:rPr lang="en-US" altLang="en-US" i="1" dirty="0"/>
              <a:t>a </a:t>
            </a:r>
            <a:r>
              <a:rPr lang="en-US" altLang="en-US" dirty="0"/>
              <a:t>to </a:t>
            </a:r>
            <a:r>
              <a:rPr lang="en-US" altLang="en-US" i="1" dirty="0"/>
              <a:t>b</a:t>
            </a:r>
            <a:r>
              <a:rPr lang="en-US" altLang="en-US" dirty="0"/>
              <a:t>:</a:t>
            </a:r>
            <a:endParaRPr lang="en-IN" dirty="0"/>
          </a:p>
        </p:txBody>
      </p:sp>
      <p:graphicFrame>
        <p:nvGraphicFramePr>
          <p:cNvPr id="8" name="Content Placeholder 7" descr="(item 1.) P(a &lt;= X &lt;= b) = int_(a)^(b) (f(x) d x)&#10;">
            <a:extLst>
              <a:ext uri="{FF2B5EF4-FFF2-40B4-BE49-F238E27FC236}">
                <a16:creationId xmlns="" xmlns:a16="http://schemas.microsoft.com/office/drawing/2014/main" id="{0EDAD040-87B4-4B4B-8DD4-E5E8A5D80DB3}"/>
              </a:ext>
            </a:extLst>
          </p:cNvPr>
          <p:cNvGraphicFramePr>
            <a:graphicFrameLocks noGrp="1" noChangeAspect="1"/>
          </p:cNvGraphicFramePr>
          <p:nvPr>
            <p:ph sz="quarter" idx="24"/>
            <p:extLst>
              <p:ext uri="{D42A27DB-BD31-4B8C-83A1-F6EECF244321}">
                <p14:modId xmlns:p14="http://schemas.microsoft.com/office/powerpoint/2010/main" val="3462276276"/>
              </p:ext>
            </p:extLst>
          </p:nvPr>
        </p:nvGraphicFramePr>
        <p:xfrm>
          <a:off x="4197985" y="4401443"/>
          <a:ext cx="3788093" cy="596703"/>
        </p:xfrm>
        <a:graphic>
          <a:graphicData uri="http://schemas.openxmlformats.org/presentationml/2006/ole">
            <mc:AlternateContent xmlns:mc="http://schemas.openxmlformats.org/markup-compatibility/2006">
              <mc:Choice xmlns:v="urn:schemas-microsoft-com:vml" Requires="v">
                <p:oleObj spid="_x0000_s722024" name="Equation" r:id="rId3" imgW="3708360" imgH="583920" progId="Equation.DSMT4">
                  <p:embed/>
                </p:oleObj>
              </mc:Choice>
              <mc:Fallback>
                <p:oleObj name="Equation" r:id="rId3" imgW="3708360" imgH="583920" progId="Equation.DSMT4">
                  <p:embed/>
                  <p:pic>
                    <p:nvPicPr>
                      <p:cNvPr id="7" name="Object 6">
                        <a:extLst>
                          <a:ext uri="{FF2B5EF4-FFF2-40B4-BE49-F238E27FC236}">
                            <a16:creationId xmlns="" xmlns:a16="http://schemas.microsoft.com/office/drawing/2014/main" id="{9E4E6E07-8170-440B-BEA3-3678907595C2}"/>
                          </a:ext>
                        </a:extLst>
                      </p:cNvPr>
                      <p:cNvPicPr/>
                      <p:nvPr/>
                    </p:nvPicPr>
                    <p:blipFill>
                      <a:blip r:embed="rId4"/>
                      <a:stretch>
                        <a:fillRect/>
                      </a:stretch>
                    </p:blipFill>
                    <p:spPr>
                      <a:xfrm>
                        <a:off x="4197985" y="4401443"/>
                        <a:ext cx="3788093" cy="596703"/>
                      </a:xfrm>
                      <a:prstGeom prst="rect">
                        <a:avLst/>
                      </a:prstGeom>
                    </p:spPr>
                  </p:pic>
                </p:oleObj>
              </mc:Fallback>
            </mc:AlternateContent>
          </a:graphicData>
        </a:graphic>
      </p:graphicFrame>
    </p:spTree>
    <p:extLst>
      <p:ext uri="{BB962C8B-B14F-4D97-AF65-F5344CB8AC3E}">
        <p14:creationId xmlns:p14="http://schemas.microsoft.com/office/powerpoint/2010/main" val="225599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2696F-F767-49A8-9635-11392F02710E}"/>
              </a:ext>
            </a:extLst>
          </p:cNvPr>
          <p:cNvSpPr>
            <a:spLocks noGrp="1"/>
          </p:cNvSpPr>
          <p:nvPr>
            <p:ph type="title"/>
          </p:nvPr>
        </p:nvSpPr>
        <p:spPr/>
        <p:txBody>
          <a:bodyPr/>
          <a:lstStyle/>
          <a:p>
            <a:r>
              <a:rPr lang="en-US" altLang="en-US" dirty="0"/>
              <a:t>Probability </a:t>
            </a:r>
            <a:r>
              <a:rPr lang="en-US" altLang="en-US" sz="2400" b="0" dirty="0"/>
              <a:t>(4 of 5)</a:t>
            </a:r>
            <a:endParaRPr lang="en-IN" dirty="0"/>
          </a:p>
        </p:txBody>
      </p:sp>
      <p:sp>
        <p:nvSpPr>
          <p:cNvPr id="3" name="Content Placeholder 2">
            <a:extLst>
              <a:ext uri="{FF2B5EF4-FFF2-40B4-BE49-F238E27FC236}">
                <a16:creationId xmlns="" xmlns:a16="http://schemas.microsoft.com/office/drawing/2014/main" id="{AA70A6CC-3120-498F-BEBB-06442D73A458}"/>
              </a:ext>
            </a:extLst>
          </p:cNvPr>
          <p:cNvSpPr>
            <a:spLocks noGrp="1"/>
          </p:cNvSpPr>
          <p:nvPr>
            <p:ph sz="quarter" idx="12"/>
          </p:nvPr>
        </p:nvSpPr>
        <p:spPr>
          <a:xfrm>
            <a:off x="741971" y="1292277"/>
            <a:ext cx="10721975" cy="1252140"/>
          </a:xfrm>
        </p:spPr>
        <p:txBody>
          <a:bodyPr/>
          <a:lstStyle/>
          <a:p>
            <a:r>
              <a:rPr lang="en-US" altLang="en-US" dirty="0"/>
              <a:t>For example, Figure 1 shows the graph of a model for the probability density function </a:t>
            </a:r>
            <a:r>
              <a:rPr lang="en-US" altLang="en-US" i="1" dirty="0"/>
              <a:t>f</a:t>
            </a:r>
            <a:r>
              <a:rPr lang="en-US" altLang="en-US" dirty="0"/>
              <a:t> for a random variable </a:t>
            </a:r>
            <a:r>
              <a:rPr lang="en-US" altLang="en-US" i="1" dirty="0"/>
              <a:t>X </a:t>
            </a:r>
            <a:r>
              <a:rPr lang="en-US" altLang="en-US" dirty="0"/>
              <a:t>defined to be the height in inches of an adult female in the United States (according to data from the National Health Survey).</a:t>
            </a:r>
            <a:endParaRPr lang="en-IN" dirty="0"/>
          </a:p>
        </p:txBody>
      </p:sp>
      <p:sp>
        <p:nvSpPr>
          <p:cNvPr id="4" name="Content Placeholder 3">
            <a:extLst>
              <a:ext uri="{FF2B5EF4-FFF2-40B4-BE49-F238E27FC236}">
                <a16:creationId xmlns="" xmlns:a16="http://schemas.microsoft.com/office/drawing/2014/main" id="{5BC17215-D152-49C9-A7DC-98DDEA025DE3}"/>
              </a:ext>
            </a:extLst>
          </p:cNvPr>
          <p:cNvSpPr>
            <a:spLocks noGrp="1"/>
          </p:cNvSpPr>
          <p:nvPr>
            <p:ph sz="quarter" idx="13"/>
          </p:nvPr>
        </p:nvSpPr>
        <p:spPr>
          <a:xfrm>
            <a:off x="733426" y="2898856"/>
            <a:ext cx="4991513" cy="1825078"/>
          </a:xfrm>
        </p:spPr>
        <p:txBody>
          <a:bodyPr/>
          <a:lstStyle/>
          <a:p>
            <a:r>
              <a:rPr lang="en-US" altLang="en-US" dirty="0"/>
              <a:t>The probability that the height of a woman chosen at random from this population is between 60 and 70 inches is equal to the area under the graph of </a:t>
            </a:r>
            <a:r>
              <a:rPr lang="en-US" altLang="en-US" i="1" dirty="0"/>
              <a:t>f</a:t>
            </a:r>
            <a:r>
              <a:rPr lang="en-US" altLang="en-US" dirty="0"/>
              <a:t> from 60 to 70.</a:t>
            </a:r>
            <a:endParaRPr lang="en-IN" dirty="0"/>
          </a:p>
        </p:txBody>
      </p:sp>
      <p:pic>
        <p:nvPicPr>
          <p:cNvPr id="12" name="Content Placeholder 11" descr="A curve and a line are graphed on the x y coordinate plane. The bell curve starts from the bottom left of the first quadrant. It goes up to the right with  increasing steepness to the highest point, then down to the right with decreasing steepness. It ends at the bottom right of the first quadrant. The curve is labeled y= f(x). A vertical line from the point (60, 0) is drawn to the curve. The area under the curve to the right of x = 60 is shaded. The area represents the probability that the height of a woman is between 60 and 70 inches.">
            <a:extLst>
              <a:ext uri="{FF2B5EF4-FFF2-40B4-BE49-F238E27FC236}">
                <a16:creationId xmlns="" xmlns:a16="http://schemas.microsoft.com/office/drawing/2014/main" id="{DE791354-0F49-42F4-95F9-F3E1EEF82F12}"/>
              </a:ext>
            </a:extLst>
          </p:cNvPr>
          <p:cNvPicPr>
            <a:picLocks noGrp="1" noChangeAspect="1"/>
          </p:cNvPicPr>
          <p:nvPr>
            <p:ph sz="quarter" idx="14"/>
          </p:nvPr>
        </p:nvPicPr>
        <p:blipFill>
          <a:blip r:embed="rId2"/>
          <a:stretch>
            <a:fillRect/>
          </a:stretch>
        </p:blipFill>
        <p:spPr>
          <a:xfrm>
            <a:off x="6301221" y="2697804"/>
            <a:ext cx="5052906" cy="2268384"/>
          </a:xfrm>
          <a:prstGeom prst="rect">
            <a:avLst/>
          </a:prstGeom>
        </p:spPr>
      </p:pic>
      <p:sp>
        <p:nvSpPr>
          <p:cNvPr id="7" name="Content Placeholder 6">
            <a:extLst>
              <a:ext uri="{FF2B5EF4-FFF2-40B4-BE49-F238E27FC236}">
                <a16:creationId xmlns="" xmlns:a16="http://schemas.microsoft.com/office/drawing/2014/main" id="{3BBDCA18-B751-4A37-BC40-8983AD64A2BF}"/>
              </a:ext>
            </a:extLst>
          </p:cNvPr>
          <p:cNvSpPr>
            <a:spLocks noGrp="1"/>
          </p:cNvSpPr>
          <p:nvPr>
            <p:ph sz="quarter" idx="15"/>
          </p:nvPr>
        </p:nvSpPr>
        <p:spPr>
          <a:xfrm>
            <a:off x="6410432" y="5136951"/>
            <a:ext cx="5052906" cy="967568"/>
          </a:xfrm>
        </p:spPr>
        <p:txBody>
          <a:bodyPr/>
          <a:lstStyle/>
          <a:p>
            <a:r>
              <a:rPr lang="en-US" altLang="en-US" sz="2000" dirty="0"/>
              <a:t>Probability density function for the height of an adult female</a:t>
            </a:r>
          </a:p>
          <a:p>
            <a:pPr algn="ctr"/>
            <a:r>
              <a:rPr lang="en-US" altLang="en-US" sz="2000" b="1" dirty="0"/>
              <a:t>Figure 1</a:t>
            </a:r>
          </a:p>
        </p:txBody>
      </p:sp>
    </p:spTree>
    <p:extLst>
      <p:ext uri="{BB962C8B-B14F-4D97-AF65-F5344CB8AC3E}">
        <p14:creationId xmlns:p14="http://schemas.microsoft.com/office/powerpoint/2010/main" val="331984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D52EF-0872-45B8-9084-FCDA8F25237E}"/>
              </a:ext>
            </a:extLst>
          </p:cNvPr>
          <p:cNvSpPr>
            <a:spLocks noGrp="1"/>
          </p:cNvSpPr>
          <p:nvPr>
            <p:ph type="title"/>
          </p:nvPr>
        </p:nvSpPr>
        <p:spPr/>
        <p:txBody>
          <a:bodyPr/>
          <a:lstStyle/>
          <a:p>
            <a:r>
              <a:rPr lang="en-US" altLang="en-US" dirty="0"/>
              <a:t>Probability </a:t>
            </a:r>
            <a:r>
              <a:rPr lang="en-US" altLang="en-US" sz="2400" b="0" dirty="0"/>
              <a:t>(5 of 5)</a:t>
            </a:r>
            <a:endParaRPr lang="en-IN" dirty="0"/>
          </a:p>
        </p:txBody>
      </p:sp>
      <p:sp>
        <p:nvSpPr>
          <p:cNvPr id="3" name="Content Placeholder 2">
            <a:extLst>
              <a:ext uri="{FF2B5EF4-FFF2-40B4-BE49-F238E27FC236}">
                <a16:creationId xmlns="" xmlns:a16="http://schemas.microsoft.com/office/drawing/2014/main" id="{4B42E2F6-1DF7-4FF6-BF76-EE064CF99E88}"/>
              </a:ext>
            </a:extLst>
          </p:cNvPr>
          <p:cNvSpPr>
            <a:spLocks noGrp="1"/>
          </p:cNvSpPr>
          <p:nvPr>
            <p:ph sz="quarter" idx="23"/>
          </p:nvPr>
        </p:nvSpPr>
        <p:spPr>
          <a:xfrm>
            <a:off x="736600" y="1289050"/>
            <a:ext cx="10718800" cy="1255368"/>
          </a:xfrm>
        </p:spPr>
        <p:txBody>
          <a:bodyPr/>
          <a:lstStyle/>
          <a:p>
            <a:r>
              <a:rPr lang="en-US" altLang="en-US" dirty="0"/>
              <a:t>In general, the probability density function </a:t>
            </a:r>
            <a:r>
              <a:rPr lang="en-US" altLang="en-US" i="1" dirty="0"/>
              <a:t>f</a:t>
            </a:r>
            <a:r>
              <a:rPr lang="en-US" altLang="en-US" dirty="0"/>
              <a:t> of a random variable </a:t>
            </a:r>
            <a:r>
              <a:rPr lang="en-US" altLang="en-US" i="1" dirty="0"/>
              <a:t>X </a:t>
            </a:r>
            <a:r>
              <a:rPr lang="en-US" altLang="en-US" dirty="0"/>
              <a:t>satisfies the condition </a:t>
            </a:r>
            <a:r>
              <a:rPr lang="en-US" altLang="en-US" i="1" dirty="0" smtClean="0"/>
              <a:t>f</a:t>
            </a:r>
            <a:r>
              <a:rPr lang="en-US" altLang="en-US" dirty="0" smtClean="0"/>
              <a:t>(</a:t>
            </a:r>
            <a:r>
              <a:rPr lang="en-US" altLang="en-US" i="1" dirty="0" smtClean="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0 for all </a:t>
            </a:r>
            <a:r>
              <a:rPr lang="en-US" altLang="en-US" i="1" dirty="0"/>
              <a:t>x</a:t>
            </a:r>
            <a:r>
              <a:rPr lang="en-US" altLang="en-US" dirty="0"/>
              <a:t>.</a:t>
            </a:r>
          </a:p>
          <a:p>
            <a:r>
              <a:rPr lang="en-US" altLang="en-US" dirty="0"/>
              <a:t>Because probabilities are measured on a scale from 0 to 1, it follows that</a:t>
            </a:r>
            <a:endParaRPr lang="en-IN" dirty="0"/>
          </a:p>
        </p:txBody>
      </p:sp>
      <p:graphicFrame>
        <p:nvGraphicFramePr>
          <p:cNvPr id="8" name="Content Placeholder 7" descr="(item 2.) int_(negative infinity)^(infinity) (f(x) d x) = 1&#10;">
            <a:extLst>
              <a:ext uri="{FF2B5EF4-FFF2-40B4-BE49-F238E27FC236}">
                <a16:creationId xmlns="" xmlns:a16="http://schemas.microsoft.com/office/drawing/2014/main" id="{0EDAD040-87B4-4B4B-8DD4-E5E8A5D80DB3}"/>
              </a:ext>
            </a:extLst>
          </p:cNvPr>
          <p:cNvGraphicFramePr>
            <a:graphicFrameLocks noGrp="1" noChangeAspect="1"/>
          </p:cNvGraphicFramePr>
          <p:nvPr>
            <p:ph sz="quarter" idx="24"/>
            <p:extLst>
              <p:ext uri="{D42A27DB-BD31-4B8C-83A1-F6EECF244321}">
                <p14:modId xmlns:p14="http://schemas.microsoft.com/office/powerpoint/2010/main" val="2181512434"/>
              </p:ext>
            </p:extLst>
          </p:nvPr>
        </p:nvGraphicFramePr>
        <p:xfrm>
          <a:off x="4877402" y="3056809"/>
          <a:ext cx="2429258" cy="634938"/>
        </p:xfrm>
        <a:graphic>
          <a:graphicData uri="http://schemas.openxmlformats.org/presentationml/2006/ole">
            <mc:AlternateContent xmlns:mc="http://schemas.openxmlformats.org/markup-compatibility/2006">
              <mc:Choice xmlns:v="urn:schemas-microsoft-com:vml" Requires="v">
                <p:oleObj spid="_x0000_s723041" name="Equation" r:id="rId3" imgW="2234880" imgH="583920" progId="Equation.DSMT4">
                  <p:embed/>
                </p:oleObj>
              </mc:Choice>
              <mc:Fallback>
                <p:oleObj name="Equation" r:id="rId3" imgW="2234880" imgH="583920" progId="Equation.DSMT4">
                  <p:embed/>
                  <p:pic>
                    <p:nvPicPr>
                      <p:cNvPr id="8" name="Content Placeholder 7">
                        <a:extLst>
                          <a:ext uri="{FF2B5EF4-FFF2-40B4-BE49-F238E27FC236}">
                            <a16:creationId xmlns="" xmlns:a16="http://schemas.microsoft.com/office/drawing/2014/main" id="{0EDAD040-87B4-4B4B-8DD4-E5E8A5D80DB3}"/>
                          </a:ext>
                        </a:extLst>
                      </p:cNvPr>
                      <p:cNvPicPr/>
                      <p:nvPr/>
                    </p:nvPicPr>
                    <p:blipFill>
                      <a:blip r:embed="rId4"/>
                      <a:stretch>
                        <a:fillRect/>
                      </a:stretch>
                    </p:blipFill>
                    <p:spPr>
                      <a:xfrm>
                        <a:off x="4877402" y="3056809"/>
                        <a:ext cx="2429258" cy="634938"/>
                      </a:xfrm>
                      <a:prstGeom prst="rect">
                        <a:avLst/>
                      </a:prstGeom>
                    </p:spPr>
                  </p:pic>
                </p:oleObj>
              </mc:Fallback>
            </mc:AlternateContent>
          </a:graphicData>
        </a:graphic>
      </p:graphicFrame>
    </p:spTree>
    <p:extLst>
      <p:ext uri="{BB962C8B-B14F-4D97-AF65-F5344CB8AC3E}">
        <p14:creationId xmlns:p14="http://schemas.microsoft.com/office/powerpoint/2010/main" val="360561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D52EF-0872-45B8-9084-FCDA8F25237E}"/>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 xmlns:a16="http://schemas.microsoft.com/office/drawing/2014/main" id="{4B42E2F6-1DF7-4FF6-BF76-EE064CF99E88}"/>
              </a:ext>
            </a:extLst>
          </p:cNvPr>
          <p:cNvSpPr>
            <a:spLocks noGrp="1"/>
          </p:cNvSpPr>
          <p:nvPr>
            <p:ph sz="quarter" idx="23"/>
          </p:nvPr>
        </p:nvSpPr>
        <p:spPr>
          <a:xfrm>
            <a:off x="736600" y="1289049"/>
            <a:ext cx="10718800" cy="2477881"/>
          </a:xfrm>
        </p:spPr>
        <p:txBody>
          <a:bodyPr/>
          <a:lstStyle/>
          <a:p>
            <a:r>
              <a:rPr lang="en-US" altLang="en-US" dirty="0"/>
              <a:t>Let </a:t>
            </a:r>
            <a:r>
              <a:rPr lang="en-US" altLang="en-US" i="1" dirty="0" smtClean="0"/>
              <a:t>f</a:t>
            </a:r>
            <a:r>
              <a:rPr lang="en-US" altLang="en-US" dirty="0" smtClean="0"/>
              <a:t>(</a:t>
            </a:r>
            <a:r>
              <a:rPr lang="en-US" altLang="en-US" i="1" dirty="0" smtClean="0"/>
              <a:t>x</a:t>
            </a:r>
            <a:r>
              <a:rPr lang="en-US" altLang="en-US" dirty="0"/>
              <a:t>) = 0.006</a:t>
            </a:r>
            <a:r>
              <a:rPr lang="en-US" altLang="en-US" i="1" dirty="0"/>
              <a:t>x</a:t>
            </a:r>
            <a:r>
              <a:rPr lang="en-US" altLang="en-US" dirty="0"/>
              <a:t>(10 − </a:t>
            </a:r>
            <a:r>
              <a:rPr lang="en-US" altLang="en-US" i="1" dirty="0"/>
              <a:t>x</a:t>
            </a:r>
            <a:r>
              <a:rPr lang="en-US" altLang="en-US" dirty="0"/>
              <a:t>) for 0 ≤ </a:t>
            </a:r>
            <a:r>
              <a:rPr lang="en-US" altLang="en-US" i="1" dirty="0"/>
              <a:t>x </a:t>
            </a:r>
            <a:r>
              <a:rPr lang="en-US" altLang="en-US" dirty="0"/>
              <a:t>≤ 10 and </a:t>
            </a:r>
            <a:r>
              <a:rPr lang="en-US" altLang="en-US" i="1" dirty="0" smtClean="0"/>
              <a:t>f</a:t>
            </a:r>
            <a:r>
              <a:rPr lang="en-US" altLang="en-US" dirty="0" smtClean="0"/>
              <a:t>(</a:t>
            </a:r>
            <a:r>
              <a:rPr lang="en-US" altLang="en-US" i="1" dirty="0" smtClean="0"/>
              <a:t>x</a:t>
            </a:r>
            <a:r>
              <a:rPr lang="en-US" altLang="en-US" dirty="0"/>
              <a:t>) = 0 for all other values of </a:t>
            </a:r>
            <a:r>
              <a:rPr lang="en-US" altLang="en-US" i="1" dirty="0"/>
              <a:t>x</a:t>
            </a:r>
            <a:r>
              <a:rPr lang="en-US" altLang="en-US" dirty="0"/>
              <a:t>.</a:t>
            </a:r>
          </a:p>
          <a:p>
            <a:r>
              <a:rPr lang="en-US" altLang="en-US" b="1" dirty="0"/>
              <a:t>(a)</a:t>
            </a:r>
            <a:r>
              <a:rPr lang="en-US" altLang="en-US" dirty="0"/>
              <a:t> Verify that </a:t>
            </a:r>
            <a:r>
              <a:rPr lang="en-US" altLang="en-US" i="1" dirty="0"/>
              <a:t>f</a:t>
            </a:r>
            <a:r>
              <a:rPr lang="en-US" altLang="en-US" dirty="0"/>
              <a:t> is a probability density function.</a:t>
            </a:r>
          </a:p>
          <a:p>
            <a:r>
              <a:rPr lang="en-US" altLang="en-US" b="1" dirty="0"/>
              <a:t>(b)</a:t>
            </a:r>
            <a:r>
              <a:rPr lang="en-US" altLang="en-US" dirty="0"/>
              <a:t> Find </a:t>
            </a:r>
            <a:r>
              <a:rPr lang="en-US" altLang="en-US" i="1" dirty="0"/>
              <a:t>P</a:t>
            </a:r>
            <a:r>
              <a:rPr lang="en-US" altLang="en-US" dirty="0"/>
              <a:t>(4 ≤ </a:t>
            </a:r>
            <a:r>
              <a:rPr lang="en-US" altLang="en-US" i="1" dirty="0"/>
              <a:t>X</a:t>
            </a:r>
            <a:r>
              <a:rPr lang="en-US" altLang="en-US" dirty="0"/>
              <a:t> ≤ 8).</a:t>
            </a:r>
          </a:p>
          <a:p>
            <a:r>
              <a:rPr lang="en-US" altLang="en-US" b="1" dirty="0">
                <a:solidFill>
                  <a:srgbClr val="0000A3"/>
                </a:solidFill>
              </a:rPr>
              <a:t>Solution:</a:t>
            </a:r>
          </a:p>
          <a:p>
            <a:pPr marL="457200" indent="-457200"/>
            <a:r>
              <a:rPr lang="en-US" altLang="en-US" b="1" dirty="0"/>
              <a:t>(a)</a:t>
            </a:r>
            <a:r>
              <a:rPr lang="en-US" altLang="en-US" dirty="0"/>
              <a:t> For 0 ≤ </a:t>
            </a:r>
            <a:r>
              <a:rPr lang="en-US" altLang="en-US" i="1" dirty="0"/>
              <a:t>x </a:t>
            </a:r>
            <a:r>
              <a:rPr lang="en-US" altLang="en-US" dirty="0"/>
              <a:t>≤ 10 we have 0.006</a:t>
            </a:r>
            <a:r>
              <a:rPr lang="en-US" altLang="en-US" i="1" dirty="0"/>
              <a:t>x</a:t>
            </a:r>
            <a:r>
              <a:rPr lang="en-US" altLang="en-US" dirty="0"/>
              <a:t>(10 − </a:t>
            </a:r>
            <a:r>
              <a:rPr lang="en-US" altLang="en-US" i="1" dirty="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0, so </a:t>
            </a:r>
            <a:r>
              <a:rPr lang="en-US" altLang="en-US" i="1" dirty="0" smtClean="0"/>
              <a:t>f</a:t>
            </a:r>
            <a:r>
              <a:rPr lang="en-US" altLang="en-US" dirty="0" smtClean="0"/>
              <a:t>(</a:t>
            </a:r>
            <a:r>
              <a:rPr lang="en-US" altLang="en-US" i="1" dirty="0" smtClean="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0 for all </a:t>
            </a:r>
            <a:r>
              <a:rPr lang="en-US" altLang="en-US" i="1" dirty="0"/>
              <a:t>x</a:t>
            </a:r>
            <a:r>
              <a:rPr lang="en-US" altLang="en-US" dirty="0"/>
              <a:t>. We also need to check that Equation 2 is satisfied:</a:t>
            </a:r>
            <a:endParaRPr lang="en-US" altLang="en-US" dirty="0">
              <a:solidFill>
                <a:srgbClr val="0073AE"/>
              </a:solidFill>
            </a:endParaRPr>
          </a:p>
        </p:txBody>
      </p:sp>
      <p:graphicFrame>
        <p:nvGraphicFramePr>
          <p:cNvPr id="8" name="Content Placeholder 7" descr="int_(negative infinity)^(infinity) (f(x) d x) = int_(0)^(10) (0.006x(10 minus x) d x =  0.006 int_(0)^(10) (10x minus x^2) d x&#10;">
            <a:extLst>
              <a:ext uri="{FF2B5EF4-FFF2-40B4-BE49-F238E27FC236}">
                <a16:creationId xmlns="" xmlns:a16="http://schemas.microsoft.com/office/drawing/2014/main" id="{0EDAD040-87B4-4B4B-8DD4-E5E8A5D80DB3}"/>
              </a:ext>
            </a:extLst>
          </p:cNvPr>
          <p:cNvGraphicFramePr>
            <a:graphicFrameLocks noGrp="1" noChangeAspect="1"/>
          </p:cNvGraphicFramePr>
          <p:nvPr>
            <p:ph sz="quarter" idx="24"/>
            <p:extLst>
              <p:ext uri="{D42A27DB-BD31-4B8C-83A1-F6EECF244321}">
                <p14:modId xmlns:p14="http://schemas.microsoft.com/office/powerpoint/2010/main" val="4235494939"/>
              </p:ext>
            </p:extLst>
          </p:nvPr>
        </p:nvGraphicFramePr>
        <p:xfrm>
          <a:off x="3757850" y="4081997"/>
          <a:ext cx="4827113" cy="1157463"/>
        </p:xfrm>
        <a:graphic>
          <a:graphicData uri="http://schemas.openxmlformats.org/presentationml/2006/ole">
            <mc:AlternateContent xmlns:mc="http://schemas.openxmlformats.org/markup-compatibility/2006">
              <mc:Choice xmlns:v="urn:schemas-microsoft-com:vml" Requires="v">
                <p:oleObj spid="_x0000_s724063" name="Equation" r:id="rId3" imgW="4978080" imgH="1193760" progId="Equation.DSMT4">
                  <p:embed/>
                </p:oleObj>
              </mc:Choice>
              <mc:Fallback>
                <p:oleObj name="Equation" r:id="rId3" imgW="4978080" imgH="1193760" progId="Equation.DSMT4">
                  <p:embed/>
                  <p:pic>
                    <p:nvPicPr>
                      <p:cNvPr id="8" name="Content Placeholder 7">
                        <a:extLst>
                          <a:ext uri="{FF2B5EF4-FFF2-40B4-BE49-F238E27FC236}">
                            <a16:creationId xmlns="" xmlns:a16="http://schemas.microsoft.com/office/drawing/2014/main" id="{0EDAD040-87B4-4B4B-8DD4-E5E8A5D80DB3}"/>
                          </a:ext>
                        </a:extLst>
                      </p:cNvPr>
                      <p:cNvPicPr/>
                      <p:nvPr/>
                    </p:nvPicPr>
                    <p:blipFill>
                      <a:blip r:embed="rId4"/>
                      <a:stretch>
                        <a:fillRect/>
                      </a:stretch>
                    </p:blipFill>
                    <p:spPr>
                      <a:xfrm>
                        <a:off x="3757850" y="4081997"/>
                        <a:ext cx="4827113" cy="1157463"/>
                      </a:xfrm>
                      <a:prstGeom prst="rect">
                        <a:avLst/>
                      </a:prstGeom>
                    </p:spPr>
                  </p:pic>
                </p:oleObj>
              </mc:Fallback>
            </mc:AlternateContent>
          </a:graphicData>
        </a:graphic>
      </p:graphicFrame>
    </p:spTree>
    <p:extLst>
      <p:ext uri="{BB962C8B-B14F-4D97-AF65-F5344CB8AC3E}">
        <p14:creationId xmlns:p14="http://schemas.microsoft.com/office/powerpoint/2010/main" val="244702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BF15C-1815-4023-9EE4-5AA188940058}"/>
              </a:ext>
            </a:extLst>
          </p:cNvPr>
          <p:cNvSpPr>
            <a:spLocks noGrp="1"/>
          </p:cNvSpPr>
          <p:nvPr>
            <p:ph type="title"/>
          </p:nvPr>
        </p:nvSpPr>
        <p:spPr/>
        <p:txBody>
          <a:bodyPr/>
          <a:lstStyle/>
          <a:p>
            <a:r>
              <a:rPr lang="en-US" altLang="en-US" dirty="0"/>
              <a:t>Example 1 – </a:t>
            </a:r>
            <a:r>
              <a:rPr lang="en-US" altLang="en-US" i="1" dirty="0"/>
              <a:t>Solution</a:t>
            </a:r>
            <a:r>
              <a:rPr lang="en-US" altLang="en-US" dirty="0"/>
              <a:t> </a:t>
            </a:r>
            <a:r>
              <a:rPr lang="en-US" altLang="en-US" sz="2400" b="0" dirty="0"/>
              <a:t>(1 of 2)</a:t>
            </a:r>
            <a:endParaRPr lang="en-IN" sz="2400" b="0" dirty="0"/>
          </a:p>
        </p:txBody>
      </p:sp>
      <p:graphicFrame>
        <p:nvGraphicFramePr>
          <p:cNvPr id="8" name="Content Placeholder 7" descr=" =  0.006 (5x^2 minus (1/3)(x^3))_(0)^(10) =  0.006 (500 minus (1000/3)) = 1&#10;">
            <a:extLst>
              <a:ext uri="{FF2B5EF4-FFF2-40B4-BE49-F238E27FC236}">
                <a16:creationId xmlns="" xmlns:a16="http://schemas.microsoft.com/office/drawing/2014/main" id="{7FDA10A4-3034-466E-9295-262E1D39D803}"/>
              </a:ext>
            </a:extLst>
          </p:cNvPr>
          <p:cNvGraphicFramePr>
            <a:graphicFrameLocks noGrp="1" noChangeAspect="1"/>
          </p:cNvGraphicFramePr>
          <p:nvPr>
            <p:ph sz="quarter" idx="23"/>
            <p:extLst>
              <p:ext uri="{D42A27DB-BD31-4B8C-83A1-F6EECF244321}">
                <p14:modId xmlns:p14="http://schemas.microsoft.com/office/powerpoint/2010/main" val="2019763759"/>
              </p:ext>
            </p:extLst>
          </p:nvPr>
        </p:nvGraphicFramePr>
        <p:xfrm>
          <a:off x="4663480" y="1368770"/>
          <a:ext cx="2865039" cy="2173915"/>
        </p:xfrm>
        <a:graphic>
          <a:graphicData uri="http://schemas.openxmlformats.org/presentationml/2006/ole">
            <mc:AlternateContent xmlns:mc="http://schemas.openxmlformats.org/markup-compatibility/2006">
              <mc:Choice xmlns:v="urn:schemas-microsoft-com:vml" Requires="v">
                <p:oleObj spid="_x0000_s725087" name="Equation" r:id="rId3" imgW="2895480" imgH="2197080" progId="Equation.DSMT4">
                  <p:embed/>
                </p:oleObj>
              </mc:Choice>
              <mc:Fallback>
                <p:oleObj name="Equation" r:id="rId3" imgW="2895480" imgH="2197080" progId="Equation.DSMT4">
                  <p:embed/>
                  <p:pic>
                    <p:nvPicPr>
                      <p:cNvPr id="7" name="Object 6">
                        <a:extLst>
                          <a:ext uri="{FF2B5EF4-FFF2-40B4-BE49-F238E27FC236}">
                            <a16:creationId xmlns="" xmlns:a16="http://schemas.microsoft.com/office/drawing/2014/main" id="{FD49B9A8-6DC6-4FF9-A073-3E06906F27DE}"/>
                          </a:ext>
                        </a:extLst>
                      </p:cNvPr>
                      <p:cNvPicPr/>
                      <p:nvPr/>
                    </p:nvPicPr>
                    <p:blipFill>
                      <a:blip r:embed="rId4"/>
                      <a:stretch>
                        <a:fillRect/>
                      </a:stretch>
                    </p:blipFill>
                    <p:spPr>
                      <a:xfrm>
                        <a:off x="4663480" y="1368770"/>
                        <a:ext cx="2865039" cy="2173915"/>
                      </a:xfrm>
                      <a:prstGeom prst="rect">
                        <a:avLst/>
                      </a:prstGeom>
                    </p:spPr>
                  </p:pic>
                </p:oleObj>
              </mc:Fallback>
            </mc:AlternateContent>
          </a:graphicData>
        </a:graphic>
      </p:graphicFrame>
      <p:sp>
        <p:nvSpPr>
          <p:cNvPr id="4" name="Content Placeholder 3">
            <a:extLst>
              <a:ext uri="{FF2B5EF4-FFF2-40B4-BE49-F238E27FC236}">
                <a16:creationId xmlns="" xmlns:a16="http://schemas.microsoft.com/office/drawing/2014/main" id="{736BB89C-FE4D-48F0-9CE7-6EA32C35B685}"/>
              </a:ext>
            </a:extLst>
          </p:cNvPr>
          <p:cNvSpPr>
            <a:spLocks noGrp="1"/>
          </p:cNvSpPr>
          <p:nvPr>
            <p:ph sz="quarter" idx="24"/>
          </p:nvPr>
        </p:nvSpPr>
        <p:spPr>
          <a:xfrm>
            <a:off x="736600" y="3773940"/>
            <a:ext cx="10712450" cy="359007"/>
          </a:xfrm>
        </p:spPr>
        <p:txBody>
          <a:bodyPr/>
          <a:lstStyle/>
          <a:p>
            <a:r>
              <a:rPr lang="en-US" altLang="en-US" dirty="0"/>
              <a:t>Therefore </a:t>
            </a:r>
            <a:r>
              <a:rPr lang="en-US" altLang="en-US" i="1" dirty="0"/>
              <a:t>f</a:t>
            </a:r>
            <a:r>
              <a:rPr lang="en-US" altLang="en-US" dirty="0"/>
              <a:t> is a probability density function.</a:t>
            </a:r>
            <a:endParaRPr lang="en-IN" dirty="0"/>
          </a:p>
        </p:txBody>
      </p:sp>
    </p:spTree>
    <p:extLst>
      <p:ext uri="{BB962C8B-B14F-4D97-AF65-F5344CB8AC3E}">
        <p14:creationId xmlns:p14="http://schemas.microsoft.com/office/powerpoint/2010/main" val="578123433"/>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60B298-C6B1-4CA0-A44C-8B6FAB39D879}">
  <ds:schemaRefs>
    <ds:schemaRef ds:uri="http://schemas.openxmlformats.org/package/2006/metadata/core-properties"/>
    <ds:schemaRef ds:uri="http://schemas.microsoft.com/office/2006/metadata/properties"/>
    <ds:schemaRef ds:uri="a4d2ff27-a226-42e2-a79e-c1ae662d212e"/>
    <ds:schemaRef ds:uri="a3520c62-91d1-4715-93cb-6b6cc6733a1f"/>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f856fc18-c0f7-462c-a53d-fc2610d0c4c8"/>
    <ds:schemaRef ds:uri="http://purl.org/dc/dcmitype/"/>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4732</TotalTime>
  <Words>1749</Words>
  <Application>Microsoft Office PowerPoint</Application>
  <PresentationFormat>Widescreen</PresentationFormat>
  <Paragraphs>119</Paragraphs>
  <Slides>30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vt:lpstr>
      <vt:lpstr>Calibri</vt:lpstr>
      <vt:lpstr>Helvetica</vt:lpstr>
      <vt:lpstr>LucidaGrande</vt:lpstr>
      <vt:lpstr>Open Sans</vt:lpstr>
      <vt:lpstr>Summer Font</vt:lpstr>
      <vt:lpstr>Symbol</vt:lpstr>
      <vt:lpstr>Office Theme</vt:lpstr>
      <vt:lpstr>Equation</vt:lpstr>
      <vt:lpstr>Further Applications of Integration</vt:lpstr>
      <vt:lpstr>8.5 Probability</vt:lpstr>
      <vt:lpstr>Probability (1 of 5)</vt:lpstr>
      <vt:lpstr>Probability (2 of 5)</vt:lpstr>
      <vt:lpstr>Probability (3 of 5)</vt:lpstr>
      <vt:lpstr>Probability (4 of 5)</vt:lpstr>
      <vt:lpstr>Probability (5 of 5)</vt:lpstr>
      <vt:lpstr>Example 1</vt:lpstr>
      <vt:lpstr>Example 1 – Solution (1 of 2)</vt:lpstr>
      <vt:lpstr>Example 1 – Solution (2 of 2)</vt:lpstr>
      <vt:lpstr>Average Values</vt:lpstr>
      <vt:lpstr>Average Values (1 of 7)</vt:lpstr>
      <vt:lpstr>Average Values (2 of 7)</vt:lpstr>
      <vt:lpstr>Average Values (3 of 7)</vt:lpstr>
      <vt:lpstr>Average Values (4 of 7)</vt:lpstr>
      <vt:lpstr>Average Values (5 of 7)</vt:lpstr>
      <vt:lpstr>Average Values (6 of 7)</vt:lpstr>
      <vt:lpstr>Example 3</vt:lpstr>
      <vt:lpstr>Example 3 – Solution (1 of 2)</vt:lpstr>
      <vt:lpstr>Example 3 – Solution (2 of 2)</vt:lpstr>
      <vt:lpstr>Average Values (7 of 7)</vt:lpstr>
      <vt:lpstr>Normal Distributions</vt:lpstr>
      <vt:lpstr>Normal Distributions (1 of 3)</vt:lpstr>
      <vt:lpstr>Normal Distributions (2 of 3)</vt:lpstr>
      <vt:lpstr>Normal Distributions (3 of 3)</vt:lpstr>
      <vt:lpstr>Example 5</vt:lpstr>
      <vt:lpstr>Example 5(a) – Solution (1 of 2)</vt:lpstr>
      <vt:lpstr>Example 5(a) – Solution (2 of 2)</vt:lpstr>
      <vt:lpstr>Example 5(b) – Solution (1 of 2)</vt:lpstr>
      <vt:lpstr>Example 5(b) – Solution (2 of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T, Karthika</cp:lastModifiedBy>
  <cp:revision>1545</cp:revision>
  <cp:lastPrinted>2016-10-03T15:29:39Z</cp:lastPrinted>
  <dcterms:created xsi:type="dcterms:W3CDTF">2017-12-08T21:17:47Z</dcterms:created>
  <dcterms:modified xsi:type="dcterms:W3CDTF">2019-02-13T05:50:35Z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